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87" r:id="rId3"/>
    <p:sldId id="257" r:id="rId4"/>
    <p:sldId id="260" r:id="rId5"/>
    <p:sldId id="288" r:id="rId6"/>
    <p:sldId id="289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6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0" r:id="rId35"/>
    <p:sldId id="291" r:id="rId3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58" d="100"/>
          <a:sy n="58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TESIS\CONSOLIDADOS%20-%20DEFINITIV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wnloads\palma_aceite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TESIS\CONSOLIDADOS%20-%20DEFINITIV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TESIS\CONSOLIDADOS%20-%20DEFINITIV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\Downloads\cfn_diciembre_anual201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\Downloads\prov-dic-2016-2010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H:\TESIS\CONSOLIDADOS%20-%20DEFINITIV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AppData\Roaming\Microsoft\Excel\superanual_2016_02(1)%20(version%201)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H:\TESIS\CONSOLIDADOS%20-%20DEFINITIV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Hoja1!$N$10</c:f>
              <c:strCache>
                <c:ptCount val="1"/>
                <c:pt idx="0">
                  <c:v>VENTAS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4375380865326469E-3"/>
                  <c:y val="1.88144938258557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9375364034363384E-17"/>
                  <c:y val="1.76645704521832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7.91861755535590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Hoja1!$M$12:$M$16</c:f>
              <c:strCache>
                <c:ptCount val="3"/>
                <c:pt idx="0">
                  <c:v>2012</c:v>
                </c:pt>
                <c:pt idx="1">
                  <c:v>2016</c:v>
                </c:pt>
                <c:pt idx="2">
                  <c:v>VARIACION</c:v>
                </c:pt>
              </c:strCache>
              <c:extLst/>
            </c:strRef>
          </c:cat>
          <c:val>
            <c:numRef>
              <c:f>Hoja1!$N$12:$N$16</c:f>
              <c:numCache>
                <c:formatCode>_(* #,##0_);_(* \(#,##0\);_(* "-"??_);_(@_)</c:formatCode>
                <c:ptCount val="3"/>
                <c:pt idx="0">
                  <c:v>17250696.41</c:v>
                </c:pt>
                <c:pt idx="1">
                  <c:v>16780894.620000001</c:v>
                </c:pt>
                <c:pt idx="2" formatCode="0.00%">
                  <c:v>-2.723378690541799E-2</c:v>
                </c:pt>
              </c:numCache>
              <c:extLst/>
            </c:numRef>
          </c:val>
          <c:extLst/>
        </c:ser>
        <c:ser>
          <c:idx val="1"/>
          <c:order val="1"/>
          <c:tx>
            <c:strRef>
              <c:f>Hoja1!$O$10</c:f>
              <c:strCache>
                <c:ptCount val="1"/>
                <c:pt idx="0">
                  <c:v>COSTOS DE VENTAS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4687682017181692E-17"/>
                  <c:y val="-8.0307914530817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30338741214395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375364034363384E-17"/>
                  <c:y val="9.174021032605720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Hoja1!$M$12:$M$16</c:f>
              <c:strCache>
                <c:ptCount val="3"/>
                <c:pt idx="0">
                  <c:v>2012</c:v>
                </c:pt>
                <c:pt idx="1">
                  <c:v>2016</c:v>
                </c:pt>
                <c:pt idx="2">
                  <c:v>VARIACION</c:v>
                </c:pt>
              </c:strCache>
              <c:extLst/>
            </c:strRef>
          </c:cat>
          <c:val>
            <c:numRef>
              <c:f>Hoja1!$O$12:$O$16</c:f>
              <c:numCache>
                <c:formatCode>_(* #,##0_);_(* \(#,##0\);_(* "-"??_);_(@_)</c:formatCode>
                <c:ptCount val="3"/>
                <c:pt idx="0">
                  <c:v>13583660.82</c:v>
                </c:pt>
                <c:pt idx="1">
                  <c:v>13730988.960000001</c:v>
                </c:pt>
                <c:pt idx="2" formatCode="0.00%">
                  <c:v>1.0845981944946752E-2</c:v>
                </c:pt>
              </c:numCache>
              <c:extLst/>
            </c:numRef>
          </c:val>
          <c:extLst/>
        </c:ser>
        <c:ser>
          <c:idx val="2"/>
          <c:order val="2"/>
          <c:tx>
            <c:strRef>
              <c:f>Hoja1!$P$10</c:f>
              <c:strCache>
                <c:ptCount val="1"/>
                <c:pt idx="0">
                  <c:v>GASTOS OPERACIONALES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27199099817701E-2"/>
                  <c:y val="-2.43632235180062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543981996354172E-2"/>
                  <c:y val="1.03070418585982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7.69800419242897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Hoja1!$M$12:$M$16</c:f>
              <c:strCache>
                <c:ptCount val="3"/>
                <c:pt idx="0">
                  <c:v>2012</c:v>
                </c:pt>
                <c:pt idx="1">
                  <c:v>2016</c:v>
                </c:pt>
                <c:pt idx="2">
                  <c:v>VARIACION</c:v>
                </c:pt>
              </c:strCache>
              <c:extLst/>
            </c:strRef>
          </c:cat>
          <c:val>
            <c:numRef>
              <c:f>Hoja1!$P$12:$P$16</c:f>
              <c:numCache>
                <c:formatCode>_(* #,##0_);_(* \(#,##0\);_(* "-"??_);_(@_)</c:formatCode>
                <c:ptCount val="3"/>
                <c:pt idx="0">
                  <c:v>3134641.91</c:v>
                </c:pt>
                <c:pt idx="1">
                  <c:v>1604086.9000000001</c:v>
                </c:pt>
                <c:pt idx="2" formatCode="0.00%">
                  <c:v>-0.48827108612224224</c:v>
                </c:pt>
              </c:numCache>
              <c:extLst/>
            </c:numRef>
          </c:val>
          <c:extLst/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35001984"/>
        <c:axId val="234998720"/>
      </c:barChart>
      <c:catAx>
        <c:axId val="23500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998720"/>
        <c:crosses val="autoZero"/>
        <c:auto val="1"/>
        <c:lblAlgn val="ctr"/>
        <c:lblOffset val="100"/>
        <c:noMultiLvlLbl val="0"/>
      </c:catAx>
      <c:valAx>
        <c:axId val="23499872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35001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'[palma_aceite.xls]gpalma aceite'!$C$4</c:f>
              <c:strCache>
                <c:ptCount val="1"/>
                <c:pt idx="0">
                  <c:v>Importación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'[palma_aceite.xls]gpalma aceite'!$A$17:$A$21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'[palma_aceite.xls]gpalma aceite'!$C$17:$C$21</c:f>
              <c:numCache>
                <c:formatCode>#,##0</c:formatCode>
                <c:ptCount val="5"/>
                <c:pt idx="0">
                  <c:v>66.87</c:v>
                </c:pt>
                <c:pt idx="1">
                  <c:v>2096.1979999999999</c:v>
                </c:pt>
                <c:pt idx="2">
                  <c:v>5122.3940000000002</c:v>
                </c:pt>
                <c:pt idx="3">
                  <c:v>11637.326999999999</c:v>
                </c:pt>
                <c:pt idx="4">
                  <c:v>70.617999999999995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4990016"/>
        <c:axId val="235000352"/>
      </c:barChart>
      <c:catAx>
        <c:axId val="23499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5000352"/>
        <c:crosses val="autoZero"/>
        <c:auto val="1"/>
        <c:lblAlgn val="ctr"/>
        <c:lblOffset val="100"/>
        <c:noMultiLvlLbl val="0"/>
      </c:catAx>
      <c:valAx>
        <c:axId val="2350003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34990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TONELADAS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Hoja2!$B$19:$B$23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Hoja2!$C$19:$C$23</c:f>
              <c:numCache>
                <c:formatCode>_(* #,##0.0000_);_(* \(#,##0.0000\);_(* "-"??_);_(@_)</c:formatCode>
                <c:ptCount val="5"/>
                <c:pt idx="0">
                  <c:v>2.649</c:v>
                </c:pt>
                <c:pt idx="1">
                  <c:v>2.4820000000000002</c:v>
                </c:pt>
                <c:pt idx="2">
                  <c:v>2.3929999999999998</c:v>
                </c:pt>
                <c:pt idx="3">
                  <c:v>2.5979999999999999</c:v>
                </c:pt>
                <c:pt idx="4">
                  <c:v>2.4129999999999998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4988928"/>
        <c:axId val="234990560"/>
      </c:barChart>
      <c:catAx>
        <c:axId val="2349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990560"/>
        <c:crosses val="autoZero"/>
        <c:auto val="1"/>
        <c:lblAlgn val="ctr"/>
        <c:lblOffset val="100"/>
        <c:noMultiLvlLbl val="0"/>
      </c:catAx>
      <c:valAx>
        <c:axId val="2349905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.0000_);_(* \(#,##0.0000\);_(* &quot;-&quot;??_);_(@_)" sourceLinked="1"/>
        <c:majorTickMark val="none"/>
        <c:minorTickMark val="none"/>
        <c:tickLblPos val="nextTo"/>
        <c:crossAx val="23498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Hoja3!$C$1</c:f>
              <c:strCache>
                <c:ptCount val="1"/>
                <c:pt idx="0">
                  <c:v>SUBSIDIO (MILLONES)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Hoja3!$B$2:$B$6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Hoja3!$C$2:$C$6</c:f>
              <c:numCache>
                <c:formatCode>General</c:formatCode>
                <c:ptCount val="5"/>
                <c:pt idx="0">
                  <c:v>9.9</c:v>
                </c:pt>
                <c:pt idx="1">
                  <c:v>30.3</c:v>
                </c:pt>
                <c:pt idx="2">
                  <c:v>31.06</c:v>
                </c:pt>
                <c:pt idx="3">
                  <c:v>29.84</c:v>
                </c:pt>
                <c:pt idx="4">
                  <c:v>15.97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4992736"/>
        <c:axId val="234987840"/>
      </c:barChart>
      <c:catAx>
        <c:axId val="2349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987840"/>
        <c:crosses val="autoZero"/>
        <c:auto val="1"/>
        <c:lblAlgn val="ctr"/>
        <c:lblOffset val="100"/>
        <c:noMultiLvlLbl val="0"/>
      </c:catAx>
      <c:valAx>
        <c:axId val="2349878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499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'prov-anual'!$R$31</c:f>
              <c:strCache>
                <c:ptCount val="1"/>
                <c:pt idx="0">
                  <c:v>CREDITOS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cat>
            <c:numRef>
              <c:f>'prov-anual'!$Q$32:$Q$36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'prov-anual'!$R$32:$R$36</c:f>
              <c:numCache>
                <c:formatCode>#,##0</c:formatCode>
                <c:ptCount val="5"/>
                <c:pt idx="0">
                  <c:v>89167437.070000023</c:v>
                </c:pt>
                <c:pt idx="1">
                  <c:v>125829487.72999999</c:v>
                </c:pt>
                <c:pt idx="2">
                  <c:v>203338106.25</c:v>
                </c:pt>
                <c:pt idx="3">
                  <c:v>85690056.959999993</c:v>
                </c:pt>
                <c:pt idx="4">
                  <c:v>65769190</c:v>
                </c:pt>
              </c:numCache>
            </c:numRef>
          </c:val>
        </c:ser>
        <c:ser>
          <c:idx val="2"/>
          <c:order val="1"/>
          <c:tx>
            <c:strRef>
              <c:f>'prov-anual'!$S$31</c:f>
              <c:strCache>
                <c:ptCount val="1"/>
                <c:pt idx="0">
                  <c:v>PALMA AFRICANA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numRef>
              <c:f>'prov-anual'!$Q$32:$Q$36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'prov-anual'!$S$32:$S$36</c:f>
              <c:numCache>
                <c:formatCode>_(* #,##0_);_(* \(#,##0\);_(* "-"??_);_(@_)</c:formatCode>
                <c:ptCount val="5"/>
                <c:pt idx="0">
                  <c:v>7205.85</c:v>
                </c:pt>
                <c:pt idx="1">
                  <c:v>12559.5</c:v>
                </c:pt>
                <c:pt idx="2">
                  <c:v>13575.6</c:v>
                </c:pt>
                <c:pt idx="3">
                  <c:v>5670.9000000000005</c:v>
                </c:pt>
                <c:pt idx="4">
                  <c:v>2605.5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86736016"/>
        <c:axId val="486749616"/>
      </c:barChart>
      <c:catAx>
        <c:axId val="48673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486749616"/>
        <c:crosses val="autoZero"/>
        <c:auto val="1"/>
        <c:lblAlgn val="ctr"/>
        <c:lblOffset val="100"/>
        <c:noMultiLvlLbl val="0"/>
      </c:catAx>
      <c:valAx>
        <c:axId val="486749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86736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v>CREDITOS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'prov 2016-2010'!$M$7:$M$11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'prov 2016-2010'!$N$7:$N$11</c:f>
              <c:numCache>
                <c:formatCode>#,##0</c:formatCode>
                <c:ptCount val="5"/>
                <c:pt idx="0">
                  <c:v>78800704.540000007</c:v>
                </c:pt>
                <c:pt idx="1">
                  <c:v>102369336.02</c:v>
                </c:pt>
                <c:pt idx="2">
                  <c:v>66306846.420000002</c:v>
                </c:pt>
                <c:pt idx="3">
                  <c:v>71965131.599999994</c:v>
                </c:pt>
                <c:pt idx="4">
                  <c:v>101606395.20999999</c:v>
                </c:pt>
              </c:numCache>
            </c:numRef>
          </c:val>
        </c:ser>
        <c:ser>
          <c:idx val="0"/>
          <c:order val="1"/>
          <c:tx>
            <c:strRef>
              <c:f>'prov 2016-2010'!$O$6</c:f>
              <c:strCache>
                <c:ptCount val="1"/>
                <c:pt idx="0">
                  <c:v>PALMA AFRICANA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val>
            <c:numRef>
              <c:f>'prov 2016-2010'!$O$7:$O$11</c:f>
              <c:numCache>
                <c:formatCode>#,##0</c:formatCode>
                <c:ptCount val="5"/>
                <c:pt idx="0">
                  <c:v>8807.15</c:v>
                </c:pt>
                <c:pt idx="1">
                  <c:v>15350.5</c:v>
                </c:pt>
                <c:pt idx="2">
                  <c:v>16592.400000000001</c:v>
                </c:pt>
                <c:pt idx="3">
                  <c:v>6931.0999999999995</c:v>
                </c:pt>
                <c:pt idx="4">
                  <c:v>3184.5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86738192"/>
        <c:axId val="486751248"/>
      </c:barChart>
      <c:catAx>
        <c:axId val="48673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6751248"/>
        <c:crosses val="autoZero"/>
        <c:auto val="1"/>
        <c:lblAlgn val="ctr"/>
        <c:lblOffset val="100"/>
        <c:noMultiLvlLbl val="0"/>
      </c:catAx>
      <c:valAx>
        <c:axId val="486751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86738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52852652962423"/>
          <c:y val="7.7940708293857949E-2"/>
          <c:w val="0.69791094338491055"/>
          <c:h val="0.79448009481763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Hoja3!$D$45</c:f>
              <c:strCache>
                <c:ptCount val="1"/>
                <c:pt idx="0">
                  <c:v>SECTOR PRIVADO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Hoja3!$C$46:$C$50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Hoja3!$D$46:$D$50</c:f>
              <c:numCache>
                <c:formatCode>#,##0</c:formatCode>
                <c:ptCount val="5"/>
                <c:pt idx="0">
                  <c:v>163172</c:v>
                </c:pt>
                <c:pt idx="1">
                  <c:v>48504</c:v>
                </c:pt>
                <c:pt idx="2">
                  <c:v>53266</c:v>
                </c:pt>
                <c:pt idx="3">
                  <c:v>82057</c:v>
                </c:pt>
                <c:pt idx="4">
                  <c:v>75486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6744720"/>
        <c:axId val="486736560"/>
      </c:barChart>
      <c:catAx>
        <c:axId val="48674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6736560"/>
        <c:crosses val="autoZero"/>
        <c:auto val="1"/>
        <c:lblAlgn val="ctr"/>
        <c:lblOffset val="100"/>
        <c:noMultiLvlLbl val="0"/>
      </c:catAx>
      <c:valAx>
        <c:axId val="4867365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86744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'privado web'!$O$8</c:f>
              <c:strCache>
                <c:ptCount val="1"/>
                <c:pt idx="0">
                  <c:v>Bancos Privados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'privado web'!$N$9:$N$13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'privado web'!$O$9:$O$13</c:f>
              <c:numCache>
                <c:formatCode>#,##0</c:formatCode>
                <c:ptCount val="5"/>
                <c:pt idx="0">
                  <c:v>1288770695.46</c:v>
                </c:pt>
                <c:pt idx="1">
                  <c:v>1445850217.539993</c:v>
                </c:pt>
                <c:pt idx="2">
                  <c:v>1337429530.9399962</c:v>
                </c:pt>
                <c:pt idx="3">
                  <c:v>1191794234.3799989</c:v>
                </c:pt>
                <c:pt idx="4">
                  <c:v>1194296827.8299992</c:v>
                </c:pt>
              </c:numCache>
            </c:numRef>
          </c:val>
        </c:ser>
        <c:ser>
          <c:idx val="1"/>
          <c:order val="1"/>
          <c:tx>
            <c:strRef>
              <c:f>'privado web'!$P$8</c:f>
              <c:strCache>
                <c:ptCount val="1"/>
                <c:pt idx="0">
                  <c:v>Coop. de Ahorro y Crédito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'privado web'!$N$9:$N$13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'privado web'!$P$9:$P$13</c:f>
              <c:numCache>
                <c:formatCode>#,##0</c:formatCode>
                <c:ptCount val="5"/>
                <c:pt idx="0">
                  <c:v>194705890.32999822</c:v>
                </c:pt>
                <c:pt idx="1">
                  <c:v>193724410.41999513</c:v>
                </c:pt>
                <c:pt idx="2">
                  <c:v>207392030.18000016</c:v>
                </c:pt>
                <c:pt idx="3">
                  <c:v>174153926.41999993</c:v>
                </c:pt>
                <c:pt idx="4">
                  <c:v>405202659.50000006</c:v>
                </c:pt>
              </c:numCache>
            </c:numRef>
          </c:val>
        </c:ser>
        <c:ser>
          <c:idx val="2"/>
          <c:order val="2"/>
          <c:tx>
            <c:strRef>
              <c:f>'privado web'!$Q$8</c:f>
              <c:strCache>
                <c:ptCount val="1"/>
                <c:pt idx="0">
                  <c:v>Sociedades Financieras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'privado web'!$N$9:$N$13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'privado web'!$Q$9:$Q$13</c:f>
              <c:numCache>
                <c:formatCode>#,##0</c:formatCode>
                <c:ptCount val="5"/>
                <c:pt idx="0">
                  <c:v>6089149.9899999974</c:v>
                </c:pt>
                <c:pt idx="1">
                  <c:v>7982694.379999999</c:v>
                </c:pt>
                <c:pt idx="2">
                  <c:v>14637040.650000017</c:v>
                </c:pt>
                <c:pt idx="3">
                  <c:v>41720570.09999986</c:v>
                </c:pt>
                <c:pt idx="4">
                  <c:v>25530464.860000003</c:v>
                </c:pt>
              </c:numCache>
            </c:numRef>
          </c:val>
        </c:ser>
        <c:ser>
          <c:idx val="3"/>
          <c:order val="3"/>
          <c:tx>
            <c:strRef>
              <c:f>'privado web'!$R$8</c:f>
              <c:strCache>
                <c:ptCount val="1"/>
                <c:pt idx="0">
                  <c:v>Mutualistas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'privado web'!$N$9:$N$13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'privado web'!$R$9:$R$13</c:f>
              <c:numCache>
                <c:formatCode>#,##0</c:formatCode>
                <c:ptCount val="5"/>
                <c:pt idx="0">
                  <c:v>715778.4</c:v>
                </c:pt>
                <c:pt idx="1">
                  <c:v>1745925.89</c:v>
                </c:pt>
                <c:pt idx="2">
                  <c:v>3444373.5299999984</c:v>
                </c:pt>
                <c:pt idx="3">
                  <c:v>3009317.16</c:v>
                </c:pt>
                <c:pt idx="4">
                  <c:v>15942247.779999999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744176"/>
        <c:axId val="486739280"/>
      </c:barChart>
      <c:catAx>
        <c:axId val="48674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6739280"/>
        <c:crosses val="autoZero"/>
        <c:auto val="1"/>
        <c:lblAlgn val="ctr"/>
        <c:lblOffset val="100"/>
        <c:noMultiLvlLbl val="0"/>
      </c:catAx>
      <c:valAx>
        <c:axId val="4867392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86744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Hoja3!$D$26</c:f>
              <c:strCache>
                <c:ptCount val="1"/>
                <c:pt idx="0">
                  <c:v>PRECIO ACEITE DE PALMA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Hoja3!$C$27:$C$31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Hoja3!$D$27:$D$31</c:f>
              <c:numCache>
                <c:formatCode>General</c:formatCode>
                <c:ptCount val="5"/>
                <c:pt idx="0">
                  <c:v>979</c:v>
                </c:pt>
                <c:pt idx="1">
                  <c:v>809</c:v>
                </c:pt>
                <c:pt idx="2">
                  <c:v>806</c:v>
                </c:pt>
                <c:pt idx="3">
                  <c:v>620</c:v>
                </c:pt>
                <c:pt idx="4">
                  <c:v>606</c:v>
                </c:pt>
              </c:numCache>
            </c:numRef>
          </c:val>
        </c:ser>
        <c:ser>
          <c:idx val="1"/>
          <c:order val="1"/>
          <c:tx>
            <c:strRef>
              <c:f>Hoja3!$E$26</c:f>
              <c:strCache>
                <c:ptCount val="1"/>
                <c:pt idx="0">
                  <c:v>PRECIO FRUTA DE PALMA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Hoja3!$C$27:$C$31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Hoja3!$E$27:$E$31</c:f>
              <c:numCache>
                <c:formatCode>General</c:formatCode>
                <c:ptCount val="5"/>
                <c:pt idx="0">
                  <c:v>169</c:v>
                </c:pt>
                <c:pt idx="1">
                  <c:v>140</c:v>
                </c:pt>
                <c:pt idx="2">
                  <c:v>145</c:v>
                </c:pt>
                <c:pt idx="3">
                  <c:v>111</c:v>
                </c:pt>
                <c:pt idx="4">
                  <c:v>107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6740912"/>
        <c:axId val="486745264"/>
      </c:barChart>
      <c:catAx>
        <c:axId val="48674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6745264"/>
        <c:crosses val="autoZero"/>
        <c:auto val="1"/>
        <c:lblAlgn val="ctr"/>
        <c:lblOffset val="100"/>
        <c:noMultiLvlLbl val="0"/>
      </c:catAx>
      <c:valAx>
        <c:axId val="4867452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6740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14.xml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slide" Target="../slides/slide1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19.xml"/><Relationship Id="rId1" Type="http://schemas.openxmlformats.org/officeDocument/2006/relationships/image" Target="../media/image12.png"/><Relationship Id="rId4" Type="http://schemas.openxmlformats.org/officeDocument/2006/relationships/slide" Target="../slides/slide20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slide" Target="../slides/slide23.xml"/><Relationship Id="rId1" Type="http://schemas.openxmlformats.org/officeDocument/2006/relationships/slide" Target="../slides/slide22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slide" Target="../slides/slide30.xml"/><Relationship Id="rId1" Type="http://schemas.openxmlformats.org/officeDocument/2006/relationships/slide" Target="../slides/slide28.xm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050C1-63A2-4289-A8CC-ACE7B0F5B2BD}" type="doc">
      <dgm:prSet loTypeId="urn:microsoft.com/office/officeart/2005/8/layout/vList3" loCatId="list" qsTypeId="urn:microsoft.com/office/officeart/2005/8/quickstyle/simple3" qsCatId="simple" csTypeId="urn:microsoft.com/office/officeart/2005/8/colors/accent2_2" csCatId="accent2" phldr="1"/>
      <dgm:spPr/>
    </dgm:pt>
    <dgm:pt modelId="{77374FA2-82D3-452A-BE61-0B83EAB95896}">
      <dgm:prSet phldrT="[Texto]"/>
      <dgm:spPr/>
      <dgm:t>
        <a:bodyPr/>
        <a:lstStyle/>
        <a:p>
          <a:r>
            <a:rPr lang="es-EC" b="1" dirty="0" smtClean="0"/>
            <a:t>INFORME EJECUTIVO</a:t>
          </a:r>
          <a:endParaRPr lang="es-EC" b="1" dirty="0"/>
        </a:p>
      </dgm:t>
    </dgm:pt>
    <dgm:pt modelId="{EB6E5EEB-1B08-4147-B761-83BCB5785979}" type="parTrans" cxnId="{65D80B9D-7950-4044-B327-5E55309D2E99}">
      <dgm:prSet/>
      <dgm:spPr/>
      <dgm:t>
        <a:bodyPr/>
        <a:lstStyle/>
        <a:p>
          <a:endParaRPr lang="es-EC" b="1"/>
        </a:p>
      </dgm:t>
    </dgm:pt>
    <dgm:pt modelId="{1ADCAF81-CA81-4E27-9636-675DE917DE5C}" type="sibTrans" cxnId="{65D80B9D-7950-4044-B327-5E55309D2E99}">
      <dgm:prSet/>
      <dgm:spPr/>
      <dgm:t>
        <a:bodyPr/>
        <a:lstStyle/>
        <a:p>
          <a:endParaRPr lang="es-EC" b="1"/>
        </a:p>
      </dgm:t>
    </dgm:pt>
    <dgm:pt modelId="{EFE7444D-3405-4647-97D0-B841756385D9}">
      <dgm:prSet phldrT="[Texto]"/>
      <dgm:spPr/>
      <dgm:t>
        <a:bodyPr/>
        <a:lstStyle/>
        <a:p>
          <a:r>
            <a:rPr lang="es-EC" b="1" dirty="0" smtClean="0"/>
            <a:t>INFORME POR VARIABLE</a:t>
          </a:r>
          <a:endParaRPr lang="es-EC" b="1" dirty="0"/>
        </a:p>
      </dgm:t>
    </dgm:pt>
    <dgm:pt modelId="{1B5EBBE8-5B2F-499A-840E-D9795B9203D7}" type="parTrans" cxnId="{6202FAC6-FF27-4CE6-BA55-6AB2932227BD}">
      <dgm:prSet/>
      <dgm:spPr/>
      <dgm:t>
        <a:bodyPr/>
        <a:lstStyle/>
        <a:p>
          <a:endParaRPr lang="es-EC" b="1"/>
        </a:p>
      </dgm:t>
    </dgm:pt>
    <dgm:pt modelId="{6A52435D-6D11-4414-B136-48D121EC1D8F}" type="sibTrans" cxnId="{6202FAC6-FF27-4CE6-BA55-6AB2932227BD}">
      <dgm:prSet/>
      <dgm:spPr/>
      <dgm:t>
        <a:bodyPr/>
        <a:lstStyle/>
        <a:p>
          <a:endParaRPr lang="es-EC" b="1"/>
        </a:p>
      </dgm:t>
    </dgm:pt>
    <dgm:pt modelId="{DFCA83FC-BDEB-425E-ACD5-5B48F1F051A9}" type="pres">
      <dgm:prSet presAssocID="{582050C1-63A2-4289-A8CC-ACE7B0F5B2BD}" presName="linearFlow" presStyleCnt="0">
        <dgm:presLayoutVars>
          <dgm:dir/>
          <dgm:resizeHandles val="exact"/>
        </dgm:presLayoutVars>
      </dgm:prSet>
      <dgm:spPr/>
    </dgm:pt>
    <dgm:pt modelId="{8A0FB2D8-5471-4D98-B5CC-AC1C767A288B}" type="pres">
      <dgm:prSet presAssocID="{77374FA2-82D3-452A-BE61-0B83EAB95896}" presName="composite" presStyleCnt="0"/>
      <dgm:spPr/>
    </dgm:pt>
    <dgm:pt modelId="{2BE29000-0790-41E4-B6C9-CC1D93F75341}" type="pres">
      <dgm:prSet presAssocID="{77374FA2-82D3-452A-BE61-0B83EAB95896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AAF4546-FFD9-4704-A1C1-30B8C4E7121F}" type="pres">
      <dgm:prSet presAssocID="{77374FA2-82D3-452A-BE61-0B83EAB9589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A2A8ED-2B2C-4BBB-A067-7D8BFBF36845}" type="pres">
      <dgm:prSet presAssocID="{1ADCAF81-CA81-4E27-9636-675DE917DE5C}" presName="spacing" presStyleCnt="0"/>
      <dgm:spPr/>
    </dgm:pt>
    <dgm:pt modelId="{9CD76411-A3B8-4DF2-8FD1-64AD3139421B}" type="pres">
      <dgm:prSet presAssocID="{EFE7444D-3405-4647-97D0-B841756385D9}" presName="composite" presStyleCnt="0"/>
      <dgm:spPr/>
    </dgm:pt>
    <dgm:pt modelId="{71560DA6-8482-479A-AD11-8AAEFFED0B9C}" type="pres">
      <dgm:prSet presAssocID="{EFE7444D-3405-4647-97D0-B841756385D9}" presName="imgShp" presStyleLbl="fgImgPlace1" presStyleIdx="1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A080CDA-015D-4737-8632-634EAD80A7CD}" type="pres">
      <dgm:prSet presAssocID="{EFE7444D-3405-4647-97D0-B841756385D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02FAC6-FF27-4CE6-BA55-6AB2932227BD}" srcId="{582050C1-63A2-4289-A8CC-ACE7B0F5B2BD}" destId="{EFE7444D-3405-4647-97D0-B841756385D9}" srcOrd="1" destOrd="0" parTransId="{1B5EBBE8-5B2F-499A-840E-D9795B9203D7}" sibTransId="{6A52435D-6D11-4414-B136-48D121EC1D8F}"/>
    <dgm:cxn modelId="{65D80B9D-7950-4044-B327-5E55309D2E99}" srcId="{582050C1-63A2-4289-A8CC-ACE7B0F5B2BD}" destId="{77374FA2-82D3-452A-BE61-0B83EAB95896}" srcOrd="0" destOrd="0" parTransId="{EB6E5EEB-1B08-4147-B761-83BCB5785979}" sibTransId="{1ADCAF81-CA81-4E27-9636-675DE917DE5C}"/>
    <dgm:cxn modelId="{121475CE-9DFA-4D1B-9E4A-A6F6B44F42DB}" type="presOf" srcId="{EFE7444D-3405-4647-97D0-B841756385D9}" destId="{EA080CDA-015D-4737-8632-634EAD80A7CD}" srcOrd="0" destOrd="0" presId="urn:microsoft.com/office/officeart/2005/8/layout/vList3"/>
    <dgm:cxn modelId="{F6FDDC8D-CDCA-4800-87C1-907AE90B353E}" type="presOf" srcId="{582050C1-63A2-4289-A8CC-ACE7B0F5B2BD}" destId="{DFCA83FC-BDEB-425E-ACD5-5B48F1F051A9}" srcOrd="0" destOrd="0" presId="urn:microsoft.com/office/officeart/2005/8/layout/vList3"/>
    <dgm:cxn modelId="{92D4C544-4878-4ECC-AF14-C3B9EFF68C8D}" type="presOf" srcId="{77374FA2-82D3-452A-BE61-0B83EAB95896}" destId="{AAAF4546-FFD9-4704-A1C1-30B8C4E7121F}" srcOrd="0" destOrd="0" presId="urn:microsoft.com/office/officeart/2005/8/layout/vList3"/>
    <dgm:cxn modelId="{3070BA73-69B9-4327-A8BF-DC5FA64ECE28}" type="presParOf" srcId="{DFCA83FC-BDEB-425E-ACD5-5B48F1F051A9}" destId="{8A0FB2D8-5471-4D98-B5CC-AC1C767A288B}" srcOrd="0" destOrd="0" presId="urn:microsoft.com/office/officeart/2005/8/layout/vList3"/>
    <dgm:cxn modelId="{388B6C9C-AD72-44A1-99B8-92342C2DEC9E}" type="presParOf" srcId="{8A0FB2D8-5471-4D98-B5CC-AC1C767A288B}" destId="{2BE29000-0790-41E4-B6C9-CC1D93F75341}" srcOrd="0" destOrd="0" presId="urn:microsoft.com/office/officeart/2005/8/layout/vList3"/>
    <dgm:cxn modelId="{0722EF4F-6675-4EB5-82C8-91BE350FCA95}" type="presParOf" srcId="{8A0FB2D8-5471-4D98-B5CC-AC1C767A288B}" destId="{AAAF4546-FFD9-4704-A1C1-30B8C4E7121F}" srcOrd="1" destOrd="0" presId="urn:microsoft.com/office/officeart/2005/8/layout/vList3"/>
    <dgm:cxn modelId="{91171134-7891-43BF-AD64-2CEB1C22A20A}" type="presParOf" srcId="{DFCA83FC-BDEB-425E-ACD5-5B48F1F051A9}" destId="{9BA2A8ED-2B2C-4BBB-A067-7D8BFBF36845}" srcOrd="1" destOrd="0" presId="urn:microsoft.com/office/officeart/2005/8/layout/vList3"/>
    <dgm:cxn modelId="{85BCACDC-39A2-4A65-B1F6-EB142A400382}" type="presParOf" srcId="{DFCA83FC-BDEB-425E-ACD5-5B48F1F051A9}" destId="{9CD76411-A3B8-4DF2-8FD1-64AD3139421B}" srcOrd="2" destOrd="0" presId="urn:microsoft.com/office/officeart/2005/8/layout/vList3"/>
    <dgm:cxn modelId="{0F87C492-3EAB-4E9E-97F8-D2CB8551FF77}" type="presParOf" srcId="{9CD76411-A3B8-4DF2-8FD1-64AD3139421B}" destId="{71560DA6-8482-479A-AD11-8AAEFFED0B9C}" srcOrd="0" destOrd="0" presId="urn:microsoft.com/office/officeart/2005/8/layout/vList3"/>
    <dgm:cxn modelId="{E7AB0BFF-7579-466E-B20B-AB0A594F0A47}" type="presParOf" srcId="{9CD76411-A3B8-4DF2-8FD1-64AD3139421B}" destId="{EA080CDA-015D-4737-8632-634EAD80A7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0921FC-E47F-4A5E-8867-8722B8A8BCF6}" type="doc">
      <dgm:prSet loTypeId="urn:microsoft.com/office/officeart/2005/8/layout/hierarchy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4E1A3863-9AE9-4A7F-93A4-6D78EC375BF7}">
      <dgm:prSet phldrT="[Texto]"/>
      <dgm:spPr/>
      <dgm:t>
        <a:bodyPr/>
        <a:lstStyle/>
        <a:p>
          <a:r>
            <a:rPr lang="es-EC" u="none" dirty="0" smtClean="0">
              <a:solidFill>
                <a:schemeClr val="tx1"/>
              </a:solidFill>
            </a:rPr>
            <a:t>Origen</a:t>
          </a:r>
          <a:r>
            <a:rPr lang="es-EC" dirty="0" smtClean="0">
              <a:solidFill>
                <a:schemeClr val="tx1"/>
              </a:solidFill>
            </a:rPr>
            <a:t> Interno</a:t>
          </a:r>
          <a:endParaRPr lang="es-EC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6FFE2F5-D498-4E7A-96EE-69E02B1DB74D}" type="parTrans" cxnId="{7469C9AA-E951-449E-86BC-68168C003BB3}">
      <dgm:prSet/>
      <dgm:spPr/>
      <dgm:t>
        <a:bodyPr/>
        <a:lstStyle/>
        <a:p>
          <a:endParaRPr lang="es-EC"/>
        </a:p>
      </dgm:t>
    </dgm:pt>
    <dgm:pt modelId="{D961E7EA-5E49-4295-9329-B1778BC8CAA0}" type="sibTrans" cxnId="{7469C9AA-E951-449E-86BC-68168C003BB3}">
      <dgm:prSet/>
      <dgm:spPr/>
      <dgm:t>
        <a:bodyPr/>
        <a:lstStyle/>
        <a:p>
          <a:endParaRPr lang="es-EC"/>
        </a:p>
      </dgm:t>
    </dgm:pt>
    <dgm:pt modelId="{16E23C66-F40D-4BFB-B1A9-B4E5D1F8D55B}">
      <dgm:prSet phldrT="[Texto]"/>
      <dgm:spPr/>
      <dgm:t>
        <a:bodyPr/>
        <a:lstStyle/>
        <a:p>
          <a:pPr algn="just"/>
          <a:r>
            <a:rPr lang="es-EC" dirty="0" smtClean="0"/>
            <a:t>Mantienen una liquidez entre 1.53 a 0.47 en el periodo 2012 – 2016; </a:t>
          </a:r>
          <a:endParaRPr lang="es-EC" dirty="0"/>
        </a:p>
      </dgm:t>
    </dgm:pt>
    <dgm:pt modelId="{96E064A2-8697-4428-9010-6BF21671BF70}" type="parTrans" cxnId="{31E47F48-E3A2-4BB1-BBBD-D3548CC4A1F7}">
      <dgm:prSet/>
      <dgm:spPr/>
      <dgm:t>
        <a:bodyPr/>
        <a:lstStyle/>
        <a:p>
          <a:endParaRPr lang="es-EC"/>
        </a:p>
      </dgm:t>
    </dgm:pt>
    <dgm:pt modelId="{63A2A8F3-286E-4B56-8299-B752F806D1C3}" type="sibTrans" cxnId="{31E47F48-E3A2-4BB1-BBBD-D3548CC4A1F7}">
      <dgm:prSet/>
      <dgm:spPr/>
      <dgm:t>
        <a:bodyPr/>
        <a:lstStyle/>
        <a:p>
          <a:endParaRPr lang="es-EC"/>
        </a:p>
      </dgm:t>
    </dgm:pt>
    <dgm:pt modelId="{4319A08A-BD9F-498C-9C30-DE274DC04D09}">
      <dgm:prSet phldrT="[Texto]"/>
      <dgm:spPr/>
      <dgm:t>
        <a:bodyPr/>
        <a:lstStyle/>
        <a:p>
          <a:pPr algn="just"/>
          <a:r>
            <a:rPr lang="es-EC" dirty="0" smtClean="0"/>
            <a:t>La rentabilidad de las empresas de estudio fue de -5.41% del periodo 2012 – 2016 que oscilan -2% y -12%</a:t>
          </a:r>
          <a:endParaRPr lang="es-EC" dirty="0"/>
        </a:p>
      </dgm:t>
    </dgm:pt>
    <dgm:pt modelId="{250E2483-9803-4CFF-8226-D7753A214FEE}" type="parTrans" cxnId="{F6F63C4B-AA4F-4C7F-9119-79DC6BE3F5EC}">
      <dgm:prSet/>
      <dgm:spPr/>
      <dgm:t>
        <a:bodyPr/>
        <a:lstStyle/>
        <a:p>
          <a:endParaRPr lang="es-EC"/>
        </a:p>
      </dgm:t>
    </dgm:pt>
    <dgm:pt modelId="{175528F7-7FEC-4A9A-891A-BB1E809CEB91}" type="sibTrans" cxnId="{F6F63C4B-AA4F-4C7F-9119-79DC6BE3F5EC}">
      <dgm:prSet/>
      <dgm:spPr/>
      <dgm:t>
        <a:bodyPr/>
        <a:lstStyle/>
        <a:p>
          <a:endParaRPr lang="es-EC"/>
        </a:p>
      </dgm:t>
    </dgm:pt>
    <dgm:pt modelId="{5EC5A08B-7F78-4127-9C12-E54446BA9794}" type="pres">
      <dgm:prSet presAssocID="{100921FC-E47F-4A5E-8867-8722B8A8BC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858F35F-9BEE-4251-A5CA-F52BB437EFFA}" type="pres">
      <dgm:prSet presAssocID="{4E1A3863-9AE9-4A7F-93A4-6D78EC375BF7}" presName="root" presStyleCnt="0"/>
      <dgm:spPr/>
    </dgm:pt>
    <dgm:pt modelId="{3DED5EE0-BED1-4F54-A163-CCF9EBAEE2AE}" type="pres">
      <dgm:prSet presAssocID="{4E1A3863-9AE9-4A7F-93A4-6D78EC375BF7}" presName="rootComposite" presStyleCnt="0"/>
      <dgm:spPr/>
    </dgm:pt>
    <dgm:pt modelId="{373F2976-BB98-4AFB-B226-71300BDD0516}" type="pres">
      <dgm:prSet presAssocID="{4E1A3863-9AE9-4A7F-93A4-6D78EC375BF7}" presName="rootText" presStyleLbl="node1" presStyleIdx="0" presStyleCnt="1" custLinFactNeighborY="-1128"/>
      <dgm:spPr/>
      <dgm:t>
        <a:bodyPr/>
        <a:lstStyle/>
        <a:p>
          <a:endParaRPr lang="es-EC"/>
        </a:p>
      </dgm:t>
    </dgm:pt>
    <dgm:pt modelId="{007968AF-CF01-4E0F-8344-FE363DF2DC25}" type="pres">
      <dgm:prSet presAssocID="{4E1A3863-9AE9-4A7F-93A4-6D78EC375BF7}" presName="rootConnector" presStyleLbl="node1" presStyleIdx="0" presStyleCnt="1"/>
      <dgm:spPr/>
      <dgm:t>
        <a:bodyPr/>
        <a:lstStyle/>
        <a:p>
          <a:endParaRPr lang="es-EC"/>
        </a:p>
      </dgm:t>
    </dgm:pt>
    <dgm:pt modelId="{EA7EEA53-55C1-463D-9999-FCB4D00C0235}" type="pres">
      <dgm:prSet presAssocID="{4E1A3863-9AE9-4A7F-93A4-6D78EC375BF7}" presName="childShape" presStyleCnt="0"/>
      <dgm:spPr/>
    </dgm:pt>
    <dgm:pt modelId="{DD5A5253-D57C-4DAB-9ABA-138F36FAFD49}" type="pres">
      <dgm:prSet presAssocID="{96E064A2-8697-4428-9010-6BF21671BF70}" presName="Name13" presStyleLbl="parChTrans1D2" presStyleIdx="0" presStyleCnt="2"/>
      <dgm:spPr/>
      <dgm:t>
        <a:bodyPr/>
        <a:lstStyle/>
        <a:p>
          <a:endParaRPr lang="es-EC"/>
        </a:p>
      </dgm:t>
    </dgm:pt>
    <dgm:pt modelId="{2B00AC04-F942-46D3-A735-515F6BB7A9ED}" type="pres">
      <dgm:prSet presAssocID="{16E23C66-F40D-4BFB-B1A9-B4E5D1F8D55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18CB75-360D-4516-A49E-3ACA2ED41DF1}" type="pres">
      <dgm:prSet presAssocID="{250E2483-9803-4CFF-8226-D7753A214FEE}" presName="Name13" presStyleLbl="parChTrans1D2" presStyleIdx="1" presStyleCnt="2"/>
      <dgm:spPr/>
      <dgm:t>
        <a:bodyPr/>
        <a:lstStyle/>
        <a:p>
          <a:endParaRPr lang="es-EC"/>
        </a:p>
      </dgm:t>
    </dgm:pt>
    <dgm:pt modelId="{3CA956B4-2A7B-4971-8C09-E58372C7FA24}" type="pres">
      <dgm:prSet presAssocID="{4319A08A-BD9F-498C-9C30-DE274DC04D0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F63C4B-AA4F-4C7F-9119-79DC6BE3F5EC}" srcId="{4E1A3863-9AE9-4A7F-93A4-6D78EC375BF7}" destId="{4319A08A-BD9F-498C-9C30-DE274DC04D09}" srcOrd="1" destOrd="0" parTransId="{250E2483-9803-4CFF-8226-D7753A214FEE}" sibTransId="{175528F7-7FEC-4A9A-891A-BB1E809CEB91}"/>
    <dgm:cxn modelId="{F49FA514-DB46-4649-9C86-DD8186406B72}" type="presOf" srcId="{250E2483-9803-4CFF-8226-D7753A214FEE}" destId="{BC18CB75-360D-4516-A49E-3ACA2ED41DF1}" srcOrd="0" destOrd="0" presId="urn:microsoft.com/office/officeart/2005/8/layout/hierarchy3"/>
    <dgm:cxn modelId="{2D508FA5-5155-4081-A8E7-8D26DD8BF6E6}" type="presOf" srcId="{96E064A2-8697-4428-9010-6BF21671BF70}" destId="{DD5A5253-D57C-4DAB-9ABA-138F36FAFD49}" srcOrd="0" destOrd="0" presId="urn:microsoft.com/office/officeart/2005/8/layout/hierarchy3"/>
    <dgm:cxn modelId="{9C429FF1-D152-4348-B4A6-56F728EC2F6E}" type="presOf" srcId="{4E1A3863-9AE9-4A7F-93A4-6D78EC375BF7}" destId="{373F2976-BB98-4AFB-B226-71300BDD0516}" srcOrd="0" destOrd="0" presId="urn:microsoft.com/office/officeart/2005/8/layout/hierarchy3"/>
    <dgm:cxn modelId="{E2812205-12E2-4B5C-9E50-F1FBF6E31B12}" type="presOf" srcId="{16E23C66-F40D-4BFB-B1A9-B4E5D1F8D55B}" destId="{2B00AC04-F942-46D3-A735-515F6BB7A9ED}" srcOrd="0" destOrd="0" presId="urn:microsoft.com/office/officeart/2005/8/layout/hierarchy3"/>
    <dgm:cxn modelId="{DA99F8BD-2D0D-498B-8AF7-D88C8B9730DF}" type="presOf" srcId="{4E1A3863-9AE9-4A7F-93A4-6D78EC375BF7}" destId="{007968AF-CF01-4E0F-8344-FE363DF2DC25}" srcOrd="1" destOrd="0" presId="urn:microsoft.com/office/officeart/2005/8/layout/hierarchy3"/>
    <dgm:cxn modelId="{04E9F687-9625-43C2-86D6-38F4A0999AE2}" type="presOf" srcId="{100921FC-E47F-4A5E-8867-8722B8A8BCF6}" destId="{5EC5A08B-7F78-4127-9C12-E54446BA9794}" srcOrd="0" destOrd="0" presId="urn:microsoft.com/office/officeart/2005/8/layout/hierarchy3"/>
    <dgm:cxn modelId="{E4503BEC-2A7B-4A69-B5BC-F487E0EE4039}" type="presOf" srcId="{4319A08A-BD9F-498C-9C30-DE274DC04D09}" destId="{3CA956B4-2A7B-4971-8C09-E58372C7FA24}" srcOrd="0" destOrd="0" presId="urn:microsoft.com/office/officeart/2005/8/layout/hierarchy3"/>
    <dgm:cxn modelId="{7469C9AA-E951-449E-86BC-68168C003BB3}" srcId="{100921FC-E47F-4A5E-8867-8722B8A8BCF6}" destId="{4E1A3863-9AE9-4A7F-93A4-6D78EC375BF7}" srcOrd="0" destOrd="0" parTransId="{D6FFE2F5-D498-4E7A-96EE-69E02B1DB74D}" sibTransId="{D961E7EA-5E49-4295-9329-B1778BC8CAA0}"/>
    <dgm:cxn modelId="{31E47F48-E3A2-4BB1-BBBD-D3548CC4A1F7}" srcId="{4E1A3863-9AE9-4A7F-93A4-6D78EC375BF7}" destId="{16E23C66-F40D-4BFB-B1A9-B4E5D1F8D55B}" srcOrd="0" destOrd="0" parTransId="{96E064A2-8697-4428-9010-6BF21671BF70}" sibTransId="{63A2A8F3-286E-4B56-8299-B752F806D1C3}"/>
    <dgm:cxn modelId="{2AAE5D7F-80E2-4F09-A8CD-9DFA15F4665E}" type="presParOf" srcId="{5EC5A08B-7F78-4127-9C12-E54446BA9794}" destId="{1858F35F-9BEE-4251-A5CA-F52BB437EFFA}" srcOrd="0" destOrd="0" presId="urn:microsoft.com/office/officeart/2005/8/layout/hierarchy3"/>
    <dgm:cxn modelId="{4591C455-0163-4535-9BE7-4A45D62A3B8F}" type="presParOf" srcId="{1858F35F-9BEE-4251-A5CA-F52BB437EFFA}" destId="{3DED5EE0-BED1-4F54-A163-CCF9EBAEE2AE}" srcOrd="0" destOrd="0" presId="urn:microsoft.com/office/officeart/2005/8/layout/hierarchy3"/>
    <dgm:cxn modelId="{95796ABF-E6F5-4B65-AD88-25F530085711}" type="presParOf" srcId="{3DED5EE0-BED1-4F54-A163-CCF9EBAEE2AE}" destId="{373F2976-BB98-4AFB-B226-71300BDD0516}" srcOrd="0" destOrd="0" presId="urn:microsoft.com/office/officeart/2005/8/layout/hierarchy3"/>
    <dgm:cxn modelId="{4FB64932-6D53-4421-9E3C-93A8649390EE}" type="presParOf" srcId="{3DED5EE0-BED1-4F54-A163-CCF9EBAEE2AE}" destId="{007968AF-CF01-4E0F-8344-FE363DF2DC25}" srcOrd="1" destOrd="0" presId="urn:microsoft.com/office/officeart/2005/8/layout/hierarchy3"/>
    <dgm:cxn modelId="{E685C451-2237-4EE7-991C-3ECF006FE1B4}" type="presParOf" srcId="{1858F35F-9BEE-4251-A5CA-F52BB437EFFA}" destId="{EA7EEA53-55C1-463D-9999-FCB4D00C0235}" srcOrd="1" destOrd="0" presId="urn:microsoft.com/office/officeart/2005/8/layout/hierarchy3"/>
    <dgm:cxn modelId="{62082EB8-C061-45BB-A25E-312437FEA602}" type="presParOf" srcId="{EA7EEA53-55C1-463D-9999-FCB4D00C0235}" destId="{DD5A5253-D57C-4DAB-9ABA-138F36FAFD49}" srcOrd="0" destOrd="0" presId="urn:microsoft.com/office/officeart/2005/8/layout/hierarchy3"/>
    <dgm:cxn modelId="{730BD1B9-D907-4C90-9677-B64D6D7128F2}" type="presParOf" srcId="{EA7EEA53-55C1-463D-9999-FCB4D00C0235}" destId="{2B00AC04-F942-46D3-A735-515F6BB7A9ED}" srcOrd="1" destOrd="0" presId="urn:microsoft.com/office/officeart/2005/8/layout/hierarchy3"/>
    <dgm:cxn modelId="{2C81F1AA-F1A9-489D-A1EB-F72F482548B3}" type="presParOf" srcId="{EA7EEA53-55C1-463D-9999-FCB4D00C0235}" destId="{BC18CB75-360D-4516-A49E-3ACA2ED41DF1}" srcOrd="2" destOrd="0" presId="urn:microsoft.com/office/officeart/2005/8/layout/hierarchy3"/>
    <dgm:cxn modelId="{351B319F-684C-4005-A34B-4EAF40C44503}" type="presParOf" srcId="{EA7EEA53-55C1-463D-9999-FCB4D00C0235}" destId="{3CA956B4-2A7B-4971-8C09-E58372C7FA2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921FC-E47F-4A5E-8867-8722B8A8BCF6}" type="doc">
      <dgm:prSet loTypeId="urn:microsoft.com/office/officeart/2005/8/layout/hierarchy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77FDCC9F-6993-4CAC-B79C-CD8D0BED4DF9}">
      <dgm:prSet phldrT="[Texto]"/>
      <dgm:spPr/>
      <dgm:t>
        <a:bodyPr/>
        <a:lstStyle/>
        <a:p>
          <a:r>
            <a:rPr lang="es-EC" dirty="0" smtClean="0"/>
            <a:t>Origen Externo</a:t>
          </a:r>
          <a:endParaRPr lang="es-EC" dirty="0"/>
        </a:p>
      </dgm:t>
    </dgm:pt>
    <dgm:pt modelId="{943C9157-A31C-47CF-BC5D-8A2FB1C7B5AF}" type="parTrans" cxnId="{2B30E889-3B2C-4EE1-B84F-FC35E54DF03C}">
      <dgm:prSet/>
      <dgm:spPr/>
      <dgm:t>
        <a:bodyPr/>
        <a:lstStyle/>
        <a:p>
          <a:endParaRPr lang="es-EC"/>
        </a:p>
      </dgm:t>
    </dgm:pt>
    <dgm:pt modelId="{CF8BA2F5-2A70-464F-97E9-F2524B231969}" type="sibTrans" cxnId="{2B30E889-3B2C-4EE1-B84F-FC35E54DF03C}">
      <dgm:prSet/>
      <dgm:spPr/>
      <dgm:t>
        <a:bodyPr/>
        <a:lstStyle/>
        <a:p>
          <a:endParaRPr lang="es-EC"/>
        </a:p>
      </dgm:t>
    </dgm:pt>
    <dgm:pt modelId="{5263B105-7B7C-44C9-A54E-701899304A4B}">
      <dgm:prSet phldrT="[Texto]"/>
      <dgm:spPr/>
      <dgm:t>
        <a:bodyPr/>
        <a:lstStyle/>
        <a:p>
          <a:pPr algn="just"/>
          <a:r>
            <a:rPr lang="es-EC" dirty="0" smtClean="0"/>
            <a:t>Enfermedad de Pudrición de Cogollo 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C25FDA0-C622-4E77-AC66-50A76837F00D}" type="parTrans" cxnId="{A34B059C-AAC0-4679-B914-795E5BAAA1EE}">
      <dgm:prSet/>
      <dgm:spPr/>
      <dgm:t>
        <a:bodyPr/>
        <a:lstStyle/>
        <a:p>
          <a:endParaRPr lang="es-EC"/>
        </a:p>
      </dgm:t>
    </dgm:pt>
    <dgm:pt modelId="{D65FE6C2-2438-4F93-85A6-1974A98FC68C}" type="sibTrans" cxnId="{A34B059C-AAC0-4679-B914-795E5BAAA1EE}">
      <dgm:prSet/>
      <dgm:spPr/>
      <dgm:t>
        <a:bodyPr/>
        <a:lstStyle/>
        <a:p>
          <a:endParaRPr lang="es-EC"/>
        </a:p>
      </dgm:t>
    </dgm:pt>
    <dgm:pt modelId="{7700445F-25F2-48BC-960C-2F166F7E10CF}">
      <dgm:prSet phldrT="[Texto]"/>
      <dgm:spPr/>
      <dgm:t>
        <a:bodyPr/>
        <a:lstStyle/>
        <a:p>
          <a:pPr algn="just"/>
          <a:r>
            <a:rPr lang="es-EC" dirty="0" smtClean="0"/>
            <a:t>Demanda de fruta de palma.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89D38AF-288C-4286-963F-3E29C5653476}" type="parTrans" cxnId="{B5593117-3403-43F4-BA24-FE255492ED75}">
      <dgm:prSet/>
      <dgm:spPr/>
      <dgm:t>
        <a:bodyPr/>
        <a:lstStyle/>
        <a:p>
          <a:endParaRPr lang="es-EC"/>
        </a:p>
      </dgm:t>
    </dgm:pt>
    <dgm:pt modelId="{26BC91E8-B8BF-4C95-9FB3-54BC43386126}" type="sibTrans" cxnId="{B5593117-3403-43F4-BA24-FE255492ED75}">
      <dgm:prSet/>
      <dgm:spPr/>
      <dgm:t>
        <a:bodyPr/>
        <a:lstStyle/>
        <a:p>
          <a:endParaRPr lang="es-EC"/>
        </a:p>
      </dgm:t>
    </dgm:pt>
    <dgm:pt modelId="{5EC5A08B-7F78-4127-9C12-E54446BA9794}" type="pres">
      <dgm:prSet presAssocID="{100921FC-E47F-4A5E-8867-8722B8A8BC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4D8D9CF-2FCF-4973-B48A-9D9A29C37B92}" type="pres">
      <dgm:prSet presAssocID="{77FDCC9F-6993-4CAC-B79C-CD8D0BED4DF9}" presName="root" presStyleCnt="0"/>
      <dgm:spPr/>
    </dgm:pt>
    <dgm:pt modelId="{278302EB-CC39-4845-9FDC-256C22D0BCDC}" type="pres">
      <dgm:prSet presAssocID="{77FDCC9F-6993-4CAC-B79C-CD8D0BED4DF9}" presName="rootComposite" presStyleCnt="0"/>
      <dgm:spPr/>
    </dgm:pt>
    <dgm:pt modelId="{5D80647F-5BFA-40EC-B523-2B0E1A597965}" type="pres">
      <dgm:prSet presAssocID="{77FDCC9F-6993-4CAC-B79C-CD8D0BED4DF9}" presName="rootText" presStyleLbl="node1" presStyleIdx="0" presStyleCnt="1"/>
      <dgm:spPr/>
      <dgm:t>
        <a:bodyPr/>
        <a:lstStyle/>
        <a:p>
          <a:endParaRPr lang="es-EC"/>
        </a:p>
      </dgm:t>
    </dgm:pt>
    <dgm:pt modelId="{F6E8FC02-1AD0-41E1-8BF9-C4EF40C26F85}" type="pres">
      <dgm:prSet presAssocID="{77FDCC9F-6993-4CAC-B79C-CD8D0BED4DF9}" presName="rootConnector" presStyleLbl="node1" presStyleIdx="0" presStyleCnt="1"/>
      <dgm:spPr/>
      <dgm:t>
        <a:bodyPr/>
        <a:lstStyle/>
        <a:p>
          <a:endParaRPr lang="es-EC"/>
        </a:p>
      </dgm:t>
    </dgm:pt>
    <dgm:pt modelId="{BFB1E913-3BCF-4A88-8FA5-4C634A603D70}" type="pres">
      <dgm:prSet presAssocID="{77FDCC9F-6993-4CAC-B79C-CD8D0BED4DF9}" presName="childShape" presStyleCnt="0"/>
      <dgm:spPr/>
    </dgm:pt>
    <dgm:pt modelId="{AB5F4E4C-AE67-40BA-BF75-276ADC1E03CD}" type="pres">
      <dgm:prSet presAssocID="{4C25FDA0-C622-4E77-AC66-50A76837F00D}" presName="Name13" presStyleLbl="parChTrans1D2" presStyleIdx="0" presStyleCnt="2"/>
      <dgm:spPr/>
      <dgm:t>
        <a:bodyPr/>
        <a:lstStyle/>
        <a:p>
          <a:endParaRPr lang="es-EC"/>
        </a:p>
      </dgm:t>
    </dgm:pt>
    <dgm:pt modelId="{975F3246-FDD9-4F66-B89D-A0921F80C085}" type="pres">
      <dgm:prSet presAssocID="{5263B105-7B7C-44C9-A54E-701899304A4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943D8C-CF2E-4ABB-9A2E-6DD065F93D7F}" type="pres">
      <dgm:prSet presAssocID="{089D38AF-288C-4286-963F-3E29C5653476}" presName="Name13" presStyleLbl="parChTrans1D2" presStyleIdx="1" presStyleCnt="2"/>
      <dgm:spPr/>
      <dgm:t>
        <a:bodyPr/>
        <a:lstStyle/>
        <a:p>
          <a:endParaRPr lang="es-EC"/>
        </a:p>
      </dgm:t>
    </dgm:pt>
    <dgm:pt modelId="{CCBE45A4-E7C4-4CA2-8E76-6BB99836B7BF}" type="pres">
      <dgm:prSet presAssocID="{7700445F-25F2-48BC-960C-2F166F7E10C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8586AB1-5ADF-468F-B4E1-112AC99A749F}" type="presOf" srcId="{77FDCC9F-6993-4CAC-B79C-CD8D0BED4DF9}" destId="{F6E8FC02-1AD0-41E1-8BF9-C4EF40C26F85}" srcOrd="1" destOrd="0" presId="urn:microsoft.com/office/officeart/2005/8/layout/hierarchy3"/>
    <dgm:cxn modelId="{A34B059C-AAC0-4679-B914-795E5BAAA1EE}" srcId="{77FDCC9F-6993-4CAC-B79C-CD8D0BED4DF9}" destId="{5263B105-7B7C-44C9-A54E-701899304A4B}" srcOrd="0" destOrd="0" parTransId="{4C25FDA0-C622-4E77-AC66-50A76837F00D}" sibTransId="{D65FE6C2-2438-4F93-85A6-1974A98FC68C}"/>
    <dgm:cxn modelId="{48569CFB-8442-471E-917B-995A959B8ACF}" type="presOf" srcId="{77FDCC9F-6993-4CAC-B79C-CD8D0BED4DF9}" destId="{5D80647F-5BFA-40EC-B523-2B0E1A597965}" srcOrd="0" destOrd="0" presId="urn:microsoft.com/office/officeart/2005/8/layout/hierarchy3"/>
    <dgm:cxn modelId="{FFB90A05-1554-41F7-8E01-311EE0BCAA06}" type="presOf" srcId="{5263B105-7B7C-44C9-A54E-701899304A4B}" destId="{975F3246-FDD9-4F66-B89D-A0921F80C085}" srcOrd="0" destOrd="0" presId="urn:microsoft.com/office/officeart/2005/8/layout/hierarchy3"/>
    <dgm:cxn modelId="{99D4E802-B94C-4FB2-9E63-07C5DF0F30E1}" type="presOf" srcId="{089D38AF-288C-4286-963F-3E29C5653476}" destId="{E0943D8C-CF2E-4ABB-9A2E-6DD065F93D7F}" srcOrd="0" destOrd="0" presId="urn:microsoft.com/office/officeart/2005/8/layout/hierarchy3"/>
    <dgm:cxn modelId="{E718958E-C665-4154-8D8F-24A908AABB08}" type="presOf" srcId="{100921FC-E47F-4A5E-8867-8722B8A8BCF6}" destId="{5EC5A08B-7F78-4127-9C12-E54446BA9794}" srcOrd="0" destOrd="0" presId="urn:microsoft.com/office/officeart/2005/8/layout/hierarchy3"/>
    <dgm:cxn modelId="{2F22102C-3DFF-45A2-9D39-0DCA7C7C83BC}" type="presOf" srcId="{7700445F-25F2-48BC-960C-2F166F7E10CF}" destId="{CCBE45A4-E7C4-4CA2-8E76-6BB99836B7BF}" srcOrd="0" destOrd="0" presId="urn:microsoft.com/office/officeart/2005/8/layout/hierarchy3"/>
    <dgm:cxn modelId="{942BC94A-DDB2-463F-95A8-D53EF8824189}" type="presOf" srcId="{4C25FDA0-C622-4E77-AC66-50A76837F00D}" destId="{AB5F4E4C-AE67-40BA-BF75-276ADC1E03CD}" srcOrd="0" destOrd="0" presId="urn:microsoft.com/office/officeart/2005/8/layout/hierarchy3"/>
    <dgm:cxn modelId="{2B30E889-3B2C-4EE1-B84F-FC35E54DF03C}" srcId="{100921FC-E47F-4A5E-8867-8722B8A8BCF6}" destId="{77FDCC9F-6993-4CAC-B79C-CD8D0BED4DF9}" srcOrd="0" destOrd="0" parTransId="{943C9157-A31C-47CF-BC5D-8A2FB1C7B5AF}" sibTransId="{CF8BA2F5-2A70-464F-97E9-F2524B231969}"/>
    <dgm:cxn modelId="{B5593117-3403-43F4-BA24-FE255492ED75}" srcId="{77FDCC9F-6993-4CAC-B79C-CD8D0BED4DF9}" destId="{7700445F-25F2-48BC-960C-2F166F7E10CF}" srcOrd="1" destOrd="0" parTransId="{089D38AF-288C-4286-963F-3E29C5653476}" sibTransId="{26BC91E8-B8BF-4C95-9FB3-54BC43386126}"/>
    <dgm:cxn modelId="{F0632C0F-290A-4A8D-BE9B-855B6D464C44}" type="presParOf" srcId="{5EC5A08B-7F78-4127-9C12-E54446BA9794}" destId="{24D8D9CF-2FCF-4973-B48A-9D9A29C37B92}" srcOrd="0" destOrd="0" presId="urn:microsoft.com/office/officeart/2005/8/layout/hierarchy3"/>
    <dgm:cxn modelId="{48B9BE56-5259-4224-A9A9-B78150FCBDB9}" type="presParOf" srcId="{24D8D9CF-2FCF-4973-B48A-9D9A29C37B92}" destId="{278302EB-CC39-4845-9FDC-256C22D0BCDC}" srcOrd="0" destOrd="0" presId="urn:microsoft.com/office/officeart/2005/8/layout/hierarchy3"/>
    <dgm:cxn modelId="{2EEE3828-0047-40A6-B559-DF21BA89BECC}" type="presParOf" srcId="{278302EB-CC39-4845-9FDC-256C22D0BCDC}" destId="{5D80647F-5BFA-40EC-B523-2B0E1A597965}" srcOrd="0" destOrd="0" presId="urn:microsoft.com/office/officeart/2005/8/layout/hierarchy3"/>
    <dgm:cxn modelId="{1D0D289B-4C71-44AD-8A16-87ACD7E9D893}" type="presParOf" srcId="{278302EB-CC39-4845-9FDC-256C22D0BCDC}" destId="{F6E8FC02-1AD0-41E1-8BF9-C4EF40C26F85}" srcOrd="1" destOrd="0" presId="urn:microsoft.com/office/officeart/2005/8/layout/hierarchy3"/>
    <dgm:cxn modelId="{B9DEB56E-0D74-42D4-B4AC-FA0BE504944D}" type="presParOf" srcId="{24D8D9CF-2FCF-4973-B48A-9D9A29C37B92}" destId="{BFB1E913-3BCF-4A88-8FA5-4C634A603D70}" srcOrd="1" destOrd="0" presId="urn:microsoft.com/office/officeart/2005/8/layout/hierarchy3"/>
    <dgm:cxn modelId="{14004CA3-672B-43E9-8860-68FE8E041460}" type="presParOf" srcId="{BFB1E913-3BCF-4A88-8FA5-4C634A603D70}" destId="{AB5F4E4C-AE67-40BA-BF75-276ADC1E03CD}" srcOrd="0" destOrd="0" presId="urn:microsoft.com/office/officeart/2005/8/layout/hierarchy3"/>
    <dgm:cxn modelId="{D89F3241-3B6D-4727-9E51-69A2C9C397D9}" type="presParOf" srcId="{BFB1E913-3BCF-4A88-8FA5-4C634A603D70}" destId="{975F3246-FDD9-4F66-B89D-A0921F80C085}" srcOrd="1" destOrd="0" presId="urn:microsoft.com/office/officeart/2005/8/layout/hierarchy3"/>
    <dgm:cxn modelId="{D50CF6C0-F434-4BE9-B66B-CF632BD1CC54}" type="presParOf" srcId="{BFB1E913-3BCF-4A88-8FA5-4C634A603D70}" destId="{E0943D8C-CF2E-4ABB-9A2E-6DD065F93D7F}" srcOrd="2" destOrd="0" presId="urn:microsoft.com/office/officeart/2005/8/layout/hierarchy3"/>
    <dgm:cxn modelId="{6D20E475-87A0-49A5-AC50-5952A4E5B25A}" type="presParOf" srcId="{BFB1E913-3BCF-4A88-8FA5-4C634A603D70}" destId="{CCBE45A4-E7C4-4CA2-8E76-6BB99836B7B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4DA08C-97F8-4905-9D3D-779BEF85F5C3}" type="doc">
      <dgm:prSet loTypeId="urn:microsoft.com/office/officeart/2005/8/layout/vList3" loCatId="list" qsTypeId="urn:microsoft.com/office/officeart/2005/8/quickstyle/simple3" qsCatId="simple" csTypeId="urn:microsoft.com/office/officeart/2005/8/colors/accent2_2" csCatId="accent2" phldr="1"/>
      <dgm:spPr/>
    </dgm:pt>
    <dgm:pt modelId="{EE6189E8-030F-489A-8593-A17F56E9A489}">
      <dgm:prSet phldrT="[Texto]"/>
      <dgm:spPr/>
      <dgm:t>
        <a:bodyPr/>
        <a:lstStyle/>
        <a:p>
          <a:pPr algn="just"/>
          <a:r>
            <a:rPr lang="es-EC" dirty="0" smtClean="0"/>
            <a:t>Márgenes Operacionales</a:t>
          </a:r>
          <a:endParaRPr lang="es-EC" dirty="0"/>
        </a:p>
      </dgm:t>
    </dgm:pt>
    <dgm:pt modelId="{A6C0C9F2-E693-40CB-9BA5-C0253BF537FA}" type="parTrans" cxnId="{5D058C3F-F5E8-4D31-BCFF-039664E0EB38}">
      <dgm:prSet/>
      <dgm:spPr/>
      <dgm:t>
        <a:bodyPr/>
        <a:lstStyle/>
        <a:p>
          <a:endParaRPr lang="es-EC"/>
        </a:p>
      </dgm:t>
    </dgm:pt>
    <dgm:pt modelId="{88E89C67-DD2E-49C4-811F-7E1172E449CE}" type="sibTrans" cxnId="{5D058C3F-F5E8-4D31-BCFF-039664E0EB38}">
      <dgm:prSet/>
      <dgm:spPr/>
      <dgm:t>
        <a:bodyPr/>
        <a:lstStyle/>
        <a:p>
          <a:endParaRPr lang="es-EC"/>
        </a:p>
      </dgm:t>
    </dgm:pt>
    <dgm:pt modelId="{0820E942-6EE9-4EAA-B185-CD62C0446474}">
      <dgm:prSet phldrT="[Texto]"/>
      <dgm:spPr/>
      <dgm:t>
        <a:bodyPr/>
        <a:lstStyle/>
        <a:p>
          <a:pPr algn="just"/>
          <a:r>
            <a:rPr lang="es-EC" dirty="0" smtClean="0"/>
            <a:t>Niveles de Rentabilidad</a:t>
          </a:r>
          <a:endParaRPr lang="es-EC" dirty="0"/>
        </a:p>
      </dgm:t>
    </dgm:pt>
    <dgm:pt modelId="{14589D75-504C-4A9A-AC59-4992D41F7E4F}" type="parTrans" cxnId="{6522AA6A-5160-4F89-9305-3DD46EFEFF10}">
      <dgm:prSet/>
      <dgm:spPr/>
      <dgm:t>
        <a:bodyPr/>
        <a:lstStyle/>
        <a:p>
          <a:endParaRPr lang="es-EC"/>
        </a:p>
      </dgm:t>
    </dgm:pt>
    <dgm:pt modelId="{A49E2759-AFB1-4CC2-AE31-F75BD7EF22CC}" type="sibTrans" cxnId="{6522AA6A-5160-4F89-9305-3DD46EFEFF10}">
      <dgm:prSet/>
      <dgm:spPr/>
      <dgm:t>
        <a:bodyPr/>
        <a:lstStyle/>
        <a:p>
          <a:endParaRPr lang="es-EC"/>
        </a:p>
      </dgm:t>
    </dgm:pt>
    <dgm:pt modelId="{DBDBAA54-8FB7-4693-AD7F-1393A23BCC1B}" type="pres">
      <dgm:prSet presAssocID="{DF4DA08C-97F8-4905-9D3D-779BEF85F5C3}" presName="linearFlow" presStyleCnt="0">
        <dgm:presLayoutVars>
          <dgm:dir/>
          <dgm:resizeHandles val="exact"/>
        </dgm:presLayoutVars>
      </dgm:prSet>
      <dgm:spPr/>
    </dgm:pt>
    <dgm:pt modelId="{B76949C0-0AAF-48AC-8C76-85153B2EABD9}" type="pres">
      <dgm:prSet presAssocID="{EE6189E8-030F-489A-8593-A17F56E9A489}" presName="composite" presStyleCnt="0"/>
      <dgm:spPr/>
    </dgm:pt>
    <dgm:pt modelId="{364F940E-4889-42CB-9F92-58A0A94E54A0}" type="pres">
      <dgm:prSet presAssocID="{EE6189E8-030F-489A-8593-A17F56E9A489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81D8EE0-E477-41E0-A1ED-01A4171B2094}" type="pres">
      <dgm:prSet presAssocID="{EE6189E8-030F-489A-8593-A17F56E9A489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4C5B1D-5AB8-434E-9DB5-9191642764EC}" type="pres">
      <dgm:prSet presAssocID="{88E89C67-DD2E-49C4-811F-7E1172E449CE}" presName="spacing" presStyleCnt="0"/>
      <dgm:spPr/>
    </dgm:pt>
    <dgm:pt modelId="{D948AC3F-8D74-4216-8717-6FE59DAF0560}" type="pres">
      <dgm:prSet presAssocID="{0820E942-6EE9-4EAA-B185-CD62C0446474}" presName="composite" presStyleCnt="0"/>
      <dgm:spPr/>
    </dgm:pt>
    <dgm:pt modelId="{84318A61-5B68-4F48-AB6C-806862C9DE16}" type="pres">
      <dgm:prSet presAssocID="{0820E942-6EE9-4EAA-B185-CD62C0446474}" presName="imgShp" presStyleLbl="fgImgPlace1" presStyleIdx="1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33D18B8-05EB-4898-A5E9-D212F972DCDD}" type="pres">
      <dgm:prSet presAssocID="{0820E942-6EE9-4EAA-B185-CD62C0446474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B3A7AE-5E0B-4E40-B117-0E0092AAF6D5}" type="presOf" srcId="{EE6189E8-030F-489A-8593-A17F56E9A489}" destId="{281D8EE0-E477-41E0-A1ED-01A4171B2094}" srcOrd="0" destOrd="0" presId="urn:microsoft.com/office/officeart/2005/8/layout/vList3"/>
    <dgm:cxn modelId="{6522AA6A-5160-4F89-9305-3DD46EFEFF10}" srcId="{DF4DA08C-97F8-4905-9D3D-779BEF85F5C3}" destId="{0820E942-6EE9-4EAA-B185-CD62C0446474}" srcOrd="1" destOrd="0" parTransId="{14589D75-504C-4A9A-AC59-4992D41F7E4F}" sibTransId="{A49E2759-AFB1-4CC2-AE31-F75BD7EF22CC}"/>
    <dgm:cxn modelId="{A00CF63E-EF7C-43E4-9A39-4570AD4641E7}" type="presOf" srcId="{DF4DA08C-97F8-4905-9D3D-779BEF85F5C3}" destId="{DBDBAA54-8FB7-4693-AD7F-1393A23BCC1B}" srcOrd="0" destOrd="0" presId="urn:microsoft.com/office/officeart/2005/8/layout/vList3"/>
    <dgm:cxn modelId="{5D058C3F-F5E8-4D31-BCFF-039664E0EB38}" srcId="{DF4DA08C-97F8-4905-9D3D-779BEF85F5C3}" destId="{EE6189E8-030F-489A-8593-A17F56E9A489}" srcOrd="0" destOrd="0" parTransId="{A6C0C9F2-E693-40CB-9BA5-C0253BF537FA}" sibTransId="{88E89C67-DD2E-49C4-811F-7E1172E449CE}"/>
    <dgm:cxn modelId="{7F44FC38-2852-4129-8700-F34C047041C9}" type="presOf" srcId="{0820E942-6EE9-4EAA-B185-CD62C0446474}" destId="{333D18B8-05EB-4898-A5E9-D212F972DCDD}" srcOrd="0" destOrd="0" presId="urn:microsoft.com/office/officeart/2005/8/layout/vList3"/>
    <dgm:cxn modelId="{8C46A892-4247-4D35-A9A6-FB6E9C86EE25}" type="presParOf" srcId="{DBDBAA54-8FB7-4693-AD7F-1393A23BCC1B}" destId="{B76949C0-0AAF-48AC-8C76-85153B2EABD9}" srcOrd="0" destOrd="0" presId="urn:microsoft.com/office/officeart/2005/8/layout/vList3"/>
    <dgm:cxn modelId="{B48F3C31-F7BA-4A1B-B850-8FABB0FFF7A7}" type="presParOf" srcId="{B76949C0-0AAF-48AC-8C76-85153B2EABD9}" destId="{364F940E-4889-42CB-9F92-58A0A94E54A0}" srcOrd="0" destOrd="0" presId="urn:microsoft.com/office/officeart/2005/8/layout/vList3"/>
    <dgm:cxn modelId="{8E614A35-EA6B-4338-A4A5-6F820FB35F9B}" type="presParOf" srcId="{B76949C0-0AAF-48AC-8C76-85153B2EABD9}" destId="{281D8EE0-E477-41E0-A1ED-01A4171B2094}" srcOrd="1" destOrd="0" presId="urn:microsoft.com/office/officeart/2005/8/layout/vList3"/>
    <dgm:cxn modelId="{8EA9CD7C-904A-4430-801D-7E9C6D788AEC}" type="presParOf" srcId="{DBDBAA54-8FB7-4693-AD7F-1393A23BCC1B}" destId="{3E4C5B1D-5AB8-434E-9DB5-9191642764EC}" srcOrd="1" destOrd="0" presId="urn:microsoft.com/office/officeart/2005/8/layout/vList3"/>
    <dgm:cxn modelId="{EA456B79-4669-49B4-87AA-C0F9D6589A6E}" type="presParOf" srcId="{DBDBAA54-8FB7-4693-AD7F-1393A23BCC1B}" destId="{D948AC3F-8D74-4216-8717-6FE59DAF0560}" srcOrd="2" destOrd="0" presId="urn:microsoft.com/office/officeart/2005/8/layout/vList3"/>
    <dgm:cxn modelId="{1DCE0566-3219-4EC4-86D8-F3DF98F20A52}" type="presParOf" srcId="{D948AC3F-8D74-4216-8717-6FE59DAF0560}" destId="{84318A61-5B68-4F48-AB6C-806862C9DE16}" srcOrd="0" destOrd="0" presId="urn:microsoft.com/office/officeart/2005/8/layout/vList3"/>
    <dgm:cxn modelId="{5770B30E-B002-48DA-BE00-3BD2C04972E3}" type="presParOf" srcId="{D948AC3F-8D74-4216-8717-6FE59DAF0560}" destId="{333D18B8-05EB-4898-A5E9-D212F972DC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CDB748-060E-4CF7-A12B-B0DF596B719C}" type="doc">
      <dgm:prSet loTypeId="urn:microsoft.com/office/officeart/2005/8/layout/hierarchy3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80BEF77D-6FF9-421C-A728-E73DE12BE914}">
      <dgm:prSet phldrT="[Texto]"/>
      <dgm:spPr/>
      <dgm:t>
        <a:bodyPr/>
        <a:lstStyle/>
        <a:p>
          <a:r>
            <a:rPr lang="es-EC" dirty="0" smtClean="0"/>
            <a:t>Activo Corriente</a:t>
          </a:r>
          <a:endParaRPr lang="es-EC" dirty="0"/>
        </a:p>
      </dgm:t>
    </dgm:pt>
    <dgm:pt modelId="{74B1127C-EF06-434A-A59B-A4F67723FF33}" type="parTrans" cxnId="{8FB36DBB-59BB-49C1-9BA3-E3F970662477}">
      <dgm:prSet/>
      <dgm:spPr/>
      <dgm:t>
        <a:bodyPr/>
        <a:lstStyle/>
        <a:p>
          <a:endParaRPr lang="es-EC"/>
        </a:p>
      </dgm:t>
    </dgm:pt>
    <dgm:pt modelId="{526680AA-B768-4CB8-A923-A442407BDCC0}" type="sibTrans" cxnId="{8FB36DBB-59BB-49C1-9BA3-E3F970662477}">
      <dgm:prSet/>
      <dgm:spPr/>
      <dgm:t>
        <a:bodyPr/>
        <a:lstStyle/>
        <a:p>
          <a:endParaRPr lang="es-EC"/>
        </a:p>
      </dgm:t>
    </dgm:pt>
    <dgm:pt modelId="{930FCD4A-B2AC-4E74-90DC-A6449DD25AD4}">
      <dgm:prSet phldrT="[Texto]" custT="1"/>
      <dgm:spPr/>
      <dgm:t>
        <a:bodyPr/>
        <a:lstStyle/>
        <a:p>
          <a:r>
            <a:rPr lang="es-EC" sz="3600" dirty="0" smtClean="0"/>
            <a:t>Disminuye un 35.99% </a:t>
          </a:r>
          <a:endParaRPr lang="es-EC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5E6513A-DE4C-4DF5-9CE0-134EF3EE553E}" type="parTrans" cxnId="{738A8812-2F1E-4B32-B507-F8A6A53BC6EB}">
      <dgm:prSet/>
      <dgm:spPr/>
      <dgm:t>
        <a:bodyPr/>
        <a:lstStyle/>
        <a:p>
          <a:endParaRPr lang="es-EC"/>
        </a:p>
      </dgm:t>
    </dgm:pt>
    <dgm:pt modelId="{67F07FF4-F995-4ECA-8B77-BEC93B7C0092}" type="sibTrans" cxnId="{738A8812-2F1E-4B32-B507-F8A6A53BC6EB}">
      <dgm:prSet/>
      <dgm:spPr/>
      <dgm:t>
        <a:bodyPr/>
        <a:lstStyle/>
        <a:p>
          <a:endParaRPr lang="es-EC"/>
        </a:p>
      </dgm:t>
    </dgm:pt>
    <dgm:pt modelId="{71D83381-3F7C-4D48-AC33-604FB0E04F3A}">
      <dgm:prSet phldrT="[Texto]"/>
      <dgm:spPr/>
      <dgm:t>
        <a:bodyPr/>
        <a:lstStyle/>
        <a:p>
          <a:r>
            <a:rPr lang="es-EC" dirty="0" smtClean="0"/>
            <a:t>Pasivo Corriente</a:t>
          </a:r>
          <a:endParaRPr lang="es-EC" dirty="0"/>
        </a:p>
      </dgm:t>
    </dgm:pt>
    <dgm:pt modelId="{38AED0E8-D879-4127-9B6D-024E85A40C3A}" type="parTrans" cxnId="{06C7230D-E052-4935-AFE4-E624E78CACA2}">
      <dgm:prSet/>
      <dgm:spPr/>
      <dgm:t>
        <a:bodyPr/>
        <a:lstStyle/>
        <a:p>
          <a:endParaRPr lang="es-EC"/>
        </a:p>
      </dgm:t>
    </dgm:pt>
    <dgm:pt modelId="{8674C122-5A73-48B8-AD2F-FBC0457E7422}" type="sibTrans" cxnId="{06C7230D-E052-4935-AFE4-E624E78CACA2}">
      <dgm:prSet/>
      <dgm:spPr/>
      <dgm:t>
        <a:bodyPr/>
        <a:lstStyle/>
        <a:p>
          <a:endParaRPr lang="es-EC"/>
        </a:p>
      </dgm:t>
    </dgm:pt>
    <dgm:pt modelId="{EBEBFBA1-27E8-430C-9D96-C32A311694F1}">
      <dgm:prSet phldrT="[Texto]" custT="1"/>
      <dgm:spPr/>
      <dgm:t>
        <a:bodyPr/>
        <a:lstStyle/>
        <a:p>
          <a:r>
            <a:rPr lang="es-EC" sz="3200" dirty="0" smtClean="0"/>
            <a:t>Incrementa un 106.18%</a:t>
          </a:r>
          <a:endParaRPr lang="es-EC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9618334-368B-4276-B1A5-FAC148F1784B}" type="parTrans" cxnId="{89A3E0AB-73C5-4BE2-A679-E6A67DFD0B70}">
      <dgm:prSet/>
      <dgm:spPr/>
      <dgm:t>
        <a:bodyPr/>
        <a:lstStyle/>
        <a:p>
          <a:endParaRPr lang="es-EC"/>
        </a:p>
      </dgm:t>
    </dgm:pt>
    <dgm:pt modelId="{419FA18C-742E-41EF-A24F-04677D5DF010}" type="sibTrans" cxnId="{89A3E0AB-73C5-4BE2-A679-E6A67DFD0B70}">
      <dgm:prSet/>
      <dgm:spPr/>
      <dgm:t>
        <a:bodyPr/>
        <a:lstStyle/>
        <a:p>
          <a:endParaRPr lang="es-EC"/>
        </a:p>
      </dgm:t>
    </dgm:pt>
    <dgm:pt modelId="{6963A98F-81B8-4C36-8228-3C50B634B521}">
      <dgm:prSet phldrT="[Texto]"/>
      <dgm:spPr/>
      <dgm:t>
        <a:bodyPr/>
        <a:lstStyle/>
        <a:p>
          <a:r>
            <a:rPr lang="es-EC" dirty="0" smtClean="0"/>
            <a:t>Capital de Trabajo</a:t>
          </a:r>
          <a:endParaRPr lang="es-EC" dirty="0"/>
        </a:p>
      </dgm:t>
    </dgm:pt>
    <dgm:pt modelId="{7CB18904-F6C5-424B-B166-C12EBF8EBAA5}" type="parTrans" cxnId="{DFC78377-119C-4D72-8FA1-791F83EA3933}">
      <dgm:prSet/>
      <dgm:spPr/>
      <dgm:t>
        <a:bodyPr/>
        <a:lstStyle/>
        <a:p>
          <a:endParaRPr lang="es-EC"/>
        </a:p>
      </dgm:t>
    </dgm:pt>
    <dgm:pt modelId="{223A6FDE-644E-4EFD-A3BA-40D42E1399B4}" type="sibTrans" cxnId="{DFC78377-119C-4D72-8FA1-791F83EA3933}">
      <dgm:prSet/>
      <dgm:spPr/>
      <dgm:t>
        <a:bodyPr/>
        <a:lstStyle/>
        <a:p>
          <a:endParaRPr lang="es-EC"/>
        </a:p>
      </dgm:t>
    </dgm:pt>
    <dgm:pt modelId="{EFD7804E-2AB9-4C17-B833-EBEFA9C4DE5A}">
      <dgm:prSet custT="1"/>
      <dgm:spPr/>
      <dgm:t>
        <a:bodyPr/>
        <a:lstStyle/>
        <a:p>
          <a:r>
            <a:rPr lang="es-EC" sz="3200" dirty="0" smtClean="0"/>
            <a:t>Disminuye $1.970.270 </a:t>
          </a:r>
          <a:endParaRPr lang="es-EC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D055EA8-7B35-4166-AED3-C74D765CE679}" type="parTrans" cxnId="{869161E7-87A2-4AC3-AFC8-09788D9173EB}">
      <dgm:prSet/>
      <dgm:spPr/>
      <dgm:t>
        <a:bodyPr/>
        <a:lstStyle/>
        <a:p>
          <a:endParaRPr lang="es-EC"/>
        </a:p>
      </dgm:t>
    </dgm:pt>
    <dgm:pt modelId="{36FA7292-67E0-4D91-A8AC-BC3ECB65F899}" type="sibTrans" cxnId="{869161E7-87A2-4AC3-AFC8-09788D9173EB}">
      <dgm:prSet/>
      <dgm:spPr/>
      <dgm:t>
        <a:bodyPr/>
        <a:lstStyle/>
        <a:p>
          <a:endParaRPr lang="es-EC"/>
        </a:p>
      </dgm:t>
    </dgm:pt>
    <dgm:pt modelId="{B54AFE3D-6C76-494F-B7EF-1BEF2851994D}" type="pres">
      <dgm:prSet presAssocID="{69CDB748-060E-4CF7-A12B-B0DF596B71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B8A0708-241E-4740-9D43-197206A26EED}" type="pres">
      <dgm:prSet presAssocID="{80BEF77D-6FF9-421C-A728-E73DE12BE914}" presName="root" presStyleCnt="0"/>
      <dgm:spPr/>
    </dgm:pt>
    <dgm:pt modelId="{1E84B885-A5BA-45E0-804B-1A611E620E3E}" type="pres">
      <dgm:prSet presAssocID="{80BEF77D-6FF9-421C-A728-E73DE12BE914}" presName="rootComposite" presStyleCnt="0"/>
      <dgm:spPr/>
    </dgm:pt>
    <dgm:pt modelId="{F29A45D4-1522-4486-9406-ECCB6E019371}" type="pres">
      <dgm:prSet presAssocID="{80BEF77D-6FF9-421C-A728-E73DE12BE914}" presName="rootText" presStyleLbl="node1" presStyleIdx="0" presStyleCnt="3"/>
      <dgm:spPr/>
      <dgm:t>
        <a:bodyPr/>
        <a:lstStyle/>
        <a:p>
          <a:endParaRPr lang="es-EC"/>
        </a:p>
      </dgm:t>
    </dgm:pt>
    <dgm:pt modelId="{58B72294-D807-4C77-902F-A5FE561BFE82}" type="pres">
      <dgm:prSet presAssocID="{80BEF77D-6FF9-421C-A728-E73DE12BE914}" presName="rootConnector" presStyleLbl="node1" presStyleIdx="0" presStyleCnt="3"/>
      <dgm:spPr/>
      <dgm:t>
        <a:bodyPr/>
        <a:lstStyle/>
        <a:p>
          <a:endParaRPr lang="es-EC"/>
        </a:p>
      </dgm:t>
    </dgm:pt>
    <dgm:pt modelId="{4A6E69AA-8A2F-4E2A-9378-46137001E0F6}" type="pres">
      <dgm:prSet presAssocID="{80BEF77D-6FF9-421C-A728-E73DE12BE914}" presName="childShape" presStyleCnt="0"/>
      <dgm:spPr/>
    </dgm:pt>
    <dgm:pt modelId="{9FD23792-328F-4448-A9FE-78A7A1281F15}" type="pres">
      <dgm:prSet presAssocID="{85E6513A-DE4C-4DF5-9CE0-134EF3EE553E}" presName="Name13" presStyleLbl="parChTrans1D2" presStyleIdx="0" presStyleCnt="3"/>
      <dgm:spPr/>
      <dgm:t>
        <a:bodyPr/>
        <a:lstStyle/>
        <a:p>
          <a:endParaRPr lang="es-EC"/>
        </a:p>
      </dgm:t>
    </dgm:pt>
    <dgm:pt modelId="{8E33B6C9-B90B-461F-9398-79CC5F120AD3}" type="pres">
      <dgm:prSet presAssocID="{930FCD4A-B2AC-4E74-90DC-A6449DD25AD4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1C7305-C739-4C36-9961-20451763C976}" type="pres">
      <dgm:prSet presAssocID="{71D83381-3F7C-4D48-AC33-604FB0E04F3A}" presName="root" presStyleCnt="0"/>
      <dgm:spPr/>
    </dgm:pt>
    <dgm:pt modelId="{E8B2C181-67A8-4015-8E9A-3F4F2BD49F7B}" type="pres">
      <dgm:prSet presAssocID="{71D83381-3F7C-4D48-AC33-604FB0E04F3A}" presName="rootComposite" presStyleCnt="0"/>
      <dgm:spPr/>
    </dgm:pt>
    <dgm:pt modelId="{73C3BB8A-16B9-448E-A6BE-4834BA8F68B9}" type="pres">
      <dgm:prSet presAssocID="{71D83381-3F7C-4D48-AC33-604FB0E04F3A}" presName="rootText" presStyleLbl="node1" presStyleIdx="1" presStyleCnt="3"/>
      <dgm:spPr/>
      <dgm:t>
        <a:bodyPr/>
        <a:lstStyle/>
        <a:p>
          <a:endParaRPr lang="es-EC"/>
        </a:p>
      </dgm:t>
    </dgm:pt>
    <dgm:pt modelId="{2756BDD2-BBC1-4C1C-9177-2CAD2E32B3F2}" type="pres">
      <dgm:prSet presAssocID="{71D83381-3F7C-4D48-AC33-604FB0E04F3A}" presName="rootConnector" presStyleLbl="node1" presStyleIdx="1" presStyleCnt="3"/>
      <dgm:spPr/>
      <dgm:t>
        <a:bodyPr/>
        <a:lstStyle/>
        <a:p>
          <a:endParaRPr lang="es-EC"/>
        </a:p>
      </dgm:t>
    </dgm:pt>
    <dgm:pt modelId="{FD0B93C3-5439-40BD-82AF-2A37D43773DD}" type="pres">
      <dgm:prSet presAssocID="{71D83381-3F7C-4D48-AC33-604FB0E04F3A}" presName="childShape" presStyleCnt="0"/>
      <dgm:spPr/>
    </dgm:pt>
    <dgm:pt modelId="{3AF4735B-B397-43EE-A01B-AB34BB253BF6}" type="pres">
      <dgm:prSet presAssocID="{59618334-368B-4276-B1A5-FAC148F1784B}" presName="Name13" presStyleLbl="parChTrans1D2" presStyleIdx="1" presStyleCnt="3"/>
      <dgm:spPr/>
      <dgm:t>
        <a:bodyPr/>
        <a:lstStyle/>
        <a:p>
          <a:endParaRPr lang="es-EC"/>
        </a:p>
      </dgm:t>
    </dgm:pt>
    <dgm:pt modelId="{B649BFC7-C9FC-46B9-B615-77485E0C0AAB}" type="pres">
      <dgm:prSet presAssocID="{EBEBFBA1-27E8-430C-9D96-C32A311694F1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361C6B-0B8D-456C-99F2-CD3D1F3CAAAD}" type="pres">
      <dgm:prSet presAssocID="{6963A98F-81B8-4C36-8228-3C50B634B521}" presName="root" presStyleCnt="0"/>
      <dgm:spPr/>
    </dgm:pt>
    <dgm:pt modelId="{6FF28E90-0F0D-4243-B96B-D6889341892D}" type="pres">
      <dgm:prSet presAssocID="{6963A98F-81B8-4C36-8228-3C50B634B521}" presName="rootComposite" presStyleCnt="0"/>
      <dgm:spPr/>
    </dgm:pt>
    <dgm:pt modelId="{DD850000-97B2-4ED7-9164-00D6A54DE952}" type="pres">
      <dgm:prSet presAssocID="{6963A98F-81B8-4C36-8228-3C50B634B521}" presName="rootText" presStyleLbl="node1" presStyleIdx="2" presStyleCnt="3"/>
      <dgm:spPr/>
      <dgm:t>
        <a:bodyPr/>
        <a:lstStyle/>
        <a:p>
          <a:endParaRPr lang="es-EC"/>
        </a:p>
      </dgm:t>
    </dgm:pt>
    <dgm:pt modelId="{5BA5B434-2E23-4969-8787-9128E6885804}" type="pres">
      <dgm:prSet presAssocID="{6963A98F-81B8-4C36-8228-3C50B634B521}" presName="rootConnector" presStyleLbl="node1" presStyleIdx="2" presStyleCnt="3"/>
      <dgm:spPr/>
      <dgm:t>
        <a:bodyPr/>
        <a:lstStyle/>
        <a:p>
          <a:endParaRPr lang="es-EC"/>
        </a:p>
      </dgm:t>
    </dgm:pt>
    <dgm:pt modelId="{1F50AC58-15C4-4342-ADA2-B149C01198AA}" type="pres">
      <dgm:prSet presAssocID="{6963A98F-81B8-4C36-8228-3C50B634B521}" presName="childShape" presStyleCnt="0"/>
      <dgm:spPr/>
    </dgm:pt>
    <dgm:pt modelId="{4E5FCC22-5086-42B9-AB3C-E3F497402582}" type="pres">
      <dgm:prSet presAssocID="{2D055EA8-7B35-4166-AED3-C74D765CE679}" presName="Name13" presStyleLbl="parChTrans1D2" presStyleIdx="2" presStyleCnt="3"/>
      <dgm:spPr/>
      <dgm:t>
        <a:bodyPr/>
        <a:lstStyle/>
        <a:p>
          <a:endParaRPr lang="es-EC"/>
        </a:p>
      </dgm:t>
    </dgm:pt>
    <dgm:pt modelId="{0B2AA549-A934-4F5C-8183-BA732AC8C740}" type="pres">
      <dgm:prSet presAssocID="{EFD7804E-2AB9-4C17-B833-EBEFA9C4DE5A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88230C2-B079-4D34-A676-20D8914D81ED}" type="presOf" srcId="{59618334-368B-4276-B1A5-FAC148F1784B}" destId="{3AF4735B-B397-43EE-A01B-AB34BB253BF6}" srcOrd="0" destOrd="0" presId="urn:microsoft.com/office/officeart/2005/8/layout/hierarchy3"/>
    <dgm:cxn modelId="{06C7230D-E052-4935-AFE4-E624E78CACA2}" srcId="{69CDB748-060E-4CF7-A12B-B0DF596B719C}" destId="{71D83381-3F7C-4D48-AC33-604FB0E04F3A}" srcOrd="1" destOrd="0" parTransId="{38AED0E8-D879-4127-9B6D-024E85A40C3A}" sibTransId="{8674C122-5A73-48B8-AD2F-FBC0457E7422}"/>
    <dgm:cxn modelId="{102386D9-F113-4AF0-86FD-525E65E9D030}" type="presOf" srcId="{EBEBFBA1-27E8-430C-9D96-C32A311694F1}" destId="{B649BFC7-C9FC-46B9-B615-77485E0C0AAB}" srcOrd="0" destOrd="0" presId="urn:microsoft.com/office/officeart/2005/8/layout/hierarchy3"/>
    <dgm:cxn modelId="{89A3E0AB-73C5-4BE2-A679-E6A67DFD0B70}" srcId="{71D83381-3F7C-4D48-AC33-604FB0E04F3A}" destId="{EBEBFBA1-27E8-430C-9D96-C32A311694F1}" srcOrd="0" destOrd="0" parTransId="{59618334-368B-4276-B1A5-FAC148F1784B}" sibTransId="{419FA18C-742E-41EF-A24F-04677D5DF010}"/>
    <dgm:cxn modelId="{DE1098DD-2E53-4B04-B296-FB139490E961}" type="presOf" srcId="{930FCD4A-B2AC-4E74-90DC-A6449DD25AD4}" destId="{8E33B6C9-B90B-461F-9398-79CC5F120AD3}" srcOrd="0" destOrd="0" presId="urn:microsoft.com/office/officeart/2005/8/layout/hierarchy3"/>
    <dgm:cxn modelId="{FD297E3C-71C4-4254-A1E6-F7AE7CC64227}" type="presOf" srcId="{2D055EA8-7B35-4166-AED3-C74D765CE679}" destId="{4E5FCC22-5086-42B9-AB3C-E3F497402582}" srcOrd="0" destOrd="0" presId="urn:microsoft.com/office/officeart/2005/8/layout/hierarchy3"/>
    <dgm:cxn modelId="{FB8C8B3F-1B36-48BF-BE5F-DF04A949C555}" type="presOf" srcId="{6963A98F-81B8-4C36-8228-3C50B634B521}" destId="{5BA5B434-2E23-4969-8787-9128E6885804}" srcOrd="1" destOrd="0" presId="urn:microsoft.com/office/officeart/2005/8/layout/hierarchy3"/>
    <dgm:cxn modelId="{8FB36DBB-59BB-49C1-9BA3-E3F970662477}" srcId="{69CDB748-060E-4CF7-A12B-B0DF596B719C}" destId="{80BEF77D-6FF9-421C-A728-E73DE12BE914}" srcOrd="0" destOrd="0" parTransId="{74B1127C-EF06-434A-A59B-A4F67723FF33}" sibTransId="{526680AA-B768-4CB8-A923-A442407BDCC0}"/>
    <dgm:cxn modelId="{17C1D13B-894B-4B20-B86F-9229CDA04CFE}" type="presOf" srcId="{69CDB748-060E-4CF7-A12B-B0DF596B719C}" destId="{B54AFE3D-6C76-494F-B7EF-1BEF2851994D}" srcOrd="0" destOrd="0" presId="urn:microsoft.com/office/officeart/2005/8/layout/hierarchy3"/>
    <dgm:cxn modelId="{9D16FA31-39F5-440D-9762-821E28E46CC2}" type="presOf" srcId="{80BEF77D-6FF9-421C-A728-E73DE12BE914}" destId="{F29A45D4-1522-4486-9406-ECCB6E019371}" srcOrd="0" destOrd="0" presId="urn:microsoft.com/office/officeart/2005/8/layout/hierarchy3"/>
    <dgm:cxn modelId="{869161E7-87A2-4AC3-AFC8-09788D9173EB}" srcId="{6963A98F-81B8-4C36-8228-3C50B634B521}" destId="{EFD7804E-2AB9-4C17-B833-EBEFA9C4DE5A}" srcOrd="0" destOrd="0" parTransId="{2D055EA8-7B35-4166-AED3-C74D765CE679}" sibTransId="{36FA7292-67E0-4D91-A8AC-BC3ECB65F899}"/>
    <dgm:cxn modelId="{E64CF0BA-325E-49CC-AF9E-F960BEA1DA10}" type="presOf" srcId="{80BEF77D-6FF9-421C-A728-E73DE12BE914}" destId="{58B72294-D807-4C77-902F-A5FE561BFE82}" srcOrd="1" destOrd="0" presId="urn:microsoft.com/office/officeart/2005/8/layout/hierarchy3"/>
    <dgm:cxn modelId="{99EB9B8D-F6C6-4CCC-A6EC-A9BA5DFA92E2}" type="presOf" srcId="{EFD7804E-2AB9-4C17-B833-EBEFA9C4DE5A}" destId="{0B2AA549-A934-4F5C-8183-BA732AC8C740}" srcOrd="0" destOrd="0" presId="urn:microsoft.com/office/officeart/2005/8/layout/hierarchy3"/>
    <dgm:cxn modelId="{738A8812-2F1E-4B32-B507-F8A6A53BC6EB}" srcId="{80BEF77D-6FF9-421C-A728-E73DE12BE914}" destId="{930FCD4A-B2AC-4E74-90DC-A6449DD25AD4}" srcOrd="0" destOrd="0" parTransId="{85E6513A-DE4C-4DF5-9CE0-134EF3EE553E}" sibTransId="{67F07FF4-F995-4ECA-8B77-BEC93B7C0092}"/>
    <dgm:cxn modelId="{742CCFF4-0850-4698-8A31-DD80EFD2A549}" type="presOf" srcId="{71D83381-3F7C-4D48-AC33-604FB0E04F3A}" destId="{2756BDD2-BBC1-4C1C-9177-2CAD2E32B3F2}" srcOrd="1" destOrd="0" presId="urn:microsoft.com/office/officeart/2005/8/layout/hierarchy3"/>
    <dgm:cxn modelId="{5B91A5F7-3555-4CEE-9ACC-8A3FDA000262}" type="presOf" srcId="{85E6513A-DE4C-4DF5-9CE0-134EF3EE553E}" destId="{9FD23792-328F-4448-A9FE-78A7A1281F15}" srcOrd="0" destOrd="0" presId="urn:microsoft.com/office/officeart/2005/8/layout/hierarchy3"/>
    <dgm:cxn modelId="{370A98DA-53DB-49EF-8DC0-226C9A1A347D}" type="presOf" srcId="{71D83381-3F7C-4D48-AC33-604FB0E04F3A}" destId="{73C3BB8A-16B9-448E-A6BE-4834BA8F68B9}" srcOrd="0" destOrd="0" presId="urn:microsoft.com/office/officeart/2005/8/layout/hierarchy3"/>
    <dgm:cxn modelId="{DFC78377-119C-4D72-8FA1-791F83EA3933}" srcId="{69CDB748-060E-4CF7-A12B-B0DF596B719C}" destId="{6963A98F-81B8-4C36-8228-3C50B634B521}" srcOrd="2" destOrd="0" parTransId="{7CB18904-F6C5-424B-B166-C12EBF8EBAA5}" sibTransId="{223A6FDE-644E-4EFD-A3BA-40D42E1399B4}"/>
    <dgm:cxn modelId="{3E44D0CB-5560-489B-88CB-C28B7E3699D7}" type="presOf" srcId="{6963A98F-81B8-4C36-8228-3C50B634B521}" destId="{DD850000-97B2-4ED7-9164-00D6A54DE952}" srcOrd="0" destOrd="0" presId="urn:microsoft.com/office/officeart/2005/8/layout/hierarchy3"/>
    <dgm:cxn modelId="{0A977D66-007E-48E0-95C4-1EC335C79488}" type="presParOf" srcId="{B54AFE3D-6C76-494F-B7EF-1BEF2851994D}" destId="{CB8A0708-241E-4740-9D43-197206A26EED}" srcOrd="0" destOrd="0" presId="urn:microsoft.com/office/officeart/2005/8/layout/hierarchy3"/>
    <dgm:cxn modelId="{52F517AC-5380-443C-AA64-4D2FA51E5792}" type="presParOf" srcId="{CB8A0708-241E-4740-9D43-197206A26EED}" destId="{1E84B885-A5BA-45E0-804B-1A611E620E3E}" srcOrd="0" destOrd="0" presId="urn:microsoft.com/office/officeart/2005/8/layout/hierarchy3"/>
    <dgm:cxn modelId="{B6E8E422-1ECD-435F-AD86-98B6A21AAA79}" type="presParOf" srcId="{1E84B885-A5BA-45E0-804B-1A611E620E3E}" destId="{F29A45D4-1522-4486-9406-ECCB6E019371}" srcOrd="0" destOrd="0" presId="urn:microsoft.com/office/officeart/2005/8/layout/hierarchy3"/>
    <dgm:cxn modelId="{B84140B9-E9A9-44C3-A2E7-3E5E57EBB093}" type="presParOf" srcId="{1E84B885-A5BA-45E0-804B-1A611E620E3E}" destId="{58B72294-D807-4C77-902F-A5FE561BFE82}" srcOrd="1" destOrd="0" presId="urn:microsoft.com/office/officeart/2005/8/layout/hierarchy3"/>
    <dgm:cxn modelId="{CC55A044-0144-4D5A-B464-8F3CF64BD387}" type="presParOf" srcId="{CB8A0708-241E-4740-9D43-197206A26EED}" destId="{4A6E69AA-8A2F-4E2A-9378-46137001E0F6}" srcOrd="1" destOrd="0" presId="urn:microsoft.com/office/officeart/2005/8/layout/hierarchy3"/>
    <dgm:cxn modelId="{1808E8B2-DD1A-47DB-97DE-227610CCABF0}" type="presParOf" srcId="{4A6E69AA-8A2F-4E2A-9378-46137001E0F6}" destId="{9FD23792-328F-4448-A9FE-78A7A1281F15}" srcOrd="0" destOrd="0" presId="urn:microsoft.com/office/officeart/2005/8/layout/hierarchy3"/>
    <dgm:cxn modelId="{2404BFE2-0F96-49C9-849F-FFE5B30049D0}" type="presParOf" srcId="{4A6E69AA-8A2F-4E2A-9378-46137001E0F6}" destId="{8E33B6C9-B90B-461F-9398-79CC5F120AD3}" srcOrd="1" destOrd="0" presId="urn:microsoft.com/office/officeart/2005/8/layout/hierarchy3"/>
    <dgm:cxn modelId="{60439C77-54C2-4BAA-9374-F96A352DC9B2}" type="presParOf" srcId="{B54AFE3D-6C76-494F-B7EF-1BEF2851994D}" destId="{681C7305-C739-4C36-9961-20451763C976}" srcOrd="1" destOrd="0" presId="urn:microsoft.com/office/officeart/2005/8/layout/hierarchy3"/>
    <dgm:cxn modelId="{F9516E9C-11D0-41D5-BA65-190092D198FC}" type="presParOf" srcId="{681C7305-C739-4C36-9961-20451763C976}" destId="{E8B2C181-67A8-4015-8E9A-3F4F2BD49F7B}" srcOrd="0" destOrd="0" presId="urn:microsoft.com/office/officeart/2005/8/layout/hierarchy3"/>
    <dgm:cxn modelId="{3EEAD2FE-834E-40DE-B6E0-AEEFED6C6DA1}" type="presParOf" srcId="{E8B2C181-67A8-4015-8E9A-3F4F2BD49F7B}" destId="{73C3BB8A-16B9-448E-A6BE-4834BA8F68B9}" srcOrd="0" destOrd="0" presId="urn:microsoft.com/office/officeart/2005/8/layout/hierarchy3"/>
    <dgm:cxn modelId="{B48E8C3F-A15E-472E-9E6B-96952F790B45}" type="presParOf" srcId="{E8B2C181-67A8-4015-8E9A-3F4F2BD49F7B}" destId="{2756BDD2-BBC1-4C1C-9177-2CAD2E32B3F2}" srcOrd="1" destOrd="0" presId="urn:microsoft.com/office/officeart/2005/8/layout/hierarchy3"/>
    <dgm:cxn modelId="{ABC9CAE1-8B2B-4F7D-B6AD-D5CAC9D2D442}" type="presParOf" srcId="{681C7305-C739-4C36-9961-20451763C976}" destId="{FD0B93C3-5439-40BD-82AF-2A37D43773DD}" srcOrd="1" destOrd="0" presId="urn:microsoft.com/office/officeart/2005/8/layout/hierarchy3"/>
    <dgm:cxn modelId="{8171400E-E28A-43F6-9B08-D07FFA2856F2}" type="presParOf" srcId="{FD0B93C3-5439-40BD-82AF-2A37D43773DD}" destId="{3AF4735B-B397-43EE-A01B-AB34BB253BF6}" srcOrd="0" destOrd="0" presId="urn:microsoft.com/office/officeart/2005/8/layout/hierarchy3"/>
    <dgm:cxn modelId="{32D96F9F-EA22-4BE2-B6EE-50E108A86B21}" type="presParOf" srcId="{FD0B93C3-5439-40BD-82AF-2A37D43773DD}" destId="{B649BFC7-C9FC-46B9-B615-77485E0C0AAB}" srcOrd="1" destOrd="0" presId="urn:microsoft.com/office/officeart/2005/8/layout/hierarchy3"/>
    <dgm:cxn modelId="{83CE11E7-8FD5-4FF1-8288-37ADFD410E71}" type="presParOf" srcId="{B54AFE3D-6C76-494F-B7EF-1BEF2851994D}" destId="{0B361C6B-0B8D-456C-99F2-CD3D1F3CAAAD}" srcOrd="2" destOrd="0" presId="urn:microsoft.com/office/officeart/2005/8/layout/hierarchy3"/>
    <dgm:cxn modelId="{4441212C-972A-455C-A3DB-428747EC9163}" type="presParOf" srcId="{0B361C6B-0B8D-456C-99F2-CD3D1F3CAAAD}" destId="{6FF28E90-0F0D-4243-B96B-D6889341892D}" srcOrd="0" destOrd="0" presId="urn:microsoft.com/office/officeart/2005/8/layout/hierarchy3"/>
    <dgm:cxn modelId="{A0E68C15-1275-49F7-84F6-3A1FBF372EA6}" type="presParOf" srcId="{6FF28E90-0F0D-4243-B96B-D6889341892D}" destId="{DD850000-97B2-4ED7-9164-00D6A54DE952}" srcOrd="0" destOrd="0" presId="urn:microsoft.com/office/officeart/2005/8/layout/hierarchy3"/>
    <dgm:cxn modelId="{51527396-6CB8-4185-A834-6838DB767C38}" type="presParOf" srcId="{6FF28E90-0F0D-4243-B96B-D6889341892D}" destId="{5BA5B434-2E23-4969-8787-9128E6885804}" srcOrd="1" destOrd="0" presId="urn:microsoft.com/office/officeart/2005/8/layout/hierarchy3"/>
    <dgm:cxn modelId="{EC5C5B39-F08C-4476-926D-CF37769503CF}" type="presParOf" srcId="{0B361C6B-0B8D-456C-99F2-CD3D1F3CAAAD}" destId="{1F50AC58-15C4-4342-ADA2-B149C01198AA}" srcOrd="1" destOrd="0" presId="urn:microsoft.com/office/officeart/2005/8/layout/hierarchy3"/>
    <dgm:cxn modelId="{D912218B-8104-4237-8815-E6B2E51A3B29}" type="presParOf" srcId="{1F50AC58-15C4-4342-ADA2-B149C01198AA}" destId="{4E5FCC22-5086-42B9-AB3C-E3F497402582}" srcOrd="0" destOrd="0" presId="urn:microsoft.com/office/officeart/2005/8/layout/hierarchy3"/>
    <dgm:cxn modelId="{5AF48F22-DED1-4661-97C9-9BD989291CA6}" type="presParOf" srcId="{1F50AC58-15C4-4342-ADA2-B149C01198AA}" destId="{0B2AA549-A934-4F5C-8183-BA732AC8C74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41605F-BCEE-4F3A-8BB8-C4C0B535D152}" type="doc">
      <dgm:prSet loTypeId="urn:microsoft.com/office/officeart/2005/8/layout/arrow5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BFA155C2-E0C7-4F79-B595-A30716711C17}">
      <dgm:prSet phldrT="[Texto]"/>
      <dgm:spPr/>
      <dgm:t>
        <a:bodyPr/>
        <a:lstStyle/>
        <a:p>
          <a:r>
            <a:rPr lang="es-EC" dirty="0" smtClean="0"/>
            <a:t>Deuda</a:t>
          </a:r>
          <a:endParaRPr lang="es-EC" dirty="0"/>
        </a:p>
      </dgm:t>
    </dgm:pt>
    <dgm:pt modelId="{B3E8B71D-8F05-4F25-AEC0-E065B4977543}" type="parTrans" cxnId="{68EA2F80-77D7-43D7-885A-15CB8794FEA0}">
      <dgm:prSet/>
      <dgm:spPr/>
      <dgm:t>
        <a:bodyPr/>
        <a:lstStyle/>
        <a:p>
          <a:endParaRPr lang="es-EC"/>
        </a:p>
      </dgm:t>
    </dgm:pt>
    <dgm:pt modelId="{54DC3F56-7F2B-4F1B-AD9E-06C1AFD456DE}" type="sibTrans" cxnId="{68EA2F80-77D7-43D7-885A-15CB8794FEA0}">
      <dgm:prSet/>
      <dgm:spPr/>
      <dgm:t>
        <a:bodyPr/>
        <a:lstStyle/>
        <a:p>
          <a:endParaRPr lang="es-EC"/>
        </a:p>
      </dgm:t>
    </dgm:pt>
    <dgm:pt modelId="{0FFDEC8C-192E-45C2-92A8-49157F22B40F}">
      <dgm:prSet phldrT="[Texto]"/>
      <dgm:spPr/>
      <dgm:t>
        <a:bodyPr/>
        <a:lstStyle/>
        <a:p>
          <a:r>
            <a:rPr lang="es-EC" dirty="0" smtClean="0"/>
            <a:t>Capital</a:t>
          </a:r>
          <a:endParaRPr lang="es-EC" dirty="0"/>
        </a:p>
      </dgm:t>
    </dgm:pt>
    <dgm:pt modelId="{3911295D-14E4-447E-9E98-E7C8D3916BC2}" type="parTrans" cxnId="{3B9675DC-5BE0-4ECB-A6FD-E1375BBC9157}">
      <dgm:prSet/>
      <dgm:spPr/>
      <dgm:t>
        <a:bodyPr/>
        <a:lstStyle/>
        <a:p>
          <a:endParaRPr lang="es-EC"/>
        </a:p>
      </dgm:t>
    </dgm:pt>
    <dgm:pt modelId="{C8BCA21D-5093-475B-ACC6-D362BA903B90}" type="sibTrans" cxnId="{3B9675DC-5BE0-4ECB-A6FD-E1375BBC9157}">
      <dgm:prSet/>
      <dgm:spPr/>
      <dgm:t>
        <a:bodyPr/>
        <a:lstStyle/>
        <a:p>
          <a:endParaRPr lang="es-EC"/>
        </a:p>
      </dgm:t>
    </dgm:pt>
    <dgm:pt modelId="{EF5964B1-920D-4015-B86E-19EAE3C4F228}" type="pres">
      <dgm:prSet presAssocID="{2F41605F-BCEE-4F3A-8BB8-C4C0B535D1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5A372A-F0ED-4363-BD67-FB744039B823}" type="pres">
      <dgm:prSet presAssocID="{BFA155C2-E0C7-4F79-B595-A30716711C17}" presName="arrow" presStyleLbl="node1" presStyleIdx="0" presStyleCnt="2" custScaleY="1000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62D7C9-25D3-40D0-8593-C9FDEC535AD1}" type="pres">
      <dgm:prSet presAssocID="{0FFDEC8C-192E-45C2-92A8-49157F22B40F}" presName="arrow" presStyleLbl="node1" presStyleIdx="1" presStyleCnt="2" custScaleY="1000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2C9824C-91C8-4B3D-9A4D-96601209AB23}" type="presOf" srcId="{2F41605F-BCEE-4F3A-8BB8-C4C0B535D152}" destId="{EF5964B1-920D-4015-B86E-19EAE3C4F228}" srcOrd="0" destOrd="0" presId="urn:microsoft.com/office/officeart/2005/8/layout/arrow5"/>
    <dgm:cxn modelId="{9DC21119-C661-49BE-9E82-10D9017E8327}" type="presOf" srcId="{0FFDEC8C-192E-45C2-92A8-49157F22B40F}" destId="{2962D7C9-25D3-40D0-8593-C9FDEC535AD1}" srcOrd="0" destOrd="0" presId="urn:microsoft.com/office/officeart/2005/8/layout/arrow5"/>
    <dgm:cxn modelId="{3B9675DC-5BE0-4ECB-A6FD-E1375BBC9157}" srcId="{2F41605F-BCEE-4F3A-8BB8-C4C0B535D152}" destId="{0FFDEC8C-192E-45C2-92A8-49157F22B40F}" srcOrd="1" destOrd="0" parTransId="{3911295D-14E4-447E-9E98-E7C8D3916BC2}" sibTransId="{C8BCA21D-5093-475B-ACC6-D362BA903B90}"/>
    <dgm:cxn modelId="{68EA2F80-77D7-43D7-885A-15CB8794FEA0}" srcId="{2F41605F-BCEE-4F3A-8BB8-C4C0B535D152}" destId="{BFA155C2-E0C7-4F79-B595-A30716711C17}" srcOrd="0" destOrd="0" parTransId="{B3E8B71D-8F05-4F25-AEC0-E065B4977543}" sibTransId="{54DC3F56-7F2B-4F1B-AD9E-06C1AFD456DE}"/>
    <dgm:cxn modelId="{2FF91092-E00A-46BE-9F3B-D8BC4836D9E3}" type="presOf" srcId="{BFA155C2-E0C7-4F79-B595-A30716711C17}" destId="{705A372A-F0ED-4363-BD67-FB744039B823}" srcOrd="0" destOrd="0" presId="urn:microsoft.com/office/officeart/2005/8/layout/arrow5"/>
    <dgm:cxn modelId="{B083D80A-E077-4A58-8C52-15216579601D}" type="presParOf" srcId="{EF5964B1-920D-4015-B86E-19EAE3C4F228}" destId="{705A372A-F0ED-4363-BD67-FB744039B823}" srcOrd="0" destOrd="0" presId="urn:microsoft.com/office/officeart/2005/8/layout/arrow5"/>
    <dgm:cxn modelId="{067609B9-3480-470E-8CC0-76D42E4678C6}" type="presParOf" srcId="{EF5964B1-920D-4015-B86E-19EAE3C4F228}" destId="{2962D7C9-25D3-40D0-8593-C9FDEC535AD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801BA8-E349-43A0-95E5-7C82B2E80A80}" type="doc">
      <dgm:prSet loTypeId="urn:microsoft.com/office/officeart/2005/8/layout/hierarchy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78F240A9-5724-4C70-BBD8-D11FAB31E35B}">
      <dgm:prSet phldrT="[Texto]"/>
      <dgm:spPr/>
      <dgm:t>
        <a:bodyPr/>
        <a:lstStyle/>
        <a:p>
          <a:r>
            <a:rPr lang="es-EC" dirty="0" smtClean="0"/>
            <a:t>Política Fiscal</a:t>
          </a:r>
          <a:endParaRPr lang="es-EC" dirty="0"/>
        </a:p>
      </dgm:t>
    </dgm:pt>
    <dgm:pt modelId="{A1760A6D-9332-482E-B680-87CFB0B74CEE}" type="parTrans" cxnId="{532A724E-C875-4CB0-B4E2-AD0B33FAC35E}">
      <dgm:prSet/>
      <dgm:spPr/>
      <dgm:t>
        <a:bodyPr/>
        <a:lstStyle/>
        <a:p>
          <a:endParaRPr lang="es-EC"/>
        </a:p>
      </dgm:t>
    </dgm:pt>
    <dgm:pt modelId="{D9D3759F-09F8-4758-91A4-0B982F741736}" type="sibTrans" cxnId="{532A724E-C875-4CB0-B4E2-AD0B33FAC35E}">
      <dgm:prSet/>
      <dgm:spPr/>
      <dgm:t>
        <a:bodyPr/>
        <a:lstStyle/>
        <a:p>
          <a:endParaRPr lang="es-EC"/>
        </a:p>
      </dgm:t>
    </dgm:pt>
    <dgm:pt modelId="{C9BA10FE-19FC-4F08-94DF-6F9DC5770172}">
      <dgm:prSet phldrT="[Texto]"/>
      <dgm:spPr/>
      <dgm:t>
        <a:bodyPr/>
        <a:lstStyle/>
        <a:p>
          <a:r>
            <a:rPr lang="es-EC" dirty="0" smtClean="0"/>
            <a:t>Exoneración de impuestos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D176DFE-3C1B-4CC4-9FBB-166F6AACAFBF}" type="parTrans" cxnId="{DBC83D48-2A8F-4E01-B77E-367F045110DE}">
      <dgm:prSet/>
      <dgm:spPr/>
      <dgm:t>
        <a:bodyPr/>
        <a:lstStyle/>
        <a:p>
          <a:endParaRPr lang="es-EC"/>
        </a:p>
      </dgm:t>
    </dgm:pt>
    <dgm:pt modelId="{4DF6547C-58C3-436A-B540-5E10C52C4195}" type="sibTrans" cxnId="{DBC83D48-2A8F-4E01-B77E-367F045110DE}">
      <dgm:prSet/>
      <dgm:spPr/>
      <dgm:t>
        <a:bodyPr/>
        <a:lstStyle/>
        <a:p>
          <a:endParaRPr lang="es-EC"/>
        </a:p>
      </dgm:t>
    </dgm:pt>
    <dgm:pt modelId="{7B39EDF4-15EE-435C-A731-BC2E04E6FAE1}">
      <dgm:prSet phldrT="[Texto]"/>
      <dgm:spPr/>
      <dgm:t>
        <a:bodyPr/>
        <a:lstStyle/>
        <a:p>
          <a:r>
            <a:rPr lang="es-EC" dirty="0" smtClean="0"/>
            <a:t>Subsidios de fertilizantes</a:t>
          </a:r>
          <a:endParaRPr lang="es-EC" dirty="0"/>
        </a:p>
      </dgm:t>
    </dgm:pt>
    <dgm:pt modelId="{B0CF1DAB-8FC8-47AF-A697-A7A260AA747A}" type="parTrans" cxnId="{E332080A-C091-4C0C-B79E-103EA194F95D}">
      <dgm:prSet/>
      <dgm:spPr/>
      <dgm:t>
        <a:bodyPr/>
        <a:lstStyle/>
        <a:p>
          <a:endParaRPr lang="es-EC"/>
        </a:p>
      </dgm:t>
    </dgm:pt>
    <dgm:pt modelId="{9C734E6E-0383-41F0-BCAD-3A6619FD8E9B}" type="sibTrans" cxnId="{E332080A-C091-4C0C-B79E-103EA194F95D}">
      <dgm:prSet/>
      <dgm:spPr/>
      <dgm:t>
        <a:bodyPr/>
        <a:lstStyle/>
        <a:p>
          <a:endParaRPr lang="es-EC"/>
        </a:p>
      </dgm:t>
    </dgm:pt>
    <dgm:pt modelId="{F95CB09D-CD82-46EE-9BCD-E58BC84D575F}">
      <dgm:prSet phldrT="[Texto]"/>
      <dgm:spPr/>
      <dgm:t>
        <a:bodyPr/>
        <a:lstStyle/>
        <a:p>
          <a:r>
            <a:rPr lang="es-EC" dirty="0" smtClean="0"/>
            <a:t>Política Sectorial</a:t>
          </a:r>
          <a:endParaRPr lang="es-EC" dirty="0"/>
        </a:p>
      </dgm:t>
    </dgm:pt>
    <dgm:pt modelId="{6471740E-F16F-4486-882F-5FDEC30DE2DB}" type="parTrans" cxnId="{1533D299-7B4B-4A37-890B-85D78B198921}">
      <dgm:prSet/>
      <dgm:spPr/>
      <dgm:t>
        <a:bodyPr/>
        <a:lstStyle/>
        <a:p>
          <a:endParaRPr lang="es-EC"/>
        </a:p>
      </dgm:t>
    </dgm:pt>
    <dgm:pt modelId="{FCCB054A-FD5D-403B-AFBC-C516B6A52D2A}" type="sibTrans" cxnId="{1533D299-7B4B-4A37-890B-85D78B198921}">
      <dgm:prSet/>
      <dgm:spPr/>
      <dgm:t>
        <a:bodyPr/>
        <a:lstStyle/>
        <a:p>
          <a:endParaRPr lang="es-EC"/>
        </a:p>
      </dgm:t>
    </dgm:pt>
    <dgm:pt modelId="{6AD20B89-81B3-4B93-8574-B45CF44C2E90}">
      <dgm:prSet phldrT="[Texto]"/>
      <dgm:spPr/>
      <dgm:t>
        <a:bodyPr/>
        <a:lstStyle/>
        <a:p>
          <a:r>
            <a:rPr lang="es-EC" dirty="0" smtClean="0"/>
            <a:t>Tasas de Interés bajas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5B0E0F0-C3FD-4346-B012-10896B0D1239}" type="parTrans" cxnId="{3537FBA0-45AA-4C67-95BC-7FD56D691EA0}">
      <dgm:prSet/>
      <dgm:spPr/>
      <dgm:t>
        <a:bodyPr/>
        <a:lstStyle/>
        <a:p>
          <a:endParaRPr lang="es-EC"/>
        </a:p>
      </dgm:t>
    </dgm:pt>
    <dgm:pt modelId="{F3B4807F-49B8-4A87-B934-6A3B421F3C89}" type="sibTrans" cxnId="{3537FBA0-45AA-4C67-95BC-7FD56D691EA0}">
      <dgm:prSet/>
      <dgm:spPr/>
      <dgm:t>
        <a:bodyPr/>
        <a:lstStyle/>
        <a:p>
          <a:endParaRPr lang="es-EC"/>
        </a:p>
      </dgm:t>
    </dgm:pt>
    <dgm:pt modelId="{C50E61FC-A3C6-4336-B05E-57EC28BAC6A5}">
      <dgm:prSet phldrT="[Texto]"/>
      <dgm:spPr/>
      <dgm:t>
        <a:bodyPr/>
        <a:lstStyle/>
        <a:p>
          <a:r>
            <a:rPr lang="es-EC" dirty="0" smtClean="0"/>
            <a:t>Novaciones de Créditos</a:t>
          </a:r>
          <a:endParaRPr lang="es-EC" dirty="0"/>
        </a:p>
      </dgm:t>
    </dgm:pt>
    <dgm:pt modelId="{25493719-3DF1-49BD-AA3B-E2AEB09D70A7}" type="parTrans" cxnId="{A752CA97-5CB5-4C74-8F86-69F3ED4A57EE}">
      <dgm:prSet/>
      <dgm:spPr/>
      <dgm:t>
        <a:bodyPr/>
        <a:lstStyle/>
        <a:p>
          <a:endParaRPr lang="es-EC"/>
        </a:p>
      </dgm:t>
    </dgm:pt>
    <dgm:pt modelId="{1B4DF499-C83C-468F-82C8-672A3B6AEAD6}" type="sibTrans" cxnId="{A752CA97-5CB5-4C74-8F86-69F3ED4A57EE}">
      <dgm:prSet/>
      <dgm:spPr/>
      <dgm:t>
        <a:bodyPr/>
        <a:lstStyle/>
        <a:p>
          <a:endParaRPr lang="es-EC"/>
        </a:p>
      </dgm:t>
    </dgm:pt>
    <dgm:pt modelId="{7D6D84AB-81B0-4482-A811-EBC53D963F35}">
      <dgm:prSet phldrT="[Texto]"/>
      <dgm:spPr/>
      <dgm:t>
        <a:bodyPr/>
        <a:lstStyle/>
        <a:p>
          <a:r>
            <a:rPr lang="es-EC" dirty="0" smtClean="0"/>
            <a:t>Incumplimiento Requisitos de Calidad </a:t>
          </a:r>
          <a:endParaRPr lang="es-EC" dirty="0"/>
        </a:p>
      </dgm:t>
    </dgm:pt>
    <dgm:pt modelId="{8F138929-34B6-4B9F-BA24-CC4403C52B87}" type="parTrans" cxnId="{D7F70A69-A69A-46B4-82D5-11700AA39F31}">
      <dgm:prSet/>
      <dgm:spPr/>
      <dgm:t>
        <a:bodyPr/>
        <a:lstStyle/>
        <a:p>
          <a:endParaRPr lang="es-EC"/>
        </a:p>
      </dgm:t>
    </dgm:pt>
    <dgm:pt modelId="{1B26F3B3-FE08-4E1E-9B4F-898878FFDE3D}" type="sibTrans" cxnId="{D7F70A69-A69A-46B4-82D5-11700AA39F31}">
      <dgm:prSet/>
      <dgm:spPr/>
      <dgm:t>
        <a:bodyPr/>
        <a:lstStyle/>
        <a:p>
          <a:endParaRPr lang="es-EC"/>
        </a:p>
      </dgm:t>
    </dgm:pt>
    <dgm:pt modelId="{55176581-D4B2-4759-8DD9-F3D27662A064}">
      <dgm:prSet phldrT="[Texto]"/>
      <dgm:spPr/>
      <dgm:t>
        <a:bodyPr/>
        <a:lstStyle/>
        <a:p>
          <a:r>
            <a:rPr lang="es-EC" dirty="0" smtClean="0"/>
            <a:t>Política Comercial</a:t>
          </a:r>
          <a:endParaRPr lang="es-EC" dirty="0"/>
        </a:p>
      </dgm:t>
    </dgm:pt>
    <dgm:pt modelId="{8FF127C4-D5E9-4EC1-A964-53BF356AD5F7}" type="parTrans" cxnId="{0963F960-C8C4-49CA-B149-4AA2545204A7}">
      <dgm:prSet/>
      <dgm:spPr/>
      <dgm:t>
        <a:bodyPr/>
        <a:lstStyle/>
        <a:p>
          <a:endParaRPr lang="es-EC"/>
        </a:p>
      </dgm:t>
    </dgm:pt>
    <dgm:pt modelId="{B04CDB4A-4FD0-4135-8C2E-FFB1904555CE}" type="sibTrans" cxnId="{0963F960-C8C4-49CA-B149-4AA2545204A7}">
      <dgm:prSet/>
      <dgm:spPr/>
      <dgm:t>
        <a:bodyPr/>
        <a:lstStyle/>
        <a:p>
          <a:endParaRPr lang="es-EC"/>
        </a:p>
      </dgm:t>
    </dgm:pt>
    <dgm:pt modelId="{9E1DDF27-9256-4CB8-B9E8-FF19D59B66F0}">
      <dgm:prSet phldrT="[Texto]"/>
      <dgm:spPr/>
      <dgm:t>
        <a:bodyPr/>
        <a:lstStyle/>
        <a:p>
          <a:r>
            <a:rPr lang="es-EC" dirty="0" smtClean="0"/>
            <a:t>Bajos Precios de Fruta de Palma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47F2AA2-B8F7-4F6D-83EA-9D10E8199D70}" type="parTrans" cxnId="{52FE78D9-7E81-464F-9A76-E4F24E1F4909}">
      <dgm:prSet/>
      <dgm:spPr/>
      <dgm:t>
        <a:bodyPr/>
        <a:lstStyle/>
        <a:p>
          <a:endParaRPr lang="es-EC"/>
        </a:p>
      </dgm:t>
    </dgm:pt>
    <dgm:pt modelId="{57EB9185-F202-42C1-8207-AAC3B9D7335B}" type="sibTrans" cxnId="{52FE78D9-7E81-464F-9A76-E4F24E1F4909}">
      <dgm:prSet/>
      <dgm:spPr/>
      <dgm:t>
        <a:bodyPr/>
        <a:lstStyle/>
        <a:p>
          <a:endParaRPr lang="es-EC"/>
        </a:p>
      </dgm:t>
    </dgm:pt>
    <dgm:pt modelId="{29779965-5D6E-4110-BE2F-69A6F82FA5D0}" type="pres">
      <dgm:prSet presAssocID="{10801BA8-E349-43A0-95E5-7C82B2E80A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3FFBB1E-BBE8-4EE6-AFF6-1B0BEA7E9ECE}" type="pres">
      <dgm:prSet presAssocID="{78F240A9-5724-4C70-BBD8-D11FAB31E35B}" presName="root" presStyleCnt="0"/>
      <dgm:spPr/>
    </dgm:pt>
    <dgm:pt modelId="{06FBE247-5AA2-489B-8F0A-CDC7A6673801}" type="pres">
      <dgm:prSet presAssocID="{78F240A9-5724-4C70-BBD8-D11FAB31E35B}" presName="rootComposite" presStyleCnt="0"/>
      <dgm:spPr/>
    </dgm:pt>
    <dgm:pt modelId="{59396BF9-4EA0-4926-9EDE-AF60C4200F9B}" type="pres">
      <dgm:prSet presAssocID="{78F240A9-5724-4C70-BBD8-D11FAB31E35B}" presName="rootText" presStyleLbl="node1" presStyleIdx="0" presStyleCnt="3"/>
      <dgm:spPr/>
      <dgm:t>
        <a:bodyPr/>
        <a:lstStyle/>
        <a:p>
          <a:endParaRPr lang="es-EC"/>
        </a:p>
      </dgm:t>
    </dgm:pt>
    <dgm:pt modelId="{D5A31C11-A491-44ED-A357-EF71827AACAF}" type="pres">
      <dgm:prSet presAssocID="{78F240A9-5724-4C70-BBD8-D11FAB31E35B}" presName="rootConnector" presStyleLbl="node1" presStyleIdx="0" presStyleCnt="3"/>
      <dgm:spPr/>
      <dgm:t>
        <a:bodyPr/>
        <a:lstStyle/>
        <a:p>
          <a:endParaRPr lang="es-EC"/>
        </a:p>
      </dgm:t>
    </dgm:pt>
    <dgm:pt modelId="{A41A890C-B3BC-4D95-AD3D-7D8AC59167D0}" type="pres">
      <dgm:prSet presAssocID="{78F240A9-5724-4C70-BBD8-D11FAB31E35B}" presName="childShape" presStyleCnt="0"/>
      <dgm:spPr/>
    </dgm:pt>
    <dgm:pt modelId="{9A707132-485E-45CE-AA9C-D2D0FF90BC75}" type="pres">
      <dgm:prSet presAssocID="{9D176DFE-3C1B-4CC4-9FBB-166F6AACAFBF}" presName="Name13" presStyleLbl="parChTrans1D2" presStyleIdx="0" presStyleCnt="6"/>
      <dgm:spPr/>
      <dgm:t>
        <a:bodyPr/>
        <a:lstStyle/>
        <a:p>
          <a:endParaRPr lang="es-EC"/>
        </a:p>
      </dgm:t>
    </dgm:pt>
    <dgm:pt modelId="{A366BEF7-762E-442C-8BB6-A0FC23E555AF}" type="pres">
      <dgm:prSet presAssocID="{C9BA10FE-19FC-4F08-94DF-6F9DC5770172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D2A82A-DFEE-4505-98A7-71B782DF49CA}" type="pres">
      <dgm:prSet presAssocID="{B0CF1DAB-8FC8-47AF-A697-A7A260AA747A}" presName="Name13" presStyleLbl="parChTrans1D2" presStyleIdx="1" presStyleCnt="6"/>
      <dgm:spPr/>
      <dgm:t>
        <a:bodyPr/>
        <a:lstStyle/>
        <a:p>
          <a:endParaRPr lang="es-EC"/>
        </a:p>
      </dgm:t>
    </dgm:pt>
    <dgm:pt modelId="{FCAA07D5-36FE-4C0A-86AA-577EE14552D7}" type="pres">
      <dgm:prSet presAssocID="{7B39EDF4-15EE-435C-A731-BC2E04E6FAE1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0E5A98-B7A7-4CE2-9F20-3B5F21BB3F06}" type="pres">
      <dgm:prSet presAssocID="{F95CB09D-CD82-46EE-9BCD-E58BC84D575F}" presName="root" presStyleCnt="0"/>
      <dgm:spPr/>
    </dgm:pt>
    <dgm:pt modelId="{4F4E5306-6E5D-4DF0-9CD3-BCDA932048A7}" type="pres">
      <dgm:prSet presAssocID="{F95CB09D-CD82-46EE-9BCD-E58BC84D575F}" presName="rootComposite" presStyleCnt="0"/>
      <dgm:spPr/>
    </dgm:pt>
    <dgm:pt modelId="{AA8FBD51-3A6F-4C7C-9CC3-D97FF03CE976}" type="pres">
      <dgm:prSet presAssocID="{F95CB09D-CD82-46EE-9BCD-E58BC84D575F}" presName="rootText" presStyleLbl="node1" presStyleIdx="1" presStyleCnt="3"/>
      <dgm:spPr/>
      <dgm:t>
        <a:bodyPr/>
        <a:lstStyle/>
        <a:p>
          <a:endParaRPr lang="es-EC"/>
        </a:p>
      </dgm:t>
    </dgm:pt>
    <dgm:pt modelId="{5FE53EFF-D610-4204-B5D3-2600CBB152A9}" type="pres">
      <dgm:prSet presAssocID="{F95CB09D-CD82-46EE-9BCD-E58BC84D575F}" presName="rootConnector" presStyleLbl="node1" presStyleIdx="1" presStyleCnt="3"/>
      <dgm:spPr/>
      <dgm:t>
        <a:bodyPr/>
        <a:lstStyle/>
        <a:p>
          <a:endParaRPr lang="es-EC"/>
        </a:p>
      </dgm:t>
    </dgm:pt>
    <dgm:pt modelId="{881B4BE1-0440-4D8D-BE3B-917C990BB4CF}" type="pres">
      <dgm:prSet presAssocID="{F95CB09D-CD82-46EE-9BCD-E58BC84D575F}" presName="childShape" presStyleCnt="0"/>
      <dgm:spPr/>
    </dgm:pt>
    <dgm:pt modelId="{E57F5563-DD3F-45CA-ADA8-FDD62EDA0B39}" type="pres">
      <dgm:prSet presAssocID="{25B0E0F0-C3FD-4346-B012-10896B0D1239}" presName="Name13" presStyleLbl="parChTrans1D2" presStyleIdx="2" presStyleCnt="6"/>
      <dgm:spPr/>
      <dgm:t>
        <a:bodyPr/>
        <a:lstStyle/>
        <a:p>
          <a:endParaRPr lang="es-EC"/>
        </a:p>
      </dgm:t>
    </dgm:pt>
    <dgm:pt modelId="{21E420DD-B423-49C2-8D42-838256C45F18}" type="pres">
      <dgm:prSet presAssocID="{6AD20B89-81B3-4B93-8574-B45CF44C2E9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56B6CC-9E42-47A3-A0D3-00A0CA3C336A}" type="pres">
      <dgm:prSet presAssocID="{25493719-3DF1-49BD-AA3B-E2AEB09D70A7}" presName="Name13" presStyleLbl="parChTrans1D2" presStyleIdx="3" presStyleCnt="6"/>
      <dgm:spPr/>
      <dgm:t>
        <a:bodyPr/>
        <a:lstStyle/>
        <a:p>
          <a:endParaRPr lang="es-EC"/>
        </a:p>
      </dgm:t>
    </dgm:pt>
    <dgm:pt modelId="{D3B5B020-1E3B-45B1-A5BC-976F92A5086D}" type="pres">
      <dgm:prSet presAssocID="{C50E61FC-A3C6-4336-B05E-57EC28BAC6A5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7EB56F-12FA-4EAC-89A6-987B5C735CBC}" type="pres">
      <dgm:prSet presAssocID="{55176581-D4B2-4759-8DD9-F3D27662A064}" presName="root" presStyleCnt="0"/>
      <dgm:spPr/>
    </dgm:pt>
    <dgm:pt modelId="{364248A1-E44D-4C09-9EBE-01195CC88E58}" type="pres">
      <dgm:prSet presAssocID="{55176581-D4B2-4759-8DD9-F3D27662A064}" presName="rootComposite" presStyleCnt="0"/>
      <dgm:spPr/>
    </dgm:pt>
    <dgm:pt modelId="{ACC9DFA9-954E-42DA-8D94-BDC5806201FE}" type="pres">
      <dgm:prSet presAssocID="{55176581-D4B2-4759-8DD9-F3D27662A064}" presName="rootText" presStyleLbl="node1" presStyleIdx="2" presStyleCnt="3"/>
      <dgm:spPr/>
      <dgm:t>
        <a:bodyPr/>
        <a:lstStyle/>
        <a:p>
          <a:endParaRPr lang="es-EC"/>
        </a:p>
      </dgm:t>
    </dgm:pt>
    <dgm:pt modelId="{6CB74B0D-0642-412D-9C20-D68DD233A791}" type="pres">
      <dgm:prSet presAssocID="{55176581-D4B2-4759-8DD9-F3D27662A064}" presName="rootConnector" presStyleLbl="node1" presStyleIdx="2" presStyleCnt="3"/>
      <dgm:spPr/>
      <dgm:t>
        <a:bodyPr/>
        <a:lstStyle/>
        <a:p>
          <a:endParaRPr lang="es-EC"/>
        </a:p>
      </dgm:t>
    </dgm:pt>
    <dgm:pt modelId="{6523E893-69DB-4EB0-BDA6-B9F7F3DB8E5B}" type="pres">
      <dgm:prSet presAssocID="{55176581-D4B2-4759-8DD9-F3D27662A064}" presName="childShape" presStyleCnt="0"/>
      <dgm:spPr/>
    </dgm:pt>
    <dgm:pt modelId="{DE09BA86-DE41-44E7-9EAE-CDDC3AA544C0}" type="pres">
      <dgm:prSet presAssocID="{747F2AA2-B8F7-4F6D-83EA-9D10E8199D70}" presName="Name13" presStyleLbl="parChTrans1D2" presStyleIdx="4" presStyleCnt="6"/>
      <dgm:spPr/>
      <dgm:t>
        <a:bodyPr/>
        <a:lstStyle/>
        <a:p>
          <a:endParaRPr lang="es-EC"/>
        </a:p>
      </dgm:t>
    </dgm:pt>
    <dgm:pt modelId="{BEEF9BEE-6846-473C-A47F-076B07A91568}" type="pres">
      <dgm:prSet presAssocID="{9E1DDF27-9256-4CB8-B9E8-FF19D59B66F0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1F7E15-7E73-46D9-8F4D-09783E565100}" type="pres">
      <dgm:prSet presAssocID="{8F138929-34B6-4B9F-BA24-CC4403C52B87}" presName="Name13" presStyleLbl="parChTrans1D2" presStyleIdx="5" presStyleCnt="6"/>
      <dgm:spPr/>
      <dgm:t>
        <a:bodyPr/>
        <a:lstStyle/>
        <a:p>
          <a:endParaRPr lang="es-EC"/>
        </a:p>
      </dgm:t>
    </dgm:pt>
    <dgm:pt modelId="{31581CA3-5811-4D02-AC44-71665C4DCF82}" type="pres">
      <dgm:prSet presAssocID="{7D6D84AB-81B0-4482-A811-EBC53D963F35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7D94C79-36B9-454B-9AA1-F5CABDBA7B8D}" type="presOf" srcId="{F95CB09D-CD82-46EE-9BCD-E58BC84D575F}" destId="{5FE53EFF-D610-4204-B5D3-2600CBB152A9}" srcOrd="1" destOrd="0" presId="urn:microsoft.com/office/officeart/2005/8/layout/hierarchy3"/>
    <dgm:cxn modelId="{5467D2CF-7550-4A35-B8A6-431DBB641DEB}" type="presOf" srcId="{10801BA8-E349-43A0-95E5-7C82B2E80A80}" destId="{29779965-5D6E-4110-BE2F-69A6F82FA5D0}" srcOrd="0" destOrd="0" presId="urn:microsoft.com/office/officeart/2005/8/layout/hierarchy3"/>
    <dgm:cxn modelId="{44551A0D-E427-4A0B-BA89-25984D1DE4DF}" type="presOf" srcId="{55176581-D4B2-4759-8DD9-F3D27662A064}" destId="{ACC9DFA9-954E-42DA-8D94-BDC5806201FE}" srcOrd="0" destOrd="0" presId="urn:microsoft.com/office/officeart/2005/8/layout/hierarchy3"/>
    <dgm:cxn modelId="{AD66445C-1A5D-47BE-9F58-E7B1CE5632AA}" type="presOf" srcId="{C9BA10FE-19FC-4F08-94DF-6F9DC5770172}" destId="{A366BEF7-762E-442C-8BB6-A0FC23E555AF}" srcOrd="0" destOrd="0" presId="urn:microsoft.com/office/officeart/2005/8/layout/hierarchy3"/>
    <dgm:cxn modelId="{DBC83D48-2A8F-4E01-B77E-367F045110DE}" srcId="{78F240A9-5724-4C70-BBD8-D11FAB31E35B}" destId="{C9BA10FE-19FC-4F08-94DF-6F9DC5770172}" srcOrd="0" destOrd="0" parTransId="{9D176DFE-3C1B-4CC4-9FBB-166F6AACAFBF}" sibTransId="{4DF6547C-58C3-436A-B540-5E10C52C4195}"/>
    <dgm:cxn modelId="{F7A57CF9-A87A-4E7F-9E84-C04FE6C70946}" type="presOf" srcId="{747F2AA2-B8F7-4F6D-83EA-9D10E8199D70}" destId="{DE09BA86-DE41-44E7-9EAE-CDDC3AA544C0}" srcOrd="0" destOrd="0" presId="urn:microsoft.com/office/officeart/2005/8/layout/hierarchy3"/>
    <dgm:cxn modelId="{A752CA97-5CB5-4C74-8F86-69F3ED4A57EE}" srcId="{F95CB09D-CD82-46EE-9BCD-E58BC84D575F}" destId="{C50E61FC-A3C6-4336-B05E-57EC28BAC6A5}" srcOrd="1" destOrd="0" parTransId="{25493719-3DF1-49BD-AA3B-E2AEB09D70A7}" sibTransId="{1B4DF499-C83C-468F-82C8-672A3B6AEAD6}"/>
    <dgm:cxn modelId="{8FD32C48-E162-4DA9-AD0D-703F6D44D17C}" type="presOf" srcId="{55176581-D4B2-4759-8DD9-F3D27662A064}" destId="{6CB74B0D-0642-412D-9C20-D68DD233A791}" srcOrd="1" destOrd="0" presId="urn:microsoft.com/office/officeart/2005/8/layout/hierarchy3"/>
    <dgm:cxn modelId="{52FE78D9-7E81-464F-9A76-E4F24E1F4909}" srcId="{55176581-D4B2-4759-8DD9-F3D27662A064}" destId="{9E1DDF27-9256-4CB8-B9E8-FF19D59B66F0}" srcOrd="0" destOrd="0" parTransId="{747F2AA2-B8F7-4F6D-83EA-9D10E8199D70}" sibTransId="{57EB9185-F202-42C1-8207-AAC3B9D7335B}"/>
    <dgm:cxn modelId="{E332080A-C091-4C0C-B79E-103EA194F95D}" srcId="{78F240A9-5724-4C70-BBD8-D11FAB31E35B}" destId="{7B39EDF4-15EE-435C-A731-BC2E04E6FAE1}" srcOrd="1" destOrd="0" parTransId="{B0CF1DAB-8FC8-47AF-A697-A7A260AA747A}" sibTransId="{9C734E6E-0383-41F0-BCAD-3A6619FD8E9B}"/>
    <dgm:cxn modelId="{296DBB58-1506-4484-BC0A-6B9E04284F30}" type="presOf" srcId="{78F240A9-5724-4C70-BBD8-D11FAB31E35B}" destId="{59396BF9-4EA0-4926-9EDE-AF60C4200F9B}" srcOrd="0" destOrd="0" presId="urn:microsoft.com/office/officeart/2005/8/layout/hierarchy3"/>
    <dgm:cxn modelId="{2D1CB857-BEC5-4AA1-A46B-EEFC84CA8BF1}" type="presOf" srcId="{78F240A9-5724-4C70-BBD8-D11FAB31E35B}" destId="{D5A31C11-A491-44ED-A357-EF71827AACAF}" srcOrd="1" destOrd="0" presId="urn:microsoft.com/office/officeart/2005/8/layout/hierarchy3"/>
    <dgm:cxn modelId="{D7F70A69-A69A-46B4-82D5-11700AA39F31}" srcId="{55176581-D4B2-4759-8DD9-F3D27662A064}" destId="{7D6D84AB-81B0-4482-A811-EBC53D963F35}" srcOrd="1" destOrd="0" parTransId="{8F138929-34B6-4B9F-BA24-CC4403C52B87}" sibTransId="{1B26F3B3-FE08-4E1E-9B4F-898878FFDE3D}"/>
    <dgm:cxn modelId="{591E979D-CA7D-4BB5-BFF4-AC4E90EC42C0}" type="presOf" srcId="{9E1DDF27-9256-4CB8-B9E8-FF19D59B66F0}" destId="{BEEF9BEE-6846-473C-A47F-076B07A91568}" srcOrd="0" destOrd="0" presId="urn:microsoft.com/office/officeart/2005/8/layout/hierarchy3"/>
    <dgm:cxn modelId="{1533D299-7B4B-4A37-890B-85D78B198921}" srcId="{10801BA8-E349-43A0-95E5-7C82B2E80A80}" destId="{F95CB09D-CD82-46EE-9BCD-E58BC84D575F}" srcOrd="1" destOrd="0" parTransId="{6471740E-F16F-4486-882F-5FDEC30DE2DB}" sibTransId="{FCCB054A-FD5D-403B-AFBC-C516B6A52D2A}"/>
    <dgm:cxn modelId="{DC34FDFC-598C-4E3E-8312-D5932D70BDDC}" type="presOf" srcId="{B0CF1DAB-8FC8-47AF-A697-A7A260AA747A}" destId="{2CD2A82A-DFEE-4505-98A7-71B782DF49CA}" srcOrd="0" destOrd="0" presId="urn:microsoft.com/office/officeart/2005/8/layout/hierarchy3"/>
    <dgm:cxn modelId="{0963F960-C8C4-49CA-B149-4AA2545204A7}" srcId="{10801BA8-E349-43A0-95E5-7C82B2E80A80}" destId="{55176581-D4B2-4759-8DD9-F3D27662A064}" srcOrd="2" destOrd="0" parTransId="{8FF127C4-D5E9-4EC1-A964-53BF356AD5F7}" sibTransId="{B04CDB4A-4FD0-4135-8C2E-FFB1904555CE}"/>
    <dgm:cxn modelId="{532A724E-C875-4CB0-B4E2-AD0B33FAC35E}" srcId="{10801BA8-E349-43A0-95E5-7C82B2E80A80}" destId="{78F240A9-5724-4C70-BBD8-D11FAB31E35B}" srcOrd="0" destOrd="0" parTransId="{A1760A6D-9332-482E-B680-87CFB0B74CEE}" sibTransId="{D9D3759F-09F8-4758-91A4-0B982F741736}"/>
    <dgm:cxn modelId="{874C958E-EC2B-4649-A459-867428161CD3}" type="presOf" srcId="{C50E61FC-A3C6-4336-B05E-57EC28BAC6A5}" destId="{D3B5B020-1E3B-45B1-A5BC-976F92A5086D}" srcOrd="0" destOrd="0" presId="urn:microsoft.com/office/officeart/2005/8/layout/hierarchy3"/>
    <dgm:cxn modelId="{436E7994-717A-41F3-A2E7-1C01E40FF151}" type="presOf" srcId="{7B39EDF4-15EE-435C-A731-BC2E04E6FAE1}" destId="{FCAA07D5-36FE-4C0A-86AA-577EE14552D7}" srcOrd="0" destOrd="0" presId="urn:microsoft.com/office/officeart/2005/8/layout/hierarchy3"/>
    <dgm:cxn modelId="{1AE8BF4B-88C2-442E-8F2D-0511853BE717}" type="presOf" srcId="{7D6D84AB-81B0-4482-A811-EBC53D963F35}" destId="{31581CA3-5811-4D02-AC44-71665C4DCF82}" srcOrd="0" destOrd="0" presId="urn:microsoft.com/office/officeart/2005/8/layout/hierarchy3"/>
    <dgm:cxn modelId="{00108997-712F-4191-9762-AFBF0AE6F829}" type="presOf" srcId="{25493719-3DF1-49BD-AA3B-E2AEB09D70A7}" destId="{BA56B6CC-9E42-47A3-A0D3-00A0CA3C336A}" srcOrd="0" destOrd="0" presId="urn:microsoft.com/office/officeart/2005/8/layout/hierarchy3"/>
    <dgm:cxn modelId="{6CC21911-4A46-4D74-853E-826A32CAB062}" type="presOf" srcId="{8F138929-34B6-4B9F-BA24-CC4403C52B87}" destId="{021F7E15-7E73-46D9-8F4D-09783E565100}" srcOrd="0" destOrd="0" presId="urn:microsoft.com/office/officeart/2005/8/layout/hierarchy3"/>
    <dgm:cxn modelId="{5BBE72AF-B3C3-48CE-87F1-55BE98C8A237}" type="presOf" srcId="{9D176DFE-3C1B-4CC4-9FBB-166F6AACAFBF}" destId="{9A707132-485E-45CE-AA9C-D2D0FF90BC75}" srcOrd="0" destOrd="0" presId="urn:microsoft.com/office/officeart/2005/8/layout/hierarchy3"/>
    <dgm:cxn modelId="{3537FBA0-45AA-4C67-95BC-7FD56D691EA0}" srcId="{F95CB09D-CD82-46EE-9BCD-E58BC84D575F}" destId="{6AD20B89-81B3-4B93-8574-B45CF44C2E90}" srcOrd="0" destOrd="0" parTransId="{25B0E0F0-C3FD-4346-B012-10896B0D1239}" sibTransId="{F3B4807F-49B8-4A87-B934-6A3B421F3C89}"/>
    <dgm:cxn modelId="{B33C2151-0FEB-481B-955C-BA798513C579}" type="presOf" srcId="{25B0E0F0-C3FD-4346-B012-10896B0D1239}" destId="{E57F5563-DD3F-45CA-ADA8-FDD62EDA0B39}" srcOrd="0" destOrd="0" presId="urn:microsoft.com/office/officeart/2005/8/layout/hierarchy3"/>
    <dgm:cxn modelId="{73EBF1DE-5314-4BB5-B5EF-5906F668E143}" type="presOf" srcId="{F95CB09D-CD82-46EE-9BCD-E58BC84D575F}" destId="{AA8FBD51-3A6F-4C7C-9CC3-D97FF03CE976}" srcOrd="0" destOrd="0" presId="urn:microsoft.com/office/officeart/2005/8/layout/hierarchy3"/>
    <dgm:cxn modelId="{56D7DD7F-8D48-44CC-9187-57FEC836C5BE}" type="presOf" srcId="{6AD20B89-81B3-4B93-8574-B45CF44C2E90}" destId="{21E420DD-B423-49C2-8D42-838256C45F18}" srcOrd="0" destOrd="0" presId="urn:microsoft.com/office/officeart/2005/8/layout/hierarchy3"/>
    <dgm:cxn modelId="{625008A9-E837-4D30-AEC6-2F931A3201F0}" type="presParOf" srcId="{29779965-5D6E-4110-BE2F-69A6F82FA5D0}" destId="{E3FFBB1E-BBE8-4EE6-AFF6-1B0BEA7E9ECE}" srcOrd="0" destOrd="0" presId="urn:microsoft.com/office/officeart/2005/8/layout/hierarchy3"/>
    <dgm:cxn modelId="{E9BB09B0-A28C-4976-98A0-989E32A38F4A}" type="presParOf" srcId="{E3FFBB1E-BBE8-4EE6-AFF6-1B0BEA7E9ECE}" destId="{06FBE247-5AA2-489B-8F0A-CDC7A6673801}" srcOrd="0" destOrd="0" presId="urn:microsoft.com/office/officeart/2005/8/layout/hierarchy3"/>
    <dgm:cxn modelId="{86B361AB-39EC-4A9B-AA42-1744533EC57D}" type="presParOf" srcId="{06FBE247-5AA2-489B-8F0A-CDC7A6673801}" destId="{59396BF9-4EA0-4926-9EDE-AF60C4200F9B}" srcOrd="0" destOrd="0" presId="urn:microsoft.com/office/officeart/2005/8/layout/hierarchy3"/>
    <dgm:cxn modelId="{9F6DC95F-79F4-4DBE-8286-172D3F6DCDF7}" type="presParOf" srcId="{06FBE247-5AA2-489B-8F0A-CDC7A6673801}" destId="{D5A31C11-A491-44ED-A357-EF71827AACAF}" srcOrd="1" destOrd="0" presId="urn:microsoft.com/office/officeart/2005/8/layout/hierarchy3"/>
    <dgm:cxn modelId="{18762F8C-5DB1-4A8B-A269-4FDDB9EBC903}" type="presParOf" srcId="{E3FFBB1E-BBE8-4EE6-AFF6-1B0BEA7E9ECE}" destId="{A41A890C-B3BC-4D95-AD3D-7D8AC59167D0}" srcOrd="1" destOrd="0" presId="urn:microsoft.com/office/officeart/2005/8/layout/hierarchy3"/>
    <dgm:cxn modelId="{FECC0821-93C1-426D-846A-CD6BCAB114C3}" type="presParOf" srcId="{A41A890C-B3BC-4D95-AD3D-7D8AC59167D0}" destId="{9A707132-485E-45CE-AA9C-D2D0FF90BC75}" srcOrd="0" destOrd="0" presId="urn:microsoft.com/office/officeart/2005/8/layout/hierarchy3"/>
    <dgm:cxn modelId="{F07087C2-77DD-4CB2-AAA8-00C3F963D151}" type="presParOf" srcId="{A41A890C-B3BC-4D95-AD3D-7D8AC59167D0}" destId="{A366BEF7-762E-442C-8BB6-A0FC23E555AF}" srcOrd="1" destOrd="0" presId="urn:microsoft.com/office/officeart/2005/8/layout/hierarchy3"/>
    <dgm:cxn modelId="{ADBC0CC9-3214-4724-8679-EA4EED55F92C}" type="presParOf" srcId="{A41A890C-B3BC-4D95-AD3D-7D8AC59167D0}" destId="{2CD2A82A-DFEE-4505-98A7-71B782DF49CA}" srcOrd="2" destOrd="0" presId="urn:microsoft.com/office/officeart/2005/8/layout/hierarchy3"/>
    <dgm:cxn modelId="{0DB8C06C-5E35-4749-A920-9E4CA66D2A46}" type="presParOf" srcId="{A41A890C-B3BC-4D95-AD3D-7D8AC59167D0}" destId="{FCAA07D5-36FE-4C0A-86AA-577EE14552D7}" srcOrd="3" destOrd="0" presId="urn:microsoft.com/office/officeart/2005/8/layout/hierarchy3"/>
    <dgm:cxn modelId="{3134D8A1-5E78-4CC6-A890-829FF21EB01E}" type="presParOf" srcId="{29779965-5D6E-4110-BE2F-69A6F82FA5D0}" destId="{A40E5A98-B7A7-4CE2-9F20-3B5F21BB3F06}" srcOrd="1" destOrd="0" presId="urn:microsoft.com/office/officeart/2005/8/layout/hierarchy3"/>
    <dgm:cxn modelId="{2621A6B9-24D6-4453-9D44-A7538C008026}" type="presParOf" srcId="{A40E5A98-B7A7-4CE2-9F20-3B5F21BB3F06}" destId="{4F4E5306-6E5D-4DF0-9CD3-BCDA932048A7}" srcOrd="0" destOrd="0" presId="urn:microsoft.com/office/officeart/2005/8/layout/hierarchy3"/>
    <dgm:cxn modelId="{BC9C2B14-2613-4D74-AF6A-756DF1F1F94E}" type="presParOf" srcId="{4F4E5306-6E5D-4DF0-9CD3-BCDA932048A7}" destId="{AA8FBD51-3A6F-4C7C-9CC3-D97FF03CE976}" srcOrd="0" destOrd="0" presId="urn:microsoft.com/office/officeart/2005/8/layout/hierarchy3"/>
    <dgm:cxn modelId="{A1405AC8-2126-4FCF-BEF7-F245C530E300}" type="presParOf" srcId="{4F4E5306-6E5D-4DF0-9CD3-BCDA932048A7}" destId="{5FE53EFF-D610-4204-B5D3-2600CBB152A9}" srcOrd="1" destOrd="0" presId="urn:microsoft.com/office/officeart/2005/8/layout/hierarchy3"/>
    <dgm:cxn modelId="{017BD482-0A36-4F1E-BC97-7148BB50A171}" type="presParOf" srcId="{A40E5A98-B7A7-4CE2-9F20-3B5F21BB3F06}" destId="{881B4BE1-0440-4D8D-BE3B-917C990BB4CF}" srcOrd="1" destOrd="0" presId="urn:microsoft.com/office/officeart/2005/8/layout/hierarchy3"/>
    <dgm:cxn modelId="{A3F64697-36CF-4EBA-94B5-80E45D6A4B31}" type="presParOf" srcId="{881B4BE1-0440-4D8D-BE3B-917C990BB4CF}" destId="{E57F5563-DD3F-45CA-ADA8-FDD62EDA0B39}" srcOrd="0" destOrd="0" presId="urn:microsoft.com/office/officeart/2005/8/layout/hierarchy3"/>
    <dgm:cxn modelId="{46537F84-ABCC-4DAC-8831-DB090243C406}" type="presParOf" srcId="{881B4BE1-0440-4D8D-BE3B-917C990BB4CF}" destId="{21E420DD-B423-49C2-8D42-838256C45F18}" srcOrd="1" destOrd="0" presId="urn:microsoft.com/office/officeart/2005/8/layout/hierarchy3"/>
    <dgm:cxn modelId="{0365EA23-D7BB-40C1-AB6F-4B52C051EF5C}" type="presParOf" srcId="{881B4BE1-0440-4D8D-BE3B-917C990BB4CF}" destId="{BA56B6CC-9E42-47A3-A0D3-00A0CA3C336A}" srcOrd="2" destOrd="0" presId="urn:microsoft.com/office/officeart/2005/8/layout/hierarchy3"/>
    <dgm:cxn modelId="{E7E357B3-B2A3-47B0-8F90-20F1C54C257E}" type="presParOf" srcId="{881B4BE1-0440-4D8D-BE3B-917C990BB4CF}" destId="{D3B5B020-1E3B-45B1-A5BC-976F92A5086D}" srcOrd="3" destOrd="0" presId="urn:microsoft.com/office/officeart/2005/8/layout/hierarchy3"/>
    <dgm:cxn modelId="{50082954-E722-45A0-9086-737B215AADF9}" type="presParOf" srcId="{29779965-5D6E-4110-BE2F-69A6F82FA5D0}" destId="{F17EB56F-12FA-4EAC-89A6-987B5C735CBC}" srcOrd="2" destOrd="0" presId="urn:microsoft.com/office/officeart/2005/8/layout/hierarchy3"/>
    <dgm:cxn modelId="{2D96739B-8B96-4603-8105-6A6AD3A62055}" type="presParOf" srcId="{F17EB56F-12FA-4EAC-89A6-987B5C735CBC}" destId="{364248A1-E44D-4C09-9EBE-01195CC88E58}" srcOrd="0" destOrd="0" presId="urn:microsoft.com/office/officeart/2005/8/layout/hierarchy3"/>
    <dgm:cxn modelId="{7CD9AD51-B5C2-4851-98B6-44FD2862E656}" type="presParOf" srcId="{364248A1-E44D-4C09-9EBE-01195CC88E58}" destId="{ACC9DFA9-954E-42DA-8D94-BDC5806201FE}" srcOrd="0" destOrd="0" presId="urn:microsoft.com/office/officeart/2005/8/layout/hierarchy3"/>
    <dgm:cxn modelId="{12DD8AE7-E7AB-46B6-855C-626C2643C07E}" type="presParOf" srcId="{364248A1-E44D-4C09-9EBE-01195CC88E58}" destId="{6CB74B0D-0642-412D-9C20-D68DD233A791}" srcOrd="1" destOrd="0" presId="urn:microsoft.com/office/officeart/2005/8/layout/hierarchy3"/>
    <dgm:cxn modelId="{FBC40C9D-2412-4F13-9D2D-11FF41049A62}" type="presParOf" srcId="{F17EB56F-12FA-4EAC-89A6-987B5C735CBC}" destId="{6523E893-69DB-4EB0-BDA6-B9F7F3DB8E5B}" srcOrd="1" destOrd="0" presId="urn:microsoft.com/office/officeart/2005/8/layout/hierarchy3"/>
    <dgm:cxn modelId="{07E3BEF8-3BE2-4A04-8D69-CCE46E3D14DD}" type="presParOf" srcId="{6523E893-69DB-4EB0-BDA6-B9F7F3DB8E5B}" destId="{DE09BA86-DE41-44E7-9EAE-CDDC3AA544C0}" srcOrd="0" destOrd="0" presId="urn:microsoft.com/office/officeart/2005/8/layout/hierarchy3"/>
    <dgm:cxn modelId="{E41DBE58-68DF-4EB8-809A-267E28DA99FA}" type="presParOf" srcId="{6523E893-69DB-4EB0-BDA6-B9F7F3DB8E5B}" destId="{BEEF9BEE-6846-473C-A47F-076B07A91568}" srcOrd="1" destOrd="0" presId="urn:microsoft.com/office/officeart/2005/8/layout/hierarchy3"/>
    <dgm:cxn modelId="{F827CEE4-0B7F-4A36-AADC-7DDCF52616C8}" type="presParOf" srcId="{6523E893-69DB-4EB0-BDA6-B9F7F3DB8E5B}" destId="{021F7E15-7E73-46D9-8F4D-09783E565100}" srcOrd="2" destOrd="0" presId="urn:microsoft.com/office/officeart/2005/8/layout/hierarchy3"/>
    <dgm:cxn modelId="{9E06E7D1-9997-4633-8831-F9E62CDF5859}" type="presParOf" srcId="{6523E893-69DB-4EB0-BDA6-B9F7F3DB8E5B}" destId="{31581CA3-5811-4D02-AC44-71665C4DCF8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63AD46-C37E-46DC-B6DF-17BA171B8CA1}" type="doc">
      <dgm:prSet loTypeId="urn:microsoft.com/office/officeart/2005/8/layout/bProcess3" loCatId="process" qsTypeId="urn:microsoft.com/office/officeart/2005/8/quickstyle/simple3" qsCatId="simple" csTypeId="urn:microsoft.com/office/officeart/2005/8/colors/accent2_2" csCatId="accent2" phldr="1"/>
      <dgm:spPr/>
    </dgm:pt>
    <dgm:pt modelId="{75EA3BD6-7529-47B6-9CE1-BCD1C3AA798E}">
      <dgm:prSet phldrT="[Texto]" custT="1"/>
      <dgm:spPr/>
      <dgm:t>
        <a:bodyPr/>
        <a:lstStyle/>
        <a:p>
          <a:pPr algn="just"/>
          <a:r>
            <a:rPr lang="es-EC" sz="1200" smtClean="0"/>
            <a:t>En el análisis de los problemas de sostenibilidad de las empresas Productoras de Palma podemos deducir que la enfermedad de la Pudrición de Cogollo ha afectado directamente a la económica de las empresas. </a:t>
          </a:r>
          <a:endParaRPr lang="es-EC" sz="1200" dirty="0"/>
        </a:p>
      </dgm:t>
    </dgm:pt>
    <dgm:pt modelId="{30723F53-B445-4A8E-8155-10641D3CB24D}" type="parTrans" cxnId="{C6FB5758-71CC-48FC-B645-526CDA4E51B0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3CCA24A8-5A95-4251-961F-A83EBE24118F}" type="sibTrans" cxnId="{C6FB5758-71CC-48FC-B645-526CDA4E51B0}">
      <dgm:prSet custT="1"/>
      <dgm:spPr/>
      <dgm:t>
        <a:bodyPr/>
        <a:lstStyle/>
        <a:p>
          <a:pPr algn="just"/>
          <a:endParaRPr lang="es-EC" sz="600">
            <a:solidFill>
              <a:schemeClr val="tx1"/>
            </a:solidFill>
          </a:endParaRPr>
        </a:p>
      </dgm:t>
    </dgm:pt>
    <dgm:pt modelId="{37C05691-29F6-4ACA-AC6D-32F5810BD90A}">
      <dgm:prSet phldrT="[Texto]" custT="1"/>
      <dgm:spPr/>
      <dgm:t>
        <a:bodyPr/>
        <a:lstStyle/>
        <a:p>
          <a:pPr algn="just"/>
          <a:r>
            <a:rPr lang="es-EC" sz="1200" smtClean="0"/>
            <a:t>Se encontró que las empresas de estudio mantienen una liquidez decreciente, ocasionada por el incremento de las obligaciones con instituciones financieros y/o proveedores. </a:t>
          </a:r>
          <a:endParaRPr lang="es-EC" sz="1200" dirty="0"/>
        </a:p>
      </dgm:t>
    </dgm:pt>
    <dgm:pt modelId="{6758D6C8-08C9-415C-86F6-5AEF45B8AEA5}" type="parTrans" cxnId="{52649720-3F5F-4DFB-8770-E064B34BD722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68D1C08D-9C93-486B-87BA-479D6A6B550A}" type="sibTrans" cxnId="{52649720-3F5F-4DFB-8770-E064B34BD722}">
      <dgm:prSet custT="1"/>
      <dgm:spPr/>
      <dgm:t>
        <a:bodyPr/>
        <a:lstStyle/>
        <a:p>
          <a:pPr algn="just"/>
          <a:endParaRPr lang="es-EC" sz="600">
            <a:solidFill>
              <a:schemeClr val="tx1"/>
            </a:solidFill>
          </a:endParaRPr>
        </a:p>
      </dgm:t>
    </dgm:pt>
    <dgm:pt modelId="{22435923-BA9C-4166-B277-9B715C336851}">
      <dgm:prSet phldrT="[Texto]" custT="1"/>
      <dgm:spPr/>
      <dgm:t>
        <a:bodyPr/>
        <a:lstStyle/>
        <a:p>
          <a:pPr algn="just"/>
          <a:r>
            <a:rPr lang="es-EC" sz="1200" smtClean="0"/>
            <a:t>Se presentan resultados negativos acumuladas referente a la contracción entre la disminución de los ingresos y el aumento de los costos de ventas.</a:t>
          </a:r>
          <a:endParaRPr lang="es-EC" sz="1200" dirty="0"/>
        </a:p>
      </dgm:t>
    </dgm:pt>
    <dgm:pt modelId="{1B2336AD-854B-40DC-8DFF-75EE7ECDAEF5}" type="parTrans" cxnId="{07720D0D-2A21-485B-B877-8D210CAA55C5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013442FD-EE80-4098-A035-841D980D8670}" type="sibTrans" cxnId="{07720D0D-2A21-485B-B877-8D210CAA55C5}">
      <dgm:prSet custT="1"/>
      <dgm:spPr/>
      <dgm:t>
        <a:bodyPr/>
        <a:lstStyle/>
        <a:p>
          <a:pPr algn="just"/>
          <a:endParaRPr lang="es-EC" sz="600">
            <a:solidFill>
              <a:schemeClr val="tx1"/>
            </a:solidFill>
          </a:endParaRPr>
        </a:p>
      </dgm:t>
    </dgm:pt>
    <dgm:pt modelId="{2A977EC4-F9A0-4837-BF96-E215E0F33F42}">
      <dgm:prSet phldrT="[Texto]" custT="1"/>
      <dgm:spPr/>
      <dgm:t>
        <a:bodyPr/>
        <a:lstStyle/>
        <a:p>
          <a:pPr algn="just"/>
          <a:r>
            <a:rPr lang="es-EC" sz="1200" smtClean="0"/>
            <a:t>El aumento de los costos de producción se deben al incremento de fertilización para las plantaciones que aún no ha sido infectadas por la enfermedad y al incremento de la mano de obra.</a:t>
          </a:r>
          <a:endParaRPr lang="es-EC" sz="1200" dirty="0"/>
        </a:p>
      </dgm:t>
    </dgm:pt>
    <dgm:pt modelId="{CD1FEF4E-79FE-47A8-A9A1-5AB89BF9E7CB}" type="parTrans" cxnId="{6D6BF535-A877-4387-949C-8B15A016A52F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BF048184-F1FD-48A2-81C5-BC7FBFCD0E09}" type="sibTrans" cxnId="{6D6BF535-A877-4387-949C-8B15A016A52F}">
      <dgm:prSet custT="1"/>
      <dgm:spPr/>
      <dgm:t>
        <a:bodyPr/>
        <a:lstStyle/>
        <a:p>
          <a:pPr algn="just"/>
          <a:endParaRPr lang="es-EC" sz="600">
            <a:solidFill>
              <a:schemeClr val="tx1"/>
            </a:solidFill>
          </a:endParaRPr>
        </a:p>
      </dgm:t>
    </dgm:pt>
    <dgm:pt modelId="{CCE834B7-C399-4C47-BE77-C8C71D78E0C3}">
      <dgm:prSet phldrT="[Texto]" custT="1"/>
      <dgm:spPr/>
      <dgm:t>
        <a:bodyPr/>
        <a:lstStyle/>
        <a:p>
          <a:pPr algn="just"/>
          <a:r>
            <a:rPr lang="es-EC" sz="1200" smtClean="0"/>
            <a:t>Las empresas de estudio mantienen un capital de trabajo negativo como consecuencia del aumento de los pasivos corriente y disminución del activo corriente.</a:t>
          </a:r>
          <a:endParaRPr lang="es-EC" sz="1200" dirty="0"/>
        </a:p>
      </dgm:t>
    </dgm:pt>
    <dgm:pt modelId="{2A375AA5-50E3-4863-A27A-2107F86DF638}" type="parTrans" cxnId="{DFB319FD-E23B-49E9-BD79-F39ABEE0D7D2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4597F39D-95C7-4DB9-A307-92FA3F00B979}" type="sibTrans" cxnId="{DFB319FD-E23B-49E9-BD79-F39ABEE0D7D2}">
      <dgm:prSet custT="1"/>
      <dgm:spPr/>
      <dgm:t>
        <a:bodyPr/>
        <a:lstStyle/>
        <a:p>
          <a:pPr algn="just"/>
          <a:endParaRPr lang="es-EC" sz="600">
            <a:solidFill>
              <a:schemeClr val="tx1"/>
            </a:solidFill>
          </a:endParaRPr>
        </a:p>
      </dgm:t>
    </dgm:pt>
    <dgm:pt modelId="{2C0F5BA3-BA5B-47AE-9779-9B905AEFF9BE}">
      <dgm:prSet phldrT="[Texto]" custT="1"/>
      <dgm:spPr/>
      <dgm:t>
        <a:bodyPr/>
        <a:lstStyle/>
        <a:p>
          <a:pPr algn="just"/>
          <a:r>
            <a:rPr lang="es-EC" sz="1200" dirty="0" smtClean="0"/>
            <a:t>La principal fuente de financiamiento es la deuda, ya que no mantienen liquidez, el patrimonio se encuentra comprometido por los resultados negativos.</a:t>
          </a:r>
          <a:endParaRPr lang="es-EC" sz="1200" dirty="0"/>
        </a:p>
      </dgm:t>
    </dgm:pt>
    <dgm:pt modelId="{7A7C06AA-1FBD-4855-B8A8-5888B6124092}" type="parTrans" cxnId="{C3C09A86-8161-40D3-BA28-8F8E1012F6CC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CFCB2F22-3DD7-4A52-B0E9-A13E6FD80EBD}" type="sibTrans" cxnId="{C3C09A86-8161-40D3-BA28-8F8E1012F6CC}">
      <dgm:prSet custT="1"/>
      <dgm:spPr/>
      <dgm:t>
        <a:bodyPr/>
        <a:lstStyle/>
        <a:p>
          <a:pPr algn="just"/>
          <a:endParaRPr lang="es-EC" sz="600">
            <a:solidFill>
              <a:schemeClr val="tx1"/>
            </a:solidFill>
          </a:endParaRPr>
        </a:p>
      </dgm:t>
    </dgm:pt>
    <dgm:pt modelId="{5975103D-A4EF-43BD-9571-0678A1321891}">
      <dgm:prSet phldrT="[Texto]" custT="1"/>
      <dgm:spPr/>
      <dgm:t>
        <a:bodyPr/>
        <a:lstStyle/>
        <a:p>
          <a:pPr algn="just"/>
          <a:r>
            <a:rPr lang="es-EC" sz="1200" dirty="0" smtClean="0"/>
            <a:t>El gobierno central no ha apoyado al sector palmicultor de manera consecutiva; ya que debería enfatizar los beneficios referentes a impuestos y subsidios por un lapso de tiempo constante mientras las empresas recuperan su estabilidad económica.</a:t>
          </a:r>
          <a:endParaRPr lang="es-EC" sz="1200" dirty="0"/>
        </a:p>
      </dgm:t>
    </dgm:pt>
    <dgm:pt modelId="{D3B67AB5-20BB-470E-AE96-FBC91CF428FC}" type="parTrans" cxnId="{3A2C54B6-14B5-46E0-A610-85ADEF1F8CC1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CB142D05-C617-4D6A-BCD7-AF684296716D}" type="sibTrans" cxnId="{3A2C54B6-14B5-46E0-A610-85ADEF1F8CC1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401FA1E3-C181-4025-9104-9A775D7A5377}" type="pres">
      <dgm:prSet presAssocID="{6763AD46-C37E-46DC-B6DF-17BA171B8CA1}" presName="Name0" presStyleCnt="0">
        <dgm:presLayoutVars>
          <dgm:dir/>
          <dgm:resizeHandles val="exact"/>
        </dgm:presLayoutVars>
      </dgm:prSet>
      <dgm:spPr/>
    </dgm:pt>
    <dgm:pt modelId="{5361F2C6-81E8-4625-A164-DBF9AD0614F6}" type="pres">
      <dgm:prSet presAssocID="{75EA3BD6-7529-47B6-9CE1-BCD1C3AA798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C32D74-90B9-4BF4-8D92-5AFE508C353E}" type="pres">
      <dgm:prSet presAssocID="{3CCA24A8-5A95-4251-961F-A83EBE24118F}" presName="sibTrans" presStyleLbl="sibTrans1D1" presStyleIdx="0" presStyleCnt="6"/>
      <dgm:spPr/>
      <dgm:t>
        <a:bodyPr/>
        <a:lstStyle/>
        <a:p>
          <a:endParaRPr lang="es-EC"/>
        </a:p>
      </dgm:t>
    </dgm:pt>
    <dgm:pt modelId="{8035791C-F583-45E5-A740-0EB29DAC7280}" type="pres">
      <dgm:prSet presAssocID="{3CCA24A8-5A95-4251-961F-A83EBE24118F}" presName="connectorText" presStyleLbl="sibTrans1D1" presStyleIdx="0" presStyleCnt="6"/>
      <dgm:spPr/>
      <dgm:t>
        <a:bodyPr/>
        <a:lstStyle/>
        <a:p>
          <a:endParaRPr lang="es-EC"/>
        </a:p>
      </dgm:t>
    </dgm:pt>
    <dgm:pt modelId="{89B08D2E-57BF-4667-97FB-680F3278BA0A}" type="pres">
      <dgm:prSet presAssocID="{37C05691-29F6-4ACA-AC6D-32F5810BD90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F4BD30-5503-46CB-B330-39C905E8894E}" type="pres">
      <dgm:prSet presAssocID="{68D1C08D-9C93-486B-87BA-479D6A6B550A}" presName="sibTrans" presStyleLbl="sibTrans1D1" presStyleIdx="1" presStyleCnt="6"/>
      <dgm:spPr/>
      <dgm:t>
        <a:bodyPr/>
        <a:lstStyle/>
        <a:p>
          <a:endParaRPr lang="es-EC"/>
        </a:p>
      </dgm:t>
    </dgm:pt>
    <dgm:pt modelId="{66A2CF7A-77F2-4755-B6E6-F03E59B41E4C}" type="pres">
      <dgm:prSet presAssocID="{68D1C08D-9C93-486B-87BA-479D6A6B550A}" presName="connectorText" presStyleLbl="sibTrans1D1" presStyleIdx="1" presStyleCnt="6"/>
      <dgm:spPr/>
      <dgm:t>
        <a:bodyPr/>
        <a:lstStyle/>
        <a:p>
          <a:endParaRPr lang="es-EC"/>
        </a:p>
      </dgm:t>
    </dgm:pt>
    <dgm:pt modelId="{571C4194-B8D1-4E62-9891-E0CAFB44EDB7}" type="pres">
      <dgm:prSet presAssocID="{22435923-BA9C-4166-B277-9B715C33685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D2593B-12E4-4998-A9C5-3281B5D42065}" type="pres">
      <dgm:prSet presAssocID="{013442FD-EE80-4098-A035-841D980D8670}" presName="sibTrans" presStyleLbl="sibTrans1D1" presStyleIdx="2" presStyleCnt="6"/>
      <dgm:spPr/>
      <dgm:t>
        <a:bodyPr/>
        <a:lstStyle/>
        <a:p>
          <a:endParaRPr lang="es-EC"/>
        </a:p>
      </dgm:t>
    </dgm:pt>
    <dgm:pt modelId="{EAD101E6-0318-49C6-826D-B9AA0C9C9F19}" type="pres">
      <dgm:prSet presAssocID="{013442FD-EE80-4098-A035-841D980D8670}" presName="connectorText" presStyleLbl="sibTrans1D1" presStyleIdx="2" presStyleCnt="6"/>
      <dgm:spPr/>
      <dgm:t>
        <a:bodyPr/>
        <a:lstStyle/>
        <a:p>
          <a:endParaRPr lang="es-EC"/>
        </a:p>
      </dgm:t>
    </dgm:pt>
    <dgm:pt modelId="{0CFC97F6-2629-4DFE-8487-C9982804A87F}" type="pres">
      <dgm:prSet presAssocID="{2A977EC4-F9A0-4837-BF96-E215E0F33F4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15AF19-0E31-41A4-92E6-EA8DEA6BBCA6}" type="pres">
      <dgm:prSet presAssocID="{BF048184-F1FD-48A2-81C5-BC7FBFCD0E09}" presName="sibTrans" presStyleLbl="sibTrans1D1" presStyleIdx="3" presStyleCnt="6"/>
      <dgm:spPr/>
      <dgm:t>
        <a:bodyPr/>
        <a:lstStyle/>
        <a:p>
          <a:endParaRPr lang="es-EC"/>
        </a:p>
      </dgm:t>
    </dgm:pt>
    <dgm:pt modelId="{BD0171C1-CC71-46A6-940F-2D5D4071E801}" type="pres">
      <dgm:prSet presAssocID="{BF048184-F1FD-48A2-81C5-BC7FBFCD0E09}" presName="connectorText" presStyleLbl="sibTrans1D1" presStyleIdx="3" presStyleCnt="6"/>
      <dgm:spPr/>
      <dgm:t>
        <a:bodyPr/>
        <a:lstStyle/>
        <a:p>
          <a:endParaRPr lang="es-EC"/>
        </a:p>
      </dgm:t>
    </dgm:pt>
    <dgm:pt modelId="{D1E3005E-08D8-4060-9D0A-2F5DF47FA6B8}" type="pres">
      <dgm:prSet presAssocID="{CCE834B7-C399-4C47-BE77-C8C71D78E0C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DE4FB1-DB86-4758-B699-D420238EF009}" type="pres">
      <dgm:prSet presAssocID="{4597F39D-95C7-4DB9-A307-92FA3F00B979}" presName="sibTrans" presStyleLbl="sibTrans1D1" presStyleIdx="4" presStyleCnt="6"/>
      <dgm:spPr/>
      <dgm:t>
        <a:bodyPr/>
        <a:lstStyle/>
        <a:p>
          <a:endParaRPr lang="es-EC"/>
        </a:p>
      </dgm:t>
    </dgm:pt>
    <dgm:pt modelId="{70E931A4-0563-48DE-B72C-37BC8DF4E69E}" type="pres">
      <dgm:prSet presAssocID="{4597F39D-95C7-4DB9-A307-92FA3F00B979}" presName="connectorText" presStyleLbl="sibTrans1D1" presStyleIdx="4" presStyleCnt="6"/>
      <dgm:spPr/>
      <dgm:t>
        <a:bodyPr/>
        <a:lstStyle/>
        <a:p>
          <a:endParaRPr lang="es-EC"/>
        </a:p>
      </dgm:t>
    </dgm:pt>
    <dgm:pt modelId="{BFB6682D-EF81-49DE-AB3E-877384820D62}" type="pres">
      <dgm:prSet presAssocID="{2C0F5BA3-BA5B-47AE-9779-9B905AEFF9B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5E5FF6-B62B-4476-A775-6A5A30B0287E}" type="pres">
      <dgm:prSet presAssocID="{CFCB2F22-3DD7-4A52-B0E9-A13E6FD80EBD}" presName="sibTrans" presStyleLbl="sibTrans1D1" presStyleIdx="5" presStyleCnt="6"/>
      <dgm:spPr/>
      <dgm:t>
        <a:bodyPr/>
        <a:lstStyle/>
        <a:p>
          <a:endParaRPr lang="es-EC"/>
        </a:p>
      </dgm:t>
    </dgm:pt>
    <dgm:pt modelId="{E79AB392-08C5-4098-978C-ACA173D7D8D8}" type="pres">
      <dgm:prSet presAssocID="{CFCB2F22-3DD7-4A52-B0E9-A13E6FD80EBD}" presName="connectorText" presStyleLbl="sibTrans1D1" presStyleIdx="5" presStyleCnt="6"/>
      <dgm:spPr/>
      <dgm:t>
        <a:bodyPr/>
        <a:lstStyle/>
        <a:p>
          <a:endParaRPr lang="es-EC"/>
        </a:p>
      </dgm:t>
    </dgm:pt>
    <dgm:pt modelId="{709C227C-6958-43BC-8A29-881EDBAA2FBD}" type="pres">
      <dgm:prSet presAssocID="{5975103D-A4EF-43BD-9571-0678A132189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73549E-0336-4D90-AAB3-037384C44C12}" type="presOf" srcId="{2A977EC4-F9A0-4837-BF96-E215E0F33F42}" destId="{0CFC97F6-2629-4DFE-8487-C9982804A87F}" srcOrd="0" destOrd="0" presId="urn:microsoft.com/office/officeart/2005/8/layout/bProcess3"/>
    <dgm:cxn modelId="{52649720-3F5F-4DFB-8770-E064B34BD722}" srcId="{6763AD46-C37E-46DC-B6DF-17BA171B8CA1}" destId="{37C05691-29F6-4ACA-AC6D-32F5810BD90A}" srcOrd="1" destOrd="0" parTransId="{6758D6C8-08C9-415C-86F6-5AEF45B8AEA5}" sibTransId="{68D1C08D-9C93-486B-87BA-479D6A6B550A}"/>
    <dgm:cxn modelId="{F3FC5CA1-DB2B-44F7-9C68-35D0451D0260}" type="presOf" srcId="{CCE834B7-C399-4C47-BE77-C8C71D78E0C3}" destId="{D1E3005E-08D8-4060-9D0A-2F5DF47FA6B8}" srcOrd="0" destOrd="0" presId="urn:microsoft.com/office/officeart/2005/8/layout/bProcess3"/>
    <dgm:cxn modelId="{26B7F739-C5C7-45C4-9D66-87C39405DA26}" type="presOf" srcId="{013442FD-EE80-4098-A035-841D980D8670}" destId="{ACD2593B-12E4-4998-A9C5-3281B5D42065}" srcOrd="0" destOrd="0" presId="urn:microsoft.com/office/officeart/2005/8/layout/bProcess3"/>
    <dgm:cxn modelId="{0E42A286-F5F5-4448-973E-753E9DC07289}" type="presOf" srcId="{BF048184-F1FD-48A2-81C5-BC7FBFCD0E09}" destId="{BD0171C1-CC71-46A6-940F-2D5D4071E801}" srcOrd="1" destOrd="0" presId="urn:microsoft.com/office/officeart/2005/8/layout/bProcess3"/>
    <dgm:cxn modelId="{8C477BF3-431E-4338-92D2-9D17371E3859}" type="presOf" srcId="{3CCA24A8-5A95-4251-961F-A83EBE24118F}" destId="{8035791C-F583-45E5-A740-0EB29DAC7280}" srcOrd="1" destOrd="0" presId="urn:microsoft.com/office/officeart/2005/8/layout/bProcess3"/>
    <dgm:cxn modelId="{C6FB5758-71CC-48FC-B645-526CDA4E51B0}" srcId="{6763AD46-C37E-46DC-B6DF-17BA171B8CA1}" destId="{75EA3BD6-7529-47B6-9CE1-BCD1C3AA798E}" srcOrd="0" destOrd="0" parTransId="{30723F53-B445-4A8E-8155-10641D3CB24D}" sibTransId="{3CCA24A8-5A95-4251-961F-A83EBE24118F}"/>
    <dgm:cxn modelId="{96AAB972-5812-4CA0-89F6-2FD87690D346}" type="presOf" srcId="{3CCA24A8-5A95-4251-961F-A83EBE24118F}" destId="{A2C32D74-90B9-4BF4-8D92-5AFE508C353E}" srcOrd="0" destOrd="0" presId="urn:microsoft.com/office/officeart/2005/8/layout/bProcess3"/>
    <dgm:cxn modelId="{DFB319FD-E23B-49E9-BD79-F39ABEE0D7D2}" srcId="{6763AD46-C37E-46DC-B6DF-17BA171B8CA1}" destId="{CCE834B7-C399-4C47-BE77-C8C71D78E0C3}" srcOrd="4" destOrd="0" parTransId="{2A375AA5-50E3-4863-A27A-2107F86DF638}" sibTransId="{4597F39D-95C7-4DB9-A307-92FA3F00B979}"/>
    <dgm:cxn modelId="{C3C09A86-8161-40D3-BA28-8F8E1012F6CC}" srcId="{6763AD46-C37E-46DC-B6DF-17BA171B8CA1}" destId="{2C0F5BA3-BA5B-47AE-9779-9B905AEFF9BE}" srcOrd="5" destOrd="0" parTransId="{7A7C06AA-1FBD-4855-B8A8-5888B6124092}" sibTransId="{CFCB2F22-3DD7-4A52-B0E9-A13E6FD80EBD}"/>
    <dgm:cxn modelId="{07720D0D-2A21-485B-B877-8D210CAA55C5}" srcId="{6763AD46-C37E-46DC-B6DF-17BA171B8CA1}" destId="{22435923-BA9C-4166-B277-9B715C336851}" srcOrd="2" destOrd="0" parTransId="{1B2336AD-854B-40DC-8DFF-75EE7ECDAEF5}" sibTransId="{013442FD-EE80-4098-A035-841D980D8670}"/>
    <dgm:cxn modelId="{2008B0B4-77F1-4F96-86F9-34F746EDC45D}" type="presOf" srcId="{5975103D-A4EF-43BD-9571-0678A1321891}" destId="{709C227C-6958-43BC-8A29-881EDBAA2FBD}" srcOrd="0" destOrd="0" presId="urn:microsoft.com/office/officeart/2005/8/layout/bProcess3"/>
    <dgm:cxn modelId="{C52671BB-F94E-4332-956D-5E125B4F2E38}" type="presOf" srcId="{CFCB2F22-3DD7-4A52-B0E9-A13E6FD80EBD}" destId="{FA5E5FF6-B62B-4476-A775-6A5A30B0287E}" srcOrd="0" destOrd="0" presId="urn:microsoft.com/office/officeart/2005/8/layout/bProcess3"/>
    <dgm:cxn modelId="{4B552560-D152-4CFC-9537-0CDEE62EFF59}" type="presOf" srcId="{68D1C08D-9C93-486B-87BA-479D6A6B550A}" destId="{66A2CF7A-77F2-4755-B6E6-F03E59B41E4C}" srcOrd="1" destOrd="0" presId="urn:microsoft.com/office/officeart/2005/8/layout/bProcess3"/>
    <dgm:cxn modelId="{D8F2BE3E-B582-43C1-BE92-1BC9D3B99CD5}" type="presOf" srcId="{013442FD-EE80-4098-A035-841D980D8670}" destId="{EAD101E6-0318-49C6-826D-B9AA0C9C9F19}" srcOrd="1" destOrd="0" presId="urn:microsoft.com/office/officeart/2005/8/layout/bProcess3"/>
    <dgm:cxn modelId="{6FCB2047-A4A1-4811-B223-CD8EC503FC06}" type="presOf" srcId="{75EA3BD6-7529-47B6-9CE1-BCD1C3AA798E}" destId="{5361F2C6-81E8-4625-A164-DBF9AD0614F6}" srcOrd="0" destOrd="0" presId="urn:microsoft.com/office/officeart/2005/8/layout/bProcess3"/>
    <dgm:cxn modelId="{A9F2FD51-C729-4C96-BD9E-64B8908FA492}" type="presOf" srcId="{CFCB2F22-3DD7-4A52-B0E9-A13E6FD80EBD}" destId="{E79AB392-08C5-4098-978C-ACA173D7D8D8}" srcOrd="1" destOrd="0" presId="urn:microsoft.com/office/officeart/2005/8/layout/bProcess3"/>
    <dgm:cxn modelId="{3A2C54B6-14B5-46E0-A610-85ADEF1F8CC1}" srcId="{6763AD46-C37E-46DC-B6DF-17BA171B8CA1}" destId="{5975103D-A4EF-43BD-9571-0678A1321891}" srcOrd="6" destOrd="0" parTransId="{D3B67AB5-20BB-470E-AE96-FBC91CF428FC}" sibTransId="{CB142D05-C617-4D6A-BCD7-AF684296716D}"/>
    <dgm:cxn modelId="{6D6BF535-A877-4387-949C-8B15A016A52F}" srcId="{6763AD46-C37E-46DC-B6DF-17BA171B8CA1}" destId="{2A977EC4-F9A0-4837-BF96-E215E0F33F42}" srcOrd="3" destOrd="0" parTransId="{CD1FEF4E-79FE-47A8-A9A1-5AB89BF9E7CB}" sibTransId="{BF048184-F1FD-48A2-81C5-BC7FBFCD0E09}"/>
    <dgm:cxn modelId="{05076C42-535B-462D-8BCA-E4FE2277F919}" type="presOf" srcId="{4597F39D-95C7-4DB9-A307-92FA3F00B979}" destId="{70E931A4-0563-48DE-B72C-37BC8DF4E69E}" srcOrd="1" destOrd="0" presId="urn:microsoft.com/office/officeart/2005/8/layout/bProcess3"/>
    <dgm:cxn modelId="{6D68D8B0-39E4-4957-8517-BB4E4516D587}" type="presOf" srcId="{6763AD46-C37E-46DC-B6DF-17BA171B8CA1}" destId="{401FA1E3-C181-4025-9104-9A775D7A5377}" srcOrd="0" destOrd="0" presId="urn:microsoft.com/office/officeart/2005/8/layout/bProcess3"/>
    <dgm:cxn modelId="{EC94C756-7373-4F8A-8DAB-64C8DF1056E3}" type="presOf" srcId="{4597F39D-95C7-4DB9-A307-92FA3F00B979}" destId="{CCDE4FB1-DB86-4758-B699-D420238EF009}" srcOrd="0" destOrd="0" presId="urn:microsoft.com/office/officeart/2005/8/layout/bProcess3"/>
    <dgm:cxn modelId="{7F0133E2-D064-4277-A103-B62C701AF644}" type="presOf" srcId="{68D1C08D-9C93-486B-87BA-479D6A6B550A}" destId="{B4F4BD30-5503-46CB-B330-39C905E8894E}" srcOrd="0" destOrd="0" presId="urn:microsoft.com/office/officeart/2005/8/layout/bProcess3"/>
    <dgm:cxn modelId="{D03C258F-FA3D-4D4A-A357-45823B3D25C6}" type="presOf" srcId="{37C05691-29F6-4ACA-AC6D-32F5810BD90A}" destId="{89B08D2E-57BF-4667-97FB-680F3278BA0A}" srcOrd="0" destOrd="0" presId="urn:microsoft.com/office/officeart/2005/8/layout/bProcess3"/>
    <dgm:cxn modelId="{7B4B3EC2-E04B-4C01-8026-376233CFB743}" type="presOf" srcId="{2C0F5BA3-BA5B-47AE-9779-9B905AEFF9BE}" destId="{BFB6682D-EF81-49DE-AB3E-877384820D62}" srcOrd="0" destOrd="0" presId="urn:microsoft.com/office/officeart/2005/8/layout/bProcess3"/>
    <dgm:cxn modelId="{827B12BB-52C9-4D9D-B994-9AAF1F3AA446}" type="presOf" srcId="{BF048184-F1FD-48A2-81C5-BC7FBFCD0E09}" destId="{1415AF19-0E31-41A4-92E6-EA8DEA6BBCA6}" srcOrd="0" destOrd="0" presId="urn:microsoft.com/office/officeart/2005/8/layout/bProcess3"/>
    <dgm:cxn modelId="{EA0B38AD-F894-48B1-B70C-4F6A5DAA3FEE}" type="presOf" srcId="{22435923-BA9C-4166-B277-9B715C336851}" destId="{571C4194-B8D1-4E62-9891-E0CAFB44EDB7}" srcOrd="0" destOrd="0" presId="urn:microsoft.com/office/officeart/2005/8/layout/bProcess3"/>
    <dgm:cxn modelId="{96D6A95A-11D1-4076-B8DB-39BFE47E15E4}" type="presParOf" srcId="{401FA1E3-C181-4025-9104-9A775D7A5377}" destId="{5361F2C6-81E8-4625-A164-DBF9AD0614F6}" srcOrd="0" destOrd="0" presId="urn:microsoft.com/office/officeart/2005/8/layout/bProcess3"/>
    <dgm:cxn modelId="{F081115F-2523-4A6D-9FA2-F6EAA7019063}" type="presParOf" srcId="{401FA1E3-C181-4025-9104-9A775D7A5377}" destId="{A2C32D74-90B9-4BF4-8D92-5AFE508C353E}" srcOrd="1" destOrd="0" presId="urn:microsoft.com/office/officeart/2005/8/layout/bProcess3"/>
    <dgm:cxn modelId="{712ABC6D-FB8D-49D7-908E-9FE8AEE737DE}" type="presParOf" srcId="{A2C32D74-90B9-4BF4-8D92-5AFE508C353E}" destId="{8035791C-F583-45E5-A740-0EB29DAC7280}" srcOrd="0" destOrd="0" presId="urn:microsoft.com/office/officeart/2005/8/layout/bProcess3"/>
    <dgm:cxn modelId="{8460D07B-16A8-4A89-AAE9-2C42F958B7F4}" type="presParOf" srcId="{401FA1E3-C181-4025-9104-9A775D7A5377}" destId="{89B08D2E-57BF-4667-97FB-680F3278BA0A}" srcOrd="2" destOrd="0" presId="urn:microsoft.com/office/officeart/2005/8/layout/bProcess3"/>
    <dgm:cxn modelId="{65E058A4-0B96-4BCD-AC7D-15DA315433BD}" type="presParOf" srcId="{401FA1E3-C181-4025-9104-9A775D7A5377}" destId="{B4F4BD30-5503-46CB-B330-39C905E8894E}" srcOrd="3" destOrd="0" presId="urn:microsoft.com/office/officeart/2005/8/layout/bProcess3"/>
    <dgm:cxn modelId="{6D5C21DE-F030-4260-80AE-15C4A14C14BB}" type="presParOf" srcId="{B4F4BD30-5503-46CB-B330-39C905E8894E}" destId="{66A2CF7A-77F2-4755-B6E6-F03E59B41E4C}" srcOrd="0" destOrd="0" presId="urn:microsoft.com/office/officeart/2005/8/layout/bProcess3"/>
    <dgm:cxn modelId="{DEE32336-DB0B-4891-8692-EE83B038184B}" type="presParOf" srcId="{401FA1E3-C181-4025-9104-9A775D7A5377}" destId="{571C4194-B8D1-4E62-9891-E0CAFB44EDB7}" srcOrd="4" destOrd="0" presId="urn:microsoft.com/office/officeart/2005/8/layout/bProcess3"/>
    <dgm:cxn modelId="{BA99F53E-96AB-463D-B864-AA61BC132ABC}" type="presParOf" srcId="{401FA1E3-C181-4025-9104-9A775D7A5377}" destId="{ACD2593B-12E4-4998-A9C5-3281B5D42065}" srcOrd="5" destOrd="0" presId="urn:microsoft.com/office/officeart/2005/8/layout/bProcess3"/>
    <dgm:cxn modelId="{2A3C54AE-D3D6-422B-8EA9-98C2206B9F73}" type="presParOf" srcId="{ACD2593B-12E4-4998-A9C5-3281B5D42065}" destId="{EAD101E6-0318-49C6-826D-B9AA0C9C9F19}" srcOrd="0" destOrd="0" presId="urn:microsoft.com/office/officeart/2005/8/layout/bProcess3"/>
    <dgm:cxn modelId="{5E6E2702-C1C1-4726-9EAC-5CBED75761D9}" type="presParOf" srcId="{401FA1E3-C181-4025-9104-9A775D7A5377}" destId="{0CFC97F6-2629-4DFE-8487-C9982804A87F}" srcOrd="6" destOrd="0" presId="urn:microsoft.com/office/officeart/2005/8/layout/bProcess3"/>
    <dgm:cxn modelId="{C8BBC32E-02D5-4EED-9BED-FDD059087CEC}" type="presParOf" srcId="{401FA1E3-C181-4025-9104-9A775D7A5377}" destId="{1415AF19-0E31-41A4-92E6-EA8DEA6BBCA6}" srcOrd="7" destOrd="0" presId="urn:microsoft.com/office/officeart/2005/8/layout/bProcess3"/>
    <dgm:cxn modelId="{678FE71E-EB2A-45D3-AC9A-EEEBAE8C0CBD}" type="presParOf" srcId="{1415AF19-0E31-41A4-92E6-EA8DEA6BBCA6}" destId="{BD0171C1-CC71-46A6-940F-2D5D4071E801}" srcOrd="0" destOrd="0" presId="urn:microsoft.com/office/officeart/2005/8/layout/bProcess3"/>
    <dgm:cxn modelId="{81BCC9C5-7366-4B67-BC98-D981B5AA3E4A}" type="presParOf" srcId="{401FA1E3-C181-4025-9104-9A775D7A5377}" destId="{D1E3005E-08D8-4060-9D0A-2F5DF47FA6B8}" srcOrd="8" destOrd="0" presId="urn:microsoft.com/office/officeart/2005/8/layout/bProcess3"/>
    <dgm:cxn modelId="{15C734A5-D274-48F3-ABBD-AFCDDB950767}" type="presParOf" srcId="{401FA1E3-C181-4025-9104-9A775D7A5377}" destId="{CCDE4FB1-DB86-4758-B699-D420238EF009}" srcOrd="9" destOrd="0" presId="urn:microsoft.com/office/officeart/2005/8/layout/bProcess3"/>
    <dgm:cxn modelId="{86DB1472-B536-470A-ACF3-0CF6500DA8C7}" type="presParOf" srcId="{CCDE4FB1-DB86-4758-B699-D420238EF009}" destId="{70E931A4-0563-48DE-B72C-37BC8DF4E69E}" srcOrd="0" destOrd="0" presId="urn:microsoft.com/office/officeart/2005/8/layout/bProcess3"/>
    <dgm:cxn modelId="{EE35D011-20B4-4D68-8004-B68F645156AF}" type="presParOf" srcId="{401FA1E3-C181-4025-9104-9A775D7A5377}" destId="{BFB6682D-EF81-49DE-AB3E-877384820D62}" srcOrd="10" destOrd="0" presId="urn:microsoft.com/office/officeart/2005/8/layout/bProcess3"/>
    <dgm:cxn modelId="{24D05CDD-E505-4E81-B460-B3F8FB9A351F}" type="presParOf" srcId="{401FA1E3-C181-4025-9104-9A775D7A5377}" destId="{FA5E5FF6-B62B-4476-A775-6A5A30B0287E}" srcOrd="11" destOrd="0" presId="urn:microsoft.com/office/officeart/2005/8/layout/bProcess3"/>
    <dgm:cxn modelId="{AB222FD3-A031-4A0F-ABD4-C8C9B139F6FE}" type="presParOf" srcId="{FA5E5FF6-B62B-4476-A775-6A5A30B0287E}" destId="{E79AB392-08C5-4098-978C-ACA173D7D8D8}" srcOrd="0" destOrd="0" presId="urn:microsoft.com/office/officeart/2005/8/layout/bProcess3"/>
    <dgm:cxn modelId="{68B19A85-9DDD-431F-9663-166E996D0895}" type="presParOf" srcId="{401FA1E3-C181-4025-9104-9A775D7A5377}" destId="{709C227C-6958-43BC-8A29-881EDBAA2FBD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41066B-E37B-4048-84F7-C08FD94927FB}" type="doc">
      <dgm:prSet loTypeId="urn:microsoft.com/office/officeart/2005/8/layout/process5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8166F5F4-1A73-4AB9-8104-623770A3CBA0}">
      <dgm:prSet phldrT="[Texto]" custT="1"/>
      <dgm:spPr/>
      <dgm:t>
        <a:bodyPr/>
        <a:lstStyle/>
        <a:p>
          <a:pPr algn="just"/>
          <a:r>
            <a:rPr lang="es-EC" sz="1400" dirty="0" smtClean="0"/>
            <a:t>Se les recomienda tratar de unirse entre las Empresas Productoras de Palma para hacer conocer la problemática más afondo del sector ante el ente Gubernamental y de esta forma el Gobierno pueda establecer ayudas al sector.</a:t>
          </a:r>
          <a:endParaRPr lang="es-EC" sz="1400" dirty="0"/>
        </a:p>
      </dgm:t>
    </dgm:pt>
    <dgm:pt modelId="{89CD0454-32CC-480A-9C6E-BD19A168E44B}" type="parTrans" cxnId="{B1B90338-5E98-4A8D-B052-10FA7F8EA867}">
      <dgm:prSet/>
      <dgm:spPr/>
      <dgm:t>
        <a:bodyPr/>
        <a:lstStyle/>
        <a:p>
          <a:pPr algn="just"/>
          <a:endParaRPr lang="es-EC" sz="2800"/>
        </a:p>
      </dgm:t>
    </dgm:pt>
    <dgm:pt modelId="{6180D1E8-A6D1-4E9B-8C47-8C3D0263EF8D}" type="sibTrans" cxnId="{B1B90338-5E98-4A8D-B052-10FA7F8EA867}">
      <dgm:prSet custT="1"/>
      <dgm:spPr/>
      <dgm:t>
        <a:bodyPr/>
        <a:lstStyle/>
        <a:p>
          <a:pPr algn="just"/>
          <a:endParaRPr lang="es-EC" sz="1050"/>
        </a:p>
      </dgm:t>
    </dgm:pt>
    <dgm:pt modelId="{D791A379-78C7-4606-B17A-2075E1E9E9EC}">
      <dgm:prSet phldrT="[Texto]" custT="1"/>
      <dgm:spPr/>
      <dgm:t>
        <a:bodyPr/>
        <a:lstStyle/>
        <a:p>
          <a:pPr algn="just"/>
          <a:r>
            <a:rPr lang="es-EC" sz="1400" dirty="0" smtClean="0"/>
            <a:t>Disminuir las cuentas por cobrar mejorando los procesos de recuperación de cuentas, no manteniendo lapsos extensos de cobro.</a:t>
          </a:r>
          <a:endParaRPr lang="es-EC" sz="1400" dirty="0"/>
        </a:p>
      </dgm:t>
    </dgm:pt>
    <dgm:pt modelId="{1C7EA9D2-C6FD-44BB-9B90-11F8D5FB06FC}" type="parTrans" cxnId="{BF23C875-4EDF-4D5D-9BE8-7FDA5CC43E97}">
      <dgm:prSet/>
      <dgm:spPr/>
      <dgm:t>
        <a:bodyPr/>
        <a:lstStyle/>
        <a:p>
          <a:pPr algn="just"/>
          <a:endParaRPr lang="es-EC" sz="2800"/>
        </a:p>
      </dgm:t>
    </dgm:pt>
    <dgm:pt modelId="{1463FFBA-B134-4F82-9E05-08A1406DCC35}" type="sibTrans" cxnId="{BF23C875-4EDF-4D5D-9BE8-7FDA5CC43E97}">
      <dgm:prSet custT="1"/>
      <dgm:spPr/>
      <dgm:t>
        <a:bodyPr/>
        <a:lstStyle/>
        <a:p>
          <a:pPr algn="just"/>
          <a:endParaRPr lang="es-EC" sz="1050"/>
        </a:p>
      </dgm:t>
    </dgm:pt>
    <dgm:pt modelId="{462A88C0-D61F-4A3E-A782-100ADEA35BD1}">
      <dgm:prSet phldrT="[Texto]" custT="1"/>
      <dgm:spPr/>
      <dgm:t>
        <a:bodyPr/>
        <a:lstStyle/>
        <a:p>
          <a:pPr algn="just"/>
          <a:r>
            <a:rPr lang="es-EC" sz="1400" dirty="0" smtClean="0"/>
            <a:t>Incursionar en la producción de otros cultivos de la zona como medida de solvencia económica y poder sobrellevar la crisis por la que se está atravesando.</a:t>
          </a:r>
          <a:endParaRPr lang="es-EC" sz="1400" dirty="0"/>
        </a:p>
      </dgm:t>
    </dgm:pt>
    <dgm:pt modelId="{21FFEA1F-B14D-4102-AEBC-6D6E23913339}" type="parTrans" cxnId="{347A2CCD-593F-41CB-8305-5C4886753C38}">
      <dgm:prSet/>
      <dgm:spPr/>
      <dgm:t>
        <a:bodyPr/>
        <a:lstStyle/>
        <a:p>
          <a:pPr algn="just"/>
          <a:endParaRPr lang="es-EC" sz="2800"/>
        </a:p>
      </dgm:t>
    </dgm:pt>
    <dgm:pt modelId="{67CCD2EE-D523-4A40-9E3C-40F10CE6A38C}" type="sibTrans" cxnId="{347A2CCD-593F-41CB-8305-5C4886753C38}">
      <dgm:prSet custT="1"/>
      <dgm:spPr/>
      <dgm:t>
        <a:bodyPr/>
        <a:lstStyle/>
        <a:p>
          <a:pPr algn="just"/>
          <a:endParaRPr lang="es-EC" sz="1050"/>
        </a:p>
      </dgm:t>
    </dgm:pt>
    <dgm:pt modelId="{FCF69943-023D-48BD-8D2A-EDB81AED63BF}">
      <dgm:prSet phldrT="[Texto]" custT="1"/>
      <dgm:spPr/>
      <dgm:t>
        <a:bodyPr/>
        <a:lstStyle/>
        <a:p>
          <a:pPr algn="just"/>
          <a:r>
            <a:rPr lang="es-EC" sz="1400" dirty="0" smtClean="0"/>
            <a:t>Mantener el control sobre los gastos de operación, disminuyendo gastos innecesarios.</a:t>
          </a:r>
          <a:endParaRPr lang="es-EC" sz="1400" dirty="0"/>
        </a:p>
      </dgm:t>
    </dgm:pt>
    <dgm:pt modelId="{5E51AC57-226A-4572-B447-0887BBDA9207}" type="parTrans" cxnId="{5200B39C-3621-4200-91FD-0909DBF72D6A}">
      <dgm:prSet/>
      <dgm:spPr/>
      <dgm:t>
        <a:bodyPr/>
        <a:lstStyle/>
        <a:p>
          <a:pPr algn="just"/>
          <a:endParaRPr lang="es-EC" sz="2800"/>
        </a:p>
      </dgm:t>
    </dgm:pt>
    <dgm:pt modelId="{1F0391A1-6354-4F02-ACBB-ADD99321C4CE}" type="sibTrans" cxnId="{5200B39C-3621-4200-91FD-0909DBF72D6A}">
      <dgm:prSet custT="1"/>
      <dgm:spPr/>
      <dgm:t>
        <a:bodyPr/>
        <a:lstStyle/>
        <a:p>
          <a:pPr algn="just"/>
          <a:endParaRPr lang="es-EC" sz="1050"/>
        </a:p>
      </dgm:t>
    </dgm:pt>
    <dgm:pt modelId="{AA358AD3-4172-427F-B4E5-0D0125E03B31}">
      <dgm:prSet phldrT="[Texto]" custT="1"/>
      <dgm:spPr/>
      <dgm:t>
        <a:bodyPr/>
        <a:lstStyle/>
        <a:p>
          <a:pPr algn="just"/>
          <a:r>
            <a:rPr lang="es-EC" sz="1400" dirty="0" smtClean="0"/>
            <a:t>Gestionar subsidios de fertilizantes e insumos, semillas y tierras como fuente de ayuda económica por parte del Gobierno Central.</a:t>
          </a:r>
          <a:endParaRPr lang="es-EC" sz="1400" dirty="0"/>
        </a:p>
      </dgm:t>
    </dgm:pt>
    <dgm:pt modelId="{D6070272-6AF9-4DCE-8ED2-220D903A974D}" type="parTrans" cxnId="{249FEC56-B573-414B-9057-21E79DCBB0A3}">
      <dgm:prSet/>
      <dgm:spPr/>
      <dgm:t>
        <a:bodyPr/>
        <a:lstStyle/>
        <a:p>
          <a:pPr algn="just"/>
          <a:endParaRPr lang="es-EC" sz="2800"/>
        </a:p>
      </dgm:t>
    </dgm:pt>
    <dgm:pt modelId="{18C4E67B-2DF4-4A1F-A315-6846243DFDCB}" type="sibTrans" cxnId="{249FEC56-B573-414B-9057-21E79DCBB0A3}">
      <dgm:prSet custT="1"/>
      <dgm:spPr/>
      <dgm:t>
        <a:bodyPr/>
        <a:lstStyle/>
        <a:p>
          <a:pPr algn="just"/>
          <a:endParaRPr lang="es-EC" sz="1050"/>
        </a:p>
      </dgm:t>
    </dgm:pt>
    <dgm:pt modelId="{034D9D22-978C-4FD3-B6CE-8EFA2E7297FD}">
      <dgm:prSet phldrT="[Texto]" custT="1"/>
      <dgm:spPr/>
      <dgm:t>
        <a:bodyPr/>
        <a:lstStyle/>
        <a:p>
          <a:pPr algn="just"/>
          <a:r>
            <a:rPr lang="es-EC" sz="1400" dirty="0" smtClean="0"/>
            <a:t>Siembra de Semilla de Palma híbrida tolerante a la enfermedad de Pudrición de Cogollo, permitiendo recuperarse económicamente el sector.</a:t>
          </a:r>
          <a:endParaRPr lang="es-EC" sz="1400" dirty="0"/>
        </a:p>
      </dgm:t>
    </dgm:pt>
    <dgm:pt modelId="{FE87051D-CDAD-4AC8-B03B-BD037AAA3505}" type="parTrans" cxnId="{5BEB9088-24FA-4D02-ACD8-59EE00A37DC1}">
      <dgm:prSet/>
      <dgm:spPr/>
      <dgm:t>
        <a:bodyPr/>
        <a:lstStyle/>
        <a:p>
          <a:pPr algn="just"/>
          <a:endParaRPr lang="es-EC" sz="2800"/>
        </a:p>
      </dgm:t>
    </dgm:pt>
    <dgm:pt modelId="{BB3BB418-82DE-4893-8059-6C55183731C3}" type="sibTrans" cxnId="{5BEB9088-24FA-4D02-ACD8-59EE00A37DC1}">
      <dgm:prSet custT="1"/>
      <dgm:spPr/>
      <dgm:t>
        <a:bodyPr/>
        <a:lstStyle/>
        <a:p>
          <a:pPr algn="just"/>
          <a:endParaRPr lang="es-EC" sz="1050"/>
        </a:p>
      </dgm:t>
    </dgm:pt>
    <dgm:pt modelId="{120A14E8-81E8-4995-BC0F-AD2DE8BB4530}">
      <dgm:prSet phldrT="[Texto]" custT="1"/>
      <dgm:spPr/>
      <dgm:t>
        <a:bodyPr/>
        <a:lstStyle/>
        <a:p>
          <a:pPr algn="just"/>
          <a:r>
            <a:rPr lang="es-EC" sz="1400" dirty="0" smtClean="0"/>
            <a:t>Control de Precios de fertilizantes e insumos agrícolas.</a:t>
          </a:r>
          <a:endParaRPr lang="es-EC" sz="1400" dirty="0"/>
        </a:p>
      </dgm:t>
    </dgm:pt>
    <dgm:pt modelId="{E0A95F26-FCE6-4BA2-BAFC-679D2884509D}" type="parTrans" cxnId="{98E787F1-D7FE-4422-A023-70E03563457B}">
      <dgm:prSet/>
      <dgm:spPr/>
      <dgm:t>
        <a:bodyPr/>
        <a:lstStyle/>
        <a:p>
          <a:endParaRPr lang="es-EC" sz="2800"/>
        </a:p>
      </dgm:t>
    </dgm:pt>
    <dgm:pt modelId="{AE3E10E6-BC1C-43CA-AC0D-C43533E547BB}" type="sibTrans" cxnId="{98E787F1-D7FE-4422-A023-70E03563457B}">
      <dgm:prSet/>
      <dgm:spPr/>
      <dgm:t>
        <a:bodyPr/>
        <a:lstStyle/>
        <a:p>
          <a:endParaRPr lang="es-EC" sz="2800"/>
        </a:p>
      </dgm:t>
    </dgm:pt>
    <dgm:pt modelId="{989EE07D-13BC-41BC-A9DA-AAFAE979FA84}" type="pres">
      <dgm:prSet presAssocID="{1041066B-E37B-4048-84F7-C08FD94927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DCB4CF-82F9-4614-9A28-478B7AC39909}" type="pres">
      <dgm:prSet presAssocID="{8166F5F4-1A73-4AB9-8104-623770A3CBA0}" presName="node" presStyleLbl="node1" presStyleIdx="0" presStyleCnt="7" custScaleX="159537" custScaleY="1127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89E770-CD54-437D-B89F-E1899133DCF8}" type="pres">
      <dgm:prSet presAssocID="{6180D1E8-A6D1-4E9B-8C47-8C3D0263EF8D}" presName="sibTrans" presStyleLbl="sibTrans2D1" presStyleIdx="0" presStyleCnt="6"/>
      <dgm:spPr/>
      <dgm:t>
        <a:bodyPr/>
        <a:lstStyle/>
        <a:p>
          <a:endParaRPr lang="es-EC"/>
        </a:p>
      </dgm:t>
    </dgm:pt>
    <dgm:pt modelId="{90533D98-C4E7-473C-9686-130DABEAFF23}" type="pres">
      <dgm:prSet presAssocID="{6180D1E8-A6D1-4E9B-8C47-8C3D0263EF8D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507B534B-AB8D-4517-B19B-9AF2E92C8BE4}" type="pres">
      <dgm:prSet presAssocID="{D791A379-78C7-4606-B17A-2075E1E9E9EC}" presName="node" presStyleLbl="node1" presStyleIdx="1" presStyleCnt="7" custScaleX="159537" custScaleY="1127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199D9C-7BBD-4F67-A661-6BAEEBE547C6}" type="pres">
      <dgm:prSet presAssocID="{1463FFBA-B134-4F82-9E05-08A1406DCC35}" presName="sibTrans" presStyleLbl="sibTrans2D1" presStyleIdx="1" presStyleCnt="6"/>
      <dgm:spPr/>
      <dgm:t>
        <a:bodyPr/>
        <a:lstStyle/>
        <a:p>
          <a:endParaRPr lang="es-EC"/>
        </a:p>
      </dgm:t>
    </dgm:pt>
    <dgm:pt modelId="{E1D8B728-1074-426D-B6D4-90D87E9FCCED}" type="pres">
      <dgm:prSet presAssocID="{1463FFBA-B134-4F82-9E05-08A1406DCC35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17C9A747-F2B2-4BD8-94D2-01A2BC87471C}" type="pres">
      <dgm:prSet presAssocID="{462A88C0-D61F-4A3E-A782-100ADEA35BD1}" presName="node" presStyleLbl="node1" presStyleIdx="2" presStyleCnt="7" custScaleX="159537" custScaleY="1127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D21B6B-1E8D-4C51-94ED-A48FDD2771F6}" type="pres">
      <dgm:prSet presAssocID="{67CCD2EE-D523-4A40-9E3C-40F10CE6A38C}" presName="sibTrans" presStyleLbl="sibTrans2D1" presStyleIdx="2" presStyleCnt="6"/>
      <dgm:spPr/>
      <dgm:t>
        <a:bodyPr/>
        <a:lstStyle/>
        <a:p>
          <a:endParaRPr lang="es-EC"/>
        </a:p>
      </dgm:t>
    </dgm:pt>
    <dgm:pt modelId="{E523513A-C0DF-43C4-B74C-842BC233EA3B}" type="pres">
      <dgm:prSet presAssocID="{67CCD2EE-D523-4A40-9E3C-40F10CE6A38C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E587F0EF-7FC0-43B3-914D-14A38FF8D1D5}" type="pres">
      <dgm:prSet presAssocID="{FCF69943-023D-48BD-8D2A-EDB81AED63BF}" presName="node" presStyleLbl="node1" presStyleIdx="3" presStyleCnt="7" custScaleX="159537" custScaleY="1127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EAD405-CA08-4E0B-94AA-A4905FA675EB}" type="pres">
      <dgm:prSet presAssocID="{1F0391A1-6354-4F02-ACBB-ADD99321C4CE}" presName="sibTrans" presStyleLbl="sibTrans2D1" presStyleIdx="3" presStyleCnt="6"/>
      <dgm:spPr/>
      <dgm:t>
        <a:bodyPr/>
        <a:lstStyle/>
        <a:p>
          <a:endParaRPr lang="es-EC"/>
        </a:p>
      </dgm:t>
    </dgm:pt>
    <dgm:pt modelId="{6CFDD567-CA35-4E6B-99C7-1BEC0E490242}" type="pres">
      <dgm:prSet presAssocID="{1F0391A1-6354-4F02-ACBB-ADD99321C4CE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E71AC0DC-4482-4AB4-BC2A-73F56D7CD3CA}" type="pres">
      <dgm:prSet presAssocID="{AA358AD3-4172-427F-B4E5-0D0125E03B31}" presName="node" presStyleLbl="node1" presStyleIdx="4" presStyleCnt="7" custScaleX="159537" custScaleY="1127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05BCD9-1C3D-40E7-AD1F-321379DEA222}" type="pres">
      <dgm:prSet presAssocID="{18C4E67B-2DF4-4A1F-A315-6846243DFDCB}" presName="sibTrans" presStyleLbl="sibTrans2D1" presStyleIdx="4" presStyleCnt="6"/>
      <dgm:spPr/>
      <dgm:t>
        <a:bodyPr/>
        <a:lstStyle/>
        <a:p>
          <a:endParaRPr lang="es-EC"/>
        </a:p>
      </dgm:t>
    </dgm:pt>
    <dgm:pt modelId="{5FFEB6F1-89FB-41A9-A8F1-3903F875BDD8}" type="pres">
      <dgm:prSet presAssocID="{18C4E67B-2DF4-4A1F-A315-6846243DFDCB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8F467A41-536B-4C95-98DD-811C18DF3DE9}" type="pres">
      <dgm:prSet presAssocID="{034D9D22-978C-4FD3-B6CE-8EFA2E7297FD}" presName="node" presStyleLbl="node1" presStyleIdx="5" presStyleCnt="7" custScaleX="159537" custScaleY="1127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C8416D-0354-444B-BB93-97F37F144C5A}" type="pres">
      <dgm:prSet presAssocID="{BB3BB418-82DE-4893-8059-6C55183731C3}" presName="sibTrans" presStyleLbl="sibTrans2D1" presStyleIdx="5" presStyleCnt="6"/>
      <dgm:spPr/>
      <dgm:t>
        <a:bodyPr/>
        <a:lstStyle/>
        <a:p>
          <a:endParaRPr lang="es-EC"/>
        </a:p>
      </dgm:t>
    </dgm:pt>
    <dgm:pt modelId="{96A0E570-E51D-48ED-B174-FC865B68B2C3}" type="pres">
      <dgm:prSet presAssocID="{BB3BB418-82DE-4893-8059-6C55183731C3}" presName="connectorText" presStyleLbl="sibTrans2D1" presStyleIdx="5" presStyleCnt="6"/>
      <dgm:spPr/>
      <dgm:t>
        <a:bodyPr/>
        <a:lstStyle/>
        <a:p>
          <a:endParaRPr lang="es-EC"/>
        </a:p>
      </dgm:t>
    </dgm:pt>
    <dgm:pt modelId="{53AE8FA4-4601-4A5A-83DA-CC383425AA37}" type="pres">
      <dgm:prSet presAssocID="{120A14E8-81E8-4995-BC0F-AD2DE8BB4530}" presName="node" presStyleLbl="node1" presStyleIdx="6" presStyleCnt="7" custScaleX="159537" custScaleY="1127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B90338-5E98-4A8D-B052-10FA7F8EA867}" srcId="{1041066B-E37B-4048-84F7-C08FD94927FB}" destId="{8166F5F4-1A73-4AB9-8104-623770A3CBA0}" srcOrd="0" destOrd="0" parTransId="{89CD0454-32CC-480A-9C6E-BD19A168E44B}" sibTransId="{6180D1E8-A6D1-4E9B-8C47-8C3D0263EF8D}"/>
    <dgm:cxn modelId="{C5C13085-09BE-4EA5-953E-7B049F79208E}" type="presOf" srcId="{18C4E67B-2DF4-4A1F-A315-6846243DFDCB}" destId="{5FFEB6F1-89FB-41A9-A8F1-3903F875BDD8}" srcOrd="1" destOrd="0" presId="urn:microsoft.com/office/officeart/2005/8/layout/process5"/>
    <dgm:cxn modelId="{EA7E1FC7-4A67-4A59-BACE-58AE216AE449}" type="presOf" srcId="{D791A379-78C7-4606-B17A-2075E1E9E9EC}" destId="{507B534B-AB8D-4517-B19B-9AF2E92C8BE4}" srcOrd="0" destOrd="0" presId="urn:microsoft.com/office/officeart/2005/8/layout/process5"/>
    <dgm:cxn modelId="{93130F07-4C49-4078-B72C-D5AF27031639}" type="presOf" srcId="{6180D1E8-A6D1-4E9B-8C47-8C3D0263EF8D}" destId="{ED89E770-CD54-437D-B89F-E1899133DCF8}" srcOrd="0" destOrd="0" presId="urn:microsoft.com/office/officeart/2005/8/layout/process5"/>
    <dgm:cxn modelId="{98E787F1-D7FE-4422-A023-70E03563457B}" srcId="{1041066B-E37B-4048-84F7-C08FD94927FB}" destId="{120A14E8-81E8-4995-BC0F-AD2DE8BB4530}" srcOrd="6" destOrd="0" parTransId="{E0A95F26-FCE6-4BA2-BAFC-679D2884509D}" sibTransId="{AE3E10E6-BC1C-43CA-AC0D-C43533E547BB}"/>
    <dgm:cxn modelId="{347A2CCD-593F-41CB-8305-5C4886753C38}" srcId="{1041066B-E37B-4048-84F7-C08FD94927FB}" destId="{462A88C0-D61F-4A3E-A782-100ADEA35BD1}" srcOrd="2" destOrd="0" parTransId="{21FFEA1F-B14D-4102-AEBC-6D6E23913339}" sibTransId="{67CCD2EE-D523-4A40-9E3C-40F10CE6A38C}"/>
    <dgm:cxn modelId="{D49E7F1D-D821-44B5-A62F-209DB50C183E}" type="presOf" srcId="{BB3BB418-82DE-4893-8059-6C55183731C3}" destId="{96C8416D-0354-444B-BB93-97F37F144C5A}" srcOrd="0" destOrd="0" presId="urn:microsoft.com/office/officeart/2005/8/layout/process5"/>
    <dgm:cxn modelId="{249FEC56-B573-414B-9057-21E79DCBB0A3}" srcId="{1041066B-E37B-4048-84F7-C08FD94927FB}" destId="{AA358AD3-4172-427F-B4E5-0D0125E03B31}" srcOrd="4" destOrd="0" parTransId="{D6070272-6AF9-4DCE-8ED2-220D903A974D}" sibTransId="{18C4E67B-2DF4-4A1F-A315-6846243DFDCB}"/>
    <dgm:cxn modelId="{BF23C875-4EDF-4D5D-9BE8-7FDA5CC43E97}" srcId="{1041066B-E37B-4048-84F7-C08FD94927FB}" destId="{D791A379-78C7-4606-B17A-2075E1E9E9EC}" srcOrd="1" destOrd="0" parTransId="{1C7EA9D2-C6FD-44BB-9B90-11F8D5FB06FC}" sibTransId="{1463FFBA-B134-4F82-9E05-08A1406DCC35}"/>
    <dgm:cxn modelId="{70922FE0-7E9B-4C43-8386-D5748166EFFA}" type="presOf" srcId="{1463FFBA-B134-4F82-9E05-08A1406DCC35}" destId="{EB199D9C-7BBD-4F67-A661-6BAEEBE547C6}" srcOrd="0" destOrd="0" presId="urn:microsoft.com/office/officeart/2005/8/layout/process5"/>
    <dgm:cxn modelId="{F16A4F9A-3A85-46AB-AC2E-8A07C66078BD}" type="presOf" srcId="{8166F5F4-1A73-4AB9-8104-623770A3CBA0}" destId="{CADCB4CF-82F9-4614-9A28-478B7AC39909}" srcOrd="0" destOrd="0" presId="urn:microsoft.com/office/officeart/2005/8/layout/process5"/>
    <dgm:cxn modelId="{5BEB9088-24FA-4D02-ACD8-59EE00A37DC1}" srcId="{1041066B-E37B-4048-84F7-C08FD94927FB}" destId="{034D9D22-978C-4FD3-B6CE-8EFA2E7297FD}" srcOrd="5" destOrd="0" parTransId="{FE87051D-CDAD-4AC8-B03B-BD037AAA3505}" sibTransId="{BB3BB418-82DE-4893-8059-6C55183731C3}"/>
    <dgm:cxn modelId="{871B1AA0-F445-42FB-A6E0-4B945637450D}" type="presOf" srcId="{6180D1E8-A6D1-4E9B-8C47-8C3D0263EF8D}" destId="{90533D98-C4E7-473C-9686-130DABEAFF23}" srcOrd="1" destOrd="0" presId="urn:microsoft.com/office/officeart/2005/8/layout/process5"/>
    <dgm:cxn modelId="{D2E16DF0-34A3-4619-9D1E-99E422674D87}" type="presOf" srcId="{1041066B-E37B-4048-84F7-C08FD94927FB}" destId="{989EE07D-13BC-41BC-A9DA-AAFAE979FA84}" srcOrd="0" destOrd="0" presId="urn:microsoft.com/office/officeart/2005/8/layout/process5"/>
    <dgm:cxn modelId="{1036EF61-1700-4298-B2A6-8416E845DEAB}" type="presOf" srcId="{120A14E8-81E8-4995-BC0F-AD2DE8BB4530}" destId="{53AE8FA4-4601-4A5A-83DA-CC383425AA37}" srcOrd="0" destOrd="0" presId="urn:microsoft.com/office/officeart/2005/8/layout/process5"/>
    <dgm:cxn modelId="{6ED92C38-F2EF-4A89-8F63-8D98D9D129BA}" type="presOf" srcId="{1F0391A1-6354-4F02-ACBB-ADD99321C4CE}" destId="{6CFDD567-CA35-4E6B-99C7-1BEC0E490242}" srcOrd="1" destOrd="0" presId="urn:microsoft.com/office/officeart/2005/8/layout/process5"/>
    <dgm:cxn modelId="{C8491016-A77D-473D-AE5C-5ADF20D79389}" type="presOf" srcId="{BB3BB418-82DE-4893-8059-6C55183731C3}" destId="{96A0E570-E51D-48ED-B174-FC865B68B2C3}" srcOrd="1" destOrd="0" presId="urn:microsoft.com/office/officeart/2005/8/layout/process5"/>
    <dgm:cxn modelId="{3AB44888-6612-418F-81AD-30DF849238E1}" type="presOf" srcId="{67CCD2EE-D523-4A40-9E3C-40F10CE6A38C}" destId="{E523513A-C0DF-43C4-B74C-842BC233EA3B}" srcOrd="1" destOrd="0" presId="urn:microsoft.com/office/officeart/2005/8/layout/process5"/>
    <dgm:cxn modelId="{E12E2E41-AE5C-4746-A883-2BCB50CFF978}" type="presOf" srcId="{1463FFBA-B134-4F82-9E05-08A1406DCC35}" destId="{E1D8B728-1074-426D-B6D4-90D87E9FCCED}" srcOrd="1" destOrd="0" presId="urn:microsoft.com/office/officeart/2005/8/layout/process5"/>
    <dgm:cxn modelId="{EA73830E-A465-40C6-825D-7EAB35199053}" type="presOf" srcId="{AA358AD3-4172-427F-B4E5-0D0125E03B31}" destId="{E71AC0DC-4482-4AB4-BC2A-73F56D7CD3CA}" srcOrd="0" destOrd="0" presId="urn:microsoft.com/office/officeart/2005/8/layout/process5"/>
    <dgm:cxn modelId="{5200B39C-3621-4200-91FD-0909DBF72D6A}" srcId="{1041066B-E37B-4048-84F7-C08FD94927FB}" destId="{FCF69943-023D-48BD-8D2A-EDB81AED63BF}" srcOrd="3" destOrd="0" parTransId="{5E51AC57-226A-4572-B447-0887BBDA9207}" sibTransId="{1F0391A1-6354-4F02-ACBB-ADD99321C4CE}"/>
    <dgm:cxn modelId="{64C2A891-278F-4AB1-8C6B-168CD9F5E95B}" type="presOf" srcId="{462A88C0-D61F-4A3E-A782-100ADEA35BD1}" destId="{17C9A747-F2B2-4BD8-94D2-01A2BC87471C}" srcOrd="0" destOrd="0" presId="urn:microsoft.com/office/officeart/2005/8/layout/process5"/>
    <dgm:cxn modelId="{E13E4E4F-1490-4A34-B169-FB026C0D36FA}" type="presOf" srcId="{034D9D22-978C-4FD3-B6CE-8EFA2E7297FD}" destId="{8F467A41-536B-4C95-98DD-811C18DF3DE9}" srcOrd="0" destOrd="0" presId="urn:microsoft.com/office/officeart/2005/8/layout/process5"/>
    <dgm:cxn modelId="{836C2729-8CB7-4BC4-9087-C672997BBD00}" type="presOf" srcId="{67CCD2EE-D523-4A40-9E3C-40F10CE6A38C}" destId="{E1D21B6B-1E8D-4C51-94ED-A48FDD2771F6}" srcOrd="0" destOrd="0" presId="urn:microsoft.com/office/officeart/2005/8/layout/process5"/>
    <dgm:cxn modelId="{989FB8F9-F99B-4E39-B8AC-D1F40DD47CC9}" type="presOf" srcId="{18C4E67B-2DF4-4A1F-A315-6846243DFDCB}" destId="{8905BCD9-1C3D-40E7-AD1F-321379DEA222}" srcOrd="0" destOrd="0" presId="urn:microsoft.com/office/officeart/2005/8/layout/process5"/>
    <dgm:cxn modelId="{D8598F96-1225-44B3-93B5-7673A44C597B}" type="presOf" srcId="{1F0391A1-6354-4F02-ACBB-ADD99321C4CE}" destId="{CFEAD405-CA08-4E0B-94AA-A4905FA675EB}" srcOrd="0" destOrd="0" presId="urn:microsoft.com/office/officeart/2005/8/layout/process5"/>
    <dgm:cxn modelId="{ED338D81-A528-4798-BCC2-03635D5E94B0}" type="presOf" srcId="{FCF69943-023D-48BD-8D2A-EDB81AED63BF}" destId="{E587F0EF-7FC0-43B3-914D-14A38FF8D1D5}" srcOrd="0" destOrd="0" presId="urn:microsoft.com/office/officeart/2005/8/layout/process5"/>
    <dgm:cxn modelId="{4EC15911-2ED7-448A-A706-DB1499858289}" type="presParOf" srcId="{989EE07D-13BC-41BC-A9DA-AAFAE979FA84}" destId="{CADCB4CF-82F9-4614-9A28-478B7AC39909}" srcOrd="0" destOrd="0" presId="urn:microsoft.com/office/officeart/2005/8/layout/process5"/>
    <dgm:cxn modelId="{A0708F2F-33DE-4365-A1AD-5CC3A8A658E3}" type="presParOf" srcId="{989EE07D-13BC-41BC-A9DA-AAFAE979FA84}" destId="{ED89E770-CD54-437D-B89F-E1899133DCF8}" srcOrd="1" destOrd="0" presId="urn:microsoft.com/office/officeart/2005/8/layout/process5"/>
    <dgm:cxn modelId="{FD6FF80C-F894-4AE9-AEC9-AE153D5E3610}" type="presParOf" srcId="{ED89E770-CD54-437D-B89F-E1899133DCF8}" destId="{90533D98-C4E7-473C-9686-130DABEAFF23}" srcOrd="0" destOrd="0" presId="urn:microsoft.com/office/officeart/2005/8/layout/process5"/>
    <dgm:cxn modelId="{A4C03226-26FC-497E-B826-AB3121CE85B8}" type="presParOf" srcId="{989EE07D-13BC-41BC-A9DA-AAFAE979FA84}" destId="{507B534B-AB8D-4517-B19B-9AF2E92C8BE4}" srcOrd="2" destOrd="0" presId="urn:microsoft.com/office/officeart/2005/8/layout/process5"/>
    <dgm:cxn modelId="{C2949EE4-905A-4470-8C4B-A39C904DD40C}" type="presParOf" srcId="{989EE07D-13BC-41BC-A9DA-AAFAE979FA84}" destId="{EB199D9C-7BBD-4F67-A661-6BAEEBE547C6}" srcOrd="3" destOrd="0" presId="urn:microsoft.com/office/officeart/2005/8/layout/process5"/>
    <dgm:cxn modelId="{7341B295-9ECF-4D5A-9AE5-AEE5B9AC1365}" type="presParOf" srcId="{EB199D9C-7BBD-4F67-A661-6BAEEBE547C6}" destId="{E1D8B728-1074-426D-B6D4-90D87E9FCCED}" srcOrd="0" destOrd="0" presId="urn:microsoft.com/office/officeart/2005/8/layout/process5"/>
    <dgm:cxn modelId="{7A1F25B8-37E1-449F-A071-DCE26BA0900E}" type="presParOf" srcId="{989EE07D-13BC-41BC-A9DA-AAFAE979FA84}" destId="{17C9A747-F2B2-4BD8-94D2-01A2BC87471C}" srcOrd="4" destOrd="0" presId="urn:microsoft.com/office/officeart/2005/8/layout/process5"/>
    <dgm:cxn modelId="{3573A3E6-D23F-40C3-9990-5D26E4B1242E}" type="presParOf" srcId="{989EE07D-13BC-41BC-A9DA-AAFAE979FA84}" destId="{E1D21B6B-1E8D-4C51-94ED-A48FDD2771F6}" srcOrd="5" destOrd="0" presId="urn:microsoft.com/office/officeart/2005/8/layout/process5"/>
    <dgm:cxn modelId="{516D6933-865C-4EBA-8AE8-F89901FF626A}" type="presParOf" srcId="{E1D21B6B-1E8D-4C51-94ED-A48FDD2771F6}" destId="{E523513A-C0DF-43C4-B74C-842BC233EA3B}" srcOrd="0" destOrd="0" presId="urn:microsoft.com/office/officeart/2005/8/layout/process5"/>
    <dgm:cxn modelId="{85A87491-6480-448A-8CFB-D860A6DCCFDB}" type="presParOf" srcId="{989EE07D-13BC-41BC-A9DA-AAFAE979FA84}" destId="{E587F0EF-7FC0-43B3-914D-14A38FF8D1D5}" srcOrd="6" destOrd="0" presId="urn:microsoft.com/office/officeart/2005/8/layout/process5"/>
    <dgm:cxn modelId="{2353EB9D-E202-4460-8E5A-B5EA02D1D08E}" type="presParOf" srcId="{989EE07D-13BC-41BC-A9DA-AAFAE979FA84}" destId="{CFEAD405-CA08-4E0B-94AA-A4905FA675EB}" srcOrd="7" destOrd="0" presId="urn:microsoft.com/office/officeart/2005/8/layout/process5"/>
    <dgm:cxn modelId="{388DDA9F-425A-4AB3-97B8-42167879F51C}" type="presParOf" srcId="{CFEAD405-CA08-4E0B-94AA-A4905FA675EB}" destId="{6CFDD567-CA35-4E6B-99C7-1BEC0E490242}" srcOrd="0" destOrd="0" presId="urn:microsoft.com/office/officeart/2005/8/layout/process5"/>
    <dgm:cxn modelId="{98B44650-29C4-4229-BE22-308BAEFAB20F}" type="presParOf" srcId="{989EE07D-13BC-41BC-A9DA-AAFAE979FA84}" destId="{E71AC0DC-4482-4AB4-BC2A-73F56D7CD3CA}" srcOrd="8" destOrd="0" presId="urn:microsoft.com/office/officeart/2005/8/layout/process5"/>
    <dgm:cxn modelId="{D4269573-A1EF-4F98-95F2-3DC9D8BFDE7F}" type="presParOf" srcId="{989EE07D-13BC-41BC-A9DA-AAFAE979FA84}" destId="{8905BCD9-1C3D-40E7-AD1F-321379DEA222}" srcOrd="9" destOrd="0" presId="urn:microsoft.com/office/officeart/2005/8/layout/process5"/>
    <dgm:cxn modelId="{94CC991D-0378-4EDF-B289-825AC1616567}" type="presParOf" srcId="{8905BCD9-1C3D-40E7-AD1F-321379DEA222}" destId="{5FFEB6F1-89FB-41A9-A8F1-3903F875BDD8}" srcOrd="0" destOrd="0" presId="urn:microsoft.com/office/officeart/2005/8/layout/process5"/>
    <dgm:cxn modelId="{59C40530-BD2E-4D96-8C12-3113BC42F09F}" type="presParOf" srcId="{989EE07D-13BC-41BC-A9DA-AAFAE979FA84}" destId="{8F467A41-536B-4C95-98DD-811C18DF3DE9}" srcOrd="10" destOrd="0" presId="urn:microsoft.com/office/officeart/2005/8/layout/process5"/>
    <dgm:cxn modelId="{8C54CD69-31A2-4FD8-9EFD-20F1547138BB}" type="presParOf" srcId="{989EE07D-13BC-41BC-A9DA-AAFAE979FA84}" destId="{96C8416D-0354-444B-BB93-97F37F144C5A}" srcOrd="11" destOrd="0" presId="urn:microsoft.com/office/officeart/2005/8/layout/process5"/>
    <dgm:cxn modelId="{DBB09490-2DE7-424B-8181-E10DE1AA5607}" type="presParOf" srcId="{96C8416D-0354-444B-BB93-97F37F144C5A}" destId="{96A0E570-E51D-48ED-B174-FC865B68B2C3}" srcOrd="0" destOrd="0" presId="urn:microsoft.com/office/officeart/2005/8/layout/process5"/>
    <dgm:cxn modelId="{A5110322-D17E-45A5-B8E7-FEB1DEA03B40}" type="presParOf" srcId="{989EE07D-13BC-41BC-A9DA-AAFAE979FA84}" destId="{53AE8FA4-4601-4A5A-83DA-CC383425AA37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F4546-FFD9-4704-A1C1-30B8C4E7121F}">
      <dsp:nvSpPr>
        <dsp:cNvPr id="0" name=""/>
        <dsp:cNvSpPr/>
      </dsp:nvSpPr>
      <dsp:spPr>
        <a:xfrm rot="10800000">
          <a:off x="2425763" y="260"/>
          <a:ext cx="7296912" cy="235127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6847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800" b="1" kern="1200" dirty="0" smtClean="0"/>
            <a:t>INFORME EJECUTIVO</a:t>
          </a:r>
          <a:endParaRPr lang="es-EC" sz="5800" b="1" kern="1200" dirty="0"/>
        </a:p>
      </dsp:txBody>
      <dsp:txXfrm rot="10800000">
        <a:off x="3013582" y="260"/>
        <a:ext cx="6709093" cy="2351276"/>
      </dsp:txXfrm>
    </dsp:sp>
    <dsp:sp modelId="{2BE29000-0790-41E4-B6C9-CC1D93F75341}">
      <dsp:nvSpPr>
        <dsp:cNvPr id="0" name=""/>
        <dsp:cNvSpPr/>
      </dsp:nvSpPr>
      <dsp:spPr>
        <a:xfrm>
          <a:off x="1250124" y="260"/>
          <a:ext cx="2351276" cy="23512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080CDA-015D-4737-8632-634EAD80A7CD}">
      <dsp:nvSpPr>
        <dsp:cNvPr id="0" name=""/>
        <dsp:cNvSpPr/>
      </dsp:nvSpPr>
      <dsp:spPr>
        <a:xfrm rot="10800000">
          <a:off x="2425763" y="3053409"/>
          <a:ext cx="7296912" cy="235127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6847" tIns="220980" rIns="412496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800" b="1" kern="1200" dirty="0" smtClean="0"/>
            <a:t>INFORME POR VARIABLE</a:t>
          </a:r>
          <a:endParaRPr lang="es-EC" sz="5800" b="1" kern="1200" dirty="0"/>
        </a:p>
      </dsp:txBody>
      <dsp:txXfrm rot="10800000">
        <a:off x="3013582" y="3053409"/>
        <a:ext cx="6709093" cy="2351276"/>
      </dsp:txXfrm>
    </dsp:sp>
    <dsp:sp modelId="{71560DA6-8482-479A-AD11-8AAEFFED0B9C}">
      <dsp:nvSpPr>
        <dsp:cNvPr id="0" name=""/>
        <dsp:cNvSpPr/>
      </dsp:nvSpPr>
      <dsp:spPr>
        <a:xfrm>
          <a:off x="1250124" y="3053409"/>
          <a:ext cx="2351276" cy="235127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F2976-BB98-4AFB-B226-71300BDD0516}">
      <dsp:nvSpPr>
        <dsp:cNvPr id="0" name=""/>
        <dsp:cNvSpPr/>
      </dsp:nvSpPr>
      <dsp:spPr>
        <a:xfrm>
          <a:off x="3943350" y="0"/>
          <a:ext cx="3086099" cy="1543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u="none" kern="1200" dirty="0" smtClean="0">
              <a:solidFill>
                <a:schemeClr val="tx1"/>
              </a:solidFill>
            </a:rPr>
            <a:t>Origen</a:t>
          </a:r>
          <a:r>
            <a:rPr lang="es-EC" sz="5000" kern="1200" dirty="0" smtClean="0">
              <a:solidFill>
                <a:schemeClr val="tx1"/>
              </a:solidFill>
            </a:rPr>
            <a:t> Interno</a:t>
          </a:r>
          <a:endParaRPr lang="es-EC" sz="5000" kern="1200" dirty="0">
            <a:solidFill>
              <a:schemeClr val="tx1"/>
            </a:solidFill>
          </a:endParaRPr>
        </a:p>
      </dsp:txBody>
      <dsp:txXfrm>
        <a:off x="3988544" y="45194"/>
        <a:ext cx="2995711" cy="1452661"/>
      </dsp:txXfrm>
    </dsp:sp>
    <dsp:sp modelId="{DD5A5253-D57C-4DAB-9ABA-138F36FAFD49}">
      <dsp:nvSpPr>
        <dsp:cNvPr id="0" name=""/>
        <dsp:cNvSpPr/>
      </dsp:nvSpPr>
      <dsp:spPr>
        <a:xfrm>
          <a:off x="4251960" y="1543049"/>
          <a:ext cx="308609" cy="1160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653"/>
              </a:lnTo>
              <a:lnTo>
                <a:pt x="308609" y="116065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0AC04-F942-46D3-A735-515F6BB7A9ED}">
      <dsp:nvSpPr>
        <dsp:cNvPr id="0" name=""/>
        <dsp:cNvSpPr/>
      </dsp:nvSpPr>
      <dsp:spPr>
        <a:xfrm>
          <a:off x="4560570" y="1932178"/>
          <a:ext cx="2468880" cy="1543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Mantienen una liquidez entre 1.53 a 0.47 en el periodo 2012 – 2016; </a:t>
          </a:r>
          <a:endParaRPr lang="es-EC" sz="1700" kern="1200" dirty="0"/>
        </a:p>
      </dsp:txBody>
      <dsp:txXfrm>
        <a:off x="4605764" y="1977372"/>
        <a:ext cx="2378492" cy="1452661"/>
      </dsp:txXfrm>
    </dsp:sp>
    <dsp:sp modelId="{BC18CB75-360D-4516-A49E-3ACA2ED41DF1}">
      <dsp:nvSpPr>
        <dsp:cNvPr id="0" name=""/>
        <dsp:cNvSpPr/>
      </dsp:nvSpPr>
      <dsp:spPr>
        <a:xfrm>
          <a:off x="4251960" y="1543049"/>
          <a:ext cx="308609" cy="3089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465"/>
              </a:lnTo>
              <a:lnTo>
                <a:pt x="308609" y="308946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956B4-2A7B-4971-8C09-E58372C7FA24}">
      <dsp:nvSpPr>
        <dsp:cNvPr id="0" name=""/>
        <dsp:cNvSpPr/>
      </dsp:nvSpPr>
      <dsp:spPr>
        <a:xfrm>
          <a:off x="4560570" y="3860991"/>
          <a:ext cx="2468880" cy="1543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La rentabilidad de las empresas de estudio fue de -5.41% del periodo 2012 – 2016 que oscilan -2% y -12%</a:t>
          </a:r>
          <a:endParaRPr lang="es-EC" sz="1700" kern="1200" dirty="0"/>
        </a:p>
      </dsp:txBody>
      <dsp:txXfrm>
        <a:off x="4605764" y="3906185"/>
        <a:ext cx="2378492" cy="1452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0647F-5BFA-40EC-B523-2B0E1A597965}">
      <dsp:nvSpPr>
        <dsp:cNvPr id="0" name=""/>
        <dsp:cNvSpPr/>
      </dsp:nvSpPr>
      <dsp:spPr>
        <a:xfrm>
          <a:off x="3943350" y="3365"/>
          <a:ext cx="3086099" cy="1543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Origen Externo</a:t>
          </a:r>
          <a:endParaRPr lang="es-EC" sz="5000" kern="1200" dirty="0"/>
        </a:p>
      </dsp:txBody>
      <dsp:txXfrm>
        <a:off x="3988544" y="48559"/>
        <a:ext cx="2995711" cy="1452661"/>
      </dsp:txXfrm>
    </dsp:sp>
    <dsp:sp modelId="{AB5F4E4C-AE67-40BA-BF75-276ADC1E03CD}">
      <dsp:nvSpPr>
        <dsp:cNvPr id="0" name=""/>
        <dsp:cNvSpPr/>
      </dsp:nvSpPr>
      <dsp:spPr>
        <a:xfrm>
          <a:off x="4251960" y="1546415"/>
          <a:ext cx="308609" cy="1157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287"/>
              </a:lnTo>
              <a:lnTo>
                <a:pt x="308609" y="115728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F3246-FDD9-4F66-B89D-A0921F80C085}">
      <dsp:nvSpPr>
        <dsp:cNvPr id="0" name=""/>
        <dsp:cNvSpPr/>
      </dsp:nvSpPr>
      <dsp:spPr>
        <a:xfrm>
          <a:off x="4560570" y="1932178"/>
          <a:ext cx="2468880" cy="1543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Enfermedad de Pudrición de Cogollo </a:t>
          </a:r>
          <a:endParaRPr lang="es-EC" sz="3100" kern="1200" dirty="0"/>
        </a:p>
      </dsp:txBody>
      <dsp:txXfrm>
        <a:off x="4605764" y="1977372"/>
        <a:ext cx="2378492" cy="1452661"/>
      </dsp:txXfrm>
    </dsp:sp>
    <dsp:sp modelId="{E0943D8C-CF2E-4ABB-9A2E-6DD065F93D7F}">
      <dsp:nvSpPr>
        <dsp:cNvPr id="0" name=""/>
        <dsp:cNvSpPr/>
      </dsp:nvSpPr>
      <dsp:spPr>
        <a:xfrm>
          <a:off x="4251960" y="1546415"/>
          <a:ext cx="308609" cy="3086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6099"/>
              </a:lnTo>
              <a:lnTo>
                <a:pt x="308609" y="308609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E45A4-E7C4-4CA2-8E76-6BB99836B7BF}">
      <dsp:nvSpPr>
        <dsp:cNvPr id="0" name=""/>
        <dsp:cNvSpPr/>
      </dsp:nvSpPr>
      <dsp:spPr>
        <a:xfrm>
          <a:off x="4560570" y="3860991"/>
          <a:ext cx="2468880" cy="1543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Demanda de fruta de palma.</a:t>
          </a:r>
          <a:endParaRPr lang="es-EC" sz="3100" kern="1200" dirty="0"/>
        </a:p>
      </dsp:txBody>
      <dsp:txXfrm>
        <a:off x="4605764" y="3906185"/>
        <a:ext cx="2378492" cy="14526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D8EE0-E477-41E0-A1ED-01A4171B2094}">
      <dsp:nvSpPr>
        <dsp:cNvPr id="0" name=""/>
        <dsp:cNvSpPr/>
      </dsp:nvSpPr>
      <dsp:spPr>
        <a:xfrm rot="10800000">
          <a:off x="1863043" y="934"/>
          <a:ext cx="5932310" cy="147525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0548" tIns="163830" rIns="305816" bIns="163830" numCol="1" spcCol="1270" anchor="ctr" anchorCtr="0">
          <a:noAutofit/>
        </a:bodyPr>
        <a:lstStyle/>
        <a:p>
          <a:pPr lvl="0" algn="just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300" kern="1200" dirty="0" smtClean="0"/>
            <a:t>Márgenes Operacionales</a:t>
          </a:r>
          <a:endParaRPr lang="es-EC" sz="4300" kern="1200" dirty="0"/>
        </a:p>
      </dsp:txBody>
      <dsp:txXfrm rot="10800000">
        <a:off x="2231857" y="934"/>
        <a:ext cx="5563496" cy="1475258"/>
      </dsp:txXfrm>
    </dsp:sp>
    <dsp:sp modelId="{364F940E-4889-42CB-9F92-58A0A94E54A0}">
      <dsp:nvSpPr>
        <dsp:cNvPr id="0" name=""/>
        <dsp:cNvSpPr/>
      </dsp:nvSpPr>
      <dsp:spPr>
        <a:xfrm>
          <a:off x="1125413" y="934"/>
          <a:ext cx="1475258" cy="14752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3D18B8-05EB-4898-A5E9-D212F972DCDD}">
      <dsp:nvSpPr>
        <dsp:cNvPr id="0" name=""/>
        <dsp:cNvSpPr/>
      </dsp:nvSpPr>
      <dsp:spPr>
        <a:xfrm rot="10800000">
          <a:off x="1863043" y="1891854"/>
          <a:ext cx="5932310" cy="147525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0548" tIns="163830" rIns="305816" bIns="163830" numCol="1" spcCol="1270" anchor="ctr" anchorCtr="0">
          <a:noAutofit/>
        </a:bodyPr>
        <a:lstStyle/>
        <a:p>
          <a:pPr lvl="0" algn="just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300" kern="1200" dirty="0" smtClean="0"/>
            <a:t>Niveles de Rentabilidad</a:t>
          </a:r>
          <a:endParaRPr lang="es-EC" sz="4300" kern="1200" dirty="0"/>
        </a:p>
      </dsp:txBody>
      <dsp:txXfrm rot="10800000">
        <a:off x="2231857" y="1891854"/>
        <a:ext cx="5563496" cy="1475258"/>
      </dsp:txXfrm>
    </dsp:sp>
    <dsp:sp modelId="{84318A61-5B68-4F48-AB6C-806862C9DE16}">
      <dsp:nvSpPr>
        <dsp:cNvPr id="0" name=""/>
        <dsp:cNvSpPr/>
      </dsp:nvSpPr>
      <dsp:spPr>
        <a:xfrm>
          <a:off x="1125413" y="1891854"/>
          <a:ext cx="1475258" cy="147525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A45D4-1522-4486-9406-ECCB6E019371}">
      <dsp:nvSpPr>
        <dsp:cNvPr id="0" name=""/>
        <dsp:cNvSpPr/>
      </dsp:nvSpPr>
      <dsp:spPr>
        <a:xfrm>
          <a:off x="1369" y="239704"/>
          <a:ext cx="3204216" cy="1602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Activo Corriente</a:t>
          </a:r>
          <a:endParaRPr lang="es-EC" sz="5000" kern="1200" dirty="0"/>
        </a:p>
      </dsp:txBody>
      <dsp:txXfrm>
        <a:off x="48293" y="286628"/>
        <a:ext cx="3110368" cy="1508260"/>
      </dsp:txXfrm>
    </dsp:sp>
    <dsp:sp modelId="{9FD23792-328F-4448-A9FE-78A7A1281F15}">
      <dsp:nvSpPr>
        <dsp:cNvPr id="0" name=""/>
        <dsp:cNvSpPr/>
      </dsp:nvSpPr>
      <dsp:spPr>
        <a:xfrm>
          <a:off x="321790" y="1841812"/>
          <a:ext cx="320421" cy="1201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581"/>
              </a:lnTo>
              <a:lnTo>
                <a:pt x="320421" y="12015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3B6C9-B90B-461F-9398-79CC5F120AD3}">
      <dsp:nvSpPr>
        <dsp:cNvPr id="0" name=""/>
        <dsp:cNvSpPr/>
      </dsp:nvSpPr>
      <dsp:spPr>
        <a:xfrm>
          <a:off x="642212" y="2242340"/>
          <a:ext cx="2563373" cy="1602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Disminuye un 35.99% </a:t>
          </a:r>
          <a:endParaRPr lang="es-EC" sz="3600" kern="1200" dirty="0"/>
        </a:p>
      </dsp:txBody>
      <dsp:txXfrm>
        <a:off x="689136" y="2289264"/>
        <a:ext cx="2469525" cy="1508260"/>
      </dsp:txXfrm>
    </dsp:sp>
    <dsp:sp modelId="{73C3BB8A-16B9-448E-A6BE-4834BA8F68B9}">
      <dsp:nvSpPr>
        <dsp:cNvPr id="0" name=""/>
        <dsp:cNvSpPr/>
      </dsp:nvSpPr>
      <dsp:spPr>
        <a:xfrm>
          <a:off x="4006640" y="239704"/>
          <a:ext cx="3204216" cy="1602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Pasivo Corriente</a:t>
          </a:r>
          <a:endParaRPr lang="es-EC" sz="5000" kern="1200" dirty="0"/>
        </a:p>
      </dsp:txBody>
      <dsp:txXfrm>
        <a:off x="4053564" y="286628"/>
        <a:ext cx="3110368" cy="1508260"/>
      </dsp:txXfrm>
    </dsp:sp>
    <dsp:sp modelId="{3AF4735B-B397-43EE-A01B-AB34BB253BF6}">
      <dsp:nvSpPr>
        <dsp:cNvPr id="0" name=""/>
        <dsp:cNvSpPr/>
      </dsp:nvSpPr>
      <dsp:spPr>
        <a:xfrm>
          <a:off x="4327061" y="1841812"/>
          <a:ext cx="320421" cy="1201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581"/>
              </a:lnTo>
              <a:lnTo>
                <a:pt x="320421" y="12015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9BFC7-C9FC-46B9-B615-77485E0C0AAB}">
      <dsp:nvSpPr>
        <dsp:cNvPr id="0" name=""/>
        <dsp:cNvSpPr/>
      </dsp:nvSpPr>
      <dsp:spPr>
        <a:xfrm>
          <a:off x="4647483" y="2242340"/>
          <a:ext cx="2563373" cy="1602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Incrementa un 106.18%</a:t>
          </a:r>
          <a:endParaRPr lang="es-EC" sz="3200" kern="1200" dirty="0"/>
        </a:p>
      </dsp:txBody>
      <dsp:txXfrm>
        <a:off x="4694407" y="2289264"/>
        <a:ext cx="2469525" cy="1508260"/>
      </dsp:txXfrm>
    </dsp:sp>
    <dsp:sp modelId="{DD850000-97B2-4ED7-9164-00D6A54DE952}">
      <dsp:nvSpPr>
        <dsp:cNvPr id="0" name=""/>
        <dsp:cNvSpPr/>
      </dsp:nvSpPr>
      <dsp:spPr>
        <a:xfrm>
          <a:off x="8011911" y="239704"/>
          <a:ext cx="3204216" cy="1602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0" kern="1200" dirty="0" smtClean="0"/>
            <a:t>Capital de Trabajo</a:t>
          </a:r>
          <a:endParaRPr lang="es-EC" sz="5000" kern="1200" dirty="0"/>
        </a:p>
      </dsp:txBody>
      <dsp:txXfrm>
        <a:off x="8058835" y="286628"/>
        <a:ext cx="3110368" cy="1508260"/>
      </dsp:txXfrm>
    </dsp:sp>
    <dsp:sp modelId="{4E5FCC22-5086-42B9-AB3C-E3F497402582}">
      <dsp:nvSpPr>
        <dsp:cNvPr id="0" name=""/>
        <dsp:cNvSpPr/>
      </dsp:nvSpPr>
      <dsp:spPr>
        <a:xfrm>
          <a:off x="8332332" y="1841812"/>
          <a:ext cx="320421" cy="1201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581"/>
              </a:lnTo>
              <a:lnTo>
                <a:pt x="320421" y="12015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AA549-A934-4F5C-8183-BA732AC8C740}">
      <dsp:nvSpPr>
        <dsp:cNvPr id="0" name=""/>
        <dsp:cNvSpPr/>
      </dsp:nvSpPr>
      <dsp:spPr>
        <a:xfrm>
          <a:off x="8652754" y="2242340"/>
          <a:ext cx="2563373" cy="1602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Disminuye $1.970.270 </a:t>
          </a:r>
          <a:endParaRPr lang="es-EC" sz="3200" kern="1200" dirty="0"/>
        </a:p>
      </dsp:txBody>
      <dsp:txXfrm>
        <a:off x="8699678" y="2289264"/>
        <a:ext cx="2469525" cy="1508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A372A-F0ED-4363-BD67-FB744039B823}">
      <dsp:nvSpPr>
        <dsp:cNvPr id="0" name=""/>
        <dsp:cNvSpPr/>
      </dsp:nvSpPr>
      <dsp:spPr>
        <a:xfrm rot="16200000">
          <a:off x="2226" y="3"/>
          <a:ext cx="2472755" cy="247428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Deuda</a:t>
          </a:r>
          <a:endParaRPr lang="es-EC" sz="3700" kern="1200" dirty="0"/>
        </a:p>
      </dsp:txBody>
      <dsp:txXfrm rot="5400000">
        <a:off x="1460" y="618958"/>
        <a:ext cx="2041556" cy="1236377"/>
      </dsp:txXfrm>
    </dsp:sp>
    <dsp:sp modelId="{2962D7C9-25D3-40D0-8593-C9FDEC535AD1}">
      <dsp:nvSpPr>
        <dsp:cNvPr id="0" name=""/>
        <dsp:cNvSpPr/>
      </dsp:nvSpPr>
      <dsp:spPr>
        <a:xfrm rot="5400000">
          <a:off x="5693087" y="3"/>
          <a:ext cx="2472755" cy="247428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Capital</a:t>
          </a:r>
          <a:endParaRPr lang="es-EC" sz="3700" kern="1200" dirty="0"/>
        </a:p>
      </dsp:txBody>
      <dsp:txXfrm rot="-5400000">
        <a:off x="6125053" y="618958"/>
        <a:ext cx="2041556" cy="12363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96BF9-4EA0-4926-9EDE-AF60C4200F9B}">
      <dsp:nvSpPr>
        <dsp:cNvPr id="0" name=""/>
        <dsp:cNvSpPr/>
      </dsp:nvSpPr>
      <dsp:spPr>
        <a:xfrm>
          <a:off x="1185" y="281543"/>
          <a:ext cx="2774617" cy="1387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Política Fiscal</a:t>
          </a:r>
          <a:endParaRPr lang="es-EC" sz="4400" kern="1200" dirty="0"/>
        </a:p>
      </dsp:txBody>
      <dsp:txXfrm>
        <a:off x="41818" y="322176"/>
        <a:ext cx="2693351" cy="1306042"/>
      </dsp:txXfrm>
    </dsp:sp>
    <dsp:sp modelId="{9A707132-485E-45CE-AA9C-D2D0FF90BC75}">
      <dsp:nvSpPr>
        <dsp:cNvPr id="0" name=""/>
        <dsp:cNvSpPr/>
      </dsp:nvSpPr>
      <dsp:spPr>
        <a:xfrm>
          <a:off x="278647" y="1668852"/>
          <a:ext cx="277461" cy="1040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481"/>
              </a:lnTo>
              <a:lnTo>
                <a:pt x="277461" y="10404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6BEF7-762E-442C-8BB6-A0FC23E555AF}">
      <dsp:nvSpPr>
        <dsp:cNvPr id="0" name=""/>
        <dsp:cNvSpPr/>
      </dsp:nvSpPr>
      <dsp:spPr>
        <a:xfrm>
          <a:off x="556109" y="2015679"/>
          <a:ext cx="2219693" cy="138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Exoneración de impuestos</a:t>
          </a:r>
          <a:endParaRPr lang="es-EC" sz="2300" kern="1200" dirty="0"/>
        </a:p>
      </dsp:txBody>
      <dsp:txXfrm>
        <a:off x="596742" y="2056312"/>
        <a:ext cx="2138427" cy="1306042"/>
      </dsp:txXfrm>
    </dsp:sp>
    <dsp:sp modelId="{2CD2A82A-DFEE-4505-98A7-71B782DF49CA}">
      <dsp:nvSpPr>
        <dsp:cNvPr id="0" name=""/>
        <dsp:cNvSpPr/>
      </dsp:nvSpPr>
      <dsp:spPr>
        <a:xfrm>
          <a:off x="278647" y="1668852"/>
          <a:ext cx="277461" cy="2774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4617"/>
              </a:lnTo>
              <a:lnTo>
                <a:pt x="277461" y="27746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A07D5-36FE-4C0A-86AA-577EE14552D7}">
      <dsp:nvSpPr>
        <dsp:cNvPr id="0" name=""/>
        <dsp:cNvSpPr/>
      </dsp:nvSpPr>
      <dsp:spPr>
        <a:xfrm>
          <a:off x="556109" y="3749814"/>
          <a:ext cx="2219693" cy="138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Subsidios de fertilizantes</a:t>
          </a:r>
          <a:endParaRPr lang="es-EC" sz="2300" kern="1200" dirty="0"/>
        </a:p>
      </dsp:txBody>
      <dsp:txXfrm>
        <a:off x="596742" y="3790447"/>
        <a:ext cx="2138427" cy="1306042"/>
      </dsp:txXfrm>
    </dsp:sp>
    <dsp:sp modelId="{AA8FBD51-3A6F-4C7C-9CC3-D97FF03CE976}">
      <dsp:nvSpPr>
        <dsp:cNvPr id="0" name=""/>
        <dsp:cNvSpPr/>
      </dsp:nvSpPr>
      <dsp:spPr>
        <a:xfrm>
          <a:off x="3469457" y="281543"/>
          <a:ext cx="2774617" cy="1387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Política Sectorial</a:t>
          </a:r>
          <a:endParaRPr lang="es-EC" sz="4400" kern="1200" dirty="0"/>
        </a:p>
      </dsp:txBody>
      <dsp:txXfrm>
        <a:off x="3510090" y="322176"/>
        <a:ext cx="2693351" cy="1306042"/>
      </dsp:txXfrm>
    </dsp:sp>
    <dsp:sp modelId="{E57F5563-DD3F-45CA-ADA8-FDD62EDA0B39}">
      <dsp:nvSpPr>
        <dsp:cNvPr id="0" name=""/>
        <dsp:cNvSpPr/>
      </dsp:nvSpPr>
      <dsp:spPr>
        <a:xfrm>
          <a:off x="3746919" y="1668852"/>
          <a:ext cx="277461" cy="1040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481"/>
              </a:lnTo>
              <a:lnTo>
                <a:pt x="277461" y="10404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420DD-B423-49C2-8D42-838256C45F18}">
      <dsp:nvSpPr>
        <dsp:cNvPr id="0" name=""/>
        <dsp:cNvSpPr/>
      </dsp:nvSpPr>
      <dsp:spPr>
        <a:xfrm>
          <a:off x="4024380" y="2015679"/>
          <a:ext cx="2219693" cy="138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Tasas de Interés bajas</a:t>
          </a:r>
          <a:endParaRPr lang="es-EC" sz="2300" kern="1200" dirty="0"/>
        </a:p>
      </dsp:txBody>
      <dsp:txXfrm>
        <a:off x="4065013" y="2056312"/>
        <a:ext cx="2138427" cy="1306042"/>
      </dsp:txXfrm>
    </dsp:sp>
    <dsp:sp modelId="{BA56B6CC-9E42-47A3-A0D3-00A0CA3C336A}">
      <dsp:nvSpPr>
        <dsp:cNvPr id="0" name=""/>
        <dsp:cNvSpPr/>
      </dsp:nvSpPr>
      <dsp:spPr>
        <a:xfrm>
          <a:off x="3746919" y="1668852"/>
          <a:ext cx="277461" cy="2774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4617"/>
              </a:lnTo>
              <a:lnTo>
                <a:pt x="277461" y="27746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5B020-1E3B-45B1-A5BC-976F92A5086D}">
      <dsp:nvSpPr>
        <dsp:cNvPr id="0" name=""/>
        <dsp:cNvSpPr/>
      </dsp:nvSpPr>
      <dsp:spPr>
        <a:xfrm>
          <a:off x="4024380" y="3749814"/>
          <a:ext cx="2219693" cy="138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Novaciones de Créditos</a:t>
          </a:r>
          <a:endParaRPr lang="es-EC" sz="2300" kern="1200" dirty="0"/>
        </a:p>
      </dsp:txBody>
      <dsp:txXfrm>
        <a:off x="4065013" y="3790447"/>
        <a:ext cx="2138427" cy="1306042"/>
      </dsp:txXfrm>
    </dsp:sp>
    <dsp:sp modelId="{ACC9DFA9-954E-42DA-8D94-BDC5806201FE}">
      <dsp:nvSpPr>
        <dsp:cNvPr id="0" name=""/>
        <dsp:cNvSpPr/>
      </dsp:nvSpPr>
      <dsp:spPr>
        <a:xfrm>
          <a:off x="6937728" y="281543"/>
          <a:ext cx="2774617" cy="1387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Política Comercial</a:t>
          </a:r>
          <a:endParaRPr lang="es-EC" sz="4400" kern="1200" dirty="0"/>
        </a:p>
      </dsp:txBody>
      <dsp:txXfrm>
        <a:off x="6978361" y="322176"/>
        <a:ext cx="2693351" cy="1306042"/>
      </dsp:txXfrm>
    </dsp:sp>
    <dsp:sp modelId="{DE09BA86-DE41-44E7-9EAE-CDDC3AA544C0}">
      <dsp:nvSpPr>
        <dsp:cNvPr id="0" name=""/>
        <dsp:cNvSpPr/>
      </dsp:nvSpPr>
      <dsp:spPr>
        <a:xfrm>
          <a:off x="7215190" y="1668852"/>
          <a:ext cx="277461" cy="1040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481"/>
              </a:lnTo>
              <a:lnTo>
                <a:pt x="277461" y="10404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F9BEE-6846-473C-A47F-076B07A91568}">
      <dsp:nvSpPr>
        <dsp:cNvPr id="0" name=""/>
        <dsp:cNvSpPr/>
      </dsp:nvSpPr>
      <dsp:spPr>
        <a:xfrm>
          <a:off x="7492652" y="2015679"/>
          <a:ext cx="2219693" cy="138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Bajos Precios de Fruta de Palma</a:t>
          </a:r>
          <a:endParaRPr lang="es-EC" sz="2300" kern="1200" dirty="0"/>
        </a:p>
      </dsp:txBody>
      <dsp:txXfrm>
        <a:off x="7533285" y="2056312"/>
        <a:ext cx="2138427" cy="1306042"/>
      </dsp:txXfrm>
    </dsp:sp>
    <dsp:sp modelId="{021F7E15-7E73-46D9-8F4D-09783E565100}">
      <dsp:nvSpPr>
        <dsp:cNvPr id="0" name=""/>
        <dsp:cNvSpPr/>
      </dsp:nvSpPr>
      <dsp:spPr>
        <a:xfrm>
          <a:off x="7215190" y="1668852"/>
          <a:ext cx="277461" cy="2774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4617"/>
              </a:lnTo>
              <a:lnTo>
                <a:pt x="277461" y="277461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81CA3-5811-4D02-AC44-71665C4DCF82}">
      <dsp:nvSpPr>
        <dsp:cNvPr id="0" name=""/>
        <dsp:cNvSpPr/>
      </dsp:nvSpPr>
      <dsp:spPr>
        <a:xfrm>
          <a:off x="7492652" y="3749814"/>
          <a:ext cx="2219693" cy="138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Incumplimiento Requisitos de Calidad </a:t>
          </a:r>
          <a:endParaRPr lang="es-EC" sz="2300" kern="1200" dirty="0"/>
        </a:p>
      </dsp:txBody>
      <dsp:txXfrm>
        <a:off x="7533285" y="3790447"/>
        <a:ext cx="2138427" cy="13060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32D74-90B9-4BF4-8D92-5AFE508C353E}">
      <dsp:nvSpPr>
        <dsp:cNvPr id="0" name=""/>
        <dsp:cNvSpPr/>
      </dsp:nvSpPr>
      <dsp:spPr>
        <a:xfrm>
          <a:off x="3706912" y="680082"/>
          <a:ext cx="5232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22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solidFill>
              <a:schemeClr val="tx1"/>
            </a:solidFill>
          </a:endParaRPr>
        </a:p>
      </dsp:txBody>
      <dsp:txXfrm>
        <a:off x="3954678" y="723030"/>
        <a:ext cx="27691" cy="5543"/>
      </dsp:txXfrm>
    </dsp:sp>
    <dsp:sp modelId="{5361F2C6-81E8-4625-A164-DBF9AD0614F6}">
      <dsp:nvSpPr>
        <dsp:cNvPr id="0" name=""/>
        <dsp:cNvSpPr/>
      </dsp:nvSpPr>
      <dsp:spPr>
        <a:xfrm>
          <a:off x="1300790" y="3425"/>
          <a:ext cx="2407922" cy="14447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En el análisis de los problemas de sostenibilidad de las empresas Productoras de Palma podemos deducir que la enfermedad de la Pudrición de Cogollo ha afectado directamente a la económica de las empresas. </a:t>
          </a:r>
          <a:endParaRPr lang="es-EC" sz="1200" kern="1200" dirty="0"/>
        </a:p>
      </dsp:txBody>
      <dsp:txXfrm>
        <a:off x="1300790" y="3425"/>
        <a:ext cx="2407922" cy="1444753"/>
      </dsp:txXfrm>
    </dsp:sp>
    <dsp:sp modelId="{B4F4BD30-5503-46CB-B330-39C905E8894E}">
      <dsp:nvSpPr>
        <dsp:cNvPr id="0" name=""/>
        <dsp:cNvSpPr/>
      </dsp:nvSpPr>
      <dsp:spPr>
        <a:xfrm>
          <a:off x="6668657" y="680082"/>
          <a:ext cx="5232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22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solidFill>
              <a:schemeClr val="tx1"/>
            </a:solidFill>
          </a:endParaRPr>
        </a:p>
      </dsp:txBody>
      <dsp:txXfrm>
        <a:off x="6916423" y="723030"/>
        <a:ext cx="27691" cy="5543"/>
      </dsp:txXfrm>
    </dsp:sp>
    <dsp:sp modelId="{89B08D2E-57BF-4667-97FB-680F3278BA0A}">
      <dsp:nvSpPr>
        <dsp:cNvPr id="0" name=""/>
        <dsp:cNvSpPr/>
      </dsp:nvSpPr>
      <dsp:spPr>
        <a:xfrm>
          <a:off x="4262535" y="3425"/>
          <a:ext cx="2407922" cy="14447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Se encontró que las empresas de estudio mantienen una liquidez decreciente, ocasionada por el incremento de las obligaciones con instituciones financieros y/o proveedores. </a:t>
          </a:r>
          <a:endParaRPr lang="es-EC" sz="1200" kern="1200" dirty="0"/>
        </a:p>
      </dsp:txBody>
      <dsp:txXfrm>
        <a:off x="4262535" y="3425"/>
        <a:ext cx="2407922" cy="1444753"/>
      </dsp:txXfrm>
    </dsp:sp>
    <dsp:sp modelId="{ACD2593B-12E4-4998-A9C5-3281B5D42065}">
      <dsp:nvSpPr>
        <dsp:cNvPr id="0" name=""/>
        <dsp:cNvSpPr/>
      </dsp:nvSpPr>
      <dsp:spPr>
        <a:xfrm>
          <a:off x="2504751" y="1446378"/>
          <a:ext cx="5923489" cy="523222"/>
        </a:xfrm>
        <a:custGeom>
          <a:avLst/>
          <a:gdLst/>
          <a:ahLst/>
          <a:cxnLst/>
          <a:rect l="0" t="0" r="0" b="0"/>
          <a:pathLst>
            <a:path>
              <a:moveTo>
                <a:pt x="5923489" y="0"/>
              </a:moveTo>
              <a:lnTo>
                <a:pt x="5923489" y="278711"/>
              </a:lnTo>
              <a:lnTo>
                <a:pt x="0" y="278711"/>
              </a:lnTo>
              <a:lnTo>
                <a:pt x="0" y="52322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solidFill>
              <a:schemeClr val="tx1"/>
            </a:solidFill>
          </a:endParaRPr>
        </a:p>
      </dsp:txBody>
      <dsp:txXfrm>
        <a:off x="5317763" y="1705218"/>
        <a:ext cx="297466" cy="5543"/>
      </dsp:txXfrm>
    </dsp:sp>
    <dsp:sp modelId="{571C4194-B8D1-4E62-9891-E0CAFB44EDB7}">
      <dsp:nvSpPr>
        <dsp:cNvPr id="0" name=""/>
        <dsp:cNvSpPr/>
      </dsp:nvSpPr>
      <dsp:spPr>
        <a:xfrm>
          <a:off x="7224280" y="3425"/>
          <a:ext cx="2407922" cy="14447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Se presentan resultados negativos acumuladas referente a la contracción entre la disminución de los ingresos y el aumento de los costos de ventas.</a:t>
          </a:r>
          <a:endParaRPr lang="es-EC" sz="1200" kern="1200" dirty="0"/>
        </a:p>
      </dsp:txBody>
      <dsp:txXfrm>
        <a:off x="7224280" y="3425"/>
        <a:ext cx="2407922" cy="1444753"/>
      </dsp:txXfrm>
    </dsp:sp>
    <dsp:sp modelId="{1415AF19-0E31-41A4-92E6-EA8DEA6BBCA6}">
      <dsp:nvSpPr>
        <dsp:cNvPr id="0" name=""/>
        <dsp:cNvSpPr/>
      </dsp:nvSpPr>
      <dsp:spPr>
        <a:xfrm>
          <a:off x="3706912" y="2678658"/>
          <a:ext cx="5232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22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solidFill>
              <a:schemeClr val="tx1"/>
            </a:solidFill>
          </a:endParaRPr>
        </a:p>
      </dsp:txBody>
      <dsp:txXfrm>
        <a:off x="3954678" y="2721606"/>
        <a:ext cx="27691" cy="5543"/>
      </dsp:txXfrm>
    </dsp:sp>
    <dsp:sp modelId="{0CFC97F6-2629-4DFE-8487-C9982804A87F}">
      <dsp:nvSpPr>
        <dsp:cNvPr id="0" name=""/>
        <dsp:cNvSpPr/>
      </dsp:nvSpPr>
      <dsp:spPr>
        <a:xfrm>
          <a:off x="1300790" y="2002001"/>
          <a:ext cx="2407922" cy="14447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El aumento de los costos de producción se deben al incremento de fertilización para las plantaciones que aún no ha sido infectadas por la enfermedad y al incremento de la mano de obra.</a:t>
          </a:r>
          <a:endParaRPr lang="es-EC" sz="1200" kern="1200" dirty="0"/>
        </a:p>
      </dsp:txBody>
      <dsp:txXfrm>
        <a:off x="1300790" y="2002001"/>
        <a:ext cx="2407922" cy="1444753"/>
      </dsp:txXfrm>
    </dsp:sp>
    <dsp:sp modelId="{CCDE4FB1-DB86-4758-B699-D420238EF009}">
      <dsp:nvSpPr>
        <dsp:cNvPr id="0" name=""/>
        <dsp:cNvSpPr/>
      </dsp:nvSpPr>
      <dsp:spPr>
        <a:xfrm>
          <a:off x="6668657" y="2678658"/>
          <a:ext cx="5232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22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solidFill>
              <a:schemeClr val="tx1"/>
            </a:solidFill>
          </a:endParaRPr>
        </a:p>
      </dsp:txBody>
      <dsp:txXfrm>
        <a:off x="6916423" y="2721606"/>
        <a:ext cx="27691" cy="5543"/>
      </dsp:txXfrm>
    </dsp:sp>
    <dsp:sp modelId="{D1E3005E-08D8-4060-9D0A-2F5DF47FA6B8}">
      <dsp:nvSpPr>
        <dsp:cNvPr id="0" name=""/>
        <dsp:cNvSpPr/>
      </dsp:nvSpPr>
      <dsp:spPr>
        <a:xfrm>
          <a:off x="4262535" y="2002001"/>
          <a:ext cx="2407922" cy="14447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Las empresas de estudio mantienen un capital de trabajo negativo como consecuencia del aumento de los pasivos corriente y disminución del activo corriente.</a:t>
          </a:r>
          <a:endParaRPr lang="es-EC" sz="1200" kern="1200" dirty="0"/>
        </a:p>
      </dsp:txBody>
      <dsp:txXfrm>
        <a:off x="4262535" y="2002001"/>
        <a:ext cx="2407922" cy="1444753"/>
      </dsp:txXfrm>
    </dsp:sp>
    <dsp:sp modelId="{FA5E5FF6-B62B-4476-A775-6A5A30B0287E}">
      <dsp:nvSpPr>
        <dsp:cNvPr id="0" name=""/>
        <dsp:cNvSpPr/>
      </dsp:nvSpPr>
      <dsp:spPr>
        <a:xfrm>
          <a:off x="2504751" y="3444954"/>
          <a:ext cx="5923489" cy="523222"/>
        </a:xfrm>
        <a:custGeom>
          <a:avLst/>
          <a:gdLst/>
          <a:ahLst/>
          <a:cxnLst/>
          <a:rect l="0" t="0" r="0" b="0"/>
          <a:pathLst>
            <a:path>
              <a:moveTo>
                <a:pt x="5923489" y="0"/>
              </a:moveTo>
              <a:lnTo>
                <a:pt x="5923489" y="278711"/>
              </a:lnTo>
              <a:lnTo>
                <a:pt x="0" y="278711"/>
              </a:lnTo>
              <a:lnTo>
                <a:pt x="0" y="52322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>
            <a:solidFill>
              <a:schemeClr val="tx1"/>
            </a:solidFill>
          </a:endParaRPr>
        </a:p>
      </dsp:txBody>
      <dsp:txXfrm>
        <a:off x="5317763" y="3703794"/>
        <a:ext cx="297466" cy="5543"/>
      </dsp:txXfrm>
    </dsp:sp>
    <dsp:sp modelId="{BFB6682D-EF81-49DE-AB3E-877384820D62}">
      <dsp:nvSpPr>
        <dsp:cNvPr id="0" name=""/>
        <dsp:cNvSpPr/>
      </dsp:nvSpPr>
      <dsp:spPr>
        <a:xfrm>
          <a:off x="7224280" y="2002001"/>
          <a:ext cx="2407922" cy="14447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La principal fuente de financiamiento es la deuda, ya que no mantienen liquidez, el patrimonio se encuentra comprometido por los resultados negativos.</a:t>
          </a:r>
          <a:endParaRPr lang="es-EC" sz="1200" kern="1200" dirty="0"/>
        </a:p>
      </dsp:txBody>
      <dsp:txXfrm>
        <a:off x="7224280" y="2002001"/>
        <a:ext cx="2407922" cy="1444753"/>
      </dsp:txXfrm>
    </dsp:sp>
    <dsp:sp modelId="{709C227C-6958-43BC-8A29-881EDBAA2FBD}">
      <dsp:nvSpPr>
        <dsp:cNvPr id="0" name=""/>
        <dsp:cNvSpPr/>
      </dsp:nvSpPr>
      <dsp:spPr>
        <a:xfrm>
          <a:off x="1300790" y="4000577"/>
          <a:ext cx="2407922" cy="14447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 gobierno central no ha apoyado al sector palmicultor de manera consecutiva; ya que debería enfatizar los beneficios referentes a impuestos y subsidios por un lapso de tiempo constante mientras las empresas recuperan su estabilidad económica.</a:t>
          </a:r>
          <a:endParaRPr lang="es-EC" sz="1200" kern="1200" dirty="0"/>
        </a:p>
      </dsp:txBody>
      <dsp:txXfrm>
        <a:off x="1300790" y="4000577"/>
        <a:ext cx="2407922" cy="14447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B4CF-82F9-4614-9A28-478B7AC39909}">
      <dsp:nvSpPr>
        <dsp:cNvPr id="0" name=""/>
        <dsp:cNvSpPr/>
      </dsp:nvSpPr>
      <dsp:spPr>
        <a:xfrm>
          <a:off x="601931" y="186"/>
          <a:ext cx="3051642" cy="129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les recomienda tratar de unirse entre las Empresas Productoras de Palma para hacer conocer la problemática más afondo del sector ante el ente Gubernamental y de esta forma el Gobierno pueda establecer ayudas al sector.</a:t>
          </a:r>
          <a:endParaRPr lang="es-EC" sz="1400" kern="1200" dirty="0"/>
        </a:p>
      </dsp:txBody>
      <dsp:txXfrm>
        <a:off x="639826" y="38081"/>
        <a:ext cx="2975852" cy="1218054"/>
      </dsp:txXfrm>
    </dsp:sp>
    <dsp:sp modelId="{ED89E770-CD54-437D-B89F-E1899133DCF8}">
      <dsp:nvSpPr>
        <dsp:cNvPr id="0" name=""/>
        <dsp:cNvSpPr/>
      </dsp:nvSpPr>
      <dsp:spPr>
        <a:xfrm>
          <a:off x="3821901" y="409920"/>
          <a:ext cx="405516" cy="4743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>
        <a:off x="3821901" y="504795"/>
        <a:ext cx="283861" cy="284627"/>
      </dsp:txXfrm>
    </dsp:sp>
    <dsp:sp modelId="{507B534B-AB8D-4517-B19B-9AF2E92C8BE4}">
      <dsp:nvSpPr>
        <dsp:cNvPr id="0" name=""/>
        <dsp:cNvSpPr/>
      </dsp:nvSpPr>
      <dsp:spPr>
        <a:xfrm>
          <a:off x="4418698" y="186"/>
          <a:ext cx="3051642" cy="129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Disminuir las cuentas por cobrar mejorando los procesos de recuperación de cuentas, no manteniendo lapsos extensos de cobro.</a:t>
          </a:r>
          <a:endParaRPr lang="es-EC" sz="1400" kern="1200" dirty="0"/>
        </a:p>
      </dsp:txBody>
      <dsp:txXfrm>
        <a:off x="4456593" y="38081"/>
        <a:ext cx="2975852" cy="1218054"/>
      </dsp:txXfrm>
    </dsp:sp>
    <dsp:sp modelId="{EB199D9C-7BBD-4F67-A661-6BAEEBE547C6}">
      <dsp:nvSpPr>
        <dsp:cNvPr id="0" name=""/>
        <dsp:cNvSpPr/>
      </dsp:nvSpPr>
      <dsp:spPr>
        <a:xfrm>
          <a:off x="7638668" y="409920"/>
          <a:ext cx="405516" cy="4743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>
        <a:off x="7638668" y="504795"/>
        <a:ext cx="283861" cy="284627"/>
      </dsp:txXfrm>
    </dsp:sp>
    <dsp:sp modelId="{17C9A747-F2B2-4BD8-94D2-01A2BC87471C}">
      <dsp:nvSpPr>
        <dsp:cNvPr id="0" name=""/>
        <dsp:cNvSpPr/>
      </dsp:nvSpPr>
      <dsp:spPr>
        <a:xfrm>
          <a:off x="8235465" y="186"/>
          <a:ext cx="3051642" cy="129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Incursionar en la producción de otros cultivos de la zona como medida de solvencia económica y poder sobrellevar la crisis por la que se está atravesando.</a:t>
          </a:r>
          <a:endParaRPr lang="es-EC" sz="1400" kern="1200" dirty="0"/>
        </a:p>
      </dsp:txBody>
      <dsp:txXfrm>
        <a:off x="8273360" y="38081"/>
        <a:ext cx="2975852" cy="1218054"/>
      </dsp:txXfrm>
    </dsp:sp>
    <dsp:sp modelId="{E1D21B6B-1E8D-4C51-94ED-A48FDD2771F6}">
      <dsp:nvSpPr>
        <dsp:cNvPr id="0" name=""/>
        <dsp:cNvSpPr/>
      </dsp:nvSpPr>
      <dsp:spPr>
        <a:xfrm rot="5400000">
          <a:off x="9558528" y="1427928"/>
          <a:ext cx="405516" cy="4743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 rot="-5400000">
        <a:off x="9618973" y="1462359"/>
        <a:ext cx="284627" cy="283861"/>
      </dsp:txXfrm>
    </dsp:sp>
    <dsp:sp modelId="{E587F0EF-7FC0-43B3-914D-14A38FF8D1D5}">
      <dsp:nvSpPr>
        <dsp:cNvPr id="0" name=""/>
        <dsp:cNvSpPr/>
      </dsp:nvSpPr>
      <dsp:spPr>
        <a:xfrm>
          <a:off x="8235465" y="2059156"/>
          <a:ext cx="3051642" cy="129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Mantener el control sobre los gastos de operación, disminuyendo gastos innecesarios.</a:t>
          </a:r>
          <a:endParaRPr lang="es-EC" sz="1400" kern="1200" dirty="0"/>
        </a:p>
      </dsp:txBody>
      <dsp:txXfrm>
        <a:off x="8273360" y="2097051"/>
        <a:ext cx="2975852" cy="1218054"/>
      </dsp:txXfrm>
    </dsp:sp>
    <dsp:sp modelId="{CFEAD405-CA08-4E0B-94AA-A4905FA675EB}">
      <dsp:nvSpPr>
        <dsp:cNvPr id="0" name=""/>
        <dsp:cNvSpPr/>
      </dsp:nvSpPr>
      <dsp:spPr>
        <a:xfrm rot="10800000">
          <a:off x="7661621" y="2468890"/>
          <a:ext cx="405516" cy="4743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 rot="10800000">
        <a:off x="7783276" y="2563765"/>
        <a:ext cx="283861" cy="284627"/>
      </dsp:txXfrm>
    </dsp:sp>
    <dsp:sp modelId="{E71AC0DC-4482-4AB4-BC2A-73F56D7CD3CA}">
      <dsp:nvSpPr>
        <dsp:cNvPr id="0" name=""/>
        <dsp:cNvSpPr/>
      </dsp:nvSpPr>
      <dsp:spPr>
        <a:xfrm>
          <a:off x="4418698" y="2059156"/>
          <a:ext cx="3051642" cy="129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Gestionar subsidios de fertilizantes e insumos, semillas y tierras como fuente de ayuda económica por parte del Gobierno Central.</a:t>
          </a:r>
          <a:endParaRPr lang="es-EC" sz="1400" kern="1200" dirty="0"/>
        </a:p>
      </dsp:txBody>
      <dsp:txXfrm>
        <a:off x="4456593" y="2097051"/>
        <a:ext cx="2975852" cy="1218054"/>
      </dsp:txXfrm>
    </dsp:sp>
    <dsp:sp modelId="{8905BCD9-1C3D-40E7-AD1F-321379DEA222}">
      <dsp:nvSpPr>
        <dsp:cNvPr id="0" name=""/>
        <dsp:cNvSpPr/>
      </dsp:nvSpPr>
      <dsp:spPr>
        <a:xfrm rot="10800000">
          <a:off x="3844854" y="2468890"/>
          <a:ext cx="405516" cy="4743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 rot="10800000">
        <a:off x="3966509" y="2563765"/>
        <a:ext cx="283861" cy="284627"/>
      </dsp:txXfrm>
    </dsp:sp>
    <dsp:sp modelId="{8F467A41-536B-4C95-98DD-811C18DF3DE9}">
      <dsp:nvSpPr>
        <dsp:cNvPr id="0" name=""/>
        <dsp:cNvSpPr/>
      </dsp:nvSpPr>
      <dsp:spPr>
        <a:xfrm>
          <a:off x="601931" y="2059156"/>
          <a:ext cx="3051642" cy="129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Siembra de Semilla de Palma híbrida tolerante a la enfermedad de Pudrición de Cogollo, permitiendo recuperarse económicamente el sector.</a:t>
          </a:r>
          <a:endParaRPr lang="es-EC" sz="1400" kern="1200" dirty="0"/>
        </a:p>
      </dsp:txBody>
      <dsp:txXfrm>
        <a:off x="639826" y="2097051"/>
        <a:ext cx="2975852" cy="1218054"/>
      </dsp:txXfrm>
    </dsp:sp>
    <dsp:sp modelId="{96C8416D-0354-444B-BB93-97F37F144C5A}">
      <dsp:nvSpPr>
        <dsp:cNvPr id="0" name=""/>
        <dsp:cNvSpPr/>
      </dsp:nvSpPr>
      <dsp:spPr>
        <a:xfrm rot="5400000">
          <a:off x="1924994" y="3486898"/>
          <a:ext cx="405516" cy="4743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 rot="-5400000">
        <a:off x="1985439" y="3521329"/>
        <a:ext cx="284627" cy="283861"/>
      </dsp:txXfrm>
    </dsp:sp>
    <dsp:sp modelId="{53AE8FA4-4601-4A5A-83DA-CC383425AA37}">
      <dsp:nvSpPr>
        <dsp:cNvPr id="0" name=""/>
        <dsp:cNvSpPr/>
      </dsp:nvSpPr>
      <dsp:spPr>
        <a:xfrm>
          <a:off x="601931" y="4118126"/>
          <a:ext cx="3051642" cy="129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Control de Precios de fertilizantes e insumos agrícolas.</a:t>
          </a:r>
          <a:endParaRPr lang="es-EC" sz="1400" kern="1200" dirty="0"/>
        </a:p>
      </dsp:txBody>
      <dsp:txXfrm>
        <a:off x="639826" y="4156021"/>
        <a:ext cx="2975852" cy="1218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28/1/2018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73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28/1/2018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17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28/1/2018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86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28/1/2018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448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28/1/2018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31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28/1/2018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22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28/1/2018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77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28/1/2018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05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28/1/2018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4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28/1/2018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809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79530-F87E-4457-8608-7E2B718E10F8}" type="datetimeFigureOut">
              <a:rPr lang="es-EC" smtClean="0"/>
              <a:t>28/1/2018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6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4579530-F87E-4457-8608-7E2B718E10F8}" type="datetimeFigureOut">
              <a:rPr lang="es-EC" smtClean="0"/>
              <a:t>28/1/2018</a:t>
            </a:fld>
            <a:endParaRPr lang="es-EC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C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BD943C-1904-45D3-A774-85B69EFBE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318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IPERVINCULO/UNIVERSO%20-%20POBLACION.xls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gif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3.gif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6.xml"/><Relationship Id="rId7" Type="http://schemas.openxmlformats.org/officeDocument/2006/relationships/slide" Target="slide2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IPERVINCULO/CONSOLIDADOS%20-%20DEFINITIVO.xlsx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2179" y="2625975"/>
            <a:ext cx="9144000" cy="1330269"/>
          </a:xfrm>
        </p:spPr>
        <p:txBody>
          <a:bodyPr/>
          <a:lstStyle/>
          <a:p>
            <a:r>
              <a:rPr lang="es-EC" sz="2800" b="1" dirty="0"/>
              <a:t>Evaluación de la situación financiera de las Empresas Productoras de Palma Africana de la Provincia de Esmeraldas, Cantón  Quinindé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2179" y="4143252"/>
            <a:ext cx="9144000" cy="2321943"/>
          </a:xfrm>
        </p:spPr>
        <p:txBody>
          <a:bodyPr/>
          <a:lstStyle/>
          <a:p>
            <a:r>
              <a:rPr lang="es-EC" sz="2000" b="1" dirty="0"/>
              <a:t>AUTOR: PALMA ALAVA MARÍA GABRIELA</a:t>
            </a:r>
            <a:endParaRPr lang="es-EC" sz="2000" dirty="0"/>
          </a:p>
          <a:p>
            <a:r>
              <a:rPr lang="es-EC" sz="2000" b="1" dirty="0"/>
              <a:t> </a:t>
            </a:r>
            <a:endParaRPr lang="es-EC" sz="2000" dirty="0"/>
          </a:p>
          <a:p>
            <a:r>
              <a:rPr lang="es-EC" sz="2000" b="1" dirty="0"/>
              <a:t>TUTOR: ECO. </a:t>
            </a:r>
            <a:r>
              <a:rPr lang="es-EC" sz="2000" b="1" dirty="0" smtClean="0"/>
              <a:t>GALO</a:t>
            </a:r>
            <a:r>
              <a:rPr lang="es-EC" sz="2000" b="1" dirty="0"/>
              <a:t> SORIA RODRÍGUEZ </a:t>
            </a:r>
            <a:endParaRPr lang="es-EC" sz="2000" dirty="0"/>
          </a:p>
          <a:p>
            <a:endParaRPr lang="es-EC" sz="2800" b="1" dirty="0" smtClean="0"/>
          </a:p>
          <a:p>
            <a:r>
              <a:rPr lang="es-EC" b="1" dirty="0" smtClean="0"/>
              <a:t>SANGOLQUÍ</a:t>
            </a:r>
            <a:endParaRPr lang="es-EC" dirty="0"/>
          </a:p>
          <a:p>
            <a:r>
              <a:rPr lang="es-EC" b="1" dirty="0" smtClean="0"/>
              <a:t>2018</a:t>
            </a:r>
            <a:endParaRPr lang="es-EC" dirty="0"/>
          </a:p>
          <a:p>
            <a:endParaRPr lang="es-EC" dirty="0"/>
          </a:p>
        </p:txBody>
      </p:sp>
      <p:pic>
        <p:nvPicPr>
          <p:cNvPr id="4" name="Imagen 3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6" y="90153"/>
            <a:ext cx="8669626" cy="13007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41668" y="1432250"/>
            <a:ext cx="11900077" cy="42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sz="2000" b="1" dirty="0"/>
              <a:t>DEPARTAMENTO DE CIENCIAS ECONOMICAS, ADMINISTRATIVAS Y DE COMERCIO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41667" y="1995700"/>
            <a:ext cx="11900077" cy="42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sz="2000" b="1" dirty="0" smtClean="0"/>
              <a:t>CARRERA DE CONTABILIDAD Y AUDITORÍA</a:t>
            </a:r>
            <a:endParaRPr lang="es-EC" sz="2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61" y="3906264"/>
            <a:ext cx="2705727" cy="27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0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02085"/>
              </p:ext>
            </p:extLst>
          </p:nvPr>
        </p:nvGraphicFramePr>
        <p:xfrm>
          <a:off x="964372" y="892912"/>
          <a:ext cx="10948585" cy="503503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67657"/>
                <a:gridCol w="524050"/>
                <a:gridCol w="1739806"/>
                <a:gridCol w="629907"/>
                <a:gridCol w="2331076"/>
                <a:gridCol w="1554563"/>
                <a:gridCol w="2901526"/>
              </a:tblGrid>
              <a:tr h="353066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3.</a:t>
                      </a:r>
                      <a:r>
                        <a:rPr lang="es-EC" sz="1200" b="0" baseline="0" dirty="0" smtClean="0">
                          <a:effectLst/>
                        </a:rPr>
                        <a:t> </a:t>
                      </a:r>
                      <a:r>
                        <a:rPr lang="es-EC" sz="1200" b="0" dirty="0" smtClean="0">
                          <a:effectLst/>
                        </a:rPr>
                        <a:t>Niveles de Liquidez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3.1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Liquidez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3.1.1</a:t>
                      </a:r>
                      <a:endParaRPr lang="es-EC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Activo Corriente</a:t>
                      </a:r>
                      <a:endParaRPr lang="es-EC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Secundaria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Técnica Documental, basada en análisis de estados financieros a través de métodos vertical y horizontal y uso de razones financieras para evaluar liquidez, capital de </a:t>
                      </a:r>
                      <a:r>
                        <a:rPr lang="es-EC" sz="1200" b="0" dirty="0" smtClean="0">
                          <a:effectLst/>
                        </a:rPr>
                        <a:t>trabajo.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0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3.1.2</a:t>
                      </a:r>
                      <a:endParaRPr lang="es-EC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0">
                          <a:effectLst/>
                        </a:rPr>
                        <a:t>Pasivo Corriente</a:t>
                      </a:r>
                      <a:endParaRPr lang="es-EC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074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3.1.3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Capital de Trabajo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2306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4.</a:t>
                      </a:r>
                      <a:r>
                        <a:rPr lang="es-EC" sz="1200" b="0" baseline="0" dirty="0" smtClean="0">
                          <a:effectLst/>
                        </a:rPr>
                        <a:t> Estructura de Financiamiento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4.1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Financiamiento Capital Operación e Inversión de capital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4.1.1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Pasivo Corto Plazo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Secundaria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Técnica Documental, basada en análisis de estados financieros a través de métodos vertical y horizontal y uso de razones financieras para evaluar el financiamiento de la inversión de capital y el capital de operación.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1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4.1.2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Pasivo Largo Plazo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347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4.1.3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Capital Propio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1335"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r>
                        <a:rPr lang="es-EC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Política Gubernamental 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5.1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Política Fiscal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5.1.1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Subsidios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Secundaria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Análisis, evaluación y discriminación de información secundaria. 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02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5.1.2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Impuestos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65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5.2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Política Sectorial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5.2.1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Organismos del sector publico 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65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5.2.2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Organismos del sector privado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62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5.3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Política Comercial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5.3.1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Precios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82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</a:rPr>
                        <a:t>5.3.2</a:t>
                      </a:r>
                      <a:endParaRPr lang="es-EC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Requisitos de Calidad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95438" y="2025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95438" y="2482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08050"/>
              </p:ext>
            </p:extLst>
          </p:nvPr>
        </p:nvGraphicFramePr>
        <p:xfrm>
          <a:off x="975105" y="165890"/>
          <a:ext cx="10882647" cy="69699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87217"/>
                <a:gridCol w="389509"/>
                <a:gridCol w="1233220"/>
                <a:gridCol w="525471"/>
                <a:gridCol w="2608531"/>
                <a:gridCol w="1930093"/>
                <a:gridCol w="2708606"/>
              </a:tblGrid>
              <a:tr h="696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OBJETIVOS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</a:rPr>
                        <a:t>VARIABLES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</a:rPr>
                        <a:t>ITEMS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</a:rPr>
                        <a:t>TIPOS DE INFORMACION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TECNICAS O INSTRUMENTOS A UTILIZAR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n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851" y="4468255"/>
            <a:ext cx="2172238" cy="22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1291" y="129282"/>
            <a:ext cx="2392392" cy="721217"/>
          </a:xfrm>
        </p:spPr>
        <p:txBody>
          <a:bodyPr/>
          <a:lstStyle/>
          <a:p>
            <a:pPr algn="r"/>
            <a:r>
              <a:rPr lang="es-EC" sz="3200" b="1" dirty="0" smtClean="0"/>
              <a:t>UNIVERSO</a:t>
            </a:r>
            <a:endParaRPr lang="es-EC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6793851" y="1388076"/>
            <a:ext cx="5153562" cy="12349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340" indent="450215" algn="just">
              <a:lnSpc>
                <a:spcPct val="150000"/>
              </a:lnSpc>
              <a:spcAft>
                <a:spcPts val="800"/>
              </a:spcAft>
            </a:pPr>
            <a:r>
              <a:rPr lang="es-EC" sz="165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presente investigación se realizará en base a las PYMES y empresas grandes cuyo domicilio se ha establecido en el Cantón Quinindé: </a:t>
            </a:r>
            <a:endParaRPr lang="es-EC" sz="16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1292" y="1388076"/>
            <a:ext cx="6096000" cy="13501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0340" indent="450215" algn="just">
              <a:lnSpc>
                <a:spcPct val="150000"/>
              </a:lnSpc>
              <a:spcAft>
                <a:spcPts val="800"/>
              </a:spcAft>
            </a:pPr>
            <a:r>
              <a:rPr lang="es-EC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país las empresas que se dedican a la actividad del Cultivo de Palma Africana son aproximadamente 100 empresas, de las cuales más del 50% las plantas productoras están ubicadas en la Provincia de Esmeraldas.</a:t>
            </a:r>
            <a:endParaRPr lang="es-EC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3769" y="2738254"/>
            <a:ext cx="4368594" cy="4033669"/>
          </a:xfrm>
          <a:prstGeom prst="rect">
            <a:avLst/>
          </a:prstGeom>
        </p:spPr>
      </p:pic>
      <p:pic>
        <p:nvPicPr>
          <p:cNvPr id="7" name="Picture 4" descr="flecha-imagen-animada-0155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613" y="603931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lecha azu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984110" y="872874"/>
            <a:ext cx="782346" cy="32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9092242" y="129281"/>
            <a:ext cx="2855171" cy="72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s-EC" sz="3200" b="1" dirty="0" smtClean="0"/>
              <a:t>POBLACION</a:t>
            </a:r>
            <a:endParaRPr lang="es-EC" sz="3200" b="1" dirty="0"/>
          </a:p>
        </p:txBody>
      </p:sp>
      <p:pic>
        <p:nvPicPr>
          <p:cNvPr id="11" name="Picture 2" descr="flecha azul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10708236" y="872874"/>
            <a:ext cx="782346" cy="32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329" y="2348137"/>
            <a:ext cx="10972800" cy="1143000"/>
          </a:xfrm>
        </p:spPr>
        <p:txBody>
          <a:bodyPr/>
          <a:lstStyle/>
          <a:p>
            <a:r>
              <a:rPr lang="es-EC" sz="11500" b="1" dirty="0" smtClean="0"/>
              <a:t>RESULTADOS</a:t>
            </a:r>
            <a:endParaRPr lang="es-EC" sz="11500" b="1" dirty="0"/>
          </a:p>
        </p:txBody>
      </p:sp>
    </p:spTree>
    <p:extLst>
      <p:ext uri="{BB962C8B-B14F-4D97-AF65-F5344CB8AC3E}">
        <p14:creationId xmlns:p14="http://schemas.microsoft.com/office/powerpoint/2010/main" val="22108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84117"/>
              </p:ext>
            </p:extLst>
          </p:nvPr>
        </p:nvGraphicFramePr>
        <p:xfrm>
          <a:off x="609600" y="721218"/>
          <a:ext cx="10972800" cy="540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8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544131"/>
          </a:xfrm>
        </p:spPr>
        <p:txBody>
          <a:bodyPr/>
          <a:lstStyle/>
          <a:p>
            <a:pPr algn="l"/>
            <a:r>
              <a:rPr lang="es-EC" sz="2800" b="1" dirty="0" smtClean="0"/>
              <a:t>CATEGORIA 1: Causas de los problemas de sostenibilidad.</a:t>
            </a:r>
            <a:endParaRPr lang="es-EC" sz="2800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269112"/>
              </p:ext>
            </p:extLst>
          </p:nvPr>
        </p:nvGraphicFramePr>
        <p:xfrm>
          <a:off x="-1656521" y="796715"/>
          <a:ext cx="10972800" cy="5407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552449"/>
              </p:ext>
            </p:extLst>
          </p:nvPr>
        </p:nvGraphicFramePr>
        <p:xfrm>
          <a:off x="3252475" y="759246"/>
          <a:ext cx="10972800" cy="5407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76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915472"/>
            <a:ext cx="3833611" cy="539841"/>
          </a:xfrm>
        </p:spPr>
        <p:txBody>
          <a:bodyPr/>
          <a:lstStyle/>
          <a:p>
            <a:r>
              <a:rPr lang="es-EC" dirty="0" smtClean="0"/>
              <a:t>1.1.1. Liquidez.</a:t>
            </a:r>
            <a:endParaRPr lang="es-EC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576552" cy="544131"/>
          </a:xfrm>
        </p:spPr>
        <p:txBody>
          <a:bodyPr/>
          <a:lstStyle/>
          <a:p>
            <a:pPr algn="l"/>
            <a:r>
              <a:rPr lang="es-EC" sz="1600" dirty="0" smtClean="0"/>
              <a:t>CATEGORIA 1: Causas de los problemas de sostenibilidad.</a:t>
            </a:r>
            <a:endParaRPr lang="es-EC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371341"/>
            <a:ext cx="5756856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1.1.: Causas de Origen Interno.</a:t>
            </a:r>
            <a:endParaRPr lang="es-EC" sz="20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381133"/>
              </p:ext>
            </p:extLst>
          </p:nvPr>
        </p:nvGraphicFramePr>
        <p:xfrm>
          <a:off x="773511" y="1455314"/>
          <a:ext cx="6464416" cy="18512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15324"/>
                <a:gridCol w="1032966"/>
                <a:gridCol w="994766"/>
                <a:gridCol w="994766"/>
                <a:gridCol w="888740"/>
                <a:gridCol w="937854"/>
              </a:tblGrid>
              <a:tr h="16059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EMPRESAS ESTUDIO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059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LIQUIDEZ, CAP. OPERACIÓN Y CAPITAL DE TRABAJO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2012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2013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2014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2015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2016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ACTIVO CORRIENTE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</a:t>
                      </a:r>
                      <a:r>
                        <a:rPr lang="es-EC" sz="1200" dirty="0" smtClean="0">
                          <a:effectLst/>
                        </a:rPr>
                        <a:t>3.930.286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</a:t>
                      </a:r>
                      <a:r>
                        <a:rPr lang="es-EC" sz="1200" dirty="0" smtClean="0">
                          <a:effectLst/>
                        </a:rPr>
                        <a:t>2.167.254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</a:t>
                      </a:r>
                      <a:r>
                        <a:rPr lang="es-EC" sz="1200" dirty="0" smtClean="0">
                          <a:effectLst/>
                        </a:rPr>
                        <a:t>2.646.692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</a:t>
                      </a:r>
                      <a:r>
                        <a:rPr lang="es-EC" sz="1200" dirty="0" smtClean="0">
                          <a:effectLst/>
                        </a:rPr>
                        <a:t>3.632.085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</a:t>
                      </a:r>
                      <a:r>
                        <a:rPr lang="es-EC" sz="1200" dirty="0" smtClean="0">
                          <a:effectLst/>
                        </a:rPr>
                        <a:t>2.515.921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PASIVO CORRIENTE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</a:t>
                      </a:r>
                      <a:r>
                        <a:rPr lang="es-EC" sz="1200" dirty="0" smtClean="0">
                          <a:effectLst/>
                        </a:rPr>
                        <a:t>2.571.725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</a:t>
                      </a:r>
                      <a:r>
                        <a:rPr lang="es-EC" sz="1200" dirty="0" smtClean="0">
                          <a:effectLst/>
                        </a:rPr>
                        <a:t>3.889.945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</a:t>
                      </a:r>
                      <a:r>
                        <a:rPr lang="es-EC" sz="1200" dirty="0" smtClean="0">
                          <a:effectLst/>
                        </a:rPr>
                        <a:t>5.991.454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</a:t>
                      </a:r>
                      <a:r>
                        <a:rPr lang="es-EC" sz="1200" dirty="0" smtClean="0">
                          <a:effectLst/>
                        </a:rPr>
                        <a:t>6.988.147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</a:t>
                      </a:r>
                      <a:r>
                        <a:rPr lang="es-EC" sz="1200" dirty="0" smtClean="0">
                          <a:effectLst/>
                        </a:rPr>
                        <a:t>5.302.316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0293"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effectLst/>
                        </a:rPr>
                        <a:t>RAZON CIRCULANTE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1,53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0,56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0,44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0,52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0,47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4239295" y="3398948"/>
            <a:ext cx="4814553" cy="5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1.1.2. Rentabilidad.</a:t>
            </a:r>
            <a:endParaRPr lang="es-EC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816054"/>
              </p:ext>
            </p:extLst>
          </p:nvPr>
        </p:nvGraphicFramePr>
        <p:xfrm>
          <a:off x="4695135" y="3938790"/>
          <a:ext cx="7204944" cy="226136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036861"/>
                <a:gridCol w="3752869"/>
                <a:gridCol w="2415214"/>
              </a:tblGrid>
              <a:tr h="1514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RENTABILIDAD DE CAPITAL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0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AÑO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UTILIDAD NETA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RENTABILIDAD CAPITAL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     </a:t>
                      </a:r>
                      <a:r>
                        <a:rPr lang="es-EC" sz="1400" dirty="0" smtClean="0">
                          <a:effectLst/>
                        </a:rPr>
                        <a:t>                                                   </a:t>
                      </a:r>
                      <a:r>
                        <a:rPr lang="es-EC" sz="1400" dirty="0">
                          <a:effectLst/>
                        </a:rPr>
                        <a:t>(376.886)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-2,31%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                                                       </a:t>
                      </a:r>
                      <a:r>
                        <a:rPr lang="es-EC" sz="1400" dirty="0">
                          <a:effectLst/>
                        </a:rPr>
                        <a:t>(1.747.563)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-11,95%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                                                          </a:t>
                      </a:r>
                      <a:r>
                        <a:rPr lang="es-EC" sz="1400" dirty="0">
                          <a:effectLst/>
                        </a:rPr>
                        <a:t>(390.754)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-2,50%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                                                       </a:t>
                      </a:r>
                      <a:r>
                        <a:rPr lang="es-EC" sz="1400" dirty="0">
                          <a:effectLst/>
                        </a:rPr>
                        <a:t>(1.630.886)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-11,22%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</a:t>
                      </a:r>
                      <a:r>
                        <a:rPr lang="es-EC" sz="1400" dirty="0" smtClean="0">
                          <a:effectLst/>
                        </a:rPr>
                        <a:t>                                                           </a:t>
                      </a:r>
                      <a:r>
                        <a:rPr lang="es-EC" sz="1400" dirty="0">
                          <a:effectLst/>
                        </a:rPr>
                        <a:t>120.992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0,92%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4" descr="flecha-imagen-animada-015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613" y="603931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7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576552" cy="544131"/>
          </a:xfrm>
        </p:spPr>
        <p:txBody>
          <a:bodyPr/>
          <a:lstStyle/>
          <a:p>
            <a:pPr algn="l"/>
            <a:r>
              <a:rPr lang="es-EC" sz="1600" dirty="0" smtClean="0"/>
              <a:t>CATEGORIA 1: Causas de los problemas de sostenibilidad.</a:t>
            </a:r>
            <a:endParaRPr lang="es-EC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371341"/>
            <a:ext cx="5756856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1.2.: Causas de Origen Externo.</a:t>
            </a:r>
            <a:endParaRPr lang="es-EC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6" y="1455313"/>
            <a:ext cx="4953000" cy="3048000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609600" y="915472"/>
            <a:ext cx="4554828" cy="539841"/>
          </a:xfrm>
        </p:spPr>
        <p:txBody>
          <a:bodyPr/>
          <a:lstStyle/>
          <a:p>
            <a:r>
              <a:rPr lang="es-EC" dirty="0" smtClean="0"/>
              <a:t>1.2.1. Enfermedad PC</a:t>
            </a:r>
            <a:endParaRPr lang="es-EC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785891808"/>
              </p:ext>
            </p:extLst>
          </p:nvPr>
        </p:nvGraphicFramePr>
        <p:xfrm>
          <a:off x="5756856" y="544131"/>
          <a:ext cx="6435144" cy="541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lecha doblada hacia arriba 8"/>
          <p:cNvSpPr/>
          <p:nvPr/>
        </p:nvSpPr>
        <p:spPr>
          <a:xfrm rot="5400000">
            <a:off x="4965900" y="4456090"/>
            <a:ext cx="850392" cy="731520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Picture 4" descr="flecha-imagen-animada-0155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613" y="603931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8" grpId="0">
        <p:bldAsOne/>
      </p:bldGraphic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609600" y="168497"/>
            <a:ext cx="4554828" cy="5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1.2.2. Mercado.</a:t>
            </a:r>
            <a:endParaRPr lang="es-EC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35204356"/>
              </p:ext>
            </p:extLst>
          </p:nvPr>
        </p:nvGraphicFramePr>
        <p:xfrm>
          <a:off x="1068275" y="872542"/>
          <a:ext cx="5255251" cy="346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58342" y="4314421"/>
            <a:ext cx="417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Importación de Aceite Crudo</a:t>
            </a:r>
            <a:endParaRPr lang="es-EC" sz="2000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72850591"/>
              </p:ext>
            </p:extLst>
          </p:nvPr>
        </p:nvGraphicFramePr>
        <p:xfrm>
          <a:off x="6476865" y="872543"/>
          <a:ext cx="5358819" cy="344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604714" y="4314421"/>
            <a:ext cx="5188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Producción Nacional de Palma Africana</a:t>
            </a:r>
            <a:endParaRPr lang="es-EC" sz="2000" b="1" dirty="0"/>
          </a:p>
        </p:txBody>
      </p:sp>
      <p:pic>
        <p:nvPicPr>
          <p:cNvPr id="9" name="Picture 4" descr="flecha-imagen-animada-01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613" y="603931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8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7" grpId="0">
        <p:bldAsOne/>
      </p:bldGraphic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189822"/>
              </p:ext>
            </p:extLst>
          </p:nvPr>
        </p:nvGraphicFramePr>
        <p:xfrm>
          <a:off x="1807335" y="1538804"/>
          <a:ext cx="8920767" cy="336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4131"/>
          </a:xfrm>
        </p:spPr>
        <p:txBody>
          <a:bodyPr/>
          <a:lstStyle/>
          <a:p>
            <a:r>
              <a:rPr lang="es-EC" sz="3000" dirty="0" smtClean="0"/>
              <a:t>CATEGORIA 2: Márgenes Operacionales Y Niveles De Rentabilidad.</a:t>
            </a:r>
            <a:endParaRPr lang="es-EC" sz="3000" dirty="0"/>
          </a:p>
        </p:txBody>
      </p:sp>
    </p:spTree>
    <p:extLst>
      <p:ext uri="{BB962C8B-B14F-4D97-AF65-F5344CB8AC3E}">
        <p14:creationId xmlns:p14="http://schemas.microsoft.com/office/powerpoint/2010/main" val="7096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6413679" cy="544131"/>
          </a:xfrm>
        </p:spPr>
        <p:txBody>
          <a:bodyPr/>
          <a:lstStyle/>
          <a:p>
            <a:pPr algn="l"/>
            <a:r>
              <a:rPr lang="es-EC" sz="1600" dirty="0" smtClean="0"/>
              <a:t>CATEGORIA 2: </a:t>
            </a:r>
            <a:r>
              <a:rPr lang="es-EC" sz="1600" dirty="0"/>
              <a:t>Márgenes Operacionales Y Niveles De Rentabilidad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371341"/>
            <a:ext cx="62591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2.1.: </a:t>
            </a:r>
            <a:r>
              <a:rPr lang="es-EC" sz="2000" dirty="0"/>
              <a:t>Estado de pérdidas y </a:t>
            </a:r>
            <a:r>
              <a:rPr lang="es-EC" sz="2000" dirty="0" smtClean="0"/>
              <a:t>ganancias</a:t>
            </a:r>
            <a:endParaRPr lang="es-EC" sz="2000" b="1" dirty="0"/>
          </a:p>
        </p:txBody>
      </p:sp>
      <p:sp>
        <p:nvSpPr>
          <p:cNvPr id="7" name="Flecha derecha 6"/>
          <p:cNvSpPr/>
          <p:nvPr/>
        </p:nvSpPr>
        <p:spPr>
          <a:xfrm>
            <a:off x="8258556" y="10481055"/>
            <a:ext cx="1083319" cy="1828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8" name="Cuadro de texto 212"/>
          <p:cNvSpPr txBox="1"/>
          <p:nvPr/>
        </p:nvSpPr>
        <p:spPr>
          <a:xfrm>
            <a:off x="7591805" y="10471530"/>
            <a:ext cx="1575737" cy="2342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endParaRPr lang="es-EC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63048"/>
              </p:ext>
            </p:extLst>
          </p:nvPr>
        </p:nvGraphicFramePr>
        <p:xfrm>
          <a:off x="1112507" y="915472"/>
          <a:ext cx="10602342" cy="544669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411692"/>
                <a:gridCol w="1395444"/>
                <a:gridCol w="1395444"/>
                <a:gridCol w="1395444"/>
                <a:gridCol w="1395444"/>
                <a:gridCol w="1395444"/>
                <a:gridCol w="1213430"/>
              </a:tblGrid>
              <a:tr h="291279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AÑOS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VARIACION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91279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2012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effectLst/>
                        </a:rPr>
                        <a:t>2013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2014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effectLst/>
                        </a:rPr>
                        <a:t>2015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effectLst/>
                        </a:rPr>
                        <a:t>2016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2012-2016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91279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>
                          <a:effectLst/>
                        </a:rPr>
                        <a:t>Ventas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      17.250.696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12.652.080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13.286.907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14.533.578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16.780.895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-2,72%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1607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>
                          <a:effectLst/>
                        </a:rPr>
                        <a:t>Costos de Ventas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13.583.661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9.510.121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10.340.971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12.722.675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13.730.989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1,08%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1607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b="1" u="none" strike="noStrike" dirty="0">
                          <a:effectLst/>
                        </a:rPr>
                        <a:t>MARGEN BRUTO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>
                          <a:effectLst/>
                        </a:rPr>
                        <a:t>         3.667.036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>
                          <a:effectLst/>
                        </a:rPr>
                        <a:t>         3.141.960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>
                          <a:effectLst/>
                        </a:rPr>
                        <a:t>         2.945.935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>
                          <a:effectLst/>
                        </a:rPr>
                        <a:t>         1.810.903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>
                          <a:effectLst/>
                        </a:rPr>
                        <a:t>         3.049.906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 dirty="0">
                          <a:effectLst/>
                        </a:rPr>
                        <a:t> 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1607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>
                          <a:effectLst/>
                        </a:rPr>
                        <a:t>Gastos Operacionales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3.134.642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3.658.184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2.026.359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1.548.909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1.604.087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-48,83%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1607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b="1" u="none" strike="noStrike">
                          <a:effectLst/>
                        </a:rPr>
                        <a:t>MARGEN OPERACIONAL</a:t>
                      </a:r>
                      <a:endParaRPr lang="es-EC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>
                          <a:effectLst/>
                        </a:rPr>
                        <a:t>            532.394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>
                          <a:effectLst/>
                        </a:rPr>
                        <a:t>          (516.225)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>
                          <a:effectLst/>
                        </a:rPr>
                        <a:t>            919.576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>
                          <a:effectLst/>
                        </a:rPr>
                        <a:t>            261.994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>
                          <a:effectLst/>
                        </a:rPr>
                        <a:t>         1.445.819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 dirty="0">
                          <a:effectLst/>
                        </a:rPr>
                        <a:t> 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1607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>
                          <a:effectLst/>
                        </a:rPr>
                        <a:t>Gastos Financieros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   909.280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1.231.338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1.310.330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1.892.880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1.263.327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38,94%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1607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>
                          <a:effectLst/>
                        </a:rPr>
                        <a:t>Utilidad antes de impuestos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 (376.886)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(1.747.563)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 (390.754)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(1.630.886)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   182.492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1607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u="none" strike="noStrike">
                          <a:effectLst/>
                        </a:rPr>
                        <a:t>Part. Trab. / Impuestos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               61.500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1607">
                <a:tc>
                  <a:txBody>
                    <a:bodyPr/>
                    <a:lstStyle/>
                    <a:p>
                      <a:pPr algn="l" fontAlgn="b"/>
                      <a:r>
                        <a:rPr lang="es-EC" sz="1500" b="1" u="none" strike="noStrike" dirty="0">
                          <a:effectLst/>
                        </a:rPr>
                        <a:t>MARGEN NETO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>
                          <a:effectLst/>
                        </a:rPr>
                        <a:t>          (376.886)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 dirty="0">
                          <a:effectLst/>
                        </a:rPr>
                        <a:t>      (1.747.563)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 dirty="0">
                          <a:effectLst/>
                        </a:rPr>
                        <a:t>          (390.754)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>
                          <a:effectLst/>
                        </a:rPr>
                        <a:t>      (1.630.886)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>
                          <a:effectLst/>
                        </a:rPr>
                        <a:t>            120.992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 dirty="0">
                          <a:effectLst/>
                        </a:rPr>
                        <a:t> 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4" name="Picture 4" descr="flecha-imagen-animada-015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08" y="60521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901" y="119132"/>
            <a:ext cx="1566930" cy="550570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INDICE</a:t>
            </a:r>
            <a:endParaRPr lang="es-EC" b="1" dirty="0"/>
          </a:p>
        </p:txBody>
      </p:sp>
      <p:sp>
        <p:nvSpPr>
          <p:cNvPr id="10" name="Rectángulo 9"/>
          <p:cNvSpPr/>
          <p:nvPr/>
        </p:nvSpPr>
        <p:spPr>
          <a:xfrm>
            <a:off x="2268420" y="824248"/>
            <a:ext cx="107392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dirty="0" smtClean="0"/>
              <a:t>Planteamiento del problema</a:t>
            </a:r>
          </a:p>
          <a:p>
            <a:r>
              <a:rPr lang="es-EC" sz="3200" dirty="0" smtClean="0"/>
              <a:t>Objetivo general </a:t>
            </a:r>
          </a:p>
          <a:p>
            <a:r>
              <a:rPr lang="es-EC" sz="3200" dirty="0" smtClean="0"/>
              <a:t>Objetivos específicos</a:t>
            </a:r>
          </a:p>
          <a:p>
            <a:r>
              <a:rPr lang="es-EC" sz="3200" dirty="0" smtClean="0"/>
              <a:t>Matriz síntesis marco teórico</a:t>
            </a:r>
          </a:p>
          <a:p>
            <a:r>
              <a:rPr lang="es-EC" sz="3200" dirty="0" smtClean="0"/>
              <a:t>Matriz de variables</a:t>
            </a:r>
          </a:p>
          <a:p>
            <a:r>
              <a:rPr lang="es-EC" sz="3200" dirty="0" smtClean="0"/>
              <a:t>Matriz de operacionalización de variables</a:t>
            </a:r>
          </a:p>
          <a:p>
            <a:r>
              <a:rPr lang="es-EC" sz="3200" dirty="0" smtClean="0"/>
              <a:t>Marco metodológico</a:t>
            </a:r>
          </a:p>
          <a:p>
            <a:r>
              <a:rPr lang="es-EC" sz="3200" dirty="0" smtClean="0"/>
              <a:t>Informe de la investigación</a:t>
            </a:r>
          </a:p>
          <a:p>
            <a:endParaRPr lang="es-EC" sz="3200" dirty="0"/>
          </a:p>
        </p:txBody>
      </p:sp>
      <p:pic>
        <p:nvPicPr>
          <p:cNvPr id="12" name="Imagen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38" y="772734"/>
            <a:ext cx="805735" cy="770283"/>
          </a:xfrm>
          <a:prstGeom prst="rect">
            <a:avLst/>
          </a:prstGeom>
        </p:spPr>
      </p:pic>
      <p:pic>
        <p:nvPicPr>
          <p:cNvPr id="13" name="Imagen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37" y="1251111"/>
            <a:ext cx="805735" cy="770283"/>
          </a:xfrm>
          <a:prstGeom prst="rect">
            <a:avLst/>
          </a:prstGeom>
        </p:spPr>
      </p:pic>
      <p:pic>
        <p:nvPicPr>
          <p:cNvPr id="14" name="Imagen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38" y="1722040"/>
            <a:ext cx="805735" cy="770283"/>
          </a:xfrm>
          <a:prstGeom prst="rect">
            <a:avLst/>
          </a:prstGeom>
        </p:spPr>
      </p:pic>
      <p:pic>
        <p:nvPicPr>
          <p:cNvPr id="15" name="Imagen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37" y="2200417"/>
            <a:ext cx="805735" cy="770283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38" y="2675070"/>
            <a:ext cx="805735" cy="770283"/>
          </a:xfrm>
          <a:prstGeom prst="rect">
            <a:avLst/>
          </a:prstGeom>
        </p:spPr>
      </p:pic>
      <p:pic>
        <p:nvPicPr>
          <p:cNvPr id="17" name="Imagen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37" y="3153447"/>
            <a:ext cx="805735" cy="770283"/>
          </a:xfrm>
          <a:prstGeom prst="rect">
            <a:avLst/>
          </a:prstGeom>
        </p:spPr>
      </p:pic>
      <p:pic>
        <p:nvPicPr>
          <p:cNvPr id="18" name="Imagen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37" y="3704290"/>
            <a:ext cx="805735" cy="770283"/>
          </a:xfrm>
          <a:prstGeom prst="rect">
            <a:avLst/>
          </a:prstGeom>
        </p:spPr>
      </p:pic>
      <p:pic>
        <p:nvPicPr>
          <p:cNvPr id="19" name="Imagen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36" y="4182667"/>
            <a:ext cx="805735" cy="77028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91" y="3762608"/>
            <a:ext cx="2813985" cy="290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19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0"/>
            <a:ext cx="62591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2.2.: </a:t>
            </a:r>
            <a:r>
              <a:rPr lang="es-EC" sz="2000" dirty="0" smtClean="0"/>
              <a:t>Rendimiento del Activo</a:t>
            </a:r>
            <a:endParaRPr lang="es-EC" sz="20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27165"/>
              </p:ext>
            </p:extLst>
          </p:nvPr>
        </p:nvGraphicFramePr>
        <p:xfrm>
          <a:off x="416475" y="544131"/>
          <a:ext cx="10677095" cy="192655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905855"/>
                <a:gridCol w="1697048"/>
                <a:gridCol w="1378140"/>
                <a:gridCol w="1312332"/>
                <a:gridCol w="1312332"/>
                <a:gridCol w="1321189"/>
                <a:gridCol w="1750199"/>
              </a:tblGrid>
              <a:tr h="292480">
                <a:tc>
                  <a:txBody>
                    <a:bodyPr/>
                    <a:lstStyle/>
                    <a:p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2016-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92480">
                <a:tc>
                  <a:txBody>
                    <a:bodyPr/>
                    <a:lstStyle/>
                    <a:p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SALDOS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74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Utilidad Operacional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532.394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(516.225)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919.576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261.994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1.445.819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171.57%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74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Total Activo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38.425.617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38.676.679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42.454.364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43.060.040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40.296.588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4.87%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92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ROA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1,39%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-1,33%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2,17%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0,61%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3,59%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2702306" y="3155851"/>
            <a:ext cx="62591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2.3.: </a:t>
            </a:r>
            <a:r>
              <a:rPr lang="es-EC" sz="2000" dirty="0" smtClean="0"/>
              <a:t>Rentabilidad del Patrimonio</a:t>
            </a:r>
            <a:endParaRPr lang="es-EC" sz="20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18233"/>
              </p:ext>
            </p:extLst>
          </p:nvPr>
        </p:nvGraphicFramePr>
        <p:xfrm>
          <a:off x="2856963" y="3855257"/>
          <a:ext cx="8469045" cy="266839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63669"/>
                <a:gridCol w="1199211"/>
                <a:gridCol w="1179803"/>
                <a:gridCol w="1199211"/>
                <a:gridCol w="1179803"/>
                <a:gridCol w="1181846"/>
                <a:gridCol w="1165502"/>
              </a:tblGrid>
              <a:tr h="301231">
                <a:tc>
                  <a:txBody>
                    <a:bodyPr/>
                    <a:lstStyle/>
                    <a:p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2016-2012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01231">
                <a:tc>
                  <a:txBody>
                    <a:bodyPr/>
                    <a:lstStyle/>
                    <a:p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SALDOS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8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Utilidad Neta 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                   (376.886)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               (1.747.563)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                   (390.754)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               (1.630.886)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120.992 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132.10%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338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Patrimonio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               16.347.911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               14.627.346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               15.639.406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               14.531.493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                 13.134.259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-19.66%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301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ROE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-2,31%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-11,95%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-2,50%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-11,22%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1.39%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8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PROMEDIO ROE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-5.32%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1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PERDIDAS ACUMULADAS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4.146.087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Flecha derecha 8"/>
          <p:cNvSpPr/>
          <p:nvPr/>
        </p:nvSpPr>
        <p:spPr>
          <a:xfrm>
            <a:off x="9628188" y="12628563"/>
            <a:ext cx="523875" cy="18097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0" name="Cuadro de texto 219"/>
          <p:cNvSpPr txBox="1"/>
          <p:nvPr/>
        </p:nvSpPr>
        <p:spPr>
          <a:xfrm>
            <a:off x="8961438" y="12599988"/>
            <a:ext cx="762000" cy="2301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</a:t>
            </a:r>
            <a:endParaRPr lang="es-EC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flecha-imagen-animada-01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08" y="60521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4131"/>
          </a:xfrm>
        </p:spPr>
        <p:txBody>
          <a:bodyPr/>
          <a:lstStyle/>
          <a:p>
            <a:pPr algn="l"/>
            <a:r>
              <a:rPr lang="es-EC" sz="3000" dirty="0" smtClean="0"/>
              <a:t>CATEGORIA 3: Niveles De </a:t>
            </a:r>
            <a:r>
              <a:rPr lang="es-EC" sz="3200" dirty="0" smtClean="0"/>
              <a:t>Liquidez</a:t>
            </a:r>
            <a:r>
              <a:rPr lang="es-EC" sz="3000" dirty="0" smtClean="0"/>
              <a:t>.</a:t>
            </a:r>
            <a:endParaRPr lang="es-EC" sz="30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73697128"/>
              </p:ext>
            </p:extLst>
          </p:nvPr>
        </p:nvGraphicFramePr>
        <p:xfrm>
          <a:off x="656823" y="719667"/>
          <a:ext cx="11217497" cy="408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3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6413679" cy="544131"/>
          </a:xfrm>
        </p:spPr>
        <p:txBody>
          <a:bodyPr/>
          <a:lstStyle/>
          <a:p>
            <a:pPr algn="l"/>
            <a:r>
              <a:rPr lang="es-EC" sz="1600" dirty="0" smtClean="0"/>
              <a:t>CATEGORIA 3: Niveles de liquidez.</a:t>
            </a:r>
            <a:endParaRPr lang="es-EC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371341"/>
            <a:ext cx="62591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3.1.: </a:t>
            </a:r>
            <a:r>
              <a:rPr lang="es-EC" sz="2000" dirty="0" smtClean="0"/>
              <a:t>Activo Corriente</a:t>
            </a:r>
            <a:endParaRPr lang="es-EC" sz="20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85417"/>
              </p:ext>
            </p:extLst>
          </p:nvPr>
        </p:nvGraphicFramePr>
        <p:xfrm>
          <a:off x="1605212" y="916544"/>
          <a:ext cx="9947138" cy="513564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483505"/>
                <a:gridCol w="1219088"/>
                <a:gridCol w="1219088"/>
                <a:gridCol w="1231016"/>
                <a:gridCol w="1231016"/>
                <a:gridCol w="1235788"/>
                <a:gridCol w="1327637"/>
              </a:tblGrid>
              <a:tr h="380771">
                <a:tc>
                  <a:txBody>
                    <a:bodyPr/>
                    <a:lstStyle/>
                    <a:p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2016-2012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</a:tr>
              <a:tr h="380771">
                <a:tc>
                  <a:txBody>
                    <a:bodyPr/>
                    <a:lstStyle/>
                    <a:p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</a:rPr>
                        <a:t>SALDOS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1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u="sng" dirty="0">
                          <a:solidFill>
                            <a:schemeClr val="tx1"/>
                          </a:solidFill>
                          <a:effectLst/>
                        </a:rPr>
                        <a:t>Activos Corrientes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3.930.286 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2.167.254 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2.646.692 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3.632.085 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2.515.920 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35,99%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 anchor="ctr">
                    <a:solidFill>
                      <a:schemeClr val="bg1"/>
                    </a:solidFill>
                  </a:tcPr>
                </a:tc>
              </a:tr>
              <a:tr h="523534">
                <a:tc>
                  <a:txBody>
                    <a:bodyPr/>
                    <a:lstStyle/>
                    <a:p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PARTICIPACIÓN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PROMEDIO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</a:tr>
              <a:tr h="28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u="sng">
                          <a:solidFill>
                            <a:schemeClr val="tx1"/>
                          </a:solidFill>
                          <a:effectLst/>
                        </a:rPr>
                        <a:t>Activos Corrientes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</a:tr>
              <a:tr h="411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Efectivo y Equivalente del efectivo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16,46%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9,47%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12,66%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2,45%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3,53%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8,91%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</a:tr>
              <a:tr h="411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Documentos y Cuentas por Cobrar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32,29%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43,13%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22,62%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7,27%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19,26%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24,91%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</a:tr>
              <a:tr h="418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(-) Provisión Cuentas Incobrables y Deterioro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-0,58%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-0,45%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-0,78%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-0,36%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</a:tr>
              <a:tr h="549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Otras Cuentas y Documentos por cobrar corrientes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15,50%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14,47%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9,49%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7,89%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</a:tr>
              <a:tr h="411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Activos por Impuestos Corrientes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8,34%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15,67%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14,87%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12,28%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20,99%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14,43%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</a:tr>
              <a:tr h="28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Inventarios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27,17%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20,68%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23,53%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30,33%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42,74%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28,89%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</a:tr>
              <a:tr h="366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Gastos Pagados por Anticipado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15,43%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10,47%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2,88%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1,97%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6,35%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</a:tr>
              <a:tr h="28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Otros Activos Corrientes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0,31%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0,59%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10,41%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30,77%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2,80%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8,97%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0" marR="6695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flecha-imagen-animada-015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08" y="60521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218941"/>
            <a:ext cx="62591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3.2.: </a:t>
            </a:r>
            <a:r>
              <a:rPr lang="es-EC" sz="2000" dirty="0" smtClean="0"/>
              <a:t>Pasivo Corriente</a:t>
            </a:r>
            <a:endParaRPr lang="es-EC" sz="20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18920"/>
              </p:ext>
            </p:extLst>
          </p:nvPr>
        </p:nvGraphicFramePr>
        <p:xfrm>
          <a:off x="1829496" y="801704"/>
          <a:ext cx="9941795" cy="425969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68134"/>
                <a:gridCol w="1138094"/>
                <a:gridCol w="1138094"/>
                <a:gridCol w="1138094"/>
                <a:gridCol w="1138094"/>
                <a:gridCol w="1142989"/>
                <a:gridCol w="1478296"/>
              </a:tblGrid>
              <a:tr h="418146">
                <a:tc>
                  <a:txBody>
                    <a:bodyPr/>
                    <a:lstStyle/>
                    <a:p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2012 - 2016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90803">
                <a:tc>
                  <a:txBody>
                    <a:bodyPr/>
                    <a:lstStyle/>
                    <a:p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SALDOS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70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u="sng">
                          <a:solidFill>
                            <a:schemeClr val="tx1"/>
                          </a:solidFill>
                          <a:effectLst/>
                        </a:rPr>
                        <a:t>Pasivos Corrientes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2.571.725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3.889.945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5.991.454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6.988.147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5.302.316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 106,18%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78722">
                <a:tc>
                  <a:txBody>
                    <a:bodyPr/>
                    <a:lstStyle/>
                    <a:p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PARTICIPACIÓN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PROMEDIO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970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u="sng">
                          <a:solidFill>
                            <a:schemeClr val="tx1"/>
                          </a:solidFill>
                          <a:effectLst/>
                        </a:rPr>
                        <a:t>Pasivos Corrientes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52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Cuentas y Documentos por pagar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64,98%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20,78%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41,50%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45,59%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47,98%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44,16%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52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Obligaciones con Instituciones Financieras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13,86%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22,18%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33,68%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27,31%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27,59%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24,92%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970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Provisiones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1,55%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3,32%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0,76%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1,13%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788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Porción Corriente de Provisiones por Beneficios a Empleados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0,00%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3,25%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2,86%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5,48%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2,32%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9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Otros Pasivos Corrientes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19,60%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53,73%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20,82%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24,24%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18,96%</a:t>
                      </a:r>
                      <a:endParaRPr lang="es-EC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27,47%</a:t>
                      </a:r>
                      <a:endParaRPr lang="es-EC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flecha-imagen-animada-015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08" y="60521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0"/>
            <a:ext cx="62591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3.3.: </a:t>
            </a:r>
            <a:r>
              <a:rPr lang="es-EC" sz="2000" dirty="0" smtClean="0"/>
              <a:t>Capital de Trabajo.</a:t>
            </a:r>
            <a:endParaRPr lang="es-EC" sz="20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15186"/>
              </p:ext>
            </p:extLst>
          </p:nvPr>
        </p:nvGraphicFramePr>
        <p:xfrm>
          <a:off x="1261498" y="544131"/>
          <a:ext cx="10522673" cy="458166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518215"/>
                <a:gridCol w="1490428"/>
                <a:gridCol w="1490428"/>
                <a:gridCol w="1490428"/>
                <a:gridCol w="1490428"/>
                <a:gridCol w="1492954"/>
                <a:gridCol w="1549792"/>
              </a:tblGrid>
              <a:tr h="361036">
                <a:tc>
                  <a:txBody>
                    <a:bodyPr/>
                    <a:lstStyle/>
                    <a:p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PROMEDIO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61036">
                <a:tc>
                  <a:txBody>
                    <a:bodyPr/>
                    <a:lstStyle/>
                    <a:p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SALDOS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83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Activo Corriente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3.930.286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2.167.254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2.646.692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3.632.085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2.515.920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2.978.447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3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Pasivo Corriente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2.571.725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3.889.945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5.991.454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6.988.147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5.302.316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4.948.717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3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u="sng">
                          <a:solidFill>
                            <a:schemeClr val="tx1"/>
                          </a:solidFill>
                          <a:effectLst/>
                        </a:rPr>
                        <a:t>Capital de trabajo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>
                          <a:solidFill>
                            <a:schemeClr val="tx1"/>
                          </a:solidFill>
                          <a:effectLst/>
                        </a:rPr>
                        <a:t>1.358.560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>
                          <a:solidFill>
                            <a:schemeClr val="tx1"/>
                          </a:solidFill>
                          <a:effectLst/>
                        </a:rPr>
                        <a:t>-1.722.691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>
                          <a:solidFill>
                            <a:schemeClr val="tx1"/>
                          </a:solidFill>
                          <a:effectLst/>
                        </a:rPr>
                        <a:t>-3.344.762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>
                          <a:solidFill>
                            <a:schemeClr val="tx1"/>
                          </a:solidFill>
                          <a:effectLst/>
                        </a:rPr>
                        <a:t>-3.356.062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>
                          <a:solidFill>
                            <a:schemeClr val="tx1"/>
                          </a:solidFill>
                          <a:effectLst/>
                        </a:rPr>
                        <a:t>-2.786.395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1.970.270)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61036">
                <a:tc>
                  <a:txBody>
                    <a:bodyPr/>
                    <a:lstStyle/>
                    <a:p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PARTICIPACIÓN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3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Activo Corriente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10,23%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5,60%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6,23%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8,43%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6,24%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7,35%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3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Pasivo Corriente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6,69%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10,06%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14,11%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16,23%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13,16%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12,05%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3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u="sng">
                          <a:solidFill>
                            <a:schemeClr val="tx1"/>
                          </a:solidFill>
                          <a:effectLst/>
                        </a:rPr>
                        <a:t>Capital de trabajo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>
                          <a:solidFill>
                            <a:schemeClr val="tx1"/>
                          </a:solidFill>
                          <a:effectLst/>
                        </a:rPr>
                        <a:t>3,54%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solidFill>
                            <a:schemeClr val="tx1"/>
                          </a:solidFill>
                          <a:effectLst/>
                        </a:rPr>
                        <a:t>-4,45%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>
                          <a:solidFill>
                            <a:schemeClr val="tx1"/>
                          </a:solidFill>
                          <a:effectLst/>
                        </a:rPr>
                        <a:t>-7,88%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>
                          <a:solidFill>
                            <a:schemeClr val="tx1"/>
                          </a:solidFill>
                          <a:effectLst/>
                        </a:rPr>
                        <a:t>-7,79%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u="sng">
                          <a:solidFill>
                            <a:schemeClr val="tx1"/>
                          </a:solidFill>
                          <a:effectLst/>
                        </a:rPr>
                        <a:t>-6,91%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-4,70%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flecha-imagen-animada-015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08" y="60521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4131"/>
          </a:xfrm>
        </p:spPr>
        <p:txBody>
          <a:bodyPr/>
          <a:lstStyle/>
          <a:p>
            <a:pPr algn="l"/>
            <a:r>
              <a:rPr lang="es-EC" sz="3000" dirty="0" smtClean="0"/>
              <a:t>CATEGORIA 4: </a:t>
            </a:r>
            <a:r>
              <a:rPr lang="es-EC" sz="3200" dirty="0" smtClean="0"/>
              <a:t>Estructura De Financiamiento</a:t>
            </a:r>
            <a:r>
              <a:rPr lang="es-EC" sz="3000" dirty="0" smtClean="0"/>
              <a:t>.</a:t>
            </a:r>
            <a:endParaRPr lang="es-EC" sz="30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9925513"/>
              </p:ext>
            </p:extLst>
          </p:nvPr>
        </p:nvGraphicFramePr>
        <p:xfrm>
          <a:off x="2031999" y="719666"/>
          <a:ext cx="8168069" cy="247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3048000" y="4217829"/>
            <a:ext cx="1652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63.29%</a:t>
            </a:r>
            <a:endParaRPr lang="es-EC" sz="3200" dirty="0"/>
          </a:p>
        </p:txBody>
      </p:sp>
      <p:sp>
        <p:nvSpPr>
          <p:cNvPr id="9" name="Rectángulo 8"/>
          <p:cNvSpPr/>
          <p:nvPr/>
        </p:nvSpPr>
        <p:spPr>
          <a:xfrm>
            <a:off x="7993487" y="4217829"/>
            <a:ext cx="1652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36,71%</a:t>
            </a:r>
            <a:endParaRPr lang="es-EC" sz="3200" dirty="0"/>
          </a:p>
        </p:txBody>
      </p:sp>
      <p:pic>
        <p:nvPicPr>
          <p:cNvPr id="10" name="Picture 2" descr="flecha azu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262578" y="3390275"/>
            <a:ext cx="1066770" cy="7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echa azu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77130" y="3390275"/>
            <a:ext cx="1066770" cy="7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6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6413679" cy="544131"/>
          </a:xfrm>
        </p:spPr>
        <p:txBody>
          <a:bodyPr/>
          <a:lstStyle/>
          <a:p>
            <a:pPr algn="l"/>
            <a:r>
              <a:rPr lang="es-EC" sz="1600" dirty="0" smtClean="0"/>
              <a:t>CATEGORIA 4: </a:t>
            </a:r>
            <a:r>
              <a:rPr lang="es-EC" sz="1600" dirty="0"/>
              <a:t>Estructura De Financiamiento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371341"/>
            <a:ext cx="62591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4.1.: </a:t>
            </a:r>
            <a:r>
              <a:rPr lang="es-EC" sz="2000" dirty="0" smtClean="0"/>
              <a:t>Pasivo.</a:t>
            </a:r>
            <a:endParaRPr lang="es-EC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-1043188" y="1738646"/>
            <a:ext cx="417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Pasivo / Activo</a:t>
            </a:r>
            <a:endParaRPr lang="es-EC" sz="20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247103" y="3563481"/>
            <a:ext cx="62591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4.2.: </a:t>
            </a:r>
            <a:r>
              <a:rPr lang="es-EC" sz="2000" dirty="0" smtClean="0"/>
              <a:t>Capital Propio.</a:t>
            </a:r>
            <a:endParaRPr lang="es-EC" sz="2000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79853"/>
              </p:ext>
            </p:extLst>
          </p:nvPr>
        </p:nvGraphicFramePr>
        <p:xfrm>
          <a:off x="2731513" y="4107612"/>
          <a:ext cx="9280295" cy="193258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62719"/>
                <a:gridCol w="1249883"/>
                <a:gridCol w="1249883"/>
                <a:gridCol w="1249883"/>
                <a:gridCol w="1249883"/>
                <a:gridCol w="1249883"/>
                <a:gridCol w="1368161"/>
              </a:tblGrid>
              <a:tr h="297046"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PROMEDIO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046"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SALDOS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PASIVO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22.077.706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24.049.323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26.814.958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28.528.547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27.162.329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25.726.573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PATRIMONIO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16.347.911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14.627.346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15.639.406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14.531.493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13.134.259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14.856.083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PARTICIPACION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1,35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1,64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1,71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1,96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2,07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1,73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037267" y="6053290"/>
            <a:ext cx="417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Pasivo / Patrimonio</a:t>
            </a:r>
            <a:endParaRPr lang="es-EC" sz="2000" b="1" dirty="0"/>
          </a:p>
        </p:txBody>
      </p:sp>
      <p:pic>
        <p:nvPicPr>
          <p:cNvPr id="11" name="Picture 4" descr="flecha-imagen-animada-015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08" y="60521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762144"/>
              </p:ext>
            </p:extLst>
          </p:nvPr>
        </p:nvGraphicFramePr>
        <p:xfrm>
          <a:off x="2139502" y="915471"/>
          <a:ext cx="9872303" cy="229136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749918"/>
                <a:gridCol w="1339403"/>
                <a:gridCol w="1171977"/>
                <a:gridCol w="1104084"/>
                <a:gridCol w="364108"/>
                <a:gridCol w="1138199"/>
                <a:gridCol w="329992"/>
                <a:gridCol w="1172315"/>
                <a:gridCol w="1502307"/>
              </a:tblGrid>
              <a:tr h="357328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2012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2013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2014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2015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2016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PROMEDIO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57328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SALDOS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73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PASIVO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>
                          <a:effectLst/>
                        </a:rPr>
                        <a:t>22.077.706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>
                          <a:effectLst/>
                        </a:rPr>
                        <a:t>24.049.323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>
                          <a:effectLst/>
                        </a:rPr>
                        <a:t>26.814.958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>
                          <a:effectLst/>
                        </a:rPr>
                        <a:t>28.528.547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>
                          <a:effectLst/>
                        </a:rPr>
                        <a:t>27.162.329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25.726.573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573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ACTIVO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38.425.617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>
                          <a:effectLst/>
                        </a:rPr>
                        <a:t>38.676.679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 dirty="0">
                          <a:effectLst/>
                        </a:rPr>
                        <a:t>42.454.364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43.060.040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40.296.588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40.582.658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8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PARTICIPACION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57,46%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62,18%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63,16%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66,25%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67,41%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63,29%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422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ACTIVO / PASIVO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effectLst/>
                        </a:rPr>
                        <a:t>42,54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effectLst/>
                        </a:rPr>
                        <a:t>37,82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effectLst/>
                        </a:rPr>
                        <a:t>36,84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effectLst/>
                        </a:rPr>
                        <a:t>33,75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effectLst/>
                        </a:rPr>
                        <a:t>32,59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 smtClean="0">
                          <a:effectLst/>
                        </a:rPr>
                        <a:t>36,71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6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4131"/>
          </a:xfrm>
        </p:spPr>
        <p:txBody>
          <a:bodyPr/>
          <a:lstStyle/>
          <a:p>
            <a:pPr algn="l"/>
            <a:r>
              <a:rPr lang="es-EC" sz="3000" dirty="0" smtClean="0"/>
              <a:t>CATEGORIA 5: </a:t>
            </a:r>
            <a:r>
              <a:rPr lang="es-EC" sz="3200" dirty="0" smtClean="0"/>
              <a:t>Política Gubernamental</a:t>
            </a:r>
            <a:r>
              <a:rPr lang="es-EC" sz="3000" dirty="0" smtClean="0"/>
              <a:t>.</a:t>
            </a:r>
            <a:endParaRPr lang="es-EC" sz="30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23472507"/>
              </p:ext>
            </p:extLst>
          </p:nvPr>
        </p:nvGraphicFramePr>
        <p:xfrm>
          <a:off x="1465330" y="544131"/>
          <a:ext cx="971353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8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6413679" cy="544131"/>
          </a:xfrm>
        </p:spPr>
        <p:txBody>
          <a:bodyPr/>
          <a:lstStyle/>
          <a:p>
            <a:pPr algn="l"/>
            <a:r>
              <a:rPr lang="es-EC" sz="1600" dirty="0" smtClean="0"/>
              <a:t>CATEGORIA 5: </a:t>
            </a:r>
            <a:r>
              <a:rPr lang="es-EC" sz="1600" dirty="0"/>
              <a:t>Política Gubernamental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371341"/>
            <a:ext cx="62591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5.1.: </a:t>
            </a:r>
            <a:r>
              <a:rPr lang="es-EC" sz="2000" dirty="0" smtClean="0"/>
              <a:t>Política Fiscal.</a:t>
            </a:r>
            <a:endParaRPr lang="es-EC" sz="2000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5399301"/>
              </p:ext>
            </p:extLst>
          </p:nvPr>
        </p:nvGraphicFramePr>
        <p:xfrm>
          <a:off x="187727" y="915471"/>
          <a:ext cx="5883678" cy="310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21972" y="4018206"/>
            <a:ext cx="417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Subsidios</a:t>
            </a:r>
            <a:endParaRPr lang="es-EC" sz="20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35135"/>
              </p:ext>
            </p:extLst>
          </p:nvPr>
        </p:nvGraphicFramePr>
        <p:xfrm>
          <a:off x="6127271" y="915472"/>
          <a:ext cx="5850081" cy="310273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224551"/>
                <a:gridCol w="2375061"/>
                <a:gridCol w="2250469"/>
              </a:tblGrid>
              <a:tr h="517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AÑOS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UTILIDAD NETA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IMPUESTO CAUSADO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17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881.136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220.284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17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(5.113.650)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17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(3.238.825)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17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(2.587.683)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17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(5.946.581)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145627" y="4018206"/>
            <a:ext cx="417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Impuestos</a:t>
            </a:r>
            <a:endParaRPr lang="es-EC" sz="2000" b="1" dirty="0"/>
          </a:p>
        </p:txBody>
      </p:sp>
      <p:pic>
        <p:nvPicPr>
          <p:cNvPr id="10" name="Picture 4" descr="flecha-imagen-animada-015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08" y="60521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0"/>
            <a:ext cx="62591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5.2.: </a:t>
            </a:r>
            <a:r>
              <a:rPr lang="es-EC" sz="2000" dirty="0" smtClean="0"/>
              <a:t>Política Sectorial.</a:t>
            </a:r>
            <a:endParaRPr lang="es-EC" sz="2000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31094853"/>
              </p:ext>
            </p:extLst>
          </p:nvPr>
        </p:nvGraphicFramePr>
        <p:xfrm>
          <a:off x="309093" y="1070419"/>
          <a:ext cx="5434885" cy="332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31064" y="4391692"/>
            <a:ext cx="417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CFN</a:t>
            </a:r>
            <a:endParaRPr lang="es-EC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89397" y="547349"/>
            <a:ext cx="5035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5.2.1. Organismos del Sector Público</a:t>
            </a:r>
            <a:endParaRPr lang="es-EC" sz="2000" b="1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35605220"/>
              </p:ext>
            </p:extLst>
          </p:nvPr>
        </p:nvGraphicFramePr>
        <p:xfrm>
          <a:off x="5874040" y="1068946"/>
          <a:ext cx="6038918" cy="3322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862293" y="4391692"/>
            <a:ext cx="417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BNF / BE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7918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8" grpId="0">
        <p:bldAsOne/>
      </p:bldGraphic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7051" flipH="1" flipV="1">
            <a:off x="7772350" y="4075763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79691" flipH="1" flipV="1">
            <a:off x="6216451" y="4202884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redondeado 17"/>
          <p:cNvSpPr/>
          <p:nvPr/>
        </p:nvSpPr>
        <p:spPr>
          <a:xfrm>
            <a:off x="2187306" y="4812907"/>
            <a:ext cx="1799913" cy="8831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Producción / Productividad  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4106161" y="5078877"/>
            <a:ext cx="2270706" cy="8831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Costos de Operación 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6442719" y="5078877"/>
            <a:ext cx="2241780" cy="8831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Niveles de Comercialización 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8803441" y="4812906"/>
            <a:ext cx="1654216" cy="8831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Precios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3913189" y="2930787"/>
            <a:ext cx="4442347" cy="9272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BAJA SOSTENIBILIDAD FINANCIERA DE LAS EMPRESAS PRODUCTORAS DE PALMA AFRICANA DEL CANTÓN QUININDÉ.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7051">
            <a:off x="3176656" y="2100530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2949" flipV="1">
            <a:off x="3176657" y="4089343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0309" flipV="1">
            <a:off x="4587173" y="4216464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79691">
            <a:off x="4708897" y="1903800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0309" flipH="1">
            <a:off x="6374822" y="1903800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2949" flipH="1">
            <a:off x="7808996" y="2096775"/>
            <a:ext cx="1473066" cy="6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ángulo redondeado 40"/>
          <p:cNvSpPr/>
          <p:nvPr/>
        </p:nvSpPr>
        <p:spPr>
          <a:xfrm>
            <a:off x="2162328" y="909173"/>
            <a:ext cx="2129614" cy="1049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indent="-228600" algn="ctr">
              <a:spcAft>
                <a:spcPts val="0"/>
              </a:spcAft>
            </a:pPr>
            <a:r>
              <a:rPr lang="es-EC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Rentabilidad</a:t>
            </a:r>
          </a:p>
        </p:txBody>
      </p:sp>
      <p:sp>
        <p:nvSpPr>
          <p:cNvPr id="42" name="Rectángulo redondeado 41"/>
          <p:cNvSpPr/>
          <p:nvPr/>
        </p:nvSpPr>
        <p:spPr>
          <a:xfrm>
            <a:off x="4457571" y="600325"/>
            <a:ext cx="1799913" cy="1049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indent="-228600" algn="ctr">
              <a:spcAft>
                <a:spcPts val="0"/>
              </a:spcAft>
            </a:pPr>
            <a:r>
              <a:rPr lang="es-EC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Liquidez</a:t>
            </a:r>
          </a:p>
        </p:txBody>
      </p:sp>
      <p:sp>
        <p:nvSpPr>
          <p:cNvPr id="43" name="Rectángulo redondeado 42"/>
          <p:cNvSpPr/>
          <p:nvPr/>
        </p:nvSpPr>
        <p:spPr>
          <a:xfrm>
            <a:off x="6389994" y="586745"/>
            <a:ext cx="1799913" cy="1049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indent="-228600" algn="ctr">
              <a:spcAft>
                <a:spcPts val="0"/>
              </a:spcAft>
            </a:pPr>
            <a:r>
              <a:rPr lang="es-EC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Financiamiento</a:t>
            </a:r>
            <a:endParaRPr lang="es-EC" sz="20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ángulo redondeado 43"/>
          <p:cNvSpPr/>
          <p:nvPr/>
        </p:nvSpPr>
        <p:spPr>
          <a:xfrm>
            <a:off x="8355536" y="891392"/>
            <a:ext cx="2054356" cy="10653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indent="-228600" algn="ctr">
              <a:spcAft>
                <a:spcPts val="0"/>
              </a:spcAft>
            </a:pPr>
            <a:r>
              <a:rPr lang="es-EC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Política Fiscal</a:t>
            </a:r>
          </a:p>
          <a:p>
            <a:pPr marL="180340" indent="-228600" algn="ctr">
              <a:spcAft>
                <a:spcPts val="0"/>
              </a:spcAft>
            </a:pPr>
            <a:r>
              <a:rPr lang="es-EC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Política Comercial</a:t>
            </a:r>
          </a:p>
        </p:txBody>
      </p:sp>
      <p:pic>
        <p:nvPicPr>
          <p:cNvPr id="23" name="Picture 4" descr="flecha-imagen-animada-015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887" y="596203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8825"/>
          </a:xfrm>
        </p:spPr>
        <p:txBody>
          <a:bodyPr/>
          <a:lstStyle/>
          <a:p>
            <a:r>
              <a:rPr lang="es-EC" sz="3200" b="1" dirty="0" smtClean="0"/>
              <a:t>PLANTEAMIENTO DEL PROBLEMA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17955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4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89397" y="122346"/>
            <a:ext cx="5035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5.2.1. Organismos del Sector Privado</a:t>
            </a:r>
            <a:endParaRPr lang="es-EC" sz="2000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22607775"/>
              </p:ext>
            </p:extLst>
          </p:nvPr>
        </p:nvGraphicFramePr>
        <p:xfrm>
          <a:off x="6890766" y="3291414"/>
          <a:ext cx="5068843" cy="260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338811" y="6052190"/>
            <a:ext cx="417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Sector Palmicultor</a:t>
            </a:r>
            <a:endParaRPr lang="es-EC" sz="2000" b="1" dirty="0"/>
          </a:p>
        </p:txBody>
      </p:sp>
      <p:pic>
        <p:nvPicPr>
          <p:cNvPr id="8" name="Picture 4" descr="flecha-imagen-animada-015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08" y="60521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18559995"/>
              </p:ext>
            </p:extLst>
          </p:nvPr>
        </p:nvGraphicFramePr>
        <p:xfrm>
          <a:off x="969054" y="522456"/>
          <a:ext cx="6745391" cy="381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96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0" y="0"/>
            <a:ext cx="6259132" cy="5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000" b="1" dirty="0" smtClean="0"/>
              <a:t>VARIABLE 5.3.: </a:t>
            </a:r>
            <a:r>
              <a:rPr lang="es-EC" sz="2000" dirty="0" smtClean="0"/>
              <a:t>Política Comercial.</a:t>
            </a:r>
            <a:endParaRPr lang="es-EC" sz="2000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098883334"/>
              </p:ext>
            </p:extLst>
          </p:nvPr>
        </p:nvGraphicFramePr>
        <p:xfrm>
          <a:off x="1541440" y="544130"/>
          <a:ext cx="10229850" cy="453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172755" y="5100030"/>
            <a:ext cx="417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Precios</a:t>
            </a:r>
            <a:endParaRPr lang="es-EC" sz="2000" b="1" dirty="0"/>
          </a:p>
        </p:txBody>
      </p:sp>
      <p:pic>
        <p:nvPicPr>
          <p:cNvPr id="7" name="Picture 4" descr="flecha-imagen-animada-015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08" y="60521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612" y="0"/>
            <a:ext cx="10972800" cy="831042"/>
          </a:xfrm>
        </p:spPr>
        <p:txBody>
          <a:bodyPr/>
          <a:lstStyle/>
          <a:p>
            <a:r>
              <a:rPr lang="es-EC" b="1" dirty="0" smtClean="0"/>
              <a:t>CONCLUSIONES</a:t>
            </a:r>
            <a:endParaRPr lang="es-EC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33379784"/>
              </p:ext>
            </p:extLst>
          </p:nvPr>
        </p:nvGraphicFramePr>
        <p:xfrm>
          <a:off x="1120462" y="1249252"/>
          <a:ext cx="10932993" cy="544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flecha azu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835398" y="727636"/>
            <a:ext cx="659227" cy="4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117" y="-77274"/>
            <a:ext cx="10972800" cy="1143000"/>
          </a:xfrm>
        </p:spPr>
        <p:txBody>
          <a:bodyPr/>
          <a:lstStyle/>
          <a:p>
            <a:r>
              <a:rPr lang="es-EC" b="1" dirty="0" smtClean="0"/>
              <a:t>RECOMENDACIONES</a:t>
            </a:r>
            <a:endParaRPr lang="es-EC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6966534"/>
              </p:ext>
            </p:extLst>
          </p:nvPr>
        </p:nvGraphicFramePr>
        <p:xfrm>
          <a:off x="713117" y="1340365"/>
          <a:ext cx="11889039" cy="541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flecha azu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869903" y="817788"/>
            <a:ext cx="659227" cy="4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132969"/>
            <a:ext cx="10972800" cy="1143000"/>
          </a:xfrm>
        </p:spPr>
        <p:txBody>
          <a:bodyPr/>
          <a:lstStyle/>
          <a:p>
            <a:r>
              <a:rPr lang="es-EC" b="1" dirty="0" smtClean="0"/>
              <a:t>PROPUESTA</a:t>
            </a:r>
            <a:endParaRPr lang="es-EC" b="1" dirty="0"/>
          </a:p>
        </p:txBody>
      </p:sp>
      <p:sp>
        <p:nvSpPr>
          <p:cNvPr id="5" name="Rectángulo 4"/>
          <p:cNvSpPr/>
          <p:nvPr/>
        </p:nvSpPr>
        <p:spPr>
          <a:xfrm>
            <a:off x="3048000" y="1662337"/>
            <a:ext cx="6096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/>
            <a:r>
              <a:rPr lang="es-EC" dirty="0"/>
              <a:t>Gestionar subsidios de fertilizantes e insumos, semillas y tierras como fuente de ayuda económica por parte del Gobierno Central.</a:t>
            </a:r>
          </a:p>
        </p:txBody>
      </p:sp>
      <p:pic>
        <p:nvPicPr>
          <p:cNvPr id="6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27358" y="1072692"/>
            <a:ext cx="659227" cy="4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254338"/>
              </p:ext>
            </p:extLst>
          </p:nvPr>
        </p:nvGraphicFramePr>
        <p:xfrm>
          <a:off x="1138686" y="2928028"/>
          <a:ext cx="10248184" cy="24942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62046"/>
                <a:gridCol w="2562046"/>
                <a:gridCol w="2562046"/>
                <a:gridCol w="25620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FERTLIZANTES E</a:t>
                      </a:r>
                      <a:r>
                        <a:rPr lang="es-EC" baseline="0" dirty="0" smtClean="0"/>
                        <a:t> INSUMOS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PRECIO COMERCIO ECUADOR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PRECIO COMERCIO</a:t>
                      </a:r>
                      <a:r>
                        <a:rPr lang="es-EC" baseline="0" dirty="0" smtClean="0"/>
                        <a:t> VENEZUELA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SUBSIDIO</a:t>
                      </a:r>
                      <a:r>
                        <a:rPr lang="es-EC" baseline="0" dirty="0" smtClean="0"/>
                        <a:t> / 2010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Urea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24,00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14,00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10 – 30 – 10 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24,90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22,00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Fósforo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32,00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24,50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Potasio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23,25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18,90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Magnesio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17,50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        13,40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1" b="96463" l="12551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225" y="5558887"/>
            <a:ext cx="967492" cy="72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0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-128789"/>
            <a:ext cx="10759763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0321" y="759853"/>
            <a:ext cx="6898783" cy="721217"/>
          </a:xfrm>
        </p:spPr>
        <p:txBody>
          <a:bodyPr/>
          <a:lstStyle/>
          <a:p>
            <a:pPr algn="r"/>
            <a:r>
              <a:rPr lang="es-EC" b="1" dirty="0" smtClean="0"/>
              <a:t>OBJETIVO GENERAL</a:t>
            </a:r>
            <a:endParaRPr lang="es-EC" b="1" dirty="0"/>
          </a:p>
        </p:txBody>
      </p:sp>
      <p:sp>
        <p:nvSpPr>
          <p:cNvPr id="6" name="Rectángulo 5"/>
          <p:cNvSpPr/>
          <p:nvPr/>
        </p:nvSpPr>
        <p:spPr>
          <a:xfrm>
            <a:off x="845713" y="2408349"/>
            <a:ext cx="10886941" cy="79117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indent="450215" algn="ctr">
              <a:lnSpc>
                <a:spcPct val="150000"/>
              </a:lnSpc>
              <a:spcAft>
                <a:spcPts val="800"/>
              </a:spcAft>
            </a:pPr>
            <a:r>
              <a:rPr lang="es-EC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Analizar la situación financiera de las Empresas Productoras de Palma Africana de la Provincia de Esmeraldas, Cantón  Quinindé.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813667" y="1637687"/>
            <a:ext cx="1066770" cy="4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Trabajo\Pictures\rrqhkw.jpg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316" y="3863662"/>
            <a:ext cx="2994338" cy="29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2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421228" y="128790"/>
            <a:ext cx="7439696" cy="720169"/>
          </a:xfrm>
        </p:spPr>
        <p:txBody>
          <a:bodyPr/>
          <a:lstStyle/>
          <a:p>
            <a:pPr algn="r"/>
            <a:r>
              <a:rPr lang="es-EC" b="1" dirty="0" smtClean="0"/>
              <a:t>OBJETIVOS ESPECIFICOS</a:t>
            </a:r>
            <a:endParaRPr lang="es-EC" b="1" dirty="0"/>
          </a:p>
        </p:txBody>
      </p:sp>
      <p:pic>
        <p:nvPicPr>
          <p:cNvPr id="6" name="Picture 2" descr="flecha az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07691" y="967986"/>
            <a:ext cx="1066770" cy="4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64" y="4239127"/>
            <a:ext cx="2341211" cy="2419251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7577" y="1719321"/>
            <a:ext cx="3582474" cy="21552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Determinar las causas que han originado los problemas de sostenibilidad en las empresas productoras de palma.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349839" y="1700012"/>
            <a:ext cx="3582474" cy="21552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Evaluar los márgenes operacionales y los niveles de rentabilidad de las empresas estudiadas.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442101" y="1700012"/>
            <a:ext cx="3582474" cy="21552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Analizar los niveles de liquidez que se ha presentado en las empresas y el manejo del capital de operación.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878212" y="4239127"/>
            <a:ext cx="3582474" cy="21552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Examinar la estructura de financiamiento de las empresas y su incidencia.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100890" y="4239127"/>
            <a:ext cx="3582474" cy="21552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Investigar la política gubernamental que se ha establecido a las empresas productoras de palma africana, como respuesta del estado a los problemas que ha enfrentado este sector.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57219"/>
              </p:ext>
            </p:extLst>
          </p:nvPr>
        </p:nvGraphicFramePr>
        <p:xfrm>
          <a:off x="5481637" y="-3"/>
          <a:ext cx="1850815" cy="6860864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850815"/>
              </a:tblGrid>
              <a:tr h="24914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PAPERS BASE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1" marR="6831" marT="6831" marB="0" anchor="ctr"/>
                </a:tc>
              </a:tr>
              <a:tr h="1773668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50" u="none" strike="noStrike" dirty="0">
                          <a:effectLst/>
                        </a:rPr>
                        <a:t>ANÁLISIS COMPARATIVO DE LAS PRINCIPALES HERRAMIENTAS DE PLANEACIÓN FINANCIERA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1" marR="6831" marT="6831" marB="0" anchor="ctr"/>
                </a:tc>
              </a:tr>
              <a:tr h="23592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 smtClean="0">
                          <a:effectLst/>
                        </a:rPr>
                        <a:t>VARIABLES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1" marR="6831" marT="6831" marB="0" anchor="b"/>
                </a:tc>
              </a:tr>
              <a:tr h="665125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400" u="none" strike="noStrike">
                          <a:effectLst/>
                        </a:rPr>
                        <a:t>Análisis Financiero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1" marR="6831" marT="6831" marB="0"/>
                </a:tc>
              </a:tr>
              <a:tr h="665125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400" u="none" strike="noStrike" dirty="0" smtClean="0">
                          <a:effectLst/>
                        </a:rPr>
                        <a:t>Análisis </a:t>
                      </a:r>
                      <a:r>
                        <a:rPr lang="es-EC" sz="1400" u="none" strike="noStrike" dirty="0">
                          <a:effectLst/>
                        </a:rPr>
                        <a:t>horizontal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1" marR="6831" marT="6831" marB="0"/>
                </a:tc>
              </a:tr>
              <a:tr h="665125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400" u="none" strike="noStrike">
                          <a:effectLst/>
                        </a:rPr>
                        <a:t>Análisis vertical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1" marR="6831" marT="6831" marB="0"/>
                </a:tc>
              </a:tr>
              <a:tr h="665125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400" u="none" strike="noStrike">
                          <a:effectLst/>
                        </a:rPr>
                        <a:t>Apalancamiento Financiero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1" marR="6831" marT="6831" marB="0"/>
                </a:tc>
              </a:tr>
              <a:tr h="443416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400" u="none" strike="noStrike" dirty="0">
                          <a:effectLst/>
                        </a:rPr>
                        <a:t>Razones Financieras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1" marR="6831" marT="6831" marB="0"/>
                </a:tc>
              </a:tr>
              <a:tr h="334088">
                <a:tc>
                  <a:txBody>
                    <a:bodyPr/>
                    <a:lstStyle/>
                    <a:p>
                      <a:pPr algn="just" fontAlgn="t"/>
                      <a:r>
                        <a:rPr lang="es-EC" sz="1400" u="none" strike="noStrike" dirty="0">
                          <a:effectLst/>
                        </a:rPr>
                        <a:t>Liquidez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1" marR="6831" marT="6831" marB="0"/>
                </a:tc>
              </a:tr>
              <a:tr h="277282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400" u="none" strike="noStrike" dirty="0">
                          <a:effectLst/>
                        </a:rPr>
                        <a:t>Rentabilidad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1" marR="6831" marT="6831" marB="0"/>
                </a:tc>
              </a:tr>
              <a:tr h="21885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TEORIAS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1" marR="6831" marT="6831" marB="0" anchor="b"/>
                </a:tc>
              </a:tr>
              <a:tr h="665125">
                <a:tc>
                  <a:txBody>
                    <a:bodyPr/>
                    <a:lstStyle/>
                    <a:p>
                      <a:pPr algn="just" fontAlgn="b"/>
                      <a:r>
                        <a:rPr lang="es-EC" sz="1400" u="none" strike="noStrike" dirty="0">
                          <a:effectLst/>
                        </a:rPr>
                        <a:t>Introducción al análisis financiero (3ª edición) Ana María Gil Álvarez.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1" marR="6831" marT="6831" marB="0" anchor="b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985714"/>
              </p:ext>
            </p:extLst>
          </p:nvPr>
        </p:nvGraphicFramePr>
        <p:xfrm>
          <a:off x="7447292" y="0"/>
          <a:ext cx="4744707" cy="413705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81569"/>
                <a:gridCol w="1581569"/>
                <a:gridCol w="1581569"/>
              </a:tblGrid>
              <a:tr h="212709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 smtClean="0">
                          <a:effectLst/>
                        </a:rPr>
                        <a:t>PAPERS </a:t>
                      </a:r>
                      <a:r>
                        <a:rPr lang="es-EC" sz="1400" u="none" strike="noStrike" dirty="0">
                          <a:effectLst/>
                        </a:rPr>
                        <a:t>RELACIONADOS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2709"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>
                          <a:effectLst/>
                        </a:rPr>
                        <a:t>PAPERS 1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>
                          <a:effectLst/>
                        </a:rPr>
                        <a:t>PAPERS 2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>
                          <a:effectLst/>
                        </a:rPr>
                        <a:t>PAPERS 3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</a:tr>
              <a:tr h="1656886">
                <a:tc>
                  <a:txBody>
                    <a:bodyPr/>
                    <a:lstStyle/>
                    <a:p>
                      <a:pPr algn="just" fontAlgn="t"/>
                      <a:r>
                        <a:rPr lang="es-EC" sz="1400" u="none" strike="noStrike">
                          <a:effectLst/>
                        </a:rPr>
                        <a:t>Evaluación de la Gestión Financiera de las empresas del sector automotriz y actividades conexas en el Atlántico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7" marR="6617" marT="6617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400" u="none" strike="noStrike" dirty="0">
                          <a:effectLst/>
                        </a:rPr>
                        <a:t>Impacto económico de la enfermedad del PC a las plantaciones de palma </a:t>
                      </a:r>
                      <a:r>
                        <a:rPr lang="es-EC" sz="1400" u="none" strike="noStrike" dirty="0" smtClean="0">
                          <a:effectLst/>
                        </a:rPr>
                        <a:t>africana.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7" marR="6617" marT="6617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400" u="none" strike="noStrike">
                          <a:effectLst/>
                        </a:rPr>
                        <a:t>Incidencia, progresión e intensidad de la Pudrición del Cogollo en San Lorenzo, Ecuador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7" marR="6617" marT="6617" marB="0"/>
                </a:tc>
              </a:tr>
              <a:tr h="212709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EC" sz="1400" u="none" strike="noStrike" dirty="0" smtClean="0">
                          <a:effectLst/>
                        </a:rPr>
                        <a:t>VARIABLES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87875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>
                          <a:effectLst/>
                        </a:rPr>
                        <a:t>Liquidez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>
                          <a:effectLst/>
                        </a:rPr>
                        <a:t>Costos de Produccion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>
                          <a:effectLst/>
                        </a:rPr>
                        <a:t>Baja Produccion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</a:tr>
              <a:tr h="587875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>
                          <a:effectLst/>
                        </a:rPr>
                        <a:t>Rentabilidad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>
                          <a:effectLst/>
                        </a:rPr>
                        <a:t>Enfermedades Palma Africana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>
                          <a:effectLst/>
                        </a:rPr>
                        <a:t>Costos de Produccion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</a:tr>
              <a:tr h="587875"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 dirty="0">
                          <a:effectLst/>
                        </a:rPr>
                        <a:t>Endeudamiento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 dirty="0">
                          <a:effectLst/>
                        </a:rPr>
                        <a:t>Gastos Operacionales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7" marR="6617" marT="6617" marB="0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06711"/>
              </p:ext>
            </p:extLst>
          </p:nvPr>
        </p:nvGraphicFramePr>
        <p:xfrm>
          <a:off x="0" y="0"/>
          <a:ext cx="5382883" cy="68579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63258"/>
                <a:gridCol w="3119625"/>
              </a:tblGrid>
              <a:tr h="2589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TEORIAS DE SOPORTE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099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C" sz="1600" u="none" strike="noStrike" dirty="0">
                          <a:effectLst/>
                        </a:rPr>
                        <a:t>Introducción al análisis financiero (3ª edición) Ana María Gil Álvarez.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759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</a:rPr>
                        <a:t>VARIABLES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CONTENIDO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 anchor="b"/>
                </a:tc>
              </a:tr>
              <a:tr h="83280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Análisis Financiero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600" u="none" strike="noStrike" dirty="0">
                          <a:effectLst/>
                        </a:rPr>
                        <a:t>Estudio de la </a:t>
                      </a:r>
                      <a:r>
                        <a:rPr lang="es-EC" sz="1600" u="none" strike="noStrike" dirty="0" smtClean="0">
                          <a:effectLst/>
                        </a:rPr>
                        <a:t>información </a:t>
                      </a:r>
                      <a:r>
                        <a:rPr lang="es-EC" sz="1600" u="none" strike="noStrike" dirty="0">
                          <a:effectLst/>
                        </a:rPr>
                        <a:t>contable mediante la </a:t>
                      </a:r>
                      <a:r>
                        <a:rPr lang="es-EC" sz="1600" u="none" strike="noStrike" dirty="0" smtClean="0">
                          <a:effectLst/>
                        </a:rPr>
                        <a:t>utilización </a:t>
                      </a:r>
                      <a:r>
                        <a:rPr lang="es-EC" sz="1600" u="none" strike="noStrike" dirty="0">
                          <a:effectLst/>
                        </a:rPr>
                        <a:t>de indicadores y razones financieras.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</a:tr>
              <a:tr h="83280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Analisis horizontal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600" u="none" strike="noStrike">
                          <a:effectLst/>
                        </a:rPr>
                        <a:t>Determina cual fue el crecimeinto o decrecimiento de una cuenta en un periodo determinado.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</a:tr>
              <a:tr h="83280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Análisis vertical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600" u="none" strike="noStrike">
                          <a:effectLst/>
                        </a:rPr>
                        <a:t>Determina el peso proporcional que tiene cada cuenta dentro del estado financiero analizado.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</a:tr>
              <a:tr h="994128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Apalancamiento Financiero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600" u="none" strike="noStrike" dirty="0">
                          <a:effectLst/>
                        </a:rPr>
                        <a:t>Es el efecto que introduce el endeudamiento sobre la rentabilidad de los capitales propios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</a:tr>
              <a:tr h="74756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Razones Financieras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600" u="none" strike="noStrike">
                          <a:effectLst/>
                        </a:rPr>
                        <a:t>Intrumentos mas usados para realizar análisis financiero de entidades.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</a:tr>
              <a:tr h="747560">
                <a:tc>
                  <a:txBody>
                    <a:bodyPr/>
                    <a:lstStyle/>
                    <a:p>
                      <a:pPr algn="l" fontAlgn="t"/>
                      <a:r>
                        <a:rPr lang="es-EC" sz="1600" u="none" strike="noStrike">
                          <a:effectLst/>
                        </a:rPr>
                        <a:t>Liquidez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600" u="none" strike="noStrike" dirty="0">
                          <a:effectLst/>
                        </a:rPr>
                        <a:t>Representa la cualidad de los activos para ser convertidos en dinero efectivo.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</a:tr>
              <a:tr h="83280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Rentabilidad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600" u="none" strike="noStrike" dirty="0">
                          <a:effectLst/>
                        </a:rPr>
                        <a:t>Beneficio, lucro, utilidad o ganancia que se ha obtenido de un recurso o dinero invertido.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9" marR="7769" marT="7769" marB="0"/>
                </a:tc>
              </a:tr>
            </a:tbl>
          </a:graphicData>
        </a:graphic>
      </p:graphicFrame>
      <p:pic>
        <p:nvPicPr>
          <p:cNvPr id="7" name="Picture 4" descr="flecha-imagen-animada-015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613" y="603931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83" y="-11909"/>
            <a:ext cx="4280321" cy="523072"/>
          </a:xfrm>
        </p:spPr>
        <p:txBody>
          <a:bodyPr/>
          <a:lstStyle/>
          <a:p>
            <a:pPr algn="l"/>
            <a:r>
              <a:rPr lang="es-EC" sz="2800" b="1" dirty="0" smtClean="0"/>
              <a:t>MATRIZ DE VARIABLES</a:t>
            </a:r>
            <a:endParaRPr lang="es-EC" sz="2800" b="1" dirty="0"/>
          </a:p>
        </p:txBody>
      </p:sp>
      <p:pic>
        <p:nvPicPr>
          <p:cNvPr id="5" name="Imagen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935" y="4956313"/>
            <a:ext cx="1625632" cy="167982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264658" y="2835965"/>
            <a:ext cx="1722783" cy="13768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Análisis Financiero</a:t>
            </a:r>
            <a:endParaRPr lang="es-EC" sz="1600" dirty="0"/>
          </a:p>
        </p:txBody>
      </p:sp>
      <p:sp>
        <p:nvSpPr>
          <p:cNvPr id="6" name="Elipse 5"/>
          <p:cNvSpPr/>
          <p:nvPr/>
        </p:nvSpPr>
        <p:spPr>
          <a:xfrm>
            <a:off x="5210414" y="1042448"/>
            <a:ext cx="1842052" cy="14577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Sostenibilidad</a:t>
            </a:r>
            <a:endParaRPr lang="es-EC" sz="1200" b="1" dirty="0"/>
          </a:p>
        </p:txBody>
      </p:sp>
      <p:sp>
        <p:nvSpPr>
          <p:cNvPr id="7" name="Elipse 6"/>
          <p:cNvSpPr/>
          <p:nvPr/>
        </p:nvSpPr>
        <p:spPr>
          <a:xfrm>
            <a:off x="7307907" y="2072330"/>
            <a:ext cx="1842052" cy="14577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Rentabilidad</a:t>
            </a:r>
            <a:endParaRPr lang="es-EC" sz="1200" b="1" dirty="0"/>
          </a:p>
        </p:txBody>
      </p:sp>
      <p:sp>
        <p:nvSpPr>
          <p:cNvPr id="8" name="Elipse 7"/>
          <p:cNvSpPr/>
          <p:nvPr/>
        </p:nvSpPr>
        <p:spPr>
          <a:xfrm>
            <a:off x="4485348" y="107977"/>
            <a:ext cx="1497495" cy="102041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Causas de Origen Interno</a:t>
            </a:r>
            <a:endParaRPr lang="es-EC" sz="1400" dirty="0"/>
          </a:p>
        </p:txBody>
      </p:sp>
      <p:sp>
        <p:nvSpPr>
          <p:cNvPr id="9" name="Elipse 8"/>
          <p:cNvSpPr/>
          <p:nvPr/>
        </p:nvSpPr>
        <p:spPr>
          <a:xfrm>
            <a:off x="6434899" y="126089"/>
            <a:ext cx="1497495" cy="102041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Causas de Origen Externo</a:t>
            </a:r>
            <a:endParaRPr lang="es-EC" sz="1400" dirty="0"/>
          </a:p>
        </p:txBody>
      </p:sp>
      <p:sp>
        <p:nvSpPr>
          <p:cNvPr id="10" name="Elipse 9"/>
          <p:cNvSpPr/>
          <p:nvPr/>
        </p:nvSpPr>
        <p:spPr>
          <a:xfrm>
            <a:off x="8354382" y="511163"/>
            <a:ext cx="1497495" cy="10204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Estado de Perdidas y Ganancias</a:t>
            </a:r>
            <a:endParaRPr lang="es-EC" sz="1400" dirty="0"/>
          </a:p>
        </p:txBody>
      </p:sp>
      <p:sp>
        <p:nvSpPr>
          <p:cNvPr id="11" name="Elipse 10"/>
          <p:cNvSpPr/>
          <p:nvPr/>
        </p:nvSpPr>
        <p:spPr>
          <a:xfrm>
            <a:off x="9578867" y="1416127"/>
            <a:ext cx="1497495" cy="10204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Rendimiento del Activo</a:t>
            </a:r>
            <a:endParaRPr lang="es-EC" sz="1200" dirty="0"/>
          </a:p>
        </p:txBody>
      </p:sp>
      <p:sp>
        <p:nvSpPr>
          <p:cNvPr id="12" name="Elipse 11"/>
          <p:cNvSpPr/>
          <p:nvPr/>
        </p:nvSpPr>
        <p:spPr>
          <a:xfrm>
            <a:off x="9470425" y="2586838"/>
            <a:ext cx="1497495" cy="10204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Rentabilidad del Patrimonio</a:t>
            </a:r>
            <a:endParaRPr lang="es-EC" sz="1200" dirty="0"/>
          </a:p>
        </p:txBody>
      </p:sp>
      <p:sp>
        <p:nvSpPr>
          <p:cNvPr id="13" name="Elipse 12"/>
          <p:cNvSpPr/>
          <p:nvPr/>
        </p:nvSpPr>
        <p:spPr>
          <a:xfrm>
            <a:off x="6676321" y="4048564"/>
            <a:ext cx="1842052" cy="145773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Liquidez</a:t>
            </a:r>
            <a:endParaRPr lang="es-EC" sz="1200" b="1" dirty="0"/>
          </a:p>
        </p:txBody>
      </p:sp>
      <p:sp>
        <p:nvSpPr>
          <p:cNvPr id="14" name="Elipse 13"/>
          <p:cNvSpPr/>
          <p:nvPr/>
        </p:nvSpPr>
        <p:spPr>
          <a:xfrm>
            <a:off x="9042293" y="4212823"/>
            <a:ext cx="1497495" cy="102041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Activo Corriente</a:t>
            </a:r>
            <a:endParaRPr lang="es-EC" sz="1400" dirty="0"/>
          </a:p>
        </p:txBody>
      </p:sp>
      <p:sp>
        <p:nvSpPr>
          <p:cNvPr id="15" name="Elipse 14"/>
          <p:cNvSpPr/>
          <p:nvPr/>
        </p:nvSpPr>
        <p:spPr>
          <a:xfrm>
            <a:off x="8228933" y="5317121"/>
            <a:ext cx="1497495" cy="102041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Pasivo Corriente</a:t>
            </a:r>
            <a:endParaRPr lang="es-EC" sz="1400" dirty="0"/>
          </a:p>
        </p:txBody>
      </p:sp>
      <p:sp>
        <p:nvSpPr>
          <p:cNvPr id="16" name="Elipse 15"/>
          <p:cNvSpPr/>
          <p:nvPr/>
        </p:nvSpPr>
        <p:spPr>
          <a:xfrm>
            <a:off x="6500171" y="5615716"/>
            <a:ext cx="1497495" cy="102041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Capital de Trabajo</a:t>
            </a:r>
            <a:endParaRPr lang="es-EC" sz="1400" dirty="0"/>
          </a:p>
        </p:txBody>
      </p:sp>
      <p:sp>
        <p:nvSpPr>
          <p:cNvPr id="17" name="Elipse 16"/>
          <p:cNvSpPr/>
          <p:nvPr/>
        </p:nvSpPr>
        <p:spPr>
          <a:xfrm>
            <a:off x="3561601" y="4050110"/>
            <a:ext cx="1842052" cy="1457739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Financiamiento</a:t>
            </a:r>
            <a:endParaRPr lang="es-EC" sz="1200" b="1" dirty="0"/>
          </a:p>
        </p:txBody>
      </p:sp>
      <p:sp>
        <p:nvSpPr>
          <p:cNvPr id="18" name="Elipse 17"/>
          <p:cNvSpPr/>
          <p:nvPr/>
        </p:nvSpPr>
        <p:spPr>
          <a:xfrm>
            <a:off x="3228644" y="2072330"/>
            <a:ext cx="1842052" cy="14577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Política Gubernamental</a:t>
            </a:r>
            <a:endParaRPr lang="es-EC" sz="1200" b="1" dirty="0"/>
          </a:p>
        </p:txBody>
      </p:sp>
      <p:sp>
        <p:nvSpPr>
          <p:cNvPr id="19" name="Elipse 18"/>
          <p:cNvSpPr/>
          <p:nvPr/>
        </p:nvSpPr>
        <p:spPr>
          <a:xfrm>
            <a:off x="4482627" y="5615715"/>
            <a:ext cx="1497495" cy="1020417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Pasivo Corto Plazo</a:t>
            </a:r>
            <a:endParaRPr lang="es-EC" sz="1400" dirty="0"/>
          </a:p>
        </p:txBody>
      </p:sp>
      <p:sp>
        <p:nvSpPr>
          <p:cNvPr id="20" name="Elipse 19"/>
          <p:cNvSpPr/>
          <p:nvPr/>
        </p:nvSpPr>
        <p:spPr>
          <a:xfrm>
            <a:off x="2461211" y="5317120"/>
            <a:ext cx="1497495" cy="1020417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Pasivo Largo Plazo</a:t>
            </a:r>
            <a:endParaRPr lang="es-EC" sz="1400" dirty="0"/>
          </a:p>
        </p:txBody>
      </p:sp>
      <p:sp>
        <p:nvSpPr>
          <p:cNvPr id="21" name="Elipse 20"/>
          <p:cNvSpPr/>
          <p:nvPr/>
        </p:nvSpPr>
        <p:spPr>
          <a:xfrm>
            <a:off x="1540185" y="4212823"/>
            <a:ext cx="1497495" cy="1020417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Capital Propio</a:t>
            </a:r>
            <a:endParaRPr lang="es-EC" sz="1400" dirty="0"/>
          </a:p>
        </p:txBody>
      </p:sp>
      <p:sp>
        <p:nvSpPr>
          <p:cNvPr id="22" name="Elipse 21"/>
          <p:cNvSpPr/>
          <p:nvPr/>
        </p:nvSpPr>
        <p:spPr>
          <a:xfrm>
            <a:off x="1573469" y="2586838"/>
            <a:ext cx="1497495" cy="10204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Política Fiscal</a:t>
            </a:r>
            <a:endParaRPr lang="es-EC" sz="1200" dirty="0"/>
          </a:p>
        </p:txBody>
      </p:sp>
      <p:sp>
        <p:nvSpPr>
          <p:cNvPr id="23" name="Elipse 22"/>
          <p:cNvSpPr/>
          <p:nvPr/>
        </p:nvSpPr>
        <p:spPr>
          <a:xfrm>
            <a:off x="1265719" y="1418460"/>
            <a:ext cx="1497495" cy="10204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Política </a:t>
            </a:r>
            <a:r>
              <a:rPr lang="es-EC" sz="1200" dirty="0" smtClean="0"/>
              <a:t>Sectorial</a:t>
            </a:r>
            <a:endParaRPr lang="es-EC" sz="1200" dirty="0"/>
          </a:p>
        </p:txBody>
      </p:sp>
      <p:sp>
        <p:nvSpPr>
          <p:cNvPr id="24" name="Elipse 23"/>
          <p:cNvSpPr/>
          <p:nvPr/>
        </p:nvSpPr>
        <p:spPr>
          <a:xfrm>
            <a:off x="2652175" y="511163"/>
            <a:ext cx="1497495" cy="10204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Política </a:t>
            </a:r>
            <a:r>
              <a:rPr lang="es-EC" sz="1400" dirty="0" smtClean="0"/>
              <a:t>Comercial</a:t>
            </a:r>
            <a:endParaRPr lang="es-EC" sz="1400" dirty="0"/>
          </a:p>
        </p:txBody>
      </p:sp>
      <p:cxnSp>
        <p:nvCxnSpPr>
          <p:cNvPr id="26" name="Conector recto de flecha 25"/>
          <p:cNvCxnSpPr>
            <a:stCxn id="3" idx="0"/>
            <a:endCxn id="6" idx="4"/>
          </p:cNvCxnSpPr>
          <p:nvPr/>
        </p:nvCxnSpPr>
        <p:spPr>
          <a:xfrm flipV="1">
            <a:off x="6126050" y="2500187"/>
            <a:ext cx="5390" cy="3357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3" idx="7"/>
            <a:endCxn id="7" idx="2"/>
          </p:cNvCxnSpPr>
          <p:nvPr/>
        </p:nvCxnSpPr>
        <p:spPr>
          <a:xfrm flipV="1">
            <a:off x="6735145" y="2801200"/>
            <a:ext cx="572762" cy="236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3" idx="5"/>
            <a:endCxn id="13" idx="1"/>
          </p:cNvCxnSpPr>
          <p:nvPr/>
        </p:nvCxnSpPr>
        <p:spPr>
          <a:xfrm>
            <a:off x="6735145" y="4011187"/>
            <a:ext cx="210938" cy="250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3" idx="3"/>
            <a:endCxn id="17" idx="7"/>
          </p:cNvCxnSpPr>
          <p:nvPr/>
        </p:nvCxnSpPr>
        <p:spPr>
          <a:xfrm flipH="1">
            <a:off x="5133891" y="4011187"/>
            <a:ext cx="383063" cy="252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3" idx="1"/>
            <a:endCxn id="18" idx="6"/>
          </p:cNvCxnSpPr>
          <p:nvPr/>
        </p:nvCxnSpPr>
        <p:spPr>
          <a:xfrm flipH="1" flipV="1">
            <a:off x="5070696" y="2801200"/>
            <a:ext cx="446258" cy="236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6" idx="7"/>
            <a:endCxn id="9" idx="4"/>
          </p:cNvCxnSpPr>
          <p:nvPr/>
        </p:nvCxnSpPr>
        <p:spPr>
          <a:xfrm flipV="1">
            <a:off x="6782704" y="1146506"/>
            <a:ext cx="400943" cy="109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6" idx="1"/>
            <a:endCxn id="8" idx="4"/>
          </p:cNvCxnSpPr>
          <p:nvPr/>
        </p:nvCxnSpPr>
        <p:spPr>
          <a:xfrm flipH="1" flipV="1">
            <a:off x="5234096" y="1128394"/>
            <a:ext cx="246080" cy="127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stCxn id="7" idx="0"/>
            <a:endCxn id="10" idx="3"/>
          </p:cNvCxnSpPr>
          <p:nvPr/>
        </p:nvCxnSpPr>
        <p:spPr>
          <a:xfrm flipV="1">
            <a:off x="8228933" y="1382143"/>
            <a:ext cx="344752" cy="690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stCxn id="7" idx="7"/>
            <a:endCxn id="11" idx="2"/>
          </p:cNvCxnSpPr>
          <p:nvPr/>
        </p:nvCxnSpPr>
        <p:spPr>
          <a:xfrm flipV="1">
            <a:off x="8880197" y="1926336"/>
            <a:ext cx="698670" cy="359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>
            <a:stCxn id="7" idx="6"/>
            <a:endCxn id="12" idx="1"/>
          </p:cNvCxnSpPr>
          <p:nvPr/>
        </p:nvCxnSpPr>
        <p:spPr>
          <a:xfrm flipV="1">
            <a:off x="9149959" y="2736275"/>
            <a:ext cx="539769" cy="64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13" idx="6"/>
            <a:endCxn id="14" idx="2"/>
          </p:cNvCxnSpPr>
          <p:nvPr/>
        </p:nvCxnSpPr>
        <p:spPr>
          <a:xfrm flipV="1">
            <a:off x="8518373" y="4723032"/>
            <a:ext cx="523920" cy="54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13" idx="5"/>
            <a:endCxn id="15" idx="1"/>
          </p:cNvCxnSpPr>
          <p:nvPr/>
        </p:nvCxnSpPr>
        <p:spPr>
          <a:xfrm>
            <a:off x="8248611" y="5292822"/>
            <a:ext cx="199625" cy="173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13" idx="4"/>
            <a:endCxn id="16" idx="0"/>
          </p:cNvCxnSpPr>
          <p:nvPr/>
        </p:nvCxnSpPr>
        <p:spPr>
          <a:xfrm flipH="1">
            <a:off x="7248919" y="5506303"/>
            <a:ext cx="348428" cy="1094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stCxn id="17" idx="4"/>
            <a:endCxn id="19" idx="1"/>
          </p:cNvCxnSpPr>
          <p:nvPr/>
        </p:nvCxnSpPr>
        <p:spPr>
          <a:xfrm>
            <a:off x="4482627" y="5507849"/>
            <a:ext cx="219303" cy="257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>
            <a:stCxn id="17" idx="3"/>
            <a:endCxn id="20" idx="7"/>
          </p:cNvCxnSpPr>
          <p:nvPr/>
        </p:nvCxnSpPr>
        <p:spPr>
          <a:xfrm flipH="1">
            <a:off x="3739403" y="5294368"/>
            <a:ext cx="91960" cy="1721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stCxn id="17" idx="2"/>
            <a:endCxn id="21" idx="6"/>
          </p:cNvCxnSpPr>
          <p:nvPr/>
        </p:nvCxnSpPr>
        <p:spPr>
          <a:xfrm flipH="1" flipV="1">
            <a:off x="3037680" y="4723032"/>
            <a:ext cx="523921" cy="55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>
            <a:stCxn id="18" idx="0"/>
            <a:endCxn id="24" idx="5"/>
          </p:cNvCxnSpPr>
          <p:nvPr/>
        </p:nvCxnSpPr>
        <p:spPr>
          <a:xfrm flipH="1" flipV="1">
            <a:off x="3930367" y="1382143"/>
            <a:ext cx="219303" cy="690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>
            <a:stCxn id="18" idx="1"/>
            <a:endCxn id="23" idx="6"/>
          </p:cNvCxnSpPr>
          <p:nvPr/>
        </p:nvCxnSpPr>
        <p:spPr>
          <a:xfrm flipH="1" flipV="1">
            <a:off x="2763214" y="1928669"/>
            <a:ext cx="735192" cy="3571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Conector recto de flecha 73"/>
          <p:cNvCxnSpPr>
            <a:stCxn id="18" idx="2"/>
            <a:endCxn id="22" idx="7"/>
          </p:cNvCxnSpPr>
          <p:nvPr/>
        </p:nvCxnSpPr>
        <p:spPr>
          <a:xfrm flipH="1" flipV="1">
            <a:off x="2851661" y="2736275"/>
            <a:ext cx="376983" cy="64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87074"/>
              </p:ext>
            </p:extLst>
          </p:nvPr>
        </p:nvGraphicFramePr>
        <p:xfrm>
          <a:off x="1197736" y="154546"/>
          <a:ext cx="10637950" cy="578261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53777"/>
                <a:gridCol w="495652"/>
                <a:gridCol w="1090590"/>
                <a:gridCol w="648643"/>
                <a:gridCol w="2414891"/>
                <a:gridCol w="1689217"/>
                <a:gridCol w="2845180"/>
              </a:tblGrid>
              <a:tr h="123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OBJETIVOS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</a:rPr>
                        <a:t>VARIABLES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</a:rPr>
                        <a:t>ITEMS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</a:rPr>
                        <a:t>TIPOS DE INFORMACION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TECNICAS O INSTRUMENTOS A UTILIZAR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1724">
                <a:tc rowSpan="4">
                  <a:txBody>
                    <a:bodyPr/>
                    <a:lstStyle/>
                    <a:p>
                      <a:pPr lvl="0" algn="just"/>
                      <a:r>
                        <a:rPr lang="es-EC" sz="1400" b="0" dirty="0">
                          <a:effectLst/>
                          <a:latin typeface="+mj-lt"/>
                        </a:rPr>
                        <a:t>1. </a:t>
                      </a:r>
                      <a:r>
                        <a:rPr lang="es-EC" sz="14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Determinar las causas que han originado los problemas de sostenibilidad.</a:t>
                      </a:r>
                      <a:endParaRPr lang="es-EC" sz="1400" b="0" dirty="0">
                        <a:latin typeface="+mj-lt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1.1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Causas de  origen Interno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1.1.1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Liquidez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Secundaria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Técnica Documental, basada en análisis de estados financieros a través de métodos vertical y horizontal y uso de razones financieras.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350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1.1.2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Rentabilidad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870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1.2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Causas de origen Externo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1.2.1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Enfermedades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Técnica documental basada en análisis para evaluar el impacto de las enfermedades, las políticas gubernamentales de apoyo y el comportamiento del mercado de palma africana.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972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1.2.2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Mercado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flecha-imagen-animada-01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613" y="603931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87519"/>
              </p:ext>
            </p:extLst>
          </p:nvPr>
        </p:nvGraphicFramePr>
        <p:xfrm>
          <a:off x="938614" y="1292002"/>
          <a:ext cx="10871313" cy="327999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58711"/>
                <a:gridCol w="545875"/>
                <a:gridCol w="1702003"/>
                <a:gridCol w="809377"/>
                <a:gridCol w="2500139"/>
                <a:gridCol w="1174160"/>
                <a:gridCol w="2881048"/>
              </a:tblGrid>
              <a:tr h="256581">
                <a:tc row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2. Márgenes operacionales y los niveles de rentabilidad.</a:t>
                      </a: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2.1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Estado de pérdidas y ganancias</a:t>
                      </a: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2.1.1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Ventas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Secundaria</a:t>
                      </a: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Técnica Documental, basada en análisis de estados financieros a través de métodos vertical y horizontal y uso de razones financieras para evaluar márgenes financieros y medir el rendimiento y rentabilidad de los activos y patrimonio. </a:t>
                      </a: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7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2.1.2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Costos de Ventas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37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2.1.3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Resultados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65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2.1.3.1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Margen Bruto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17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2.1.3.2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Margen Operacional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07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2.1.3.3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Margen Neto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31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2.2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Rendimiento Activo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2.2.1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Utilidad Operacional / Total Activo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31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2.3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Rentabilidad Patrimonio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2.3.1</a:t>
                      </a: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Utilidad Neta / Patrimonio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694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2.3.2</a:t>
                      </a:r>
                      <a:endParaRPr lang="es-EC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Evolución del Patrimonio</a:t>
                      </a: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823165"/>
              </p:ext>
            </p:extLst>
          </p:nvPr>
        </p:nvGraphicFramePr>
        <p:xfrm>
          <a:off x="923589" y="165890"/>
          <a:ext cx="10882647" cy="111089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87217"/>
                <a:gridCol w="389509"/>
                <a:gridCol w="1233220"/>
                <a:gridCol w="525471"/>
                <a:gridCol w="2608531"/>
                <a:gridCol w="1930093"/>
                <a:gridCol w="2708606"/>
              </a:tblGrid>
              <a:tr h="1110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OBJETIVOS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</a:rPr>
                        <a:t>VARIABLES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</a:rPr>
                        <a:t>ITEMS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</a:rPr>
                        <a:t>TIPOS DE INFORMACION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TECNICAS O INSTRUMENTOS A UTILIZAR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11" y="3882265"/>
            <a:ext cx="2661634" cy="27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4" id="{B255A82D-1266-4027-B34E-FFD9EDF23D8B}" vid="{C1452DEB-0A38-435C-A49E-F509AF1594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</Template>
  <TotalTime>3183</TotalTime>
  <Words>2504</Words>
  <Application>Microsoft Office PowerPoint</Application>
  <PresentationFormat>Panorámica</PresentationFormat>
  <Paragraphs>791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Tema4</vt:lpstr>
      <vt:lpstr>Evaluación de la situación financiera de las Empresas Productoras de Palma Africana de la Provincia de Esmeraldas, Cantón  Quinindé</vt:lpstr>
      <vt:lpstr>Presentación de PowerPoint</vt:lpstr>
      <vt:lpstr>PLANTEAMIENTO DEL PROBLEMA</vt:lpstr>
      <vt:lpstr>OBJETIVO GENERAL</vt:lpstr>
      <vt:lpstr>OBJETIVOS ESPECIFICOS</vt:lpstr>
      <vt:lpstr>Presentación de PowerPoint</vt:lpstr>
      <vt:lpstr>MATRIZ DE VARIABLES</vt:lpstr>
      <vt:lpstr>Presentación de PowerPoint</vt:lpstr>
      <vt:lpstr>Presentación de PowerPoint</vt:lpstr>
      <vt:lpstr>Presentación de PowerPoint</vt:lpstr>
      <vt:lpstr>UNIVERSO</vt:lpstr>
      <vt:lpstr>RESULTADOS</vt:lpstr>
      <vt:lpstr>Presentación de PowerPoint</vt:lpstr>
      <vt:lpstr>CATEGORIA 1: Causas de los problemas de sostenibilidad.</vt:lpstr>
      <vt:lpstr>CATEGORIA 1: Causas de los problemas de sostenibilidad.</vt:lpstr>
      <vt:lpstr>CATEGORIA 1: Causas de los problemas de sostenibilidad.</vt:lpstr>
      <vt:lpstr>Presentación de PowerPoint</vt:lpstr>
      <vt:lpstr>CATEGORIA 2: Márgenes Operacionales Y Niveles De Rentabilidad.</vt:lpstr>
      <vt:lpstr>CATEGORIA 2: Márgenes Operacionales Y Niveles De Rentabilidad.</vt:lpstr>
      <vt:lpstr>Presentación de PowerPoint</vt:lpstr>
      <vt:lpstr>CATEGORIA 3: Niveles De Liquidez.</vt:lpstr>
      <vt:lpstr>CATEGORIA 3: Niveles de liquidez.</vt:lpstr>
      <vt:lpstr>Presentación de PowerPoint</vt:lpstr>
      <vt:lpstr>Presentación de PowerPoint</vt:lpstr>
      <vt:lpstr>CATEGORIA 4: Estructura De Financiamiento.</vt:lpstr>
      <vt:lpstr>CATEGORIA 4: Estructura De Financiamiento.</vt:lpstr>
      <vt:lpstr>CATEGORIA 5: Política Gubernamental.</vt:lpstr>
      <vt:lpstr>CATEGORIA 5: Política Gubernamental.</vt:lpstr>
      <vt:lpstr>Presentación de PowerPoint</vt:lpstr>
      <vt:lpstr>Presentación de PowerPoint</vt:lpstr>
      <vt:lpstr>Presentación de PowerPoint</vt:lpstr>
      <vt:lpstr>CONCLUSIONES</vt:lpstr>
      <vt:lpstr>RECOMENDACIONES</vt:lpstr>
      <vt:lpstr>PROPUESTA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la situación financiera de las Empresas Productoras de Palma Africana de la Provincia de Esmeraldas, Cantón  Quinindé</dc:title>
  <dc:creator>Gabriela Palma</dc:creator>
  <cp:lastModifiedBy>MI HOGAR</cp:lastModifiedBy>
  <cp:revision>84</cp:revision>
  <dcterms:created xsi:type="dcterms:W3CDTF">2017-12-12T00:25:19Z</dcterms:created>
  <dcterms:modified xsi:type="dcterms:W3CDTF">2018-01-29T03:13:39Z</dcterms:modified>
</cp:coreProperties>
</file>