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75" r:id="rId13"/>
    <p:sldId id="268" r:id="rId14"/>
    <p:sldId id="276" r:id="rId15"/>
    <p:sldId id="277" r:id="rId16"/>
    <p:sldId id="278" r:id="rId17"/>
    <p:sldId id="279" r:id="rId18"/>
    <p:sldId id="281" r:id="rId19"/>
    <p:sldId id="280" r:id="rId20"/>
    <p:sldId id="282" r:id="rId21"/>
    <p:sldId id="270" r:id="rId22"/>
    <p:sldId id="271" r:id="rId23"/>
    <p:sldId id="283" r:id="rId24"/>
    <p:sldId id="272" r:id="rId25"/>
    <p:sldId id="273" r:id="rId26"/>
    <p:sldId id="274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mega\TESIS\operavilizacion%20de%20variabl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mega\TESIS\operavilizacion%20de%20variabl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Hoja12!$A$1</c:f>
              <c:strCache>
                <c:ptCount val="1"/>
                <c:pt idx="0">
                  <c:v>Actualización de programas, equipos de cómputo y personal capacitado.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Hoja12!$B$1</c:f>
              <c:numCache>
                <c:formatCode>0.00%</c:formatCode>
                <c:ptCount val="1"/>
                <c:pt idx="0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7-4A9D-A0C1-D03EFE165A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77025136"/>
        <c:axId val="177021216"/>
      </c:barChart>
      <c:catAx>
        <c:axId val="177025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7021216"/>
        <c:crosses val="autoZero"/>
        <c:auto val="1"/>
        <c:lblAlgn val="ctr"/>
        <c:lblOffset val="100"/>
        <c:noMultiLvlLbl val="0"/>
      </c:catAx>
      <c:valAx>
        <c:axId val="17702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702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Hoja12!$A$2</c:f>
              <c:strCache>
                <c:ptCount val="1"/>
                <c:pt idx="0">
                  <c:v>Mejoramiento o adquisición de sistemas de gestión nivel moderado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Hoja12!$B$2</c:f>
              <c:numCache>
                <c:formatCode>0.00%</c:formatCode>
                <c:ptCount val="1"/>
                <c:pt idx="0">
                  <c:v>0.63900000000000001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A-41F0-B911-68BF00606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76532272"/>
        <c:axId val="176532832"/>
      </c:barChart>
      <c:catAx>
        <c:axId val="176532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532832"/>
        <c:crosses val="autoZero"/>
        <c:auto val="1"/>
        <c:lblAlgn val="ctr"/>
        <c:lblOffset val="100"/>
        <c:noMultiLvlLbl val="0"/>
      </c:catAx>
      <c:valAx>
        <c:axId val="17653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53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Hoja1!$A$1:$A$2</c:f>
              <c:strCache>
                <c:ptCount val="2"/>
                <c:pt idx="0">
                  <c:v>Política antimonopolio no promueve la competencia</c:v>
                </c:pt>
                <c:pt idx="1">
                  <c:v>Impuestos reducen en incentivo para invertir</c:v>
                </c:pt>
              </c:strCache>
            </c:strRef>
          </c:cat>
          <c:val>
            <c:numRef>
              <c:f>Hoja1!$B$1:$B$2</c:f>
              <c:numCache>
                <c:formatCode>0.00%</c:formatCode>
                <c:ptCount val="2"/>
                <c:pt idx="0">
                  <c:v>0.58330000000000004</c:v>
                </c:pt>
                <c:pt idx="1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6-4B51-A424-2D3E1D59F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22896"/>
        <c:axId val="178123456"/>
      </c:barChart>
      <c:catAx>
        <c:axId val="17812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123456"/>
        <c:crosses val="autoZero"/>
        <c:auto val="1"/>
        <c:lblAlgn val="ctr"/>
        <c:lblOffset val="100"/>
        <c:noMultiLvlLbl val="0"/>
      </c:catAx>
      <c:valAx>
        <c:axId val="1781234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12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69653-820F-4E16-9CF1-0A326A7EE3E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1968C98-CDE2-4F0B-AFFF-77206547A44F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 smtClean="0"/>
            <a:t>Pymes agroindustriales exportadoras de  la industria alimenticia de Pichincha</a:t>
          </a:r>
          <a:endParaRPr lang="es-ES" dirty="0"/>
        </a:p>
      </dgm:t>
    </dgm:pt>
    <dgm:pt modelId="{13C0AD74-DBF3-4B5F-B563-6D3907CE2713}" type="parTrans" cxnId="{BBEE6580-9BA4-479B-8007-6CCC7E873D6F}">
      <dgm:prSet/>
      <dgm:spPr/>
      <dgm:t>
        <a:bodyPr/>
        <a:lstStyle/>
        <a:p>
          <a:endParaRPr lang="es-ES"/>
        </a:p>
      </dgm:t>
    </dgm:pt>
    <dgm:pt modelId="{7D00E573-7A90-4587-8135-32955FDD84AC}" type="sibTrans" cxnId="{BBEE6580-9BA4-479B-8007-6CCC7E873D6F}">
      <dgm:prSet/>
      <dgm:spPr/>
      <dgm:t>
        <a:bodyPr/>
        <a:lstStyle/>
        <a:p>
          <a:endParaRPr lang="es-ES"/>
        </a:p>
      </dgm:t>
    </dgm:pt>
    <dgm:pt modelId="{C8C80771-EC45-4F8B-AA59-611EB4B4660D}">
      <dgm:prSet phldrT="[Texto]"/>
      <dgm:spPr/>
      <dgm:t>
        <a:bodyPr/>
        <a:lstStyle/>
        <a:p>
          <a:pPr algn="just"/>
          <a:r>
            <a:rPr lang="es-ES" dirty="0" smtClean="0"/>
            <a:t>El gobierno del Ecuador ha identificado 14 sectores productivos y cinco industrias estratégicas para el proceso de cambio de la matriz productiva del Ecuador. La agroindustria se encuentra priorizada en primer lugar.</a:t>
          </a:r>
          <a:endParaRPr lang="es-ES" dirty="0"/>
        </a:p>
      </dgm:t>
    </dgm:pt>
    <dgm:pt modelId="{3576A985-0234-4A57-81A1-9333C37D7B17}" type="parTrans" cxnId="{F7DF70B4-5FE6-4A19-8AB2-AB63FDA7B8CF}">
      <dgm:prSet/>
      <dgm:spPr/>
      <dgm:t>
        <a:bodyPr/>
        <a:lstStyle/>
        <a:p>
          <a:endParaRPr lang="es-ES"/>
        </a:p>
      </dgm:t>
    </dgm:pt>
    <dgm:pt modelId="{D8E23F03-A313-48E8-B095-5054BC6BC584}" type="sibTrans" cxnId="{F7DF70B4-5FE6-4A19-8AB2-AB63FDA7B8CF}">
      <dgm:prSet/>
      <dgm:spPr/>
      <dgm:t>
        <a:bodyPr/>
        <a:lstStyle/>
        <a:p>
          <a:endParaRPr lang="es-ES"/>
        </a:p>
      </dgm:t>
    </dgm:pt>
    <dgm:pt modelId="{925CFAFF-00B6-4102-B8B1-5068A70601BB}">
      <dgm:prSet phldrT="[Texto]"/>
      <dgm:spPr/>
      <dgm:t>
        <a:bodyPr/>
        <a:lstStyle/>
        <a:p>
          <a:pPr algn="just"/>
          <a:r>
            <a:rPr lang="es-ES" dirty="0" smtClean="0"/>
            <a:t>Las agroindustrias aprovecha la abundancia productiva primaria y transforma los productos en bienes con mayor valor agregado.</a:t>
          </a:r>
          <a:endParaRPr lang="es-ES" dirty="0"/>
        </a:p>
      </dgm:t>
    </dgm:pt>
    <dgm:pt modelId="{113980E8-7FFC-463A-AC15-414F225784CB}" type="parTrans" cxnId="{F668C72E-7A1D-411E-BB86-7B418C800F64}">
      <dgm:prSet/>
      <dgm:spPr/>
      <dgm:t>
        <a:bodyPr/>
        <a:lstStyle/>
        <a:p>
          <a:endParaRPr lang="es-ES"/>
        </a:p>
      </dgm:t>
    </dgm:pt>
    <dgm:pt modelId="{D4FC6130-E6C7-4CCE-989A-2E743B7E85B4}" type="sibTrans" cxnId="{F668C72E-7A1D-411E-BB86-7B418C800F64}">
      <dgm:prSet/>
      <dgm:spPr/>
      <dgm:t>
        <a:bodyPr/>
        <a:lstStyle/>
        <a:p>
          <a:endParaRPr lang="es-ES"/>
        </a:p>
      </dgm:t>
    </dgm:pt>
    <dgm:pt modelId="{5F8C45C9-7124-4EBE-8E6C-EA43DBB408ED}">
      <dgm:prSet phldrT="[Texto]"/>
      <dgm:spPr/>
      <dgm:t>
        <a:bodyPr/>
        <a:lstStyle/>
        <a:p>
          <a:pPr algn="just"/>
          <a:r>
            <a:rPr lang="es-ES" dirty="0" smtClean="0"/>
            <a:t>Las condiciones climáticas y de luminosidad del Ecuador facilitan la cosecha de todos los productos agrícolas, durante todo el año.</a:t>
          </a:r>
          <a:endParaRPr lang="es-ES" dirty="0"/>
        </a:p>
      </dgm:t>
    </dgm:pt>
    <dgm:pt modelId="{9D28BFC1-A036-4F21-BDC4-E03EF242A6D3}" type="parTrans" cxnId="{0470EF7E-C0B6-4EE3-977E-0930EBCEAB18}">
      <dgm:prSet/>
      <dgm:spPr/>
      <dgm:t>
        <a:bodyPr/>
        <a:lstStyle/>
        <a:p>
          <a:endParaRPr lang="es-ES"/>
        </a:p>
      </dgm:t>
    </dgm:pt>
    <dgm:pt modelId="{6BFEBE9B-ABFA-4AF1-853E-26FC3A965F76}" type="sibTrans" cxnId="{0470EF7E-C0B6-4EE3-977E-0930EBCEAB18}">
      <dgm:prSet/>
      <dgm:spPr/>
      <dgm:t>
        <a:bodyPr/>
        <a:lstStyle/>
        <a:p>
          <a:endParaRPr lang="es-ES"/>
        </a:p>
      </dgm:t>
    </dgm:pt>
    <dgm:pt modelId="{977D2F58-D0FC-46A7-850E-5B3D8A537335}">
      <dgm:prSet/>
      <dgm:spPr/>
      <dgm:t>
        <a:bodyPr/>
        <a:lstStyle/>
        <a:p>
          <a:r>
            <a:rPr lang="es-ES" dirty="0" smtClean="0"/>
            <a:t>Oportunidad de ingresar a mercados norteamericanos y europeos.</a:t>
          </a:r>
          <a:endParaRPr lang="es-ES" dirty="0"/>
        </a:p>
      </dgm:t>
    </dgm:pt>
    <dgm:pt modelId="{E7D71452-BFC9-42E3-8930-37861B088978}" type="parTrans" cxnId="{40080916-615B-4F03-8DB0-97FD440E6DD0}">
      <dgm:prSet/>
      <dgm:spPr/>
      <dgm:t>
        <a:bodyPr/>
        <a:lstStyle/>
        <a:p>
          <a:endParaRPr lang="es-ES"/>
        </a:p>
      </dgm:t>
    </dgm:pt>
    <dgm:pt modelId="{3C283871-8CD6-447A-8AE2-47071504DE31}" type="sibTrans" cxnId="{40080916-615B-4F03-8DB0-97FD440E6DD0}">
      <dgm:prSet/>
      <dgm:spPr/>
      <dgm:t>
        <a:bodyPr/>
        <a:lstStyle/>
        <a:p>
          <a:endParaRPr lang="es-ES"/>
        </a:p>
      </dgm:t>
    </dgm:pt>
    <dgm:pt modelId="{9ABA6F8E-616A-4CD5-B623-2BA4F8BE02E1}" type="pres">
      <dgm:prSet presAssocID="{BC169653-820F-4E16-9CF1-0A326A7EE3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1F2D62-FF31-41BE-98FA-D05FC8E55981}" type="pres">
      <dgm:prSet presAssocID="{91968C98-CDE2-4F0B-AFFF-77206547A44F}" presName="centerShape" presStyleLbl="node0" presStyleIdx="0" presStyleCnt="1"/>
      <dgm:spPr/>
      <dgm:t>
        <a:bodyPr/>
        <a:lstStyle/>
        <a:p>
          <a:endParaRPr lang="es-ES"/>
        </a:p>
      </dgm:t>
    </dgm:pt>
    <dgm:pt modelId="{19F950B0-B745-4AEE-9E1E-A0A36A82511C}" type="pres">
      <dgm:prSet presAssocID="{3576A985-0234-4A57-81A1-9333C37D7B17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DB1027B0-DD22-44CB-8099-6D0D21905B4E}" type="pres">
      <dgm:prSet presAssocID="{C8C80771-EC45-4F8B-AA59-611EB4B4660D}" presName="node" presStyleLbl="node1" presStyleIdx="0" presStyleCnt="4" custScaleX="117394" custScaleY="63107" custRadScaleRad="113082" custRadScaleInc="3360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4F7BAA-7485-415A-9CB3-D297EA354F0A}" type="pres">
      <dgm:prSet presAssocID="{E7D71452-BFC9-42E3-8930-37861B088978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6A874A3E-4E62-4201-9B18-D0D0CD45F03E}" type="pres">
      <dgm:prSet presAssocID="{977D2F58-D0FC-46A7-850E-5B3D8A537335}" presName="node" presStyleLbl="node1" presStyleIdx="1" presStyleCnt="4" custScaleY="40283" custRadScaleRad="96379" custRadScaleInc="-178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9A2333-91C7-4A94-BADC-9095A49F4E84}" type="pres">
      <dgm:prSet presAssocID="{113980E8-7FFC-463A-AC15-414F225784CB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D24B289F-993A-41D0-8AB4-C59DF5864467}" type="pres">
      <dgm:prSet presAssocID="{925CFAFF-00B6-4102-B8B1-5068A70601BB}" presName="node" presStyleLbl="node1" presStyleIdx="2" presStyleCnt="4" custScaleY="55849" custRadScaleRad="125482" custRadScaleInc="-2221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65FE31-2D8B-4954-BDB6-25C282274832}" type="pres">
      <dgm:prSet presAssocID="{9D28BFC1-A036-4F21-BDC4-E03EF242A6D3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09C61B23-3083-43AA-9886-74A20289F3EB}" type="pres">
      <dgm:prSet presAssocID="{5F8C45C9-7124-4EBE-8E6C-EA43DBB408ED}" presName="node" presStyleLbl="node1" presStyleIdx="3" presStyleCnt="4" custScaleY="54379" custRadScaleRad="94556" custRadScaleInc="-1192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ED66CD-780D-46AD-A0B6-BE8F3BD20249}" type="presOf" srcId="{9D28BFC1-A036-4F21-BDC4-E03EF242A6D3}" destId="{E065FE31-2D8B-4954-BDB6-25C282274832}" srcOrd="0" destOrd="0" presId="urn:microsoft.com/office/officeart/2005/8/layout/radial4"/>
    <dgm:cxn modelId="{E2C70701-BD02-4DAC-8FE1-2A5508E1F736}" type="presOf" srcId="{BC169653-820F-4E16-9CF1-0A326A7EE3EA}" destId="{9ABA6F8E-616A-4CD5-B623-2BA4F8BE02E1}" srcOrd="0" destOrd="0" presId="urn:microsoft.com/office/officeart/2005/8/layout/radial4"/>
    <dgm:cxn modelId="{1D1B3F00-5D61-4D84-AF70-6485C347EF25}" type="presOf" srcId="{925CFAFF-00B6-4102-B8B1-5068A70601BB}" destId="{D24B289F-993A-41D0-8AB4-C59DF5864467}" srcOrd="0" destOrd="0" presId="urn:microsoft.com/office/officeart/2005/8/layout/radial4"/>
    <dgm:cxn modelId="{DEEF57BE-568B-44BF-BC5E-D64154720EDB}" type="presOf" srcId="{5F8C45C9-7124-4EBE-8E6C-EA43DBB408ED}" destId="{09C61B23-3083-43AA-9886-74A20289F3EB}" srcOrd="0" destOrd="0" presId="urn:microsoft.com/office/officeart/2005/8/layout/radial4"/>
    <dgm:cxn modelId="{83889326-F96B-459C-9C4D-631209DDCB7E}" type="presOf" srcId="{3576A985-0234-4A57-81A1-9333C37D7B17}" destId="{19F950B0-B745-4AEE-9E1E-A0A36A82511C}" srcOrd="0" destOrd="0" presId="urn:microsoft.com/office/officeart/2005/8/layout/radial4"/>
    <dgm:cxn modelId="{3F39D77B-BC44-46EB-BCB0-DD382AD08283}" type="presOf" srcId="{113980E8-7FFC-463A-AC15-414F225784CB}" destId="{8E9A2333-91C7-4A94-BADC-9095A49F4E84}" srcOrd="0" destOrd="0" presId="urn:microsoft.com/office/officeart/2005/8/layout/radial4"/>
    <dgm:cxn modelId="{0470EF7E-C0B6-4EE3-977E-0930EBCEAB18}" srcId="{91968C98-CDE2-4F0B-AFFF-77206547A44F}" destId="{5F8C45C9-7124-4EBE-8E6C-EA43DBB408ED}" srcOrd="3" destOrd="0" parTransId="{9D28BFC1-A036-4F21-BDC4-E03EF242A6D3}" sibTransId="{6BFEBE9B-ABFA-4AF1-853E-26FC3A965F76}"/>
    <dgm:cxn modelId="{115BF46F-BA70-4D91-B989-7D6986420E68}" type="presOf" srcId="{E7D71452-BFC9-42E3-8930-37861B088978}" destId="{3C4F7BAA-7485-415A-9CB3-D297EA354F0A}" srcOrd="0" destOrd="0" presId="urn:microsoft.com/office/officeart/2005/8/layout/radial4"/>
    <dgm:cxn modelId="{BBEE6580-9BA4-479B-8007-6CCC7E873D6F}" srcId="{BC169653-820F-4E16-9CF1-0A326A7EE3EA}" destId="{91968C98-CDE2-4F0B-AFFF-77206547A44F}" srcOrd="0" destOrd="0" parTransId="{13C0AD74-DBF3-4B5F-B563-6D3907CE2713}" sibTransId="{7D00E573-7A90-4587-8135-32955FDD84AC}"/>
    <dgm:cxn modelId="{F668C72E-7A1D-411E-BB86-7B418C800F64}" srcId="{91968C98-CDE2-4F0B-AFFF-77206547A44F}" destId="{925CFAFF-00B6-4102-B8B1-5068A70601BB}" srcOrd="2" destOrd="0" parTransId="{113980E8-7FFC-463A-AC15-414F225784CB}" sibTransId="{D4FC6130-E6C7-4CCE-989A-2E743B7E85B4}"/>
    <dgm:cxn modelId="{F7DF70B4-5FE6-4A19-8AB2-AB63FDA7B8CF}" srcId="{91968C98-CDE2-4F0B-AFFF-77206547A44F}" destId="{C8C80771-EC45-4F8B-AA59-611EB4B4660D}" srcOrd="0" destOrd="0" parTransId="{3576A985-0234-4A57-81A1-9333C37D7B17}" sibTransId="{D8E23F03-A313-48E8-B095-5054BC6BC584}"/>
    <dgm:cxn modelId="{0846A00A-66BB-4507-A1B5-27475F7C35B6}" type="presOf" srcId="{C8C80771-EC45-4F8B-AA59-611EB4B4660D}" destId="{DB1027B0-DD22-44CB-8099-6D0D21905B4E}" srcOrd="0" destOrd="0" presId="urn:microsoft.com/office/officeart/2005/8/layout/radial4"/>
    <dgm:cxn modelId="{13D94AC7-EEBD-4097-9270-44BFA7041E49}" type="presOf" srcId="{91968C98-CDE2-4F0B-AFFF-77206547A44F}" destId="{BC1F2D62-FF31-41BE-98FA-D05FC8E55981}" srcOrd="0" destOrd="0" presId="urn:microsoft.com/office/officeart/2005/8/layout/radial4"/>
    <dgm:cxn modelId="{4270FDC1-A47C-4528-8C53-76CB6D6A4E42}" type="presOf" srcId="{977D2F58-D0FC-46A7-850E-5B3D8A537335}" destId="{6A874A3E-4E62-4201-9B18-D0D0CD45F03E}" srcOrd="0" destOrd="0" presId="urn:microsoft.com/office/officeart/2005/8/layout/radial4"/>
    <dgm:cxn modelId="{40080916-615B-4F03-8DB0-97FD440E6DD0}" srcId="{91968C98-CDE2-4F0B-AFFF-77206547A44F}" destId="{977D2F58-D0FC-46A7-850E-5B3D8A537335}" srcOrd="1" destOrd="0" parTransId="{E7D71452-BFC9-42E3-8930-37861B088978}" sibTransId="{3C283871-8CD6-447A-8AE2-47071504DE31}"/>
    <dgm:cxn modelId="{41B291E4-B58A-44CE-A062-A6EDF250A049}" type="presParOf" srcId="{9ABA6F8E-616A-4CD5-B623-2BA4F8BE02E1}" destId="{BC1F2D62-FF31-41BE-98FA-D05FC8E55981}" srcOrd="0" destOrd="0" presId="urn:microsoft.com/office/officeart/2005/8/layout/radial4"/>
    <dgm:cxn modelId="{A547D1F8-41E2-460C-AD64-58890F56CFD7}" type="presParOf" srcId="{9ABA6F8E-616A-4CD5-B623-2BA4F8BE02E1}" destId="{19F950B0-B745-4AEE-9E1E-A0A36A82511C}" srcOrd="1" destOrd="0" presId="urn:microsoft.com/office/officeart/2005/8/layout/radial4"/>
    <dgm:cxn modelId="{22C94561-DF29-487A-BEEA-E93AAC7C0974}" type="presParOf" srcId="{9ABA6F8E-616A-4CD5-B623-2BA4F8BE02E1}" destId="{DB1027B0-DD22-44CB-8099-6D0D21905B4E}" srcOrd="2" destOrd="0" presId="urn:microsoft.com/office/officeart/2005/8/layout/radial4"/>
    <dgm:cxn modelId="{8A8C82BF-CCA8-4569-B439-A81F9CC0620F}" type="presParOf" srcId="{9ABA6F8E-616A-4CD5-B623-2BA4F8BE02E1}" destId="{3C4F7BAA-7485-415A-9CB3-D297EA354F0A}" srcOrd="3" destOrd="0" presId="urn:microsoft.com/office/officeart/2005/8/layout/radial4"/>
    <dgm:cxn modelId="{2FB4C617-3F1C-4B7B-B8EA-3A9D8F40281E}" type="presParOf" srcId="{9ABA6F8E-616A-4CD5-B623-2BA4F8BE02E1}" destId="{6A874A3E-4E62-4201-9B18-D0D0CD45F03E}" srcOrd="4" destOrd="0" presId="urn:microsoft.com/office/officeart/2005/8/layout/radial4"/>
    <dgm:cxn modelId="{047ADF39-303D-419D-A63A-E893D4DA3DF3}" type="presParOf" srcId="{9ABA6F8E-616A-4CD5-B623-2BA4F8BE02E1}" destId="{8E9A2333-91C7-4A94-BADC-9095A49F4E84}" srcOrd="5" destOrd="0" presId="urn:microsoft.com/office/officeart/2005/8/layout/radial4"/>
    <dgm:cxn modelId="{743B6540-9CC8-444C-AFFC-BD71DB930591}" type="presParOf" srcId="{9ABA6F8E-616A-4CD5-B623-2BA4F8BE02E1}" destId="{D24B289F-993A-41D0-8AB4-C59DF5864467}" srcOrd="6" destOrd="0" presId="urn:microsoft.com/office/officeart/2005/8/layout/radial4"/>
    <dgm:cxn modelId="{030A2975-73BC-4D80-B9DD-78516DF8AAAD}" type="presParOf" srcId="{9ABA6F8E-616A-4CD5-B623-2BA4F8BE02E1}" destId="{E065FE31-2D8B-4954-BDB6-25C282274832}" srcOrd="7" destOrd="0" presId="urn:microsoft.com/office/officeart/2005/8/layout/radial4"/>
    <dgm:cxn modelId="{7921CBD6-56D8-49D5-8CF3-AC8CB9C2384E}" type="presParOf" srcId="{9ABA6F8E-616A-4CD5-B623-2BA4F8BE02E1}" destId="{09C61B23-3083-43AA-9886-74A20289F3E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D9D60-FB62-47C8-8990-6992357CD3E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1FC6EF-309B-4F09-A66C-3F74DE15F043}">
      <dgm:prSet phldrT="[Texto]"/>
      <dgm:spPr/>
      <dgm:t>
        <a:bodyPr/>
        <a:lstStyle/>
        <a:p>
          <a:r>
            <a:rPr lang="es-ES" dirty="0" smtClean="0"/>
            <a:t>Limitado nivel de competitividad</a:t>
          </a:r>
          <a:endParaRPr lang="es-ES" dirty="0"/>
        </a:p>
      </dgm:t>
    </dgm:pt>
    <dgm:pt modelId="{6B9BD284-5804-44E3-857C-96D2FC45B72A}" type="parTrans" cxnId="{6A6BE1D3-D92B-43CA-A7E3-6AE67C5CAFC9}">
      <dgm:prSet/>
      <dgm:spPr/>
      <dgm:t>
        <a:bodyPr/>
        <a:lstStyle/>
        <a:p>
          <a:endParaRPr lang="es-ES"/>
        </a:p>
      </dgm:t>
    </dgm:pt>
    <dgm:pt modelId="{8A4AC7CA-59B2-41D8-B528-163B18295AD7}" type="sibTrans" cxnId="{6A6BE1D3-D92B-43CA-A7E3-6AE67C5CAFC9}">
      <dgm:prSet/>
      <dgm:spPr/>
      <dgm:t>
        <a:bodyPr/>
        <a:lstStyle/>
        <a:p>
          <a:endParaRPr lang="es-ES"/>
        </a:p>
      </dgm:t>
    </dgm:pt>
    <dgm:pt modelId="{3C1AD6F8-4606-4469-AD36-95AC8315655D}">
      <dgm:prSet phldrT="[Texto]"/>
      <dgm:spPr/>
      <dgm:t>
        <a:bodyPr/>
        <a:lstStyle/>
        <a:p>
          <a:r>
            <a:rPr lang="es-ES" dirty="0" smtClean="0"/>
            <a:t>Frágiles encadenamientos productivos</a:t>
          </a:r>
          <a:endParaRPr lang="es-ES" dirty="0"/>
        </a:p>
      </dgm:t>
    </dgm:pt>
    <dgm:pt modelId="{7B4A2A07-7F8A-4E3F-976F-DBB6EB8A9350}" type="parTrans" cxnId="{FE9EFA52-53A3-475F-8294-A56D04262289}">
      <dgm:prSet/>
      <dgm:spPr/>
      <dgm:t>
        <a:bodyPr/>
        <a:lstStyle/>
        <a:p>
          <a:endParaRPr lang="es-ES"/>
        </a:p>
      </dgm:t>
    </dgm:pt>
    <dgm:pt modelId="{01EC3B1B-6C88-456C-A029-9E64749327AA}" type="sibTrans" cxnId="{FE9EFA52-53A3-475F-8294-A56D04262289}">
      <dgm:prSet/>
      <dgm:spPr/>
      <dgm:t>
        <a:bodyPr/>
        <a:lstStyle/>
        <a:p>
          <a:endParaRPr lang="es-ES"/>
        </a:p>
      </dgm:t>
    </dgm:pt>
    <dgm:pt modelId="{FC439087-B8C0-41D1-B21C-56DD67039F26}">
      <dgm:prSet phldrT="[Texto]"/>
      <dgm:spPr/>
      <dgm:t>
        <a:bodyPr/>
        <a:lstStyle/>
        <a:p>
          <a:r>
            <a:rPr lang="es-ES" dirty="0" smtClean="0"/>
            <a:t>Ausencia  de políticas que fortalezcan el sector agroindustrial</a:t>
          </a:r>
          <a:endParaRPr lang="es-ES" dirty="0"/>
        </a:p>
      </dgm:t>
    </dgm:pt>
    <dgm:pt modelId="{118D9A44-5500-47E8-AFEB-22517954DC3B}" type="parTrans" cxnId="{D824353B-E91B-40E3-97C0-F6E349731FF3}">
      <dgm:prSet/>
      <dgm:spPr/>
      <dgm:t>
        <a:bodyPr/>
        <a:lstStyle/>
        <a:p>
          <a:endParaRPr lang="es-ES"/>
        </a:p>
      </dgm:t>
    </dgm:pt>
    <dgm:pt modelId="{C2A189E1-9B5C-458F-8A6A-5B07A48A89BF}" type="sibTrans" cxnId="{D824353B-E91B-40E3-97C0-F6E349731FF3}">
      <dgm:prSet/>
      <dgm:spPr/>
      <dgm:t>
        <a:bodyPr/>
        <a:lstStyle/>
        <a:p>
          <a:endParaRPr lang="es-ES"/>
        </a:p>
      </dgm:t>
    </dgm:pt>
    <dgm:pt modelId="{D8E52F44-BC35-43E9-9D3C-4F1E9F419ABA}">
      <dgm:prSet phldrT="[Texto]"/>
      <dgm:spPr/>
      <dgm:t>
        <a:bodyPr/>
        <a:lstStyle/>
        <a:p>
          <a:r>
            <a:rPr lang="es-ES" dirty="0" smtClean="0"/>
            <a:t>Bajas inversiones en el sector agroindustrial.</a:t>
          </a:r>
        </a:p>
      </dgm:t>
    </dgm:pt>
    <dgm:pt modelId="{F1369A3A-CC61-4D70-A18A-C0CF7E1D5CBF}" type="parTrans" cxnId="{8C04F8B2-11DF-409C-A884-C4349004FA0B}">
      <dgm:prSet/>
      <dgm:spPr/>
      <dgm:t>
        <a:bodyPr/>
        <a:lstStyle/>
        <a:p>
          <a:endParaRPr lang="es-ES"/>
        </a:p>
      </dgm:t>
    </dgm:pt>
    <dgm:pt modelId="{A1066772-B0B1-4565-930F-A565BB851581}" type="sibTrans" cxnId="{8C04F8B2-11DF-409C-A884-C4349004FA0B}">
      <dgm:prSet/>
      <dgm:spPr/>
      <dgm:t>
        <a:bodyPr/>
        <a:lstStyle/>
        <a:p>
          <a:endParaRPr lang="es-ES"/>
        </a:p>
      </dgm:t>
    </dgm:pt>
    <dgm:pt modelId="{1C46D4C7-8BE2-442D-AFC7-11FA345A6A8B}">
      <dgm:prSet phldrT="[Texto]"/>
      <dgm:spPr/>
      <dgm:t>
        <a:bodyPr/>
        <a:lstStyle/>
        <a:p>
          <a:r>
            <a:rPr lang="es-ES" dirty="0" smtClean="0"/>
            <a:t>Innovación tecnológica incipiente</a:t>
          </a:r>
          <a:endParaRPr lang="es-ES" dirty="0"/>
        </a:p>
      </dgm:t>
    </dgm:pt>
    <dgm:pt modelId="{F446A736-2E9D-48A7-94D1-5517D0C17DD6}" type="parTrans" cxnId="{B116F59E-D7C1-4600-B9EC-E68A7ECED94B}">
      <dgm:prSet/>
      <dgm:spPr/>
      <dgm:t>
        <a:bodyPr/>
        <a:lstStyle/>
        <a:p>
          <a:endParaRPr lang="es-ES"/>
        </a:p>
      </dgm:t>
    </dgm:pt>
    <dgm:pt modelId="{4C3F4675-914D-4361-8DA3-0CA468648D49}" type="sibTrans" cxnId="{B116F59E-D7C1-4600-B9EC-E68A7ECED94B}">
      <dgm:prSet/>
      <dgm:spPr/>
      <dgm:t>
        <a:bodyPr/>
        <a:lstStyle/>
        <a:p>
          <a:endParaRPr lang="es-ES"/>
        </a:p>
      </dgm:t>
    </dgm:pt>
    <dgm:pt modelId="{154EFE67-62A1-49DF-AA70-B6098DA53829}" type="pres">
      <dgm:prSet presAssocID="{EB7D9D60-FB62-47C8-8990-6992357CD3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C9899F-9058-4D4D-AC1C-4EFB30876BDC}" type="pres">
      <dgm:prSet presAssocID="{301FC6EF-309B-4F09-A66C-3F74DE15F043}" presName="centerShape" presStyleLbl="node0" presStyleIdx="0" presStyleCnt="1"/>
      <dgm:spPr/>
      <dgm:t>
        <a:bodyPr/>
        <a:lstStyle/>
        <a:p>
          <a:endParaRPr lang="es-ES"/>
        </a:p>
      </dgm:t>
    </dgm:pt>
    <dgm:pt modelId="{0E2AA4C7-6D8C-4334-9168-67D7B4A27C23}" type="pres">
      <dgm:prSet presAssocID="{3C1AD6F8-4606-4469-AD36-95AC8315655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94B9BE-06B1-4145-89DF-46F0002D3D08}" type="pres">
      <dgm:prSet presAssocID="{3C1AD6F8-4606-4469-AD36-95AC8315655D}" presName="dummy" presStyleCnt="0"/>
      <dgm:spPr/>
    </dgm:pt>
    <dgm:pt modelId="{CDB79BF3-A903-4E5D-9659-3415C7218AFF}" type="pres">
      <dgm:prSet presAssocID="{01EC3B1B-6C88-456C-A029-9E64749327AA}" presName="sibTrans" presStyleLbl="sibTrans2D1" presStyleIdx="0" presStyleCnt="4"/>
      <dgm:spPr/>
      <dgm:t>
        <a:bodyPr/>
        <a:lstStyle/>
        <a:p>
          <a:endParaRPr lang="es-ES"/>
        </a:p>
      </dgm:t>
    </dgm:pt>
    <dgm:pt modelId="{E34A2C99-6CFB-4951-BA97-F7D1D807CF0F}" type="pres">
      <dgm:prSet presAssocID="{FC439087-B8C0-41D1-B21C-56DD67039F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D61E8F-095C-4E48-B06E-76B2A7BF3EBD}" type="pres">
      <dgm:prSet presAssocID="{FC439087-B8C0-41D1-B21C-56DD67039F26}" presName="dummy" presStyleCnt="0"/>
      <dgm:spPr/>
    </dgm:pt>
    <dgm:pt modelId="{E877F8B2-D3A4-4241-9B4A-7893C736B72B}" type="pres">
      <dgm:prSet presAssocID="{C2A189E1-9B5C-458F-8A6A-5B07A48A89BF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369EE51-B9DE-4D94-A1F5-73E5B3D6CEF6}" type="pres">
      <dgm:prSet presAssocID="{D8E52F44-BC35-43E9-9D3C-4F1E9F419A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021D25-7659-4C37-AC1E-99522EE157D8}" type="pres">
      <dgm:prSet presAssocID="{D8E52F44-BC35-43E9-9D3C-4F1E9F419ABA}" presName="dummy" presStyleCnt="0"/>
      <dgm:spPr/>
    </dgm:pt>
    <dgm:pt modelId="{524C21E9-1D10-43E9-B3F1-A6511D9FD1FD}" type="pres">
      <dgm:prSet presAssocID="{A1066772-B0B1-4565-930F-A565BB851581}" presName="sibTrans" presStyleLbl="sibTrans2D1" presStyleIdx="2" presStyleCnt="4"/>
      <dgm:spPr/>
      <dgm:t>
        <a:bodyPr/>
        <a:lstStyle/>
        <a:p>
          <a:endParaRPr lang="es-ES"/>
        </a:p>
      </dgm:t>
    </dgm:pt>
    <dgm:pt modelId="{0D01E06A-B9E6-4E5D-9767-EF950FBEFC3A}" type="pres">
      <dgm:prSet presAssocID="{1C46D4C7-8BE2-442D-AFC7-11FA345A6A8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2E6F64-4632-4F82-9774-4A88017C552E}" type="pres">
      <dgm:prSet presAssocID="{1C46D4C7-8BE2-442D-AFC7-11FA345A6A8B}" presName="dummy" presStyleCnt="0"/>
      <dgm:spPr/>
    </dgm:pt>
    <dgm:pt modelId="{0E790180-D210-4526-AEBC-89ED57A065FE}" type="pres">
      <dgm:prSet presAssocID="{4C3F4675-914D-4361-8DA3-0CA468648D49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D824353B-E91B-40E3-97C0-F6E349731FF3}" srcId="{301FC6EF-309B-4F09-A66C-3F74DE15F043}" destId="{FC439087-B8C0-41D1-B21C-56DD67039F26}" srcOrd="1" destOrd="0" parTransId="{118D9A44-5500-47E8-AFEB-22517954DC3B}" sibTransId="{C2A189E1-9B5C-458F-8A6A-5B07A48A89BF}"/>
    <dgm:cxn modelId="{8832551E-A5F1-4232-A937-55DAD7F543AB}" type="presOf" srcId="{C2A189E1-9B5C-458F-8A6A-5B07A48A89BF}" destId="{E877F8B2-D3A4-4241-9B4A-7893C736B72B}" srcOrd="0" destOrd="0" presId="urn:microsoft.com/office/officeart/2005/8/layout/radial6"/>
    <dgm:cxn modelId="{B0A5156C-38BA-4895-9204-7833A4966A03}" type="presOf" srcId="{FC439087-B8C0-41D1-B21C-56DD67039F26}" destId="{E34A2C99-6CFB-4951-BA97-F7D1D807CF0F}" srcOrd="0" destOrd="0" presId="urn:microsoft.com/office/officeart/2005/8/layout/radial6"/>
    <dgm:cxn modelId="{17DF7C18-0AE2-4C12-8EA7-16867CFD1103}" type="presOf" srcId="{D8E52F44-BC35-43E9-9D3C-4F1E9F419ABA}" destId="{5369EE51-B9DE-4D94-A1F5-73E5B3D6CEF6}" srcOrd="0" destOrd="0" presId="urn:microsoft.com/office/officeart/2005/8/layout/radial6"/>
    <dgm:cxn modelId="{62947AE9-3FAA-42ED-9C3E-E3FB0CCCF7A6}" type="presOf" srcId="{1C46D4C7-8BE2-442D-AFC7-11FA345A6A8B}" destId="{0D01E06A-B9E6-4E5D-9767-EF950FBEFC3A}" srcOrd="0" destOrd="0" presId="urn:microsoft.com/office/officeart/2005/8/layout/radial6"/>
    <dgm:cxn modelId="{7CA73004-3A4F-4280-9C8D-BC14720777B4}" type="presOf" srcId="{3C1AD6F8-4606-4469-AD36-95AC8315655D}" destId="{0E2AA4C7-6D8C-4334-9168-67D7B4A27C23}" srcOrd="0" destOrd="0" presId="urn:microsoft.com/office/officeart/2005/8/layout/radial6"/>
    <dgm:cxn modelId="{B116F59E-D7C1-4600-B9EC-E68A7ECED94B}" srcId="{301FC6EF-309B-4F09-A66C-3F74DE15F043}" destId="{1C46D4C7-8BE2-442D-AFC7-11FA345A6A8B}" srcOrd="3" destOrd="0" parTransId="{F446A736-2E9D-48A7-94D1-5517D0C17DD6}" sibTransId="{4C3F4675-914D-4361-8DA3-0CA468648D49}"/>
    <dgm:cxn modelId="{FC20E932-F58A-4F09-88B8-8A8F7263D586}" type="presOf" srcId="{A1066772-B0B1-4565-930F-A565BB851581}" destId="{524C21E9-1D10-43E9-B3F1-A6511D9FD1FD}" srcOrd="0" destOrd="0" presId="urn:microsoft.com/office/officeart/2005/8/layout/radial6"/>
    <dgm:cxn modelId="{8FC1F00F-03B0-4F4D-B841-4BDE84A78FBC}" type="presOf" srcId="{EB7D9D60-FB62-47C8-8990-6992357CD3E7}" destId="{154EFE67-62A1-49DF-AA70-B6098DA53829}" srcOrd="0" destOrd="0" presId="urn:microsoft.com/office/officeart/2005/8/layout/radial6"/>
    <dgm:cxn modelId="{2A9FD6C7-9F4F-4B40-8980-E198BE9B9C94}" type="presOf" srcId="{01EC3B1B-6C88-456C-A029-9E64749327AA}" destId="{CDB79BF3-A903-4E5D-9659-3415C7218AFF}" srcOrd="0" destOrd="0" presId="urn:microsoft.com/office/officeart/2005/8/layout/radial6"/>
    <dgm:cxn modelId="{9E9769D2-ECC1-4203-AB32-C7665C7059E8}" type="presOf" srcId="{4C3F4675-914D-4361-8DA3-0CA468648D49}" destId="{0E790180-D210-4526-AEBC-89ED57A065FE}" srcOrd="0" destOrd="0" presId="urn:microsoft.com/office/officeart/2005/8/layout/radial6"/>
    <dgm:cxn modelId="{6A6BE1D3-D92B-43CA-A7E3-6AE67C5CAFC9}" srcId="{EB7D9D60-FB62-47C8-8990-6992357CD3E7}" destId="{301FC6EF-309B-4F09-A66C-3F74DE15F043}" srcOrd="0" destOrd="0" parTransId="{6B9BD284-5804-44E3-857C-96D2FC45B72A}" sibTransId="{8A4AC7CA-59B2-41D8-B528-163B18295AD7}"/>
    <dgm:cxn modelId="{FE9EFA52-53A3-475F-8294-A56D04262289}" srcId="{301FC6EF-309B-4F09-A66C-3F74DE15F043}" destId="{3C1AD6F8-4606-4469-AD36-95AC8315655D}" srcOrd="0" destOrd="0" parTransId="{7B4A2A07-7F8A-4E3F-976F-DBB6EB8A9350}" sibTransId="{01EC3B1B-6C88-456C-A029-9E64749327AA}"/>
    <dgm:cxn modelId="{B458B3EA-0336-48EF-985F-7DD494511DE3}" type="presOf" srcId="{301FC6EF-309B-4F09-A66C-3F74DE15F043}" destId="{AEC9899F-9058-4D4D-AC1C-4EFB30876BDC}" srcOrd="0" destOrd="0" presId="urn:microsoft.com/office/officeart/2005/8/layout/radial6"/>
    <dgm:cxn modelId="{8C04F8B2-11DF-409C-A884-C4349004FA0B}" srcId="{301FC6EF-309B-4F09-A66C-3F74DE15F043}" destId="{D8E52F44-BC35-43E9-9D3C-4F1E9F419ABA}" srcOrd="2" destOrd="0" parTransId="{F1369A3A-CC61-4D70-A18A-C0CF7E1D5CBF}" sibTransId="{A1066772-B0B1-4565-930F-A565BB851581}"/>
    <dgm:cxn modelId="{10F708D2-A3C3-4B7A-B935-F5614F5D90B2}" type="presParOf" srcId="{154EFE67-62A1-49DF-AA70-B6098DA53829}" destId="{AEC9899F-9058-4D4D-AC1C-4EFB30876BDC}" srcOrd="0" destOrd="0" presId="urn:microsoft.com/office/officeart/2005/8/layout/radial6"/>
    <dgm:cxn modelId="{DF5541D6-4B30-4F4C-9C59-C8B6701364C7}" type="presParOf" srcId="{154EFE67-62A1-49DF-AA70-B6098DA53829}" destId="{0E2AA4C7-6D8C-4334-9168-67D7B4A27C23}" srcOrd="1" destOrd="0" presId="urn:microsoft.com/office/officeart/2005/8/layout/radial6"/>
    <dgm:cxn modelId="{2632CFC0-82B5-463F-B1A8-6F6ED0562280}" type="presParOf" srcId="{154EFE67-62A1-49DF-AA70-B6098DA53829}" destId="{9594B9BE-06B1-4145-89DF-46F0002D3D08}" srcOrd="2" destOrd="0" presId="urn:microsoft.com/office/officeart/2005/8/layout/radial6"/>
    <dgm:cxn modelId="{C1CA46EE-1760-46DF-AEA0-8F1E5737CFDF}" type="presParOf" srcId="{154EFE67-62A1-49DF-AA70-B6098DA53829}" destId="{CDB79BF3-A903-4E5D-9659-3415C7218AFF}" srcOrd="3" destOrd="0" presId="urn:microsoft.com/office/officeart/2005/8/layout/radial6"/>
    <dgm:cxn modelId="{97636B17-6B48-4EF6-9B6B-CD14871FBB19}" type="presParOf" srcId="{154EFE67-62A1-49DF-AA70-B6098DA53829}" destId="{E34A2C99-6CFB-4951-BA97-F7D1D807CF0F}" srcOrd="4" destOrd="0" presId="urn:microsoft.com/office/officeart/2005/8/layout/radial6"/>
    <dgm:cxn modelId="{145386A1-D25E-41E5-AC0E-A25D724B72C1}" type="presParOf" srcId="{154EFE67-62A1-49DF-AA70-B6098DA53829}" destId="{50D61E8F-095C-4E48-B06E-76B2A7BF3EBD}" srcOrd="5" destOrd="0" presId="urn:microsoft.com/office/officeart/2005/8/layout/radial6"/>
    <dgm:cxn modelId="{8BE01020-A0A1-491F-AC28-38812D255141}" type="presParOf" srcId="{154EFE67-62A1-49DF-AA70-B6098DA53829}" destId="{E877F8B2-D3A4-4241-9B4A-7893C736B72B}" srcOrd="6" destOrd="0" presId="urn:microsoft.com/office/officeart/2005/8/layout/radial6"/>
    <dgm:cxn modelId="{1EEF9A80-BC43-43CB-A033-982A520CBBB2}" type="presParOf" srcId="{154EFE67-62A1-49DF-AA70-B6098DA53829}" destId="{5369EE51-B9DE-4D94-A1F5-73E5B3D6CEF6}" srcOrd="7" destOrd="0" presId="urn:microsoft.com/office/officeart/2005/8/layout/radial6"/>
    <dgm:cxn modelId="{C3FFE7E8-986E-4EE5-97F3-11F1248464FC}" type="presParOf" srcId="{154EFE67-62A1-49DF-AA70-B6098DA53829}" destId="{D1021D25-7659-4C37-AC1E-99522EE157D8}" srcOrd="8" destOrd="0" presId="urn:microsoft.com/office/officeart/2005/8/layout/radial6"/>
    <dgm:cxn modelId="{CBF703CF-D58C-424F-AA04-2959B4E8E8DB}" type="presParOf" srcId="{154EFE67-62A1-49DF-AA70-B6098DA53829}" destId="{524C21E9-1D10-43E9-B3F1-A6511D9FD1FD}" srcOrd="9" destOrd="0" presId="urn:microsoft.com/office/officeart/2005/8/layout/radial6"/>
    <dgm:cxn modelId="{5A1CE61B-2657-4322-A87D-C75C12BADCAE}" type="presParOf" srcId="{154EFE67-62A1-49DF-AA70-B6098DA53829}" destId="{0D01E06A-B9E6-4E5D-9767-EF950FBEFC3A}" srcOrd="10" destOrd="0" presId="urn:microsoft.com/office/officeart/2005/8/layout/radial6"/>
    <dgm:cxn modelId="{F9549403-0E05-403E-9858-E7EFD85AD57C}" type="presParOf" srcId="{154EFE67-62A1-49DF-AA70-B6098DA53829}" destId="{A12E6F64-4632-4F82-9774-4A88017C552E}" srcOrd="11" destOrd="0" presId="urn:microsoft.com/office/officeart/2005/8/layout/radial6"/>
    <dgm:cxn modelId="{DA6FEF27-00D4-4AAE-895F-3E37E6E72876}" type="presParOf" srcId="{154EFE67-62A1-49DF-AA70-B6098DA53829}" destId="{0E790180-D210-4526-AEBC-89ED57A065F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A51E1-7A79-4740-91AE-B8D6D1E8C2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EF7BE1-067E-457D-AFCB-8537612C9267}">
      <dgm:prSet phldrT="[Texto]" custT="1"/>
      <dgm:spPr/>
      <dgm:t>
        <a:bodyPr/>
        <a:lstStyle/>
        <a:p>
          <a:r>
            <a:rPr lang="es-ES" sz="2800" dirty="0"/>
            <a:t>Informe Ejecutivo </a:t>
          </a:r>
        </a:p>
      </dgm:t>
    </dgm:pt>
    <dgm:pt modelId="{B3807BF0-CF75-4DDE-B774-B1D36AFF9F7F}" type="parTrans" cxnId="{2DBF8343-7DE6-4376-9ABF-ABC523A86833}">
      <dgm:prSet/>
      <dgm:spPr/>
      <dgm:t>
        <a:bodyPr/>
        <a:lstStyle/>
        <a:p>
          <a:endParaRPr lang="es-ES"/>
        </a:p>
      </dgm:t>
    </dgm:pt>
    <dgm:pt modelId="{ED8C111A-BE0E-4C62-8993-08AE21E8C890}" type="sibTrans" cxnId="{2DBF8343-7DE6-4376-9ABF-ABC523A86833}">
      <dgm:prSet/>
      <dgm:spPr/>
      <dgm:t>
        <a:bodyPr/>
        <a:lstStyle/>
        <a:p>
          <a:endParaRPr lang="es-ES"/>
        </a:p>
      </dgm:t>
    </dgm:pt>
    <dgm:pt modelId="{E1CD9B72-4A1B-4261-ABC8-16860C9B5A09}">
      <dgm:prSet phldrT="[Texto]"/>
      <dgm:spPr/>
      <dgm:t>
        <a:bodyPr/>
        <a:lstStyle/>
        <a:p>
          <a:r>
            <a:rPr lang="es-ES" dirty="0"/>
            <a:t>Informe por variables</a:t>
          </a:r>
        </a:p>
      </dgm:t>
    </dgm:pt>
    <dgm:pt modelId="{BEC6EADD-7B4D-41E7-BB2F-546783E46232}" type="parTrans" cxnId="{D1DAC549-E6DD-40F4-AF5F-E0AD43D08E36}">
      <dgm:prSet/>
      <dgm:spPr/>
      <dgm:t>
        <a:bodyPr/>
        <a:lstStyle/>
        <a:p>
          <a:endParaRPr lang="es-ES"/>
        </a:p>
      </dgm:t>
    </dgm:pt>
    <dgm:pt modelId="{B6DBAC3C-E63E-4C6A-A67E-F270878B62C1}" type="sibTrans" cxnId="{D1DAC549-E6DD-40F4-AF5F-E0AD43D08E36}">
      <dgm:prSet/>
      <dgm:spPr/>
      <dgm:t>
        <a:bodyPr/>
        <a:lstStyle/>
        <a:p>
          <a:endParaRPr lang="es-ES"/>
        </a:p>
      </dgm:t>
    </dgm:pt>
    <dgm:pt modelId="{16EBDE37-C99D-431C-AAFE-F9E249B3EA31}">
      <dgm:prSet phldrT="[Texto]" custT="1"/>
      <dgm:spPr/>
      <dgm:t>
        <a:bodyPr/>
        <a:lstStyle/>
        <a:p>
          <a:r>
            <a:rPr lang="es-ES" sz="1800" b="1" dirty="0"/>
            <a:t>Objetivo 1:    </a:t>
          </a:r>
          <a:r>
            <a:rPr lang="es-ES" sz="1800" dirty="0"/>
            <a:t>3 variables</a:t>
          </a:r>
        </a:p>
      </dgm:t>
    </dgm:pt>
    <dgm:pt modelId="{EE5D59F0-D583-43AB-80EE-6F1745B4CB08}" type="parTrans" cxnId="{E273430A-0EFD-4B9F-8CBF-376A86D4BC8D}">
      <dgm:prSet/>
      <dgm:spPr/>
      <dgm:t>
        <a:bodyPr/>
        <a:lstStyle/>
        <a:p>
          <a:endParaRPr lang="es-ES"/>
        </a:p>
      </dgm:t>
    </dgm:pt>
    <dgm:pt modelId="{DBC3CDC5-F415-4931-A63C-D4535DA21AB3}" type="sibTrans" cxnId="{E273430A-0EFD-4B9F-8CBF-376A86D4BC8D}">
      <dgm:prSet/>
      <dgm:spPr/>
      <dgm:t>
        <a:bodyPr/>
        <a:lstStyle/>
        <a:p>
          <a:endParaRPr lang="es-ES"/>
        </a:p>
      </dgm:t>
    </dgm:pt>
    <dgm:pt modelId="{5D3EC25E-F50D-4574-A620-0E89DBCB656B}">
      <dgm:prSet phldrT="[Texto]" custT="1"/>
      <dgm:spPr/>
      <dgm:t>
        <a:bodyPr/>
        <a:lstStyle/>
        <a:p>
          <a:r>
            <a:rPr lang="es-ES" sz="1800" b="1" dirty="0"/>
            <a:t>Objetivo 2:    </a:t>
          </a:r>
          <a:r>
            <a:rPr lang="es-ES" sz="1800" b="0" dirty="0" smtClean="0"/>
            <a:t>32</a:t>
          </a:r>
          <a:r>
            <a:rPr lang="es-ES" sz="1800" dirty="0" smtClean="0"/>
            <a:t> </a:t>
          </a:r>
          <a:r>
            <a:rPr lang="es-ES" sz="1800" dirty="0"/>
            <a:t>variables</a:t>
          </a:r>
        </a:p>
      </dgm:t>
    </dgm:pt>
    <dgm:pt modelId="{0F5D3B00-5A23-4C4D-BE7D-AEA9A2177A3D}" type="parTrans" cxnId="{2343E2B2-08CD-4DF2-A93C-C9E3BE334B47}">
      <dgm:prSet/>
      <dgm:spPr/>
      <dgm:t>
        <a:bodyPr/>
        <a:lstStyle/>
        <a:p>
          <a:endParaRPr lang="es-ES"/>
        </a:p>
      </dgm:t>
    </dgm:pt>
    <dgm:pt modelId="{321E3928-BBF5-4052-BB33-EBD9544FFC83}" type="sibTrans" cxnId="{2343E2B2-08CD-4DF2-A93C-C9E3BE334B47}">
      <dgm:prSet/>
      <dgm:spPr/>
      <dgm:t>
        <a:bodyPr/>
        <a:lstStyle/>
        <a:p>
          <a:endParaRPr lang="es-ES"/>
        </a:p>
      </dgm:t>
    </dgm:pt>
    <dgm:pt modelId="{B69146E5-EB88-4406-B5E9-296E2E5E52A8}">
      <dgm:prSet phldrT="[Texto]"/>
      <dgm:spPr/>
      <dgm:t>
        <a:bodyPr/>
        <a:lstStyle/>
        <a:p>
          <a:r>
            <a:rPr lang="es-ES" dirty="0"/>
            <a:t>Informe detallado</a:t>
          </a:r>
        </a:p>
      </dgm:t>
    </dgm:pt>
    <dgm:pt modelId="{4F6573DD-4055-4FE4-98F9-40D88112B800}" type="parTrans" cxnId="{B01B04D1-2CB4-40C3-87DD-FAB83E183893}">
      <dgm:prSet/>
      <dgm:spPr/>
      <dgm:t>
        <a:bodyPr/>
        <a:lstStyle/>
        <a:p>
          <a:endParaRPr lang="es-ES"/>
        </a:p>
      </dgm:t>
    </dgm:pt>
    <dgm:pt modelId="{9EAAF556-3CA4-40AC-B2D6-30EB31BBD639}" type="sibTrans" cxnId="{B01B04D1-2CB4-40C3-87DD-FAB83E183893}">
      <dgm:prSet/>
      <dgm:spPr/>
      <dgm:t>
        <a:bodyPr/>
        <a:lstStyle/>
        <a:p>
          <a:endParaRPr lang="es-ES"/>
        </a:p>
      </dgm:t>
    </dgm:pt>
    <dgm:pt modelId="{5594614E-AA2C-49A6-84C6-8FDA5A5B07BA}">
      <dgm:prSet phldrT="[Texto]" custT="1"/>
      <dgm:spPr/>
      <dgm:t>
        <a:bodyPr/>
        <a:lstStyle/>
        <a:p>
          <a:r>
            <a:rPr lang="es-ES" sz="2400" dirty="0"/>
            <a:t>Análisis de frecuencias</a:t>
          </a:r>
        </a:p>
      </dgm:t>
    </dgm:pt>
    <dgm:pt modelId="{B61CC187-3593-44A4-B237-89100C3E80FC}" type="parTrans" cxnId="{29880809-2580-4CDB-ABEF-A545184FE4B4}">
      <dgm:prSet/>
      <dgm:spPr/>
      <dgm:t>
        <a:bodyPr/>
        <a:lstStyle/>
        <a:p>
          <a:endParaRPr lang="es-ES"/>
        </a:p>
      </dgm:t>
    </dgm:pt>
    <dgm:pt modelId="{7494817F-487A-4C0F-8594-851E9CC0FD76}" type="sibTrans" cxnId="{29880809-2580-4CDB-ABEF-A545184FE4B4}">
      <dgm:prSet/>
      <dgm:spPr/>
      <dgm:t>
        <a:bodyPr/>
        <a:lstStyle/>
        <a:p>
          <a:endParaRPr lang="es-ES"/>
        </a:p>
      </dgm:t>
    </dgm:pt>
    <dgm:pt modelId="{19B45436-C4F4-4D03-97AE-8451629796EF}">
      <dgm:prSet phldrT="[Texto]"/>
      <dgm:spPr/>
      <dgm:t>
        <a:bodyPr/>
        <a:lstStyle/>
        <a:p>
          <a:endParaRPr lang="es-ES" sz="2800" dirty="0"/>
        </a:p>
      </dgm:t>
    </dgm:pt>
    <dgm:pt modelId="{1CF28D74-E930-42BF-BF66-2E531EFEA9C5}" type="parTrans" cxnId="{08269770-BD11-42D2-9419-A8A51CB40E37}">
      <dgm:prSet/>
      <dgm:spPr/>
      <dgm:t>
        <a:bodyPr/>
        <a:lstStyle/>
        <a:p>
          <a:endParaRPr lang="es-ES"/>
        </a:p>
      </dgm:t>
    </dgm:pt>
    <dgm:pt modelId="{80A017D7-5A51-427A-9429-40D066C00A8E}" type="sibTrans" cxnId="{08269770-BD11-42D2-9419-A8A51CB40E37}">
      <dgm:prSet/>
      <dgm:spPr/>
      <dgm:t>
        <a:bodyPr/>
        <a:lstStyle/>
        <a:p>
          <a:endParaRPr lang="es-ES"/>
        </a:p>
      </dgm:t>
    </dgm:pt>
    <dgm:pt modelId="{BA022820-0FCC-4D3D-8CF5-0E476BF32826}">
      <dgm:prSet phldrT="[Texto]"/>
      <dgm:spPr/>
      <dgm:t>
        <a:bodyPr/>
        <a:lstStyle/>
        <a:p>
          <a:endParaRPr lang="es-ES" sz="2800" dirty="0"/>
        </a:p>
      </dgm:t>
    </dgm:pt>
    <dgm:pt modelId="{F1D2B99A-BEA5-487B-9A4A-DF092008973C}" type="parTrans" cxnId="{E3E14E5E-C70B-469D-A922-B20B6E8AA89F}">
      <dgm:prSet/>
      <dgm:spPr/>
      <dgm:t>
        <a:bodyPr/>
        <a:lstStyle/>
        <a:p>
          <a:endParaRPr lang="es-ES"/>
        </a:p>
      </dgm:t>
    </dgm:pt>
    <dgm:pt modelId="{6719DC83-8FFA-4CF7-9D6E-9C7FBB6A3FA8}" type="sibTrans" cxnId="{E3E14E5E-C70B-469D-A922-B20B6E8AA89F}">
      <dgm:prSet/>
      <dgm:spPr/>
      <dgm:t>
        <a:bodyPr/>
        <a:lstStyle/>
        <a:p>
          <a:endParaRPr lang="es-ES"/>
        </a:p>
      </dgm:t>
    </dgm:pt>
    <dgm:pt modelId="{F8D686EF-4DB7-4675-96A6-5E95ED8E764F}">
      <dgm:prSet phldrT="[Texto]" custT="1"/>
      <dgm:spPr/>
      <dgm:t>
        <a:bodyPr/>
        <a:lstStyle/>
        <a:p>
          <a:endParaRPr lang="es-ES" sz="1800" dirty="0"/>
        </a:p>
      </dgm:t>
    </dgm:pt>
    <dgm:pt modelId="{A6721702-C32F-4BF8-B930-2EF7F1AB3F0C}" type="parTrans" cxnId="{AF22F859-F305-44CA-8492-E9C1CC6AC529}">
      <dgm:prSet/>
      <dgm:spPr/>
      <dgm:t>
        <a:bodyPr/>
        <a:lstStyle/>
        <a:p>
          <a:endParaRPr lang="es-ES"/>
        </a:p>
      </dgm:t>
    </dgm:pt>
    <dgm:pt modelId="{F7888A35-2353-4634-AFFD-46A28ADA3A0F}" type="sibTrans" cxnId="{AF22F859-F305-44CA-8492-E9C1CC6AC529}">
      <dgm:prSet/>
      <dgm:spPr/>
      <dgm:t>
        <a:bodyPr/>
        <a:lstStyle/>
        <a:p>
          <a:endParaRPr lang="es-ES"/>
        </a:p>
      </dgm:t>
    </dgm:pt>
    <dgm:pt modelId="{89051AA4-78F6-413C-8C76-3C5CC87846E4}">
      <dgm:prSet phldrT="[Texto]" custT="1"/>
      <dgm:spPr/>
      <dgm:t>
        <a:bodyPr/>
        <a:lstStyle/>
        <a:p>
          <a:r>
            <a:rPr lang="es-ES" sz="1800" b="1" dirty="0"/>
            <a:t>Objetivo 3:    </a:t>
          </a:r>
          <a:r>
            <a:rPr lang="es-ES" sz="1800" b="0" dirty="0" smtClean="0"/>
            <a:t>4</a:t>
          </a:r>
          <a:r>
            <a:rPr lang="es-ES" sz="1800" dirty="0" smtClean="0"/>
            <a:t> </a:t>
          </a:r>
          <a:r>
            <a:rPr lang="es-ES" sz="1800" dirty="0"/>
            <a:t>variable</a:t>
          </a:r>
        </a:p>
      </dgm:t>
    </dgm:pt>
    <dgm:pt modelId="{EDC07657-AEDA-4466-AA2A-1CE796741BCF}" type="parTrans" cxnId="{D572148F-73FB-4C5C-B2A4-A54A419B203A}">
      <dgm:prSet/>
      <dgm:spPr/>
      <dgm:t>
        <a:bodyPr/>
        <a:lstStyle/>
        <a:p>
          <a:endParaRPr lang="es-ES"/>
        </a:p>
      </dgm:t>
    </dgm:pt>
    <dgm:pt modelId="{F24A89DC-6E71-4CF6-B1E5-6B6AEFDC1CAC}" type="sibTrans" cxnId="{D572148F-73FB-4C5C-B2A4-A54A419B203A}">
      <dgm:prSet/>
      <dgm:spPr/>
      <dgm:t>
        <a:bodyPr/>
        <a:lstStyle/>
        <a:p>
          <a:endParaRPr lang="es-ES"/>
        </a:p>
      </dgm:t>
    </dgm:pt>
    <dgm:pt modelId="{3279C3E4-00DB-4DC2-AF84-E9F74C9E7ED0}">
      <dgm:prSet phldrT="[Texto]" custT="1"/>
      <dgm:spPr/>
      <dgm:t>
        <a:bodyPr/>
        <a:lstStyle/>
        <a:p>
          <a:r>
            <a:rPr lang="es-ES" sz="1800" b="1" dirty="0"/>
            <a:t>Objetivo 4:    </a:t>
          </a:r>
          <a:r>
            <a:rPr lang="es-ES" sz="1800" b="0" dirty="0" smtClean="0"/>
            <a:t>1</a:t>
          </a:r>
          <a:r>
            <a:rPr lang="es-ES" sz="1800" dirty="0" smtClean="0"/>
            <a:t> </a:t>
          </a:r>
          <a:r>
            <a:rPr lang="es-ES" sz="1800" dirty="0"/>
            <a:t>variables</a:t>
          </a:r>
        </a:p>
      </dgm:t>
    </dgm:pt>
    <dgm:pt modelId="{60326571-8BA3-4D82-AECA-4AC56D084F7D}" type="parTrans" cxnId="{90569709-2B28-4D8A-AB01-99CE1CC80B0B}">
      <dgm:prSet/>
      <dgm:spPr/>
      <dgm:t>
        <a:bodyPr/>
        <a:lstStyle/>
        <a:p>
          <a:endParaRPr lang="es-ES"/>
        </a:p>
      </dgm:t>
    </dgm:pt>
    <dgm:pt modelId="{58C7BA79-B552-488C-BA89-0D6F67F4DF29}" type="sibTrans" cxnId="{90569709-2B28-4D8A-AB01-99CE1CC80B0B}">
      <dgm:prSet/>
      <dgm:spPr/>
      <dgm:t>
        <a:bodyPr/>
        <a:lstStyle/>
        <a:p>
          <a:endParaRPr lang="es-ES"/>
        </a:p>
      </dgm:t>
    </dgm:pt>
    <dgm:pt modelId="{08363254-A4E5-47AE-815A-D05F61C689ED}">
      <dgm:prSet phldrT="[Texto]"/>
      <dgm:spPr/>
      <dgm:t>
        <a:bodyPr/>
        <a:lstStyle/>
        <a:p>
          <a:endParaRPr lang="es-ES" sz="2800" dirty="0"/>
        </a:p>
      </dgm:t>
    </dgm:pt>
    <dgm:pt modelId="{CEABD9B6-BDCE-4545-BF3D-296BF1E6EE7D}" type="parTrans" cxnId="{0999FFA4-D545-401F-B841-4069E4661218}">
      <dgm:prSet/>
      <dgm:spPr/>
      <dgm:t>
        <a:bodyPr/>
        <a:lstStyle/>
        <a:p>
          <a:endParaRPr lang="es-ES"/>
        </a:p>
      </dgm:t>
    </dgm:pt>
    <dgm:pt modelId="{D000463C-79D9-457B-A11B-53334B201CD5}" type="sibTrans" cxnId="{0999FFA4-D545-401F-B841-4069E4661218}">
      <dgm:prSet/>
      <dgm:spPr/>
      <dgm:t>
        <a:bodyPr/>
        <a:lstStyle/>
        <a:p>
          <a:endParaRPr lang="es-ES"/>
        </a:p>
      </dgm:t>
    </dgm:pt>
    <dgm:pt modelId="{239646BC-89CD-4B0D-A596-F93D2D0AEED0}">
      <dgm:prSet phldrT="[Texto]"/>
      <dgm:spPr/>
      <dgm:t>
        <a:bodyPr/>
        <a:lstStyle/>
        <a:p>
          <a:endParaRPr lang="es-ES" sz="2800" dirty="0"/>
        </a:p>
      </dgm:t>
    </dgm:pt>
    <dgm:pt modelId="{5B9097F0-62BA-4C68-9B69-875DB90AE65F}" type="parTrans" cxnId="{51DF64BC-6A1C-41B9-A341-38F0B9EA563A}">
      <dgm:prSet/>
      <dgm:spPr/>
      <dgm:t>
        <a:bodyPr/>
        <a:lstStyle/>
        <a:p>
          <a:endParaRPr lang="es-ES"/>
        </a:p>
      </dgm:t>
    </dgm:pt>
    <dgm:pt modelId="{CA8A1031-9E99-4286-81EE-FE1014D57A53}" type="sibTrans" cxnId="{51DF64BC-6A1C-41B9-A341-38F0B9EA563A}">
      <dgm:prSet/>
      <dgm:spPr/>
      <dgm:t>
        <a:bodyPr/>
        <a:lstStyle/>
        <a:p>
          <a:endParaRPr lang="es-ES"/>
        </a:p>
      </dgm:t>
    </dgm:pt>
    <dgm:pt modelId="{1F56C961-0FF5-4396-BC80-BFCDFCCE1B0D}">
      <dgm:prSet phldrT="[Texto]" custT="1"/>
      <dgm:spPr/>
      <dgm:t>
        <a:bodyPr/>
        <a:lstStyle/>
        <a:p>
          <a:r>
            <a:rPr lang="es-ES" sz="1800" b="1" dirty="0"/>
            <a:t>Objetivo 1: </a:t>
          </a:r>
          <a:r>
            <a:rPr lang="es-ES" sz="1800" dirty="0" smtClean="0"/>
            <a:t>Incidencia tecnológica.</a:t>
          </a:r>
          <a:endParaRPr lang="es-ES" sz="1800" dirty="0"/>
        </a:p>
      </dgm:t>
    </dgm:pt>
    <dgm:pt modelId="{3D872D49-1EEF-4B3A-9FB3-CC1C2C326E9D}" type="sibTrans" cxnId="{38514BEC-4268-4E42-A51C-CED0BE3170C2}">
      <dgm:prSet/>
      <dgm:spPr/>
      <dgm:t>
        <a:bodyPr/>
        <a:lstStyle/>
        <a:p>
          <a:endParaRPr lang="es-ES"/>
        </a:p>
      </dgm:t>
    </dgm:pt>
    <dgm:pt modelId="{F0ACE189-7085-4F94-929C-0B15D077F7F1}" type="parTrans" cxnId="{38514BEC-4268-4E42-A51C-CED0BE3170C2}">
      <dgm:prSet/>
      <dgm:spPr/>
      <dgm:t>
        <a:bodyPr/>
        <a:lstStyle/>
        <a:p>
          <a:endParaRPr lang="es-ES"/>
        </a:p>
      </dgm:t>
    </dgm:pt>
    <dgm:pt modelId="{B7AD569D-B520-483E-93D8-B522DDCC5088}">
      <dgm:prSet phldrT="[Texto]" custT="1"/>
      <dgm:spPr/>
      <dgm:t>
        <a:bodyPr/>
        <a:lstStyle/>
        <a:p>
          <a:r>
            <a:rPr lang="es-ES" sz="1800" b="1" dirty="0"/>
            <a:t>Objetivo 2: </a:t>
          </a:r>
          <a:r>
            <a:rPr lang="es-ES" sz="1800" dirty="0" smtClean="0"/>
            <a:t>Gestión empresarial.</a:t>
          </a:r>
          <a:endParaRPr lang="es-ES" sz="1800" dirty="0"/>
        </a:p>
      </dgm:t>
    </dgm:pt>
    <dgm:pt modelId="{7779B3A3-6B1C-430E-8F59-38B6B36280BF}" type="sibTrans" cxnId="{CF4EDF16-1355-4853-A98F-4AE621A9A6CB}">
      <dgm:prSet/>
      <dgm:spPr/>
      <dgm:t>
        <a:bodyPr/>
        <a:lstStyle/>
        <a:p>
          <a:endParaRPr lang="es-ES"/>
        </a:p>
      </dgm:t>
    </dgm:pt>
    <dgm:pt modelId="{A24CA302-0243-4810-A4F0-03EDC5981A65}" type="parTrans" cxnId="{CF4EDF16-1355-4853-A98F-4AE621A9A6CB}">
      <dgm:prSet/>
      <dgm:spPr/>
      <dgm:t>
        <a:bodyPr/>
        <a:lstStyle/>
        <a:p>
          <a:endParaRPr lang="es-ES"/>
        </a:p>
      </dgm:t>
    </dgm:pt>
    <dgm:pt modelId="{26E55F16-1E0D-49A4-A2DC-44D5E5198CB1}">
      <dgm:prSet phldrT="[Texto]" custT="1"/>
      <dgm:spPr/>
      <dgm:t>
        <a:bodyPr/>
        <a:lstStyle/>
        <a:p>
          <a:r>
            <a:rPr lang="es-ES" sz="1800" b="1" dirty="0"/>
            <a:t>Objetivo </a:t>
          </a:r>
          <a:r>
            <a:rPr lang="es-ES" sz="1800" b="1" dirty="0" smtClean="0"/>
            <a:t>3: </a:t>
          </a:r>
          <a:r>
            <a:rPr lang="es-ES" sz="1800" b="0" dirty="0" smtClean="0"/>
            <a:t>Marco legal.</a:t>
          </a:r>
          <a:endParaRPr lang="es-ES" sz="1800" dirty="0"/>
        </a:p>
      </dgm:t>
    </dgm:pt>
    <dgm:pt modelId="{E8AED670-0D84-4DF5-A383-EFE4718CF7A8}" type="sibTrans" cxnId="{0F71C18E-3E62-4A6E-B223-99C0E07A82C5}">
      <dgm:prSet/>
      <dgm:spPr/>
      <dgm:t>
        <a:bodyPr/>
        <a:lstStyle/>
        <a:p>
          <a:endParaRPr lang="es-ES"/>
        </a:p>
      </dgm:t>
    </dgm:pt>
    <dgm:pt modelId="{A4592C7F-66E7-41B5-B8A2-E4251BC1C729}" type="parTrans" cxnId="{0F71C18E-3E62-4A6E-B223-99C0E07A82C5}">
      <dgm:prSet/>
      <dgm:spPr/>
      <dgm:t>
        <a:bodyPr/>
        <a:lstStyle/>
        <a:p>
          <a:endParaRPr lang="es-ES"/>
        </a:p>
      </dgm:t>
    </dgm:pt>
    <dgm:pt modelId="{04913462-5973-46EE-BDD9-59186BCDC479}">
      <dgm:prSet phldrT="[Texto]" custT="1"/>
      <dgm:spPr/>
      <dgm:t>
        <a:bodyPr/>
        <a:lstStyle/>
        <a:p>
          <a:r>
            <a:rPr lang="es-ES" sz="1800" b="1" dirty="0" smtClean="0"/>
            <a:t>Objetivo 4: </a:t>
          </a:r>
          <a:r>
            <a:rPr lang="es-ES" sz="1800" dirty="0" smtClean="0"/>
            <a:t>Acuerdos y tratados internacionales.</a:t>
          </a:r>
          <a:endParaRPr lang="es-ES" sz="1800" dirty="0"/>
        </a:p>
      </dgm:t>
    </dgm:pt>
    <dgm:pt modelId="{F2F14473-A211-4C2E-A58E-6BC16DEBECBF}" type="parTrans" cxnId="{82BAC221-A566-4271-94B9-74A32CA936D2}">
      <dgm:prSet/>
      <dgm:spPr/>
      <dgm:t>
        <a:bodyPr/>
        <a:lstStyle/>
        <a:p>
          <a:endParaRPr lang="es-ES"/>
        </a:p>
      </dgm:t>
    </dgm:pt>
    <dgm:pt modelId="{983E1D02-53AC-4BD7-AFF1-6C43D5737CC3}" type="sibTrans" cxnId="{82BAC221-A566-4271-94B9-74A32CA936D2}">
      <dgm:prSet/>
      <dgm:spPr/>
      <dgm:t>
        <a:bodyPr/>
        <a:lstStyle/>
        <a:p>
          <a:endParaRPr lang="es-ES"/>
        </a:p>
      </dgm:t>
    </dgm:pt>
    <dgm:pt modelId="{07612B30-53A5-4356-9EF8-541BC5AB4657}" type="pres">
      <dgm:prSet presAssocID="{0B3A51E1-7A79-4740-91AE-B8D6D1E8C2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1224DB-73E7-4007-9174-6B00B81D9D8B}" type="pres">
      <dgm:prSet presAssocID="{5FEF7BE1-067E-457D-AFCB-8537612C9267}" presName="composite" presStyleCnt="0"/>
      <dgm:spPr/>
    </dgm:pt>
    <dgm:pt modelId="{93D13FDB-429E-42D7-9EF0-9966B79A97E9}" type="pres">
      <dgm:prSet presAssocID="{5FEF7BE1-067E-457D-AFCB-8537612C9267}" presName="parTx" presStyleLbl="alignNode1" presStyleIdx="0" presStyleCnt="3" custScaleX="99332" custScaleY="109983" custLinFactY="-3800" custLinFactNeighborX="854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A80BE1-4E80-4A5A-AFCE-9EFC4E7C2B68}" type="pres">
      <dgm:prSet presAssocID="{5FEF7BE1-067E-457D-AFCB-8537612C9267}" presName="desTx" presStyleLbl="alignAccFollowNode1" presStyleIdx="0" presStyleCnt="3" custScaleY="107641" custLinFactNeighborX="9752" custLinFactNeighborY="-207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65410A-714D-4EF9-B298-E65C6AEAF9C0}" type="pres">
      <dgm:prSet presAssocID="{ED8C111A-BE0E-4C62-8993-08AE21E8C890}" presName="space" presStyleCnt="0"/>
      <dgm:spPr/>
    </dgm:pt>
    <dgm:pt modelId="{DEDB8CAA-084F-4F42-BD6A-07BF27339644}" type="pres">
      <dgm:prSet presAssocID="{E1CD9B72-4A1B-4261-ABC8-16860C9B5A09}" presName="composite" presStyleCnt="0"/>
      <dgm:spPr/>
    </dgm:pt>
    <dgm:pt modelId="{9790E3AE-73C4-4652-A806-A391D0A13E35}" type="pres">
      <dgm:prSet presAssocID="{E1CD9B72-4A1B-4261-ABC8-16860C9B5A09}" presName="parTx" presStyleLbl="alignNode1" presStyleIdx="1" presStyleCnt="3" custLinFactX="29380" custLinFactY="-22391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92B853-DEAA-4109-A991-E419BE71505F}" type="pres">
      <dgm:prSet presAssocID="{E1CD9B72-4A1B-4261-ABC8-16860C9B5A09}" presName="desTx" presStyleLbl="alignAccFollowNode1" presStyleIdx="1" presStyleCnt="3" custScaleY="64627" custLinFactX="30135" custLinFactNeighborX="100000" custLinFactNeighborY="-536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DBD06-4DD5-4859-B437-D8E4E0888116}" type="pres">
      <dgm:prSet presAssocID="{B6DBAC3C-E63E-4C6A-A67E-F270878B62C1}" presName="space" presStyleCnt="0"/>
      <dgm:spPr/>
    </dgm:pt>
    <dgm:pt modelId="{61A079C4-CA62-4075-8AB6-E10B57EA16E0}" type="pres">
      <dgm:prSet presAssocID="{B69146E5-EB88-4406-B5E9-296E2E5E52A8}" presName="composite" presStyleCnt="0"/>
      <dgm:spPr/>
    </dgm:pt>
    <dgm:pt modelId="{5B27C668-138E-49AB-A354-8052040EDCF6}" type="pres">
      <dgm:prSet presAssocID="{B69146E5-EB88-4406-B5E9-296E2E5E52A8}" presName="parTx" presStyleLbl="alignNode1" presStyleIdx="2" presStyleCnt="3" custScaleX="123443" custScaleY="80964" custLinFactX="-14756" custLinFactNeighborX="-100000" custLinFactNeighborY="54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76FC0B-76BF-4A76-9DD4-BC37286E38EA}" type="pres">
      <dgm:prSet presAssocID="{B69146E5-EB88-4406-B5E9-296E2E5E52A8}" presName="desTx" presStyleLbl="alignAccFollowNode1" presStyleIdx="2" presStyleCnt="3" custScaleX="125432" custScaleY="132407" custLinFactX="-14000" custLinFactNeighborX="-100000" custLinFactNeighborY="394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BAC221-A566-4271-94B9-74A32CA936D2}" srcId="{5FEF7BE1-067E-457D-AFCB-8537612C9267}" destId="{04913462-5973-46EE-BDD9-59186BCDC479}" srcOrd="4" destOrd="0" parTransId="{F2F14473-A211-4C2E-A58E-6BC16DEBECBF}" sibTransId="{983E1D02-53AC-4BD7-AFF1-6C43D5737CC3}"/>
    <dgm:cxn modelId="{3CD9DFCA-8ECF-4CDF-BD99-F59FF56C5043}" type="presOf" srcId="{5594614E-AA2C-49A6-84C6-8FDA5A5B07BA}" destId="{6876FC0B-76BF-4A76-9DD4-BC37286E38EA}" srcOrd="0" destOrd="0" presId="urn:microsoft.com/office/officeart/2005/8/layout/hList1"/>
    <dgm:cxn modelId="{2DBF8343-7DE6-4376-9ABF-ABC523A86833}" srcId="{0B3A51E1-7A79-4740-91AE-B8D6D1E8C2C9}" destId="{5FEF7BE1-067E-457D-AFCB-8537612C9267}" srcOrd="0" destOrd="0" parTransId="{B3807BF0-CF75-4DDE-B774-B1D36AFF9F7F}" sibTransId="{ED8C111A-BE0E-4C62-8993-08AE21E8C890}"/>
    <dgm:cxn modelId="{1844C7DE-E7C6-45A5-A239-3EA617A93FB6}" type="presOf" srcId="{B7AD569D-B520-483E-93D8-B522DDCC5088}" destId="{89A80BE1-4E80-4A5A-AFCE-9EFC4E7C2B68}" srcOrd="0" destOrd="2" presId="urn:microsoft.com/office/officeart/2005/8/layout/hList1"/>
    <dgm:cxn modelId="{A49C75C1-CD39-4C89-B713-F869607382E7}" type="presOf" srcId="{BA022820-0FCC-4D3D-8CF5-0E476BF32826}" destId="{6876FC0B-76BF-4A76-9DD4-BC37286E38EA}" srcOrd="0" destOrd="4" presId="urn:microsoft.com/office/officeart/2005/8/layout/hList1"/>
    <dgm:cxn modelId="{37374977-0065-4A19-BD97-3CEF94BBB7B9}" type="presOf" srcId="{B69146E5-EB88-4406-B5E9-296E2E5E52A8}" destId="{5B27C668-138E-49AB-A354-8052040EDCF6}" srcOrd="0" destOrd="0" presId="urn:microsoft.com/office/officeart/2005/8/layout/hList1"/>
    <dgm:cxn modelId="{6C66DA29-C790-4F8B-8A70-2D6838C445F6}" type="presOf" srcId="{89051AA4-78F6-413C-8C76-3C5CC87846E4}" destId="{E192B853-DEAA-4109-A991-E419BE71505F}" srcOrd="0" destOrd="2" presId="urn:microsoft.com/office/officeart/2005/8/layout/hList1"/>
    <dgm:cxn modelId="{EBF84E21-FEDE-4662-9CEB-DEA235C0CF8F}" type="presOf" srcId="{1F56C961-0FF5-4396-BC80-BFCDFCCE1B0D}" destId="{89A80BE1-4E80-4A5A-AFCE-9EFC4E7C2B68}" srcOrd="0" destOrd="1" presId="urn:microsoft.com/office/officeart/2005/8/layout/hList1"/>
    <dgm:cxn modelId="{08269770-BD11-42D2-9419-A8A51CB40E37}" srcId="{B69146E5-EB88-4406-B5E9-296E2E5E52A8}" destId="{19B45436-C4F4-4D03-97AE-8451629796EF}" srcOrd="1" destOrd="0" parTransId="{1CF28D74-E930-42BF-BF66-2E531EFEA9C5}" sibTransId="{80A017D7-5A51-427A-9429-40D066C00A8E}"/>
    <dgm:cxn modelId="{E273430A-0EFD-4B9F-8CBF-376A86D4BC8D}" srcId="{E1CD9B72-4A1B-4261-ABC8-16860C9B5A09}" destId="{16EBDE37-C99D-431C-AAFE-F9E249B3EA31}" srcOrd="0" destOrd="0" parTransId="{EE5D59F0-D583-43AB-80EE-6F1745B4CB08}" sibTransId="{DBC3CDC5-F415-4931-A63C-D4535DA21AB3}"/>
    <dgm:cxn modelId="{29880809-2580-4CDB-ABEF-A545184FE4B4}" srcId="{B69146E5-EB88-4406-B5E9-296E2E5E52A8}" destId="{5594614E-AA2C-49A6-84C6-8FDA5A5B07BA}" srcOrd="0" destOrd="0" parTransId="{B61CC187-3593-44A4-B237-89100C3E80FC}" sibTransId="{7494817F-487A-4C0F-8594-851E9CC0FD76}"/>
    <dgm:cxn modelId="{C4EA9471-8563-4F66-82B4-241189445EF9}" type="presOf" srcId="{5FEF7BE1-067E-457D-AFCB-8537612C9267}" destId="{93D13FDB-429E-42D7-9EF0-9966B79A97E9}" srcOrd="0" destOrd="0" presId="urn:microsoft.com/office/officeart/2005/8/layout/hList1"/>
    <dgm:cxn modelId="{F46B5B5B-1D6E-4A87-9B2B-500A4C2CB5E9}" type="presOf" srcId="{5D3EC25E-F50D-4574-A620-0E89DBCB656B}" destId="{E192B853-DEAA-4109-A991-E419BE71505F}" srcOrd="0" destOrd="1" presId="urn:microsoft.com/office/officeart/2005/8/layout/hList1"/>
    <dgm:cxn modelId="{B01B04D1-2CB4-40C3-87DD-FAB83E183893}" srcId="{0B3A51E1-7A79-4740-91AE-B8D6D1E8C2C9}" destId="{B69146E5-EB88-4406-B5E9-296E2E5E52A8}" srcOrd="2" destOrd="0" parTransId="{4F6573DD-4055-4FE4-98F9-40D88112B800}" sibTransId="{9EAAF556-3CA4-40AC-B2D6-30EB31BBD639}"/>
    <dgm:cxn modelId="{D1DAC549-E6DD-40F4-AF5F-E0AD43D08E36}" srcId="{0B3A51E1-7A79-4740-91AE-B8D6D1E8C2C9}" destId="{E1CD9B72-4A1B-4261-ABC8-16860C9B5A09}" srcOrd="1" destOrd="0" parTransId="{BEC6EADD-7B4D-41E7-BB2F-546783E46232}" sibTransId="{B6DBAC3C-E63E-4C6A-A67E-F270878B62C1}"/>
    <dgm:cxn modelId="{2906CD20-616B-44F0-92F2-DD6B420D0333}" type="presOf" srcId="{239646BC-89CD-4B0D-A596-F93D2D0AEED0}" destId="{6876FC0B-76BF-4A76-9DD4-BC37286E38EA}" srcOrd="0" destOrd="3" presId="urn:microsoft.com/office/officeart/2005/8/layout/hList1"/>
    <dgm:cxn modelId="{C1EED5BC-0245-4B7A-8408-91A767480D7E}" type="presOf" srcId="{08363254-A4E5-47AE-815A-D05F61C689ED}" destId="{6876FC0B-76BF-4A76-9DD4-BC37286E38EA}" srcOrd="0" destOrd="2" presId="urn:microsoft.com/office/officeart/2005/8/layout/hList1"/>
    <dgm:cxn modelId="{0BD6C283-736E-46FC-B64B-A1E5CB54482A}" type="presOf" srcId="{3279C3E4-00DB-4DC2-AF84-E9F74C9E7ED0}" destId="{E192B853-DEAA-4109-A991-E419BE71505F}" srcOrd="0" destOrd="3" presId="urn:microsoft.com/office/officeart/2005/8/layout/hList1"/>
    <dgm:cxn modelId="{38F90BFC-C24A-485F-9415-AD2EBC85F8C5}" type="presOf" srcId="{0B3A51E1-7A79-4740-91AE-B8D6D1E8C2C9}" destId="{07612B30-53A5-4356-9EF8-541BC5AB4657}" srcOrd="0" destOrd="0" presId="urn:microsoft.com/office/officeart/2005/8/layout/hList1"/>
    <dgm:cxn modelId="{F65B15D2-6A6E-4E4E-8E4B-B9F0A520EF38}" type="presOf" srcId="{19B45436-C4F4-4D03-97AE-8451629796EF}" destId="{6876FC0B-76BF-4A76-9DD4-BC37286E38EA}" srcOrd="0" destOrd="1" presId="urn:microsoft.com/office/officeart/2005/8/layout/hList1"/>
    <dgm:cxn modelId="{E3E14E5E-C70B-469D-A922-B20B6E8AA89F}" srcId="{B69146E5-EB88-4406-B5E9-296E2E5E52A8}" destId="{BA022820-0FCC-4D3D-8CF5-0E476BF32826}" srcOrd="4" destOrd="0" parTransId="{F1D2B99A-BEA5-487B-9A4A-DF092008973C}" sibTransId="{6719DC83-8FFA-4CF7-9D6E-9C7FBB6A3FA8}"/>
    <dgm:cxn modelId="{A691E3EA-196B-4FEC-A107-120916085597}" type="presOf" srcId="{E1CD9B72-4A1B-4261-ABC8-16860C9B5A09}" destId="{9790E3AE-73C4-4652-A806-A391D0A13E35}" srcOrd="0" destOrd="0" presId="urn:microsoft.com/office/officeart/2005/8/layout/hList1"/>
    <dgm:cxn modelId="{0999FFA4-D545-401F-B841-4069E4661218}" srcId="{B69146E5-EB88-4406-B5E9-296E2E5E52A8}" destId="{08363254-A4E5-47AE-815A-D05F61C689ED}" srcOrd="2" destOrd="0" parTransId="{CEABD9B6-BDCE-4545-BF3D-296BF1E6EE7D}" sibTransId="{D000463C-79D9-457B-A11B-53334B201CD5}"/>
    <dgm:cxn modelId="{BDA24DC6-42B8-40F6-8655-8B31BADC845D}" type="presOf" srcId="{F8D686EF-4DB7-4675-96A6-5E95ED8E764F}" destId="{89A80BE1-4E80-4A5A-AFCE-9EFC4E7C2B68}" srcOrd="0" destOrd="0" presId="urn:microsoft.com/office/officeart/2005/8/layout/hList1"/>
    <dgm:cxn modelId="{CF4EDF16-1355-4853-A98F-4AE621A9A6CB}" srcId="{5FEF7BE1-067E-457D-AFCB-8537612C9267}" destId="{B7AD569D-B520-483E-93D8-B522DDCC5088}" srcOrd="2" destOrd="0" parTransId="{A24CA302-0243-4810-A4F0-03EDC5981A65}" sibTransId="{7779B3A3-6B1C-430E-8F59-38B6B36280BF}"/>
    <dgm:cxn modelId="{971E8FFC-3362-4074-A926-19623E80ECCB}" type="presOf" srcId="{04913462-5973-46EE-BDD9-59186BCDC479}" destId="{89A80BE1-4E80-4A5A-AFCE-9EFC4E7C2B68}" srcOrd="0" destOrd="4" presId="urn:microsoft.com/office/officeart/2005/8/layout/hList1"/>
    <dgm:cxn modelId="{2343E2B2-08CD-4DF2-A93C-C9E3BE334B47}" srcId="{E1CD9B72-4A1B-4261-ABC8-16860C9B5A09}" destId="{5D3EC25E-F50D-4574-A620-0E89DBCB656B}" srcOrd="1" destOrd="0" parTransId="{0F5D3B00-5A23-4C4D-BE7D-AEA9A2177A3D}" sibTransId="{321E3928-BBF5-4052-BB33-EBD9544FFC83}"/>
    <dgm:cxn modelId="{053B1687-3BB9-4E69-AD1E-C9557A7792FC}" type="presOf" srcId="{16EBDE37-C99D-431C-AAFE-F9E249B3EA31}" destId="{E192B853-DEAA-4109-A991-E419BE71505F}" srcOrd="0" destOrd="0" presId="urn:microsoft.com/office/officeart/2005/8/layout/hList1"/>
    <dgm:cxn modelId="{51DF64BC-6A1C-41B9-A341-38F0B9EA563A}" srcId="{B69146E5-EB88-4406-B5E9-296E2E5E52A8}" destId="{239646BC-89CD-4B0D-A596-F93D2D0AEED0}" srcOrd="3" destOrd="0" parTransId="{5B9097F0-62BA-4C68-9B69-875DB90AE65F}" sibTransId="{CA8A1031-9E99-4286-81EE-FE1014D57A53}"/>
    <dgm:cxn modelId="{AF22F859-F305-44CA-8492-E9C1CC6AC529}" srcId="{5FEF7BE1-067E-457D-AFCB-8537612C9267}" destId="{F8D686EF-4DB7-4675-96A6-5E95ED8E764F}" srcOrd="0" destOrd="0" parTransId="{A6721702-C32F-4BF8-B930-2EF7F1AB3F0C}" sibTransId="{F7888A35-2353-4634-AFFD-46A28ADA3A0F}"/>
    <dgm:cxn modelId="{90569709-2B28-4D8A-AB01-99CE1CC80B0B}" srcId="{E1CD9B72-4A1B-4261-ABC8-16860C9B5A09}" destId="{3279C3E4-00DB-4DC2-AF84-E9F74C9E7ED0}" srcOrd="3" destOrd="0" parTransId="{60326571-8BA3-4D82-AECA-4AC56D084F7D}" sibTransId="{58C7BA79-B552-488C-BA89-0D6F67F4DF29}"/>
    <dgm:cxn modelId="{0F71C18E-3E62-4A6E-B223-99C0E07A82C5}" srcId="{5FEF7BE1-067E-457D-AFCB-8537612C9267}" destId="{26E55F16-1E0D-49A4-A2DC-44D5E5198CB1}" srcOrd="3" destOrd="0" parTransId="{A4592C7F-66E7-41B5-B8A2-E4251BC1C729}" sibTransId="{E8AED670-0D84-4DF5-A383-EFE4718CF7A8}"/>
    <dgm:cxn modelId="{38514BEC-4268-4E42-A51C-CED0BE3170C2}" srcId="{5FEF7BE1-067E-457D-AFCB-8537612C9267}" destId="{1F56C961-0FF5-4396-BC80-BFCDFCCE1B0D}" srcOrd="1" destOrd="0" parTransId="{F0ACE189-7085-4F94-929C-0B15D077F7F1}" sibTransId="{3D872D49-1EEF-4B3A-9FB3-CC1C2C326E9D}"/>
    <dgm:cxn modelId="{D572148F-73FB-4C5C-B2A4-A54A419B203A}" srcId="{E1CD9B72-4A1B-4261-ABC8-16860C9B5A09}" destId="{89051AA4-78F6-413C-8C76-3C5CC87846E4}" srcOrd="2" destOrd="0" parTransId="{EDC07657-AEDA-4466-AA2A-1CE796741BCF}" sibTransId="{F24A89DC-6E71-4CF6-B1E5-6B6AEFDC1CAC}"/>
    <dgm:cxn modelId="{24EFE038-9990-43FD-A18B-3188E122F405}" type="presOf" srcId="{26E55F16-1E0D-49A4-A2DC-44D5E5198CB1}" destId="{89A80BE1-4E80-4A5A-AFCE-9EFC4E7C2B68}" srcOrd="0" destOrd="3" presId="urn:microsoft.com/office/officeart/2005/8/layout/hList1"/>
    <dgm:cxn modelId="{1A212F72-816E-49FF-8EB1-73B91AC2E84D}" type="presParOf" srcId="{07612B30-53A5-4356-9EF8-541BC5AB4657}" destId="{1E1224DB-73E7-4007-9174-6B00B81D9D8B}" srcOrd="0" destOrd="0" presId="urn:microsoft.com/office/officeart/2005/8/layout/hList1"/>
    <dgm:cxn modelId="{0E9D91F9-5935-4ABC-B879-2ABD135BA86E}" type="presParOf" srcId="{1E1224DB-73E7-4007-9174-6B00B81D9D8B}" destId="{93D13FDB-429E-42D7-9EF0-9966B79A97E9}" srcOrd="0" destOrd="0" presId="urn:microsoft.com/office/officeart/2005/8/layout/hList1"/>
    <dgm:cxn modelId="{DCF58B30-5B08-41EE-990F-D91EC76EB0CF}" type="presParOf" srcId="{1E1224DB-73E7-4007-9174-6B00B81D9D8B}" destId="{89A80BE1-4E80-4A5A-AFCE-9EFC4E7C2B68}" srcOrd="1" destOrd="0" presId="urn:microsoft.com/office/officeart/2005/8/layout/hList1"/>
    <dgm:cxn modelId="{5BF4A8F9-1494-4A38-834D-AC002BD448A3}" type="presParOf" srcId="{07612B30-53A5-4356-9EF8-541BC5AB4657}" destId="{2665410A-714D-4EF9-B298-E65C6AEAF9C0}" srcOrd="1" destOrd="0" presId="urn:microsoft.com/office/officeart/2005/8/layout/hList1"/>
    <dgm:cxn modelId="{5EA1EBE1-C930-4DD9-AE8B-40CE9A916AAB}" type="presParOf" srcId="{07612B30-53A5-4356-9EF8-541BC5AB4657}" destId="{DEDB8CAA-084F-4F42-BD6A-07BF27339644}" srcOrd="2" destOrd="0" presId="urn:microsoft.com/office/officeart/2005/8/layout/hList1"/>
    <dgm:cxn modelId="{4A6A41CA-0920-4A99-8508-974B65A4E838}" type="presParOf" srcId="{DEDB8CAA-084F-4F42-BD6A-07BF27339644}" destId="{9790E3AE-73C4-4652-A806-A391D0A13E35}" srcOrd="0" destOrd="0" presId="urn:microsoft.com/office/officeart/2005/8/layout/hList1"/>
    <dgm:cxn modelId="{23CE1C05-68CA-4B9D-8D4C-66BFB58D7189}" type="presParOf" srcId="{DEDB8CAA-084F-4F42-BD6A-07BF27339644}" destId="{E192B853-DEAA-4109-A991-E419BE71505F}" srcOrd="1" destOrd="0" presId="urn:microsoft.com/office/officeart/2005/8/layout/hList1"/>
    <dgm:cxn modelId="{7CED9AA0-63CC-4612-B5FE-0F2F08A9866E}" type="presParOf" srcId="{07612B30-53A5-4356-9EF8-541BC5AB4657}" destId="{B18DBD06-4DD5-4859-B437-D8E4E0888116}" srcOrd="3" destOrd="0" presId="urn:microsoft.com/office/officeart/2005/8/layout/hList1"/>
    <dgm:cxn modelId="{B5C853C3-CF39-479D-ADB8-0A2D0FCC1FCB}" type="presParOf" srcId="{07612B30-53A5-4356-9EF8-541BC5AB4657}" destId="{61A079C4-CA62-4075-8AB6-E10B57EA16E0}" srcOrd="4" destOrd="0" presId="urn:microsoft.com/office/officeart/2005/8/layout/hList1"/>
    <dgm:cxn modelId="{65FE5C35-9985-4EDD-B0BE-AA3933673A4A}" type="presParOf" srcId="{61A079C4-CA62-4075-8AB6-E10B57EA16E0}" destId="{5B27C668-138E-49AB-A354-8052040EDCF6}" srcOrd="0" destOrd="0" presId="urn:microsoft.com/office/officeart/2005/8/layout/hList1"/>
    <dgm:cxn modelId="{05B38520-C505-4DC0-928F-734DBF9C9592}" type="presParOf" srcId="{61A079C4-CA62-4075-8AB6-E10B57EA16E0}" destId="{6876FC0B-76BF-4A76-9DD4-BC37286E38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E693DC-56E4-4369-BC5C-5F6589F308C6}" type="doc">
      <dgm:prSet loTypeId="urn:microsoft.com/office/officeart/2005/8/layout/matrix2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6BC739B-51EB-422C-B707-3AE3F829987D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Incidencia tecnológica</a:t>
          </a:r>
        </a:p>
      </dgm:t>
    </dgm:pt>
    <dgm:pt modelId="{82C4F007-CCEA-4F58-838D-2450F7DB55A3}" type="parTrans" cxnId="{8FAD9053-6135-492D-A4D5-A7CAB6E309F0}">
      <dgm:prSet/>
      <dgm:spPr/>
      <dgm:t>
        <a:bodyPr/>
        <a:lstStyle/>
        <a:p>
          <a:endParaRPr lang="es-ES"/>
        </a:p>
      </dgm:t>
    </dgm:pt>
    <dgm:pt modelId="{DDF7EC5C-0BB9-43BA-A4FD-017B67791621}" type="sibTrans" cxnId="{8FAD9053-6135-492D-A4D5-A7CAB6E309F0}">
      <dgm:prSet/>
      <dgm:spPr/>
      <dgm:t>
        <a:bodyPr/>
        <a:lstStyle/>
        <a:p>
          <a:endParaRPr lang="es-ES"/>
        </a:p>
      </dgm:t>
    </dgm:pt>
    <dgm:pt modelId="{EB674A7E-FC0E-4E95-880A-0D3BC30153D9}">
      <dgm:prSet phldrT="[Texto]" custT="1"/>
      <dgm:spPr/>
      <dgm:t>
        <a:bodyPr/>
        <a:lstStyle/>
        <a:p>
          <a:pPr algn="ctr"/>
          <a:r>
            <a:rPr lang="es-ES" sz="1400" dirty="0" smtClean="0">
              <a:solidFill>
                <a:schemeClr val="tx1"/>
              </a:solidFill>
            </a:rPr>
            <a:t>Gestión Empresarial</a:t>
          </a:r>
        </a:p>
      </dgm:t>
    </dgm:pt>
    <dgm:pt modelId="{7CF3A8B2-B429-4F17-BCF1-D7F30B2D32AF}" type="parTrans" cxnId="{7061E505-8B9E-4898-A9D0-9ECD553A77B6}">
      <dgm:prSet/>
      <dgm:spPr/>
      <dgm:t>
        <a:bodyPr/>
        <a:lstStyle/>
        <a:p>
          <a:endParaRPr lang="es-ES"/>
        </a:p>
      </dgm:t>
    </dgm:pt>
    <dgm:pt modelId="{9826C8C6-F23B-4C5B-83B9-F495C90A53F6}" type="sibTrans" cxnId="{7061E505-8B9E-4898-A9D0-9ECD553A77B6}">
      <dgm:prSet/>
      <dgm:spPr/>
      <dgm:t>
        <a:bodyPr/>
        <a:lstStyle/>
        <a:p>
          <a:endParaRPr lang="es-ES"/>
        </a:p>
      </dgm:t>
    </dgm:pt>
    <dgm:pt modelId="{49BDAA87-0BC5-4210-B8B8-DCB3D9A33496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Marco legal</a:t>
          </a:r>
        </a:p>
      </dgm:t>
    </dgm:pt>
    <dgm:pt modelId="{592AA88F-1540-4F8C-B69C-FB15C34C5C23}" type="parTrans" cxnId="{1BCBEED9-352D-4BEC-9ED7-CCB37CD1AAAD}">
      <dgm:prSet/>
      <dgm:spPr/>
      <dgm:t>
        <a:bodyPr/>
        <a:lstStyle/>
        <a:p>
          <a:endParaRPr lang="es-ES"/>
        </a:p>
      </dgm:t>
    </dgm:pt>
    <dgm:pt modelId="{8B749C8B-D4E3-44D1-A2CB-E3C1F02E9F8F}" type="sibTrans" cxnId="{1BCBEED9-352D-4BEC-9ED7-CCB37CD1AAAD}">
      <dgm:prSet/>
      <dgm:spPr/>
      <dgm:t>
        <a:bodyPr/>
        <a:lstStyle/>
        <a:p>
          <a:endParaRPr lang="es-ES"/>
        </a:p>
      </dgm:t>
    </dgm:pt>
    <dgm:pt modelId="{1022CBB9-36B6-46D2-B93C-17B23998F87B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Acuerdos y tratados internacionales.</a:t>
          </a:r>
          <a:endParaRPr lang="es-ES" dirty="0">
            <a:solidFill>
              <a:schemeClr val="tx1"/>
            </a:solidFill>
          </a:endParaRPr>
        </a:p>
      </dgm:t>
    </dgm:pt>
    <dgm:pt modelId="{AD081D84-9686-42BA-9511-3A63EF5875BD}" type="parTrans" cxnId="{BB824718-361E-4FC3-B3FC-7394E86A5E47}">
      <dgm:prSet/>
      <dgm:spPr/>
      <dgm:t>
        <a:bodyPr/>
        <a:lstStyle/>
        <a:p>
          <a:endParaRPr lang="es-ES"/>
        </a:p>
      </dgm:t>
    </dgm:pt>
    <dgm:pt modelId="{EE54B721-4E7A-4EC8-8EC2-4928DF991358}" type="sibTrans" cxnId="{BB824718-361E-4FC3-B3FC-7394E86A5E47}">
      <dgm:prSet/>
      <dgm:spPr/>
      <dgm:t>
        <a:bodyPr/>
        <a:lstStyle/>
        <a:p>
          <a:endParaRPr lang="es-ES"/>
        </a:p>
      </dgm:t>
    </dgm:pt>
    <dgm:pt modelId="{AC502F07-9597-4C54-992B-2BA567BB0715}">
      <dgm:prSet phldrT="[Texto]"/>
      <dgm:spPr/>
      <dgm:t>
        <a:bodyPr/>
        <a:lstStyle/>
        <a:p>
          <a:pPr algn="l"/>
          <a:r>
            <a:rPr lang="es-ES" dirty="0" smtClean="0">
              <a:solidFill>
                <a:schemeClr val="tx1"/>
              </a:solidFill>
            </a:rPr>
            <a:t>Ausencia de apoyo por parte del gobierno para la adaptación de nueva tecnología.</a:t>
          </a:r>
          <a:endParaRPr lang="es-ES" dirty="0">
            <a:solidFill>
              <a:schemeClr val="tx1"/>
            </a:solidFill>
          </a:endParaRPr>
        </a:p>
      </dgm:t>
    </dgm:pt>
    <dgm:pt modelId="{24BD78CF-9E2B-4CA7-8B49-1A5F5468FFFC}" type="parTrans" cxnId="{AF2A3BC4-627B-45EB-9229-36F20839A535}">
      <dgm:prSet/>
      <dgm:spPr/>
      <dgm:t>
        <a:bodyPr/>
        <a:lstStyle/>
        <a:p>
          <a:endParaRPr lang="es-ES"/>
        </a:p>
      </dgm:t>
    </dgm:pt>
    <dgm:pt modelId="{C13E6368-3BDD-4E11-8C45-7D4570AE62C7}" type="sibTrans" cxnId="{AF2A3BC4-627B-45EB-9229-36F20839A535}">
      <dgm:prSet/>
      <dgm:spPr/>
      <dgm:t>
        <a:bodyPr/>
        <a:lstStyle/>
        <a:p>
          <a:endParaRPr lang="es-ES"/>
        </a:p>
      </dgm:t>
    </dgm:pt>
    <dgm:pt modelId="{164CD4D8-C624-4791-ABD7-A705015BDFCE}">
      <dgm:prSet phldrT="[Texto]"/>
      <dgm:spPr/>
      <dgm:t>
        <a:bodyPr/>
        <a:lstStyle/>
        <a:p>
          <a:pPr algn="l"/>
          <a:r>
            <a:rPr lang="es-ES" dirty="0" smtClean="0">
              <a:solidFill>
                <a:schemeClr val="tx1"/>
              </a:solidFill>
            </a:rPr>
            <a:t>La mayor parte de su maquinaria y tecnología es importada.</a:t>
          </a:r>
          <a:endParaRPr lang="es-ES" dirty="0">
            <a:solidFill>
              <a:schemeClr val="tx1"/>
            </a:solidFill>
          </a:endParaRPr>
        </a:p>
      </dgm:t>
    </dgm:pt>
    <dgm:pt modelId="{5A8053CD-BD00-48AD-BE6D-DE5A3FB9358A}" type="parTrans" cxnId="{B2B9F311-14C6-4389-89BD-C699E8AF5032}">
      <dgm:prSet/>
      <dgm:spPr/>
      <dgm:t>
        <a:bodyPr/>
        <a:lstStyle/>
        <a:p>
          <a:endParaRPr lang="es-ES"/>
        </a:p>
      </dgm:t>
    </dgm:pt>
    <dgm:pt modelId="{32C2F2EB-F31C-4CA3-B917-A8FA429FA8AA}" type="sibTrans" cxnId="{B2B9F311-14C6-4389-89BD-C699E8AF5032}">
      <dgm:prSet/>
      <dgm:spPr/>
      <dgm:t>
        <a:bodyPr/>
        <a:lstStyle/>
        <a:p>
          <a:endParaRPr lang="es-ES"/>
        </a:p>
      </dgm:t>
    </dgm:pt>
    <dgm:pt modelId="{DBA21FA5-BC91-4EF7-BFDA-D067C189994F}">
      <dgm:prSet phldrT="[Texto]"/>
      <dgm:spPr/>
      <dgm:t>
        <a:bodyPr/>
        <a:lstStyle/>
        <a:p>
          <a:pPr algn="l"/>
          <a:r>
            <a:rPr lang="es-ES" dirty="0" smtClean="0">
              <a:solidFill>
                <a:schemeClr val="tx1"/>
              </a:solidFill>
            </a:rPr>
            <a:t>Los sistemas de gestión se encuentran desactualizados.</a:t>
          </a:r>
          <a:endParaRPr lang="es-ES" dirty="0">
            <a:solidFill>
              <a:schemeClr val="tx1"/>
            </a:solidFill>
          </a:endParaRPr>
        </a:p>
      </dgm:t>
    </dgm:pt>
    <dgm:pt modelId="{137DD6B2-49A3-4983-ACEA-BA8D5C7A56A2}" type="parTrans" cxnId="{87BA707B-45BA-4108-9345-B12798794944}">
      <dgm:prSet/>
      <dgm:spPr/>
      <dgm:t>
        <a:bodyPr/>
        <a:lstStyle/>
        <a:p>
          <a:endParaRPr lang="es-ES"/>
        </a:p>
      </dgm:t>
    </dgm:pt>
    <dgm:pt modelId="{83349298-29FA-4532-95EF-304A46F60524}" type="sibTrans" cxnId="{87BA707B-45BA-4108-9345-B12798794944}">
      <dgm:prSet/>
      <dgm:spPr/>
      <dgm:t>
        <a:bodyPr/>
        <a:lstStyle/>
        <a:p>
          <a:endParaRPr lang="es-ES"/>
        </a:p>
      </dgm:t>
    </dgm:pt>
    <dgm:pt modelId="{E822D695-307D-44E9-9CA6-36A0042838B1}">
      <dgm:prSet/>
      <dgm:spPr/>
      <dgm:t>
        <a:bodyPr/>
        <a:lstStyle/>
        <a:p>
          <a:pPr algn="l"/>
          <a:r>
            <a:rPr lang="es-ES" dirty="0" smtClean="0">
              <a:solidFill>
                <a:schemeClr val="tx1"/>
              </a:solidFill>
            </a:rPr>
            <a:t>Las políticas del gobierno no apoyan el crecimiento de la agroindustria.</a:t>
          </a:r>
          <a:endParaRPr lang="es-ES" dirty="0">
            <a:solidFill>
              <a:schemeClr val="tx1"/>
            </a:solidFill>
          </a:endParaRPr>
        </a:p>
      </dgm:t>
    </dgm:pt>
    <dgm:pt modelId="{33904A2F-9D92-4B23-B51F-8356AEE2DEE1}" type="sibTrans" cxnId="{F486AE49-94E4-4B70-A62A-068FD6DBB1D3}">
      <dgm:prSet/>
      <dgm:spPr/>
      <dgm:t>
        <a:bodyPr/>
        <a:lstStyle/>
        <a:p>
          <a:endParaRPr lang="es-ES"/>
        </a:p>
      </dgm:t>
    </dgm:pt>
    <dgm:pt modelId="{B1C8F7D3-8844-49C4-AD63-598A82361264}" type="parTrans" cxnId="{F486AE49-94E4-4B70-A62A-068FD6DBB1D3}">
      <dgm:prSet/>
      <dgm:spPr/>
      <dgm:t>
        <a:bodyPr/>
        <a:lstStyle/>
        <a:p>
          <a:endParaRPr lang="es-ES"/>
        </a:p>
      </dgm:t>
    </dgm:pt>
    <dgm:pt modelId="{380C45F0-08F6-4A6B-A441-F2C968542CA4}">
      <dgm:prSet/>
      <dgm:spPr/>
      <dgm:t>
        <a:bodyPr/>
        <a:lstStyle/>
        <a:p>
          <a:pPr algn="l"/>
          <a:r>
            <a:rPr lang="es-ES" dirty="0" smtClean="0">
              <a:solidFill>
                <a:schemeClr val="tx1"/>
              </a:solidFill>
            </a:rPr>
            <a:t>Los impuestos reducen el incentivo para la inversión.</a:t>
          </a:r>
          <a:endParaRPr lang="es-ES" dirty="0">
            <a:solidFill>
              <a:schemeClr val="tx1"/>
            </a:solidFill>
          </a:endParaRPr>
        </a:p>
      </dgm:t>
    </dgm:pt>
    <dgm:pt modelId="{AA3A8957-AFD3-4E27-BA35-9A2C1764ED4A}" type="parTrans" cxnId="{CA416F0B-8DE5-476F-8A7C-1D763B510D80}">
      <dgm:prSet/>
      <dgm:spPr/>
      <dgm:t>
        <a:bodyPr/>
        <a:lstStyle/>
        <a:p>
          <a:endParaRPr lang="es-ES"/>
        </a:p>
      </dgm:t>
    </dgm:pt>
    <dgm:pt modelId="{4FABB8FE-BCB0-4280-A4CF-577300B1C281}" type="sibTrans" cxnId="{CA416F0B-8DE5-476F-8A7C-1D763B510D80}">
      <dgm:prSet/>
      <dgm:spPr/>
      <dgm:t>
        <a:bodyPr/>
        <a:lstStyle/>
        <a:p>
          <a:endParaRPr lang="es-ES"/>
        </a:p>
      </dgm:t>
    </dgm:pt>
    <dgm:pt modelId="{0898A8DA-3CE4-4359-93E6-AE6911AB07E6}">
      <dgm:prSet/>
      <dgm:spPr/>
      <dgm:t>
        <a:bodyPr/>
        <a:lstStyle/>
        <a:p>
          <a:pPr algn="l"/>
          <a:endParaRPr lang="es-ES" dirty="0"/>
        </a:p>
      </dgm:t>
    </dgm:pt>
    <dgm:pt modelId="{4E113260-BCB2-4298-94CD-EC1C3E50D6FB}" type="parTrans" cxnId="{2813D1F7-A3C4-4A60-9727-0AF05003676A}">
      <dgm:prSet/>
      <dgm:spPr/>
      <dgm:t>
        <a:bodyPr/>
        <a:lstStyle/>
        <a:p>
          <a:endParaRPr lang="es-ES"/>
        </a:p>
      </dgm:t>
    </dgm:pt>
    <dgm:pt modelId="{C19FAFF0-7391-47AC-A4F0-BDF42C5C90E6}" type="sibTrans" cxnId="{2813D1F7-A3C4-4A60-9727-0AF05003676A}">
      <dgm:prSet/>
      <dgm:spPr/>
      <dgm:t>
        <a:bodyPr/>
        <a:lstStyle/>
        <a:p>
          <a:endParaRPr lang="es-ES"/>
        </a:p>
      </dgm:t>
    </dgm:pt>
    <dgm:pt modelId="{CF8DD085-5D23-482E-889E-19F7016362A8}">
      <dgm:prSet custT="1"/>
      <dgm:spPr/>
      <dgm:t>
        <a:bodyPr/>
        <a:lstStyle/>
        <a:p>
          <a:pPr algn="l"/>
          <a:r>
            <a:rPr lang="es-ES" sz="1050" dirty="0" smtClean="0">
              <a:solidFill>
                <a:schemeClr val="tx1"/>
              </a:solidFill>
            </a:rPr>
            <a:t>Bajo nivel académico de gerentes y personal.</a:t>
          </a:r>
          <a:endParaRPr lang="es-ES" sz="1050" dirty="0">
            <a:solidFill>
              <a:schemeClr val="tx1"/>
            </a:solidFill>
          </a:endParaRPr>
        </a:p>
      </dgm:t>
    </dgm:pt>
    <dgm:pt modelId="{2EF18B2C-ACC9-475E-969D-A59385945BC3}" type="sibTrans" cxnId="{CD89C2BE-F568-4885-B054-C84E44925A21}">
      <dgm:prSet/>
      <dgm:spPr/>
      <dgm:t>
        <a:bodyPr/>
        <a:lstStyle/>
        <a:p>
          <a:endParaRPr lang="es-ES"/>
        </a:p>
      </dgm:t>
    </dgm:pt>
    <dgm:pt modelId="{FF78316A-34EE-4E6C-AB11-1F39BB77CC04}" type="parTrans" cxnId="{CD89C2BE-F568-4885-B054-C84E44925A21}">
      <dgm:prSet/>
      <dgm:spPr/>
      <dgm:t>
        <a:bodyPr/>
        <a:lstStyle/>
        <a:p>
          <a:endParaRPr lang="es-ES"/>
        </a:p>
      </dgm:t>
    </dgm:pt>
    <dgm:pt modelId="{E8A0BA5A-63C3-4D7C-89F7-CF70CDA5E3D9}">
      <dgm:prSet custT="1"/>
      <dgm:spPr/>
      <dgm:t>
        <a:bodyPr/>
        <a:lstStyle/>
        <a:p>
          <a:pPr algn="l"/>
          <a:r>
            <a:rPr lang="es-ES" sz="1050" dirty="0" smtClean="0">
              <a:solidFill>
                <a:schemeClr val="tx1"/>
              </a:solidFill>
            </a:rPr>
            <a:t>Alto porcentaje de puestos directivos manejados por familiares.</a:t>
          </a:r>
          <a:endParaRPr lang="es-ES" sz="1050" dirty="0">
            <a:solidFill>
              <a:schemeClr val="tx1"/>
            </a:solidFill>
          </a:endParaRPr>
        </a:p>
      </dgm:t>
    </dgm:pt>
    <dgm:pt modelId="{E0258B90-5EEF-43A3-9C58-7F6A9668851A}" type="parTrans" cxnId="{A9C2CB55-C10D-4067-A79F-0725B67515BD}">
      <dgm:prSet/>
      <dgm:spPr/>
      <dgm:t>
        <a:bodyPr/>
        <a:lstStyle/>
        <a:p>
          <a:endParaRPr lang="es-ES"/>
        </a:p>
      </dgm:t>
    </dgm:pt>
    <dgm:pt modelId="{C9BDC2F6-6677-4BB4-AE1E-79C984BD6C1F}" type="sibTrans" cxnId="{A9C2CB55-C10D-4067-A79F-0725B67515BD}">
      <dgm:prSet/>
      <dgm:spPr/>
      <dgm:t>
        <a:bodyPr/>
        <a:lstStyle/>
        <a:p>
          <a:endParaRPr lang="es-ES"/>
        </a:p>
      </dgm:t>
    </dgm:pt>
    <dgm:pt modelId="{AACF5399-A939-44A5-ABA2-1CAA468AA0A0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No se toman decisiones arriesgadas.</a:t>
          </a:r>
          <a:endParaRPr lang="es-ES" sz="1050" dirty="0">
            <a:solidFill>
              <a:schemeClr val="tx1"/>
            </a:solidFill>
          </a:endParaRPr>
        </a:p>
      </dgm:t>
    </dgm:pt>
    <dgm:pt modelId="{74866DC1-9ED8-4D1A-87BE-7DCCEDA5175E}" type="parTrans" cxnId="{93C895C7-196C-4B00-9845-D7A4C6CC2270}">
      <dgm:prSet/>
      <dgm:spPr/>
      <dgm:t>
        <a:bodyPr/>
        <a:lstStyle/>
        <a:p>
          <a:endParaRPr lang="es-ES"/>
        </a:p>
      </dgm:t>
    </dgm:pt>
    <dgm:pt modelId="{194351AD-90D3-47B7-968E-4AC6E70E48BA}" type="sibTrans" cxnId="{93C895C7-196C-4B00-9845-D7A4C6CC2270}">
      <dgm:prSet/>
      <dgm:spPr/>
      <dgm:t>
        <a:bodyPr/>
        <a:lstStyle/>
        <a:p>
          <a:endParaRPr lang="es-ES"/>
        </a:p>
      </dgm:t>
    </dgm:pt>
    <dgm:pt modelId="{15D8CCB1-31EC-47D5-81AB-2B0E31FB261A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Ausencia de políticas, manual de funciones y cadena de valor.</a:t>
          </a:r>
          <a:endParaRPr lang="es-ES" sz="1050" dirty="0">
            <a:solidFill>
              <a:schemeClr val="tx1"/>
            </a:solidFill>
          </a:endParaRPr>
        </a:p>
      </dgm:t>
    </dgm:pt>
    <dgm:pt modelId="{9CC1B816-3961-44C0-955A-875694C49C66}" type="parTrans" cxnId="{742FD475-BF7A-4480-9E12-691AEDFE3565}">
      <dgm:prSet/>
      <dgm:spPr/>
      <dgm:t>
        <a:bodyPr/>
        <a:lstStyle/>
        <a:p>
          <a:endParaRPr lang="es-ES"/>
        </a:p>
      </dgm:t>
    </dgm:pt>
    <dgm:pt modelId="{686A965B-F49F-4DA5-832C-307F257B677D}" type="sibTrans" cxnId="{742FD475-BF7A-4480-9E12-691AEDFE3565}">
      <dgm:prSet/>
      <dgm:spPr/>
      <dgm:t>
        <a:bodyPr/>
        <a:lstStyle/>
        <a:p>
          <a:endParaRPr lang="es-ES"/>
        </a:p>
      </dgm:t>
    </dgm:pt>
    <dgm:pt modelId="{91D75F5C-5816-4CD2-B557-7712CF832C46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Ausencia de procesos como I+D, SSO, TICS en agroindustrias pertenecientes a grupos internacionales.</a:t>
          </a:r>
          <a:endParaRPr lang="es-ES" sz="1050" dirty="0">
            <a:solidFill>
              <a:schemeClr val="tx1"/>
            </a:solidFill>
          </a:endParaRPr>
        </a:p>
      </dgm:t>
    </dgm:pt>
    <dgm:pt modelId="{94422105-AEF8-4E1F-A5A0-0CC6EC5DF831}" type="parTrans" cxnId="{5C5B3CAC-22D8-4258-AEC4-6BF1BA42C3CD}">
      <dgm:prSet/>
      <dgm:spPr/>
      <dgm:t>
        <a:bodyPr/>
        <a:lstStyle/>
        <a:p>
          <a:endParaRPr lang="es-ES"/>
        </a:p>
      </dgm:t>
    </dgm:pt>
    <dgm:pt modelId="{C45B6D5D-16A7-4233-A810-C99F9EE709FD}" type="sibTrans" cxnId="{5C5B3CAC-22D8-4258-AEC4-6BF1BA42C3CD}">
      <dgm:prSet/>
      <dgm:spPr/>
      <dgm:t>
        <a:bodyPr/>
        <a:lstStyle/>
        <a:p>
          <a:endParaRPr lang="es-ES"/>
        </a:p>
      </dgm:t>
    </dgm:pt>
    <dgm:pt modelId="{2A0561E9-BFCD-4B57-826E-C4AAB0CC1DC2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Ausencia de evaluaciones para los mecanismos de promoción , sistemas de mercadeo y seguimiento de tendencias.</a:t>
          </a:r>
          <a:endParaRPr lang="es-ES" sz="1050" dirty="0">
            <a:solidFill>
              <a:schemeClr val="tx1"/>
            </a:solidFill>
          </a:endParaRPr>
        </a:p>
      </dgm:t>
    </dgm:pt>
    <dgm:pt modelId="{F4A304CF-3DA6-4C16-A278-6C16D1C10B51}" type="parTrans" cxnId="{0795BF2D-4478-4C69-9FAB-73FAFEDC417B}">
      <dgm:prSet/>
      <dgm:spPr/>
      <dgm:t>
        <a:bodyPr/>
        <a:lstStyle/>
        <a:p>
          <a:endParaRPr lang="es-ES"/>
        </a:p>
      </dgm:t>
    </dgm:pt>
    <dgm:pt modelId="{1F750904-4985-4E8C-B9AF-C019AFAAC462}" type="sibTrans" cxnId="{0795BF2D-4478-4C69-9FAB-73FAFEDC417B}">
      <dgm:prSet/>
      <dgm:spPr/>
      <dgm:t>
        <a:bodyPr/>
        <a:lstStyle/>
        <a:p>
          <a:endParaRPr lang="es-ES"/>
        </a:p>
      </dgm:t>
    </dgm:pt>
    <dgm:pt modelId="{F0FDA935-9C81-4C72-8FFB-22BA3F8EE05A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Ausencia de acuerdos y alianzas con instituciones gubernamentales.</a:t>
          </a:r>
          <a:endParaRPr lang="es-ES" sz="1050" dirty="0">
            <a:solidFill>
              <a:schemeClr val="tx1"/>
            </a:solidFill>
          </a:endParaRPr>
        </a:p>
      </dgm:t>
    </dgm:pt>
    <dgm:pt modelId="{04C184F4-C293-477D-8E92-60FDE985BC6A}" type="parTrans" cxnId="{02A5B9B2-C19F-4E92-9742-9F1FC107C434}">
      <dgm:prSet/>
      <dgm:spPr/>
      <dgm:t>
        <a:bodyPr/>
        <a:lstStyle/>
        <a:p>
          <a:endParaRPr lang="es-ES"/>
        </a:p>
      </dgm:t>
    </dgm:pt>
    <dgm:pt modelId="{16317623-3E2A-4A61-AC80-7C7A286E8F66}" type="sibTrans" cxnId="{02A5B9B2-C19F-4E92-9742-9F1FC107C434}">
      <dgm:prSet/>
      <dgm:spPr/>
      <dgm:t>
        <a:bodyPr/>
        <a:lstStyle/>
        <a:p>
          <a:endParaRPr lang="es-ES"/>
        </a:p>
      </dgm:t>
    </dgm:pt>
    <dgm:pt modelId="{6CAE4CC0-226B-4371-8443-36CB98785DDB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Alto nivel de empresas sin certificaciones de calidad.</a:t>
          </a:r>
          <a:endParaRPr lang="es-ES" sz="1050" dirty="0">
            <a:solidFill>
              <a:schemeClr val="tx1"/>
            </a:solidFill>
          </a:endParaRPr>
        </a:p>
      </dgm:t>
    </dgm:pt>
    <dgm:pt modelId="{F90DDABC-B3E0-48C7-BE5A-B90DFDB9E2BF}" type="parTrans" cxnId="{CA6F15DA-A068-4F05-8516-4B63456EA364}">
      <dgm:prSet/>
      <dgm:spPr/>
      <dgm:t>
        <a:bodyPr/>
        <a:lstStyle/>
        <a:p>
          <a:endParaRPr lang="es-ES"/>
        </a:p>
      </dgm:t>
    </dgm:pt>
    <dgm:pt modelId="{52D9466D-99EB-4797-8EB0-984951103F2A}" type="sibTrans" cxnId="{CA6F15DA-A068-4F05-8516-4B63456EA364}">
      <dgm:prSet/>
      <dgm:spPr/>
      <dgm:t>
        <a:bodyPr/>
        <a:lstStyle/>
        <a:p>
          <a:endParaRPr lang="es-ES"/>
        </a:p>
      </dgm:t>
    </dgm:pt>
    <dgm:pt modelId="{E2445BA2-46FB-45D0-BFFB-50B0BED19F90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No se dispone de planes escritos que permitan ascensos, planes de carrera, promociones, traslados, rotaciones.</a:t>
          </a:r>
          <a:endParaRPr lang="es-ES" sz="1050" dirty="0">
            <a:solidFill>
              <a:schemeClr val="tx1"/>
            </a:solidFill>
          </a:endParaRPr>
        </a:p>
      </dgm:t>
    </dgm:pt>
    <dgm:pt modelId="{4AB56824-6F8E-47EC-85A3-D739A85B1110}" type="parTrans" cxnId="{370EF2FA-8C73-4326-BDE1-1C9C573CF8C6}">
      <dgm:prSet/>
      <dgm:spPr/>
      <dgm:t>
        <a:bodyPr/>
        <a:lstStyle/>
        <a:p>
          <a:endParaRPr lang="es-ES"/>
        </a:p>
      </dgm:t>
    </dgm:pt>
    <dgm:pt modelId="{3C15E209-6184-4F39-9A75-E00011CEBB7C}" type="sibTrans" cxnId="{370EF2FA-8C73-4326-BDE1-1C9C573CF8C6}">
      <dgm:prSet/>
      <dgm:spPr/>
      <dgm:t>
        <a:bodyPr/>
        <a:lstStyle/>
        <a:p>
          <a:endParaRPr lang="es-ES"/>
        </a:p>
      </dgm:t>
    </dgm:pt>
    <dgm:pt modelId="{18A40778-974F-4116-ACF6-A2AB0525AB31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Alto grado de presencia de grupos empresariales que dominan el sector</a:t>
          </a:r>
          <a:r>
            <a:rPr lang="es-ES" sz="1050" dirty="0" smtClean="0"/>
            <a:t>.</a:t>
          </a:r>
          <a:endParaRPr lang="es-ES" sz="1050" dirty="0"/>
        </a:p>
      </dgm:t>
    </dgm:pt>
    <dgm:pt modelId="{8D82F5BB-EBE0-4CEE-ACD7-20BF467EF004}" type="parTrans" cxnId="{09EBB5E2-7C59-4C01-A5FA-6702767824DB}">
      <dgm:prSet/>
      <dgm:spPr/>
      <dgm:t>
        <a:bodyPr/>
        <a:lstStyle/>
        <a:p>
          <a:endParaRPr lang="es-ES"/>
        </a:p>
      </dgm:t>
    </dgm:pt>
    <dgm:pt modelId="{04D3275B-6463-416A-A3BB-1C5527F6EF49}" type="sibTrans" cxnId="{09EBB5E2-7C59-4C01-A5FA-6702767824DB}">
      <dgm:prSet/>
      <dgm:spPr/>
      <dgm:t>
        <a:bodyPr/>
        <a:lstStyle/>
        <a:p>
          <a:endParaRPr lang="es-ES"/>
        </a:p>
      </dgm:t>
    </dgm:pt>
    <dgm:pt modelId="{A803E4BE-3A8D-46AE-93CF-C550DA3F91D4}">
      <dgm:prSet/>
      <dgm:spPr/>
      <dgm:t>
        <a:bodyPr/>
        <a:lstStyle/>
        <a:p>
          <a:pPr algn="l"/>
          <a:r>
            <a:rPr lang="es-ES" dirty="0" smtClean="0">
              <a:solidFill>
                <a:schemeClr val="tx1"/>
              </a:solidFill>
            </a:rPr>
            <a:t>La política antimonopolio no promueve la competencia en el sector.</a:t>
          </a:r>
          <a:endParaRPr lang="es-ES" dirty="0">
            <a:solidFill>
              <a:schemeClr val="tx1"/>
            </a:solidFill>
          </a:endParaRPr>
        </a:p>
      </dgm:t>
    </dgm:pt>
    <dgm:pt modelId="{78F4E002-1FAB-4F24-9638-B7A05C5FC39F}" type="parTrans" cxnId="{880CB7F1-1416-499B-92BC-3FCD314D25F6}">
      <dgm:prSet/>
      <dgm:spPr/>
      <dgm:t>
        <a:bodyPr/>
        <a:lstStyle/>
        <a:p>
          <a:endParaRPr lang="es-ES"/>
        </a:p>
      </dgm:t>
    </dgm:pt>
    <dgm:pt modelId="{3077D3DE-0B1C-41F0-A1B5-7295FF7EF65F}" type="sibTrans" cxnId="{880CB7F1-1416-499B-92BC-3FCD314D25F6}">
      <dgm:prSet/>
      <dgm:spPr/>
      <dgm:t>
        <a:bodyPr/>
        <a:lstStyle/>
        <a:p>
          <a:endParaRPr lang="es-ES"/>
        </a:p>
      </dgm:t>
    </dgm:pt>
    <dgm:pt modelId="{3537AE33-AEB4-4CD8-83A0-B4AAEA0114E5}">
      <dgm:prSet/>
      <dgm:spPr/>
      <dgm:t>
        <a:bodyPr/>
        <a:lstStyle/>
        <a:p>
          <a:pPr algn="l"/>
          <a:r>
            <a:rPr lang="es-ES" dirty="0" smtClean="0">
              <a:solidFill>
                <a:schemeClr val="tx1"/>
              </a:solidFill>
            </a:rPr>
            <a:t>La mayoría de agroindustrias no se han beneficiado de ningún acuerdo o tratado internacional.</a:t>
          </a:r>
          <a:endParaRPr lang="es-ES" dirty="0">
            <a:solidFill>
              <a:schemeClr val="tx1"/>
            </a:solidFill>
          </a:endParaRPr>
        </a:p>
      </dgm:t>
    </dgm:pt>
    <dgm:pt modelId="{FF10B699-727A-4F52-A956-CF756E945DBB}" type="sibTrans" cxnId="{14ADE418-B121-417D-9025-100CEA0CE0DA}">
      <dgm:prSet/>
      <dgm:spPr/>
      <dgm:t>
        <a:bodyPr/>
        <a:lstStyle/>
        <a:p>
          <a:endParaRPr lang="es-ES"/>
        </a:p>
      </dgm:t>
    </dgm:pt>
    <dgm:pt modelId="{BC354C47-FDE0-4DD3-88D6-18350CCFEE0E}" type="parTrans" cxnId="{14ADE418-B121-417D-9025-100CEA0CE0DA}">
      <dgm:prSet/>
      <dgm:spPr/>
      <dgm:t>
        <a:bodyPr/>
        <a:lstStyle/>
        <a:p>
          <a:endParaRPr lang="es-ES"/>
        </a:p>
      </dgm:t>
    </dgm:pt>
    <dgm:pt modelId="{BD1284E6-DC58-4208-BDB6-6025CDAB1EAA}" type="pres">
      <dgm:prSet presAssocID="{A7E693DC-56E4-4369-BC5C-5F6589F308C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7F0811-5098-4059-BE51-84204ECFC27D}" type="pres">
      <dgm:prSet presAssocID="{A7E693DC-56E4-4369-BC5C-5F6589F308C6}" presName="axisShape" presStyleLbl="bgShp" presStyleIdx="0" presStyleCnt="1" custLinFactNeighborX="-426"/>
      <dgm:spPr>
        <a:solidFill>
          <a:schemeClr val="tx1"/>
        </a:solidFill>
      </dgm:spPr>
      <dgm:t>
        <a:bodyPr/>
        <a:lstStyle/>
        <a:p>
          <a:endParaRPr lang="es-ES"/>
        </a:p>
      </dgm:t>
    </dgm:pt>
    <dgm:pt modelId="{063843F6-B5D2-450C-B09B-F39753EAC5EA}" type="pres">
      <dgm:prSet presAssocID="{A7E693DC-56E4-4369-BC5C-5F6589F308C6}" presName="rect1" presStyleLbl="node1" presStyleIdx="0" presStyleCnt="4" custScaleX="158608" custScaleY="102568" custLinFactNeighborX="-28159" custLinFactNeighborY="-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EAD80-B220-4FAE-9BBF-2178FB4194DE}" type="pres">
      <dgm:prSet presAssocID="{A7E693DC-56E4-4369-BC5C-5F6589F308C6}" presName="rect2" presStyleLbl="node1" presStyleIdx="1" presStyleCnt="4" custScaleX="185467" custScaleY="116613" custLinFactNeighborX="39357" custLinFactNeighborY="-93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9F749A-2A31-43B7-8D2D-BF52735A2E48}" type="pres">
      <dgm:prSet presAssocID="{A7E693DC-56E4-4369-BC5C-5F6589F308C6}" presName="rect3" presStyleLbl="node1" presStyleIdx="2" presStyleCnt="4" custScaleX="159382" custLinFactNeighborX="-32740" custLinFactNeighborY="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36C2F5-F634-43FA-9F5A-1D102B463481}" type="pres">
      <dgm:prSet presAssocID="{A7E693DC-56E4-4369-BC5C-5F6589F308C6}" presName="rect4" presStyleLbl="node1" presStyleIdx="3" presStyleCnt="4" custScaleX="130768" custLinFactNeighborX="2136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ADE418-B121-417D-9025-100CEA0CE0DA}" srcId="{1022CBB9-36B6-46D2-B93C-17B23998F87B}" destId="{3537AE33-AEB4-4CD8-83A0-B4AAEA0114E5}" srcOrd="0" destOrd="0" parTransId="{BC354C47-FDE0-4DD3-88D6-18350CCFEE0E}" sibTransId="{FF10B699-727A-4F52-A956-CF756E945DBB}"/>
    <dgm:cxn modelId="{3D4D691C-00EA-4E3E-8DA3-964575FC119A}" type="presOf" srcId="{A7E693DC-56E4-4369-BC5C-5F6589F308C6}" destId="{BD1284E6-DC58-4208-BDB6-6025CDAB1EAA}" srcOrd="0" destOrd="0" presId="urn:microsoft.com/office/officeart/2005/8/layout/matrix2"/>
    <dgm:cxn modelId="{09EBB5E2-7C59-4C01-A5FA-6702767824DB}" srcId="{EB674A7E-FC0E-4E95-880A-0D3BC30153D9}" destId="{18A40778-974F-4116-ACF6-A2AB0525AB31}" srcOrd="9" destOrd="0" parTransId="{8D82F5BB-EBE0-4CEE-ACD7-20BF467EF004}" sibTransId="{04D3275B-6463-416A-A3BB-1C5527F6EF49}"/>
    <dgm:cxn modelId="{C82235E1-DC87-41F0-86EE-CB286F951110}" type="presOf" srcId="{E8A0BA5A-63C3-4D7C-89F7-CF70CDA5E3D9}" destId="{D1CEAD80-B220-4FAE-9BBF-2178FB4194DE}" srcOrd="0" destOrd="2" presId="urn:microsoft.com/office/officeart/2005/8/layout/matrix2"/>
    <dgm:cxn modelId="{CA416F0B-8DE5-476F-8A7C-1D763B510D80}" srcId="{49BDAA87-0BC5-4210-B8B8-DCB3D9A33496}" destId="{380C45F0-08F6-4A6B-A441-F2C968542CA4}" srcOrd="1" destOrd="0" parTransId="{AA3A8957-AFD3-4E27-BA35-9A2C1764ED4A}" sibTransId="{4FABB8FE-BCB0-4280-A4CF-577300B1C281}"/>
    <dgm:cxn modelId="{02A5B9B2-C19F-4E92-9742-9F1FC107C434}" srcId="{EB674A7E-FC0E-4E95-880A-0D3BC30153D9}" destId="{F0FDA935-9C81-4C72-8FFB-22BA3F8EE05A}" srcOrd="6" destOrd="0" parTransId="{04C184F4-C293-477D-8E92-60FDE985BC6A}" sibTransId="{16317623-3E2A-4A61-AC80-7C7A286E8F66}"/>
    <dgm:cxn modelId="{A3BF7477-DF41-4758-BDDE-484C6994A708}" type="presOf" srcId="{E822D695-307D-44E9-9CA6-36A0042838B1}" destId="{F79F749A-2A31-43B7-8D2D-BF52735A2E48}" srcOrd="0" destOrd="1" presId="urn:microsoft.com/office/officeart/2005/8/layout/matrix2"/>
    <dgm:cxn modelId="{E9863A05-F349-4A92-B3C1-B22188BA4237}" type="presOf" srcId="{A803E4BE-3A8D-46AE-93CF-C550DA3F91D4}" destId="{F79F749A-2A31-43B7-8D2D-BF52735A2E48}" srcOrd="0" destOrd="3" presId="urn:microsoft.com/office/officeart/2005/8/layout/matrix2"/>
    <dgm:cxn modelId="{8AF14641-4243-4339-943C-ECE0313E6375}" type="presOf" srcId="{0898A8DA-3CE4-4359-93E6-AE6911AB07E6}" destId="{F79F749A-2A31-43B7-8D2D-BF52735A2E48}" srcOrd="0" destOrd="4" presId="urn:microsoft.com/office/officeart/2005/8/layout/matrix2"/>
    <dgm:cxn modelId="{AF2A3BC4-627B-45EB-9229-36F20839A535}" srcId="{F6BC739B-51EB-422C-B707-3AE3F829987D}" destId="{AC502F07-9597-4C54-992B-2BA567BB0715}" srcOrd="0" destOrd="0" parTransId="{24BD78CF-9E2B-4CA7-8B49-1A5F5468FFFC}" sibTransId="{C13E6368-3BDD-4E11-8C45-7D4570AE62C7}"/>
    <dgm:cxn modelId="{E7C508A8-EBA6-4837-A122-1D13BB748618}" type="presOf" srcId="{AACF5399-A939-44A5-ABA2-1CAA468AA0A0}" destId="{D1CEAD80-B220-4FAE-9BBF-2178FB4194DE}" srcOrd="0" destOrd="3" presId="urn:microsoft.com/office/officeart/2005/8/layout/matrix2"/>
    <dgm:cxn modelId="{5CB702E4-5AF6-4A68-8ABD-20EA97A6370E}" type="presOf" srcId="{1022CBB9-36B6-46D2-B93C-17B23998F87B}" destId="{7536C2F5-F634-43FA-9F5A-1D102B463481}" srcOrd="0" destOrd="0" presId="urn:microsoft.com/office/officeart/2005/8/layout/matrix2"/>
    <dgm:cxn modelId="{0795BF2D-4478-4C69-9FAB-73FAFEDC417B}" srcId="{EB674A7E-FC0E-4E95-880A-0D3BC30153D9}" destId="{2A0561E9-BFCD-4B57-826E-C4AAB0CC1DC2}" srcOrd="5" destOrd="0" parTransId="{F4A304CF-3DA6-4C16-A278-6C16D1C10B51}" sibTransId="{1F750904-4985-4E8C-B9AF-C019AFAAC462}"/>
    <dgm:cxn modelId="{7061E505-8B9E-4898-A9D0-9ECD553A77B6}" srcId="{A7E693DC-56E4-4369-BC5C-5F6589F308C6}" destId="{EB674A7E-FC0E-4E95-880A-0D3BC30153D9}" srcOrd="1" destOrd="0" parTransId="{7CF3A8B2-B429-4F17-BCF1-D7F30B2D32AF}" sibTransId="{9826C8C6-F23B-4C5B-83B9-F495C90A53F6}"/>
    <dgm:cxn modelId="{A9C2CB55-C10D-4067-A79F-0725B67515BD}" srcId="{EB674A7E-FC0E-4E95-880A-0D3BC30153D9}" destId="{E8A0BA5A-63C3-4D7C-89F7-CF70CDA5E3D9}" srcOrd="1" destOrd="0" parTransId="{E0258B90-5EEF-43A3-9C58-7F6A9668851A}" sibTransId="{C9BDC2F6-6677-4BB4-AE1E-79C984BD6C1F}"/>
    <dgm:cxn modelId="{F486AE49-94E4-4B70-A62A-068FD6DBB1D3}" srcId="{49BDAA87-0BC5-4210-B8B8-DCB3D9A33496}" destId="{E822D695-307D-44E9-9CA6-36A0042838B1}" srcOrd="0" destOrd="0" parTransId="{B1C8F7D3-8844-49C4-AD63-598A82361264}" sibTransId="{33904A2F-9D92-4B23-B51F-8356AEE2DEE1}"/>
    <dgm:cxn modelId="{CD89C2BE-F568-4885-B054-C84E44925A21}" srcId="{EB674A7E-FC0E-4E95-880A-0D3BC30153D9}" destId="{CF8DD085-5D23-482E-889E-19F7016362A8}" srcOrd="0" destOrd="0" parTransId="{FF78316A-34EE-4E6C-AB11-1F39BB77CC04}" sibTransId="{2EF18B2C-ACC9-475E-969D-A59385945BC3}"/>
    <dgm:cxn modelId="{67D21579-7495-4251-A7CC-1A4B27C4B526}" type="presOf" srcId="{380C45F0-08F6-4A6B-A441-F2C968542CA4}" destId="{F79F749A-2A31-43B7-8D2D-BF52735A2E48}" srcOrd="0" destOrd="2" presId="urn:microsoft.com/office/officeart/2005/8/layout/matrix2"/>
    <dgm:cxn modelId="{D65CF3FE-C0EF-408B-A639-BBE1C0F73D4F}" type="presOf" srcId="{15D8CCB1-31EC-47D5-81AB-2B0E31FB261A}" destId="{D1CEAD80-B220-4FAE-9BBF-2178FB4194DE}" srcOrd="0" destOrd="4" presId="urn:microsoft.com/office/officeart/2005/8/layout/matrix2"/>
    <dgm:cxn modelId="{0F1ECAB9-5C63-4E4E-A385-44065BBB0CC4}" type="presOf" srcId="{49BDAA87-0BC5-4210-B8B8-DCB3D9A33496}" destId="{F79F749A-2A31-43B7-8D2D-BF52735A2E48}" srcOrd="0" destOrd="0" presId="urn:microsoft.com/office/officeart/2005/8/layout/matrix2"/>
    <dgm:cxn modelId="{46CE0FF9-B387-4DD0-BF13-E9E47F655A0D}" type="presOf" srcId="{F0FDA935-9C81-4C72-8FFB-22BA3F8EE05A}" destId="{D1CEAD80-B220-4FAE-9BBF-2178FB4194DE}" srcOrd="0" destOrd="7" presId="urn:microsoft.com/office/officeart/2005/8/layout/matrix2"/>
    <dgm:cxn modelId="{CA6F15DA-A068-4F05-8516-4B63456EA364}" srcId="{EB674A7E-FC0E-4E95-880A-0D3BC30153D9}" destId="{6CAE4CC0-226B-4371-8443-36CB98785DDB}" srcOrd="7" destOrd="0" parTransId="{F90DDABC-B3E0-48C7-BE5A-B90DFDB9E2BF}" sibTransId="{52D9466D-99EB-4797-8EB0-984951103F2A}"/>
    <dgm:cxn modelId="{7E96B075-F6A5-417C-BA5A-7BBDF26775EA}" type="presOf" srcId="{6CAE4CC0-226B-4371-8443-36CB98785DDB}" destId="{D1CEAD80-B220-4FAE-9BBF-2178FB4194DE}" srcOrd="0" destOrd="8" presId="urn:microsoft.com/office/officeart/2005/8/layout/matrix2"/>
    <dgm:cxn modelId="{8FAD9053-6135-492D-A4D5-A7CAB6E309F0}" srcId="{A7E693DC-56E4-4369-BC5C-5F6589F308C6}" destId="{F6BC739B-51EB-422C-B707-3AE3F829987D}" srcOrd="0" destOrd="0" parTransId="{82C4F007-CCEA-4F58-838D-2450F7DB55A3}" sibTransId="{DDF7EC5C-0BB9-43BA-A4FD-017B67791621}"/>
    <dgm:cxn modelId="{C3924B73-6DCC-49CE-8B7F-3C342E8D9212}" type="presOf" srcId="{CF8DD085-5D23-482E-889E-19F7016362A8}" destId="{D1CEAD80-B220-4FAE-9BBF-2178FB4194DE}" srcOrd="0" destOrd="1" presId="urn:microsoft.com/office/officeart/2005/8/layout/matrix2"/>
    <dgm:cxn modelId="{CB36C1FA-EDB9-464F-9B75-673C508EEB0D}" type="presOf" srcId="{F6BC739B-51EB-422C-B707-3AE3F829987D}" destId="{063843F6-B5D2-450C-B09B-F39753EAC5EA}" srcOrd="0" destOrd="0" presId="urn:microsoft.com/office/officeart/2005/8/layout/matrix2"/>
    <dgm:cxn modelId="{45C92E80-C118-4562-9738-F854FA4D14DF}" type="presOf" srcId="{EB674A7E-FC0E-4E95-880A-0D3BC30153D9}" destId="{D1CEAD80-B220-4FAE-9BBF-2178FB4194DE}" srcOrd="0" destOrd="0" presId="urn:microsoft.com/office/officeart/2005/8/layout/matrix2"/>
    <dgm:cxn modelId="{2813D1F7-A3C4-4A60-9727-0AF05003676A}" srcId="{49BDAA87-0BC5-4210-B8B8-DCB3D9A33496}" destId="{0898A8DA-3CE4-4359-93E6-AE6911AB07E6}" srcOrd="3" destOrd="0" parTransId="{4E113260-BCB2-4298-94CD-EC1C3E50D6FB}" sibTransId="{C19FAFF0-7391-47AC-A4F0-BDF42C5C90E6}"/>
    <dgm:cxn modelId="{93C895C7-196C-4B00-9845-D7A4C6CC2270}" srcId="{EB674A7E-FC0E-4E95-880A-0D3BC30153D9}" destId="{AACF5399-A939-44A5-ABA2-1CAA468AA0A0}" srcOrd="2" destOrd="0" parTransId="{74866DC1-9ED8-4D1A-87BE-7DCCEDA5175E}" sibTransId="{194351AD-90D3-47B7-968E-4AC6E70E48BA}"/>
    <dgm:cxn modelId="{BB824718-361E-4FC3-B3FC-7394E86A5E47}" srcId="{A7E693DC-56E4-4369-BC5C-5F6589F308C6}" destId="{1022CBB9-36B6-46D2-B93C-17B23998F87B}" srcOrd="3" destOrd="0" parTransId="{AD081D84-9686-42BA-9511-3A63EF5875BD}" sibTransId="{EE54B721-4E7A-4EC8-8EC2-4928DF991358}"/>
    <dgm:cxn modelId="{370EF2FA-8C73-4326-BDE1-1C9C573CF8C6}" srcId="{EB674A7E-FC0E-4E95-880A-0D3BC30153D9}" destId="{E2445BA2-46FB-45D0-BFFB-50B0BED19F90}" srcOrd="8" destOrd="0" parTransId="{4AB56824-6F8E-47EC-85A3-D739A85B1110}" sibTransId="{3C15E209-6184-4F39-9A75-E00011CEBB7C}"/>
    <dgm:cxn modelId="{B2B9F311-14C6-4389-89BD-C699E8AF5032}" srcId="{F6BC739B-51EB-422C-B707-3AE3F829987D}" destId="{164CD4D8-C624-4791-ABD7-A705015BDFCE}" srcOrd="1" destOrd="0" parTransId="{5A8053CD-BD00-48AD-BE6D-DE5A3FB9358A}" sibTransId="{32C2F2EB-F31C-4CA3-B917-A8FA429FA8AA}"/>
    <dgm:cxn modelId="{99E1C658-5189-4E24-BC81-7A120BBDADAB}" type="presOf" srcId="{AC502F07-9597-4C54-992B-2BA567BB0715}" destId="{063843F6-B5D2-450C-B09B-F39753EAC5EA}" srcOrd="0" destOrd="1" presId="urn:microsoft.com/office/officeart/2005/8/layout/matrix2"/>
    <dgm:cxn modelId="{EA0AF7F7-6B5D-4947-A28C-AB1482726FDC}" type="presOf" srcId="{18A40778-974F-4116-ACF6-A2AB0525AB31}" destId="{D1CEAD80-B220-4FAE-9BBF-2178FB4194DE}" srcOrd="0" destOrd="10" presId="urn:microsoft.com/office/officeart/2005/8/layout/matrix2"/>
    <dgm:cxn modelId="{F792694F-D56A-4554-8126-046F734FBE36}" type="presOf" srcId="{DBA21FA5-BC91-4EF7-BFDA-D067C189994F}" destId="{063843F6-B5D2-450C-B09B-F39753EAC5EA}" srcOrd="0" destOrd="3" presId="urn:microsoft.com/office/officeart/2005/8/layout/matrix2"/>
    <dgm:cxn modelId="{7F6E7490-71BA-4D66-AA9D-AAB309699E3F}" type="presOf" srcId="{E2445BA2-46FB-45D0-BFFB-50B0BED19F90}" destId="{D1CEAD80-B220-4FAE-9BBF-2178FB4194DE}" srcOrd="0" destOrd="9" presId="urn:microsoft.com/office/officeart/2005/8/layout/matrix2"/>
    <dgm:cxn modelId="{87BA707B-45BA-4108-9345-B12798794944}" srcId="{F6BC739B-51EB-422C-B707-3AE3F829987D}" destId="{DBA21FA5-BC91-4EF7-BFDA-D067C189994F}" srcOrd="2" destOrd="0" parTransId="{137DD6B2-49A3-4983-ACEA-BA8D5C7A56A2}" sibTransId="{83349298-29FA-4532-95EF-304A46F60524}"/>
    <dgm:cxn modelId="{89EB03DC-6956-4E1E-893A-AF16535AE839}" type="presOf" srcId="{2A0561E9-BFCD-4B57-826E-C4AAB0CC1DC2}" destId="{D1CEAD80-B220-4FAE-9BBF-2178FB4194DE}" srcOrd="0" destOrd="6" presId="urn:microsoft.com/office/officeart/2005/8/layout/matrix2"/>
    <dgm:cxn modelId="{5C5B3CAC-22D8-4258-AEC4-6BF1BA42C3CD}" srcId="{EB674A7E-FC0E-4E95-880A-0D3BC30153D9}" destId="{91D75F5C-5816-4CD2-B557-7712CF832C46}" srcOrd="4" destOrd="0" parTransId="{94422105-AEF8-4E1F-A5A0-0CC6EC5DF831}" sibTransId="{C45B6D5D-16A7-4233-A810-C99F9EE709FD}"/>
    <dgm:cxn modelId="{742FD475-BF7A-4480-9E12-691AEDFE3565}" srcId="{EB674A7E-FC0E-4E95-880A-0D3BC30153D9}" destId="{15D8CCB1-31EC-47D5-81AB-2B0E31FB261A}" srcOrd="3" destOrd="0" parTransId="{9CC1B816-3961-44C0-955A-875694C49C66}" sibTransId="{686A965B-F49F-4DA5-832C-307F257B677D}"/>
    <dgm:cxn modelId="{65BAFAD6-3E4A-435D-83F4-79D52163F9E7}" type="presOf" srcId="{91D75F5C-5816-4CD2-B557-7712CF832C46}" destId="{D1CEAD80-B220-4FAE-9BBF-2178FB4194DE}" srcOrd="0" destOrd="5" presId="urn:microsoft.com/office/officeart/2005/8/layout/matrix2"/>
    <dgm:cxn modelId="{FAC325D0-FD90-4372-ADE5-84E494E02C20}" type="presOf" srcId="{3537AE33-AEB4-4CD8-83A0-B4AAEA0114E5}" destId="{7536C2F5-F634-43FA-9F5A-1D102B463481}" srcOrd="0" destOrd="1" presId="urn:microsoft.com/office/officeart/2005/8/layout/matrix2"/>
    <dgm:cxn modelId="{4BCB29DF-2CB5-473C-AF67-3617BA9908D1}" type="presOf" srcId="{164CD4D8-C624-4791-ABD7-A705015BDFCE}" destId="{063843F6-B5D2-450C-B09B-F39753EAC5EA}" srcOrd="0" destOrd="2" presId="urn:microsoft.com/office/officeart/2005/8/layout/matrix2"/>
    <dgm:cxn modelId="{1BCBEED9-352D-4BEC-9ED7-CCB37CD1AAAD}" srcId="{A7E693DC-56E4-4369-BC5C-5F6589F308C6}" destId="{49BDAA87-0BC5-4210-B8B8-DCB3D9A33496}" srcOrd="2" destOrd="0" parTransId="{592AA88F-1540-4F8C-B69C-FB15C34C5C23}" sibTransId="{8B749C8B-D4E3-44D1-A2CB-E3C1F02E9F8F}"/>
    <dgm:cxn modelId="{880CB7F1-1416-499B-92BC-3FCD314D25F6}" srcId="{49BDAA87-0BC5-4210-B8B8-DCB3D9A33496}" destId="{A803E4BE-3A8D-46AE-93CF-C550DA3F91D4}" srcOrd="2" destOrd="0" parTransId="{78F4E002-1FAB-4F24-9638-B7A05C5FC39F}" sibTransId="{3077D3DE-0B1C-41F0-A1B5-7295FF7EF65F}"/>
    <dgm:cxn modelId="{35F914E6-E4C0-4BD8-8F1A-82533BEE4084}" type="presParOf" srcId="{BD1284E6-DC58-4208-BDB6-6025CDAB1EAA}" destId="{0F7F0811-5098-4059-BE51-84204ECFC27D}" srcOrd="0" destOrd="0" presId="urn:microsoft.com/office/officeart/2005/8/layout/matrix2"/>
    <dgm:cxn modelId="{DFA09A28-B0C5-4D4D-BA03-BF9EBA4CD48F}" type="presParOf" srcId="{BD1284E6-DC58-4208-BDB6-6025CDAB1EAA}" destId="{063843F6-B5D2-450C-B09B-F39753EAC5EA}" srcOrd="1" destOrd="0" presId="urn:microsoft.com/office/officeart/2005/8/layout/matrix2"/>
    <dgm:cxn modelId="{BB3F8B25-4437-4B6E-A29C-A1EFFC3A1D41}" type="presParOf" srcId="{BD1284E6-DC58-4208-BDB6-6025CDAB1EAA}" destId="{D1CEAD80-B220-4FAE-9BBF-2178FB4194DE}" srcOrd="2" destOrd="0" presId="urn:microsoft.com/office/officeart/2005/8/layout/matrix2"/>
    <dgm:cxn modelId="{D91749A6-8FFB-41CB-A79A-50CAC7FBC172}" type="presParOf" srcId="{BD1284E6-DC58-4208-BDB6-6025CDAB1EAA}" destId="{F79F749A-2A31-43B7-8D2D-BF52735A2E48}" srcOrd="3" destOrd="0" presId="urn:microsoft.com/office/officeart/2005/8/layout/matrix2"/>
    <dgm:cxn modelId="{82CA5612-180D-4E61-BEB3-E524F5AE5316}" type="presParOf" srcId="{BD1284E6-DC58-4208-BDB6-6025CDAB1EAA}" destId="{7536C2F5-F634-43FA-9F5A-1D102B46348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CD632D-4FDB-49F5-9BA1-61B580412EE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E868D0F-1972-4A97-B747-0DD80B60743F}">
      <dgm:prSet phldrT="[Texto]"/>
      <dgm:spPr/>
      <dgm:t>
        <a:bodyPr/>
        <a:lstStyle/>
        <a:p>
          <a:r>
            <a:rPr lang="es-ES" dirty="0" smtClean="0"/>
            <a:t>Ausencia de apoyo gubernamental, que facilite la modernización de maquinaria y tecnología.</a:t>
          </a:r>
          <a:endParaRPr lang="es-ES" dirty="0"/>
        </a:p>
      </dgm:t>
    </dgm:pt>
    <dgm:pt modelId="{0A9F0ED9-D6E4-4525-9DD2-FA635D596D2E}" type="parTrans" cxnId="{01A8134F-3DBF-4ECA-9491-EF4B4BB7842B}">
      <dgm:prSet/>
      <dgm:spPr/>
      <dgm:t>
        <a:bodyPr/>
        <a:lstStyle/>
        <a:p>
          <a:endParaRPr lang="es-ES"/>
        </a:p>
      </dgm:t>
    </dgm:pt>
    <dgm:pt modelId="{3FDAFCF6-4F35-44F2-94F2-49B441EE96A9}" type="sibTrans" cxnId="{01A8134F-3DBF-4ECA-9491-EF4B4BB7842B}">
      <dgm:prSet/>
      <dgm:spPr/>
      <dgm:t>
        <a:bodyPr/>
        <a:lstStyle/>
        <a:p>
          <a:endParaRPr lang="es-ES"/>
        </a:p>
      </dgm:t>
    </dgm:pt>
    <dgm:pt modelId="{462EDF61-F8EF-4217-9281-F45B4FA6819F}">
      <dgm:prSet phldrT="[Texto]"/>
      <dgm:spPr/>
      <dgm:t>
        <a:bodyPr/>
        <a:lstStyle/>
        <a:p>
          <a:r>
            <a:rPr lang="es-ES" dirty="0" smtClean="0"/>
            <a:t>Pocos gerentes/as tenían un nivel académico de posgrado y que la mayor parte del personal de todo el sector disponía de educación primaria y secundaria.</a:t>
          </a:r>
          <a:endParaRPr lang="es-ES" dirty="0"/>
        </a:p>
      </dgm:t>
    </dgm:pt>
    <dgm:pt modelId="{78E07067-0818-48FA-8ED1-892674DE9E66}" type="parTrans" cxnId="{7FBA0483-36CE-45C8-A2BB-7830E6FCEBA2}">
      <dgm:prSet/>
      <dgm:spPr/>
      <dgm:t>
        <a:bodyPr/>
        <a:lstStyle/>
        <a:p>
          <a:endParaRPr lang="es-ES"/>
        </a:p>
      </dgm:t>
    </dgm:pt>
    <dgm:pt modelId="{3434B111-0B73-4D05-9F10-3E18AAEC56B4}" type="sibTrans" cxnId="{7FBA0483-36CE-45C8-A2BB-7830E6FCEBA2}">
      <dgm:prSet/>
      <dgm:spPr/>
      <dgm:t>
        <a:bodyPr/>
        <a:lstStyle/>
        <a:p>
          <a:endParaRPr lang="es-ES"/>
        </a:p>
      </dgm:t>
    </dgm:pt>
    <dgm:pt modelId="{782AA270-5644-4083-9F28-46E3D90B6C9B}">
      <dgm:prSet/>
      <dgm:spPr/>
      <dgm:t>
        <a:bodyPr/>
        <a:lstStyle/>
        <a:p>
          <a:r>
            <a:rPr lang="es-ES" dirty="0" smtClean="0"/>
            <a:t>Ninguno de los gerentes tomaba decisiones arriesgadas</a:t>
          </a:r>
          <a:endParaRPr lang="es-ES" dirty="0"/>
        </a:p>
      </dgm:t>
    </dgm:pt>
    <dgm:pt modelId="{505E2E56-08D5-4C89-87FE-042C318B4264}" type="parTrans" cxnId="{BD58C930-9512-4B54-9B67-40812F965D42}">
      <dgm:prSet/>
      <dgm:spPr/>
      <dgm:t>
        <a:bodyPr/>
        <a:lstStyle/>
        <a:p>
          <a:endParaRPr lang="es-ES"/>
        </a:p>
      </dgm:t>
    </dgm:pt>
    <dgm:pt modelId="{1D401F9D-5319-44AD-B319-A1C9EC80A7A2}" type="sibTrans" cxnId="{BD58C930-9512-4B54-9B67-40812F965D42}">
      <dgm:prSet/>
      <dgm:spPr/>
      <dgm:t>
        <a:bodyPr/>
        <a:lstStyle/>
        <a:p>
          <a:endParaRPr lang="es-ES"/>
        </a:p>
      </dgm:t>
    </dgm:pt>
    <dgm:pt modelId="{AE20CA4B-3CF9-44C7-8A48-6129C40D9F9D}">
      <dgm:prSet/>
      <dgm:spPr/>
      <dgm:t>
        <a:bodyPr/>
        <a:lstStyle/>
        <a:p>
          <a:r>
            <a:rPr lang="es-ES" dirty="0" smtClean="0"/>
            <a:t>sistemas de gestión desactualizados, y ausencia de políticas, manual de funciones y cadena de valor.</a:t>
          </a:r>
          <a:endParaRPr lang="es-ES" dirty="0"/>
        </a:p>
      </dgm:t>
    </dgm:pt>
    <dgm:pt modelId="{B310E378-67CE-452F-A3C1-3B56B9C5260A}" type="parTrans" cxnId="{438EF6A8-FA3B-41CE-881B-4F1DB0A48104}">
      <dgm:prSet/>
      <dgm:spPr/>
      <dgm:t>
        <a:bodyPr/>
        <a:lstStyle/>
        <a:p>
          <a:endParaRPr lang="es-ES"/>
        </a:p>
      </dgm:t>
    </dgm:pt>
    <dgm:pt modelId="{88E7DF8D-393E-4133-B320-A5E7E240DD86}" type="sibTrans" cxnId="{438EF6A8-FA3B-41CE-881B-4F1DB0A48104}">
      <dgm:prSet/>
      <dgm:spPr/>
      <dgm:t>
        <a:bodyPr/>
        <a:lstStyle/>
        <a:p>
          <a:endParaRPr lang="es-ES"/>
        </a:p>
      </dgm:t>
    </dgm:pt>
    <dgm:pt modelId="{A51A84F3-E18C-4EFA-85B0-1FC35FE85F6B}">
      <dgm:prSet/>
      <dgm:spPr/>
      <dgm:t>
        <a:bodyPr/>
        <a:lstStyle/>
        <a:p>
          <a:r>
            <a:rPr lang="es-ES" dirty="0" smtClean="0"/>
            <a:t>bajo nivel de acuerdos y alianzas con entidades gubernamentales</a:t>
          </a:r>
          <a:endParaRPr lang="es-ES" dirty="0"/>
        </a:p>
      </dgm:t>
    </dgm:pt>
    <dgm:pt modelId="{6E935AF8-CCB5-459F-9DD1-0446B7D7CD11}" type="parTrans" cxnId="{DA0C4A89-0B89-4B71-830C-DA0FA11504BC}">
      <dgm:prSet/>
      <dgm:spPr/>
      <dgm:t>
        <a:bodyPr/>
        <a:lstStyle/>
        <a:p>
          <a:endParaRPr lang="es-ES"/>
        </a:p>
      </dgm:t>
    </dgm:pt>
    <dgm:pt modelId="{954CC107-F672-4E78-BAE5-A97FCD94C306}" type="sibTrans" cxnId="{DA0C4A89-0B89-4B71-830C-DA0FA11504BC}">
      <dgm:prSet/>
      <dgm:spPr/>
      <dgm:t>
        <a:bodyPr/>
        <a:lstStyle/>
        <a:p>
          <a:endParaRPr lang="es-ES"/>
        </a:p>
      </dgm:t>
    </dgm:pt>
    <dgm:pt modelId="{530870B2-E4FA-46ED-A790-C6CA3BBDF21E}" type="pres">
      <dgm:prSet presAssocID="{70CD632D-4FDB-49F5-9BA1-61B580412E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F4E401-F401-47D7-8025-6BDE6F93983E}" type="pres">
      <dgm:prSet presAssocID="{CE868D0F-1972-4A97-B747-0DD80B60743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4EA1AB-EFF1-4E5B-86BE-76FEAD4794F8}" type="pres">
      <dgm:prSet presAssocID="{3FDAFCF6-4F35-44F2-94F2-49B441EE96A9}" presName="spacer" presStyleCnt="0"/>
      <dgm:spPr/>
      <dgm:t>
        <a:bodyPr/>
        <a:lstStyle/>
        <a:p>
          <a:endParaRPr lang="es-ES"/>
        </a:p>
      </dgm:t>
    </dgm:pt>
    <dgm:pt modelId="{6F2BFCD6-9BEF-4674-AAC7-6DE63E861967}" type="pres">
      <dgm:prSet presAssocID="{462EDF61-F8EF-4217-9281-F45B4FA6819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9313E0-26F8-4630-AA47-8A68146AD992}" type="pres">
      <dgm:prSet presAssocID="{3434B111-0B73-4D05-9F10-3E18AAEC56B4}" presName="spacer" presStyleCnt="0"/>
      <dgm:spPr/>
      <dgm:t>
        <a:bodyPr/>
        <a:lstStyle/>
        <a:p>
          <a:endParaRPr lang="es-ES"/>
        </a:p>
      </dgm:t>
    </dgm:pt>
    <dgm:pt modelId="{E841E454-6732-4BA6-BAD4-84D792C5BEF5}" type="pres">
      <dgm:prSet presAssocID="{782AA270-5644-4083-9F28-46E3D90B6C9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BE7D5-5795-40BD-A58C-9B3D252F9C67}" type="pres">
      <dgm:prSet presAssocID="{1D401F9D-5319-44AD-B319-A1C9EC80A7A2}" presName="spacer" presStyleCnt="0"/>
      <dgm:spPr/>
      <dgm:t>
        <a:bodyPr/>
        <a:lstStyle/>
        <a:p>
          <a:endParaRPr lang="es-ES"/>
        </a:p>
      </dgm:t>
    </dgm:pt>
    <dgm:pt modelId="{73B4C1C0-7FB3-4583-BBB9-9D60DD0F1BD8}" type="pres">
      <dgm:prSet presAssocID="{AE20CA4B-3CF9-44C7-8A48-6129C40D9F9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B3C02-AE2C-46F6-B811-C8A2D7CCF971}" type="pres">
      <dgm:prSet presAssocID="{88E7DF8D-393E-4133-B320-A5E7E240DD86}" presName="spacer" presStyleCnt="0"/>
      <dgm:spPr/>
      <dgm:t>
        <a:bodyPr/>
        <a:lstStyle/>
        <a:p>
          <a:endParaRPr lang="es-ES"/>
        </a:p>
      </dgm:t>
    </dgm:pt>
    <dgm:pt modelId="{CADF3F04-3FA7-4D1B-A718-D37C550A4CFA}" type="pres">
      <dgm:prSet presAssocID="{A51A84F3-E18C-4EFA-85B0-1FC35FE85F6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CEE8FF-A1DC-43DE-A84F-319A77FD0FD8}" type="presOf" srcId="{CE868D0F-1972-4A97-B747-0DD80B60743F}" destId="{4AF4E401-F401-47D7-8025-6BDE6F93983E}" srcOrd="0" destOrd="0" presId="urn:microsoft.com/office/officeart/2005/8/layout/vList2"/>
    <dgm:cxn modelId="{973097A0-F6D1-449A-8AB8-C3461F593C26}" type="presOf" srcId="{782AA270-5644-4083-9F28-46E3D90B6C9B}" destId="{E841E454-6732-4BA6-BAD4-84D792C5BEF5}" srcOrd="0" destOrd="0" presId="urn:microsoft.com/office/officeart/2005/8/layout/vList2"/>
    <dgm:cxn modelId="{438EF6A8-FA3B-41CE-881B-4F1DB0A48104}" srcId="{70CD632D-4FDB-49F5-9BA1-61B580412EE6}" destId="{AE20CA4B-3CF9-44C7-8A48-6129C40D9F9D}" srcOrd="3" destOrd="0" parTransId="{B310E378-67CE-452F-A3C1-3B56B9C5260A}" sibTransId="{88E7DF8D-393E-4133-B320-A5E7E240DD86}"/>
    <dgm:cxn modelId="{DA0C4A89-0B89-4B71-830C-DA0FA11504BC}" srcId="{70CD632D-4FDB-49F5-9BA1-61B580412EE6}" destId="{A51A84F3-E18C-4EFA-85B0-1FC35FE85F6B}" srcOrd="4" destOrd="0" parTransId="{6E935AF8-CCB5-459F-9DD1-0446B7D7CD11}" sibTransId="{954CC107-F672-4E78-BAE5-A97FCD94C306}"/>
    <dgm:cxn modelId="{01A8134F-3DBF-4ECA-9491-EF4B4BB7842B}" srcId="{70CD632D-4FDB-49F5-9BA1-61B580412EE6}" destId="{CE868D0F-1972-4A97-B747-0DD80B60743F}" srcOrd="0" destOrd="0" parTransId="{0A9F0ED9-D6E4-4525-9DD2-FA635D596D2E}" sibTransId="{3FDAFCF6-4F35-44F2-94F2-49B441EE96A9}"/>
    <dgm:cxn modelId="{7FBA0483-36CE-45C8-A2BB-7830E6FCEBA2}" srcId="{70CD632D-4FDB-49F5-9BA1-61B580412EE6}" destId="{462EDF61-F8EF-4217-9281-F45B4FA6819F}" srcOrd="1" destOrd="0" parTransId="{78E07067-0818-48FA-8ED1-892674DE9E66}" sibTransId="{3434B111-0B73-4D05-9F10-3E18AAEC56B4}"/>
    <dgm:cxn modelId="{4052878B-8A69-443B-B6CD-8ED12487E0F1}" type="presOf" srcId="{462EDF61-F8EF-4217-9281-F45B4FA6819F}" destId="{6F2BFCD6-9BEF-4674-AAC7-6DE63E861967}" srcOrd="0" destOrd="0" presId="urn:microsoft.com/office/officeart/2005/8/layout/vList2"/>
    <dgm:cxn modelId="{BD58C930-9512-4B54-9B67-40812F965D42}" srcId="{70CD632D-4FDB-49F5-9BA1-61B580412EE6}" destId="{782AA270-5644-4083-9F28-46E3D90B6C9B}" srcOrd="2" destOrd="0" parTransId="{505E2E56-08D5-4C89-87FE-042C318B4264}" sibTransId="{1D401F9D-5319-44AD-B319-A1C9EC80A7A2}"/>
    <dgm:cxn modelId="{0A2AE237-65B4-4F25-9885-9D78FD0A33A4}" type="presOf" srcId="{A51A84F3-E18C-4EFA-85B0-1FC35FE85F6B}" destId="{CADF3F04-3FA7-4D1B-A718-D37C550A4CFA}" srcOrd="0" destOrd="0" presId="urn:microsoft.com/office/officeart/2005/8/layout/vList2"/>
    <dgm:cxn modelId="{F6A589C7-3B8A-4BAE-85E6-C81293A82FAC}" type="presOf" srcId="{70CD632D-4FDB-49F5-9BA1-61B580412EE6}" destId="{530870B2-E4FA-46ED-A790-C6CA3BBDF21E}" srcOrd="0" destOrd="0" presId="urn:microsoft.com/office/officeart/2005/8/layout/vList2"/>
    <dgm:cxn modelId="{1F93CF44-BBF2-4755-B7B4-B745B4A52614}" type="presOf" srcId="{AE20CA4B-3CF9-44C7-8A48-6129C40D9F9D}" destId="{73B4C1C0-7FB3-4583-BBB9-9D60DD0F1BD8}" srcOrd="0" destOrd="0" presId="urn:microsoft.com/office/officeart/2005/8/layout/vList2"/>
    <dgm:cxn modelId="{2A503E0B-772E-4338-9CE8-909B13233182}" type="presParOf" srcId="{530870B2-E4FA-46ED-A790-C6CA3BBDF21E}" destId="{4AF4E401-F401-47D7-8025-6BDE6F93983E}" srcOrd="0" destOrd="0" presId="urn:microsoft.com/office/officeart/2005/8/layout/vList2"/>
    <dgm:cxn modelId="{6E727DBB-F8C4-438A-94A0-78733DDAF365}" type="presParOf" srcId="{530870B2-E4FA-46ED-A790-C6CA3BBDF21E}" destId="{5D4EA1AB-EFF1-4E5B-86BE-76FEAD4794F8}" srcOrd="1" destOrd="0" presId="urn:microsoft.com/office/officeart/2005/8/layout/vList2"/>
    <dgm:cxn modelId="{5E9A5885-E62D-42A6-AD77-6C3B52EBFBA5}" type="presParOf" srcId="{530870B2-E4FA-46ED-A790-C6CA3BBDF21E}" destId="{6F2BFCD6-9BEF-4674-AAC7-6DE63E861967}" srcOrd="2" destOrd="0" presId="urn:microsoft.com/office/officeart/2005/8/layout/vList2"/>
    <dgm:cxn modelId="{32F2C1BF-710D-491F-A30B-88A384D462B0}" type="presParOf" srcId="{530870B2-E4FA-46ED-A790-C6CA3BBDF21E}" destId="{6F9313E0-26F8-4630-AA47-8A68146AD992}" srcOrd="3" destOrd="0" presId="urn:microsoft.com/office/officeart/2005/8/layout/vList2"/>
    <dgm:cxn modelId="{A4BCDAEB-F91F-4CB5-A3A0-24198E91252E}" type="presParOf" srcId="{530870B2-E4FA-46ED-A790-C6CA3BBDF21E}" destId="{E841E454-6732-4BA6-BAD4-84D792C5BEF5}" srcOrd="4" destOrd="0" presId="urn:microsoft.com/office/officeart/2005/8/layout/vList2"/>
    <dgm:cxn modelId="{732DD6A7-48C1-4438-8A6C-164EF5A9E6DE}" type="presParOf" srcId="{530870B2-E4FA-46ED-A790-C6CA3BBDF21E}" destId="{C9ABE7D5-5795-40BD-A58C-9B3D252F9C67}" srcOrd="5" destOrd="0" presId="urn:microsoft.com/office/officeart/2005/8/layout/vList2"/>
    <dgm:cxn modelId="{5CE1D2EB-AEBA-4135-A130-63EE2ED7ADC8}" type="presParOf" srcId="{530870B2-E4FA-46ED-A790-C6CA3BBDF21E}" destId="{73B4C1C0-7FB3-4583-BBB9-9D60DD0F1BD8}" srcOrd="6" destOrd="0" presId="urn:microsoft.com/office/officeart/2005/8/layout/vList2"/>
    <dgm:cxn modelId="{505C1A58-9673-4509-8D59-EE3208448DB5}" type="presParOf" srcId="{530870B2-E4FA-46ED-A790-C6CA3BBDF21E}" destId="{0BEB3C02-AE2C-46F6-B811-C8A2D7CCF971}" srcOrd="7" destOrd="0" presId="urn:microsoft.com/office/officeart/2005/8/layout/vList2"/>
    <dgm:cxn modelId="{DD6616E0-D0F9-4869-BFFB-7B9BD28B7F2E}" type="presParOf" srcId="{530870B2-E4FA-46ED-A790-C6CA3BBDF21E}" destId="{CADF3F04-3FA7-4D1B-A718-D37C550A4CF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CD632D-4FDB-49F5-9BA1-61B580412EE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E868D0F-1972-4A97-B747-0DD80B60743F}">
      <dgm:prSet phldrT="[Texto]"/>
      <dgm:spPr/>
      <dgm:t>
        <a:bodyPr/>
        <a:lstStyle/>
        <a:p>
          <a:r>
            <a:rPr lang="es-ES" dirty="0" smtClean="0"/>
            <a:t>Baja gestión de las pymes para certificados de calidad</a:t>
          </a:r>
          <a:endParaRPr lang="es-ES" dirty="0"/>
        </a:p>
      </dgm:t>
    </dgm:pt>
    <dgm:pt modelId="{0A9F0ED9-D6E4-4525-9DD2-FA635D596D2E}" type="parTrans" cxnId="{01A8134F-3DBF-4ECA-9491-EF4B4BB7842B}">
      <dgm:prSet/>
      <dgm:spPr/>
      <dgm:t>
        <a:bodyPr/>
        <a:lstStyle/>
        <a:p>
          <a:endParaRPr lang="es-ES"/>
        </a:p>
      </dgm:t>
    </dgm:pt>
    <dgm:pt modelId="{3FDAFCF6-4F35-44F2-94F2-49B441EE96A9}" type="sibTrans" cxnId="{01A8134F-3DBF-4ECA-9491-EF4B4BB7842B}">
      <dgm:prSet/>
      <dgm:spPr/>
      <dgm:t>
        <a:bodyPr/>
        <a:lstStyle/>
        <a:p>
          <a:endParaRPr lang="es-ES"/>
        </a:p>
      </dgm:t>
    </dgm:pt>
    <dgm:pt modelId="{462EDF61-F8EF-4217-9281-F45B4FA6819F}">
      <dgm:prSet phldrT="[Texto]"/>
      <dgm:spPr/>
      <dgm:t>
        <a:bodyPr/>
        <a:lstStyle/>
        <a:p>
          <a:r>
            <a:rPr lang="es-ES" dirty="0" smtClean="0"/>
            <a:t>Omisión de evaluaciones de personal, promociones y mercadeo</a:t>
          </a:r>
          <a:endParaRPr lang="es-ES" dirty="0"/>
        </a:p>
      </dgm:t>
    </dgm:pt>
    <dgm:pt modelId="{78E07067-0818-48FA-8ED1-892674DE9E66}" type="parTrans" cxnId="{7FBA0483-36CE-45C8-A2BB-7830E6FCEBA2}">
      <dgm:prSet/>
      <dgm:spPr/>
      <dgm:t>
        <a:bodyPr/>
        <a:lstStyle/>
        <a:p>
          <a:endParaRPr lang="es-ES"/>
        </a:p>
      </dgm:t>
    </dgm:pt>
    <dgm:pt modelId="{3434B111-0B73-4D05-9F10-3E18AAEC56B4}" type="sibTrans" cxnId="{7FBA0483-36CE-45C8-A2BB-7830E6FCEBA2}">
      <dgm:prSet/>
      <dgm:spPr/>
      <dgm:t>
        <a:bodyPr/>
        <a:lstStyle/>
        <a:p>
          <a:endParaRPr lang="es-ES"/>
        </a:p>
      </dgm:t>
    </dgm:pt>
    <dgm:pt modelId="{782AA270-5644-4083-9F28-46E3D90B6C9B}">
      <dgm:prSet/>
      <dgm:spPr/>
      <dgm:t>
        <a:bodyPr/>
        <a:lstStyle/>
        <a:p>
          <a:r>
            <a:rPr lang="es-ES" dirty="0" smtClean="0"/>
            <a:t>Falta de créditos flexibles y asequibles que fomenten su utilización </a:t>
          </a:r>
          <a:endParaRPr lang="es-ES" dirty="0"/>
        </a:p>
      </dgm:t>
    </dgm:pt>
    <dgm:pt modelId="{505E2E56-08D5-4C89-87FE-042C318B4264}" type="parTrans" cxnId="{BD58C930-9512-4B54-9B67-40812F965D42}">
      <dgm:prSet/>
      <dgm:spPr/>
      <dgm:t>
        <a:bodyPr/>
        <a:lstStyle/>
        <a:p>
          <a:endParaRPr lang="es-ES"/>
        </a:p>
      </dgm:t>
    </dgm:pt>
    <dgm:pt modelId="{1D401F9D-5319-44AD-B319-A1C9EC80A7A2}" type="sibTrans" cxnId="{BD58C930-9512-4B54-9B67-40812F965D42}">
      <dgm:prSet/>
      <dgm:spPr/>
      <dgm:t>
        <a:bodyPr/>
        <a:lstStyle/>
        <a:p>
          <a:endParaRPr lang="es-ES"/>
        </a:p>
      </dgm:t>
    </dgm:pt>
    <dgm:pt modelId="{AE20CA4B-3CF9-44C7-8A48-6129C40D9F9D}">
      <dgm:prSet/>
      <dgm:spPr/>
      <dgm:t>
        <a:bodyPr/>
        <a:lstStyle/>
        <a:p>
          <a:r>
            <a:rPr lang="es-ES" dirty="0" smtClean="0"/>
            <a:t>Las políticas del gobierno no apoyan el crecimiento del sector agroindustrial</a:t>
          </a:r>
          <a:endParaRPr lang="es-ES" dirty="0"/>
        </a:p>
      </dgm:t>
    </dgm:pt>
    <dgm:pt modelId="{B310E378-67CE-452F-A3C1-3B56B9C5260A}" type="parTrans" cxnId="{438EF6A8-FA3B-41CE-881B-4F1DB0A48104}">
      <dgm:prSet/>
      <dgm:spPr/>
      <dgm:t>
        <a:bodyPr/>
        <a:lstStyle/>
        <a:p>
          <a:endParaRPr lang="es-ES"/>
        </a:p>
      </dgm:t>
    </dgm:pt>
    <dgm:pt modelId="{88E7DF8D-393E-4133-B320-A5E7E240DD86}" type="sibTrans" cxnId="{438EF6A8-FA3B-41CE-881B-4F1DB0A48104}">
      <dgm:prSet/>
      <dgm:spPr/>
      <dgm:t>
        <a:bodyPr/>
        <a:lstStyle/>
        <a:p>
          <a:endParaRPr lang="es-ES"/>
        </a:p>
      </dgm:t>
    </dgm:pt>
    <dgm:pt modelId="{A51A84F3-E18C-4EFA-85B0-1FC35FE85F6B}">
      <dgm:prSet/>
      <dgm:spPr/>
      <dgm:t>
        <a:bodyPr/>
        <a:lstStyle/>
        <a:p>
          <a:r>
            <a:rPr lang="es-ES" dirty="0" smtClean="0"/>
            <a:t>Las implantaciones de impuestos reducen el incentivo para invertir</a:t>
          </a:r>
          <a:endParaRPr lang="es-ES" dirty="0"/>
        </a:p>
      </dgm:t>
    </dgm:pt>
    <dgm:pt modelId="{6E935AF8-CCB5-459F-9DD1-0446B7D7CD11}" type="parTrans" cxnId="{DA0C4A89-0B89-4B71-830C-DA0FA11504BC}">
      <dgm:prSet/>
      <dgm:spPr/>
      <dgm:t>
        <a:bodyPr/>
        <a:lstStyle/>
        <a:p>
          <a:endParaRPr lang="es-ES"/>
        </a:p>
      </dgm:t>
    </dgm:pt>
    <dgm:pt modelId="{954CC107-F672-4E78-BAE5-A97FCD94C306}" type="sibTrans" cxnId="{DA0C4A89-0B89-4B71-830C-DA0FA11504BC}">
      <dgm:prSet/>
      <dgm:spPr/>
      <dgm:t>
        <a:bodyPr/>
        <a:lstStyle/>
        <a:p>
          <a:endParaRPr lang="es-ES"/>
        </a:p>
      </dgm:t>
    </dgm:pt>
    <dgm:pt modelId="{BA797664-2169-4B10-AB8B-E1FD5203157D}">
      <dgm:prSet/>
      <dgm:spPr/>
      <dgm:t>
        <a:bodyPr/>
        <a:lstStyle/>
        <a:p>
          <a:r>
            <a:rPr lang="es-ES" dirty="0" smtClean="0"/>
            <a:t>No existirían leyes específicas para la agroindustrial</a:t>
          </a:r>
          <a:endParaRPr lang="es-ES" dirty="0"/>
        </a:p>
      </dgm:t>
    </dgm:pt>
    <dgm:pt modelId="{54736157-5703-4777-910D-D669B190B3C4}" type="parTrans" cxnId="{B3DB71AC-A8D6-4E30-8D30-9CA8E910378C}">
      <dgm:prSet/>
      <dgm:spPr/>
      <dgm:t>
        <a:bodyPr/>
        <a:lstStyle/>
        <a:p>
          <a:endParaRPr lang="es-ES"/>
        </a:p>
      </dgm:t>
    </dgm:pt>
    <dgm:pt modelId="{E30A112C-2430-4E4C-81A8-7532EA1E48FC}" type="sibTrans" cxnId="{B3DB71AC-A8D6-4E30-8D30-9CA8E910378C}">
      <dgm:prSet/>
      <dgm:spPr/>
      <dgm:t>
        <a:bodyPr/>
        <a:lstStyle/>
        <a:p>
          <a:endParaRPr lang="es-ES"/>
        </a:p>
      </dgm:t>
    </dgm:pt>
    <dgm:pt modelId="{27FC73F2-703C-45A6-8D18-7BE2F7C94208}">
      <dgm:prSet/>
      <dgm:spPr/>
      <dgm:t>
        <a:bodyPr/>
        <a:lstStyle/>
        <a:p>
          <a:r>
            <a:rPr lang="es-ES" dirty="0" smtClean="0"/>
            <a:t>La importancia del mercado norteamericano que representaría el 66.22% de las ventas exportables, y para el cual existen muy pocos acuerdos comerciales entre los cuales se encuentra el SGP con EE. UU, y cuya pérdida puede afectar en gran medida a las pymes.</a:t>
          </a:r>
          <a:endParaRPr lang="es-ES" dirty="0"/>
        </a:p>
      </dgm:t>
    </dgm:pt>
    <dgm:pt modelId="{595FF447-8892-4C16-BC18-555C90CA916B}" type="parTrans" cxnId="{95348300-F6A5-4209-8BC6-C717AB4048CD}">
      <dgm:prSet/>
      <dgm:spPr/>
      <dgm:t>
        <a:bodyPr/>
        <a:lstStyle/>
        <a:p>
          <a:endParaRPr lang="es-ES"/>
        </a:p>
      </dgm:t>
    </dgm:pt>
    <dgm:pt modelId="{014B5825-27C7-4253-8070-EC5A70A27CE8}" type="sibTrans" cxnId="{95348300-F6A5-4209-8BC6-C717AB4048CD}">
      <dgm:prSet/>
      <dgm:spPr/>
      <dgm:t>
        <a:bodyPr/>
        <a:lstStyle/>
        <a:p>
          <a:endParaRPr lang="es-ES"/>
        </a:p>
      </dgm:t>
    </dgm:pt>
    <dgm:pt modelId="{530870B2-E4FA-46ED-A790-C6CA3BBDF21E}" type="pres">
      <dgm:prSet presAssocID="{70CD632D-4FDB-49F5-9BA1-61B580412E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F4E401-F401-47D7-8025-6BDE6F93983E}" type="pres">
      <dgm:prSet presAssocID="{CE868D0F-1972-4A97-B747-0DD80B60743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4EA1AB-EFF1-4E5B-86BE-76FEAD4794F8}" type="pres">
      <dgm:prSet presAssocID="{3FDAFCF6-4F35-44F2-94F2-49B441EE96A9}" presName="spacer" presStyleCnt="0"/>
      <dgm:spPr/>
      <dgm:t>
        <a:bodyPr/>
        <a:lstStyle/>
        <a:p>
          <a:endParaRPr lang="es-ES"/>
        </a:p>
      </dgm:t>
    </dgm:pt>
    <dgm:pt modelId="{6F2BFCD6-9BEF-4674-AAC7-6DE63E861967}" type="pres">
      <dgm:prSet presAssocID="{462EDF61-F8EF-4217-9281-F45B4FA6819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9313E0-26F8-4630-AA47-8A68146AD992}" type="pres">
      <dgm:prSet presAssocID="{3434B111-0B73-4D05-9F10-3E18AAEC56B4}" presName="spacer" presStyleCnt="0"/>
      <dgm:spPr/>
      <dgm:t>
        <a:bodyPr/>
        <a:lstStyle/>
        <a:p>
          <a:endParaRPr lang="es-ES"/>
        </a:p>
      </dgm:t>
    </dgm:pt>
    <dgm:pt modelId="{E841E454-6732-4BA6-BAD4-84D792C5BEF5}" type="pres">
      <dgm:prSet presAssocID="{782AA270-5644-4083-9F28-46E3D90B6C9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BE7D5-5795-40BD-A58C-9B3D252F9C67}" type="pres">
      <dgm:prSet presAssocID="{1D401F9D-5319-44AD-B319-A1C9EC80A7A2}" presName="spacer" presStyleCnt="0"/>
      <dgm:spPr/>
      <dgm:t>
        <a:bodyPr/>
        <a:lstStyle/>
        <a:p>
          <a:endParaRPr lang="es-ES"/>
        </a:p>
      </dgm:t>
    </dgm:pt>
    <dgm:pt modelId="{73B4C1C0-7FB3-4583-BBB9-9D60DD0F1BD8}" type="pres">
      <dgm:prSet presAssocID="{AE20CA4B-3CF9-44C7-8A48-6129C40D9F9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B3C02-AE2C-46F6-B811-C8A2D7CCF971}" type="pres">
      <dgm:prSet presAssocID="{88E7DF8D-393E-4133-B320-A5E7E240DD86}" presName="spacer" presStyleCnt="0"/>
      <dgm:spPr/>
      <dgm:t>
        <a:bodyPr/>
        <a:lstStyle/>
        <a:p>
          <a:endParaRPr lang="es-ES"/>
        </a:p>
      </dgm:t>
    </dgm:pt>
    <dgm:pt modelId="{CADF3F04-3FA7-4D1B-A718-D37C550A4CFA}" type="pres">
      <dgm:prSet presAssocID="{A51A84F3-E18C-4EFA-85B0-1FC35FE85F6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E9E069-5A54-4AB2-9051-EA9FA4B67D80}" type="pres">
      <dgm:prSet presAssocID="{954CC107-F672-4E78-BAE5-A97FCD94C306}" presName="spacer" presStyleCnt="0"/>
      <dgm:spPr/>
    </dgm:pt>
    <dgm:pt modelId="{FDBCE124-B93B-4F5C-B0BE-57EBCB4C61AF}" type="pres">
      <dgm:prSet presAssocID="{BA797664-2169-4B10-AB8B-E1FD5203157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91544-B93B-420D-9AA8-E5ABB67B3EE4}" type="pres">
      <dgm:prSet presAssocID="{E30A112C-2430-4E4C-81A8-7532EA1E48FC}" presName="spacer" presStyleCnt="0"/>
      <dgm:spPr/>
    </dgm:pt>
    <dgm:pt modelId="{C14E0427-3759-4738-B471-93060D9BBC18}" type="pres">
      <dgm:prSet presAssocID="{27FC73F2-703C-45A6-8D18-7BE2F7C9420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348300-F6A5-4209-8BC6-C717AB4048CD}" srcId="{70CD632D-4FDB-49F5-9BA1-61B580412EE6}" destId="{27FC73F2-703C-45A6-8D18-7BE2F7C94208}" srcOrd="6" destOrd="0" parTransId="{595FF447-8892-4C16-BC18-555C90CA916B}" sibTransId="{014B5825-27C7-4253-8070-EC5A70A27CE8}"/>
    <dgm:cxn modelId="{6DCEE8FF-A1DC-43DE-A84F-319A77FD0FD8}" type="presOf" srcId="{CE868D0F-1972-4A97-B747-0DD80B60743F}" destId="{4AF4E401-F401-47D7-8025-6BDE6F93983E}" srcOrd="0" destOrd="0" presId="urn:microsoft.com/office/officeart/2005/8/layout/vList2"/>
    <dgm:cxn modelId="{973097A0-F6D1-449A-8AB8-C3461F593C26}" type="presOf" srcId="{782AA270-5644-4083-9F28-46E3D90B6C9B}" destId="{E841E454-6732-4BA6-BAD4-84D792C5BEF5}" srcOrd="0" destOrd="0" presId="urn:microsoft.com/office/officeart/2005/8/layout/vList2"/>
    <dgm:cxn modelId="{F4CFE2CE-5EBE-4F02-82A9-BACE4043380B}" type="presOf" srcId="{27FC73F2-703C-45A6-8D18-7BE2F7C94208}" destId="{C14E0427-3759-4738-B471-93060D9BBC18}" srcOrd="0" destOrd="0" presId="urn:microsoft.com/office/officeart/2005/8/layout/vList2"/>
    <dgm:cxn modelId="{438EF6A8-FA3B-41CE-881B-4F1DB0A48104}" srcId="{70CD632D-4FDB-49F5-9BA1-61B580412EE6}" destId="{AE20CA4B-3CF9-44C7-8A48-6129C40D9F9D}" srcOrd="3" destOrd="0" parTransId="{B310E378-67CE-452F-A3C1-3B56B9C5260A}" sibTransId="{88E7DF8D-393E-4133-B320-A5E7E240DD86}"/>
    <dgm:cxn modelId="{DA0C4A89-0B89-4B71-830C-DA0FA11504BC}" srcId="{70CD632D-4FDB-49F5-9BA1-61B580412EE6}" destId="{A51A84F3-E18C-4EFA-85B0-1FC35FE85F6B}" srcOrd="4" destOrd="0" parTransId="{6E935AF8-CCB5-459F-9DD1-0446B7D7CD11}" sibTransId="{954CC107-F672-4E78-BAE5-A97FCD94C306}"/>
    <dgm:cxn modelId="{01A8134F-3DBF-4ECA-9491-EF4B4BB7842B}" srcId="{70CD632D-4FDB-49F5-9BA1-61B580412EE6}" destId="{CE868D0F-1972-4A97-B747-0DD80B60743F}" srcOrd="0" destOrd="0" parTransId="{0A9F0ED9-D6E4-4525-9DD2-FA635D596D2E}" sibTransId="{3FDAFCF6-4F35-44F2-94F2-49B441EE96A9}"/>
    <dgm:cxn modelId="{7FBA0483-36CE-45C8-A2BB-7830E6FCEBA2}" srcId="{70CD632D-4FDB-49F5-9BA1-61B580412EE6}" destId="{462EDF61-F8EF-4217-9281-F45B4FA6819F}" srcOrd="1" destOrd="0" parTransId="{78E07067-0818-48FA-8ED1-892674DE9E66}" sibTransId="{3434B111-0B73-4D05-9F10-3E18AAEC56B4}"/>
    <dgm:cxn modelId="{4052878B-8A69-443B-B6CD-8ED12487E0F1}" type="presOf" srcId="{462EDF61-F8EF-4217-9281-F45B4FA6819F}" destId="{6F2BFCD6-9BEF-4674-AAC7-6DE63E861967}" srcOrd="0" destOrd="0" presId="urn:microsoft.com/office/officeart/2005/8/layout/vList2"/>
    <dgm:cxn modelId="{41AC2599-D5EC-4E2D-BDFC-15FE221D5223}" type="presOf" srcId="{BA797664-2169-4B10-AB8B-E1FD5203157D}" destId="{FDBCE124-B93B-4F5C-B0BE-57EBCB4C61AF}" srcOrd="0" destOrd="0" presId="urn:microsoft.com/office/officeart/2005/8/layout/vList2"/>
    <dgm:cxn modelId="{BD58C930-9512-4B54-9B67-40812F965D42}" srcId="{70CD632D-4FDB-49F5-9BA1-61B580412EE6}" destId="{782AA270-5644-4083-9F28-46E3D90B6C9B}" srcOrd="2" destOrd="0" parTransId="{505E2E56-08D5-4C89-87FE-042C318B4264}" sibTransId="{1D401F9D-5319-44AD-B319-A1C9EC80A7A2}"/>
    <dgm:cxn modelId="{0A2AE237-65B4-4F25-9885-9D78FD0A33A4}" type="presOf" srcId="{A51A84F3-E18C-4EFA-85B0-1FC35FE85F6B}" destId="{CADF3F04-3FA7-4D1B-A718-D37C550A4CFA}" srcOrd="0" destOrd="0" presId="urn:microsoft.com/office/officeart/2005/8/layout/vList2"/>
    <dgm:cxn modelId="{B3DB71AC-A8D6-4E30-8D30-9CA8E910378C}" srcId="{70CD632D-4FDB-49F5-9BA1-61B580412EE6}" destId="{BA797664-2169-4B10-AB8B-E1FD5203157D}" srcOrd="5" destOrd="0" parTransId="{54736157-5703-4777-910D-D669B190B3C4}" sibTransId="{E30A112C-2430-4E4C-81A8-7532EA1E48FC}"/>
    <dgm:cxn modelId="{F6A589C7-3B8A-4BAE-85E6-C81293A82FAC}" type="presOf" srcId="{70CD632D-4FDB-49F5-9BA1-61B580412EE6}" destId="{530870B2-E4FA-46ED-A790-C6CA3BBDF21E}" srcOrd="0" destOrd="0" presId="urn:microsoft.com/office/officeart/2005/8/layout/vList2"/>
    <dgm:cxn modelId="{1F93CF44-BBF2-4755-B7B4-B745B4A52614}" type="presOf" srcId="{AE20CA4B-3CF9-44C7-8A48-6129C40D9F9D}" destId="{73B4C1C0-7FB3-4583-BBB9-9D60DD0F1BD8}" srcOrd="0" destOrd="0" presId="urn:microsoft.com/office/officeart/2005/8/layout/vList2"/>
    <dgm:cxn modelId="{2A503E0B-772E-4338-9CE8-909B13233182}" type="presParOf" srcId="{530870B2-E4FA-46ED-A790-C6CA3BBDF21E}" destId="{4AF4E401-F401-47D7-8025-6BDE6F93983E}" srcOrd="0" destOrd="0" presId="urn:microsoft.com/office/officeart/2005/8/layout/vList2"/>
    <dgm:cxn modelId="{6E727DBB-F8C4-438A-94A0-78733DDAF365}" type="presParOf" srcId="{530870B2-E4FA-46ED-A790-C6CA3BBDF21E}" destId="{5D4EA1AB-EFF1-4E5B-86BE-76FEAD4794F8}" srcOrd="1" destOrd="0" presId="urn:microsoft.com/office/officeart/2005/8/layout/vList2"/>
    <dgm:cxn modelId="{5E9A5885-E62D-42A6-AD77-6C3B52EBFBA5}" type="presParOf" srcId="{530870B2-E4FA-46ED-A790-C6CA3BBDF21E}" destId="{6F2BFCD6-9BEF-4674-AAC7-6DE63E861967}" srcOrd="2" destOrd="0" presId="urn:microsoft.com/office/officeart/2005/8/layout/vList2"/>
    <dgm:cxn modelId="{32F2C1BF-710D-491F-A30B-88A384D462B0}" type="presParOf" srcId="{530870B2-E4FA-46ED-A790-C6CA3BBDF21E}" destId="{6F9313E0-26F8-4630-AA47-8A68146AD992}" srcOrd="3" destOrd="0" presId="urn:microsoft.com/office/officeart/2005/8/layout/vList2"/>
    <dgm:cxn modelId="{A4BCDAEB-F91F-4CB5-A3A0-24198E91252E}" type="presParOf" srcId="{530870B2-E4FA-46ED-A790-C6CA3BBDF21E}" destId="{E841E454-6732-4BA6-BAD4-84D792C5BEF5}" srcOrd="4" destOrd="0" presId="urn:microsoft.com/office/officeart/2005/8/layout/vList2"/>
    <dgm:cxn modelId="{732DD6A7-48C1-4438-8A6C-164EF5A9E6DE}" type="presParOf" srcId="{530870B2-E4FA-46ED-A790-C6CA3BBDF21E}" destId="{C9ABE7D5-5795-40BD-A58C-9B3D252F9C67}" srcOrd="5" destOrd="0" presId="urn:microsoft.com/office/officeart/2005/8/layout/vList2"/>
    <dgm:cxn modelId="{5CE1D2EB-AEBA-4135-A130-63EE2ED7ADC8}" type="presParOf" srcId="{530870B2-E4FA-46ED-A790-C6CA3BBDF21E}" destId="{73B4C1C0-7FB3-4583-BBB9-9D60DD0F1BD8}" srcOrd="6" destOrd="0" presId="urn:microsoft.com/office/officeart/2005/8/layout/vList2"/>
    <dgm:cxn modelId="{505C1A58-9673-4509-8D59-EE3208448DB5}" type="presParOf" srcId="{530870B2-E4FA-46ED-A790-C6CA3BBDF21E}" destId="{0BEB3C02-AE2C-46F6-B811-C8A2D7CCF971}" srcOrd="7" destOrd="0" presId="urn:microsoft.com/office/officeart/2005/8/layout/vList2"/>
    <dgm:cxn modelId="{DD6616E0-D0F9-4869-BFFB-7B9BD28B7F2E}" type="presParOf" srcId="{530870B2-E4FA-46ED-A790-C6CA3BBDF21E}" destId="{CADF3F04-3FA7-4D1B-A718-D37C550A4CFA}" srcOrd="8" destOrd="0" presId="urn:microsoft.com/office/officeart/2005/8/layout/vList2"/>
    <dgm:cxn modelId="{CB47B447-4AF2-40B0-8FDC-3076BA7DC3DA}" type="presParOf" srcId="{530870B2-E4FA-46ED-A790-C6CA3BBDF21E}" destId="{4AE9E069-5A54-4AB2-9051-EA9FA4B67D80}" srcOrd="9" destOrd="0" presId="urn:microsoft.com/office/officeart/2005/8/layout/vList2"/>
    <dgm:cxn modelId="{F8ABF359-A7F3-42E9-9564-B12146D8A9F7}" type="presParOf" srcId="{530870B2-E4FA-46ED-A790-C6CA3BBDF21E}" destId="{FDBCE124-B93B-4F5C-B0BE-57EBCB4C61AF}" srcOrd="10" destOrd="0" presId="urn:microsoft.com/office/officeart/2005/8/layout/vList2"/>
    <dgm:cxn modelId="{F0CBFCE9-4FB7-4243-8E9C-0D8B8DFE2E15}" type="presParOf" srcId="{530870B2-E4FA-46ED-A790-C6CA3BBDF21E}" destId="{16A91544-B93B-420D-9AA8-E5ABB67B3EE4}" srcOrd="11" destOrd="0" presId="urn:microsoft.com/office/officeart/2005/8/layout/vList2"/>
    <dgm:cxn modelId="{61147C2C-05FF-4C35-AE71-BC04390DD92C}" type="presParOf" srcId="{530870B2-E4FA-46ED-A790-C6CA3BBDF21E}" destId="{C14E0427-3759-4738-B471-93060D9BBC1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CD632D-4FDB-49F5-9BA1-61B580412EE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E868D0F-1972-4A97-B747-0DD80B60743F}">
      <dgm:prSet phldrT="[Texto]"/>
      <dgm:spPr/>
      <dgm:t>
        <a:bodyPr/>
        <a:lstStyle/>
        <a:p>
          <a:r>
            <a:rPr lang="es-ES" dirty="0" smtClean="0"/>
            <a:t>Revisar y racionalizar la aplicación de aranceles para la maquinaria y tecnología, que permita separar adecuadamente los bienes no producidos en el país para establecer, políticas adecuadas que fortalezcan y beneficien la modernización de maquinaria y tecnología agroindustrial.</a:t>
          </a:r>
          <a:endParaRPr lang="es-ES" dirty="0"/>
        </a:p>
      </dgm:t>
    </dgm:pt>
    <dgm:pt modelId="{0A9F0ED9-D6E4-4525-9DD2-FA635D596D2E}" type="parTrans" cxnId="{01A8134F-3DBF-4ECA-9491-EF4B4BB7842B}">
      <dgm:prSet/>
      <dgm:spPr/>
      <dgm:t>
        <a:bodyPr/>
        <a:lstStyle/>
        <a:p>
          <a:endParaRPr lang="es-ES"/>
        </a:p>
      </dgm:t>
    </dgm:pt>
    <dgm:pt modelId="{3FDAFCF6-4F35-44F2-94F2-49B441EE96A9}" type="sibTrans" cxnId="{01A8134F-3DBF-4ECA-9491-EF4B4BB7842B}">
      <dgm:prSet/>
      <dgm:spPr/>
      <dgm:t>
        <a:bodyPr/>
        <a:lstStyle/>
        <a:p>
          <a:endParaRPr lang="es-ES"/>
        </a:p>
      </dgm:t>
    </dgm:pt>
    <dgm:pt modelId="{462EDF61-F8EF-4217-9281-F45B4FA6819F}">
      <dgm:prSet phldrT="[Texto]"/>
      <dgm:spPr/>
      <dgm:t>
        <a:bodyPr/>
        <a:lstStyle/>
        <a:p>
          <a:r>
            <a:rPr lang="es-ES" dirty="0" smtClean="0"/>
            <a:t>Vincular personal con mayores niveles educativos, en especial en las áreas administrativas a fin de que conduzcan a una mejor gestión gerencial, y mayor especialización de su personal y de las capacidades de su mano de obra técnica.</a:t>
          </a:r>
          <a:endParaRPr lang="es-ES" dirty="0"/>
        </a:p>
      </dgm:t>
    </dgm:pt>
    <dgm:pt modelId="{78E07067-0818-48FA-8ED1-892674DE9E66}" type="parTrans" cxnId="{7FBA0483-36CE-45C8-A2BB-7830E6FCEBA2}">
      <dgm:prSet/>
      <dgm:spPr/>
      <dgm:t>
        <a:bodyPr/>
        <a:lstStyle/>
        <a:p>
          <a:endParaRPr lang="es-ES"/>
        </a:p>
      </dgm:t>
    </dgm:pt>
    <dgm:pt modelId="{3434B111-0B73-4D05-9F10-3E18AAEC56B4}" type="sibTrans" cxnId="{7FBA0483-36CE-45C8-A2BB-7830E6FCEBA2}">
      <dgm:prSet/>
      <dgm:spPr/>
      <dgm:t>
        <a:bodyPr/>
        <a:lstStyle/>
        <a:p>
          <a:endParaRPr lang="es-ES"/>
        </a:p>
      </dgm:t>
    </dgm:pt>
    <dgm:pt modelId="{782AA270-5644-4083-9F28-46E3D90B6C9B}">
      <dgm:prSet/>
      <dgm:spPr/>
      <dgm:t>
        <a:bodyPr/>
        <a:lstStyle/>
        <a:p>
          <a:r>
            <a:rPr lang="es-ES" dirty="0" smtClean="0"/>
            <a:t>Generar y aprobar políticas y leyes específicas para el sector agroindustrial, las cuales beneficien y mejoren las condiciones de estas industrias.</a:t>
          </a:r>
          <a:endParaRPr lang="es-ES" dirty="0"/>
        </a:p>
      </dgm:t>
    </dgm:pt>
    <dgm:pt modelId="{505E2E56-08D5-4C89-87FE-042C318B4264}" type="parTrans" cxnId="{BD58C930-9512-4B54-9B67-40812F965D42}">
      <dgm:prSet/>
      <dgm:spPr/>
      <dgm:t>
        <a:bodyPr/>
        <a:lstStyle/>
        <a:p>
          <a:endParaRPr lang="es-ES"/>
        </a:p>
      </dgm:t>
    </dgm:pt>
    <dgm:pt modelId="{1D401F9D-5319-44AD-B319-A1C9EC80A7A2}" type="sibTrans" cxnId="{BD58C930-9512-4B54-9B67-40812F965D42}">
      <dgm:prSet/>
      <dgm:spPr/>
      <dgm:t>
        <a:bodyPr/>
        <a:lstStyle/>
        <a:p>
          <a:endParaRPr lang="es-ES"/>
        </a:p>
      </dgm:t>
    </dgm:pt>
    <dgm:pt modelId="{AE20CA4B-3CF9-44C7-8A48-6129C40D9F9D}">
      <dgm:prSet/>
      <dgm:spPr/>
      <dgm:t>
        <a:bodyPr/>
        <a:lstStyle/>
        <a:p>
          <a:r>
            <a:rPr lang="es-ES" dirty="0" smtClean="0"/>
            <a:t>Por la importancia que representa el mercado norteamericano, se deberían realizar más acuerdos comerciales con EE. UU y Canadá.</a:t>
          </a:r>
          <a:endParaRPr lang="es-ES" dirty="0"/>
        </a:p>
      </dgm:t>
    </dgm:pt>
    <dgm:pt modelId="{B310E378-67CE-452F-A3C1-3B56B9C5260A}" type="parTrans" cxnId="{438EF6A8-FA3B-41CE-881B-4F1DB0A48104}">
      <dgm:prSet/>
      <dgm:spPr/>
      <dgm:t>
        <a:bodyPr/>
        <a:lstStyle/>
        <a:p>
          <a:endParaRPr lang="es-ES"/>
        </a:p>
      </dgm:t>
    </dgm:pt>
    <dgm:pt modelId="{88E7DF8D-393E-4133-B320-A5E7E240DD86}" type="sibTrans" cxnId="{438EF6A8-FA3B-41CE-881B-4F1DB0A48104}">
      <dgm:prSet/>
      <dgm:spPr/>
      <dgm:t>
        <a:bodyPr/>
        <a:lstStyle/>
        <a:p>
          <a:endParaRPr lang="es-ES"/>
        </a:p>
      </dgm:t>
    </dgm:pt>
    <dgm:pt modelId="{530870B2-E4FA-46ED-A790-C6CA3BBDF21E}" type="pres">
      <dgm:prSet presAssocID="{70CD632D-4FDB-49F5-9BA1-61B580412E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F4E401-F401-47D7-8025-6BDE6F93983E}" type="pres">
      <dgm:prSet presAssocID="{CE868D0F-1972-4A97-B747-0DD80B6074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4EA1AB-EFF1-4E5B-86BE-76FEAD4794F8}" type="pres">
      <dgm:prSet presAssocID="{3FDAFCF6-4F35-44F2-94F2-49B441EE96A9}" presName="spacer" presStyleCnt="0"/>
      <dgm:spPr/>
      <dgm:t>
        <a:bodyPr/>
        <a:lstStyle/>
        <a:p>
          <a:endParaRPr lang="es-ES"/>
        </a:p>
      </dgm:t>
    </dgm:pt>
    <dgm:pt modelId="{6F2BFCD6-9BEF-4674-AAC7-6DE63E861967}" type="pres">
      <dgm:prSet presAssocID="{462EDF61-F8EF-4217-9281-F45B4FA681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9313E0-26F8-4630-AA47-8A68146AD992}" type="pres">
      <dgm:prSet presAssocID="{3434B111-0B73-4D05-9F10-3E18AAEC56B4}" presName="spacer" presStyleCnt="0"/>
      <dgm:spPr/>
      <dgm:t>
        <a:bodyPr/>
        <a:lstStyle/>
        <a:p>
          <a:endParaRPr lang="es-ES"/>
        </a:p>
      </dgm:t>
    </dgm:pt>
    <dgm:pt modelId="{E841E454-6732-4BA6-BAD4-84D792C5BEF5}" type="pres">
      <dgm:prSet presAssocID="{782AA270-5644-4083-9F28-46E3D90B6C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BE7D5-5795-40BD-A58C-9B3D252F9C67}" type="pres">
      <dgm:prSet presAssocID="{1D401F9D-5319-44AD-B319-A1C9EC80A7A2}" presName="spacer" presStyleCnt="0"/>
      <dgm:spPr/>
      <dgm:t>
        <a:bodyPr/>
        <a:lstStyle/>
        <a:p>
          <a:endParaRPr lang="es-ES"/>
        </a:p>
      </dgm:t>
    </dgm:pt>
    <dgm:pt modelId="{73B4C1C0-7FB3-4583-BBB9-9D60DD0F1BD8}" type="pres">
      <dgm:prSet presAssocID="{AE20CA4B-3CF9-44C7-8A48-6129C40D9F9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CEE8FF-A1DC-43DE-A84F-319A77FD0FD8}" type="presOf" srcId="{CE868D0F-1972-4A97-B747-0DD80B60743F}" destId="{4AF4E401-F401-47D7-8025-6BDE6F93983E}" srcOrd="0" destOrd="0" presId="urn:microsoft.com/office/officeart/2005/8/layout/vList2"/>
    <dgm:cxn modelId="{973097A0-F6D1-449A-8AB8-C3461F593C26}" type="presOf" srcId="{782AA270-5644-4083-9F28-46E3D90B6C9B}" destId="{E841E454-6732-4BA6-BAD4-84D792C5BEF5}" srcOrd="0" destOrd="0" presId="urn:microsoft.com/office/officeart/2005/8/layout/vList2"/>
    <dgm:cxn modelId="{438EF6A8-FA3B-41CE-881B-4F1DB0A48104}" srcId="{70CD632D-4FDB-49F5-9BA1-61B580412EE6}" destId="{AE20CA4B-3CF9-44C7-8A48-6129C40D9F9D}" srcOrd="3" destOrd="0" parTransId="{B310E378-67CE-452F-A3C1-3B56B9C5260A}" sibTransId="{88E7DF8D-393E-4133-B320-A5E7E240DD86}"/>
    <dgm:cxn modelId="{01A8134F-3DBF-4ECA-9491-EF4B4BB7842B}" srcId="{70CD632D-4FDB-49F5-9BA1-61B580412EE6}" destId="{CE868D0F-1972-4A97-B747-0DD80B60743F}" srcOrd="0" destOrd="0" parTransId="{0A9F0ED9-D6E4-4525-9DD2-FA635D596D2E}" sibTransId="{3FDAFCF6-4F35-44F2-94F2-49B441EE96A9}"/>
    <dgm:cxn modelId="{7FBA0483-36CE-45C8-A2BB-7830E6FCEBA2}" srcId="{70CD632D-4FDB-49F5-9BA1-61B580412EE6}" destId="{462EDF61-F8EF-4217-9281-F45B4FA6819F}" srcOrd="1" destOrd="0" parTransId="{78E07067-0818-48FA-8ED1-892674DE9E66}" sibTransId="{3434B111-0B73-4D05-9F10-3E18AAEC56B4}"/>
    <dgm:cxn modelId="{4052878B-8A69-443B-B6CD-8ED12487E0F1}" type="presOf" srcId="{462EDF61-F8EF-4217-9281-F45B4FA6819F}" destId="{6F2BFCD6-9BEF-4674-AAC7-6DE63E861967}" srcOrd="0" destOrd="0" presId="urn:microsoft.com/office/officeart/2005/8/layout/vList2"/>
    <dgm:cxn modelId="{BD58C930-9512-4B54-9B67-40812F965D42}" srcId="{70CD632D-4FDB-49F5-9BA1-61B580412EE6}" destId="{782AA270-5644-4083-9F28-46E3D90B6C9B}" srcOrd="2" destOrd="0" parTransId="{505E2E56-08D5-4C89-87FE-042C318B4264}" sibTransId="{1D401F9D-5319-44AD-B319-A1C9EC80A7A2}"/>
    <dgm:cxn modelId="{F6A589C7-3B8A-4BAE-85E6-C81293A82FAC}" type="presOf" srcId="{70CD632D-4FDB-49F5-9BA1-61B580412EE6}" destId="{530870B2-E4FA-46ED-A790-C6CA3BBDF21E}" srcOrd="0" destOrd="0" presId="urn:microsoft.com/office/officeart/2005/8/layout/vList2"/>
    <dgm:cxn modelId="{1F93CF44-BBF2-4755-B7B4-B745B4A52614}" type="presOf" srcId="{AE20CA4B-3CF9-44C7-8A48-6129C40D9F9D}" destId="{73B4C1C0-7FB3-4583-BBB9-9D60DD0F1BD8}" srcOrd="0" destOrd="0" presId="urn:microsoft.com/office/officeart/2005/8/layout/vList2"/>
    <dgm:cxn modelId="{2A503E0B-772E-4338-9CE8-909B13233182}" type="presParOf" srcId="{530870B2-E4FA-46ED-A790-C6CA3BBDF21E}" destId="{4AF4E401-F401-47D7-8025-6BDE6F93983E}" srcOrd="0" destOrd="0" presId="urn:microsoft.com/office/officeart/2005/8/layout/vList2"/>
    <dgm:cxn modelId="{6E727DBB-F8C4-438A-94A0-78733DDAF365}" type="presParOf" srcId="{530870B2-E4FA-46ED-A790-C6CA3BBDF21E}" destId="{5D4EA1AB-EFF1-4E5B-86BE-76FEAD4794F8}" srcOrd="1" destOrd="0" presId="urn:microsoft.com/office/officeart/2005/8/layout/vList2"/>
    <dgm:cxn modelId="{5E9A5885-E62D-42A6-AD77-6C3B52EBFBA5}" type="presParOf" srcId="{530870B2-E4FA-46ED-A790-C6CA3BBDF21E}" destId="{6F2BFCD6-9BEF-4674-AAC7-6DE63E861967}" srcOrd="2" destOrd="0" presId="urn:microsoft.com/office/officeart/2005/8/layout/vList2"/>
    <dgm:cxn modelId="{32F2C1BF-710D-491F-A30B-88A384D462B0}" type="presParOf" srcId="{530870B2-E4FA-46ED-A790-C6CA3BBDF21E}" destId="{6F9313E0-26F8-4630-AA47-8A68146AD992}" srcOrd="3" destOrd="0" presId="urn:microsoft.com/office/officeart/2005/8/layout/vList2"/>
    <dgm:cxn modelId="{A4BCDAEB-F91F-4CB5-A3A0-24198E91252E}" type="presParOf" srcId="{530870B2-E4FA-46ED-A790-C6CA3BBDF21E}" destId="{E841E454-6732-4BA6-BAD4-84D792C5BEF5}" srcOrd="4" destOrd="0" presId="urn:microsoft.com/office/officeart/2005/8/layout/vList2"/>
    <dgm:cxn modelId="{732DD6A7-48C1-4438-8A6C-164EF5A9E6DE}" type="presParOf" srcId="{530870B2-E4FA-46ED-A790-C6CA3BBDF21E}" destId="{C9ABE7D5-5795-40BD-A58C-9B3D252F9C67}" srcOrd="5" destOrd="0" presId="urn:microsoft.com/office/officeart/2005/8/layout/vList2"/>
    <dgm:cxn modelId="{5CE1D2EB-AEBA-4135-A130-63EE2ED7ADC8}" type="presParOf" srcId="{530870B2-E4FA-46ED-A790-C6CA3BBDF21E}" destId="{73B4C1C0-7FB3-4583-BBB9-9D60DD0F1B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EF202F-E395-4ED0-984E-336184953CEF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6E0E8EF-48E2-4DBF-8E13-CDD021ABA41D}">
      <dgm:prSet phldrT="[Texto]"/>
      <dgm:spPr/>
      <dgm:t>
        <a:bodyPr/>
        <a:lstStyle/>
        <a:p>
          <a:r>
            <a:rPr lang="es-ES" dirty="0" smtClean="0"/>
            <a:t>Modernización de maquinaria y tecnología</a:t>
          </a:r>
          <a:endParaRPr lang="es-ES" dirty="0"/>
        </a:p>
      </dgm:t>
    </dgm:pt>
    <dgm:pt modelId="{5CF03245-7757-4D35-AD08-94192526ED93}" type="parTrans" cxnId="{EE7F98D0-1EC2-47D0-840C-3C56367C5DDC}">
      <dgm:prSet/>
      <dgm:spPr/>
      <dgm:t>
        <a:bodyPr/>
        <a:lstStyle/>
        <a:p>
          <a:endParaRPr lang="es-ES"/>
        </a:p>
      </dgm:t>
    </dgm:pt>
    <dgm:pt modelId="{995EBECE-1389-4647-9B60-FCC6EDA9BCC7}" type="sibTrans" cxnId="{EE7F98D0-1EC2-47D0-840C-3C56367C5DDC}">
      <dgm:prSet/>
      <dgm:spPr/>
      <dgm:t>
        <a:bodyPr/>
        <a:lstStyle/>
        <a:p>
          <a:endParaRPr lang="es-ES"/>
        </a:p>
      </dgm:t>
    </dgm:pt>
    <dgm:pt modelId="{A4B362AE-8F0A-4B93-ABFA-3C66A4298CE8}">
      <dgm:prSet phldrT="[Texto]"/>
      <dgm:spPr/>
      <dgm:t>
        <a:bodyPr/>
        <a:lstStyle/>
        <a:p>
          <a:r>
            <a:rPr lang="es-ES" dirty="0" smtClean="0"/>
            <a:t>Identificar maquinaria y tecnología que utiliza la agroindustria, y los que se producen en Ecuador</a:t>
          </a:r>
          <a:endParaRPr lang="es-ES" dirty="0"/>
        </a:p>
      </dgm:t>
    </dgm:pt>
    <dgm:pt modelId="{F8776615-AF6D-49D1-A9AD-0EB7B90E5477}" type="parTrans" cxnId="{C015D30D-8767-47E6-8FEF-FB8D0F666744}">
      <dgm:prSet/>
      <dgm:spPr/>
      <dgm:t>
        <a:bodyPr/>
        <a:lstStyle/>
        <a:p>
          <a:endParaRPr lang="es-ES" dirty="0"/>
        </a:p>
      </dgm:t>
    </dgm:pt>
    <dgm:pt modelId="{0C9946EE-00CB-4E99-B493-21DC052B428A}" type="sibTrans" cxnId="{C015D30D-8767-47E6-8FEF-FB8D0F666744}">
      <dgm:prSet/>
      <dgm:spPr/>
      <dgm:t>
        <a:bodyPr/>
        <a:lstStyle/>
        <a:p>
          <a:endParaRPr lang="es-ES"/>
        </a:p>
      </dgm:t>
    </dgm:pt>
    <dgm:pt modelId="{8FFEFBCF-FF82-49FA-B147-03AFFC15F174}">
      <dgm:prSet phldrT="[Texto]"/>
      <dgm:spPr/>
      <dgm:t>
        <a:bodyPr/>
        <a:lstStyle/>
        <a:p>
          <a:r>
            <a:rPr lang="es-ES" dirty="0" smtClean="0"/>
            <a:t>Distinguir partidas y </a:t>
          </a:r>
          <a:r>
            <a:rPr lang="es-ES" dirty="0" err="1" smtClean="0"/>
            <a:t>subpartidas</a:t>
          </a:r>
          <a:r>
            <a:rPr lang="es-ES" dirty="0" smtClean="0"/>
            <a:t> arancelarias de maquinaria y tecnología no producida en el país.</a:t>
          </a:r>
          <a:endParaRPr lang="es-ES" dirty="0"/>
        </a:p>
      </dgm:t>
    </dgm:pt>
    <dgm:pt modelId="{FA9E225C-23D7-452D-A9B7-AADDE863A395}" type="parTrans" cxnId="{F421671E-21B0-42B1-A0A8-E1A0C0192186}">
      <dgm:prSet/>
      <dgm:spPr/>
      <dgm:t>
        <a:bodyPr/>
        <a:lstStyle/>
        <a:p>
          <a:endParaRPr lang="es-ES" dirty="0"/>
        </a:p>
      </dgm:t>
    </dgm:pt>
    <dgm:pt modelId="{0160CE62-C6CA-4139-A16B-5E4602328458}" type="sibTrans" cxnId="{F421671E-21B0-42B1-A0A8-E1A0C0192186}">
      <dgm:prSet/>
      <dgm:spPr/>
      <dgm:t>
        <a:bodyPr/>
        <a:lstStyle/>
        <a:p>
          <a:endParaRPr lang="es-ES"/>
        </a:p>
      </dgm:t>
    </dgm:pt>
    <dgm:pt modelId="{551785FF-FD5E-4D9B-BD45-C7D5632A40CC}">
      <dgm:prSet phldrT="[Texto]"/>
      <dgm:spPr/>
      <dgm:t>
        <a:bodyPr/>
        <a:lstStyle/>
        <a:p>
          <a:r>
            <a:rPr lang="es-ES" dirty="0" smtClean="0"/>
            <a:t>Plantear una ley especifica para la agroindustria.</a:t>
          </a:r>
          <a:endParaRPr lang="es-ES" dirty="0"/>
        </a:p>
      </dgm:t>
    </dgm:pt>
    <dgm:pt modelId="{E525216F-0D82-4EC4-8C2C-AE8B323F238E}" type="parTrans" cxnId="{D5F6A5C2-4DDE-46AE-A343-7178AC756ABF}">
      <dgm:prSet/>
      <dgm:spPr/>
      <dgm:t>
        <a:bodyPr/>
        <a:lstStyle/>
        <a:p>
          <a:endParaRPr lang="es-ES"/>
        </a:p>
      </dgm:t>
    </dgm:pt>
    <dgm:pt modelId="{68C7669B-67E7-4233-B32F-BC3FF94CDB78}" type="sibTrans" cxnId="{D5F6A5C2-4DDE-46AE-A343-7178AC756ABF}">
      <dgm:prSet/>
      <dgm:spPr/>
      <dgm:t>
        <a:bodyPr/>
        <a:lstStyle/>
        <a:p>
          <a:endParaRPr lang="es-ES"/>
        </a:p>
      </dgm:t>
    </dgm:pt>
    <dgm:pt modelId="{1D016E39-1C48-427F-8DC2-D581B061DA07}">
      <dgm:prSet phldrT="[Texto]"/>
      <dgm:spPr/>
      <dgm:t>
        <a:bodyPr/>
        <a:lstStyle/>
        <a:p>
          <a:r>
            <a:rPr lang="es-ES" dirty="0" smtClean="0"/>
            <a:t>Vinculación entre Universidad, Gobierno y empresas para automatizar procesos productivos.</a:t>
          </a:r>
          <a:endParaRPr lang="es-ES" dirty="0"/>
        </a:p>
      </dgm:t>
    </dgm:pt>
    <dgm:pt modelId="{780BC1DA-7006-4686-A9CE-6242B0611DCB}" type="parTrans" cxnId="{8110472D-D4B2-4406-A34C-778B1838E312}">
      <dgm:prSet/>
      <dgm:spPr/>
      <dgm:t>
        <a:bodyPr/>
        <a:lstStyle/>
        <a:p>
          <a:endParaRPr lang="es-ES"/>
        </a:p>
      </dgm:t>
    </dgm:pt>
    <dgm:pt modelId="{6F6D791F-043E-4BC6-8546-116006FEF11C}" type="sibTrans" cxnId="{8110472D-D4B2-4406-A34C-778B1838E312}">
      <dgm:prSet/>
      <dgm:spPr/>
      <dgm:t>
        <a:bodyPr/>
        <a:lstStyle/>
        <a:p>
          <a:endParaRPr lang="es-ES"/>
        </a:p>
      </dgm:t>
    </dgm:pt>
    <dgm:pt modelId="{36F7F358-397F-455A-B332-5F37A17A4B2E}">
      <dgm:prSet/>
      <dgm:spPr/>
      <dgm:t>
        <a:bodyPr/>
        <a:lstStyle/>
        <a:p>
          <a:r>
            <a:rPr lang="es-ES" dirty="0" smtClean="0"/>
            <a:t>Desagregación tecnológica</a:t>
          </a:r>
          <a:endParaRPr lang="es-ES" dirty="0"/>
        </a:p>
      </dgm:t>
    </dgm:pt>
    <dgm:pt modelId="{ABF08F47-BE60-4A8A-BB7C-905CBAF077C5}" type="parTrans" cxnId="{2B60FEB9-93A3-4196-AC17-1B7569D85BE6}">
      <dgm:prSet/>
      <dgm:spPr/>
      <dgm:t>
        <a:bodyPr/>
        <a:lstStyle/>
        <a:p>
          <a:endParaRPr lang="es-ES"/>
        </a:p>
      </dgm:t>
    </dgm:pt>
    <dgm:pt modelId="{442D9ED5-E4F8-43BA-A4F0-E011CAAF928D}" type="sibTrans" cxnId="{2B60FEB9-93A3-4196-AC17-1B7569D85BE6}">
      <dgm:prSet/>
      <dgm:spPr/>
      <dgm:t>
        <a:bodyPr/>
        <a:lstStyle/>
        <a:p>
          <a:endParaRPr lang="es-ES"/>
        </a:p>
      </dgm:t>
    </dgm:pt>
    <dgm:pt modelId="{D39C7B1B-9935-456E-BFCA-908F87843273}" type="pres">
      <dgm:prSet presAssocID="{8AEF202F-E395-4ED0-984E-336184953C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14C3B5-80F9-4B41-9D05-BD0053186A1B}" type="pres">
      <dgm:prSet presAssocID="{66E0E8EF-48E2-4DBF-8E13-CDD021ABA41D}" presName="centerShape" presStyleLbl="node0" presStyleIdx="0" presStyleCnt="1"/>
      <dgm:spPr/>
      <dgm:t>
        <a:bodyPr/>
        <a:lstStyle/>
        <a:p>
          <a:endParaRPr lang="es-ES"/>
        </a:p>
      </dgm:t>
    </dgm:pt>
    <dgm:pt modelId="{50E436CD-57AF-411C-88F0-0969594D1AE9}" type="pres">
      <dgm:prSet presAssocID="{F8776615-AF6D-49D1-A9AD-0EB7B90E5477}" presName="Name9" presStyleLbl="parChTrans1D2" presStyleIdx="0" presStyleCnt="5"/>
      <dgm:spPr/>
      <dgm:t>
        <a:bodyPr/>
        <a:lstStyle/>
        <a:p>
          <a:endParaRPr lang="es-ES"/>
        </a:p>
      </dgm:t>
    </dgm:pt>
    <dgm:pt modelId="{FFDCDB99-1E00-420C-8E1E-73FC7EEE0200}" type="pres">
      <dgm:prSet presAssocID="{F8776615-AF6D-49D1-A9AD-0EB7B90E5477}" presName="connTx" presStyleLbl="parChTrans1D2" presStyleIdx="0" presStyleCnt="5"/>
      <dgm:spPr/>
      <dgm:t>
        <a:bodyPr/>
        <a:lstStyle/>
        <a:p>
          <a:endParaRPr lang="es-ES"/>
        </a:p>
      </dgm:t>
    </dgm:pt>
    <dgm:pt modelId="{6B32BC2F-48B0-44FF-99F6-848267E5AE22}" type="pres">
      <dgm:prSet presAssocID="{A4B362AE-8F0A-4B93-ABFA-3C66A4298C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0738C-7CF5-4C9B-BBEA-CC8B643C57FE}" type="pres">
      <dgm:prSet presAssocID="{FA9E225C-23D7-452D-A9B7-AADDE863A395}" presName="Name9" presStyleLbl="parChTrans1D2" presStyleIdx="1" presStyleCnt="5"/>
      <dgm:spPr/>
      <dgm:t>
        <a:bodyPr/>
        <a:lstStyle/>
        <a:p>
          <a:endParaRPr lang="es-ES"/>
        </a:p>
      </dgm:t>
    </dgm:pt>
    <dgm:pt modelId="{2B3ECBBF-AA4D-467F-996A-F55C26DD2202}" type="pres">
      <dgm:prSet presAssocID="{FA9E225C-23D7-452D-A9B7-AADDE863A395}" presName="connTx" presStyleLbl="parChTrans1D2" presStyleIdx="1" presStyleCnt="5"/>
      <dgm:spPr/>
      <dgm:t>
        <a:bodyPr/>
        <a:lstStyle/>
        <a:p>
          <a:endParaRPr lang="es-ES"/>
        </a:p>
      </dgm:t>
    </dgm:pt>
    <dgm:pt modelId="{4F943A86-2ED2-45AF-937F-92D154F0AB61}" type="pres">
      <dgm:prSet presAssocID="{8FFEFBCF-FF82-49FA-B147-03AFFC15F1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C8CFF-B1D0-493F-9D2E-BEE8BA012C82}" type="pres">
      <dgm:prSet presAssocID="{E525216F-0D82-4EC4-8C2C-AE8B323F238E}" presName="Name9" presStyleLbl="parChTrans1D2" presStyleIdx="2" presStyleCnt="5"/>
      <dgm:spPr/>
      <dgm:t>
        <a:bodyPr/>
        <a:lstStyle/>
        <a:p>
          <a:endParaRPr lang="es-ES"/>
        </a:p>
      </dgm:t>
    </dgm:pt>
    <dgm:pt modelId="{5C084B1E-CE9B-4C23-ABAC-E853ABC302A5}" type="pres">
      <dgm:prSet presAssocID="{E525216F-0D82-4EC4-8C2C-AE8B323F238E}" presName="connTx" presStyleLbl="parChTrans1D2" presStyleIdx="2" presStyleCnt="5"/>
      <dgm:spPr/>
      <dgm:t>
        <a:bodyPr/>
        <a:lstStyle/>
        <a:p>
          <a:endParaRPr lang="es-ES"/>
        </a:p>
      </dgm:t>
    </dgm:pt>
    <dgm:pt modelId="{DF9DAFB6-9E0E-4582-A964-2B8612DAE919}" type="pres">
      <dgm:prSet presAssocID="{551785FF-FD5E-4D9B-BD45-C7D5632A40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0CDCA-7BED-414C-A819-5ED6E33887D6}" type="pres">
      <dgm:prSet presAssocID="{780BC1DA-7006-4686-A9CE-6242B0611DCB}" presName="Name9" presStyleLbl="parChTrans1D2" presStyleIdx="3" presStyleCnt="5"/>
      <dgm:spPr/>
      <dgm:t>
        <a:bodyPr/>
        <a:lstStyle/>
        <a:p>
          <a:endParaRPr lang="es-ES"/>
        </a:p>
      </dgm:t>
    </dgm:pt>
    <dgm:pt modelId="{7A34844A-56E7-4A39-B89B-9620241A5280}" type="pres">
      <dgm:prSet presAssocID="{780BC1DA-7006-4686-A9CE-6242B0611DCB}" presName="connTx" presStyleLbl="parChTrans1D2" presStyleIdx="3" presStyleCnt="5"/>
      <dgm:spPr/>
      <dgm:t>
        <a:bodyPr/>
        <a:lstStyle/>
        <a:p>
          <a:endParaRPr lang="es-ES"/>
        </a:p>
      </dgm:t>
    </dgm:pt>
    <dgm:pt modelId="{2A5BD061-679E-432B-91F6-C3B6A24C1EF3}" type="pres">
      <dgm:prSet presAssocID="{1D016E39-1C48-427F-8DC2-D581B061DA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81951-66B2-48BB-B684-F03C4674BB81}" type="pres">
      <dgm:prSet presAssocID="{ABF08F47-BE60-4A8A-BB7C-905CBAF077C5}" presName="Name9" presStyleLbl="parChTrans1D2" presStyleIdx="4" presStyleCnt="5"/>
      <dgm:spPr/>
      <dgm:t>
        <a:bodyPr/>
        <a:lstStyle/>
        <a:p>
          <a:endParaRPr lang="es-ES"/>
        </a:p>
      </dgm:t>
    </dgm:pt>
    <dgm:pt modelId="{E5D61B3F-BCF8-40F3-9AE6-DC11DBE7D95B}" type="pres">
      <dgm:prSet presAssocID="{ABF08F47-BE60-4A8A-BB7C-905CBAF077C5}" presName="connTx" presStyleLbl="parChTrans1D2" presStyleIdx="4" presStyleCnt="5"/>
      <dgm:spPr/>
      <dgm:t>
        <a:bodyPr/>
        <a:lstStyle/>
        <a:p>
          <a:endParaRPr lang="es-ES"/>
        </a:p>
      </dgm:t>
    </dgm:pt>
    <dgm:pt modelId="{C0B80A0C-094E-4D9E-9364-FE6BD8EB9C35}" type="pres">
      <dgm:prSet presAssocID="{36F7F358-397F-455A-B332-5F37A17A4B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809C31-3671-487E-BF2D-4CA4B61C2CA2}" type="presOf" srcId="{E525216F-0D82-4EC4-8C2C-AE8B323F238E}" destId="{06CC8CFF-B1D0-493F-9D2E-BEE8BA012C82}" srcOrd="0" destOrd="0" presId="urn:microsoft.com/office/officeart/2005/8/layout/radial1"/>
    <dgm:cxn modelId="{D5F6A5C2-4DDE-46AE-A343-7178AC756ABF}" srcId="{66E0E8EF-48E2-4DBF-8E13-CDD021ABA41D}" destId="{551785FF-FD5E-4D9B-BD45-C7D5632A40CC}" srcOrd="2" destOrd="0" parTransId="{E525216F-0D82-4EC4-8C2C-AE8B323F238E}" sibTransId="{68C7669B-67E7-4233-B32F-BC3FF94CDB78}"/>
    <dgm:cxn modelId="{ACFEE100-CEF9-4ED1-BC66-6285FB9930F4}" type="presOf" srcId="{FA9E225C-23D7-452D-A9B7-AADDE863A395}" destId="{7310738C-7CF5-4C9B-BBEA-CC8B643C57FE}" srcOrd="0" destOrd="0" presId="urn:microsoft.com/office/officeart/2005/8/layout/radial1"/>
    <dgm:cxn modelId="{ACA3F0E0-F6DC-4B8A-888F-866C84B13527}" type="presOf" srcId="{36F7F358-397F-455A-B332-5F37A17A4B2E}" destId="{C0B80A0C-094E-4D9E-9364-FE6BD8EB9C35}" srcOrd="0" destOrd="0" presId="urn:microsoft.com/office/officeart/2005/8/layout/radial1"/>
    <dgm:cxn modelId="{82029939-2A27-4F21-B901-0D179C5C419E}" type="presOf" srcId="{ABF08F47-BE60-4A8A-BB7C-905CBAF077C5}" destId="{E5D61B3F-BCF8-40F3-9AE6-DC11DBE7D95B}" srcOrd="1" destOrd="0" presId="urn:microsoft.com/office/officeart/2005/8/layout/radial1"/>
    <dgm:cxn modelId="{8110472D-D4B2-4406-A34C-778B1838E312}" srcId="{66E0E8EF-48E2-4DBF-8E13-CDD021ABA41D}" destId="{1D016E39-1C48-427F-8DC2-D581B061DA07}" srcOrd="3" destOrd="0" parTransId="{780BC1DA-7006-4686-A9CE-6242B0611DCB}" sibTransId="{6F6D791F-043E-4BC6-8546-116006FEF11C}"/>
    <dgm:cxn modelId="{EE7F98D0-1EC2-47D0-840C-3C56367C5DDC}" srcId="{8AEF202F-E395-4ED0-984E-336184953CEF}" destId="{66E0E8EF-48E2-4DBF-8E13-CDD021ABA41D}" srcOrd="0" destOrd="0" parTransId="{5CF03245-7757-4D35-AD08-94192526ED93}" sibTransId="{995EBECE-1389-4647-9B60-FCC6EDA9BCC7}"/>
    <dgm:cxn modelId="{287EF99C-ECB6-44DC-AE53-C41FF8805104}" type="presOf" srcId="{FA9E225C-23D7-452D-A9B7-AADDE863A395}" destId="{2B3ECBBF-AA4D-467F-996A-F55C26DD2202}" srcOrd="1" destOrd="0" presId="urn:microsoft.com/office/officeart/2005/8/layout/radial1"/>
    <dgm:cxn modelId="{2B60FEB9-93A3-4196-AC17-1B7569D85BE6}" srcId="{66E0E8EF-48E2-4DBF-8E13-CDD021ABA41D}" destId="{36F7F358-397F-455A-B332-5F37A17A4B2E}" srcOrd="4" destOrd="0" parTransId="{ABF08F47-BE60-4A8A-BB7C-905CBAF077C5}" sibTransId="{442D9ED5-E4F8-43BA-A4F0-E011CAAF928D}"/>
    <dgm:cxn modelId="{510694CF-ED3F-4A43-910C-0CEF4E6975EC}" type="presOf" srcId="{1D016E39-1C48-427F-8DC2-D581B061DA07}" destId="{2A5BD061-679E-432B-91F6-C3B6A24C1EF3}" srcOrd="0" destOrd="0" presId="urn:microsoft.com/office/officeart/2005/8/layout/radial1"/>
    <dgm:cxn modelId="{34FBEBC9-8DC5-4799-9AF7-119B0B3108E8}" type="presOf" srcId="{551785FF-FD5E-4D9B-BD45-C7D5632A40CC}" destId="{DF9DAFB6-9E0E-4582-A964-2B8612DAE919}" srcOrd="0" destOrd="0" presId="urn:microsoft.com/office/officeart/2005/8/layout/radial1"/>
    <dgm:cxn modelId="{B141642C-6062-466C-B265-9EFE1DC2736C}" type="presOf" srcId="{A4B362AE-8F0A-4B93-ABFA-3C66A4298CE8}" destId="{6B32BC2F-48B0-44FF-99F6-848267E5AE22}" srcOrd="0" destOrd="0" presId="urn:microsoft.com/office/officeart/2005/8/layout/radial1"/>
    <dgm:cxn modelId="{2BA58133-94BC-4236-A1CD-768F6600EA3E}" type="presOf" srcId="{8FFEFBCF-FF82-49FA-B147-03AFFC15F174}" destId="{4F943A86-2ED2-45AF-937F-92D154F0AB61}" srcOrd="0" destOrd="0" presId="urn:microsoft.com/office/officeart/2005/8/layout/radial1"/>
    <dgm:cxn modelId="{F672D8CC-6917-42CE-B7B9-8C610C46FD06}" type="presOf" srcId="{780BC1DA-7006-4686-A9CE-6242B0611DCB}" destId="{7A34844A-56E7-4A39-B89B-9620241A5280}" srcOrd="1" destOrd="0" presId="urn:microsoft.com/office/officeart/2005/8/layout/radial1"/>
    <dgm:cxn modelId="{6AABA65A-C11F-4AC0-ACE4-D33F67AD6B2D}" type="presOf" srcId="{ABF08F47-BE60-4A8A-BB7C-905CBAF077C5}" destId="{02881951-66B2-48BB-B684-F03C4674BB81}" srcOrd="0" destOrd="0" presId="urn:microsoft.com/office/officeart/2005/8/layout/radial1"/>
    <dgm:cxn modelId="{F421671E-21B0-42B1-A0A8-E1A0C0192186}" srcId="{66E0E8EF-48E2-4DBF-8E13-CDD021ABA41D}" destId="{8FFEFBCF-FF82-49FA-B147-03AFFC15F174}" srcOrd="1" destOrd="0" parTransId="{FA9E225C-23D7-452D-A9B7-AADDE863A395}" sibTransId="{0160CE62-C6CA-4139-A16B-5E4602328458}"/>
    <dgm:cxn modelId="{232F0932-8029-454F-A63D-862356393780}" type="presOf" srcId="{780BC1DA-7006-4686-A9CE-6242B0611DCB}" destId="{FFF0CDCA-7BED-414C-A819-5ED6E33887D6}" srcOrd="0" destOrd="0" presId="urn:microsoft.com/office/officeart/2005/8/layout/radial1"/>
    <dgm:cxn modelId="{F8BFF845-5FC4-4FE8-AA2F-6AAC7E4C4FAD}" type="presOf" srcId="{E525216F-0D82-4EC4-8C2C-AE8B323F238E}" destId="{5C084B1E-CE9B-4C23-ABAC-E853ABC302A5}" srcOrd="1" destOrd="0" presId="urn:microsoft.com/office/officeart/2005/8/layout/radial1"/>
    <dgm:cxn modelId="{C015D30D-8767-47E6-8FEF-FB8D0F666744}" srcId="{66E0E8EF-48E2-4DBF-8E13-CDD021ABA41D}" destId="{A4B362AE-8F0A-4B93-ABFA-3C66A4298CE8}" srcOrd="0" destOrd="0" parTransId="{F8776615-AF6D-49D1-A9AD-0EB7B90E5477}" sibTransId="{0C9946EE-00CB-4E99-B493-21DC052B428A}"/>
    <dgm:cxn modelId="{06404AE7-609F-4577-A869-B85317C41A66}" type="presOf" srcId="{F8776615-AF6D-49D1-A9AD-0EB7B90E5477}" destId="{50E436CD-57AF-411C-88F0-0969594D1AE9}" srcOrd="0" destOrd="0" presId="urn:microsoft.com/office/officeart/2005/8/layout/radial1"/>
    <dgm:cxn modelId="{931E5C71-0456-4FC7-9F20-5C02C270F69C}" type="presOf" srcId="{66E0E8EF-48E2-4DBF-8E13-CDD021ABA41D}" destId="{F314C3B5-80F9-4B41-9D05-BD0053186A1B}" srcOrd="0" destOrd="0" presId="urn:microsoft.com/office/officeart/2005/8/layout/radial1"/>
    <dgm:cxn modelId="{AFAD4799-874F-4088-9528-A69C3FF3DD0F}" type="presOf" srcId="{F8776615-AF6D-49D1-A9AD-0EB7B90E5477}" destId="{FFDCDB99-1E00-420C-8E1E-73FC7EEE0200}" srcOrd="1" destOrd="0" presId="urn:microsoft.com/office/officeart/2005/8/layout/radial1"/>
    <dgm:cxn modelId="{D2F903A9-ADF5-4A04-9157-C6A05F68C123}" type="presOf" srcId="{8AEF202F-E395-4ED0-984E-336184953CEF}" destId="{D39C7B1B-9935-456E-BFCA-908F87843273}" srcOrd="0" destOrd="0" presId="urn:microsoft.com/office/officeart/2005/8/layout/radial1"/>
    <dgm:cxn modelId="{CEDBBCBD-F9CB-4206-83D6-B577D429B6FF}" type="presParOf" srcId="{D39C7B1B-9935-456E-BFCA-908F87843273}" destId="{F314C3B5-80F9-4B41-9D05-BD0053186A1B}" srcOrd="0" destOrd="0" presId="urn:microsoft.com/office/officeart/2005/8/layout/radial1"/>
    <dgm:cxn modelId="{A317EE04-6763-4B84-A8A2-1D6A8AF93639}" type="presParOf" srcId="{D39C7B1B-9935-456E-BFCA-908F87843273}" destId="{50E436CD-57AF-411C-88F0-0969594D1AE9}" srcOrd="1" destOrd="0" presId="urn:microsoft.com/office/officeart/2005/8/layout/radial1"/>
    <dgm:cxn modelId="{C8FDC456-A5A8-4896-ABE1-0AB14516E029}" type="presParOf" srcId="{50E436CD-57AF-411C-88F0-0969594D1AE9}" destId="{FFDCDB99-1E00-420C-8E1E-73FC7EEE0200}" srcOrd="0" destOrd="0" presId="urn:microsoft.com/office/officeart/2005/8/layout/radial1"/>
    <dgm:cxn modelId="{2EFF5531-92F2-4786-95AF-B2F9ED3D4DDF}" type="presParOf" srcId="{D39C7B1B-9935-456E-BFCA-908F87843273}" destId="{6B32BC2F-48B0-44FF-99F6-848267E5AE22}" srcOrd="2" destOrd="0" presId="urn:microsoft.com/office/officeart/2005/8/layout/radial1"/>
    <dgm:cxn modelId="{502C1ED0-5663-4E71-ADC4-CD1385C1B8B7}" type="presParOf" srcId="{D39C7B1B-9935-456E-BFCA-908F87843273}" destId="{7310738C-7CF5-4C9B-BBEA-CC8B643C57FE}" srcOrd="3" destOrd="0" presId="urn:microsoft.com/office/officeart/2005/8/layout/radial1"/>
    <dgm:cxn modelId="{3B824035-0BDA-4EEE-A59E-DE9620CE98DE}" type="presParOf" srcId="{7310738C-7CF5-4C9B-BBEA-CC8B643C57FE}" destId="{2B3ECBBF-AA4D-467F-996A-F55C26DD2202}" srcOrd="0" destOrd="0" presId="urn:microsoft.com/office/officeart/2005/8/layout/radial1"/>
    <dgm:cxn modelId="{EFC6F49E-22B0-4727-A716-C358EE4C3A8F}" type="presParOf" srcId="{D39C7B1B-9935-456E-BFCA-908F87843273}" destId="{4F943A86-2ED2-45AF-937F-92D154F0AB61}" srcOrd="4" destOrd="0" presId="urn:microsoft.com/office/officeart/2005/8/layout/radial1"/>
    <dgm:cxn modelId="{14CBC28D-811C-4E1B-9789-C43B929B766A}" type="presParOf" srcId="{D39C7B1B-9935-456E-BFCA-908F87843273}" destId="{06CC8CFF-B1D0-493F-9D2E-BEE8BA012C82}" srcOrd="5" destOrd="0" presId="urn:microsoft.com/office/officeart/2005/8/layout/radial1"/>
    <dgm:cxn modelId="{38324D48-928B-416F-86C4-7FAF654FF176}" type="presParOf" srcId="{06CC8CFF-B1D0-493F-9D2E-BEE8BA012C82}" destId="{5C084B1E-CE9B-4C23-ABAC-E853ABC302A5}" srcOrd="0" destOrd="0" presId="urn:microsoft.com/office/officeart/2005/8/layout/radial1"/>
    <dgm:cxn modelId="{9352700B-6DE3-4D93-8CE2-7E182182A10B}" type="presParOf" srcId="{D39C7B1B-9935-456E-BFCA-908F87843273}" destId="{DF9DAFB6-9E0E-4582-A964-2B8612DAE919}" srcOrd="6" destOrd="0" presId="urn:microsoft.com/office/officeart/2005/8/layout/radial1"/>
    <dgm:cxn modelId="{26024D6C-993C-47BA-89AF-63DD061BA65A}" type="presParOf" srcId="{D39C7B1B-9935-456E-BFCA-908F87843273}" destId="{FFF0CDCA-7BED-414C-A819-5ED6E33887D6}" srcOrd="7" destOrd="0" presId="urn:microsoft.com/office/officeart/2005/8/layout/radial1"/>
    <dgm:cxn modelId="{64D1385C-7FED-4E48-9456-B0BC2A616283}" type="presParOf" srcId="{FFF0CDCA-7BED-414C-A819-5ED6E33887D6}" destId="{7A34844A-56E7-4A39-B89B-9620241A5280}" srcOrd="0" destOrd="0" presId="urn:microsoft.com/office/officeart/2005/8/layout/radial1"/>
    <dgm:cxn modelId="{DF6C4C80-55FE-42A6-A980-A5BC158F064B}" type="presParOf" srcId="{D39C7B1B-9935-456E-BFCA-908F87843273}" destId="{2A5BD061-679E-432B-91F6-C3B6A24C1EF3}" srcOrd="8" destOrd="0" presId="urn:microsoft.com/office/officeart/2005/8/layout/radial1"/>
    <dgm:cxn modelId="{DAA6E5FB-B16E-41E5-A1E6-AF3104847566}" type="presParOf" srcId="{D39C7B1B-9935-456E-BFCA-908F87843273}" destId="{02881951-66B2-48BB-B684-F03C4674BB81}" srcOrd="9" destOrd="0" presId="urn:microsoft.com/office/officeart/2005/8/layout/radial1"/>
    <dgm:cxn modelId="{A06A58BF-837F-429F-9D87-173CC49CB79E}" type="presParOf" srcId="{02881951-66B2-48BB-B684-F03C4674BB81}" destId="{E5D61B3F-BCF8-40F3-9AE6-DC11DBE7D95B}" srcOrd="0" destOrd="0" presId="urn:microsoft.com/office/officeart/2005/8/layout/radial1"/>
    <dgm:cxn modelId="{AEDB479D-E629-4E7A-80F1-6D70A8F6B8CF}" type="presParOf" srcId="{D39C7B1B-9935-456E-BFCA-908F87843273}" destId="{C0B80A0C-094E-4D9E-9364-FE6BD8EB9C3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F2D62-FF31-41BE-98FA-D05FC8E55981}">
      <dsp:nvSpPr>
        <dsp:cNvPr id="0" name=""/>
        <dsp:cNvSpPr/>
      </dsp:nvSpPr>
      <dsp:spPr>
        <a:xfrm>
          <a:off x="4350487" y="2685375"/>
          <a:ext cx="2791194" cy="279119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Pymes agroindustriales exportadoras de  la industria alimenticia de Pichincha</a:t>
          </a:r>
          <a:endParaRPr lang="es-ES" sz="2300" kern="1200" dirty="0"/>
        </a:p>
      </dsp:txBody>
      <dsp:txXfrm>
        <a:off x="4759248" y="3094136"/>
        <a:ext cx="1973672" cy="1973672"/>
      </dsp:txXfrm>
    </dsp:sp>
    <dsp:sp modelId="{19F950B0-B745-4AEE-9E1E-A0A36A82511C}">
      <dsp:nvSpPr>
        <dsp:cNvPr id="0" name=""/>
        <dsp:cNvSpPr/>
      </dsp:nvSpPr>
      <dsp:spPr>
        <a:xfrm rot="20774106">
          <a:off x="7207762" y="3016795"/>
          <a:ext cx="2517484" cy="795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027B0-DD22-44CB-8099-6D0D21905B4E}">
      <dsp:nvSpPr>
        <dsp:cNvPr id="0" name=""/>
        <dsp:cNvSpPr/>
      </dsp:nvSpPr>
      <dsp:spPr>
        <a:xfrm>
          <a:off x="8132666" y="2445690"/>
          <a:ext cx="3112860" cy="13386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gobierno del Ecuador ha identificado 14 sectores productivos y cinco industrias estratégicas para el proceso de cambio de la matriz productiva del Ecuador. La agroindustria se encuentra priorizada en primer lugar.</a:t>
          </a:r>
          <a:endParaRPr lang="es-ES" sz="1400" kern="1200" dirty="0"/>
        </a:p>
      </dsp:txBody>
      <dsp:txXfrm>
        <a:off x="8171875" y="2484899"/>
        <a:ext cx="3034442" cy="1260275"/>
      </dsp:txXfrm>
    </dsp:sp>
    <dsp:sp modelId="{3C4F7BAA-7485-415A-9CB3-D297EA354F0A}">
      <dsp:nvSpPr>
        <dsp:cNvPr id="0" name=""/>
        <dsp:cNvSpPr/>
      </dsp:nvSpPr>
      <dsp:spPr>
        <a:xfrm rot="14217969">
          <a:off x="3416253" y="1600305"/>
          <a:ext cx="1950832" cy="795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74A3E-4E62-4201-9B18-D0D0CD45F03E}">
      <dsp:nvSpPr>
        <dsp:cNvPr id="0" name=""/>
        <dsp:cNvSpPr/>
      </dsp:nvSpPr>
      <dsp:spPr>
        <a:xfrm>
          <a:off x="2534118" y="753048"/>
          <a:ext cx="2651635" cy="854526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 de ingresar a mercados norteamericanos y europeos.</a:t>
          </a:r>
          <a:endParaRPr lang="es-ES" sz="1400" kern="1200" dirty="0"/>
        </a:p>
      </dsp:txBody>
      <dsp:txXfrm>
        <a:off x="2559146" y="778076"/>
        <a:ext cx="2601579" cy="804470"/>
      </dsp:txXfrm>
    </dsp:sp>
    <dsp:sp modelId="{8E9A2333-91C7-4A94-BADC-9095A49F4E84}">
      <dsp:nvSpPr>
        <dsp:cNvPr id="0" name=""/>
        <dsp:cNvSpPr/>
      </dsp:nvSpPr>
      <dsp:spPr>
        <a:xfrm rot="11702436">
          <a:off x="1345323" y="2895458"/>
          <a:ext cx="2938156" cy="795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B289F-993A-41D0-8AB4-C59DF5864467}">
      <dsp:nvSpPr>
        <dsp:cNvPr id="0" name=""/>
        <dsp:cNvSpPr/>
      </dsp:nvSpPr>
      <dsp:spPr>
        <a:xfrm>
          <a:off x="69833" y="2319608"/>
          <a:ext cx="2651635" cy="1184729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Las agroindustrias aprovecha la abundancia productiva primaria y transforma los productos en bienes con mayor valor agregado.</a:t>
          </a:r>
          <a:endParaRPr lang="es-ES" sz="1400" kern="1200" dirty="0"/>
        </a:p>
      </dsp:txBody>
      <dsp:txXfrm>
        <a:off x="104533" y="2354308"/>
        <a:ext cx="2582235" cy="1115329"/>
      </dsp:txXfrm>
    </dsp:sp>
    <dsp:sp modelId="{E065FE31-2D8B-4954-BDB6-25C282274832}">
      <dsp:nvSpPr>
        <dsp:cNvPr id="0" name=""/>
        <dsp:cNvSpPr/>
      </dsp:nvSpPr>
      <dsp:spPr>
        <a:xfrm rot="17479629">
          <a:off x="5692650" y="1400976"/>
          <a:ext cx="1888986" cy="795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61B23-3083-43AA-9886-74A20289F3EB}">
      <dsp:nvSpPr>
        <dsp:cNvPr id="0" name=""/>
        <dsp:cNvSpPr/>
      </dsp:nvSpPr>
      <dsp:spPr>
        <a:xfrm>
          <a:off x="5654831" y="342135"/>
          <a:ext cx="2651635" cy="115354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Las condiciones climáticas y de luminosidad del Ecuador facilitan la cosecha de todos los productos agrícolas, durante todo el año.</a:t>
          </a:r>
          <a:endParaRPr lang="es-ES" sz="1400" kern="1200" dirty="0"/>
        </a:p>
      </dsp:txBody>
      <dsp:txXfrm>
        <a:off x="5688617" y="375921"/>
        <a:ext cx="2584063" cy="1085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90180-D210-4526-AEBC-89ED57A065FE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C21E9-1D10-43E9-B3F1-A6511D9FD1FD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7F8B2-D3A4-4241-9B4A-7893C736B72B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79BF3-A903-4E5D-9659-3415C7218AFF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9899F-9058-4D4D-AC1C-4EFB30876BDC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Limitado nivel de competitividad</a:t>
          </a:r>
          <a:endParaRPr lang="es-ES" sz="1600" kern="1200" dirty="0"/>
        </a:p>
      </dsp:txBody>
      <dsp:txXfrm>
        <a:off x="3385569" y="2030903"/>
        <a:ext cx="1356860" cy="1356860"/>
      </dsp:txXfrm>
    </dsp:sp>
    <dsp:sp modelId="{0E2AA4C7-6D8C-4334-9168-67D7B4A27C23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Frágiles encadenamientos productivos</a:t>
          </a:r>
          <a:endParaRPr lang="es-ES" sz="1000" kern="1200" dirty="0"/>
        </a:p>
      </dsp:txBody>
      <dsp:txXfrm>
        <a:off x="3589098" y="199168"/>
        <a:ext cx="949803" cy="949803"/>
      </dsp:txXfrm>
    </dsp:sp>
    <dsp:sp modelId="{E34A2C99-6CFB-4951-BA97-F7D1D807CF0F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Ausencia  de políticas que fortalezcan el sector agroindustrial</a:t>
          </a:r>
          <a:endParaRPr lang="es-ES" sz="1000" kern="1200" dirty="0"/>
        </a:p>
      </dsp:txBody>
      <dsp:txXfrm>
        <a:off x="5624361" y="2234431"/>
        <a:ext cx="949803" cy="949803"/>
      </dsp:txXfrm>
    </dsp:sp>
    <dsp:sp modelId="{5369EE51-B9DE-4D94-A1F5-73E5B3D6CEF6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Bajas inversiones en el sector agroindustrial.</a:t>
          </a:r>
        </a:p>
      </dsp:txBody>
      <dsp:txXfrm>
        <a:off x="3589098" y="4269695"/>
        <a:ext cx="949803" cy="949803"/>
      </dsp:txXfrm>
    </dsp:sp>
    <dsp:sp modelId="{0D01E06A-B9E6-4E5D-9767-EF950FBEFC3A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Innovación tecnológica incipiente</a:t>
          </a:r>
          <a:endParaRPr lang="es-ES" sz="1000" kern="1200" dirty="0"/>
        </a:p>
      </dsp:txBody>
      <dsp:txXfrm>
        <a:off x="1553834" y="2234431"/>
        <a:ext cx="949803" cy="949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13FDB-429E-42D7-9EF0-9966B79A97E9}">
      <dsp:nvSpPr>
        <dsp:cNvPr id="0" name=""/>
        <dsp:cNvSpPr/>
      </dsp:nvSpPr>
      <dsp:spPr>
        <a:xfrm>
          <a:off x="316779" y="433103"/>
          <a:ext cx="3487100" cy="886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Informe Ejecutivo </a:t>
          </a:r>
        </a:p>
      </dsp:txBody>
      <dsp:txXfrm>
        <a:off x="316779" y="433103"/>
        <a:ext cx="3487100" cy="886902"/>
      </dsp:txXfrm>
    </dsp:sp>
    <dsp:sp modelId="{89A80BE1-4E80-4A5A-AFCE-9EFC4E7C2B68}">
      <dsp:nvSpPr>
        <dsp:cNvPr id="0" name=""/>
        <dsp:cNvSpPr/>
      </dsp:nvSpPr>
      <dsp:spPr>
        <a:xfrm>
          <a:off x="347286" y="1495621"/>
          <a:ext cx="3510551" cy="27263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/>
            <a:t>Objetivo 1: </a:t>
          </a:r>
          <a:r>
            <a:rPr lang="es-ES" sz="1800" kern="1200" dirty="0" smtClean="0"/>
            <a:t>Incidencia tecnológica.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/>
            <a:t>Objetivo 2: </a:t>
          </a:r>
          <a:r>
            <a:rPr lang="es-ES" sz="1800" kern="1200" dirty="0" smtClean="0"/>
            <a:t>Gestión empresarial.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/>
            <a:t>Objetivo </a:t>
          </a:r>
          <a:r>
            <a:rPr lang="es-ES" sz="1800" b="1" kern="1200" dirty="0" smtClean="0"/>
            <a:t>3: </a:t>
          </a:r>
          <a:r>
            <a:rPr lang="es-ES" sz="1800" b="0" kern="1200" dirty="0" smtClean="0"/>
            <a:t>Marco legal.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Objetivo 4: </a:t>
          </a:r>
          <a:r>
            <a:rPr lang="es-ES" sz="1800" kern="1200" dirty="0" smtClean="0"/>
            <a:t>Acuerdos y tratados internacionales.</a:t>
          </a:r>
          <a:endParaRPr lang="es-ES" sz="1800" kern="1200" dirty="0"/>
        </a:p>
      </dsp:txBody>
      <dsp:txXfrm>
        <a:off x="347286" y="1495621"/>
        <a:ext cx="3510551" cy="2726306"/>
      </dsp:txXfrm>
    </dsp:sp>
    <dsp:sp modelId="{9790E3AE-73C4-4652-A806-A391D0A13E35}">
      <dsp:nvSpPr>
        <dsp:cNvPr id="0" name=""/>
        <dsp:cNvSpPr/>
      </dsp:nvSpPr>
      <dsp:spPr>
        <a:xfrm>
          <a:off x="8548917" y="575673"/>
          <a:ext cx="351055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Informe por variables</a:t>
          </a:r>
        </a:p>
      </dsp:txBody>
      <dsp:txXfrm>
        <a:off x="8548917" y="575673"/>
        <a:ext cx="3510551" cy="806400"/>
      </dsp:txXfrm>
    </dsp:sp>
    <dsp:sp modelId="{E192B853-DEAA-4109-A991-E419BE71505F}">
      <dsp:nvSpPr>
        <dsp:cNvPr id="0" name=""/>
        <dsp:cNvSpPr/>
      </dsp:nvSpPr>
      <dsp:spPr>
        <a:xfrm>
          <a:off x="8575422" y="1458843"/>
          <a:ext cx="3510551" cy="16368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/>
            <a:t>Objetivo 1:    </a:t>
          </a:r>
          <a:r>
            <a:rPr lang="es-ES" sz="1800" kern="1200" dirty="0"/>
            <a:t>3 variables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/>
            <a:t>Objetivo 2:    </a:t>
          </a:r>
          <a:r>
            <a:rPr lang="es-ES" sz="1800" b="0" kern="1200" dirty="0" smtClean="0"/>
            <a:t>32</a:t>
          </a:r>
          <a:r>
            <a:rPr lang="es-ES" sz="1800" kern="1200" dirty="0" smtClean="0"/>
            <a:t> </a:t>
          </a:r>
          <a:r>
            <a:rPr lang="es-ES" sz="1800" kern="1200" dirty="0"/>
            <a:t>variables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/>
            <a:t>Objetivo 3:    </a:t>
          </a:r>
          <a:r>
            <a:rPr lang="es-ES" sz="1800" b="0" kern="1200" dirty="0" smtClean="0"/>
            <a:t>4</a:t>
          </a:r>
          <a:r>
            <a:rPr lang="es-ES" sz="1800" kern="1200" dirty="0" smtClean="0"/>
            <a:t> </a:t>
          </a:r>
          <a:r>
            <a:rPr lang="es-ES" sz="1800" kern="1200" dirty="0"/>
            <a:t>variable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/>
            <a:t>Objetivo 4:    </a:t>
          </a:r>
          <a:r>
            <a:rPr lang="es-ES" sz="1800" b="0" kern="1200" dirty="0" smtClean="0"/>
            <a:t>1</a:t>
          </a:r>
          <a:r>
            <a:rPr lang="es-ES" sz="1800" kern="1200" dirty="0" smtClean="0"/>
            <a:t> </a:t>
          </a:r>
          <a:r>
            <a:rPr lang="es-ES" sz="1800" kern="1200" dirty="0"/>
            <a:t>variables</a:t>
          </a:r>
        </a:p>
      </dsp:txBody>
      <dsp:txXfrm>
        <a:off x="8575422" y="1458843"/>
        <a:ext cx="3510551" cy="1636857"/>
      </dsp:txXfrm>
    </dsp:sp>
    <dsp:sp modelId="{5B27C668-138E-49AB-A354-8052040EDCF6}">
      <dsp:nvSpPr>
        <dsp:cNvPr id="0" name=""/>
        <dsp:cNvSpPr/>
      </dsp:nvSpPr>
      <dsp:spPr>
        <a:xfrm>
          <a:off x="4015338" y="1691960"/>
          <a:ext cx="4333529" cy="652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Informe detallado</a:t>
          </a:r>
        </a:p>
      </dsp:txBody>
      <dsp:txXfrm>
        <a:off x="4015338" y="1691960"/>
        <a:ext cx="4333529" cy="652893"/>
      </dsp:txXfrm>
    </dsp:sp>
    <dsp:sp modelId="{6876FC0B-76BF-4A76-9DD4-BC37286E38EA}">
      <dsp:nvSpPr>
        <dsp:cNvPr id="0" name=""/>
        <dsp:cNvSpPr/>
      </dsp:nvSpPr>
      <dsp:spPr>
        <a:xfrm>
          <a:off x="4006966" y="2412874"/>
          <a:ext cx="4403354" cy="3353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/>
            <a:t>Análisis de frecuencias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800" kern="1200" dirty="0"/>
        </a:p>
      </dsp:txBody>
      <dsp:txXfrm>
        <a:off x="4006966" y="2412874"/>
        <a:ext cx="4403354" cy="3353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F0811-5098-4059-BE51-84204ECFC27D}">
      <dsp:nvSpPr>
        <dsp:cNvPr id="0" name=""/>
        <dsp:cNvSpPr/>
      </dsp:nvSpPr>
      <dsp:spPr>
        <a:xfrm>
          <a:off x="1243182" y="0"/>
          <a:ext cx="6030269" cy="603026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843F6-B5D2-450C-B09B-F39753EAC5EA}">
      <dsp:nvSpPr>
        <dsp:cNvPr id="0" name=""/>
        <dsp:cNvSpPr/>
      </dsp:nvSpPr>
      <dsp:spPr>
        <a:xfrm>
          <a:off x="274769" y="352674"/>
          <a:ext cx="3825795" cy="2474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Incidencia tecnológica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Ausencia de apoyo por parte del gobierno para la adaptación de nueva tecnología.</a:t>
          </a:r>
          <a:endParaRPr lang="es-E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La mayor parte de su maquinaria y tecnología es importada.</a:t>
          </a:r>
          <a:endParaRPr lang="es-E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Los sistemas de gestión se encuentran desactualizados.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5542" y="473447"/>
        <a:ext cx="3584249" cy="2232504"/>
      </dsp:txXfrm>
    </dsp:sp>
    <dsp:sp modelId="{D1CEAD80-B220-4FAE-9BBF-2178FB4194DE}">
      <dsp:nvSpPr>
        <dsp:cNvPr id="0" name=""/>
        <dsp:cNvSpPr/>
      </dsp:nvSpPr>
      <dsp:spPr>
        <a:xfrm>
          <a:off x="4408947" y="0"/>
          <a:ext cx="4473663" cy="28128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Gestión Empresarial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Bajo nivel académico de gerentes y personal.</a:t>
          </a:r>
          <a:endParaRPr lang="es-ES" sz="105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Alto porcentaje de puestos directivos manejados por familiares.</a:t>
          </a:r>
          <a:endParaRPr lang="es-ES" sz="105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No se toman decisiones arriesgadas.</a:t>
          </a:r>
          <a:endParaRPr lang="es-ES" sz="105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Ausencia de políticas, manual de funciones y cadena de valor.</a:t>
          </a:r>
          <a:endParaRPr lang="es-ES" sz="105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Ausencia de procesos como I+D, SSO, TICS en agroindustrias pertenecientes a grupos internacionales.</a:t>
          </a:r>
          <a:endParaRPr lang="es-ES" sz="105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Ausencia de evaluaciones para los mecanismos de promoción , sistemas de mercadeo y seguimiento de tendencias.</a:t>
          </a:r>
          <a:endParaRPr lang="es-ES" sz="105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Ausencia de acuerdos y alianzas con instituciones gubernamentales.</a:t>
          </a:r>
          <a:endParaRPr lang="es-ES" sz="105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Alto nivel de empresas sin certificaciones de calidad.</a:t>
          </a:r>
          <a:endParaRPr lang="es-ES" sz="105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No se dispone de planes escritos que permitan ascensos, planes de carrera, promociones, traslados, rotaciones.</a:t>
          </a:r>
          <a:endParaRPr lang="es-ES" sz="105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solidFill>
                <a:schemeClr val="tx1"/>
              </a:solidFill>
            </a:rPr>
            <a:t>Alto grado de presencia de grupos empresariales que dominan el sector</a:t>
          </a:r>
          <a:r>
            <a:rPr lang="es-ES" sz="1050" kern="1200" dirty="0" smtClean="0"/>
            <a:t>.</a:t>
          </a:r>
          <a:endParaRPr lang="es-ES" sz="1050" kern="1200" dirty="0"/>
        </a:p>
      </dsp:txBody>
      <dsp:txXfrm>
        <a:off x="4546258" y="137311"/>
        <a:ext cx="4199041" cy="2538209"/>
      </dsp:txXfrm>
    </dsp:sp>
    <dsp:sp modelId="{F79F749A-2A31-43B7-8D2D-BF52735A2E48}">
      <dsp:nvSpPr>
        <dsp:cNvPr id="0" name=""/>
        <dsp:cNvSpPr/>
      </dsp:nvSpPr>
      <dsp:spPr>
        <a:xfrm>
          <a:off x="154936" y="3234515"/>
          <a:ext cx="3844465" cy="24121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Marco legal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Las políticas del gobierno no apoyan el crecimiento de la agroindustria.</a:t>
          </a:r>
          <a:endParaRPr lang="es-E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Los impuestos reducen el incentivo para la inversión.</a:t>
          </a:r>
          <a:endParaRPr lang="es-E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La política antimonopolio no promueve la competencia en el sector.</a:t>
          </a:r>
          <a:endParaRPr lang="es-E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</dsp:txBody>
      <dsp:txXfrm>
        <a:off x="272685" y="3352264"/>
        <a:ext cx="3608967" cy="2176609"/>
      </dsp:txXfrm>
    </dsp:sp>
    <dsp:sp modelId="{7536C2F5-F634-43FA-9F5A-1D102B463481}">
      <dsp:nvSpPr>
        <dsp:cNvPr id="0" name=""/>
        <dsp:cNvSpPr/>
      </dsp:nvSpPr>
      <dsp:spPr>
        <a:xfrm>
          <a:off x="4639381" y="3226193"/>
          <a:ext cx="3154264" cy="24121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Acuerdos y tratados internacionales.</a:t>
          </a:r>
          <a:endParaRPr lang="es-ES" sz="16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La mayoría de agroindustrias no se han beneficiado de ningún acuerdo o tratado internacional.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57130" y="3343942"/>
        <a:ext cx="2918766" cy="2176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4E401-F401-47D7-8025-6BDE6F93983E}">
      <dsp:nvSpPr>
        <dsp:cNvPr id="0" name=""/>
        <dsp:cNvSpPr/>
      </dsp:nvSpPr>
      <dsp:spPr>
        <a:xfrm>
          <a:off x="0" y="1769"/>
          <a:ext cx="11839073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Ausencia de apoyo gubernamental, que facilite la modernización de maquinaria y tecnología.</a:t>
          </a:r>
          <a:endParaRPr lang="es-ES" sz="2500" kern="1200" dirty="0"/>
        </a:p>
      </dsp:txBody>
      <dsp:txXfrm>
        <a:off x="48547" y="50316"/>
        <a:ext cx="11741979" cy="897406"/>
      </dsp:txXfrm>
    </dsp:sp>
    <dsp:sp modelId="{6F2BFCD6-9BEF-4674-AAC7-6DE63E861967}">
      <dsp:nvSpPr>
        <dsp:cNvPr id="0" name=""/>
        <dsp:cNvSpPr/>
      </dsp:nvSpPr>
      <dsp:spPr>
        <a:xfrm>
          <a:off x="0" y="1068269"/>
          <a:ext cx="11839073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Pocos gerentes/as tenían un nivel académico de posgrado y que la mayor parte del personal de todo el sector disponía de educación primaria y secundaria.</a:t>
          </a:r>
          <a:endParaRPr lang="es-ES" sz="2500" kern="1200" dirty="0"/>
        </a:p>
      </dsp:txBody>
      <dsp:txXfrm>
        <a:off x="48547" y="1116816"/>
        <a:ext cx="11741979" cy="897406"/>
      </dsp:txXfrm>
    </dsp:sp>
    <dsp:sp modelId="{E841E454-6732-4BA6-BAD4-84D792C5BEF5}">
      <dsp:nvSpPr>
        <dsp:cNvPr id="0" name=""/>
        <dsp:cNvSpPr/>
      </dsp:nvSpPr>
      <dsp:spPr>
        <a:xfrm>
          <a:off x="0" y="2134769"/>
          <a:ext cx="11839073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Ninguno de los gerentes tomaba decisiones arriesgadas</a:t>
          </a:r>
          <a:endParaRPr lang="es-ES" sz="2500" kern="1200" dirty="0"/>
        </a:p>
      </dsp:txBody>
      <dsp:txXfrm>
        <a:off x="48547" y="2183316"/>
        <a:ext cx="11741979" cy="897406"/>
      </dsp:txXfrm>
    </dsp:sp>
    <dsp:sp modelId="{73B4C1C0-7FB3-4583-BBB9-9D60DD0F1BD8}">
      <dsp:nvSpPr>
        <dsp:cNvPr id="0" name=""/>
        <dsp:cNvSpPr/>
      </dsp:nvSpPr>
      <dsp:spPr>
        <a:xfrm>
          <a:off x="0" y="3201269"/>
          <a:ext cx="11839073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sistemas de gestión desactualizados, y ausencia de políticas, manual de funciones y cadena de valor.</a:t>
          </a:r>
          <a:endParaRPr lang="es-ES" sz="2500" kern="1200" dirty="0"/>
        </a:p>
      </dsp:txBody>
      <dsp:txXfrm>
        <a:off x="48547" y="3249816"/>
        <a:ext cx="11741979" cy="897406"/>
      </dsp:txXfrm>
    </dsp:sp>
    <dsp:sp modelId="{CADF3F04-3FA7-4D1B-A718-D37C550A4CFA}">
      <dsp:nvSpPr>
        <dsp:cNvPr id="0" name=""/>
        <dsp:cNvSpPr/>
      </dsp:nvSpPr>
      <dsp:spPr>
        <a:xfrm>
          <a:off x="0" y="4267769"/>
          <a:ext cx="11839073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bajo nivel de acuerdos y alianzas con entidades gubernamentales</a:t>
          </a:r>
          <a:endParaRPr lang="es-ES" sz="2500" kern="1200" dirty="0"/>
        </a:p>
      </dsp:txBody>
      <dsp:txXfrm>
        <a:off x="48547" y="4316316"/>
        <a:ext cx="11741979" cy="897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4E401-F401-47D7-8025-6BDE6F93983E}">
      <dsp:nvSpPr>
        <dsp:cNvPr id="0" name=""/>
        <dsp:cNvSpPr/>
      </dsp:nvSpPr>
      <dsp:spPr>
        <a:xfrm>
          <a:off x="0" y="121492"/>
          <a:ext cx="11839073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Baja gestión de las pymes para certificados de calidad</a:t>
          </a:r>
          <a:endParaRPr lang="es-ES" sz="1700" kern="1200" dirty="0"/>
        </a:p>
      </dsp:txBody>
      <dsp:txXfrm>
        <a:off x="32967" y="154459"/>
        <a:ext cx="11773139" cy="609393"/>
      </dsp:txXfrm>
    </dsp:sp>
    <dsp:sp modelId="{6F2BFCD6-9BEF-4674-AAC7-6DE63E861967}">
      <dsp:nvSpPr>
        <dsp:cNvPr id="0" name=""/>
        <dsp:cNvSpPr/>
      </dsp:nvSpPr>
      <dsp:spPr>
        <a:xfrm>
          <a:off x="0" y="845780"/>
          <a:ext cx="11839073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Omisión de evaluaciones de personal, promociones y mercadeo</a:t>
          </a:r>
          <a:endParaRPr lang="es-ES" sz="1700" kern="1200" dirty="0"/>
        </a:p>
      </dsp:txBody>
      <dsp:txXfrm>
        <a:off x="32967" y="878747"/>
        <a:ext cx="11773139" cy="609393"/>
      </dsp:txXfrm>
    </dsp:sp>
    <dsp:sp modelId="{E841E454-6732-4BA6-BAD4-84D792C5BEF5}">
      <dsp:nvSpPr>
        <dsp:cNvPr id="0" name=""/>
        <dsp:cNvSpPr/>
      </dsp:nvSpPr>
      <dsp:spPr>
        <a:xfrm>
          <a:off x="0" y="1570068"/>
          <a:ext cx="11839073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Falta de créditos flexibles y asequibles que fomenten su utilización </a:t>
          </a:r>
          <a:endParaRPr lang="es-ES" sz="1700" kern="1200" dirty="0"/>
        </a:p>
      </dsp:txBody>
      <dsp:txXfrm>
        <a:off x="32967" y="1603035"/>
        <a:ext cx="11773139" cy="609393"/>
      </dsp:txXfrm>
    </dsp:sp>
    <dsp:sp modelId="{73B4C1C0-7FB3-4583-BBB9-9D60DD0F1BD8}">
      <dsp:nvSpPr>
        <dsp:cNvPr id="0" name=""/>
        <dsp:cNvSpPr/>
      </dsp:nvSpPr>
      <dsp:spPr>
        <a:xfrm>
          <a:off x="0" y="2294355"/>
          <a:ext cx="11839073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Las políticas del gobierno no apoyan el crecimiento del sector agroindustrial</a:t>
          </a:r>
          <a:endParaRPr lang="es-ES" sz="1700" kern="1200" dirty="0"/>
        </a:p>
      </dsp:txBody>
      <dsp:txXfrm>
        <a:off x="32967" y="2327322"/>
        <a:ext cx="11773139" cy="609393"/>
      </dsp:txXfrm>
    </dsp:sp>
    <dsp:sp modelId="{CADF3F04-3FA7-4D1B-A718-D37C550A4CFA}">
      <dsp:nvSpPr>
        <dsp:cNvPr id="0" name=""/>
        <dsp:cNvSpPr/>
      </dsp:nvSpPr>
      <dsp:spPr>
        <a:xfrm>
          <a:off x="0" y="3018643"/>
          <a:ext cx="11839073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Las implantaciones de impuestos reducen el incentivo para invertir</a:t>
          </a:r>
          <a:endParaRPr lang="es-ES" sz="1700" kern="1200" dirty="0"/>
        </a:p>
      </dsp:txBody>
      <dsp:txXfrm>
        <a:off x="32967" y="3051610"/>
        <a:ext cx="11773139" cy="609393"/>
      </dsp:txXfrm>
    </dsp:sp>
    <dsp:sp modelId="{FDBCE124-B93B-4F5C-B0BE-57EBCB4C61AF}">
      <dsp:nvSpPr>
        <dsp:cNvPr id="0" name=""/>
        <dsp:cNvSpPr/>
      </dsp:nvSpPr>
      <dsp:spPr>
        <a:xfrm>
          <a:off x="0" y="3742930"/>
          <a:ext cx="11839073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No existirían leyes específicas para la agroindustrial</a:t>
          </a:r>
          <a:endParaRPr lang="es-ES" sz="1700" kern="1200" dirty="0"/>
        </a:p>
      </dsp:txBody>
      <dsp:txXfrm>
        <a:off x="32967" y="3775897"/>
        <a:ext cx="11773139" cy="609393"/>
      </dsp:txXfrm>
    </dsp:sp>
    <dsp:sp modelId="{C14E0427-3759-4738-B471-93060D9BBC18}">
      <dsp:nvSpPr>
        <dsp:cNvPr id="0" name=""/>
        <dsp:cNvSpPr/>
      </dsp:nvSpPr>
      <dsp:spPr>
        <a:xfrm>
          <a:off x="0" y="4467218"/>
          <a:ext cx="11839073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 importancia del mercado norteamericano que representaría el 66.22% de las ventas exportables, y para el cual existen muy pocos acuerdos comerciales entre los cuales se encuentra el SGP con EE. UU, y cuya pérdida puede afectar en gran medida a las pymes.</a:t>
          </a:r>
          <a:endParaRPr lang="es-ES" sz="1700" kern="1200" dirty="0"/>
        </a:p>
      </dsp:txBody>
      <dsp:txXfrm>
        <a:off x="32967" y="4500185"/>
        <a:ext cx="11773139" cy="609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4E401-F401-47D7-8025-6BDE6F93983E}">
      <dsp:nvSpPr>
        <dsp:cNvPr id="0" name=""/>
        <dsp:cNvSpPr/>
      </dsp:nvSpPr>
      <dsp:spPr>
        <a:xfrm>
          <a:off x="0" y="3119"/>
          <a:ext cx="11839073" cy="1264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Revisar y racionalizar la aplicación de aranceles para la maquinaria y tecnología, que permita separar adecuadamente los bienes no producidos en el país para establecer, políticas adecuadas que fortalezcan y beneficien la modernización de maquinaria y tecnología agroindustrial.</a:t>
          </a:r>
          <a:endParaRPr lang="es-ES" sz="2300" kern="1200" dirty="0"/>
        </a:p>
      </dsp:txBody>
      <dsp:txXfrm>
        <a:off x="61741" y="64860"/>
        <a:ext cx="11715591" cy="1141288"/>
      </dsp:txXfrm>
    </dsp:sp>
    <dsp:sp modelId="{6F2BFCD6-9BEF-4674-AAC7-6DE63E861967}">
      <dsp:nvSpPr>
        <dsp:cNvPr id="0" name=""/>
        <dsp:cNvSpPr/>
      </dsp:nvSpPr>
      <dsp:spPr>
        <a:xfrm>
          <a:off x="0" y="1334129"/>
          <a:ext cx="11839073" cy="1264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Vincular personal con mayores niveles educativos, en especial en las áreas administrativas a fin de que conduzcan a una mejor gestión gerencial, y mayor especialización de su personal y de las capacidades de su mano de obra técnica.</a:t>
          </a:r>
          <a:endParaRPr lang="es-ES" sz="2300" kern="1200" dirty="0"/>
        </a:p>
      </dsp:txBody>
      <dsp:txXfrm>
        <a:off x="61741" y="1395870"/>
        <a:ext cx="11715591" cy="1141288"/>
      </dsp:txXfrm>
    </dsp:sp>
    <dsp:sp modelId="{E841E454-6732-4BA6-BAD4-84D792C5BEF5}">
      <dsp:nvSpPr>
        <dsp:cNvPr id="0" name=""/>
        <dsp:cNvSpPr/>
      </dsp:nvSpPr>
      <dsp:spPr>
        <a:xfrm>
          <a:off x="0" y="2665139"/>
          <a:ext cx="11839073" cy="1264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Generar y aprobar políticas y leyes específicas para el sector agroindustrial, las cuales beneficien y mejoren las condiciones de estas industrias.</a:t>
          </a:r>
          <a:endParaRPr lang="es-ES" sz="2300" kern="1200" dirty="0"/>
        </a:p>
      </dsp:txBody>
      <dsp:txXfrm>
        <a:off x="61741" y="2726880"/>
        <a:ext cx="11715591" cy="1141288"/>
      </dsp:txXfrm>
    </dsp:sp>
    <dsp:sp modelId="{73B4C1C0-7FB3-4583-BBB9-9D60DD0F1BD8}">
      <dsp:nvSpPr>
        <dsp:cNvPr id="0" name=""/>
        <dsp:cNvSpPr/>
      </dsp:nvSpPr>
      <dsp:spPr>
        <a:xfrm>
          <a:off x="0" y="3996149"/>
          <a:ext cx="11839073" cy="1264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Por la importancia que representa el mercado norteamericano, se deberían realizar más acuerdos comerciales con EE. UU y Canadá.</a:t>
          </a:r>
          <a:endParaRPr lang="es-ES" sz="2300" kern="1200" dirty="0"/>
        </a:p>
      </dsp:txBody>
      <dsp:txXfrm>
        <a:off x="61741" y="4057890"/>
        <a:ext cx="11715591" cy="1141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C3B5-80F9-4B41-9D05-BD0053186A1B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Modernización de maquinaria y tecnología</a:t>
          </a:r>
          <a:endParaRPr lang="es-ES" sz="1400" kern="1200" dirty="0"/>
        </a:p>
      </dsp:txBody>
      <dsp:txXfrm>
        <a:off x="3497373" y="2341985"/>
        <a:ext cx="1133253" cy="1133253"/>
      </dsp:txXfrm>
    </dsp:sp>
    <dsp:sp modelId="{50E436CD-57AF-411C-88F0-0969594D1AE9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051894" y="1853067"/>
        <a:ext cx="24210" cy="24210"/>
      </dsp:txXfrm>
    </dsp:sp>
    <dsp:sp modelId="{6B32BC2F-48B0-44FF-99F6-848267E5AE22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Identificar maquinaria y tecnología que utiliza la agroindustria, y los que se producen en Ecuador</a:t>
          </a:r>
          <a:endParaRPr lang="es-ES" sz="1100" kern="1200" dirty="0"/>
        </a:p>
      </dsp:txBody>
      <dsp:txXfrm>
        <a:off x="3497373" y="255106"/>
        <a:ext cx="1133253" cy="1133253"/>
      </dsp:txXfrm>
    </dsp:sp>
    <dsp:sp modelId="{7310738C-7CF5-4C9B-BBEA-CC8B643C57FE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044264" y="2574066"/>
        <a:ext cx="24210" cy="24210"/>
      </dsp:txXfrm>
    </dsp:sp>
    <dsp:sp modelId="{4F943A86-2ED2-45AF-937F-92D154F0AB61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Distinguir partidas y </a:t>
          </a:r>
          <a:r>
            <a:rPr lang="es-ES" sz="1100" kern="1200" dirty="0" err="1" smtClean="0"/>
            <a:t>subpartidas</a:t>
          </a:r>
          <a:r>
            <a:rPr lang="es-ES" sz="1100" kern="1200" dirty="0" smtClean="0"/>
            <a:t> arancelarias de maquinaria y tecnología no producida en el país.</a:t>
          </a:r>
          <a:endParaRPr lang="es-ES" sz="1100" kern="1200" dirty="0"/>
        </a:p>
      </dsp:txBody>
      <dsp:txXfrm>
        <a:off x="5482113" y="1697104"/>
        <a:ext cx="1133253" cy="1133253"/>
      </dsp:txXfrm>
    </dsp:sp>
    <dsp:sp modelId="{06CC8CFF-B1D0-493F-9D2E-BEE8BA012C82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65213" y="3740667"/>
        <a:ext cx="24210" cy="24210"/>
      </dsp:txXfrm>
    </dsp:sp>
    <dsp:sp modelId="{DF9DAFB6-9E0E-4582-A964-2B8612DAE919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Plantear una ley especifica para la agroindustria.</a:t>
          </a:r>
          <a:endParaRPr lang="es-ES" sz="1100" kern="1200" dirty="0"/>
        </a:p>
      </dsp:txBody>
      <dsp:txXfrm>
        <a:off x="4724010" y="4030307"/>
        <a:ext cx="1133253" cy="1133253"/>
      </dsp:txXfrm>
    </dsp:sp>
    <dsp:sp modelId="{FFF0CDCA-7BED-414C-A819-5ED6E33887D6}">
      <dsp:nvSpPr>
        <dsp:cNvPr id="0" name=""/>
        <dsp:cNvSpPr/>
      </dsp:nvSpPr>
      <dsp:spPr>
        <a:xfrm rot="7560000">
          <a:off x="3208572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438575" y="3740667"/>
        <a:ext cx="24210" cy="24210"/>
      </dsp:txXfrm>
    </dsp:sp>
    <dsp:sp modelId="{2A5BD061-679E-432B-91F6-C3B6A24C1EF3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Vinculación entre Universidad, Gobierno y empresas para automatizar procesos productivos.</a:t>
          </a:r>
          <a:endParaRPr lang="es-ES" sz="1100" kern="1200" dirty="0"/>
        </a:p>
      </dsp:txBody>
      <dsp:txXfrm>
        <a:off x="2270735" y="4030307"/>
        <a:ext cx="1133253" cy="1133253"/>
      </dsp:txXfrm>
    </dsp:sp>
    <dsp:sp modelId="{02881951-66B2-48BB-B684-F03C4674BB81}">
      <dsp:nvSpPr>
        <dsp:cNvPr id="0" name=""/>
        <dsp:cNvSpPr/>
      </dsp:nvSpPr>
      <dsp:spPr>
        <a:xfrm rot="11880000">
          <a:off x="2829520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059524" y="2574066"/>
        <a:ext cx="24210" cy="24210"/>
      </dsp:txXfrm>
    </dsp:sp>
    <dsp:sp modelId="{C0B80A0C-094E-4D9E-9364-FE6BD8EB9C35}">
      <dsp:nvSpPr>
        <dsp:cNvPr id="0" name=""/>
        <dsp:cNvSpPr/>
      </dsp:nvSpPr>
      <dsp:spPr>
        <a:xfrm>
          <a:off x="1277928" y="1462400"/>
          <a:ext cx="1602661" cy="1602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Desagregación tecnológica</a:t>
          </a:r>
          <a:endParaRPr lang="es-ES" sz="1100" kern="1200" dirty="0"/>
        </a:p>
      </dsp:txBody>
      <dsp:txXfrm>
        <a:off x="1512632" y="1697104"/>
        <a:ext cx="1133253" cy="113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12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20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53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08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79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17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37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17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9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30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79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F935-D0E1-45F7-A382-FF094554ECE2}" type="datetimeFigureOut">
              <a:rPr lang="es-ES" smtClean="0"/>
              <a:t>17/01/2018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F8CF9-D049-45CB-B3B7-FC159F1FF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32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uestionario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948CF6-0975-4C55-A80B-533FA6E8A5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35" y="539260"/>
            <a:ext cx="5690593" cy="1463383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2199743" y="2488768"/>
            <a:ext cx="775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DEPARTAMENTO DE CIENCIAS ECONÓMICAS, ADMINISTRATIVAS Y DEL COMERCIO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538881" y="3207957"/>
            <a:ext cx="8910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Tema: “La competitividad </a:t>
            </a:r>
            <a:r>
              <a:rPr lang="es-ES" sz="2800" smtClean="0"/>
              <a:t>en las </a:t>
            </a:r>
            <a:r>
              <a:rPr lang="es-ES" sz="2800" dirty="0" smtClean="0"/>
              <a:t>Pymes agroindustriales exportadoras de la industria alimenticia de Pichincha y la matriz productiva.”</a:t>
            </a:r>
            <a:endParaRPr lang="es-E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473404" y="5079077"/>
            <a:ext cx="601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DIRECTOR DE TESIS: ING. MARCELO VEGA, MBA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 smtClean="0"/>
              <a:t>AUTOR: NEPTALÍ PAÚL SUÁREZ CRIOLLO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56381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E8E64-6A0C-4184-A042-2AD9800A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100" y="0"/>
            <a:ext cx="7523544" cy="966874"/>
          </a:xfrm>
        </p:spPr>
        <p:txBody>
          <a:bodyPr/>
          <a:lstStyle/>
          <a:p>
            <a:pPr algn="ctr"/>
            <a:r>
              <a:rPr lang="es-ES" dirty="0"/>
              <a:t>INFORME EJECUTIVO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107767"/>
              </p:ext>
            </p:extLst>
          </p:nvPr>
        </p:nvGraphicFramePr>
        <p:xfrm>
          <a:off x="1503964" y="719666"/>
          <a:ext cx="8882611" cy="6030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87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6A7A0D4-3C44-43D2-B455-F161997D1F12}"/>
              </a:ext>
            </a:extLst>
          </p:cNvPr>
          <p:cNvSpPr txBox="1">
            <a:spLocks/>
          </p:cNvSpPr>
          <p:nvPr/>
        </p:nvSpPr>
        <p:spPr>
          <a:xfrm>
            <a:off x="2102594" y="147031"/>
            <a:ext cx="8911687" cy="7341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/>
              <a:t>INFORME POR VARIABLES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34098"/>
              </p:ext>
            </p:extLst>
          </p:nvPr>
        </p:nvGraphicFramePr>
        <p:xfrm>
          <a:off x="2494437" y="2307397"/>
          <a:ext cx="7829970" cy="210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4985">
                  <a:extLst>
                    <a:ext uri="{9D8B030D-6E8A-4147-A177-3AD203B41FA5}">
                      <a16:colId xmlns:a16="http://schemas.microsoft.com/office/drawing/2014/main" val="538999453"/>
                    </a:ext>
                  </a:extLst>
                </a:gridCol>
                <a:gridCol w="3914985">
                  <a:extLst>
                    <a:ext uri="{9D8B030D-6E8A-4147-A177-3AD203B41FA5}">
                      <a16:colId xmlns:a16="http://schemas.microsoft.com/office/drawing/2014/main" val="2696219926"/>
                    </a:ext>
                  </a:extLst>
                </a:gridCol>
              </a:tblGrid>
              <a:tr h="702220">
                <a:tc rowSpan="3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Objetivo 1</a:t>
                      </a:r>
                    </a:p>
                    <a:p>
                      <a:pPr algn="ctr"/>
                      <a:r>
                        <a:rPr lang="es-ES" dirty="0" smtClean="0"/>
                        <a:t>Incidencia tecnológica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Maquinaria y equipos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30063"/>
                  </a:ext>
                </a:extLst>
              </a:tr>
              <a:tr h="70222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Innovación tecnológica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24410"/>
                  </a:ext>
                </a:extLst>
              </a:tr>
              <a:tr h="70222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Cambios tecnológicos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8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56" y="848086"/>
            <a:ext cx="3229875" cy="2645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347612" y="3393194"/>
            <a:ext cx="5181122" cy="619920"/>
            <a:chOff x="576303" y="22208"/>
            <a:chExt cx="8068255" cy="619920"/>
          </a:xfrm>
        </p:grpSpPr>
        <p:sp>
          <p:nvSpPr>
            <p:cNvPr id="8" name="Rectángulo redondeado 7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r>
                <a:rPr lang="es-ES" sz="3200" dirty="0"/>
                <a:t>Innovación tecnológica</a:t>
              </a:r>
            </a:p>
          </p:txBody>
        </p:sp>
      </p:grpSp>
      <p:sp>
        <p:nvSpPr>
          <p:cNvPr id="11" name="Abrir llave 10"/>
          <p:cNvSpPr/>
          <p:nvPr/>
        </p:nvSpPr>
        <p:spPr>
          <a:xfrm>
            <a:off x="1815331" y="894081"/>
            <a:ext cx="238605" cy="24541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4066" y="1693333"/>
            <a:ext cx="172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Programa de mantenimiento preventivo.</a:t>
            </a:r>
            <a:endParaRPr lang="es-ES" dirty="0"/>
          </a:p>
        </p:txBody>
      </p:sp>
      <p:grpSp>
        <p:nvGrpSpPr>
          <p:cNvPr id="18" name="Grupo 17"/>
          <p:cNvGrpSpPr/>
          <p:nvPr/>
        </p:nvGrpSpPr>
        <p:grpSpPr>
          <a:xfrm>
            <a:off x="360072" y="268316"/>
            <a:ext cx="5149230" cy="619920"/>
            <a:chOff x="576303" y="22208"/>
            <a:chExt cx="8068255" cy="619920"/>
          </a:xfrm>
        </p:grpSpPr>
        <p:sp>
          <p:nvSpPr>
            <p:cNvPr id="19" name="Rectángulo redondeado 18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Maquinaria y equipo</a:t>
              </a:r>
              <a:endParaRPr lang="es-ES" sz="3200" kern="1200" dirty="0"/>
            </a:p>
          </p:txBody>
        </p:sp>
      </p:grp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762496"/>
              </p:ext>
            </p:extLst>
          </p:nvPr>
        </p:nvGraphicFramePr>
        <p:xfrm>
          <a:off x="377873" y="4013114"/>
          <a:ext cx="2524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584369"/>
              </p:ext>
            </p:extLst>
          </p:nvPr>
        </p:nvGraphicFramePr>
        <p:xfrm>
          <a:off x="2901997" y="4013114"/>
          <a:ext cx="2409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6247780" y="2244362"/>
            <a:ext cx="5181122" cy="619920"/>
            <a:chOff x="576303" y="22208"/>
            <a:chExt cx="8068255" cy="619920"/>
          </a:xfrm>
        </p:grpSpPr>
        <p:sp>
          <p:nvSpPr>
            <p:cNvPr id="24" name="Rectángulo redondeado 23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r>
                <a:rPr lang="es-ES" sz="3200" dirty="0" smtClean="0"/>
                <a:t>Cambios tecnológicos</a:t>
              </a:r>
              <a:endParaRPr lang="es-ES" sz="3200" dirty="0"/>
            </a:p>
          </p:txBody>
        </p:sp>
      </p:grpSp>
      <p:pic>
        <p:nvPicPr>
          <p:cNvPr id="26" name="Imagen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94" y="3845785"/>
            <a:ext cx="3161272" cy="253052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Abrir llave 26"/>
          <p:cNvSpPr/>
          <p:nvPr/>
        </p:nvSpPr>
        <p:spPr>
          <a:xfrm rot="5400000">
            <a:off x="8540400" y="2367326"/>
            <a:ext cx="262466" cy="24541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690732" y="2864282"/>
            <a:ext cx="250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Procedencia de la tecnología o maquinaria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354384" y="1449839"/>
            <a:ext cx="8127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22,22%</a:t>
            </a:r>
            <a:endParaRPr lang="es-ES" sz="16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818067" y="2421516"/>
            <a:ext cx="8127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77,78%</a:t>
            </a:r>
            <a:endParaRPr lang="es-ES" sz="16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690399" y="4713633"/>
            <a:ext cx="8127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35,28%</a:t>
            </a:r>
            <a:endParaRPr lang="es-ES" sz="16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671299" y="5027133"/>
            <a:ext cx="8127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64,72%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020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481621"/>
              </p:ext>
            </p:extLst>
          </p:nvPr>
        </p:nvGraphicFramePr>
        <p:xfrm>
          <a:off x="3050768" y="303198"/>
          <a:ext cx="5070766" cy="62472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35383">
                  <a:extLst>
                    <a:ext uri="{9D8B030D-6E8A-4147-A177-3AD203B41FA5}">
                      <a16:colId xmlns:a16="http://schemas.microsoft.com/office/drawing/2014/main" val="842635702"/>
                    </a:ext>
                  </a:extLst>
                </a:gridCol>
                <a:gridCol w="2535383">
                  <a:extLst>
                    <a:ext uri="{9D8B030D-6E8A-4147-A177-3AD203B41FA5}">
                      <a16:colId xmlns:a16="http://schemas.microsoft.com/office/drawing/2014/main" val="1625105795"/>
                    </a:ext>
                  </a:extLst>
                </a:gridCol>
              </a:tblGrid>
              <a:tr h="132622">
                <a:tc rowSpan="32"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Objetivo 2</a:t>
                      </a:r>
                    </a:p>
                    <a:p>
                      <a:pPr algn="ctr"/>
                      <a:r>
                        <a:rPr lang="es-ES" sz="1200" dirty="0" smtClean="0"/>
                        <a:t>Gestión</a:t>
                      </a:r>
                      <a:r>
                        <a:rPr lang="es-ES" sz="1200" baseline="0" dirty="0" smtClean="0"/>
                        <a:t> Empresarial</a:t>
                      </a:r>
                      <a:endParaRPr lang="es-ES" sz="1200" dirty="0" smtClean="0"/>
                    </a:p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Nivel </a:t>
                      </a:r>
                      <a:r>
                        <a:rPr lang="es-ES" sz="1200" u="none" strike="noStrike" dirty="0">
                          <a:effectLst/>
                        </a:rPr>
                        <a:t>educativo gerentes.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47189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Experiencia</a:t>
                      </a:r>
                      <a:r>
                        <a:rPr lang="es-ES" sz="1200" u="none" strike="noStrike" dirty="0">
                          <a:effectLst/>
                        </a:rPr>
                        <a:t>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96335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Toma </a:t>
                      </a:r>
                      <a:r>
                        <a:rPr lang="es-ES" sz="1200" u="none" strike="noStrike" dirty="0">
                          <a:effectLst/>
                        </a:rPr>
                        <a:t>de decisiones.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69471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Planeación </a:t>
                      </a:r>
                      <a:r>
                        <a:rPr lang="es-ES" sz="1200" u="none" strike="noStrike" dirty="0">
                          <a:effectLst/>
                        </a:rPr>
                        <a:t>estratégica.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77261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Estructura </a:t>
                      </a:r>
                      <a:r>
                        <a:rPr lang="es-ES" sz="1200" u="none" strike="noStrike" dirty="0">
                          <a:effectLst/>
                        </a:rPr>
                        <a:t>organizacional.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52161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Área </a:t>
                      </a:r>
                      <a:r>
                        <a:rPr lang="es-ES" sz="1200" u="none" strike="noStrike" dirty="0">
                          <a:effectLst/>
                        </a:rPr>
                        <a:t>comercial establecida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34724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Exportaciones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56099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Mercadeo </a:t>
                      </a:r>
                      <a:r>
                        <a:rPr lang="es-ES" sz="1200" u="none" strike="noStrike" dirty="0">
                          <a:effectLst/>
                        </a:rPr>
                        <a:t>y ventas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20043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Experiencia </a:t>
                      </a:r>
                      <a:r>
                        <a:rPr lang="es-ES" sz="1200" u="none" strike="noStrike" dirty="0">
                          <a:effectLst/>
                        </a:rPr>
                        <a:t>en el mercado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80988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Conocimiento </a:t>
                      </a:r>
                      <a:r>
                        <a:rPr lang="es-ES" sz="1200" u="none" strike="noStrike" dirty="0">
                          <a:effectLst/>
                        </a:rPr>
                        <a:t>de competidores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2537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Gestión </a:t>
                      </a:r>
                      <a:r>
                        <a:rPr lang="es-ES" sz="1200" u="none" strike="noStrike" dirty="0">
                          <a:effectLst/>
                        </a:rPr>
                        <a:t>proveedores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070179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Gestión </a:t>
                      </a:r>
                      <a:r>
                        <a:rPr lang="es-ES" sz="1200" u="none" strike="noStrike" dirty="0">
                          <a:effectLst/>
                        </a:rPr>
                        <a:t>producto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74372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Gestión </a:t>
                      </a:r>
                      <a:r>
                        <a:rPr lang="es-ES" sz="1200" u="none" strike="noStrike" dirty="0">
                          <a:effectLst/>
                        </a:rPr>
                        <a:t>precio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705569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Gestión </a:t>
                      </a:r>
                      <a:r>
                        <a:rPr lang="es-ES" sz="1200" u="none" strike="noStrike" dirty="0">
                          <a:effectLst/>
                        </a:rPr>
                        <a:t>plaza o distribución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8171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Gestión </a:t>
                      </a:r>
                      <a:r>
                        <a:rPr lang="es-ES" sz="1200" u="none" strike="noStrike" dirty="0">
                          <a:effectLst/>
                        </a:rPr>
                        <a:t>promoción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78183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Servicio </a:t>
                      </a:r>
                      <a:r>
                        <a:rPr lang="es-ES" sz="1200" u="none" strike="noStrike" dirty="0">
                          <a:effectLst/>
                        </a:rPr>
                        <a:t>al cliente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56267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Alianzas </a:t>
                      </a:r>
                      <a:r>
                        <a:rPr lang="es-ES" sz="1200" u="none" strike="noStrike" dirty="0">
                          <a:effectLst/>
                        </a:rPr>
                        <a:t>estratégicas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915098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Calidad </a:t>
                      </a:r>
                      <a:r>
                        <a:rPr lang="es-ES" sz="1200" u="none" strike="noStrike" dirty="0">
                          <a:effectLst/>
                        </a:rPr>
                        <a:t>total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45947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Investigación </a:t>
                      </a:r>
                      <a:r>
                        <a:rPr lang="es-ES" sz="1200" u="none" strike="noStrike" dirty="0">
                          <a:effectLst/>
                        </a:rPr>
                        <a:t>y Desarrollo.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00208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Rentabilidad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167337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Endeudamiento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3735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Administración </a:t>
                      </a:r>
                      <a:r>
                        <a:rPr lang="es-ES" sz="1200" u="none" strike="noStrike" dirty="0">
                          <a:effectLst/>
                        </a:rPr>
                        <a:t>financiera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980822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Cumplimiento </a:t>
                      </a:r>
                      <a:r>
                        <a:rPr lang="es-ES" sz="1200" u="none" strike="noStrike" dirty="0">
                          <a:effectLst/>
                        </a:rPr>
                        <a:t>de obligaciones.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7229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Reparto </a:t>
                      </a:r>
                      <a:r>
                        <a:rPr lang="es-ES" sz="1200" u="none" strike="noStrike" dirty="0">
                          <a:effectLst/>
                        </a:rPr>
                        <a:t>de inversión (%)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98033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Cultura </a:t>
                      </a:r>
                      <a:r>
                        <a:rPr lang="es-ES" sz="1200" u="none" strike="noStrike" dirty="0">
                          <a:effectLst/>
                        </a:rPr>
                        <a:t>organizacional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24792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Manejo </a:t>
                      </a:r>
                      <a:r>
                        <a:rPr lang="es-ES" sz="1200" u="none" strike="noStrike" dirty="0">
                          <a:effectLst/>
                        </a:rPr>
                        <a:t>de idioma inglés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56461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Programas </a:t>
                      </a:r>
                      <a:r>
                        <a:rPr lang="es-ES" sz="1200" u="none" strike="noStrike" dirty="0">
                          <a:effectLst/>
                        </a:rPr>
                        <a:t>de capacitación y </a:t>
                      </a:r>
                      <a:r>
                        <a:rPr lang="es-ES" sz="1200" u="none" strike="noStrike" dirty="0" smtClean="0">
                          <a:effectLst/>
                        </a:rPr>
                        <a:t>promoción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1688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Salud </a:t>
                      </a:r>
                      <a:r>
                        <a:rPr lang="es-ES" sz="1200" u="none" strike="noStrike" dirty="0">
                          <a:effectLst/>
                        </a:rPr>
                        <a:t>y seguridad industrial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16430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Evaluación </a:t>
                      </a:r>
                      <a:r>
                        <a:rPr lang="es-ES" sz="1200" u="none" strike="noStrike" dirty="0">
                          <a:effectLst/>
                        </a:rPr>
                        <a:t>del desempeño.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662534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Política </a:t>
                      </a:r>
                      <a:r>
                        <a:rPr lang="es-ES" sz="1200" u="none" strike="noStrike" dirty="0">
                          <a:effectLst/>
                        </a:rPr>
                        <a:t>ambiental de la </a:t>
                      </a:r>
                      <a:r>
                        <a:rPr lang="es-ES" sz="1200" u="none" strike="noStrike" dirty="0" smtClean="0">
                          <a:effectLst/>
                        </a:rPr>
                        <a:t>empresa</a:t>
                      </a:r>
                      <a:r>
                        <a:rPr lang="es-ES" sz="1200" u="none" strike="noStrike" dirty="0">
                          <a:effectLst/>
                        </a:rPr>
                        <a:t>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3237"/>
                  </a:ext>
                </a:extLst>
              </a:tr>
              <a:tr h="132622">
                <a:tc v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Factores </a:t>
                      </a:r>
                      <a:r>
                        <a:rPr lang="es-ES" sz="1200" u="none" strike="noStrike" dirty="0">
                          <a:effectLst/>
                        </a:rPr>
                        <a:t>socioculturales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11433"/>
                  </a:ext>
                </a:extLst>
              </a:tr>
              <a:tr h="224247">
                <a:tc vMerge="1"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Claves </a:t>
                      </a:r>
                      <a:r>
                        <a:rPr lang="es-ES" sz="1200" u="none" strike="noStrike" dirty="0">
                          <a:effectLst/>
                        </a:rPr>
                        <a:t>de competitividad.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1" marR="6631" marT="66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101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3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60072" y="268316"/>
            <a:ext cx="5149230" cy="619920"/>
            <a:chOff x="576303" y="22208"/>
            <a:chExt cx="8068255" cy="619920"/>
          </a:xfrm>
        </p:grpSpPr>
        <p:sp>
          <p:nvSpPr>
            <p:cNvPr id="3" name="Rectángulo redondeado 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Nivel Educativo Gerentes</a:t>
              </a:r>
              <a:endParaRPr lang="es-ES" sz="3200" kern="1200" dirty="0"/>
            </a:p>
          </p:txBody>
        </p:sp>
      </p:grp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5" y="918499"/>
            <a:ext cx="3550931" cy="241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/>
          <a:stretch/>
        </p:blipFill>
        <p:spPr bwMode="auto">
          <a:xfrm>
            <a:off x="3930316" y="1118585"/>
            <a:ext cx="2961155" cy="2218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79385" y="3336758"/>
            <a:ext cx="5149230" cy="619920"/>
            <a:chOff x="576303" y="22208"/>
            <a:chExt cx="8068255" cy="619920"/>
          </a:xfrm>
        </p:grpSpPr>
        <p:sp>
          <p:nvSpPr>
            <p:cNvPr id="8" name="Rectángulo redondeado 7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Experiencia</a:t>
              </a:r>
              <a:endParaRPr lang="es-ES" sz="3200" kern="1200" dirty="0"/>
            </a:p>
          </p:txBody>
        </p:sp>
      </p:grpSp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1" y="4148144"/>
            <a:ext cx="2989457" cy="239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8" y="3986939"/>
            <a:ext cx="3449052" cy="27603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o 11"/>
          <p:cNvGrpSpPr/>
          <p:nvPr/>
        </p:nvGrpSpPr>
        <p:grpSpPr>
          <a:xfrm>
            <a:off x="6720767" y="278135"/>
            <a:ext cx="5149230" cy="619920"/>
            <a:chOff x="576303" y="22208"/>
            <a:chExt cx="8068255" cy="619920"/>
          </a:xfrm>
        </p:grpSpPr>
        <p:sp>
          <p:nvSpPr>
            <p:cNvPr id="13" name="Rectángulo redondeado 1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Toma de decisiones</a:t>
              </a:r>
              <a:endParaRPr lang="es-ES" sz="3200" kern="1200" dirty="0"/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7907739" y="928317"/>
            <a:ext cx="2775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</a:t>
            </a:r>
            <a:r>
              <a:rPr lang="es-ES" dirty="0" smtClean="0"/>
              <a:t>inguno </a:t>
            </a:r>
            <a:r>
              <a:rPr lang="es-ES" dirty="0"/>
              <a:t>de los Gerentes/as  adoptaba  decisiones </a:t>
            </a:r>
            <a:r>
              <a:rPr lang="es-ES" dirty="0" smtClean="0"/>
              <a:t>arriesgadas.</a:t>
            </a:r>
            <a:endParaRPr lang="es-ES" dirty="0"/>
          </a:p>
        </p:txBody>
      </p:sp>
      <p:grpSp>
        <p:nvGrpSpPr>
          <p:cNvPr id="16" name="Grupo 15"/>
          <p:cNvGrpSpPr/>
          <p:nvPr/>
        </p:nvGrpSpPr>
        <p:grpSpPr>
          <a:xfrm>
            <a:off x="6701453" y="1917711"/>
            <a:ext cx="5149230" cy="619920"/>
            <a:chOff x="576303" y="22208"/>
            <a:chExt cx="8068255" cy="619920"/>
          </a:xfrm>
        </p:grpSpPr>
        <p:sp>
          <p:nvSpPr>
            <p:cNvPr id="17" name="Rectángulo redondeado 16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Planeación estratégica</a:t>
              </a:r>
              <a:endParaRPr lang="es-ES" sz="3200" kern="1200" dirty="0"/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10010273" y="2572874"/>
            <a:ext cx="201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políticas y Resultados.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442986" y="2635886"/>
            <a:ext cx="201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Misión, Visión, Valores, Objetivos.</a:t>
            </a:r>
            <a:endParaRPr lang="es-ES" dirty="0"/>
          </a:p>
        </p:txBody>
      </p:sp>
      <p:sp>
        <p:nvSpPr>
          <p:cNvPr id="21" name="Flecha arriba 20"/>
          <p:cNvSpPr/>
          <p:nvPr/>
        </p:nvSpPr>
        <p:spPr>
          <a:xfrm>
            <a:off x="6891471" y="2635886"/>
            <a:ext cx="551515" cy="64633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Flecha abajo 21"/>
          <p:cNvSpPr/>
          <p:nvPr/>
        </p:nvSpPr>
        <p:spPr>
          <a:xfrm>
            <a:off x="9593179" y="2635886"/>
            <a:ext cx="673768" cy="646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3" name="Grupo 22"/>
          <p:cNvGrpSpPr/>
          <p:nvPr/>
        </p:nvGrpSpPr>
        <p:grpSpPr>
          <a:xfrm>
            <a:off x="6876815" y="3537230"/>
            <a:ext cx="5149230" cy="619920"/>
            <a:chOff x="576303" y="22208"/>
            <a:chExt cx="8068255" cy="619920"/>
          </a:xfrm>
        </p:grpSpPr>
        <p:sp>
          <p:nvSpPr>
            <p:cNvPr id="24" name="Rectángulo redondeado 23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Estructura Organizacional</a:t>
              </a:r>
              <a:endParaRPr lang="es-ES" sz="3200" kern="1200" dirty="0"/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7533423" y="4210789"/>
            <a:ext cx="201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Organigrama, manual de procesos y mapas de procesos.</a:t>
            </a:r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0010273" y="4333381"/>
            <a:ext cx="2015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Manual de funciones y cadena de valor.</a:t>
            </a:r>
            <a:endParaRPr lang="es-ES" dirty="0"/>
          </a:p>
        </p:txBody>
      </p:sp>
      <p:sp>
        <p:nvSpPr>
          <p:cNvPr id="28" name="Flecha abajo 27"/>
          <p:cNvSpPr/>
          <p:nvPr/>
        </p:nvSpPr>
        <p:spPr>
          <a:xfrm>
            <a:off x="9374956" y="4412163"/>
            <a:ext cx="673768" cy="646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Flecha arriba 28"/>
          <p:cNvSpPr/>
          <p:nvPr/>
        </p:nvSpPr>
        <p:spPr>
          <a:xfrm>
            <a:off x="6981908" y="4471880"/>
            <a:ext cx="551515" cy="64633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104937" y="1966062"/>
            <a:ext cx="6143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38,89%</a:t>
            </a:r>
            <a:endParaRPr lang="es-ES" sz="11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676436" y="2227671"/>
            <a:ext cx="6143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27,78%</a:t>
            </a:r>
            <a:endParaRPr lang="es-ES" sz="11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310075" y="2221729"/>
            <a:ext cx="6143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25,00%</a:t>
            </a:r>
            <a:endParaRPr lang="es-ES" sz="11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804027" y="2586034"/>
            <a:ext cx="5670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8,33%</a:t>
            </a:r>
            <a:endParaRPr lang="es-ES" sz="11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884824" y="4979711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38,89%</a:t>
            </a:r>
            <a:endParaRPr lang="es-ES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898903" y="5205705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61,11%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4629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4182" y="196005"/>
            <a:ext cx="5149230" cy="619920"/>
            <a:chOff x="576303" y="22208"/>
            <a:chExt cx="8068255" cy="619920"/>
          </a:xfrm>
        </p:grpSpPr>
        <p:sp>
          <p:nvSpPr>
            <p:cNvPr id="3" name="Rectángulo redondeado 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b"/>
              <a:r>
                <a:rPr lang="es-ES" sz="3200" dirty="0"/>
                <a:t>Área comercial establecida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06" y="815925"/>
            <a:ext cx="3114554" cy="271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596"/>
            <a:ext cx="3086506" cy="26887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 arriba 6"/>
          <p:cNvSpPr/>
          <p:nvPr/>
        </p:nvSpPr>
        <p:spPr>
          <a:xfrm>
            <a:off x="5358065" y="196004"/>
            <a:ext cx="497304" cy="61759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64181" y="3597948"/>
            <a:ext cx="5149230" cy="619920"/>
            <a:chOff x="576303" y="22208"/>
            <a:chExt cx="8068255" cy="619920"/>
          </a:xfrm>
        </p:grpSpPr>
        <p:sp>
          <p:nvSpPr>
            <p:cNvPr id="9" name="Rectángulo redondeado 8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Exportaciones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58" y="4248130"/>
            <a:ext cx="3249631" cy="26003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o 11"/>
          <p:cNvGrpSpPr/>
          <p:nvPr/>
        </p:nvGrpSpPr>
        <p:grpSpPr>
          <a:xfrm>
            <a:off x="6348413" y="166108"/>
            <a:ext cx="5149230" cy="619920"/>
            <a:chOff x="576303" y="22208"/>
            <a:chExt cx="8068255" cy="619920"/>
          </a:xfrm>
        </p:grpSpPr>
        <p:sp>
          <p:nvSpPr>
            <p:cNvPr id="13" name="Rectángulo redondeado 1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Mercadeo y ventas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6369927" y="3571537"/>
            <a:ext cx="179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Segmentación de clientes.</a:t>
            </a:r>
            <a:endParaRPr lang="es-ES" dirty="0"/>
          </a:p>
        </p:txBody>
      </p:sp>
      <p:pic>
        <p:nvPicPr>
          <p:cNvPr id="17" name="Imagen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13320" r="68286" b="17422"/>
          <a:stretch/>
        </p:blipFill>
        <p:spPr bwMode="auto">
          <a:xfrm>
            <a:off x="6646020" y="4382317"/>
            <a:ext cx="1246187" cy="23320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9452051" y="4831246"/>
            <a:ext cx="179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Canales de distribución</a:t>
            </a:r>
            <a:endParaRPr lang="es-ES" dirty="0"/>
          </a:p>
        </p:txBody>
      </p:sp>
      <p:pic>
        <p:nvPicPr>
          <p:cNvPr id="19" name="Imagen 1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59302" r="23794" b="9136"/>
          <a:stretch/>
        </p:blipFill>
        <p:spPr bwMode="auto">
          <a:xfrm>
            <a:off x="8816974" y="5507839"/>
            <a:ext cx="2813051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"/>
          <a:stretch/>
        </p:blipFill>
        <p:spPr bwMode="auto">
          <a:xfrm>
            <a:off x="9094124" y="782946"/>
            <a:ext cx="3097876" cy="251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1"/>
          <a:stretch/>
        </p:blipFill>
        <p:spPr bwMode="auto">
          <a:xfrm>
            <a:off x="5928635" y="818955"/>
            <a:ext cx="3165489" cy="280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uadroTexto 22"/>
          <p:cNvSpPr txBox="1"/>
          <p:nvPr/>
        </p:nvSpPr>
        <p:spPr>
          <a:xfrm>
            <a:off x="2395903" y="5086249"/>
            <a:ext cx="17910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32,94%    EE.UU y Canadá</a:t>
            </a:r>
            <a:endParaRPr lang="es-ES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871570" y="6111089"/>
            <a:ext cx="12859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29,19% Pichincha</a:t>
            </a:r>
            <a:endParaRPr lang="es-ES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50476" y="5524039"/>
            <a:ext cx="12164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21,06% Ecuador</a:t>
            </a:r>
            <a:endParaRPr lang="es-ES" sz="1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11661" y="4747729"/>
            <a:ext cx="12164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8,83% Europa</a:t>
            </a:r>
            <a:endParaRPr lang="es-ES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222366" y="2262971"/>
            <a:ext cx="6784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33,33%</a:t>
            </a:r>
            <a:endParaRPr lang="es-ES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511379" y="2085082"/>
            <a:ext cx="6784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55,56%</a:t>
            </a:r>
            <a:endParaRPr lang="es-ES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590674" y="1135479"/>
            <a:ext cx="6784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11,11%</a:t>
            </a:r>
            <a:endParaRPr lang="es-ES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7223558" y="5385539"/>
            <a:ext cx="6784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47,82%</a:t>
            </a:r>
            <a:endParaRPr lang="es-ES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0507868" y="1377376"/>
            <a:ext cx="6784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16,67%</a:t>
            </a:r>
            <a:endParaRPr lang="es-ES" sz="12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0750134" y="2160934"/>
            <a:ext cx="6784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11,11%</a:t>
            </a:r>
            <a:endParaRPr lang="es-ES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9550155" y="5548328"/>
            <a:ext cx="14543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35,82% Distribuidor</a:t>
            </a:r>
            <a:endParaRPr lang="es-ES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9550155" y="5899201"/>
            <a:ext cx="1600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35,82% Redes propias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227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24076" y="48126"/>
            <a:ext cx="5149230" cy="619920"/>
            <a:chOff x="576303" y="22208"/>
            <a:chExt cx="8068255" cy="619920"/>
          </a:xfrm>
        </p:grpSpPr>
        <p:sp>
          <p:nvSpPr>
            <p:cNvPr id="3" name="Rectángulo redondeado 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Experiencia en el mercado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9" y="1097902"/>
            <a:ext cx="3337829" cy="26718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43389" y="698308"/>
            <a:ext cx="237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Mayor a 5 años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4444" y="3760288"/>
            <a:ext cx="429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 grupos Internacionales, ausencia de conocimiento de la oferta de proveedores, I+D, SSO, sistemas de gestión.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43389" y="4754704"/>
            <a:ext cx="5847151" cy="619920"/>
            <a:chOff x="576303" y="22208"/>
            <a:chExt cx="8068255" cy="619920"/>
          </a:xfrm>
        </p:grpSpPr>
        <p:sp>
          <p:nvSpPr>
            <p:cNvPr id="9" name="Rectángulo redondeado 8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b"/>
              <a:r>
                <a:rPr lang="es-ES" sz="3200" dirty="0"/>
                <a:t>Conocimiento </a:t>
              </a:r>
              <a:r>
                <a:rPr lang="es-ES" sz="3200" dirty="0" smtClean="0"/>
                <a:t>de competidores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131844" y="76565"/>
            <a:ext cx="5149230" cy="619920"/>
            <a:chOff x="576303" y="22208"/>
            <a:chExt cx="8068255" cy="619920"/>
          </a:xfrm>
        </p:grpSpPr>
        <p:sp>
          <p:nvSpPr>
            <p:cNvPr id="17" name="Rectángulo redondeado 16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Gestión proveedores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085250" y="1806028"/>
            <a:ext cx="5149230" cy="619920"/>
            <a:chOff x="576303" y="22208"/>
            <a:chExt cx="8068255" cy="619920"/>
          </a:xfrm>
        </p:grpSpPr>
        <p:sp>
          <p:nvSpPr>
            <p:cNvPr id="20" name="Rectángulo redondeado 19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Gestión producto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6170469" y="666223"/>
            <a:ext cx="4978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*Conocimiento de la Oferta</a:t>
            </a:r>
          </a:p>
          <a:p>
            <a:pPr algn="just"/>
            <a:r>
              <a:rPr lang="es-ES" dirty="0" smtClean="0"/>
              <a:t>*Procesos de evaluación previa a la selección</a:t>
            </a:r>
          </a:p>
          <a:p>
            <a:pPr algn="just"/>
            <a:r>
              <a:rPr lang="es-ES" dirty="0" smtClean="0"/>
              <a:t>*Controles Periódicos</a:t>
            </a:r>
          </a:p>
          <a:p>
            <a:pPr algn="just"/>
            <a:r>
              <a:rPr lang="es-ES" dirty="0" smtClean="0"/>
              <a:t>*Documentos de manejo de proveedores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170469" y="2381092"/>
            <a:ext cx="429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mitad de las pymes no realizan un plan de mercadeo, no utilizan la técnica de la venta cruzada.</a:t>
            </a:r>
            <a:endParaRPr lang="es-ES" dirty="0"/>
          </a:p>
        </p:txBody>
      </p:sp>
      <p:grpSp>
        <p:nvGrpSpPr>
          <p:cNvPr id="24" name="Grupo 23"/>
          <p:cNvGrpSpPr/>
          <p:nvPr/>
        </p:nvGrpSpPr>
        <p:grpSpPr>
          <a:xfrm>
            <a:off x="6131844" y="3225531"/>
            <a:ext cx="5149230" cy="619920"/>
            <a:chOff x="576303" y="22208"/>
            <a:chExt cx="8068255" cy="619920"/>
          </a:xfrm>
        </p:grpSpPr>
        <p:sp>
          <p:nvSpPr>
            <p:cNvPr id="25" name="Rectángulo redondeado 24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adroTexto 25"/>
            <p:cNvSpPr txBox="1"/>
            <p:nvPr/>
          </p:nvSpPr>
          <p:spPr>
            <a:xfrm>
              <a:off x="606565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b"/>
              <a:r>
                <a:rPr lang="es-ES" sz="3200" dirty="0"/>
                <a:t>Gestión precio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Imagen 2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r="10846"/>
          <a:stretch/>
        </p:blipFill>
        <p:spPr bwMode="auto">
          <a:xfrm>
            <a:off x="6192253" y="3910272"/>
            <a:ext cx="5069507" cy="29477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Flecha arriba 27"/>
          <p:cNvSpPr/>
          <p:nvPr/>
        </p:nvSpPr>
        <p:spPr>
          <a:xfrm>
            <a:off x="10900610" y="916823"/>
            <a:ext cx="497304" cy="61759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121699" y="2725839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88,89%</a:t>
            </a:r>
            <a:endParaRPr lang="es-ES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776398" y="1463897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11,11%</a:t>
            </a:r>
            <a:endParaRPr lang="es-ES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018107" y="5370317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54,23%</a:t>
            </a:r>
            <a:endParaRPr lang="es-ES" sz="12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8015855" y="5902472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20,33%</a:t>
            </a:r>
            <a:endParaRPr lang="es-ES" sz="12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9007953" y="5902473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16,94%</a:t>
            </a:r>
            <a:endParaRPr lang="es-ES" sz="12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0041417" y="6040973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8,47%</a:t>
            </a:r>
            <a:endParaRPr lang="es-ES" sz="1200" dirty="0"/>
          </a:p>
        </p:txBody>
      </p:sp>
      <p:sp>
        <p:nvSpPr>
          <p:cNvPr id="35" name="Flecha arriba 34"/>
          <p:cNvSpPr/>
          <p:nvPr/>
        </p:nvSpPr>
        <p:spPr>
          <a:xfrm>
            <a:off x="4730111" y="5681452"/>
            <a:ext cx="497304" cy="61759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102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9431" y="150620"/>
            <a:ext cx="5847151" cy="619920"/>
            <a:chOff x="576303" y="22208"/>
            <a:chExt cx="8068255" cy="619920"/>
          </a:xfrm>
        </p:grpSpPr>
        <p:sp>
          <p:nvSpPr>
            <p:cNvPr id="3" name="Rectángulo redondeado 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b"/>
              <a:r>
                <a:rPr lang="es-ES" sz="3200" dirty="0"/>
                <a:t>Gestión plaza o distribución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59428" y="1124411"/>
            <a:ext cx="5847151" cy="619920"/>
            <a:chOff x="576303" y="22208"/>
            <a:chExt cx="8068255" cy="619920"/>
          </a:xfrm>
        </p:grpSpPr>
        <p:sp>
          <p:nvSpPr>
            <p:cNvPr id="6" name="Rectángulo redondeado 5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Gestión promoción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59427" y="3076057"/>
            <a:ext cx="5847151" cy="619920"/>
            <a:chOff x="576303" y="22208"/>
            <a:chExt cx="8068255" cy="619920"/>
          </a:xfrm>
        </p:grpSpPr>
        <p:sp>
          <p:nvSpPr>
            <p:cNvPr id="9" name="Rectángulo redondeado 8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Servicio al cliente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59426" y="4863345"/>
            <a:ext cx="5847151" cy="619920"/>
            <a:chOff x="576303" y="22208"/>
            <a:chExt cx="8068255" cy="619920"/>
          </a:xfrm>
        </p:grpSpPr>
        <p:sp>
          <p:nvSpPr>
            <p:cNvPr id="12" name="Rectángulo redondeado 11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636826" y="22208"/>
              <a:ext cx="8007732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Alianzas estratégicas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284281" y="184205"/>
            <a:ext cx="5847151" cy="619920"/>
            <a:chOff x="576303" y="22208"/>
            <a:chExt cx="8068255" cy="619920"/>
          </a:xfrm>
        </p:grpSpPr>
        <p:sp>
          <p:nvSpPr>
            <p:cNvPr id="15" name="Rectángulo redondeado 14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Calidad total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284281" y="2069499"/>
            <a:ext cx="5847151" cy="619920"/>
            <a:chOff x="576303" y="22208"/>
            <a:chExt cx="8068255" cy="619920"/>
          </a:xfrm>
        </p:grpSpPr>
        <p:sp>
          <p:nvSpPr>
            <p:cNvPr id="18" name="Rectángulo redondeado 17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Investigación y Desarrollo.  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284280" y="4455816"/>
            <a:ext cx="5847151" cy="534592"/>
            <a:chOff x="576303" y="22208"/>
            <a:chExt cx="8068255" cy="619920"/>
          </a:xfrm>
        </p:grpSpPr>
        <p:sp>
          <p:nvSpPr>
            <p:cNvPr id="21" name="Rectángulo redondeado 20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636826" y="22208"/>
              <a:ext cx="8007732" cy="44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Rentabilidad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378741" y="804125"/>
            <a:ext cx="473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Disponen de sistemas de distribución</a:t>
            </a:r>
            <a:endParaRPr lang="es-ES" dirty="0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40932"/>
              </p:ext>
            </p:extLst>
          </p:nvPr>
        </p:nvGraphicFramePr>
        <p:xfrm>
          <a:off x="159428" y="1781537"/>
          <a:ext cx="584715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151">
                  <a:extLst>
                    <a:ext uri="{9D8B030D-6E8A-4147-A177-3AD203B41FA5}">
                      <a16:colId xmlns:a16="http://schemas.microsoft.com/office/drawing/2014/main" val="3702868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Del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total de ventas brutas asignan en promedio 3,61% en publicidad.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445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El 27,78%</a:t>
                      </a:r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 no evalúan mecanismos de promoción, sistemas de información de mercados y seguimientos de tendencias.</a:t>
                      </a:r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347009"/>
                  </a:ext>
                </a:extLst>
              </a:tr>
            </a:tbl>
          </a:graphicData>
        </a:graphic>
      </p:graphicFrame>
      <p:sp>
        <p:nvSpPr>
          <p:cNvPr id="34" name="CuadroTexto 33"/>
          <p:cNvSpPr txBox="1"/>
          <p:nvPr/>
        </p:nvSpPr>
        <p:spPr>
          <a:xfrm>
            <a:off x="203289" y="3695977"/>
            <a:ext cx="550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*Autonomía para solucionar problemas.</a:t>
            </a:r>
          </a:p>
          <a:p>
            <a:r>
              <a:rPr lang="es-ES" dirty="0" smtClean="0"/>
              <a:t>*Sistemas para conocer el nivel de satisfacción.</a:t>
            </a:r>
          </a:p>
          <a:p>
            <a:r>
              <a:rPr lang="es-ES" dirty="0" smtClean="0"/>
              <a:t>*Percepción del nivel de satisfacción alta.</a:t>
            </a:r>
          </a:p>
          <a:p>
            <a:r>
              <a:rPr lang="es-ES" dirty="0" smtClean="0"/>
              <a:t>*Catálogos y especificaciones técnicas de sus productos.</a:t>
            </a:r>
          </a:p>
          <a:p>
            <a:endParaRPr lang="es-ES" dirty="0"/>
          </a:p>
        </p:txBody>
      </p:sp>
      <p:sp>
        <p:nvSpPr>
          <p:cNvPr id="35" name="Flecha arriba 34"/>
          <p:cNvSpPr/>
          <p:nvPr/>
        </p:nvSpPr>
        <p:spPr>
          <a:xfrm>
            <a:off x="5460050" y="3876655"/>
            <a:ext cx="497304" cy="61759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36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78164"/>
              </p:ext>
            </p:extLst>
          </p:nvPr>
        </p:nvGraphicFramePr>
        <p:xfrm>
          <a:off x="120789" y="5567496"/>
          <a:ext cx="49903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384">
                  <a:extLst>
                    <a:ext uri="{9D8B030D-6E8A-4147-A177-3AD203B41FA5}">
                      <a16:colId xmlns:a16="http://schemas.microsoft.com/office/drawing/2014/main" val="2346016271"/>
                    </a:ext>
                  </a:extLst>
                </a:gridCol>
                <a:gridCol w="3436989">
                  <a:extLst>
                    <a:ext uri="{9D8B030D-6E8A-4147-A177-3AD203B41FA5}">
                      <a16:colId xmlns:a16="http://schemas.microsoft.com/office/drawing/2014/main" val="1866623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Proveedores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Abastecimiento de materia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prima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2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Clientes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Tipo comercial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82366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Instituciones gubernamentales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535418"/>
                  </a:ext>
                </a:extLst>
              </a:tr>
            </a:tbl>
          </a:graphicData>
        </a:graphic>
      </p:graphicFrame>
      <p:sp>
        <p:nvSpPr>
          <p:cNvPr id="37" name="Flecha arriba 36"/>
          <p:cNvSpPr/>
          <p:nvPr/>
        </p:nvSpPr>
        <p:spPr>
          <a:xfrm>
            <a:off x="5199113" y="5567496"/>
            <a:ext cx="497304" cy="61759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Flecha abajo 37"/>
          <p:cNvSpPr/>
          <p:nvPr/>
        </p:nvSpPr>
        <p:spPr>
          <a:xfrm>
            <a:off x="5172389" y="6312677"/>
            <a:ext cx="575322" cy="4209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39" name="Tab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31499"/>
              </p:ext>
            </p:extLst>
          </p:nvPr>
        </p:nvGraphicFramePr>
        <p:xfrm>
          <a:off x="6328143" y="893029"/>
          <a:ext cx="41795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547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Programas de calidad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Capacitación</a:t>
                      </a:r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 en calidad y mejora continua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1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Certificación</a:t>
                      </a:r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 de calidad</a:t>
                      </a:r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128564"/>
                  </a:ext>
                </a:extLst>
              </a:tr>
            </a:tbl>
          </a:graphicData>
        </a:graphic>
      </p:graphicFrame>
      <p:sp>
        <p:nvSpPr>
          <p:cNvPr id="40" name="Flecha arriba 39"/>
          <p:cNvSpPr/>
          <p:nvPr/>
        </p:nvSpPr>
        <p:spPr>
          <a:xfrm>
            <a:off x="10580602" y="827909"/>
            <a:ext cx="497304" cy="61759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Flecha abajo 40"/>
          <p:cNvSpPr/>
          <p:nvPr/>
        </p:nvSpPr>
        <p:spPr>
          <a:xfrm>
            <a:off x="10541593" y="1590396"/>
            <a:ext cx="575322" cy="4209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73413"/>
              </p:ext>
            </p:extLst>
          </p:nvPr>
        </p:nvGraphicFramePr>
        <p:xfrm>
          <a:off x="6344677" y="2767723"/>
          <a:ext cx="5786754" cy="167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81">
                  <a:extLst>
                    <a:ext uri="{9D8B030D-6E8A-4147-A177-3AD203B41FA5}">
                      <a16:colId xmlns:a16="http://schemas.microsoft.com/office/drawing/2014/main" val="259076706"/>
                    </a:ext>
                  </a:extLst>
                </a:gridCol>
                <a:gridCol w="3577389">
                  <a:extLst>
                    <a:ext uri="{9D8B030D-6E8A-4147-A177-3AD203B41FA5}">
                      <a16:colId xmlns:a16="http://schemas.microsoft.com/office/drawing/2014/main" val="2346016271"/>
                    </a:ext>
                  </a:extLst>
                </a:gridCol>
                <a:gridCol w="950084">
                  <a:extLst>
                    <a:ext uri="{9D8B030D-6E8A-4147-A177-3AD203B41FA5}">
                      <a16:colId xmlns:a16="http://schemas.microsoft.com/office/drawing/2014/main" val="1866623388"/>
                    </a:ext>
                  </a:extLst>
                </a:gridCol>
              </a:tblGrid>
              <a:tr h="665288">
                <a:tc rowSpan="2"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Tipo de innovación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Modifica las características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físicas del producto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25,00%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20461"/>
                  </a:ext>
                </a:extLst>
              </a:tr>
              <a:tr h="424656">
                <a:tc vMerge="1">
                  <a:txBody>
                    <a:bodyPr/>
                    <a:lstStyle/>
                    <a:p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Incorpora nuevo diseño y presentación 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75,00%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82366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De cada 6 productos lanzados al mercado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1 es retirado.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535418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07620"/>
              </p:ext>
            </p:extLst>
          </p:nvPr>
        </p:nvGraphicFramePr>
        <p:xfrm>
          <a:off x="6284280" y="4990408"/>
          <a:ext cx="43477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7726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333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Negocio es rentable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  <a:tr h="333313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Herramientas para medir la rentabilidad</a:t>
                      </a:r>
                      <a:endParaRPr lang="es-ES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153644"/>
                  </a:ext>
                </a:extLst>
              </a:tr>
              <a:tr h="333313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Ventas a crédito</a:t>
                      </a:r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128564"/>
                  </a:ext>
                </a:extLst>
              </a:tr>
              <a:tr h="333313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Procesos</a:t>
                      </a:r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 de control de cartera</a:t>
                      </a:r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860989"/>
                  </a:ext>
                </a:extLst>
              </a:tr>
              <a:tr h="333313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Procesos de control</a:t>
                      </a:r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 de riesgo crediticio</a:t>
                      </a:r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30554"/>
                  </a:ext>
                </a:extLst>
              </a:tr>
            </a:tbl>
          </a:graphicData>
        </a:graphic>
      </p:graphicFrame>
      <p:sp>
        <p:nvSpPr>
          <p:cNvPr id="44" name="Flecha arriba 43"/>
          <p:cNvSpPr/>
          <p:nvPr/>
        </p:nvSpPr>
        <p:spPr>
          <a:xfrm>
            <a:off x="10580712" y="4990408"/>
            <a:ext cx="497304" cy="135070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Flecha abajo 44"/>
          <p:cNvSpPr/>
          <p:nvPr/>
        </p:nvSpPr>
        <p:spPr>
          <a:xfrm>
            <a:off x="10541593" y="6432330"/>
            <a:ext cx="575322" cy="4209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52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5826" y="220625"/>
            <a:ext cx="5847151" cy="465755"/>
            <a:chOff x="576303" y="22208"/>
            <a:chExt cx="8068255" cy="619920"/>
          </a:xfrm>
        </p:grpSpPr>
        <p:sp>
          <p:nvSpPr>
            <p:cNvPr id="3" name="Rectángulo redondeado 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Endeudamiento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29688" y="4005572"/>
            <a:ext cx="5847151" cy="512331"/>
            <a:chOff x="576303" y="22208"/>
            <a:chExt cx="8068255" cy="619920"/>
          </a:xfrm>
        </p:grpSpPr>
        <p:sp>
          <p:nvSpPr>
            <p:cNvPr id="6" name="Rectángulo redondeado 5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Administración financiera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020701" y="220625"/>
            <a:ext cx="5847151" cy="465755"/>
            <a:chOff x="576303" y="22208"/>
            <a:chExt cx="8068255" cy="619920"/>
          </a:xfrm>
        </p:grpSpPr>
        <p:sp>
          <p:nvSpPr>
            <p:cNvPr id="9" name="Rectángulo redondeado 8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b"/>
              <a:r>
                <a:rPr lang="es-ES" sz="3200" dirty="0"/>
                <a:t>Cumplimiento de obligaciones.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093469" y="3723996"/>
            <a:ext cx="5847151" cy="512331"/>
            <a:chOff x="576303" y="22208"/>
            <a:chExt cx="8068255" cy="619920"/>
          </a:xfrm>
        </p:grpSpPr>
        <p:sp>
          <p:nvSpPr>
            <p:cNvPr id="12" name="Rectángulo redondeado 11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Cultura organizacional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093469" y="5369624"/>
            <a:ext cx="5847151" cy="465755"/>
            <a:chOff x="576303" y="22208"/>
            <a:chExt cx="8068255" cy="619920"/>
          </a:xfrm>
        </p:grpSpPr>
        <p:sp>
          <p:nvSpPr>
            <p:cNvPr id="15" name="Rectángulo redondeado 14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b"/>
              <a:r>
                <a:rPr lang="es-ES" sz="3200" dirty="0"/>
                <a:t>Manejo de idioma inglés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" name="Imagen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60" y="763462"/>
            <a:ext cx="3986184" cy="31277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68192"/>
              </p:ext>
            </p:extLst>
          </p:nvPr>
        </p:nvGraphicFramePr>
        <p:xfrm>
          <a:off x="483430" y="4842965"/>
          <a:ext cx="25040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040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Planeación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Financiera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Toma de decisiones</a:t>
                      </a:r>
                      <a:endParaRPr lang="es-ES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153644"/>
                  </a:ext>
                </a:extLst>
              </a:tr>
            </a:tbl>
          </a:graphicData>
        </a:graphic>
      </p:graphicFrame>
      <p:sp>
        <p:nvSpPr>
          <p:cNvPr id="21" name="Flecha arriba 20"/>
          <p:cNvSpPr/>
          <p:nvPr/>
        </p:nvSpPr>
        <p:spPr>
          <a:xfrm>
            <a:off x="3009401" y="4880148"/>
            <a:ext cx="497304" cy="61759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2" name="Imagen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45" y="868634"/>
            <a:ext cx="3559749" cy="28495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72661"/>
              </p:ext>
            </p:extLst>
          </p:nvPr>
        </p:nvGraphicFramePr>
        <p:xfrm>
          <a:off x="6137331" y="4241692"/>
          <a:ext cx="32157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746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Comunicación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Satisfacción</a:t>
                      </a:r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 y motivación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1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204783"/>
                  </a:ext>
                </a:extLst>
              </a:tr>
            </a:tbl>
          </a:graphicData>
        </a:graphic>
      </p:graphicFrame>
      <p:sp>
        <p:nvSpPr>
          <p:cNvPr id="24" name="Flecha arriba 23"/>
          <p:cNvSpPr/>
          <p:nvPr/>
        </p:nvSpPr>
        <p:spPr>
          <a:xfrm>
            <a:off x="9618569" y="4262821"/>
            <a:ext cx="497304" cy="93482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44508"/>
              </p:ext>
            </p:extLst>
          </p:nvPr>
        </p:nvGraphicFramePr>
        <p:xfrm>
          <a:off x="6137331" y="5961887"/>
          <a:ext cx="32157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746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Nivel de Ingles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-- Bajo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</a:tbl>
          </a:graphicData>
        </a:graphic>
      </p:graphicFrame>
      <p:sp>
        <p:nvSpPr>
          <p:cNvPr id="26" name="Flecha abajo 25"/>
          <p:cNvSpPr/>
          <p:nvPr/>
        </p:nvSpPr>
        <p:spPr>
          <a:xfrm>
            <a:off x="9618569" y="5936839"/>
            <a:ext cx="575322" cy="4209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481601" y="2711234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83,33%</a:t>
            </a:r>
            <a:endParaRPr lang="es-ES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971629" y="1366939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16,67%</a:t>
            </a:r>
            <a:endParaRPr lang="es-ES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579413" y="2006675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44,44%</a:t>
            </a:r>
            <a:endParaRPr lang="es-ES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381262" y="3051288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16,67%</a:t>
            </a:r>
            <a:endParaRPr lang="es-ES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8881542" y="1884475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38,89%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57732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" y="236266"/>
            <a:ext cx="7347284" cy="465755"/>
            <a:chOff x="576303" y="22208"/>
            <a:chExt cx="8068255" cy="619920"/>
          </a:xfrm>
        </p:grpSpPr>
        <p:sp>
          <p:nvSpPr>
            <p:cNvPr id="12" name="Rectángulo redondeado 11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Programas de capacitación y promoción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782684" y="869401"/>
            <a:ext cx="5220060" cy="619920"/>
            <a:chOff x="576303" y="22208"/>
            <a:chExt cx="8068255" cy="619920"/>
          </a:xfrm>
        </p:grpSpPr>
        <p:sp>
          <p:nvSpPr>
            <p:cNvPr id="15" name="Rectángulo redondeado 14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Salud y seguridad industrial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821321" y="2109723"/>
            <a:ext cx="5125256" cy="465755"/>
            <a:chOff x="576303" y="22208"/>
            <a:chExt cx="8068255" cy="619920"/>
          </a:xfrm>
        </p:grpSpPr>
        <p:sp>
          <p:nvSpPr>
            <p:cNvPr id="18" name="Rectángulo redondeado 17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Evaluación del desempeño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247891" y="3230384"/>
            <a:ext cx="6493099" cy="384922"/>
            <a:chOff x="576303" y="22208"/>
            <a:chExt cx="8959573" cy="619920"/>
          </a:xfrm>
        </p:grpSpPr>
        <p:sp>
          <p:nvSpPr>
            <p:cNvPr id="21" name="Rectángulo redondeado 20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636826" y="22208"/>
              <a:ext cx="8899050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Política ambiental de la empresa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665690" y="4133569"/>
            <a:ext cx="4627952" cy="423414"/>
            <a:chOff x="576303" y="22208"/>
            <a:chExt cx="8068255" cy="619920"/>
          </a:xfrm>
        </p:grpSpPr>
        <p:sp>
          <p:nvSpPr>
            <p:cNvPr id="24" name="Rectángulo redondeado 23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b"/>
              <a:r>
                <a:rPr lang="es-ES" sz="3200" dirty="0"/>
                <a:t>Factores socioculturales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16881"/>
              </p:ext>
            </p:extLst>
          </p:nvPr>
        </p:nvGraphicFramePr>
        <p:xfrm>
          <a:off x="55116" y="820893"/>
          <a:ext cx="47575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516">
                  <a:extLst>
                    <a:ext uri="{9D8B030D-6E8A-4147-A177-3AD203B41FA5}">
                      <a16:colId xmlns:a16="http://schemas.microsoft.com/office/drawing/2014/main" val="387237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Planes para movimiento de personal y ascensos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864539"/>
                  </a:ext>
                </a:extLst>
              </a:tr>
            </a:tbl>
          </a:graphicData>
        </a:graphic>
      </p:graphicFrame>
      <p:sp>
        <p:nvSpPr>
          <p:cNvPr id="29" name="Flecha abajo 28"/>
          <p:cNvSpPr/>
          <p:nvPr/>
        </p:nvSpPr>
        <p:spPr>
          <a:xfrm>
            <a:off x="4856494" y="790348"/>
            <a:ext cx="575322" cy="4209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" name="Imagen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5" y="1250945"/>
            <a:ext cx="5971540" cy="47707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98093"/>
              </p:ext>
            </p:extLst>
          </p:nvPr>
        </p:nvGraphicFramePr>
        <p:xfrm>
          <a:off x="6908253" y="1647424"/>
          <a:ext cx="25040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040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Programas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SSO y SI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</a:tbl>
          </a:graphicData>
        </a:graphic>
      </p:graphicFrame>
      <p:sp>
        <p:nvSpPr>
          <p:cNvPr id="32" name="Flecha arriba 31"/>
          <p:cNvSpPr/>
          <p:nvPr/>
        </p:nvSpPr>
        <p:spPr>
          <a:xfrm>
            <a:off x="9736279" y="1560674"/>
            <a:ext cx="497304" cy="4271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6745"/>
              </p:ext>
            </p:extLst>
          </p:nvPr>
        </p:nvGraphicFramePr>
        <p:xfrm>
          <a:off x="6859768" y="2723722"/>
          <a:ext cx="25040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040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22%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</a:tbl>
          </a:graphicData>
        </a:graphic>
      </p:graphicFrame>
      <p:sp>
        <p:nvSpPr>
          <p:cNvPr id="34" name="Flecha abajo 33"/>
          <p:cNvSpPr/>
          <p:nvPr/>
        </p:nvSpPr>
        <p:spPr>
          <a:xfrm>
            <a:off x="9726978" y="2715598"/>
            <a:ext cx="575322" cy="4209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35" name="Tab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19061"/>
              </p:ext>
            </p:extLst>
          </p:nvPr>
        </p:nvGraphicFramePr>
        <p:xfrm>
          <a:off x="6849867" y="3711965"/>
          <a:ext cx="41229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934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Normas,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cultura y estrategias ambientales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</a:tbl>
          </a:graphicData>
        </a:graphic>
      </p:graphicFrame>
      <p:sp>
        <p:nvSpPr>
          <p:cNvPr id="36" name="Flecha arriba 35"/>
          <p:cNvSpPr/>
          <p:nvPr/>
        </p:nvSpPr>
        <p:spPr>
          <a:xfrm>
            <a:off x="11270485" y="3653467"/>
            <a:ext cx="497304" cy="4271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27719"/>
              </p:ext>
            </p:extLst>
          </p:nvPr>
        </p:nvGraphicFramePr>
        <p:xfrm>
          <a:off x="6859768" y="4730869"/>
          <a:ext cx="412293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934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Información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del comportamiento del consumidor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</a:tbl>
          </a:graphicData>
        </a:graphic>
      </p:graphicFrame>
      <p:sp>
        <p:nvSpPr>
          <p:cNvPr id="38" name="Flecha arriba 37"/>
          <p:cNvSpPr/>
          <p:nvPr/>
        </p:nvSpPr>
        <p:spPr>
          <a:xfrm>
            <a:off x="11293642" y="4735855"/>
            <a:ext cx="497304" cy="4271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355899" y="3590037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54,46%</a:t>
            </a:r>
            <a:endParaRPr lang="es-ES" sz="12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182691" y="4279983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22,48%</a:t>
            </a:r>
            <a:endParaRPr lang="es-ES" sz="12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666280" y="2998034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7,97%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2981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49642" y="176464"/>
            <a:ext cx="851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Aspectos que motivaron al estudio</a:t>
            </a:r>
            <a:endParaRPr lang="es-ES" sz="4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0003663"/>
              </p:ext>
            </p:extLst>
          </p:nvPr>
        </p:nvGraphicFramePr>
        <p:xfrm>
          <a:off x="401051" y="945905"/>
          <a:ext cx="11261558" cy="571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97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1869" y="272484"/>
            <a:ext cx="5234158" cy="619920"/>
            <a:chOff x="576303" y="22208"/>
            <a:chExt cx="8068255" cy="619920"/>
          </a:xfrm>
        </p:grpSpPr>
        <p:sp>
          <p:nvSpPr>
            <p:cNvPr id="3" name="Rectángulo redondeado 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ctr"/>
              <a:r>
                <a:rPr lang="es-ES" sz="3200" dirty="0"/>
                <a:t>Reparto de inversión (%)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594435" y="272484"/>
            <a:ext cx="6444969" cy="619920"/>
            <a:chOff x="576303" y="22208"/>
            <a:chExt cx="8068255" cy="619920"/>
          </a:xfrm>
        </p:grpSpPr>
        <p:sp>
          <p:nvSpPr>
            <p:cNvPr id="6" name="Rectángulo redondeado 5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636827" y="22208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fontAlgn="b"/>
              <a:r>
                <a:rPr lang="es-ES" sz="3200" dirty="0"/>
                <a:t>Claves de competitividad.</a:t>
              </a:r>
              <a:endParaRPr lang="es-E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3" y="1275114"/>
            <a:ext cx="4780280" cy="38265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785937" y="2005263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Capital extranjero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52666" y="4515853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Capital Nacional</a:t>
            </a:r>
            <a:endParaRPr lang="es-ES" dirty="0"/>
          </a:p>
        </p:txBody>
      </p:sp>
      <p:pic>
        <p:nvPicPr>
          <p:cNvPr id="12" name="Imagen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2"/>
          <a:stretch/>
        </p:blipFill>
        <p:spPr bwMode="auto">
          <a:xfrm>
            <a:off x="5594435" y="877819"/>
            <a:ext cx="2330102" cy="480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46" y="1275114"/>
            <a:ext cx="4059054" cy="324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/>
          <p:cNvSpPr txBox="1"/>
          <p:nvPr/>
        </p:nvSpPr>
        <p:spPr>
          <a:xfrm>
            <a:off x="1964973" y="3723041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77,78%</a:t>
            </a:r>
            <a:endParaRPr lang="es-ES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607717" y="2314155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22,22%</a:t>
            </a:r>
            <a:endParaRPr lang="es-ES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992837" y="3278362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75,00%</a:t>
            </a:r>
            <a:endParaRPr lang="es-ES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071317" y="2591154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41,67%</a:t>
            </a:r>
            <a:endParaRPr lang="es-ES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641237" y="2761206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58,33%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2459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01127"/>
              </p:ext>
            </p:extLst>
          </p:nvPr>
        </p:nvGraphicFramePr>
        <p:xfrm>
          <a:off x="2494437" y="2307397"/>
          <a:ext cx="7829970" cy="280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4985">
                  <a:extLst>
                    <a:ext uri="{9D8B030D-6E8A-4147-A177-3AD203B41FA5}">
                      <a16:colId xmlns:a16="http://schemas.microsoft.com/office/drawing/2014/main" val="538999453"/>
                    </a:ext>
                  </a:extLst>
                </a:gridCol>
                <a:gridCol w="3914985">
                  <a:extLst>
                    <a:ext uri="{9D8B030D-6E8A-4147-A177-3AD203B41FA5}">
                      <a16:colId xmlns:a16="http://schemas.microsoft.com/office/drawing/2014/main" val="2696219926"/>
                    </a:ext>
                  </a:extLst>
                </a:gridCol>
              </a:tblGrid>
              <a:tr h="702220">
                <a:tc rowSpan="4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Objetivo 3</a:t>
                      </a:r>
                    </a:p>
                    <a:p>
                      <a:pPr algn="ctr"/>
                      <a:r>
                        <a:rPr lang="es-ES" dirty="0" smtClean="0"/>
                        <a:t>Marco</a:t>
                      </a:r>
                      <a:r>
                        <a:rPr lang="es-ES" baseline="0" dirty="0" smtClean="0"/>
                        <a:t> legal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Normas legales y tributarias.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30063"/>
                  </a:ext>
                </a:extLst>
              </a:tr>
              <a:tr h="70222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Factores políticos y legislativos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24410"/>
                  </a:ext>
                </a:extLst>
              </a:tr>
              <a:tr h="70222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err="1" smtClean="0"/>
                        <a:t>Económia</a:t>
                      </a:r>
                      <a:r>
                        <a:rPr lang="es-ES" dirty="0" smtClean="0"/>
                        <a:t> del país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4132"/>
                  </a:ext>
                </a:extLst>
              </a:tr>
              <a:tr h="70222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Eficiencia de los mercados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98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4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12077" y="106775"/>
            <a:ext cx="5371027" cy="397302"/>
            <a:chOff x="576303" y="22208"/>
            <a:chExt cx="8068255" cy="619920"/>
          </a:xfrm>
        </p:grpSpPr>
        <p:sp>
          <p:nvSpPr>
            <p:cNvPr id="3" name="Rectángulo redondeado 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606564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r>
                <a:rPr lang="es-ES" sz="3200" dirty="0"/>
                <a:t>Normas legales y tributarias.</a:t>
              </a: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11227"/>
              </p:ext>
            </p:extLst>
          </p:nvPr>
        </p:nvGraphicFramePr>
        <p:xfrm>
          <a:off x="264306" y="593560"/>
          <a:ext cx="38264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432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0492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Inscripción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 ante entidades de control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Planificación</a:t>
                      </a:r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 Tributaria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153644"/>
                  </a:ext>
                </a:extLst>
              </a:tr>
            </a:tbl>
          </a:graphicData>
        </a:graphic>
      </p:graphicFrame>
      <p:sp>
        <p:nvSpPr>
          <p:cNvPr id="7" name="Flecha arriba 6"/>
          <p:cNvSpPr/>
          <p:nvPr/>
        </p:nvSpPr>
        <p:spPr>
          <a:xfrm>
            <a:off x="4378216" y="527641"/>
            <a:ext cx="497304" cy="74168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91931" y="1405178"/>
            <a:ext cx="10925248" cy="397302"/>
            <a:chOff x="576303" y="22208"/>
            <a:chExt cx="8068255" cy="619920"/>
          </a:xfrm>
        </p:grpSpPr>
        <p:sp>
          <p:nvSpPr>
            <p:cNvPr id="10" name="Rectángulo redondeado 9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606564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pPr algn="ctr"/>
              <a:r>
                <a:rPr lang="es-ES" sz="3200" dirty="0"/>
                <a:t>Factores políticos y </a:t>
              </a:r>
              <a:r>
                <a:rPr lang="es-ES" sz="3200" dirty="0" smtClean="0"/>
                <a:t>legislativos.</a:t>
              </a:r>
              <a:endParaRPr lang="es-ES" sz="3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263453" y="88738"/>
            <a:ext cx="5655833" cy="397302"/>
            <a:chOff x="576303" y="22208"/>
            <a:chExt cx="8068255" cy="619920"/>
          </a:xfrm>
        </p:grpSpPr>
        <p:sp>
          <p:nvSpPr>
            <p:cNvPr id="13" name="Rectángulo redondeado 1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606564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r>
                <a:rPr lang="es-ES" sz="3200" dirty="0"/>
                <a:t>Situación económica del </a:t>
              </a:r>
              <a:r>
                <a:rPr lang="es-ES" sz="3200" dirty="0" smtClean="0"/>
                <a:t>país</a:t>
              </a:r>
              <a:endParaRPr lang="es-ES" sz="3200" dirty="0"/>
            </a:p>
          </p:txBody>
        </p:sp>
      </p:grp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05567"/>
              </p:ext>
            </p:extLst>
          </p:nvPr>
        </p:nvGraphicFramePr>
        <p:xfrm>
          <a:off x="191930" y="1858127"/>
          <a:ext cx="515009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0091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Políticas del gobierno apoyan al crecimiento agroindustrial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Posibles impactos</a:t>
                      </a:r>
                      <a:r>
                        <a:rPr lang="es-ES" baseline="0" dirty="0" smtClean="0">
                          <a:solidFill>
                            <a:sysClr val="windowText" lastClr="000000"/>
                          </a:solidFill>
                        </a:rPr>
                        <a:t> de cambios políticos y legislativos.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153644"/>
                  </a:ext>
                </a:extLst>
              </a:tr>
            </a:tbl>
          </a:graphicData>
        </a:graphic>
      </p:graphicFrame>
      <p:sp>
        <p:nvSpPr>
          <p:cNvPr id="16" name="Flecha abajo 15"/>
          <p:cNvSpPr/>
          <p:nvPr/>
        </p:nvSpPr>
        <p:spPr>
          <a:xfrm>
            <a:off x="5387591" y="1948903"/>
            <a:ext cx="575322" cy="8389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2" y="2869047"/>
            <a:ext cx="4717056" cy="3819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26959"/>
              </p:ext>
            </p:extLst>
          </p:nvPr>
        </p:nvGraphicFramePr>
        <p:xfrm>
          <a:off x="6008483" y="2140179"/>
          <a:ext cx="6031655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1655">
                  <a:extLst>
                    <a:ext uri="{9D8B030D-6E8A-4147-A177-3AD203B41FA5}">
                      <a16:colId xmlns:a16="http://schemas.microsoft.com/office/drawing/2014/main" val="276737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Constitución de la República del Ecuador 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71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Nacional del Buen Vivir 2013-2017</a:t>
                      </a:r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93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Orgánica del Régimen de la Soberanía Alimentaria</a:t>
                      </a:r>
                      <a:endParaRPr lang="es-E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00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de Desarrollo Agrario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23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orgánica de régimen tributario interno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92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Código Orgánico de la Producción, Comercio e Inversiones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18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inversión Fomento al Exportador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33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Resolución 002 de la Agencia Nacional de Regulación, Control y Vigilancia Sanitaria (ARCSA)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760820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02830"/>
              </p:ext>
            </p:extLst>
          </p:nvPr>
        </p:nvGraphicFramePr>
        <p:xfrm>
          <a:off x="6284666" y="580961"/>
          <a:ext cx="438333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334">
                  <a:extLst>
                    <a:ext uri="{9D8B030D-6E8A-4147-A177-3AD203B41FA5}">
                      <a16:colId xmlns:a16="http://schemas.microsoft.com/office/drawing/2014/main" val="3564823647"/>
                    </a:ext>
                  </a:extLst>
                </a:gridCol>
              </a:tblGrid>
              <a:tr h="30492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ysClr val="windowText" lastClr="000000"/>
                          </a:solidFill>
                        </a:rPr>
                        <a:t>Posible</a:t>
                      </a:r>
                      <a:r>
                        <a:rPr lang="es-ES" b="0" baseline="0" dirty="0" smtClean="0">
                          <a:solidFill>
                            <a:sysClr val="windowText" lastClr="000000"/>
                          </a:solidFill>
                        </a:rPr>
                        <a:t>s impactos por cambios económicos nacionales.</a:t>
                      </a:r>
                      <a:endParaRPr lang="es-E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70400"/>
                  </a:ext>
                </a:extLst>
              </a:tr>
            </a:tbl>
          </a:graphicData>
        </a:graphic>
      </p:graphicFrame>
      <p:sp>
        <p:nvSpPr>
          <p:cNvPr id="19" name="Flecha abajo 18"/>
          <p:cNvSpPr/>
          <p:nvPr/>
        </p:nvSpPr>
        <p:spPr>
          <a:xfrm>
            <a:off x="10743217" y="566234"/>
            <a:ext cx="575322" cy="6548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486919" y="5376139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55,56%</a:t>
            </a:r>
            <a:endParaRPr lang="es-ES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010919" y="4501810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8,33%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45044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76246" y="427617"/>
            <a:ext cx="5371027" cy="397302"/>
            <a:chOff x="576303" y="22208"/>
            <a:chExt cx="8068255" cy="619920"/>
          </a:xfrm>
        </p:grpSpPr>
        <p:sp>
          <p:nvSpPr>
            <p:cNvPr id="3" name="Rectángulo redondeado 2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606564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r>
                <a:rPr lang="es-ES" sz="3200" dirty="0"/>
                <a:t>Eficiencia de los </a:t>
              </a:r>
              <a:r>
                <a:rPr lang="es-ES" sz="3200" dirty="0" smtClean="0"/>
                <a:t>mercados.</a:t>
              </a:r>
              <a:endParaRPr lang="es-ES" sz="3200" dirty="0"/>
            </a:p>
          </p:txBody>
        </p:sp>
      </p:grp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033740"/>
              </p:ext>
            </p:extLst>
          </p:nvPr>
        </p:nvGraphicFramePr>
        <p:xfrm>
          <a:off x="1718558" y="966538"/>
          <a:ext cx="7409400" cy="526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62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77923"/>
              </p:ext>
            </p:extLst>
          </p:nvPr>
        </p:nvGraphicFramePr>
        <p:xfrm>
          <a:off x="2602503" y="2880976"/>
          <a:ext cx="7829970" cy="702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4985">
                  <a:extLst>
                    <a:ext uri="{9D8B030D-6E8A-4147-A177-3AD203B41FA5}">
                      <a16:colId xmlns:a16="http://schemas.microsoft.com/office/drawing/2014/main" val="538999453"/>
                    </a:ext>
                  </a:extLst>
                </a:gridCol>
                <a:gridCol w="3914985">
                  <a:extLst>
                    <a:ext uri="{9D8B030D-6E8A-4147-A177-3AD203B41FA5}">
                      <a16:colId xmlns:a16="http://schemas.microsoft.com/office/drawing/2014/main" val="2696219926"/>
                    </a:ext>
                  </a:extLst>
                </a:gridCol>
              </a:tblGrid>
              <a:tr h="70222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Objetivo 4</a:t>
                      </a:r>
                    </a:p>
                    <a:p>
                      <a:pPr algn="ctr"/>
                      <a:r>
                        <a:rPr lang="es-ES" dirty="0" smtClean="0"/>
                        <a:t>Factores</a:t>
                      </a:r>
                      <a:r>
                        <a:rPr lang="es-ES" baseline="0" dirty="0" smtClean="0"/>
                        <a:t> externos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Factores internacionales.</a:t>
                      </a: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3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48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7" y="1052428"/>
            <a:ext cx="6222599" cy="4979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 2"/>
          <p:cNvGrpSpPr/>
          <p:nvPr/>
        </p:nvGrpSpPr>
        <p:grpSpPr>
          <a:xfrm>
            <a:off x="212077" y="106775"/>
            <a:ext cx="5371027" cy="397302"/>
            <a:chOff x="576303" y="22208"/>
            <a:chExt cx="8068255" cy="619920"/>
          </a:xfrm>
        </p:grpSpPr>
        <p:sp>
          <p:nvSpPr>
            <p:cNvPr id="4" name="Rectángulo redondeado 3"/>
            <p:cNvSpPr/>
            <p:nvPr/>
          </p:nvSpPr>
          <p:spPr>
            <a:xfrm>
              <a:off x="576303" y="22208"/>
              <a:ext cx="806825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uadroTexto 4"/>
            <p:cNvSpPr txBox="1"/>
            <p:nvPr/>
          </p:nvSpPr>
          <p:spPr>
            <a:xfrm>
              <a:off x="606564" y="52470"/>
              <a:ext cx="800773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961" tIns="0" rIns="304961" bIns="0" numCol="1" spcCol="1270" anchor="ctr" anchorCtr="0">
              <a:noAutofit/>
            </a:bodyPr>
            <a:lstStyle/>
            <a:p>
              <a:r>
                <a:rPr lang="es-ES" sz="3200" dirty="0"/>
                <a:t>Factores internacionales.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3457036" y="3403629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55,56%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320664" y="3871535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27,78%</a:t>
            </a:r>
            <a:endParaRPr lang="es-ES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511857" y="2184982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11,11%</a:t>
            </a:r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284941" y="1668663"/>
            <a:ext cx="6906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5,56%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651678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84662" y="670532"/>
            <a:ext cx="8229600" cy="5680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CONCLUSIONES</a:t>
            </a:r>
            <a:endParaRPr lang="es-ES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8244610"/>
              </p:ext>
            </p:extLst>
          </p:nvPr>
        </p:nvGraphicFramePr>
        <p:xfrm>
          <a:off x="176463" y="1409477"/>
          <a:ext cx="11839073" cy="526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673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84662" y="670532"/>
            <a:ext cx="8229600" cy="5680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CONCLUSIONES</a:t>
            </a:r>
            <a:endParaRPr lang="es-ES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45807185"/>
              </p:ext>
            </p:extLst>
          </p:nvPr>
        </p:nvGraphicFramePr>
        <p:xfrm>
          <a:off x="176463" y="1409477"/>
          <a:ext cx="11839073" cy="526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59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84662" y="670532"/>
            <a:ext cx="8229600" cy="5680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RECOMENDACIONES</a:t>
            </a:r>
            <a:endParaRPr lang="es-ES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2289214"/>
              </p:ext>
            </p:extLst>
          </p:nvPr>
        </p:nvGraphicFramePr>
        <p:xfrm>
          <a:off x="176463" y="1409477"/>
          <a:ext cx="11839073" cy="526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614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E6D72-F53B-40FA-A01E-BC63A97FB564}"/>
              </a:ext>
            </a:extLst>
          </p:cNvPr>
          <p:cNvSpPr txBox="1">
            <a:spLocks/>
          </p:cNvSpPr>
          <p:nvPr/>
        </p:nvSpPr>
        <p:spPr>
          <a:xfrm>
            <a:off x="1648282" y="2853954"/>
            <a:ext cx="8915399" cy="22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 smtClean="0"/>
              <a:t>Propuesta de mejora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20568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87" y="467898"/>
            <a:ext cx="5002008" cy="12004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28787" y="177062"/>
            <a:ext cx="5002008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</a:rPr>
              <a:t>COMPARACIÓN EN EL TRANSCURSO DE LOS AÑOS.</a:t>
            </a:r>
            <a:endParaRPr lang="es-E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66043" y="1593104"/>
            <a:ext cx="4283909" cy="3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INEC 2017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-217945" y="-38980"/>
            <a:ext cx="698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Planteamiento del problema</a:t>
            </a:r>
            <a:endParaRPr lang="es-ES" sz="44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15703084"/>
              </p:ext>
            </p:extLst>
          </p:nvPr>
        </p:nvGraphicFramePr>
        <p:xfrm>
          <a:off x="-685464" y="9459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9474" t="40810" r="17544" b="21133"/>
          <a:stretch/>
        </p:blipFill>
        <p:spPr>
          <a:xfrm>
            <a:off x="6549738" y="4437099"/>
            <a:ext cx="5365411" cy="24219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/>
          <a:srcRect l="15965" t="43077" r="13684" b="21134"/>
          <a:stretch/>
        </p:blipFill>
        <p:spPr>
          <a:xfrm>
            <a:off x="6573758" y="2129446"/>
            <a:ext cx="5396070" cy="186069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73758" y="1792308"/>
            <a:ext cx="446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Balanza Comercial Agroindustrial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769769" y="4031032"/>
            <a:ext cx="465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PIB Agroindustrial en el PIB Agrícola Ampliado.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513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55" y="0"/>
            <a:ext cx="10078131" cy="682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/>
        </p:blipFill>
        <p:spPr bwMode="auto">
          <a:xfrm>
            <a:off x="4231154" y="4129045"/>
            <a:ext cx="1652813" cy="2692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r="36354"/>
          <a:stretch/>
        </p:blipFill>
        <p:spPr bwMode="auto">
          <a:xfrm>
            <a:off x="5912994" y="4129045"/>
            <a:ext cx="2812881" cy="2692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6"/>
          <a:stretch/>
        </p:blipFill>
        <p:spPr bwMode="auto">
          <a:xfrm>
            <a:off x="8754902" y="4129045"/>
            <a:ext cx="2444903" cy="2692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86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primera segunda y tercera revolucion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768475"/>
            <a:ext cx="9315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5144" r="75368" b="41428"/>
          <a:stretch/>
        </p:blipFill>
        <p:spPr bwMode="auto">
          <a:xfrm>
            <a:off x="2038351" y="2352675"/>
            <a:ext cx="990600" cy="14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5999" r="52970" b="42573"/>
          <a:stretch/>
        </p:blipFill>
        <p:spPr bwMode="auto">
          <a:xfrm>
            <a:off x="4343401" y="2325687"/>
            <a:ext cx="1104900" cy="15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t="7143" r="25831" b="43714"/>
          <a:stretch/>
        </p:blipFill>
        <p:spPr bwMode="auto">
          <a:xfrm>
            <a:off x="6572249" y="2339181"/>
            <a:ext cx="1333501" cy="14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6762" r="2833" b="43238"/>
          <a:stretch/>
        </p:blipFill>
        <p:spPr bwMode="auto">
          <a:xfrm>
            <a:off x="8924925" y="2325687"/>
            <a:ext cx="1314450" cy="14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40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508271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563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6750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Cluster </a:t>
            </a:r>
            <a:r>
              <a:rPr lang="en-US" dirty="0" err="1" smtClean="0"/>
              <a:t>Agroindustrial</a:t>
            </a:r>
            <a:r>
              <a:rPr lang="en-US" dirty="0" smtClean="0"/>
              <a:t> </a:t>
            </a:r>
            <a:r>
              <a:rPr lang="en-US" dirty="0" err="1" smtClean="0"/>
              <a:t>exportador</a:t>
            </a:r>
            <a:r>
              <a:rPr lang="en-US" dirty="0" smtClean="0"/>
              <a:t> de la </a:t>
            </a:r>
            <a:r>
              <a:rPr lang="en-US" dirty="0" err="1" smtClean="0"/>
              <a:t>industria</a:t>
            </a:r>
            <a:r>
              <a:rPr lang="en-US" dirty="0" smtClean="0"/>
              <a:t> </a:t>
            </a:r>
            <a:r>
              <a:rPr lang="en-US" dirty="0" err="1" smtClean="0"/>
              <a:t>alimenticia</a:t>
            </a:r>
            <a:r>
              <a:rPr lang="en-US" dirty="0" smtClean="0"/>
              <a:t> de Pichincha</a:t>
            </a:r>
            <a:endParaRPr lang="en-US" dirty="0"/>
          </a:p>
        </p:txBody>
      </p:sp>
      <p:pic>
        <p:nvPicPr>
          <p:cNvPr id="2054" name="Picture 6" descr="Resultado de imagen para pichin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571625"/>
            <a:ext cx="320714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334645" y="5057775"/>
            <a:ext cx="485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Economías de escala</a:t>
            </a:r>
          </a:p>
          <a:p>
            <a:r>
              <a:rPr lang="es-ES" b="1" dirty="0"/>
              <a:t>Mayor competitividad</a:t>
            </a:r>
          </a:p>
          <a:p>
            <a:r>
              <a:rPr lang="es-ES" b="1" dirty="0"/>
              <a:t>Permanencia en el mercado</a:t>
            </a:r>
          </a:p>
          <a:p>
            <a:r>
              <a:rPr lang="es-ES" b="1" dirty="0" smtClean="0"/>
              <a:t>Fortalecimiento encadenamiento productivo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26377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2366A2E8-3905-4A06-B9CD-24D24BC4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4" y="3001963"/>
            <a:ext cx="886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C" sz="32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GRACIAS POR SU ATENCIÓN</a:t>
            </a:r>
            <a:endParaRPr lang="es-EC" altLang="es-EC" sz="32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65887" y="48126"/>
            <a:ext cx="698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Marco Teórico</a:t>
            </a:r>
            <a:endParaRPr lang="es-ES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2" y="741367"/>
            <a:ext cx="4425616" cy="42969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64" y="741367"/>
            <a:ext cx="2092838" cy="58283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538" y="741367"/>
            <a:ext cx="5014502" cy="59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7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67123" y="0"/>
            <a:ext cx="837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Matriz Categoría (Variables Generales)</a:t>
            </a:r>
            <a:endParaRPr lang="es-ES" sz="4000" dirty="0"/>
          </a:p>
        </p:txBody>
      </p:sp>
      <p:sp>
        <p:nvSpPr>
          <p:cNvPr id="5" name="Elipse 4"/>
          <p:cNvSpPr/>
          <p:nvPr/>
        </p:nvSpPr>
        <p:spPr>
          <a:xfrm>
            <a:off x="4671754" y="2610197"/>
            <a:ext cx="2394066" cy="1479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Competitividad en las Pymes agroindustriales exportadoras de la industria alimenticia de Pichincha.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104016" y="1162681"/>
            <a:ext cx="1529541" cy="477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tecnología.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397242" y="3113116"/>
            <a:ext cx="1626523" cy="473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Gestión empresarial.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716580" y="3113116"/>
            <a:ext cx="1623752" cy="473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Marco legal.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844239" y="5060048"/>
            <a:ext cx="2044930" cy="7536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Acuerdos y tratados internacionales.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0" name="Flecha izquierda y derecha 9"/>
          <p:cNvSpPr/>
          <p:nvPr/>
        </p:nvSpPr>
        <p:spPr>
          <a:xfrm>
            <a:off x="7065820" y="3192085"/>
            <a:ext cx="1331422" cy="32835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lecha izquierda y derecha 10"/>
          <p:cNvSpPr/>
          <p:nvPr/>
        </p:nvSpPr>
        <p:spPr>
          <a:xfrm>
            <a:off x="3340332" y="3185852"/>
            <a:ext cx="1331422" cy="32835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lecha izquierda y derecha 11"/>
          <p:cNvSpPr/>
          <p:nvPr/>
        </p:nvSpPr>
        <p:spPr>
          <a:xfrm rot="5400000">
            <a:off x="5383690" y="1960928"/>
            <a:ext cx="970188" cy="32835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Flecha izquierda y derecha 12"/>
          <p:cNvSpPr/>
          <p:nvPr/>
        </p:nvSpPr>
        <p:spPr>
          <a:xfrm rot="5400000">
            <a:off x="5381610" y="4410778"/>
            <a:ext cx="970188" cy="32835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Flecha izquierda y derecha 13"/>
          <p:cNvSpPr/>
          <p:nvPr/>
        </p:nvSpPr>
        <p:spPr>
          <a:xfrm rot="19536745">
            <a:off x="2508939" y="2125173"/>
            <a:ext cx="2876494" cy="32835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Flecha izquierda y derecha 14"/>
          <p:cNvSpPr/>
          <p:nvPr/>
        </p:nvSpPr>
        <p:spPr>
          <a:xfrm rot="13183390">
            <a:off x="2301346" y="4341600"/>
            <a:ext cx="2876494" cy="32835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Flecha izquierda y derecha 15"/>
          <p:cNvSpPr/>
          <p:nvPr/>
        </p:nvSpPr>
        <p:spPr>
          <a:xfrm rot="12760894">
            <a:off x="6337760" y="2125172"/>
            <a:ext cx="2876494" cy="32835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lecha izquierda y derecha 16"/>
          <p:cNvSpPr/>
          <p:nvPr/>
        </p:nvSpPr>
        <p:spPr>
          <a:xfrm rot="19341510">
            <a:off x="6583569" y="4341599"/>
            <a:ext cx="2876494" cy="32835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416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A604607-3718-4B2E-9BEC-A0E164C5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248" y="157941"/>
            <a:ext cx="12245640" cy="64912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Marco metodológico</a:t>
            </a:r>
            <a:br>
              <a:rPr lang="es-ES" dirty="0"/>
            </a:br>
            <a:r>
              <a:rPr lang="es-ES" sz="4000" dirty="0"/>
              <a:t>1. MATRIZ DE OPERACIONALIZACIÓN DE VARIABLES</a:t>
            </a: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19885"/>
              </p:ext>
            </p:extLst>
          </p:nvPr>
        </p:nvGraphicFramePr>
        <p:xfrm>
          <a:off x="814649" y="882654"/>
          <a:ext cx="10415846" cy="5784169"/>
        </p:xfrm>
        <a:graphic>
          <a:graphicData uri="http://schemas.openxmlformats.org/drawingml/2006/table">
            <a:tbl>
              <a:tblPr/>
              <a:tblGrid>
                <a:gridCol w="2227034">
                  <a:extLst>
                    <a:ext uri="{9D8B030D-6E8A-4147-A177-3AD203B41FA5}">
                      <a16:colId xmlns:a16="http://schemas.microsoft.com/office/drawing/2014/main" val="2830348265"/>
                    </a:ext>
                  </a:extLst>
                </a:gridCol>
                <a:gridCol w="2231095">
                  <a:extLst>
                    <a:ext uri="{9D8B030D-6E8A-4147-A177-3AD203B41FA5}">
                      <a16:colId xmlns:a16="http://schemas.microsoft.com/office/drawing/2014/main" val="485452017"/>
                    </a:ext>
                  </a:extLst>
                </a:gridCol>
                <a:gridCol w="3547810">
                  <a:extLst>
                    <a:ext uri="{9D8B030D-6E8A-4147-A177-3AD203B41FA5}">
                      <a16:colId xmlns:a16="http://schemas.microsoft.com/office/drawing/2014/main" val="1343807467"/>
                    </a:ext>
                  </a:extLst>
                </a:gridCol>
                <a:gridCol w="1645890">
                  <a:extLst>
                    <a:ext uri="{9D8B030D-6E8A-4147-A177-3AD203B41FA5}">
                      <a16:colId xmlns:a16="http://schemas.microsoft.com/office/drawing/2014/main" val="2408388855"/>
                    </a:ext>
                  </a:extLst>
                </a:gridCol>
                <a:gridCol w="764017">
                  <a:extLst>
                    <a:ext uri="{9D8B030D-6E8A-4147-A177-3AD203B41FA5}">
                      <a16:colId xmlns:a16="http://schemas.microsoft.com/office/drawing/2014/main" val="835021578"/>
                    </a:ext>
                  </a:extLst>
                </a:gridCol>
              </a:tblGrid>
              <a:tr h="23479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Objetivos/Categorías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Funciones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Fuente de Información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Técnica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57932"/>
                  </a:ext>
                </a:extLst>
              </a:tr>
              <a:tr h="13318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Determinar la incidencia de la tecnología.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 Función tecnológica: 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1.1.1. Maquinaria y equipos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9615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1.1.2. Innovación tecnológica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63435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 Factores externos: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1.2.1. Cambios tecnológicos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24268"/>
                  </a:ext>
                </a:extLst>
              </a:tr>
              <a:tr h="133188">
                <a:tc rowSpan="32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Conocer el nivel de gestión empresarial.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 Función gerencial: 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2.1.1. </a:t>
                      </a:r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Grado 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educativo gerentes.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92720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2.1.2. Experiencia.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758894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2.1.3. Toma de decisiones.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89904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 Función administrativa: 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2.2.1. Planeación estratégica.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63551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2.2.2. Estructura organizacional.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11556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 Función comercial y logística: 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2.3.1. Área </a:t>
                      </a:r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comercial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987689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2.3.2. Exportaciones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11805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2.3.3. Mercadeo y ventas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20052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2.3.4. Experiencia en el mercado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133506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2.3.5. Conocimiento de competidores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458761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2.3.6. Gestión proveedores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88721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2.3.7. Gestión producto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31480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2.3.8. Gestión precio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96301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2.3.9. Gestión plaza o distribución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84507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2.3.10. Gestión promoción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82156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2.3.11. Servicio al cliente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51887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2.3.12. Alianzas estratégicas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08504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2.3.13. Calidad total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81738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2.3.14. Investigación y Desarrollo.  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99862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 Función financiera: 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2.4.1. Rentabilidad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04189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2.4.2. Endeudamiento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81179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2.4.3. Administración financiera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27141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2.4.4. Cumplimiento de obligaciones.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44544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2.4.5. Reparto de inversión (%)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29512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 Talento Humano: 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2.5.1. Cultura organizacional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89269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2.5.2. Manejo </a:t>
                      </a:r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idioma inglés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30308"/>
                  </a:ext>
                </a:extLst>
              </a:tr>
              <a:tr h="2269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2.5.3. Programas de capacitación y </a:t>
                      </a:r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 al personal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072156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2.5.4. Salud y seguridad industrial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79878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2.5.5. Evaluación del desempeño.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659716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2.6. Función ambiental: 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2.6.1. </a:t>
                      </a:r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Normas 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ambiental de la empresa.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92777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2.7. Factores externos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2.7.1. Factores socioculturales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781842"/>
                  </a:ext>
                </a:extLst>
              </a:tr>
              <a:tr h="2612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2.7.2. Claves de competitividad.</a:t>
                      </a:r>
                      <a:b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10423"/>
                  </a:ext>
                </a:extLst>
              </a:tr>
              <a:tr h="13318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Establecer el marco legal.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 Función Administrativa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3.1.1. Normas legales y tributarias.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607265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 Factores externos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3.2.1. Factores políticos y legislativos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Primaria/secundaria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17120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3.2.2</a:t>
                      </a:r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E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Económia</a:t>
                      </a:r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país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20361"/>
                  </a:ext>
                </a:extLst>
              </a:tr>
              <a:tr h="133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3.2.3. Eficiencia de los mercados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14438"/>
                  </a:ext>
                </a:extLst>
              </a:tr>
              <a:tr h="1331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Definir los acuerdos y tratados internacionales.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4.1. Factores externos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4.1.1. Factores internacionales.</a:t>
                      </a:r>
                    </a:p>
                  </a:txBody>
                  <a:tcPr marL="4855" marR="4855" marT="4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Primaria/secundaria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</a:t>
                      </a:r>
                    </a:p>
                  </a:txBody>
                  <a:tcPr marL="4855" marR="4855" marT="48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716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6EF9619-8C50-40B1-A553-A715749C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15" y="84632"/>
            <a:ext cx="8911687" cy="674602"/>
          </a:xfrm>
        </p:spPr>
        <p:txBody>
          <a:bodyPr>
            <a:normAutofit/>
          </a:bodyPr>
          <a:lstStyle/>
          <a:p>
            <a:r>
              <a:rPr lang="es-ES" sz="2800" dirty="0"/>
              <a:t>2. </a:t>
            </a:r>
            <a:r>
              <a:rPr lang="es-ES" sz="2800" dirty="0">
                <a:hlinkClick r:id="rId2" action="ppaction://hlinkfile"/>
              </a:rPr>
              <a:t>DISEÑO DEL INSTRUMENTO</a:t>
            </a:r>
            <a:endParaRPr lang="es-ES" sz="28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B20A049-B9E7-4FF7-B97F-1D34401FE636}"/>
              </a:ext>
            </a:extLst>
          </p:cNvPr>
          <p:cNvSpPr txBox="1">
            <a:spLocks/>
          </p:cNvSpPr>
          <p:nvPr/>
        </p:nvSpPr>
        <p:spPr>
          <a:xfrm>
            <a:off x="326914" y="759234"/>
            <a:ext cx="8911687" cy="674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dirty="0"/>
              <a:t>3. PROCESAMIENTO DE INFORMACIÓN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6C5A6-F10E-4400-8D51-FAB708385700}"/>
              </a:ext>
            </a:extLst>
          </p:cNvPr>
          <p:cNvSpPr txBox="1"/>
          <p:nvPr/>
        </p:nvSpPr>
        <p:spPr>
          <a:xfrm>
            <a:off x="326913" y="1246664"/>
            <a:ext cx="10076158" cy="86177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/>
              <a:t>Software: </a:t>
            </a:r>
            <a:r>
              <a:rPr lang="es-ES" sz="1600" dirty="0"/>
              <a:t>SPSS</a:t>
            </a:r>
          </a:p>
          <a:p>
            <a:r>
              <a:rPr lang="es-ES" sz="1600" b="1" dirty="0"/>
              <a:t>Codificación: </a:t>
            </a:r>
            <a:r>
              <a:rPr lang="es-ES" sz="1600" dirty="0"/>
              <a:t>Alfanumérico para preguntas y alternativas de respuesta</a:t>
            </a:r>
            <a:r>
              <a:rPr lang="es-ES" sz="1600" b="1" dirty="0"/>
              <a:t> </a:t>
            </a:r>
          </a:p>
          <a:p>
            <a:r>
              <a:rPr lang="es-ES" dirty="0"/>
              <a:t>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F2F5EB6-F5F5-4E5A-AD0D-26FC93DB1140}"/>
              </a:ext>
            </a:extLst>
          </p:cNvPr>
          <p:cNvSpPr txBox="1">
            <a:spLocks/>
          </p:cNvSpPr>
          <p:nvPr/>
        </p:nvSpPr>
        <p:spPr>
          <a:xfrm>
            <a:off x="326912" y="1771137"/>
            <a:ext cx="8911687" cy="514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dirty="0"/>
              <a:t>4. </a:t>
            </a:r>
            <a:r>
              <a:rPr lang="es-ES" sz="2800" dirty="0" smtClean="0"/>
              <a:t>POBLACIÓN</a:t>
            </a:r>
            <a:endParaRPr lang="es-ES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8EC4AA-788F-4955-9ECF-9E84ABE4AF4A}"/>
              </a:ext>
            </a:extLst>
          </p:cNvPr>
          <p:cNvSpPr txBox="1"/>
          <p:nvPr/>
        </p:nvSpPr>
        <p:spPr>
          <a:xfrm>
            <a:off x="326913" y="2256475"/>
            <a:ext cx="4286651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Pichincha: </a:t>
            </a:r>
            <a:r>
              <a:rPr lang="es-ES" sz="1600" dirty="0" smtClean="0"/>
              <a:t>Pymes agroindustriales exportadoras de la industria alimenticia (36 </a:t>
            </a:r>
            <a:r>
              <a:rPr lang="es-ES" sz="1600" dirty="0"/>
              <a:t>empresas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091" y="84632"/>
            <a:ext cx="4390476" cy="561904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64659" y="5672973"/>
            <a:ext cx="4527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Los Puntos amarillos representan la ubicación de las 36 Pymes objeto de estudio 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mediante GPS.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979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ACE6D72-F53B-40FA-A01E-BC63A97FB564}"/>
              </a:ext>
            </a:extLst>
          </p:cNvPr>
          <p:cNvSpPr txBox="1">
            <a:spLocks/>
          </p:cNvSpPr>
          <p:nvPr/>
        </p:nvSpPr>
        <p:spPr>
          <a:xfrm>
            <a:off x="1920998" y="1811217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Resultados de la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47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EC7931-429C-44C5-9404-0E1EAFA4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57" y="119812"/>
            <a:ext cx="8911687" cy="6532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Resultados de la investigación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67A365D8-7EC8-48E7-90A6-514B08946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665327"/>
              </p:ext>
            </p:extLst>
          </p:nvPr>
        </p:nvGraphicFramePr>
        <p:xfrm>
          <a:off x="0" y="610628"/>
          <a:ext cx="12417287" cy="601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516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5314</TotalTime>
  <Words>2107</Words>
  <Application>Microsoft Office PowerPoint</Application>
  <PresentationFormat>Panorámica</PresentationFormat>
  <Paragraphs>452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metodológico 1. MATRIZ DE OPERACIONALIZACIÓN DE VARIABLES</vt:lpstr>
      <vt:lpstr>2. DISEÑO DEL INSTRUMENTO</vt:lpstr>
      <vt:lpstr>Presentación de PowerPoint</vt:lpstr>
      <vt:lpstr>Resultados de la investigación</vt:lpstr>
      <vt:lpstr>INFORME 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Core i</dc:creator>
  <cp:lastModifiedBy>Core i</cp:lastModifiedBy>
  <cp:revision>103</cp:revision>
  <dcterms:created xsi:type="dcterms:W3CDTF">2017-11-22T03:51:39Z</dcterms:created>
  <dcterms:modified xsi:type="dcterms:W3CDTF">2018-01-18T04:11:21Z</dcterms:modified>
</cp:coreProperties>
</file>