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 id="2147483839" r:id="rId2"/>
  </p:sldMasterIdLst>
  <p:sldIdLst>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33323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228220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462414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633311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50138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523314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1DB135E-0039-4627-8EE6-3B70647B38E3}" type="datetimeFigureOut">
              <a:rPr lang="es-ES" smtClean="0"/>
              <a:t>11/01/2018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348389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1DB135E-0039-4627-8EE6-3B70647B38E3}" type="datetimeFigureOut">
              <a:rPr lang="es-ES" smtClean="0"/>
              <a:t>11/01/2018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2978254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1DB135E-0039-4627-8EE6-3B70647B38E3}" type="datetimeFigureOut">
              <a:rPr lang="es-ES" smtClean="0"/>
              <a:t>11/01/2018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3538718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B135E-0039-4627-8EE6-3B70647B38E3}" type="datetimeFigureOut">
              <a:rPr lang="es-ES" smtClean="0"/>
              <a:t>11/01/2018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554829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DB135E-0039-4627-8EE6-3B70647B38E3}" type="datetimeFigureOut">
              <a:rPr lang="es-ES" smtClean="0"/>
              <a:t>11/01/2018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95718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85431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DB135E-0039-4627-8EE6-3B70647B38E3}" type="datetimeFigureOut">
              <a:rPr lang="es-ES" smtClean="0"/>
              <a:t>11/01/2018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907241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3700825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008138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327323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87699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38418794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7364142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76943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DB135E-0039-4627-8EE6-3B70647B38E3}" type="datetimeFigureOut">
              <a:rPr lang="es-ES" smtClean="0"/>
              <a:t>11/01/2018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77444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1DB135E-0039-4627-8EE6-3B70647B38E3}" type="datetimeFigureOut">
              <a:rPr lang="es-ES" smtClean="0"/>
              <a:t>11/01/2018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2864780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45127" y="2507550"/>
            <a:ext cx="5156200" cy="3680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7550"/>
            <a:ext cx="5181601" cy="3680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61DB135E-0039-4627-8EE6-3B70647B38E3}" type="datetimeFigureOut">
              <a:rPr lang="es-ES" smtClean="0"/>
              <a:t>11/01/2018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626688-8660-4996-87E8-6FD4E370B67E}"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201523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1DB135E-0039-4627-8EE6-3B70647B38E3}" type="datetimeFigureOut">
              <a:rPr lang="es-ES" smtClean="0"/>
              <a:t>11/01/2018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626688-8660-4996-87E8-6FD4E370B67E}" type="slidenum">
              <a:rPr lang="es-ES" smtClean="0"/>
              <a:t>‹Nº›</a:t>
            </a:fld>
            <a:endParaRPr lang="es-ES"/>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55044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B135E-0039-4627-8EE6-3B70647B38E3}" type="datetimeFigureOut">
              <a:rPr lang="es-ES" smtClean="0"/>
              <a:t>11/01/2018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19715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DB135E-0039-4627-8EE6-3B70647B38E3}" type="datetimeFigureOut">
              <a:rPr lang="es-ES" smtClean="0"/>
              <a:t>11/01/2018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318614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DB135E-0039-4627-8EE6-3B70647B38E3}" type="datetimeFigureOut">
              <a:rPr lang="es-ES" smtClean="0"/>
              <a:t>11/01/2018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626688-8660-4996-87E8-6FD4E370B67E}" type="slidenum">
              <a:rPr lang="es-ES" smtClean="0"/>
              <a:t>‹Nº›</a:t>
            </a:fld>
            <a:endParaRPr lang="es-ES"/>
          </a:p>
        </p:txBody>
      </p:sp>
    </p:spTree>
    <p:extLst>
      <p:ext uri="{BB962C8B-B14F-4D97-AF65-F5344CB8AC3E}">
        <p14:creationId xmlns:p14="http://schemas.microsoft.com/office/powerpoint/2010/main" val="1505612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61DB135E-0039-4627-8EE6-3B70647B38E3}" type="datetimeFigureOut">
              <a:rPr lang="es-ES" smtClean="0"/>
              <a:t>11/01/2018</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s-E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F5626688-8660-4996-87E8-6FD4E370B67E}" type="slidenum">
              <a:rPr lang="es-ES" smtClean="0"/>
              <a:t>‹Nº›</a:t>
            </a:fld>
            <a:endParaRPr lang="es-ES"/>
          </a:p>
        </p:txBody>
      </p:sp>
    </p:spTree>
    <p:extLst>
      <p:ext uri="{BB962C8B-B14F-4D97-AF65-F5344CB8AC3E}">
        <p14:creationId xmlns:p14="http://schemas.microsoft.com/office/powerpoint/2010/main" val="419828431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DB135E-0039-4627-8EE6-3B70647B38E3}" type="datetimeFigureOut">
              <a:rPr lang="es-ES" smtClean="0"/>
              <a:t>11/01/2018</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5626688-8660-4996-87E8-6FD4E370B67E}" type="slidenum">
              <a:rPr lang="es-ES" smtClean="0"/>
              <a:t>‹Nº›</a:t>
            </a:fld>
            <a:endParaRPr lang="es-ES"/>
          </a:p>
        </p:txBody>
      </p:sp>
    </p:spTree>
    <p:extLst>
      <p:ext uri="{BB962C8B-B14F-4D97-AF65-F5344CB8AC3E}">
        <p14:creationId xmlns:p14="http://schemas.microsoft.com/office/powerpoint/2010/main" val="35127349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 id="214748385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011222"/>
            <a:ext cx="9344809" cy="1118796"/>
          </a:xfrm>
        </p:spPr>
        <p:txBody>
          <a:bodyPr>
            <a:normAutofit/>
          </a:bodyPr>
          <a:lstStyle/>
          <a:p>
            <a:pPr algn="ctr"/>
            <a:r>
              <a:rPr lang="es-EC" sz="2400" b="1" dirty="0" smtClean="0">
                <a:solidFill>
                  <a:schemeClr val="accent1">
                    <a:lumMod val="75000"/>
                  </a:schemeClr>
                </a:solidFill>
                <a:latin typeface="Times New Roman" panose="02020603050405020304" pitchFamily="18" charset="0"/>
                <a:cs typeface="Times New Roman" panose="02020603050405020304" pitchFamily="18" charset="0"/>
              </a:rPr>
              <a:t>DEPARTAMENTO DE CIENCIAS ECONOMICAS, ADMINISTRATIVAS Y DE COMERCIO</a:t>
            </a:r>
            <a:endParaRPr lang="es-ES" sz="2400" dirty="0">
              <a:solidFill>
                <a:schemeClr val="accent1">
                  <a:lumMod val="75000"/>
                </a:schemeClr>
              </a:solidFill>
            </a:endParaRPr>
          </a:p>
        </p:txBody>
      </p:sp>
      <p:sp>
        <p:nvSpPr>
          <p:cNvPr id="3" name="Subtítulo 2"/>
          <p:cNvSpPr>
            <a:spLocks noGrp="1"/>
          </p:cNvSpPr>
          <p:nvPr>
            <p:ph type="subTitle" idx="1"/>
          </p:nvPr>
        </p:nvSpPr>
        <p:spPr>
          <a:xfrm>
            <a:off x="1524000" y="2420473"/>
            <a:ext cx="8932433" cy="3926542"/>
          </a:xfrm>
        </p:spPr>
        <p:txBody>
          <a:bodyPr>
            <a:normAutofit/>
          </a:bodyPr>
          <a:lstStyle/>
          <a:p>
            <a:pPr algn="ctr"/>
            <a:endParaRPr lang="es-EC" sz="1700" b="1" dirty="0" smtClean="0">
              <a:latin typeface="Arial" panose="020B0604020202020204" pitchFamily="34" charset="0"/>
              <a:cs typeface="Arial" panose="020B0604020202020204" pitchFamily="34" charset="0"/>
            </a:endParaRPr>
          </a:p>
          <a:p>
            <a:pPr algn="ctr"/>
            <a:r>
              <a:rPr lang="es-EC" sz="1900" b="1" dirty="0" smtClean="0">
                <a:solidFill>
                  <a:schemeClr val="accent2">
                    <a:lumMod val="50000"/>
                  </a:schemeClr>
                </a:solidFill>
                <a:latin typeface="Arial" panose="020B0604020202020204" pitchFamily="34" charset="0"/>
                <a:cs typeface="Arial" panose="020B0604020202020204" pitchFamily="34" charset="0"/>
              </a:rPr>
              <a:t>IMPACTO DEL IMPUESTO DEL IVA EN EL MERCADO DE AUTOS USADOS DEL DISTRITO METROPOLITANO DE QUITO</a:t>
            </a:r>
            <a:endParaRPr lang="es-EC" sz="1900" b="1" dirty="0">
              <a:solidFill>
                <a:schemeClr val="accent2">
                  <a:lumMod val="50000"/>
                </a:schemeClr>
              </a:solidFill>
              <a:latin typeface="Arial" panose="020B0604020202020204" pitchFamily="34" charset="0"/>
              <a:cs typeface="Arial" panose="020B0604020202020204" pitchFamily="34" charset="0"/>
            </a:endParaRPr>
          </a:p>
          <a:p>
            <a:endParaRPr lang="en-GB" sz="1700" b="1" dirty="0" smtClean="0">
              <a:solidFill>
                <a:schemeClr val="accent2">
                  <a:lumMod val="50000"/>
                </a:schemeClr>
              </a:solidFill>
              <a:latin typeface="Arial" panose="020B0604020202020204" pitchFamily="34" charset="0"/>
              <a:cs typeface="Arial" panose="020B0604020202020204" pitchFamily="34" charset="0"/>
            </a:endParaRPr>
          </a:p>
          <a:p>
            <a:r>
              <a:rPr lang="en-GB" sz="1700" b="1" dirty="0" smtClean="0">
                <a:solidFill>
                  <a:schemeClr val="accent2">
                    <a:lumMod val="50000"/>
                  </a:schemeClr>
                </a:solidFill>
                <a:latin typeface="Arial" panose="020B0604020202020204" pitchFamily="34" charset="0"/>
                <a:cs typeface="Arial" panose="020B0604020202020204" pitchFamily="34" charset="0"/>
              </a:rPr>
              <a:t>AUTOR : </a:t>
            </a:r>
            <a:r>
              <a:rPr lang="es-EC" sz="1700" b="1" dirty="0" smtClean="0">
                <a:solidFill>
                  <a:schemeClr val="accent2">
                    <a:lumMod val="50000"/>
                  </a:schemeClr>
                </a:solidFill>
                <a:latin typeface="Arial" panose="020B0604020202020204" pitchFamily="34" charset="0"/>
                <a:cs typeface="Arial" panose="020B0604020202020204" pitchFamily="34" charset="0"/>
              </a:rPr>
              <a:t>JUAN CARLOS SUAREZ LEON</a:t>
            </a:r>
            <a:endParaRPr lang="en-GB" sz="1700" b="1" dirty="0" smtClean="0">
              <a:solidFill>
                <a:schemeClr val="accent2">
                  <a:lumMod val="50000"/>
                </a:schemeClr>
              </a:solidFill>
              <a:latin typeface="Arial" panose="020B0604020202020204" pitchFamily="34" charset="0"/>
              <a:cs typeface="Arial" panose="020B0604020202020204" pitchFamily="34" charset="0"/>
            </a:endParaRPr>
          </a:p>
          <a:p>
            <a:endParaRPr lang="en-GB" sz="1700" b="1" dirty="0" smtClean="0">
              <a:solidFill>
                <a:schemeClr val="accent2">
                  <a:lumMod val="50000"/>
                </a:schemeClr>
              </a:solidFill>
              <a:latin typeface="Arial" panose="020B0604020202020204" pitchFamily="34" charset="0"/>
              <a:cs typeface="Arial" panose="020B0604020202020204" pitchFamily="34" charset="0"/>
            </a:endParaRPr>
          </a:p>
          <a:p>
            <a:r>
              <a:rPr lang="en-GB" sz="1700" b="1" dirty="0" smtClean="0">
                <a:solidFill>
                  <a:schemeClr val="accent2">
                    <a:lumMod val="50000"/>
                  </a:schemeClr>
                </a:solidFill>
                <a:latin typeface="Arial" panose="020B0604020202020204" pitchFamily="34" charset="0"/>
                <a:cs typeface="Arial" panose="020B0604020202020204" pitchFamily="34" charset="0"/>
              </a:rPr>
              <a:t>TUTOR: </a:t>
            </a:r>
            <a:r>
              <a:rPr lang="es-EC" sz="1700" b="1" dirty="0" smtClean="0">
                <a:solidFill>
                  <a:schemeClr val="accent2">
                    <a:lumMod val="50000"/>
                  </a:schemeClr>
                </a:solidFill>
                <a:latin typeface="Arial" panose="020B0604020202020204" pitchFamily="34" charset="0"/>
                <a:cs typeface="Arial" panose="020B0604020202020204" pitchFamily="34" charset="0"/>
              </a:rPr>
              <a:t>ING. VERA LUCIA NARVAEZ</a:t>
            </a:r>
            <a:endParaRPr lang="es-EC" sz="1700" dirty="0" smtClean="0">
              <a:solidFill>
                <a:schemeClr val="accent2">
                  <a:lumMod val="50000"/>
                </a:schemeClr>
              </a:solidFill>
              <a:latin typeface="Arial" panose="020B0604020202020204" pitchFamily="34" charset="0"/>
              <a:cs typeface="Arial" panose="020B0604020202020204" pitchFamily="34" charset="0"/>
            </a:endParaRPr>
          </a:p>
          <a:p>
            <a:endParaRPr lang="es-EC" sz="1700" dirty="0" smtClean="0">
              <a:solidFill>
                <a:schemeClr val="accent2">
                  <a:lumMod val="50000"/>
                </a:schemeClr>
              </a:solidFill>
              <a:latin typeface="Arial" panose="020B0604020202020204" pitchFamily="34" charset="0"/>
              <a:cs typeface="Arial" panose="020B0604020202020204" pitchFamily="34" charset="0"/>
            </a:endParaRPr>
          </a:p>
          <a:p>
            <a:pPr algn="ctr"/>
            <a:r>
              <a:rPr lang="es-EC" sz="1700" b="1" dirty="0" smtClean="0">
                <a:solidFill>
                  <a:schemeClr val="accent2">
                    <a:lumMod val="50000"/>
                  </a:schemeClr>
                </a:solidFill>
                <a:latin typeface="Arial" panose="020B0604020202020204" pitchFamily="34" charset="0"/>
                <a:cs typeface="Arial" panose="020B0604020202020204" pitchFamily="34" charset="0"/>
              </a:rPr>
              <a:t>NOVIEMBRE - 2017</a:t>
            </a:r>
            <a:endParaRPr lang="es-EC" sz="1700" dirty="0" smtClean="0">
              <a:solidFill>
                <a:schemeClr val="accent2">
                  <a:lumMod val="50000"/>
                </a:schemeClr>
              </a:solidFill>
              <a:latin typeface="Arial" panose="020B0604020202020204" pitchFamily="34" charset="0"/>
              <a:cs typeface="Arial" panose="020B0604020202020204" pitchFamily="34" charset="0"/>
            </a:endParaRPr>
          </a:p>
          <a:p>
            <a:endParaRPr lang="es-ES" dirty="0">
              <a:solidFill>
                <a:schemeClr val="accent2">
                  <a:lumMod val="50000"/>
                </a:schemeClr>
              </a:solidFill>
            </a:endParaRPr>
          </a:p>
        </p:txBody>
      </p:sp>
      <p:pic>
        <p:nvPicPr>
          <p:cNvPr id="7" name="Imagen 6"/>
          <p:cNvPicPr>
            <a:picLocks noChangeAspect="1"/>
          </p:cNvPicPr>
          <p:nvPr/>
        </p:nvPicPr>
        <p:blipFill>
          <a:blip r:embed="rId2"/>
          <a:stretch>
            <a:fillRect/>
          </a:stretch>
        </p:blipFill>
        <p:spPr>
          <a:xfrm>
            <a:off x="2732442" y="101409"/>
            <a:ext cx="6217920" cy="1017386"/>
          </a:xfrm>
          <a:prstGeom prst="rect">
            <a:avLst/>
          </a:prstGeom>
        </p:spPr>
      </p:pic>
    </p:spTree>
    <p:extLst>
      <p:ext uri="{BB962C8B-B14F-4D97-AF65-F5344CB8AC3E}">
        <p14:creationId xmlns:p14="http://schemas.microsoft.com/office/powerpoint/2010/main" val="3978404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Informe por variables</a:t>
            </a:r>
            <a:r>
              <a:rPr lang="es-ES" dirty="0" smtClean="0"/>
              <a:t/>
            </a:r>
            <a:br>
              <a:rPr lang="es-ES" dirty="0" smtClean="0"/>
            </a:br>
            <a:endParaRPr lang="es-ES" dirty="0"/>
          </a:p>
        </p:txBody>
      </p:sp>
      <p:sp>
        <p:nvSpPr>
          <p:cNvPr id="3" name="Marcador de contenido 2"/>
          <p:cNvSpPr>
            <a:spLocks noGrp="1"/>
          </p:cNvSpPr>
          <p:nvPr>
            <p:ph idx="1"/>
          </p:nvPr>
        </p:nvSpPr>
        <p:spPr/>
        <p:txBody>
          <a:bodyPr/>
          <a:lstStyle/>
          <a:p>
            <a:endParaRPr lang="es-ES"/>
          </a:p>
        </p:txBody>
      </p:sp>
    </p:spTree>
    <p:extLst>
      <p:ext uri="{BB962C8B-B14F-4D97-AF65-F5344CB8AC3E}">
        <p14:creationId xmlns:p14="http://schemas.microsoft.com/office/powerpoint/2010/main" val="1561462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Conclusiones</a:t>
            </a:r>
            <a:endParaRPr lang="es-ES" dirty="0">
              <a:solidFill>
                <a:schemeClr val="accent2">
                  <a:lumMod val="50000"/>
                </a:schemeClr>
              </a:solidFill>
            </a:endParaRPr>
          </a:p>
        </p:txBody>
      </p:sp>
      <p:sp>
        <p:nvSpPr>
          <p:cNvPr id="3" name="Marcador de contenido 2"/>
          <p:cNvSpPr>
            <a:spLocks noGrp="1"/>
          </p:cNvSpPr>
          <p:nvPr>
            <p:ph idx="1"/>
          </p:nvPr>
        </p:nvSpPr>
        <p:spPr/>
        <p:txBody>
          <a:bodyPr/>
          <a:lstStyle/>
          <a:p>
            <a:endParaRPr lang="es-ES"/>
          </a:p>
        </p:txBody>
      </p:sp>
    </p:spTree>
    <p:extLst>
      <p:ext uri="{BB962C8B-B14F-4D97-AF65-F5344CB8AC3E}">
        <p14:creationId xmlns:p14="http://schemas.microsoft.com/office/powerpoint/2010/main" val="3024282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chemeClr val="accent2">
                    <a:lumMod val="50000"/>
                  </a:schemeClr>
                </a:solidFill>
              </a:rPr>
              <a:t>R</a:t>
            </a:r>
            <a:r>
              <a:rPr lang="es-ES" dirty="0" smtClean="0">
                <a:solidFill>
                  <a:schemeClr val="accent2">
                    <a:lumMod val="50000"/>
                  </a:schemeClr>
                </a:solidFill>
              </a:rPr>
              <a:t>ecomendaciones</a:t>
            </a:r>
            <a:endParaRPr lang="es-ES" dirty="0">
              <a:solidFill>
                <a:schemeClr val="accent2">
                  <a:lumMod val="50000"/>
                </a:schemeClr>
              </a:solidFill>
            </a:endParaRPr>
          </a:p>
        </p:txBody>
      </p:sp>
      <p:sp>
        <p:nvSpPr>
          <p:cNvPr id="3" name="Marcador de contenido 2"/>
          <p:cNvSpPr>
            <a:spLocks noGrp="1"/>
          </p:cNvSpPr>
          <p:nvPr>
            <p:ph idx="1"/>
          </p:nvPr>
        </p:nvSpPr>
        <p:spPr/>
        <p:txBody>
          <a:bodyPr/>
          <a:lstStyle/>
          <a:p>
            <a:endParaRPr lang="es-ES"/>
          </a:p>
        </p:txBody>
      </p:sp>
    </p:spTree>
    <p:extLst>
      <p:ext uri="{BB962C8B-B14F-4D97-AF65-F5344CB8AC3E}">
        <p14:creationId xmlns:p14="http://schemas.microsoft.com/office/powerpoint/2010/main" val="2026602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Propuesta</a:t>
            </a:r>
            <a:endParaRPr lang="es-ES" dirty="0">
              <a:solidFill>
                <a:schemeClr val="accent2">
                  <a:lumMod val="50000"/>
                </a:schemeClr>
              </a:solidFill>
            </a:endParaRPr>
          </a:p>
        </p:txBody>
      </p:sp>
      <p:sp>
        <p:nvSpPr>
          <p:cNvPr id="3" name="Marcador de contenido 2"/>
          <p:cNvSpPr>
            <a:spLocks noGrp="1"/>
          </p:cNvSpPr>
          <p:nvPr>
            <p:ph idx="1"/>
          </p:nvPr>
        </p:nvSpPr>
        <p:spPr/>
        <p:txBody>
          <a:bodyPr/>
          <a:lstStyle/>
          <a:p>
            <a:endParaRPr lang="es-ES" dirty="0"/>
          </a:p>
        </p:txBody>
      </p:sp>
    </p:spTree>
    <p:extLst>
      <p:ext uri="{BB962C8B-B14F-4D97-AF65-F5344CB8AC3E}">
        <p14:creationId xmlns:p14="http://schemas.microsoft.com/office/powerpoint/2010/main" val="3860521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Problema</a:t>
            </a:r>
            <a:endParaRPr lang="es-ES" dirty="0">
              <a:solidFill>
                <a:schemeClr val="accent2">
                  <a:lumMod val="50000"/>
                </a:schemeClr>
              </a:solidFill>
            </a:endParaRPr>
          </a:p>
        </p:txBody>
      </p:sp>
      <p:sp>
        <p:nvSpPr>
          <p:cNvPr id="3" name="Marcador de contenido 2"/>
          <p:cNvSpPr>
            <a:spLocks noGrp="1"/>
          </p:cNvSpPr>
          <p:nvPr>
            <p:ph idx="1"/>
          </p:nvPr>
        </p:nvSpPr>
        <p:spPr/>
        <p:txBody>
          <a:bodyPr/>
          <a:lstStyle/>
          <a:p>
            <a:endParaRPr lang="es-ES" dirty="0"/>
          </a:p>
        </p:txBody>
      </p:sp>
    </p:spTree>
    <p:extLst>
      <p:ext uri="{BB962C8B-B14F-4D97-AF65-F5344CB8AC3E}">
        <p14:creationId xmlns:p14="http://schemas.microsoft.com/office/powerpoint/2010/main" val="146585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Matriz síntesis del marco teórico</a:t>
            </a:r>
            <a:endParaRPr lang="es-ES" dirty="0">
              <a:solidFill>
                <a:schemeClr val="accent2">
                  <a:lumMod val="50000"/>
                </a:schemeClr>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091534557"/>
              </p:ext>
            </p:extLst>
          </p:nvPr>
        </p:nvGraphicFramePr>
        <p:xfrm>
          <a:off x="107577" y="1207029"/>
          <a:ext cx="11967882" cy="5564693"/>
        </p:xfrm>
        <a:graphic>
          <a:graphicData uri="http://schemas.openxmlformats.org/drawingml/2006/table">
            <a:tbl>
              <a:tblPr firstRow="1" bandRow="1">
                <a:tableStyleId>{5C22544A-7EE6-4342-B048-85BDC9FD1C3A}</a:tableStyleId>
              </a:tblPr>
              <a:tblGrid>
                <a:gridCol w="1732906"/>
                <a:gridCol w="3051231"/>
                <a:gridCol w="2282870"/>
                <a:gridCol w="2396285"/>
                <a:gridCol w="2504590"/>
              </a:tblGrid>
              <a:tr h="274498">
                <a:tc rowSpan="2">
                  <a:txBody>
                    <a:bodyPr/>
                    <a:lstStyle/>
                    <a:p>
                      <a:r>
                        <a:rPr lang="es-ES" sz="1200" dirty="0" smtClean="0">
                          <a:latin typeface="Times New Roman" panose="02020603050405020304" pitchFamily="18" charset="0"/>
                          <a:cs typeface="Times New Roman" panose="02020603050405020304" pitchFamily="18" charset="0"/>
                        </a:rPr>
                        <a:t>Teorías de soporte</a:t>
                      </a:r>
                      <a:endParaRPr lang="es-ES"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rowSpan="2">
                  <a:txBody>
                    <a:bodyPr/>
                    <a:lstStyle/>
                    <a:p>
                      <a:r>
                        <a:rPr lang="es-ES" sz="1200" dirty="0" smtClean="0">
                          <a:latin typeface="Times New Roman" panose="02020603050405020304" pitchFamily="18" charset="0"/>
                          <a:cs typeface="Times New Roman" panose="02020603050405020304" pitchFamily="18" charset="0"/>
                        </a:rPr>
                        <a:t>Paper</a:t>
                      </a:r>
                      <a:r>
                        <a:rPr lang="es-ES" sz="1200" baseline="0" dirty="0" smtClean="0">
                          <a:latin typeface="Times New Roman" panose="02020603050405020304" pitchFamily="18" charset="0"/>
                          <a:cs typeface="Times New Roman" panose="02020603050405020304" pitchFamily="18" charset="0"/>
                        </a:rPr>
                        <a:t> Base</a:t>
                      </a:r>
                      <a:endParaRPr lang="es-ES"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gridSpan="3">
                  <a:txBody>
                    <a:bodyPr/>
                    <a:lstStyle/>
                    <a:p>
                      <a:pPr marL="0" algn="l" defTabSz="457200" rtl="0" eaLnBrk="1" latinLnBrk="0" hangingPunct="1"/>
                      <a:r>
                        <a:rPr lang="es-ES" sz="1200" b="1" kern="1200" dirty="0" smtClean="0">
                          <a:solidFill>
                            <a:schemeClr val="lt1"/>
                          </a:solidFill>
                          <a:latin typeface="Times New Roman" panose="02020603050405020304" pitchFamily="18" charset="0"/>
                          <a:ea typeface="+mn-ea"/>
                          <a:cs typeface="Times New Roman" panose="02020603050405020304" pitchFamily="18" charset="0"/>
                        </a:rPr>
                        <a:t>Síntesis de estudios relacionados</a:t>
                      </a:r>
                      <a:endParaRPr lang="es-ES" sz="1200" b="1" kern="1200" dirty="0">
                        <a:solidFill>
                          <a:schemeClr val="lt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es-ES"/>
                    </a:p>
                  </a:txBody>
                  <a:tcPr/>
                </a:tc>
                <a:tc hMerge="1">
                  <a:txBody>
                    <a:bodyPr/>
                    <a:lstStyle/>
                    <a:p>
                      <a:endParaRPr lang="es-ES"/>
                    </a:p>
                  </a:txBody>
                  <a:tcPr/>
                </a:tc>
              </a:tr>
              <a:tr h="274498">
                <a:tc vMerge="1">
                  <a:txBody>
                    <a:bodyPr/>
                    <a:lstStyle/>
                    <a:p>
                      <a:endParaRPr lang="es-ES" sz="1600" dirty="0"/>
                    </a:p>
                  </a:txBody>
                  <a:tcPr/>
                </a:tc>
                <a:tc vMerge="1">
                  <a:txBody>
                    <a:bodyPr/>
                    <a:lstStyle/>
                    <a:p>
                      <a:endParaRPr lang="es-ES" sz="1600" dirty="0"/>
                    </a:p>
                  </a:txBody>
                  <a:tcPr/>
                </a:tc>
                <a:tc>
                  <a:txBody>
                    <a:bodyPr/>
                    <a:lstStyle/>
                    <a:p>
                      <a:pPr marL="0" algn="l" defTabSz="457200" rtl="0" eaLnBrk="1" latinLnBrk="0" hangingPunct="1"/>
                      <a:r>
                        <a:rPr lang="es-ES" sz="1200" b="1" kern="1200" dirty="0" smtClean="0">
                          <a:solidFill>
                            <a:schemeClr val="lt1"/>
                          </a:solidFill>
                          <a:latin typeface="Times New Roman" panose="02020603050405020304" pitchFamily="18" charset="0"/>
                          <a:ea typeface="+mn-ea"/>
                          <a:cs typeface="Times New Roman" panose="02020603050405020304" pitchFamily="18" charset="0"/>
                        </a:rPr>
                        <a:t>Paper 1</a:t>
                      </a:r>
                      <a:endParaRPr lang="es-ES" sz="1200" b="1" kern="1200" dirty="0">
                        <a:solidFill>
                          <a:schemeClr val="lt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algn="l" defTabSz="457200" rtl="0" eaLnBrk="1" latinLnBrk="0" hangingPunct="1"/>
                      <a:r>
                        <a:rPr lang="es-ES" sz="1200" b="1" kern="1200" dirty="0" smtClean="0">
                          <a:solidFill>
                            <a:schemeClr val="lt1"/>
                          </a:solidFill>
                          <a:latin typeface="Times New Roman" panose="02020603050405020304" pitchFamily="18" charset="0"/>
                          <a:ea typeface="+mn-ea"/>
                          <a:cs typeface="Times New Roman" panose="02020603050405020304" pitchFamily="18" charset="0"/>
                        </a:rPr>
                        <a:t>Paper 2</a:t>
                      </a:r>
                      <a:endParaRPr lang="es-ES" sz="1200" b="1" kern="1200" dirty="0">
                        <a:solidFill>
                          <a:schemeClr val="lt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0" algn="l" defTabSz="457200" rtl="0" eaLnBrk="1" latinLnBrk="0" hangingPunct="1"/>
                      <a:r>
                        <a:rPr lang="es-ES" sz="1200" b="1" kern="1200" dirty="0" smtClean="0">
                          <a:solidFill>
                            <a:schemeClr val="lt1"/>
                          </a:solidFill>
                          <a:latin typeface="Times New Roman" panose="02020603050405020304" pitchFamily="18" charset="0"/>
                          <a:ea typeface="+mn-ea"/>
                          <a:cs typeface="Times New Roman" panose="02020603050405020304" pitchFamily="18" charset="0"/>
                        </a:rPr>
                        <a:t>Paper 3</a:t>
                      </a:r>
                      <a:endParaRPr lang="es-ES" sz="1200" b="1" kern="1200" dirty="0">
                        <a:solidFill>
                          <a:schemeClr val="lt1"/>
                        </a:solidFill>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r h="640496">
                <a:tc>
                  <a:txBody>
                    <a:bodyPr/>
                    <a:lstStyle/>
                    <a:p>
                      <a:pPr marL="0" algn="l" defTabSz="457200" rtl="0" eaLnBrk="1" latinLnBrk="0" hangingPunct="1">
                        <a:lnSpc>
                          <a:spcPct val="100000"/>
                        </a:lnSpc>
                        <a:spcAft>
                          <a:spcPts val="1000"/>
                        </a:spcAft>
                      </a:pPr>
                      <a:r>
                        <a:rPr lang="es-ES" sz="12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Nombre de la teoría </a:t>
                      </a:r>
                      <a:endParaRPr lang="es-ES"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1000"/>
                        </a:spcAft>
                      </a:pPr>
                      <a:r>
                        <a:rPr lang="en-US" sz="12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Optimal tax administration</a:t>
                      </a:r>
                      <a:endParaRPr lang="es-ES"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1000"/>
                        </a:spcAft>
                      </a:pPr>
                      <a:r>
                        <a:rPr lang="en-US" sz="1200" kern="1200" dirty="0" smtClean="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The impact temporary tax changes on consumption 2000 – 2015</a:t>
                      </a:r>
                      <a:endParaRPr lang="es-ES"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1000"/>
                        </a:spcAft>
                      </a:pPr>
                      <a:r>
                        <a:rPr lang="en-US"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To tax or not to tax? When does it matter for informality</a:t>
                      </a:r>
                      <a:endParaRPr lang="es-ES"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00000"/>
                        </a:lnSpc>
                        <a:spcAft>
                          <a:spcPts val="1000"/>
                        </a:spcAft>
                      </a:pPr>
                      <a:r>
                        <a:rPr lang="en-US"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Optimal tax mix with income tax non-compliance</a:t>
                      </a:r>
                      <a:endParaRPr lang="es-ES"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88">
                <a:tc>
                  <a:txBody>
                    <a:bodyPr/>
                    <a:lstStyle/>
                    <a:p>
                      <a:pPr>
                        <a:lnSpc>
                          <a:spcPct val="100000"/>
                        </a:lnSpc>
                      </a:pPr>
                      <a:r>
                        <a:rPr lang="es-ES" sz="1200" dirty="0" smtClean="0">
                          <a:latin typeface="Times New Roman" panose="02020603050405020304" pitchFamily="18" charset="0"/>
                          <a:cs typeface="Times New Roman" panose="02020603050405020304" pitchFamily="18" charset="0"/>
                        </a:rPr>
                        <a:t>Autor</a:t>
                      </a:r>
                    </a:p>
                    <a:p>
                      <a:pPr>
                        <a:lnSpc>
                          <a:spcPct val="100000"/>
                        </a:lnSpc>
                      </a:pPr>
                      <a:r>
                        <a:rPr lang="es-ES" sz="1200" dirty="0" smtClean="0">
                          <a:latin typeface="Times New Roman" panose="02020603050405020304" pitchFamily="18" charset="0"/>
                          <a:cs typeface="Times New Roman" panose="02020603050405020304" pitchFamily="18" charset="0"/>
                        </a:rPr>
                        <a:t>categorías</a:t>
                      </a:r>
                      <a:endParaRPr lang="es-ES" sz="1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Michael Keen, Joel Slemrod</a:t>
                      </a:r>
                      <a:endParaRPr lang="es-ES" sz="1200" i="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Marc D. Hayford</a:t>
                      </a:r>
                      <a:endParaRPr lang="es-ES" sz="1200" i="0" kern="1200" dirty="0" smtClean="0">
                        <a:solidFill>
                          <a:schemeClr val="dk1"/>
                        </a:solidFill>
                        <a:effectLst/>
                        <a:latin typeface="Times New Roman" panose="02020603050405020304" pitchFamily="18" charset="0"/>
                        <a:ea typeface="+mn-ea"/>
                        <a:cs typeface="Times New Roman" panose="02020603050405020304" pitchFamily="18" charset="0"/>
                      </a:endParaRPr>
                    </a:p>
                    <a:p>
                      <a:pPr>
                        <a:lnSpc>
                          <a:spcPct val="100000"/>
                        </a:lnSpc>
                      </a:pPr>
                      <a:endParaRPr lang="es-ES" i="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n-US" sz="1200" i="0" dirty="0">
                          <a:effectLst/>
                          <a:latin typeface="Times New Roman" panose="02020603050405020304" pitchFamily="18" charset="0"/>
                          <a:ea typeface="Calibri" panose="020F0502020204030204" pitchFamily="34" charset="0"/>
                          <a:cs typeface="Times New Roman" panose="02020603050405020304" pitchFamily="18" charset="0"/>
                        </a:rPr>
                        <a:t>Shalini Mitra </a:t>
                      </a:r>
                      <a:endParaRPr lang="es-ES" sz="120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i="0" dirty="0">
                          <a:effectLst/>
                          <a:latin typeface="Times New Roman" panose="02020603050405020304" pitchFamily="18" charset="0"/>
                          <a:ea typeface="Calibri" panose="020F0502020204030204" pitchFamily="34" charset="0"/>
                          <a:cs typeface="Times New Roman" panose="02020603050405020304" pitchFamily="18" charset="0"/>
                        </a:rPr>
                        <a:t>Jason Huang, Juan </a:t>
                      </a:r>
                      <a:r>
                        <a:rPr lang="es-EC" sz="1200" i="0" dirty="0" smtClean="0">
                          <a:effectLst/>
                          <a:latin typeface="Times New Roman" panose="02020603050405020304" pitchFamily="18" charset="0"/>
                          <a:ea typeface="Calibri" panose="020F0502020204030204" pitchFamily="34" charset="0"/>
                          <a:cs typeface="Times New Roman" panose="02020603050405020304" pitchFamily="18" charset="0"/>
                        </a:rPr>
                        <a:t>Ríos</a:t>
                      </a:r>
                      <a:endParaRPr lang="es-ES" sz="120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998">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Elasticidad de la base imponible </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Influencia  de la Política fiscal</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a:effectLst/>
                          <a:latin typeface="Times New Roman" panose="02020603050405020304" pitchFamily="18" charset="0"/>
                          <a:ea typeface="Calibri" panose="020F0502020204030204" pitchFamily="34" charset="0"/>
                          <a:cs typeface="Times New Roman" panose="02020603050405020304" pitchFamily="18" charset="0"/>
                        </a:rPr>
                        <a:t>Tributación y la informalidad</a:t>
                      </a:r>
                      <a:endParaRPr lang="es-E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Impuestos lineales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88">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a:effectLst/>
                          <a:latin typeface="Times New Roman" panose="02020603050405020304" pitchFamily="18" charset="0"/>
                          <a:ea typeface="Calibri" panose="020F0502020204030204" pitchFamily="34" charset="0"/>
                          <a:cs typeface="Times New Roman" panose="02020603050405020304" pitchFamily="18" charset="0"/>
                        </a:rPr>
                        <a:t>Tasa impositiva</a:t>
                      </a:r>
                      <a:endParaRPr lang="es-E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Aumento temporal de Ingresos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Tributación y la evasión fiscal</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Impuestos no lineales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88">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Tasa impositiva marginal</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Aumento en gastos de consumo</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Correlación positiva y negativa de impuestos e informalidad</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Evasión en relación del tipo de impuesto</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997">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a:effectLst/>
                          <a:latin typeface="Times New Roman" panose="02020603050405020304" pitchFamily="18" charset="0"/>
                          <a:ea typeface="Calibri" panose="020F0502020204030204" pitchFamily="34" charset="0"/>
                          <a:cs typeface="Times New Roman" panose="02020603050405020304" pitchFamily="18" charset="0"/>
                        </a:rPr>
                        <a:t>Aumento de impuestos</a:t>
                      </a:r>
                      <a:endParaRPr lang="es-E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Economías desarrolladas y la informalidad</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rPr>
                        <a:t>Optimización del modelo impositivo</a:t>
                      </a:r>
                      <a:endParaRPr lang="es-ES" sz="1200" kern="1200" dirty="0">
                        <a:solidFill>
                          <a:schemeClr val="dk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997">
                <a:tc>
                  <a:txBody>
                    <a:bodyPr/>
                    <a:lstStyle/>
                    <a:p>
                      <a:pPr>
                        <a:lnSpc>
                          <a:spcPct val="100000"/>
                        </a:lnSpc>
                      </a:pPr>
                      <a:endParaRPr lang="es-E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Gestión </a:t>
                      </a:r>
                      <a:r>
                        <a:rPr lang="es-EC" sz="1200" dirty="0" smtClean="0">
                          <a:effectLst/>
                          <a:latin typeface="Times New Roman" panose="02020603050405020304" pitchFamily="18" charset="0"/>
                          <a:ea typeface="Calibri" panose="020F0502020204030204" pitchFamily="34" charset="0"/>
                          <a:cs typeface="Times New Roman" panose="02020603050405020304" pitchFamily="18" charset="0"/>
                        </a:rPr>
                        <a:t>y costos de recaudación</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Economías en vías de desarrollo y la informalidad</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accent3"/>
                    </a:solidFill>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Tasas impositivas marginales más bajas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997">
                <a:tc>
                  <a:txBody>
                    <a:bodyPr/>
                    <a:lstStyle/>
                    <a:p>
                      <a:pPr>
                        <a:lnSpc>
                          <a:spcPct val="100000"/>
                        </a:lnSpc>
                      </a:pPr>
                      <a:endParaRPr lang="es-E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Comportamiento conductual</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Cumplimiento de la ley tributaria</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Cumplimiento de la ley tributaria</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998">
                <a:tc>
                  <a:txBody>
                    <a:bodyPr/>
                    <a:lstStyle/>
                    <a:p>
                      <a:pPr>
                        <a:lnSpc>
                          <a:spcPct val="100000"/>
                        </a:lnSpc>
                      </a:pPr>
                      <a:endParaRPr lang="es-E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Cumplimiento relativo a ingresos recaudados</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Redistribución de riqueza</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998">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1000"/>
                        </a:spcAft>
                      </a:pPr>
                      <a:r>
                        <a:rPr lang="es-EC" sz="1200" dirty="0">
                          <a:effectLst/>
                          <a:latin typeface="Times New Roman" panose="02020603050405020304" pitchFamily="18" charset="0"/>
                          <a:ea typeface="Calibri" panose="020F0502020204030204" pitchFamily="34" charset="0"/>
                          <a:cs typeface="Times New Roman" panose="02020603050405020304" pitchFamily="18" charset="0"/>
                        </a:rPr>
                        <a:t>Brecha de cumplimiento optimo</a:t>
                      </a:r>
                      <a:endParaRPr lang="es-E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s-ES">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s-ES" dirty="0">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1428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Matriz de variables</a:t>
            </a:r>
            <a:r>
              <a:rPr lang="es-ES" dirty="0" smtClean="0"/>
              <a:t> </a:t>
            </a:r>
            <a:endParaRPr lang="es-ES" dirty="0"/>
          </a:p>
        </p:txBody>
      </p:sp>
      <p:pic>
        <p:nvPicPr>
          <p:cNvPr id="5" name="Imagen 4"/>
          <p:cNvPicPr>
            <a:picLocks noChangeAspect="1"/>
          </p:cNvPicPr>
          <p:nvPr/>
        </p:nvPicPr>
        <p:blipFill>
          <a:blip r:embed="rId2"/>
          <a:stretch>
            <a:fillRect/>
          </a:stretch>
        </p:blipFill>
        <p:spPr>
          <a:xfrm>
            <a:off x="112513" y="1169894"/>
            <a:ext cx="11962946" cy="5595799"/>
          </a:xfrm>
          <a:prstGeom prst="rect">
            <a:avLst/>
          </a:prstGeom>
        </p:spPr>
      </p:pic>
    </p:spTree>
    <p:extLst>
      <p:ext uri="{BB962C8B-B14F-4D97-AF65-F5344CB8AC3E}">
        <p14:creationId xmlns:p14="http://schemas.microsoft.com/office/powerpoint/2010/main" val="2626939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Objetivos específicos</a:t>
            </a:r>
            <a:endParaRPr lang="es-ES" dirty="0">
              <a:solidFill>
                <a:schemeClr val="accent2">
                  <a:lumMod val="50000"/>
                </a:schemeClr>
              </a:solidFill>
            </a:endParaRPr>
          </a:p>
        </p:txBody>
      </p:sp>
      <p:sp>
        <p:nvSpPr>
          <p:cNvPr id="3" name="Marcador de contenido 2"/>
          <p:cNvSpPr>
            <a:spLocks noGrp="1"/>
          </p:cNvSpPr>
          <p:nvPr>
            <p:ph idx="1"/>
          </p:nvPr>
        </p:nvSpPr>
        <p:spPr/>
        <p:txBody>
          <a:bodyPr/>
          <a:lstStyle/>
          <a:p>
            <a:endParaRPr lang="es-ES" dirty="0"/>
          </a:p>
        </p:txBody>
      </p:sp>
    </p:spTree>
    <p:extLst>
      <p:ext uri="{BB962C8B-B14F-4D97-AF65-F5344CB8AC3E}">
        <p14:creationId xmlns:p14="http://schemas.microsoft.com/office/powerpoint/2010/main" val="1381764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Matriz de operacionalizacion de variables</a:t>
            </a:r>
            <a:endParaRPr lang="es-ES" dirty="0">
              <a:solidFill>
                <a:schemeClr val="accent2">
                  <a:lumMod val="50000"/>
                </a:schemeClr>
              </a:solidFill>
            </a:endParaRPr>
          </a:p>
        </p:txBody>
      </p:sp>
      <p:sp>
        <p:nvSpPr>
          <p:cNvPr id="3" name="Marcador de contenido 2"/>
          <p:cNvSpPr>
            <a:spLocks noGrp="1"/>
          </p:cNvSpPr>
          <p:nvPr>
            <p:ph idx="1"/>
          </p:nvPr>
        </p:nvSpPr>
        <p:spPr/>
        <p:txBody>
          <a:bodyPr/>
          <a:lstStyle/>
          <a:p>
            <a:endParaRPr lang="es-ES"/>
          </a:p>
        </p:txBody>
      </p:sp>
    </p:spTree>
    <p:extLst>
      <p:ext uri="{BB962C8B-B14F-4D97-AF65-F5344CB8AC3E}">
        <p14:creationId xmlns:p14="http://schemas.microsoft.com/office/powerpoint/2010/main" val="3677841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735106"/>
          </a:xfrm>
        </p:spPr>
        <p:txBody>
          <a:bodyPr/>
          <a:lstStyle/>
          <a:p>
            <a:r>
              <a:rPr lang="es-ES" dirty="0" smtClean="0">
                <a:solidFill>
                  <a:schemeClr val="accent2">
                    <a:lumMod val="50000"/>
                  </a:schemeClr>
                </a:solidFill>
              </a:rPr>
              <a:t>Metodología</a:t>
            </a:r>
            <a:endParaRPr lang="es-ES" dirty="0">
              <a:solidFill>
                <a:schemeClr val="accent2">
                  <a:lumMod val="50000"/>
                </a:schemeClr>
              </a:solidFill>
            </a:endParaRPr>
          </a:p>
        </p:txBody>
      </p:sp>
      <p:sp>
        <p:nvSpPr>
          <p:cNvPr id="3" name="Marcador de contenido 2"/>
          <p:cNvSpPr>
            <a:spLocks noGrp="1"/>
          </p:cNvSpPr>
          <p:nvPr>
            <p:ph idx="1"/>
          </p:nvPr>
        </p:nvSpPr>
        <p:spPr>
          <a:xfrm>
            <a:off x="677334" y="1344706"/>
            <a:ext cx="8596668" cy="5378823"/>
          </a:xfrm>
        </p:spPr>
        <p:txBody>
          <a:bodyPr>
            <a:normAutofit fontScale="92500" lnSpcReduction="20000"/>
          </a:bodyPr>
          <a:lstStyle/>
          <a:p>
            <a:r>
              <a:rPr lang="es-ES" dirty="0" smtClean="0"/>
              <a:t>Población: </a:t>
            </a:r>
          </a:p>
          <a:p>
            <a:pPr lvl="1"/>
            <a:r>
              <a:rPr lang="es-EC" dirty="0" smtClean="0"/>
              <a:t>Se </a:t>
            </a:r>
            <a:r>
              <a:rPr lang="es-EC" dirty="0"/>
              <a:t>realizara a los vendedores que comercialicen autos usados en el Distrito Metropolitano de Quito (DMQ).</a:t>
            </a:r>
            <a:endParaRPr lang="es-ES" dirty="0"/>
          </a:p>
          <a:p>
            <a:endParaRPr lang="es-ES" dirty="0" smtClean="0"/>
          </a:p>
          <a:p>
            <a:r>
              <a:rPr lang="es-ES" dirty="0" smtClean="0"/>
              <a:t>Universo: </a:t>
            </a:r>
          </a:p>
          <a:p>
            <a:pPr lvl="1"/>
            <a:r>
              <a:rPr lang="es-EC" dirty="0" smtClean="0"/>
              <a:t>El </a:t>
            </a:r>
            <a:r>
              <a:rPr lang="es-EC" dirty="0"/>
              <a:t>universo se encuentra representado en las ferias  de ventas de autos usados en el DMQ</a:t>
            </a:r>
            <a:endParaRPr lang="es-ES" dirty="0"/>
          </a:p>
          <a:p>
            <a:endParaRPr lang="es-ES" dirty="0" smtClean="0"/>
          </a:p>
          <a:p>
            <a:r>
              <a:rPr lang="es-ES" dirty="0" smtClean="0"/>
              <a:t>Muestra :</a:t>
            </a:r>
          </a:p>
          <a:p>
            <a:pPr lvl="1"/>
            <a:r>
              <a:rPr lang="es-EC" dirty="0"/>
              <a:t>El sector de vendedores de autos usados está compuesto por vendedores formales e informales por lo cual su universo solo es cuantificable en el sector formal ya que hay una fuente de información confiable que es el SRI por lo que se empleara el método:</a:t>
            </a:r>
            <a:endParaRPr lang="es-ES" dirty="0"/>
          </a:p>
          <a:p>
            <a:pPr lvl="1"/>
            <a:endParaRPr lang="es-ES" dirty="0" smtClean="0"/>
          </a:p>
          <a:p>
            <a:pPr lvl="1"/>
            <a:r>
              <a:rPr lang="es-EC" dirty="0" smtClean="0"/>
              <a:t>El </a:t>
            </a:r>
            <a:r>
              <a:rPr lang="es-EC" dirty="0"/>
              <a:t>método de muestreo discrecional (o muestreo por juicio) es un método de muestreo no probabilístico. Los sujetos se seleccionan a base del conocimiento y juicio del investigador. </a:t>
            </a:r>
            <a:endParaRPr lang="es-ES" dirty="0"/>
          </a:p>
          <a:p>
            <a:pPr marL="0" indent="0">
              <a:buNone/>
            </a:pPr>
            <a:endParaRPr lang="es-ES" dirty="0"/>
          </a:p>
          <a:p>
            <a:pPr lvl="1"/>
            <a:r>
              <a:rPr lang="es-EC" dirty="0"/>
              <a:t>El investigador selecciona a los individuos a través de su criterio profesional. Puede basarse en la experiencia de otros estudios anteriores o en su conocimiento sobre la población y el comportamiento de ésta frente a las características que se estudian.</a:t>
            </a:r>
            <a:endParaRPr lang="es-ES" dirty="0"/>
          </a:p>
          <a:p>
            <a:endParaRPr lang="es-ES" dirty="0" smtClean="0"/>
          </a:p>
          <a:p>
            <a:endParaRPr lang="es-ES" dirty="0"/>
          </a:p>
          <a:p>
            <a:endParaRPr lang="es-ES" dirty="0" smtClean="0"/>
          </a:p>
          <a:p>
            <a:endParaRPr lang="es-ES" dirty="0"/>
          </a:p>
        </p:txBody>
      </p:sp>
    </p:spTree>
    <p:extLst>
      <p:ext uri="{BB962C8B-B14F-4D97-AF65-F5344CB8AC3E}">
        <p14:creationId xmlns:p14="http://schemas.microsoft.com/office/powerpoint/2010/main" val="8980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Resultados de la </a:t>
            </a:r>
            <a:r>
              <a:rPr lang="es-ES" dirty="0" err="1" smtClean="0">
                <a:solidFill>
                  <a:schemeClr val="accent2">
                    <a:lumMod val="50000"/>
                  </a:schemeClr>
                </a:solidFill>
              </a:rPr>
              <a:t>investigacion</a:t>
            </a:r>
            <a:endParaRPr lang="es-ES" dirty="0">
              <a:solidFill>
                <a:schemeClr val="accent2">
                  <a:lumMod val="50000"/>
                </a:schemeClr>
              </a:solidFill>
            </a:endParaRPr>
          </a:p>
        </p:txBody>
      </p:sp>
      <p:sp>
        <p:nvSpPr>
          <p:cNvPr id="3" name="Marcador de contenido 2"/>
          <p:cNvSpPr>
            <a:spLocks noGrp="1"/>
          </p:cNvSpPr>
          <p:nvPr>
            <p:ph idx="1"/>
          </p:nvPr>
        </p:nvSpPr>
        <p:spPr/>
        <p:txBody>
          <a:bodyPr/>
          <a:lstStyle/>
          <a:p>
            <a:r>
              <a:rPr lang="es-ES" dirty="0" smtClean="0"/>
              <a:t>I ejecutivo</a:t>
            </a:r>
          </a:p>
          <a:p>
            <a:r>
              <a:rPr lang="es-ES" dirty="0" smtClean="0"/>
              <a:t>I variables</a:t>
            </a:r>
          </a:p>
          <a:p>
            <a:r>
              <a:rPr lang="es-ES" dirty="0" smtClean="0"/>
              <a:t>I </a:t>
            </a:r>
            <a:r>
              <a:rPr lang="es-ES" dirty="0" err="1" smtClean="0"/>
              <a:t>bivariables</a:t>
            </a:r>
            <a:endParaRPr lang="es-ES" dirty="0" smtClean="0"/>
          </a:p>
          <a:p>
            <a:endParaRPr lang="es-ES" dirty="0"/>
          </a:p>
          <a:p>
            <a:endParaRPr lang="es-ES" dirty="0"/>
          </a:p>
        </p:txBody>
      </p:sp>
    </p:spTree>
    <p:extLst>
      <p:ext uri="{BB962C8B-B14F-4D97-AF65-F5344CB8AC3E}">
        <p14:creationId xmlns:p14="http://schemas.microsoft.com/office/powerpoint/2010/main" val="252604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chemeClr val="accent2">
                    <a:lumMod val="50000"/>
                  </a:schemeClr>
                </a:solidFill>
              </a:rPr>
              <a:t>Informe ejecutivo</a:t>
            </a:r>
            <a:r>
              <a:rPr lang="es-ES" dirty="0" smtClean="0"/>
              <a:t/>
            </a:r>
            <a:br>
              <a:rPr lang="es-ES" dirty="0" smtClean="0"/>
            </a:br>
            <a:endParaRPr lang="es-ES" dirty="0"/>
          </a:p>
        </p:txBody>
      </p:sp>
      <p:sp>
        <p:nvSpPr>
          <p:cNvPr id="3" name="Marcador de contenido 2"/>
          <p:cNvSpPr>
            <a:spLocks noGrp="1"/>
          </p:cNvSpPr>
          <p:nvPr>
            <p:ph idx="1"/>
          </p:nvPr>
        </p:nvSpPr>
        <p:spPr/>
        <p:txBody>
          <a:bodyPr/>
          <a:lstStyle/>
          <a:p>
            <a:r>
              <a:rPr lang="es-ES" dirty="0" smtClean="0"/>
              <a:t>Principales </a:t>
            </a:r>
            <a:r>
              <a:rPr lang="es-ES" dirty="0" err="1" smtClean="0"/>
              <a:t>hallasgos</a:t>
            </a:r>
            <a:endParaRPr lang="es-ES" dirty="0"/>
          </a:p>
        </p:txBody>
      </p:sp>
    </p:spTree>
    <p:extLst>
      <p:ext uri="{BB962C8B-B14F-4D97-AF65-F5344CB8AC3E}">
        <p14:creationId xmlns:p14="http://schemas.microsoft.com/office/powerpoint/2010/main" val="338207289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214</TotalTime>
  <Words>415</Words>
  <Application>Microsoft Office PowerPoint</Application>
  <PresentationFormat>Panorámica</PresentationFormat>
  <Paragraphs>80</Paragraphs>
  <Slides>13</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13</vt:i4>
      </vt:variant>
    </vt:vector>
  </HeadingPairs>
  <TitlesOfParts>
    <vt:vector size="22" baseType="lpstr">
      <vt:lpstr>Arial</vt:lpstr>
      <vt:lpstr>Calibri</vt:lpstr>
      <vt:lpstr>Calibri Light</vt:lpstr>
      <vt:lpstr>Times New Roman</vt:lpstr>
      <vt:lpstr>Trebuchet MS</vt:lpstr>
      <vt:lpstr>Wingdings 2</vt:lpstr>
      <vt:lpstr>Wingdings 3</vt:lpstr>
      <vt:lpstr>HDOfficeLightV0</vt:lpstr>
      <vt:lpstr>Faceta</vt:lpstr>
      <vt:lpstr>DEPARTAMENTO DE CIENCIAS ECONOMICAS, ADMINISTRATIVAS Y DE COMERCIO</vt:lpstr>
      <vt:lpstr>Problema</vt:lpstr>
      <vt:lpstr>Matriz síntesis del marco teórico</vt:lpstr>
      <vt:lpstr>Matriz de variables </vt:lpstr>
      <vt:lpstr>Objetivos específicos</vt:lpstr>
      <vt:lpstr>Matriz de operacionalizacion de variables</vt:lpstr>
      <vt:lpstr>Metodología</vt:lpstr>
      <vt:lpstr>Resultados de la investigacion</vt:lpstr>
      <vt:lpstr>Informe ejecutivo </vt:lpstr>
      <vt:lpstr>Informe por variables </vt:lpstr>
      <vt:lpstr>Conclusiones</vt:lpstr>
      <vt:lpstr>Recomendaciones</vt:lpstr>
      <vt:lpstr>Propuesta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DEPARTAMENTO DE CIENCIAS ECONOMICAS, ADMINISTRATIVAS Y DE COMERCIO</dc:title>
  <dc:creator>Jose Luis</dc:creator>
  <cp:lastModifiedBy>pc5</cp:lastModifiedBy>
  <cp:revision>18</cp:revision>
  <dcterms:created xsi:type="dcterms:W3CDTF">2017-12-17T19:51:27Z</dcterms:created>
  <dcterms:modified xsi:type="dcterms:W3CDTF">2018-01-11T18:43:15Z</dcterms:modified>
</cp:coreProperties>
</file>