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67"/>
  </p:notesMasterIdLst>
  <p:sldIdLst>
    <p:sldId id="256" r:id="rId2"/>
    <p:sldId id="350" r:id="rId3"/>
    <p:sldId id="257" r:id="rId4"/>
    <p:sldId id="261" r:id="rId5"/>
    <p:sldId id="264" r:id="rId6"/>
    <p:sldId id="258" r:id="rId7"/>
    <p:sldId id="259" r:id="rId8"/>
    <p:sldId id="262" r:id="rId9"/>
    <p:sldId id="349" r:id="rId10"/>
    <p:sldId id="276" r:id="rId11"/>
    <p:sldId id="342" r:id="rId12"/>
    <p:sldId id="267" r:id="rId13"/>
    <p:sldId id="269" r:id="rId14"/>
    <p:sldId id="270" r:id="rId15"/>
    <p:sldId id="271" r:id="rId16"/>
    <p:sldId id="272" r:id="rId17"/>
    <p:sldId id="273" r:id="rId18"/>
    <p:sldId id="274" r:id="rId19"/>
    <p:sldId id="275" r:id="rId20"/>
    <p:sldId id="348" r:id="rId21"/>
    <p:sldId id="311" r:id="rId22"/>
    <p:sldId id="312" r:id="rId23"/>
    <p:sldId id="277" r:id="rId24"/>
    <p:sldId id="278" r:id="rId25"/>
    <p:sldId id="343" r:id="rId26"/>
    <p:sldId id="291" r:id="rId27"/>
    <p:sldId id="292" r:id="rId28"/>
    <p:sldId id="299" r:id="rId29"/>
    <p:sldId id="298" r:id="rId30"/>
    <p:sldId id="300" r:id="rId31"/>
    <p:sldId id="301" r:id="rId32"/>
    <p:sldId id="305" r:id="rId33"/>
    <p:sldId id="302" r:id="rId34"/>
    <p:sldId id="303" r:id="rId35"/>
    <p:sldId id="304" r:id="rId36"/>
    <p:sldId id="306" r:id="rId37"/>
    <p:sldId id="307" r:id="rId38"/>
    <p:sldId id="308" r:id="rId39"/>
    <p:sldId id="316" r:id="rId40"/>
    <p:sldId id="317" r:id="rId41"/>
    <p:sldId id="313" r:id="rId42"/>
    <p:sldId id="314" r:id="rId43"/>
    <p:sldId id="318" r:id="rId44"/>
    <p:sldId id="319" r:id="rId45"/>
    <p:sldId id="315" r:id="rId46"/>
    <p:sldId id="321" r:id="rId47"/>
    <p:sldId id="322" r:id="rId48"/>
    <p:sldId id="351" r:id="rId49"/>
    <p:sldId id="352" r:id="rId50"/>
    <p:sldId id="353" r:id="rId51"/>
    <p:sldId id="323" r:id="rId52"/>
    <p:sldId id="354" r:id="rId53"/>
    <p:sldId id="324" r:id="rId54"/>
    <p:sldId id="327" r:id="rId55"/>
    <p:sldId id="330" r:id="rId56"/>
    <p:sldId id="328" r:id="rId57"/>
    <p:sldId id="331" r:id="rId58"/>
    <p:sldId id="332" r:id="rId59"/>
    <p:sldId id="333" r:id="rId60"/>
    <p:sldId id="335" r:id="rId61"/>
    <p:sldId id="334" r:id="rId62"/>
    <p:sldId id="346" r:id="rId63"/>
    <p:sldId id="347" r:id="rId64"/>
    <p:sldId id="340" r:id="rId65"/>
    <p:sldId id="355" r:id="rId6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ulo" id="{339CE075-F7CF-452D-B838-5AB251AD0A4B}">
          <p14:sldIdLst>
            <p14:sldId id="256"/>
            <p14:sldId id="350"/>
          </p14:sldIdLst>
        </p14:section>
        <p14:section name="Generalidades" id="{1F16252B-70BD-4EC6-8CAB-BB7BEA6EDF74}">
          <p14:sldIdLst>
            <p14:sldId id="257"/>
            <p14:sldId id="261"/>
            <p14:sldId id="264"/>
            <p14:sldId id="258"/>
            <p14:sldId id="259"/>
            <p14:sldId id="262"/>
          </p14:sldIdLst>
        </p14:section>
        <p14:section name="Fundamentacion T" id="{C9EA0E0F-1E23-460F-AB36-38875DAFAFBF}">
          <p14:sldIdLst>
            <p14:sldId id="349"/>
            <p14:sldId id="276"/>
            <p14:sldId id="342"/>
            <p14:sldId id="267"/>
            <p14:sldId id="269"/>
            <p14:sldId id="270"/>
            <p14:sldId id="271"/>
            <p14:sldId id="272"/>
            <p14:sldId id="273"/>
            <p14:sldId id="274"/>
            <p14:sldId id="275"/>
          </p14:sldIdLst>
        </p14:section>
        <p14:section name="Metodología" id="{F7FF8178-71D2-4FFE-8557-E1EB4AD2E118}">
          <p14:sldIdLst>
            <p14:sldId id="348"/>
            <p14:sldId id="311"/>
            <p14:sldId id="312"/>
            <p14:sldId id="277"/>
            <p14:sldId id="278"/>
            <p14:sldId id="343"/>
            <p14:sldId id="291"/>
            <p14:sldId id="292"/>
            <p14:sldId id="299"/>
            <p14:sldId id="298"/>
            <p14:sldId id="300"/>
            <p14:sldId id="301"/>
            <p14:sldId id="305"/>
            <p14:sldId id="302"/>
            <p14:sldId id="303"/>
            <p14:sldId id="304"/>
            <p14:sldId id="306"/>
            <p14:sldId id="307"/>
            <p14:sldId id="308"/>
            <p14:sldId id="316"/>
            <p14:sldId id="317"/>
            <p14:sldId id="313"/>
            <p14:sldId id="314"/>
            <p14:sldId id="318"/>
            <p14:sldId id="319"/>
            <p14:sldId id="315"/>
            <p14:sldId id="321"/>
            <p14:sldId id="322"/>
            <p14:sldId id="351"/>
            <p14:sldId id="352"/>
            <p14:sldId id="353"/>
            <p14:sldId id="323"/>
            <p14:sldId id="354"/>
            <p14:sldId id="324"/>
            <p14:sldId id="327"/>
            <p14:sldId id="330"/>
            <p14:sldId id="328"/>
            <p14:sldId id="331"/>
            <p14:sldId id="332"/>
          </p14:sldIdLst>
        </p14:section>
        <p14:section name="Conclusiones y Recomendaciones" id="{E6CF9CC1-AA4F-4115-BB19-FEB67FF9CFFA}">
          <p14:sldIdLst>
            <p14:sldId id="333"/>
            <p14:sldId id="335"/>
            <p14:sldId id="334"/>
            <p14:sldId id="346"/>
            <p14:sldId id="347"/>
            <p14:sldId id="340"/>
            <p14:sldId id="3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CD8"/>
    <a:srgbClr val="CCFF99"/>
    <a:srgbClr val="99FF99"/>
    <a:srgbClr val="66FF99"/>
    <a:srgbClr val="FF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428" autoAdjust="0"/>
  </p:normalViewPr>
  <p:slideViewPr>
    <p:cSldViewPr snapToGrid="0">
      <p:cViewPr>
        <p:scale>
          <a:sx n="71" d="100"/>
          <a:sy n="71" d="100"/>
        </p:scale>
        <p:origin x="816" y="-36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2CB9C-0886-4BF0-A618-395BD10FD670}" type="doc">
      <dgm:prSet loTypeId="urn:microsoft.com/office/officeart/2008/layout/VerticalCurvedList" loCatId="list" qsTypeId="urn:microsoft.com/office/officeart/2005/8/quickstyle/simple1" qsCatId="simple" csTypeId="urn:microsoft.com/office/officeart/2005/8/colors/accent1_1" csCatId="accent1" phldr="1"/>
      <dgm:spPr/>
    </dgm:pt>
    <dgm:pt modelId="{E07D2587-C4E2-4C4E-861F-89D1733C24D7}">
      <dgm:prSet phldrT="[Texto]"/>
      <dgm:spPr/>
      <dgm:t>
        <a:bodyPr/>
        <a:lstStyle/>
        <a:p>
          <a:r>
            <a:rPr lang="es-EC" dirty="0" smtClean="0"/>
            <a:t>DEFINICIÓN DEL PROBLEMA</a:t>
          </a:r>
        </a:p>
      </dgm:t>
    </dgm:pt>
    <dgm:pt modelId="{7CCE45C7-3BDD-484D-B4CA-96D6B4591B42}" type="parTrans" cxnId="{ABE7B04A-BEEF-4E19-B5CB-86C2AE1898F3}">
      <dgm:prSet/>
      <dgm:spPr/>
      <dgm:t>
        <a:bodyPr/>
        <a:lstStyle/>
        <a:p>
          <a:endParaRPr lang="es-EC"/>
        </a:p>
      </dgm:t>
    </dgm:pt>
    <dgm:pt modelId="{D6A82D19-463F-4E0F-99B0-C7FE275AF5E3}" type="sibTrans" cxnId="{ABE7B04A-BEEF-4E19-B5CB-86C2AE1898F3}">
      <dgm:prSet/>
      <dgm:spPr/>
      <dgm:t>
        <a:bodyPr/>
        <a:lstStyle/>
        <a:p>
          <a:endParaRPr lang="es-EC"/>
        </a:p>
      </dgm:t>
    </dgm:pt>
    <dgm:pt modelId="{DE5E13D1-F6BE-4963-841A-B712A40FE925}">
      <dgm:prSet phldrT="[Texto]"/>
      <dgm:spPr/>
      <dgm:t>
        <a:bodyPr/>
        <a:lstStyle/>
        <a:p>
          <a:r>
            <a:rPr lang="es-EC" dirty="0" smtClean="0">
              <a:effectLst/>
            </a:rPr>
            <a:t>FUNDAMENTOS TEÓRICOS</a:t>
          </a:r>
          <a:endParaRPr lang="es-EC" dirty="0"/>
        </a:p>
      </dgm:t>
    </dgm:pt>
    <dgm:pt modelId="{864A3BEF-E7D2-498A-BE3F-71A1AA3FDFCC}" type="parTrans" cxnId="{E621EAD7-7E37-48BD-9861-6CDCB09C1EAE}">
      <dgm:prSet/>
      <dgm:spPr/>
      <dgm:t>
        <a:bodyPr/>
        <a:lstStyle/>
        <a:p>
          <a:endParaRPr lang="es-EC"/>
        </a:p>
      </dgm:t>
    </dgm:pt>
    <dgm:pt modelId="{451F8455-FE38-4C2B-8F61-C7611077E50F}" type="sibTrans" cxnId="{E621EAD7-7E37-48BD-9861-6CDCB09C1EAE}">
      <dgm:prSet/>
      <dgm:spPr/>
      <dgm:t>
        <a:bodyPr/>
        <a:lstStyle/>
        <a:p>
          <a:endParaRPr lang="es-EC"/>
        </a:p>
      </dgm:t>
    </dgm:pt>
    <dgm:pt modelId="{EC23FC07-DE41-4633-8700-7CA24301DC89}">
      <dgm:prSet phldrT="[Texto]"/>
      <dgm:spPr/>
      <dgm:t>
        <a:bodyPr/>
        <a:lstStyle/>
        <a:p>
          <a:r>
            <a:rPr lang="es-EC" dirty="0" smtClean="0">
              <a:effectLst/>
            </a:rPr>
            <a:t>METODOLOGÍA Y RESULTADOS</a:t>
          </a:r>
          <a:endParaRPr lang="es-EC" dirty="0"/>
        </a:p>
      </dgm:t>
    </dgm:pt>
    <dgm:pt modelId="{0041E769-0E82-4849-905E-0523087BF910}" type="parTrans" cxnId="{74B2CB6C-7936-4943-9B31-859CFD179B17}">
      <dgm:prSet/>
      <dgm:spPr/>
      <dgm:t>
        <a:bodyPr/>
        <a:lstStyle/>
        <a:p>
          <a:endParaRPr lang="es-EC"/>
        </a:p>
      </dgm:t>
    </dgm:pt>
    <dgm:pt modelId="{3AD1630F-4C4A-4E88-A38D-084AA402603C}" type="sibTrans" cxnId="{74B2CB6C-7936-4943-9B31-859CFD179B17}">
      <dgm:prSet/>
      <dgm:spPr/>
      <dgm:t>
        <a:bodyPr/>
        <a:lstStyle/>
        <a:p>
          <a:endParaRPr lang="es-EC"/>
        </a:p>
      </dgm:t>
    </dgm:pt>
    <dgm:pt modelId="{E707FCE8-AB62-4723-9903-E552178FC2D9}">
      <dgm:prSet phldrT="[Texto]"/>
      <dgm:spPr/>
      <dgm:t>
        <a:bodyPr/>
        <a:lstStyle/>
        <a:p>
          <a:r>
            <a:rPr lang="es-EC" dirty="0" smtClean="0">
              <a:effectLst/>
            </a:rPr>
            <a:t>CONCLUSIONES Y RECOMENDACIONES</a:t>
          </a:r>
          <a:endParaRPr lang="es-EC" dirty="0"/>
        </a:p>
      </dgm:t>
    </dgm:pt>
    <dgm:pt modelId="{E088693F-4D8D-421E-A7E3-EB76A1C4BB47}" type="parTrans" cxnId="{02207E38-1037-4B9C-9DF3-55FD2BAAC7F1}">
      <dgm:prSet/>
      <dgm:spPr/>
      <dgm:t>
        <a:bodyPr/>
        <a:lstStyle/>
        <a:p>
          <a:endParaRPr lang="es-EC"/>
        </a:p>
      </dgm:t>
    </dgm:pt>
    <dgm:pt modelId="{957EDF74-E210-4483-A51E-E727BB8B2718}" type="sibTrans" cxnId="{02207E38-1037-4B9C-9DF3-55FD2BAAC7F1}">
      <dgm:prSet/>
      <dgm:spPr/>
      <dgm:t>
        <a:bodyPr/>
        <a:lstStyle/>
        <a:p>
          <a:endParaRPr lang="es-EC"/>
        </a:p>
      </dgm:t>
    </dgm:pt>
    <dgm:pt modelId="{5FD6D184-278C-4FCF-8FA2-E9DC004687E9}">
      <dgm:prSet phldrT="[Texto]"/>
      <dgm:spPr/>
    </dgm:pt>
    <dgm:pt modelId="{83CEB4CA-DFAD-4F35-A9DC-BFE907B35236}" type="parTrans" cxnId="{C06E8E02-5157-4D54-8DBA-312300CAE4C5}">
      <dgm:prSet/>
      <dgm:spPr/>
      <dgm:t>
        <a:bodyPr/>
        <a:lstStyle/>
        <a:p>
          <a:endParaRPr lang="es-EC"/>
        </a:p>
      </dgm:t>
    </dgm:pt>
    <dgm:pt modelId="{86B5BF15-4218-400B-B4B9-F7C38FC59A11}" type="sibTrans" cxnId="{C06E8E02-5157-4D54-8DBA-312300CAE4C5}">
      <dgm:prSet/>
      <dgm:spPr/>
      <dgm:t>
        <a:bodyPr/>
        <a:lstStyle/>
        <a:p>
          <a:endParaRPr lang="es-EC"/>
        </a:p>
      </dgm:t>
    </dgm:pt>
    <dgm:pt modelId="{A358F33D-4F63-45B3-BC77-8B82976EFB3A}">
      <dgm:prSet phldrT="[Texto]"/>
      <dgm:spPr/>
      <dgm:t>
        <a:bodyPr/>
        <a:lstStyle/>
        <a:p>
          <a:r>
            <a:rPr lang="es-EC" dirty="0" smtClean="0"/>
            <a:t>JUSTIFICACIÓN</a:t>
          </a:r>
        </a:p>
      </dgm:t>
    </dgm:pt>
    <dgm:pt modelId="{46A06752-4A8F-4CE3-AAC6-E0550E141F27}" type="parTrans" cxnId="{DDF24626-6441-4BD1-97DD-ABCCD37D3C73}">
      <dgm:prSet/>
      <dgm:spPr/>
      <dgm:t>
        <a:bodyPr/>
        <a:lstStyle/>
        <a:p>
          <a:endParaRPr lang="es-EC"/>
        </a:p>
      </dgm:t>
    </dgm:pt>
    <dgm:pt modelId="{2CA02BED-40EB-4369-BB06-9AE0DBAA3A4E}" type="sibTrans" cxnId="{DDF24626-6441-4BD1-97DD-ABCCD37D3C73}">
      <dgm:prSet/>
      <dgm:spPr/>
      <dgm:t>
        <a:bodyPr/>
        <a:lstStyle/>
        <a:p>
          <a:endParaRPr lang="es-EC"/>
        </a:p>
      </dgm:t>
    </dgm:pt>
    <dgm:pt modelId="{5D61EDFE-9A91-469C-A55D-10304FA65B73}">
      <dgm:prSet phldrT="[Texto]"/>
      <dgm:spPr/>
      <dgm:t>
        <a:bodyPr/>
        <a:lstStyle/>
        <a:p>
          <a:r>
            <a:rPr lang="es-EC" dirty="0" smtClean="0"/>
            <a:t>ÁREA DE ESTUDIO</a:t>
          </a:r>
        </a:p>
      </dgm:t>
    </dgm:pt>
    <dgm:pt modelId="{D11570DA-6560-470B-AF5C-C38AFB91CC5D}" type="parTrans" cxnId="{3C482F83-F0DE-4D9B-A4B5-4BC5233B21F9}">
      <dgm:prSet/>
      <dgm:spPr/>
      <dgm:t>
        <a:bodyPr/>
        <a:lstStyle/>
        <a:p>
          <a:endParaRPr lang="es-EC"/>
        </a:p>
      </dgm:t>
    </dgm:pt>
    <dgm:pt modelId="{E95A6DCD-C094-40B3-B1B8-B96FE5EC7508}" type="sibTrans" cxnId="{3C482F83-F0DE-4D9B-A4B5-4BC5233B21F9}">
      <dgm:prSet/>
      <dgm:spPr/>
      <dgm:t>
        <a:bodyPr/>
        <a:lstStyle/>
        <a:p>
          <a:endParaRPr lang="es-EC"/>
        </a:p>
      </dgm:t>
    </dgm:pt>
    <dgm:pt modelId="{10587C6E-6822-4889-8DCD-EF46C6F58E99}">
      <dgm:prSet phldrT="[Texto]"/>
      <dgm:spPr/>
      <dgm:t>
        <a:bodyPr/>
        <a:lstStyle/>
        <a:p>
          <a:r>
            <a:rPr lang="es-EC" dirty="0" smtClean="0"/>
            <a:t>OBJETIVOS</a:t>
          </a:r>
        </a:p>
      </dgm:t>
    </dgm:pt>
    <dgm:pt modelId="{4DF25100-5C1A-470E-B3F6-AAC4B8A2C7C5}" type="parTrans" cxnId="{BBE4A7A5-7D83-46EB-B6A9-4ED5300B9038}">
      <dgm:prSet/>
      <dgm:spPr/>
      <dgm:t>
        <a:bodyPr/>
        <a:lstStyle/>
        <a:p>
          <a:endParaRPr lang="es-EC"/>
        </a:p>
      </dgm:t>
    </dgm:pt>
    <dgm:pt modelId="{C89158B8-D319-4639-962B-AC263FBAAA0B}" type="sibTrans" cxnId="{BBE4A7A5-7D83-46EB-B6A9-4ED5300B9038}">
      <dgm:prSet/>
      <dgm:spPr/>
      <dgm:t>
        <a:bodyPr/>
        <a:lstStyle/>
        <a:p>
          <a:endParaRPr lang="es-EC"/>
        </a:p>
      </dgm:t>
    </dgm:pt>
    <dgm:pt modelId="{487CAF89-902A-42AE-9995-7AB2DDD6FC60}" type="pres">
      <dgm:prSet presAssocID="{09A2CB9C-0886-4BF0-A618-395BD10FD670}" presName="Name0" presStyleCnt="0">
        <dgm:presLayoutVars>
          <dgm:chMax val="7"/>
          <dgm:chPref val="7"/>
          <dgm:dir/>
        </dgm:presLayoutVars>
      </dgm:prSet>
      <dgm:spPr/>
    </dgm:pt>
    <dgm:pt modelId="{3B99B821-2699-4312-9C79-4E61DD211C92}" type="pres">
      <dgm:prSet presAssocID="{09A2CB9C-0886-4BF0-A618-395BD10FD670}" presName="Name1" presStyleCnt="0"/>
      <dgm:spPr/>
    </dgm:pt>
    <dgm:pt modelId="{32DBA90F-F96D-401F-A5A2-CEF297F7B52F}" type="pres">
      <dgm:prSet presAssocID="{09A2CB9C-0886-4BF0-A618-395BD10FD670}" presName="cycle" presStyleCnt="0"/>
      <dgm:spPr/>
    </dgm:pt>
    <dgm:pt modelId="{122E74B0-9D57-4E1A-80C8-C6B5040772CA}" type="pres">
      <dgm:prSet presAssocID="{09A2CB9C-0886-4BF0-A618-395BD10FD670}" presName="srcNode" presStyleLbl="node1" presStyleIdx="0" presStyleCnt="7"/>
      <dgm:spPr/>
    </dgm:pt>
    <dgm:pt modelId="{6DE65370-097A-4105-8FAA-C42F983AED5B}" type="pres">
      <dgm:prSet presAssocID="{09A2CB9C-0886-4BF0-A618-395BD10FD670}" presName="conn" presStyleLbl="parChTrans1D2" presStyleIdx="0" presStyleCnt="1"/>
      <dgm:spPr/>
    </dgm:pt>
    <dgm:pt modelId="{44016FA5-3646-49A8-A3AF-CD097EA1154A}" type="pres">
      <dgm:prSet presAssocID="{09A2CB9C-0886-4BF0-A618-395BD10FD670}" presName="extraNode" presStyleLbl="node1" presStyleIdx="0" presStyleCnt="7"/>
      <dgm:spPr/>
    </dgm:pt>
    <dgm:pt modelId="{D171DDBC-19E5-4CE4-84BD-45D7900F0768}" type="pres">
      <dgm:prSet presAssocID="{09A2CB9C-0886-4BF0-A618-395BD10FD670}" presName="dstNode" presStyleLbl="node1" presStyleIdx="0" presStyleCnt="7"/>
      <dgm:spPr/>
    </dgm:pt>
    <dgm:pt modelId="{6732C6C3-EF2F-4559-8934-2F5D97663AAF}" type="pres">
      <dgm:prSet presAssocID="{E07D2587-C4E2-4C4E-861F-89D1733C24D7}" presName="text_1" presStyleLbl="node1" presStyleIdx="0" presStyleCnt="7">
        <dgm:presLayoutVars>
          <dgm:bulletEnabled val="1"/>
        </dgm:presLayoutVars>
      </dgm:prSet>
      <dgm:spPr/>
    </dgm:pt>
    <dgm:pt modelId="{CC150075-E3D9-48C9-A1E8-5038B6381F26}" type="pres">
      <dgm:prSet presAssocID="{E07D2587-C4E2-4C4E-861F-89D1733C24D7}" presName="accent_1" presStyleCnt="0"/>
      <dgm:spPr/>
    </dgm:pt>
    <dgm:pt modelId="{896138A0-B38E-46C3-8789-052D8CC20C6C}" type="pres">
      <dgm:prSet presAssocID="{E07D2587-C4E2-4C4E-861F-89D1733C24D7}" presName="accentRepeatNode" presStyleLbl="solidFgAcc1" presStyleIdx="0" presStyleCnt="7"/>
      <dgm:spPr/>
    </dgm:pt>
    <dgm:pt modelId="{63747165-D7C7-48A8-BBFD-B5E1F38D5696}" type="pres">
      <dgm:prSet presAssocID="{A358F33D-4F63-45B3-BC77-8B82976EFB3A}" presName="text_2" presStyleLbl="node1" presStyleIdx="1" presStyleCnt="7">
        <dgm:presLayoutVars>
          <dgm:bulletEnabled val="1"/>
        </dgm:presLayoutVars>
      </dgm:prSet>
      <dgm:spPr/>
    </dgm:pt>
    <dgm:pt modelId="{E6E53468-F78E-454C-9E41-0615C77F2D1F}" type="pres">
      <dgm:prSet presAssocID="{A358F33D-4F63-45B3-BC77-8B82976EFB3A}" presName="accent_2" presStyleCnt="0"/>
      <dgm:spPr/>
    </dgm:pt>
    <dgm:pt modelId="{A6EDDA90-652A-4C60-BB6B-B49BFDEBA364}" type="pres">
      <dgm:prSet presAssocID="{A358F33D-4F63-45B3-BC77-8B82976EFB3A}" presName="accentRepeatNode" presStyleLbl="solidFgAcc1" presStyleIdx="1" presStyleCnt="7"/>
      <dgm:spPr/>
    </dgm:pt>
    <dgm:pt modelId="{903BAC6C-AC8A-44F3-A299-81688B97DC63}" type="pres">
      <dgm:prSet presAssocID="{5D61EDFE-9A91-469C-A55D-10304FA65B73}" presName="text_3" presStyleLbl="node1" presStyleIdx="2" presStyleCnt="7">
        <dgm:presLayoutVars>
          <dgm:bulletEnabled val="1"/>
        </dgm:presLayoutVars>
      </dgm:prSet>
      <dgm:spPr/>
    </dgm:pt>
    <dgm:pt modelId="{09CF8122-3AFB-44FB-B68C-9C8E8E1FE036}" type="pres">
      <dgm:prSet presAssocID="{5D61EDFE-9A91-469C-A55D-10304FA65B73}" presName="accent_3" presStyleCnt="0"/>
      <dgm:spPr/>
    </dgm:pt>
    <dgm:pt modelId="{D7C73B75-6E62-465C-BCBC-42E2901ED8D6}" type="pres">
      <dgm:prSet presAssocID="{5D61EDFE-9A91-469C-A55D-10304FA65B73}" presName="accentRepeatNode" presStyleLbl="solidFgAcc1" presStyleIdx="2" presStyleCnt="7"/>
      <dgm:spPr/>
    </dgm:pt>
    <dgm:pt modelId="{23F4E1D3-ACAD-497A-9780-F37B10A44BBE}" type="pres">
      <dgm:prSet presAssocID="{10587C6E-6822-4889-8DCD-EF46C6F58E99}" presName="text_4" presStyleLbl="node1" presStyleIdx="3" presStyleCnt="7">
        <dgm:presLayoutVars>
          <dgm:bulletEnabled val="1"/>
        </dgm:presLayoutVars>
      </dgm:prSet>
      <dgm:spPr/>
    </dgm:pt>
    <dgm:pt modelId="{1ABB99E3-8836-4E7D-B06E-A5F66156878C}" type="pres">
      <dgm:prSet presAssocID="{10587C6E-6822-4889-8DCD-EF46C6F58E99}" presName="accent_4" presStyleCnt="0"/>
      <dgm:spPr/>
    </dgm:pt>
    <dgm:pt modelId="{E9BB0EC2-9E04-41B7-9631-DDB0839E5641}" type="pres">
      <dgm:prSet presAssocID="{10587C6E-6822-4889-8DCD-EF46C6F58E99}" presName="accentRepeatNode" presStyleLbl="solidFgAcc1" presStyleIdx="3" presStyleCnt="7"/>
      <dgm:spPr/>
    </dgm:pt>
    <dgm:pt modelId="{A99EF196-A81C-4CBF-A2F2-2E01ACEEC974}" type="pres">
      <dgm:prSet presAssocID="{DE5E13D1-F6BE-4963-841A-B712A40FE925}" presName="text_5" presStyleLbl="node1" presStyleIdx="4" presStyleCnt="7">
        <dgm:presLayoutVars>
          <dgm:bulletEnabled val="1"/>
        </dgm:presLayoutVars>
      </dgm:prSet>
      <dgm:spPr/>
    </dgm:pt>
    <dgm:pt modelId="{077A9C0F-3919-4570-B4E2-301EA78D4B01}" type="pres">
      <dgm:prSet presAssocID="{DE5E13D1-F6BE-4963-841A-B712A40FE925}" presName="accent_5" presStyleCnt="0"/>
      <dgm:spPr/>
    </dgm:pt>
    <dgm:pt modelId="{8FFF71D3-7245-4B29-BEDA-62B00BC9E9A6}" type="pres">
      <dgm:prSet presAssocID="{DE5E13D1-F6BE-4963-841A-B712A40FE925}" presName="accentRepeatNode" presStyleLbl="solidFgAcc1" presStyleIdx="4" presStyleCnt="7"/>
      <dgm:spPr/>
    </dgm:pt>
    <dgm:pt modelId="{86617E67-4684-429E-97F0-3268615E0009}" type="pres">
      <dgm:prSet presAssocID="{EC23FC07-DE41-4633-8700-7CA24301DC89}" presName="text_6" presStyleLbl="node1" presStyleIdx="5" presStyleCnt="7">
        <dgm:presLayoutVars>
          <dgm:bulletEnabled val="1"/>
        </dgm:presLayoutVars>
      </dgm:prSet>
      <dgm:spPr/>
    </dgm:pt>
    <dgm:pt modelId="{850B62C8-0A6E-4720-BA34-F64432F30D0C}" type="pres">
      <dgm:prSet presAssocID="{EC23FC07-DE41-4633-8700-7CA24301DC89}" presName="accent_6" presStyleCnt="0"/>
      <dgm:spPr/>
    </dgm:pt>
    <dgm:pt modelId="{5A024871-EC3F-434D-AB4F-50ABD45304CB}" type="pres">
      <dgm:prSet presAssocID="{EC23FC07-DE41-4633-8700-7CA24301DC89}" presName="accentRepeatNode" presStyleLbl="solidFgAcc1" presStyleIdx="5" presStyleCnt="7"/>
      <dgm:spPr/>
    </dgm:pt>
    <dgm:pt modelId="{744EE945-B23F-4728-925D-7CD6D374768E}" type="pres">
      <dgm:prSet presAssocID="{E707FCE8-AB62-4723-9903-E552178FC2D9}" presName="text_7" presStyleLbl="node1" presStyleIdx="6" presStyleCnt="7">
        <dgm:presLayoutVars>
          <dgm:bulletEnabled val="1"/>
        </dgm:presLayoutVars>
      </dgm:prSet>
      <dgm:spPr/>
    </dgm:pt>
    <dgm:pt modelId="{012A8D4B-2197-4FAB-8725-0307FBA78272}" type="pres">
      <dgm:prSet presAssocID="{E707FCE8-AB62-4723-9903-E552178FC2D9}" presName="accent_7" presStyleCnt="0"/>
      <dgm:spPr/>
    </dgm:pt>
    <dgm:pt modelId="{C33B7075-2B46-48CD-B049-F2308193C2EB}" type="pres">
      <dgm:prSet presAssocID="{E707FCE8-AB62-4723-9903-E552178FC2D9}" presName="accentRepeatNode" presStyleLbl="solidFgAcc1" presStyleIdx="6" presStyleCnt="7"/>
      <dgm:spPr/>
    </dgm:pt>
  </dgm:ptLst>
  <dgm:cxnLst>
    <dgm:cxn modelId="{DA9FDB5D-6268-4F59-B930-EF7ACD67A719}" type="presOf" srcId="{5D61EDFE-9A91-469C-A55D-10304FA65B73}" destId="{903BAC6C-AC8A-44F3-A299-81688B97DC63}" srcOrd="0" destOrd="0" presId="urn:microsoft.com/office/officeart/2008/layout/VerticalCurvedList"/>
    <dgm:cxn modelId="{74B2CB6C-7936-4943-9B31-859CFD179B17}" srcId="{09A2CB9C-0886-4BF0-A618-395BD10FD670}" destId="{EC23FC07-DE41-4633-8700-7CA24301DC89}" srcOrd="5" destOrd="0" parTransId="{0041E769-0E82-4849-905E-0523087BF910}" sibTransId="{3AD1630F-4C4A-4E88-A38D-084AA402603C}"/>
    <dgm:cxn modelId="{0C96A022-242D-47CB-8C9C-72376E4BC111}" type="presOf" srcId="{E07D2587-C4E2-4C4E-861F-89D1733C24D7}" destId="{6732C6C3-EF2F-4559-8934-2F5D97663AAF}" srcOrd="0" destOrd="0" presId="urn:microsoft.com/office/officeart/2008/layout/VerticalCurvedList"/>
    <dgm:cxn modelId="{DDF24626-6441-4BD1-97DD-ABCCD37D3C73}" srcId="{09A2CB9C-0886-4BF0-A618-395BD10FD670}" destId="{A358F33D-4F63-45B3-BC77-8B82976EFB3A}" srcOrd="1" destOrd="0" parTransId="{46A06752-4A8F-4CE3-AAC6-E0550E141F27}" sibTransId="{2CA02BED-40EB-4369-BB06-9AE0DBAA3A4E}"/>
    <dgm:cxn modelId="{3178AA68-9C31-4461-8618-572E215444DC}" type="presOf" srcId="{E707FCE8-AB62-4723-9903-E552178FC2D9}" destId="{744EE945-B23F-4728-925D-7CD6D374768E}" srcOrd="0" destOrd="0" presId="urn:microsoft.com/office/officeart/2008/layout/VerticalCurvedList"/>
    <dgm:cxn modelId="{DC493045-3325-4DEE-8EBB-AFB0B3EA1F09}" type="presOf" srcId="{D6A82D19-463F-4E0F-99B0-C7FE275AF5E3}" destId="{6DE65370-097A-4105-8FAA-C42F983AED5B}" srcOrd="0" destOrd="0" presId="urn:microsoft.com/office/officeart/2008/layout/VerticalCurvedList"/>
    <dgm:cxn modelId="{72741CD5-AA85-4218-BF80-2F07A9F3DA63}" type="presOf" srcId="{A358F33D-4F63-45B3-BC77-8B82976EFB3A}" destId="{63747165-D7C7-48A8-BBFD-B5E1F38D5696}" srcOrd="0" destOrd="0" presId="urn:microsoft.com/office/officeart/2008/layout/VerticalCurvedList"/>
    <dgm:cxn modelId="{9FED31B7-5732-4DFE-9306-8B82B194E743}" type="presOf" srcId="{EC23FC07-DE41-4633-8700-7CA24301DC89}" destId="{86617E67-4684-429E-97F0-3268615E0009}" srcOrd="0" destOrd="0" presId="urn:microsoft.com/office/officeart/2008/layout/VerticalCurvedList"/>
    <dgm:cxn modelId="{03EB0443-5E9D-4698-8BA6-402D0B476C74}" type="presOf" srcId="{DE5E13D1-F6BE-4963-841A-B712A40FE925}" destId="{A99EF196-A81C-4CBF-A2F2-2E01ACEEC974}" srcOrd="0" destOrd="0" presId="urn:microsoft.com/office/officeart/2008/layout/VerticalCurvedList"/>
    <dgm:cxn modelId="{BBE4A7A5-7D83-46EB-B6A9-4ED5300B9038}" srcId="{09A2CB9C-0886-4BF0-A618-395BD10FD670}" destId="{10587C6E-6822-4889-8DCD-EF46C6F58E99}" srcOrd="3" destOrd="0" parTransId="{4DF25100-5C1A-470E-B3F6-AAC4B8A2C7C5}" sibTransId="{C89158B8-D319-4639-962B-AC263FBAAA0B}"/>
    <dgm:cxn modelId="{CA792E5B-8661-4C3D-87A9-E69BD493E39F}" type="presOf" srcId="{09A2CB9C-0886-4BF0-A618-395BD10FD670}" destId="{487CAF89-902A-42AE-9995-7AB2DDD6FC60}" srcOrd="0" destOrd="0" presId="urn:microsoft.com/office/officeart/2008/layout/VerticalCurvedList"/>
    <dgm:cxn modelId="{E621EAD7-7E37-48BD-9861-6CDCB09C1EAE}" srcId="{09A2CB9C-0886-4BF0-A618-395BD10FD670}" destId="{DE5E13D1-F6BE-4963-841A-B712A40FE925}" srcOrd="4" destOrd="0" parTransId="{864A3BEF-E7D2-498A-BE3F-71A1AA3FDFCC}" sibTransId="{451F8455-FE38-4C2B-8F61-C7611077E50F}"/>
    <dgm:cxn modelId="{68086AB2-C154-4502-A22F-7A93B9867A7D}" type="presOf" srcId="{10587C6E-6822-4889-8DCD-EF46C6F58E99}" destId="{23F4E1D3-ACAD-497A-9780-F37B10A44BBE}" srcOrd="0" destOrd="0" presId="urn:microsoft.com/office/officeart/2008/layout/VerticalCurvedList"/>
    <dgm:cxn modelId="{C06E8E02-5157-4D54-8DBA-312300CAE4C5}" srcId="{09A2CB9C-0886-4BF0-A618-395BD10FD670}" destId="{5FD6D184-278C-4FCF-8FA2-E9DC004687E9}" srcOrd="7" destOrd="0" parTransId="{83CEB4CA-DFAD-4F35-A9DC-BFE907B35236}" sibTransId="{86B5BF15-4218-400B-B4B9-F7C38FC59A11}"/>
    <dgm:cxn modelId="{02207E38-1037-4B9C-9DF3-55FD2BAAC7F1}" srcId="{09A2CB9C-0886-4BF0-A618-395BD10FD670}" destId="{E707FCE8-AB62-4723-9903-E552178FC2D9}" srcOrd="6" destOrd="0" parTransId="{E088693F-4D8D-421E-A7E3-EB76A1C4BB47}" sibTransId="{957EDF74-E210-4483-A51E-E727BB8B2718}"/>
    <dgm:cxn modelId="{3C482F83-F0DE-4D9B-A4B5-4BC5233B21F9}" srcId="{09A2CB9C-0886-4BF0-A618-395BD10FD670}" destId="{5D61EDFE-9A91-469C-A55D-10304FA65B73}" srcOrd="2" destOrd="0" parTransId="{D11570DA-6560-470B-AF5C-C38AFB91CC5D}" sibTransId="{E95A6DCD-C094-40B3-B1B8-B96FE5EC7508}"/>
    <dgm:cxn modelId="{ABE7B04A-BEEF-4E19-B5CB-86C2AE1898F3}" srcId="{09A2CB9C-0886-4BF0-A618-395BD10FD670}" destId="{E07D2587-C4E2-4C4E-861F-89D1733C24D7}" srcOrd="0" destOrd="0" parTransId="{7CCE45C7-3BDD-484D-B4CA-96D6B4591B42}" sibTransId="{D6A82D19-463F-4E0F-99B0-C7FE275AF5E3}"/>
    <dgm:cxn modelId="{3BB1557A-FF18-47A2-8B4B-CEAEAC5479D6}" type="presParOf" srcId="{487CAF89-902A-42AE-9995-7AB2DDD6FC60}" destId="{3B99B821-2699-4312-9C79-4E61DD211C92}" srcOrd="0" destOrd="0" presId="urn:microsoft.com/office/officeart/2008/layout/VerticalCurvedList"/>
    <dgm:cxn modelId="{DECC5979-1462-4491-B2C3-B13DEA024F7A}" type="presParOf" srcId="{3B99B821-2699-4312-9C79-4E61DD211C92}" destId="{32DBA90F-F96D-401F-A5A2-CEF297F7B52F}" srcOrd="0" destOrd="0" presId="urn:microsoft.com/office/officeart/2008/layout/VerticalCurvedList"/>
    <dgm:cxn modelId="{455D3408-9396-4606-BFAC-72B88DDB31AB}" type="presParOf" srcId="{32DBA90F-F96D-401F-A5A2-CEF297F7B52F}" destId="{122E74B0-9D57-4E1A-80C8-C6B5040772CA}" srcOrd="0" destOrd="0" presId="urn:microsoft.com/office/officeart/2008/layout/VerticalCurvedList"/>
    <dgm:cxn modelId="{69E00B6F-31BA-45DC-869F-ABAA1277CF23}" type="presParOf" srcId="{32DBA90F-F96D-401F-A5A2-CEF297F7B52F}" destId="{6DE65370-097A-4105-8FAA-C42F983AED5B}" srcOrd="1" destOrd="0" presId="urn:microsoft.com/office/officeart/2008/layout/VerticalCurvedList"/>
    <dgm:cxn modelId="{E18A3527-3C09-4831-9125-64B387C5A427}" type="presParOf" srcId="{32DBA90F-F96D-401F-A5A2-CEF297F7B52F}" destId="{44016FA5-3646-49A8-A3AF-CD097EA1154A}" srcOrd="2" destOrd="0" presId="urn:microsoft.com/office/officeart/2008/layout/VerticalCurvedList"/>
    <dgm:cxn modelId="{A6006031-0E11-4127-83CF-B8EF365B19E8}" type="presParOf" srcId="{32DBA90F-F96D-401F-A5A2-CEF297F7B52F}" destId="{D171DDBC-19E5-4CE4-84BD-45D7900F0768}" srcOrd="3" destOrd="0" presId="urn:microsoft.com/office/officeart/2008/layout/VerticalCurvedList"/>
    <dgm:cxn modelId="{2C5881E0-E976-4938-8D8E-089738E9E16E}" type="presParOf" srcId="{3B99B821-2699-4312-9C79-4E61DD211C92}" destId="{6732C6C3-EF2F-4559-8934-2F5D97663AAF}" srcOrd="1" destOrd="0" presId="urn:microsoft.com/office/officeart/2008/layout/VerticalCurvedList"/>
    <dgm:cxn modelId="{5EE10B8F-9E6A-4E23-8A7A-0DE8C56A7B5A}" type="presParOf" srcId="{3B99B821-2699-4312-9C79-4E61DD211C92}" destId="{CC150075-E3D9-48C9-A1E8-5038B6381F26}" srcOrd="2" destOrd="0" presId="urn:microsoft.com/office/officeart/2008/layout/VerticalCurvedList"/>
    <dgm:cxn modelId="{25811A13-E0E6-40E9-9AB2-36A9D8D888C3}" type="presParOf" srcId="{CC150075-E3D9-48C9-A1E8-5038B6381F26}" destId="{896138A0-B38E-46C3-8789-052D8CC20C6C}" srcOrd="0" destOrd="0" presId="urn:microsoft.com/office/officeart/2008/layout/VerticalCurvedList"/>
    <dgm:cxn modelId="{EB5BDBA0-87FF-419F-9F24-1683F572EF51}" type="presParOf" srcId="{3B99B821-2699-4312-9C79-4E61DD211C92}" destId="{63747165-D7C7-48A8-BBFD-B5E1F38D5696}" srcOrd="3" destOrd="0" presId="urn:microsoft.com/office/officeart/2008/layout/VerticalCurvedList"/>
    <dgm:cxn modelId="{FD1E2DBD-2BDC-41DE-907A-32434B784BF4}" type="presParOf" srcId="{3B99B821-2699-4312-9C79-4E61DD211C92}" destId="{E6E53468-F78E-454C-9E41-0615C77F2D1F}" srcOrd="4" destOrd="0" presId="urn:microsoft.com/office/officeart/2008/layout/VerticalCurvedList"/>
    <dgm:cxn modelId="{9CBE18CA-EA75-4A97-8C19-975868DA7045}" type="presParOf" srcId="{E6E53468-F78E-454C-9E41-0615C77F2D1F}" destId="{A6EDDA90-652A-4C60-BB6B-B49BFDEBA364}" srcOrd="0" destOrd="0" presId="urn:microsoft.com/office/officeart/2008/layout/VerticalCurvedList"/>
    <dgm:cxn modelId="{A7FE1FC8-9445-4019-9D4F-FBD1D1EB6699}" type="presParOf" srcId="{3B99B821-2699-4312-9C79-4E61DD211C92}" destId="{903BAC6C-AC8A-44F3-A299-81688B97DC63}" srcOrd="5" destOrd="0" presId="urn:microsoft.com/office/officeart/2008/layout/VerticalCurvedList"/>
    <dgm:cxn modelId="{2B1D6ED7-C2B7-4F6B-890E-B24A692A7931}" type="presParOf" srcId="{3B99B821-2699-4312-9C79-4E61DD211C92}" destId="{09CF8122-3AFB-44FB-B68C-9C8E8E1FE036}" srcOrd="6" destOrd="0" presId="urn:microsoft.com/office/officeart/2008/layout/VerticalCurvedList"/>
    <dgm:cxn modelId="{15818F5D-9EF7-441F-9771-37A5AB67EACD}" type="presParOf" srcId="{09CF8122-3AFB-44FB-B68C-9C8E8E1FE036}" destId="{D7C73B75-6E62-465C-BCBC-42E2901ED8D6}" srcOrd="0" destOrd="0" presId="urn:microsoft.com/office/officeart/2008/layout/VerticalCurvedList"/>
    <dgm:cxn modelId="{A69D9572-3277-4BDE-87C9-185DC8A0D35E}" type="presParOf" srcId="{3B99B821-2699-4312-9C79-4E61DD211C92}" destId="{23F4E1D3-ACAD-497A-9780-F37B10A44BBE}" srcOrd="7" destOrd="0" presId="urn:microsoft.com/office/officeart/2008/layout/VerticalCurvedList"/>
    <dgm:cxn modelId="{DB0F9D44-8371-41BF-AB5E-6C02D9C94D1F}" type="presParOf" srcId="{3B99B821-2699-4312-9C79-4E61DD211C92}" destId="{1ABB99E3-8836-4E7D-B06E-A5F66156878C}" srcOrd="8" destOrd="0" presId="urn:microsoft.com/office/officeart/2008/layout/VerticalCurvedList"/>
    <dgm:cxn modelId="{85E865E5-69EF-41D2-B947-23CDF1208D5F}" type="presParOf" srcId="{1ABB99E3-8836-4E7D-B06E-A5F66156878C}" destId="{E9BB0EC2-9E04-41B7-9631-DDB0839E5641}" srcOrd="0" destOrd="0" presId="urn:microsoft.com/office/officeart/2008/layout/VerticalCurvedList"/>
    <dgm:cxn modelId="{DA0E0474-D15E-43B7-B1A6-D952AE08B2FF}" type="presParOf" srcId="{3B99B821-2699-4312-9C79-4E61DD211C92}" destId="{A99EF196-A81C-4CBF-A2F2-2E01ACEEC974}" srcOrd="9" destOrd="0" presId="urn:microsoft.com/office/officeart/2008/layout/VerticalCurvedList"/>
    <dgm:cxn modelId="{1CE9B6D1-0DBF-40B6-8457-29047B4DAC2D}" type="presParOf" srcId="{3B99B821-2699-4312-9C79-4E61DD211C92}" destId="{077A9C0F-3919-4570-B4E2-301EA78D4B01}" srcOrd="10" destOrd="0" presId="urn:microsoft.com/office/officeart/2008/layout/VerticalCurvedList"/>
    <dgm:cxn modelId="{50722E7E-7096-4AA9-9F3B-CC47CD4587AD}" type="presParOf" srcId="{077A9C0F-3919-4570-B4E2-301EA78D4B01}" destId="{8FFF71D3-7245-4B29-BEDA-62B00BC9E9A6}" srcOrd="0" destOrd="0" presId="urn:microsoft.com/office/officeart/2008/layout/VerticalCurvedList"/>
    <dgm:cxn modelId="{3A5CBFAB-DEBF-4ACF-9489-46C94D60A5C3}" type="presParOf" srcId="{3B99B821-2699-4312-9C79-4E61DD211C92}" destId="{86617E67-4684-429E-97F0-3268615E0009}" srcOrd="11" destOrd="0" presId="urn:microsoft.com/office/officeart/2008/layout/VerticalCurvedList"/>
    <dgm:cxn modelId="{FE9C9A46-8C7C-4A74-BE37-8D357BE1FE5D}" type="presParOf" srcId="{3B99B821-2699-4312-9C79-4E61DD211C92}" destId="{850B62C8-0A6E-4720-BA34-F64432F30D0C}" srcOrd="12" destOrd="0" presId="urn:microsoft.com/office/officeart/2008/layout/VerticalCurvedList"/>
    <dgm:cxn modelId="{B0B91589-F7B6-4389-87E4-B67EB8560150}" type="presParOf" srcId="{850B62C8-0A6E-4720-BA34-F64432F30D0C}" destId="{5A024871-EC3F-434D-AB4F-50ABD45304CB}" srcOrd="0" destOrd="0" presId="urn:microsoft.com/office/officeart/2008/layout/VerticalCurvedList"/>
    <dgm:cxn modelId="{5FE4136D-206C-4108-87F5-A29D300D0045}" type="presParOf" srcId="{3B99B821-2699-4312-9C79-4E61DD211C92}" destId="{744EE945-B23F-4728-925D-7CD6D374768E}" srcOrd="13" destOrd="0" presId="urn:microsoft.com/office/officeart/2008/layout/VerticalCurvedList"/>
    <dgm:cxn modelId="{F811B747-882A-46ED-BE1D-E23955DCE8F9}" type="presParOf" srcId="{3B99B821-2699-4312-9C79-4E61DD211C92}" destId="{012A8D4B-2197-4FAB-8725-0307FBA78272}" srcOrd="14" destOrd="0" presId="urn:microsoft.com/office/officeart/2008/layout/VerticalCurvedList"/>
    <dgm:cxn modelId="{DA7E2BC9-77AA-4BC3-A61D-F8345E945001}" type="presParOf" srcId="{012A8D4B-2197-4FAB-8725-0307FBA78272}" destId="{C33B7075-2B46-48CD-B049-F2308193C2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C5389D-F7D6-4F95-981C-EC857CCBA750}" type="doc">
      <dgm:prSet loTypeId="urn:microsoft.com/office/officeart/2005/8/layout/hList7" loCatId="list" qsTypeId="urn:microsoft.com/office/officeart/2005/8/quickstyle/simple1" qsCatId="simple" csTypeId="urn:microsoft.com/office/officeart/2005/8/colors/colorful2" csCatId="colorful" phldr="1"/>
      <dgm:spPr/>
    </dgm:pt>
    <dgm:pt modelId="{99FE1F62-F0F8-4C75-8C2F-4AEF452DDD29}">
      <dgm:prSet phldrT="[Texto]" custT="1"/>
      <dgm:spPr>
        <a:solidFill>
          <a:schemeClr val="accent1">
            <a:lumMod val="90000"/>
          </a:schemeClr>
        </a:solidFill>
      </dgm:spPr>
      <dgm:t>
        <a:bodyPr/>
        <a:lstStyle/>
        <a:p>
          <a:pPr algn="just"/>
          <a:r>
            <a:rPr lang="es-EC" sz="1600" dirty="0" smtClean="0">
              <a:solidFill>
                <a:schemeClr val="bg1"/>
              </a:solidFill>
              <a:latin typeface="Quicksand" panose="020B0604020202020204" charset="0"/>
            </a:rPr>
            <a:t>- El calentamiento global es uno de los principales problemas ambientales que afecta al planeta.</a:t>
          </a:r>
        </a:p>
        <a:p>
          <a:pPr algn="just"/>
          <a:r>
            <a:rPr lang="es-EC" sz="1600" dirty="0" smtClean="0">
              <a:solidFill>
                <a:schemeClr val="bg1"/>
              </a:solidFill>
              <a:latin typeface="Quicksand" panose="020B0604020202020204" charset="0"/>
            </a:rPr>
            <a:t>- Mitigar problemáticas de interés global </a:t>
          </a:r>
          <a:r>
            <a:rPr lang="es-EC" sz="1600" dirty="0" smtClean="0">
              <a:solidFill>
                <a:schemeClr val="bg1"/>
              </a:solidFill>
              <a:latin typeface="Quicksand" panose="020B0604020202020204" charset="0"/>
              <a:sym typeface="Wingdings" panose="05000000000000000000" pitchFamily="2" charset="2"/>
            </a:rPr>
            <a:t> </a:t>
          </a:r>
          <a:r>
            <a:rPr lang="es-EC" sz="1600" dirty="0" smtClean="0">
              <a:solidFill>
                <a:schemeClr val="bg1"/>
              </a:solidFill>
              <a:latin typeface="Quicksand" panose="020B0604020202020204" charset="0"/>
            </a:rPr>
            <a:t>distribución y almacenaje de biomasa.</a:t>
          </a:r>
        </a:p>
        <a:p>
          <a:pPr algn="just"/>
          <a:r>
            <a:rPr lang="es-EC" sz="1600" dirty="0" smtClean="0">
              <a:solidFill>
                <a:schemeClr val="bg1"/>
              </a:solidFill>
              <a:latin typeface="Quicksand" panose="020B0604020202020204" charset="0"/>
            </a:rPr>
            <a:t>- </a:t>
          </a:r>
          <a:r>
            <a:rPr lang="es-ES" sz="1600" dirty="0" smtClean="0">
              <a:solidFill>
                <a:schemeClr val="bg1"/>
              </a:solidFill>
              <a:latin typeface="Quicksand" panose="020B0604020202020204" charset="0"/>
            </a:rPr>
            <a:t>La mayoría de estimaciones que se han llevado acabo en el país, se han centrado únicamente en </a:t>
          </a:r>
          <a:r>
            <a:rPr lang="es-EC" sz="1600" dirty="0" smtClean="0">
              <a:solidFill>
                <a:schemeClr val="bg1"/>
              </a:solidFill>
              <a:latin typeface="Quicksand" panose="020B0604020202020204" charset="0"/>
            </a:rPr>
            <a:t>métodos destructivos</a:t>
          </a:r>
        </a:p>
      </dgm:t>
    </dgm:pt>
    <dgm:pt modelId="{13B092F5-01F6-47F2-8A8F-481114829723}" type="parTrans" cxnId="{08EF4F70-11D3-454D-8CD9-B59C97DB2C6A}">
      <dgm:prSet/>
      <dgm:spPr/>
      <dgm:t>
        <a:bodyPr/>
        <a:lstStyle/>
        <a:p>
          <a:pPr algn="just"/>
          <a:endParaRPr lang="es-EC" sz="2400">
            <a:solidFill>
              <a:schemeClr val="bg1"/>
            </a:solidFill>
          </a:endParaRPr>
        </a:p>
      </dgm:t>
    </dgm:pt>
    <dgm:pt modelId="{7DB4A4AE-CE80-4654-BB42-C8D64CB30591}" type="sibTrans" cxnId="{08EF4F70-11D3-454D-8CD9-B59C97DB2C6A}">
      <dgm:prSet/>
      <dgm:spPr/>
      <dgm:t>
        <a:bodyPr/>
        <a:lstStyle/>
        <a:p>
          <a:pPr algn="just"/>
          <a:endParaRPr lang="es-EC" sz="2400">
            <a:solidFill>
              <a:schemeClr val="bg1"/>
            </a:solidFill>
          </a:endParaRPr>
        </a:p>
      </dgm:t>
    </dgm:pt>
    <dgm:pt modelId="{BCE1071C-097F-470E-A9ED-4DA634AD5021}">
      <dgm:prSet phldrT="[Texto]" custT="1"/>
      <dgm:spPr/>
      <dgm:t>
        <a:bodyPr/>
        <a:lstStyle/>
        <a:p>
          <a:pPr algn="just"/>
          <a:r>
            <a:rPr lang="es-EC" sz="1600" dirty="0" smtClean="0">
              <a:solidFill>
                <a:schemeClr val="bg1"/>
              </a:solidFill>
              <a:latin typeface="Quicksand" panose="020B0604020202020204" charset="0"/>
            </a:rPr>
            <a:t>- Alto costos, consume mucho </a:t>
          </a:r>
          <a:r>
            <a:rPr lang="es-EC" sz="1600" dirty="0" smtClean="0">
              <a:solidFill>
                <a:schemeClr val="bg1"/>
              </a:solidFill>
              <a:latin typeface="Quicksand" panose="020B0604020202020204" charset="0"/>
            </a:rPr>
            <a:t>tiempo</a:t>
          </a:r>
          <a:endParaRPr lang="es-EC" sz="1600" dirty="0" smtClean="0">
            <a:solidFill>
              <a:schemeClr val="bg1"/>
            </a:solidFill>
            <a:latin typeface="Quicksand" panose="020B0604020202020204" charset="0"/>
          </a:endParaRPr>
        </a:p>
        <a:p>
          <a:pPr algn="just"/>
          <a:r>
            <a:rPr lang="es-EC" sz="1600" dirty="0" smtClean="0">
              <a:solidFill>
                <a:schemeClr val="bg1"/>
              </a:solidFill>
              <a:latin typeface="Quicksand" panose="020B0604020202020204" charset="0"/>
            </a:rPr>
            <a:t>- Presenta un carácter local, es decir en una cobertura geográfica limitada. </a:t>
          </a:r>
          <a:endParaRPr lang="es-EC" sz="1600" dirty="0">
            <a:solidFill>
              <a:schemeClr val="bg1"/>
            </a:solidFill>
            <a:latin typeface="Quicksand" panose="020B0604020202020204" charset="0"/>
          </a:endParaRPr>
        </a:p>
      </dgm:t>
    </dgm:pt>
    <dgm:pt modelId="{0BFEFC18-D17E-4F00-A286-E5C35B69F7EF}" type="parTrans" cxnId="{1D7DC210-9339-47ED-8955-772E5F379EE1}">
      <dgm:prSet/>
      <dgm:spPr/>
      <dgm:t>
        <a:bodyPr/>
        <a:lstStyle/>
        <a:p>
          <a:pPr algn="just"/>
          <a:endParaRPr lang="es-EC" sz="2400">
            <a:solidFill>
              <a:schemeClr val="bg1"/>
            </a:solidFill>
          </a:endParaRPr>
        </a:p>
      </dgm:t>
    </dgm:pt>
    <dgm:pt modelId="{3CB60A66-0585-4CDC-BDEA-1FE7ADB61506}" type="sibTrans" cxnId="{1D7DC210-9339-47ED-8955-772E5F379EE1}">
      <dgm:prSet/>
      <dgm:spPr/>
      <dgm:t>
        <a:bodyPr/>
        <a:lstStyle/>
        <a:p>
          <a:pPr algn="just"/>
          <a:endParaRPr lang="es-EC" sz="2400">
            <a:solidFill>
              <a:schemeClr val="bg1"/>
            </a:solidFill>
          </a:endParaRPr>
        </a:p>
      </dgm:t>
    </dgm:pt>
    <dgm:pt modelId="{6B54A526-5EA1-421D-91D6-7E7EED67DB78}">
      <dgm:prSet phldrT="[Texto]" custT="1"/>
      <dgm:spPr/>
      <dgm:t>
        <a:bodyPr/>
        <a:lstStyle/>
        <a:p>
          <a:pPr algn="just"/>
          <a:r>
            <a:rPr lang="en-US" sz="1600" dirty="0" smtClean="0">
              <a:solidFill>
                <a:schemeClr val="bg1"/>
              </a:solidFill>
              <a:latin typeface="Quicksand" panose="020B0604020202020204" charset="0"/>
            </a:rPr>
            <a:t>- </a:t>
          </a:r>
          <a:r>
            <a:rPr lang="es-EC" sz="1600" dirty="0" smtClean="0">
              <a:solidFill>
                <a:schemeClr val="bg1"/>
              </a:solidFill>
              <a:latin typeface="Quicksand" panose="020B0604020202020204" charset="0"/>
            </a:rPr>
            <a:t>No se ha estimado la biomasa utilizando nuevas metodologías (</a:t>
          </a:r>
          <a:r>
            <a:rPr lang="es-EC" sz="1600" noProof="0" dirty="0" smtClean="0">
              <a:solidFill>
                <a:schemeClr val="bg1"/>
              </a:solidFill>
              <a:latin typeface="Quicksand" panose="020B0604020202020204" charset="0"/>
            </a:rPr>
            <a:t>Método</a:t>
          </a:r>
          <a:r>
            <a:rPr lang="en-US" sz="1600" dirty="0" smtClean="0">
              <a:solidFill>
                <a:schemeClr val="bg1"/>
              </a:solidFill>
              <a:latin typeface="Quicksand" panose="020B0604020202020204" charset="0"/>
            </a:rPr>
            <a:t> no </a:t>
          </a:r>
          <a:r>
            <a:rPr lang="en-US" sz="1600" dirty="0" err="1" smtClean="0">
              <a:solidFill>
                <a:schemeClr val="bg1"/>
              </a:solidFill>
              <a:latin typeface="Quicksand" panose="020B0604020202020204" charset="0"/>
            </a:rPr>
            <a:t>destructivo</a:t>
          </a:r>
          <a:r>
            <a:rPr lang="es-EC" sz="1600" dirty="0" smtClean="0">
              <a:solidFill>
                <a:schemeClr val="bg1"/>
              </a:solidFill>
              <a:latin typeface="Quicksand" panose="020B0604020202020204" charset="0"/>
            </a:rPr>
            <a:t>), herramientas y software modernos relacionados a la </a:t>
          </a:r>
          <a:r>
            <a:rPr lang="es-EC" sz="1600" u="sng" dirty="0" smtClean="0">
              <a:solidFill>
                <a:schemeClr val="bg1"/>
              </a:solidFill>
              <a:latin typeface="Quicksand" panose="020B0604020202020204" charset="0"/>
            </a:rPr>
            <a:t>Teledetección</a:t>
          </a:r>
          <a:r>
            <a:rPr lang="es-EC" sz="1600" dirty="0" smtClean="0">
              <a:solidFill>
                <a:schemeClr val="bg1"/>
              </a:solidFill>
              <a:latin typeface="Quicksand" panose="020B0604020202020204" charset="0"/>
            </a:rPr>
            <a:t> y tecnologías como los </a:t>
          </a:r>
          <a:r>
            <a:rPr lang="es-EC" sz="1600" u="sng" dirty="0" smtClean="0">
              <a:solidFill>
                <a:schemeClr val="bg1"/>
              </a:solidFill>
              <a:latin typeface="Quicksand" panose="020B0604020202020204" charset="0"/>
            </a:rPr>
            <a:t>UAV</a:t>
          </a:r>
          <a:r>
            <a:rPr lang="es-EC" sz="1600" dirty="0" smtClean="0">
              <a:solidFill>
                <a:schemeClr val="bg1"/>
              </a:solidFill>
              <a:latin typeface="Quicksand" panose="020B0604020202020204" charset="0"/>
            </a:rPr>
            <a:t>.</a:t>
          </a:r>
          <a:endParaRPr lang="en-US" sz="1600" dirty="0" smtClean="0">
            <a:solidFill>
              <a:schemeClr val="bg1"/>
            </a:solidFill>
            <a:latin typeface="Quicksand" panose="020B0604020202020204" charset="0"/>
          </a:endParaRPr>
        </a:p>
      </dgm:t>
    </dgm:pt>
    <dgm:pt modelId="{6993CA6D-5D05-450F-BC2B-B15BB658A06D}" type="parTrans" cxnId="{DD617C53-8ECA-45F8-83D4-1511EDB0F038}">
      <dgm:prSet/>
      <dgm:spPr/>
      <dgm:t>
        <a:bodyPr/>
        <a:lstStyle/>
        <a:p>
          <a:pPr algn="just"/>
          <a:endParaRPr lang="es-EC" sz="2400">
            <a:solidFill>
              <a:schemeClr val="bg1"/>
            </a:solidFill>
          </a:endParaRPr>
        </a:p>
      </dgm:t>
    </dgm:pt>
    <dgm:pt modelId="{520C3D8C-1A66-419D-95AC-756F38DE282E}" type="sibTrans" cxnId="{DD617C53-8ECA-45F8-83D4-1511EDB0F038}">
      <dgm:prSet/>
      <dgm:spPr/>
      <dgm:t>
        <a:bodyPr/>
        <a:lstStyle/>
        <a:p>
          <a:pPr algn="just"/>
          <a:endParaRPr lang="es-EC" sz="2400">
            <a:solidFill>
              <a:schemeClr val="bg1"/>
            </a:solidFill>
          </a:endParaRPr>
        </a:p>
      </dgm:t>
    </dgm:pt>
    <dgm:pt modelId="{36CD874A-67B1-4432-A667-035233DB8A1B}" type="pres">
      <dgm:prSet presAssocID="{57C5389D-F7D6-4F95-981C-EC857CCBA750}" presName="Name0" presStyleCnt="0">
        <dgm:presLayoutVars>
          <dgm:dir/>
          <dgm:resizeHandles val="exact"/>
        </dgm:presLayoutVars>
      </dgm:prSet>
      <dgm:spPr/>
    </dgm:pt>
    <dgm:pt modelId="{E2758CC8-8312-4CD7-A82F-105C79869754}" type="pres">
      <dgm:prSet presAssocID="{57C5389D-F7D6-4F95-981C-EC857CCBA750}" presName="fgShape" presStyleLbl="fgShp" presStyleIdx="0" presStyleCnt="1" custScaleY="68937" custLinFactNeighborX="-1479" custLinFactNeighborY="48865"/>
      <dgm:spPr>
        <a:prstGeom prst="rightArrow">
          <a:avLst/>
        </a:prstGeom>
      </dgm:spPr>
    </dgm:pt>
    <dgm:pt modelId="{D0520FF5-3479-4D72-AB5E-2CC44828C892}" type="pres">
      <dgm:prSet presAssocID="{57C5389D-F7D6-4F95-981C-EC857CCBA750}" presName="linComp" presStyleCnt="0"/>
      <dgm:spPr/>
    </dgm:pt>
    <dgm:pt modelId="{7EC5BD7D-DBED-418F-A7EB-1D79531F8E03}" type="pres">
      <dgm:prSet presAssocID="{99FE1F62-F0F8-4C75-8C2F-4AEF452DDD29}" presName="compNode" presStyleCnt="0"/>
      <dgm:spPr/>
    </dgm:pt>
    <dgm:pt modelId="{1750BDCC-1A23-4F77-8594-E0630384AAC1}" type="pres">
      <dgm:prSet presAssocID="{99FE1F62-F0F8-4C75-8C2F-4AEF452DDD29}" presName="bkgdShape" presStyleLbl="node1" presStyleIdx="0" presStyleCnt="3"/>
      <dgm:spPr/>
      <dgm:t>
        <a:bodyPr/>
        <a:lstStyle/>
        <a:p>
          <a:endParaRPr lang="es-EC"/>
        </a:p>
      </dgm:t>
    </dgm:pt>
    <dgm:pt modelId="{C23548E6-35A8-4E01-8423-D5743CEE0DBD}" type="pres">
      <dgm:prSet presAssocID="{99FE1F62-F0F8-4C75-8C2F-4AEF452DDD29}" presName="nodeTx" presStyleLbl="node1" presStyleIdx="0" presStyleCnt="3">
        <dgm:presLayoutVars>
          <dgm:bulletEnabled val="1"/>
        </dgm:presLayoutVars>
      </dgm:prSet>
      <dgm:spPr/>
      <dgm:t>
        <a:bodyPr/>
        <a:lstStyle/>
        <a:p>
          <a:endParaRPr lang="es-EC"/>
        </a:p>
      </dgm:t>
    </dgm:pt>
    <dgm:pt modelId="{16D66085-F018-48EE-9886-29402A361C70}" type="pres">
      <dgm:prSet presAssocID="{99FE1F62-F0F8-4C75-8C2F-4AEF452DDD29}" presName="invisiNode" presStyleLbl="node1" presStyleIdx="0" presStyleCnt="3"/>
      <dgm:spPr/>
    </dgm:pt>
    <dgm:pt modelId="{00512B60-FB05-4A8E-8CFE-DA980D091590}" type="pres">
      <dgm:prSet presAssocID="{99FE1F62-F0F8-4C75-8C2F-4AEF452DDD29}" presName="imagNode" presStyleLbl="fgImgPlace1" presStyleIdx="0" presStyleCnt="3" custScaleX="86552" custScaleY="80217" custLinFactNeighborX="-10458" custLinFactNeighborY="-21501"/>
      <dgm:spPr>
        <a:blipFill rotWithShape="1">
          <a:blip xmlns:r="http://schemas.openxmlformats.org/officeDocument/2006/relationships" r:embed="rId1"/>
          <a:stretch>
            <a:fillRect/>
          </a:stretch>
        </a:blipFill>
      </dgm:spPr>
    </dgm:pt>
    <dgm:pt modelId="{A0AF2965-A3CA-4283-9C60-56FE12FDC096}" type="pres">
      <dgm:prSet presAssocID="{7DB4A4AE-CE80-4654-BB42-C8D64CB30591}" presName="sibTrans" presStyleLbl="sibTrans2D1" presStyleIdx="0" presStyleCnt="0"/>
      <dgm:spPr/>
      <dgm:t>
        <a:bodyPr/>
        <a:lstStyle/>
        <a:p>
          <a:endParaRPr lang="es-EC"/>
        </a:p>
      </dgm:t>
    </dgm:pt>
    <dgm:pt modelId="{5CF3DC3D-21D0-478A-B46C-1BF71669F4A6}" type="pres">
      <dgm:prSet presAssocID="{BCE1071C-097F-470E-A9ED-4DA634AD5021}" presName="compNode" presStyleCnt="0"/>
      <dgm:spPr/>
    </dgm:pt>
    <dgm:pt modelId="{B058AA7B-4D9B-4883-B77E-F6E91780E2D0}" type="pres">
      <dgm:prSet presAssocID="{BCE1071C-097F-470E-A9ED-4DA634AD5021}" presName="bkgdShape" presStyleLbl="node1" presStyleIdx="1" presStyleCnt="3"/>
      <dgm:spPr/>
      <dgm:t>
        <a:bodyPr/>
        <a:lstStyle/>
        <a:p>
          <a:endParaRPr lang="es-EC"/>
        </a:p>
      </dgm:t>
    </dgm:pt>
    <dgm:pt modelId="{1E642BBA-90E8-4706-AB1E-093EC8ED1153}" type="pres">
      <dgm:prSet presAssocID="{BCE1071C-097F-470E-A9ED-4DA634AD5021}" presName="nodeTx" presStyleLbl="node1" presStyleIdx="1" presStyleCnt="3">
        <dgm:presLayoutVars>
          <dgm:bulletEnabled val="1"/>
        </dgm:presLayoutVars>
      </dgm:prSet>
      <dgm:spPr/>
      <dgm:t>
        <a:bodyPr/>
        <a:lstStyle/>
        <a:p>
          <a:endParaRPr lang="es-EC"/>
        </a:p>
      </dgm:t>
    </dgm:pt>
    <dgm:pt modelId="{B07A010E-4FA2-4C67-9B01-3843881297E7}" type="pres">
      <dgm:prSet presAssocID="{BCE1071C-097F-470E-A9ED-4DA634AD5021}" presName="invisiNode" presStyleLbl="node1" presStyleIdx="1" presStyleCnt="3"/>
      <dgm:spPr/>
    </dgm:pt>
    <dgm:pt modelId="{F877053B-AA68-44E4-B917-EEABC5F5A307}" type="pres">
      <dgm:prSet presAssocID="{BCE1071C-097F-470E-A9ED-4DA634AD5021}" presName="imagNode" presStyleLbl="fgImgPlace1" presStyleIdx="1" presStyleCnt="3" custLinFactNeighborX="4605" custLinFactNeighborY="-14940"/>
      <dgm:spPr>
        <a:blipFill rotWithShape="1">
          <a:blip xmlns:r="http://schemas.openxmlformats.org/officeDocument/2006/relationships" r:embed="rId2"/>
          <a:stretch>
            <a:fillRect/>
          </a:stretch>
        </a:blipFill>
      </dgm:spPr>
    </dgm:pt>
    <dgm:pt modelId="{D6A6E478-00D4-442D-A1F6-140EEEB4E49C}" type="pres">
      <dgm:prSet presAssocID="{3CB60A66-0585-4CDC-BDEA-1FE7ADB61506}" presName="sibTrans" presStyleLbl="sibTrans2D1" presStyleIdx="0" presStyleCnt="0"/>
      <dgm:spPr/>
      <dgm:t>
        <a:bodyPr/>
        <a:lstStyle/>
        <a:p>
          <a:endParaRPr lang="es-EC"/>
        </a:p>
      </dgm:t>
    </dgm:pt>
    <dgm:pt modelId="{F72F6254-3365-4D63-B97C-96F5309CED23}" type="pres">
      <dgm:prSet presAssocID="{6B54A526-5EA1-421D-91D6-7E7EED67DB78}" presName="compNode" presStyleCnt="0"/>
      <dgm:spPr/>
    </dgm:pt>
    <dgm:pt modelId="{3B0C948C-80F4-416A-9CFC-CDBC7923079E}" type="pres">
      <dgm:prSet presAssocID="{6B54A526-5EA1-421D-91D6-7E7EED67DB78}" presName="bkgdShape" presStyleLbl="node1" presStyleIdx="2" presStyleCnt="3"/>
      <dgm:spPr/>
      <dgm:t>
        <a:bodyPr/>
        <a:lstStyle/>
        <a:p>
          <a:endParaRPr lang="es-EC"/>
        </a:p>
      </dgm:t>
    </dgm:pt>
    <dgm:pt modelId="{85D548D6-084D-4210-BE1F-BABBBC6D805B}" type="pres">
      <dgm:prSet presAssocID="{6B54A526-5EA1-421D-91D6-7E7EED67DB78}" presName="nodeTx" presStyleLbl="node1" presStyleIdx="2" presStyleCnt="3">
        <dgm:presLayoutVars>
          <dgm:bulletEnabled val="1"/>
        </dgm:presLayoutVars>
      </dgm:prSet>
      <dgm:spPr/>
      <dgm:t>
        <a:bodyPr/>
        <a:lstStyle/>
        <a:p>
          <a:endParaRPr lang="es-EC"/>
        </a:p>
      </dgm:t>
    </dgm:pt>
    <dgm:pt modelId="{7FCB1749-2ED8-4693-94E1-BADBC1F68BD1}" type="pres">
      <dgm:prSet presAssocID="{6B54A526-5EA1-421D-91D6-7E7EED67DB78}" presName="invisiNode" presStyleLbl="node1" presStyleIdx="2" presStyleCnt="3"/>
      <dgm:spPr/>
    </dgm:pt>
    <dgm:pt modelId="{E46B366D-0E38-415E-B48C-BE9C77A31558}" type="pres">
      <dgm:prSet presAssocID="{6B54A526-5EA1-421D-91D6-7E7EED67DB78}" presName="imagNode" presStyleLbl="fgImgPlace1" presStyleIdx="2" presStyleCnt="3" custLinFactNeighborX="-1494" custLinFactNeighborY="-14940"/>
      <dgm:spPr>
        <a:blipFill rotWithShape="1">
          <a:blip xmlns:r="http://schemas.openxmlformats.org/officeDocument/2006/relationships" r:embed="rId3"/>
          <a:stretch>
            <a:fillRect/>
          </a:stretch>
        </a:blipFill>
      </dgm:spPr>
      <dgm:t>
        <a:bodyPr/>
        <a:lstStyle/>
        <a:p>
          <a:endParaRPr lang="es-EC"/>
        </a:p>
      </dgm:t>
    </dgm:pt>
  </dgm:ptLst>
  <dgm:cxnLst>
    <dgm:cxn modelId="{1B49C18B-1407-40C3-9434-79897DBF4345}" type="presOf" srcId="{3CB60A66-0585-4CDC-BDEA-1FE7ADB61506}" destId="{D6A6E478-00D4-442D-A1F6-140EEEB4E49C}" srcOrd="0" destOrd="0" presId="urn:microsoft.com/office/officeart/2005/8/layout/hList7"/>
    <dgm:cxn modelId="{DD617C53-8ECA-45F8-83D4-1511EDB0F038}" srcId="{57C5389D-F7D6-4F95-981C-EC857CCBA750}" destId="{6B54A526-5EA1-421D-91D6-7E7EED67DB78}" srcOrd="2" destOrd="0" parTransId="{6993CA6D-5D05-450F-BC2B-B15BB658A06D}" sibTransId="{520C3D8C-1A66-419D-95AC-756F38DE282E}"/>
    <dgm:cxn modelId="{E68391ED-13BC-49B2-9EFD-E51310E9C2A9}" type="presOf" srcId="{BCE1071C-097F-470E-A9ED-4DA634AD5021}" destId="{1E642BBA-90E8-4706-AB1E-093EC8ED1153}" srcOrd="1" destOrd="0" presId="urn:microsoft.com/office/officeart/2005/8/layout/hList7"/>
    <dgm:cxn modelId="{0A4600FE-E4B3-478D-9340-50994C42184E}" type="presOf" srcId="{7DB4A4AE-CE80-4654-BB42-C8D64CB30591}" destId="{A0AF2965-A3CA-4283-9C60-56FE12FDC096}" srcOrd="0" destOrd="0" presId="urn:microsoft.com/office/officeart/2005/8/layout/hList7"/>
    <dgm:cxn modelId="{D01F4F2E-BA9D-4CFA-A1B6-86F57FEFDC9C}" type="presOf" srcId="{99FE1F62-F0F8-4C75-8C2F-4AEF452DDD29}" destId="{1750BDCC-1A23-4F77-8594-E0630384AAC1}" srcOrd="0" destOrd="0" presId="urn:microsoft.com/office/officeart/2005/8/layout/hList7"/>
    <dgm:cxn modelId="{1D7DC210-9339-47ED-8955-772E5F379EE1}" srcId="{57C5389D-F7D6-4F95-981C-EC857CCBA750}" destId="{BCE1071C-097F-470E-A9ED-4DA634AD5021}" srcOrd="1" destOrd="0" parTransId="{0BFEFC18-D17E-4F00-A286-E5C35B69F7EF}" sibTransId="{3CB60A66-0585-4CDC-BDEA-1FE7ADB61506}"/>
    <dgm:cxn modelId="{B794182C-2FB5-4E56-89D8-C40B962C35F3}" type="presOf" srcId="{6B54A526-5EA1-421D-91D6-7E7EED67DB78}" destId="{85D548D6-084D-4210-BE1F-BABBBC6D805B}" srcOrd="1" destOrd="0" presId="urn:microsoft.com/office/officeart/2005/8/layout/hList7"/>
    <dgm:cxn modelId="{08EF4F70-11D3-454D-8CD9-B59C97DB2C6A}" srcId="{57C5389D-F7D6-4F95-981C-EC857CCBA750}" destId="{99FE1F62-F0F8-4C75-8C2F-4AEF452DDD29}" srcOrd="0" destOrd="0" parTransId="{13B092F5-01F6-47F2-8A8F-481114829723}" sibTransId="{7DB4A4AE-CE80-4654-BB42-C8D64CB30591}"/>
    <dgm:cxn modelId="{85B40B0A-5C9A-42C7-A8C9-B849926132C5}" type="presOf" srcId="{99FE1F62-F0F8-4C75-8C2F-4AEF452DDD29}" destId="{C23548E6-35A8-4E01-8423-D5743CEE0DBD}" srcOrd="1" destOrd="0" presId="urn:microsoft.com/office/officeart/2005/8/layout/hList7"/>
    <dgm:cxn modelId="{A1F3E7CF-D82B-40AE-8B7E-D96DEA3D5331}" type="presOf" srcId="{BCE1071C-097F-470E-A9ED-4DA634AD5021}" destId="{B058AA7B-4D9B-4883-B77E-F6E91780E2D0}" srcOrd="0" destOrd="0" presId="urn:microsoft.com/office/officeart/2005/8/layout/hList7"/>
    <dgm:cxn modelId="{99F16EFE-6E09-414C-9278-072C1C6DE6F4}" type="presOf" srcId="{6B54A526-5EA1-421D-91D6-7E7EED67DB78}" destId="{3B0C948C-80F4-416A-9CFC-CDBC7923079E}" srcOrd="0" destOrd="0" presId="urn:microsoft.com/office/officeart/2005/8/layout/hList7"/>
    <dgm:cxn modelId="{E042672E-17E2-43B8-B99C-5518306380EA}" type="presOf" srcId="{57C5389D-F7D6-4F95-981C-EC857CCBA750}" destId="{36CD874A-67B1-4432-A667-035233DB8A1B}" srcOrd="0" destOrd="0" presId="urn:microsoft.com/office/officeart/2005/8/layout/hList7"/>
    <dgm:cxn modelId="{B67C5FE7-065C-457D-9F90-D9370AC90D74}" type="presParOf" srcId="{36CD874A-67B1-4432-A667-035233DB8A1B}" destId="{E2758CC8-8312-4CD7-A82F-105C79869754}" srcOrd="0" destOrd="0" presId="urn:microsoft.com/office/officeart/2005/8/layout/hList7"/>
    <dgm:cxn modelId="{22C70AF6-CFB8-434B-B758-60270D7C8798}" type="presParOf" srcId="{36CD874A-67B1-4432-A667-035233DB8A1B}" destId="{D0520FF5-3479-4D72-AB5E-2CC44828C892}" srcOrd="1" destOrd="0" presId="urn:microsoft.com/office/officeart/2005/8/layout/hList7"/>
    <dgm:cxn modelId="{8CFB6C78-9567-4ECF-86FF-644E9F17E403}" type="presParOf" srcId="{D0520FF5-3479-4D72-AB5E-2CC44828C892}" destId="{7EC5BD7D-DBED-418F-A7EB-1D79531F8E03}" srcOrd="0" destOrd="0" presId="urn:microsoft.com/office/officeart/2005/8/layout/hList7"/>
    <dgm:cxn modelId="{76B04483-2D8F-44A5-ACBE-710AF3C77BBF}" type="presParOf" srcId="{7EC5BD7D-DBED-418F-A7EB-1D79531F8E03}" destId="{1750BDCC-1A23-4F77-8594-E0630384AAC1}" srcOrd="0" destOrd="0" presId="urn:microsoft.com/office/officeart/2005/8/layout/hList7"/>
    <dgm:cxn modelId="{327CF223-27DA-4CDB-B3C4-072B07B79227}" type="presParOf" srcId="{7EC5BD7D-DBED-418F-A7EB-1D79531F8E03}" destId="{C23548E6-35A8-4E01-8423-D5743CEE0DBD}" srcOrd="1" destOrd="0" presId="urn:microsoft.com/office/officeart/2005/8/layout/hList7"/>
    <dgm:cxn modelId="{358B5912-6324-482E-A419-4F1BBB9E92D0}" type="presParOf" srcId="{7EC5BD7D-DBED-418F-A7EB-1D79531F8E03}" destId="{16D66085-F018-48EE-9886-29402A361C70}" srcOrd="2" destOrd="0" presId="urn:microsoft.com/office/officeart/2005/8/layout/hList7"/>
    <dgm:cxn modelId="{84D18EBC-08AB-44E1-AADC-6CCB57FE3574}" type="presParOf" srcId="{7EC5BD7D-DBED-418F-A7EB-1D79531F8E03}" destId="{00512B60-FB05-4A8E-8CFE-DA980D091590}" srcOrd="3" destOrd="0" presId="urn:microsoft.com/office/officeart/2005/8/layout/hList7"/>
    <dgm:cxn modelId="{4D043A6D-9FCA-4266-AA61-90086063B3FE}" type="presParOf" srcId="{D0520FF5-3479-4D72-AB5E-2CC44828C892}" destId="{A0AF2965-A3CA-4283-9C60-56FE12FDC096}" srcOrd="1" destOrd="0" presId="urn:microsoft.com/office/officeart/2005/8/layout/hList7"/>
    <dgm:cxn modelId="{F53789DF-EA39-41B3-B2B5-AF001E82141A}" type="presParOf" srcId="{D0520FF5-3479-4D72-AB5E-2CC44828C892}" destId="{5CF3DC3D-21D0-478A-B46C-1BF71669F4A6}" srcOrd="2" destOrd="0" presId="urn:microsoft.com/office/officeart/2005/8/layout/hList7"/>
    <dgm:cxn modelId="{E568DC58-B5DB-4F8B-AD57-9A9A55CF1EDF}" type="presParOf" srcId="{5CF3DC3D-21D0-478A-B46C-1BF71669F4A6}" destId="{B058AA7B-4D9B-4883-B77E-F6E91780E2D0}" srcOrd="0" destOrd="0" presId="urn:microsoft.com/office/officeart/2005/8/layout/hList7"/>
    <dgm:cxn modelId="{CD50627C-A955-4797-A8D0-A253F9642710}" type="presParOf" srcId="{5CF3DC3D-21D0-478A-B46C-1BF71669F4A6}" destId="{1E642BBA-90E8-4706-AB1E-093EC8ED1153}" srcOrd="1" destOrd="0" presId="urn:microsoft.com/office/officeart/2005/8/layout/hList7"/>
    <dgm:cxn modelId="{16D57530-7237-4177-AAA6-DB337E7E9A72}" type="presParOf" srcId="{5CF3DC3D-21D0-478A-B46C-1BF71669F4A6}" destId="{B07A010E-4FA2-4C67-9B01-3843881297E7}" srcOrd="2" destOrd="0" presId="urn:microsoft.com/office/officeart/2005/8/layout/hList7"/>
    <dgm:cxn modelId="{D3B54850-FD20-42A8-AF91-56870BA66CAD}" type="presParOf" srcId="{5CF3DC3D-21D0-478A-B46C-1BF71669F4A6}" destId="{F877053B-AA68-44E4-B917-EEABC5F5A307}" srcOrd="3" destOrd="0" presId="urn:microsoft.com/office/officeart/2005/8/layout/hList7"/>
    <dgm:cxn modelId="{C8B79D8E-74D9-44A4-841C-E690F204D106}" type="presParOf" srcId="{D0520FF5-3479-4D72-AB5E-2CC44828C892}" destId="{D6A6E478-00D4-442D-A1F6-140EEEB4E49C}" srcOrd="3" destOrd="0" presId="urn:microsoft.com/office/officeart/2005/8/layout/hList7"/>
    <dgm:cxn modelId="{097B4D9F-5B68-4135-B739-EEBC52D12B93}" type="presParOf" srcId="{D0520FF5-3479-4D72-AB5E-2CC44828C892}" destId="{F72F6254-3365-4D63-B97C-96F5309CED23}" srcOrd="4" destOrd="0" presId="urn:microsoft.com/office/officeart/2005/8/layout/hList7"/>
    <dgm:cxn modelId="{0548748E-1E68-4FAA-A6FD-0F08DEC33FD6}" type="presParOf" srcId="{F72F6254-3365-4D63-B97C-96F5309CED23}" destId="{3B0C948C-80F4-416A-9CFC-CDBC7923079E}" srcOrd="0" destOrd="0" presId="urn:microsoft.com/office/officeart/2005/8/layout/hList7"/>
    <dgm:cxn modelId="{7ACCE5AA-B2D4-40E7-B7BC-F187AFB07B73}" type="presParOf" srcId="{F72F6254-3365-4D63-B97C-96F5309CED23}" destId="{85D548D6-084D-4210-BE1F-BABBBC6D805B}" srcOrd="1" destOrd="0" presId="urn:microsoft.com/office/officeart/2005/8/layout/hList7"/>
    <dgm:cxn modelId="{9470C6EE-B3E5-4A42-A79C-3499F171FF0E}" type="presParOf" srcId="{F72F6254-3365-4D63-B97C-96F5309CED23}" destId="{7FCB1749-2ED8-4693-94E1-BADBC1F68BD1}" srcOrd="2" destOrd="0" presId="urn:microsoft.com/office/officeart/2005/8/layout/hList7"/>
    <dgm:cxn modelId="{CEE03839-B18A-461C-8624-C5F2A956BBED}" type="presParOf" srcId="{F72F6254-3365-4D63-B97C-96F5309CED23}" destId="{E46B366D-0E38-415E-B48C-BE9C77A3155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502D6E-1217-489A-BFC4-4BD32EDE42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5E22EE63-7484-4509-B93E-337C911959FA}">
      <dgm:prSet phldrT="[Texto]" custT="1"/>
      <dgm:spPr/>
      <dgm:t>
        <a:bodyPr/>
        <a:lstStyle/>
        <a:p>
          <a:r>
            <a:rPr lang="es-ES" sz="1800" b="1" dirty="0" smtClean="0">
              <a:solidFill>
                <a:schemeClr val="bg1"/>
              </a:solidFill>
              <a:latin typeface="Quicksand" panose="020B0604020202020204" charset="0"/>
            </a:rPr>
            <a:t>La biomasa de acuerdo a su procedencia se puede clasificar en:</a:t>
          </a:r>
          <a:endParaRPr lang="es-EC" sz="1800" b="1" dirty="0">
            <a:solidFill>
              <a:schemeClr val="bg1"/>
            </a:solidFill>
            <a:latin typeface="Quicksand" panose="020B0604020202020204" charset="0"/>
          </a:endParaRPr>
        </a:p>
      </dgm:t>
    </dgm:pt>
    <dgm:pt modelId="{3000CD93-8AFE-4285-ADEE-39ACCAD3058B}" type="parTrans" cxnId="{A4FFFD7F-0DFA-490D-A100-37501812BA73}">
      <dgm:prSet/>
      <dgm:spPr/>
      <dgm:t>
        <a:bodyPr/>
        <a:lstStyle/>
        <a:p>
          <a:endParaRPr lang="es-EC">
            <a:solidFill>
              <a:schemeClr val="bg1"/>
            </a:solidFill>
            <a:latin typeface="Quicksand" panose="020B0604020202020204" charset="0"/>
          </a:endParaRPr>
        </a:p>
      </dgm:t>
    </dgm:pt>
    <dgm:pt modelId="{184C86D9-2275-4D59-BE32-B625406B7B72}" type="sibTrans" cxnId="{A4FFFD7F-0DFA-490D-A100-37501812BA73}">
      <dgm:prSet/>
      <dgm:spPr/>
      <dgm:t>
        <a:bodyPr/>
        <a:lstStyle/>
        <a:p>
          <a:endParaRPr lang="es-EC">
            <a:solidFill>
              <a:schemeClr val="bg1"/>
            </a:solidFill>
            <a:latin typeface="Quicksand" panose="020B0604020202020204" charset="0"/>
          </a:endParaRPr>
        </a:p>
      </dgm:t>
    </dgm:pt>
    <dgm:pt modelId="{1C85C4B4-0538-48A9-B58B-80535456E6D9}">
      <dgm:prSet phldrT="[Texto]" phldr="1"/>
      <dgm:spPr>
        <a:blipFill rotWithShape="0">
          <a:blip xmlns:r="http://schemas.openxmlformats.org/officeDocument/2006/relationships" r:embed="rId1"/>
          <a:stretch>
            <a:fillRect/>
          </a:stretch>
        </a:blipFill>
      </dgm:spPr>
      <dgm:t>
        <a:bodyPr/>
        <a:lstStyle/>
        <a:p>
          <a:endParaRPr lang="es-EC" dirty="0">
            <a:solidFill>
              <a:schemeClr val="bg1"/>
            </a:solidFill>
            <a:latin typeface="Quicksand" panose="020B0604020202020204" charset="0"/>
          </a:endParaRPr>
        </a:p>
      </dgm:t>
    </dgm:pt>
    <dgm:pt modelId="{09B27927-2167-4102-8DB5-148D21C70A7D}" type="parTrans" cxnId="{96D923E4-67A1-4578-AE32-8AC38D6A9C0F}">
      <dgm:prSet/>
      <dgm:spPr/>
      <dgm:t>
        <a:bodyPr/>
        <a:lstStyle/>
        <a:p>
          <a:endParaRPr lang="es-EC">
            <a:solidFill>
              <a:schemeClr val="bg1"/>
            </a:solidFill>
            <a:latin typeface="Quicksand" panose="020B0604020202020204" charset="0"/>
          </a:endParaRPr>
        </a:p>
      </dgm:t>
    </dgm:pt>
    <dgm:pt modelId="{58065EFD-35C5-4F1A-823A-BC2EC65140AA}" type="sibTrans" cxnId="{96D923E4-67A1-4578-AE32-8AC38D6A9C0F}">
      <dgm:prSet/>
      <dgm:spPr/>
      <dgm:t>
        <a:bodyPr/>
        <a:lstStyle/>
        <a:p>
          <a:endParaRPr lang="es-EC">
            <a:solidFill>
              <a:schemeClr val="bg1"/>
            </a:solidFill>
            <a:latin typeface="Quicksand" panose="020B0604020202020204" charset="0"/>
          </a:endParaRPr>
        </a:p>
      </dgm:t>
    </dgm:pt>
    <dgm:pt modelId="{66402587-ABA7-432E-B269-278804C7A944}">
      <dgm:prSet phldrT="[Texto]" phldr="1"/>
      <dgm:spPr>
        <a:blipFill rotWithShape="0">
          <a:blip xmlns:r="http://schemas.openxmlformats.org/officeDocument/2006/relationships" r:embed="rId2"/>
          <a:stretch>
            <a:fillRect/>
          </a:stretch>
        </a:blipFill>
      </dgm:spPr>
      <dgm:t>
        <a:bodyPr/>
        <a:lstStyle/>
        <a:p>
          <a:endParaRPr lang="es-EC">
            <a:solidFill>
              <a:schemeClr val="bg1"/>
            </a:solidFill>
            <a:latin typeface="Quicksand" panose="020B0604020202020204" charset="0"/>
          </a:endParaRPr>
        </a:p>
      </dgm:t>
    </dgm:pt>
    <dgm:pt modelId="{041D28CF-E88C-478B-B50A-0E506776D6BE}" type="parTrans" cxnId="{19948D5E-0FE1-4847-9A2B-7F2D1C1EDCEA}">
      <dgm:prSet/>
      <dgm:spPr/>
      <dgm:t>
        <a:bodyPr/>
        <a:lstStyle/>
        <a:p>
          <a:endParaRPr lang="es-EC">
            <a:solidFill>
              <a:schemeClr val="bg1"/>
            </a:solidFill>
            <a:latin typeface="Quicksand" panose="020B0604020202020204" charset="0"/>
          </a:endParaRPr>
        </a:p>
      </dgm:t>
    </dgm:pt>
    <dgm:pt modelId="{BABABAD2-6BE6-42DB-902B-D2DECFCDE19C}" type="sibTrans" cxnId="{19948D5E-0FE1-4847-9A2B-7F2D1C1EDCEA}">
      <dgm:prSet/>
      <dgm:spPr/>
      <dgm:t>
        <a:bodyPr/>
        <a:lstStyle/>
        <a:p>
          <a:endParaRPr lang="es-EC">
            <a:solidFill>
              <a:schemeClr val="bg1"/>
            </a:solidFill>
            <a:latin typeface="Quicksand" panose="020B0604020202020204" charset="0"/>
          </a:endParaRPr>
        </a:p>
      </dgm:t>
    </dgm:pt>
    <dgm:pt modelId="{32BA5E45-360A-4CF3-93F0-6DE24A870CDA}">
      <dgm:prSet phldrT="[Texto]" phldr="1"/>
      <dgm:spPr>
        <a:blipFill rotWithShape="0">
          <a:blip xmlns:r="http://schemas.openxmlformats.org/officeDocument/2006/relationships" r:embed="rId3"/>
          <a:stretch>
            <a:fillRect/>
          </a:stretch>
        </a:blipFill>
      </dgm:spPr>
      <dgm:t>
        <a:bodyPr/>
        <a:lstStyle/>
        <a:p>
          <a:endParaRPr lang="es-EC">
            <a:solidFill>
              <a:schemeClr val="bg1"/>
            </a:solidFill>
            <a:latin typeface="Quicksand" panose="020B0604020202020204" charset="0"/>
          </a:endParaRPr>
        </a:p>
      </dgm:t>
    </dgm:pt>
    <dgm:pt modelId="{B3E9BEC5-F344-48F9-AB84-7F7859CBD7E0}" type="parTrans" cxnId="{40A47BDC-F51A-4400-A2F7-8183D8ECA298}">
      <dgm:prSet/>
      <dgm:spPr/>
      <dgm:t>
        <a:bodyPr/>
        <a:lstStyle/>
        <a:p>
          <a:endParaRPr lang="es-EC">
            <a:solidFill>
              <a:schemeClr val="bg1"/>
            </a:solidFill>
            <a:latin typeface="Quicksand" panose="020B0604020202020204" charset="0"/>
          </a:endParaRPr>
        </a:p>
      </dgm:t>
    </dgm:pt>
    <dgm:pt modelId="{A6B769EA-00BD-4165-BE77-50FD13DC6DEB}" type="sibTrans" cxnId="{40A47BDC-F51A-4400-A2F7-8183D8ECA298}">
      <dgm:prSet/>
      <dgm:spPr/>
      <dgm:t>
        <a:bodyPr/>
        <a:lstStyle/>
        <a:p>
          <a:endParaRPr lang="es-EC">
            <a:solidFill>
              <a:schemeClr val="bg1"/>
            </a:solidFill>
            <a:latin typeface="Quicksand" panose="020B0604020202020204" charset="0"/>
          </a:endParaRPr>
        </a:p>
      </dgm:t>
    </dgm:pt>
    <dgm:pt modelId="{1066543F-D9FA-470A-9549-10A84B185B77}" type="pres">
      <dgm:prSet presAssocID="{00502D6E-1217-489A-BFC4-4BD32EDE427D}" presName="hierChild1" presStyleCnt="0">
        <dgm:presLayoutVars>
          <dgm:orgChart val="1"/>
          <dgm:chPref val="1"/>
          <dgm:dir/>
          <dgm:animOne val="branch"/>
          <dgm:animLvl val="lvl"/>
          <dgm:resizeHandles/>
        </dgm:presLayoutVars>
      </dgm:prSet>
      <dgm:spPr/>
      <dgm:t>
        <a:bodyPr/>
        <a:lstStyle/>
        <a:p>
          <a:endParaRPr lang="es-EC"/>
        </a:p>
      </dgm:t>
    </dgm:pt>
    <dgm:pt modelId="{F07B2A55-CE95-4377-B368-3F45ACD8E548}" type="pres">
      <dgm:prSet presAssocID="{5E22EE63-7484-4509-B93E-337C911959FA}" presName="hierRoot1" presStyleCnt="0">
        <dgm:presLayoutVars>
          <dgm:hierBranch val="init"/>
        </dgm:presLayoutVars>
      </dgm:prSet>
      <dgm:spPr/>
    </dgm:pt>
    <dgm:pt modelId="{2EFDEE6E-3323-4AC5-A68D-705E833F9DA9}" type="pres">
      <dgm:prSet presAssocID="{5E22EE63-7484-4509-B93E-337C911959FA}" presName="rootComposite1" presStyleCnt="0"/>
      <dgm:spPr/>
    </dgm:pt>
    <dgm:pt modelId="{8FF6359C-9975-431F-9DAC-18B4EAE07D3F}" type="pres">
      <dgm:prSet presAssocID="{5E22EE63-7484-4509-B93E-337C911959FA}" presName="rootText1" presStyleLbl="node0" presStyleIdx="0" presStyleCnt="1" custScaleX="159169">
        <dgm:presLayoutVars>
          <dgm:chPref val="3"/>
        </dgm:presLayoutVars>
      </dgm:prSet>
      <dgm:spPr/>
      <dgm:t>
        <a:bodyPr/>
        <a:lstStyle/>
        <a:p>
          <a:endParaRPr lang="es-EC"/>
        </a:p>
      </dgm:t>
    </dgm:pt>
    <dgm:pt modelId="{468068AA-3F81-4CA9-BD84-AF9F61378445}" type="pres">
      <dgm:prSet presAssocID="{5E22EE63-7484-4509-B93E-337C911959FA}" presName="rootConnector1" presStyleLbl="node1" presStyleIdx="0" presStyleCnt="0"/>
      <dgm:spPr/>
      <dgm:t>
        <a:bodyPr/>
        <a:lstStyle/>
        <a:p>
          <a:endParaRPr lang="es-EC"/>
        </a:p>
      </dgm:t>
    </dgm:pt>
    <dgm:pt modelId="{742ECFE6-0B06-454F-AD5B-886C249192D1}" type="pres">
      <dgm:prSet presAssocID="{5E22EE63-7484-4509-B93E-337C911959FA}" presName="hierChild2" presStyleCnt="0"/>
      <dgm:spPr/>
    </dgm:pt>
    <dgm:pt modelId="{070F105E-BB1C-46BD-ABDA-CFA1D391BDCB}" type="pres">
      <dgm:prSet presAssocID="{09B27927-2167-4102-8DB5-148D21C70A7D}" presName="Name37" presStyleLbl="parChTrans1D2" presStyleIdx="0" presStyleCnt="3"/>
      <dgm:spPr/>
      <dgm:t>
        <a:bodyPr/>
        <a:lstStyle/>
        <a:p>
          <a:endParaRPr lang="es-EC"/>
        </a:p>
      </dgm:t>
    </dgm:pt>
    <dgm:pt modelId="{29AF31A4-0541-4AC8-9B42-694275DC61AC}" type="pres">
      <dgm:prSet presAssocID="{1C85C4B4-0538-48A9-B58B-80535456E6D9}" presName="hierRoot2" presStyleCnt="0">
        <dgm:presLayoutVars>
          <dgm:hierBranch val="init"/>
        </dgm:presLayoutVars>
      </dgm:prSet>
      <dgm:spPr/>
    </dgm:pt>
    <dgm:pt modelId="{52A7D547-3081-4429-B80C-A67886D68F23}" type="pres">
      <dgm:prSet presAssocID="{1C85C4B4-0538-48A9-B58B-80535456E6D9}" presName="rootComposite" presStyleCnt="0"/>
      <dgm:spPr/>
    </dgm:pt>
    <dgm:pt modelId="{6CB52D6C-50C5-41E8-914C-F8D0AFB3133C}" type="pres">
      <dgm:prSet presAssocID="{1C85C4B4-0538-48A9-B58B-80535456E6D9}" presName="rootText" presStyleLbl="node2" presStyleIdx="0" presStyleCnt="3">
        <dgm:presLayoutVars>
          <dgm:chPref val="3"/>
        </dgm:presLayoutVars>
      </dgm:prSet>
      <dgm:spPr/>
      <dgm:t>
        <a:bodyPr/>
        <a:lstStyle/>
        <a:p>
          <a:endParaRPr lang="es-EC"/>
        </a:p>
      </dgm:t>
    </dgm:pt>
    <dgm:pt modelId="{D60F9BD5-A689-4134-9F9A-B9947A5A90BB}" type="pres">
      <dgm:prSet presAssocID="{1C85C4B4-0538-48A9-B58B-80535456E6D9}" presName="rootConnector" presStyleLbl="node2" presStyleIdx="0" presStyleCnt="3"/>
      <dgm:spPr/>
      <dgm:t>
        <a:bodyPr/>
        <a:lstStyle/>
        <a:p>
          <a:endParaRPr lang="es-EC"/>
        </a:p>
      </dgm:t>
    </dgm:pt>
    <dgm:pt modelId="{79EAD23B-F1A1-4399-B88E-8459554BF277}" type="pres">
      <dgm:prSet presAssocID="{1C85C4B4-0538-48A9-B58B-80535456E6D9}" presName="hierChild4" presStyleCnt="0"/>
      <dgm:spPr/>
    </dgm:pt>
    <dgm:pt modelId="{867EC7F6-44C7-4738-A98E-B9F5CEC47C60}" type="pres">
      <dgm:prSet presAssocID="{1C85C4B4-0538-48A9-B58B-80535456E6D9}" presName="hierChild5" presStyleCnt="0"/>
      <dgm:spPr/>
    </dgm:pt>
    <dgm:pt modelId="{8EC9F141-6CB6-486E-A18D-D4EDB52CDE57}" type="pres">
      <dgm:prSet presAssocID="{041D28CF-E88C-478B-B50A-0E506776D6BE}" presName="Name37" presStyleLbl="parChTrans1D2" presStyleIdx="1" presStyleCnt="3"/>
      <dgm:spPr/>
      <dgm:t>
        <a:bodyPr/>
        <a:lstStyle/>
        <a:p>
          <a:endParaRPr lang="es-EC"/>
        </a:p>
      </dgm:t>
    </dgm:pt>
    <dgm:pt modelId="{51F776C3-4B1D-4AC4-8794-3B761983843D}" type="pres">
      <dgm:prSet presAssocID="{66402587-ABA7-432E-B269-278804C7A944}" presName="hierRoot2" presStyleCnt="0">
        <dgm:presLayoutVars>
          <dgm:hierBranch val="init"/>
        </dgm:presLayoutVars>
      </dgm:prSet>
      <dgm:spPr/>
    </dgm:pt>
    <dgm:pt modelId="{15E978D8-72BA-45D6-9BF4-3B3B08BCE552}" type="pres">
      <dgm:prSet presAssocID="{66402587-ABA7-432E-B269-278804C7A944}" presName="rootComposite" presStyleCnt="0"/>
      <dgm:spPr/>
    </dgm:pt>
    <dgm:pt modelId="{0A528E4B-77B9-40C0-BA1F-E8724B52ACD6}" type="pres">
      <dgm:prSet presAssocID="{66402587-ABA7-432E-B269-278804C7A944}" presName="rootText" presStyleLbl="node2" presStyleIdx="1" presStyleCnt="3">
        <dgm:presLayoutVars>
          <dgm:chPref val="3"/>
        </dgm:presLayoutVars>
      </dgm:prSet>
      <dgm:spPr/>
      <dgm:t>
        <a:bodyPr/>
        <a:lstStyle/>
        <a:p>
          <a:endParaRPr lang="es-EC"/>
        </a:p>
      </dgm:t>
    </dgm:pt>
    <dgm:pt modelId="{8EDB151D-ACBA-471F-AEAA-4D5C20ABDDE8}" type="pres">
      <dgm:prSet presAssocID="{66402587-ABA7-432E-B269-278804C7A944}" presName="rootConnector" presStyleLbl="node2" presStyleIdx="1" presStyleCnt="3"/>
      <dgm:spPr/>
      <dgm:t>
        <a:bodyPr/>
        <a:lstStyle/>
        <a:p>
          <a:endParaRPr lang="es-EC"/>
        </a:p>
      </dgm:t>
    </dgm:pt>
    <dgm:pt modelId="{0982D9D3-8076-4494-917B-2396AD446206}" type="pres">
      <dgm:prSet presAssocID="{66402587-ABA7-432E-B269-278804C7A944}" presName="hierChild4" presStyleCnt="0"/>
      <dgm:spPr/>
    </dgm:pt>
    <dgm:pt modelId="{97D17F37-0E81-49E9-AA37-5CDA0BC98062}" type="pres">
      <dgm:prSet presAssocID="{66402587-ABA7-432E-B269-278804C7A944}" presName="hierChild5" presStyleCnt="0"/>
      <dgm:spPr/>
    </dgm:pt>
    <dgm:pt modelId="{398A97B8-20AC-44AB-AAF2-62A42AA075E4}" type="pres">
      <dgm:prSet presAssocID="{B3E9BEC5-F344-48F9-AB84-7F7859CBD7E0}" presName="Name37" presStyleLbl="parChTrans1D2" presStyleIdx="2" presStyleCnt="3"/>
      <dgm:spPr/>
      <dgm:t>
        <a:bodyPr/>
        <a:lstStyle/>
        <a:p>
          <a:endParaRPr lang="es-EC"/>
        </a:p>
      </dgm:t>
    </dgm:pt>
    <dgm:pt modelId="{A90BAA80-4559-4F5D-ACF2-93C0F1F26813}" type="pres">
      <dgm:prSet presAssocID="{32BA5E45-360A-4CF3-93F0-6DE24A870CDA}" presName="hierRoot2" presStyleCnt="0">
        <dgm:presLayoutVars>
          <dgm:hierBranch val="init"/>
        </dgm:presLayoutVars>
      </dgm:prSet>
      <dgm:spPr/>
    </dgm:pt>
    <dgm:pt modelId="{7E25C074-6630-4F68-9542-C7CB65D2AFD8}" type="pres">
      <dgm:prSet presAssocID="{32BA5E45-360A-4CF3-93F0-6DE24A870CDA}" presName="rootComposite" presStyleCnt="0"/>
      <dgm:spPr/>
    </dgm:pt>
    <dgm:pt modelId="{09F14B80-B0BA-4335-B00A-BEEC6CDFD9AA}" type="pres">
      <dgm:prSet presAssocID="{32BA5E45-360A-4CF3-93F0-6DE24A870CDA}" presName="rootText" presStyleLbl="node2" presStyleIdx="2" presStyleCnt="3">
        <dgm:presLayoutVars>
          <dgm:chPref val="3"/>
        </dgm:presLayoutVars>
      </dgm:prSet>
      <dgm:spPr/>
      <dgm:t>
        <a:bodyPr/>
        <a:lstStyle/>
        <a:p>
          <a:endParaRPr lang="es-EC"/>
        </a:p>
      </dgm:t>
    </dgm:pt>
    <dgm:pt modelId="{9987E89D-E0C3-4C6D-BF13-7D04E82992FE}" type="pres">
      <dgm:prSet presAssocID="{32BA5E45-360A-4CF3-93F0-6DE24A870CDA}" presName="rootConnector" presStyleLbl="node2" presStyleIdx="2" presStyleCnt="3"/>
      <dgm:spPr/>
      <dgm:t>
        <a:bodyPr/>
        <a:lstStyle/>
        <a:p>
          <a:endParaRPr lang="es-EC"/>
        </a:p>
      </dgm:t>
    </dgm:pt>
    <dgm:pt modelId="{EACC5F8E-DB7A-489A-838A-1922B9867888}" type="pres">
      <dgm:prSet presAssocID="{32BA5E45-360A-4CF3-93F0-6DE24A870CDA}" presName="hierChild4" presStyleCnt="0"/>
      <dgm:spPr/>
    </dgm:pt>
    <dgm:pt modelId="{1ACD36F6-08F1-4671-B1E2-00E8E1175060}" type="pres">
      <dgm:prSet presAssocID="{32BA5E45-360A-4CF3-93F0-6DE24A870CDA}" presName="hierChild5" presStyleCnt="0"/>
      <dgm:spPr/>
    </dgm:pt>
    <dgm:pt modelId="{555771BF-1434-4E7D-8B49-7286CE16468D}" type="pres">
      <dgm:prSet presAssocID="{5E22EE63-7484-4509-B93E-337C911959FA}" presName="hierChild3" presStyleCnt="0"/>
      <dgm:spPr/>
    </dgm:pt>
  </dgm:ptLst>
  <dgm:cxnLst>
    <dgm:cxn modelId="{19D56873-3570-479B-A22D-05B4CB973701}" type="presOf" srcId="{041D28CF-E88C-478B-B50A-0E506776D6BE}" destId="{8EC9F141-6CB6-486E-A18D-D4EDB52CDE57}" srcOrd="0" destOrd="0" presId="urn:microsoft.com/office/officeart/2005/8/layout/orgChart1"/>
    <dgm:cxn modelId="{C54E5DFA-869A-4FB9-8F5C-08139273CE28}" type="presOf" srcId="{66402587-ABA7-432E-B269-278804C7A944}" destId="{8EDB151D-ACBA-471F-AEAA-4D5C20ABDDE8}" srcOrd="1" destOrd="0" presId="urn:microsoft.com/office/officeart/2005/8/layout/orgChart1"/>
    <dgm:cxn modelId="{1BAA72C7-CE55-454D-89FC-502D6374246C}" type="presOf" srcId="{5E22EE63-7484-4509-B93E-337C911959FA}" destId="{8FF6359C-9975-431F-9DAC-18B4EAE07D3F}" srcOrd="0" destOrd="0" presId="urn:microsoft.com/office/officeart/2005/8/layout/orgChart1"/>
    <dgm:cxn modelId="{96D923E4-67A1-4578-AE32-8AC38D6A9C0F}" srcId="{5E22EE63-7484-4509-B93E-337C911959FA}" destId="{1C85C4B4-0538-48A9-B58B-80535456E6D9}" srcOrd="0" destOrd="0" parTransId="{09B27927-2167-4102-8DB5-148D21C70A7D}" sibTransId="{58065EFD-35C5-4F1A-823A-BC2EC65140AA}"/>
    <dgm:cxn modelId="{6CCF9BB0-F096-4FEE-A8FC-D2E7299A2859}" type="presOf" srcId="{32BA5E45-360A-4CF3-93F0-6DE24A870CDA}" destId="{9987E89D-E0C3-4C6D-BF13-7D04E82992FE}" srcOrd="1" destOrd="0" presId="urn:microsoft.com/office/officeart/2005/8/layout/orgChart1"/>
    <dgm:cxn modelId="{19948D5E-0FE1-4847-9A2B-7F2D1C1EDCEA}" srcId="{5E22EE63-7484-4509-B93E-337C911959FA}" destId="{66402587-ABA7-432E-B269-278804C7A944}" srcOrd="1" destOrd="0" parTransId="{041D28CF-E88C-478B-B50A-0E506776D6BE}" sibTransId="{BABABAD2-6BE6-42DB-902B-D2DECFCDE19C}"/>
    <dgm:cxn modelId="{8819E882-C5D5-4B30-821B-98BDBBA18A32}" type="presOf" srcId="{1C85C4B4-0538-48A9-B58B-80535456E6D9}" destId="{6CB52D6C-50C5-41E8-914C-F8D0AFB3133C}" srcOrd="0" destOrd="0" presId="urn:microsoft.com/office/officeart/2005/8/layout/orgChart1"/>
    <dgm:cxn modelId="{6535DC6B-FD8F-4940-B17C-FC1CB9C79668}" type="presOf" srcId="{32BA5E45-360A-4CF3-93F0-6DE24A870CDA}" destId="{09F14B80-B0BA-4335-B00A-BEEC6CDFD9AA}" srcOrd="0" destOrd="0" presId="urn:microsoft.com/office/officeart/2005/8/layout/orgChart1"/>
    <dgm:cxn modelId="{CBFB7987-A0FC-449D-A8BA-1BC42C3F6C96}" type="presOf" srcId="{66402587-ABA7-432E-B269-278804C7A944}" destId="{0A528E4B-77B9-40C0-BA1F-E8724B52ACD6}" srcOrd="0" destOrd="0" presId="urn:microsoft.com/office/officeart/2005/8/layout/orgChart1"/>
    <dgm:cxn modelId="{F4A9BCAA-B5C8-4634-A490-E9A98C7B6A8F}" type="presOf" srcId="{09B27927-2167-4102-8DB5-148D21C70A7D}" destId="{070F105E-BB1C-46BD-ABDA-CFA1D391BDCB}" srcOrd="0" destOrd="0" presId="urn:microsoft.com/office/officeart/2005/8/layout/orgChart1"/>
    <dgm:cxn modelId="{A4FFFD7F-0DFA-490D-A100-37501812BA73}" srcId="{00502D6E-1217-489A-BFC4-4BD32EDE427D}" destId="{5E22EE63-7484-4509-B93E-337C911959FA}" srcOrd="0" destOrd="0" parTransId="{3000CD93-8AFE-4285-ADEE-39ACCAD3058B}" sibTransId="{184C86D9-2275-4D59-BE32-B625406B7B72}"/>
    <dgm:cxn modelId="{2EF060D0-1396-4A7D-AD99-E77137EC81E4}" type="presOf" srcId="{5E22EE63-7484-4509-B93E-337C911959FA}" destId="{468068AA-3F81-4CA9-BD84-AF9F61378445}" srcOrd="1" destOrd="0" presId="urn:microsoft.com/office/officeart/2005/8/layout/orgChart1"/>
    <dgm:cxn modelId="{40A47BDC-F51A-4400-A2F7-8183D8ECA298}" srcId="{5E22EE63-7484-4509-B93E-337C911959FA}" destId="{32BA5E45-360A-4CF3-93F0-6DE24A870CDA}" srcOrd="2" destOrd="0" parTransId="{B3E9BEC5-F344-48F9-AB84-7F7859CBD7E0}" sibTransId="{A6B769EA-00BD-4165-BE77-50FD13DC6DEB}"/>
    <dgm:cxn modelId="{6259813F-413C-4C90-A0E3-16D727CDEF3C}" type="presOf" srcId="{B3E9BEC5-F344-48F9-AB84-7F7859CBD7E0}" destId="{398A97B8-20AC-44AB-AAF2-62A42AA075E4}" srcOrd="0" destOrd="0" presId="urn:microsoft.com/office/officeart/2005/8/layout/orgChart1"/>
    <dgm:cxn modelId="{1C6B3798-5E83-498F-9CCE-A215C0EA2CDD}" type="presOf" srcId="{1C85C4B4-0538-48A9-B58B-80535456E6D9}" destId="{D60F9BD5-A689-4134-9F9A-B9947A5A90BB}" srcOrd="1" destOrd="0" presId="urn:microsoft.com/office/officeart/2005/8/layout/orgChart1"/>
    <dgm:cxn modelId="{EE11FFE9-738C-4642-B81D-8EBAAAA0B3BB}" type="presOf" srcId="{00502D6E-1217-489A-BFC4-4BD32EDE427D}" destId="{1066543F-D9FA-470A-9549-10A84B185B77}" srcOrd="0" destOrd="0" presId="urn:microsoft.com/office/officeart/2005/8/layout/orgChart1"/>
    <dgm:cxn modelId="{4D5FD48D-FCFE-4D4C-8785-A04DA3060D1C}" type="presParOf" srcId="{1066543F-D9FA-470A-9549-10A84B185B77}" destId="{F07B2A55-CE95-4377-B368-3F45ACD8E548}" srcOrd="0" destOrd="0" presId="urn:microsoft.com/office/officeart/2005/8/layout/orgChart1"/>
    <dgm:cxn modelId="{11F3A250-6FEF-4EE7-BBB8-BD716810F64B}" type="presParOf" srcId="{F07B2A55-CE95-4377-B368-3F45ACD8E548}" destId="{2EFDEE6E-3323-4AC5-A68D-705E833F9DA9}" srcOrd="0" destOrd="0" presId="urn:microsoft.com/office/officeart/2005/8/layout/orgChart1"/>
    <dgm:cxn modelId="{4AE11773-47EC-414C-8294-CD15DB7B1BB8}" type="presParOf" srcId="{2EFDEE6E-3323-4AC5-A68D-705E833F9DA9}" destId="{8FF6359C-9975-431F-9DAC-18B4EAE07D3F}" srcOrd="0" destOrd="0" presId="urn:microsoft.com/office/officeart/2005/8/layout/orgChart1"/>
    <dgm:cxn modelId="{01D1A9C5-E1BF-4744-9E58-00BE69A79A6E}" type="presParOf" srcId="{2EFDEE6E-3323-4AC5-A68D-705E833F9DA9}" destId="{468068AA-3F81-4CA9-BD84-AF9F61378445}" srcOrd="1" destOrd="0" presId="urn:microsoft.com/office/officeart/2005/8/layout/orgChart1"/>
    <dgm:cxn modelId="{B394B6A1-E402-4BAB-84EE-79B68F55B9F4}" type="presParOf" srcId="{F07B2A55-CE95-4377-B368-3F45ACD8E548}" destId="{742ECFE6-0B06-454F-AD5B-886C249192D1}" srcOrd="1" destOrd="0" presId="urn:microsoft.com/office/officeart/2005/8/layout/orgChart1"/>
    <dgm:cxn modelId="{48DA6785-2CD4-41AF-A5EC-926BEDC07CF1}" type="presParOf" srcId="{742ECFE6-0B06-454F-AD5B-886C249192D1}" destId="{070F105E-BB1C-46BD-ABDA-CFA1D391BDCB}" srcOrd="0" destOrd="0" presId="urn:microsoft.com/office/officeart/2005/8/layout/orgChart1"/>
    <dgm:cxn modelId="{2CC1DBBB-1C9C-4B3C-9B51-CBE91D16D1F6}" type="presParOf" srcId="{742ECFE6-0B06-454F-AD5B-886C249192D1}" destId="{29AF31A4-0541-4AC8-9B42-694275DC61AC}" srcOrd="1" destOrd="0" presId="urn:microsoft.com/office/officeart/2005/8/layout/orgChart1"/>
    <dgm:cxn modelId="{6AF2E1EF-958B-472D-A324-2BCB3D48D8BF}" type="presParOf" srcId="{29AF31A4-0541-4AC8-9B42-694275DC61AC}" destId="{52A7D547-3081-4429-B80C-A67886D68F23}" srcOrd="0" destOrd="0" presId="urn:microsoft.com/office/officeart/2005/8/layout/orgChart1"/>
    <dgm:cxn modelId="{2A630F2A-936C-4551-BFE9-4837FB2E5F9D}" type="presParOf" srcId="{52A7D547-3081-4429-B80C-A67886D68F23}" destId="{6CB52D6C-50C5-41E8-914C-F8D0AFB3133C}" srcOrd="0" destOrd="0" presId="urn:microsoft.com/office/officeart/2005/8/layout/orgChart1"/>
    <dgm:cxn modelId="{1BFB2D6F-E08D-4BC9-AD8D-E548B559B827}" type="presParOf" srcId="{52A7D547-3081-4429-B80C-A67886D68F23}" destId="{D60F9BD5-A689-4134-9F9A-B9947A5A90BB}" srcOrd="1" destOrd="0" presId="urn:microsoft.com/office/officeart/2005/8/layout/orgChart1"/>
    <dgm:cxn modelId="{F6081306-C348-45BF-9CC3-3D2662E1D834}" type="presParOf" srcId="{29AF31A4-0541-4AC8-9B42-694275DC61AC}" destId="{79EAD23B-F1A1-4399-B88E-8459554BF277}" srcOrd="1" destOrd="0" presId="urn:microsoft.com/office/officeart/2005/8/layout/orgChart1"/>
    <dgm:cxn modelId="{BF023490-C132-4321-9DFE-B8615A3FE539}" type="presParOf" srcId="{29AF31A4-0541-4AC8-9B42-694275DC61AC}" destId="{867EC7F6-44C7-4738-A98E-B9F5CEC47C60}" srcOrd="2" destOrd="0" presId="urn:microsoft.com/office/officeart/2005/8/layout/orgChart1"/>
    <dgm:cxn modelId="{CF77AA5B-C3DC-4112-9A7E-1BB6B34DE935}" type="presParOf" srcId="{742ECFE6-0B06-454F-AD5B-886C249192D1}" destId="{8EC9F141-6CB6-486E-A18D-D4EDB52CDE57}" srcOrd="2" destOrd="0" presId="urn:microsoft.com/office/officeart/2005/8/layout/orgChart1"/>
    <dgm:cxn modelId="{B294EF44-D155-4B00-9670-9810D73B992C}" type="presParOf" srcId="{742ECFE6-0B06-454F-AD5B-886C249192D1}" destId="{51F776C3-4B1D-4AC4-8794-3B761983843D}" srcOrd="3" destOrd="0" presId="urn:microsoft.com/office/officeart/2005/8/layout/orgChart1"/>
    <dgm:cxn modelId="{D1DBA4DA-A294-4A80-B18A-1AB015AD1E34}" type="presParOf" srcId="{51F776C3-4B1D-4AC4-8794-3B761983843D}" destId="{15E978D8-72BA-45D6-9BF4-3B3B08BCE552}" srcOrd="0" destOrd="0" presId="urn:microsoft.com/office/officeart/2005/8/layout/orgChart1"/>
    <dgm:cxn modelId="{9F49E6ED-4401-4B86-9CBE-FA2047A4B15A}" type="presParOf" srcId="{15E978D8-72BA-45D6-9BF4-3B3B08BCE552}" destId="{0A528E4B-77B9-40C0-BA1F-E8724B52ACD6}" srcOrd="0" destOrd="0" presId="urn:microsoft.com/office/officeart/2005/8/layout/orgChart1"/>
    <dgm:cxn modelId="{E26A01BE-BA94-4C5A-92EE-F877641E296B}" type="presParOf" srcId="{15E978D8-72BA-45D6-9BF4-3B3B08BCE552}" destId="{8EDB151D-ACBA-471F-AEAA-4D5C20ABDDE8}" srcOrd="1" destOrd="0" presId="urn:microsoft.com/office/officeart/2005/8/layout/orgChart1"/>
    <dgm:cxn modelId="{BC56B844-AB72-4ED1-888E-AC59F5B3FE71}" type="presParOf" srcId="{51F776C3-4B1D-4AC4-8794-3B761983843D}" destId="{0982D9D3-8076-4494-917B-2396AD446206}" srcOrd="1" destOrd="0" presId="urn:microsoft.com/office/officeart/2005/8/layout/orgChart1"/>
    <dgm:cxn modelId="{BB228FD4-71AE-44A3-A52A-3D3B66C74079}" type="presParOf" srcId="{51F776C3-4B1D-4AC4-8794-3B761983843D}" destId="{97D17F37-0E81-49E9-AA37-5CDA0BC98062}" srcOrd="2" destOrd="0" presId="urn:microsoft.com/office/officeart/2005/8/layout/orgChart1"/>
    <dgm:cxn modelId="{4D9C2F06-B6D3-4738-83C7-020D45DB41DE}" type="presParOf" srcId="{742ECFE6-0B06-454F-AD5B-886C249192D1}" destId="{398A97B8-20AC-44AB-AAF2-62A42AA075E4}" srcOrd="4" destOrd="0" presId="urn:microsoft.com/office/officeart/2005/8/layout/orgChart1"/>
    <dgm:cxn modelId="{9C30EE64-CB45-4453-B12D-2C2207A5A220}" type="presParOf" srcId="{742ECFE6-0B06-454F-AD5B-886C249192D1}" destId="{A90BAA80-4559-4F5D-ACF2-93C0F1F26813}" srcOrd="5" destOrd="0" presId="urn:microsoft.com/office/officeart/2005/8/layout/orgChart1"/>
    <dgm:cxn modelId="{DE8D025B-AF51-4AB8-95DF-A6E83B7590F9}" type="presParOf" srcId="{A90BAA80-4559-4F5D-ACF2-93C0F1F26813}" destId="{7E25C074-6630-4F68-9542-C7CB65D2AFD8}" srcOrd="0" destOrd="0" presId="urn:microsoft.com/office/officeart/2005/8/layout/orgChart1"/>
    <dgm:cxn modelId="{A454A316-0973-4CBA-B6BD-55CBD0033A40}" type="presParOf" srcId="{7E25C074-6630-4F68-9542-C7CB65D2AFD8}" destId="{09F14B80-B0BA-4335-B00A-BEEC6CDFD9AA}" srcOrd="0" destOrd="0" presId="urn:microsoft.com/office/officeart/2005/8/layout/orgChart1"/>
    <dgm:cxn modelId="{93BD16D7-A9B1-441A-8241-936EF49CCFD0}" type="presParOf" srcId="{7E25C074-6630-4F68-9542-C7CB65D2AFD8}" destId="{9987E89D-E0C3-4C6D-BF13-7D04E82992FE}" srcOrd="1" destOrd="0" presId="urn:microsoft.com/office/officeart/2005/8/layout/orgChart1"/>
    <dgm:cxn modelId="{B8C5E5EC-A0D1-4B35-999F-1A113606501B}" type="presParOf" srcId="{A90BAA80-4559-4F5D-ACF2-93C0F1F26813}" destId="{EACC5F8E-DB7A-489A-838A-1922B9867888}" srcOrd="1" destOrd="0" presId="urn:microsoft.com/office/officeart/2005/8/layout/orgChart1"/>
    <dgm:cxn modelId="{4BF61B00-2703-4B25-B586-FFD8D99547DB}" type="presParOf" srcId="{A90BAA80-4559-4F5D-ACF2-93C0F1F26813}" destId="{1ACD36F6-08F1-4671-B1E2-00E8E1175060}" srcOrd="2" destOrd="0" presId="urn:microsoft.com/office/officeart/2005/8/layout/orgChart1"/>
    <dgm:cxn modelId="{1E070EC0-95BE-4C4B-B133-B503DF6F6A36}" type="presParOf" srcId="{F07B2A55-CE95-4377-B368-3F45ACD8E548}" destId="{555771BF-1434-4E7D-8B49-7286CE16468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B39442-47FC-4DC2-9B6B-3748AADD1CD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06066813-7AB7-472F-84EC-C64815386A94}">
      <dgm:prSet phldrT="[Texto]"/>
      <dgm:spPr>
        <a:solidFill>
          <a:srgbClr val="99FF99"/>
        </a:solidFill>
      </dgm:spPr>
      <dgm:t>
        <a:bodyPr/>
        <a:lstStyle/>
        <a:p>
          <a:r>
            <a:rPr lang="es-EC" dirty="0" smtClean="0">
              <a:solidFill>
                <a:schemeClr val="bg1"/>
              </a:solidFill>
              <a:latin typeface="Quicksand" panose="020B0604020202020204" charset="0"/>
            </a:rPr>
            <a:t>Fase 1 (Recopilación y levantamiento de la información geoespacial) </a:t>
          </a:r>
          <a:endParaRPr lang="es-EC" dirty="0">
            <a:solidFill>
              <a:schemeClr val="bg1"/>
            </a:solidFill>
            <a:latin typeface="Quicksand" panose="020B0604020202020204" charset="0"/>
          </a:endParaRPr>
        </a:p>
      </dgm:t>
    </dgm:pt>
    <dgm:pt modelId="{56F79D69-B65C-4F51-9A31-0C8A72ADC2AA}" type="parTrans" cxnId="{FF888344-0F11-4F09-825E-15EF6FD8CA9C}">
      <dgm:prSet/>
      <dgm:spPr/>
      <dgm:t>
        <a:bodyPr/>
        <a:lstStyle/>
        <a:p>
          <a:endParaRPr lang="es-EC">
            <a:solidFill>
              <a:schemeClr val="bg1"/>
            </a:solidFill>
            <a:latin typeface="Quicksand" panose="020B0604020202020204" charset="0"/>
          </a:endParaRPr>
        </a:p>
      </dgm:t>
    </dgm:pt>
    <dgm:pt modelId="{653D57C4-DD39-4EFC-BCAC-E31B2597C2BC}" type="sibTrans" cxnId="{FF888344-0F11-4F09-825E-15EF6FD8CA9C}">
      <dgm:prSet/>
      <dgm:spPr/>
      <dgm:t>
        <a:bodyPr/>
        <a:lstStyle/>
        <a:p>
          <a:endParaRPr lang="es-EC">
            <a:solidFill>
              <a:schemeClr val="bg1"/>
            </a:solidFill>
            <a:latin typeface="Quicksand" panose="020B0604020202020204" charset="0"/>
          </a:endParaRPr>
        </a:p>
      </dgm:t>
    </dgm:pt>
    <dgm:pt modelId="{7A49E84C-FBCA-4F1E-A481-23A3DB03907A}">
      <dgm:prSet phldrT="[Texto]"/>
      <dgm:spPr>
        <a:solidFill>
          <a:srgbClr val="66FF99"/>
        </a:solidFill>
      </dgm:spPr>
      <dgm:t>
        <a:bodyPr/>
        <a:lstStyle/>
        <a:p>
          <a:r>
            <a:rPr lang="es-EC" dirty="0" smtClean="0">
              <a:solidFill>
                <a:schemeClr val="bg1"/>
              </a:solidFill>
              <a:latin typeface="Quicksand" panose="020B0604020202020204" charset="0"/>
            </a:rPr>
            <a:t>Fase 2 (Estimación de la biomasa forestal)</a:t>
          </a:r>
          <a:endParaRPr lang="es-EC" dirty="0">
            <a:solidFill>
              <a:schemeClr val="bg1"/>
            </a:solidFill>
            <a:latin typeface="Quicksand" panose="020B0604020202020204" charset="0"/>
          </a:endParaRPr>
        </a:p>
      </dgm:t>
    </dgm:pt>
    <dgm:pt modelId="{B96FF5FA-AFEC-4F83-B59A-0E8008DD32E5}" type="parTrans" cxnId="{D2634C21-15FB-44E6-8ECD-45B21B3BD55C}">
      <dgm:prSet/>
      <dgm:spPr/>
      <dgm:t>
        <a:bodyPr/>
        <a:lstStyle/>
        <a:p>
          <a:endParaRPr lang="es-EC">
            <a:solidFill>
              <a:schemeClr val="bg1"/>
            </a:solidFill>
            <a:latin typeface="Quicksand" panose="020B0604020202020204" charset="0"/>
          </a:endParaRPr>
        </a:p>
      </dgm:t>
    </dgm:pt>
    <dgm:pt modelId="{97193736-2FF5-4C3E-B3DF-39692F389F0A}" type="sibTrans" cxnId="{D2634C21-15FB-44E6-8ECD-45B21B3BD55C}">
      <dgm:prSet/>
      <dgm:spPr/>
      <dgm:t>
        <a:bodyPr/>
        <a:lstStyle/>
        <a:p>
          <a:endParaRPr lang="es-EC">
            <a:solidFill>
              <a:schemeClr val="bg1"/>
            </a:solidFill>
            <a:latin typeface="Quicksand" panose="020B0604020202020204" charset="0"/>
          </a:endParaRPr>
        </a:p>
      </dgm:t>
    </dgm:pt>
    <dgm:pt modelId="{69177945-926E-414B-84BE-57C4DCF3DFD8}">
      <dgm:prSet phldrT="[Texto]"/>
      <dgm:spPr>
        <a:solidFill>
          <a:srgbClr val="CCFF99"/>
        </a:solidFill>
      </dgm:spPr>
      <dgm:t>
        <a:bodyPr/>
        <a:lstStyle/>
        <a:p>
          <a:r>
            <a:rPr lang="es-EC" dirty="0" smtClean="0">
              <a:solidFill>
                <a:schemeClr val="bg1"/>
              </a:solidFill>
              <a:latin typeface="Quicksand" panose="020B0604020202020204" charset="0"/>
            </a:rPr>
            <a:t>Fase 3 (Comparación y validación de datos) </a:t>
          </a:r>
          <a:endParaRPr lang="es-EC" dirty="0">
            <a:solidFill>
              <a:schemeClr val="bg1"/>
            </a:solidFill>
            <a:latin typeface="Quicksand" panose="020B0604020202020204" charset="0"/>
          </a:endParaRPr>
        </a:p>
      </dgm:t>
    </dgm:pt>
    <dgm:pt modelId="{1E0611A7-D989-4DD1-A410-7820E6FA4406}" type="parTrans" cxnId="{6662F6BD-F683-4B93-A597-F5B12FA7ACB5}">
      <dgm:prSet/>
      <dgm:spPr/>
      <dgm:t>
        <a:bodyPr/>
        <a:lstStyle/>
        <a:p>
          <a:endParaRPr lang="es-EC">
            <a:solidFill>
              <a:schemeClr val="bg1"/>
            </a:solidFill>
            <a:latin typeface="Quicksand" panose="020B0604020202020204" charset="0"/>
          </a:endParaRPr>
        </a:p>
      </dgm:t>
    </dgm:pt>
    <dgm:pt modelId="{0D16A649-753A-4759-81DA-EACBAEA5083F}" type="sibTrans" cxnId="{6662F6BD-F683-4B93-A597-F5B12FA7ACB5}">
      <dgm:prSet/>
      <dgm:spPr/>
      <dgm:t>
        <a:bodyPr/>
        <a:lstStyle/>
        <a:p>
          <a:endParaRPr lang="es-EC">
            <a:solidFill>
              <a:schemeClr val="bg1"/>
            </a:solidFill>
            <a:latin typeface="Quicksand" panose="020B0604020202020204" charset="0"/>
          </a:endParaRPr>
        </a:p>
      </dgm:t>
    </dgm:pt>
    <dgm:pt modelId="{4FD2B922-72B3-43D8-A67A-14F0A3A5DFC0}" type="pres">
      <dgm:prSet presAssocID="{3FB39442-47FC-4DC2-9B6B-3748AADD1CD1}" presName="outerComposite" presStyleCnt="0">
        <dgm:presLayoutVars>
          <dgm:chMax val="5"/>
          <dgm:dir/>
          <dgm:resizeHandles val="exact"/>
        </dgm:presLayoutVars>
      </dgm:prSet>
      <dgm:spPr/>
      <dgm:t>
        <a:bodyPr/>
        <a:lstStyle/>
        <a:p>
          <a:endParaRPr lang="es-EC"/>
        </a:p>
      </dgm:t>
    </dgm:pt>
    <dgm:pt modelId="{F3EA6586-2F03-4176-B1E8-46B52492A81E}" type="pres">
      <dgm:prSet presAssocID="{3FB39442-47FC-4DC2-9B6B-3748AADD1CD1}" presName="dummyMaxCanvas" presStyleCnt="0">
        <dgm:presLayoutVars/>
      </dgm:prSet>
      <dgm:spPr/>
    </dgm:pt>
    <dgm:pt modelId="{18869343-C430-46EE-8F6A-3E0031E5FBB7}" type="pres">
      <dgm:prSet presAssocID="{3FB39442-47FC-4DC2-9B6B-3748AADD1CD1}" presName="ThreeNodes_1" presStyleLbl="node1" presStyleIdx="0" presStyleCnt="3">
        <dgm:presLayoutVars>
          <dgm:bulletEnabled val="1"/>
        </dgm:presLayoutVars>
      </dgm:prSet>
      <dgm:spPr/>
      <dgm:t>
        <a:bodyPr/>
        <a:lstStyle/>
        <a:p>
          <a:endParaRPr lang="es-EC"/>
        </a:p>
      </dgm:t>
    </dgm:pt>
    <dgm:pt modelId="{ADE4161F-4F00-47D1-9E07-57A33B1CE11B}" type="pres">
      <dgm:prSet presAssocID="{3FB39442-47FC-4DC2-9B6B-3748AADD1CD1}" presName="ThreeNodes_2" presStyleLbl="node1" presStyleIdx="1" presStyleCnt="3">
        <dgm:presLayoutVars>
          <dgm:bulletEnabled val="1"/>
        </dgm:presLayoutVars>
      </dgm:prSet>
      <dgm:spPr/>
      <dgm:t>
        <a:bodyPr/>
        <a:lstStyle/>
        <a:p>
          <a:endParaRPr lang="es-EC"/>
        </a:p>
      </dgm:t>
    </dgm:pt>
    <dgm:pt modelId="{43D30891-E705-4DF6-B327-FB77CCE3CD56}" type="pres">
      <dgm:prSet presAssocID="{3FB39442-47FC-4DC2-9B6B-3748AADD1CD1}" presName="ThreeNodes_3" presStyleLbl="node1" presStyleIdx="2" presStyleCnt="3">
        <dgm:presLayoutVars>
          <dgm:bulletEnabled val="1"/>
        </dgm:presLayoutVars>
      </dgm:prSet>
      <dgm:spPr/>
      <dgm:t>
        <a:bodyPr/>
        <a:lstStyle/>
        <a:p>
          <a:endParaRPr lang="es-EC"/>
        </a:p>
      </dgm:t>
    </dgm:pt>
    <dgm:pt modelId="{3E210BE4-65EF-4991-8371-6C539FC12201}" type="pres">
      <dgm:prSet presAssocID="{3FB39442-47FC-4DC2-9B6B-3748AADD1CD1}" presName="ThreeConn_1-2" presStyleLbl="fgAccFollowNode1" presStyleIdx="0" presStyleCnt="2">
        <dgm:presLayoutVars>
          <dgm:bulletEnabled val="1"/>
        </dgm:presLayoutVars>
      </dgm:prSet>
      <dgm:spPr/>
      <dgm:t>
        <a:bodyPr/>
        <a:lstStyle/>
        <a:p>
          <a:endParaRPr lang="es-EC"/>
        </a:p>
      </dgm:t>
    </dgm:pt>
    <dgm:pt modelId="{56060D11-1341-4470-88A8-805E14220FFC}" type="pres">
      <dgm:prSet presAssocID="{3FB39442-47FC-4DC2-9B6B-3748AADD1CD1}" presName="ThreeConn_2-3" presStyleLbl="fgAccFollowNode1" presStyleIdx="1" presStyleCnt="2">
        <dgm:presLayoutVars>
          <dgm:bulletEnabled val="1"/>
        </dgm:presLayoutVars>
      </dgm:prSet>
      <dgm:spPr/>
      <dgm:t>
        <a:bodyPr/>
        <a:lstStyle/>
        <a:p>
          <a:endParaRPr lang="es-EC"/>
        </a:p>
      </dgm:t>
    </dgm:pt>
    <dgm:pt modelId="{A70DF78C-803E-470B-A87B-A58E51EC615D}" type="pres">
      <dgm:prSet presAssocID="{3FB39442-47FC-4DC2-9B6B-3748AADD1CD1}" presName="ThreeNodes_1_text" presStyleLbl="node1" presStyleIdx="2" presStyleCnt="3">
        <dgm:presLayoutVars>
          <dgm:bulletEnabled val="1"/>
        </dgm:presLayoutVars>
      </dgm:prSet>
      <dgm:spPr/>
      <dgm:t>
        <a:bodyPr/>
        <a:lstStyle/>
        <a:p>
          <a:endParaRPr lang="es-EC"/>
        </a:p>
      </dgm:t>
    </dgm:pt>
    <dgm:pt modelId="{A4CFAAA7-2FE1-4E28-839A-5890AC2E6AA8}" type="pres">
      <dgm:prSet presAssocID="{3FB39442-47FC-4DC2-9B6B-3748AADD1CD1}" presName="ThreeNodes_2_text" presStyleLbl="node1" presStyleIdx="2" presStyleCnt="3">
        <dgm:presLayoutVars>
          <dgm:bulletEnabled val="1"/>
        </dgm:presLayoutVars>
      </dgm:prSet>
      <dgm:spPr/>
      <dgm:t>
        <a:bodyPr/>
        <a:lstStyle/>
        <a:p>
          <a:endParaRPr lang="es-EC"/>
        </a:p>
      </dgm:t>
    </dgm:pt>
    <dgm:pt modelId="{2DE56D9D-5EEF-41BB-9ACD-A51527806958}" type="pres">
      <dgm:prSet presAssocID="{3FB39442-47FC-4DC2-9B6B-3748AADD1CD1}" presName="ThreeNodes_3_text" presStyleLbl="node1" presStyleIdx="2" presStyleCnt="3">
        <dgm:presLayoutVars>
          <dgm:bulletEnabled val="1"/>
        </dgm:presLayoutVars>
      </dgm:prSet>
      <dgm:spPr/>
      <dgm:t>
        <a:bodyPr/>
        <a:lstStyle/>
        <a:p>
          <a:endParaRPr lang="es-EC"/>
        </a:p>
      </dgm:t>
    </dgm:pt>
  </dgm:ptLst>
  <dgm:cxnLst>
    <dgm:cxn modelId="{30A0AC83-D2AA-469C-BECA-6231A6791D7B}" type="presOf" srcId="{7A49E84C-FBCA-4F1E-A481-23A3DB03907A}" destId="{A4CFAAA7-2FE1-4E28-839A-5890AC2E6AA8}" srcOrd="1" destOrd="0" presId="urn:microsoft.com/office/officeart/2005/8/layout/vProcess5"/>
    <dgm:cxn modelId="{6662F6BD-F683-4B93-A597-F5B12FA7ACB5}" srcId="{3FB39442-47FC-4DC2-9B6B-3748AADD1CD1}" destId="{69177945-926E-414B-84BE-57C4DCF3DFD8}" srcOrd="2" destOrd="0" parTransId="{1E0611A7-D989-4DD1-A410-7820E6FA4406}" sibTransId="{0D16A649-753A-4759-81DA-EACBAEA5083F}"/>
    <dgm:cxn modelId="{E23E60A7-9066-419B-A369-36E8D63BC8EC}" type="presOf" srcId="{06066813-7AB7-472F-84EC-C64815386A94}" destId="{A70DF78C-803E-470B-A87B-A58E51EC615D}" srcOrd="1" destOrd="0" presId="urn:microsoft.com/office/officeart/2005/8/layout/vProcess5"/>
    <dgm:cxn modelId="{646032DE-2B1F-4B30-A132-37A9376BC945}" type="presOf" srcId="{3FB39442-47FC-4DC2-9B6B-3748AADD1CD1}" destId="{4FD2B922-72B3-43D8-A67A-14F0A3A5DFC0}" srcOrd="0" destOrd="0" presId="urn:microsoft.com/office/officeart/2005/8/layout/vProcess5"/>
    <dgm:cxn modelId="{D422A8E3-2A2F-4967-A179-CE53F15513C5}" type="presOf" srcId="{06066813-7AB7-472F-84EC-C64815386A94}" destId="{18869343-C430-46EE-8F6A-3E0031E5FBB7}" srcOrd="0" destOrd="0" presId="urn:microsoft.com/office/officeart/2005/8/layout/vProcess5"/>
    <dgm:cxn modelId="{94AF416D-2E9A-4FE4-9538-181311E6B892}" type="presOf" srcId="{7A49E84C-FBCA-4F1E-A481-23A3DB03907A}" destId="{ADE4161F-4F00-47D1-9E07-57A33B1CE11B}" srcOrd="0" destOrd="0" presId="urn:microsoft.com/office/officeart/2005/8/layout/vProcess5"/>
    <dgm:cxn modelId="{0CED6E46-4E35-4EB1-BF43-29CC352254E7}" type="presOf" srcId="{69177945-926E-414B-84BE-57C4DCF3DFD8}" destId="{43D30891-E705-4DF6-B327-FB77CCE3CD56}" srcOrd="0" destOrd="0" presId="urn:microsoft.com/office/officeart/2005/8/layout/vProcess5"/>
    <dgm:cxn modelId="{D2634C21-15FB-44E6-8ECD-45B21B3BD55C}" srcId="{3FB39442-47FC-4DC2-9B6B-3748AADD1CD1}" destId="{7A49E84C-FBCA-4F1E-A481-23A3DB03907A}" srcOrd="1" destOrd="0" parTransId="{B96FF5FA-AFEC-4F83-B59A-0E8008DD32E5}" sibTransId="{97193736-2FF5-4C3E-B3DF-39692F389F0A}"/>
    <dgm:cxn modelId="{A01D91E9-46C1-4C92-800E-C742CB5EC649}" type="presOf" srcId="{653D57C4-DD39-4EFC-BCAC-E31B2597C2BC}" destId="{3E210BE4-65EF-4991-8371-6C539FC12201}" srcOrd="0" destOrd="0" presId="urn:microsoft.com/office/officeart/2005/8/layout/vProcess5"/>
    <dgm:cxn modelId="{1D4174E7-F785-44AB-8AF2-E970DE9D2B0E}" type="presOf" srcId="{97193736-2FF5-4C3E-B3DF-39692F389F0A}" destId="{56060D11-1341-4470-88A8-805E14220FFC}" srcOrd="0" destOrd="0" presId="urn:microsoft.com/office/officeart/2005/8/layout/vProcess5"/>
    <dgm:cxn modelId="{FF888344-0F11-4F09-825E-15EF6FD8CA9C}" srcId="{3FB39442-47FC-4DC2-9B6B-3748AADD1CD1}" destId="{06066813-7AB7-472F-84EC-C64815386A94}" srcOrd="0" destOrd="0" parTransId="{56F79D69-B65C-4F51-9A31-0C8A72ADC2AA}" sibTransId="{653D57C4-DD39-4EFC-BCAC-E31B2597C2BC}"/>
    <dgm:cxn modelId="{3B6C9D5A-3DA0-481A-AE0B-8D938F1534E3}" type="presOf" srcId="{69177945-926E-414B-84BE-57C4DCF3DFD8}" destId="{2DE56D9D-5EEF-41BB-9ACD-A51527806958}" srcOrd="1" destOrd="0" presId="urn:microsoft.com/office/officeart/2005/8/layout/vProcess5"/>
    <dgm:cxn modelId="{AE995EBF-19FA-4F31-AE2D-E83BD808A6EE}" type="presParOf" srcId="{4FD2B922-72B3-43D8-A67A-14F0A3A5DFC0}" destId="{F3EA6586-2F03-4176-B1E8-46B52492A81E}" srcOrd="0" destOrd="0" presId="urn:microsoft.com/office/officeart/2005/8/layout/vProcess5"/>
    <dgm:cxn modelId="{DDD1141A-DA33-4157-AFE5-5DC61018F214}" type="presParOf" srcId="{4FD2B922-72B3-43D8-A67A-14F0A3A5DFC0}" destId="{18869343-C430-46EE-8F6A-3E0031E5FBB7}" srcOrd="1" destOrd="0" presId="urn:microsoft.com/office/officeart/2005/8/layout/vProcess5"/>
    <dgm:cxn modelId="{A74124ED-46F9-4747-988D-F2BA3BBC9143}" type="presParOf" srcId="{4FD2B922-72B3-43D8-A67A-14F0A3A5DFC0}" destId="{ADE4161F-4F00-47D1-9E07-57A33B1CE11B}" srcOrd="2" destOrd="0" presId="urn:microsoft.com/office/officeart/2005/8/layout/vProcess5"/>
    <dgm:cxn modelId="{8768D075-7EEE-4FBB-A346-404EC1C00837}" type="presParOf" srcId="{4FD2B922-72B3-43D8-A67A-14F0A3A5DFC0}" destId="{43D30891-E705-4DF6-B327-FB77CCE3CD56}" srcOrd="3" destOrd="0" presId="urn:microsoft.com/office/officeart/2005/8/layout/vProcess5"/>
    <dgm:cxn modelId="{AB388251-7159-4334-B25E-960E136A768F}" type="presParOf" srcId="{4FD2B922-72B3-43D8-A67A-14F0A3A5DFC0}" destId="{3E210BE4-65EF-4991-8371-6C539FC12201}" srcOrd="4" destOrd="0" presId="urn:microsoft.com/office/officeart/2005/8/layout/vProcess5"/>
    <dgm:cxn modelId="{EAA8CEB0-EB22-4384-BB2F-8F30CE9ADBFB}" type="presParOf" srcId="{4FD2B922-72B3-43D8-A67A-14F0A3A5DFC0}" destId="{56060D11-1341-4470-88A8-805E14220FFC}" srcOrd="5" destOrd="0" presId="urn:microsoft.com/office/officeart/2005/8/layout/vProcess5"/>
    <dgm:cxn modelId="{023A0747-DBAB-4556-A75C-1A75A5644E1D}" type="presParOf" srcId="{4FD2B922-72B3-43D8-A67A-14F0A3A5DFC0}" destId="{A70DF78C-803E-470B-A87B-A58E51EC615D}" srcOrd="6" destOrd="0" presId="urn:microsoft.com/office/officeart/2005/8/layout/vProcess5"/>
    <dgm:cxn modelId="{63C0C6D2-425A-47E2-B58B-E97DB72B79DA}" type="presParOf" srcId="{4FD2B922-72B3-43D8-A67A-14F0A3A5DFC0}" destId="{A4CFAAA7-2FE1-4E28-839A-5890AC2E6AA8}" srcOrd="7" destOrd="0" presId="urn:microsoft.com/office/officeart/2005/8/layout/vProcess5"/>
    <dgm:cxn modelId="{9317A029-0369-4111-96B4-8E572786D84B}" type="presParOf" srcId="{4FD2B922-72B3-43D8-A67A-14F0A3A5DFC0}" destId="{2DE56D9D-5EEF-41BB-9ACD-A5152780695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FB39442-47FC-4DC2-9B6B-3748AADD1CD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06066813-7AB7-472F-84EC-C64815386A94}">
      <dgm:prSet phldrT="[Texto]"/>
      <dgm:spPr>
        <a:solidFill>
          <a:srgbClr val="99FF99"/>
        </a:solidFill>
      </dgm:spPr>
      <dgm:t>
        <a:bodyPr/>
        <a:lstStyle/>
        <a:p>
          <a:r>
            <a:rPr lang="es-EC" dirty="0" smtClean="0">
              <a:solidFill>
                <a:schemeClr val="bg1"/>
              </a:solidFill>
              <a:latin typeface="Quicksand" panose="020B0604020202020204" charset="0"/>
            </a:rPr>
            <a:t>Fase 1 (Recopilación y levantamiento de la información geoespacial) </a:t>
          </a:r>
          <a:endParaRPr lang="es-EC" dirty="0">
            <a:solidFill>
              <a:schemeClr val="bg1"/>
            </a:solidFill>
            <a:latin typeface="Quicksand" panose="020B0604020202020204" charset="0"/>
          </a:endParaRPr>
        </a:p>
      </dgm:t>
    </dgm:pt>
    <dgm:pt modelId="{56F79D69-B65C-4F51-9A31-0C8A72ADC2AA}" type="parTrans" cxnId="{FF888344-0F11-4F09-825E-15EF6FD8CA9C}">
      <dgm:prSet/>
      <dgm:spPr/>
      <dgm:t>
        <a:bodyPr/>
        <a:lstStyle/>
        <a:p>
          <a:endParaRPr lang="es-EC">
            <a:solidFill>
              <a:schemeClr val="bg1"/>
            </a:solidFill>
            <a:latin typeface="Quicksand" panose="020B0604020202020204" charset="0"/>
          </a:endParaRPr>
        </a:p>
      </dgm:t>
    </dgm:pt>
    <dgm:pt modelId="{653D57C4-DD39-4EFC-BCAC-E31B2597C2BC}" type="sibTrans" cxnId="{FF888344-0F11-4F09-825E-15EF6FD8CA9C}">
      <dgm:prSet/>
      <dgm:spPr/>
      <dgm:t>
        <a:bodyPr/>
        <a:lstStyle/>
        <a:p>
          <a:endParaRPr lang="es-EC">
            <a:solidFill>
              <a:schemeClr val="bg1"/>
            </a:solidFill>
            <a:latin typeface="Quicksand" panose="020B0604020202020204" charset="0"/>
          </a:endParaRPr>
        </a:p>
      </dgm:t>
    </dgm:pt>
    <dgm:pt modelId="{7A49E84C-FBCA-4F1E-A481-23A3DB03907A}">
      <dgm:prSet phldrT="[Texto]"/>
      <dgm:spPr>
        <a:solidFill>
          <a:srgbClr val="66FF99"/>
        </a:solidFill>
      </dgm:spPr>
      <dgm:t>
        <a:bodyPr/>
        <a:lstStyle/>
        <a:p>
          <a:r>
            <a:rPr lang="es-EC" dirty="0" smtClean="0">
              <a:solidFill>
                <a:schemeClr val="bg1"/>
              </a:solidFill>
              <a:latin typeface="Quicksand" panose="020B0604020202020204" charset="0"/>
            </a:rPr>
            <a:t>Fase 2 (Estimación de la biomasa forestal)</a:t>
          </a:r>
          <a:endParaRPr lang="es-EC" dirty="0">
            <a:solidFill>
              <a:schemeClr val="bg1"/>
            </a:solidFill>
            <a:latin typeface="Quicksand" panose="020B0604020202020204" charset="0"/>
          </a:endParaRPr>
        </a:p>
      </dgm:t>
    </dgm:pt>
    <dgm:pt modelId="{B96FF5FA-AFEC-4F83-B59A-0E8008DD32E5}" type="parTrans" cxnId="{D2634C21-15FB-44E6-8ECD-45B21B3BD55C}">
      <dgm:prSet/>
      <dgm:spPr/>
      <dgm:t>
        <a:bodyPr/>
        <a:lstStyle/>
        <a:p>
          <a:endParaRPr lang="es-EC">
            <a:solidFill>
              <a:schemeClr val="bg1"/>
            </a:solidFill>
            <a:latin typeface="Quicksand" panose="020B0604020202020204" charset="0"/>
          </a:endParaRPr>
        </a:p>
      </dgm:t>
    </dgm:pt>
    <dgm:pt modelId="{97193736-2FF5-4C3E-B3DF-39692F389F0A}" type="sibTrans" cxnId="{D2634C21-15FB-44E6-8ECD-45B21B3BD55C}">
      <dgm:prSet/>
      <dgm:spPr/>
      <dgm:t>
        <a:bodyPr/>
        <a:lstStyle/>
        <a:p>
          <a:endParaRPr lang="es-EC">
            <a:solidFill>
              <a:schemeClr val="bg1"/>
            </a:solidFill>
            <a:latin typeface="Quicksand" panose="020B0604020202020204" charset="0"/>
          </a:endParaRPr>
        </a:p>
      </dgm:t>
    </dgm:pt>
    <dgm:pt modelId="{69177945-926E-414B-84BE-57C4DCF3DFD8}">
      <dgm:prSet phldrT="[Texto]"/>
      <dgm:spPr>
        <a:solidFill>
          <a:srgbClr val="CCFF99"/>
        </a:solidFill>
      </dgm:spPr>
      <dgm:t>
        <a:bodyPr/>
        <a:lstStyle/>
        <a:p>
          <a:r>
            <a:rPr lang="es-EC" dirty="0" smtClean="0">
              <a:solidFill>
                <a:schemeClr val="bg1"/>
              </a:solidFill>
              <a:latin typeface="Quicksand" panose="020B0604020202020204" charset="0"/>
            </a:rPr>
            <a:t>Fase 3 (Comparación y validación de datos) </a:t>
          </a:r>
          <a:endParaRPr lang="es-EC" dirty="0">
            <a:solidFill>
              <a:schemeClr val="bg1"/>
            </a:solidFill>
            <a:latin typeface="Quicksand" panose="020B0604020202020204" charset="0"/>
          </a:endParaRPr>
        </a:p>
      </dgm:t>
    </dgm:pt>
    <dgm:pt modelId="{1E0611A7-D989-4DD1-A410-7820E6FA4406}" type="parTrans" cxnId="{6662F6BD-F683-4B93-A597-F5B12FA7ACB5}">
      <dgm:prSet/>
      <dgm:spPr/>
      <dgm:t>
        <a:bodyPr/>
        <a:lstStyle/>
        <a:p>
          <a:endParaRPr lang="es-EC">
            <a:solidFill>
              <a:schemeClr val="bg1"/>
            </a:solidFill>
            <a:latin typeface="Quicksand" panose="020B0604020202020204" charset="0"/>
          </a:endParaRPr>
        </a:p>
      </dgm:t>
    </dgm:pt>
    <dgm:pt modelId="{0D16A649-753A-4759-81DA-EACBAEA5083F}" type="sibTrans" cxnId="{6662F6BD-F683-4B93-A597-F5B12FA7ACB5}">
      <dgm:prSet/>
      <dgm:spPr/>
      <dgm:t>
        <a:bodyPr/>
        <a:lstStyle/>
        <a:p>
          <a:endParaRPr lang="es-EC">
            <a:solidFill>
              <a:schemeClr val="bg1"/>
            </a:solidFill>
            <a:latin typeface="Quicksand" panose="020B0604020202020204" charset="0"/>
          </a:endParaRPr>
        </a:p>
      </dgm:t>
    </dgm:pt>
    <dgm:pt modelId="{4FD2B922-72B3-43D8-A67A-14F0A3A5DFC0}" type="pres">
      <dgm:prSet presAssocID="{3FB39442-47FC-4DC2-9B6B-3748AADD1CD1}" presName="outerComposite" presStyleCnt="0">
        <dgm:presLayoutVars>
          <dgm:chMax val="5"/>
          <dgm:dir/>
          <dgm:resizeHandles val="exact"/>
        </dgm:presLayoutVars>
      </dgm:prSet>
      <dgm:spPr/>
      <dgm:t>
        <a:bodyPr/>
        <a:lstStyle/>
        <a:p>
          <a:endParaRPr lang="es-EC"/>
        </a:p>
      </dgm:t>
    </dgm:pt>
    <dgm:pt modelId="{F3EA6586-2F03-4176-B1E8-46B52492A81E}" type="pres">
      <dgm:prSet presAssocID="{3FB39442-47FC-4DC2-9B6B-3748AADD1CD1}" presName="dummyMaxCanvas" presStyleCnt="0">
        <dgm:presLayoutVars/>
      </dgm:prSet>
      <dgm:spPr/>
    </dgm:pt>
    <dgm:pt modelId="{18869343-C430-46EE-8F6A-3E0031E5FBB7}" type="pres">
      <dgm:prSet presAssocID="{3FB39442-47FC-4DC2-9B6B-3748AADD1CD1}" presName="ThreeNodes_1" presStyleLbl="node1" presStyleIdx="0" presStyleCnt="3">
        <dgm:presLayoutVars>
          <dgm:bulletEnabled val="1"/>
        </dgm:presLayoutVars>
      </dgm:prSet>
      <dgm:spPr/>
      <dgm:t>
        <a:bodyPr/>
        <a:lstStyle/>
        <a:p>
          <a:endParaRPr lang="es-EC"/>
        </a:p>
      </dgm:t>
    </dgm:pt>
    <dgm:pt modelId="{ADE4161F-4F00-47D1-9E07-57A33B1CE11B}" type="pres">
      <dgm:prSet presAssocID="{3FB39442-47FC-4DC2-9B6B-3748AADD1CD1}" presName="ThreeNodes_2" presStyleLbl="node1" presStyleIdx="1" presStyleCnt="3">
        <dgm:presLayoutVars>
          <dgm:bulletEnabled val="1"/>
        </dgm:presLayoutVars>
      </dgm:prSet>
      <dgm:spPr/>
      <dgm:t>
        <a:bodyPr/>
        <a:lstStyle/>
        <a:p>
          <a:endParaRPr lang="es-EC"/>
        </a:p>
      </dgm:t>
    </dgm:pt>
    <dgm:pt modelId="{43D30891-E705-4DF6-B327-FB77CCE3CD56}" type="pres">
      <dgm:prSet presAssocID="{3FB39442-47FC-4DC2-9B6B-3748AADD1CD1}" presName="ThreeNodes_3" presStyleLbl="node1" presStyleIdx="2" presStyleCnt="3">
        <dgm:presLayoutVars>
          <dgm:bulletEnabled val="1"/>
        </dgm:presLayoutVars>
      </dgm:prSet>
      <dgm:spPr/>
      <dgm:t>
        <a:bodyPr/>
        <a:lstStyle/>
        <a:p>
          <a:endParaRPr lang="es-EC"/>
        </a:p>
      </dgm:t>
    </dgm:pt>
    <dgm:pt modelId="{3E210BE4-65EF-4991-8371-6C539FC12201}" type="pres">
      <dgm:prSet presAssocID="{3FB39442-47FC-4DC2-9B6B-3748AADD1CD1}" presName="ThreeConn_1-2" presStyleLbl="fgAccFollowNode1" presStyleIdx="0" presStyleCnt="2">
        <dgm:presLayoutVars>
          <dgm:bulletEnabled val="1"/>
        </dgm:presLayoutVars>
      </dgm:prSet>
      <dgm:spPr/>
      <dgm:t>
        <a:bodyPr/>
        <a:lstStyle/>
        <a:p>
          <a:endParaRPr lang="es-EC"/>
        </a:p>
      </dgm:t>
    </dgm:pt>
    <dgm:pt modelId="{56060D11-1341-4470-88A8-805E14220FFC}" type="pres">
      <dgm:prSet presAssocID="{3FB39442-47FC-4DC2-9B6B-3748AADD1CD1}" presName="ThreeConn_2-3" presStyleLbl="fgAccFollowNode1" presStyleIdx="1" presStyleCnt="2">
        <dgm:presLayoutVars>
          <dgm:bulletEnabled val="1"/>
        </dgm:presLayoutVars>
      </dgm:prSet>
      <dgm:spPr/>
      <dgm:t>
        <a:bodyPr/>
        <a:lstStyle/>
        <a:p>
          <a:endParaRPr lang="es-EC"/>
        </a:p>
      </dgm:t>
    </dgm:pt>
    <dgm:pt modelId="{A70DF78C-803E-470B-A87B-A58E51EC615D}" type="pres">
      <dgm:prSet presAssocID="{3FB39442-47FC-4DC2-9B6B-3748AADD1CD1}" presName="ThreeNodes_1_text" presStyleLbl="node1" presStyleIdx="2" presStyleCnt="3">
        <dgm:presLayoutVars>
          <dgm:bulletEnabled val="1"/>
        </dgm:presLayoutVars>
      </dgm:prSet>
      <dgm:spPr/>
      <dgm:t>
        <a:bodyPr/>
        <a:lstStyle/>
        <a:p>
          <a:endParaRPr lang="es-EC"/>
        </a:p>
      </dgm:t>
    </dgm:pt>
    <dgm:pt modelId="{A4CFAAA7-2FE1-4E28-839A-5890AC2E6AA8}" type="pres">
      <dgm:prSet presAssocID="{3FB39442-47FC-4DC2-9B6B-3748AADD1CD1}" presName="ThreeNodes_2_text" presStyleLbl="node1" presStyleIdx="2" presStyleCnt="3">
        <dgm:presLayoutVars>
          <dgm:bulletEnabled val="1"/>
        </dgm:presLayoutVars>
      </dgm:prSet>
      <dgm:spPr/>
      <dgm:t>
        <a:bodyPr/>
        <a:lstStyle/>
        <a:p>
          <a:endParaRPr lang="es-EC"/>
        </a:p>
      </dgm:t>
    </dgm:pt>
    <dgm:pt modelId="{2DE56D9D-5EEF-41BB-9ACD-A51527806958}" type="pres">
      <dgm:prSet presAssocID="{3FB39442-47FC-4DC2-9B6B-3748AADD1CD1}" presName="ThreeNodes_3_text" presStyleLbl="node1" presStyleIdx="2" presStyleCnt="3">
        <dgm:presLayoutVars>
          <dgm:bulletEnabled val="1"/>
        </dgm:presLayoutVars>
      </dgm:prSet>
      <dgm:spPr/>
      <dgm:t>
        <a:bodyPr/>
        <a:lstStyle/>
        <a:p>
          <a:endParaRPr lang="es-EC"/>
        </a:p>
      </dgm:t>
    </dgm:pt>
  </dgm:ptLst>
  <dgm:cxnLst>
    <dgm:cxn modelId="{B474218B-F448-4486-9922-30D06509B748}" type="presOf" srcId="{3FB39442-47FC-4DC2-9B6B-3748AADD1CD1}" destId="{4FD2B922-72B3-43D8-A67A-14F0A3A5DFC0}" srcOrd="0" destOrd="0" presId="urn:microsoft.com/office/officeart/2005/8/layout/vProcess5"/>
    <dgm:cxn modelId="{6662F6BD-F683-4B93-A597-F5B12FA7ACB5}" srcId="{3FB39442-47FC-4DC2-9B6B-3748AADD1CD1}" destId="{69177945-926E-414B-84BE-57C4DCF3DFD8}" srcOrd="2" destOrd="0" parTransId="{1E0611A7-D989-4DD1-A410-7820E6FA4406}" sibTransId="{0D16A649-753A-4759-81DA-EACBAEA5083F}"/>
    <dgm:cxn modelId="{018B12B5-72CA-4877-A3E3-7D053816E26B}" type="presOf" srcId="{97193736-2FF5-4C3E-B3DF-39692F389F0A}" destId="{56060D11-1341-4470-88A8-805E14220FFC}" srcOrd="0" destOrd="0" presId="urn:microsoft.com/office/officeart/2005/8/layout/vProcess5"/>
    <dgm:cxn modelId="{1A7286CE-51CB-4118-AF08-D4FDF580B52B}" type="presOf" srcId="{06066813-7AB7-472F-84EC-C64815386A94}" destId="{A70DF78C-803E-470B-A87B-A58E51EC615D}" srcOrd="1" destOrd="0" presId="urn:microsoft.com/office/officeart/2005/8/layout/vProcess5"/>
    <dgm:cxn modelId="{6A91D618-FDDC-47AD-9793-DA0360C0DDD3}" type="presOf" srcId="{69177945-926E-414B-84BE-57C4DCF3DFD8}" destId="{2DE56D9D-5EEF-41BB-9ACD-A51527806958}" srcOrd="1" destOrd="0" presId="urn:microsoft.com/office/officeart/2005/8/layout/vProcess5"/>
    <dgm:cxn modelId="{D2634C21-15FB-44E6-8ECD-45B21B3BD55C}" srcId="{3FB39442-47FC-4DC2-9B6B-3748AADD1CD1}" destId="{7A49E84C-FBCA-4F1E-A481-23A3DB03907A}" srcOrd="1" destOrd="0" parTransId="{B96FF5FA-AFEC-4F83-B59A-0E8008DD32E5}" sibTransId="{97193736-2FF5-4C3E-B3DF-39692F389F0A}"/>
    <dgm:cxn modelId="{FC91475C-0815-4804-85AB-F637372F7EF4}" type="presOf" srcId="{7A49E84C-FBCA-4F1E-A481-23A3DB03907A}" destId="{ADE4161F-4F00-47D1-9E07-57A33B1CE11B}" srcOrd="0" destOrd="0" presId="urn:microsoft.com/office/officeart/2005/8/layout/vProcess5"/>
    <dgm:cxn modelId="{205B4360-105A-44B1-B810-8929C4CC148F}" type="presOf" srcId="{653D57C4-DD39-4EFC-BCAC-E31B2597C2BC}" destId="{3E210BE4-65EF-4991-8371-6C539FC12201}" srcOrd="0" destOrd="0" presId="urn:microsoft.com/office/officeart/2005/8/layout/vProcess5"/>
    <dgm:cxn modelId="{FF888344-0F11-4F09-825E-15EF6FD8CA9C}" srcId="{3FB39442-47FC-4DC2-9B6B-3748AADD1CD1}" destId="{06066813-7AB7-472F-84EC-C64815386A94}" srcOrd="0" destOrd="0" parTransId="{56F79D69-B65C-4F51-9A31-0C8A72ADC2AA}" sibTransId="{653D57C4-DD39-4EFC-BCAC-E31B2597C2BC}"/>
    <dgm:cxn modelId="{96FC349C-6298-4904-9072-C11B52055205}" type="presOf" srcId="{69177945-926E-414B-84BE-57C4DCF3DFD8}" destId="{43D30891-E705-4DF6-B327-FB77CCE3CD56}" srcOrd="0" destOrd="0" presId="urn:microsoft.com/office/officeart/2005/8/layout/vProcess5"/>
    <dgm:cxn modelId="{6CB24E85-B492-49FF-8651-4DA45E4F24F4}" type="presOf" srcId="{7A49E84C-FBCA-4F1E-A481-23A3DB03907A}" destId="{A4CFAAA7-2FE1-4E28-839A-5890AC2E6AA8}" srcOrd="1" destOrd="0" presId="urn:microsoft.com/office/officeart/2005/8/layout/vProcess5"/>
    <dgm:cxn modelId="{4D2EE36F-DE47-4A5D-A98D-3BB9F106F015}" type="presOf" srcId="{06066813-7AB7-472F-84EC-C64815386A94}" destId="{18869343-C430-46EE-8F6A-3E0031E5FBB7}" srcOrd="0" destOrd="0" presId="urn:microsoft.com/office/officeart/2005/8/layout/vProcess5"/>
    <dgm:cxn modelId="{56962414-5952-4D88-B2CF-12857ED602BC}" type="presParOf" srcId="{4FD2B922-72B3-43D8-A67A-14F0A3A5DFC0}" destId="{F3EA6586-2F03-4176-B1E8-46B52492A81E}" srcOrd="0" destOrd="0" presId="urn:microsoft.com/office/officeart/2005/8/layout/vProcess5"/>
    <dgm:cxn modelId="{B1035C6C-BAFF-4B91-87C0-4E964322818C}" type="presParOf" srcId="{4FD2B922-72B3-43D8-A67A-14F0A3A5DFC0}" destId="{18869343-C430-46EE-8F6A-3E0031E5FBB7}" srcOrd="1" destOrd="0" presId="urn:microsoft.com/office/officeart/2005/8/layout/vProcess5"/>
    <dgm:cxn modelId="{519C2234-0FCF-4D2F-A9E0-EC36E7A606B7}" type="presParOf" srcId="{4FD2B922-72B3-43D8-A67A-14F0A3A5DFC0}" destId="{ADE4161F-4F00-47D1-9E07-57A33B1CE11B}" srcOrd="2" destOrd="0" presId="urn:microsoft.com/office/officeart/2005/8/layout/vProcess5"/>
    <dgm:cxn modelId="{C2E364C3-08B9-46BF-AA8B-6E83CC823249}" type="presParOf" srcId="{4FD2B922-72B3-43D8-A67A-14F0A3A5DFC0}" destId="{43D30891-E705-4DF6-B327-FB77CCE3CD56}" srcOrd="3" destOrd="0" presId="urn:microsoft.com/office/officeart/2005/8/layout/vProcess5"/>
    <dgm:cxn modelId="{ACE09CBC-F4B5-4D1A-98AE-C071FCC7EB3F}" type="presParOf" srcId="{4FD2B922-72B3-43D8-A67A-14F0A3A5DFC0}" destId="{3E210BE4-65EF-4991-8371-6C539FC12201}" srcOrd="4" destOrd="0" presId="urn:microsoft.com/office/officeart/2005/8/layout/vProcess5"/>
    <dgm:cxn modelId="{111B12BD-9417-4194-B3CD-9B5DEA4E05E5}" type="presParOf" srcId="{4FD2B922-72B3-43D8-A67A-14F0A3A5DFC0}" destId="{56060D11-1341-4470-88A8-805E14220FFC}" srcOrd="5" destOrd="0" presId="urn:microsoft.com/office/officeart/2005/8/layout/vProcess5"/>
    <dgm:cxn modelId="{B0785A7E-755F-4962-A9C2-7D78A82F3516}" type="presParOf" srcId="{4FD2B922-72B3-43D8-A67A-14F0A3A5DFC0}" destId="{A70DF78C-803E-470B-A87B-A58E51EC615D}" srcOrd="6" destOrd="0" presId="urn:microsoft.com/office/officeart/2005/8/layout/vProcess5"/>
    <dgm:cxn modelId="{431FBEA8-A884-48FB-AA1D-AB21457A4BEE}" type="presParOf" srcId="{4FD2B922-72B3-43D8-A67A-14F0A3A5DFC0}" destId="{A4CFAAA7-2FE1-4E28-839A-5890AC2E6AA8}" srcOrd="7" destOrd="0" presId="urn:microsoft.com/office/officeart/2005/8/layout/vProcess5"/>
    <dgm:cxn modelId="{55596558-A40A-4489-A496-DD01A6C9CD96}" type="presParOf" srcId="{4FD2B922-72B3-43D8-A67A-14F0A3A5DFC0}" destId="{2DE56D9D-5EEF-41BB-9ACD-A5152780695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FBF9993B-7D8E-4D5D-A5DB-6EF5D6080A2C}"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997C236D-5A47-4BBE-A22E-17BBED7D3F5B}">
      <dgm:prSet phldrT="[Texto]"/>
      <dgm:spPr/>
      <dgm:t>
        <a:bodyPr/>
        <a:lstStyle/>
        <a:p>
          <a:r>
            <a:rPr lang="es-EC" dirty="0" smtClean="0">
              <a:solidFill>
                <a:schemeClr val="bg1"/>
              </a:solidFill>
              <a:latin typeface="Quicksand" panose="020B0604020202020204" charset="0"/>
            </a:rPr>
            <a:t>Alometría</a:t>
          </a:r>
          <a:endParaRPr lang="es-EC" dirty="0">
            <a:solidFill>
              <a:schemeClr val="bg1"/>
            </a:solidFill>
            <a:latin typeface="Quicksand" panose="020B0604020202020204" charset="0"/>
          </a:endParaRPr>
        </a:p>
      </dgm:t>
    </dgm:pt>
    <dgm:pt modelId="{738C050D-1F41-4451-8354-0127207D4CC6}" type="parTrans" cxnId="{C084CC5B-87DC-4DED-B987-0885A7C690AD}">
      <dgm:prSet/>
      <dgm:spPr/>
      <dgm:t>
        <a:bodyPr/>
        <a:lstStyle/>
        <a:p>
          <a:endParaRPr lang="es-EC">
            <a:solidFill>
              <a:schemeClr val="bg1"/>
            </a:solidFill>
            <a:latin typeface="Quicksand" panose="020B0604020202020204" charset="0"/>
          </a:endParaRPr>
        </a:p>
      </dgm:t>
    </dgm:pt>
    <dgm:pt modelId="{35DBDF0E-E9A6-45E2-911B-42D5B8D76B93}" type="sibTrans" cxnId="{C084CC5B-87DC-4DED-B987-0885A7C690AD}">
      <dgm:prSet/>
      <dgm:spPr/>
      <dgm:t>
        <a:bodyPr/>
        <a:lstStyle/>
        <a:p>
          <a:endParaRPr lang="es-EC">
            <a:solidFill>
              <a:schemeClr val="bg1"/>
            </a:solidFill>
            <a:latin typeface="Quicksand" panose="020B0604020202020204" charset="0"/>
          </a:endParaRPr>
        </a:p>
      </dgm:t>
    </dgm:pt>
    <dgm:pt modelId="{C0875519-7B0C-4C47-A3FD-A11AFC573D67}">
      <dgm:prSet phldrT="[Texto]"/>
      <dgm:spPr/>
      <dgm:t>
        <a:bodyPr/>
        <a:lstStyle/>
        <a:p>
          <a:r>
            <a:rPr lang="es-EC" dirty="0" smtClean="0">
              <a:solidFill>
                <a:schemeClr val="bg1"/>
              </a:solidFill>
              <a:latin typeface="Quicksand" panose="020B0604020202020204" charset="0"/>
            </a:rPr>
            <a:t>Radar</a:t>
          </a:r>
          <a:endParaRPr lang="es-EC" dirty="0">
            <a:solidFill>
              <a:schemeClr val="bg1"/>
            </a:solidFill>
            <a:latin typeface="Quicksand" panose="020B0604020202020204" charset="0"/>
          </a:endParaRPr>
        </a:p>
      </dgm:t>
    </dgm:pt>
    <dgm:pt modelId="{AB1873CD-FD0F-4850-BBCB-4A44364C0AB6}" type="parTrans" cxnId="{DF0C0B8F-FBCA-46A1-B9B6-3FA9A1155668}">
      <dgm:prSet/>
      <dgm:spPr/>
      <dgm:t>
        <a:bodyPr/>
        <a:lstStyle/>
        <a:p>
          <a:endParaRPr lang="es-EC">
            <a:solidFill>
              <a:schemeClr val="bg1"/>
            </a:solidFill>
            <a:latin typeface="Quicksand" panose="020B0604020202020204" charset="0"/>
          </a:endParaRPr>
        </a:p>
      </dgm:t>
    </dgm:pt>
    <dgm:pt modelId="{56E2AF10-2315-4F69-8A22-C48BA909022B}" type="sibTrans" cxnId="{DF0C0B8F-FBCA-46A1-B9B6-3FA9A1155668}">
      <dgm:prSet/>
      <dgm:spPr/>
      <dgm:t>
        <a:bodyPr/>
        <a:lstStyle/>
        <a:p>
          <a:endParaRPr lang="es-EC">
            <a:solidFill>
              <a:schemeClr val="bg1"/>
            </a:solidFill>
            <a:latin typeface="Quicksand" panose="020B0604020202020204" charset="0"/>
          </a:endParaRPr>
        </a:p>
      </dgm:t>
    </dgm:pt>
    <dgm:pt modelId="{A259DEF9-BBCD-43EB-B9FB-BD5D6C2AEC02}">
      <dgm:prSet phldrT="[Texto]"/>
      <dgm:spPr/>
      <dgm:t>
        <a:bodyPr/>
        <a:lstStyle/>
        <a:p>
          <a:r>
            <a:rPr lang="es-EC" dirty="0" smtClean="0">
              <a:solidFill>
                <a:schemeClr val="bg1"/>
              </a:solidFill>
              <a:latin typeface="Quicksand" panose="020B0604020202020204" charset="0"/>
            </a:rPr>
            <a:t>UAV</a:t>
          </a:r>
          <a:endParaRPr lang="es-EC" dirty="0">
            <a:solidFill>
              <a:schemeClr val="bg1"/>
            </a:solidFill>
            <a:latin typeface="Quicksand" panose="020B0604020202020204" charset="0"/>
          </a:endParaRPr>
        </a:p>
      </dgm:t>
    </dgm:pt>
    <dgm:pt modelId="{42D511EA-D0B9-465B-84A9-330075727F24}" type="parTrans" cxnId="{9F46C79B-F735-4790-B1B3-A8363DFDE0B3}">
      <dgm:prSet/>
      <dgm:spPr/>
      <dgm:t>
        <a:bodyPr/>
        <a:lstStyle/>
        <a:p>
          <a:endParaRPr lang="es-EC">
            <a:solidFill>
              <a:schemeClr val="bg1"/>
            </a:solidFill>
            <a:latin typeface="Quicksand" panose="020B0604020202020204" charset="0"/>
          </a:endParaRPr>
        </a:p>
      </dgm:t>
    </dgm:pt>
    <dgm:pt modelId="{387C84DE-895E-4B75-A57A-731ACFF30C8C}" type="sibTrans" cxnId="{9F46C79B-F735-4790-B1B3-A8363DFDE0B3}">
      <dgm:prSet/>
      <dgm:spPr/>
      <dgm:t>
        <a:bodyPr/>
        <a:lstStyle/>
        <a:p>
          <a:endParaRPr lang="es-EC">
            <a:solidFill>
              <a:schemeClr val="bg1"/>
            </a:solidFill>
            <a:latin typeface="Quicksand" panose="020B0604020202020204" charset="0"/>
          </a:endParaRPr>
        </a:p>
      </dgm:t>
    </dgm:pt>
    <dgm:pt modelId="{A16D6DFA-7B22-4095-874A-9E9C8D0B0678}" type="pres">
      <dgm:prSet presAssocID="{FBF9993B-7D8E-4D5D-A5DB-6EF5D6080A2C}" presName="rootnode" presStyleCnt="0">
        <dgm:presLayoutVars>
          <dgm:chMax/>
          <dgm:chPref/>
          <dgm:dir/>
          <dgm:animLvl val="lvl"/>
        </dgm:presLayoutVars>
      </dgm:prSet>
      <dgm:spPr/>
      <dgm:t>
        <a:bodyPr/>
        <a:lstStyle/>
        <a:p>
          <a:endParaRPr lang="es-EC"/>
        </a:p>
      </dgm:t>
    </dgm:pt>
    <dgm:pt modelId="{7EFB6673-2AF0-4224-823C-9F48A380571D}" type="pres">
      <dgm:prSet presAssocID="{997C236D-5A47-4BBE-A22E-17BBED7D3F5B}" presName="composite" presStyleCnt="0"/>
      <dgm:spPr/>
    </dgm:pt>
    <dgm:pt modelId="{F03692A9-C1CB-4F0E-9C71-B9286EA7F189}" type="pres">
      <dgm:prSet presAssocID="{997C236D-5A47-4BBE-A22E-17BBED7D3F5B}" presName="LShape" presStyleLbl="alignNode1" presStyleIdx="0" presStyleCnt="5"/>
      <dgm:spPr/>
    </dgm:pt>
    <dgm:pt modelId="{F37CB1AA-6AF7-4415-8C1A-63FBAF2E5AAF}" type="pres">
      <dgm:prSet presAssocID="{997C236D-5A47-4BBE-A22E-17BBED7D3F5B}" presName="ParentText" presStyleLbl="revTx" presStyleIdx="0" presStyleCnt="3">
        <dgm:presLayoutVars>
          <dgm:chMax val="0"/>
          <dgm:chPref val="0"/>
          <dgm:bulletEnabled val="1"/>
        </dgm:presLayoutVars>
      </dgm:prSet>
      <dgm:spPr/>
      <dgm:t>
        <a:bodyPr/>
        <a:lstStyle/>
        <a:p>
          <a:endParaRPr lang="es-EC"/>
        </a:p>
      </dgm:t>
    </dgm:pt>
    <dgm:pt modelId="{B0131796-07D7-43E5-AC99-DD0E3EA79AF9}" type="pres">
      <dgm:prSet presAssocID="{997C236D-5A47-4BBE-A22E-17BBED7D3F5B}" presName="Triangle" presStyleLbl="alignNode1" presStyleIdx="1" presStyleCnt="5"/>
      <dgm:spPr/>
    </dgm:pt>
    <dgm:pt modelId="{F4B0A516-459B-415C-8AF7-B2A676A5D861}" type="pres">
      <dgm:prSet presAssocID="{35DBDF0E-E9A6-45E2-911B-42D5B8D76B93}" presName="sibTrans" presStyleCnt="0"/>
      <dgm:spPr/>
    </dgm:pt>
    <dgm:pt modelId="{AB729994-549C-4DC3-82E5-5EE7D8CA39C2}" type="pres">
      <dgm:prSet presAssocID="{35DBDF0E-E9A6-45E2-911B-42D5B8D76B93}" presName="space" presStyleCnt="0"/>
      <dgm:spPr/>
    </dgm:pt>
    <dgm:pt modelId="{F1BE62B8-AAE3-474B-B450-35801871F3C7}" type="pres">
      <dgm:prSet presAssocID="{C0875519-7B0C-4C47-A3FD-A11AFC573D67}" presName="composite" presStyleCnt="0"/>
      <dgm:spPr/>
    </dgm:pt>
    <dgm:pt modelId="{EB36300E-7519-4BA5-8DD9-9A7F5ED61832}" type="pres">
      <dgm:prSet presAssocID="{C0875519-7B0C-4C47-A3FD-A11AFC573D67}" presName="LShape" presStyleLbl="alignNode1" presStyleIdx="2" presStyleCnt="5"/>
      <dgm:spPr/>
    </dgm:pt>
    <dgm:pt modelId="{48574295-3A45-48AD-8913-2594D2FF433D}" type="pres">
      <dgm:prSet presAssocID="{C0875519-7B0C-4C47-A3FD-A11AFC573D67}" presName="ParentText" presStyleLbl="revTx" presStyleIdx="1" presStyleCnt="3">
        <dgm:presLayoutVars>
          <dgm:chMax val="0"/>
          <dgm:chPref val="0"/>
          <dgm:bulletEnabled val="1"/>
        </dgm:presLayoutVars>
      </dgm:prSet>
      <dgm:spPr/>
      <dgm:t>
        <a:bodyPr/>
        <a:lstStyle/>
        <a:p>
          <a:endParaRPr lang="es-EC"/>
        </a:p>
      </dgm:t>
    </dgm:pt>
    <dgm:pt modelId="{CAC79E2E-E633-424D-8DA6-A6AF430B5728}" type="pres">
      <dgm:prSet presAssocID="{C0875519-7B0C-4C47-A3FD-A11AFC573D67}" presName="Triangle" presStyleLbl="alignNode1" presStyleIdx="3" presStyleCnt="5"/>
      <dgm:spPr/>
    </dgm:pt>
    <dgm:pt modelId="{FFD5A797-F281-4477-9DE0-B24763CD04AD}" type="pres">
      <dgm:prSet presAssocID="{56E2AF10-2315-4F69-8A22-C48BA909022B}" presName="sibTrans" presStyleCnt="0"/>
      <dgm:spPr/>
    </dgm:pt>
    <dgm:pt modelId="{CCC6D7FF-C4B6-4AF0-91C7-D2ED6CCB349D}" type="pres">
      <dgm:prSet presAssocID="{56E2AF10-2315-4F69-8A22-C48BA909022B}" presName="space" presStyleCnt="0"/>
      <dgm:spPr/>
    </dgm:pt>
    <dgm:pt modelId="{294FD293-57CC-44CB-B6F9-15718268459F}" type="pres">
      <dgm:prSet presAssocID="{A259DEF9-BBCD-43EB-B9FB-BD5D6C2AEC02}" presName="composite" presStyleCnt="0"/>
      <dgm:spPr/>
    </dgm:pt>
    <dgm:pt modelId="{AE0FDAB4-FA65-46B6-B404-EF54B2AF0F90}" type="pres">
      <dgm:prSet presAssocID="{A259DEF9-BBCD-43EB-B9FB-BD5D6C2AEC02}" presName="LShape" presStyleLbl="alignNode1" presStyleIdx="4" presStyleCnt="5"/>
      <dgm:spPr/>
    </dgm:pt>
    <dgm:pt modelId="{74E903D8-C47E-46F9-89FE-D60623994501}" type="pres">
      <dgm:prSet presAssocID="{A259DEF9-BBCD-43EB-B9FB-BD5D6C2AEC02}" presName="ParentText" presStyleLbl="revTx" presStyleIdx="2" presStyleCnt="3">
        <dgm:presLayoutVars>
          <dgm:chMax val="0"/>
          <dgm:chPref val="0"/>
          <dgm:bulletEnabled val="1"/>
        </dgm:presLayoutVars>
      </dgm:prSet>
      <dgm:spPr/>
      <dgm:t>
        <a:bodyPr/>
        <a:lstStyle/>
        <a:p>
          <a:endParaRPr lang="es-EC"/>
        </a:p>
      </dgm:t>
    </dgm:pt>
  </dgm:ptLst>
  <dgm:cxnLst>
    <dgm:cxn modelId="{C084CC5B-87DC-4DED-B987-0885A7C690AD}" srcId="{FBF9993B-7D8E-4D5D-A5DB-6EF5D6080A2C}" destId="{997C236D-5A47-4BBE-A22E-17BBED7D3F5B}" srcOrd="0" destOrd="0" parTransId="{738C050D-1F41-4451-8354-0127207D4CC6}" sibTransId="{35DBDF0E-E9A6-45E2-911B-42D5B8D76B93}"/>
    <dgm:cxn modelId="{9F46C79B-F735-4790-B1B3-A8363DFDE0B3}" srcId="{FBF9993B-7D8E-4D5D-A5DB-6EF5D6080A2C}" destId="{A259DEF9-BBCD-43EB-B9FB-BD5D6C2AEC02}" srcOrd="2" destOrd="0" parTransId="{42D511EA-D0B9-465B-84A9-330075727F24}" sibTransId="{387C84DE-895E-4B75-A57A-731ACFF30C8C}"/>
    <dgm:cxn modelId="{2BD0C22A-35ED-44B9-AE28-A0DA7C208A4B}" type="presOf" srcId="{C0875519-7B0C-4C47-A3FD-A11AFC573D67}" destId="{48574295-3A45-48AD-8913-2594D2FF433D}" srcOrd="0" destOrd="0" presId="urn:microsoft.com/office/officeart/2009/3/layout/StepUpProcess"/>
    <dgm:cxn modelId="{DF0C0B8F-FBCA-46A1-B9B6-3FA9A1155668}" srcId="{FBF9993B-7D8E-4D5D-A5DB-6EF5D6080A2C}" destId="{C0875519-7B0C-4C47-A3FD-A11AFC573D67}" srcOrd="1" destOrd="0" parTransId="{AB1873CD-FD0F-4850-BBCB-4A44364C0AB6}" sibTransId="{56E2AF10-2315-4F69-8A22-C48BA909022B}"/>
    <dgm:cxn modelId="{E5A52313-6502-4312-981F-5096B01310A7}" type="presOf" srcId="{A259DEF9-BBCD-43EB-B9FB-BD5D6C2AEC02}" destId="{74E903D8-C47E-46F9-89FE-D60623994501}" srcOrd="0" destOrd="0" presId="urn:microsoft.com/office/officeart/2009/3/layout/StepUpProcess"/>
    <dgm:cxn modelId="{B87AA3DD-6F05-42FD-B074-1D664A872CC5}" type="presOf" srcId="{FBF9993B-7D8E-4D5D-A5DB-6EF5D6080A2C}" destId="{A16D6DFA-7B22-4095-874A-9E9C8D0B0678}" srcOrd="0" destOrd="0" presId="urn:microsoft.com/office/officeart/2009/3/layout/StepUpProcess"/>
    <dgm:cxn modelId="{F66C9D24-8063-427F-BC2E-F5AD79B09F40}" type="presOf" srcId="{997C236D-5A47-4BBE-A22E-17BBED7D3F5B}" destId="{F37CB1AA-6AF7-4415-8C1A-63FBAF2E5AAF}" srcOrd="0" destOrd="0" presId="urn:microsoft.com/office/officeart/2009/3/layout/StepUpProcess"/>
    <dgm:cxn modelId="{1851336C-56EC-40F3-91FD-1EA4CAAC4B49}" type="presParOf" srcId="{A16D6DFA-7B22-4095-874A-9E9C8D0B0678}" destId="{7EFB6673-2AF0-4224-823C-9F48A380571D}" srcOrd="0" destOrd="0" presId="urn:microsoft.com/office/officeart/2009/3/layout/StepUpProcess"/>
    <dgm:cxn modelId="{DD37AEE2-1B3D-45A6-A9EB-8299EF4B56F4}" type="presParOf" srcId="{7EFB6673-2AF0-4224-823C-9F48A380571D}" destId="{F03692A9-C1CB-4F0E-9C71-B9286EA7F189}" srcOrd="0" destOrd="0" presId="urn:microsoft.com/office/officeart/2009/3/layout/StepUpProcess"/>
    <dgm:cxn modelId="{70CA8658-FD9B-4C25-BDEB-301C96BE4BB3}" type="presParOf" srcId="{7EFB6673-2AF0-4224-823C-9F48A380571D}" destId="{F37CB1AA-6AF7-4415-8C1A-63FBAF2E5AAF}" srcOrd="1" destOrd="0" presId="urn:microsoft.com/office/officeart/2009/3/layout/StepUpProcess"/>
    <dgm:cxn modelId="{A6459547-0C0D-41A4-862D-22A183844670}" type="presParOf" srcId="{7EFB6673-2AF0-4224-823C-9F48A380571D}" destId="{B0131796-07D7-43E5-AC99-DD0E3EA79AF9}" srcOrd="2" destOrd="0" presId="urn:microsoft.com/office/officeart/2009/3/layout/StepUpProcess"/>
    <dgm:cxn modelId="{BB881AAD-058B-4E2F-A311-3448186B863C}" type="presParOf" srcId="{A16D6DFA-7B22-4095-874A-9E9C8D0B0678}" destId="{F4B0A516-459B-415C-8AF7-B2A676A5D861}" srcOrd="1" destOrd="0" presId="urn:microsoft.com/office/officeart/2009/3/layout/StepUpProcess"/>
    <dgm:cxn modelId="{F56193D8-521F-4B0E-820E-C28B5357EE6C}" type="presParOf" srcId="{F4B0A516-459B-415C-8AF7-B2A676A5D861}" destId="{AB729994-549C-4DC3-82E5-5EE7D8CA39C2}" srcOrd="0" destOrd="0" presId="urn:microsoft.com/office/officeart/2009/3/layout/StepUpProcess"/>
    <dgm:cxn modelId="{71CA7601-5F84-4438-95A6-3784906A36F7}" type="presParOf" srcId="{A16D6DFA-7B22-4095-874A-9E9C8D0B0678}" destId="{F1BE62B8-AAE3-474B-B450-35801871F3C7}" srcOrd="2" destOrd="0" presId="urn:microsoft.com/office/officeart/2009/3/layout/StepUpProcess"/>
    <dgm:cxn modelId="{D8DFBD6A-76E0-478F-A3C4-31B030DE2657}" type="presParOf" srcId="{F1BE62B8-AAE3-474B-B450-35801871F3C7}" destId="{EB36300E-7519-4BA5-8DD9-9A7F5ED61832}" srcOrd="0" destOrd="0" presId="urn:microsoft.com/office/officeart/2009/3/layout/StepUpProcess"/>
    <dgm:cxn modelId="{4E7E9FCF-CC7A-44A1-87C1-C5038ED20260}" type="presParOf" srcId="{F1BE62B8-AAE3-474B-B450-35801871F3C7}" destId="{48574295-3A45-48AD-8913-2594D2FF433D}" srcOrd="1" destOrd="0" presId="urn:microsoft.com/office/officeart/2009/3/layout/StepUpProcess"/>
    <dgm:cxn modelId="{50421505-FEF3-4C83-8087-AA5887C65DE4}" type="presParOf" srcId="{F1BE62B8-AAE3-474B-B450-35801871F3C7}" destId="{CAC79E2E-E633-424D-8DA6-A6AF430B5728}" srcOrd="2" destOrd="0" presId="urn:microsoft.com/office/officeart/2009/3/layout/StepUpProcess"/>
    <dgm:cxn modelId="{2981195A-6FB5-46BD-BA43-E50A30E2AE46}" type="presParOf" srcId="{A16D6DFA-7B22-4095-874A-9E9C8D0B0678}" destId="{FFD5A797-F281-4477-9DE0-B24763CD04AD}" srcOrd="3" destOrd="0" presId="urn:microsoft.com/office/officeart/2009/3/layout/StepUpProcess"/>
    <dgm:cxn modelId="{8C1351B0-8561-45F8-B9C4-14243CA78A27}" type="presParOf" srcId="{FFD5A797-F281-4477-9DE0-B24763CD04AD}" destId="{CCC6D7FF-C4B6-4AF0-91C7-D2ED6CCB349D}" srcOrd="0" destOrd="0" presId="urn:microsoft.com/office/officeart/2009/3/layout/StepUpProcess"/>
    <dgm:cxn modelId="{37E57C32-4EA3-48FD-ABC8-741BA82FECCF}" type="presParOf" srcId="{A16D6DFA-7B22-4095-874A-9E9C8D0B0678}" destId="{294FD293-57CC-44CB-B6F9-15718268459F}" srcOrd="4" destOrd="0" presId="urn:microsoft.com/office/officeart/2009/3/layout/StepUpProcess"/>
    <dgm:cxn modelId="{FA887E38-F3FE-4F90-A031-9C9E0C30A8AA}" type="presParOf" srcId="{294FD293-57CC-44CB-B6F9-15718268459F}" destId="{AE0FDAB4-FA65-46B6-B404-EF54B2AF0F90}" srcOrd="0" destOrd="0" presId="urn:microsoft.com/office/officeart/2009/3/layout/StepUpProcess"/>
    <dgm:cxn modelId="{D36BD82B-D2DD-4BAC-806F-1FB09BC82FD5}" type="presParOf" srcId="{294FD293-57CC-44CB-B6F9-15718268459F}" destId="{74E903D8-C47E-46F9-89FE-D60623994501}" srcOrd="1" destOrd="0" presId="urn:microsoft.com/office/officeart/2009/3/layout/StepUpProcess"/>
  </dgm:cxnLst>
  <dgm:bg>
    <a:solidFill>
      <a:schemeClr val="tx2"/>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65370-097A-4105-8FAA-C42F983AED5B}">
      <dsp:nvSpPr>
        <dsp:cNvPr id="0" name=""/>
        <dsp:cNvSpPr/>
      </dsp:nvSpPr>
      <dsp:spPr>
        <a:xfrm>
          <a:off x="-5908415" y="-904757"/>
          <a:ext cx="7038336" cy="7038336"/>
        </a:xfrm>
        <a:prstGeom prst="blockArc">
          <a:avLst>
            <a:gd name="adj1" fmla="val 18900000"/>
            <a:gd name="adj2" fmla="val 2700000"/>
            <a:gd name="adj3" fmla="val 307"/>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2C6C3-EF2F-4559-8934-2F5D97663AAF}">
      <dsp:nvSpPr>
        <dsp:cNvPr id="0" name=""/>
        <dsp:cNvSpPr/>
      </dsp:nvSpPr>
      <dsp:spPr>
        <a:xfrm>
          <a:off x="366801" y="237702"/>
          <a:ext cx="5809647"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DEFINICIÓN DEL PROBLEMA</a:t>
          </a:r>
        </a:p>
      </dsp:txBody>
      <dsp:txXfrm>
        <a:off x="366801" y="237702"/>
        <a:ext cx="5809647" cy="475195"/>
      </dsp:txXfrm>
    </dsp:sp>
    <dsp:sp modelId="{896138A0-B38E-46C3-8789-052D8CC20C6C}">
      <dsp:nvSpPr>
        <dsp:cNvPr id="0" name=""/>
        <dsp:cNvSpPr/>
      </dsp:nvSpPr>
      <dsp:spPr>
        <a:xfrm>
          <a:off x="69804" y="178302"/>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747165-D7C7-48A8-BBFD-B5E1F38D5696}">
      <dsp:nvSpPr>
        <dsp:cNvPr id="0" name=""/>
        <dsp:cNvSpPr/>
      </dsp:nvSpPr>
      <dsp:spPr>
        <a:xfrm>
          <a:off x="797133" y="950913"/>
          <a:ext cx="5379315"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JUSTIFICACIÓN</a:t>
          </a:r>
        </a:p>
      </dsp:txBody>
      <dsp:txXfrm>
        <a:off x="797133" y="950913"/>
        <a:ext cx="5379315" cy="475195"/>
      </dsp:txXfrm>
    </dsp:sp>
    <dsp:sp modelId="{A6EDDA90-652A-4C60-BB6B-B49BFDEBA364}">
      <dsp:nvSpPr>
        <dsp:cNvPr id="0" name=""/>
        <dsp:cNvSpPr/>
      </dsp:nvSpPr>
      <dsp:spPr>
        <a:xfrm>
          <a:off x="500136" y="891514"/>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3BAC6C-AC8A-44F3-A299-81688B97DC63}">
      <dsp:nvSpPr>
        <dsp:cNvPr id="0" name=""/>
        <dsp:cNvSpPr/>
      </dsp:nvSpPr>
      <dsp:spPr>
        <a:xfrm>
          <a:off x="1032953" y="1663602"/>
          <a:ext cx="5143495"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ÁREA DE ESTUDIO</a:t>
          </a:r>
        </a:p>
      </dsp:txBody>
      <dsp:txXfrm>
        <a:off x="1032953" y="1663602"/>
        <a:ext cx="5143495" cy="475195"/>
      </dsp:txXfrm>
    </dsp:sp>
    <dsp:sp modelId="{D7C73B75-6E62-465C-BCBC-42E2901ED8D6}">
      <dsp:nvSpPr>
        <dsp:cNvPr id="0" name=""/>
        <dsp:cNvSpPr/>
      </dsp:nvSpPr>
      <dsp:spPr>
        <a:xfrm>
          <a:off x="735956" y="1604202"/>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F4E1D3-ACAD-497A-9780-F37B10A44BBE}">
      <dsp:nvSpPr>
        <dsp:cNvPr id="0" name=""/>
        <dsp:cNvSpPr/>
      </dsp:nvSpPr>
      <dsp:spPr>
        <a:xfrm>
          <a:off x="1108248" y="2376813"/>
          <a:ext cx="5068200"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OBJETIVOS</a:t>
          </a:r>
        </a:p>
      </dsp:txBody>
      <dsp:txXfrm>
        <a:off x="1108248" y="2376813"/>
        <a:ext cx="5068200" cy="475195"/>
      </dsp:txXfrm>
    </dsp:sp>
    <dsp:sp modelId="{E9BB0EC2-9E04-41B7-9631-DDB0839E5641}">
      <dsp:nvSpPr>
        <dsp:cNvPr id="0" name=""/>
        <dsp:cNvSpPr/>
      </dsp:nvSpPr>
      <dsp:spPr>
        <a:xfrm>
          <a:off x="811251" y="2317413"/>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9EF196-A81C-4CBF-A2F2-2E01ACEEC974}">
      <dsp:nvSpPr>
        <dsp:cNvPr id="0" name=""/>
        <dsp:cNvSpPr/>
      </dsp:nvSpPr>
      <dsp:spPr>
        <a:xfrm>
          <a:off x="1032953" y="3090024"/>
          <a:ext cx="5143495"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effectLst/>
            </a:rPr>
            <a:t>FUNDAMENTOS TEÓRICOS</a:t>
          </a:r>
          <a:endParaRPr lang="es-EC" sz="2000" kern="1200" dirty="0"/>
        </a:p>
      </dsp:txBody>
      <dsp:txXfrm>
        <a:off x="1032953" y="3090024"/>
        <a:ext cx="5143495" cy="475195"/>
      </dsp:txXfrm>
    </dsp:sp>
    <dsp:sp modelId="{8FFF71D3-7245-4B29-BEDA-62B00BC9E9A6}">
      <dsp:nvSpPr>
        <dsp:cNvPr id="0" name=""/>
        <dsp:cNvSpPr/>
      </dsp:nvSpPr>
      <dsp:spPr>
        <a:xfrm>
          <a:off x="735956" y="3030625"/>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17E67-4684-429E-97F0-3268615E0009}">
      <dsp:nvSpPr>
        <dsp:cNvPr id="0" name=""/>
        <dsp:cNvSpPr/>
      </dsp:nvSpPr>
      <dsp:spPr>
        <a:xfrm>
          <a:off x="797133" y="3802713"/>
          <a:ext cx="5379315"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effectLst/>
            </a:rPr>
            <a:t>METODOLOGÍA Y RESULTADOS</a:t>
          </a:r>
          <a:endParaRPr lang="es-EC" sz="2000" kern="1200" dirty="0"/>
        </a:p>
      </dsp:txBody>
      <dsp:txXfrm>
        <a:off x="797133" y="3802713"/>
        <a:ext cx="5379315" cy="475195"/>
      </dsp:txXfrm>
    </dsp:sp>
    <dsp:sp modelId="{5A024871-EC3F-434D-AB4F-50ABD45304CB}">
      <dsp:nvSpPr>
        <dsp:cNvPr id="0" name=""/>
        <dsp:cNvSpPr/>
      </dsp:nvSpPr>
      <dsp:spPr>
        <a:xfrm>
          <a:off x="500136" y="3743313"/>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4EE945-B23F-4728-925D-7CD6D374768E}">
      <dsp:nvSpPr>
        <dsp:cNvPr id="0" name=""/>
        <dsp:cNvSpPr/>
      </dsp:nvSpPr>
      <dsp:spPr>
        <a:xfrm>
          <a:off x="366801" y="4515924"/>
          <a:ext cx="5809647" cy="475195"/>
        </a:xfrm>
        <a:prstGeom prst="rect">
          <a:avLst/>
        </a:prstGeom>
        <a:solidFill>
          <a:schemeClr val="lt1">
            <a:hueOff val="0"/>
            <a:satOff val="0"/>
            <a:lumOff val="0"/>
            <a:alphaOff val="0"/>
          </a:schemeClr>
        </a:solidFill>
        <a:ln w="1587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186"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effectLst/>
            </a:rPr>
            <a:t>CONCLUSIONES Y RECOMENDACIONES</a:t>
          </a:r>
          <a:endParaRPr lang="es-EC" sz="2000" kern="1200" dirty="0"/>
        </a:p>
      </dsp:txBody>
      <dsp:txXfrm>
        <a:off x="366801" y="4515924"/>
        <a:ext cx="5809647" cy="475195"/>
      </dsp:txXfrm>
    </dsp:sp>
    <dsp:sp modelId="{C33B7075-2B46-48CD-B049-F2308193C2EB}">
      <dsp:nvSpPr>
        <dsp:cNvPr id="0" name=""/>
        <dsp:cNvSpPr/>
      </dsp:nvSpPr>
      <dsp:spPr>
        <a:xfrm>
          <a:off x="69804" y="4456524"/>
          <a:ext cx="593994" cy="593994"/>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0BDCC-1A23-4F77-8594-E0630384AAC1}">
      <dsp:nvSpPr>
        <dsp:cNvPr id="0" name=""/>
        <dsp:cNvSpPr/>
      </dsp:nvSpPr>
      <dsp:spPr>
        <a:xfrm>
          <a:off x="1919" y="0"/>
          <a:ext cx="2986980" cy="5441325"/>
        </a:xfrm>
        <a:prstGeom prst="roundRect">
          <a:avLst>
            <a:gd name="adj" fmla="val 10000"/>
          </a:avLst>
        </a:prstGeom>
        <a:solidFill>
          <a:schemeClr val="accent1">
            <a:lumMod val="9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bg1"/>
              </a:solidFill>
              <a:latin typeface="Quicksand" panose="020B0604020202020204" charset="0"/>
            </a:rPr>
            <a:t>- El calentamiento global es uno de los principales problemas ambientales que afecta al planeta.</a:t>
          </a:r>
        </a:p>
        <a:p>
          <a:pPr lvl="0" algn="just" defTabSz="711200">
            <a:lnSpc>
              <a:spcPct val="90000"/>
            </a:lnSpc>
            <a:spcBef>
              <a:spcPct val="0"/>
            </a:spcBef>
            <a:spcAft>
              <a:spcPct val="35000"/>
            </a:spcAft>
          </a:pPr>
          <a:r>
            <a:rPr lang="es-EC" sz="1600" kern="1200" dirty="0" smtClean="0">
              <a:solidFill>
                <a:schemeClr val="bg1"/>
              </a:solidFill>
              <a:latin typeface="Quicksand" panose="020B0604020202020204" charset="0"/>
            </a:rPr>
            <a:t>- Mitigar problemáticas de interés global </a:t>
          </a:r>
          <a:r>
            <a:rPr lang="es-EC" sz="1600" kern="1200" dirty="0" smtClean="0">
              <a:solidFill>
                <a:schemeClr val="bg1"/>
              </a:solidFill>
              <a:latin typeface="Quicksand" panose="020B0604020202020204" charset="0"/>
              <a:sym typeface="Wingdings" panose="05000000000000000000" pitchFamily="2" charset="2"/>
            </a:rPr>
            <a:t> </a:t>
          </a:r>
          <a:r>
            <a:rPr lang="es-EC" sz="1600" kern="1200" dirty="0" smtClean="0">
              <a:solidFill>
                <a:schemeClr val="bg1"/>
              </a:solidFill>
              <a:latin typeface="Quicksand" panose="020B0604020202020204" charset="0"/>
            </a:rPr>
            <a:t>distribución y almacenaje de biomasa.</a:t>
          </a:r>
        </a:p>
        <a:p>
          <a:pPr lvl="0" algn="just" defTabSz="711200">
            <a:lnSpc>
              <a:spcPct val="90000"/>
            </a:lnSpc>
            <a:spcBef>
              <a:spcPct val="0"/>
            </a:spcBef>
            <a:spcAft>
              <a:spcPct val="35000"/>
            </a:spcAft>
          </a:pPr>
          <a:r>
            <a:rPr lang="es-EC" sz="1600" kern="1200" dirty="0" smtClean="0">
              <a:solidFill>
                <a:schemeClr val="bg1"/>
              </a:solidFill>
              <a:latin typeface="Quicksand" panose="020B0604020202020204" charset="0"/>
            </a:rPr>
            <a:t>- </a:t>
          </a:r>
          <a:r>
            <a:rPr lang="es-ES" sz="1600" kern="1200" dirty="0" smtClean="0">
              <a:solidFill>
                <a:schemeClr val="bg1"/>
              </a:solidFill>
              <a:latin typeface="Quicksand" panose="020B0604020202020204" charset="0"/>
            </a:rPr>
            <a:t>La mayoría de estimaciones que se han llevado acabo en el país, se han centrado únicamente en </a:t>
          </a:r>
          <a:r>
            <a:rPr lang="es-EC" sz="1600" kern="1200" dirty="0" smtClean="0">
              <a:solidFill>
                <a:schemeClr val="bg1"/>
              </a:solidFill>
              <a:latin typeface="Quicksand" panose="020B0604020202020204" charset="0"/>
            </a:rPr>
            <a:t>métodos destructivos</a:t>
          </a:r>
        </a:p>
      </dsp:txBody>
      <dsp:txXfrm>
        <a:off x="1919" y="2176530"/>
        <a:ext cx="2986980" cy="2176530"/>
      </dsp:txXfrm>
    </dsp:sp>
    <dsp:sp modelId="{00512B60-FB05-4A8E-8CFE-DA980D091590}">
      <dsp:nvSpPr>
        <dsp:cNvPr id="0" name=""/>
        <dsp:cNvSpPr/>
      </dsp:nvSpPr>
      <dsp:spPr>
        <a:xfrm>
          <a:off x="521770" y="116119"/>
          <a:ext cx="1568288" cy="1453500"/>
        </a:xfrm>
        <a:prstGeom prst="ellipse">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8AA7B-4D9B-4883-B77E-F6E91780E2D0}">
      <dsp:nvSpPr>
        <dsp:cNvPr id="0" name=""/>
        <dsp:cNvSpPr/>
      </dsp:nvSpPr>
      <dsp:spPr>
        <a:xfrm>
          <a:off x="3078509" y="0"/>
          <a:ext cx="2986980" cy="5441325"/>
        </a:xfrm>
        <a:prstGeom prst="roundRect">
          <a:avLst>
            <a:gd name="adj" fmla="val 10000"/>
          </a:avLst>
        </a:prstGeom>
        <a:solidFill>
          <a:schemeClr val="accent2">
            <a:hueOff val="0"/>
            <a:satOff val="0"/>
            <a:lumOff val="-549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bg1"/>
              </a:solidFill>
              <a:latin typeface="Quicksand" panose="020B0604020202020204" charset="0"/>
            </a:rPr>
            <a:t>- Alto costos, consume mucho </a:t>
          </a:r>
          <a:r>
            <a:rPr lang="es-EC" sz="1600" kern="1200" dirty="0" smtClean="0">
              <a:solidFill>
                <a:schemeClr val="bg1"/>
              </a:solidFill>
              <a:latin typeface="Quicksand" panose="020B0604020202020204" charset="0"/>
            </a:rPr>
            <a:t>tiempo</a:t>
          </a:r>
          <a:endParaRPr lang="es-EC" sz="1600" kern="1200" dirty="0" smtClean="0">
            <a:solidFill>
              <a:schemeClr val="bg1"/>
            </a:solidFill>
            <a:latin typeface="Quicksand" panose="020B0604020202020204" charset="0"/>
          </a:endParaRPr>
        </a:p>
        <a:p>
          <a:pPr lvl="0" algn="just" defTabSz="711200">
            <a:lnSpc>
              <a:spcPct val="90000"/>
            </a:lnSpc>
            <a:spcBef>
              <a:spcPct val="0"/>
            </a:spcBef>
            <a:spcAft>
              <a:spcPct val="35000"/>
            </a:spcAft>
          </a:pPr>
          <a:r>
            <a:rPr lang="es-EC" sz="1600" kern="1200" dirty="0" smtClean="0">
              <a:solidFill>
                <a:schemeClr val="bg1"/>
              </a:solidFill>
              <a:latin typeface="Quicksand" panose="020B0604020202020204" charset="0"/>
            </a:rPr>
            <a:t>- Presenta un carácter local, es decir en una cobertura geográfica limitada. </a:t>
          </a:r>
          <a:endParaRPr lang="es-EC" sz="1600" kern="1200" dirty="0">
            <a:solidFill>
              <a:schemeClr val="bg1"/>
            </a:solidFill>
            <a:latin typeface="Quicksand" panose="020B0604020202020204" charset="0"/>
          </a:endParaRPr>
        </a:p>
      </dsp:txBody>
      <dsp:txXfrm>
        <a:off x="3078509" y="2176530"/>
        <a:ext cx="2986980" cy="2176530"/>
      </dsp:txXfrm>
    </dsp:sp>
    <dsp:sp modelId="{F877053B-AA68-44E4-B917-EEABC5F5A307}">
      <dsp:nvSpPr>
        <dsp:cNvPr id="0" name=""/>
        <dsp:cNvSpPr/>
      </dsp:nvSpPr>
      <dsp:spPr>
        <a:xfrm>
          <a:off x="3749460" y="55772"/>
          <a:ext cx="1811961" cy="1811961"/>
        </a:xfrm>
        <a:prstGeom prst="ellipse">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0C948C-80F4-416A-9CFC-CDBC7923079E}">
      <dsp:nvSpPr>
        <dsp:cNvPr id="0" name=""/>
        <dsp:cNvSpPr/>
      </dsp:nvSpPr>
      <dsp:spPr>
        <a:xfrm>
          <a:off x="6155099" y="0"/>
          <a:ext cx="2986980" cy="5441325"/>
        </a:xfrm>
        <a:prstGeom prst="roundRect">
          <a:avLst>
            <a:gd name="adj" fmla="val 10000"/>
          </a:avLst>
        </a:prstGeom>
        <a:solidFill>
          <a:schemeClr val="accent2">
            <a:hueOff val="0"/>
            <a:satOff val="0"/>
            <a:lumOff val="-1098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bg1"/>
              </a:solidFill>
              <a:latin typeface="Quicksand" panose="020B0604020202020204" charset="0"/>
            </a:rPr>
            <a:t>- </a:t>
          </a:r>
          <a:r>
            <a:rPr lang="es-EC" sz="1600" kern="1200" dirty="0" smtClean="0">
              <a:solidFill>
                <a:schemeClr val="bg1"/>
              </a:solidFill>
              <a:latin typeface="Quicksand" panose="020B0604020202020204" charset="0"/>
            </a:rPr>
            <a:t>No se ha estimado la biomasa utilizando nuevas metodologías (</a:t>
          </a:r>
          <a:r>
            <a:rPr lang="es-EC" sz="1600" kern="1200" noProof="0" dirty="0" smtClean="0">
              <a:solidFill>
                <a:schemeClr val="bg1"/>
              </a:solidFill>
              <a:latin typeface="Quicksand" panose="020B0604020202020204" charset="0"/>
            </a:rPr>
            <a:t>Método</a:t>
          </a:r>
          <a:r>
            <a:rPr lang="en-US" sz="1600" kern="1200" dirty="0" smtClean="0">
              <a:solidFill>
                <a:schemeClr val="bg1"/>
              </a:solidFill>
              <a:latin typeface="Quicksand" panose="020B0604020202020204" charset="0"/>
            </a:rPr>
            <a:t> no </a:t>
          </a:r>
          <a:r>
            <a:rPr lang="en-US" sz="1600" kern="1200" dirty="0" err="1" smtClean="0">
              <a:solidFill>
                <a:schemeClr val="bg1"/>
              </a:solidFill>
              <a:latin typeface="Quicksand" panose="020B0604020202020204" charset="0"/>
            </a:rPr>
            <a:t>destructivo</a:t>
          </a:r>
          <a:r>
            <a:rPr lang="es-EC" sz="1600" kern="1200" dirty="0" smtClean="0">
              <a:solidFill>
                <a:schemeClr val="bg1"/>
              </a:solidFill>
              <a:latin typeface="Quicksand" panose="020B0604020202020204" charset="0"/>
            </a:rPr>
            <a:t>), herramientas y software modernos relacionados a la </a:t>
          </a:r>
          <a:r>
            <a:rPr lang="es-EC" sz="1600" u="sng" kern="1200" dirty="0" smtClean="0">
              <a:solidFill>
                <a:schemeClr val="bg1"/>
              </a:solidFill>
              <a:latin typeface="Quicksand" panose="020B0604020202020204" charset="0"/>
            </a:rPr>
            <a:t>Teledetección</a:t>
          </a:r>
          <a:r>
            <a:rPr lang="es-EC" sz="1600" kern="1200" dirty="0" smtClean="0">
              <a:solidFill>
                <a:schemeClr val="bg1"/>
              </a:solidFill>
              <a:latin typeface="Quicksand" panose="020B0604020202020204" charset="0"/>
            </a:rPr>
            <a:t> y tecnologías como los </a:t>
          </a:r>
          <a:r>
            <a:rPr lang="es-EC" sz="1600" u="sng" kern="1200" dirty="0" smtClean="0">
              <a:solidFill>
                <a:schemeClr val="bg1"/>
              </a:solidFill>
              <a:latin typeface="Quicksand" panose="020B0604020202020204" charset="0"/>
            </a:rPr>
            <a:t>UAV</a:t>
          </a:r>
          <a:r>
            <a:rPr lang="es-EC" sz="1600" kern="1200" dirty="0" smtClean="0">
              <a:solidFill>
                <a:schemeClr val="bg1"/>
              </a:solidFill>
              <a:latin typeface="Quicksand" panose="020B0604020202020204" charset="0"/>
            </a:rPr>
            <a:t>.</a:t>
          </a:r>
          <a:endParaRPr lang="en-US" sz="1600" kern="1200" dirty="0" smtClean="0">
            <a:solidFill>
              <a:schemeClr val="bg1"/>
            </a:solidFill>
            <a:latin typeface="Quicksand" panose="020B0604020202020204" charset="0"/>
          </a:endParaRPr>
        </a:p>
      </dsp:txBody>
      <dsp:txXfrm>
        <a:off x="6155099" y="2176530"/>
        <a:ext cx="2986980" cy="2176530"/>
      </dsp:txXfrm>
    </dsp:sp>
    <dsp:sp modelId="{E46B366D-0E38-415E-B48C-BE9C77A31558}">
      <dsp:nvSpPr>
        <dsp:cNvPr id="0" name=""/>
        <dsp:cNvSpPr/>
      </dsp:nvSpPr>
      <dsp:spPr>
        <a:xfrm>
          <a:off x="6715538" y="55772"/>
          <a:ext cx="1811961" cy="1811961"/>
        </a:xfrm>
        <a:prstGeom prst="ellipse">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758CC8-8312-4CD7-A82F-105C79869754}">
      <dsp:nvSpPr>
        <dsp:cNvPr id="0" name=""/>
        <dsp:cNvSpPr/>
      </dsp:nvSpPr>
      <dsp:spPr>
        <a:xfrm>
          <a:off x="241339" y="4878662"/>
          <a:ext cx="8412480" cy="562662"/>
        </a:xfrm>
        <a:prstGeom prst="rightArrow">
          <a:avLst/>
        </a:prstGeom>
        <a:solidFill>
          <a:schemeClr val="accent2">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A97B8-20AC-44AB-AAF2-62A42AA075E4}">
      <dsp:nvSpPr>
        <dsp:cNvPr id="0" name=""/>
        <dsp:cNvSpPr/>
      </dsp:nvSpPr>
      <dsp:spPr>
        <a:xfrm>
          <a:off x="4311938" y="956802"/>
          <a:ext cx="2311929" cy="401243"/>
        </a:xfrm>
        <a:custGeom>
          <a:avLst/>
          <a:gdLst/>
          <a:ahLst/>
          <a:cxnLst/>
          <a:rect l="0" t="0" r="0" b="0"/>
          <a:pathLst>
            <a:path>
              <a:moveTo>
                <a:pt x="0" y="0"/>
              </a:moveTo>
              <a:lnTo>
                <a:pt x="0" y="200621"/>
              </a:lnTo>
              <a:lnTo>
                <a:pt x="2311929" y="200621"/>
              </a:lnTo>
              <a:lnTo>
                <a:pt x="2311929" y="40124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C9F141-6CB6-486E-A18D-D4EDB52CDE57}">
      <dsp:nvSpPr>
        <dsp:cNvPr id="0" name=""/>
        <dsp:cNvSpPr/>
      </dsp:nvSpPr>
      <dsp:spPr>
        <a:xfrm>
          <a:off x="4266218" y="956802"/>
          <a:ext cx="91440" cy="401243"/>
        </a:xfrm>
        <a:custGeom>
          <a:avLst/>
          <a:gdLst/>
          <a:ahLst/>
          <a:cxnLst/>
          <a:rect l="0" t="0" r="0" b="0"/>
          <a:pathLst>
            <a:path>
              <a:moveTo>
                <a:pt x="45720" y="0"/>
              </a:moveTo>
              <a:lnTo>
                <a:pt x="45720" y="40124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F105E-BB1C-46BD-ABDA-CFA1D391BDCB}">
      <dsp:nvSpPr>
        <dsp:cNvPr id="0" name=""/>
        <dsp:cNvSpPr/>
      </dsp:nvSpPr>
      <dsp:spPr>
        <a:xfrm>
          <a:off x="2000008" y="956802"/>
          <a:ext cx="2311929" cy="401243"/>
        </a:xfrm>
        <a:custGeom>
          <a:avLst/>
          <a:gdLst/>
          <a:ahLst/>
          <a:cxnLst/>
          <a:rect l="0" t="0" r="0" b="0"/>
          <a:pathLst>
            <a:path>
              <a:moveTo>
                <a:pt x="2311929" y="0"/>
              </a:moveTo>
              <a:lnTo>
                <a:pt x="2311929" y="200621"/>
              </a:lnTo>
              <a:lnTo>
                <a:pt x="0" y="200621"/>
              </a:lnTo>
              <a:lnTo>
                <a:pt x="0" y="40124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6359C-9975-431F-9DAC-18B4EAE07D3F}">
      <dsp:nvSpPr>
        <dsp:cNvPr id="0" name=""/>
        <dsp:cNvSpPr/>
      </dsp:nvSpPr>
      <dsp:spPr>
        <a:xfrm>
          <a:off x="2791328" y="1459"/>
          <a:ext cx="3041218" cy="95534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bg1"/>
              </a:solidFill>
              <a:latin typeface="Quicksand" panose="020B0604020202020204" charset="0"/>
            </a:rPr>
            <a:t>La biomasa de acuerdo a su procedencia se puede clasificar en:</a:t>
          </a:r>
          <a:endParaRPr lang="es-EC" sz="1800" b="1" kern="1200" dirty="0">
            <a:solidFill>
              <a:schemeClr val="bg1"/>
            </a:solidFill>
            <a:latin typeface="Quicksand" panose="020B0604020202020204" charset="0"/>
          </a:endParaRPr>
        </a:p>
      </dsp:txBody>
      <dsp:txXfrm>
        <a:off x="2791328" y="1459"/>
        <a:ext cx="3041218" cy="955342"/>
      </dsp:txXfrm>
    </dsp:sp>
    <dsp:sp modelId="{6CB52D6C-50C5-41E8-914C-F8D0AFB3133C}">
      <dsp:nvSpPr>
        <dsp:cNvPr id="0" name=""/>
        <dsp:cNvSpPr/>
      </dsp:nvSpPr>
      <dsp:spPr>
        <a:xfrm>
          <a:off x="1044665" y="1358046"/>
          <a:ext cx="1910685" cy="955342"/>
        </a:xfrm>
        <a:prstGeom prst="rect">
          <a:avLst/>
        </a:prstGeom>
        <a:blipFill rotWithShape="0">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endParaRPr lang="es-EC" sz="5200" kern="1200" dirty="0">
            <a:solidFill>
              <a:schemeClr val="bg1"/>
            </a:solidFill>
            <a:latin typeface="Quicksand" panose="020B0604020202020204" charset="0"/>
          </a:endParaRPr>
        </a:p>
      </dsp:txBody>
      <dsp:txXfrm>
        <a:off x="1044665" y="1358046"/>
        <a:ext cx="1910685" cy="955342"/>
      </dsp:txXfrm>
    </dsp:sp>
    <dsp:sp modelId="{0A528E4B-77B9-40C0-BA1F-E8724B52ACD6}">
      <dsp:nvSpPr>
        <dsp:cNvPr id="0" name=""/>
        <dsp:cNvSpPr/>
      </dsp:nvSpPr>
      <dsp:spPr>
        <a:xfrm>
          <a:off x="3356595" y="1358046"/>
          <a:ext cx="1910685" cy="955342"/>
        </a:xfrm>
        <a:prstGeom prst="rect">
          <a:avLst/>
        </a:prstGeom>
        <a:blipFill rotWithShape="0">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endParaRPr lang="es-EC" sz="5200" kern="1200">
            <a:solidFill>
              <a:schemeClr val="bg1"/>
            </a:solidFill>
            <a:latin typeface="Quicksand" panose="020B0604020202020204" charset="0"/>
          </a:endParaRPr>
        </a:p>
      </dsp:txBody>
      <dsp:txXfrm>
        <a:off x="3356595" y="1358046"/>
        <a:ext cx="1910685" cy="955342"/>
      </dsp:txXfrm>
    </dsp:sp>
    <dsp:sp modelId="{09F14B80-B0BA-4335-B00A-BEEC6CDFD9AA}">
      <dsp:nvSpPr>
        <dsp:cNvPr id="0" name=""/>
        <dsp:cNvSpPr/>
      </dsp:nvSpPr>
      <dsp:spPr>
        <a:xfrm>
          <a:off x="5668524" y="1358046"/>
          <a:ext cx="1910685" cy="955342"/>
        </a:xfrm>
        <a:prstGeom prst="rect">
          <a:avLst/>
        </a:prstGeom>
        <a:blipFill rotWithShape="0">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endParaRPr lang="es-EC" sz="5200" kern="1200">
            <a:solidFill>
              <a:schemeClr val="bg1"/>
            </a:solidFill>
            <a:latin typeface="Quicksand" panose="020B0604020202020204" charset="0"/>
          </a:endParaRPr>
        </a:p>
      </dsp:txBody>
      <dsp:txXfrm>
        <a:off x="5668524" y="1358046"/>
        <a:ext cx="1910685" cy="955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9343-C430-46EE-8F6A-3E0031E5FBB7}">
      <dsp:nvSpPr>
        <dsp:cNvPr id="0" name=""/>
        <dsp:cNvSpPr/>
      </dsp:nvSpPr>
      <dsp:spPr>
        <a:xfrm>
          <a:off x="0" y="0"/>
          <a:ext cx="6582245" cy="1219200"/>
        </a:xfrm>
        <a:prstGeom prst="roundRect">
          <a:avLst>
            <a:gd name="adj" fmla="val 10000"/>
          </a:avLst>
        </a:prstGeom>
        <a:solidFill>
          <a:srgbClr val="99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1 (Recopilación y levantamiento de la información geoespacial) </a:t>
          </a:r>
          <a:endParaRPr lang="es-EC" sz="2700" kern="1200" dirty="0">
            <a:solidFill>
              <a:schemeClr val="bg1"/>
            </a:solidFill>
            <a:latin typeface="Quicksand" panose="020B0604020202020204" charset="0"/>
          </a:endParaRPr>
        </a:p>
      </dsp:txBody>
      <dsp:txXfrm>
        <a:off x="35709" y="35709"/>
        <a:ext cx="5266633" cy="1147782"/>
      </dsp:txXfrm>
    </dsp:sp>
    <dsp:sp modelId="{ADE4161F-4F00-47D1-9E07-57A33B1CE11B}">
      <dsp:nvSpPr>
        <dsp:cNvPr id="0" name=""/>
        <dsp:cNvSpPr/>
      </dsp:nvSpPr>
      <dsp:spPr>
        <a:xfrm>
          <a:off x="580786" y="1422399"/>
          <a:ext cx="6582245" cy="1219200"/>
        </a:xfrm>
        <a:prstGeom prst="roundRect">
          <a:avLst>
            <a:gd name="adj" fmla="val 10000"/>
          </a:avLst>
        </a:prstGeom>
        <a:solidFill>
          <a:srgbClr val="66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2 (Estimación de la biomasa forestal)</a:t>
          </a:r>
          <a:endParaRPr lang="es-EC" sz="2700" kern="1200" dirty="0">
            <a:solidFill>
              <a:schemeClr val="bg1"/>
            </a:solidFill>
            <a:latin typeface="Quicksand" panose="020B0604020202020204" charset="0"/>
          </a:endParaRPr>
        </a:p>
      </dsp:txBody>
      <dsp:txXfrm>
        <a:off x="616495" y="1458108"/>
        <a:ext cx="5137560" cy="1147782"/>
      </dsp:txXfrm>
    </dsp:sp>
    <dsp:sp modelId="{43D30891-E705-4DF6-B327-FB77CCE3CD56}">
      <dsp:nvSpPr>
        <dsp:cNvPr id="0" name=""/>
        <dsp:cNvSpPr/>
      </dsp:nvSpPr>
      <dsp:spPr>
        <a:xfrm>
          <a:off x="1161572" y="2844799"/>
          <a:ext cx="6582245" cy="1219200"/>
        </a:xfrm>
        <a:prstGeom prst="roundRect">
          <a:avLst>
            <a:gd name="adj" fmla="val 10000"/>
          </a:avLst>
        </a:prstGeom>
        <a:solidFill>
          <a:srgbClr val="CC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3 (Comparación y validación de datos) </a:t>
          </a:r>
          <a:endParaRPr lang="es-EC" sz="2700" kern="1200" dirty="0">
            <a:solidFill>
              <a:schemeClr val="bg1"/>
            </a:solidFill>
            <a:latin typeface="Quicksand" panose="020B0604020202020204" charset="0"/>
          </a:endParaRPr>
        </a:p>
      </dsp:txBody>
      <dsp:txXfrm>
        <a:off x="1197281" y="2880508"/>
        <a:ext cx="5137560" cy="1147782"/>
      </dsp:txXfrm>
    </dsp:sp>
    <dsp:sp modelId="{3E210BE4-65EF-4991-8371-6C539FC12201}">
      <dsp:nvSpPr>
        <dsp:cNvPr id="0" name=""/>
        <dsp:cNvSpPr/>
      </dsp:nvSpPr>
      <dsp:spPr>
        <a:xfrm>
          <a:off x="5789765" y="924560"/>
          <a:ext cx="792480" cy="792480"/>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solidFill>
              <a:schemeClr val="bg1"/>
            </a:solidFill>
            <a:latin typeface="Quicksand" panose="020B0604020202020204" charset="0"/>
          </a:endParaRPr>
        </a:p>
      </dsp:txBody>
      <dsp:txXfrm>
        <a:off x="5968073" y="924560"/>
        <a:ext cx="435864" cy="596341"/>
      </dsp:txXfrm>
    </dsp:sp>
    <dsp:sp modelId="{56060D11-1341-4470-88A8-805E14220FFC}">
      <dsp:nvSpPr>
        <dsp:cNvPr id="0" name=""/>
        <dsp:cNvSpPr/>
      </dsp:nvSpPr>
      <dsp:spPr>
        <a:xfrm>
          <a:off x="6370551" y="2338832"/>
          <a:ext cx="792480" cy="792480"/>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solidFill>
              <a:schemeClr val="bg1"/>
            </a:solidFill>
            <a:latin typeface="Quicksand" panose="020B0604020202020204" charset="0"/>
          </a:endParaRPr>
        </a:p>
      </dsp:txBody>
      <dsp:txXfrm>
        <a:off x="6548859" y="2338832"/>
        <a:ext cx="435864" cy="5963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69343-C430-46EE-8F6A-3E0031E5FBB7}">
      <dsp:nvSpPr>
        <dsp:cNvPr id="0" name=""/>
        <dsp:cNvSpPr/>
      </dsp:nvSpPr>
      <dsp:spPr>
        <a:xfrm>
          <a:off x="0" y="0"/>
          <a:ext cx="6582245" cy="1219200"/>
        </a:xfrm>
        <a:prstGeom prst="roundRect">
          <a:avLst>
            <a:gd name="adj" fmla="val 10000"/>
          </a:avLst>
        </a:prstGeom>
        <a:solidFill>
          <a:srgbClr val="99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1 (Recopilación y levantamiento de la información geoespacial) </a:t>
          </a:r>
          <a:endParaRPr lang="es-EC" sz="2700" kern="1200" dirty="0">
            <a:solidFill>
              <a:schemeClr val="bg1"/>
            </a:solidFill>
            <a:latin typeface="Quicksand" panose="020B0604020202020204" charset="0"/>
          </a:endParaRPr>
        </a:p>
      </dsp:txBody>
      <dsp:txXfrm>
        <a:off x="35709" y="35709"/>
        <a:ext cx="5266633" cy="1147782"/>
      </dsp:txXfrm>
    </dsp:sp>
    <dsp:sp modelId="{ADE4161F-4F00-47D1-9E07-57A33B1CE11B}">
      <dsp:nvSpPr>
        <dsp:cNvPr id="0" name=""/>
        <dsp:cNvSpPr/>
      </dsp:nvSpPr>
      <dsp:spPr>
        <a:xfrm>
          <a:off x="580786" y="1422399"/>
          <a:ext cx="6582245" cy="1219200"/>
        </a:xfrm>
        <a:prstGeom prst="roundRect">
          <a:avLst>
            <a:gd name="adj" fmla="val 10000"/>
          </a:avLst>
        </a:prstGeom>
        <a:solidFill>
          <a:srgbClr val="66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2 (Estimación de la biomasa forestal)</a:t>
          </a:r>
          <a:endParaRPr lang="es-EC" sz="2700" kern="1200" dirty="0">
            <a:solidFill>
              <a:schemeClr val="bg1"/>
            </a:solidFill>
            <a:latin typeface="Quicksand" panose="020B0604020202020204" charset="0"/>
          </a:endParaRPr>
        </a:p>
      </dsp:txBody>
      <dsp:txXfrm>
        <a:off x="616495" y="1458108"/>
        <a:ext cx="5137560" cy="1147782"/>
      </dsp:txXfrm>
    </dsp:sp>
    <dsp:sp modelId="{43D30891-E705-4DF6-B327-FB77CCE3CD56}">
      <dsp:nvSpPr>
        <dsp:cNvPr id="0" name=""/>
        <dsp:cNvSpPr/>
      </dsp:nvSpPr>
      <dsp:spPr>
        <a:xfrm>
          <a:off x="1161572" y="2844799"/>
          <a:ext cx="6582245" cy="1219200"/>
        </a:xfrm>
        <a:prstGeom prst="roundRect">
          <a:avLst>
            <a:gd name="adj" fmla="val 10000"/>
          </a:avLst>
        </a:prstGeom>
        <a:solidFill>
          <a:srgbClr val="CCFF99"/>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C" sz="2700" kern="1200" dirty="0" smtClean="0">
              <a:solidFill>
                <a:schemeClr val="bg1"/>
              </a:solidFill>
              <a:latin typeface="Quicksand" panose="020B0604020202020204" charset="0"/>
            </a:rPr>
            <a:t>Fase 3 (Comparación y validación de datos) </a:t>
          </a:r>
          <a:endParaRPr lang="es-EC" sz="2700" kern="1200" dirty="0">
            <a:solidFill>
              <a:schemeClr val="bg1"/>
            </a:solidFill>
            <a:latin typeface="Quicksand" panose="020B0604020202020204" charset="0"/>
          </a:endParaRPr>
        </a:p>
      </dsp:txBody>
      <dsp:txXfrm>
        <a:off x="1197281" y="2880508"/>
        <a:ext cx="5137560" cy="1147782"/>
      </dsp:txXfrm>
    </dsp:sp>
    <dsp:sp modelId="{3E210BE4-65EF-4991-8371-6C539FC12201}">
      <dsp:nvSpPr>
        <dsp:cNvPr id="0" name=""/>
        <dsp:cNvSpPr/>
      </dsp:nvSpPr>
      <dsp:spPr>
        <a:xfrm>
          <a:off x="5789765" y="924560"/>
          <a:ext cx="792480" cy="792480"/>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solidFill>
              <a:schemeClr val="bg1"/>
            </a:solidFill>
            <a:latin typeface="Quicksand" panose="020B0604020202020204" charset="0"/>
          </a:endParaRPr>
        </a:p>
      </dsp:txBody>
      <dsp:txXfrm>
        <a:off x="5968073" y="924560"/>
        <a:ext cx="435864" cy="596341"/>
      </dsp:txXfrm>
    </dsp:sp>
    <dsp:sp modelId="{56060D11-1341-4470-88A8-805E14220FFC}">
      <dsp:nvSpPr>
        <dsp:cNvPr id="0" name=""/>
        <dsp:cNvSpPr/>
      </dsp:nvSpPr>
      <dsp:spPr>
        <a:xfrm>
          <a:off x="6370551" y="2338832"/>
          <a:ext cx="792480" cy="792480"/>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C" sz="3600" kern="1200">
            <a:solidFill>
              <a:schemeClr val="bg1"/>
            </a:solidFill>
            <a:latin typeface="Quicksand" panose="020B0604020202020204" charset="0"/>
          </a:endParaRPr>
        </a:p>
      </dsp:txBody>
      <dsp:txXfrm>
        <a:off x="6548859" y="2338832"/>
        <a:ext cx="435864" cy="5963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692A9-C1CB-4F0E-9C71-B9286EA7F189}">
      <dsp:nvSpPr>
        <dsp:cNvPr id="0" name=""/>
        <dsp:cNvSpPr/>
      </dsp:nvSpPr>
      <dsp:spPr>
        <a:xfrm rot="5400000">
          <a:off x="1967584" y="532660"/>
          <a:ext cx="919127" cy="1529406"/>
        </a:xfrm>
        <a:prstGeom prst="corner">
          <a:avLst>
            <a:gd name="adj1" fmla="val 16120"/>
            <a:gd name="adj2" fmla="val 1611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CB1AA-6AF7-4415-8C1A-63FBAF2E5AAF}">
      <dsp:nvSpPr>
        <dsp:cNvPr id="0" name=""/>
        <dsp:cNvSpPr/>
      </dsp:nvSpPr>
      <dsp:spPr>
        <a:xfrm>
          <a:off x="1814159" y="989623"/>
          <a:ext cx="1380756" cy="121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solidFill>
                <a:schemeClr val="bg1"/>
              </a:solidFill>
              <a:latin typeface="Quicksand" panose="020B0604020202020204" charset="0"/>
            </a:rPr>
            <a:t>Alometría</a:t>
          </a:r>
          <a:endParaRPr lang="es-EC" sz="2400" kern="1200" dirty="0">
            <a:solidFill>
              <a:schemeClr val="bg1"/>
            </a:solidFill>
            <a:latin typeface="Quicksand" panose="020B0604020202020204" charset="0"/>
          </a:endParaRPr>
        </a:p>
      </dsp:txBody>
      <dsp:txXfrm>
        <a:off x="1814159" y="989623"/>
        <a:ext cx="1380756" cy="1210314"/>
      </dsp:txXfrm>
    </dsp:sp>
    <dsp:sp modelId="{B0131796-07D7-43E5-AC99-DD0E3EA79AF9}">
      <dsp:nvSpPr>
        <dsp:cNvPr id="0" name=""/>
        <dsp:cNvSpPr/>
      </dsp:nvSpPr>
      <dsp:spPr>
        <a:xfrm>
          <a:off x="2934395" y="420063"/>
          <a:ext cx="260520" cy="260520"/>
        </a:xfrm>
        <a:prstGeom prst="triangle">
          <a:avLst>
            <a:gd name="adj" fmla="val 10000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6300E-7519-4BA5-8DD9-9A7F5ED61832}">
      <dsp:nvSpPr>
        <dsp:cNvPr id="0" name=""/>
        <dsp:cNvSpPr/>
      </dsp:nvSpPr>
      <dsp:spPr>
        <a:xfrm rot="5400000">
          <a:off x="3657900" y="114389"/>
          <a:ext cx="919127" cy="1529406"/>
        </a:xfrm>
        <a:prstGeom prst="corner">
          <a:avLst>
            <a:gd name="adj1" fmla="val 16120"/>
            <a:gd name="adj2" fmla="val 1611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74295-3A45-48AD-8913-2594D2FF433D}">
      <dsp:nvSpPr>
        <dsp:cNvPr id="0" name=""/>
        <dsp:cNvSpPr/>
      </dsp:nvSpPr>
      <dsp:spPr>
        <a:xfrm>
          <a:off x="3504475" y="571352"/>
          <a:ext cx="1380756" cy="121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solidFill>
                <a:schemeClr val="bg1"/>
              </a:solidFill>
              <a:latin typeface="Quicksand" panose="020B0604020202020204" charset="0"/>
            </a:rPr>
            <a:t>Radar</a:t>
          </a:r>
          <a:endParaRPr lang="es-EC" sz="2400" kern="1200" dirty="0">
            <a:solidFill>
              <a:schemeClr val="bg1"/>
            </a:solidFill>
            <a:latin typeface="Quicksand" panose="020B0604020202020204" charset="0"/>
          </a:endParaRPr>
        </a:p>
      </dsp:txBody>
      <dsp:txXfrm>
        <a:off x="3504475" y="571352"/>
        <a:ext cx="1380756" cy="1210314"/>
      </dsp:txXfrm>
    </dsp:sp>
    <dsp:sp modelId="{CAC79E2E-E633-424D-8DA6-A6AF430B5728}">
      <dsp:nvSpPr>
        <dsp:cNvPr id="0" name=""/>
        <dsp:cNvSpPr/>
      </dsp:nvSpPr>
      <dsp:spPr>
        <a:xfrm>
          <a:off x="4624712" y="1793"/>
          <a:ext cx="260520" cy="260520"/>
        </a:xfrm>
        <a:prstGeom prst="triangle">
          <a:avLst>
            <a:gd name="adj" fmla="val 10000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FDAB4-FA65-46B6-B404-EF54B2AF0F90}">
      <dsp:nvSpPr>
        <dsp:cNvPr id="0" name=""/>
        <dsp:cNvSpPr/>
      </dsp:nvSpPr>
      <dsp:spPr>
        <a:xfrm rot="5400000">
          <a:off x="5348216" y="-303880"/>
          <a:ext cx="919127" cy="1529406"/>
        </a:xfrm>
        <a:prstGeom prst="corner">
          <a:avLst>
            <a:gd name="adj1" fmla="val 16120"/>
            <a:gd name="adj2" fmla="val 1611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903D8-C47E-46F9-89FE-D60623994501}">
      <dsp:nvSpPr>
        <dsp:cNvPr id="0" name=""/>
        <dsp:cNvSpPr/>
      </dsp:nvSpPr>
      <dsp:spPr>
        <a:xfrm>
          <a:off x="5194791" y="153082"/>
          <a:ext cx="1380756" cy="121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solidFill>
                <a:schemeClr val="bg1"/>
              </a:solidFill>
              <a:latin typeface="Quicksand" panose="020B0604020202020204" charset="0"/>
            </a:rPr>
            <a:t>UAV</a:t>
          </a:r>
          <a:endParaRPr lang="es-EC" sz="2400" kern="1200" dirty="0">
            <a:solidFill>
              <a:schemeClr val="bg1"/>
            </a:solidFill>
            <a:latin typeface="Quicksand" panose="020B0604020202020204" charset="0"/>
          </a:endParaRPr>
        </a:p>
      </dsp:txBody>
      <dsp:txXfrm>
        <a:off x="5194791" y="153082"/>
        <a:ext cx="1380756" cy="121031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96AC2-007C-4D25-93CD-34AC334D1B6B}" type="datetimeFigureOut">
              <a:rPr lang="es-EC" smtClean="0"/>
              <a:t>1/2/2018</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3908-C121-4D6C-9254-1D73DB1923DE}" type="slidenum">
              <a:rPr lang="es-EC" smtClean="0"/>
              <a:t>‹Nº›</a:t>
            </a:fld>
            <a:endParaRPr lang="es-EC"/>
          </a:p>
        </p:txBody>
      </p:sp>
    </p:spTree>
    <p:extLst>
      <p:ext uri="{BB962C8B-B14F-4D97-AF65-F5344CB8AC3E}">
        <p14:creationId xmlns:p14="http://schemas.microsoft.com/office/powerpoint/2010/main" val="209831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s.wikipedia.org/wiki/Medidas_de_tendencia_central#cite_note-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es.wikipedia.org/wiki/Medidas_de_tendencia_central#cite_note-5" TargetMode="External"/><Relationship Id="rId4" Type="http://schemas.openxmlformats.org/officeDocument/2006/relationships/hyperlink" Target="https://es.wikipedia.org/wiki/Frecuencia_estad%C3%ADstic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Durante la ultima década ……………….En</a:t>
            </a:r>
            <a:r>
              <a:rPr lang="es-EC" baseline="0" dirty="0" smtClean="0"/>
              <a:t> varias convenciones internacionales, se ha hablado de las actividades para ………………….CONOCER LA DISTRIBUCION Y --………..A NIVEL NACIONAL SE LO HA HECHO……. </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3</a:t>
            </a:fld>
            <a:endParaRPr lang="es-EC"/>
          </a:p>
        </p:txBody>
      </p:sp>
    </p:spTree>
    <p:extLst>
      <p:ext uri="{BB962C8B-B14F-4D97-AF65-F5344CB8AC3E}">
        <p14:creationId xmlns:p14="http://schemas.microsoft.com/office/powerpoint/2010/main" val="423015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teledetección se utiliza el concepto de coeficiente de retrodispersión (σ</a:t>
            </a:r>
            <a:r>
              <a:rPr lang="es-EC" sz="1200" kern="1200" baseline="30000" dirty="0" smtClean="0">
                <a:solidFill>
                  <a:schemeClr val="tx1"/>
                </a:solidFill>
                <a:effectLst/>
                <a:latin typeface="+mn-lt"/>
                <a:ea typeface="+mn-ea"/>
                <a:cs typeface="+mn-cs"/>
              </a:rPr>
              <a:t>0</a:t>
            </a:r>
            <a:r>
              <a:rPr lang="es-EC" sz="1200" kern="1200" dirty="0" smtClean="0">
                <a:solidFill>
                  <a:schemeClr val="tx1"/>
                </a:solidFill>
                <a:effectLst/>
                <a:latin typeface="+mn-lt"/>
                <a:ea typeface="+mn-ea"/>
                <a:cs typeface="+mn-cs"/>
              </a:rPr>
              <a:t>), que corresponde a la σ por unidad de área del terreno y representa el comportamiento dispersivo de los elementos presentes dentro de un pixel. </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16</a:t>
            </a:fld>
            <a:endParaRPr lang="es-EC"/>
          </a:p>
        </p:txBody>
      </p:sp>
    </p:spTree>
    <p:extLst>
      <p:ext uri="{BB962C8B-B14F-4D97-AF65-F5344CB8AC3E}">
        <p14:creationId xmlns:p14="http://schemas.microsoft.com/office/powerpoint/2010/main" val="263634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Éste es, una variante del NDVI que utiliza la banda del verde en lugar de la del rojo (</a:t>
            </a:r>
            <a:r>
              <a:rPr lang="es-EC" sz="1200" kern="1200" dirty="0" err="1" smtClean="0">
                <a:solidFill>
                  <a:schemeClr val="tx1"/>
                </a:solidFill>
                <a:effectLst/>
                <a:latin typeface="+mn-lt"/>
                <a:ea typeface="+mn-ea"/>
                <a:cs typeface="+mn-cs"/>
              </a:rPr>
              <a:t>Kemerer</a:t>
            </a:r>
            <a:r>
              <a:rPr lang="es-EC" sz="1200" kern="1200" dirty="0" smtClean="0">
                <a:solidFill>
                  <a:schemeClr val="tx1"/>
                </a:solidFill>
                <a:effectLst/>
                <a:latin typeface="+mn-lt"/>
                <a:ea typeface="+mn-ea"/>
                <a:cs typeface="+mn-cs"/>
              </a:rPr>
              <a:t>, 2007)</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Según </a:t>
            </a:r>
            <a:r>
              <a:rPr lang="es-EC" sz="1200" kern="1200" dirty="0" err="1" smtClean="0">
                <a:solidFill>
                  <a:schemeClr val="tx1"/>
                </a:solidFill>
                <a:effectLst/>
                <a:latin typeface="+mn-lt"/>
                <a:ea typeface="+mn-ea"/>
                <a:cs typeface="+mn-cs"/>
              </a:rPr>
              <a:t>Bending</a:t>
            </a:r>
            <a:r>
              <a:rPr lang="es-EC" sz="1200" kern="1200" dirty="0" smtClean="0">
                <a:solidFill>
                  <a:schemeClr val="tx1"/>
                </a:solidFill>
                <a:effectLst/>
                <a:latin typeface="+mn-lt"/>
                <a:ea typeface="+mn-ea"/>
                <a:cs typeface="+mn-cs"/>
              </a:rPr>
              <a:t>, et al., (2014), lo define como una diferencia de alturas entre el modelo digital de superficie y el modelos digital del terreno.</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19</a:t>
            </a:fld>
            <a:endParaRPr lang="es-EC"/>
          </a:p>
        </p:txBody>
      </p:sp>
    </p:spTree>
    <p:extLst>
      <p:ext uri="{BB962C8B-B14F-4D97-AF65-F5344CB8AC3E}">
        <p14:creationId xmlns:p14="http://schemas.microsoft.com/office/powerpoint/2010/main" val="29274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 determinaron diez puntos de control dentro de la zona de estudio (ver Figura 3. 7); se materializaron mediante estacas de 30 cm de longitud y fueron distribuidos de forma tal, que cubran el área de vuelo y en zonas abiertas </a:t>
            </a:r>
          </a:p>
          <a:p>
            <a:r>
              <a:rPr lang="es-EC" sz="1200" kern="1200" dirty="0" smtClean="0">
                <a:solidFill>
                  <a:schemeClr val="tx1"/>
                </a:solidFill>
                <a:effectLst/>
                <a:latin typeface="+mn-lt"/>
                <a:ea typeface="+mn-ea"/>
                <a:cs typeface="+mn-cs"/>
              </a:rPr>
              <a:t>Para realizar el rastreo GNSS (Global </a:t>
            </a:r>
            <a:r>
              <a:rPr lang="es-EC" sz="1200" kern="1200" dirty="0" err="1" smtClean="0">
                <a:solidFill>
                  <a:schemeClr val="tx1"/>
                </a:solidFill>
                <a:effectLst/>
                <a:latin typeface="+mn-lt"/>
                <a:ea typeface="+mn-ea"/>
                <a:cs typeface="+mn-cs"/>
              </a:rPr>
              <a:t>Navigation</a:t>
            </a:r>
            <a:r>
              <a:rPr lang="es-EC" sz="1200" kern="1200" dirty="0" smtClean="0">
                <a:solidFill>
                  <a:schemeClr val="tx1"/>
                </a:solidFill>
                <a:effectLst/>
                <a:latin typeface="+mn-lt"/>
                <a:ea typeface="+mn-ea"/>
                <a:cs typeface="+mn-cs"/>
              </a:rPr>
              <a:t> Satelital </a:t>
            </a:r>
            <a:r>
              <a:rPr lang="es-EC" sz="1200" kern="1200" dirty="0" err="1" smtClean="0">
                <a:solidFill>
                  <a:schemeClr val="tx1"/>
                </a:solidFill>
                <a:effectLst/>
                <a:latin typeface="+mn-lt"/>
                <a:ea typeface="+mn-ea"/>
                <a:cs typeface="+mn-cs"/>
              </a:rPr>
              <a:t>System</a:t>
            </a:r>
            <a:r>
              <a:rPr lang="es-EC" sz="1200" kern="1200" dirty="0" smtClean="0">
                <a:solidFill>
                  <a:schemeClr val="tx1"/>
                </a:solidFill>
                <a:effectLst/>
                <a:latin typeface="+mn-lt"/>
                <a:ea typeface="+mn-ea"/>
                <a:cs typeface="+mn-cs"/>
              </a:rPr>
              <a:t>), se contó con el equipo </a:t>
            </a:r>
            <a:r>
              <a:rPr lang="es-EC" sz="1200" kern="1200" dirty="0" err="1" smtClean="0">
                <a:solidFill>
                  <a:schemeClr val="tx1"/>
                </a:solidFill>
                <a:effectLst/>
                <a:latin typeface="+mn-lt"/>
                <a:ea typeface="+mn-ea"/>
                <a:cs typeface="+mn-cs"/>
              </a:rPr>
              <a:t>Trimble</a:t>
            </a:r>
            <a:r>
              <a:rPr lang="es-EC" sz="1200" kern="1200" dirty="0" smtClean="0">
                <a:solidFill>
                  <a:schemeClr val="tx1"/>
                </a:solidFill>
                <a:effectLst/>
                <a:latin typeface="+mn-lt"/>
                <a:ea typeface="+mn-ea"/>
                <a:cs typeface="+mn-cs"/>
              </a:rPr>
              <a:t> 5800 (L1/L2), se utilizó el método de posicionamiento estático, observando cada punto, un mínimo de una hora y con un intervalo de registro de 30 segundos </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25</a:t>
            </a:fld>
            <a:endParaRPr lang="es-EC"/>
          </a:p>
        </p:txBody>
      </p:sp>
    </p:spTree>
    <p:extLst>
      <p:ext uri="{BB962C8B-B14F-4D97-AF65-F5344CB8AC3E}">
        <p14:creationId xmlns:p14="http://schemas.microsoft.com/office/powerpoint/2010/main" val="232620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a:t>
            </a:r>
            <a:r>
              <a:rPr lang="es-EC" sz="1200" kern="1200" dirty="0" err="1" smtClean="0">
                <a:solidFill>
                  <a:schemeClr val="tx1"/>
                </a:solidFill>
                <a:effectLst/>
                <a:latin typeface="+mn-lt"/>
                <a:ea typeface="+mn-ea"/>
                <a:cs typeface="+mn-cs"/>
              </a:rPr>
              <a:t>ortomosaico</a:t>
            </a:r>
            <a:r>
              <a:rPr lang="es-EC" sz="1200" kern="1200" dirty="0" smtClean="0">
                <a:solidFill>
                  <a:schemeClr val="tx1"/>
                </a:solidFill>
                <a:effectLst/>
                <a:latin typeface="+mn-lt"/>
                <a:ea typeface="+mn-ea"/>
                <a:cs typeface="+mn-cs"/>
              </a:rPr>
              <a:t> y los límites obtenidos en la fase previa (Fase 1), se utilizaron para definir la cobertura forestal; las mismas que tienen características especiales como son:</a:t>
            </a:r>
          </a:p>
          <a:p>
            <a:pPr lvl="0"/>
            <a:r>
              <a:rPr lang="es-EC" sz="1200" kern="1200" dirty="0" smtClean="0">
                <a:solidFill>
                  <a:schemeClr val="tx1"/>
                </a:solidFill>
                <a:effectLst/>
                <a:latin typeface="+mn-lt"/>
                <a:ea typeface="+mn-ea"/>
                <a:cs typeface="+mn-cs"/>
              </a:rPr>
              <a:t>Zonas forestales: aquellos terrenos con una cubierta forestal, es decir, con árboles cuyas coronas cubran más del 20% de la superficie de un terreno y  deben ser mayor o igual a 1 hectárea. (</a:t>
            </a:r>
            <a:r>
              <a:rPr lang="es-EC" sz="1200" kern="1200" dirty="0" err="1" smtClean="0">
                <a:solidFill>
                  <a:schemeClr val="tx1"/>
                </a:solidFill>
                <a:effectLst/>
                <a:latin typeface="+mn-lt"/>
                <a:ea typeface="+mn-ea"/>
                <a:cs typeface="+mn-cs"/>
              </a:rPr>
              <a:t>Coll</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Vehi</a:t>
            </a:r>
            <a:r>
              <a:rPr lang="es-EC" sz="1200" kern="1200" dirty="0" smtClean="0">
                <a:solidFill>
                  <a:schemeClr val="tx1"/>
                </a:solidFill>
                <a:effectLst/>
                <a:latin typeface="+mn-lt"/>
                <a:ea typeface="+mn-ea"/>
                <a:cs typeface="+mn-cs"/>
              </a:rPr>
              <a:t>, 1999).</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29</a:t>
            </a:fld>
            <a:endParaRPr lang="es-EC"/>
          </a:p>
        </p:txBody>
      </p:sp>
    </p:spTree>
    <p:extLst>
      <p:ext uri="{BB962C8B-B14F-4D97-AF65-F5344CB8AC3E}">
        <p14:creationId xmlns:p14="http://schemas.microsoft.com/office/powerpoint/2010/main" val="172555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permitiendo definir una población finita de parcelas (N = 26) y aplicando la ecuación estadística numero [14]; con la cantidad de muestra sería:</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30</a:t>
            </a:fld>
            <a:endParaRPr lang="es-EC"/>
          </a:p>
        </p:txBody>
      </p:sp>
    </p:spTree>
    <p:extLst>
      <p:ext uri="{BB962C8B-B14F-4D97-AF65-F5344CB8AC3E}">
        <p14:creationId xmlns:p14="http://schemas.microsoft.com/office/powerpoint/2010/main" val="416657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En cada cuadrante se debe ubicar el árbol más cercano al punto central y tomar solo 4 árboles (ver Figura 2.22); de los cuales se pueden tomar medidas de campo como son: altura, Diámetro a la altura del pecho (DAP), </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32</a:t>
            </a:fld>
            <a:endParaRPr lang="es-EC"/>
          </a:p>
        </p:txBody>
      </p:sp>
    </p:spTree>
    <p:extLst>
      <p:ext uri="{BB962C8B-B14F-4D97-AF65-F5344CB8AC3E}">
        <p14:creationId xmlns:p14="http://schemas.microsoft.com/office/powerpoint/2010/main" val="2219028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46</a:t>
            </a:fld>
            <a:endParaRPr lang="es-EC"/>
          </a:p>
        </p:txBody>
      </p:sp>
    </p:spTree>
    <p:extLst>
      <p:ext uri="{BB962C8B-B14F-4D97-AF65-F5344CB8AC3E}">
        <p14:creationId xmlns:p14="http://schemas.microsoft.com/office/powerpoint/2010/main" val="391729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kern="1200" dirty="0" smtClean="0">
                <a:solidFill>
                  <a:schemeClr val="tx1"/>
                </a:solidFill>
                <a:effectLst/>
                <a:latin typeface="+mn-lt"/>
                <a:ea typeface="+mn-ea"/>
                <a:cs typeface="+mn-cs"/>
              </a:rPr>
              <a:t>El objetivo del análisis estadístico es identificar tendencias, Describir la naturaleza de los datos a ser analizados.</a:t>
            </a:r>
          </a:p>
          <a:p>
            <a:r>
              <a:rPr lang="es-EC" sz="1200" kern="1200" dirty="0" smtClean="0">
                <a:solidFill>
                  <a:schemeClr val="tx1"/>
                </a:solidFill>
                <a:effectLst/>
                <a:latin typeface="+mn-lt"/>
                <a:ea typeface="+mn-ea"/>
                <a:cs typeface="+mn-cs"/>
              </a:rPr>
              <a:t>Las medidas de tendencia central son medidas estadísticas que pretenden resumir en un solo valor a un conjunto de valores</a:t>
            </a:r>
          </a:p>
          <a:p>
            <a:r>
              <a:rPr lang="es-EC" sz="1200" kern="1200" dirty="0" smtClean="0">
                <a:solidFill>
                  <a:schemeClr val="tx1"/>
                </a:solidFill>
                <a:effectLst/>
                <a:latin typeface="+mn-lt"/>
                <a:ea typeface="+mn-ea"/>
                <a:cs typeface="+mn-cs"/>
              </a:rPr>
              <a:t>Las medidas de dispersión miden el grado de dispersión de los valores de la variable. </a:t>
            </a:r>
          </a:p>
          <a:p>
            <a:r>
              <a:rPr lang="es-EC" sz="1200" kern="1200" dirty="0" smtClean="0">
                <a:solidFill>
                  <a:schemeClr val="tx1"/>
                </a:solidFill>
                <a:effectLst/>
                <a:latin typeface="+mn-lt"/>
                <a:ea typeface="+mn-ea"/>
                <a:cs typeface="+mn-cs"/>
              </a:rPr>
              <a:t>Las medidas de distribución nos permiten identificar la forma en que se separan o aglomeran los valores de acuerdo a su representación gráfica. </a:t>
            </a:r>
          </a:p>
          <a:p>
            <a:r>
              <a:rPr lang="es-EC" sz="1200" kern="1200" dirty="0" smtClean="0">
                <a:solidFill>
                  <a:schemeClr val="tx1"/>
                </a:solidFill>
                <a:effectLst/>
                <a:latin typeface="+mn-lt"/>
                <a:ea typeface="+mn-ea"/>
                <a:cs typeface="+mn-cs"/>
              </a:rPr>
              <a:t>Estas medidas describen la manera como los datos tienden a reunirse de acuerdo con la frecuencia con que se hallen dentro de la información.  CURVA</a:t>
            </a:r>
            <a:r>
              <a:rPr lang="es-EC" sz="1200" kern="1200" baseline="0" dirty="0" smtClean="0">
                <a:solidFill>
                  <a:schemeClr val="tx1"/>
                </a:solidFill>
                <a:effectLst/>
                <a:latin typeface="+mn-lt"/>
                <a:ea typeface="+mn-ea"/>
                <a:cs typeface="+mn-cs"/>
              </a:rPr>
              <a:t> ASIMETRICA NEGATIVA</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47</a:t>
            </a:fld>
            <a:endParaRPr lang="es-EC"/>
          </a:p>
        </p:txBody>
      </p:sp>
    </p:spTree>
    <p:extLst>
      <p:ext uri="{BB962C8B-B14F-4D97-AF65-F5344CB8AC3E}">
        <p14:creationId xmlns:p14="http://schemas.microsoft.com/office/powerpoint/2010/main" val="3654185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diagramas de </a:t>
            </a:r>
            <a:r>
              <a:rPr lang="es-EC" sz="1200" b="1" kern="1200" dirty="0" smtClean="0">
                <a:solidFill>
                  <a:schemeClr val="tx1"/>
                </a:solidFill>
                <a:effectLst/>
                <a:latin typeface="+mn-lt"/>
                <a:ea typeface="+mn-ea"/>
                <a:cs typeface="+mn-cs"/>
              </a:rPr>
              <a:t>Caja-Bigotes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boxplots</a:t>
            </a:r>
            <a:r>
              <a:rPr lang="es-EC" sz="1200" kern="1200" dirty="0" smtClean="0">
                <a:solidFill>
                  <a:schemeClr val="tx1"/>
                </a:solidFill>
                <a:effectLst/>
                <a:latin typeface="+mn-lt"/>
                <a:ea typeface="+mn-ea"/>
                <a:cs typeface="+mn-cs"/>
              </a:rPr>
              <a:t> o box and </a:t>
            </a:r>
            <a:r>
              <a:rPr lang="es-EC" sz="1200" kern="1200" dirty="0" err="1" smtClean="0">
                <a:solidFill>
                  <a:schemeClr val="tx1"/>
                </a:solidFill>
                <a:effectLst/>
                <a:latin typeface="+mn-lt"/>
                <a:ea typeface="+mn-ea"/>
                <a:cs typeface="+mn-cs"/>
              </a:rPr>
              <a:t>whiskers</a:t>
            </a:r>
            <a:r>
              <a:rPr lang="es-EC" sz="1200" kern="1200" dirty="0" smtClean="0">
                <a:solidFill>
                  <a:schemeClr val="tx1"/>
                </a:solidFill>
                <a:effectLst/>
                <a:latin typeface="+mn-lt"/>
                <a:ea typeface="+mn-ea"/>
                <a:cs typeface="+mn-cs"/>
              </a:rPr>
              <a:t>) son una presentación visual que describe varias características importantes, al mismo tiempo, tales como la dispersión y simetría.</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48</a:t>
            </a:fld>
            <a:endParaRPr lang="es-EC"/>
          </a:p>
        </p:txBody>
      </p:sp>
    </p:spTree>
    <p:extLst>
      <p:ext uri="{BB962C8B-B14F-4D97-AF65-F5344CB8AC3E}">
        <p14:creationId xmlns:p14="http://schemas.microsoft.com/office/powerpoint/2010/main" val="448257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La </a:t>
            </a:r>
            <a:r>
              <a:rPr lang="es-EC" sz="1200" b="1" kern="1200" dirty="0" smtClean="0">
                <a:solidFill>
                  <a:schemeClr val="tx1"/>
                </a:solidFill>
                <a:effectLst/>
                <a:latin typeface="+mn-lt"/>
                <a:ea typeface="+mn-ea"/>
                <a:cs typeface="+mn-cs"/>
              </a:rPr>
              <a:t>media aritmética</a:t>
            </a:r>
            <a:r>
              <a:rPr lang="es-EC" sz="1200" kern="1200" dirty="0" smtClean="0">
                <a:solidFill>
                  <a:schemeClr val="tx1"/>
                </a:solidFill>
                <a:effectLst/>
                <a:latin typeface="+mn-lt"/>
                <a:ea typeface="+mn-ea"/>
                <a:cs typeface="+mn-cs"/>
              </a:rPr>
              <a:t> es, probablemente, uno de los parámetros estadísticos más extendidos.</a:t>
            </a:r>
            <a:r>
              <a:rPr lang="es-EC" sz="1200" u="sng" kern="1200" baseline="30000" dirty="0" smtClean="0">
                <a:solidFill>
                  <a:schemeClr val="tx1"/>
                </a:solidFill>
                <a:effectLst/>
                <a:latin typeface="+mn-lt"/>
                <a:ea typeface="+mn-ea"/>
                <a:cs typeface="+mn-cs"/>
                <a:hlinkClick r:id="rId3"/>
              </a:rPr>
              <a:t>2</a:t>
            </a:r>
            <a:r>
              <a:rPr lang="es-EC" sz="1200" kern="1200" dirty="0" smtClean="0">
                <a:solidFill>
                  <a:schemeClr val="tx1"/>
                </a:solidFill>
                <a:effectLst/>
                <a:latin typeface="+mn-lt"/>
                <a:ea typeface="+mn-ea"/>
                <a:cs typeface="+mn-cs"/>
              </a:rPr>
              <a:t>​ Se le llama también </a:t>
            </a:r>
            <a:r>
              <a:rPr lang="es-EC" sz="1200" b="1" kern="1200" dirty="0" smtClean="0">
                <a:solidFill>
                  <a:schemeClr val="tx1"/>
                </a:solidFill>
                <a:effectLst/>
                <a:latin typeface="+mn-lt"/>
                <a:ea typeface="+mn-ea"/>
                <a:cs typeface="+mn-cs"/>
              </a:rPr>
              <a:t>promedio</a:t>
            </a:r>
            <a:r>
              <a:rPr lang="es-EC" sz="1200" kern="1200" dirty="0" smtClean="0">
                <a:solidFill>
                  <a:schemeClr val="tx1"/>
                </a:solidFill>
                <a:effectLst/>
                <a:latin typeface="+mn-lt"/>
                <a:ea typeface="+mn-ea"/>
                <a:cs typeface="+mn-cs"/>
              </a:rPr>
              <a:t> o, simplemente, </a:t>
            </a:r>
            <a:r>
              <a:rPr lang="es-EC" sz="1200" b="1" kern="1200" dirty="0" smtClean="0">
                <a:solidFill>
                  <a:schemeClr val="tx1"/>
                </a:solidFill>
                <a:effectLst/>
                <a:latin typeface="+mn-lt"/>
                <a:ea typeface="+mn-ea"/>
                <a:cs typeface="+mn-cs"/>
              </a:rPr>
              <a:t>media</a:t>
            </a:r>
            <a:r>
              <a:rPr lang="es-EC" sz="1200" kern="1200" dirty="0" smtClean="0">
                <a:solidFill>
                  <a:schemeClr val="tx1"/>
                </a:solidFill>
                <a:effectLst/>
                <a:latin typeface="+mn-lt"/>
                <a:ea typeface="+mn-ea"/>
                <a:cs typeface="+mn-cs"/>
              </a:rPr>
              <a:t>.</a:t>
            </a:r>
          </a:p>
          <a:p>
            <a:r>
              <a:rPr lang="es-EC" sz="1200" kern="1200" dirty="0" smtClean="0">
                <a:solidFill>
                  <a:schemeClr val="tx1"/>
                </a:solidFill>
                <a:effectLst/>
                <a:latin typeface="+mn-lt"/>
                <a:ea typeface="+mn-ea"/>
                <a:cs typeface="+mn-cs"/>
              </a:rPr>
              <a:t>La moda es el dato más repetido de la encuesta, el valor de la variable con mayor </a:t>
            </a:r>
            <a:r>
              <a:rPr lang="es-EC" sz="1200" u="sng" kern="1200" dirty="0" smtClean="0">
                <a:solidFill>
                  <a:schemeClr val="tx1"/>
                </a:solidFill>
                <a:effectLst/>
                <a:latin typeface="+mn-lt"/>
                <a:ea typeface="+mn-ea"/>
                <a:cs typeface="+mn-cs"/>
                <a:hlinkClick r:id="rId4" tooltip="Frecuencia estadística"/>
              </a:rPr>
              <a:t>frecuencia absoluta</a:t>
            </a:r>
            <a:r>
              <a:rPr lang="es-EC" sz="1200" kern="1200" dirty="0" smtClean="0">
                <a:solidFill>
                  <a:schemeClr val="tx1"/>
                </a:solidFill>
                <a:effectLst/>
                <a:latin typeface="+mn-lt"/>
                <a:ea typeface="+mn-ea"/>
                <a:cs typeface="+mn-cs"/>
              </a:rPr>
              <a:t>.</a:t>
            </a:r>
            <a:r>
              <a:rPr lang="es-EC" sz="1200" u="sng" kern="1200" baseline="30000" dirty="0" smtClean="0">
                <a:solidFill>
                  <a:schemeClr val="tx1"/>
                </a:solidFill>
                <a:effectLst/>
                <a:latin typeface="+mn-lt"/>
                <a:ea typeface="+mn-ea"/>
                <a:cs typeface="+mn-cs"/>
                <a:hlinkClick r:id="rId5"/>
              </a:rPr>
              <a:t>5</a:t>
            </a:r>
            <a:r>
              <a:rPr lang="es-EC" sz="1200" kern="1200" dirty="0" smtClean="0">
                <a:solidFill>
                  <a:schemeClr val="tx1"/>
                </a:solidFill>
                <a:effectLst/>
                <a:latin typeface="+mn-lt"/>
                <a:ea typeface="+mn-ea"/>
                <a:cs typeface="+mn-cs"/>
              </a:rPr>
              <a:t>​ </a:t>
            </a:r>
          </a:p>
          <a:p>
            <a:r>
              <a:rPr lang="es-EC" sz="1200" kern="1200" dirty="0" smtClean="0">
                <a:solidFill>
                  <a:schemeClr val="tx1"/>
                </a:solidFill>
                <a:effectLst/>
                <a:latin typeface="+mn-lt"/>
                <a:ea typeface="+mn-ea"/>
                <a:cs typeface="+mn-cs"/>
              </a:rPr>
              <a:t>Otra medida de tendencia central es la mediana. La mediana es el valor de la variable que ocupa la posición central</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49</a:t>
            </a:fld>
            <a:endParaRPr lang="es-EC"/>
          </a:p>
        </p:txBody>
      </p:sp>
    </p:spTree>
    <p:extLst>
      <p:ext uri="{BB962C8B-B14F-4D97-AF65-F5344CB8AC3E}">
        <p14:creationId xmlns:p14="http://schemas.microsoft.com/office/powerpoint/2010/main" val="159866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C" dirty="0" smtClean="0">
                <a:latin typeface="Quicksand" panose="020B0604020202020204"/>
              </a:rPr>
              <a:t>LOS BOSQUES</a:t>
            </a:r>
            <a:r>
              <a:rPr lang="es-EC" baseline="0" dirty="0" smtClean="0">
                <a:latin typeface="Quicksand" panose="020B0604020202020204"/>
              </a:rPr>
              <a:t> A TRAVES DE PROCESOS DE FOTOSINTESIS CAPTURAN DIOXIDO DE CARBONO ATMOSFERICO Y LO FIJAN Y ACUMULAN EN SU BIOMASA DE ESTA MANERA CONSTITUYEN </a:t>
            </a:r>
            <a:r>
              <a:rPr lang="es-EC" dirty="0" smtClean="0">
                <a:latin typeface="Quicksand" panose="020B0604020202020204"/>
              </a:rPr>
              <a:t>Reservas de Carbono (Sumideros)</a:t>
            </a:r>
          </a:p>
          <a:p>
            <a:pPr marL="285750" indent="-285750">
              <a:buFont typeface="Arial" panose="020B0604020202020204" pitchFamily="34" charset="0"/>
              <a:buChar char="•"/>
            </a:pPr>
            <a:r>
              <a:rPr lang="es-EC" dirty="0" smtClean="0">
                <a:latin typeface="Quicksand" panose="020B0604020202020204"/>
              </a:rPr>
              <a:t>Cuantificación de la cantidad de gases(CO</a:t>
            </a:r>
            <a:r>
              <a:rPr lang="es-EC" sz="1000" dirty="0" smtClean="0">
                <a:latin typeface="Quicksand" panose="020B0604020202020204"/>
              </a:rPr>
              <a:t>2</a:t>
            </a:r>
            <a:r>
              <a:rPr lang="es-EC" dirty="0" smtClean="0">
                <a:latin typeface="Quicksand" panose="020B0604020202020204"/>
              </a:rPr>
              <a:t>) del efecto invernadero que no se libera evitando la deforestación o quema</a:t>
            </a:r>
          </a:p>
        </p:txBody>
      </p:sp>
      <p:sp>
        <p:nvSpPr>
          <p:cNvPr id="4" name="Marcador de número de diapositiva 3"/>
          <p:cNvSpPr>
            <a:spLocks noGrp="1"/>
          </p:cNvSpPr>
          <p:nvPr>
            <p:ph type="sldNum" sz="quarter" idx="10"/>
          </p:nvPr>
        </p:nvSpPr>
        <p:spPr/>
        <p:txBody>
          <a:bodyPr/>
          <a:lstStyle/>
          <a:p>
            <a:fld id="{D41C3908-C121-4D6C-9254-1D73DB1923DE}" type="slidenum">
              <a:rPr lang="es-EC" smtClean="0"/>
              <a:t>4</a:t>
            </a:fld>
            <a:endParaRPr lang="es-EC"/>
          </a:p>
        </p:txBody>
      </p:sp>
    </p:spTree>
    <p:extLst>
      <p:ext uri="{BB962C8B-B14F-4D97-AF65-F5344CB8AC3E}">
        <p14:creationId xmlns:p14="http://schemas.microsoft.com/office/powerpoint/2010/main" val="1806608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Indica la dispersión entre los valores extremos de una variable. se calcula como la diferencia entre el mayor y el menor valor de la variable</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51</a:t>
            </a:fld>
            <a:endParaRPr lang="es-EC"/>
          </a:p>
        </p:txBody>
      </p:sp>
    </p:spTree>
    <p:extLst>
      <p:ext uri="{BB962C8B-B14F-4D97-AF65-F5344CB8AC3E}">
        <p14:creationId xmlns:p14="http://schemas.microsoft.com/office/powerpoint/2010/main" val="555396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desviación estándar mide el grado de </a:t>
            </a:r>
            <a:r>
              <a:rPr lang="es-EC" sz="1200" kern="1200" dirty="0" err="1" smtClean="0">
                <a:solidFill>
                  <a:schemeClr val="tx1"/>
                </a:solidFill>
                <a:effectLst/>
                <a:latin typeface="+mn-lt"/>
                <a:ea typeface="+mn-ea"/>
                <a:cs typeface="+mn-cs"/>
              </a:rPr>
              <a:t>disersión</a:t>
            </a:r>
            <a:r>
              <a:rPr lang="es-EC" sz="1200" kern="1200" dirty="0" smtClean="0">
                <a:solidFill>
                  <a:schemeClr val="tx1"/>
                </a:solidFill>
                <a:effectLst/>
                <a:latin typeface="+mn-lt"/>
                <a:ea typeface="+mn-ea"/>
                <a:cs typeface="+mn-cs"/>
              </a:rPr>
              <a:t> de los datos con respecto a la media, Mientras menor sea la desviación estándar, los datos son más homogéneos, es decir existe menor dispersión, el incremento de los valores de la desviación estándar indica </a:t>
            </a:r>
            <a:r>
              <a:rPr lang="es-EC" sz="1200" kern="1200" dirty="0" err="1" smtClean="0">
                <a:solidFill>
                  <a:schemeClr val="tx1"/>
                </a:solidFill>
                <a:effectLst/>
                <a:latin typeface="+mn-lt"/>
                <a:ea typeface="+mn-ea"/>
                <a:cs typeface="+mn-cs"/>
              </a:rPr>
              <a:t>ina</a:t>
            </a:r>
            <a:r>
              <a:rPr lang="es-EC" sz="1200" kern="1200" dirty="0" smtClean="0">
                <a:solidFill>
                  <a:schemeClr val="tx1"/>
                </a:solidFill>
                <a:effectLst/>
                <a:latin typeface="+mn-lt"/>
                <a:ea typeface="+mn-ea"/>
                <a:cs typeface="+mn-cs"/>
              </a:rPr>
              <a:t> mayor variabilidad de los datos</a:t>
            </a:r>
          </a:p>
          <a:p>
            <a:r>
              <a:rPr lang="es-EC" sz="1200" b="1" kern="1200" dirty="0" smtClean="0">
                <a:solidFill>
                  <a:schemeClr val="tx1"/>
                </a:solidFill>
                <a:effectLst/>
                <a:latin typeface="+mn-lt"/>
                <a:ea typeface="+mn-ea"/>
                <a:cs typeface="+mn-cs"/>
              </a:rPr>
              <a:t>ASIMETRÍA</a:t>
            </a:r>
          </a:p>
          <a:p>
            <a:r>
              <a:rPr lang="es-EC" sz="1200" kern="1200" dirty="0" smtClean="0">
                <a:solidFill>
                  <a:schemeClr val="tx1"/>
                </a:solidFill>
                <a:effectLst/>
                <a:latin typeface="+mn-lt"/>
                <a:ea typeface="+mn-ea"/>
                <a:cs typeface="+mn-cs"/>
              </a:rPr>
              <a:t>Esta medida nos permite identificar si los datos se distribuyen de forma uniforme alrededor del punto central (Media aritmética).</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53</a:t>
            </a:fld>
            <a:endParaRPr lang="es-EC"/>
          </a:p>
        </p:txBody>
      </p:sp>
    </p:spTree>
    <p:extLst>
      <p:ext uri="{BB962C8B-B14F-4D97-AF65-F5344CB8AC3E}">
        <p14:creationId xmlns:p14="http://schemas.microsoft.com/office/powerpoint/2010/main" val="289293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 utilizó un análisis de correlación por el método de Pearson descrito, con el fin de comparar las estimaciones de biomasa acumuladas.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Esta correlación proporciona la medida de relación entre las cuatro metodologías; al momento de medir el grado en que se encuentran correlacionadas</a:t>
            </a:r>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55</a:t>
            </a:fld>
            <a:endParaRPr lang="es-EC"/>
          </a:p>
        </p:txBody>
      </p:sp>
    </p:spTree>
    <p:extLst>
      <p:ext uri="{BB962C8B-B14F-4D97-AF65-F5344CB8AC3E}">
        <p14:creationId xmlns:p14="http://schemas.microsoft.com/office/powerpoint/2010/main" val="2042869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un procedimiento riguroso de validación de un modelo consiste en verificar los resultados con una muestra independiente de la utilizada para construirlo, debido a que la bondad del ajuste no refleja necesariamente la bondad de una predicción futura.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13 </a:t>
            </a:r>
            <a:r>
              <a:rPr lang="es-EC" sz="1200" kern="1200" dirty="0" err="1" smtClean="0">
                <a:solidFill>
                  <a:schemeClr val="tx1"/>
                </a:solidFill>
                <a:effectLst/>
                <a:latin typeface="+mn-lt"/>
                <a:ea typeface="+mn-ea"/>
                <a:cs typeface="+mn-cs"/>
              </a:rPr>
              <a:t>subparcelas</a:t>
            </a:r>
            <a:r>
              <a:rPr lang="es-EC" sz="1200" kern="1200" dirty="0" smtClean="0">
                <a:solidFill>
                  <a:schemeClr val="tx1"/>
                </a:solidFill>
                <a:effectLst/>
                <a:latin typeface="+mn-lt"/>
                <a:ea typeface="+mn-ea"/>
                <a:cs typeface="+mn-cs"/>
              </a:rPr>
              <a:t>(20*20m), seleccionados mediante muestreo aleatorio simple</a:t>
            </a:r>
          </a:p>
          <a:p>
            <a:r>
              <a:rPr lang="es-EC" sz="1200" kern="1200" dirty="0" smtClean="0">
                <a:solidFill>
                  <a:schemeClr val="tx1"/>
                </a:solidFill>
                <a:effectLst/>
                <a:latin typeface="+mn-lt"/>
                <a:ea typeface="+mn-ea"/>
                <a:cs typeface="+mn-cs"/>
              </a:rPr>
              <a:t>Se extrajeron los píxeles (valores digitales) de cada modelo que coincidieron espacialmente con las </a:t>
            </a:r>
            <a:r>
              <a:rPr lang="es-EC" sz="1200" kern="1200" dirty="0" err="1" smtClean="0">
                <a:solidFill>
                  <a:schemeClr val="tx1"/>
                </a:solidFill>
                <a:effectLst/>
                <a:latin typeface="+mn-lt"/>
                <a:ea typeface="+mn-ea"/>
                <a:cs typeface="+mn-cs"/>
              </a:rPr>
              <a:t>subparcelas</a:t>
            </a:r>
            <a:r>
              <a:rPr lang="es-EC" sz="1200" kern="1200" dirty="0" smtClean="0">
                <a:solidFill>
                  <a:schemeClr val="tx1"/>
                </a:solidFill>
                <a:effectLst/>
                <a:latin typeface="+mn-lt"/>
                <a:ea typeface="+mn-ea"/>
                <a:cs typeface="+mn-cs"/>
              </a:rPr>
              <a:t> tomadas en campo. Para ello, se utilizó la herramienta </a:t>
            </a:r>
            <a:r>
              <a:rPr lang="es-EC" sz="1200" kern="1200" dirty="0" err="1" smtClean="0">
                <a:solidFill>
                  <a:schemeClr val="tx1"/>
                </a:solidFill>
                <a:effectLst/>
                <a:latin typeface="+mn-lt"/>
                <a:ea typeface="+mn-ea"/>
                <a:cs typeface="+mn-cs"/>
              </a:rPr>
              <a:t>Sample</a:t>
            </a:r>
            <a:r>
              <a:rPr lang="es-EC" sz="1200" kern="1200" dirty="0" smtClean="0">
                <a:solidFill>
                  <a:schemeClr val="tx1"/>
                </a:solidFill>
                <a:effectLst/>
                <a:latin typeface="+mn-lt"/>
                <a:ea typeface="+mn-ea"/>
                <a:cs typeface="+mn-cs"/>
              </a:rPr>
              <a:t> del software </a:t>
            </a:r>
            <a:r>
              <a:rPr lang="es-EC" sz="1200" kern="1200" dirty="0" err="1" smtClean="0">
                <a:solidFill>
                  <a:schemeClr val="tx1"/>
                </a:solidFill>
                <a:effectLst/>
                <a:latin typeface="+mn-lt"/>
                <a:ea typeface="+mn-ea"/>
                <a:cs typeface="+mn-cs"/>
              </a:rPr>
              <a:t>ArcGIS</a:t>
            </a:r>
            <a:r>
              <a:rPr lang="es-EC" sz="1200" kern="1200" dirty="0" smtClean="0">
                <a:solidFill>
                  <a:schemeClr val="tx1"/>
                </a:solidFill>
                <a:effectLst/>
                <a:latin typeface="+mn-lt"/>
                <a:ea typeface="+mn-ea"/>
                <a:cs typeface="+mn-cs"/>
              </a:rPr>
              <a:t>, </a:t>
            </a:r>
          </a:p>
          <a:p>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a:t>
            </a:r>
            <a:r>
              <a:rPr lang="es-EC" sz="1200" b="1" kern="1200" dirty="0" smtClean="0">
                <a:solidFill>
                  <a:schemeClr val="tx1"/>
                </a:solidFill>
                <a:effectLst/>
                <a:latin typeface="+mn-lt"/>
                <a:ea typeface="+mn-ea"/>
                <a:cs typeface="+mn-cs"/>
              </a:rPr>
              <a:t>índices de vegetación</a:t>
            </a:r>
            <a:r>
              <a:rPr lang="es-EC" sz="1200" kern="1200" dirty="0" smtClean="0">
                <a:solidFill>
                  <a:schemeClr val="tx1"/>
                </a:solidFill>
                <a:effectLst/>
                <a:latin typeface="+mn-lt"/>
                <a:ea typeface="+mn-ea"/>
                <a:cs typeface="+mn-cs"/>
              </a:rPr>
              <a:t> son combinaciones de las </a:t>
            </a:r>
            <a:r>
              <a:rPr lang="es-EC" sz="1200" i="1" kern="1200" dirty="0" smtClean="0">
                <a:solidFill>
                  <a:schemeClr val="tx1"/>
                </a:solidFill>
                <a:effectLst/>
                <a:latin typeface="+mn-lt"/>
                <a:ea typeface="+mn-ea"/>
                <a:cs typeface="+mn-cs"/>
              </a:rPr>
              <a:t>bandas espectrales</a:t>
            </a:r>
            <a:r>
              <a:rPr lang="es-EC" sz="1200" kern="1200" dirty="0" smtClean="0">
                <a:solidFill>
                  <a:schemeClr val="tx1"/>
                </a:solidFill>
                <a:effectLst/>
                <a:latin typeface="+mn-lt"/>
                <a:ea typeface="+mn-ea"/>
                <a:cs typeface="+mn-cs"/>
              </a:rPr>
              <a:t> , cuya función es realzar la vegetación en función de su respuesta espectral y atenuar los detalles de otros elementos como el suelo, radiación reflejada (</a:t>
            </a:r>
            <a:r>
              <a:rPr lang="es-EC" sz="1200" kern="1200" dirty="0" err="1" smtClean="0">
                <a:solidFill>
                  <a:schemeClr val="tx1"/>
                </a:solidFill>
                <a:effectLst/>
                <a:latin typeface="+mn-lt"/>
                <a:ea typeface="+mn-ea"/>
                <a:cs typeface="+mn-cs"/>
              </a:rPr>
              <a:t>reflectancia</a:t>
            </a:r>
            <a:r>
              <a:rPr lang="es-EC" sz="1200" kern="1200" dirty="0" smtClean="0">
                <a:solidFill>
                  <a:schemeClr val="tx1"/>
                </a:solidFill>
                <a:effectLst/>
                <a:latin typeface="+mn-lt"/>
                <a:ea typeface="+mn-ea"/>
                <a:cs typeface="+mn-cs"/>
              </a:rPr>
              <a:t>) o emitida (</a:t>
            </a:r>
            <a:r>
              <a:rPr lang="es-EC" sz="1200" kern="1200" dirty="0" err="1" smtClean="0">
                <a:solidFill>
                  <a:schemeClr val="tx1"/>
                </a:solidFill>
                <a:effectLst/>
                <a:latin typeface="+mn-lt"/>
                <a:ea typeface="+mn-ea"/>
                <a:cs typeface="+mn-cs"/>
              </a:rPr>
              <a:t>emitancia</a:t>
            </a:r>
            <a:r>
              <a:rPr lang="es-EC" sz="1200" kern="1200" dirty="0" smtClean="0">
                <a:solidFill>
                  <a:schemeClr val="tx1"/>
                </a:solidFill>
                <a:effectLst/>
                <a:latin typeface="+mn-lt"/>
                <a:ea typeface="+mn-ea"/>
                <a:cs typeface="+mn-cs"/>
              </a:rPr>
              <a:t>).</a:t>
            </a:r>
          </a:p>
          <a:p>
            <a:endParaRPr lang="es-EC" dirty="0" smtClean="0"/>
          </a:p>
          <a:p>
            <a:r>
              <a:rPr lang="es-EC" sz="1200" kern="1200" dirty="0" smtClean="0">
                <a:solidFill>
                  <a:schemeClr val="tx1"/>
                </a:solidFill>
                <a:effectLst/>
                <a:latin typeface="+mn-lt"/>
                <a:ea typeface="+mn-ea"/>
                <a:cs typeface="+mn-cs"/>
              </a:rPr>
              <a:t>Este bosque se creó a partir del vivero que fue implementado por el INEFAN hace aproximadamente 50 años, convirtiéndose en un elemento natural que se ha transformado en un refugio de la fauna del sector y a la vez es un espacio propicio para actividades recreativas y de educación ambiental.</a:t>
            </a:r>
          </a:p>
          <a:p>
            <a:r>
              <a:rPr lang="es-EC" sz="1200" kern="1200" dirty="0" smtClean="0">
                <a:solidFill>
                  <a:schemeClr val="tx1"/>
                </a:solidFill>
                <a:effectLst/>
                <a:latin typeface="+mn-lt"/>
                <a:ea typeface="+mn-ea"/>
                <a:cs typeface="+mn-cs"/>
              </a:rPr>
              <a:t>1950 </a:t>
            </a:r>
            <a:r>
              <a:rPr lang="es-EC" sz="1200" kern="1200" dirty="0" err="1" smtClean="0">
                <a:solidFill>
                  <a:schemeClr val="tx1"/>
                </a:solidFill>
                <a:effectLst/>
                <a:latin typeface="+mn-lt"/>
                <a:ea typeface="+mn-ea"/>
                <a:cs typeface="+mn-cs"/>
              </a:rPr>
              <a:t>constituian</a:t>
            </a:r>
            <a:r>
              <a:rPr lang="es-EC" sz="1200" kern="1200" dirty="0" smtClean="0">
                <a:solidFill>
                  <a:schemeClr val="tx1"/>
                </a:solidFill>
                <a:effectLst/>
                <a:latin typeface="+mn-lt"/>
                <a:ea typeface="+mn-ea"/>
                <a:cs typeface="+mn-cs"/>
              </a:rPr>
              <a:t> el vivero INEFAN</a:t>
            </a:r>
          </a:p>
          <a:p>
            <a:r>
              <a:rPr lang="es-EC" sz="1200" kern="1200" dirty="0" smtClean="0">
                <a:solidFill>
                  <a:schemeClr val="tx1"/>
                </a:solidFill>
                <a:effectLst/>
                <a:latin typeface="+mn-lt"/>
                <a:ea typeface="+mn-ea"/>
                <a:cs typeface="+mn-cs"/>
              </a:rPr>
              <a:t>Pero en 2004 se transfirió el MAE transfirió el dominio de los terrenos ocupados por el INEFAN al Municipio de Quito</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56</a:t>
            </a:fld>
            <a:endParaRPr lang="es-EC"/>
          </a:p>
        </p:txBody>
      </p:sp>
    </p:spTree>
    <p:extLst>
      <p:ext uri="{BB962C8B-B14F-4D97-AF65-F5344CB8AC3E}">
        <p14:creationId xmlns:p14="http://schemas.microsoft.com/office/powerpoint/2010/main" val="1562445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coeficiente de determinación r², es un coeficiente estadístico que sirve para medir la bondad del ajuste del modelo de regresión, su unidad varia de 0 a 1 (</a:t>
            </a:r>
            <a:r>
              <a:rPr lang="es-EC" sz="1200" kern="1200" dirty="0" err="1" smtClean="0">
                <a:solidFill>
                  <a:schemeClr val="tx1"/>
                </a:solidFill>
                <a:effectLst/>
                <a:latin typeface="+mn-lt"/>
                <a:ea typeface="+mn-ea"/>
                <a:cs typeface="+mn-cs"/>
              </a:rPr>
              <a:t>Diaz</a:t>
            </a:r>
            <a:r>
              <a:rPr lang="es-EC" sz="1200" kern="1200" dirty="0" smtClean="0">
                <a:solidFill>
                  <a:schemeClr val="tx1"/>
                </a:solidFill>
                <a:effectLst/>
                <a:latin typeface="+mn-lt"/>
                <a:ea typeface="+mn-ea"/>
                <a:cs typeface="+mn-cs"/>
              </a:rPr>
              <a:t>, 2015). Se lo obtiene elevando al cuadrado el coeficiente de correlación de Pearson y se  interpreta cualitativamente, según la siguiente tabla.</a:t>
            </a: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58</a:t>
            </a:fld>
            <a:endParaRPr lang="es-EC"/>
          </a:p>
        </p:txBody>
      </p:sp>
    </p:spTree>
    <p:extLst>
      <p:ext uri="{BB962C8B-B14F-4D97-AF65-F5344CB8AC3E}">
        <p14:creationId xmlns:p14="http://schemas.microsoft.com/office/powerpoint/2010/main" val="3986719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latin typeface="Quicksand" panose="020B0604020202020204"/>
              </a:rPr>
              <a:t>Esto se contrasta con los estudios realizados: </a:t>
            </a:r>
            <a:r>
              <a:rPr lang="es-EC" dirty="0" err="1" smtClean="0">
                <a:latin typeface="Quicksand" panose="020B0604020202020204"/>
              </a:rPr>
              <a:t>Carreiras</a:t>
            </a:r>
            <a:r>
              <a:rPr lang="es-EC" dirty="0" smtClean="0">
                <a:latin typeface="Quicksand" panose="020B0604020202020204"/>
              </a:rPr>
              <a:t>, et al., (2012) y </a:t>
            </a:r>
            <a:r>
              <a:rPr lang="es-EC" dirty="0" err="1" smtClean="0">
                <a:latin typeface="Quicksand" panose="020B0604020202020204"/>
              </a:rPr>
              <a:t>Bending</a:t>
            </a:r>
            <a:r>
              <a:rPr lang="es-EC" dirty="0" smtClean="0">
                <a:latin typeface="Quicksand" panose="020B0604020202020204"/>
              </a:rPr>
              <a:t>, et al., (2014), para estimar biomasa mediante Radar y usando el UAV respectivamente.</a:t>
            </a:r>
            <a:endParaRPr lang="es-EC" b="1" u="sng" dirty="0" smtClean="0">
              <a:latin typeface="Quicksand" panose="020B0604020202020204"/>
            </a:endParaRPr>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59</a:t>
            </a:fld>
            <a:endParaRPr lang="es-EC"/>
          </a:p>
        </p:txBody>
      </p:sp>
    </p:spTree>
    <p:extLst>
      <p:ext uri="{BB962C8B-B14F-4D97-AF65-F5344CB8AC3E}">
        <p14:creationId xmlns:p14="http://schemas.microsoft.com/office/powerpoint/2010/main" val="4270744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kern="1200" dirty="0" smtClean="0">
                <a:solidFill>
                  <a:schemeClr val="tx1"/>
                </a:solidFill>
                <a:effectLst/>
                <a:latin typeface="+mn-lt"/>
                <a:ea typeface="+mn-ea"/>
                <a:cs typeface="+mn-cs"/>
              </a:rPr>
              <a:t>“promover y/o alcanzar el bienestar de las personas en un ambiente saludable, que implica conservar la biodiversidad y sus procesos y permitir la producción sostenida de bienes y servicios”.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60</a:t>
            </a:fld>
            <a:endParaRPr lang="es-EC"/>
          </a:p>
        </p:txBody>
      </p:sp>
    </p:spTree>
    <p:extLst>
      <p:ext uri="{BB962C8B-B14F-4D97-AF65-F5344CB8AC3E}">
        <p14:creationId xmlns:p14="http://schemas.microsoft.com/office/powerpoint/2010/main" val="2004508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61</a:t>
            </a:fld>
            <a:endParaRPr lang="es-EC"/>
          </a:p>
        </p:txBody>
      </p:sp>
    </p:spTree>
    <p:extLst>
      <p:ext uri="{BB962C8B-B14F-4D97-AF65-F5344CB8AC3E}">
        <p14:creationId xmlns:p14="http://schemas.microsoft.com/office/powerpoint/2010/main" val="3346724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62</a:t>
            </a:fld>
            <a:endParaRPr lang="es-EC"/>
          </a:p>
        </p:txBody>
      </p:sp>
    </p:spTree>
    <p:extLst>
      <p:ext uri="{BB962C8B-B14F-4D97-AF65-F5344CB8AC3E}">
        <p14:creationId xmlns:p14="http://schemas.microsoft.com/office/powerpoint/2010/main" val="3756967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EN LOS</a:t>
            </a:r>
            <a:r>
              <a:rPr lang="es-EC" baseline="0" dirty="0" smtClean="0"/>
              <a:t> ULTIMMOS AÑOS SE HA ESTUDIADO EL POTENCIAL DE LAS IMÁGENES RADAR POR SU---…………</a:t>
            </a:r>
          </a:p>
          <a:p>
            <a:r>
              <a:rPr lang="es-EC" baseline="0" dirty="0" smtClean="0"/>
              <a:t>POR OTRO LADO EL INTERES RECIENTE DE UTILIZAR UAV …………. ESTAS HERRAMIENTAS SON UNA FUENTE DE INFORMACION IMPORTANTE PARA EL MANEJO…………TENIENDO CMOO OBJETIVO LA TOMA DE DESCIXIONES EN EL DESARROLLO DE LAS POLITICAS RELACINADAS CON EL MANEJO FORESTAL SONSTENIBLE</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5</a:t>
            </a:fld>
            <a:endParaRPr lang="es-EC"/>
          </a:p>
        </p:txBody>
      </p:sp>
    </p:spTree>
    <p:extLst>
      <p:ext uri="{BB962C8B-B14F-4D97-AF65-F5344CB8AC3E}">
        <p14:creationId xmlns:p14="http://schemas.microsoft.com/office/powerpoint/2010/main" val="83241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área de influencia comprende 48 ha., el mismo que abarcan el Parque Metropolitano “La Armenia”, ubicado en el sector La Armenia del Valle de “Los Chillos”</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6</a:t>
            </a:fld>
            <a:endParaRPr lang="es-EC"/>
          </a:p>
        </p:txBody>
      </p:sp>
    </p:spTree>
    <p:extLst>
      <p:ext uri="{BB962C8B-B14F-4D97-AF65-F5344CB8AC3E}">
        <p14:creationId xmlns:p14="http://schemas.microsoft.com/office/powerpoint/2010/main" val="374271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i="0" u="none" strike="noStrike" kern="1200" baseline="0" dirty="0" smtClean="0">
                <a:solidFill>
                  <a:schemeClr val="tx1"/>
                </a:solidFill>
                <a:latin typeface="+mn-lt"/>
                <a:ea typeface="+mn-ea"/>
                <a:cs typeface="+mn-cs"/>
              </a:rPr>
              <a:t>modelos </a:t>
            </a:r>
            <a:r>
              <a:rPr lang="es-EC" sz="1200" b="1" i="0" u="none" strike="noStrike" kern="1200" baseline="0" dirty="0" err="1" smtClean="0">
                <a:solidFill>
                  <a:schemeClr val="tx1"/>
                </a:solidFill>
                <a:latin typeface="+mn-lt"/>
                <a:ea typeface="+mn-ea"/>
                <a:cs typeface="+mn-cs"/>
              </a:rPr>
              <a:t>alométricos?</a:t>
            </a:r>
            <a:r>
              <a:rPr lang="es-EC" sz="1200" b="0" i="0" u="none" strike="noStrike" kern="1200" baseline="0" dirty="0" err="1" smtClean="0">
                <a:solidFill>
                  <a:schemeClr val="tx1"/>
                </a:solidFill>
                <a:latin typeface="+mn-lt"/>
                <a:ea typeface="+mn-ea"/>
                <a:cs typeface="+mn-cs"/>
              </a:rPr>
              <a:t>Son</a:t>
            </a:r>
            <a:r>
              <a:rPr lang="es-EC" sz="1200" b="0" i="0" u="none" strike="noStrike" kern="1200" baseline="0" dirty="0" smtClean="0">
                <a:solidFill>
                  <a:schemeClr val="tx1"/>
                </a:solidFill>
                <a:latin typeface="+mn-lt"/>
                <a:ea typeface="+mn-ea"/>
                <a:cs typeface="+mn-cs"/>
              </a:rPr>
              <a:t> </a:t>
            </a:r>
            <a:r>
              <a:rPr lang="es-EC" sz="1200" b="1" i="0" u="none" strike="noStrike" kern="1200" baseline="0" dirty="0" smtClean="0">
                <a:solidFill>
                  <a:schemeClr val="tx1"/>
                </a:solidFill>
                <a:latin typeface="+mn-lt"/>
                <a:ea typeface="+mn-ea"/>
                <a:cs typeface="+mn-cs"/>
              </a:rPr>
              <a:t>ecuaciones matemáticas </a:t>
            </a:r>
            <a:r>
              <a:rPr lang="es-EC" sz="1200" b="0" i="0" u="none" strike="noStrike" kern="1200" baseline="0" dirty="0" smtClean="0">
                <a:solidFill>
                  <a:schemeClr val="tx1"/>
                </a:solidFill>
                <a:latin typeface="+mn-lt"/>
                <a:ea typeface="+mn-ea"/>
                <a:cs typeface="+mn-cs"/>
              </a:rPr>
              <a:t>que permiten estimar, biomasa de los árboles en función de variables de fácil medición como el DAP</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11</a:t>
            </a:fld>
            <a:endParaRPr lang="es-EC"/>
          </a:p>
        </p:txBody>
      </p:sp>
    </p:spTree>
    <p:extLst>
      <p:ext uri="{BB962C8B-B14F-4D97-AF65-F5344CB8AC3E}">
        <p14:creationId xmlns:p14="http://schemas.microsoft.com/office/powerpoint/2010/main" val="63775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Radar es un término que se deriva del acrónimo inglés (Radio </a:t>
            </a:r>
            <a:r>
              <a:rPr lang="es-EC" sz="1200" kern="1200" dirty="0" err="1" smtClean="0">
                <a:solidFill>
                  <a:schemeClr val="tx1"/>
                </a:solidFill>
                <a:effectLst/>
                <a:latin typeface="+mn-lt"/>
                <a:ea typeface="+mn-ea"/>
                <a:cs typeface="+mn-cs"/>
              </a:rPr>
              <a:t>Detection</a:t>
            </a:r>
            <a:r>
              <a:rPr lang="es-EC" sz="1200" kern="1200" dirty="0" smtClean="0">
                <a:solidFill>
                  <a:schemeClr val="tx1"/>
                </a:solidFill>
                <a:effectLst/>
                <a:latin typeface="+mn-lt"/>
                <a:ea typeface="+mn-ea"/>
                <a:cs typeface="+mn-cs"/>
              </a:rPr>
              <a:t> and </a:t>
            </a:r>
            <a:r>
              <a:rPr lang="es-EC" sz="1200" kern="1200" dirty="0" err="1" smtClean="0">
                <a:solidFill>
                  <a:schemeClr val="tx1"/>
                </a:solidFill>
                <a:effectLst/>
                <a:latin typeface="+mn-lt"/>
                <a:ea typeface="+mn-ea"/>
                <a:cs typeface="+mn-cs"/>
              </a:rPr>
              <a:t>Ranging</a:t>
            </a:r>
            <a:r>
              <a:rPr lang="es-EC" sz="1200" kern="1200" dirty="0" smtClean="0">
                <a:solidFill>
                  <a:schemeClr val="tx1"/>
                </a:solidFill>
                <a:effectLst/>
                <a:latin typeface="+mn-lt"/>
                <a:ea typeface="+mn-ea"/>
                <a:cs typeface="+mn-cs"/>
              </a:rPr>
              <a:t>), es un sistema que usa ondas electromagnéticas que se emiten</a:t>
            </a:r>
            <a:r>
              <a:rPr lang="es-EC" sz="1200" kern="1200" baseline="0" dirty="0" smtClean="0">
                <a:solidFill>
                  <a:schemeClr val="tx1"/>
                </a:solidFill>
                <a:effectLst/>
                <a:latin typeface="+mn-lt"/>
                <a:ea typeface="+mn-ea"/>
                <a:cs typeface="+mn-cs"/>
              </a:rPr>
              <a:t> a los objetos ya sea </a:t>
            </a:r>
            <a:r>
              <a:rPr lang="es-EC" sz="1200" kern="1200" baseline="0" dirty="0" err="1" smtClean="0">
                <a:solidFill>
                  <a:schemeClr val="tx1"/>
                </a:solidFill>
                <a:effectLst/>
                <a:latin typeface="+mn-lt"/>
                <a:ea typeface="+mn-ea"/>
                <a:cs typeface="+mn-cs"/>
              </a:rPr>
              <a:t>estatico</a:t>
            </a:r>
            <a:r>
              <a:rPr lang="es-EC" sz="1200" kern="1200" baseline="0" dirty="0" smtClean="0">
                <a:solidFill>
                  <a:schemeClr val="tx1"/>
                </a:solidFill>
                <a:effectLst/>
                <a:latin typeface="+mn-lt"/>
                <a:ea typeface="+mn-ea"/>
                <a:cs typeface="+mn-cs"/>
              </a:rPr>
              <a:t> o en movimiento, esta onda se refleja en el objeto y emite un eco, este eco se puede extraer gran cantidad de información como medir distancias, altitudes, direcciones entre otros</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12</a:t>
            </a:fld>
            <a:endParaRPr lang="es-EC"/>
          </a:p>
        </p:txBody>
      </p:sp>
    </p:spTree>
    <p:extLst>
      <p:ext uri="{BB962C8B-B14F-4D97-AF65-F5344CB8AC3E}">
        <p14:creationId xmlns:p14="http://schemas.microsoft.com/office/powerpoint/2010/main" val="19841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Radar captura información en el espectro electromagnético, donde se presentan las microondas, que abarcan un rango de longitudes de onda entre 1 mm y 1 m. </a:t>
            </a:r>
          </a:p>
          <a:p>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capacidad de penetrar a través de las nubes o a través de la capa superior de la corteza terrestre aumenta con la longitud de onda.</a:t>
            </a:r>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13</a:t>
            </a:fld>
            <a:endParaRPr lang="es-EC"/>
          </a:p>
        </p:txBody>
      </p:sp>
    </p:spTree>
    <p:extLst>
      <p:ext uri="{BB962C8B-B14F-4D97-AF65-F5344CB8AC3E}">
        <p14:creationId xmlns:p14="http://schemas.microsoft.com/office/powerpoint/2010/main" val="166223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sistemas Radar se caracterizan porque capturan las imágenes lateralmente, puesto que se consideran dos direcciones (ver Figura 2. 6): la dirección paralela a la trayectoria del satélite y la dirección perpendicular a su trayectoria que darán lugar a dos resoluciones distintas; por tanto la resolución del sensor tiene dos dimensiones:</a:t>
            </a:r>
          </a:p>
          <a:p>
            <a:r>
              <a:rPr lang="es-EC" sz="1200" kern="1200" dirty="0" smtClean="0">
                <a:solidFill>
                  <a:schemeClr val="tx1"/>
                </a:solidFill>
                <a:effectLst/>
                <a:latin typeface="+mn-lt"/>
                <a:ea typeface="+mn-ea"/>
                <a:cs typeface="+mn-cs"/>
              </a:rPr>
              <a:t>Es el ángulo formado entre el vector de iluminación del Radar y la normal a la superficie de la Tierra en cada punto concreto del terreno.</a:t>
            </a:r>
          </a:p>
          <a:p>
            <a:r>
              <a:rPr lang="es-EC" sz="1200" kern="1200" dirty="0" smtClean="0">
                <a:solidFill>
                  <a:schemeClr val="tx1"/>
                </a:solidFill>
                <a:effectLst/>
                <a:latin typeface="+mn-lt"/>
                <a:ea typeface="+mn-ea"/>
                <a:cs typeface="+mn-cs"/>
              </a:rPr>
              <a:t>El ángulo de incidencia cambia a lo largo de la dirección de alcance, por tanto, la geometría de visualización en una misma imagen, es distinta en esta dirección </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14</a:t>
            </a:fld>
            <a:endParaRPr lang="es-EC"/>
          </a:p>
        </p:txBody>
      </p:sp>
    </p:spTree>
    <p:extLst>
      <p:ext uri="{BB962C8B-B14F-4D97-AF65-F5344CB8AC3E}">
        <p14:creationId xmlns:p14="http://schemas.microsoft.com/office/powerpoint/2010/main" val="76338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Los sistemas Radar según Lira (2010), transmiten comúnmente ondas planas polarizadas ya sea, horizontal o verticalmente</a:t>
            </a:r>
          </a:p>
          <a:p>
            <a:r>
              <a:rPr lang="es-EC" sz="1200" kern="1200" dirty="0" smtClean="0">
                <a:solidFill>
                  <a:schemeClr val="tx1"/>
                </a:solidFill>
                <a:effectLst/>
                <a:latin typeface="+mn-lt"/>
                <a:ea typeface="+mn-ea"/>
                <a:cs typeface="+mn-cs"/>
              </a:rPr>
              <a:t>Cuando la energía transmitida es polarizada en la misma dirección que la recibida, al sistema se le conoce como de polarización similar, en cambio si la energía transmitida se polariza en una dirección ortogonal a la recibida, al sistema se le conoce como de polarización cruzada. </a:t>
            </a:r>
            <a:endParaRPr lang="es-EC" dirty="0"/>
          </a:p>
        </p:txBody>
      </p:sp>
      <p:sp>
        <p:nvSpPr>
          <p:cNvPr id="4" name="Marcador de número de diapositiva 3"/>
          <p:cNvSpPr>
            <a:spLocks noGrp="1"/>
          </p:cNvSpPr>
          <p:nvPr>
            <p:ph type="sldNum" sz="quarter" idx="10"/>
          </p:nvPr>
        </p:nvSpPr>
        <p:spPr/>
        <p:txBody>
          <a:bodyPr/>
          <a:lstStyle/>
          <a:p>
            <a:fld id="{D41C3908-C121-4D6C-9254-1D73DB1923DE}" type="slidenum">
              <a:rPr lang="es-EC" smtClean="0"/>
              <a:t>15</a:t>
            </a:fld>
            <a:endParaRPr lang="es-EC"/>
          </a:p>
        </p:txBody>
      </p:sp>
    </p:spTree>
    <p:extLst>
      <p:ext uri="{BB962C8B-B14F-4D97-AF65-F5344CB8AC3E}">
        <p14:creationId xmlns:p14="http://schemas.microsoft.com/office/powerpoint/2010/main" val="8519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7BA70C2-3863-498D-ADE7-7B11F230F85A}" type="datetimeFigureOut">
              <a:rPr lang="es-EC" smtClean="0"/>
              <a:t>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370838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420908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407303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171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12312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57BA70C2-3863-498D-ADE7-7B11F230F85A}" type="datetimeFigureOut">
              <a:rPr lang="es-EC" smtClean="0"/>
              <a:t>1/2/2018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36891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57BA70C2-3863-498D-ADE7-7B11F230F85A}" type="datetimeFigureOut">
              <a:rPr lang="es-EC" smtClean="0"/>
              <a:t>1/2/2018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64564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7BA70C2-3863-498D-ADE7-7B11F230F85A}" type="datetimeFigureOut">
              <a:rPr lang="es-EC" smtClean="0"/>
              <a:t>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182843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7BA70C2-3863-498D-ADE7-7B11F230F85A}" type="datetimeFigureOut">
              <a:rPr lang="es-EC" smtClean="0"/>
              <a:t>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212197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7BA70C2-3863-498D-ADE7-7B11F230F85A}" type="datetimeFigureOut">
              <a:rPr lang="es-EC" smtClean="0"/>
              <a:t>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265530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7BA70C2-3863-498D-ADE7-7B11F230F85A}" type="datetimeFigureOut">
              <a:rPr lang="es-EC" smtClean="0"/>
              <a:t>1/2/2018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46147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267824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7BA70C2-3863-498D-ADE7-7B11F230F85A}" type="datetimeFigureOut">
              <a:rPr lang="es-EC" smtClean="0"/>
              <a:t>1/2/2018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338138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57BA70C2-3863-498D-ADE7-7B11F230F85A}" type="datetimeFigureOut">
              <a:rPr lang="es-EC" smtClean="0"/>
              <a:t>1/2/2018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30367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A70C2-3863-498D-ADE7-7B11F230F85A}" type="datetimeFigureOut">
              <a:rPr lang="es-EC" smtClean="0"/>
              <a:t>1/2/2018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103069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221349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57BA70C2-3863-498D-ADE7-7B11F230F85A}" type="datetimeFigureOut">
              <a:rPr lang="es-EC" smtClean="0"/>
              <a:t>1/2/2018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C718113-C924-4D43-9D2C-B52DD0C5FDD3}" type="slidenum">
              <a:rPr lang="es-EC" smtClean="0"/>
              <a:t>‹Nº›</a:t>
            </a:fld>
            <a:endParaRPr lang="es-EC"/>
          </a:p>
        </p:txBody>
      </p:sp>
    </p:spTree>
    <p:extLst>
      <p:ext uri="{BB962C8B-B14F-4D97-AF65-F5344CB8AC3E}">
        <p14:creationId xmlns:p14="http://schemas.microsoft.com/office/powerpoint/2010/main" val="1252961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7BA70C2-3863-498D-ADE7-7B11F230F85A}" type="datetimeFigureOut">
              <a:rPr lang="es-EC" smtClean="0"/>
              <a:t>1/2/2018</a:t>
            </a:fld>
            <a:endParaRPr lang="es-EC"/>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EC"/>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C718113-C924-4D43-9D2C-B52DD0C5FDD3}" type="slidenum">
              <a:rPr lang="es-EC" smtClean="0"/>
              <a:t>‹Nº›</a:t>
            </a:fld>
            <a:endParaRPr lang="es-EC"/>
          </a:p>
        </p:txBody>
      </p:sp>
    </p:spTree>
    <p:extLst>
      <p:ext uri="{BB962C8B-B14F-4D97-AF65-F5344CB8AC3E}">
        <p14:creationId xmlns:p14="http://schemas.microsoft.com/office/powerpoint/2010/main" val="190071229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1.jpe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Layout" Target="../diagrams/layout4.xml"/><Relationship Id="rId7" Type="http://schemas.openxmlformats.org/officeDocument/2006/relationships/image" Target="../media/image7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2.pn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diagramColors" Target="../diagrams/colors6.xml"/><Relationship Id="rId3" Type="http://schemas.openxmlformats.org/officeDocument/2006/relationships/diagramLayout" Target="../diagrams/layout5.xml"/><Relationship Id="rId7" Type="http://schemas.openxmlformats.org/officeDocument/2006/relationships/image" Target="../media/image75.jpeg"/><Relationship Id="rId12" Type="http://schemas.openxmlformats.org/officeDocument/2006/relationships/diagramQuickStyle" Target="../diagrams/quickStyle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diagramLayout" Target="../diagrams/layout6.xml"/><Relationship Id="rId5" Type="http://schemas.openxmlformats.org/officeDocument/2006/relationships/diagramColors" Target="../diagrams/colors5.xml"/><Relationship Id="rId10" Type="http://schemas.openxmlformats.org/officeDocument/2006/relationships/diagramData" Target="../diagrams/data6.xml"/><Relationship Id="rId4" Type="http://schemas.openxmlformats.org/officeDocument/2006/relationships/diagramQuickStyle" Target="../diagrams/quickStyle5.xml"/><Relationship Id="rId9" Type="http://schemas.openxmlformats.org/officeDocument/2006/relationships/image" Target="../media/image77.png"/><Relationship Id="rId14" Type="http://schemas.microsoft.com/office/2007/relationships/diagramDrawing" Target="../diagrams/drawing6.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jpeg"/></Relationships>
</file>

<file path=ppt/slides/_rels/slide33.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jp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6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imágenes prediseñadas&#10;&#10;Descripción generada con confianza alta">
            <a:extLst>
              <a:ext uri="{FF2B5EF4-FFF2-40B4-BE49-F238E27FC236}">
                <a16:creationId xmlns="" xmlns:a16="http://schemas.microsoft.com/office/drawing/2014/main" id="{B09D7518-11FF-41C1-B554-53DD14BFE614}"/>
              </a:ext>
            </a:extLst>
          </p:cNvPr>
          <p:cNvPicPr>
            <a:picLocks noChangeAspect="1"/>
          </p:cNvPicPr>
          <p:nvPr/>
        </p:nvPicPr>
        <p:blipFill rotWithShape="1">
          <a:blip r:embed="rId2"/>
          <a:srcRect l="9550" t="10903" r="9302" b="6763"/>
          <a:stretch/>
        </p:blipFill>
        <p:spPr>
          <a:xfrm>
            <a:off x="1137339" y="273681"/>
            <a:ext cx="2572535" cy="718867"/>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 xmlns:a16="http://schemas.microsoft.com/office/drawing/2014/main" id="{88BC5302-E399-4820-8A77-7486206C109C}"/>
              </a:ext>
            </a:extLst>
          </p:cNvPr>
          <p:cNvPicPr>
            <a:picLocks noChangeAspect="1"/>
          </p:cNvPicPr>
          <p:nvPr/>
        </p:nvPicPr>
        <p:blipFill>
          <a:blip r:embed="rId3"/>
          <a:stretch>
            <a:fillRect/>
          </a:stretch>
        </p:blipFill>
        <p:spPr>
          <a:xfrm>
            <a:off x="3902881" y="291784"/>
            <a:ext cx="732449" cy="716330"/>
          </a:xfrm>
          <a:prstGeom prst="rect">
            <a:avLst/>
          </a:prstGeom>
          <a:ln>
            <a:noFill/>
          </a:ln>
          <a:effectLst>
            <a:outerShdw blurRad="190500" algn="tl" rotWithShape="0">
              <a:srgbClr val="000000">
                <a:alpha val="70000"/>
              </a:srgbClr>
            </a:outerShdw>
          </a:effectLst>
        </p:spPr>
      </p:pic>
      <p:sp>
        <p:nvSpPr>
          <p:cNvPr id="6" name="Rectángulo 5"/>
          <p:cNvSpPr/>
          <p:nvPr/>
        </p:nvSpPr>
        <p:spPr>
          <a:xfrm>
            <a:off x="1137339" y="1305339"/>
            <a:ext cx="7774841" cy="1000274"/>
          </a:xfrm>
          <a:prstGeom prst="rect">
            <a:avLst/>
          </a:prstGeom>
        </p:spPr>
        <p:txBody>
          <a:bodyPr wrap="square">
            <a:spAutoFit/>
          </a:bodyPr>
          <a:lstStyle/>
          <a:p>
            <a:pPr algn="ctr"/>
            <a:r>
              <a:rPr lang="es-419" b="1" dirty="0">
                <a:effectLst>
                  <a:outerShdw blurRad="38100" dist="38100" dir="2700000" algn="tl">
                    <a:srgbClr val="000000">
                      <a:alpha val="43137"/>
                    </a:srgbClr>
                  </a:outerShdw>
                </a:effectLst>
                <a:latin typeface="Quicksand" panose="020B0604020202020204" charset="0"/>
              </a:rPr>
              <a:t>DEPARTAMENTO DE CIENCIAS DE LA </a:t>
            </a:r>
            <a:r>
              <a:rPr lang="es-419" b="1" dirty="0" smtClean="0">
                <a:effectLst>
                  <a:outerShdw blurRad="38100" dist="38100" dir="2700000" algn="tl">
                    <a:srgbClr val="000000">
                      <a:alpha val="43137"/>
                    </a:srgbClr>
                  </a:outerShdw>
                </a:effectLst>
                <a:latin typeface="Quicksand" panose="020B0604020202020204" charset="0"/>
              </a:rPr>
              <a:t>TIERRA Y LA CONSTRUCCIÓN</a:t>
            </a:r>
          </a:p>
          <a:p>
            <a:pPr algn="ctr"/>
            <a:endParaRPr lang="es-419" sz="1600" b="1" dirty="0">
              <a:effectLst>
                <a:outerShdw blurRad="38100" dist="38100" dir="2700000" algn="tl">
                  <a:srgbClr val="000000">
                    <a:alpha val="43137"/>
                  </a:srgbClr>
                </a:outerShdw>
              </a:effectLst>
              <a:latin typeface="Quicksand" panose="020B0604020202020204" charset="0"/>
            </a:endParaRPr>
          </a:p>
          <a:p>
            <a:pPr algn="ctr"/>
            <a:r>
              <a:rPr lang="es-419" sz="900" b="1" dirty="0">
                <a:effectLst>
                  <a:outerShdw blurRad="38100" dist="38100" dir="2700000" algn="tl">
                    <a:srgbClr val="000000">
                      <a:alpha val="43137"/>
                    </a:srgbClr>
                  </a:outerShdw>
                </a:effectLst>
                <a:latin typeface="Quicksand" panose="020B0604020202020204" charset="0"/>
              </a:rPr>
              <a:t> </a:t>
            </a:r>
          </a:p>
          <a:p>
            <a:pPr algn="ctr"/>
            <a:r>
              <a:rPr lang="es-419" sz="1600" b="1" dirty="0">
                <a:effectLst>
                  <a:outerShdw blurRad="38100" dist="38100" dir="2700000" algn="tl">
                    <a:srgbClr val="000000">
                      <a:alpha val="43137"/>
                    </a:srgbClr>
                  </a:outerShdw>
                </a:effectLst>
                <a:latin typeface="Quicksand" panose="020B0604020202020204" charset="0"/>
              </a:rPr>
              <a:t>CARRERA DE INGENIERÍA </a:t>
            </a:r>
            <a:r>
              <a:rPr lang="es-419" sz="1600" b="1" dirty="0" smtClean="0">
                <a:effectLst>
                  <a:outerShdw blurRad="38100" dist="38100" dir="2700000" algn="tl">
                    <a:srgbClr val="000000">
                      <a:alpha val="43137"/>
                    </a:srgbClr>
                  </a:outerShdw>
                </a:effectLst>
                <a:latin typeface="Quicksand" panose="020B0604020202020204" charset="0"/>
              </a:rPr>
              <a:t>GEOGRÁFICA Y </a:t>
            </a:r>
            <a:r>
              <a:rPr lang="es-419" sz="1600" b="1" dirty="0">
                <a:effectLst>
                  <a:outerShdw blurRad="38100" dist="38100" dir="2700000" algn="tl">
                    <a:srgbClr val="000000">
                      <a:alpha val="43137"/>
                    </a:srgbClr>
                  </a:outerShdw>
                </a:effectLst>
                <a:latin typeface="Quicksand" panose="020B0604020202020204" charset="0"/>
              </a:rPr>
              <a:t>DEL MEDIO AMBIENTE</a:t>
            </a:r>
            <a:endParaRPr lang="es-ES" sz="1600" b="1" dirty="0">
              <a:effectLst>
                <a:outerShdw blurRad="38100" dist="38100" dir="2700000" algn="tl">
                  <a:srgbClr val="000000">
                    <a:alpha val="43137"/>
                  </a:srgbClr>
                </a:outerShdw>
              </a:effectLst>
              <a:latin typeface="Quicksand" panose="020B0604020202020204" charset="0"/>
            </a:endParaRPr>
          </a:p>
        </p:txBody>
      </p:sp>
      <p:sp>
        <p:nvSpPr>
          <p:cNvPr id="7" name="Shape 61"/>
          <p:cNvSpPr txBox="1">
            <a:spLocks/>
          </p:cNvSpPr>
          <p:nvPr/>
        </p:nvSpPr>
        <p:spPr>
          <a:xfrm>
            <a:off x="1369158" y="2681642"/>
            <a:ext cx="7774841" cy="1454804"/>
          </a:xfrm>
          <a:prstGeom prst="rect">
            <a:avLst/>
          </a:prstGeom>
          <a:effectLst>
            <a:outerShdw blurRad="25400" dir="17880000">
              <a:srgbClr val="000000">
                <a:alpha val="46000"/>
              </a:srgbClr>
            </a:outerShdw>
          </a:effectLst>
        </p:spPr>
        <p:txBody>
          <a:bodyPr vert="horz" wrap="square" lIns="91425" tIns="91425" rIns="91425" bIns="91425" rtlCol="0" anchor="t" anchorCtr="0">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200" dirty="0">
                <a:solidFill>
                  <a:srgbClr val="FFC000"/>
                </a:solidFill>
                <a:latin typeface="Quicksand" panose="020B0604020202020204" charset="0"/>
              </a:rPr>
              <a:t>A</a:t>
            </a:r>
            <a:r>
              <a:rPr lang="es-EC" sz="2200" dirty="0" smtClean="0">
                <a:solidFill>
                  <a:srgbClr val="FFC000"/>
                </a:solidFill>
                <a:latin typeface="Quicksand" panose="020B0604020202020204" charset="0"/>
              </a:rPr>
              <a:t>nálisis de la estimación de Biomasa </a:t>
            </a:r>
            <a:r>
              <a:rPr lang="es-EC" sz="2200" dirty="0">
                <a:solidFill>
                  <a:srgbClr val="FFC000"/>
                </a:solidFill>
                <a:latin typeface="Quicksand" panose="020B0604020202020204" charset="0"/>
              </a:rPr>
              <a:t>F</a:t>
            </a:r>
            <a:r>
              <a:rPr lang="es-EC" sz="2200" dirty="0" smtClean="0">
                <a:solidFill>
                  <a:srgbClr val="FFC000"/>
                </a:solidFill>
                <a:latin typeface="Quicksand" panose="020B0604020202020204" charset="0"/>
              </a:rPr>
              <a:t>orestal mediante imágenes Radar y Vehículos </a:t>
            </a:r>
            <a:r>
              <a:rPr lang="es-EC" sz="2200" dirty="0">
                <a:solidFill>
                  <a:srgbClr val="FFC000"/>
                </a:solidFill>
                <a:latin typeface="Quicksand" panose="020B0604020202020204" charset="0"/>
              </a:rPr>
              <a:t>A</a:t>
            </a:r>
            <a:r>
              <a:rPr lang="es-EC" sz="2200" dirty="0" smtClean="0">
                <a:solidFill>
                  <a:srgbClr val="FFC000"/>
                </a:solidFill>
                <a:latin typeface="Quicksand" panose="020B0604020202020204" charset="0"/>
              </a:rPr>
              <a:t>éreos </a:t>
            </a:r>
            <a:r>
              <a:rPr lang="es-EC" sz="2200" dirty="0">
                <a:solidFill>
                  <a:srgbClr val="FFC000"/>
                </a:solidFill>
                <a:latin typeface="Quicksand" panose="020B0604020202020204" charset="0"/>
              </a:rPr>
              <a:t>N</a:t>
            </a:r>
            <a:r>
              <a:rPr lang="es-EC" sz="2200" dirty="0" smtClean="0">
                <a:solidFill>
                  <a:srgbClr val="FFC000"/>
                </a:solidFill>
                <a:latin typeface="Quicksand" panose="020B0604020202020204" charset="0"/>
              </a:rPr>
              <a:t>o </a:t>
            </a:r>
            <a:r>
              <a:rPr lang="es-EC" sz="2200" dirty="0">
                <a:solidFill>
                  <a:srgbClr val="FFC000"/>
                </a:solidFill>
                <a:latin typeface="Quicksand" panose="020B0604020202020204" charset="0"/>
              </a:rPr>
              <a:t>T</a:t>
            </a:r>
            <a:r>
              <a:rPr lang="es-EC" sz="2200" dirty="0" smtClean="0">
                <a:solidFill>
                  <a:srgbClr val="FFC000"/>
                </a:solidFill>
                <a:latin typeface="Quicksand" panose="020B0604020202020204" charset="0"/>
              </a:rPr>
              <a:t>ripulados – UAV del Parque </a:t>
            </a:r>
            <a:r>
              <a:rPr lang="es-EC" sz="2200" dirty="0">
                <a:solidFill>
                  <a:srgbClr val="FFC000"/>
                </a:solidFill>
                <a:latin typeface="Quicksand" panose="020B0604020202020204" charset="0"/>
              </a:rPr>
              <a:t>M</a:t>
            </a:r>
            <a:r>
              <a:rPr lang="es-EC" sz="2200" dirty="0" smtClean="0">
                <a:solidFill>
                  <a:srgbClr val="FFC000"/>
                </a:solidFill>
                <a:latin typeface="Quicksand" panose="020B0604020202020204" charset="0"/>
              </a:rPr>
              <a:t>etropolitano </a:t>
            </a:r>
            <a:r>
              <a:rPr lang="es-EC" sz="2200" dirty="0">
                <a:solidFill>
                  <a:srgbClr val="FFC000"/>
                </a:solidFill>
                <a:latin typeface="Quicksand" panose="020B0604020202020204" charset="0"/>
              </a:rPr>
              <a:t>L</a:t>
            </a:r>
            <a:r>
              <a:rPr lang="es-EC" sz="2200" dirty="0" smtClean="0">
                <a:solidFill>
                  <a:srgbClr val="FFC000"/>
                </a:solidFill>
                <a:latin typeface="Quicksand" panose="020B0604020202020204" charset="0"/>
              </a:rPr>
              <a:t>a </a:t>
            </a:r>
            <a:r>
              <a:rPr lang="es-EC" sz="2200" dirty="0">
                <a:solidFill>
                  <a:srgbClr val="FFC000"/>
                </a:solidFill>
                <a:latin typeface="Quicksand" panose="020B0604020202020204" charset="0"/>
              </a:rPr>
              <a:t>A</a:t>
            </a:r>
            <a:r>
              <a:rPr lang="es-EC" sz="2200" dirty="0" smtClean="0">
                <a:solidFill>
                  <a:srgbClr val="FFC000"/>
                </a:solidFill>
                <a:latin typeface="Quicksand" panose="020B0604020202020204" charset="0"/>
              </a:rPr>
              <a:t>rmenia</a:t>
            </a:r>
            <a:endParaRPr lang="en" sz="2200" i="1" dirty="0">
              <a:solidFill>
                <a:srgbClr val="FFC000"/>
              </a:solidFill>
              <a:latin typeface="Quicksand" panose="020B0604020202020204" charset="0"/>
            </a:endParaRPr>
          </a:p>
        </p:txBody>
      </p:sp>
      <p:sp>
        <p:nvSpPr>
          <p:cNvPr id="8" name="CuadroTexto 7">
            <a:extLst>
              <a:ext uri="{FF2B5EF4-FFF2-40B4-BE49-F238E27FC236}">
                <a16:creationId xmlns="" xmlns:a16="http://schemas.microsoft.com/office/drawing/2014/main" id="{98213A96-3F27-402F-A95C-D0E0B0C632AC}"/>
              </a:ext>
            </a:extLst>
          </p:cNvPr>
          <p:cNvSpPr txBox="1"/>
          <p:nvPr/>
        </p:nvSpPr>
        <p:spPr>
          <a:xfrm>
            <a:off x="974658" y="2512723"/>
            <a:ext cx="788999" cy="338554"/>
          </a:xfrm>
          <a:prstGeom prst="rect">
            <a:avLst/>
          </a:prstGeom>
          <a:noFill/>
        </p:spPr>
        <p:txBody>
          <a:bodyPr wrap="none" rtlCol="0">
            <a:spAutoFit/>
          </a:bodyPr>
          <a:lstStyle/>
          <a:p>
            <a:r>
              <a:rPr lang="es-419" sz="1600" b="1" dirty="0">
                <a:latin typeface="Quicksand" panose="020B0604020202020204" charset="0"/>
              </a:rPr>
              <a:t>Tema:</a:t>
            </a:r>
            <a:endParaRPr lang="es-ES" sz="1600" b="1" dirty="0">
              <a:latin typeface="Quicksand" panose="020B0604020202020204" charset="0"/>
            </a:endParaRPr>
          </a:p>
        </p:txBody>
      </p:sp>
      <p:sp>
        <p:nvSpPr>
          <p:cNvPr id="9" name="CuadroTexto 8">
            <a:extLst>
              <a:ext uri="{FF2B5EF4-FFF2-40B4-BE49-F238E27FC236}">
                <a16:creationId xmlns="" xmlns:a16="http://schemas.microsoft.com/office/drawing/2014/main" id="{0029A636-ABA6-42F2-87C7-90FF1EAED4C3}"/>
              </a:ext>
            </a:extLst>
          </p:cNvPr>
          <p:cNvSpPr txBox="1"/>
          <p:nvPr/>
        </p:nvSpPr>
        <p:spPr>
          <a:xfrm>
            <a:off x="2673524" y="4232224"/>
            <a:ext cx="800219" cy="338554"/>
          </a:xfrm>
          <a:prstGeom prst="rect">
            <a:avLst/>
          </a:prstGeom>
          <a:noFill/>
        </p:spPr>
        <p:txBody>
          <a:bodyPr wrap="none" rtlCol="0">
            <a:spAutoFit/>
          </a:bodyPr>
          <a:lstStyle/>
          <a:p>
            <a:r>
              <a:rPr lang="es-419" sz="1600" b="1" dirty="0" smtClean="0">
                <a:latin typeface="Quicksand" panose="020B0604020202020204" charset="0"/>
              </a:rPr>
              <a:t>Autor:</a:t>
            </a:r>
            <a:endParaRPr lang="es-ES" sz="1600" b="1" dirty="0">
              <a:latin typeface="Quicksand" panose="020B0604020202020204" charset="0"/>
            </a:endParaRPr>
          </a:p>
        </p:txBody>
      </p:sp>
      <p:sp>
        <p:nvSpPr>
          <p:cNvPr id="10" name="Shape 61">
            <a:extLst>
              <a:ext uri="{FF2B5EF4-FFF2-40B4-BE49-F238E27FC236}">
                <a16:creationId xmlns="" xmlns:a16="http://schemas.microsoft.com/office/drawing/2014/main" id="{ECADE138-D58E-4756-8AF0-2DACB493D85B}"/>
              </a:ext>
            </a:extLst>
          </p:cNvPr>
          <p:cNvSpPr txBox="1">
            <a:spLocks/>
          </p:cNvSpPr>
          <p:nvPr/>
        </p:nvSpPr>
        <p:spPr>
          <a:xfrm>
            <a:off x="3116135" y="4164417"/>
            <a:ext cx="3817247" cy="76140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60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60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60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60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60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60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60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60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6000">
                <a:solidFill>
                  <a:srgbClr val="39C0BA"/>
                </a:solidFill>
                <a:latin typeface="Quicksand"/>
                <a:ea typeface="Quicksand"/>
                <a:cs typeface="Quicksand"/>
                <a:sym typeface="Quicksand"/>
              </a:defRPr>
            </a:lvl9pPr>
          </a:lstStyle>
          <a:p>
            <a:pPr algn="ctr"/>
            <a:r>
              <a:rPr lang="es-EC" sz="1800" dirty="0" err="1" smtClean="0">
                <a:solidFill>
                  <a:schemeClr val="tx1"/>
                </a:solidFill>
              </a:rPr>
              <a:t>Guascal</a:t>
            </a:r>
            <a:r>
              <a:rPr lang="es-EC" sz="1800" dirty="0" smtClean="0">
                <a:solidFill>
                  <a:schemeClr val="tx1"/>
                </a:solidFill>
              </a:rPr>
              <a:t> </a:t>
            </a:r>
            <a:r>
              <a:rPr lang="es-EC" sz="1800" dirty="0" err="1" smtClean="0">
                <a:solidFill>
                  <a:schemeClr val="tx1"/>
                </a:solidFill>
              </a:rPr>
              <a:t>Sanguña</a:t>
            </a:r>
            <a:r>
              <a:rPr lang="es-EC" sz="1800" dirty="0" smtClean="0">
                <a:solidFill>
                  <a:schemeClr val="tx1"/>
                </a:solidFill>
              </a:rPr>
              <a:t> Esther Liliana</a:t>
            </a:r>
            <a:endParaRPr lang="en" sz="1800" i="1" dirty="0">
              <a:solidFill>
                <a:schemeClr val="tx1"/>
              </a:solidFill>
            </a:endParaRPr>
          </a:p>
        </p:txBody>
      </p:sp>
      <p:sp>
        <p:nvSpPr>
          <p:cNvPr id="11" name="CuadroTexto 10">
            <a:extLst>
              <a:ext uri="{FF2B5EF4-FFF2-40B4-BE49-F238E27FC236}">
                <a16:creationId xmlns="" xmlns:a16="http://schemas.microsoft.com/office/drawing/2014/main" id="{2C8257DD-CFFE-4C3A-8EEA-4492CDBF748A}"/>
              </a:ext>
            </a:extLst>
          </p:cNvPr>
          <p:cNvSpPr txBox="1"/>
          <p:nvPr/>
        </p:nvSpPr>
        <p:spPr>
          <a:xfrm>
            <a:off x="1962303" y="4993630"/>
            <a:ext cx="2601387" cy="1323439"/>
          </a:xfrm>
          <a:prstGeom prst="rect">
            <a:avLst/>
          </a:prstGeom>
          <a:noFill/>
        </p:spPr>
        <p:txBody>
          <a:bodyPr wrap="square" rtlCol="0">
            <a:spAutoFit/>
          </a:bodyPr>
          <a:lstStyle/>
          <a:p>
            <a:pPr algn="ctr"/>
            <a:r>
              <a:rPr lang="es-419" sz="1600" b="1" dirty="0">
                <a:latin typeface="Quicksand" panose="020B0604020202020204" charset="0"/>
              </a:rPr>
              <a:t>Director del proyecto:</a:t>
            </a:r>
          </a:p>
          <a:p>
            <a:pPr algn="ctr"/>
            <a:r>
              <a:rPr lang="es-419" sz="1600" dirty="0">
                <a:latin typeface="Quicksand" panose="020B0604020202020204" charset="0"/>
              </a:rPr>
              <a:t>Ing. Eduardo </a:t>
            </a:r>
            <a:r>
              <a:rPr lang="es-419" sz="1600" dirty="0" err="1">
                <a:latin typeface="Quicksand" panose="020B0604020202020204" charset="0"/>
              </a:rPr>
              <a:t>Kirby</a:t>
            </a:r>
            <a:r>
              <a:rPr lang="es-419" sz="1600" dirty="0">
                <a:latin typeface="Quicksand" panose="020B0604020202020204" charset="0"/>
              </a:rPr>
              <a:t> Mg.</a:t>
            </a:r>
          </a:p>
          <a:p>
            <a:pPr algn="ctr"/>
            <a:endParaRPr lang="es-419" sz="1600" dirty="0">
              <a:latin typeface="Quicksand" panose="020B0604020202020204" charset="0"/>
            </a:endParaRPr>
          </a:p>
          <a:p>
            <a:pPr algn="ctr"/>
            <a:r>
              <a:rPr lang="es-419" sz="1600" b="1" dirty="0">
                <a:latin typeface="Quicksand" panose="020B0604020202020204" charset="0"/>
              </a:rPr>
              <a:t>Oponente designado:</a:t>
            </a:r>
          </a:p>
          <a:p>
            <a:pPr algn="ctr"/>
            <a:r>
              <a:rPr lang="es-419" sz="1600" dirty="0">
                <a:latin typeface="Quicksand" panose="020B0604020202020204" charset="0"/>
              </a:rPr>
              <a:t>Ing. </a:t>
            </a:r>
            <a:r>
              <a:rPr lang="es-419" sz="1600" dirty="0" smtClean="0">
                <a:latin typeface="Quicksand" panose="020B0604020202020204" charset="0"/>
              </a:rPr>
              <a:t>Santiago Rojas Mg.</a:t>
            </a:r>
            <a:endParaRPr lang="es-ES" sz="1600" dirty="0">
              <a:latin typeface="Quicksand" panose="020B0604020202020204" charset="0"/>
            </a:endParaRPr>
          </a:p>
        </p:txBody>
      </p:sp>
      <p:sp>
        <p:nvSpPr>
          <p:cNvPr id="12" name="Shape 61">
            <a:extLst>
              <a:ext uri="{FF2B5EF4-FFF2-40B4-BE49-F238E27FC236}">
                <a16:creationId xmlns="" xmlns:a16="http://schemas.microsoft.com/office/drawing/2014/main" id="{43C8403D-B2D2-4925-80AD-8437F6012981}"/>
              </a:ext>
            </a:extLst>
          </p:cNvPr>
          <p:cNvSpPr txBox="1">
            <a:spLocks/>
          </p:cNvSpPr>
          <p:nvPr/>
        </p:nvSpPr>
        <p:spPr>
          <a:xfrm>
            <a:off x="3619859" y="6414397"/>
            <a:ext cx="2252056" cy="34584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60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60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60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60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60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60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60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60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6000">
                <a:solidFill>
                  <a:srgbClr val="39C0BA"/>
                </a:solidFill>
                <a:latin typeface="Quicksand"/>
                <a:ea typeface="Quicksand"/>
                <a:cs typeface="Quicksand"/>
                <a:sym typeface="Quicksand"/>
              </a:defRPr>
            </a:lvl9pPr>
          </a:lstStyle>
          <a:p>
            <a:pPr algn="ctr"/>
            <a:r>
              <a:rPr lang="es-419" sz="1200" dirty="0" smtClean="0">
                <a:solidFill>
                  <a:schemeClr val="tx1"/>
                </a:solidFill>
              </a:rPr>
              <a:t>Enero, 2018</a:t>
            </a:r>
            <a:endParaRPr lang="en" sz="1200" i="1" dirty="0">
              <a:solidFill>
                <a:schemeClr val="tx1"/>
              </a:solidFill>
            </a:endParaRPr>
          </a:p>
        </p:txBody>
      </p:sp>
      <p:sp>
        <p:nvSpPr>
          <p:cNvPr id="13" name="CuadroTexto 12">
            <a:extLst>
              <a:ext uri="{FF2B5EF4-FFF2-40B4-BE49-F238E27FC236}">
                <a16:creationId xmlns="" xmlns:a16="http://schemas.microsoft.com/office/drawing/2014/main" id="{51DA8CA5-DFF6-4096-B78C-B9CCFF74EBC3}"/>
              </a:ext>
            </a:extLst>
          </p:cNvPr>
          <p:cNvSpPr txBox="1"/>
          <p:nvPr/>
        </p:nvSpPr>
        <p:spPr>
          <a:xfrm>
            <a:off x="5103621" y="4993629"/>
            <a:ext cx="2487170" cy="1323439"/>
          </a:xfrm>
          <a:prstGeom prst="rect">
            <a:avLst/>
          </a:prstGeom>
          <a:noFill/>
        </p:spPr>
        <p:txBody>
          <a:bodyPr wrap="square" rtlCol="0">
            <a:spAutoFit/>
          </a:bodyPr>
          <a:lstStyle/>
          <a:p>
            <a:pPr algn="ctr"/>
            <a:r>
              <a:rPr lang="es-419" sz="1600" b="1" dirty="0">
                <a:latin typeface="Quicksand" panose="020B0604020202020204" charset="0"/>
              </a:rPr>
              <a:t>Director de carrera:</a:t>
            </a:r>
          </a:p>
          <a:p>
            <a:pPr algn="ctr"/>
            <a:r>
              <a:rPr lang="es-419" sz="1600" dirty="0">
                <a:latin typeface="Quicksand" panose="020B0604020202020204" charset="0"/>
              </a:rPr>
              <a:t>Ing. Wilson Jácome Mg.</a:t>
            </a:r>
          </a:p>
          <a:p>
            <a:pPr algn="ctr"/>
            <a:endParaRPr lang="es-419" sz="1600" dirty="0">
              <a:latin typeface="Quicksand" panose="020B0604020202020204" charset="0"/>
            </a:endParaRPr>
          </a:p>
          <a:p>
            <a:pPr algn="ctr"/>
            <a:r>
              <a:rPr lang="es-419" sz="1600" b="1" dirty="0">
                <a:latin typeface="Quicksand" panose="020B0604020202020204" charset="0"/>
              </a:rPr>
              <a:t>Secretario Académico:</a:t>
            </a:r>
          </a:p>
          <a:p>
            <a:pPr algn="ctr"/>
            <a:r>
              <a:rPr lang="es-419" sz="1600" dirty="0">
                <a:latin typeface="Quicksand" panose="020B0604020202020204" charset="0"/>
              </a:rPr>
              <a:t>Dr. Marcelo Mejía</a:t>
            </a:r>
            <a:endParaRPr lang="es-ES" sz="1600" dirty="0">
              <a:latin typeface="Quicksand" panose="020B0604020202020204" charset="0"/>
            </a:endParaRP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113777" y="1441382"/>
            <a:ext cx="1202218" cy="974660"/>
          </a:xfrm>
          <a:prstGeom prst="rect">
            <a:avLst/>
          </a:prstGeom>
          <a:ln>
            <a:noFill/>
          </a:ln>
          <a:effectLst>
            <a:softEdge rad="112500"/>
          </a:effectLst>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6101588"/>
            <a:ext cx="974659" cy="756412"/>
          </a:xfrm>
          <a:prstGeom prst="rect">
            <a:avLst/>
          </a:prstGeom>
          <a:ln>
            <a:noFill/>
          </a:ln>
          <a:effectLst>
            <a:softEdge rad="112500"/>
          </a:effectLst>
        </p:spPr>
      </p:pic>
      <p:pic>
        <p:nvPicPr>
          <p:cNvPr id="17" name="Imagen 16" descr="https://scontent.fuio4-1.fna.fbcdn.net/v/t34.0-12/26103040_1512564195458881_1971181980_n.jpg?oh=9ddf3b0776e4b86291898250c3f64af3&amp;oe=5A4700AB"/>
          <p:cNvPicPr/>
          <p:nvPr/>
        </p:nvPicPr>
        <p:blipFill rotWithShape="1">
          <a:blip r:embed="rId6" cstate="print">
            <a:extLst>
              <a:ext uri="{28A0092B-C50C-407E-A947-70E740481C1C}">
                <a14:useLocalDpi xmlns:a14="http://schemas.microsoft.com/office/drawing/2010/main" val="0"/>
              </a:ext>
            </a:extLst>
          </a:blip>
          <a:srcRect l="32118" r="14233"/>
          <a:stretch/>
        </p:blipFill>
        <p:spPr bwMode="auto">
          <a:xfrm>
            <a:off x="0" y="2526842"/>
            <a:ext cx="974659" cy="1297728"/>
          </a:xfrm>
          <a:prstGeom prst="rect">
            <a:avLst/>
          </a:prstGeom>
          <a:ln>
            <a:noFill/>
          </a:ln>
          <a:effectLst>
            <a:softEdge rad="112500"/>
          </a:effectLst>
          <a:extLst>
            <a:ext uri="{53640926-AAD7-44D8-BBD7-CCE9431645EC}">
              <a14:shadowObscured xmlns:a14="http://schemas.microsoft.com/office/drawing/2010/main"/>
            </a:ext>
          </a:extLst>
        </p:spPr>
      </p:pic>
      <p:pic>
        <p:nvPicPr>
          <p:cNvPr id="18" name="Imagen 17"/>
          <p:cNvPicPr/>
          <p:nvPr/>
        </p:nvPicPr>
        <p:blipFill rotWithShape="1">
          <a:blip r:embed="rId7" cstate="print">
            <a:extLst>
              <a:ext uri="{28A0092B-C50C-407E-A947-70E740481C1C}">
                <a14:useLocalDpi xmlns:a14="http://schemas.microsoft.com/office/drawing/2010/main" val="0"/>
              </a:ext>
            </a:extLst>
          </a:blip>
          <a:srcRect t="5326" r="1766"/>
          <a:stretch/>
        </p:blipFill>
        <p:spPr>
          <a:xfrm rot="5400000">
            <a:off x="-207993" y="207993"/>
            <a:ext cx="1390645" cy="974659"/>
          </a:xfrm>
          <a:prstGeom prst="rect">
            <a:avLst/>
          </a:prstGeom>
          <a:ln>
            <a:noFill/>
          </a:ln>
          <a:effectLst>
            <a:softEdge rad="112500"/>
          </a:effectLst>
        </p:spPr>
      </p:pic>
      <p:pic>
        <p:nvPicPr>
          <p:cNvPr id="19" name="Imagen 18"/>
          <p:cNvPicPr/>
          <p:nvPr/>
        </p:nvPicPr>
        <p:blipFill>
          <a:blip r:embed="rId8"/>
          <a:stretch>
            <a:fillRect/>
          </a:stretch>
        </p:blipFill>
        <p:spPr>
          <a:xfrm>
            <a:off x="0" y="5326741"/>
            <a:ext cx="978794" cy="785943"/>
          </a:xfrm>
          <a:prstGeom prst="rect">
            <a:avLst/>
          </a:prstGeom>
          <a:ln>
            <a:noFill/>
          </a:ln>
          <a:effectLst>
            <a:softEdge rad="112500"/>
          </a:effectLst>
        </p:spPr>
      </p:pic>
      <p:pic>
        <p:nvPicPr>
          <p:cNvPr id="20" name="Imagen 19"/>
          <p:cNvPicPr/>
          <p:nvPr/>
        </p:nvPicPr>
        <p:blipFill>
          <a:blip r:embed="rId9" cstate="print">
            <a:extLst>
              <a:ext uri="{28A0092B-C50C-407E-A947-70E740481C1C}">
                <a14:useLocalDpi xmlns:a14="http://schemas.microsoft.com/office/drawing/2010/main" val="0"/>
              </a:ext>
            </a:extLst>
          </a:blip>
          <a:stretch>
            <a:fillRect/>
          </a:stretch>
        </p:blipFill>
        <p:spPr>
          <a:xfrm>
            <a:off x="-1" y="4599417"/>
            <a:ext cx="974659" cy="727324"/>
          </a:xfrm>
          <a:prstGeom prst="rect">
            <a:avLst/>
          </a:prstGeom>
          <a:ln>
            <a:noFill/>
          </a:ln>
          <a:effectLst>
            <a:softEdge rad="112500"/>
          </a:effectLst>
        </p:spPr>
      </p:pic>
      <p:pic>
        <p:nvPicPr>
          <p:cNvPr id="21" name="Imagen 20"/>
          <p:cNvPicPr>
            <a:picLocks noChangeAspect="1"/>
          </p:cNvPicPr>
          <p:nvPr/>
        </p:nvPicPr>
        <p:blipFill rotWithShape="1">
          <a:blip r:embed="rId10" cstate="print">
            <a:extLst>
              <a:ext uri="{28A0092B-C50C-407E-A947-70E740481C1C}">
                <a14:useLocalDpi xmlns:a14="http://schemas.microsoft.com/office/drawing/2010/main" val="0"/>
              </a:ext>
            </a:extLst>
          </a:blip>
          <a:srcRect l="27794" r="24507"/>
          <a:stretch/>
        </p:blipFill>
        <p:spPr>
          <a:xfrm rot="5400000">
            <a:off x="99907" y="3724664"/>
            <a:ext cx="774846" cy="974659"/>
          </a:xfrm>
          <a:prstGeom prst="rect">
            <a:avLst/>
          </a:prstGeom>
          <a:ln>
            <a:noFill/>
          </a:ln>
          <a:effectLst>
            <a:softEdge rad="112500"/>
          </a:effectLst>
        </p:spPr>
      </p:pic>
      <p:pic>
        <p:nvPicPr>
          <p:cNvPr id="6146" name="Picture 2" descr="Imagen relacionad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28338" y="291784"/>
            <a:ext cx="1411098" cy="706189"/>
          </a:xfrm>
          <a:prstGeom prst="rect">
            <a:avLst/>
          </a:prstGeom>
          <a:solidFill>
            <a:schemeClr val="tx1"/>
          </a:solidFill>
        </p:spPr>
      </p:pic>
    </p:spTree>
    <p:extLst>
      <p:ext uri="{BB962C8B-B14F-4D97-AF65-F5344CB8AC3E}">
        <p14:creationId xmlns:p14="http://schemas.microsoft.com/office/powerpoint/2010/main" val="3638368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51157" y="754727"/>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Biomasa</a:t>
            </a:r>
            <a:endParaRPr lang="es-EC" sz="2800" dirty="0">
              <a:solidFill>
                <a:srgbClr val="FFC000"/>
              </a:solidFill>
              <a:latin typeface="Quicksand" panose="020B0604020202020204" charset="0"/>
            </a:endParaRPr>
          </a:p>
        </p:txBody>
      </p:sp>
      <p:sp>
        <p:nvSpPr>
          <p:cNvPr id="3" name="Rectángulo 2"/>
          <p:cNvSpPr/>
          <p:nvPr/>
        </p:nvSpPr>
        <p:spPr>
          <a:xfrm>
            <a:off x="2950916" y="2257659"/>
            <a:ext cx="5775900" cy="923330"/>
          </a:xfrm>
          <a:prstGeom prst="rect">
            <a:avLst/>
          </a:prstGeom>
        </p:spPr>
        <p:txBody>
          <a:bodyPr wrap="square">
            <a:spAutoFit/>
          </a:bodyPr>
          <a:lstStyle/>
          <a:p>
            <a:pPr algn="just"/>
            <a:r>
              <a:rPr lang="es-EC" dirty="0">
                <a:latin typeface="Quicksand" panose="020B0604020202020204" charset="0"/>
              </a:rPr>
              <a:t>S</a:t>
            </a:r>
            <a:r>
              <a:rPr lang="es-EC" dirty="0" smtClean="0">
                <a:latin typeface="Quicksand" panose="020B0604020202020204" charset="0"/>
              </a:rPr>
              <a:t>e </a:t>
            </a:r>
            <a:r>
              <a:rPr lang="es-EC" dirty="0" smtClean="0">
                <a:latin typeface="Quicksand" panose="020B0604020202020204" charset="0"/>
              </a:rPr>
              <a:t>define como el materia </a:t>
            </a:r>
            <a:r>
              <a:rPr lang="es-EC" dirty="0">
                <a:latin typeface="Quicksand" panose="020B0604020202020204" charset="0"/>
              </a:rPr>
              <a:t>total de los </a:t>
            </a:r>
            <a:r>
              <a:rPr lang="es-EC" dirty="0" smtClean="0">
                <a:latin typeface="Quicksand" panose="020B0604020202020204" charset="0"/>
              </a:rPr>
              <a:t>seres vivos, </a:t>
            </a:r>
            <a:r>
              <a:rPr lang="es-EC" dirty="0">
                <a:latin typeface="Quicksand" panose="020B0604020202020204" charset="0"/>
              </a:rPr>
              <a:t>expresada en peso por unidad de área o volumen. </a:t>
            </a:r>
            <a:r>
              <a:rPr lang="es-EC" dirty="0" smtClean="0">
                <a:latin typeface="Quicksand" panose="020B0604020202020204" charset="0"/>
                <a:sym typeface="Wingdings" panose="05000000000000000000" pitchFamily="2" charset="2"/>
              </a:rPr>
              <a:t> </a:t>
            </a:r>
            <a:r>
              <a:rPr lang="es-EC" dirty="0" smtClean="0">
                <a:latin typeface="Quicksand" panose="020B0604020202020204" charset="0"/>
              </a:rPr>
              <a:t>materia </a:t>
            </a:r>
            <a:r>
              <a:rPr lang="es-EC" dirty="0" smtClean="0">
                <a:latin typeface="Quicksand" panose="020B0604020202020204" charset="0"/>
              </a:rPr>
              <a:t>orgánica</a:t>
            </a:r>
            <a:endParaRPr lang="es-EC" dirty="0">
              <a:latin typeface="Quicksand" panose="020B0604020202020204" charset="0"/>
            </a:endParaRPr>
          </a:p>
        </p:txBody>
      </p:sp>
      <p:sp>
        <p:nvSpPr>
          <p:cNvPr id="4" name="Rectángulo 3"/>
          <p:cNvSpPr/>
          <p:nvPr/>
        </p:nvSpPr>
        <p:spPr>
          <a:xfrm>
            <a:off x="2950915" y="2257659"/>
            <a:ext cx="6000489" cy="1200329"/>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921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28" y="1725177"/>
            <a:ext cx="2447016" cy="2160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a 9"/>
          <p:cNvGraphicFramePr/>
          <p:nvPr>
            <p:extLst>
              <p:ext uri="{D42A27DB-BD31-4B8C-83A1-F6EECF244321}">
                <p14:modId xmlns:p14="http://schemas.microsoft.com/office/powerpoint/2010/main" val="1050701552"/>
              </p:ext>
            </p:extLst>
          </p:nvPr>
        </p:nvGraphicFramePr>
        <p:xfrm>
          <a:off x="151157" y="4214287"/>
          <a:ext cx="8623876" cy="2314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Elipse 14"/>
          <p:cNvSpPr/>
          <p:nvPr/>
        </p:nvSpPr>
        <p:spPr>
          <a:xfrm>
            <a:off x="3195768" y="5342021"/>
            <a:ext cx="2534653" cy="1377496"/>
          </a:xfrm>
          <a:prstGeom prst="ellipse">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6" name="Imagen 15"/>
          <p:cNvPicPr>
            <a:picLocks noChangeAspect="1"/>
          </p:cNvPicPr>
          <p:nvPr/>
        </p:nvPicPr>
        <p:blipFill>
          <a:blip r:embed="rId8"/>
          <a:stretch>
            <a:fillRect/>
          </a:stretch>
        </p:blipFill>
        <p:spPr>
          <a:xfrm>
            <a:off x="2096099" y="1239952"/>
            <a:ext cx="5145347" cy="5493471"/>
          </a:xfrm>
          <a:prstGeom prst="rect">
            <a:avLst/>
          </a:prstGeom>
          <a:ln>
            <a:noFill/>
          </a:ln>
          <a:effectLst>
            <a:softEdge rad="112500"/>
          </a:effectLst>
        </p:spPr>
      </p:pic>
    </p:spTree>
    <p:extLst>
      <p:ext uri="{BB962C8B-B14F-4D97-AF65-F5344CB8AC3E}">
        <p14:creationId xmlns:p14="http://schemas.microsoft.com/office/powerpoint/2010/main" val="939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Graphic spid="10" grpId="0">
        <p:bldAsOne/>
      </p:bldGraphic>
      <p:bldGraphic spid="10" grpId="1">
        <p:bldAsOne/>
      </p:bldGraphic>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1089578"/>
            <a:ext cx="8189259" cy="69438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Métodos para estimación de biomasa forestal</a:t>
            </a:r>
            <a:endParaRPr lang="es-EC" sz="2800" dirty="0">
              <a:solidFill>
                <a:srgbClr val="FFC000"/>
              </a:solidFill>
              <a:latin typeface="Quicksand" panose="020B060402020202020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2333479267"/>
              </p:ext>
            </p:extLst>
          </p:nvPr>
        </p:nvGraphicFramePr>
        <p:xfrm>
          <a:off x="188260" y="1783964"/>
          <a:ext cx="8713694" cy="4468241"/>
        </p:xfrm>
        <a:graphic>
          <a:graphicData uri="http://schemas.openxmlformats.org/drawingml/2006/table">
            <a:tbl>
              <a:tblPr>
                <a:tableStyleId>{3C2FFA5D-87B4-456A-9821-1D502468CF0F}</a:tableStyleId>
              </a:tblPr>
              <a:tblGrid>
                <a:gridCol w="1734669"/>
                <a:gridCol w="2428982"/>
                <a:gridCol w="2160668"/>
                <a:gridCol w="2389375"/>
              </a:tblGrid>
              <a:tr h="166332">
                <a:tc>
                  <a:txBody>
                    <a:bodyPr/>
                    <a:lstStyle/>
                    <a:p>
                      <a:pPr>
                        <a:lnSpc>
                          <a:spcPct val="107000"/>
                        </a:lnSpc>
                        <a:spcAft>
                          <a:spcPts val="0"/>
                        </a:spcAft>
                      </a:pPr>
                      <a:r>
                        <a:rPr lang="es-ES" sz="1800" b="1" dirty="0">
                          <a:effectLst/>
                          <a:latin typeface="Quicksand" panose="020B0604020202020204"/>
                        </a:rPr>
                        <a:t>CATEGORÍA</a:t>
                      </a:r>
                      <a:endParaRPr lang="es-ES" sz="1800" b="1" dirty="0">
                        <a:effectLst/>
                        <a:latin typeface="Quicksand" panose="020B0604020202020204"/>
                        <a:ea typeface="Calibri" panose="020F0502020204030204" pitchFamily="34" charset="0"/>
                      </a:endParaRPr>
                    </a:p>
                  </a:txBody>
                  <a:tcPr marL="34190" marR="34190" marT="0" marB="0">
                    <a:solidFill>
                      <a:srgbClr val="F9FCD8"/>
                    </a:solidFill>
                  </a:tcPr>
                </a:tc>
                <a:tc>
                  <a:txBody>
                    <a:bodyPr/>
                    <a:lstStyle/>
                    <a:p>
                      <a:pPr>
                        <a:lnSpc>
                          <a:spcPct val="107000"/>
                        </a:lnSpc>
                        <a:spcAft>
                          <a:spcPts val="0"/>
                        </a:spcAft>
                      </a:pPr>
                      <a:r>
                        <a:rPr lang="es-ES" sz="1800" b="1">
                          <a:effectLst/>
                          <a:latin typeface="Quicksand" panose="020B0604020202020204"/>
                        </a:rPr>
                        <a:t>MÉTODOS</a:t>
                      </a:r>
                      <a:endParaRPr lang="es-ES" sz="1800" b="1">
                        <a:effectLst/>
                        <a:latin typeface="Quicksand" panose="020B0604020202020204"/>
                        <a:ea typeface="Calibri" panose="020F0502020204030204" pitchFamily="34" charset="0"/>
                      </a:endParaRPr>
                    </a:p>
                  </a:txBody>
                  <a:tcPr marL="34190" marR="34190" marT="0" marB="0">
                    <a:solidFill>
                      <a:srgbClr val="F9FCD8"/>
                    </a:solidFill>
                  </a:tcPr>
                </a:tc>
                <a:tc>
                  <a:txBody>
                    <a:bodyPr/>
                    <a:lstStyle/>
                    <a:p>
                      <a:pPr>
                        <a:lnSpc>
                          <a:spcPct val="107000"/>
                        </a:lnSpc>
                        <a:spcAft>
                          <a:spcPts val="0"/>
                        </a:spcAft>
                      </a:pPr>
                      <a:r>
                        <a:rPr lang="es-ES" sz="1800" b="1">
                          <a:effectLst/>
                          <a:latin typeface="Quicksand" panose="020B0604020202020204"/>
                        </a:rPr>
                        <a:t>DATOS </a:t>
                      </a:r>
                      <a:endParaRPr lang="es-ES" sz="1800" b="1">
                        <a:effectLst/>
                        <a:latin typeface="Quicksand" panose="020B0604020202020204"/>
                        <a:ea typeface="Calibri" panose="020F0502020204030204" pitchFamily="34" charset="0"/>
                      </a:endParaRPr>
                    </a:p>
                  </a:txBody>
                  <a:tcPr marL="34190" marR="34190" marT="0" marB="0">
                    <a:solidFill>
                      <a:srgbClr val="F9FCD8"/>
                    </a:solidFill>
                  </a:tcPr>
                </a:tc>
                <a:tc>
                  <a:txBody>
                    <a:bodyPr/>
                    <a:lstStyle/>
                    <a:p>
                      <a:pPr>
                        <a:lnSpc>
                          <a:spcPct val="107000"/>
                        </a:lnSpc>
                        <a:spcAft>
                          <a:spcPts val="0"/>
                        </a:spcAft>
                      </a:pPr>
                      <a:r>
                        <a:rPr lang="es-ES" sz="1800" b="1" dirty="0">
                          <a:effectLst/>
                          <a:latin typeface="Quicksand" panose="020B0604020202020204"/>
                        </a:rPr>
                        <a:t>CARACTERISTICAS</a:t>
                      </a:r>
                      <a:endParaRPr lang="es-ES" sz="1800" b="1" dirty="0">
                        <a:effectLst/>
                        <a:latin typeface="Quicksand" panose="020B0604020202020204"/>
                        <a:ea typeface="Calibri" panose="020F0502020204030204" pitchFamily="34" charset="0"/>
                      </a:endParaRPr>
                    </a:p>
                  </a:txBody>
                  <a:tcPr marL="34190" marR="34190" marT="0" marB="0">
                    <a:solidFill>
                      <a:srgbClr val="F9FCD8"/>
                    </a:solidFill>
                  </a:tcPr>
                </a:tc>
              </a:tr>
              <a:tr h="332661">
                <a:tc rowSpan="2">
                  <a:txBody>
                    <a:bodyPr/>
                    <a:lstStyle/>
                    <a:p>
                      <a:pPr algn="ctr">
                        <a:lnSpc>
                          <a:spcPct val="107000"/>
                        </a:lnSpc>
                        <a:spcAft>
                          <a:spcPts val="0"/>
                        </a:spcAft>
                      </a:pPr>
                      <a:r>
                        <a:rPr lang="es-ES" sz="1600" b="1" dirty="0">
                          <a:effectLst/>
                          <a:latin typeface="Quicksand" panose="020B0604020202020204"/>
                        </a:rPr>
                        <a:t>Método basado en mediciones de </a:t>
                      </a:r>
                      <a:r>
                        <a:rPr lang="es-ES" sz="1600" b="1" dirty="0" smtClean="0">
                          <a:effectLst/>
                          <a:latin typeface="Quicksand" panose="020B0604020202020204"/>
                        </a:rPr>
                        <a:t>campo</a:t>
                      </a:r>
                      <a:endParaRPr lang="es-ES" sz="1600" b="1" dirty="0">
                        <a:effectLst/>
                        <a:latin typeface="Quicksand" panose="020B0604020202020204"/>
                      </a:endParaRPr>
                    </a:p>
                    <a:p>
                      <a:pPr algn="ctr">
                        <a:lnSpc>
                          <a:spcPct val="107000"/>
                        </a:lnSpc>
                        <a:spcAft>
                          <a:spcPts val="0"/>
                        </a:spcAft>
                      </a:pPr>
                      <a:r>
                        <a:rPr lang="es-ES" sz="1600" b="1" dirty="0">
                          <a:effectLst/>
                          <a:latin typeface="Quicksand" panose="020B0604020202020204"/>
                        </a:rPr>
                        <a:t> </a:t>
                      </a:r>
                    </a:p>
                    <a:p>
                      <a:pPr algn="ctr">
                        <a:lnSpc>
                          <a:spcPct val="107000"/>
                        </a:lnSpc>
                        <a:spcAft>
                          <a:spcPts val="0"/>
                        </a:spcAft>
                      </a:pPr>
                      <a:r>
                        <a:rPr lang="es-ES" sz="1600" b="1" dirty="0">
                          <a:effectLst/>
                          <a:latin typeface="Quicksand" panose="020B0604020202020204"/>
                        </a:rPr>
                        <a:t> </a:t>
                      </a:r>
                      <a:endParaRPr lang="es-ES" sz="1600" b="1" dirty="0">
                        <a:effectLst/>
                        <a:latin typeface="Quicksand" panose="020B0604020202020204"/>
                        <a:ea typeface="Calibri" panose="020F0502020204030204" pitchFamily="34" charset="0"/>
                      </a:endParaRPr>
                    </a:p>
                  </a:txBody>
                  <a:tcPr marL="34190" marR="34190" marT="0" marB="0" anchor="ctr">
                    <a:solidFill>
                      <a:srgbClr val="F9FCD8"/>
                    </a:solidFill>
                  </a:tcPr>
                </a:tc>
                <a:tc>
                  <a:txBody>
                    <a:bodyPr/>
                    <a:lstStyle/>
                    <a:p>
                      <a:pPr>
                        <a:lnSpc>
                          <a:spcPct val="107000"/>
                        </a:lnSpc>
                        <a:spcAft>
                          <a:spcPts val="0"/>
                        </a:spcAft>
                      </a:pPr>
                      <a:r>
                        <a:rPr lang="es-ES" sz="1600">
                          <a:effectLst/>
                          <a:latin typeface="Quicksand" panose="020B0604020202020204"/>
                        </a:rPr>
                        <a:t>Muestreo destructivo</a:t>
                      </a:r>
                      <a:endParaRPr lang="es-ES" sz="160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Muestreo de árboles</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dirty="0">
                          <a:effectLst/>
                          <a:latin typeface="Quicksand" panose="020B0604020202020204"/>
                        </a:rPr>
                        <a:t>Árboles individuales</a:t>
                      </a:r>
                      <a:endParaRPr lang="es-ES" sz="1600" dirty="0">
                        <a:effectLst/>
                        <a:latin typeface="Quicksand" panose="020B0604020202020204"/>
                        <a:ea typeface="Calibri" panose="020F0502020204030204" pitchFamily="34" charset="0"/>
                      </a:endParaRPr>
                    </a:p>
                  </a:txBody>
                  <a:tcPr marL="34190" marR="34190" marT="0" marB="0"/>
                </a:tc>
              </a:tr>
              <a:tr h="332661">
                <a:tc vMerge="1">
                  <a:txBody>
                    <a:bodyPr/>
                    <a:lstStyle/>
                    <a:p>
                      <a:pPr algn="ctr">
                        <a:lnSpc>
                          <a:spcPct val="107000"/>
                        </a:lnSpc>
                        <a:spcAft>
                          <a:spcPts val="0"/>
                        </a:spcAft>
                      </a:pP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dirty="0">
                          <a:effectLst/>
                          <a:latin typeface="Quicksand" panose="020B0604020202020204"/>
                        </a:rPr>
                        <a:t>Ecuaciones Alométricas</a:t>
                      </a:r>
                      <a:endParaRPr lang="es-ES" sz="1600" dirty="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Muestreo de árboles</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Árboles individuales</a:t>
                      </a:r>
                      <a:endParaRPr lang="es-ES" sz="1600">
                        <a:effectLst/>
                        <a:latin typeface="Quicksand" panose="020B0604020202020204"/>
                        <a:ea typeface="Calibri" panose="020F0502020204030204" pitchFamily="34" charset="0"/>
                      </a:endParaRPr>
                    </a:p>
                  </a:txBody>
                  <a:tcPr marL="34190" marR="34190" marT="0" marB="0"/>
                </a:tc>
              </a:tr>
              <a:tr h="498993">
                <a:tc rowSpan="4">
                  <a:txBody>
                    <a:bodyPr/>
                    <a:lstStyle/>
                    <a:p>
                      <a:pPr algn="ctr">
                        <a:lnSpc>
                          <a:spcPct val="107000"/>
                        </a:lnSpc>
                        <a:spcAft>
                          <a:spcPts val="0"/>
                        </a:spcAft>
                      </a:pPr>
                      <a:r>
                        <a:rPr lang="es-ES" sz="1600" b="1" dirty="0">
                          <a:effectLst/>
                          <a:latin typeface="Quicksand" panose="020B0604020202020204"/>
                        </a:rPr>
                        <a:t>Método basado en </a:t>
                      </a:r>
                      <a:r>
                        <a:rPr lang="es-ES" sz="1600" b="1" dirty="0" smtClean="0">
                          <a:effectLst/>
                          <a:latin typeface="Quicksand" panose="020B0604020202020204"/>
                        </a:rPr>
                        <a:t>Sensores </a:t>
                      </a:r>
                      <a:r>
                        <a:rPr lang="es-ES" sz="1600" b="1" dirty="0">
                          <a:effectLst/>
                          <a:latin typeface="Quicksand" panose="020B0604020202020204"/>
                        </a:rPr>
                        <a:t>Remotos </a:t>
                      </a:r>
                    </a:p>
                    <a:p>
                      <a:pPr algn="ctr">
                        <a:lnSpc>
                          <a:spcPct val="107000"/>
                        </a:lnSpc>
                        <a:spcAft>
                          <a:spcPts val="0"/>
                        </a:spcAft>
                      </a:pPr>
                      <a:r>
                        <a:rPr lang="es-ES" sz="1600" b="1" dirty="0">
                          <a:effectLst/>
                          <a:latin typeface="Quicksand" panose="020B0604020202020204"/>
                        </a:rPr>
                        <a:t> </a:t>
                      </a:r>
                    </a:p>
                    <a:p>
                      <a:pPr algn="ctr">
                        <a:lnSpc>
                          <a:spcPct val="107000"/>
                        </a:lnSpc>
                        <a:spcAft>
                          <a:spcPts val="0"/>
                        </a:spcAft>
                      </a:pPr>
                      <a:r>
                        <a:rPr lang="es-ES" sz="1600" b="1" dirty="0">
                          <a:effectLst/>
                          <a:latin typeface="Quicksand" panose="020B0604020202020204"/>
                        </a:rPr>
                        <a:t> </a:t>
                      </a:r>
                    </a:p>
                    <a:p>
                      <a:pPr algn="ctr">
                        <a:lnSpc>
                          <a:spcPct val="107000"/>
                        </a:lnSpc>
                        <a:spcAft>
                          <a:spcPts val="0"/>
                        </a:spcAft>
                      </a:pPr>
                      <a:r>
                        <a:rPr lang="es-ES" sz="1600" b="1" dirty="0">
                          <a:effectLst/>
                          <a:latin typeface="Quicksand" panose="020B0604020202020204"/>
                        </a:rPr>
                        <a:t> </a:t>
                      </a:r>
                      <a:endParaRPr lang="es-ES" sz="1600" b="1" dirty="0">
                        <a:effectLst/>
                        <a:latin typeface="Quicksand" panose="020B0604020202020204"/>
                        <a:ea typeface="Calibri" panose="020F0502020204030204" pitchFamily="34" charset="0"/>
                      </a:endParaRPr>
                    </a:p>
                  </a:txBody>
                  <a:tcPr marL="34190" marR="34190" marT="0" marB="0" anchor="ctr">
                    <a:solidFill>
                      <a:srgbClr val="F9FCD8"/>
                    </a:solidFill>
                  </a:tcPr>
                </a:tc>
                <a:tc>
                  <a:txBody>
                    <a:bodyPr/>
                    <a:lstStyle/>
                    <a:p>
                      <a:pPr>
                        <a:lnSpc>
                          <a:spcPct val="107000"/>
                        </a:lnSpc>
                        <a:spcAft>
                          <a:spcPts val="0"/>
                        </a:spcAft>
                      </a:pPr>
                      <a:r>
                        <a:rPr lang="es-ES" sz="1600">
                          <a:effectLst/>
                          <a:latin typeface="Quicksand" panose="020B0604020202020204"/>
                        </a:rPr>
                        <a:t>Método basado en alta resolución espacial</a:t>
                      </a:r>
                      <a:endParaRPr lang="es-ES" sz="160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Fotografía Aérea, IKONOS</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Por nivel de píxel</a:t>
                      </a:r>
                      <a:endParaRPr lang="es-ES" sz="1600">
                        <a:effectLst/>
                        <a:latin typeface="Quicksand" panose="020B0604020202020204"/>
                        <a:ea typeface="Calibri" panose="020F0502020204030204" pitchFamily="34" charset="0"/>
                      </a:endParaRPr>
                    </a:p>
                  </a:txBody>
                  <a:tcPr marL="34190" marR="34190" marT="0" marB="0"/>
                </a:tc>
              </a:tr>
              <a:tr h="498993">
                <a:tc vMerge="1">
                  <a:txBody>
                    <a:bodyPr/>
                    <a:lstStyle/>
                    <a:p>
                      <a:pPr algn="ctr">
                        <a:lnSpc>
                          <a:spcPct val="107000"/>
                        </a:lnSpc>
                        <a:spcAft>
                          <a:spcPts val="0"/>
                        </a:spcAft>
                      </a:pPr>
                      <a:endParaRPr lang="es-ES" sz="1600" dirty="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Método basado en media resolución espacial</a:t>
                      </a:r>
                      <a:endParaRPr lang="es-ES" sz="160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Landsat TM/ETM+, SPOT</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Por nivel de píxel</a:t>
                      </a:r>
                      <a:endParaRPr lang="es-ES" sz="1600">
                        <a:effectLst/>
                        <a:latin typeface="Quicksand" panose="020B0604020202020204"/>
                        <a:ea typeface="Calibri" panose="020F0502020204030204" pitchFamily="34" charset="0"/>
                      </a:endParaRPr>
                    </a:p>
                  </a:txBody>
                  <a:tcPr marL="34190" marR="34190" marT="0" marB="0"/>
                </a:tc>
              </a:tr>
              <a:tr h="498993">
                <a:tc vMerge="1">
                  <a:txBody>
                    <a:bodyPr/>
                    <a:lstStyle/>
                    <a:p>
                      <a:pPr algn="ctr">
                        <a:lnSpc>
                          <a:spcPct val="107000"/>
                        </a:lnSpc>
                        <a:spcAft>
                          <a:spcPts val="0"/>
                        </a:spcAft>
                      </a:pP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Método basado en gruesa resolución espacial</a:t>
                      </a:r>
                      <a:endParaRPr lang="es-ES" sz="160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IRS-1C WiFS, AVHRR</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Por nivel de píxel</a:t>
                      </a:r>
                      <a:endParaRPr lang="es-ES" sz="1600">
                        <a:effectLst/>
                        <a:latin typeface="Quicksand" panose="020B0604020202020204"/>
                        <a:ea typeface="Calibri" panose="020F0502020204030204" pitchFamily="34" charset="0"/>
                      </a:endParaRPr>
                    </a:p>
                  </a:txBody>
                  <a:tcPr marL="34190" marR="34190" marT="0" marB="0"/>
                </a:tc>
              </a:tr>
              <a:tr h="340317">
                <a:tc vMerge="1">
                  <a:txBody>
                    <a:bodyPr/>
                    <a:lstStyle/>
                    <a:p>
                      <a:pPr algn="ctr">
                        <a:lnSpc>
                          <a:spcPct val="107000"/>
                        </a:lnSpc>
                        <a:spcAft>
                          <a:spcPts val="0"/>
                        </a:spcAft>
                      </a:pPr>
                      <a:endParaRPr lang="es-ES" sz="1600" dirty="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Método basado en datos Radar</a:t>
                      </a:r>
                      <a:endParaRPr lang="es-ES" sz="160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Radar, LiDAR</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a:effectLst/>
                          <a:latin typeface="Quicksand" panose="020B0604020202020204"/>
                        </a:rPr>
                        <a:t>Por nivel de píxel</a:t>
                      </a:r>
                      <a:endParaRPr lang="es-ES" sz="1600">
                        <a:effectLst/>
                        <a:latin typeface="Quicksand" panose="020B0604020202020204"/>
                        <a:ea typeface="Calibri" panose="020F0502020204030204" pitchFamily="34" charset="0"/>
                      </a:endParaRPr>
                    </a:p>
                  </a:txBody>
                  <a:tcPr marL="34190" marR="34190" marT="0" marB="0"/>
                </a:tc>
              </a:tr>
              <a:tr h="665324">
                <a:tc>
                  <a:txBody>
                    <a:bodyPr/>
                    <a:lstStyle/>
                    <a:p>
                      <a:pPr algn="ctr">
                        <a:lnSpc>
                          <a:spcPct val="107000"/>
                        </a:lnSpc>
                        <a:spcAft>
                          <a:spcPts val="0"/>
                        </a:spcAft>
                      </a:pPr>
                      <a:r>
                        <a:rPr lang="es-ES" sz="1600" b="1" dirty="0">
                          <a:effectLst/>
                          <a:latin typeface="Quicksand" panose="020B0604020202020204"/>
                        </a:rPr>
                        <a:t>Método basado en Sistemas de Información Geográfica </a:t>
                      </a:r>
                      <a:endParaRPr lang="es-ES" sz="1600" b="1" dirty="0">
                        <a:effectLst/>
                        <a:latin typeface="Quicksand" panose="020B0604020202020204"/>
                        <a:ea typeface="Calibri" panose="020F0502020204030204" pitchFamily="34" charset="0"/>
                      </a:endParaRPr>
                    </a:p>
                  </a:txBody>
                  <a:tcPr marL="34190" marR="34190" marT="0" marB="0">
                    <a:solidFill>
                      <a:srgbClr val="F9FCD8"/>
                    </a:solidFill>
                  </a:tcPr>
                </a:tc>
                <a:tc>
                  <a:txBody>
                    <a:bodyPr/>
                    <a:lstStyle/>
                    <a:p>
                      <a:pPr>
                        <a:lnSpc>
                          <a:spcPct val="107000"/>
                        </a:lnSpc>
                        <a:spcAft>
                          <a:spcPts val="0"/>
                        </a:spcAft>
                      </a:pPr>
                      <a:r>
                        <a:rPr lang="es-ES" sz="1600" dirty="0">
                          <a:effectLst/>
                          <a:latin typeface="Quicksand" panose="020B0604020202020204"/>
                        </a:rPr>
                        <a:t>Basado en datos auxiliares</a:t>
                      </a:r>
                      <a:endParaRPr lang="es-ES" sz="1600" dirty="0">
                        <a:effectLst/>
                        <a:latin typeface="Quicksand" panose="020B0604020202020204"/>
                        <a:ea typeface="Calibri" panose="020F0502020204030204" pitchFamily="34" charset="0"/>
                      </a:endParaRPr>
                    </a:p>
                  </a:txBody>
                  <a:tcPr marL="34190" marR="34190" marT="0" marB="0" anchor="ctr"/>
                </a:tc>
                <a:tc>
                  <a:txBody>
                    <a:bodyPr/>
                    <a:lstStyle/>
                    <a:p>
                      <a:pPr>
                        <a:lnSpc>
                          <a:spcPct val="107000"/>
                        </a:lnSpc>
                        <a:spcAft>
                          <a:spcPts val="0"/>
                        </a:spcAft>
                      </a:pPr>
                      <a:r>
                        <a:rPr lang="es-ES" sz="1600">
                          <a:effectLst/>
                          <a:latin typeface="Quicksand" panose="020B0604020202020204"/>
                        </a:rPr>
                        <a:t>Elevación, pendiente, precipitación, Tipo de suelo, Etc.</a:t>
                      </a:r>
                      <a:endParaRPr lang="es-ES" sz="1600">
                        <a:effectLst/>
                        <a:latin typeface="Quicksand" panose="020B0604020202020204"/>
                        <a:ea typeface="Calibri" panose="020F0502020204030204" pitchFamily="34" charset="0"/>
                      </a:endParaRPr>
                    </a:p>
                  </a:txBody>
                  <a:tcPr marL="34190" marR="34190" marT="0" marB="0"/>
                </a:tc>
                <a:tc>
                  <a:txBody>
                    <a:bodyPr/>
                    <a:lstStyle/>
                    <a:p>
                      <a:pPr>
                        <a:lnSpc>
                          <a:spcPct val="107000"/>
                        </a:lnSpc>
                        <a:spcAft>
                          <a:spcPts val="0"/>
                        </a:spcAft>
                      </a:pPr>
                      <a:r>
                        <a:rPr lang="es-ES" sz="1600" dirty="0">
                          <a:effectLst/>
                          <a:latin typeface="Quicksand" panose="020B0604020202020204"/>
                        </a:rPr>
                        <a:t>Por nivel de píxel o nivel de campo</a:t>
                      </a:r>
                    </a:p>
                    <a:p>
                      <a:pPr>
                        <a:lnSpc>
                          <a:spcPct val="107000"/>
                        </a:lnSpc>
                        <a:spcAft>
                          <a:spcPts val="0"/>
                        </a:spcAft>
                      </a:pPr>
                      <a:r>
                        <a:rPr lang="es-ES" sz="1600" dirty="0">
                          <a:effectLst/>
                          <a:latin typeface="Quicksand" panose="020B0604020202020204"/>
                        </a:rPr>
                        <a:t> </a:t>
                      </a:r>
                    </a:p>
                    <a:p>
                      <a:pPr>
                        <a:lnSpc>
                          <a:spcPct val="107000"/>
                        </a:lnSpc>
                        <a:spcAft>
                          <a:spcPts val="0"/>
                        </a:spcAft>
                      </a:pPr>
                      <a:r>
                        <a:rPr lang="es-ES" sz="1600" dirty="0">
                          <a:effectLst/>
                          <a:latin typeface="Quicksand" panose="020B0604020202020204"/>
                        </a:rPr>
                        <a:t> </a:t>
                      </a:r>
                      <a:endParaRPr lang="es-ES" sz="1600" dirty="0">
                        <a:effectLst/>
                        <a:latin typeface="Quicksand" panose="020B0604020202020204"/>
                        <a:ea typeface="Calibri" panose="020F0502020204030204" pitchFamily="34" charset="0"/>
                      </a:endParaRPr>
                    </a:p>
                  </a:txBody>
                  <a:tcPr marL="34190" marR="34190" marT="0" marB="0"/>
                </a:tc>
              </a:tr>
            </a:tbl>
          </a:graphicData>
        </a:graphic>
      </p:graphicFrame>
      <p:sp>
        <p:nvSpPr>
          <p:cNvPr id="16" name="Rectángulo 15"/>
          <p:cNvSpPr/>
          <p:nvPr/>
        </p:nvSpPr>
        <p:spPr>
          <a:xfrm>
            <a:off x="1909482" y="2366682"/>
            <a:ext cx="6992472" cy="75937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pSp>
        <p:nvGrpSpPr>
          <p:cNvPr id="17" name="Grupo 16"/>
          <p:cNvGrpSpPr/>
          <p:nvPr/>
        </p:nvGrpSpPr>
        <p:grpSpPr>
          <a:xfrm>
            <a:off x="1896036" y="3026841"/>
            <a:ext cx="6829282" cy="3719653"/>
            <a:chOff x="1945447" y="3123551"/>
            <a:chExt cx="6829282" cy="3719653"/>
          </a:xfrm>
        </p:grpSpPr>
        <p:pic>
          <p:nvPicPr>
            <p:cNvPr id="15" name="Imagen 14"/>
            <p:cNvPicPr>
              <a:picLocks noChangeAspect="1"/>
            </p:cNvPicPr>
            <p:nvPr/>
          </p:nvPicPr>
          <p:blipFill>
            <a:blip r:embed="rId3"/>
            <a:stretch>
              <a:fillRect/>
            </a:stretch>
          </p:blipFill>
          <p:spPr>
            <a:xfrm>
              <a:off x="1945447" y="3137979"/>
              <a:ext cx="3990975" cy="3705225"/>
            </a:xfrm>
            <a:prstGeom prst="rect">
              <a:avLst/>
            </a:prstGeom>
          </p:spPr>
        </p:pic>
        <p:pic>
          <p:nvPicPr>
            <p:cNvPr id="3074" name="Picture 2" descr="Resultado de imagen para ecuaciones alometric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892" y="3123551"/>
              <a:ext cx="2857837" cy="371965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Imagen 17"/>
          <p:cNvPicPr>
            <a:picLocks noChangeAspect="1"/>
          </p:cNvPicPr>
          <p:nvPr/>
        </p:nvPicPr>
        <p:blipFill>
          <a:blip r:embed="rId5"/>
          <a:stretch>
            <a:fillRect/>
          </a:stretch>
        </p:blipFill>
        <p:spPr>
          <a:xfrm>
            <a:off x="751211" y="3233566"/>
            <a:ext cx="7893424" cy="2808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ángulo 20"/>
          <p:cNvSpPr/>
          <p:nvPr/>
        </p:nvSpPr>
        <p:spPr>
          <a:xfrm>
            <a:off x="1909482" y="3164189"/>
            <a:ext cx="6992472" cy="544585"/>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pSp>
        <p:nvGrpSpPr>
          <p:cNvPr id="23" name="Grupo 22"/>
          <p:cNvGrpSpPr/>
          <p:nvPr/>
        </p:nvGrpSpPr>
        <p:grpSpPr>
          <a:xfrm>
            <a:off x="555894" y="3708774"/>
            <a:ext cx="8424581" cy="3169065"/>
            <a:chOff x="342901" y="3346591"/>
            <a:chExt cx="8424581" cy="3169065"/>
          </a:xfrm>
        </p:grpSpPr>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1" y="3346591"/>
              <a:ext cx="4225420" cy="3169065"/>
            </a:xfrm>
            <a:prstGeom prst="rect">
              <a:avLst/>
            </a:prstGeom>
          </p:spPr>
        </p:pic>
        <p:pic>
          <p:nvPicPr>
            <p:cNvPr id="22" name="Imagen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8321" y="3348544"/>
              <a:ext cx="4199161" cy="3149371"/>
            </a:xfrm>
            <a:prstGeom prst="rect">
              <a:avLst/>
            </a:prstGeom>
          </p:spPr>
        </p:pic>
      </p:grpSp>
      <p:sp>
        <p:nvSpPr>
          <p:cNvPr id="26" name="Rectángulo 25"/>
          <p:cNvSpPr/>
          <p:nvPr/>
        </p:nvSpPr>
        <p:spPr>
          <a:xfrm>
            <a:off x="1909482" y="4666187"/>
            <a:ext cx="6992472" cy="588393"/>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3076" name="Picture 4"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2674" y="1793219"/>
            <a:ext cx="7026087" cy="243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1" grpId="0" animBg="1"/>
      <p:bldP spid="21" grpId="1" animBg="1"/>
      <p:bldP spid="26" grpId="0" animBg="1"/>
      <p:bldP spid="2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03031" y="1089578"/>
            <a:ext cx="761141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a:solidFill>
                  <a:srgbClr val="FFC000"/>
                </a:solidFill>
                <a:latin typeface="Quicksand" panose="020B0604020202020204" charset="0"/>
              </a:rPr>
              <a:t>RADAR (Radio </a:t>
            </a:r>
            <a:r>
              <a:rPr lang="es-EC" sz="2800" dirty="0" err="1">
                <a:solidFill>
                  <a:srgbClr val="FFC000"/>
                </a:solidFill>
                <a:latin typeface="Quicksand" panose="020B0604020202020204" charset="0"/>
              </a:rPr>
              <a:t>Detection</a:t>
            </a:r>
            <a:r>
              <a:rPr lang="es-EC" sz="2800" dirty="0">
                <a:solidFill>
                  <a:srgbClr val="FFC000"/>
                </a:solidFill>
                <a:latin typeface="Quicksand" panose="020B0604020202020204" charset="0"/>
              </a:rPr>
              <a:t> and </a:t>
            </a:r>
            <a:r>
              <a:rPr lang="es-EC" sz="2800" dirty="0" err="1">
                <a:solidFill>
                  <a:srgbClr val="FFC000"/>
                </a:solidFill>
                <a:latin typeface="Quicksand" panose="020B0604020202020204" charset="0"/>
              </a:rPr>
              <a:t>Ranging</a:t>
            </a:r>
            <a:r>
              <a:rPr lang="es-EC" sz="2800" dirty="0">
                <a:solidFill>
                  <a:srgbClr val="FFC000"/>
                </a:solidFill>
                <a:latin typeface="Quicksand" panose="020B0604020202020204" charset="0"/>
              </a:rPr>
              <a:t>)</a:t>
            </a: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34907" y="2191621"/>
            <a:ext cx="8087991" cy="3708847"/>
          </a:xfrm>
          <a:prstGeom prst="rect">
            <a:avLst/>
          </a:prstGeom>
          <a:noFill/>
          <a:ln w="12700">
            <a:solidFill>
              <a:schemeClr val="tx1"/>
            </a:solidFill>
          </a:ln>
        </p:spPr>
      </p:pic>
      <p:sp>
        <p:nvSpPr>
          <p:cNvPr id="4" name="Rectángulo 3"/>
          <p:cNvSpPr/>
          <p:nvPr/>
        </p:nvSpPr>
        <p:spPr>
          <a:xfrm>
            <a:off x="0" y="6032061"/>
            <a:ext cx="1973617" cy="307777"/>
          </a:xfrm>
          <a:prstGeom prst="rect">
            <a:avLst/>
          </a:prstGeom>
        </p:spPr>
        <p:txBody>
          <a:bodyPr wrap="none">
            <a:spAutoFit/>
          </a:bodyPr>
          <a:lstStyle/>
          <a:p>
            <a:r>
              <a:rPr lang="es-EC" sz="1400" b="1" dirty="0">
                <a:latin typeface="Quicksand" panose="020B0604020202020204" charset="0"/>
                <a:ea typeface="Calibri" panose="020F0502020204030204" pitchFamily="34" charset="0"/>
                <a:cs typeface="Times New Roman" panose="02020603050405020304" pitchFamily="18" charset="0"/>
              </a:rPr>
              <a:t> </a:t>
            </a:r>
            <a:r>
              <a:rPr lang="es-EC" sz="1400" dirty="0">
                <a:latin typeface="Quicksand" panose="020B0604020202020204" charset="0"/>
                <a:ea typeface="Calibri" panose="020F0502020204030204" pitchFamily="34" charset="0"/>
                <a:cs typeface="Times New Roman" panose="02020603050405020304" pitchFamily="18" charset="0"/>
              </a:rPr>
              <a:t>Fuente: (</a:t>
            </a:r>
            <a:r>
              <a:rPr lang="es-EC" sz="1400" dirty="0" err="1">
                <a:latin typeface="Quicksand" panose="020B0604020202020204" charset="0"/>
                <a:ea typeface="Calibri" panose="020F0502020204030204" pitchFamily="34" charset="0"/>
                <a:cs typeface="Times New Roman" panose="02020603050405020304" pitchFamily="18" charset="0"/>
              </a:rPr>
              <a:t>Wiora</a:t>
            </a:r>
            <a:r>
              <a:rPr lang="es-EC" sz="1400" dirty="0">
                <a:latin typeface="Quicksand" panose="020B0604020202020204" charset="0"/>
                <a:ea typeface="Calibri" panose="020F0502020204030204" pitchFamily="34" charset="0"/>
                <a:cs typeface="Times New Roman" panose="02020603050405020304" pitchFamily="18" charset="0"/>
              </a:rPr>
              <a:t>, 2005)</a:t>
            </a:r>
            <a:endParaRPr lang="es-EC" sz="1400" dirty="0">
              <a:latin typeface="Quicksand" panose="020B0604020202020204" charset="0"/>
            </a:endParaRPr>
          </a:p>
        </p:txBody>
      </p:sp>
      <p:pic>
        <p:nvPicPr>
          <p:cNvPr id="13" name="Imagen 12"/>
          <p:cNvPicPr>
            <a:picLocks noChangeAspect="1"/>
          </p:cNvPicPr>
          <p:nvPr/>
        </p:nvPicPr>
        <p:blipFill>
          <a:blip r:embed="rId4"/>
          <a:stretch>
            <a:fillRect/>
          </a:stretch>
        </p:blipFill>
        <p:spPr>
          <a:xfrm>
            <a:off x="3682932" y="2060028"/>
            <a:ext cx="2438400" cy="1876425"/>
          </a:xfrm>
          <a:prstGeom prst="rect">
            <a:avLst/>
          </a:prstGeom>
        </p:spPr>
      </p:pic>
      <p:pic>
        <p:nvPicPr>
          <p:cNvPr id="2054" name="Picture 6" descr="Resultado de imagen para cobertura mund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498" y="4209276"/>
            <a:ext cx="2438400" cy="18227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417" y="2092495"/>
            <a:ext cx="3207726" cy="387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89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43473" y="1127971"/>
            <a:ext cx="6487340"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Características </a:t>
            </a:r>
            <a:r>
              <a:rPr lang="es-EC" sz="2800" dirty="0">
                <a:solidFill>
                  <a:srgbClr val="FFC000"/>
                </a:solidFill>
                <a:latin typeface="Quicksand" panose="020B0604020202020204" charset="0"/>
              </a:rPr>
              <a:t>de las ondas</a:t>
            </a:r>
          </a:p>
        </p:txBody>
      </p:sp>
      <p:graphicFrame>
        <p:nvGraphicFramePr>
          <p:cNvPr id="4" name="Tabla 3"/>
          <p:cNvGraphicFramePr>
            <a:graphicFrameLocks noGrp="1"/>
          </p:cNvGraphicFramePr>
          <p:nvPr>
            <p:extLst>
              <p:ext uri="{D42A27DB-BD31-4B8C-83A1-F6EECF244321}">
                <p14:modId xmlns:p14="http://schemas.microsoft.com/office/powerpoint/2010/main" val="3166342833"/>
              </p:ext>
            </p:extLst>
          </p:nvPr>
        </p:nvGraphicFramePr>
        <p:xfrm>
          <a:off x="234803" y="2012569"/>
          <a:ext cx="8552984" cy="4754880"/>
        </p:xfrm>
        <a:graphic>
          <a:graphicData uri="http://schemas.openxmlformats.org/drawingml/2006/table">
            <a:tbl>
              <a:tblPr firstRow="1" firstCol="1" bandRow="1">
                <a:tableStyleId>{5C22544A-7EE6-4342-B048-85BDC9FD1C3A}</a:tableStyleId>
              </a:tblPr>
              <a:tblGrid>
                <a:gridCol w="1056968"/>
                <a:gridCol w="1010489"/>
                <a:gridCol w="1328336"/>
                <a:gridCol w="1622943"/>
                <a:gridCol w="3534248"/>
              </a:tblGrid>
              <a:tr h="0">
                <a:tc>
                  <a:txBody>
                    <a:bodyPr/>
                    <a:lstStyle/>
                    <a:p>
                      <a:pPr algn="ctr">
                        <a:lnSpc>
                          <a:spcPct val="150000"/>
                        </a:lnSpc>
                        <a:spcAft>
                          <a:spcPts val="0"/>
                        </a:spcAft>
                      </a:pPr>
                      <a:r>
                        <a:rPr lang="es-EC" sz="1600" dirty="0">
                          <a:solidFill>
                            <a:schemeClr val="bg1"/>
                          </a:solidFill>
                          <a:effectLst/>
                          <a:latin typeface="Quicksand" panose="020B0604020202020204" charset="0"/>
                        </a:rPr>
                        <a:t>Banda</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solidFill>
                            <a:schemeClr val="bg1"/>
                          </a:solidFill>
                          <a:effectLst/>
                          <a:latin typeface="Quicksand" panose="020B0604020202020204" charset="0"/>
                        </a:rPr>
                        <a:t>Longitud de Onda (cm)</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solidFill>
                            <a:schemeClr val="bg1"/>
                          </a:solidFill>
                          <a:effectLst/>
                          <a:latin typeface="Quicksand" panose="020B0604020202020204" charset="0"/>
                        </a:rPr>
                        <a:t>Frecuencia</a:t>
                      </a:r>
                    </a:p>
                    <a:p>
                      <a:pPr algn="ctr">
                        <a:lnSpc>
                          <a:spcPct val="150000"/>
                        </a:lnSpc>
                        <a:spcAft>
                          <a:spcPts val="0"/>
                        </a:spcAft>
                      </a:pPr>
                      <a:r>
                        <a:rPr lang="es-EC" sz="1600" dirty="0">
                          <a:solidFill>
                            <a:schemeClr val="bg1"/>
                          </a:solidFill>
                          <a:effectLst/>
                          <a:latin typeface="Quicksand" panose="020B0604020202020204" charset="0"/>
                        </a:rPr>
                        <a:t>(GHz)</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solidFill>
                            <a:schemeClr val="bg1"/>
                          </a:solidFill>
                          <a:effectLst/>
                          <a:latin typeface="Quicksand" panose="020B0604020202020204" charset="0"/>
                        </a:rPr>
                        <a:t>Utilización en Radar</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solidFill>
                            <a:schemeClr val="bg1"/>
                          </a:solidFill>
                          <a:effectLst/>
                          <a:latin typeface="Quicksand" panose="020B0604020202020204" charset="0"/>
                        </a:rPr>
                        <a:t>Ventaja </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r>
              <a:tr h="0">
                <a:tc>
                  <a:txBody>
                    <a:bodyPr/>
                    <a:lstStyle/>
                    <a:p>
                      <a:pPr algn="ctr">
                        <a:lnSpc>
                          <a:spcPct val="150000"/>
                        </a:lnSpc>
                        <a:spcAft>
                          <a:spcPts val="0"/>
                        </a:spcAft>
                      </a:pPr>
                      <a:r>
                        <a:rPr lang="es-EC" sz="1600" dirty="0">
                          <a:solidFill>
                            <a:schemeClr val="bg1"/>
                          </a:solidFill>
                          <a:effectLst/>
                          <a:latin typeface="Quicksand" panose="020B0604020202020204" charset="0"/>
                        </a:rPr>
                        <a:t>Banda P</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effectLst/>
                          <a:latin typeface="Quicksand" panose="020B0604020202020204" charset="0"/>
                        </a:rPr>
                        <a:t>30 - 100</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Quicksand" panose="020B0604020202020204" charset="0"/>
                        </a:rPr>
                        <a:t>0,3 - 1</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Quicksand" panose="020B0604020202020204" charset="0"/>
                        </a:rPr>
                        <a:t>Exploración de muy largo alcance</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just">
                        <a:lnSpc>
                          <a:spcPct val="150000"/>
                        </a:lnSpc>
                        <a:spcAft>
                          <a:spcPts val="0"/>
                        </a:spcAft>
                      </a:pPr>
                      <a:r>
                        <a:rPr lang="es-EC" sz="1600" dirty="0" smtClean="0">
                          <a:effectLst/>
                          <a:latin typeface="Quicksand" panose="020B0604020202020204" charset="0"/>
                        </a:rPr>
                        <a:t>Permiten </a:t>
                      </a:r>
                      <a:r>
                        <a:rPr lang="es-EC" sz="1600" dirty="0">
                          <a:effectLst/>
                          <a:latin typeface="Quicksand" panose="020B0604020202020204" charset="0"/>
                        </a:rPr>
                        <a:t>la penetración en nieve, en coberturas </a:t>
                      </a:r>
                      <a:r>
                        <a:rPr lang="es-EC" sz="1600" dirty="0" smtClean="0">
                          <a:effectLst/>
                          <a:latin typeface="Quicksand" panose="020B0604020202020204" charset="0"/>
                        </a:rPr>
                        <a:t>vegetales</a:t>
                      </a:r>
                      <a:r>
                        <a:rPr lang="es-EC" sz="1600" baseline="0" dirty="0" smtClean="0">
                          <a:effectLst/>
                          <a:latin typeface="Quicksand" panose="020B0604020202020204" charset="0"/>
                        </a:rPr>
                        <a:t>; </a:t>
                      </a:r>
                      <a:r>
                        <a:rPr lang="es-EC" sz="1600" dirty="0" smtClean="0">
                          <a:effectLst/>
                          <a:latin typeface="Quicksand" panose="020B0604020202020204" charset="0"/>
                        </a:rPr>
                        <a:t>penetración </a:t>
                      </a:r>
                      <a:r>
                        <a:rPr lang="es-EC" sz="1600" dirty="0">
                          <a:effectLst/>
                          <a:latin typeface="Quicksand" panose="020B0604020202020204" charset="0"/>
                        </a:rPr>
                        <a:t>en la arena y en el suelo.  </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0">
                <a:tc>
                  <a:txBody>
                    <a:bodyPr/>
                    <a:lstStyle/>
                    <a:p>
                      <a:pPr algn="ctr">
                        <a:lnSpc>
                          <a:spcPct val="150000"/>
                        </a:lnSpc>
                        <a:spcAft>
                          <a:spcPts val="0"/>
                        </a:spcAft>
                      </a:pPr>
                      <a:r>
                        <a:rPr lang="es-EC" sz="1600" dirty="0">
                          <a:solidFill>
                            <a:schemeClr val="bg1"/>
                          </a:solidFill>
                          <a:effectLst/>
                          <a:latin typeface="Quicksand" panose="020B0604020202020204" charset="0"/>
                        </a:rPr>
                        <a:t>Banda L</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effectLst/>
                          <a:latin typeface="Quicksand" panose="020B0604020202020204" charset="0"/>
                        </a:rPr>
                        <a:t>15 - 30</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Quicksand" panose="020B0604020202020204" charset="0"/>
                        </a:rPr>
                        <a:t>1 - 2 </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Quicksand" panose="020B0604020202020204" charset="0"/>
                        </a:rPr>
                        <a:t>Exploración de largo alcance</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s-EC"/>
                    </a:p>
                  </a:txBody>
                  <a:tcPr/>
                </a:tc>
              </a:tr>
              <a:tr h="0">
                <a:tc>
                  <a:txBody>
                    <a:bodyPr/>
                    <a:lstStyle/>
                    <a:p>
                      <a:pPr algn="ctr">
                        <a:lnSpc>
                          <a:spcPct val="150000"/>
                        </a:lnSpc>
                        <a:spcAft>
                          <a:spcPts val="0"/>
                        </a:spcAft>
                      </a:pPr>
                      <a:r>
                        <a:rPr lang="es-EC" sz="1600" dirty="0">
                          <a:solidFill>
                            <a:schemeClr val="bg1"/>
                          </a:solidFill>
                          <a:effectLst/>
                          <a:latin typeface="Quicksand" panose="020B0604020202020204" charset="0"/>
                        </a:rPr>
                        <a:t>Banda C</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dirty="0">
                          <a:effectLst/>
                          <a:latin typeface="Quicksand" panose="020B0604020202020204" charset="0"/>
                        </a:rPr>
                        <a:t>3.75 - 7.5</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Quicksand" panose="020B0604020202020204" charset="0"/>
                        </a:rPr>
                        <a:t>4 - 8 </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Quicksand" panose="020B0604020202020204" charset="0"/>
                        </a:rPr>
                        <a:t>Seguimiento de corto alcance</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just">
                        <a:lnSpc>
                          <a:spcPct val="150000"/>
                        </a:lnSpc>
                        <a:spcAft>
                          <a:spcPts val="0"/>
                        </a:spcAft>
                      </a:pPr>
                      <a:r>
                        <a:rPr lang="es-EC" sz="1600" dirty="0">
                          <a:effectLst/>
                          <a:latin typeface="Quicksand" panose="020B0604020202020204" charset="0"/>
                        </a:rPr>
                        <a:t>La radiación en estas bandas tienden a reflejarse más en los doseles de la vegetación, en la acumulación de nieve, y en coberturas de </a:t>
                      </a:r>
                      <a:r>
                        <a:rPr lang="es-EC" sz="1600" dirty="0" smtClean="0">
                          <a:effectLst/>
                          <a:latin typeface="Quicksand" panose="020B0604020202020204" charset="0"/>
                        </a:rPr>
                        <a:t>suelo </a:t>
                      </a:r>
                      <a:r>
                        <a:rPr lang="es-EC" sz="1600" dirty="0" smtClean="0">
                          <a:effectLst/>
                          <a:latin typeface="Quicksand" panose="020B0604020202020204" charset="0"/>
                          <a:sym typeface="Wingdings" panose="05000000000000000000" pitchFamily="2" charset="2"/>
                        </a:rPr>
                        <a:t> </a:t>
                      </a:r>
                      <a:r>
                        <a:rPr lang="es-EC" sz="1600" dirty="0" smtClean="0">
                          <a:effectLst/>
                          <a:latin typeface="Quicksand" panose="020B0604020202020204" charset="0"/>
                        </a:rPr>
                        <a:t>la </a:t>
                      </a:r>
                      <a:r>
                        <a:rPr lang="es-EC" sz="1600" dirty="0">
                          <a:effectLst/>
                          <a:latin typeface="Quicksand" panose="020B0604020202020204" charset="0"/>
                        </a:rPr>
                        <a:t>caracterización de estos tipos de superficies</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50000"/>
                        </a:lnSpc>
                        <a:spcAft>
                          <a:spcPts val="0"/>
                        </a:spcAft>
                      </a:pPr>
                      <a:r>
                        <a:rPr lang="es-EC" sz="1600" dirty="0">
                          <a:solidFill>
                            <a:schemeClr val="bg1"/>
                          </a:solidFill>
                          <a:effectLst/>
                          <a:latin typeface="Quicksand" panose="020B0604020202020204" charset="0"/>
                        </a:rPr>
                        <a:t>Banda X</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CD8"/>
                    </a:solidFill>
                  </a:tcPr>
                </a:tc>
                <a:tc>
                  <a:txBody>
                    <a:bodyPr/>
                    <a:lstStyle/>
                    <a:p>
                      <a:pPr algn="ctr">
                        <a:lnSpc>
                          <a:spcPct val="150000"/>
                        </a:lnSpc>
                        <a:spcAft>
                          <a:spcPts val="0"/>
                        </a:spcAft>
                      </a:pPr>
                      <a:r>
                        <a:rPr lang="es-EC" sz="1600">
                          <a:effectLst/>
                          <a:latin typeface="Quicksand" panose="020B0604020202020204" charset="0"/>
                        </a:rPr>
                        <a:t>2.4 - 3.75</a:t>
                      </a:r>
                      <a:endParaRPr lang="es-EC" sz="16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dirty="0">
                          <a:effectLst/>
                          <a:latin typeface="Quicksand" panose="020B0604020202020204" charset="0"/>
                        </a:rPr>
                        <a:t>8 – 12,5</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C" sz="1600" dirty="0">
                          <a:effectLst/>
                          <a:latin typeface="Quicksand" panose="020B0604020202020204" charset="0"/>
                        </a:rPr>
                        <a:t>Seguimiento de muy corto alcance</a:t>
                      </a:r>
                      <a:endParaRPr lang="es-EC" sz="16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r>
            </a:tbl>
          </a:graphicData>
        </a:graphic>
      </p:graphicFrame>
      <p:sp>
        <p:nvSpPr>
          <p:cNvPr id="11" name="Rectángulo 10"/>
          <p:cNvSpPr/>
          <p:nvPr/>
        </p:nvSpPr>
        <p:spPr>
          <a:xfrm>
            <a:off x="143473" y="6241161"/>
            <a:ext cx="2674130" cy="307777"/>
          </a:xfrm>
          <a:prstGeom prst="rect">
            <a:avLst/>
          </a:prstGeom>
        </p:spPr>
        <p:txBody>
          <a:bodyPr wrap="none">
            <a:spAutoFit/>
          </a:bodyPr>
          <a:lstStyle/>
          <a:p>
            <a:r>
              <a:rPr lang="es-EC" sz="1200" dirty="0">
                <a:latin typeface="Quicksand" panose="020B0604020202020204" charset="0"/>
              </a:rPr>
              <a:t>Fuente: </a:t>
            </a:r>
            <a:r>
              <a:rPr lang="es-EC" sz="1400" dirty="0">
                <a:latin typeface="Quicksand" panose="020B0604020202020204" charset="0"/>
              </a:rPr>
              <a:t>modificado</a:t>
            </a:r>
            <a:r>
              <a:rPr lang="es-EC" sz="1200" dirty="0">
                <a:latin typeface="Quicksand" panose="020B0604020202020204" charset="0"/>
              </a:rPr>
              <a:t> de (IGN, 2015)</a:t>
            </a:r>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403440" y="1127971"/>
            <a:ext cx="4637405" cy="2007235"/>
          </a:xfrm>
          <a:prstGeom prst="rect">
            <a:avLst/>
          </a:prstGeom>
          <a:noFill/>
          <a:ln w="12700">
            <a:solidFill>
              <a:schemeClr val="tx1"/>
            </a:solidFill>
          </a:ln>
        </p:spPr>
      </p:pic>
    </p:spTree>
    <p:extLst>
      <p:ext uri="{BB962C8B-B14F-4D97-AF65-F5344CB8AC3E}">
        <p14:creationId xmlns:p14="http://schemas.microsoft.com/office/powerpoint/2010/main" val="41061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p:cNvGrpSpPr/>
          <p:nvPr/>
        </p:nvGrpSpPr>
        <p:grpSpPr>
          <a:xfrm>
            <a:off x="-2309952" y="1542226"/>
            <a:ext cx="13627042" cy="6424935"/>
            <a:chOff x="-1493241" y="1205293"/>
            <a:chExt cx="13627042" cy="6424935"/>
          </a:xfrm>
        </p:grpSpPr>
        <p:pic>
          <p:nvPicPr>
            <p:cNvPr id="34" name="Picture 2" descr="Resultado de imagen para satellite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96" y="1205293"/>
              <a:ext cx="1955509" cy="1098514"/>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onector recto 34"/>
            <p:cNvCxnSpPr/>
            <p:nvPr/>
          </p:nvCxnSpPr>
          <p:spPr>
            <a:xfrm flipH="1">
              <a:off x="1877914" y="2548185"/>
              <a:ext cx="35042" cy="2809426"/>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grpSp>
          <p:nvGrpSpPr>
            <p:cNvPr id="36" name="Grupo 35"/>
            <p:cNvGrpSpPr/>
            <p:nvPr/>
          </p:nvGrpSpPr>
          <p:grpSpPr>
            <a:xfrm>
              <a:off x="350415" y="1969253"/>
              <a:ext cx="3725526" cy="1138759"/>
              <a:chOff x="377146" y="2687769"/>
              <a:chExt cx="2371051" cy="723197"/>
            </a:xfrm>
          </p:grpSpPr>
          <p:cxnSp>
            <p:nvCxnSpPr>
              <p:cNvPr id="60" name="Conector recto 59"/>
              <p:cNvCxnSpPr/>
              <p:nvPr/>
            </p:nvCxnSpPr>
            <p:spPr>
              <a:xfrm flipV="1">
                <a:off x="377146" y="3223527"/>
                <a:ext cx="434073" cy="187439"/>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1" name="Conector recto 60"/>
              <p:cNvCxnSpPr/>
              <p:nvPr/>
            </p:nvCxnSpPr>
            <p:spPr>
              <a:xfrm flipV="1">
                <a:off x="811219" y="3134577"/>
                <a:ext cx="273964" cy="8895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4" name="Conector recto 63"/>
              <p:cNvCxnSpPr/>
              <p:nvPr/>
            </p:nvCxnSpPr>
            <p:spPr>
              <a:xfrm flipV="1">
                <a:off x="1080259" y="3045626"/>
                <a:ext cx="273964" cy="8895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5" name="Conector recto 64"/>
              <p:cNvCxnSpPr/>
              <p:nvPr/>
            </p:nvCxnSpPr>
            <p:spPr>
              <a:xfrm flipV="1">
                <a:off x="1365786" y="2948400"/>
                <a:ext cx="273964" cy="88950"/>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6" name="Conector recto 65"/>
              <p:cNvCxnSpPr/>
              <p:nvPr/>
            </p:nvCxnSpPr>
            <p:spPr>
              <a:xfrm flipV="1">
                <a:off x="1614251" y="2873773"/>
                <a:ext cx="285709" cy="78275"/>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7" name="Conector recto 66"/>
              <p:cNvCxnSpPr/>
              <p:nvPr/>
            </p:nvCxnSpPr>
            <p:spPr>
              <a:xfrm flipV="1">
                <a:off x="1865320" y="2817918"/>
                <a:ext cx="283105" cy="61936"/>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8" name="Conector recto 67"/>
              <p:cNvCxnSpPr/>
              <p:nvPr/>
            </p:nvCxnSpPr>
            <p:spPr>
              <a:xfrm flipV="1">
                <a:off x="2116389" y="2760264"/>
                <a:ext cx="283105" cy="61936"/>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cxnSp>
            <p:nvCxnSpPr>
              <p:cNvPr id="69" name="Conector recto 68"/>
              <p:cNvCxnSpPr>
                <a:endCxn id="70" idx="3"/>
              </p:cNvCxnSpPr>
              <p:nvPr/>
            </p:nvCxnSpPr>
            <p:spPr>
              <a:xfrm flipV="1">
                <a:off x="2403635" y="2719675"/>
                <a:ext cx="242211" cy="40589"/>
              </a:xfrm>
              <a:prstGeom prst="line">
                <a:avLst/>
              </a:prstGeom>
              <a:ln>
                <a:solidFill>
                  <a:srgbClr val="0070C0"/>
                </a:solidFill>
              </a:ln>
            </p:spPr>
            <p:style>
              <a:lnRef idx="3">
                <a:schemeClr val="dk1"/>
              </a:lnRef>
              <a:fillRef idx="0">
                <a:schemeClr val="dk1"/>
              </a:fillRef>
              <a:effectRef idx="2">
                <a:schemeClr val="dk1"/>
              </a:effectRef>
              <a:fontRef idx="minor">
                <a:schemeClr val="tx1"/>
              </a:fontRef>
            </p:style>
          </p:cxnSp>
          <p:sp>
            <p:nvSpPr>
              <p:cNvPr id="70" name="Triángulo isósceles 69"/>
              <p:cNvSpPr/>
              <p:nvPr/>
            </p:nvSpPr>
            <p:spPr>
              <a:xfrm rot="4793898">
                <a:off x="2673762" y="2659053"/>
                <a:ext cx="45719" cy="103151"/>
              </a:xfrm>
              <a:prstGeom prst="triangle">
                <a:avLst/>
              </a:prstGeom>
              <a:solidFill>
                <a:srgbClr val="0070C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pSp>
        <p:sp>
          <p:nvSpPr>
            <p:cNvPr id="37" name="Arco 36"/>
            <p:cNvSpPr/>
            <p:nvPr/>
          </p:nvSpPr>
          <p:spPr>
            <a:xfrm rot="19328254">
              <a:off x="47343" y="5183242"/>
              <a:ext cx="12086458" cy="2446986"/>
            </a:xfrm>
            <a:prstGeom prst="arc">
              <a:avLst>
                <a:gd name="adj1" fmla="val 13302016"/>
                <a:gd name="adj2" fmla="val 19746286"/>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8" name="Arco 37"/>
            <p:cNvSpPr/>
            <p:nvPr/>
          </p:nvSpPr>
          <p:spPr>
            <a:xfrm rot="19328254">
              <a:off x="-1493241" y="4835459"/>
              <a:ext cx="12086458" cy="2446986"/>
            </a:xfrm>
            <a:prstGeom prst="arc">
              <a:avLst>
                <a:gd name="adj1" fmla="val 13302016"/>
                <a:gd name="adj2" fmla="val 19746286"/>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39" name="Conector recto de flecha 38"/>
            <p:cNvCxnSpPr/>
            <p:nvPr/>
          </p:nvCxnSpPr>
          <p:spPr>
            <a:xfrm flipV="1">
              <a:off x="804571" y="3401830"/>
              <a:ext cx="3983067" cy="266809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p:nvPr/>
          </p:nvCxnSpPr>
          <p:spPr>
            <a:xfrm>
              <a:off x="1877914" y="5357611"/>
              <a:ext cx="503550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1" name="CuadroTexto 40"/>
            <p:cNvSpPr txBox="1"/>
            <p:nvPr/>
          </p:nvSpPr>
          <p:spPr>
            <a:xfrm rot="20884675">
              <a:off x="2125205" y="1790571"/>
              <a:ext cx="1391641" cy="369332"/>
            </a:xfrm>
            <a:prstGeom prst="rect">
              <a:avLst/>
            </a:prstGeom>
            <a:noFill/>
          </p:spPr>
          <p:txBody>
            <a:bodyPr wrap="square" rtlCol="0">
              <a:spAutoFit/>
            </a:bodyPr>
            <a:lstStyle/>
            <a:p>
              <a:r>
                <a:rPr lang="es-EC" dirty="0" smtClean="0">
                  <a:latin typeface="Quicksand" panose="020B0604020202020204"/>
                </a:rPr>
                <a:t>Trayectoria</a:t>
              </a:r>
              <a:endParaRPr lang="es-EC" dirty="0">
                <a:latin typeface="Quicksand" panose="020B0604020202020204"/>
              </a:endParaRPr>
            </a:p>
          </p:txBody>
        </p:sp>
        <p:sp>
          <p:nvSpPr>
            <p:cNvPr id="42" name="CuadroTexto 41"/>
            <p:cNvSpPr txBox="1"/>
            <p:nvPr/>
          </p:nvSpPr>
          <p:spPr>
            <a:xfrm rot="19690679">
              <a:off x="3887157" y="3158060"/>
              <a:ext cx="1391641" cy="369332"/>
            </a:xfrm>
            <a:prstGeom prst="rect">
              <a:avLst/>
            </a:prstGeom>
            <a:noFill/>
          </p:spPr>
          <p:txBody>
            <a:bodyPr wrap="square" rtlCol="0">
              <a:spAutoFit/>
            </a:bodyPr>
            <a:lstStyle/>
            <a:p>
              <a:r>
                <a:rPr lang="es-EC" dirty="0" smtClean="0">
                  <a:latin typeface="Quicksand" panose="020B0604020202020204"/>
                </a:rPr>
                <a:t>Azimut</a:t>
              </a:r>
              <a:endParaRPr lang="es-EC" dirty="0">
                <a:latin typeface="Quicksand" panose="020B0604020202020204"/>
              </a:endParaRPr>
            </a:p>
          </p:txBody>
        </p:sp>
        <p:sp>
          <p:nvSpPr>
            <p:cNvPr id="44" name="CuadroTexto 43"/>
            <p:cNvSpPr txBox="1"/>
            <p:nvPr/>
          </p:nvSpPr>
          <p:spPr>
            <a:xfrm>
              <a:off x="5764282" y="5375198"/>
              <a:ext cx="1992205" cy="369332"/>
            </a:xfrm>
            <a:prstGeom prst="rect">
              <a:avLst/>
            </a:prstGeom>
            <a:noFill/>
          </p:spPr>
          <p:txBody>
            <a:bodyPr wrap="square" rtlCol="0">
              <a:spAutoFit/>
            </a:bodyPr>
            <a:lstStyle/>
            <a:p>
              <a:r>
                <a:rPr lang="es-EC" dirty="0" smtClean="0">
                  <a:latin typeface="Quicksand" panose="020B0604020202020204"/>
                </a:rPr>
                <a:t>Alcance o “rango”</a:t>
              </a:r>
              <a:endParaRPr lang="es-EC" dirty="0">
                <a:latin typeface="Quicksand" panose="020B0604020202020204"/>
              </a:endParaRPr>
            </a:p>
          </p:txBody>
        </p:sp>
        <p:sp>
          <p:nvSpPr>
            <p:cNvPr id="49" name="Triángulo isósceles 25"/>
            <p:cNvSpPr/>
            <p:nvPr/>
          </p:nvSpPr>
          <p:spPr>
            <a:xfrm rot="19552158">
              <a:off x="2757195" y="1827990"/>
              <a:ext cx="1620508" cy="4371271"/>
            </a:xfrm>
            <a:custGeom>
              <a:avLst/>
              <a:gdLst>
                <a:gd name="connsiteX0" fmla="*/ 0 w 2381988"/>
                <a:gd name="connsiteY0" fmla="*/ 4196698 h 4196698"/>
                <a:gd name="connsiteX1" fmla="*/ 1190994 w 2381988"/>
                <a:gd name="connsiteY1" fmla="*/ 0 h 4196698"/>
                <a:gd name="connsiteX2" fmla="*/ 2381988 w 2381988"/>
                <a:gd name="connsiteY2" fmla="*/ 4196698 h 4196698"/>
                <a:gd name="connsiteX3" fmla="*/ 0 w 2381988"/>
                <a:gd name="connsiteY3" fmla="*/ 4196698 h 4196698"/>
                <a:gd name="connsiteX0" fmla="*/ 0 w 2570802"/>
                <a:gd name="connsiteY0" fmla="*/ 4196698 h 4262447"/>
                <a:gd name="connsiteX1" fmla="*/ 1190994 w 2570802"/>
                <a:gd name="connsiteY1" fmla="*/ 0 h 4262447"/>
                <a:gd name="connsiteX2" fmla="*/ 2570802 w 2570802"/>
                <a:gd name="connsiteY2" fmla="*/ 4262447 h 4262447"/>
                <a:gd name="connsiteX3" fmla="*/ 0 w 2570802"/>
                <a:gd name="connsiteY3" fmla="*/ 4196698 h 4262447"/>
                <a:gd name="connsiteX0" fmla="*/ 0 w 1470208"/>
                <a:gd name="connsiteY0" fmla="*/ 3215702 h 4262447"/>
                <a:gd name="connsiteX1" fmla="*/ 90400 w 1470208"/>
                <a:gd name="connsiteY1" fmla="*/ 0 h 4262447"/>
                <a:gd name="connsiteX2" fmla="*/ 1470208 w 1470208"/>
                <a:gd name="connsiteY2" fmla="*/ 4262447 h 4262447"/>
                <a:gd name="connsiteX3" fmla="*/ 0 w 1470208"/>
                <a:gd name="connsiteY3" fmla="*/ 3215702 h 4262447"/>
                <a:gd name="connsiteX0" fmla="*/ 0 w 1623248"/>
                <a:gd name="connsiteY0" fmla="*/ 3143084 h 4262447"/>
                <a:gd name="connsiteX1" fmla="*/ 243440 w 1623248"/>
                <a:gd name="connsiteY1" fmla="*/ 0 h 4262447"/>
                <a:gd name="connsiteX2" fmla="*/ 1623248 w 1623248"/>
                <a:gd name="connsiteY2" fmla="*/ 4262447 h 4262447"/>
                <a:gd name="connsiteX3" fmla="*/ 0 w 1623248"/>
                <a:gd name="connsiteY3" fmla="*/ 3143084 h 4262447"/>
                <a:gd name="connsiteX0" fmla="*/ 0 w 1623248"/>
                <a:gd name="connsiteY0" fmla="*/ 3232159 h 4351522"/>
                <a:gd name="connsiteX1" fmla="*/ 272702 w 1623248"/>
                <a:gd name="connsiteY1" fmla="*/ 0 h 4351522"/>
                <a:gd name="connsiteX2" fmla="*/ 1623248 w 1623248"/>
                <a:gd name="connsiteY2" fmla="*/ 4351522 h 4351522"/>
                <a:gd name="connsiteX3" fmla="*/ 0 w 1623248"/>
                <a:gd name="connsiteY3" fmla="*/ 3232159 h 4351522"/>
                <a:gd name="connsiteX0" fmla="*/ 0 w 1646307"/>
                <a:gd name="connsiteY0" fmla="*/ 3266178 h 4351522"/>
                <a:gd name="connsiteX1" fmla="*/ 295761 w 1646307"/>
                <a:gd name="connsiteY1" fmla="*/ 0 h 4351522"/>
                <a:gd name="connsiteX2" fmla="*/ 1646307 w 1646307"/>
                <a:gd name="connsiteY2" fmla="*/ 4351522 h 4351522"/>
                <a:gd name="connsiteX3" fmla="*/ 0 w 1646307"/>
                <a:gd name="connsiteY3" fmla="*/ 3266178 h 4351522"/>
                <a:gd name="connsiteX0" fmla="*/ 0 w 1620508"/>
                <a:gd name="connsiteY0" fmla="*/ 3266178 h 4371271"/>
                <a:gd name="connsiteX1" fmla="*/ 295761 w 1620508"/>
                <a:gd name="connsiteY1" fmla="*/ 0 h 4371271"/>
                <a:gd name="connsiteX2" fmla="*/ 1620508 w 1620508"/>
                <a:gd name="connsiteY2" fmla="*/ 4371271 h 4371271"/>
                <a:gd name="connsiteX3" fmla="*/ 0 w 1620508"/>
                <a:gd name="connsiteY3" fmla="*/ 3266178 h 4371271"/>
              </a:gdLst>
              <a:ahLst/>
              <a:cxnLst>
                <a:cxn ang="0">
                  <a:pos x="connsiteX0" y="connsiteY0"/>
                </a:cxn>
                <a:cxn ang="0">
                  <a:pos x="connsiteX1" y="connsiteY1"/>
                </a:cxn>
                <a:cxn ang="0">
                  <a:pos x="connsiteX2" y="connsiteY2"/>
                </a:cxn>
                <a:cxn ang="0">
                  <a:pos x="connsiteX3" y="connsiteY3"/>
                </a:cxn>
              </a:cxnLst>
              <a:rect l="l" t="t" r="r" b="b"/>
              <a:pathLst>
                <a:path w="1620508" h="4371271">
                  <a:moveTo>
                    <a:pt x="0" y="3266178"/>
                  </a:moveTo>
                  <a:lnTo>
                    <a:pt x="295761" y="0"/>
                  </a:lnTo>
                  <a:lnTo>
                    <a:pt x="1620508" y="4371271"/>
                  </a:lnTo>
                  <a:lnTo>
                    <a:pt x="0" y="3266178"/>
                  </a:ln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cxnSp>
          <p:nvCxnSpPr>
            <p:cNvPr id="51" name="Conector recto 50"/>
            <p:cNvCxnSpPr/>
            <p:nvPr/>
          </p:nvCxnSpPr>
          <p:spPr>
            <a:xfrm>
              <a:off x="5439598" y="4198513"/>
              <a:ext cx="0" cy="115909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2" name="Rectángulo 51"/>
            <p:cNvSpPr/>
            <p:nvPr/>
          </p:nvSpPr>
          <p:spPr>
            <a:xfrm>
              <a:off x="5439598" y="5066094"/>
              <a:ext cx="252864" cy="29151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55" name="Arco 54"/>
            <p:cNvSpPr/>
            <p:nvPr/>
          </p:nvSpPr>
          <p:spPr>
            <a:xfrm rot="17820989">
              <a:off x="4960131" y="4898188"/>
              <a:ext cx="622899" cy="489397"/>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mc:AlternateContent xmlns:mc="http://schemas.openxmlformats.org/markup-compatibility/2006">
          <mc:Choice xmlns:a14="http://schemas.microsoft.com/office/drawing/2010/main" Requires="a14">
            <p:sp>
              <p:nvSpPr>
                <p:cNvPr id="56" name="CuadroTexto 55"/>
                <p:cNvSpPr txBox="1"/>
                <p:nvPr/>
              </p:nvSpPr>
              <p:spPr>
                <a:xfrm>
                  <a:off x="5193789" y="4862936"/>
                  <a:ext cx="470720" cy="276999"/>
                </a:xfrm>
                <a:prstGeom prst="rect">
                  <a:avLst/>
                </a:prstGeom>
                <a:noFill/>
              </p:spPr>
              <p:txBody>
                <a:bodyPr wrap="square" lIns="0" tIns="0" rIns="0" bIns="0" rtlCol="0">
                  <a:spAutoFit/>
                </a:bodyPr>
                <a:lstStyle/>
                <a:p>
                  <a:pPr/>
                  <a14:m>
                    <m:oMath xmlns:m="http://schemas.openxmlformats.org/officeDocument/2006/math">
                      <m:r>
                        <a:rPr lang="es-EC" i="1" smtClean="0">
                          <a:latin typeface="Cambria Math" panose="02040503050406030204" pitchFamily="18" charset="0"/>
                          <a:ea typeface="Cambria Math" panose="02040503050406030204" pitchFamily="18" charset="0"/>
                        </a:rPr>
                        <m:t>𝜃</m:t>
                      </m:r>
                    </m:oMath>
                  </a14:m>
                  <a:r>
                    <a:rPr lang="es-EC" dirty="0" smtClean="0"/>
                    <a:t>i</a:t>
                  </a:r>
                  <a:endParaRPr lang="es-EC" dirty="0"/>
                </a:p>
              </p:txBody>
            </p:sp>
          </mc:Choice>
          <mc:Fallback>
            <p:sp>
              <p:nvSpPr>
                <p:cNvPr id="56" name="CuadroTexto 55"/>
                <p:cNvSpPr txBox="1">
                  <a:spLocks noRot="1" noChangeAspect="1" noMove="1" noResize="1" noEditPoints="1" noAdjustHandles="1" noChangeArrowheads="1" noChangeShapeType="1" noTextEdit="1"/>
                </p:cNvSpPr>
                <p:nvPr/>
              </p:nvSpPr>
              <p:spPr>
                <a:xfrm>
                  <a:off x="5193789" y="4862936"/>
                  <a:ext cx="470720" cy="276999"/>
                </a:xfrm>
                <a:prstGeom prst="rect">
                  <a:avLst/>
                </a:prstGeom>
                <a:blipFill rotWithShape="0">
                  <a:blip r:embed="rId4"/>
                  <a:stretch>
                    <a:fillRect l="-16883" t="-28889" b="-51111"/>
                  </a:stretch>
                </a:blipFill>
              </p:spPr>
              <p:txBody>
                <a:bodyPr/>
                <a:lstStyle/>
                <a:p>
                  <a:r>
                    <a:rPr lang="es-EC">
                      <a:noFill/>
                    </a:rPr>
                    <a:t> </a:t>
                  </a:r>
                </a:p>
              </p:txBody>
            </p:sp>
          </mc:Fallback>
        </mc:AlternateContent>
        <p:sp>
          <p:nvSpPr>
            <p:cNvPr id="57" name="CuadroTexto 56"/>
            <p:cNvSpPr txBox="1"/>
            <p:nvPr/>
          </p:nvSpPr>
          <p:spPr>
            <a:xfrm rot="16200000">
              <a:off x="1273281" y="3952662"/>
              <a:ext cx="874977" cy="369332"/>
            </a:xfrm>
            <a:prstGeom prst="rect">
              <a:avLst/>
            </a:prstGeom>
            <a:noFill/>
          </p:spPr>
          <p:txBody>
            <a:bodyPr wrap="square" rtlCol="0">
              <a:spAutoFit/>
            </a:bodyPr>
            <a:lstStyle/>
            <a:p>
              <a:r>
                <a:rPr lang="es-EC" dirty="0" smtClean="0">
                  <a:latin typeface="Quicksand" panose="020B0604020202020204"/>
                </a:rPr>
                <a:t>Altitud</a:t>
              </a:r>
              <a:endParaRPr lang="es-EC" dirty="0">
                <a:latin typeface="Quicksand" panose="020B0604020202020204"/>
              </a:endParaRPr>
            </a:p>
          </p:txBody>
        </p:sp>
        <p:sp>
          <p:nvSpPr>
            <p:cNvPr id="59" name="CuadroTexto 58"/>
            <p:cNvSpPr txBox="1"/>
            <p:nvPr/>
          </p:nvSpPr>
          <p:spPr>
            <a:xfrm>
              <a:off x="3344285" y="5375772"/>
              <a:ext cx="1992205" cy="369332"/>
            </a:xfrm>
            <a:prstGeom prst="rect">
              <a:avLst/>
            </a:prstGeom>
            <a:noFill/>
          </p:spPr>
          <p:txBody>
            <a:bodyPr wrap="square" rtlCol="0">
              <a:spAutoFit/>
            </a:bodyPr>
            <a:lstStyle/>
            <a:p>
              <a:r>
                <a:rPr lang="es-EC" dirty="0" smtClean="0">
                  <a:latin typeface="Quicksand" panose="020B0604020202020204"/>
                </a:rPr>
                <a:t>Ancho de barrido</a:t>
              </a:r>
              <a:endParaRPr lang="es-EC" dirty="0">
                <a:latin typeface="Quicksand" panose="020B0604020202020204"/>
              </a:endParaRPr>
            </a:p>
          </p:txBody>
        </p:sp>
      </p:grpSp>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6456" y="757039"/>
            <a:ext cx="8854068"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Geometría </a:t>
            </a:r>
            <a:r>
              <a:rPr lang="es-EC" sz="2800" dirty="0">
                <a:solidFill>
                  <a:srgbClr val="FFC000"/>
                </a:solidFill>
                <a:latin typeface="Quicksand" panose="020B0604020202020204" charset="0"/>
              </a:rPr>
              <a:t>de la </a:t>
            </a:r>
            <a:r>
              <a:rPr lang="es-EC" sz="2800" dirty="0" smtClean="0">
                <a:solidFill>
                  <a:srgbClr val="FFC000"/>
                </a:solidFill>
                <a:latin typeface="Quicksand" panose="020B0604020202020204" charset="0"/>
              </a:rPr>
              <a:t>imagen Radar</a:t>
            </a:r>
            <a:endParaRPr lang="es-EC" sz="2800" dirty="0">
              <a:solidFill>
                <a:srgbClr val="FFC000"/>
              </a:solidFill>
              <a:latin typeface="Quicksand" panose="020B0604020202020204" charset="0"/>
            </a:endParaRPr>
          </a:p>
        </p:txBody>
      </p:sp>
      <p:cxnSp>
        <p:nvCxnSpPr>
          <p:cNvPr id="20" name="Conector recto de flecha 19"/>
          <p:cNvCxnSpPr/>
          <p:nvPr/>
        </p:nvCxnSpPr>
        <p:spPr>
          <a:xfrm flipV="1">
            <a:off x="3114062" y="3387371"/>
            <a:ext cx="769088" cy="449420"/>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Conector recto de flecha 26"/>
          <p:cNvCxnSpPr/>
          <p:nvPr/>
        </p:nvCxnSpPr>
        <p:spPr>
          <a:xfrm>
            <a:off x="5085072" y="6104475"/>
            <a:ext cx="1689215" cy="0"/>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0" name="Elipse 29"/>
          <p:cNvSpPr/>
          <p:nvPr/>
        </p:nvSpPr>
        <p:spPr>
          <a:xfrm rot="19839244">
            <a:off x="3152438" y="3641701"/>
            <a:ext cx="871285" cy="345533"/>
          </a:xfrm>
          <a:prstGeom prst="ellipse">
            <a:avLst/>
          </a:prstGeom>
          <a:no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32" name="Rectángulo 31"/>
          <p:cNvSpPr/>
          <p:nvPr/>
        </p:nvSpPr>
        <p:spPr>
          <a:xfrm>
            <a:off x="4801235" y="2695671"/>
            <a:ext cx="4213811" cy="646331"/>
          </a:xfrm>
          <a:prstGeom prst="rect">
            <a:avLst/>
          </a:prstGeom>
        </p:spPr>
        <p:txBody>
          <a:bodyPr wrap="square">
            <a:spAutoFit/>
          </a:bodyPr>
          <a:lstStyle/>
          <a:p>
            <a:r>
              <a:rPr lang="es-EC" dirty="0" smtClean="0">
                <a:latin typeface="Quicksand" panose="020B0604020202020204" charset="0"/>
                <a:ea typeface="Calibri" panose="020F0502020204030204" pitchFamily="34" charset="0"/>
                <a:cs typeface="Times New Roman" panose="02020603050405020304" pitchFamily="18" charset="0"/>
              </a:rPr>
              <a:t>Capturan </a:t>
            </a:r>
            <a:r>
              <a:rPr lang="es-EC" dirty="0">
                <a:latin typeface="Quicksand" panose="020B0604020202020204" charset="0"/>
                <a:ea typeface="Calibri" panose="020F0502020204030204" pitchFamily="34" charset="0"/>
                <a:cs typeface="Times New Roman" panose="02020603050405020304" pitchFamily="18" charset="0"/>
              </a:rPr>
              <a:t>las imágenes </a:t>
            </a:r>
            <a:r>
              <a:rPr lang="es-EC" dirty="0" smtClean="0">
                <a:latin typeface="Quicksand" panose="020B0604020202020204" charset="0"/>
                <a:ea typeface="Calibri" panose="020F0502020204030204" pitchFamily="34" charset="0"/>
                <a:cs typeface="Times New Roman" panose="02020603050405020304" pitchFamily="18" charset="0"/>
              </a:rPr>
              <a:t>lateralmente </a:t>
            </a:r>
            <a:r>
              <a:rPr lang="es-EC" dirty="0" smtClean="0">
                <a:latin typeface="Quicksand"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s-EC" dirty="0" smtClean="0">
                <a:latin typeface="Quicksand" panose="020B0604020202020204" charset="0"/>
              </a:rPr>
              <a:t>dos direcciones:</a:t>
            </a:r>
            <a:endParaRPr lang="es-EC" dirty="0">
              <a:latin typeface="Quicksand" panose="020B0604020202020204" charset="0"/>
            </a:endParaRPr>
          </a:p>
        </p:txBody>
      </p:sp>
      <p:sp>
        <p:nvSpPr>
          <p:cNvPr id="33" name="Rectángulo 32"/>
          <p:cNvSpPr/>
          <p:nvPr/>
        </p:nvSpPr>
        <p:spPr>
          <a:xfrm>
            <a:off x="4867996" y="3410966"/>
            <a:ext cx="4572000" cy="646331"/>
          </a:xfrm>
          <a:prstGeom prst="rect">
            <a:avLst/>
          </a:prstGeom>
        </p:spPr>
        <p:txBody>
          <a:bodyPr>
            <a:spAutoFit/>
          </a:bodyPr>
          <a:lstStyle/>
          <a:p>
            <a:pPr marL="285750" indent="-285750">
              <a:buFontTx/>
              <a:buChar char="-"/>
            </a:pPr>
            <a:r>
              <a:rPr lang="es-EC" dirty="0" smtClean="0">
                <a:latin typeface="Quicksand" panose="020B0604020202020204" charset="0"/>
                <a:ea typeface="Calibri" panose="020F0502020204030204" pitchFamily="34" charset="0"/>
                <a:cs typeface="Times New Roman" panose="02020603050405020304" pitchFamily="18" charset="0"/>
              </a:rPr>
              <a:t>paralela </a:t>
            </a:r>
            <a:r>
              <a:rPr lang="es-EC" dirty="0">
                <a:latin typeface="Quicksand" panose="020B0604020202020204" charset="0"/>
                <a:ea typeface="Calibri" panose="020F0502020204030204" pitchFamily="34" charset="0"/>
                <a:cs typeface="Times New Roman" panose="02020603050405020304" pitchFamily="18" charset="0"/>
              </a:rPr>
              <a:t>a la trayectoria del </a:t>
            </a:r>
            <a:r>
              <a:rPr lang="es-EC" dirty="0" smtClean="0">
                <a:latin typeface="Quicksand" panose="020B0604020202020204" charset="0"/>
                <a:ea typeface="Calibri" panose="020F0502020204030204" pitchFamily="34" charset="0"/>
                <a:cs typeface="Times New Roman" panose="02020603050405020304" pitchFamily="18" charset="0"/>
              </a:rPr>
              <a:t>satélite </a:t>
            </a:r>
          </a:p>
          <a:p>
            <a:pPr marL="285750" indent="-285750">
              <a:buFontTx/>
              <a:buChar char="-"/>
            </a:pPr>
            <a:r>
              <a:rPr lang="es-EC" dirty="0" smtClean="0">
                <a:latin typeface="Quicksand" panose="020B0604020202020204" charset="0"/>
                <a:ea typeface="Calibri" panose="020F0502020204030204" pitchFamily="34" charset="0"/>
                <a:cs typeface="Times New Roman" panose="02020603050405020304" pitchFamily="18" charset="0"/>
              </a:rPr>
              <a:t>perpendicular </a:t>
            </a:r>
            <a:r>
              <a:rPr lang="es-EC" dirty="0">
                <a:latin typeface="Quicksand" panose="020B0604020202020204" charset="0"/>
                <a:ea typeface="Calibri" panose="020F0502020204030204" pitchFamily="34" charset="0"/>
                <a:cs typeface="Times New Roman" panose="02020603050405020304" pitchFamily="18" charset="0"/>
              </a:rPr>
              <a:t>a su </a:t>
            </a:r>
            <a:r>
              <a:rPr lang="es-EC" dirty="0" smtClean="0">
                <a:latin typeface="Quicksand" panose="020B0604020202020204" charset="0"/>
                <a:ea typeface="Calibri" panose="020F0502020204030204" pitchFamily="34" charset="0"/>
                <a:cs typeface="Times New Roman" panose="02020603050405020304" pitchFamily="18" charset="0"/>
              </a:rPr>
              <a:t>trayectoria</a:t>
            </a:r>
            <a:endParaRPr lang="es-EC" dirty="0">
              <a:latin typeface="Quicksand" panose="020B0604020202020204" charset="0"/>
            </a:endParaRPr>
          </a:p>
        </p:txBody>
      </p:sp>
      <p:sp>
        <p:nvSpPr>
          <p:cNvPr id="11" name="Elipse 10"/>
          <p:cNvSpPr/>
          <p:nvPr/>
        </p:nvSpPr>
        <p:spPr>
          <a:xfrm>
            <a:off x="3966897" y="4938276"/>
            <a:ext cx="1073345" cy="1092820"/>
          </a:xfrm>
          <a:prstGeom prst="ellipse">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3091127" y="2009375"/>
            <a:ext cx="5923919" cy="2645472"/>
          </a:xfrm>
          <a:prstGeom prst="rect">
            <a:avLst/>
          </a:prstGeom>
          <a:noFill/>
          <a:ln w="12700">
            <a:solidFill>
              <a:schemeClr val="tx1"/>
            </a:solidFill>
          </a:ln>
        </p:spPr>
      </p:pic>
      <p:sp>
        <p:nvSpPr>
          <p:cNvPr id="31" name="Elipse 30"/>
          <p:cNvSpPr/>
          <p:nvPr/>
        </p:nvSpPr>
        <p:spPr>
          <a:xfrm>
            <a:off x="4895968" y="5690339"/>
            <a:ext cx="2020366" cy="563178"/>
          </a:xfrm>
          <a:prstGeom prst="ellipse">
            <a:avLst/>
          </a:prstGeom>
          <a:no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71" name="Rectángulo 31"/>
          <p:cNvSpPr/>
          <p:nvPr/>
        </p:nvSpPr>
        <p:spPr>
          <a:xfrm>
            <a:off x="934239" y="5698749"/>
            <a:ext cx="336012" cy="99400"/>
          </a:xfrm>
          <a:custGeom>
            <a:avLst/>
            <a:gdLst>
              <a:gd name="connsiteX0" fmla="*/ 0 w 252864"/>
              <a:gd name="connsiteY0" fmla="*/ 0 h 291517"/>
              <a:gd name="connsiteX1" fmla="*/ 252864 w 252864"/>
              <a:gd name="connsiteY1" fmla="*/ 0 h 291517"/>
              <a:gd name="connsiteX2" fmla="*/ 252864 w 252864"/>
              <a:gd name="connsiteY2" fmla="*/ 291517 h 291517"/>
              <a:gd name="connsiteX3" fmla="*/ 0 w 252864"/>
              <a:gd name="connsiteY3" fmla="*/ 291517 h 291517"/>
              <a:gd name="connsiteX4" fmla="*/ 0 w 252864"/>
              <a:gd name="connsiteY4" fmla="*/ 0 h 291517"/>
              <a:gd name="connsiteX0" fmla="*/ 189513 w 442377"/>
              <a:gd name="connsiteY0" fmla="*/ 0 h 291517"/>
              <a:gd name="connsiteX1" fmla="*/ 442377 w 442377"/>
              <a:gd name="connsiteY1" fmla="*/ 0 h 291517"/>
              <a:gd name="connsiteX2" fmla="*/ 442377 w 442377"/>
              <a:gd name="connsiteY2" fmla="*/ 291517 h 291517"/>
              <a:gd name="connsiteX3" fmla="*/ 0 w 442377"/>
              <a:gd name="connsiteY3" fmla="*/ 125693 h 291517"/>
              <a:gd name="connsiteX4" fmla="*/ 189513 w 442377"/>
              <a:gd name="connsiteY4" fmla="*/ 0 h 291517"/>
              <a:gd name="connsiteX0" fmla="*/ 189513 w 442377"/>
              <a:gd name="connsiteY0" fmla="*/ 0 h 144644"/>
              <a:gd name="connsiteX1" fmla="*/ 442377 w 442377"/>
              <a:gd name="connsiteY1" fmla="*/ 0 h 144644"/>
              <a:gd name="connsiteX2" fmla="*/ 196010 w 442377"/>
              <a:gd name="connsiteY2" fmla="*/ 144644 h 144644"/>
              <a:gd name="connsiteX3" fmla="*/ 0 w 442377"/>
              <a:gd name="connsiteY3" fmla="*/ 125693 h 144644"/>
              <a:gd name="connsiteX4" fmla="*/ 189513 w 442377"/>
              <a:gd name="connsiteY4" fmla="*/ 0 h 144644"/>
              <a:gd name="connsiteX0" fmla="*/ 189513 w 442377"/>
              <a:gd name="connsiteY0" fmla="*/ 0 h 144644"/>
              <a:gd name="connsiteX1" fmla="*/ 442377 w 442377"/>
              <a:gd name="connsiteY1" fmla="*/ 0 h 144644"/>
              <a:gd name="connsiteX2" fmla="*/ 214961 w 442377"/>
              <a:gd name="connsiteY2" fmla="*/ 144644 h 144644"/>
              <a:gd name="connsiteX3" fmla="*/ 0 w 442377"/>
              <a:gd name="connsiteY3" fmla="*/ 125693 h 144644"/>
              <a:gd name="connsiteX4" fmla="*/ 189513 w 442377"/>
              <a:gd name="connsiteY4" fmla="*/ 0 h 144644"/>
              <a:gd name="connsiteX0" fmla="*/ 189513 w 451902"/>
              <a:gd name="connsiteY0" fmla="*/ 0 h 144644"/>
              <a:gd name="connsiteX1" fmla="*/ 451902 w 451902"/>
              <a:gd name="connsiteY1" fmla="*/ 59531 h 144644"/>
              <a:gd name="connsiteX2" fmla="*/ 214961 w 451902"/>
              <a:gd name="connsiteY2" fmla="*/ 144644 h 144644"/>
              <a:gd name="connsiteX3" fmla="*/ 0 w 451902"/>
              <a:gd name="connsiteY3" fmla="*/ 125693 h 144644"/>
              <a:gd name="connsiteX4" fmla="*/ 189513 w 451902"/>
              <a:gd name="connsiteY4" fmla="*/ 0 h 144644"/>
              <a:gd name="connsiteX0" fmla="*/ 196657 w 451902"/>
              <a:gd name="connsiteY0" fmla="*/ 0 h 85113"/>
              <a:gd name="connsiteX1" fmla="*/ 451902 w 451902"/>
              <a:gd name="connsiteY1" fmla="*/ 0 h 85113"/>
              <a:gd name="connsiteX2" fmla="*/ 214961 w 451902"/>
              <a:gd name="connsiteY2" fmla="*/ 85113 h 85113"/>
              <a:gd name="connsiteX3" fmla="*/ 0 w 451902"/>
              <a:gd name="connsiteY3" fmla="*/ 66162 h 85113"/>
              <a:gd name="connsiteX4" fmla="*/ 196657 w 451902"/>
              <a:gd name="connsiteY4" fmla="*/ 0 h 85113"/>
              <a:gd name="connsiteX0" fmla="*/ 206182 w 451902"/>
              <a:gd name="connsiteY0" fmla="*/ 0 h 142263"/>
              <a:gd name="connsiteX1" fmla="*/ 451902 w 451902"/>
              <a:gd name="connsiteY1" fmla="*/ 57150 h 142263"/>
              <a:gd name="connsiteX2" fmla="*/ 214961 w 451902"/>
              <a:gd name="connsiteY2" fmla="*/ 142263 h 142263"/>
              <a:gd name="connsiteX3" fmla="*/ 0 w 451902"/>
              <a:gd name="connsiteY3" fmla="*/ 123312 h 142263"/>
              <a:gd name="connsiteX4" fmla="*/ 206182 w 451902"/>
              <a:gd name="connsiteY4" fmla="*/ 0 h 142263"/>
              <a:gd name="connsiteX0" fmla="*/ 146651 w 392371"/>
              <a:gd name="connsiteY0" fmla="*/ 0 h 142263"/>
              <a:gd name="connsiteX1" fmla="*/ 392371 w 392371"/>
              <a:gd name="connsiteY1" fmla="*/ 57150 h 142263"/>
              <a:gd name="connsiteX2" fmla="*/ 155430 w 392371"/>
              <a:gd name="connsiteY2" fmla="*/ 142263 h 142263"/>
              <a:gd name="connsiteX3" fmla="*/ 0 w 392371"/>
              <a:gd name="connsiteY3" fmla="*/ 85212 h 142263"/>
              <a:gd name="connsiteX4" fmla="*/ 146651 w 392371"/>
              <a:gd name="connsiteY4" fmla="*/ 0 h 142263"/>
              <a:gd name="connsiteX0" fmla="*/ 146651 w 399514"/>
              <a:gd name="connsiteY0" fmla="*/ 4762 h 147025"/>
              <a:gd name="connsiteX1" fmla="*/ 399514 w 399514"/>
              <a:gd name="connsiteY1" fmla="*/ 0 h 147025"/>
              <a:gd name="connsiteX2" fmla="*/ 155430 w 399514"/>
              <a:gd name="connsiteY2" fmla="*/ 147025 h 147025"/>
              <a:gd name="connsiteX3" fmla="*/ 0 w 399514"/>
              <a:gd name="connsiteY3" fmla="*/ 89974 h 147025"/>
              <a:gd name="connsiteX4" fmla="*/ 146651 w 399514"/>
              <a:gd name="connsiteY4" fmla="*/ 4762 h 147025"/>
              <a:gd name="connsiteX0" fmla="*/ 146651 w 399514"/>
              <a:gd name="connsiteY0" fmla="*/ 4762 h 99400"/>
              <a:gd name="connsiteX1" fmla="*/ 399514 w 399514"/>
              <a:gd name="connsiteY1" fmla="*/ 0 h 99400"/>
              <a:gd name="connsiteX2" fmla="*/ 238774 w 399514"/>
              <a:gd name="connsiteY2" fmla="*/ 99400 h 99400"/>
              <a:gd name="connsiteX3" fmla="*/ 0 w 399514"/>
              <a:gd name="connsiteY3" fmla="*/ 89974 h 99400"/>
              <a:gd name="connsiteX4" fmla="*/ 146651 w 399514"/>
              <a:gd name="connsiteY4" fmla="*/ 4762 h 99400"/>
              <a:gd name="connsiteX0" fmla="*/ 146651 w 366922"/>
              <a:gd name="connsiteY0" fmla="*/ 4762 h 99400"/>
              <a:gd name="connsiteX1" fmla="*/ 366922 w 366922"/>
              <a:gd name="connsiteY1" fmla="*/ 0 h 99400"/>
              <a:gd name="connsiteX2" fmla="*/ 238774 w 366922"/>
              <a:gd name="connsiteY2" fmla="*/ 99400 h 99400"/>
              <a:gd name="connsiteX3" fmla="*/ 0 w 366922"/>
              <a:gd name="connsiteY3" fmla="*/ 89974 h 99400"/>
              <a:gd name="connsiteX4" fmla="*/ 146651 w 366922"/>
              <a:gd name="connsiteY4" fmla="*/ 4762 h 99400"/>
              <a:gd name="connsiteX0" fmla="*/ 146651 w 366922"/>
              <a:gd name="connsiteY0" fmla="*/ 4762 h 99400"/>
              <a:gd name="connsiteX1" fmla="*/ 366922 w 366922"/>
              <a:gd name="connsiteY1" fmla="*/ 0 h 99400"/>
              <a:gd name="connsiteX2" fmla="*/ 197292 w 366922"/>
              <a:gd name="connsiteY2" fmla="*/ 99400 h 99400"/>
              <a:gd name="connsiteX3" fmla="*/ 0 w 366922"/>
              <a:gd name="connsiteY3" fmla="*/ 89974 h 99400"/>
              <a:gd name="connsiteX4" fmla="*/ 146651 w 366922"/>
              <a:gd name="connsiteY4" fmla="*/ 4762 h 9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922" h="99400">
                <a:moveTo>
                  <a:pt x="146651" y="4762"/>
                </a:moveTo>
                <a:lnTo>
                  <a:pt x="366922" y="0"/>
                </a:lnTo>
                <a:lnTo>
                  <a:pt x="197292" y="99400"/>
                </a:lnTo>
                <a:lnTo>
                  <a:pt x="0" y="89974"/>
                </a:lnTo>
                <a:lnTo>
                  <a:pt x="146651" y="4762"/>
                </a:lnTo>
                <a:close/>
              </a:path>
            </a:pathLst>
          </a:custGeom>
          <a:solidFill>
            <a:srgbClr val="FFC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72" name="Rectángulo 71"/>
          <p:cNvSpPr/>
          <p:nvPr/>
        </p:nvSpPr>
        <p:spPr>
          <a:xfrm>
            <a:off x="1075094" y="5580974"/>
            <a:ext cx="195157" cy="127979"/>
          </a:xfrm>
          <a:prstGeom prst="rect">
            <a:avLst/>
          </a:prstGeom>
          <a:solidFill>
            <a:srgbClr val="FFC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3471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p:bldP spid="11" grpId="0" animBg="1"/>
      <p:bldP spid="31" grpId="0" animBg="1"/>
      <p:bldP spid="71"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03031" y="1089578"/>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Polarización </a:t>
            </a:r>
            <a:endParaRPr lang="es-EC" sz="2800" dirty="0">
              <a:solidFill>
                <a:srgbClr val="FFC000"/>
              </a:solidFill>
              <a:latin typeface="Quicksand" panose="020B060402020202020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359850386"/>
              </p:ext>
            </p:extLst>
          </p:nvPr>
        </p:nvGraphicFramePr>
        <p:xfrm>
          <a:off x="103030" y="3538217"/>
          <a:ext cx="8897751" cy="3066415"/>
        </p:xfrm>
        <a:graphic>
          <a:graphicData uri="http://schemas.openxmlformats.org/drawingml/2006/table">
            <a:tbl>
              <a:tblPr firstRow="1" firstCol="1" bandRow="1">
                <a:tableStyleId>{5C22544A-7EE6-4342-B048-85BDC9FD1C3A}</a:tableStyleId>
              </a:tblPr>
              <a:tblGrid>
                <a:gridCol w="2121334"/>
                <a:gridCol w="2115406"/>
                <a:gridCol w="4661011"/>
              </a:tblGrid>
              <a:tr h="350520">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Combinaciones</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Nombre</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Ventaja </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r>
              <a:tr h="0">
                <a:tc>
                  <a:txBody>
                    <a:bodyPr/>
                    <a:lstStyle/>
                    <a:p>
                      <a:pPr marL="21590" indent="-29845" algn="ctr">
                        <a:lnSpc>
                          <a:spcPct val="150000"/>
                        </a:lnSpc>
                        <a:spcAft>
                          <a:spcPts val="0"/>
                        </a:spcAft>
                      </a:pPr>
                      <a:r>
                        <a:rPr lang="es-EC" sz="1400">
                          <a:solidFill>
                            <a:schemeClr val="bg1"/>
                          </a:solidFill>
                          <a:effectLst/>
                          <a:latin typeface="Quicksand" panose="020B0604020202020204" charset="0"/>
                        </a:rPr>
                        <a:t>HH</a:t>
                      </a:r>
                      <a:endParaRPr lang="es-EC" sz="16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a:solidFill>
                            <a:schemeClr val="bg1"/>
                          </a:solidFill>
                          <a:effectLst/>
                          <a:latin typeface="Quicksand" panose="020B0604020202020204" charset="0"/>
                        </a:rPr>
                        <a:t>Transmisión horizontal / recepción horizontal</a:t>
                      </a:r>
                      <a:endParaRPr lang="es-EC" sz="16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21590" indent="-29845" algn="just">
                        <a:lnSpc>
                          <a:spcPct val="150000"/>
                        </a:lnSpc>
                        <a:spcAft>
                          <a:spcPts val="0"/>
                        </a:spcAft>
                      </a:pPr>
                      <a:r>
                        <a:rPr lang="es-EC" sz="1400" dirty="0">
                          <a:solidFill>
                            <a:schemeClr val="bg1"/>
                          </a:solidFill>
                          <a:effectLst/>
                          <a:latin typeface="Quicksand" panose="020B0604020202020204" charset="0"/>
                        </a:rPr>
                        <a:t>Tienden a detectar la </a:t>
                      </a:r>
                      <a:r>
                        <a:rPr lang="es-EC" sz="1400" b="1" dirty="0">
                          <a:solidFill>
                            <a:schemeClr val="bg1"/>
                          </a:solidFill>
                          <a:effectLst/>
                          <a:latin typeface="Quicksand" panose="020B0604020202020204" charset="0"/>
                        </a:rPr>
                        <a:t>difusión de los objetos orientados </a:t>
                      </a:r>
                      <a:r>
                        <a:rPr lang="es-EC" sz="1400" dirty="0">
                          <a:solidFill>
                            <a:schemeClr val="bg1"/>
                          </a:solidFill>
                          <a:effectLst/>
                          <a:latin typeface="Quicksand" panose="020B0604020202020204" charset="0"/>
                        </a:rPr>
                        <a:t>en la misma dirección que la onda </a:t>
                      </a:r>
                      <a:r>
                        <a:rPr lang="es-EC" sz="1400" dirty="0" smtClean="0">
                          <a:solidFill>
                            <a:schemeClr val="bg1"/>
                          </a:solidFill>
                          <a:effectLst/>
                          <a:latin typeface="Quicksand" panose="020B0604020202020204" charset="0"/>
                        </a:rPr>
                        <a:t>incidente.</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0">
                <a:tc>
                  <a:txBody>
                    <a:bodyPr/>
                    <a:lstStyle/>
                    <a:p>
                      <a:pPr marL="21590" indent="-29845" algn="ctr">
                        <a:lnSpc>
                          <a:spcPct val="150000"/>
                        </a:lnSpc>
                        <a:spcAft>
                          <a:spcPts val="0"/>
                        </a:spcAft>
                      </a:pPr>
                      <a:r>
                        <a:rPr lang="es-EC" sz="1400">
                          <a:solidFill>
                            <a:schemeClr val="bg1"/>
                          </a:solidFill>
                          <a:effectLst/>
                          <a:latin typeface="Quicksand" panose="020B0604020202020204" charset="0"/>
                        </a:rPr>
                        <a:t>VV</a:t>
                      </a:r>
                      <a:endParaRPr lang="es-EC" sz="16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Transmisión vertical / recepción vertical</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r h="795655">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HV</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a:solidFill>
                            <a:schemeClr val="bg1"/>
                          </a:solidFill>
                          <a:effectLst/>
                          <a:latin typeface="Quicksand" panose="020B0604020202020204" charset="0"/>
                        </a:rPr>
                        <a:t>Transmisión horizontal / recepción vertical</a:t>
                      </a:r>
                      <a:endParaRPr lang="es-EC" sz="16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L="21590" indent="-29845" algn="just">
                        <a:lnSpc>
                          <a:spcPct val="150000"/>
                        </a:lnSpc>
                        <a:spcAft>
                          <a:spcPts val="0"/>
                        </a:spcAft>
                      </a:pPr>
                      <a:r>
                        <a:rPr lang="es-EC" sz="1400" dirty="0">
                          <a:solidFill>
                            <a:schemeClr val="bg1"/>
                          </a:solidFill>
                          <a:effectLst/>
                          <a:latin typeface="Quicksand" panose="020B0604020202020204" charset="0"/>
                        </a:rPr>
                        <a:t>Sirven para </a:t>
                      </a:r>
                      <a:r>
                        <a:rPr lang="es-EC" sz="1400" b="1" dirty="0">
                          <a:solidFill>
                            <a:schemeClr val="bg1"/>
                          </a:solidFill>
                          <a:effectLst/>
                          <a:latin typeface="Quicksand" panose="020B0604020202020204" charset="0"/>
                        </a:rPr>
                        <a:t>detectar la respuesta de retorno</a:t>
                      </a:r>
                      <a:r>
                        <a:rPr lang="es-EC" sz="1400" dirty="0">
                          <a:solidFill>
                            <a:schemeClr val="bg1"/>
                          </a:solidFill>
                          <a:effectLst/>
                          <a:latin typeface="Quicksand" panose="020B0604020202020204" charset="0"/>
                        </a:rPr>
                        <a:t> a partir de </a:t>
                      </a:r>
                      <a:r>
                        <a:rPr lang="es-EC" sz="1400" b="1" dirty="0">
                          <a:solidFill>
                            <a:schemeClr val="bg1"/>
                          </a:solidFill>
                          <a:effectLst/>
                          <a:latin typeface="Quicksand" panose="020B0604020202020204" charset="0"/>
                        </a:rPr>
                        <a:t>dispersiones múltiples</a:t>
                      </a:r>
                      <a:r>
                        <a:rPr lang="es-EC" sz="1400" dirty="0">
                          <a:solidFill>
                            <a:schemeClr val="bg1"/>
                          </a:solidFill>
                          <a:effectLst/>
                          <a:latin typeface="Quicksand" panose="020B0604020202020204" charset="0"/>
                        </a:rPr>
                        <a:t>, tales como, la difusión en el dosel de bosques, o la de rebote múltiple (v.g. suelo–árbol la que determina la respuesta de retorno del tronco)</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0">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VH</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marL="21590" indent="-29845" algn="ctr">
                        <a:lnSpc>
                          <a:spcPct val="150000"/>
                        </a:lnSpc>
                        <a:spcAft>
                          <a:spcPts val="0"/>
                        </a:spcAft>
                      </a:pPr>
                      <a:r>
                        <a:rPr lang="es-EC" sz="1400" dirty="0">
                          <a:solidFill>
                            <a:schemeClr val="bg1"/>
                          </a:solidFill>
                          <a:effectLst/>
                          <a:latin typeface="Quicksand" panose="020B0604020202020204" charset="0"/>
                        </a:rPr>
                        <a:t>Transmisión vertical / recepción horizontal</a:t>
                      </a:r>
                      <a:endParaRPr lang="es-EC" sz="16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r>
            </a:tbl>
          </a:graphicData>
        </a:graphic>
      </p:graphicFrame>
      <p:sp>
        <p:nvSpPr>
          <p:cNvPr id="11" name="Rectángulo 10"/>
          <p:cNvSpPr/>
          <p:nvPr/>
        </p:nvSpPr>
        <p:spPr>
          <a:xfrm>
            <a:off x="6894258" y="3230440"/>
            <a:ext cx="1975221" cy="307777"/>
          </a:xfrm>
          <a:prstGeom prst="rect">
            <a:avLst/>
          </a:prstGeom>
        </p:spPr>
        <p:txBody>
          <a:bodyPr wrap="none">
            <a:spAutoFit/>
          </a:bodyPr>
          <a:lstStyle/>
          <a:p>
            <a:r>
              <a:rPr lang="es-EC" sz="1400" dirty="0">
                <a:latin typeface="Quicksand" panose="020B0604020202020204" charset="0"/>
                <a:ea typeface="Calibri" panose="020F0502020204030204" pitchFamily="34" charset="0"/>
                <a:cs typeface="Times New Roman" panose="02020603050405020304" pitchFamily="18" charset="0"/>
              </a:rPr>
              <a:t>Fuente: (EORC, 2010)</a:t>
            </a:r>
            <a:endParaRPr lang="es-EC" sz="1400" dirty="0">
              <a:latin typeface="Quicksand" panose="020B0604020202020204" charset="0"/>
            </a:endParaRPr>
          </a:p>
        </p:txBody>
      </p:sp>
      <p:pic>
        <p:nvPicPr>
          <p:cNvPr id="3074"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47928" b="11661"/>
          <a:stretch/>
        </p:blipFill>
        <p:spPr bwMode="auto">
          <a:xfrm>
            <a:off x="3082343" y="1148365"/>
            <a:ext cx="2532414" cy="2258259"/>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p:cNvSpPr/>
          <p:nvPr/>
        </p:nvSpPr>
        <p:spPr>
          <a:xfrm rot="19140772">
            <a:off x="4198074" y="1209587"/>
            <a:ext cx="1164762" cy="2137267"/>
          </a:xfrm>
          <a:prstGeom prst="ellipse">
            <a:avLst/>
          </a:prstGeom>
          <a:noFill/>
          <a:ln w="3810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2" name="Elipse 11"/>
          <p:cNvSpPr/>
          <p:nvPr/>
        </p:nvSpPr>
        <p:spPr>
          <a:xfrm rot="19719411">
            <a:off x="3437317" y="1760755"/>
            <a:ext cx="1164762" cy="1655637"/>
          </a:xfrm>
          <a:prstGeom prst="ellipse">
            <a:avLst/>
          </a:prstGeom>
          <a:noFill/>
          <a:ln w="3810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0" name="Rectángulo 9"/>
          <p:cNvSpPr/>
          <p:nvPr/>
        </p:nvSpPr>
        <p:spPr>
          <a:xfrm>
            <a:off x="493486" y="3933371"/>
            <a:ext cx="8507295" cy="1262743"/>
          </a:xfrm>
          <a:prstGeom prst="rect">
            <a:avLst/>
          </a:prstGeom>
          <a:noFill/>
          <a:ln w="3810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4" name="Rectángulo 13"/>
          <p:cNvSpPr/>
          <p:nvPr/>
        </p:nvSpPr>
        <p:spPr>
          <a:xfrm>
            <a:off x="493486" y="5196114"/>
            <a:ext cx="8507295" cy="1372383"/>
          </a:xfrm>
          <a:prstGeom prst="rect">
            <a:avLst/>
          </a:prstGeom>
          <a:noFill/>
          <a:ln w="3810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1778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0" grpId="0" animBg="1"/>
      <p:bldP spid="10"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mc:AlternateContent xmlns:mc="http://schemas.openxmlformats.org/markup-compatibility/2006" xmlns:a14="http://schemas.microsoft.com/office/drawing/2010/main">
        <mc:Choice Requires="a14">
          <p:sp>
            <p:nvSpPr>
              <p:cNvPr id="8" name="Título 1"/>
              <p:cNvSpPr txBox="1">
                <a:spLocks/>
              </p:cNvSpPr>
              <p:nvPr/>
            </p:nvSpPr>
            <p:spPr>
              <a:xfrm>
                <a:off x="0" y="1279958"/>
                <a:ext cx="8313856" cy="528683"/>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Coeficiente </a:t>
                </a:r>
                <a:r>
                  <a:rPr lang="es-EC" sz="2800" dirty="0">
                    <a:solidFill>
                      <a:srgbClr val="FFC000"/>
                    </a:solidFill>
                    <a:latin typeface="Quicksand" panose="020B0604020202020204" charset="0"/>
                  </a:rPr>
                  <a:t>de retrodispersión </a:t>
                </a:r>
                <a:r>
                  <a:rPr lang="es-EC" sz="2800" dirty="0" smtClean="0">
                    <a:solidFill>
                      <a:srgbClr val="FFC000"/>
                    </a:solidFill>
                    <a:latin typeface="Quicksand" panose="020B0604020202020204" charset="0"/>
                  </a:rPr>
                  <a:t>(</a:t>
                </a:r>
                <a14:m>
                  <m:oMath xmlns:m="http://schemas.openxmlformats.org/officeDocument/2006/math">
                    <m:sSup>
                      <m:sSupPr>
                        <m:ctrlPr>
                          <a:rPr lang="es-EC" sz="2800" i="1" smtClean="0">
                            <a:solidFill>
                              <a:srgbClr val="FFC000"/>
                            </a:solidFill>
                            <a:latin typeface="Cambria Math" panose="02040503050406030204" pitchFamily="18" charset="0"/>
                          </a:rPr>
                        </m:ctrlPr>
                      </m:sSupPr>
                      <m:e>
                        <m:r>
                          <a:rPr lang="es-EC" sz="2800" i="1" smtClean="0">
                            <a:solidFill>
                              <a:srgbClr val="FFC000"/>
                            </a:solidFill>
                            <a:latin typeface="Cambria Math" panose="02040503050406030204" pitchFamily="18" charset="0"/>
                            <a:ea typeface="Cambria Math" panose="02040503050406030204" pitchFamily="18" charset="0"/>
                          </a:rPr>
                          <m:t>𝜎</m:t>
                        </m:r>
                      </m:e>
                      <m:sup>
                        <m:r>
                          <a:rPr lang="en-US" sz="2800" b="0" i="1" smtClean="0">
                            <a:solidFill>
                              <a:srgbClr val="FFC000"/>
                            </a:solidFill>
                            <a:latin typeface="Cambria Math" panose="02040503050406030204" pitchFamily="18" charset="0"/>
                          </a:rPr>
                          <m:t>0</m:t>
                        </m:r>
                      </m:sup>
                    </m:sSup>
                  </m:oMath>
                </a14:m>
                <a:r>
                  <a:rPr lang="el-GR" sz="2800" dirty="0" smtClean="0">
                    <a:solidFill>
                      <a:srgbClr val="FFC000"/>
                    </a:solidFill>
                    <a:latin typeface="Quicksand" panose="020B0604020202020204" charset="0"/>
                  </a:rPr>
                  <a:t>/</a:t>
                </a:r>
                <a:r>
                  <a:rPr lang="es-EC" sz="2800" dirty="0">
                    <a:solidFill>
                      <a:srgbClr val="FFC000"/>
                    </a:solidFill>
                    <a:latin typeface="Quicksand" panose="020B0604020202020204" charset="0"/>
                  </a:rPr>
                  <a:t>Sigma0)</a:t>
                </a:r>
              </a:p>
            </p:txBody>
          </p:sp>
        </mc:Choice>
        <mc:Fallback xmlns="">
          <p:sp>
            <p:nvSpPr>
              <p:cNvPr id="8" name="Título 1"/>
              <p:cNvSpPr txBox="1">
                <a:spLocks noRot="1" noChangeAspect="1" noMove="1" noResize="1" noEditPoints="1" noAdjustHandles="1" noChangeArrowheads="1" noChangeShapeType="1" noTextEdit="1"/>
              </p:cNvSpPr>
              <p:nvPr/>
            </p:nvSpPr>
            <p:spPr>
              <a:xfrm>
                <a:off x="0" y="1279958"/>
                <a:ext cx="8313856" cy="528683"/>
              </a:xfrm>
              <a:prstGeom prst="rect">
                <a:avLst/>
              </a:prstGeom>
              <a:blipFill rotWithShape="0">
                <a:blip r:embed="rId3"/>
                <a:stretch>
                  <a:fillRect/>
                </a:stretch>
              </a:blipFill>
              <a:effectLst>
                <a:outerShdw blurRad="25400" dir="17880000">
                  <a:srgbClr val="000000">
                    <a:alpha val="46000"/>
                  </a:srgbClr>
                </a:outerShdw>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1250339" y="2230637"/>
                <a:ext cx="4478918"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C" i="1">
                              <a:latin typeface="Cambria Math" panose="02040503050406030204" pitchFamily="18" charset="0"/>
                            </a:rPr>
                          </m:ctrlPr>
                        </m:sSupPr>
                        <m:e>
                          <m:r>
                            <a:rPr lang="es-EC" i="1">
                              <a:latin typeface="Cambria Math" panose="02040503050406030204" pitchFamily="18" charset="0"/>
                            </a:rPr>
                            <m:t>𝜎</m:t>
                          </m:r>
                        </m:e>
                        <m:sup>
                          <m:r>
                            <a:rPr lang="es-EC" i="0">
                              <a:latin typeface="Cambria Math" panose="02040503050406030204" pitchFamily="18" charset="0"/>
                            </a:rPr>
                            <m:t>0</m:t>
                          </m:r>
                        </m:sup>
                      </m:sSup>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𝜎</m:t>
                          </m:r>
                        </m:num>
                        <m:den>
                          <m:r>
                            <a:rPr lang="es-EC" i="1">
                              <a:latin typeface="Cambria Math" panose="02040503050406030204" pitchFamily="18" charset="0"/>
                            </a:rPr>
                            <m:t>𝐴</m:t>
                          </m:r>
                        </m:den>
                      </m:f>
                      <m:d>
                        <m:dPr>
                          <m:ctrlPr>
                            <a:rPr lang="es-EC" i="1">
                              <a:latin typeface="Cambria Math" panose="02040503050406030204" pitchFamily="18" charset="0"/>
                            </a:rPr>
                          </m:ctrlPr>
                        </m:dPr>
                        <m:e>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num>
                            <m:den>
                              <m:sSup>
                                <m:sSupPr>
                                  <m:ctrlPr>
                                    <a:rPr lang="es-EC" i="1">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2</m:t>
                                  </m:r>
                                </m:sup>
                              </m:sSup>
                            </m:den>
                          </m:f>
                        </m:e>
                      </m:d>
                      <m:r>
                        <a:rPr lang="es-EC" i="0">
                          <a:latin typeface="Cambria Math" panose="02040503050406030204" pitchFamily="18" charset="0"/>
                        </a:rPr>
                        <m:t> → </m:t>
                      </m:r>
                      <m:sSubSup>
                        <m:sSubSupPr>
                          <m:ctrlPr>
                            <a:rPr lang="es-EC" i="1">
                              <a:latin typeface="Cambria Math" panose="02040503050406030204" pitchFamily="18" charset="0"/>
                            </a:rPr>
                          </m:ctrlPr>
                        </m:sSubSupPr>
                        <m:e>
                          <m:r>
                            <a:rPr lang="es-EC" i="1">
                              <a:latin typeface="Cambria Math" panose="02040503050406030204" pitchFamily="18" charset="0"/>
                            </a:rPr>
                            <m:t>𝜎</m:t>
                          </m:r>
                        </m:e>
                        <m:sub>
                          <m:r>
                            <a:rPr lang="es-EC" i="1">
                              <a:latin typeface="Cambria Math" panose="02040503050406030204" pitchFamily="18" charset="0"/>
                            </a:rPr>
                            <m:t>𝑑𝐵</m:t>
                          </m:r>
                        </m:sub>
                        <m:sup>
                          <m:r>
                            <a:rPr lang="es-EC" i="0">
                              <a:latin typeface="Cambria Math" panose="02040503050406030204" pitchFamily="18" charset="0"/>
                            </a:rPr>
                            <m:t>0</m:t>
                          </m:r>
                        </m:sup>
                      </m:sSubSup>
                      <m:r>
                        <a:rPr lang="es-EC" i="0">
                          <a:latin typeface="Cambria Math" panose="02040503050406030204" pitchFamily="18" charset="0"/>
                        </a:rPr>
                        <m:t>=10∗</m:t>
                      </m:r>
                      <m:sSub>
                        <m:sSubPr>
                          <m:ctrlPr>
                            <a:rPr lang="es-EC" i="1">
                              <a:latin typeface="Cambria Math" panose="02040503050406030204" pitchFamily="18" charset="0"/>
                            </a:rPr>
                          </m:ctrlPr>
                        </m:sSubPr>
                        <m:e>
                          <m:r>
                            <a:rPr lang="es-EC" i="1">
                              <a:latin typeface="Cambria Math" panose="02040503050406030204" pitchFamily="18" charset="0"/>
                            </a:rPr>
                            <m:t>𝑙𝑜𝑔</m:t>
                          </m:r>
                        </m:e>
                        <m:sub>
                          <m:r>
                            <a:rPr lang="es-EC" i="0">
                              <a:latin typeface="Cambria Math" panose="02040503050406030204" pitchFamily="18" charset="0"/>
                            </a:rPr>
                            <m:t>10</m:t>
                          </m:r>
                        </m:sub>
                      </m:sSub>
                      <m:sSup>
                        <m:sSupPr>
                          <m:ctrlPr>
                            <a:rPr lang="es-EC" i="1">
                              <a:latin typeface="Cambria Math" panose="02040503050406030204" pitchFamily="18" charset="0"/>
                            </a:rPr>
                          </m:ctrlPr>
                        </m:sSupPr>
                        <m:e>
                          <m:r>
                            <a:rPr lang="es-EC" i="1">
                              <a:latin typeface="Cambria Math" panose="02040503050406030204" pitchFamily="18" charset="0"/>
                            </a:rPr>
                            <m:t>𝜎</m:t>
                          </m:r>
                        </m:e>
                        <m:sup>
                          <m:r>
                            <a:rPr lang="es-EC" i="0">
                              <a:latin typeface="Cambria Math" panose="02040503050406030204" pitchFamily="18" charset="0"/>
                            </a:rPr>
                            <m:t>0</m:t>
                          </m:r>
                        </m:sup>
                      </m:sSup>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𝑑𝐵</m:t>
                          </m:r>
                        </m:e>
                      </m:d>
                      <m:r>
                        <a:rPr lang="es-EC" i="0">
                          <a:latin typeface="Cambria Math" panose="02040503050406030204" pitchFamily="18" charset="0"/>
                        </a:rPr>
                        <m:t> </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1250339" y="2230637"/>
                <a:ext cx="4478918" cy="720325"/>
              </a:xfrm>
              <a:prstGeom prst="rect">
                <a:avLst/>
              </a:prstGeom>
              <a:blipFill rotWithShape="0">
                <a:blip r:embed="rId4"/>
                <a:stretch>
                  <a:fillRect/>
                </a:stretch>
              </a:blipFill>
            </p:spPr>
            <p:txBody>
              <a:bodyPr/>
              <a:lstStyle/>
              <a:p>
                <a:r>
                  <a:rPr lang="es-EC">
                    <a:noFill/>
                  </a:rPr>
                  <a:t> </a:t>
                </a:r>
              </a:p>
            </p:txBody>
          </p:sp>
        </mc:Fallback>
      </mc:AlternateContent>
      <p:graphicFrame>
        <p:nvGraphicFramePr>
          <p:cNvPr id="12" name="Tabla 11"/>
          <p:cNvGraphicFramePr>
            <a:graphicFrameLocks noGrp="1"/>
          </p:cNvGraphicFramePr>
          <p:nvPr>
            <p:extLst>
              <p:ext uri="{D42A27DB-BD31-4B8C-83A1-F6EECF244321}">
                <p14:modId xmlns:p14="http://schemas.microsoft.com/office/powerpoint/2010/main" val="1969779893"/>
              </p:ext>
            </p:extLst>
          </p:nvPr>
        </p:nvGraphicFramePr>
        <p:xfrm>
          <a:off x="970871" y="3706177"/>
          <a:ext cx="7127913" cy="3173857"/>
        </p:xfrm>
        <a:graphic>
          <a:graphicData uri="http://schemas.openxmlformats.org/drawingml/2006/table">
            <a:tbl>
              <a:tblPr firstRow="1" firstCol="1" bandRow="1"/>
              <a:tblGrid>
                <a:gridCol w="3644118"/>
                <a:gridCol w="3483795"/>
              </a:tblGrid>
              <a:tr h="0">
                <a:tc gridSpan="2">
                  <a:txBody>
                    <a:bodyPr/>
                    <a:lstStyle/>
                    <a:p>
                      <a:pPr algn="ctr">
                        <a:lnSpc>
                          <a:spcPct val="150000"/>
                        </a:lnSpc>
                        <a:spcAft>
                          <a:spcPts val="0"/>
                        </a:spcAft>
                      </a:pPr>
                      <a:r>
                        <a:rPr lang="es-EC" sz="1800" b="1" dirty="0">
                          <a:solidFill>
                            <a:schemeClr val="bg1"/>
                          </a:solidFill>
                          <a:effectLst/>
                          <a:latin typeface="Quicksand" panose="020B0604020202020204" charset="0"/>
                          <a:ea typeface="Calibri" panose="020F0502020204030204" pitchFamily="34" charset="0"/>
                          <a:cs typeface="Times New Roman" panose="02020603050405020304" pitchFamily="18" charset="0"/>
                        </a:rPr>
                        <a:t>Factores que afectan a la retrodispersión</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s-EC"/>
                    </a:p>
                  </a:txBody>
                  <a:tcPr/>
                </a:tc>
              </a:tr>
              <a:tr h="0">
                <a:tc>
                  <a:txBody>
                    <a:bodyPr/>
                    <a:lstStyle/>
                    <a:p>
                      <a:pPr algn="ctr">
                        <a:lnSpc>
                          <a:spcPct val="150000"/>
                        </a:lnSpc>
                        <a:spcAft>
                          <a:spcPts val="0"/>
                        </a:spcAft>
                      </a:pPr>
                      <a:r>
                        <a:rPr lang="es-EC" sz="1800" b="1" dirty="0">
                          <a:solidFill>
                            <a:schemeClr val="bg1"/>
                          </a:solidFill>
                          <a:effectLst/>
                          <a:latin typeface="Quicksand" panose="020B0604020202020204" charset="0"/>
                          <a:ea typeface="Calibri" panose="020F0502020204030204" pitchFamily="34" charset="0"/>
                          <a:cs typeface="Times New Roman" panose="02020603050405020304" pitchFamily="18" charset="0"/>
                        </a:rPr>
                        <a:t>Factores que dependen del sensor </a:t>
                      </a:r>
                      <a:r>
                        <a:rPr lang="es-EC" sz="1800" dirty="0">
                          <a:solidFill>
                            <a:schemeClr val="bg1"/>
                          </a:solidFill>
                          <a:effectLst/>
                          <a:latin typeface="Quicksand" panose="020B0604020202020204" charset="0"/>
                          <a:ea typeface="Calibri" panose="020F0502020204030204" pitchFamily="34" charset="0"/>
                          <a:cs typeface="Times New Roman" panose="02020603050405020304" pitchFamily="18" charset="0"/>
                        </a:rPr>
                        <a:t>(intrínsecos)</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50000"/>
                        </a:lnSpc>
                        <a:spcAft>
                          <a:spcPts val="0"/>
                        </a:spcAft>
                      </a:pPr>
                      <a:r>
                        <a:rPr lang="es-EC" sz="1800" b="1" dirty="0">
                          <a:solidFill>
                            <a:schemeClr val="bg1"/>
                          </a:solidFill>
                          <a:effectLst/>
                          <a:latin typeface="Quicksand" panose="020B0604020202020204" charset="0"/>
                          <a:ea typeface="Calibri" panose="020F0502020204030204" pitchFamily="34" charset="0"/>
                          <a:cs typeface="Times New Roman" panose="02020603050405020304" pitchFamily="18" charset="0"/>
                        </a:rPr>
                        <a:t>Factores que dependen de las cubiertas </a:t>
                      </a:r>
                      <a:r>
                        <a:rPr lang="es-EC" sz="1800" dirty="0">
                          <a:solidFill>
                            <a:schemeClr val="bg1"/>
                          </a:solidFill>
                          <a:effectLst/>
                          <a:latin typeface="Quicksand" panose="020B0604020202020204" charset="0"/>
                          <a:ea typeface="Calibri" panose="020F0502020204030204" pitchFamily="34" charset="0"/>
                          <a:cs typeface="Times New Roman" panose="02020603050405020304" pitchFamily="18" charset="0"/>
                        </a:rPr>
                        <a:t>(extrínsecos)</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0">
                <a:tc>
                  <a:txBody>
                    <a:bodyPr/>
                    <a:lstStyle/>
                    <a:p>
                      <a:pPr algn="just">
                        <a:lnSpc>
                          <a:spcPct val="150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Longitud de onda</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Rugosidad de la superficie</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nSpc>
                          <a:spcPct val="107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Distancia antena-objeto terrestre</a:t>
                      </a:r>
                    </a:p>
                    <a:p>
                      <a:pPr algn="just">
                        <a:lnSpc>
                          <a:spcPct val="150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Observado</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EC" sz="1800" dirty="0">
                          <a:effectLst/>
                          <a:latin typeface="Quicksand" panose="020B0604020202020204" charset="0"/>
                          <a:ea typeface="Calibri" panose="020F0502020204030204" pitchFamily="34" charset="0"/>
                          <a:cs typeface="Times New Roman" panose="02020603050405020304" pitchFamily="18" charset="0"/>
                        </a:rPr>
                        <a:t>Humedad (contenido en agua)</a:t>
                      </a:r>
                      <a:endParaRPr lang="es-EC" sz="20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just">
                        <a:lnSpc>
                          <a:spcPct val="150000"/>
                        </a:lnSpc>
                        <a:spcAft>
                          <a:spcPts val="0"/>
                        </a:spcAft>
                      </a:pPr>
                      <a:r>
                        <a:rPr lang="es-EC" sz="1800" dirty="0">
                          <a:effectLst/>
                          <a:latin typeface="Quicksand" panose="020B0604020202020204" charset="0"/>
                          <a:ea typeface="Calibri" panose="020F0502020204030204" pitchFamily="34" charset="0"/>
                          <a:cs typeface="Times New Roman" panose="02020603050405020304" pitchFamily="18" charset="0"/>
                        </a:rPr>
                        <a:t>Ángulo de incidencia</a:t>
                      </a:r>
                      <a:endParaRPr lang="es-EC" sz="20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Geometría del terreno</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just">
                        <a:lnSpc>
                          <a:spcPct val="150000"/>
                        </a:lnSpc>
                        <a:spcAft>
                          <a:spcPts val="0"/>
                        </a:spcAft>
                      </a:pPr>
                      <a:r>
                        <a:rPr lang="es-EC" sz="1800">
                          <a:effectLst/>
                          <a:latin typeface="Quicksand" panose="020B0604020202020204" charset="0"/>
                          <a:ea typeface="Calibri" panose="020F0502020204030204" pitchFamily="34" charset="0"/>
                          <a:cs typeface="Times New Roman" panose="02020603050405020304" pitchFamily="18" charset="0"/>
                        </a:rPr>
                        <a:t>Polarización</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0"/>
                        </a:spcAft>
                      </a:pPr>
                      <a:r>
                        <a:rPr lang="es-EC" sz="1800" dirty="0">
                          <a:effectLst/>
                          <a:latin typeface="Quicksand" panose="020B0604020202020204" charset="0"/>
                          <a:ea typeface="Calibri" panose="020F0502020204030204" pitchFamily="34" charset="0"/>
                          <a:cs typeface="Times New Roman" panose="02020603050405020304" pitchFamily="18" charset="0"/>
                        </a:rPr>
                        <a:t> </a:t>
                      </a:r>
                      <a:endParaRPr lang="es-EC" sz="20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CuadroTexto 2"/>
          <p:cNvSpPr txBox="1"/>
          <p:nvPr/>
        </p:nvSpPr>
        <p:spPr>
          <a:xfrm>
            <a:off x="6125029" y="2090057"/>
            <a:ext cx="2351314" cy="1200329"/>
          </a:xfrm>
          <a:prstGeom prst="rect">
            <a:avLst/>
          </a:prstGeom>
          <a:noFill/>
        </p:spPr>
        <p:txBody>
          <a:bodyPr wrap="square" rtlCol="0">
            <a:spAutoFit/>
          </a:bodyPr>
          <a:lstStyle/>
          <a:p>
            <a:pPr algn="ctr"/>
            <a:r>
              <a:rPr lang="es-EC" dirty="0" smtClean="0">
                <a:latin typeface="Quicksand" panose="020B0604020202020204"/>
              </a:rPr>
              <a:t>Comportamiento dispersivo de los elementos </a:t>
            </a:r>
            <a:r>
              <a:rPr lang="es-EC" dirty="0" smtClean="0">
                <a:latin typeface="Quicksand" panose="020B0604020202020204"/>
              </a:rPr>
              <a:t>dentro de </a:t>
            </a:r>
            <a:r>
              <a:rPr lang="es-EC" dirty="0" smtClean="0">
                <a:latin typeface="Quicksand" panose="020B0604020202020204"/>
              </a:rPr>
              <a:t>un pixel</a:t>
            </a:r>
            <a:endParaRPr lang="es-EC" dirty="0">
              <a:latin typeface="Quicksand" panose="020B0604020202020204"/>
            </a:endParaRPr>
          </a:p>
        </p:txBody>
      </p:sp>
    </p:spTree>
    <p:extLst>
      <p:ext uri="{BB962C8B-B14F-4D97-AF65-F5344CB8AC3E}">
        <p14:creationId xmlns:p14="http://schemas.microsoft.com/office/powerpoint/2010/main" val="6026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7594" y="883365"/>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Plataformas </a:t>
            </a:r>
            <a:r>
              <a:rPr lang="es-EC" sz="2800" dirty="0">
                <a:solidFill>
                  <a:srgbClr val="FFC000"/>
                </a:solidFill>
                <a:latin typeface="Quicksand" panose="020B0604020202020204" charset="0"/>
              </a:rPr>
              <a:t>Radar</a:t>
            </a:r>
          </a:p>
        </p:txBody>
      </p:sp>
      <p:graphicFrame>
        <p:nvGraphicFramePr>
          <p:cNvPr id="9" name="Tabla 8"/>
          <p:cNvGraphicFramePr>
            <a:graphicFrameLocks noGrp="1"/>
          </p:cNvGraphicFramePr>
          <p:nvPr>
            <p:extLst>
              <p:ext uri="{D42A27DB-BD31-4B8C-83A1-F6EECF244321}">
                <p14:modId xmlns:p14="http://schemas.microsoft.com/office/powerpoint/2010/main" val="462298214"/>
              </p:ext>
            </p:extLst>
          </p:nvPr>
        </p:nvGraphicFramePr>
        <p:xfrm>
          <a:off x="103032" y="1915557"/>
          <a:ext cx="8842956" cy="3145022"/>
        </p:xfrm>
        <a:graphic>
          <a:graphicData uri="http://schemas.openxmlformats.org/drawingml/2006/table">
            <a:tbl>
              <a:tblPr>
                <a:tableStyleId>{5C22544A-7EE6-4342-B048-85BDC9FD1C3A}</a:tableStyleId>
              </a:tblPr>
              <a:tblGrid>
                <a:gridCol w="1208467"/>
                <a:gridCol w="978856"/>
                <a:gridCol w="824778"/>
                <a:gridCol w="1114811"/>
                <a:gridCol w="870097"/>
                <a:gridCol w="1268889"/>
                <a:gridCol w="1063451"/>
                <a:gridCol w="725082"/>
                <a:gridCol w="788525"/>
              </a:tblGrid>
              <a:tr h="257559">
                <a:tc>
                  <a:txBody>
                    <a:bodyPr/>
                    <a:lstStyle/>
                    <a:p>
                      <a:pPr algn="ctr" fontAlgn="ctr"/>
                      <a:r>
                        <a:rPr lang="es-EC" sz="1100" b="1" u="none" strike="noStrike" dirty="0">
                          <a:effectLst/>
                          <a:latin typeface="Quicksand" panose="020B0604020202020204" charset="0"/>
                        </a:rPr>
                        <a:t>Parámetro/Sistema</a:t>
                      </a:r>
                      <a:endParaRPr lang="es-EC" sz="1100" b="1" i="0" u="none" strike="noStrike" dirty="0">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Frecuencia de Banda</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dirty="0">
                          <a:effectLst/>
                          <a:latin typeface="Quicksand" panose="020B0604020202020204" charset="0"/>
                        </a:rPr>
                        <a:t>Polarización</a:t>
                      </a:r>
                      <a:endParaRPr lang="es-EC" sz="1100" b="1" i="0" u="none" strike="noStrike" dirty="0">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Cobertura</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Ángulo de Incidencia</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Resolución</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Plataforma</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a:effectLst/>
                          <a:latin typeface="Quicksand" panose="020B0604020202020204" charset="0"/>
                        </a:rPr>
                        <a:t>Altitud</a:t>
                      </a:r>
                      <a:endParaRPr lang="es-EC" sz="1100" b="1" i="0" u="none" strike="noStrike">
                        <a:solidFill>
                          <a:srgbClr val="000000"/>
                        </a:solidFill>
                        <a:effectLst/>
                        <a:latin typeface="Quicksand" panose="020B0604020202020204" charset="0"/>
                      </a:endParaRPr>
                    </a:p>
                  </a:txBody>
                  <a:tcPr marL="6282" marR="6282" marT="6282" marB="0" anchor="ctr">
                    <a:solidFill>
                      <a:srgbClr val="F9FCD8"/>
                    </a:solidFill>
                  </a:tcPr>
                </a:tc>
                <a:tc>
                  <a:txBody>
                    <a:bodyPr/>
                    <a:lstStyle/>
                    <a:p>
                      <a:pPr algn="ctr" fontAlgn="ctr"/>
                      <a:r>
                        <a:rPr lang="es-EC" sz="1100" b="1" u="none" strike="noStrike" dirty="0" smtClean="0">
                          <a:effectLst/>
                          <a:latin typeface="Quicksand" panose="020B0604020202020204" charset="0"/>
                        </a:rPr>
                        <a:t>Geometría </a:t>
                      </a:r>
                      <a:r>
                        <a:rPr lang="es-EC" sz="1100" b="1" u="none" strike="noStrike" dirty="0">
                          <a:effectLst/>
                          <a:latin typeface="Quicksand" panose="020B0604020202020204" charset="0"/>
                        </a:rPr>
                        <a:t>Orbital</a:t>
                      </a:r>
                      <a:endParaRPr lang="es-EC" sz="1100" b="1" i="0" u="none" strike="noStrike" dirty="0">
                        <a:solidFill>
                          <a:srgbClr val="000000"/>
                        </a:solidFill>
                        <a:effectLst/>
                        <a:latin typeface="Quicksand" panose="020B0604020202020204" charset="0"/>
                      </a:endParaRPr>
                    </a:p>
                  </a:txBody>
                  <a:tcPr marL="6282" marR="6282" marT="6282" marB="0" anchor="ctr">
                    <a:solidFill>
                      <a:srgbClr val="F9FCD8"/>
                    </a:solidFill>
                  </a:tcPr>
                </a:tc>
              </a:tr>
              <a:tr h="408325">
                <a:tc>
                  <a:txBody>
                    <a:bodyPr/>
                    <a:lstStyle/>
                    <a:p>
                      <a:pPr algn="l" fontAlgn="t"/>
                      <a:r>
                        <a:rPr lang="es-EC" sz="1100" u="none" strike="noStrike">
                          <a:effectLst/>
                          <a:latin typeface="Quicksand" panose="020B0604020202020204" charset="0"/>
                        </a:rPr>
                        <a:t>AIRSAR/TOPSAR</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P (0.4 GHz)             L  (1.25 GHz)            C (4.6 GHz) </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a:effectLst/>
                          <a:latin typeface="Quicksand" panose="020B0604020202020204" charset="0"/>
                        </a:rPr>
                        <a:t>HH, VV, HV, VH</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12 km de ancho x 60 km de largo</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0° - 70° Seleccionable</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it-IT" sz="1100" u="none" strike="noStrike" dirty="0">
                          <a:effectLst/>
                          <a:latin typeface="Quicksand" panose="020B0604020202020204" charset="0"/>
                        </a:rPr>
                        <a:t>Alcance: 4 - 8 m  Azimuth: 4 - 8 m </a:t>
                      </a:r>
                      <a:endParaRPr lang="it-IT"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DC-8, Aerotransportado</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8 - 12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a:effectLst/>
                          <a:latin typeface="Quicksand" panose="020B0604020202020204" charset="0"/>
                        </a:rPr>
                        <a:t>N/A</a:t>
                      </a:r>
                      <a:endParaRPr lang="es-EC" sz="1100" b="0" i="0" u="none" strike="noStrike" dirty="0">
                        <a:solidFill>
                          <a:srgbClr val="000000"/>
                        </a:solidFill>
                        <a:effectLst/>
                        <a:latin typeface="Quicksand" panose="020B0604020202020204" charset="0"/>
                      </a:endParaRPr>
                    </a:p>
                  </a:txBody>
                  <a:tcPr marL="6282" marR="6282" marT="6282" marB="0"/>
                </a:tc>
              </a:tr>
              <a:tr h="546528">
                <a:tc>
                  <a:txBody>
                    <a:bodyPr/>
                    <a:lstStyle/>
                    <a:p>
                      <a:pPr algn="l" fontAlgn="t"/>
                      <a:r>
                        <a:rPr lang="es-EC" sz="1100" u="none" strike="noStrike" dirty="0">
                          <a:effectLst/>
                          <a:latin typeface="Quicksand" panose="020B0604020202020204" charset="0"/>
                        </a:rPr>
                        <a:t>JERS-1</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L (1.275 GHz)</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HH</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75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38.5°</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it-IT" sz="1100" u="none" strike="noStrike">
                          <a:effectLst/>
                          <a:latin typeface="Quicksand" panose="020B0604020202020204" charset="0"/>
                        </a:rPr>
                        <a:t>Alcance: 18 m  Azimuth: 18 m </a:t>
                      </a:r>
                      <a:endParaRPr lang="it-IT"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Satélite</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568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a:effectLst/>
                          <a:latin typeface="Quicksand" panose="020B0604020202020204" charset="0"/>
                        </a:rPr>
                        <a:t>Polar, Sincronizada con  el sol</a:t>
                      </a:r>
                      <a:endParaRPr lang="es-EC" sz="1100" b="0" i="0" u="none" strike="noStrike" dirty="0">
                        <a:solidFill>
                          <a:srgbClr val="000000"/>
                        </a:solidFill>
                        <a:effectLst/>
                        <a:latin typeface="Quicksand" panose="020B0604020202020204" charset="0"/>
                      </a:endParaRPr>
                    </a:p>
                  </a:txBody>
                  <a:tcPr marL="6282" marR="6282" marT="6282" marB="0"/>
                </a:tc>
              </a:tr>
              <a:tr h="729326">
                <a:tc>
                  <a:txBody>
                    <a:bodyPr/>
                    <a:lstStyle/>
                    <a:p>
                      <a:pPr algn="l" fontAlgn="t"/>
                      <a:r>
                        <a:rPr lang="es-EC" sz="1100" u="none" strike="noStrike">
                          <a:effectLst/>
                          <a:latin typeface="Quicksand" panose="020B0604020202020204" charset="0"/>
                        </a:rPr>
                        <a:t>RADARSAT</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C (5.3 GHz)</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HH</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45 - 500 km (depende del modo de operación)</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10° - 60° (depende del modo de operación)</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it-IT" sz="1100" u="none" strike="noStrike" dirty="0">
                          <a:effectLst/>
                          <a:latin typeface="Quicksand" panose="020B0604020202020204" charset="0"/>
                        </a:rPr>
                        <a:t>Alcance: 11 - 100 m  </a:t>
                      </a:r>
                      <a:endParaRPr lang="it-IT" sz="1100" u="none" strike="noStrike" dirty="0" smtClean="0">
                        <a:effectLst/>
                        <a:latin typeface="Quicksand" panose="020B0604020202020204" charset="0"/>
                      </a:endParaRPr>
                    </a:p>
                    <a:p>
                      <a:pPr algn="l" fontAlgn="t"/>
                      <a:r>
                        <a:rPr lang="it-IT" sz="1100" u="none" strike="noStrike" dirty="0" smtClean="0">
                          <a:effectLst/>
                          <a:latin typeface="Quicksand" panose="020B0604020202020204" charset="0"/>
                        </a:rPr>
                        <a:t>Azimuth</a:t>
                      </a:r>
                      <a:r>
                        <a:rPr lang="it-IT" sz="1100" u="none" strike="noStrike" dirty="0">
                          <a:effectLst/>
                          <a:latin typeface="Quicksand" panose="020B0604020202020204" charset="0"/>
                        </a:rPr>
                        <a:t>: 9 - 100 m </a:t>
                      </a:r>
                      <a:endParaRPr lang="it-IT"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a:effectLst/>
                          <a:latin typeface="Quicksand" panose="020B0604020202020204" charset="0"/>
                        </a:rPr>
                        <a:t>Satélite</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798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Circular, Sincronizada con  el sol</a:t>
                      </a:r>
                      <a:endParaRPr lang="es-EC" sz="1100" b="0" i="0" u="none" strike="noStrike">
                        <a:solidFill>
                          <a:srgbClr val="000000"/>
                        </a:solidFill>
                        <a:effectLst/>
                        <a:latin typeface="Quicksand" panose="020B0604020202020204" charset="0"/>
                      </a:endParaRPr>
                    </a:p>
                  </a:txBody>
                  <a:tcPr marL="6282" marR="6282" marT="6282" marB="0"/>
                </a:tc>
              </a:tr>
              <a:tr h="395761">
                <a:tc>
                  <a:txBody>
                    <a:bodyPr/>
                    <a:lstStyle/>
                    <a:p>
                      <a:pPr algn="l" fontAlgn="t"/>
                      <a:r>
                        <a:rPr lang="es-EC" sz="1100" u="none" strike="noStrike" dirty="0">
                          <a:effectLst/>
                          <a:latin typeface="Quicksand" panose="020B0604020202020204" charset="0"/>
                        </a:rPr>
                        <a:t>SIR-C</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de-DE" sz="1100" u="none" strike="noStrike">
                          <a:effectLst/>
                          <a:latin typeface="Quicksand" panose="020B0604020202020204" charset="0"/>
                        </a:rPr>
                        <a:t>L (1.28 GHz)           C (5.3 GHz)</a:t>
                      </a:r>
                      <a:endParaRPr lang="de-DE"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HH, VV, HV, VH</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15 - 90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17° - 63°</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it-IT" sz="1100" u="none" strike="noStrike">
                          <a:effectLst/>
                          <a:latin typeface="Quicksand" panose="020B0604020202020204" charset="0"/>
                        </a:rPr>
                        <a:t>Alcance: 8 - 30 m  Azimuth: 30 m </a:t>
                      </a:r>
                      <a:endParaRPr lang="it-IT"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Transbordador espacial</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a:effectLst/>
                          <a:latin typeface="Quicksand" panose="020B0604020202020204" charset="0"/>
                        </a:rPr>
                        <a:t>225 km</a:t>
                      </a:r>
                      <a:endParaRPr lang="es-EC" sz="1100" b="0" i="0" u="none" strike="noStrike">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a:effectLst/>
                          <a:latin typeface="Quicksand" panose="020B0604020202020204" charset="0"/>
                        </a:rPr>
                        <a:t>Órbita terrestre baja</a:t>
                      </a:r>
                      <a:endParaRPr lang="es-EC" sz="1100" b="0" i="0" u="none" strike="noStrike" dirty="0">
                        <a:solidFill>
                          <a:srgbClr val="000000"/>
                        </a:solidFill>
                        <a:effectLst/>
                        <a:latin typeface="Quicksand" panose="020B0604020202020204" charset="0"/>
                      </a:endParaRPr>
                    </a:p>
                  </a:txBody>
                  <a:tcPr marL="6282" marR="6282" marT="6282" marB="0"/>
                </a:tc>
              </a:tr>
              <a:tr h="376916">
                <a:tc>
                  <a:txBody>
                    <a:bodyPr/>
                    <a:lstStyle/>
                    <a:p>
                      <a:pPr algn="l" fontAlgn="t"/>
                      <a:r>
                        <a:rPr lang="en-US" sz="1100" b="0" i="0" u="none" strike="noStrike" dirty="0" smtClean="0">
                          <a:solidFill>
                            <a:srgbClr val="000000"/>
                          </a:solidFill>
                          <a:effectLst/>
                          <a:latin typeface="Quicksand" panose="020B0604020202020204" charset="0"/>
                        </a:rPr>
                        <a:t>ALOS</a:t>
                      </a:r>
                      <a:r>
                        <a:rPr lang="en-US" sz="1100" b="0" i="0" u="none" strike="noStrike" baseline="0" dirty="0" smtClean="0">
                          <a:solidFill>
                            <a:srgbClr val="000000"/>
                          </a:solidFill>
                          <a:effectLst/>
                          <a:latin typeface="Quicksand" panose="020B0604020202020204" charset="0"/>
                        </a:rPr>
                        <a:t> PALSAR</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L (1.27 </a:t>
                      </a:r>
                      <a:r>
                        <a:rPr lang="es-EC" sz="1100" u="none" strike="noStrike" dirty="0">
                          <a:effectLst/>
                          <a:latin typeface="Quicksand" panose="020B0604020202020204" charset="0"/>
                        </a:rPr>
                        <a:t>GHz)</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HH, VV, HV, VH</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40 </a:t>
                      </a:r>
                      <a:r>
                        <a:rPr lang="es-EC" sz="1100" u="none" strike="noStrike" dirty="0">
                          <a:effectLst/>
                          <a:latin typeface="Quicksand" panose="020B0604020202020204" charset="0"/>
                        </a:rPr>
                        <a:t>- </a:t>
                      </a:r>
                      <a:r>
                        <a:rPr lang="es-EC" sz="1100" u="none" strike="noStrike" dirty="0" smtClean="0">
                          <a:effectLst/>
                          <a:latin typeface="Quicksand" panose="020B0604020202020204" charset="0"/>
                        </a:rPr>
                        <a:t>70 </a:t>
                      </a:r>
                      <a:r>
                        <a:rPr lang="es-EC" sz="1100" u="none" strike="noStrike" dirty="0">
                          <a:effectLst/>
                          <a:latin typeface="Quicksand" panose="020B0604020202020204" charset="0"/>
                        </a:rPr>
                        <a:t>km</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8° </a:t>
                      </a:r>
                      <a:r>
                        <a:rPr lang="es-EC" sz="1100" u="none" strike="noStrike" dirty="0">
                          <a:effectLst/>
                          <a:latin typeface="Quicksand" panose="020B0604020202020204" charset="0"/>
                        </a:rPr>
                        <a:t>- </a:t>
                      </a:r>
                      <a:r>
                        <a:rPr lang="es-EC" sz="1100" u="none" strike="noStrike" dirty="0" smtClean="0">
                          <a:effectLst/>
                          <a:latin typeface="Quicksand" panose="020B0604020202020204" charset="0"/>
                        </a:rPr>
                        <a:t>60°</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it-IT" sz="1100" u="none" strike="noStrike" dirty="0">
                          <a:effectLst/>
                          <a:latin typeface="Quicksand" panose="020B0604020202020204" charset="0"/>
                        </a:rPr>
                        <a:t>Alcance: </a:t>
                      </a:r>
                      <a:r>
                        <a:rPr lang="it-IT" sz="1100" u="none" strike="noStrike" dirty="0" smtClean="0">
                          <a:effectLst/>
                          <a:latin typeface="Quicksand" panose="020B0604020202020204" charset="0"/>
                        </a:rPr>
                        <a:t>14</a:t>
                      </a:r>
                      <a:r>
                        <a:rPr lang="it-IT" sz="1100" u="none" strike="noStrike" baseline="0" dirty="0" smtClean="0">
                          <a:effectLst/>
                          <a:latin typeface="Quicksand" panose="020B0604020202020204" charset="0"/>
                        </a:rPr>
                        <a:t> </a:t>
                      </a:r>
                      <a:r>
                        <a:rPr lang="it-IT" sz="1100" u="none" strike="noStrike" dirty="0" smtClean="0">
                          <a:effectLst/>
                          <a:latin typeface="Quicksand" panose="020B0604020202020204" charset="0"/>
                        </a:rPr>
                        <a:t>m  </a:t>
                      </a:r>
                    </a:p>
                    <a:p>
                      <a:pPr algn="l" fontAlgn="t"/>
                      <a:r>
                        <a:rPr lang="it-IT" sz="1100" u="none" strike="noStrike" dirty="0" smtClean="0">
                          <a:effectLst/>
                          <a:latin typeface="Quicksand" panose="020B0604020202020204" charset="0"/>
                        </a:rPr>
                        <a:t>Azimuth</a:t>
                      </a:r>
                      <a:r>
                        <a:rPr lang="it-IT" sz="1100" u="none" strike="noStrike" dirty="0">
                          <a:effectLst/>
                          <a:latin typeface="Quicksand" panose="020B0604020202020204" charset="0"/>
                        </a:rPr>
                        <a:t>: </a:t>
                      </a:r>
                      <a:r>
                        <a:rPr lang="it-IT" sz="1100" u="none" strike="noStrike" dirty="0" smtClean="0">
                          <a:effectLst/>
                          <a:latin typeface="Quicksand" panose="020B0604020202020204" charset="0"/>
                        </a:rPr>
                        <a:t>88 </a:t>
                      </a:r>
                      <a:r>
                        <a:rPr lang="it-IT" sz="1100" u="none" strike="noStrike" dirty="0">
                          <a:effectLst/>
                          <a:latin typeface="Quicksand" panose="020B0604020202020204" charset="0"/>
                        </a:rPr>
                        <a:t>m </a:t>
                      </a:r>
                      <a:endParaRPr lang="it-IT" sz="1100" b="0" i="0" u="none" strike="noStrike" dirty="0">
                        <a:solidFill>
                          <a:srgbClr val="000000"/>
                        </a:solidFill>
                        <a:effectLst/>
                        <a:latin typeface="Quicksand" panose="020B0604020202020204" charset="0"/>
                      </a:endParaRPr>
                    </a:p>
                  </a:txBody>
                  <a:tcPr marL="6282" marR="6282" marT="6282" marB="0"/>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EC" sz="1100" u="none" strike="noStrike" dirty="0" smtClean="0">
                          <a:effectLst/>
                          <a:latin typeface="Quicksand" panose="020B0604020202020204" charset="0"/>
                        </a:rPr>
                        <a:t>Satélite</a:t>
                      </a:r>
                      <a:endParaRPr lang="es-EC" sz="1100" b="0" i="0" u="none" strike="noStrike" dirty="0" smtClean="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691,65 km </a:t>
                      </a:r>
                      <a:endParaRPr lang="es-EC" sz="1100" b="0" i="0" u="none" strike="noStrike" dirty="0">
                        <a:solidFill>
                          <a:srgbClr val="000000"/>
                        </a:solidFill>
                        <a:effectLst/>
                        <a:latin typeface="Quicksand" panose="020B0604020202020204" charset="0"/>
                      </a:endParaRPr>
                    </a:p>
                  </a:txBody>
                  <a:tcPr marL="6282" marR="6282" marT="6282" marB="0"/>
                </a:tc>
                <a:tc>
                  <a:txBody>
                    <a:bodyPr/>
                    <a:lstStyle/>
                    <a:p>
                      <a:pPr algn="l" fontAlgn="t"/>
                      <a:r>
                        <a:rPr lang="es-EC" sz="1100" u="none" strike="noStrike" dirty="0" smtClean="0">
                          <a:effectLst/>
                          <a:latin typeface="Quicksand" panose="020B0604020202020204" charset="0"/>
                        </a:rPr>
                        <a:t>Polar, Sincronizada con  el sol</a:t>
                      </a:r>
                      <a:endParaRPr lang="es-EC" sz="1100" b="0" i="0" u="none" strike="noStrike" dirty="0">
                        <a:solidFill>
                          <a:srgbClr val="000000"/>
                        </a:solidFill>
                        <a:effectLst/>
                        <a:latin typeface="Quicksand" panose="020B0604020202020204" charset="0"/>
                      </a:endParaRPr>
                    </a:p>
                  </a:txBody>
                  <a:tcPr marL="6282" marR="6282" marT="6282" marB="0"/>
                </a:tc>
              </a:tr>
            </a:tbl>
          </a:graphicData>
        </a:graphic>
      </p:graphicFrame>
      <p:sp>
        <p:nvSpPr>
          <p:cNvPr id="11" name="Rectángulo 10"/>
          <p:cNvSpPr/>
          <p:nvPr/>
        </p:nvSpPr>
        <p:spPr>
          <a:xfrm>
            <a:off x="7181603" y="6570971"/>
            <a:ext cx="1962397" cy="276999"/>
          </a:xfrm>
          <a:prstGeom prst="rect">
            <a:avLst/>
          </a:prstGeom>
        </p:spPr>
        <p:txBody>
          <a:bodyPr wrap="none">
            <a:spAutoFit/>
          </a:bodyPr>
          <a:lstStyle/>
          <a:p>
            <a:r>
              <a:rPr lang="es-EC" sz="1200" dirty="0" smtClean="0">
                <a:latin typeface="Quicksand" panose="020B0604020202020204" charset="0"/>
              </a:rPr>
              <a:t>Fuente: (</a:t>
            </a:r>
            <a:r>
              <a:rPr lang="es-EC" sz="1200" dirty="0" err="1" smtClean="0">
                <a:latin typeface="Quicksand" panose="020B0604020202020204" charset="0"/>
              </a:rPr>
              <a:t>Birk</a:t>
            </a:r>
            <a:r>
              <a:rPr lang="es-EC" sz="1200" dirty="0" smtClean="0">
                <a:latin typeface="Quicksand" panose="020B0604020202020204" charset="0"/>
              </a:rPr>
              <a:t> </a:t>
            </a:r>
            <a:r>
              <a:rPr lang="es-EC" sz="1200" dirty="0">
                <a:latin typeface="Quicksand" panose="020B0604020202020204" charset="0"/>
              </a:rPr>
              <a:t>et al., </a:t>
            </a:r>
            <a:r>
              <a:rPr lang="es-EC" sz="1200" dirty="0" smtClean="0">
                <a:latin typeface="Quicksand" panose="020B0604020202020204" charset="0"/>
              </a:rPr>
              <a:t>1995) </a:t>
            </a:r>
            <a:endParaRPr lang="es-EC" sz="1200" dirty="0">
              <a:latin typeface="Quicksand" panose="020B0604020202020204"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3231667448"/>
              </p:ext>
            </p:extLst>
          </p:nvPr>
        </p:nvGraphicFramePr>
        <p:xfrm>
          <a:off x="752879" y="5238053"/>
          <a:ext cx="6165713" cy="1560195"/>
        </p:xfrm>
        <a:graphic>
          <a:graphicData uri="http://schemas.openxmlformats.org/drawingml/2006/table">
            <a:tbl>
              <a:tblPr>
                <a:tableStyleId>{5C22544A-7EE6-4342-B048-85BDC9FD1C3A}</a:tableStyleId>
              </a:tblPr>
              <a:tblGrid>
                <a:gridCol w="1352130"/>
                <a:gridCol w="3605680"/>
                <a:gridCol w="1207903"/>
              </a:tblGrid>
              <a:tr h="200025">
                <a:tc>
                  <a:txBody>
                    <a:bodyPr/>
                    <a:lstStyle/>
                    <a:p>
                      <a:pPr algn="l" fontAlgn="ctr"/>
                      <a:r>
                        <a:rPr lang="es-EC" sz="1400" b="1" u="none" strike="noStrike" dirty="0">
                          <a:effectLst/>
                          <a:latin typeface="Quicksand" panose="020B0604020202020204" charset="0"/>
                        </a:rPr>
                        <a:t>Polarización</a:t>
                      </a:r>
                      <a:endParaRPr lang="es-EC" sz="1400" b="1" i="0" u="none" strike="noStrike" dirty="0">
                        <a:solidFill>
                          <a:srgbClr val="000000"/>
                        </a:solidFill>
                        <a:effectLst/>
                        <a:latin typeface="Quicksand" panose="020B0604020202020204" charset="0"/>
                      </a:endParaRPr>
                    </a:p>
                  </a:txBody>
                  <a:tcPr marL="9525" marR="9525" marT="9525" marB="0" anchor="ctr">
                    <a:solidFill>
                      <a:srgbClr val="F9FCD8"/>
                    </a:solidFill>
                  </a:tcPr>
                </a:tc>
                <a:tc>
                  <a:txBody>
                    <a:bodyPr/>
                    <a:lstStyle/>
                    <a:p>
                      <a:pPr algn="l" fontAlgn="ctr"/>
                      <a:r>
                        <a:rPr lang="es-EC" sz="1400" b="1" u="none" strike="noStrike">
                          <a:effectLst/>
                          <a:latin typeface="Quicksand" panose="020B0604020202020204" charset="0"/>
                        </a:rPr>
                        <a:t>Ángulo fuera del nadir (franja, resolución) </a:t>
                      </a:r>
                      <a:endParaRPr lang="es-EC" sz="1400" b="1" i="0" u="none" strike="noStrike">
                        <a:solidFill>
                          <a:srgbClr val="000000"/>
                        </a:solidFill>
                        <a:effectLst/>
                        <a:latin typeface="Quicksand" panose="020B0604020202020204" charset="0"/>
                      </a:endParaRPr>
                    </a:p>
                  </a:txBody>
                  <a:tcPr marL="9525" marR="9525" marT="9525" marB="0" anchor="ctr">
                    <a:solidFill>
                      <a:srgbClr val="F9FCD8"/>
                    </a:solidFill>
                  </a:tcPr>
                </a:tc>
                <a:tc>
                  <a:txBody>
                    <a:bodyPr/>
                    <a:lstStyle/>
                    <a:p>
                      <a:pPr algn="l" fontAlgn="ctr"/>
                      <a:r>
                        <a:rPr lang="es-EC" sz="1400" b="1" u="none" strike="noStrike" dirty="0">
                          <a:effectLst/>
                          <a:latin typeface="Quicksand" panose="020B0604020202020204" charset="0"/>
                        </a:rPr>
                        <a:t>Pasada</a:t>
                      </a:r>
                      <a:endParaRPr lang="es-EC" sz="1400" b="1" i="0" u="none" strike="noStrike" dirty="0">
                        <a:solidFill>
                          <a:srgbClr val="000000"/>
                        </a:solidFill>
                        <a:effectLst/>
                        <a:latin typeface="Quicksand" panose="020B0604020202020204" charset="0"/>
                      </a:endParaRPr>
                    </a:p>
                  </a:txBody>
                  <a:tcPr marL="9525" marR="9525" marT="9525" marB="0" anchor="ctr">
                    <a:solidFill>
                      <a:srgbClr val="F9FCD8"/>
                    </a:solidFill>
                  </a:tcPr>
                </a:tc>
              </a:tr>
              <a:tr h="190500">
                <a:tc>
                  <a:txBody>
                    <a:bodyPr/>
                    <a:lstStyle/>
                    <a:p>
                      <a:pPr algn="l" fontAlgn="b"/>
                      <a:r>
                        <a:rPr lang="es-EC" sz="1400" u="none" strike="noStrike">
                          <a:effectLst/>
                          <a:latin typeface="Quicksand" panose="020B0604020202020204" charset="0"/>
                        </a:rPr>
                        <a:t>HH</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nn-NO" sz="1400" u="none" strike="noStrike">
                          <a:effectLst/>
                          <a:latin typeface="Quicksand" panose="020B0604020202020204" charset="0"/>
                        </a:rPr>
                        <a:t>41.5° (70 km, 10 m)</a:t>
                      </a:r>
                      <a:endParaRPr lang="nn-NO"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a:effectLst/>
                          <a:latin typeface="Quicksand" panose="020B0604020202020204" charset="0"/>
                        </a:rPr>
                        <a:t>Ascendente</a:t>
                      </a:r>
                      <a:endParaRPr lang="es-EC" sz="1400" b="0" i="0" u="none" strike="noStrike">
                        <a:solidFill>
                          <a:srgbClr val="000000"/>
                        </a:solidFill>
                        <a:effectLst/>
                        <a:latin typeface="Quicksand" panose="020B0604020202020204" charset="0"/>
                      </a:endParaRPr>
                    </a:p>
                  </a:txBody>
                  <a:tcPr marL="9525" marR="9525" marT="9525" marB="0" anchor="b"/>
                </a:tc>
              </a:tr>
              <a:tr h="190500">
                <a:tc>
                  <a:txBody>
                    <a:bodyPr/>
                    <a:lstStyle/>
                    <a:p>
                      <a:pPr algn="l" fontAlgn="b"/>
                      <a:r>
                        <a:rPr lang="es-EC" sz="1400" u="none" strike="noStrike">
                          <a:effectLst/>
                          <a:latin typeface="Quicksand" panose="020B0604020202020204" charset="0"/>
                        </a:rPr>
                        <a:t>HH + HV</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nn-NO" sz="1400" u="none" strike="noStrike">
                          <a:effectLst/>
                          <a:latin typeface="Quicksand" panose="020B0604020202020204" charset="0"/>
                        </a:rPr>
                        <a:t>41.5° (70 km, 20 m)</a:t>
                      </a:r>
                      <a:endParaRPr lang="nn-NO"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a:effectLst/>
                          <a:latin typeface="Quicksand" panose="020B0604020202020204" charset="0"/>
                        </a:rPr>
                        <a:t>Ascendente</a:t>
                      </a:r>
                      <a:endParaRPr lang="es-EC" sz="1400" b="0" i="0" u="none" strike="noStrike">
                        <a:solidFill>
                          <a:srgbClr val="000000"/>
                        </a:solidFill>
                        <a:effectLst/>
                        <a:latin typeface="Quicksand" panose="020B0604020202020204" charset="0"/>
                      </a:endParaRPr>
                    </a:p>
                  </a:txBody>
                  <a:tcPr marL="9525" marR="9525" marT="9525" marB="0" anchor="b"/>
                </a:tc>
              </a:tr>
              <a:tr h="190500">
                <a:tc>
                  <a:txBody>
                    <a:bodyPr/>
                    <a:lstStyle/>
                    <a:p>
                      <a:pPr algn="l" fontAlgn="b"/>
                      <a:r>
                        <a:rPr lang="es-EC" sz="1400" u="none" strike="noStrike">
                          <a:effectLst/>
                          <a:latin typeface="Quicksand" panose="020B0604020202020204" charset="0"/>
                        </a:rPr>
                        <a:t>HH+HV+VH+VV</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pt-BR" sz="1400" u="none" strike="noStrike">
                          <a:effectLst/>
                          <a:latin typeface="Quicksand" panose="020B0604020202020204" charset="0"/>
                        </a:rPr>
                        <a:t>21.5° (30 km, aprox. 30 m)</a:t>
                      </a:r>
                      <a:endParaRPr lang="pt-BR"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dirty="0">
                          <a:effectLst/>
                          <a:latin typeface="Quicksand" panose="020B0604020202020204" charset="0"/>
                        </a:rPr>
                        <a:t>Ascendente</a:t>
                      </a:r>
                      <a:endParaRPr lang="es-EC" sz="1400" b="0" i="0" u="none" strike="noStrike" dirty="0">
                        <a:solidFill>
                          <a:srgbClr val="000000"/>
                        </a:solidFill>
                        <a:effectLst/>
                        <a:latin typeface="Quicksand" panose="020B0604020202020204" charset="0"/>
                      </a:endParaRPr>
                    </a:p>
                  </a:txBody>
                  <a:tcPr marL="9525" marR="9525" marT="9525" marB="0" anchor="b"/>
                </a:tc>
              </a:tr>
              <a:tr h="190500">
                <a:tc>
                  <a:txBody>
                    <a:bodyPr/>
                    <a:lstStyle/>
                    <a:p>
                      <a:pPr algn="l" fontAlgn="b"/>
                      <a:r>
                        <a:rPr lang="es-EC" sz="1400" u="none" strike="noStrike">
                          <a:effectLst/>
                          <a:latin typeface="Quicksand" panose="020B0604020202020204" charset="0"/>
                        </a:rPr>
                        <a:t>ScanSAR (HH)</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pt-BR" sz="1400" u="none" strike="noStrike">
                          <a:effectLst/>
                          <a:latin typeface="Quicksand" panose="020B0604020202020204" charset="0"/>
                        </a:rPr>
                        <a:t>5 - modo haz (350 km, aprox. 100 m)</a:t>
                      </a:r>
                      <a:endParaRPr lang="pt-BR"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a:effectLst/>
                          <a:latin typeface="Quicksand" panose="020B0604020202020204" charset="0"/>
                        </a:rPr>
                        <a:t>Descendente</a:t>
                      </a:r>
                      <a:endParaRPr lang="es-EC" sz="1400" b="0" i="0" u="none" strike="noStrike">
                        <a:solidFill>
                          <a:srgbClr val="000000"/>
                        </a:solidFill>
                        <a:effectLst/>
                        <a:latin typeface="Quicksand" panose="020B0604020202020204" charset="0"/>
                      </a:endParaRPr>
                    </a:p>
                  </a:txBody>
                  <a:tcPr marL="9525" marR="9525" marT="9525" marB="0" anchor="b"/>
                </a:tc>
              </a:tr>
              <a:tr h="190500">
                <a:tc>
                  <a:txBody>
                    <a:bodyPr/>
                    <a:lstStyle/>
                    <a:p>
                      <a:pPr algn="l" fontAlgn="b"/>
                      <a:r>
                        <a:rPr lang="es-EC" sz="1400" u="none" strike="noStrike">
                          <a:effectLst/>
                          <a:latin typeface="Quicksand" panose="020B0604020202020204" charset="0"/>
                        </a:rPr>
                        <a:t>HH</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nn-NO" sz="1400" u="none" strike="noStrike">
                          <a:effectLst/>
                          <a:latin typeface="Quicksand" panose="020B0604020202020204" charset="0"/>
                        </a:rPr>
                        <a:t>34.3° (70 km, 10 m)</a:t>
                      </a:r>
                      <a:endParaRPr lang="nn-NO"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a:effectLst/>
                          <a:latin typeface="Quicksand" panose="020B0604020202020204" charset="0"/>
                        </a:rPr>
                        <a:t>Descendente</a:t>
                      </a:r>
                      <a:endParaRPr lang="es-EC" sz="1400" b="0" i="0" u="none" strike="noStrike">
                        <a:solidFill>
                          <a:srgbClr val="000000"/>
                        </a:solidFill>
                        <a:effectLst/>
                        <a:latin typeface="Quicksand" panose="020B0604020202020204" charset="0"/>
                      </a:endParaRPr>
                    </a:p>
                  </a:txBody>
                  <a:tcPr marL="9525" marR="9525" marT="9525" marB="0" anchor="b"/>
                </a:tc>
              </a:tr>
              <a:tr h="190500">
                <a:tc>
                  <a:txBody>
                    <a:bodyPr/>
                    <a:lstStyle/>
                    <a:p>
                      <a:pPr algn="l" fontAlgn="b"/>
                      <a:r>
                        <a:rPr lang="es-EC" sz="1400" u="none" strike="noStrike">
                          <a:effectLst/>
                          <a:latin typeface="Quicksand" panose="020B0604020202020204" charset="0"/>
                        </a:rPr>
                        <a:t>HH</a:t>
                      </a:r>
                      <a:endParaRPr lang="es-EC" sz="1400" b="0" i="0" u="none" strike="noStrike">
                        <a:solidFill>
                          <a:srgbClr val="000000"/>
                        </a:solidFill>
                        <a:effectLst/>
                        <a:latin typeface="Quicksand" panose="020B0604020202020204" charset="0"/>
                      </a:endParaRPr>
                    </a:p>
                  </a:txBody>
                  <a:tcPr marL="9525" marR="9525" marT="9525" marB="0" anchor="b"/>
                </a:tc>
                <a:tc>
                  <a:txBody>
                    <a:bodyPr/>
                    <a:lstStyle/>
                    <a:p>
                      <a:pPr algn="l" fontAlgn="b"/>
                      <a:r>
                        <a:rPr lang="nn-NO" sz="1400" u="none" strike="noStrike" dirty="0">
                          <a:effectLst/>
                          <a:latin typeface="Quicksand" panose="020B0604020202020204" charset="0"/>
                        </a:rPr>
                        <a:t>21.5° (70 km, 10 m)</a:t>
                      </a:r>
                      <a:endParaRPr lang="nn-NO" sz="1400" b="0" i="0" u="none" strike="noStrike" dirty="0">
                        <a:solidFill>
                          <a:srgbClr val="000000"/>
                        </a:solidFill>
                        <a:effectLst/>
                        <a:latin typeface="Quicksand" panose="020B0604020202020204" charset="0"/>
                      </a:endParaRPr>
                    </a:p>
                  </a:txBody>
                  <a:tcPr marL="9525" marR="9525" marT="9525" marB="0" anchor="b"/>
                </a:tc>
                <a:tc>
                  <a:txBody>
                    <a:bodyPr/>
                    <a:lstStyle/>
                    <a:p>
                      <a:pPr algn="l" fontAlgn="b"/>
                      <a:r>
                        <a:rPr lang="es-EC" sz="1400" u="none" strike="noStrike" dirty="0">
                          <a:effectLst/>
                          <a:latin typeface="Quicksand" panose="020B0604020202020204" charset="0"/>
                        </a:rPr>
                        <a:t>Descendente</a:t>
                      </a:r>
                      <a:endParaRPr lang="es-EC" sz="1400" b="0" i="0" u="none" strike="noStrike" dirty="0">
                        <a:solidFill>
                          <a:srgbClr val="000000"/>
                        </a:solidFill>
                        <a:effectLst/>
                        <a:latin typeface="Quicksand" panose="020B0604020202020204" charset="0"/>
                      </a:endParaRPr>
                    </a:p>
                  </a:txBody>
                  <a:tcPr marL="9525" marR="9525" marT="9525" marB="0" anchor="b"/>
                </a:tc>
              </a:tr>
            </a:tbl>
          </a:graphicData>
        </a:graphic>
      </p:graphicFrame>
      <p:sp>
        <p:nvSpPr>
          <p:cNvPr id="13" name="Rectángulo 12"/>
          <p:cNvSpPr/>
          <p:nvPr/>
        </p:nvSpPr>
        <p:spPr>
          <a:xfrm>
            <a:off x="7594" y="4477152"/>
            <a:ext cx="9033831" cy="605461"/>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4" name="Rectángulo 13"/>
          <p:cNvSpPr/>
          <p:nvPr/>
        </p:nvSpPr>
        <p:spPr>
          <a:xfrm>
            <a:off x="683046" y="5640636"/>
            <a:ext cx="6345715" cy="33344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41857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82931" y="1028901"/>
            <a:ext cx="922825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a:solidFill>
                  <a:srgbClr val="FFC000"/>
                </a:solidFill>
                <a:latin typeface="Quicksand" panose="020B0604020202020204" charset="0"/>
              </a:rPr>
              <a:t>UAV(</a:t>
            </a:r>
            <a:r>
              <a:rPr lang="es-EC" sz="2800" dirty="0" err="1">
                <a:solidFill>
                  <a:srgbClr val="FFC000"/>
                </a:solidFill>
                <a:latin typeface="Quicksand" panose="020B0604020202020204" charset="0"/>
              </a:rPr>
              <a:t>Unmanned</a:t>
            </a:r>
            <a:r>
              <a:rPr lang="es-EC" sz="2800" dirty="0">
                <a:solidFill>
                  <a:srgbClr val="FFC000"/>
                </a:solidFill>
                <a:latin typeface="Quicksand" panose="020B0604020202020204" charset="0"/>
              </a:rPr>
              <a:t> </a:t>
            </a:r>
            <a:r>
              <a:rPr lang="es-EC" sz="2800" dirty="0" err="1">
                <a:solidFill>
                  <a:srgbClr val="FFC000"/>
                </a:solidFill>
                <a:latin typeface="Quicksand" panose="020B0604020202020204" charset="0"/>
              </a:rPr>
              <a:t>Aerial</a:t>
            </a:r>
            <a:r>
              <a:rPr lang="es-EC" sz="2800" dirty="0">
                <a:solidFill>
                  <a:srgbClr val="FFC000"/>
                </a:solidFill>
                <a:latin typeface="Quicksand" panose="020B0604020202020204" charset="0"/>
              </a:rPr>
              <a:t> </a:t>
            </a:r>
            <a:r>
              <a:rPr lang="es-EC" sz="2800" dirty="0" err="1">
                <a:solidFill>
                  <a:srgbClr val="FFC000"/>
                </a:solidFill>
                <a:latin typeface="Quicksand" panose="020B0604020202020204" charset="0"/>
              </a:rPr>
              <a:t>Vehicle</a:t>
            </a:r>
            <a:r>
              <a:rPr lang="es-EC" sz="2800" dirty="0">
                <a:solidFill>
                  <a:srgbClr val="FFC000"/>
                </a:solidFill>
                <a:latin typeface="Quicksand" panose="020B0604020202020204" charset="0"/>
              </a:rPr>
              <a:t>)</a:t>
            </a:r>
          </a:p>
        </p:txBody>
      </p:sp>
      <p:sp>
        <p:nvSpPr>
          <p:cNvPr id="9" name="Forma libre: forma 2">
            <a:extLst>
              <a:ext uri="{FF2B5EF4-FFF2-40B4-BE49-F238E27FC236}">
                <a16:creationId xmlns:a16="http://schemas.microsoft.com/office/drawing/2014/main" xmlns="" id="{A9350B97-B644-4ED7-9828-FB348BB9F5EB}"/>
              </a:ext>
            </a:extLst>
          </p:cNvPr>
          <p:cNvSpPr/>
          <p:nvPr/>
        </p:nvSpPr>
        <p:spPr>
          <a:xfrm>
            <a:off x="237009" y="3612075"/>
            <a:ext cx="3029640"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smtClean="0">
                <a:latin typeface="Quicksand" panose="020B0604020202020204" charset="0"/>
              </a:rPr>
              <a:t>Cartografía </a:t>
            </a:r>
            <a:r>
              <a:rPr lang="es-ES" sz="1800" kern="1200" dirty="0" smtClean="0">
                <a:latin typeface="Quicksand" panose="020B0604020202020204" charset="0"/>
                <a:sym typeface="Wingdings" panose="05000000000000000000" pitchFamily="2" charset="2"/>
              </a:rPr>
              <a:t> Catastro</a:t>
            </a:r>
            <a:endParaRPr lang="es-ES" sz="1800" kern="1200" dirty="0">
              <a:latin typeface="Quicksand" panose="020B0604020202020204" charset="0"/>
            </a:endParaRPr>
          </a:p>
        </p:txBody>
      </p:sp>
      <p:sp>
        <p:nvSpPr>
          <p:cNvPr id="11" name="Forma libre: forma 4">
            <a:extLst>
              <a:ext uri="{FF2B5EF4-FFF2-40B4-BE49-F238E27FC236}">
                <a16:creationId xmlns:a16="http://schemas.microsoft.com/office/drawing/2014/main" xmlns="" id="{D7A09428-9A97-4C61-BA5B-F9050CE7D0C9}"/>
              </a:ext>
            </a:extLst>
          </p:cNvPr>
          <p:cNvSpPr/>
          <p:nvPr/>
        </p:nvSpPr>
        <p:spPr>
          <a:xfrm>
            <a:off x="5989351" y="3616428"/>
            <a:ext cx="2987461" cy="595041"/>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dirty="0" smtClean="0">
                <a:latin typeface="Quicksand" panose="020B0604020202020204" charset="0"/>
              </a:rPr>
              <a:t>Militar </a:t>
            </a:r>
            <a:r>
              <a:rPr lang="es-ES" dirty="0" smtClean="0">
                <a:latin typeface="Quicksand" panose="020B0604020202020204" charset="0"/>
                <a:sym typeface="Wingdings" panose="05000000000000000000" pitchFamily="2" charset="2"/>
              </a:rPr>
              <a:t> Seguridad</a:t>
            </a:r>
            <a:endParaRPr lang="es-ES" sz="1800" kern="1200" dirty="0">
              <a:latin typeface="Quicksand" panose="020B0604020202020204" charset="0"/>
            </a:endParaRPr>
          </a:p>
        </p:txBody>
      </p:sp>
      <p:sp>
        <p:nvSpPr>
          <p:cNvPr id="12" name="Forma libre: forma 14">
            <a:extLst>
              <a:ext uri="{FF2B5EF4-FFF2-40B4-BE49-F238E27FC236}">
                <a16:creationId xmlns:a16="http://schemas.microsoft.com/office/drawing/2014/main" xmlns="" id="{21BD257A-144B-4EF3-BDBF-2E6D6F84DE13}"/>
              </a:ext>
            </a:extLst>
          </p:cNvPr>
          <p:cNvSpPr/>
          <p:nvPr/>
        </p:nvSpPr>
        <p:spPr>
          <a:xfrm>
            <a:off x="3459230" y="6317054"/>
            <a:ext cx="2530121"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smtClean="0">
                <a:latin typeface="Quicksand" panose="020B0604020202020204" charset="0"/>
              </a:rPr>
              <a:t>Agricultura</a:t>
            </a:r>
            <a:r>
              <a:rPr lang="es-ES" sz="1800" kern="1200" dirty="0" smtClean="0">
                <a:latin typeface="Quicksand" panose="020B0604020202020204" charset="0"/>
                <a:sym typeface="Wingdings" panose="05000000000000000000" pitchFamily="2" charset="2"/>
              </a:rPr>
              <a:t> Cultivos</a:t>
            </a:r>
            <a:endParaRPr lang="es-ES" sz="1800" kern="1200" dirty="0">
              <a:latin typeface="Quicksand" panose="020B0604020202020204" charset="0"/>
            </a:endParaRPr>
          </a:p>
        </p:txBody>
      </p:sp>
      <p:sp>
        <p:nvSpPr>
          <p:cNvPr id="13" name="Forma libre: forma 15">
            <a:extLst>
              <a:ext uri="{FF2B5EF4-FFF2-40B4-BE49-F238E27FC236}">
                <a16:creationId xmlns:a16="http://schemas.microsoft.com/office/drawing/2014/main" xmlns="" id="{5B446F7B-3821-40D5-ADD3-50629D0692D1}"/>
              </a:ext>
            </a:extLst>
          </p:cNvPr>
          <p:cNvSpPr/>
          <p:nvPr/>
        </p:nvSpPr>
        <p:spPr>
          <a:xfrm>
            <a:off x="5989351" y="5946890"/>
            <a:ext cx="3321836" cy="595041"/>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1800" kern="1200" dirty="0" smtClean="0">
                <a:latin typeface="Quicksand" panose="020B0604020202020204" charset="0"/>
              </a:rPr>
              <a:t>Riesgos </a:t>
            </a:r>
            <a:r>
              <a:rPr lang="es-ES" sz="1800" kern="1200" dirty="0" smtClean="0">
                <a:latin typeface="Quicksand" panose="020B0604020202020204" charset="0"/>
                <a:sym typeface="Wingdings" panose="05000000000000000000" pitchFamily="2" charset="2"/>
              </a:rPr>
              <a:t> </a:t>
            </a:r>
            <a:r>
              <a:rPr lang="es-ES" sz="1800" kern="1200" dirty="0" smtClean="0">
                <a:latin typeface="Quicksand" panose="020B0604020202020204" charset="0"/>
              </a:rPr>
              <a:t>Medio </a:t>
            </a:r>
            <a:r>
              <a:rPr lang="es-ES" sz="1800" kern="1200" dirty="0">
                <a:latin typeface="Quicksand" panose="020B0604020202020204" charset="0"/>
              </a:rPr>
              <a:t>ambiente</a:t>
            </a:r>
          </a:p>
        </p:txBody>
      </p:sp>
      <p:pic>
        <p:nvPicPr>
          <p:cNvPr id="7170" name="Picture 2" descr="Resultado de imagen para UAV CATAS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052" y="2220811"/>
            <a:ext cx="2053554" cy="1483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2" name="Picture 4" descr="Resultado de imagen para UAV para la parte fores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63" y="4361629"/>
            <a:ext cx="2800744" cy="1289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Forma libre: forma 14">
            <a:extLst>
              <a:ext uri="{FF2B5EF4-FFF2-40B4-BE49-F238E27FC236}">
                <a16:creationId xmlns:a16="http://schemas.microsoft.com/office/drawing/2014/main" xmlns="" id="{21BD257A-144B-4EF3-BDBF-2E6D6F84DE13}"/>
              </a:ext>
            </a:extLst>
          </p:cNvPr>
          <p:cNvSpPr/>
          <p:nvPr/>
        </p:nvSpPr>
        <p:spPr>
          <a:xfrm>
            <a:off x="485374" y="5708809"/>
            <a:ext cx="2530121"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dirty="0" smtClean="0">
                <a:latin typeface="Quicksand" panose="020B0604020202020204" charset="0"/>
              </a:rPr>
              <a:t>Forestal </a:t>
            </a:r>
            <a:r>
              <a:rPr lang="es-ES" sz="1800" kern="1200" dirty="0" smtClean="0">
                <a:latin typeface="Quicksand" panose="020B0604020202020204" charset="0"/>
              </a:rPr>
              <a:t> </a:t>
            </a:r>
            <a:r>
              <a:rPr lang="es-ES" sz="1800" kern="1200" dirty="0" smtClean="0">
                <a:latin typeface="Quicksand" panose="020B0604020202020204" charset="0"/>
                <a:sym typeface="Wingdings" panose="05000000000000000000" pitchFamily="2" charset="2"/>
              </a:rPr>
              <a:t> monitoreo</a:t>
            </a:r>
            <a:endParaRPr lang="es-ES" sz="1800" kern="1200" dirty="0">
              <a:latin typeface="Quicksand" panose="020B0604020202020204" charset="0"/>
            </a:endParaRPr>
          </a:p>
        </p:txBody>
      </p:sp>
      <p:pic>
        <p:nvPicPr>
          <p:cNvPr id="7174" name="Picture 6" descr="Resultado de imagen para UAV agricultu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8783" y="4950212"/>
            <a:ext cx="2159541" cy="1401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6" name="Picture 8" descr="Resultado de imagen para UAV mili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130" y="2215075"/>
            <a:ext cx="2041017" cy="14870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8" name="Picture 10" descr="Resultado de imagen para UAV para riesgos incendi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6300" y="4356906"/>
            <a:ext cx="2239251" cy="1679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0865" y="2156975"/>
            <a:ext cx="2094005" cy="139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Forma libre: forma 2">
            <a:extLst>
              <a:ext uri="{FF2B5EF4-FFF2-40B4-BE49-F238E27FC236}">
                <a16:creationId xmlns:a16="http://schemas.microsoft.com/office/drawing/2014/main" xmlns="" id="{A9350B97-B644-4ED7-9828-FB348BB9F5EB}"/>
              </a:ext>
            </a:extLst>
          </p:cNvPr>
          <p:cNvSpPr/>
          <p:nvPr/>
        </p:nvSpPr>
        <p:spPr>
          <a:xfrm>
            <a:off x="3073048" y="3594571"/>
            <a:ext cx="3029640" cy="540946"/>
          </a:xfrm>
          <a:custGeom>
            <a:avLst/>
            <a:gdLst>
              <a:gd name="connsiteX0" fmla="*/ 0 w 1588414"/>
              <a:gd name="connsiteY0" fmla="*/ 0 h 953048"/>
              <a:gd name="connsiteX1" fmla="*/ 1588414 w 1588414"/>
              <a:gd name="connsiteY1" fmla="*/ 0 h 953048"/>
              <a:gd name="connsiteX2" fmla="*/ 1588414 w 1588414"/>
              <a:gd name="connsiteY2" fmla="*/ 953048 h 953048"/>
              <a:gd name="connsiteX3" fmla="*/ 0 w 1588414"/>
              <a:gd name="connsiteY3" fmla="*/ 953048 h 953048"/>
              <a:gd name="connsiteX4" fmla="*/ 0 w 1588414"/>
              <a:gd name="connsiteY4" fmla="*/ 0 h 9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414" h="953048">
                <a:moveTo>
                  <a:pt x="0" y="0"/>
                </a:moveTo>
                <a:lnTo>
                  <a:pt x="1588414" y="0"/>
                </a:lnTo>
                <a:lnTo>
                  <a:pt x="1588414" y="953048"/>
                </a:lnTo>
                <a:lnTo>
                  <a:pt x="0" y="95304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dirty="0" smtClean="0">
                <a:latin typeface="Quicksand" panose="020B0604020202020204" charset="0"/>
              </a:rPr>
              <a:t>Recreativo</a:t>
            </a:r>
            <a:r>
              <a:rPr lang="es-ES" sz="1800" kern="1200" dirty="0" smtClean="0">
                <a:latin typeface="Quicksand" panose="020B0604020202020204" charset="0"/>
              </a:rPr>
              <a:t> </a:t>
            </a:r>
            <a:r>
              <a:rPr lang="es-ES" sz="1800" kern="1200" dirty="0" smtClean="0">
                <a:latin typeface="Quicksand" panose="020B0604020202020204" charset="0"/>
                <a:sym typeface="Wingdings" panose="05000000000000000000" pitchFamily="2" charset="2"/>
              </a:rPr>
              <a:t> Fiestas</a:t>
            </a:r>
            <a:endParaRPr lang="es-ES" sz="1800" kern="1200" dirty="0">
              <a:latin typeface="Quicksand" panose="020B0604020202020204" charset="0"/>
            </a:endParaRPr>
          </a:p>
        </p:txBody>
      </p:sp>
    </p:spTree>
    <p:extLst>
      <p:ext uri="{BB962C8B-B14F-4D97-AF65-F5344CB8AC3E}">
        <p14:creationId xmlns:p14="http://schemas.microsoft.com/office/powerpoint/2010/main" val="33482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P spid="21"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a:solidFill>
                  <a:srgbClr val="FFC000"/>
                </a:solidFill>
                <a:latin typeface="Quicksand" panose="020B0604020202020204" charset="0"/>
              </a:rPr>
              <a:t>FUNDAMENTOS TEÓRICOS</a:t>
            </a: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12" name="CuadroTexto 11">
            <a:extLst>
              <a:ext uri="{FF2B5EF4-FFF2-40B4-BE49-F238E27FC236}">
                <a16:creationId xmlns:a16="http://schemas.microsoft.com/office/drawing/2014/main" xmlns="" id="{B1664C6C-9FD7-491B-9528-5F68590637F4}"/>
              </a:ext>
            </a:extLst>
          </p:cNvPr>
          <p:cNvSpPr txBox="1"/>
          <p:nvPr/>
        </p:nvSpPr>
        <p:spPr>
          <a:xfrm>
            <a:off x="0" y="1194735"/>
            <a:ext cx="7119898" cy="400110"/>
          </a:xfrm>
          <a:prstGeom prst="rect">
            <a:avLst/>
          </a:prstGeom>
          <a:noFill/>
        </p:spPr>
        <p:txBody>
          <a:bodyPr wrap="none" rtlCol="0">
            <a:spAutoFit/>
          </a:bodyPr>
          <a:lstStyle/>
          <a:p>
            <a:r>
              <a:rPr lang="es-EC" sz="2000" dirty="0">
                <a:solidFill>
                  <a:srgbClr val="FFC000"/>
                </a:solidFill>
                <a:latin typeface="Quicksand" panose="020B0604020202020204" charset="0"/>
              </a:rPr>
              <a:t> </a:t>
            </a:r>
            <a:r>
              <a:rPr lang="es-EC" sz="2000" b="1" dirty="0" smtClean="0">
                <a:solidFill>
                  <a:srgbClr val="FFC000"/>
                </a:solidFill>
                <a:latin typeface="Quicksand" panose="020B0604020202020204" charset="0"/>
              </a:rPr>
              <a:t>Índice </a:t>
            </a:r>
            <a:r>
              <a:rPr lang="es-EC" sz="2000" b="1" dirty="0">
                <a:solidFill>
                  <a:srgbClr val="FFC000"/>
                </a:solidFill>
                <a:latin typeface="Quicksand" panose="020B0604020202020204" charset="0"/>
              </a:rPr>
              <a:t>de Vegetación</a:t>
            </a:r>
            <a:r>
              <a:rPr lang="es-EC" sz="2000" dirty="0">
                <a:solidFill>
                  <a:srgbClr val="FFC000"/>
                </a:solidFill>
                <a:latin typeface="Quicksand" panose="020B0604020202020204" charset="0"/>
              </a:rPr>
              <a:t> </a:t>
            </a:r>
            <a:r>
              <a:rPr lang="es-EC" sz="2000" b="1" dirty="0">
                <a:solidFill>
                  <a:srgbClr val="FFC000"/>
                </a:solidFill>
                <a:latin typeface="Quicksand" panose="020B0604020202020204" charset="0"/>
              </a:rPr>
              <a:t>de la Diferencia Normalizada Verde</a:t>
            </a:r>
            <a:endParaRPr lang="es-ES" sz="2000" b="1" dirty="0">
              <a:solidFill>
                <a:srgbClr val="FFC000"/>
              </a:solidFill>
              <a:latin typeface="Quicksand" panose="020B0604020202020204" charset="0"/>
            </a:endParaRPr>
          </a:p>
        </p:txBody>
      </p:sp>
      <p:grpSp>
        <p:nvGrpSpPr>
          <p:cNvPr id="3" name="Grupo 2"/>
          <p:cNvGrpSpPr/>
          <p:nvPr/>
        </p:nvGrpSpPr>
        <p:grpSpPr>
          <a:xfrm>
            <a:off x="780736" y="2311107"/>
            <a:ext cx="4069812" cy="1012642"/>
            <a:chOff x="527348" y="2773258"/>
            <a:chExt cx="4069812" cy="1012642"/>
          </a:xfrm>
        </p:grpSpPr>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xmlns="" id="{2CD361A6-5919-4AF3-A282-557A50D47855}"/>
                    </a:ext>
                  </a:extLst>
                </p:cNvPr>
                <p:cNvSpPr/>
                <p:nvPr/>
              </p:nvSpPr>
              <p:spPr>
                <a:xfrm>
                  <a:off x="527348" y="2833102"/>
                  <a:ext cx="3070841" cy="658065"/>
                </a:xfrm>
                <a:prstGeom prst="rect">
                  <a:avLst/>
                </a:prstGeom>
                <a:ln w="28575">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𝐺𝑁</m:t>
                        </m:r>
                        <m:r>
                          <a:rPr lang="es-ES" i="1" smtClean="0">
                            <a:solidFill>
                              <a:schemeClr val="tx1"/>
                            </a:solidFill>
                            <a:latin typeface="Cambria Math" panose="02040503050406030204" pitchFamily="18" charset="0"/>
                          </a:rPr>
                          <m:t>𝐷𝑉𝐼</m:t>
                        </m:r>
                        <m:r>
                          <a:rPr lang="es-ES">
                            <a:solidFill>
                              <a:schemeClr val="tx1"/>
                            </a:solidFill>
                            <a:latin typeface="Cambria Math" panose="02040503050406030204" pitchFamily="18" charset="0"/>
                          </a:rPr>
                          <m:t>=</m:t>
                        </m:r>
                        <m:f>
                          <m:fPr>
                            <m:ctrlPr>
                              <a:rPr lang="es-ES" i="1">
                                <a:solidFill>
                                  <a:schemeClr val="tx1"/>
                                </a:solidFill>
                                <a:latin typeface="Cambria Math" panose="02040503050406030204" pitchFamily="18" charset="0"/>
                              </a:rPr>
                            </m:ctrlPr>
                          </m:fPr>
                          <m:num>
                            <m:sSub>
                              <m:sSubPr>
                                <m:ctrlPr>
                                  <a:rPr lang="es-E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𝑁𝐼</m:t>
                                </m:r>
                                <m:r>
                                  <a:rPr lang="es-ES" i="1">
                                    <a:solidFill>
                                      <a:schemeClr val="tx1"/>
                                    </a:solidFill>
                                    <a:latin typeface="Cambria Math" panose="02040503050406030204" pitchFamily="18" charset="0"/>
                                  </a:rPr>
                                  <m:t>𝑅</m:t>
                                </m:r>
                              </m:e>
                              <m:sub/>
                            </m:sSub>
                            <m:r>
                              <a:rPr lang="es-ES">
                                <a:solidFill>
                                  <a:schemeClr val="tx1"/>
                                </a:solidFill>
                                <a:latin typeface="Cambria Math" panose="02040503050406030204" pitchFamily="18" charset="0"/>
                              </a:rPr>
                              <m:t>− </m:t>
                            </m:r>
                            <m:sSub>
                              <m:sSubPr>
                                <m:ctrlPr>
                                  <a:rPr lang="es-E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𝐺𝑅𝐸𝐸𝑁</m:t>
                                </m:r>
                              </m:e>
                              <m:sub/>
                            </m:sSub>
                          </m:num>
                          <m:den>
                            <m:sSub>
                              <m:sSubPr>
                                <m:ctrlPr>
                                  <a:rPr lang="es-E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𝑁𝐼</m:t>
                                </m:r>
                                <m:r>
                                  <a:rPr lang="es-ES" i="1">
                                    <a:solidFill>
                                      <a:schemeClr val="tx1"/>
                                    </a:solidFill>
                                    <a:latin typeface="Cambria Math" panose="02040503050406030204" pitchFamily="18" charset="0"/>
                                  </a:rPr>
                                  <m:t>𝑅</m:t>
                                </m:r>
                              </m:e>
                              <m:sub/>
                            </m:sSub>
                            <m:r>
                              <a:rPr lang="es-ES">
                                <a:solidFill>
                                  <a:schemeClr val="tx1"/>
                                </a:solidFill>
                                <a:latin typeface="Cambria Math" panose="02040503050406030204" pitchFamily="18" charset="0"/>
                              </a:rPr>
                              <m:t>+ </m:t>
                            </m:r>
                            <m:sSub>
                              <m:sSubPr>
                                <m:ctrlPr>
                                  <a:rPr lang="es-E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𝐺</m:t>
                                </m:r>
                                <m:r>
                                  <a:rPr lang="es-ES" i="1">
                                    <a:solidFill>
                                      <a:schemeClr val="tx1"/>
                                    </a:solidFill>
                                    <a:latin typeface="Cambria Math" panose="02040503050406030204" pitchFamily="18" charset="0"/>
                                  </a:rPr>
                                  <m:t>𝑅</m:t>
                                </m:r>
                                <m:r>
                                  <a:rPr lang="en-US" b="0" i="1" smtClean="0">
                                    <a:solidFill>
                                      <a:schemeClr val="tx1"/>
                                    </a:solidFill>
                                    <a:latin typeface="Cambria Math" panose="02040503050406030204" pitchFamily="18" charset="0"/>
                                  </a:rPr>
                                  <m:t>𝐸𝐸𝑁</m:t>
                                </m:r>
                              </m:e>
                              <m:sub/>
                            </m:sSub>
                          </m:den>
                        </m:f>
                      </m:oMath>
                    </m:oMathPara>
                  </a14:m>
                  <a:endParaRPr lang="es-ES" dirty="0">
                    <a:solidFill>
                      <a:schemeClr val="tx1"/>
                    </a:solidFill>
                  </a:endParaRPr>
                </a:p>
              </p:txBody>
            </p:sp>
          </mc:Choice>
          <mc:Fallback xmlns="">
            <p:sp>
              <p:nvSpPr>
                <p:cNvPr id="9" name="Rectángulo 8">
                  <a:extLst>
                    <a:ext uri="{FF2B5EF4-FFF2-40B4-BE49-F238E27FC236}">
                      <a16:creationId xmlns="" xmlns:a16="http://schemas.microsoft.com/office/drawing/2014/main" xmlns:a14="http://schemas.microsoft.com/office/drawing/2010/main" id="{2CD361A6-5919-4AF3-A282-557A50D47855}"/>
                    </a:ext>
                  </a:extLst>
                </p:cNvPr>
                <p:cNvSpPr>
                  <a:spLocks noRot="1" noChangeAspect="1" noMove="1" noResize="1" noEditPoints="1" noAdjustHandles="1" noChangeArrowheads="1" noChangeShapeType="1" noTextEdit="1"/>
                </p:cNvSpPr>
                <p:nvPr/>
              </p:nvSpPr>
              <p:spPr>
                <a:xfrm>
                  <a:off x="527348" y="2833102"/>
                  <a:ext cx="3070841" cy="658065"/>
                </a:xfrm>
                <a:prstGeom prst="rect">
                  <a:avLst/>
                </a:prstGeom>
                <a:blipFill rotWithShape="0">
                  <a:blip r:embed="rId3"/>
                  <a:stretch>
                    <a:fillRect/>
                  </a:stretch>
                </a:blipFill>
                <a:ln w="28575">
                  <a:noFill/>
                </a:ln>
              </p:spPr>
              <p:txBody>
                <a:bodyPr/>
                <a:lstStyle/>
                <a:p>
                  <a:r>
                    <a:rPr lang="es-EC">
                      <a:noFill/>
                    </a:rPr>
                    <a:t> </a:t>
                  </a:r>
                </a:p>
              </p:txBody>
            </p:sp>
          </mc:Fallback>
        </mc:AlternateContent>
        <p:sp>
          <p:nvSpPr>
            <p:cNvPr id="11" name="CuadroTexto 10">
              <a:extLst>
                <a:ext uri="{FF2B5EF4-FFF2-40B4-BE49-F238E27FC236}">
                  <a16:creationId xmlns:a16="http://schemas.microsoft.com/office/drawing/2014/main" xmlns="" id="{32C11967-E32B-4C21-894E-73CE56553A43}"/>
                </a:ext>
              </a:extLst>
            </p:cNvPr>
            <p:cNvSpPr txBox="1"/>
            <p:nvPr/>
          </p:nvSpPr>
          <p:spPr>
            <a:xfrm>
              <a:off x="3120730" y="3478123"/>
              <a:ext cx="1476430" cy="307777"/>
            </a:xfrm>
            <a:prstGeom prst="rect">
              <a:avLst/>
            </a:prstGeom>
            <a:noFill/>
          </p:spPr>
          <p:txBody>
            <a:bodyPr wrap="none" rtlCol="0">
              <a:spAutoFit/>
            </a:bodyPr>
            <a:lstStyle/>
            <a:p>
              <a:pPr algn="ctr"/>
              <a:r>
                <a:rPr lang="es-ES" sz="1400" dirty="0" smtClean="0">
                  <a:latin typeface="Quicksand" panose="020B0604020202020204" charset="0"/>
                </a:rPr>
                <a:t>(</a:t>
              </a:r>
              <a:r>
                <a:rPr lang="es-ES" sz="1400" dirty="0" err="1">
                  <a:latin typeface="Quicksand" panose="020B0604020202020204" charset="0"/>
                </a:rPr>
                <a:t>Kemerer</a:t>
              </a:r>
              <a:r>
                <a:rPr lang="es-ES" sz="1400" dirty="0">
                  <a:latin typeface="Quicksand" panose="020B0604020202020204" charset="0"/>
                </a:rPr>
                <a:t>, 2007</a:t>
              </a:r>
              <a:r>
                <a:rPr lang="es-ES" sz="1400" dirty="0" smtClean="0">
                  <a:latin typeface="Quicksand" panose="020B0604020202020204" charset="0"/>
                </a:rPr>
                <a:t>)</a:t>
              </a:r>
              <a:endParaRPr lang="es-ES" sz="1400" dirty="0">
                <a:latin typeface="Quicksand" panose="020B0604020202020204" charset="0"/>
              </a:endParaRPr>
            </a:p>
          </p:txBody>
        </p:sp>
        <p:sp>
          <p:nvSpPr>
            <p:cNvPr id="16" name="Rectángulo 15">
              <a:extLst>
                <a:ext uri="{FF2B5EF4-FFF2-40B4-BE49-F238E27FC236}">
                  <a16:creationId xmlns:a16="http://schemas.microsoft.com/office/drawing/2014/main" xmlns="" id="{60B71DB8-5506-4DBA-8D34-D79452E1E002}"/>
                </a:ext>
              </a:extLst>
            </p:cNvPr>
            <p:cNvSpPr/>
            <p:nvPr/>
          </p:nvSpPr>
          <p:spPr>
            <a:xfrm>
              <a:off x="527348" y="2773258"/>
              <a:ext cx="3943413" cy="73010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Imagen 3"/>
          <p:cNvPicPr>
            <a:picLocks noChangeAspect="1"/>
          </p:cNvPicPr>
          <p:nvPr/>
        </p:nvPicPr>
        <p:blipFill>
          <a:blip r:embed="rId4"/>
          <a:stretch>
            <a:fillRect/>
          </a:stretch>
        </p:blipFill>
        <p:spPr>
          <a:xfrm>
            <a:off x="6882897" y="1771484"/>
            <a:ext cx="1997943" cy="1956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ítulo 1"/>
          <p:cNvSpPr txBox="1">
            <a:spLocks/>
          </p:cNvSpPr>
          <p:nvPr/>
        </p:nvSpPr>
        <p:spPr>
          <a:xfrm>
            <a:off x="65482" y="3393794"/>
            <a:ext cx="5493489" cy="5397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err="1" smtClean="0">
                <a:solidFill>
                  <a:srgbClr val="FFC000"/>
                </a:solidFill>
                <a:latin typeface="Quicksand" panose="020B0604020202020204" charset="0"/>
              </a:rPr>
              <a:t>Crop</a:t>
            </a:r>
            <a:r>
              <a:rPr lang="es-EC" sz="2800" dirty="0" smtClean="0">
                <a:solidFill>
                  <a:srgbClr val="FFC000"/>
                </a:solidFill>
                <a:latin typeface="Quicksand" panose="020B0604020202020204" charset="0"/>
              </a:rPr>
              <a:t> </a:t>
            </a:r>
            <a:r>
              <a:rPr lang="es-EC" sz="2800" dirty="0" err="1" smtClean="0">
                <a:solidFill>
                  <a:srgbClr val="FFC000"/>
                </a:solidFill>
                <a:latin typeface="Quicksand" panose="020B0604020202020204" charset="0"/>
              </a:rPr>
              <a:t>Model</a:t>
            </a:r>
            <a:r>
              <a:rPr lang="es-EC" sz="2800" dirty="0" smtClean="0">
                <a:solidFill>
                  <a:srgbClr val="FFC000"/>
                </a:solidFill>
                <a:latin typeface="Quicksand" panose="020B0604020202020204" charset="0"/>
              </a:rPr>
              <a:t> Surface (CMS)</a:t>
            </a:r>
            <a:endParaRPr lang="es-EC" sz="2800" dirty="0">
              <a:solidFill>
                <a:srgbClr val="FFC000"/>
              </a:solidFill>
              <a:latin typeface="Quicksand" panose="020B0604020202020204" charset="0"/>
            </a:endParaRPr>
          </a:p>
        </p:txBody>
      </p:sp>
      <p:pic>
        <p:nvPicPr>
          <p:cNvPr id="19" name="Imagen 18"/>
          <p:cNvPicPr>
            <a:picLocks noChangeAspect="1"/>
          </p:cNvPicPr>
          <p:nvPr/>
        </p:nvPicPr>
        <p:blipFill>
          <a:blip r:embed="rId5"/>
          <a:stretch>
            <a:fillRect/>
          </a:stretch>
        </p:blipFill>
        <p:spPr>
          <a:xfrm>
            <a:off x="528860" y="4070041"/>
            <a:ext cx="3523085" cy="2667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ángulo 19"/>
          <p:cNvSpPr/>
          <p:nvPr/>
        </p:nvSpPr>
        <p:spPr>
          <a:xfrm>
            <a:off x="4723593" y="6368353"/>
            <a:ext cx="3223959" cy="369332"/>
          </a:xfrm>
          <a:prstGeom prst="rect">
            <a:avLst/>
          </a:prstGeom>
        </p:spPr>
        <p:txBody>
          <a:bodyPr wrap="none">
            <a:spAutoFit/>
          </a:bodyPr>
          <a:lstStyle/>
          <a:p>
            <a:r>
              <a:rPr lang="es-EC" dirty="0" smtClean="0">
                <a:latin typeface="Quicksand" panose="020B0604020202020204" charset="0"/>
              </a:rPr>
              <a:t>Fuente: (</a:t>
            </a:r>
            <a:r>
              <a:rPr lang="es-EC" dirty="0" err="1" smtClean="0">
                <a:latin typeface="Quicksand" panose="020B0604020202020204" charset="0"/>
              </a:rPr>
              <a:t>Remote</a:t>
            </a:r>
            <a:r>
              <a:rPr lang="es-EC" dirty="0" smtClean="0">
                <a:latin typeface="Quicksand" panose="020B0604020202020204" charset="0"/>
              </a:rPr>
              <a:t> </a:t>
            </a:r>
            <a:r>
              <a:rPr lang="es-EC" dirty="0" err="1" smtClean="0">
                <a:latin typeface="Quicksand" panose="020B0604020202020204" charset="0"/>
              </a:rPr>
              <a:t>Sens</a:t>
            </a:r>
            <a:r>
              <a:rPr lang="es-EC" dirty="0" smtClean="0">
                <a:latin typeface="Quicksand" panose="020B0604020202020204" charset="0"/>
              </a:rPr>
              <a:t>, </a:t>
            </a:r>
            <a:r>
              <a:rPr lang="es-EC" b="1" dirty="0" smtClean="0">
                <a:latin typeface="Quicksand" panose="020B0604020202020204" charset="0"/>
              </a:rPr>
              <a:t>2014)</a:t>
            </a:r>
            <a:endParaRPr lang="es-EC" dirty="0">
              <a:latin typeface="Quicksand" panose="020B0604020202020204" charset="0"/>
            </a:endParaRPr>
          </a:p>
        </p:txBody>
      </p:sp>
      <p:pic>
        <p:nvPicPr>
          <p:cNvPr id="21" name="Imagen 20"/>
          <p:cNvPicPr>
            <a:picLocks noChangeAspect="1"/>
          </p:cNvPicPr>
          <p:nvPr/>
        </p:nvPicPr>
        <p:blipFill>
          <a:blip r:embed="rId6"/>
          <a:stretch>
            <a:fillRect/>
          </a:stretch>
        </p:blipFill>
        <p:spPr>
          <a:xfrm>
            <a:off x="4723593" y="4110133"/>
            <a:ext cx="2990850" cy="2147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575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54060" y="3171762"/>
            <a:ext cx="243978" cy="369332"/>
          </a:xfrm>
          <a:prstGeom prst="rect">
            <a:avLst/>
          </a:prstGeom>
        </p:spPr>
        <p:txBody>
          <a:bodyPr wrap="none">
            <a:spAutoFit/>
          </a:bodyPr>
          <a:lstStyle/>
          <a:p>
            <a:r>
              <a:rPr lang="es-EC" b="1" dirty="0" smtClean="0"/>
              <a:t> </a:t>
            </a:r>
            <a:endParaRPr lang="en-US" b="1" dirty="0"/>
          </a:p>
        </p:txBody>
      </p:sp>
      <p:graphicFrame>
        <p:nvGraphicFramePr>
          <p:cNvPr id="5" name="Diagrama 4"/>
          <p:cNvGraphicFramePr/>
          <p:nvPr>
            <p:extLst>
              <p:ext uri="{D42A27DB-BD31-4B8C-83A1-F6EECF244321}">
                <p14:modId xmlns:p14="http://schemas.microsoft.com/office/powerpoint/2010/main" val="3046875331"/>
              </p:ext>
            </p:extLst>
          </p:nvPr>
        </p:nvGraphicFramePr>
        <p:xfrm>
          <a:off x="2393128" y="1306105"/>
          <a:ext cx="6246254" cy="5228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p:cNvSpPr>
            <a:spLocks noGrp="1"/>
          </p:cNvSpPr>
          <p:nvPr>
            <p:ph type="title"/>
          </p:nvPr>
        </p:nvSpPr>
        <p:spPr>
          <a:xfrm>
            <a:off x="0" y="119128"/>
            <a:ext cx="6109855" cy="970450"/>
          </a:xfrm>
        </p:spPr>
        <p:txBody>
          <a:bodyPr>
            <a:normAutofit/>
          </a:bodyPr>
          <a:lstStyle/>
          <a:p>
            <a:r>
              <a:rPr lang="es-EC" sz="3200" dirty="0">
                <a:solidFill>
                  <a:srgbClr val="FFC000"/>
                </a:solidFill>
                <a:latin typeface="Quicksand" panose="020B0604020202020204" charset="0"/>
              </a:rPr>
              <a:t>ESQUEMA DE LA PRESENTACIÓN</a:t>
            </a:r>
            <a:endParaRPr lang="es-EC" sz="3200" dirty="0">
              <a:solidFill>
                <a:srgbClr val="FFC000"/>
              </a:solidFill>
              <a:latin typeface="Quicksand" panose="020B0604020202020204" charset="0"/>
            </a:endParaRPr>
          </a:p>
        </p:txBody>
      </p:sp>
      <p:grpSp>
        <p:nvGrpSpPr>
          <p:cNvPr id="10" name="Grupo 9"/>
          <p:cNvGrpSpPr/>
          <p:nvPr/>
        </p:nvGrpSpPr>
        <p:grpSpPr>
          <a:xfrm>
            <a:off x="0" y="754727"/>
            <a:ext cx="8049295" cy="334851"/>
            <a:chOff x="0" y="931155"/>
            <a:chExt cx="8049295" cy="334851"/>
          </a:xfrm>
        </p:grpSpPr>
        <p:cxnSp>
          <p:nvCxnSpPr>
            <p:cNvPr id="11" name="Conector recto 10"/>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Elipse 11"/>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pic>
        <p:nvPicPr>
          <p:cNvPr id="7" name="Imagen 6"/>
          <p:cNvPicPr>
            <a:picLocks noChangeAspect="1"/>
          </p:cNvPicPr>
          <p:nvPr/>
        </p:nvPicPr>
        <p:blipFill rotWithShape="1">
          <a:blip r:embed="rId7" cstate="print">
            <a:extLst>
              <a:ext uri="{28A0092B-C50C-407E-A947-70E740481C1C}">
                <a14:useLocalDpi xmlns:a14="http://schemas.microsoft.com/office/drawing/2010/main" val="0"/>
              </a:ext>
            </a:extLst>
          </a:blip>
          <a:srcRect r="27677"/>
          <a:stretch/>
        </p:blipFill>
        <p:spPr>
          <a:xfrm rot="5400000">
            <a:off x="496271" y="2823099"/>
            <a:ext cx="2238764" cy="1857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4058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sp>
        <p:nvSpPr>
          <p:cNvPr id="4" name="Título 1"/>
          <p:cNvSpPr txBox="1">
            <a:spLocks/>
          </p:cNvSpPr>
          <p:nvPr/>
        </p:nvSpPr>
        <p:spPr>
          <a:xfrm rot="19696866">
            <a:off x="783773" y="2317923"/>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600" dirty="0" smtClean="0">
                <a:solidFill>
                  <a:srgbClr val="FFC000"/>
                </a:solidFill>
                <a:latin typeface="Quicksand" panose="020B0604020202020204" charset="0"/>
              </a:rPr>
              <a:t>METODOLOGÍA Y RESULTADOS</a:t>
            </a:r>
            <a:endParaRPr lang="es-EC" sz="3600" dirty="0">
              <a:solidFill>
                <a:srgbClr val="FFC000"/>
              </a:solidFill>
              <a:latin typeface="Quicksand" panose="020B0604020202020204" charset="0"/>
            </a:endParaRPr>
          </a:p>
        </p:txBody>
      </p:sp>
      <p:grpSp>
        <p:nvGrpSpPr>
          <p:cNvPr id="5" name="Grupo 4"/>
          <p:cNvGrpSpPr/>
          <p:nvPr/>
        </p:nvGrpSpPr>
        <p:grpSpPr>
          <a:xfrm rot="19696866">
            <a:off x="783773" y="2953522"/>
            <a:ext cx="8049295" cy="334851"/>
            <a:chOff x="0" y="931155"/>
            <a:chExt cx="8049295" cy="334851"/>
          </a:xfrm>
        </p:grpSpPr>
        <p:cxnSp>
          <p:nvCxnSpPr>
            <p:cNvPr id="6" name="Conector recto 5"/>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Elipse 6"/>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Tree>
    <p:extLst>
      <p:ext uri="{BB962C8B-B14F-4D97-AF65-F5344CB8AC3E}">
        <p14:creationId xmlns:p14="http://schemas.microsoft.com/office/powerpoint/2010/main" val="1849369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smtClean="0">
                <a:solidFill>
                  <a:srgbClr val="FFC000"/>
                </a:solidFill>
                <a:latin typeface="Quicksand" panose="020B0604020202020204" charset="0"/>
              </a:rPr>
              <a:t>METODOLOGÍA Y RESULTADOS</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12" name="Título 1"/>
          <p:cNvSpPr txBox="1">
            <a:spLocks/>
          </p:cNvSpPr>
          <p:nvPr/>
        </p:nvSpPr>
        <p:spPr>
          <a:xfrm>
            <a:off x="151157" y="754727"/>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Equipo utilizado</a:t>
            </a:r>
            <a:endParaRPr lang="es-EC" sz="2800" dirty="0">
              <a:solidFill>
                <a:srgbClr val="FFC000"/>
              </a:solidFill>
              <a:latin typeface="Quicksand" panose="020B0604020202020204" charset="0"/>
            </a:endParaRPr>
          </a:p>
        </p:txBody>
      </p:sp>
      <p:sp>
        <p:nvSpPr>
          <p:cNvPr id="14" name="CuadroTexto 13">
            <a:extLst>
              <a:ext uri="{FF2B5EF4-FFF2-40B4-BE49-F238E27FC236}">
                <a16:creationId xmlns:a16="http://schemas.microsoft.com/office/drawing/2014/main" xmlns="" id="{55FD8CF1-C7C9-4CA0-A670-A00CD2022E5B}"/>
              </a:ext>
            </a:extLst>
          </p:cNvPr>
          <p:cNvSpPr txBox="1"/>
          <p:nvPr/>
        </p:nvSpPr>
        <p:spPr>
          <a:xfrm>
            <a:off x="1428395" y="5930469"/>
            <a:ext cx="2322046" cy="369332"/>
          </a:xfrm>
          <a:prstGeom prst="rect">
            <a:avLst/>
          </a:prstGeom>
          <a:noFill/>
        </p:spPr>
        <p:txBody>
          <a:bodyPr wrap="none" rtlCol="0">
            <a:spAutoFit/>
          </a:bodyPr>
          <a:lstStyle/>
          <a:p>
            <a:r>
              <a:rPr lang="es-EC" dirty="0">
                <a:latin typeface="Quicksand" panose="020B0604020202020204" charset="0"/>
              </a:rPr>
              <a:t>UAV DJI </a:t>
            </a:r>
            <a:r>
              <a:rPr lang="es-EC" dirty="0" err="1">
                <a:latin typeface="Quicksand" panose="020B0604020202020204" charset="0"/>
              </a:rPr>
              <a:t>Matrice</a:t>
            </a:r>
            <a:r>
              <a:rPr lang="es-EC" dirty="0">
                <a:latin typeface="Quicksand" panose="020B0604020202020204" charset="0"/>
              </a:rPr>
              <a:t> 100</a:t>
            </a:r>
            <a:endParaRPr lang="es-ES" dirty="0">
              <a:latin typeface="Quicksand" panose="020B0604020202020204" charset="0"/>
            </a:endParaRPr>
          </a:p>
        </p:txBody>
      </p:sp>
      <p:sp>
        <p:nvSpPr>
          <p:cNvPr id="15" name="CuadroTexto 14">
            <a:extLst>
              <a:ext uri="{FF2B5EF4-FFF2-40B4-BE49-F238E27FC236}">
                <a16:creationId xmlns:a16="http://schemas.microsoft.com/office/drawing/2014/main" xmlns="" id="{AD581001-0D41-4C67-802B-4DC3E100B878}"/>
              </a:ext>
            </a:extLst>
          </p:cNvPr>
          <p:cNvSpPr txBox="1"/>
          <p:nvPr/>
        </p:nvSpPr>
        <p:spPr>
          <a:xfrm>
            <a:off x="5907268" y="2782507"/>
            <a:ext cx="2852192" cy="369332"/>
          </a:xfrm>
          <a:prstGeom prst="rect">
            <a:avLst/>
          </a:prstGeom>
          <a:noFill/>
        </p:spPr>
        <p:txBody>
          <a:bodyPr wrap="none" rtlCol="0">
            <a:spAutoFit/>
          </a:bodyPr>
          <a:lstStyle/>
          <a:p>
            <a:pPr algn="ctr"/>
            <a:r>
              <a:rPr lang="es-EC" dirty="0">
                <a:latin typeface="Quicksand" panose="020B0604020202020204" charset="0"/>
              </a:rPr>
              <a:t>GNSS/GPS </a:t>
            </a:r>
            <a:r>
              <a:rPr lang="es-EC" dirty="0" err="1">
                <a:latin typeface="Quicksand" panose="020B0604020202020204" charset="0"/>
              </a:rPr>
              <a:t>Trimble</a:t>
            </a:r>
            <a:r>
              <a:rPr lang="es-EC" dirty="0">
                <a:latin typeface="Quicksand" panose="020B0604020202020204" charset="0"/>
              </a:rPr>
              <a:t> </a:t>
            </a:r>
            <a:r>
              <a:rPr lang="es-EC" dirty="0" smtClean="0">
                <a:latin typeface="Quicksand" panose="020B0604020202020204" charset="0"/>
              </a:rPr>
              <a:t>5800 </a:t>
            </a:r>
            <a:endParaRPr lang="es-EC" dirty="0">
              <a:latin typeface="Quicksand" panose="020B0604020202020204" charset="0"/>
            </a:endParaRPr>
          </a:p>
        </p:txBody>
      </p:sp>
      <p:pic>
        <p:nvPicPr>
          <p:cNvPr id="16" name="Imagen 15" descr="Imagen que contiene cielo, exterior&#10;&#10;Descripción generada con confianza muy alta">
            <a:extLst>
              <a:ext uri="{FF2B5EF4-FFF2-40B4-BE49-F238E27FC236}">
                <a16:creationId xmlns:a16="http://schemas.microsoft.com/office/drawing/2014/main" xmlns="" id="{B8DBA894-6BF8-4E48-BB57-834462C7B739}"/>
              </a:ext>
            </a:extLst>
          </p:cNvPr>
          <p:cNvPicPr>
            <a:picLocks noChangeAspect="1"/>
          </p:cNvPicPr>
          <p:nvPr/>
        </p:nvPicPr>
        <p:blipFill rotWithShape="1">
          <a:blip r:embed="rId2"/>
          <a:srcRect l="8225" t="16369" r="9206" b="11361"/>
          <a:stretch/>
        </p:blipFill>
        <p:spPr>
          <a:xfrm>
            <a:off x="923763" y="4275106"/>
            <a:ext cx="2765113" cy="1613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a:extLst>
              <a:ext uri="{FF2B5EF4-FFF2-40B4-BE49-F238E27FC236}">
                <a16:creationId xmlns:a16="http://schemas.microsoft.com/office/drawing/2014/main" xmlns="" id="{8A53FF72-14A0-47CE-82AA-3A71223C4769}"/>
              </a:ext>
            </a:extLst>
          </p:cNvPr>
          <p:cNvPicPr>
            <a:picLocks noChangeAspect="1"/>
          </p:cNvPicPr>
          <p:nvPr/>
        </p:nvPicPr>
        <p:blipFill rotWithShape="1">
          <a:blip r:embed="rId3"/>
          <a:srcRect l="26984" t="8989" r="24603" b="13393"/>
          <a:stretch/>
        </p:blipFill>
        <p:spPr>
          <a:xfrm>
            <a:off x="4574216" y="3229111"/>
            <a:ext cx="1466287" cy="1567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Flecha: hacia abajo 27">
            <a:extLst>
              <a:ext uri="{FF2B5EF4-FFF2-40B4-BE49-F238E27FC236}">
                <a16:creationId xmlns:a16="http://schemas.microsoft.com/office/drawing/2014/main" xmlns="" id="{829491DF-1C4D-428B-916E-2655086CF3FA}"/>
              </a:ext>
            </a:extLst>
          </p:cNvPr>
          <p:cNvSpPr/>
          <p:nvPr/>
        </p:nvSpPr>
        <p:spPr>
          <a:xfrm rot="14773966">
            <a:off x="3974783" y="4094463"/>
            <a:ext cx="313520" cy="543028"/>
          </a:xfrm>
          <a:prstGeom prst="downArrow">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solidFill>
                <a:schemeClr val="tx1"/>
              </a:solidFill>
              <a:latin typeface="Quicksand" panose="020B0604020202020204" charset="0"/>
            </a:endParaRPr>
          </a:p>
        </p:txBody>
      </p:sp>
      <p:sp>
        <p:nvSpPr>
          <p:cNvPr id="21" name="Flecha: hacia abajo 28">
            <a:extLst>
              <a:ext uri="{FF2B5EF4-FFF2-40B4-BE49-F238E27FC236}">
                <a16:creationId xmlns:a16="http://schemas.microsoft.com/office/drawing/2014/main" xmlns="" id="{AD2C877E-D647-4064-946B-FB0A47F85120}"/>
              </a:ext>
            </a:extLst>
          </p:cNvPr>
          <p:cNvSpPr/>
          <p:nvPr/>
        </p:nvSpPr>
        <p:spPr>
          <a:xfrm rot="17537424">
            <a:off x="3989167" y="5405651"/>
            <a:ext cx="313520" cy="543028"/>
          </a:xfrm>
          <a:prstGeom prst="downArrow">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S">
              <a:solidFill>
                <a:schemeClr val="tx1"/>
              </a:solidFill>
              <a:latin typeface="Quicksand" panose="020B0604020202020204" charset="0"/>
            </a:endParaRPr>
          </a:p>
        </p:txBody>
      </p:sp>
      <p:sp>
        <p:nvSpPr>
          <p:cNvPr id="22" name="Rectángulo: esquinas redondeadas 1">
            <a:extLst>
              <a:ext uri="{FF2B5EF4-FFF2-40B4-BE49-F238E27FC236}">
                <a16:creationId xmlns:a16="http://schemas.microsoft.com/office/drawing/2014/main" xmlns="" id="{5B511620-1388-42F5-AC8F-71160DA3C07E}"/>
              </a:ext>
            </a:extLst>
          </p:cNvPr>
          <p:cNvSpPr/>
          <p:nvPr/>
        </p:nvSpPr>
        <p:spPr>
          <a:xfrm>
            <a:off x="6726617" y="3570072"/>
            <a:ext cx="873457" cy="747589"/>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419" dirty="0">
                <a:solidFill>
                  <a:schemeClr val="tx1"/>
                </a:solidFill>
                <a:latin typeface="Quicksand" panose="020B0604020202020204" charset="0"/>
              </a:rPr>
              <a:t>RGB</a:t>
            </a:r>
            <a:endParaRPr lang="es-ES" dirty="0">
              <a:solidFill>
                <a:schemeClr val="tx1"/>
              </a:solidFill>
              <a:latin typeface="Quicksand" panose="020B0604020202020204" charset="0"/>
            </a:endParaRPr>
          </a:p>
        </p:txBody>
      </p:sp>
      <p:sp>
        <p:nvSpPr>
          <p:cNvPr id="23" name="Rectángulo: esquinas redondeadas 17">
            <a:extLst>
              <a:ext uri="{FF2B5EF4-FFF2-40B4-BE49-F238E27FC236}">
                <a16:creationId xmlns:a16="http://schemas.microsoft.com/office/drawing/2014/main" xmlns="" id="{94B84AB1-D1A3-4FD4-B714-37530EBF8E51}"/>
              </a:ext>
            </a:extLst>
          </p:cNvPr>
          <p:cNvSpPr/>
          <p:nvPr/>
        </p:nvSpPr>
        <p:spPr>
          <a:xfrm>
            <a:off x="6617433" y="5318951"/>
            <a:ext cx="1431862" cy="1139321"/>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419" dirty="0" smtClean="0">
              <a:solidFill>
                <a:schemeClr val="tx1"/>
              </a:solidFill>
              <a:latin typeface="Quicksand" panose="020B0604020202020204" charset="0"/>
            </a:endParaRPr>
          </a:p>
          <a:p>
            <a:pPr algn="ctr"/>
            <a:r>
              <a:rPr lang="es-419" dirty="0" smtClean="0">
                <a:solidFill>
                  <a:schemeClr val="tx1"/>
                </a:solidFill>
                <a:latin typeface="Quicksand" panose="020B0604020202020204" charset="0"/>
              </a:rPr>
              <a:t>Blue</a:t>
            </a:r>
            <a:endParaRPr lang="es-419" dirty="0">
              <a:solidFill>
                <a:schemeClr val="tx1"/>
              </a:solidFill>
              <a:latin typeface="Quicksand" panose="020B0604020202020204" charset="0"/>
            </a:endParaRPr>
          </a:p>
          <a:p>
            <a:pPr algn="ctr"/>
            <a:r>
              <a:rPr lang="es-419" dirty="0" smtClean="0">
                <a:solidFill>
                  <a:schemeClr val="tx1"/>
                </a:solidFill>
                <a:latin typeface="Quicksand" panose="020B0604020202020204" charset="0"/>
              </a:rPr>
              <a:t>Green</a:t>
            </a:r>
            <a:endParaRPr lang="es-419" dirty="0">
              <a:solidFill>
                <a:schemeClr val="tx1"/>
              </a:solidFill>
              <a:latin typeface="Quicksand" panose="020B0604020202020204" charset="0"/>
            </a:endParaRPr>
          </a:p>
          <a:p>
            <a:pPr algn="ctr"/>
            <a:r>
              <a:rPr lang="es-419" dirty="0" smtClean="0">
                <a:solidFill>
                  <a:schemeClr val="tx1"/>
                </a:solidFill>
                <a:latin typeface="Quicksand" panose="020B0604020202020204" charset="0"/>
              </a:rPr>
              <a:t>NIR</a:t>
            </a:r>
            <a:endParaRPr lang="es-ES" dirty="0">
              <a:solidFill>
                <a:schemeClr val="tx1"/>
              </a:solidFill>
              <a:latin typeface="Quicksand" panose="020B0604020202020204" charset="0"/>
            </a:endParaRPr>
          </a:p>
        </p:txBody>
      </p:sp>
      <p:pic>
        <p:nvPicPr>
          <p:cNvPr id="36868" name="Picture 4" descr="Resultado de imagen para camara zenmuse x3 multiespectral nir"/>
          <p:cNvPicPr>
            <a:picLocks noChangeAspect="1" noChangeArrowheads="1"/>
          </p:cNvPicPr>
          <p:nvPr/>
        </p:nvPicPr>
        <p:blipFill rotWithShape="1">
          <a:blip r:embed="rId4">
            <a:extLst>
              <a:ext uri="{28A0092B-C50C-407E-A947-70E740481C1C}">
                <a14:useLocalDpi xmlns:a14="http://schemas.microsoft.com/office/drawing/2010/main" val="0"/>
              </a:ext>
            </a:extLst>
          </a:blip>
          <a:srcRect l="25116" t="11765" r="24634" b="6917"/>
          <a:stretch/>
        </p:blipFill>
        <p:spPr bwMode="auto">
          <a:xfrm>
            <a:off x="4574216" y="5081859"/>
            <a:ext cx="1594002" cy="171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a:stretch>
            <a:fillRect/>
          </a:stretch>
        </p:blipFill>
        <p:spPr>
          <a:xfrm>
            <a:off x="6390217" y="1189798"/>
            <a:ext cx="1414514" cy="14861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Resultado de imagen para jalo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150" y="1567861"/>
            <a:ext cx="726592" cy="1896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xmlns="" id="{AD581001-0D41-4C67-802B-4DC3E100B878}"/>
              </a:ext>
            </a:extLst>
          </p:cNvPr>
          <p:cNvSpPr txBox="1"/>
          <p:nvPr/>
        </p:nvSpPr>
        <p:spPr>
          <a:xfrm>
            <a:off x="289150" y="3573501"/>
            <a:ext cx="854721" cy="369332"/>
          </a:xfrm>
          <a:prstGeom prst="rect">
            <a:avLst/>
          </a:prstGeom>
          <a:noFill/>
        </p:spPr>
        <p:txBody>
          <a:bodyPr wrap="none" rtlCol="0">
            <a:spAutoFit/>
          </a:bodyPr>
          <a:lstStyle/>
          <a:p>
            <a:pPr algn="ctr"/>
            <a:r>
              <a:rPr lang="es-EC" dirty="0" smtClean="0">
                <a:latin typeface="Quicksand" panose="020B0604020202020204" charset="0"/>
              </a:rPr>
              <a:t>Jalones</a:t>
            </a:r>
            <a:endParaRPr lang="es-EC" dirty="0">
              <a:latin typeface="Quicksand" panose="020B0604020202020204" charset="0"/>
            </a:endParaRPr>
          </a:p>
        </p:txBody>
      </p:sp>
      <p:pic>
        <p:nvPicPr>
          <p:cNvPr id="5126" name="Picture 6"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7208" y="1539517"/>
            <a:ext cx="1017316" cy="10173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xmlns="" id="{AD581001-0D41-4C67-802B-4DC3E100B878}"/>
              </a:ext>
            </a:extLst>
          </p:cNvPr>
          <p:cNvSpPr txBox="1"/>
          <p:nvPr/>
        </p:nvSpPr>
        <p:spPr>
          <a:xfrm>
            <a:off x="1576414" y="2562563"/>
            <a:ext cx="1378904" cy="369332"/>
          </a:xfrm>
          <a:prstGeom prst="rect">
            <a:avLst/>
          </a:prstGeom>
          <a:noFill/>
        </p:spPr>
        <p:txBody>
          <a:bodyPr wrap="none" rtlCol="0">
            <a:spAutoFit/>
          </a:bodyPr>
          <a:lstStyle/>
          <a:p>
            <a:pPr algn="ctr"/>
            <a:r>
              <a:rPr lang="es-EC" dirty="0" smtClean="0">
                <a:latin typeface="Quicksand" panose="020B0604020202020204" charset="0"/>
              </a:rPr>
              <a:t>Cinta métrica</a:t>
            </a:r>
            <a:endParaRPr lang="es-EC" dirty="0">
              <a:latin typeface="Quicksand" panose="020B0604020202020204" charset="0"/>
            </a:endParaRPr>
          </a:p>
        </p:txBody>
      </p:sp>
      <p:pic>
        <p:nvPicPr>
          <p:cNvPr id="5128" name="Picture 8"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1856" y="2993635"/>
            <a:ext cx="1193834" cy="81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xmlns="" id="{AD581001-0D41-4C67-802B-4DC3E100B878}"/>
              </a:ext>
            </a:extLst>
          </p:cNvPr>
          <p:cNvSpPr txBox="1"/>
          <p:nvPr/>
        </p:nvSpPr>
        <p:spPr>
          <a:xfrm>
            <a:off x="1911187" y="3813401"/>
            <a:ext cx="631904" cy="369332"/>
          </a:xfrm>
          <a:prstGeom prst="rect">
            <a:avLst/>
          </a:prstGeom>
          <a:noFill/>
        </p:spPr>
        <p:txBody>
          <a:bodyPr wrap="none" rtlCol="0">
            <a:spAutoFit/>
          </a:bodyPr>
          <a:lstStyle/>
          <a:p>
            <a:pPr algn="ctr"/>
            <a:r>
              <a:rPr lang="es-EC" dirty="0" smtClean="0">
                <a:latin typeface="Quicksand" panose="020B0604020202020204" charset="0"/>
              </a:rPr>
              <a:t>Cinta</a:t>
            </a:r>
            <a:endParaRPr lang="es-EC" dirty="0">
              <a:latin typeface="Quicksand" panose="020B0604020202020204" charset="0"/>
            </a:endParaRPr>
          </a:p>
        </p:txBody>
      </p:sp>
      <p:pic>
        <p:nvPicPr>
          <p:cNvPr id="5130" name="Picture 10" descr="Resultado de imagen para gps navegad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2979" y="1182919"/>
            <a:ext cx="828238" cy="1493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xmlns="" id="{AD581001-0D41-4C67-802B-4DC3E100B878}"/>
              </a:ext>
            </a:extLst>
          </p:cNvPr>
          <p:cNvSpPr txBox="1"/>
          <p:nvPr/>
        </p:nvSpPr>
        <p:spPr>
          <a:xfrm>
            <a:off x="4121101" y="2747229"/>
            <a:ext cx="1553630" cy="369332"/>
          </a:xfrm>
          <a:prstGeom prst="rect">
            <a:avLst/>
          </a:prstGeom>
          <a:noFill/>
        </p:spPr>
        <p:txBody>
          <a:bodyPr wrap="none" rtlCol="0">
            <a:spAutoFit/>
          </a:bodyPr>
          <a:lstStyle/>
          <a:p>
            <a:pPr algn="ctr"/>
            <a:r>
              <a:rPr lang="es-EC" dirty="0" smtClean="0">
                <a:latin typeface="Quicksand" panose="020B0604020202020204" charset="0"/>
              </a:rPr>
              <a:t>GPS navegador</a:t>
            </a:r>
            <a:endParaRPr lang="es-EC" dirty="0">
              <a:latin typeface="Quicksand" panose="020B0604020202020204" charset="0"/>
            </a:endParaRPr>
          </a:p>
        </p:txBody>
      </p:sp>
    </p:spTree>
    <p:extLst>
      <p:ext uri="{BB962C8B-B14F-4D97-AF65-F5344CB8AC3E}">
        <p14:creationId xmlns:p14="http://schemas.microsoft.com/office/powerpoint/2010/main" val="3439608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smtClean="0">
                <a:solidFill>
                  <a:srgbClr val="FFC000"/>
                </a:solidFill>
                <a:latin typeface="Quicksand" panose="020B0604020202020204" charset="0"/>
              </a:rPr>
              <a:t>METODOLOGÍA Y RESULTADOS</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13" name="Título 1"/>
          <p:cNvSpPr txBox="1">
            <a:spLocks/>
          </p:cNvSpPr>
          <p:nvPr/>
        </p:nvSpPr>
        <p:spPr>
          <a:xfrm>
            <a:off x="0" y="865842"/>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Software utilizado</a:t>
            </a:r>
            <a:endParaRPr lang="es-EC" sz="2800" dirty="0">
              <a:solidFill>
                <a:srgbClr val="FFC000"/>
              </a:solidFill>
              <a:latin typeface="Quicksand" panose="020B0604020202020204" charset="0"/>
            </a:endParaRPr>
          </a:p>
        </p:txBody>
      </p:sp>
      <p:sp>
        <p:nvSpPr>
          <p:cNvPr id="24" name="CuadroTexto 23">
            <a:extLst>
              <a:ext uri="{FF2B5EF4-FFF2-40B4-BE49-F238E27FC236}">
                <a16:creationId xmlns:a16="http://schemas.microsoft.com/office/drawing/2014/main" xmlns="" id="{886C53EA-3F2E-49DC-A3B4-EA1A17CC9BEF}"/>
              </a:ext>
            </a:extLst>
          </p:cNvPr>
          <p:cNvSpPr txBox="1"/>
          <p:nvPr/>
        </p:nvSpPr>
        <p:spPr>
          <a:xfrm>
            <a:off x="6323622" y="6288800"/>
            <a:ext cx="928459" cy="369332"/>
          </a:xfrm>
          <a:prstGeom prst="rect">
            <a:avLst/>
          </a:prstGeom>
          <a:noFill/>
        </p:spPr>
        <p:txBody>
          <a:bodyPr wrap="none" rtlCol="0">
            <a:spAutoFit/>
          </a:bodyPr>
          <a:lstStyle/>
          <a:p>
            <a:r>
              <a:rPr lang="es-EC" dirty="0">
                <a:latin typeface="Quicksand" panose="020B0604020202020204" charset="0"/>
              </a:rPr>
              <a:t>ArcGIS</a:t>
            </a:r>
            <a:endParaRPr lang="es-ES" dirty="0">
              <a:latin typeface="Quicksand" panose="020B0604020202020204" charset="0"/>
            </a:endParaRPr>
          </a:p>
        </p:txBody>
      </p:sp>
      <p:pic>
        <p:nvPicPr>
          <p:cNvPr id="25" name="Imagen 24">
            <a:extLst>
              <a:ext uri="{FF2B5EF4-FFF2-40B4-BE49-F238E27FC236}">
                <a16:creationId xmlns:a16="http://schemas.microsoft.com/office/drawing/2014/main" xmlns="" id="{9B63A1C1-8997-414E-8900-1641E6F5BBC7}"/>
              </a:ext>
            </a:extLst>
          </p:cNvPr>
          <p:cNvPicPr>
            <a:picLocks noChangeAspect="1"/>
          </p:cNvPicPr>
          <p:nvPr/>
        </p:nvPicPr>
        <p:blipFill>
          <a:blip r:embed="rId2"/>
          <a:stretch>
            <a:fillRect/>
          </a:stretch>
        </p:blipFill>
        <p:spPr>
          <a:xfrm>
            <a:off x="6158420" y="5253537"/>
            <a:ext cx="1231733" cy="1067502"/>
          </a:xfrm>
          <a:prstGeom prst="rect">
            <a:avLst/>
          </a:prstGeom>
        </p:spPr>
      </p:pic>
      <p:sp>
        <p:nvSpPr>
          <p:cNvPr id="26" name="CuadroTexto 25">
            <a:extLst>
              <a:ext uri="{FF2B5EF4-FFF2-40B4-BE49-F238E27FC236}">
                <a16:creationId xmlns:a16="http://schemas.microsoft.com/office/drawing/2014/main" xmlns="" id="{82C33AE5-671B-4F6E-BE30-F647DDD2010A}"/>
              </a:ext>
            </a:extLst>
          </p:cNvPr>
          <p:cNvSpPr txBox="1"/>
          <p:nvPr/>
        </p:nvSpPr>
        <p:spPr>
          <a:xfrm>
            <a:off x="93954" y="3006863"/>
            <a:ext cx="2702471" cy="369332"/>
          </a:xfrm>
          <a:prstGeom prst="rect">
            <a:avLst/>
          </a:prstGeom>
          <a:noFill/>
        </p:spPr>
        <p:txBody>
          <a:bodyPr wrap="none" rtlCol="0">
            <a:spAutoFit/>
          </a:bodyPr>
          <a:lstStyle/>
          <a:p>
            <a:r>
              <a:rPr lang="es-EC" dirty="0" err="1">
                <a:latin typeface="Quicksand" panose="020B0604020202020204" charset="0"/>
              </a:rPr>
              <a:t>Trimble</a:t>
            </a:r>
            <a:r>
              <a:rPr lang="es-EC" dirty="0">
                <a:latin typeface="Quicksand" panose="020B0604020202020204" charset="0"/>
              </a:rPr>
              <a:t> Business Center</a:t>
            </a:r>
            <a:endParaRPr lang="es-ES" dirty="0">
              <a:latin typeface="Quicksand" panose="020B0604020202020204" charset="0"/>
            </a:endParaRPr>
          </a:p>
        </p:txBody>
      </p:sp>
      <p:pic>
        <p:nvPicPr>
          <p:cNvPr id="27" name="Imagen 26">
            <a:extLst>
              <a:ext uri="{FF2B5EF4-FFF2-40B4-BE49-F238E27FC236}">
                <a16:creationId xmlns:a16="http://schemas.microsoft.com/office/drawing/2014/main" xmlns="" id="{D96E011C-DBAD-4009-93D8-5BC1FE78A4BA}"/>
              </a:ext>
            </a:extLst>
          </p:cNvPr>
          <p:cNvPicPr>
            <a:picLocks noChangeAspect="1"/>
          </p:cNvPicPr>
          <p:nvPr/>
        </p:nvPicPr>
        <p:blipFill rotWithShape="1">
          <a:blip r:embed="rId3"/>
          <a:srcRect l="21212" t="11407" r="20559" b="13539"/>
          <a:stretch/>
        </p:blipFill>
        <p:spPr>
          <a:xfrm>
            <a:off x="869230" y="1840144"/>
            <a:ext cx="1021411" cy="1009935"/>
          </a:xfrm>
          <a:prstGeom prst="rect">
            <a:avLst/>
          </a:prstGeom>
        </p:spPr>
      </p:pic>
      <p:pic>
        <p:nvPicPr>
          <p:cNvPr id="35842" name="Picture 2" descr="Resultado de imagen para snap deskto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518" t="35411" r="32660" b="35865"/>
          <a:stretch/>
        </p:blipFill>
        <p:spPr bwMode="auto">
          <a:xfrm>
            <a:off x="3020513" y="1805784"/>
            <a:ext cx="1905742" cy="1067502"/>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xmlns="" id="{886C53EA-3F2E-49DC-A3B4-EA1A17CC9BEF}"/>
              </a:ext>
            </a:extLst>
          </p:cNvPr>
          <p:cNvSpPr txBox="1"/>
          <p:nvPr/>
        </p:nvSpPr>
        <p:spPr>
          <a:xfrm>
            <a:off x="3113693" y="2999180"/>
            <a:ext cx="1719381" cy="369332"/>
          </a:xfrm>
          <a:prstGeom prst="rect">
            <a:avLst/>
          </a:prstGeom>
          <a:noFill/>
        </p:spPr>
        <p:txBody>
          <a:bodyPr wrap="none" rtlCol="0">
            <a:spAutoFit/>
          </a:bodyPr>
          <a:lstStyle/>
          <a:p>
            <a:r>
              <a:rPr lang="es-EC" dirty="0" smtClean="0">
                <a:latin typeface="Quicksand" panose="020B0604020202020204" charset="0"/>
              </a:rPr>
              <a:t>SNAP Desktop</a:t>
            </a:r>
            <a:endParaRPr lang="es-ES" dirty="0">
              <a:latin typeface="Quicksand" panose="020B0604020202020204" charset="0"/>
            </a:endParaRPr>
          </a:p>
        </p:txBody>
      </p:sp>
      <p:pic>
        <p:nvPicPr>
          <p:cNvPr id="35844" name="Picture 4" descr="Resultado de imagen para envi"/>
          <p:cNvPicPr>
            <a:picLocks noChangeAspect="1" noChangeArrowheads="1"/>
          </p:cNvPicPr>
          <p:nvPr/>
        </p:nvPicPr>
        <p:blipFill rotWithShape="1">
          <a:blip r:embed="rId5">
            <a:extLst>
              <a:ext uri="{28A0092B-C50C-407E-A947-70E740481C1C}">
                <a14:useLocalDpi xmlns:a14="http://schemas.microsoft.com/office/drawing/2010/main" val="0"/>
              </a:ext>
            </a:extLst>
          </a:blip>
          <a:srcRect t="28479" b="33516"/>
          <a:stretch/>
        </p:blipFill>
        <p:spPr bwMode="auto">
          <a:xfrm>
            <a:off x="5487171" y="1836292"/>
            <a:ext cx="2227273" cy="896112"/>
          </a:xfrm>
          <a:prstGeom prst="rect">
            <a:avLst/>
          </a:prstGeom>
          <a:solidFill>
            <a:schemeClr val="tx1"/>
          </a:solidFill>
        </p:spPr>
      </p:pic>
      <p:sp>
        <p:nvSpPr>
          <p:cNvPr id="29" name="CuadroTexto 28">
            <a:extLst>
              <a:ext uri="{FF2B5EF4-FFF2-40B4-BE49-F238E27FC236}">
                <a16:creationId xmlns:a16="http://schemas.microsoft.com/office/drawing/2014/main" xmlns="" id="{82C33AE5-671B-4F6E-BE30-F647DDD2010A}"/>
              </a:ext>
            </a:extLst>
          </p:cNvPr>
          <p:cNvSpPr txBox="1"/>
          <p:nvPr/>
        </p:nvSpPr>
        <p:spPr>
          <a:xfrm>
            <a:off x="6173916" y="2814585"/>
            <a:ext cx="723275" cy="369332"/>
          </a:xfrm>
          <a:prstGeom prst="rect">
            <a:avLst/>
          </a:prstGeom>
          <a:noFill/>
        </p:spPr>
        <p:txBody>
          <a:bodyPr wrap="none" rtlCol="0">
            <a:spAutoFit/>
          </a:bodyPr>
          <a:lstStyle/>
          <a:p>
            <a:r>
              <a:rPr lang="es-EC" dirty="0" smtClean="0">
                <a:latin typeface="Quicksand" panose="020B0604020202020204" charset="0"/>
              </a:rPr>
              <a:t>ENVI</a:t>
            </a:r>
            <a:endParaRPr lang="es-ES" dirty="0">
              <a:latin typeface="Quicksand" panose="020B0604020202020204" charset="0"/>
            </a:endParaRPr>
          </a:p>
        </p:txBody>
      </p:sp>
      <p:pic>
        <p:nvPicPr>
          <p:cNvPr id="35846" name="Picture 6"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3081" y="3644708"/>
            <a:ext cx="1458873" cy="1018459"/>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xmlns="" id="{82C33AE5-671B-4F6E-BE30-F647DDD2010A}"/>
              </a:ext>
            </a:extLst>
          </p:cNvPr>
          <p:cNvSpPr txBox="1"/>
          <p:nvPr/>
        </p:nvSpPr>
        <p:spPr>
          <a:xfrm>
            <a:off x="3020513" y="4772953"/>
            <a:ext cx="2082621" cy="369332"/>
          </a:xfrm>
          <a:prstGeom prst="rect">
            <a:avLst/>
          </a:prstGeom>
          <a:noFill/>
        </p:spPr>
        <p:txBody>
          <a:bodyPr wrap="none" rtlCol="0">
            <a:spAutoFit/>
          </a:bodyPr>
          <a:lstStyle/>
          <a:p>
            <a:r>
              <a:rPr lang="es-ES" dirty="0" err="1" smtClean="0">
                <a:latin typeface="Quicksand" panose="020B0604020202020204" charset="0"/>
              </a:rPr>
              <a:t>Agisoft</a:t>
            </a:r>
            <a:r>
              <a:rPr lang="es-ES" dirty="0" smtClean="0">
                <a:latin typeface="Quicksand" panose="020B0604020202020204" charset="0"/>
              </a:rPr>
              <a:t> </a:t>
            </a:r>
            <a:r>
              <a:rPr lang="es-ES" dirty="0" err="1" smtClean="0">
                <a:latin typeface="Quicksand" panose="020B0604020202020204" charset="0"/>
              </a:rPr>
              <a:t>PhotoScan</a:t>
            </a:r>
            <a:endParaRPr lang="es-ES" dirty="0">
              <a:latin typeface="Quicksand" panose="020B0604020202020204" charset="0"/>
            </a:endParaRPr>
          </a:p>
        </p:txBody>
      </p:sp>
      <p:pic>
        <p:nvPicPr>
          <p:cNvPr id="35848" name="Picture 8" descr="Resultado de imagen para precision fligh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230" y="3706480"/>
            <a:ext cx="1100640" cy="1100640"/>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xmlns="" id="{82C33AE5-671B-4F6E-BE30-F647DDD2010A}"/>
              </a:ext>
            </a:extLst>
          </p:cNvPr>
          <p:cNvSpPr txBox="1"/>
          <p:nvPr/>
        </p:nvSpPr>
        <p:spPr>
          <a:xfrm>
            <a:off x="612839" y="4871937"/>
            <a:ext cx="1762021" cy="369332"/>
          </a:xfrm>
          <a:prstGeom prst="rect">
            <a:avLst/>
          </a:prstGeom>
          <a:noFill/>
        </p:spPr>
        <p:txBody>
          <a:bodyPr wrap="none" rtlCol="0">
            <a:spAutoFit/>
          </a:bodyPr>
          <a:lstStyle/>
          <a:p>
            <a:r>
              <a:rPr lang="es-ES" dirty="0" smtClean="0">
                <a:latin typeface="Quicksand" panose="020B0604020202020204" charset="0"/>
              </a:rPr>
              <a:t>Precisión Flight</a:t>
            </a:r>
            <a:endParaRPr lang="es-ES" dirty="0">
              <a:latin typeface="Quicksand" panose="020B0604020202020204" charset="0"/>
            </a:endParaRPr>
          </a:p>
        </p:txBody>
      </p:sp>
      <p:pic>
        <p:nvPicPr>
          <p:cNvPr id="4" name="Imagen 3"/>
          <p:cNvPicPr>
            <a:picLocks noChangeAspect="1"/>
          </p:cNvPicPr>
          <p:nvPr/>
        </p:nvPicPr>
        <p:blipFill>
          <a:blip r:embed="rId8"/>
          <a:stretch>
            <a:fillRect/>
          </a:stretch>
        </p:blipFill>
        <p:spPr>
          <a:xfrm>
            <a:off x="5103134" y="3852431"/>
            <a:ext cx="2959945" cy="445528"/>
          </a:xfrm>
          <a:prstGeom prst="rect">
            <a:avLst/>
          </a:prstGeom>
        </p:spPr>
      </p:pic>
      <p:sp>
        <p:nvSpPr>
          <p:cNvPr id="32" name="CuadroTexto 31">
            <a:extLst>
              <a:ext uri="{FF2B5EF4-FFF2-40B4-BE49-F238E27FC236}">
                <a16:creationId xmlns:a16="http://schemas.microsoft.com/office/drawing/2014/main" xmlns="" id="{82C33AE5-671B-4F6E-BE30-F647DDD2010A}"/>
              </a:ext>
            </a:extLst>
          </p:cNvPr>
          <p:cNvSpPr txBox="1"/>
          <p:nvPr/>
        </p:nvSpPr>
        <p:spPr>
          <a:xfrm>
            <a:off x="5614912" y="4403621"/>
            <a:ext cx="1980029" cy="369332"/>
          </a:xfrm>
          <a:prstGeom prst="rect">
            <a:avLst/>
          </a:prstGeom>
          <a:noFill/>
        </p:spPr>
        <p:txBody>
          <a:bodyPr wrap="none" rtlCol="0">
            <a:spAutoFit/>
          </a:bodyPr>
          <a:lstStyle/>
          <a:p>
            <a:r>
              <a:rPr lang="es-ES" dirty="0" smtClean="0">
                <a:latin typeface="Quicksand" panose="020B0604020202020204" charset="0"/>
              </a:rPr>
              <a:t>Precisión </a:t>
            </a:r>
            <a:r>
              <a:rPr lang="es-ES" dirty="0" err="1" smtClean="0">
                <a:latin typeface="Quicksand" panose="020B0604020202020204" charset="0"/>
              </a:rPr>
              <a:t>Mapper</a:t>
            </a:r>
            <a:endParaRPr lang="es-ES" dirty="0">
              <a:latin typeface="Quicksand" panose="020B0604020202020204" charset="0"/>
            </a:endParaRPr>
          </a:p>
        </p:txBody>
      </p:sp>
      <p:sp>
        <p:nvSpPr>
          <p:cNvPr id="34" name="CuadroTexto 33">
            <a:extLst>
              <a:ext uri="{FF2B5EF4-FFF2-40B4-BE49-F238E27FC236}">
                <a16:creationId xmlns:a16="http://schemas.microsoft.com/office/drawing/2014/main" xmlns="" id="{82C33AE5-671B-4F6E-BE30-F647DDD2010A}"/>
              </a:ext>
            </a:extLst>
          </p:cNvPr>
          <p:cNvSpPr txBox="1"/>
          <p:nvPr/>
        </p:nvSpPr>
        <p:spPr>
          <a:xfrm>
            <a:off x="3769240" y="6446063"/>
            <a:ext cx="800219" cy="369332"/>
          </a:xfrm>
          <a:prstGeom prst="rect">
            <a:avLst/>
          </a:prstGeom>
          <a:noFill/>
        </p:spPr>
        <p:txBody>
          <a:bodyPr wrap="none" rtlCol="0">
            <a:spAutoFit/>
          </a:bodyPr>
          <a:lstStyle/>
          <a:p>
            <a:r>
              <a:rPr lang="es-ES" dirty="0" smtClean="0">
                <a:latin typeface="Quicksand" panose="020B0604020202020204" charset="0"/>
              </a:rPr>
              <a:t>SPSS</a:t>
            </a:r>
            <a:endParaRPr lang="es-ES" dirty="0">
              <a:latin typeface="Quicksand" panose="020B0604020202020204" charset="0"/>
            </a:endParaRPr>
          </a:p>
        </p:txBody>
      </p:sp>
      <p:pic>
        <p:nvPicPr>
          <p:cNvPr id="35854" name="Picture 14" descr="Resultado de imagen para spss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7237" y="5333178"/>
            <a:ext cx="1064162" cy="10826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10"/>
          <a:stretch>
            <a:fillRect/>
          </a:stretch>
        </p:blipFill>
        <p:spPr>
          <a:xfrm>
            <a:off x="723243" y="5346987"/>
            <a:ext cx="1651617" cy="1099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CuadroTexto 32">
            <a:extLst>
              <a:ext uri="{FF2B5EF4-FFF2-40B4-BE49-F238E27FC236}">
                <a16:creationId xmlns:a16="http://schemas.microsoft.com/office/drawing/2014/main" xmlns="" id="{82C33AE5-671B-4F6E-BE30-F647DDD2010A}"/>
              </a:ext>
            </a:extLst>
          </p:cNvPr>
          <p:cNvSpPr txBox="1"/>
          <p:nvPr/>
        </p:nvSpPr>
        <p:spPr>
          <a:xfrm>
            <a:off x="815349" y="6473466"/>
            <a:ext cx="1510350" cy="369332"/>
          </a:xfrm>
          <a:prstGeom prst="rect">
            <a:avLst/>
          </a:prstGeom>
          <a:noFill/>
        </p:spPr>
        <p:txBody>
          <a:bodyPr wrap="none" rtlCol="0">
            <a:spAutoFit/>
          </a:bodyPr>
          <a:lstStyle/>
          <a:p>
            <a:r>
              <a:rPr lang="es-ES" dirty="0" smtClean="0">
                <a:latin typeface="Quicksand" panose="020B0604020202020204" charset="0"/>
              </a:rPr>
              <a:t>ERDAS Imagine</a:t>
            </a:r>
            <a:endParaRPr lang="es-ES" dirty="0">
              <a:latin typeface="Quicksand" panose="020B0604020202020204" charset="0"/>
            </a:endParaRPr>
          </a:p>
        </p:txBody>
      </p:sp>
    </p:spTree>
    <p:extLst>
      <p:ext uri="{BB962C8B-B14F-4D97-AF65-F5344CB8AC3E}">
        <p14:creationId xmlns:p14="http://schemas.microsoft.com/office/powerpoint/2010/main" val="938440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smtClean="0">
                <a:solidFill>
                  <a:srgbClr val="FFC000"/>
                </a:solidFill>
                <a:latin typeface="Quicksand" panose="020B0604020202020204" charset="0"/>
              </a:rPr>
              <a:t>METODOLOGÍA Y RESULTADOS</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graphicFrame>
        <p:nvGraphicFramePr>
          <p:cNvPr id="3" name="Diagrama 2"/>
          <p:cNvGraphicFramePr/>
          <p:nvPr>
            <p:extLst>
              <p:ext uri="{D42A27DB-BD31-4B8C-83A1-F6EECF244321}">
                <p14:modId xmlns:p14="http://schemas.microsoft.com/office/powerpoint/2010/main" val="3214931482"/>
              </p:ext>
            </p:extLst>
          </p:nvPr>
        </p:nvGraphicFramePr>
        <p:xfrm>
          <a:off x="138051" y="1671669"/>
          <a:ext cx="774381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r="27129"/>
          <a:stretch/>
        </p:blipFill>
        <p:spPr bwMode="auto">
          <a:xfrm>
            <a:off x="6908239" y="1540076"/>
            <a:ext cx="1947259" cy="15591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6" name="Picture 4" descr="Resultado de imagen para estimar biom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159" y="3099229"/>
            <a:ext cx="1723841" cy="1292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9"/>
          <a:stretch>
            <a:fillRect/>
          </a:stretch>
        </p:blipFill>
        <p:spPr>
          <a:xfrm>
            <a:off x="8049295" y="4658382"/>
            <a:ext cx="870869" cy="865586"/>
          </a:xfrm>
          <a:prstGeom prst="ellipse">
            <a:avLst/>
          </a:prstGeom>
          <a:ln>
            <a:noFill/>
          </a:ln>
          <a:effectLst>
            <a:softEdge rad="112500"/>
          </a:effectLst>
        </p:spPr>
      </p:pic>
      <p:sp>
        <p:nvSpPr>
          <p:cNvPr id="10" name="Rectángulo 9"/>
          <p:cNvSpPr/>
          <p:nvPr/>
        </p:nvSpPr>
        <p:spPr>
          <a:xfrm>
            <a:off x="9924" y="1491984"/>
            <a:ext cx="7026442" cy="1559153"/>
          </a:xfrm>
          <a:prstGeom prst="rect">
            <a:avLst/>
          </a:prstGeom>
          <a:noFill/>
          <a:ln w="7620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9842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2876"/>
            <a:ext cx="6774287" cy="970450"/>
          </a:xfrm>
        </p:spPr>
        <p:txBody>
          <a:bodyPr>
            <a:normAutofit/>
          </a:body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1)</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pic>
        <p:nvPicPr>
          <p:cNvPr id="11" name="Imagen 10"/>
          <p:cNvPicPr>
            <a:picLocks noChangeAspect="1"/>
          </p:cNvPicPr>
          <p:nvPr/>
        </p:nvPicPr>
        <p:blipFill>
          <a:blip r:embed="rId2"/>
          <a:stretch>
            <a:fillRect/>
          </a:stretch>
        </p:blipFill>
        <p:spPr>
          <a:xfrm>
            <a:off x="0" y="1447081"/>
            <a:ext cx="9144000" cy="3779714"/>
          </a:xfrm>
          <a:prstGeom prst="rect">
            <a:avLst/>
          </a:prstGeom>
        </p:spPr>
      </p:pic>
      <p:sp>
        <p:nvSpPr>
          <p:cNvPr id="12" name="Rectángulo 11"/>
          <p:cNvSpPr/>
          <p:nvPr/>
        </p:nvSpPr>
        <p:spPr>
          <a:xfrm>
            <a:off x="561473" y="1410420"/>
            <a:ext cx="6994358" cy="102340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3" name="Imagen 12"/>
          <p:cNvPicPr/>
          <p:nvPr/>
        </p:nvPicPr>
        <p:blipFill rotWithShape="1">
          <a:blip r:embed="rId3"/>
          <a:srcRect t="4078" r="1752" b="5564"/>
          <a:stretch/>
        </p:blipFill>
        <p:spPr bwMode="auto">
          <a:xfrm>
            <a:off x="304799" y="2493415"/>
            <a:ext cx="8678779" cy="4148017"/>
          </a:xfrm>
          <a:prstGeom prst="rect">
            <a:avLst/>
          </a:prstGeom>
          <a:ln w="12700">
            <a:solidFill>
              <a:schemeClr val="tx1"/>
            </a:solidFill>
          </a:ln>
          <a:extLst>
            <a:ext uri="{53640926-AAD7-44D8-BBD7-CCE9431645EC}">
              <a14:shadowObscured xmlns:a14="http://schemas.microsoft.com/office/drawing/2010/main"/>
            </a:ext>
          </a:extLst>
        </p:spPr>
      </p:pic>
      <p:sp>
        <p:nvSpPr>
          <p:cNvPr id="14" name="Rectángulo 13"/>
          <p:cNvSpPr/>
          <p:nvPr/>
        </p:nvSpPr>
        <p:spPr>
          <a:xfrm>
            <a:off x="320841" y="5489229"/>
            <a:ext cx="4834099" cy="1200329"/>
          </a:xfrm>
          <a:prstGeom prst="rect">
            <a:avLst/>
          </a:prstGeom>
          <a:solidFill>
            <a:srgbClr val="CCFF99"/>
          </a:solidFill>
        </p:spPr>
        <p:txBody>
          <a:bodyPr wrap="square">
            <a:spAutoFit/>
          </a:bodyPr>
          <a:lstStyle/>
          <a:p>
            <a:pPr algn="just"/>
            <a:r>
              <a:rPr lang="es-EC" dirty="0">
                <a:solidFill>
                  <a:schemeClr val="bg1"/>
                </a:solidFill>
                <a:latin typeface="Quicksand" panose="020B0604020202020204" charset="0"/>
                <a:ea typeface="Calibri" panose="020F0502020204030204" pitchFamily="34" charset="0"/>
                <a:cs typeface="Times New Roman" panose="02020603050405020304" pitchFamily="18" charset="0"/>
              </a:rPr>
              <a:t>ALOS PALSAR, adquirida el 10 de Septiembre de 2010, de pasada ascendente, con polarizaciones </a:t>
            </a:r>
            <a:r>
              <a:rPr lang="es-EC" b="1" dirty="0">
                <a:solidFill>
                  <a:schemeClr val="bg1"/>
                </a:solidFill>
                <a:latin typeface="Quicksand" panose="020B0604020202020204" charset="0"/>
                <a:ea typeface="Calibri" panose="020F0502020204030204" pitchFamily="34" charset="0"/>
                <a:cs typeface="Times New Roman" panose="02020603050405020304" pitchFamily="18" charset="0"/>
              </a:rPr>
              <a:t>HH+HV</a:t>
            </a:r>
            <a:r>
              <a:rPr lang="es-EC" dirty="0">
                <a:solidFill>
                  <a:schemeClr val="bg1"/>
                </a:solidFill>
                <a:latin typeface="Quicksand" panose="020B0604020202020204" charset="0"/>
                <a:ea typeface="Calibri" panose="020F0502020204030204" pitchFamily="34" charset="0"/>
                <a:cs typeface="Times New Roman" panose="02020603050405020304" pitchFamily="18" charset="0"/>
              </a:rPr>
              <a:t>, con un nivel de procesamiento </a:t>
            </a:r>
            <a:r>
              <a:rPr lang="es-EC" b="1" dirty="0">
                <a:solidFill>
                  <a:schemeClr val="bg1"/>
                </a:solidFill>
                <a:latin typeface="Quicksand" panose="020B0604020202020204" charset="0"/>
                <a:ea typeface="Calibri" panose="020F0502020204030204" pitchFamily="34" charset="0"/>
                <a:cs typeface="Times New Roman" panose="02020603050405020304" pitchFamily="18" charset="0"/>
              </a:rPr>
              <a:t>1.1</a:t>
            </a:r>
            <a:endParaRPr lang="es-EC" b="1" dirty="0">
              <a:solidFill>
                <a:schemeClr val="bg1"/>
              </a:solidFill>
              <a:latin typeface="Quicksand" panose="020B0604020202020204" charset="0"/>
            </a:endParaRPr>
          </a:p>
        </p:txBody>
      </p:sp>
      <p:sp>
        <p:nvSpPr>
          <p:cNvPr id="16" name="Rectángulo 15"/>
          <p:cNvSpPr/>
          <p:nvPr/>
        </p:nvSpPr>
        <p:spPr>
          <a:xfrm>
            <a:off x="3753853" y="1636295"/>
            <a:ext cx="1892968" cy="609600"/>
          </a:xfrm>
          <a:prstGeom prst="rect">
            <a:avLst/>
          </a:prstGeom>
          <a:no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pSp>
        <p:nvGrpSpPr>
          <p:cNvPr id="20" name="Lienzo 59"/>
          <p:cNvGrpSpPr/>
          <p:nvPr/>
        </p:nvGrpSpPr>
        <p:grpSpPr>
          <a:xfrm>
            <a:off x="1288226" y="922152"/>
            <a:ext cx="5956139" cy="5817833"/>
            <a:chOff x="0" y="0"/>
            <a:chExt cx="4993640" cy="5015230"/>
          </a:xfrm>
        </p:grpSpPr>
        <p:sp>
          <p:nvSpPr>
            <p:cNvPr id="21" name="Rectángulo 20"/>
            <p:cNvSpPr/>
            <p:nvPr/>
          </p:nvSpPr>
          <p:spPr>
            <a:xfrm>
              <a:off x="0" y="0"/>
              <a:ext cx="4993640" cy="5015230"/>
            </a:xfrm>
            <a:prstGeom prst="rect">
              <a:avLst/>
            </a:prstGeom>
            <a:ln w="12700">
              <a:solidFill>
                <a:schemeClr val="tx1"/>
              </a:solidFill>
            </a:ln>
          </p:spPr>
        </p:sp>
        <p:pic>
          <p:nvPicPr>
            <p:cNvPr id="22" name="Imagen 21"/>
            <p:cNvPicPr>
              <a:picLocks noChangeAspect="1"/>
            </p:cNvPicPr>
            <p:nvPr/>
          </p:nvPicPr>
          <p:blipFill>
            <a:blip r:embed="rId4"/>
            <a:stretch>
              <a:fillRect/>
            </a:stretch>
          </p:blipFill>
          <p:spPr>
            <a:xfrm>
              <a:off x="411983" y="261677"/>
              <a:ext cx="884255" cy="1509674"/>
            </a:xfrm>
            <a:prstGeom prst="rect">
              <a:avLst/>
            </a:prstGeom>
          </p:spPr>
        </p:pic>
        <p:pic>
          <p:nvPicPr>
            <p:cNvPr id="23" name="Imagen 22"/>
            <p:cNvPicPr>
              <a:picLocks noChangeAspect="1"/>
            </p:cNvPicPr>
            <p:nvPr/>
          </p:nvPicPr>
          <p:blipFill>
            <a:blip r:embed="rId5"/>
            <a:stretch>
              <a:fillRect/>
            </a:stretch>
          </p:blipFill>
          <p:spPr>
            <a:xfrm>
              <a:off x="3466683" y="3488797"/>
              <a:ext cx="1202741" cy="1457659"/>
            </a:xfrm>
            <a:prstGeom prst="rect">
              <a:avLst/>
            </a:prstGeom>
          </p:spPr>
        </p:pic>
        <p:pic>
          <p:nvPicPr>
            <p:cNvPr id="24" name="Imagen 23"/>
            <p:cNvPicPr>
              <a:picLocks noChangeAspect="1"/>
            </p:cNvPicPr>
            <p:nvPr/>
          </p:nvPicPr>
          <p:blipFill>
            <a:blip r:embed="rId6"/>
            <a:stretch>
              <a:fillRect/>
            </a:stretch>
          </p:blipFill>
          <p:spPr>
            <a:xfrm>
              <a:off x="3710203" y="261675"/>
              <a:ext cx="918116" cy="1410728"/>
            </a:xfrm>
            <a:prstGeom prst="rect">
              <a:avLst/>
            </a:prstGeom>
          </p:spPr>
        </p:pic>
        <p:pic>
          <p:nvPicPr>
            <p:cNvPr id="25" name="Imagen 24"/>
            <p:cNvPicPr>
              <a:picLocks noChangeAspect="1"/>
            </p:cNvPicPr>
            <p:nvPr/>
          </p:nvPicPr>
          <p:blipFill>
            <a:blip r:embed="rId7"/>
            <a:stretch>
              <a:fillRect/>
            </a:stretch>
          </p:blipFill>
          <p:spPr>
            <a:xfrm>
              <a:off x="432067" y="3498822"/>
              <a:ext cx="1203026" cy="1492156"/>
            </a:xfrm>
            <a:prstGeom prst="rect">
              <a:avLst/>
            </a:prstGeom>
          </p:spPr>
        </p:pic>
        <p:sp>
          <p:nvSpPr>
            <p:cNvPr id="26" name="Cuadro de texto 67"/>
            <p:cNvSpPr txBox="1"/>
            <p:nvPr/>
          </p:nvSpPr>
          <p:spPr>
            <a:xfrm>
              <a:off x="331596" y="10674"/>
              <a:ext cx="1155562" cy="2713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4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Banda: HH</a:t>
              </a:r>
              <a:endParaRPr lang="es-EC" sz="1400"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p:txBody>
        </p:sp>
        <p:sp>
          <p:nvSpPr>
            <p:cNvPr id="27" name="Cuadro de texto 67"/>
            <p:cNvSpPr txBox="1"/>
            <p:nvPr/>
          </p:nvSpPr>
          <p:spPr>
            <a:xfrm>
              <a:off x="3710203" y="10675"/>
              <a:ext cx="1155065" cy="2711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1400" b="1" dirty="0">
                  <a:solidFill>
                    <a:schemeClr val="tx1"/>
                  </a:solidFill>
                  <a:effectLst/>
                  <a:latin typeface="Quicksand" panose="020B0604020202020204" charset="0"/>
                  <a:ea typeface="Calibri" panose="020F0502020204030204" pitchFamily="34" charset="0"/>
                </a:rPr>
                <a:t>Banda: HV</a:t>
              </a:r>
              <a:endParaRPr lang="es-EC" sz="1600" dirty="0">
                <a:solidFill>
                  <a:schemeClr val="tx1"/>
                </a:solidFill>
                <a:effectLst/>
                <a:latin typeface="Quicksand" panose="020B0604020202020204" charset="0"/>
                <a:ea typeface="Times New Roman" panose="02020603050405020304" pitchFamily="18" charset="0"/>
              </a:endParaRPr>
            </a:p>
          </p:txBody>
        </p:sp>
        <p:sp>
          <p:nvSpPr>
            <p:cNvPr id="28" name="Cuadro de texto 69"/>
            <p:cNvSpPr txBox="1"/>
            <p:nvPr/>
          </p:nvSpPr>
          <p:spPr>
            <a:xfrm>
              <a:off x="1952613" y="1014883"/>
              <a:ext cx="1004835" cy="492947"/>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050">
                  <a:solidFill>
                    <a:schemeClr val="bg1"/>
                  </a:solidFill>
                  <a:effectLst/>
                  <a:latin typeface="Quicksand" panose="020B0604020202020204" charset="0"/>
                  <a:ea typeface="Calibri" panose="020F0502020204030204" pitchFamily="34" charset="0"/>
                  <a:cs typeface="Times New Roman" panose="02020603050405020304" pitchFamily="18" charset="0"/>
                </a:rPr>
                <a:t>Corrección Geométrica</a:t>
              </a:r>
              <a:r>
                <a:rPr lang="en-US" sz="1050">
                  <a:solidFill>
                    <a:schemeClr val="bg1"/>
                  </a:solidFill>
                  <a:effectLst/>
                  <a:latin typeface="Quicksand" panose="020B0604020202020204" charset="0"/>
                  <a:ea typeface="Calibri" panose="020F0502020204030204" pitchFamily="34" charset="0"/>
                  <a:cs typeface="Times New Roman" panose="02020603050405020304" pitchFamily="18" charset="0"/>
                </a:rPr>
                <a:t> y </a:t>
              </a:r>
              <a:r>
                <a:rPr lang="es-EC" sz="1050">
                  <a:solidFill>
                    <a:schemeClr val="bg1"/>
                  </a:solidFill>
                  <a:effectLst/>
                  <a:latin typeface="Quicksand" panose="020B0604020202020204" charset="0"/>
                  <a:ea typeface="Calibri" panose="020F0502020204030204" pitchFamily="34" charset="0"/>
                  <a:cs typeface="Times New Roman" panose="02020603050405020304" pitchFamily="18" charset="0"/>
                </a:rPr>
                <a:t>Radiométrica</a:t>
              </a:r>
              <a:endParaRPr lang="es-EC" sz="1400">
                <a:solidFill>
                  <a:schemeClr val="bg1"/>
                </a:solidFill>
                <a:effectLst/>
                <a:latin typeface="Quicksand" panose="020B0604020202020204" charset="0"/>
                <a:ea typeface="Calibri" panose="020F0502020204030204" pitchFamily="34" charset="0"/>
                <a:cs typeface="Times New Roman" panose="02020603050405020304" pitchFamily="18" charset="0"/>
              </a:endParaRPr>
            </a:p>
          </p:txBody>
        </p:sp>
        <p:pic>
          <p:nvPicPr>
            <p:cNvPr id="29" name="Imagen 28"/>
            <p:cNvPicPr>
              <a:picLocks noChangeAspect="1"/>
            </p:cNvPicPr>
            <p:nvPr/>
          </p:nvPicPr>
          <p:blipFill>
            <a:blip r:embed="rId8"/>
            <a:stretch>
              <a:fillRect/>
            </a:stretch>
          </p:blipFill>
          <p:spPr>
            <a:xfrm>
              <a:off x="367780" y="1919840"/>
              <a:ext cx="1735345" cy="1221973"/>
            </a:xfrm>
            <a:prstGeom prst="rect">
              <a:avLst/>
            </a:prstGeom>
          </p:spPr>
        </p:pic>
        <p:pic>
          <p:nvPicPr>
            <p:cNvPr id="30" name="Imagen 29"/>
            <p:cNvPicPr>
              <a:picLocks noChangeAspect="1"/>
            </p:cNvPicPr>
            <p:nvPr/>
          </p:nvPicPr>
          <p:blipFill>
            <a:blip r:embed="rId9"/>
            <a:stretch>
              <a:fillRect/>
            </a:stretch>
          </p:blipFill>
          <p:spPr>
            <a:xfrm>
              <a:off x="3093241" y="1949898"/>
              <a:ext cx="1642766" cy="1221931"/>
            </a:xfrm>
            <a:prstGeom prst="rect">
              <a:avLst/>
            </a:prstGeom>
          </p:spPr>
        </p:pic>
        <p:cxnSp>
          <p:nvCxnSpPr>
            <p:cNvPr id="31" name="Conector angular 30"/>
            <p:cNvCxnSpPr>
              <a:stCxn id="28" idx="2"/>
              <a:endCxn id="29" idx="0"/>
            </p:cNvCxnSpPr>
            <p:nvPr/>
          </p:nvCxnSpPr>
          <p:spPr>
            <a:xfrm rot="5400000">
              <a:off x="1639237" y="1104046"/>
              <a:ext cx="412010" cy="1219578"/>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Conector angular 31"/>
            <p:cNvCxnSpPr>
              <a:stCxn id="28" idx="2"/>
              <a:endCxn id="30" idx="0"/>
            </p:cNvCxnSpPr>
            <p:nvPr/>
          </p:nvCxnSpPr>
          <p:spPr>
            <a:xfrm rot="16200000" flipH="1">
              <a:off x="2963793" y="999067"/>
              <a:ext cx="442068" cy="1459593"/>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Cuadro de texto 69"/>
            <p:cNvSpPr txBox="1"/>
            <p:nvPr/>
          </p:nvSpPr>
          <p:spPr>
            <a:xfrm>
              <a:off x="2031284" y="3197996"/>
              <a:ext cx="1004570" cy="319054"/>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n-US" sz="1050" dirty="0">
                  <a:solidFill>
                    <a:schemeClr val="bg1"/>
                  </a:solidFill>
                  <a:effectLst/>
                  <a:latin typeface="Quicksand" panose="020B0604020202020204" charset="0"/>
                  <a:ea typeface="Calibri" panose="020F0502020204030204" pitchFamily="34" charset="0"/>
                </a:rPr>
                <a:t>Speckle Filter</a:t>
              </a:r>
              <a:endParaRPr lang="es-EC" sz="1600" dirty="0">
                <a:solidFill>
                  <a:schemeClr val="bg1"/>
                </a:solidFill>
                <a:effectLst/>
                <a:latin typeface="Quicksand" panose="020B0604020202020204" charset="0"/>
                <a:ea typeface="Times New Roman" panose="02020603050405020304" pitchFamily="18" charset="0"/>
              </a:endParaRPr>
            </a:p>
          </p:txBody>
        </p:sp>
        <p:cxnSp>
          <p:nvCxnSpPr>
            <p:cNvPr id="34" name="Conector angular 33"/>
            <p:cNvCxnSpPr>
              <a:stCxn id="33" idx="1"/>
            </p:cNvCxnSpPr>
            <p:nvPr/>
          </p:nvCxnSpPr>
          <p:spPr>
            <a:xfrm rot="10800000" flipV="1">
              <a:off x="1061612" y="3357522"/>
              <a:ext cx="969672" cy="15952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Conector angular 34"/>
            <p:cNvCxnSpPr>
              <a:stCxn id="33" idx="3"/>
            </p:cNvCxnSpPr>
            <p:nvPr/>
          </p:nvCxnSpPr>
          <p:spPr>
            <a:xfrm>
              <a:off x="3035854" y="3357523"/>
              <a:ext cx="1040086" cy="15952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36" name="Flecha izquierda, derecha y arriba 35"/>
            <p:cNvSpPr/>
            <p:nvPr/>
          </p:nvSpPr>
          <p:spPr>
            <a:xfrm rot="10800000">
              <a:off x="1436915" y="482305"/>
              <a:ext cx="2130250" cy="512481"/>
            </a:xfrm>
            <a:prstGeom prst="leftRightUp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2400">
                <a:solidFill>
                  <a:schemeClr val="tx1"/>
                </a:solidFill>
                <a:latin typeface="Quicksand" panose="020B0604020202020204" charset="0"/>
              </a:endParaRPr>
            </a:p>
          </p:txBody>
        </p:sp>
        <p:sp>
          <p:nvSpPr>
            <p:cNvPr id="37" name="Flecha izquierda, derecha y arriba 36"/>
            <p:cNvSpPr/>
            <p:nvPr/>
          </p:nvSpPr>
          <p:spPr>
            <a:xfrm rot="10800000">
              <a:off x="2150347" y="2531600"/>
              <a:ext cx="845312" cy="640243"/>
            </a:xfrm>
            <a:prstGeom prst="leftRightUp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2400">
                <a:solidFill>
                  <a:schemeClr val="tx1"/>
                </a:solidFill>
                <a:latin typeface="Quicksand" panose="020B0604020202020204" charset="0"/>
              </a:endParaRPr>
            </a:p>
          </p:txBody>
        </p:sp>
      </p:grpSp>
      <p:sp>
        <p:nvSpPr>
          <p:cNvPr id="38" name="Rectángulo 37"/>
          <p:cNvSpPr/>
          <p:nvPr/>
        </p:nvSpPr>
        <p:spPr>
          <a:xfrm>
            <a:off x="2737890" y="1578674"/>
            <a:ext cx="1015963" cy="667221"/>
          </a:xfrm>
          <a:prstGeom prst="rect">
            <a:avLst/>
          </a:prstGeom>
          <a:no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29242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6" grpId="0" animBg="1"/>
      <p:bldP spid="16" grpId="1" animBg="1"/>
      <p:bldP spid="38" grpId="0" animBg="1"/>
      <p:bldP spid="38" grpId="1" animBg="1"/>
      <p:bldP spid="38"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pic>
        <p:nvPicPr>
          <p:cNvPr id="11" name="Imagen 10"/>
          <p:cNvPicPr>
            <a:picLocks noChangeAspect="1"/>
          </p:cNvPicPr>
          <p:nvPr/>
        </p:nvPicPr>
        <p:blipFill>
          <a:blip r:embed="rId3"/>
          <a:stretch>
            <a:fillRect/>
          </a:stretch>
        </p:blipFill>
        <p:spPr>
          <a:xfrm>
            <a:off x="0" y="1783964"/>
            <a:ext cx="9144000" cy="3779714"/>
          </a:xfrm>
          <a:prstGeom prst="rect">
            <a:avLst/>
          </a:prstGeom>
        </p:spPr>
      </p:pic>
      <p:sp>
        <p:nvSpPr>
          <p:cNvPr id="3" name="Rectángulo 2"/>
          <p:cNvSpPr/>
          <p:nvPr/>
        </p:nvSpPr>
        <p:spPr>
          <a:xfrm>
            <a:off x="497305" y="2743199"/>
            <a:ext cx="6689558" cy="1748589"/>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4" name="Título 3"/>
          <p:cNvSpPr>
            <a:spLocks noGrp="1"/>
          </p:cNvSpPr>
          <p:nvPr>
            <p:ph type="title"/>
          </p:nvPr>
        </p:nvSpPr>
        <p:spPr/>
        <p:txBody>
          <a:bodyPr/>
          <a:lstStyle/>
          <a:p>
            <a:endParaRPr lang="es-EC"/>
          </a:p>
        </p:txBody>
      </p:sp>
      <p:sp>
        <p:nvSpPr>
          <p:cNvPr id="13"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smtClean="0">
                <a:solidFill>
                  <a:srgbClr val="FFC000"/>
                </a:solidFill>
                <a:latin typeface="Quicksand" panose="020B0604020202020204" charset="0"/>
              </a:rPr>
              <a:t>METODOLOGÍA Y RESULTADOS </a:t>
            </a:r>
            <a:r>
              <a:rPr lang="es-EC" sz="2000" smtClean="0">
                <a:solidFill>
                  <a:srgbClr val="FFC000"/>
                </a:solidFill>
                <a:latin typeface="Quicksand" panose="020B0604020202020204" charset="0"/>
              </a:rPr>
              <a:t>(FASE 1)</a:t>
            </a:r>
            <a:endParaRPr lang="es-EC" sz="3200" dirty="0">
              <a:solidFill>
                <a:srgbClr val="FFC000"/>
              </a:solidFill>
              <a:latin typeface="Quicksand" panose="020B0604020202020204" charset="0"/>
            </a:endParaRPr>
          </a:p>
        </p:txBody>
      </p:sp>
      <p:pic>
        <p:nvPicPr>
          <p:cNvPr id="2" name="Imagen 1"/>
          <p:cNvPicPr>
            <a:picLocks noChangeAspect="1"/>
          </p:cNvPicPr>
          <p:nvPr/>
        </p:nvPicPr>
        <p:blipFill>
          <a:blip r:embed="rId4"/>
          <a:stretch>
            <a:fillRect/>
          </a:stretch>
        </p:blipFill>
        <p:spPr>
          <a:xfrm>
            <a:off x="603701" y="1089578"/>
            <a:ext cx="7928611" cy="5400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ángulo 13"/>
          <p:cNvSpPr/>
          <p:nvPr/>
        </p:nvSpPr>
        <p:spPr>
          <a:xfrm>
            <a:off x="2568388" y="2776526"/>
            <a:ext cx="1175785" cy="133827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5" name="Rectángulo 14"/>
          <p:cNvSpPr/>
          <p:nvPr/>
        </p:nvSpPr>
        <p:spPr>
          <a:xfrm>
            <a:off x="3785462" y="2761819"/>
            <a:ext cx="826880" cy="559605"/>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6" name="Imagen 15"/>
          <p:cNvPicPr>
            <a:picLocks noChangeAspect="1"/>
          </p:cNvPicPr>
          <p:nvPr/>
        </p:nvPicPr>
        <p:blipFill>
          <a:blip r:embed="rId5"/>
          <a:stretch>
            <a:fillRect/>
          </a:stretch>
        </p:blipFill>
        <p:spPr>
          <a:xfrm>
            <a:off x="1142795" y="3445663"/>
            <a:ext cx="6829425" cy="3438525"/>
          </a:xfrm>
          <a:prstGeom prst="rect">
            <a:avLst/>
          </a:prstGeom>
        </p:spPr>
      </p:pic>
      <p:sp>
        <p:nvSpPr>
          <p:cNvPr id="17" name="Rectángulo 16"/>
          <p:cNvSpPr/>
          <p:nvPr/>
        </p:nvSpPr>
        <p:spPr>
          <a:xfrm>
            <a:off x="3785462" y="3832259"/>
            <a:ext cx="1754726" cy="564929"/>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8" name="Imagen 17"/>
          <p:cNvPicPr>
            <a:picLocks noChangeAspect="1"/>
          </p:cNvPicPr>
          <p:nvPr/>
        </p:nvPicPr>
        <p:blipFill>
          <a:blip r:embed="rId6"/>
          <a:stretch>
            <a:fillRect/>
          </a:stretch>
        </p:blipFill>
        <p:spPr>
          <a:xfrm>
            <a:off x="1970468" y="1205534"/>
            <a:ext cx="5576552" cy="5555711"/>
          </a:xfrm>
          <a:prstGeom prst="rect">
            <a:avLst/>
          </a:prstGeom>
        </p:spPr>
      </p:pic>
    </p:spTree>
    <p:extLst>
      <p:ext uri="{BB962C8B-B14F-4D97-AF65-F5344CB8AC3E}">
        <p14:creationId xmlns:p14="http://schemas.microsoft.com/office/powerpoint/2010/main" val="31585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2"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4" grpId="1" animBg="1"/>
      <p:bldP spid="14" grpId="2" animBg="1"/>
      <p:bldP spid="15" grpId="0" animBg="1"/>
      <p:bldP spid="15" grpId="1"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pic>
        <p:nvPicPr>
          <p:cNvPr id="11" name="Imagen 10"/>
          <p:cNvPicPr>
            <a:picLocks noChangeAspect="1"/>
          </p:cNvPicPr>
          <p:nvPr/>
        </p:nvPicPr>
        <p:blipFill>
          <a:blip r:embed="rId2"/>
          <a:stretch>
            <a:fillRect/>
          </a:stretch>
        </p:blipFill>
        <p:spPr>
          <a:xfrm>
            <a:off x="0" y="1783964"/>
            <a:ext cx="9144000" cy="3779714"/>
          </a:xfrm>
          <a:prstGeom prst="rect">
            <a:avLst/>
          </a:prstGeom>
        </p:spPr>
      </p:pic>
      <p:sp>
        <p:nvSpPr>
          <p:cNvPr id="3" name="Rectángulo 2"/>
          <p:cNvSpPr/>
          <p:nvPr/>
        </p:nvSpPr>
        <p:spPr>
          <a:xfrm>
            <a:off x="497305" y="2743199"/>
            <a:ext cx="6689558" cy="1748589"/>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8" name="Imagen 7"/>
          <p:cNvPicPr/>
          <p:nvPr/>
        </p:nvPicPr>
        <p:blipFill rotWithShape="1">
          <a:blip r:embed="rId3" cstate="print">
            <a:extLst>
              <a:ext uri="{28A0092B-C50C-407E-A947-70E740481C1C}">
                <a14:useLocalDpi xmlns:a14="http://schemas.microsoft.com/office/drawing/2010/main" val="0"/>
              </a:ext>
            </a:extLst>
          </a:blip>
          <a:srcRect l="1347" t="12939" r="846" b="18273"/>
          <a:stretch/>
        </p:blipFill>
        <p:spPr bwMode="auto">
          <a:xfrm>
            <a:off x="0" y="1755326"/>
            <a:ext cx="4573898" cy="4668218"/>
          </a:xfrm>
          <a:prstGeom prst="rect">
            <a:avLst/>
          </a:prstGeom>
          <a:ln>
            <a:solidFill>
              <a:schemeClr val="tx1"/>
            </a:solidFill>
          </a:ln>
          <a:extLst>
            <a:ext uri="{53640926-AAD7-44D8-BBD7-CCE9431645EC}">
              <a14:shadowObscured xmlns:a14="http://schemas.microsoft.com/office/drawing/2010/main"/>
            </a:ext>
          </a:extLst>
        </p:spPr>
      </p:pic>
      <p:pic>
        <p:nvPicPr>
          <p:cNvPr id="9" name="Imagen 8"/>
          <p:cNvPicPr/>
          <p:nvPr/>
        </p:nvPicPr>
        <p:blipFill rotWithShape="1">
          <a:blip r:embed="rId4" cstate="print">
            <a:extLst>
              <a:ext uri="{28A0092B-C50C-407E-A947-70E740481C1C}">
                <a14:useLocalDpi xmlns:a14="http://schemas.microsoft.com/office/drawing/2010/main" val="0"/>
              </a:ext>
            </a:extLst>
          </a:blip>
          <a:srcRect l="1348" t="13348" r="1809" b="18821"/>
          <a:stretch/>
        </p:blipFill>
        <p:spPr bwMode="auto">
          <a:xfrm>
            <a:off x="4780996" y="1755326"/>
            <a:ext cx="4363004" cy="4668218"/>
          </a:xfrm>
          <a:prstGeom prst="rect">
            <a:avLst/>
          </a:prstGeom>
          <a:ln>
            <a:solidFill>
              <a:schemeClr val="tx1"/>
            </a:solidFill>
          </a:ln>
          <a:extLst>
            <a:ext uri="{53640926-AAD7-44D8-BBD7-CCE9431645EC}">
              <a14:shadowObscured xmlns:a14="http://schemas.microsoft.com/office/drawing/2010/main"/>
            </a:ext>
          </a:extLst>
        </p:spPr>
      </p:pic>
      <p:pic>
        <p:nvPicPr>
          <p:cNvPr id="10" name="Imagen 9"/>
          <p:cNvPicPr/>
          <p:nvPr/>
        </p:nvPicPr>
        <p:blipFill rotWithShape="1">
          <a:blip r:embed="rId5" cstate="print">
            <a:extLst>
              <a:ext uri="{28A0092B-C50C-407E-A947-70E740481C1C}">
                <a14:useLocalDpi xmlns:a14="http://schemas.microsoft.com/office/drawing/2010/main" val="0"/>
              </a:ext>
            </a:extLst>
          </a:blip>
          <a:srcRect l="1642" t="13556" r="2007" b="18790"/>
          <a:stretch/>
        </p:blipFill>
        <p:spPr bwMode="auto">
          <a:xfrm>
            <a:off x="2138082" y="1725177"/>
            <a:ext cx="4636205" cy="4698367"/>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 name="Título 3"/>
          <p:cNvSpPr>
            <a:spLocks noGrp="1"/>
          </p:cNvSpPr>
          <p:nvPr>
            <p:ph type="title"/>
          </p:nvPr>
        </p:nvSpPr>
        <p:spPr/>
        <p:txBody>
          <a:bodyPr/>
          <a:lstStyle/>
          <a:p>
            <a:endParaRPr lang="es-EC"/>
          </a:p>
        </p:txBody>
      </p:sp>
      <p:sp>
        <p:nvSpPr>
          <p:cNvPr id="13"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smtClean="0">
                <a:solidFill>
                  <a:srgbClr val="FFC000"/>
                </a:solidFill>
                <a:latin typeface="Quicksand" panose="020B0604020202020204" charset="0"/>
              </a:rPr>
              <a:t>METODOLOGÍA Y RESULTADOS </a:t>
            </a:r>
            <a:r>
              <a:rPr lang="es-EC" sz="2000" smtClean="0">
                <a:solidFill>
                  <a:srgbClr val="FFC000"/>
                </a:solidFill>
                <a:latin typeface="Quicksand" panose="020B0604020202020204" charset="0"/>
              </a:rPr>
              <a:t>(FASE 1)</a:t>
            </a:r>
            <a:endParaRPr lang="es-EC" sz="3200" dirty="0">
              <a:solidFill>
                <a:srgbClr val="FFC000"/>
              </a:solidFill>
              <a:latin typeface="Quicksand" panose="020B0604020202020204" charset="0"/>
            </a:endParaRPr>
          </a:p>
        </p:txBody>
      </p:sp>
      <p:sp>
        <p:nvSpPr>
          <p:cNvPr id="12" name="Rectángulo 11"/>
          <p:cNvSpPr/>
          <p:nvPr/>
        </p:nvSpPr>
        <p:spPr>
          <a:xfrm>
            <a:off x="4666298" y="3014264"/>
            <a:ext cx="1968455" cy="764360"/>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3869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pic>
        <p:nvPicPr>
          <p:cNvPr id="11" name="Imagen 10"/>
          <p:cNvPicPr>
            <a:picLocks noChangeAspect="1"/>
          </p:cNvPicPr>
          <p:nvPr/>
        </p:nvPicPr>
        <p:blipFill>
          <a:blip r:embed="rId2"/>
          <a:stretch>
            <a:fillRect/>
          </a:stretch>
        </p:blipFill>
        <p:spPr>
          <a:xfrm>
            <a:off x="0" y="1783964"/>
            <a:ext cx="9144000" cy="3779714"/>
          </a:xfrm>
          <a:prstGeom prst="rect">
            <a:avLst/>
          </a:prstGeom>
        </p:spPr>
      </p:pic>
      <p:sp>
        <p:nvSpPr>
          <p:cNvPr id="3" name="Rectángulo 2"/>
          <p:cNvSpPr/>
          <p:nvPr/>
        </p:nvSpPr>
        <p:spPr>
          <a:xfrm>
            <a:off x="417095" y="4604084"/>
            <a:ext cx="4363452" cy="95959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4" name="Título 3"/>
          <p:cNvSpPr>
            <a:spLocks noGrp="1"/>
          </p:cNvSpPr>
          <p:nvPr>
            <p:ph type="title"/>
          </p:nvPr>
        </p:nvSpPr>
        <p:spPr/>
        <p:txBody>
          <a:bodyPr/>
          <a:lstStyle/>
          <a:p>
            <a:endParaRPr lang="es-EC"/>
          </a:p>
        </p:txBody>
      </p:sp>
      <p:sp>
        <p:nvSpPr>
          <p:cNvPr id="12"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smtClean="0">
                <a:solidFill>
                  <a:srgbClr val="FFC000"/>
                </a:solidFill>
                <a:latin typeface="Quicksand" panose="020B0604020202020204" charset="0"/>
              </a:rPr>
              <a:t>METODOLOGÍA Y RESULTADOS </a:t>
            </a:r>
            <a:r>
              <a:rPr lang="es-EC" sz="2000" smtClean="0">
                <a:solidFill>
                  <a:srgbClr val="FFC000"/>
                </a:solidFill>
                <a:latin typeface="Quicksand" panose="020B0604020202020204" charset="0"/>
              </a:rPr>
              <a:t>(FASE 1)</a:t>
            </a:r>
            <a:endParaRPr lang="es-EC" sz="3200" dirty="0">
              <a:solidFill>
                <a:srgbClr val="FFC000"/>
              </a:solidFill>
              <a:latin typeface="Quicksand" panose="020B0604020202020204" charset="0"/>
            </a:endParaRPr>
          </a:p>
        </p:txBody>
      </p:sp>
      <p:pic>
        <p:nvPicPr>
          <p:cNvPr id="2" name="Imagen 1"/>
          <p:cNvPicPr>
            <a:picLocks noChangeAspect="1"/>
          </p:cNvPicPr>
          <p:nvPr/>
        </p:nvPicPr>
        <p:blipFill>
          <a:blip r:embed="rId3"/>
          <a:stretch>
            <a:fillRect/>
          </a:stretch>
        </p:blipFill>
        <p:spPr>
          <a:xfrm>
            <a:off x="134470" y="1717010"/>
            <a:ext cx="8940271" cy="5140990"/>
          </a:xfrm>
          <a:prstGeom prst="rect">
            <a:avLst/>
          </a:prstGeom>
        </p:spPr>
      </p:pic>
      <p:pic>
        <p:nvPicPr>
          <p:cNvPr id="8" name="Imagen 7"/>
          <p:cNvPicPr/>
          <p:nvPr/>
        </p:nvPicPr>
        <p:blipFill rotWithShape="1">
          <a:blip r:embed="rId4" cstate="print">
            <a:extLst>
              <a:ext uri="{28A0092B-C50C-407E-A947-70E740481C1C}">
                <a14:useLocalDpi xmlns:a14="http://schemas.microsoft.com/office/drawing/2010/main" val="0"/>
              </a:ext>
            </a:extLst>
          </a:blip>
          <a:srcRect l="1460" t="13040" r="1824" b="18402"/>
          <a:stretch/>
        </p:blipFill>
        <p:spPr bwMode="auto">
          <a:xfrm>
            <a:off x="1850705" y="1279958"/>
            <a:ext cx="5304074" cy="5377516"/>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171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6774287" cy="970450"/>
          </a:xfrm>
        </p:spPr>
        <p:txBody>
          <a:bodyPr>
            <a:normAutofit/>
          </a:bodyPr>
          <a:lstStyle/>
          <a:p>
            <a:pPr algn="l"/>
            <a:r>
              <a:rPr lang="es-EC" sz="3200" dirty="0" smtClean="0">
                <a:solidFill>
                  <a:srgbClr val="FFC000"/>
                </a:solidFill>
                <a:latin typeface="Quicksand" panose="020B0604020202020204" charset="0"/>
              </a:rPr>
              <a:t>METODOLOGÍA Y RESULTADOS</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graphicFrame>
        <p:nvGraphicFramePr>
          <p:cNvPr id="3" name="Diagrama 2"/>
          <p:cNvGraphicFramePr/>
          <p:nvPr/>
        </p:nvGraphicFramePr>
        <p:xfrm>
          <a:off x="138051" y="1671669"/>
          <a:ext cx="774381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r="27129"/>
          <a:stretch/>
        </p:blipFill>
        <p:spPr bwMode="auto">
          <a:xfrm>
            <a:off x="6908239" y="1540076"/>
            <a:ext cx="1947259" cy="15591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556" name="Picture 4" descr="Resultado de imagen para estimar biom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0159" y="3099229"/>
            <a:ext cx="1723841" cy="1292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9"/>
          <a:stretch>
            <a:fillRect/>
          </a:stretch>
        </p:blipFill>
        <p:spPr>
          <a:xfrm>
            <a:off x="8049295" y="4658382"/>
            <a:ext cx="870869" cy="865586"/>
          </a:xfrm>
          <a:prstGeom prst="ellipse">
            <a:avLst/>
          </a:prstGeom>
          <a:ln>
            <a:noFill/>
          </a:ln>
          <a:effectLst>
            <a:softEdge rad="112500"/>
          </a:effectLst>
        </p:spPr>
      </p:pic>
      <p:sp>
        <p:nvSpPr>
          <p:cNvPr id="10" name="Rectángulo 9"/>
          <p:cNvSpPr/>
          <p:nvPr/>
        </p:nvSpPr>
        <p:spPr>
          <a:xfrm>
            <a:off x="496739" y="2924092"/>
            <a:ext cx="7026442" cy="1559153"/>
          </a:xfrm>
          <a:prstGeom prst="rect">
            <a:avLst/>
          </a:prstGeom>
          <a:noFill/>
          <a:ln w="7620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aphicFrame>
        <p:nvGraphicFramePr>
          <p:cNvPr id="8" name="Diagrama 7"/>
          <p:cNvGraphicFramePr/>
          <p:nvPr>
            <p:extLst>
              <p:ext uri="{D42A27DB-BD31-4B8C-83A1-F6EECF244321}">
                <p14:modId xmlns:p14="http://schemas.microsoft.com/office/powerpoint/2010/main" val="2972449827"/>
              </p:ext>
            </p:extLst>
          </p:nvPr>
        </p:nvGraphicFramePr>
        <p:xfrm>
          <a:off x="682171" y="4392108"/>
          <a:ext cx="8237993" cy="22011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957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animBg="1"/>
      <p:bldGraphic spid="8"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Estimación de biomasa mediante ecuaciones alométricas</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3">
            <a:extLst>
              <a:ext uri="{28A0092B-C50C-407E-A947-70E740481C1C}">
                <a14:useLocalDpi xmlns:a14="http://schemas.microsoft.com/office/drawing/2010/main" val="0"/>
              </a:ext>
            </a:extLst>
          </a:blip>
          <a:srcRect t="16725"/>
          <a:stretch/>
        </p:blipFill>
        <p:spPr>
          <a:xfrm>
            <a:off x="0" y="1880216"/>
            <a:ext cx="9144000" cy="4356906"/>
          </a:xfrm>
          <a:prstGeom prst="rect">
            <a:avLst/>
          </a:prstGeom>
        </p:spPr>
      </p:pic>
      <p:sp>
        <p:nvSpPr>
          <p:cNvPr id="10" name="Rectángulo 9"/>
          <p:cNvSpPr/>
          <p:nvPr/>
        </p:nvSpPr>
        <p:spPr>
          <a:xfrm>
            <a:off x="2101516" y="3015916"/>
            <a:ext cx="3513221" cy="818147"/>
          </a:xfrm>
          <a:prstGeom prst="rect">
            <a:avLst/>
          </a:prstGeom>
          <a:noFill/>
          <a:ln w="3810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3" name="Imagen 12"/>
          <p:cNvPicPr/>
          <p:nvPr/>
        </p:nvPicPr>
        <p:blipFill rotWithShape="1">
          <a:blip r:embed="rId4" cstate="print">
            <a:extLst>
              <a:ext uri="{28A0092B-C50C-407E-A947-70E740481C1C}">
                <a14:useLocalDpi xmlns:a14="http://schemas.microsoft.com/office/drawing/2010/main" val="0"/>
              </a:ext>
            </a:extLst>
          </a:blip>
          <a:srcRect l="1864" t="13054" r="1949" b="18641"/>
          <a:stretch/>
        </p:blipFill>
        <p:spPr bwMode="auto">
          <a:xfrm>
            <a:off x="1881354" y="1645050"/>
            <a:ext cx="5381291" cy="5191125"/>
          </a:xfrm>
          <a:prstGeom prst="rect">
            <a:avLst/>
          </a:prstGeom>
          <a:ln>
            <a:solidFill>
              <a:schemeClr val="tx1"/>
            </a:solidFill>
          </a:ln>
          <a:extLst>
            <a:ext uri="{53640926-AAD7-44D8-BBD7-CCE9431645EC}">
              <a14:shadowObscured xmlns:a14="http://schemas.microsoft.com/office/drawing/2010/main"/>
            </a:ext>
          </a:extLst>
        </p:spPr>
      </p:pic>
      <p:pic>
        <p:nvPicPr>
          <p:cNvPr id="14" name="Imagen 13"/>
          <p:cNvPicPr/>
          <p:nvPr/>
        </p:nvPicPr>
        <p:blipFill rotWithShape="1">
          <a:blip r:embed="rId5" cstate="print">
            <a:extLst>
              <a:ext uri="{28A0092B-C50C-407E-A947-70E740481C1C}">
                <a14:useLocalDpi xmlns:a14="http://schemas.microsoft.com/office/drawing/2010/main" val="0"/>
              </a:ext>
            </a:extLst>
          </a:blip>
          <a:srcRect l="1677" t="13318" r="1592" b="18500"/>
          <a:stretch/>
        </p:blipFill>
        <p:spPr bwMode="auto">
          <a:xfrm>
            <a:off x="1881354" y="1645050"/>
            <a:ext cx="5381291" cy="521295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265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4651399" cy="970450"/>
          </a:xfrm>
        </p:spPr>
        <p:txBody>
          <a:bodyPr>
            <a:normAutofit/>
          </a:bodyPr>
          <a:lstStyle/>
          <a:p>
            <a:r>
              <a:rPr lang="es-EC" sz="3200" dirty="0" smtClean="0">
                <a:solidFill>
                  <a:srgbClr val="FFC000"/>
                </a:solidFill>
                <a:latin typeface="Quicksand" panose="020B0604020202020204" charset="0"/>
              </a:rPr>
              <a:t>Definición del problema</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graphicFrame>
        <p:nvGraphicFramePr>
          <p:cNvPr id="10" name="Marcador de contenido 3"/>
          <p:cNvGraphicFramePr>
            <a:graphicFrameLocks noGrp="1"/>
          </p:cNvGraphicFramePr>
          <p:nvPr>
            <p:ph idx="1"/>
            <p:extLst>
              <p:ext uri="{D42A27DB-BD31-4B8C-83A1-F6EECF244321}">
                <p14:modId xmlns:p14="http://schemas.microsoft.com/office/powerpoint/2010/main" val="3193051301"/>
              </p:ext>
            </p:extLst>
          </p:nvPr>
        </p:nvGraphicFramePr>
        <p:xfrm>
          <a:off x="0" y="1416674"/>
          <a:ext cx="9144000" cy="544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a:blip r:embed="rId8"/>
          <a:stretch>
            <a:fillRect/>
          </a:stretch>
        </p:blipFill>
        <p:spPr>
          <a:xfrm>
            <a:off x="0" y="1194428"/>
            <a:ext cx="8895229" cy="2725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uadroTexto 2"/>
          <p:cNvSpPr txBox="1"/>
          <p:nvPr/>
        </p:nvSpPr>
        <p:spPr>
          <a:xfrm>
            <a:off x="7247858" y="3697552"/>
            <a:ext cx="1647372" cy="307777"/>
          </a:xfrm>
          <a:prstGeom prst="rect">
            <a:avLst/>
          </a:prstGeom>
          <a:noFill/>
        </p:spPr>
        <p:txBody>
          <a:bodyPr wrap="square" rtlCol="0">
            <a:spAutoFit/>
          </a:bodyPr>
          <a:lstStyle/>
          <a:p>
            <a:r>
              <a:rPr lang="es-EC" sz="1400" dirty="0" smtClean="0">
                <a:solidFill>
                  <a:schemeClr val="bg1"/>
                </a:solidFill>
                <a:latin typeface="Quicksand" panose="020B0604020202020204"/>
              </a:rPr>
              <a:t>Fuente: (MAE, 2015)</a:t>
            </a:r>
            <a:endParaRPr lang="es-EC" sz="1400" dirty="0">
              <a:solidFill>
                <a:schemeClr val="bg1"/>
              </a:solidFill>
              <a:latin typeface="Quicksand" panose="020B0604020202020204"/>
            </a:endParaRPr>
          </a:p>
        </p:txBody>
      </p:sp>
    </p:spTree>
    <p:extLst>
      <p:ext uri="{BB962C8B-B14F-4D97-AF65-F5344CB8AC3E}">
        <p14:creationId xmlns:p14="http://schemas.microsoft.com/office/powerpoint/2010/main" val="393342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P spid="3"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Estimación de biomasa mediante ecuaciones alométricas</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3">
            <a:extLst>
              <a:ext uri="{28A0092B-C50C-407E-A947-70E740481C1C}">
                <a14:useLocalDpi xmlns:a14="http://schemas.microsoft.com/office/drawing/2010/main" val="0"/>
              </a:ext>
            </a:extLst>
          </a:blip>
          <a:srcRect t="16725"/>
          <a:stretch/>
        </p:blipFill>
        <p:spPr>
          <a:xfrm>
            <a:off x="0" y="1880216"/>
            <a:ext cx="9144000" cy="4356906"/>
          </a:xfrm>
          <a:prstGeom prst="rect">
            <a:avLst/>
          </a:prstGeom>
        </p:spPr>
      </p:pic>
      <p:sp>
        <p:nvSpPr>
          <p:cNvPr id="2" name="Rectángulo 1"/>
          <p:cNvSpPr/>
          <p:nvPr/>
        </p:nvSpPr>
        <p:spPr>
          <a:xfrm>
            <a:off x="3400926" y="3866147"/>
            <a:ext cx="2197769" cy="673769"/>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3" name="Rectángulo 2"/>
          <p:cNvSpPr/>
          <p:nvPr/>
        </p:nvSpPr>
        <p:spPr>
          <a:xfrm>
            <a:off x="3400926" y="4539916"/>
            <a:ext cx="2197769" cy="64168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0" name="Imagen 9"/>
          <p:cNvPicPr/>
          <p:nvPr/>
        </p:nvPicPr>
        <p:blipFill rotWithShape="1">
          <a:blip r:embed="rId4" cstate="print">
            <a:extLst>
              <a:ext uri="{28A0092B-C50C-407E-A947-70E740481C1C}">
                <a14:useLocalDpi xmlns:a14="http://schemas.microsoft.com/office/drawing/2010/main" val="0"/>
              </a:ext>
            </a:extLst>
          </a:blip>
          <a:srcRect l="1863" t="12655" r="1783" b="18636"/>
          <a:stretch/>
        </p:blipFill>
        <p:spPr bwMode="auto">
          <a:xfrm>
            <a:off x="1700463" y="1645050"/>
            <a:ext cx="5293894" cy="519090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34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855090" y="1000098"/>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Estimación de biomasa mediante ecuaciones alométricas</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2">
            <a:extLst>
              <a:ext uri="{28A0092B-C50C-407E-A947-70E740481C1C}">
                <a14:useLocalDpi xmlns:a14="http://schemas.microsoft.com/office/drawing/2010/main" val="0"/>
              </a:ext>
            </a:extLst>
          </a:blip>
          <a:srcRect t="16725"/>
          <a:stretch/>
        </p:blipFill>
        <p:spPr>
          <a:xfrm>
            <a:off x="0" y="1880216"/>
            <a:ext cx="9144000" cy="4356906"/>
          </a:xfrm>
          <a:prstGeom prst="rect">
            <a:avLst/>
          </a:prstGeom>
        </p:spPr>
      </p:pic>
      <p:sp>
        <p:nvSpPr>
          <p:cNvPr id="2" name="Rectángulo 1"/>
          <p:cNvSpPr/>
          <p:nvPr/>
        </p:nvSpPr>
        <p:spPr>
          <a:xfrm>
            <a:off x="2855495" y="5197642"/>
            <a:ext cx="2053389" cy="689811"/>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5397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789592" y="189969"/>
            <a:ext cx="2495550" cy="1743075"/>
          </a:xfrm>
          <a:prstGeom prst="rect">
            <a:avLst/>
          </a:prstGeom>
        </p:spPr>
      </p:pic>
      <p:grpSp>
        <p:nvGrpSpPr>
          <p:cNvPr id="4" name="Lienzo 170"/>
          <p:cNvGrpSpPr/>
          <p:nvPr/>
        </p:nvGrpSpPr>
        <p:grpSpPr>
          <a:xfrm>
            <a:off x="0" y="0"/>
            <a:ext cx="7972927" cy="6858000"/>
            <a:chOff x="0" y="0"/>
            <a:chExt cx="5219700" cy="6038850"/>
          </a:xfrm>
        </p:grpSpPr>
        <p:sp>
          <p:nvSpPr>
            <p:cNvPr id="5" name="Rectángulo 4"/>
            <p:cNvSpPr/>
            <p:nvPr/>
          </p:nvSpPr>
          <p:spPr>
            <a:xfrm>
              <a:off x="0" y="0"/>
              <a:ext cx="5219700" cy="6038850"/>
            </a:xfrm>
            <a:prstGeom prst="rect">
              <a:avLst/>
            </a:prstGeom>
            <a:ln>
              <a:solidFill>
                <a:schemeClr val="tx1"/>
              </a:solidFill>
            </a:ln>
          </p:spPr>
        </p:sp>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491287" y="82711"/>
              <a:ext cx="1677981" cy="1677995"/>
            </a:xfrm>
            <a:prstGeom prst="rect">
              <a:avLst/>
            </a:prstGeom>
            <a:noFill/>
            <a:ln>
              <a:noFill/>
            </a:ln>
          </p:spPr>
        </p:pic>
        <p:pic>
          <p:nvPicPr>
            <p:cNvPr id="8" name="Imagen 7"/>
            <p:cNvPicPr/>
            <p:nvPr/>
          </p:nvPicPr>
          <p:blipFill rotWithShape="1">
            <a:blip r:embed="rId5">
              <a:extLst>
                <a:ext uri="{28A0092B-C50C-407E-A947-70E740481C1C}">
                  <a14:useLocalDpi xmlns:a14="http://schemas.microsoft.com/office/drawing/2010/main" val="0"/>
                </a:ext>
              </a:extLst>
            </a:blip>
            <a:srcRect t="34663" r="39395" b="13"/>
            <a:stretch/>
          </p:blipFill>
          <p:spPr bwMode="auto">
            <a:xfrm>
              <a:off x="3429037" y="2052538"/>
              <a:ext cx="1249967" cy="1347295"/>
            </a:xfrm>
            <a:prstGeom prst="rect">
              <a:avLst/>
            </a:prstGeom>
            <a:noFill/>
            <a:ln>
              <a:noFill/>
            </a:ln>
          </p:spPr>
        </p:pic>
        <p:pic>
          <p:nvPicPr>
            <p:cNvPr id="9" name="Imagen 8"/>
            <p:cNvPicPr/>
            <p:nvPr/>
          </p:nvPicPr>
          <p:blipFill>
            <a:blip r:embed="rId6">
              <a:extLst>
                <a:ext uri="{28A0092B-C50C-407E-A947-70E740481C1C}">
                  <a14:useLocalDpi xmlns:a14="http://schemas.microsoft.com/office/drawing/2010/main" val="0"/>
                </a:ext>
              </a:extLst>
            </a:blip>
            <a:srcRect/>
            <a:stretch>
              <a:fillRect/>
            </a:stretch>
          </p:blipFill>
          <p:spPr bwMode="auto">
            <a:xfrm>
              <a:off x="977667" y="2115640"/>
              <a:ext cx="977591" cy="1094488"/>
            </a:xfrm>
            <a:prstGeom prst="rect">
              <a:avLst/>
            </a:prstGeom>
            <a:noFill/>
            <a:ln>
              <a:noFill/>
            </a:ln>
          </p:spPr>
        </p:pic>
        <p:pic>
          <p:nvPicPr>
            <p:cNvPr id="10" name="Imagen 9"/>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574" y="3861191"/>
              <a:ext cx="1775259" cy="1779635"/>
            </a:xfrm>
            <a:prstGeom prst="rect">
              <a:avLst/>
            </a:prstGeom>
            <a:solidFill>
              <a:schemeClr val="tx1"/>
            </a:solidFill>
          </p:spPr>
        </p:pic>
        <p:pic>
          <p:nvPicPr>
            <p:cNvPr id="11" name="Imagen 1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9783" y="3916358"/>
              <a:ext cx="1723165" cy="1941922"/>
            </a:xfrm>
            <a:prstGeom prst="rect">
              <a:avLst/>
            </a:prstGeom>
            <a:solidFill>
              <a:schemeClr val="tx1"/>
            </a:solidFill>
          </p:spPr>
        </p:pic>
        <p:cxnSp>
          <p:nvCxnSpPr>
            <p:cNvPr id="12" name="Conector recto de flecha 11"/>
            <p:cNvCxnSpPr/>
            <p:nvPr/>
          </p:nvCxnSpPr>
          <p:spPr>
            <a:xfrm flipV="1">
              <a:off x="1527242" y="330695"/>
              <a:ext cx="1984443" cy="3988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Conector recto de flecha 12"/>
            <p:cNvCxnSpPr/>
            <p:nvPr/>
          </p:nvCxnSpPr>
          <p:spPr>
            <a:xfrm flipV="1">
              <a:off x="1478604" y="1410414"/>
              <a:ext cx="2023353" cy="292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Flecha abajo 13"/>
            <p:cNvSpPr/>
            <p:nvPr/>
          </p:nvSpPr>
          <p:spPr>
            <a:xfrm>
              <a:off x="3803515" y="1605066"/>
              <a:ext cx="408561" cy="554477"/>
            </a:xfrm>
            <a:prstGeom prst="down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solidFill>
                  <a:schemeClr val="tx1"/>
                </a:solidFill>
                <a:latin typeface="Quicksand" panose="020B0604020202020204" charset="0"/>
              </a:endParaRPr>
            </a:p>
          </p:txBody>
        </p:sp>
        <p:cxnSp>
          <p:nvCxnSpPr>
            <p:cNvPr id="15" name="Conector recto de flecha 14"/>
            <p:cNvCxnSpPr/>
            <p:nvPr/>
          </p:nvCxnSpPr>
          <p:spPr>
            <a:xfrm flipH="1" flipV="1">
              <a:off x="1809344" y="2286000"/>
              <a:ext cx="1721796" cy="194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Conector recto de flecha 15"/>
            <p:cNvCxnSpPr/>
            <p:nvPr/>
          </p:nvCxnSpPr>
          <p:spPr>
            <a:xfrm flipH="1">
              <a:off x="1809344" y="2805873"/>
              <a:ext cx="2164133" cy="1610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7" name="Flecha abajo 16"/>
            <p:cNvSpPr/>
            <p:nvPr/>
          </p:nvSpPr>
          <p:spPr>
            <a:xfrm>
              <a:off x="582904" y="3245226"/>
              <a:ext cx="408305" cy="554355"/>
            </a:xfrm>
            <a:prstGeom prst="down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solidFill>
                  <a:schemeClr val="tx1"/>
                </a:solidFill>
                <a:latin typeface="Quicksand" panose="020B0604020202020204" charset="0"/>
              </a:endParaRPr>
            </a:p>
          </p:txBody>
        </p:sp>
        <p:sp>
          <p:nvSpPr>
            <p:cNvPr id="18" name="Flecha abajo 17"/>
            <p:cNvSpPr/>
            <p:nvPr/>
          </p:nvSpPr>
          <p:spPr>
            <a:xfrm rot="16200000">
              <a:off x="2348662" y="4481856"/>
              <a:ext cx="408305" cy="553720"/>
            </a:xfrm>
            <a:prstGeom prst="down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solidFill>
                  <a:schemeClr val="tx1"/>
                </a:solidFill>
                <a:latin typeface="Quicksand" panose="020B0604020202020204" charset="0"/>
              </a:endParaRPr>
            </a:p>
          </p:txBody>
        </p:sp>
        <p:sp>
          <p:nvSpPr>
            <p:cNvPr id="19" name="Cuadro de texto 184"/>
            <p:cNvSpPr txBox="1"/>
            <p:nvPr/>
          </p:nvSpPr>
          <p:spPr>
            <a:xfrm>
              <a:off x="214008" y="130252"/>
              <a:ext cx="1955260" cy="330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gn="just">
                <a:lnSpc>
                  <a:spcPct val="150000"/>
                </a:lnSpc>
                <a:spcAft>
                  <a:spcPts val="800"/>
                </a:spcAft>
                <a:buFont typeface="+mj-lt"/>
                <a:buAutoNum type="arabicPeriod"/>
              </a:pPr>
              <a:r>
                <a:rPr lang="es-EC" sz="1200" b="1" dirty="0">
                  <a:solidFill>
                    <a:schemeClr val="tx1"/>
                  </a:solidFill>
                  <a:effectLst/>
                  <a:latin typeface="Quicksand" panose="020B0604020202020204" charset="0"/>
                  <a:ea typeface="Calibri" panose="020F0502020204030204" pitchFamily="34" charset="0"/>
                </a:rPr>
                <a:t>Orientar al Norte </a:t>
              </a:r>
            </a:p>
          </p:txBody>
        </p:sp>
        <p:sp>
          <p:nvSpPr>
            <p:cNvPr id="20" name="Cuadro de texto 184"/>
            <p:cNvSpPr txBox="1"/>
            <p:nvPr/>
          </p:nvSpPr>
          <p:spPr>
            <a:xfrm>
              <a:off x="3101557" y="14004"/>
              <a:ext cx="1955165" cy="2722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indent="-457200" algn="just">
                <a:lnSpc>
                  <a:spcPct val="150000"/>
                </a:lnSpc>
                <a:spcAft>
                  <a:spcPts val="0"/>
                </a:spcAft>
                <a:tabLst>
                  <a:tab pos="457200" algn="l"/>
                </a:tabLst>
              </a:pPr>
              <a:r>
                <a:rPr lang="es-EC" sz="1100" b="1" dirty="0">
                  <a:solidFill>
                    <a:schemeClr val="tx1"/>
                  </a:solidFill>
                  <a:effectLst/>
                  <a:latin typeface="Quicksand" panose="020B0604020202020204" charset="0"/>
                  <a:ea typeface="Calibri" panose="020F0502020204030204" pitchFamily="34" charset="0"/>
                  <a:cs typeface="Times New Roman" panose="02020603050405020304" pitchFamily="18" charset="0"/>
                </a:rPr>
                <a:t>2. Dividir en 4 </a:t>
              </a:r>
              <a:r>
                <a:rPr lang="es-EC" sz="1100" b="1" dirty="0" err="1">
                  <a:solidFill>
                    <a:schemeClr val="tx1"/>
                  </a:solidFill>
                  <a:effectLst/>
                  <a:latin typeface="Quicksand" panose="020B0604020202020204" charset="0"/>
                  <a:ea typeface="Calibri" panose="020F0502020204030204" pitchFamily="34" charset="0"/>
                  <a:cs typeface="Times New Roman" panose="02020603050405020304" pitchFamily="18" charset="0"/>
                </a:rPr>
                <a:t>subparcelas</a:t>
              </a:r>
              <a:endParaRPr lang="es-EC" sz="1100" b="1" dirty="0">
                <a:solidFill>
                  <a:schemeClr val="tx1"/>
                </a:solidFill>
                <a:effectLst/>
                <a:latin typeface="Quicksand" panose="020B0604020202020204" charset="0"/>
                <a:ea typeface="Calibri" panose="020F0502020204030204" pitchFamily="34" charset="0"/>
                <a:cs typeface="Times New Roman" panose="02020603050405020304" pitchFamily="18" charset="0"/>
              </a:endParaRPr>
            </a:p>
          </p:txBody>
        </p:sp>
        <p:sp>
          <p:nvSpPr>
            <p:cNvPr id="21" name="Cuadro de texto 184"/>
            <p:cNvSpPr txBox="1"/>
            <p:nvPr/>
          </p:nvSpPr>
          <p:spPr>
            <a:xfrm>
              <a:off x="3429037" y="3390006"/>
              <a:ext cx="1326919" cy="2717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457200" indent="-457200" algn="just">
                <a:lnSpc>
                  <a:spcPct val="150000"/>
                </a:lnSpc>
                <a:spcAft>
                  <a:spcPts val="0"/>
                </a:spcAft>
                <a:tabLst>
                  <a:tab pos="457200" algn="l"/>
                </a:tabLst>
              </a:pPr>
              <a:r>
                <a:rPr lang="es-EC" sz="1100">
                  <a:solidFill>
                    <a:schemeClr val="tx1"/>
                  </a:solidFill>
                  <a:effectLst/>
                  <a:latin typeface="Quicksand" panose="020B0604020202020204" charset="0"/>
                  <a:ea typeface="Calibri" panose="020F0502020204030204" pitchFamily="34" charset="0"/>
                </a:rPr>
                <a:t>3. Ubicar el centro</a:t>
              </a:r>
              <a:endParaRPr lang="es-EC" sz="1200">
                <a:solidFill>
                  <a:schemeClr val="tx1"/>
                </a:solidFill>
                <a:effectLst/>
                <a:latin typeface="Quicksand" panose="020B0604020202020204" charset="0"/>
                <a:ea typeface="Times New Roman" panose="02020603050405020304" pitchFamily="18" charset="0"/>
              </a:endParaRPr>
            </a:p>
          </p:txBody>
        </p:sp>
        <p:sp>
          <p:nvSpPr>
            <p:cNvPr id="22" name="Cuadro de texto 184"/>
            <p:cNvSpPr txBox="1"/>
            <p:nvPr/>
          </p:nvSpPr>
          <p:spPr>
            <a:xfrm>
              <a:off x="142362" y="2091447"/>
              <a:ext cx="801222" cy="8747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solidFill>
                    <a:schemeClr val="tx1"/>
                  </a:solidFill>
                  <a:effectLst/>
                  <a:latin typeface="Quicksand" panose="020B0604020202020204" charset="0"/>
                  <a:ea typeface="Calibri" panose="020F0502020204030204" pitchFamily="34" charset="0"/>
                  <a:cs typeface="Times New Roman" panose="02020603050405020304" pitchFamily="18" charset="0"/>
                </a:rPr>
                <a:t>4. Medir aleatoriamente 4 árboles ha  </a:t>
              </a:r>
              <a:endParaRPr lang="es-EC" sz="1100">
                <a:solidFill>
                  <a:schemeClr val="tx1"/>
                </a:solidFill>
                <a:effectLst/>
                <a:latin typeface="Quicksand" panose="020B0604020202020204" charset="0"/>
                <a:ea typeface="Calibri" panose="020F0502020204030204" pitchFamily="34" charset="0"/>
                <a:cs typeface="Times New Roman" panose="02020603050405020304" pitchFamily="18" charset="0"/>
              </a:endParaRPr>
            </a:p>
          </p:txBody>
        </p:sp>
        <p:sp>
          <p:nvSpPr>
            <p:cNvPr id="23" name="Cuadro de texto 184"/>
            <p:cNvSpPr txBox="1"/>
            <p:nvPr/>
          </p:nvSpPr>
          <p:spPr>
            <a:xfrm>
              <a:off x="1070042" y="5669505"/>
              <a:ext cx="2733473" cy="3679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s-EC" sz="1200">
                  <a:solidFill>
                    <a:schemeClr val="tx1"/>
                  </a:solidFill>
                  <a:effectLst/>
                  <a:latin typeface="Quicksand" panose="020B0604020202020204" charset="0"/>
                  <a:ea typeface="Calibri" panose="020F0502020204030204" pitchFamily="34" charset="0"/>
                </a:rPr>
                <a:t>5. Esquema final por parcela = 20 arboles</a:t>
              </a:r>
              <a:endParaRPr lang="es-EC" sz="1200">
                <a:solidFill>
                  <a:schemeClr val="tx1"/>
                </a:solidFill>
                <a:effectLst/>
                <a:latin typeface="Quicksand" panose="020B0604020202020204" charset="0"/>
                <a:ea typeface="Times New Roman" panose="02020603050405020304" pitchFamily="18" charset="0"/>
              </a:endParaRPr>
            </a:p>
          </p:txBody>
        </p:sp>
        <p:sp>
          <p:nvSpPr>
            <p:cNvPr id="24" name="Cuadro de texto 4"/>
            <p:cNvSpPr txBox="1"/>
            <p:nvPr/>
          </p:nvSpPr>
          <p:spPr>
            <a:xfrm>
              <a:off x="3571876" y="2171104"/>
              <a:ext cx="466724" cy="21967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700">
                  <a:solidFill>
                    <a:schemeClr val="tx1"/>
                  </a:solidFill>
                  <a:effectLst/>
                  <a:latin typeface="Quicksand" panose="020B0604020202020204" charset="0"/>
                  <a:ea typeface="Calibri" panose="020F0502020204030204" pitchFamily="34" charset="0"/>
                  <a:cs typeface="Times New Roman" panose="02020603050405020304" pitchFamily="18" charset="0"/>
                </a:rPr>
                <a:t>25 m</a:t>
              </a:r>
              <a:endParaRPr lang="es-EC" sz="1100">
                <a:solidFill>
                  <a:schemeClr val="tx1"/>
                </a:solidFill>
                <a:effectLst/>
                <a:latin typeface="Quicksand" panose="020B0604020202020204" charset="0"/>
                <a:ea typeface="Calibri" panose="020F0502020204030204" pitchFamily="34" charset="0"/>
                <a:cs typeface="Times New Roman" panose="02020603050405020304" pitchFamily="18" charset="0"/>
              </a:endParaRPr>
            </a:p>
          </p:txBody>
        </p:sp>
        <p:sp>
          <p:nvSpPr>
            <p:cNvPr id="25" name="Cuadro de texto 4"/>
            <p:cNvSpPr txBox="1"/>
            <p:nvPr/>
          </p:nvSpPr>
          <p:spPr>
            <a:xfrm>
              <a:off x="3361350" y="2437425"/>
              <a:ext cx="46609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s-EC" sz="700">
                  <a:solidFill>
                    <a:schemeClr val="tx1"/>
                  </a:solidFill>
                  <a:effectLst/>
                  <a:latin typeface="Quicksand" panose="020B0604020202020204" charset="0"/>
                  <a:ea typeface="Calibri" panose="020F0502020204030204" pitchFamily="34" charset="0"/>
                </a:rPr>
                <a:t>25 m</a:t>
              </a:r>
              <a:endParaRPr lang="es-EC" sz="1200">
                <a:solidFill>
                  <a:schemeClr val="tx1"/>
                </a:solidFill>
                <a:effectLst/>
                <a:latin typeface="Quicksand" panose="020B0604020202020204" charset="0"/>
                <a:ea typeface="Times New Roman" panose="02020603050405020304" pitchFamily="18" charset="0"/>
              </a:endParaRPr>
            </a:p>
          </p:txBody>
        </p:sp>
      </p:grpSp>
      <p:pic>
        <p:nvPicPr>
          <p:cNvPr id="26" name="Imagen 25"/>
          <p:cNvPicPr/>
          <p:nvPr/>
        </p:nvPicPr>
        <p:blipFill>
          <a:blip r:embed="rId9" cstate="print">
            <a:extLst>
              <a:ext uri="{28A0092B-C50C-407E-A947-70E740481C1C}">
                <a14:useLocalDpi xmlns:a14="http://schemas.microsoft.com/office/drawing/2010/main" val="0"/>
              </a:ext>
            </a:extLst>
          </a:blip>
          <a:stretch>
            <a:fillRect/>
          </a:stretch>
        </p:blipFill>
        <p:spPr>
          <a:xfrm rot="5400000">
            <a:off x="6877053" y="4443537"/>
            <a:ext cx="2850717" cy="1685666"/>
          </a:xfrm>
          <a:prstGeom prst="rect">
            <a:avLst/>
          </a:prstGeom>
          <a:ln w="12700">
            <a:solidFill>
              <a:schemeClr val="tx1"/>
            </a:solidFill>
          </a:ln>
        </p:spPr>
      </p:pic>
    </p:spTree>
    <p:extLst>
      <p:ext uri="{BB962C8B-B14F-4D97-AF65-F5344CB8AC3E}">
        <p14:creationId xmlns:p14="http://schemas.microsoft.com/office/powerpoint/2010/main" val="3272100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Estimación de biomasa mediante ecuaciones alométricas</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12" name="Imagen 11"/>
          <p:cNvPicPr/>
          <p:nvPr/>
        </p:nvPicPr>
        <p:blipFill rotWithShape="1">
          <a:blip r:embed="rId2">
            <a:extLst>
              <a:ext uri="{28A0092B-C50C-407E-A947-70E740481C1C}">
                <a14:useLocalDpi xmlns:a14="http://schemas.microsoft.com/office/drawing/2010/main" val="0"/>
              </a:ext>
            </a:extLst>
          </a:blip>
          <a:srcRect t="16725"/>
          <a:stretch/>
        </p:blipFill>
        <p:spPr>
          <a:xfrm>
            <a:off x="0" y="1880216"/>
            <a:ext cx="9144000" cy="4356906"/>
          </a:xfrm>
          <a:prstGeom prst="rect">
            <a:avLst/>
          </a:prstGeom>
        </p:spPr>
      </p:pic>
      <p:sp>
        <p:nvSpPr>
          <p:cNvPr id="2" name="Rectángulo 1"/>
          <p:cNvSpPr/>
          <p:nvPr/>
        </p:nvSpPr>
        <p:spPr>
          <a:xfrm>
            <a:off x="4974336" y="5193792"/>
            <a:ext cx="993648" cy="67665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9" name="Rectángulo 8"/>
          <p:cNvSpPr/>
          <p:nvPr/>
        </p:nvSpPr>
        <p:spPr>
          <a:xfrm>
            <a:off x="5967984" y="4058668"/>
            <a:ext cx="2645664" cy="1811779"/>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0" name="Rectángulo 9"/>
          <p:cNvSpPr/>
          <p:nvPr/>
        </p:nvSpPr>
        <p:spPr>
          <a:xfrm>
            <a:off x="685232" y="1645050"/>
            <a:ext cx="2701911" cy="369332"/>
          </a:xfrm>
          <a:prstGeom prst="rect">
            <a:avLst/>
          </a:prstGeom>
        </p:spPr>
        <p:txBody>
          <a:bodyPr wrap="square">
            <a:spAutoFit/>
          </a:bodyPr>
          <a:lstStyle/>
          <a:p>
            <a:r>
              <a:rPr lang="es-EC" i="1" dirty="0" err="1">
                <a:latin typeface="+mn-lt"/>
              </a:rPr>
              <a:t>Cupressus</a:t>
            </a:r>
            <a:r>
              <a:rPr lang="es-EC" i="1" dirty="0">
                <a:latin typeface="+mn-lt"/>
              </a:rPr>
              <a:t> </a:t>
            </a:r>
            <a:r>
              <a:rPr lang="es-EC" i="1" dirty="0" err="1">
                <a:latin typeface="+mn-lt"/>
              </a:rPr>
              <a:t>Macrocarpa</a:t>
            </a:r>
            <a:endParaRPr lang="es-EC" i="1" dirty="0">
              <a:latin typeface="+mn-lt"/>
            </a:endParaRPr>
          </a:p>
        </p:txBody>
      </p:sp>
      <p:sp>
        <p:nvSpPr>
          <p:cNvPr id="11" name="Rectángulo 10"/>
          <p:cNvSpPr/>
          <p:nvPr/>
        </p:nvSpPr>
        <p:spPr>
          <a:xfrm>
            <a:off x="6433478" y="1552740"/>
            <a:ext cx="2458429" cy="369332"/>
          </a:xfrm>
          <a:prstGeom prst="rect">
            <a:avLst/>
          </a:prstGeom>
        </p:spPr>
        <p:txBody>
          <a:bodyPr wrap="square">
            <a:spAutoFit/>
          </a:bodyPr>
          <a:lstStyle/>
          <a:p>
            <a:r>
              <a:rPr lang="es-EC" i="1" dirty="0">
                <a:latin typeface="+mn-lt"/>
              </a:rPr>
              <a:t>Acacia </a:t>
            </a:r>
            <a:r>
              <a:rPr lang="es-EC" i="1" dirty="0" err="1">
                <a:latin typeface="+mn-lt"/>
              </a:rPr>
              <a:t>melanoxylon</a:t>
            </a:r>
            <a:endParaRPr lang="es-EC" i="1" dirty="0">
              <a:latin typeface="+mn-lt"/>
            </a:endParaRPr>
          </a:p>
        </p:txBody>
      </p:sp>
      <p:sp>
        <p:nvSpPr>
          <p:cNvPr id="13" name="Rectángulo 12"/>
          <p:cNvSpPr/>
          <p:nvPr/>
        </p:nvSpPr>
        <p:spPr>
          <a:xfrm>
            <a:off x="5967984" y="4457326"/>
            <a:ext cx="2513551" cy="369332"/>
          </a:xfrm>
          <a:prstGeom prst="rect">
            <a:avLst/>
          </a:prstGeom>
        </p:spPr>
        <p:txBody>
          <a:bodyPr wrap="square">
            <a:spAutoFit/>
          </a:bodyPr>
          <a:lstStyle/>
          <a:p>
            <a:r>
              <a:rPr lang="es-EC" i="1" dirty="0" err="1">
                <a:latin typeface="+mn-lt"/>
              </a:rPr>
              <a:t>Eucalyptus</a:t>
            </a:r>
            <a:r>
              <a:rPr lang="es-EC" i="1" dirty="0">
                <a:latin typeface="+mn-lt"/>
              </a:rPr>
              <a:t> </a:t>
            </a:r>
            <a:r>
              <a:rPr lang="es-EC" i="1" dirty="0" err="1">
                <a:latin typeface="+mn-lt"/>
              </a:rPr>
              <a:t>Globulus</a:t>
            </a:r>
            <a:endParaRPr lang="es-EC" i="1" dirty="0">
              <a:latin typeface="+mn-lt"/>
            </a:endParaRPr>
          </a:p>
        </p:txBody>
      </p:sp>
      <p:sp>
        <p:nvSpPr>
          <p:cNvPr id="14" name="Rectángulo 13"/>
          <p:cNvSpPr/>
          <p:nvPr/>
        </p:nvSpPr>
        <p:spPr>
          <a:xfrm>
            <a:off x="647413" y="4528581"/>
            <a:ext cx="2143706" cy="369332"/>
          </a:xfrm>
          <a:prstGeom prst="rect">
            <a:avLst/>
          </a:prstGeom>
        </p:spPr>
        <p:txBody>
          <a:bodyPr wrap="square">
            <a:spAutoFit/>
          </a:bodyPr>
          <a:lstStyle/>
          <a:p>
            <a:r>
              <a:rPr lang="es-EC" i="1" dirty="0" err="1">
                <a:latin typeface="+mn-lt"/>
              </a:rPr>
              <a:t>Pinus</a:t>
            </a:r>
            <a:r>
              <a:rPr lang="es-EC" i="1" dirty="0">
                <a:latin typeface="+mn-lt"/>
              </a:rPr>
              <a:t> radiata</a:t>
            </a:r>
          </a:p>
        </p:txBody>
      </p:sp>
      <p:pic>
        <p:nvPicPr>
          <p:cNvPr id="15"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60" y="2055920"/>
            <a:ext cx="3519636" cy="1967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pinus radi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26" y="4835181"/>
            <a:ext cx="3492170" cy="18930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sultado de imagen para Acacia melanoxyl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96" y="2028703"/>
            <a:ext cx="3204933" cy="19948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1440" y="4830302"/>
            <a:ext cx="3195589" cy="18979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9" name="Rectángulo 18"/>
              <p:cNvSpPr/>
              <p:nvPr/>
            </p:nvSpPr>
            <p:spPr>
              <a:xfrm>
                <a:off x="198600" y="1573616"/>
                <a:ext cx="7854707" cy="291874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800"/>
                  </a:spcAft>
                </a:pPr>
                <a14:m>
                  <m:oMathPara xmlns:m="http://schemas.openxmlformats.org/officeDocument/2006/math">
                    <m:oMathParaPr>
                      <m:jc m:val="centerGroup"/>
                    </m:oMathParaPr>
                    <m:oMath xmlns:m="http://schemas.openxmlformats.org/officeDocument/2006/math">
                      <m:func>
                        <m:funcPr>
                          <m:ctrlPr>
                            <a:rPr lang="es-EC" i="1">
                              <a:latin typeface="Cambria Math" panose="02040503050406030204" pitchFamily="18" charset="0"/>
                              <a:ea typeface="Calibri" panose="020F0502020204030204" pitchFamily="34" charset="0"/>
                            </a:rPr>
                          </m:ctrlPr>
                        </m:funcPr>
                        <m:fName>
                          <m:r>
                            <m:rPr>
                              <m:sty m:val="p"/>
                            </m:rPr>
                            <a:rPr lang="es-EC">
                              <a:effectLst/>
                              <a:latin typeface="Cambria Math" panose="02040503050406030204" pitchFamily="18" charset="0"/>
                              <a:ea typeface="Calibri" panose="020F0502020204030204" pitchFamily="34" charset="0"/>
                            </a:rPr>
                            <m:t>y</m:t>
                          </m:r>
                        </m:fName>
                        <m:e>
                          <m:r>
                            <a:rPr lang="es-EC" i="1">
                              <a:effectLst/>
                              <a:latin typeface="Cambria Math" panose="02040503050406030204" pitchFamily="18" charset="0"/>
                              <a:ea typeface="Calibri" panose="020F0502020204030204" pitchFamily="34" charset="0"/>
                            </a:rPr>
                            <m:t>=</m:t>
                          </m:r>
                          <m:func>
                            <m:funcPr>
                              <m:ctrlPr>
                                <a:rPr lang="es-EC" i="1">
                                  <a:effectLst/>
                                  <a:latin typeface="Cambria Math" panose="02040503050406030204" pitchFamily="18" charset="0"/>
                                  <a:ea typeface="Calibri" panose="020F0502020204030204" pitchFamily="34" charset="0"/>
                                </a:rPr>
                              </m:ctrlPr>
                            </m:funcPr>
                            <m:fName>
                              <m:r>
                                <a:rPr lang="es-EC">
                                  <a:effectLst/>
                                  <a:latin typeface="Cambria Math" panose="02040503050406030204" pitchFamily="18" charset="0"/>
                                  <a:ea typeface="Calibri" panose="020F0502020204030204" pitchFamily="34" charset="0"/>
                                </a:rPr>
                                <m:t>(</m:t>
                              </m:r>
                              <m:r>
                                <m:rPr>
                                  <m:sty m:val="p"/>
                                </m:rPr>
                                <a:rPr lang="es-EC">
                                  <a:effectLst/>
                                  <a:latin typeface="Cambria Math" panose="02040503050406030204" pitchFamily="18" charset="0"/>
                                  <a:ea typeface="Calibri" panose="020F0502020204030204" pitchFamily="34" charset="0"/>
                                </a:rPr>
                                <m:t>α</m:t>
                              </m:r>
                            </m:fName>
                            <m:e>
                              <m:r>
                                <a:rPr lang="es-EC" i="1">
                                  <a:effectLst/>
                                  <a:latin typeface="Cambria Math" panose="02040503050406030204" pitchFamily="18" charset="0"/>
                                  <a:ea typeface="Calibri" panose="020F0502020204030204" pitchFamily="34" charset="0"/>
                                </a:rPr>
                                <m:t>+</m:t>
                              </m:r>
                              <m:r>
                                <a:rPr lang="es-EC" i="1">
                                  <a:effectLst/>
                                  <a:latin typeface="Cambria Math" panose="02040503050406030204" pitchFamily="18" charset="0"/>
                                  <a:ea typeface="Calibri" panose="020F0502020204030204" pitchFamily="34" charset="0"/>
                                </a:rPr>
                                <m:t>𝛽</m:t>
                              </m:r>
                              <m:func>
                                <m:funcPr>
                                  <m:ctrlPr>
                                    <a:rPr lang="es-EC" i="1">
                                      <a:effectLst/>
                                      <a:latin typeface="Cambria Math" panose="02040503050406030204" pitchFamily="18" charset="0"/>
                                      <a:ea typeface="Calibri" panose="020F0502020204030204" pitchFamily="34" charset="0"/>
                                    </a:rPr>
                                  </m:ctrlPr>
                                </m:funcPr>
                                <m:fName>
                                  <m:r>
                                    <m:rPr>
                                      <m:sty m:val="p"/>
                                    </m:rPr>
                                    <a:rPr lang="es-EC">
                                      <a:effectLst/>
                                      <a:latin typeface="Cambria Math" panose="02040503050406030204" pitchFamily="18" charset="0"/>
                                      <a:ea typeface="Calibri" panose="020F0502020204030204" pitchFamily="34" charset="0"/>
                                    </a:rPr>
                                    <m:t>ln</m:t>
                                  </m:r>
                                </m:fName>
                                <m:e>
                                  <m:r>
                                    <a:rPr lang="es-EC" i="1">
                                      <a:effectLst/>
                                      <a:latin typeface="Cambria Math" panose="02040503050406030204" pitchFamily="18" charset="0"/>
                                      <a:ea typeface="Calibri" panose="020F0502020204030204" pitchFamily="34" charset="0"/>
                                    </a:rPr>
                                    <m:t>𝑑</m:t>
                                  </m:r>
                                </m:e>
                              </m:func>
                            </m:e>
                          </m:func>
                        </m:e>
                      </m:func>
                      <m:r>
                        <a:rPr lang="es-EC" i="1">
                          <a:effectLst/>
                          <a:latin typeface="Cambria Math" panose="02040503050406030204" pitchFamily="18" charset="0"/>
                          <a:ea typeface="Times New Roman" panose="02020603050405020304" pitchFamily="18" charset="0"/>
                        </a:rPr>
                        <m:t>)∗</m:t>
                      </m:r>
                      <m:r>
                        <a:rPr lang="es-EC" i="1">
                          <a:effectLst/>
                          <a:latin typeface="Cambria Math" panose="02040503050406030204" pitchFamily="18" charset="0"/>
                          <a:ea typeface="Times New Roman" panose="02020603050405020304" pitchFamily="18" charset="0"/>
                        </a:rPr>
                        <m:t>𝐶𝐹</m:t>
                      </m:r>
                    </m:oMath>
                  </m:oMathPara>
                </a14:m>
                <a:endParaRPr lang="es-EC" dirty="0">
                  <a:effectLst/>
                  <a:latin typeface="Quicksand" panose="020B0604020202020204"/>
                  <a:ea typeface="Calibri" panose="020F0502020204030204" pitchFamily="34" charset="0"/>
                </a:endParaRPr>
              </a:p>
              <a:p>
                <a:pPr algn="just">
                  <a:spcAft>
                    <a:spcPts val="800"/>
                  </a:spcAft>
                </a:pPr>
                <a:r>
                  <a:rPr lang="es-EC" dirty="0">
                    <a:effectLst/>
                    <a:latin typeface="Quicksand" panose="020B0604020202020204"/>
                    <a:ea typeface="Calibri" panose="020F0502020204030204" pitchFamily="34" charset="0"/>
                  </a:rPr>
                  <a:t>Donde: </a:t>
                </a:r>
              </a:p>
              <a:p>
                <a:pPr marL="342900" lvl="0" indent="-34290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y = biomasa expresada en kg. </a:t>
                </a:r>
              </a:p>
              <a:p>
                <a:pPr marL="342900" lvl="0" indent="-34290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α, β = parámetros estimados en función del modelo (especie analizada). </a:t>
                </a:r>
              </a:p>
              <a:p>
                <a:pPr marL="342900" lvl="0" indent="-34290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d = DAP (Diámetro a la altura del pecho) o diámetro normal. </a:t>
                </a:r>
                <a:endParaRPr lang="es-EC" dirty="0" smtClean="0">
                  <a:effectLst/>
                  <a:latin typeface="Quicksand" panose="020B0604020202020204"/>
                  <a:ea typeface="Calibri" panose="020F0502020204030204" pitchFamily="34" charset="0"/>
                </a:endParaRPr>
              </a:p>
              <a:p>
                <a:pPr marL="342900" lvl="0" indent="-342900" algn="just">
                  <a:spcAft>
                    <a:spcPts val="800"/>
                  </a:spcAft>
                  <a:buFont typeface="Times New Roman" panose="02020603050405020304" pitchFamily="18" charset="0"/>
                  <a:buChar char="-"/>
                </a:pPr>
                <a:r>
                  <a:rPr lang="es-EC" dirty="0" smtClean="0">
                    <a:latin typeface="Quicksand" panose="020B0604020202020204"/>
                    <a:ea typeface="Calibri" panose="020F0502020204030204" pitchFamily="34" charset="0"/>
                  </a:rPr>
                  <a:t>CF = coeficiente de corrección</a:t>
                </a:r>
                <a:endParaRPr lang="es-EC" dirty="0">
                  <a:effectLst/>
                  <a:latin typeface="Quicksand" panose="020B0604020202020204"/>
                  <a:ea typeface="Calibri" panose="020F0502020204030204" pitchFamily="34" charset="0"/>
                </a:endParaRPr>
              </a:p>
              <a:p>
                <a:pPr marL="342900" indent="-34290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SEE = error estándar de la </a:t>
                </a:r>
                <a:r>
                  <a:rPr lang="es-EC" dirty="0" smtClean="0">
                    <a:effectLst/>
                    <a:latin typeface="Quicksand" panose="020B0604020202020204"/>
                    <a:ea typeface="Calibri" panose="020F0502020204030204" pitchFamily="34" charset="0"/>
                  </a:rPr>
                  <a:t>estimación  </a:t>
                </a:r>
                <a:endParaRPr lang="es-EC" sz="1100" dirty="0" smtClean="0">
                  <a:effectLst/>
                  <a:latin typeface="Quicksand" panose="020B0604020202020204"/>
                  <a:ea typeface="Calibri" panose="020F0502020204030204" pitchFamily="34" charset="0"/>
                </a:endParaRPr>
              </a:p>
              <a:p>
                <a:pPr marL="342900" indent="-342900" algn="r">
                  <a:spcAft>
                    <a:spcPts val="800"/>
                  </a:spcAft>
                  <a:buFont typeface="Times New Roman" panose="02020603050405020304" pitchFamily="18" charset="0"/>
                  <a:buChar char="-"/>
                </a:pPr>
                <a:r>
                  <a:rPr lang="es-EC" sz="1100" dirty="0" smtClean="0">
                    <a:latin typeface="Times New Roman" panose="02020603050405020304" pitchFamily="18" charset="0"/>
                    <a:ea typeface="Calibri" panose="020F0502020204030204" pitchFamily="34" charset="0"/>
                  </a:rPr>
                  <a:t>Fuente</a:t>
                </a:r>
                <a:r>
                  <a:rPr lang="es-EC" sz="1100" dirty="0">
                    <a:latin typeface="Times New Roman" panose="02020603050405020304" pitchFamily="18" charset="0"/>
                    <a:ea typeface="Calibri" panose="020F0502020204030204" pitchFamily="34" charset="0"/>
                  </a:rPr>
                  <a:t>: (Montero &amp; Muñoz, 2005</a:t>
                </a:r>
                <a:r>
                  <a:rPr lang="es-EC" sz="1100" dirty="0" smtClean="0">
                    <a:latin typeface="Times New Roman" panose="02020603050405020304" pitchFamily="18" charset="0"/>
                    <a:ea typeface="Calibri" panose="020F0502020204030204" pitchFamily="34" charset="0"/>
                  </a:rPr>
                  <a:t>)</a:t>
                </a:r>
                <a:endParaRPr lang="es-EC" sz="1600" dirty="0">
                  <a:latin typeface="Times New Roman" panose="02020603050405020304" pitchFamily="18" charset="0"/>
                  <a:ea typeface="Calibri" panose="020F0502020204030204" pitchFamily="34" charset="0"/>
                </a:endParaRPr>
              </a:p>
            </p:txBody>
          </p:sp>
        </mc:Choice>
        <mc:Fallback>
          <p:sp>
            <p:nvSpPr>
              <p:cNvPr id="19" name="Rectángulo 18"/>
              <p:cNvSpPr>
                <a:spLocks noRot="1" noChangeAspect="1" noMove="1" noResize="1" noEditPoints="1" noAdjustHandles="1" noChangeArrowheads="1" noChangeShapeType="1" noTextEdit="1"/>
              </p:cNvSpPr>
              <p:nvPr/>
            </p:nvSpPr>
            <p:spPr>
              <a:xfrm>
                <a:off x="198600" y="1573616"/>
                <a:ext cx="7854707" cy="2918748"/>
              </a:xfrm>
              <a:prstGeom prst="rect">
                <a:avLst/>
              </a:prstGeom>
              <a:blipFill rotWithShape="0">
                <a:blip r:embed="rId7"/>
                <a:stretch>
                  <a:fillRect l="-620" b="-41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747425" y="1714234"/>
                <a:ext cx="1372106" cy="532518"/>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panose="02040503050406030204" pitchFamily="18" charset="0"/>
                            </a:rPr>
                          </m:ctrlPr>
                        </m:funcPr>
                        <m:fName>
                          <m:r>
                            <a:rPr lang="es-EC" i="1">
                              <a:latin typeface="Cambria Math" panose="02040503050406030204" pitchFamily="18" charset="0"/>
                            </a:rPr>
                            <m:t>𝐶𝐹</m:t>
                          </m:r>
                        </m:fName>
                        <m:e>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𝑒</m:t>
                              </m:r>
                            </m:e>
                            <m:sup>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𝑆𝐸𝐸</m:t>
                                      </m:r>
                                    </m:e>
                                    <m:sup>
                                      <m:r>
                                        <a:rPr lang="es-EC" i="0">
                                          <a:latin typeface="Cambria Math" panose="02040503050406030204" pitchFamily="18" charset="0"/>
                                        </a:rPr>
                                        <m:t>2</m:t>
                                      </m:r>
                                    </m:sup>
                                  </m:sSup>
                                </m:num>
                                <m:den>
                                  <m:r>
                                    <a:rPr lang="es-EC" i="0">
                                      <a:latin typeface="Cambria Math" panose="02040503050406030204" pitchFamily="18" charset="0"/>
                                    </a:rPr>
                                    <m:t>2</m:t>
                                  </m:r>
                                </m:den>
                              </m:f>
                            </m:sup>
                          </m:sSup>
                        </m:e>
                      </m:func>
                    </m:oMath>
                  </m:oMathPara>
                </a14:m>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5747425" y="1714234"/>
                <a:ext cx="1372106" cy="532518"/>
              </a:xfrm>
              <a:prstGeom prst="rect">
                <a:avLst/>
              </a:prstGeom>
              <a:blipFill rotWithShape="0">
                <a:blip r:embed="rId8"/>
                <a:stretch>
                  <a:fillRect/>
                </a:stretch>
              </a:blipFill>
              <a:ln>
                <a:solidFill>
                  <a:srgbClr val="FF0000"/>
                </a:solidFill>
              </a:ln>
            </p:spPr>
            <p:txBody>
              <a:bodyPr/>
              <a:lstStyle/>
              <a:p>
                <a:r>
                  <a:rPr lang="es-EC">
                    <a:noFill/>
                  </a:rPr>
                  <a:t> </a:t>
                </a:r>
              </a:p>
            </p:txBody>
          </p:sp>
        </mc:Fallback>
      </mc:AlternateContent>
      <p:graphicFrame>
        <p:nvGraphicFramePr>
          <p:cNvPr id="21" name="Tabla 20"/>
          <p:cNvGraphicFramePr>
            <a:graphicFrameLocks noGrp="1"/>
          </p:cNvGraphicFramePr>
          <p:nvPr>
            <p:extLst>
              <p:ext uri="{D42A27DB-BD31-4B8C-83A1-F6EECF244321}">
                <p14:modId xmlns:p14="http://schemas.microsoft.com/office/powerpoint/2010/main" val="534587615"/>
              </p:ext>
            </p:extLst>
          </p:nvPr>
        </p:nvGraphicFramePr>
        <p:xfrm>
          <a:off x="198600" y="4407524"/>
          <a:ext cx="8145359" cy="2194560"/>
        </p:xfrm>
        <a:graphic>
          <a:graphicData uri="http://schemas.openxmlformats.org/drawingml/2006/table">
            <a:tbl>
              <a:tblPr firstRow="1" firstCol="1" bandRow="1">
                <a:tableStyleId>{5C22544A-7EE6-4342-B048-85BDC9FD1C3A}</a:tableStyleId>
              </a:tblPr>
              <a:tblGrid>
                <a:gridCol w="2149168"/>
                <a:gridCol w="1207483"/>
                <a:gridCol w="1406019"/>
                <a:gridCol w="1236775"/>
                <a:gridCol w="923242"/>
                <a:gridCol w="1222672"/>
              </a:tblGrid>
              <a:tr h="178435">
                <a:tc rowSpan="2">
                  <a:txBody>
                    <a:bodyPr/>
                    <a:lstStyle/>
                    <a:p>
                      <a:pPr algn="ctr">
                        <a:lnSpc>
                          <a:spcPct val="150000"/>
                        </a:lnSpc>
                        <a:spcAft>
                          <a:spcPts val="0"/>
                        </a:spcAft>
                      </a:pPr>
                      <a:r>
                        <a:rPr lang="es-EC" sz="1600" b="1" dirty="0">
                          <a:solidFill>
                            <a:schemeClr val="bg1"/>
                          </a:solidFill>
                          <a:effectLst/>
                          <a:latin typeface="Quicksand" panose="020B0604020202020204"/>
                        </a:rPr>
                        <a:t>Especie</a:t>
                      </a:r>
                      <a:endParaRPr lang="es-EC" sz="1600" b="1" dirty="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1600" b="1">
                          <a:solidFill>
                            <a:schemeClr val="bg1"/>
                          </a:solidFill>
                          <a:effectLst/>
                          <a:latin typeface="Quicksand" panose="020B0604020202020204"/>
                        </a:rPr>
                        <a:t>y</a:t>
                      </a:r>
                      <a:endParaRPr lang="es-EC" sz="1600" b="1">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0"/>
                        </a:spcAft>
                      </a:pPr>
                      <a:r>
                        <a:rPr lang="es-EC" sz="1600" b="1">
                          <a:solidFill>
                            <a:schemeClr val="bg1"/>
                          </a:solidFill>
                          <a:effectLst/>
                          <a:latin typeface="Quicksand" panose="020B0604020202020204"/>
                        </a:rPr>
                        <a:t>Parámetros</a:t>
                      </a:r>
                      <a:endParaRPr lang="es-EC" sz="1600" b="1">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rowSpan="2">
                  <a:txBody>
                    <a:bodyPr/>
                    <a:lstStyle/>
                    <a:p>
                      <a:pPr algn="ctr">
                        <a:lnSpc>
                          <a:spcPct val="150000"/>
                        </a:lnSpc>
                        <a:spcAft>
                          <a:spcPts val="0"/>
                        </a:spcAft>
                      </a:pPr>
                      <a:r>
                        <a:rPr lang="es-EC" sz="1600" b="1">
                          <a:solidFill>
                            <a:schemeClr val="bg1"/>
                          </a:solidFill>
                          <a:effectLst/>
                          <a:latin typeface="Quicksand" panose="020B0604020202020204"/>
                        </a:rPr>
                        <a:t>R</a:t>
                      </a:r>
                      <a:r>
                        <a:rPr lang="es-EC" sz="1600" b="1" baseline="30000">
                          <a:solidFill>
                            <a:schemeClr val="bg1"/>
                          </a:solidFill>
                          <a:effectLst/>
                          <a:latin typeface="Quicksand" panose="020B0604020202020204"/>
                        </a:rPr>
                        <a:t>2</a:t>
                      </a:r>
                      <a:r>
                        <a:rPr lang="es-EC" sz="1600" b="1" baseline="-25000">
                          <a:solidFill>
                            <a:schemeClr val="bg1"/>
                          </a:solidFill>
                          <a:effectLst/>
                          <a:latin typeface="Quicksand" panose="020B0604020202020204"/>
                        </a:rPr>
                        <a:t>adj</a:t>
                      </a:r>
                      <a:endParaRPr lang="es-EC" sz="1600" b="1">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0"/>
                        </a:spcAft>
                      </a:pPr>
                      <a:r>
                        <a:rPr lang="es-EC" sz="1600" b="1" dirty="0">
                          <a:solidFill>
                            <a:schemeClr val="bg1"/>
                          </a:solidFill>
                          <a:effectLst/>
                          <a:latin typeface="Quicksand" panose="020B0604020202020204"/>
                        </a:rPr>
                        <a:t>SEE</a:t>
                      </a:r>
                      <a:endParaRPr lang="es-EC" sz="1600" b="1" dirty="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r>
              <a:tr h="0">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600" b="1" dirty="0">
                          <a:solidFill>
                            <a:schemeClr val="bg1"/>
                          </a:solidFill>
                          <a:effectLst/>
                          <a:latin typeface="Quicksand" panose="020B0604020202020204"/>
                        </a:rPr>
                        <a:t>α</a:t>
                      </a:r>
                      <a:endParaRPr lang="es-EC" sz="1600" b="1" dirty="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b="1" dirty="0">
                          <a:solidFill>
                            <a:schemeClr val="bg1"/>
                          </a:solidFill>
                          <a:effectLst/>
                          <a:latin typeface="Quicksand" panose="020B0604020202020204"/>
                        </a:rPr>
                        <a:t>β</a:t>
                      </a:r>
                      <a:endParaRPr lang="es-EC" sz="1600" b="1" dirty="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vMerge="1">
                  <a:txBody>
                    <a:bodyPr/>
                    <a:lstStyle/>
                    <a:p>
                      <a:endParaRPr lang="es-EC"/>
                    </a:p>
                  </a:txBody>
                  <a:tcPr/>
                </a:tc>
              </a:tr>
              <a:tr h="0">
                <a:tc>
                  <a:txBody>
                    <a:bodyPr/>
                    <a:lstStyle/>
                    <a:p>
                      <a:pPr algn="l">
                        <a:lnSpc>
                          <a:spcPct val="150000"/>
                        </a:lnSpc>
                        <a:spcAft>
                          <a:spcPts val="0"/>
                        </a:spcAft>
                      </a:pPr>
                      <a:r>
                        <a:rPr lang="es-EC" sz="1600">
                          <a:solidFill>
                            <a:schemeClr val="bg1"/>
                          </a:solidFill>
                          <a:effectLst/>
                          <a:latin typeface="Quicksand" panose="020B0604020202020204"/>
                        </a:rPr>
                        <a:t>Cupressus Macrocarpa</a:t>
                      </a:r>
                      <a:endParaRPr lang="es-EC" sz="160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Quicksand" panose="020B0604020202020204"/>
                        </a:rPr>
                        <a:t>Biomasa</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–2,21637</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2,35162</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0,998</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0,073801</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50000"/>
                        </a:lnSpc>
                        <a:spcAft>
                          <a:spcPts val="0"/>
                        </a:spcAft>
                      </a:pPr>
                      <a:r>
                        <a:rPr lang="es-EC" sz="1600">
                          <a:solidFill>
                            <a:schemeClr val="bg1"/>
                          </a:solidFill>
                          <a:effectLst/>
                          <a:latin typeface="Quicksand" panose="020B0604020202020204"/>
                        </a:rPr>
                        <a:t>Acacia melanoxylon</a:t>
                      </a:r>
                      <a:endParaRPr lang="es-EC" sz="160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Quicksand" panose="020B0604020202020204"/>
                        </a:rPr>
                        <a:t>Biomasa</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-1,87511</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2,29843</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0,999</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0,014718</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50000"/>
                        </a:lnSpc>
                        <a:spcAft>
                          <a:spcPts val="0"/>
                        </a:spcAft>
                      </a:pPr>
                      <a:r>
                        <a:rPr lang="es-EC" sz="1600">
                          <a:solidFill>
                            <a:schemeClr val="bg1"/>
                          </a:solidFill>
                          <a:effectLst/>
                          <a:latin typeface="Quicksand" panose="020B0604020202020204"/>
                        </a:rPr>
                        <a:t>Eucalyptus Globulus</a:t>
                      </a:r>
                      <a:endParaRPr lang="es-EC" sz="160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Quicksand" panose="020B0604020202020204"/>
                        </a:rPr>
                        <a:t>Biomasa</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–2,20421</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2,38196</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0,974</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0,157850</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lnSpc>
                          <a:spcPct val="150000"/>
                        </a:lnSpc>
                        <a:spcAft>
                          <a:spcPts val="0"/>
                        </a:spcAft>
                      </a:pPr>
                      <a:r>
                        <a:rPr lang="es-EC" sz="1600" dirty="0" err="1">
                          <a:solidFill>
                            <a:schemeClr val="bg1"/>
                          </a:solidFill>
                          <a:effectLst/>
                          <a:latin typeface="Quicksand" panose="020B0604020202020204"/>
                        </a:rPr>
                        <a:t>Pinus</a:t>
                      </a:r>
                      <a:r>
                        <a:rPr lang="es-EC" sz="1600" dirty="0">
                          <a:solidFill>
                            <a:schemeClr val="bg1"/>
                          </a:solidFill>
                          <a:effectLst/>
                          <a:latin typeface="Quicksand" panose="020B0604020202020204"/>
                        </a:rPr>
                        <a:t> radiata</a:t>
                      </a:r>
                      <a:endParaRPr lang="es-EC" sz="1600" dirty="0">
                        <a:solidFill>
                          <a:schemeClr val="bg1"/>
                        </a:solidFill>
                        <a:effectLst/>
                        <a:latin typeface="Quicksand" panose="020B0604020202020204"/>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latin typeface="Quicksand" panose="020B0604020202020204"/>
                        </a:rPr>
                        <a:t>Biomasa</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latin typeface="Quicksand" panose="020B0604020202020204"/>
                        </a:rPr>
                        <a:t>–2,61093</a:t>
                      </a:r>
                      <a:endParaRPr lang="es-EC" sz="1600" dirty="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a:effectLst/>
                          <a:latin typeface="Quicksand" panose="020B0604020202020204"/>
                        </a:rPr>
                        <a:t>2,48739</a:t>
                      </a:r>
                      <a:endParaRPr lang="es-EC" sz="160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latin typeface="Quicksand" panose="020B0604020202020204"/>
                        </a:rPr>
                        <a:t>0,977</a:t>
                      </a:r>
                      <a:endParaRPr lang="es-EC" sz="1600" dirty="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600" dirty="0">
                          <a:effectLst/>
                          <a:latin typeface="Quicksand" panose="020B0604020202020204"/>
                        </a:rPr>
                        <a:t>0,193270</a:t>
                      </a:r>
                      <a:endParaRPr lang="es-EC" sz="1600" dirty="0">
                        <a:effectLst/>
                        <a:latin typeface="Quicksand" panose="020B0604020202020204"/>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22" name="Rectángulo 21"/>
          <p:cNvSpPr/>
          <p:nvPr/>
        </p:nvSpPr>
        <p:spPr>
          <a:xfrm>
            <a:off x="78160" y="6543722"/>
            <a:ext cx="2149948" cy="315856"/>
          </a:xfrm>
          <a:prstGeom prst="rect">
            <a:avLst/>
          </a:prstGeom>
        </p:spPr>
        <p:txBody>
          <a:bodyPr wrap="none">
            <a:spAutoFit/>
          </a:bodyPr>
          <a:lstStyle/>
          <a:p>
            <a:pPr algn="just">
              <a:lnSpc>
                <a:spcPct val="150000"/>
              </a:lnSpc>
              <a:spcAft>
                <a:spcPts val="800"/>
              </a:spcAft>
            </a:pPr>
            <a:r>
              <a:rPr lang="es-EC" sz="1100" dirty="0">
                <a:latin typeface="Times New Roman" panose="02020603050405020304" pitchFamily="18" charset="0"/>
                <a:ea typeface="Calibri" panose="020F0502020204030204" pitchFamily="34" charset="0"/>
              </a:rPr>
              <a:t>Fuente: (Montero &amp; Muñoz, 2005)</a:t>
            </a:r>
            <a:endParaRPr lang="es-EC"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634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p:bldP spid="10" grpId="1"/>
      <p:bldP spid="11" grpId="0"/>
      <p:bldP spid="11" grpId="1"/>
      <p:bldP spid="13" grpId="0"/>
      <p:bldP spid="13" grpId="1"/>
      <p:bldP spid="14" grpId="0"/>
      <p:bldP spid="14" grpId="1"/>
      <p:bldP spid="19" grpId="0" animBg="1"/>
      <p:bldP spid="20"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689228"/>
          </a:xfrm>
          <a:prstGeom prst="rect">
            <a:avLst/>
          </a:prstGeom>
        </p:spPr>
        <p:txBody>
          <a:bodyPr wrap="square">
            <a:spAutoFit/>
          </a:bodyPr>
          <a:lstStyle/>
          <a:p>
            <a:pPr lvl="2">
              <a:lnSpc>
                <a:spcPct val="107000"/>
              </a:lnSpc>
              <a:spcBef>
                <a:spcPts val="200"/>
              </a:spcBef>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Resumen de la estimación 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ecuaciones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alométricas</a:t>
            </a:r>
          </a:p>
          <a:p>
            <a:pPr lvl="2">
              <a:lnSpc>
                <a:spcPct val="107000"/>
              </a:lnSpc>
              <a:spcBef>
                <a:spcPts val="200"/>
              </a:spcBef>
              <a:spcAft>
                <a:spcPts val="0"/>
              </a:spcAft>
              <a:buSzPts val="1200"/>
            </a:pP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991254233"/>
              </p:ext>
            </p:extLst>
          </p:nvPr>
        </p:nvGraphicFramePr>
        <p:xfrm>
          <a:off x="146305" y="1872928"/>
          <a:ext cx="8851395" cy="4491295"/>
        </p:xfrm>
        <a:graphic>
          <a:graphicData uri="http://schemas.openxmlformats.org/drawingml/2006/table">
            <a:tbl>
              <a:tblPr firstRow="1" firstCol="1" bandRow="1">
                <a:tableStyleId>{5C22544A-7EE6-4342-B048-85BDC9FD1C3A}</a:tableStyleId>
              </a:tblPr>
              <a:tblGrid>
                <a:gridCol w="1264485"/>
                <a:gridCol w="1264485"/>
                <a:gridCol w="1264485"/>
                <a:gridCol w="1264485"/>
                <a:gridCol w="1264485"/>
                <a:gridCol w="1264485"/>
                <a:gridCol w="1264485"/>
              </a:tblGrid>
              <a:tr h="1245152">
                <a:tc>
                  <a:txBody>
                    <a:bodyPr/>
                    <a:lstStyle/>
                    <a:p>
                      <a:pPr>
                        <a:lnSpc>
                          <a:spcPct val="107000"/>
                        </a:lnSpc>
                        <a:spcAft>
                          <a:spcPts val="0"/>
                        </a:spcAft>
                      </a:pPr>
                      <a:r>
                        <a:rPr lang="es-EC" sz="1400" dirty="0">
                          <a:solidFill>
                            <a:schemeClr val="bg1"/>
                          </a:solidFill>
                          <a:effectLst/>
                          <a:latin typeface="Quicksand" panose="020B0604020202020204" charset="0"/>
                        </a:rPr>
                        <a:t>Sitio de muestreo </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DAP </a:t>
                      </a:r>
                      <a:endParaRPr lang="es-EC" sz="1400" dirty="0" smtClean="0">
                        <a:solidFill>
                          <a:schemeClr val="bg1"/>
                        </a:solidFill>
                        <a:effectLst/>
                        <a:latin typeface="Quicksand" panose="020B0604020202020204" charset="0"/>
                      </a:endParaRPr>
                    </a:p>
                    <a:p>
                      <a:pPr algn="ctr">
                        <a:lnSpc>
                          <a:spcPct val="107000"/>
                        </a:lnSpc>
                        <a:spcAft>
                          <a:spcPts val="0"/>
                        </a:spcAft>
                      </a:pPr>
                      <a:r>
                        <a:rPr lang="es-EC" sz="1400" dirty="0" smtClean="0">
                          <a:solidFill>
                            <a:schemeClr val="bg1"/>
                          </a:solidFill>
                          <a:effectLst/>
                          <a:latin typeface="Quicksand" panose="020B0604020202020204" charset="0"/>
                        </a:rPr>
                        <a:t>Promedio </a:t>
                      </a:r>
                      <a:r>
                        <a:rPr lang="es-EC" sz="1400" dirty="0">
                          <a:solidFill>
                            <a:schemeClr val="bg1"/>
                          </a:solidFill>
                          <a:effectLst/>
                          <a:latin typeface="Quicksand" panose="020B0604020202020204" charset="0"/>
                        </a:rPr>
                        <a:t>(cm)</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Biomasa Aérea Forestal Promedio </a:t>
                      </a:r>
                    </a:p>
                    <a:p>
                      <a:pPr algn="ctr">
                        <a:lnSpc>
                          <a:spcPct val="107000"/>
                        </a:lnSpc>
                        <a:spcAft>
                          <a:spcPts val="0"/>
                        </a:spcAft>
                      </a:pPr>
                      <a:r>
                        <a:rPr lang="es-EC" sz="1400" dirty="0">
                          <a:solidFill>
                            <a:schemeClr val="bg1"/>
                          </a:solidFill>
                          <a:effectLst/>
                          <a:latin typeface="Quicksand" panose="020B0604020202020204" charset="0"/>
                        </a:rPr>
                        <a:t>(kg/árbol)</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Biomasa Aérea Forestal Promedio </a:t>
                      </a:r>
                    </a:p>
                    <a:p>
                      <a:pPr algn="ctr">
                        <a:lnSpc>
                          <a:spcPct val="107000"/>
                        </a:lnSpc>
                        <a:spcAft>
                          <a:spcPts val="0"/>
                        </a:spcAft>
                      </a:pPr>
                      <a:r>
                        <a:rPr lang="es-EC" sz="1400" dirty="0">
                          <a:solidFill>
                            <a:schemeClr val="bg1"/>
                          </a:solidFill>
                          <a:effectLst/>
                          <a:latin typeface="Quicksand" panose="020B0604020202020204" charset="0"/>
                        </a:rPr>
                        <a:t> (</a:t>
                      </a:r>
                      <a:r>
                        <a:rPr lang="es-EC" sz="1400" dirty="0" err="1">
                          <a:solidFill>
                            <a:schemeClr val="bg1"/>
                          </a:solidFill>
                          <a:effectLst/>
                          <a:latin typeface="Quicksand" panose="020B0604020202020204" charset="0"/>
                        </a:rPr>
                        <a:t>Tn</a:t>
                      </a:r>
                      <a:r>
                        <a:rPr lang="es-EC" sz="1400" dirty="0">
                          <a:solidFill>
                            <a:schemeClr val="bg1"/>
                          </a:solidFill>
                          <a:effectLst/>
                          <a:latin typeface="Quicksand" panose="020B0604020202020204" charset="0"/>
                        </a:rPr>
                        <a:t>/ha)</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Contenido de Carbono Aéreo</a:t>
                      </a:r>
                    </a:p>
                    <a:p>
                      <a:pPr algn="ctr">
                        <a:lnSpc>
                          <a:spcPct val="107000"/>
                        </a:lnSpc>
                        <a:spcAft>
                          <a:spcPts val="0"/>
                        </a:spcAft>
                      </a:pPr>
                      <a:r>
                        <a:rPr lang="es-EC" sz="1400" dirty="0">
                          <a:solidFill>
                            <a:schemeClr val="bg1"/>
                          </a:solidFill>
                          <a:effectLst/>
                          <a:latin typeface="Quicksand" panose="020B0604020202020204" charset="0"/>
                        </a:rPr>
                        <a:t> (</a:t>
                      </a:r>
                      <a:r>
                        <a:rPr lang="es-EC" sz="1400" dirty="0" err="1">
                          <a:solidFill>
                            <a:schemeClr val="bg1"/>
                          </a:solidFill>
                          <a:effectLst/>
                          <a:latin typeface="Quicksand" panose="020B0604020202020204" charset="0"/>
                        </a:rPr>
                        <a:t>Tn</a:t>
                      </a:r>
                      <a:r>
                        <a:rPr lang="es-EC" sz="1400" dirty="0">
                          <a:solidFill>
                            <a:schemeClr val="bg1"/>
                          </a:solidFill>
                          <a:effectLst/>
                          <a:latin typeface="Quicksand" panose="020B0604020202020204" charset="0"/>
                        </a:rPr>
                        <a:t>/ha)</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CO</a:t>
                      </a:r>
                      <a:r>
                        <a:rPr lang="es-EC" sz="1400" baseline="-25000" dirty="0">
                          <a:solidFill>
                            <a:schemeClr val="bg1"/>
                          </a:solidFill>
                          <a:effectLst/>
                          <a:latin typeface="Quicksand" panose="020B0604020202020204" charset="0"/>
                        </a:rPr>
                        <a:t>2</a:t>
                      </a:r>
                      <a:r>
                        <a:rPr lang="es-EC" sz="1400" dirty="0">
                          <a:solidFill>
                            <a:schemeClr val="bg1"/>
                          </a:solidFill>
                          <a:effectLst/>
                          <a:latin typeface="Quicksand" panose="020B0604020202020204" charset="0"/>
                        </a:rPr>
                        <a:t> Equivalente (</a:t>
                      </a:r>
                      <a:r>
                        <a:rPr lang="es-EC" sz="1400" dirty="0" err="1">
                          <a:solidFill>
                            <a:schemeClr val="bg1"/>
                          </a:solidFill>
                          <a:effectLst/>
                          <a:latin typeface="Quicksand" panose="020B0604020202020204" charset="0"/>
                        </a:rPr>
                        <a:t>Tn</a:t>
                      </a:r>
                      <a:r>
                        <a:rPr lang="es-EC" sz="1400" dirty="0">
                          <a:solidFill>
                            <a:schemeClr val="bg1"/>
                          </a:solidFill>
                          <a:effectLst/>
                          <a:latin typeface="Quicksand" panose="020B0604020202020204" charset="0"/>
                        </a:rPr>
                        <a:t>/ha)</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9FCD8"/>
                    </a:solidFill>
                  </a:tcPr>
                </a:tc>
                <a:tc>
                  <a:txBody>
                    <a:bodyPr/>
                    <a:lstStyle/>
                    <a:p>
                      <a:pPr algn="ctr">
                        <a:lnSpc>
                          <a:spcPct val="107000"/>
                        </a:lnSpc>
                        <a:spcAft>
                          <a:spcPts val="0"/>
                        </a:spcAft>
                      </a:pPr>
                      <a:r>
                        <a:rPr lang="es-EC" sz="1400" dirty="0">
                          <a:solidFill>
                            <a:schemeClr val="bg1"/>
                          </a:solidFill>
                          <a:effectLst/>
                          <a:latin typeface="Quicksand" panose="020B0604020202020204" charset="0"/>
                        </a:rPr>
                        <a:t>Biomasa Aérea Forestal Acumulada</a:t>
                      </a:r>
                    </a:p>
                    <a:p>
                      <a:pPr algn="ctr">
                        <a:lnSpc>
                          <a:spcPct val="107000"/>
                        </a:lnSpc>
                        <a:spcAft>
                          <a:spcPts val="0"/>
                        </a:spcAft>
                      </a:pPr>
                      <a:r>
                        <a:rPr lang="es-EC" sz="1400" dirty="0">
                          <a:solidFill>
                            <a:schemeClr val="bg1"/>
                          </a:solidFill>
                          <a:effectLst/>
                          <a:latin typeface="Quicksand" panose="020B0604020202020204" charset="0"/>
                        </a:rPr>
                        <a:t>(</a:t>
                      </a:r>
                      <a:r>
                        <a:rPr lang="es-EC" sz="1400" dirty="0" err="1">
                          <a:solidFill>
                            <a:schemeClr val="bg1"/>
                          </a:solidFill>
                          <a:effectLst/>
                          <a:latin typeface="Quicksand" panose="020B0604020202020204" charset="0"/>
                        </a:rPr>
                        <a:t>Tn</a:t>
                      </a:r>
                      <a:r>
                        <a:rPr lang="es-EC" sz="1400" dirty="0">
                          <a:solidFill>
                            <a:schemeClr val="bg1"/>
                          </a:solidFill>
                          <a:effectLst/>
                          <a:latin typeface="Quicksand" panose="020B0604020202020204" charset="0"/>
                        </a:rPr>
                        <a:t>/ha)</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No.1</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119,1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9,478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59,236</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29,618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108,599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1184,713</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No.2</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109,15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8,723</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54,521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27,260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99,955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1090,416</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No.3</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67,775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7,744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48,398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24,199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88,730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967,964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No.4</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100,45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8,488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53,047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26,523</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97,253</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1060,939</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No.5</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133,05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9,505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59,404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29,702</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108,907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1188,078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No.6</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106,2</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8,732</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54,574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27,287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100,053</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1091,484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No.7</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121,9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8,999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56,241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28,121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103,109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1124,830</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No.8</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96,1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8,400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52,500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26,250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96,250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1049,999</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No.9</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133,9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9,289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58,055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29,027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106,433</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1161,090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No.10</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129,55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9,201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57,507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28,754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105,430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1150,146</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No.11</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101,35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8,997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56,229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28,115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103,087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1124,585</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49031">
                <a:tc>
                  <a:txBody>
                    <a:bodyPr/>
                    <a:lstStyle/>
                    <a:p>
                      <a:pPr>
                        <a:lnSpc>
                          <a:spcPct val="107000"/>
                        </a:lnSpc>
                        <a:spcAft>
                          <a:spcPts val="0"/>
                        </a:spcAft>
                      </a:pPr>
                      <a:r>
                        <a:rPr lang="es-EC" sz="1400" dirty="0">
                          <a:solidFill>
                            <a:schemeClr val="bg1"/>
                          </a:solidFill>
                          <a:effectLst/>
                          <a:latin typeface="Quicksand" panose="020B0604020202020204" charset="0"/>
                        </a:rPr>
                        <a:t>Parcela No.12</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132,7</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9,200</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57,501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28,751</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105,419</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1150,028</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r h="257771">
                <a:tc>
                  <a:txBody>
                    <a:bodyPr/>
                    <a:lstStyle/>
                    <a:p>
                      <a:pPr>
                        <a:lnSpc>
                          <a:spcPct val="107000"/>
                        </a:lnSpc>
                        <a:spcAft>
                          <a:spcPts val="0"/>
                        </a:spcAft>
                      </a:pPr>
                      <a:r>
                        <a:rPr lang="es-EC" sz="1400" dirty="0">
                          <a:solidFill>
                            <a:schemeClr val="bg1"/>
                          </a:solidFill>
                          <a:effectLst/>
                          <a:latin typeface="Quicksand" panose="020B0604020202020204" charset="0"/>
                        </a:rPr>
                        <a:t>Parcela No.13</a:t>
                      </a:r>
                      <a:endParaRPr lang="es-EC" sz="14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solidFill>
                      <a:srgbClr val="F9FCD8"/>
                    </a:solidFill>
                  </a:tcPr>
                </a:tc>
                <a:tc>
                  <a:txBody>
                    <a:bodyPr/>
                    <a:lstStyle/>
                    <a:p>
                      <a:pPr algn="r">
                        <a:lnSpc>
                          <a:spcPct val="107000"/>
                        </a:lnSpc>
                        <a:spcAft>
                          <a:spcPts val="0"/>
                        </a:spcAft>
                      </a:pPr>
                      <a:r>
                        <a:rPr lang="es-EC" sz="1400">
                          <a:effectLst/>
                          <a:latin typeface="Quicksand" panose="020B0604020202020204" charset="0"/>
                        </a:rPr>
                        <a:t>67,8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400">
                          <a:effectLst/>
                          <a:latin typeface="Quicksand" panose="020B0604020202020204" charset="0"/>
                        </a:rPr>
                        <a:t>7,698</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48,112</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24,056</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a:effectLst/>
                          <a:latin typeface="Quicksand" panose="020B0604020202020204" charset="0"/>
                        </a:rPr>
                        <a:t>88,205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400" dirty="0">
                          <a:effectLst/>
                          <a:latin typeface="Quicksand" panose="020B0604020202020204" charset="0"/>
                        </a:rPr>
                        <a:t>962,235</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44450" marR="44450" marT="0" marB="0" anchor="ctr">
                    <a:solidFill>
                      <a:srgbClr val="FFC000"/>
                    </a:solidFill>
                  </a:tcPr>
                </a:tc>
              </a:tr>
            </a:tbl>
          </a:graphicData>
        </a:graphic>
      </p:graphicFrame>
      <p:sp>
        <p:nvSpPr>
          <p:cNvPr id="3" name="Rectángulo 2"/>
          <p:cNvSpPr/>
          <p:nvPr/>
        </p:nvSpPr>
        <p:spPr>
          <a:xfrm>
            <a:off x="2230595" y="3105456"/>
            <a:ext cx="6406421" cy="1785104"/>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800"/>
              </a:spcAft>
            </a:pPr>
            <a:r>
              <a:rPr lang="es-EC" dirty="0">
                <a:latin typeface="Quicksand" panose="020B0604020202020204"/>
                <a:ea typeface="Calibri" panose="020F0502020204030204" pitchFamily="34" charset="0"/>
              </a:rPr>
              <a:t>BA (Kg/árbol) x (1Tn/1000 Kg) x FC (árbol/1ha)= BA (</a:t>
            </a:r>
            <a:r>
              <a:rPr lang="es-EC" dirty="0" err="1">
                <a:latin typeface="Quicksand" panose="020B0604020202020204"/>
                <a:ea typeface="Calibri" panose="020F0502020204030204" pitchFamily="34" charset="0"/>
              </a:rPr>
              <a:t>Tn</a:t>
            </a:r>
            <a:r>
              <a:rPr lang="es-EC" dirty="0">
                <a:latin typeface="Quicksand" panose="020B0604020202020204"/>
                <a:ea typeface="Calibri" panose="020F0502020204030204" pitchFamily="34" charset="0"/>
              </a:rPr>
              <a:t>/ha) </a:t>
            </a:r>
            <a:endParaRPr lang="es-EC" dirty="0" smtClean="0">
              <a:latin typeface="Quicksand" panose="020B0604020202020204"/>
              <a:ea typeface="Calibri" panose="020F0502020204030204" pitchFamily="34" charset="0"/>
            </a:endParaRPr>
          </a:p>
          <a:p>
            <a:pPr>
              <a:spcAft>
                <a:spcPts val="800"/>
              </a:spcAft>
            </a:pPr>
            <a:r>
              <a:rPr lang="es-EC" dirty="0" smtClean="0">
                <a:latin typeface="Quicksand" panose="020B0604020202020204"/>
                <a:ea typeface="Calibri" panose="020F0502020204030204" pitchFamily="34" charset="0"/>
              </a:rPr>
              <a:t>Donde</a:t>
            </a:r>
            <a:r>
              <a:rPr lang="es-EC" dirty="0">
                <a:latin typeface="Quicksand" panose="020B0604020202020204"/>
                <a:ea typeface="Calibri" panose="020F0502020204030204" pitchFamily="34" charset="0"/>
              </a:rPr>
              <a:t>:</a:t>
            </a:r>
          </a:p>
          <a:p>
            <a:pPr marL="742950" lvl="1" indent="-285750" algn="just">
              <a:spcAft>
                <a:spcPts val="800"/>
              </a:spcAft>
              <a:buFont typeface="Times New Roman" panose="02020603050405020304" pitchFamily="18" charset="0"/>
              <a:buChar char="-"/>
            </a:pPr>
            <a:r>
              <a:rPr lang="es-EC" dirty="0">
                <a:latin typeface="Quicksand" panose="020B0604020202020204"/>
                <a:ea typeface="Calibri" panose="020F0502020204030204" pitchFamily="34" charset="0"/>
              </a:rPr>
              <a:t>BA = biomasa aérea en Kg </a:t>
            </a:r>
            <a:r>
              <a:rPr lang="es-EC" dirty="0">
                <a:latin typeface="Quicksand" panose="020B0604020202020204"/>
                <a:ea typeface="Calibri" panose="020F0502020204030204" pitchFamily="34" charset="0"/>
                <a:sym typeface="Wingdings" panose="05000000000000000000" pitchFamily="2" charset="2"/>
              </a:rPr>
              <a:t></a:t>
            </a:r>
            <a:r>
              <a:rPr lang="es-EC" dirty="0">
                <a:latin typeface="Quicksand" panose="020B0604020202020204"/>
                <a:ea typeface="Calibri" panose="020F0502020204030204" pitchFamily="34" charset="0"/>
              </a:rPr>
              <a:t> </a:t>
            </a:r>
            <a:r>
              <a:rPr lang="es-EC" dirty="0" err="1" smtClean="0">
                <a:latin typeface="Quicksand" panose="020B0604020202020204"/>
                <a:ea typeface="Calibri" panose="020F0502020204030204" pitchFamily="34" charset="0"/>
              </a:rPr>
              <a:t>Tn</a:t>
            </a:r>
            <a:r>
              <a:rPr lang="es-EC" dirty="0" smtClean="0">
                <a:latin typeface="Quicksand" panose="020B0604020202020204"/>
                <a:ea typeface="Calibri" panose="020F0502020204030204" pitchFamily="34" charset="0"/>
              </a:rPr>
              <a:t> </a:t>
            </a:r>
            <a:endParaRPr lang="es-EC" dirty="0">
              <a:latin typeface="Quicksand" panose="020B0604020202020204"/>
              <a:ea typeface="Calibri" panose="020F0502020204030204" pitchFamily="34" charset="0"/>
            </a:endParaRPr>
          </a:p>
          <a:p>
            <a:pPr marL="742950" lvl="1" indent="-285750" algn="just">
              <a:spcAft>
                <a:spcPts val="800"/>
              </a:spcAft>
              <a:buFont typeface="Times New Roman" panose="02020603050405020304" pitchFamily="18" charset="0"/>
              <a:buChar char="-"/>
            </a:pPr>
            <a:r>
              <a:rPr lang="es-EC" dirty="0">
                <a:latin typeface="Quicksand" panose="020B0604020202020204"/>
                <a:ea typeface="Calibri" panose="020F0502020204030204" pitchFamily="34" charset="0"/>
              </a:rPr>
              <a:t>FC = Factor de conversión según el tamaño de la parcela empleado</a:t>
            </a:r>
            <a:r>
              <a:rPr lang="es-EC" sz="1600" dirty="0" smtClean="0">
                <a:latin typeface="Quicksand" panose="020B0604020202020204"/>
                <a:ea typeface="Calibri" panose="020F0502020204030204" pitchFamily="34" charset="0"/>
              </a:rPr>
              <a:t>.                                        </a:t>
            </a:r>
            <a:r>
              <a:rPr lang="es-EC" sz="1400" dirty="0" smtClean="0">
                <a:latin typeface="Quicksand" panose="020B0604020202020204"/>
                <a:ea typeface="Calibri" panose="020F0502020204030204" pitchFamily="34" charset="0"/>
              </a:rPr>
              <a:t>Fuente</a:t>
            </a:r>
            <a:r>
              <a:rPr lang="es-EC" sz="1400" dirty="0">
                <a:latin typeface="Quicksand" panose="020B0604020202020204"/>
                <a:ea typeface="Calibri" panose="020F0502020204030204" pitchFamily="34" charset="0"/>
              </a:rPr>
              <a:t>: (</a:t>
            </a:r>
            <a:r>
              <a:rPr lang="es-EC" sz="1400" dirty="0">
                <a:latin typeface="Quicksand" panose="020B0604020202020204"/>
              </a:rPr>
              <a:t>Páez, 2014</a:t>
            </a:r>
            <a:r>
              <a:rPr lang="es-EC" sz="1400" dirty="0" smtClean="0">
                <a:latin typeface="Quicksand" panose="020B0604020202020204"/>
              </a:rPr>
              <a:t>)</a:t>
            </a:r>
            <a:endParaRPr lang="es-EC" sz="1400" dirty="0">
              <a:latin typeface="Quicksand" panose="020B0604020202020204"/>
              <a:ea typeface="Calibri" panose="020F0502020204030204" pitchFamily="34" charset="0"/>
            </a:endParaRPr>
          </a:p>
        </p:txBody>
      </p:sp>
      <p:sp>
        <p:nvSpPr>
          <p:cNvPr id="9" name="Rectángulo 8"/>
          <p:cNvSpPr/>
          <p:nvPr/>
        </p:nvSpPr>
        <p:spPr>
          <a:xfrm>
            <a:off x="3940935" y="2063314"/>
            <a:ext cx="1276524" cy="105640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0" name="Rectángulo 9"/>
          <p:cNvSpPr/>
          <p:nvPr/>
        </p:nvSpPr>
        <p:spPr>
          <a:xfrm>
            <a:off x="5221942" y="2056183"/>
            <a:ext cx="1276524" cy="105640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1" name="Rectángulo 10"/>
          <p:cNvSpPr/>
          <p:nvPr/>
        </p:nvSpPr>
        <p:spPr>
          <a:xfrm>
            <a:off x="4675408" y="3295836"/>
            <a:ext cx="3890368" cy="923330"/>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s-EC" dirty="0" smtClean="0">
                <a:latin typeface="Quicksand" panose="020B0604020202020204"/>
                <a:ea typeface="Calibri" panose="020F0502020204030204" pitchFamily="34" charset="0"/>
                <a:cs typeface="Times New Roman" panose="02020603050405020304" pitchFamily="18" charset="0"/>
              </a:rPr>
              <a:t>Se </a:t>
            </a:r>
            <a:r>
              <a:rPr lang="es-EC" dirty="0">
                <a:latin typeface="Quicksand" panose="020B0604020202020204"/>
                <a:ea typeface="Calibri" panose="020F0502020204030204" pitchFamily="34" charset="0"/>
                <a:cs typeface="Times New Roman" panose="02020603050405020304" pitchFamily="18" charset="0"/>
              </a:rPr>
              <a:t>asume que el contenido de carbono corresponde al 50% de biomasa de los árboles vivos (</a:t>
            </a:r>
            <a:r>
              <a:rPr lang="es-EC" dirty="0" err="1">
                <a:latin typeface="Quicksand" panose="020B0604020202020204"/>
                <a:ea typeface="Calibri" panose="020F0502020204030204" pitchFamily="34" charset="0"/>
                <a:cs typeface="Times New Roman" panose="02020603050405020304" pitchFamily="18" charset="0"/>
              </a:rPr>
              <a:t>Rügnitz</a:t>
            </a:r>
            <a:r>
              <a:rPr lang="es-EC" dirty="0">
                <a:latin typeface="Quicksand" panose="020B0604020202020204"/>
                <a:ea typeface="Calibri" panose="020F0502020204030204" pitchFamily="34" charset="0"/>
                <a:cs typeface="Times New Roman" panose="02020603050405020304" pitchFamily="18" charset="0"/>
              </a:rPr>
              <a:t>, et al., 2009)</a:t>
            </a:r>
            <a:endParaRPr lang="es-EC" dirty="0">
              <a:latin typeface="Quicksand" panose="020B0604020202020204"/>
            </a:endParaRPr>
          </a:p>
        </p:txBody>
      </p:sp>
      <p:sp>
        <p:nvSpPr>
          <p:cNvPr id="12" name="Rectángulo 11"/>
          <p:cNvSpPr/>
          <p:nvPr/>
        </p:nvSpPr>
        <p:spPr>
          <a:xfrm>
            <a:off x="6498466" y="2049052"/>
            <a:ext cx="1276524" cy="105640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mc:AlternateContent xmlns:mc="http://schemas.openxmlformats.org/markup-compatibility/2006">
        <mc:Choice xmlns:a14="http://schemas.microsoft.com/office/drawing/2010/main" Requires="a14">
          <p:sp>
            <p:nvSpPr>
              <p:cNvPr id="13" name="Rectángulo 12"/>
              <p:cNvSpPr/>
              <p:nvPr/>
            </p:nvSpPr>
            <p:spPr>
              <a:xfrm>
                <a:off x="2326341" y="3259052"/>
                <a:ext cx="6575613" cy="2062103"/>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800"/>
                  </a:spcAft>
                </a:pPr>
                <a14:m>
                  <m:oMath xmlns:m="http://schemas.openxmlformats.org/officeDocument/2006/math">
                    <m:sSub>
                      <m:sSubPr>
                        <m:ctrlPr>
                          <a:rPr lang="es-EC" i="1">
                            <a:latin typeface="Cambria Math" panose="02040503050406030204" pitchFamily="18" charset="0"/>
                            <a:ea typeface="Calibri" panose="020F0502020204030204" pitchFamily="34" charset="0"/>
                          </a:rPr>
                        </m:ctrlPr>
                      </m:sSubPr>
                      <m:e>
                        <m:r>
                          <a:rPr lang="es-EC" i="1">
                            <a:effectLst/>
                            <a:latin typeface="Cambria Math" panose="02040503050406030204" pitchFamily="18" charset="0"/>
                            <a:ea typeface="Calibri" panose="020F0502020204030204" pitchFamily="34" charset="0"/>
                          </a:rPr>
                          <m:t>𝐶𝑂</m:t>
                        </m:r>
                      </m:e>
                      <m:sub>
                        <m:r>
                          <a:rPr lang="es-EC" i="1">
                            <a:effectLst/>
                            <a:latin typeface="Cambria Math" panose="02040503050406030204" pitchFamily="18" charset="0"/>
                            <a:ea typeface="Calibri" panose="020F0502020204030204" pitchFamily="34" charset="0"/>
                          </a:rPr>
                          <m:t>2</m:t>
                        </m:r>
                      </m:sub>
                    </m:sSub>
                    <m:r>
                      <a:rPr lang="es-EC" i="1">
                        <a:effectLst/>
                        <a:latin typeface="Cambria Math" panose="02040503050406030204" pitchFamily="18" charset="0"/>
                        <a:ea typeface="Calibri" panose="020F0502020204030204" pitchFamily="34" charset="0"/>
                      </a:rPr>
                      <m:t>𝑇𝑜𝑡𝑎𝑙</m:t>
                    </m:r>
                    <m:r>
                      <a:rPr lang="es-EC" i="1">
                        <a:effectLst/>
                        <a:latin typeface="Cambria Math" panose="02040503050406030204" pitchFamily="18" charset="0"/>
                        <a:ea typeface="Calibri" panose="020F0502020204030204" pitchFamily="34" charset="0"/>
                      </a:rPr>
                      <m:t>= </m:t>
                    </m:r>
                    <m:r>
                      <a:rPr lang="es-EC" i="1">
                        <a:effectLst/>
                        <a:latin typeface="Cambria Math" panose="02040503050406030204" pitchFamily="18" charset="0"/>
                        <a:ea typeface="Calibri" panose="020F0502020204030204" pitchFamily="34" charset="0"/>
                      </a:rPr>
                      <m:t>𝐶𝐴𝐶</m:t>
                    </m:r>
                    <m:r>
                      <a:rPr lang="es-EC" i="1">
                        <a:effectLst/>
                        <a:latin typeface="Cambria Math" panose="02040503050406030204" pitchFamily="18" charset="0"/>
                        <a:ea typeface="Calibri" panose="020F0502020204030204" pitchFamily="34" charset="0"/>
                      </a:rPr>
                      <m:t>∗3,67</m:t>
                    </m:r>
                  </m:oMath>
                </a14:m>
                <a:r>
                  <a:rPr lang="es-EC" dirty="0">
                    <a:effectLst/>
                    <a:latin typeface="Quicksand" panose="020B0604020202020204"/>
                    <a:ea typeface="Times New Roman" panose="02020603050405020304" pitchFamily="18" charset="0"/>
                  </a:rPr>
                  <a:t>                                       </a:t>
                </a:r>
                <a:r>
                  <a:rPr lang="es-EC" dirty="0">
                    <a:effectLst/>
                    <a:latin typeface="Quicksand" panose="020B0604020202020204"/>
                    <a:ea typeface="Calibri" panose="020F0502020204030204" pitchFamily="34" charset="0"/>
                  </a:rPr>
                  <a:t> </a:t>
                </a:r>
                <a:endParaRPr lang="es-EC" dirty="0" smtClean="0">
                  <a:effectLst/>
                  <a:latin typeface="Quicksand" panose="020B0604020202020204"/>
                  <a:ea typeface="Calibri" panose="020F0502020204030204" pitchFamily="34" charset="0"/>
                </a:endParaRPr>
              </a:p>
              <a:p>
                <a:pPr>
                  <a:spcAft>
                    <a:spcPts val="800"/>
                  </a:spcAft>
                </a:pPr>
                <a:r>
                  <a:rPr lang="es-EC" dirty="0" smtClean="0">
                    <a:effectLst/>
                    <a:latin typeface="Quicksand" panose="020B0604020202020204"/>
                    <a:ea typeface="Calibri" panose="020F0502020204030204" pitchFamily="34" charset="0"/>
                  </a:rPr>
                  <a:t>Donde</a:t>
                </a:r>
                <a:r>
                  <a:rPr lang="es-EC" dirty="0">
                    <a:effectLst/>
                    <a:latin typeface="Quicksand" panose="020B0604020202020204"/>
                    <a:ea typeface="Calibri" panose="020F0502020204030204" pitchFamily="34" charset="0"/>
                  </a:rPr>
                  <a:t>:</a:t>
                </a:r>
              </a:p>
              <a:p>
                <a:pPr marL="742950" lvl="1" indent="-28575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CAC = Contenido de carbono aéreo </a:t>
                </a:r>
              </a:p>
              <a:p>
                <a:pPr marL="742950" lvl="1" indent="-285750" algn="just">
                  <a:spcAft>
                    <a:spcPts val="800"/>
                  </a:spcAft>
                  <a:buFont typeface="Times New Roman" panose="02020603050405020304" pitchFamily="18" charset="0"/>
                  <a:buChar char="-"/>
                </a:pPr>
                <a:r>
                  <a:rPr lang="es-EC" dirty="0">
                    <a:effectLst/>
                    <a:latin typeface="Quicksand" panose="020B0604020202020204"/>
                    <a:ea typeface="Calibri" panose="020F0502020204030204" pitchFamily="34" charset="0"/>
                  </a:rPr>
                  <a:t>3,67 = factor que resulta de dividir el peso atómico de una molécula de dióxido de carbono (44) por el peso específico del carbono (12</a:t>
                </a:r>
                <a:r>
                  <a:rPr lang="es-EC" dirty="0" smtClean="0">
                    <a:effectLst/>
                    <a:latin typeface="Quicksand" panose="020B0604020202020204"/>
                    <a:ea typeface="Calibri" panose="020F0502020204030204" pitchFamily="34" charset="0"/>
                  </a:rPr>
                  <a:t>)                                  </a:t>
                </a:r>
                <a:r>
                  <a:rPr lang="es-EC" sz="1200" dirty="0" smtClean="0">
                    <a:effectLst/>
                    <a:latin typeface="Quicksand" panose="020B0604020202020204"/>
                    <a:ea typeface="Calibri" panose="020F0502020204030204" pitchFamily="34" charset="0"/>
                  </a:rPr>
                  <a:t>Fuente: </a:t>
                </a:r>
                <a:r>
                  <a:rPr lang="es-EC" sz="1200" dirty="0">
                    <a:latin typeface="Quicksand" panose="020B0604020202020204"/>
                  </a:rPr>
                  <a:t>(IPCC, 2006)</a:t>
                </a:r>
                <a:endParaRPr lang="es-EC" sz="1200" dirty="0">
                  <a:effectLst/>
                  <a:latin typeface="Quicksand" panose="020B0604020202020204"/>
                  <a:ea typeface="Calibri" panose="020F0502020204030204" pitchFamily="34" charset="0"/>
                </a:endParaRPr>
              </a:p>
            </p:txBody>
          </p:sp>
        </mc:Choice>
        <mc:Fallback>
          <p:sp>
            <p:nvSpPr>
              <p:cNvPr id="13" name="Rectángulo 12"/>
              <p:cNvSpPr>
                <a:spLocks noRot="1" noChangeAspect="1" noMove="1" noResize="1" noEditPoints="1" noAdjustHandles="1" noChangeArrowheads="1" noChangeShapeType="1" noTextEdit="1"/>
              </p:cNvSpPr>
              <p:nvPr/>
            </p:nvSpPr>
            <p:spPr>
              <a:xfrm>
                <a:off x="2326341" y="3259052"/>
                <a:ext cx="6575613" cy="2062103"/>
              </a:xfrm>
              <a:prstGeom prst="rect">
                <a:avLst/>
              </a:prstGeom>
              <a:blipFill rotWithShape="0">
                <a:blip r:embed="rId2"/>
                <a:stretch>
                  <a:fillRect l="-741" r="-648" b="-3824"/>
                </a:stretch>
              </a:blipFill>
              <a:ln>
                <a:solidFill>
                  <a:srgbClr val="FF0000"/>
                </a:solidFill>
              </a:ln>
            </p:spPr>
            <p:txBody>
              <a:bodyPr/>
              <a:lstStyle/>
              <a:p>
                <a:r>
                  <a:rPr lang="es-EC">
                    <a:noFill/>
                  </a:rPr>
                  <a:t> </a:t>
                </a:r>
              </a:p>
            </p:txBody>
          </p:sp>
        </mc:Fallback>
      </mc:AlternateContent>
    </p:spTree>
    <p:extLst>
      <p:ext uri="{BB962C8B-B14F-4D97-AF65-F5344CB8AC3E}">
        <p14:creationId xmlns:p14="http://schemas.microsoft.com/office/powerpoint/2010/main" val="12856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mediante imagen Radar</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191" r="1200" b="2409"/>
          <a:stretch/>
        </p:blipFill>
        <p:spPr>
          <a:xfrm>
            <a:off x="0" y="1776643"/>
            <a:ext cx="9144000" cy="4590288"/>
          </a:xfrm>
          <a:prstGeom prst="rect">
            <a:avLst/>
          </a:prstGeom>
        </p:spPr>
      </p:pic>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6408" y="2172824"/>
            <a:ext cx="2376072" cy="1320184"/>
          </a:xfrm>
          <a:prstGeom prst="rect">
            <a:avLst/>
          </a:prstGeom>
          <a:noFill/>
          <a:ln>
            <a:solidFill>
              <a:schemeClr val="tx1"/>
            </a:solidFill>
          </a:ln>
        </p:spPr>
      </p:pic>
      <p:sp>
        <p:nvSpPr>
          <p:cNvPr id="3" name="Rectángulo 2"/>
          <p:cNvSpPr/>
          <p:nvPr/>
        </p:nvSpPr>
        <p:spPr>
          <a:xfrm>
            <a:off x="3940935" y="2432304"/>
            <a:ext cx="2514729" cy="106070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1" name="Rectángulo 10"/>
          <p:cNvSpPr/>
          <p:nvPr/>
        </p:nvSpPr>
        <p:spPr>
          <a:xfrm>
            <a:off x="2002407" y="3554308"/>
            <a:ext cx="3758313" cy="1566331"/>
          </a:xfrm>
          <a:prstGeom prst="rect">
            <a:avLst/>
          </a:prstGeom>
          <a:noFill/>
          <a:ln w="7620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3" name="Imagen 12"/>
          <p:cNvPicPr/>
          <p:nvPr/>
        </p:nvPicPr>
        <p:blipFill>
          <a:blip r:embed="rId4"/>
          <a:stretch>
            <a:fillRect/>
          </a:stretch>
        </p:blipFill>
        <p:spPr>
          <a:xfrm>
            <a:off x="1517904" y="4417844"/>
            <a:ext cx="4242816" cy="2185037"/>
          </a:xfrm>
          <a:prstGeom prst="rect">
            <a:avLst/>
          </a:prstGeom>
          <a:ln>
            <a:solidFill>
              <a:schemeClr val="tx1"/>
            </a:solidFill>
          </a:ln>
        </p:spPr>
      </p:pic>
      <p:sp>
        <p:nvSpPr>
          <p:cNvPr id="14" name="Rectángulo 13"/>
          <p:cNvSpPr/>
          <p:nvPr/>
        </p:nvSpPr>
        <p:spPr>
          <a:xfrm>
            <a:off x="1517904" y="6528972"/>
            <a:ext cx="3555525" cy="369332"/>
          </a:xfrm>
          <a:prstGeom prst="rect">
            <a:avLst/>
          </a:prstGeom>
          <a:solidFill>
            <a:srgbClr val="99FF99"/>
          </a:solidFill>
        </p:spPr>
        <p:txBody>
          <a:bodyPr wrap="none">
            <a:spAutoFit/>
          </a:bodyPr>
          <a:lstStyle/>
          <a:p>
            <a:r>
              <a:rPr lang="es-EC"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Coeficiente </a:t>
            </a:r>
            <a:r>
              <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de correlación (r</a:t>
            </a:r>
            <a:r>
              <a:rPr lang="es-EC" b="1"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rPr>
              <a:t>2 </a:t>
            </a:r>
            <a:r>
              <a:rPr lang="es-EC" b="1" dirty="0">
                <a:solidFill>
                  <a:schemeClr val="bg1"/>
                </a:solidFill>
                <a:latin typeface="Calibri" panose="020F0502020204030204" pitchFamily="34" charset="0"/>
                <a:ea typeface="Calibri" panose="020F0502020204030204" pitchFamily="34" charset="0"/>
                <a:cs typeface="Times New Roman" panose="02020603050405020304" pitchFamily="18" charset="0"/>
              </a:rPr>
              <a:t>=0,74)</a:t>
            </a:r>
            <a:endParaRPr lang="es-EC" b="1" dirty="0">
              <a:solidFill>
                <a:schemeClr val="bg1"/>
              </a:solidFill>
            </a:endParaRPr>
          </a:p>
        </p:txBody>
      </p:sp>
      <mc:AlternateContent xmlns:mc="http://schemas.openxmlformats.org/markup-compatibility/2006">
        <mc:Choice xmlns:a14="http://schemas.microsoft.com/office/drawing/2010/main" Requires="a14">
          <p:sp>
            <p:nvSpPr>
              <p:cNvPr id="16" name="Marcador de contenido 2"/>
              <p:cNvSpPr>
                <a:spLocks noGrp="1"/>
              </p:cNvSpPr>
              <p:nvPr>
                <p:ph idx="1"/>
              </p:nvPr>
            </p:nvSpPr>
            <p:spPr>
              <a:xfrm>
                <a:off x="571273" y="1880216"/>
                <a:ext cx="8001453" cy="2557162"/>
              </a:xfrm>
            </p:spPr>
            <p:style>
              <a:lnRef idx="1">
                <a:schemeClr val="accent1"/>
              </a:lnRef>
              <a:fillRef idx="2">
                <a:schemeClr val="accent1"/>
              </a:fillRef>
              <a:effectRef idx="1">
                <a:schemeClr val="accent1"/>
              </a:effectRef>
              <a:fontRef idx="minor">
                <a:schemeClr val="dk1"/>
              </a:fontRef>
            </p:style>
            <p:txBody>
              <a:bodyPr>
                <a:normAutofit/>
              </a:bodyPr>
              <a:lstStyle/>
              <a:p>
                <a:pPr marL="36900" indent="0">
                  <a:buNone/>
                </a:pPr>
                <a14:m>
                  <m:oMathPara xmlns:m="http://schemas.openxmlformats.org/officeDocument/2006/math">
                    <m:oMathParaPr>
                      <m:jc m:val="centerGroup"/>
                    </m:oMathParaPr>
                    <m:oMath xmlns:m="http://schemas.openxmlformats.org/officeDocument/2006/math">
                      <m:r>
                        <a:rPr lang="es-EC" sz="1800" i="1">
                          <a:effectLst/>
                          <a:latin typeface="Cambria Math" panose="02040503050406030204" pitchFamily="18" charset="0"/>
                        </a:rPr>
                        <m:t>𝑙𝑛</m:t>
                      </m:r>
                      <m:d>
                        <m:dPr>
                          <m:ctrlPr>
                            <a:rPr lang="es-EC" sz="1800" i="1">
                              <a:effectLst/>
                              <a:latin typeface="Cambria Math" panose="02040503050406030204" pitchFamily="18" charset="0"/>
                            </a:rPr>
                          </m:ctrlPr>
                        </m:dPr>
                        <m:e>
                          <m:r>
                            <a:rPr lang="es-EC" sz="1800" i="1">
                              <a:effectLst/>
                              <a:latin typeface="Cambria Math" panose="02040503050406030204" pitchFamily="18" charset="0"/>
                            </a:rPr>
                            <m:t>𝐴𝐺𝐵</m:t>
                          </m:r>
                        </m:e>
                      </m:d>
                      <m:r>
                        <a:rPr lang="es-EC" sz="1800" i="1">
                          <a:effectLst/>
                          <a:latin typeface="Cambria Math" panose="02040503050406030204" pitchFamily="18" charset="0"/>
                        </a:rPr>
                        <m:t>=</m:t>
                      </m:r>
                      <m:sSub>
                        <m:sSubPr>
                          <m:ctrlPr>
                            <a:rPr lang="es-EC" sz="1800" i="1">
                              <a:effectLst/>
                              <a:latin typeface="Cambria Math" panose="02040503050406030204" pitchFamily="18" charset="0"/>
                            </a:rPr>
                          </m:ctrlPr>
                        </m:sSubPr>
                        <m:e>
                          <m:r>
                            <a:rPr lang="es-EC" sz="1800" i="1">
                              <a:effectLst/>
                              <a:latin typeface="Cambria Math" panose="02040503050406030204" pitchFamily="18" charset="0"/>
                            </a:rPr>
                            <m:t>𝑎</m:t>
                          </m:r>
                        </m:e>
                        <m:sub>
                          <m:r>
                            <a:rPr lang="es-EC" sz="1800" i="1">
                              <a:effectLst/>
                              <a:latin typeface="Cambria Math" panose="02040503050406030204" pitchFamily="18" charset="0"/>
                            </a:rPr>
                            <m:t>0</m:t>
                          </m:r>
                        </m:sub>
                      </m:sSub>
                      <m:r>
                        <a:rPr lang="es-EC" sz="1800" i="1">
                          <a:effectLst/>
                          <a:latin typeface="Cambria Math" panose="02040503050406030204" pitchFamily="18" charset="0"/>
                        </a:rPr>
                        <m:t>+</m:t>
                      </m:r>
                      <m:sSub>
                        <m:sSubPr>
                          <m:ctrlPr>
                            <a:rPr lang="es-EC" sz="1800" i="1">
                              <a:effectLst/>
                              <a:latin typeface="Cambria Math" panose="02040503050406030204" pitchFamily="18" charset="0"/>
                            </a:rPr>
                          </m:ctrlPr>
                        </m:sSubPr>
                        <m:e>
                          <m:r>
                            <a:rPr lang="es-EC" sz="1800" i="1">
                              <a:effectLst/>
                              <a:latin typeface="Cambria Math" panose="02040503050406030204" pitchFamily="18" charset="0"/>
                            </a:rPr>
                            <m:t>𝑎</m:t>
                          </m:r>
                        </m:e>
                        <m:sub>
                          <m:r>
                            <a:rPr lang="es-EC" sz="1800" i="1">
                              <a:effectLst/>
                              <a:latin typeface="Cambria Math" panose="02040503050406030204" pitchFamily="18" charset="0"/>
                            </a:rPr>
                            <m:t>1</m:t>
                          </m:r>
                        </m:sub>
                      </m:sSub>
                      <m:sSubSup>
                        <m:sSubSupPr>
                          <m:ctrlPr>
                            <a:rPr lang="es-EC" sz="1800" i="1">
                              <a:effectLst/>
                              <a:latin typeface="Cambria Math" panose="02040503050406030204" pitchFamily="18" charset="0"/>
                            </a:rPr>
                          </m:ctrlPr>
                        </m:sSubSupPr>
                        <m:e>
                          <m:r>
                            <a:rPr lang="es-EC" sz="1800" i="1">
                              <a:effectLst/>
                              <a:latin typeface="Cambria Math" panose="02040503050406030204" pitchFamily="18" charset="0"/>
                            </a:rPr>
                            <m:t>𝜎</m:t>
                          </m:r>
                        </m:e>
                        <m:sub>
                          <m:r>
                            <a:rPr lang="es-EC" sz="1800" i="1">
                              <a:effectLst/>
                              <a:latin typeface="Cambria Math" panose="02040503050406030204" pitchFamily="18" charset="0"/>
                            </a:rPr>
                            <m:t>𝐻𝐻</m:t>
                          </m:r>
                        </m:sub>
                        <m:sup>
                          <m:r>
                            <a:rPr lang="es-EC" sz="1800" i="1">
                              <a:effectLst/>
                              <a:latin typeface="Cambria Math" panose="02040503050406030204" pitchFamily="18" charset="0"/>
                            </a:rPr>
                            <m:t>0</m:t>
                          </m:r>
                        </m:sup>
                      </m:sSubSup>
                      <m:r>
                        <a:rPr lang="es-EC" sz="1800" i="1">
                          <a:effectLst/>
                          <a:latin typeface="Cambria Math" panose="02040503050406030204" pitchFamily="18" charset="0"/>
                        </a:rPr>
                        <m:t>+</m:t>
                      </m:r>
                      <m:sSub>
                        <m:sSubPr>
                          <m:ctrlPr>
                            <a:rPr lang="es-EC" sz="1800" i="1">
                              <a:effectLst/>
                              <a:latin typeface="Cambria Math" panose="02040503050406030204" pitchFamily="18" charset="0"/>
                            </a:rPr>
                          </m:ctrlPr>
                        </m:sSubPr>
                        <m:e>
                          <m:r>
                            <a:rPr lang="es-EC" sz="1800" i="1">
                              <a:effectLst/>
                              <a:latin typeface="Cambria Math" panose="02040503050406030204" pitchFamily="18" charset="0"/>
                            </a:rPr>
                            <m:t>𝑎</m:t>
                          </m:r>
                        </m:e>
                        <m:sub>
                          <m:r>
                            <a:rPr lang="es-EC" sz="1800" i="1">
                              <a:effectLst/>
                              <a:latin typeface="Cambria Math" panose="02040503050406030204" pitchFamily="18" charset="0"/>
                            </a:rPr>
                            <m:t>2</m:t>
                          </m:r>
                        </m:sub>
                      </m:sSub>
                      <m:sSubSup>
                        <m:sSubSupPr>
                          <m:ctrlPr>
                            <a:rPr lang="es-EC" sz="1800" i="1">
                              <a:effectLst/>
                              <a:latin typeface="Cambria Math" panose="02040503050406030204" pitchFamily="18" charset="0"/>
                            </a:rPr>
                          </m:ctrlPr>
                        </m:sSubSupPr>
                        <m:e>
                          <m:r>
                            <a:rPr lang="es-EC" sz="1800" i="1">
                              <a:effectLst/>
                              <a:latin typeface="Cambria Math" panose="02040503050406030204" pitchFamily="18" charset="0"/>
                            </a:rPr>
                            <m:t>𝜎</m:t>
                          </m:r>
                        </m:e>
                        <m:sub>
                          <m:r>
                            <a:rPr lang="es-EC" sz="1800" i="1">
                              <a:effectLst/>
                              <a:latin typeface="Cambria Math" panose="02040503050406030204" pitchFamily="18" charset="0"/>
                            </a:rPr>
                            <m:t>𝐻𝐻</m:t>
                          </m:r>
                        </m:sub>
                        <m:sup>
                          <m:r>
                            <a:rPr lang="es-EC" sz="1800" i="1">
                              <a:effectLst/>
                              <a:latin typeface="Cambria Math" panose="02040503050406030204" pitchFamily="18" charset="0"/>
                            </a:rPr>
                            <m:t>0    2</m:t>
                          </m:r>
                        </m:sup>
                      </m:sSubSup>
                      <m:r>
                        <a:rPr lang="es-EC" sz="1800" i="1">
                          <a:effectLst/>
                          <a:latin typeface="Cambria Math" panose="02040503050406030204" pitchFamily="18" charset="0"/>
                        </a:rPr>
                        <m:t>+</m:t>
                      </m:r>
                      <m:sSub>
                        <m:sSubPr>
                          <m:ctrlPr>
                            <a:rPr lang="es-EC" sz="1800" i="1">
                              <a:effectLst/>
                              <a:latin typeface="Cambria Math" panose="02040503050406030204" pitchFamily="18" charset="0"/>
                            </a:rPr>
                          </m:ctrlPr>
                        </m:sSubPr>
                        <m:e>
                          <m:r>
                            <a:rPr lang="es-EC" sz="1800" i="1">
                              <a:effectLst/>
                              <a:latin typeface="Cambria Math" panose="02040503050406030204" pitchFamily="18" charset="0"/>
                            </a:rPr>
                            <m:t>𝑎</m:t>
                          </m:r>
                        </m:e>
                        <m:sub>
                          <m:r>
                            <a:rPr lang="es-EC" sz="1800" i="1">
                              <a:effectLst/>
                              <a:latin typeface="Cambria Math" panose="02040503050406030204" pitchFamily="18" charset="0"/>
                            </a:rPr>
                            <m:t>3</m:t>
                          </m:r>
                        </m:sub>
                      </m:sSub>
                      <m:sSubSup>
                        <m:sSubSupPr>
                          <m:ctrlPr>
                            <a:rPr lang="es-EC" sz="1800" i="1">
                              <a:effectLst/>
                              <a:latin typeface="Cambria Math" panose="02040503050406030204" pitchFamily="18" charset="0"/>
                            </a:rPr>
                          </m:ctrlPr>
                        </m:sSubSupPr>
                        <m:e>
                          <m:r>
                            <a:rPr lang="es-EC" sz="1800" i="1">
                              <a:effectLst/>
                              <a:latin typeface="Cambria Math" panose="02040503050406030204" pitchFamily="18" charset="0"/>
                            </a:rPr>
                            <m:t>𝜎</m:t>
                          </m:r>
                        </m:e>
                        <m:sub>
                          <m:r>
                            <a:rPr lang="es-EC" sz="1800" i="1">
                              <a:effectLst/>
                              <a:latin typeface="Cambria Math" panose="02040503050406030204" pitchFamily="18" charset="0"/>
                            </a:rPr>
                            <m:t>𝐻𝑉</m:t>
                          </m:r>
                        </m:sub>
                        <m:sup>
                          <m:r>
                            <a:rPr lang="es-EC" sz="1800" i="1">
                              <a:effectLst/>
                              <a:latin typeface="Cambria Math" panose="02040503050406030204" pitchFamily="18" charset="0"/>
                            </a:rPr>
                            <m:t>0</m:t>
                          </m:r>
                        </m:sup>
                      </m:sSubSup>
                      <m:r>
                        <a:rPr lang="es-EC" sz="1800" i="1">
                          <a:effectLst/>
                          <a:latin typeface="Cambria Math" panose="02040503050406030204" pitchFamily="18" charset="0"/>
                        </a:rPr>
                        <m:t>+</m:t>
                      </m:r>
                      <m:sSub>
                        <m:sSubPr>
                          <m:ctrlPr>
                            <a:rPr lang="es-EC" sz="1800" i="1">
                              <a:effectLst/>
                              <a:latin typeface="Cambria Math" panose="02040503050406030204" pitchFamily="18" charset="0"/>
                            </a:rPr>
                          </m:ctrlPr>
                        </m:sSubPr>
                        <m:e>
                          <m:r>
                            <a:rPr lang="es-EC" sz="1800" i="1">
                              <a:effectLst/>
                              <a:latin typeface="Cambria Math" panose="02040503050406030204" pitchFamily="18" charset="0"/>
                            </a:rPr>
                            <m:t>𝑎</m:t>
                          </m:r>
                        </m:e>
                        <m:sub>
                          <m:r>
                            <a:rPr lang="es-EC" sz="1800" i="1">
                              <a:effectLst/>
                              <a:latin typeface="Cambria Math" panose="02040503050406030204" pitchFamily="18" charset="0"/>
                            </a:rPr>
                            <m:t>4</m:t>
                          </m:r>
                        </m:sub>
                      </m:sSub>
                      <m:sSubSup>
                        <m:sSubSupPr>
                          <m:ctrlPr>
                            <a:rPr lang="es-EC" sz="1800" i="1">
                              <a:effectLst/>
                              <a:latin typeface="Cambria Math" panose="02040503050406030204" pitchFamily="18" charset="0"/>
                            </a:rPr>
                          </m:ctrlPr>
                        </m:sSubSupPr>
                        <m:e>
                          <m:r>
                            <a:rPr lang="es-EC" sz="1800" i="1">
                              <a:effectLst/>
                              <a:latin typeface="Cambria Math" panose="02040503050406030204" pitchFamily="18" charset="0"/>
                            </a:rPr>
                            <m:t>𝜎</m:t>
                          </m:r>
                        </m:e>
                        <m:sub>
                          <m:r>
                            <a:rPr lang="es-EC" sz="1800" i="1">
                              <a:effectLst/>
                              <a:latin typeface="Cambria Math" panose="02040503050406030204" pitchFamily="18" charset="0"/>
                            </a:rPr>
                            <m:t>𝐻𝑉</m:t>
                          </m:r>
                        </m:sub>
                        <m:sup>
                          <m:r>
                            <a:rPr lang="es-EC" sz="1800" i="1">
                              <a:effectLst/>
                              <a:latin typeface="Cambria Math" panose="02040503050406030204" pitchFamily="18" charset="0"/>
                            </a:rPr>
                            <m:t>0   2</m:t>
                          </m:r>
                        </m:sup>
                      </m:sSubSup>
                    </m:oMath>
                  </m:oMathPara>
                </a14:m>
                <a:endParaRPr lang="es-EC" sz="1800" dirty="0">
                  <a:effectLst/>
                </a:endParaRPr>
              </a:p>
              <a:p>
                <a:pPr marL="36900" indent="0">
                  <a:buNone/>
                </a:pPr>
                <a:r>
                  <a:rPr lang="es-EC" sz="1800" b="1" dirty="0">
                    <a:effectLst/>
                    <a:latin typeface="Quicksand"/>
                  </a:rPr>
                  <a:t>Donde:</a:t>
                </a:r>
                <a:endParaRPr lang="es-EC" sz="1800" dirty="0">
                  <a:effectLst/>
                  <a:latin typeface="Quicksand"/>
                </a:endParaRPr>
              </a:p>
              <a:p>
                <a:pPr lvl="0"/>
                <a:r>
                  <a:rPr lang="es-EC" sz="1800" dirty="0" err="1">
                    <a:effectLst/>
                    <a:latin typeface="Times New Roman" panose="02020603050405020304" pitchFamily="18" charset="0"/>
                    <a:cs typeface="Times New Roman" panose="02020603050405020304" pitchFamily="18" charset="0"/>
                  </a:rPr>
                  <a:t>Ln</a:t>
                </a:r>
                <a:r>
                  <a:rPr lang="es-EC" sz="1800" dirty="0">
                    <a:effectLst/>
                    <a:latin typeface="Times New Roman" panose="02020603050405020304" pitchFamily="18" charset="0"/>
                    <a:cs typeface="Times New Roman" panose="02020603050405020304" pitchFamily="18" charset="0"/>
                  </a:rPr>
                  <a:t> (AGB) = se refiere al logaritmo natural de la AGB(Biomasa Área Forestal/ </a:t>
                </a:r>
                <a:r>
                  <a:rPr lang="es-EC" sz="1800" dirty="0" err="1">
                    <a:effectLst/>
                    <a:latin typeface="Times New Roman" panose="02020603050405020304" pitchFamily="18" charset="0"/>
                    <a:cs typeface="Times New Roman" panose="02020603050405020304" pitchFamily="18" charset="0"/>
                  </a:rPr>
                  <a:t>Forest</a:t>
                </a:r>
                <a:r>
                  <a:rPr lang="es-EC" sz="1800" dirty="0">
                    <a:effectLst/>
                    <a:latin typeface="Times New Roman" panose="02020603050405020304" pitchFamily="18" charset="0"/>
                    <a:cs typeface="Times New Roman" panose="02020603050405020304" pitchFamily="18" charset="0"/>
                  </a:rPr>
                  <a:t> </a:t>
                </a:r>
                <a:r>
                  <a:rPr lang="es-EC" sz="1800" dirty="0" err="1">
                    <a:effectLst/>
                    <a:latin typeface="Times New Roman" panose="02020603050405020304" pitchFamily="18" charset="0"/>
                    <a:cs typeface="Times New Roman" panose="02020603050405020304" pitchFamily="18" charset="0"/>
                  </a:rPr>
                  <a:t>Aboveground</a:t>
                </a:r>
                <a:r>
                  <a:rPr lang="es-EC" sz="1800" dirty="0">
                    <a:effectLst/>
                    <a:latin typeface="Times New Roman" panose="02020603050405020304" pitchFamily="18" charset="0"/>
                    <a:cs typeface="Times New Roman" panose="02020603050405020304" pitchFamily="18" charset="0"/>
                  </a:rPr>
                  <a:t> </a:t>
                </a:r>
                <a:r>
                  <a:rPr lang="es-EC" sz="1800" dirty="0" err="1">
                    <a:effectLst/>
                    <a:latin typeface="Times New Roman" panose="02020603050405020304" pitchFamily="18" charset="0"/>
                    <a:cs typeface="Times New Roman" panose="02020603050405020304" pitchFamily="18" charset="0"/>
                  </a:rPr>
                  <a:t>Biomass</a:t>
                </a:r>
                <a:r>
                  <a:rPr lang="es-EC" sz="1800" dirty="0" smtClean="0">
                    <a:effectLst/>
                    <a:latin typeface="Times New Roman" panose="02020603050405020304" pitchFamily="18" charset="0"/>
                    <a:cs typeface="Times New Roman" panose="02020603050405020304" pitchFamily="18" charset="0"/>
                  </a:rPr>
                  <a:t>), estimada por alometría.</a:t>
                </a:r>
                <a:endParaRPr lang="es-EC" sz="1800" dirty="0">
                  <a:effectLst/>
                  <a:latin typeface="Times New Roman" panose="02020603050405020304" pitchFamily="18" charset="0"/>
                  <a:cs typeface="Times New Roman" panose="02020603050405020304" pitchFamily="18" charset="0"/>
                </a:endParaRPr>
              </a:p>
              <a:p>
                <a:pPr lvl="0"/>
                <a14:m>
                  <m:oMath xmlns:m="http://schemas.openxmlformats.org/officeDocument/2006/math">
                    <m:sSubSup>
                      <m:sSubSupPr>
                        <m:ctrlPr>
                          <a:rPr lang="es-EC" sz="1800" i="1">
                            <a:effectLst/>
                            <a:latin typeface="Cambria Math" panose="02040503050406030204" pitchFamily="18" charset="0"/>
                          </a:rPr>
                        </m:ctrlPr>
                      </m:sSubSupPr>
                      <m:e>
                        <m:r>
                          <m:rPr>
                            <m:sty m:val="p"/>
                          </m:rPr>
                          <a:rPr lang="es-EC" sz="1800">
                            <a:effectLst/>
                            <a:latin typeface="Cambria Math" panose="02040503050406030204" pitchFamily="18" charset="0"/>
                          </a:rPr>
                          <m:t>σ</m:t>
                        </m:r>
                      </m:e>
                      <m:sub>
                        <m:r>
                          <m:rPr>
                            <m:sty m:val="p"/>
                          </m:rPr>
                          <a:rPr lang="es-EC" sz="1800">
                            <a:effectLst/>
                            <a:latin typeface="Cambria Math" panose="02040503050406030204" pitchFamily="18" charset="0"/>
                          </a:rPr>
                          <m:t>HH</m:t>
                        </m:r>
                      </m:sub>
                      <m:sup>
                        <m:r>
                          <a:rPr lang="es-EC" sz="1800">
                            <a:effectLst/>
                            <a:latin typeface="Cambria Math" panose="02040503050406030204" pitchFamily="18" charset="0"/>
                          </a:rPr>
                          <m:t>0</m:t>
                        </m:r>
                      </m:sup>
                    </m:sSubSup>
                    <m:r>
                      <a:rPr lang="es-EC" sz="1800">
                        <a:effectLst/>
                        <a:latin typeface="Cambria Math" panose="02040503050406030204" pitchFamily="18" charset="0"/>
                      </a:rPr>
                      <m:t>=</m:t>
                    </m:r>
                    <m:r>
                      <m:rPr>
                        <m:sty m:val="p"/>
                      </m:rPr>
                      <a:rPr lang="es-EC" sz="1800">
                        <a:effectLst/>
                        <a:latin typeface="Cambria Math" panose="02040503050406030204" pitchFamily="18" charset="0"/>
                      </a:rPr>
                      <m:t>intensidad</m:t>
                    </m:r>
                    <m:r>
                      <a:rPr lang="es-EC" sz="1800">
                        <a:effectLst/>
                        <a:latin typeface="Cambria Math" panose="02040503050406030204" pitchFamily="18" charset="0"/>
                      </a:rPr>
                      <m:t> </m:t>
                    </m:r>
                    <m:r>
                      <m:rPr>
                        <m:sty m:val="p"/>
                      </m:rPr>
                      <a:rPr lang="es-EC" sz="1800">
                        <a:effectLst/>
                        <a:latin typeface="Cambria Math" panose="02040503050406030204" pitchFamily="18" charset="0"/>
                      </a:rPr>
                      <m:t>de</m:t>
                    </m:r>
                    <m:r>
                      <a:rPr lang="es-EC" sz="1800">
                        <a:effectLst/>
                        <a:latin typeface="Cambria Math" panose="02040503050406030204" pitchFamily="18" charset="0"/>
                      </a:rPr>
                      <m:t> </m:t>
                    </m:r>
                    <m:r>
                      <m:rPr>
                        <m:sty m:val="p"/>
                      </m:rPr>
                      <a:rPr lang="es-EC" sz="1800">
                        <a:effectLst/>
                        <a:latin typeface="Cambria Math" panose="02040503050406030204" pitchFamily="18" charset="0"/>
                      </a:rPr>
                      <m:t>retrodispersion</m:t>
                    </m:r>
                    <m:r>
                      <a:rPr lang="es-EC" sz="1800">
                        <a:effectLst/>
                        <a:latin typeface="Cambria Math" panose="02040503050406030204" pitchFamily="18" charset="0"/>
                      </a:rPr>
                      <m:t> </m:t>
                    </m:r>
                    <m:r>
                      <m:rPr>
                        <m:sty m:val="p"/>
                      </m:rPr>
                      <a:rPr lang="es-EC" sz="1800">
                        <a:effectLst/>
                        <a:latin typeface="Cambria Math" panose="02040503050406030204" pitchFamily="18" charset="0"/>
                      </a:rPr>
                      <m:t>de</m:t>
                    </m:r>
                    <m:r>
                      <a:rPr lang="es-EC" sz="1800">
                        <a:effectLst/>
                        <a:latin typeface="Cambria Math" panose="02040503050406030204" pitchFamily="18" charset="0"/>
                      </a:rPr>
                      <m:t> </m:t>
                    </m:r>
                    <m:r>
                      <m:rPr>
                        <m:sty m:val="p"/>
                      </m:rPr>
                      <a:rPr lang="es-EC" sz="1800">
                        <a:effectLst/>
                        <a:latin typeface="Cambria Math" panose="02040503050406030204" pitchFamily="18" charset="0"/>
                      </a:rPr>
                      <m:t>HH</m:t>
                    </m:r>
                  </m:oMath>
                </a14:m>
                <a:r>
                  <a:rPr lang="es-EC" sz="1800" dirty="0">
                    <a:effectLst/>
                    <a:latin typeface="Quicksand"/>
                  </a:rPr>
                  <a:t> </a:t>
                </a:r>
                <a14:m>
                  <m:oMath xmlns:m="http://schemas.openxmlformats.org/officeDocument/2006/math">
                    <m:d>
                      <m:dPr>
                        <m:ctrlPr>
                          <a:rPr lang="es-EC" sz="1800" i="1">
                            <a:effectLst/>
                            <a:latin typeface="Cambria Math" panose="02040503050406030204" pitchFamily="18" charset="0"/>
                          </a:rPr>
                        </m:ctrlPr>
                      </m:dPr>
                      <m:e>
                        <m:sSup>
                          <m:sSupPr>
                            <m:ctrlPr>
                              <a:rPr lang="es-EC" sz="1800" i="1">
                                <a:effectLst/>
                                <a:latin typeface="Cambria Math" panose="02040503050406030204" pitchFamily="18" charset="0"/>
                              </a:rPr>
                            </m:ctrlPr>
                          </m:sSupPr>
                          <m:e>
                            <m:r>
                              <m:rPr>
                                <m:sty m:val="p"/>
                              </m:rPr>
                              <a:rPr lang="es-EC" sz="1800">
                                <a:effectLst/>
                                <a:latin typeface="Cambria Math" panose="02040503050406030204" pitchFamily="18" charset="0"/>
                              </a:rPr>
                              <m:t>σ</m:t>
                            </m:r>
                          </m:e>
                          <m:sup>
                            <m:r>
                              <a:rPr lang="es-EC" sz="1800">
                                <a:effectLst/>
                                <a:latin typeface="Cambria Math" panose="02040503050406030204" pitchFamily="18" charset="0"/>
                              </a:rPr>
                              <m:t>0</m:t>
                            </m:r>
                          </m:sup>
                        </m:sSup>
                        <m:r>
                          <a:rPr lang="es-EC" sz="1800">
                            <a:effectLst/>
                            <a:latin typeface="Cambria Math" panose="02040503050406030204" pitchFamily="18" charset="0"/>
                          </a:rPr>
                          <m:t>,</m:t>
                        </m:r>
                        <m:r>
                          <m:rPr>
                            <m:sty m:val="p"/>
                          </m:rPr>
                          <a:rPr lang="es-EC" sz="1800">
                            <a:effectLst/>
                            <a:latin typeface="Cambria Math" panose="02040503050406030204" pitchFamily="18" charset="0"/>
                          </a:rPr>
                          <m:t>dB</m:t>
                        </m:r>
                      </m:e>
                    </m:d>
                  </m:oMath>
                </a14:m>
                <a:endParaRPr lang="es-EC" sz="1800" dirty="0">
                  <a:effectLst/>
                  <a:latin typeface="Quicksand"/>
                </a:endParaRPr>
              </a:p>
              <a:p>
                <a:pPr lvl="0"/>
                <a14:m>
                  <m:oMath xmlns:m="http://schemas.openxmlformats.org/officeDocument/2006/math">
                    <m:sSubSup>
                      <m:sSubSupPr>
                        <m:ctrlPr>
                          <a:rPr lang="es-EC" sz="1800" i="1">
                            <a:effectLst/>
                            <a:latin typeface="Cambria Math" panose="02040503050406030204" pitchFamily="18" charset="0"/>
                          </a:rPr>
                        </m:ctrlPr>
                      </m:sSubSupPr>
                      <m:e>
                        <m:r>
                          <a:rPr lang="es-EC" sz="1800" i="1">
                            <a:effectLst/>
                            <a:latin typeface="Cambria Math" panose="02040503050406030204" pitchFamily="18" charset="0"/>
                          </a:rPr>
                          <m:t>𝜎</m:t>
                        </m:r>
                      </m:e>
                      <m:sub>
                        <m:r>
                          <a:rPr lang="es-EC" sz="1800" i="1">
                            <a:effectLst/>
                            <a:latin typeface="Cambria Math" panose="02040503050406030204" pitchFamily="18" charset="0"/>
                          </a:rPr>
                          <m:t>𝐻𝑉</m:t>
                        </m:r>
                      </m:sub>
                      <m:sup>
                        <m:r>
                          <a:rPr lang="es-EC" sz="1800" i="1">
                            <a:effectLst/>
                            <a:latin typeface="Cambria Math" panose="02040503050406030204" pitchFamily="18" charset="0"/>
                          </a:rPr>
                          <m:t>0</m:t>
                        </m:r>
                      </m:sup>
                    </m:sSubSup>
                  </m:oMath>
                </a14:m>
                <a:r>
                  <a:rPr lang="es-EC" sz="1800" dirty="0">
                    <a:effectLst/>
                    <a:latin typeface="Quicksand"/>
                  </a:rPr>
                  <a:t> = </a:t>
                </a:r>
                <a14:m>
                  <m:oMath xmlns:m="http://schemas.openxmlformats.org/officeDocument/2006/math">
                    <m:r>
                      <m:rPr>
                        <m:sty m:val="p"/>
                      </m:rPr>
                      <a:rPr lang="es-EC" sz="1800">
                        <a:effectLst/>
                        <a:latin typeface="Cambria Math" panose="02040503050406030204" pitchFamily="18" charset="0"/>
                      </a:rPr>
                      <m:t>intensidad</m:t>
                    </m:r>
                    <m:r>
                      <a:rPr lang="es-EC" sz="1800">
                        <a:effectLst/>
                        <a:latin typeface="Cambria Math" panose="02040503050406030204" pitchFamily="18" charset="0"/>
                      </a:rPr>
                      <m:t> </m:t>
                    </m:r>
                    <m:r>
                      <m:rPr>
                        <m:sty m:val="p"/>
                      </m:rPr>
                      <a:rPr lang="es-EC" sz="1800">
                        <a:effectLst/>
                        <a:latin typeface="Cambria Math" panose="02040503050406030204" pitchFamily="18" charset="0"/>
                      </a:rPr>
                      <m:t>de</m:t>
                    </m:r>
                    <m:r>
                      <a:rPr lang="es-EC" sz="1800">
                        <a:effectLst/>
                        <a:latin typeface="Cambria Math" panose="02040503050406030204" pitchFamily="18" charset="0"/>
                      </a:rPr>
                      <m:t> </m:t>
                    </m:r>
                    <m:r>
                      <m:rPr>
                        <m:sty m:val="p"/>
                      </m:rPr>
                      <a:rPr lang="es-EC" sz="1800">
                        <a:effectLst/>
                        <a:latin typeface="Cambria Math" panose="02040503050406030204" pitchFamily="18" charset="0"/>
                      </a:rPr>
                      <m:t>retrodispersion</m:t>
                    </m:r>
                    <m:r>
                      <a:rPr lang="es-EC" sz="1800">
                        <a:effectLst/>
                        <a:latin typeface="Cambria Math" panose="02040503050406030204" pitchFamily="18" charset="0"/>
                      </a:rPr>
                      <m:t> </m:t>
                    </m:r>
                    <m:r>
                      <m:rPr>
                        <m:sty m:val="p"/>
                      </m:rPr>
                      <a:rPr lang="es-EC" sz="1800">
                        <a:effectLst/>
                        <a:latin typeface="Cambria Math" panose="02040503050406030204" pitchFamily="18" charset="0"/>
                      </a:rPr>
                      <m:t>de</m:t>
                    </m:r>
                    <m:r>
                      <a:rPr lang="es-EC" sz="1800">
                        <a:effectLst/>
                        <a:latin typeface="Cambria Math" panose="02040503050406030204" pitchFamily="18" charset="0"/>
                      </a:rPr>
                      <m:t> </m:t>
                    </m:r>
                    <m:r>
                      <m:rPr>
                        <m:sty m:val="p"/>
                      </m:rPr>
                      <a:rPr lang="es-EC" sz="1800">
                        <a:effectLst/>
                        <a:latin typeface="Cambria Math" panose="02040503050406030204" pitchFamily="18" charset="0"/>
                      </a:rPr>
                      <m:t>HV</m:t>
                    </m:r>
                  </m:oMath>
                </a14:m>
                <a:r>
                  <a:rPr lang="es-EC" sz="1800" dirty="0">
                    <a:effectLst/>
                    <a:latin typeface="Quicksand"/>
                  </a:rPr>
                  <a:t> </a:t>
                </a:r>
                <a14:m>
                  <m:oMath xmlns:m="http://schemas.openxmlformats.org/officeDocument/2006/math">
                    <m:d>
                      <m:dPr>
                        <m:ctrlPr>
                          <a:rPr lang="es-EC" sz="1800" i="1">
                            <a:effectLst/>
                            <a:latin typeface="Cambria Math" panose="02040503050406030204" pitchFamily="18" charset="0"/>
                          </a:rPr>
                        </m:ctrlPr>
                      </m:dPr>
                      <m:e>
                        <m:sSup>
                          <m:sSupPr>
                            <m:ctrlPr>
                              <a:rPr lang="es-EC" sz="1800" i="1">
                                <a:effectLst/>
                                <a:latin typeface="Cambria Math" panose="02040503050406030204" pitchFamily="18" charset="0"/>
                              </a:rPr>
                            </m:ctrlPr>
                          </m:sSupPr>
                          <m:e>
                            <m:r>
                              <m:rPr>
                                <m:sty m:val="p"/>
                              </m:rPr>
                              <a:rPr lang="es-EC" sz="1800">
                                <a:effectLst/>
                                <a:latin typeface="Cambria Math" panose="02040503050406030204" pitchFamily="18" charset="0"/>
                              </a:rPr>
                              <m:t>σ</m:t>
                            </m:r>
                          </m:e>
                          <m:sup>
                            <m:r>
                              <a:rPr lang="es-EC" sz="1800">
                                <a:effectLst/>
                                <a:latin typeface="Cambria Math" panose="02040503050406030204" pitchFamily="18" charset="0"/>
                              </a:rPr>
                              <m:t>0</m:t>
                            </m:r>
                          </m:sup>
                        </m:sSup>
                        <m:r>
                          <a:rPr lang="es-EC" sz="1800">
                            <a:effectLst/>
                            <a:latin typeface="Cambria Math" panose="02040503050406030204" pitchFamily="18" charset="0"/>
                          </a:rPr>
                          <m:t>,</m:t>
                        </m:r>
                        <m:r>
                          <m:rPr>
                            <m:sty m:val="p"/>
                          </m:rPr>
                          <a:rPr lang="es-EC" sz="1800">
                            <a:effectLst/>
                            <a:latin typeface="Cambria Math" panose="02040503050406030204" pitchFamily="18" charset="0"/>
                          </a:rPr>
                          <m:t>dB</m:t>
                        </m:r>
                      </m:e>
                    </m:d>
                  </m:oMath>
                </a14:m>
                <a:r>
                  <a:rPr lang="es-EC" sz="1800" dirty="0" smtClean="0">
                    <a:effectLst/>
                    <a:latin typeface="Quicksand"/>
                  </a:rPr>
                  <a:t>      </a:t>
                </a:r>
                <a:r>
                  <a:rPr lang="es-EC" sz="1200" dirty="0" smtClean="0">
                    <a:effectLst/>
                    <a:latin typeface="Quicksand" panose="020B0604020202020204"/>
                  </a:rPr>
                  <a:t>Fuente:(</a:t>
                </a:r>
                <a:r>
                  <a:rPr lang="es-EC" sz="1200" dirty="0" err="1" smtClean="0">
                    <a:effectLst/>
                    <a:latin typeface="Quicksand" panose="020B0604020202020204"/>
                  </a:rPr>
                  <a:t>Carreiras</a:t>
                </a:r>
                <a:r>
                  <a:rPr lang="es-EC" sz="1200" dirty="0">
                    <a:effectLst/>
                    <a:latin typeface="Quicksand" panose="020B0604020202020204"/>
                  </a:rPr>
                  <a:t>, et al., </a:t>
                </a:r>
                <a:r>
                  <a:rPr lang="es-EC" sz="1200" dirty="0" smtClean="0">
                    <a:effectLst/>
                    <a:latin typeface="Quicksand" panose="020B0604020202020204"/>
                  </a:rPr>
                  <a:t>2012</a:t>
                </a:r>
                <a:r>
                  <a:rPr lang="es-EC" sz="1200" dirty="0">
                    <a:effectLst/>
                    <a:latin typeface="Quicksand" panose="020B0604020202020204"/>
                  </a:rPr>
                  <a:t>)</a:t>
                </a:r>
                <a:endParaRPr lang="es-EC" sz="1800" dirty="0">
                  <a:effectLst/>
                  <a:latin typeface="Quicksand"/>
                </a:endParaRPr>
              </a:p>
              <a:p>
                <a:pPr marL="36900" indent="0">
                  <a:buNone/>
                </a:pPr>
                <a:endParaRPr lang="es-EC" dirty="0"/>
              </a:p>
            </p:txBody>
          </p:sp>
        </mc:Choice>
        <mc:Fallback>
          <p:sp>
            <p:nvSpPr>
              <p:cNvPr id="16" name="Marcador de contenido 2"/>
              <p:cNvSpPr>
                <a:spLocks noGrp="1" noRot="1" noChangeAspect="1" noMove="1" noResize="1" noEditPoints="1" noAdjustHandles="1" noChangeArrowheads="1" noChangeShapeType="1" noTextEdit="1"/>
              </p:cNvSpPr>
              <p:nvPr>
                <p:ph idx="1"/>
              </p:nvPr>
            </p:nvSpPr>
            <p:spPr>
              <a:xfrm>
                <a:off x="571273" y="1880216"/>
                <a:ext cx="8001453" cy="2557162"/>
              </a:xfr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1363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4" grpId="0" animBg="1"/>
      <p:bldP spid="16"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367216"/>
          </a:xfrm>
          <a:prstGeom prst="rect">
            <a:avLst/>
          </a:prstGeom>
        </p:spPr>
        <p:txBody>
          <a:bodyPr wrap="square">
            <a:spAutoFit/>
          </a:bodyPr>
          <a:lstStyle/>
          <a:p>
            <a:pPr lvl="2">
              <a:lnSpc>
                <a:spcPct val="107000"/>
              </a:lnSpc>
              <a:spcBef>
                <a:spcPts val="200"/>
              </a:spcBef>
              <a:spcAft>
                <a:spcPts val="0"/>
              </a:spcAft>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mediante imagen Radar</a:t>
            </a: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191" r="1200" b="2409"/>
          <a:stretch/>
        </p:blipFill>
        <p:spPr>
          <a:xfrm>
            <a:off x="0" y="1776643"/>
            <a:ext cx="9144000" cy="4590288"/>
          </a:xfrm>
          <a:prstGeom prst="rect">
            <a:avLst/>
          </a:prstGeom>
        </p:spPr>
      </p:pic>
      <p:sp>
        <p:nvSpPr>
          <p:cNvPr id="9" name="Rectángulo 8"/>
          <p:cNvSpPr/>
          <p:nvPr/>
        </p:nvSpPr>
        <p:spPr>
          <a:xfrm>
            <a:off x="4023360" y="4370832"/>
            <a:ext cx="2889504" cy="749808"/>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5" name="Rectángulo 14"/>
          <p:cNvSpPr/>
          <p:nvPr/>
        </p:nvSpPr>
        <p:spPr>
          <a:xfrm>
            <a:off x="7138416" y="3175675"/>
            <a:ext cx="1402080" cy="749808"/>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820"/>
            <a:ext cx="9144000" cy="6466359"/>
          </a:xfrm>
          <a:prstGeom prst="rect">
            <a:avLst/>
          </a:prstGeom>
        </p:spPr>
      </p:pic>
    </p:spTree>
    <p:extLst>
      <p:ext uri="{BB962C8B-B14F-4D97-AF65-F5344CB8AC3E}">
        <p14:creationId xmlns:p14="http://schemas.microsoft.com/office/powerpoint/2010/main" val="14160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8484465" cy="710707"/>
          </a:xfrm>
          <a:prstGeom prst="rect">
            <a:avLst/>
          </a:prstGeom>
        </p:spPr>
        <p:txBody>
          <a:bodyPr wrap="square">
            <a:spAutoFit/>
          </a:bodyPr>
          <a:lstStyle/>
          <a:p>
            <a:pPr lvl="2">
              <a:lnSpc>
                <a:spcPct val="107000"/>
              </a:lnSpc>
              <a:spcBef>
                <a:spcPts val="200"/>
              </a:spcBef>
              <a:buSzPts val="1200"/>
            </a:pP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Resumen de la estimación 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imagen Radar</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a:p>
            <a:pPr lvl="2">
              <a:lnSpc>
                <a:spcPct val="107000"/>
              </a:lnSpc>
              <a:spcBef>
                <a:spcPts val="200"/>
              </a:spcBef>
              <a:spcAft>
                <a:spcPts val="0"/>
              </a:spcAft>
              <a:buSzPts val="1200"/>
            </a:pPr>
            <a:endParaRPr lang="es-EC" b="1" u="sng" dirty="0">
              <a:solidFill>
                <a:srgbClr val="FFC000"/>
              </a:solidFill>
              <a:effectLst/>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998482255"/>
              </p:ext>
            </p:extLst>
          </p:nvPr>
        </p:nvGraphicFramePr>
        <p:xfrm>
          <a:off x="219455" y="1915555"/>
          <a:ext cx="8741664" cy="4558396"/>
        </p:xfrm>
        <a:graphic>
          <a:graphicData uri="http://schemas.openxmlformats.org/drawingml/2006/table">
            <a:tbl>
              <a:tblPr firstRow="1" firstCol="1" bandRow="1">
                <a:tableStyleId>{5C22544A-7EE6-4342-B048-85BDC9FD1C3A}</a:tableStyleId>
              </a:tblPr>
              <a:tblGrid>
                <a:gridCol w="905558"/>
                <a:gridCol w="754454"/>
                <a:gridCol w="790581"/>
                <a:gridCol w="969264"/>
                <a:gridCol w="1353312"/>
                <a:gridCol w="1243584"/>
                <a:gridCol w="1223452"/>
                <a:gridCol w="1501459"/>
              </a:tblGrid>
              <a:tr h="1252938">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Sitio Muestre</a:t>
                      </a:r>
                    </a:p>
                  </a:txBody>
                  <a:tcPr marL="44450" marR="44450" marT="0" marB="0" anchor="ct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σ0 HV</a:t>
                      </a:r>
                    </a:p>
                  </a:txBody>
                  <a:tcPr marL="44450" marR="44450" marT="0" marB="0" anchor="ct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σ0 HH</a:t>
                      </a:r>
                    </a:p>
                  </a:txBody>
                  <a:tcPr marL="44450" marR="44450" marT="0" marB="0" anchor="ctr"/>
                </a:tc>
                <a:tc>
                  <a:txBody>
                    <a:bodyPr/>
                    <a:lstStyle/>
                    <a:p>
                      <a:pPr marL="0" algn="ctr" defTabSz="457200" rtl="0" eaLnBrk="1" latinLnBrk="0" hangingPunct="1">
                        <a:lnSpc>
                          <a:spcPct val="107000"/>
                        </a:lnSpc>
                        <a:spcAft>
                          <a:spcPts val="0"/>
                        </a:spcAft>
                      </a:pPr>
                      <a:r>
                        <a:rPr lang="es-EC" sz="1400" kern="1200" dirty="0" err="1">
                          <a:solidFill>
                            <a:schemeClr val="dk1"/>
                          </a:solidFill>
                          <a:effectLst/>
                          <a:latin typeface="Quicksand" panose="020B0604020202020204" charset="0"/>
                          <a:ea typeface="+mn-ea"/>
                          <a:cs typeface="+mn-cs"/>
                        </a:rPr>
                        <a:t>Ln</a:t>
                      </a:r>
                      <a:r>
                        <a:rPr lang="es-EC" sz="1400" kern="1200" dirty="0">
                          <a:solidFill>
                            <a:schemeClr val="dk1"/>
                          </a:solidFill>
                          <a:effectLst/>
                          <a:latin typeface="Quicksand" panose="020B0604020202020204" charset="0"/>
                          <a:ea typeface="+mn-ea"/>
                          <a:cs typeface="+mn-cs"/>
                        </a:rPr>
                        <a:t>(AGB)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Promedio - Radar</a:t>
                      </a: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tc>
                <a:tc>
                  <a:txBody>
                    <a:bodyPr/>
                    <a:lstStyle/>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Contenido de Carbono Aéreo - Radar</a:t>
                      </a:r>
                    </a:p>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 (Tn/ha)</a:t>
                      </a:r>
                    </a:p>
                  </a:txBody>
                  <a:tcPr marL="44450" marR="44450" marT="0" marB="0" anchor="ctr"/>
                </a:tc>
                <a:tc>
                  <a:txBody>
                    <a:bodyPr/>
                    <a:lstStyle/>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CO2 Equivalente – Radar (Tn/ha)</a:t>
                      </a:r>
                    </a:p>
                  </a:txBody>
                  <a:tcPr marL="44450" marR="44450" marT="0" marB="0" anchor="ct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Acumulada - Radar</a:t>
                      </a: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0,0378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0,0805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4,0610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58,035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29,017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106,397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1070,092</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0,0243</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0,0855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3,9868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53,882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26,941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98,785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710,001</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3</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0,0121</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0,0585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3,9080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49,800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24,900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91,300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577,031</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0,0329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0,0852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4,0468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57,213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28,606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104,891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667,643</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0,0365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0,0934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4,0468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57,213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28,606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104,891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1078,056</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6</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0,0221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0,0801</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3,9729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53,137</a:t>
                      </a:r>
                    </a:p>
                  </a:txBody>
                  <a:tcPr marL="44450" marR="44450" marT="0" marB="0"/>
                </a:tc>
                <a:tc>
                  <a:txBody>
                    <a:bodyPr/>
                    <a:lstStyle/>
                    <a:p>
                      <a:pPr marL="0" algn="r" defTabSz="457200" rtl="0" eaLnBrk="1" latinLnBrk="0" hangingPunct="1">
                        <a:lnSpc>
                          <a:spcPct val="107000"/>
                        </a:lnSpc>
                        <a:spcAft>
                          <a:spcPts val="0"/>
                        </a:spcAft>
                        <a:tabLst>
                          <a:tab pos="360680" algn="ctr"/>
                          <a:tab pos="721360" algn="r"/>
                        </a:tabLst>
                      </a:pPr>
                      <a:r>
                        <a:rPr lang="es-EC" sz="1400" kern="1200">
                          <a:solidFill>
                            <a:schemeClr val="dk1"/>
                          </a:solidFill>
                          <a:effectLst/>
                          <a:latin typeface="Quicksand" panose="020B0604020202020204" charset="0"/>
                          <a:ea typeface="+mn-ea"/>
                          <a:cs typeface="+mn-cs"/>
                        </a:rPr>
                        <a:t>		26,568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97,419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812,269</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7</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0,0183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0,0584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4,0227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55,849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27,924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102,389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900,895</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8</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0,0265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0,0852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4,0086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55,070</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27,535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100,963</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616,652</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a:t>
                      </a:r>
                    </a:p>
                  </a:txBody>
                  <a:tcPr marL="44450" marR="44450" marT="0" marB="0" anchor="b"/>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0,0281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0,0854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4,0211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55,764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27,882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102,234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1011,501</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0,0392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0,1066</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4,0635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58,177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29,088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106,658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992,741</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11</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0,0386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0,0842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4,0521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57,518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28,759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105,450</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838,053</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12</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0,0219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0,0671</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4,0200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55,699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27,849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102,115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925,097</a:t>
                      </a:r>
                    </a:p>
                  </a:txBody>
                  <a:tcPr marL="44450" marR="44450" marT="0" marB="0">
                    <a:solidFill>
                      <a:srgbClr val="FFC000"/>
                    </a:solidFill>
                  </a:tcPr>
                </a:tc>
              </a:tr>
              <a:tr h="254266">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13</a:t>
                      </a:r>
                    </a:p>
                  </a:txBody>
                  <a:tcPr marL="44450" marR="44450" marT="0" marB="0" anchor="b"/>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0,0604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0,1188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3,8692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47,901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23,950</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87,819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391,777</a:t>
                      </a:r>
                    </a:p>
                  </a:txBody>
                  <a:tcPr marL="44450" marR="44450" marT="0" marB="0">
                    <a:solidFill>
                      <a:srgbClr val="FFC000"/>
                    </a:solidFill>
                  </a:tcPr>
                </a:tc>
              </a:tr>
            </a:tbl>
          </a:graphicData>
        </a:graphic>
      </p:graphicFrame>
    </p:spTree>
    <p:extLst>
      <p:ext uri="{BB962C8B-B14F-4D97-AF65-F5344CB8AC3E}">
        <p14:creationId xmlns:p14="http://schemas.microsoft.com/office/powerpoint/2010/main" val="41607771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Crop</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Model</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Surface)</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191" r="1600"/>
          <a:stretch/>
        </p:blipFill>
        <p:spPr>
          <a:xfrm>
            <a:off x="0" y="1666529"/>
            <a:ext cx="9144000" cy="4801297"/>
          </a:xfrm>
          <a:prstGeom prst="rect">
            <a:avLst/>
          </a:prstGeom>
        </p:spPr>
      </p:pic>
      <p:sp>
        <p:nvSpPr>
          <p:cNvPr id="10" name="Rectángulo 9"/>
          <p:cNvSpPr/>
          <p:nvPr/>
        </p:nvSpPr>
        <p:spPr>
          <a:xfrm>
            <a:off x="3940935" y="2542032"/>
            <a:ext cx="2514729" cy="80467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0" y="3440831"/>
            <a:ext cx="8942832" cy="2831953"/>
          </a:xfrm>
          <a:prstGeom prst="rect">
            <a:avLst/>
          </a:prstGeom>
          <a:noFill/>
          <a:ln>
            <a:solidFill>
              <a:schemeClr val="tx1"/>
            </a:solidFill>
          </a:ln>
        </p:spPr>
      </p:pic>
      <p:grpSp>
        <p:nvGrpSpPr>
          <p:cNvPr id="14" name="Grupo 13"/>
          <p:cNvGrpSpPr/>
          <p:nvPr/>
        </p:nvGrpSpPr>
        <p:grpSpPr>
          <a:xfrm>
            <a:off x="6455664" y="3734542"/>
            <a:ext cx="2502364" cy="2504719"/>
            <a:chOff x="6455664" y="3734542"/>
            <a:chExt cx="2502364" cy="2504719"/>
          </a:xfrm>
        </p:grpSpPr>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0860" y="3734542"/>
              <a:ext cx="2487168" cy="2504719"/>
            </a:xfrm>
            <a:prstGeom prst="rect">
              <a:avLst/>
            </a:prstGeom>
          </p:spPr>
        </p:pic>
        <p:sp>
          <p:nvSpPr>
            <p:cNvPr id="13" name="CuadroTexto 12"/>
            <p:cNvSpPr txBox="1"/>
            <p:nvPr/>
          </p:nvSpPr>
          <p:spPr>
            <a:xfrm>
              <a:off x="6455664" y="3803904"/>
              <a:ext cx="1258780" cy="369332"/>
            </a:xfrm>
            <a:prstGeom prst="rect">
              <a:avLst/>
            </a:prstGeom>
            <a:solidFill>
              <a:schemeClr val="tx1"/>
            </a:solidFill>
            <a:ln>
              <a:noFill/>
            </a:ln>
          </p:spPr>
          <p:txBody>
            <a:bodyPr wrap="square" rtlCol="0">
              <a:spAutoFit/>
            </a:bodyPr>
            <a:lstStyle/>
            <a:p>
              <a:r>
                <a:rPr lang="es-EC" b="1" dirty="0" smtClean="0">
                  <a:solidFill>
                    <a:schemeClr val="bg1"/>
                  </a:solidFill>
                </a:rPr>
                <a:t>3D</a:t>
              </a:r>
              <a:endParaRPr lang="es-EC" b="1" dirty="0">
                <a:solidFill>
                  <a:schemeClr val="bg1"/>
                </a:solidFill>
              </a:endParaRPr>
            </a:p>
          </p:txBody>
        </p:sp>
      </p:grpSp>
    </p:spTree>
    <p:extLst>
      <p:ext uri="{BB962C8B-B14F-4D97-AF65-F5344CB8AC3E}">
        <p14:creationId xmlns:p14="http://schemas.microsoft.com/office/powerpoint/2010/main" val="221534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Crop</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Model</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Surface)</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191" r="1600"/>
          <a:stretch/>
        </p:blipFill>
        <p:spPr>
          <a:xfrm>
            <a:off x="0" y="1666529"/>
            <a:ext cx="9144000" cy="4801297"/>
          </a:xfrm>
          <a:prstGeom prst="rect">
            <a:avLst/>
          </a:prstGeom>
        </p:spPr>
      </p:pic>
      <p:sp>
        <p:nvSpPr>
          <p:cNvPr id="10" name="Rectángulo 9"/>
          <p:cNvSpPr/>
          <p:nvPr/>
        </p:nvSpPr>
        <p:spPr>
          <a:xfrm>
            <a:off x="1892679" y="3438144"/>
            <a:ext cx="3447417" cy="135331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5" name="Imagen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96" y="3124061"/>
            <a:ext cx="3758055" cy="3437892"/>
          </a:xfrm>
          <a:prstGeom prst="rect">
            <a:avLst/>
          </a:prstGeom>
          <a:noFill/>
          <a:ln>
            <a:solidFill>
              <a:schemeClr val="tx1"/>
            </a:solidFill>
          </a:ln>
        </p:spPr>
      </p:pic>
    </p:spTree>
    <p:extLst>
      <p:ext uri="{BB962C8B-B14F-4D97-AF65-F5344CB8AC3E}">
        <p14:creationId xmlns:p14="http://schemas.microsoft.com/office/powerpoint/2010/main" val="22842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667" y="0"/>
            <a:ext cx="4651399" cy="970450"/>
          </a:xfrm>
        </p:spPr>
        <p:txBody>
          <a:bodyPr>
            <a:normAutofit/>
          </a:bodyPr>
          <a:lstStyle/>
          <a:p>
            <a:pPr algn="l"/>
            <a:r>
              <a:rPr lang="es-EC" sz="3200" dirty="0" smtClean="0">
                <a:solidFill>
                  <a:srgbClr val="FFC000"/>
                </a:solidFill>
                <a:latin typeface="Quicksand" panose="020B0604020202020204" charset="0"/>
              </a:rPr>
              <a:t>Justificación</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grpSp>
        <p:nvGrpSpPr>
          <p:cNvPr id="15" name="Grupo 14"/>
          <p:cNvGrpSpPr/>
          <p:nvPr/>
        </p:nvGrpSpPr>
        <p:grpSpPr>
          <a:xfrm>
            <a:off x="0" y="2903108"/>
            <a:ext cx="8718996" cy="1829464"/>
            <a:chOff x="-36188" y="1091830"/>
            <a:chExt cx="7265606" cy="1829464"/>
          </a:xfrm>
        </p:grpSpPr>
        <p:sp>
          <p:nvSpPr>
            <p:cNvPr id="16" name="Forma libre 15"/>
            <p:cNvSpPr/>
            <p:nvPr/>
          </p:nvSpPr>
          <p:spPr>
            <a:xfrm rot="21564019">
              <a:off x="1837423" y="1972817"/>
              <a:ext cx="579726" cy="43330"/>
            </a:xfrm>
            <a:custGeom>
              <a:avLst/>
              <a:gdLst/>
              <a:ahLst/>
              <a:cxnLst/>
              <a:rect l="0" t="0" r="0" b="0"/>
              <a:pathLst>
                <a:path>
                  <a:moveTo>
                    <a:pt x="0" y="21665"/>
                  </a:moveTo>
                  <a:lnTo>
                    <a:pt x="579726" y="2166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Elipse 16"/>
            <p:cNvSpPr/>
            <p:nvPr/>
          </p:nvSpPr>
          <p:spPr>
            <a:xfrm>
              <a:off x="-36188" y="1091830"/>
              <a:ext cx="1873400" cy="1829464"/>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orma libre 17"/>
            <p:cNvSpPr/>
            <p:nvPr/>
          </p:nvSpPr>
          <p:spPr>
            <a:xfrm>
              <a:off x="2182695" y="1253945"/>
              <a:ext cx="1639828" cy="1505233"/>
            </a:xfrm>
            <a:custGeom>
              <a:avLst/>
              <a:gdLst>
                <a:gd name="connsiteX0" fmla="*/ 0 w 2129759"/>
                <a:gd name="connsiteY0" fmla="*/ 752617 h 1505233"/>
                <a:gd name="connsiteX1" fmla="*/ 1064880 w 2129759"/>
                <a:gd name="connsiteY1" fmla="*/ 0 h 1505233"/>
                <a:gd name="connsiteX2" fmla="*/ 2129760 w 2129759"/>
                <a:gd name="connsiteY2" fmla="*/ 752617 h 1505233"/>
                <a:gd name="connsiteX3" fmla="*/ 1064880 w 2129759"/>
                <a:gd name="connsiteY3" fmla="*/ 1505234 h 1505233"/>
                <a:gd name="connsiteX4" fmla="*/ 0 w 2129759"/>
                <a:gd name="connsiteY4" fmla="*/ 752617 h 15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759" h="1505233">
                  <a:moveTo>
                    <a:pt x="0" y="752617"/>
                  </a:moveTo>
                  <a:cubicBezTo>
                    <a:pt x="0" y="336958"/>
                    <a:pt x="476763" y="0"/>
                    <a:pt x="1064880" y="0"/>
                  </a:cubicBezTo>
                  <a:cubicBezTo>
                    <a:pt x="1652997" y="0"/>
                    <a:pt x="2129760" y="336958"/>
                    <a:pt x="2129760" y="752617"/>
                  </a:cubicBezTo>
                  <a:cubicBezTo>
                    <a:pt x="2129760" y="1168276"/>
                    <a:pt x="1652997" y="1505234"/>
                    <a:pt x="1064880" y="1505234"/>
                  </a:cubicBezTo>
                  <a:cubicBezTo>
                    <a:pt x="476763" y="1505234"/>
                    <a:pt x="0" y="1168276"/>
                    <a:pt x="0" y="75261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3326" tIns="231866" rIns="323326" bIns="231866" numCol="1" spcCol="1270" anchor="ctr" anchorCtr="0">
              <a:noAutofit/>
            </a:bodyPr>
            <a:lstStyle/>
            <a:p>
              <a:pPr lvl="0" algn="ctr" defTabSz="800100">
                <a:lnSpc>
                  <a:spcPct val="90000"/>
                </a:lnSpc>
                <a:spcBef>
                  <a:spcPct val="0"/>
                </a:spcBef>
                <a:spcAft>
                  <a:spcPct val="35000"/>
                </a:spcAft>
              </a:pPr>
              <a:r>
                <a:rPr lang="es-EC" sz="1800" b="1" kern="1200" baseline="0" dirty="0" smtClean="0">
                  <a:solidFill>
                    <a:schemeClr val="bg1"/>
                  </a:solidFill>
                  <a:latin typeface="Quicksand" panose="020B0604020202020204" charset="0"/>
                </a:rPr>
                <a:t>Biomasa: </a:t>
              </a:r>
              <a:r>
                <a:rPr lang="es-ES" sz="1800" kern="1200" baseline="0" dirty="0" smtClean="0">
                  <a:solidFill>
                    <a:schemeClr val="bg1"/>
                  </a:solidFill>
                  <a:latin typeface="Quicksand" panose="020B0604020202020204" charset="0"/>
                </a:rPr>
                <a:t>materia total de los seres vivos</a:t>
              </a:r>
              <a:endParaRPr lang="es-EC" sz="1800" kern="1200" baseline="0" dirty="0">
                <a:solidFill>
                  <a:schemeClr val="bg1"/>
                </a:solidFill>
                <a:latin typeface="Quicksand" panose="020B0604020202020204" charset="0"/>
              </a:endParaRPr>
            </a:p>
          </p:txBody>
        </p:sp>
        <p:sp>
          <p:nvSpPr>
            <p:cNvPr id="19" name="Forma libre 18"/>
            <p:cNvSpPr/>
            <p:nvPr/>
          </p:nvSpPr>
          <p:spPr>
            <a:xfrm>
              <a:off x="4034779" y="1367976"/>
              <a:ext cx="3194639" cy="1505233"/>
            </a:xfrm>
            <a:custGeom>
              <a:avLst/>
              <a:gdLst>
                <a:gd name="connsiteX0" fmla="*/ 0 w 3194639"/>
                <a:gd name="connsiteY0" fmla="*/ 0 h 1505233"/>
                <a:gd name="connsiteX1" fmla="*/ 3194639 w 3194639"/>
                <a:gd name="connsiteY1" fmla="*/ 0 h 1505233"/>
                <a:gd name="connsiteX2" fmla="*/ 3194639 w 3194639"/>
                <a:gd name="connsiteY2" fmla="*/ 1505233 h 1505233"/>
                <a:gd name="connsiteX3" fmla="*/ 0 w 3194639"/>
                <a:gd name="connsiteY3" fmla="*/ 1505233 h 1505233"/>
                <a:gd name="connsiteX4" fmla="*/ 0 w 3194639"/>
                <a:gd name="connsiteY4" fmla="*/ 0 h 15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4639" h="1505233">
                  <a:moveTo>
                    <a:pt x="0" y="0"/>
                  </a:moveTo>
                  <a:lnTo>
                    <a:pt x="3194639" y="0"/>
                  </a:lnTo>
                  <a:lnTo>
                    <a:pt x="3194639" y="1505233"/>
                  </a:lnTo>
                  <a:lnTo>
                    <a:pt x="0" y="15052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71450" lvl="1" indent="-171450" algn="just" defTabSz="711200">
                <a:lnSpc>
                  <a:spcPct val="90000"/>
                </a:lnSpc>
                <a:spcBef>
                  <a:spcPct val="0"/>
                </a:spcBef>
                <a:spcAft>
                  <a:spcPct val="15000"/>
                </a:spcAft>
                <a:buChar char="••"/>
              </a:pPr>
              <a:r>
                <a:rPr lang="es-EC" dirty="0">
                  <a:latin typeface="Quicksand" panose="020B0604020202020204" charset="0"/>
                  <a:ea typeface="Calibri" panose="020F0502020204030204" pitchFamily="34" charset="0"/>
                  <a:cs typeface="Times New Roman" panose="02020603050405020304" pitchFamily="18" charset="0"/>
                </a:rPr>
                <a:t>C</a:t>
              </a:r>
              <a:r>
                <a:rPr lang="es-EC" kern="1200" dirty="0" smtClean="0">
                  <a:latin typeface="Quicksand" panose="020B0604020202020204" charset="0"/>
                  <a:ea typeface="Calibri" panose="020F0502020204030204" pitchFamily="34" charset="0"/>
                  <a:cs typeface="Times New Roman" panose="02020603050405020304" pitchFamily="18" charset="0"/>
                </a:rPr>
                <a:t>onocer la distribución y almacenaje de biomasa, contribuye a mitigar problemáticas de interés </a:t>
              </a:r>
              <a:r>
                <a:rPr lang="es-EC" kern="1200" dirty="0" smtClean="0">
                  <a:latin typeface="Quicksand" panose="020B0604020202020204" charset="0"/>
                  <a:ea typeface="Calibri" panose="020F0502020204030204" pitchFamily="34" charset="0"/>
                  <a:cs typeface="Times New Roman" panose="02020603050405020304" pitchFamily="18" charset="0"/>
                </a:rPr>
                <a:t>global</a:t>
              </a:r>
            </a:p>
            <a:p>
              <a:pPr marL="171450" lvl="1" indent="-171450" algn="just" defTabSz="711200">
                <a:lnSpc>
                  <a:spcPct val="90000"/>
                </a:lnSpc>
                <a:spcBef>
                  <a:spcPct val="0"/>
                </a:spcBef>
                <a:spcAft>
                  <a:spcPct val="15000"/>
                </a:spcAft>
                <a:buChar char="••"/>
              </a:pPr>
              <a:endParaRPr lang="es-EC" kern="1200" dirty="0" smtClean="0">
                <a:latin typeface="Quicksand" panose="020B0604020202020204" charset="0"/>
                <a:ea typeface="Calibri" panose="020F0502020204030204" pitchFamily="3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s-EC" kern="1200" dirty="0">
                <a:latin typeface="Quicksand" panose="020B0604020202020204" charset="0"/>
              </a:endParaRPr>
            </a:p>
            <a:p>
              <a:pPr marL="171450" lvl="1" indent="-171450" algn="just" defTabSz="711200">
                <a:lnSpc>
                  <a:spcPct val="90000"/>
                </a:lnSpc>
                <a:spcBef>
                  <a:spcPct val="0"/>
                </a:spcBef>
                <a:spcAft>
                  <a:spcPct val="15000"/>
                </a:spcAft>
                <a:buChar char="••"/>
              </a:pPr>
              <a:r>
                <a:rPr lang="es-EC" dirty="0">
                  <a:latin typeface="Quicksand" panose="020B0604020202020204" charset="0"/>
                  <a:ea typeface="Calibri" panose="020F0502020204030204" pitchFamily="34" charset="0"/>
                  <a:cs typeface="Times New Roman" panose="02020603050405020304" pitchFamily="18" charset="0"/>
                </a:rPr>
                <a:t>I</a:t>
              </a:r>
              <a:r>
                <a:rPr lang="es-EC" dirty="0" smtClean="0">
                  <a:latin typeface="Quicksand" panose="020B0604020202020204" charset="0"/>
                  <a:ea typeface="Calibri" panose="020F0502020204030204" pitchFamily="34" charset="0"/>
                  <a:cs typeface="Times New Roman" panose="02020603050405020304" pitchFamily="18" charset="0"/>
                </a:rPr>
                <a:t>nterés </a:t>
              </a:r>
              <a:r>
                <a:rPr lang="es-EC" dirty="0">
                  <a:latin typeface="Quicksand" panose="020B0604020202020204" charset="0"/>
                  <a:ea typeface="Calibri" panose="020F0502020204030204" pitchFamily="34" charset="0"/>
                  <a:cs typeface="Times New Roman" panose="02020603050405020304" pitchFamily="18" charset="0"/>
                </a:rPr>
                <a:t>a partir de los compromisos </a:t>
              </a:r>
              <a:r>
                <a:rPr lang="es-EC" dirty="0" smtClean="0">
                  <a:latin typeface="Quicksand" panose="020B0604020202020204" charset="0"/>
                  <a:ea typeface="Calibri" panose="020F0502020204030204" pitchFamily="34" charset="0"/>
                  <a:cs typeface="Times New Roman" panose="02020603050405020304" pitchFamily="18" charset="0"/>
                </a:rPr>
                <a:t>internacionales</a:t>
              </a:r>
            </a:p>
            <a:p>
              <a:pPr marL="171450" lvl="1" indent="-171450" algn="just" defTabSz="711200">
                <a:lnSpc>
                  <a:spcPct val="90000"/>
                </a:lnSpc>
                <a:spcBef>
                  <a:spcPct val="0"/>
                </a:spcBef>
                <a:spcAft>
                  <a:spcPct val="15000"/>
                </a:spcAft>
                <a:buChar char="••"/>
              </a:pPr>
              <a:endParaRPr lang="es-EC" kern="1200" dirty="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kern="1200" dirty="0" smtClean="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dirty="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kern="1200" dirty="0" smtClean="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dirty="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kern="1200" dirty="0" smtClean="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s-EC" kern="1200" dirty="0">
                <a:latin typeface="Quicksand" panose="020B0604020202020204"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s-EC" dirty="0">
                  <a:latin typeface="Quicksand" panose="020B0604020202020204" charset="0"/>
                </a:rPr>
                <a:t>Los parques </a:t>
              </a:r>
              <a:r>
                <a:rPr lang="es-EC" dirty="0" smtClean="0">
                  <a:latin typeface="Quicksand" panose="020B0604020202020204" charset="0"/>
                </a:rPr>
                <a:t>metropolitanos </a:t>
              </a:r>
              <a:r>
                <a:rPr lang="es-EC" dirty="0" smtClean="0">
                  <a:latin typeface="Quicksand" panose="020B0604020202020204" charset="0"/>
                  <a:sym typeface="Wingdings" panose="05000000000000000000" pitchFamily="2" charset="2"/>
                </a:rPr>
                <a:t> </a:t>
              </a:r>
              <a:r>
                <a:rPr lang="es-EC" dirty="0" smtClean="0">
                  <a:latin typeface="Quicksand" panose="020B0604020202020204" charset="0"/>
                </a:rPr>
                <a:t>áreas </a:t>
              </a:r>
              <a:r>
                <a:rPr lang="es-EC" dirty="0" smtClean="0">
                  <a:latin typeface="Quicksand" panose="020B0604020202020204" charset="0"/>
                </a:rPr>
                <a:t>de mitigación </a:t>
              </a:r>
              <a:r>
                <a:rPr lang="es-EC" dirty="0">
                  <a:latin typeface="Quicksand" panose="020B0604020202020204" charset="0"/>
                </a:rPr>
                <a:t>al cambio </a:t>
              </a:r>
              <a:r>
                <a:rPr lang="es-EC" dirty="0" smtClean="0">
                  <a:latin typeface="Quicksand" panose="020B0604020202020204" charset="0"/>
                </a:rPr>
                <a:t>climático</a:t>
              </a:r>
              <a:r>
                <a:rPr lang="es-EC" dirty="0" smtClean="0">
                  <a:latin typeface="Quicksand" panose="020B0604020202020204" charset="0"/>
                  <a:sym typeface="Wingdings" panose="05000000000000000000" pitchFamily="2" charset="2"/>
                </a:rPr>
                <a:t></a:t>
              </a:r>
              <a:r>
                <a:rPr lang="es-EC" dirty="0" smtClean="0">
                  <a:latin typeface="Quicksand" panose="020B0604020202020204" charset="0"/>
                </a:rPr>
                <a:t> descontaminantes </a:t>
              </a:r>
              <a:r>
                <a:rPr lang="es-EC" dirty="0" smtClean="0">
                  <a:latin typeface="Quicksand" panose="020B0604020202020204" charset="0"/>
                </a:rPr>
                <a:t>naturales de las </a:t>
              </a:r>
              <a:r>
                <a:rPr lang="es-EC" dirty="0" smtClean="0">
                  <a:latin typeface="Quicksand" panose="020B0604020202020204" charset="0"/>
                </a:rPr>
                <a:t>ciudades</a:t>
              </a:r>
              <a:endParaRPr lang="es-EC" kern="1200" dirty="0">
                <a:latin typeface="Quicksand" panose="020B0604020202020204" charset="0"/>
              </a:endParaRPr>
            </a:p>
          </p:txBody>
        </p:sp>
      </p:grpSp>
      <p:sp>
        <p:nvSpPr>
          <p:cNvPr id="36" name="Rectángulo 35"/>
          <p:cNvSpPr/>
          <p:nvPr/>
        </p:nvSpPr>
        <p:spPr>
          <a:xfrm>
            <a:off x="4793066" y="1270788"/>
            <a:ext cx="4170632" cy="1339085"/>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37" name="Rectángulo 36"/>
          <p:cNvSpPr/>
          <p:nvPr/>
        </p:nvSpPr>
        <p:spPr>
          <a:xfrm>
            <a:off x="4793066" y="2678389"/>
            <a:ext cx="4170632" cy="2204131"/>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38" name="Rectángulo 37"/>
          <p:cNvSpPr/>
          <p:nvPr/>
        </p:nvSpPr>
        <p:spPr>
          <a:xfrm>
            <a:off x="4793066" y="4963098"/>
            <a:ext cx="4170632" cy="1599408"/>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026" name="Picture 2" descr="Resultado de imagen para convencion marco de las naciones unid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1167" y="3419405"/>
            <a:ext cx="776108" cy="776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rotocolo de kio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799" y="3419405"/>
            <a:ext cx="667104" cy="776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genda 2030 para el desarrollo sosteni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7740" y="4344153"/>
            <a:ext cx="1851601" cy="4071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objetivos de desarrollo sosteni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2118" y="3419405"/>
            <a:ext cx="1141435" cy="793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2433"/>
          <a:stretch/>
        </p:blipFill>
        <p:spPr bwMode="auto">
          <a:xfrm>
            <a:off x="141668" y="4984874"/>
            <a:ext cx="4488928" cy="157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2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Crop</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Model</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Surface)</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191" r="1600"/>
          <a:stretch/>
        </p:blipFill>
        <p:spPr>
          <a:xfrm>
            <a:off x="0" y="1666529"/>
            <a:ext cx="9144000" cy="4801297"/>
          </a:xfrm>
          <a:prstGeom prst="rect">
            <a:avLst/>
          </a:prstGeom>
        </p:spPr>
      </p:pic>
      <p:sp>
        <p:nvSpPr>
          <p:cNvPr id="10" name="Rectángulo 9"/>
          <p:cNvSpPr/>
          <p:nvPr/>
        </p:nvSpPr>
        <p:spPr>
          <a:xfrm>
            <a:off x="3994966" y="4443984"/>
            <a:ext cx="2779322" cy="1097280"/>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5" name="Rectángulo 14"/>
          <p:cNvSpPr/>
          <p:nvPr/>
        </p:nvSpPr>
        <p:spPr>
          <a:xfrm>
            <a:off x="6774287" y="3346704"/>
            <a:ext cx="1275008" cy="67665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820"/>
            <a:ext cx="9144000" cy="6466359"/>
          </a:xfrm>
          <a:prstGeom prst="rect">
            <a:avLst/>
          </a:prstGeom>
        </p:spPr>
      </p:pic>
    </p:spTree>
    <p:extLst>
      <p:ext uri="{BB962C8B-B14F-4D97-AF65-F5344CB8AC3E}">
        <p14:creationId xmlns:p14="http://schemas.microsoft.com/office/powerpoint/2010/main" val="26245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685059"/>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Resumen de 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Crop</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Model</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Surface)</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823814072"/>
              </p:ext>
            </p:extLst>
          </p:nvPr>
        </p:nvGraphicFramePr>
        <p:xfrm>
          <a:off x="201168" y="2070034"/>
          <a:ext cx="8796529" cy="4615344"/>
        </p:xfrm>
        <a:graphic>
          <a:graphicData uri="http://schemas.openxmlformats.org/drawingml/2006/table">
            <a:tbl>
              <a:tblPr firstRow="1" firstCol="1" bandRow="1">
                <a:tableStyleId>{5C22544A-7EE6-4342-B048-85BDC9FD1C3A}</a:tableStyleId>
              </a:tblPr>
              <a:tblGrid>
                <a:gridCol w="1256647"/>
                <a:gridCol w="1256647"/>
                <a:gridCol w="1256647"/>
                <a:gridCol w="1256647"/>
                <a:gridCol w="1256647"/>
                <a:gridCol w="1256647"/>
                <a:gridCol w="1256647"/>
              </a:tblGrid>
              <a:tr h="1457475">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No. Parcela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Promedio por </a:t>
                      </a:r>
                      <a:r>
                        <a:rPr lang="es-EC" sz="1400" kern="1200" dirty="0" err="1">
                          <a:solidFill>
                            <a:schemeClr val="dk1"/>
                          </a:solidFill>
                          <a:effectLst/>
                          <a:latin typeface="Quicksand" panose="020B0604020202020204" charset="0"/>
                          <a:ea typeface="+mn-ea"/>
                          <a:cs typeface="+mn-cs"/>
                        </a:rPr>
                        <a:t>Alometria</a:t>
                      </a: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VD DEL </a:t>
                      </a:r>
                      <a:r>
                        <a:rPr lang="es-EC" sz="1400" kern="1200" dirty="0" smtClean="0">
                          <a:solidFill>
                            <a:schemeClr val="dk1"/>
                          </a:solidFill>
                          <a:effectLst/>
                          <a:latin typeface="Quicksand" panose="020B0604020202020204" charset="0"/>
                          <a:ea typeface="+mn-ea"/>
                          <a:cs typeface="+mn-cs"/>
                        </a:rPr>
                        <a:t>CMS </a:t>
                      </a:r>
                      <a:r>
                        <a:rPr lang="es-EC" sz="1400" kern="1200" dirty="0">
                          <a:solidFill>
                            <a:schemeClr val="dk1"/>
                          </a:solidFill>
                          <a:effectLst/>
                          <a:latin typeface="Quicksand" panose="020B0604020202020204" charset="0"/>
                          <a:ea typeface="+mn-ea"/>
                          <a:cs typeface="+mn-cs"/>
                        </a:rPr>
                        <a:t>(m)</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Promedio – UAV </a:t>
                      </a:r>
                      <a:r>
                        <a:rPr lang="es-EC" sz="1400" kern="1200" dirty="0" smtClean="0">
                          <a:solidFill>
                            <a:schemeClr val="dk1"/>
                          </a:solidFill>
                          <a:effectLst/>
                          <a:latin typeface="Quicksand" panose="020B0604020202020204" charset="0"/>
                          <a:ea typeface="+mn-ea"/>
                          <a:cs typeface="+mn-cs"/>
                        </a:rPr>
                        <a:t>- CMS</a:t>
                      </a:r>
                      <a:endParaRPr lang="es-EC" sz="1400" kern="1200" dirty="0">
                        <a:solidFill>
                          <a:schemeClr val="dk1"/>
                        </a:solidFill>
                        <a:effectLst/>
                        <a:latin typeface="Quicksand" panose="020B0604020202020204" charset="0"/>
                        <a:ea typeface="+mn-ea"/>
                        <a:cs typeface="+mn-cs"/>
                      </a:endParaRP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Contenido de Carbono Aéreo - UAV -CMS</a:t>
                      </a:r>
                    </a:p>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 (Tn/ha)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CO2 Equivalente – UAV </a:t>
                      </a:r>
                      <a:r>
                        <a:rPr lang="es-EC" sz="1400" kern="1200" dirty="0" smtClean="0">
                          <a:solidFill>
                            <a:schemeClr val="dk1"/>
                          </a:solidFill>
                          <a:effectLst/>
                          <a:latin typeface="Quicksand" panose="020B0604020202020204" charset="0"/>
                          <a:ea typeface="+mn-ea"/>
                          <a:cs typeface="+mn-cs"/>
                        </a:rPr>
                        <a:t>- CMS </a:t>
                      </a:r>
                      <a:r>
                        <a:rPr lang="es-EC" sz="1400" kern="1200" dirty="0">
                          <a:solidFill>
                            <a:schemeClr val="dk1"/>
                          </a:solidFill>
                          <a:effectLst/>
                          <a:latin typeface="Quicksand" panose="020B0604020202020204" charset="0"/>
                          <a:ea typeface="+mn-ea"/>
                          <a:cs typeface="+mn-cs"/>
                        </a:rPr>
                        <a:t>(</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Acumulada - UAV </a:t>
                      </a:r>
                      <a:r>
                        <a:rPr lang="es-EC" sz="1400" kern="1200" dirty="0" smtClean="0">
                          <a:solidFill>
                            <a:schemeClr val="dk1"/>
                          </a:solidFill>
                          <a:effectLst/>
                          <a:latin typeface="Quicksand" panose="020B0604020202020204" charset="0"/>
                          <a:ea typeface="+mn-ea"/>
                          <a:cs typeface="+mn-cs"/>
                        </a:rPr>
                        <a:t>- CMS</a:t>
                      </a:r>
                      <a:endParaRPr lang="es-EC" sz="1400" kern="1200" dirty="0">
                        <a:solidFill>
                          <a:schemeClr val="dk1"/>
                        </a:solidFill>
                        <a:effectLst/>
                        <a:latin typeface="Quicksand" panose="020B0604020202020204" charset="0"/>
                        <a:ea typeface="+mn-ea"/>
                        <a:cs typeface="+mn-cs"/>
                      </a:endParaRP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59,236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39,118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59,546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29,773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109,167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1497,783</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2</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54,521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9,966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51,918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25,959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95,182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1175,114</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3</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48,398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8,161</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50,803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25,402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93,139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723,279</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4</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53,047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8,687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51,151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25,576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93,778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767,038</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5</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59,404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28,395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57,759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28,879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105,891</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1155,752</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6</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54,574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14,882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54,155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27,077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99,284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723,279</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7</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56,241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22,087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56,357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28,179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103,321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1399,377</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8</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52,500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19,399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55,633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27,817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101,994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1082,218</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9</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58,055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16,003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54,560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27,280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100,026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1242,985</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10</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57,507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25,173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57,087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28,543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104,659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1338,673</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11</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56,229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30,874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58,225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29,113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106,747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1450,061</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12</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57,501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26,304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57,332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28,666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105,108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1410,460</a:t>
                      </a:r>
                    </a:p>
                  </a:txBody>
                  <a:tcPr marL="44450" marR="44450" marT="0" marB="0">
                    <a:solidFill>
                      <a:srgbClr val="FFC000"/>
                    </a:solidFill>
                  </a:tcPr>
                </a:tc>
              </a:tr>
              <a:tr h="242913">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13</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48,112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8,160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50,802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25,401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93,137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679,533</a:t>
                      </a:r>
                    </a:p>
                  </a:txBody>
                  <a:tcPr marL="44450" marR="44450" marT="0" marB="0">
                    <a:solidFill>
                      <a:srgbClr val="FFC000"/>
                    </a:solidFill>
                  </a:tcPr>
                </a:tc>
              </a:tr>
            </a:tbl>
          </a:graphicData>
        </a:graphic>
      </p:graphicFrame>
    </p:spTree>
    <p:extLst>
      <p:ext uri="{BB962C8B-B14F-4D97-AF65-F5344CB8AC3E}">
        <p14:creationId xmlns:p14="http://schemas.microsoft.com/office/powerpoint/2010/main" val="691813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GNDVI)</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366" r="1400" b="2235"/>
          <a:stretch/>
        </p:blipFill>
        <p:spPr>
          <a:xfrm>
            <a:off x="-1" y="1666530"/>
            <a:ext cx="9191023" cy="4679406"/>
          </a:xfrm>
          <a:prstGeom prst="rect">
            <a:avLst/>
          </a:prstGeom>
        </p:spPr>
      </p:pic>
      <p:sp>
        <p:nvSpPr>
          <p:cNvPr id="9" name="Rectángulo 8"/>
          <p:cNvSpPr/>
          <p:nvPr/>
        </p:nvSpPr>
        <p:spPr>
          <a:xfrm>
            <a:off x="3994965" y="2468880"/>
            <a:ext cx="2588715" cy="98755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0" name="Imagen 9"/>
          <p:cNvPicPr/>
          <p:nvPr/>
        </p:nvPicPr>
        <p:blipFill rotWithShape="1">
          <a:blip r:embed="rId3" cstate="print">
            <a:extLst>
              <a:ext uri="{28A0092B-C50C-407E-A947-70E740481C1C}">
                <a14:useLocalDpi xmlns:a14="http://schemas.microsoft.com/office/drawing/2010/main" val="0"/>
              </a:ext>
            </a:extLst>
          </a:blip>
          <a:srcRect l="1688" t="11051" r="1833" b="18457"/>
          <a:stretch/>
        </p:blipFill>
        <p:spPr bwMode="auto">
          <a:xfrm>
            <a:off x="1905815" y="1666530"/>
            <a:ext cx="5050935" cy="502687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80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GNDVI)</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366" r="1400" b="2235"/>
          <a:stretch/>
        </p:blipFill>
        <p:spPr>
          <a:xfrm>
            <a:off x="-1" y="1666530"/>
            <a:ext cx="9191023" cy="4679406"/>
          </a:xfrm>
          <a:prstGeom prst="rect">
            <a:avLst/>
          </a:prstGeom>
        </p:spPr>
      </p:pic>
      <p:sp>
        <p:nvSpPr>
          <p:cNvPr id="9" name="Rectángulo 8"/>
          <p:cNvSpPr/>
          <p:nvPr/>
        </p:nvSpPr>
        <p:spPr>
          <a:xfrm>
            <a:off x="2006795" y="3310128"/>
            <a:ext cx="3333301" cy="1481328"/>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5386197" y="3310128"/>
            <a:ext cx="3593211" cy="3129936"/>
          </a:xfrm>
          <a:prstGeom prst="rect">
            <a:avLst/>
          </a:prstGeom>
          <a:noFill/>
          <a:ln>
            <a:solidFill>
              <a:schemeClr val="tx1"/>
            </a:solidFill>
          </a:ln>
        </p:spPr>
      </p:pic>
    </p:spTree>
    <p:extLst>
      <p:ext uri="{BB962C8B-B14F-4D97-AF65-F5344CB8AC3E}">
        <p14:creationId xmlns:p14="http://schemas.microsoft.com/office/powerpoint/2010/main" val="285079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GNDVI)</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5366" r="1400" b="2235"/>
          <a:stretch/>
        </p:blipFill>
        <p:spPr>
          <a:xfrm>
            <a:off x="-1" y="1666530"/>
            <a:ext cx="9191023" cy="4679406"/>
          </a:xfrm>
          <a:prstGeom prst="rect">
            <a:avLst/>
          </a:prstGeom>
        </p:spPr>
      </p:pic>
      <p:sp>
        <p:nvSpPr>
          <p:cNvPr id="9" name="Rectángulo 8"/>
          <p:cNvSpPr/>
          <p:nvPr/>
        </p:nvSpPr>
        <p:spPr>
          <a:xfrm>
            <a:off x="3994965" y="4718304"/>
            <a:ext cx="1381707" cy="85953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0" name="Rectángulo 9"/>
          <p:cNvSpPr/>
          <p:nvPr/>
        </p:nvSpPr>
        <p:spPr>
          <a:xfrm>
            <a:off x="5592117" y="4157472"/>
            <a:ext cx="1381707" cy="85953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2" name="Rectángulo 11"/>
          <p:cNvSpPr/>
          <p:nvPr/>
        </p:nvSpPr>
        <p:spPr>
          <a:xfrm>
            <a:off x="6708862" y="3203808"/>
            <a:ext cx="1381707" cy="85953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820"/>
            <a:ext cx="9144000" cy="6466359"/>
          </a:xfrm>
          <a:prstGeom prst="rect">
            <a:avLst/>
          </a:prstGeom>
        </p:spPr>
      </p:pic>
    </p:spTree>
    <p:extLst>
      <p:ext uri="{BB962C8B-B14F-4D97-AF65-F5344CB8AC3E}">
        <p14:creationId xmlns:p14="http://schemas.microsoft.com/office/powerpoint/2010/main" val="76715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2)</a:t>
            </a:r>
            <a:endParaRPr lang="es-EC" sz="3200" dirty="0">
              <a:solidFill>
                <a:srgbClr val="FFC000"/>
              </a:solidFill>
              <a:latin typeface="Quicksand" panose="020B0604020202020204" charset="0"/>
            </a:endParaRPr>
          </a:p>
        </p:txBody>
      </p:sp>
      <p:sp>
        <p:nvSpPr>
          <p:cNvPr id="4" name="Rectángulo 3"/>
          <p:cNvSpPr/>
          <p:nvPr/>
        </p:nvSpPr>
        <p:spPr>
          <a:xfrm>
            <a:off x="-770021" y="1183706"/>
            <a:ext cx="9529973" cy="685059"/>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Resumen de  la estimación </a:t>
            </a:r>
            <a:r>
              <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rPr>
              <a:t>de biomasa por </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imágenes UAV (usando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Crop</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u="sng" dirty="0" err="1" smtClean="0">
                <a:solidFill>
                  <a:srgbClr val="FFC000"/>
                </a:solidFill>
                <a:latin typeface="Quicksand" panose="020B0604020202020204" charset="0"/>
                <a:ea typeface="Times New Roman" panose="02020603050405020304" pitchFamily="18" charset="0"/>
                <a:cs typeface="Times New Roman" panose="02020603050405020304" pitchFamily="18" charset="0"/>
              </a:rPr>
              <a:t>Model</a:t>
            </a: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 Surface)</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433136530"/>
              </p:ext>
            </p:extLst>
          </p:nvPr>
        </p:nvGraphicFramePr>
        <p:xfrm>
          <a:off x="146300" y="1947075"/>
          <a:ext cx="8851395" cy="4782908"/>
        </p:xfrm>
        <a:graphic>
          <a:graphicData uri="http://schemas.openxmlformats.org/drawingml/2006/table">
            <a:tbl>
              <a:tblPr firstRow="1" firstCol="1" bandRow="1">
                <a:tableStyleId>{5C22544A-7EE6-4342-B048-85BDC9FD1C3A}</a:tableStyleId>
              </a:tblPr>
              <a:tblGrid>
                <a:gridCol w="1264485"/>
                <a:gridCol w="1264485"/>
                <a:gridCol w="1264485"/>
                <a:gridCol w="1264485"/>
                <a:gridCol w="1264485"/>
                <a:gridCol w="1264485"/>
                <a:gridCol w="1264485"/>
              </a:tblGrid>
              <a:tr h="1510392">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No. Parcela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Promedio por </a:t>
                      </a:r>
                      <a:r>
                        <a:rPr lang="es-EC" sz="1400" kern="1200" dirty="0" err="1">
                          <a:solidFill>
                            <a:schemeClr val="dk1"/>
                          </a:solidFill>
                          <a:effectLst/>
                          <a:latin typeface="Quicksand" panose="020B0604020202020204" charset="0"/>
                          <a:ea typeface="+mn-ea"/>
                          <a:cs typeface="+mn-cs"/>
                        </a:rPr>
                        <a:t>Alometria</a:t>
                      </a: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VD DEL GNDVI (m)</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Promedio - GNDVI</a:t>
                      </a: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Contenido de Carbono Aéreo </a:t>
                      </a:r>
                      <a:r>
                        <a:rPr lang="es-EC" sz="1400" kern="1200" dirty="0" smtClean="0">
                          <a:solidFill>
                            <a:schemeClr val="dk1"/>
                          </a:solidFill>
                          <a:effectLst/>
                          <a:latin typeface="Quicksand" panose="020B0604020202020204" charset="0"/>
                          <a:ea typeface="+mn-ea"/>
                          <a:cs typeface="+mn-cs"/>
                        </a:rPr>
                        <a:t>- GNDVI</a:t>
                      </a:r>
                      <a:endParaRPr lang="es-EC" sz="1400" kern="1200" dirty="0">
                        <a:solidFill>
                          <a:schemeClr val="dk1"/>
                        </a:solidFill>
                        <a:effectLst/>
                        <a:latin typeface="Quicksand" panose="020B0604020202020204" charset="0"/>
                        <a:ea typeface="+mn-ea"/>
                        <a:cs typeface="+mn-cs"/>
                      </a:endParaRP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 (</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CO2 Equivalente –GNDVI (Tn/ha)</a:t>
                      </a:r>
                    </a:p>
                  </a:txBody>
                  <a:tcPr marL="44450" marR="44450" marT="0" marB="0" anchor="ctr">
                    <a:solidFill>
                      <a:srgbClr val="F9FCD8"/>
                    </a:solidFill>
                  </a:tcPr>
                </a:tc>
                <a:tc>
                  <a:txBody>
                    <a:bodyPr/>
                    <a:lstStyle/>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Biomasa Aérea Forestal Acumulada - GNDVI</a:t>
                      </a:r>
                    </a:p>
                    <a:p>
                      <a:pPr marL="0" algn="ct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a:t>
                      </a:r>
                      <a:r>
                        <a:rPr lang="es-EC" sz="1400" kern="1200" dirty="0" err="1">
                          <a:solidFill>
                            <a:schemeClr val="dk1"/>
                          </a:solidFill>
                          <a:effectLst/>
                          <a:latin typeface="Quicksand" panose="020B0604020202020204" charset="0"/>
                          <a:ea typeface="+mn-ea"/>
                          <a:cs typeface="+mn-cs"/>
                        </a:rPr>
                        <a:t>Tn</a:t>
                      </a:r>
                      <a:r>
                        <a:rPr lang="es-EC" sz="1400" kern="1200" dirty="0">
                          <a:solidFill>
                            <a:schemeClr val="dk1"/>
                          </a:solidFill>
                          <a:effectLst/>
                          <a:latin typeface="Quicksand" panose="020B0604020202020204" charset="0"/>
                          <a:ea typeface="+mn-ea"/>
                          <a:cs typeface="+mn-cs"/>
                        </a:rPr>
                        <a:t>/ha)</a:t>
                      </a:r>
                    </a:p>
                  </a:txBody>
                  <a:tcPr marL="44450" marR="44450" marT="0" marB="0" anchor="ctr">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59,236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0,675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56,552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28,276</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103,679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1153,356</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2</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54,521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0,665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56,061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28,031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102,779</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1158,098</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3</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48,398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0,639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52,043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26,021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95,412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818,933</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4</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53,047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0,678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56,567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28,283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103,705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773,527</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5</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59,404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0,652</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54,498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27,249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99,914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1268,623</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6</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54,574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0,668</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56,318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28,159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103,250</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976,791</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7</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56,241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0,669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56,324</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28,162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103,261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1038,176</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8</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52,500</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0,647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53,763</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26,882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98,566</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1093,013</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9</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58,055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0,669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56,324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28,162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103,261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1211,850</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10</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57,507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0,675</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56,545</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28,273</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103,666</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890,718</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11</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56,229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0,687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56,267</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28,133</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103,710</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1269,238</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Parcela 12</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57,501</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0,678</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56,569</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28,284</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103,156</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1158,078</a:t>
                      </a:r>
                    </a:p>
                  </a:txBody>
                  <a:tcPr marL="44450" marR="44450" marT="0" marB="0">
                    <a:solidFill>
                      <a:srgbClr val="FFC000"/>
                    </a:solidFill>
                  </a:tcPr>
                </a:tc>
              </a:tr>
              <a:tr h="251732">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Parcela 13</a:t>
                      </a:r>
                    </a:p>
                  </a:txBody>
                  <a:tcPr marL="44450" marR="44450" marT="0" marB="0">
                    <a:solidFill>
                      <a:srgbClr val="F9FCD8"/>
                    </a:solidFill>
                  </a:tcPr>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48,112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0,622</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46,913</a:t>
                      </a:r>
                    </a:p>
                  </a:txBody>
                  <a:tcPr marL="44450" marR="44450" marT="0" marB="0"/>
                </a:tc>
                <a:tc>
                  <a:txBody>
                    <a:bodyPr/>
                    <a:lstStyle/>
                    <a:p>
                      <a:pPr marL="0" algn="r" defTabSz="457200" rtl="0" eaLnBrk="1" latinLnBrk="0" hangingPunct="1">
                        <a:lnSpc>
                          <a:spcPct val="107000"/>
                        </a:lnSpc>
                        <a:spcAft>
                          <a:spcPts val="0"/>
                        </a:spcAft>
                      </a:pPr>
                      <a:r>
                        <a:rPr lang="es-EC" sz="1400" kern="1200">
                          <a:solidFill>
                            <a:schemeClr val="dk1"/>
                          </a:solidFill>
                          <a:effectLst/>
                          <a:latin typeface="Quicksand" panose="020B0604020202020204" charset="0"/>
                          <a:ea typeface="+mn-ea"/>
                          <a:cs typeface="+mn-cs"/>
                        </a:rPr>
                        <a:t>23,457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86,007</a:t>
                      </a:r>
                    </a:p>
                  </a:txBody>
                  <a:tcPr marL="44450" marR="44450" marT="0" marB="0"/>
                </a:tc>
                <a:tc>
                  <a:txBody>
                    <a:bodyPr/>
                    <a:lstStyle/>
                    <a:p>
                      <a:pPr marL="0" algn="r" defTabSz="457200" rtl="0" eaLnBrk="1" latinLnBrk="0" hangingPunct="1">
                        <a:lnSpc>
                          <a:spcPct val="107000"/>
                        </a:lnSpc>
                        <a:spcAft>
                          <a:spcPts val="0"/>
                        </a:spcAft>
                      </a:pPr>
                      <a:r>
                        <a:rPr lang="es-EC" sz="1400" kern="1200" dirty="0">
                          <a:solidFill>
                            <a:schemeClr val="dk1"/>
                          </a:solidFill>
                          <a:effectLst/>
                          <a:latin typeface="Quicksand" panose="020B0604020202020204" charset="0"/>
                          <a:ea typeface="+mn-ea"/>
                          <a:cs typeface="+mn-cs"/>
                        </a:rPr>
                        <a:t>713,734</a:t>
                      </a:r>
                    </a:p>
                  </a:txBody>
                  <a:tcPr marL="44450" marR="44450" marT="0" marB="0">
                    <a:solidFill>
                      <a:srgbClr val="FFC000"/>
                    </a:solidFill>
                  </a:tcPr>
                </a:tc>
              </a:tr>
            </a:tbl>
          </a:graphicData>
        </a:graphic>
      </p:graphicFrame>
    </p:spTree>
    <p:extLst>
      <p:ext uri="{BB962C8B-B14F-4D97-AF65-F5344CB8AC3E}">
        <p14:creationId xmlns:p14="http://schemas.microsoft.com/office/powerpoint/2010/main" val="2493590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4" name="Rectángulo 3"/>
          <p:cNvSpPr/>
          <p:nvPr/>
        </p:nvSpPr>
        <p:spPr>
          <a:xfrm>
            <a:off x="-824052" y="1216907"/>
            <a:ext cx="9529973" cy="36721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Comparación de resultados</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rotWithShape="1">
          <a:blip r:embed="rId3"/>
          <a:srcRect l="600" r="2187"/>
          <a:stretch/>
        </p:blipFill>
        <p:spPr>
          <a:xfrm>
            <a:off x="0" y="2159933"/>
            <a:ext cx="9144000" cy="2948749"/>
          </a:xfrm>
          <a:prstGeom prst="rect">
            <a:avLst/>
          </a:prstGeom>
        </p:spPr>
      </p:pic>
      <p:sp>
        <p:nvSpPr>
          <p:cNvPr id="11" name="Rectángulo 10"/>
          <p:cNvSpPr/>
          <p:nvPr/>
        </p:nvSpPr>
        <p:spPr>
          <a:xfrm>
            <a:off x="3387143" y="2159933"/>
            <a:ext cx="1389888" cy="2796115"/>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0" y="1950321"/>
            <a:ext cx="5157216" cy="3158361"/>
          </a:xfrm>
          <a:prstGeom prst="rect">
            <a:avLst/>
          </a:prstGeom>
          <a:noFill/>
          <a:ln>
            <a:solidFill>
              <a:schemeClr val="tx1"/>
            </a:solidFill>
          </a:ln>
        </p:spPr>
      </p:pic>
      <p:pic>
        <p:nvPicPr>
          <p:cNvPr id="13" name="Imagen 12"/>
          <p:cNvPicPr>
            <a:picLocks noChangeAspect="1"/>
          </p:cNvPicPr>
          <p:nvPr/>
        </p:nvPicPr>
        <p:blipFill>
          <a:blip r:embed="rId5"/>
          <a:stretch>
            <a:fillRect/>
          </a:stretch>
        </p:blipFill>
        <p:spPr>
          <a:xfrm>
            <a:off x="3127248" y="3466313"/>
            <a:ext cx="5888735" cy="3392015"/>
          </a:xfrm>
          <a:prstGeom prst="rect">
            <a:avLst/>
          </a:prstGeom>
        </p:spPr>
      </p:pic>
      <p:sp>
        <p:nvSpPr>
          <p:cNvPr id="14" name="Rectángulo 13"/>
          <p:cNvSpPr/>
          <p:nvPr/>
        </p:nvSpPr>
        <p:spPr>
          <a:xfrm>
            <a:off x="4809744" y="2281438"/>
            <a:ext cx="969264" cy="2546594"/>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41117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4" name="Rectángulo 3"/>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(Alometría)</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
        <p:nvSpPr>
          <p:cNvPr id="19" name="Rectangle 5"/>
          <p:cNvSpPr>
            <a:spLocks noChangeArrowheads="1"/>
          </p:cNvSpPr>
          <p:nvPr/>
        </p:nvSpPr>
        <p:spPr bwMode="auto">
          <a:xfrm>
            <a:off x="2981325" y="4808538"/>
            <a:ext cx="96838"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0" name="Rectangle 6"/>
          <p:cNvSpPr>
            <a:spLocks noChangeArrowheads="1"/>
          </p:cNvSpPr>
          <p:nvPr/>
        </p:nvSpPr>
        <p:spPr bwMode="auto">
          <a:xfrm>
            <a:off x="-908050" y="5132388"/>
            <a:ext cx="1031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1" name="Rectangle 7"/>
          <p:cNvSpPr>
            <a:spLocks noChangeArrowheads="1"/>
          </p:cNvSpPr>
          <p:nvPr/>
        </p:nvSpPr>
        <p:spPr bwMode="auto">
          <a:xfrm>
            <a:off x="-644525" y="5132388"/>
            <a:ext cx="1031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2" name="Rectangle 8"/>
          <p:cNvSpPr>
            <a:spLocks noChangeArrowheads="1"/>
          </p:cNvSpPr>
          <p:nvPr/>
        </p:nvSpPr>
        <p:spPr bwMode="auto">
          <a:xfrm>
            <a:off x="-201612" y="5132388"/>
            <a:ext cx="1031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4" name="Rectangle 10"/>
          <p:cNvSpPr>
            <a:spLocks noChangeArrowheads="1"/>
          </p:cNvSpPr>
          <p:nvPr/>
        </p:nvSpPr>
        <p:spPr bwMode="auto">
          <a:xfrm>
            <a:off x="862013" y="5132388"/>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11"/>
          <p:cNvSpPr>
            <a:spLocks noChangeArrowheads="1"/>
          </p:cNvSpPr>
          <p:nvPr/>
        </p:nvSpPr>
        <p:spPr bwMode="auto">
          <a:xfrm>
            <a:off x="936625" y="5132388"/>
            <a:ext cx="1031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6" name="Rectangle 12"/>
          <p:cNvSpPr>
            <a:spLocks noChangeArrowheads="1"/>
          </p:cNvSpPr>
          <p:nvPr/>
        </p:nvSpPr>
        <p:spPr bwMode="auto">
          <a:xfrm>
            <a:off x="517525" y="5884481"/>
            <a:ext cx="3194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Resumen estadístico (Alometría)</a:t>
            </a:r>
            <a:endParaRPr kumimoji="0" lang="es-EC" altLang="es-EC" sz="2400" b="0" i="0" u="none" strike="noStrike" cap="none" normalizeH="0" baseline="0" dirty="0" smtClean="0">
              <a:ln>
                <a:noFill/>
              </a:ln>
              <a:effectLst/>
              <a:latin typeface="Quicksand" panose="020B0604020202020204" charset="0"/>
            </a:endParaRPr>
          </a:p>
        </p:txBody>
      </p:sp>
      <p:sp>
        <p:nvSpPr>
          <p:cNvPr id="27" name="Rectangle 13"/>
          <p:cNvSpPr>
            <a:spLocks noChangeArrowheads="1"/>
          </p:cNvSpPr>
          <p:nvPr/>
        </p:nvSpPr>
        <p:spPr bwMode="auto">
          <a:xfrm>
            <a:off x="3051175" y="5132388"/>
            <a:ext cx="1031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1" name="Rectangle 19"/>
          <p:cNvSpPr>
            <a:spLocks noChangeArrowheads="1"/>
          </p:cNvSpPr>
          <p:nvPr/>
        </p:nvSpPr>
        <p:spPr bwMode="auto">
          <a:xfrm>
            <a:off x="5822950" y="4786313"/>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2" name="Rectangle 20"/>
          <p:cNvSpPr>
            <a:spLocks noChangeArrowheads="1"/>
          </p:cNvSpPr>
          <p:nvPr/>
        </p:nvSpPr>
        <p:spPr bwMode="auto">
          <a:xfrm>
            <a:off x="2058988" y="5121275"/>
            <a:ext cx="111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 name="Rectangle 21"/>
          <p:cNvSpPr>
            <a:spLocks noChangeArrowheads="1"/>
          </p:cNvSpPr>
          <p:nvPr/>
        </p:nvSpPr>
        <p:spPr bwMode="auto">
          <a:xfrm>
            <a:off x="2333625" y="5121275"/>
            <a:ext cx="111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4" name="Rectangle 22"/>
          <p:cNvSpPr>
            <a:spLocks noChangeArrowheads="1"/>
          </p:cNvSpPr>
          <p:nvPr/>
        </p:nvSpPr>
        <p:spPr bwMode="auto">
          <a:xfrm>
            <a:off x="2789238" y="5121275"/>
            <a:ext cx="111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23"/>
          <p:cNvSpPr>
            <a:spLocks noChangeArrowheads="1"/>
          </p:cNvSpPr>
          <p:nvPr/>
        </p:nvSpPr>
        <p:spPr bwMode="auto">
          <a:xfrm>
            <a:off x="3246438" y="5121275"/>
            <a:ext cx="75406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Figura 4.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6" name="Rectangle 24"/>
          <p:cNvSpPr>
            <a:spLocks noChangeArrowheads="1"/>
          </p:cNvSpPr>
          <p:nvPr/>
        </p:nvSpPr>
        <p:spPr bwMode="auto">
          <a:xfrm>
            <a:off x="3887788" y="5121275"/>
            <a:ext cx="152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1</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7" name="Rectangle 25"/>
          <p:cNvSpPr>
            <a:spLocks noChangeArrowheads="1"/>
          </p:cNvSpPr>
          <p:nvPr/>
        </p:nvSpPr>
        <p:spPr bwMode="auto">
          <a:xfrm>
            <a:off x="3965575" y="5121275"/>
            <a:ext cx="111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9" name="Rectangle 27"/>
          <p:cNvSpPr>
            <a:spLocks noChangeArrowheads="1"/>
          </p:cNvSpPr>
          <p:nvPr/>
        </p:nvSpPr>
        <p:spPr bwMode="auto">
          <a:xfrm>
            <a:off x="6096000" y="5121275"/>
            <a:ext cx="11112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4" name="Rectangle 33"/>
          <p:cNvSpPr>
            <a:spLocks noChangeArrowheads="1"/>
          </p:cNvSpPr>
          <p:nvPr/>
        </p:nvSpPr>
        <p:spPr bwMode="auto">
          <a:xfrm>
            <a:off x="9136064" y="4729159"/>
            <a:ext cx="114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0"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5" name="Rectangle 34"/>
          <p:cNvSpPr>
            <a:spLocks noChangeArrowheads="1"/>
          </p:cNvSpPr>
          <p:nvPr/>
        </p:nvSpPr>
        <p:spPr bwMode="auto">
          <a:xfrm>
            <a:off x="4987926" y="5092696"/>
            <a:ext cx="1206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6" name="Rectangle 35"/>
          <p:cNvSpPr>
            <a:spLocks noChangeArrowheads="1"/>
          </p:cNvSpPr>
          <p:nvPr/>
        </p:nvSpPr>
        <p:spPr bwMode="auto">
          <a:xfrm>
            <a:off x="5284789" y="5092696"/>
            <a:ext cx="1206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7" name="Rectangle 36"/>
          <p:cNvSpPr>
            <a:spLocks noChangeArrowheads="1"/>
          </p:cNvSpPr>
          <p:nvPr/>
        </p:nvSpPr>
        <p:spPr bwMode="auto">
          <a:xfrm>
            <a:off x="5781676" y="5092696"/>
            <a:ext cx="1206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9" name="Rectangle 38"/>
          <p:cNvSpPr>
            <a:spLocks noChangeArrowheads="1"/>
          </p:cNvSpPr>
          <p:nvPr/>
        </p:nvSpPr>
        <p:spPr bwMode="auto">
          <a:xfrm>
            <a:off x="6973889" y="5092696"/>
            <a:ext cx="16510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1" i="0" u="none" strike="noStrike" cap="none" normalizeH="0" baseline="0" smtClean="0">
                <a:ln>
                  <a:noFill/>
                </a:ln>
                <a:solidFill>
                  <a:srgbClr val="000000"/>
                </a:solidFill>
                <a:effectLst/>
                <a:latin typeface="Times New Roman" panose="02020603050405020304" pitchFamily="18" charset="0"/>
              </a:rPr>
              <a:t>1</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0" name="Rectangle 39"/>
          <p:cNvSpPr>
            <a:spLocks noChangeArrowheads="1"/>
          </p:cNvSpPr>
          <p:nvPr/>
        </p:nvSpPr>
        <p:spPr bwMode="auto">
          <a:xfrm>
            <a:off x="7058026" y="5092696"/>
            <a:ext cx="1206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2" name="Rectangle 41"/>
          <p:cNvSpPr>
            <a:spLocks noChangeArrowheads="1"/>
          </p:cNvSpPr>
          <p:nvPr/>
        </p:nvSpPr>
        <p:spPr bwMode="auto">
          <a:xfrm>
            <a:off x="9371014" y="5095871"/>
            <a:ext cx="114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300" b="0"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6" name="Rectangle 47"/>
          <p:cNvSpPr>
            <a:spLocks noChangeArrowheads="1"/>
          </p:cNvSpPr>
          <p:nvPr/>
        </p:nvSpPr>
        <p:spPr bwMode="auto">
          <a:xfrm>
            <a:off x="11598352" y="5586412"/>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7" name="Rectangle 48"/>
          <p:cNvSpPr>
            <a:spLocks noChangeArrowheads="1"/>
          </p:cNvSpPr>
          <p:nvPr/>
        </p:nvSpPr>
        <p:spPr bwMode="auto">
          <a:xfrm>
            <a:off x="8178310" y="5924550"/>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8" name="Rectangle 49"/>
          <p:cNvSpPr>
            <a:spLocks noChangeArrowheads="1"/>
          </p:cNvSpPr>
          <p:nvPr/>
        </p:nvSpPr>
        <p:spPr bwMode="auto">
          <a:xfrm>
            <a:off x="8420686" y="5924550"/>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59" name="Rectangle 50"/>
          <p:cNvSpPr>
            <a:spLocks noChangeArrowheads="1"/>
          </p:cNvSpPr>
          <p:nvPr/>
        </p:nvSpPr>
        <p:spPr bwMode="auto">
          <a:xfrm>
            <a:off x="8827935" y="5924550"/>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62" name="Rectangle 53"/>
          <p:cNvSpPr>
            <a:spLocks noChangeArrowheads="1"/>
          </p:cNvSpPr>
          <p:nvPr/>
        </p:nvSpPr>
        <p:spPr bwMode="auto">
          <a:xfrm>
            <a:off x="9873535" y="5924550"/>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46080" name="Rectangle 55"/>
          <p:cNvSpPr>
            <a:spLocks noChangeArrowheads="1"/>
          </p:cNvSpPr>
          <p:nvPr/>
        </p:nvSpPr>
        <p:spPr bwMode="auto">
          <a:xfrm>
            <a:off x="11770270" y="5924550"/>
            <a:ext cx="9864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pic>
        <p:nvPicPr>
          <p:cNvPr id="46082" name="Imagen 46081"/>
          <p:cNvPicPr>
            <a:picLocks noChangeAspect="1"/>
          </p:cNvPicPr>
          <p:nvPr/>
        </p:nvPicPr>
        <p:blipFill>
          <a:blip r:embed="rId3"/>
          <a:stretch>
            <a:fillRect/>
          </a:stretch>
        </p:blipFill>
        <p:spPr>
          <a:xfrm>
            <a:off x="132558" y="1829184"/>
            <a:ext cx="4092033" cy="3868353"/>
          </a:xfrm>
          <a:prstGeom prst="rect">
            <a:avLst/>
          </a:prstGeom>
        </p:spPr>
      </p:pic>
      <p:sp>
        <p:nvSpPr>
          <p:cNvPr id="46084" name="Rectángulo 46083"/>
          <p:cNvSpPr/>
          <p:nvPr/>
        </p:nvSpPr>
        <p:spPr>
          <a:xfrm>
            <a:off x="132558" y="2990584"/>
            <a:ext cx="4092033" cy="97499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73" name="Rectángulo 72"/>
          <p:cNvSpPr/>
          <p:nvPr/>
        </p:nvSpPr>
        <p:spPr>
          <a:xfrm>
            <a:off x="97759" y="3898899"/>
            <a:ext cx="4092033" cy="179863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46085" name="CuadroTexto 46084"/>
          <p:cNvSpPr txBox="1"/>
          <p:nvPr/>
        </p:nvSpPr>
        <p:spPr>
          <a:xfrm>
            <a:off x="4390653" y="3290564"/>
            <a:ext cx="199285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s-EC" dirty="0" smtClean="0">
                <a:latin typeface="Quicksand" panose="020B0604020202020204" charset="0"/>
              </a:rPr>
              <a:t>Tendencia central</a:t>
            </a:r>
            <a:endParaRPr lang="es-EC" dirty="0">
              <a:latin typeface="Quicksand" panose="020B0604020202020204" charset="0"/>
            </a:endParaRPr>
          </a:p>
        </p:txBody>
      </p:sp>
      <p:sp>
        <p:nvSpPr>
          <p:cNvPr id="76" name="CuadroTexto 75"/>
          <p:cNvSpPr txBox="1"/>
          <p:nvPr/>
        </p:nvSpPr>
        <p:spPr>
          <a:xfrm>
            <a:off x="4434116" y="4665143"/>
            <a:ext cx="272382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s-EC" dirty="0" smtClean="0">
                <a:latin typeface="Quicksand" panose="020B0604020202020204" charset="0"/>
              </a:rPr>
              <a:t>Dispersión y Distribución</a:t>
            </a:r>
            <a:endParaRPr lang="es-EC" dirty="0">
              <a:latin typeface="Quicksand" panose="020B0604020202020204" charset="0"/>
            </a:endParaRPr>
          </a:p>
        </p:txBody>
      </p:sp>
      <p:sp>
        <p:nvSpPr>
          <p:cNvPr id="43" name="Rectangle 14"/>
          <p:cNvSpPr>
            <a:spLocks noChangeArrowheads="1"/>
          </p:cNvSpPr>
          <p:nvPr/>
        </p:nvSpPr>
        <p:spPr bwMode="auto">
          <a:xfrm>
            <a:off x="5088333" y="5884323"/>
            <a:ext cx="2029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Histograma de datos</a:t>
            </a:r>
            <a:endParaRPr kumimoji="0" lang="es-EC" altLang="es-EC" sz="2800" b="0" i="0" u="none" strike="noStrike" cap="none" normalizeH="0" baseline="0" dirty="0" smtClean="0">
              <a:ln>
                <a:noFill/>
              </a:ln>
              <a:effectLst/>
              <a:latin typeface="Quicksand" panose="020B0604020202020204" charset="0"/>
            </a:endParaRPr>
          </a:p>
        </p:txBody>
      </p:sp>
      <p:sp>
        <p:nvSpPr>
          <p:cNvPr id="48" name="Rectangle 18"/>
          <p:cNvSpPr>
            <a:spLocks noChangeArrowheads="1"/>
          </p:cNvSpPr>
          <p:nvPr/>
        </p:nvSpPr>
        <p:spPr bwMode="auto">
          <a:xfrm>
            <a:off x="6804720" y="5884323"/>
            <a:ext cx="10852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(Alometría)</a:t>
            </a:r>
            <a:endParaRPr kumimoji="0" lang="es-EC" altLang="es-EC" sz="2800" b="0" i="0" u="none" strike="noStrike" cap="none" normalizeH="0" baseline="0" dirty="0" smtClean="0">
              <a:ln>
                <a:noFill/>
              </a:ln>
              <a:effectLst/>
              <a:latin typeface="Quicksand" panose="020B0604020202020204" charset="0"/>
            </a:endParaRPr>
          </a:p>
        </p:txBody>
      </p:sp>
      <p:pic>
        <p:nvPicPr>
          <p:cNvPr id="5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648" y="1807833"/>
            <a:ext cx="3988838" cy="388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ángulo 52"/>
          <p:cNvSpPr/>
          <p:nvPr/>
        </p:nvSpPr>
        <p:spPr>
          <a:xfrm>
            <a:off x="4988977" y="2088673"/>
            <a:ext cx="3169438" cy="923330"/>
          </a:xfrm>
          <a:prstGeom prst="rect">
            <a:avLst/>
          </a:prstGeom>
        </p:spPr>
        <p:txBody>
          <a:bodyPr wrap="square">
            <a:spAutoFit/>
          </a:bodyPr>
          <a:lstStyle/>
          <a:p>
            <a:r>
              <a:rPr lang="es-EC" b="1" dirty="0" smtClean="0">
                <a:solidFill>
                  <a:srgbClr val="000000"/>
                </a:solidFill>
                <a:latin typeface="Quicksand" panose="020B0604020202020204"/>
                <a:ea typeface="Calibri" panose="020F0502020204030204" pitchFamily="34" charset="0"/>
                <a:cs typeface="Times New Roman" panose="02020603050405020304" pitchFamily="18" charset="0"/>
              </a:rPr>
              <a:t>Como </a:t>
            </a:r>
            <a:r>
              <a:rPr lang="es-EC" b="1" dirty="0">
                <a:solidFill>
                  <a:srgbClr val="000000"/>
                </a:solidFill>
                <a:latin typeface="Quicksand" panose="020B0604020202020204"/>
                <a:ea typeface="Calibri" panose="020F0502020204030204" pitchFamily="34" charset="0"/>
                <a:cs typeface="Times New Roman" panose="02020603050405020304" pitchFamily="18" charset="0"/>
              </a:rPr>
              <a:t>los datos tienden a reunirse de acuerdo con la frecuencia </a:t>
            </a:r>
            <a:endParaRPr lang="es-EC" b="1" dirty="0">
              <a:latin typeface="Quicksand" panose="020B0604020202020204"/>
            </a:endParaRPr>
          </a:p>
        </p:txBody>
      </p:sp>
      <p:cxnSp>
        <p:nvCxnSpPr>
          <p:cNvPr id="54" name="Conector recto 53"/>
          <p:cNvCxnSpPr/>
          <p:nvPr/>
        </p:nvCxnSpPr>
        <p:spPr>
          <a:xfrm>
            <a:off x="6804720" y="2667135"/>
            <a:ext cx="0" cy="236318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799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0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608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608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6084" grpId="0" animBg="1"/>
      <p:bldP spid="46084" grpId="1" animBg="1"/>
      <p:bldP spid="73" grpId="0" animBg="1"/>
      <p:bldP spid="73" grpId="1" animBg="1"/>
      <p:bldP spid="46085" grpId="0" animBg="1"/>
      <p:bldP spid="46085" grpId="1" animBg="1"/>
      <p:bldP spid="76" grpId="0" animBg="1"/>
      <p:bldP spid="76" grpId="1" animBg="1"/>
      <p:bldP spid="43" grpId="0"/>
      <p:bldP spid="48" grpId="0"/>
      <p:bldP spid="53" grpId="0"/>
      <p:bldP spid="5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6" name="Rectángulo 5"/>
          <p:cNvSpPr/>
          <p:nvPr/>
        </p:nvSpPr>
        <p:spPr>
          <a:xfrm>
            <a:off x="2598501" y="5657736"/>
            <a:ext cx="3916457" cy="338554"/>
          </a:xfrm>
          <a:prstGeom prst="rect">
            <a:avLst/>
          </a:prstGeom>
        </p:spPr>
        <p:txBody>
          <a:bodyPr wrap="none">
            <a:spAutoFit/>
          </a:bodyPr>
          <a:lstStyle/>
          <a:p>
            <a:r>
              <a:rPr lang="es-EC" sz="1600" b="1" dirty="0">
                <a:latin typeface="Quicksand" panose="020B0604020202020204" charset="0"/>
                <a:ea typeface="Calibri" panose="020F0502020204030204" pitchFamily="34" charset="0"/>
                <a:cs typeface="Times New Roman" panose="02020603050405020304" pitchFamily="18" charset="0"/>
              </a:rPr>
              <a:t>Diagrama de caja de datos (Alometría)</a:t>
            </a:r>
            <a:endParaRPr lang="es-EC" sz="1600" dirty="0">
              <a:latin typeface="Quicksand" panose="020B0604020202020204" charset="0"/>
            </a:endParaRPr>
          </a:p>
        </p:txBody>
      </p:sp>
      <p:pic>
        <p:nvPicPr>
          <p:cNvPr id="7"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645" y="2079097"/>
            <a:ext cx="4257313" cy="34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p:cNvSpPr/>
          <p:nvPr/>
        </p:nvSpPr>
        <p:spPr>
          <a:xfrm>
            <a:off x="5207640" y="2951526"/>
            <a:ext cx="1307318" cy="443753"/>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r>
              <a:rPr lang="es-EC" b="1" kern="1200" baseline="0" dirty="0" smtClean="0">
                <a:solidFill>
                  <a:schemeClr val="bg1"/>
                </a:solidFill>
                <a:latin typeface="Quicksand" panose="020B0604020202020204" charset="0"/>
                <a:sym typeface="Wingdings" panose="05000000000000000000" pitchFamily="2" charset="2"/>
              </a:rPr>
              <a:t>Mediana (50%)</a:t>
            </a:r>
          </a:p>
        </p:txBody>
      </p:sp>
      <p:sp>
        <p:nvSpPr>
          <p:cNvPr id="9" name="Rectángulo 8"/>
          <p:cNvSpPr/>
          <p:nvPr/>
        </p:nvSpPr>
        <p:spPr>
          <a:xfrm>
            <a:off x="5082134" y="4811702"/>
            <a:ext cx="1307318" cy="443753"/>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r>
              <a:rPr lang="es-EC" b="1" kern="1200" baseline="0" dirty="0" smtClean="0">
                <a:solidFill>
                  <a:schemeClr val="bg1"/>
                </a:solidFill>
                <a:latin typeface="Quicksand" panose="020B0604020202020204" charset="0"/>
                <a:sym typeface="Wingdings" panose="05000000000000000000" pitchFamily="2" charset="2"/>
              </a:rPr>
              <a:t>Mínimo</a:t>
            </a:r>
          </a:p>
        </p:txBody>
      </p:sp>
      <p:sp>
        <p:nvSpPr>
          <p:cNvPr id="10" name="Rectángulo 9"/>
          <p:cNvSpPr/>
          <p:nvPr/>
        </p:nvSpPr>
        <p:spPr>
          <a:xfrm>
            <a:off x="5082134" y="2206306"/>
            <a:ext cx="1307318" cy="443753"/>
          </a:xfrm>
          <a:prstGeom prst="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r>
              <a:rPr lang="es-EC" b="1" dirty="0" smtClean="0">
                <a:solidFill>
                  <a:schemeClr val="bg1"/>
                </a:solidFill>
                <a:latin typeface="Quicksand" panose="020B0604020202020204" charset="0"/>
                <a:sym typeface="Wingdings" panose="05000000000000000000" pitchFamily="2" charset="2"/>
              </a:rPr>
              <a:t>Máximo</a:t>
            </a: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11" name="Imagen 10"/>
          <p:cNvPicPr/>
          <p:nvPr/>
        </p:nvPicPr>
        <p:blipFill rotWithShape="1">
          <a:blip r:embed="rId4"/>
          <a:srcRect l="10608" t="46598" r="74130" b="25301"/>
          <a:stretch/>
        </p:blipFill>
        <p:spPr bwMode="auto">
          <a:xfrm>
            <a:off x="5289799" y="3522488"/>
            <a:ext cx="1143000" cy="1183341"/>
          </a:xfrm>
          <a:prstGeom prst="rect">
            <a:avLst/>
          </a:prstGeom>
          <a:ln>
            <a:noFill/>
          </a:ln>
          <a:extLst>
            <a:ext uri="{53640926-AAD7-44D8-BBD7-CCE9431645EC}">
              <a14:shadowObscured xmlns:a14="http://schemas.microsoft.com/office/drawing/2010/main"/>
            </a:ext>
          </a:extLst>
        </p:spPr>
      </p:pic>
      <p:grpSp>
        <p:nvGrpSpPr>
          <p:cNvPr id="12" name="Grupo 11"/>
          <p:cNvGrpSpPr/>
          <p:nvPr/>
        </p:nvGrpSpPr>
        <p:grpSpPr>
          <a:xfrm>
            <a:off x="0" y="754727"/>
            <a:ext cx="8049295" cy="334851"/>
            <a:chOff x="0" y="931155"/>
            <a:chExt cx="8049295" cy="334851"/>
          </a:xfrm>
        </p:grpSpPr>
        <p:cxnSp>
          <p:nvCxnSpPr>
            <p:cNvPr id="13" name="Conector recto 12"/>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15"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16" name="Rectángulo 15"/>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(Alometría)</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23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9" grpId="0" animBg="1"/>
      <p:bldP spid="9" grpId="1" animBg="1"/>
      <p:bldP spid="10" grpId="0" animBg="1"/>
      <p:bldP spid="10"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581157" y="5999016"/>
            <a:ext cx="3136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Resumen estadístico (Modelo 1)</a:t>
            </a:r>
            <a:endParaRPr kumimoji="0" lang="es-EC" altLang="es-EC" sz="2400" b="0" i="0" u="none" strike="noStrike" cap="none" normalizeH="0" baseline="0" dirty="0" smtClean="0">
              <a:ln>
                <a:noFill/>
              </a:ln>
              <a:effectLst/>
              <a:latin typeface="Quicksand" panose="020B0604020202020204" charset="0"/>
            </a:endParaRPr>
          </a:p>
        </p:txBody>
      </p:sp>
      <p:pic>
        <p:nvPicPr>
          <p:cNvPr id="5" name="Imagen 4"/>
          <p:cNvPicPr>
            <a:picLocks noChangeAspect="1"/>
          </p:cNvPicPr>
          <p:nvPr/>
        </p:nvPicPr>
        <p:blipFill>
          <a:blip r:embed="rId3"/>
          <a:stretch>
            <a:fillRect/>
          </a:stretch>
        </p:blipFill>
        <p:spPr>
          <a:xfrm>
            <a:off x="285297" y="1915557"/>
            <a:ext cx="3829278" cy="3868353"/>
          </a:xfrm>
          <a:prstGeom prst="rect">
            <a:avLst/>
          </a:prstGeom>
        </p:spPr>
      </p:pic>
      <p:grpSp>
        <p:nvGrpSpPr>
          <p:cNvPr id="6" name="Grupo 5"/>
          <p:cNvGrpSpPr/>
          <p:nvPr/>
        </p:nvGrpSpPr>
        <p:grpSpPr>
          <a:xfrm>
            <a:off x="0" y="754727"/>
            <a:ext cx="8049295" cy="334851"/>
            <a:chOff x="0" y="931155"/>
            <a:chExt cx="8049295" cy="334851"/>
          </a:xfrm>
        </p:grpSpPr>
        <p:cxnSp>
          <p:nvCxnSpPr>
            <p:cNvPr id="7" name="Conector recto 6"/>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9"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10" name="Rectángulo 9"/>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1 (Radar)</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
        <p:nvSpPr>
          <p:cNvPr id="11" name="Rectangle 42"/>
          <p:cNvSpPr>
            <a:spLocks noChangeArrowheads="1"/>
          </p:cNvSpPr>
          <p:nvPr/>
        </p:nvSpPr>
        <p:spPr bwMode="auto">
          <a:xfrm>
            <a:off x="3805653" y="5914317"/>
            <a:ext cx="9366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2" name="Rectangle 48"/>
          <p:cNvSpPr>
            <a:spLocks noChangeArrowheads="1"/>
          </p:cNvSpPr>
          <p:nvPr/>
        </p:nvSpPr>
        <p:spPr bwMode="auto">
          <a:xfrm>
            <a:off x="5119412" y="6017504"/>
            <a:ext cx="2029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Histograma de datos</a:t>
            </a:r>
            <a:endParaRPr kumimoji="0" lang="es-EC" altLang="es-EC" sz="3600" b="0" i="0" u="none" strike="noStrike" cap="none" normalizeH="0" baseline="0" dirty="0" smtClean="0">
              <a:ln>
                <a:noFill/>
              </a:ln>
              <a:effectLst/>
              <a:latin typeface="Quicksand" panose="020B0604020202020204" charset="0"/>
            </a:endParaRPr>
          </a:p>
        </p:txBody>
      </p:sp>
      <p:sp>
        <p:nvSpPr>
          <p:cNvPr id="13" name="Rectangle 49"/>
          <p:cNvSpPr>
            <a:spLocks noChangeArrowheads="1"/>
          </p:cNvSpPr>
          <p:nvPr/>
        </p:nvSpPr>
        <p:spPr bwMode="auto">
          <a:xfrm>
            <a:off x="6127143" y="5933526"/>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smtClean="0">
                <a:ln>
                  <a:noFill/>
                </a:ln>
                <a:effectLst/>
                <a:latin typeface="Quicksand" panose="020B0604020202020204" charset="0"/>
              </a:rPr>
              <a:t> </a:t>
            </a:r>
            <a:endParaRPr kumimoji="0" lang="es-EC" altLang="es-EC" sz="3600" b="0" i="0" u="none" strike="noStrike" cap="none" normalizeH="0" baseline="0" smtClean="0">
              <a:ln>
                <a:noFill/>
              </a:ln>
              <a:effectLst/>
              <a:latin typeface="Quicksand" panose="020B0604020202020204" charset="0"/>
            </a:endParaRPr>
          </a:p>
        </p:txBody>
      </p:sp>
      <p:sp>
        <p:nvSpPr>
          <p:cNvPr id="14" name="Rectangle 50"/>
          <p:cNvSpPr>
            <a:spLocks noChangeArrowheads="1"/>
          </p:cNvSpPr>
          <p:nvPr/>
        </p:nvSpPr>
        <p:spPr bwMode="auto">
          <a:xfrm>
            <a:off x="6899254" y="6017504"/>
            <a:ext cx="10275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(Modelo 1)</a:t>
            </a:r>
            <a:endParaRPr kumimoji="0" lang="es-EC" altLang="es-EC" sz="3600" b="0" i="0" u="none" strike="noStrike" cap="none" normalizeH="0" baseline="0" dirty="0" smtClean="0">
              <a:ln>
                <a:noFill/>
              </a:ln>
              <a:effectLst/>
              <a:latin typeface="Quicksand" panose="020B0604020202020204" charset="0"/>
            </a:endParaRPr>
          </a:p>
        </p:txBody>
      </p:sp>
      <p:sp>
        <p:nvSpPr>
          <p:cNvPr id="15" name="Rectangle 51"/>
          <p:cNvSpPr>
            <a:spLocks noChangeArrowheads="1"/>
          </p:cNvSpPr>
          <p:nvPr/>
        </p:nvSpPr>
        <p:spPr bwMode="auto">
          <a:xfrm>
            <a:off x="6770080" y="5933526"/>
            <a:ext cx="577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smtClean="0">
                <a:ln>
                  <a:noFill/>
                </a:ln>
                <a:effectLst/>
                <a:latin typeface="Quicksand" panose="020B0604020202020204" charset="0"/>
              </a:rPr>
              <a:t> </a:t>
            </a:r>
            <a:endParaRPr kumimoji="0" lang="es-EC" altLang="es-EC" sz="3600" b="0" i="0" u="none" strike="noStrike" cap="none" normalizeH="0" baseline="0" smtClean="0">
              <a:ln>
                <a:noFill/>
              </a:ln>
              <a:effectLst/>
              <a:latin typeface="Quicksand" panose="020B0604020202020204" charset="0"/>
            </a:endParaRPr>
          </a:p>
        </p:txBody>
      </p:sp>
      <p:pic>
        <p:nvPicPr>
          <p:cNvPr id="16"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68" y="1864525"/>
            <a:ext cx="3953353" cy="391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3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667" y="0"/>
            <a:ext cx="4651399" cy="970450"/>
          </a:xfrm>
        </p:spPr>
        <p:txBody>
          <a:bodyPr>
            <a:normAutofit/>
          </a:bodyPr>
          <a:lstStyle/>
          <a:p>
            <a:pPr algn="l"/>
            <a:r>
              <a:rPr lang="es-EC" sz="3200" dirty="0" smtClean="0">
                <a:solidFill>
                  <a:srgbClr val="FFC000"/>
                </a:solidFill>
                <a:latin typeface="Quicksand" panose="020B0604020202020204" charset="0"/>
              </a:rPr>
              <a:t>Justificación</a:t>
            </a:r>
            <a:endParaRPr lang="es-EC" sz="3200" dirty="0">
              <a:solidFill>
                <a:srgbClr val="FFC000"/>
              </a:solidFill>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grpSp>
        <p:nvGrpSpPr>
          <p:cNvPr id="26" name="Grupo 25"/>
          <p:cNvGrpSpPr/>
          <p:nvPr/>
        </p:nvGrpSpPr>
        <p:grpSpPr>
          <a:xfrm>
            <a:off x="0" y="1915557"/>
            <a:ext cx="7015861" cy="3742204"/>
            <a:chOff x="1391177" y="3733437"/>
            <a:chExt cx="4486655" cy="2369220"/>
          </a:xfrm>
        </p:grpSpPr>
        <p:sp>
          <p:nvSpPr>
            <p:cNvPr id="27" name="Forma libre 26"/>
            <p:cNvSpPr/>
            <p:nvPr/>
          </p:nvSpPr>
          <p:spPr>
            <a:xfrm rot="1762928">
              <a:off x="2516514" y="5412999"/>
              <a:ext cx="702317" cy="46318"/>
            </a:xfrm>
            <a:custGeom>
              <a:avLst/>
              <a:gdLst/>
              <a:ahLst/>
              <a:cxnLst/>
              <a:rect l="0" t="0" r="0" b="0"/>
              <a:pathLst>
                <a:path>
                  <a:moveTo>
                    <a:pt x="0" y="23159"/>
                  </a:moveTo>
                  <a:lnTo>
                    <a:pt x="702317" y="231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orma libre 27"/>
            <p:cNvSpPr/>
            <p:nvPr/>
          </p:nvSpPr>
          <p:spPr>
            <a:xfrm rot="19837072" flipV="1">
              <a:off x="2462418" y="3937199"/>
              <a:ext cx="702317" cy="318816"/>
            </a:xfrm>
            <a:custGeom>
              <a:avLst/>
              <a:gdLst/>
              <a:ahLst/>
              <a:cxnLst/>
              <a:rect l="0" t="0" r="0" b="0"/>
              <a:pathLst>
                <a:path>
                  <a:moveTo>
                    <a:pt x="0" y="23159"/>
                  </a:moveTo>
                  <a:lnTo>
                    <a:pt x="702317" y="231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Rectángulo redondeado 28"/>
            <p:cNvSpPr/>
            <p:nvPr/>
          </p:nvSpPr>
          <p:spPr>
            <a:xfrm>
              <a:off x="1391177" y="4081091"/>
              <a:ext cx="1158779" cy="1991901"/>
            </a:xfrm>
            <a:prstGeom prst="round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Rectángulo 29"/>
            <p:cNvSpPr/>
            <p:nvPr/>
          </p:nvSpPr>
          <p:spPr>
            <a:xfrm>
              <a:off x="2695937" y="3733437"/>
              <a:ext cx="1309134" cy="66608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anchor="ctr" anchorCtr="0">
              <a:noAutofit/>
            </a:bodyPr>
            <a:lstStyle/>
            <a:p>
              <a:pPr lvl="0" algn="ctr" defTabSz="1200150">
                <a:lnSpc>
                  <a:spcPct val="90000"/>
                </a:lnSpc>
                <a:spcBef>
                  <a:spcPct val="0"/>
                </a:spcBef>
                <a:spcAft>
                  <a:spcPct val="35000"/>
                </a:spcAft>
              </a:pPr>
              <a:r>
                <a:rPr lang="es-EC" b="1" kern="1200" baseline="0" dirty="0" smtClean="0">
                  <a:solidFill>
                    <a:schemeClr val="bg1"/>
                  </a:solidFill>
                  <a:latin typeface="Quicksand" panose="020B0604020202020204" charset="0"/>
                  <a:sym typeface="Wingdings" panose="05000000000000000000" pitchFamily="2" charset="2"/>
                </a:rPr>
                <a:t>Radar, </a:t>
              </a:r>
              <a:r>
                <a:rPr lang="es-EC" kern="1200" baseline="0" dirty="0" smtClean="0">
                  <a:solidFill>
                    <a:schemeClr val="bg1"/>
                  </a:solidFill>
                  <a:latin typeface="Quicksand" panose="020B0604020202020204" charset="0"/>
                  <a:sym typeface="Wingdings" panose="05000000000000000000" pitchFamily="2" charset="2"/>
                </a:rPr>
                <a:t>retrodispersión</a:t>
              </a:r>
              <a:r>
                <a:rPr lang="es-EC" dirty="0">
                  <a:solidFill>
                    <a:schemeClr val="bg1"/>
                  </a:solidFill>
                  <a:latin typeface="Quicksand" panose="020B0604020202020204" charset="0"/>
                  <a:sym typeface="Wingdings" panose="05000000000000000000" pitchFamily="2" charset="2"/>
                </a:rPr>
                <a:t>/ </a:t>
              </a:r>
              <a:r>
                <a:rPr lang="es-EC" dirty="0" err="1">
                  <a:solidFill>
                    <a:schemeClr val="bg1"/>
                  </a:solidFill>
                  <a:latin typeface="Quicksand" panose="020B0604020202020204" charset="0"/>
                  <a:sym typeface="Wingdings" panose="05000000000000000000" pitchFamily="2" charset="2"/>
                </a:rPr>
                <a:t>B</a:t>
              </a:r>
              <a:r>
                <a:rPr lang="es-EC" dirty="0" err="1" smtClean="0">
                  <a:solidFill>
                    <a:schemeClr val="bg1"/>
                  </a:solidFill>
                  <a:latin typeface="Quicksand" panose="020B0604020202020204" charset="0"/>
                  <a:sym typeface="Wingdings" panose="05000000000000000000" pitchFamily="2" charset="2"/>
                </a:rPr>
                <a:t>ackscattering</a:t>
              </a:r>
              <a:endParaRPr lang="es-EC" kern="1200" dirty="0">
                <a:latin typeface="Quicksand" panose="020B0604020202020204" charset="0"/>
              </a:endParaRPr>
            </a:p>
          </p:txBody>
        </p:sp>
        <p:sp>
          <p:nvSpPr>
            <p:cNvPr id="31" name="Forma libre 30"/>
            <p:cNvSpPr/>
            <p:nvPr/>
          </p:nvSpPr>
          <p:spPr>
            <a:xfrm>
              <a:off x="4149052" y="3746609"/>
              <a:ext cx="1728780" cy="656531"/>
            </a:xfrm>
            <a:custGeom>
              <a:avLst/>
              <a:gdLst>
                <a:gd name="connsiteX0" fmla="*/ 0 w 2069728"/>
                <a:gd name="connsiteY0" fmla="*/ 0 h 1379818"/>
                <a:gd name="connsiteX1" fmla="*/ 2069728 w 2069728"/>
                <a:gd name="connsiteY1" fmla="*/ 0 h 1379818"/>
                <a:gd name="connsiteX2" fmla="*/ 2069728 w 2069728"/>
                <a:gd name="connsiteY2" fmla="*/ 1379818 h 1379818"/>
                <a:gd name="connsiteX3" fmla="*/ 0 w 2069728"/>
                <a:gd name="connsiteY3" fmla="*/ 1379818 h 1379818"/>
                <a:gd name="connsiteX4" fmla="*/ 0 w 2069728"/>
                <a:gd name="connsiteY4" fmla="*/ 0 h 137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728" h="1379818">
                  <a:moveTo>
                    <a:pt x="0" y="0"/>
                  </a:moveTo>
                  <a:lnTo>
                    <a:pt x="2069728" y="0"/>
                  </a:lnTo>
                  <a:lnTo>
                    <a:pt x="2069728" y="1379818"/>
                  </a:lnTo>
                  <a:lnTo>
                    <a:pt x="0" y="137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defTabSz="2044700">
                <a:lnSpc>
                  <a:spcPct val="90000"/>
                </a:lnSpc>
                <a:spcBef>
                  <a:spcPct val="0"/>
                </a:spcBef>
                <a:spcAft>
                  <a:spcPct val="15000"/>
                </a:spcAft>
                <a:buChar char="••"/>
              </a:pPr>
              <a:r>
                <a:rPr lang="es-EC" dirty="0" smtClean="0">
                  <a:latin typeface="Quicksand" panose="020B0604020202020204" charset="0"/>
                </a:rPr>
                <a:t>Independencia </a:t>
              </a:r>
              <a:r>
                <a:rPr lang="es-EC" dirty="0">
                  <a:latin typeface="Quicksand" panose="020B0604020202020204" charset="0"/>
                </a:rPr>
                <a:t>de la situación meteorológica</a:t>
              </a:r>
              <a:endParaRPr lang="es-EC" kern="1200" dirty="0">
                <a:latin typeface="Quicksand" panose="020B0604020202020204" charset="0"/>
              </a:endParaRPr>
            </a:p>
          </p:txBody>
        </p:sp>
        <p:sp>
          <p:nvSpPr>
            <p:cNvPr id="32" name="Rectángulo 31"/>
            <p:cNvSpPr/>
            <p:nvPr/>
          </p:nvSpPr>
          <p:spPr>
            <a:xfrm>
              <a:off x="2695937" y="5108481"/>
              <a:ext cx="1309134" cy="99417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anchor="ctr" anchorCtr="0">
              <a:noAutofit/>
            </a:bodyPr>
            <a:lstStyle/>
            <a:p>
              <a:pPr lvl="0" algn="ctr" defTabSz="1200150">
                <a:lnSpc>
                  <a:spcPct val="90000"/>
                </a:lnSpc>
                <a:spcBef>
                  <a:spcPct val="0"/>
                </a:spcBef>
                <a:spcAft>
                  <a:spcPct val="35000"/>
                </a:spcAft>
              </a:pPr>
              <a:r>
                <a:rPr lang="es-EC" b="1" kern="1200" baseline="0" dirty="0" smtClean="0">
                  <a:solidFill>
                    <a:schemeClr val="bg1"/>
                  </a:solidFill>
                  <a:latin typeface="Quicksand" panose="020B0604020202020204" charset="0"/>
                  <a:sym typeface="Wingdings" panose="05000000000000000000" pitchFamily="2" charset="2"/>
                </a:rPr>
                <a:t>UAV, </a:t>
              </a:r>
              <a:r>
                <a:rPr lang="es-ES" dirty="0" smtClean="0">
                  <a:solidFill>
                    <a:schemeClr val="bg1"/>
                  </a:solidFill>
                  <a:latin typeface="Quicksand" panose="020B0604020202020204" charset="0"/>
                  <a:sym typeface="Wingdings" panose="05000000000000000000" pitchFamily="2" charset="2"/>
                </a:rPr>
                <a:t>índices de vegetación, modelos de superficie de cultivos</a:t>
              </a:r>
              <a:endParaRPr lang="es-EC" kern="1200" dirty="0">
                <a:latin typeface="Quicksand" panose="020B0604020202020204" charset="0"/>
              </a:endParaRPr>
            </a:p>
          </p:txBody>
        </p:sp>
        <p:sp>
          <p:nvSpPr>
            <p:cNvPr id="33" name="Forma libre 32"/>
            <p:cNvSpPr/>
            <p:nvPr/>
          </p:nvSpPr>
          <p:spPr>
            <a:xfrm>
              <a:off x="4147052" y="4444467"/>
              <a:ext cx="1730780" cy="1548145"/>
            </a:xfrm>
            <a:custGeom>
              <a:avLst/>
              <a:gdLst>
                <a:gd name="connsiteX0" fmla="*/ 0 w 2069728"/>
                <a:gd name="connsiteY0" fmla="*/ 0 h 1379818"/>
                <a:gd name="connsiteX1" fmla="*/ 2069728 w 2069728"/>
                <a:gd name="connsiteY1" fmla="*/ 0 h 1379818"/>
                <a:gd name="connsiteX2" fmla="*/ 2069728 w 2069728"/>
                <a:gd name="connsiteY2" fmla="*/ 1379818 h 1379818"/>
                <a:gd name="connsiteX3" fmla="*/ 0 w 2069728"/>
                <a:gd name="connsiteY3" fmla="*/ 1379818 h 1379818"/>
                <a:gd name="connsiteX4" fmla="*/ 0 w 2069728"/>
                <a:gd name="connsiteY4" fmla="*/ 0 h 137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728" h="1379818">
                  <a:moveTo>
                    <a:pt x="0" y="0"/>
                  </a:moveTo>
                  <a:lnTo>
                    <a:pt x="2069728" y="0"/>
                  </a:lnTo>
                  <a:lnTo>
                    <a:pt x="2069728" y="1379818"/>
                  </a:lnTo>
                  <a:lnTo>
                    <a:pt x="0" y="1379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defTabSz="2044700">
                <a:lnSpc>
                  <a:spcPct val="90000"/>
                </a:lnSpc>
                <a:spcBef>
                  <a:spcPct val="0"/>
                </a:spcBef>
                <a:spcAft>
                  <a:spcPct val="15000"/>
                </a:spcAft>
                <a:buChar char="••"/>
              </a:pPr>
              <a:r>
                <a:rPr lang="es-EC" dirty="0" smtClean="0">
                  <a:latin typeface="Quicksand" panose="020B0604020202020204" charset="0"/>
                </a:rPr>
                <a:t>Monitoreo y seguimiento forestal</a:t>
              </a:r>
            </a:p>
            <a:p>
              <a:pPr marL="285750" lvl="1" indent="-285750" defTabSz="2044700">
                <a:lnSpc>
                  <a:spcPct val="90000"/>
                </a:lnSpc>
                <a:spcBef>
                  <a:spcPct val="0"/>
                </a:spcBef>
                <a:spcAft>
                  <a:spcPct val="15000"/>
                </a:spcAft>
                <a:buChar char="••"/>
              </a:pPr>
              <a:r>
                <a:rPr lang="es-EC" kern="1200" dirty="0" smtClean="0">
                  <a:latin typeface="Quicksand" panose="020B0604020202020204" charset="0"/>
                </a:rPr>
                <a:t>Insumo para estudios en agricultura de precisión o SIG</a:t>
              </a:r>
            </a:p>
            <a:p>
              <a:pPr marL="285750" lvl="1" indent="-285750" defTabSz="2044700">
                <a:lnSpc>
                  <a:spcPct val="90000"/>
                </a:lnSpc>
                <a:spcBef>
                  <a:spcPct val="0"/>
                </a:spcBef>
                <a:spcAft>
                  <a:spcPct val="15000"/>
                </a:spcAft>
                <a:buChar char="••"/>
              </a:pPr>
              <a:r>
                <a:rPr lang="es-EC" dirty="0">
                  <a:latin typeface="Quicksand" panose="020B0604020202020204" charset="0"/>
                </a:rPr>
                <a:t>Tecnología, ahorro económico, tiempo, </a:t>
              </a:r>
              <a:r>
                <a:rPr lang="es-EC" dirty="0" smtClean="0">
                  <a:latin typeface="Quicksand" panose="020B0604020202020204" charset="0"/>
                </a:rPr>
                <a:t>mejora logística (rendimiento)</a:t>
              </a:r>
              <a:endParaRPr lang="es-EC" kern="1200" dirty="0">
                <a:latin typeface="Quicksand" panose="020B0604020202020204" charset="0"/>
              </a:endParaRPr>
            </a:p>
          </p:txBody>
        </p:sp>
      </p:grpSp>
      <p:sp>
        <p:nvSpPr>
          <p:cNvPr id="36" name="Rectángulo 35"/>
          <p:cNvSpPr/>
          <p:nvPr/>
        </p:nvSpPr>
        <p:spPr>
          <a:xfrm>
            <a:off x="4173019" y="2024442"/>
            <a:ext cx="2979231" cy="748685"/>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4" name="Rectángulo 3"/>
          <p:cNvSpPr/>
          <p:nvPr/>
        </p:nvSpPr>
        <p:spPr>
          <a:xfrm>
            <a:off x="7571955" y="3164950"/>
            <a:ext cx="1572045" cy="923330"/>
          </a:xfrm>
          <a:prstGeom prst="rect">
            <a:avLst/>
          </a:prstGeom>
          <a:ln>
            <a:solidFill>
              <a:srgbClr val="92D050"/>
            </a:solidFill>
          </a:ln>
        </p:spPr>
        <p:txBody>
          <a:bodyPr wrap="square">
            <a:spAutoFit/>
          </a:bodyPr>
          <a:lstStyle/>
          <a:p>
            <a:pPr algn="ctr"/>
            <a:r>
              <a:rPr lang="es-EC" dirty="0">
                <a:latin typeface="Quicksand" panose="020B0604020202020204" charset="0"/>
              </a:rPr>
              <a:t>Manejo de recursos </a:t>
            </a:r>
            <a:r>
              <a:rPr lang="es-EC" dirty="0" smtClean="0">
                <a:latin typeface="Quicksand" panose="020B0604020202020204" charset="0"/>
              </a:rPr>
              <a:t>forestales</a:t>
            </a:r>
            <a:endParaRPr lang="es-EC" dirty="0">
              <a:latin typeface="Quicksand" panose="020B0604020202020204" charset="0"/>
            </a:endParaRPr>
          </a:p>
        </p:txBody>
      </p:sp>
      <p:sp>
        <p:nvSpPr>
          <p:cNvPr id="17" name="Rectángulo 16"/>
          <p:cNvSpPr/>
          <p:nvPr/>
        </p:nvSpPr>
        <p:spPr>
          <a:xfrm>
            <a:off x="4207803" y="3061439"/>
            <a:ext cx="2979231" cy="2596321"/>
          </a:xfrm>
          <a:prstGeom prst="rect">
            <a:avLst/>
          </a:prstGeom>
          <a:noFill/>
          <a:ln>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cxnSp>
        <p:nvCxnSpPr>
          <p:cNvPr id="8" name="Conector recto de flecha 7"/>
          <p:cNvCxnSpPr/>
          <p:nvPr/>
        </p:nvCxnSpPr>
        <p:spPr>
          <a:xfrm>
            <a:off x="7266009" y="2201458"/>
            <a:ext cx="932813" cy="52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7187034" y="4417454"/>
            <a:ext cx="1042566" cy="643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grpSp>
        <p:nvGrpSpPr>
          <p:cNvPr id="4" name="Grupo 3"/>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7"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8" name="Rectángulo 7"/>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1 (Radar)</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
        <p:nvSpPr>
          <p:cNvPr id="9" name="Rectángulo 8"/>
          <p:cNvSpPr/>
          <p:nvPr/>
        </p:nvSpPr>
        <p:spPr>
          <a:xfrm>
            <a:off x="2680215" y="5579494"/>
            <a:ext cx="3858749" cy="338554"/>
          </a:xfrm>
          <a:prstGeom prst="rect">
            <a:avLst/>
          </a:prstGeom>
        </p:spPr>
        <p:txBody>
          <a:bodyPr wrap="none">
            <a:spAutoFit/>
          </a:bodyPr>
          <a:lstStyle/>
          <a:p>
            <a:r>
              <a:rPr lang="es-EC" sz="1600" b="1" dirty="0">
                <a:latin typeface="Quicksand" panose="020B0604020202020204" charset="0"/>
                <a:ea typeface="Calibri" panose="020F0502020204030204" pitchFamily="34" charset="0"/>
                <a:cs typeface="Times New Roman" panose="02020603050405020304" pitchFamily="18" charset="0"/>
              </a:rPr>
              <a:t>Diagrama de caja de datos </a:t>
            </a:r>
            <a:r>
              <a:rPr lang="es-EC" sz="1600" b="1" dirty="0" smtClean="0">
                <a:latin typeface="Quicksand" panose="020B0604020202020204" charset="0"/>
                <a:ea typeface="Calibri" panose="020F0502020204030204" pitchFamily="34" charset="0"/>
                <a:cs typeface="Times New Roman" panose="02020603050405020304" pitchFamily="18" charset="0"/>
              </a:rPr>
              <a:t>(Modelo 1)</a:t>
            </a:r>
            <a:endParaRPr lang="es-EC" sz="1600" dirty="0">
              <a:latin typeface="Quicksand" panose="020B0604020202020204" charset="0"/>
            </a:endParaRPr>
          </a:p>
        </p:txBody>
      </p:sp>
      <p:pic>
        <p:nvPicPr>
          <p:cNvPr id="10"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872" y="2009586"/>
            <a:ext cx="4255092" cy="34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19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9" name="Rectangle 40"/>
          <p:cNvSpPr>
            <a:spLocks noChangeArrowheads="1"/>
          </p:cNvSpPr>
          <p:nvPr/>
        </p:nvSpPr>
        <p:spPr bwMode="auto">
          <a:xfrm>
            <a:off x="803857" y="5895673"/>
            <a:ext cx="31370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Resumen estadístico (Modelo 2)</a:t>
            </a:r>
            <a:endParaRPr kumimoji="0" lang="es-EC" altLang="es-EC" sz="2400" b="0" i="0" u="none" strike="noStrike" cap="none" normalizeH="0" baseline="0" dirty="0" smtClean="0">
              <a:ln>
                <a:noFill/>
              </a:ln>
              <a:effectLst/>
              <a:latin typeface="Quicksand" panose="020B0604020202020204" charset="0"/>
            </a:endParaRPr>
          </a:p>
        </p:txBody>
      </p:sp>
      <p:sp>
        <p:nvSpPr>
          <p:cNvPr id="11" name="Rectángulo 10"/>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2 (CMS)</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192839" y="1915557"/>
            <a:ext cx="4079656" cy="3735435"/>
          </a:xfrm>
          <a:prstGeom prst="rect">
            <a:avLst/>
          </a:prstGeom>
        </p:spPr>
      </p:pic>
      <p:sp>
        <p:nvSpPr>
          <p:cNvPr id="12" name="Rectangle 48"/>
          <p:cNvSpPr>
            <a:spLocks noChangeArrowheads="1"/>
          </p:cNvSpPr>
          <p:nvPr/>
        </p:nvSpPr>
        <p:spPr bwMode="auto">
          <a:xfrm>
            <a:off x="5278381" y="5895673"/>
            <a:ext cx="2029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Histograma de datos</a:t>
            </a:r>
            <a:endParaRPr kumimoji="0" lang="es-EC" altLang="es-EC" sz="3600" b="0" i="0" u="none" strike="noStrike" cap="none" normalizeH="0" baseline="0" dirty="0" smtClean="0">
              <a:ln>
                <a:noFill/>
              </a:ln>
              <a:effectLst/>
              <a:latin typeface="Quicksand" panose="020B0604020202020204" charset="0"/>
            </a:endParaRPr>
          </a:p>
        </p:txBody>
      </p:sp>
      <p:sp>
        <p:nvSpPr>
          <p:cNvPr id="13" name="Rectangle 50"/>
          <p:cNvSpPr>
            <a:spLocks noChangeArrowheads="1"/>
          </p:cNvSpPr>
          <p:nvPr/>
        </p:nvSpPr>
        <p:spPr bwMode="auto">
          <a:xfrm>
            <a:off x="7069029" y="5895673"/>
            <a:ext cx="822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(Modelo </a:t>
            </a:r>
            <a:r>
              <a:rPr kumimoji="0" lang="es-EC" altLang="es-EC" sz="1600" b="1" i="0" u="none" strike="noStrike" cap="none" normalizeH="0" baseline="0" dirty="0" smtClean="0">
                <a:ln>
                  <a:noFill/>
                </a:ln>
                <a:effectLst/>
                <a:latin typeface="Quicksand" panose="020B0604020202020204" charset="0"/>
              </a:rPr>
              <a:t>2)</a:t>
            </a:r>
            <a:endParaRPr kumimoji="0" lang="es-EC" altLang="es-EC" sz="3600" b="0" i="0" u="none" strike="noStrike" cap="none" normalizeH="0" baseline="0" dirty="0" smtClean="0">
              <a:ln>
                <a:noFill/>
              </a:ln>
              <a:effectLst/>
              <a:latin typeface="Quicksand" panose="020B0604020202020204" charset="0"/>
            </a:endParaRPr>
          </a:p>
        </p:txBody>
      </p:sp>
      <p:pic>
        <p:nvPicPr>
          <p:cNvPr id="14"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303" y="1915557"/>
            <a:ext cx="3965967" cy="376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353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grpSp>
        <p:nvGrpSpPr>
          <p:cNvPr id="4" name="Grupo 3"/>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7"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8" name="Rectángulo 7"/>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2 (CMS)</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088" y="2212910"/>
            <a:ext cx="3897122" cy="312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2603274" y="5614245"/>
            <a:ext cx="3858749" cy="338554"/>
          </a:xfrm>
          <a:prstGeom prst="rect">
            <a:avLst/>
          </a:prstGeom>
        </p:spPr>
        <p:txBody>
          <a:bodyPr wrap="none">
            <a:spAutoFit/>
          </a:bodyPr>
          <a:lstStyle/>
          <a:p>
            <a:r>
              <a:rPr lang="es-EC" sz="1600" b="1" dirty="0">
                <a:latin typeface="Quicksand" panose="020B0604020202020204" charset="0"/>
                <a:ea typeface="Calibri" panose="020F0502020204030204" pitchFamily="34" charset="0"/>
                <a:cs typeface="Times New Roman" panose="02020603050405020304" pitchFamily="18" charset="0"/>
              </a:rPr>
              <a:t>Diagrama de caja de datos </a:t>
            </a:r>
            <a:r>
              <a:rPr lang="es-EC" sz="1600" b="1" dirty="0" smtClean="0">
                <a:latin typeface="Quicksand" panose="020B0604020202020204" charset="0"/>
                <a:ea typeface="Calibri" panose="020F0502020204030204" pitchFamily="34" charset="0"/>
                <a:cs typeface="Times New Roman" panose="02020603050405020304" pitchFamily="18" charset="0"/>
              </a:rPr>
              <a:t>(Modelo 2)</a:t>
            </a:r>
            <a:endParaRPr lang="es-EC" sz="1600" dirty="0">
              <a:latin typeface="Quicksand" panose="020B0604020202020204" charset="0"/>
            </a:endParaRPr>
          </a:p>
        </p:txBody>
      </p:sp>
    </p:spTree>
    <p:extLst>
      <p:ext uri="{BB962C8B-B14F-4D97-AF65-F5344CB8AC3E}">
        <p14:creationId xmlns:p14="http://schemas.microsoft.com/office/powerpoint/2010/main" val="364101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14" name="Rectangle 5"/>
          <p:cNvSpPr>
            <a:spLocks noChangeArrowheads="1"/>
          </p:cNvSpPr>
          <p:nvPr/>
        </p:nvSpPr>
        <p:spPr bwMode="auto">
          <a:xfrm>
            <a:off x="3508136" y="6002229"/>
            <a:ext cx="936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000" b="1" i="0" u="none" strike="noStrike" cap="none" normalizeH="0" baseline="0" smtClean="0">
                <a:ln>
                  <a:noFill/>
                </a:ln>
                <a:solidFill>
                  <a:srgbClr val="000000"/>
                </a:solidFill>
                <a:effectLst/>
                <a:latin typeface="Calibri" panose="020F0502020204030204" pitchFamily="34"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5" name="Rectangle 10"/>
          <p:cNvSpPr>
            <a:spLocks noChangeArrowheads="1"/>
          </p:cNvSpPr>
          <p:nvPr/>
        </p:nvSpPr>
        <p:spPr bwMode="auto">
          <a:xfrm>
            <a:off x="279161" y="6145104"/>
            <a:ext cx="1057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3"/>
          <p:cNvSpPr>
            <a:spLocks noChangeArrowheads="1"/>
          </p:cNvSpPr>
          <p:nvPr/>
        </p:nvSpPr>
        <p:spPr bwMode="auto">
          <a:xfrm>
            <a:off x="1201752" y="5803632"/>
            <a:ext cx="936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19" name="Rectangle 16"/>
          <p:cNvSpPr>
            <a:spLocks noChangeArrowheads="1"/>
          </p:cNvSpPr>
          <p:nvPr/>
        </p:nvSpPr>
        <p:spPr bwMode="auto">
          <a:xfrm>
            <a:off x="2446352" y="5803632"/>
            <a:ext cx="936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0" name="Rectangle 17"/>
          <p:cNvSpPr>
            <a:spLocks noChangeArrowheads="1"/>
          </p:cNvSpPr>
          <p:nvPr/>
        </p:nvSpPr>
        <p:spPr bwMode="auto">
          <a:xfrm>
            <a:off x="2479690" y="5803632"/>
            <a:ext cx="104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smtClean="0">
                <a:ln>
                  <a:noFill/>
                </a:ln>
                <a:solidFill>
                  <a:srgbClr val="000000"/>
                </a:solidFill>
                <a:effectLst/>
                <a:latin typeface="Times New Roman" panose="02020603050405020304" pitchFamily="18" charset="0"/>
              </a:rPr>
              <a:t>(</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19"/>
          <p:cNvSpPr>
            <a:spLocks noChangeArrowheads="1"/>
          </p:cNvSpPr>
          <p:nvPr/>
        </p:nvSpPr>
        <p:spPr bwMode="auto">
          <a:xfrm>
            <a:off x="3124215" y="5803632"/>
            <a:ext cx="104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smtClean="0">
                <a:ln>
                  <a:noFill/>
                </a:ln>
                <a:solidFill>
                  <a:srgbClr val="000000"/>
                </a:solidFill>
                <a:effectLst/>
                <a:latin typeface="Times New Roman" panose="02020603050405020304" pitchFamily="18" charset="0"/>
              </a:rPr>
              <a:t>)</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23" name="Rectangle 20"/>
          <p:cNvSpPr>
            <a:spLocks noChangeArrowheads="1"/>
          </p:cNvSpPr>
          <p:nvPr/>
        </p:nvSpPr>
        <p:spPr bwMode="auto">
          <a:xfrm>
            <a:off x="3170252" y="5803632"/>
            <a:ext cx="936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smtClean="0">
                <a:ln>
                  <a:noFill/>
                </a:ln>
                <a:solidFill>
                  <a:srgbClr val="000000"/>
                </a:solidFill>
                <a:effectLst/>
                <a:latin typeface="Times New Roman" panose="02020603050405020304" pitchFamily="18" charset="0"/>
              </a:rPr>
              <a:t> </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sp>
        <p:nvSpPr>
          <p:cNvPr id="33" name="Rectángulo 32"/>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3 (GNDVI)</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
        <p:nvSpPr>
          <p:cNvPr id="38" name="Rectangle 54"/>
          <p:cNvSpPr>
            <a:spLocks noChangeArrowheads="1"/>
          </p:cNvSpPr>
          <p:nvPr/>
        </p:nvSpPr>
        <p:spPr bwMode="auto">
          <a:xfrm>
            <a:off x="852761" y="6048313"/>
            <a:ext cx="35486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Resumen estadístico (Modelo 3)</a:t>
            </a:r>
            <a:endParaRPr kumimoji="0" lang="es-EC" altLang="es-EC" sz="2400" b="0" i="0" u="none" strike="noStrike" cap="none" normalizeH="0" baseline="0" dirty="0" smtClean="0">
              <a:ln>
                <a:noFill/>
              </a:ln>
              <a:effectLst/>
              <a:latin typeface="Quicksand" panose="020B0604020202020204" charset="0"/>
            </a:endParaRPr>
          </a:p>
        </p:txBody>
      </p:sp>
      <p:pic>
        <p:nvPicPr>
          <p:cNvPr id="39" name="Imagen 38"/>
          <p:cNvPicPr>
            <a:picLocks noChangeAspect="1"/>
          </p:cNvPicPr>
          <p:nvPr/>
        </p:nvPicPr>
        <p:blipFill>
          <a:blip r:embed="rId3"/>
          <a:stretch>
            <a:fillRect/>
          </a:stretch>
        </p:blipFill>
        <p:spPr>
          <a:xfrm>
            <a:off x="279161" y="2068197"/>
            <a:ext cx="4248897" cy="3735435"/>
          </a:xfrm>
          <a:prstGeom prst="rect">
            <a:avLst/>
          </a:prstGeom>
        </p:spPr>
      </p:pic>
      <p:sp>
        <p:nvSpPr>
          <p:cNvPr id="40" name="Rectangle 48"/>
          <p:cNvSpPr>
            <a:spLocks noChangeArrowheads="1"/>
          </p:cNvSpPr>
          <p:nvPr/>
        </p:nvSpPr>
        <p:spPr bwMode="auto">
          <a:xfrm>
            <a:off x="5200890" y="6068160"/>
            <a:ext cx="20294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Histograma de datos</a:t>
            </a:r>
            <a:endParaRPr kumimoji="0" lang="es-EC" altLang="es-EC" sz="3600" b="0" i="0" u="none" strike="noStrike" cap="none" normalizeH="0" baseline="0" dirty="0" smtClean="0">
              <a:ln>
                <a:noFill/>
              </a:ln>
              <a:effectLst/>
              <a:latin typeface="Quicksand" panose="020B0604020202020204" charset="0"/>
            </a:endParaRPr>
          </a:p>
        </p:txBody>
      </p:sp>
      <p:sp>
        <p:nvSpPr>
          <p:cNvPr id="41" name="Rectangle 50"/>
          <p:cNvSpPr>
            <a:spLocks noChangeArrowheads="1"/>
          </p:cNvSpPr>
          <p:nvPr/>
        </p:nvSpPr>
        <p:spPr bwMode="auto">
          <a:xfrm>
            <a:off x="7278069" y="6068160"/>
            <a:ext cx="10275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smtClean="0">
                <a:ln>
                  <a:noFill/>
                </a:ln>
                <a:effectLst/>
                <a:latin typeface="Quicksand" panose="020B0604020202020204" charset="0"/>
              </a:rPr>
              <a:t>(Modelo 3)</a:t>
            </a:r>
            <a:endParaRPr kumimoji="0" lang="es-EC" altLang="es-EC" sz="3600" b="0" i="0" u="none" strike="noStrike" cap="none" normalizeH="0" baseline="0" dirty="0" smtClean="0">
              <a:ln>
                <a:noFill/>
              </a:ln>
              <a:effectLst/>
              <a:latin typeface="Quicksand" panose="020B0604020202020204" charset="0"/>
            </a:endParaRPr>
          </a:p>
        </p:txBody>
      </p:sp>
      <p:pic>
        <p:nvPicPr>
          <p:cNvPr id="42"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098" y="2068197"/>
            <a:ext cx="3922378" cy="374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49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pic>
        <p:nvPicPr>
          <p:cNvPr id="11"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089" y="2241887"/>
            <a:ext cx="3841839" cy="307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346386" y="5643222"/>
            <a:ext cx="3254417" cy="338554"/>
          </a:xfrm>
          <a:prstGeom prst="rect">
            <a:avLst/>
          </a:prstGeom>
        </p:spPr>
        <p:txBody>
          <a:bodyPr wrap="none">
            <a:spAutoFit/>
          </a:bodyPr>
          <a:lstStyle/>
          <a:p>
            <a:r>
              <a:rPr lang="es-EC" sz="1600" b="1" dirty="0">
                <a:latin typeface="Quicksand" panose="020B0604020202020204" charset="0"/>
                <a:ea typeface="Calibri" panose="020F0502020204030204" pitchFamily="34" charset="0"/>
                <a:cs typeface="Times New Roman" panose="02020603050405020304" pitchFamily="18" charset="0"/>
              </a:rPr>
              <a:t>Diagrama de caja de datos </a:t>
            </a:r>
            <a:r>
              <a:rPr lang="es-EC" sz="1600" b="1" dirty="0" smtClean="0">
                <a:latin typeface="Quicksand" panose="020B0604020202020204" charset="0"/>
                <a:ea typeface="Calibri" panose="020F0502020204030204" pitchFamily="34" charset="0"/>
                <a:cs typeface="Times New Roman" panose="02020603050405020304" pitchFamily="18" charset="0"/>
              </a:rPr>
              <a:t>(Modelo </a:t>
            </a:r>
            <a:r>
              <a:rPr lang="es-EC" sz="1600" b="1" dirty="0" smtClean="0">
                <a:latin typeface="Quicksand" panose="020B0604020202020204" charset="0"/>
                <a:ea typeface="Calibri" panose="020F0502020204030204" pitchFamily="34" charset="0"/>
                <a:cs typeface="Times New Roman" panose="02020603050405020304" pitchFamily="18" charset="0"/>
              </a:rPr>
              <a:t>3)</a:t>
            </a:r>
            <a:endParaRPr lang="es-EC" sz="1600" dirty="0">
              <a:latin typeface="Quicksand" panose="020B0604020202020204" charset="0"/>
            </a:endParaRPr>
          </a:p>
        </p:txBody>
      </p:sp>
      <p:sp>
        <p:nvSpPr>
          <p:cNvPr id="14" name="Rectángulo 13"/>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Análisis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de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datos Modelo 3 (GNDVI)</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4102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9" name="Rectángulo 8"/>
          <p:cNvSpPr/>
          <p:nvPr/>
        </p:nvSpPr>
        <p:spPr>
          <a:xfrm>
            <a:off x="-824052" y="1216907"/>
            <a:ext cx="9529973" cy="38869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Comparación de resultados :</a:t>
            </a:r>
            <a:r>
              <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rPr>
              <a:t> </a:t>
            </a:r>
            <a:r>
              <a:rPr lang="es-EC" b="1"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Correlación</a:t>
            </a:r>
            <a:endParaRPr lang="es-EC" b="1"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605900822"/>
              </p:ext>
            </p:extLst>
          </p:nvPr>
        </p:nvGraphicFramePr>
        <p:xfrm>
          <a:off x="330017" y="1829184"/>
          <a:ext cx="8375904" cy="2232660"/>
        </p:xfrm>
        <a:graphic>
          <a:graphicData uri="http://schemas.openxmlformats.org/drawingml/2006/table">
            <a:tbl>
              <a:tblPr>
                <a:tableStyleId>{5C22544A-7EE6-4342-B048-85BDC9FD1C3A}</a:tableStyleId>
              </a:tblPr>
              <a:tblGrid>
                <a:gridCol w="3727867"/>
                <a:gridCol w="1415646"/>
                <a:gridCol w="3232391"/>
              </a:tblGrid>
              <a:tr h="333375">
                <a:tc gridSpan="2">
                  <a:txBody>
                    <a:bodyPr/>
                    <a:lstStyle/>
                    <a:p>
                      <a:pPr algn="ctr" fontAlgn="b"/>
                      <a:endParaRPr lang="es-EC" sz="1800" b="1" i="0" u="none" strike="noStrike" dirty="0">
                        <a:solidFill>
                          <a:srgbClr val="333399"/>
                        </a:solidFill>
                        <a:effectLst/>
                        <a:latin typeface="Quicksand" panose="020B060402020202020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hMerge="1">
                  <a:txBody>
                    <a:bodyPr/>
                    <a:lstStyle/>
                    <a:p>
                      <a:endParaRPr lang="es-EC"/>
                    </a:p>
                  </a:txBody>
                  <a:tcPr/>
                </a:tc>
                <a:tc>
                  <a:txBody>
                    <a:bodyPr/>
                    <a:lstStyle/>
                    <a:p>
                      <a:pPr algn="ctr" fontAlgn="ctr"/>
                      <a:r>
                        <a:rPr lang="es-EC" sz="1800" u="none" strike="noStrike" dirty="0">
                          <a:effectLst/>
                          <a:latin typeface="Quicksand" panose="020B0604020202020204" charset="0"/>
                        </a:rPr>
                        <a:t>Biomasa Aérea Forestal Acumulada - Alometría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r>
              <a:tr h="304800">
                <a:tc>
                  <a:txBody>
                    <a:bodyPr/>
                    <a:lstStyle/>
                    <a:p>
                      <a:pPr algn="l" fontAlgn="t"/>
                      <a:r>
                        <a:rPr lang="es-EC" sz="1800" u="none" strike="noStrike" dirty="0">
                          <a:effectLst/>
                          <a:latin typeface="Quicksand" panose="020B0604020202020204" charset="0"/>
                        </a:rPr>
                        <a:t>Biomasa Aérea Forestal Acumulada - Radar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a:effectLst/>
                          <a:latin typeface="Quicksand" panose="020B0604020202020204" charset="0"/>
                        </a:rPr>
                        <a:t>Correlación de Pearson</a:t>
                      </a:r>
                      <a:endParaRPr lang="es-EC" sz="1800" b="0" i="0" u="none" strike="noStrike">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a:effectLst/>
                          <a:latin typeface="Quicksand" panose="020B0604020202020204" charset="0"/>
                        </a:rPr>
                        <a:t>0,966</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04800">
                <a:tc>
                  <a:txBody>
                    <a:bodyPr/>
                    <a:lstStyle/>
                    <a:p>
                      <a:pPr algn="l" fontAlgn="t"/>
                      <a:r>
                        <a:rPr lang="es-EC" sz="1800" u="none" strike="noStrike" dirty="0">
                          <a:effectLst/>
                          <a:latin typeface="Quicksand" panose="020B0604020202020204" charset="0"/>
                        </a:rPr>
                        <a:t>Biomasa Aérea Forestal Acumulada - UAV - CMS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a:effectLst/>
                          <a:latin typeface="Quicksand" panose="020B0604020202020204" charset="0"/>
                        </a:rPr>
                        <a:t>Correlación de Pearson</a:t>
                      </a:r>
                      <a:endParaRPr lang="es-EC" sz="1800" b="0" i="0" u="none" strike="noStrike">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a:effectLst/>
                          <a:latin typeface="Quicksand" panose="020B0604020202020204" charset="0"/>
                        </a:rPr>
                        <a:t>0,794</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04800">
                <a:tc>
                  <a:txBody>
                    <a:bodyPr/>
                    <a:lstStyle/>
                    <a:p>
                      <a:pPr algn="l" fontAlgn="t"/>
                      <a:r>
                        <a:rPr lang="es-EC" sz="1800" u="none" strike="noStrike" dirty="0">
                          <a:effectLst/>
                          <a:latin typeface="Quicksand" panose="020B0604020202020204" charset="0"/>
                        </a:rPr>
                        <a:t>Biomasa Aérea Forestal Acumulada - UAV - GNDVI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a:effectLst/>
                          <a:latin typeface="Quicksand" panose="020B0604020202020204" charset="0"/>
                        </a:rPr>
                        <a:t>Correlación de Pearson</a:t>
                      </a:r>
                      <a:endParaRPr lang="es-EC" sz="1800" b="0" i="0" u="none" strike="noStrike">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a:effectLst/>
                          <a:latin typeface="Quicksand" panose="020B0604020202020204" charset="0"/>
                        </a:rPr>
                        <a:t>0,748</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3" name="Rectángulo 2"/>
          <p:cNvSpPr/>
          <p:nvPr/>
        </p:nvSpPr>
        <p:spPr>
          <a:xfrm>
            <a:off x="330017" y="2403351"/>
            <a:ext cx="3748207" cy="58521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0" name="Rectángulo 9"/>
          <p:cNvSpPr/>
          <p:nvPr/>
        </p:nvSpPr>
        <p:spPr>
          <a:xfrm>
            <a:off x="5504687" y="1852996"/>
            <a:ext cx="3201233" cy="58521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4" name="Elipse 3"/>
          <p:cNvSpPr/>
          <p:nvPr/>
        </p:nvSpPr>
        <p:spPr>
          <a:xfrm>
            <a:off x="6620256" y="2403351"/>
            <a:ext cx="914400" cy="585216"/>
          </a:xfrm>
          <a:prstGeom prst="ellipse">
            <a:avLst/>
          </a:prstGeom>
          <a:noFill/>
          <a:ln w="57150">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graphicFrame>
        <p:nvGraphicFramePr>
          <p:cNvPr id="11" name="Tabla 10">
            <a:extLst>
              <a:ext uri="{FF2B5EF4-FFF2-40B4-BE49-F238E27FC236}">
                <a16:creationId xmlns:a16="http://schemas.microsoft.com/office/drawing/2014/main" xmlns:a14="http://schemas.microsoft.com/office/drawing/2010/main" xmlns:mc="http://schemas.openxmlformats.org/markup-compatibility/2006" xmlns="" id="{AEE91E58-B7E8-4890-AD8C-FE9EEB5B8AA0}"/>
              </a:ext>
            </a:extLst>
          </p:cNvPr>
          <p:cNvGraphicFramePr>
            <a:graphicFrameLocks noGrp="1"/>
          </p:cNvGraphicFramePr>
          <p:nvPr>
            <p:extLst>
              <p:ext uri="{D42A27DB-BD31-4B8C-83A1-F6EECF244321}">
                <p14:modId xmlns:p14="http://schemas.microsoft.com/office/powerpoint/2010/main" val="2282707298"/>
              </p:ext>
            </p:extLst>
          </p:nvPr>
        </p:nvGraphicFramePr>
        <p:xfrm>
          <a:off x="678175" y="4285425"/>
          <a:ext cx="7679588" cy="2194560"/>
        </p:xfrm>
        <a:graphic>
          <a:graphicData uri="http://schemas.openxmlformats.org/drawingml/2006/table">
            <a:tbl>
              <a:tblPr firstRow="1" firstCol="1" bandRow="1">
                <a:tableStyleId>{46F890A9-2807-4EBB-B81D-B2AA78EC7F39}</a:tableStyleId>
              </a:tblPr>
              <a:tblGrid>
                <a:gridCol w="4204868">
                  <a:extLst>
                    <a:ext uri="{9D8B030D-6E8A-4147-A177-3AD203B41FA5}">
                      <a16:colId xmlns:a16="http://schemas.microsoft.com/office/drawing/2014/main" xmlns:a14="http://schemas.microsoft.com/office/drawing/2010/main" xmlns:mc="http://schemas.openxmlformats.org/markup-compatibility/2006" xmlns="" val="4245242684"/>
                    </a:ext>
                  </a:extLst>
                </a:gridCol>
                <a:gridCol w="3474720">
                  <a:extLst>
                    <a:ext uri="{9D8B030D-6E8A-4147-A177-3AD203B41FA5}">
                      <a16:colId xmlns:a16="http://schemas.microsoft.com/office/drawing/2014/main" xmlns:a14="http://schemas.microsoft.com/office/drawing/2010/main" xmlns:mc="http://schemas.openxmlformats.org/markup-compatibility/2006" xmlns="" val="2934436232"/>
                    </a:ext>
                  </a:extLst>
                </a:gridCol>
              </a:tblGrid>
              <a:tr h="0">
                <a:tc>
                  <a:txBody>
                    <a:bodyPr/>
                    <a:lstStyle/>
                    <a:p>
                      <a:pPr algn="ctr">
                        <a:lnSpc>
                          <a:spcPct val="150000"/>
                        </a:lnSpc>
                      </a:pPr>
                      <a:r>
                        <a:rPr lang="es-EC" sz="1600" dirty="0">
                          <a:effectLst/>
                          <a:latin typeface="Quicksand" panose="020B0604020202020204" charset="0"/>
                        </a:rPr>
                        <a:t>Tipo de correlación</a:t>
                      </a:r>
                      <a:endParaRPr lang="es-ES" sz="160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S" sz="1600" dirty="0" smtClean="0">
                          <a:effectLst/>
                          <a:latin typeface="Quicksand" panose="020B0604020202020204" charset="0"/>
                          <a:ea typeface="Calibri" panose="020F0502020204030204" pitchFamily="34" charset="0"/>
                        </a:rPr>
                        <a:t>Coeficiente</a:t>
                      </a:r>
                      <a:r>
                        <a:rPr lang="es-ES" sz="1600" baseline="0" dirty="0" smtClean="0">
                          <a:effectLst/>
                          <a:latin typeface="Quicksand" panose="020B0604020202020204" charset="0"/>
                          <a:ea typeface="Calibri" panose="020F0502020204030204" pitchFamily="34" charset="0"/>
                        </a:rPr>
                        <a:t> de Correlación de Pearson</a:t>
                      </a:r>
                      <a:endParaRPr lang="es-ES" sz="1600" dirty="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2428564043"/>
                  </a:ext>
                </a:extLst>
              </a:tr>
              <a:tr h="0">
                <a:tc>
                  <a:txBody>
                    <a:bodyPr/>
                    <a:lstStyle/>
                    <a:p>
                      <a:pPr algn="ctr">
                        <a:lnSpc>
                          <a:spcPct val="150000"/>
                        </a:lnSpc>
                      </a:pPr>
                      <a:r>
                        <a:rPr lang="es-EC" sz="1600" b="0" dirty="0">
                          <a:effectLst/>
                          <a:latin typeface="Quicksand" panose="020B0604020202020204" charset="0"/>
                        </a:rPr>
                        <a:t>Correlación positiva o directa perfecta</a:t>
                      </a:r>
                      <a:endParaRPr lang="es-ES" sz="1600" b="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C" sz="1600" dirty="0">
                          <a:effectLst/>
                          <a:latin typeface="Quicksand" panose="020B0604020202020204" charset="0"/>
                        </a:rPr>
                        <a:t>1</a:t>
                      </a:r>
                      <a:endParaRPr lang="es-ES" sz="1600" dirty="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2862058439"/>
                  </a:ext>
                </a:extLst>
              </a:tr>
              <a:tr h="0">
                <a:tc>
                  <a:txBody>
                    <a:bodyPr/>
                    <a:lstStyle/>
                    <a:p>
                      <a:pPr algn="ctr">
                        <a:lnSpc>
                          <a:spcPct val="150000"/>
                        </a:lnSpc>
                      </a:pPr>
                      <a:r>
                        <a:rPr lang="es-EC" sz="1600" b="0" dirty="0">
                          <a:effectLst/>
                          <a:latin typeface="Quicksand" panose="020B0604020202020204" charset="0"/>
                        </a:rPr>
                        <a:t>Correlación positiva</a:t>
                      </a:r>
                      <a:endParaRPr lang="es-ES" sz="1600" b="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C" sz="1600">
                          <a:effectLst/>
                          <a:latin typeface="Quicksand" panose="020B0604020202020204" charset="0"/>
                        </a:rPr>
                        <a:t>Mayor de 0</a:t>
                      </a:r>
                      <a:endParaRPr lang="es-ES" sz="160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3694865263"/>
                  </a:ext>
                </a:extLst>
              </a:tr>
              <a:tr h="0">
                <a:tc>
                  <a:txBody>
                    <a:bodyPr/>
                    <a:lstStyle/>
                    <a:p>
                      <a:pPr algn="ctr">
                        <a:lnSpc>
                          <a:spcPct val="150000"/>
                        </a:lnSpc>
                      </a:pPr>
                      <a:r>
                        <a:rPr lang="es-EC" sz="1600" b="0" dirty="0">
                          <a:effectLst/>
                          <a:latin typeface="Quicksand" panose="020B0604020202020204" charset="0"/>
                        </a:rPr>
                        <a:t>Correlación débil</a:t>
                      </a:r>
                      <a:endParaRPr lang="es-ES" sz="1600" b="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C" sz="1600" dirty="0">
                          <a:effectLst/>
                          <a:latin typeface="Quicksand" panose="020B0604020202020204" charset="0"/>
                        </a:rPr>
                        <a:t>Próxima a 0</a:t>
                      </a:r>
                      <a:endParaRPr lang="es-ES" sz="1600" dirty="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2064036709"/>
                  </a:ext>
                </a:extLst>
              </a:tr>
              <a:tr h="0">
                <a:tc>
                  <a:txBody>
                    <a:bodyPr/>
                    <a:lstStyle/>
                    <a:p>
                      <a:pPr algn="ctr">
                        <a:lnSpc>
                          <a:spcPct val="150000"/>
                        </a:lnSpc>
                      </a:pPr>
                      <a:r>
                        <a:rPr lang="es-EC" sz="1600" b="0" dirty="0">
                          <a:effectLst/>
                          <a:latin typeface="Quicksand" panose="020B0604020202020204" charset="0"/>
                        </a:rPr>
                        <a:t>Correlación negativa</a:t>
                      </a:r>
                      <a:endParaRPr lang="es-ES" sz="1600" b="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C" sz="1600">
                          <a:effectLst/>
                          <a:latin typeface="Quicksand" panose="020B0604020202020204" charset="0"/>
                        </a:rPr>
                        <a:t>Menor de 0</a:t>
                      </a:r>
                      <a:endParaRPr lang="es-ES" sz="160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1561192398"/>
                  </a:ext>
                </a:extLst>
              </a:tr>
              <a:tr h="0">
                <a:tc>
                  <a:txBody>
                    <a:bodyPr/>
                    <a:lstStyle/>
                    <a:p>
                      <a:pPr algn="ctr">
                        <a:lnSpc>
                          <a:spcPct val="150000"/>
                        </a:lnSpc>
                      </a:pPr>
                      <a:r>
                        <a:rPr lang="es-EC" sz="1600" b="0" dirty="0">
                          <a:effectLst/>
                          <a:latin typeface="Quicksand" panose="020B0604020202020204" charset="0"/>
                        </a:rPr>
                        <a:t>Correlación negativa o indirecta perfecta</a:t>
                      </a:r>
                      <a:endParaRPr lang="es-ES" sz="1600" b="0" dirty="0">
                        <a:effectLst/>
                        <a:latin typeface="Quicksand" panose="020B0604020202020204" charset="0"/>
                        <a:ea typeface="Calibri" panose="020F0502020204030204" pitchFamily="34" charset="0"/>
                      </a:endParaRPr>
                    </a:p>
                  </a:txBody>
                  <a:tcPr marL="68580" marR="68580" marT="0" marB="0" anchor="ctr"/>
                </a:tc>
                <a:tc>
                  <a:txBody>
                    <a:bodyPr/>
                    <a:lstStyle/>
                    <a:p>
                      <a:pPr algn="ctr">
                        <a:lnSpc>
                          <a:spcPct val="150000"/>
                        </a:lnSpc>
                      </a:pPr>
                      <a:r>
                        <a:rPr lang="es-EC" sz="1600" dirty="0">
                          <a:effectLst/>
                          <a:latin typeface="Quicksand" panose="020B0604020202020204" charset="0"/>
                        </a:rPr>
                        <a:t>-1</a:t>
                      </a:r>
                      <a:endParaRPr lang="es-ES" sz="1600" dirty="0">
                        <a:effectLst/>
                        <a:latin typeface="Quicksand" panose="020B0604020202020204" charset="0"/>
                        <a:ea typeface="Calibri" panose="020F0502020204030204" pitchFamily="34" charset="0"/>
                      </a:endParaRPr>
                    </a:p>
                  </a:txBody>
                  <a:tcPr marL="68580" marR="68580" marT="0" marB="0" anchor="ctr"/>
                </a:tc>
                <a:extLst>
                  <a:ext uri="{0D108BD9-81ED-4DB2-BD59-A6C34878D82A}">
                    <a16:rowId xmlns:a16="http://schemas.microsoft.com/office/drawing/2014/main" xmlns:a14="http://schemas.microsoft.com/office/drawing/2010/main" xmlns:mc="http://schemas.openxmlformats.org/markup-compatibility/2006" xmlns="" val="1571152931"/>
                  </a:ext>
                </a:extLst>
              </a:tr>
            </a:tbl>
          </a:graphicData>
        </a:graphic>
      </p:graphicFrame>
      <p:sp>
        <p:nvSpPr>
          <p:cNvPr id="12" name="Rectángulo 11">
            <a:extLst>
              <a:ext uri="{FF2B5EF4-FFF2-40B4-BE49-F238E27FC236}">
                <a16:creationId xmlns:a16="http://schemas.microsoft.com/office/drawing/2014/main" xmlns="" id="{74A4636F-8651-42F1-9ABC-02A3C34D7B2B}"/>
              </a:ext>
            </a:extLst>
          </p:cNvPr>
          <p:cNvSpPr/>
          <p:nvPr/>
        </p:nvSpPr>
        <p:spPr>
          <a:xfrm>
            <a:off x="7021609" y="6469487"/>
            <a:ext cx="2055371" cy="461665"/>
          </a:xfrm>
          <a:prstGeom prst="rect">
            <a:avLst/>
          </a:prstGeom>
        </p:spPr>
        <p:txBody>
          <a:bodyPr wrap="none">
            <a:spAutoFit/>
          </a:bodyPr>
          <a:lstStyle/>
          <a:p>
            <a:pPr algn="ctr">
              <a:lnSpc>
                <a:spcPct val="150000"/>
              </a:lnSpc>
              <a:spcBef>
                <a:spcPts val="600"/>
              </a:spcBef>
            </a:pPr>
            <a:r>
              <a:rPr lang="es-EC" sz="1600" dirty="0" smtClean="0">
                <a:latin typeface="Quicksand" panose="020B0604020202020204" charset="0"/>
                <a:ea typeface="Times New Roman" panose="02020603050405020304" pitchFamily="18" charset="0"/>
              </a:rPr>
              <a:t>Fuente: (Díaz, 2015</a:t>
            </a:r>
            <a:r>
              <a:rPr lang="es-EC" sz="1600" dirty="0">
                <a:latin typeface="Quicksand" panose="020B0604020202020204" charset="0"/>
                <a:ea typeface="Times New Roman" panose="02020603050405020304" pitchFamily="18" charset="0"/>
              </a:rPr>
              <a:t>)</a:t>
            </a:r>
            <a:endParaRPr lang="es-ES" sz="2400" dirty="0">
              <a:effectLst/>
              <a:latin typeface="Quicksand" panose="020B0604020202020204" charset="0"/>
              <a:ea typeface="Calibri" panose="020F0502020204030204" pitchFamily="34" charset="0"/>
            </a:endParaRPr>
          </a:p>
        </p:txBody>
      </p:sp>
      <p:sp>
        <p:nvSpPr>
          <p:cNvPr id="14" name="Rectángulo 13"/>
          <p:cNvSpPr/>
          <p:nvPr/>
        </p:nvSpPr>
        <p:spPr>
          <a:xfrm>
            <a:off x="521911" y="5016764"/>
            <a:ext cx="7992115" cy="354571"/>
          </a:xfrm>
          <a:prstGeom prst="rect">
            <a:avLst/>
          </a:prstGeom>
          <a:noFill/>
          <a:ln w="57150">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5" name="Rectángulo 14"/>
          <p:cNvSpPr/>
          <p:nvPr/>
        </p:nvSpPr>
        <p:spPr>
          <a:xfrm>
            <a:off x="330017" y="2957484"/>
            <a:ext cx="3748207" cy="58521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6" name="Rectángulo 15"/>
          <p:cNvSpPr/>
          <p:nvPr/>
        </p:nvSpPr>
        <p:spPr>
          <a:xfrm>
            <a:off x="330016" y="3528858"/>
            <a:ext cx="3748207" cy="585216"/>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7" name="Elipse 16"/>
          <p:cNvSpPr/>
          <p:nvPr/>
        </p:nvSpPr>
        <p:spPr>
          <a:xfrm>
            <a:off x="6648103" y="2909160"/>
            <a:ext cx="914400" cy="585216"/>
          </a:xfrm>
          <a:prstGeom prst="ellipse">
            <a:avLst/>
          </a:prstGeom>
          <a:noFill/>
          <a:ln w="57150">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8" name="Elipse 17"/>
          <p:cNvSpPr/>
          <p:nvPr/>
        </p:nvSpPr>
        <p:spPr>
          <a:xfrm>
            <a:off x="6620256" y="3500440"/>
            <a:ext cx="914400" cy="585216"/>
          </a:xfrm>
          <a:prstGeom prst="ellipse">
            <a:avLst/>
          </a:prstGeom>
          <a:noFill/>
          <a:ln w="57150">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Tree>
    <p:extLst>
      <p:ext uri="{BB962C8B-B14F-4D97-AF65-F5344CB8AC3E}">
        <p14:creationId xmlns:p14="http://schemas.microsoft.com/office/powerpoint/2010/main" val="8589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4" grpId="0" animBg="1"/>
      <p:bldP spid="4" grpId="1" animBg="1"/>
      <p:bldP spid="14" grpId="0"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4" name="Rectángulo 3"/>
          <p:cNvSpPr/>
          <p:nvPr/>
        </p:nvSpPr>
        <p:spPr>
          <a:xfrm>
            <a:off x="-824052" y="1216907"/>
            <a:ext cx="9529973" cy="36721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Validación</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0" y="2472955"/>
            <a:ext cx="9144000" cy="2405865"/>
          </a:xfrm>
          <a:prstGeom prst="rect">
            <a:avLst/>
          </a:prstGeom>
        </p:spPr>
      </p:pic>
      <p:sp>
        <p:nvSpPr>
          <p:cNvPr id="10" name="Rectángulo 9"/>
          <p:cNvSpPr/>
          <p:nvPr/>
        </p:nvSpPr>
        <p:spPr>
          <a:xfrm>
            <a:off x="2176272" y="2679191"/>
            <a:ext cx="1353312" cy="199339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1" name="Rectángulo 10"/>
          <p:cNvSpPr/>
          <p:nvPr/>
        </p:nvSpPr>
        <p:spPr>
          <a:xfrm>
            <a:off x="3511296" y="2679191"/>
            <a:ext cx="1700784" cy="199339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2" name="Rectángulo 11"/>
          <p:cNvSpPr/>
          <p:nvPr/>
        </p:nvSpPr>
        <p:spPr>
          <a:xfrm>
            <a:off x="5477255" y="2679191"/>
            <a:ext cx="2572039" cy="1993392"/>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3" name="Rectángulo 12"/>
          <p:cNvSpPr/>
          <p:nvPr/>
        </p:nvSpPr>
        <p:spPr>
          <a:xfrm>
            <a:off x="1506643" y="5267153"/>
            <a:ext cx="3202301" cy="1477328"/>
          </a:xfrm>
          <a:prstGeom prst="rect">
            <a:avLst/>
          </a:prstGeom>
        </p:spPr>
        <p:txBody>
          <a:bodyPr wrap="square">
            <a:spAutoFit/>
          </a:bodyPr>
          <a:lstStyle/>
          <a:p>
            <a:pPr algn="just"/>
            <a:r>
              <a:rPr lang="es-EC" dirty="0" smtClean="0">
                <a:latin typeface="Quicksand" panose="020B0604020202020204" charset="0"/>
                <a:ea typeface="Calibri" panose="020F0502020204030204" pitchFamily="34" charset="0"/>
                <a:cs typeface="Times New Roman" panose="02020603050405020304" pitchFamily="18" charset="0"/>
              </a:rPr>
              <a:t>Verificar </a:t>
            </a:r>
            <a:r>
              <a:rPr lang="es-EC" dirty="0">
                <a:latin typeface="Quicksand" panose="020B0604020202020204" charset="0"/>
                <a:ea typeface="Calibri" panose="020F0502020204030204" pitchFamily="34" charset="0"/>
                <a:cs typeface="Times New Roman" panose="02020603050405020304" pitchFamily="18" charset="0"/>
              </a:rPr>
              <a:t>los resultados con una </a:t>
            </a:r>
            <a:r>
              <a:rPr lang="es-EC" b="1" dirty="0">
                <a:latin typeface="Quicksand" panose="020B0604020202020204" charset="0"/>
                <a:ea typeface="Calibri" panose="020F0502020204030204" pitchFamily="34" charset="0"/>
                <a:cs typeface="Times New Roman" panose="02020603050405020304" pitchFamily="18" charset="0"/>
              </a:rPr>
              <a:t>muestra independiente</a:t>
            </a:r>
            <a:r>
              <a:rPr lang="es-EC" dirty="0">
                <a:latin typeface="Quicksand" panose="020B0604020202020204" charset="0"/>
                <a:ea typeface="Calibri" panose="020F0502020204030204" pitchFamily="34" charset="0"/>
                <a:cs typeface="Times New Roman" panose="02020603050405020304" pitchFamily="18" charset="0"/>
              </a:rPr>
              <a:t> de la utilizada para </a:t>
            </a:r>
            <a:r>
              <a:rPr lang="es-EC" dirty="0" smtClean="0">
                <a:latin typeface="Quicksand" panose="020B0604020202020204" charset="0"/>
                <a:ea typeface="Calibri" panose="020F0502020204030204" pitchFamily="34" charset="0"/>
                <a:cs typeface="Times New Roman" panose="02020603050405020304" pitchFamily="18" charset="0"/>
              </a:rPr>
              <a:t>construirlo.</a:t>
            </a:r>
          </a:p>
          <a:p>
            <a:pPr algn="just"/>
            <a:r>
              <a:rPr lang="en-US" dirty="0" smtClean="0">
                <a:latin typeface="Quicksand" panose="020B0604020202020204" charset="0"/>
                <a:cs typeface="Times New Roman" panose="02020603050405020304" pitchFamily="18" charset="0"/>
              </a:rPr>
              <a:t>13 </a:t>
            </a:r>
            <a:r>
              <a:rPr lang="en-US" dirty="0" err="1" smtClean="0">
                <a:latin typeface="Quicksand" panose="020B0604020202020204" charset="0"/>
                <a:cs typeface="Times New Roman" panose="02020603050405020304" pitchFamily="18" charset="0"/>
              </a:rPr>
              <a:t>subparcelas</a:t>
            </a:r>
            <a:r>
              <a:rPr lang="en-US" dirty="0" smtClean="0">
                <a:latin typeface="Quicksand" panose="020B0604020202020204" charset="0"/>
                <a:cs typeface="Times New Roman" panose="02020603050405020304" pitchFamily="18" charset="0"/>
              </a:rPr>
              <a:t> (20*20 m)</a:t>
            </a:r>
            <a:endParaRPr lang="es-EC" dirty="0"/>
          </a:p>
        </p:txBody>
      </p:sp>
      <p:pic>
        <p:nvPicPr>
          <p:cNvPr id="14" name="Imagen 13"/>
          <p:cNvPicPr>
            <a:picLocks noChangeAspect="1"/>
          </p:cNvPicPr>
          <p:nvPr/>
        </p:nvPicPr>
        <p:blipFill rotWithShape="1">
          <a:blip r:embed="rId4" cstate="print">
            <a:extLst>
              <a:ext uri="{28A0092B-C50C-407E-A947-70E740481C1C}">
                <a14:useLocalDpi xmlns:a14="http://schemas.microsoft.com/office/drawing/2010/main" val="0"/>
              </a:ext>
            </a:extLst>
          </a:blip>
          <a:srcRect t="11734" b="17333"/>
          <a:stretch/>
        </p:blipFill>
        <p:spPr>
          <a:xfrm>
            <a:off x="3203691" y="3410540"/>
            <a:ext cx="2892800" cy="2900036"/>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t="9546" b="17921"/>
          <a:stretch/>
        </p:blipFill>
        <p:spPr>
          <a:xfrm>
            <a:off x="6377149" y="4204972"/>
            <a:ext cx="2674590" cy="2741761"/>
          </a:xfrm>
          <a:prstGeom prst="rect">
            <a:avLst/>
          </a:prstGeom>
        </p:spPr>
      </p:pic>
      <p:pic>
        <p:nvPicPr>
          <p:cNvPr id="2" name="Imagen 1"/>
          <p:cNvPicPr>
            <a:picLocks noChangeAspect="1"/>
          </p:cNvPicPr>
          <p:nvPr/>
        </p:nvPicPr>
        <p:blipFill rotWithShape="1">
          <a:blip r:embed="rId6" cstate="print">
            <a:extLst>
              <a:ext uri="{28A0092B-C50C-407E-A947-70E740481C1C}">
                <a14:useLocalDpi xmlns:a14="http://schemas.microsoft.com/office/drawing/2010/main" val="0"/>
              </a:ext>
            </a:extLst>
          </a:blip>
          <a:srcRect l="1227" t="11766" r="1505" b="18823"/>
          <a:stretch/>
        </p:blipFill>
        <p:spPr>
          <a:xfrm>
            <a:off x="4053572" y="1972456"/>
            <a:ext cx="4276380" cy="4312929"/>
          </a:xfrm>
          <a:prstGeom prst="rect">
            <a:avLst/>
          </a:prstGeom>
        </p:spPr>
      </p:pic>
      <p:pic>
        <p:nvPicPr>
          <p:cNvPr id="17" name="Imagen 16"/>
          <p:cNvPicPr/>
          <p:nvPr/>
        </p:nvPicPr>
        <p:blipFill rotWithShape="1">
          <a:blip r:embed="rId7" cstate="print">
            <a:extLst>
              <a:ext uri="{28A0092B-C50C-407E-A947-70E740481C1C}">
                <a14:useLocalDpi xmlns:a14="http://schemas.microsoft.com/office/drawing/2010/main" val="0"/>
              </a:ext>
            </a:extLst>
          </a:blip>
          <a:srcRect l="1180" t="12156" r="1772" b="18835"/>
          <a:stretch/>
        </p:blipFill>
        <p:spPr bwMode="auto">
          <a:xfrm>
            <a:off x="29480" y="2114992"/>
            <a:ext cx="2980425" cy="312178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788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3" grpId="0"/>
      <p:bldP spid="13"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4" name="Rectángulo 3"/>
          <p:cNvSpPr/>
          <p:nvPr/>
        </p:nvSpPr>
        <p:spPr>
          <a:xfrm>
            <a:off x="-824052" y="1216907"/>
            <a:ext cx="9529973" cy="36721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Validación</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sp>
        <p:nvSpPr>
          <p:cNvPr id="2" name="Rectángulo 1"/>
          <p:cNvSpPr/>
          <p:nvPr/>
        </p:nvSpPr>
        <p:spPr>
          <a:xfrm>
            <a:off x="256033" y="1661641"/>
            <a:ext cx="8887967" cy="507831"/>
          </a:xfrm>
          <a:prstGeom prst="rect">
            <a:avLst/>
          </a:prstGeom>
        </p:spPr>
        <p:txBody>
          <a:bodyPr wrap="square">
            <a:spAutoFit/>
          </a:bodyPr>
          <a:lstStyle/>
          <a:p>
            <a:pPr algn="just">
              <a:lnSpc>
                <a:spcPct val="150000"/>
              </a:lnSpc>
              <a:spcAft>
                <a:spcPts val="800"/>
              </a:spcAft>
            </a:pPr>
            <a:r>
              <a:rPr lang="es-EC" b="1" dirty="0">
                <a:latin typeface="Quicksand" panose="020B0604020202020204" charset="0"/>
                <a:ea typeface="Calibri" panose="020F0502020204030204" pitchFamily="34" charset="0"/>
              </a:rPr>
              <a:t>Resultado de Biomasa Aérea Forestal obtenida para validación de modelos</a:t>
            </a:r>
            <a:endParaRPr lang="es-EC" dirty="0">
              <a:effectLst/>
              <a:latin typeface="Quicksand" panose="020B0604020202020204" charset="0"/>
              <a:ea typeface="Calibri" panose="020F050202020403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430860213"/>
              </p:ext>
            </p:extLst>
          </p:nvPr>
        </p:nvGraphicFramePr>
        <p:xfrm>
          <a:off x="157179" y="2169472"/>
          <a:ext cx="8859170" cy="4174751"/>
        </p:xfrm>
        <a:graphic>
          <a:graphicData uri="http://schemas.openxmlformats.org/drawingml/2006/table">
            <a:tbl>
              <a:tblPr firstRow="1" firstCol="1" bandRow="1">
                <a:tableStyleId>{5C22544A-7EE6-4342-B048-85BDC9FD1C3A}</a:tableStyleId>
              </a:tblPr>
              <a:tblGrid>
                <a:gridCol w="1771834"/>
                <a:gridCol w="1771834"/>
                <a:gridCol w="1771834"/>
                <a:gridCol w="1771834"/>
                <a:gridCol w="1771834"/>
              </a:tblGrid>
              <a:tr h="618490">
                <a:tc>
                  <a:txBody>
                    <a:bodyPr/>
                    <a:lstStyle/>
                    <a:p>
                      <a:pPr algn="ctr">
                        <a:lnSpc>
                          <a:spcPct val="107000"/>
                        </a:lnSpc>
                        <a:spcAft>
                          <a:spcPts val="0"/>
                        </a:spcAft>
                      </a:pPr>
                      <a:r>
                        <a:rPr lang="es-EC" sz="1600">
                          <a:solidFill>
                            <a:schemeClr val="bg1"/>
                          </a:solidFill>
                          <a:effectLst/>
                          <a:latin typeface="Quicksand" panose="020B0604020202020204" charset="0"/>
                        </a:rPr>
                        <a:t>Sitio de Muestreo</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algn="ctr">
                        <a:lnSpc>
                          <a:spcPct val="107000"/>
                        </a:lnSpc>
                        <a:spcAft>
                          <a:spcPts val="0"/>
                        </a:spcAft>
                      </a:pPr>
                      <a:r>
                        <a:rPr lang="es-EC" sz="1600">
                          <a:solidFill>
                            <a:schemeClr val="bg1"/>
                          </a:solidFill>
                          <a:effectLst/>
                          <a:latin typeface="Quicksand" panose="020B0604020202020204" charset="0"/>
                        </a:rPr>
                        <a:t>Biomasa Aérea Forestal - Alometría (Tn/ha)</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algn="ctr">
                        <a:lnSpc>
                          <a:spcPct val="107000"/>
                        </a:lnSpc>
                        <a:spcAft>
                          <a:spcPts val="0"/>
                        </a:spcAft>
                      </a:pPr>
                      <a:r>
                        <a:rPr lang="es-EC" sz="1600">
                          <a:solidFill>
                            <a:schemeClr val="bg1"/>
                          </a:solidFill>
                          <a:effectLst/>
                          <a:latin typeface="Quicksand" panose="020B0604020202020204" charset="0"/>
                        </a:rPr>
                        <a:t>Biomasa Aérea Forestal por Radar (Tn/ha)</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algn="ctr">
                        <a:lnSpc>
                          <a:spcPct val="107000"/>
                        </a:lnSpc>
                        <a:spcAft>
                          <a:spcPts val="0"/>
                        </a:spcAft>
                      </a:pPr>
                      <a:r>
                        <a:rPr lang="es-EC" sz="1600">
                          <a:solidFill>
                            <a:schemeClr val="bg1"/>
                          </a:solidFill>
                          <a:effectLst/>
                          <a:latin typeface="Quicksand" panose="020B0604020202020204" charset="0"/>
                        </a:rPr>
                        <a:t>Biomasa Aérea Forestal por UAV - CMS  (Tn/ha)</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c>
                  <a:txBody>
                    <a:bodyPr/>
                    <a:lstStyle/>
                    <a:p>
                      <a:pPr algn="ctr">
                        <a:lnSpc>
                          <a:spcPct val="107000"/>
                        </a:lnSpc>
                        <a:spcAft>
                          <a:spcPts val="0"/>
                        </a:spcAft>
                      </a:pPr>
                      <a:r>
                        <a:rPr lang="es-EC" sz="1600" dirty="0">
                          <a:solidFill>
                            <a:schemeClr val="bg1"/>
                          </a:solidFill>
                          <a:effectLst/>
                          <a:latin typeface="Quicksand" panose="020B0604020202020204" charset="0"/>
                        </a:rPr>
                        <a:t>Biomasa Aérea Forestal por UAV - GNDVI  (</a:t>
                      </a:r>
                      <a:r>
                        <a:rPr lang="es-EC" sz="1600" dirty="0" err="1">
                          <a:solidFill>
                            <a:schemeClr val="bg1"/>
                          </a:solidFill>
                          <a:effectLst/>
                          <a:latin typeface="Quicksand" panose="020B0604020202020204" charset="0"/>
                        </a:rPr>
                        <a:t>Tn</a:t>
                      </a:r>
                      <a:r>
                        <a:rPr lang="es-EC" sz="1600" dirty="0">
                          <a:solidFill>
                            <a:schemeClr val="bg1"/>
                          </a:solidFill>
                          <a:effectLst/>
                          <a:latin typeface="Quicksand" panose="020B0604020202020204" charset="0"/>
                        </a:rPr>
                        <a:t>/ha)</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nchor="ctr">
                    <a:solidFill>
                      <a:srgbClr val="F9FCD8"/>
                    </a:solidFill>
                  </a:tcPr>
                </a:tc>
              </a:tr>
              <a:tr h="215900">
                <a:tc>
                  <a:txBody>
                    <a:bodyPr/>
                    <a:lstStyle/>
                    <a:p>
                      <a:pPr algn="ctr">
                        <a:lnSpc>
                          <a:spcPct val="107000"/>
                        </a:lnSpc>
                        <a:spcAft>
                          <a:spcPts val="0"/>
                        </a:spcAft>
                      </a:pPr>
                      <a:r>
                        <a:rPr lang="es-EC" sz="1600">
                          <a:solidFill>
                            <a:schemeClr val="bg1"/>
                          </a:solidFill>
                          <a:effectLst/>
                          <a:latin typeface="Quicksand" panose="020B0604020202020204" charset="0"/>
                        </a:rPr>
                        <a:t>1</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59,430</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56,928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58,744</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53,340</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2</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54,897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54,628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46,991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45,332</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3</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47,596</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50,866</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37,222</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35,228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4</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45,401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49,437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36,105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12,757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5</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64,146</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62,913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60,675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56,407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6</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50,955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54,211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41,561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43,573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dirty="0">
                          <a:solidFill>
                            <a:schemeClr val="bg1"/>
                          </a:solidFill>
                          <a:effectLst/>
                          <a:latin typeface="Quicksand" panose="020B0604020202020204" charset="0"/>
                        </a:rPr>
                        <a:t>7</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59,139</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56,918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58,407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52,851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8</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49,383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53,683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40,077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35,518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9</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58,932</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56,438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54,501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52,803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10</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56,267</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56,346</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54,094</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51,648</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11</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55,009</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54,955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49,320</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50,566</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a:solidFill>
                            <a:schemeClr val="bg1"/>
                          </a:solidFill>
                          <a:effectLst/>
                          <a:latin typeface="Quicksand" panose="020B0604020202020204" charset="0"/>
                        </a:rPr>
                        <a:t>12</a:t>
                      </a:r>
                      <a:endParaRPr lang="es-EC" sz="200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60,190</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56,935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59,182</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55,793</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215900">
                <a:tc>
                  <a:txBody>
                    <a:bodyPr/>
                    <a:lstStyle/>
                    <a:p>
                      <a:pPr algn="ctr">
                        <a:lnSpc>
                          <a:spcPct val="107000"/>
                        </a:lnSpc>
                        <a:spcAft>
                          <a:spcPts val="0"/>
                        </a:spcAft>
                      </a:pPr>
                      <a:r>
                        <a:rPr lang="es-EC" sz="1600" dirty="0">
                          <a:solidFill>
                            <a:schemeClr val="bg1"/>
                          </a:solidFill>
                          <a:effectLst/>
                          <a:latin typeface="Quicksand" panose="020B0604020202020204" charset="0"/>
                        </a:rPr>
                        <a:t>13</a:t>
                      </a:r>
                      <a:endParaRPr lang="es-EC" sz="2000" dirty="0">
                        <a:solidFill>
                          <a:schemeClr val="bg1"/>
                        </a:solidFill>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07000"/>
                        </a:lnSpc>
                        <a:spcAft>
                          <a:spcPts val="0"/>
                        </a:spcAft>
                      </a:pPr>
                      <a:r>
                        <a:rPr lang="es-EC" sz="1600">
                          <a:effectLst/>
                          <a:latin typeface="Quicksand" panose="020B0604020202020204" charset="0"/>
                        </a:rPr>
                        <a:t>46,175</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50,251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latin typeface="Quicksand" panose="020B0604020202020204" charset="0"/>
                        </a:rPr>
                        <a:t>36,661</a:t>
                      </a:r>
                      <a:endParaRPr lang="es-EC" sz="20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latin typeface="Quicksand" panose="020B0604020202020204" charset="0"/>
                        </a:rPr>
                        <a:t>23,065</a:t>
                      </a:r>
                      <a:endParaRPr lang="es-EC" sz="20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463627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METODOLOGÍA Y RESULTADOS </a:t>
            </a:r>
            <a:r>
              <a:rPr lang="es-EC" sz="2000" dirty="0" smtClean="0">
                <a:solidFill>
                  <a:srgbClr val="FFC000"/>
                </a:solidFill>
                <a:latin typeface="Quicksand" panose="020B0604020202020204" charset="0"/>
              </a:rPr>
              <a:t>(FASE 3)</a:t>
            </a:r>
            <a:endParaRPr lang="es-EC" sz="3200" dirty="0">
              <a:solidFill>
                <a:srgbClr val="FFC000"/>
              </a:solidFill>
              <a:latin typeface="Quicksand" panose="020B0604020202020204" charset="0"/>
            </a:endParaRPr>
          </a:p>
        </p:txBody>
      </p:sp>
      <p:sp>
        <p:nvSpPr>
          <p:cNvPr id="4" name="Rectángulo 3"/>
          <p:cNvSpPr/>
          <p:nvPr/>
        </p:nvSpPr>
        <p:spPr>
          <a:xfrm>
            <a:off x="-824052" y="1216907"/>
            <a:ext cx="9529973" cy="367216"/>
          </a:xfrm>
          <a:prstGeom prst="rect">
            <a:avLst/>
          </a:prstGeom>
        </p:spPr>
        <p:txBody>
          <a:bodyPr wrap="square">
            <a:spAutoFit/>
          </a:bodyPr>
          <a:lstStyle/>
          <a:p>
            <a:pPr lvl="2">
              <a:lnSpc>
                <a:spcPct val="107000"/>
              </a:lnSpc>
              <a:spcBef>
                <a:spcPts val="200"/>
              </a:spcBef>
              <a:buSzPts val="1200"/>
            </a:pPr>
            <a:r>
              <a:rPr lang="es-EC" b="1" u="sng" dirty="0" smtClean="0">
                <a:solidFill>
                  <a:srgbClr val="FFC000"/>
                </a:solidFill>
                <a:latin typeface="Quicksand" panose="020B0604020202020204" charset="0"/>
                <a:ea typeface="Times New Roman" panose="02020603050405020304" pitchFamily="18" charset="0"/>
                <a:cs typeface="Times New Roman" panose="02020603050405020304" pitchFamily="18" charset="0"/>
              </a:rPr>
              <a:t>Validación</a:t>
            </a:r>
            <a:endParaRPr lang="es-EC" b="1" u="sng" dirty="0">
              <a:solidFill>
                <a:srgbClr val="FFC000"/>
              </a:solidFill>
              <a:latin typeface="Quicksand" panose="020B0604020202020204" charset="0"/>
              <a:ea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021856443"/>
              </p:ext>
            </p:extLst>
          </p:nvPr>
        </p:nvGraphicFramePr>
        <p:xfrm>
          <a:off x="330017" y="1829184"/>
          <a:ext cx="8375904" cy="2232660"/>
        </p:xfrm>
        <a:graphic>
          <a:graphicData uri="http://schemas.openxmlformats.org/drawingml/2006/table">
            <a:tbl>
              <a:tblPr>
                <a:tableStyleId>{5C22544A-7EE6-4342-B048-85BDC9FD1C3A}</a:tableStyleId>
              </a:tblPr>
              <a:tblGrid>
                <a:gridCol w="3315226"/>
                <a:gridCol w="1828287"/>
                <a:gridCol w="3232391"/>
              </a:tblGrid>
              <a:tr h="333375">
                <a:tc gridSpan="2">
                  <a:txBody>
                    <a:bodyPr/>
                    <a:lstStyle/>
                    <a:p>
                      <a:pPr algn="ctr" fontAlgn="b"/>
                      <a:endParaRPr lang="es-EC" sz="1800" b="1" i="0" u="none" strike="noStrike" dirty="0">
                        <a:solidFill>
                          <a:srgbClr val="333399"/>
                        </a:solidFill>
                        <a:effectLst/>
                        <a:latin typeface="Quicksand" panose="020B0604020202020204" charset="0"/>
                      </a:endParaRPr>
                    </a:p>
                  </a:txBody>
                  <a:tcPr marL="9525"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hMerge="1">
                  <a:txBody>
                    <a:bodyPr/>
                    <a:lstStyle/>
                    <a:p>
                      <a:endParaRPr lang="es-EC"/>
                    </a:p>
                  </a:txBody>
                  <a:tcPr/>
                </a:tc>
                <a:tc>
                  <a:txBody>
                    <a:bodyPr/>
                    <a:lstStyle/>
                    <a:p>
                      <a:pPr algn="ctr" fontAlgn="ctr"/>
                      <a:r>
                        <a:rPr lang="es-EC" sz="1800" u="none" strike="noStrike" dirty="0">
                          <a:effectLst/>
                          <a:latin typeface="Quicksand" panose="020B0604020202020204" charset="0"/>
                        </a:rPr>
                        <a:t>Biomasa Aérea Forestal </a:t>
                      </a:r>
                      <a:r>
                        <a:rPr lang="es-EC" sz="1800" u="none" strike="noStrike" dirty="0" smtClean="0">
                          <a:effectLst/>
                          <a:latin typeface="Quicksand" panose="020B0604020202020204" charset="0"/>
                        </a:rPr>
                        <a:t>Observada </a:t>
                      </a:r>
                      <a:r>
                        <a:rPr lang="es-EC" sz="1800" u="none" strike="noStrike" dirty="0">
                          <a:effectLst/>
                          <a:latin typeface="Quicksand" panose="020B0604020202020204" charset="0"/>
                        </a:rPr>
                        <a:t>- Alometría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r>
              <a:tr h="304800">
                <a:tc>
                  <a:txBody>
                    <a:bodyPr/>
                    <a:lstStyle/>
                    <a:p>
                      <a:pPr algn="l" fontAlgn="t"/>
                      <a:r>
                        <a:rPr lang="es-EC" sz="1800" u="none" strike="noStrike" dirty="0">
                          <a:effectLst/>
                          <a:latin typeface="Quicksand" panose="020B0604020202020204" charset="0"/>
                        </a:rPr>
                        <a:t>Biomasa Aérea Forestal </a:t>
                      </a:r>
                      <a:r>
                        <a:rPr lang="es-EC" sz="1800" u="none" strike="noStrike" dirty="0" smtClean="0">
                          <a:effectLst/>
                          <a:latin typeface="Quicksand" panose="020B0604020202020204" charset="0"/>
                        </a:rPr>
                        <a:t>- </a:t>
                      </a:r>
                      <a:r>
                        <a:rPr lang="es-EC" sz="1800" u="none" strike="noStrike" dirty="0">
                          <a:effectLst/>
                          <a:latin typeface="Quicksand" panose="020B0604020202020204" charset="0"/>
                        </a:rPr>
                        <a:t>Radar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dirty="0" smtClean="0">
                          <a:effectLst/>
                          <a:latin typeface="Quicksand" panose="020B0604020202020204" charset="0"/>
                        </a:rPr>
                        <a:t>Coeficiente de determinación</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smtClean="0">
                          <a:effectLst/>
                          <a:latin typeface="Quicksand" panose="020B0604020202020204" charset="0"/>
                        </a:rPr>
                        <a:t>0,70</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04800">
                <a:tc>
                  <a:txBody>
                    <a:bodyPr/>
                    <a:lstStyle/>
                    <a:p>
                      <a:pPr algn="l" fontAlgn="t"/>
                      <a:r>
                        <a:rPr lang="es-EC" sz="1800" u="none" strike="noStrike" dirty="0">
                          <a:effectLst/>
                          <a:latin typeface="Quicksand" panose="020B0604020202020204" charset="0"/>
                        </a:rPr>
                        <a:t>Biomasa Aérea Forestal </a:t>
                      </a:r>
                      <a:r>
                        <a:rPr lang="es-EC" sz="1800" u="none" strike="noStrike" dirty="0" smtClean="0">
                          <a:effectLst/>
                          <a:latin typeface="Quicksand" panose="020B0604020202020204" charset="0"/>
                        </a:rPr>
                        <a:t>-</a:t>
                      </a:r>
                      <a:r>
                        <a:rPr lang="es-EC" sz="1800" u="none" strike="noStrike" baseline="0" dirty="0" smtClean="0">
                          <a:effectLst/>
                          <a:latin typeface="Quicksand" panose="020B0604020202020204" charset="0"/>
                        </a:rPr>
                        <a:t> </a:t>
                      </a:r>
                      <a:r>
                        <a:rPr lang="es-EC" sz="1800" u="none" strike="noStrike" dirty="0" smtClean="0">
                          <a:effectLst/>
                          <a:latin typeface="Quicksand" panose="020B0604020202020204" charset="0"/>
                        </a:rPr>
                        <a:t>UAV </a:t>
                      </a:r>
                      <a:r>
                        <a:rPr lang="es-EC" sz="1800" u="none" strike="noStrike" dirty="0">
                          <a:effectLst/>
                          <a:latin typeface="Quicksand" panose="020B0604020202020204" charset="0"/>
                        </a:rPr>
                        <a:t>- CMS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dirty="0" smtClean="0">
                          <a:effectLst/>
                          <a:latin typeface="Quicksand" panose="020B0604020202020204" charset="0"/>
                        </a:rPr>
                        <a:t>Coeficiente de determinación</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smtClean="0">
                          <a:effectLst/>
                          <a:latin typeface="Quicksand" panose="020B0604020202020204" charset="0"/>
                        </a:rPr>
                        <a:t>0,95</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04800">
                <a:tc>
                  <a:txBody>
                    <a:bodyPr/>
                    <a:lstStyle/>
                    <a:p>
                      <a:pPr algn="l" fontAlgn="t"/>
                      <a:r>
                        <a:rPr lang="es-EC" sz="1800" u="none" strike="noStrike" dirty="0">
                          <a:effectLst/>
                          <a:latin typeface="Quicksand" panose="020B0604020202020204" charset="0"/>
                        </a:rPr>
                        <a:t>Biomasa Aérea Forestal </a:t>
                      </a:r>
                      <a:r>
                        <a:rPr lang="es-EC" sz="1800" u="none" strike="noStrike" dirty="0" smtClean="0">
                          <a:effectLst/>
                          <a:latin typeface="Quicksand" panose="020B0604020202020204" charset="0"/>
                        </a:rPr>
                        <a:t>- </a:t>
                      </a:r>
                      <a:r>
                        <a:rPr lang="es-EC" sz="1800" u="none" strike="noStrike" dirty="0">
                          <a:effectLst/>
                          <a:latin typeface="Quicksand" panose="020B0604020202020204" charset="0"/>
                        </a:rPr>
                        <a:t>UAV - GNDVI  (</a:t>
                      </a:r>
                      <a:r>
                        <a:rPr lang="es-EC" sz="1800" u="none" strike="noStrike" dirty="0" err="1">
                          <a:effectLst/>
                          <a:latin typeface="Quicksand" panose="020B0604020202020204" charset="0"/>
                        </a:rPr>
                        <a:t>Tn</a:t>
                      </a:r>
                      <a:r>
                        <a:rPr lang="es-EC" sz="1800" u="none" strike="noStrike" dirty="0">
                          <a:effectLst/>
                          <a:latin typeface="Quicksand" panose="020B0604020202020204" charset="0"/>
                        </a:rPr>
                        <a:t>/ha)</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FF99"/>
                    </a:solidFill>
                  </a:tcPr>
                </a:tc>
                <a:tc>
                  <a:txBody>
                    <a:bodyPr/>
                    <a:lstStyle/>
                    <a:p>
                      <a:pPr algn="l" fontAlgn="t"/>
                      <a:r>
                        <a:rPr lang="es-EC" sz="1800" u="none" strike="noStrike" dirty="0" smtClean="0">
                          <a:effectLst/>
                          <a:latin typeface="Quicksand" panose="020B0604020202020204" charset="0"/>
                        </a:rPr>
                        <a:t>Coeficiente de determinación</a:t>
                      </a:r>
                      <a:endParaRPr lang="es-EC" sz="1800" b="0" i="0" u="none" strike="noStrike" dirty="0">
                        <a:solidFill>
                          <a:srgbClr val="333399"/>
                        </a:solidFill>
                        <a:effectLst/>
                        <a:latin typeface="Quicksand" panose="020B060402020202020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s-EC" sz="1800" u="none" strike="noStrike" dirty="0" smtClean="0">
                          <a:effectLst/>
                          <a:latin typeface="Quicksand" panose="020B0604020202020204" charset="0"/>
                        </a:rPr>
                        <a:t>0,83</a:t>
                      </a:r>
                      <a:endParaRPr lang="es-EC" sz="1800" b="0" i="0" u="none" strike="noStrike" dirty="0">
                        <a:solidFill>
                          <a:srgbClr val="993300"/>
                        </a:solidFill>
                        <a:effectLst/>
                        <a:latin typeface="Quicksand" panose="020B060402020202020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10" name="Imagen 9"/>
          <p:cNvPicPr/>
          <p:nvPr/>
        </p:nvPicPr>
        <p:blipFill>
          <a:blip r:embed="rId3"/>
          <a:stretch>
            <a:fillRect/>
          </a:stretch>
        </p:blipFill>
        <p:spPr>
          <a:xfrm>
            <a:off x="3772892" y="2945514"/>
            <a:ext cx="4189491" cy="3012003"/>
          </a:xfrm>
          <a:prstGeom prst="rect">
            <a:avLst/>
          </a:prstGeom>
          <a:ln>
            <a:solidFill>
              <a:schemeClr val="tx1"/>
            </a:solidFill>
          </a:ln>
        </p:spPr>
      </p:pic>
      <p:graphicFrame>
        <p:nvGraphicFramePr>
          <p:cNvPr id="2" name="Tabla 1"/>
          <p:cNvGraphicFramePr>
            <a:graphicFrameLocks noGrp="1"/>
          </p:cNvGraphicFramePr>
          <p:nvPr>
            <p:extLst>
              <p:ext uri="{D42A27DB-BD31-4B8C-83A1-F6EECF244321}">
                <p14:modId xmlns:p14="http://schemas.microsoft.com/office/powerpoint/2010/main" val="4268605885"/>
              </p:ext>
            </p:extLst>
          </p:nvPr>
        </p:nvGraphicFramePr>
        <p:xfrm>
          <a:off x="144666" y="4380956"/>
          <a:ext cx="3537648" cy="1962912"/>
        </p:xfrm>
        <a:graphic>
          <a:graphicData uri="http://schemas.openxmlformats.org/drawingml/2006/table">
            <a:tbl>
              <a:tblPr>
                <a:tableStyleId>{5C22544A-7EE6-4342-B048-85BDC9FD1C3A}</a:tableStyleId>
              </a:tblPr>
              <a:tblGrid>
                <a:gridCol w="1985067"/>
                <a:gridCol w="1552581"/>
              </a:tblGrid>
              <a:tr h="111760">
                <a:tc gridSpan="2">
                  <a:txBody>
                    <a:bodyPr/>
                    <a:lstStyle/>
                    <a:p>
                      <a:pPr algn="ctr">
                        <a:lnSpc>
                          <a:spcPct val="115000"/>
                        </a:lnSpc>
                        <a:spcAft>
                          <a:spcPts val="0"/>
                        </a:spcAft>
                      </a:pPr>
                      <a:r>
                        <a:rPr lang="es-EC" sz="1400" b="1" dirty="0">
                          <a:effectLst/>
                          <a:latin typeface="Quicksand" panose="020B0604020202020204" charset="0"/>
                        </a:rPr>
                        <a:t>Bondad del ajuste</a:t>
                      </a:r>
                      <a:endParaRPr lang="es-EC" sz="1400" b="1"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hMerge="1">
                  <a:txBody>
                    <a:bodyPr/>
                    <a:lstStyle/>
                    <a:p>
                      <a:endParaRPr lang="es-EC"/>
                    </a:p>
                  </a:txBody>
                  <a:tcPr/>
                </a:tc>
              </a:tr>
              <a:tr h="111760">
                <a:tc>
                  <a:txBody>
                    <a:bodyPr/>
                    <a:lstStyle/>
                    <a:p>
                      <a:pPr>
                        <a:lnSpc>
                          <a:spcPct val="115000"/>
                        </a:lnSpc>
                        <a:spcAft>
                          <a:spcPts val="0"/>
                        </a:spcAft>
                      </a:pPr>
                      <a:r>
                        <a:rPr lang="es-EC" sz="1400" b="1">
                          <a:effectLst/>
                          <a:latin typeface="Quicksand" panose="020B0604020202020204" charset="0"/>
                        </a:rPr>
                        <a:t>Significado</a:t>
                      </a:r>
                      <a:endParaRPr lang="es-EC" sz="1400" b="1">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b="1" dirty="0">
                          <a:effectLst/>
                          <a:latin typeface="Quicksand" panose="020B0604020202020204" charset="0"/>
                        </a:rPr>
                        <a:t>R²</a:t>
                      </a:r>
                      <a:endParaRPr lang="es-EC" sz="1400" b="1"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r>
              <a:tr h="69215">
                <a:tc>
                  <a:txBody>
                    <a:bodyPr/>
                    <a:lstStyle/>
                    <a:p>
                      <a:pPr>
                        <a:lnSpc>
                          <a:spcPct val="115000"/>
                        </a:lnSpc>
                        <a:spcAft>
                          <a:spcPts val="0"/>
                        </a:spcAft>
                      </a:pPr>
                      <a:r>
                        <a:rPr lang="es-EC" sz="1400" dirty="0">
                          <a:effectLst/>
                          <a:latin typeface="Quicksand" panose="020B0604020202020204" charset="0"/>
                        </a:rPr>
                        <a:t>Correlación positiva o directa perfecta </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a:effectLst/>
                          <a:latin typeface="Quicksand" panose="020B0604020202020204" charset="0"/>
                        </a:rPr>
                        <a:t>&gt; 0,85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69215">
                <a:tc>
                  <a:txBody>
                    <a:bodyPr/>
                    <a:lstStyle/>
                    <a:p>
                      <a:pPr>
                        <a:lnSpc>
                          <a:spcPct val="115000"/>
                        </a:lnSpc>
                        <a:spcAft>
                          <a:spcPts val="0"/>
                        </a:spcAft>
                      </a:pPr>
                      <a:r>
                        <a:rPr lang="es-EC" sz="1400">
                          <a:effectLst/>
                          <a:latin typeface="Quicksand" panose="020B0604020202020204" charset="0"/>
                        </a:rPr>
                        <a:t>Correlación positiva </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a:effectLst/>
                          <a:latin typeface="Quicksand" panose="020B0604020202020204" charset="0"/>
                        </a:rPr>
                        <a:t>0,5 – 0,85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69215">
                <a:tc>
                  <a:txBody>
                    <a:bodyPr/>
                    <a:lstStyle/>
                    <a:p>
                      <a:pPr>
                        <a:lnSpc>
                          <a:spcPct val="115000"/>
                        </a:lnSpc>
                        <a:spcAft>
                          <a:spcPts val="0"/>
                        </a:spcAft>
                      </a:pPr>
                      <a:r>
                        <a:rPr lang="es-EC" sz="1400">
                          <a:effectLst/>
                          <a:latin typeface="Quicksand" panose="020B0604020202020204" charset="0"/>
                        </a:rPr>
                        <a:t>Correlación débil </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a:effectLst/>
                          <a:latin typeface="Quicksand" panose="020B0604020202020204" charset="0"/>
                        </a:rPr>
                        <a:t>0,4 – 0,5</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69215">
                <a:tc>
                  <a:txBody>
                    <a:bodyPr/>
                    <a:lstStyle/>
                    <a:p>
                      <a:pPr>
                        <a:lnSpc>
                          <a:spcPct val="115000"/>
                        </a:lnSpc>
                        <a:spcAft>
                          <a:spcPts val="0"/>
                        </a:spcAft>
                      </a:pPr>
                      <a:r>
                        <a:rPr lang="es-EC" sz="1400">
                          <a:effectLst/>
                          <a:latin typeface="Quicksand" panose="020B0604020202020204" charset="0"/>
                        </a:rPr>
                        <a:t>Correlación negativa </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a:effectLst/>
                          <a:latin typeface="Quicksand" panose="020B0604020202020204" charset="0"/>
                        </a:rPr>
                        <a:t>0,3 – 0,4</a:t>
                      </a:r>
                      <a:endParaRPr lang="es-EC" sz="140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r h="69215">
                <a:tc>
                  <a:txBody>
                    <a:bodyPr/>
                    <a:lstStyle/>
                    <a:p>
                      <a:pPr>
                        <a:lnSpc>
                          <a:spcPct val="115000"/>
                        </a:lnSpc>
                        <a:spcAft>
                          <a:spcPts val="0"/>
                        </a:spcAft>
                      </a:pPr>
                      <a:r>
                        <a:rPr lang="es-EC" sz="1400" dirty="0">
                          <a:effectLst/>
                          <a:latin typeface="Quicksand" panose="020B0604020202020204" charset="0"/>
                        </a:rPr>
                        <a:t>Muy malo </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solidFill>
                      <a:srgbClr val="F9FCD8"/>
                    </a:solidFill>
                  </a:tcPr>
                </a:tc>
                <a:tc>
                  <a:txBody>
                    <a:bodyPr/>
                    <a:lstStyle/>
                    <a:p>
                      <a:pPr algn="ctr">
                        <a:lnSpc>
                          <a:spcPct val="115000"/>
                        </a:lnSpc>
                        <a:spcAft>
                          <a:spcPts val="0"/>
                        </a:spcAft>
                      </a:pPr>
                      <a:r>
                        <a:rPr lang="es-EC" sz="1400" dirty="0">
                          <a:effectLst/>
                          <a:latin typeface="Quicksand" panose="020B0604020202020204" charset="0"/>
                        </a:rPr>
                        <a:t>&lt; 0,3</a:t>
                      </a:r>
                      <a:endParaRPr lang="es-EC" sz="1400" dirty="0">
                        <a:effectLst/>
                        <a:latin typeface="Quicksand" panose="020B060402020202020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1" name="Rectángulo 10">
            <a:extLst>
              <a:ext uri="{FF2B5EF4-FFF2-40B4-BE49-F238E27FC236}">
                <a16:creationId xmlns:a16="http://schemas.microsoft.com/office/drawing/2014/main" xmlns="" id="{74A4636F-8651-42F1-9ABC-02A3C34D7B2B}"/>
              </a:ext>
            </a:extLst>
          </p:cNvPr>
          <p:cNvSpPr/>
          <p:nvPr/>
        </p:nvSpPr>
        <p:spPr>
          <a:xfrm>
            <a:off x="2088609" y="6323040"/>
            <a:ext cx="1593705" cy="335156"/>
          </a:xfrm>
          <a:prstGeom prst="rect">
            <a:avLst/>
          </a:prstGeom>
        </p:spPr>
        <p:txBody>
          <a:bodyPr wrap="none">
            <a:spAutoFit/>
          </a:bodyPr>
          <a:lstStyle/>
          <a:p>
            <a:pPr algn="ctr">
              <a:lnSpc>
                <a:spcPct val="150000"/>
              </a:lnSpc>
              <a:spcBef>
                <a:spcPts val="600"/>
              </a:spcBef>
            </a:pPr>
            <a:r>
              <a:rPr lang="es-EC" sz="1200" dirty="0" smtClean="0">
                <a:latin typeface="Quicksand" panose="020B0604020202020204" charset="0"/>
                <a:ea typeface="Times New Roman" panose="02020603050405020304" pitchFamily="18" charset="0"/>
              </a:rPr>
              <a:t>Fuente: (Díaz, 2015</a:t>
            </a:r>
            <a:r>
              <a:rPr lang="es-EC" sz="1200" dirty="0">
                <a:latin typeface="Quicksand" panose="020B0604020202020204" charset="0"/>
                <a:ea typeface="Times New Roman" panose="02020603050405020304" pitchFamily="18" charset="0"/>
              </a:rPr>
              <a:t>)</a:t>
            </a:r>
            <a:endParaRPr lang="es-ES" dirty="0">
              <a:effectLst/>
              <a:latin typeface="Quicksand" panose="020B0604020202020204" charset="0"/>
              <a:ea typeface="Calibri" panose="020F0502020204030204" pitchFamily="34" charset="0"/>
            </a:endParaRPr>
          </a:p>
        </p:txBody>
      </p:sp>
      <p:sp>
        <p:nvSpPr>
          <p:cNvPr id="3" name="Rectángulo 2"/>
          <p:cNvSpPr/>
          <p:nvPr/>
        </p:nvSpPr>
        <p:spPr>
          <a:xfrm>
            <a:off x="234778" y="2335427"/>
            <a:ext cx="3447536" cy="61008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6" name="Rectángulo 15"/>
          <p:cNvSpPr/>
          <p:nvPr/>
        </p:nvSpPr>
        <p:spPr>
          <a:xfrm>
            <a:off x="5441092" y="1818880"/>
            <a:ext cx="3447536" cy="61008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7" name="Elipse 16"/>
          <p:cNvSpPr/>
          <p:nvPr/>
        </p:nvSpPr>
        <p:spPr>
          <a:xfrm>
            <a:off x="6759871" y="2439271"/>
            <a:ext cx="701551" cy="573844"/>
          </a:xfrm>
          <a:prstGeom prst="ellipse">
            <a:avLst/>
          </a:prstGeom>
          <a:noFill/>
          <a:ln w="5715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18" name="Rectángulo 17"/>
          <p:cNvSpPr/>
          <p:nvPr/>
        </p:nvSpPr>
        <p:spPr>
          <a:xfrm>
            <a:off x="-1" y="5351998"/>
            <a:ext cx="3830595" cy="245613"/>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20" name="Rectángulo 19"/>
          <p:cNvSpPr/>
          <p:nvPr/>
        </p:nvSpPr>
        <p:spPr>
          <a:xfrm>
            <a:off x="234778" y="2969915"/>
            <a:ext cx="3447536" cy="61008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21" name="Elipse 20"/>
          <p:cNvSpPr/>
          <p:nvPr/>
        </p:nvSpPr>
        <p:spPr>
          <a:xfrm>
            <a:off x="6757881" y="2988036"/>
            <a:ext cx="701551" cy="573844"/>
          </a:xfrm>
          <a:prstGeom prst="ellipse">
            <a:avLst/>
          </a:prstGeom>
          <a:noFill/>
          <a:ln w="5715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22" name="Rectángulo 21"/>
          <p:cNvSpPr/>
          <p:nvPr/>
        </p:nvSpPr>
        <p:spPr>
          <a:xfrm>
            <a:off x="110339" y="4892637"/>
            <a:ext cx="3830595" cy="459361"/>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23" name="Imagen 22"/>
          <p:cNvPicPr/>
          <p:nvPr/>
        </p:nvPicPr>
        <p:blipFill>
          <a:blip r:embed="rId4"/>
          <a:stretch>
            <a:fillRect/>
          </a:stretch>
        </p:blipFill>
        <p:spPr>
          <a:xfrm>
            <a:off x="4517969" y="3543062"/>
            <a:ext cx="4095897" cy="2643723"/>
          </a:xfrm>
          <a:prstGeom prst="rect">
            <a:avLst/>
          </a:prstGeom>
          <a:ln>
            <a:solidFill>
              <a:schemeClr val="tx1"/>
            </a:solidFill>
          </a:ln>
        </p:spPr>
      </p:pic>
      <p:sp>
        <p:nvSpPr>
          <p:cNvPr id="25" name="Rectángulo 24"/>
          <p:cNvSpPr/>
          <p:nvPr/>
        </p:nvSpPr>
        <p:spPr>
          <a:xfrm>
            <a:off x="230117" y="3485115"/>
            <a:ext cx="3447536" cy="610087"/>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26" name="Elipse 25"/>
          <p:cNvSpPr/>
          <p:nvPr/>
        </p:nvSpPr>
        <p:spPr>
          <a:xfrm>
            <a:off x="6753220" y="3475461"/>
            <a:ext cx="701551" cy="573844"/>
          </a:xfrm>
          <a:prstGeom prst="ellipse">
            <a:avLst/>
          </a:prstGeom>
          <a:noFill/>
          <a:ln w="57150">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sp>
        <p:nvSpPr>
          <p:cNvPr id="27" name="Rectángulo 26"/>
          <p:cNvSpPr/>
          <p:nvPr/>
        </p:nvSpPr>
        <p:spPr>
          <a:xfrm>
            <a:off x="173311" y="5374479"/>
            <a:ext cx="3830595" cy="245613"/>
          </a:xfrm>
          <a:prstGeom prst="rect">
            <a:avLst/>
          </a:prstGeom>
          <a:noFill/>
          <a:ln w="571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215" tIns="219215" rIns="219215" bIns="219215" numCol="1" spcCol="1270" rtlCol="0" anchor="ctr" anchorCtr="0">
            <a:noAutofit/>
          </a:bodyPr>
          <a:lstStyle/>
          <a:p>
            <a:pPr algn="ctr" defTabSz="1200150">
              <a:lnSpc>
                <a:spcPct val="90000"/>
              </a:lnSpc>
              <a:spcBef>
                <a:spcPct val="0"/>
              </a:spcBef>
              <a:spcAft>
                <a:spcPct val="35000"/>
              </a:spcAft>
            </a:pPr>
            <a:endParaRPr lang="es-EC" b="1" kern="1200" baseline="0" dirty="0" smtClean="0">
              <a:solidFill>
                <a:schemeClr val="bg1"/>
              </a:solidFill>
              <a:latin typeface="Quicksand" panose="020B0604020202020204" charset="0"/>
              <a:sym typeface="Wingdings" panose="05000000000000000000" pitchFamily="2" charset="2"/>
            </a:endParaRPr>
          </a:p>
        </p:txBody>
      </p:sp>
      <p:pic>
        <p:nvPicPr>
          <p:cNvPr id="28" name="Imagen 27"/>
          <p:cNvPicPr/>
          <p:nvPr/>
        </p:nvPicPr>
        <p:blipFill>
          <a:blip r:embed="rId5"/>
          <a:stretch>
            <a:fillRect/>
          </a:stretch>
        </p:blipFill>
        <p:spPr>
          <a:xfrm>
            <a:off x="4955059" y="4049305"/>
            <a:ext cx="3658807" cy="2735028"/>
          </a:xfrm>
          <a:prstGeom prst="rect">
            <a:avLst/>
          </a:prstGeom>
          <a:ln>
            <a:solidFill>
              <a:schemeClr val="tx1"/>
            </a:solidFill>
          </a:ln>
        </p:spPr>
      </p:pic>
    </p:spTree>
    <p:extLst>
      <p:ext uri="{BB962C8B-B14F-4D97-AF65-F5344CB8AC3E}">
        <p14:creationId xmlns:p14="http://schemas.microsoft.com/office/powerpoint/2010/main" val="27087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6" grpId="0" animBg="1"/>
      <p:bldP spid="17" grpId="0" animBg="1"/>
      <p:bldP spid="17" grpId="1" animBg="1"/>
      <p:bldP spid="18" grpId="0" animBg="1"/>
      <p:bldP spid="18" grpId="1" animBg="1"/>
      <p:bldP spid="20" grpId="0" animBg="1"/>
      <p:bldP spid="20" grpId="1" animBg="1"/>
      <p:bldP spid="21" grpId="0" animBg="1"/>
      <p:bldP spid="21" grpId="1" animBg="1"/>
      <p:bldP spid="22" grpId="0" animBg="1"/>
      <p:bldP spid="22" grpId="1" animBg="1"/>
      <p:bldP spid="25" grpId="0" animBg="1"/>
      <p:bldP spid="25" grpId="1" animBg="1"/>
      <p:bldP spid="26" grpId="0" animBg="1"/>
      <p:bldP spid="26" grpId="1" animBg="1"/>
      <p:bldP spid="27" grpId="0" animBg="1"/>
      <p:bldP spid="2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8049295"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CONCLUSIONES</a:t>
            </a:r>
            <a:endParaRPr lang="es-EC" sz="3200" dirty="0">
              <a:solidFill>
                <a:srgbClr val="FFC000"/>
              </a:solidFill>
              <a:latin typeface="Quicksand" panose="020B0604020202020204" charset="0"/>
            </a:endParaRPr>
          </a:p>
        </p:txBody>
      </p:sp>
      <p:sp>
        <p:nvSpPr>
          <p:cNvPr id="3" name="Rectángulo 2"/>
          <p:cNvSpPr/>
          <p:nvPr/>
        </p:nvSpPr>
        <p:spPr>
          <a:xfrm>
            <a:off x="0" y="1531901"/>
            <a:ext cx="7641977" cy="2308324"/>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Quicksand" panose="020B0604020202020204"/>
              </a:rPr>
              <a:t>La metodología usada en </a:t>
            </a:r>
            <a:r>
              <a:rPr lang="es-EC" dirty="0">
                <a:latin typeface="Quicksand" panose="020B0604020202020204"/>
              </a:rPr>
              <a:t>la estimación de biomasa aérea forestal mediante Radar (modelo 1) se ajustó a un modelo de regresión no </a:t>
            </a:r>
            <a:r>
              <a:rPr lang="es-EC" dirty="0" smtClean="0">
                <a:latin typeface="Quicksand" panose="020B0604020202020204"/>
              </a:rPr>
              <a:t>lineal; mientras </a:t>
            </a:r>
            <a:r>
              <a:rPr lang="es-EC" dirty="0">
                <a:latin typeface="Quicksand" panose="020B0604020202020204"/>
              </a:rPr>
              <a:t>que en la metodología </a:t>
            </a:r>
            <a:r>
              <a:rPr lang="es-EC" dirty="0" smtClean="0">
                <a:latin typeface="Quicksand" panose="020B0604020202020204"/>
              </a:rPr>
              <a:t>empleada </a:t>
            </a:r>
            <a:r>
              <a:rPr lang="es-EC" dirty="0">
                <a:latin typeface="Quicksand" panose="020B0604020202020204"/>
              </a:rPr>
              <a:t>en la estimación de biomasa aérea forestal mediante CMS (modelo </a:t>
            </a:r>
            <a:r>
              <a:rPr lang="es-EC" dirty="0" smtClean="0">
                <a:latin typeface="Quicksand" panose="020B0604020202020204"/>
              </a:rPr>
              <a:t>2) </a:t>
            </a:r>
            <a:r>
              <a:rPr lang="es-EC" dirty="0">
                <a:latin typeface="Quicksand" panose="020B0604020202020204"/>
              </a:rPr>
              <a:t>se ajustó a una regresión </a:t>
            </a:r>
            <a:r>
              <a:rPr lang="es-EC" dirty="0" smtClean="0">
                <a:latin typeface="Quicksand" panose="020B0604020202020204"/>
              </a:rPr>
              <a:t>logarítmica, en </a:t>
            </a:r>
            <a:r>
              <a:rPr lang="es-EC" dirty="0">
                <a:latin typeface="Quicksand" panose="020B0604020202020204"/>
              </a:rPr>
              <a:t>cambio en la obtención del modelo 3 por GNDVI se ajustó a una regresión </a:t>
            </a:r>
            <a:r>
              <a:rPr lang="es-EC" dirty="0" smtClean="0">
                <a:latin typeface="Quicksand" panose="020B0604020202020204"/>
              </a:rPr>
              <a:t>cuadrática. </a:t>
            </a:r>
            <a:r>
              <a:rPr lang="es-EC" b="1" u="sng" dirty="0" smtClean="0">
                <a:latin typeface="Quicksand" panose="020B0604020202020204"/>
              </a:rPr>
              <a:t>La bondad de ajuste de los tres modelos fue positiva</a:t>
            </a:r>
            <a:r>
              <a:rPr lang="es-EC" dirty="0" smtClean="0">
                <a:latin typeface="Quicksand" panose="020B0604020202020204"/>
              </a:rPr>
              <a:t>, demostrando así la relación existente entre los datos de campo con los sensores remotos. </a:t>
            </a:r>
            <a:endParaRPr lang="es-EC" b="1" u="sng" dirty="0">
              <a:latin typeface="Quicksand" panose="020B0604020202020204"/>
            </a:endParaRPr>
          </a:p>
          <a:p>
            <a:pPr marL="285750" indent="-285750" algn="just">
              <a:buFont typeface="Arial" panose="020B0604020202020204" pitchFamily="34" charset="0"/>
              <a:buChar char="•"/>
            </a:pPr>
            <a:endParaRPr lang="es-EC" dirty="0">
              <a:latin typeface="Quicksand" panose="020B0604020202020204"/>
            </a:endParaRPr>
          </a:p>
        </p:txBody>
      </p:sp>
      <p:sp>
        <p:nvSpPr>
          <p:cNvPr id="2" name="Rectángulo 1"/>
          <p:cNvSpPr/>
          <p:nvPr/>
        </p:nvSpPr>
        <p:spPr>
          <a:xfrm>
            <a:off x="1814732" y="4435493"/>
            <a:ext cx="7246675" cy="2031325"/>
          </a:xfrm>
          <a:prstGeom prst="rect">
            <a:avLst/>
          </a:prstGeom>
        </p:spPr>
        <p:txBody>
          <a:bodyPr wrap="square">
            <a:spAutoFit/>
          </a:bodyPr>
          <a:lstStyle/>
          <a:p>
            <a:pPr marL="285750" indent="-285750" algn="just">
              <a:buFont typeface="Arial" panose="020B0604020202020204" pitchFamily="34" charset="0"/>
              <a:buChar char="•"/>
            </a:pPr>
            <a:r>
              <a:rPr lang="es-EC" dirty="0">
                <a:latin typeface="Quicksand" panose="020B0604020202020204"/>
              </a:rPr>
              <a:t>La mayoría de árboles de la zona de estudio son coníferas y se hallan en plena edad adulta; además la especie predominante es </a:t>
            </a:r>
            <a:r>
              <a:rPr lang="es-EC" b="1" u="sng" dirty="0">
                <a:latin typeface="Quicksand" panose="020B0604020202020204"/>
              </a:rPr>
              <a:t>el </a:t>
            </a:r>
            <a:r>
              <a:rPr lang="es-EC" b="1" i="1" u="sng" dirty="0" err="1">
                <a:latin typeface="Quicksand" panose="020B0604020202020204"/>
              </a:rPr>
              <a:t>Cupressus</a:t>
            </a:r>
            <a:r>
              <a:rPr lang="es-EC" b="1" i="1" u="sng" dirty="0">
                <a:latin typeface="Quicksand" panose="020B0604020202020204"/>
              </a:rPr>
              <a:t> </a:t>
            </a:r>
            <a:r>
              <a:rPr lang="es-EC" b="1" i="1" u="sng" dirty="0" err="1" smtClean="0">
                <a:latin typeface="Quicksand" panose="020B0604020202020204"/>
              </a:rPr>
              <a:t>macrocarpa</a:t>
            </a:r>
            <a:r>
              <a:rPr lang="es-EC" dirty="0" smtClean="0">
                <a:latin typeface="Quicksand" panose="020B0604020202020204"/>
              </a:rPr>
              <a:t>, </a:t>
            </a:r>
            <a:r>
              <a:rPr lang="es-EC" dirty="0">
                <a:latin typeface="Quicksand" panose="020B0604020202020204"/>
              </a:rPr>
              <a:t>ese tipo de especie se encuentran entre las plantas </a:t>
            </a:r>
            <a:r>
              <a:rPr lang="es-EC" b="1" u="sng" dirty="0">
                <a:latin typeface="Quicksand" panose="020B0604020202020204"/>
              </a:rPr>
              <a:t>con mayor </a:t>
            </a:r>
            <a:r>
              <a:rPr lang="es-EC" b="1" u="sng" dirty="0" smtClean="0">
                <a:latin typeface="Quicksand" panose="020B0604020202020204"/>
              </a:rPr>
              <a:t>biomasa</a:t>
            </a:r>
            <a:r>
              <a:rPr lang="es-EC" dirty="0" smtClean="0">
                <a:latin typeface="Quicksand" panose="020B0604020202020204"/>
              </a:rPr>
              <a:t>. </a:t>
            </a:r>
            <a:r>
              <a:rPr lang="es-EC" dirty="0">
                <a:latin typeface="Quicksand" panose="020B0604020202020204"/>
              </a:rPr>
              <a:t>Esta es la razón principal de que los </a:t>
            </a:r>
            <a:r>
              <a:rPr lang="es-EC" b="1" u="sng" dirty="0">
                <a:latin typeface="Quicksand" panose="020B0604020202020204"/>
              </a:rPr>
              <a:t>valores de correlación son altos y positivos</a:t>
            </a:r>
            <a:r>
              <a:rPr lang="es-EC" dirty="0">
                <a:latin typeface="Quicksand" panose="020B0604020202020204"/>
              </a:rPr>
              <a:t>, para cada caso; ya que en varios estudios se ha demostrado que las especies </a:t>
            </a:r>
            <a:r>
              <a:rPr lang="es-EC" dirty="0" smtClean="0">
                <a:latin typeface="Quicksand" panose="020B0604020202020204"/>
              </a:rPr>
              <a:t>coníferas </a:t>
            </a:r>
            <a:r>
              <a:rPr lang="es-EC" dirty="0">
                <a:latin typeface="Quicksand" panose="020B0604020202020204"/>
              </a:rPr>
              <a:t>son las que mejor se relacionan con el nivel de pixel de los sensores </a:t>
            </a:r>
            <a:r>
              <a:rPr lang="es-EC" dirty="0" smtClean="0">
                <a:latin typeface="Quicksand" panose="020B0604020202020204"/>
              </a:rPr>
              <a:t>remotos. </a:t>
            </a:r>
            <a:endParaRPr lang="es-EC" b="1" u="sng" dirty="0">
              <a:latin typeface="Quicksand" panose="020B0604020202020204"/>
            </a:endParaRPr>
          </a:p>
        </p:txBody>
      </p:sp>
      <p:grpSp>
        <p:nvGrpSpPr>
          <p:cNvPr id="4" name="Grupo 3"/>
          <p:cNvGrpSpPr/>
          <p:nvPr/>
        </p:nvGrpSpPr>
        <p:grpSpPr>
          <a:xfrm>
            <a:off x="7641977" y="1301187"/>
            <a:ext cx="1419430" cy="2539038"/>
            <a:chOff x="7339580" y="1512796"/>
            <a:chExt cx="1419430" cy="2539038"/>
          </a:xfrm>
        </p:grpSpPr>
        <p:pic>
          <p:nvPicPr>
            <p:cNvPr id="11" name="Imagen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580" y="1512796"/>
              <a:ext cx="1419430" cy="1370975"/>
            </a:xfrm>
            <a:prstGeom prst="rect">
              <a:avLst/>
            </a:prstGeom>
            <a:noFill/>
            <a:ln>
              <a:solidFill>
                <a:schemeClr val="tx1"/>
              </a:solidFill>
            </a:ln>
          </p:spPr>
        </p:pic>
        <p:pic>
          <p:nvPicPr>
            <p:cNvPr id="12" name="Imagen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9580" y="2883771"/>
              <a:ext cx="1419430" cy="1168063"/>
            </a:xfrm>
            <a:prstGeom prst="rect">
              <a:avLst/>
            </a:prstGeom>
            <a:noFill/>
            <a:ln>
              <a:solidFill>
                <a:schemeClr val="tx1"/>
              </a:solidFill>
            </a:ln>
          </p:spPr>
        </p:pic>
      </p:grpSp>
      <p:pic>
        <p:nvPicPr>
          <p:cNvPr id="6148" name="Picture 4" descr="Resultado de imagen para fenologia del cipres macrocar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09" y="4487289"/>
            <a:ext cx="1688123" cy="192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2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668" y="119128"/>
            <a:ext cx="4651399" cy="970450"/>
          </a:xfrm>
        </p:spPr>
        <p:txBody>
          <a:bodyPr>
            <a:normAutofit/>
          </a:bodyPr>
          <a:lstStyle/>
          <a:p>
            <a:pPr algn="l"/>
            <a:r>
              <a:rPr lang="es-EC" sz="3200" dirty="0">
                <a:solidFill>
                  <a:srgbClr val="FFC000"/>
                </a:solidFill>
                <a:latin typeface="Quicksand" panose="020B0604020202020204" charset="0"/>
              </a:rPr>
              <a:t>Área de estudio</a:t>
            </a:r>
          </a:p>
        </p:txBody>
      </p:sp>
      <p:pic>
        <p:nvPicPr>
          <p:cNvPr id="4" name="Marcador de contenido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9174" b="1798"/>
          <a:stretch/>
        </p:blipFill>
        <p:spPr>
          <a:xfrm>
            <a:off x="945061" y="957985"/>
            <a:ext cx="6769383" cy="5819766"/>
          </a:xfrm>
        </p:spPr>
      </p:pic>
      <p:grpSp>
        <p:nvGrpSpPr>
          <p:cNvPr id="7" name="Grupo 6"/>
          <p:cNvGrpSpPr/>
          <p:nvPr/>
        </p:nvGrpSpPr>
        <p:grpSpPr>
          <a:xfrm>
            <a:off x="0" y="664574"/>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Tree>
    <p:extLst>
      <p:ext uri="{BB962C8B-B14F-4D97-AF65-F5344CB8AC3E}">
        <p14:creationId xmlns:p14="http://schemas.microsoft.com/office/powerpoint/2010/main" val="26393529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8049295"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CONCLUSIONES</a:t>
            </a:r>
            <a:endParaRPr lang="es-EC" sz="3200" dirty="0">
              <a:solidFill>
                <a:srgbClr val="FFC000"/>
              </a:solidFill>
              <a:latin typeface="Quicksand" panose="020B0604020202020204" charset="0"/>
            </a:endParaRPr>
          </a:p>
        </p:txBody>
      </p:sp>
      <p:sp>
        <p:nvSpPr>
          <p:cNvPr id="3" name="Rectángulo 2"/>
          <p:cNvSpPr/>
          <p:nvPr/>
        </p:nvSpPr>
        <p:spPr>
          <a:xfrm>
            <a:off x="112541" y="1183706"/>
            <a:ext cx="6935373" cy="3693319"/>
          </a:xfrm>
          <a:prstGeom prst="rect">
            <a:avLst/>
          </a:prstGeom>
        </p:spPr>
        <p:txBody>
          <a:bodyPr wrap="square">
            <a:spAutoFit/>
          </a:bodyPr>
          <a:lstStyle/>
          <a:p>
            <a:pPr marL="285750" indent="-285750" algn="just">
              <a:buFont typeface="Arial" panose="020B0604020202020204" pitchFamily="34" charset="0"/>
              <a:buChar char="•"/>
            </a:pPr>
            <a:r>
              <a:rPr lang="es-EC" dirty="0">
                <a:latin typeface="Quicksand" panose="020B0604020202020204"/>
              </a:rPr>
              <a:t>En cuanto a la comparación y validación de </a:t>
            </a:r>
            <a:r>
              <a:rPr lang="es-EC" dirty="0" smtClean="0">
                <a:latin typeface="Quicksand" panose="020B0604020202020204"/>
              </a:rPr>
              <a:t>datos, </a:t>
            </a:r>
            <a:r>
              <a:rPr lang="es-EC" dirty="0">
                <a:latin typeface="Quicksand" panose="020B0604020202020204"/>
              </a:rPr>
              <a:t>se concluye que el modelo </a:t>
            </a:r>
            <a:r>
              <a:rPr lang="es-EC" dirty="0" smtClean="0">
                <a:latin typeface="Quicksand" panose="020B0604020202020204"/>
              </a:rPr>
              <a:t>1 obtiene mayor correlación; </a:t>
            </a:r>
            <a:r>
              <a:rPr lang="es-EC" dirty="0">
                <a:latin typeface="Quicksand" panose="020B0604020202020204"/>
              </a:rPr>
              <a:t>sin embargo, es necesario indicar que el </a:t>
            </a:r>
            <a:r>
              <a:rPr lang="es-EC" b="1" u="sng" dirty="0">
                <a:latin typeface="Quicksand" panose="020B0604020202020204"/>
              </a:rPr>
              <a:t>modelo 1 no se ajusta a la realidad</a:t>
            </a:r>
            <a:r>
              <a:rPr lang="es-EC" dirty="0">
                <a:latin typeface="Quicksand" panose="020B0604020202020204"/>
              </a:rPr>
              <a:t>, ya que existe una gran diferencia entre las fechas de toma de la imagen Radar versus los datos adquiridos en campo. Por </a:t>
            </a:r>
            <a:r>
              <a:rPr lang="es-EC" dirty="0" smtClean="0">
                <a:latin typeface="Quicksand" panose="020B0604020202020204"/>
              </a:rPr>
              <a:t>tal razón, </a:t>
            </a:r>
            <a:r>
              <a:rPr lang="es-EC" b="1" u="sng" dirty="0" smtClean="0">
                <a:latin typeface="Quicksand" panose="020B0604020202020204"/>
              </a:rPr>
              <a:t>el </a:t>
            </a:r>
            <a:r>
              <a:rPr lang="es-EC" b="1" u="sng" dirty="0">
                <a:latin typeface="Quicksand" panose="020B0604020202020204"/>
              </a:rPr>
              <a:t>modelo 2 representa mejor la realidad</a:t>
            </a:r>
            <a:r>
              <a:rPr lang="es-EC" dirty="0">
                <a:latin typeface="Quicksand" panose="020B0604020202020204"/>
              </a:rPr>
              <a:t>, ya que puede caracterizar </a:t>
            </a:r>
            <a:r>
              <a:rPr lang="es-EC" dirty="0" smtClean="0">
                <a:latin typeface="Quicksand" panose="020B0604020202020204"/>
              </a:rPr>
              <a:t>los cambios </a:t>
            </a:r>
            <a:r>
              <a:rPr lang="es-EC" dirty="0">
                <a:latin typeface="Quicksand" panose="020B0604020202020204"/>
              </a:rPr>
              <a:t>abruptos de la variable altura del árbol, debido a </a:t>
            </a:r>
            <a:r>
              <a:rPr lang="es-EC" b="1" u="sng" dirty="0">
                <a:latin typeface="Quicksand" panose="020B0604020202020204"/>
              </a:rPr>
              <a:t>factores antrópicos y/o naturales</a:t>
            </a:r>
            <a:r>
              <a:rPr lang="es-EC" dirty="0">
                <a:latin typeface="Quicksand" panose="020B0604020202020204"/>
              </a:rPr>
              <a:t>, como tala, quema, </a:t>
            </a:r>
            <a:r>
              <a:rPr lang="es-EC" dirty="0" smtClean="0">
                <a:latin typeface="Quicksand" panose="020B0604020202020204"/>
              </a:rPr>
              <a:t>caída </a:t>
            </a:r>
            <a:r>
              <a:rPr lang="es-EC" dirty="0">
                <a:latin typeface="Quicksand" panose="020B0604020202020204"/>
              </a:rPr>
              <a:t>de un rayo en el árbol, entre otros, que el modelo 3 no puede realizar</a:t>
            </a:r>
            <a:r>
              <a:rPr lang="es-EC" dirty="0" smtClean="0">
                <a:latin typeface="Quicksand" panose="020B0604020202020204"/>
              </a:rPr>
              <a:t>.</a:t>
            </a:r>
          </a:p>
          <a:p>
            <a:pPr marL="285750" indent="-285750" algn="just">
              <a:buFont typeface="Arial" panose="020B0604020202020204" pitchFamily="34" charset="0"/>
              <a:buChar char="•"/>
            </a:pPr>
            <a:endParaRPr lang="es-EC" dirty="0" smtClean="0">
              <a:latin typeface="Quicksand" panose="020B0604020202020204"/>
            </a:endParaRPr>
          </a:p>
          <a:p>
            <a:pPr marL="285750" indent="-285750" algn="just">
              <a:buFont typeface="Arial" panose="020B0604020202020204" pitchFamily="34" charset="0"/>
              <a:buChar char="•"/>
            </a:pPr>
            <a:endParaRPr lang="es-EC" dirty="0">
              <a:latin typeface="Quicksand" panose="020B0604020202020204"/>
            </a:endParaRPr>
          </a:p>
          <a:p>
            <a:pPr algn="just"/>
            <a:endParaRPr lang="es-EC" dirty="0">
              <a:latin typeface="Quicksand" panose="020B0604020202020204"/>
            </a:endParaRPr>
          </a:p>
          <a:p>
            <a:pPr marL="285750" indent="-285750" algn="just">
              <a:buFont typeface="Arial" panose="020B0604020202020204" pitchFamily="34" charset="0"/>
              <a:buChar char="•"/>
            </a:pPr>
            <a:endParaRPr lang="es-EC" b="1" u="sng" dirty="0">
              <a:latin typeface="Quicksand" panose="020B0604020202020204"/>
            </a:endParaRPr>
          </a:p>
        </p:txBody>
      </p:sp>
      <p:sp>
        <p:nvSpPr>
          <p:cNvPr id="4" name="Rectángulo 3"/>
          <p:cNvSpPr/>
          <p:nvPr/>
        </p:nvSpPr>
        <p:spPr>
          <a:xfrm>
            <a:off x="2093357" y="4251816"/>
            <a:ext cx="6921519" cy="2308324"/>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C" dirty="0">
                <a:latin typeface="Quicksand" panose="020B0604020202020204"/>
                <a:ea typeface="Calibri" panose="020F0502020204030204" pitchFamily="34" charset="0"/>
              </a:rPr>
              <a:t>Estimar las reservas de biomasa de los bosques es sumamente importante para valorar </a:t>
            </a:r>
            <a:r>
              <a:rPr lang="es-EC" b="1" u="sng" dirty="0">
                <a:latin typeface="Quicksand" panose="020B0604020202020204"/>
                <a:ea typeface="Calibri" panose="020F0502020204030204" pitchFamily="34" charset="0"/>
              </a:rPr>
              <a:t>la cantidad de carbono que se almacena en las estructuras </a:t>
            </a:r>
            <a:r>
              <a:rPr lang="es-EC" b="1" u="sng" dirty="0" smtClean="0">
                <a:latin typeface="Quicksand" panose="020B0604020202020204"/>
                <a:ea typeface="Calibri" panose="020F0502020204030204" pitchFamily="34" charset="0"/>
              </a:rPr>
              <a:t>vivas</a:t>
            </a:r>
            <a:r>
              <a:rPr lang="es-EC" dirty="0" smtClean="0">
                <a:latin typeface="Quicksand" panose="020B0604020202020204"/>
                <a:ea typeface="Calibri" panose="020F0502020204030204" pitchFamily="34" charset="0"/>
              </a:rPr>
              <a:t>, </a:t>
            </a:r>
            <a:r>
              <a:rPr lang="es-EC" dirty="0">
                <a:latin typeface="Quicksand" panose="020B0604020202020204"/>
                <a:ea typeface="Calibri" panose="020F0502020204030204" pitchFamily="34" charset="0"/>
              </a:rPr>
              <a:t>el desarrollo de este proyecto servirá de dirección al momento de implementar </a:t>
            </a:r>
            <a:r>
              <a:rPr lang="es-EC" b="1" u="sng" dirty="0">
                <a:latin typeface="Quicksand" panose="020B0604020202020204"/>
                <a:ea typeface="Calibri" panose="020F0502020204030204" pitchFamily="34" charset="0"/>
              </a:rPr>
              <a:t>nuevos </a:t>
            </a:r>
            <a:r>
              <a:rPr lang="es-EC" b="1" u="sng" dirty="0" err="1">
                <a:latin typeface="Quicksand" panose="020B0604020202020204"/>
                <a:ea typeface="Calibri" panose="020F0502020204030204" pitchFamily="34" charset="0"/>
              </a:rPr>
              <a:t>metodos</a:t>
            </a:r>
            <a:r>
              <a:rPr lang="es-EC" b="1" u="sng" dirty="0">
                <a:latin typeface="Quicksand" panose="020B0604020202020204"/>
                <a:ea typeface="Calibri" panose="020F0502020204030204" pitchFamily="34" charset="0"/>
              </a:rPr>
              <a:t> no destructivos </a:t>
            </a:r>
            <a:r>
              <a:rPr lang="es-EC" dirty="0">
                <a:latin typeface="Quicksand" panose="020B0604020202020204"/>
                <a:ea typeface="Calibri" panose="020F0502020204030204" pitchFamily="34" charset="0"/>
              </a:rPr>
              <a:t>para las estimaciones de AGB, logrando así una gestión sostenible de los recursos de los bosques y espacios verdes, reduciendo costo y tiempo </a:t>
            </a:r>
            <a:r>
              <a:rPr lang="en-US" dirty="0">
                <a:latin typeface="Quicksand" panose="020B0604020202020204"/>
                <a:ea typeface="Calibri" panose="020F0502020204030204" pitchFamily="34" charset="0"/>
                <a:sym typeface="Wingdings" panose="05000000000000000000" pitchFamily="2" charset="2"/>
              </a:rPr>
              <a:t> </a:t>
            </a:r>
            <a:r>
              <a:rPr lang="es-EC" b="1" u="sng" dirty="0">
                <a:latin typeface="Quicksand" panose="020B0604020202020204"/>
                <a:ea typeface="Calibri" panose="020F0502020204030204" pitchFamily="34" charset="0"/>
              </a:rPr>
              <a:t>tomar decisiones en el desarrollo de las políticas relacionadas con el manejo forestal sostenible.</a:t>
            </a:r>
            <a:endParaRPr lang="es-EC" b="1" u="sng" dirty="0">
              <a:latin typeface="Quicksand" panose="020B0604020202020204"/>
              <a:ea typeface="Calibri" panose="020F0502020204030204" pitchFamily="34" charset="0"/>
            </a:endParaRPr>
          </a:p>
        </p:txBody>
      </p:sp>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11734" b="17333"/>
          <a:stretch/>
        </p:blipFill>
        <p:spPr>
          <a:xfrm>
            <a:off x="7259225" y="1482162"/>
            <a:ext cx="1544340" cy="1548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ángulo redondeado 10"/>
          <p:cNvSpPr/>
          <p:nvPr/>
        </p:nvSpPr>
        <p:spPr>
          <a:xfrm>
            <a:off x="140086" y="4251816"/>
            <a:ext cx="1812003" cy="2308324"/>
          </a:xfrm>
          <a:prstGeom prst="round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9715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8049295"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RECOMENDACIONES</a:t>
            </a:r>
            <a:endParaRPr lang="es-EC" sz="3200" dirty="0">
              <a:solidFill>
                <a:srgbClr val="FFC000"/>
              </a:solidFill>
              <a:latin typeface="Quicksand" panose="020B0604020202020204" charset="0"/>
            </a:endParaRPr>
          </a:p>
        </p:txBody>
      </p:sp>
      <p:sp>
        <p:nvSpPr>
          <p:cNvPr id="2" name="Rectángulo 1"/>
          <p:cNvSpPr/>
          <p:nvPr/>
        </p:nvSpPr>
        <p:spPr>
          <a:xfrm>
            <a:off x="1" y="4065114"/>
            <a:ext cx="6963507" cy="2616101"/>
          </a:xfrm>
          <a:prstGeom prst="rect">
            <a:avLst/>
          </a:prstGeom>
        </p:spPr>
        <p:txBody>
          <a:bodyPr wrap="square">
            <a:spAutoFit/>
          </a:bodyPr>
          <a:lstStyle/>
          <a:p>
            <a:pPr algn="just">
              <a:spcAft>
                <a:spcPts val="800"/>
              </a:spcAft>
            </a:pPr>
            <a:endParaRPr lang="es-EC" dirty="0">
              <a:latin typeface="Quicksand" panose="020B0604020202020204"/>
              <a:ea typeface="Calibri" panose="020F0502020204030204" pitchFamily="34" charset="0"/>
            </a:endParaRPr>
          </a:p>
          <a:p>
            <a:pPr marL="285750" indent="-285750" algn="just">
              <a:spcAft>
                <a:spcPts val="800"/>
              </a:spcAft>
              <a:buFont typeface="Arial" panose="020B0604020202020204" pitchFamily="34" charset="0"/>
              <a:buChar char="•"/>
            </a:pPr>
            <a:r>
              <a:rPr lang="es-EC" dirty="0">
                <a:latin typeface="Quicksand" panose="020B0604020202020204"/>
              </a:rPr>
              <a:t>E</a:t>
            </a:r>
            <a:r>
              <a:rPr lang="es-EC" dirty="0" smtClean="0">
                <a:latin typeface="Quicksand" panose="020B0604020202020204"/>
              </a:rPr>
              <a:t>n </a:t>
            </a:r>
            <a:r>
              <a:rPr lang="es-EC" dirty="0">
                <a:latin typeface="Quicksand" panose="020B0604020202020204"/>
              </a:rPr>
              <a:t>el desarrollo del CMS, </a:t>
            </a:r>
            <a:r>
              <a:rPr lang="es-EC" dirty="0" smtClean="0">
                <a:latin typeface="Quicksand" panose="020B0604020202020204"/>
              </a:rPr>
              <a:t>se sugiere </a:t>
            </a:r>
            <a:r>
              <a:rPr lang="es-EC" b="1" u="sng" dirty="0" smtClean="0">
                <a:latin typeface="Quicksand" panose="020B0604020202020204"/>
              </a:rPr>
              <a:t>densificar </a:t>
            </a:r>
            <a:r>
              <a:rPr lang="es-EC" b="1" u="sng" dirty="0">
                <a:latin typeface="Quicksand" panose="020B0604020202020204"/>
              </a:rPr>
              <a:t>y distribuir más puntos de control</a:t>
            </a:r>
            <a:r>
              <a:rPr lang="es-EC" dirty="0">
                <a:latin typeface="Quicksand" panose="020B0604020202020204"/>
              </a:rPr>
              <a:t>; para obtener un excelente MDS, que refleje correctamente la altura de </a:t>
            </a:r>
            <a:r>
              <a:rPr lang="es-EC" dirty="0" smtClean="0">
                <a:latin typeface="Quicksand" panose="020B0604020202020204"/>
              </a:rPr>
              <a:t>los arboles. </a:t>
            </a:r>
            <a:r>
              <a:rPr lang="es-EC" dirty="0">
                <a:latin typeface="Quicksand" panose="020B0604020202020204"/>
              </a:rPr>
              <a:t>Además de utilizar otro software fotogramétrico que pueda ayudar con los procesos de generación de </a:t>
            </a:r>
            <a:r>
              <a:rPr lang="es-EC" dirty="0" err="1">
                <a:latin typeface="Quicksand" panose="020B0604020202020204"/>
              </a:rPr>
              <a:t>ortomosaicos</a:t>
            </a:r>
            <a:r>
              <a:rPr lang="es-EC" dirty="0">
                <a:latin typeface="Quicksand" panose="020B0604020202020204"/>
              </a:rPr>
              <a:t> y MDS, en especial para áreas forestales. </a:t>
            </a:r>
          </a:p>
          <a:p>
            <a:pPr algn="just">
              <a:spcAft>
                <a:spcPts val="800"/>
              </a:spcAft>
            </a:pPr>
            <a:endParaRPr lang="es-EC" dirty="0">
              <a:latin typeface="Quicksand" panose="020B0604020202020204"/>
              <a:ea typeface="Calibri" panose="020F0502020204030204" pitchFamily="34" charset="0"/>
            </a:endParaRPr>
          </a:p>
          <a:p>
            <a:pPr algn="just">
              <a:spcAft>
                <a:spcPts val="800"/>
              </a:spcAft>
            </a:pPr>
            <a:endParaRPr lang="es-EC" dirty="0" smtClean="0">
              <a:latin typeface="Quicksand" panose="020B0604020202020204"/>
              <a:ea typeface="Calibri" panose="020F0502020204030204" pitchFamily="34" charset="0"/>
            </a:endParaRPr>
          </a:p>
        </p:txBody>
      </p:sp>
      <p:pic>
        <p:nvPicPr>
          <p:cNvPr id="8194" name="Picture 2" descr="Resultado de imagen para grandes extensiones de bosqu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21" y="1880216"/>
            <a:ext cx="1336454" cy="15074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ectángulo 2"/>
          <p:cNvSpPr/>
          <p:nvPr/>
        </p:nvSpPr>
        <p:spPr>
          <a:xfrm>
            <a:off x="1604405" y="1593107"/>
            <a:ext cx="7398917" cy="2308324"/>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C" dirty="0">
                <a:latin typeface="Quicksand" panose="020B0604020202020204"/>
              </a:rPr>
              <a:t>Esta investigación corrobora que la plataforma Radar puede utilizarse para extender las estimaciones de biomasa; se recomienda realizar estimaciones para </a:t>
            </a:r>
            <a:r>
              <a:rPr lang="es-EC" b="1" u="sng" dirty="0">
                <a:latin typeface="Quicksand" panose="020B0604020202020204"/>
              </a:rPr>
              <a:t>grandes extensiones de terreno, una tarea que podría lograrse con ayuda de inventarios forestales</a:t>
            </a:r>
            <a:r>
              <a:rPr lang="es-EC" dirty="0">
                <a:latin typeface="Quicksand" panose="020B0604020202020204"/>
              </a:rPr>
              <a:t>; además de utilizar otras bandas; como por ejemplo </a:t>
            </a:r>
            <a:r>
              <a:rPr lang="es-EC" b="1" u="sng" dirty="0">
                <a:latin typeface="Quicksand" panose="020B0604020202020204"/>
              </a:rPr>
              <a:t>la banda P o C</a:t>
            </a:r>
            <a:r>
              <a:rPr lang="es-EC" dirty="0">
                <a:latin typeface="Quicksand" panose="020B0604020202020204"/>
              </a:rPr>
              <a:t> que complementé la investigación, al estimar biomasa del fuste o subterránea; también usar otras plataformas Radar que contengan las </a:t>
            </a:r>
            <a:r>
              <a:rPr lang="es-EC" b="1" u="sng" dirty="0">
                <a:latin typeface="Quicksand" panose="020B0604020202020204"/>
              </a:rPr>
              <a:t>4 polarizaciones (HH, HV, VV, VH), con el fin de mejorar los resultados</a:t>
            </a:r>
            <a:r>
              <a:rPr lang="es-EC" dirty="0">
                <a:latin typeface="Quicksand" panose="020B0604020202020204"/>
              </a:rPr>
              <a:t>.</a:t>
            </a:r>
          </a:p>
        </p:txBody>
      </p:sp>
      <p:pic>
        <p:nvPicPr>
          <p:cNvPr id="8196" name="Picture 4" descr="Resultado de imagen para ground control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659" y="4501212"/>
            <a:ext cx="1800664" cy="1646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8049295"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RECOMENDACIONES</a:t>
            </a:r>
            <a:endParaRPr lang="es-EC" sz="3200" dirty="0">
              <a:solidFill>
                <a:srgbClr val="FFC000"/>
              </a:solidFill>
              <a:latin typeface="Quicksand" panose="020B0604020202020204" charset="0"/>
            </a:endParaRPr>
          </a:p>
        </p:txBody>
      </p:sp>
      <p:sp>
        <p:nvSpPr>
          <p:cNvPr id="2" name="Rectángulo 1"/>
          <p:cNvSpPr/>
          <p:nvPr/>
        </p:nvSpPr>
        <p:spPr>
          <a:xfrm>
            <a:off x="356709" y="1842657"/>
            <a:ext cx="7320876" cy="3826689"/>
          </a:xfrm>
          <a:prstGeom prst="rect">
            <a:avLst/>
          </a:prstGeom>
        </p:spPr>
        <p:txBody>
          <a:bodyPr wrap="square">
            <a:spAutoFit/>
          </a:bodyPr>
          <a:lstStyle/>
          <a:p>
            <a:pPr marL="285750" indent="-285750" algn="just">
              <a:spcAft>
                <a:spcPts val="800"/>
              </a:spcAft>
              <a:buFont typeface="Arial" panose="020B0604020202020204" pitchFamily="34" charset="0"/>
              <a:buChar char="•"/>
            </a:pPr>
            <a:r>
              <a:rPr lang="es-EC" dirty="0">
                <a:latin typeface="Quicksand" panose="020B0604020202020204"/>
              </a:rPr>
              <a:t>Dada la correlación encontrada mediante el índice de vegetación GNDVI, es recomendable utilizar </a:t>
            </a:r>
            <a:r>
              <a:rPr lang="es-EC" b="1" u="sng" dirty="0" smtClean="0">
                <a:latin typeface="Quicksand" panose="020B0604020202020204"/>
              </a:rPr>
              <a:t>otros </a:t>
            </a:r>
            <a:r>
              <a:rPr lang="es-EC" b="1" u="sng" dirty="0">
                <a:latin typeface="Quicksand" panose="020B0604020202020204"/>
              </a:rPr>
              <a:t>índices </a:t>
            </a:r>
            <a:r>
              <a:rPr lang="es-EC" b="1" u="sng" dirty="0" smtClean="0">
                <a:latin typeface="Quicksand" panose="020B0604020202020204"/>
              </a:rPr>
              <a:t>que mejoren </a:t>
            </a:r>
            <a:r>
              <a:rPr lang="es-EC" b="1" u="sng" dirty="0">
                <a:latin typeface="Quicksand" panose="020B0604020202020204"/>
              </a:rPr>
              <a:t>la investigación</a:t>
            </a:r>
            <a:r>
              <a:rPr lang="es-EC" dirty="0">
                <a:latin typeface="Quicksand" panose="020B0604020202020204"/>
              </a:rPr>
              <a:t>, como: NDVI (</a:t>
            </a:r>
            <a:r>
              <a:rPr lang="es-EC" dirty="0" err="1">
                <a:latin typeface="Quicksand" panose="020B0604020202020204"/>
              </a:rPr>
              <a:t>Normalized</a:t>
            </a:r>
            <a:r>
              <a:rPr lang="es-EC" dirty="0">
                <a:latin typeface="Quicksand" panose="020B0604020202020204"/>
              </a:rPr>
              <a:t> </a:t>
            </a:r>
            <a:r>
              <a:rPr lang="es-EC" dirty="0" err="1">
                <a:latin typeface="Quicksand" panose="020B0604020202020204"/>
              </a:rPr>
              <a:t>Difference</a:t>
            </a:r>
            <a:r>
              <a:rPr lang="es-EC" dirty="0">
                <a:latin typeface="Quicksand" panose="020B0604020202020204"/>
              </a:rPr>
              <a:t> </a:t>
            </a:r>
            <a:r>
              <a:rPr lang="es-EC" dirty="0" err="1">
                <a:latin typeface="Quicksand" panose="020B0604020202020204"/>
              </a:rPr>
              <a:t>Vegetation</a:t>
            </a:r>
            <a:r>
              <a:rPr lang="es-EC" dirty="0">
                <a:latin typeface="Quicksand" panose="020B0604020202020204"/>
              </a:rPr>
              <a:t> </a:t>
            </a:r>
            <a:r>
              <a:rPr lang="es-EC" dirty="0" err="1">
                <a:latin typeface="Quicksand" panose="020B0604020202020204"/>
              </a:rPr>
              <a:t>Index</a:t>
            </a:r>
            <a:r>
              <a:rPr lang="es-EC" dirty="0">
                <a:latin typeface="Quicksand" panose="020B0604020202020204"/>
              </a:rPr>
              <a:t>), SAVI (</a:t>
            </a:r>
            <a:r>
              <a:rPr lang="es-EC" dirty="0" err="1">
                <a:latin typeface="Quicksand" panose="020B0604020202020204"/>
              </a:rPr>
              <a:t>Soil</a:t>
            </a:r>
            <a:r>
              <a:rPr lang="es-EC" dirty="0">
                <a:latin typeface="Quicksand" panose="020B0604020202020204"/>
              </a:rPr>
              <a:t> </a:t>
            </a:r>
            <a:r>
              <a:rPr lang="es-EC" dirty="0" err="1">
                <a:latin typeface="Quicksand" panose="020B0604020202020204"/>
              </a:rPr>
              <a:t>Adjusted</a:t>
            </a:r>
            <a:r>
              <a:rPr lang="es-EC" dirty="0">
                <a:latin typeface="Quicksand" panose="020B0604020202020204"/>
              </a:rPr>
              <a:t> </a:t>
            </a:r>
            <a:r>
              <a:rPr lang="es-EC" dirty="0" err="1">
                <a:latin typeface="Quicksand" panose="020B0604020202020204"/>
              </a:rPr>
              <a:t>Vegetation</a:t>
            </a:r>
            <a:r>
              <a:rPr lang="es-EC" dirty="0">
                <a:latin typeface="Quicksand" panose="020B0604020202020204"/>
              </a:rPr>
              <a:t> </a:t>
            </a:r>
            <a:r>
              <a:rPr lang="es-EC" dirty="0" err="1">
                <a:latin typeface="Quicksand" panose="020B0604020202020204"/>
              </a:rPr>
              <a:t>Index</a:t>
            </a:r>
            <a:r>
              <a:rPr lang="es-EC" dirty="0">
                <a:latin typeface="Quicksand" panose="020B0604020202020204"/>
              </a:rPr>
              <a:t>), entre otros</a:t>
            </a:r>
            <a:r>
              <a:rPr lang="es-EC" dirty="0" smtClean="0">
                <a:latin typeface="Quicksand" panose="020B0604020202020204"/>
              </a:rPr>
              <a:t>. </a:t>
            </a:r>
          </a:p>
          <a:p>
            <a:pPr algn="just">
              <a:spcAft>
                <a:spcPts val="800"/>
              </a:spcAft>
            </a:pPr>
            <a:endParaRPr lang="es-EC" dirty="0">
              <a:latin typeface="Quicksand" panose="020B0604020202020204"/>
            </a:endParaRPr>
          </a:p>
          <a:p>
            <a:pPr algn="just">
              <a:spcAft>
                <a:spcPts val="800"/>
              </a:spcAft>
            </a:pPr>
            <a:endParaRPr lang="es-EC" dirty="0" smtClean="0">
              <a:latin typeface="Quicksand" panose="020B0604020202020204"/>
            </a:endParaRPr>
          </a:p>
          <a:p>
            <a:pPr marL="285750" indent="-285750" algn="just">
              <a:spcAft>
                <a:spcPts val="800"/>
              </a:spcAft>
              <a:buFont typeface="Arial" panose="020B0604020202020204" pitchFamily="34" charset="0"/>
              <a:buChar char="•"/>
            </a:pPr>
            <a:r>
              <a:rPr lang="es-EC" dirty="0" smtClean="0">
                <a:latin typeface="Quicksand" panose="020B0604020202020204"/>
              </a:rPr>
              <a:t>Como </a:t>
            </a:r>
            <a:r>
              <a:rPr lang="es-EC" dirty="0">
                <a:latin typeface="Quicksand" panose="020B0604020202020204"/>
              </a:rPr>
              <a:t>una gran variedad de factores afecta directamente la estimación de biomasa, los </a:t>
            </a:r>
            <a:r>
              <a:rPr lang="es-EC" b="1" u="sng" dirty="0">
                <a:latin typeface="Quicksand" panose="020B0604020202020204"/>
              </a:rPr>
              <a:t>índices pueden emplearse para determinar la influencia de dichos </a:t>
            </a:r>
            <a:r>
              <a:rPr lang="es-EC" b="1" u="sng" dirty="0" smtClean="0">
                <a:latin typeface="Quicksand" panose="020B0604020202020204"/>
              </a:rPr>
              <a:t>factores</a:t>
            </a:r>
            <a:r>
              <a:rPr lang="es-EC" dirty="0" smtClean="0">
                <a:latin typeface="Quicksand" panose="020B0604020202020204"/>
              </a:rPr>
              <a:t>. </a:t>
            </a:r>
            <a:r>
              <a:rPr lang="es-EC" dirty="0">
                <a:latin typeface="Quicksand" panose="020B0604020202020204"/>
              </a:rPr>
              <a:t>Así, pueden usarse para determinar el efecto sobre la biomasa </a:t>
            </a:r>
            <a:r>
              <a:rPr lang="es-EC" dirty="0" smtClean="0">
                <a:latin typeface="Quicksand" panose="020B0604020202020204"/>
              </a:rPr>
              <a:t>cuando exista </a:t>
            </a:r>
            <a:r>
              <a:rPr lang="es-EC" dirty="0">
                <a:latin typeface="Quicksand" panose="020B0604020202020204"/>
              </a:rPr>
              <a:t>sequías, anegamientos, incendios, desmontes, granizo, plagas, o deficiencias nutricionales de un bosque.</a:t>
            </a:r>
          </a:p>
          <a:p>
            <a:pPr algn="just">
              <a:spcAft>
                <a:spcPts val="800"/>
              </a:spcAft>
            </a:pPr>
            <a:endParaRPr lang="es-EC" dirty="0">
              <a:latin typeface="Quicksand" panose="020B0604020202020204"/>
              <a:ea typeface="Calibri" panose="020F050202020403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40315" y="1973893"/>
            <a:ext cx="2186353" cy="1311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31998" y="5202191"/>
            <a:ext cx="1105368" cy="1546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432571" y="5162361"/>
            <a:ext cx="1105368" cy="1626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177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22876"/>
            <a:ext cx="8049295"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3200" dirty="0" smtClean="0">
                <a:solidFill>
                  <a:srgbClr val="FFC000"/>
                </a:solidFill>
                <a:latin typeface="Quicksand" panose="020B0604020202020204" charset="0"/>
              </a:rPr>
              <a:t>AGRADECIMIENTOS</a:t>
            </a:r>
            <a:endParaRPr lang="es-EC" sz="3200" dirty="0">
              <a:solidFill>
                <a:srgbClr val="FFC000"/>
              </a:solidFill>
              <a:latin typeface="Quicksand" panose="020B0604020202020204" charset="0"/>
            </a:endParaRPr>
          </a:p>
        </p:txBody>
      </p:sp>
      <p:sp>
        <p:nvSpPr>
          <p:cNvPr id="9" name="Shape 184"/>
          <p:cNvSpPr txBox="1">
            <a:spLocks/>
          </p:cNvSpPr>
          <p:nvPr/>
        </p:nvSpPr>
        <p:spPr>
          <a:xfrm>
            <a:off x="551370" y="2172132"/>
            <a:ext cx="8426841" cy="5051713"/>
          </a:xfrm>
          <a:prstGeom prst="rect">
            <a:avLst/>
          </a:prstGeom>
          <a:effectLst>
            <a:outerShdw blurRad="25400" dir="17880000">
              <a:srgbClr val="000000">
                <a:alpha val="46000"/>
              </a:srgbClr>
            </a:outerShdw>
          </a:effectLst>
        </p:spPr>
        <p:txBody>
          <a:bodyPr vert="horz" wrap="square" lIns="91425" tIns="91425" rIns="91425" bIns="91425" rtlCol="0" anchor="t" anchorCtr="0">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indent="-342900">
              <a:lnSpc>
                <a:spcPct val="150000"/>
              </a:lnSpc>
              <a:spcBef>
                <a:spcPts val="0"/>
              </a:spcBef>
            </a:pPr>
            <a:r>
              <a:rPr lang="es-419" dirty="0" smtClean="0">
                <a:solidFill>
                  <a:schemeClr val="tx1"/>
                </a:solidFill>
                <a:effectLst>
                  <a:outerShdw blurRad="38100" dist="38100" dir="2700000" algn="tl">
                    <a:srgbClr val="000000">
                      <a:alpha val="43137"/>
                    </a:srgbClr>
                  </a:outerShdw>
                </a:effectLst>
                <a:latin typeface="Quicksand" panose="020B0604020202020204" charset="0"/>
              </a:rPr>
              <a:t>Ing. </a:t>
            </a:r>
            <a:r>
              <a:rPr lang="es-EC" dirty="0" smtClean="0">
                <a:solidFill>
                  <a:schemeClr val="tx1"/>
                </a:solidFill>
                <a:effectLst>
                  <a:outerShdw blurRad="38100" dist="38100" dir="2700000" algn="tl">
                    <a:srgbClr val="000000">
                      <a:alpha val="43137"/>
                    </a:srgbClr>
                  </a:outerShdw>
                </a:effectLst>
                <a:latin typeface="Quicksand" panose="020B0604020202020204" charset="0"/>
              </a:rPr>
              <a:t>Alberto Andrade e Ing. Adrián Carrera</a:t>
            </a:r>
            <a:endParaRPr lang="es-ES" dirty="0" smtClean="0">
              <a:solidFill>
                <a:schemeClr val="tx1"/>
              </a:solidFill>
              <a:effectLst>
                <a:outerShdw blurRad="38100" dist="38100" dir="2700000" algn="tl">
                  <a:srgbClr val="000000">
                    <a:alpha val="43137"/>
                  </a:srgbClr>
                </a:outerShdw>
              </a:effectLst>
              <a:latin typeface="Quicksand" panose="020B0604020202020204" charset="0"/>
            </a:endParaRPr>
          </a:p>
          <a:p>
            <a:pPr marL="812800" lvl="8" indent="-342900">
              <a:lnSpc>
                <a:spcPct val="150000"/>
              </a:lnSpc>
              <a:spcBef>
                <a:spcPts val="0"/>
              </a:spcBef>
            </a:pPr>
            <a:r>
              <a:rPr lang="es-EC" dirty="0" err="1" smtClean="0">
                <a:solidFill>
                  <a:schemeClr val="tx1"/>
                </a:solidFill>
                <a:effectLst>
                  <a:outerShdw blurRad="38100" dist="38100" dir="2700000" algn="tl">
                    <a:srgbClr val="000000">
                      <a:alpha val="43137"/>
                    </a:srgbClr>
                  </a:outerShdw>
                </a:effectLst>
                <a:latin typeface="Quicksand" panose="020B0604020202020204" charset="0"/>
              </a:rPr>
              <a:t>Geokoncept</a:t>
            </a:r>
            <a:endParaRPr lang="es-ES" dirty="0" smtClean="0">
              <a:solidFill>
                <a:schemeClr val="tx1"/>
              </a:solidFill>
              <a:effectLst>
                <a:outerShdw blurRad="38100" dist="38100" dir="2700000" algn="tl">
                  <a:srgbClr val="000000">
                    <a:alpha val="43137"/>
                  </a:srgbClr>
                </a:outerShdw>
              </a:effectLst>
              <a:latin typeface="Quicksand" panose="020B0604020202020204" charset="0"/>
            </a:endParaRPr>
          </a:p>
          <a:p>
            <a:pPr indent="-342900">
              <a:lnSpc>
                <a:spcPct val="150000"/>
              </a:lnSpc>
              <a:spcBef>
                <a:spcPts val="0"/>
              </a:spcBef>
            </a:pPr>
            <a:r>
              <a:rPr lang="es-419" dirty="0" smtClean="0">
                <a:solidFill>
                  <a:schemeClr val="tx1"/>
                </a:solidFill>
                <a:effectLst>
                  <a:outerShdw blurRad="38100" dist="38100" dir="2700000" algn="tl">
                    <a:srgbClr val="000000">
                      <a:alpha val="43137"/>
                    </a:srgbClr>
                  </a:outerShdw>
                </a:effectLst>
                <a:latin typeface="Quicksand" panose="020B0604020202020204" charset="0"/>
              </a:rPr>
              <a:t>Ing. Santiago Rojas, </a:t>
            </a:r>
            <a:r>
              <a:rPr lang="es-419" dirty="0">
                <a:solidFill>
                  <a:schemeClr val="tx1"/>
                </a:solidFill>
                <a:effectLst>
                  <a:outerShdw blurRad="38100" dist="38100" dir="2700000" algn="tl">
                    <a:srgbClr val="000000">
                      <a:alpha val="43137"/>
                    </a:srgbClr>
                  </a:outerShdw>
                </a:effectLst>
                <a:latin typeface="Quicksand" panose="020B0604020202020204" charset="0"/>
              </a:rPr>
              <a:t>Ing. Eduardo </a:t>
            </a:r>
            <a:r>
              <a:rPr lang="es-419" dirty="0" err="1" smtClean="0">
                <a:solidFill>
                  <a:schemeClr val="tx1"/>
                </a:solidFill>
                <a:effectLst>
                  <a:outerShdw blurRad="38100" dist="38100" dir="2700000" algn="tl">
                    <a:srgbClr val="000000">
                      <a:alpha val="43137"/>
                    </a:srgbClr>
                  </a:outerShdw>
                </a:effectLst>
                <a:latin typeface="Quicksand" panose="020B0604020202020204" charset="0"/>
              </a:rPr>
              <a:t>Kirby</a:t>
            </a:r>
            <a:r>
              <a:rPr lang="es-419" dirty="0" smtClean="0">
                <a:solidFill>
                  <a:schemeClr val="tx1"/>
                </a:solidFill>
                <a:effectLst>
                  <a:outerShdw blurRad="38100" dist="38100" dir="2700000" algn="tl">
                    <a:srgbClr val="000000">
                      <a:alpha val="43137"/>
                    </a:srgbClr>
                  </a:outerShdw>
                </a:effectLst>
                <a:latin typeface="Quicksand" panose="020B0604020202020204" charset="0"/>
              </a:rPr>
              <a:t>, </a:t>
            </a:r>
            <a:r>
              <a:rPr lang="es-EC" dirty="0">
                <a:solidFill>
                  <a:schemeClr val="tx1"/>
                </a:solidFill>
                <a:effectLst>
                  <a:outerShdw blurRad="38100" dist="38100" dir="2700000" algn="tl">
                    <a:srgbClr val="000000">
                      <a:alpha val="43137"/>
                    </a:srgbClr>
                  </a:outerShdw>
                </a:effectLst>
                <a:latin typeface="Quicksand" panose="020B0604020202020204" charset="0"/>
              </a:rPr>
              <a:t>Dr. Marco Luna y Dr. Oswaldo Padilla</a:t>
            </a:r>
            <a:endParaRPr lang="es-419" dirty="0" smtClean="0">
              <a:solidFill>
                <a:schemeClr val="tx1"/>
              </a:solidFill>
              <a:effectLst>
                <a:outerShdw blurRad="38100" dist="38100" dir="2700000" algn="tl">
                  <a:srgbClr val="000000">
                    <a:alpha val="43137"/>
                  </a:srgbClr>
                </a:outerShdw>
              </a:effectLst>
              <a:latin typeface="Quicksand" panose="020B0604020202020204" charset="0"/>
            </a:endParaRPr>
          </a:p>
          <a:p>
            <a:pPr marL="812800" lvl="8" indent="-342900">
              <a:lnSpc>
                <a:spcPct val="150000"/>
              </a:lnSpc>
              <a:spcBef>
                <a:spcPts val="0"/>
              </a:spcBef>
            </a:pPr>
            <a:r>
              <a:rPr lang="es-419" dirty="0" smtClean="0">
                <a:solidFill>
                  <a:schemeClr val="tx1"/>
                </a:solidFill>
                <a:effectLst>
                  <a:outerShdw blurRad="38100" dist="38100" dir="2700000" algn="tl">
                    <a:srgbClr val="000000">
                      <a:alpha val="43137"/>
                    </a:srgbClr>
                  </a:outerShdw>
                </a:effectLst>
                <a:latin typeface="Quicksand" panose="020B0604020202020204" charset="0"/>
              </a:rPr>
              <a:t>Universidad de las Fuerzas Armadas – ESPE</a:t>
            </a:r>
            <a:endParaRPr lang="es-419" sz="2000" dirty="0">
              <a:solidFill>
                <a:schemeClr val="tx1"/>
              </a:solidFill>
              <a:effectLst>
                <a:outerShdw blurRad="38100" dist="38100" dir="2700000" algn="tl">
                  <a:srgbClr val="000000">
                    <a:alpha val="43137"/>
                  </a:srgbClr>
                </a:outerShdw>
              </a:effectLst>
              <a:latin typeface="Quicksand" panose="020B0604020202020204" charset="0"/>
            </a:endParaRPr>
          </a:p>
          <a:p>
            <a:pPr indent="-342900">
              <a:lnSpc>
                <a:spcPct val="150000"/>
              </a:lnSpc>
              <a:spcBef>
                <a:spcPts val="0"/>
              </a:spcBef>
            </a:pPr>
            <a:endParaRPr lang="es-ES" dirty="0" smtClean="0">
              <a:solidFill>
                <a:schemeClr val="tx1"/>
              </a:solidFill>
              <a:effectLst>
                <a:outerShdw blurRad="38100" dist="38100" dir="2700000" algn="tl">
                  <a:srgbClr val="000000">
                    <a:alpha val="43137"/>
                  </a:srgbClr>
                </a:outerShdw>
              </a:effectLst>
              <a:latin typeface="Quicksand" panose="020B0604020202020204" charset="0"/>
            </a:endParaRPr>
          </a:p>
          <a:p>
            <a:pPr marL="342900" lvl="7" indent="-342900">
              <a:spcBef>
                <a:spcPts val="0"/>
              </a:spcBef>
            </a:pPr>
            <a:endParaRPr lang="en" sz="1100" dirty="0">
              <a:solidFill>
                <a:schemeClr val="tx1"/>
              </a:solidFill>
              <a:effectLst>
                <a:outerShdw blurRad="38100" dist="38100" dir="2700000" algn="tl">
                  <a:srgbClr val="000000">
                    <a:alpha val="43137"/>
                  </a:srgbClr>
                </a:outerShdw>
              </a:effectLst>
              <a:latin typeface="Quicksand" panose="020B0604020202020204" charset="0"/>
            </a:endParaRPr>
          </a:p>
        </p:txBody>
      </p:sp>
      <p:pic>
        <p:nvPicPr>
          <p:cNvPr id="10242" name="Picture 2" descr="Resultado de imagen para FONDO RAMAS VERD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7886" y="3962400"/>
            <a:ext cx="2213821" cy="259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92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343" y="5348368"/>
            <a:ext cx="7765322" cy="970450"/>
          </a:xfrm>
        </p:spPr>
        <p:txBody>
          <a:bodyPr/>
          <a:lstStyle/>
          <a:p>
            <a:r>
              <a:rPr lang="es-EC" dirty="0" smtClean="0"/>
              <a:t>GRACIAS</a:t>
            </a:r>
            <a:endParaRPr lang="es-EC" dirty="0"/>
          </a:p>
        </p:txBody>
      </p:sp>
      <p:pic>
        <p:nvPicPr>
          <p:cNvPr id="9218" name="Picture 2" descr="Resultado de imagen para biomasa fo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93" y="1064793"/>
            <a:ext cx="87852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23429" y="3574854"/>
            <a:ext cx="3889149" cy="1773514"/>
          </a:xfrm>
          <a:prstGeom prst="rect">
            <a:avLst/>
          </a:prstGeom>
          <a:ln>
            <a:noFill/>
          </a:ln>
          <a:effectLst>
            <a:softEdge rad="112500"/>
          </a:effectLst>
        </p:spPr>
      </p:pic>
    </p:spTree>
    <p:extLst>
      <p:ext uri="{BB962C8B-B14F-4D97-AF65-F5344CB8AC3E}">
        <p14:creationId xmlns:p14="http://schemas.microsoft.com/office/powerpoint/2010/main" val="35041298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Referencias</a:t>
            </a:r>
            <a:endParaRPr lang="es-EC" dirty="0"/>
          </a:p>
        </p:txBody>
      </p:sp>
      <p:sp>
        <p:nvSpPr>
          <p:cNvPr id="3" name="Marcador de contenido 2"/>
          <p:cNvSpPr>
            <a:spLocks noGrp="1"/>
          </p:cNvSpPr>
          <p:nvPr>
            <p:ph idx="1"/>
          </p:nvPr>
        </p:nvSpPr>
        <p:spPr/>
        <p:txBody>
          <a:bodyPr>
            <a:normAutofit fontScale="55000" lnSpcReduction="20000"/>
          </a:bodyPr>
          <a:lstStyle/>
          <a:p>
            <a:r>
              <a:rPr lang="es-EC" dirty="0" err="1">
                <a:effectLst/>
              </a:rPr>
              <a:t>Vararey</a:t>
            </a:r>
            <a:r>
              <a:rPr lang="es-EC" dirty="0">
                <a:effectLst/>
              </a:rPr>
              <a:t>, F. (2015). </a:t>
            </a:r>
            <a:r>
              <a:rPr lang="es-EC" i="1" dirty="0">
                <a:effectLst/>
              </a:rPr>
              <a:t>COEFICIENTE DE CORRELACIÓN LINEAL DE PEARSON.</a:t>
            </a:r>
            <a:r>
              <a:rPr lang="es-EC" dirty="0">
                <a:effectLst/>
              </a:rPr>
              <a:t> Recuperado el 12 de Septiembre de 2017, de https://personal.us.es/vararey/adatos2/correlacion.pdf</a:t>
            </a:r>
          </a:p>
          <a:p>
            <a:r>
              <a:rPr lang="en-US" dirty="0" err="1">
                <a:effectLst/>
              </a:rPr>
              <a:t>Wiora</a:t>
            </a:r>
            <a:r>
              <a:rPr lang="en-US" dirty="0">
                <a:effectLst/>
              </a:rPr>
              <a:t>, G. (2005). </a:t>
            </a:r>
            <a:r>
              <a:rPr lang="en-US" i="1" dirty="0">
                <a:effectLst/>
              </a:rPr>
              <a:t>Principle of a sonar or radar distance measurement.</a:t>
            </a:r>
            <a:r>
              <a:rPr lang="en-US" dirty="0">
                <a:effectLst/>
              </a:rPr>
              <a:t> </a:t>
            </a:r>
            <a:endParaRPr lang="es-EC" dirty="0">
              <a:effectLst/>
            </a:endParaRPr>
          </a:p>
          <a:p>
            <a:r>
              <a:rPr lang="es-EC" dirty="0">
                <a:effectLst/>
              </a:rPr>
              <a:t>Rojas, S. (2015). </a:t>
            </a:r>
            <a:r>
              <a:rPr lang="es-EC" i="1" dirty="0">
                <a:effectLst/>
              </a:rPr>
              <a:t>Estimación de biomasa forestal mediante el uso de imágenes Radar.</a:t>
            </a:r>
            <a:r>
              <a:rPr lang="es-EC" dirty="0">
                <a:effectLst/>
              </a:rPr>
              <a:t> Madrid: Universidad Politécnica de Madrid.</a:t>
            </a:r>
          </a:p>
          <a:p>
            <a:r>
              <a:rPr lang="es-EC" dirty="0" err="1">
                <a:effectLst/>
              </a:rPr>
              <a:t>Rügnitz</a:t>
            </a:r>
            <a:r>
              <a:rPr lang="es-EC" dirty="0">
                <a:effectLst/>
              </a:rPr>
              <a:t>, M. T., Chacón, M. L., &amp; Porro, R. (2009). </a:t>
            </a:r>
            <a:r>
              <a:rPr lang="es-EC" i="1" dirty="0">
                <a:effectLst/>
              </a:rPr>
              <a:t>Guía para la determinación de Carbono en Pequeñas Propiedades Rurales</a:t>
            </a:r>
            <a:r>
              <a:rPr lang="es-EC" dirty="0">
                <a:effectLst/>
              </a:rPr>
              <a:t> (1a. Ed. Centro Mundial Agroforestal (ICRAF) ed.). Lima: Consorcio Iniciativa Amazónica (IA).</a:t>
            </a:r>
          </a:p>
          <a:p>
            <a:r>
              <a:rPr lang="es-EC" dirty="0" err="1">
                <a:effectLst/>
              </a:rPr>
              <a:t>Matteucci</a:t>
            </a:r>
            <a:r>
              <a:rPr lang="es-EC" dirty="0">
                <a:effectLst/>
              </a:rPr>
              <a:t>, D., &amp; Colma, A. (1982). </a:t>
            </a:r>
            <a:r>
              <a:rPr lang="es-EC" i="1" dirty="0">
                <a:effectLst/>
              </a:rPr>
              <a:t>Metodología para el estudio de la vegetación.</a:t>
            </a:r>
            <a:r>
              <a:rPr lang="es-EC" dirty="0">
                <a:effectLst/>
              </a:rPr>
              <a:t> Washington: Secretaría General de la </a:t>
            </a:r>
            <a:r>
              <a:rPr lang="es-EC" dirty="0" err="1">
                <a:effectLst/>
              </a:rPr>
              <a:t>Organizacin</a:t>
            </a:r>
            <a:r>
              <a:rPr lang="es-EC" dirty="0">
                <a:effectLst/>
              </a:rPr>
              <a:t> de los Estados Americanos.</a:t>
            </a:r>
          </a:p>
          <a:p>
            <a:r>
              <a:rPr lang="en-US" dirty="0" err="1">
                <a:effectLst/>
              </a:rPr>
              <a:t>Moges</a:t>
            </a:r>
            <a:r>
              <a:rPr lang="en-US" dirty="0">
                <a:effectLst/>
              </a:rPr>
              <a:t>, S. M., </a:t>
            </a:r>
            <a:r>
              <a:rPr lang="en-US" dirty="0" err="1">
                <a:effectLst/>
              </a:rPr>
              <a:t>Raun</a:t>
            </a:r>
            <a:r>
              <a:rPr lang="en-US" dirty="0">
                <a:effectLst/>
              </a:rPr>
              <a:t>, W. R., Mullen, R. W., Freeman, K. W., Johnson, G. V., &amp; </a:t>
            </a:r>
            <a:r>
              <a:rPr lang="en-US" dirty="0" err="1">
                <a:effectLst/>
              </a:rPr>
              <a:t>Solie</a:t>
            </a:r>
            <a:r>
              <a:rPr lang="en-US" dirty="0">
                <a:effectLst/>
              </a:rPr>
              <a:t>, J. B. (2004). </a:t>
            </a:r>
            <a:r>
              <a:rPr lang="en-US" i="1" dirty="0">
                <a:effectLst/>
              </a:rPr>
              <a:t>Evaluation of green, red and near infrared bands for predicting winter wheat biomass, nitrogen uptake, and final grain yield</a:t>
            </a:r>
            <a:r>
              <a:rPr lang="en-US" dirty="0">
                <a:effectLst/>
              </a:rPr>
              <a:t> (Department of Biosystems and Agricultural Engineering ed.). </a:t>
            </a:r>
            <a:r>
              <a:rPr lang="es-EC" dirty="0">
                <a:effectLst/>
              </a:rPr>
              <a:t>Oklahoma: </a:t>
            </a:r>
            <a:r>
              <a:rPr lang="es-EC" dirty="0" err="1">
                <a:effectLst/>
              </a:rPr>
              <a:t>Plant</a:t>
            </a:r>
            <a:r>
              <a:rPr lang="es-EC" dirty="0">
                <a:effectLst/>
              </a:rPr>
              <a:t> </a:t>
            </a:r>
            <a:r>
              <a:rPr lang="es-EC" dirty="0" err="1">
                <a:effectLst/>
              </a:rPr>
              <a:t>Nutr</a:t>
            </a:r>
            <a:r>
              <a:rPr lang="es-EC" dirty="0">
                <a:effectLst/>
              </a:rPr>
              <a:t>.</a:t>
            </a:r>
          </a:p>
          <a:p>
            <a:r>
              <a:rPr lang="es-EC" dirty="0">
                <a:effectLst/>
              </a:rPr>
              <a:t>Montero, G. R., &amp; Muñoz, M. (2005). </a:t>
            </a:r>
            <a:r>
              <a:rPr lang="es-EC" i="1" dirty="0">
                <a:effectLst/>
              </a:rPr>
              <a:t>Producción de biomasa y fijación de CO2 por los bosques españoles</a:t>
            </a:r>
            <a:r>
              <a:rPr lang="es-EC" dirty="0">
                <a:effectLst/>
              </a:rPr>
              <a:t> (Fotomecánica: </a:t>
            </a:r>
            <a:r>
              <a:rPr lang="es-EC" dirty="0" err="1">
                <a:effectLst/>
              </a:rPr>
              <a:t>Cicegra</a:t>
            </a:r>
            <a:r>
              <a:rPr lang="es-EC" dirty="0">
                <a:effectLst/>
              </a:rPr>
              <a:t> ed.). Madrid: Instituto Nacional de Investigación y Tecnología Agraria y Alimentaria.</a:t>
            </a:r>
          </a:p>
          <a:p>
            <a:r>
              <a:rPr lang="es-EC" dirty="0">
                <a:effectLst/>
              </a:rPr>
              <a:t>Páez, C. (2014). </a:t>
            </a:r>
            <a:r>
              <a:rPr lang="es-EC" i="1" dirty="0">
                <a:effectLst/>
              </a:rPr>
              <a:t>Estimación de biomasa forestal y capacidad de captura de carbono de las especies forestales </a:t>
            </a:r>
            <a:r>
              <a:rPr lang="es-EC" i="1" dirty="0" err="1">
                <a:effectLst/>
              </a:rPr>
              <a:t>Weinmannia</a:t>
            </a:r>
            <a:r>
              <a:rPr lang="es-EC" i="1" dirty="0">
                <a:effectLst/>
              </a:rPr>
              <a:t> tomentosa Y </a:t>
            </a:r>
            <a:r>
              <a:rPr lang="es-EC" i="1" dirty="0" err="1">
                <a:effectLst/>
              </a:rPr>
              <a:t>Myrcianthes</a:t>
            </a:r>
            <a:r>
              <a:rPr lang="es-EC" i="1" dirty="0">
                <a:effectLst/>
              </a:rPr>
              <a:t> </a:t>
            </a:r>
            <a:r>
              <a:rPr lang="es-EC" i="1" dirty="0" err="1">
                <a:effectLst/>
              </a:rPr>
              <a:t>sp</a:t>
            </a:r>
            <a:r>
              <a:rPr lang="es-EC" i="1" dirty="0">
                <a:effectLst/>
              </a:rPr>
              <a:t>.</a:t>
            </a:r>
            <a:r>
              <a:rPr lang="es-EC" dirty="0">
                <a:effectLst/>
              </a:rPr>
              <a:t> Tunja: Universidad Nacional Abierta y a distancia UNAD</a:t>
            </a:r>
            <a:r>
              <a:rPr lang="es-EC" dirty="0" smtClean="0">
                <a:effectLst/>
              </a:rPr>
              <a:t>.</a:t>
            </a:r>
          </a:p>
          <a:p>
            <a:r>
              <a:rPr lang="en-US" dirty="0">
                <a:effectLst/>
              </a:rPr>
              <a:t>C.C.R.S. (2011). </a:t>
            </a:r>
            <a:r>
              <a:rPr lang="en-US" i="1" dirty="0">
                <a:effectLst/>
              </a:rPr>
              <a:t>Retrieved 2011-06-13.</a:t>
            </a:r>
            <a:r>
              <a:rPr lang="en-US" dirty="0">
                <a:effectLst/>
              </a:rPr>
              <a:t> </a:t>
            </a:r>
            <a:r>
              <a:rPr lang="es-EC" dirty="0" err="1">
                <a:effectLst/>
              </a:rPr>
              <a:t>Canada</a:t>
            </a:r>
            <a:r>
              <a:rPr lang="es-EC" dirty="0">
                <a:effectLst/>
              </a:rPr>
              <a:t>: </a:t>
            </a:r>
            <a:r>
              <a:rPr lang="es-EC" dirty="0" err="1">
                <a:effectLst/>
              </a:rPr>
              <a:t>from</a:t>
            </a:r>
            <a:r>
              <a:rPr lang="es-EC" dirty="0">
                <a:effectLst/>
              </a:rPr>
              <a:t> http://www.ccrs.nrcan.gc.ca/.</a:t>
            </a:r>
          </a:p>
          <a:p>
            <a:r>
              <a:rPr lang="es-EC" dirty="0" err="1">
                <a:effectLst/>
              </a:rPr>
              <a:t>Cancino</a:t>
            </a:r>
            <a:r>
              <a:rPr lang="es-EC" dirty="0">
                <a:effectLst/>
              </a:rPr>
              <a:t>, J. (2006). </a:t>
            </a:r>
            <a:r>
              <a:rPr lang="es-EC" i="1" dirty="0" err="1">
                <a:effectLst/>
              </a:rPr>
              <a:t>Dendrometria</a:t>
            </a:r>
            <a:r>
              <a:rPr lang="es-EC" i="1" dirty="0">
                <a:effectLst/>
              </a:rPr>
              <a:t> Básica</a:t>
            </a:r>
            <a:r>
              <a:rPr lang="es-EC" dirty="0">
                <a:effectLst/>
              </a:rPr>
              <a:t> (Concepción: Universidad de Concepción. Facultad de Ciencias Forestales. Departamento manejo de Bosques y Medio Ambiente ed.). Santiago de Chile.</a:t>
            </a:r>
          </a:p>
          <a:p>
            <a:r>
              <a:rPr lang="es-EC" dirty="0" err="1">
                <a:effectLst/>
              </a:rPr>
              <a:t>Chuvieco</a:t>
            </a:r>
            <a:r>
              <a:rPr lang="es-EC" dirty="0">
                <a:effectLst/>
              </a:rPr>
              <a:t>, E. (1996). </a:t>
            </a:r>
            <a:r>
              <a:rPr lang="es-EC" i="1" dirty="0">
                <a:effectLst/>
              </a:rPr>
              <a:t>Fundamentos de teledetección espacial.</a:t>
            </a:r>
            <a:r>
              <a:rPr lang="es-EC" dirty="0">
                <a:effectLst/>
              </a:rPr>
              <a:t> Madrid, España: </a:t>
            </a:r>
            <a:r>
              <a:rPr lang="es-EC" dirty="0" err="1">
                <a:effectLst/>
              </a:rPr>
              <a:t>Rialp</a:t>
            </a:r>
            <a:r>
              <a:rPr lang="es-EC" dirty="0">
                <a:effectLst/>
              </a:rPr>
              <a:t>., Ed.</a:t>
            </a:r>
          </a:p>
          <a:p>
            <a:pPr marL="36900" indent="0">
              <a:buNone/>
            </a:pPr>
            <a:endParaRPr lang="es-EC" dirty="0">
              <a:effectLst/>
            </a:endParaRPr>
          </a:p>
          <a:p>
            <a:pPr marL="36900" indent="0">
              <a:buNone/>
            </a:pPr>
            <a:endParaRPr lang="es-EC" dirty="0"/>
          </a:p>
        </p:txBody>
      </p:sp>
    </p:spTree>
    <p:extLst>
      <p:ext uri="{BB962C8B-B14F-4D97-AF65-F5344CB8AC3E}">
        <p14:creationId xmlns:p14="http://schemas.microsoft.com/office/powerpoint/2010/main" val="2324891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4651399" cy="970450"/>
          </a:xfrm>
        </p:spPr>
        <p:txBody>
          <a:bodyPr>
            <a:normAutofit/>
          </a:bodyPr>
          <a:lstStyle/>
          <a:p>
            <a:pPr algn="l"/>
            <a:r>
              <a:rPr lang="es-EC" sz="3200" dirty="0" smtClean="0">
                <a:solidFill>
                  <a:srgbClr val="FFC000"/>
                </a:solidFill>
                <a:latin typeface="Quicksand" panose="020B0604020202020204" charset="0"/>
              </a:rPr>
              <a:t>Objetivos</a:t>
            </a:r>
            <a:endParaRPr lang="es-EC" sz="3200" dirty="0">
              <a:solidFill>
                <a:srgbClr val="FFC000"/>
              </a:solidFill>
              <a:latin typeface="Quicksand" panose="020B0604020202020204" charset="0"/>
            </a:endParaRPr>
          </a:p>
        </p:txBody>
      </p:sp>
      <p:sp>
        <p:nvSpPr>
          <p:cNvPr id="3" name="Marcador de contenido 2"/>
          <p:cNvSpPr>
            <a:spLocks noGrp="1"/>
          </p:cNvSpPr>
          <p:nvPr>
            <p:ph idx="1"/>
          </p:nvPr>
        </p:nvSpPr>
        <p:spPr>
          <a:xfrm>
            <a:off x="647968" y="3442061"/>
            <a:ext cx="7401327" cy="2159359"/>
          </a:xfrm>
        </p:spPr>
        <p:txBody>
          <a:bodyPr/>
          <a:lstStyle/>
          <a:p>
            <a:pPr marL="36900" indent="0" algn="just">
              <a:buNone/>
            </a:pPr>
            <a:r>
              <a:rPr lang="es-EC" dirty="0">
                <a:effectLst/>
                <a:latin typeface="Quicksand" panose="020B0604020202020204" charset="0"/>
              </a:rPr>
              <a:t>Analizar dos técnicas de teledetección con imágenes R</a:t>
            </a:r>
            <a:r>
              <a:rPr lang="es-EC" dirty="0" smtClean="0">
                <a:effectLst/>
                <a:latin typeface="Quicksand" panose="020B0604020202020204" charset="0"/>
              </a:rPr>
              <a:t>adar </a:t>
            </a:r>
            <a:r>
              <a:rPr lang="es-EC" dirty="0">
                <a:effectLst/>
                <a:latin typeface="Quicksand" panose="020B0604020202020204" charset="0"/>
              </a:rPr>
              <a:t>y </a:t>
            </a:r>
            <a:endParaRPr lang="es-EC" dirty="0" smtClean="0">
              <a:effectLst/>
              <a:latin typeface="Quicksand" panose="020B0604020202020204" charset="0"/>
            </a:endParaRPr>
          </a:p>
          <a:p>
            <a:pPr marL="36900" indent="0" algn="just">
              <a:buNone/>
            </a:pPr>
            <a:r>
              <a:rPr lang="es-EC" dirty="0" smtClean="0">
                <a:effectLst/>
                <a:latin typeface="Quicksand" panose="020B0604020202020204" charset="0"/>
              </a:rPr>
              <a:t>Vehículos </a:t>
            </a:r>
            <a:r>
              <a:rPr lang="es-EC" dirty="0">
                <a:effectLst/>
                <a:latin typeface="Quicksand" panose="020B0604020202020204" charset="0"/>
              </a:rPr>
              <a:t>A</a:t>
            </a:r>
            <a:r>
              <a:rPr lang="es-EC" dirty="0" smtClean="0">
                <a:effectLst/>
                <a:latin typeface="Quicksand" panose="020B0604020202020204" charset="0"/>
              </a:rPr>
              <a:t>éreos </a:t>
            </a:r>
            <a:r>
              <a:rPr lang="es-EC" dirty="0">
                <a:effectLst/>
                <a:latin typeface="Quicksand" panose="020B0604020202020204" charset="0"/>
              </a:rPr>
              <a:t>N</a:t>
            </a:r>
            <a:r>
              <a:rPr lang="es-EC" dirty="0" smtClean="0">
                <a:effectLst/>
                <a:latin typeface="Quicksand" panose="020B0604020202020204" charset="0"/>
              </a:rPr>
              <a:t>o Tripulados </a:t>
            </a:r>
            <a:r>
              <a:rPr lang="es-EC" dirty="0">
                <a:effectLst/>
                <a:latin typeface="Quicksand" panose="020B0604020202020204" charset="0"/>
              </a:rPr>
              <a:t>– UAV en la estimación de biomasa forestal del Parque Metropolitano La Armenia</a:t>
            </a:r>
            <a:r>
              <a:rPr lang="es-EC" dirty="0" smtClean="0">
                <a:effectLst/>
                <a:latin typeface="Quicksand" panose="020B0604020202020204" charset="0"/>
              </a:rPr>
              <a:t>.</a:t>
            </a:r>
            <a:endParaRPr lang="es-EC" dirty="0">
              <a:effectLst/>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1" y="1714798"/>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Objetivo General</a:t>
            </a:r>
            <a:endParaRPr lang="es-EC" sz="2800" dirty="0">
              <a:solidFill>
                <a:srgbClr val="FFC000"/>
              </a:solidFill>
              <a:latin typeface="Quicksand" panose="020B0604020202020204" charset="0"/>
            </a:endParaRPr>
          </a:p>
        </p:txBody>
      </p:sp>
    </p:spTree>
    <p:extLst>
      <p:ext uri="{BB962C8B-B14F-4D97-AF65-F5344CB8AC3E}">
        <p14:creationId xmlns:p14="http://schemas.microsoft.com/office/powerpoint/2010/main" val="4143495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9128"/>
            <a:ext cx="4651399" cy="970450"/>
          </a:xfrm>
        </p:spPr>
        <p:txBody>
          <a:bodyPr>
            <a:normAutofit/>
          </a:bodyPr>
          <a:lstStyle/>
          <a:p>
            <a:pPr algn="l"/>
            <a:r>
              <a:rPr lang="es-EC" sz="3200" dirty="0" smtClean="0">
                <a:solidFill>
                  <a:srgbClr val="FFC000"/>
                </a:solidFill>
                <a:latin typeface="Quicksand" panose="020B0604020202020204" charset="0"/>
              </a:rPr>
              <a:t>Objetivos</a:t>
            </a:r>
            <a:endParaRPr lang="es-EC" sz="3200" dirty="0">
              <a:solidFill>
                <a:srgbClr val="FFC000"/>
              </a:solidFill>
              <a:latin typeface="Quicksand" panose="020B0604020202020204" charset="0"/>
            </a:endParaRPr>
          </a:p>
        </p:txBody>
      </p:sp>
      <p:sp>
        <p:nvSpPr>
          <p:cNvPr id="3" name="Marcador de contenido 2"/>
          <p:cNvSpPr>
            <a:spLocks noGrp="1"/>
          </p:cNvSpPr>
          <p:nvPr>
            <p:ph idx="1"/>
          </p:nvPr>
        </p:nvSpPr>
        <p:spPr>
          <a:xfrm>
            <a:off x="599082" y="2924476"/>
            <a:ext cx="7765322" cy="2159359"/>
          </a:xfrm>
        </p:spPr>
        <p:txBody>
          <a:bodyPr>
            <a:noAutofit/>
          </a:bodyPr>
          <a:lstStyle/>
          <a:p>
            <a:pPr lvl="0"/>
            <a:r>
              <a:rPr lang="es-EC" sz="1800" dirty="0">
                <a:effectLst/>
                <a:latin typeface="Quicksand" panose="020B0604020202020204" charset="0"/>
              </a:rPr>
              <a:t>Recopilar y levantar la información geoespacial que forme parte de la zona de estudio.</a:t>
            </a:r>
          </a:p>
          <a:p>
            <a:pPr lvl="0"/>
            <a:r>
              <a:rPr lang="es-EC" sz="1800" dirty="0">
                <a:effectLst/>
                <a:latin typeface="Quicksand" panose="020B0604020202020204" charset="0"/>
              </a:rPr>
              <a:t>Analizar dos metodologías de estimación de biomasa mediante el uso de imagen R</a:t>
            </a:r>
            <a:r>
              <a:rPr lang="es-EC" sz="1800" dirty="0" smtClean="0">
                <a:effectLst/>
                <a:latin typeface="Quicksand" panose="020B0604020202020204" charset="0"/>
              </a:rPr>
              <a:t>adar </a:t>
            </a:r>
            <a:r>
              <a:rPr lang="es-EC" sz="1800" dirty="0">
                <a:effectLst/>
                <a:latin typeface="Quicksand" panose="020B0604020202020204" charset="0"/>
              </a:rPr>
              <a:t>y </a:t>
            </a:r>
            <a:r>
              <a:rPr lang="es-EC" sz="1800" dirty="0" smtClean="0">
                <a:effectLst/>
                <a:latin typeface="Quicksand" panose="020B0604020202020204" charset="0"/>
              </a:rPr>
              <a:t>Vehículos </a:t>
            </a:r>
            <a:r>
              <a:rPr lang="es-EC" sz="1800" dirty="0">
                <a:effectLst/>
                <a:latin typeface="Quicksand" panose="020B0604020202020204" charset="0"/>
              </a:rPr>
              <a:t>A</a:t>
            </a:r>
            <a:r>
              <a:rPr lang="es-EC" sz="1800" dirty="0" smtClean="0">
                <a:effectLst/>
                <a:latin typeface="Quicksand" panose="020B0604020202020204" charset="0"/>
              </a:rPr>
              <a:t>éreos </a:t>
            </a:r>
            <a:r>
              <a:rPr lang="es-EC" sz="1800" dirty="0">
                <a:effectLst/>
                <a:latin typeface="Quicksand" panose="020B0604020202020204" charset="0"/>
              </a:rPr>
              <a:t>N</a:t>
            </a:r>
            <a:r>
              <a:rPr lang="es-EC" sz="1800" dirty="0" smtClean="0">
                <a:effectLst/>
                <a:latin typeface="Quicksand" panose="020B0604020202020204" charset="0"/>
              </a:rPr>
              <a:t>o </a:t>
            </a:r>
            <a:r>
              <a:rPr lang="es-EC" sz="1800" dirty="0">
                <a:effectLst/>
                <a:latin typeface="Quicksand" panose="020B0604020202020204" charset="0"/>
              </a:rPr>
              <a:t>T</a:t>
            </a:r>
            <a:r>
              <a:rPr lang="es-EC" sz="1800" dirty="0" smtClean="0">
                <a:effectLst/>
                <a:latin typeface="Quicksand" panose="020B0604020202020204" charset="0"/>
              </a:rPr>
              <a:t>ripulados </a:t>
            </a:r>
            <a:r>
              <a:rPr lang="es-EC" sz="1800" dirty="0">
                <a:effectLst/>
                <a:latin typeface="Quicksand" panose="020B0604020202020204" charset="0"/>
              </a:rPr>
              <a:t>– UAV.</a:t>
            </a:r>
          </a:p>
          <a:p>
            <a:pPr lvl="0"/>
            <a:r>
              <a:rPr lang="es-EC" sz="1800" dirty="0">
                <a:effectLst/>
                <a:latin typeface="Quicksand" panose="020B0604020202020204" charset="0"/>
              </a:rPr>
              <a:t>Comparar  y validar la estimación de biomasa forestal obtenidos mediante imágenes </a:t>
            </a:r>
            <a:r>
              <a:rPr lang="es-EC" sz="1800" dirty="0" smtClean="0">
                <a:effectLst/>
                <a:latin typeface="Quicksand" panose="020B0604020202020204" charset="0"/>
              </a:rPr>
              <a:t>Radar </a:t>
            </a:r>
            <a:r>
              <a:rPr lang="es-EC" sz="1800" dirty="0">
                <a:effectLst/>
                <a:latin typeface="Quicksand" panose="020B0604020202020204" charset="0"/>
              </a:rPr>
              <a:t>y </a:t>
            </a:r>
            <a:r>
              <a:rPr lang="es-EC" sz="1800" dirty="0" smtClean="0">
                <a:effectLst/>
                <a:latin typeface="Quicksand" panose="020B0604020202020204" charset="0"/>
              </a:rPr>
              <a:t>Vehículos </a:t>
            </a:r>
            <a:r>
              <a:rPr lang="es-EC" sz="1800" dirty="0">
                <a:effectLst/>
                <a:latin typeface="Quicksand" panose="020B0604020202020204" charset="0"/>
              </a:rPr>
              <a:t>A</a:t>
            </a:r>
            <a:r>
              <a:rPr lang="es-EC" sz="1800" dirty="0" smtClean="0">
                <a:effectLst/>
                <a:latin typeface="Quicksand" panose="020B0604020202020204" charset="0"/>
              </a:rPr>
              <a:t>éreos </a:t>
            </a:r>
            <a:r>
              <a:rPr lang="es-EC" sz="1800" dirty="0">
                <a:effectLst/>
                <a:latin typeface="Quicksand" panose="020B0604020202020204" charset="0"/>
              </a:rPr>
              <a:t>N</a:t>
            </a:r>
            <a:r>
              <a:rPr lang="es-EC" sz="1800" dirty="0" smtClean="0">
                <a:effectLst/>
                <a:latin typeface="Quicksand" panose="020B0604020202020204" charset="0"/>
              </a:rPr>
              <a:t>o </a:t>
            </a:r>
            <a:r>
              <a:rPr lang="es-EC" sz="1800" dirty="0">
                <a:effectLst/>
                <a:latin typeface="Quicksand" panose="020B0604020202020204" charset="0"/>
              </a:rPr>
              <a:t>T</a:t>
            </a:r>
            <a:r>
              <a:rPr lang="es-EC" sz="1800" dirty="0" smtClean="0">
                <a:effectLst/>
                <a:latin typeface="Quicksand" panose="020B0604020202020204" charset="0"/>
              </a:rPr>
              <a:t>ripulados </a:t>
            </a:r>
            <a:r>
              <a:rPr lang="es-EC" sz="1800" dirty="0">
                <a:effectLst/>
                <a:latin typeface="Quicksand" panose="020B0604020202020204" charset="0"/>
              </a:rPr>
              <a:t>– UAV con datos provenientes de ecuaciones alométricas (parámetros en campo</a:t>
            </a:r>
            <a:r>
              <a:rPr lang="es-EC" sz="1800" dirty="0" smtClean="0">
                <a:effectLst/>
                <a:latin typeface="Quicksand" panose="020B0604020202020204" charset="0"/>
              </a:rPr>
              <a:t>).</a:t>
            </a:r>
            <a:endParaRPr lang="es-EC" sz="1800" dirty="0">
              <a:effectLst/>
              <a:latin typeface="Quicksand" panose="020B0604020202020204" charset="0"/>
            </a:endParaRPr>
          </a:p>
        </p:txBody>
      </p:sp>
      <p:grpSp>
        <p:nvGrpSpPr>
          <p:cNvPr id="7" name="Grupo 6"/>
          <p:cNvGrpSpPr/>
          <p:nvPr/>
        </p:nvGrpSpPr>
        <p:grpSpPr>
          <a:xfrm>
            <a:off x="0" y="754727"/>
            <a:ext cx="8049295" cy="334851"/>
            <a:chOff x="0" y="931155"/>
            <a:chExt cx="8049295" cy="334851"/>
          </a:xfrm>
        </p:grpSpPr>
        <p:cxnSp>
          <p:nvCxnSpPr>
            <p:cNvPr id="5" name="Conector recto 4"/>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Elipse 5"/>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C000"/>
                  </a:solidFill>
                </a:ln>
                <a:solidFill>
                  <a:srgbClr val="FFC000"/>
                </a:solidFill>
              </a:endParaRPr>
            </a:p>
          </p:txBody>
        </p:sp>
      </p:grpSp>
      <p:sp>
        <p:nvSpPr>
          <p:cNvPr id="8" name="Título 1"/>
          <p:cNvSpPr txBox="1">
            <a:spLocks/>
          </p:cNvSpPr>
          <p:nvPr/>
        </p:nvSpPr>
        <p:spPr>
          <a:xfrm>
            <a:off x="0" y="1456056"/>
            <a:ext cx="4651399"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z="2800" dirty="0" smtClean="0">
                <a:solidFill>
                  <a:srgbClr val="FFC000"/>
                </a:solidFill>
                <a:latin typeface="Quicksand" panose="020B0604020202020204" charset="0"/>
              </a:rPr>
              <a:t>Objetivos Específicos</a:t>
            </a:r>
            <a:endParaRPr lang="es-EC" sz="2800" dirty="0">
              <a:solidFill>
                <a:srgbClr val="FFC000"/>
              </a:solidFill>
              <a:latin typeface="Quicksand" panose="020B0604020202020204" charset="0"/>
            </a:endParaRPr>
          </a:p>
        </p:txBody>
      </p:sp>
    </p:spTree>
    <p:extLst>
      <p:ext uri="{BB962C8B-B14F-4D97-AF65-F5344CB8AC3E}">
        <p14:creationId xmlns:p14="http://schemas.microsoft.com/office/powerpoint/2010/main" val="329682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sp>
        <p:nvSpPr>
          <p:cNvPr id="4" name="Título 1"/>
          <p:cNvSpPr txBox="1">
            <a:spLocks/>
          </p:cNvSpPr>
          <p:nvPr/>
        </p:nvSpPr>
        <p:spPr>
          <a:xfrm rot="19336996">
            <a:off x="653144" y="3007472"/>
            <a:ext cx="6774287"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C" smtClean="0">
                <a:solidFill>
                  <a:srgbClr val="FFC000"/>
                </a:solidFill>
                <a:latin typeface="Quicksand" panose="020B0604020202020204" charset="0"/>
              </a:rPr>
              <a:t>FUNDAMENTOS TEÓRICOS</a:t>
            </a:r>
            <a:endParaRPr lang="es-EC" dirty="0">
              <a:solidFill>
                <a:srgbClr val="FFC000"/>
              </a:solidFill>
              <a:latin typeface="Quicksand" panose="020B0604020202020204" charset="0"/>
            </a:endParaRPr>
          </a:p>
        </p:txBody>
      </p:sp>
      <p:grpSp>
        <p:nvGrpSpPr>
          <p:cNvPr id="5" name="Grupo 4"/>
          <p:cNvGrpSpPr/>
          <p:nvPr/>
        </p:nvGrpSpPr>
        <p:grpSpPr>
          <a:xfrm rot="19336996">
            <a:off x="653144" y="3643071"/>
            <a:ext cx="8049295" cy="334851"/>
            <a:chOff x="0" y="931155"/>
            <a:chExt cx="8049295" cy="334851"/>
          </a:xfrm>
        </p:grpSpPr>
        <p:cxnSp>
          <p:nvCxnSpPr>
            <p:cNvPr id="6" name="Conector recto 5"/>
            <p:cNvCxnSpPr/>
            <p:nvPr/>
          </p:nvCxnSpPr>
          <p:spPr>
            <a:xfrm flipV="1">
              <a:off x="0" y="1121535"/>
              <a:ext cx="7881870" cy="1287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Elipse 6"/>
            <p:cNvSpPr/>
            <p:nvPr/>
          </p:nvSpPr>
          <p:spPr>
            <a:xfrm>
              <a:off x="7714444" y="931155"/>
              <a:ext cx="334851" cy="3348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400">
                <a:ln>
                  <a:solidFill>
                    <a:srgbClr val="FFC000"/>
                  </a:solidFill>
                </a:ln>
                <a:solidFill>
                  <a:srgbClr val="FFC000"/>
                </a:solidFill>
              </a:endParaRPr>
            </a:p>
          </p:txBody>
        </p:sp>
      </p:grpSp>
    </p:spTree>
    <p:extLst>
      <p:ext uri="{BB962C8B-B14F-4D97-AF65-F5344CB8AC3E}">
        <p14:creationId xmlns:p14="http://schemas.microsoft.com/office/powerpoint/2010/main" val="33835524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spDef>
      <a:spPr/>
      <a:bodyPr spcFirstLastPara="0" vert="horz" wrap="square" lIns="219215" tIns="219215" rIns="219215" bIns="219215" numCol="1" spcCol="1270" anchor="ctr" anchorCtr="0">
        <a:noAutofit/>
      </a:bodyPr>
      <a:lstStyle>
        <a:defPPr algn="ctr" defTabSz="1200150">
          <a:lnSpc>
            <a:spcPct val="90000"/>
          </a:lnSpc>
          <a:spcBef>
            <a:spcPct val="0"/>
          </a:spcBef>
          <a:spcAft>
            <a:spcPct val="35000"/>
          </a:spcAft>
          <a:defRPr b="1" kern="1200" baseline="0" dirty="0" smtClean="0">
            <a:solidFill>
              <a:schemeClr val="bg1"/>
            </a:solidFill>
            <a:latin typeface="Quicksand" panose="020B0604020202020204" charset="0"/>
            <a:sym typeface="Wingdings" panose="05000000000000000000" pitchFamily="2" charset="2"/>
          </a:defRPr>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3112</TotalTime>
  <Words>5506</Words>
  <Application>Microsoft Office PowerPoint</Application>
  <PresentationFormat>Presentación en pantalla (4:3)</PresentationFormat>
  <Paragraphs>1161</Paragraphs>
  <Slides>65</Slides>
  <Notes>28</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65</vt:i4>
      </vt:variant>
    </vt:vector>
  </HeadingPairs>
  <TitlesOfParts>
    <vt:vector size="75" baseType="lpstr">
      <vt:lpstr>Arial</vt:lpstr>
      <vt:lpstr>Calibri</vt:lpstr>
      <vt:lpstr>Calisto MT</vt:lpstr>
      <vt:lpstr>Cambria Math</vt:lpstr>
      <vt:lpstr>Quicksand</vt:lpstr>
      <vt:lpstr>Times New Roman</vt:lpstr>
      <vt:lpstr>Trebuchet MS</vt:lpstr>
      <vt:lpstr>Wingdings</vt:lpstr>
      <vt:lpstr>Wingdings 2</vt:lpstr>
      <vt:lpstr>Pizarra</vt:lpstr>
      <vt:lpstr>Presentación de PowerPoint</vt:lpstr>
      <vt:lpstr>ESQUEMA DE LA PRESENTACIÓN</vt:lpstr>
      <vt:lpstr>Definición del problema</vt:lpstr>
      <vt:lpstr>Justificación</vt:lpstr>
      <vt:lpstr>Justificación</vt:lpstr>
      <vt:lpstr>Área de estudio</vt:lpstr>
      <vt:lpstr>Objetivos</vt:lpstr>
      <vt:lpstr>Objetivos</vt:lpstr>
      <vt:lpstr>Presentación de PowerPoint</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Presentación de PowerPoint</vt:lpstr>
      <vt:lpstr>METODOLOGÍA Y RESULTADOS</vt:lpstr>
      <vt:lpstr>METODOLOGÍA Y RESULTADOS</vt:lpstr>
      <vt:lpstr>METODOLOGÍA Y RESULTADOS</vt:lpstr>
      <vt:lpstr>METODOLOGÍA Y RESULTADOS (FASE 1)</vt:lpstr>
      <vt:lpstr>Presentación de PowerPoint</vt:lpstr>
      <vt:lpstr>Presentación de PowerPoint</vt:lpstr>
      <vt:lpstr>Presentación de PowerPoint</vt:lpstr>
      <vt:lpstr>METODOLOGÍA Y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Referencias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185</cp:revision>
  <dcterms:created xsi:type="dcterms:W3CDTF">2018-01-23T17:20:26Z</dcterms:created>
  <dcterms:modified xsi:type="dcterms:W3CDTF">2018-02-02T05:39:43Z</dcterms:modified>
</cp:coreProperties>
</file>