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sdx" ContentType="application/vnd.ms-visio.drawing"/>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50"/>
  </p:notesMasterIdLst>
  <p:handoutMasterIdLst>
    <p:handoutMasterId r:id="rId51"/>
  </p:handoutMasterIdLst>
  <p:sldIdLst>
    <p:sldId id="279" r:id="rId2"/>
    <p:sldId id="401" r:id="rId3"/>
    <p:sldId id="410" r:id="rId4"/>
    <p:sldId id="411" r:id="rId5"/>
    <p:sldId id="404" r:id="rId6"/>
    <p:sldId id="385" r:id="rId7"/>
    <p:sldId id="413" r:id="rId8"/>
    <p:sldId id="414" r:id="rId9"/>
    <p:sldId id="390" r:id="rId10"/>
    <p:sldId id="407" r:id="rId11"/>
    <p:sldId id="394" r:id="rId12"/>
    <p:sldId id="395" r:id="rId13"/>
    <p:sldId id="396" r:id="rId14"/>
    <p:sldId id="397" r:id="rId15"/>
    <p:sldId id="398" r:id="rId16"/>
    <p:sldId id="408" r:id="rId17"/>
    <p:sldId id="329" r:id="rId18"/>
    <p:sldId id="400" r:id="rId19"/>
    <p:sldId id="415" r:id="rId20"/>
    <p:sldId id="417" r:id="rId21"/>
    <p:sldId id="418" r:id="rId22"/>
    <p:sldId id="419" r:id="rId23"/>
    <p:sldId id="420" r:id="rId24"/>
    <p:sldId id="416" r:id="rId25"/>
    <p:sldId id="422" r:id="rId26"/>
    <p:sldId id="421" r:id="rId27"/>
    <p:sldId id="423" r:id="rId28"/>
    <p:sldId id="424" r:id="rId29"/>
    <p:sldId id="429" r:id="rId30"/>
    <p:sldId id="428" r:id="rId31"/>
    <p:sldId id="377" r:id="rId32"/>
    <p:sldId id="386" r:id="rId33"/>
    <p:sldId id="388" r:id="rId34"/>
    <p:sldId id="337" r:id="rId35"/>
    <p:sldId id="338" r:id="rId36"/>
    <p:sldId id="344" r:id="rId37"/>
    <p:sldId id="345" r:id="rId38"/>
    <p:sldId id="349" r:id="rId39"/>
    <p:sldId id="312" r:id="rId40"/>
    <p:sldId id="303" r:id="rId41"/>
    <p:sldId id="306" r:id="rId42"/>
    <p:sldId id="307" r:id="rId43"/>
    <p:sldId id="309" r:id="rId44"/>
    <p:sldId id="391" r:id="rId45"/>
    <p:sldId id="311" r:id="rId46"/>
    <p:sldId id="354" r:id="rId47"/>
    <p:sldId id="355" r:id="rId48"/>
    <p:sldId id="359" r:id="rId49"/>
  </p:sldIdLst>
  <p:sldSz cx="9144000" cy="6858000" type="screen4x3"/>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icio" id="{7AC375E7-4672-4653-85B2-0A4583879AA6}">
          <p14:sldIdLst>
            <p14:sldId id="279"/>
            <p14:sldId id="401"/>
          </p14:sldIdLst>
        </p14:section>
        <p14:section name="Introduccion" id="{416DF0BE-3C57-4FF5-B51B-DAB716B6E160}">
          <p14:sldIdLst>
            <p14:sldId id="410"/>
            <p14:sldId id="411"/>
            <p14:sldId id="404"/>
          </p14:sldIdLst>
        </p14:section>
        <p14:section name="Sistema CRAS" id="{22226DAF-7025-4942-8758-A7E99F21B8F6}">
          <p14:sldIdLst>
            <p14:sldId id="385"/>
            <p14:sldId id="413"/>
          </p14:sldIdLst>
        </p14:section>
        <p14:section name="Adquisición y caracterización de la base de datos" id="{486F4B56-DD72-4666-A5F4-7C2376B8BBC7}">
          <p14:sldIdLst>
            <p14:sldId id="414"/>
            <p14:sldId id="390"/>
            <p14:sldId id="407"/>
            <p14:sldId id="394"/>
            <p14:sldId id="395"/>
            <p14:sldId id="396"/>
          </p14:sldIdLst>
        </p14:section>
        <p14:section name="Clasificación de emociones" id="{99DC69A1-4B25-4C0E-A4D2-D78DB0C866A2}">
          <p14:sldIdLst>
            <p14:sldId id="397"/>
            <p14:sldId id="398"/>
            <p14:sldId id="408"/>
          </p14:sldIdLst>
        </p14:section>
        <p14:section name="Sistema de detección de emociones" id="{BF20B516-6F2F-4371-84B3-5187E91C0349}">
          <p14:sldIdLst>
            <p14:sldId id="329"/>
            <p14:sldId id="400"/>
            <p14:sldId id="415"/>
            <p14:sldId id="417"/>
            <p14:sldId id="418"/>
            <p14:sldId id="419"/>
            <p14:sldId id="420"/>
            <p14:sldId id="416"/>
            <p14:sldId id="422"/>
            <p14:sldId id="421"/>
            <p14:sldId id="423"/>
          </p14:sldIdLst>
        </p14:section>
        <p14:section name="Conclusiones" id="{085E583F-6462-4008-9071-22276108C108}">
          <p14:sldIdLst>
            <p14:sldId id="424"/>
            <p14:sldId id="429"/>
            <p14:sldId id="428"/>
            <p14:sldId id="377"/>
          </p14:sldIdLst>
        </p14:section>
        <p14:section name="Anexos" id="{833C17DA-B88E-4198-8537-AB276FB96C4C}">
          <p14:sldIdLst>
            <p14:sldId id="386"/>
            <p14:sldId id="388"/>
            <p14:sldId id="337"/>
            <p14:sldId id="338"/>
            <p14:sldId id="344"/>
            <p14:sldId id="345"/>
            <p14:sldId id="349"/>
            <p14:sldId id="312"/>
            <p14:sldId id="303"/>
            <p14:sldId id="306"/>
            <p14:sldId id="307"/>
            <p14:sldId id="309"/>
            <p14:sldId id="391"/>
            <p14:sldId id="311"/>
            <p14:sldId id="354"/>
            <p14:sldId id="355"/>
            <p14:sldId id="359"/>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7DA9"/>
    <a:srgbClr val="0084B4"/>
    <a:srgbClr val="FCCDB6"/>
    <a:srgbClr val="00B0F0"/>
    <a:srgbClr val="004568"/>
    <a:srgbClr val="75D1FF"/>
    <a:srgbClr val="EAE5FF"/>
    <a:srgbClr val="D3C9FF"/>
    <a:srgbClr val="C5B7FF"/>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43" autoAdjust="0"/>
    <p:restoredTop sz="91582" autoAdjust="0"/>
  </p:normalViewPr>
  <p:slideViewPr>
    <p:cSldViewPr snapToGrid="0">
      <p:cViewPr varScale="1">
        <p:scale>
          <a:sx n="81" d="100"/>
          <a:sy n="81" d="100"/>
        </p:scale>
        <p:origin x="1284" y="54"/>
      </p:cViewPr>
      <p:guideLst>
        <p:guide orient="horz" pos="2160"/>
        <p:guide pos="2880"/>
      </p:guideLst>
    </p:cSldViewPr>
  </p:slideViewPr>
  <p:notesTextViewPr>
    <p:cViewPr>
      <p:scale>
        <a:sx n="1" d="1"/>
        <a:sy n="1" d="1"/>
      </p:scale>
      <p:origin x="0" y="0"/>
    </p:cViewPr>
  </p:notesTextViewPr>
  <p:sorterViewPr>
    <p:cViewPr>
      <p:scale>
        <a:sx n="82" d="100"/>
        <a:sy n="82" d="100"/>
      </p:scale>
      <p:origin x="0" y="-82"/>
    </p:cViewPr>
  </p:sorterViewPr>
  <p:notesViewPr>
    <p:cSldViewPr snapToGrid="0">
      <p:cViewPr varScale="1">
        <p:scale>
          <a:sx n="73" d="100"/>
          <a:sy n="73" d="100"/>
        </p:scale>
        <p:origin x="583"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79"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Basal</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cat>
            <c:strRef>
              <c:f>Hoja1!$A$2:$A$5</c:f>
              <c:strCache>
                <c:ptCount val="3"/>
                <c:pt idx="0">
                  <c:v>Respiracion</c:v>
                </c:pt>
                <c:pt idx="1">
                  <c:v>Contracciones ventriculares</c:v>
                </c:pt>
                <c:pt idx="2">
                  <c:v>Acople respiracion y contraccion ventricular</c:v>
                </c:pt>
              </c:strCache>
            </c:strRef>
          </c:cat>
          <c:val>
            <c:numRef>
              <c:f>Hoja1!$B$2:$B$5</c:f>
              <c:numCache>
                <c:formatCode>General</c:formatCode>
                <c:ptCount val="4"/>
                <c:pt idx="0">
                  <c:v>0.24</c:v>
                </c:pt>
                <c:pt idx="1">
                  <c:v>0.16</c:v>
                </c:pt>
                <c:pt idx="2">
                  <c:v>0.23599999999999999</c:v>
                </c:pt>
              </c:numCache>
            </c:numRef>
          </c:val>
        </c:ser>
        <c:ser>
          <c:idx val="1"/>
          <c:order val="1"/>
          <c:tx>
            <c:strRef>
              <c:f>Hoja1!$C$1</c:f>
              <c:strCache>
                <c:ptCount val="1"/>
                <c:pt idx="0">
                  <c:v>Estrés</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invertIfNegative val="0"/>
          <c:cat>
            <c:strRef>
              <c:f>Hoja1!$A$2:$A$5</c:f>
              <c:strCache>
                <c:ptCount val="3"/>
                <c:pt idx="0">
                  <c:v>Respiracion</c:v>
                </c:pt>
                <c:pt idx="1">
                  <c:v>Contracciones ventriculares</c:v>
                </c:pt>
                <c:pt idx="2">
                  <c:v>Acople respiracion y contraccion ventricular</c:v>
                </c:pt>
              </c:strCache>
            </c:strRef>
          </c:cat>
          <c:val>
            <c:numRef>
              <c:f>Hoja1!$C$2:$C$5</c:f>
              <c:numCache>
                <c:formatCode>General</c:formatCode>
                <c:ptCount val="4"/>
                <c:pt idx="0">
                  <c:v>0.28599999999999998</c:v>
                </c:pt>
                <c:pt idx="1">
                  <c:v>0.22</c:v>
                </c:pt>
                <c:pt idx="2">
                  <c:v>0.06</c:v>
                </c:pt>
              </c:numCache>
            </c:numRef>
          </c:val>
        </c:ser>
        <c:ser>
          <c:idx val="2"/>
          <c:order val="2"/>
          <c:tx>
            <c:strRef>
              <c:f>Hoja1!$D$1</c:f>
              <c:strCache>
                <c:ptCount val="1"/>
                <c:pt idx="0">
                  <c:v>Tranquilidad</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cat>
            <c:strRef>
              <c:f>Hoja1!$A$2:$A$5</c:f>
              <c:strCache>
                <c:ptCount val="3"/>
                <c:pt idx="0">
                  <c:v>Respiracion</c:v>
                </c:pt>
                <c:pt idx="1">
                  <c:v>Contracciones ventriculares</c:v>
                </c:pt>
                <c:pt idx="2">
                  <c:v>Acople respiracion y contraccion ventricular</c:v>
                </c:pt>
              </c:strCache>
            </c:strRef>
          </c:cat>
          <c:val>
            <c:numRef>
              <c:f>Hoja1!$D$2:$D$5</c:f>
              <c:numCache>
                <c:formatCode>General</c:formatCode>
                <c:ptCount val="4"/>
                <c:pt idx="0">
                  <c:v>0.24</c:v>
                </c:pt>
                <c:pt idx="1">
                  <c:v>0.17</c:v>
                </c:pt>
                <c:pt idx="2">
                  <c:v>0.19</c:v>
                </c:pt>
              </c:numCache>
            </c:numRef>
          </c:val>
        </c:ser>
        <c:dLbls>
          <c:showLegendKey val="0"/>
          <c:showVal val="0"/>
          <c:showCatName val="0"/>
          <c:showSerName val="0"/>
          <c:showPercent val="0"/>
          <c:showBubbleSize val="0"/>
        </c:dLbls>
        <c:gapWidth val="100"/>
        <c:overlap val="-24"/>
        <c:axId val="240834744"/>
        <c:axId val="240839056"/>
      </c:barChart>
      <c:catAx>
        <c:axId val="24083474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crossAx val="240839056"/>
        <c:crosses val="autoZero"/>
        <c:auto val="1"/>
        <c:lblAlgn val="ctr"/>
        <c:lblOffset val="100"/>
        <c:noMultiLvlLbl val="0"/>
      </c:catAx>
      <c:valAx>
        <c:axId val="24083905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crossAx val="240834744"/>
        <c:crosses val="autoZero"/>
        <c:crossBetween val="between"/>
      </c:valAx>
      <c:spPr>
        <a:noFill/>
        <a:ln>
          <a:solidFill>
            <a:schemeClr val="tx1"/>
          </a:solid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F9B73E-1E90-4826-A568-90AA1F0F5EB8}" type="doc">
      <dgm:prSet loTypeId="urn:microsoft.com/office/officeart/2005/8/layout/chevron2" loCatId="list" qsTypeId="urn:microsoft.com/office/officeart/2005/8/quickstyle/simple1" qsCatId="simple" csTypeId="urn:microsoft.com/office/officeart/2005/8/colors/accent2_2" csCatId="accent2" phldr="1"/>
      <dgm:spPr/>
      <dgm:t>
        <a:bodyPr/>
        <a:lstStyle/>
        <a:p>
          <a:endParaRPr lang="es-ES"/>
        </a:p>
      </dgm:t>
    </dgm:pt>
    <dgm:pt modelId="{99608918-F13C-4387-9916-0FC8271E27D9}">
      <dgm:prSet phldrT="[Texto]"/>
      <dgm:spPr/>
      <dgm:t>
        <a:bodyPr/>
        <a:lstStyle/>
        <a:p>
          <a:r>
            <a:rPr lang="es-EC" b="1" dirty="0" smtClean="0">
              <a:latin typeface="Arial" panose="020B0604020202020204" pitchFamily="34" charset="0"/>
              <a:ea typeface="Inconsolata"/>
            </a:rPr>
            <a:t>1</a:t>
          </a:r>
          <a:endParaRPr lang="es-ES" dirty="0"/>
        </a:p>
      </dgm:t>
    </dgm:pt>
    <dgm:pt modelId="{DA6853BF-C15A-4099-BFB7-1ADFEDA1A8A7}" type="parTrans" cxnId="{B272FA10-D13C-4812-8EFB-4F5DA2496559}">
      <dgm:prSet/>
      <dgm:spPr/>
      <dgm:t>
        <a:bodyPr/>
        <a:lstStyle/>
        <a:p>
          <a:endParaRPr lang="es-ES"/>
        </a:p>
      </dgm:t>
    </dgm:pt>
    <dgm:pt modelId="{B346EBD5-E700-4B39-ABB0-8275BE5C0754}" type="sibTrans" cxnId="{B272FA10-D13C-4812-8EFB-4F5DA2496559}">
      <dgm:prSet/>
      <dgm:spPr/>
      <dgm:t>
        <a:bodyPr/>
        <a:lstStyle/>
        <a:p>
          <a:endParaRPr lang="es-ES"/>
        </a:p>
      </dgm:t>
    </dgm:pt>
    <dgm:pt modelId="{49CDAFCB-1237-4FF0-A3DF-D0EF08605027}">
      <dgm:prSet/>
      <dgm:spPr/>
      <dgm:t>
        <a:bodyPr/>
        <a:lstStyle/>
        <a:p>
          <a:r>
            <a:rPr lang="es-ES" b="1" dirty="0" smtClean="0">
              <a:latin typeface="Arial" panose="020B0604020202020204" pitchFamily="34" charset="0"/>
              <a:ea typeface="Inconsolata"/>
            </a:rPr>
            <a:t>2</a:t>
          </a:r>
        </a:p>
      </dgm:t>
    </dgm:pt>
    <dgm:pt modelId="{660EF15D-0025-41FF-92EC-40288D4E2BE5}" type="parTrans" cxnId="{070E49EB-085D-4943-B060-E2669D9EAEBD}">
      <dgm:prSet/>
      <dgm:spPr/>
      <dgm:t>
        <a:bodyPr/>
        <a:lstStyle/>
        <a:p>
          <a:endParaRPr lang="es-ES"/>
        </a:p>
      </dgm:t>
    </dgm:pt>
    <dgm:pt modelId="{52ED750D-7B65-439F-B14B-F0B67CC27874}" type="sibTrans" cxnId="{070E49EB-085D-4943-B060-E2669D9EAEBD}">
      <dgm:prSet/>
      <dgm:spPr/>
      <dgm:t>
        <a:bodyPr/>
        <a:lstStyle/>
        <a:p>
          <a:endParaRPr lang="es-ES"/>
        </a:p>
      </dgm:t>
    </dgm:pt>
    <dgm:pt modelId="{55EB9812-A607-4FC1-99C9-9FB8CBA209AD}">
      <dgm:prSet/>
      <dgm:spPr/>
      <dgm:t>
        <a:bodyPr/>
        <a:lstStyle/>
        <a:p>
          <a:r>
            <a:rPr lang="es-EC" b="1" dirty="0" smtClean="0">
              <a:latin typeface="Arial" panose="020B0604020202020204" pitchFamily="34" charset="0"/>
              <a:ea typeface="Inconsolata"/>
              <a:cs typeface="Times New Roman" panose="02020603050405020304" pitchFamily="18" charset="0"/>
            </a:rPr>
            <a:t>3</a:t>
          </a:r>
          <a:endParaRPr lang="es-ES" dirty="0">
            <a:latin typeface="Calibri" panose="020F0502020204030204" pitchFamily="34" charset="0"/>
            <a:ea typeface="Calibri" panose="020F0502020204030204" pitchFamily="34" charset="0"/>
            <a:cs typeface="Times New Roman" panose="02020603050405020304" pitchFamily="18" charset="0"/>
          </a:endParaRPr>
        </a:p>
      </dgm:t>
    </dgm:pt>
    <dgm:pt modelId="{CC000598-4665-4CFA-BF0E-4FA64452FD96}" type="parTrans" cxnId="{5FB5668B-BA17-4020-BBF5-1C44D6B0FCB5}">
      <dgm:prSet/>
      <dgm:spPr/>
      <dgm:t>
        <a:bodyPr/>
        <a:lstStyle/>
        <a:p>
          <a:endParaRPr lang="es-ES"/>
        </a:p>
      </dgm:t>
    </dgm:pt>
    <dgm:pt modelId="{ADFF8720-C931-4695-B050-20F9AC878938}" type="sibTrans" cxnId="{5FB5668B-BA17-4020-BBF5-1C44D6B0FCB5}">
      <dgm:prSet/>
      <dgm:spPr/>
      <dgm:t>
        <a:bodyPr/>
        <a:lstStyle/>
        <a:p>
          <a:endParaRPr lang="es-ES"/>
        </a:p>
      </dgm:t>
    </dgm:pt>
    <dgm:pt modelId="{92CE21BC-4792-4F2C-B8FC-3F20FA8ECC9A}">
      <dgm:prSet/>
      <dgm:spPr/>
      <dgm:t>
        <a:bodyPr/>
        <a:lstStyle/>
        <a:p>
          <a:r>
            <a:rPr lang="es-EC" b="1" dirty="0" smtClean="0">
              <a:latin typeface="Arial" panose="020B0604020202020204" pitchFamily="34" charset="0"/>
              <a:ea typeface="Times New Roman" panose="02020603050405020304" pitchFamily="18" charset="0"/>
              <a:cs typeface="Times New Roman" panose="02020603050405020304" pitchFamily="18" charset="0"/>
            </a:rPr>
            <a:t>4</a:t>
          </a:r>
          <a:endParaRPr lang="es-ES" dirty="0">
            <a:latin typeface="Calibri" panose="020F0502020204030204" pitchFamily="34" charset="0"/>
            <a:ea typeface="Calibri" panose="020F0502020204030204" pitchFamily="34" charset="0"/>
            <a:cs typeface="Times New Roman" panose="02020603050405020304" pitchFamily="18" charset="0"/>
          </a:endParaRPr>
        </a:p>
      </dgm:t>
    </dgm:pt>
    <dgm:pt modelId="{5AB4C0B3-2593-4AD6-A505-833A931E4787}" type="parTrans" cxnId="{3913625F-34EC-4882-BC84-E030A60AB805}">
      <dgm:prSet/>
      <dgm:spPr/>
      <dgm:t>
        <a:bodyPr/>
        <a:lstStyle/>
        <a:p>
          <a:endParaRPr lang="es-ES"/>
        </a:p>
      </dgm:t>
    </dgm:pt>
    <dgm:pt modelId="{0EC53774-8ADF-461A-A687-4F2DB42C73A2}" type="sibTrans" cxnId="{3913625F-34EC-4882-BC84-E030A60AB805}">
      <dgm:prSet/>
      <dgm:spPr/>
      <dgm:t>
        <a:bodyPr/>
        <a:lstStyle/>
        <a:p>
          <a:endParaRPr lang="es-ES"/>
        </a:p>
      </dgm:t>
    </dgm:pt>
    <dgm:pt modelId="{0784CFB6-031D-4AB1-91CB-D0FE9345C06A}">
      <dgm:prSet/>
      <dgm:spPr/>
      <dgm:t>
        <a:bodyPr/>
        <a:lstStyle/>
        <a:p>
          <a:r>
            <a:rPr lang="es-EC" b="1" dirty="0" smtClean="0">
              <a:latin typeface="Arial" panose="020B0604020202020204" pitchFamily="34" charset="0"/>
              <a:ea typeface="Inconsolata"/>
            </a:rPr>
            <a:t>5</a:t>
          </a:r>
        </a:p>
      </dgm:t>
    </dgm:pt>
    <dgm:pt modelId="{FB5F9E0D-0C41-4969-BEFB-4E0BAC35D53B}" type="parTrans" cxnId="{C0CA9FC9-A3EF-4CE1-8500-D1CD1DC1BB99}">
      <dgm:prSet/>
      <dgm:spPr/>
      <dgm:t>
        <a:bodyPr/>
        <a:lstStyle/>
        <a:p>
          <a:endParaRPr lang="es-ES"/>
        </a:p>
      </dgm:t>
    </dgm:pt>
    <dgm:pt modelId="{53B01976-67B3-40AB-BA57-66A3B35B931B}" type="sibTrans" cxnId="{C0CA9FC9-A3EF-4CE1-8500-D1CD1DC1BB99}">
      <dgm:prSet/>
      <dgm:spPr/>
      <dgm:t>
        <a:bodyPr/>
        <a:lstStyle/>
        <a:p>
          <a:endParaRPr lang="es-ES"/>
        </a:p>
      </dgm:t>
    </dgm:pt>
    <dgm:pt modelId="{38C301F4-D76D-4321-811A-922D53734149}">
      <dgm:prSet/>
      <dgm:spPr/>
      <dgm:t>
        <a:bodyPr/>
        <a:lstStyle/>
        <a:p>
          <a:r>
            <a:rPr lang="es-EC" b="1" dirty="0" smtClean="0">
              <a:latin typeface="Arial" panose="020B0604020202020204" pitchFamily="34" charset="0"/>
              <a:ea typeface="Inconsolata"/>
            </a:rPr>
            <a:t>6</a:t>
          </a:r>
          <a:endParaRPr lang="es-ES" dirty="0">
            <a:effectLst/>
            <a:latin typeface="Times New Roman" panose="02020603050405020304" pitchFamily="18" charset="0"/>
            <a:ea typeface="Times New Roman" panose="02020603050405020304" pitchFamily="18" charset="0"/>
          </a:endParaRPr>
        </a:p>
      </dgm:t>
    </dgm:pt>
    <dgm:pt modelId="{217BCE34-B9C9-4BAF-80C0-8314DB89ABF1}" type="parTrans" cxnId="{F77EA06D-2ECA-4D0E-9631-C55303988288}">
      <dgm:prSet/>
      <dgm:spPr/>
      <dgm:t>
        <a:bodyPr/>
        <a:lstStyle/>
        <a:p>
          <a:endParaRPr lang="es-ES"/>
        </a:p>
      </dgm:t>
    </dgm:pt>
    <dgm:pt modelId="{E4DA2852-D6E0-4225-9061-738A250FA433}" type="sibTrans" cxnId="{F77EA06D-2ECA-4D0E-9631-C55303988288}">
      <dgm:prSet/>
      <dgm:spPr/>
      <dgm:t>
        <a:bodyPr/>
        <a:lstStyle/>
        <a:p>
          <a:endParaRPr lang="es-ES"/>
        </a:p>
      </dgm:t>
    </dgm:pt>
    <dgm:pt modelId="{E14BF83A-A040-4B7B-AD26-4AF16BC9DD9D}">
      <dgm:prSet phldrT="[Texto]"/>
      <dgm:spPr/>
      <dgm:t>
        <a:bodyPr/>
        <a:lstStyle/>
        <a:p>
          <a:r>
            <a:rPr lang="es-EC" b="1" dirty="0" smtClean="0">
              <a:latin typeface="Arial" panose="020B0604020202020204" pitchFamily="34" charset="0"/>
              <a:ea typeface="Inconsolata"/>
            </a:rPr>
            <a:t>Introducción</a:t>
          </a:r>
          <a:endParaRPr lang="es-ES" dirty="0"/>
        </a:p>
      </dgm:t>
    </dgm:pt>
    <dgm:pt modelId="{F16B8221-2BFB-48E7-B283-735CAF2481E4}" type="parTrans" cxnId="{58DBF896-B6A9-453D-B976-5EB87BD72C65}">
      <dgm:prSet/>
      <dgm:spPr/>
      <dgm:t>
        <a:bodyPr/>
        <a:lstStyle/>
        <a:p>
          <a:endParaRPr lang="es-ES"/>
        </a:p>
      </dgm:t>
    </dgm:pt>
    <dgm:pt modelId="{08B094B5-9D5A-41F5-BEF6-761D027AAEE5}" type="sibTrans" cxnId="{58DBF896-B6A9-453D-B976-5EB87BD72C65}">
      <dgm:prSet/>
      <dgm:spPr/>
      <dgm:t>
        <a:bodyPr/>
        <a:lstStyle/>
        <a:p>
          <a:endParaRPr lang="es-ES"/>
        </a:p>
      </dgm:t>
    </dgm:pt>
    <dgm:pt modelId="{148602A5-1F23-4766-A2A4-793C51F817C6}">
      <dgm:prSet/>
      <dgm:spPr/>
      <dgm:t>
        <a:bodyPr/>
        <a:lstStyle/>
        <a:p>
          <a:r>
            <a:rPr lang="es-ES" b="1" dirty="0" smtClean="0">
              <a:latin typeface="Arial" panose="020B0604020202020204" pitchFamily="34" charset="0"/>
              <a:ea typeface="Inconsolata"/>
            </a:rPr>
            <a:t>Diseño del sistema de adquisición de señales cardiorrespiratorias </a:t>
          </a:r>
        </a:p>
      </dgm:t>
    </dgm:pt>
    <dgm:pt modelId="{6DC072A9-BAAD-41FB-A7B8-17E06AAF58EF}" type="parTrans" cxnId="{ADB56C51-554A-45AD-ABAA-4634A62383C5}">
      <dgm:prSet/>
      <dgm:spPr/>
      <dgm:t>
        <a:bodyPr/>
        <a:lstStyle/>
        <a:p>
          <a:endParaRPr lang="es-ES"/>
        </a:p>
      </dgm:t>
    </dgm:pt>
    <dgm:pt modelId="{25A6920F-BB7F-4CC0-8390-C22D42D950C2}" type="sibTrans" cxnId="{ADB56C51-554A-45AD-ABAA-4634A62383C5}">
      <dgm:prSet/>
      <dgm:spPr/>
      <dgm:t>
        <a:bodyPr/>
        <a:lstStyle/>
        <a:p>
          <a:endParaRPr lang="es-ES"/>
        </a:p>
      </dgm:t>
    </dgm:pt>
    <dgm:pt modelId="{0E0AAC12-7CA0-41E1-84A4-9BCB0E11BF1A}">
      <dgm:prSet/>
      <dgm:spPr/>
      <dgm:t>
        <a:bodyPr/>
        <a:lstStyle/>
        <a:p>
          <a:r>
            <a:rPr lang="es-EC" b="1" dirty="0" smtClean="0">
              <a:solidFill>
                <a:srgbClr val="000000"/>
              </a:solidFill>
              <a:ea typeface="Inconsolata"/>
              <a:cs typeface="Times New Roman" panose="02020603050405020304" pitchFamily="18" charset="0"/>
            </a:rPr>
            <a:t>Adquisición y caracterización de señales cardiorrespiratorias</a:t>
          </a:r>
          <a:r>
            <a:rPr lang="es-EC" b="1" dirty="0" smtClean="0">
              <a:latin typeface="Arial" panose="020B0604020202020204" pitchFamily="34" charset="0"/>
              <a:ea typeface="Inconsolata"/>
              <a:cs typeface="Times New Roman" panose="02020603050405020304" pitchFamily="18" charset="0"/>
            </a:rPr>
            <a:t> </a:t>
          </a:r>
          <a:endParaRPr lang="es-ES" dirty="0">
            <a:latin typeface="Calibri" panose="020F0502020204030204" pitchFamily="34" charset="0"/>
            <a:ea typeface="Calibri" panose="020F0502020204030204" pitchFamily="34" charset="0"/>
            <a:cs typeface="Times New Roman" panose="02020603050405020304" pitchFamily="18" charset="0"/>
          </a:endParaRPr>
        </a:p>
      </dgm:t>
    </dgm:pt>
    <dgm:pt modelId="{4F0ADF89-EA2A-4C22-9C42-163E729E0A76}" type="parTrans" cxnId="{AB75F27F-3C09-497D-94C2-0B4BD95D88B5}">
      <dgm:prSet/>
      <dgm:spPr/>
      <dgm:t>
        <a:bodyPr/>
        <a:lstStyle/>
        <a:p>
          <a:endParaRPr lang="es-ES"/>
        </a:p>
      </dgm:t>
    </dgm:pt>
    <dgm:pt modelId="{3B33397C-ABA6-4549-9A59-2D95F24BF95D}" type="sibTrans" cxnId="{AB75F27F-3C09-497D-94C2-0B4BD95D88B5}">
      <dgm:prSet/>
      <dgm:spPr/>
      <dgm:t>
        <a:bodyPr/>
        <a:lstStyle/>
        <a:p>
          <a:endParaRPr lang="es-ES"/>
        </a:p>
      </dgm:t>
    </dgm:pt>
    <dgm:pt modelId="{E22D74E8-4072-4381-8046-27B2813A709F}">
      <dgm:prSet/>
      <dgm:spPr/>
      <dgm:t>
        <a:bodyPr/>
        <a:lstStyle/>
        <a:p>
          <a:r>
            <a:rPr lang="es-EC" b="1" dirty="0" smtClean="0">
              <a:latin typeface="Arial" panose="020B0604020202020204" pitchFamily="34" charset="0"/>
              <a:ea typeface="Times New Roman" panose="02020603050405020304" pitchFamily="18" charset="0"/>
              <a:cs typeface="Times New Roman" panose="02020603050405020304" pitchFamily="18" charset="0"/>
            </a:rPr>
            <a:t>Diseño de los clasificadores</a:t>
          </a:r>
          <a:endParaRPr lang="es-ES" dirty="0">
            <a:latin typeface="Calibri" panose="020F0502020204030204" pitchFamily="34" charset="0"/>
            <a:ea typeface="Calibri" panose="020F0502020204030204" pitchFamily="34" charset="0"/>
            <a:cs typeface="Times New Roman" panose="02020603050405020304" pitchFamily="18" charset="0"/>
          </a:endParaRPr>
        </a:p>
      </dgm:t>
    </dgm:pt>
    <dgm:pt modelId="{41357C70-F7D7-4267-91FD-DCF46AA6C45B}" type="parTrans" cxnId="{596B9596-D52C-485E-B32E-7F4FCFEFD6A0}">
      <dgm:prSet/>
      <dgm:spPr/>
      <dgm:t>
        <a:bodyPr/>
        <a:lstStyle/>
        <a:p>
          <a:endParaRPr lang="es-ES"/>
        </a:p>
      </dgm:t>
    </dgm:pt>
    <dgm:pt modelId="{0EA88E82-8548-49DB-B512-769DA1AC7BB8}" type="sibTrans" cxnId="{596B9596-D52C-485E-B32E-7F4FCFEFD6A0}">
      <dgm:prSet/>
      <dgm:spPr/>
      <dgm:t>
        <a:bodyPr/>
        <a:lstStyle/>
        <a:p>
          <a:endParaRPr lang="es-ES"/>
        </a:p>
      </dgm:t>
    </dgm:pt>
    <dgm:pt modelId="{C4F86BAD-907A-4622-B76C-FF9A69F76544}">
      <dgm:prSet/>
      <dgm:spPr/>
      <dgm:t>
        <a:bodyPr/>
        <a:lstStyle/>
        <a:p>
          <a:r>
            <a:rPr lang="es-EC" b="1" dirty="0" smtClean="0">
              <a:latin typeface="Arial" panose="020B0604020202020204" pitchFamily="34" charset="0"/>
              <a:ea typeface="Inconsolata"/>
            </a:rPr>
            <a:t>Sistema de detección </a:t>
          </a:r>
          <a:r>
            <a:rPr lang="es-EC" b="1" dirty="0" smtClean="0">
              <a:latin typeface="Arial" panose="020B0604020202020204" pitchFamily="34" charset="0"/>
              <a:ea typeface="Inconsolata"/>
            </a:rPr>
            <a:t>online de estrés y </a:t>
          </a:r>
          <a:r>
            <a:rPr lang="es-EC" b="1" dirty="0" smtClean="0">
              <a:latin typeface="Arial" panose="020B0604020202020204" pitchFamily="34" charset="0"/>
              <a:ea typeface="Inconsolata"/>
            </a:rPr>
            <a:t>modificación de </a:t>
          </a:r>
          <a:r>
            <a:rPr lang="es-EC" b="1" dirty="0" smtClean="0">
              <a:latin typeface="Arial" panose="020B0604020202020204" pitchFamily="34" charset="0"/>
              <a:ea typeface="Inconsolata"/>
            </a:rPr>
            <a:t>un </a:t>
          </a:r>
          <a:r>
            <a:rPr lang="es-EC" b="1" dirty="0" smtClean="0">
              <a:latin typeface="Arial" panose="020B0604020202020204" pitchFamily="34" charset="0"/>
              <a:ea typeface="Inconsolata"/>
            </a:rPr>
            <a:t>Robot simulado</a:t>
          </a:r>
        </a:p>
      </dgm:t>
    </dgm:pt>
    <dgm:pt modelId="{236CAC32-9CAB-4EA0-9F7F-025F4A87BB9C}" type="parTrans" cxnId="{8A4D5B66-6462-4B7D-A501-06D6A9E0507A}">
      <dgm:prSet/>
      <dgm:spPr/>
      <dgm:t>
        <a:bodyPr/>
        <a:lstStyle/>
        <a:p>
          <a:endParaRPr lang="es-ES"/>
        </a:p>
      </dgm:t>
    </dgm:pt>
    <dgm:pt modelId="{C3BF5104-2277-4C4D-A55B-61E0E6E56E2F}" type="sibTrans" cxnId="{8A4D5B66-6462-4B7D-A501-06D6A9E0507A}">
      <dgm:prSet/>
      <dgm:spPr/>
      <dgm:t>
        <a:bodyPr/>
        <a:lstStyle/>
        <a:p>
          <a:endParaRPr lang="es-ES"/>
        </a:p>
      </dgm:t>
    </dgm:pt>
    <dgm:pt modelId="{5F87E069-0917-4668-B7AC-5BD939046836}">
      <dgm:prSet/>
      <dgm:spPr/>
      <dgm:t>
        <a:bodyPr/>
        <a:lstStyle/>
        <a:p>
          <a:r>
            <a:rPr lang="es-EC" b="1" dirty="0" smtClean="0">
              <a:latin typeface="Arial" panose="020B0604020202020204" pitchFamily="34" charset="0"/>
              <a:ea typeface="Inconsolata"/>
            </a:rPr>
            <a:t>Conclusiones y Recomendaciones</a:t>
          </a:r>
          <a:endParaRPr lang="es-ES" dirty="0">
            <a:effectLst/>
            <a:latin typeface="Times New Roman" panose="02020603050405020304" pitchFamily="18" charset="0"/>
            <a:ea typeface="Times New Roman" panose="02020603050405020304" pitchFamily="18" charset="0"/>
          </a:endParaRPr>
        </a:p>
      </dgm:t>
    </dgm:pt>
    <dgm:pt modelId="{922F24FB-CC0F-4C4E-98C6-C3888826BC95}" type="parTrans" cxnId="{3DF4D3AC-D914-4F5C-BBAC-92BD68D66178}">
      <dgm:prSet/>
      <dgm:spPr/>
      <dgm:t>
        <a:bodyPr/>
        <a:lstStyle/>
        <a:p>
          <a:endParaRPr lang="es-ES"/>
        </a:p>
      </dgm:t>
    </dgm:pt>
    <dgm:pt modelId="{CD9D1BAE-EE61-4B74-BA39-CBFD7CB1C029}" type="sibTrans" cxnId="{3DF4D3AC-D914-4F5C-BBAC-92BD68D66178}">
      <dgm:prSet/>
      <dgm:spPr/>
      <dgm:t>
        <a:bodyPr/>
        <a:lstStyle/>
        <a:p>
          <a:endParaRPr lang="es-ES"/>
        </a:p>
      </dgm:t>
    </dgm:pt>
    <dgm:pt modelId="{8E4668D9-1E90-4701-A5DD-6148B7EBD7B6}" type="pres">
      <dgm:prSet presAssocID="{5FF9B73E-1E90-4826-A568-90AA1F0F5EB8}" presName="linearFlow" presStyleCnt="0">
        <dgm:presLayoutVars>
          <dgm:dir/>
          <dgm:animLvl val="lvl"/>
          <dgm:resizeHandles val="exact"/>
        </dgm:presLayoutVars>
      </dgm:prSet>
      <dgm:spPr/>
      <dgm:t>
        <a:bodyPr/>
        <a:lstStyle/>
        <a:p>
          <a:endParaRPr lang="es-ES"/>
        </a:p>
      </dgm:t>
    </dgm:pt>
    <dgm:pt modelId="{DF1B3972-F2C4-466E-909B-B6D01D0B55C0}" type="pres">
      <dgm:prSet presAssocID="{99608918-F13C-4387-9916-0FC8271E27D9}" presName="composite" presStyleCnt="0"/>
      <dgm:spPr/>
    </dgm:pt>
    <dgm:pt modelId="{F089B3F5-5C7B-44F5-B8B7-E2734F033E70}" type="pres">
      <dgm:prSet presAssocID="{99608918-F13C-4387-9916-0FC8271E27D9}" presName="parentText" presStyleLbl="alignNode1" presStyleIdx="0" presStyleCnt="6">
        <dgm:presLayoutVars>
          <dgm:chMax val="1"/>
          <dgm:bulletEnabled val="1"/>
        </dgm:presLayoutVars>
      </dgm:prSet>
      <dgm:spPr/>
      <dgm:t>
        <a:bodyPr/>
        <a:lstStyle/>
        <a:p>
          <a:endParaRPr lang="es-ES"/>
        </a:p>
      </dgm:t>
    </dgm:pt>
    <dgm:pt modelId="{C622015D-8EDD-402F-A76A-7C77DD45B5EF}" type="pres">
      <dgm:prSet presAssocID="{99608918-F13C-4387-9916-0FC8271E27D9}" presName="descendantText" presStyleLbl="alignAcc1" presStyleIdx="0" presStyleCnt="6">
        <dgm:presLayoutVars>
          <dgm:bulletEnabled val="1"/>
        </dgm:presLayoutVars>
      </dgm:prSet>
      <dgm:spPr/>
      <dgm:t>
        <a:bodyPr/>
        <a:lstStyle/>
        <a:p>
          <a:endParaRPr lang="es-ES"/>
        </a:p>
      </dgm:t>
    </dgm:pt>
    <dgm:pt modelId="{2AFA1B95-61BC-4F9A-A599-863116A4869E}" type="pres">
      <dgm:prSet presAssocID="{B346EBD5-E700-4B39-ABB0-8275BE5C0754}" presName="sp" presStyleCnt="0"/>
      <dgm:spPr/>
    </dgm:pt>
    <dgm:pt modelId="{4E3E65CC-6AC3-4A59-9716-0B3148CE5CAA}" type="pres">
      <dgm:prSet presAssocID="{49CDAFCB-1237-4FF0-A3DF-D0EF08605027}" presName="composite" presStyleCnt="0"/>
      <dgm:spPr/>
    </dgm:pt>
    <dgm:pt modelId="{9872A1DB-C1FB-406F-BEE0-4895BBD0EBC1}" type="pres">
      <dgm:prSet presAssocID="{49CDAFCB-1237-4FF0-A3DF-D0EF08605027}" presName="parentText" presStyleLbl="alignNode1" presStyleIdx="1" presStyleCnt="6">
        <dgm:presLayoutVars>
          <dgm:chMax val="1"/>
          <dgm:bulletEnabled val="1"/>
        </dgm:presLayoutVars>
      </dgm:prSet>
      <dgm:spPr/>
      <dgm:t>
        <a:bodyPr/>
        <a:lstStyle/>
        <a:p>
          <a:endParaRPr lang="es-ES"/>
        </a:p>
      </dgm:t>
    </dgm:pt>
    <dgm:pt modelId="{72C8DDF4-6188-486E-ACA8-AA592809E75D}" type="pres">
      <dgm:prSet presAssocID="{49CDAFCB-1237-4FF0-A3DF-D0EF08605027}" presName="descendantText" presStyleLbl="alignAcc1" presStyleIdx="1" presStyleCnt="6">
        <dgm:presLayoutVars>
          <dgm:bulletEnabled val="1"/>
        </dgm:presLayoutVars>
      </dgm:prSet>
      <dgm:spPr/>
      <dgm:t>
        <a:bodyPr/>
        <a:lstStyle/>
        <a:p>
          <a:endParaRPr lang="es-ES"/>
        </a:p>
      </dgm:t>
    </dgm:pt>
    <dgm:pt modelId="{E4399475-0850-4439-BC4B-630D0204D6F1}" type="pres">
      <dgm:prSet presAssocID="{52ED750D-7B65-439F-B14B-F0B67CC27874}" presName="sp" presStyleCnt="0"/>
      <dgm:spPr/>
    </dgm:pt>
    <dgm:pt modelId="{7A8503E7-8C83-4709-A9EB-555AA4164567}" type="pres">
      <dgm:prSet presAssocID="{55EB9812-A607-4FC1-99C9-9FB8CBA209AD}" presName="composite" presStyleCnt="0"/>
      <dgm:spPr/>
    </dgm:pt>
    <dgm:pt modelId="{6299A45E-A9DF-4C61-A4D3-D015811B0F97}" type="pres">
      <dgm:prSet presAssocID="{55EB9812-A607-4FC1-99C9-9FB8CBA209AD}" presName="parentText" presStyleLbl="alignNode1" presStyleIdx="2" presStyleCnt="6">
        <dgm:presLayoutVars>
          <dgm:chMax val="1"/>
          <dgm:bulletEnabled val="1"/>
        </dgm:presLayoutVars>
      </dgm:prSet>
      <dgm:spPr/>
      <dgm:t>
        <a:bodyPr/>
        <a:lstStyle/>
        <a:p>
          <a:endParaRPr lang="es-ES"/>
        </a:p>
      </dgm:t>
    </dgm:pt>
    <dgm:pt modelId="{F0468AB7-F6F3-4816-BD42-6D556516AFC5}" type="pres">
      <dgm:prSet presAssocID="{55EB9812-A607-4FC1-99C9-9FB8CBA209AD}" presName="descendantText" presStyleLbl="alignAcc1" presStyleIdx="2" presStyleCnt="6">
        <dgm:presLayoutVars>
          <dgm:bulletEnabled val="1"/>
        </dgm:presLayoutVars>
      </dgm:prSet>
      <dgm:spPr/>
      <dgm:t>
        <a:bodyPr/>
        <a:lstStyle/>
        <a:p>
          <a:endParaRPr lang="es-ES"/>
        </a:p>
      </dgm:t>
    </dgm:pt>
    <dgm:pt modelId="{49C63BF7-8788-41B0-A49E-3520D66B3641}" type="pres">
      <dgm:prSet presAssocID="{ADFF8720-C931-4695-B050-20F9AC878938}" presName="sp" presStyleCnt="0"/>
      <dgm:spPr/>
    </dgm:pt>
    <dgm:pt modelId="{0C2A561B-47B2-4B7A-8A48-342565D90AEA}" type="pres">
      <dgm:prSet presAssocID="{92CE21BC-4792-4F2C-B8FC-3F20FA8ECC9A}" presName="composite" presStyleCnt="0"/>
      <dgm:spPr/>
    </dgm:pt>
    <dgm:pt modelId="{A9A77C72-D423-4DC7-87C8-02D7CD076231}" type="pres">
      <dgm:prSet presAssocID="{92CE21BC-4792-4F2C-B8FC-3F20FA8ECC9A}" presName="parentText" presStyleLbl="alignNode1" presStyleIdx="3" presStyleCnt="6">
        <dgm:presLayoutVars>
          <dgm:chMax val="1"/>
          <dgm:bulletEnabled val="1"/>
        </dgm:presLayoutVars>
      </dgm:prSet>
      <dgm:spPr/>
      <dgm:t>
        <a:bodyPr/>
        <a:lstStyle/>
        <a:p>
          <a:endParaRPr lang="es-ES"/>
        </a:p>
      </dgm:t>
    </dgm:pt>
    <dgm:pt modelId="{841AEE5E-6808-4BC6-B8AB-ABE06EE1A755}" type="pres">
      <dgm:prSet presAssocID="{92CE21BC-4792-4F2C-B8FC-3F20FA8ECC9A}" presName="descendantText" presStyleLbl="alignAcc1" presStyleIdx="3" presStyleCnt="6">
        <dgm:presLayoutVars>
          <dgm:bulletEnabled val="1"/>
        </dgm:presLayoutVars>
      </dgm:prSet>
      <dgm:spPr/>
      <dgm:t>
        <a:bodyPr/>
        <a:lstStyle/>
        <a:p>
          <a:endParaRPr lang="es-ES"/>
        </a:p>
      </dgm:t>
    </dgm:pt>
    <dgm:pt modelId="{9D7151D5-4E13-49F8-AEBA-60130FBF7620}" type="pres">
      <dgm:prSet presAssocID="{0EC53774-8ADF-461A-A687-4F2DB42C73A2}" presName="sp" presStyleCnt="0"/>
      <dgm:spPr/>
    </dgm:pt>
    <dgm:pt modelId="{3814FA4D-4C06-4889-BF52-2E14D3B6DBB5}" type="pres">
      <dgm:prSet presAssocID="{0784CFB6-031D-4AB1-91CB-D0FE9345C06A}" presName="composite" presStyleCnt="0"/>
      <dgm:spPr/>
    </dgm:pt>
    <dgm:pt modelId="{11A4D41F-0E89-422E-93F8-926B0227882E}" type="pres">
      <dgm:prSet presAssocID="{0784CFB6-031D-4AB1-91CB-D0FE9345C06A}" presName="parentText" presStyleLbl="alignNode1" presStyleIdx="4" presStyleCnt="6">
        <dgm:presLayoutVars>
          <dgm:chMax val="1"/>
          <dgm:bulletEnabled val="1"/>
        </dgm:presLayoutVars>
      </dgm:prSet>
      <dgm:spPr/>
      <dgm:t>
        <a:bodyPr/>
        <a:lstStyle/>
        <a:p>
          <a:endParaRPr lang="es-ES"/>
        </a:p>
      </dgm:t>
    </dgm:pt>
    <dgm:pt modelId="{142701C1-763D-4C97-BEEB-3017B6F9567C}" type="pres">
      <dgm:prSet presAssocID="{0784CFB6-031D-4AB1-91CB-D0FE9345C06A}" presName="descendantText" presStyleLbl="alignAcc1" presStyleIdx="4" presStyleCnt="6">
        <dgm:presLayoutVars>
          <dgm:bulletEnabled val="1"/>
        </dgm:presLayoutVars>
      </dgm:prSet>
      <dgm:spPr/>
      <dgm:t>
        <a:bodyPr/>
        <a:lstStyle/>
        <a:p>
          <a:endParaRPr lang="es-ES"/>
        </a:p>
      </dgm:t>
    </dgm:pt>
    <dgm:pt modelId="{79BA51D5-2F61-4335-9AB5-D3DC1779BD07}" type="pres">
      <dgm:prSet presAssocID="{53B01976-67B3-40AB-BA57-66A3B35B931B}" presName="sp" presStyleCnt="0"/>
      <dgm:spPr/>
    </dgm:pt>
    <dgm:pt modelId="{8F624703-5480-4A98-B063-A499C25D2FAE}" type="pres">
      <dgm:prSet presAssocID="{38C301F4-D76D-4321-811A-922D53734149}" presName="composite" presStyleCnt="0"/>
      <dgm:spPr/>
    </dgm:pt>
    <dgm:pt modelId="{2FBC68EC-B908-4DC3-9B1B-06E788D4CA41}" type="pres">
      <dgm:prSet presAssocID="{38C301F4-D76D-4321-811A-922D53734149}" presName="parentText" presStyleLbl="alignNode1" presStyleIdx="5" presStyleCnt="6">
        <dgm:presLayoutVars>
          <dgm:chMax val="1"/>
          <dgm:bulletEnabled val="1"/>
        </dgm:presLayoutVars>
      </dgm:prSet>
      <dgm:spPr/>
      <dgm:t>
        <a:bodyPr/>
        <a:lstStyle/>
        <a:p>
          <a:endParaRPr lang="es-ES"/>
        </a:p>
      </dgm:t>
    </dgm:pt>
    <dgm:pt modelId="{2CE17ADE-F7FB-46E2-845B-89CE0497DD7D}" type="pres">
      <dgm:prSet presAssocID="{38C301F4-D76D-4321-811A-922D53734149}" presName="descendantText" presStyleLbl="alignAcc1" presStyleIdx="5" presStyleCnt="6">
        <dgm:presLayoutVars>
          <dgm:bulletEnabled val="1"/>
        </dgm:presLayoutVars>
      </dgm:prSet>
      <dgm:spPr/>
      <dgm:t>
        <a:bodyPr/>
        <a:lstStyle/>
        <a:p>
          <a:endParaRPr lang="es-ES"/>
        </a:p>
      </dgm:t>
    </dgm:pt>
  </dgm:ptLst>
  <dgm:cxnLst>
    <dgm:cxn modelId="{457544B4-7B2F-4AEF-9E8C-A0249872D6EA}" type="presOf" srcId="{E14BF83A-A040-4B7B-AD26-4AF16BC9DD9D}" destId="{C622015D-8EDD-402F-A76A-7C77DD45B5EF}" srcOrd="0" destOrd="0" presId="urn:microsoft.com/office/officeart/2005/8/layout/chevron2"/>
    <dgm:cxn modelId="{3913625F-34EC-4882-BC84-E030A60AB805}" srcId="{5FF9B73E-1E90-4826-A568-90AA1F0F5EB8}" destId="{92CE21BC-4792-4F2C-B8FC-3F20FA8ECC9A}" srcOrd="3" destOrd="0" parTransId="{5AB4C0B3-2593-4AD6-A505-833A931E4787}" sibTransId="{0EC53774-8ADF-461A-A687-4F2DB42C73A2}"/>
    <dgm:cxn modelId="{8D55C7CE-3A3C-4A30-BB51-17108D07B569}" type="presOf" srcId="{5F87E069-0917-4668-B7AC-5BD939046836}" destId="{2CE17ADE-F7FB-46E2-845B-89CE0497DD7D}" srcOrd="0" destOrd="0" presId="urn:microsoft.com/office/officeart/2005/8/layout/chevron2"/>
    <dgm:cxn modelId="{E413E2A7-BAF1-42B7-92C2-BA06BD9FC929}" type="presOf" srcId="{0784CFB6-031D-4AB1-91CB-D0FE9345C06A}" destId="{11A4D41F-0E89-422E-93F8-926B0227882E}" srcOrd="0" destOrd="0" presId="urn:microsoft.com/office/officeart/2005/8/layout/chevron2"/>
    <dgm:cxn modelId="{A44D5AB7-19F4-47BF-B0DA-0594E0E6A058}" type="presOf" srcId="{55EB9812-A607-4FC1-99C9-9FB8CBA209AD}" destId="{6299A45E-A9DF-4C61-A4D3-D015811B0F97}" srcOrd="0" destOrd="0" presId="urn:microsoft.com/office/officeart/2005/8/layout/chevron2"/>
    <dgm:cxn modelId="{EC9EBCD4-6F59-4F61-B2D2-F1FD2492A43B}" type="presOf" srcId="{0E0AAC12-7CA0-41E1-84A4-9BCB0E11BF1A}" destId="{F0468AB7-F6F3-4816-BD42-6D556516AFC5}" srcOrd="0" destOrd="0" presId="urn:microsoft.com/office/officeart/2005/8/layout/chevron2"/>
    <dgm:cxn modelId="{BD8EC83B-04AD-4E0D-A028-9765470D1BE8}" type="presOf" srcId="{5FF9B73E-1E90-4826-A568-90AA1F0F5EB8}" destId="{8E4668D9-1E90-4701-A5DD-6148B7EBD7B6}" srcOrd="0" destOrd="0" presId="urn:microsoft.com/office/officeart/2005/8/layout/chevron2"/>
    <dgm:cxn modelId="{3DF4D3AC-D914-4F5C-BBAC-92BD68D66178}" srcId="{38C301F4-D76D-4321-811A-922D53734149}" destId="{5F87E069-0917-4668-B7AC-5BD939046836}" srcOrd="0" destOrd="0" parTransId="{922F24FB-CC0F-4C4E-98C6-C3888826BC95}" sibTransId="{CD9D1BAE-EE61-4B74-BA39-CBFD7CB1C029}"/>
    <dgm:cxn modelId="{0A4AA364-51A3-43A4-9ACA-EA5F257883F4}" type="presOf" srcId="{38C301F4-D76D-4321-811A-922D53734149}" destId="{2FBC68EC-B908-4DC3-9B1B-06E788D4CA41}" srcOrd="0" destOrd="0" presId="urn:microsoft.com/office/officeart/2005/8/layout/chevron2"/>
    <dgm:cxn modelId="{05A90D19-F540-4585-88C1-D042A856F7C6}" type="presOf" srcId="{C4F86BAD-907A-4622-B76C-FF9A69F76544}" destId="{142701C1-763D-4C97-BEEB-3017B6F9567C}" srcOrd="0" destOrd="0" presId="urn:microsoft.com/office/officeart/2005/8/layout/chevron2"/>
    <dgm:cxn modelId="{58DBF896-B6A9-453D-B976-5EB87BD72C65}" srcId="{99608918-F13C-4387-9916-0FC8271E27D9}" destId="{E14BF83A-A040-4B7B-AD26-4AF16BC9DD9D}" srcOrd="0" destOrd="0" parTransId="{F16B8221-2BFB-48E7-B283-735CAF2481E4}" sibTransId="{08B094B5-9D5A-41F5-BEF6-761D027AAEE5}"/>
    <dgm:cxn modelId="{A3393580-ED8B-4568-B073-5CC22E7821E5}" type="presOf" srcId="{49CDAFCB-1237-4FF0-A3DF-D0EF08605027}" destId="{9872A1DB-C1FB-406F-BEE0-4895BBD0EBC1}" srcOrd="0" destOrd="0" presId="urn:microsoft.com/office/officeart/2005/8/layout/chevron2"/>
    <dgm:cxn modelId="{C0CA9FC9-A3EF-4CE1-8500-D1CD1DC1BB99}" srcId="{5FF9B73E-1E90-4826-A568-90AA1F0F5EB8}" destId="{0784CFB6-031D-4AB1-91CB-D0FE9345C06A}" srcOrd="4" destOrd="0" parTransId="{FB5F9E0D-0C41-4969-BEFB-4E0BAC35D53B}" sibTransId="{53B01976-67B3-40AB-BA57-66A3B35B931B}"/>
    <dgm:cxn modelId="{ADB56C51-554A-45AD-ABAA-4634A62383C5}" srcId="{49CDAFCB-1237-4FF0-A3DF-D0EF08605027}" destId="{148602A5-1F23-4766-A2A4-793C51F817C6}" srcOrd="0" destOrd="0" parTransId="{6DC072A9-BAAD-41FB-A7B8-17E06AAF58EF}" sibTransId="{25A6920F-BB7F-4CC0-8390-C22D42D950C2}"/>
    <dgm:cxn modelId="{8A4D5B66-6462-4B7D-A501-06D6A9E0507A}" srcId="{0784CFB6-031D-4AB1-91CB-D0FE9345C06A}" destId="{C4F86BAD-907A-4622-B76C-FF9A69F76544}" srcOrd="0" destOrd="0" parTransId="{236CAC32-9CAB-4EA0-9F7F-025F4A87BB9C}" sibTransId="{C3BF5104-2277-4C4D-A55B-61E0E6E56E2F}"/>
    <dgm:cxn modelId="{F77EA06D-2ECA-4D0E-9631-C55303988288}" srcId="{5FF9B73E-1E90-4826-A568-90AA1F0F5EB8}" destId="{38C301F4-D76D-4321-811A-922D53734149}" srcOrd="5" destOrd="0" parTransId="{217BCE34-B9C9-4BAF-80C0-8314DB89ABF1}" sibTransId="{E4DA2852-D6E0-4225-9061-738A250FA433}"/>
    <dgm:cxn modelId="{FED2DF99-BF7C-4DE0-A04E-20667B108C04}" type="presOf" srcId="{E22D74E8-4072-4381-8046-27B2813A709F}" destId="{841AEE5E-6808-4BC6-B8AB-ABE06EE1A755}" srcOrd="0" destOrd="0" presId="urn:microsoft.com/office/officeart/2005/8/layout/chevron2"/>
    <dgm:cxn modelId="{596B9596-D52C-485E-B32E-7F4FCFEFD6A0}" srcId="{92CE21BC-4792-4F2C-B8FC-3F20FA8ECC9A}" destId="{E22D74E8-4072-4381-8046-27B2813A709F}" srcOrd="0" destOrd="0" parTransId="{41357C70-F7D7-4267-91FD-DCF46AA6C45B}" sibTransId="{0EA88E82-8548-49DB-B512-769DA1AC7BB8}"/>
    <dgm:cxn modelId="{5A2B5114-2E2D-4090-A173-3A9767AEC61C}" type="presOf" srcId="{148602A5-1F23-4766-A2A4-793C51F817C6}" destId="{72C8DDF4-6188-486E-ACA8-AA592809E75D}" srcOrd="0" destOrd="0" presId="urn:microsoft.com/office/officeart/2005/8/layout/chevron2"/>
    <dgm:cxn modelId="{070E49EB-085D-4943-B060-E2669D9EAEBD}" srcId="{5FF9B73E-1E90-4826-A568-90AA1F0F5EB8}" destId="{49CDAFCB-1237-4FF0-A3DF-D0EF08605027}" srcOrd="1" destOrd="0" parTransId="{660EF15D-0025-41FF-92EC-40288D4E2BE5}" sibTransId="{52ED750D-7B65-439F-B14B-F0B67CC27874}"/>
    <dgm:cxn modelId="{1BC59557-BD48-48AD-AE0D-2340027A12A1}" type="presOf" srcId="{92CE21BC-4792-4F2C-B8FC-3F20FA8ECC9A}" destId="{A9A77C72-D423-4DC7-87C8-02D7CD076231}" srcOrd="0" destOrd="0" presId="urn:microsoft.com/office/officeart/2005/8/layout/chevron2"/>
    <dgm:cxn modelId="{B272FA10-D13C-4812-8EFB-4F5DA2496559}" srcId="{5FF9B73E-1E90-4826-A568-90AA1F0F5EB8}" destId="{99608918-F13C-4387-9916-0FC8271E27D9}" srcOrd="0" destOrd="0" parTransId="{DA6853BF-C15A-4099-BFB7-1ADFEDA1A8A7}" sibTransId="{B346EBD5-E700-4B39-ABB0-8275BE5C0754}"/>
    <dgm:cxn modelId="{5FB5668B-BA17-4020-BBF5-1C44D6B0FCB5}" srcId="{5FF9B73E-1E90-4826-A568-90AA1F0F5EB8}" destId="{55EB9812-A607-4FC1-99C9-9FB8CBA209AD}" srcOrd="2" destOrd="0" parTransId="{CC000598-4665-4CFA-BF0E-4FA64452FD96}" sibTransId="{ADFF8720-C931-4695-B050-20F9AC878938}"/>
    <dgm:cxn modelId="{AB75F27F-3C09-497D-94C2-0B4BD95D88B5}" srcId="{55EB9812-A607-4FC1-99C9-9FB8CBA209AD}" destId="{0E0AAC12-7CA0-41E1-84A4-9BCB0E11BF1A}" srcOrd="0" destOrd="0" parTransId="{4F0ADF89-EA2A-4C22-9C42-163E729E0A76}" sibTransId="{3B33397C-ABA6-4549-9A59-2D95F24BF95D}"/>
    <dgm:cxn modelId="{3257D521-BF49-4D8E-B424-A3E68A9B4918}" type="presOf" srcId="{99608918-F13C-4387-9916-0FC8271E27D9}" destId="{F089B3F5-5C7B-44F5-B8B7-E2734F033E70}" srcOrd="0" destOrd="0" presId="urn:microsoft.com/office/officeart/2005/8/layout/chevron2"/>
    <dgm:cxn modelId="{3792CAF5-2186-4F71-875E-231D6137268C}" type="presParOf" srcId="{8E4668D9-1E90-4701-A5DD-6148B7EBD7B6}" destId="{DF1B3972-F2C4-466E-909B-B6D01D0B55C0}" srcOrd="0" destOrd="0" presId="urn:microsoft.com/office/officeart/2005/8/layout/chevron2"/>
    <dgm:cxn modelId="{236A7ADB-BAFC-4DB6-AFC9-239F1ED6E5D1}" type="presParOf" srcId="{DF1B3972-F2C4-466E-909B-B6D01D0B55C0}" destId="{F089B3F5-5C7B-44F5-B8B7-E2734F033E70}" srcOrd="0" destOrd="0" presId="urn:microsoft.com/office/officeart/2005/8/layout/chevron2"/>
    <dgm:cxn modelId="{F08B759B-8899-4D7E-B149-F915DCE228C6}" type="presParOf" srcId="{DF1B3972-F2C4-466E-909B-B6D01D0B55C0}" destId="{C622015D-8EDD-402F-A76A-7C77DD45B5EF}" srcOrd="1" destOrd="0" presId="urn:microsoft.com/office/officeart/2005/8/layout/chevron2"/>
    <dgm:cxn modelId="{51E3E683-65B0-4271-B22C-9751EA6CFF2B}" type="presParOf" srcId="{8E4668D9-1E90-4701-A5DD-6148B7EBD7B6}" destId="{2AFA1B95-61BC-4F9A-A599-863116A4869E}" srcOrd="1" destOrd="0" presId="urn:microsoft.com/office/officeart/2005/8/layout/chevron2"/>
    <dgm:cxn modelId="{69729543-542D-49D5-9794-0F040C4038D6}" type="presParOf" srcId="{8E4668D9-1E90-4701-A5DD-6148B7EBD7B6}" destId="{4E3E65CC-6AC3-4A59-9716-0B3148CE5CAA}" srcOrd="2" destOrd="0" presId="urn:microsoft.com/office/officeart/2005/8/layout/chevron2"/>
    <dgm:cxn modelId="{5C97AE0A-3253-426A-B1E1-2DC63DCF2EC8}" type="presParOf" srcId="{4E3E65CC-6AC3-4A59-9716-0B3148CE5CAA}" destId="{9872A1DB-C1FB-406F-BEE0-4895BBD0EBC1}" srcOrd="0" destOrd="0" presId="urn:microsoft.com/office/officeart/2005/8/layout/chevron2"/>
    <dgm:cxn modelId="{0F6F1789-A7EC-42E3-A357-2F6D1734B94E}" type="presParOf" srcId="{4E3E65CC-6AC3-4A59-9716-0B3148CE5CAA}" destId="{72C8DDF4-6188-486E-ACA8-AA592809E75D}" srcOrd="1" destOrd="0" presId="urn:microsoft.com/office/officeart/2005/8/layout/chevron2"/>
    <dgm:cxn modelId="{ACE83EF3-530F-4673-9460-3AD1795596C6}" type="presParOf" srcId="{8E4668D9-1E90-4701-A5DD-6148B7EBD7B6}" destId="{E4399475-0850-4439-BC4B-630D0204D6F1}" srcOrd="3" destOrd="0" presId="urn:microsoft.com/office/officeart/2005/8/layout/chevron2"/>
    <dgm:cxn modelId="{2F330D8A-04CF-439C-940D-DCFA2D002AA2}" type="presParOf" srcId="{8E4668D9-1E90-4701-A5DD-6148B7EBD7B6}" destId="{7A8503E7-8C83-4709-A9EB-555AA4164567}" srcOrd="4" destOrd="0" presId="urn:microsoft.com/office/officeart/2005/8/layout/chevron2"/>
    <dgm:cxn modelId="{59FD8D45-9BAA-48E3-A019-4EB45B064A1A}" type="presParOf" srcId="{7A8503E7-8C83-4709-A9EB-555AA4164567}" destId="{6299A45E-A9DF-4C61-A4D3-D015811B0F97}" srcOrd="0" destOrd="0" presId="urn:microsoft.com/office/officeart/2005/8/layout/chevron2"/>
    <dgm:cxn modelId="{9F4D64BE-004A-4F36-9893-CFB21A767E35}" type="presParOf" srcId="{7A8503E7-8C83-4709-A9EB-555AA4164567}" destId="{F0468AB7-F6F3-4816-BD42-6D556516AFC5}" srcOrd="1" destOrd="0" presId="urn:microsoft.com/office/officeart/2005/8/layout/chevron2"/>
    <dgm:cxn modelId="{413533BD-BCE1-455D-84F9-CBB9F0A61587}" type="presParOf" srcId="{8E4668D9-1E90-4701-A5DD-6148B7EBD7B6}" destId="{49C63BF7-8788-41B0-A49E-3520D66B3641}" srcOrd="5" destOrd="0" presId="urn:microsoft.com/office/officeart/2005/8/layout/chevron2"/>
    <dgm:cxn modelId="{1E3F06DE-8A95-45BF-A437-EB2553B142A7}" type="presParOf" srcId="{8E4668D9-1E90-4701-A5DD-6148B7EBD7B6}" destId="{0C2A561B-47B2-4B7A-8A48-342565D90AEA}" srcOrd="6" destOrd="0" presId="urn:microsoft.com/office/officeart/2005/8/layout/chevron2"/>
    <dgm:cxn modelId="{FACF894E-894A-4008-8290-1E9748B0509D}" type="presParOf" srcId="{0C2A561B-47B2-4B7A-8A48-342565D90AEA}" destId="{A9A77C72-D423-4DC7-87C8-02D7CD076231}" srcOrd="0" destOrd="0" presId="urn:microsoft.com/office/officeart/2005/8/layout/chevron2"/>
    <dgm:cxn modelId="{BF43B251-3878-4F81-BEC5-8992EEBA057C}" type="presParOf" srcId="{0C2A561B-47B2-4B7A-8A48-342565D90AEA}" destId="{841AEE5E-6808-4BC6-B8AB-ABE06EE1A755}" srcOrd="1" destOrd="0" presId="urn:microsoft.com/office/officeart/2005/8/layout/chevron2"/>
    <dgm:cxn modelId="{193777FA-8EBA-49F3-A600-2C4264173064}" type="presParOf" srcId="{8E4668D9-1E90-4701-A5DD-6148B7EBD7B6}" destId="{9D7151D5-4E13-49F8-AEBA-60130FBF7620}" srcOrd="7" destOrd="0" presId="urn:microsoft.com/office/officeart/2005/8/layout/chevron2"/>
    <dgm:cxn modelId="{EBC4251A-C9FB-4093-9431-C5D877BF4CB0}" type="presParOf" srcId="{8E4668D9-1E90-4701-A5DD-6148B7EBD7B6}" destId="{3814FA4D-4C06-4889-BF52-2E14D3B6DBB5}" srcOrd="8" destOrd="0" presId="urn:microsoft.com/office/officeart/2005/8/layout/chevron2"/>
    <dgm:cxn modelId="{8FDAFC58-062E-4218-AA05-550C561C9A8D}" type="presParOf" srcId="{3814FA4D-4C06-4889-BF52-2E14D3B6DBB5}" destId="{11A4D41F-0E89-422E-93F8-926B0227882E}" srcOrd="0" destOrd="0" presId="urn:microsoft.com/office/officeart/2005/8/layout/chevron2"/>
    <dgm:cxn modelId="{209E3311-5DBB-40B1-B0DF-2F1323BBB205}" type="presParOf" srcId="{3814FA4D-4C06-4889-BF52-2E14D3B6DBB5}" destId="{142701C1-763D-4C97-BEEB-3017B6F9567C}" srcOrd="1" destOrd="0" presId="urn:microsoft.com/office/officeart/2005/8/layout/chevron2"/>
    <dgm:cxn modelId="{EC913F34-A753-449D-A86D-1833E35EFFAE}" type="presParOf" srcId="{8E4668D9-1E90-4701-A5DD-6148B7EBD7B6}" destId="{79BA51D5-2F61-4335-9AB5-D3DC1779BD07}" srcOrd="9" destOrd="0" presId="urn:microsoft.com/office/officeart/2005/8/layout/chevron2"/>
    <dgm:cxn modelId="{F4890405-72E6-402F-BC94-C23E98C663A8}" type="presParOf" srcId="{8E4668D9-1E90-4701-A5DD-6148B7EBD7B6}" destId="{8F624703-5480-4A98-B063-A499C25D2FAE}" srcOrd="10" destOrd="0" presId="urn:microsoft.com/office/officeart/2005/8/layout/chevron2"/>
    <dgm:cxn modelId="{1DBB8D9A-93D2-4D6D-A666-D8050DB4D5A7}" type="presParOf" srcId="{8F624703-5480-4A98-B063-A499C25D2FAE}" destId="{2FBC68EC-B908-4DC3-9B1B-06E788D4CA41}" srcOrd="0" destOrd="0" presId="urn:microsoft.com/office/officeart/2005/8/layout/chevron2"/>
    <dgm:cxn modelId="{D3A746D1-7156-4C8E-8AB3-1733DCAD401E}" type="presParOf" srcId="{8F624703-5480-4A98-B063-A499C25D2FAE}" destId="{2CE17ADE-F7FB-46E2-845B-89CE0497DD7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8B4087-1360-4B8E-BA07-385D20940B20}" type="doc">
      <dgm:prSet loTypeId="urn:microsoft.com/office/officeart/2005/8/layout/lProcess2" loCatId="relationship" qsTypeId="urn:microsoft.com/office/officeart/2005/8/quickstyle/simple1" qsCatId="simple" csTypeId="urn:microsoft.com/office/officeart/2005/8/colors/colorful2" csCatId="colorful" phldr="1"/>
      <dgm:spPr/>
      <dgm:t>
        <a:bodyPr/>
        <a:lstStyle/>
        <a:p>
          <a:endParaRPr lang="es-ES"/>
        </a:p>
      </dgm:t>
    </dgm:pt>
    <dgm:pt modelId="{FF842986-24F8-46C1-8C97-2DCD851C4FF4}">
      <dgm:prSet phldrT="[Texto]" custT="1"/>
      <dgm:spPr/>
      <dgm:t>
        <a:bodyPr/>
        <a:lstStyle/>
        <a:p>
          <a:r>
            <a:rPr lang="es-ES" sz="1400" dirty="0" smtClean="0">
              <a:latin typeface="+mn-lt"/>
              <a:ea typeface="Inconsolata"/>
            </a:rPr>
            <a:t>Realiza el registro de una derivación bipolar a través de electrodos superficiales.</a:t>
          </a:r>
          <a:endParaRPr lang="es-ES" sz="1400" dirty="0">
            <a:latin typeface="+mn-lt"/>
          </a:endParaRPr>
        </a:p>
      </dgm:t>
    </dgm:pt>
    <dgm:pt modelId="{FED7D187-CAE1-45E7-B412-48F4BA3AE744}" type="parTrans" cxnId="{308645D2-9711-4E4B-A259-2FAF814E45A2}">
      <dgm:prSet/>
      <dgm:spPr/>
      <dgm:t>
        <a:bodyPr/>
        <a:lstStyle/>
        <a:p>
          <a:endParaRPr lang="es-ES" sz="1400">
            <a:latin typeface="+mn-lt"/>
          </a:endParaRPr>
        </a:p>
      </dgm:t>
    </dgm:pt>
    <dgm:pt modelId="{2D9516BD-17BB-45D6-BFC5-5195722F21CF}" type="sibTrans" cxnId="{308645D2-9711-4E4B-A259-2FAF814E45A2}">
      <dgm:prSet/>
      <dgm:spPr/>
      <dgm:t>
        <a:bodyPr/>
        <a:lstStyle/>
        <a:p>
          <a:endParaRPr lang="es-ES" sz="1400">
            <a:latin typeface="+mn-lt"/>
          </a:endParaRPr>
        </a:p>
      </dgm:t>
    </dgm:pt>
    <dgm:pt modelId="{6A376635-0981-4480-8FD0-82C4A2090F56}">
      <dgm:prSet phldrT="[Texto]" custT="1"/>
      <dgm:spPr/>
      <dgm:t>
        <a:bodyPr/>
        <a:lstStyle/>
        <a:p>
          <a:r>
            <a:rPr lang="es-EC" sz="1400" dirty="0" smtClean="0">
              <a:latin typeface="+mn-lt"/>
            </a:rPr>
            <a:t>TARJETA DE ADQUISICIÓN</a:t>
          </a:r>
          <a:endParaRPr lang="es-ES" sz="1400" dirty="0">
            <a:latin typeface="+mn-lt"/>
          </a:endParaRPr>
        </a:p>
      </dgm:t>
    </dgm:pt>
    <dgm:pt modelId="{C7C716F5-6FBE-48D1-9E83-BFCE13A3E3CD}" type="parTrans" cxnId="{A920ECF1-E18E-46EB-8900-E920F8023CEE}">
      <dgm:prSet/>
      <dgm:spPr/>
      <dgm:t>
        <a:bodyPr/>
        <a:lstStyle/>
        <a:p>
          <a:endParaRPr lang="es-ES" sz="1400">
            <a:latin typeface="+mn-lt"/>
          </a:endParaRPr>
        </a:p>
      </dgm:t>
    </dgm:pt>
    <dgm:pt modelId="{D5BA6E86-4E53-46B6-B1D3-58263A31B8A7}" type="sibTrans" cxnId="{A920ECF1-E18E-46EB-8900-E920F8023CEE}">
      <dgm:prSet/>
      <dgm:spPr/>
      <dgm:t>
        <a:bodyPr/>
        <a:lstStyle/>
        <a:p>
          <a:endParaRPr lang="es-ES" sz="1400">
            <a:latin typeface="+mn-lt"/>
          </a:endParaRPr>
        </a:p>
      </dgm:t>
    </dgm:pt>
    <dgm:pt modelId="{7F445F15-F7DA-4FA6-8ABC-559829A48350}">
      <dgm:prSet phldrT="[Texto]" custT="1"/>
      <dgm:spPr/>
      <dgm:t>
        <a:bodyPr/>
        <a:lstStyle/>
        <a:p>
          <a:r>
            <a:rPr lang="es-ES" sz="1400" dirty="0" smtClean="0">
              <a:latin typeface="+mn-lt"/>
              <a:ea typeface="Inconsolata"/>
            </a:rPr>
            <a:t>La adquisición, conversión A/D, filtrado digital, procesamiento y control central</a:t>
          </a:r>
          <a:endParaRPr lang="es-ES" sz="1400" dirty="0">
            <a:latin typeface="+mn-lt"/>
          </a:endParaRPr>
        </a:p>
      </dgm:t>
    </dgm:pt>
    <dgm:pt modelId="{8633316E-40A5-44F3-91C5-2A987D6A09B0}" type="parTrans" cxnId="{B89CF6EE-79A4-4154-8CC4-60BB879C928F}">
      <dgm:prSet/>
      <dgm:spPr/>
      <dgm:t>
        <a:bodyPr/>
        <a:lstStyle/>
        <a:p>
          <a:endParaRPr lang="es-ES" sz="1400">
            <a:latin typeface="+mn-lt"/>
          </a:endParaRPr>
        </a:p>
      </dgm:t>
    </dgm:pt>
    <dgm:pt modelId="{C5B333A3-72BF-40B3-A170-229B10C5441A}" type="sibTrans" cxnId="{B89CF6EE-79A4-4154-8CC4-60BB879C928F}">
      <dgm:prSet/>
      <dgm:spPr/>
      <dgm:t>
        <a:bodyPr/>
        <a:lstStyle/>
        <a:p>
          <a:endParaRPr lang="es-ES" sz="1400">
            <a:latin typeface="+mn-lt"/>
          </a:endParaRPr>
        </a:p>
      </dgm:t>
    </dgm:pt>
    <dgm:pt modelId="{CB53DDFE-1DBB-4F7D-B223-5701BFA80B04}">
      <dgm:prSet phldrT="[Texto]" custT="1"/>
      <dgm:spPr/>
      <dgm:t>
        <a:bodyPr/>
        <a:lstStyle/>
        <a:p>
          <a:r>
            <a:rPr lang="es-EC" sz="1400" dirty="0" smtClean="0">
              <a:latin typeface="+mn-lt"/>
            </a:rPr>
            <a:t>MÓDULO ECG</a:t>
          </a:r>
          <a:endParaRPr lang="es-ES" sz="1400" dirty="0">
            <a:latin typeface="+mn-lt"/>
          </a:endParaRPr>
        </a:p>
      </dgm:t>
    </dgm:pt>
    <dgm:pt modelId="{0815CB86-D470-413D-BBA1-4A7F3167AB94}" type="parTrans" cxnId="{F075A2D6-057C-4573-8133-FD8C7A7D0AA0}">
      <dgm:prSet/>
      <dgm:spPr/>
      <dgm:t>
        <a:bodyPr/>
        <a:lstStyle/>
        <a:p>
          <a:endParaRPr lang="es-ES" sz="1400">
            <a:latin typeface="+mn-lt"/>
          </a:endParaRPr>
        </a:p>
      </dgm:t>
    </dgm:pt>
    <dgm:pt modelId="{B7CF909F-7DB7-42A9-B05E-95457FA92BDC}" type="sibTrans" cxnId="{F075A2D6-057C-4573-8133-FD8C7A7D0AA0}">
      <dgm:prSet/>
      <dgm:spPr/>
      <dgm:t>
        <a:bodyPr/>
        <a:lstStyle/>
        <a:p>
          <a:endParaRPr lang="es-ES" sz="1400">
            <a:latin typeface="+mn-lt"/>
          </a:endParaRPr>
        </a:p>
      </dgm:t>
    </dgm:pt>
    <dgm:pt modelId="{20C317AA-B639-4DF6-B014-6C1A52B44FCF}" type="pres">
      <dgm:prSet presAssocID="{748B4087-1360-4B8E-BA07-385D20940B20}" presName="theList" presStyleCnt="0">
        <dgm:presLayoutVars>
          <dgm:dir/>
          <dgm:animLvl val="lvl"/>
          <dgm:resizeHandles val="exact"/>
        </dgm:presLayoutVars>
      </dgm:prSet>
      <dgm:spPr/>
      <dgm:t>
        <a:bodyPr/>
        <a:lstStyle/>
        <a:p>
          <a:endParaRPr lang="es-ES"/>
        </a:p>
      </dgm:t>
    </dgm:pt>
    <dgm:pt modelId="{55E06E7F-73EA-4B74-8D63-5CA03FF48BC7}" type="pres">
      <dgm:prSet presAssocID="{6A376635-0981-4480-8FD0-82C4A2090F56}" presName="compNode" presStyleCnt="0"/>
      <dgm:spPr/>
    </dgm:pt>
    <dgm:pt modelId="{4AB999B5-D582-42A7-8B87-7BB54FC6F016}" type="pres">
      <dgm:prSet presAssocID="{6A376635-0981-4480-8FD0-82C4A2090F56}" presName="aNode" presStyleLbl="bgShp" presStyleIdx="0" presStyleCnt="2"/>
      <dgm:spPr/>
      <dgm:t>
        <a:bodyPr/>
        <a:lstStyle/>
        <a:p>
          <a:endParaRPr lang="es-ES"/>
        </a:p>
      </dgm:t>
    </dgm:pt>
    <dgm:pt modelId="{39CA1542-E994-4A1A-BD5C-D4EE420A6F81}" type="pres">
      <dgm:prSet presAssocID="{6A376635-0981-4480-8FD0-82C4A2090F56}" presName="textNode" presStyleLbl="bgShp" presStyleIdx="0" presStyleCnt="2"/>
      <dgm:spPr/>
      <dgm:t>
        <a:bodyPr/>
        <a:lstStyle/>
        <a:p>
          <a:endParaRPr lang="es-ES"/>
        </a:p>
      </dgm:t>
    </dgm:pt>
    <dgm:pt modelId="{6C8F32DD-E5D6-4B1C-9B28-51CABF0CB9E0}" type="pres">
      <dgm:prSet presAssocID="{6A376635-0981-4480-8FD0-82C4A2090F56}" presName="compChildNode" presStyleCnt="0"/>
      <dgm:spPr/>
    </dgm:pt>
    <dgm:pt modelId="{038B9B92-4D7B-415F-8499-086004EA777E}" type="pres">
      <dgm:prSet presAssocID="{6A376635-0981-4480-8FD0-82C4A2090F56}" presName="theInnerList" presStyleCnt="0"/>
      <dgm:spPr/>
    </dgm:pt>
    <dgm:pt modelId="{19DFCC19-87F4-4D1B-A885-95CAFD5A75A1}" type="pres">
      <dgm:prSet presAssocID="{7F445F15-F7DA-4FA6-8ABC-559829A48350}" presName="childNode" presStyleLbl="node1" presStyleIdx="0" presStyleCnt="2" custScaleX="114842">
        <dgm:presLayoutVars>
          <dgm:bulletEnabled val="1"/>
        </dgm:presLayoutVars>
      </dgm:prSet>
      <dgm:spPr/>
      <dgm:t>
        <a:bodyPr/>
        <a:lstStyle/>
        <a:p>
          <a:endParaRPr lang="es-ES"/>
        </a:p>
      </dgm:t>
    </dgm:pt>
    <dgm:pt modelId="{A4FA9735-FA41-4CAC-B75D-69BAC6DE809F}" type="pres">
      <dgm:prSet presAssocID="{6A376635-0981-4480-8FD0-82C4A2090F56}" presName="aSpace" presStyleCnt="0"/>
      <dgm:spPr/>
    </dgm:pt>
    <dgm:pt modelId="{E1E48E88-5396-4FE1-847A-D029F1F8E87F}" type="pres">
      <dgm:prSet presAssocID="{CB53DDFE-1DBB-4F7D-B223-5701BFA80B04}" presName="compNode" presStyleCnt="0"/>
      <dgm:spPr/>
    </dgm:pt>
    <dgm:pt modelId="{C9289AB3-1EE9-4FF3-8EB1-3D2967BBB119}" type="pres">
      <dgm:prSet presAssocID="{CB53DDFE-1DBB-4F7D-B223-5701BFA80B04}" presName="aNode" presStyleLbl="bgShp" presStyleIdx="1" presStyleCnt="2"/>
      <dgm:spPr/>
      <dgm:t>
        <a:bodyPr/>
        <a:lstStyle/>
        <a:p>
          <a:endParaRPr lang="es-ES"/>
        </a:p>
      </dgm:t>
    </dgm:pt>
    <dgm:pt modelId="{8FDB1EC5-CEA7-4952-845F-5CE370FB6EA4}" type="pres">
      <dgm:prSet presAssocID="{CB53DDFE-1DBB-4F7D-B223-5701BFA80B04}" presName="textNode" presStyleLbl="bgShp" presStyleIdx="1" presStyleCnt="2"/>
      <dgm:spPr/>
      <dgm:t>
        <a:bodyPr/>
        <a:lstStyle/>
        <a:p>
          <a:endParaRPr lang="es-ES"/>
        </a:p>
      </dgm:t>
    </dgm:pt>
    <dgm:pt modelId="{85049444-0148-4272-985A-223F0B1CE102}" type="pres">
      <dgm:prSet presAssocID="{CB53DDFE-1DBB-4F7D-B223-5701BFA80B04}" presName="compChildNode" presStyleCnt="0"/>
      <dgm:spPr/>
    </dgm:pt>
    <dgm:pt modelId="{91B01679-9933-44AB-9212-38CA26032648}" type="pres">
      <dgm:prSet presAssocID="{CB53DDFE-1DBB-4F7D-B223-5701BFA80B04}" presName="theInnerList" presStyleCnt="0"/>
      <dgm:spPr/>
    </dgm:pt>
    <dgm:pt modelId="{01EE3289-E604-46D7-90EB-197F49FFABA7}" type="pres">
      <dgm:prSet presAssocID="{FF842986-24F8-46C1-8C97-2DCD851C4FF4}" presName="childNode" presStyleLbl="node1" presStyleIdx="1" presStyleCnt="2" custScaleX="113257">
        <dgm:presLayoutVars>
          <dgm:bulletEnabled val="1"/>
        </dgm:presLayoutVars>
      </dgm:prSet>
      <dgm:spPr/>
      <dgm:t>
        <a:bodyPr/>
        <a:lstStyle/>
        <a:p>
          <a:endParaRPr lang="es-ES"/>
        </a:p>
      </dgm:t>
    </dgm:pt>
  </dgm:ptLst>
  <dgm:cxnLst>
    <dgm:cxn modelId="{F3C8D1E9-946F-4B85-B122-0A4C496FE92C}" type="presOf" srcId="{6A376635-0981-4480-8FD0-82C4A2090F56}" destId="{39CA1542-E994-4A1A-BD5C-D4EE420A6F81}" srcOrd="1" destOrd="0" presId="urn:microsoft.com/office/officeart/2005/8/layout/lProcess2"/>
    <dgm:cxn modelId="{8541D9FE-640F-4186-8E99-718654E32445}" type="presOf" srcId="{FF842986-24F8-46C1-8C97-2DCD851C4FF4}" destId="{01EE3289-E604-46D7-90EB-197F49FFABA7}" srcOrd="0" destOrd="0" presId="urn:microsoft.com/office/officeart/2005/8/layout/lProcess2"/>
    <dgm:cxn modelId="{A920ECF1-E18E-46EB-8900-E920F8023CEE}" srcId="{748B4087-1360-4B8E-BA07-385D20940B20}" destId="{6A376635-0981-4480-8FD0-82C4A2090F56}" srcOrd="0" destOrd="0" parTransId="{C7C716F5-6FBE-48D1-9E83-BFCE13A3E3CD}" sibTransId="{D5BA6E86-4E53-46B6-B1D3-58263A31B8A7}"/>
    <dgm:cxn modelId="{308645D2-9711-4E4B-A259-2FAF814E45A2}" srcId="{CB53DDFE-1DBB-4F7D-B223-5701BFA80B04}" destId="{FF842986-24F8-46C1-8C97-2DCD851C4FF4}" srcOrd="0" destOrd="0" parTransId="{FED7D187-CAE1-45E7-B412-48F4BA3AE744}" sibTransId="{2D9516BD-17BB-45D6-BFC5-5195722F21CF}"/>
    <dgm:cxn modelId="{B89CF6EE-79A4-4154-8CC4-60BB879C928F}" srcId="{6A376635-0981-4480-8FD0-82C4A2090F56}" destId="{7F445F15-F7DA-4FA6-8ABC-559829A48350}" srcOrd="0" destOrd="0" parTransId="{8633316E-40A5-44F3-91C5-2A987D6A09B0}" sibTransId="{C5B333A3-72BF-40B3-A170-229B10C5441A}"/>
    <dgm:cxn modelId="{D6E8238B-000A-433F-B01C-973FA2A406F0}" type="presOf" srcId="{CB53DDFE-1DBB-4F7D-B223-5701BFA80B04}" destId="{C9289AB3-1EE9-4FF3-8EB1-3D2967BBB119}" srcOrd="0" destOrd="0" presId="urn:microsoft.com/office/officeart/2005/8/layout/lProcess2"/>
    <dgm:cxn modelId="{EDB52439-86C2-41F5-B9FB-07CB19465C73}" type="presOf" srcId="{6A376635-0981-4480-8FD0-82C4A2090F56}" destId="{4AB999B5-D582-42A7-8B87-7BB54FC6F016}" srcOrd="0" destOrd="0" presId="urn:microsoft.com/office/officeart/2005/8/layout/lProcess2"/>
    <dgm:cxn modelId="{9089B5AE-4B79-454F-8FBA-42BE857C13FB}" type="presOf" srcId="{748B4087-1360-4B8E-BA07-385D20940B20}" destId="{20C317AA-B639-4DF6-B014-6C1A52B44FCF}" srcOrd="0" destOrd="0" presId="urn:microsoft.com/office/officeart/2005/8/layout/lProcess2"/>
    <dgm:cxn modelId="{F075A2D6-057C-4573-8133-FD8C7A7D0AA0}" srcId="{748B4087-1360-4B8E-BA07-385D20940B20}" destId="{CB53DDFE-1DBB-4F7D-B223-5701BFA80B04}" srcOrd="1" destOrd="0" parTransId="{0815CB86-D470-413D-BBA1-4A7F3167AB94}" sibTransId="{B7CF909F-7DB7-42A9-B05E-95457FA92BDC}"/>
    <dgm:cxn modelId="{6D440B39-8EAF-4F45-BE95-D43C6BB967AC}" type="presOf" srcId="{CB53DDFE-1DBB-4F7D-B223-5701BFA80B04}" destId="{8FDB1EC5-CEA7-4952-845F-5CE370FB6EA4}" srcOrd="1" destOrd="0" presId="urn:microsoft.com/office/officeart/2005/8/layout/lProcess2"/>
    <dgm:cxn modelId="{83436476-9D0E-4F91-8183-AD43C80587E8}" type="presOf" srcId="{7F445F15-F7DA-4FA6-8ABC-559829A48350}" destId="{19DFCC19-87F4-4D1B-A885-95CAFD5A75A1}" srcOrd="0" destOrd="0" presId="urn:microsoft.com/office/officeart/2005/8/layout/lProcess2"/>
    <dgm:cxn modelId="{7CB31997-AC71-4E88-ADB1-7E3590550ADC}" type="presParOf" srcId="{20C317AA-B639-4DF6-B014-6C1A52B44FCF}" destId="{55E06E7F-73EA-4B74-8D63-5CA03FF48BC7}" srcOrd="0" destOrd="0" presId="urn:microsoft.com/office/officeart/2005/8/layout/lProcess2"/>
    <dgm:cxn modelId="{420BCF31-4FF4-465E-84CE-8C46AA7AC52C}" type="presParOf" srcId="{55E06E7F-73EA-4B74-8D63-5CA03FF48BC7}" destId="{4AB999B5-D582-42A7-8B87-7BB54FC6F016}" srcOrd="0" destOrd="0" presId="urn:microsoft.com/office/officeart/2005/8/layout/lProcess2"/>
    <dgm:cxn modelId="{27B54951-EBB6-4407-B5C7-FAFF557E418F}" type="presParOf" srcId="{55E06E7F-73EA-4B74-8D63-5CA03FF48BC7}" destId="{39CA1542-E994-4A1A-BD5C-D4EE420A6F81}" srcOrd="1" destOrd="0" presId="urn:microsoft.com/office/officeart/2005/8/layout/lProcess2"/>
    <dgm:cxn modelId="{05732756-F819-4D46-A95E-22931F063577}" type="presParOf" srcId="{55E06E7F-73EA-4B74-8D63-5CA03FF48BC7}" destId="{6C8F32DD-E5D6-4B1C-9B28-51CABF0CB9E0}" srcOrd="2" destOrd="0" presId="urn:microsoft.com/office/officeart/2005/8/layout/lProcess2"/>
    <dgm:cxn modelId="{138F71E2-9448-44D5-8869-B2E37CC60520}" type="presParOf" srcId="{6C8F32DD-E5D6-4B1C-9B28-51CABF0CB9E0}" destId="{038B9B92-4D7B-415F-8499-086004EA777E}" srcOrd="0" destOrd="0" presId="urn:microsoft.com/office/officeart/2005/8/layout/lProcess2"/>
    <dgm:cxn modelId="{08945C73-FA5C-4971-955B-E71EA823835A}" type="presParOf" srcId="{038B9B92-4D7B-415F-8499-086004EA777E}" destId="{19DFCC19-87F4-4D1B-A885-95CAFD5A75A1}" srcOrd="0" destOrd="0" presId="urn:microsoft.com/office/officeart/2005/8/layout/lProcess2"/>
    <dgm:cxn modelId="{DB908164-3A71-4802-88B8-E88E61E6BC92}" type="presParOf" srcId="{20C317AA-B639-4DF6-B014-6C1A52B44FCF}" destId="{A4FA9735-FA41-4CAC-B75D-69BAC6DE809F}" srcOrd="1" destOrd="0" presId="urn:microsoft.com/office/officeart/2005/8/layout/lProcess2"/>
    <dgm:cxn modelId="{9D4F869B-8AEF-4750-B29D-6E48CED8FB8A}" type="presParOf" srcId="{20C317AA-B639-4DF6-B014-6C1A52B44FCF}" destId="{E1E48E88-5396-4FE1-847A-D029F1F8E87F}" srcOrd="2" destOrd="0" presId="urn:microsoft.com/office/officeart/2005/8/layout/lProcess2"/>
    <dgm:cxn modelId="{0D8BC486-7075-40EC-B199-A4F6AF4C6DFA}" type="presParOf" srcId="{E1E48E88-5396-4FE1-847A-D029F1F8E87F}" destId="{C9289AB3-1EE9-4FF3-8EB1-3D2967BBB119}" srcOrd="0" destOrd="0" presId="urn:microsoft.com/office/officeart/2005/8/layout/lProcess2"/>
    <dgm:cxn modelId="{96FC80C4-E2C3-4A28-909D-A0C52C9DDD8D}" type="presParOf" srcId="{E1E48E88-5396-4FE1-847A-D029F1F8E87F}" destId="{8FDB1EC5-CEA7-4952-845F-5CE370FB6EA4}" srcOrd="1" destOrd="0" presId="urn:microsoft.com/office/officeart/2005/8/layout/lProcess2"/>
    <dgm:cxn modelId="{6F829705-3383-453A-BDD7-1B3D7637A716}" type="presParOf" srcId="{E1E48E88-5396-4FE1-847A-D029F1F8E87F}" destId="{85049444-0148-4272-985A-223F0B1CE102}" srcOrd="2" destOrd="0" presId="urn:microsoft.com/office/officeart/2005/8/layout/lProcess2"/>
    <dgm:cxn modelId="{C32697B8-D1D3-474E-9134-A50D76FAE86C}" type="presParOf" srcId="{85049444-0148-4272-985A-223F0B1CE102}" destId="{91B01679-9933-44AB-9212-38CA26032648}" srcOrd="0" destOrd="0" presId="urn:microsoft.com/office/officeart/2005/8/layout/lProcess2"/>
    <dgm:cxn modelId="{3324D90B-9FF4-49E2-BC0C-687A80F70069}" type="presParOf" srcId="{91B01679-9933-44AB-9212-38CA26032648}" destId="{01EE3289-E604-46D7-90EB-197F49FFABA7}"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7688FE-7073-4966-82A0-EF3FEF1863C2}" type="doc">
      <dgm:prSet loTypeId="urn:microsoft.com/office/officeart/2005/8/layout/hList3" loCatId="list" qsTypeId="urn:microsoft.com/office/officeart/2005/8/quickstyle/simple1" qsCatId="simple" csTypeId="urn:microsoft.com/office/officeart/2005/8/colors/accent2_1" csCatId="accent2" phldr="1"/>
      <dgm:spPr/>
      <dgm:t>
        <a:bodyPr/>
        <a:lstStyle/>
        <a:p>
          <a:endParaRPr lang="es-ES"/>
        </a:p>
      </dgm:t>
    </dgm:pt>
    <dgm:pt modelId="{1DAF733D-585D-4B5D-8050-553AC21C725C}">
      <dgm:prSet phldrT="[Texto]" custT="1"/>
      <dgm:spPr/>
      <dgm:t>
        <a:bodyPr/>
        <a:lstStyle/>
        <a:p>
          <a:r>
            <a:rPr lang="es-EC" sz="1600" dirty="0" smtClean="0"/>
            <a:t>Caracterización de señales ECG y FLW</a:t>
          </a:r>
          <a:endParaRPr lang="es-ES" sz="1600" dirty="0"/>
        </a:p>
      </dgm:t>
    </dgm:pt>
    <dgm:pt modelId="{29D63F89-C714-4D84-B8C5-015B5C1824DF}" type="parTrans" cxnId="{66B74275-DF1C-4F2B-8C2B-32DE2459910B}">
      <dgm:prSet/>
      <dgm:spPr/>
      <dgm:t>
        <a:bodyPr/>
        <a:lstStyle/>
        <a:p>
          <a:endParaRPr lang="es-ES" sz="1600"/>
        </a:p>
      </dgm:t>
    </dgm:pt>
    <dgm:pt modelId="{0D935D01-C842-446D-B4AB-EEF016081A0B}" type="sibTrans" cxnId="{66B74275-DF1C-4F2B-8C2B-32DE2459910B}">
      <dgm:prSet/>
      <dgm:spPr/>
      <dgm:t>
        <a:bodyPr/>
        <a:lstStyle/>
        <a:p>
          <a:endParaRPr lang="es-ES" sz="1600"/>
        </a:p>
      </dgm:t>
    </dgm:pt>
    <dgm:pt modelId="{B7DBE520-BD08-4FEF-A476-79327778186E}">
      <dgm:prSet phldrT="[Texto]" custT="1"/>
      <dgm:spPr/>
      <dgm:t>
        <a:bodyPr/>
        <a:lstStyle/>
        <a:p>
          <a:pPr marL="339725" indent="-222250" algn="l"/>
          <a:r>
            <a:rPr lang="es-EC" sz="1600" dirty="0" smtClean="0"/>
            <a:t>1. Estimación de las series de datos de señales cardiorrespiratorias </a:t>
          </a:r>
          <a:endParaRPr lang="es-ES" sz="1600" dirty="0"/>
        </a:p>
      </dgm:t>
    </dgm:pt>
    <dgm:pt modelId="{9C59BA9F-923F-409D-9E4E-7EFD89947126}" type="parTrans" cxnId="{0E24785D-9489-4195-8150-5377F81F0B7C}">
      <dgm:prSet/>
      <dgm:spPr/>
      <dgm:t>
        <a:bodyPr/>
        <a:lstStyle/>
        <a:p>
          <a:endParaRPr lang="es-ES" sz="1600"/>
        </a:p>
      </dgm:t>
    </dgm:pt>
    <dgm:pt modelId="{6E3FB6BE-7454-4630-9CD0-08AD82F199D7}" type="sibTrans" cxnId="{0E24785D-9489-4195-8150-5377F81F0B7C}">
      <dgm:prSet/>
      <dgm:spPr/>
      <dgm:t>
        <a:bodyPr/>
        <a:lstStyle/>
        <a:p>
          <a:endParaRPr lang="es-ES" sz="1600"/>
        </a:p>
      </dgm:t>
    </dgm:pt>
    <dgm:pt modelId="{152D30E4-4C88-458B-B10A-E74A577F1163}">
      <dgm:prSet phldrT="[Texto]" custT="1"/>
      <dgm:spPr/>
      <dgm:t>
        <a:bodyPr/>
        <a:lstStyle/>
        <a:p>
          <a:pPr marL="339725" indent="-280988" algn="l"/>
          <a:r>
            <a:rPr lang="es-EC" sz="1600" dirty="0" smtClean="0"/>
            <a:t>2.	Extracción de características del análisis espectral de potencia (PSD) de las series de datos</a:t>
          </a:r>
          <a:endParaRPr lang="es-ES" sz="1600" dirty="0"/>
        </a:p>
      </dgm:t>
    </dgm:pt>
    <dgm:pt modelId="{8403C2E2-0861-4B8A-B17C-2A9E69DCE0D0}" type="parTrans" cxnId="{2A9E8D1B-781D-4EC3-8EEE-611F2C97B962}">
      <dgm:prSet/>
      <dgm:spPr/>
      <dgm:t>
        <a:bodyPr/>
        <a:lstStyle/>
        <a:p>
          <a:endParaRPr lang="es-ES" sz="1600"/>
        </a:p>
      </dgm:t>
    </dgm:pt>
    <dgm:pt modelId="{D5EFA0E5-2198-4975-B9EB-75B80DDE6AB7}" type="sibTrans" cxnId="{2A9E8D1B-781D-4EC3-8EEE-611F2C97B962}">
      <dgm:prSet/>
      <dgm:spPr/>
      <dgm:t>
        <a:bodyPr/>
        <a:lstStyle/>
        <a:p>
          <a:endParaRPr lang="es-ES" sz="1600"/>
        </a:p>
      </dgm:t>
    </dgm:pt>
    <dgm:pt modelId="{52FF3F4E-A3C8-4A23-AC8C-51FF98E4CE39}" type="pres">
      <dgm:prSet presAssocID="{377688FE-7073-4966-82A0-EF3FEF1863C2}" presName="composite" presStyleCnt="0">
        <dgm:presLayoutVars>
          <dgm:chMax val="1"/>
          <dgm:dir/>
          <dgm:resizeHandles val="exact"/>
        </dgm:presLayoutVars>
      </dgm:prSet>
      <dgm:spPr/>
      <dgm:t>
        <a:bodyPr/>
        <a:lstStyle/>
        <a:p>
          <a:endParaRPr lang="es-ES"/>
        </a:p>
      </dgm:t>
    </dgm:pt>
    <dgm:pt modelId="{61AE5FEC-FE07-42F0-BFBF-DE20AB3A2153}" type="pres">
      <dgm:prSet presAssocID="{1DAF733D-585D-4B5D-8050-553AC21C725C}" presName="roof" presStyleLbl="dkBgShp" presStyleIdx="0" presStyleCnt="2"/>
      <dgm:spPr/>
      <dgm:t>
        <a:bodyPr/>
        <a:lstStyle/>
        <a:p>
          <a:endParaRPr lang="es-ES"/>
        </a:p>
      </dgm:t>
    </dgm:pt>
    <dgm:pt modelId="{6607812C-5179-4A86-B618-3331FA31C9B6}" type="pres">
      <dgm:prSet presAssocID="{1DAF733D-585D-4B5D-8050-553AC21C725C}" presName="pillars" presStyleCnt="0"/>
      <dgm:spPr/>
    </dgm:pt>
    <dgm:pt modelId="{326AEA5A-3650-48D9-9171-48B3D3CA6F14}" type="pres">
      <dgm:prSet presAssocID="{1DAF733D-585D-4B5D-8050-553AC21C725C}" presName="pillar1" presStyleLbl="node1" presStyleIdx="0" presStyleCnt="2">
        <dgm:presLayoutVars>
          <dgm:bulletEnabled val="1"/>
        </dgm:presLayoutVars>
      </dgm:prSet>
      <dgm:spPr/>
      <dgm:t>
        <a:bodyPr/>
        <a:lstStyle/>
        <a:p>
          <a:endParaRPr lang="es-ES"/>
        </a:p>
      </dgm:t>
    </dgm:pt>
    <dgm:pt modelId="{EC482A8E-F183-4435-96E5-7B2BD6B18388}" type="pres">
      <dgm:prSet presAssocID="{152D30E4-4C88-458B-B10A-E74A577F1163}" presName="pillarX" presStyleLbl="node1" presStyleIdx="1" presStyleCnt="2">
        <dgm:presLayoutVars>
          <dgm:bulletEnabled val="1"/>
        </dgm:presLayoutVars>
      </dgm:prSet>
      <dgm:spPr/>
      <dgm:t>
        <a:bodyPr/>
        <a:lstStyle/>
        <a:p>
          <a:endParaRPr lang="es-ES"/>
        </a:p>
      </dgm:t>
    </dgm:pt>
    <dgm:pt modelId="{8CB85808-F3BD-432A-9334-239D105C8E3A}" type="pres">
      <dgm:prSet presAssocID="{1DAF733D-585D-4B5D-8050-553AC21C725C}" presName="base" presStyleLbl="dkBgShp" presStyleIdx="1" presStyleCnt="2" custLinFactY="62208" custLinFactNeighborY="100000"/>
      <dgm:spPr/>
    </dgm:pt>
  </dgm:ptLst>
  <dgm:cxnLst>
    <dgm:cxn modelId="{EECEF5FA-C3A1-4779-A7FB-38BA9A3D524A}" type="presOf" srcId="{377688FE-7073-4966-82A0-EF3FEF1863C2}" destId="{52FF3F4E-A3C8-4A23-AC8C-51FF98E4CE39}" srcOrd="0" destOrd="0" presId="urn:microsoft.com/office/officeart/2005/8/layout/hList3"/>
    <dgm:cxn modelId="{0E24785D-9489-4195-8150-5377F81F0B7C}" srcId="{1DAF733D-585D-4B5D-8050-553AC21C725C}" destId="{B7DBE520-BD08-4FEF-A476-79327778186E}" srcOrd="0" destOrd="0" parTransId="{9C59BA9F-923F-409D-9E4E-7EFD89947126}" sibTransId="{6E3FB6BE-7454-4630-9CD0-08AD82F199D7}"/>
    <dgm:cxn modelId="{0D983307-918B-4D7B-9274-40FEF63D1BA2}" type="presOf" srcId="{1DAF733D-585D-4B5D-8050-553AC21C725C}" destId="{61AE5FEC-FE07-42F0-BFBF-DE20AB3A2153}" srcOrd="0" destOrd="0" presId="urn:microsoft.com/office/officeart/2005/8/layout/hList3"/>
    <dgm:cxn modelId="{2FDA7BB8-4C30-4265-BA96-13444AD627C9}" type="presOf" srcId="{152D30E4-4C88-458B-B10A-E74A577F1163}" destId="{EC482A8E-F183-4435-96E5-7B2BD6B18388}" srcOrd="0" destOrd="0" presId="urn:microsoft.com/office/officeart/2005/8/layout/hList3"/>
    <dgm:cxn modelId="{66B74275-DF1C-4F2B-8C2B-32DE2459910B}" srcId="{377688FE-7073-4966-82A0-EF3FEF1863C2}" destId="{1DAF733D-585D-4B5D-8050-553AC21C725C}" srcOrd="0" destOrd="0" parTransId="{29D63F89-C714-4D84-B8C5-015B5C1824DF}" sibTransId="{0D935D01-C842-446D-B4AB-EEF016081A0B}"/>
    <dgm:cxn modelId="{2A9E8D1B-781D-4EC3-8EEE-611F2C97B962}" srcId="{1DAF733D-585D-4B5D-8050-553AC21C725C}" destId="{152D30E4-4C88-458B-B10A-E74A577F1163}" srcOrd="1" destOrd="0" parTransId="{8403C2E2-0861-4B8A-B17C-2A9E69DCE0D0}" sibTransId="{D5EFA0E5-2198-4975-B9EB-75B80DDE6AB7}"/>
    <dgm:cxn modelId="{14C42307-CCEB-4876-86F9-BCCDCC5FC2AF}" type="presOf" srcId="{B7DBE520-BD08-4FEF-A476-79327778186E}" destId="{326AEA5A-3650-48D9-9171-48B3D3CA6F14}" srcOrd="0" destOrd="0" presId="urn:microsoft.com/office/officeart/2005/8/layout/hList3"/>
    <dgm:cxn modelId="{9D065706-B3AE-4DC7-958F-EE14E4A782D8}" type="presParOf" srcId="{52FF3F4E-A3C8-4A23-AC8C-51FF98E4CE39}" destId="{61AE5FEC-FE07-42F0-BFBF-DE20AB3A2153}" srcOrd="0" destOrd="0" presId="urn:microsoft.com/office/officeart/2005/8/layout/hList3"/>
    <dgm:cxn modelId="{BAD70B17-CAD7-4CA5-ADD0-B2EFF0C96EA4}" type="presParOf" srcId="{52FF3F4E-A3C8-4A23-AC8C-51FF98E4CE39}" destId="{6607812C-5179-4A86-B618-3331FA31C9B6}" srcOrd="1" destOrd="0" presId="urn:microsoft.com/office/officeart/2005/8/layout/hList3"/>
    <dgm:cxn modelId="{B930A840-F2B2-4E9C-BBA3-5BD6FDEAE48B}" type="presParOf" srcId="{6607812C-5179-4A86-B618-3331FA31C9B6}" destId="{326AEA5A-3650-48D9-9171-48B3D3CA6F14}" srcOrd="0" destOrd="0" presId="urn:microsoft.com/office/officeart/2005/8/layout/hList3"/>
    <dgm:cxn modelId="{1BB1DDF9-A1A5-4E46-80D0-E6C1F61FF7C3}" type="presParOf" srcId="{6607812C-5179-4A86-B618-3331FA31C9B6}" destId="{EC482A8E-F183-4435-96E5-7B2BD6B18388}" srcOrd="1" destOrd="0" presId="urn:microsoft.com/office/officeart/2005/8/layout/hList3"/>
    <dgm:cxn modelId="{FAE15792-01D0-4718-8F1A-5FFB392FBAAB}" type="presParOf" srcId="{52FF3F4E-A3C8-4A23-AC8C-51FF98E4CE39}" destId="{8CB85808-F3BD-432A-9334-239D105C8E3A}"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7688FE-7073-4966-82A0-EF3FEF1863C2}" type="doc">
      <dgm:prSet loTypeId="urn:microsoft.com/office/officeart/2005/8/layout/hList3" loCatId="list" qsTypeId="urn:microsoft.com/office/officeart/2005/8/quickstyle/simple1" qsCatId="simple" csTypeId="urn:microsoft.com/office/officeart/2005/8/colors/accent2_1" csCatId="accent2" phldr="1"/>
      <dgm:spPr/>
      <dgm:t>
        <a:bodyPr/>
        <a:lstStyle/>
        <a:p>
          <a:endParaRPr lang="es-ES"/>
        </a:p>
      </dgm:t>
    </dgm:pt>
    <dgm:pt modelId="{1DAF733D-585D-4B5D-8050-553AC21C725C}">
      <dgm:prSet phldrT="[Texto]" custT="1"/>
      <dgm:spPr/>
      <dgm:t>
        <a:bodyPr/>
        <a:lstStyle/>
        <a:p>
          <a:r>
            <a:rPr lang="es-EC" sz="1600" dirty="0" smtClean="0"/>
            <a:t>La caracterización del acople cardiorrespiratorio</a:t>
          </a:r>
          <a:endParaRPr lang="es-ES" sz="1600" dirty="0"/>
        </a:p>
      </dgm:t>
    </dgm:pt>
    <dgm:pt modelId="{29D63F89-C714-4D84-B8C5-015B5C1824DF}" type="parTrans" cxnId="{66B74275-DF1C-4F2B-8C2B-32DE2459910B}">
      <dgm:prSet/>
      <dgm:spPr/>
      <dgm:t>
        <a:bodyPr/>
        <a:lstStyle/>
        <a:p>
          <a:endParaRPr lang="es-ES" sz="1600"/>
        </a:p>
      </dgm:t>
    </dgm:pt>
    <dgm:pt modelId="{0D935D01-C842-446D-B4AB-EEF016081A0B}" type="sibTrans" cxnId="{66B74275-DF1C-4F2B-8C2B-32DE2459910B}">
      <dgm:prSet/>
      <dgm:spPr/>
      <dgm:t>
        <a:bodyPr/>
        <a:lstStyle/>
        <a:p>
          <a:endParaRPr lang="es-ES" sz="1600"/>
        </a:p>
      </dgm:t>
    </dgm:pt>
    <dgm:pt modelId="{B7DBE520-BD08-4FEF-A476-79327778186E}">
      <dgm:prSet phldrT="[Texto]" custT="1"/>
      <dgm:spPr/>
      <dgm:t>
        <a:bodyPr/>
        <a:lstStyle/>
        <a:p>
          <a:pPr marL="280988" indent="-280988" algn="l"/>
          <a:r>
            <a:rPr lang="es-EC" sz="1600" dirty="0" smtClean="0"/>
            <a:t>1. 	Análisis espectral utilizando la densidad espectral de potencial cruzada (CPSD) y magnitud de la coherencia al cuadrado (MSC) entre la señal respiratoria y todas las series extraídas de las señales ECG  </a:t>
          </a:r>
          <a:endParaRPr lang="es-ES" sz="1600" dirty="0"/>
        </a:p>
      </dgm:t>
    </dgm:pt>
    <dgm:pt modelId="{9C59BA9F-923F-409D-9E4E-7EFD89947126}" type="parTrans" cxnId="{0E24785D-9489-4195-8150-5377F81F0B7C}">
      <dgm:prSet/>
      <dgm:spPr/>
      <dgm:t>
        <a:bodyPr/>
        <a:lstStyle/>
        <a:p>
          <a:endParaRPr lang="es-ES" sz="1600"/>
        </a:p>
      </dgm:t>
    </dgm:pt>
    <dgm:pt modelId="{6E3FB6BE-7454-4630-9CD0-08AD82F199D7}" type="sibTrans" cxnId="{0E24785D-9489-4195-8150-5377F81F0B7C}">
      <dgm:prSet/>
      <dgm:spPr/>
      <dgm:t>
        <a:bodyPr/>
        <a:lstStyle/>
        <a:p>
          <a:endParaRPr lang="es-ES" sz="1600"/>
        </a:p>
      </dgm:t>
    </dgm:pt>
    <dgm:pt modelId="{152D30E4-4C88-458B-B10A-E74A577F1163}">
      <dgm:prSet phldrT="[Texto]" custT="1"/>
      <dgm:spPr/>
      <dgm:t>
        <a:bodyPr/>
        <a:lstStyle/>
        <a:p>
          <a:pPr marL="234950" indent="-234950" algn="l"/>
          <a:r>
            <a:rPr lang="es-EC" sz="1600" dirty="0" smtClean="0"/>
            <a:t>2. Extracción de características del análisis MSC y CPSD de entre la señal respiratoria y todas las series extraídas de las señales ECG  </a:t>
          </a:r>
          <a:endParaRPr lang="es-ES" sz="1600" dirty="0"/>
        </a:p>
      </dgm:t>
    </dgm:pt>
    <dgm:pt modelId="{8403C2E2-0861-4B8A-B17C-2A9E69DCE0D0}" type="parTrans" cxnId="{2A9E8D1B-781D-4EC3-8EEE-611F2C97B962}">
      <dgm:prSet/>
      <dgm:spPr/>
      <dgm:t>
        <a:bodyPr/>
        <a:lstStyle/>
        <a:p>
          <a:endParaRPr lang="es-ES" sz="1600"/>
        </a:p>
      </dgm:t>
    </dgm:pt>
    <dgm:pt modelId="{D5EFA0E5-2198-4975-B9EB-75B80DDE6AB7}" type="sibTrans" cxnId="{2A9E8D1B-781D-4EC3-8EEE-611F2C97B962}">
      <dgm:prSet/>
      <dgm:spPr/>
      <dgm:t>
        <a:bodyPr/>
        <a:lstStyle/>
        <a:p>
          <a:endParaRPr lang="es-ES" sz="1600"/>
        </a:p>
      </dgm:t>
    </dgm:pt>
    <dgm:pt modelId="{52FF3F4E-A3C8-4A23-AC8C-51FF98E4CE39}" type="pres">
      <dgm:prSet presAssocID="{377688FE-7073-4966-82A0-EF3FEF1863C2}" presName="composite" presStyleCnt="0">
        <dgm:presLayoutVars>
          <dgm:chMax val="1"/>
          <dgm:dir/>
          <dgm:resizeHandles val="exact"/>
        </dgm:presLayoutVars>
      </dgm:prSet>
      <dgm:spPr/>
      <dgm:t>
        <a:bodyPr/>
        <a:lstStyle/>
        <a:p>
          <a:endParaRPr lang="es-ES"/>
        </a:p>
      </dgm:t>
    </dgm:pt>
    <dgm:pt modelId="{61AE5FEC-FE07-42F0-BFBF-DE20AB3A2153}" type="pres">
      <dgm:prSet presAssocID="{1DAF733D-585D-4B5D-8050-553AC21C725C}" presName="roof" presStyleLbl="dkBgShp" presStyleIdx="0" presStyleCnt="2"/>
      <dgm:spPr/>
      <dgm:t>
        <a:bodyPr/>
        <a:lstStyle/>
        <a:p>
          <a:endParaRPr lang="es-ES"/>
        </a:p>
      </dgm:t>
    </dgm:pt>
    <dgm:pt modelId="{6607812C-5179-4A86-B618-3331FA31C9B6}" type="pres">
      <dgm:prSet presAssocID="{1DAF733D-585D-4B5D-8050-553AC21C725C}" presName="pillars" presStyleCnt="0"/>
      <dgm:spPr/>
    </dgm:pt>
    <dgm:pt modelId="{326AEA5A-3650-48D9-9171-48B3D3CA6F14}" type="pres">
      <dgm:prSet presAssocID="{1DAF733D-585D-4B5D-8050-553AC21C725C}" presName="pillar1" presStyleLbl="node1" presStyleIdx="0" presStyleCnt="2">
        <dgm:presLayoutVars>
          <dgm:bulletEnabled val="1"/>
        </dgm:presLayoutVars>
      </dgm:prSet>
      <dgm:spPr/>
      <dgm:t>
        <a:bodyPr/>
        <a:lstStyle/>
        <a:p>
          <a:endParaRPr lang="es-ES"/>
        </a:p>
      </dgm:t>
    </dgm:pt>
    <dgm:pt modelId="{EC482A8E-F183-4435-96E5-7B2BD6B18388}" type="pres">
      <dgm:prSet presAssocID="{152D30E4-4C88-458B-B10A-E74A577F1163}" presName="pillarX" presStyleLbl="node1" presStyleIdx="1" presStyleCnt="2">
        <dgm:presLayoutVars>
          <dgm:bulletEnabled val="1"/>
        </dgm:presLayoutVars>
      </dgm:prSet>
      <dgm:spPr/>
      <dgm:t>
        <a:bodyPr/>
        <a:lstStyle/>
        <a:p>
          <a:endParaRPr lang="es-ES"/>
        </a:p>
      </dgm:t>
    </dgm:pt>
    <dgm:pt modelId="{8CB85808-F3BD-432A-9334-239D105C8E3A}" type="pres">
      <dgm:prSet presAssocID="{1DAF733D-585D-4B5D-8050-553AC21C725C}" presName="base" presStyleLbl="dkBgShp" presStyleIdx="1" presStyleCnt="2" custLinFactY="62208" custLinFactNeighborY="100000"/>
      <dgm:spPr/>
    </dgm:pt>
  </dgm:ptLst>
  <dgm:cxnLst>
    <dgm:cxn modelId="{3AB57099-9334-450E-B374-21D3DED45F76}" type="presOf" srcId="{B7DBE520-BD08-4FEF-A476-79327778186E}" destId="{326AEA5A-3650-48D9-9171-48B3D3CA6F14}" srcOrd="0" destOrd="0" presId="urn:microsoft.com/office/officeart/2005/8/layout/hList3"/>
    <dgm:cxn modelId="{0E24785D-9489-4195-8150-5377F81F0B7C}" srcId="{1DAF733D-585D-4B5D-8050-553AC21C725C}" destId="{B7DBE520-BD08-4FEF-A476-79327778186E}" srcOrd="0" destOrd="0" parTransId="{9C59BA9F-923F-409D-9E4E-7EFD89947126}" sibTransId="{6E3FB6BE-7454-4630-9CD0-08AD82F199D7}"/>
    <dgm:cxn modelId="{66B74275-DF1C-4F2B-8C2B-32DE2459910B}" srcId="{377688FE-7073-4966-82A0-EF3FEF1863C2}" destId="{1DAF733D-585D-4B5D-8050-553AC21C725C}" srcOrd="0" destOrd="0" parTransId="{29D63F89-C714-4D84-B8C5-015B5C1824DF}" sibTransId="{0D935D01-C842-446D-B4AB-EEF016081A0B}"/>
    <dgm:cxn modelId="{D24C6BAB-73DC-4621-A2F3-34AD9747C847}" type="presOf" srcId="{1DAF733D-585D-4B5D-8050-553AC21C725C}" destId="{61AE5FEC-FE07-42F0-BFBF-DE20AB3A2153}" srcOrd="0" destOrd="0" presId="urn:microsoft.com/office/officeart/2005/8/layout/hList3"/>
    <dgm:cxn modelId="{2A9E8D1B-781D-4EC3-8EEE-611F2C97B962}" srcId="{1DAF733D-585D-4B5D-8050-553AC21C725C}" destId="{152D30E4-4C88-458B-B10A-E74A577F1163}" srcOrd="1" destOrd="0" parTransId="{8403C2E2-0861-4B8A-B17C-2A9E69DCE0D0}" sibTransId="{D5EFA0E5-2198-4975-B9EB-75B80DDE6AB7}"/>
    <dgm:cxn modelId="{0422DCA4-9F41-4DA7-982D-05F21156D8BA}" type="presOf" srcId="{152D30E4-4C88-458B-B10A-E74A577F1163}" destId="{EC482A8E-F183-4435-96E5-7B2BD6B18388}" srcOrd="0" destOrd="0" presId="urn:microsoft.com/office/officeart/2005/8/layout/hList3"/>
    <dgm:cxn modelId="{BF6A2A94-9D92-4B16-8ED6-1647D100364A}" type="presOf" srcId="{377688FE-7073-4966-82A0-EF3FEF1863C2}" destId="{52FF3F4E-A3C8-4A23-AC8C-51FF98E4CE39}" srcOrd="0" destOrd="0" presId="urn:microsoft.com/office/officeart/2005/8/layout/hList3"/>
    <dgm:cxn modelId="{A000608B-2F58-4F32-951C-541B703028E3}" type="presParOf" srcId="{52FF3F4E-A3C8-4A23-AC8C-51FF98E4CE39}" destId="{61AE5FEC-FE07-42F0-BFBF-DE20AB3A2153}" srcOrd="0" destOrd="0" presId="urn:microsoft.com/office/officeart/2005/8/layout/hList3"/>
    <dgm:cxn modelId="{284C985B-13D8-4D6F-98DA-C416A4B59865}" type="presParOf" srcId="{52FF3F4E-A3C8-4A23-AC8C-51FF98E4CE39}" destId="{6607812C-5179-4A86-B618-3331FA31C9B6}" srcOrd="1" destOrd="0" presId="urn:microsoft.com/office/officeart/2005/8/layout/hList3"/>
    <dgm:cxn modelId="{E5E37C1F-1B1E-4429-A363-F60FF701D1B2}" type="presParOf" srcId="{6607812C-5179-4A86-B618-3331FA31C9B6}" destId="{326AEA5A-3650-48D9-9171-48B3D3CA6F14}" srcOrd="0" destOrd="0" presId="urn:microsoft.com/office/officeart/2005/8/layout/hList3"/>
    <dgm:cxn modelId="{7F0969C4-AD40-498A-9CCD-62D2A8B795F9}" type="presParOf" srcId="{6607812C-5179-4A86-B618-3331FA31C9B6}" destId="{EC482A8E-F183-4435-96E5-7B2BD6B18388}" srcOrd="1" destOrd="0" presId="urn:microsoft.com/office/officeart/2005/8/layout/hList3"/>
    <dgm:cxn modelId="{E07A514F-6212-46E2-8693-97B5F008797A}" type="presParOf" srcId="{52FF3F4E-A3C8-4A23-AC8C-51FF98E4CE39}" destId="{8CB85808-F3BD-432A-9334-239D105C8E3A}"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7688FE-7073-4966-82A0-EF3FEF1863C2}"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es-ES"/>
        </a:p>
      </dgm:t>
    </dgm:pt>
    <dgm:pt modelId="{7C381FB2-F08E-4630-9C43-C5FB1A8469E6}">
      <dgm:prSet phldrT="[Texto]" custT="1"/>
      <dgm:spPr/>
      <dgm:t>
        <a:bodyPr/>
        <a:lstStyle/>
        <a:p>
          <a:r>
            <a:rPr lang="es-EC" sz="1600" dirty="0" smtClean="0">
              <a:cs typeface="Arial" panose="020B0604020202020204" pitchFamily="34" charset="0"/>
            </a:rPr>
            <a:t>Reconocimiento entre 3 estados emocionales</a:t>
          </a:r>
          <a:endParaRPr lang="es-ES" sz="1600" i="1" dirty="0"/>
        </a:p>
      </dgm:t>
    </dgm:pt>
    <dgm:pt modelId="{5AE27ECC-5370-45A0-9FD3-9F2DFE002FD8}" type="parTrans" cxnId="{9D79B544-C012-4F14-ADB5-C153FEFC4D9C}">
      <dgm:prSet/>
      <dgm:spPr/>
      <dgm:t>
        <a:bodyPr/>
        <a:lstStyle/>
        <a:p>
          <a:endParaRPr lang="es-ES" sz="1600"/>
        </a:p>
      </dgm:t>
    </dgm:pt>
    <dgm:pt modelId="{8693DE19-F539-45A4-89F3-D46681BE0BD5}" type="sibTrans" cxnId="{9D79B544-C012-4F14-ADB5-C153FEFC4D9C}">
      <dgm:prSet/>
      <dgm:spPr/>
      <dgm:t>
        <a:bodyPr/>
        <a:lstStyle/>
        <a:p>
          <a:endParaRPr lang="es-ES" sz="1600"/>
        </a:p>
      </dgm:t>
    </dgm:pt>
    <dgm:pt modelId="{8F131226-0D8D-42CB-B0A6-F98C0A0B43D3}">
      <dgm:prSet phldrT="[Texto]" custT="1"/>
      <dgm:spPr/>
      <dgm:t>
        <a:bodyPr/>
        <a:lstStyle/>
        <a:p>
          <a:r>
            <a:rPr lang="es-EC" sz="1600" dirty="0" smtClean="0">
              <a:cs typeface="Arial" panose="020B0604020202020204" pitchFamily="34" charset="0"/>
            </a:rPr>
            <a:t>Clase 1: Estado basal</a:t>
          </a:r>
          <a:endParaRPr lang="es-ES" sz="1600" i="1" dirty="0"/>
        </a:p>
      </dgm:t>
    </dgm:pt>
    <dgm:pt modelId="{C46ACE8F-DF9F-4C55-8CE0-8A76C2F1BB4F}" type="parTrans" cxnId="{3176B6A6-EE22-40C0-A22E-3D914BEC072C}">
      <dgm:prSet/>
      <dgm:spPr/>
      <dgm:t>
        <a:bodyPr/>
        <a:lstStyle/>
        <a:p>
          <a:endParaRPr lang="es-ES" sz="1600"/>
        </a:p>
      </dgm:t>
    </dgm:pt>
    <dgm:pt modelId="{83F8D67D-3ECE-494D-AAB7-045567797DF9}" type="sibTrans" cxnId="{3176B6A6-EE22-40C0-A22E-3D914BEC072C}">
      <dgm:prSet/>
      <dgm:spPr/>
      <dgm:t>
        <a:bodyPr/>
        <a:lstStyle/>
        <a:p>
          <a:endParaRPr lang="es-ES" sz="1600"/>
        </a:p>
      </dgm:t>
    </dgm:pt>
    <dgm:pt modelId="{5908EF1A-C61A-466B-B8A9-DAE14081A12D}">
      <dgm:prSet custT="1"/>
      <dgm:spPr/>
      <dgm:t>
        <a:bodyPr/>
        <a:lstStyle/>
        <a:p>
          <a:r>
            <a:rPr lang="es-ES" sz="1600" dirty="0" smtClean="0">
              <a:cs typeface="Arial" panose="020B0604020202020204" pitchFamily="34" charset="0"/>
            </a:rPr>
            <a:t>Clase 1 vs Clase 2</a:t>
          </a:r>
        </a:p>
      </dgm:t>
    </dgm:pt>
    <dgm:pt modelId="{3DF0BAD3-814A-4E5A-AEB6-246DFD130EA2}" type="parTrans" cxnId="{C4686E4A-7618-4BE5-8688-3C5B7811C775}">
      <dgm:prSet/>
      <dgm:spPr/>
      <dgm:t>
        <a:bodyPr/>
        <a:lstStyle/>
        <a:p>
          <a:endParaRPr lang="es-ES" sz="1600"/>
        </a:p>
      </dgm:t>
    </dgm:pt>
    <dgm:pt modelId="{F3297BD4-620D-436A-9E84-63D18103E066}" type="sibTrans" cxnId="{C4686E4A-7618-4BE5-8688-3C5B7811C775}">
      <dgm:prSet/>
      <dgm:spPr/>
      <dgm:t>
        <a:bodyPr/>
        <a:lstStyle/>
        <a:p>
          <a:endParaRPr lang="es-ES" sz="1600"/>
        </a:p>
      </dgm:t>
    </dgm:pt>
    <dgm:pt modelId="{E33275F1-942E-4190-9B4C-FAAD60BC8F48}">
      <dgm:prSet custT="1"/>
      <dgm:spPr/>
      <dgm:t>
        <a:bodyPr/>
        <a:lstStyle/>
        <a:p>
          <a:r>
            <a:rPr lang="es-ES" sz="1600" dirty="0" smtClean="0">
              <a:cs typeface="Arial" panose="020B0604020202020204" pitchFamily="34" charset="0"/>
            </a:rPr>
            <a:t>Clase 2 vs Clase 3</a:t>
          </a:r>
        </a:p>
      </dgm:t>
    </dgm:pt>
    <dgm:pt modelId="{99C84B0A-5C08-4EE4-98CB-36B6F5F969D2}" type="parTrans" cxnId="{4074451A-C0C0-4AFA-BB6F-10E1EF773147}">
      <dgm:prSet/>
      <dgm:spPr/>
      <dgm:t>
        <a:bodyPr/>
        <a:lstStyle/>
        <a:p>
          <a:endParaRPr lang="es-ES" sz="1600"/>
        </a:p>
      </dgm:t>
    </dgm:pt>
    <dgm:pt modelId="{445D2472-A93A-4139-9494-50A487ACBCE6}" type="sibTrans" cxnId="{4074451A-C0C0-4AFA-BB6F-10E1EF773147}">
      <dgm:prSet/>
      <dgm:spPr/>
      <dgm:t>
        <a:bodyPr/>
        <a:lstStyle/>
        <a:p>
          <a:endParaRPr lang="es-ES" sz="1600"/>
        </a:p>
      </dgm:t>
    </dgm:pt>
    <dgm:pt modelId="{1218BB4B-8A38-41A1-BD52-4AC703042001}">
      <dgm:prSet phldrT="[Texto]" custT="1"/>
      <dgm:spPr/>
      <dgm:t>
        <a:bodyPr/>
        <a:lstStyle/>
        <a:p>
          <a:r>
            <a:rPr lang="es-EC" sz="1600" dirty="0" smtClean="0">
              <a:cs typeface="Arial" panose="020B0604020202020204" pitchFamily="34" charset="0"/>
            </a:rPr>
            <a:t>En base al conjunto de características extraídas durante la caracterización de las señales. </a:t>
          </a:r>
          <a:endParaRPr lang="es-ES" sz="1600" dirty="0" smtClean="0">
            <a:cs typeface="Arial" panose="020B0604020202020204" pitchFamily="34" charset="0"/>
          </a:endParaRPr>
        </a:p>
      </dgm:t>
    </dgm:pt>
    <dgm:pt modelId="{29EBABD7-6BF6-4544-A0C1-2F1E6F76021E}" type="parTrans" cxnId="{F1C113D8-3F3D-4C67-A98C-F4658E20BD6E}">
      <dgm:prSet/>
      <dgm:spPr/>
      <dgm:t>
        <a:bodyPr/>
        <a:lstStyle/>
        <a:p>
          <a:endParaRPr lang="es-ES" sz="1600"/>
        </a:p>
      </dgm:t>
    </dgm:pt>
    <dgm:pt modelId="{9481A3C9-B6C5-4600-95CF-F2EA0150ED83}" type="sibTrans" cxnId="{F1C113D8-3F3D-4C67-A98C-F4658E20BD6E}">
      <dgm:prSet/>
      <dgm:spPr/>
      <dgm:t>
        <a:bodyPr/>
        <a:lstStyle/>
        <a:p>
          <a:endParaRPr lang="es-ES" sz="1600"/>
        </a:p>
      </dgm:t>
    </dgm:pt>
    <dgm:pt modelId="{7D008233-AD71-4F24-A14E-E0435028165C}">
      <dgm:prSet phldrT="[Texto]" custT="1"/>
      <dgm:spPr/>
      <dgm:t>
        <a:bodyPr/>
        <a:lstStyle/>
        <a:p>
          <a:r>
            <a:rPr lang="es-EC" sz="1600" dirty="0" smtClean="0">
              <a:cs typeface="Arial" panose="020B0604020202020204" pitchFamily="34" charset="0"/>
            </a:rPr>
            <a:t>Diseño de los clasificadores</a:t>
          </a:r>
          <a:endParaRPr lang="es-ES" sz="1600" dirty="0" smtClean="0">
            <a:cs typeface="Arial" panose="020B0604020202020204" pitchFamily="34" charset="0"/>
          </a:endParaRPr>
        </a:p>
      </dgm:t>
    </dgm:pt>
    <dgm:pt modelId="{2BA7178E-82C5-4E83-8E14-187AB09A9C40}" type="parTrans" cxnId="{BBD25196-0EB6-4C9E-BC06-A03A1DDC9B5D}">
      <dgm:prSet/>
      <dgm:spPr/>
      <dgm:t>
        <a:bodyPr/>
        <a:lstStyle/>
        <a:p>
          <a:endParaRPr lang="es-ES" sz="1600"/>
        </a:p>
      </dgm:t>
    </dgm:pt>
    <dgm:pt modelId="{379023E2-0394-4FCC-A418-375A39EEF876}" type="sibTrans" cxnId="{BBD25196-0EB6-4C9E-BC06-A03A1DDC9B5D}">
      <dgm:prSet/>
      <dgm:spPr/>
      <dgm:t>
        <a:bodyPr/>
        <a:lstStyle/>
        <a:p>
          <a:endParaRPr lang="es-ES" sz="1600"/>
        </a:p>
      </dgm:t>
    </dgm:pt>
    <dgm:pt modelId="{6399E09F-065D-4877-BC64-B5F40C74E918}">
      <dgm:prSet phldrT="[Texto]" custT="1"/>
      <dgm:spPr/>
      <dgm:t>
        <a:bodyPr/>
        <a:lstStyle/>
        <a:p>
          <a:r>
            <a:rPr lang="es-EC" sz="1600" dirty="0" smtClean="0">
              <a:cs typeface="Arial" panose="020B0604020202020204" pitchFamily="34" charset="0"/>
            </a:rPr>
            <a:t>Se utilizó una validación cruzada para el entrenamiento y validación de los clasificadores</a:t>
          </a:r>
          <a:endParaRPr lang="es-ES" sz="1600" dirty="0" smtClean="0">
            <a:cs typeface="Arial" panose="020B0604020202020204" pitchFamily="34" charset="0"/>
          </a:endParaRPr>
        </a:p>
      </dgm:t>
    </dgm:pt>
    <dgm:pt modelId="{87E766FA-8912-4792-B9D2-0DF15A71A6D7}" type="parTrans" cxnId="{9BE72036-C677-40DB-B3DD-25B1D9B6E05B}">
      <dgm:prSet/>
      <dgm:spPr/>
      <dgm:t>
        <a:bodyPr/>
        <a:lstStyle/>
        <a:p>
          <a:endParaRPr lang="es-ES" sz="1600"/>
        </a:p>
      </dgm:t>
    </dgm:pt>
    <dgm:pt modelId="{5E4BB090-4C74-479A-83E3-C7380D843AA5}" type="sibTrans" cxnId="{9BE72036-C677-40DB-B3DD-25B1D9B6E05B}">
      <dgm:prSet/>
      <dgm:spPr/>
      <dgm:t>
        <a:bodyPr/>
        <a:lstStyle/>
        <a:p>
          <a:endParaRPr lang="es-ES" sz="1600"/>
        </a:p>
      </dgm:t>
    </dgm:pt>
    <dgm:pt modelId="{A83A8569-D7B0-469A-A411-C2EC120DC8AB}">
      <dgm:prSet custT="1"/>
      <dgm:spPr/>
      <dgm:t>
        <a:bodyPr/>
        <a:lstStyle/>
        <a:p>
          <a:r>
            <a:rPr lang="es-EC" sz="1600" dirty="0" smtClean="0">
              <a:cs typeface="Arial" panose="020B0604020202020204" pitchFamily="34" charset="0"/>
            </a:rPr>
            <a:t>Clase 3: Estado de tranquilidad</a:t>
          </a:r>
          <a:endParaRPr lang="es-ES" sz="1600" dirty="0" smtClean="0">
            <a:cs typeface="Arial" panose="020B0604020202020204" pitchFamily="34" charset="0"/>
          </a:endParaRPr>
        </a:p>
      </dgm:t>
    </dgm:pt>
    <dgm:pt modelId="{534CADB5-5131-4784-A4DC-76ADAD1A9650}" type="parTrans" cxnId="{2BDAFB4A-9D66-4ED0-B99E-ADB2C7C03CE4}">
      <dgm:prSet/>
      <dgm:spPr/>
      <dgm:t>
        <a:bodyPr/>
        <a:lstStyle/>
        <a:p>
          <a:endParaRPr lang="es-ES"/>
        </a:p>
      </dgm:t>
    </dgm:pt>
    <dgm:pt modelId="{DE680BD5-31DF-4353-809C-871E0C788005}" type="sibTrans" cxnId="{2BDAFB4A-9D66-4ED0-B99E-ADB2C7C03CE4}">
      <dgm:prSet/>
      <dgm:spPr/>
      <dgm:t>
        <a:bodyPr/>
        <a:lstStyle/>
        <a:p>
          <a:endParaRPr lang="es-ES"/>
        </a:p>
      </dgm:t>
    </dgm:pt>
    <dgm:pt modelId="{2982E231-6DAF-4137-A286-C89AC6C76CC8}">
      <dgm:prSet phldrT="[Texto]" custT="1"/>
      <dgm:spPr/>
      <dgm:t>
        <a:bodyPr/>
        <a:lstStyle/>
        <a:p>
          <a:r>
            <a:rPr lang="es-EC" sz="1600" dirty="0" smtClean="0">
              <a:cs typeface="Arial" panose="020B0604020202020204" pitchFamily="34" charset="0"/>
            </a:rPr>
            <a:t>Clase 2: Estado de estrés</a:t>
          </a:r>
          <a:endParaRPr lang="es-ES" sz="1600" i="1" dirty="0"/>
        </a:p>
      </dgm:t>
    </dgm:pt>
    <dgm:pt modelId="{A8ADA36C-FB6D-4DA4-BBD4-6F742E18F360}" type="parTrans" cxnId="{AB7AFE9F-EA7D-43E2-AD6D-1806BEB6F6AD}">
      <dgm:prSet/>
      <dgm:spPr/>
      <dgm:t>
        <a:bodyPr/>
        <a:lstStyle/>
        <a:p>
          <a:endParaRPr lang="es-ES"/>
        </a:p>
      </dgm:t>
    </dgm:pt>
    <dgm:pt modelId="{1505E034-EBE6-4538-8709-A7958076E667}" type="sibTrans" cxnId="{AB7AFE9F-EA7D-43E2-AD6D-1806BEB6F6AD}">
      <dgm:prSet/>
      <dgm:spPr/>
      <dgm:t>
        <a:bodyPr/>
        <a:lstStyle/>
        <a:p>
          <a:endParaRPr lang="es-ES"/>
        </a:p>
      </dgm:t>
    </dgm:pt>
    <dgm:pt modelId="{2D66D8E2-3057-45D0-BA2B-B45E183616B3}">
      <dgm:prSet custT="1"/>
      <dgm:spPr/>
      <dgm:t>
        <a:bodyPr/>
        <a:lstStyle/>
        <a:p>
          <a:r>
            <a:rPr lang="es-ES" sz="1600" dirty="0" smtClean="0">
              <a:cs typeface="Arial" panose="020B0604020202020204" pitchFamily="34" charset="0"/>
            </a:rPr>
            <a:t>Clasificación entre los siguientes grupos:</a:t>
          </a:r>
        </a:p>
      </dgm:t>
    </dgm:pt>
    <dgm:pt modelId="{70387E5B-58D7-4F83-BA6E-45B2572ECEB0}" type="parTrans" cxnId="{C70FFF3A-3DD2-448F-A410-FD0D9711DD80}">
      <dgm:prSet/>
      <dgm:spPr/>
      <dgm:t>
        <a:bodyPr/>
        <a:lstStyle/>
        <a:p>
          <a:endParaRPr lang="es-ES"/>
        </a:p>
      </dgm:t>
    </dgm:pt>
    <dgm:pt modelId="{F2E28BAA-6B16-449B-A8AA-104E12F13140}" type="sibTrans" cxnId="{C70FFF3A-3DD2-448F-A410-FD0D9711DD80}">
      <dgm:prSet/>
      <dgm:spPr/>
      <dgm:t>
        <a:bodyPr/>
        <a:lstStyle/>
        <a:p>
          <a:endParaRPr lang="es-ES"/>
        </a:p>
      </dgm:t>
    </dgm:pt>
    <dgm:pt modelId="{CDF04304-5758-46C0-B91A-FBBC186D248F}" type="pres">
      <dgm:prSet presAssocID="{377688FE-7073-4966-82A0-EF3FEF1863C2}" presName="Name0" presStyleCnt="0">
        <dgm:presLayoutVars>
          <dgm:dir/>
          <dgm:animLvl val="lvl"/>
          <dgm:resizeHandles/>
        </dgm:presLayoutVars>
      </dgm:prSet>
      <dgm:spPr/>
      <dgm:t>
        <a:bodyPr/>
        <a:lstStyle/>
        <a:p>
          <a:endParaRPr lang="es-ES"/>
        </a:p>
      </dgm:t>
    </dgm:pt>
    <dgm:pt modelId="{41A791CF-DF1B-498D-8C3C-1F69EF959D7E}" type="pres">
      <dgm:prSet presAssocID="{7C381FB2-F08E-4630-9C43-C5FB1A8469E6}" presName="linNode" presStyleCnt="0"/>
      <dgm:spPr/>
    </dgm:pt>
    <dgm:pt modelId="{179902B1-601F-4C6D-8778-1F9E5F63C52E}" type="pres">
      <dgm:prSet presAssocID="{7C381FB2-F08E-4630-9C43-C5FB1A8469E6}" presName="parentShp" presStyleLbl="node1" presStyleIdx="0" presStyleCnt="3">
        <dgm:presLayoutVars>
          <dgm:bulletEnabled val="1"/>
        </dgm:presLayoutVars>
      </dgm:prSet>
      <dgm:spPr/>
      <dgm:t>
        <a:bodyPr/>
        <a:lstStyle/>
        <a:p>
          <a:endParaRPr lang="es-ES"/>
        </a:p>
      </dgm:t>
    </dgm:pt>
    <dgm:pt modelId="{D8EE8AAF-771A-4582-9932-5D7E4B581294}" type="pres">
      <dgm:prSet presAssocID="{7C381FB2-F08E-4630-9C43-C5FB1A8469E6}" presName="childShp" presStyleLbl="bgAccFollowNode1" presStyleIdx="0" presStyleCnt="3">
        <dgm:presLayoutVars>
          <dgm:bulletEnabled val="1"/>
        </dgm:presLayoutVars>
      </dgm:prSet>
      <dgm:spPr/>
      <dgm:t>
        <a:bodyPr/>
        <a:lstStyle/>
        <a:p>
          <a:endParaRPr lang="es-ES"/>
        </a:p>
      </dgm:t>
    </dgm:pt>
    <dgm:pt modelId="{DD199E11-34E9-4967-AA61-ECF29D8C487E}" type="pres">
      <dgm:prSet presAssocID="{8693DE19-F539-45A4-89F3-D46681BE0BD5}" presName="spacing" presStyleCnt="0"/>
      <dgm:spPr/>
    </dgm:pt>
    <dgm:pt modelId="{BB826C05-A96D-4E9D-9ED5-7ACC3626CC77}" type="pres">
      <dgm:prSet presAssocID="{2D66D8E2-3057-45D0-BA2B-B45E183616B3}" presName="linNode" presStyleCnt="0"/>
      <dgm:spPr/>
    </dgm:pt>
    <dgm:pt modelId="{EB63F05F-7167-4C89-8CCA-8CEE998799EB}" type="pres">
      <dgm:prSet presAssocID="{2D66D8E2-3057-45D0-BA2B-B45E183616B3}" presName="parentShp" presStyleLbl="node1" presStyleIdx="1" presStyleCnt="3">
        <dgm:presLayoutVars>
          <dgm:bulletEnabled val="1"/>
        </dgm:presLayoutVars>
      </dgm:prSet>
      <dgm:spPr/>
      <dgm:t>
        <a:bodyPr/>
        <a:lstStyle/>
        <a:p>
          <a:endParaRPr lang="es-ES"/>
        </a:p>
      </dgm:t>
    </dgm:pt>
    <dgm:pt modelId="{56D5C83C-CA23-445F-80DA-1EE2265844EC}" type="pres">
      <dgm:prSet presAssocID="{2D66D8E2-3057-45D0-BA2B-B45E183616B3}" presName="childShp" presStyleLbl="bgAccFollowNode1" presStyleIdx="1" presStyleCnt="3">
        <dgm:presLayoutVars>
          <dgm:bulletEnabled val="1"/>
        </dgm:presLayoutVars>
      </dgm:prSet>
      <dgm:spPr/>
      <dgm:t>
        <a:bodyPr/>
        <a:lstStyle/>
        <a:p>
          <a:endParaRPr lang="es-ES"/>
        </a:p>
      </dgm:t>
    </dgm:pt>
    <dgm:pt modelId="{93504EB5-EF41-4FCF-83F1-737CF6CC99B8}" type="pres">
      <dgm:prSet presAssocID="{F2E28BAA-6B16-449B-A8AA-104E12F13140}" presName="spacing" presStyleCnt="0"/>
      <dgm:spPr/>
    </dgm:pt>
    <dgm:pt modelId="{A6C49F23-E236-4955-A32B-FC106BC344A6}" type="pres">
      <dgm:prSet presAssocID="{7D008233-AD71-4F24-A14E-E0435028165C}" presName="linNode" presStyleCnt="0"/>
      <dgm:spPr/>
    </dgm:pt>
    <dgm:pt modelId="{CEDD8E10-54BC-4E50-90BE-62B605381BA6}" type="pres">
      <dgm:prSet presAssocID="{7D008233-AD71-4F24-A14E-E0435028165C}" presName="parentShp" presStyleLbl="node1" presStyleIdx="2" presStyleCnt="3">
        <dgm:presLayoutVars>
          <dgm:bulletEnabled val="1"/>
        </dgm:presLayoutVars>
      </dgm:prSet>
      <dgm:spPr/>
      <dgm:t>
        <a:bodyPr/>
        <a:lstStyle/>
        <a:p>
          <a:endParaRPr lang="es-ES"/>
        </a:p>
      </dgm:t>
    </dgm:pt>
    <dgm:pt modelId="{7C2CCC52-9D43-4A0D-B061-F2272FB1E992}" type="pres">
      <dgm:prSet presAssocID="{7D008233-AD71-4F24-A14E-E0435028165C}" presName="childShp" presStyleLbl="bgAccFollowNode1" presStyleIdx="2" presStyleCnt="3" custScaleY="121720">
        <dgm:presLayoutVars>
          <dgm:bulletEnabled val="1"/>
        </dgm:presLayoutVars>
      </dgm:prSet>
      <dgm:spPr/>
      <dgm:t>
        <a:bodyPr/>
        <a:lstStyle/>
        <a:p>
          <a:endParaRPr lang="es-ES"/>
        </a:p>
      </dgm:t>
    </dgm:pt>
  </dgm:ptLst>
  <dgm:cxnLst>
    <dgm:cxn modelId="{1A6845C1-576D-4555-AAB3-FB73BEC363F9}" type="presOf" srcId="{A83A8569-D7B0-469A-A411-C2EC120DC8AB}" destId="{D8EE8AAF-771A-4582-9932-5D7E4B581294}" srcOrd="0" destOrd="2" presId="urn:microsoft.com/office/officeart/2005/8/layout/vList6"/>
    <dgm:cxn modelId="{67ECB4CB-A10A-4E5E-9D84-8BB0D9AE81FA}" type="presOf" srcId="{E33275F1-942E-4190-9B4C-FAAD60BC8F48}" destId="{56D5C83C-CA23-445F-80DA-1EE2265844EC}" srcOrd="0" destOrd="1" presId="urn:microsoft.com/office/officeart/2005/8/layout/vList6"/>
    <dgm:cxn modelId="{29B3D3D7-F629-4FA2-95D3-2E38B86BEBEE}" type="presOf" srcId="{6399E09F-065D-4877-BC64-B5F40C74E918}" destId="{7C2CCC52-9D43-4A0D-B061-F2272FB1E992}" srcOrd="0" destOrd="1" presId="urn:microsoft.com/office/officeart/2005/8/layout/vList6"/>
    <dgm:cxn modelId="{9D79B544-C012-4F14-ADB5-C153FEFC4D9C}" srcId="{377688FE-7073-4966-82A0-EF3FEF1863C2}" destId="{7C381FB2-F08E-4630-9C43-C5FB1A8469E6}" srcOrd="0" destOrd="0" parTransId="{5AE27ECC-5370-45A0-9FD3-9F2DFE002FD8}" sibTransId="{8693DE19-F539-45A4-89F3-D46681BE0BD5}"/>
    <dgm:cxn modelId="{F1C113D8-3F3D-4C67-A98C-F4658E20BD6E}" srcId="{7D008233-AD71-4F24-A14E-E0435028165C}" destId="{1218BB4B-8A38-41A1-BD52-4AC703042001}" srcOrd="0" destOrd="0" parTransId="{29EBABD7-6BF6-4544-A0C1-2F1E6F76021E}" sibTransId="{9481A3C9-B6C5-4600-95CF-F2EA0150ED83}"/>
    <dgm:cxn modelId="{3176B6A6-EE22-40C0-A22E-3D914BEC072C}" srcId="{7C381FB2-F08E-4630-9C43-C5FB1A8469E6}" destId="{8F131226-0D8D-42CB-B0A6-F98C0A0B43D3}" srcOrd="0" destOrd="0" parTransId="{C46ACE8F-DF9F-4C55-8CE0-8A76C2F1BB4F}" sibTransId="{83F8D67D-3ECE-494D-AAB7-045567797DF9}"/>
    <dgm:cxn modelId="{4074451A-C0C0-4AFA-BB6F-10E1EF773147}" srcId="{2D66D8E2-3057-45D0-BA2B-B45E183616B3}" destId="{E33275F1-942E-4190-9B4C-FAAD60BC8F48}" srcOrd="1" destOrd="0" parTransId="{99C84B0A-5C08-4EE4-98CB-36B6F5F969D2}" sibTransId="{445D2472-A93A-4139-9494-50A487ACBCE6}"/>
    <dgm:cxn modelId="{2BDAFB4A-9D66-4ED0-B99E-ADB2C7C03CE4}" srcId="{7C381FB2-F08E-4630-9C43-C5FB1A8469E6}" destId="{A83A8569-D7B0-469A-A411-C2EC120DC8AB}" srcOrd="2" destOrd="0" parTransId="{534CADB5-5131-4784-A4DC-76ADAD1A9650}" sibTransId="{DE680BD5-31DF-4353-809C-871E0C788005}"/>
    <dgm:cxn modelId="{9BE72036-C677-40DB-B3DD-25B1D9B6E05B}" srcId="{7D008233-AD71-4F24-A14E-E0435028165C}" destId="{6399E09F-065D-4877-BC64-B5F40C74E918}" srcOrd="1" destOrd="0" parTransId="{87E766FA-8912-4792-B9D2-0DF15A71A6D7}" sibTransId="{5E4BB090-4C74-479A-83E3-C7380D843AA5}"/>
    <dgm:cxn modelId="{AB7AFE9F-EA7D-43E2-AD6D-1806BEB6F6AD}" srcId="{7C381FB2-F08E-4630-9C43-C5FB1A8469E6}" destId="{2982E231-6DAF-4137-A286-C89AC6C76CC8}" srcOrd="1" destOrd="0" parTransId="{A8ADA36C-FB6D-4DA4-BBD4-6F742E18F360}" sibTransId="{1505E034-EBE6-4538-8709-A7958076E667}"/>
    <dgm:cxn modelId="{5E4DDE5A-EFE9-4180-8303-12454CDE4D9D}" type="presOf" srcId="{2982E231-6DAF-4137-A286-C89AC6C76CC8}" destId="{D8EE8AAF-771A-4582-9932-5D7E4B581294}" srcOrd="0" destOrd="1" presId="urn:microsoft.com/office/officeart/2005/8/layout/vList6"/>
    <dgm:cxn modelId="{BBD25196-0EB6-4C9E-BC06-A03A1DDC9B5D}" srcId="{377688FE-7073-4966-82A0-EF3FEF1863C2}" destId="{7D008233-AD71-4F24-A14E-E0435028165C}" srcOrd="2" destOrd="0" parTransId="{2BA7178E-82C5-4E83-8E14-187AB09A9C40}" sibTransId="{379023E2-0394-4FCC-A418-375A39EEF876}"/>
    <dgm:cxn modelId="{756CF94D-B957-401E-A556-CAECA45DDD5E}" type="presOf" srcId="{1218BB4B-8A38-41A1-BD52-4AC703042001}" destId="{7C2CCC52-9D43-4A0D-B061-F2272FB1E992}" srcOrd="0" destOrd="0" presId="urn:microsoft.com/office/officeart/2005/8/layout/vList6"/>
    <dgm:cxn modelId="{32732CB4-B0FC-47C3-87BE-BBADD51DBEC7}" type="presOf" srcId="{5908EF1A-C61A-466B-B8A9-DAE14081A12D}" destId="{56D5C83C-CA23-445F-80DA-1EE2265844EC}" srcOrd="0" destOrd="0" presId="urn:microsoft.com/office/officeart/2005/8/layout/vList6"/>
    <dgm:cxn modelId="{4BF15659-7738-4467-8AB4-5CB699025754}" type="presOf" srcId="{8F131226-0D8D-42CB-B0A6-F98C0A0B43D3}" destId="{D8EE8AAF-771A-4582-9932-5D7E4B581294}" srcOrd="0" destOrd="0" presId="urn:microsoft.com/office/officeart/2005/8/layout/vList6"/>
    <dgm:cxn modelId="{D6C40BC8-9C39-4D31-B967-1A1E14ACFD6F}" type="presOf" srcId="{377688FE-7073-4966-82A0-EF3FEF1863C2}" destId="{CDF04304-5758-46C0-B91A-FBBC186D248F}" srcOrd="0" destOrd="0" presId="urn:microsoft.com/office/officeart/2005/8/layout/vList6"/>
    <dgm:cxn modelId="{47CFCC09-3CCE-4614-8A6E-33E2563E6010}" type="presOf" srcId="{7D008233-AD71-4F24-A14E-E0435028165C}" destId="{CEDD8E10-54BC-4E50-90BE-62B605381BA6}" srcOrd="0" destOrd="0" presId="urn:microsoft.com/office/officeart/2005/8/layout/vList6"/>
    <dgm:cxn modelId="{C4686E4A-7618-4BE5-8688-3C5B7811C775}" srcId="{2D66D8E2-3057-45D0-BA2B-B45E183616B3}" destId="{5908EF1A-C61A-466B-B8A9-DAE14081A12D}" srcOrd="0" destOrd="0" parTransId="{3DF0BAD3-814A-4E5A-AEB6-246DFD130EA2}" sibTransId="{F3297BD4-620D-436A-9E84-63D18103E066}"/>
    <dgm:cxn modelId="{C70FFF3A-3DD2-448F-A410-FD0D9711DD80}" srcId="{377688FE-7073-4966-82A0-EF3FEF1863C2}" destId="{2D66D8E2-3057-45D0-BA2B-B45E183616B3}" srcOrd="1" destOrd="0" parTransId="{70387E5B-58D7-4F83-BA6E-45B2572ECEB0}" sibTransId="{F2E28BAA-6B16-449B-A8AA-104E12F13140}"/>
    <dgm:cxn modelId="{6E7FC7FA-E7B0-474D-8E97-261C793A8BCF}" type="presOf" srcId="{2D66D8E2-3057-45D0-BA2B-B45E183616B3}" destId="{EB63F05F-7167-4C89-8CCA-8CEE998799EB}" srcOrd="0" destOrd="0" presId="urn:microsoft.com/office/officeart/2005/8/layout/vList6"/>
    <dgm:cxn modelId="{35A73AAB-EF89-4FA6-8D95-3F41AF43B560}" type="presOf" srcId="{7C381FB2-F08E-4630-9C43-C5FB1A8469E6}" destId="{179902B1-601F-4C6D-8778-1F9E5F63C52E}" srcOrd="0" destOrd="0" presId="urn:microsoft.com/office/officeart/2005/8/layout/vList6"/>
    <dgm:cxn modelId="{6BAE18A6-5B03-4ADF-AA1C-DB53D53056FC}" type="presParOf" srcId="{CDF04304-5758-46C0-B91A-FBBC186D248F}" destId="{41A791CF-DF1B-498D-8C3C-1F69EF959D7E}" srcOrd="0" destOrd="0" presId="urn:microsoft.com/office/officeart/2005/8/layout/vList6"/>
    <dgm:cxn modelId="{958C618F-DB14-45EA-AE0A-E41A294420CD}" type="presParOf" srcId="{41A791CF-DF1B-498D-8C3C-1F69EF959D7E}" destId="{179902B1-601F-4C6D-8778-1F9E5F63C52E}" srcOrd="0" destOrd="0" presId="urn:microsoft.com/office/officeart/2005/8/layout/vList6"/>
    <dgm:cxn modelId="{44F729A8-6AEE-442D-A7DB-3B5D83BB32E2}" type="presParOf" srcId="{41A791CF-DF1B-498D-8C3C-1F69EF959D7E}" destId="{D8EE8AAF-771A-4582-9932-5D7E4B581294}" srcOrd="1" destOrd="0" presId="urn:microsoft.com/office/officeart/2005/8/layout/vList6"/>
    <dgm:cxn modelId="{3DF8293D-0638-4D44-A486-A22D98AE80D0}" type="presParOf" srcId="{CDF04304-5758-46C0-B91A-FBBC186D248F}" destId="{DD199E11-34E9-4967-AA61-ECF29D8C487E}" srcOrd="1" destOrd="0" presId="urn:microsoft.com/office/officeart/2005/8/layout/vList6"/>
    <dgm:cxn modelId="{62EA5DDF-A6F5-4E01-A41B-F96FC68295A1}" type="presParOf" srcId="{CDF04304-5758-46C0-B91A-FBBC186D248F}" destId="{BB826C05-A96D-4E9D-9ED5-7ACC3626CC77}" srcOrd="2" destOrd="0" presId="urn:microsoft.com/office/officeart/2005/8/layout/vList6"/>
    <dgm:cxn modelId="{0446A91B-B142-4290-97B3-56CCB1D9DE89}" type="presParOf" srcId="{BB826C05-A96D-4E9D-9ED5-7ACC3626CC77}" destId="{EB63F05F-7167-4C89-8CCA-8CEE998799EB}" srcOrd="0" destOrd="0" presId="urn:microsoft.com/office/officeart/2005/8/layout/vList6"/>
    <dgm:cxn modelId="{280AC427-A7CD-4157-8E4C-E2B006200436}" type="presParOf" srcId="{BB826C05-A96D-4E9D-9ED5-7ACC3626CC77}" destId="{56D5C83C-CA23-445F-80DA-1EE2265844EC}" srcOrd="1" destOrd="0" presId="urn:microsoft.com/office/officeart/2005/8/layout/vList6"/>
    <dgm:cxn modelId="{12BAADBE-AEB1-4C66-B942-516F6D69C841}" type="presParOf" srcId="{CDF04304-5758-46C0-B91A-FBBC186D248F}" destId="{93504EB5-EF41-4FCF-83F1-737CF6CC99B8}" srcOrd="3" destOrd="0" presId="urn:microsoft.com/office/officeart/2005/8/layout/vList6"/>
    <dgm:cxn modelId="{7246F654-78E2-4B03-8B3A-44820AD68946}" type="presParOf" srcId="{CDF04304-5758-46C0-B91A-FBBC186D248F}" destId="{A6C49F23-E236-4955-A32B-FC106BC344A6}" srcOrd="4" destOrd="0" presId="urn:microsoft.com/office/officeart/2005/8/layout/vList6"/>
    <dgm:cxn modelId="{DAFA282D-1193-4C8E-92C0-5CD1D16DBCDC}" type="presParOf" srcId="{A6C49F23-E236-4955-A32B-FC106BC344A6}" destId="{CEDD8E10-54BC-4E50-90BE-62B605381BA6}" srcOrd="0" destOrd="0" presId="urn:microsoft.com/office/officeart/2005/8/layout/vList6"/>
    <dgm:cxn modelId="{1B6D92CE-6255-403B-8B79-EB96450C66C5}" type="presParOf" srcId="{A6C49F23-E236-4955-A32B-FC106BC344A6}" destId="{7C2CCC52-9D43-4A0D-B061-F2272FB1E992}"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BF9212E-491D-4388-B1DC-528B9E7CC40F}" type="doc">
      <dgm:prSet loTypeId="urn:microsoft.com/office/officeart/2005/8/layout/process2" loCatId="process" qsTypeId="urn:microsoft.com/office/officeart/2005/8/quickstyle/simple1" qsCatId="simple" csTypeId="urn:microsoft.com/office/officeart/2005/8/colors/accent0_1" csCatId="mainScheme" phldr="1"/>
      <dgm:spPr/>
    </dgm:pt>
    <dgm:pt modelId="{74B8463E-814A-4471-8911-E12DC818BFA3}">
      <dgm:prSet phldrT="[Texto]" custT="1"/>
      <dgm:spPr/>
      <dgm:t>
        <a:bodyPr/>
        <a:lstStyle/>
        <a:p>
          <a:r>
            <a:rPr lang="es-ES" sz="1600" dirty="0"/>
            <a:t>Filtro Derivador</a:t>
          </a:r>
        </a:p>
      </dgm:t>
    </dgm:pt>
    <dgm:pt modelId="{3F236D7C-844B-45FA-9BB4-086A8774CA5A}" type="parTrans" cxnId="{2DC8BFBB-6292-4B8A-85B0-D513F5624BB5}">
      <dgm:prSet/>
      <dgm:spPr/>
      <dgm:t>
        <a:bodyPr/>
        <a:lstStyle/>
        <a:p>
          <a:endParaRPr lang="es-ES" sz="1600"/>
        </a:p>
      </dgm:t>
    </dgm:pt>
    <dgm:pt modelId="{70D391D9-1003-4735-B896-2B4179413D96}" type="sibTrans" cxnId="{2DC8BFBB-6292-4B8A-85B0-D513F5624BB5}">
      <dgm:prSet custT="1"/>
      <dgm:spPr/>
      <dgm:t>
        <a:bodyPr/>
        <a:lstStyle/>
        <a:p>
          <a:endParaRPr lang="es-ES" sz="1600" dirty="0"/>
        </a:p>
      </dgm:t>
    </dgm:pt>
    <dgm:pt modelId="{FC7E733C-AEC9-48B0-8B14-6B7DA934D963}">
      <dgm:prSet phldrT="[Texto]" custT="1"/>
      <dgm:spPr/>
      <dgm:t>
        <a:bodyPr/>
        <a:lstStyle/>
        <a:p>
          <a:r>
            <a:rPr lang="es-ES" sz="1600" dirty="0" smtClean="0"/>
            <a:t>Operación </a:t>
          </a:r>
          <a:r>
            <a:rPr lang="es-ES" sz="1600" dirty="0"/>
            <a:t>de cuadratura</a:t>
          </a:r>
        </a:p>
      </dgm:t>
    </dgm:pt>
    <dgm:pt modelId="{55E7F67C-6F48-4831-AD63-90CECA9CD5A7}" type="parTrans" cxnId="{673245CA-E51D-4040-9E59-4FF69E890725}">
      <dgm:prSet/>
      <dgm:spPr/>
      <dgm:t>
        <a:bodyPr/>
        <a:lstStyle/>
        <a:p>
          <a:endParaRPr lang="es-ES" sz="1600"/>
        </a:p>
      </dgm:t>
    </dgm:pt>
    <dgm:pt modelId="{82BFFD8D-F4AD-4ED5-8E3E-18D502BE7E30}" type="sibTrans" cxnId="{673245CA-E51D-4040-9E59-4FF69E890725}">
      <dgm:prSet custT="1"/>
      <dgm:spPr/>
      <dgm:t>
        <a:bodyPr/>
        <a:lstStyle/>
        <a:p>
          <a:endParaRPr lang="es-ES" sz="1600" dirty="0"/>
        </a:p>
      </dgm:t>
    </dgm:pt>
    <dgm:pt modelId="{7F99B3AD-4FC3-4415-886F-E5781D32C676}">
      <dgm:prSet phldrT="[Texto]" custT="1"/>
      <dgm:spPr/>
      <dgm:t>
        <a:bodyPr/>
        <a:lstStyle/>
        <a:p>
          <a:r>
            <a:rPr lang="es-ES" sz="1600" dirty="0"/>
            <a:t>Filtro Pasa banda</a:t>
          </a:r>
        </a:p>
      </dgm:t>
    </dgm:pt>
    <dgm:pt modelId="{DA867367-736E-42DE-85C1-D5D38F4E382E}" type="parTrans" cxnId="{6E7ACD71-6CC9-4CCF-BA55-D1704DFC54F5}">
      <dgm:prSet/>
      <dgm:spPr/>
      <dgm:t>
        <a:bodyPr/>
        <a:lstStyle/>
        <a:p>
          <a:endParaRPr lang="es-ES" sz="1600"/>
        </a:p>
      </dgm:t>
    </dgm:pt>
    <dgm:pt modelId="{27842F93-C617-41A4-9D53-44F236847550}" type="sibTrans" cxnId="{6E7ACD71-6CC9-4CCF-BA55-D1704DFC54F5}">
      <dgm:prSet custT="1"/>
      <dgm:spPr/>
      <dgm:t>
        <a:bodyPr/>
        <a:lstStyle/>
        <a:p>
          <a:endParaRPr lang="es-ES" sz="1600" dirty="0"/>
        </a:p>
      </dgm:t>
    </dgm:pt>
    <dgm:pt modelId="{3D2D85A4-B3D1-4A5D-9832-352C857F536B}">
      <dgm:prSet phldrT="[Texto]" custT="1"/>
      <dgm:spPr/>
      <dgm:t>
        <a:bodyPr/>
        <a:lstStyle/>
        <a:p>
          <a:r>
            <a:rPr lang="es-ES" sz="1600" dirty="0"/>
            <a:t>Filtro Integrador</a:t>
          </a:r>
        </a:p>
      </dgm:t>
    </dgm:pt>
    <dgm:pt modelId="{C83E4A2F-7C54-49BB-9F24-B7D66885F8D1}" type="parTrans" cxnId="{7CB0F9E9-873C-4024-81A0-DB15A4B21E83}">
      <dgm:prSet/>
      <dgm:spPr/>
      <dgm:t>
        <a:bodyPr/>
        <a:lstStyle/>
        <a:p>
          <a:endParaRPr lang="es-ES" sz="1600"/>
        </a:p>
      </dgm:t>
    </dgm:pt>
    <dgm:pt modelId="{D8E4484B-BD08-4029-A884-CBDAD75D2A7B}" type="sibTrans" cxnId="{7CB0F9E9-873C-4024-81A0-DB15A4B21E83}">
      <dgm:prSet/>
      <dgm:spPr/>
      <dgm:t>
        <a:bodyPr/>
        <a:lstStyle/>
        <a:p>
          <a:endParaRPr lang="es-ES" sz="1600"/>
        </a:p>
      </dgm:t>
    </dgm:pt>
    <dgm:pt modelId="{91A64BF5-6CB7-4E34-A2A4-2C01152FEFF4}" type="pres">
      <dgm:prSet presAssocID="{1BF9212E-491D-4388-B1DC-528B9E7CC40F}" presName="linearFlow" presStyleCnt="0">
        <dgm:presLayoutVars>
          <dgm:resizeHandles val="exact"/>
        </dgm:presLayoutVars>
      </dgm:prSet>
      <dgm:spPr/>
    </dgm:pt>
    <dgm:pt modelId="{3E5A7DD0-BDEC-4171-8D7D-44781C68B00A}" type="pres">
      <dgm:prSet presAssocID="{7F99B3AD-4FC3-4415-886F-E5781D32C676}" presName="node" presStyleLbl="node1" presStyleIdx="0" presStyleCnt="4">
        <dgm:presLayoutVars>
          <dgm:bulletEnabled val="1"/>
        </dgm:presLayoutVars>
      </dgm:prSet>
      <dgm:spPr/>
      <dgm:t>
        <a:bodyPr/>
        <a:lstStyle/>
        <a:p>
          <a:endParaRPr lang="es-ES"/>
        </a:p>
      </dgm:t>
    </dgm:pt>
    <dgm:pt modelId="{2502287F-4284-42C0-9027-D858F15AC940}" type="pres">
      <dgm:prSet presAssocID="{27842F93-C617-41A4-9D53-44F236847550}" presName="sibTrans" presStyleLbl="sibTrans2D1" presStyleIdx="0" presStyleCnt="3"/>
      <dgm:spPr/>
      <dgm:t>
        <a:bodyPr/>
        <a:lstStyle/>
        <a:p>
          <a:endParaRPr lang="es-ES"/>
        </a:p>
      </dgm:t>
    </dgm:pt>
    <dgm:pt modelId="{5CB1E26A-717A-4D1E-B396-4E18DE6B55AE}" type="pres">
      <dgm:prSet presAssocID="{27842F93-C617-41A4-9D53-44F236847550}" presName="connectorText" presStyleLbl="sibTrans2D1" presStyleIdx="0" presStyleCnt="3"/>
      <dgm:spPr/>
      <dgm:t>
        <a:bodyPr/>
        <a:lstStyle/>
        <a:p>
          <a:endParaRPr lang="es-ES"/>
        </a:p>
      </dgm:t>
    </dgm:pt>
    <dgm:pt modelId="{BB96CDA4-D1F9-4983-9BAC-B07C4B35E35B}" type="pres">
      <dgm:prSet presAssocID="{74B8463E-814A-4471-8911-E12DC818BFA3}" presName="node" presStyleLbl="node1" presStyleIdx="1" presStyleCnt="4">
        <dgm:presLayoutVars>
          <dgm:bulletEnabled val="1"/>
        </dgm:presLayoutVars>
      </dgm:prSet>
      <dgm:spPr/>
      <dgm:t>
        <a:bodyPr/>
        <a:lstStyle/>
        <a:p>
          <a:endParaRPr lang="es-ES"/>
        </a:p>
      </dgm:t>
    </dgm:pt>
    <dgm:pt modelId="{2A4A6083-0DA3-48BF-89CE-E2BAF35DDC45}" type="pres">
      <dgm:prSet presAssocID="{70D391D9-1003-4735-B896-2B4179413D96}" presName="sibTrans" presStyleLbl="sibTrans2D1" presStyleIdx="1" presStyleCnt="3"/>
      <dgm:spPr/>
      <dgm:t>
        <a:bodyPr/>
        <a:lstStyle/>
        <a:p>
          <a:endParaRPr lang="es-ES"/>
        </a:p>
      </dgm:t>
    </dgm:pt>
    <dgm:pt modelId="{C3C538AB-F773-4A7A-AAB9-178D97ABA933}" type="pres">
      <dgm:prSet presAssocID="{70D391D9-1003-4735-B896-2B4179413D96}" presName="connectorText" presStyleLbl="sibTrans2D1" presStyleIdx="1" presStyleCnt="3"/>
      <dgm:spPr/>
      <dgm:t>
        <a:bodyPr/>
        <a:lstStyle/>
        <a:p>
          <a:endParaRPr lang="es-ES"/>
        </a:p>
      </dgm:t>
    </dgm:pt>
    <dgm:pt modelId="{F1E0A3CE-3655-4273-BA54-95AF19C04FA8}" type="pres">
      <dgm:prSet presAssocID="{FC7E733C-AEC9-48B0-8B14-6B7DA934D963}" presName="node" presStyleLbl="node1" presStyleIdx="2" presStyleCnt="4">
        <dgm:presLayoutVars>
          <dgm:bulletEnabled val="1"/>
        </dgm:presLayoutVars>
      </dgm:prSet>
      <dgm:spPr/>
      <dgm:t>
        <a:bodyPr/>
        <a:lstStyle/>
        <a:p>
          <a:endParaRPr lang="es-ES"/>
        </a:p>
      </dgm:t>
    </dgm:pt>
    <dgm:pt modelId="{17258132-1EC6-4A79-936A-0DB702DFF089}" type="pres">
      <dgm:prSet presAssocID="{82BFFD8D-F4AD-4ED5-8E3E-18D502BE7E30}" presName="sibTrans" presStyleLbl="sibTrans2D1" presStyleIdx="2" presStyleCnt="3"/>
      <dgm:spPr/>
      <dgm:t>
        <a:bodyPr/>
        <a:lstStyle/>
        <a:p>
          <a:endParaRPr lang="es-ES"/>
        </a:p>
      </dgm:t>
    </dgm:pt>
    <dgm:pt modelId="{C93F3488-DC29-4388-A17A-E90A0E3D161F}" type="pres">
      <dgm:prSet presAssocID="{82BFFD8D-F4AD-4ED5-8E3E-18D502BE7E30}" presName="connectorText" presStyleLbl="sibTrans2D1" presStyleIdx="2" presStyleCnt="3"/>
      <dgm:spPr/>
      <dgm:t>
        <a:bodyPr/>
        <a:lstStyle/>
        <a:p>
          <a:endParaRPr lang="es-ES"/>
        </a:p>
      </dgm:t>
    </dgm:pt>
    <dgm:pt modelId="{8BB6A2F7-CD90-4AD5-8133-328B60320FCE}" type="pres">
      <dgm:prSet presAssocID="{3D2D85A4-B3D1-4A5D-9832-352C857F536B}" presName="node" presStyleLbl="node1" presStyleIdx="3" presStyleCnt="4">
        <dgm:presLayoutVars>
          <dgm:bulletEnabled val="1"/>
        </dgm:presLayoutVars>
      </dgm:prSet>
      <dgm:spPr/>
      <dgm:t>
        <a:bodyPr/>
        <a:lstStyle/>
        <a:p>
          <a:endParaRPr lang="es-ES"/>
        </a:p>
      </dgm:t>
    </dgm:pt>
  </dgm:ptLst>
  <dgm:cxnLst>
    <dgm:cxn modelId="{2CFB58A9-7027-422A-92E2-17103B23978E}" type="presOf" srcId="{82BFFD8D-F4AD-4ED5-8E3E-18D502BE7E30}" destId="{17258132-1EC6-4A79-936A-0DB702DFF089}" srcOrd="0" destOrd="0" presId="urn:microsoft.com/office/officeart/2005/8/layout/process2"/>
    <dgm:cxn modelId="{F2A99F1F-38F6-41D0-9B6E-D707D1F64B04}" type="presOf" srcId="{1BF9212E-491D-4388-B1DC-528B9E7CC40F}" destId="{91A64BF5-6CB7-4E34-A2A4-2C01152FEFF4}" srcOrd="0" destOrd="0" presId="urn:microsoft.com/office/officeart/2005/8/layout/process2"/>
    <dgm:cxn modelId="{9A12B9C9-B0C9-47B2-909D-C640B3720E02}" type="presOf" srcId="{27842F93-C617-41A4-9D53-44F236847550}" destId="{5CB1E26A-717A-4D1E-B396-4E18DE6B55AE}" srcOrd="1" destOrd="0" presId="urn:microsoft.com/office/officeart/2005/8/layout/process2"/>
    <dgm:cxn modelId="{7CB0F9E9-873C-4024-81A0-DB15A4B21E83}" srcId="{1BF9212E-491D-4388-B1DC-528B9E7CC40F}" destId="{3D2D85A4-B3D1-4A5D-9832-352C857F536B}" srcOrd="3" destOrd="0" parTransId="{C83E4A2F-7C54-49BB-9F24-B7D66885F8D1}" sibTransId="{D8E4484B-BD08-4029-A884-CBDAD75D2A7B}"/>
    <dgm:cxn modelId="{55913539-87EB-41B5-856C-F58DCCCBBA1D}" type="presOf" srcId="{74B8463E-814A-4471-8911-E12DC818BFA3}" destId="{BB96CDA4-D1F9-4983-9BAC-B07C4B35E35B}" srcOrd="0" destOrd="0" presId="urn:microsoft.com/office/officeart/2005/8/layout/process2"/>
    <dgm:cxn modelId="{E98C24EF-F7C6-4AF1-968F-0E0F21E8A254}" type="presOf" srcId="{82BFFD8D-F4AD-4ED5-8E3E-18D502BE7E30}" destId="{C93F3488-DC29-4388-A17A-E90A0E3D161F}" srcOrd="1" destOrd="0" presId="urn:microsoft.com/office/officeart/2005/8/layout/process2"/>
    <dgm:cxn modelId="{C819F552-4536-469C-9E02-9B55B505219D}" type="presOf" srcId="{7F99B3AD-4FC3-4415-886F-E5781D32C676}" destId="{3E5A7DD0-BDEC-4171-8D7D-44781C68B00A}" srcOrd="0" destOrd="0" presId="urn:microsoft.com/office/officeart/2005/8/layout/process2"/>
    <dgm:cxn modelId="{55E5FAF8-25F4-4B6E-8578-20D191ED79D7}" type="presOf" srcId="{FC7E733C-AEC9-48B0-8B14-6B7DA934D963}" destId="{F1E0A3CE-3655-4273-BA54-95AF19C04FA8}" srcOrd="0" destOrd="0" presId="urn:microsoft.com/office/officeart/2005/8/layout/process2"/>
    <dgm:cxn modelId="{ABA3E47F-1E8A-4240-B9F1-41F3FE68D594}" type="presOf" srcId="{27842F93-C617-41A4-9D53-44F236847550}" destId="{2502287F-4284-42C0-9027-D858F15AC940}" srcOrd="0" destOrd="0" presId="urn:microsoft.com/office/officeart/2005/8/layout/process2"/>
    <dgm:cxn modelId="{2DC8BFBB-6292-4B8A-85B0-D513F5624BB5}" srcId="{1BF9212E-491D-4388-B1DC-528B9E7CC40F}" destId="{74B8463E-814A-4471-8911-E12DC818BFA3}" srcOrd="1" destOrd="0" parTransId="{3F236D7C-844B-45FA-9BB4-086A8774CA5A}" sibTransId="{70D391D9-1003-4735-B896-2B4179413D96}"/>
    <dgm:cxn modelId="{191C5752-9710-4DBA-9BFF-0E7B36147392}" type="presOf" srcId="{3D2D85A4-B3D1-4A5D-9832-352C857F536B}" destId="{8BB6A2F7-CD90-4AD5-8133-328B60320FCE}" srcOrd="0" destOrd="0" presId="urn:microsoft.com/office/officeart/2005/8/layout/process2"/>
    <dgm:cxn modelId="{359F6245-D2EA-44B3-9E36-B10993070CD8}" type="presOf" srcId="{70D391D9-1003-4735-B896-2B4179413D96}" destId="{2A4A6083-0DA3-48BF-89CE-E2BAF35DDC45}" srcOrd="0" destOrd="0" presId="urn:microsoft.com/office/officeart/2005/8/layout/process2"/>
    <dgm:cxn modelId="{6E7ACD71-6CC9-4CCF-BA55-D1704DFC54F5}" srcId="{1BF9212E-491D-4388-B1DC-528B9E7CC40F}" destId="{7F99B3AD-4FC3-4415-886F-E5781D32C676}" srcOrd="0" destOrd="0" parTransId="{DA867367-736E-42DE-85C1-D5D38F4E382E}" sibTransId="{27842F93-C617-41A4-9D53-44F236847550}"/>
    <dgm:cxn modelId="{4C1559B9-7840-47ED-80ED-DD851E3F7AE4}" type="presOf" srcId="{70D391D9-1003-4735-B896-2B4179413D96}" destId="{C3C538AB-F773-4A7A-AAB9-178D97ABA933}" srcOrd="1" destOrd="0" presId="urn:microsoft.com/office/officeart/2005/8/layout/process2"/>
    <dgm:cxn modelId="{673245CA-E51D-4040-9E59-4FF69E890725}" srcId="{1BF9212E-491D-4388-B1DC-528B9E7CC40F}" destId="{FC7E733C-AEC9-48B0-8B14-6B7DA934D963}" srcOrd="2" destOrd="0" parTransId="{55E7F67C-6F48-4831-AD63-90CECA9CD5A7}" sibTransId="{82BFFD8D-F4AD-4ED5-8E3E-18D502BE7E30}"/>
    <dgm:cxn modelId="{B00C9E28-E121-4C1A-8AE8-B062CAFFE455}" type="presParOf" srcId="{91A64BF5-6CB7-4E34-A2A4-2C01152FEFF4}" destId="{3E5A7DD0-BDEC-4171-8D7D-44781C68B00A}" srcOrd="0" destOrd="0" presId="urn:microsoft.com/office/officeart/2005/8/layout/process2"/>
    <dgm:cxn modelId="{6DC173EC-B086-41B1-927E-A04227D4312F}" type="presParOf" srcId="{91A64BF5-6CB7-4E34-A2A4-2C01152FEFF4}" destId="{2502287F-4284-42C0-9027-D858F15AC940}" srcOrd="1" destOrd="0" presId="urn:microsoft.com/office/officeart/2005/8/layout/process2"/>
    <dgm:cxn modelId="{3ABD3073-4650-44B8-8710-C7D688717FF4}" type="presParOf" srcId="{2502287F-4284-42C0-9027-D858F15AC940}" destId="{5CB1E26A-717A-4D1E-B396-4E18DE6B55AE}" srcOrd="0" destOrd="0" presId="urn:microsoft.com/office/officeart/2005/8/layout/process2"/>
    <dgm:cxn modelId="{1907B914-8829-404A-AC6D-D37DBCA0FA06}" type="presParOf" srcId="{91A64BF5-6CB7-4E34-A2A4-2C01152FEFF4}" destId="{BB96CDA4-D1F9-4983-9BAC-B07C4B35E35B}" srcOrd="2" destOrd="0" presId="urn:microsoft.com/office/officeart/2005/8/layout/process2"/>
    <dgm:cxn modelId="{8AE5F582-42B1-48A1-9439-7E3D469AB62E}" type="presParOf" srcId="{91A64BF5-6CB7-4E34-A2A4-2C01152FEFF4}" destId="{2A4A6083-0DA3-48BF-89CE-E2BAF35DDC45}" srcOrd="3" destOrd="0" presId="urn:microsoft.com/office/officeart/2005/8/layout/process2"/>
    <dgm:cxn modelId="{DDCD1B63-0582-4FFA-A680-75146A9651D6}" type="presParOf" srcId="{2A4A6083-0DA3-48BF-89CE-E2BAF35DDC45}" destId="{C3C538AB-F773-4A7A-AAB9-178D97ABA933}" srcOrd="0" destOrd="0" presId="urn:microsoft.com/office/officeart/2005/8/layout/process2"/>
    <dgm:cxn modelId="{E30FC00C-EB0A-4282-BAB2-2CD0B8586E84}" type="presParOf" srcId="{91A64BF5-6CB7-4E34-A2A4-2C01152FEFF4}" destId="{F1E0A3CE-3655-4273-BA54-95AF19C04FA8}" srcOrd="4" destOrd="0" presId="urn:microsoft.com/office/officeart/2005/8/layout/process2"/>
    <dgm:cxn modelId="{3A09A6C5-0E4D-4EB1-9122-BB103A61E1FB}" type="presParOf" srcId="{91A64BF5-6CB7-4E34-A2A4-2C01152FEFF4}" destId="{17258132-1EC6-4A79-936A-0DB702DFF089}" srcOrd="5" destOrd="0" presId="urn:microsoft.com/office/officeart/2005/8/layout/process2"/>
    <dgm:cxn modelId="{285A7D78-F0AC-4B7F-A0D5-5407C29BD982}" type="presParOf" srcId="{17258132-1EC6-4A79-936A-0DB702DFF089}" destId="{C93F3488-DC29-4388-A17A-E90A0E3D161F}" srcOrd="0" destOrd="0" presId="urn:microsoft.com/office/officeart/2005/8/layout/process2"/>
    <dgm:cxn modelId="{4EADA921-92EF-4648-9CE9-C3FA463B2FA0}" type="presParOf" srcId="{91A64BF5-6CB7-4E34-A2A4-2C01152FEFF4}" destId="{8BB6A2F7-CD90-4AD5-8133-328B60320FCE}"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89B3F5-5C7B-44F5-B8B7-E2734F033E70}">
      <dsp:nvSpPr>
        <dsp:cNvPr id="0" name=""/>
        <dsp:cNvSpPr/>
      </dsp:nvSpPr>
      <dsp:spPr>
        <a:xfrm rot="5400000">
          <a:off x="-124960" y="127054"/>
          <a:ext cx="833070" cy="583149"/>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b="1" kern="1200" dirty="0" smtClean="0">
              <a:latin typeface="Arial" panose="020B0604020202020204" pitchFamily="34" charset="0"/>
              <a:ea typeface="Inconsolata"/>
            </a:rPr>
            <a:t>1</a:t>
          </a:r>
          <a:endParaRPr lang="es-ES" sz="1500" kern="1200" dirty="0"/>
        </a:p>
      </dsp:txBody>
      <dsp:txXfrm rot="-5400000">
        <a:off x="1" y="293669"/>
        <a:ext cx="583149" cy="249921"/>
      </dsp:txXfrm>
    </dsp:sp>
    <dsp:sp modelId="{C622015D-8EDD-402F-A76A-7C77DD45B5EF}">
      <dsp:nvSpPr>
        <dsp:cNvPr id="0" name=""/>
        <dsp:cNvSpPr/>
      </dsp:nvSpPr>
      <dsp:spPr>
        <a:xfrm rot="5400000">
          <a:off x="4232218" y="-3646975"/>
          <a:ext cx="541495" cy="7839634"/>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s-EC" sz="1700" b="1" kern="1200" dirty="0" smtClean="0">
              <a:latin typeface="Arial" panose="020B0604020202020204" pitchFamily="34" charset="0"/>
              <a:ea typeface="Inconsolata"/>
            </a:rPr>
            <a:t>Introducción</a:t>
          </a:r>
          <a:endParaRPr lang="es-ES" sz="1700" kern="1200" dirty="0"/>
        </a:p>
      </dsp:txBody>
      <dsp:txXfrm rot="-5400000">
        <a:off x="583149" y="28528"/>
        <a:ext cx="7813200" cy="488627"/>
      </dsp:txXfrm>
    </dsp:sp>
    <dsp:sp modelId="{9872A1DB-C1FB-406F-BEE0-4895BBD0EBC1}">
      <dsp:nvSpPr>
        <dsp:cNvPr id="0" name=""/>
        <dsp:cNvSpPr/>
      </dsp:nvSpPr>
      <dsp:spPr>
        <a:xfrm rot="5400000">
          <a:off x="-124960" y="861123"/>
          <a:ext cx="833070" cy="583149"/>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S" sz="1500" b="1" kern="1200" dirty="0" smtClean="0">
              <a:latin typeface="Arial" panose="020B0604020202020204" pitchFamily="34" charset="0"/>
              <a:ea typeface="Inconsolata"/>
            </a:rPr>
            <a:t>2</a:t>
          </a:r>
        </a:p>
      </dsp:txBody>
      <dsp:txXfrm rot="-5400000">
        <a:off x="1" y="1027738"/>
        <a:ext cx="583149" cy="249921"/>
      </dsp:txXfrm>
    </dsp:sp>
    <dsp:sp modelId="{72C8DDF4-6188-486E-ACA8-AA592809E75D}">
      <dsp:nvSpPr>
        <dsp:cNvPr id="0" name=""/>
        <dsp:cNvSpPr/>
      </dsp:nvSpPr>
      <dsp:spPr>
        <a:xfrm rot="5400000">
          <a:off x="4232218" y="-2912906"/>
          <a:ext cx="541495" cy="7839634"/>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s-ES" sz="1700" b="1" kern="1200" dirty="0" smtClean="0">
              <a:latin typeface="Arial" panose="020B0604020202020204" pitchFamily="34" charset="0"/>
              <a:ea typeface="Inconsolata"/>
            </a:rPr>
            <a:t>Diseño del sistema de adquisición de señales cardiorrespiratorias </a:t>
          </a:r>
        </a:p>
      </dsp:txBody>
      <dsp:txXfrm rot="-5400000">
        <a:off x="583149" y="762597"/>
        <a:ext cx="7813200" cy="488627"/>
      </dsp:txXfrm>
    </dsp:sp>
    <dsp:sp modelId="{6299A45E-A9DF-4C61-A4D3-D015811B0F97}">
      <dsp:nvSpPr>
        <dsp:cNvPr id="0" name=""/>
        <dsp:cNvSpPr/>
      </dsp:nvSpPr>
      <dsp:spPr>
        <a:xfrm rot="5400000">
          <a:off x="-124960" y="1595192"/>
          <a:ext cx="833070" cy="583149"/>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b="1" kern="1200" dirty="0" smtClean="0">
              <a:latin typeface="Arial" panose="020B0604020202020204" pitchFamily="34" charset="0"/>
              <a:ea typeface="Inconsolata"/>
              <a:cs typeface="Times New Roman" panose="02020603050405020304" pitchFamily="18" charset="0"/>
            </a:rPr>
            <a:t>3</a:t>
          </a:r>
          <a:endParaRPr lang="es-ES" sz="1500" kern="1200" dirty="0">
            <a:latin typeface="Calibri" panose="020F0502020204030204" pitchFamily="34" charset="0"/>
            <a:ea typeface="Calibri" panose="020F0502020204030204" pitchFamily="34" charset="0"/>
            <a:cs typeface="Times New Roman" panose="02020603050405020304" pitchFamily="18" charset="0"/>
          </a:endParaRPr>
        </a:p>
      </dsp:txBody>
      <dsp:txXfrm rot="-5400000">
        <a:off x="1" y="1761807"/>
        <a:ext cx="583149" cy="249921"/>
      </dsp:txXfrm>
    </dsp:sp>
    <dsp:sp modelId="{F0468AB7-F6F3-4816-BD42-6D556516AFC5}">
      <dsp:nvSpPr>
        <dsp:cNvPr id="0" name=""/>
        <dsp:cNvSpPr/>
      </dsp:nvSpPr>
      <dsp:spPr>
        <a:xfrm rot="5400000">
          <a:off x="4232218" y="-2178837"/>
          <a:ext cx="541495" cy="7839634"/>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s-EC" sz="1700" b="1" kern="1200" dirty="0" smtClean="0">
              <a:solidFill>
                <a:srgbClr val="000000"/>
              </a:solidFill>
              <a:ea typeface="Inconsolata"/>
              <a:cs typeface="Times New Roman" panose="02020603050405020304" pitchFamily="18" charset="0"/>
            </a:rPr>
            <a:t>Adquisición y caracterización de señales cardiorrespiratorias</a:t>
          </a:r>
          <a:r>
            <a:rPr lang="es-EC" sz="1700" b="1" kern="1200" dirty="0" smtClean="0">
              <a:latin typeface="Arial" panose="020B0604020202020204" pitchFamily="34" charset="0"/>
              <a:ea typeface="Inconsolata"/>
              <a:cs typeface="Times New Roman" panose="02020603050405020304" pitchFamily="18" charset="0"/>
            </a:rPr>
            <a:t> </a:t>
          </a:r>
          <a:endParaRPr lang="es-ES" sz="1700" kern="1200" dirty="0">
            <a:latin typeface="Calibri" panose="020F0502020204030204" pitchFamily="34" charset="0"/>
            <a:ea typeface="Calibri" panose="020F0502020204030204" pitchFamily="34" charset="0"/>
            <a:cs typeface="Times New Roman" panose="02020603050405020304" pitchFamily="18" charset="0"/>
          </a:endParaRPr>
        </a:p>
      </dsp:txBody>
      <dsp:txXfrm rot="-5400000">
        <a:off x="583149" y="1496666"/>
        <a:ext cx="7813200" cy="488627"/>
      </dsp:txXfrm>
    </dsp:sp>
    <dsp:sp modelId="{A9A77C72-D423-4DC7-87C8-02D7CD076231}">
      <dsp:nvSpPr>
        <dsp:cNvPr id="0" name=""/>
        <dsp:cNvSpPr/>
      </dsp:nvSpPr>
      <dsp:spPr>
        <a:xfrm rot="5400000">
          <a:off x="-124960" y="2329261"/>
          <a:ext cx="833070" cy="583149"/>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b="1" kern="1200" dirty="0" smtClean="0">
              <a:latin typeface="Arial" panose="020B0604020202020204" pitchFamily="34" charset="0"/>
              <a:ea typeface="Times New Roman" panose="02020603050405020304" pitchFamily="18" charset="0"/>
              <a:cs typeface="Times New Roman" panose="02020603050405020304" pitchFamily="18" charset="0"/>
            </a:rPr>
            <a:t>4</a:t>
          </a:r>
          <a:endParaRPr lang="es-ES" sz="1500" kern="1200" dirty="0">
            <a:latin typeface="Calibri" panose="020F0502020204030204" pitchFamily="34" charset="0"/>
            <a:ea typeface="Calibri" panose="020F0502020204030204" pitchFamily="34" charset="0"/>
            <a:cs typeface="Times New Roman" panose="02020603050405020304" pitchFamily="18" charset="0"/>
          </a:endParaRPr>
        </a:p>
      </dsp:txBody>
      <dsp:txXfrm rot="-5400000">
        <a:off x="1" y="2495876"/>
        <a:ext cx="583149" cy="249921"/>
      </dsp:txXfrm>
    </dsp:sp>
    <dsp:sp modelId="{841AEE5E-6808-4BC6-B8AB-ABE06EE1A755}">
      <dsp:nvSpPr>
        <dsp:cNvPr id="0" name=""/>
        <dsp:cNvSpPr/>
      </dsp:nvSpPr>
      <dsp:spPr>
        <a:xfrm rot="5400000">
          <a:off x="4232218" y="-1444768"/>
          <a:ext cx="541495" cy="7839634"/>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s-EC" sz="1700" b="1" kern="1200" dirty="0" smtClean="0">
              <a:latin typeface="Arial" panose="020B0604020202020204" pitchFamily="34" charset="0"/>
              <a:ea typeface="Times New Roman" panose="02020603050405020304" pitchFamily="18" charset="0"/>
              <a:cs typeface="Times New Roman" panose="02020603050405020304" pitchFamily="18" charset="0"/>
            </a:rPr>
            <a:t>Diseño de los clasificadores</a:t>
          </a:r>
          <a:endParaRPr lang="es-ES" sz="1700" kern="1200" dirty="0">
            <a:latin typeface="Calibri" panose="020F0502020204030204" pitchFamily="34" charset="0"/>
            <a:ea typeface="Calibri" panose="020F0502020204030204" pitchFamily="34" charset="0"/>
            <a:cs typeface="Times New Roman" panose="02020603050405020304" pitchFamily="18" charset="0"/>
          </a:endParaRPr>
        </a:p>
      </dsp:txBody>
      <dsp:txXfrm rot="-5400000">
        <a:off x="583149" y="2230735"/>
        <a:ext cx="7813200" cy="488627"/>
      </dsp:txXfrm>
    </dsp:sp>
    <dsp:sp modelId="{11A4D41F-0E89-422E-93F8-926B0227882E}">
      <dsp:nvSpPr>
        <dsp:cNvPr id="0" name=""/>
        <dsp:cNvSpPr/>
      </dsp:nvSpPr>
      <dsp:spPr>
        <a:xfrm rot="5400000">
          <a:off x="-124960" y="3063330"/>
          <a:ext cx="833070" cy="583149"/>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b="1" kern="1200" dirty="0" smtClean="0">
              <a:latin typeface="Arial" panose="020B0604020202020204" pitchFamily="34" charset="0"/>
              <a:ea typeface="Inconsolata"/>
            </a:rPr>
            <a:t>5</a:t>
          </a:r>
        </a:p>
      </dsp:txBody>
      <dsp:txXfrm rot="-5400000">
        <a:off x="1" y="3229945"/>
        <a:ext cx="583149" cy="249921"/>
      </dsp:txXfrm>
    </dsp:sp>
    <dsp:sp modelId="{142701C1-763D-4C97-BEEB-3017B6F9567C}">
      <dsp:nvSpPr>
        <dsp:cNvPr id="0" name=""/>
        <dsp:cNvSpPr/>
      </dsp:nvSpPr>
      <dsp:spPr>
        <a:xfrm rot="5400000">
          <a:off x="4232218" y="-710699"/>
          <a:ext cx="541495" cy="7839634"/>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s-EC" sz="1700" b="1" kern="1200" dirty="0" smtClean="0">
              <a:latin typeface="Arial" panose="020B0604020202020204" pitchFamily="34" charset="0"/>
              <a:ea typeface="Inconsolata"/>
            </a:rPr>
            <a:t>Sistema de detección </a:t>
          </a:r>
          <a:r>
            <a:rPr lang="es-EC" sz="1700" b="1" kern="1200" dirty="0" smtClean="0">
              <a:latin typeface="Arial" panose="020B0604020202020204" pitchFamily="34" charset="0"/>
              <a:ea typeface="Inconsolata"/>
            </a:rPr>
            <a:t>online de estrés y </a:t>
          </a:r>
          <a:r>
            <a:rPr lang="es-EC" sz="1700" b="1" kern="1200" dirty="0" smtClean="0">
              <a:latin typeface="Arial" panose="020B0604020202020204" pitchFamily="34" charset="0"/>
              <a:ea typeface="Inconsolata"/>
            </a:rPr>
            <a:t>modificación de </a:t>
          </a:r>
          <a:r>
            <a:rPr lang="es-EC" sz="1700" b="1" kern="1200" dirty="0" smtClean="0">
              <a:latin typeface="Arial" panose="020B0604020202020204" pitchFamily="34" charset="0"/>
              <a:ea typeface="Inconsolata"/>
            </a:rPr>
            <a:t>un </a:t>
          </a:r>
          <a:r>
            <a:rPr lang="es-EC" sz="1700" b="1" kern="1200" dirty="0" smtClean="0">
              <a:latin typeface="Arial" panose="020B0604020202020204" pitchFamily="34" charset="0"/>
              <a:ea typeface="Inconsolata"/>
            </a:rPr>
            <a:t>Robot simulado</a:t>
          </a:r>
        </a:p>
      </dsp:txBody>
      <dsp:txXfrm rot="-5400000">
        <a:off x="583149" y="2964804"/>
        <a:ext cx="7813200" cy="488627"/>
      </dsp:txXfrm>
    </dsp:sp>
    <dsp:sp modelId="{2FBC68EC-B908-4DC3-9B1B-06E788D4CA41}">
      <dsp:nvSpPr>
        <dsp:cNvPr id="0" name=""/>
        <dsp:cNvSpPr/>
      </dsp:nvSpPr>
      <dsp:spPr>
        <a:xfrm rot="5400000">
          <a:off x="-124960" y="3797399"/>
          <a:ext cx="833070" cy="583149"/>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b="1" kern="1200" dirty="0" smtClean="0">
              <a:latin typeface="Arial" panose="020B0604020202020204" pitchFamily="34" charset="0"/>
              <a:ea typeface="Inconsolata"/>
            </a:rPr>
            <a:t>6</a:t>
          </a:r>
          <a:endParaRPr lang="es-ES" sz="1500" kern="1200" dirty="0">
            <a:effectLst/>
            <a:latin typeface="Times New Roman" panose="02020603050405020304" pitchFamily="18" charset="0"/>
            <a:ea typeface="Times New Roman" panose="02020603050405020304" pitchFamily="18" charset="0"/>
          </a:endParaRPr>
        </a:p>
      </dsp:txBody>
      <dsp:txXfrm rot="-5400000">
        <a:off x="1" y="3964014"/>
        <a:ext cx="583149" cy="249921"/>
      </dsp:txXfrm>
    </dsp:sp>
    <dsp:sp modelId="{2CE17ADE-F7FB-46E2-845B-89CE0497DD7D}">
      <dsp:nvSpPr>
        <dsp:cNvPr id="0" name=""/>
        <dsp:cNvSpPr/>
      </dsp:nvSpPr>
      <dsp:spPr>
        <a:xfrm rot="5400000">
          <a:off x="4232218" y="23369"/>
          <a:ext cx="541495" cy="7839634"/>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s-EC" sz="1700" b="1" kern="1200" dirty="0" smtClean="0">
              <a:latin typeface="Arial" panose="020B0604020202020204" pitchFamily="34" charset="0"/>
              <a:ea typeface="Inconsolata"/>
            </a:rPr>
            <a:t>Conclusiones y Recomendaciones</a:t>
          </a:r>
          <a:endParaRPr lang="es-ES" sz="1700" kern="1200" dirty="0">
            <a:effectLst/>
            <a:latin typeface="Times New Roman" panose="02020603050405020304" pitchFamily="18" charset="0"/>
            <a:ea typeface="Times New Roman" panose="02020603050405020304" pitchFamily="18" charset="0"/>
          </a:endParaRPr>
        </a:p>
      </dsp:txBody>
      <dsp:txXfrm rot="-5400000">
        <a:off x="583149" y="3698872"/>
        <a:ext cx="7813200" cy="4886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E5FEC-FE07-42F0-BFBF-DE20AB3A2153}">
      <dsp:nvSpPr>
        <dsp:cNvPr id="0" name=""/>
        <dsp:cNvSpPr/>
      </dsp:nvSpPr>
      <dsp:spPr>
        <a:xfrm>
          <a:off x="0" y="0"/>
          <a:ext cx="8941197" cy="371976"/>
        </a:xfrm>
        <a:prstGeom prst="rect">
          <a:avLst/>
        </a:prstGeom>
        <a:solidFill>
          <a:schemeClr val="accent2">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Caracterización de señales ECG y FLW</a:t>
          </a:r>
          <a:endParaRPr lang="es-ES" sz="1600" kern="1200" dirty="0"/>
        </a:p>
      </dsp:txBody>
      <dsp:txXfrm>
        <a:off x="0" y="0"/>
        <a:ext cx="8941197" cy="371976"/>
      </dsp:txXfrm>
    </dsp:sp>
    <dsp:sp modelId="{326AEA5A-3650-48D9-9171-48B3D3CA6F14}">
      <dsp:nvSpPr>
        <dsp:cNvPr id="0" name=""/>
        <dsp:cNvSpPr/>
      </dsp:nvSpPr>
      <dsp:spPr>
        <a:xfrm>
          <a:off x="0" y="371976"/>
          <a:ext cx="4470598" cy="781150"/>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339725" lvl="0" indent="-222250" algn="l" defTabSz="711200">
            <a:lnSpc>
              <a:spcPct val="90000"/>
            </a:lnSpc>
            <a:spcBef>
              <a:spcPct val="0"/>
            </a:spcBef>
            <a:spcAft>
              <a:spcPct val="35000"/>
            </a:spcAft>
          </a:pPr>
          <a:r>
            <a:rPr lang="es-EC" sz="1600" kern="1200" dirty="0" smtClean="0"/>
            <a:t>1. Estimación de las series de datos de señales cardiorrespiratorias </a:t>
          </a:r>
          <a:endParaRPr lang="es-ES" sz="1600" kern="1200" dirty="0"/>
        </a:p>
      </dsp:txBody>
      <dsp:txXfrm>
        <a:off x="0" y="371976"/>
        <a:ext cx="4470598" cy="781150"/>
      </dsp:txXfrm>
    </dsp:sp>
    <dsp:sp modelId="{EC482A8E-F183-4435-96E5-7B2BD6B18388}">
      <dsp:nvSpPr>
        <dsp:cNvPr id="0" name=""/>
        <dsp:cNvSpPr/>
      </dsp:nvSpPr>
      <dsp:spPr>
        <a:xfrm>
          <a:off x="4470598" y="371976"/>
          <a:ext cx="4470598" cy="781150"/>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339725" lvl="0" indent="-280988" algn="l" defTabSz="711200">
            <a:lnSpc>
              <a:spcPct val="90000"/>
            </a:lnSpc>
            <a:spcBef>
              <a:spcPct val="0"/>
            </a:spcBef>
            <a:spcAft>
              <a:spcPct val="35000"/>
            </a:spcAft>
          </a:pPr>
          <a:r>
            <a:rPr lang="es-EC" sz="1600" kern="1200" dirty="0" smtClean="0"/>
            <a:t>2.	Extracción de características del análisis espectral de potencia (PSD) de las series de datos</a:t>
          </a:r>
          <a:endParaRPr lang="es-ES" sz="1600" kern="1200" dirty="0"/>
        </a:p>
      </dsp:txBody>
      <dsp:txXfrm>
        <a:off x="4470598" y="371976"/>
        <a:ext cx="4470598" cy="781150"/>
      </dsp:txXfrm>
    </dsp:sp>
    <dsp:sp modelId="{8CB85808-F3BD-432A-9334-239D105C8E3A}">
      <dsp:nvSpPr>
        <dsp:cNvPr id="0" name=""/>
        <dsp:cNvSpPr/>
      </dsp:nvSpPr>
      <dsp:spPr>
        <a:xfrm>
          <a:off x="0" y="1153127"/>
          <a:ext cx="8941197" cy="86794"/>
        </a:xfrm>
        <a:prstGeom prst="rect">
          <a:avLst/>
        </a:prstGeom>
        <a:solidFill>
          <a:schemeClr val="accent2">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E5FEC-FE07-42F0-BFBF-DE20AB3A2153}">
      <dsp:nvSpPr>
        <dsp:cNvPr id="0" name=""/>
        <dsp:cNvSpPr/>
      </dsp:nvSpPr>
      <dsp:spPr>
        <a:xfrm>
          <a:off x="0" y="0"/>
          <a:ext cx="8734718" cy="621502"/>
        </a:xfrm>
        <a:prstGeom prst="rect">
          <a:avLst/>
        </a:prstGeom>
        <a:solidFill>
          <a:schemeClr val="accent2">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La caracterización del acople cardiorrespiratorio</a:t>
          </a:r>
          <a:endParaRPr lang="es-ES" sz="1600" kern="1200" dirty="0"/>
        </a:p>
      </dsp:txBody>
      <dsp:txXfrm>
        <a:off x="0" y="0"/>
        <a:ext cx="8734718" cy="621502"/>
      </dsp:txXfrm>
    </dsp:sp>
    <dsp:sp modelId="{326AEA5A-3650-48D9-9171-48B3D3CA6F14}">
      <dsp:nvSpPr>
        <dsp:cNvPr id="0" name=""/>
        <dsp:cNvSpPr/>
      </dsp:nvSpPr>
      <dsp:spPr>
        <a:xfrm>
          <a:off x="0" y="621502"/>
          <a:ext cx="4367358" cy="130515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280988" lvl="0" indent="-280988" algn="l" defTabSz="711200">
            <a:lnSpc>
              <a:spcPct val="90000"/>
            </a:lnSpc>
            <a:spcBef>
              <a:spcPct val="0"/>
            </a:spcBef>
            <a:spcAft>
              <a:spcPct val="35000"/>
            </a:spcAft>
          </a:pPr>
          <a:r>
            <a:rPr lang="es-EC" sz="1600" kern="1200" dirty="0" smtClean="0"/>
            <a:t>1. 	Análisis espectral utilizando la densidad espectral de potencial cruzada (CPSD) y magnitud de la coherencia al cuadrado (MSC) entre la señal respiratoria y todas las series extraídas de las señales ECG  </a:t>
          </a:r>
          <a:endParaRPr lang="es-ES" sz="1600" kern="1200" dirty="0"/>
        </a:p>
      </dsp:txBody>
      <dsp:txXfrm>
        <a:off x="0" y="621502"/>
        <a:ext cx="4367358" cy="1305155"/>
      </dsp:txXfrm>
    </dsp:sp>
    <dsp:sp modelId="{EC482A8E-F183-4435-96E5-7B2BD6B18388}">
      <dsp:nvSpPr>
        <dsp:cNvPr id="0" name=""/>
        <dsp:cNvSpPr/>
      </dsp:nvSpPr>
      <dsp:spPr>
        <a:xfrm>
          <a:off x="4367359" y="621502"/>
          <a:ext cx="4367358" cy="130515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234950" lvl="0" indent="-234950" algn="l" defTabSz="711200">
            <a:lnSpc>
              <a:spcPct val="90000"/>
            </a:lnSpc>
            <a:spcBef>
              <a:spcPct val="0"/>
            </a:spcBef>
            <a:spcAft>
              <a:spcPct val="35000"/>
            </a:spcAft>
          </a:pPr>
          <a:r>
            <a:rPr lang="es-EC" sz="1600" kern="1200" dirty="0" smtClean="0"/>
            <a:t>2. Extracción de características del análisis MSC y CPSD de entre la señal respiratoria y todas las series extraídas de las señales ECG  </a:t>
          </a:r>
          <a:endParaRPr lang="es-ES" sz="1600" kern="1200" dirty="0"/>
        </a:p>
      </dsp:txBody>
      <dsp:txXfrm>
        <a:off x="4367359" y="621502"/>
        <a:ext cx="4367358" cy="1305155"/>
      </dsp:txXfrm>
    </dsp:sp>
    <dsp:sp modelId="{8CB85808-F3BD-432A-9334-239D105C8E3A}">
      <dsp:nvSpPr>
        <dsp:cNvPr id="0" name=""/>
        <dsp:cNvSpPr/>
      </dsp:nvSpPr>
      <dsp:spPr>
        <a:xfrm>
          <a:off x="0" y="1926657"/>
          <a:ext cx="8734718" cy="145017"/>
        </a:xfrm>
        <a:prstGeom prst="rect">
          <a:avLst/>
        </a:prstGeom>
        <a:solidFill>
          <a:schemeClr val="accent2">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E8AAF-771A-4582-9932-5D7E4B581294}">
      <dsp:nvSpPr>
        <dsp:cNvPr id="0" name=""/>
        <dsp:cNvSpPr/>
      </dsp:nvSpPr>
      <dsp:spPr>
        <a:xfrm>
          <a:off x="3589655" y="1185"/>
          <a:ext cx="5384482" cy="1294639"/>
        </a:xfrm>
        <a:prstGeom prst="rightArrow">
          <a:avLst>
            <a:gd name="adj1" fmla="val 75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s-EC" sz="1600" kern="1200" dirty="0" smtClean="0">
              <a:cs typeface="Arial" panose="020B0604020202020204" pitchFamily="34" charset="0"/>
            </a:rPr>
            <a:t>Clase 1: Estado basal</a:t>
          </a:r>
          <a:endParaRPr lang="es-ES" sz="1600" i="1" kern="1200" dirty="0"/>
        </a:p>
        <a:p>
          <a:pPr marL="171450" lvl="1" indent="-171450" algn="l" defTabSz="711200">
            <a:lnSpc>
              <a:spcPct val="90000"/>
            </a:lnSpc>
            <a:spcBef>
              <a:spcPct val="0"/>
            </a:spcBef>
            <a:spcAft>
              <a:spcPct val="15000"/>
            </a:spcAft>
            <a:buChar char="••"/>
          </a:pPr>
          <a:r>
            <a:rPr lang="es-EC" sz="1600" kern="1200" dirty="0" smtClean="0">
              <a:cs typeface="Arial" panose="020B0604020202020204" pitchFamily="34" charset="0"/>
            </a:rPr>
            <a:t>Clase 2: Estado de estrés</a:t>
          </a:r>
          <a:endParaRPr lang="es-ES" sz="1600" i="1" kern="1200" dirty="0"/>
        </a:p>
        <a:p>
          <a:pPr marL="171450" lvl="1" indent="-171450" algn="l" defTabSz="711200">
            <a:lnSpc>
              <a:spcPct val="90000"/>
            </a:lnSpc>
            <a:spcBef>
              <a:spcPct val="0"/>
            </a:spcBef>
            <a:spcAft>
              <a:spcPct val="15000"/>
            </a:spcAft>
            <a:buChar char="••"/>
          </a:pPr>
          <a:r>
            <a:rPr lang="es-EC" sz="1600" kern="1200" dirty="0" smtClean="0">
              <a:cs typeface="Arial" panose="020B0604020202020204" pitchFamily="34" charset="0"/>
            </a:rPr>
            <a:t>Clase 3: Estado de tranquilidad</a:t>
          </a:r>
          <a:endParaRPr lang="es-ES" sz="1600" kern="1200" dirty="0" smtClean="0">
            <a:cs typeface="Arial" panose="020B0604020202020204" pitchFamily="34" charset="0"/>
          </a:endParaRPr>
        </a:p>
      </dsp:txBody>
      <dsp:txXfrm>
        <a:off x="3589655" y="163015"/>
        <a:ext cx="4898992" cy="970979"/>
      </dsp:txXfrm>
    </dsp:sp>
    <dsp:sp modelId="{179902B1-601F-4C6D-8778-1F9E5F63C52E}">
      <dsp:nvSpPr>
        <dsp:cNvPr id="0" name=""/>
        <dsp:cNvSpPr/>
      </dsp:nvSpPr>
      <dsp:spPr>
        <a:xfrm>
          <a:off x="0" y="1185"/>
          <a:ext cx="3589655" cy="12946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s-EC" sz="1600" kern="1200" dirty="0" smtClean="0">
              <a:cs typeface="Arial" panose="020B0604020202020204" pitchFamily="34" charset="0"/>
            </a:rPr>
            <a:t>Reconocimiento entre 3 estados emocionales</a:t>
          </a:r>
          <a:endParaRPr lang="es-ES" sz="1600" i="1" kern="1200" dirty="0"/>
        </a:p>
      </dsp:txBody>
      <dsp:txXfrm>
        <a:off x="63199" y="64384"/>
        <a:ext cx="3463257" cy="1168241"/>
      </dsp:txXfrm>
    </dsp:sp>
    <dsp:sp modelId="{56D5C83C-CA23-445F-80DA-1EE2265844EC}">
      <dsp:nvSpPr>
        <dsp:cNvPr id="0" name=""/>
        <dsp:cNvSpPr/>
      </dsp:nvSpPr>
      <dsp:spPr>
        <a:xfrm>
          <a:off x="3589655" y="1425289"/>
          <a:ext cx="5384482" cy="1294639"/>
        </a:xfrm>
        <a:prstGeom prst="rightArrow">
          <a:avLst>
            <a:gd name="adj1" fmla="val 75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s-ES" sz="1600" kern="1200" dirty="0" smtClean="0">
              <a:cs typeface="Arial" panose="020B0604020202020204" pitchFamily="34" charset="0"/>
            </a:rPr>
            <a:t>Clase 1 vs Clase 2</a:t>
          </a:r>
        </a:p>
        <a:p>
          <a:pPr marL="171450" lvl="1" indent="-171450" algn="l" defTabSz="711200">
            <a:lnSpc>
              <a:spcPct val="90000"/>
            </a:lnSpc>
            <a:spcBef>
              <a:spcPct val="0"/>
            </a:spcBef>
            <a:spcAft>
              <a:spcPct val="15000"/>
            </a:spcAft>
            <a:buChar char="••"/>
          </a:pPr>
          <a:r>
            <a:rPr lang="es-ES" sz="1600" kern="1200" dirty="0" smtClean="0">
              <a:cs typeface="Arial" panose="020B0604020202020204" pitchFamily="34" charset="0"/>
            </a:rPr>
            <a:t>Clase 2 vs Clase 3</a:t>
          </a:r>
        </a:p>
      </dsp:txBody>
      <dsp:txXfrm>
        <a:off x="3589655" y="1587119"/>
        <a:ext cx="4898992" cy="970979"/>
      </dsp:txXfrm>
    </dsp:sp>
    <dsp:sp modelId="{EB63F05F-7167-4C89-8CCA-8CEE998799EB}">
      <dsp:nvSpPr>
        <dsp:cNvPr id="0" name=""/>
        <dsp:cNvSpPr/>
      </dsp:nvSpPr>
      <dsp:spPr>
        <a:xfrm>
          <a:off x="0" y="1425289"/>
          <a:ext cx="3589655" cy="129463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s-ES" sz="1600" kern="1200" dirty="0" smtClean="0">
              <a:cs typeface="Arial" panose="020B0604020202020204" pitchFamily="34" charset="0"/>
            </a:rPr>
            <a:t>Clasificación entre los siguientes grupos:</a:t>
          </a:r>
        </a:p>
      </dsp:txBody>
      <dsp:txXfrm>
        <a:off x="63199" y="1488488"/>
        <a:ext cx="3463257" cy="1168241"/>
      </dsp:txXfrm>
    </dsp:sp>
    <dsp:sp modelId="{7C2CCC52-9D43-4A0D-B061-F2272FB1E992}">
      <dsp:nvSpPr>
        <dsp:cNvPr id="0" name=""/>
        <dsp:cNvSpPr/>
      </dsp:nvSpPr>
      <dsp:spPr>
        <a:xfrm>
          <a:off x="3590531" y="2849393"/>
          <a:ext cx="5379224" cy="1575835"/>
        </a:xfrm>
        <a:prstGeom prst="rightArrow">
          <a:avLst>
            <a:gd name="adj1" fmla="val 75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s-EC" sz="1600" kern="1200" dirty="0" smtClean="0">
              <a:cs typeface="Arial" panose="020B0604020202020204" pitchFamily="34" charset="0"/>
            </a:rPr>
            <a:t>En base al conjunto de características extraídas durante la caracterización de las señales. </a:t>
          </a:r>
          <a:endParaRPr lang="es-ES" sz="1600" kern="1200" dirty="0" smtClean="0">
            <a:cs typeface="Arial" panose="020B0604020202020204" pitchFamily="34" charset="0"/>
          </a:endParaRPr>
        </a:p>
        <a:p>
          <a:pPr marL="171450" lvl="1" indent="-171450" algn="l" defTabSz="711200">
            <a:lnSpc>
              <a:spcPct val="90000"/>
            </a:lnSpc>
            <a:spcBef>
              <a:spcPct val="0"/>
            </a:spcBef>
            <a:spcAft>
              <a:spcPct val="15000"/>
            </a:spcAft>
            <a:buChar char="••"/>
          </a:pPr>
          <a:r>
            <a:rPr lang="es-EC" sz="1600" kern="1200" dirty="0" smtClean="0">
              <a:cs typeface="Arial" panose="020B0604020202020204" pitchFamily="34" charset="0"/>
            </a:rPr>
            <a:t>Se utilizó una validación cruzada para el entrenamiento y validación de los clasificadores</a:t>
          </a:r>
          <a:endParaRPr lang="es-ES" sz="1600" kern="1200" dirty="0" smtClean="0">
            <a:cs typeface="Arial" panose="020B0604020202020204" pitchFamily="34" charset="0"/>
          </a:endParaRPr>
        </a:p>
      </dsp:txBody>
      <dsp:txXfrm>
        <a:off x="3590531" y="3046372"/>
        <a:ext cx="4788286" cy="1181877"/>
      </dsp:txXfrm>
    </dsp:sp>
    <dsp:sp modelId="{CEDD8E10-54BC-4E50-90BE-62B605381BA6}">
      <dsp:nvSpPr>
        <dsp:cNvPr id="0" name=""/>
        <dsp:cNvSpPr/>
      </dsp:nvSpPr>
      <dsp:spPr>
        <a:xfrm>
          <a:off x="4381" y="2989991"/>
          <a:ext cx="3586149" cy="129463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s-EC" sz="1600" kern="1200" dirty="0" smtClean="0">
              <a:cs typeface="Arial" panose="020B0604020202020204" pitchFamily="34" charset="0"/>
            </a:rPr>
            <a:t>Diseño de los clasificadores</a:t>
          </a:r>
          <a:endParaRPr lang="es-ES" sz="1600" kern="1200" dirty="0" smtClean="0">
            <a:cs typeface="Arial" panose="020B0604020202020204" pitchFamily="34" charset="0"/>
          </a:endParaRPr>
        </a:p>
      </dsp:txBody>
      <dsp:txXfrm>
        <a:off x="67580" y="3053190"/>
        <a:ext cx="3459751" cy="11682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5A7DD0-BDEC-4171-8D7D-44781C68B00A}">
      <dsp:nvSpPr>
        <dsp:cNvPr id="0" name=""/>
        <dsp:cNvSpPr/>
      </dsp:nvSpPr>
      <dsp:spPr>
        <a:xfrm>
          <a:off x="473907" y="1772"/>
          <a:ext cx="1413903" cy="65954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t>Filtro Pasa banda</a:t>
          </a:r>
        </a:p>
      </dsp:txBody>
      <dsp:txXfrm>
        <a:off x="493224" y="21089"/>
        <a:ext cx="1375269" cy="620912"/>
      </dsp:txXfrm>
    </dsp:sp>
    <dsp:sp modelId="{2502287F-4284-42C0-9027-D858F15AC940}">
      <dsp:nvSpPr>
        <dsp:cNvPr id="0" name=""/>
        <dsp:cNvSpPr/>
      </dsp:nvSpPr>
      <dsp:spPr>
        <a:xfrm rot="5400000">
          <a:off x="1057194" y="677808"/>
          <a:ext cx="247330" cy="29679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kern="1200" dirty="0"/>
        </a:p>
      </dsp:txBody>
      <dsp:txXfrm rot="-5400000">
        <a:off x="1091821" y="702541"/>
        <a:ext cx="178078" cy="173131"/>
      </dsp:txXfrm>
    </dsp:sp>
    <dsp:sp modelId="{BB96CDA4-D1F9-4983-9BAC-B07C4B35E35B}">
      <dsp:nvSpPr>
        <dsp:cNvPr id="0" name=""/>
        <dsp:cNvSpPr/>
      </dsp:nvSpPr>
      <dsp:spPr>
        <a:xfrm>
          <a:off x="473907" y="991093"/>
          <a:ext cx="1413903" cy="65954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t>Filtro Derivador</a:t>
          </a:r>
        </a:p>
      </dsp:txBody>
      <dsp:txXfrm>
        <a:off x="493224" y="1010410"/>
        <a:ext cx="1375269" cy="620912"/>
      </dsp:txXfrm>
    </dsp:sp>
    <dsp:sp modelId="{2A4A6083-0DA3-48BF-89CE-E2BAF35DDC45}">
      <dsp:nvSpPr>
        <dsp:cNvPr id="0" name=""/>
        <dsp:cNvSpPr/>
      </dsp:nvSpPr>
      <dsp:spPr>
        <a:xfrm rot="5400000">
          <a:off x="1057194" y="1667128"/>
          <a:ext cx="247330" cy="29679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kern="1200" dirty="0"/>
        </a:p>
      </dsp:txBody>
      <dsp:txXfrm rot="-5400000">
        <a:off x="1091821" y="1691861"/>
        <a:ext cx="178078" cy="173131"/>
      </dsp:txXfrm>
    </dsp:sp>
    <dsp:sp modelId="{F1E0A3CE-3655-4273-BA54-95AF19C04FA8}">
      <dsp:nvSpPr>
        <dsp:cNvPr id="0" name=""/>
        <dsp:cNvSpPr/>
      </dsp:nvSpPr>
      <dsp:spPr>
        <a:xfrm>
          <a:off x="473907" y="1980413"/>
          <a:ext cx="1413903" cy="65954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Operación </a:t>
          </a:r>
          <a:r>
            <a:rPr lang="es-ES" sz="1600" kern="1200" dirty="0"/>
            <a:t>de cuadratura</a:t>
          </a:r>
        </a:p>
      </dsp:txBody>
      <dsp:txXfrm>
        <a:off x="493224" y="1999730"/>
        <a:ext cx="1375269" cy="620912"/>
      </dsp:txXfrm>
    </dsp:sp>
    <dsp:sp modelId="{17258132-1EC6-4A79-936A-0DB702DFF089}">
      <dsp:nvSpPr>
        <dsp:cNvPr id="0" name=""/>
        <dsp:cNvSpPr/>
      </dsp:nvSpPr>
      <dsp:spPr>
        <a:xfrm rot="5400000">
          <a:off x="1057194" y="2656448"/>
          <a:ext cx="247330" cy="29679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kern="1200" dirty="0"/>
        </a:p>
      </dsp:txBody>
      <dsp:txXfrm rot="-5400000">
        <a:off x="1091821" y="2681181"/>
        <a:ext cx="178078" cy="173131"/>
      </dsp:txXfrm>
    </dsp:sp>
    <dsp:sp modelId="{8BB6A2F7-CD90-4AD5-8133-328B60320FCE}">
      <dsp:nvSpPr>
        <dsp:cNvPr id="0" name=""/>
        <dsp:cNvSpPr/>
      </dsp:nvSpPr>
      <dsp:spPr>
        <a:xfrm>
          <a:off x="473907" y="2969733"/>
          <a:ext cx="1413903" cy="65954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t>Filtro Integrador</a:t>
          </a:r>
        </a:p>
      </dsp:txBody>
      <dsp:txXfrm>
        <a:off x="493224" y="2989050"/>
        <a:ext cx="1375269" cy="62091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sz="quarter" idx="1"/>
          </p:nvPr>
        </p:nvSpPr>
        <p:spPr>
          <a:xfrm>
            <a:off x="5317963" y="1"/>
            <a:ext cx="4068339" cy="356357"/>
          </a:xfrm>
          <a:prstGeom prst="rect">
            <a:avLst/>
          </a:prstGeom>
        </p:spPr>
        <p:txBody>
          <a:bodyPr vert="horz" lIns="94229" tIns="47114" rIns="94229" bIns="47114" rtlCol="0"/>
          <a:lstStyle>
            <a:lvl1pPr algn="r">
              <a:defRPr sz="1200"/>
            </a:lvl1pPr>
          </a:lstStyle>
          <a:p>
            <a:fld id="{7CCA049B-3A46-4BDA-A8F5-2925B00FE570}" type="datetimeFigureOut">
              <a:rPr lang="en-US" smtClean="0"/>
              <a:t>2/6/2018</a:t>
            </a:fld>
            <a:endParaRPr lang="en-US" dirty="0"/>
          </a:p>
        </p:txBody>
      </p:sp>
      <p:sp>
        <p:nvSpPr>
          <p:cNvPr id="4" name="Footer Placeholder 3"/>
          <p:cNvSpPr>
            <a:spLocks noGrp="1"/>
          </p:cNvSpPr>
          <p:nvPr>
            <p:ph type="ftr" sz="quarter" idx="2"/>
          </p:nvPr>
        </p:nvSpPr>
        <p:spPr>
          <a:xfrm>
            <a:off x="0" y="6746119"/>
            <a:ext cx="4068339" cy="356356"/>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5317963" y="6746119"/>
            <a:ext cx="4068339" cy="356356"/>
          </a:xfrm>
          <a:prstGeom prst="rect">
            <a:avLst/>
          </a:prstGeom>
        </p:spPr>
        <p:txBody>
          <a:bodyPr vert="horz" lIns="94229" tIns="47114" rIns="94229" bIns="47114" rtlCol="0" anchor="b"/>
          <a:lstStyle>
            <a:lvl1pPr algn="r">
              <a:defRPr sz="1200"/>
            </a:lvl1pPr>
          </a:lstStyle>
          <a:p>
            <a:fld id="{DBAA5490-FD59-4087-AC7E-016E8A4124C4}" type="slidenum">
              <a:rPr lang="en-US" smtClean="0"/>
              <a:t>‹Nº›</a:t>
            </a:fld>
            <a:endParaRPr lang="en-US" dirty="0"/>
          </a:p>
        </p:txBody>
      </p:sp>
    </p:spTree>
    <p:extLst>
      <p:ext uri="{BB962C8B-B14F-4D97-AF65-F5344CB8AC3E}">
        <p14:creationId xmlns:p14="http://schemas.microsoft.com/office/powerpoint/2010/main" val="791092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5317963" y="1"/>
            <a:ext cx="4068339" cy="356357"/>
          </a:xfrm>
          <a:prstGeom prst="rect">
            <a:avLst/>
          </a:prstGeom>
        </p:spPr>
        <p:txBody>
          <a:bodyPr vert="horz" lIns="94229" tIns="47114" rIns="94229" bIns="47114" rtlCol="0"/>
          <a:lstStyle>
            <a:lvl1pPr algn="r">
              <a:defRPr sz="1200"/>
            </a:lvl1pPr>
          </a:lstStyle>
          <a:p>
            <a:fld id="{44C46CEC-428A-4DD0-A7C7-21AF8DE33E93}" type="datetimeFigureOut">
              <a:rPr lang="en-US" smtClean="0"/>
              <a:t>2/6/2018</a:t>
            </a:fld>
            <a:endParaRPr lang="en-US" dirty="0"/>
          </a:p>
        </p:txBody>
      </p:sp>
      <p:sp>
        <p:nvSpPr>
          <p:cNvPr id="4" name="Slide Image Placeholder 3"/>
          <p:cNvSpPr>
            <a:spLocks noGrp="1" noRot="1" noChangeAspect="1"/>
          </p:cNvSpPr>
          <p:nvPr>
            <p:ph type="sldImg" idx="2"/>
          </p:nvPr>
        </p:nvSpPr>
        <p:spPr>
          <a:xfrm>
            <a:off x="3095625" y="887413"/>
            <a:ext cx="3197225" cy="2397125"/>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938848" y="3418066"/>
            <a:ext cx="7510780" cy="2796600"/>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46119"/>
            <a:ext cx="4068339" cy="356356"/>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5317963" y="6746119"/>
            <a:ext cx="4068339" cy="356356"/>
          </a:xfrm>
          <a:prstGeom prst="rect">
            <a:avLst/>
          </a:prstGeom>
        </p:spPr>
        <p:txBody>
          <a:bodyPr vert="horz" lIns="94229" tIns="47114" rIns="94229" bIns="47114" rtlCol="0" anchor="b"/>
          <a:lstStyle>
            <a:lvl1pPr algn="r">
              <a:defRPr sz="1200"/>
            </a:lvl1pPr>
          </a:lstStyle>
          <a:p>
            <a:fld id="{4CBCEA92-F142-4D57-B507-37BDAF44710C}" type="slidenum">
              <a:rPr lang="en-US" smtClean="0"/>
              <a:t>‹Nº›</a:t>
            </a:fld>
            <a:endParaRPr lang="en-US" dirty="0"/>
          </a:p>
        </p:txBody>
      </p:sp>
    </p:spTree>
    <p:extLst>
      <p:ext uri="{BB962C8B-B14F-4D97-AF65-F5344CB8AC3E}">
        <p14:creationId xmlns:p14="http://schemas.microsoft.com/office/powerpoint/2010/main" val="1402020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200" dirty="0" smtClean="0">
                <a:solidFill>
                  <a:srgbClr val="000000"/>
                </a:solidFill>
                <a:latin typeface="Arial" panose="020B0604020202020204" pitchFamily="34" charset="0"/>
                <a:ea typeface="Inconsolata"/>
              </a:rPr>
              <a:t>Las emociones influyen directamente en la salud de las personas, por ejemplo la ansiedad, la ira, la depresión provocan estrés que afecta al sistema inmunológico produciendo ciertas enfermedades como trastornos digestivos, cardiopatías, dolores musculares o dolores de cabeza. Por este motivo, el reconocimiento automático de emociones a partir del análisis de señales fisiológicas son de interés para: la ingeniera, el seguimiento de enfermedades y aplicaciones multimedia personalizadas).</a:t>
            </a:r>
          </a:p>
          <a:p>
            <a:pPr algn="just"/>
            <a:endParaRPr lang="es-EC" sz="1200" dirty="0" smtClean="0">
              <a:solidFill>
                <a:srgbClr val="000000"/>
              </a:solidFill>
              <a:latin typeface="Arial" panose="020B0604020202020204" pitchFamily="34" charset="0"/>
              <a:ea typeface="Inconsolata"/>
            </a:endParaRPr>
          </a:p>
          <a:p>
            <a:r>
              <a:rPr lang="es-ES" sz="1200" dirty="0" smtClean="0">
                <a:solidFill>
                  <a:srgbClr val="000000"/>
                </a:solidFill>
                <a:latin typeface="Arial" panose="020B0604020202020204" pitchFamily="34" charset="0"/>
                <a:ea typeface="Inconsolata"/>
              </a:rPr>
              <a:t>En la actualidad, existen diferentes investigaciones relacionadas con reconocimiento de emociones haciendo uso de elementos de instrumentación electrónica: respiración, actividad cardiaca, PPG, GCR, dos o mas señales.</a:t>
            </a:r>
          </a:p>
          <a:p>
            <a:endParaRPr lang="es-EC" sz="1200" dirty="0" smtClean="0">
              <a:solidFill>
                <a:srgbClr val="000000"/>
              </a:solidFill>
              <a:latin typeface="Arial" panose="020B0604020202020204" pitchFamily="34" charset="0"/>
              <a:ea typeface="Inconsolata"/>
            </a:endParaRPr>
          </a:p>
          <a:p>
            <a:endParaRPr lang="es-ES" dirty="0"/>
          </a:p>
        </p:txBody>
      </p:sp>
      <p:sp>
        <p:nvSpPr>
          <p:cNvPr id="4" name="Marcador de número de diapositiva 3"/>
          <p:cNvSpPr>
            <a:spLocks noGrp="1"/>
          </p:cNvSpPr>
          <p:nvPr>
            <p:ph type="sldNum" sz="quarter" idx="10"/>
          </p:nvPr>
        </p:nvSpPr>
        <p:spPr/>
        <p:txBody>
          <a:bodyPr/>
          <a:lstStyle/>
          <a:p>
            <a:fld id="{4CBCEA92-F142-4D57-B507-37BDAF44710C}" type="slidenum">
              <a:rPr lang="en-US" smtClean="0"/>
              <a:t>3</a:t>
            </a:fld>
            <a:endParaRPr lang="en-US" dirty="0"/>
          </a:p>
        </p:txBody>
      </p:sp>
    </p:spTree>
    <p:extLst>
      <p:ext uri="{BB962C8B-B14F-4D97-AF65-F5344CB8AC3E}">
        <p14:creationId xmlns:p14="http://schemas.microsoft.com/office/powerpoint/2010/main" val="3173171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indent="-342900">
              <a:buFont typeface="+mj-lt"/>
              <a:buAutoNum type="alphaLcParenR"/>
            </a:pPr>
            <a:r>
              <a:rPr lang="es-EC" dirty="0" smtClean="0">
                <a:solidFill>
                  <a:schemeClr val="dk1"/>
                </a:solidFill>
                <a:cs typeface="Arial" panose="020B0604020202020204" pitchFamily="34" charset="0"/>
              </a:rPr>
              <a:t>Los clasificadores PCA-fKNN y SVM se diseñaron en base al conjunto de características extraídas durante la caracterización de las señales. </a:t>
            </a:r>
          </a:p>
          <a:p>
            <a:pPr marL="342900" indent="-342900">
              <a:buFont typeface="+mj-lt"/>
              <a:buAutoNum type="alphaLcParenR"/>
            </a:pPr>
            <a:r>
              <a:rPr lang="es-EC" dirty="0" smtClean="0">
                <a:solidFill>
                  <a:schemeClr val="dk1"/>
                </a:solidFill>
                <a:cs typeface="Arial" panose="020B0604020202020204" pitchFamily="34" charset="0"/>
              </a:rPr>
              <a:t>Estas características se representaron en </a:t>
            </a:r>
            <a:r>
              <a:rPr lang="es-ES" dirty="0" smtClean="0">
                <a:solidFill>
                  <a:schemeClr val="dk1"/>
                </a:solidFill>
                <a:cs typeface="Arial" panose="020B0604020202020204" pitchFamily="34" charset="0"/>
              </a:rPr>
              <a:t>espacios dimensionales, los cuales se divieron en dos grupos utilizando </a:t>
            </a:r>
            <a:r>
              <a:rPr lang="es-EC" dirty="0" smtClean="0">
                <a:solidFill>
                  <a:schemeClr val="dk1"/>
                </a:solidFill>
                <a:cs typeface="Arial" panose="020B0604020202020204" pitchFamily="34" charset="0"/>
              </a:rPr>
              <a:t>la técnica de validación </a:t>
            </a:r>
            <a:r>
              <a:rPr lang="es-ES" dirty="0" smtClean="0">
                <a:solidFill>
                  <a:schemeClr val="dk1"/>
                </a:solidFill>
                <a:cs typeface="Arial" panose="020B0604020202020204" pitchFamily="34" charset="0"/>
              </a:rPr>
              <a:t>Random sub-sampling, </a:t>
            </a:r>
          </a:p>
          <a:p>
            <a:pPr marL="342900" indent="-342900">
              <a:buFont typeface="+mj-lt"/>
              <a:buAutoNum type="alphaLcParenR"/>
            </a:pPr>
            <a:r>
              <a:rPr lang="es-ES" dirty="0" smtClean="0">
                <a:solidFill>
                  <a:schemeClr val="dk1"/>
                </a:solidFill>
                <a:cs typeface="Arial" panose="020B0604020202020204" pitchFamily="34" charset="0"/>
              </a:rPr>
              <a:t>Se asigno un porcentaje de 60% para el grupo de entrenamiento y 40% para el grupo de validación. </a:t>
            </a:r>
          </a:p>
          <a:p>
            <a:pPr marL="342900" indent="-342900" defTabSz="685800">
              <a:buFont typeface="+mj-lt"/>
              <a:buAutoNum type="alphaLcParenR"/>
              <a:defRPr/>
            </a:pPr>
            <a:r>
              <a:rPr lang="es-EC" dirty="0" smtClean="0">
                <a:solidFill>
                  <a:schemeClr val="dk1"/>
                </a:solidFill>
                <a:cs typeface="Arial" panose="020B0604020202020204" pitchFamily="34" charset="0"/>
              </a:rPr>
              <a:t>Los clasificadores se diseñaron para el reconocimiento entre 3 clases correspondientes a los estados emocionales:</a:t>
            </a:r>
          </a:p>
          <a:p>
            <a:pPr marL="685800" lvl="1" indent="-342900">
              <a:buFont typeface="Arial" panose="020B0604020202020204" pitchFamily="34" charset="0"/>
              <a:buChar char="•"/>
            </a:pPr>
            <a:r>
              <a:rPr lang="es-EC" dirty="0" smtClean="0">
                <a:solidFill>
                  <a:schemeClr val="dk1"/>
                </a:solidFill>
                <a:cs typeface="Arial" panose="020B0604020202020204" pitchFamily="34" charset="0"/>
              </a:rPr>
              <a:t>Clase 1: Estado basal de la persona</a:t>
            </a:r>
            <a:endParaRPr lang="es-ES" dirty="0" smtClean="0">
              <a:solidFill>
                <a:schemeClr val="dk1"/>
              </a:solidFill>
              <a:cs typeface="Arial" panose="020B0604020202020204" pitchFamily="34" charset="0"/>
            </a:endParaRPr>
          </a:p>
          <a:p>
            <a:pPr marL="685800" lvl="1" indent="-342900">
              <a:buFont typeface="Arial" panose="020B0604020202020204" pitchFamily="34" charset="0"/>
              <a:buChar char="•"/>
            </a:pPr>
            <a:r>
              <a:rPr lang="es-EC" dirty="0" smtClean="0">
                <a:solidFill>
                  <a:schemeClr val="dk1"/>
                </a:solidFill>
                <a:cs typeface="Arial" panose="020B0604020202020204" pitchFamily="34" charset="0"/>
              </a:rPr>
              <a:t>Clase 2: Estado de estrés inducido por el primer video audiovisual.</a:t>
            </a:r>
            <a:endParaRPr lang="es-ES" dirty="0" smtClean="0">
              <a:solidFill>
                <a:schemeClr val="dk1"/>
              </a:solidFill>
              <a:cs typeface="Arial" panose="020B0604020202020204" pitchFamily="34" charset="0"/>
            </a:endParaRPr>
          </a:p>
          <a:p>
            <a:pPr marL="685800" lvl="1" indent="-342900">
              <a:buFont typeface="Arial" panose="020B0604020202020204" pitchFamily="34" charset="0"/>
              <a:buChar char="•"/>
            </a:pPr>
            <a:r>
              <a:rPr lang="es-EC" dirty="0" smtClean="0">
                <a:solidFill>
                  <a:schemeClr val="dk1"/>
                </a:solidFill>
                <a:cs typeface="Arial" panose="020B0604020202020204" pitchFamily="34" charset="0"/>
              </a:rPr>
              <a:t>Clase 3: Estado de tranquilidad inducido por el segundo video audiovisual</a:t>
            </a:r>
          </a:p>
          <a:p>
            <a:pPr marL="685800" lvl="1" indent="-342900">
              <a:buFont typeface="Arial" panose="020B0604020202020204" pitchFamily="34" charset="0"/>
              <a:buChar char="•"/>
            </a:pPr>
            <a:endParaRPr lang="es-EC" dirty="0" smtClean="0">
              <a:solidFill>
                <a:schemeClr val="dk1"/>
              </a:solidFill>
              <a:cs typeface="Arial" panose="020B0604020202020204" pitchFamily="34" charset="0"/>
            </a:endParaRPr>
          </a:p>
          <a:p>
            <a:pPr lvl="0"/>
            <a:r>
              <a:rPr lang="es-ES" dirty="0" smtClean="0">
                <a:solidFill>
                  <a:schemeClr val="dk1"/>
                </a:solidFill>
                <a:cs typeface="Arial" panose="020B0604020202020204" pitchFamily="34" charset="0"/>
              </a:rPr>
              <a:t>e) Se realizó la clasificación entre los siguientes grupos:</a:t>
            </a:r>
          </a:p>
          <a:p>
            <a:pPr marL="685800" lvl="1" indent="-342900">
              <a:buFont typeface="Wingdings" panose="05000000000000000000" pitchFamily="2" charset="2"/>
              <a:buChar char="ü"/>
            </a:pPr>
            <a:r>
              <a:rPr lang="es-ES" sz="2000" dirty="0" smtClean="0">
                <a:solidFill>
                  <a:schemeClr val="dk1"/>
                </a:solidFill>
                <a:cs typeface="Arial" panose="020B0604020202020204" pitchFamily="34" charset="0"/>
              </a:rPr>
              <a:t>Clase 1 vs Clase 2</a:t>
            </a:r>
          </a:p>
          <a:p>
            <a:pPr marL="685800" lvl="1" indent="-342900">
              <a:buFont typeface="Wingdings" panose="05000000000000000000" pitchFamily="2" charset="2"/>
              <a:buChar char="ü"/>
            </a:pPr>
            <a:r>
              <a:rPr lang="es-ES" sz="2000" dirty="0" smtClean="0">
                <a:solidFill>
                  <a:schemeClr val="dk1"/>
                </a:solidFill>
                <a:cs typeface="Arial" panose="020B0604020202020204" pitchFamily="34" charset="0"/>
              </a:rPr>
              <a:t>Clase 2 vs Clase 3</a:t>
            </a:r>
          </a:p>
          <a:p>
            <a:pPr marL="685800" lvl="1" indent="-342900">
              <a:buFont typeface="Arial" panose="020B0604020202020204" pitchFamily="34" charset="0"/>
              <a:buChar char="•"/>
            </a:pPr>
            <a:endParaRPr lang="es-EC" dirty="0" smtClean="0">
              <a:solidFill>
                <a:schemeClr val="dk1"/>
              </a:solidFill>
              <a:cs typeface="Arial" panose="020B0604020202020204" pitchFamily="34" charset="0"/>
            </a:endParaRPr>
          </a:p>
          <a:p>
            <a:endParaRPr lang="es-ES" dirty="0"/>
          </a:p>
        </p:txBody>
      </p:sp>
      <p:sp>
        <p:nvSpPr>
          <p:cNvPr id="4" name="Marcador de número de diapositiva 3"/>
          <p:cNvSpPr>
            <a:spLocks noGrp="1"/>
          </p:cNvSpPr>
          <p:nvPr>
            <p:ph type="sldNum" sz="quarter" idx="10"/>
          </p:nvPr>
        </p:nvSpPr>
        <p:spPr/>
        <p:txBody>
          <a:bodyPr/>
          <a:lstStyle/>
          <a:p>
            <a:fld id="{4CBCEA92-F142-4D57-B507-37BDAF44710C}" type="slidenum">
              <a:rPr lang="en-US" smtClean="0"/>
              <a:t>15</a:t>
            </a:fld>
            <a:endParaRPr lang="en-US" dirty="0"/>
          </a:p>
        </p:txBody>
      </p:sp>
    </p:spTree>
    <p:extLst>
      <p:ext uri="{BB962C8B-B14F-4D97-AF65-F5344CB8AC3E}">
        <p14:creationId xmlns:p14="http://schemas.microsoft.com/office/powerpoint/2010/main" val="3411485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indent="-342900">
              <a:buFont typeface="+mj-lt"/>
              <a:buAutoNum type="alphaLcParenR"/>
            </a:pPr>
            <a:r>
              <a:rPr lang="es-EC" dirty="0" smtClean="0">
                <a:solidFill>
                  <a:schemeClr val="dk1"/>
                </a:solidFill>
                <a:cs typeface="Arial" panose="020B0604020202020204" pitchFamily="34" charset="0"/>
              </a:rPr>
              <a:t>Los clasificadores PCA-fKNN y SVM se diseñaron en base al conjunto de características extraídas durante la caracterización de las señales. </a:t>
            </a:r>
          </a:p>
          <a:p>
            <a:pPr marL="342900" indent="-342900">
              <a:buFont typeface="+mj-lt"/>
              <a:buAutoNum type="alphaLcParenR"/>
            </a:pPr>
            <a:r>
              <a:rPr lang="es-EC" dirty="0" smtClean="0">
                <a:solidFill>
                  <a:schemeClr val="dk1"/>
                </a:solidFill>
                <a:cs typeface="Arial" panose="020B0604020202020204" pitchFamily="34" charset="0"/>
              </a:rPr>
              <a:t>Estas características se representaron en </a:t>
            </a:r>
            <a:r>
              <a:rPr lang="es-ES" dirty="0" smtClean="0">
                <a:solidFill>
                  <a:schemeClr val="dk1"/>
                </a:solidFill>
                <a:cs typeface="Arial" panose="020B0604020202020204" pitchFamily="34" charset="0"/>
              </a:rPr>
              <a:t>espacios dimensionales, los cuales se divieron en dos grupos utilizando </a:t>
            </a:r>
            <a:r>
              <a:rPr lang="es-EC" dirty="0" smtClean="0">
                <a:solidFill>
                  <a:schemeClr val="dk1"/>
                </a:solidFill>
                <a:cs typeface="Arial" panose="020B0604020202020204" pitchFamily="34" charset="0"/>
              </a:rPr>
              <a:t>la técnica de validación </a:t>
            </a:r>
            <a:r>
              <a:rPr lang="es-ES" dirty="0" smtClean="0">
                <a:solidFill>
                  <a:schemeClr val="dk1"/>
                </a:solidFill>
                <a:cs typeface="Arial" panose="020B0604020202020204" pitchFamily="34" charset="0"/>
              </a:rPr>
              <a:t>Random sub-sampling, </a:t>
            </a:r>
          </a:p>
          <a:p>
            <a:pPr marL="342900" indent="-342900">
              <a:buFont typeface="+mj-lt"/>
              <a:buAutoNum type="alphaLcParenR"/>
            </a:pPr>
            <a:r>
              <a:rPr lang="es-ES" dirty="0" smtClean="0">
                <a:solidFill>
                  <a:schemeClr val="dk1"/>
                </a:solidFill>
                <a:cs typeface="Arial" panose="020B0604020202020204" pitchFamily="34" charset="0"/>
              </a:rPr>
              <a:t>Se asigno un porcentaje de 60% para el grupo de entrenamiento y 40% para el grupo de validación. </a:t>
            </a:r>
          </a:p>
          <a:p>
            <a:pPr marL="342900" indent="-342900" defTabSz="685800">
              <a:buFont typeface="+mj-lt"/>
              <a:buAutoNum type="alphaLcParenR"/>
              <a:defRPr/>
            </a:pPr>
            <a:r>
              <a:rPr lang="es-EC" dirty="0" smtClean="0">
                <a:solidFill>
                  <a:schemeClr val="dk1"/>
                </a:solidFill>
                <a:cs typeface="Arial" panose="020B0604020202020204" pitchFamily="34" charset="0"/>
              </a:rPr>
              <a:t>Los clasificadores se diseñaron para el reconocimiento entre 3 clases correspondientes a los estados emocionales:</a:t>
            </a:r>
          </a:p>
          <a:p>
            <a:pPr marL="685800" lvl="1" indent="-342900">
              <a:buFont typeface="Arial" panose="020B0604020202020204" pitchFamily="34" charset="0"/>
              <a:buChar char="•"/>
            </a:pPr>
            <a:r>
              <a:rPr lang="es-EC" dirty="0" smtClean="0">
                <a:solidFill>
                  <a:schemeClr val="dk1"/>
                </a:solidFill>
                <a:cs typeface="Arial" panose="020B0604020202020204" pitchFamily="34" charset="0"/>
              </a:rPr>
              <a:t>Clase 1: Estado basal de la persona</a:t>
            </a:r>
            <a:endParaRPr lang="es-ES" dirty="0" smtClean="0">
              <a:solidFill>
                <a:schemeClr val="dk1"/>
              </a:solidFill>
              <a:cs typeface="Arial" panose="020B0604020202020204" pitchFamily="34" charset="0"/>
            </a:endParaRPr>
          </a:p>
          <a:p>
            <a:pPr marL="685800" lvl="1" indent="-342900">
              <a:buFont typeface="Arial" panose="020B0604020202020204" pitchFamily="34" charset="0"/>
              <a:buChar char="•"/>
            </a:pPr>
            <a:r>
              <a:rPr lang="es-EC" dirty="0" smtClean="0">
                <a:solidFill>
                  <a:schemeClr val="dk1"/>
                </a:solidFill>
                <a:cs typeface="Arial" panose="020B0604020202020204" pitchFamily="34" charset="0"/>
              </a:rPr>
              <a:t>Clase 2: Estado de estrés inducido por el primer video audiovisual.</a:t>
            </a:r>
            <a:endParaRPr lang="es-ES" dirty="0" smtClean="0">
              <a:solidFill>
                <a:schemeClr val="dk1"/>
              </a:solidFill>
              <a:cs typeface="Arial" panose="020B0604020202020204" pitchFamily="34" charset="0"/>
            </a:endParaRPr>
          </a:p>
          <a:p>
            <a:pPr marL="685800" lvl="1" indent="-342900">
              <a:buFont typeface="Arial" panose="020B0604020202020204" pitchFamily="34" charset="0"/>
              <a:buChar char="•"/>
            </a:pPr>
            <a:r>
              <a:rPr lang="es-EC" dirty="0" smtClean="0">
                <a:solidFill>
                  <a:schemeClr val="dk1"/>
                </a:solidFill>
                <a:cs typeface="Arial" panose="020B0604020202020204" pitchFamily="34" charset="0"/>
              </a:rPr>
              <a:t>Clase 3: Estado de tranquilidad inducido por el segundo video audiovisual</a:t>
            </a:r>
          </a:p>
          <a:p>
            <a:pPr marL="685800" lvl="1" indent="-342900">
              <a:buFont typeface="Arial" panose="020B0604020202020204" pitchFamily="34" charset="0"/>
              <a:buChar char="•"/>
            </a:pPr>
            <a:endParaRPr lang="es-EC" dirty="0" smtClean="0">
              <a:solidFill>
                <a:schemeClr val="dk1"/>
              </a:solidFill>
              <a:cs typeface="Arial" panose="020B0604020202020204" pitchFamily="34" charset="0"/>
            </a:endParaRPr>
          </a:p>
          <a:p>
            <a:pPr lvl="0"/>
            <a:r>
              <a:rPr lang="es-ES" dirty="0" smtClean="0">
                <a:solidFill>
                  <a:schemeClr val="dk1"/>
                </a:solidFill>
                <a:cs typeface="Arial" panose="020B0604020202020204" pitchFamily="34" charset="0"/>
              </a:rPr>
              <a:t>e) Se realizó la clasificación entre los siguientes grupos:</a:t>
            </a:r>
          </a:p>
          <a:p>
            <a:pPr marL="685800" lvl="1" indent="-342900">
              <a:buFont typeface="Wingdings" panose="05000000000000000000" pitchFamily="2" charset="2"/>
              <a:buChar char="ü"/>
            </a:pPr>
            <a:r>
              <a:rPr lang="es-ES" sz="2000" dirty="0" smtClean="0">
                <a:solidFill>
                  <a:schemeClr val="dk1"/>
                </a:solidFill>
                <a:cs typeface="Arial" panose="020B0604020202020204" pitchFamily="34" charset="0"/>
              </a:rPr>
              <a:t>Clase 1 vs Clase 2</a:t>
            </a:r>
          </a:p>
          <a:p>
            <a:pPr marL="685800" lvl="1" indent="-342900">
              <a:buFont typeface="Wingdings" panose="05000000000000000000" pitchFamily="2" charset="2"/>
              <a:buChar char="ü"/>
            </a:pPr>
            <a:r>
              <a:rPr lang="es-ES" sz="2000" dirty="0" smtClean="0">
                <a:solidFill>
                  <a:schemeClr val="dk1"/>
                </a:solidFill>
                <a:cs typeface="Arial" panose="020B0604020202020204" pitchFamily="34" charset="0"/>
              </a:rPr>
              <a:t>Clase 2 vs Clase 3</a:t>
            </a:r>
          </a:p>
          <a:p>
            <a:pPr marL="685800" lvl="1" indent="-342900">
              <a:buFont typeface="Arial" panose="020B0604020202020204" pitchFamily="34" charset="0"/>
              <a:buChar char="•"/>
            </a:pPr>
            <a:endParaRPr lang="es-EC" dirty="0" smtClean="0">
              <a:solidFill>
                <a:schemeClr val="dk1"/>
              </a:solidFill>
              <a:cs typeface="Arial" panose="020B0604020202020204" pitchFamily="34" charset="0"/>
            </a:endParaRPr>
          </a:p>
          <a:p>
            <a:endParaRPr lang="es-ES" dirty="0"/>
          </a:p>
        </p:txBody>
      </p:sp>
      <p:sp>
        <p:nvSpPr>
          <p:cNvPr id="4" name="Marcador de número de diapositiva 3"/>
          <p:cNvSpPr>
            <a:spLocks noGrp="1"/>
          </p:cNvSpPr>
          <p:nvPr>
            <p:ph type="sldNum" sz="quarter" idx="10"/>
          </p:nvPr>
        </p:nvSpPr>
        <p:spPr/>
        <p:txBody>
          <a:bodyPr/>
          <a:lstStyle/>
          <a:p>
            <a:fld id="{4CBCEA92-F142-4D57-B507-37BDAF44710C}" type="slidenum">
              <a:rPr lang="en-US" smtClean="0"/>
              <a:t>16</a:t>
            </a:fld>
            <a:endParaRPr lang="en-US" dirty="0"/>
          </a:p>
        </p:txBody>
      </p:sp>
    </p:spTree>
    <p:extLst>
      <p:ext uri="{BB962C8B-B14F-4D97-AF65-F5344CB8AC3E}">
        <p14:creationId xmlns:p14="http://schemas.microsoft.com/office/powerpoint/2010/main" val="1977594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 name="Shape 5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144311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latin typeface="Calibri" panose="020F0502020204030204" pitchFamily="34" charset="0"/>
                <a:ea typeface="Calibri" panose="020F0502020204030204" pitchFamily="34" charset="0"/>
                <a:cs typeface="Times New Roman" panose="02020603050405020304" pitchFamily="18" charset="0"/>
              </a:rPr>
              <a:t>El sistema de detección online de estrés trabaja en conjunto con el sistema CRAS para la adquisición de señales cardiorrespiratorias, con la plataforma VREP para la retroalimentación del estado identificado; y con un software especializado desarrollado en MatlabR2016 que se ejecuta en un ordenador para la identificación de estrés en base al análisis online del acople cardiorrespiratorio</a:t>
            </a:r>
          </a:p>
          <a:p>
            <a:endParaRPr lang="es-ES" dirty="0"/>
          </a:p>
        </p:txBody>
      </p:sp>
      <p:sp>
        <p:nvSpPr>
          <p:cNvPr id="4" name="Marcador de número de diapositiva 3"/>
          <p:cNvSpPr>
            <a:spLocks noGrp="1"/>
          </p:cNvSpPr>
          <p:nvPr>
            <p:ph type="sldNum" sz="quarter" idx="10"/>
          </p:nvPr>
        </p:nvSpPr>
        <p:spPr/>
        <p:txBody>
          <a:bodyPr/>
          <a:lstStyle/>
          <a:p>
            <a:fld id="{4CBCEA92-F142-4D57-B507-37BDAF44710C}" type="slidenum">
              <a:rPr lang="en-US" smtClean="0"/>
              <a:t>18</a:t>
            </a:fld>
            <a:endParaRPr lang="en-US" dirty="0"/>
          </a:p>
        </p:txBody>
      </p:sp>
    </p:spTree>
    <p:extLst>
      <p:ext uri="{BB962C8B-B14F-4D97-AF65-F5344CB8AC3E}">
        <p14:creationId xmlns:p14="http://schemas.microsoft.com/office/powerpoint/2010/main" val="96747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latin typeface="Calibri" panose="020F0502020204030204" pitchFamily="34" charset="0"/>
                <a:ea typeface="Calibri" panose="020F0502020204030204" pitchFamily="34" charset="0"/>
                <a:cs typeface="Times New Roman" panose="02020603050405020304" pitchFamily="18" charset="0"/>
              </a:rPr>
              <a:t>El sistema de detección online de estrés trabaja en conjunto con el sistema CRAS para la adquisición de señales cardiorrespiratorias, con la plataforma VREP para la retroalimentación del estado identificado; y con un software especializado desarrollado en MatlabR2016 que se ejecuta en un ordenador para la identificación de estrés en base al análisis online del acople cardiorrespiratorio</a:t>
            </a:r>
          </a:p>
          <a:p>
            <a:endParaRPr lang="es-ES" dirty="0"/>
          </a:p>
        </p:txBody>
      </p:sp>
      <p:sp>
        <p:nvSpPr>
          <p:cNvPr id="4" name="Marcador de número de diapositiva 3"/>
          <p:cNvSpPr>
            <a:spLocks noGrp="1"/>
          </p:cNvSpPr>
          <p:nvPr>
            <p:ph type="sldNum" sz="quarter" idx="10"/>
          </p:nvPr>
        </p:nvSpPr>
        <p:spPr/>
        <p:txBody>
          <a:bodyPr/>
          <a:lstStyle/>
          <a:p>
            <a:fld id="{4CBCEA92-F142-4D57-B507-37BDAF44710C}" type="slidenum">
              <a:rPr lang="en-US" smtClean="0"/>
              <a:t>19</a:t>
            </a:fld>
            <a:endParaRPr lang="en-US" dirty="0"/>
          </a:p>
        </p:txBody>
      </p:sp>
    </p:spTree>
    <p:extLst>
      <p:ext uri="{BB962C8B-B14F-4D97-AF65-F5344CB8AC3E}">
        <p14:creationId xmlns:p14="http://schemas.microsoft.com/office/powerpoint/2010/main" val="634252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latin typeface="Calibri" panose="020F0502020204030204" pitchFamily="34" charset="0"/>
                <a:ea typeface="Calibri" panose="020F0502020204030204" pitchFamily="34" charset="0"/>
                <a:cs typeface="Times New Roman" panose="02020603050405020304" pitchFamily="18" charset="0"/>
              </a:rPr>
              <a:t>El sistema de detección online de estrés trabaja en conjunto con el sistema CRAS para la adquisición de señales cardiorrespiratorias, con la plataforma VREP para la retroalimentación del estado identificado; y con un software especializado desarrollado en MatlabR2016 que se ejecuta en un ordenador para la identificación de estrés en base al análisis online del acople cardiorrespiratorio</a:t>
            </a:r>
          </a:p>
          <a:p>
            <a:endParaRPr lang="es-ES" dirty="0"/>
          </a:p>
        </p:txBody>
      </p:sp>
      <p:sp>
        <p:nvSpPr>
          <p:cNvPr id="4" name="Marcador de número de diapositiva 3"/>
          <p:cNvSpPr>
            <a:spLocks noGrp="1"/>
          </p:cNvSpPr>
          <p:nvPr>
            <p:ph type="sldNum" sz="quarter" idx="10"/>
          </p:nvPr>
        </p:nvSpPr>
        <p:spPr/>
        <p:txBody>
          <a:bodyPr/>
          <a:lstStyle/>
          <a:p>
            <a:fld id="{4CBCEA92-F142-4D57-B507-37BDAF44710C}" type="slidenum">
              <a:rPr lang="en-US" smtClean="0"/>
              <a:t>20</a:t>
            </a:fld>
            <a:endParaRPr lang="en-US" dirty="0"/>
          </a:p>
        </p:txBody>
      </p:sp>
    </p:spTree>
    <p:extLst>
      <p:ext uri="{BB962C8B-B14F-4D97-AF65-F5344CB8AC3E}">
        <p14:creationId xmlns:p14="http://schemas.microsoft.com/office/powerpoint/2010/main" val="2560602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latin typeface="Calibri" panose="020F0502020204030204" pitchFamily="34" charset="0"/>
                <a:ea typeface="Calibri" panose="020F0502020204030204" pitchFamily="34" charset="0"/>
                <a:cs typeface="Times New Roman" panose="02020603050405020304" pitchFamily="18" charset="0"/>
              </a:rPr>
              <a:t>El sistema de detección online de estrés trabaja en conjunto con el sistema CRAS para la adquisición de señales cardiorrespiratorias, con la plataforma VREP para la retroalimentación del estado identificado; y con un software especializado desarrollado en MatlabR2016 que se ejecuta en un ordenador para la identificación de estrés en base al análisis online del acople cardiorrespiratorio</a:t>
            </a:r>
          </a:p>
          <a:p>
            <a:endParaRPr lang="es-ES" dirty="0"/>
          </a:p>
        </p:txBody>
      </p:sp>
      <p:sp>
        <p:nvSpPr>
          <p:cNvPr id="4" name="Marcador de número de diapositiva 3"/>
          <p:cNvSpPr>
            <a:spLocks noGrp="1"/>
          </p:cNvSpPr>
          <p:nvPr>
            <p:ph type="sldNum" sz="quarter" idx="10"/>
          </p:nvPr>
        </p:nvSpPr>
        <p:spPr/>
        <p:txBody>
          <a:bodyPr/>
          <a:lstStyle/>
          <a:p>
            <a:fld id="{4CBCEA92-F142-4D57-B507-37BDAF44710C}" type="slidenum">
              <a:rPr lang="en-US" smtClean="0"/>
              <a:t>21</a:t>
            </a:fld>
            <a:endParaRPr lang="en-US" dirty="0"/>
          </a:p>
        </p:txBody>
      </p:sp>
    </p:spTree>
    <p:extLst>
      <p:ext uri="{BB962C8B-B14F-4D97-AF65-F5344CB8AC3E}">
        <p14:creationId xmlns:p14="http://schemas.microsoft.com/office/powerpoint/2010/main" val="3968054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latin typeface="Calibri" panose="020F0502020204030204" pitchFamily="34" charset="0"/>
                <a:ea typeface="Calibri" panose="020F0502020204030204" pitchFamily="34" charset="0"/>
                <a:cs typeface="Times New Roman" panose="02020603050405020304" pitchFamily="18" charset="0"/>
              </a:rPr>
              <a:t>El sistema de detección online de estrés trabaja en conjunto con el sistema CRAS para la adquisición de señales cardiorrespiratorias, con la plataforma VREP para la retroalimentación del estado identificado; y con un software especializado desarrollado en MatlabR2016 que se ejecuta en un ordenador para la identificación de estrés en base al análisis online del acople cardiorrespiratorio</a:t>
            </a:r>
          </a:p>
          <a:p>
            <a:endParaRPr lang="es-ES" dirty="0"/>
          </a:p>
        </p:txBody>
      </p:sp>
      <p:sp>
        <p:nvSpPr>
          <p:cNvPr id="4" name="Marcador de número de diapositiva 3"/>
          <p:cNvSpPr>
            <a:spLocks noGrp="1"/>
          </p:cNvSpPr>
          <p:nvPr>
            <p:ph type="sldNum" sz="quarter" idx="10"/>
          </p:nvPr>
        </p:nvSpPr>
        <p:spPr/>
        <p:txBody>
          <a:bodyPr/>
          <a:lstStyle/>
          <a:p>
            <a:fld id="{4CBCEA92-F142-4D57-B507-37BDAF44710C}" type="slidenum">
              <a:rPr lang="en-US" smtClean="0"/>
              <a:t>22</a:t>
            </a:fld>
            <a:endParaRPr lang="en-US" dirty="0"/>
          </a:p>
        </p:txBody>
      </p:sp>
    </p:spTree>
    <p:extLst>
      <p:ext uri="{BB962C8B-B14F-4D97-AF65-F5344CB8AC3E}">
        <p14:creationId xmlns:p14="http://schemas.microsoft.com/office/powerpoint/2010/main" val="770488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retroalimentación del estado emocional se realizó a través de un robot simulado en la plataforma VREP con el objetivo de informar gráficamente al paciente su estado de estrés, basal detectado por el sistema de identificación descrito anteriormente.  De esta manera se logró que el paciente sea consciente de su estado emocional actual y pueda tomar una acción correctiva en caso de que el resultado del sistema de identificación de estrés sea positivo</a:t>
            </a:r>
            <a:endParaRPr lang="es-ES" dirty="0"/>
          </a:p>
        </p:txBody>
      </p:sp>
      <p:sp>
        <p:nvSpPr>
          <p:cNvPr id="4" name="Marcador de número de diapositiva 3"/>
          <p:cNvSpPr>
            <a:spLocks noGrp="1"/>
          </p:cNvSpPr>
          <p:nvPr>
            <p:ph type="sldNum" sz="quarter" idx="10"/>
          </p:nvPr>
        </p:nvSpPr>
        <p:spPr/>
        <p:txBody>
          <a:bodyPr/>
          <a:lstStyle/>
          <a:p>
            <a:fld id="{4CBCEA92-F142-4D57-B507-37BDAF44710C}" type="slidenum">
              <a:rPr lang="en-US" smtClean="0"/>
              <a:t>23</a:t>
            </a:fld>
            <a:endParaRPr lang="en-US" dirty="0"/>
          </a:p>
        </p:txBody>
      </p:sp>
    </p:spTree>
    <p:extLst>
      <p:ext uri="{BB962C8B-B14F-4D97-AF65-F5344CB8AC3E}">
        <p14:creationId xmlns:p14="http://schemas.microsoft.com/office/powerpoint/2010/main" val="3424636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latin typeface="Calibri" panose="020F0502020204030204" pitchFamily="34" charset="0"/>
                <a:ea typeface="Calibri" panose="020F0502020204030204" pitchFamily="34" charset="0"/>
                <a:cs typeface="Times New Roman" panose="02020603050405020304" pitchFamily="18" charset="0"/>
              </a:rPr>
              <a:t>El sistema de detección online de estrés trabaja en conjunto con el sistema CRAS para la adquisición de señales cardiorrespiratorias, con la plataforma VREP para la retroalimentación del estado identificado; y con un software especializado desarrollado en MatlabR2016 que se ejecuta en un ordenador para la identificación de estrés en base al análisis online del acople cardiorrespiratorio</a:t>
            </a:r>
          </a:p>
          <a:p>
            <a:endParaRPr lang="es-ES" dirty="0"/>
          </a:p>
        </p:txBody>
      </p:sp>
      <p:sp>
        <p:nvSpPr>
          <p:cNvPr id="4" name="Marcador de número de diapositiva 3"/>
          <p:cNvSpPr>
            <a:spLocks noGrp="1"/>
          </p:cNvSpPr>
          <p:nvPr>
            <p:ph type="sldNum" sz="quarter" idx="10"/>
          </p:nvPr>
        </p:nvSpPr>
        <p:spPr/>
        <p:txBody>
          <a:bodyPr/>
          <a:lstStyle/>
          <a:p>
            <a:fld id="{4CBCEA92-F142-4D57-B507-37BDAF44710C}" type="slidenum">
              <a:rPr lang="en-US" smtClean="0"/>
              <a:t>24</a:t>
            </a:fld>
            <a:endParaRPr lang="en-US" dirty="0"/>
          </a:p>
        </p:txBody>
      </p:sp>
    </p:spTree>
    <p:extLst>
      <p:ext uri="{BB962C8B-B14F-4D97-AF65-F5344CB8AC3E}">
        <p14:creationId xmlns:p14="http://schemas.microsoft.com/office/powerpoint/2010/main" val="1197578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200" dirty="0" smtClean="0">
                <a:solidFill>
                  <a:srgbClr val="000000"/>
                </a:solidFill>
                <a:latin typeface="Arial" panose="020B0604020202020204" pitchFamily="34" charset="0"/>
                <a:ea typeface="Inconsolata"/>
              </a:rPr>
              <a:t>Las emociones influyen directamente en la salud de las personas, por ejemplo la ansiedad, la ira, la depresión provocan estrés que afecta al sistema inmunológico produciendo ciertas enfermedades como trastornos digestivos, cardiopatías, dolores musculares o dolores de cabeza. Por este motivo, el reconocimiento automático de emociones a partir del análisis de señales fisiológicas son de interés para: la ingeniera, el seguimiento de enfermedades y aplicaciones multimedia personalizadas).</a:t>
            </a:r>
          </a:p>
          <a:p>
            <a:pPr algn="just"/>
            <a:endParaRPr lang="es-EC" sz="1200" dirty="0" smtClean="0">
              <a:solidFill>
                <a:srgbClr val="000000"/>
              </a:solidFill>
              <a:latin typeface="Arial" panose="020B0604020202020204" pitchFamily="34" charset="0"/>
              <a:ea typeface="Inconsolata"/>
            </a:endParaRPr>
          </a:p>
          <a:p>
            <a:r>
              <a:rPr lang="es-ES" sz="1200" dirty="0" smtClean="0">
                <a:solidFill>
                  <a:srgbClr val="000000"/>
                </a:solidFill>
                <a:latin typeface="Arial" panose="020B0604020202020204" pitchFamily="34" charset="0"/>
                <a:ea typeface="Inconsolata"/>
              </a:rPr>
              <a:t>En la actualidad, existen diferentes investigaciones relacionadas con reconocimiento de emociones haciendo uso de elementos de instrumentación electrónica: respiración, actividad cardiaca, PPG, GCR, dos o mas señales.</a:t>
            </a:r>
          </a:p>
          <a:p>
            <a:endParaRPr lang="es-EC" sz="1200" dirty="0" smtClean="0">
              <a:solidFill>
                <a:srgbClr val="000000"/>
              </a:solidFill>
              <a:latin typeface="Arial" panose="020B0604020202020204" pitchFamily="34" charset="0"/>
              <a:ea typeface="Inconsolata"/>
            </a:endParaRPr>
          </a:p>
          <a:p>
            <a:endParaRPr lang="es-ES" dirty="0"/>
          </a:p>
        </p:txBody>
      </p:sp>
      <p:sp>
        <p:nvSpPr>
          <p:cNvPr id="4" name="Marcador de número de diapositiva 3"/>
          <p:cNvSpPr>
            <a:spLocks noGrp="1"/>
          </p:cNvSpPr>
          <p:nvPr>
            <p:ph type="sldNum" sz="quarter" idx="10"/>
          </p:nvPr>
        </p:nvSpPr>
        <p:spPr/>
        <p:txBody>
          <a:bodyPr/>
          <a:lstStyle/>
          <a:p>
            <a:fld id="{4CBCEA92-F142-4D57-B507-37BDAF44710C}" type="slidenum">
              <a:rPr lang="en-US" smtClean="0"/>
              <a:t>4</a:t>
            </a:fld>
            <a:endParaRPr lang="en-US" dirty="0"/>
          </a:p>
        </p:txBody>
      </p:sp>
    </p:spTree>
    <p:extLst>
      <p:ext uri="{BB962C8B-B14F-4D97-AF65-F5344CB8AC3E}">
        <p14:creationId xmlns:p14="http://schemas.microsoft.com/office/powerpoint/2010/main" val="1996572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latin typeface="Calibri" panose="020F0502020204030204" pitchFamily="34" charset="0"/>
                <a:ea typeface="Calibri" panose="020F0502020204030204" pitchFamily="34" charset="0"/>
                <a:cs typeface="Times New Roman" panose="02020603050405020304" pitchFamily="18" charset="0"/>
              </a:rPr>
              <a:t>El sistema de detección online de estrés trabaja en conjunto con el sistema CRAS para la adquisición de señales cardiorrespiratorias, con la plataforma VREP para la retroalimentación del estado identificado; y con un software especializado desarrollado en MatlabR2016 que se ejecuta en un ordenador para la identificación de estrés en base al análisis online del acople cardiorrespiratorio</a:t>
            </a:r>
          </a:p>
          <a:p>
            <a:endParaRPr lang="es-ES" dirty="0"/>
          </a:p>
        </p:txBody>
      </p:sp>
      <p:sp>
        <p:nvSpPr>
          <p:cNvPr id="4" name="Marcador de número de diapositiva 3"/>
          <p:cNvSpPr>
            <a:spLocks noGrp="1"/>
          </p:cNvSpPr>
          <p:nvPr>
            <p:ph type="sldNum" sz="quarter" idx="10"/>
          </p:nvPr>
        </p:nvSpPr>
        <p:spPr/>
        <p:txBody>
          <a:bodyPr/>
          <a:lstStyle/>
          <a:p>
            <a:fld id="{4CBCEA92-F142-4D57-B507-37BDAF44710C}" type="slidenum">
              <a:rPr lang="en-US" smtClean="0"/>
              <a:t>25</a:t>
            </a:fld>
            <a:endParaRPr lang="en-US" dirty="0"/>
          </a:p>
        </p:txBody>
      </p:sp>
    </p:spTree>
    <p:extLst>
      <p:ext uri="{BB962C8B-B14F-4D97-AF65-F5344CB8AC3E}">
        <p14:creationId xmlns:p14="http://schemas.microsoft.com/office/powerpoint/2010/main" val="3114477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latin typeface="Calibri" panose="020F0502020204030204" pitchFamily="34" charset="0"/>
                <a:ea typeface="Calibri" panose="020F0502020204030204" pitchFamily="34" charset="0"/>
                <a:cs typeface="Times New Roman" panose="02020603050405020304" pitchFamily="18" charset="0"/>
              </a:rPr>
              <a:t>El sistema de detección online de estrés trabaja en conjunto con el sistema CRAS para la adquisición de señales cardiorrespiratorias, con la plataforma VREP para la retroalimentación del estado identificado; y con un software especializado desarrollado en MatlabR2016 que se ejecuta en un ordenador para la identificación de estrés en base al análisis online del acople cardiorrespiratorio</a:t>
            </a:r>
          </a:p>
          <a:p>
            <a:endParaRPr lang="es-ES" dirty="0"/>
          </a:p>
        </p:txBody>
      </p:sp>
      <p:sp>
        <p:nvSpPr>
          <p:cNvPr id="4" name="Marcador de número de diapositiva 3"/>
          <p:cNvSpPr>
            <a:spLocks noGrp="1"/>
          </p:cNvSpPr>
          <p:nvPr>
            <p:ph type="sldNum" sz="quarter" idx="10"/>
          </p:nvPr>
        </p:nvSpPr>
        <p:spPr/>
        <p:txBody>
          <a:bodyPr/>
          <a:lstStyle/>
          <a:p>
            <a:fld id="{4CBCEA92-F142-4D57-B507-37BDAF44710C}" type="slidenum">
              <a:rPr lang="en-US" smtClean="0"/>
              <a:t>26</a:t>
            </a:fld>
            <a:endParaRPr lang="en-US" dirty="0"/>
          </a:p>
        </p:txBody>
      </p:sp>
    </p:spTree>
    <p:extLst>
      <p:ext uri="{BB962C8B-B14F-4D97-AF65-F5344CB8AC3E}">
        <p14:creationId xmlns:p14="http://schemas.microsoft.com/office/powerpoint/2010/main" val="1164385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latin typeface="Calibri" panose="020F0502020204030204" pitchFamily="34" charset="0"/>
                <a:ea typeface="Calibri" panose="020F0502020204030204" pitchFamily="34" charset="0"/>
                <a:cs typeface="Times New Roman" panose="02020603050405020304" pitchFamily="18" charset="0"/>
              </a:rPr>
              <a:t>El sistema de detección online de estrés trabaja en conjunto con el sistema CRAS para la adquisición de señales cardiorrespiratorias, con la plataforma VREP para la retroalimentación del estado identificado; y con un software especializado desarrollado en MatlabR2016 que se ejecuta en un ordenador para la identificación de estrés en base al análisis online del acople cardiorrespiratorio</a:t>
            </a:r>
          </a:p>
          <a:p>
            <a:endParaRPr lang="es-ES" dirty="0"/>
          </a:p>
        </p:txBody>
      </p:sp>
      <p:sp>
        <p:nvSpPr>
          <p:cNvPr id="4" name="Marcador de número de diapositiva 3"/>
          <p:cNvSpPr>
            <a:spLocks noGrp="1"/>
          </p:cNvSpPr>
          <p:nvPr>
            <p:ph type="sldNum" sz="quarter" idx="10"/>
          </p:nvPr>
        </p:nvSpPr>
        <p:spPr/>
        <p:txBody>
          <a:bodyPr/>
          <a:lstStyle/>
          <a:p>
            <a:fld id="{4CBCEA92-F142-4D57-B507-37BDAF44710C}" type="slidenum">
              <a:rPr lang="en-US" smtClean="0"/>
              <a:t>27</a:t>
            </a:fld>
            <a:endParaRPr lang="en-US" dirty="0"/>
          </a:p>
        </p:txBody>
      </p:sp>
    </p:spTree>
    <p:extLst>
      <p:ext uri="{BB962C8B-B14F-4D97-AF65-F5344CB8AC3E}">
        <p14:creationId xmlns:p14="http://schemas.microsoft.com/office/powerpoint/2010/main" val="2691925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latin typeface="Calibri" panose="020F0502020204030204" pitchFamily="34" charset="0"/>
                <a:ea typeface="Calibri" panose="020F0502020204030204" pitchFamily="34" charset="0"/>
                <a:cs typeface="Times New Roman" panose="02020603050405020304" pitchFamily="18" charset="0"/>
              </a:rPr>
              <a:t>El sistema de detección online de estrés trabaja en conjunto con el sistema CRAS para la adquisición de señales cardiorrespiratorias, con la plataforma VREP para la retroalimentación del estado identificado; y con un software especializado desarrollado en MatlabR2016 que se ejecuta en un ordenador para la identificación de estrés en base al análisis online del acople cardiorrespiratorio</a:t>
            </a:r>
          </a:p>
          <a:p>
            <a:endParaRPr lang="es-ES" dirty="0"/>
          </a:p>
        </p:txBody>
      </p:sp>
      <p:sp>
        <p:nvSpPr>
          <p:cNvPr id="4" name="Marcador de número de diapositiva 3"/>
          <p:cNvSpPr>
            <a:spLocks noGrp="1"/>
          </p:cNvSpPr>
          <p:nvPr>
            <p:ph type="sldNum" sz="quarter" idx="10"/>
          </p:nvPr>
        </p:nvSpPr>
        <p:spPr/>
        <p:txBody>
          <a:bodyPr/>
          <a:lstStyle/>
          <a:p>
            <a:fld id="{4CBCEA92-F142-4D57-B507-37BDAF44710C}" type="slidenum">
              <a:rPr lang="en-US" smtClean="0"/>
              <a:t>28</a:t>
            </a:fld>
            <a:endParaRPr lang="en-US" dirty="0"/>
          </a:p>
        </p:txBody>
      </p:sp>
    </p:spTree>
    <p:extLst>
      <p:ext uri="{BB962C8B-B14F-4D97-AF65-F5344CB8AC3E}">
        <p14:creationId xmlns:p14="http://schemas.microsoft.com/office/powerpoint/2010/main" val="2822749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latin typeface="Calibri" panose="020F0502020204030204" pitchFamily="34" charset="0"/>
                <a:ea typeface="Calibri" panose="020F0502020204030204" pitchFamily="34" charset="0"/>
                <a:cs typeface="Times New Roman" panose="02020603050405020304" pitchFamily="18" charset="0"/>
              </a:rPr>
              <a:t>El sistema de detección online de estrés trabaja en conjunto con el sistema CRAS para la adquisición de señales cardiorrespiratorias, con la plataforma VREP para la retroalimentación del estado identificado; y con un software especializado desarrollado en MatlabR2016 que se ejecuta en un ordenador para la identificación de estrés en base al análisis online del acople cardiorrespiratorio</a:t>
            </a:r>
          </a:p>
          <a:p>
            <a:endParaRPr lang="es-ES" dirty="0"/>
          </a:p>
        </p:txBody>
      </p:sp>
      <p:sp>
        <p:nvSpPr>
          <p:cNvPr id="4" name="Marcador de número de diapositiva 3"/>
          <p:cNvSpPr>
            <a:spLocks noGrp="1"/>
          </p:cNvSpPr>
          <p:nvPr>
            <p:ph type="sldNum" sz="quarter" idx="10"/>
          </p:nvPr>
        </p:nvSpPr>
        <p:spPr/>
        <p:txBody>
          <a:bodyPr/>
          <a:lstStyle/>
          <a:p>
            <a:fld id="{4CBCEA92-F142-4D57-B507-37BDAF44710C}" type="slidenum">
              <a:rPr lang="en-US" smtClean="0"/>
              <a:t>29</a:t>
            </a:fld>
            <a:endParaRPr lang="en-US" dirty="0"/>
          </a:p>
        </p:txBody>
      </p:sp>
    </p:spTree>
    <p:extLst>
      <p:ext uri="{BB962C8B-B14F-4D97-AF65-F5344CB8AC3E}">
        <p14:creationId xmlns:p14="http://schemas.microsoft.com/office/powerpoint/2010/main" val="2295584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latin typeface="Calibri" panose="020F0502020204030204" pitchFamily="34" charset="0"/>
                <a:ea typeface="Calibri" panose="020F0502020204030204" pitchFamily="34" charset="0"/>
                <a:cs typeface="Times New Roman" panose="02020603050405020304" pitchFamily="18" charset="0"/>
              </a:rPr>
              <a:t>El sistema de detección online de estrés trabaja en conjunto con el sistema CRAS para la adquisición de señales cardiorrespiratorias, con la plataforma VREP para la retroalimentación del estado identificado; y con un software especializado desarrollado en MatlabR2016 que se ejecuta en un ordenador para la identificación de estrés en base al análisis online del acople cardiorrespiratorio</a:t>
            </a:r>
          </a:p>
          <a:p>
            <a:endParaRPr lang="es-ES" dirty="0"/>
          </a:p>
        </p:txBody>
      </p:sp>
      <p:sp>
        <p:nvSpPr>
          <p:cNvPr id="4" name="Marcador de número de diapositiva 3"/>
          <p:cNvSpPr>
            <a:spLocks noGrp="1"/>
          </p:cNvSpPr>
          <p:nvPr>
            <p:ph type="sldNum" sz="quarter" idx="10"/>
          </p:nvPr>
        </p:nvSpPr>
        <p:spPr/>
        <p:txBody>
          <a:bodyPr/>
          <a:lstStyle/>
          <a:p>
            <a:fld id="{4CBCEA92-F142-4D57-B507-37BDAF44710C}" type="slidenum">
              <a:rPr lang="en-US" smtClean="0"/>
              <a:t>30</a:t>
            </a:fld>
            <a:endParaRPr lang="en-US" dirty="0"/>
          </a:p>
        </p:txBody>
      </p:sp>
    </p:spTree>
    <p:extLst>
      <p:ext uri="{BB962C8B-B14F-4D97-AF65-F5344CB8AC3E}">
        <p14:creationId xmlns:p14="http://schemas.microsoft.com/office/powerpoint/2010/main" val="3718951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CBCEA92-F142-4D57-B507-37BDAF44710C}" type="slidenum">
              <a:rPr lang="en-US" smtClean="0"/>
              <a:t>36</a:t>
            </a:fld>
            <a:endParaRPr lang="en-US" dirty="0"/>
          </a:p>
        </p:txBody>
      </p:sp>
    </p:spTree>
    <p:extLst>
      <p:ext uri="{BB962C8B-B14F-4D97-AF65-F5344CB8AC3E}">
        <p14:creationId xmlns:p14="http://schemas.microsoft.com/office/powerpoint/2010/main" val="2240046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CBCEA92-F142-4D57-B507-37BDAF44710C}" type="slidenum">
              <a:rPr lang="en-US" smtClean="0"/>
              <a:t>38</a:t>
            </a:fld>
            <a:endParaRPr lang="en-US" dirty="0"/>
          </a:p>
        </p:txBody>
      </p:sp>
    </p:spTree>
    <p:extLst>
      <p:ext uri="{BB962C8B-B14F-4D97-AF65-F5344CB8AC3E}">
        <p14:creationId xmlns:p14="http://schemas.microsoft.com/office/powerpoint/2010/main" val="645887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5625" y="887413"/>
            <a:ext cx="3197225" cy="23971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39</a:t>
            </a:fld>
            <a:endParaRPr lang="en-US" dirty="0"/>
          </a:p>
        </p:txBody>
      </p:sp>
    </p:spTree>
    <p:extLst>
      <p:ext uri="{BB962C8B-B14F-4D97-AF65-F5344CB8AC3E}">
        <p14:creationId xmlns:p14="http://schemas.microsoft.com/office/powerpoint/2010/main" val="22299738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5625" y="887413"/>
            <a:ext cx="3197225" cy="23971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41</a:t>
            </a:fld>
            <a:endParaRPr lang="en-US" dirty="0"/>
          </a:p>
        </p:txBody>
      </p:sp>
    </p:spTree>
    <p:extLst>
      <p:ext uri="{BB962C8B-B14F-4D97-AF65-F5344CB8AC3E}">
        <p14:creationId xmlns:p14="http://schemas.microsoft.com/office/powerpoint/2010/main" val="1094186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CBCEA92-F142-4D57-B507-37BDAF44710C}" type="slidenum">
              <a:rPr lang="en-US" smtClean="0"/>
              <a:t>5</a:t>
            </a:fld>
            <a:endParaRPr lang="en-US" dirty="0"/>
          </a:p>
        </p:txBody>
      </p:sp>
    </p:spTree>
    <p:extLst>
      <p:ext uri="{BB962C8B-B14F-4D97-AF65-F5344CB8AC3E}">
        <p14:creationId xmlns:p14="http://schemas.microsoft.com/office/powerpoint/2010/main" val="419822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5625" y="887413"/>
            <a:ext cx="3197225" cy="23971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42</a:t>
            </a:fld>
            <a:endParaRPr lang="en-US" dirty="0"/>
          </a:p>
        </p:txBody>
      </p:sp>
    </p:spTree>
    <p:extLst>
      <p:ext uri="{BB962C8B-B14F-4D97-AF65-F5344CB8AC3E}">
        <p14:creationId xmlns:p14="http://schemas.microsoft.com/office/powerpoint/2010/main" val="1733825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5625" y="887413"/>
            <a:ext cx="3197225" cy="2397125"/>
          </a:xfrm>
        </p:spPr>
      </p:sp>
      <p:sp>
        <p:nvSpPr>
          <p:cNvPr id="3" name="Notes Placeholder 2"/>
          <p:cNvSpPr>
            <a:spLocks noGrp="1"/>
          </p:cNvSpPr>
          <p:nvPr>
            <p:ph type="body" idx="1"/>
          </p:nvPr>
        </p:nvSpPr>
        <p:spPr/>
        <p:txBody>
          <a:bodyPr/>
          <a:lstStyle/>
          <a:p>
            <a:r>
              <a:rPr lang="en-US" dirty="0" smtClean="0"/>
              <a:t>A estas series se les</a:t>
            </a:r>
            <a:r>
              <a:rPr lang="en-US" baseline="0" dirty="0" smtClean="0"/>
              <a:t> realize un re muestreo a 4 HZ y se pasro por un filtro de 2Hz</a:t>
            </a: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43</a:t>
            </a:fld>
            <a:endParaRPr lang="en-US" dirty="0"/>
          </a:p>
        </p:txBody>
      </p:sp>
    </p:spTree>
    <p:extLst>
      <p:ext uri="{BB962C8B-B14F-4D97-AF65-F5344CB8AC3E}">
        <p14:creationId xmlns:p14="http://schemas.microsoft.com/office/powerpoint/2010/main" val="32730303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5625" y="887413"/>
            <a:ext cx="3197225" cy="23971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45</a:t>
            </a:fld>
            <a:endParaRPr lang="en-US" dirty="0"/>
          </a:p>
        </p:txBody>
      </p:sp>
    </p:spTree>
    <p:extLst>
      <p:ext uri="{BB962C8B-B14F-4D97-AF65-F5344CB8AC3E}">
        <p14:creationId xmlns:p14="http://schemas.microsoft.com/office/powerpoint/2010/main" val="22618165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5625" y="887413"/>
            <a:ext cx="3197225" cy="2397125"/>
          </a:xfrm>
        </p:spPr>
      </p:sp>
      <p:sp>
        <p:nvSpPr>
          <p:cNvPr id="3" name="Notes Placeholder 2"/>
          <p:cNvSpPr>
            <a:spLocks noGrp="1"/>
          </p:cNvSpPr>
          <p:nvPr>
            <p:ph type="body" idx="1"/>
          </p:nvPr>
        </p:nvSpPr>
        <p:spPr/>
        <p:txBody>
          <a:bodyPr/>
          <a:lstStyle/>
          <a:p>
            <a:r>
              <a:rPr lang="es-EC" sz="1200" kern="1200" dirty="0" smtClean="0">
                <a:solidFill>
                  <a:schemeClr val="dk1"/>
                </a:solidFill>
                <a:effectLst/>
                <a:latin typeface="+mn-lt"/>
                <a:ea typeface="+mn-ea"/>
                <a:cs typeface="+mn-cs"/>
              </a:rPr>
              <a:t>Eliminar de datos redundantes para mejorar el proceso de clasificación y reducir el costo computacional del procesador</a:t>
            </a: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46</a:t>
            </a:fld>
            <a:endParaRPr lang="en-US" dirty="0"/>
          </a:p>
        </p:txBody>
      </p:sp>
    </p:spTree>
    <p:extLst>
      <p:ext uri="{BB962C8B-B14F-4D97-AF65-F5344CB8AC3E}">
        <p14:creationId xmlns:p14="http://schemas.microsoft.com/office/powerpoint/2010/main" val="223904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dirty="0" smtClean="0">
                <a:solidFill>
                  <a:srgbClr val="000000"/>
                </a:solidFill>
                <a:latin typeface="Arial" panose="020B0604020202020204" pitchFamily="34" charset="0"/>
                <a:ea typeface="Inconsolata"/>
              </a:rPr>
              <a:t>El dispositivo implementado en el presente proyecto se denomina Sistema de Adquisición Cardiorrespiratorio </a:t>
            </a:r>
            <a:r>
              <a:rPr lang="es-ES" sz="1200" b="1" dirty="0" smtClean="0">
                <a:solidFill>
                  <a:srgbClr val="000000"/>
                </a:solidFill>
                <a:latin typeface="Arial" panose="020B0604020202020204" pitchFamily="34" charset="0"/>
                <a:ea typeface="Inconsolata"/>
              </a:rPr>
              <a:t>CRAS</a:t>
            </a:r>
            <a:r>
              <a:rPr lang="es-ES" sz="1200" dirty="0" smtClean="0">
                <a:solidFill>
                  <a:srgbClr val="000000"/>
                </a:solidFill>
                <a:latin typeface="Arial" panose="020B0604020202020204" pitchFamily="34" charset="0"/>
                <a:ea typeface="Inconsolata"/>
              </a:rPr>
              <a:t> (por sus siglas en inglés Cardiorespiratory Acquisition System) para hacer referencia a su capacidad de registrar y procesar señales cardiorrespiratorias. </a:t>
            </a:r>
          </a:p>
          <a:p>
            <a:r>
              <a:rPr lang="es-ES" sz="1200" dirty="0" smtClean="0">
                <a:solidFill>
                  <a:srgbClr val="000000"/>
                </a:solidFill>
                <a:latin typeface="Arial" panose="020B0604020202020204" pitchFamily="34" charset="0"/>
                <a:ea typeface="Inconsolata"/>
              </a:rPr>
              <a:t>El hardware del sistema CRAS dispone de una tarjeta de adquisición de datos marca Discovery, modelo STM32F047 y dos módulos biomédicos especializados en la adquisición de señales.</a:t>
            </a:r>
          </a:p>
          <a:p>
            <a:endParaRPr lang="es-ES" sz="1200" dirty="0" smtClean="0">
              <a:solidFill>
                <a:srgbClr val="000000"/>
              </a:solidFill>
              <a:latin typeface="Arial" panose="020B0604020202020204" pitchFamily="34" charset="0"/>
              <a:ea typeface="Inconsolata"/>
            </a:endParaRPr>
          </a:p>
          <a:p>
            <a:r>
              <a:rPr lang="es-ES" sz="1200" dirty="0" smtClean="0">
                <a:solidFill>
                  <a:srgbClr val="000000"/>
                </a:solidFill>
                <a:latin typeface="Arial" panose="020B0604020202020204" pitchFamily="34" charset="0"/>
                <a:ea typeface="Inconsolata"/>
              </a:rPr>
              <a:t>Las características principales del sistema CRAS son las siguientes y se muestran en el esquema: </a:t>
            </a:r>
          </a:p>
          <a:p>
            <a:pPr marL="342900" indent="-342900">
              <a:buFont typeface="+mj-lt"/>
              <a:buAutoNum type="arabicPeriod"/>
            </a:pPr>
            <a:r>
              <a:rPr lang="es-ES" sz="1200" dirty="0" smtClean="0">
                <a:solidFill>
                  <a:srgbClr val="000000"/>
                </a:solidFill>
                <a:latin typeface="Arial" panose="020B0604020202020204" pitchFamily="34" charset="0"/>
                <a:ea typeface="Inconsolata"/>
              </a:rPr>
              <a:t>Registro de la señal cardiaca a través de un módulo llamado ECG. </a:t>
            </a:r>
          </a:p>
          <a:p>
            <a:pPr marL="342900" indent="-342900">
              <a:buFont typeface="+mj-lt"/>
              <a:buAutoNum type="arabicPeriod"/>
            </a:pPr>
            <a:r>
              <a:rPr lang="es-ES" sz="1200" dirty="0" smtClean="0">
                <a:solidFill>
                  <a:srgbClr val="000000"/>
                </a:solidFill>
                <a:latin typeface="Arial" panose="020B0604020202020204" pitchFamily="34" charset="0"/>
                <a:ea typeface="Inconsolata"/>
              </a:rPr>
              <a:t>Registros de la señal de flujo respiratorio a través de un módulo llamado FLW. </a:t>
            </a:r>
          </a:p>
          <a:p>
            <a:pPr marL="342900" indent="-342900">
              <a:buFont typeface="+mj-lt"/>
              <a:buAutoNum type="arabicPeriod"/>
            </a:pPr>
            <a:r>
              <a:rPr lang="es-ES" sz="1200" dirty="0" smtClean="0">
                <a:solidFill>
                  <a:srgbClr val="000000"/>
                </a:solidFill>
                <a:latin typeface="Arial" panose="020B0604020202020204" pitchFamily="34" charset="0"/>
                <a:ea typeface="Inconsolata"/>
              </a:rPr>
              <a:t>Procesamiento digital de las señales en tiempo real ejecutado través de la tarjeta de adquisición</a:t>
            </a:r>
          </a:p>
          <a:p>
            <a:pPr marL="342900" indent="-342900">
              <a:buFont typeface="+mj-lt"/>
              <a:buAutoNum type="arabicPeriod"/>
            </a:pPr>
            <a:r>
              <a:rPr lang="es-ES" sz="1200" dirty="0" smtClean="0">
                <a:solidFill>
                  <a:srgbClr val="000000"/>
                </a:solidFill>
                <a:latin typeface="Arial" panose="020B0604020202020204" pitchFamily="34" charset="0"/>
                <a:ea typeface="Inconsolata"/>
              </a:rPr>
              <a:t>Transmisión de datos a un ordenador para visualización en tiempo real de las señales procesadas</a:t>
            </a:r>
            <a:endParaRPr lang="es-ES" dirty="0"/>
          </a:p>
        </p:txBody>
      </p:sp>
      <p:sp>
        <p:nvSpPr>
          <p:cNvPr id="4" name="Marcador de número de diapositiva 3"/>
          <p:cNvSpPr>
            <a:spLocks noGrp="1"/>
          </p:cNvSpPr>
          <p:nvPr>
            <p:ph type="sldNum" sz="quarter" idx="10"/>
          </p:nvPr>
        </p:nvSpPr>
        <p:spPr/>
        <p:txBody>
          <a:bodyPr/>
          <a:lstStyle/>
          <a:p>
            <a:fld id="{4CBCEA92-F142-4D57-B507-37BDAF44710C}" type="slidenum">
              <a:rPr lang="en-US" smtClean="0"/>
              <a:t>6</a:t>
            </a:fld>
            <a:endParaRPr lang="en-US" dirty="0"/>
          </a:p>
        </p:txBody>
      </p:sp>
    </p:spTree>
    <p:extLst>
      <p:ext uri="{BB962C8B-B14F-4D97-AF65-F5344CB8AC3E}">
        <p14:creationId xmlns:p14="http://schemas.microsoft.com/office/powerpoint/2010/main" val="3821508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indent="-342900" algn="just">
              <a:buFont typeface="+mj-lt"/>
              <a:buAutoNum type="arabicPeriod"/>
            </a:pPr>
            <a:r>
              <a:rPr lang="es-ES" sz="1200" dirty="0" smtClean="0">
                <a:solidFill>
                  <a:srgbClr val="000000"/>
                </a:solidFill>
                <a:latin typeface="Arial" panose="020B0604020202020204" pitchFamily="34" charset="0"/>
                <a:ea typeface="Inconsolata"/>
              </a:rPr>
              <a:t>La adquisición y procesamiento digital del sistema CRAS se ejecuta en el microcontrolador de la tarjeta STM32F047 donde se realiza la adquisición y digitalización de las señales con una frecuencia de muestreo de 256 Hz. Adicionalmente se filtran digitalmente las señales para su visualización y posterior análisis.    </a:t>
            </a:r>
          </a:p>
          <a:p>
            <a:pPr marL="342900" indent="-342900" algn="just">
              <a:buFont typeface="+mj-lt"/>
              <a:buAutoNum type="arabicPeriod"/>
            </a:pPr>
            <a:r>
              <a:rPr lang="es-ES" sz="1200" dirty="0" smtClean="0">
                <a:solidFill>
                  <a:srgbClr val="000000"/>
                </a:solidFill>
                <a:latin typeface="Arial" panose="020B0604020202020204" pitchFamily="34" charset="0"/>
                <a:ea typeface="Inconsolata"/>
              </a:rPr>
              <a:t>El módulo de adquisición ECG permite el registro de una derivación bipolar a través de electrodos superficiales. Este módulo está compuesto por un circuito electrónico que permite un acondicionamiento analógico donde se realiza la preamplificación y amplificación de la señal con ajuste de ganancia mediante software. </a:t>
            </a:r>
          </a:p>
          <a:p>
            <a:pPr marL="342900" indent="-342900" algn="just">
              <a:buFont typeface="+mj-lt"/>
              <a:buAutoNum type="arabicPeriod"/>
            </a:pPr>
            <a:r>
              <a:rPr lang="es-ES" sz="1200" i="1" dirty="0" smtClean="0">
                <a:solidFill>
                  <a:srgbClr val="000000"/>
                </a:solidFill>
                <a:latin typeface="Arial" panose="020B0604020202020204" pitchFamily="34" charset="0"/>
                <a:ea typeface="Inconsolata"/>
              </a:rPr>
              <a:t>El módulo de adquisición FLW realiza la estimación del flujo respiratorio a partir de la medición de los cambios de temperatura del aire que se producen durante las fases del ciclo respiratorio</a:t>
            </a:r>
            <a:r>
              <a:rPr lang="es-ES" sz="1200" dirty="0" smtClean="0">
                <a:solidFill>
                  <a:srgbClr val="000000"/>
                </a:solidFill>
                <a:latin typeface="Arial" panose="020B0604020202020204" pitchFamily="34" charset="0"/>
                <a:ea typeface="Inconsolata"/>
              </a:rPr>
              <a:t>. La temperatura del aire aumenta con el flujo respiratorio de la espiración y disminuye con el de la inspiración. Esté módulo está formado por circuito electrónico de acondicionamiento analógico en donde se realiza la conversión de temperatura a voltaje y una amplificación de la señal. </a:t>
            </a:r>
          </a:p>
          <a:p>
            <a:pPr marL="342900" indent="-342900" algn="just">
              <a:buFont typeface="+mj-lt"/>
              <a:buAutoNum type="arabicPeriod"/>
            </a:pPr>
            <a:r>
              <a:rPr lang="es-ES" sz="1200" dirty="0" smtClean="0">
                <a:solidFill>
                  <a:srgbClr val="000000"/>
                </a:solidFill>
                <a:latin typeface="Arial" panose="020B0604020202020204" pitchFamily="34" charset="0"/>
                <a:ea typeface="Inconsolata"/>
              </a:rPr>
              <a:t>La fuente de alimentación del sistema está compuesta por dos baterías de 3.7 VDC que polarizan los elementos electrónicos como amplificadores operaciones y resistencias que conforman los circuitos eléctricos de cada módulo. De esta manera, se reduce la interferencia de la red eléctrica en las señales. </a:t>
            </a:r>
          </a:p>
          <a:p>
            <a:endParaRPr lang="es-ES" dirty="0"/>
          </a:p>
        </p:txBody>
      </p:sp>
      <p:sp>
        <p:nvSpPr>
          <p:cNvPr id="4" name="Marcador de número de diapositiva 3"/>
          <p:cNvSpPr>
            <a:spLocks noGrp="1"/>
          </p:cNvSpPr>
          <p:nvPr>
            <p:ph type="sldNum" sz="quarter" idx="10"/>
          </p:nvPr>
        </p:nvSpPr>
        <p:spPr/>
        <p:txBody>
          <a:bodyPr/>
          <a:lstStyle/>
          <a:p>
            <a:fld id="{4CBCEA92-F142-4D57-B507-37BDAF44710C}" type="slidenum">
              <a:rPr lang="en-US" smtClean="0"/>
              <a:t>7</a:t>
            </a:fld>
            <a:endParaRPr lang="en-US" dirty="0"/>
          </a:p>
        </p:txBody>
      </p:sp>
    </p:spTree>
    <p:extLst>
      <p:ext uri="{BB962C8B-B14F-4D97-AF65-F5344CB8AC3E}">
        <p14:creationId xmlns:p14="http://schemas.microsoft.com/office/powerpoint/2010/main" val="2721549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indent="-342900" algn="just">
              <a:buFont typeface="+mj-lt"/>
              <a:buAutoNum type="alphaLcParenR"/>
            </a:pPr>
            <a:r>
              <a:rPr lang="es-ES" sz="1200" dirty="0" smtClean="0">
                <a:solidFill>
                  <a:srgbClr val="000000"/>
                </a:solidFill>
                <a:latin typeface="Arial" panose="020B0604020202020204" pitchFamily="34" charset="0"/>
                <a:ea typeface="Inconsolata"/>
              </a:rPr>
              <a:t>El sistema CRAS se utilizó para el registro de señales electrocardiográficas (ECG) y de flujo respiratorio (FLW) en un grupo de 26 sujetos voluntarios (13 hombres y 13 mujeres) que fueron sometidos a estímulos audiovisuales para la inducción de diferentes estados emocionales como estrés y tranquilidad, bajo un protocolo de estimulación. </a:t>
            </a:r>
          </a:p>
          <a:p>
            <a:pPr marL="342900" indent="-342900" algn="just">
              <a:buFont typeface="+mj-lt"/>
              <a:buAutoNum type="alphaLcParenR"/>
            </a:pPr>
            <a:r>
              <a:rPr lang="es-ES" sz="1200" dirty="0" smtClean="0">
                <a:solidFill>
                  <a:srgbClr val="000000"/>
                </a:solidFill>
                <a:latin typeface="Arial" panose="020B0604020202020204" pitchFamily="34" charset="0"/>
                <a:ea typeface="Inconsolata"/>
              </a:rPr>
              <a:t>La inducción de estados emocionales de tipo audiovisual que se utilizó en esta investigación consiste en la reproducción de clips de videos acompañados con sonidos que se complementan entre sí para lograr la correcta estimulación emocional de los estados emocionales de estrés y tranquilidad</a:t>
            </a:r>
          </a:p>
          <a:p>
            <a:pPr marL="342900" indent="-342900" algn="just">
              <a:buFont typeface="+mj-lt"/>
              <a:buAutoNum type="alphaLcParenR"/>
            </a:pPr>
            <a:r>
              <a:rPr lang="es-ES" sz="1200" dirty="0" smtClean="0">
                <a:solidFill>
                  <a:srgbClr val="000000"/>
                </a:solidFill>
                <a:latin typeface="Arial" panose="020B0604020202020204" pitchFamily="34" charset="0"/>
                <a:ea typeface="Inconsolata"/>
              </a:rPr>
              <a:t>Las señales de emoción base (basal), estrés y tranquilidad se almacenaron en una base de datos que se denomina </a:t>
            </a:r>
            <a:r>
              <a:rPr lang="es-ES" sz="1200" b="1" dirty="0" smtClean="0">
                <a:solidFill>
                  <a:srgbClr val="000000"/>
                </a:solidFill>
                <a:latin typeface="Arial" panose="020B0604020202020204" pitchFamily="34" charset="0"/>
                <a:ea typeface="Inconsolata"/>
              </a:rPr>
              <a:t>Emotion Sense II, </a:t>
            </a:r>
            <a:r>
              <a:rPr lang="es-ES" sz="1200" dirty="0" smtClean="0">
                <a:solidFill>
                  <a:srgbClr val="000000"/>
                </a:solidFill>
                <a:latin typeface="Arial" panose="020B0604020202020204" pitchFamily="34" charset="0"/>
                <a:ea typeface="Inconsolata"/>
              </a:rPr>
              <a:t>las mismas que fueron preprocesadas digitalmente para su caracterización </a:t>
            </a:r>
          </a:p>
          <a:p>
            <a:endParaRPr lang="es-ES" dirty="0"/>
          </a:p>
        </p:txBody>
      </p:sp>
      <p:sp>
        <p:nvSpPr>
          <p:cNvPr id="4" name="Marcador de número de diapositiva 3"/>
          <p:cNvSpPr>
            <a:spLocks noGrp="1"/>
          </p:cNvSpPr>
          <p:nvPr>
            <p:ph type="sldNum" sz="quarter" idx="10"/>
          </p:nvPr>
        </p:nvSpPr>
        <p:spPr/>
        <p:txBody>
          <a:bodyPr/>
          <a:lstStyle/>
          <a:p>
            <a:fld id="{4CBCEA92-F142-4D57-B507-37BDAF44710C}" type="slidenum">
              <a:rPr lang="en-US" smtClean="0"/>
              <a:t>8</a:t>
            </a:fld>
            <a:endParaRPr lang="en-US" dirty="0"/>
          </a:p>
        </p:txBody>
      </p:sp>
    </p:spTree>
    <p:extLst>
      <p:ext uri="{BB962C8B-B14F-4D97-AF65-F5344CB8AC3E}">
        <p14:creationId xmlns:p14="http://schemas.microsoft.com/office/powerpoint/2010/main" val="4026583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indent="-342900">
              <a:buFont typeface="+mj-lt"/>
              <a:buAutoNum type="arabicPeriod"/>
            </a:pPr>
            <a:r>
              <a:rPr lang="es-EC" sz="1200" dirty="0" smtClean="0"/>
              <a:t>La caracterización de las señales ECG y FLW se puede separar en dos bloques principales: estimación de las series temporales y espectrales de las señales; y extracción de características. Específicamente de la señal ECG se obtuvo la HRV, y las pendientes del complejo QRS, mientras que a partir de las señales FLW se estimó el flujo respiratorio promedio. Las señales ECG y FLW fueron caracterizaron en base a 18 parámetros: 4 temporales y 14 espectrales. Para el análisis de las señales en frecuencia se consideraron las bandas VLF, LF y HF, que pueden ser relacionadas con la actividad de los Sistemas Simpático y parasimpático.</a:t>
            </a:r>
            <a:endParaRPr lang="es-ES" sz="1200" dirty="0" smtClean="0"/>
          </a:p>
          <a:p>
            <a:pPr marL="342900" indent="-342900">
              <a:buFont typeface="+mj-lt"/>
              <a:buAutoNum type="arabicPeriod"/>
            </a:pPr>
            <a:endParaRPr lang="es-EC" b="1" dirty="0" smtClean="0">
              <a:solidFill>
                <a:srgbClr val="000000"/>
              </a:solidFill>
              <a:latin typeface="Arial" panose="020B0604020202020204" pitchFamily="34" charset="0"/>
              <a:ea typeface="Inconsolata"/>
            </a:endParaRPr>
          </a:p>
          <a:p>
            <a:pPr marL="342900" indent="-342900">
              <a:buFont typeface="+mj-lt"/>
              <a:buAutoNum type="arabicPeriod"/>
            </a:pPr>
            <a:r>
              <a:rPr lang="es-EC" dirty="0" smtClean="0"/>
              <a:t>La caracterización del acople cardiorrespiratorio se realizó en base a 14 características espectrales calculadas del análisis la densidad espectral de potencial cruzada (CPSD) y magnitud de la coherencia al cuadrado (MSC) entre la señal respiratoria y todas las series extraídas de las señales ECG.</a:t>
            </a:r>
            <a:endParaRPr lang="es-EC" b="1" dirty="0" smtClean="0">
              <a:solidFill>
                <a:srgbClr val="000000"/>
              </a:solidFill>
              <a:latin typeface="Arial" panose="020B0604020202020204" pitchFamily="34" charset="0"/>
              <a:ea typeface="Inconsolata"/>
            </a:endParaRPr>
          </a:p>
          <a:p>
            <a:endParaRPr lang="es-ES" dirty="0"/>
          </a:p>
        </p:txBody>
      </p:sp>
      <p:sp>
        <p:nvSpPr>
          <p:cNvPr id="4" name="Marcador de número de diapositiva 3"/>
          <p:cNvSpPr>
            <a:spLocks noGrp="1"/>
          </p:cNvSpPr>
          <p:nvPr>
            <p:ph type="sldNum" sz="quarter" idx="10"/>
          </p:nvPr>
        </p:nvSpPr>
        <p:spPr/>
        <p:txBody>
          <a:bodyPr/>
          <a:lstStyle/>
          <a:p>
            <a:fld id="{4CBCEA92-F142-4D57-B507-37BDAF44710C}" type="slidenum">
              <a:rPr lang="en-US" smtClean="0"/>
              <a:t>9</a:t>
            </a:fld>
            <a:endParaRPr lang="en-US" dirty="0"/>
          </a:p>
        </p:txBody>
      </p:sp>
    </p:spTree>
    <p:extLst>
      <p:ext uri="{BB962C8B-B14F-4D97-AF65-F5344CB8AC3E}">
        <p14:creationId xmlns:p14="http://schemas.microsoft.com/office/powerpoint/2010/main" val="408489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indent="-342900">
              <a:buFont typeface="+mj-lt"/>
              <a:buAutoNum type="arabicPeriod"/>
            </a:pPr>
            <a:r>
              <a:rPr lang="es-EC" sz="1200" dirty="0" smtClean="0"/>
              <a:t>La caracterización de las señales ECG y FLW se puede separar en dos bloques principales: estimación de las series temporales y espectrales de las señales; y extracción de características. Específicamente de la señal ECG se obtuvo la HRV, y las pendientes del complejo QRS, mientras que a partir de las señales FLW se estimó el flujo respiratorio promedio. Las señales ECG y FLW fueron caracterizaron en base a 18 parámetros: 4 temporales y 14 espectrales. Para el análisis de las señales en frecuencia se consideraron las bandas VLF, LF y HF, que pueden ser relacionadas con la actividad de los Sistemas Simpático y parasimpático.</a:t>
            </a:r>
            <a:endParaRPr lang="es-ES" sz="1200" dirty="0" smtClean="0"/>
          </a:p>
          <a:p>
            <a:pPr marL="342900" indent="-342900">
              <a:buFont typeface="+mj-lt"/>
              <a:buAutoNum type="arabicPeriod"/>
            </a:pPr>
            <a:endParaRPr lang="es-EC" b="1" dirty="0" smtClean="0">
              <a:solidFill>
                <a:srgbClr val="000000"/>
              </a:solidFill>
              <a:latin typeface="Arial" panose="020B0604020202020204" pitchFamily="34" charset="0"/>
              <a:ea typeface="Inconsolata"/>
            </a:endParaRPr>
          </a:p>
          <a:p>
            <a:pPr marL="342900" indent="-342900">
              <a:buFont typeface="+mj-lt"/>
              <a:buAutoNum type="arabicPeriod"/>
            </a:pPr>
            <a:r>
              <a:rPr lang="es-EC" dirty="0" smtClean="0"/>
              <a:t>La caracterización del acople cardiorrespiratorio se realizó en base a 14 características espectrales calculadas del análisis la densidad espectral de potencial cruzada (CPSD) y magnitud de la coherencia al cuadrado (MSC) entre la señal respiratoria y todas las series extraídas de las señales ECG.</a:t>
            </a:r>
            <a:endParaRPr lang="es-EC" b="1" dirty="0" smtClean="0">
              <a:solidFill>
                <a:srgbClr val="000000"/>
              </a:solidFill>
              <a:latin typeface="Arial" panose="020B0604020202020204" pitchFamily="34" charset="0"/>
              <a:ea typeface="Inconsolata"/>
            </a:endParaRPr>
          </a:p>
          <a:p>
            <a:endParaRPr lang="es-ES" dirty="0"/>
          </a:p>
        </p:txBody>
      </p:sp>
      <p:sp>
        <p:nvSpPr>
          <p:cNvPr id="4" name="Marcador de número de diapositiva 3"/>
          <p:cNvSpPr>
            <a:spLocks noGrp="1"/>
          </p:cNvSpPr>
          <p:nvPr>
            <p:ph type="sldNum" sz="quarter" idx="10"/>
          </p:nvPr>
        </p:nvSpPr>
        <p:spPr/>
        <p:txBody>
          <a:bodyPr/>
          <a:lstStyle/>
          <a:p>
            <a:fld id="{4CBCEA92-F142-4D57-B507-37BDAF44710C}" type="slidenum">
              <a:rPr lang="en-US" smtClean="0"/>
              <a:t>10</a:t>
            </a:fld>
            <a:endParaRPr lang="en-US" dirty="0"/>
          </a:p>
        </p:txBody>
      </p:sp>
    </p:spTree>
    <p:extLst>
      <p:ext uri="{BB962C8B-B14F-4D97-AF65-F5344CB8AC3E}">
        <p14:creationId xmlns:p14="http://schemas.microsoft.com/office/powerpoint/2010/main" val="3746441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indent="-342900" algn="just">
              <a:buFont typeface="+mj-lt"/>
              <a:buAutoNum type="alphaLcParenR"/>
            </a:pPr>
            <a:r>
              <a:rPr lang="es-EC" dirty="0" smtClean="0"/>
              <a:t>Se diseñaron dos clasificadores para identificar el estrés frente a los estados de tranquilidad y basal. </a:t>
            </a:r>
          </a:p>
          <a:p>
            <a:pPr marL="342900" indent="-342900" algn="just">
              <a:buFont typeface="+mj-lt"/>
              <a:buAutoNum type="alphaLcParenR"/>
            </a:pPr>
            <a:r>
              <a:rPr lang="es-EC" dirty="0" smtClean="0"/>
              <a:t>Estos clasificadores se diseñaron en base al conjunto de características que se extrajeron del análisis temporal y espectral de las señales de la base de datos </a:t>
            </a:r>
            <a:r>
              <a:rPr lang="es-EC" b="1" i="1" dirty="0" smtClean="0"/>
              <a:t>Emotion Sense II</a:t>
            </a:r>
            <a:r>
              <a:rPr lang="es-EC" dirty="0" smtClean="0"/>
              <a:t>. </a:t>
            </a:r>
          </a:p>
          <a:p>
            <a:pPr marL="342900" indent="-342900" algn="just">
              <a:buFont typeface="+mj-lt"/>
              <a:buAutoNum type="alphaLcParenR"/>
            </a:pPr>
            <a:r>
              <a:rPr lang="es-EC" dirty="0" smtClean="0"/>
              <a:t>El primer clasificador se diseñó mediante la reducción de dimensionalidad </a:t>
            </a:r>
            <a:r>
              <a:rPr lang="es-ES" dirty="0" smtClean="0"/>
              <a:t>PCA y aplicando la técnica de clasificación fKNN</a:t>
            </a:r>
          </a:p>
          <a:p>
            <a:pPr marL="342900" indent="-342900" algn="just">
              <a:buFont typeface="+mj-lt"/>
              <a:buAutoNum type="alphaLcParenR"/>
            </a:pPr>
            <a:r>
              <a:rPr lang="es-ES" dirty="0" smtClean="0"/>
              <a:t>El segundo clasificador se diseñó en base al reconocimiento binario SVM</a:t>
            </a:r>
            <a:r>
              <a:rPr lang="es-EC" dirty="0" smtClean="0"/>
              <a:t>.</a:t>
            </a:r>
            <a:endParaRPr lang="es-ES" dirty="0" smtClean="0"/>
          </a:p>
          <a:p>
            <a:endParaRPr lang="es-ES" dirty="0"/>
          </a:p>
        </p:txBody>
      </p:sp>
      <p:sp>
        <p:nvSpPr>
          <p:cNvPr id="4" name="Marcador de número de diapositiva 3"/>
          <p:cNvSpPr>
            <a:spLocks noGrp="1"/>
          </p:cNvSpPr>
          <p:nvPr>
            <p:ph type="sldNum" sz="quarter" idx="10"/>
          </p:nvPr>
        </p:nvSpPr>
        <p:spPr/>
        <p:txBody>
          <a:bodyPr/>
          <a:lstStyle/>
          <a:p>
            <a:fld id="{4CBCEA92-F142-4D57-B507-37BDAF44710C}" type="slidenum">
              <a:rPr lang="en-US" smtClean="0"/>
              <a:t>14</a:t>
            </a:fld>
            <a:endParaRPr lang="en-US" dirty="0"/>
          </a:p>
        </p:txBody>
      </p:sp>
    </p:spTree>
    <p:extLst>
      <p:ext uri="{BB962C8B-B14F-4D97-AF65-F5344CB8AC3E}">
        <p14:creationId xmlns:p14="http://schemas.microsoft.com/office/powerpoint/2010/main" val="2945410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nealanalytics.com/templates/"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BLANK - no top bar">
    <p:bg>
      <p:bgRef idx="1001">
        <a:schemeClr val="bg2"/>
      </p:bgRef>
    </p:bg>
    <p:spTree>
      <p:nvGrpSpPr>
        <p:cNvPr id="1" name=""/>
        <p:cNvGrpSpPr/>
        <p:nvPr/>
      </p:nvGrpSpPr>
      <p:grpSpPr>
        <a:xfrm>
          <a:off x="0" y="0"/>
          <a:ext cx="0" cy="0"/>
          <a:chOff x="0" y="0"/>
          <a:chExt cx="0" cy="0"/>
        </a:xfrm>
      </p:grpSpPr>
      <p:sp>
        <p:nvSpPr>
          <p:cNvPr id="3" name="Rectangle 2"/>
          <p:cNvSpPr/>
          <p:nvPr userDrawn="1"/>
        </p:nvSpPr>
        <p:spPr>
          <a:xfrm>
            <a:off x="0" y="1"/>
            <a:ext cx="9144000" cy="1225485"/>
          </a:xfrm>
          <a:prstGeom prst="rect">
            <a:avLst/>
          </a:prstGeom>
          <a:solidFill>
            <a:srgbClr val="007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3080636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A73233B-0705-4E94-AE39-0FCF7FAB80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Slide Number Placeholder 5"/>
          <p:cNvSpPr>
            <a:spLocks noGrp="1"/>
          </p:cNvSpPr>
          <p:nvPr>
            <p:ph type="sldNum" sz="quarter" idx="12"/>
          </p:nvPr>
        </p:nvSpPr>
        <p:spPr/>
        <p:txBody>
          <a:bodyPr/>
          <a:lstStyle/>
          <a:p>
            <a:fld id="{5AE1514C-5E56-4738-A1FF-4B1CFD2A3E36}" type="slidenum">
              <a:rPr lang="en-US" smtClean="0"/>
              <a:t>‹Nº›</a:t>
            </a:fld>
            <a:endParaRPr lang="en-US" dirty="0"/>
          </a:p>
        </p:txBody>
      </p:sp>
      <p:sp>
        <p:nvSpPr>
          <p:cNvPr id="9" name="TextBox 8">
            <a:hlinkClick r:id="rId3"/>
            <a:extLst>
              <a:ext uri="{FF2B5EF4-FFF2-40B4-BE49-F238E27FC236}">
                <a16:creationId xmlns:a16="http://schemas.microsoft.com/office/drawing/2014/main" xmlns="" id="{011B0CED-3A92-43B0-A3DE-C37B6408D9DB}"/>
              </a:ext>
            </a:extLst>
          </p:cNvPr>
          <p:cNvSpPr txBox="1"/>
          <p:nvPr userDrawn="1"/>
        </p:nvSpPr>
        <p:spPr>
          <a:xfrm>
            <a:off x="247232" y="4267688"/>
            <a:ext cx="1998659" cy="329343"/>
          </a:xfrm>
          <a:prstGeom prst="roundRect">
            <a:avLst>
              <a:gd name="adj" fmla="val 50000"/>
            </a:avLst>
          </a:prstGeom>
          <a:solidFill>
            <a:srgbClr val="00B0F0"/>
          </a:solidFill>
          <a:ln w="19050">
            <a:solidFill>
              <a:schemeClr val="tx1"/>
            </a:solidFill>
          </a:ln>
        </p:spPr>
        <p:txBody>
          <a:bodyPr wrap="square" lIns="0" rIns="0" rtlCol="0" anchor="ctr" anchorCtr="0">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rPr>
              <a:t>Neal Creative  | click &amp; </a:t>
            </a:r>
            <a:r>
              <a:rPr kumimoji="0" lang="en-US" sz="900" b="1" i="0" u="none" strike="noStrike" kern="0" cap="none" spc="0" normalizeH="0" baseline="0" noProof="0" dirty="0">
                <a:ln>
                  <a:noFill/>
                </a:ln>
                <a:effectLst/>
                <a:uLnTx/>
                <a:uFillTx/>
              </a:rPr>
              <a:t>Learn more</a:t>
            </a:r>
          </a:p>
        </p:txBody>
      </p:sp>
      <p:sp>
        <p:nvSpPr>
          <p:cNvPr id="10" name="TextBox 9">
            <a:extLst>
              <a:ext uri="{FF2B5EF4-FFF2-40B4-BE49-F238E27FC236}">
                <a16:creationId xmlns:a16="http://schemas.microsoft.com/office/drawing/2014/main" xmlns="" id="{0BEF3013-858C-4FFF-B19A-1F10A879C4E8}"/>
              </a:ext>
            </a:extLst>
          </p:cNvPr>
          <p:cNvSpPr txBox="1"/>
          <p:nvPr userDrawn="1"/>
        </p:nvSpPr>
        <p:spPr>
          <a:xfrm>
            <a:off x="133351" y="6435061"/>
            <a:ext cx="833883" cy="207749"/>
          </a:xfrm>
          <a:prstGeom prst="rect">
            <a:avLst/>
          </a:prstGeom>
          <a:noFill/>
        </p:spPr>
        <p:txBody>
          <a:bodyPr wrap="none" rtlCol="0">
            <a:spAutoFit/>
          </a:bodyPr>
          <a:lstStyle/>
          <a:p>
            <a:r>
              <a:rPr lang="en-US" sz="750" dirty="0">
                <a:solidFill>
                  <a:schemeClr val="bg1">
                    <a:lumMod val="75000"/>
                  </a:schemeClr>
                </a:solidFill>
              </a:rPr>
              <a:t>Neal Creative </a:t>
            </a:r>
            <a:r>
              <a:rPr lang="en-US" sz="750" baseline="30000" dirty="0">
                <a:solidFill>
                  <a:schemeClr val="bg1">
                    <a:lumMod val="75000"/>
                  </a:schemeClr>
                </a:solidFill>
              </a:rPr>
              <a:t>©</a:t>
            </a:r>
          </a:p>
        </p:txBody>
      </p:sp>
    </p:spTree>
    <p:extLst>
      <p:ext uri="{BB962C8B-B14F-4D97-AF65-F5344CB8AC3E}">
        <p14:creationId xmlns:p14="http://schemas.microsoft.com/office/powerpoint/2010/main" val="2221538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E1514C-5E56-4738-A1FF-4B1CFD2A3E36}" type="slidenum">
              <a:rPr lang="en-US" smtClean="0"/>
              <a:t>‹Nº›</a:t>
            </a:fld>
            <a:endParaRPr lang="en-US" dirty="0"/>
          </a:p>
        </p:txBody>
      </p:sp>
      <p:sp>
        <p:nvSpPr>
          <p:cNvPr id="5" name="Rectangle 4"/>
          <p:cNvSpPr/>
          <p:nvPr userDrawn="1"/>
        </p:nvSpPr>
        <p:spPr>
          <a:xfrm>
            <a:off x="0" y="0"/>
            <a:ext cx="9144000" cy="11480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275747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olo el título">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1CEEE197-7B3D-420C-8D35-83CAE6B36171}"/>
              </a:ext>
            </a:extLst>
          </p:cNvPr>
          <p:cNvSpPr>
            <a:spLocks noGrp="1"/>
          </p:cNvSpPr>
          <p:nvPr>
            <p:ph type="title" hasCustomPrompt="1"/>
          </p:nvPr>
        </p:nvSpPr>
        <p:spPr>
          <a:solidFill>
            <a:schemeClr val="bg1">
              <a:lumMod val="95000"/>
            </a:schemeClr>
          </a:solidFill>
        </p:spPr>
        <p:txBody>
          <a:bodyPr vert="horz" lIns="457200" tIns="45720" rIns="457200" bIns="45720" rtlCol="0" anchor="ctr">
            <a:noAutofit/>
          </a:bodyPr>
          <a:lstStyle>
            <a:lvl1pPr>
              <a:defRPr lang="en-US" sz="2550" spc="120" baseline="0" dirty="0"/>
            </a:lvl1pPr>
          </a:lstStyle>
          <a:p>
            <a:pPr lvl="0"/>
            <a:r>
              <a:rPr lang="en-US" dirty="0"/>
              <a:t>CLICK TO EDIT MASTER TITLE STYLE</a:t>
            </a:r>
          </a:p>
        </p:txBody>
      </p:sp>
    </p:spTree>
    <p:extLst>
      <p:ext uri="{BB962C8B-B14F-4D97-AF65-F5344CB8AC3E}">
        <p14:creationId xmlns:p14="http://schemas.microsoft.com/office/powerpoint/2010/main" val="206254376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 no top bar">
    <p:spTree>
      <p:nvGrpSpPr>
        <p:cNvPr id="1" name=""/>
        <p:cNvGrpSpPr/>
        <p:nvPr/>
      </p:nvGrpSpPr>
      <p:grpSpPr>
        <a:xfrm>
          <a:off x="0" y="0"/>
          <a:ext cx="0" cy="0"/>
          <a:chOff x="0" y="0"/>
          <a:chExt cx="0" cy="0"/>
        </a:xfrm>
      </p:grpSpPr>
      <p:sp>
        <p:nvSpPr>
          <p:cNvPr id="3" name="Rectangle 2"/>
          <p:cNvSpPr/>
          <p:nvPr userDrawn="1"/>
        </p:nvSpPr>
        <p:spPr>
          <a:xfrm>
            <a:off x="0" y="1"/>
            <a:ext cx="9144000" cy="12254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a:hlinkClick r:id="rId2"/>
          </p:cNvPr>
          <p:cNvSpPr txBox="1"/>
          <p:nvPr userDrawn="1"/>
        </p:nvSpPr>
        <p:spPr>
          <a:xfrm>
            <a:off x="7143177" y="6316156"/>
            <a:ext cx="1819848" cy="308364"/>
          </a:xfrm>
          <a:prstGeom prst="roundRect">
            <a:avLst>
              <a:gd name="adj" fmla="val 50000"/>
            </a:avLst>
          </a:prstGeom>
          <a:solidFill>
            <a:schemeClr val="tx2"/>
          </a:solidFill>
        </p:spPr>
        <p:txBody>
          <a:bodyPr wrap="square" rtlCol="0">
            <a:spAutoFit/>
          </a:bodyPr>
          <a:lstStyle/>
          <a:p>
            <a:pPr algn="ctr"/>
            <a:r>
              <a:rPr lang="en-US" sz="825" dirty="0">
                <a:solidFill>
                  <a:schemeClr val="bg1"/>
                </a:solidFill>
              </a:rPr>
              <a:t>Neal Creative</a:t>
            </a:r>
            <a:r>
              <a:rPr lang="en-US" sz="825" baseline="0" dirty="0">
                <a:solidFill>
                  <a:schemeClr val="bg1"/>
                </a:solidFill>
              </a:rPr>
              <a:t>  | </a:t>
            </a:r>
            <a:r>
              <a:rPr lang="en-US" sz="825" b="1" baseline="0" dirty="0">
                <a:solidFill>
                  <a:schemeClr val="bg1"/>
                </a:solidFill>
              </a:rPr>
              <a:t>Learn more</a:t>
            </a:r>
            <a:endParaRPr lang="en-US" sz="825" b="1" dirty="0">
              <a:solidFill>
                <a:schemeClr val="bg1"/>
              </a:solidFill>
            </a:endParaRPr>
          </a:p>
        </p:txBody>
      </p:sp>
      <p:sp>
        <p:nvSpPr>
          <p:cNvPr id="5" name="TextBox 4">
            <a:extLst>
              <a:ext uri="{FF2B5EF4-FFF2-40B4-BE49-F238E27FC236}">
                <a16:creationId xmlns:a16="http://schemas.microsoft.com/office/drawing/2014/main" xmlns="" id="{FB34A05A-4AD6-4BC6-B6EA-314331190DB2}"/>
              </a:ext>
            </a:extLst>
          </p:cNvPr>
          <p:cNvSpPr txBox="1"/>
          <p:nvPr userDrawn="1"/>
        </p:nvSpPr>
        <p:spPr>
          <a:xfrm>
            <a:off x="133351" y="6435061"/>
            <a:ext cx="833883" cy="207749"/>
          </a:xfrm>
          <a:prstGeom prst="rect">
            <a:avLst/>
          </a:prstGeom>
          <a:noFill/>
        </p:spPr>
        <p:txBody>
          <a:bodyPr wrap="none" rtlCol="0">
            <a:spAutoFit/>
          </a:bodyPr>
          <a:lstStyle/>
          <a:p>
            <a:r>
              <a:rPr lang="en-US" sz="750" dirty="0">
                <a:solidFill>
                  <a:schemeClr val="bg1">
                    <a:lumMod val="75000"/>
                  </a:schemeClr>
                </a:solidFill>
              </a:rPr>
              <a:t>Neal Creative </a:t>
            </a:r>
            <a:r>
              <a:rPr lang="en-US" sz="750" baseline="30000" dirty="0">
                <a:solidFill>
                  <a:schemeClr val="bg1">
                    <a:lumMod val="75000"/>
                  </a:schemeClr>
                </a:solidFill>
              </a:rPr>
              <a:t>©</a:t>
            </a:r>
          </a:p>
        </p:txBody>
      </p:sp>
    </p:spTree>
    <p:extLst>
      <p:ext uri="{BB962C8B-B14F-4D97-AF65-F5344CB8AC3E}">
        <p14:creationId xmlns:p14="http://schemas.microsoft.com/office/powerpoint/2010/main" val="322627904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34163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D0A32C6A-834F-4645-A29E-83067597A214}" type="datetimeFigureOut">
              <a:rPr lang="es-ES" smtClean="0"/>
              <a:t>06/02/2018</a:t>
            </a:fld>
            <a:endParaRPr lang="es-ES" dirty="0"/>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es-ES" dirty="0"/>
          </a:p>
        </p:txBody>
      </p:sp>
      <p:sp>
        <p:nvSpPr>
          <p:cNvPr id="6" name="Slide Number Placeholder 5"/>
          <p:cNvSpPr>
            <a:spLocks noGrp="1"/>
          </p:cNvSpPr>
          <p:nvPr>
            <p:ph type="sldNum" sz="quarter" idx="12"/>
          </p:nvPr>
        </p:nvSpPr>
        <p:spPr/>
        <p:txBody>
          <a:bodyPr/>
          <a:lstStyle/>
          <a:p>
            <a:fld id="{17D4D721-EF2E-41CF-92BD-90E688723EA1}" type="slidenum">
              <a:rPr lang="es-ES" smtClean="0"/>
              <a:t>‹Nº›</a:t>
            </a:fld>
            <a:endParaRPr lang="es-ES" dirty="0"/>
          </a:p>
        </p:txBody>
      </p:sp>
    </p:spTree>
    <p:extLst>
      <p:ext uri="{BB962C8B-B14F-4D97-AF65-F5344CB8AC3E}">
        <p14:creationId xmlns:p14="http://schemas.microsoft.com/office/powerpoint/2010/main" val="2614081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9"/>
        <p:cNvGrpSpPr/>
        <p:nvPr/>
      </p:nvGrpSpPr>
      <p:grpSpPr>
        <a:xfrm>
          <a:off x="0" y="0"/>
          <a:ext cx="0" cy="0"/>
          <a:chOff x="0" y="0"/>
          <a:chExt cx="0" cy="0"/>
        </a:xfrm>
      </p:grpSpPr>
      <p:sp>
        <p:nvSpPr>
          <p:cNvPr id="10" name="Shape 10"/>
          <p:cNvSpPr/>
          <p:nvPr/>
        </p:nvSpPr>
        <p:spPr>
          <a:xfrm>
            <a:off x="198600" y="264800"/>
            <a:ext cx="8746800" cy="6347600"/>
          </a:xfrm>
          <a:prstGeom prst="frame">
            <a:avLst>
              <a:gd name="adj1" fmla="val 4126"/>
            </a:avLst>
          </a:prstGeom>
          <a:solidFill>
            <a:srgbClr val="000000"/>
          </a:solidFill>
          <a:ln>
            <a:noFill/>
          </a:ln>
        </p:spPr>
        <p:txBody>
          <a:bodyPr wrap="square" lIns="91425" tIns="91425" rIns="91425" bIns="91425" anchor="ctr" anchorCtr="0">
            <a:noAutofit/>
          </a:bodyPr>
          <a:lstStyle/>
          <a:p>
            <a:pPr lvl="0">
              <a:spcBef>
                <a:spcPts val="0"/>
              </a:spcBef>
              <a:buNone/>
            </a:pPr>
            <a:endParaRPr sz="1800" dirty="0"/>
          </a:p>
        </p:txBody>
      </p:sp>
      <p:sp>
        <p:nvSpPr>
          <p:cNvPr id="11" name="Shape 11"/>
          <p:cNvSpPr txBox="1">
            <a:spLocks noGrp="1"/>
          </p:cNvSpPr>
          <p:nvPr>
            <p:ph type="ctrTitle"/>
          </p:nvPr>
        </p:nvSpPr>
        <p:spPr>
          <a:xfrm>
            <a:off x="1048725" y="4078167"/>
            <a:ext cx="4914000" cy="1546400"/>
          </a:xfrm>
          <a:prstGeom prst="rect">
            <a:avLst/>
          </a:prstGeom>
        </p:spPr>
        <p:txBody>
          <a:bodyPr wrap="square" lIns="91425" tIns="91425" rIns="91425" bIns="91425" anchor="b" anchorCtr="0"/>
          <a:lstStyle>
            <a:lvl1pPr lvl="0">
              <a:spcBef>
                <a:spcPts val="0"/>
              </a:spcBef>
              <a:buSzPts val="4800"/>
              <a:buNone/>
              <a:defRPr sz="4800"/>
            </a:lvl1pPr>
            <a:lvl2pPr lvl="1">
              <a:spcBef>
                <a:spcPts val="0"/>
              </a:spcBef>
              <a:buSzPts val="4800"/>
              <a:buNone/>
              <a:defRPr sz="4800"/>
            </a:lvl2pPr>
            <a:lvl3pPr lvl="2">
              <a:spcBef>
                <a:spcPts val="0"/>
              </a:spcBef>
              <a:buSzPts val="4800"/>
              <a:buNone/>
              <a:defRPr sz="4800"/>
            </a:lvl3pPr>
            <a:lvl4pPr lvl="3">
              <a:spcBef>
                <a:spcPts val="0"/>
              </a:spcBef>
              <a:buSzPts val="4800"/>
              <a:buNone/>
              <a:defRPr sz="4800"/>
            </a:lvl4pPr>
            <a:lvl5pPr lvl="4">
              <a:spcBef>
                <a:spcPts val="0"/>
              </a:spcBef>
              <a:buSzPts val="4800"/>
              <a:buNone/>
              <a:defRPr sz="4800"/>
            </a:lvl5pPr>
            <a:lvl6pPr lvl="5">
              <a:spcBef>
                <a:spcPts val="0"/>
              </a:spcBef>
              <a:buSzPts val="4800"/>
              <a:buNone/>
              <a:defRPr sz="4800"/>
            </a:lvl6pPr>
            <a:lvl7pPr lvl="6">
              <a:spcBef>
                <a:spcPts val="0"/>
              </a:spcBef>
              <a:buSzPts val="4800"/>
              <a:buNone/>
              <a:defRPr sz="4800"/>
            </a:lvl7pPr>
            <a:lvl8pPr lvl="7">
              <a:spcBef>
                <a:spcPts val="0"/>
              </a:spcBef>
              <a:buSzPts val="4800"/>
              <a:buNone/>
              <a:defRPr sz="4800"/>
            </a:lvl8pPr>
            <a:lvl9pPr lvl="8">
              <a:spcBef>
                <a:spcPts val="0"/>
              </a:spcBef>
              <a:buSzPts val="4800"/>
              <a:buNone/>
              <a:defRPr sz="4800"/>
            </a:lvl9pPr>
          </a:lstStyle>
          <a:p>
            <a:endParaRPr/>
          </a:p>
        </p:txBody>
      </p:sp>
    </p:spTree>
    <p:extLst>
      <p:ext uri="{BB962C8B-B14F-4D97-AF65-F5344CB8AC3E}">
        <p14:creationId xmlns:p14="http://schemas.microsoft.com/office/powerpoint/2010/main" val="3312996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1050758"/>
          </a:xfrm>
          <a:prstGeom prst="rect">
            <a:avLst/>
          </a:prstGeom>
        </p:spPr>
        <p:txBody>
          <a:bodyPr vert="horz" lIns="342900" tIns="34290" rIns="342900" bIns="34290" rtlCol="0" anchor="ctr">
            <a:noAutofit/>
          </a:bodyPr>
          <a:lstStyle/>
          <a:p>
            <a:pPr lvl="0" algn="ctr">
              <a:lnSpc>
                <a:spcPct val="90000"/>
              </a:lnSpc>
              <a:spcBef>
                <a:spcPct val="0"/>
              </a:spcBef>
              <a:buNone/>
              <a:tabLst>
                <a:tab pos="7934325" algn="l"/>
              </a:tabLst>
            </a:pPr>
            <a:endParaRPr lang="en-US" sz="2550" b="0" i="0" spc="120" baseline="0" dirty="0">
              <a:gradFill>
                <a:gsLst>
                  <a:gs pos="0">
                    <a:schemeClr val="tx2"/>
                  </a:gs>
                  <a:gs pos="100000">
                    <a:schemeClr val="tx2"/>
                  </a:gs>
                </a:gsLst>
                <a:lin ang="5400000" scaled="1"/>
              </a:gradFill>
              <a:latin typeface="Segoe UI Semibold" panose="020B0702040204020203" pitchFamily="34" charset="0"/>
              <a:ea typeface="+mj-ea"/>
              <a:cs typeface="Segoe UI Semibold" panose="020B0702040204020203" pitchFamily="34" charset="0"/>
            </a:endParaRPr>
          </a:p>
        </p:txBody>
      </p:sp>
      <p:sp>
        <p:nvSpPr>
          <p:cNvPr id="2" name="Title Placeholder 1"/>
          <p:cNvSpPr>
            <a:spLocks noGrp="1"/>
          </p:cNvSpPr>
          <p:nvPr>
            <p:ph type="title"/>
          </p:nvPr>
        </p:nvSpPr>
        <p:spPr>
          <a:xfrm>
            <a:off x="0" y="0"/>
            <a:ext cx="9144000" cy="1050758"/>
          </a:xfrm>
          <a:prstGeom prst="rect">
            <a:avLst/>
          </a:prstGeom>
        </p:spPr>
        <p:txBody>
          <a:bodyPr vert="horz" lIns="457200" tIns="45720" rIns="457200" bIns="45720" rtlCol="0" anchor="ctr">
            <a:noAutofit/>
          </a:bodyPr>
          <a:lstStyle/>
          <a:p>
            <a:pPr lvl="0" algn="ctr" defTabSz="685800" rtl="0" eaLnBrk="1" latinLnBrk="0" hangingPunct="1">
              <a:lnSpc>
                <a:spcPct val="90000"/>
              </a:lnSpc>
              <a:spcBef>
                <a:spcPct val="0"/>
              </a:spcBef>
              <a:buNone/>
              <a:tabLst>
                <a:tab pos="7934325" algn="l"/>
              </a:tabLst>
            </a:pPr>
            <a:r>
              <a:rPr lang="es-ES" smtClean="0"/>
              <a:t>Haga clic para modificar el estilo de título del patrón</a:t>
            </a:r>
            <a:endParaRPr lang="en-US" dirty="0"/>
          </a:p>
        </p:txBody>
      </p:sp>
      <p:sp>
        <p:nvSpPr>
          <p:cNvPr id="3" name="Text Placeholder 2"/>
          <p:cNvSpPr>
            <a:spLocks noGrp="1"/>
          </p:cNvSpPr>
          <p:nvPr>
            <p:ph type="body" idx="1"/>
          </p:nvPr>
        </p:nvSpPr>
        <p:spPr>
          <a:xfrm>
            <a:off x="0" y="1275348"/>
            <a:ext cx="9144000" cy="1495025"/>
          </a:xfrm>
          <a:prstGeom prst="rect">
            <a:avLst/>
          </a:prstGeom>
        </p:spPr>
        <p:txBody>
          <a:bodyPr vert="horz" lIns="457200" tIns="45720" rIns="457200" bIns="4572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891086" y="6316157"/>
            <a:ext cx="2057400" cy="365125"/>
          </a:xfrm>
          <a:prstGeom prst="rect">
            <a:avLst/>
          </a:prstGeom>
        </p:spPr>
        <p:txBody>
          <a:bodyPr vert="horz" lIns="91440" tIns="45720" rIns="91440" bIns="45720" rtlCol="0" anchor="ctr"/>
          <a:lstStyle>
            <a:lvl1pPr algn="r">
              <a:defRPr sz="825">
                <a:solidFill>
                  <a:schemeClr val="tx2"/>
                </a:solidFill>
              </a:defRPr>
            </a:lvl1pPr>
          </a:lstStyle>
          <a:p>
            <a:fld id="{5AE1514C-5E56-4738-A1FF-4B1CFD2A3E36}" type="slidenum">
              <a:rPr lang="en-US" smtClean="0"/>
              <a:pPr/>
              <a:t>‹Nº›</a:t>
            </a:fld>
            <a:endParaRPr lang="en-US" dirty="0"/>
          </a:p>
        </p:txBody>
      </p:sp>
    </p:spTree>
    <p:extLst>
      <p:ext uri="{BB962C8B-B14F-4D97-AF65-F5344CB8AC3E}">
        <p14:creationId xmlns:p14="http://schemas.microsoft.com/office/powerpoint/2010/main" val="107179932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6" r:id="rId3"/>
    <p:sldLayoutId id="2147483677" r:id="rId4"/>
    <p:sldLayoutId id="2147483679" r:id="rId5"/>
    <p:sldLayoutId id="2147483680" r:id="rId6"/>
    <p:sldLayoutId id="2147483682" r:id="rId7"/>
  </p:sldLayoutIdLst>
  <p:hf hdr="0" dt="0"/>
  <p:txStyles>
    <p:titleStyle>
      <a:lvl1pPr algn="ctr" defTabSz="685800" rtl="0" eaLnBrk="1" latinLnBrk="0" hangingPunct="1">
        <a:lnSpc>
          <a:spcPct val="90000"/>
        </a:lnSpc>
        <a:spcBef>
          <a:spcPct val="0"/>
        </a:spcBef>
        <a:buNone/>
        <a:tabLst>
          <a:tab pos="7934325" algn="l"/>
        </a:tabLst>
        <a:defRPr lang="en-US" sz="2550" b="0" i="0" kern="1200" spc="120" baseline="0" dirty="0">
          <a:gradFill>
            <a:gsLst>
              <a:gs pos="0">
                <a:schemeClr val="tx2"/>
              </a:gs>
              <a:gs pos="100000">
                <a:schemeClr val="tx2"/>
              </a:gs>
            </a:gsLst>
            <a:lin ang="5400000" scaled="1"/>
          </a:gradFill>
          <a:latin typeface="Segoe UI Semibold" panose="020B0702040204020203" pitchFamily="34" charset="0"/>
          <a:ea typeface="+mj-ea"/>
          <a:cs typeface="Segoe UI Semibold" panose="020B0702040204020203" pitchFamily="34" charset="0"/>
        </a:defRPr>
      </a:lvl1pPr>
    </p:titleStyle>
    <p:bodyStyle>
      <a:lvl1pPr marL="0" indent="0" algn="ctr" defTabSz="685800" rtl="0" eaLnBrk="1" latinLnBrk="0" hangingPunct="1">
        <a:lnSpc>
          <a:spcPct val="90000"/>
        </a:lnSpc>
        <a:spcBef>
          <a:spcPts val="750"/>
        </a:spcBef>
        <a:buFont typeface="Arial" panose="020B0604020202020204" pitchFamily="34" charset="0"/>
        <a:buNone/>
        <a:defRPr sz="2100" kern="1200">
          <a:solidFill>
            <a:schemeClr val="tx1">
              <a:lumMod val="85000"/>
              <a:lumOff val="15000"/>
            </a:schemeClr>
          </a:solidFill>
          <a:latin typeface="+mj-lt"/>
          <a:ea typeface="+mn-ea"/>
          <a:cs typeface="+mn-cs"/>
        </a:defRPr>
      </a:lvl1pPr>
      <a:lvl2pPr marL="0" indent="0" algn="ctr" defTabSz="685800" rtl="0" eaLnBrk="1" latinLnBrk="0" hangingPunct="1">
        <a:lnSpc>
          <a:spcPct val="90000"/>
        </a:lnSpc>
        <a:spcBef>
          <a:spcPts val="375"/>
        </a:spcBef>
        <a:buFont typeface="Arial" panose="020B0604020202020204" pitchFamily="34" charset="0"/>
        <a:buNone/>
        <a:defRPr sz="1500" kern="1200">
          <a:solidFill>
            <a:schemeClr val="tx2"/>
          </a:solidFill>
          <a:latin typeface="+mj-lt"/>
          <a:ea typeface="+mn-ea"/>
          <a:cs typeface="+mn-cs"/>
        </a:defRPr>
      </a:lvl2pPr>
      <a:lvl3pPr marL="0" indent="0" algn="ctr" defTabSz="685800" rtl="0" eaLnBrk="1" latinLnBrk="0" hangingPunct="1">
        <a:lnSpc>
          <a:spcPct val="90000"/>
        </a:lnSpc>
        <a:spcBef>
          <a:spcPts val="900"/>
        </a:spcBef>
        <a:spcAft>
          <a:spcPts val="900"/>
        </a:spcAft>
        <a:buFont typeface="Arial" panose="020B0604020202020204" pitchFamily="34" charset="0"/>
        <a:buNone/>
        <a:defRPr sz="1500" b="1" kern="1200">
          <a:solidFill>
            <a:schemeClr val="tx2"/>
          </a:solidFill>
          <a:latin typeface="+mn-lt"/>
          <a:ea typeface="+mn-ea"/>
          <a:cs typeface="+mn-cs"/>
        </a:defRPr>
      </a:lvl3pPr>
      <a:lvl4pPr marL="0" indent="0" algn="ctr" defTabSz="685800" rtl="0" eaLnBrk="1" latinLnBrk="0" hangingPunct="1">
        <a:lnSpc>
          <a:spcPct val="90000"/>
        </a:lnSpc>
        <a:spcBef>
          <a:spcPts val="375"/>
        </a:spcBef>
        <a:buFont typeface="Arial" panose="020B0604020202020204" pitchFamily="34" charset="0"/>
        <a:buNone/>
        <a:defRPr sz="1200" kern="1200">
          <a:solidFill>
            <a:schemeClr val="tx1">
              <a:lumMod val="85000"/>
              <a:lumOff val="15000"/>
            </a:schemeClr>
          </a:solidFill>
          <a:latin typeface="+mn-lt"/>
          <a:ea typeface="+mn-ea"/>
          <a:cs typeface="+mn-cs"/>
        </a:defRPr>
      </a:lvl4pPr>
      <a:lvl5pPr marL="0" indent="0" algn="ctr" defTabSz="685800" rtl="0" eaLnBrk="1" latinLnBrk="0" hangingPunct="1">
        <a:lnSpc>
          <a:spcPct val="90000"/>
        </a:lnSpc>
        <a:spcBef>
          <a:spcPts val="375"/>
        </a:spcBef>
        <a:spcAft>
          <a:spcPts val="900"/>
        </a:spcAft>
        <a:buFont typeface="Arial" panose="020B0604020202020204" pitchFamily="34" charset="0"/>
        <a:buNone/>
        <a:defRPr sz="105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slide" Target="slide46.xml"/></Relationships>
</file>

<file path=ppt/slides/_rels/slide1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 Target="slide46.xml"/><Relationship Id="rId7" Type="http://schemas.openxmlformats.org/officeDocument/2006/relationships/diagramColors" Target="../diagrams/colors5.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6.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21.emf"/><Relationship Id="rId4" Type="http://schemas.openxmlformats.org/officeDocument/2006/relationships/package" Target="../embeddings/Dibujo_de_Microsoft_Visio2.vsdx"/></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36.e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xml"/><Relationship Id="rId4" Type="http://schemas.openxmlformats.org/officeDocument/2006/relationships/slide" Target="slide7.xml"/></Relationships>
</file>

<file path=ppt/slides/_rels/slide3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slide" Target="slide7.xml"/><Relationship Id="rId4" Type="http://schemas.openxmlformats.org/officeDocument/2006/relationships/image" Target="../media/image41.emf"/></Relationships>
</file>

<file path=ppt/slides/_rels/slide3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slide" Target="slide8.xml"/></Relationships>
</file>

<file path=ppt/slides/_rels/slide4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slide" Target="slide8.xml"/><Relationship Id="rId4" Type="http://schemas.openxmlformats.org/officeDocument/2006/relationships/diagramLayout" Target="../diagrams/layout6.xml"/><Relationship Id="rId9"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slide" Target="slide8.xml"/><Relationship Id="rId5" Type="http://schemas.openxmlformats.org/officeDocument/2006/relationships/image" Target="../media/image48.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slide" Target="slide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slide" Target="slide15.xm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51.png"/><Relationship Id="rId5" Type="http://schemas.openxmlformats.org/officeDocument/2006/relationships/image" Target="../media/image50.emf"/><Relationship Id="rId4" Type="http://schemas.openxmlformats.org/officeDocument/2006/relationships/oleObject" Target="../embeddings/oleObject1.bin"/></Relationships>
</file>

<file path=ppt/slides/_rels/slide4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slide" Target="slide3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slide" Target="slide37.xml"/><Relationship Id="rId5" Type="http://schemas.openxmlformats.org/officeDocument/2006/relationships/diagramQuickStyle" Target="../diagrams/quickStyle2.xml"/><Relationship Id="rId10" Type="http://schemas.openxmlformats.org/officeDocument/2006/relationships/slide" Target="slide35.xml"/><Relationship Id="rId4" Type="http://schemas.openxmlformats.org/officeDocument/2006/relationships/diagramLayout" Target="../diagrams/layout2.xml"/><Relationship Id="rId9" Type="http://schemas.openxmlformats.org/officeDocument/2006/relationships/slide" Target="slide34.xml"/></Relationships>
</file>

<file path=ppt/slides/_rels/slide8.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 Target="slide26.xml"/><Relationship Id="rId9" Type="http://schemas.openxmlformats.org/officeDocument/2006/relationships/slide" Target="slide44.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15.png"/><Relationship Id="rId4" Type="http://schemas.openxmlformats.org/officeDocument/2006/relationships/diagramLayout" Target="../diagrams/layout3.xml"/><Relationship Id="rId9" Type="http://schemas.openxmlformats.org/officeDocument/2006/relationships/slide" Target="slide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1478" y="4745038"/>
            <a:ext cx="8299450" cy="119221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dirty="0"/>
          </a:p>
        </p:txBody>
      </p:sp>
      <p:sp>
        <p:nvSpPr>
          <p:cNvPr id="2051" name="Rectangle 150"/>
          <p:cNvSpPr>
            <a:spLocks noGrp="1" noChangeArrowheads="1"/>
          </p:cNvSpPr>
          <p:nvPr>
            <p:ph type="ctrTitle"/>
          </p:nvPr>
        </p:nvSpPr>
        <p:spPr>
          <a:xfrm>
            <a:off x="1357195" y="3382964"/>
            <a:ext cx="6428018" cy="603249"/>
          </a:xfrm>
        </p:spPr>
        <p:txBody>
          <a:bodyPr anchor="ctr">
            <a:noAutofit/>
          </a:bodyPr>
          <a:lstStyle/>
          <a:p>
            <a:pPr eaLnBrk="1" hangingPunct="1"/>
            <a:r>
              <a:rPr lang="es-UY" altLang="en-US" sz="2400" dirty="0" smtClean="0">
                <a:latin typeface="Arial" panose="020B0604020202020204" pitchFamily="34" charset="0"/>
                <a:cs typeface="Arial" panose="020B0604020202020204" pitchFamily="34" charset="0"/>
              </a:rPr>
              <a:t/>
            </a:r>
            <a:br>
              <a:rPr lang="es-UY" altLang="en-US" sz="2400" dirty="0" smtClean="0">
                <a:latin typeface="Arial" panose="020B0604020202020204" pitchFamily="34" charset="0"/>
                <a:cs typeface="Arial" panose="020B0604020202020204" pitchFamily="34" charset="0"/>
              </a:rPr>
            </a:br>
            <a:r>
              <a:rPr lang="es-UY" altLang="en-US" sz="2400" dirty="0" smtClean="0">
                <a:latin typeface="Arial" panose="020B0604020202020204" pitchFamily="34" charset="0"/>
                <a:cs typeface="Arial" panose="020B0604020202020204" pitchFamily="34" charset="0"/>
              </a:rPr>
              <a:t>Lorena Samantha Oscullo Naranjo</a:t>
            </a:r>
            <a:endParaRPr lang="es-ES" altLang="en-US" sz="2400" dirty="0" smtClean="0">
              <a:solidFill>
                <a:schemeClr val="tx1"/>
              </a:solidFill>
              <a:latin typeface="Arial" panose="020B0604020202020204" pitchFamily="34" charset="0"/>
              <a:cs typeface="Arial" panose="020B0604020202020204" pitchFamily="34" charset="0"/>
            </a:endParaRPr>
          </a:p>
        </p:txBody>
      </p:sp>
      <p:sp>
        <p:nvSpPr>
          <p:cNvPr id="2052" name="Rectangle 170"/>
          <p:cNvSpPr>
            <a:spLocks noChangeArrowheads="1"/>
          </p:cNvSpPr>
          <p:nvPr/>
        </p:nvSpPr>
        <p:spPr bwMode="auto">
          <a:xfrm>
            <a:off x="1988087" y="4262438"/>
            <a:ext cx="5382137"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r>
              <a:rPr lang="es-EC" altLang="en-US" sz="2400" dirty="0" smtClean="0"/>
              <a:t>Director: Ing. Andrés Arcentales PhD</a:t>
            </a:r>
            <a:r>
              <a:rPr lang="en-US" altLang="en-US" sz="2400" dirty="0" smtClean="0"/>
              <a:t>.</a:t>
            </a:r>
            <a:endParaRPr lang="en-US" altLang="en-US" sz="2400" dirty="0"/>
          </a:p>
        </p:txBody>
      </p:sp>
      <p:sp>
        <p:nvSpPr>
          <p:cNvPr id="2053" name="Rectangle 150"/>
          <p:cNvSpPr txBox="1">
            <a:spLocks noChangeArrowheads="1"/>
          </p:cNvSpPr>
          <p:nvPr/>
        </p:nvSpPr>
        <p:spPr bwMode="auto">
          <a:xfrm>
            <a:off x="539750" y="1511301"/>
            <a:ext cx="8064500"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just"/>
            <a:r>
              <a:rPr lang="es-EC" sz="2400" b="1" cap="none" dirty="0" smtClean="0"/>
              <a:t>“MODIFICACIÓN DEL COMPORTAMIENTO DE UN ROBOT SIMULADO EN RESPUESTA A LOS ESTADOS DE ÁNIMO DE SUJETOS SANOS EN BASE AL ANÁLISIS DEL ACOPLE CARDIORRESPIRATORIO”</a:t>
            </a:r>
            <a:endParaRPr lang="es-ES" altLang="en-US" sz="2400" b="1" dirty="0"/>
          </a:p>
        </p:txBody>
      </p:sp>
      <p:sp>
        <p:nvSpPr>
          <p:cNvPr id="2054" name="Slide Number Placeholder 1"/>
          <p:cNvSpPr>
            <a:spLocks noGrp="1"/>
          </p:cNvSpPr>
          <p:nvPr>
            <p:ph type="sldNum" sz="quarter" idx="12"/>
          </p:nvPr>
        </p:nvSpPr>
        <p:spPr>
          <a:noFill/>
        </p:spPr>
        <p:txBody>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fld id="{9DA28602-8785-4F8B-8DC6-A4063C92D4BF}" type="slidenum">
              <a:rPr lang="es-ES" altLang="en-US"/>
              <a:pPr/>
              <a:t>1</a:t>
            </a:fld>
            <a:endParaRPr lang="es-ES" altLang="en-US" dirty="0"/>
          </a:p>
        </p:txBody>
      </p:sp>
      <p:pic>
        <p:nvPicPr>
          <p:cNvPr id="2055" name="Picture 5" descr="http://mercadotecnia.espe.edu.ec/wp-content/uploads/tmp/LOGO-PRINCIPAL-ESPE2.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6220" y="5985668"/>
            <a:ext cx="25098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
          <p:cNvPicPr>
            <a:picLocks noChangeAspect="1"/>
          </p:cNvPicPr>
          <p:nvPr/>
        </p:nvPicPr>
        <p:blipFill>
          <a:blip r:embed="rId4" cstate="print">
            <a:extLst>
              <a:ext uri="{28A0092B-C50C-407E-A947-70E740481C1C}">
                <a14:useLocalDpi xmlns:a14="http://schemas.microsoft.com/office/drawing/2010/main" val="0"/>
              </a:ext>
            </a:extLst>
          </a:blip>
          <a:srcRect l="30313" t="24242" r="38976"/>
          <a:stretch>
            <a:fillRect/>
          </a:stretch>
        </p:blipFill>
        <p:spPr bwMode="auto">
          <a:xfrm>
            <a:off x="7688263" y="5666581"/>
            <a:ext cx="915987"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9750" y="5761831"/>
            <a:ext cx="919162"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Rectangle 150"/>
          <p:cNvSpPr txBox="1">
            <a:spLocks noChangeArrowheads="1"/>
          </p:cNvSpPr>
          <p:nvPr/>
        </p:nvSpPr>
        <p:spPr bwMode="auto">
          <a:xfrm>
            <a:off x="609600" y="344488"/>
            <a:ext cx="81391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s-UY" altLang="en-US" sz="2400" b="1" dirty="0">
                <a:solidFill>
                  <a:schemeClr val="bg1"/>
                </a:solidFill>
              </a:rPr>
              <a:t>Trabajo de Investigación</a:t>
            </a:r>
          </a:p>
          <a:p>
            <a:pPr algn="ctr" eaLnBrk="1" hangingPunct="1"/>
            <a:r>
              <a:rPr lang="es-UY" altLang="en-US" sz="2400" b="1" dirty="0">
                <a:solidFill>
                  <a:schemeClr val="bg1"/>
                </a:solidFill>
              </a:rPr>
              <a:t>Ingeniería en Electrónica Automatización y Control</a:t>
            </a:r>
            <a:endParaRPr lang="es-ES" altLang="en-US" sz="2400" b="1" dirty="0">
              <a:solidFill>
                <a:schemeClr val="bg1"/>
              </a:solidFill>
            </a:endParaRPr>
          </a:p>
        </p:txBody>
      </p:sp>
      <p:sp>
        <p:nvSpPr>
          <p:cNvPr id="12" name="Rectangle 170"/>
          <p:cNvSpPr>
            <a:spLocks noChangeArrowheads="1"/>
          </p:cNvSpPr>
          <p:nvPr/>
        </p:nvSpPr>
        <p:spPr bwMode="auto">
          <a:xfrm>
            <a:off x="1907537" y="5143150"/>
            <a:ext cx="5382137"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s-EC" altLang="en-US" sz="2400" dirty="0" smtClean="0"/>
              <a:t>Sangolquí, Febrero 2018</a:t>
            </a:r>
            <a:endParaRPr lang="en-US" altLang="en-US" sz="2400" dirty="0"/>
          </a:p>
        </p:txBody>
      </p:sp>
    </p:spTree>
    <p:extLst>
      <p:ext uri="{BB962C8B-B14F-4D97-AF65-F5344CB8AC3E}">
        <p14:creationId xmlns:p14="http://schemas.microsoft.com/office/powerpoint/2010/main" val="39308339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2">
            <a:extLst>
              <a:ext uri="{FF2B5EF4-FFF2-40B4-BE49-F238E27FC236}">
                <a16:creationId xmlns:a16="http://schemas.microsoft.com/office/drawing/2014/main" xmlns="" id="{DDF7885F-512D-4936-A52A-20597039AC0B}"/>
              </a:ext>
            </a:extLst>
          </p:cNvPr>
          <p:cNvSpPr txBox="1">
            <a:spLocks/>
          </p:cNvSpPr>
          <p:nvPr/>
        </p:nvSpPr>
        <p:spPr>
          <a:xfrm>
            <a:off x="6975168" y="6560699"/>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AE1514C-5E56-4738-A1FF-4B1CFD2A3E36}" type="slidenum">
              <a:rPr lang="en-US" sz="825">
                <a:solidFill>
                  <a:schemeClr val="tx2"/>
                </a:solidFill>
              </a:rPr>
              <a:pPr algn="r"/>
              <a:t>10</a:t>
            </a:fld>
            <a:endParaRPr lang="en-US" sz="825" dirty="0">
              <a:solidFill>
                <a:schemeClr val="tx2"/>
              </a:solidFill>
            </a:endParaRPr>
          </a:p>
        </p:txBody>
      </p:sp>
      <p:sp>
        <p:nvSpPr>
          <p:cNvPr id="64" name="Title 2"/>
          <p:cNvSpPr>
            <a:spLocks noGrp="1"/>
          </p:cNvSpPr>
          <p:nvPr>
            <p:ph type="title"/>
          </p:nvPr>
        </p:nvSpPr>
        <p:spPr>
          <a:xfrm>
            <a:off x="0" y="128256"/>
            <a:ext cx="9144000" cy="788069"/>
          </a:xfrm>
        </p:spPr>
        <p:txBody>
          <a:bodyPr/>
          <a:lstStyle/>
          <a:p>
            <a:r>
              <a:rPr lang="es-ES" altLang="en-US" sz="1800" dirty="0"/>
              <a:t>“MODIFICACIÓN DEL COMPORTAMIENTO DE UN ROBOT SIMULADO EN RESPUESTA A LOS ESTADOS DE ÁNIMO DE SUJETOS SANOS EN BASE AL ANÁLISIS DEL ACOPLE CARDIORRESPIRATORIO”</a:t>
            </a:r>
            <a:endParaRPr lang="en-US" sz="1800" dirty="0"/>
          </a:p>
        </p:txBody>
      </p:sp>
      <p:sp>
        <p:nvSpPr>
          <p:cNvPr id="5" name="Rectangle 2"/>
          <p:cNvSpPr>
            <a:spLocks noChangeArrowheads="1"/>
          </p:cNvSpPr>
          <p:nvPr/>
        </p:nvSpPr>
        <p:spPr bwMode="auto">
          <a:xfrm flipV="1">
            <a:off x="315686" y="2253342"/>
            <a:ext cx="11591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dirty="0"/>
          </a:p>
        </p:txBody>
      </p:sp>
      <p:sp>
        <p:nvSpPr>
          <p:cNvPr id="19" name="Rectángulo 18"/>
          <p:cNvSpPr/>
          <p:nvPr/>
        </p:nvSpPr>
        <p:spPr>
          <a:xfrm>
            <a:off x="91370" y="992295"/>
            <a:ext cx="8941197" cy="338554"/>
          </a:xfrm>
          <a:prstGeom prst="rect">
            <a:avLst/>
          </a:prstGeom>
        </p:spPr>
        <p:txBody>
          <a:bodyPr wrap="square">
            <a:spAutoFit/>
          </a:bodyPr>
          <a:lstStyle/>
          <a:p>
            <a:pPr marL="398463" lvl="0" indent="-398463"/>
            <a:r>
              <a:rPr lang="es-ES" sz="1600" b="1" dirty="0">
                <a:solidFill>
                  <a:srgbClr val="000000"/>
                </a:solidFill>
                <a:ea typeface="Inconsolata"/>
              </a:rPr>
              <a:t>3.	</a:t>
            </a:r>
            <a:r>
              <a:rPr lang="es-EC" sz="1600" b="1" dirty="0">
                <a:solidFill>
                  <a:srgbClr val="000000"/>
                </a:solidFill>
                <a:ea typeface="Inconsolata"/>
                <a:cs typeface="Times New Roman" panose="02020603050405020304" pitchFamily="18" charset="0"/>
              </a:rPr>
              <a:t>ADQUISICIÓN Y CARACTERIZACIÓN DE SEÑALES CARDIORRESPIRATORIAS (Cont.)</a:t>
            </a:r>
            <a:endParaRPr lang="es-EC" sz="1600" b="1" dirty="0">
              <a:solidFill>
                <a:srgbClr val="000000"/>
              </a:solidFill>
              <a:ea typeface="Inconsolata"/>
            </a:endParaRPr>
          </a:p>
        </p:txBody>
      </p:sp>
      <p:graphicFrame>
        <p:nvGraphicFramePr>
          <p:cNvPr id="3" name="Diagrama 2"/>
          <p:cNvGraphicFramePr/>
          <p:nvPr>
            <p:extLst>
              <p:ext uri="{D42A27DB-BD31-4B8C-83A1-F6EECF244321}">
                <p14:modId xmlns:p14="http://schemas.microsoft.com/office/powerpoint/2010/main" val="2317278770"/>
              </p:ext>
            </p:extLst>
          </p:nvPr>
        </p:nvGraphicFramePr>
        <p:xfrm>
          <a:off x="91371" y="1667485"/>
          <a:ext cx="8734718" cy="2071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Flecha derecha 11"/>
          <p:cNvSpPr/>
          <p:nvPr/>
        </p:nvSpPr>
        <p:spPr>
          <a:xfrm rot="5400000">
            <a:off x="2246060" y="3743052"/>
            <a:ext cx="402679" cy="568295"/>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 dirty="0"/>
          </a:p>
        </p:txBody>
      </p:sp>
      <p:sp>
        <p:nvSpPr>
          <p:cNvPr id="13" name="Flecha derecha 12"/>
          <p:cNvSpPr/>
          <p:nvPr/>
        </p:nvSpPr>
        <p:spPr>
          <a:xfrm rot="5400000">
            <a:off x="6773826" y="3757446"/>
            <a:ext cx="402679" cy="568295"/>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 dirty="0"/>
          </a:p>
        </p:txBody>
      </p:sp>
      <p:graphicFrame>
        <p:nvGraphicFramePr>
          <p:cNvPr id="6" name="Tabla 5"/>
          <p:cNvGraphicFramePr>
            <a:graphicFrameLocks noGrp="1"/>
          </p:cNvGraphicFramePr>
          <p:nvPr>
            <p:extLst>
              <p:ext uri="{D42A27DB-BD31-4B8C-83A1-F6EECF244321}">
                <p14:modId xmlns:p14="http://schemas.microsoft.com/office/powerpoint/2010/main" val="3118634708"/>
              </p:ext>
            </p:extLst>
          </p:nvPr>
        </p:nvGraphicFramePr>
        <p:xfrm>
          <a:off x="91370" y="4487603"/>
          <a:ext cx="4396992" cy="1849384"/>
        </p:xfrm>
        <a:graphic>
          <a:graphicData uri="http://schemas.openxmlformats.org/drawingml/2006/table">
            <a:tbl>
              <a:tblPr firstRow="1" firstCol="1" bandRow="1"/>
              <a:tblGrid>
                <a:gridCol w="1665516"/>
                <a:gridCol w="2731476"/>
              </a:tblGrid>
              <a:tr h="462346">
                <a:tc>
                  <a:txBody>
                    <a:bodyPr/>
                    <a:lstStyle/>
                    <a:p>
                      <a:pPr marL="0" marR="0" indent="0" algn="ctr">
                        <a:spcBef>
                          <a:spcPts val="0"/>
                        </a:spcBef>
                        <a:spcAft>
                          <a:spcPts val="0"/>
                        </a:spcAft>
                      </a:pPr>
                      <a:r>
                        <a:rPr lang="es-EC" sz="1600" kern="1200" dirty="0">
                          <a:solidFill>
                            <a:schemeClr val="tx1"/>
                          </a:solidFill>
                          <a:latin typeface="+mn-lt"/>
                          <a:ea typeface="+mn-ea"/>
                          <a:cs typeface="+mn-cs"/>
                        </a:rPr>
                        <a:t>Análisis espectral</a:t>
                      </a:r>
                      <a:endParaRPr lang="es-ES" sz="1600" kern="1200" dirty="0">
                        <a:solidFill>
                          <a:schemeClr val="tx1"/>
                        </a:solidFill>
                        <a:latin typeface="+mn-lt"/>
                        <a:ea typeface="+mn-ea"/>
                        <a:cs typeface="+mn-cs"/>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92D050"/>
                    </a:solidFill>
                  </a:tcPr>
                </a:tc>
                <a:tc>
                  <a:txBody>
                    <a:bodyPr/>
                    <a:lstStyle/>
                    <a:p>
                      <a:pPr marL="0" marR="0" indent="0" algn="ctr">
                        <a:spcBef>
                          <a:spcPts val="0"/>
                        </a:spcBef>
                        <a:spcAft>
                          <a:spcPts val="0"/>
                        </a:spcAft>
                        <a:tabLst>
                          <a:tab pos="723265" algn="l"/>
                        </a:tabLst>
                      </a:pPr>
                      <a:r>
                        <a:rPr lang="es-EC" sz="1600" kern="1200" dirty="0">
                          <a:solidFill>
                            <a:schemeClr val="tx1"/>
                          </a:solidFill>
                          <a:latin typeface="+mn-lt"/>
                          <a:ea typeface="+mn-ea"/>
                          <a:cs typeface="+mn-cs"/>
                        </a:rPr>
                        <a:t>Señales de estudio</a:t>
                      </a:r>
                      <a:endParaRPr lang="es-ES" sz="1600" kern="1200" dirty="0">
                        <a:solidFill>
                          <a:schemeClr val="tx1"/>
                        </a:solidFill>
                        <a:latin typeface="+mn-lt"/>
                        <a:ea typeface="+mn-ea"/>
                        <a:cs typeface="+mn-cs"/>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92D050"/>
                    </a:solidFill>
                  </a:tcPr>
                </a:tc>
              </a:tr>
              <a:tr h="462346">
                <a:tc rowSpan="3">
                  <a:txBody>
                    <a:bodyPr/>
                    <a:lstStyle/>
                    <a:p>
                      <a:pPr marL="457200" marR="0" indent="0" algn="just">
                        <a:spcBef>
                          <a:spcPts val="0"/>
                        </a:spcBef>
                        <a:spcAft>
                          <a:spcPts val="0"/>
                        </a:spcAft>
                      </a:pPr>
                      <a:r>
                        <a:rPr lang="es-EC" sz="1600" kern="1200" dirty="0">
                          <a:solidFill>
                            <a:schemeClr val="tx1"/>
                          </a:solidFill>
                          <a:latin typeface="+mn-lt"/>
                          <a:ea typeface="+mn-ea"/>
                          <a:cs typeface="+mn-cs"/>
                        </a:rPr>
                        <a:t>MSC y</a:t>
                      </a:r>
                      <a:endParaRPr lang="es-ES" sz="1600" kern="1200" dirty="0">
                        <a:solidFill>
                          <a:schemeClr val="tx1"/>
                        </a:solidFill>
                        <a:latin typeface="+mn-lt"/>
                        <a:ea typeface="+mn-ea"/>
                        <a:cs typeface="+mn-cs"/>
                      </a:endParaRPr>
                    </a:p>
                    <a:p>
                      <a:pPr marL="457200" marR="0" indent="0" algn="just">
                        <a:spcBef>
                          <a:spcPts val="0"/>
                        </a:spcBef>
                        <a:spcAft>
                          <a:spcPts val="0"/>
                        </a:spcAft>
                      </a:pPr>
                      <a:r>
                        <a:rPr lang="es-EC" sz="1600" kern="1200" dirty="0">
                          <a:solidFill>
                            <a:schemeClr val="tx1"/>
                          </a:solidFill>
                          <a:latin typeface="+mn-lt"/>
                          <a:ea typeface="+mn-ea"/>
                          <a:cs typeface="+mn-cs"/>
                        </a:rPr>
                        <a:t>CPSD</a:t>
                      </a:r>
                      <a:endParaRPr lang="es-ES" sz="1600" kern="1200" dirty="0">
                        <a:solidFill>
                          <a:schemeClr val="tx1"/>
                        </a:solidFill>
                        <a:latin typeface="+mn-lt"/>
                        <a:ea typeface="+mn-ea"/>
                        <a:cs typeface="+mn-cs"/>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indent="0" algn="ctr">
                        <a:spcBef>
                          <a:spcPts val="0"/>
                        </a:spcBef>
                        <a:spcAft>
                          <a:spcPts val="0"/>
                        </a:spcAft>
                      </a:pPr>
                      <a:r>
                        <a:rPr lang="es-EC" sz="1600" kern="1200" dirty="0">
                          <a:solidFill>
                            <a:schemeClr val="tx1"/>
                          </a:solidFill>
                          <a:latin typeface="+mn-lt"/>
                          <a:ea typeface="+mn-ea"/>
                          <a:cs typeface="+mn-cs"/>
                        </a:rPr>
                        <a:t>FLW promedio  vs HRV</a:t>
                      </a:r>
                      <a:endParaRPr lang="es-ES" sz="1600" kern="1200" dirty="0">
                        <a:solidFill>
                          <a:schemeClr val="tx1"/>
                        </a:solidFill>
                        <a:latin typeface="+mn-lt"/>
                        <a:ea typeface="+mn-ea"/>
                        <a:cs typeface="+mn-cs"/>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462346">
                <a:tc vMerge="1">
                  <a:txBody>
                    <a:bodyPr/>
                    <a:lstStyle/>
                    <a:p>
                      <a:endParaRPr lang="es-ES"/>
                    </a:p>
                  </a:txBody>
                  <a:tcPr/>
                </a:tc>
                <a:tc>
                  <a:txBody>
                    <a:bodyPr/>
                    <a:lstStyle/>
                    <a:p>
                      <a:pPr marL="0" marR="0" indent="0" algn="ctr">
                        <a:spcBef>
                          <a:spcPts val="0"/>
                        </a:spcBef>
                        <a:spcAft>
                          <a:spcPts val="0"/>
                        </a:spcAft>
                      </a:pPr>
                      <a:r>
                        <a:rPr lang="es-EC" sz="1600" kern="1200" dirty="0">
                          <a:solidFill>
                            <a:schemeClr val="tx1"/>
                          </a:solidFill>
                          <a:latin typeface="+mn-lt"/>
                          <a:ea typeface="+mn-ea"/>
                          <a:cs typeface="+mn-cs"/>
                        </a:rPr>
                        <a:t>FLW promedio  vs IUS</a:t>
                      </a:r>
                      <a:endParaRPr lang="es-ES" sz="1600" kern="1200" dirty="0">
                        <a:solidFill>
                          <a:schemeClr val="tx1"/>
                        </a:solidFill>
                        <a:latin typeface="+mn-lt"/>
                        <a:ea typeface="+mn-ea"/>
                        <a:cs typeface="+mn-cs"/>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462346">
                <a:tc vMerge="1">
                  <a:txBody>
                    <a:bodyPr/>
                    <a:lstStyle/>
                    <a:p>
                      <a:endParaRPr lang="es-ES"/>
                    </a:p>
                  </a:txBody>
                  <a:tcPr/>
                </a:tc>
                <a:tc>
                  <a:txBody>
                    <a:bodyPr/>
                    <a:lstStyle/>
                    <a:p>
                      <a:pPr marL="0" marR="0" indent="0" algn="ctr">
                        <a:spcBef>
                          <a:spcPts val="0"/>
                        </a:spcBef>
                        <a:spcAft>
                          <a:spcPts val="0"/>
                        </a:spcAft>
                      </a:pPr>
                      <a:r>
                        <a:rPr lang="es-EC" sz="1600" kern="1200" dirty="0">
                          <a:solidFill>
                            <a:schemeClr val="tx1"/>
                          </a:solidFill>
                          <a:latin typeface="+mn-lt"/>
                          <a:ea typeface="+mn-ea"/>
                          <a:cs typeface="+mn-cs"/>
                        </a:rPr>
                        <a:t>FLW promedio  vs IDS</a:t>
                      </a:r>
                      <a:endParaRPr lang="es-ES" sz="1600" kern="1200" dirty="0">
                        <a:solidFill>
                          <a:schemeClr val="tx1"/>
                        </a:solidFill>
                        <a:latin typeface="+mn-lt"/>
                        <a:ea typeface="+mn-ea"/>
                        <a:cs typeface="+mn-cs"/>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bl>
          </a:graphicData>
        </a:graphic>
      </p:graphicFrame>
      <p:sp>
        <p:nvSpPr>
          <p:cNvPr id="14" name="Rectángulo 13"/>
          <p:cNvSpPr/>
          <p:nvPr/>
        </p:nvSpPr>
        <p:spPr>
          <a:xfrm>
            <a:off x="170121" y="1328931"/>
            <a:ext cx="8973879" cy="338554"/>
          </a:xfrm>
          <a:prstGeom prst="rect">
            <a:avLst/>
          </a:prstGeom>
        </p:spPr>
        <p:txBody>
          <a:bodyPr wrap="square">
            <a:spAutoFit/>
          </a:bodyPr>
          <a:lstStyle/>
          <a:p>
            <a:pPr lvl="0" algn="just" defTabSz="574675">
              <a:defRPr/>
            </a:pPr>
            <a:r>
              <a:rPr lang="es-EC" sz="1600" dirty="0"/>
              <a:t>f</a:t>
            </a:r>
            <a:r>
              <a:rPr lang="es-EC" sz="1600" dirty="0" smtClean="0"/>
              <a:t>)	</a:t>
            </a:r>
            <a:r>
              <a:rPr lang="es-EC" sz="1600" u="sng" dirty="0" smtClean="0"/>
              <a:t>Secuencia para caracterización del acople cardiorrespiratorio</a:t>
            </a:r>
            <a:endParaRPr lang="es-ES" sz="1600" u="sng" dirty="0" smtClean="0"/>
          </a:p>
        </p:txBody>
      </p:sp>
      <p:sp>
        <p:nvSpPr>
          <p:cNvPr id="15" name="Rectángulo 14">
            <a:hlinkClick r:id="rId8" action="ppaction://hlinksldjump"/>
          </p:cNvPr>
          <p:cNvSpPr/>
          <p:nvPr/>
        </p:nvSpPr>
        <p:spPr>
          <a:xfrm>
            <a:off x="5345468" y="4278273"/>
            <a:ext cx="3259394" cy="338554"/>
          </a:xfrm>
          <a:prstGeom prst="rect">
            <a:avLst/>
          </a:prstGeom>
        </p:spPr>
        <p:txBody>
          <a:bodyPr wrap="square">
            <a:spAutoFit/>
          </a:bodyPr>
          <a:lstStyle/>
          <a:p>
            <a:pPr marL="285750" indent="-285750" algn="just">
              <a:buFont typeface="Arial" panose="020B0604020202020204" pitchFamily="34" charset="0"/>
              <a:buChar char="•"/>
            </a:pPr>
            <a:r>
              <a:rPr lang="es-EC" sz="1600" u="sng" dirty="0" smtClean="0"/>
              <a:t>14 </a:t>
            </a:r>
            <a:r>
              <a:rPr lang="es-EC" sz="1600" u="sng" dirty="0"/>
              <a:t>parámetros espectrales</a:t>
            </a:r>
            <a:endParaRPr lang="es-ES" sz="1600" u="sng" dirty="0"/>
          </a:p>
        </p:txBody>
      </p:sp>
    </p:spTree>
    <p:extLst>
      <p:ext uri="{BB962C8B-B14F-4D97-AF65-F5344CB8AC3E}">
        <p14:creationId xmlns:p14="http://schemas.microsoft.com/office/powerpoint/2010/main" val="424370355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2">
            <a:extLst>
              <a:ext uri="{FF2B5EF4-FFF2-40B4-BE49-F238E27FC236}">
                <a16:creationId xmlns:a16="http://schemas.microsoft.com/office/drawing/2014/main" xmlns="" id="{DDF7885F-512D-4936-A52A-20597039AC0B}"/>
              </a:ext>
            </a:extLst>
          </p:cNvPr>
          <p:cNvSpPr txBox="1">
            <a:spLocks/>
          </p:cNvSpPr>
          <p:nvPr/>
        </p:nvSpPr>
        <p:spPr>
          <a:xfrm>
            <a:off x="7014498" y="65841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AE1514C-5E56-4738-A1FF-4B1CFD2A3E36}" type="slidenum">
              <a:rPr lang="en-US" sz="825">
                <a:solidFill>
                  <a:schemeClr val="tx2"/>
                </a:solidFill>
              </a:rPr>
              <a:pPr algn="r"/>
              <a:t>11</a:t>
            </a:fld>
            <a:endParaRPr lang="en-US" sz="825" dirty="0">
              <a:solidFill>
                <a:schemeClr val="tx2"/>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sp>
        <p:nvSpPr>
          <p:cNvPr id="6" name="Rectángulo 5"/>
          <p:cNvSpPr/>
          <p:nvPr/>
        </p:nvSpPr>
        <p:spPr>
          <a:xfrm>
            <a:off x="162155" y="1313098"/>
            <a:ext cx="8677924" cy="1354217"/>
          </a:xfrm>
          <a:prstGeom prst="rect">
            <a:avLst/>
          </a:prstGeom>
        </p:spPr>
        <p:txBody>
          <a:bodyPr wrap="square">
            <a:spAutoFit/>
          </a:bodyPr>
          <a:lstStyle/>
          <a:p>
            <a:pPr marL="398463" lvl="0" indent="-398463">
              <a:buFontTx/>
              <a:buAutoNum type="arabicPeriod" startAt="3"/>
            </a:pPr>
            <a:r>
              <a:rPr lang="es-EC" sz="1600" b="1" dirty="0">
                <a:solidFill>
                  <a:srgbClr val="000000"/>
                </a:solidFill>
                <a:ea typeface="Inconsolata"/>
                <a:cs typeface="Times New Roman" panose="02020603050405020304" pitchFamily="18" charset="0"/>
              </a:rPr>
              <a:t>ADQUISICIÓN Y CARACTERIZACIÓN DE SEÑALES CARDIORRESPIRATORIAS (Cont.)</a:t>
            </a:r>
          </a:p>
          <a:p>
            <a:pPr lvl="0"/>
            <a:endParaRPr lang="es-ES" sz="1600" u="sng" dirty="0">
              <a:solidFill>
                <a:srgbClr val="000000"/>
              </a:solidFill>
            </a:endParaRPr>
          </a:p>
          <a:p>
            <a:pPr marL="342900" lvl="0" indent="-342900">
              <a:buFontTx/>
              <a:buAutoNum type="alphaLcParenR" startAt="7"/>
            </a:pPr>
            <a:r>
              <a:rPr lang="es-ES" sz="1600" dirty="0">
                <a:solidFill>
                  <a:srgbClr val="000000"/>
                </a:solidFill>
              </a:rPr>
              <a:t>Resultados de la estimación espectral con </a:t>
            </a:r>
            <a:r>
              <a:rPr lang="es-ES" sz="1600" b="1" dirty="0">
                <a:solidFill>
                  <a:srgbClr val="000000"/>
                </a:solidFill>
              </a:rPr>
              <a:t>MSC</a:t>
            </a:r>
            <a:r>
              <a:rPr lang="es-ES" sz="1600" dirty="0">
                <a:solidFill>
                  <a:srgbClr val="000000"/>
                </a:solidFill>
              </a:rPr>
              <a:t> entre las señales FLW y las series temporales obtenidas de la señal ECG de un sujeto ante diferentes estados emocionales.</a:t>
            </a:r>
            <a:endParaRPr lang="es-EC" sz="1600" dirty="0">
              <a:solidFill>
                <a:srgbClr val="000000"/>
              </a:solidFill>
            </a:endParaRPr>
          </a:p>
          <a:p>
            <a:pPr marL="863600" indent="-863600">
              <a:buAutoNum type="arabicPlain" startAt="3"/>
            </a:pPr>
            <a:endParaRPr lang="es-EC" dirty="0"/>
          </a:p>
        </p:txBody>
      </p:sp>
      <p:sp>
        <p:nvSpPr>
          <p:cNvPr id="8" name="Title 2"/>
          <p:cNvSpPr>
            <a:spLocks noGrp="1"/>
          </p:cNvSpPr>
          <p:nvPr>
            <p:ph type="title"/>
          </p:nvPr>
        </p:nvSpPr>
        <p:spPr/>
        <p:txBody>
          <a:bodyPr/>
          <a:lstStyle/>
          <a:p>
            <a:r>
              <a:rPr lang="es-ES" altLang="en-US" sz="1800" dirty="0"/>
              <a:t>“MODIFICACIÓN DEL COMPORTAMIENTO DE UN ROBOT SIMULADO EN RESPUESTA A LOS ESTADOS DE ÁNIMO DE SUJETOS SANOS EN BASE AL ANÁLISIS DEL ACOPLE CARDIORRESPIRATORIO”</a:t>
            </a:r>
            <a:endParaRPr lang="en-US" sz="1800" dirty="0"/>
          </a:p>
        </p:txBody>
      </p:sp>
      <p:pic>
        <p:nvPicPr>
          <p:cNvPr id="10" name="Imagen 9"/>
          <p:cNvPicPr/>
          <p:nvPr/>
        </p:nvPicPr>
        <p:blipFill rotWithShape="1">
          <a:blip r:embed="rId2" cstate="print">
            <a:extLst>
              <a:ext uri="{28A0092B-C50C-407E-A947-70E740481C1C}">
                <a14:useLocalDpi xmlns:a14="http://schemas.microsoft.com/office/drawing/2010/main" val="0"/>
              </a:ext>
            </a:extLst>
          </a:blip>
          <a:srcRect l="8167" r="8589" b="4680"/>
          <a:stretch/>
        </p:blipFill>
        <p:spPr bwMode="auto">
          <a:xfrm>
            <a:off x="162155" y="2406435"/>
            <a:ext cx="8461829" cy="3551070"/>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04260461"/>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2">
            <a:extLst>
              <a:ext uri="{FF2B5EF4-FFF2-40B4-BE49-F238E27FC236}">
                <a16:creationId xmlns:a16="http://schemas.microsoft.com/office/drawing/2014/main" xmlns="" id="{DDF7885F-512D-4936-A52A-20597039AC0B}"/>
              </a:ext>
            </a:extLst>
          </p:cNvPr>
          <p:cNvSpPr txBox="1">
            <a:spLocks/>
          </p:cNvSpPr>
          <p:nvPr/>
        </p:nvSpPr>
        <p:spPr>
          <a:xfrm>
            <a:off x="7014498" y="65841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AE1514C-5E56-4738-A1FF-4B1CFD2A3E36}" type="slidenum">
              <a:rPr lang="en-US" sz="825">
                <a:solidFill>
                  <a:schemeClr val="tx2"/>
                </a:solidFill>
              </a:rPr>
              <a:pPr algn="r"/>
              <a:t>12</a:t>
            </a:fld>
            <a:endParaRPr lang="en-US" sz="825" dirty="0">
              <a:solidFill>
                <a:schemeClr val="tx2"/>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sp>
        <p:nvSpPr>
          <p:cNvPr id="6" name="Rectángulo 5"/>
          <p:cNvSpPr/>
          <p:nvPr/>
        </p:nvSpPr>
        <p:spPr>
          <a:xfrm>
            <a:off x="162155" y="1313098"/>
            <a:ext cx="8677924" cy="1354217"/>
          </a:xfrm>
          <a:prstGeom prst="rect">
            <a:avLst/>
          </a:prstGeom>
        </p:spPr>
        <p:txBody>
          <a:bodyPr wrap="square">
            <a:spAutoFit/>
          </a:bodyPr>
          <a:lstStyle/>
          <a:p>
            <a:pPr marL="398463" lvl="0" indent="-398463">
              <a:buFontTx/>
              <a:buAutoNum type="arabicPeriod" startAt="3"/>
            </a:pPr>
            <a:r>
              <a:rPr lang="es-EC" sz="1600" b="1" dirty="0">
                <a:solidFill>
                  <a:srgbClr val="000000"/>
                </a:solidFill>
                <a:ea typeface="Inconsolata"/>
                <a:cs typeface="Times New Roman" panose="02020603050405020304" pitchFamily="18" charset="0"/>
              </a:rPr>
              <a:t>ADQUISICIÓN Y CARACTERIZACIÓN DE SEÑALES CARDIORRESPIRATORIAS (Cont.)</a:t>
            </a:r>
          </a:p>
          <a:p>
            <a:pPr lvl="0"/>
            <a:endParaRPr lang="es-ES" sz="1600" u="sng" dirty="0">
              <a:solidFill>
                <a:srgbClr val="000000"/>
              </a:solidFill>
            </a:endParaRPr>
          </a:p>
          <a:p>
            <a:pPr marL="339725" lvl="0" indent="-339725"/>
            <a:r>
              <a:rPr lang="es-ES" sz="1600" dirty="0" smtClean="0">
                <a:solidFill>
                  <a:srgbClr val="000000"/>
                </a:solidFill>
              </a:rPr>
              <a:t>h)   Resultados </a:t>
            </a:r>
            <a:r>
              <a:rPr lang="es-ES" sz="1600" dirty="0">
                <a:solidFill>
                  <a:srgbClr val="000000"/>
                </a:solidFill>
              </a:rPr>
              <a:t>de la estimación espectral con </a:t>
            </a:r>
            <a:r>
              <a:rPr lang="es-ES" sz="1600" b="1" dirty="0" smtClean="0">
                <a:solidFill>
                  <a:srgbClr val="000000"/>
                </a:solidFill>
              </a:rPr>
              <a:t>CPSD</a:t>
            </a:r>
            <a:r>
              <a:rPr lang="es-ES" sz="1600" dirty="0" smtClean="0">
                <a:solidFill>
                  <a:srgbClr val="000000"/>
                </a:solidFill>
              </a:rPr>
              <a:t> </a:t>
            </a:r>
            <a:r>
              <a:rPr lang="es-ES" sz="1600" dirty="0">
                <a:solidFill>
                  <a:srgbClr val="000000"/>
                </a:solidFill>
              </a:rPr>
              <a:t>entre las señales FLW y las series temporales obtenidas de la señal ECG de un sujeto ante diferentes estados emocionales.</a:t>
            </a:r>
            <a:endParaRPr lang="es-EC" sz="1600" dirty="0">
              <a:solidFill>
                <a:srgbClr val="000000"/>
              </a:solidFill>
            </a:endParaRPr>
          </a:p>
          <a:p>
            <a:endParaRPr lang="es-EC" dirty="0"/>
          </a:p>
        </p:txBody>
      </p:sp>
      <p:sp>
        <p:nvSpPr>
          <p:cNvPr id="8" name="Title 2"/>
          <p:cNvSpPr>
            <a:spLocks noGrp="1"/>
          </p:cNvSpPr>
          <p:nvPr>
            <p:ph type="title"/>
          </p:nvPr>
        </p:nvSpPr>
        <p:spPr/>
        <p:txBody>
          <a:bodyPr/>
          <a:lstStyle/>
          <a:p>
            <a:r>
              <a:rPr lang="es-ES" altLang="en-US" sz="1800" dirty="0"/>
              <a:t>“MODIFICACIÓN DEL COMPORTAMIENTO DE UN ROBOT SIMULADO EN RESPUESTA A LOS ESTADOS DE ÁNIMO DE SUJETOS SANOS EN BASE AL ANÁLISIS DEL ACOPLE CARDIORRESPIRATORIO”</a:t>
            </a:r>
            <a:endParaRPr lang="en-US" sz="1800" dirty="0"/>
          </a:p>
        </p:txBody>
      </p:sp>
      <p:pic>
        <p:nvPicPr>
          <p:cNvPr id="7" name="Imagen 6"/>
          <p:cNvPicPr/>
          <p:nvPr/>
        </p:nvPicPr>
        <p:blipFill rotWithShape="1">
          <a:blip r:embed="rId2" cstate="print">
            <a:extLst>
              <a:ext uri="{28A0092B-C50C-407E-A947-70E740481C1C}">
                <a14:useLocalDpi xmlns:a14="http://schemas.microsoft.com/office/drawing/2010/main" val="0"/>
              </a:ext>
            </a:extLst>
          </a:blip>
          <a:srcRect l="10924" t="2667" r="8287"/>
          <a:stretch/>
        </p:blipFill>
        <p:spPr bwMode="auto">
          <a:xfrm>
            <a:off x="797170" y="2405320"/>
            <a:ext cx="7295926" cy="4007203"/>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43885258"/>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2">
            <a:extLst>
              <a:ext uri="{FF2B5EF4-FFF2-40B4-BE49-F238E27FC236}">
                <a16:creationId xmlns:a16="http://schemas.microsoft.com/office/drawing/2014/main" xmlns="" id="{DDF7885F-512D-4936-A52A-20597039AC0B}"/>
              </a:ext>
            </a:extLst>
          </p:cNvPr>
          <p:cNvSpPr txBox="1">
            <a:spLocks/>
          </p:cNvSpPr>
          <p:nvPr/>
        </p:nvSpPr>
        <p:spPr>
          <a:xfrm>
            <a:off x="7014498" y="65841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AE1514C-5E56-4738-A1FF-4B1CFD2A3E36}" type="slidenum">
              <a:rPr lang="en-US" sz="825">
                <a:solidFill>
                  <a:schemeClr val="tx2"/>
                </a:solidFill>
              </a:rPr>
              <a:pPr algn="r"/>
              <a:t>13</a:t>
            </a:fld>
            <a:endParaRPr lang="en-US" sz="825" dirty="0">
              <a:solidFill>
                <a:schemeClr val="tx2"/>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mc:AlternateContent xmlns:mc="http://schemas.openxmlformats.org/markup-compatibility/2006">
        <mc:Choice xmlns:a14="http://schemas.microsoft.com/office/drawing/2010/main" Requires="a14">
          <p:sp>
            <p:nvSpPr>
              <p:cNvPr id="6" name="Rectángulo 5"/>
              <p:cNvSpPr/>
              <p:nvPr/>
            </p:nvSpPr>
            <p:spPr>
              <a:xfrm>
                <a:off x="162155" y="1313098"/>
                <a:ext cx="8677924" cy="1785104"/>
              </a:xfrm>
              <a:prstGeom prst="rect">
                <a:avLst/>
              </a:prstGeom>
            </p:spPr>
            <p:txBody>
              <a:bodyPr wrap="square">
                <a:spAutoFit/>
              </a:bodyPr>
              <a:lstStyle/>
              <a:p>
                <a:pPr marL="339725" lvl="0" indent="-339725">
                  <a:buFontTx/>
                  <a:buAutoNum type="arabicPlain" startAt="3"/>
                </a:pPr>
                <a:r>
                  <a:rPr lang="es-EC" sz="1600" b="1" dirty="0">
                    <a:solidFill>
                      <a:srgbClr val="000000"/>
                    </a:solidFill>
                    <a:ea typeface="Inconsolata"/>
                    <a:cs typeface="Times New Roman" panose="02020603050405020304" pitchFamily="18" charset="0"/>
                  </a:rPr>
                  <a:t>ADQUISICIÓN Y CARACTERIZACIÓN DE SEÑALES CARDIORRESPIRATORIAS (Cont.)</a:t>
                </a:r>
              </a:p>
              <a:p>
                <a:pPr marL="863600" lvl="0" indent="-863600">
                  <a:buFontTx/>
                  <a:buAutoNum type="arabicPlain" startAt="3"/>
                </a:pPr>
                <a:endParaRPr lang="es-EC" sz="1200" b="1"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280988" lvl="0" indent="-280988"/>
                <a:r>
                  <a:rPr lang="es-EC" sz="1600" dirty="0" smtClean="0">
                    <a:solidFill>
                      <a:srgbClr val="000000"/>
                    </a:solidFill>
                    <a:cs typeface="Arial" panose="020B0604020202020204" pitchFamily="34" charset="0"/>
                  </a:rPr>
                  <a:t>i)	Análisis </a:t>
                </a:r>
                <a:r>
                  <a:rPr lang="es-EC" sz="1600" dirty="0">
                    <a:solidFill>
                      <a:srgbClr val="000000"/>
                    </a:solidFill>
                    <a:cs typeface="Arial" panose="020B0604020202020204" pitchFamily="34" charset="0"/>
                  </a:rPr>
                  <a:t>estadístico: Aplicando la prueba de medianas de U Mann–</a:t>
                </a:r>
                <a:r>
                  <a:rPr lang="es-EC" sz="1600" dirty="0">
                    <a:solidFill>
                      <a:srgbClr val="000000"/>
                    </a:solidFill>
                    <a:cs typeface="Arial" panose="020B0604020202020204" pitchFamily="34" charset="0"/>
                  </a:rPr>
                  <a:t>Whitney</a:t>
                </a:r>
                <a:r>
                  <a:rPr lang="es-EC" sz="1600" dirty="0">
                    <a:solidFill>
                      <a:srgbClr val="000000"/>
                    </a:solidFill>
                    <a:cs typeface="Arial" panose="020B0604020202020204" pitchFamily="34" charset="0"/>
                  </a:rPr>
                  <a:t> se determinó los parámetros que presentaban diferencias estadísticamente significativas (</a:t>
                </a:r>
                <a14:m>
                  <m:oMath xmlns:m="http://schemas.openxmlformats.org/officeDocument/2006/math">
                    <m:r>
                      <a:rPr lang="es-EC" sz="1600">
                        <a:solidFill>
                          <a:srgbClr val="000000"/>
                        </a:solidFill>
                        <a:latin typeface="Cambria Math" panose="02040503050406030204" pitchFamily="18" charset="0"/>
                        <a:cs typeface="Arial" panose="020B0604020202020204" pitchFamily="34" charset="0"/>
                      </a:rPr>
                      <m:t>𝑝</m:t>
                    </m:r>
                    <m:r>
                      <a:rPr lang="es-EC" sz="1600">
                        <a:solidFill>
                          <a:srgbClr val="000000"/>
                        </a:solidFill>
                        <a:latin typeface="Cambria Math" panose="02040503050406030204" pitchFamily="18" charset="0"/>
                        <a:cs typeface="Arial" panose="020B0604020202020204" pitchFamily="34" charset="0"/>
                      </a:rPr>
                      <m:t>&lt;0.05</m:t>
                    </m:r>
                  </m:oMath>
                </a14:m>
                <a:r>
                  <a:rPr lang="es-EC" sz="1600" dirty="0">
                    <a:solidFill>
                      <a:srgbClr val="000000"/>
                    </a:solidFill>
                    <a:cs typeface="Arial" panose="020B0604020202020204" pitchFamily="34" charset="0"/>
                  </a:rPr>
                  <a:t>) que permiten una diferenciación entre el grupo basal (GB), grupo de estrés  (GE), y el grupo tranquilidad (GT</a:t>
                </a:r>
                <a:r>
                  <a:rPr lang="es-EC" sz="1600" dirty="0" smtClean="0">
                    <a:solidFill>
                      <a:srgbClr val="000000"/>
                    </a:solidFill>
                    <a:cs typeface="Arial" panose="020B0604020202020204" pitchFamily="34" charset="0"/>
                  </a:rPr>
                  <a:t>).</a:t>
                </a:r>
                <a:endParaRPr lang="es-EC" dirty="0">
                  <a:solidFill>
                    <a:schemeClr val="dk1"/>
                  </a:solidFill>
                  <a:cs typeface="Arial" panose="020B0604020202020204" pitchFamily="34" charset="0"/>
                </a:endParaRPr>
              </a:p>
              <a:p>
                <a:pPr marL="342900" indent="-342900">
                  <a:buFont typeface="Arial" panose="020B0604020202020204" pitchFamily="34" charset="0"/>
                  <a:buChar char="•"/>
                </a:pPr>
                <a:endParaRPr lang="es-EC" dirty="0">
                  <a:solidFill>
                    <a:schemeClr val="dk1"/>
                  </a:solidFill>
                  <a:cs typeface="Arial" panose="020B0604020202020204" pitchFamily="34" charset="0"/>
                </a:endParaRPr>
              </a:p>
            </p:txBody>
          </p:sp>
        </mc:Choice>
        <mc:Fallback>
          <p:sp>
            <p:nvSpPr>
              <p:cNvPr id="6" name="Rectángulo 5"/>
              <p:cNvSpPr>
                <a:spLocks noRot="1" noChangeAspect="1" noMove="1" noResize="1" noEditPoints="1" noAdjustHandles="1" noChangeArrowheads="1" noChangeShapeType="1" noTextEdit="1"/>
              </p:cNvSpPr>
              <p:nvPr/>
            </p:nvSpPr>
            <p:spPr>
              <a:xfrm>
                <a:off x="162155" y="1313098"/>
                <a:ext cx="8677924" cy="1785104"/>
              </a:xfrm>
              <a:prstGeom prst="rect">
                <a:avLst/>
              </a:prstGeom>
              <a:blipFill rotWithShape="0">
                <a:blip r:embed="rId2"/>
                <a:stretch>
                  <a:fillRect l="-562" t="-2730" r="-703"/>
                </a:stretch>
              </a:blipFill>
            </p:spPr>
            <p:txBody>
              <a:bodyPr/>
              <a:lstStyle/>
              <a:p>
                <a:r>
                  <a:rPr lang="es-ES">
                    <a:noFill/>
                  </a:rPr>
                  <a:t> </a:t>
                </a:r>
              </a:p>
            </p:txBody>
          </p:sp>
        </mc:Fallback>
      </mc:AlternateContent>
      <p:sp>
        <p:nvSpPr>
          <p:cNvPr id="8" name="Title 2"/>
          <p:cNvSpPr>
            <a:spLocks noGrp="1"/>
          </p:cNvSpPr>
          <p:nvPr>
            <p:ph type="title"/>
          </p:nvPr>
        </p:nvSpPr>
        <p:spPr/>
        <p:txBody>
          <a:bodyPr/>
          <a:lstStyle/>
          <a:p>
            <a:r>
              <a:rPr lang="es-ES" altLang="en-US" sz="1800" dirty="0"/>
              <a:t>“MODIFICACIÓN DEL COMPORTAMIENTO DE UN ROBOT SIMULADO EN RESPUESTA A LOS ESTADOS DE ÁNIMO DE SUJETOS SANOS EN BASE AL ANÁLISIS DEL ACOPLE CARDIORRESPIRATORIO”</a:t>
            </a:r>
            <a:endParaRPr lang="en-US" sz="1800" dirty="0"/>
          </a:p>
        </p:txBody>
      </p:sp>
      <p:graphicFrame>
        <p:nvGraphicFramePr>
          <p:cNvPr id="10" name="Gráfico 9"/>
          <p:cNvGraphicFramePr/>
          <p:nvPr>
            <p:extLst>
              <p:ext uri="{D42A27DB-BD31-4B8C-83A1-F6EECF244321}">
                <p14:modId xmlns:p14="http://schemas.microsoft.com/office/powerpoint/2010/main" val="579707265"/>
              </p:ext>
            </p:extLst>
          </p:nvPr>
        </p:nvGraphicFramePr>
        <p:xfrm>
          <a:off x="2060987" y="3313258"/>
          <a:ext cx="7010911" cy="3373017"/>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ángulo 10"/>
          <p:cNvSpPr/>
          <p:nvPr/>
        </p:nvSpPr>
        <p:spPr>
          <a:xfrm>
            <a:off x="162155" y="4431560"/>
            <a:ext cx="2051538" cy="584775"/>
          </a:xfrm>
          <a:prstGeom prst="rect">
            <a:avLst/>
          </a:prstGeom>
        </p:spPr>
        <p:txBody>
          <a:bodyPr wrap="square">
            <a:spAutoFit/>
          </a:bodyPr>
          <a:lstStyle/>
          <a:p>
            <a:r>
              <a:rPr lang="es-EC" sz="1600" b="1" dirty="0">
                <a:solidFill>
                  <a:srgbClr val="004568"/>
                </a:solidFill>
              </a:rPr>
              <a:t>Frecuencia de </a:t>
            </a:r>
            <a:r>
              <a:rPr lang="es-EC" sz="1600" b="1" dirty="0" smtClean="0">
                <a:solidFill>
                  <a:srgbClr val="004568"/>
                </a:solidFill>
              </a:rPr>
              <a:t>máximo pico </a:t>
            </a:r>
            <a:r>
              <a:rPr lang="es-EC" sz="1600" b="1" dirty="0">
                <a:solidFill>
                  <a:srgbClr val="004568"/>
                </a:solidFill>
              </a:rPr>
              <a:t>(Hz) </a:t>
            </a:r>
            <a:r>
              <a:rPr lang="es-EC" sz="1600" b="1" dirty="0" smtClean="0">
                <a:solidFill>
                  <a:srgbClr val="004568"/>
                </a:solidFill>
              </a:rPr>
              <a:t> </a:t>
            </a:r>
            <a:endParaRPr lang="es-ES" sz="1600" dirty="0"/>
          </a:p>
        </p:txBody>
      </p:sp>
    </p:spTree>
    <p:extLst>
      <p:ext uri="{BB962C8B-B14F-4D97-AF65-F5344CB8AC3E}">
        <p14:creationId xmlns:p14="http://schemas.microsoft.com/office/powerpoint/2010/main" val="1541284954"/>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2">
            <a:extLst>
              <a:ext uri="{FF2B5EF4-FFF2-40B4-BE49-F238E27FC236}">
                <a16:creationId xmlns:a16="http://schemas.microsoft.com/office/drawing/2014/main" xmlns="" id="{DDF7885F-512D-4936-A52A-20597039AC0B}"/>
              </a:ext>
            </a:extLst>
          </p:cNvPr>
          <p:cNvSpPr txBox="1">
            <a:spLocks/>
          </p:cNvSpPr>
          <p:nvPr/>
        </p:nvSpPr>
        <p:spPr>
          <a:xfrm>
            <a:off x="7014498" y="65841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AE1514C-5E56-4738-A1FF-4B1CFD2A3E36}" type="slidenum">
              <a:rPr lang="en-US" sz="825">
                <a:solidFill>
                  <a:schemeClr val="tx2"/>
                </a:solidFill>
              </a:rPr>
              <a:pPr algn="r"/>
              <a:t>14</a:t>
            </a:fld>
            <a:endParaRPr lang="en-US" sz="825" dirty="0">
              <a:solidFill>
                <a:schemeClr val="tx2"/>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sp>
        <p:nvSpPr>
          <p:cNvPr id="6" name="Rectángulo 5"/>
          <p:cNvSpPr/>
          <p:nvPr/>
        </p:nvSpPr>
        <p:spPr>
          <a:xfrm>
            <a:off x="97760" y="1226702"/>
            <a:ext cx="7629564" cy="369332"/>
          </a:xfrm>
          <a:prstGeom prst="rect">
            <a:avLst/>
          </a:prstGeom>
        </p:spPr>
        <p:txBody>
          <a:bodyPr wrap="square">
            <a:spAutoFit/>
          </a:bodyPr>
          <a:lstStyle/>
          <a:p>
            <a:pPr>
              <a:tabLst>
                <a:tab pos="398463" algn="l"/>
              </a:tabLst>
            </a:pPr>
            <a:r>
              <a:rPr lang="es-EC" b="1" dirty="0" smtClean="0">
                <a:solidFill>
                  <a:srgbClr val="000000"/>
                </a:solidFill>
                <a:ea typeface="Inconsolata"/>
                <a:cs typeface="Times New Roman" panose="02020603050405020304" pitchFamily="18" charset="0"/>
              </a:rPr>
              <a:t>4.	</a:t>
            </a:r>
            <a:r>
              <a:rPr lang="es-EC" b="1" dirty="0" smtClean="0">
                <a:solidFill>
                  <a:srgbClr val="000000"/>
                </a:solidFill>
                <a:ea typeface="Inconsolata"/>
                <a:cs typeface="Times New Roman" panose="02020603050405020304" pitchFamily="18" charset="0"/>
              </a:rPr>
              <a:t>DISEÑO DE LOS CLASIFICADORES </a:t>
            </a:r>
            <a:endParaRPr lang="es-EC" b="1" dirty="0">
              <a:solidFill>
                <a:srgbClr val="000000"/>
              </a:solidFill>
              <a:ea typeface="Inconsolata"/>
            </a:endParaRPr>
          </a:p>
        </p:txBody>
      </p:sp>
      <p:sp>
        <p:nvSpPr>
          <p:cNvPr id="8" name="Title 2"/>
          <p:cNvSpPr>
            <a:spLocks noGrp="1"/>
          </p:cNvSpPr>
          <p:nvPr>
            <p:ph type="title"/>
          </p:nvPr>
        </p:nvSpPr>
        <p:spPr/>
        <p:txBody>
          <a:bodyPr/>
          <a:lstStyle/>
          <a:p>
            <a:r>
              <a:rPr lang="es-ES" altLang="en-US" sz="1800" dirty="0"/>
              <a:t>“MODIFICACIÓN DEL COMPORTAMIENTO DE UN ROBOT SIMULADO EN RESPUESTA A LOS ESTADOS DE ÁNIMO DE SUJETOS SANOS EN BASE AL ANÁLISIS DEL ACOPLE CARDIORRESPIRATORIO”</a:t>
            </a:r>
            <a:endParaRPr lang="en-US" sz="1800" dirty="0"/>
          </a:p>
        </p:txBody>
      </p:sp>
      <p:pic>
        <p:nvPicPr>
          <p:cNvPr id="4" name="Imagen 3"/>
          <p:cNvPicPr>
            <a:picLocks noChangeAspect="1"/>
          </p:cNvPicPr>
          <p:nvPr/>
        </p:nvPicPr>
        <p:blipFill>
          <a:blip r:embed="rId3"/>
          <a:stretch>
            <a:fillRect/>
          </a:stretch>
        </p:blipFill>
        <p:spPr>
          <a:xfrm>
            <a:off x="2207771" y="2130671"/>
            <a:ext cx="3876827" cy="4396455"/>
          </a:xfrm>
          <a:prstGeom prst="rect">
            <a:avLst/>
          </a:prstGeom>
        </p:spPr>
      </p:pic>
      <p:sp>
        <p:nvSpPr>
          <p:cNvPr id="9" name="Rectángulo 8"/>
          <p:cNvSpPr/>
          <p:nvPr/>
        </p:nvSpPr>
        <p:spPr>
          <a:xfrm>
            <a:off x="239428" y="1913310"/>
            <a:ext cx="4525754" cy="553998"/>
          </a:xfrm>
          <a:prstGeom prst="rect">
            <a:avLst/>
          </a:prstGeom>
        </p:spPr>
        <p:txBody>
          <a:bodyPr wrap="square">
            <a:spAutoFit/>
          </a:bodyPr>
          <a:lstStyle/>
          <a:p>
            <a:endParaRPr lang="es-EC" sz="1200" b="1"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endParaRPr lang="es-EC" b="1" dirty="0">
              <a:solidFill>
                <a:srgbClr val="000000"/>
              </a:solidFill>
              <a:latin typeface="Arial" panose="020B0604020202020204" pitchFamily="34" charset="0"/>
              <a:ea typeface="Inconsolata"/>
            </a:endParaRPr>
          </a:p>
        </p:txBody>
      </p:sp>
      <p:sp>
        <p:nvSpPr>
          <p:cNvPr id="5" name="CuadroTexto 4"/>
          <p:cNvSpPr txBox="1"/>
          <p:nvPr/>
        </p:nvSpPr>
        <p:spPr>
          <a:xfrm>
            <a:off x="6194738" y="6439437"/>
            <a:ext cx="2731851" cy="369332"/>
          </a:xfrm>
          <a:prstGeom prst="rect">
            <a:avLst/>
          </a:prstGeom>
          <a:noFill/>
        </p:spPr>
        <p:txBody>
          <a:bodyPr wrap="square" rtlCol="0">
            <a:spAutoFit/>
          </a:bodyPr>
          <a:lstStyle/>
          <a:p>
            <a:r>
              <a:rPr lang="es-EC" dirty="0" smtClean="0">
                <a:hlinkClick r:id="rId4" action="ppaction://hlinksldjump"/>
              </a:rPr>
              <a:t>Clasificadores</a:t>
            </a:r>
            <a:endParaRPr lang="es-ES" dirty="0"/>
          </a:p>
        </p:txBody>
      </p:sp>
      <p:sp>
        <p:nvSpPr>
          <p:cNvPr id="3" name="Rectángulo 2"/>
          <p:cNvSpPr/>
          <p:nvPr/>
        </p:nvSpPr>
        <p:spPr>
          <a:xfrm>
            <a:off x="97760" y="1585395"/>
            <a:ext cx="8112369" cy="338554"/>
          </a:xfrm>
          <a:prstGeom prst="rect">
            <a:avLst/>
          </a:prstGeom>
        </p:spPr>
        <p:txBody>
          <a:bodyPr wrap="square">
            <a:spAutoFit/>
          </a:bodyPr>
          <a:lstStyle/>
          <a:p>
            <a:pPr marL="342900" indent="-342900" algn="just">
              <a:buFont typeface="+mj-lt"/>
              <a:buAutoNum type="alphaLcParenR"/>
            </a:pPr>
            <a:r>
              <a:rPr lang="es-EC" sz="1600" u="sng" dirty="0" smtClean="0"/>
              <a:t>Diagrama de bloques para el diseño de los clasificadores </a:t>
            </a:r>
            <a:endParaRPr lang="es-ES" sz="1600" u="sng" dirty="0"/>
          </a:p>
        </p:txBody>
      </p:sp>
    </p:spTree>
    <p:extLst>
      <p:ext uri="{BB962C8B-B14F-4D97-AF65-F5344CB8AC3E}">
        <p14:creationId xmlns:p14="http://schemas.microsoft.com/office/powerpoint/2010/main" val="421203786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2">
            <a:extLst>
              <a:ext uri="{FF2B5EF4-FFF2-40B4-BE49-F238E27FC236}">
                <a16:creationId xmlns:a16="http://schemas.microsoft.com/office/drawing/2014/main" xmlns="" id="{DDF7885F-512D-4936-A52A-20597039AC0B}"/>
              </a:ext>
            </a:extLst>
          </p:cNvPr>
          <p:cNvSpPr txBox="1">
            <a:spLocks/>
          </p:cNvSpPr>
          <p:nvPr/>
        </p:nvSpPr>
        <p:spPr>
          <a:xfrm>
            <a:off x="7014498" y="65841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AE1514C-5E56-4738-A1FF-4B1CFD2A3E36}" type="slidenum">
              <a:rPr lang="en-US" sz="825">
                <a:solidFill>
                  <a:schemeClr val="tx2"/>
                </a:solidFill>
              </a:rPr>
              <a:pPr algn="r"/>
              <a:t>15</a:t>
            </a:fld>
            <a:endParaRPr lang="en-US" sz="825" dirty="0">
              <a:solidFill>
                <a:schemeClr val="tx2"/>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sp>
        <p:nvSpPr>
          <p:cNvPr id="6" name="Rectángulo 5"/>
          <p:cNvSpPr/>
          <p:nvPr/>
        </p:nvSpPr>
        <p:spPr>
          <a:xfrm>
            <a:off x="97760" y="1226702"/>
            <a:ext cx="7629564" cy="369332"/>
          </a:xfrm>
          <a:prstGeom prst="rect">
            <a:avLst/>
          </a:prstGeom>
        </p:spPr>
        <p:txBody>
          <a:bodyPr wrap="square">
            <a:spAutoFit/>
          </a:bodyPr>
          <a:lstStyle/>
          <a:p>
            <a:pPr>
              <a:tabLst>
                <a:tab pos="398463" algn="l"/>
              </a:tabLst>
            </a:pPr>
            <a:r>
              <a:rPr lang="es-EC" b="1" dirty="0">
                <a:solidFill>
                  <a:srgbClr val="000000"/>
                </a:solidFill>
                <a:ea typeface="Inconsolata"/>
                <a:cs typeface="Times New Roman" panose="02020603050405020304" pitchFamily="18" charset="0"/>
              </a:rPr>
              <a:t>4.	DISEÑO DE LOS </a:t>
            </a:r>
            <a:r>
              <a:rPr lang="es-EC" b="1" dirty="0" smtClean="0">
                <a:solidFill>
                  <a:srgbClr val="000000"/>
                </a:solidFill>
                <a:ea typeface="Inconsolata"/>
                <a:cs typeface="Times New Roman" panose="02020603050405020304" pitchFamily="18" charset="0"/>
              </a:rPr>
              <a:t>CLASIFICADORES (Cont.) </a:t>
            </a:r>
            <a:endParaRPr lang="es-EC" b="1" dirty="0">
              <a:solidFill>
                <a:srgbClr val="000000"/>
              </a:solidFill>
              <a:ea typeface="Inconsolata"/>
            </a:endParaRPr>
          </a:p>
        </p:txBody>
      </p:sp>
      <p:sp>
        <p:nvSpPr>
          <p:cNvPr id="8" name="Title 2"/>
          <p:cNvSpPr>
            <a:spLocks noGrp="1"/>
          </p:cNvSpPr>
          <p:nvPr>
            <p:ph type="title"/>
          </p:nvPr>
        </p:nvSpPr>
        <p:spPr/>
        <p:txBody>
          <a:bodyPr/>
          <a:lstStyle/>
          <a:p>
            <a:r>
              <a:rPr lang="es-ES" altLang="en-US" sz="1800" dirty="0"/>
              <a:t>“MODIFICACIÓN DEL COMPORTAMIENTO DE UN ROBOT SIMULADO EN RESPUESTA A LOS ESTADOS DE ÁNIMO DE SUJETOS SANOS EN BASE AL ANÁLISIS DEL ACOPLE CARDIORRESPIRATORIO”</a:t>
            </a:r>
            <a:endParaRPr lang="en-US" sz="1800" dirty="0"/>
          </a:p>
        </p:txBody>
      </p:sp>
      <p:sp>
        <p:nvSpPr>
          <p:cNvPr id="5" name="CuadroTexto 4">
            <a:hlinkClick r:id="rId3" action="ppaction://hlinksldjump"/>
          </p:cNvPr>
          <p:cNvSpPr txBox="1"/>
          <p:nvPr/>
        </p:nvSpPr>
        <p:spPr>
          <a:xfrm>
            <a:off x="1694079" y="6351746"/>
            <a:ext cx="2459865" cy="369332"/>
          </a:xfrm>
          <a:prstGeom prst="rect">
            <a:avLst/>
          </a:prstGeom>
          <a:noFill/>
        </p:spPr>
        <p:txBody>
          <a:bodyPr wrap="square" rtlCol="0">
            <a:spAutoFit/>
          </a:bodyPr>
          <a:lstStyle/>
          <a:p>
            <a:r>
              <a:rPr lang="es-EC" u="sng" dirty="0" smtClean="0"/>
              <a:t>Clasificación SVM</a:t>
            </a:r>
            <a:endParaRPr lang="es-ES" u="sng" dirty="0"/>
          </a:p>
        </p:txBody>
      </p:sp>
      <p:sp>
        <p:nvSpPr>
          <p:cNvPr id="12" name="CuadroTexto 11">
            <a:hlinkClick r:id="rId3" action="ppaction://hlinksldjump"/>
          </p:cNvPr>
          <p:cNvSpPr txBox="1"/>
          <p:nvPr/>
        </p:nvSpPr>
        <p:spPr>
          <a:xfrm>
            <a:off x="5759828" y="6351746"/>
            <a:ext cx="3012418" cy="369332"/>
          </a:xfrm>
          <a:prstGeom prst="rect">
            <a:avLst/>
          </a:prstGeom>
          <a:noFill/>
        </p:spPr>
        <p:txBody>
          <a:bodyPr wrap="square" rtlCol="0">
            <a:spAutoFit/>
          </a:bodyPr>
          <a:lstStyle/>
          <a:p>
            <a:r>
              <a:rPr lang="es-EC" u="sng" dirty="0" smtClean="0"/>
              <a:t>Clasificación PCA-fKNN</a:t>
            </a:r>
            <a:endParaRPr lang="es-ES" u="sng" dirty="0"/>
          </a:p>
        </p:txBody>
      </p:sp>
      <p:graphicFrame>
        <p:nvGraphicFramePr>
          <p:cNvPr id="9" name="Diagrama 8"/>
          <p:cNvGraphicFramePr/>
          <p:nvPr>
            <p:extLst>
              <p:ext uri="{D42A27DB-BD31-4B8C-83A1-F6EECF244321}">
                <p14:modId xmlns:p14="http://schemas.microsoft.com/office/powerpoint/2010/main" val="447492651"/>
              </p:ext>
            </p:extLst>
          </p:nvPr>
        </p:nvGraphicFramePr>
        <p:xfrm>
          <a:off x="115345" y="1923949"/>
          <a:ext cx="8974138" cy="44264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Rectángulo 9"/>
          <p:cNvSpPr/>
          <p:nvPr/>
        </p:nvSpPr>
        <p:spPr>
          <a:xfrm>
            <a:off x="97760" y="1489890"/>
            <a:ext cx="8112369" cy="338554"/>
          </a:xfrm>
          <a:prstGeom prst="rect">
            <a:avLst/>
          </a:prstGeom>
        </p:spPr>
        <p:txBody>
          <a:bodyPr wrap="square">
            <a:spAutoFit/>
          </a:bodyPr>
          <a:lstStyle/>
          <a:p>
            <a:pPr algn="just" defTabSz="398463"/>
            <a:r>
              <a:rPr lang="es-EC" sz="1600" dirty="0" smtClean="0"/>
              <a:t>b)	</a:t>
            </a:r>
            <a:r>
              <a:rPr lang="es-EC" sz="1600" u="sng" dirty="0" smtClean="0"/>
              <a:t>Consideraciones para el diseño de los clasificadores </a:t>
            </a:r>
            <a:endParaRPr lang="es-ES" sz="1600" u="sng" dirty="0"/>
          </a:p>
        </p:txBody>
      </p:sp>
    </p:spTree>
    <p:extLst>
      <p:ext uri="{BB962C8B-B14F-4D97-AF65-F5344CB8AC3E}">
        <p14:creationId xmlns:p14="http://schemas.microsoft.com/office/powerpoint/2010/main" val="1826657152"/>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2">
            <a:extLst>
              <a:ext uri="{FF2B5EF4-FFF2-40B4-BE49-F238E27FC236}">
                <a16:creationId xmlns:a16="http://schemas.microsoft.com/office/drawing/2014/main" xmlns="" id="{DDF7885F-512D-4936-A52A-20597039AC0B}"/>
              </a:ext>
            </a:extLst>
          </p:cNvPr>
          <p:cNvSpPr txBox="1">
            <a:spLocks/>
          </p:cNvSpPr>
          <p:nvPr/>
        </p:nvSpPr>
        <p:spPr>
          <a:xfrm>
            <a:off x="7014498" y="65841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AE1514C-5E56-4738-A1FF-4B1CFD2A3E36}" type="slidenum">
              <a:rPr lang="en-US" sz="825">
                <a:solidFill>
                  <a:schemeClr val="tx2"/>
                </a:solidFill>
              </a:rPr>
              <a:pPr algn="r"/>
              <a:t>16</a:t>
            </a:fld>
            <a:endParaRPr lang="en-US" sz="825" dirty="0">
              <a:solidFill>
                <a:schemeClr val="tx2"/>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sp>
        <p:nvSpPr>
          <p:cNvPr id="6" name="Rectángulo 5"/>
          <p:cNvSpPr/>
          <p:nvPr/>
        </p:nvSpPr>
        <p:spPr>
          <a:xfrm>
            <a:off x="97760" y="1050758"/>
            <a:ext cx="7629564" cy="369332"/>
          </a:xfrm>
          <a:prstGeom prst="rect">
            <a:avLst/>
          </a:prstGeom>
        </p:spPr>
        <p:txBody>
          <a:bodyPr wrap="square">
            <a:spAutoFit/>
          </a:bodyPr>
          <a:lstStyle/>
          <a:p>
            <a:pPr>
              <a:tabLst>
                <a:tab pos="398463" algn="l"/>
              </a:tabLst>
            </a:pPr>
            <a:r>
              <a:rPr lang="es-EC" b="1" dirty="0">
                <a:solidFill>
                  <a:srgbClr val="000000"/>
                </a:solidFill>
                <a:ea typeface="Inconsolata"/>
                <a:cs typeface="Times New Roman" panose="02020603050405020304" pitchFamily="18" charset="0"/>
              </a:rPr>
              <a:t>4.	DISEÑO DE LOS CLASIFICADORES (Cont.) </a:t>
            </a:r>
            <a:endParaRPr lang="es-EC" b="1" dirty="0">
              <a:solidFill>
                <a:srgbClr val="000000"/>
              </a:solidFill>
              <a:ea typeface="Inconsolata"/>
            </a:endParaRPr>
          </a:p>
        </p:txBody>
      </p:sp>
      <p:sp>
        <p:nvSpPr>
          <p:cNvPr id="8" name="Title 2"/>
          <p:cNvSpPr>
            <a:spLocks noGrp="1"/>
          </p:cNvSpPr>
          <p:nvPr>
            <p:ph type="title"/>
          </p:nvPr>
        </p:nvSpPr>
        <p:spPr/>
        <p:txBody>
          <a:bodyPr/>
          <a:lstStyle/>
          <a:p>
            <a:r>
              <a:rPr lang="es-ES" altLang="en-US" sz="1800" dirty="0"/>
              <a:t>“MODIFICACIÓN DEL COMPORTAMIENTO DE UN ROBOT SIMULADO EN RESPUESTA A LOS ESTADOS DE ÁNIMO DE SUJETOS SANOS EN BASE AL ANÁLISIS DEL ACOPLE CARDIORRESPIRATORIO”</a:t>
            </a:r>
            <a:endParaRPr lang="en-US" sz="1800" dirty="0"/>
          </a:p>
        </p:txBody>
      </p:sp>
      <p:sp>
        <p:nvSpPr>
          <p:cNvPr id="5" name="CuadroTexto 4"/>
          <p:cNvSpPr txBox="1"/>
          <p:nvPr/>
        </p:nvSpPr>
        <p:spPr>
          <a:xfrm>
            <a:off x="1055077" y="6239470"/>
            <a:ext cx="3093901" cy="369332"/>
          </a:xfrm>
          <a:prstGeom prst="rect">
            <a:avLst/>
          </a:prstGeom>
          <a:noFill/>
        </p:spPr>
        <p:txBody>
          <a:bodyPr wrap="square" rtlCol="0">
            <a:spAutoFit/>
          </a:bodyPr>
          <a:lstStyle/>
          <a:p>
            <a:r>
              <a:rPr lang="es-EC" u="sng" dirty="0" smtClean="0"/>
              <a:t>Diseño Clasificación </a:t>
            </a:r>
            <a:r>
              <a:rPr lang="es-EC" u="sng" dirty="0" smtClean="0"/>
              <a:t>SVM</a:t>
            </a:r>
            <a:endParaRPr lang="es-ES" u="sng" dirty="0"/>
          </a:p>
        </p:txBody>
      </p:sp>
      <p:sp>
        <p:nvSpPr>
          <p:cNvPr id="12" name="CuadroTexto 11">
            <a:hlinkClick r:id="rId3" action="ppaction://hlinksldjump"/>
          </p:cNvPr>
          <p:cNvSpPr txBox="1"/>
          <p:nvPr/>
        </p:nvSpPr>
        <p:spPr>
          <a:xfrm>
            <a:off x="5196642" y="6223534"/>
            <a:ext cx="3635711" cy="369332"/>
          </a:xfrm>
          <a:prstGeom prst="rect">
            <a:avLst/>
          </a:prstGeom>
          <a:noFill/>
        </p:spPr>
        <p:txBody>
          <a:bodyPr wrap="square" rtlCol="0">
            <a:spAutoFit/>
          </a:bodyPr>
          <a:lstStyle/>
          <a:p>
            <a:r>
              <a:rPr lang="es-EC" u="sng" dirty="0" smtClean="0"/>
              <a:t>Diseño Clasificación </a:t>
            </a:r>
            <a:r>
              <a:rPr lang="es-EC" u="sng" dirty="0" smtClean="0"/>
              <a:t>PCA-fKNN</a:t>
            </a:r>
            <a:endParaRPr lang="es-ES" u="sng" dirty="0"/>
          </a:p>
        </p:txBody>
      </p:sp>
      <mc:AlternateContent xmlns:mc="http://schemas.openxmlformats.org/markup-compatibility/2006">
        <mc:Choice xmlns:a14="http://schemas.microsoft.com/office/drawing/2010/main" Requires="a14">
          <p:graphicFrame>
            <p:nvGraphicFramePr>
              <p:cNvPr id="10" name="Tabla 9"/>
              <p:cNvGraphicFramePr>
                <a:graphicFrameLocks noGrp="1"/>
              </p:cNvGraphicFramePr>
              <p:nvPr>
                <p:extLst>
                  <p:ext uri="{D42A27DB-BD31-4B8C-83A1-F6EECF244321}">
                    <p14:modId xmlns:p14="http://schemas.microsoft.com/office/powerpoint/2010/main" val="3174932665"/>
                  </p:ext>
                </p:extLst>
              </p:nvPr>
            </p:nvGraphicFramePr>
            <p:xfrm>
              <a:off x="97760" y="2074665"/>
              <a:ext cx="8763524" cy="4301173"/>
            </p:xfrm>
            <a:graphic>
              <a:graphicData uri="http://schemas.openxmlformats.org/drawingml/2006/table">
                <a:tbl>
                  <a:tblPr firstRow="1" firstCol="1" bandRow="1">
                    <a:tableStyleId>{21E4AEA4-8DFA-4A89-87EB-49C32662AFE0}</a:tableStyleId>
                  </a:tblPr>
                  <a:tblGrid>
                    <a:gridCol w="515470"/>
                    <a:gridCol w="312893"/>
                    <a:gridCol w="1276876"/>
                    <a:gridCol w="2671983"/>
                    <a:gridCol w="1993151"/>
                    <a:gridCol w="1993151"/>
                  </a:tblGrid>
                  <a:tr h="650095">
                    <a:tc gridSpan="2">
                      <a:txBody>
                        <a:bodyPr/>
                        <a:lstStyle/>
                        <a:p>
                          <a:pPr marL="0" marR="0" indent="0" algn="ctr">
                            <a:lnSpc>
                              <a:spcPct val="150000"/>
                            </a:lnSpc>
                            <a:spcBef>
                              <a:spcPts val="0"/>
                            </a:spcBef>
                            <a:spcAft>
                              <a:spcPts val="0"/>
                            </a:spcAft>
                          </a:pPr>
                          <a:r>
                            <a:rPr lang="es-EC" sz="1600" dirty="0" smtClean="0">
                              <a:effectLst/>
                            </a:rPr>
                            <a:t>Modelo</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hMerge="1">
                      <a:txBody>
                        <a:bodyPr/>
                        <a:lstStyle/>
                        <a:p>
                          <a:endParaRPr lang="es-ES"/>
                        </a:p>
                      </a:txBody>
                      <a:tcPr/>
                    </a:tc>
                    <a:tc>
                      <a:txBody>
                        <a:bodyPr/>
                        <a:lstStyle/>
                        <a:p>
                          <a:pPr marL="0" marR="0" indent="0" algn="ctr">
                            <a:lnSpc>
                              <a:spcPct val="150000"/>
                            </a:lnSpc>
                            <a:spcBef>
                              <a:spcPts val="0"/>
                            </a:spcBef>
                            <a:spcAft>
                              <a:spcPts val="0"/>
                            </a:spcAft>
                          </a:pPr>
                          <a:r>
                            <a:rPr lang="es-EC" sz="1600" dirty="0">
                              <a:effectLst/>
                            </a:rPr>
                            <a:t>Clasificador</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a:txBody>
                        <a:bodyPr/>
                        <a:lstStyle/>
                        <a:p>
                          <a:pPr marL="0" marR="0" indent="0" algn="ctr">
                            <a:lnSpc>
                              <a:spcPct val="150000"/>
                            </a:lnSpc>
                            <a:spcBef>
                              <a:spcPts val="0"/>
                            </a:spcBef>
                            <a:spcAft>
                              <a:spcPts val="0"/>
                            </a:spcAft>
                          </a:pPr>
                          <a:r>
                            <a:rPr lang="es-EC" sz="1600" dirty="0">
                              <a:effectLst/>
                            </a:rPr>
                            <a:t>Características</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a:txBody>
                        <a:bodyPr/>
                        <a:lstStyle/>
                        <a:p>
                          <a:pPr marL="0" marR="0" indent="0" algn="ctr">
                            <a:lnSpc>
                              <a:spcPct val="150000"/>
                            </a:lnSpc>
                            <a:spcBef>
                              <a:spcPts val="0"/>
                            </a:spcBef>
                            <a:spcAft>
                              <a:spcPts val="0"/>
                            </a:spcAft>
                          </a:pPr>
                          <a:r>
                            <a:rPr lang="es-EC" sz="1600" dirty="0">
                              <a:effectLst/>
                            </a:rPr>
                            <a:t>Parámetros</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a:txBody>
                        <a:bodyPr/>
                        <a:lstStyle/>
                        <a:p>
                          <a:pPr marL="0" marR="0" indent="0" algn="ctr">
                            <a:lnSpc>
                              <a:spcPct val="150000"/>
                            </a:lnSpc>
                            <a:spcBef>
                              <a:spcPts val="0"/>
                            </a:spcBef>
                            <a:spcAft>
                              <a:spcPts val="0"/>
                            </a:spcAft>
                          </a:pPr>
                          <a:r>
                            <a:rPr lang="es-EC" sz="1600" dirty="0" smtClean="0">
                              <a:effectLst/>
                              <a:latin typeface="Times New Roman" panose="02020603050405020304" pitchFamily="18" charset="0"/>
                              <a:ea typeface="Calibri" panose="020F0502020204030204" pitchFamily="34" charset="0"/>
                              <a:cs typeface="Times New Roman" panose="02020603050405020304" pitchFamily="18" charset="0"/>
                            </a:rPr>
                            <a:t>Índices de clasificación</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r>
                  <a:tr h="325048">
                    <a:tc>
                      <a:txBody>
                        <a:bodyPr/>
                        <a:lstStyle/>
                        <a:p>
                          <a:pPr marL="0" marR="0" indent="0" algn="ctr">
                            <a:lnSpc>
                              <a:spcPct val="150000"/>
                            </a:lnSpc>
                            <a:spcBef>
                              <a:spcPts val="0"/>
                            </a:spcBef>
                            <a:spcAft>
                              <a:spcPts val="0"/>
                            </a:spcAft>
                          </a:pPr>
                          <a:r>
                            <a:rPr lang="es-EC" sz="1600" dirty="0">
                              <a:effectLst/>
                            </a:rPr>
                            <a:t>1</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rowSpan="3" gridSpan="2">
                      <a:txBody>
                        <a:bodyPr/>
                        <a:lstStyle/>
                        <a:p>
                          <a:pPr marL="0" marR="0" indent="0" algn="ctr">
                            <a:lnSpc>
                              <a:spcPct val="150000"/>
                            </a:lnSpc>
                            <a:spcBef>
                              <a:spcPts val="0"/>
                            </a:spcBef>
                            <a:spcAft>
                              <a:spcPts val="0"/>
                            </a:spcAft>
                          </a:pPr>
                          <a:r>
                            <a:rPr lang="es-EC" sz="1600" dirty="0" smtClean="0">
                              <a:effectLst/>
                            </a:rPr>
                            <a:t>PCA-fKNN</a:t>
                          </a:r>
                        </a:p>
                      </a:txBody>
                      <a:tcPr marL="31155" marR="31155" marT="0" marB="0" anchor="ctr"/>
                    </a:tc>
                    <a:tc rowSpan="3" hMerge="1">
                      <a:txBody>
                        <a:bodyPr/>
                        <a:lstStyle/>
                        <a:p>
                          <a:endParaRPr lang="es-ES"/>
                        </a:p>
                      </a:txBody>
                      <a:tcPr/>
                    </a:tc>
                    <a:tc>
                      <a:txBody>
                        <a:bodyPr/>
                        <a:lstStyle/>
                        <a:p>
                          <a:pPr marL="0" marR="0" indent="0" algn="ctr">
                            <a:lnSpc>
                              <a:spcPct val="150000"/>
                            </a:lnSpc>
                            <a:spcBef>
                              <a:spcPts val="0"/>
                            </a:spcBef>
                            <a:spcAft>
                              <a:spcPts val="0"/>
                            </a:spcAft>
                          </a:pPr>
                          <a:r>
                            <a:rPr lang="es-EC" sz="1600" dirty="0">
                              <a:effectLst/>
                            </a:rPr>
                            <a:t>PSD de </a:t>
                          </a:r>
                          <a:r>
                            <a:rPr lang="es-ES" sz="1600" dirty="0">
                              <a:effectLst/>
                            </a:rPr>
                            <a:t>FLW</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a:txBody>
                        <a:bodyPr/>
                        <a:lstStyle/>
                        <a:p>
                          <a:pPr marL="0" marR="0" indent="0" algn="ctr">
                            <a:lnSpc>
                              <a:spcPct val="150000"/>
                            </a:lnSpc>
                            <a:spcBef>
                              <a:spcPts val="0"/>
                            </a:spcBef>
                            <a:spcAft>
                              <a:spcPts val="0"/>
                            </a:spcAft>
                          </a:pPr>
                          <a14:m>
                            <m:oMath xmlns:m="http://schemas.openxmlformats.org/officeDocument/2006/math">
                              <m:r>
                                <a:rPr lang="es-ES" sz="1600">
                                  <a:effectLst/>
                                  <a:latin typeface="Cambria Math" panose="02040503050406030204" pitchFamily="18" charset="0"/>
                                </a:rPr>
                                <m:t>𝑛𝐾𝑣</m:t>
                              </m:r>
                            </m:oMath>
                          </a14:m>
                          <a:r>
                            <a:rPr lang="es-ES" sz="1600" dirty="0">
                              <a:effectLst/>
                            </a:rPr>
                            <a:t>=6,</a:t>
                          </a:r>
                          <a14:m>
                            <m:oMath xmlns:m="http://schemas.openxmlformats.org/officeDocument/2006/math">
                              <m:r>
                                <a:rPr lang="es-ES" sz="1600">
                                  <a:effectLst/>
                                  <a:latin typeface="Cambria Math" panose="02040503050406030204" pitchFamily="18" charset="0"/>
                                </a:rPr>
                                <m:t>𝑛𝑃𝐶</m:t>
                              </m:r>
                            </m:oMath>
                          </a14:m>
                          <a:r>
                            <a:rPr lang="es-ES" sz="1600" dirty="0">
                              <a:effectLst/>
                            </a:rPr>
                            <a:t>=8</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a:txBody>
                        <a:bodyPr/>
                        <a:lstStyle/>
                        <a:p>
                          <a:pPr marL="0" marR="0" indent="0" algn="ctr">
                            <a:lnSpc>
                              <a:spcPct val="150000"/>
                            </a:lnSpc>
                            <a:spcBef>
                              <a:spcPts val="0"/>
                            </a:spcBef>
                            <a:spcAft>
                              <a:spcPts val="0"/>
                            </a:spcAft>
                          </a:pPr>
                          <a:r>
                            <a:rPr lang="es-EC" sz="1600" dirty="0" smtClean="0">
                              <a:effectLst/>
                              <a:latin typeface="Times New Roman" panose="02020603050405020304" pitchFamily="18" charset="0"/>
                              <a:ea typeface="Calibri" panose="020F0502020204030204" pitchFamily="34" charset="0"/>
                              <a:cs typeface="Times New Roman" panose="02020603050405020304" pitchFamily="18" charset="0"/>
                            </a:rPr>
                            <a:t>AUC=98%</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r>
                  <a:tr h="325048">
                    <a:tc>
                      <a:txBody>
                        <a:bodyPr/>
                        <a:lstStyle/>
                        <a:p>
                          <a:pPr marL="0" marR="0" indent="0" algn="ctr">
                            <a:lnSpc>
                              <a:spcPct val="150000"/>
                            </a:lnSpc>
                            <a:spcBef>
                              <a:spcPts val="0"/>
                            </a:spcBef>
                            <a:spcAft>
                              <a:spcPts val="0"/>
                            </a:spcAft>
                          </a:pPr>
                          <a:r>
                            <a:rPr lang="es-EC" sz="1600" dirty="0">
                              <a:effectLst/>
                            </a:rPr>
                            <a:t>2</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gridSpan="2" vMerge="1">
                      <a:txBody>
                        <a:bodyPr/>
                        <a:lstStyle/>
                        <a:p>
                          <a:endParaRPr lang="es-ES"/>
                        </a:p>
                      </a:txBody>
                      <a:tcPr/>
                    </a:tc>
                    <a:tc hMerge="1" vMerge="1">
                      <a:txBody>
                        <a:bodyPr/>
                        <a:lstStyle/>
                        <a:p>
                          <a:endParaRPr lang="es-ES"/>
                        </a:p>
                      </a:txBody>
                      <a:tcPr/>
                    </a:tc>
                    <a:tc>
                      <a:txBody>
                        <a:bodyPr/>
                        <a:lstStyle/>
                        <a:p>
                          <a:pPr marL="0" marR="0" indent="0" algn="ctr">
                            <a:lnSpc>
                              <a:spcPct val="150000"/>
                            </a:lnSpc>
                            <a:spcBef>
                              <a:spcPts val="0"/>
                            </a:spcBef>
                            <a:spcAft>
                              <a:spcPts val="0"/>
                            </a:spcAft>
                          </a:pPr>
                          <a:r>
                            <a:rPr lang="es-EC" sz="1600" dirty="0">
                              <a:effectLst/>
                            </a:rPr>
                            <a:t>MSC </a:t>
                          </a:r>
                          <a:r>
                            <a:rPr lang="es-ES" sz="1600" dirty="0">
                              <a:effectLst/>
                            </a:rPr>
                            <a:t>FLW – </a:t>
                          </a:r>
                          <a14:m>
                            <m:oMath xmlns:m="http://schemas.openxmlformats.org/officeDocument/2006/math">
                              <m:sSub>
                                <m:sSubPr>
                                  <m:ctrlPr>
                                    <a:rPr lang="es-ES" sz="1600" i="1">
                                      <a:effectLst/>
                                      <a:latin typeface="Cambria Math" panose="02040503050406030204" pitchFamily="18" charset="0"/>
                                    </a:rPr>
                                  </m:ctrlPr>
                                </m:sSubPr>
                                <m:e>
                                  <m:r>
                                    <a:rPr lang="es-EC" sz="1600">
                                      <a:effectLst/>
                                      <a:latin typeface="Cambria Math" panose="02040503050406030204" pitchFamily="18" charset="0"/>
                                    </a:rPr>
                                    <m:t>𝐼</m:t>
                                  </m:r>
                                </m:e>
                                <m:sub>
                                  <m:r>
                                    <a:rPr lang="es-EC" sz="1600">
                                      <a:effectLst/>
                                      <a:latin typeface="Cambria Math" panose="02040503050406030204" pitchFamily="18" charset="0"/>
                                    </a:rPr>
                                    <m:t>𝑈𝑆</m:t>
                                  </m:r>
                                </m:sub>
                              </m:sSub>
                            </m:oMath>
                          </a14:m>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a:txBody>
                        <a:bodyPr/>
                        <a:lstStyle/>
                        <a:p>
                          <a:pPr marL="0" marR="0" indent="0" algn="ctr">
                            <a:lnSpc>
                              <a:spcPct val="150000"/>
                            </a:lnSpc>
                            <a:spcBef>
                              <a:spcPts val="0"/>
                            </a:spcBef>
                            <a:spcAft>
                              <a:spcPts val="0"/>
                            </a:spcAft>
                          </a:pPr>
                          <a14:m>
                            <m:oMath xmlns:m="http://schemas.openxmlformats.org/officeDocument/2006/math">
                              <m:r>
                                <a:rPr lang="es-ES" sz="1600">
                                  <a:effectLst/>
                                  <a:latin typeface="Cambria Math" panose="02040503050406030204" pitchFamily="18" charset="0"/>
                                </a:rPr>
                                <m:t>𝑛𝐾𝑣</m:t>
                              </m:r>
                            </m:oMath>
                          </a14:m>
                          <a:r>
                            <a:rPr lang="es-ES" sz="1600" dirty="0">
                              <a:effectLst/>
                            </a:rPr>
                            <a:t>=12,</a:t>
                          </a:r>
                          <a14:m>
                            <m:oMath xmlns:m="http://schemas.openxmlformats.org/officeDocument/2006/math">
                              <m:r>
                                <a:rPr lang="es-ES" sz="1600">
                                  <a:effectLst/>
                                  <a:latin typeface="Cambria Math" panose="02040503050406030204" pitchFamily="18" charset="0"/>
                                </a:rPr>
                                <m:t>𝑛𝑃𝐶</m:t>
                              </m:r>
                            </m:oMath>
                          </a14:m>
                          <a:r>
                            <a:rPr lang="es-ES" sz="1600" dirty="0">
                              <a:effectLst/>
                            </a:rPr>
                            <a:t>=5</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a:txBody>
                        <a:bodyPr/>
                        <a:lstStyle/>
                        <a:p>
                          <a:pPr marL="0" marR="0" indent="0" algn="ctr">
                            <a:lnSpc>
                              <a:spcPct val="150000"/>
                            </a:lnSpc>
                            <a:spcBef>
                              <a:spcPts val="0"/>
                            </a:spcBef>
                            <a:spcAft>
                              <a:spcPts val="0"/>
                            </a:spcAft>
                          </a:pPr>
                          <a:r>
                            <a:rPr lang="es-EC" sz="1600" dirty="0" smtClean="0">
                              <a:effectLst/>
                              <a:latin typeface="Times New Roman" panose="02020603050405020304" pitchFamily="18" charset="0"/>
                              <a:ea typeface="Calibri" panose="020F0502020204030204" pitchFamily="34" charset="0"/>
                              <a:cs typeface="Times New Roman" panose="02020603050405020304" pitchFamily="18" charset="0"/>
                            </a:rPr>
                            <a:t>AUC=76%</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r>
                  <a:tr h="650095">
                    <a:tc>
                      <a:txBody>
                        <a:bodyPr/>
                        <a:lstStyle/>
                        <a:p>
                          <a:pPr marL="0" marR="0" indent="0" algn="ctr">
                            <a:lnSpc>
                              <a:spcPct val="150000"/>
                            </a:lnSpc>
                            <a:spcBef>
                              <a:spcPts val="0"/>
                            </a:spcBef>
                            <a:spcAft>
                              <a:spcPts val="0"/>
                            </a:spcAft>
                          </a:pPr>
                          <a:r>
                            <a:rPr lang="es-EC" sz="1600" dirty="0">
                              <a:effectLst/>
                            </a:rPr>
                            <a:t>3</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gridSpan="2" vMerge="1">
                      <a:txBody>
                        <a:bodyPr/>
                        <a:lstStyle/>
                        <a:p>
                          <a:endParaRPr lang="es-ES"/>
                        </a:p>
                      </a:txBody>
                      <a:tcPr/>
                    </a:tc>
                    <a:tc hMerge="1" vMerge="1">
                      <a:txBody>
                        <a:bodyPr/>
                        <a:lstStyle/>
                        <a:p>
                          <a:endParaRPr lang="es-ES"/>
                        </a:p>
                      </a:txBody>
                      <a:tcPr/>
                    </a:tc>
                    <a:tc>
                      <a:txBody>
                        <a:bodyPr/>
                        <a:lstStyle/>
                        <a:p>
                          <a:pPr marL="0" marR="0" indent="0" algn="ctr">
                            <a:lnSpc>
                              <a:spcPct val="150000"/>
                            </a:lnSpc>
                            <a:spcBef>
                              <a:spcPts val="0"/>
                            </a:spcBef>
                            <a:spcAft>
                              <a:spcPts val="0"/>
                            </a:spcAft>
                          </a:pPr>
                          <a:r>
                            <a:rPr lang="es-EC" sz="1600" dirty="0">
                              <a:effectLst/>
                            </a:rPr>
                            <a:t>MSC </a:t>
                          </a:r>
                          <a:r>
                            <a:rPr lang="es-ES" sz="1600" dirty="0">
                              <a:effectLst/>
                            </a:rPr>
                            <a:t>U:FLW – HRV y FLW </a:t>
                          </a:r>
                          <a:r>
                            <a:rPr lang="es-ES" sz="1600" dirty="0" smtClean="0">
                              <a:effectLst/>
                            </a:rPr>
                            <a:t>-</a:t>
                          </a:r>
                          <a14:m>
                            <m:oMath xmlns:m="http://schemas.openxmlformats.org/officeDocument/2006/math">
                              <m:sSub>
                                <m:sSubPr>
                                  <m:ctrlPr>
                                    <a:rPr lang="es-ES" sz="1600" i="1">
                                      <a:effectLst/>
                                      <a:latin typeface="Cambria Math" panose="02040503050406030204" pitchFamily="18" charset="0"/>
                                    </a:rPr>
                                  </m:ctrlPr>
                                </m:sSubPr>
                                <m:e>
                                  <m:r>
                                    <a:rPr lang="es-EC" sz="1600">
                                      <a:effectLst/>
                                      <a:latin typeface="Cambria Math" panose="02040503050406030204" pitchFamily="18" charset="0"/>
                                    </a:rPr>
                                    <m:t>𝐼</m:t>
                                  </m:r>
                                </m:e>
                                <m:sub>
                                  <m:r>
                                    <a:rPr lang="es-EC" sz="1600">
                                      <a:effectLst/>
                                      <a:latin typeface="Cambria Math" panose="02040503050406030204" pitchFamily="18" charset="0"/>
                                    </a:rPr>
                                    <m:t>𝑈𝑆</m:t>
                                  </m:r>
                                </m:sub>
                              </m:sSub>
                            </m:oMath>
                          </a14:m>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a:txBody>
                        <a:bodyPr/>
                        <a:lstStyle/>
                        <a:p>
                          <a:pPr marL="0" marR="0" indent="0" algn="ctr">
                            <a:lnSpc>
                              <a:spcPct val="150000"/>
                            </a:lnSpc>
                            <a:spcBef>
                              <a:spcPts val="0"/>
                            </a:spcBef>
                            <a:spcAft>
                              <a:spcPts val="0"/>
                            </a:spcAft>
                          </a:pPr>
                          <a14:m>
                            <m:oMath xmlns:m="http://schemas.openxmlformats.org/officeDocument/2006/math">
                              <m:r>
                                <a:rPr lang="es-ES" sz="1600">
                                  <a:effectLst/>
                                  <a:latin typeface="Cambria Math" panose="02040503050406030204" pitchFamily="18" charset="0"/>
                                </a:rPr>
                                <m:t>𝑛𝐾𝑣</m:t>
                              </m:r>
                            </m:oMath>
                          </a14:m>
                          <a:r>
                            <a:rPr lang="es-ES" sz="1600" dirty="0">
                              <a:effectLst/>
                            </a:rPr>
                            <a:t>=15,</a:t>
                          </a:r>
                          <a14:m>
                            <m:oMath xmlns:m="http://schemas.openxmlformats.org/officeDocument/2006/math">
                              <m:r>
                                <a:rPr lang="es-ES" sz="1600">
                                  <a:effectLst/>
                                  <a:latin typeface="Cambria Math" panose="02040503050406030204" pitchFamily="18" charset="0"/>
                                </a:rPr>
                                <m:t>𝑛𝑃𝐶</m:t>
                              </m:r>
                            </m:oMath>
                          </a14:m>
                          <a:r>
                            <a:rPr lang="es-ES" sz="1600" dirty="0">
                              <a:effectLst/>
                            </a:rPr>
                            <a:t>=9</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a:txBody>
                        <a:bodyPr/>
                        <a:lstStyle/>
                        <a:p>
                          <a:pPr marL="0" marR="0" indent="0" algn="ctr">
                            <a:lnSpc>
                              <a:spcPct val="150000"/>
                            </a:lnSpc>
                            <a:spcBef>
                              <a:spcPts val="0"/>
                            </a:spcBef>
                            <a:spcAft>
                              <a:spcPts val="0"/>
                            </a:spcAft>
                          </a:pPr>
                          <a:r>
                            <a:rPr lang="es-EC" sz="1600" dirty="0" smtClean="0">
                              <a:effectLst/>
                              <a:latin typeface="Times New Roman" panose="02020603050405020304" pitchFamily="18" charset="0"/>
                              <a:ea typeface="Calibri" panose="020F0502020204030204" pitchFamily="34" charset="0"/>
                              <a:cs typeface="Times New Roman" panose="02020603050405020304" pitchFamily="18" charset="0"/>
                            </a:rPr>
                            <a:t>AUC=83%</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r>
                  <a:tr h="325048">
                    <a:tc>
                      <a:txBody>
                        <a:bodyPr/>
                        <a:lstStyle/>
                        <a:p>
                          <a:pPr marL="0" marR="0" indent="0" algn="ctr">
                            <a:lnSpc>
                              <a:spcPct val="150000"/>
                            </a:lnSpc>
                            <a:spcBef>
                              <a:spcPts val="0"/>
                            </a:spcBef>
                            <a:spcAft>
                              <a:spcPts val="0"/>
                            </a:spcAft>
                          </a:pPr>
                          <a:r>
                            <a:rPr lang="es-EC" sz="1600" dirty="0">
                              <a:effectLst/>
                            </a:rPr>
                            <a:t>4</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rowSpan="3" gridSpan="2">
                      <a:txBody>
                        <a:bodyPr/>
                        <a:lstStyle/>
                        <a:p>
                          <a:pPr marL="0" marR="0" indent="0" algn="ctr">
                            <a:lnSpc>
                              <a:spcPct val="150000"/>
                            </a:lnSpc>
                            <a:spcBef>
                              <a:spcPts val="0"/>
                            </a:spcBef>
                            <a:spcAft>
                              <a:spcPts val="0"/>
                            </a:spcAft>
                          </a:pPr>
                          <a:r>
                            <a:rPr lang="es-EC" sz="1600" dirty="0" smtClean="0">
                              <a:effectLst/>
                            </a:rPr>
                            <a:t>SVM</a:t>
                          </a:r>
                        </a:p>
                      </a:txBody>
                      <a:tcPr marL="31155" marR="31155" marT="0" marB="0" anchor="ctr"/>
                    </a:tc>
                    <a:tc rowSpan="3" hMerge="1">
                      <a:txBody>
                        <a:bodyPr/>
                        <a:lstStyle/>
                        <a:p>
                          <a:endParaRPr lang="es-ES"/>
                        </a:p>
                      </a:txBody>
                      <a:tcPr/>
                    </a:tc>
                    <a:tc>
                      <a:txBody>
                        <a:bodyPr/>
                        <a:lstStyle/>
                        <a:p>
                          <a:pPr marL="0" marR="0" indent="0" algn="ctr">
                            <a:lnSpc>
                              <a:spcPct val="150000"/>
                            </a:lnSpc>
                            <a:spcBef>
                              <a:spcPts val="0"/>
                            </a:spcBef>
                            <a:spcAft>
                              <a:spcPts val="0"/>
                            </a:spcAft>
                          </a:pPr>
                          <a:r>
                            <a:rPr lang="es-EC" sz="1600" dirty="0">
                              <a:effectLst/>
                            </a:rPr>
                            <a:t>PSD de </a:t>
                          </a:r>
                          <a:r>
                            <a:rPr lang="es-ES" sz="1600" dirty="0">
                              <a:effectLst/>
                            </a:rPr>
                            <a:t>FLW</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a:txBody>
                        <a:bodyPr/>
                        <a:lstStyle/>
                        <a:p>
                          <a:pPr marL="0" marR="0" indent="0" algn="ctr">
                            <a:lnSpc>
                              <a:spcPct val="150000"/>
                            </a:lnSpc>
                            <a:spcBef>
                              <a:spcPts val="0"/>
                            </a:spcBef>
                            <a:spcAft>
                              <a:spcPts val="0"/>
                            </a:spcAft>
                          </a:pPr>
                          <a:r>
                            <a:rPr lang="es-EC" sz="1600" dirty="0">
                              <a:effectLst/>
                            </a:rPr>
                            <a:t> </a:t>
                          </a:r>
                          <a14:m>
                            <m:oMath xmlns:m="http://schemas.openxmlformats.org/officeDocument/2006/math">
                              <m:r>
                                <a:rPr lang="es-ES" sz="1600">
                                  <a:effectLst/>
                                  <a:latin typeface="Cambria Math" panose="02040503050406030204" pitchFamily="18" charset="0"/>
                                </a:rPr>
                                <m:t>𝛼</m:t>
                              </m:r>
                              <m:r>
                                <a:rPr lang="es-ES" sz="1600">
                                  <a:effectLst/>
                                  <a:latin typeface="Cambria Math" panose="02040503050406030204" pitchFamily="18" charset="0"/>
                                </a:rPr>
                                <m:t>=16</m:t>
                              </m:r>
                            </m:oMath>
                          </a14:m>
                          <a:r>
                            <a:rPr lang="es-ES" sz="1600" dirty="0">
                              <a:effectLst/>
                            </a:rPr>
                            <a:t>,C=512</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a:txBody>
                        <a:bodyPr/>
                        <a:lstStyle/>
                        <a:p>
                          <a:pPr marL="0" marR="0" indent="0" algn="ctr">
                            <a:lnSpc>
                              <a:spcPct val="150000"/>
                            </a:lnSpc>
                            <a:spcBef>
                              <a:spcPts val="0"/>
                            </a:spcBef>
                            <a:spcAft>
                              <a:spcPts val="0"/>
                            </a:spcAft>
                          </a:pPr>
                          <a:r>
                            <a:rPr lang="es-EC" sz="1600" dirty="0" smtClean="0">
                              <a:effectLst/>
                              <a:latin typeface="Times New Roman" panose="02020603050405020304" pitchFamily="18" charset="0"/>
                              <a:ea typeface="Calibri" panose="020F0502020204030204" pitchFamily="34" charset="0"/>
                              <a:cs typeface="Times New Roman" panose="02020603050405020304" pitchFamily="18" charset="0"/>
                            </a:rPr>
                            <a:t>AUC=96%</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r>
                  <a:tr h="325048">
                    <a:tc>
                      <a:txBody>
                        <a:bodyPr/>
                        <a:lstStyle/>
                        <a:p>
                          <a:pPr marL="0" marR="0" indent="0" algn="ctr">
                            <a:lnSpc>
                              <a:spcPct val="150000"/>
                            </a:lnSpc>
                            <a:spcBef>
                              <a:spcPts val="0"/>
                            </a:spcBef>
                            <a:spcAft>
                              <a:spcPts val="0"/>
                            </a:spcAft>
                          </a:pPr>
                          <a:r>
                            <a:rPr lang="es-EC" sz="1600" dirty="0">
                              <a:effectLst/>
                            </a:rPr>
                            <a:t>5</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gridSpan="2" vMerge="1">
                      <a:txBody>
                        <a:bodyPr/>
                        <a:lstStyle/>
                        <a:p>
                          <a:endParaRPr lang="es-ES"/>
                        </a:p>
                      </a:txBody>
                      <a:tcPr/>
                    </a:tc>
                    <a:tc hMerge="1" vMerge="1">
                      <a:txBody>
                        <a:bodyPr/>
                        <a:lstStyle/>
                        <a:p>
                          <a:endParaRPr lang="es-ES"/>
                        </a:p>
                      </a:txBody>
                      <a:tcPr/>
                    </a:tc>
                    <a:tc>
                      <a:txBody>
                        <a:bodyPr/>
                        <a:lstStyle/>
                        <a:p>
                          <a:pPr marL="0" marR="0" indent="0" algn="ctr">
                            <a:lnSpc>
                              <a:spcPct val="150000"/>
                            </a:lnSpc>
                            <a:spcBef>
                              <a:spcPts val="0"/>
                            </a:spcBef>
                            <a:spcAft>
                              <a:spcPts val="0"/>
                            </a:spcAft>
                          </a:pPr>
                          <a:r>
                            <a:rPr lang="es-EC" sz="1600" dirty="0">
                              <a:effectLst/>
                            </a:rPr>
                            <a:t>MSC </a:t>
                          </a:r>
                          <a:r>
                            <a:rPr lang="es-ES" sz="1600" dirty="0">
                              <a:effectLst/>
                            </a:rPr>
                            <a:t>FLW – </a:t>
                          </a:r>
                          <a14:m>
                            <m:oMath xmlns:m="http://schemas.openxmlformats.org/officeDocument/2006/math">
                              <m:sSub>
                                <m:sSubPr>
                                  <m:ctrlPr>
                                    <a:rPr lang="es-ES" sz="1600" i="1">
                                      <a:effectLst/>
                                      <a:latin typeface="Cambria Math" panose="02040503050406030204" pitchFamily="18" charset="0"/>
                                    </a:rPr>
                                  </m:ctrlPr>
                                </m:sSubPr>
                                <m:e>
                                  <m:r>
                                    <a:rPr lang="es-EC" sz="1600">
                                      <a:effectLst/>
                                      <a:latin typeface="Cambria Math" panose="02040503050406030204" pitchFamily="18" charset="0"/>
                                    </a:rPr>
                                    <m:t>𝐼</m:t>
                                  </m:r>
                                </m:e>
                                <m:sub>
                                  <m:r>
                                    <a:rPr lang="es-EC" sz="1600">
                                      <a:effectLst/>
                                      <a:latin typeface="Cambria Math" panose="02040503050406030204" pitchFamily="18" charset="0"/>
                                    </a:rPr>
                                    <m:t>𝑈𝑆</m:t>
                                  </m:r>
                                </m:sub>
                              </m:sSub>
                            </m:oMath>
                          </a14:m>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a:txBody>
                        <a:bodyPr/>
                        <a:lstStyle/>
                        <a:p>
                          <a:pPr marL="0" marR="0" indent="0" algn="ctr">
                            <a:lnSpc>
                              <a:spcPct val="150000"/>
                            </a:lnSpc>
                            <a:spcBef>
                              <a:spcPts val="0"/>
                            </a:spcBef>
                            <a:spcAft>
                              <a:spcPts val="0"/>
                            </a:spcAft>
                          </a:pPr>
                          <a:r>
                            <a:rPr lang="es-EC" sz="1600" dirty="0">
                              <a:effectLst/>
                            </a:rPr>
                            <a:t> </a:t>
                          </a:r>
                          <a14:m>
                            <m:oMath xmlns:m="http://schemas.openxmlformats.org/officeDocument/2006/math">
                              <m:r>
                                <a:rPr lang="es-ES" sz="1600">
                                  <a:effectLst/>
                                  <a:latin typeface="Cambria Math" panose="02040503050406030204" pitchFamily="18" charset="0"/>
                                </a:rPr>
                                <m:t>𝛼</m:t>
                              </m:r>
                              <m:r>
                                <a:rPr lang="es-ES" sz="1600">
                                  <a:effectLst/>
                                  <a:latin typeface="Cambria Math" panose="02040503050406030204" pitchFamily="18" charset="0"/>
                                </a:rPr>
                                <m:t>=90.50,</m:t>
                              </m:r>
                            </m:oMath>
                          </a14:m>
                          <a:r>
                            <a:rPr lang="es-ES" sz="1600" dirty="0">
                              <a:effectLst/>
                            </a:rPr>
                            <a:t>C=512</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a:txBody>
                        <a:bodyPr/>
                        <a:lstStyle/>
                        <a:p>
                          <a:pPr marL="0" marR="0" indent="0" algn="ctr">
                            <a:lnSpc>
                              <a:spcPct val="150000"/>
                            </a:lnSpc>
                            <a:spcBef>
                              <a:spcPts val="0"/>
                            </a:spcBef>
                            <a:spcAft>
                              <a:spcPts val="0"/>
                            </a:spcAft>
                          </a:pPr>
                          <a:r>
                            <a:rPr lang="es-EC" sz="1600" dirty="0" smtClean="0">
                              <a:effectLst/>
                              <a:latin typeface="Times New Roman" panose="02020603050405020304" pitchFamily="18" charset="0"/>
                              <a:ea typeface="Calibri" panose="020F0502020204030204" pitchFamily="34" charset="0"/>
                              <a:cs typeface="Times New Roman" panose="02020603050405020304" pitchFamily="18" charset="0"/>
                            </a:rPr>
                            <a:t>AUC=76%</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r>
                  <a:tr h="650095">
                    <a:tc>
                      <a:txBody>
                        <a:bodyPr/>
                        <a:lstStyle/>
                        <a:p>
                          <a:pPr marL="0" marR="0" indent="0" algn="ctr">
                            <a:lnSpc>
                              <a:spcPct val="150000"/>
                            </a:lnSpc>
                            <a:spcBef>
                              <a:spcPts val="0"/>
                            </a:spcBef>
                            <a:spcAft>
                              <a:spcPts val="0"/>
                            </a:spcAft>
                          </a:pPr>
                          <a:r>
                            <a:rPr lang="es-EC" sz="1600" dirty="0">
                              <a:effectLst/>
                            </a:rPr>
                            <a:t>6</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gridSpan="2" vMerge="1">
                      <a:txBody>
                        <a:bodyPr/>
                        <a:lstStyle/>
                        <a:p>
                          <a:endParaRPr lang="es-ES"/>
                        </a:p>
                      </a:txBody>
                      <a:tcPr/>
                    </a:tc>
                    <a:tc hMerge="1" vMerge="1">
                      <a:txBody>
                        <a:bodyPr/>
                        <a:lstStyle/>
                        <a:p>
                          <a:endParaRPr lang="es-ES"/>
                        </a:p>
                      </a:txBody>
                      <a:tcPr/>
                    </a:tc>
                    <a:tc>
                      <a:txBody>
                        <a:bodyPr/>
                        <a:lstStyle/>
                        <a:p>
                          <a:pPr marL="0" marR="0" indent="0" algn="ctr">
                            <a:lnSpc>
                              <a:spcPct val="150000"/>
                            </a:lnSpc>
                            <a:spcBef>
                              <a:spcPts val="0"/>
                            </a:spcBef>
                            <a:spcAft>
                              <a:spcPts val="0"/>
                            </a:spcAft>
                          </a:pPr>
                          <a:r>
                            <a:rPr lang="es-EC" sz="1600" dirty="0">
                              <a:effectLst/>
                            </a:rPr>
                            <a:t>MSC </a:t>
                          </a:r>
                          <a:r>
                            <a:rPr lang="es-ES" sz="1600" dirty="0">
                              <a:effectLst/>
                            </a:rPr>
                            <a:t>U:FLW – HRV y FLW -</a:t>
                          </a:r>
                          <a14:m>
                            <m:oMath xmlns:m="http://schemas.openxmlformats.org/officeDocument/2006/math">
                              <m:sSub>
                                <m:sSubPr>
                                  <m:ctrlPr>
                                    <a:rPr lang="es-ES" sz="1600" i="1">
                                      <a:effectLst/>
                                      <a:latin typeface="Cambria Math" panose="02040503050406030204" pitchFamily="18" charset="0"/>
                                    </a:rPr>
                                  </m:ctrlPr>
                                </m:sSubPr>
                                <m:e>
                                  <m:r>
                                    <a:rPr lang="es-EC" sz="1600">
                                      <a:effectLst/>
                                      <a:latin typeface="Cambria Math" panose="02040503050406030204" pitchFamily="18" charset="0"/>
                                    </a:rPr>
                                    <m:t>𝐼</m:t>
                                  </m:r>
                                </m:e>
                                <m:sub>
                                  <m:r>
                                    <a:rPr lang="es-EC" sz="1600">
                                      <a:effectLst/>
                                      <a:latin typeface="Cambria Math" panose="02040503050406030204" pitchFamily="18" charset="0"/>
                                    </a:rPr>
                                    <m:t>𝑈𝑆</m:t>
                                  </m:r>
                                </m:sub>
                              </m:sSub>
                            </m:oMath>
                          </a14:m>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a:txBody>
                        <a:bodyPr/>
                        <a:lstStyle/>
                        <a:p>
                          <a:pPr marL="0" marR="0" indent="0" algn="ctr">
                            <a:lnSpc>
                              <a:spcPct val="150000"/>
                            </a:lnSpc>
                            <a:spcBef>
                              <a:spcPts val="0"/>
                            </a:spcBef>
                            <a:spcAft>
                              <a:spcPts val="0"/>
                            </a:spcAft>
                          </a:pPr>
                          <a:r>
                            <a:rPr lang="es-EC" sz="1600" dirty="0">
                              <a:effectLst/>
                            </a:rPr>
                            <a:t> </a:t>
                          </a:r>
                          <a14:m>
                            <m:oMath xmlns:m="http://schemas.openxmlformats.org/officeDocument/2006/math">
                              <m:r>
                                <a:rPr lang="es-ES" sz="1600">
                                  <a:effectLst/>
                                  <a:latin typeface="Cambria Math" panose="02040503050406030204" pitchFamily="18" charset="0"/>
                                </a:rPr>
                                <m:t>𝛼</m:t>
                              </m:r>
                              <m:r>
                                <a:rPr lang="es-ES" sz="1600">
                                  <a:effectLst/>
                                  <a:latin typeface="Cambria Math" panose="02040503050406030204" pitchFamily="18" charset="0"/>
                                </a:rPr>
                                <m:t>=32,</m:t>
                              </m:r>
                            </m:oMath>
                          </a14:m>
                          <a:r>
                            <a:rPr lang="es-ES" sz="1600" dirty="0">
                              <a:effectLst/>
                            </a:rPr>
                            <a:t>C=128</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a:txBody>
                        <a:bodyPr/>
                        <a:lstStyle/>
                        <a:p>
                          <a:pPr marL="0" marR="0" indent="0" algn="ctr">
                            <a:lnSpc>
                              <a:spcPct val="150000"/>
                            </a:lnSpc>
                            <a:spcBef>
                              <a:spcPts val="0"/>
                            </a:spcBef>
                            <a:spcAft>
                              <a:spcPts val="0"/>
                            </a:spcAft>
                          </a:pPr>
                          <a:r>
                            <a:rPr lang="es-EC" sz="1600" dirty="0" smtClean="0">
                              <a:effectLst/>
                              <a:latin typeface="Times New Roman" panose="02020603050405020304" pitchFamily="18" charset="0"/>
                              <a:ea typeface="Calibri" panose="020F0502020204030204" pitchFamily="34" charset="0"/>
                              <a:cs typeface="Times New Roman" panose="02020603050405020304" pitchFamily="18" charset="0"/>
                            </a:rPr>
                            <a:t>AUC=76%</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r>
                  <a:tr h="650095">
                    <a:tc gridSpan="6">
                      <a:txBody>
                        <a:bodyPr/>
                        <a:lstStyle/>
                        <a:p>
                          <a:pPr marL="0" marR="0" indent="0" algn="ctr">
                            <a:lnSpc>
                              <a:spcPct val="150000"/>
                            </a:lnSpc>
                            <a:spcBef>
                              <a:spcPts val="0"/>
                            </a:spcBef>
                            <a:spcAft>
                              <a:spcPts val="0"/>
                            </a:spcAft>
                          </a:pPr>
                          <a:r>
                            <a:rPr lang="es-ES" sz="1600" dirty="0">
                              <a:effectLst/>
                            </a:rPr>
                            <a:t>U: Unión; </a:t>
                          </a:r>
                          <a14:m>
                            <m:oMath xmlns:m="http://schemas.openxmlformats.org/officeDocument/2006/math">
                              <m:r>
                                <a:rPr lang="es-ES" sz="1600">
                                  <a:effectLst/>
                                  <a:latin typeface="Cambria Math" panose="02040503050406030204" pitchFamily="18" charset="0"/>
                                </a:rPr>
                                <m:t>𝒏𝑲𝑽</m:t>
                              </m:r>
                            </m:oMath>
                          </a14:m>
                          <a:r>
                            <a:rPr lang="es-ES" sz="1600" dirty="0">
                              <a:effectLst/>
                            </a:rPr>
                            <a:t>: Número de vecinos más cercanos, </a:t>
                          </a:r>
                          <a14:m>
                            <m:oMath xmlns:m="http://schemas.openxmlformats.org/officeDocument/2006/math">
                              <m:r>
                                <a:rPr lang="es-ES" sz="1600">
                                  <a:effectLst/>
                                  <a:latin typeface="Cambria Math" panose="02040503050406030204" pitchFamily="18" charset="0"/>
                                </a:rPr>
                                <m:t>𝒏𝑷𝑪</m:t>
                              </m:r>
                            </m:oMath>
                          </a14:m>
                          <a:r>
                            <a:rPr lang="es-ES" sz="1600" dirty="0">
                              <a:effectLst/>
                            </a:rPr>
                            <a:t>: Número de componentes principales, </a:t>
                          </a:r>
                          <a14:m>
                            <m:oMath xmlns:m="http://schemas.openxmlformats.org/officeDocument/2006/math">
                              <m:r>
                                <a:rPr lang="es-ES" sz="1600">
                                  <a:effectLst/>
                                  <a:latin typeface="Cambria Math" panose="02040503050406030204" pitchFamily="18" charset="0"/>
                                </a:rPr>
                                <m:t>𝜶</m:t>
                              </m:r>
                              <m:r>
                                <a:rPr lang="es-ES" sz="1600">
                                  <a:effectLst/>
                                  <a:latin typeface="Cambria Math" panose="02040503050406030204" pitchFamily="18" charset="0"/>
                                </a:rPr>
                                <m:t>=</m:t>
                              </m:r>
                              <m:r>
                                <a:rPr lang="es-ES" sz="1600">
                                  <a:effectLst/>
                                  <a:latin typeface="Cambria Math" panose="02040503050406030204" pitchFamily="18" charset="0"/>
                                </a:rPr>
                                <m:t>𝒔𝒊𝒈𝒎𝒂</m:t>
                              </m:r>
                            </m:oMath>
                          </a14:m>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pPr marL="0" marR="0" indent="0" algn="ctr">
                            <a:lnSpc>
                              <a:spcPct val="150000"/>
                            </a:lnSpc>
                            <a:spcBef>
                              <a:spcPts val="0"/>
                            </a:spcBef>
                            <a:spcAft>
                              <a:spcPts val="0"/>
                            </a:spcAft>
                          </a:pP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r>
                </a:tbl>
              </a:graphicData>
            </a:graphic>
          </p:graphicFrame>
        </mc:Choice>
        <mc:Fallback>
          <p:graphicFrame>
            <p:nvGraphicFramePr>
              <p:cNvPr id="10" name="Tabla 9"/>
              <p:cNvGraphicFramePr>
                <a:graphicFrameLocks noGrp="1"/>
              </p:cNvGraphicFramePr>
              <p:nvPr>
                <p:extLst>
                  <p:ext uri="{D42A27DB-BD31-4B8C-83A1-F6EECF244321}">
                    <p14:modId xmlns:p14="http://schemas.microsoft.com/office/powerpoint/2010/main" val="3174932665"/>
                  </p:ext>
                </p:extLst>
              </p:nvPr>
            </p:nvGraphicFramePr>
            <p:xfrm>
              <a:off x="97760" y="2074665"/>
              <a:ext cx="8763524" cy="4301173"/>
            </p:xfrm>
            <a:graphic>
              <a:graphicData uri="http://schemas.openxmlformats.org/drawingml/2006/table">
                <a:tbl>
                  <a:tblPr firstRow="1" firstCol="1" bandRow="1">
                    <a:tableStyleId>{21E4AEA4-8DFA-4A89-87EB-49C32662AFE0}</a:tableStyleId>
                  </a:tblPr>
                  <a:tblGrid>
                    <a:gridCol w="515470"/>
                    <a:gridCol w="312893"/>
                    <a:gridCol w="1276876"/>
                    <a:gridCol w="2671983"/>
                    <a:gridCol w="1993151"/>
                    <a:gridCol w="1993151"/>
                  </a:tblGrid>
                  <a:tr h="687705">
                    <a:tc gridSpan="2">
                      <a:txBody>
                        <a:bodyPr/>
                        <a:lstStyle/>
                        <a:p>
                          <a:pPr marL="0" marR="0" indent="0" algn="ctr">
                            <a:lnSpc>
                              <a:spcPct val="150000"/>
                            </a:lnSpc>
                            <a:spcBef>
                              <a:spcPts val="0"/>
                            </a:spcBef>
                            <a:spcAft>
                              <a:spcPts val="0"/>
                            </a:spcAft>
                          </a:pPr>
                          <a:r>
                            <a:rPr lang="es-EC" sz="1600" dirty="0" smtClean="0">
                              <a:effectLst/>
                            </a:rPr>
                            <a:t>Modelo</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hMerge="1">
                      <a:txBody>
                        <a:bodyPr/>
                        <a:lstStyle/>
                        <a:p>
                          <a:endParaRPr lang="es-ES"/>
                        </a:p>
                      </a:txBody>
                      <a:tcPr/>
                    </a:tc>
                    <a:tc>
                      <a:txBody>
                        <a:bodyPr/>
                        <a:lstStyle/>
                        <a:p>
                          <a:pPr marL="0" marR="0" indent="0" algn="ctr">
                            <a:lnSpc>
                              <a:spcPct val="150000"/>
                            </a:lnSpc>
                            <a:spcBef>
                              <a:spcPts val="0"/>
                            </a:spcBef>
                            <a:spcAft>
                              <a:spcPts val="0"/>
                            </a:spcAft>
                          </a:pPr>
                          <a:r>
                            <a:rPr lang="es-EC" sz="1600" dirty="0">
                              <a:effectLst/>
                            </a:rPr>
                            <a:t>Clasificador</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a:txBody>
                        <a:bodyPr/>
                        <a:lstStyle/>
                        <a:p>
                          <a:pPr marL="0" marR="0" indent="0" algn="ctr">
                            <a:lnSpc>
                              <a:spcPct val="150000"/>
                            </a:lnSpc>
                            <a:spcBef>
                              <a:spcPts val="0"/>
                            </a:spcBef>
                            <a:spcAft>
                              <a:spcPts val="0"/>
                            </a:spcAft>
                          </a:pPr>
                          <a:r>
                            <a:rPr lang="es-EC" sz="1600" dirty="0">
                              <a:effectLst/>
                            </a:rPr>
                            <a:t>Características</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a:txBody>
                        <a:bodyPr/>
                        <a:lstStyle/>
                        <a:p>
                          <a:pPr marL="0" marR="0" indent="0" algn="ctr">
                            <a:lnSpc>
                              <a:spcPct val="150000"/>
                            </a:lnSpc>
                            <a:spcBef>
                              <a:spcPts val="0"/>
                            </a:spcBef>
                            <a:spcAft>
                              <a:spcPts val="0"/>
                            </a:spcAft>
                          </a:pPr>
                          <a:r>
                            <a:rPr lang="es-EC" sz="1600" dirty="0">
                              <a:effectLst/>
                            </a:rPr>
                            <a:t>Parámetros</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a:txBody>
                        <a:bodyPr/>
                        <a:lstStyle/>
                        <a:p>
                          <a:pPr marL="0" marR="0" indent="0" algn="ctr">
                            <a:lnSpc>
                              <a:spcPct val="150000"/>
                            </a:lnSpc>
                            <a:spcBef>
                              <a:spcPts val="0"/>
                            </a:spcBef>
                            <a:spcAft>
                              <a:spcPts val="0"/>
                            </a:spcAft>
                          </a:pPr>
                          <a:r>
                            <a:rPr lang="es-EC" sz="1600" dirty="0" smtClean="0">
                              <a:effectLst/>
                              <a:latin typeface="Times New Roman" panose="02020603050405020304" pitchFamily="18" charset="0"/>
                              <a:ea typeface="Calibri" panose="020F0502020204030204" pitchFamily="34" charset="0"/>
                              <a:cs typeface="Times New Roman" panose="02020603050405020304" pitchFamily="18" charset="0"/>
                            </a:rPr>
                            <a:t>Índices de clasificación</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r>
                  <a:tr h="365760">
                    <a:tc>
                      <a:txBody>
                        <a:bodyPr/>
                        <a:lstStyle/>
                        <a:p>
                          <a:pPr marL="0" marR="0" indent="0" algn="ctr">
                            <a:lnSpc>
                              <a:spcPct val="150000"/>
                            </a:lnSpc>
                            <a:spcBef>
                              <a:spcPts val="0"/>
                            </a:spcBef>
                            <a:spcAft>
                              <a:spcPts val="0"/>
                            </a:spcAft>
                          </a:pPr>
                          <a:r>
                            <a:rPr lang="es-EC" sz="1600" dirty="0">
                              <a:effectLst/>
                            </a:rPr>
                            <a:t>1</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rowSpan="3" gridSpan="2">
                      <a:txBody>
                        <a:bodyPr/>
                        <a:lstStyle/>
                        <a:p>
                          <a:pPr marL="0" marR="0" indent="0" algn="ctr">
                            <a:lnSpc>
                              <a:spcPct val="150000"/>
                            </a:lnSpc>
                            <a:spcBef>
                              <a:spcPts val="0"/>
                            </a:spcBef>
                            <a:spcAft>
                              <a:spcPts val="0"/>
                            </a:spcAft>
                          </a:pPr>
                          <a:r>
                            <a:rPr lang="es-EC" sz="1600" dirty="0" smtClean="0">
                              <a:effectLst/>
                            </a:rPr>
                            <a:t>PCA-fKNN</a:t>
                          </a:r>
                        </a:p>
                      </a:txBody>
                      <a:tcPr marL="31155" marR="31155" marT="0" marB="0" anchor="ctr"/>
                    </a:tc>
                    <a:tc rowSpan="3" hMerge="1">
                      <a:txBody>
                        <a:bodyPr/>
                        <a:lstStyle/>
                        <a:p>
                          <a:endParaRPr lang="es-ES"/>
                        </a:p>
                      </a:txBody>
                      <a:tcPr/>
                    </a:tc>
                    <a:tc>
                      <a:txBody>
                        <a:bodyPr/>
                        <a:lstStyle/>
                        <a:p>
                          <a:pPr marL="0" marR="0" indent="0" algn="ctr">
                            <a:lnSpc>
                              <a:spcPct val="150000"/>
                            </a:lnSpc>
                            <a:spcBef>
                              <a:spcPts val="0"/>
                            </a:spcBef>
                            <a:spcAft>
                              <a:spcPts val="0"/>
                            </a:spcAft>
                          </a:pPr>
                          <a:r>
                            <a:rPr lang="es-EC" sz="1600" dirty="0">
                              <a:effectLst/>
                            </a:rPr>
                            <a:t>PSD de </a:t>
                          </a:r>
                          <a:r>
                            <a:rPr lang="es-ES" sz="1600" dirty="0">
                              <a:effectLst/>
                            </a:rPr>
                            <a:t>FLW</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a:txBody>
                        <a:bodyPr/>
                        <a:lstStyle/>
                        <a:p>
                          <a:endParaRPr lang="es-ES"/>
                        </a:p>
                      </a:txBody>
                      <a:tcPr marL="31155" marR="31155" marT="0" marB="0" anchor="ctr">
                        <a:blipFill rotWithShape="0">
                          <a:blip r:embed="rId4"/>
                          <a:stretch>
                            <a:fillRect l="-240367" t="-190000" r="-101223" b="-921667"/>
                          </a:stretch>
                        </a:blipFill>
                      </a:tcPr>
                    </a:tc>
                    <a:tc>
                      <a:txBody>
                        <a:bodyPr/>
                        <a:lstStyle/>
                        <a:p>
                          <a:pPr marL="0" marR="0" indent="0" algn="ctr">
                            <a:lnSpc>
                              <a:spcPct val="150000"/>
                            </a:lnSpc>
                            <a:spcBef>
                              <a:spcPts val="0"/>
                            </a:spcBef>
                            <a:spcAft>
                              <a:spcPts val="0"/>
                            </a:spcAft>
                          </a:pPr>
                          <a:r>
                            <a:rPr lang="es-EC" sz="1600" dirty="0" smtClean="0">
                              <a:effectLst/>
                              <a:latin typeface="Times New Roman" panose="02020603050405020304" pitchFamily="18" charset="0"/>
                              <a:ea typeface="Calibri" panose="020F0502020204030204" pitchFamily="34" charset="0"/>
                              <a:cs typeface="Times New Roman" panose="02020603050405020304" pitchFamily="18" charset="0"/>
                            </a:rPr>
                            <a:t>AUC=98%</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r>
                  <a:tr h="365760">
                    <a:tc>
                      <a:txBody>
                        <a:bodyPr/>
                        <a:lstStyle/>
                        <a:p>
                          <a:pPr marL="0" marR="0" indent="0" algn="ctr">
                            <a:lnSpc>
                              <a:spcPct val="150000"/>
                            </a:lnSpc>
                            <a:spcBef>
                              <a:spcPts val="0"/>
                            </a:spcBef>
                            <a:spcAft>
                              <a:spcPts val="0"/>
                            </a:spcAft>
                          </a:pPr>
                          <a:r>
                            <a:rPr lang="es-EC" sz="1600" dirty="0">
                              <a:effectLst/>
                            </a:rPr>
                            <a:t>2</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gridSpan="2" vMerge="1">
                      <a:txBody>
                        <a:bodyPr/>
                        <a:lstStyle/>
                        <a:p>
                          <a:endParaRPr lang="es-ES"/>
                        </a:p>
                      </a:txBody>
                      <a:tcPr/>
                    </a:tc>
                    <a:tc hMerge="1" vMerge="1">
                      <a:txBody>
                        <a:bodyPr/>
                        <a:lstStyle/>
                        <a:p>
                          <a:endParaRPr lang="es-ES"/>
                        </a:p>
                      </a:txBody>
                      <a:tcPr/>
                    </a:tc>
                    <a:tc>
                      <a:txBody>
                        <a:bodyPr/>
                        <a:lstStyle/>
                        <a:p>
                          <a:endParaRPr lang="es-ES"/>
                        </a:p>
                      </a:txBody>
                      <a:tcPr marL="31155" marR="31155" marT="0" marB="0" anchor="ctr">
                        <a:blipFill rotWithShape="0">
                          <a:blip r:embed="rId4"/>
                          <a:stretch>
                            <a:fillRect l="-79043" t="-290000" r="-149886" b="-821667"/>
                          </a:stretch>
                        </a:blipFill>
                      </a:tcPr>
                    </a:tc>
                    <a:tc>
                      <a:txBody>
                        <a:bodyPr/>
                        <a:lstStyle/>
                        <a:p>
                          <a:endParaRPr lang="es-ES"/>
                        </a:p>
                      </a:txBody>
                      <a:tcPr marL="31155" marR="31155" marT="0" marB="0" anchor="ctr">
                        <a:blipFill rotWithShape="0">
                          <a:blip r:embed="rId4"/>
                          <a:stretch>
                            <a:fillRect l="-240367" t="-290000" r="-101223" b="-821667"/>
                          </a:stretch>
                        </a:blipFill>
                      </a:tcPr>
                    </a:tc>
                    <a:tc>
                      <a:txBody>
                        <a:bodyPr/>
                        <a:lstStyle/>
                        <a:p>
                          <a:pPr marL="0" marR="0" indent="0" algn="ctr">
                            <a:lnSpc>
                              <a:spcPct val="150000"/>
                            </a:lnSpc>
                            <a:spcBef>
                              <a:spcPts val="0"/>
                            </a:spcBef>
                            <a:spcAft>
                              <a:spcPts val="0"/>
                            </a:spcAft>
                          </a:pPr>
                          <a:r>
                            <a:rPr lang="es-EC" sz="1600" dirty="0" smtClean="0">
                              <a:effectLst/>
                              <a:latin typeface="Times New Roman" panose="02020603050405020304" pitchFamily="18" charset="0"/>
                              <a:ea typeface="Calibri" panose="020F0502020204030204" pitchFamily="34" charset="0"/>
                              <a:cs typeface="Times New Roman" panose="02020603050405020304" pitchFamily="18" charset="0"/>
                            </a:rPr>
                            <a:t>AUC=76%</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r>
                  <a:tr h="731520">
                    <a:tc>
                      <a:txBody>
                        <a:bodyPr/>
                        <a:lstStyle/>
                        <a:p>
                          <a:pPr marL="0" marR="0" indent="0" algn="ctr">
                            <a:lnSpc>
                              <a:spcPct val="150000"/>
                            </a:lnSpc>
                            <a:spcBef>
                              <a:spcPts val="0"/>
                            </a:spcBef>
                            <a:spcAft>
                              <a:spcPts val="0"/>
                            </a:spcAft>
                          </a:pPr>
                          <a:r>
                            <a:rPr lang="es-EC" sz="1600" dirty="0">
                              <a:effectLst/>
                            </a:rPr>
                            <a:t>3</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gridSpan="2" vMerge="1">
                      <a:txBody>
                        <a:bodyPr/>
                        <a:lstStyle/>
                        <a:p>
                          <a:endParaRPr lang="es-ES"/>
                        </a:p>
                      </a:txBody>
                      <a:tcPr/>
                    </a:tc>
                    <a:tc hMerge="1" vMerge="1">
                      <a:txBody>
                        <a:bodyPr/>
                        <a:lstStyle/>
                        <a:p>
                          <a:endParaRPr lang="es-ES"/>
                        </a:p>
                      </a:txBody>
                      <a:tcPr/>
                    </a:tc>
                    <a:tc>
                      <a:txBody>
                        <a:bodyPr/>
                        <a:lstStyle/>
                        <a:p>
                          <a:endParaRPr lang="es-ES"/>
                        </a:p>
                      </a:txBody>
                      <a:tcPr marL="31155" marR="31155" marT="0" marB="0" anchor="ctr">
                        <a:blipFill rotWithShape="0">
                          <a:blip r:embed="rId4"/>
                          <a:stretch>
                            <a:fillRect l="-79043" t="-195000" r="-149886" b="-310833"/>
                          </a:stretch>
                        </a:blipFill>
                      </a:tcPr>
                    </a:tc>
                    <a:tc>
                      <a:txBody>
                        <a:bodyPr/>
                        <a:lstStyle/>
                        <a:p>
                          <a:endParaRPr lang="es-ES"/>
                        </a:p>
                      </a:txBody>
                      <a:tcPr marL="31155" marR="31155" marT="0" marB="0" anchor="ctr">
                        <a:blipFill rotWithShape="0">
                          <a:blip r:embed="rId4"/>
                          <a:stretch>
                            <a:fillRect l="-240367" t="-195000" r="-101223" b="-310833"/>
                          </a:stretch>
                        </a:blipFill>
                      </a:tcPr>
                    </a:tc>
                    <a:tc>
                      <a:txBody>
                        <a:bodyPr/>
                        <a:lstStyle/>
                        <a:p>
                          <a:pPr marL="0" marR="0" indent="0" algn="ctr">
                            <a:lnSpc>
                              <a:spcPct val="150000"/>
                            </a:lnSpc>
                            <a:spcBef>
                              <a:spcPts val="0"/>
                            </a:spcBef>
                            <a:spcAft>
                              <a:spcPts val="0"/>
                            </a:spcAft>
                          </a:pPr>
                          <a:r>
                            <a:rPr lang="es-EC" sz="1600" dirty="0" smtClean="0">
                              <a:effectLst/>
                              <a:latin typeface="Times New Roman" panose="02020603050405020304" pitchFamily="18" charset="0"/>
                              <a:ea typeface="Calibri" panose="020F0502020204030204" pitchFamily="34" charset="0"/>
                              <a:cs typeface="Times New Roman" panose="02020603050405020304" pitchFamily="18" charset="0"/>
                            </a:rPr>
                            <a:t>AUC=83%</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r>
                  <a:tr h="365760">
                    <a:tc>
                      <a:txBody>
                        <a:bodyPr/>
                        <a:lstStyle/>
                        <a:p>
                          <a:pPr marL="0" marR="0" indent="0" algn="ctr">
                            <a:lnSpc>
                              <a:spcPct val="150000"/>
                            </a:lnSpc>
                            <a:spcBef>
                              <a:spcPts val="0"/>
                            </a:spcBef>
                            <a:spcAft>
                              <a:spcPts val="0"/>
                            </a:spcAft>
                          </a:pPr>
                          <a:r>
                            <a:rPr lang="es-EC" sz="1600" dirty="0">
                              <a:effectLst/>
                            </a:rPr>
                            <a:t>4</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rowSpan="3" gridSpan="2">
                      <a:txBody>
                        <a:bodyPr/>
                        <a:lstStyle/>
                        <a:p>
                          <a:pPr marL="0" marR="0" indent="0" algn="ctr">
                            <a:lnSpc>
                              <a:spcPct val="150000"/>
                            </a:lnSpc>
                            <a:spcBef>
                              <a:spcPts val="0"/>
                            </a:spcBef>
                            <a:spcAft>
                              <a:spcPts val="0"/>
                            </a:spcAft>
                          </a:pPr>
                          <a:r>
                            <a:rPr lang="es-EC" sz="1600" dirty="0" smtClean="0">
                              <a:effectLst/>
                            </a:rPr>
                            <a:t>SVM</a:t>
                          </a:r>
                        </a:p>
                      </a:txBody>
                      <a:tcPr marL="31155" marR="31155" marT="0" marB="0" anchor="ctr"/>
                    </a:tc>
                    <a:tc rowSpan="3" hMerge="1">
                      <a:txBody>
                        <a:bodyPr/>
                        <a:lstStyle/>
                        <a:p>
                          <a:endParaRPr lang="es-ES"/>
                        </a:p>
                      </a:txBody>
                      <a:tcPr/>
                    </a:tc>
                    <a:tc>
                      <a:txBody>
                        <a:bodyPr/>
                        <a:lstStyle/>
                        <a:p>
                          <a:pPr marL="0" marR="0" indent="0" algn="ctr">
                            <a:lnSpc>
                              <a:spcPct val="150000"/>
                            </a:lnSpc>
                            <a:spcBef>
                              <a:spcPts val="0"/>
                            </a:spcBef>
                            <a:spcAft>
                              <a:spcPts val="0"/>
                            </a:spcAft>
                          </a:pPr>
                          <a:r>
                            <a:rPr lang="es-EC" sz="1600" dirty="0">
                              <a:effectLst/>
                            </a:rPr>
                            <a:t>PSD de </a:t>
                          </a:r>
                          <a:r>
                            <a:rPr lang="es-ES" sz="1600" dirty="0">
                              <a:effectLst/>
                            </a:rPr>
                            <a:t>FLW</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a:txBody>
                        <a:bodyPr/>
                        <a:lstStyle/>
                        <a:p>
                          <a:endParaRPr lang="es-ES"/>
                        </a:p>
                      </a:txBody>
                      <a:tcPr marL="31155" marR="31155" marT="0" marB="0" anchor="ctr">
                        <a:blipFill rotWithShape="0">
                          <a:blip r:embed="rId4"/>
                          <a:stretch>
                            <a:fillRect l="-240367" t="-590000" r="-101223" b="-521667"/>
                          </a:stretch>
                        </a:blipFill>
                      </a:tcPr>
                    </a:tc>
                    <a:tc>
                      <a:txBody>
                        <a:bodyPr/>
                        <a:lstStyle/>
                        <a:p>
                          <a:pPr marL="0" marR="0" indent="0" algn="ctr">
                            <a:lnSpc>
                              <a:spcPct val="150000"/>
                            </a:lnSpc>
                            <a:spcBef>
                              <a:spcPts val="0"/>
                            </a:spcBef>
                            <a:spcAft>
                              <a:spcPts val="0"/>
                            </a:spcAft>
                          </a:pPr>
                          <a:r>
                            <a:rPr lang="es-EC" sz="1600" dirty="0" smtClean="0">
                              <a:effectLst/>
                              <a:latin typeface="Times New Roman" panose="02020603050405020304" pitchFamily="18" charset="0"/>
                              <a:ea typeface="Calibri" panose="020F0502020204030204" pitchFamily="34" charset="0"/>
                              <a:cs typeface="Times New Roman" panose="02020603050405020304" pitchFamily="18" charset="0"/>
                            </a:rPr>
                            <a:t>AUC=96%</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r>
                  <a:tr h="365760">
                    <a:tc>
                      <a:txBody>
                        <a:bodyPr/>
                        <a:lstStyle/>
                        <a:p>
                          <a:pPr marL="0" marR="0" indent="0" algn="ctr">
                            <a:lnSpc>
                              <a:spcPct val="150000"/>
                            </a:lnSpc>
                            <a:spcBef>
                              <a:spcPts val="0"/>
                            </a:spcBef>
                            <a:spcAft>
                              <a:spcPts val="0"/>
                            </a:spcAft>
                          </a:pPr>
                          <a:r>
                            <a:rPr lang="es-EC" sz="1600" dirty="0">
                              <a:effectLst/>
                            </a:rPr>
                            <a:t>5</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gridSpan="2" vMerge="1">
                      <a:txBody>
                        <a:bodyPr/>
                        <a:lstStyle/>
                        <a:p>
                          <a:endParaRPr lang="es-ES"/>
                        </a:p>
                      </a:txBody>
                      <a:tcPr/>
                    </a:tc>
                    <a:tc hMerge="1" vMerge="1">
                      <a:txBody>
                        <a:bodyPr/>
                        <a:lstStyle/>
                        <a:p>
                          <a:endParaRPr lang="es-ES"/>
                        </a:p>
                      </a:txBody>
                      <a:tcPr/>
                    </a:tc>
                    <a:tc>
                      <a:txBody>
                        <a:bodyPr/>
                        <a:lstStyle/>
                        <a:p>
                          <a:endParaRPr lang="es-ES"/>
                        </a:p>
                      </a:txBody>
                      <a:tcPr marL="31155" marR="31155" marT="0" marB="0" anchor="ctr">
                        <a:blipFill rotWithShape="0">
                          <a:blip r:embed="rId4"/>
                          <a:stretch>
                            <a:fillRect l="-79043" t="-690000" r="-149886" b="-421667"/>
                          </a:stretch>
                        </a:blipFill>
                      </a:tcPr>
                    </a:tc>
                    <a:tc>
                      <a:txBody>
                        <a:bodyPr/>
                        <a:lstStyle/>
                        <a:p>
                          <a:endParaRPr lang="es-ES"/>
                        </a:p>
                      </a:txBody>
                      <a:tcPr marL="31155" marR="31155" marT="0" marB="0" anchor="ctr">
                        <a:blipFill rotWithShape="0">
                          <a:blip r:embed="rId4"/>
                          <a:stretch>
                            <a:fillRect l="-240367" t="-690000" r="-101223" b="-421667"/>
                          </a:stretch>
                        </a:blipFill>
                      </a:tcPr>
                    </a:tc>
                    <a:tc>
                      <a:txBody>
                        <a:bodyPr/>
                        <a:lstStyle/>
                        <a:p>
                          <a:pPr marL="0" marR="0" indent="0" algn="ctr">
                            <a:lnSpc>
                              <a:spcPct val="150000"/>
                            </a:lnSpc>
                            <a:spcBef>
                              <a:spcPts val="0"/>
                            </a:spcBef>
                            <a:spcAft>
                              <a:spcPts val="0"/>
                            </a:spcAft>
                          </a:pPr>
                          <a:r>
                            <a:rPr lang="es-EC" sz="1600" dirty="0" smtClean="0">
                              <a:effectLst/>
                              <a:latin typeface="Times New Roman" panose="02020603050405020304" pitchFamily="18" charset="0"/>
                              <a:ea typeface="Calibri" panose="020F0502020204030204" pitchFamily="34" charset="0"/>
                              <a:cs typeface="Times New Roman" panose="02020603050405020304" pitchFamily="18" charset="0"/>
                            </a:rPr>
                            <a:t>AUC=76%</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r>
                  <a:tr h="731520">
                    <a:tc>
                      <a:txBody>
                        <a:bodyPr/>
                        <a:lstStyle/>
                        <a:p>
                          <a:pPr marL="0" marR="0" indent="0" algn="ctr">
                            <a:lnSpc>
                              <a:spcPct val="150000"/>
                            </a:lnSpc>
                            <a:spcBef>
                              <a:spcPts val="0"/>
                            </a:spcBef>
                            <a:spcAft>
                              <a:spcPts val="0"/>
                            </a:spcAft>
                          </a:pPr>
                          <a:r>
                            <a:rPr lang="es-EC" sz="1600" dirty="0">
                              <a:effectLst/>
                            </a:rPr>
                            <a:t>6</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c gridSpan="2" vMerge="1">
                      <a:txBody>
                        <a:bodyPr/>
                        <a:lstStyle/>
                        <a:p>
                          <a:endParaRPr lang="es-ES"/>
                        </a:p>
                      </a:txBody>
                      <a:tcPr/>
                    </a:tc>
                    <a:tc hMerge="1" vMerge="1">
                      <a:txBody>
                        <a:bodyPr/>
                        <a:lstStyle/>
                        <a:p>
                          <a:endParaRPr lang="es-ES"/>
                        </a:p>
                      </a:txBody>
                      <a:tcPr/>
                    </a:tc>
                    <a:tc>
                      <a:txBody>
                        <a:bodyPr/>
                        <a:lstStyle/>
                        <a:p>
                          <a:endParaRPr lang="es-ES"/>
                        </a:p>
                      </a:txBody>
                      <a:tcPr marL="31155" marR="31155" marT="0" marB="0" anchor="ctr">
                        <a:blipFill rotWithShape="0">
                          <a:blip r:embed="rId4"/>
                          <a:stretch>
                            <a:fillRect l="-79043" t="-395000" r="-149886" b="-110833"/>
                          </a:stretch>
                        </a:blipFill>
                      </a:tcPr>
                    </a:tc>
                    <a:tc>
                      <a:txBody>
                        <a:bodyPr/>
                        <a:lstStyle/>
                        <a:p>
                          <a:endParaRPr lang="es-ES"/>
                        </a:p>
                      </a:txBody>
                      <a:tcPr marL="31155" marR="31155" marT="0" marB="0" anchor="ctr">
                        <a:blipFill rotWithShape="0">
                          <a:blip r:embed="rId4"/>
                          <a:stretch>
                            <a:fillRect l="-240367" t="-395000" r="-101223" b="-110833"/>
                          </a:stretch>
                        </a:blipFill>
                      </a:tcPr>
                    </a:tc>
                    <a:tc>
                      <a:txBody>
                        <a:bodyPr/>
                        <a:lstStyle/>
                        <a:p>
                          <a:pPr marL="0" marR="0" indent="0" algn="ctr">
                            <a:lnSpc>
                              <a:spcPct val="150000"/>
                            </a:lnSpc>
                            <a:spcBef>
                              <a:spcPts val="0"/>
                            </a:spcBef>
                            <a:spcAft>
                              <a:spcPts val="0"/>
                            </a:spcAft>
                          </a:pPr>
                          <a:r>
                            <a:rPr lang="es-EC" sz="1600" dirty="0" smtClean="0">
                              <a:effectLst/>
                              <a:latin typeface="Times New Roman" panose="02020603050405020304" pitchFamily="18" charset="0"/>
                              <a:ea typeface="Calibri" panose="020F0502020204030204" pitchFamily="34" charset="0"/>
                              <a:cs typeface="Times New Roman" panose="02020603050405020304" pitchFamily="18" charset="0"/>
                            </a:rPr>
                            <a:t>AUC=76%</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r>
                  <a:tr h="687388">
                    <a:tc gridSpan="6">
                      <a:txBody>
                        <a:bodyPr/>
                        <a:lstStyle/>
                        <a:p>
                          <a:endParaRPr lang="es-ES"/>
                        </a:p>
                      </a:txBody>
                      <a:tcPr marL="31155" marR="31155" marT="0" marB="0" anchor="ctr">
                        <a:blipFill rotWithShape="0">
                          <a:blip r:embed="rId4"/>
                          <a:stretch>
                            <a:fillRect l="-139" t="-525664" r="-278" b="-17699"/>
                          </a:stretch>
                        </a:blip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pPr marL="0" marR="0" indent="0" algn="ctr">
                            <a:lnSpc>
                              <a:spcPct val="150000"/>
                            </a:lnSpc>
                            <a:spcBef>
                              <a:spcPts val="0"/>
                            </a:spcBef>
                            <a:spcAft>
                              <a:spcPts val="0"/>
                            </a:spcAft>
                          </a:pP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55" marR="31155" marT="0" marB="0" anchor="ctr"/>
                    </a:tc>
                  </a:tr>
                </a:tbl>
              </a:graphicData>
            </a:graphic>
          </p:graphicFrame>
        </mc:Fallback>
      </mc:AlternateContent>
      <p:sp>
        <p:nvSpPr>
          <p:cNvPr id="9" name="Rectángulo 8"/>
          <p:cNvSpPr/>
          <p:nvPr/>
        </p:nvSpPr>
        <p:spPr>
          <a:xfrm>
            <a:off x="97760" y="1377808"/>
            <a:ext cx="8882117" cy="584775"/>
          </a:xfrm>
          <a:prstGeom prst="rect">
            <a:avLst/>
          </a:prstGeom>
        </p:spPr>
        <p:txBody>
          <a:bodyPr wrap="square">
            <a:spAutoFit/>
          </a:bodyPr>
          <a:lstStyle/>
          <a:p>
            <a:pPr marL="398463" indent="-398463" algn="just" defTabSz="398463"/>
            <a:r>
              <a:rPr lang="es-EC" sz="1600" dirty="0" smtClean="0"/>
              <a:t>c)	Tabla de resultados de las características que mejor permiten clasificar entre el estado basal y estrés, obtenidos con los clasificadores diseñados.</a:t>
            </a:r>
            <a:endParaRPr lang="es-ES" sz="1600" u="sng" dirty="0"/>
          </a:p>
        </p:txBody>
      </p:sp>
    </p:spTree>
    <p:extLst>
      <p:ext uri="{BB962C8B-B14F-4D97-AF65-F5344CB8AC3E}">
        <p14:creationId xmlns:p14="http://schemas.microsoft.com/office/powerpoint/2010/main" val="421122058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ctrTitle"/>
          </p:nvPr>
        </p:nvSpPr>
        <p:spPr>
          <a:xfrm>
            <a:off x="1048724" y="3915875"/>
            <a:ext cx="6343749" cy="1159800"/>
          </a:xfrm>
          <a:prstGeom prst="rect">
            <a:avLst/>
          </a:prstGeom>
        </p:spPr>
        <p:txBody>
          <a:bodyPr vert="horz" wrap="square" lIns="91425" tIns="91425" rIns="91425" bIns="91425" rtlCol="0" anchor="b" anchorCtr="0">
            <a:noAutofit/>
          </a:bodyPr>
          <a:lstStyle/>
          <a:p>
            <a:r>
              <a:rPr lang="es-ES" b="1" dirty="0">
                <a:latin typeface="Arial" panose="020B0604020202020204" pitchFamily="34" charset="0"/>
                <a:ea typeface="Inconsolata"/>
                <a:cs typeface="Arial" panose="020B0604020202020204" pitchFamily="34" charset="0"/>
                <a:sym typeface="Inconsolata"/>
              </a:rPr>
              <a:t>Sistema de detección de estrés online y modificación de un  Robot simulado</a:t>
            </a:r>
          </a:p>
        </p:txBody>
      </p:sp>
      <p:grpSp>
        <p:nvGrpSpPr>
          <p:cNvPr id="59" name="Shape 59"/>
          <p:cNvGrpSpPr/>
          <p:nvPr/>
        </p:nvGrpSpPr>
        <p:grpSpPr>
          <a:xfrm>
            <a:off x="7675808" y="1674253"/>
            <a:ext cx="888253" cy="1082606"/>
            <a:chOff x="5970800" y="1619250"/>
            <a:chExt cx="428650" cy="456725"/>
          </a:xfrm>
        </p:grpSpPr>
        <p:sp>
          <p:nvSpPr>
            <p:cNvPr id="60" name="Shape 60"/>
            <p:cNvSpPr/>
            <p:nvPr/>
          </p:nvSpPr>
          <p:spPr>
            <a:xfrm>
              <a:off x="5970800" y="1674200"/>
              <a:ext cx="377975" cy="377950"/>
            </a:xfrm>
            <a:custGeom>
              <a:avLst/>
              <a:gdLst/>
              <a:ahLst/>
              <a:cxnLst/>
              <a:rect l="0" t="0" r="0" b="0"/>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000000"/>
            </a:solidFill>
            <a:ln>
              <a:noFill/>
            </a:ln>
          </p:spPr>
          <p:txBody>
            <a:bodyPr wrap="square" lIns="91425" tIns="91425" rIns="91425" bIns="91425" anchor="ctr" anchorCtr="0">
              <a:noAutofit/>
            </a:bodyPr>
            <a:lstStyle/>
            <a:p>
              <a:endParaRPr dirty="0"/>
            </a:p>
          </p:txBody>
        </p:sp>
        <p:sp>
          <p:nvSpPr>
            <p:cNvPr id="61" name="Shape 61"/>
            <p:cNvSpPr/>
            <p:nvPr/>
          </p:nvSpPr>
          <p:spPr>
            <a:xfrm>
              <a:off x="6068500" y="1771875"/>
              <a:ext cx="182575" cy="182600"/>
            </a:xfrm>
            <a:custGeom>
              <a:avLst/>
              <a:gdLst/>
              <a:ahLst/>
              <a:cxnLst/>
              <a:rect l="0" t="0" r="0" b="0"/>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000000"/>
            </a:solidFill>
            <a:ln>
              <a:noFill/>
            </a:ln>
          </p:spPr>
          <p:txBody>
            <a:bodyPr wrap="square" lIns="91425" tIns="91425" rIns="91425" bIns="91425" anchor="ctr" anchorCtr="0">
              <a:noAutofit/>
            </a:bodyPr>
            <a:lstStyle/>
            <a:p>
              <a:endParaRPr dirty="0"/>
            </a:p>
          </p:txBody>
        </p:sp>
        <p:sp>
          <p:nvSpPr>
            <p:cNvPr id="62" name="Shape 62"/>
            <p:cNvSpPr/>
            <p:nvPr/>
          </p:nvSpPr>
          <p:spPr>
            <a:xfrm>
              <a:off x="5981175" y="2005125"/>
              <a:ext cx="75125" cy="70850"/>
            </a:xfrm>
            <a:custGeom>
              <a:avLst/>
              <a:gdLst/>
              <a:ahLst/>
              <a:cxnLst/>
              <a:rect l="0" t="0" r="0" b="0"/>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000000"/>
            </a:solidFill>
            <a:ln>
              <a:noFill/>
            </a:ln>
          </p:spPr>
          <p:txBody>
            <a:bodyPr wrap="square" lIns="91425" tIns="91425" rIns="91425" bIns="91425" anchor="ctr" anchorCtr="0">
              <a:noAutofit/>
            </a:bodyPr>
            <a:lstStyle/>
            <a:p>
              <a:endParaRPr dirty="0"/>
            </a:p>
          </p:txBody>
        </p:sp>
        <p:sp>
          <p:nvSpPr>
            <p:cNvPr id="63" name="Shape 63"/>
            <p:cNvSpPr/>
            <p:nvPr/>
          </p:nvSpPr>
          <p:spPr>
            <a:xfrm>
              <a:off x="6263875" y="2005125"/>
              <a:ext cx="74525" cy="70850"/>
            </a:xfrm>
            <a:custGeom>
              <a:avLst/>
              <a:gdLst/>
              <a:ahLst/>
              <a:cxnLst/>
              <a:rect l="0" t="0" r="0" b="0"/>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000000"/>
            </a:solidFill>
            <a:ln>
              <a:noFill/>
            </a:ln>
          </p:spPr>
          <p:txBody>
            <a:bodyPr wrap="square" lIns="91425" tIns="91425" rIns="91425" bIns="91425" anchor="ctr" anchorCtr="0">
              <a:noAutofit/>
            </a:bodyPr>
            <a:lstStyle/>
            <a:p>
              <a:endParaRPr dirty="0"/>
            </a:p>
          </p:txBody>
        </p:sp>
        <p:sp>
          <p:nvSpPr>
            <p:cNvPr id="64" name="Shape 64"/>
            <p:cNvSpPr/>
            <p:nvPr/>
          </p:nvSpPr>
          <p:spPr>
            <a:xfrm>
              <a:off x="6147875" y="1619250"/>
              <a:ext cx="251575" cy="255850"/>
            </a:xfrm>
            <a:custGeom>
              <a:avLst/>
              <a:gdLst/>
              <a:ahLst/>
              <a:cxnLst/>
              <a:rect l="0" t="0" r="0" b="0"/>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000000"/>
            </a:solidFill>
            <a:ln>
              <a:noFill/>
            </a:ln>
          </p:spPr>
          <p:txBody>
            <a:bodyPr wrap="square" lIns="91425" tIns="91425" rIns="91425" bIns="91425" anchor="ctr" anchorCtr="0">
              <a:noAutofit/>
            </a:bodyPr>
            <a:lstStyle/>
            <a:p>
              <a:endParaRPr dirty="0"/>
            </a:p>
          </p:txBody>
        </p:sp>
      </p:grpSp>
    </p:spTree>
    <p:extLst>
      <p:ext uri="{BB962C8B-B14F-4D97-AF65-F5344CB8AC3E}">
        <p14:creationId xmlns:p14="http://schemas.microsoft.com/office/powerpoint/2010/main" val="12077763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2">
            <a:extLst>
              <a:ext uri="{FF2B5EF4-FFF2-40B4-BE49-F238E27FC236}">
                <a16:creationId xmlns:a16="http://schemas.microsoft.com/office/drawing/2014/main" xmlns="" id="{DDF7885F-512D-4936-A52A-20597039AC0B}"/>
              </a:ext>
            </a:extLst>
          </p:cNvPr>
          <p:cNvSpPr txBox="1">
            <a:spLocks/>
          </p:cNvSpPr>
          <p:nvPr/>
        </p:nvSpPr>
        <p:spPr>
          <a:xfrm>
            <a:off x="7014498" y="65841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AE1514C-5E56-4738-A1FF-4B1CFD2A3E36}" type="slidenum">
              <a:rPr lang="en-US" sz="825">
                <a:solidFill>
                  <a:schemeClr val="tx2"/>
                </a:solidFill>
              </a:rPr>
              <a:pPr algn="r"/>
              <a:t>18</a:t>
            </a:fld>
            <a:endParaRPr lang="en-US" sz="825" dirty="0">
              <a:solidFill>
                <a:schemeClr val="tx2"/>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sp>
        <p:nvSpPr>
          <p:cNvPr id="6" name="Rectángulo 5"/>
          <p:cNvSpPr/>
          <p:nvPr/>
        </p:nvSpPr>
        <p:spPr>
          <a:xfrm>
            <a:off x="0" y="1089986"/>
            <a:ext cx="9071898" cy="1107996"/>
          </a:xfrm>
          <a:prstGeom prst="rect">
            <a:avLst/>
          </a:prstGeom>
        </p:spPr>
        <p:txBody>
          <a:bodyPr wrap="square">
            <a:spAutoFit/>
          </a:bodyPr>
          <a:lstStyle/>
          <a:p>
            <a:pPr marL="457200" indent="-457200"/>
            <a:r>
              <a:rPr lang="es-EC" b="1" dirty="0" smtClean="0">
                <a:solidFill>
                  <a:srgbClr val="000000"/>
                </a:solidFill>
                <a:ea typeface="Inconsolata"/>
                <a:cs typeface="Times New Roman" panose="02020603050405020304" pitchFamily="18" charset="0"/>
              </a:rPr>
              <a:t>5</a:t>
            </a:r>
            <a:r>
              <a:rPr lang="es-EC" b="1" dirty="0" smtClean="0">
                <a:solidFill>
                  <a:srgbClr val="000000"/>
                </a:solidFill>
                <a:ea typeface="Inconsolata"/>
                <a:cs typeface="Times New Roman" panose="02020603050405020304" pitchFamily="18" charset="0"/>
              </a:rPr>
              <a:t>. </a:t>
            </a:r>
            <a:r>
              <a:rPr lang="es-EC" b="1" dirty="0" smtClean="0">
                <a:solidFill>
                  <a:srgbClr val="000000"/>
                </a:solidFill>
                <a:ea typeface="Inconsolata"/>
                <a:cs typeface="Times New Roman" panose="02020603050405020304" pitchFamily="18" charset="0"/>
              </a:rPr>
              <a:t>	</a:t>
            </a:r>
            <a:r>
              <a:rPr lang="es-ES" b="1" dirty="0" smtClean="0">
                <a:solidFill>
                  <a:srgbClr val="000000"/>
                </a:solidFill>
                <a:ea typeface="Inconsolata"/>
                <a:cs typeface="Times New Roman" panose="02020603050405020304" pitchFamily="18" charset="0"/>
              </a:rPr>
              <a:t>SISTEMA DE DETECCIÓN </a:t>
            </a:r>
            <a:r>
              <a:rPr lang="es-ES" b="1" dirty="0" smtClean="0">
                <a:solidFill>
                  <a:srgbClr val="000000"/>
                </a:solidFill>
                <a:ea typeface="Inconsolata"/>
                <a:cs typeface="Times New Roman" panose="02020603050405020304" pitchFamily="18" charset="0"/>
              </a:rPr>
              <a:t>ONLINE DE </a:t>
            </a:r>
            <a:r>
              <a:rPr lang="es-ES" b="1" dirty="0" smtClean="0">
                <a:solidFill>
                  <a:srgbClr val="000000"/>
                </a:solidFill>
                <a:ea typeface="Inconsolata"/>
                <a:cs typeface="Times New Roman" panose="02020603050405020304" pitchFamily="18" charset="0"/>
              </a:rPr>
              <a:t>ESTRÉS </a:t>
            </a:r>
            <a:r>
              <a:rPr lang="es-ES" b="1" dirty="0" smtClean="0">
                <a:solidFill>
                  <a:srgbClr val="000000"/>
                </a:solidFill>
                <a:ea typeface="Inconsolata"/>
                <a:cs typeface="Times New Roman" panose="02020603050405020304" pitchFamily="18" charset="0"/>
              </a:rPr>
              <a:t>Y </a:t>
            </a:r>
            <a:r>
              <a:rPr lang="es-ES" b="1" dirty="0" smtClean="0">
                <a:solidFill>
                  <a:srgbClr val="000000"/>
                </a:solidFill>
                <a:ea typeface="Inconsolata"/>
                <a:cs typeface="Times New Roman" panose="02020603050405020304" pitchFamily="18" charset="0"/>
              </a:rPr>
              <a:t>MODIFICACIÓN DE UN  ROBOT SIMULADO</a:t>
            </a:r>
            <a:endParaRPr lang="es-EC" b="1" dirty="0" smtClean="0">
              <a:solidFill>
                <a:srgbClr val="000000"/>
              </a:solidFill>
              <a:ea typeface="Inconsolata"/>
              <a:cs typeface="Times New Roman" panose="02020603050405020304" pitchFamily="18" charset="0"/>
            </a:endParaRPr>
          </a:p>
          <a:p>
            <a:pPr marL="863600" indent="-863600">
              <a:buAutoNum type="arabicPlain" startAt="3"/>
            </a:pPr>
            <a:endParaRPr lang="es-EC" sz="1200" b="1"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endParaRPr lang="es-EC" b="1" dirty="0">
              <a:solidFill>
                <a:srgbClr val="000000"/>
              </a:solidFill>
              <a:latin typeface="Arial" panose="020B0604020202020204" pitchFamily="34" charset="0"/>
              <a:ea typeface="Inconsolata"/>
            </a:endParaRPr>
          </a:p>
        </p:txBody>
      </p:sp>
      <p:sp>
        <p:nvSpPr>
          <p:cNvPr id="8" name="Title 2"/>
          <p:cNvSpPr>
            <a:spLocks noGrp="1"/>
          </p:cNvSpPr>
          <p:nvPr>
            <p:ph type="title"/>
          </p:nvPr>
        </p:nvSpPr>
        <p:spPr/>
        <p:txBody>
          <a:bodyPr/>
          <a:lstStyle/>
          <a:p>
            <a:r>
              <a:rPr lang="es-ES" altLang="en-US" sz="1800" dirty="0"/>
              <a:t>“MODIFICACIÓN DEL COMPORTAMIENTO DE UN ROBOT SIMULADO EN RESPUESTA A LOS ESTADOS DE ÁNIMO DE SUJETOS SANOS EN BASE AL ANÁLISIS DEL ACOPLE CARDIORRESPIRATORIO”</a:t>
            </a:r>
            <a:endParaRPr lang="en-US" sz="1800" dirty="0"/>
          </a:p>
        </p:txBody>
      </p:sp>
      <p:graphicFrame>
        <p:nvGraphicFramePr>
          <p:cNvPr id="7" name="Objeto 6"/>
          <p:cNvGraphicFramePr>
            <a:graphicFrameLocks noChangeAspect="1"/>
          </p:cNvGraphicFramePr>
          <p:nvPr>
            <p:extLst>
              <p:ext uri="{D42A27DB-BD31-4B8C-83A1-F6EECF244321}">
                <p14:modId xmlns:p14="http://schemas.microsoft.com/office/powerpoint/2010/main" val="761429925"/>
              </p:ext>
            </p:extLst>
          </p:nvPr>
        </p:nvGraphicFramePr>
        <p:xfrm>
          <a:off x="902676" y="2197982"/>
          <a:ext cx="7584831" cy="3590618"/>
        </p:xfrm>
        <a:graphic>
          <a:graphicData uri="http://schemas.openxmlformats.org/presentationml/2006/ole">
            <mc:AlternateContent xmlns:mc="http://schemas.openxmlformats.org/markup-compatibility/2006">
              <mc:Choice xmlns:v="urn:schemas-microsoft-com:vml" Requires="v">
                <p:oleObj spid="_x0000_s50213" name="Visio" r:id="rId4" imgW="6324847" imgH="2962439" progId="Visio.Drawing.15">
                  <p:embed/>
                </p:oleObj>
              </mc:Choice>
              <mc:Fallback>
                <p:oleObj name="Visio" r:id="rId4" imgW="6324847" imgH="2962439" progId="Visio.Drawing.15">
                  <p:embed/>
                  <p:pic>
                    <p:nvPicPr>
                      <p:cNvPr id="0" name=""/>
                      <p:cNvPicPr>
                        <a:picLocks noChangeAspect="1" noChangeArrowheads="1"/>
                      </p:cNvPicPr>
                      <p:nvPr/>
                    </p:nvPicPr>
                    <p:blipFill>
                      <a:blip r:embed="rId5"/>
                      <a:srcRect/>
                      <a:stretch>
                        <a:fillRect/>
                      </a:stretch>
                    </p:blipFill>
                    <p:spPr bwMode="auto">
                      <a:xfrm>
                        <a:off x="902676" y="2197982"/>
                        <a:ext cx="7584831" cy="3590618"/>
                      </a:xfrm>
                      <a:prstGeom prst="rect">
                        <a:avLst/>
                      </a:prstGeom>
                      <a:noFill/>
                      <a:ln>
                        <a:solidFill>
                          <a:schemeClr val="tx1"/>
                        </a:solidFill>
                      </a:ln>
                    </p:spPr>
                  </p:pic>
                </p:oleObj>
              </mc:Fallback>
            </mc:AlternateContent>
          </a:graphicData>
        </a:graphic>
      </p:graphicFrame>
      <p:sp>
        <p:nvSpPr>
          <p:cNvPr id="3" name="CuadroTexto 2"/>
          <p:cNvSpPr txBox="1"/>
          <p:nvPr/>
        </p:nvSpPr>
        <p:spPr>
          <a:xfrm>
            <a:off x="49015" y="1828650"/>
            <a:ext cx="2417650" cy="338554"/>
          </a:xfrm>
          <a:prstGeom prst="rect">
            <a:avLst/>
          </a:prstGeom>
          <a:noFill/>
        </p:spPr>
        <p:txBody>
          <a:bodyPr wrap="none" rtlCol="0">
            <a:spAutoFit/>
          </a:bodyPr>
          <a:lstStyle/>
          <a:p>
            <a:pPr defTabSz="574675"/>
            <a:r>
              <a:rPr lang="es-EC" sz="1600" dirty="0" smtClean="0"/>
              <a:t>a)	Diagrama general </a:t>
            </a:r>
            <a:endParaRPr lang="es-ES" sz="1600" dirty="0"/>
          </a:p>
        </p:txBody>
      </p:sp>
      <p:sp>
        <p:nvSpPr>
          <p:cNvPr id="4" name="CuadroTexto 3"/>
          <p:cNvSpPr txBox="1"/>
          <p:nvPr/>
        </p:nvSpPr>
        <p:spPr>
          <a:xfrm>
            <a:off x="2045099" y="5824474"/>
            <a:ext cx="5488618" cy="830997"/>
          </a:xfrm>
          <a:prstGeom prst="rect">
            <a:avLst/>
          </a:prstGeom>
          <a:noFill/>
        </p:spPr>
        <p:txBody>
          <a:bodyPr wrap="none" rtlCol="0">
            <a:spAutoFit/>
          </a:bodyPr>
          <a:lstStyle/>
          <a:p>
            <a:pPr marL="285750" indent="-285750">
              <a:buFont typeface="Arial" panose="020B0604020202020204" pitchFamily="34" charset="0"/>
              <a:buChar char="•"/>
            </a:pPr>
            <a:r>
              <a:rPr lang="es-EC" sz="1600" dirty="0" smtClean="0"/>
              <a:t>VREP: </a:t>
            </a:r>
            <a:r>
              <a:rPr lang="es-ES" sz="1600" dirty="0"/>
              <a:t>Plataforma de Experimentación de Robots </a:t>
            </a:r>
            <a:r>
              <a:rPr lang="es-ES" sz="1600" dirty="0" smtClean="0"/>
              <a:t>Virtual</a:t>
            </a:r>
          </a:p>
          <a:p>
            <a:pPr marL="285750" indent="-285750">
              <a:buFont typeface="Arial" panose="020B0604020202020204" pitchFamily="34" charset="0"/>
              <a:buChar char="•"/>
            </a:pPr>
            <a:r>
              <a:rPr lang="es-ES" sz="1600" dirty="0" smtClean="0"/>
              <a:t>CRAS</a:t>
            </a:r>
            <a:r>
              <a:rPr lang="es-EC" sz="1600" dirty="0" smtClean="0"/>
              <a:t>: Sistema de adquisición cardiorrespiratoria</a:t>
            </a:r>
          </a:p>
          <a:p>
            <a:pPr marL="285750" indent="-285750">
              <a:buFont typeface="Arial" panose="020B0604020202020204" pitchFamily="34" charset="0"/>
              <a:buChar char="•"/>
            </a:pPr>
            <a:r>
              <a:rPr lang="es-EC" sz="1600" dirty="0" smtClean="0"/>
              <a:t>MATLAB/SIMULINK: Software de programación </a:t>
            </a:r>
            <a:endParaRPr lang="es-ES" sz="1600" dirty="0"/>
          </a:p>
        </p:txBody>
      </p:sp>
    </p:spTree>
    <p:extLst>
      <p:ext uri="{BB962C8B-B14F-4D97-AF65-F5344CB8AC3E}">
        <p14:creationId xmlns:p14="http://schemas.microsoft.com/office/powerpoint/2010/main" val="589780186"/>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2">
            <a:extLst>
              <a:ext uri="{FF2B5EF4-FFF2-40B4-BE49-F238E27FC236}">
                <a16:creationId xmlns:a16="http://schemas.microsoft.com/office/drawing/2014/main" xmlns="" id="{DDF7885F-512D-4936-A52A-20597039AC0B}"/>
              </a:ext>
            </a:extLst>
          </p:cNvPr>
          <p:cNvSpPr txBox="1">
            <a:spLocks/>
          </p:cNvSpPr>
          <p:nvPr/>
        </p:nvSpPr>
        <p:spPr>
          <a:xfrm>
            <a:off x="7014498" y="65841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AE1514C-5E56-4738-A1FF-4B1CFD2A3E36}" type="slidenum">
              <a:rPr lang="en-US" sz="825">
                <a:solidFill>
                  <a:schemeClr val="tx2"/>
                </a:solidFill>
              </a:rPr>
              <a:pPr algn="r"/>
              <a:t>19</a:t>
            </a:fld>
            <a:endParaRPr lang="en-US" sz="825" dirty="0">
              <a:solidFill>
                <a:schemeClr val="tx2"/>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sp>
        <p:nvSpPr>
          <p:cNvPr id="6" name="Rectángulo 5"/>
          <p:cNvSpPr/>
          <p:nvPr/>
        </p:nvSpPr>
        <p:spPr>
          <a:xfrm>
            <a:off x="0" y="1050758"/>
            <a:ext cx="9071898" cy="923330"/>
          </a:xfrm>
          <a:prstGeom prst="rect">
            <a:avLst/>
          </a:prstGeom>
        </p:spPr>
        <p:txBody>
          <a:bodyPr wrap="square">
            <a:spAutoFit/>
          </a:bodyPr>
          <a:lstStyle/>
          <a:p>
            <a:pPr marL="457200" indent="-457200"/>
            <a:r>
              <a:rPr lang="es-EC" b="1" dirty="0" smtClean="0">
                <a:solidFill>
                  <a:srgbClr val="000000"/>
                </a:solidFill>
                <a:ea typeface="Inconsolata"/>
                <a:cs typeface="Times New Roman" panose="02020603050405020304" pitchFamily="18" charset="0"/>
              </a:rPr>
              <a:t>5</a:t>
            </a:r>
            <a:r>
              <a:rPr lang="es-EC" b="1" dirty="0" smtClean="0">
                <a:solidFill>
                  <a:srgbClr val="000000"/>
                </a:solidFill>
                <a:ea typeface="Inconsolata"/>
                <a:cs typeface="Times New Roman" panose="02020603050405020304" pitchFamily="18" charset="0"/>
              </a:rPr>
              <a:t>. </a:t>
            </a:r>
            <a:r>
              <a:rPr lang="es-EC" b="1" dirty="0" smtClean="0">
                <a:solidFill>
                  <a:srgbClr val="000000"/>
                </a:solidFill>
                <a:ea typeface="Inconsolata"/>
                <a:cs typeface="Times New Roman" panose="02020603050405020304" pitchFamily="18" charset="0"/>
              </a:rPr>
              <a:t>	</a:t>
            </a:r>
            <a:r>
              <a:rPr lang="es-ES" b="1" dirty="0" smtClean="0">
                <a:solidFill>
                  <a:srgbClr val="000000"/>
                </a:solidFill>
                <a:ea typeface="Inconsolata"/>
                <a:cs typeface="Times New Roman" panose="02020603050405020304" pitchFamily="18" charset="0"/>
              </a:rPr>
              <a:t>SISTEMA DE DETECCIÓN </a:t>
            </a:r>
            <a:r>
              <a:rPr lang="es-ES" b="1" dirty="0" smtClean="0">
                <a:solidFill>
                  <a:srgbClr val="000000"/>
                </a:solidFill>
                <a:ea typeface="Inconsolata"/>
                <a:cs typeface="Times New Roman" panose="02020603050405020304" pitchFamily="18" charset="0"/>
              </a:rPr>
              <a:t>ONLINE DE </a:t>
            </a:r>
            <a:r>
              <a:rPr lang="es-ES" b="1" dirty="0" smtClean="0">
                <a:solidFill>
                  <a:srgbClr val="000000"/>
                </a:solidFill>
                <a:ea typeface="Inconsolata"/>
                <a:cs typeface="Times New Roman" panose="02020603050405020304" pitchFamily="18" charset="0"/>
              </a:rPr>
              <a:t>ESTRÉS </a:t>
            </a:r>
            <a:r>
              <a:rPr lang="es-ES" b="1" dirty="0" smtClean="0">
                <a:solidFill>
                  <a:srgbClr val="000000"/>
                </a:solidFill>
                <a:ea typeface="Inconsolata"/>
                <a:cs typeface="Times New Roman" panose="02020603050405020304" pitchFamily="18" charset="0"/>
              </a:rPr>
              <a:t>Y </a:t>
            </a:r>
            <a:r>
              <a:rPr lang="es-ES" b="1" dirty="0" smtClean="0">
                <a:solidFill>
                  <a:srgbClr val="000000"/>
                </a:solidFill>
                <a:ea typeface="Inconsolata"/>
                <a:cs typeface="Times New Roman" panose="02020603050405020304" pitchFamily="18" charset="0"/>
              </a:rPr>
              <a:t>MODIFICACIÓN DE UN  ROBOT </a:t>
            </a:r>
            <a:r>
              <a:rPr lang="es-ES" b="1" dirty="0" smtClean="0">
                <a:solidFill>
                  <a:srgbClr val="000000"/>
                </a:solidFill>
                <a:ea typeface="Inconsolata"/>
                <a:cs typeface="Times New Roman" panose="02020603050405020304" pitchFamily="18" charset="0"/>
              </a:rPr>
              <a:t>SIMULADO (Cont.)</a:t>
            </a:r>
            <a:endParaRPr lang="es-EC" b="1" dirty="0" smtClean="0">
              <a:solidFill>
                <a:srgbClr val="000000"/>
              </a:solidFill>
              <a:ea typeface="Inconsolata"/>
              <a:cs typeface="Times New Roman" panose="02020603050405020304" pitchFamily="18" charset="0"/>
            </a:endParaRPr>
          </a:p>
          <a:p>
            <a:endParaRPr lang="es-EC" b="1" dirty="0">
              <a:solidFill>
                <a:srgbClr val="000000"/>
              </a:solidFill>
              <a:latin typeface="Arial" panose="020B0604020202020204" pitchFamily="34" charset="0"/>
              <a:ea typeface="Inconsolata"/>
            </a:endParaRPr>
          </a:p>
        </p:txBody>
      </p:sp>
      <p:sp>
        <p:nvSpPr>
          <p:cNvPr id="8" name="Title 2"/>
          <p:cNvSpPr>
            <a:spLocks noGrp="1"/>
          </p:cNvSpPr>
          <p:nvPr>
            <p:ph type="title"/>
          </p:nvPr>
        </p:nvSpPr>
        <p:spPr/>
        <p:txBody>
          <a:bodyPr/>
          <a:lstStyle/>
          <a:p>
            <a:r>
              <a:rPr lang="es-ES" altLang="en-US" sz="1800" dirty="0"/>
              <a:t>“MODIFICACIÓN DEL COMPORTAMIENTO DE UN ROBOT SIMULADO EN RESPUESTA A LOS ESTADOS DE ÁNIMO DE SUJETOS SANOS EN BASE AL ANÁLISIS DEL ACOPLE CARDIORRESPIRATORIO”</a:t>
            </a:r>
            <a:endParaRPr lang="en-US" sz="1800" dirty="0"/>
          </a:p>
        </p:txBody>
      </p:sp>
      <p:sp>
        <p:nvSpPr>
          <p:cNvPr id="3" name="CuadroTexto 2"/>
          <p:cNvSpPr txBox="1"/>
          <p:nvPr/>
        </p:nvSpPr>
        <p:spPr>
          <a:xfrm>
            <a:off x="0" y="1720015"/>
            <a:ext cx="3767378" cy="338554"/>
          </a:xfrm>
          <a:prstGeom prst="rect">
            <a:avLst/>
          </a:prstGeom>
          <a:noFill/>
        </p:spPr>
        <p:txBody>
          <a:bodyPr wrap="none" rtlCol="0">
            <a:spAutoFit/>
          </a:bodyPr>
          <a:lstStyle/>
          <a:p>
            <a:pPr defTabSz="457200"/>
            <a:r>
              <a:rPr lang="es-EC" sz="1600" dirty="0" smtClean="0"/>
              <a:t>b)	Diagrama de bloques del sistema</a:t>
            </a:r>
            <a:endParaRPr lang="es-ES" sz="1600" dirty="0"/>
          </a:p>
        </p:txBody>
      </p:sp>
      <p:pic>
        <p:nvPicPr>
          <p:cNvPr id="9" name="Imagen 8"/>
          <p:cNvPicPr>
            <a:picLocks noChangeAspect="1"/>
          </p:cNvPicPr>
          <p:nvPr/>
        </p:nvPicPr>
        <p:blipFill>
          <a:blip r:embed="rId3"/>
          <a:stretch>
            <a:fillRect/>
          </a:stretch>
        </p:blipFill>
        <p:spPr>
          <a:xfrm>
            <a:off x="4006435" y="1715842"/>
            <a:ext cx="4826405" cy="4791761"/>
          </a:xfrm>
          <a:prstGeom prst="rect">
            <a:avLst/>
          </a:prstGeom>
          <a:ln>
            <a:solidFill>
              <a:schemeClr val="tx1"/>
            </a:solidFill>
          </a:ln>
        </p:spPr>
      </p:pic>
    </p:spTree>
    <p:extLst>
      <p:ext uri="{BB962C8B-B14F-4D97-AF65-F5344CB8AC3E}">
        <p14:creationId xmlns:p14="http://schemas.microsoft.com/office/powerpoint/2010/main" val="1172887842"/>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1800" dirty="0"/>
              <a:t>“MODIFICACIÓN DEL COMPORTAMIENTO DE UN ROBOT SIMULADO EN RESPUESTA A LOS ESTADOS DE ÁNIMO DE SUJETOS SANOS EN BASE AL ANÁLISIS DEL ACOPLE CARDIORRESPIRATORIO”</a:t>
            </a:r>
          </a:p>
        </p:txBody>
      </p:sp>
      <p:graphicFrame>
        <p:nvGraphicFramePr>
          <p:cNvPr id="4" name="Diagrama 3"/>
          <p:cNvGraphicFramePr/>
          <p:nvPr>
            <p:extLst>
              <p:ext uri="{D42A27DB-BD31-4B8C-83A1-F6EECF244321}">
                <p14:modId xmlns:p14="http://schemas.microsoft.com/office/powerpoint/2010/main" val="1834378542"/>
              </p:ext>
            </p:extLst>
          </p:nvPr>
        </p:nvGraphicFramePr>
        <p:xfrm>
          <a:off x="476517" y="1983346"/>
          <a:ext cx="8422784" cy="4507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p:cNvSpPr/>
          <p:nvPr/>
        </p:nvSpPr>
        <p:spPr>
          <a:xfrm>
            <a:off x="354265" y="1338261"/>
            <a:ext cx="1249060" cy="369332"/>
          </a:xfrm>
          <a:prstGeom prst="rect">
            <a:avLst/>
          </a:prstGeom>
        </p:spPr>
        <p:txBody>
          <a:bodyPr wrap="none">
            <a:spAutoFit/>
          </a:bodyPr>
          <a:lstStyle/>
          <a:p>
            <a:r>
              <a:rPr lang="es-EC" b="1" dirty="0">
                <a:solidFill>
                  <a:srgbClr val="000000"/>
                </a:solidFill>
                <a:latin typeface="Arial" panose="020B0604020202020204" pitchFamily="34" charset="0"/>
                <a:ea typeface="Inconsolata"/>
              </a:rPr>
              <a:t>TEMARIO</a:t>
            </a:r>
          </a:p>
        </p:txBody>
      </p:sp>
    </p:spTree>
    <p:extLst>
      <p:ext uri="{BB962C8B-B14F-4D97-AF65-F5344CB8AC3E}">
        <p14:creationId xmlns:p14="http://schemas.microsoft.com/office/powerpoint/2010/main" val="3523373102"/>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2">
            <a:extLst>
              <a:ext uri="{FF2B5EF4-FFF2-40B4-BE49-F238E27FC236}">
                <a16:creationId xmlns:a16="http://schemas.microsoft.com/office/drawing/2014/main" xmlns="" id="{DDF7885F-512D-4936-A52A-20597039AC0B}"/>
              </a:ext>
            </a:extLst>
          </p:cNvPr>
          <p:cNvSpPr txBox="1">
            <a:spLocks/>
          </p:cNvSpPr>
          <p:nvPr/>
        </p:nvSpPr>
        <p:spPr>
          <a:xfrm>
            <a:off x="7014498" y="65841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AE1514C-5E56-4738-A1FF-4B1CFD2A3E36}" type="slidenum">
              <a:rPr lang="en-US" sz="825">
                <a:solidFill>
                  <a:schemeClr val="tx2"/>
                </a:solidFill>
              </a:rPr>
              <a:pPr algn="r"/>
              <a:t>20</a:t>
            </a:fld>
            <a:endParaRPr lang="en-US" sz="825" dirty="0">
              <a:solidFill>
                <a:schemeClr val="tx2"/>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sp>
        <p:nvSpPr>
          <p:cNvPr id="6" name="Rectángulo 5"/>
          <p:cNvSpPr/>
          <p:nvPr/>
        </p:nvSpPr>
        <p:spPr>
          <a:xfrm>
            <a:off x="0" y="1050758"/>
            <a:ext cx="9071898" cy="923330"/>
          </a:xfrm>
          <a:prstGeom prst="rect">
            <a:avLst/>
          </a:prstGeom>
        </p:spPr>
        <p:txBody>
          <a:bodyPr wrap="square">
            <a:spAutoFit/>
          </a:bodyPr>
          <a:lstStyle/>
          <a:p>
            <a:pPr marL="457200" indent="-457200"/>
            <a:r>
              <a:rPr lang="es-EC" b="1" dirty="0" smtClean="0">
                <a:solidFill>
                  <a:srgbClr val="000000"/>
                </a:solidFill>
                <a:ea typeface="Inconsolata"/>
                <a:cs typeface="Times New Roman" panose="02020603050405020304" pitchFamily="18" charset="0"/>
              </a:rPr>
              <a:t>5</a:t>
            </a:r>
            <a:r>
              <a:rPr lang="es-EC" b="1" dirty="0" smtClean="0">
                <a:solidFill>
                  <a:srgbClr val="000000"/>
                </a:solidFill>
                <a:ea typeface="Inconsolata"/>
                <a:cs typeface="Times New Roman" panose="02020603050405020304" pitchFamily="18" charset="0"/>
              </a:rPr>
              <a:t>. </a:t>
            </a:r>
            <a:r>
              <a:rPr lang="es-EC" b="1" dirty="0" smtClean="0">
                <a:solidFill>
                  <a:srgbClr val="000000"/>
                </a:solidFill>
                <a:ea typeface="Inconsolata"/>
                <a:cs typeface="Times New Roman" panose="02020603050405020304" pitchFamily="18" charset="0"/>
              </a:rPr>
              <a:t>	</a:t>
            </a:r>
            <a:r>
              <a:rPr lang="es-ES" b="1" dirty="0" smtClean="0">
                <a:solidFill>
                  <a:srgbClr val="000000"/>
                </a:solidFill>
                <a:ea typeface="Inconsolata"/>
                <a:cs typeface="Times New Roman" panose="02020603050405020304" pitchFamily="18" charset="0"/>
              </a:rPr>
              <a:t>SISTEMA DE DETECCIÓN </a:t>
            </a:r>
            <a:r>
              <a:rPr lang="es-ES" b="1" dirty="0" smtClean="0">
                <a:solidFill>
                  <a:srgbClr val="000000"/>
                </a:solidFill>
                <a:ea typeface="Inconsolata"/>
                <a:cs typeface="Times New Roman" panose="02020603050405020304" pitchFamily="18" charset="0"/>
              </a:rPr>
              <a:t>ONLINE DE </a:t>
            </a:r>
            <a:r>
              <a:rPr lang="es-ES" b="1" dirty="0" smtClean="0">
                <a:solidFill>
                  <a:srgbClr val="000000"/>
                </a:solidFill>
                <a:ea typeface="Inconsolata"/>
                <a:cs typeface="Times New Roman" panose="02020603050405020304" pitchFamily="18" charset="0"/>
              </a:rPr>
              <a:t>ESTRÉS </a:t>
            </a:r>
            <a:r>
              <a:rPr lang="es-ES" b="1" dirty="0" smtClean="0">
                <a:solidFill>
                  <a:srgbClr val="000000"/>
                </a:solidFill>
                <a:ea typeface="Inconsolata"/>
                <a:cs typeface="Times New Roman" panose="02020603050405020304" pitchFamily="18" charset="0"/>
              </a:rPr>
              <a:t>Y </a:t>
            </a:r>
            <a:r>
              <a:rPr lang="es-ES" b="1" dirty="0" smtClean="0">
                <a:solidFill>
                  <a:srgbClr val="000000"/>
                </a:solidFill>
                <a:ea typeface="Inconsolata"/>
                <a:cs typeface="Times New Roman" panose="02020603050405020304" pitchFamily="18" charset="0"/>
              </a:rPr>
              <a:t>MODIFICACIÓN DE UN  ROBOT </a:t>
            </a:r>
            <a:r>
              <a:rPr lang="es-ES" b="1" dirty="0" smtClean="0">
                <a:solidFill>
                  <a:srgbClr val="000000"/>
                </a:solidFill>
                <a:ea typeface="Inconsolata"/>
                <a:cs typeface="Times New Roman" panose="02020603050405020304" pitchFamily="18" charset="0"/>
              </a:rPr>
              <a:t>SIMULADO (Cont.)</a:t>
            </a:r>
            <a:endParaRPr lang="es-EC" b="1" dirty="0" smtClean="0">
              <a:solidFill>
                <a:srgbClr val="000000"/>
              </a:solidFill>
              <a:ea typeface="Inconsolata"/>
              <a:cs typeface="Times New Roman" panose="02020603050405020304" pitchFamily="18" charset="0"/>
            </a:endParaRPr>
          </a:p>
          <a:p>
            <a:endParaRPr lang="es-EC" b="1" dirty="0">
              <a:solidFill>
                <a:srgbClr val="000000"/>
              </a:solidFill>
              <a:latin typeface="Arial" panose="020B0604020202020204" pitchFamily="34" charset="0"/>
              <a:ea typeface="Inconsolata"/>
            </a:endParaRPr>
          </a:p>
        </p:txBody>
      </p:sp>
      <p:sp>
        <p:nvSpPr>
          <p:cNvPr id="8" name="Title 2"/>
          <p:cNvSpPr>
            <a:spLocks noGrp="1"/>
          </p:cNvSpPr>
          <p:nvPr>
            <p:ph type="title"/>
          </p:nvPr>
        </p:nvSpPr>
        <p:spPr/>
        <p:txBody>
          <a:bodyPr/>
          <a:lstStyle/>
          <a:p>
            <a:r>
              <a:rPr lang="es-ES" altLang="en-US" sz="1800" dirty="0"/>
              <a:t>“MODIFICACIÓN DEL COMPORTAMIENTO DE UN ROBOT SIMULADO EN RESPUESTA A LOS ESTADOS DE ÁNIMO DE SUJETOS SANOS EN BASE AL ANÁLISIS DEL ACOPLE CARDIORRESPIRATORIO”</a:t>
            </a:r>
            <a:endParaRPr lang="en-US" sz="1800" dirty="0"/>
          </a:p>
        </p:txBody>
      </p:sp>
      <p:sp>
        <p:nvSpPr>
          <p:cNvPr id="3" name="CuadroTexto 2"/>
          <p:cNvSpPr txBox="1"/>
          <p:nvPr/>
        </p:nvSpPr>
        <p:spPr>
          <a:xfrm>
            <a:off x="0" y="1720015"/>
            <a:ext cx="4111447" cy="338554"/>
          </a:xfrm>
          <a:prstGeom prst="rect">
            <a:avLst/>
          </a:prstGeom>
          <a:noFill/>
        </p:spPr>
        <p:txBody>
          <a:bodyPr wrap="none" rtlCol="0">
            <a:spAutoFit/>
          </a:bodyPr>
          <a:lstStyle/>
          <a:p>
            <a:pPr defTabSz="457200"/>
            <a:r>
              <a:rPr lang="es-EC" sz="1600" dirty="0" smtClean="0"/>
              <a:t>c)	Interfaz del sistema (Pantalla principal)</a:t>
            </a:r>
            <a:endParaRPr lang="es-ES" sz="1600" dirty="0"/>
          </a:p>
        </p:txBody>
      </p:sp>
      <p:pic>
        <p:nvPicPr>
          <p:cNvPr id="10" name="Imagen 9"/>
          <p:cNvPicPr/>
          <p:nvPr/>
        </p:nvPicPr>
        <p:blipFill>
          <a:blip r:embed="rId3"/>
          <a:stretch>
            <a:fillRect/>
          </a:stretch>
        </p:blipFill>
        <p:spPr>
          <a:xfrm>
            <a:off x="867508" y="2058569"/>
            <a:ext cx="7718984" cy="4623351"/>
          </a:xfrm>
          <a:prstGeom prst="rect">
            <a:avLst/>
          </a:prstGeom>
          <a:ln>
            <a:solidFill>
              <a:schemeClr val="tx1"/>
            </a:solidFill>
          </a:ln>
        </p:spPr>
      </p:pic>
    </p:spTree>
    <p:extLst>
      <p:ext uri="{BB962C8B-B14F-4D97-AF65-F5344CB8AC3E}">
        <p14:creationId xmlns:p14="http://schemas.microsoft.com/office/powerpoint/2010/main" val="4126660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2">
            <a:extLst>
              <a:ext uri="{FF2B5EF4-FFF2-40B4-BE49-F238E27FC236}">
                <a16:creationId xmlns:a16="http://schemas.microsoft.com/office/drawing/2014/main" xmlns="" id="{DDF7885F-512D-4936-A52A-20597039AC0B}"/>
              </a:ext>
            </a:extLst>
          </p:cNvPr>
          <p:cNvSpPr txBox="1">
            <a:spLocks/>
          </p:cNvSpPr>
          <p:nvPr/>
        </p:nvSpPr>
        <p:spPr>
          <a:xfrm>
            <a:off x="7014498" y="65841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AE1514C-5E56-4738-A1FF-4B1CFD2A3E36}" type="slidenum">
              <a:rPr lang="en-US" sz="825">
                <a:solidFill>
                  <a:schemeClr val="tx2"/>
                </a:solidFill>
              </a:rPr>
              <a:pPr algn="r"/>
              <a:t>21</a:t>
            </a:fld>
            <a:endParaRPr lang="en-US" sz="825" dirty="0">
              <a:solidFill>
                <a:schemeClr val="tx2"/>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sp>
        <p:nvSpPr>
          <p:cNvPr id="6" name="Rectángulo 5"/>
          <p:cNvSpPr/>
          <p:nvPr/>
        </p:nvSpPr>
        <p:spPr>
          <a:xfrm>
            <a:off x="0" y="1050758"/>
            <a:ext cx="9071898" cy="923330"/>
          </a:xfrm>
          <a:prstGeom prst="rect">
            <a:avLst/>
          </a:prstGeom>
        </p:spPr>
        <p:txBody>
          <a:bodyPr wrap="square">
            <a:spAutoFit/>
          </a:bodyPr>
          <a:lstStyle/>
          <a:p>
            <a:pPr marL="457200" indent="-457200"/>
            <a:r>
              <a:rPr lang="es-EC" b="1" dirty="0" smtClean="0">
                <a:solidFill>
                  <a:srgbClr val="000000"/>
                </a:solidFill>
                <a:ea typeface="Inconsolata"/>
                <a:cs typeface="Times New Roman" panose="02020603050405020304" pitchFamily="18" charset="0"/>
              </a:rPr>
              <a:t>5</a:t>
            </a:r>
            <a:r>
              <a:rPr lang="es-EC" b="1" dirty="0" smtClean="0">
                <a:solidFill>
                  <a:srgbClr val="000000"/>
                </a:solidFill>
                <a:ea typeface="Inconsolata"/>
                <a:cs typeface="Times New Roman" panose="02020603050405020304" pitchFamily="18" charset="0"/>
              </a:rPr>
              <a:t>. </a:t>
            </a:r>
            <a:r>
              <a:rPr lang="es-EC" b="1" dirty="0" smtClean="0">
                <a:solidFill>
                  <a:srgbClr val="000000"/>
                </a:solidFill>
                <a:ea typeface="Inconsolata"/>
                <a:cs typeface="Times New Roman" panose="02020603050405020304" pitchFamily="18" charset="0"/>
              </a:rPr>
              <a:t>	</a:t>
            </a:r>
            <a:r>
              <a:rPr lang="es-ES" b="1" dirty="0" smtClean="0">
                <a:solidFill>
                  <a:srgbClr val="000000"/>
                </a:solidFill>
                <a:ea typeface="Inconsolata"/>
                <a:cs typeface="Times New Roman" panose="02020603050405020304" pitchFamily="18" charset="0"/>
              </a:rPr>
              <a:t>SISTEMA DE DETECCIÓN </a:t>
            </a:r>
            <a:r>
              <a:rPr lang="es-ES" b="1" dirty="0" smtClean="0">
                <a:solidFill>
                  <a:srgbClr val="000000"/>
                </a:solidFill>
                <a:ea typeface="Inconsolata"/>
                <a:cs typeface="Times New Roman" panose="02020603050405020304" pitchFamily="18" charset="0"/>
              </a:rPr>
              <a:t>ONLINE DE </a:t>
            </a:r>
            <a:r>
              <a:rPr lang="es-ES" b="1" dirty="0" smtClean="0">
                <a:solidFill>
                  <a:srgbClr val="000000"/>
                </a:solidFill>
                <a:ea typeface="Inconsolata"/>
                <a:cs typeface="Times New Roman" panose="02020603050405020304" pitchFamily="18" charset="0"/>
              </a:rPr>
              <a:t>ESTRÉS </a:t>
            </a:r>
            <a:r>
              <a:rPr lang="es-ES" b="1" dirty="0" smtClean="0">
                <a:solidFill>
                  <a:srgbClr val="000000"/>
                </a:solidFill>
                <a:ea typeface="Inconsolata"/>
                <a:cs typeface="Times New Roman" panose="02020603050405020304" pitchFamily="18" charset="0"/>
              </a:rPr>
              <a:t>Y </a:t>
            </a:r>
            <a:r>
              <a:rPr lang="es-ES" b="1" dirty="0" smtClean="0">
                <a:solidFill>
                  <a:srgbClr val="000000"/>
                </a:solidFill>
                <a:ea typeface="Inconsolata"/>
                <a:cs typeface="Times New Roman" panose="02020603050405020304" pitchFamily="18" charset="0"/>
              </a:rPr>
              <a:t>MODIFICACIÓN DE UN  ROBOT </a:t>
            </a:r>
            <a:r>
              <a:rPr lang="es-ES" b="1" dirty="0" smtClean="0">
                <a:solidFill>
                  <a:srgbClr val="000000"/>
                </a:solidFill>
                <a:ea typeface="Inconsolata"/>
                <a:cs typeface="Times New Roman" panose="02020603050405020304" pitchFamily="18" charset="0"/>
              </a:rPr>
              <a:t>SIMULADO (Cont.)</a:t>
            </a:r>
            <a:endParaRPr lang="es-EC" b="1" dirty="0" smtClean="0">
              <a:solidFill>
                <a:srgbClr val="000000"/>
              </a:solidFill>
              <a:ea typeface="Inconsolata"/>
              <a:cs typeface="Times New Roman" panose="02020603050405020304" pitchFamily="18" charset="0"/>
            </a:endParaRPr>
          </a:p>
          <a:p>
            <a:endParaRPr lang="es-EC" b="1" dirty="0">
              <a:solidFill>
                <a:srgbClr val="000000"/>
              </a:solidFill>
              <a:latin typeface="Arial" panose="020B0604020202020204" pitchFamily="34" charset="0"/>
              <a:ea typeface="Inconsolata"/>
            </a:endParaRPr>
          </a:p>
        </p:txBody>
      </p:sp>
      <p:sp>
        <p:nvSpPr>
          <p:cNvPr id="8" name="Title 2"/>
          <p:cNvSpPr>
            <a:spLocks noGrp="1"/>
          </p:cNvSpPr>
          <p:nvPr>
            <p:ph type="title"/>
          </p:nvPr>
        </p:nvSpPr>
        <p:spPr/>
        <p:txBody>
          <a:bodyPr/>
          <a:lstStyle/>
          <a:p>
            <a:r>
              <a:rPr lang="es-ES" altLang="en-US" sz="1800" dirty="0"/>
              <a:t>“MODIFICACIÓN DEL COMPORTAMIENTO DE UN ROBOT SIMULADO EN RESPUESTA A LOS ESTADOS DE ÁNIMO DE SUJETOS SANOS EN BASE AL ANÁLISIS DEL ACOPLE CARDIORRESPIRATORIO”</a:t>
            </a:r>
            <a:endParaRPr lang="en-US" sz="1800" dirty="0"/>
          </a:p>
        </p:txBody>
      </p:sp>
      <p:sp>
        <p:nvSpPr>
          <p:cNvPr id="3" name="CuadroTexto 2"/>
          <p:cNvSpPr txBox="1"/>
          <p:nvPr/>
        </p:nvSpPr>
        <p:spPr>
          <a:xfrm>
            <a:off x="0" y="1720015"/>
            <a:ext cx="5203476" cy="338554"/>
          </a:xfrm>
          <a:prstGeom prst="rect">
            <a:avLst/>
          </a:prstGeom>
          <a:noFill/>
        </p:spPr>
        <p:txBody>
          <a:bodyPr wrap="none" rtlCol="0">
            <a:spAutoFit/>
          </a:bodyPr>
          <a:lstStyle/>
          <a:p>
            <a:pPr defTabSz="457200"/>
            <a:r>
              <a:rPr lang="es-EC" sz="1600" dirty="0" smtClean="0"/>
              <a:t>d)	Interfaz del sistema (Resultados del análisis online)</a:t>
            </a:r>
            <a:endParaRPr lang="es-ES" sz="1600" dirty="0"/>
          </a:p>
        </p:txBody>
      </p:sp>
      <p:pic>
        <p:nvPicPr>
          <p:cNvPr id="9" name="Imagen 8"/>
          <p:cNvPicPr/>
          <p:nvPr/>
        </p:nvPicPr>
        <p:blipFill>
          <a:blip r:embed="rId3"/>
          <a:stretch>
            <a:fillRect/>
          </a:stretch>
        </p:blipFill>
        <p:spPr>
          <a:xfrm>
            <a:off x="1312985" y="2101514"/>
            <a:ext cx="7619940" cy="4639527"/>
          </a:xfrm>
          <a:prstGeom prst="rect">
            <a:avLst/>
          </a:prstGeom>
        </p:spPr>
      </p:pic>
    </p:spTree>
    <p:extLst>
      <p:ext uri="{BB962C8B-B14F-4D97-AF65-F5344CB8AC3E}">
        <p14:creationId xmlns:p14="http://schemas.microsoft.com/office/powerpoint/2010/main" val="396879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2">
            <a:extLst>
              <a:ext uri="{FF2B5EF4-FFF2-40B4-BE49-F238E27FC236}">
                <a16:creationId xmlns:a16="http://schemas.microsoft.com/office/drawing/2014/main" xmlns="" id="{DDF7885F-512D-4936-A52A-20597039AC0B}"/>
              </a:ext>
            </a:extLst>
          </p:cNvPr>
          <p:cNvSpPr txBox="1">
            <a:spLocks/>
          </p:cNvSpPr>
          <p:nvPr/>
        </p:nvSpPr>
        <p:spPr>
          <a:xfrm>
            <a:off x="7014498" y="65841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AE1514C-5E56-4738-A1FF-4B1CFD2A3E36}" type="slidenum">
              <a:rPr lang="en-US" sz="825">
                <a:solidFill>
                  <a:schemeClr val="tx2"/>
                </a:solidFill>
              </a:rPr>
              <a:pPr algn="r"/>
              <a:t>22</a:t>
            </a:fld>
            <a:endParaRPr lang="en-US" sz="825" dirty="0">
              <a:solidFill>
                <a:schemeClr val="tx2"/>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sp>
        <p:nvSpPr>
          <p:cNvPr id="6" name="Rectángulo 5"/>
          <p:cNvSpPr/>
          <p:nvPr/>
        </p:nvSpPr>
        <p:spPr>
          <a:xfrm>
            <a:off x="0" y="1050758"/>
            <a:ext cx="9071898" cy="923330"/>
          </a:xfrm>
          <a:prstGeom prst="rect">
            <a:avLst/>
          </a:prstGeom>
        </p:spPr>
        <p:txBody>
          <a:bodyPr wrap="square">
            <a:spAutoFit/>
          </a:bodyPr>
          <a:lstStyle/>
          <a:p>
            <a:pPr marL="457200" indent="-457200"/>
            <a:r>
              <a:rPr lang="es-EC" b="1" dirty="0" smtClean="0">
                <a:solidFill>
                  <a:srgbClr val="000000"/>
                </a:solidFill>
                <a:ea typeface="Inconsolata"/>
                <a:cs typeface="Times New Roman" panose="02020603050405020304" pitchFamily="18" charset="0"/>
              </a:rPr>
              <a:t>5</a:t>
            </a:r>
            <a:r>
              <a:rPr lang="es-EC" b="1" dirty="0" smtClean="0">
                <a:solidFill>
                  <a:srgbClr val="000000"/>
                </a:solidFill>
                <a:ea typeface="Inconsolata"/>
                <a:cs typeface="Times New Roman" panose="02020603050405020304" pitchFamily="18" charset="0"/>
              </a:rPr>
              <a:t>. </a:t>
            </a:r>
            <a:r>
              <a:rPr lang="es-EC" b="1" dirty="0" smtClean="0">
                <a:solidFill>
                  <a:srgbClr val="000000"/>
                </a:solidFill>
                <a:ea typeface="Inconsolata"/>
                <a:cs typeface="Times New Roman" panose="02020603050405020304" pitchFamily="18" charset="0"/>
              </a:rPr>
              <a:t>	</a:t>
            </a:r>
            <a:r>
              <a:rPr lang="es-ES" b="1" dirty="0" smtClean="0">
                <a:solidFill>
                  <a:srgbClr val="000000"/>
                </a:solidFill>
                <a:ea typeface="Inconsolata"/>
                <a:cs typeface="Times New Roman" panose="02020603050405020304" pitchFamily="18" charset="0"/>
              </a:rPr>
              <a:t>SISTEMA DE DETECCIÓN </a:t>
            </a:r>
            <a:r>
              <a:rPr lang="es-ES" b="1" dirty="0" smtClean="0">
                <a:solidFill>
                  <a:srgbClr val="000000"/>
                </a:solidFill>
                <a:ea typeface="Inconsolata"/>
                <a:cs typeface="Times New Roman" panose="02020603050405020304" pitchFamily="18" charset="0"/>
              </a:rPr>
              <a:t>ONLINE DE </a:t>
            </a:r>
            <a:r>
              <a:rPr lang="es-ES" b="1" dirty="0" smtClean="0">
                <a:solidFill>
                  <a:srgbClr val="000000"/>
                </a:solidFill>
                <a:ea typeface="Inconsolata"/>
                <a:cs typeface="Times New Roman" panose="02020603050405020304" pitchFamily="18" charset="0"/>
              </a:rPr>
              <a:t>ESTRÉS </a:t>
            </a:r>
            <a:r>
              <a:rPr lang="es-ES" b="1" dirty="0" smtClean="0">
                <a:solidFill>
                  <a:srgbClr val="000000"/>
                </a:solidFill>
                <a:ea typeface="Inconsolata"/>
                <a:cs typeface="Times New Roman" panose="02020603050405020304" pitchFamily="18" charset="0"/>
              </a:rPr>
              <a:t>Y </a:t>
            </a:r>
            <a:r>
              <a:rPr lang="es-ES" b="1" dirty="0" smtClean="0">
                <a:solidFill>
                  <a:srgbClr val="000000"/>
                </a:solidFill>
                <a:ea typeface="Inconsolata"/>
                <a:cs typeface="Times New Roman" panose="02020603050405020304" pitchFamily="18" charset="0"/>
              </a:rPr>
              <a:t>MODIFICACIÓN DE UN  ROBOT </a:t>
            </a:r>
            <a:r>
              <a:rPr lang="es-ES" b="1" dirty="0" smtClean="0">
                <a:solidFill>
                  <a:srgbClr val="000000"/>
                </a:solidFill>
                <a:ea typeface="Inconsolata"/>
                <a:cs typeface="Times New Roman" panose="02020603050405020304" pitchFamily="18" charset="0"/>
              </a:rPr>
              <a:t>SIMULADO (Cont.)</a:t>
            </a:r>
            <a:endParaRPr lang="es-EC" b="1" dirty="0" smtClean="0">
              <a:solidFill>
                <a:srgbClr val="000000"/>
              </a:solidFill>
              <a:ea typeface="Inconsolata"/>
              <a:cs typeface="Times New Roman" panose="02020603050405020304" pitchFamily="18" charset="0"/>
            </a:endParaRPr>
          </a:p>
          <a:p>
            <a:endParaRPr lang="es-EC" b="1" dirty="0">
              <a:solidFill>
                <a:srgbClr val="000000"/>
              </a:solidFill>
              <a:latin typeface="Arial" panose="020B0604020202020204" pitchFamily="34" charset="0"/>
              <a:ea typeface="Inconsolata"/>
            </a:endParaRPr>
          </a:p>
        </p:txBody>
      </p:sp>
      <p:sp>
        <p:nvSpPr>
          <p:cNvPr id="8" name="Title 2"/>
          <p:cNvSpPr>
            <a:spLocks noGrp="1"/>
          </p:cNvSpPr>
          <p:nvPr>
            <p:ph type="title"/>
          </p:nvPr>
        </p:nvSpPr>
        <p:spPr/>
        <p:txBody>
          <a:bodyPr/>
          <a:lstStyle/>
          <a:p>
            <a:r>
              <a:rPr lang="es-ES" altLang="en-US" sz="1800" dirty="0"/>
              <a:t>“MODIFICACIÓN DEL COMPORTAMIENTO DE UN ROBOT SIMULADO EN RESPUESTA A LOS ESTADOS DE ÁNIMO DE SUJETOS SANOS EN BASE AL ANÁLISIS DEL ACOPLE CARDIORRESPIRATORIO”</a:t>
            </a:r>
            <a:endParaRPr lang="en-US" sz="1800" dirty="0"/>
          </a:p>
        </p:txBody>
      </p:sp>
      <p:sp>
        <p:nvSpPr>
          <p:cNvPr id="3" name="CuadroTexto 2"/>
          <p:cNvSpPr txBox="1"/>
          <p:nvPr/>
        </p:nvSpPr>
        <p:spPr>
          <a:xfrm>
            <a:off x="0" y="1720015"/>
            <a:ext cx="4255717" cy="338554"/>
          </a:xfrm>
          <a:prstGeom prst="rect">
            <a:avLst/>
          </a:prstGeom>
          <a:noFill/>
        </p:spPr>
        <p:txBody>
          <a:bodyPr wrap="none" rtlCol="0">
            <a:spAutoFit/>
          </a:bodyPr>
          <a:lstStyle/>
          <a:p>
            <a:pPr defTabSz="457200"/>
            <a:r>
              <a:rPr lang="es-EC" sz="1600" dirty="0" smtClean="0"/>
              <a:t>e)	Interfaz del sistema (Pantallas auxiliares)</a:t>
            </a:r>
            <a:endParaRPr lang="es-ES" sz="1600" dirty="0"/>
          </a:p>
        </p:txBody>
      </p:sp>
      <p:pic>
        <p:nvPicPr>
          <p:cNvPr id="10" name="Imagen 9"/>
          <p:cNvPicPr/>
          <p:nvPr/>
        </p:nvPicPr>
        <p:blipFill rotWithShape="1">
          <a:blip r:embed="rId3"/>
          <a:srcRect r="1673"/>
          <a:stretch/>
        </p:blipFill>
        <p:spPr bwMode="auto">
          <a:xfrm>
            <a:off x="502132" y="2281658"/>
            <a:ext cx="3895407" cy="3643235"/>
          </a:xfrm>
          <a:prstGeom prst="rect">
            <a:avLst/>
          </a:prstGeom>
          <a:ln>
            <a:solidFill>
              <a:schemeClr val="tx1"/>
            </a:solidFill>
          </a:ln>
          <a:extLst>
            <a:ext uri="{53640926-AAD7-44D8-BBD7-CCE9431645EC}">
              <a14:shadowObscured xmlns:a14="http://schemas.microsoft.com/office/drawing/2010/main"/>
            </a:ext>
          </a:extLst>
        </p:spPr>
      </p:pic>
      <p:pic>
        <p:nvPicPr>
          <p:cNvPr id="4" name="Imagen 3"/>
          <p:cNvPicPr>
            <a:picLocks noChangeAspect="1"/>
          </p:cNvPicPr>
          <p:nvPr/>
        </p:nvPicPr>
        <p:blipFill>
          <a:blip r:embed="rId4"/>
          <a:stretch>
            <a:fillRect/>
          </a:stretch>
        </p:blipFill>
        <p:spPr>
          <a:xfrm>
            <a:off x="4693920" y="2197949"/>
            <a:ext cx="4377978" cy="1231051"/>
          </a:xfrm>
          <a:prstGeom prst="rect">
            <a:avLst/>
          </a:prstGeom>
          <a:ln>
            <a:solidFill>
              <a:schemeClr val="tx1"/>
            </a:solidFill>
          </a:ln>
        </p:spPr>
      </p:pic>
      <p:pic>
        <p:nvPicPr>
          <p:cNvPr id="5" name="Imagen 4"/>
          <p:cNvPicPr>
            <a:picLocks noChangeAspect="1"/>
          </p:cNvPicPr>
          <p:nvPr/>
        </p:nvPicPr>
        <p:blipFill>
          <a:blip r:embed="rId5"/>
          <a:stretch>
            <a:fillRect/>
          </a:stretch>
        </p:blipFill>
        <p:spPr>
          <a:xfrm>
            <a:off x="5062191" y="3652535"/>
            <a:ext cx="3126070" cy="3152751"/>
          </a:xfrm>
          <a:prstGeom prst="rect">
            <a:avLst/>
          </a:prstGeom>
        </p:spPr>
      </p:pic>
    </p:spTree>
    <p:extLst>
      <p:ext uri="{BB962C8B-B14F-4D97-AF65-F5344CB8AC3E}">
        <p14:creationId xmlns:p14="http://schemas.microsoft.com/office/powerpoint/2010/main" val="343734716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2">
            <a:extLst>
              <a:ext uri="{FF2B5EF4-FFF2-40B4-BE49-F238E27FC236}">
                <a16:creationId xmlns:a16="http://schemas.microsoft.com/office/drawing/2014/main" xmlns="" id="{DDF7885F-512D-4936-A52A-20597039AC0B}"/>
              </a:ext>
            </a:extLst>
          </p:cNvPr>
          <p:cNvSpPr txBox="1">
            <a:spLocks/>
          </p:cNvSpPr>
          <p:nvPr/>
        </p:nvSpPr>
        <p:spPr>
          <a:xfrm>
            <a:off x="7014498" y="65841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AE1514C-5E56-4738-A1FF-4B1CFD2A3E36}" type="slidenum">
              <a:rPr lang="en-US" sz="825">
                <a:solidFill>
                  <a:schemeClr val="tx2"/>
                </a:solidFill>
              </a:rPr>
              <a:pPr algn="r"/>
              <a:t>23</a:t>
            </a:fld>
            <a:endParaRPr lang="en-US" sz="825" dirty="0">
              <a:solidFill>
                <a:schemeClr val="tx2"/>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sp>
        <p:nvSpPr>
          <p:cNvPr id="6" name="Rectángulo 5"/>
          <p:cNvSpPr/>
          <p:nvPr/>
        </p:nvSpPr>
        <p:spPr>
          <a:xfrm>
            <a:off x="0" y="1050758"/>
            <a:ext cx="9071898" cy="923330"/>
          </a:xfrm>
          <a:prstGeom prst="rect">
            <a:avLst/>
          </a:prstGeom>
        </p:spPr>
        <p:txBody>
          <a:bodyPr wrap="square">
            <a:spAutoFit/>
          </a:bodyPr>
          <a:lstStyle/>
          <a:p>
            <a:pPr marL="457200" indent="-457200"/>
            <a:r>
              <a:rPr lang="es-EC" b="1" dirty="0" smtClean="0">
                <a:solidFill>
                  <a:srgbClr val="000000"/>
                </a:solidFill>
                <a:ea typeface="Inconsolata"/>
                <a:cs typeface="Times New Roman" panose="02020603050405020304" pitchFamily="18" charset="0"/>
              </a:rPr>
              <a:t>5</a:t>
            </a:r>
            <a:r>
              <a:rPr lang="es-EC" b="1" dirty="0" smtClean="0">
                <a:solidFill>
                  <a:srgbClr val="000000"/>
                </a:solidFill>
                <a:ea typeface="Inconsolata"/>
                <a:cs typeface="Times New Roman" panose="02020603050405020304" pitchFamily="18" charset="0"/>
              </a:rPr>
              <a:t>. </a:t>
            </a:r>
            <a:r>
              <a:rPr lang="es-EC" b="1" dirty="0" smtClean="0">
                <a:solidFill>
                  <a:srgbClr val="000000"/>
                </a:solidFill>
                <a:ea typeface="Inconsolata"/>
                <a:cs typeface="Times New Roman" panose="02020603050405020304" pitchFamily="18" charset="0"/>
              </a:rPr>
              <a:t>	</a:t>
            </a:r>
            <a:r>
              <a:rPr lang="es-ES" b="1" dirty="0" smtClean="0">
                <a:solidFill>
                  <a:srgbClr val="000000"/>
                </a:solidFill>
                <a:ea typeface="Inconsolata"/>
                <a:cs typeface="Times New Roman" panose="02020603050405020304" pitchFamily="18" charset="0"/>
              </a:rPr>
              <a:t>SISTEMA DE DETECCIÓN </a:t>
            </a:r>
            <a:r>
              <a:rPr lang="es-ES" b="1" dirty="0" smtClean="0">
                <a:solidFill>
                  <a:srgbClr val="000000"/>
                </a:solidFill>
                <a:ea typeface="Inconsolata"/>
                <a:cs typeface="Times New Roman" panose="02020603050405020304" pitchFamily="18" charset="0"/>
              </a:rPr>
              <a:t>ONLINE DE </a:t>
            </a:r>
            <a:r>
              <a:rPr lang="es-ES" b="1" dirty="0" smtClean="0">
                <a:solidFill>
                  <a:srgbClr val="000000"/>
                </a:solidFill>
                <a:ea typeface="Inconsolata"/>
                <a:cs typeface="Times New Roman" panose="02020603050405020304" pitchFamily="18" charset="0"/>
              </a:rPr>
              <a:t>ESTRÉS </a:t>
            </a:r>
            <a:r>
              <a:rPr lang="es-ES" b="1" dirty="0" smtClean="0">
                <a:solidFill>
                  <a:srgbClr val="000000"/>
                </a:solidFill>
                <a:ea typeface="Inconsolata"/>
                <a:cs typeface="Times New Roman" panose="02020603050405020304" pitchFamily="18" charset="0"/>
              </a:rPr>
              <a:t>Y </a:t>
            </a:r>
            <a:r>
              <a:rPr lang="es-ES" b="1" dirty="0" smtClean="0">
                <a:solidFill>
                  <a:srgbClr val="000000"/>
                </a:solidFill>
                <a:ea typeface="Inconsolata"/>
                <a:cs typeface="Times New Roman" panose="02020603050405020304" pitchFamily="18" charset="0"/>
              </a:rPr>
              <a:t>MODIFICACIÓN DE UN  ROBOT </a:t>
            </a:r>
            <a:r>
              <a:rPr lang="es-ES" b="1" dirty="0" smtClean="0">
                <a:solidFill>
                  <a:srgbClr val="000000"/>
                </a:solidFill>
                <a:ea typeface="Inconsolata"/>
                <a:cs typeface="Times New Roman" panose="02020603050405020304" pitchFamily="18" charset="0"/>
              </a:rPr>
              <a:t>SIMULADO (Cont.)</a:t>
            </a:r>
            <a:endParaRPr lang="es-EC" b="1" dirty="0" smtClean="0">
              <a:solidFill>
                <a:srgbClr val="000000"/>
              </a:solidFill>
              <a:ea typeface="Inconsolata"/>
              <a:cs typeface="Times New Roman" panose="02020603050405020304" pitchFamily="18" charset="0"/>
            </a:endParaRPr>
          </a:p>
          <a:p>
            <a:endParaRPr lang="es-EC" b="1" dirty="0">
              <a:solidFill>
                <a:srgbClr val="000000"/>
              </a:solidFill>
              <a:latin typeface="Arial" panose="020B0604020202020204" pitchFamily="34" charset="0"/>
              <a:ea typeface="Inconsolata"/>
            </a:endParaRPr>
          </a:p>
        </p:txBody>
      </p:sp>
      <p:sp>
        <p:nvSpPr>
          <p:cNvPr id="8" name="Title 2"/>
          <p:cNvSpPr>
            <a:spLocks noGrp="1"/>
          </p:cNvSpPr>
          <p:nvPr>
            <p:ph type="title"/>
          </p:nvPr>
        </p:nvSpPr>
        <p:spPr/>
        <p:txBody>
          <a:bodyPr/>
          <a:lstStyle/>
          <a:p>
            <a:r>
              <a:rPr lang="es-ES" altLang="en-US" sz="1800" dirty="0"/>
              <a:t>“MODIFICACIÓN DEL COMPORTAMIENTO DE UN ROBOT SIMULADO EN RESPUESTA A LOS ESTADOS DE ÁNIMO DE SUJETOS SANOS EN BASE AL ANÁLISIS DEL ACOPLE CARDIORRESPIRATORIO”</a:t>
            </a:r>
            <a:endParaRPr lang="en-US" sz="1800" dirty="0"/>
          </a:p>
        </p:txBody>
      </p:sp>
      <p:sp>
        <p:nvSpPr>
          <p:cNvPr id="3" name="CuadroTexto 2"/>
          <p:cNvSpPr txBox="1"/>
          <p:nvPr/>
        </p:nvSpPr>
        <p:spPr>
          <a:xfrm>
            <a:off x="-18313" y="1686407"/>
            <a:ext cx="8061511" cy="1077218"/>
          </a:xfrm>
          <a:prstGeom prst="rect">
            <a:avLst/>
          </a:prstGeom>
          <a:noFill/>
        </p:spPr>
        <p:txBody>
          <a:bodyPr wrap="square" rtlCol="0">
            <a:spAutoFit/>
          </a:bodyPr>
          <a:lstStyle/>
          <a:p>
            <a:pPr defTabSz="457200"/>
            <a:r>
              <a:rPr lang="es-EC" sz="1600" dirty="0" smtClean="0"/>
              <a:t>f)	Robot virtual características</a:t>
            </a:r>
          </a:p>
          <a:p>
            <a:pPr marL="974725" indent="-517525" defTabSz="457200">
              <a:buFont typeface="Wingdings" panose="05000000000000000000" pitchFamily="2" charset="2"/>
              <a:buChar char="Ø"/>
            </a:pPr>
            <a:r>
              <a:rPr lang="es-EC" sz="1600" dirty="0" smtClean="0"/>
              <a:t>Robot humanoide virtual disponible en VREP</a:t>
            </a:r>
          </a:p>
          <a:p>
            <a:pPr marL="974725" indent="-517525" defTabSz="457200">
              <a:buFont typeface="Wingdings" panose="05000000000000000000" pitchFamily="2" charset="2"/>
              <a:buChar char="Ø"/>
            </a:pPr>
            <a:r>
              <a:rPr lang="es-EC" sz="1600" dirty="0" smtClean="0"/>
              <a:t>La programación fue realizada a través de la plataforma Matlab en comunicación con VREP</a:t>
            </a:r>
          </a:p>
        </p:txBody>
      </p:sp>
      <p:pic>
        <p:nvPicPr>
          <p:cNvPr id="9" name="Imagen 8"/>
          <p:cNvPicPr>
            <a:picLocks noChangeAspect="1"/>
          </p:cNvPicPr>
          <p:nvPr/>
        </p:nvPicPr>
        <p:blipFill rotWithShape="1">
          <a:blip r:embed="rId3"/>
          <a:srcRect r="50095"/>
          <a:stretch/>
        </p:blipFill>
        <p:spPr>
          <a:xfrm>
            <a:off x="5823259" y="2818906"/>
            <a:ext cx="2126529" cy="2049533"/>
          </a:xfrm>
          <a:prstGeom prst="rect">
            <a:avLst/>
          </a:prstGeom>
        </p:spPr>
      </p:pic>
      <p:pic>
        <p:nvPicPr>
          <p:cNvPr id="11" name="Imagen 10"/>
          <p:cNvPicPr/>
          <p:nvPr/>
        </p:nvPicPr>
        <p:blipFill>
          <a:blip r:embed="rId4"/>
          <a:stretch>
            <a:fillRect/>
          </a:stretch>
        </p:blipFill>
        <p:spPr>
          <a:xfrm>
            <a:off x="7949788" y="1544574"/>
            <a:ext cx="1028015" cy="1265002"/>
          </a:xfrm>
          <a:prstGeom prst="rect">
            <a:avLst/>
          </a:prstGeom>
        </p:spPr>
      </p:pic>
      <p:sp>
        <p:nvSpPr>
          <p:cNvPr id="12" name="CuadroTexto 11"/>
          <p:cNvSpPr txBox="1"/>
          <p:nvPr/>
        </p:nvSpPr>
        <p:spPr>
          <a:xfrm>
            <a:off x="0" y="2921614"/>
            <a:ext cx="5273065" cy="1815882"/>
          </a:xfrm>
          <a:prstGeom prst="rect">
            <a:avLst/>
          </a:prstGeom>
          <a:noFill/>
        </p:spPr>
        <p:txBody>
          <a:bodyPr wrap="square" rtlCol="0">
            <a:spAutoFit/>
          </a:bodyPr>
          <a:lstStyle/>
          <a:p>
            <a:pPr marL="341313" indent="-341313" defTabSz="457200"/>
            <a:r>
              <a:rPr lang="es-EC" sz="1600" dirty="0" smtClean="0"/>
              <a:t>g) 	Escenarios del robot simulado</a:t>
            </a:r>
          </a:p>
          <a:p>
            <a:pPr marL="974725" indent="-633413" defTabSz="457200">
              <a:buFont typeface="Wingdings" panose="05000000000000000000" pitchFamily="2" charset="2"/>
              <a:buChar char="Ø"/>
            </a:pPr>
            <a:r>
              <a:rPr lang="es-ES" sz="1600" dirty="0" smtClean="0"/>
              <a:t>En estado </a:t>
            </a:r>
            <a:r>
              <a:rPr lang="es-ES" sz="1600" b="1" dirty="0" smtClean="0"/>
              <a:t>basal</a:t>
            </a:r>
            <a:r>
              <a:rPr lang="es-ES" sz="1600" dirty="0" smtClean="0"/>
              <a:t>, </a:t>
            </a:r>
            <a:r>
              <a:rPr lang="es-ES" sz="1600" dirty="0"/>
              <a:t>el robot se desenvuelve en un ambiente que representa la naturaleza y se desplaza de manera continua sin ningún tipo de alteración. </a:t>
            </a:r>
            <a:endParaRPr lang="es-ES" sz="1600" dirty="0" smtClean="0"/>
          </a:p>
          <a:p>
            <a:pPr marL="974725" indent="-633413" defTabSz="457200">
              <a:buFont typeface="Wingdings" panose="05000000000000000000" pitchFamily="2" charset="2"/>
              <a:buChar char="Ø"/>
            </a:pPr>
            <a:endParaRPr lang="es-EC" sz="1600" dirty="0"/>
          </a:p>
          <a:p>
            <a:pPr marL="800100" lvl="1" indent="-342900" defTabSz="457200">
              <a:buAutoNum type="alphaLcParenR" startAt="5"/>
            </a:pPr>
            <a:endParaRPr lang="es-EC" sz="1600" dirty="0" smtClean="0"/>
          </a:p>
        </p:txBody>
      </p:sp>
      <p:pic>
        <p:nvPicPr>
          <p:cNvPr id="13" name="Imagen 12"/>
          <p:cNvPicPr>
            <a:picLocks noChangeAspect="1"/>
          </p:cNvPicPr>
          <p:nvPr/>
        </p:nvPicPr>
        <p:blipFill rotWithShape="1">
          <a:blip r:embed="rId3"/>
          <a:srcRect l="50647"/>
          <a:stretch/>
        </p:blipFill>
        <p:spPr>
          <a:xfrm>
            <a:off x="1048512" y="4450031"/>
            <a:ext cx="2399956" cy="2338919"/>
          </a:xfrm>
          <a:prstGeom prst="rect">
            <a:avLst/>
          </a:prstGeom>
        </p:spPr>
      </p:pic>
      <p:sp>
        <p:nvSpPr>
          <p:cNvPr id="4" name="Rectángulo 3"/>
          <p:cNvSpPr/>
          <p:nvPr/>
        </p:nvSpPr>
        <p:spPr>
          <a:xfrm>
            <a:off x="3686186" y="4868439"/>
            <a:ext cx="4572000" cy="1569660"/>
          </a:xfrm>
          <a:prstGeom prst="rect">
            <a:avLst/>
          </a:prstGeom>
        </p:spPr>
        <p:txBody>
          <a:bodyPr>
            <a:spAutoFit/>
          </a:bodyPr>
          <a:lstStyle/>
          <a:p>
            <a:pPr marL="974725" indent="-633413" defTabSz="457200">
              <a:buFont typeface="Wingdings" panose="05000000000000000000" pitchFamily="2" charset="2"/>
              <a:buChar char="Ø"/>
            </a:pPr>
            <a:endParaRPr lang="es-ES" sz="1600" dirty="0"/>
          </a:p>
          <a:p>
            <a:pPr marL="974725" indent="-633413" defTabSz="457200">
              <a:buFont typeface="Wingdings" panose="05000000000000000000" pitchFamily="2" charset="2"/>
              <a:buChar char="Ø"/>
            </a:pPr>
            <a:r>
              <a:rPr lang="es-ES" sz="1600" dirty="0" smtClean="0"/>
              <a:t>En estado de </a:t>
            </a:r>
            <a:r>
              <a:rPr lang="es-ES" sz="1600" b="1" dirty="0" smtClean="0"/>
              <a:t>estrés</a:t>
            </a:r>
            <a:r>
              <a:rPr lang="es-ES" sz="1600" dirty="0"/>
              <a:t>, el robot se desplaza rápidamente en un ambiente oscuro que representa caos a través del uso de animaciones de fuego, humo y serpientes. </a:t>
            </a:r>
            <a:endParaRPr lang="es-EC" sz="1600" dirty="0"/>
          </a:p>
        </p:txBody>
      </p:sp>
      <p:sp>
        <p:nvSpPr>
          <p:cNvPr id="5" name="Flecha derecha 4"/>
          <p:cNvSpPr/>
          <p:nvPr/>
        </p:nvSpPr>
        <p:spPr>
          <a:xfrm rot="10800000">
            <a:off x="3686186" y="5476383"/>
            <a:ext cx="674580" cy="37577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dirty="0"/>
          </a:p>
        </p:txBody>
      </p:sp>
      <p:sp>
        <p:nvSpPr>
          <p:cNvPr id="15" name="Flecha derecha 14"/>
          <p:cNvSpPr/>
          <p:nvPr/>
        </p:nvSpPr>
        <p:spPr>
          <a:xfrm>
            <a:off x="5242245" y="3541855"/>
            <a:ext cx="581014" cy="31081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676003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2">
            <a:extLst>
              <a:ext uri="{FF2B5EF4-FFF2-40B4-BE49-F238E27FC236}">
                <a16:creationId xmlns:a16="http://schemas.microsoft.com/office/drawing/2014/main" xmlns="" id="{DDF7885F-512D-4936-A52A-20597039AC0B}"/>
              </a:ext>
            </a:extLst>
          </p:cNvPr>
          <p:cNvSpPr txBox="1">
            <a:spLocks/>
          </p:cNvSpPr>
          <p:nvPr/>
        </p:nvSpPr>
        <p:spPr>
          <a:xfrm>
            <a:off x="7014498" y="65841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AE1514C-5E56-4738-A1FF-4B1CFD2A3E36}" type="slidenum">
              <a:rPr lang="en-US" sz="825">
                <a:solidFill>
                  <a:schemeClr val="tx2"/>
                </a:solidFill>
              </a:rPr>
              <a:pPr algn="r"/>
              <a:t>24</a:t>
            </a:fld>
            <a:endParaRPr lang="en-US" sz="825" dirty="0">
              <a:solidFill>
                <a:schemeClr val="tx2"/>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sp>
        <p:nvSpPr>
          <p:cNvPr id="6" name="Rectángulo 5"/>
          <p:cNvSpPr/>
          <p:nvPr/>
        </p:nvSpPr>
        <p:spPr>
          <a:xfrm>
            <a:off x="0" y="1050758"/>
            <a:ext cx="9071898" cy="923330"/>
          </a:xfrm>
          <a:prstGeom prst="rect">
            <a:avLst/>
          </a:prstGeom>
        </p:spPr>
        <p:txBody>
          <a:bodyPr wrap="square">
            <a:spAutoFit/>
          </a:bodyPr>
          <a:lstStyle/>
          <a:p>
            <a:pPr marL="457200" indent="-457200"/>
            <a:r>
              <a:rPr lang="es-EC" b="1" dirty="0" smtClean="0">
                <a:solidFill>
                  <a:srgbClr val="000000"/>
                </a:solidFill>
                <a:ea typeface="Inconsolata"/>
                <a:cs typeface="Times New Roman" panose="02020603050405020304" pitchFamily="18" charset="0"/>
              </a:rPr>
              <a:t>5</a:t>
            </a:r>
            <a:r>
              <a:rPr lang="es-EC" b="1" dirty="0" smtClean="0">
                <a:solidFill>
                  <a:srgbClr val="000000"/>
                </a:solidFill>
                <a:ea typeface="Inconsolata"/>
                <a:cs typeface="Times New Roman" panose="02020603050405020304" pitchFamily="18" charset="0"/>
              </a:rPr>
              <a:t>. </a:t>
            </a:r>
            <a:r>
              <a:rPr lang="es-EC" b="1" dirty="0" smtClean="0">
                <a:solidFill>
                  <a:srgbClr val="000000"/>
                </a:solidFill>
                <a:ea typeface="Inconsolata"/>
                <a:cs typeface="Times New Roman" panose="02020603050405020304" pitchFamily="18" charset="0"/>
              </a:rPr>
              <a:t>	</a:t>
            </a:r>
            <a:r>
              <a:rPr lang="es-ES" b="1" dirty="0" smtClean="0">
                <a:solidFill>
                  <a:srgbClr val="000000"/>
                </a:solidFill>
                <a:ea typeface="Inconsolata"/>
                <a:cs typeface="Times New Roman" panose="02020603050405020304" pitchFamily="18" charset="0"/>
              </a:rPr>
              <a:t>SISTEMA DE DETECCIÓN </a:t>
            </a:r>
            <a:r>
              <a:rPr lang="es-ES" b="1" dirty="0" smtClean="0">
                <a:solidFill>
                  <a:srgbClr val="000000"/>
                </a:solidFill>
                <a:ea typeface="Inconsolata"/>
                <a:cs typeface="Times New Roman" panose="02020603050405020304" pitchFamily="18" charset="0"/>
              </a:rPr>
              <a:t>ONLINE DE </a:t>
            </a:r>
            <a:r>
              <a:rPr lang="es-ES" b="1" dirty="0" smtClean="0">
                <a:solidFill>
                  <a:srgbClr val="000000"/>
                </a:solidFill>
                <a:ea typeface="Inconsolata"/>
                <a:cs typeface="Times New Roman" panose="02020603050405020304" pitchFamily="18" charset="0"/>
              </a:rPr>
              <a:t>ESTRÉS </a:t>
            </a:r>
            <a:r>
              <a:rPr lang="es-ES" b="1" dirty="0" smtClean="0">
                <a:solidFill>
                  <a:srgbClr val="000000"/>
                </a:solidFill>
                <a:ea typeface="Inconsolata"/>
                <a:cs typeface="Times New Roman" panose="02020603050405020304" pitchFamily="18" charset="0"/>
              </a:rPr>
              <a:t>Y </a:t>
            </a:r>
            <a:r>
              <a:rPr lang="es-ES" b="1" dirty="0" smtClean="0">
                <a:solidFill>
                  <a:srgbClr val="000000"/>
                </a:solidFill>
                <a:ea typeface="Inconsolata"/>
                <a:cs typeface="Times New Roman" panose="02020603050405020304" pitchFamily="18" charset="0"/>
              </a:rPr>
              <a:t>MODIFICACIÓN DE UN  ROBOT </a:t>
            </a:r>
            <a:r>
              <a:rPr lang="es-ES" b="1" dirty="0" smtClean="0">
                <a:solidFill>
                  <a:srgbClr val="000000"/>
                </a:solidFill>
                <a:ea typeface="Inconsolata"/>
                <a:cs typeface="Times New Roman" panose="02020603050405020304" pitchFamily="18" charset="0"/>
              </a:rPr>
              <a:t>SIMULADO (Cont.)</a:t>
            </a:r>
            <a:endParaRPr lang="es-EC" b="1" dirty="0" smtClean="0">
              <a:solidFill>
                <a:srgbClr val="000000"/>
              </a:solidFill>
              <a:ea typeface="Inconsolata"/>
              <a:cs typeface="Times New Roman" panose="02020603050405020304" pitchFamily="18" charset="0"/>
            </a:endParaRPr>
          </a:p>
          <a:p>
            <a:endParaRPr lang="es-EC" b="1" dirty="0">
              <a:solidFill>
                <a:srgbClr val="000000"/>
              </a:solidFill>
              <a:latin typeface="Arial" panose="020B0604020202020204" pitchFamily="34" charset="0"/>
              <a:ea typeface="Inconsolata"/>
            </a:endParaRPr>
          </a:p>
        </p:txBody>
      </p:sp>
      <p:sp>
        <p:nvSpPr>
          <p:cNvPr id="8" name="Title 2"/>
          <p:cNvSpPr>
            <a:spLocks noGrp="1"/>
          </p:cNvSpPr>
          <p:nvPr>
            <p:ph type="title"/>
          </p:nvPr>
        </p:nvSpPr>
        <p:spPr/>
        <p:txBody>
          <a:bodyPr/>
          <a:lstStyle/>
          <a:p>
            <a:r>
              <a:rPr lang="es-ES" altLang="en-US" sz="1800" dirty="0"/>
              <a:t>“MODIFICACIÓN DEL COMPORTAMIENTO DE UN ROBOT SIMULADO EN RESPUESTA A LOS ESTADOS DE ÁNIMO DE SUJETOS SANOS EN BASE AL ANÁLISIS DEL ACOPLE CARDIORRESPIRATORIO”</a:t>
            </a:r>
            <a:endParaRPr lang="en-US" sz="1800" dirty="0"/>
          </a:p>
        </p:txBody>
      </p:sp>
      <p:sp>
        <p:nvSpPr>
          <p:cNvPr id="3" name="CuadroTexto 2"/>
          <p:cNvSpPr txBox="1"/>
          <p:nvPr/>
        </p:nvSpPr>
        <p:spPr>
          <a:xfrm>
            <a:off x="0" y="1720015"/>
            <a:ext cx="6211444" cy="338554"/>
          </a:xfrm>
          <a:prstGeom prst="rect">
            <a:avLst/>
          </a:prstGeom>
          <a:noFill/>
        </p:spPr>
        <p:txBody>
          <a:bodyPr wrap="none" rtlCol="0">
            <a:spAutoFit/>
          </a:bodyPr>
          <a:lstStyle/>
          <a:p>
            <a:pPr defTabSz="457200"/>
            <a:r>
              <a:rPr lang="es-EC" sz="1600" dirty="0" smtClean="0"/>
              <a:t>h)	Fotografías de sujetos durante la validación ciega del sistema </a:t>
            </a:r>
            <a:endParaRPr lang="es-ES" sz="1600" dirty="0"/>
          </a:p>
        </p:txBody>
      </p:sp>
      <p:pic>
        <p:nvPicPr>
          <p:cNvPr id="5" name="Imagen 4"/>
          <p:cNvPicPr>
            <a:picLocks noChangeAspect="1"/>
          </p:cNvPicPr>
          <p:nvPr/>
        </p:nvPicPr>
        <p:blipFill>
          <a:blip r:embed="rId3"/>
          <a:stretch>
            <a:fillRect/>
          </a:stretch>
        </p:blipFill>
        <p:spPr>
          <a:xfrm>
            <a:off x="995409" y="2175140"/>
            <a:ext cx="2685196" cy="4276295"/>
          </a:xfrm>
          <a:prstGeom prst="rect">
            <a:avLst/>
          </a:prstGeom>
        </p:spPr>
      </p:pic>
      <p:pic>
        <p:nvPicPr>
          <p:cNvPr id="4" name="Imagen 3"/>
          <p:cNvPicPr>
            <a:picLocks noChangeAspect="1"/>
          </p:cNvPicPr>
          <p:nvPr/>
        </p:nvPicPr>
        <p:blipFill>
          <a:blip r:embed="rId4"/>
          <a:stretch>
            <a:fillRect/>
          </a:stretch>
        </p:blipFill>
        <p:spPr>
          <a:xfrm>
            <a:off x="3999400" y="2130336"/>
            <a:ext cx="4674600" cy="2788672"/>
          </a:xfrm>
          <a:prstGeom prst="rect">
            <a:avLst/>
          </a:prstGeom>
          <a:ln>
            <a:solidFill>
              <a:schemeClr val="tx1"/>
            </a:solidFill>
          </a:ln>
        </p:spPr>
      </p:pic>
      <p:sp>
        <p:nvSpPr>
          <p:cNvPr id="12" name="Elipse 11"/>
          <p:cNvSpPr/>
          <p:nvPr/>
        </p:nvSpPr>
        <p:spPr>
          <a:xfrm>
            <a:off x="1559169" y="4431323"/>
            <a:ext cx="433754" cy="41030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dirty="0" smtClean="0"/>
              <a:t>1</a:t>
            </a:r>
            <a:endParaRPr lang="es-ES" dirty="0"/>
          </a:p>
        </p:txBody>
      </p:sp>
      <p:sp>
        <p:nvSpPr>
          <p:cNvPr id="14" name="Elipse 13"/>
          <p:cNvSpPr/>
          <p:nvPr/>
        </p:nvSpPr>
        <p:spPr>
          <a:xfrm>
            <a:off x="1037186" y="2945484"/>
            <a:ext cx="433754" cy="41030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C" dirty="0" smtClean="0"/>
              <a:t>2</a:t>
            </a:r>
            <a:endParaRPr lang="es-ES" dirty="0"/>
          </a:p>
        </p:txBody>
      </p:sp>
      <p:sp>
        <p:nvSpPr>
          <p:cNvPr id="15" name="Elipse 14"/>
          <p:cNvSpPr/>
          <p:nvPr/>
        </p:nvSpPr>
        <p:spPr>
          <a:xfrm>
            <a:off x="7097611" y="3894659"/>
            <a:ext cx="433754" cy="41030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dirty="0" smtClean="0"/>
              <a:t>1</a:t>
            </a:r>
            <a:endParaRPr lang="es-ES" dirty="0"/>
          </a:p>
        </p:txBody>
      </p:sp>
      <p:sp>
        <p:nvSpPr>
          <p:cNvPr id="16" name="Elipse 15"/>
          <p:cNvSpPr/>
          <p:nvPr/>
        </p:nvSpPr>
        <p:spPr>
          <a:xfrm>
            <a:off x="7531365" y="2283027"/>
            <a:ext cx="433754" cy="41030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C" dirty="0" smtClean="0"/>
              <a:t>2</a:t>
            </a:r>
            <a:endParaRPr lang="es-ES" dirty="0"/>
          </a:p>
        </p:txBody>
      </p:sp>
      <p:sp>
        <p:nvSpPr>
          <p:cNvPr id="17" name="Elipse 16"/>
          <p:cNvSpPr/>
          <p:nvPr/>
        </p:nvSpPr>
        <p:spPr>
          <a:xfrm>
            <a:off x="6521782" y="2869775"/>
            <a:ext cx="433754" cy="410308"/>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3</a:t>
            </a:r>
            <a:endParaRPr lang="es-ES" dirty="0"/>
          </a:p>
        </p:txBody>
      </p:sp>
      <p:sp>
        <p:nvSpPr>
          <p:cNvPr id="18" name="Elipse 17"/>
          <p:cNvSpPr/>
          <p:nvPr/>
        </p:nvSpPr>
        <p:spPr>
          <a:xfrm>
            <a:off x="3246851" y="4541778"/>
            <a:ext cx="433754" cy="410308"/>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3</a:t>
            </a:r>
            <a:endParaRPr lang="es-ES" dirty="0"/>
          </a:p>
        </p:txBody>
      </p:sp>
      <p:sp>
        <p:nvSpPr>
          <p:cNvPr id="19" name="Elipse 18"/>
          <p:cNvSpPr/>
          <p:nvPr/>
        </p:nvSpPr>
        <p:spPr>
          <a:xfrm>
            <a:off x="3001886" y="3452738"/>
            <a:ext cx="433754" cy="410308"/>
          </a:xfrm>
          <a:prstGeom prst="ellipse">
            <a:avLst/>
          </a:prstGeom>
          <a:solidFill>
            <a:srgbClr val="F77D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4</a:t>
            </a:r>
            <a:endParaRPr lang="es-ES" dirty="0"/>
          </a:p>
        </p:txBody>
      </p:sp>
      <p:sp>
        <p:nvSpPr>
          <p:cNvPr id="20" name="Elipse 19"/>
          <p:cNvSpPr/>
          <p:nvPr/>
        </p:nvSpPr>
        <p:spPr>
          <a:xfrm>
            <a:off x="5618574" y="2460177"/>
            <a:ext cx="433754" cy="410308"/>
          </a:xfrm>
          <a:prstGeom prst="ellipse">
            <a:avLst/>
          </a:prstGeom>
          <a:solidFill>
            <a:srgbClr val="F77D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4</a:t>
            </a:r>
            <a:endParaRPr lang="es-ES" dirty="0"/>
          </a:p>
        </p:txBody>
      </p:sp>
      <p:sp>
        <p:nvSpPr>
          <p:cNvPr id="21" name="Elipse 20"/>
          <p:cNvSpPr/>
          <p:nvPr/>
        </p:nvSpPr>
        <p:spPr>
          <a:xfrm>
            <a:off x="4555261" y="2909210"/>
            <a:ext cx="433754" cy="4103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5</a:t>
            </a:r>
            <a:endParaRPr lang="es-ES" dirty="0"/>
          </a:p>
        </p:txBody>
      </p:sp>
      <p:sp>
        <p:nvSpPr>
          <p:cNvPr id="22" name="Elipse 21"/>
          <p:cNvSpPr/>
          <p:nvPr/>
        </p:nvSpPr>
        <p:spPr>
          <a:xfrm>
            <a:off x="2063650" y="3247584"/>
            <a:ext cx="433754" cy="4103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5</a:t>
            </a:r>
            <a:endParaRPr lang="es-ES" dirty="0"/>
          </a:p>
        </p:txBody>
      </p:sp>
      <p:sp>
        <p:nvSpPr>
          <p:cNvPr id="23" name="CuadroTexto 22"/>
          <p:cNvSpPr txBox="1"/>
          <p:nvPr/>
        </p:nvSpPr>
        <p:spPr>
          <a:xfrm>
            <a:off x="4033596" y="5083841"/>
            <a:ext cx="4662773" cy="1323439"/>
          </a:xfrm>
          <a:prstGeom prst="rect">
            <a:avLst/>
          </a:prstGeom>
          <a:noFill/>
        </p:spPr>
        <p:txBody>
          <a:bodyPr wrap="square" rtlCol="0">
            <a:spAutoFit/>
          </a:bodyPr>
          <a:lstStyle/>
          <a:p>
            <a:pPr marL="342900" indent="-342900">
              <a:buAutoNum type="arabicPeriod"/>
            </a:pPr>
            <a:r>
              <a:rPr lang="es-EC" sz="1600" dirty="0" smtClean="0"/>
              <a:t>Electrodos</a:t>
            </a:r>
          </a:p>
          <a:p>
            <a:pPr marL="342900" indent="-342900">
              <a:buAutoNum type="arabicPeriod"/>
            </a:pPr>
            <a:r>
              <a:rPr lang="es-EC" sz="1600" dirty="0" smtClean="0"/>
              <a:t>Sensores de temperatura</a:t>
            </a:r>
          </a:p>
          <a:p>
            <a:pPr marL="342900" indent="-342900">
              <a:buAutoNum type="arabicPeriod"/>
            </a:pPr>
            <a:r>
              <a:rPr lang="es-EC" sz="1600" dirty="0" smtClean="0"/>
              <a:t>Sistema CRAS</a:t>
            </a:r>
          </a:p>
          <a:p>
            <a:pPr marL="342900" indent="-342900">
              <a:buAutoNum type="arabicPeriod"/>
            </a:pPr>
            <a:r>
              <a:rPr lang="es-EC" sz="1600" dirty="0" smtClean="0"/>
              <a:t>Sistema de detección online de estrés (HMI)</a:t>
            </a:r>
          </a:p>
          <a:p>
            <a:pPr marL="342900" indent="-342900">
              <a:buAutoNum type="arabicPeriod"/>
            </a:pPr>
            <a:r>
              <a:rPr lang="es-EC" sz="1600" dirty="0" smtClean="0"/>
              <a:t>Videos de estimulación (Pantalla)</a:t>
            </a:r>
            <a:endParaRPr lang="es-ES" sz="1600" dirty="0"/>
          </a:p>
        </p:txBody>
      </p:sp>
    </p:spTree>
    <p:extLst>
      <p:ext uri="{BB962C8B-B14F-4D97-AF65-F5344CB8AC3E}">
        <p14:creationId xmlns:p14="http://schemas.microsoft.com/office/powerpoint/2010/main" val="174071487"/>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2">
            <a:extLst>
              <a:ext uri="{FF2B5EF4-FFF2-40B4-BE49-F238E27FC236}">
                <a16:creationId xmlns:a16="http://schemas.microsoft.com/office/drawing/2014/main" xmlns="" id="{DDF7885F-512D-4936-A52A-20597039AC0B}"/>
              </a:ext>
            </a:extLst>
          </p:cNvPr>
          <p:cNvSpPr txBox="1">
            <a:spLocks/>
          </p:cNvSpPr>
          <p:nvPr/>
        </p:nvSpPr>
        <p:spPr>
          <a:xfrm>
            <a:off x="7014498" y="65841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AE1514C-5E56-4738-A1FF-4B1CFD2A3E36}" type="slidenum">
              <a:rPr lang="en-US" sz="825">
                <a:solidFill>
                  <a:schemeClr val="tx2"/>
                </a:solidFill>
              </a:rPr>
              <a:pPr algn="r"/>
              <a:t>25</a:t>
            </a:fld>
            <a:endParaRPr lang="en-US" sz="825" dirty="0">
              <a:solidFill>
                <a:schemeClr val="tx2"/>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sp>
        <p:nvSpPr>
          <p:cNvPr id="6" name="Rectángulo 5"/>
          <p:cNvSpPr/>
          <p:nvPr/>
        </p:nvSpPr>
        <p:spPr>
          <a:xfrm>
            <a:off x="0" y="1050758"/>
            <a:ext cx="9071898" cy="923330"/>
          </a:xfrm>
          <a:prstGeom prst="rect">
            <a:avLst/>
          </a:prstGeom>
        </p:spPr>
        <p:txBody>
          <a:bodyPr wrap="square">
            <a:spAutoFit/>
          </a:bodyPr>
          <a:lstStyle/>
          <a:p>
            <a:pPr marL="457200" indent="-457200"/>
            <a:r>
              <a:rPr lang="es-EC" b="1" dirty="0" smtClean="0">
                <a:solidFill>
                  <a:srgbClr val="000000"/>
                </a:solidFill>
                <a:ea typeface="Inconsolata"/>
                <a:cs typeface="Times New Roman" panose="02020603050405020304" pitchFamily="18" charset="0"/>
              </a:rPr>
              <a:t>5</a:t>
            </a:r>
            <a:r>
              <a:rPr lang="es-EC" b="1" dirty="0" smtClean="0">
                <a:solidFill>
                  <a:srgbClr val="000000"/>
                </a:solidFill>
                <a:ea typeface="Inconsolata"/>
                <a:cs typeface="Times New Roman" panose="02020603050405020304" pitchFamily="18" charset="0"/>
              </a:rPr>
              <a:t>. </a:t>
            </a:r>
            <a:r>
              <a:rPr lang="es-EC" b="1" dirty="0" smtClean="0">
                <a:solidFill>
                  <a:srgbClr val="000000"/>
                </a:solidFill>
                <a:ea typeface="Inconsolata"/>
                <a:cs typeface="Times New Roman" panose="02020603050405020304" pitchFamily="18" charset="0"/>
              </a:rPr>
              <a:t>	</a:t>
            </a:r>
            <a:r>
              <a:rPr lang="es-ES" b="1" dirty="0" smtClean="0">
                <a:solidFill>
                  <a:srgbClr val="000000"/>
                </a:solidFill>
                <a:ea typeface="Inconsolata"/>
                <a:cs typeface="Times New Roman" panose="02020603050405020304" pitchFamily="18" charset="0"/>
              </a:rPr>
              <a:t>SISTEMA DE DETECCIÓN </a:t>
            </a:r>
            <a:r>
              <a:rPr lang="es-ES" b="1" dirty="0" smtClean="0">
                <a:solidFill>
                  <a:srgbClr val="000000"/>
                </a:solidFill>
                <a:ea typeface="Inconsolata"/>
                <a:cs typeface="Times New Roman" panose="02020603050405020304" pitchFamily="18" charset="0"/>
              </a:rPr>
              <a:t>ONLINE DE </a:t>
            </a:r>
            <a:r>
              <a:rPr lang="es-ES" b="1" dirty="0" smtClean="0">
                <a:solidFill>
                  <a:srgbClr val="000000"/>
                </a:solidFill>
                <a:ea typeface="Inconsolata"/>
                <a:cs typeface="Times New Roman" panose="02020603050405020304" pitchFamily="18" charset="0"/>
              </a:rPr>
              <a:t>ESTRÉS </a:t>
            </a:r>
            <a:r>
              <a:rPr lang="es-ES" b="1" dirty="0" smtClean="0">
                <a:solidFill>
                  <a:srgbClr val="000000"/>
                </a:solidFill>
                <a:ea typeface="Inconsolata"/>
                <a:cs typeface="Times New Roman" panose="02020603050405020304" pitchFamily="18" charset="0"/>
              </a:rPr>
              <a:t>Y </a:t>
            </a:r>
            <a:r>
              <a:rPr lang="es-ES" b="1" dirty="0" smtClean="0">
                <a:solidFill>
                  <a:srgbClr val="000000"/>
                </a:solidFill>
                <a:ea typeface="Inconsolata"/>
                <a:cs typeface="Times New Roman" panose="02020603050405020304" pitchFamily="18" charset="0"/>
              </a:rPr>
              <a:t>MODIFICACIÓN DE UN  ROBOT </a:t>
            </a:r>
            <a:r>
              <a:rPr lang="es-ES" b="1" dirty="0" smtClean="0">
                <a:solidFill>
                  <a:srgbClr val="000000"/>
                </a:solidFill>
                <a:ea typeface="Inconsolata"/>
                <a:cs typeface="Times New Roman" panose="02020603050405020304" pitchFamily="18" charset="0"/>
              </a:rPr>
              <a:t>SIMULADO (Cont.)</a:t>
            </a:r>
            <a:endParaRPr lang="es-EC" b="1" dirty="0" smtClean="0">
              <a:solidFill>
                <a:srgbClr val="000000"/>
              </a:solidFill>
              <a:ea typeface="Inconsolata"/>
              <a:cs typeface="Times New Roman" panose="02020603050405020304" pitchFamily="18" charset="0"/>
            </a:endParaRPr>
          </a:p>
          <a:p>
            <a:endParaRPr lang="es-EC" b="1" dirty="0">
              <a:solidFill>
                <a:srgbClr val="000000"/>
              </a:solidFill>
              <a:latin typeface="Arial" panose="020B0604020202020204" pitchFamily="34" charset="0"/>
              <a:ea typeface="Inconsolata"/>
            </a:endParaRPr>
          </a:p>
        </p:txBody>
      </p:sp>
      <p:sp>
        <p:nvSpPr>
          <p:cNvPr id="8" name="Title 2"/>
          <p:cNvSpPr>
            <a:spLocks noGrp="1"/>
          </p:cNvSpPr>
          <p:nvPr>
            <p:ph type="title"/>
          </p:nvPr>
        </p:nvSpPr>
        <p:spPr/>
        <p:txBody>
          <a:bodyPr/>
          <a:lstStyle/>
          <a:p>
            <a:r>
              <a:rPr lang="es-ES" altLang="en-US" sz="1800" dirty="0"/>
              <a:t>“MODIFICACIÓN DEL COMPORTAMIENTO DE UN ROBOT SIMULADO EN RESPUESTA A LOS ESTADOS DE ÁNIMO DE SUJETOS SANOS EN BASE AL ANÁLISIS DEL ACOPLE CARDIORRESPIRATORIO”</a:t>
            </a:r>
            <a:endParaRPr lang="en-US" sz="1800" dirty="0"/>
          </a:p>
        </p:txBody>
      </p:sp>
      <p:sp>
        <p:nvSpPr>
          <p:cNvPr id="3" name="CuadroTexto 2"/>
          <p:cNvSpPr txBox="1"/>
          <p:nvPr/>
        </p:nvSpPr>
        <p:spPr>
          <a:xfrm>
            <a:off x="0" y="1720015"/>
            <a:ext cx="5003293" cy="338554"/>
          </a:xfrm>
          <a:prstGeom prst="rect">
            <a:avLst/>
          </a:prstGeom>
          <a:noFill/>
        </p:spPr>
        <p:txBody>
          <a:bodyPr wrap="none" rtlCol="0">
            <a:spAutoFit/>
          </a:bodyPr>
          <a:lstStyle/>
          <a:p>
            <a:pPr defTabSz="457200"/>
            <a:r>
              <a:rPr lang="es-EC" sz="1600" dirty="0"/>
              <a:t>i</a:t>
            </a:r>
            <a:r>
              <a:rPr lang="es-EC" sz="1600" dirty="0" smtClean="0"/>
              <a:t>)	</a:t>
            </a:r>
            <a:r>
              <a:rPr lang="es-EC" sz="1600" u="sng" dirty="0" smtClean="0"/>
              <a:t>Modelos seleccionados para la validación ciega</a:t>
            </a:r>
            <a:r>
              <a:rPr lang="es-EC" sz="1600" dirty="0" smtClean="0"/>
              <a:t>: </a:t>
            </a:r>
            <a:endParaRPr lang="es-ES" sz="1600" dirty="0"/>
          </a:p>
        </p:txBody>
      </p:sp>
      <mc:AlternateContent xmlns:mc="http://schemas.openxmlformats.org/markup-compatibility/2006">
        <mc:Choice xmlns:a14="http://schemas.microsoft.com/office/drawing/2010/main" Requires="a14">
          <p:sp>
            <p:nvSpPr>
              <p:cNvPr id="5" name="Rectángulo 4"/>
              <p:cNvSpPr/>
              <p:nvPr/>
            </p:nvSpPr>
            <p:spPr>
              <a:xfrm>
                <a:off x="111090" y="2244506"/>
                <a:ext cx="8604738" cy="3416320"/>
              </a:xfrm>
              <a:prstGeom prst="rect">
                <a:avLst/>
              </a:prstGeom>
            </p:spPr>
            <p:txBody>
              <a:bodyPr wrap="square">
                <a:spAutoFit/>
              </a:bodyPr>
              <a:lstStyle/>
              <a:p>
                <a:pPr marL="285750" marR="0" lvl="0" indent="-285750" algn="just">
                  <a:lnSpc>
                    <a:spcPct val="150000"/>
                  </a:lnSpc>
                  <a:buFont typeface="Wingdings" panose="05000000000000000000" pitchFamily="2" charset="2"/>
                  <a:buChar char="Ø"/>
                </a:pPr>
                <a:r>
                  <a:rPr lang="es-ES" sz="1600" dirty="0" smtClean="0"/>
                  <a:t>Modelo 1 : Características </a:t>
                </a:r>
                <a:r>
                  <a:rPr lang="es-ES" sz="1600" dirty="0"/>
                  <a:t>del análisis </a:t>
                </a:r>
                <a:r>
                  <a:rPr lang="es-ES" sz="1600" b="1" dirty="0">
                    <a:solidFill>
                      <a:schemeClr val="accent3">
                        <a:lumMod val="50000"/>
                      </a:schemeClr>
                    </a:solidFill>
                  </a:rPr>
                  <a:t>PSD</a:t>
                </a:r>
                <a:r>
                  <a:rPr lang="es-ES" sz="1600" dirty="0"/>
                  <a:t> de la señal FLW del clasificador </a:t>
                </a:r>
                <a:r>
                  <a:rPr lang="es-ES" sz="1600" b="1" dirty="0"/>
                  <a:t>PCA-fKNN</a:t>
                </a:r>
              </a:p>
              <a:p>
                <a:pPr marL="339725" marR="0" lvl="0" indent="-339725" algn="just">
                  <a:lnSpc>
                    <a:spcPct val="150000"/>
                  </a:lnSpc>
                  <a:buFont typeface="Wingdings" panose="05000000000000000000" pitchFamily="2" charset="2"/>
                  <a:buChar char="Ø"/>
                </a:pPr>
                <a:r>
                  <a:rPr lang="es-ES" sz="1600" dirty="0"/>
                  <a:t>Modelo </a:t>
                </a:r>
                <a:r>
                  <a:rPr lang="es-ES" sz="1600" dirty="0" smtClean="0"/>
                  <a:t>2 </a:t>
                </a:r>
                <a:r>
                  <a:rPr lang="es-ES" sz="1600" dirty="0"/>
                  <a:t>: </a:t>
                </a:r>
                <a:r>
                  <a:rPr lang="es-ES" sz="1600" dirty="0" smtClean="0"/>
                  <a:t>Características </a:t>
                </a:r>
                <a:r>
                  <a:rPr lang="es-ES" sz="1600" dirty="0"/>
                  <a:t>del análisis </a:t>
                </a:r>
                <a:r>
                  <a:rPr lang="es-ES" sz="1600" b="1" dirty="0">
                    <a:solidFill>
                      <a:schemeClr val="accent3">
                        <a:lumMod val="50000"/>
                      </a:schemeClr>
                    </a:solidFill>
                  </a:rPr>
                  <a:t>MSC</a:t>
                </a:r>
                <a:r>
                  <a:rPr lang="es-ES" sz="1600" dirty="0"/>
                  <a:t> de la señal FLW con HRV del clasificador </a:t>
                </a:r>
                <a:r>
                  <a:rPr lang="es-ES" sz="1600" b="1" dirty="0" smtClean="0"/>
                  <a:t>PCA-	         fKNN</a:t>
                </a:r>
                <a:r>
                  <a:rPr lang="es-ES" sz="1600" b="1" dirty="0"/>
                  <a:t>.</a:t>
                </a:r>
              </a:p>
              <a:p>
                <a:pPr marL="339725" marR="0" lvl="0" indent="-339725" algn="just">
                  <a:lnSpc>
                    <a:spcPct val="150000"/>
                  </a:lnSpc>
                  <a:buFont typeface="Wingdings" panose="05000000000000000000" pitchFamily="2" charset="2"/>
                  <a:buChar char="Ø"/>
                </a:pPr>
                <a:r>
                  <a:rPr lang="es-ES" sz="1600" dirty="0"/>
                  <a:t>Modelo </a:t>
                </a:r>
                <a:r>
                  <a:rPr lang="es-ES" sz="1600" dirty="0" smtClean="0"/>
                  <a:t>3 :  Unión </a:t>
                </a:r>
                <a:r>
                  <a:rPr lang="es-ES" sz="1600" dirty="0"/>
                  <a:t>de características del análisis </a:t>
                </a:r>
                <a:r>
                  <a:rPr lang="es-ES" sz="1600" b="1" dirty="0">
                    <a:solidFill>
                      <a:schemeClr val="accent3">
                        <a:lumMod val="50000"/>
                      </a:schemeClr>
                    </a:solidFill>
                  </a:rPr>
                  <a:t>MSC</a:t>
                </a:r>
                <a:r>
                  <a:rPr lang="es-ES" sz="1600" dirty="0"/>
                  <a:t> de la señal FLW con HRV y la MSC de </a:t>
                </a:r>
                <a:r>
                  <a:rPr lang="es-ES" sz="1600" dirty="0" smtClean="0"/>
                  <a:t>	         la </a:t>
                </a:r>
                <a:r>
                  <a:rPr lang="es-ES" sz="1600" dirty="0"/>
                  <a:t>señal FLW con </a:t>
                </a:r>
                <a14:m>
                  <m:oMath xmlns:m="http://schemas.openxmlformats.org/officeDocument/2006/math">
                    <m:sSub>
                      <m:sSubPr>
                        <m:ctrlPr>
                          <a:rPr lang="es-ES" sz="1600"/>
                        </m:ctrlPr>
                      </m:sSubPr>
                      <m:e>
                        <m:r>
                          <a:rPr lang="es-ES" sz="1600"/>
                          <m:t>𝐼</m:t>
                        </m:r>
                      </m:e>
                      <m:sub>
                        <m:r>
                          <a:rPr lang="es-ES" sz="1600"/>
                          <m:t>𝑈𝑆</m:t>
                        </m:r>
                      </m:sub>
                    </m:sSub>
                  </m:oMath>
                </a14:m>
                <a:r>
                  <a:rPr lang="es-ES" sz="1600" dirty="0"/>
                  <a:t> del clasificador </a:t>
                </a:r>
                <a:r>
                  <a:rPr lang="es-ES" sz="1600" b="1" dirty="0"/>
                  <a:t>PCA-fKNN.</a:t>
                </a:r>
              </a:p>
              <a:p>
                <a:pPr marL="285750" marR="0" lvl="0" indent="-285750" algn="just">
                  <a:lnSpc>
                    <a:spcPct val="150000"/>
                  </a:lnSpc>
                  <a:buFont typeface="Wingdings" panose="05000000000000000000" pitchFamily="2" charset="2"/>
                  <a:buChar char="Ø"/>
                </a:pPr>
                <a:r>
                  <a:rPr lang="es-ES" sz="1600" dirty="0"/>
                  <a:t>Modelo </a:t>
                </a:r>
                <a:r>
                  <a:rPr lang="es-ES" sz="1600" dirty="0" smtClean="0"/>
                  <a:t>4 </a:t>
                </a:r>
                <a:r>
                  <a:rPr lang="es-ES" sz="1600" dirty="0"/>
                  <a:t>: </a:t>
                </a:r>
                <a:r>
                  <a:rPr lang="es-ES" sz="1600" dirty="0" smtClean="0"/>
                  <a:t>Características </a:t>
                </a:r>
                <a:r>
                  <a:rPr lang="es-ES" sz="1600" dirty="0"/>
                  <a:t>del análisis </a:t>
                </a:r>
                <a:r>
                  <a:rPr lang="es-ES" sz="1600" b="1" dirty="0">
                    <a:solidFill>
                      <a:schemeClr val="accent3">
                        <a:lumMod val="50000"/>
                      </a:schemeClr>
                    </a:solidFill>
                  </a:rPr>
                  <a:t>PSD</a:t>
                </a:r>
                <a:r>
                  <a:rPr lang="es-ES" sz="1600" dirty="0"/>
                  <a:t> de la señal FLW del clasificador </a:t>
                </a:r>
                <a:r>
                  <a:rPr lang="es-ES" sz="1600" b="1" dirty="0" smtClean="0"/>
                  <a:t>SVM</a:t>
                </a:r>
                <a:r>
                  <a:rPr lang="es-ES" sz="1600" dirty="0" smtClean="0"/>
                  <a:t>.</a:t>
                </a:r>
              </a:p>
              <a:p>
                <a:pPr marL="285750" marR="0" lvl="0" indent="-285750" algn="just">
                  <a:lnSpc>
                    <a:spcPct val="150000"/>
                  </a:lnSpc>
                  <a:buFont typeface="Wingdings" panose="05000000000000000000" pitchFamily="2" charset="2"/>
                  <a:buChar char="Ø"/>
                </a:pPr>
                <a:r>
                  <a:rPr lang="es-ES" sz="1600" dirty="0"/>
                  <a:t>Modelo </a:t>
                </a:r>
                <a:r>
                  <a:rPr lang="es-ES" sz="1600" dirty="0" smtClean="0"/>
                  <a:t>5 </a:t>
                </a:r>
                <a:r>
                  <a:rPr lang="es-ES" sz="1600" dirty="0"/>
                  <a:t>: </a:t>
                </a:r>
                <a:r>
                  <a:rPr lang="es-ES" sz="1600" dirty="0" smtClean="0"/>
                  <a:t>Características </a:t>
                </a:r>
                <a:r>
                  <a:rPr lang="es-ES" sz="1600" dirty="0"/>
                  <a:t>del análisis </a:t>
                </a:r>
                <a:r>
                  <a:rPr lang="es-ES" sz="1600" b="1" dirty="0">
                    <a:solidFill>
                      <a:schemeClr val="accent3">
                        <a:lumMod val="50000"/>
                      </a:schemeClr>
                    </a:solidFill>
                  </a:rPr>
                  <a:t>MSC</a:t>
                </a:r>
                <a:r>
                  <a:rPr lang="es-ES" sz="1600" dirty="0"/>
                  <a:t> de la señal FLW con HRV del clasificador </a:t>
                </a:r>
                <a:r>
                  <a:rPr lang="es-ES" sz="1600" b="1" dirty="0"/>
                  <a:t>SVM</a:t>
                </a:r>
                <a:r>
                  <a:rPr lang="es-ES" sz="1600" dirty="0"/>
                  <a:t>.</a:t>
                </a:r>
              </a:p>
              <a:p>
                <a:pPr marL="339725" indent="-339725" algn="just">
                  <a:lnSpc>
                    <a:spcPct val="150000"/>
                  </a:lnSpc>
                  <a:buFont typeface="Wingdings" panose="05000000000000000000" pitchFamily="2" charset="2"/>
                  <a:buChar char="Ø"/>
                </a:pPr>
                <a:r>
                  <a:rPr lang="es-ES" sz="1600" dirty="0"/>
                  <a:t>Modelo </a:t>
                </a:r>
                <a:r>
                  <a:rPr lang="es-ES" sz="1600" dirty="0" smtClean="0"/>
                  <a:t>6 </a:t>
                </a:r>
                <a:r>
                  <a:rPr lang="es-ES" sz="1600" dirty="0"/>
                  <a:t>: </a:t>
                </a:r>
                <a:r>
                  <a:rPr lang="es-ES" sz="1600" dirty="0" smtClean="0"/>
                  <a:t>Unión </a:t>
                </a:r>
                <a:r>
                  <a:rPr lang="es-ES" sz="1600" dirty="0"/>
                  <a:t>de características del análisis </a:t>
                </a:r>
                <a:r>
                  <a:rPr lang="es-ES" sz="1600" b="1" dirty="0">
                    <a:solidFill>
                      <a:schemeClr val="accent3">
                        <a:lumMod val="50000"/>
                      </a:schemeClr>
                    </a:solidFill>
                  </a:rPr>
                  <a:t>MSC</a:t>
                </a:r>
                <a:r>
                  <a:rPr lang="es-ES" sz="1600" dirty="0"/>
                  <a:t> de la señal FLW con HRV y la </a:t>
                </a:r>
                <a:r>
                  <a:rPr lang="es-ES" sz="1600" b="1" dirty="0">
                    <a:solidFill>
                      <a:schemeClr val="accent3">
                        <a:lumMod val="50000"/>
                      </a:schemeClr>
                    </a:solidFill>
                  </a:rPr>
                  <a:t>MSC</a:t>
                </a:r>
                <a:r>
                  <a:rPr lang="es-ES" sz="1600" dirty="0"/>
                  <a:t> de </a:t>
                </a:r>
                <a:r>
                  <a:rPr lang="es-ES" sz="1600" dirty="0" smtClean="0"/>
                  <a:t>	        la </a:t>
                </a:r>
                <a:r>
                  <a:rPr lang="es-ES" sz="1600" dirty="0"/>
                  <a:t>señal FLW con </a:t>
                </a:r>
                <a14:m>
                  <m:oMath xmlns:m="http://schemas.openxmlformats.org/officeDocument/2006/math">
                    <m:sSub>
                      <m:sSubPr>
                        <m:ctrlPr>
                          <a:rPr lang="es-ES" sz="1600"/>
                        </m:ctrlPr>
                      </m:sSubPr>
                      <m:e>
                        <m:r>
                          <a:rPr lang="es-ES" sz="1600"/>
                          <m:t>𝐼</m:t>
                        </m:r>
                      </m:e>
                      <m:sub>
                        <m:r>
                          <a:rPr lang="es-ES" sz="1600"/>
                          <m:t>𝑈𝑆</m:t>
                        </m:r>
                      </m:sub>
                    </m:sSub>
                  </m:oMath>
                </a14:m>
                <a:r>
                  <a:rPr lang="es-ES" sz="1600" dirty="0"/>
                  <a:t> del clasificador </a:t>
                </a:r>
                <a:r>
                  <a:rPr lang="es-ES" sz="1600" b="1" dirty="0"/>
                  <a:t>SVM.</a:t>
                </a:r>
              </a:p>
            </p:txBody>
          </p:sp>
        </mc:Choice>
        <mc:Fallback>
          <p:sp>
            <p:nvSpPr>
              <p:cNvPr id="5" name="Rectángulo 4"/>
              <p:cNvSpPr>
                <a:spLocks noRot="1" noChangeAspect="1" noMove="1" noResize="1" noEditPoints="1" noAdjustHandles="1" noChangeArrowheads="1" noChangeShapeType="1" noTextEdit="1"/>
              </p:cNvSpPr>
              <p:nvPr/>
            </p:nvSpPr>
            <p:spPr>
              <a:xfrm>
                <a:off x="111090" y="2244506"/>
                <a:ext cx="8604738" cy="3416320"/>
              </a:xfrm>
              <a:prstGeom prst="rect">
                <a:avLst/>
              </a:prstGeom>
              <a:blipFill rotWithShape="0">
                <a:blip r:embed="rId3"/>
                <a:stretch>
                  <a:fillRect l="-283" r="-425"/>
                </a:stretch>
              </a:blipFill>
            </p:spPr>
            <p:txBody>
              <a:bodyPr/>
              <a:lstStyle/>
              <a:p>
                <a:r>
                  <a:rPr lang="es-ES">
                    <a:noFill/>
                  </a:rPr>
                  <a:t> </a:t>
                </a:r>
              </a:p>
            </p:txBody>
          </p:sp>
        </mc:Fallback>
      </mc:AlternateContent>
    </p:spTree>
    <p:extLst>
      <p:ext uri="{BB962C8B-B14F-4D97-AF65-F5344CB8AC3E}">
        <p14:creationId xmlns:p14="http://schemas.microsoft.com/office/powerpoint/2010/main" val="323080960"/>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2">
            <a:extLst>
              <a:ext uri="{FF2B5EF4-FFF2-40B4-BE49-F238E27FC236}">
                <a16:creationId xmlns:a16="http://schemas.microsoft.com/office/drawing/2014/main" xmlns="" id="{DDF7885F-512D-4936-A52A-20597039AC0B}"/>
              </a:ext>
            </a:extLst>
          </p:cNvPr>
          <p:cNvSpPr txBox="1">
            <a:spLocks/>
          </p:cNvSpPr>
          <p:nvPr/>
        </p:nvSpPr>
        <p:spPr>
          <a:xfrm>
            <a:off x="7014498" y="65841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AE1514C-5E56-4738-A1FF-4B1CFD2A3E36}" type="slidenum">
              <a:rPr lang="en-US" sz="825">
                <a:solidFill>
                  <a:schemeClr val="tx2"/>
                </a:solidFill>
              </a:rPr>
              <a:pPr algn="r"/>
              <a:t>26</a:t>
            </a:fld>
            <a:endParaRPr lang="en-US" sz="825" dirty="0">
              <a:solidFill>
                <a:schemeClr val="tx2"/>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sp>
        <p:nvSpPr>
          <p:cNvPr id="6" name="Rectángulo 5"/>
          <p:cNvSpPr/>
          <p:nvPr/>
        </p:nvSpPr>
        <p:spPr>
          <a:xfrm>
            <a:off x="0" y="1050758"/>
            <a:ext cx="9071898" cy="923330"/>
          </a:xfrm>
          <a:prstGeom prst="rect">
            <a:avLst/>
          </a:prstGeom>
        </p:spPr>
        <p:txBody>
          <a:bodyPr wrap="square">
            <a:spAutoFit/>
          </a:bodyPr>
          <a:lstStyle/>
          <a:p>
            <a:pPr marL="457200" indent="-457200"/>
            <a:r>
              <a:rPr lang="es-EC" b="1" dirty="0" smtClean="0">
                <a:solidFill>
                  <a:srgbClr val="000000"/>
                </a:solidFill>
                <a:ea typeface="Inconsolata"/>
                <a:cs typeface="Times New Roman" panose="02020603050405020304" pitchFamily="18" charset="0"/>
              </a:rPr>
              <a:t>5</a:t>
            </a:r>
            <a:r>
              <a:rPr lang="es-EC" b="1" dirty="0" smtClean="0">
                <a:solidFill>
                  <a:srgbClr val="000000"/>
                </a:solidFill>
                <a:ea typeface="Inconsolata"/>
                <a:cs typeface="Times New Roman" panose="02020603050405020304" pitchFamily="18" charset="0"/>
              </a:rPr>
              <a:t>. </a:t>
            </a:r>
            <a:r>
              <a:rPr lang="es-EC" b="1" dirty="0" smtClean="0">
                <a:solidFill>
                  <a:srgbClr val="000000"/>
                </a:solidFill>
                <a:ea typeface="Inconsolata"/>
                <a:cs typeface="Times New Roman" panose="02020603050405020304" pitchFamily="18" charset="0"/>
              </a:rPr>
              <a:t>	</a:t>
            </a:r>
            <a:r>
              <a:rPr lang="es-ES" b="1" dirty="0" smtClean="0">
                <a:solidFill>
                  <a:srgbClr val="000000"/>
                </a:solidFill>
                <a:ea typeface="Inconsolata"/>
                <a:cs typeface="Times New Roman" panose="02020603050405020304" pitchFamily="18" charset="0"/>
              </a:rPr>
              <a:t>SISTEMA DE DETECCIÓN </a:t>
            </a:r>
            <a:r>
              <a:rPr lang="es-ES" b="1" dirty="0" smtClean="0">
                <a:solidFill>
                  <a:srgbClr val="000000"/>
                </a:solidFill>
                <a:ea typeface="Inconsolata"/>
                <a:cs typeface="Times New Roman" panose="02020603050405020304" pitchFamily="18" charset="0"/>
              </a:rPr>
              <a:t>ONLINE DE </a:t>
            </a:r>
            <a:r>
              <a:rPr lang="es-ES" b="1" dirty="0" smtClean="0">
                <a:solidFill>
                  <a:srgbClr val="000000"/>
                </a:solidFill>
                <a:ea typeface="Inconsolata"/>
                <a:cs typeface="Times New Roman" panose="02020603050405020304" pitchFamily="18" charset="0"/>
              </a:rPr>
              <a:t>ESTRÉS </a:t>
            </a:r>
            <a:r>
              <a:rPr lang="es-ES" b="1" dirty="0" smtClean="0">
                <a:solidFill>
                  <a:srgbClr val="000000"/>
                </a:solidFill>
                <a:ea typeface="Inconsolata"/>
                <a:cs typeface="Times New Roman" panose="02020603050405020304" pitchFamily="18" charset="0"/>
              </a:rPr>
              <a:t>Y </a:t>
            </a:r>
            <a:r>
              <a:rPr lang="es-ES" b="1" dirty="0" smtClean="0">
                <a:solidFill>
                  <a:srgbClr val="000000"/>
                </a:solidFill>
                <a:ea typeface="Inconsolata"/>
                <a:cs typeface="Times New Roman" panose="02020603050405020304" pitchFamily="18" charset="0"/>
              </a:rPr>
              <a:t>MODIFICACIÓN DE UN  ROBOT </a:t>
            </a:r>
            <a:r>
              <a:rPr lang="es-ES" b="1" dirty="0" smtClean="0">
                <a:solidFill>
                  <a:srgbClr val="000000"/>
                </a:solidFill>
                <a:ea typeface="Inconsolata"/>
                <a:cs typeface="Times New Roman" panose="02020603050405020304" pitchFamily="18" charset="0"/>
              </a:rPr>
              <a:t>SIMULADO (Cont.)</a:t>
            </a:r>
            <a:endParaRPr lang="es-EC" b="1" dirty="0" smtClean="0">
              <a:solidFill>
                <a:srgbClr val="000000"/>
              </a:solidFill>
              <a:ea typeface="Inconsolata"/>
              <a:cs typeface="Times New Roman" panose="02020603050405020304" pitchFamily="18" charset="0"/>
            </a:endParaRPr>
          </a:p>
          <a:p>
            <a:endParaRPr lang="es-EC" b="1" dirty="0">
              <a:solidFill>
                <a:srgbClr val="000000"/>
              </a:solidFill>
              <a:latin typeface="Arial" panose="020B0604020202020204" pitchFamily="34" charset="0"/>
              <a:ea typeface="Inconsolata"/>
            </a:endParaRPr>
          </a:p>
        </p:txBody>
      </p:sp>
      <p:sp>
        <p:nvSpPr>
          <p:cNvPr id="8" name="Title 2"/>
          <p:cNvSpPr>
            <a:spLocks noGrp="1"/>
          </p:cNvSpPr>
          <p:nvPr>
            <p:ph type="title"/>
          </p:nvPr>
        </p:nvSpPr>
        <p:spPr/>
        <p:txBody>
          <a:bodyPr/>
          <a:lstStyle/>
          <a:p>
            <a:r>
              <a:rPr lang="es-ES" altLang="en-US" sz="1800" dirty="0"/>
              <a:t>“MODIFICACIÓN DEL COMPORTAMIENTO DE UN ROBOT SIMULADO EN RESPUESTA A LOS ESTADOS DE ÁNIMO DE SUJETOS SANOS EN BASE AL ANÁLISIS DEL ACOPLE CARDIORRESPIRATORIO”</a:t>
            </a:r>
            <a:endParaRPr lang="en-US" sz="1800" dirty="0"/>
          </a:p>
        </p:txBody>
      </p:sp>
      <p:sp>
        <p:nvSpPr>
          <p:cNvPr id="3" name="CuadroTexto 2"/>
          <p:cNvSpPr txBox="1"/>
          <p:nvPr/>
        </p:nvSpPr>
        <p:spPr>
          <a:xfrm>
            <a:off x="0" y="1720015"/>
            <a:ext cx="8384411" cy="338554"/>
          </a:xfrm>
          <a:prstGeom prst="rect">
            <a:avLst/>
          </a:prstGeom>
          <a:noFill/>
        </p:spPr>
        <p:txBody>
          <a:bodyPr wrap="none" rtlCol="0">
            <a:spAutoFit/>
          </a:bodyPr>
          <a:lstStyle/>
          <a:p>
            <a:pPr defTabSz="457200"/>
            <a:r>
              <a:rPr lang="es-EC" sz="1600" dirty="0" smtClean="0"/>
              <a:t>j)	Resultados gráficos de un paciente sometido a los estímulos de </a:t>
            </a:r>
            <a:r>
              <a:rPr lang="es-EC" sz="1600" b="1" dirty="0" smtClean="0"/>
              <a:t>estrés y tranquilidad</a:t>
            </a:r>
            <a:endParaRPr lang="es-ES" sz="1600" b="1" dirty="0"/>
          </a:p>
        </p:txBody>
      </p:sp>
      <p:pic>
        <p:nvPicPr>
          <p:cNvPr id="24" name="Imagen 23"/>
          <p:cNvPicPr>
            <a:picLocks noChangeAspect="1"/>
          </p:cNvPicPr>
          <p:nvPr/>
        </p:nvPicPr>
        <p:blipFill rotWithShape="1">
          <a:blip r:embed="rId3">
            <a:extLst>
              <a:ext uri="{28A0092B-C50C-407E-A947-70E740481C1C}">
                <a14:useLocalDpi xmlns:a14="http://schemas.microsoft.com/office/drawing/2010/main" val="0"/>
              </a:ext>
            </a:extLst>
          </a:blip>
          <a:srcRect l="7778" r="3016"/>
          <a:stretch/>
        </p:blipFill>
        <p:spPr>
          <a:xfrm>
            <a:off x="1461833" y="2112601"/>
            <a:ext cx="6220334" cy="4471555"/>
          </a:xfrm>
          <a:prstGeom prst="rect">
            <a:avLst/>
          </a:prstGeom>
          <a:ln>
            <a:solidFill>
              <a:schemeClr val="tx1"/>
            </a:solidFill>
          </a:ln>
        </p:spPr>
      </p:pic>
    </p:spTree>
    <p:extLst>
      <p:ext uri="{BB962C8B-B14F-4D97-AF65-F5344CB8AC3E}">
        <p14:creationId xmlns:p14="http://schemas.microsoft.com/office/powerpoint/2010/main" val="2924414468"/>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2">
            <a:extLst>
              <a:ext uri="{FF2B5EF4-FFF2-40B4-BE49-F238E27FC236}">
                <a16:creationId xmlns:a16="http://schemas.microsoft.com/office/drawing/2014/main" xmlns="" id="{DDF7885F-512D-4936-A52A-20597039AC0B}"/>
              </a:ext>
            </a:extLst>
          </p:cNvPr>
          <p:cNvSpPr txBox="1">
            <a:spLocks/>
          </p:cNvSpPr>
          <p:nvPr/>
        </p:nvSpPr>
        <p:spPr>
          <a:xfrm>
            <a:off x="7014498" y="65841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AE1514C-5E56-4738-A1FF-4B1CFD2A3E36}" type="slidenum">
              <a:rPr lang="en-US" sz="825">
                <a:solidFill>
                  <a:schemeClr val="tx2"/>
                </a:solidFill>
              </a:rPr>
              <a:pPr algn="r"/>
              <a:t>27</a:t>
            </a:fld>
            <a:endParaRPr lang="en-US" sz="825" dirty="0">
              <a:solidFill>
                <a:schemeClr val="tx2"/>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sp>
        <p:nvSpPr>
          <p:cNvPr id="6" name="Rectángulo 5"/>
          <p:cNvSpPr/>
          <p:nvPr/>
        </p:nvSpPr>
        <p:spPr>
          <a:xfrm>
            <a:off x="0" y="1050758"/>
            <a:ext cx="9071898" cy="923330"/>
          </a:xfrm>
          <a:prstGeom prst="rect">
            <a:avLst/>
          </a:prstGeom>
        </p:spPr>
        <p:txBody>
          <a:bodyPr wrap="square">
            <a:spAutoFit/>
          </a:bodyPr>
          <a:lstStyle/>
          <a:p>
            <a:pPr marL="457200" indent="-457200"/>
            <a:r>
              <a:rPr lang="es-EC" b="1" dirty="0" smtClean="0">
                <a:solidFill>
                  <a:srgbClr val="000000"/>
                </a:solidFill>
                <a:ea typeface="Inconsolata"/>
                <a:cs typeface="Times New Roman" panose="02020603050405020304" pitchFamily="18" charset="0"/>
              </a:rPr>
              <a:t>5</a:t>
            </a:r>
            <a:r>
              <a:rPr lang="es-EC" b="1" dirty="0" smtClean="0">
                <a:solidFill>
                  <a:srgbClr val="000000"/>
                </a:solidFill>
                <a:ea typeface="Inconsolata"/>
                <a:cs typeface="Times New Roman" panose="02020603050405020304" pitchFamily="18" charset="0"/>
              </a:rPr>
              <a:t>. </a:t>
            </a:r>
            <a:r>
              <a:rPr lang="es-EC" b="1" dirty="0" smtClean="0">
                <a:solidFill>
                  <a:srgbClr val="000000"/>
                </a:solidFill>
                <a:ea typeface="Inconsolata"/>
                <a:cs typeface="Times New Roman" panose="02020603050405020304" pitchFamily="18" charset="0"/>
              </a:rPr>
              <a:t>	</a:t>
            </a:r>
            <a:r>
              <a:rPr lang="es-ES" b="1" dirty="0" smtClean="0">
                <a:solidFill>
                  <a:srgbClr val="000000"/>
                </a:solidFill>
                <a:ea typeface="Inconsolata"/>
                <a:cs typeface="Times New Roman" panose="02020603050405020304" pitchFamily="18" charset="0"/>
              </a:rPr>
              <a:t>SISTEMA DE DETECCIÓN </a:t>
            </a:r>
            <a:r>
              <a:rPr lang="es-ES" b="1" dirty="0" smtClean="0">
                <a:solidFill>
                  <a:srgbClr val="000000"/>
                </a:solidFill>
                <a:ea typeface="Inconsolata"/>
                <a:cs typeface="Times New Roman" panose="02020603050405020304" pitchFamily="18" charset="0"/>
              </a:rPr>
              <a:t>ONLINE DE </a:t>
            </a:r>
            <a:r>
              <a:rPr lang="es-ES" b="1" dirty="0" smtClean="0">
                <a:solidFill>
                  <a:srgbClr val="000000"/>
                </a:solidFill>
                <a:ea typeface="Inconsolata"/>
                <a:cs typeface="Times New Roman" panose="02020603050405020304" pitchFamily="18" charset="0"/>
              </a:rPr>
              <a:t>ESTRÉS </a:t>
            </a:r>
            <a:r>
              <a:rPr lang="es-ES" b="1" dirty="0" smtClean="0">
                <a:solidFill>
                  <a:srgbClr val="000000"/>
                </a:solidFill>
                <a:ea typeface="Inconsolata"/>
                <a:cs typeface="Times New Roman" panose="02020603050405020304" pitchFamily="18" charset="0"/>
              </a:rPr>
              <a:t>Y </a:t>
            </a:r>
            <a:r>
              <a:rPr lang="es-ES" b="1" dirty="0" smtClean="0">
                <a:solidFill>
                  <a:srgbClr val="000000"/>
                </a:solidFill>
                <a:ea typeface="Inconsolata"/>
                <a:cs typeface="Times New Roman" panose="02020603050405020304" pitchFamily="18" charset="0"/>
              </a:rPr>
              <a:t>MODIFICACIÓN DE UN  ROBOT </a:t>
            </a:r>
            <a:r>
              <a:rPr lang="es-ES" b="1" dirty="0" smtClean="0">
                <a:solidFill>
                  <a:srgbClr val="000000"/>
                </a:solidFill>
                <a:ea typeface="Inconsolata"/>
                <a:cs typeface="Times New Roman" panose="02020603050405020304" pitchFamily="18" charset="0"/>
              </a:rPr>
              <a:t>SIMULADO (Cont.)</a:t>
            </a:r>
            <a:endParaRPr lang="es-EC" b="1" dirty="0" smtClean="0">
              <a:solidFill>
                <a:srgbClr val="000000"/>
              </a:solidFill>
              <a:ea typeface="Inconsolata"/>
              <a:cs typeface="Times New Roman" panose="02020603050405020304" pitchFamily="18" charset="0"/>
            </a:endParaRPr>
          </a:p>
          <a:p>
            <a:endParaRPr lang="es-EC" b="1" dirty="0">
              <a:solidFill>
                <a:srgbClr val="000000"/>
              </a:solidFill>
              <a:latin typeface="Arial" panose="020B0604020202020204" pitchFamily="34" charset="0"/>
              <a:ea typeface="Inconsolata"/>
            </a:endParaRPr>
          </a:p>
        </p:txBody>
      </p:sp>
      <p:sp>
        <p:nvSpPr>
          <p:cNvPr id="8" name="Title 2"/>
          <p:cNvSpPr>
            <a:spLocks noGrp="1"/>
          </p:cNvSpPr>
          <p:nvPr>
            <p:ph type="title"/>
          </p:nvPr>
        </p:nvSpPr>
        <p:spPr/>
        <p:txBody>
          <a:bodyPr/>
          <a:lstStyle/>
          <a:p>
            <a:r>
              <a:rPr lang="es-ES" altLang="en-US" sz="1800" dirty="0"/>
              <a:t>“MODIFICACIÓN DEL COMPORTAMIENTO DE UN ROBOT SIMULADO EN RESPUESTA A LOS ESTADOS DE ÁNIMO DE SUJETOS SANOS EN BASE AL ANÁLISIS DEL ACOPLE CARDIORRESPIRATORIO”</a:t>
            </a:r>
            <a:endParaRPr lang="en-US" sz="1800" dirty="0"/>
          </a:p>
        </p:txBody>
      </p:sp>
      <p:sp>
        <p:nvSpPr>
          <p:cNvPr id="3" name="CuadroTexto 2"/>
          <p:cNvSpPr txBox="1"/>
          <p:nvPr/>
        </p:nvSpPr>
        <p:spPr>
          <a:xfrm>
            <a:off x="0" y="1720015"/>
            <a:ext cx="8590429" cy="338554"/>
          </a:xfrm>
          <a:prstGeom prst="rect">
            <a:avLst/>
          </a:prstGeom>
          <a:noFill/>
        </p:spPr>
        <p:txBody>
          <a:bodyPr wrap="none" rtlCol="0">
            <a:spAutoFit/>
          </a:bodyPr>
          <a:lstStyle/>
          <a:p>
            <a:pPr defTabSz="457200"/>
            <a:r>
              <a:rPr lang="es-EC" sz="1600" dirty="0"/>
              <a:t>k</a:t>
            </a:r>
            <a:r>
              <a:rPr lang="es-EC" sz="1600" dirty="0" smtClean="0"/>
              <a:t>)	Resultados gráficos de un paciente sometido a los estímulos de </a:t>
            </a:r>
            <a:r>
              <a:rPr lang="es-EC" sz="1600" b="1" dirty="0" smtClean="0"/>
              <a:t>tranquilidad</a:t>
            </a:r>
            <a:r>
              <a:rPr lang="es-EC" sz="1600" dirty="0" smtClean="0"/>
              <a:t> solamente</a:t>
            </a:r>
            <a:endParaRPr lang="es-ES" sz="1600" dirty="0"/>
          </a:p>
        </p:txBody>
      </p:sp>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l="8889" r="3175"/>
          <a:stretch/>
        </p:blipFill>
        <p:spPr>
          <a:xfrm>
            <a:off x="1524000" y="2174466"/>
            <a:ext cx="6887028" cy="4636933"/>
          </a:xfrm>
          <a:prstGeom prst="rect">
            <a:avLst/>
          </a:prstGeom>
          <a:ln>
            <a:solidFill>
              <a:schemeClr val="tx1"/>
            </a:solidFill>
          </a:ln>
        </p:spPr>
      </p:pic>
    </p:spTree>
    <p:extLst>
      <p:ext uri="{BB962C8B-B14F-4D97-AF65-F5344CB8AC3E}">
        <p14:creationId xmlns:p14="http://schemas.microsoft.com/office/powerpoint/2010/main" val="1980663433"/>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2">
            <a:extLst>
              <a:ext uri="{FF2B5EF4-FFF2-40B4-BE49-F238E27FC236}">
                <a16:creationId xmlns:a16="http://schemas.microsoft.com/office/drawing/2014/main" xmlns="" id="{DDF7885F-512D-4936-A52A-20597039AC0B}"/>
              </a:ext>
            </a:extLst>
          </p:cNvPr>
          <p:cNvSpPr txBox="1">
            <a:spLocks/>
          </p:cNvSpPr>
          <p:nvPr/>
        </p:nvSpPr>
        <p:spPr>
          <a:xfrm>
            <a:off x="7014498" y="65841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AE1514C-5E56-4738-A1FF-4B1CFD2A3E36}" type="slidenum">
              <a:rPr lang="en-US" sz="825">
                <a:solidFill>
                  <a:schemeClr val="tx2"/>
                </a:solidFill>
              </a:rPr>
              <a:pPr algn="r"/>
              <a:t>28</a:t>
            </a:fld>
            <a:endParaRPr lang="en-US" sz="825" dirty="0">
              <a:solidFill>
                <a:schemeClr val="tx2"/>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sp>
        <p:nvSpPr>
          <p:cNvPr id="6" name="Rectángulo 5"/>
          <p:cNvSpPr/>
          <p:nvPr/>
        </p:nvSpPr>
        <p:spPr>
          <a:xfrm>
            <a:off x="0" y="1050758"/>
            <a:ext cx="9071898" cy="646331"/>
          </a:xfrm>
          <a:prstGeom prst="rect">
            <a:avLst/>
          </a:prstGeom>
        </p:spPr>
        <p:txBody>
          <a:bodyPr wrap="square">
            <a:spAutoFit/>
          </a:bodyPr>
          <a:lstStyle/>
          <a:p>
            <a:pPr marL="457200" indent="-457200"/>
            <a:r>
              <a:rPr lang="es-EC" b="1" dirty="0">
                <a:solidFill>
                  <a:srgbClr val="000000"/>
                </a:solidFill>
                <a:ea typeface="Inconsolata"/>
                <a:cs typeface="Times New Roman" panose="02020603050405020304" pitchFamily="18" charset="0"/>
              </a:rPr>
              <a:t>6</a:t>
            </a:r>
            <a:r>
              <a:rPr lang="es-EC" b="1" dirty="0" smtClean="0">
                <a:solidFill>
                  <a:srgbClr val="000000"/>
                </a:solidFill>
                <a:ea typeface="Inconsolata"/>
                <a:cs typeface="Times New Roman" panose="02020603050405020304" pitchFamily="18" charset="0"/>
              </a:rPr>
              <a:t>. </a:t>
            </a:r>
            <a:r>
              <a:rPr lang="es-EC" b="1" dirty="0" smtClean="0">
                <a:solidFill>
                  <a:srgbClr val="000000"/>
                </a:solidFill>
                <a:ea typeface="Inconsolata"/>
                <a:cs typeface="Times New Roman" panose="02020603050405020304" pitchFamily="18" charset="0"/>
              </a:rPr>
              <a:t>	</a:t>
            </a:r>
            <a:r>
              <a:rPr lang="es-EC" b="1" dirty="0" smtClean="0">
                <a:solidFill>
                  <a:srgbClr val="000000"/>
                </a:solidFill>
                <a:ea typeface="Inconsolata"/>
                <a:cs typeface="Times New Roman" panose="02020603050405020304" pitchFamily="18" charset="0"/>
              </a:rPr>
              <a:t>CONCLUSIONES Y RECOMENDACIONES</a:t>
            </a:r>
            <a:endParaRPr lang="es-EC" b="1" dirty="0" smtClean="0">
              <a:solidFill>
                <a:srgbClr val="000000"/>
              </a:solidFill>
              <a:ea typeface="Inconsolata"/>
              <a:cs typeface="Times New Roman" panose="02020603050405020304" pitchFamily="18" charset="0"/>
            </a:endParaRPr>
          </a:p>
          <a:p>
            <a:endParaRPr lang="es-EC" b="1" dirty="0">
              <a:solidFill>
                <a:srgbClr val="000000"/>
              </a:solidFill>
              <a:latin typeface="Arial" panose="020B0604020202020204" pitchFamily="34" charset="0"/>
              <a:ea typeface="Inconsolata"/>
            </a:endParaRPr>
          </a:p>
        </p:txBody>
      </p:sp>
      <p:sp>
        <p:nvSpPr>
          <p:cNvPr id="8" name="Title 2"/>
          <p:cNvSpPr>
            <a:spLocks noGrp="1"/>
          </p:cNvSpPr>
          <p:nvPr>
            <p:ph type="title"/>
          </p:nvPr>
        </p:nvSpPr>
        <p:spPr/>
        <p:txBody>
          <a:bodyPr/>
          <a:lstStyle/>
          <a:p>
            <a:r>
              <a:rPr lang="es-ES" altLang="en-US" sz="1800" dirty="0"/>
              <a:t>“MODIFICACIÓN DEL COMPORTAMIENTO DE UN ROBOT SIMULADO EN RESPUESTA A LOS ESTADOS DE ÁNIMO DE SUJETOS SANOS EN BASE AL ANÁLISIS DEL ACOPLE CARDIORRESPIRATORIO”</a:t>
            </a:r>
            <a:endParaRPr lang="en-US" sz="1800" dirty="0"/>
          </a:p>
        </p:txBody>
      </p:sp>
      <p:sp>
        <p:nvSpPr>
          <p:cNvPr id="10" name="Rectángulo 9"/>
          <p:cNvSpPr/>
          <p:nvPr/>
        </p:nvSpPr>
        <p:spPr>
          <a:xfrm>
            <a:off x="63595" y="1924631"/>
            <a:ext cx="8944708" cy="4278094"/>
          </a:xfrm>
          <a:prstGeom prst="rect">
            <a:avLst/>
          </a:prstGeom>
        </p:spPr>
        <p:txBody>
          <a:bodyPr wrap="square">
            <a:spAutoFit/>
          </a:bodyPr>
          <a:lstStyle/>
          <a:p>
            <a:pPr marL="342900" indent="-342900" algn="just">
              <a:buFont typeface="+mj-lt"/>
              <a:buAutoNum type="alphaLcParenR"/>
            </a:pPr>
            <a:r>
              <a:rPr lang="es-EC" sz="1700" dirty="0" smtClean="0">
                <a:solidFill>
                  <a:schemeClr val="dk1"/>
                </a:solidFill>
                <a:cs typeface="Arial" panose="020B0604020202020204" pitchFamily="34" charset="0"/>
              </a:rPr>
              <a:t>Se diseñó e </a:t>
            </a:r>
            <a:r>
              <a:rPr lang="es-EC" sz="1700" dirty="0">
                <a:solidFill>
                  <a:schemeClr val="dk1"/>
                </a:solidFill>
                <a:cs typeface="Arial" panose="020B0604020202020204" pitchFamily="34" charset="0"/>
              </a:rPr>
              <a:t>implementó </a:t>
            </a:r>
            <a:r>
              <a:rPr lang="es-EC" sz="1700" dirty="0" smtClean="0">
                <a:solidFill>
                  <a:schemeClr val="dk1"/>
                </a:solidFill>
                <a:cs typeface="Arial" panose="020B0604020202020204" pitchFamily="34" charset="0"/>
              </a:rPr>
              <a:t>un </a:t>
            </a:r>
            <a:r>
              <a:rPr lang="es-EC" sz="1700" dirty="0">
                <a:solidFill>
                  <a:schemeClr val="dk1"/>
                </a:solidFill>
                <a:cs typeface="Arial" panose="020B0604020202020204" pitchFamily="34" charset="0"/>
              </a:rPr>
              <a:t>sistema modular de adquisición y procesamiento de señales denominado </a:t>
            </a:r>
            <a:r>
              <a:rPr lang="es-EC" sz="1700" b="1" dirty="0">
                <a:solidFill>
                  <a:schemeClr val="dk1"/>
                </a:solidFill>
                <a:cs typeface="Arial" panose="020B0604020202020204" pitchFamily="34" charset="0"/>
              </a:rPr>
              <a:t>CRAS</a:t>
            </a:r>
            <a:r>
              <a:rPr lang="es-EC" sz="1700" dirty="0">
                <a:solidFill>
                  <a:schemeClr val="dk1"/>
                </a:solidFill>
                <a:cs typeface="Arial" panose="020B0604020202020204" pitchFamily="34" charset="0"/>
              </a:rPr>
              <a:t> para el registro y procesamiento en tiempo real de señales cardiorrespiratorias</a:t>
            </a:r>
            <a:r>
              <a:rPr lang="es-EC" sz="1700" dirty="0" smtClean="0">
                <a:solidFill>
                  <a:schemeClr val="dk1"/>
                </a:solidFill>
                <a:cs typeface="Arial" panose="020B0604020202020204" pitchFamily="34" charset="0"/>
              </a:rPr>
              <a:t>.</a:t>
            </a:r>
          </a:p>
          <a:p>
            <a:pPr marL="342900" indent="-342900" algn="just">
              <a:buFont typeface="+mj-lt"/>
              <a:buAutoNum type="alphaLcParenR"/>
            </a:pPr>
            <a:r>
              <a:rPr lang="es-ES" sz="1700" dirty="0" smtClean="0"/>
              <a:t>La </a:t>
            </a:r>
            <a:r>
              <a:rPr lang="es-ES" sz="1700" dirty="0"/>
              <a:t>caracterización del acople cardiorrespiratorio </a:t>
            </a:r>
            <a:r>
              <a:rPr lang="es-ES" sz="1700" dirty="0" smtClean="0"/>
              <a:t>se </a:t>
            </a:r>
            <a:r>
              <a:rPr lang="es-ES" sz="1700" dirty="0"/>
              <a:t>realizó con la base de datos </a:t>
            </a:r>
            <a:r>
              <a:rPr lang="es-ES" sz="1700" b="1" i="1" dirty="0"/>
              <a:t>EmotionSense </a:t>
            </a:r>
            <a:r>
              <a:rPr lang="es-ES" sz="1700" b="1" i="1" dirty="0" smtClean="0"/>
              <a:t>II </a:t>
            </a:r>
            <a:r>
              <a:rPr lang="es-ES" sz="1700" dirty="0" smtClean="0"/>
              <a:t>generada con las señales digitales ECG y FLW de 26 sujetos voluntarios sometidos a estímulos audiovisuales de estrés y tranquilidad. </a:t>
            </a:r>
          </a:p>
          <a:p>
            <a:pPr marL="342900" indent="-342900" algn="just">
              <a:buFont typeface="+mj-lt"/>
              <a:buAutoNum type="alphaLcParenR"/>
            </a:pPr>
            <a:r>
              <a:rPr lang="es-ES" sz="1700" dirty="0"/>
              <a:t>Se </a:t>
            </a:r>
            <a:r>
              <a:rPr lang="es-ES" sz="1700" dirty="0" smtClean="0"/>
              <a:t>diseñó </a:t>
            </a:r>
            <a:r>
              <a:rPr lang="es-ES" sz="1700" dirty="0"/>
              <a:t>un sistema de detección online de estrés que permite la retroalimentación del estado emocional </a:t>
            </a:r>
            <a:r>
              <a:rPr lang="es-ES" sz="1700" dirty="0" smtClean="0"/>
              <a:t>de un robot </a:t>
            </a:r>
            <a:r>
              <a:rPr lang="es-ES" sz="1700" dirty="0"/>
              <a:t>humanoide </a:t>
            </a:r>
            <a:r>
              <a:rPr lang="es-ES" sz="1700" dirty="0" smtClean="0"/>
              <a:t>simulado en la plataforma </a:t>
            </a:r>
            <a:r>
              <a:rPr lang="es-ES" sz="1700" dirty="0"/>
              <a:t>de Experimentación de </a:t>
            </a:r>
            <a:r>
              <a:rPr lang="es-ES" sz="1700" b="1" dirty="0"/>
              <a:t>Robots </a:t>
            </a:r>
            <a:r>
              <a:rPr lang="es-ES" sz="1700" b="1" dirty="0" smtClean="0"/>
              <a:t>Virtual VREP </a:t>
            </a:r>
            <a:r>
              <a:rPr lang="es-ES" sz="1700" dirty="0" smtClean="0"/>
              <a:t>que </a:t>
            </a:r>
            <a:r>
              <a:rPr lang="es-ES" sz="1700" dirty="0"/>
              <a:t>modifica su comportamiento en función del estado emocional detectado.  </a:t>
            </a:r>
          </a:p>
          <a:p>
            <a:pPr marL="342900" indent="-342900" algn="just">
              <a:buFont typeface="+mj-lt"/>
              <a:buAutoNum type="alphaLcParenR"/>
            </a:pPr>
            <a:r>
              <a:rPr lang="es-EC" sz="1700" dirty="0" smtClean="0"/>
              <a:t>Se utilizó dos técnicas de clasificación para el reconocimiento de emociones en </a:t>
            </a:r>
            <a:r>
              <a:rPr lang="es-EC" sz="1700" dirty="0"/>
              <a:t>base al conjunto de características que se extrajeron del análisis temporal y espectral de las señales</a:t>
            </a:r>
            <a:r>
              <a:rPr lang="es-EC" sz="1700" dirty="0" smtClean="0"/>
              <a:t>. </a:t>
            </a:r>
          </a:p>
          <a:p>
            <a:pPr marL="342900" indent="-342900" algn="just">
              <a:buFont typeface="+mj-lt"/>
              <a:buAutoNum type="alphaLcParenR"/>
            </a:pPr>
            <a:r>
              <a:rPr lang="es-EC" sz="1700" dirty="0" smtClean="0"/>
              <a:t>El </a:t>
            </a:r>
            <a:r>
              <a:rPr lang="es-EC" sz="1700" dirty="0"/>
              <a:t>primer clasificador se diseñó mediante la reducción de dimensionalidad </a:t>
            </a:r>
            <a:r>
              <a:rPr lang="es-ES" sz="1700" dirty="0"/>
              <a:t>PCA y aplicando la técnica de clasificación </a:t>
            </a:r>
            <a:r>
              <a:rPr lang="es-ES" sz="1700" dirty="0" smtClean="0"/>
              <a:t>fKNN.</a:t>
            </a:r>
          </a:p>
          <a:p>
            <a:pPr marL="342900" indent="-342900" algn="just">
              <a:buFont typeface="+mj-lt"/>
              <a:buAutoNum type="alphaLcParenR"/>
            </a:pPr>
            <a:r>
              <a:rPr lang="es-ES" sz="1700" dirty="0" smtClean="0"/>
              <a:t>El </a:t>
            </a:r>
            <a:r>
              <a:rPr lang="es-ES" sz="1700" dirty="0"/>
              <a:t>segundo clasificador se diseñó en base al reconocimiento binario </a:t>
            </a:r>
            <a:r>
              <a:rPr lang="es-ES" sz="1700" dirty="0" smtClean="0"/>
              <a:t>SVM</a:t>
            </a:r>
          </a:p>
        </p:txBody>
      </p:sp>
    </p:spTree>
    <p:extLst>
      <p:ext uri="{BB962C8B-B14F-4D97-AF65-F5344CB8AC3E}">
        <p14:creationId xmlns:p14="http://schemas.microsoft.com/office/powerpoint/2010/main" val="3290575648"/>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2">
            <a:extLst>
              <a:ext uri="{FF2B5EF4-FFF2-40B4-BE49-F238E27FC236}">
                <a16:creationId xmlns:a16="http://schemas.microsoft.com/office/drawing/2014/main" xmlns="" id="{DDF7885F-512D-4936-A52A-20597039AC0B}"/>
              </a:ext>
            </a:extLst>
          </p:cNvPr>
          <p:cNvSpPr txBox="1">
            <a:spLocks/>
          </p:cNvSpPr>
          <p:nvPr/>
        </p:nvSpPr>
        <p:spPr>
          <a:xfrm>
            <a:off x="7014498" y="65841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AE1514C-5E56-4738-A1FF-4B1CFD2A3E36}" type="slidenum">
              <a:rPr lang="en-US" sz="825">
                <a:solidFill>
                  <a:schemeClr val="tx2"/>
                </a:solidFill>
              </a:rPr>
              <a:pPr algn="r"/>
              <a:t>29</a:t>
            </a:fld>
            <a:endParaRPr lang="en-US" sz="825" dirty="0">
              <a:solidFill>
                <a:schemeClr val="tx2"/>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sp>
        <p:nvSpPr>
          <p:cNvPr id="6" name="Rectángulo 5"/>
          <p:cNvSpPr/>
          <p:nvPr/>
        </p:nvSpPr>
        <p:spPr>
          <a:xfrm>
            <a:off x="0" y="1050758"/>
            <a:ext cx="9071898" cy="369332"/>
          </a:xfrm>
          <a:prstGeom prst="rect">
            <a:avLst/>
          </a:prstGeom>
        </p:spPr>
        <p:txBody>
          <a:bodyPr wrap="square">
            <a:spAutoFit/>
          </a:bodyPr>
          <a:lstStyle/>
          <a:p>
            <a:pPr marL="457200" indent="-457200"/>
            <a:r>
              <a:rPr lang="es-EC" b="1" dirty="0">
                <a:solidFill>
                  <a:srgbClr val="000000"/>
                </a:solidFill>
                <a:ea typeface="Inconsolata"/>
                <a:cs typeface="Times New Roman" panose="02020603050405020304" pitchFamily="18" charset="0"/>
              </a:rPr>
              <a:t>6</a:t>
            </a:r>
            <a:r>
              <a:rPr lang="es-EC" b="1" dirty="0" smtClean="0">
                <a:solidFill>
                  <a:srgbClr val="000000"/>
                </a:solidFill>
                <a:ea typeface="Inconsolata"/>
                <a:cs typeface="Times New Roman" panose="02020603050405020304" pitchFamily="18" charset="0"/>
              </a:rPr>
              <a:t>. </a:t>
            </a:r>
            <a:r>
              <a:rPr lang="es-EC" b="1" dirty="0" smtClean="0">
                <a:solidFill>
                  <a:srgbClr val="000000"/>
                </a:solidFill>
                <a:ea typeface="Inconsolata"/>
                <a:cs typeface="Times New Roman" panose="02020603050405020304" pitchFamily="18" charset="0"/>
              </a:rPr>
              <a:t>	</a:t>
            </a:r>
            <a:r>
              <a:rPr lang="es-EC" b="1" dirty="0" smtClean="0">
                <a:solidFill>
                  <a:srgbClr val="000000"/>
                </a:solidFill>
                <a:ea typeface="Inconsolata"/>
                <a:cs typeface="Times New Roman" panose="02020603050405020304" pitchFamily="18" charset="0"/>
              </a:rPr>
              <a:t>CONCLUSIONES Y RECOMENDACIONES (Cont.)</a:t>
            </a:r>
            <a:endParaRPr lang="es-EC" b="1" dirty="0">
              <a:solidFill>
                <a:srgbClr val="000000"/>
              </a:solidFill>
              <a:latin typeface="Arial" panose="020B0604020202020204" pitchFamily="34" charset="0"/>
              <a:ea typeface="Inconsolata"/>
            </a:endParaRPr>
          </a:p>
        </p:txBody>
      </p:sp>
      <p:sp>
        <p:nvSpPr>
          <p:cNvPr id="8" name="Title 2"/>
          <p:cNvSpPr>
            <a:spLocks noGrp="1"/>
          </p:cNvSpPr>
          <p:nvPr>
            <p:ph type="title"/>
          </p:nvPr>
        </p:nvSpPr>
        <p:spPr/>
        <p:txBody>
          <a:bodyPr/>
          <a:lstStyle/>
          <a:p>
            <a:r>
              <a:rPr lang="es-ES" altLang="en-US" sz="1800" dirty="0"/>
              <a:t>“MODIFICACIÓN DEL COMPORTAMIENTO DE UN ROBOT SIMULADO EN RESPUESTA A LOS ESTADOS DE ÁNIMO DE SUJETOS SANOS EN BASE AL ANÁLISIS DEL ACOPLE CARDIORRESPIRATORIO”</a:t>
            </a:r>
            <a:endParaRPr lang="en-US" sz="1800" dirty="0"/>
          </a:p>
        </p:txBody>
      </p:sp>
      <p:sp>
        <p:nvSpPr>
          <p:cNvPr id="10" name="Rectángulo 9"/>
          <p:cNvSpPr/>
          <p:nvPr/>
        </p:nvSpPr>
        <p:spPr>
          <a:xfrm>
            <a:off x="0" y="1513010"/>
            <a:ext cx="8944708" cy="4785926"/>
          </a:xfrm>
          <a:prstGeom prst="rect">
            <a:avLst/>
          </a:prstGeom>
        </p:spPr>
        <p:txBody>
          <a:bodyPr wrap="square">
            <a:spAutoFit/>
          </a:bodyPr>
          <a:lstStyle/>
          <a:p>
            <a:pPr marL="342900" indent="-342900" algn="just">
              <a:buFont typeface="+mj-lt"/>
              <a:buAutoNum type="alphaLcParenR" startAt="7"/>
            </a:pPr>
            <a:r>
              <a:rPr lang="es-ES" sz="1700" dirty="0" smtClean="0"/>
              <a:t>El sistema fue validado y para </a:t>
            </a:r>
            <a:r>
              <a:rPr lang="es-ES" sz="1700" dirty="0"/>
              <a:t>las clases de </a:t>
            </a:r>
            <a:r>
              <a:rPr lang="es-EC" sz="1700" dirty="0"/>
              <a:t>tranquilidad vs </a:t>
            </a:r>
            <a:r>
              <a:rPr lang="es-EC" sz="1700" dirty="0"/>
              <a:t>estrés, con </a:t>
            </a:r>
            <a:r>
              <a:rPr lang="es-ES" sz="1700" dirty="0"/>
              <a:t>el </a:t>
            </a:r>
            <a:r>
              <a:rPr lang="es-ES" sz="1700" dirty="0"/>
              <a:t>clasificador PCA-fKNN </a:t>
            </a:r>
            <a:r>
              <a:rPr lang="es-ES" sz="1700" dirty="0"/>
              <a:t>se obtuvieron valores de porcentaje de pertenecía </a:t>
            </a:r>
            <a:r>
              <a:rPr lang="es-EC" sz="1700" dirty="0"/>
              <a:t>AUC </a:t>
            </a:r>
            <a:r>
              <a:rPr lang="es-EC" sz="1700" dirty="0"/>
              <a:t>de 92% a 98</a:t>
            </a:r>
            <a:r>
              <a:rPr lang="es-EC" sz="1700" dirty="0"/>
              <a:t>%. Con </a:t>
            </a:r>
            <a:r>
              <a:rPr lang="es-EC" sz="1700" dirty="0"/>
              <a:t>el clasificador </a:t>
            </a:r>
            <a:r>
              <a:rPr lang="es-EC" sz="1700" dirty="0"/>
              <a:t>SVM se obtuvieron valores AUC de 71</a:t>
            </a:r>
            <a:r>
              <a:rPr lang="es-EC" sz="1700" dirty="0"/>
              <a:t>% a 96</a:t>
            </a:r>
            <a:r>
              <a:rPr lang="es-EC" sz="1700" dirty="0"/>
              <a:t>%. </a:t>
            </a:r>
          </a:p>
          <a:p>
            <a:pPr marL="342900" indent="-342900" algn="just">
              <a:buFont typeface="+mj-lt"/>
              <a:buAutoNum type="alphaLcParenR" startAt="7"/>
            </a:pPr>
            <a:r>
              <a:rPr lang="es-EC" sz="1700" dirty="0"/>
              <a:t>Para </a:t>
            </a:r>
            <a:r>
              <a:rPr lang="es-EC" sz="1700" dirty="0"/>
              <a:t>las clases de basal vs </a:t>
            </a:r>
            <a:r>
              <a:rPr lang="es-EC" sz="1700" dirty="0"/>
              <a:t>estrés, con </a:t>
            </a:r>
            <a:r>
              <a:rPr lang="es-ES" sz="1700" dirty="0"/>
              <a:t>el </a:t>
            </a:r>
            <a:r>
              <a:rPr lang="es-ES" sz="1700" dirty="0"/>
              <a:t>clasificador PCA-fKNN se obtuvo valores de porcentaje de pertenecía </a:t>
            </a:r>
            <a:r>
              <a:rPr lang="es-EC" sz="1700" dirty="0"/>
              <a:t>AUC de </a:t>
            </a:r>
            <a:r>
              <a:rPr lang="es-EC" sz="1700" dirty="0"/>
              <a:t>75% </a:t>
            </a:r>
            <a:r>
              <a:rPr lang="es-EC" sz="1700" dirty="0"/>
              <a:t>a </a:t>
            </a:r>
            <a:r>
              <a:rPr lang="es-EC" sz="1700" dirty="0"/>
              <a:t>97%. </a:t>
            </a:r>
            <a:r>
              <a:rPr lang="es-EC" sz="1700" dirty="0"/>
              <a:t>Con el clasificador SVM se obtuvieron valores AUC de </a:t>
            </a:r>
            <a:r>
              <a:rPr lang="es-EC" sz="1700" dirty="0"/>
              <a:t>70% </a:t>
            </a:r>
            <a:r>
              <a:rPr lang="es-EC" sz="1700" dirty="0"/>
              <a:t>a </a:t>
            </a:r>
            <a:r>
              <a:rPr lang="es-EC" sz="1700" dirty="0"/>
              <a:t>93% .</a:t>
            </a:r>
          </a:p>
          <a:p>
            <a:pPr marL="342900" indent="-342900" algn="just">
              <a:buFont typeface="+mj-lt"/>
              <a:buAutoNum type="alphaLcParenR" startAt="7"/>
            </a:pPr>
            <a:r>
              <a:rPr lang="es-EC" sz="1700" dirty="0" smtClean="0"/>
              <a:t>En anteriores </a:t>
            </a:r>
            <a:r>
              <a:rPr lang="es-EC" sz="1700" dirty="0"/>
              <a:t>investigaciones </a:t>
            </a:r>
            <a:r>
              <a:rPr lang="es-EC" sz="1700" dirty="0" smtClean="0"/>
              <a:t>(</a:t>
            </a:r>
            <a:r>
              <a:rPr lang="es-EC" sz="1700" dirty="0"/>
              <a:t>Raza, </a:t>
            </a:r>
            <a:r>
              <a:rPr lang="es-EC" sz="1700" dirty="0" smtClean="0"/>
              <a:t>2016) para la detección de emociones con el </a:t>
            </a:r>
            <a:r>
              <a:rPr lang="es-EC" sz="1700" dirty="0"/>
              <a:t>análisis de la señal cardiaca, </a:t>
            </a:r>
            <a:r>
              <a:rPr lang="es-EC" sz="1700" dirty="0" smtClean="0"/>
              <a:t>se han obtenido valores del porcentaje de clasificación de una </a:t>
            </a:r>
            <a:r>
              <a:rPr lang="es-EC" sz="1700" dirty="0"/>
              <a:t>media </a:t>
            </a:r>
            <a:r>
              <a:rPr lang="es-EC" sz="1700" dirty="0" smtClean="0"/>
              <a:t>AUC </a:t>
            </a:r>
            <a:r>
              <a:rPr lang="es-EC" sz="1700" dirty="0"/>
              <a:t>de 66% para tranquilidad vs estrés, y una media </a:t>
            </a:r>
            <a:r>
              <a:rPr lang="es-EC" sz="1700" dirty="0" smtClean="0"/>
              <a:t>AUC </a:t>
            </a:r>
            <a:r>
              <a:rPr lang="es-EC" sz="1700" dirty="0"/>
              <a:t>79% para basal vs estrés. </a:t>
            </a:r>
            <a:endParaRPr lang="es-EC" sz="1700" dirty="0"/>
          </a:p>
          <a:p>
            <a:pPr marL="342900" indent="-342900" algn="just" defTabSz="339725">
              <a:buFont typeface="+mj-lt"/>
              <a:buAutoNum type="alphaLcParenR" startAt="9"/>
            </a:pPr>
            <a:r>
              <a:rPr lang="es-EC" sz="1700" dirty="0"/>
              <a:t>Comparando los valores obtenidos </a:t>
            </a:r>
            <a:r>
              <a:rPr lang="es-EC" sz="1700" dirty="0" smtClean="0"/>
              <a:t>en el presente estudio, con </a:t>
            </a:r>
            <a:r>
              <a:rPr lang="es-EC" sz="1700" dirty="0"/>
              <a:t>los valores referenciales </a:t>
            </a:r>
            <a:r>
              <a:rPr lang="es-EC" sz="1700" dirty="0" smtClean="0"/>
              <a:t>previos, </a:t>
            </a:r>
            <a:r>
              <a:rPr lang="es-EC" sz="1700" dirty="0"/>
              <a:t>se puede concluir que los porcentajes de pertenencia AUC se han incrementado en las dos </a:t>
            </a:r>
            <a:r>
              <a:rPr lang="es-EC" sz="1700" dirty="0" smtClean="0"/>
              <a:t>clasificaciones.</a:t>
            </a:r>
            <a:endParaRPr lang="es-EC" sz="1700" dirty="0"/>
          </a:p>
          <a:p>
            <a:pPr marL="342900" indent="-342900" algn="just" defTabSz="339725">
              <a:buFont typeface="+mj-lt"/>
              <a:buAutoNum type="alphaLcParenR" startAt="9"/>
            </a:pPr>
            <a:r>
              <a:rPr lang="es-EC" sz="1700" dirty="0"/>
              <a:t>Se considera que el análisis de la interrelación de las señales cardiacas y respiratorias para la clasificación de estados emocionales fue </a:t>
            </a:r>
            <a:r>
              <a:rPr lang="es-EC" sz="1700" dirty="0" smtClean="0"/>
              <a:t>un factor determinante para </a:t>
            </a:r>
            <a:r>
              <a:rPr lang="es-EC" sz="1700" dirty="0"/>
              <a:t>incrementar los índices de clasificación, y permitir una mejor distinción entre las diferentes clases.</a:t>
            </a:r>
          </a:p>
          <a:p>
            <a:pPr marL="342900" indent="-342900" algn="just">
              <a:buFont typeface="+mj-lt"/>
              <a:buAutoNum type="alphaLcParenR"/>
            </a:pPr>
            <a:endParaRPr lang="es-EC" sz="1600" dirty="0" smtClean="0"/>
          </a:p>
        </p:txBody>
      </p:sp>
    </p:spTree>
    <p:extLst>
      <p:ext uri="{BB962C8B-B14F-4D97-AF65-F5344CB8AC3E}">
        <p14:creationId xmlns:p14="http://schemas.microsoft.com/office/powerpoint/2010/main" val="101692675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1800" dirty="0"/>
              <a:t>“MODIFICACIÓN DEL COMPORTAMIENTO DE UN ROBOT SIMULADO EN RESPUESTA A LOS ESTADOS DE ÁNIMO DE SUJETOS SANOS EN BASE AL ANÁLISIS DEL ACOPLE CARDIORRESPIRATORIO”</a:t>
            </a:r>
          </a:p>
        </p:txBody>
      </p:sp>
      <p:sp>
        <p:nvSpPr>
          <p:cNvPr id="3" name="Rectángulo 2"/>
          <p:cNvSpPr/>
          <p:nvPr/>
        </p:nvSpPr>
        <p:spPr>
          <a:xfrm>
            <a:off x="100851" y="1066092"/>
            <a:ext cx="8653184" cy="1446550"/>
          </a:xfrm>
          <a:prstGeom prst="rect">
            <a:avLst/>
          </a:prstGeom>
        </p:spPr>
        <p:txBody>
          <a:bodyPr wrap="square">
            <a:spAutoFit/>
          </a:bodyPr>
          <a:lstStyle/>
          <a:p>
            <a:pPr marL="342900" indent="-342900">
              <a:buAutoNum type="arabicPeriod"/>
            </a:pPr>
            <a:r>
              <a:rPr lang="es-EC" b="1" dirty="0" smtClean="0">
                <a:solidFill>
                  <a:srgbClr val="000000"/>
                </a:solidFill>
                <a:ea typeface="Inconsolata"/>
              </a:rPr>
              <a:t>INTRODUCCION</a:t>
            </a:r>
            <a:endParaRPr lang="es-EC" b="1" dirty="0">
              <a:solidFill>
                <a:srgbClr val="000000"/>
              </a:solidFill>
              <a:ea typeface="Inconsolata"/>
            </a:endParaRPr>
          </a:p>
          <a:p>
            <a:pPr marL="285750" indent="-285750">
              <a:buFont typeface="Arial" panose="020B0604020202020204" pitchFamily="34" charset="0"/>
              <a:buChar char="•"/>
            </a:pPr>
            <a:endParaRPr lang="es-EC" dirty="0" smtClean="0"/>
          </a:p>
          <a:p>
            <a:pPr marL="349250" indent="-349250" algn="just">
              <a:buAutoNum type="alphaLcParenR"/>
            </a:pPr>
            <a:r>
              <a:rPr lang="es-EC" sz="1600" dirty="0"/>
              <a:t>Las emociones influyen en la salud de las personas, y alteran el sistema inmunológico provocando cambios en las señales fisiológicas. </a:t>
            </a:r>
          </a:p>
          <a:p>
            <a:endParaRPr lang="es-EC" b="1" dirty="0" smtClean="0">
              <a:solidFill>
                <a:srgbClr val="000000"/>
              </a:solidFill>
              <a:latin typeface="Arial" panose="020B0604020202020204" pitchFamily="34" charset="0"/>
              <a:ea typeface="Inconsolata"/>
            </a:endParaRPr>
          </a:p>
        </p:txBody>
      </p:sp>
      <p:pic>
        <p:nvPicPr>
          <p:cNvPr id="6" name="Imagen 5"/>
          <p:cNvPicPr>
            <a:picLocks noChangeAspect="1"/>
          </p:cNvPicPr>
          <p:nvPr/>
        </p:nvPicPr>
        <p:blipFill>
          <a:blip r:embed="rId3"/>
          <a:stretch>
            <a:fillRect/>
          </a:stretch>
        </p:blipFill>
        <p:spPr>
          <a:xfrm>
            <a:off x="435935" y="2374087"/>
            <a:ext cx="7844404" cy="4028051"/>
          </a:xfrm>
          <a:prstGeom prst="rect">
            <a:avLst/>
          </a:prstGeom>
        </p:spPr>
      </p:pic>
    </p:spTree>
    <p:extLst>
      <p:ext uri="{BB962C8B-B14F-4D97-AF65-F5344CB8AC3E}">
        <p14:creationId xmlns:p14="http://schemas.microsoft.com/office/powerpoint/2010/main" val="3866511067"/>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2">
            <a:extLst>
              <a:ext uri="{FF2B5EF4-FFF2-40B4-BE49-F238E27FC236}">
                <a16:creationId xmlns:a16="http://schemas.microsoft.com/office/drawing/2014/main" xmlns="" id="{DDF7885F-512D-4936-A52A-20597039AC0B}"/>
              </a:ext>
            </a:extLst>
          </p:cNvPr>
          <p:cNvSpPr txBox="1">
            <a:spLocks/>
          </p:cNvSpPr>
          <p:nvPr/>
        </p:nvSpPr>
        <p:spPr>
          <a:xfrm>
            <a:off x="7014498" y="65841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AE1514C-5E56-4738-A1FF-4B1CFD2A3E36}" type="slidenum">
              <a:rPr lang="en-US" sz="825">
                <a:solidFill>
                  <a:schemeClr val="tx2"/>
                </a:solidFill>
              </a:rPr>
              <a:pPr algn="r"/>
              <a:t>30</a:t>
            </a:fld>
            <a:endParaRPr lang="en-US" sz="825" dirty="0">
              <a:solidFill>
                <a:schemeClr val="tx2"/>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sp>
        <p:nvSpPr>
          <p:cNvPr id="6" name="Rectángulo 5"/>
          <p:cNvSpPr/>
          <p:nvPr/>
        </p:nvSpPr>
        <p:spPr>
          <a:xfrm>
            <a:off x="0" y="1050758"/>
            <a:ext cx="9071898" cy="646331"/>
          </a:xfrm>
          <a:prstGeom prst="rect">
            <a:avLst/>
          </a:prstGeom>
        </p:spPr>
        <p:txBody>
          <a:bodyPr wrap="square">
            <a:spAutoFit/>
          </a:bodyPr>
          <a:lstStyle/>
          <a:p>
            <a:pPr marL="457200" indent="-457200"/>
            <a:r>
              <a:rPr lang="es-EC" b="1" dirty="0">
                <a:solidFill>
                  <a:srgbClr val="000000"/>
                </a:solidFill>
                <a:ea typeface="Inconsolata"/>
                <a:cs typeface="Times New Roman" panose="02020603050405020304" pitchFamily="18" charset="0"/>
              </a:rPr>
              <a:t>6</a:t>
            </a:r>
            <a:r>
              <a:rPr lang="es-EC" b="1" dirty="0" smtClean="0">
                <a:solidFill>
                  <a:srgbClr val="000000"/>
                </a:solidFill>
                <a:ea typeface="Inconsolata"/>
                <a:cs typeface="Times New Roman" panose="02020603050405020304" pitchFamily="18" charset="0"/>
              </a:rPr>
              <a:t>. </a:t>
            </a:r>
            <a:r>
              <a:rPr lang="es-EC" b="1" dirty="0" smtClean="0">
                <a:solidFill>
                  <a:srgbClr val="000000"/>
                </a:solidFill>
                <a:ea typeface="Inconsolata"/>
                <a:cs typeface="Times New Roman" panose="02020603050405020304" pitchFamily="18" charset="0"/>
              </a:rPr>
              <a:t>	</a:t>
            </a:r>
            <a:r>
              <a:rPr lang="es-EC" b="1" dirty="0" smtClean="0">
                <a:solidFill>
                  <a:srgbClr val="000000"/>
                </a:solidFill>
                <a:ea typeface="Inconsolata"/>
                <a:cs typeface="Times New Roman" panose="02020603050405020304" pitchFamily="18" charset="0"/>
              </a:rPr>
              <a:t>CONCLUSIONES Y RECOMENDACIONES (Cont.)</a:t>
            </a:r>
            <a:endParaRPr lang="es-EC" b="1" dirty="0" smtClean="0">
              <a:solidFill>
                <a:srgbClr val="000000"/>
              </a:solidFill>
              <a:ea typeface="Inconsolata"/>
              <a:cs typeface="Times New Roman" panose="02020603050405020304" pitchFamily="18" charset="0"/>
            </a:endParaRPr>
          </a:p>
          <a:p>
            <a:endParaRPr lang="es-EC" b="1" dirty="0">
              <a:solidFill>
                <a:srgbClr val="000000"/>
              </a:solidFill>
              <a:latin typeface="Arial" panose="020B0604020202020204" pitchFamily="34" charset="0"/>
              <a:ea typeface="Inconsolata"/>
            </a:endParaRPr>
          </a:p>
        </p:txBody>
      </p:sp>
      <p:sp>
        <p:nvSpPr>
          <p:cNvPr id="8" name="Title 2"/>
          <p:cNvSpPr>
            <a:spLocks noGrp="1"/>
          </p:cNvSpPr>
          <p:nvPr>
            <p:ph type="title"/>
          </p:nvPr>
        </p:nvSpPr>
        <p:spPr/>
        <p:txBody>
          <a:bodyPr/>
          <a:lstStyle/>
          <a:p>
            <a:r>
              <a:rPr lang="es-ES" altLang="en-US" sz="1800" dirty="0"/>
              <a:t>“MODIFICACIÓN DEL COMPORTAMIENTO DE UN ROBOT SIMULADO EN RESPUESTA A LOS ESTADOS DE ÁNIMO DE SUJETOS SANOS EN BASE AL ANÁLISIS DEL ACOPLE CARDIORRESPIRATORIO”</a:t>
            </a:r>
            <a:endParaRPr lang="en-US" sz="1800" dirty="0"/>
          </a:p>
        </p:txBody>
      </p:sp>
      <p:sp>
        <p:nvSpPr>
          <p:cNvPr id="10" name="Rectángulo 9"/>
          <p:cNvSpPr/>
          <p:nvPr/>
        </p:nvSpPr>
        <p:spPr>
          <a:xfrm>
            <a:off x="0" y="1513010"/>
            <a:ext cx="8944708" cy="1692771"/>
          </a:xfrm>
          <a:prstGeom prst="rect">
            <a:avLst/>
          </a:prstGeom>
        </p:spPr>
        <p:txBody>
          <a:bodyPr wrap="square">
            <a:spAutoFit/>
          </a:bodyPr>
          <a:lstStyle/>
          <a:p>
            <a:pPr marL="342900" indent="-342900" algn="just" defTabSz="339725">
              <a:buAutoNum type="alphaLcParenR" startAt="6"/>
            </a:pPr>
            <a:endParaRPr lang="es-EC" sz="1600" dirty="0" smtClean="0"/>
          </a:p>
          <a:p>
            <a:pPr marL="342900" indent="-342900" algn="just" defTabSz="339725">
              <a:buAutoNum type="alphaLcParenR" startAt="6"/>
            </a:pPr>
            <a:endParaRPr lang="es-ES" sz="1600" dirty="0"/>
          </a:p>
          <a:p>
            <a:pPr marL="342900" indent="-342900">
              <a:buFont typeface="Arial" panose="020B0604020202020204" pitchFamily="34" charset="0"/>
              <a:buChar char="•"/>
            </a:pPr>
            <a:endParaRPr lang="es-ES" sz="1600" dirty="0"/>
          </a:p>
          <a:p>
            <a:pPr marL="342900" indent="-342900" algn="just">
              <a:buFont typeface="Arial" panose="020B0604020202020204" pitchFamily="34" charset="0"/>
              <a:buChar char="•"/>
            </a:pPr>
            <a:endParaRPr lang="es-EC" sz="1600" dirty="0"/>
          </a:p>
          <a:p>
            <a:pPr marL="342900" indent="-342900" algn="just">
              <a:buFont typeface="Arial" panose="020B0604020202020204" pitchFamily="34" charset="0"/>
              <a:buChar char="•"/>
            </a:pPr>
            <a:endParaRPr lang="es-EC" sz="2000" dirty="0" smtClean="0">
              <a:solidFill>
                <a:schemeClr val="dk1"/>
              </a:solidFill>
              <a:cs typeface="Arial" panose="020B0604020202020204" pitchFamily="34" charset="0"/>
            </a:endParaRPr>
          </a:p>
          <a:p>
            <a:pPr algn="just"/>
            <a:endParaRPr lang="es-ES" sz="2000" dirty="0">
              <a:solidFill>
                <a:schemeClr val="dk1"/>
              </a:solidFill>
              <a:cs typeface="Arial" panose="020B0604020202020204" pitchFamily="34" charset="0"/>
            </a:endParaRPr>
          </a:p>
        </p:txBody>
      </p:sp>
      <mc:AlternateContent xmlns:mc="http://schemas.openxmlformats.org/markup-compatibility/2006">
        <mc:Choice xmlns:a14="http://schemas.microsoft.com/office/drawing/2010/main" Requires="a14">
          <p:sp>
            <p:nvSpPr>
              <p:cNvPr id="3" name="Rectángulo 2"/>
              <p:cNvSpPr/>
              <p:nvPr/>
            </p:nvSpPr>
            <p:spPr>
              <a:xfrm>
                <a:off x="375137" y="1636119"/>
                <a:ext cx="8170985" cy="4278094"/>
              </a:xfrm>
              <a:prstGeom prst="rect">
                <a:avLst/>
              </a:prstGeom>
            </p:spPr>
            <p:txBody>
              <a:bodyPr wrap="square">
                <a:spAutoFit/>
              </a:bodyPr>
              <a:lstStyle/>
              <a:p>
                <a:pPr marL="342900" indent="-342900" algn="just" defTabSz="339725">
                  <a:buFont typeface="+mj-lt"/>
                  <a:buAutoNum type="alphaLcParenR" startAt="11"/>
                </a:pPr>
                <a:r>
                  <a:rPr lang="es-EC" sz="1700" dirty="0"/>
                  <a:t>Los clasificadores que emplearon el análisis MSC de la señal FLW con la con la pendiente de subida (</a:t>
                </a:r>
                <a14:m>
                  <m:oMath xmlns:m="http://schemas.openxmlformats.org/officeDocument/2006/math">
                    <m:sSub>
                      <m:sSubPr>
                        <m:ctrlPr>
                          <a:rPr lang="es-ES" sz="1700" i="1">
                            <a:latin typeface="Cambria Math" panose="02040503050406030204" pitchFamily="18" charset="0"/>
                          </a:rPr>
                        </m:ctrlPr>
                      </m:sSubPr>
                      <m:e>
                        <m:r>
                          <a:rPr lang="es-EC" sz="1700">
                            <a:latin typeface="Cambria Math" panose="02040503050406030204" pitchFamily="18" charset="0"/>
                          </a:rPr>
                          <m:t>𝐼</m:t>
                        </m:r>
                      </m:e>
                      <m:sub>
                        <m:r>
                          <a:rPr lang="es-EC" sz="1700">
                            <a:latin typeface="Cambria Math" panose="02040503050406030204" pitchFamily="18" charset="0"/>
                          </a:rPr>
                          <m:t>𝑈𝑆</m:t>
                        </m:r>
                      </m:sub>
                    </m:sSub>
                  </m:oMath>
                </a14:m>
                <a:r>
                  <a:rPr lang="es-EC" sz="1700" dirty="0"/>
                  <a:t>) para la identificación de estrés tuvieron un mejor desempeño que los que usaban el análisis PSD de la señal FLW</a:t>
                </a:r>
                <a:r>
                  <a:rPr lang="es-EC" sz="1700" dirty="0" smtClean="0"/>
                  <a:t>.</a:t>
                </a:r>
              </a:p>
              <a:p>
                <a:pPr marL="342900" indent="-342900" algn="just" defTabSz="339725">
                  <a:buFont typeface="+mj-lt"/>
                  <a:buAutoNum type="alphaLcParenR" startAt="11"/>
                </a:pPr>
                <a:r>
                  <a:rPr lang="es-EC" sz="1700" dirty="0" smtClean="0"/>
                  <a:t>Se debe considerar que la incorporación </a:t>
                </a:r>
                <a:r>
                  <a:rPr lang="es-EC" sz="1700" dirty="0"/>
                  <a:t>de la señal respiratoria para la detección de estrés podría dar falsos positivos al enmascaran otro tipo de enfermedades que no sean emocionales. </a:t>
                </a:r>
              </a:p>
              <a:p>
                <a:pPr marL="342900" indent="-342900" algn="just" defTabSz="339725">
                  <a:buAutoNum type="alphaLcParenR" startAt="11"/>
                </a:pPr>
                <a:r>
                  <a:rPr lang="es-ES" sz="1700" dirty="0" smtClean="0"/>
                  <a:t>Con el presente estudio se logró </a:t>
                </a:r>
                <a:r>
                  <a:rPr lang="es-ES" sz="1700" dirty="0"/>
                  <a:t>un </a:t>
                </a:r>
                <a:r>
                  <a:rPr lang="es-ES" sz="1700" dirty="0" smtClean="0"/>
                  <a:t>acercamiento </a:t>
                </a:r>
                <a:r>
                  <a:rPr lang="es-ES" sz="1700" dirty="0"/>
                  <a:t>entre la </a:t>
                </a:r>
                <a:r>
                  <a:rPr lang="es-ES" sz="1700" dirty="0" smtClean="0"/>
                  <a:t>empatía </a:t>
                </a:r>
                <a:r>
                  <a:rPr lang="es-ES" sz="1700" dirty="0"/>
                  <a:t>humana y la robótica </a:t>
                </a:r>
                <a:r>
                  <a:rPr lang="es-ES" sz="1700" dirty="0" smtClean="0"/>
                  <a:t>emocional, que permitiría mejorar la respuesta del sistema inmunológico utilizando instrumentación biomédica. </a:t>
                </a:r>
              </a:p>
              <a:p>
                <a:pPr marL="342900" indent="-342900" algn="just" defTabSz="339725">
                  <a:buFontTx/>
                  <a:buAutoNum type="alphaLcParenR" startAt="11"/>
                </a:pPr>
                <a:r>
                  <a:rPr lang="es-EC" sz="1700" dirty="0"/>
                  <a:t>Se recomienda para futuros estudios, se combinen otras señales fisiológicas tales como la señal </a:t>
                </a:r>
                <a:r>
                  <a:rPr lang="es-ES" sz="1700" dirty="0"/>
                  <a:t>de fotoplestismografía (PPG) o la resistencia galvánica de la piel (GSR) </a:t>
                </a:r>
                <a:r>
                  <a:rPr lang="es-EC" sz="1700" dirty="0"/>
                  <a:t>para la identificación de estados emocionales</a:t>
                </a:r>
              </a:p>
              <a:p>
                <a:pPr marL="342900" indent="-342900" algn="just" defTabSz="339725">
                  <a:buAutoNum type="alphaLcParenR" startAt="11"/>
                </a:pPr>
                <a:r>
                  <a:rPr lang="es-ES" sz="1700" dirty="0" smtClean="0"/>
                  <a:t>Se </a:t>
                </a:r>
                <a:r>
                  <a:rPr lang="es-ES" sz="1700" dirty="0"/>
                  <a:t>recomienda </a:t>
                </a:r>
                <a:r>
                  <a:rPr lang="es-ES" sz="1700" dirty="0" smtClean="0"/>
                  <a:t>ampliar </a:t>
                </a:r>
                <a:r>
                  <a:rPr lang="es-ES" sz="1700" dirty="0"/>
                  <a:t>el </a:t>
                </a:r>
                <a:r>
                  <a:rPr lang="es-ES" sz="1700" dirty="0" smtClean="0"/>
                  <a:t>estudio de investigación para brindar una detección d estrés, seguimiento de pacientes, y permitir una </a:t>
                </a:r>
                <a:r>
                  <a:rPr lang="es-ES" sz="1700" dirty="0"/>
                  <a:t>acción </a:t>
                </a:r>
                <a:r>
                  <a:rPr lang="es-ES" sz="1700" dirty="0" smtClean="0"/>
                  <a:t>preventiva y correctiva mediante el </a:t>
                </a:r>
                <a:r>
                  <a:rPr lang="es-ES" sz="1700" dirty="0"/>
                  <a:t>uso de robots </a:t>
                </a:r>
                <a:r>
                  <a:rPr lang="es-ES" sz="1700" dirty="0" smtClean="0"/>
                  <a:t>reales que interactúen directamente con los pacientes. </a:t>
                </a:r>
                <a:endParaRPr lang="es-ES" sz="1700" dirty="0"/>
              </a:p>
            </p:txBody>
          </p:sp>
        </mc:Choice>
        <mc:Fallback>
          <p:sp>
            <p:nvSpPr>
              <p:cNvPr id="3" name="Rectángulo 2"/>
              <p:cNvSpPr>
                <a:spLocks noRot="1" noChangeAspect="1" noMove="1" noResize="1" noEditPoints="1" noAdjustHandles="1" noChangeArrowheads="1" noChangeShapeType="1" noTextEdit="1"/>
              </p:cNvSpPr>
              <p:nvPr/>
            </p:nvSpPr>
            <p:spPr>
              <a:xfrm>
                <a:off x="375137" y="1636119"/>
                <a:ext cx="8170985" cy="4278094"/>
              </a:xfrm>
              <a:prstGeom prst="rect">
                <a:avLst/>
              </a:prstGeom>
              <a:blipFill rotWithShape="0">
                <a:blip r:embed="rId3"/>
                <a:stretch>
                  <a:fillRect l="-672" t="-1140" r="-448" b="-997"/>
                </a:stretch>
              </a:blipFill>
            </p:spPr>
            <p:txBody>
              <a:bodyPr/>
              <a:lstStyle/>
              <a:p>
                <a:r>
                  <a:rPr lang="es-ES">
                    <a:noFill/>
                  </a:rPr>
                  <a:t> </a:t>
                </a:r>
              </a:p>
            </p:txBody>
          </p:sp>
        </mc:Fallback>
      </mc:AlternateContent>
    </p:spTree>
    <p:extLst>
      <p:ext uri="{BB962C8B-B14F-4D97-AF65-F5344CB8AC3E}">
        <p14:creationId xmlns:p14="http://schemas.microsoft.com/office/powerpoint/2010/main" val="1184696975"/>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102433" y="2967335"/>
            <a:ext cx="2939139" cy="923330"/>
          </a:xfrm>
          <a:prstGeom prst="rect">
            <a:avLst/>
          </a:prstGeom>
          <a:noFill/>
        </p:spPr>
        <p:txBody>
          <a:bodyPr wrap="none" lIns="91440" tIns="45720" rIns="91440" bIns="45720">
            <a:spAutoFit/>
          </a:bodyPr>
          <a:lstStyle/>
          <a:p>
            <a:pPr algn="ctr"/>
            <a:r>
              <a:rPr lang="es-ES" sz="5400" dirty="0" smtClean="0">
                <a:ln w="0"/>
                <a:effectLst>
                  <a:outerShdw blurRad="38100" dist="19050" dir="2700000" algn="tl" rotWithShape="0">
                    <a:schemeClr val="dk1">
                      <a:alpha val="40000"/>
                    </a:schemeClr>
                  </a:outerShdw>
                </a:effectLst>
              </a:rPr>
              <a:t>GRACIAS</a:t>
            </a:r>
            <a:endParaRPr lang="es-E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3773039044"/>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174151" y="2967335"/>
            <a:ext cx="2795702" cy="923330"/>
          </a:xfrm>
          <a:prstGeom prst="rect">
            <a:avLst/>
          </a:prstGeom>
          <a:noFill/>
        </p:spPr>
        <p:txBody>
          <a:bodyPr wrap="none" lIns="91440" tIns="45720" rIns="91440" bIns="45720">
            <a:spAutoFit/>
          </a:bodyPr>
          <a:lstStyle/>
          <a:p>
            <a:pPr algn="ctr"/>
            <a:r>
              <a:rPr lang="es-ES" sz="5400" dirty="0" smtClean="0">
                <a:ln w="0"/>
                <a:effectLst>
                  <a:outerShdw blurRad="38100" dist="19050" dir="2700000" algn="tl" rotWithShape="0">
                    <a:schemeClr val="dk1">
                      <a:alpha val="40000"/>
                    </a:schemeClr>
                  </a:outerShdw>
                </a:effectLst>
              </a:rPr>
              <a:t>ANEXOS</a:t>
            </a:r>
            <a:endParaRPr lang="es-E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950536234"/>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1800" dirty="0"/>
              <a:t>“MODIFICACIÓN DEL COMPORTAMIENTO DE UN ROBOT SIMULADO EN RESPUESTA A LOS ESTADOS DE ÁNIMO DE SUJETOS SANOS EN BASE AL ANÁLISIS DEL ACOPLE CARDIORRESPIRATORIO”</a:t>
            </a:r>
          </a:p>
        </p:txBody>
      </p:sp>
      <p:sp>
        <p:nvSpPr>
          <p:cNvPr id="3" name="Rectángulo 2"/>
          <p:cNvSpPr/>
          <p:nvPr/>
        </p:nvSpPr>
        <p:spPr>
          <a:xfrm>
            <a:off x="96981" y="1123872"/>
            <a:ext cx="8950037" cy="646331"/>
          </a:xfrm>
          <a:prstGeom prst="rect">
            <a:avLst/>
          </a:prstGeom>
        </p:spPr>
        <p:txBody>
          <a:bodyPr wrap="square">
            <a:spAutoFit/>
          </a:bodyPr>
          <a:lstStyle/>
          <a:p>
            <a:pPr marL="914400" indent="-914400">
              <a:buAutoNum type="arabicPeriod" startAt="2"/>
            </a:pPr>
            <a:r>
              <a:rPr lang="es-ES" b="1" dirty="0">
                <a:solidFill>
                  <a:srgbClr val="000000"/>
                </a:solidFill>
                <a:latin typeface="Arial" panose="020B0604020202020204" pitchFamily="34" charset="0"/>
                <a:ea typeface="Inconsolata"/>
              </a:rPr>
              <a:t>DISEÑO DEL SISTEMA DE ADQUISICIÓN DE SEÑALES </a:t>
            </a:r>
            <a:r>
              <a:rPr lang="es-ES" b="1" dirty="0" smtClean="0">
                <a:solidFill>
                  <a:srgbClr val="000000"/>
                </a:solidFill>
                <a:latin typeface="Arial" panose="020B0604020202020204" pitchFamily="34" charset="0"/>
                <a:ea typeface="Inconsolata"/>
              </a:rPr>
              <a:t>CARDIORRESPIRATORIAS</a:t>
            </a:r>
            <a:endParaRPr lang="es-EC" dirty="0" smtClean="0">
              <a:solidFill>
                <a:srgbClr val="000000"/>
              </a:solidFill>
              <a:latin typeface="Arial" panose="020B0604020202020204" pitchFamily="34" charset="0"/>
              <a:ea typeface="Inconsolata"/>
            </a:endParaRPr>
          </a:p>
        </p:txBody>
      </p:sp>
      <p:pic>
        <p:nvPicPr>
          <p:cNvPr id="10" name="Imagen 9"/>
          <p:cNvPicPr>
            <a:picLocks noChangeAspect="1"/>
          </p:cNvPicPr>
          <p:nvPr/>
        </p:nvPicPr>
        <p:blipFill>
          <a:blip r:embed="rId2"/>
          <a:stretch>
            <a:fillRect/>
          </a:stretch>
        </p:blipFill>
        <p:spPr>
          <a:xfrm>
            <a:off x="1787857" y="1770203"/>
            <a:ext cx="5568286" cy="4991795"/>
          </a:xfrm>
          <a:prstGeom prst="rect">
            <a:avLst/>
          </a:prstGeom>
        </p:spPr>
      </p:pic>
      <p:sp>
        <p:nvSpPr>
          <p:cNvPr id="5" name="Flecha derecha 4">
            <a:hlinkClick r:id="rId3" action="ppaction://hlinksldjump"/>
          </p:cNvPr>
          <p:cNvSpPr/>
          <p:nvPr/>
        </p:nvSpPr>
        <p:spPr>
          <a:xfrm>
            <a:off x="8304818" y="6280219"/>
            <a:ext cx="377965" cy="554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631345436"/>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Tarjeta de adquisición de señales</a:t>
            </a:r>
            <a:endParaRPr lang="es-ES" dirty="0"/>
          </a:p>
        </p:txBody>
      </p:sp>
      <p:sp>
        <p:nvSpPr>
          <p:cNvPr id="10" name="AutoShape 4" descr="Resultado de imagen para stm32f4 discovery"/>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11" name="AutoShape 6" descr="Resultado de imagen para stm32f4 discovery"/>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13" name="AutoShape 8" descr="Resultado de imagen para stm32f4 discovery"/>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grpSp>
        <p:nvGrpSpPr>
          <p:cNvPr id="7" name="Grupo 6"/>
          <p:cNvGrpSpPr/>
          <p:nvPr/>
        </p:nvGrpSpPr>
        <p:grpSpPr>
          <a:xfrm>
            <a:off x="215900" y="2124815"/>
            <a:ext cx="4377871" cy="3398194"/>
            <a:chOff x="368300" y="2989942"/>
            <a:chExt cx="4377871" cy="3398194"/>
          </a:xfrm>
        </p:grpSpPr>
        <p:pic>
          <p:nvPicPr>
            <p:cNvPr id="14" name="Imagen 13"/>
            <p:cNvPicPr>
              <a:picLocks noChangeAspect="1"/>
            </p:cNvPicPr>
            <p:nvPr/>
          </p:nvPicPr>
          <p:blipFill rotWithShape="1">
            <a:blip r:embed="rId2"/>
            <a:srcRect t="721" b="809"/>
            <a:stretch/>
          </p:blipFill>
          <p:spPr>
            <a:xfrm rot="5400000">
              <a:off x="1333762" y="2594367"/>
              <a:ext cx="2446946" cy="3795608"/>
            </a:xfrm>
            <a:prstGeom prst="rect">
              <a:avLst/>
            </a:prstGeom>
          </p:spPr>
        </p:pic>
        <p:grpSp>
          <p:nvGrpSpPr>
            <p:cNvPr id="17" name="Group 36">
              <a:extLst>
                <a:ext uri="{FF2B5EF4-FFF2-40B4-BE49-F238E27FC236}">
                  <a16:creationId xmlns:a16="http://schemas.microsoft.com/office/drawing/2014/main" xmlns="" id="{DB93FEBE-7D2D-41D1-8883-EAC0E122CCA0}"/>
                </a:ext>
              </a:extLst>
            </p:cNvPr>
            <p:cNvGrpSpPr/>
            <p:nvPr/>
          </p:nvGrpSpPr>
          <p:grpSpPr>
            <a:xfrm>
              <a:off x="368300" y="2989942"/>
              <a:ext cx="4377871" cy="3309257"/>
              <a:chOff x="363071" y="1226281"/>
              <a:chExt cx="6037729" cy="5268950"/>
            </a:xfrm>
          </p:grpSpPr>
          <p:sp>
            <p:nvSpPr>
              <p:cNvPr id="20" name="Rectangle 35">
                <a:extLst>
                  <a:ext uri="{FF2B5EF4-FFF2-40B4-BE49-F238E27FC236}">
                    <a16:creationId xmlns:a16="http://schemas.microsoft.com/office/drawing/2014/main" xmlns="" id="{6B8F8B4E-D740-44F9-928F-897B9669836F}"/>
                  </a:ext>
                </a:extLst>
              </p:cNvPr>
              <p:cNvSpPr/>
              <p:nvPr/>
            </p:nvSpPr>
            <p:spPr>
              <a:xfrm>
                <a:off x="392374" y="6036112"/>
                <a:ext cx="5984543" cy="44116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34">
                <a:extLst>
                  <a:ext uri="{FF2B5EF4-FFF2-40B4-BE49-F238E27FC236}">
                    <a16:creationId xmlns:a16="http://schemas.microsoft.com/office/drawing/2014/main" xmlns="" id="{202D6F49-B4FE-40D3-A98A-733D9205FB6D}"/>
                  </a:ext>
                </a:extLst>
              </p:cNvPr>
              <p:cNvSpPr/>
              <p:nvPr/>
            </p:nvSpPr>
            <p:spPr>
              <a:xfrm>
                <a:off x="363071" y="1226281"/>
                <a:ext cx="6037729" cy="5268950"/>
              </a:xfrm>
              <a:prstGeom prst="rect">
                <a:avLst/>
              </a:prstGeom>
              <a:no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2" name="Rectangle 16"/>
            <p:cNvSpPr/>
            <p:nvPr/>
          </p:nvSpPr>
          <p:spPr>
            <a:xfrm>
              <a:off x="1633906" y="5893959"/>
              <a:ext cx="1747924" cy="494177"/>
            </a:xfrm>
            <a:prstGeom prst="rect">
              <a:avLst/>
            </a:prstGeom>
          </p:spPr>
          <p:txBody>
            <a:bodyPr wrap="square" lIns="134424" tIns="107539" rIns="134424" bIns="107539">
              <a:spAutoFit/>
            </a:bodyPr>
            <a:lstStyle/>
            <a:p>
              <a:pPr marL="0" lvl="1" fontAlgn="base">
                <a:lnSpc>
                  <a:spcPct val="90000"/>
                </a:lnSpc>
                <a:spcBef>
                  <a:spcPct val="0"/>
                </a:spcBef>
                <a:spcAft>
                  <a:spcPct val="0"/>
                </a:spcAft>
              </a:pPr>
              <a:r>
                <a:rPr lang="es-EC" sz="2000" b="1" dirty="0" smtClean="0">
                  <a:solidFill>
                    <a:srgbClr val="004568"/>
                  </a:solidFill>
                </a:rPr>
                <a:t>STM32F047</a:t>
              </a:r>
              <a:endParaRPr lang="es-EC" sz="2000" b="1" dirty="0">
                <a:solidFill>
                  <a:srgbClr val="004568"/>
                </a:solidFill>
              </a:endParaRPr>
            </a:p>
          </p:txBody>
        </p:sp>
      </p:grpSp>
      <p:graphicFrame>
        <p:nvGraphicFramePr>
          <p:cNvPr id="23" name="Tabla 22"/>
          <p:cNvGraphicFramePr>
            <a:graphicFrameLocks noGrp="1"/>
          </p:cNvGraphicFramePr>
          <p:nvPr>
            <p:extLst>
              <p:ext uri="{D42A27DB-BD31-4B8C-83A1-F6EECF244321}">
                <p14:modId xmlns:p14="http://schemas.microsoft.com/office/powerpoint/2010/main" val="3939195036"/>
              </p:ext>
            </p:extLst>
          </p:nvPr>
        </p:nvGraphicFramePr>
        <p:xfrm>
          <a:off x="5029745" y="1176374"/>
          <a:ext cx="3931835" cy="5337822"/>
        </p:xfrm>
        <a:graphic>
          <a:graphicData uri="http://schemas.openxmlformats.org/drawingml/2006/table">
            <a:tbl>
              <a:tblPr>
                <a:tableStyleId>{5C22544A-7EE6-4342-B048-85BDC9FD1C3A}</a:tableStyleId>
              </a:tblPr>
              <a:tblGrid>
                <a:gridCol w="3931835"/>
              </a:tblGrid>
              <a:tr h="508613">
                <a:tc>
                  <a:txBody>
                    <a:bodyPr/>
                    <a:lstStyle/>
                    <a:p>
                      <a:r>
                        <a:rPr lang="en-US" sz="2000" kern="1200" baseline="0" dirty="0" smtClean="0">
                          <a:solidFill>
                            <a:schemeClr val="bg1"/>
                          </a:solidFill>
                          <a:effectLst/>
                          <a:latin typeface="+mn-lt"/>
                          <a:ea typeface="+mn-ea"/>
                          <a:cs typeface="+mn-cs"/>
                        </a:rPr>
                        <a:t>Características </a:t>
                      </a:r>
                      <a:endParaRPr lang="en-US" sz="2000" kern="1200" baseline="0" dirty="0">
                        <a:solidFill>
                          <a:schemeClr val="bg1"/>
                        </a:solidFill>
                        <a:effectLst/>
                        <a:latin typeface="+mn-lt"/>
                        <a:ea typeface="+mn-ea"/>
                        <a:cs typeface="+mn-cs"/>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r>
              <a:tr h="4829209">
                <a:tc>
                  <a:txBody>
                    <a:bodyPr/>
                    <a:lstStyle/>
                    <a:p>
                      <a:pPr marL="342900" lvl="0" indent="-342900">
                        <a:buFont typeface="Arial" panose="020B0604020202020204" pitchFamily="34" charset="0"/>
                        <a:buChar char="•"/>
                      </a:pPr>
                      <a:r>
                        <a:rPr lang="es-ES" sz="1800" kern="1200" baseline="0" dirty="0" smtClean="0">
                          <a:solidFill>
                            <a:schemeClr val="dk1"/>
                          </a:solidFill>
                          <a:effectLst/>
                          <a:latin typeface="+mn-lt"/>
                          <a:ea typeface="+mn-ea"/>
                          <a:cs typeface="+mn-cs"/>
                        </a:rPr>
                        <a:t>La tarjeta STM32F047 permite la adquisición de datos analógicos. </a:t>
                      </a:r>
                    </a:p>
                    <a:p>
                      <a:pPr marL="342900" lvl="0" indent="-342900">
                        <a:buFont typeface="Arial" panose="020B0604020202020204" pitchFamily="34" charset="0"/>
                        <a:buChar char="•"/>
                      </a:pPr>
                      <a:r>
                        <a:rPr lang="es-ES" sz="1800" kern="1200" baseline="0" dirty="0" smtClean="0">
                          <a:solidFill>
                            <a:schemeClr val="dk1"/>
                          </a:solidFill>
                          <a:effectLst/>
                          <a:latin typeface="+mn-lt"/>
                          <a:ea typeface="+mn-ea"/>
                          <a:cs typeface="+mn-cs"/>
                        </a:rPr>
                        <a:t>Fuente de alimentación: a través del bus USB o desde una fuente externa de 5 V.</a:t>
                      </a:r>
                    </a:p>
                    <a:p>
                      <a:pPr marL="342900" lvl="0" indent="-342900">
                        <a:buFont typeface="Arial" panose="020B0604020202020204" pitchFamily="34" charset="0"/>
                        <a:buChar char="•"/>
                      </a:pPr>
                      <a:r>
                        <a:rPr lang="es-ES" sz="1800" kern="1200" baseline="0" dirty="0" smtClean="0">
                          <a:solidFill>
                            <a:schemeClr val="dk1"/>
                          </a:solidFill>
                          <a:effectLst/>
                          <a:latin typeface="+mn-lt"/>
                          <a:ea typeface="+mn-ea"/>
                          <a:cs typeface="+mn-cs"/>
                        </a:rPr>
                        <a:t>Rango </a:t>
                      </a:r>
                      <a:r>
                        <a:rPr lang="es-ES" sz="1800" kern="1200" baseline="0" dirty="0">
                          <a:solidFill>
                            <a:schemeClr val="dk1"/>
                          </a:solidFill>
                          <a:effectLst/>
                          <a:latin typeface="+mn-lt"/>
                          <a:ea typeface="+mn-ea"/>
                          <a:cs typeface="+mn-cs"/>
                        </a:rPr>
                        <a:t>de lectura analógica de 0 a 3.3(V) </a:t>
                      </a:r>
                      <a:endParaRPr lang="es-ES" sz="1800" kern="1200" baseline="0" dirty="0" smtClean="0">
                        <a:solidFill>
                          <a:schemeClr val="dk1"/>
                        </a:solidFill>
                        <a:effectLst/>
                        <a:latin typeface="+mn-lt"/>
                        <a:ea typeface="+mn-ea"/>
                        <a:cs typeface="+mn-cs"/>
                      </a:endParaRPr>
                    </a:p>
                    <a:p>
                      <a:pPr marL="342900" lvl="0" indent="-342900">
                        <a:buFont typeface="Arial" panose="020B0604020202020204" pitchFamily="34" charset="0"/>
                        <a:buChar char="•"/>
                      </a:pPr>
                      <a:r>
                        <a:rPr lang="es-ES" sz="1800" kern="1200" baseline="0" dirty="0" smtClean="0">
                          <a:solidFill>
                            <a:schemeClr val="dk1"/>
                          </a:solidFill>
                          <a:effectLst/>
                          <a:latin typeface="+mn-lt"/>
                          <a:ea typeface="+mn-ea"/>
                          <a:cs typeface="+mn-cs"/>
                        </a:rPr>
                        <a:t>Posee </a:t>
                      </a:r>
                      <a:r>
                        <a:rPr lang="es-ES" sz="1800" kern="1200" baseline="0" dirty="0">
                          <a:solidFill>
                            <a:schemeClr val="dk1"/>
                          </a:solidFill>
                          <a:effectLst/>
                          <a:latin typeface="+mn-lt"/>
                          <a:ea typeface="+mn-ea"/>
                          <a:cs typeface="+mn-cs"/>
                        </a:rPr>
                        <a:t>internamente 16 módulos ADC de 12 bits cada </a:t>
                      </a:r>
                      <a:r>
                        <a:rPr lang="es-ES" sz="1800" kern="1200" baseline="0" dirty="0" smtClean="0">
                          <a:solidFill>
                            <a:schemeClr val="dk1"/>
                          </a:solidFill>
                          <a:effectLst/>
                          <a:latin typeface="+mn-lt"/>
                          <a:ea typeface="+mn-ea"/>
                          <a:cs typeface="+mn-cs"/>
                        </a:rPr>
                        <a:t>uno.</a:t>
                      </a:r>
                    </a:p>
                    <a:p>
                      <a:pPr marL="342900" lvl="0" indent="-342900">
                        <a:buFont typeface="Arial" panose="020B0604020202020204" pitchFamily="34" charset="0"/>
                        <a:buChar char="•"/>
                      </a:pPr>
                      <a:r>
                        <a:rPr lang="es-ES" sz="1800" kern="1200" baseline="0" dirty="0" smtClean="0">
                          <a:solidFill>
                            <a:schemeClr val="dk1"/>
                          </a:solidFill>
                          <a:effectLst/>
                          <a:latin typeface="+mn-lt"/>
                          <a:ea typeface="+mn-ea"/>
                          <a:cs typeface="+mn-cs"/>
                        </a:rPr>
                        <a:t>La tarjeta SMT32F407 permite la comunicación a través del puerto serial con el software MATLAB/ Simulink en una PC. </a:t>
                      </a:r>
                      <a:endParaRPr lang="es-ES" sz="1800" kern="1200" baseline="0" dirty="0">
                        <a:solidFill>
                          <a:schemeClr val="dk1"/>
                        </a:solidFill>
                        <a:effectLst/>
                        <a:latin typeface="+mn-lt"/>
                        <a:ea typeface="+mn-ea"/>
                        <a:cs typeface="+mn-cs"/>
                      </a:endParaRPr>
                    </a:p>
                    <a:p>
                      <a:pPr marL="342900" lvl="0" indent="-342900">
                        <a:buFont typeface="Arial" panose="020B0604020202020204" pitchFamily="34" charset="0"/>
                        <a:buChar char="•"/>
                      </a:pPr>
                      <a:endParaRPr lang="es-ES" sz="1800" kern="1200" baseline="0" dirty="0" smtClean="0">
                        <a:solidFill>
                          <a:schemeClr val="dk1"/>
                        </a:solidFill>
                        <a:effectLst/>
                        <a:latin typeface="+mn-lt"/>
                        <a:ea typeface="+mn-ea"/>
                        <a:cs typeface="+mn-cs"/>
                      </a:endParaRPr>
                    </a:p>
                  </a:txBody>
                  <a:tcPr marL="68580" marR="68580" marT="34290" marB="34290" anchor="ctr">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
        <p:nvSpPr>
          <p:cNvPr id="15" name="Flecha derecha 14">
            <a:hlinkClick r:id="rId3" action="ppaction://hlinksldjump"/>
          </p:cNvPr>
          <p:cNvSpPr/>
          <p:nvPr/>
        </p:nvSpPr>
        <p:spPr>
          <a:xfrm>
            <a:off x="8304818" y="6280219"/>
            <a:ext cx="377965" cy="554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744630704"/>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Módulo ECG</a:t>
            </a:r>
            <a:endParaRPr lang="es-ES" dirty="0"/>
          </a:p>
        </p:txBody>
      </p:sp>
      <p:sp>
        <p:nvSpPr>
          <p:cNvPr id="10" name="AutoShape 4" descr="Resultado de imagen para stm32f4 discovery"/>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11" name="AutoShape 6" descr="Resultado de imagen para stm32f4 discovery"/>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13" name="AutoShape 8" descr="Resultado de imagen para stm32f4 discovery"/>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graphicFrame>
        <p:nvGraphicFramePr>
          <p:cNvPr id="23" name="Tabla 22"/>
          <p:cNvGraphicFramePr>
            <a:graphicFrameLocks noGrp="1"/>
          </p:cNvGraphicFramePr>
          <p:nvPr>
            <p:extLst>
              <p:ext uri="{D42A27DB-BD31-4B8C-83A1-F6EECF244321}">
                <p14:modId xmlns:p14="http://schemas.microsoft.com/office/powerpoint/2010/main" val="3423986"/>
              </p:ext>
            </p:extLst>
          </p:nvPr>
        </p:nvGraphicFramePr>
        <p:xfrm>
          <a:off x="215900" y="1122267"/>
          <a:ext cx="6845300" cy="2362200"/>
        </p:xfrm>
        <a:graphic>
          <a:graphicData uri="http://schemas.openxmlformats.org/drawingml/2006/table">
            <a:tbl>
              <a:tblPr>
                <a:tableStyleId>{5C22544A-7EE6-4342-B048-85BDC9FD1C3A}</a:tableStyleId>
              </a:tblPr>
              <a:tblGrid>
                <a:gridCol w="6845300"/>
              </a:tblGrid>
              <a:tr h="317364">
                <a:tc>
                  <a:txBody>
                    <a:bodyPr/>
                    <a:lstStyle/>
                    <a:p>
                      <a:r>
                        <a:rPr lang="en-US" sz="2000" kern="1200" baseline="0" dirty="0" smtClean="0">
                          <a:solidFill>
                            <a:schemeClr val="bg1"/>
                          </a:solidFill>
                          <a:effectLst/>
                          <a:latin typeface="+mn-lt"/>
                          <a:ea typeface="+mn-ea"/>
                          <a:cs typeface="+mn-cs"/>
                        </a:rPr>
                        <a:t>Características </a:t>
                      </a:r>
                      <a:endParaRPr lang="en-US" sz="2000" kern="1200" baseline="0" dirty="0">
                        <a:solidFill>
                          <a:schemeClr val="bg1"/>
                        </a:solidFill>
                        <a:effectLst/>
                        <a:latin typeface="+mn-lt"/>
                        <a:ea typeface="+mn-ea"/>
                        <a:cs typeface="+mn-cs"/>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r>
              <a:tr h="1923613">
                <a:tc>
                  <a:txBody>
                    <a:bodyPr/>
                    <a:lstStyle/>
                    <a:p>
                      <a:pPr marL="342900" lvl="0" indent="-342900">
                        <a:buFont typeface="Arial" panose="020B0604020202020204" pitchFamily="34" charset="0"/>
                        <a:buChar char="•"/>
                      </a:pPr>
                      <a:r>
                        <a:rPr lang="es-ES" sz="1800" kern="1200" baseline="0" dirty="0" smtClean="0">
                          <a:solidFill>
                            <a:schemeClr val="dk1"/>
                          </a:solidFill>
                          <a:effectLst/>
                          <a:latin typeface="+mn-lt"/>
                          <a:ea typeface="+mn-ea"/>
                          <a:cs typeface="+mn-cs"/>
                        </a:rPr>
                        <a:t>Realiza la adquisición una derivación bipolar a través de electrodos superficiales ubicados según el triángulo de Einthoven.</a:t>
                      </a:r>
                    </a:p>
                    <a:p>
                      <a:pPr marL="342900" lvl="0" indent="-342900">
                        <a:buFont typeface="Arial" panose="020B0604020202020204" pitchFamily="34" charset="0"/>
                        <a:buChar char="•"/>
                      </a:pPr>
                      <a:r>
                        <a:rPr lang="es-EC" sz="1800" kern="1200" baseline="0" dirty="0" smtClean="0">
                          <a:solidFill>
                            <a:schemeClr val="dk1"/>
                          </a:solidFill>
                          <a:effectLst/>
                          <a:latin typeface="+mn-lt"/>
                          <a:ea typeface="+mn-ea"/>
                          <a:cs typeface="+mn-cs"/>
                        </a:rPr>
                        <a:t>Los electrodos utilizados son del tipo superficial y de contacto directo.</a:t>
                      </a:r>
                    </a:p>
                    <a:p>
                      <a:pPr marL="342900" lvl="0" indent="-342900">
                        <a:buFont typeface="Arial" panose="020B0604020202020204" pitchFamily="34" charset="0"/>
                        <a:buChar char="•"/>
                      </a:pPr>
                      <a:r>
                        <a:rPr lang="es-EC" sz="1800" kern="1200" baseline="0" dirty="0" smtClean="0">
                          <a:solidFill>
                            <a:schemeClr val="dk1"/>
                          </a:solidFill>
                          <a:effectLst/>
                          <a:latin typeface="+mn-lt"/>
                          <a:ea typeface="+mn-ea"/>
                          <a:cs typeface="+mn-cs"/>
                        </a:rPr>
                        <a:t>Posee un circuito electrónico para el acondicionamiento de la señal analógica.</a:t>
                      </a:r>
                    </a:p>
                  </a:txBody>
                  <a:tcPr marL="68580" marR="68580" marT="34290" marB="34290" anchor="ctr">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pic>
        <p:nvPicPr>
          <p:cNvPr id="15" name="Imagen 14" descr="Resultado de imagen de electrodos DORMO"/>
          <p:cNvPicPr/>
          <p:nvPr/>
        </p:nvPicPr>
        <p:blipFill rotWithShape="1">
          <a:blip r:embed="rId2" cstate="print">
            <a:extLst>
              <a:ext uri="{28A0092B-C50C-407E-A947-70E740481C1C}">
                <a14:useLocalDpi xmlns:a14="http://schemas.microsoft.com/office/drawing/2010/main" val="0"/>
              </a:ext>
            </a:extLst>
          </a:blip>
          <a:srcRect l="19354" t="22487" r="18539" b="22474"/>
          <a:stretch/>
        </p:blipFill>
        <p:spPr bwMode="auto">
          <a:xfrm>
            <a:off x="7214370" y="1561417"/>
            <a:ext cx="1929630" cy="1686710"/>
          </a:xfrm>
          <a:prstGeom prst="rect">
            <a:avLst/>
          </a:prstGeom>
          <a:noFill/>
          <a:ln>
            <a:noFill/>
          </a:ln>
          <a:extLst>
            <a:ext uri="{53640926-AAD7-44D8-BBD7-CCE9431645EC}">
              <a14:shadowObscured xmlns:a14="http://schemas.microsoft.com/office/drawing/2010/main"/>
            </a:ext>
          </a:extLst>
        </p:spPr>
      </p:pic>
      <p:pic>
        <p:nvPicPr>
          <p:cNvPr id="16" name="Imagen 15"/>
          <p:cNvPicPr>
            <a:picLocks noChangeAspect="1"/>
          </p:cNvPicPr>
          <p:nvPr/>
        </p:nvPicPr>
        <p:blipFill rotWithShape="1">
          <a:blip r:embed="rId3"/>
          <a:srcRect l="2210" t="7158" r="4044" b="9773"/>
          <a:stretch/>
        </p:blipFill>
        <p:spPr>
          <a:xfrm>
            <a:off x="368300" y="3758786"/>
            <a:ext cx="8461130" cy="2499136"/>
          </a:xfrm>
          <a:prstGeom prst="rect">
            <a:avLst/>
          </a:prstGeom>
        </p:spPr>
      </p:pic>
      <p:sp>
        <p:nvSpPr>
          <p:cNvPr id="12" name="Flecha derecha 11">
            <a:hlinkClick r:id="rId4" action="ppaction://hlinksldjump"/>
          </p:cNvPr>
          <p:cNvSpPr/>
          <p:nvPr/>
        </p:nvSpPr>
        <p:spPr>
          <a:xfrm>
            <a:off x="8304818" y="6280219"/>
            <a:ext cx="377965" cy="554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4082812725"/>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Módulo ECG: Procesamiento digital</a:t>
            </a:r>
            <a:endParaRPr lang="es-ES" dirty="0"/>
          </a:p>
        </p:txBody>
      </p:sp>
      <p:graphicFrame>
        <p:nvGraphicFramePr>
          <p:cNvPr id="6" name="Tabla 5"/>
          <p:cNvGraphicFramePr>
            <a:graphicFrameLocks noGrp="1"/>
          </p:cNvGraphicFramePr>
          <p:nvPr>
            <p:extLst>
              <p:ext uri="{D42A27DB-BD31-4B8C-83A1-F6EECF244321}">
                <p14:modId xmlns:p14="http://schemas.microsoft.com/office/powerpoint/2010/main" val="1928811989"/>
              </p:ext>
            </p:extLst>
          </p:nvPr>
        </p:nvGraphicFramePr>
        <p:xfrm>
          <a:off x="211002" y="1161859"/>
          <a:ext cx="8439512" cy="1768901"/>
        </p:xfrm>
        <a:graphic>
          <a:graphicData uri="http://schemas.openxmlformats.org/drawingml/2006/table">
            <a:tbl>
              <a:tblPr>
                <a:tableStyleId>{5C22544A-7EE6-4342-B048-85BDC9FD1C3A}</a:tableStyleId>
              </a:tblPr>
              <a:tblGrid>
                <a:gridCol w="8439512"/>
              </a:tblGrid>
              <a:tr h="272906">
                <a:tc>
                  <a:txBody>
                    <a:bodyPr/>
                    <a:lstStyle/>
                    <a:p>
                      <a:r>
                        <a:rPr lang="en-US" sz="2000" kern="1200" baseline="0" dirty="0" smtClean="0">
                          <a:solidFill>
                            <a:schemeClr val="bg1"/>
                          </a:solidFill>
                          <a:effectLst/>
                          <a:latin typeface="+mn-lt"/>
                          <a:ea typeface="+mn-ea"/>
                          <a:cs typeface="+mn-cs"/>
                        </a:rPr>
                        <a:t>Características </a:t>
                      </a:r>
                      <a:endParaRPr lang="en-US" sz="2000" kern="1200" baseline="0" dirty="0">
                        <a:solidFill>
                          <a:schemeClr val="bg1"/>
                        </a:solidFill>
                        <a:effectLst/>
                        <a:latin typeface="+mn-lt"/>
                        <a:ea typeface="+mn-ea"/>
                        <a:cs typeface="+mn-cs"/>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r>
              <a:tr h="1395521">
                <a:tc>
                  <a:txBody>
                    <a:bodyPr/>
                    <a:lstStyle/>
                    <a:p>
                      <a:pPr marL="342900" lvl="0" indent="-342900">
                        <a:buFont typeface="Arial" panose="020B0604020202020204" pitchFamily="34" charset="0"/>
                        <a:buChar char="•"/>
                      </a:pPr>
                      <a:r>
                        <a:rPr lang="es-EC" sz="1800" kern="1200" baseline="0" dirty="0" smtClean="0">
                          <a:solidFill>
                            <a:schemeClr val="dk1"/>
                          </a:solidFill>
                          <a:effectLst/>
                          <a:latin typeface="+mn-lt"/>
                          <a:ea typeface="+mn-ea"/>
                          <a:cs typeface="+mn-cs"/>
                        </a:rPr>
                        <a:t>Conversión ADC de los datos analógicos.</a:t>
                      </a:r>
                    </a:p>
                    <a:p>
                      <a:pPr marL="342900" lvl="0" indent="-342900">
                        <a:buFont typeface="Arial" panose="020B0604020202020204" pitchFamily="34" charset="0"/>
                        <a:buChar char="•"/>
                      </a:pPr>
                      <a:r>
                        <a:rPr lang="es-EC" sz="1800" kern="1200" baseline="0" dirty="0" smtClean="0">
                          <a:solidFill>
                            <a:schemeClr val="dk1"/>
                          </a:solidFill>
                          <a:effectLst/>
                          <a:latin typeface="+mn-lt"/>
                          <a:ea typeface="+mn-ea"/>
                          <a:cs typeface="+mn-cs"/>
                        </a:rPr>
                        <a:t>Filtrado digital de las señales.</a:t>
                      </a:r>
                    </a:p>
                    <a:p>
                      <a:pPr marL="342900" lvl="0" indent="-342900">
                        <a:buFont typeface="Arial" panose="020B0604020202020204" pitchFamily="34" charset="0"/>
                        <a:buChar char="•"/>
                      </a:pPr>
                      <a:r>
                        <a:rPr lang="es-EC" sz="1800" kern="1200" baseline="0" dirty="0" smtClean="0">
                          <a:solidFill>
                            <a:schemeClr val="dk1"/>
                          </a:solidFill>
                          <a:effectLst/>
                          <a:latin typeface="+mn-lt"/>
                          <a:ea typeface="+mn-ea"/>
                          <a:cs typeface="+mn-cs"/>
                        </a:rPr>
                        <a:t>Configuración de la resistencia digital para el ajuste de la ganancia.</a:t>
                      </a:r>
                    </a:p>
                  </a:txBody>
                  <a:tcPr marL="68580" marR="68580" marT="34290" marB="34290" anchor="ctr">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2648267443"/>
              </p:ext>
            </p:extLst>
          </p:nvPr>
        </p:nvGraphicFramePr>
        <p:xfrm>
          <a:off x="276316" y="2997917"/>
          <a:ext cx="8417741" cy="1603756"/>
        </p:xfrm>
        <a:graphic>
          <a:graphicData uri="http://schemas.openxmlformats.org/drawingml/2006/table">
            <a:tbl>
              <a:tblPr>
                <a:tableStyleId>{5C22544A-7EE6-4342-B048-85BDC9FD1C3A}</a:tableStyleId>
              </a:tblPr>
              <a:tblGrid>
                <a:gridCol w="8417741"/>
              </a:tblGrid>
              <a:tr h="329194">
                <a:tc>
                  <a:txBody>
                    <a:bodyPr/>
                    <a:lstStyle/>
                    <a:p>
                      <a:r>
                        <a:rPr lang="es-ES_tradnl" sz="2000" kern="1200" baseline="0" noProof="0" dirty="0" smtClean="0">
                          <a:solidFill>
                            <a:schemeClr val="bg1"/>
                          </a:solidFill>
                          <a:effectLst/>
                          <a:latin typeface="+mn-lt"/>
                          <a:ea typeface="+mn-ea"/>
                          <a:cs typeface="+mn-cs"/>
                        </a:rPr>
                        <a:t>Filtrado</a:t>
                      </a:r>
                      <a:r>
                        <a:rPr lang="en-US" sz="2000" kern="1200" baseline="0" dirty="0" smtClean="0">
                          <a:solidFill>
                            <a:schemeClr val="bg1"/>
                          </a:solidFill>
                          <a:effectLst/>
                          <a:latin typeface="+mn-lt"/>
                          <a:ea typeface="+mn-ea"/>
                          <a:cs typeface="+mn-cs"/>
                        </a:rPr>
                        <a:t> </a:t>
                      </a:r>
                      <a:r>
                        <a:rPr lang="en-US" sz="2000" kern="1200" baseline="0" dirty="0" smtClean="0">
                          <a:solidFill>
                            <a:schemeClr val="bg1"/>
                          </a:solidFill>
                          <a:effectLst/>
                          <a:latin typeface="+mn-lt"/>
                          <a:ea typeface="+mn-ea"/>
                          <a:cs typeface="+mn-cs"/>
                        </a:rPr>
                        <a:t>digital </a:t>
                      </a:r>
                      <a:endParaRPr lang="en-US" sz="2000" kern="1200" baseline="0" dirty="0">
                        <a:solidFill>
                          <a:schemeClr val="bg1"/>
                        </a:solidFill>
                        <a:effectLst/>
                        <a:latin typeface="+mn-lt"/>
                        <a:ea typeface="+mn-ea"/>
                        <a:cs typeface="+mn-cs"/>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r>
              <a:tr h="1230376">
                <a:tc>
                  <a:txBody>
                    <a:bodyPr/>
                    <a:lstStyle/>
                    <a:p>
                      <a:pPr marL="342900" lvl="0" indent="-342900">
                        <a:buFont typeface="Arial" panose="020B0604020202020204" pitchFamily="34" charset="0"/>
                        <a:buChar char="•"/>
                      </a:pPr>
                      <a:r>
                        <a:rPr lang="es-ES" sz="1800" kern="1200" baseline="0" dirty="0" smtClean="0">
                          <a:solidFill>
                            <a:schemeClr val="dk1"/>
                          </a:solidFill>
                          <a:effectLst/>
                          <a:latin typeface="+mn-lt"/>
                          <a:ea typeface="+mn-ea"/>
                          <a:cs typeface="+mn-cs"/>
                        </a:rPr>
                        <a:t>Para eliminar las componentes de frecuencia que no aportan información se diseñó un filtro digital pasa banda constituida por un filtro pasa alto y un filtro paso bajo; y un filtro rechaza banda o Filtro Noch. </a:t>
                      </a:r>
                      <a:endParaRPr lang="es-EC" sz="1800" kern="1200" baseline="0" dirty="0" smtClean="0">
                        <a:solidFill>
                          <a:schemeClr val="dk1"/>
                        </a:solidFill>
                        <a:effectLst/>
                        <a:latin typeface="+mn-lt"/>
                        <a:ea typeface="+mn-ea"/>
                        <a:cs typeface="+mn-cs"/>
                      </a:endParaRPr>
                    </a:p>
                  </a:txBody>
                  <a:tcPr marL="68580" marR="68580" marT="34290" marB="34290" anchor="ctr">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graphicFrame>
        <p:nvGraphicFramePr>
          <p:cNvPr id="9" name="Table 1"/>
          <p:cNvGraphicFramePr>
            <a:graphicFrameLocks noGrp="1"/>
          </p:cNvGraphicFramePr>
          <p:nvPr>
            <p:extLst>
              <p:ext uri="{D42A27DB-BD31-4B8C-83A1-F6EECF244321}">
                <p14:modId xmlns:p14="http://schemas.microsoft.com/office/powerpoint/2010/main" val="3305268204"/>
              </p:ext>
            </p:extLst>
          </p:nvPr>
        </p:nvGraphicFramePr>
        <p:xfrm>
          <a:off x="2032000" y="4656024"/>
          <a:ext cx="4969951" cy="1904432"/>
        </p:xfrm>
        <a:graphic>
          <a:graphicData uri="http://schemas.openxmlformats.org/drawingml/2006/table">
            <a:tbl>
              <a:tblPr firstRow="1" bandRow="1">
                <a:tableStyleId>{9D7B26C5-4107-4FEC-AEDC-1716B250A1EF}</a:tableStyleId>
              </a:tblPr>
              <a:tblGrid>
                <a:gridCol w="1970696">
                  <a:extLst>
                    <a:ext uri="{9D8B030D-6E8A-4147-A177-3AD203B41FA5}"/>
                  </a:extLst>
                </a:gridCol>
                <a:gridCol w="1049169">
                  <a:extLst>
                    <a:ext uri="{9D8B030D-6E8A-4147-A177-3AD203B41FA5}"/>
                  </a:extLst>
                </a:gridCol>
                <a:gridCol w="1950086">
                  <a:extLst>
                    <a:ext uri="{9D8B030D-6E8A-4147-A177-3AD203B41FA5}"/>
                  </a:extLst>
                </a:gridCol>
              </a:tblGrid>
              <a:tr h="476108">
                <a:tc>
                  <a:txBody>
                    <a:bodyPr/>
                    <a:lstStyle/>
                    <a:p>
                      <a:r>
                        <a:rPr lang="es-EC" sz="1800" dirty="0"/>
                        <a:t>Filtro</a:t>
                      </a:r>
                      <a:endParaRPr lang="en-US" sz="1800" dirty="0"/>
                    </a:p>
                  </a:txBody>
                  <a:tcPr marL="91435" marR="91435" marT="45733" marB="45733"/>
                </a:tc>
                <a:tc>
                  <a:txBody>
                    <a:bodyPr/>
                    <a:lstStyle/>
                    <a:p>
                      <a:r>
                        <a:rPr lang="es-EC" sz="1800" dirty="0"/>
                        <a:t>Fc</a:t>
                      </a:r>
                      <a:endParaRPr lang="en-US" sz="1800" dirty="0"/>
                    </a:p>
                  </a:txBody>
                  <a:tcPr marL="91435" marR="91435" marT="45733" marB="45733"/>
                </a:tc>
                <a:tc>
                  <a:txBody>
                    <a:bodyPr/>
                    <a:lstStyle/>
                    <a:p>
                      <a:r>
                        <a:rPr lang="es-EC" sz="1800" dirty="0"/>
                        <a:t>Tipo</a:t>
                      </a:r>
                      <a:endParaRPr lang="en-US" sz="1800" dirty="0"/>
                    </a:p>
                  </a:txBody>
                  <a:tcPr marL="91435" marR="91435" marT="45733" marB="45733"/>
                </a:tc>
                <a:extLst>
                  <a:ext uri="{0D108BD9-81ED-4DB2-BD59-A6C34878D82A}"/>
                </a:extLst>
              </a:tr>
              <a:tr h="476108">
                <a:tc>
                  <a:txBody>
                    <a:bodyPr/>
                    <a:lstStyle/>
                    <a:p>
                      <a:r>
                        <a:rPr lang="es-EC" sz="1800" dirty="0"/>
                        <a:t>Pasa altas</a:t>
                      </a:r>
                      <a:endParaRPr lang="en-US" sz="1800" dirty="0"/>
                    </a:p>
                  </a:txBody>
                  <a:tcPr marL="91435" marR="91435" marT="45733" marB="45733"/>
                </a:tc>
                <a:tc>
                  <a:txBody>
                    <a:bodyPr/>
                    <a:lstStyle/>
                    <a:p>
                      <a:r>
                        <a:rPr lang="es-EC" sz="1800" dirty="0" smtClean="0"/>
                        <a:t>0.5 </a:t>
                      </a:r>
                      <a:r>
                        <a:rPr lang="es-EC" sz="1800" dirty="0"/>
                        <a:t>Hz</a:t>
                      </a:r>
                      <a:endParaRPr lang="en-US" sz="1800" dirty="0"/>
                    </a:p>
                  </a:txBody>
                  <a:tcPr marL="91435" marR="91435" marT="45733" marB="45733"/>
                </a:tc>
                <a:tc>
                  <a:txBody>
                    <a:bodyPr/>
                    <a:lstStyle/>
                    <a:p>
                      <a:r>
                        <a:rPr lang="es-EC" sz="1800" dirty="0" smtClean="0"/>
                        <a:t>IIR Butterworth</a:t>
                      </a:r>
                      <a:endParaRPr lang="en-US" sz="1800" dirty="0"/>
                    </a:p>
                  </a:txBody>
                  <a:tcPr marL="91435" marR="91435" marT="45733" marB="45733"/>
                </a:tc>
                <a:extLst>
                  <a:ext uri="{0D108BD9-81ED-4DB2-BD59-A6C34878D82A}"/>
                </a:extLst>
              </a:tr>
              <a:tr h="476108">
                <a:tc>
                  <a:txBody>
                    <a:bodyPr/>
                    <a:lstStyle/>
                    <a:p>
                      <a:r>
                        <a:rPr lang="es-EC" sz="1800" dirty="0"/>
                        <a:t>Pasa</a:t>
                      </a:r>
                      <a:r>
                        <a:rPr lang="es-EC" sz="1800" baseline="0" dirty="0"/>
                        <a:t> bajas</a:t>
                      </a:r>
                      <a:endParaRPr lang="en-US" sz="1800" dirty="0"/>
                    </a:p>
                  </a:txBody>
                  <a:tcPr marL="91435" marR="91435" marT="45733" marB="45733"/>
                </a:tc>
                <a:tc>
                  <a:txBody>
                    <a:bodyPr/>
                    <a:lstStyle/>
                    <a:p>
                      <a:r>
                        <a:rPr lang="es-EC" sz="1800" dirty="0" smtClean="0"/>
                        <a:t>64 </a:t>
                      </a:r>
                      <a:r>
                        <a:rPr lang="es-EC" sz="1800" dirty="0"/>
                        <a:t>Hz</a:t>
                      </a:r>
                      <a:endParaRPr lang="en-US" sz="1800" dirty="0"/>
                    </a:p>
                  </a:txBody>
                  <a:tcPr marL="91435" marR="91435" marT="45733" marB="45733"/>
                </a:tc>
                <a:tc>
                  <a:txBody>
                    <a:bodyPr/>
                    <a:lstStyle/>
                    <a:p>
                      <a:r>
                        <a:rPr lang="es-EC" sz="1800" dirty="0" smtClean="0"/>
                        <a:t>IIR Butterworth</a:t>
                      </a:r>
                      <a:endParaRPr lang="en-US" sz="1800" dirty="0"/>
                    </a:p>
                  </a:txBody>
                  <a:tcPr marL="91435" marR="91435" marT="45733" marB="45733"/>
                </a:tc>
                <a:extLst>
                  <a:ext uri="{0D108BD9-81ED-4DB2-BD59-A6C34878D82A}"/>
                </a:extLst>
              </a:tr>
              <a:tr h="476108">
                <a:tc>
                  <a:txBody>
                    <a:bodyPr/>
                    <a:lstStyle/>
                    <a:p>
                      <a:r>
                        <a:rPr lang="en-US" sz="1800" dirty="0" smtClean="0"/>
                        <a:t>Rechaza</a:t>
                      </a:r>
                      <a:r>
                        <a:rPr lang="en-US" sz="1800" baseline="0" dirty="0" smtClean="0"/>
                        <a:t> banda</a:t>
                      </a:r>
                      <a:endParaRPr lang="en-US" sz="1800" dirty="0"/>
                    </a:p>
                  </a:txBody>
                  <a:tcPr marL="91435" marR="91435" marT="45733" marB="45733"/>
                </a:tc>
                <a:tc>
                  <a:txBody>
                    <a:bodyPr/>
                    <a:lstStyle/>
                    <a:p>
                      <a:r>
                        <a:rPr lang="en-US" sz="1800" dirty="0" smtClean="0"/>
                        <a:t>60</a:t>
                      </a:r>
                      <a:r>
                        <a:rPr lang="en-US" sz="1800" baseline="0" dirty="0" smtClean="0"/>
                        <a:t> Hz</a:t>
                      </a:r>
                      <a:endParaRPr lang="en-US" sz="1800" dirty="0"/>
                    </a:p>
                  </a:txBody>
                  <a:tcPr marL="91435" marR="91435" marT="45733" marB="45733"/>
                </a:tc>
                <a:tc>
                  <a:txBody>
                    <a:bodyPr/>
                    <a:lstStyle/>
                    <a:p>
                      <a:r>
                        <a:rPr lang="en-US" sz="1800" dirty="0" smtClean="0"/>
                        <a:t>IIR Butterwoth</a:t>
                      </a:r>
                      <a:endParaRPr lang="en-US" sz="1800" dirty="0"/>
                    </a:p>
                  </a:txBody>
                  <a:tcPr marL="91435" marR="91435" marT="45733" marB="45733"/>
                </a:tc>
              </a:tr>
            </a:tbl>
          </a:graphicData>
        </a:graphic>
      </p:graphicFrame>
      <p:sp>
        <p:nvSpPr>
          <p:cNvPr id="10" name="Flecha derecha 9">
            <a:hlinkClick r:id="rId3" action="ppaction://hlinksldjump"/>
          </p:cNvPr>
          <p:cNvSpPr/>
          <p:nvPr/>
        </p:nvSpPr>
        <p:spPr>
          <a:xfrm>
            <a:off x="8304818" y="6280219"/>
            <a:ext cx="377965" cy="554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0087146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Módulo FLW</a:t>
            </a:r>
            <a:endParaRPr lang="es-ES" dirty="0"/>
          </a:p>
        </p:txBody>
      </p:sp>
      <p:sp>
        <p:nvSpPr>
          <p:cNvPr id="10" name="AutoShape 4" descr="Resultado de imagen para stm32f4 discovery"/>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11" name="AutoShape 6" descr="Resultado de imagen para stm32f4 discovery"/>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13" name="AutoShape 8" descr="Resultado de imagen para stm32f4 discovery"/>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graphicFrame>
        <p:nvGraphicFramePr>
          <p:cNvPr id="23" name="Tabla 22"/>
          <p:cNvGraphicFramePr>
            <a:graphicFrameLocks noGrp="1"/>
          </p:cNvGraphicFramePr>
          <p:nvPr>
            <p:extLst>
              <p:ext uri="{D42A27DB-BD31-4B8C-83A1-F6EECF244321}">
                <p14:modId xmlns:p14="http://schemas.microsoft.com/office/powerpoint/2010/main" val="3249038158"/>
              </p:ext>
            </p:extLst>
          </p:nvPr>
        </p:nvGraphicFramePr>
        <p:xfrm>
          <a:off x="215900" y="1122267"/>
          <a:ext cx="6845300" cy="2362200"/>
        </p:xfrm>
        <a:graphic>
          <a:graphicData uri="http://schemas.openxmlformats.org/drawingml/2006/table">
            <a:tbl>
              <a:tblPr>
                <a:tableStyleId>{5C22544A-7EE6-4342-B048-85BDC9FD1C3A}</a:tableStyleId>
              </a:tblPr>
              <a:tblGrid>
                <a:gridCol w="6845300"/>
              </a:tblGrid>
              <a:tr h="317364">
                <a:tc>
                  <a:txBody>
                    <a:bodyPr/>
                    <a:lstStyle/>
                    <a:p>
                      <a:r>
                        <a:rPr lang="en-US" sz="2000" kern="1200" baseline="0" dirty="0" smtClean="0">
                          <a:solidFill>
                            <a:schemeClr val="bg1"/>
                          </a:solidFill>
                          <a:effectLst/>
                          <a:latin typeface="+mn-lt"/>
                          <a:ea typeface="+mn-ea"/>
                          <a:cs typeface="+mn-cs"/>
                        </a:rPr>
                        <a:t>Características </a:t>
                      </a:r>
                      <a:endParaRPr lang="en-US" sz="2000" kern="1200" baseline="0" dirty="0">
                        <a:solidFill>
                          <a:schemeClr val="bg1"/>
                        </a:solidFill>
                        <a:effectLst/>
                        <a:latin typeface="+mn-lt"/>
                        <a:ea typeface="+mn-ea"/>
                        <a:cs typeface="+mn-cs"/>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r>
              <a:tr h="1923613">
                <a:tc>
                  <a:txBody>
                    <a:bodyPr/>
                    <a:lstStyle/>
                    <a:p>
                      <a:pPr marL="342900" lvl="0" indent="-342900">
                        <a:buFont typeface="Arial" panose="020B0604020202020204" pitchFamily="34" charset="0"/>
                        <a:buChar char="•"/>
                      </a:pPr>
                      <a:r>
                        <a:rPr lang="es-ES" sz="1800" kern="1200" baseline="0" dirty="0" smtClean="0">
                          <a:solidFill>
                            <a:schemeClr val="dk1"/>
                          </a:solidFill>
                          <a:effectLst/>
                          <a:latin typeface="+mn-lt"/>
                          <a:ea typeface="+mn-ea"/>
                          <a:cs typeface="+mn-cs"/>
                        </a:rPr>
                        <a:t>Realiza la estimación del flujo respiratorio a partir de sensores que miden cambios de temperatura del aire que se producen durante la respiración</a:t>
                      </a:r>
                    </a:p>
                    <a:p>
                      <a:pPr marL="342900" lvl="0" indent="-342900">
                        <a:buFont typeface="Arial" panose="020B0604020202020204" pitchFamily="34" charset="0"/>
                        <a:buChar char="•"/>
                      </a:pPr>
                      <a:r>
                        <a:rPr lang="es-ES" sz="1800" kern="1200" baseline="0" dirty="0" smtClean="0">
                          <a:solidFill>
                            <a:schemeClr val="dk1"/>
                          </a:solidFill>
                          <a:effectLst/>
                          <a:latin typeface="+mn-lt"/>
                          <a:ea typeface="+mn-ea"/>
                          <a:cs typeface="+mn-cs"/>
                        </a:rPr>
                        <a:t>Los sensores se ubican en las fosas nasales de los sujetos para medir la temperatura del aire cuando los sujetos realizan la inspiración y espiración del ciclo respiratorio. </a:t>
                      </a:r>
                    </a:p>
                    <a:p>
                      <a:pPr marL="342900" lvl="0" indent="-342900">
                        <a:buFont typeface="Arial" panose="020B0604020202020204" pitchFamily="34" charset="0"/>
                        <a:buChar char="•"/>
                      </a:pPr>
                      <a:r>
                        <a:rPr lang="es-EC" sz="1800" kern="1200" baseline="0" dirty="0" smtClean="0">
                          <a:solidFill>
                            <a:schemeClr val="dk1"/>
                          </a:solidFill>
                          <a:effectLst/>
                          <a:latin typeface="+mn-lt"/>
                          <a:ea typeface="+mn-ea"/>
                          <a:cs typeface="+mn-cs"/>
                        </a:rPr>
                        <a:t>Posee un circuito de acondicionamiento de la señal.</a:t>
                      </a:r>
                    </a:p>
                  </a:txBody>
                  <a:tcPr marL="68580" marR="68580" marT="34290" marB="34290" anchor="ctr">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pic>
        <p:nvPicPr>
          <p:cNvPr id="3" name="Imagen 2"/>
          <p:cNvPicPr>
            <a:picLocks noChangeAspect="1"/>
          </p:cNvPicPr>
          <p:nvPr/>
        </p:nvPicPr>
        <p:blipFill>
          <a:blip r:embed="rId2"/>
          <a:stretch>
            <a:fillRect/>
          </a:stretch>
        </p:blipFill>
        <p:spPr>
          <a:xfrm>
            <a:off x="520700" y="3657601"/>
            <a:ext cx="8183385" cy="2882104"/>
          </a:xfrm>
          <a:prstGeom prst="rect">
            <a:avLst/>
          </a:prstGeom>
        </p:spPr>
      </p:pic>
      <p:pic>
        <p:nvPicPr>
          <p:cNvPr id="4" name="Imagen 3">
            <a:hlinkClick r:id="rId3" action="ppaction://hlinksldjump"/>
          </p:cNvPr>
          <p:cNvPicPr>
            <a:picLocks noChangeAspect="1"/>
          </p:cNvPicPr>
          <p:nvPr/>
        </p:nvPicPr>
        <p:blipFill>
          <a:blip r:embed="rId4"/>
          <a:stretch>
            <a:fillRect/>
          </a:stretch>
        </p:blipFill>
        <p:spPr>
          <a:xfrm>
            <a:off x="7707085" y="1210221"/>
            <a:ext cx="711198" cy="2447380"/>
          </a:xfrm>
          <a:prstGeom prst="rect">
            <a:avLst/>
          </a:prstGeom>
        </p:spPr>
      </p:pic>
      <p:sp>
        <p:nvSpPr>
          <p:cNvPr id="12" name="Flecha derecha 11">
            <a:hlinkClick r:id="rId5" action="ppaction://hlinksldjump"/>
          </p:cNvPr>
          <p:cNvSpPr/>
          <p:nvPr/>
        </p:nvSpPr>
        <p:spPr>
          <a:xfrm>
            <a:off x="8304818" y="6280219"/>
            <a:ext cx="377965" cy="554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658859880"/>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Módulo FLW: Procesamiento digital</a:t>
            </a:r>
            <a:endParaRPr lang="es-ES" dirty="0"/>
          </a:p>
        </p:txBody>
      </p:sp>
      <p:graphicFrame>
        <p:nvGraphicFramePr>
          <p:cNvPr id="6" name="Tabla 5"/>
          <p:cNvGraphicFramePr>
            <a:graphicFrameLocks noGrp="1"/>
          </p:cNvGraphicFramePr>
          <p:nvPr>
            <p:extLst>
              <p:ext uri="{D42A27DB-BD31-4B8C-83A1-F6EECF244321}">
                <p14:modId xmlns:p14="http://schemas.microsoft.com/office/powerpoint/2010/main" val="4214497579"/>
              </p:ext>
            </p:extLst>
          </p:nvPr>
        </p:nvGraphicFramePr>
        <p:xfrm>
          <a:off x="211002" y="1161859"/>
          <a:ext cx="8439512" cy="1768901"/>
        </p:xfrm>
        <a:graphic>
          <a:graphicData uri="http://schemas.openxmlformats.org/drawingml/2006/table">
            <a:tbl>
              <a:tblPr>
                <a:tableStyleId>{5C22544A-7EE6-4342-B048-85BDC9FD1C3A}</a:tableStyleId>
              </a:tblPr>
              <a:tblGrid>
                <a:gridCol w="8439512"/>
              </a:tblGrid>
              <a:tr h="272906">
                <a:tc>
                  <a:txBody>
                    <a:bodyPr/>
                    <a:lstStyle/>
                    <a:p>
                      <a:r>
                        <a:rPr lang="en-US" sz="2000" kern="1200" baseline="0" dirty="0" smtClean="0">
                          <a:solidFill>
                            <a:schemeClr val="bg1"/>
                          </a:solidFill>
                          <a:effectLst/>
                          <a:latin typeface="+mn-lt"/>
                          <a:ea typeface="+mn-ea"/>
                          <a:cs typeface="+mn-cs"/>
                        </a:rPr>
                        <a:t>Características </a:t>
                      </a:r>
                      <a:endParaRPr lang="en-US" sz="2000" kern="1200" baseline="0" dirty="0">
                        <a:solidFill>
                          <a:schemeClr val="bg1"/>
                        </a:solidFill>
                        <a:effectLst/>
                        <a:latin typeface="+mn-lt"/>
                        <a:ea typeface="+mn-ea"/>
                        <a:cs typeface="+mn-cs"/>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r>
              <a:tr h="1395521">
                <a:tc>
                  <a:txBody>
                    <a:bodyPr/>
                    <a:lstStyle/>
                    <a:p>
                      <a:pPr marL="342900" lvl="0" indent="-342900">
                        <a:buFont typeface="Arial" panose="020B0604020202020204" pitchFamily="34" charset="0"/>
                        <a:buChar char="•"/>
                      </a:pPr>
                      <a:r>
                        <a:rPr lang="es-EC" sz="1800" kern="1200" baseline="0" dirty="0" smtClean="0">
                          <a:solidFill>
                            <a:schemeClr val="dk1"/>
                          </a:solidFill>
                          <a:effectLst/>
                          <a:latin typeface="+mn-lt"/>
                          <a:ea typeface="+mn-ea"/>
                          <a:cs typeface="+mn-cs"/>
                        </a:rPr>
                        <a:t>Conversión ADC de los datos analógicos.</a:t>
                      </a:r>
                    </a:p>
                    <a:p>
                      <a:pPr marL="342900" lvl="0" indent="-342900">
                        <a:buFont typeface="Arial" panose="020B0604020202020204" pitchFamily="34" charset="0"/>
                        <a:buChar char="•"/>
                      </a:pPr>
                      <a:r>
                        <a:rPr lang="es-EC" sz="1800" kern="1200" baseline="0" dirty="0" smtClean="0">
                          <a:solidFill>
                            <a:schemeClr val="dk1"/>
                          </a:solidFill>
                          <a:effectLst/>
                          <a:latin typeface="+mn-lt"/>
                          <a:ea typeface="+mn-ea"/>
                          <a:cs typeface="+mn-cs"/>
                        </a:rPr>
                        <a:t>Filtrado digital de las señales.</a:t>
                      </a:r>
                    </a:p>
                    <a:p>
                      <a:pPr marL="342900" lvl="0" indent="-342900">
                        <a:buFont typeface="Arial" panose="020B0604020202020204" pitchFamily="34" charset="0"/>
                        <a:buChar char="•"/>
                      </a:pPr>
                      <a:r>
                        <a:rPr lang="es-EC" sz="1800" kern="1200" baseline="0" dirty="0" smtClean="0">
                          <a:solidFill>
                            <a:schemeClr val="dk1"/>
                          </a:solidFill>
                          <a:effectLst/>
                          <a:latin typeface="+mn-lt"/>
                          <a:ea typeface="+mn-ea"/>
                          <a:cs typeface="+mn-cs"/>
                        </a:rPr>
                        <a:t>Estimación del flujo respiratorio</a:t>
                      </a:r>
                    </a:p>
                  </a:txBody>
                  <a:tcPr marL="68580" marR="68580" marT="34290" marB="34290" anchor="ctr">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2248387090"/>
              </p:ext>
            </p:extLst>
          </p:nvPr>
        </p:nvGraphicFramePr>
        <p:xfrm>
          <a:off x="276316" y="2997917"/>
          <a:ext cx="8417741" cy="2362200"/>
        </p:xfrm>
        <a:graphic>
          <a:graphicData uri="http://schemas.openxmlformats.org/drawingml/2006/table">
            <a:tbl>
              <a:tblPr>
                <a:tableStyleId>{5C22544A-7EE6-4342-B048-85BDC9FD1C3A}</a:tableStyleId>
              </a:tblPr>
              <a:tblGrid>
                <a:gridCol w="8417741"/>
              </a:tblGrid>
              <a:tr h="329194">
                <a:tc>
                  <a:txBody>
                    <a:bodyPr/>
                    <a:lstStyle/>
                    <a:p>
                      <a:r>
                        <a:rPr lang="en-US" sz="2000" kern="1200" baseline="0" dirty="0" smtClean="0">
                          <a:solidFill>
                            <a:schemeClr val="bg1"/>
                          </a:solidFill>
                          <a:effectLst/>
                          <a:latin typeface="+mn-lt"/>
                          <a:ea typeface="+mn-ea"/>
                          <a:cs typeface="+mn-cs"/>
                        </a:rPr>
                        <a:t>Filtrado digital </a:t>
                      </a:r>
                      <a:endParaRPr lang="en-US" sz="2000" kern="1200" baseline="0" dirty="0">
                        <a:solidFill>
                          <a:schemeClr val="bg1"/>
                        </a:solidFill>
                        <a:effectLst/>
                        <a:latin typeface="+mn-lt"/>
                        <a:ea typeface="+mn-ea"/>
                        <a:cs typeface="+mn-cs"/>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r>
              <a:tr h="1230376">
                <a:tc>
                  <a:txBody>
                    <a:bodyPr/>
                    <a:lstStyle/>
                    <a:p>
                      <a:pPr marL="342900" lvl="0" indent="-342900">
                        <a:buFont typeface="Arial" panose="020B0604020202020204" pitchFamily="34" charset="0"/>
                        <a:buChar char="•"/>
                      </a:pPr>
                      <a:r>
                        <a:rPr lang="es-ES" sz="1800" kern="1200" baseline="0" dirty="0" smtClean="0">
                          <a:solidFill>
                            <a:schemeClr val="dk1"/>
                          </a:solidFill>
                          <a:effectLst/>
                          <a:latin typeface="+mn-lt"/>
                          <a:ea typeface="+mn-ea"/>
                          <a:cs typeface="+mn-cs"/>
                        </a:rPr>
                        <a:t>La señal FLW representa el flujo de aire que circula a través de las vías aéreas en función del tiempo en donde se distingue las fases de inspiración y espiración de la respiración. </a:t>
                      </a:r>
                    </a:p>
                    <a:p>
                      <a:pPr marL="342900" lvl="0" indent="-342900">
                        <a:buFont typeface="Arial" panose="020B0604020202020204" pitchFamily="34" charset="0"/>
                        <a:buChar char="•"/>
                      </a:pPr>
                      <a:r>
                        <a:rPr lang="es-ES" sz="1800" kern="1200" baseline="0" dirty="0" smtClean="0">
                          <a:solidFill>
                            <a:schemeClr val="dk1"/>
                          </a:solidFill>
                          <a:effectLst/>
                          <a:latin typeface="+mn-lt"/>
                          <a:ea typeface="+mn-ea"/>
                          <a:cs typeface="+mn-cs"/>
                        </a:rPr>
                        <a:t>La frecuencia respiratoria en adultos menores de 65 años oscila entre 12 y 20 respiraciones por minuto (RPM) es decir que su espectro varía en un rango frecuencias entre 3 y 5 Hz, por lo que se ve afectada por diferentes interferencias. </a:t>
                      </a:r>
                      <a:endParaRPr lang="es-EC" sz="1800" kern="1200" baseline="0" dirty="0" smtClean="0">
                        <a:solidFill>
                          <a:schemeClr val="dk1"/>
                        </a:solidFill>
                        <a:effectLst/>
                        <a:latin typeface="+mn-lt"/>
                        <a:ea typeface="+mn-ea"/>
                        <a:cs typeface="+mn-cs"/>
                      </a:endParaRPr>
                    </a:p>
                  </a:txBody>
                  <a:tcPr marL="68580" marR="68580" marT="34290" marB="34290" anchor="ctr">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graphicFrame>
        <p:nvGraphicFramePr>
          <p:cNvPr id="8" name="Table 1"/>
          <p:cNvGraphicFramePr>
            <a:graphicFrameLocks noGrp="1"/>
          </p:cNvGraphicFramePr>
          <p:nvPr>
            <p:extLst>
              <p:ext uri="{D42A27DB-BD31-4B8C-83A1-F6EECF244321}">
                <p14:modId xmlns:p14="http://schemas.microsoft.com/office/powerpoint/2010/main" val="3505969428"/>
              </p:ext>
            </p:extLst>
          </p:nvPr>
        </p:nvGraphicFramePr>
        <p:xfrm>
          <a:off x="2296066" y="5488075"/>
          <a:ext cx="4554676" cy="1232038"/>
        </p:xfrm>
        <a:graphic>
          <a:graphicData uri="http://schemas.openxmlformats.org/drawingml/2006/table">
            <a:tbl>
              <a:tblPr firstRow="1" bandRow="1">
                <a:tableStyleId>{9D7B26C5-4107-4FEC-AEDC-1716B250A1EF}</a:tableStyleId>
              </a:tblPr>
              <a:tblGrid>
                <a:gridCol w="1806030">
                  <a:extLst>
                    <a:ext uri="{9D8B030D-6E8A-4147-A177-3AD203B41FA5}"/>
                  </a:extLst>
                </a:gridCol>
                <a:gridCol w="961504">
                  <a:extLst>
                    <a:ext uri="{9D8B030D-6E8A-4147-A177-3AD203B41FA5}"/>
                  </a:extLst>
                </a:gridCol>
                <a:gridCol w="1787142">
                  <a:extLst>
                    <a:ext uri="{9D8B030D-6E8A-4147-A177-3AD203B41FA5}"/>
                  </a:extLst>
                </a:gridCol>
              </a:tblGrid>
              <a:tr h="616019">
                <a:tc>
                  <a:txBody>
                    <a:bodyPr/>
                    <a:lstStyle/>
                    <a:p>
                      <a:r>
                        <a:rPr lang="es-EC" sz="1600" dirty="0"/>
                        <a:t>Filtro</a:t>
                      </a:r>
                      <a:endParaRPr lang="en-US" sz="1600" dirty="0"/>
                    </a:p>
                  </a:txBody>
                  <a:tcPr marL="91435" marR="91435" marT="45733" marB="45733"/>
                </a:tc>
                <a:tc>
                  <a:txBody>
                    <a:bodyPr/>
                    <a:lstStyle/>
                    <a:p>
                      <a:r>
                        <a:rPr lang="es-EC" sz="1600" dirty="0"/>
                        <a:t>Fc</a:t>
                      </a:r>
                      <a:endParaRPr lang="en-US" sz="1600" dirty="0"/>
                    </a:p>
                  </a:txBody>
                  <a:tcPr marL="91435" marR="91435" marT="45733" marB="45733"/>
                </a:tc>
                <a:tc>
                  <a:txBody>
                    <a:bodyPr/>
                    <a:lstStyle/>
                    <a:p>
                      <a:r>
                        <a:rPr lang="es-EC" sz="1600" dirty="0"/>
                        <a:t>Tipo</a:t>
                      </a:r>
                      <a:endParaRPr lang="en-US" sz="1600" dirty="0"/>
                    </a:p>
                  </a:txBody>
                  <a:tcPr marL="91435" marR="91435" marT="45733" marB="45733"/>
                </a:tc>
                <a:extLst>
                  <a:ext uri="{0D108BD9-81ED-4DB2-BD59-A6C34878D82A}"/>
                </a:extLst>
              </a:tr>
              <a:tr h="616019">
                <a:tc>
                  <a:txBody>
                    <a:bodyPr/>
                    <a:lstStyle/>
                    <a:p>
                      <a:r>
                        <a:rPr lang="es-EC" sz="1600" dirty="0"/>
                        <a:t>Pasa</a:t>
                      </a:r>
                      <a:r>
                        <a:rPr lang="es-EC" sz="1600" baseline="0" dirty="0"/>
                        <a:t> bajas</a:t>
                      </a:r>
                      <a:endParaRPr lang="en-US" sz="1600" dirty="0"/>
                    </a:p>
                  </a:txBody>
                  <a:tcPr marL="91435" marR="91435" marT="45733" marB="45733"/>
                </a:tc>
                <a:tc>
                  <a:txBody>
                    <a:bodyPr/>
                    <a:lstStyle/>
                    <a:p>
                      <a:r>
                        <a:rPr lang="es-EC" sz="1600" dirty="0" smtClean="0"/>
                        <a:t>4 </a:t>
                      </a:r>
                      <a:r>
                        <a:rPr lang="es-EC" sz="1600" dirty="0"/>
                        <a:t>Hz</a:t>
                      </a:r>
                      <a:endParaRPr lang="en-US" sz="1600" dirty="0"/>
                    </a:p>
                  </a:txBody>
                  <a:tcPr marL="91435" marR="91435" marT="45733" marB="45733"/>
                </a:tc>
                <a:tc>
                  <a:txBody>
                    <a:bodyPr/>
                    <a:lstStyle/>
                    <a:p>
                      <a:r>
                        <a:rPr lang="es-EC" sz="1600" dirty="0" smtClean="0"/>
                        <a:t>IIR Butterworth</a:t>
                      </a:r>
                      <a:endParaRPr lang="en-US" sz="1600" dirty="0"/>
                    </a:p>
                  </a:txBody>
                  <a:tcPr marL="91435" marR="91435" marT="45733" marB="45733"/>
                </a:tc>
                <a:extLst>
                  <a:ext uri="{0D108BD9-81ED-4DB2-BD59-A6C34878D82A}"/>
                </a:extLst>
              </a:tr>
            </a:tbl>
          </a:graphicData>
        </a:graphic>
      </p:graphicFrame>
      <p:sp>
        <p:nvSpPr>
          <p:cNvPr id="10" name="Flecha derecha 9">
            <a:hlinkClick r:id="rId3" action="ppaction://hlinksldjump"/>
          </p:cNvPr>
          <p:cNvSpPr/>
          <p:nvPr/>
        </p:nvSpPr>
        <p:spPr>
          <a:xfrm>
            <a:off x="8304818" y="6280219"/>
            <a:ext cx="377965" cy="554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438590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p:cNvGraphicFramePr>
            <a:graphicFrameLocks noGrp="1"/>
          </p:cNvGraphicFramePr>
          <p:nvPr>
            <p:extLst>
              <p:ext uri="{D42A27DB-BD31-4B8C-83A1-F6EECF244321}">
                <p14:modId xmlns:p14="http://schemas.microsoft.com/office/powerpoint/2010/main" val="4239309492"/>
              </p:ext>
            </p:extLst>
          </p:nvPr>
        </p:nvGraphicFramePr>
        <p:xfrm>
          <a:off x="110639" y="1463040"/>
          <a:ext cx="6810862" cy="5394960"/>
        </p:xfrm>
        <a:graphic>
          <a:graphicData uri="http://schemas.openxmlformats.org/drawingml/2006/table">
            <a:tbl>
              <a:tblPr firstRow="1" firstCol="1" bandRow="1"/>
              <a:tblGrid>
                <a:gridCol w="1538536"/>
                <a:gridCol w="1227485"/>
                <a:gridCol w="4044841"/>
              </a:tblGrid>
              <a:tr h="247567">
                <a:tc>
                  <a:txBody>
                    <a:bodyPr/>
                    <a:lstStyle/>
                    <a:p>
                      <a:pPr indent="252095" algn="ctr">
                        <a:lnSpc>
                          <a:spcPct val="150000"/>
                        </a:lnSpc>
                        <a:spcAft>
                          <a:spcPts val="0"/>
                        </a:spcAft>
                      </a:pPr>
                      <a:r>
                        <a:rPr lang="es-ES" sz="1200" b="1" spc="-5" dirty="0">
                          <a:effectLst/>
                          <a:latin typeface="Segoe UI" panose="020B0502040204020203" pitchFamily="34" charset="0"/>
                          <a:ea typeface="SimSun" panose="02010600030101010101" pitchFamily="2" charset="-122"/>
                          <a:cs typeface="Segoe UI" panose="020B0502040204020203" pitchFamily="34" charset="0"/>
                        </a:rPr>
                        <a:t>Parámetros</a:t>
                      </a:r>
                      <a:endParaRPr lang="es-ES" sz="1200" b="1" dirty="0">
                        <a:effectLst/>
                        <a:latin typeface="Segoe UI" panose="020B0502040204020203" pitchFamily="34" charset="0"/>
                        <a:ea typeface="Calibri" panose="020F0502020204030204" pitchFamily="34" charset="0"/>
                        <a:cs typeface="Segoe UI" panose="020B0502040204020203" pitchFamily="34" charset="0"/>
                      </a:endParaRPr>
                    </a:p>
                  </a:txBody>
                  <a:tcPr marL="37386" marR="37386"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accent3">
                        <a:lumMod val="20000"/>
                        <a:lumOff val="80000"/>
                      </a:schemeClr>
                    </a:solidFill>
                  </a:tcPr>
                </a:tc>
                <a:tc gridSpan="2">
                  <a:txBody>
                    <a:bodyPr/>
                    <a:lstStyle/>
                    <a:p>
                      <a:pPr indent="252095" algn="ctr">
                        <a:lnSpc>
                          <a:spcPct val="150000"/>
                        </a:lnSpc>
                        <a:spcAft>
                          <a:spcPts val="0"/>
                        </a:spcAft>
                      </a:pPr>
                      <a:r>
                        <a:rPr lang="es-ES" sz="1200" b="1" spc="-5" dirty="0">
                          <a:effectLst/>
                          <a:latin typeface="Segoe UI" panose="020B0502040204020203" pitchFamily="34" charset="0"/>
                          <a:ea typeface="SimSun" panose="02010600030101010101" pitchFamily="2" charset="-122"/>
                          <a:cs typeface="Segoe UI" panose="020B0502040204020203" pitchFamily="34" charset="0"/>
                        </a:rPr>
                        <a:t>Características</a:t>
                      </a:r>
                      <a:endParaRPr lang="es-ES" sz="1200" b="1" dirty="0">
                        <a:effectLst/>
                        <a:latin typeface="Segoe UI" panose="020B0502040204020203" pitchFamily="34" charset="0"/>
                        <a:ea typeface="Calibri" panose="020F0502020204030204" pitchFamily="34" charset="0"/>
                        <a:cs typeface="Segoe UI" panose="020B0502040204020203" pitchFamily="34" charset="0"/>
                      </a:endParaRPr>
                    </a:p>
                  </a:txBody>
                  <a:tcPr marL="37386" marR="37386"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s-ES"/>
                    </a:p>
                  </a:txBody>
                  <a:tcPr/>
                </a:tc>
              </a:tr>
              <a:tr h="330089">
                <a:tc rowSpan="4">
                  <a:txBody>
                    <a:bodyPr/>
                    <a:lstStyle/>
                    <a:p>
                      <a:pPr indent="252095" algn="ctr">
                        <a:lnSpc>
                          <a:spcPct val="150000"/>
                        </a:lnSpc>
                        <a:spcAft>
                          <a:spcPts val="0"/>
                        </a:spcAft>
                      </a:pPr>
                      <a:r>
                        <a:rPr lang="es-ES" sz="1600" b="1" spc="-5" dirty="0">
                          <a:effectLst/>
                          <a:latin typeface="Segoe UI" panose="020B0502040204020203" pitchFamily="34" charset="0"/>
                          <a:ea typeface="SimSun" panose="02010600030101010101" pitchFamily="2" charset="-122"/>
                          <a:cs typeface="Segoe UI" panose="020B0502040204020203" pitchFamily="34" charset="0"/>
                        </a:rPr>
                        <a:t> </a:t>
                      </a:r>
                      <a:endParaRPr lang="es-ES" sz="1600" b="1" dirty="0">
                        <a:effectLst/>
                        <a:latin typeface="Segoe UI" panose="020B0502040204020203" pitchFamily="34" charset="0"/>
                        <a:ea typeface="Calibri" panose="020F0502020204030204" pitchFamily="34" charset="0"/>
                        <a:cs typeface="Segoe UI" panose="020B0502040204020203" pitchFamily="34" charset="0"/>
                      </a:endParaRPr>
                    </a:p>
                    <a:p>
                      <a:pPr indent="252095" algn="ctr">
                        <a:lnSpc>
                          <a:spcPct val="150000"/>
                        </a:lnSpc>
                        <a:spcAft>
                          <a:spcPts val="0"/>
                        </a:spcAft>
                      </a:pPr>
                      <a:r>
                        <a:rPr lang="es-ES" sz="1600" b="1" spc="-5" dirty="0">
                          <a:effectLst/>
                          <a:latin typeface="Segoe UI" panose="020B0502040204020203" pitchFamily="34" charset="0"/>
                          <a:ea typeface="SimSun" panose="02010600030101010101" pitchFamily="2" charset="-122"/>
                          <a:cs typeface="Segoe UI" panose="020B0502040204020203" pitchFamily="34" charset="0"/>
                        </a:rPr>
                        <a:t> </a:t>
                      </a:r>
                      <a:endParaRPr lang="es-ES" sz="1600" b="1" dirty="0">
                        <a:effectLst/>
                        <a:latin typeface="Segoe UI" panose="020B0502040204020203" pitchFamily="34" charset="0"/>
                        <a:ea typeface="Calibri" panose="020F0502020204030204" pitchFamily="34" charset="0"/>
                        <a:cs typeface="Segoe UI" panose="020B0502040204020203" pitchFamily="34" charset="0"/>
                      </a:endParaRPr>
                    </a:p>
                    <a:p>
                      <a:pPr indent="252095" algn="ctr">
                        <a:lnSpc>
                          <a:spcPct val="150000"/>
                        </a:lnSpc>
                        <a:spcAft>
                          <a:spcPts val="0"/>
                        </a:spcAft>
                      </a:pPr>
                      <a:r>
                        <a:rPr lang="es-ES" sz="1600" b="1" spc="-5" dirty="0">
                          <a:effectLst/>
                          <a:latin typeface="Segoe UI" panose="020B0502040204020203" pitchFamily="34" charset="0"/>
                          <a:ea typeface="SimSun" panose="02010600030101010101" pitchFamily="2" charset="-122"/>
                          <a:cs typeface="Segoe UI" panose="020B0502040204020203" pitchFamily="34" charset="0"/>
                        </a:rPr>
                        <a:t>Temporal</a:t>
                      </a:r>
                      <a:endParaRPr lang="es-ES" sz="1600" b="1" dirty="0">
                        <a:effectLst/>
                        <a:latin typeface="Segoe UI" panose="020B0502040204020203" pitchFamily="34" charset="0"/>
                        <a:ea typeface="Calibri" panose="020F0502020204030204" pitchFamily="34" charset="0"/>
                        <a:cs typeface="Segoe UI" panose="020B0502040204020203" pitchFamily="34" charset="0"/>
                      </a:endParaRPr>
                    </a:p>
                  </a:txBody>
                  <a:tcPr marL="37386" marR="373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gridSpan="2">
                  <a:txBody>
                    <a:bodyPr/>
                    <a:lstStyle/>
                    <a:p>
                      <a:pPr indent="252095" algn="ctr">
                        <a:lnSpc>
                          <a:spcPct val="150000"/>
                        </a:lnSpc>
                        <a:spcAft>
                          <a:spcPts val="0"/>
                        </a:spcAft>
                      </a:pPr>
                      <a:r>
                        <a:rPr lang="es-ES" sz="1600" b="0" spc="-5" dirty="0">
                          <a:effectLst/>
                          <a:latin typeface="Segoe UI" panose="020B0502040204020203" pitchFamily="34" charset="0"/>
                          <a:ea typeface="SimSun" panose="02010600030101010101" pitchFamily="2" charset="-122"/>
                          <a:cs typeface="Segoe UI" panose="020B0502040204020203" pitchFamily="34" charset="0"/>
                        </a:rPr>
                        <a:t>Valor medio</a:t>
                      </a:r>
                      <a:endParaRPr lang="es-ES" sz="1600" b="1" dirty="0">
                        <a:effectLst/>
                        <a:latin typeface="Segoe UI" panose="020B0502040204020203" pitchFamily="34" charset="0"/>
                        <a:ea typeface="Calibri" panose="020F0502020204030204" pitchFamily="34" charset="0"/>
                        <a:cs typeface="Segoe UI" panose="020B0502040204020203" pitchFamily="34" charset="0"/>
                      </a:endParaRPr>
                    </a:p>
                  </a:txBody>
                  <a:tcPr marL="37386" marR="373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hMerge="1">
                  <a:txBody>
                    <a:bodyPr/>
                    <a:lstStyle/>
                    <a:p>
                      <a:endParaRPr lang="es-ES"/>
                    </a:p>
                  </a:txBody>
                  <a:tcPr/>
                </a:tc>
              </a:tr>
              <a:tr h="330089">
                <a:tc vMerge="1">
                  <a:txBody>
                    <a:bodyPr/>
                    <a:lstStyle/>
                    <a:p>
                      <a:endParaRPr lang="es-ES"/>
                    </a:p>
                  </a:txBody>
                  <a:tcPr/>
                </a:tc>
                <a:tc gridSpan="2">
                  <a:txBody>
                    <a:bodyPr/>
                    <a:lstStyle/>
                    <a:p>
                      <a:pPr indent="252095" algn="ctr">
                        <a:lnSpc>
                          <a:spcPct val="150000"/>
                        </a:lnSpc>
                        <a:spcAft>
                          <a:spcPts val="0"/>
                        </a:spcAft>
                      </a:pPr>
                      <a:r>
                        <a:rPr lang="es-ES" sz="1600" b="0" spc="-5" dirty="0">
                          <a:effectLst/>
                          <a:latin typeface="Segoe UI" panose="020B0502040204020203" pitchFamily="34" charset="0"/>
                          <a:ea typeface="SimSun" panose="02010600030101010101" pitchFamily="2" charset="-122"/>
                          <a:cs typeface="Segoe UI" panose="020B0502040204020203" pitchFamily="34" charset="0"/>
                        </a:rPr>
                        <a:t>Deviación estándar</a:t>
                      </a:r>
                      <a:endParaRPr lang="es-ES" sz="1600" b="1" dirty="0">
                        <a:effectLst/>
                        <a:latin typeface="Segoe UI" panose="020B0502040204020203" pitchFamily="34" charset="0"/>
                        <a:ea typeface="Calibri" panose="020F0502020204030204" pitchFamily="34" charset="0"/>
                        <a:cs typeface="Segoe UI" panose="020B0502040204020203" pitchFamily="34" charset="0"/>
                      </a:endParaRPr>
                    </a:p>
                  </a:txBody>
                  <a:tcPr marL="37386" marR="373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hMerge="1">
                  <a:txBody>
                    <a:bodyPr/>
                    <a:lstStyle/>
                    <a:p>
                      <a:endParaRPr lang="es-ES"/>
                    </a:p>
                  </a:txBody>
                  <a:tcPr/>
                </a:tc>
              </a:tr>
              <a:tr h="330089">
                <a:tc vMerge="1">
                  <a:txBody>
                    <a:bodyPr/>
                    <a:lstStyle/>
                    <a:p>
                      <a:endParaRPr lang="es-ES"/>
                    </a:p>
                  </a:txBody>
                  <a:tcPr/>
                </a:tc>
                <a:tc gridSpan="2">
                  <a:txBody>
                    <a:bodyPr/>
                    <a:lstStyle/>
                    <a:p>
                      <a:pPr indent="252095" algn="ctr">
                        <a:lnSpc>
                          <a:spcPct val="150000"/>
                        </a:lnSpc>
                        <a:spcAft>
                          <a:spcPts val="0"/>
                        </a:spcAft>
                      </a:pPr>
                      <a:r>
                        <a:rPr lang="es-ES" sz="1600" b="0" spc="-5" dirty="0">
                          <a:effectLst/>
                          <a:latin typeface="Segoe UI" panose="020B0502040204020203" pitchFamily="34" charset="0"/>
                          <a:ea typeface="SimSun" panose="02010600030101010101" pitchFamily="2" charset="-122"/>
                          <a:cs typeface="Segoe UI" panose="020B0502040204020203" pitchFamily="34" charset="0"/>
                        </a:rPr>
                        <a:t>Rango intercuartil</a:t>
                      </a:r>
                      <a:endParaRPr lang="es-ES" sz="1600" b="1" dirty="0">
                        <a:effectLst/>
                        <a:latin typeface="Segoe UI" panose="020B0502040204020203" pitchFamily="34" charset="0"/>
                        <a:ea typeface="Calibri" panose="020F0502020204030204" pitchFamily="34" charset="0"/>
                        <a:cs typeface="Segoe UI" panose="020B0502040204020203" pitchFamily="34" charset="0"/>
                      </a:endParaRPr>
                    </a:p>
                  </a:txBody>
                  <a:tcPr marL="37386" marR="373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hMerge="1">
                  <a:txBody>
                    <a:bodyPr/>
                    <a:lstStyle/>
                    <a:p>
                      <a:endParaRPr lang="es-ES"/>
                    </a:p>
                  </a:txBody>
                  <a:tcPr/>
                </a:tc>
              </a:tr>
              <a:tr h="330089">
                <a:tc vMerge="1">
                  <a:txBody>
                    <a:bodyPr/>
                    <a:lstStyle/>
                    <a:p>
                      <a:endParaRPr lang="es-ES"/>
                    </a:p>
                  </a:txBody>
                  <a:tcPr/>
                </a:tc>
                <a:tc gridSpan="2">
                  <a:txBody>
                    <a:bodyPr/>
                    <a:lstStyle/>
                    <a:p>
                      <a:pPr indent="252095" algn="ctr">
                        <a:lnSpc>
                          <a:spcPct val="150000"/>
                        </a:lnSpc>
                        <a:spcAft>
                          <a:spcPts val="0"/>
                        </a:spcAft>
                      </a:pPr>
                      <a:r>
                        <a:rPr lang="es-ES" sz="1600" b="0" spc="-5" dirty="0">
                          <a:effectLst/>
                          <a:latin typeface="Segoe UI" panose="020B0502040204020203" pitchFamily="34" charset="0"/>
                          <a:ea typeface="SimSun" panose="02010600030101010101" pitchFamily="2" charset="-122"/>
                          <a:cs typeface="Segoe UI" panose="020B0502040204020203" pitchFamily="34" charset="0"/>
                        </a:rPr>
                        <a:t>Curtosis</a:t>
                      </a:r>
                      <a:endParaRPr lang="es-ES" sz="1600" b="1" dirty="0">
                        <a:effectLst/>
                        <a:latin typeface="Segoe UI" panose="020B0502040204020203" pitchFamily="34" charset="0"/>
                        <a:ea typeface="Calibri" panose="020F0502020204030204" pitchFamily="34" charset="0"/>
                        <a:cs typeface="Segoe UI" panose="020B0502040204020203" pitchFamily="34" charset="0"/>
                      </a:endParaRPr>
                    </a:p>
                  </a:txBody>
                  <a:tcPr marL="37386" marR="373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tr>
              <a:tr h="330089">
                <a:tc rowSpan="10">
                  <a:txBody>
                    <a:bodyPr/>
                    <a:lstStyle/>
                    <a:p>
                      <a:pPr indent="252095" algn="ctr">
                        <a:lnSpc>
                          <a:spcPct val="150000"/>
                        </a:lnSpc>
                        <a:spcAft>
                          <a:spcPts val="0"/>
                        </a:spcAft>
                      </a:pPr>
                      <a:r>
                        <a:rPr lang="es-ES" sz="1600" b="1" spc="-5" dirty="0">
                          <a:effectLst/>
                          <a:latin typeface="Segoe UI" panose="020B0502040204020203" pitchFamily="34" charset="0"/>
                          <a:ea typeface="SimSun" panose="02010600030101010101" pitchFamily="2" charset="-122"/>
                          <a:cs typeface="Segoe UI" panose="020B0502040204020203" pitchFamily="34" charset="0"/>
                        </a:rPr>
                        <a:t> </a:t>
                      </a:r>
                      <a:endParaRPr lang="es-ES" sz="1600" b="1" dirty="0">
                        <a:effectLst/>
                        <a:latin typeface="Segoe UI" panose="020B0502040204020203" pitchFamily="34" charset="0"/>
                        <a:ea typeface="Calibri" panose="020F0502020204030204" pitchFamily="34" charset="0"/>
                        <a:cs typeface="Segoe UI" panose="020B0502040204020203" pitchFamily="34" charset="0"/>
                      </a:endParaRPr>
                    </a:p>
                    <a:p>
                      <a:pPr indent="252095" algn="ctr">
                        <a:lnSpc>
                          <a:spcPct val="150000"/>
                        </a:lnSpc>
                        <a:spcAft>
                          <a:spcPts val="0"/>
                        </a:spcAft>
                      </a:pPr>
                      <a:r>
                        <a:rPr lang="es-ES" sz="1600" b="1" spc="-5" dirty="0">
                          <a:effectLst/>
                          <a:latin typeface="Segoe UI" panose="020B0502040204020203" pitchFamily="34" charset="0"/>
                          <a:ea typeface="SimSun" panose="02010600030101010101" pitchFamily="2" charset="-122"/>
                          <a:cs typeface="Segoe UI" panose="020B0502040204020203" pitchFamily="34" charset="0"/>
                        </a:rPr>
                        <a:t> </a:t>
                      </a:r>
                      <a:endParaRPr lang="es-ES" sz="1600" b="1" dirty="0">
                        <a:effectLst/>
                        <a:latin typeface="Segoe UI" panose="020B0502040204020203" pitchFamily="34" charset="0"/>
                        <a:ea typeface="Calibri" panose="020F0502020204030204" pitchFamily="34" charset="0"/>
                        <a:cs typeface="Segoe UI" panose="020B0502040204020203" pitchFamily="34" charset="0"/>
                      </a:endParaRPr>
                    </a:p>
                    <a:p>
                      <a:pPr indent="252095" algn="ctr">
                        <a:lnSpc>
                          <a:spcPct val="150000"/>
                        </a:lnSpc>
                        <a:spcAft>
                          <a:spcPts val="0"/>
                        </a:spcAft>
                      </a:pPr>
                      <a:r>
                        <a:rPr lang="es-ES" sz="1600" b="1" spc="-5" dirty="0">
                          <a:effectLst/>
                          <a:latin typeface="Segoe UI" panose="020B0502040204020203" pitchFamily="34" charset="0"/>
                          <a:ea typeface="SimSun" panose="02010600030101010101" pitchFamily="2" charset="-122"/>
                          <a:cs typeface="Segoe UI" panose="020B0502040204020203" pitchFamily="34" charset="0"/>
                        </a:rPr>
                        <a:t> </a:t>
                      </a:r>
                      <a:endParaRPr lang="es-ES" sz="1600" b="1" dirty="0">
                        <a:effectLst/>
                        <a:latin typeface="Segoe UI" panose="020B0502040204020203" pitchFamily="34" charset="0"/>
                        <a:ea typeface="Calibri" panose="020F0502020204030204" pitchFamily="34" charset="0"/>
                        <a:cs typeface="Segoe UI" panose="020B0502040204020203" pitchFamily="34" charset="0"/>
                      </a:endParaRPr>
                    </a:p>
                    <a:p>
                      <a:pPr indent="252095" algn="ctr">
                        <a:lnSpc>
                          <a:spcPct val="150000"/>
                        </a:lnSpc>
                        <a:spcAft>
                          <a:spcPts val="0"/>
                        </a:spcAft>
                      </a:pPr>
                      <a:r>
                        <a:rPr lang="es-ES" sz="1600" b="1" spc="-5" dirty="0">
                          <a:effectLst/>
                          <a:latin typeface="Segoe UI" panose="020B0502040204020203" pitchFamily="34" charset="0"/>
                          <a:ea typeface="SimSun" panose="02010600030101010101" pitchFamily="2" charset="-122"/>
                          <a:cs typeface="Segoe UI" panose="020B0502040204020203" pitchFamily="34" charset="0"/>
                        </a:rPr>
                        <a:t> </a:t>
                      </a:r>
                      <a:endParaRPr lang="es-ES" sz="1600" b="1" dirty="0">
                        <a:effectLst/>
                        <a:latin typeface="Segoe UI" panose="020B0502040204020203" pitchFamily="34" charset="0"/>
                        <a:ea typeface="Calibri" panose="020F0502020204030204" pitchFamily="34" charset="0"/>
                        <a:cs typeface="Segoe UI" panose="020B0502040204020203" pitchFamily="34" charset="0"/>
                      </a:endParaRPr>
                    </a:p>
                    <a:p>
                      <a:pPr indent="252095" algn="ctr">
                        <a:lnSpc>
                          <a:spcPct val="150000"/>
                        </a:lnSpc>
                        <a:spcAft>
                          <a:spcPts val="0"/>
                        </a:spcAft>
                      </a:pPr>
                      <a:r>
                        <a:rPr lang="es-ES" sz="1600" b="1" spc="-5" dirty="0">
                          <a:effectLst/>
                          <a:latin typeface="Segoe UI" panose="020B0502040204020203" pitchFamily="34" charset="0"/>
                          <a:ea typeface="SimSun" panose="02010600030101010101" pitchFamily="2" charset="-122"/>
                          <a:cs typeface="Segoe UI" panose="020B0502040204020203" pitchFamily="34" charset="0"/>
                        </a:rPr>
                        <a:t> </a:t>
                      </a:r>
                      <a:endParaRPr lang="es-ES" sz="1600" b="1" dirty="0">
                        <a:effectLst/>
                        <a:latin typeface="Segoe UI" panose="020B0502040204020203" pitchFamily="34" charset="0"/>
                        <a:ea typeface="Calibri" panose="020F0502020204030204" pitchFamily="34" charset="0"/>
                        <a:cs typeface="Segoe UI" panose="020B0502040204020203" pitchFamily="34" charset="0"/>
                      </a:endParaRPr>
                    </a:p>
                    <a:p>
                      <a:pPr indent="252095" algn="ctr">
                        <a:lnSpc>
                          <a:spcPct val="150000"/>
                        </a:lnSpc>
                        <a:spcAft>
                          <a:spcPts val="0"/>
                        </a:spcAft>
                      </a:pPr>
                      <a:r>
                        <a:rPr lang="es-ES" sz="1600" b="1" spc="-5" dirty="0">
                          <a:effectLst/>
                          <a:latin typeface="Segoe UI" panose="020B0502040204020203" pitchFamily="34" charset="0"/>
                          <a:ea typeface="SimSun" panose="02010600030101010101" pitchFamily="2" charset="-122"/>
                          <a:cs typeface="Segoe UI" panose="020B0502040204020203" pitchFamily="34" charset="0"/>
                        </a:rPr>
                        <a:t> </a:t>
                      </a:r>
                      <a:endParaRPr lang="es-ES" sz="1600" b="1" dirty="0">
                        <a:effectLst/>
                        <a:latin typeface="Segoe UI" panose="020B0502040204020203" pitchFamily="34" charset="0"/>
                        <a:ea typeface="Calibri" panose="020F0502020204030204" pitchFamily="34" charset="0"/>
                        <a:cs typeface="Segoe UI" panose="020B0502040204020203" pitchFamily="34" charset="0"/>
                      </a:endParaRPr>
                    </a:p>
                    <a:p>
                      <a:pPr indent="252095" algn="ctr">
                        <a:lnSpc>
                          <a:spcPct val="150000"/>
                        </a:lnSpc>
                        <a:spcAft>
                          <a:spcPts val="0"/>
                        </a:spcAft>
                      </a:pPr>
                      <a:r>
                        <a:rPr lang="es-ES" sz="1600" b="1" spc="-5" dirty="0">
                          <a:effectLst/>
                          <a:latin typeface="Segoe UI" panose="020B0502040204020203" pitchFamily="34" charset="0"/>
                          <a:ea typeface="SimSun" panose="02010600030101010101" pitchFamily="2" charset="-122"/>
                          <a:cs typeface="Segoe UI" panose="020B0502040204020203" pitchFamily="34" charset="0"/>
                        </a:rPr>
                        <a:t> </a:t>
                      </a:r>
                      <a:endParaRPr lang="es-ES" sz="1600" b="1" dirty="0">
                        <a:effectLst/>
                        <a:latin typeface="Segoe UI" panose="020B0502040204020203" pitchFamily="34" charset="0"/>
                        <a:ea typeface="Calibri" panose="020F0502020204030204" pitchFamily="34" charset="0"/>
                        <a:cs typeface="Segoe UI" panose="020B0502040204020203" pitchFamily="34" charset="0"/>
                      </a:endParaRPr>
                    </a:p>
                    <a:p>
                      <a:pPr indent="252095" algn="ctr">
                        <a:lnSpc>
                          <a:spcPct val="150000"/>
                        </a:lnSpc>
                        <a:spcAft>
                          <a:spcPts val="0"/>
                        </a:spcAft>
                      </a:pPr>
                      <a:r>
                        <a:rPr lang="es-ES" sz="1600" b="1" spc="-5" dirty="0">
                          <a:effectLst/>
                          <a:latin typeface="Segoe UI" panose="020B0502040204020203" pitchFamily="34" charset="0"/>
                          <a:ea typeface="SimSun" panose="02010600030101010101" pitchFamily="2" charset="-122"/>
                          <a:cs typeface="Segoe UI" panose="020B0502040204020203" pitchFamily="34" charset="0"/>
                        </a:rPr>
                        <a:t>Frecuencial</a:t>
                      </a:r>
                      <a:endParaRPr lang="es-ES" sz="1600" b="1" dirty="0">
                        <a:effectLst/>
                        <a:latin typeface="Segoe UI" panose="020B0502040204020203" pitchFamily="34" charset="0"/>
                        <a:ea typeface="Calibri" panose="020F0502020204030204" pitchFamily="34" charset="0"/>
                        <a:cs typeface="Segoe UI" panose="020B0502040204020203" pitchFamily="34" charset="0"/>
                      </a:endParaRPr>
                    </a:p>
                  </a:txBody>
                  <a:tcPr marL="37386" marR="373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indent="252095" algn="ctr">
                        <a:lnSpc>
                          <a:spcPct val="150000"/>
                        </a:lnSpc>
                        <a:spcAft>
                          <a:spcPts val="0"/>
                        </a:spcAft>
                      </a:pPr>
                      <a:r>
                        <a:rPr lang="es-ES" sz="1600" b="0" spc="-5" dirty="0">
                          <a:effectLst/>
                          <a:latin typeface="Segoe UI" panose="020B0502040204020203" pitchFamily="34" charset="0"/>
                          <a:ea typeface="SimSun" panose="02010600030101010101" pitchFamily="2" charset="-122"/>
                          <a:cs typeface="Segoe UI" panose="020B0502040204020203" pitchFamily="34" charset="0"/>
                        </a:rPr>
                        <a:t> </a:t>
                      </a:r>
                      <a:endParaRPr lang="es-ES" sz="1600" b="1" dirty="0">
                        <a:effectLst/>
                        <a:latin typeface="Segoe UI" panose="020B0502040204020203" pitchFamily="34" charset="0"/>
                        <a:ea typeface="Calibri" panose="020F0502020204030204" pitchFamily="34" charset="0"/>
                        <a:cs typeface="Segoe UI" panose="020B0502040204020203" pitchFamily="34" charset="0"/>
                      </a:endParaRPr>
                    </a:p>
                    <a:p>
                      <a:pPr indent="252095" algn="ctr">
                        <a:lnSpc>
                          <a:spcPct val="150000"/>
                        </a:lnSpc>
                        <a:spcAft>
                          <a:spcPts val="0"/>
                        </a:spcAft>
                      </a:pPr>
                      <a:r>
                        <a:rPr lang="es-ES" sz="1600" b="0" spc="-5" dirty="0">
                          <a:effectLst/>
                          <a:latin typeface="Segoe UI" panose="020B0502040204020203" pitchFamily="34" charset="0"/>
                          <a:ea typeface="SimSun" panose="02010600030101010101" pitchFamily="2" charset="-122"/>
                          <a:cs typeface="Segoe UI" panose="020B0502040204020203" pitchFamily="34" charset="0"/>
                        </a:rPr>
                        <a:t>0- 0.4 Hz</a:t>
                      </a:r>
                      <a:endParaRPr lang="es-ES" sz="1600" b="1" dirty="0">
                        <a:effectLst/>
                        <a:latin typeface="Segoe UI" panose="020B0502040204020203" pitchFamily="34" charset="0"/>
                        <a:ea typeface="Calibri" panose="020F0502020204030204" pitchFamily="34" charset="0"/>
                        <a:cs typeface="Segoe UI" panose="020B0502040204020203" pitchFamily="34" charset="0"/>
                      </a:endParaRPr>
                    </a:p>
                  </a:txBody>
                  <a:tcPr marL="37386" marR="373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252095" algn="ctr">
                        <a:lnSpc>
                          <a:spcPct val="150000"/>
                        </a:lnSpc>
                        <a:spcAft>
                          <a:spcPts val="0"/>
                        </a:spcAft>
                      </a:pPr>
                      <a:r>
                        <a:rPr lang="es-ES" sz="1600" b="0" spc="-5" dirty="0">
                          <a:effectLst/>
                          <a:latin typeface="Segoe UI" panose="020B0502040204020203" pitchFamily="34" charset="0"/>
                          <a:ea typeface="SimSun" panose="02010600030101010101" pitchFamily="2" charset="-122"/>
                          <a:cs typeface="Segoe UI" panose="020B0502040204020203" pitchFamily="34" charset="0"/>
                        </a:rPr>
                        <a:t>Máximo pico de potencia</a:t>
                      </a:r>
                      <a:endParaRPr lang="es-ES" sz="1600" b="1" dirty="0">
                        <a:effectLst/>
                        <a:latin typeface="Segoe UI" panose="020B0502040204020203" pitchFamily="34" charset="0"/>
                        <a:ea typeface="Calibri" panose="020F0502020204030204" pitchFamily="34" charset="0"/>
                        <a:cs typeface="Segoe UI" panose="020B0502040204020203" pitchFamily="34" charset="0"/>
                      </a:endParaRPr>
                    </a:p>
                  </a:txBody>
                  <a:tcPr marL="37386" marR="373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330089">
                <a:tc vMerge="1">
                  <a:txBody>
                    <a:bodyPr/>
                    <a:lstStyle/>
                    <a:p>
                      <a:endParaRPr lang="es-ES"/>
                    </a:p>
                  </a:txBody>
                  <a:tcPr/>
                </a:tc>
                <a:tc vMerge="1">
                  <a:txBody>
                    <a:bodyPr/>
                    <a:lstStyle/>
                    <a:p>
                      <a:endParaRPr lang="es-ES"/>
                    </a:p>
                  </a:txBody>
                  <a:tcPr/>
                </a:tc>
                <a:tc>
                  <a:txBody>
                    <a:bodyPr/>
                    <a:lstStyle/>
                    <a:p>
                      <a:pPr indent="252095" algn="ctr">
                        <a:lnSpc>
                          <a:spcPct val="150000"/>
                        </a:lnSpc>
                        <a:spcAft>
                          <a:spcPts val="0"/>
                        </a:spcAft>
                      </a:pPr>
                      <a:r>
                        <a:rPr lang="es-ES" sz="1600" b="0" spc="-5" dirty="0">
                          <a:effectLst/>
                          <a:latin typeface="Segoe UI" panose="020B0502040204020203" pitchFamily="34" charset="0"/>
                          <a:ea typeface="SimSun" panose="02010600030101010101" pitchFamily="2" charset="-122"/>
                          <a:cs typeface="Segoe UI" panose="020B0502040204020203" pitchFamily="34" charset="0"/>
                        </a:rPr>
                        <a:t>Frecuencia del máximo pico</a:t>
                      </a:r>
                      <a:endParaRPr lang="es-ES" sz="1600" b="1" dirty="0">
                        <a:effectLst/>
                        <a:latin typeface="Segoe UI" panose="020B0502040204020203" pitchFamily="34" charset="0"/>
                        <a:ea typeface="Calibri" panose="020F0502020204030204" pitchFamily="34" charset="0"/>
                        <a:cs typeface="Segoe UI" panose="020B0502040204020203" pitchFamily="34" charset="0"/>
                      </a:endParaRPr>
                    </a:p>
                  </a:txBody>
                  <a:tcPr marL="37386" marR="373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330089">
                <a:tc vMerge="1">
                  <a:txBody>
                    <a:bodyPr/>
                    <a:lstStyle/>
                    <a:p>
                      <a:endParaRPr lang="es-ES"/>
                    </a:p>
                  </a:txBody>
                  <a:tcPr/>
                </a:tc>
                <a:tc vMerge="1">
                  <a:txBody>
                    <a:bodyPr/>
                    <a:lstStyle/>
                    <a:p>
                      <a:endParaRPr lang="es-ES"/>
                    </a:p>
                  </a:txBody>
                  <a:tcPr/>
                </a:tc>
                <a:tc>
                  <a:txBody>
                    <a:bodyPr/>
                    <a:lstStyle/>
                    <a:p>
                      <a:pPr indent="252095" algn="ctr">
                        <a:lnSpc>
                          <a:spcPct val="150000"/>
                        </a:lnSpc>
                        <a:spcAft>
                          <a:spcPts val="0"/>
                        </a:spcAft>
                      </a:pPr>
                      <a:r>
                        <a:rPr lang="es-ES" sz="1600" b="0" spc="-5" dirty="0">
                          <a:effectLst/>
                          <a:latin typeface="Segoe UI" panose="020B0502040204020203" pitchFamily="34" charset="0"/>
                          <a:ea typeface="SimSun" panose="02010600030101010101" pitchFamily="2" charset="-122"/>
                          <a:cs typeface="Segoe UI" panose="020B0502040204020203" pitchFamily="34" charset="0"/>
                        </a:rPr>
                        <a:t>Potencial Total</a:t>
                      </a:r>
                      <a:endParaRPr lang="es-ES" sz="1600" b="1" dirty="0">
                        <a:effectLst/>
                        <a:latin typeface="Segoe UI" panose="020B0502040204020203" pitchFamily="34" charset="0"/>
                        <a:ea typeface="Calibri" panose="020F0502020204030204" pitchFamily="34" charset="0"/>
                        <a:cs typeface="Segoe UI" panose="020B0502040204020203" pitchFamily="34" charset="0"/>
                      </a:endParaRPr>
                    </a:p>
                  </a:txBody>
                  <a:tcPr marL="37386" marR="373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0089">
                <a:tc vMerge="1">
                  <a:txBody>
                    <a:bodyPr/>
                    <a:lstStyle/>
                    <a:p>
                      <a:endParaRPr lang="es-ES"/>
                    </a:p>
                  </a:txBody>
                  <a:tcPr/>
                </a:tc>
                <a:tc rowSpan="2">
                  <a:txBody>
                    <a:bodyPr/>
                    <a:lstStyle/>
                    <a:p>
                      <a:pPr indent="252095" algn="ctr">
                        <a:lnSpc>
                          <a:spcPct val="150000"/>
                        </a:lnSpc>
                        <a:spcAft>
                          <a:spcPts val="0"/>
                        </a:spcAft>
                      </a:pPr>
                      <a:r>
                        <a:rPr lang="es-ES" sz="1600" b="0" spc="-5" dirty="0" smtClean="0">
                          <a:effectLst/>
                          <a:latin typeface="Segoe UI" panose="020B0502040204020203" pitchFamily="34" charset="0"/>
                          <a:ea typeface="SimSun" panose="02010600030101010101" pitchFamily="2" charset="-122"/>
                          <a:cs typeface="Segoe UI" panose="020B0502040204020203" pitchFamily="34" charset="0"/>
                        </a:rPr>
                        <a:t>VLF, LF </a:t>
                      </a:r>
                      <a:r>
                        <a:rPr lang="es-ES" sz="1600" b="0" spc="-5" dirty="0">
                          <a:effectLst/>
                          <a:latin typeface="Segoe UI" panose="020B0502040204020203" pitchFamily="34" charset="0"/>
                          <a:ea typeface="SimSun" panose="02010600030101010101" pitchFamily="2" charset="-122"/>
                          <a:cs typeface="Segoe UI" panose="020B0502040204020203" pitchFamily="34" charset="0"/>
                        </a:rPr>
                        <a:t>y HF</a:t>
                      </a:r>
                      <a:endParaRPr lang="es-ES" sz="1600" b="1" dirty="0">
                        <a:effectLst/>
                        <a:latin typeface="Segoe UI" panose="020B0502040204020203" pitchFamily="34" charset="0"/>
                        <a:ea typeface="Calibri" panose="020F0502020204030204" pitchFamily="34" charset="0"/>
                        <a:cs typeface="Segoe UI" panose="020B0502040204020203" pitchFamily="34" charset="0"/>
                      </a:endParaRPr>
                    </a:p>
                  </a:txBody>
                  <a:tcPr marL="37386" marR="373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252095" algn="ctr">
                        <a:lnSpc>
                          <a:spcPct val="150000"/>
                        </a:lnSpc>
                        <a:spcAft>
                          <a:spcPts val="0"/>
                        </a:spcAft>
                      </a:pPr>
                      <a:r>
                        <a:rPr lang="es-ES" sz="1600" b="0" spc="-5" dirty="0">
                          <a:effectLst/>
                          <a:latin typeface="Segoe UI" panose="020B0502040204020203" pitchFamily="34" charset="0"/>
                          <a:ea typeface="SimSun" panose="02010600030101010101" pitchFamily="2" charset="-122"/>
                          <a:cs typeface="Segoe UI" panose="020B0502040204020203" pitchFamily="34" charset="0"/>
                        </a:rPr>
                        <a:t>Potencia Total</a:t>
                      </a:r>
                      <a:endParaRPr lang="es-ES" sz="1600" b="1" dirty="0">
                        <a:effectLst/>
                        <a:latin typeface="Segoe UI" panose="020B0502040204020203" pitchFamily="34" charset="0"/>
                        <a:ea typeface="Calibri" panose="020F0502020204030204" pitchFamily="34" charset="0"/>
                        <a:cs typeface="Segoe UI" panose="020B0502040204020203" pitchFamily="34" charset="0"/>
                      </a:endParaRPr>
                    </a:p>
                  </a:txBody>
                  <a:tcPr marL="37386" marR="373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330089">
                <a:tc vMerge="1">
                  <a:txBody>
                    <a:bodyPr/>
                    <a:lstStyle/>
                    <a:p>
                      <a:endParaRPr lang="es-ES"/>
                    </a:p>
                  </a:txBody>
                  <a:tcPr/>
                </a:tc>
                <a:tc vMerge="1">
                  <a:txBody>
                    <a:bodyPr/>
                    <a:lstStyle/>
                    <a:p>
                      <a:endParaRPr lang="es-ES"/>
                    </a:p>
                  </a:txBody>
                  <a:tcPr/>
                </a:tc>
                <a:tc>
                  <a:txBody>
                    <a:bodyPr/>
                    <a:lstStyle/>
                    <a:p>
                      <a:pPr indent="252095" algn="ctr">
                        <a:lnSpc>
                          <a:spcPct val="150000"/>
                        </a:lnSpc>
                        <a:spcAft>
                          <a:spcPts val="0"/>
                        </a:spcAft>
                      </a:pPr>
                      <a:r>
                        <a:rPr lang="es-ES" sz="1600" b="0" spc="-5" dirty="0">
                          <a:effectLst/>
                          <a:latin typeface="Segoe UI" panose="020B0502040204020203" pitchFamily="34" charset="0"/>
                          <a:ea typeface="SimSun" panose="02010600030101010101" pitchFamily="2" charset="-122"/>
                          <a:cs typeface="Segoe UI" panose="020B0502040204020203" pitchFamily="34" charset="0"/>
                        </a:rPr>
                        <a:t>Potencia media</a:t>
                      </a:r>
                      <a:endParaRPr lang="es-ES" sz="1600" b="1" dirty="0">
                        <a:effectLst/>
                        <a:latin typeface="Segoe UI" panose="020B0502040204020203" pitchFamily="34" charset="0"/>
                        <a:ea typeface="Calibri" panose="020F0502020204030204" pitchFamily="34" charset="0"/>
                        <a:cs typeface="Segoe UI" panose="020B0502040204020203" pitchFamily="34" charset="0"/>
                      </a:endParaRPr>
                    </a:p>
                  </a:txBody>
                  <a:tcPr marL="37386" marR="373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0089">
                <a:tc vMerge="1">
                  <a:txBody>
                    <a:bodyPr/>
                    <a:lstStyle/>
                    <a:p>
                      <a:endParaRPr lang="es-ES"/>
                    </a:p>
                  </a:txBody>
                  <a:tcPr/>
                </a:tc>
                <a:tc rowSpan="5">
                  <a:txBody>
                    <a:bodyPr/>
                    <a:lstStyle/>
                    <a:p>
                      <a:pPr indent="252095" algn="ctr">
                        <a:lnSpc>
                          <a:spcPct val="150000"/>
                        </a:lnSpc>
                        <a:spcAft>
                          <a:spcPts val="0"/>
                        </a:spcAft>
                      </a:pPr>
                      <a:r>
                        <a:rPr lang="es-ES" sz="1600" b="0" spc="-5" dirty="0">
                          <a:effectLst/>
                          <a:latin typeface="Segoe UI" panose="020B0502040204020203" pitchFamily="34" charset="0"/>
                          <a:ea typeface="SimSun" panose="02010600030101010101" pitchFamily="2" charset="-122"/>
                          <a:cs typeface="Segoe UI" panose="020B0502040204020203" pitchFamily="34" charset="0"/>
                        </a:rPr>
                        <a:t> </a:t>
                      </a:r>
                      <a:endParaRPr lang="es-ES" sz="1600" b="1" dirty="0">
                        <a:effectLst/>
                        <a:latin typeface="Segoe UI" panose="020B0502040204020203" pitchFamily="34" charset="0"/>
                        <a:ea typeface="Calibri" panose="020F0502020204030204" pitchFamily="34" charset="0"/>
                        <a:cs typeface="Segoe UI" panose="020B0502040204020203" pitchFamily="34" charset="0"/>
                      </a:endParaRPr>
                    </a:p>
                    <a:p>
                      <a:pPr indent="252095" algn="ctr">
                        <a:lnSpc>
                          <a:spcPct val="150000"/>
                        </a:lnSpc>
                        <a:spcAft>
                          <a:spcPts val="0"/>
                        </a:spcAft>
                      </a:pPr>
                      <a:r>
                        <a:rPr lang="es-ES" sz="1600" b="0" spc="-5" dirty="0">
                          <a:effectLst/>
                          <a:latin typeface="Segoe UI" panose="020B0502040204020203" pitchFamily="34" charset="0"/>
                          <a:ea typeface="SimSun" panose="02010600030101010101" pitchFamily="2" charset="-122"/>
                          <a:cs typeface="Segoe UI" panose="020B0502040204020203" pitchFamily="34" charset="0"/>
                        </a:rPr>
                        <a:t> </a:t>
                      </a:r>
                      <a:endParaRPr lang="es-ES" sz="1600" b="1" dirty="0">
                        <a:effectLst/>
                        <a:latin typeface="Segoe UI" panose="020B0502040204020203" pitchFamily="34" charset="0"/>
                        <a:ea typeface="Calibri" panose="020F0502020204030204" pitchFamily="34" charset="0"/>
                        <a:cs typeface="Segoe UI" panose="020B0502040204020203" pitchFamily="34" charset="0"/>
                      </a:endParaRPr>
                    </a:p>
                    <a:p>
                      <a:pPr indent="252095" algn="ctr">
                        <a:lnSpc>
                          <a:spcPct val="150000"/>
                        </a:lnSpc>
                        <a:spcAft>
                          <a:spcPts val="0"/>
                        </a:spcAft>
                      </a:pPr>
                      <a:r>
                        <a:rPr lang="es-ES" sz="1600" b="0" spc="-5" dirty="0">
                          <a:effectLst/>
                          <a:latin typeface="Segoe UI" panose="020B0502040204020203" pitchFamily="34" charset="0"/>
                          <a:ea typeface="SimSun" panose="02010600030101010101" pitchFamily="2" charset="-122"/>
                          <a:cs typeface="Segoe UI" panose="020B0502040204020203" pitchFamily="34" charset="0"/>
                        </a:rPr>
                        <a:t>Ratios</a:t>
                      </a:r>
                      <a:endParaRPr lang="es-ES" sz="1600" b="1" dirty="0">
                        <a:effectLst/>
                        <a:latin typeface="Segoe UI" panose="020B0502040204020203" pitchFamily="34" charset="0"/>
                        <a:ea typeface="Calibri" panose="020F0502020204030204" pitchFamily="34" charset="0"/>
                        <a:cs typeface="Segoe UI" panose="020B0502040204020203" pitchFamily="34" charset="0"/>
                      </a:endParaRPr>
                    </a:p>
                  </a:txBody>
                  <a:tcPr marL="37386" marR="373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2095" algn="ctr">
                        <a:lnSpc>
                          <a:spcPct val="150000"/>
                        </a:lnSpc>
                        <a:spcAft>
                          <a:spcPts val="0"/>
                        </a:spcAft>
                      </a:pPr>
                      <a:r>
                        <a:rPr lang="es-ES" sz="1600" b="0" spc="-5" dirty="0">
                          <a:effectLst/>
                          <a:latin typeface="Segoe UI" panose="020B0502040204020203" pitchFamily="34" charset="0"/>
                          <a:ea typeface="SimSun" panose="02010600030101010101" pitchFamily="2" charset="-122"/>
                          <a:cs typeface="Segoe UI" panose="020B0502040204020203" pitchFamily="34" charset="0"/>
                        </a:rPr>
                        <a:t>Potencia VLF/HF</a:t>
                      </a:r>
                      <a:endParaRPr lang="es-ES" sz="1600" b="1" dirty="0">
                        <a:effectLst/>
                        <a:latin typeface="Segoe UI" panose="020B0502040204020203" pitchFamily="34" charset="0"/>
                        <a:ea typeface="Calibri" panose="020F0502020204030204" pitchFamily="34" charset="0"/>
                        <a:cs typeface="Segoe UI" panose="020B0502040204020203" pitchFamily="34" charset="0"/>
                      </a:endParaRPr>
                    </a:p>
                  </a:txBody>
                  <a:tcPr marL="37386" marR="373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330089">
                <a:tc vMerge="1">
                  <a:txBody>
                    <a:bodyPr/>
                    <a:lstStyle/>
                    <a:p>
                      <a:endParaRPr lang="es-ES"/>
                    </a:p>
                  </a:txBody>
                  <a:tcPr/>
                </a:tc>
                <a:tc vMerge="1">
                  <a:txBody>
                    <a:bodyPr/>
                    <a:lstStyle/>
                    <a:p>
                      <a:endParaRPr lang="es-ES"/>
                    </a:p>
                  </a:txBody>
                  <a:tcPr/>
                </a:tc>
                <a:tc>
                  <a:txBody>
                    <a:bodyPr/>
                    <a:lstStyle/>
                    <a:p>
                      <a:pPr indent="252095" algn="ctr">
                        <a:lnSpc>
                          <a:spcPct val="150000"/>
                        </a:lnSpc>
                        <a:spcAft>
                          <a:spcPts val="0"/>
                        </a:spcAft>
                      </a:pPr>
                      <a:r>
                        <a:rPr lang="es-ES" sz="1600" b="0" spc="-5" dirty="0">
                          <a:effectLst/>
                          <a:latin typeface="Segoe UI" panose="020B0502040204020203" pitchFamily="34" charset="0"/>
                          <a:ea typeface="SimSun" panose="02010600030101010101" pitchFamily="2" charset="-122"/>
                          <a:cs typeface="Segoe UI" panose="020B0502040204020203" pitchFamily="34" charset="0"/>
                        </a:rPr>
                        <a:t>Potencia LF/HF</a:t>
                      </a:r>
                      <a:endParaRPr lang="es-ES" sz="1600" b="1" dirty="0">
                        <a:effectLst/>
                        <a:latin typeface="Segoe UI" panose="020B0502040204020203" pitchFamily="34" charset="0"/>
                        <a:ea typeface="Calibri" panose="020F0502020204030204" pitchFamily="34" charset="0"/>
                        <a:cs typeface="Segoe UI" panose="020B0502040204020203" pitchFamily="34" charset="0"/>
                      </a:endParaRPr>
                    </a:p>
                  </a:txBody>
                  <a:tcPr marL="37386" marR="373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330089">
                <a:tc vMerge="1">
                  <a:txBody>
                    <a:bodyPr/>
                    <a:lstStyle/>
                    <a:p>
                      <a:endParaRPr lang="es-ES"/>
                    </a:p>
                  </a:txBody>
                  <a:tcPr/>
                </a:tc>
                <a:tc vMerge="1">
                  <a:txBody>
                    <a:bodyPr/>
                    <a:lstStyle/>
                    <a:p>
                      <a:endParaRPr lang="es-ES"/>
                    </a:p>
                  </a:txBody>
                  <a:tcPr/>
                </a:tc>
                <a:tc>
                  <a:txBody>
                    <a:bodyPr/>
                    <a:lstStyle/>
                    <a:p>
                      <a:pPr indent="252095" algn="ctr">
                        <a:lnSpc>
                          <a:spcPct val="150000"/>
                        </a:lnSpc>
                        <a:spcAft>
                          <a:spcPts val="0"/>
                        </a:spcAft>
                      </a:pPr>
                      <a:r>
                        <a:rPr lang="es-ES" sz="1600" b="0" spc="-5" dirty="0">
                          <a:effectLst/>
                          <a:latin typeface="Segoe UI" panose="020B0502040204020203" pitchFamily="34" charset="0"/>
                          <a:ea typeface="SimSun" panose="02010600030101010101" pitchFamily="2" charset="-122"/>
                          <a:cs typeface="Segoe UI" panose="020B0502040204020203" pitchFamily="34" charset="0"/>
                        </a:rPr>
                        <a:t>Potencia VLF /potencia total</a:t>
                      </a:r>
                      <a:endParaRPr lang="es-ES" sz="1600" b="1" dirty="0">
                        <a:effectLst/>
                        <a:latin typeface="Segoe UI" panose="020B0502040204020203" pitchFamily="34" charset="0"/>
                        <a:ea typeface="Calibri" panose="020F0502020204030204" pitchFamily="34" charset="0"/>
                        <a:cs typeface="Segoe UI" panose="020B0502040204020203" pitchFamily="34" charset="0"/>
                      </a:endParaRPr>
                    </a:p>
                  </a:txBody>
                  <a:tcPr marL="37386" marR="373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330089">
                <a:tc vMerge="1">
                  <a:txBody>
                    <a:bodyPr/>
                    <a:lstStyle/>
                    <a:p>
                      <a:endParaRPr lang="es-ES"/>
                    </a:p>
                  </a:txBody>
                  <a:tcPr/>
                </a:tc>
                <a:tc vMerge="1">
                  <a:txBody>
                    <a:bodyPr/>
                    <a:lstStyle/>
                    <a:p>
                      <a:endParaRPr lang="es-ES"/>
                    </a:p>
                  </a:txBody>
                  <a:tcPr/>
                </a:tc>
                <a:tc>
                  <a:txBody>
                    <a:bodyPr/>
                    <a:lstStyle/>
                    <a:p>
                      <a:pPr indent="252095" algn="ctr">
                        <a:lnSpc>
                          <a:spcPct val="150000"/>
                        </a:lnSpc>
                        <a:spcAft>
                          <a:spcPts val="0"/>
                        </a:spcAft>
                      </a:pPr>
                      <a:r>
                        <a:rPr lang="es-ES" sz="1600" b="0" spc="-5" dirty="0">
                          <a:effectLst/>
                          <a:latin typeface="Segoe UI" panose="020B0502040204020203" pitchFamily="34" charset="0"/>
                          <a:ea typeface="SimSun" panose="02010600030101010101" pitchFamily="2" charset="-122"/>
                          <a:cs typeface="Segoe UI" panose="020B0502040204020203" pitchFamily="34" charset="0"/>
                        </a:rPr>
                        <a:t>Potencia LF /potencia total</a:t>
                      </a:r>
                      <a:endParaRPr lang="es-ES" sz="1600" b="1" dirty="0">
                        <a:effectLst/>
                        <a:latin typeface="Segoe UI" panose="020B0502040204020203" pitchFamily="34" charset="0"/>
                        <a:ea typeface="Calibri" panose="020F0502020204030204" pitchFamily="34" charset="0"/>
                        <a:cs typeface="Segoe UI" panose="020B0502040204020203" pitchFamily="34" charset="0"/>
                      </a:endParaRPr>
                    </a:p>
                  </a:txBody>
                  <a:tcPr marL="37386" marR="373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330089">
                <a:tc vMerge="1">
                  <a:txBody>
                    <a:bodyPr/>
                    <a:lstStyle/>
                    <a:p>
                      <a:endParaRPr lang="es-ES"/>
                    </a:p>
                  </a:txBody>
                  <a:tcPr/>
                </a:tc>
                <a:tc vMerge="1">
                  <a:txBody>
                    <a:bodyPr/>
                    <a:lstStyle/>
                    <a:p>
                      <a:endParaRPr lang="es-ES"/>
                    </a:p>
                  </a:txBody>
                  <a:tcPr/>
                </a:tc>
                <a:tc>
                  <a:txBody>
                    <a:bodyPr/>
                    <a:lstStyle/>
                    <a:p>
                      <a:pPr indent="252095" algn="ctr">
                        <a:lnSpc>
                          <a:spcPct val="150000"/>
                        </a:lnSpc>
                        <a:spcAft>
                          <a:spcPts val="0"/>
                        </a:spcAft>
                      </a:pPr>
                      <a:r>
                        <a:rPr lang="es-ES" sz="1600" b="0" spc="-5" dirty="0">
                          <a:effectLst/>
                          <a:latin typeface="Segoe UI" panose="020B0502040204020203" pitchFamily="34" charset="0"/>
                          <a:ea typeface="SimSun" panose="02010600030101010101" pitchFamily="2" charset="-122"/>
                          <a:cs typeface="Segoe UI" panose="020B0502040204020203" pitchFamily="34" charset="0"/>
                        </a:rPr>
                        <a:t>Potencia HF /potencia total</a:t>
                      </a:r>
                      <a:endParaRPr lang="es-ES" sz="1600" b="1" dirty="0">
                        <a:effectLst/>
                        <a:latin typeface="Segoe UI" panose="020B0502040204020203" pitchFamily="34" charset="0"/>
                        <a:ea typeface="Calibri" panose="020F0502020204030204" pitchFamily="34" charset="0"/>
                        <a:cs typeface="Segoe UI" panose="020B0502040204020203" pitchFamily="34" charset="0"/>
                      </a:endParaRPr>
                    </a:p>
                  </a:txBody>
                  <a:tcPr marL="37386" marR="373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9" name="Table 7"/>
          <p:cNvGraphicFramePr>
            <a:graphicFrameLocks noGrp="1"/>
          </p:cNvGraphicFramePr>
          <p:nvPr>
            <p:extLst/>
          </p:nvPr>
        </p:nvGraphicFramePr>
        <p:xfrm>
          <a:off x="7181376" y="2981962"/>
          <a:ext cx="1869896" cy="1064067"/>
        </p:xfrm>
        <a:graphic>
          <a:graphicData uri="http://schemas.openxmlformats.org/drawingml/2006/table">
            <a:tbl>
              <a:tblPr>
                <a:tableStyleId>{5C22544A-7EE6-4342-B048-85BDC9FD1C3A}</a:tableStyleId>
              </a:tblPr>
              <a:tblGrid>
                <a:gridCol w="1869896">
                  <a:extLst>
                    <a:ext uri="{9D8B030D-6E8A-4147-A177-3AD203B41FA5}">
                      <a16:colId xmlns:a16="http://schemas.microsoft.com/office/drawing/2014/main" xmlns="" val="493813631"/>
                    </a:ext>
                  </a:extLst>
                </a:gridCol>
              </a:tblGrid>
              <a:tr h="262354">
                <a:tc>
                  <a:txBody>
                    <a:bodyPr/>
                    <a:lstStyle/>
                    <a:p>
                      <a:r>
                        <a:rPr lang="en-US" sz="2000" dirty="0" smtClean="0">
                          <a:solidFill>
                            <a:schemeClr val="bg1"/>
                          </a:solidFill>
                        </a:rPr>
                        <a:t>VLF</a:t>
                      </a:r>
                      <a:endParaRPr lang="en-US" sz="2000"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2570369641"/>
                  </a:ext>
                </a:extLst>
              </a:tr>
              <a:tr h="690687">
                <a:tc>
                  <a:txBody>
                    <a:bodyPr/>
                    <a:lstStyle/>
                    <a:p>
                      <a:pPr marL="285750" lvl="0" indent="-285750">
                        <a:buFont typeface="Arial" panose="020B0604020202020204" pitchFamily="34" charset="0"/>
                        <a:buChar char="•"/>
                        <a:defRPr/>
                      </a:pPr>
                      <a:r>
                        <a:rPr lang="es-ES" sz="2000" kern="1200" dirty="0" smtClean="0">
                          <a:solidFill>
                            <a:schemeClr val="dk1"/>
                          </a:solidFill>
                          <a:effectLst/>
                          <a:latin typeface="+mn-lt"/>
                          <a:ea typeface="+mn-ea"/>
                          <a:cs typeface="+mn-cs"/>
                        </a:rPr>
                        <a:t>0-0.04</a:t>
                      </a:r>
                      <a:r>
                        <a:rPr lang="es-ES" sz="2000" kern="1200" baseline="0" dirty="0" smtClean="0">
                          <a:solidFill>
                            <a:schemeClr val="dk1"/>
                          </a:solidFill>
                          <a:effectLst/>
                          <a:latin typeface="+mn-lt"/>
                          <a:ea typeface="+mn-ea"/>
                          <a:cs typeface="+mn-cs"/>
                        </a:rPr>
                        <a:t> Hz</a:t>
                      </a:r>
                      <a:endParaRPr lang="en-US" sz="2000" kern="1200" dirty="0">
                        <a:solidFill>
                          <a:schemeClr val="dk1"/>
                        </a:solidFill>
                        <a:latin typeface="+mn-lt"/>
                        <a:ea typeface="+mn-ea"/>
                        <a:cs typeface="Arial" panose="020B0604020202020204" pitchFamily="34" charset="0"/>
                      </a:endParaRPr>
                    </a:p>
                  </a:txBody>
                  <a:tcPr marL="68580" marR="68580" marT="34290" marB="34290" anchor="ctr">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816136156"/>
                  </a:ext>
                </a:extLst>
              </a:tr>
            </a:tbl>
          </a:graphicData>
        </a:graphic>
      </p:graphicFrame>
      <p:graphicFrame>
        <p:nvGraphicFramePr>
          <p:cNvPr id="10" name="Table 7"/>
          <p:cNvGraphicFramePr>
            <a:graphicFrameLocks noGrp="1"/>
          </p:cNvGraphicFramePr>
          <p:nvPr>
            <p:extLst/>
          </p:nvPr>
        </p:nvGraphicFramePr>
        <p:xfrm>
          <a:off x="7181375" y="4046029"/>
          <a:ext cx="1869898" cy="1064067"/>
        </p:xfrm>
        <a:graphic>
          <a:graphicData uri="http://schemas.openxmlformats.org/drawingml/2006/table">
            <a:tbl>
              <a:tblPr>
                <a:tableStyleId>{5C22544A-7EE6-4342-B048-85BDC9FD1C3A}</a:tableStyleId>
              </a:tblPr>
              <a:tblGrid>
                <a:gridCol w="1869898">
                  <a:extLst>
                    <a:ext uri="{9D8B030D-6E8A-4147-A177-3AD203B41FA5}">
                      <a16:colId xmlns:a16="http://schemas.microsoft.com/office/drawing/2014/main" xmlns="" val="493813631"/>
                    </a:ext>
                  </a:extLst>
                </a:gridCol>
              </a:tblGrid>
              <a:tr h="262354">
                <a:tc>
                  <a:txBody>
                    <a:bodyPr/>
                    <a:lstStyle/>
                    <a:p>
                      <a:r>
                        <a:rPr lang="en-US" sz="2000" dirty="0" smtClean="0">
                          <a:solidFill>
                            <a:schemeClr val="bg1"/>
                          </a:solidFill>
                        </a:rPr>
                        <a:t>LF</a:t>
                      </a:r>
                      <a:endParaRPr lang="en-US" sz="2000"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2570369641"/>
                  </a:ext>
                </a:extLst>
              </a:tr>
              <a:tr h="690687">
                <a:tc>
                  <a:txBody>
                    <a:bodyPr/>
                    <a:lstStyle/>
                    <a:p>
                      <a:pPr marL="285750" lvl="0" indent="-285750">
                        <a:buFont typeface="Arial" panose="020B0604020202020204" pitchFamily="34" charset="0"/>
                        <a:buChar char="•"/>
                        <a:defRPr/>
                      </a:pPr>
                      <a:r>
                        <a:rPr lang="es-ES" sz="2000" kern="1200" dirty="0" smtClean="0">
                          <a:solidFill>
                            <a:schemeClr val="dk1"/>
                          </a:solidFill>
                          <a:effectLst/>
                          <a:latin typeface="+mn-lt"/>
                          <a:ea typeface="+mn-ea"/>
                          <a:cs typeface="+mn-cs"/>
                        </a:rPr>
                        <a:t>0.04-0.15</a:t>
                      </a:r>
                      <a:r>
                        <a:rPr lang="es-ES" sz="2000" kern="1200" baseline="0" dirty="0" smtClean="0">
                          <a:solidFill>
                            <a:schemeClr val="dk1"/>
                          </a:solidFill>
                          <a:effectLst/>
                          <a:latin typeface="+mn-lt"/>
                          <a:ea typeface="+mn-ea"/>
                          <a:cs typeface="+mn-cs"/>
                        </a:rPr>
                        <a:t> Hz</a:t>
                      </a:r>
                      <a:endParaRPr lang="en-US" sz="2000" kern="1200" dirty="0">
                        <a:solidFill>
                          <a:schemeClr val="dk1"/>
                        </a:solidFill>
                        <a:latin typeface="+mn-lt"/>
                        <a:ea typeface="+mn-ea"/>
                        <a:cs typeface="Arial" panose="020B0604020202020204" pitchFamily="34" charset="0"/>
                      </a:endParaRPr>
                    </a:p>
                  </a:txBody>
                  <a:tcPr marL="68580" marR="68580" marT="34290" marB="34290" anchor="ctr">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816136156"/>
                  </a:ext>
                </a:extLst>
              </a:tr>
            </a:tbl>
          </a:graphicData>
        </a:graphic>
      </p:graphicFrame>
      <p:graphicFrame>
        <p:nvGraphicFramePr>
          <p:cNvPr id="11" name="Table 7"/>
          <p:cNvGraphicFramePr>
            <a:graphicFrameLocks noGrp="1"/>
          </p:cNvGraphicFramePr>
          <p:nvPr>
            <p:extLst/>
          </p:nvPr>
        </p:nvGraphicFramePr>
        <p:xfrm>
          <a:off x="7181374" y="5110096"/>
          <a:ext cx="1869898" cy="1064067"/>
        </p:xfrm>
        <a:graphic>
          <a:graphicData uri="http://schemas.openxmlformats.org/drawingml/2006/table">
            <a:tbl>
              <a:tblPr>
                <a:tableStyleId>{5C22544A-7EE6-4342-B048-85BDC9FD1C3A}</a:tableStyleId>
              </a:tblPr>
              <a:tblGrid>
                <a:gridCol w="1869898">
                  <a:extLst>
                    <a:ext uri="{9D8B030D-6E8A-4147-A177-3AD203B41FA5}">
                      <a16:colId xmlns:a16="http://schemas.microsoft.com/office/drawing/2014/main" xmlns="" val="493813631"/>
                    </a:ext>
                  </a:extLst>
                </a:gridCol>
              </a:tblGrid>
              <a:tr h="262354">
                <a:tc>
                  <a:txBody>
                    <a:bodyPr/>
                    <a:lstStyle/>
                    <a:p>
                      <a:r>
                        <a:rPr lang="en-US" sz="2000" dirty="0" smtClean="0">
                          <a:solidFill>
                            <a:schemeClr val="bg1"/>
                          </a:solidFill>
                        </a:rPr>
                        <a:t>HF</a:t>
                      </a:r>
                      <a:endParaRPr lang="en-US" sz="2000"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2570369641"/>
                  </a:ext>
                </a:extLst>
              </a:tr>
              <a:tr h="690687">
                <a:tc>
                  <a:txBody>
                    <a:bodyPr/>
                    <a:lstStyle/>
                    <a:p>
                      <a:pPr marL="285750" lvl="0" indent="-285750">
                        <a:buFont typeface="Arial" panose="020B0604020202020204" pitchFamily="34" charset="0"/>
                        <a:buChar char="•"/>
                        <a:defRPr/>
                      </a:pPr>
                      <a:r>
                        <a:rPr lang="es-ES" sz="2000" kern="1200" dirty="0" smtClean="0">
                          <a:solidFill>
                            <a:schemeClr val="dk1"/>
                          </a:solidFill>
                          <a:effectLst/>
                          <a:latin typeface="+mn-lt"/>
                          <a:ea typeface="+mn-ea"/>
                          <a:cs typeface="+mn-cs"/>
                        </a:rPr>
                        <a:t>0.15-0.4</a:t>
                      </a:r>
                      <a:r>
                        <a:rPr lang="es-ES" sz="2000" kern="1200" baseline="0" dirty="0" smtClean="0">
                          <a:solidFill>
                            <a:schemeClr val="dk1"/>
                          </a:solidFill>
                          <a:effectLst/>
                          <a:latin typeface="+mn-lt"/>
                          <a:ea typeface="+mn-ea"/>
                          <a:cs typeface="+mn-cs"/>
                        </a:rPr>
                        <a:t> Hz</a:t>
                      </a:r>
                      <a:endParaRPr lang="en-US" sz="2000" kern="1200" dirty="0">
                        <a:solidFill>
                          <a:schemeClr val="dk1"/>
                        </a:solidFill>
                        <a:latin typeface="+mn-lt"/>
                        <a:ea typeface="+mn-ea"/>
                        <a:cs typeface="Arial" panose="020B0604020202020204" pitchFamily="34" charset="0"/>
                      </a:endParaRPr>
                    </a:p>
                  </a:txBody>
                  <a:tcPr marL="68580" marR="68580" marT="34290" marB="34290" anchor="ctr">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816136156"/>
                  </a:ext>
                </a:extLst>
              </a:tr>
            </a:tbl>
          </a:graphicData>
        </a:graphic>
      </p:graphicFrame>
      <p:sp>
        <p:nvSpPr>
          <p:cNvPr id="12" name="Rectángulo 11"/>
          <p:cNvSpPr/>
          <p:nvPr/>
        </p:nvSpPr>
        <p:spPr>
          <a:xfrm>
            <a:off x="0" y="1050758"/>
            <a:ext cx="8677924" cy="369332"/>
          </a:xfrm>
          <a:prstGeom prst="rect">
            <a:avLst/>
          </a:prstGeom>
        </p:spPr>
        <p:txBody>
          <a:bodyPr wrap="square">
            <a:spAutoFit/>
          </a:bodyPr>
          <a:lstStyle/>
          <a:p>
            <a:pPr marL="863600" indent="-863600">
              <a:buAutoNum type="arabicPlain" startAt="3"/>
            </a:pPr>
            <a:r>
              <a:rPr lang="es-EC" b="1" dirty="0" smtClean="0">
                <a:solidFill>
                  <a:srgbClr val="000000"/>
                </a:solidFill>
                <a:latin typeface="Arial" panose="020B0604020202020204" pitchFamily="34" charset="0"/>
                <a:ea typeface="Inconsolata"/>
                <a:cs typeface="Times New Roman" panose="02020603050405020304" pitchFamily="18" charset="0"/>
              </a:rPr>
              <a:t>ADQUISICIÓN Y CARACTERIZACIÓN DE LA BASE DE DATOS (Cont.)</a:t>
            </a:r>
            <a:endParaRPr lang="es-EC" sz="1200" b="1"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p:txBody>
      </p:sp>
      <p:sp>
        <p:nvSpPr>
          <p:cNvPr id="13" name="Title 2"/>
          <p:cNvSpPr txBox="1">
            <a:spLocks/>
          </p:cNvSpPr>
          <p:nvPr/>
        </p:nvSpPr>
        <p:spPr>
          <a:xfrm>
            <a:off x="0" y="0"/>
            <a:ext cx="9144000" cy="1050758"/>
          </a:xfrm>
          <a:prstGeom prst="rect">
            <a:avLst/>
          </a:prstGeom>
          <a:solidFill>
            <a:schemeClr val="bg1">
              <a:lumMod val="95000"/>
            </a:schemeClr>
          </a:solidFill>
        </p:spPr>
        <p:txBody>
          <a:bodyPr vert="horz" lIns="457200" tIns="45720" rIns="457200" bIns="45720" rtlCol="0" anchor="ctr">
            <a:noAutofit/>
          </a:bodyPr>
          <a:lstStyle>
            <a:lvl1pPr algn="ctr" defTabSz="685800" rtl="0" eaLnBrk="1" latinLnBrk="0" hangingPunct="1">
              <a:lnSpc>
                <a:spcPct val="90000"/>
              </a:lnSpc>
              <a:spcBef>
                <a:spcPct val="0"/>
              </a:spcBef>
              <a:buNone/>
              <a:tabLst>
                <a:tab pos="7934325" algn="l"/>
              </a:tabLst>
              <a:defRPr lang="en-US" sz="2550" b="0" i="0" kern="1200" spc="120" baseline="0" dirty="0">
                <a:gradFill>
                  <a:gsLst>
                    <a:gs pos="0">
                      <a:schemeClr val="tx2"/>
                    </a:gs>
                    <a:gs pos="100000">
                      <a:schemeClr val="tx2"/>
                    </a:gs>
                  </a:gsLst>
                  <a:lin ang="5400000" scaled="1"/>
                </a:gradFill>
                <a:latin typeface="Segoe UI Semibold" panose="020B0702040204020203" pitchFamily="34" charset="0"/>
                <a:ea typeface="+mj-ea"/>
                <a:cs typeface="Segoe UI Semibold" panose="020B0702040204020203" pitchFamily="34" charset="0"/>
              </a:defRPr>
            </a:lvl1pPr>
          </a:lstStyle>
          <a:p>
            <a:r>
              <a:rPr lang="es-ES" altLang="en-US" sz="1800" dirty="0" smtClean="0"/>
              <a:t>“MODIFICACIÓN DEL COMPORTAMIENTO DE UN ROBOT SIMULADO EN RESPUESTA A LOS ESTADOS DE ÁNIMO DE SUJETOS SANOS EN BASE AL ANÁLISIS DEL ACOPLE CARDIORRESPIRATORIO”</a:t>
            </a:r>
            <a:endParaRPr lang="es-ES" sz="1800" dirty="0"/>
          </a:p>
        </p:txBody>
      </p:sp>
      <p:sp>
        <p:nvSpPr>
          <p:cNvPr id="14" name="Flecha derecha 13">
            <a:hlinkClick r:id="rId3" action="ppaction://hlinksldjump"/>
          </p:cNvPr>
          <p:cNvSpPr/>
          <p:nvPr/>
        </p:nvSpPr>
        <p:spPr>
          <a:xfrm>
            <a:off x="8488941" y="6124958"/>
            <a:ext cx="377965" cy="554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5875987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1800" dirty="0"/>
              <a:t>“MODIFICACIÓN DEL COMPORTAMIENTO DE UN ROBOT SIMULADO EN RESPUESTA A LOS ESTADOS DE ÁNIMO DE SUJETOS SANOS EN BASE AL ANÁLISIS DEL ACOPLE CARDIORRESPIRATORIO”</a:t>
            </a:r>
          </a:p>
        </p:txBody>
      </p:sp>
      <p:sp>
        <p:nvSpPr>
          <p:cNvPr id="8" name="Rectángulo 7"/>
          <p:cNvSpPr/>
          <p:nvPr/>
        </p:nvSpPr>
        <p:spPr>
          <a:xfrm>
            <a:off x="435935" y="1578137"/>
            <a:ext cx="5805377" cy="1323439"/>
          </a:xfrm>
          <a:prstGeom prst="rect">
            <a:avLst/>
          </a:prstGeom>
        </p:spPr>
        <p:txBody>
          <a:bodyPr wrap="square">
            <a:spAutoFit/>
          </a:bodyPr>
          <a:lstStyle/>
          <a:p>
            <a:pPr marL="511175" lvl="0" indent="-511175" algn="just">
              <a:buAutoNum type="alphaLcParenR" startAt="2"/>
              <a:defRPr/>
            </a:pPr>
            <a:r>
              <a:rPr lang="es-ES" sz="1600" dirty="0"/>
              <a:t>El reconocimiento de emociones a partir del análisis de señales fisiológicas son de interés para </a:t>
            </a:r>
            <a:r>
              <a:rPr lang="es-EC" sz="1600" dirty="0"/>
              <a:t>el desarrollo de sistemas de instrumentación biomédicos,  </a:t>
            </a:r>
            <a:r>
              <a:rPr lang="es-ES" sz="1600" dirty="0"/>
              <a:t>seguimiento y control de enfermedades y para el desarrollo de aplicaciones multimedia personalizadas.</a:t>
            </a:r>
          </a:p>
        </p:txBody>
      </p:sp>
      <p:pic>
        <p:nvPicPr>
          <p:cNvPr id="16" name="Imagen 15"/>
          <p:cNvPicPr>
            <a:picLocks noChangeAspect="1"/>
          </p:cNvPicPr>
          <p:nvPr/>
        </p:nvPicPr>
        <p:blipFill>
          <a:blip r:embed="rId3"/>
          <a:stretch>
            <a:fillRect/>
          </a:stretch>
        </p:blipFill>
        <p:spPr>
          <a:xfrm>
            <a:off x="1227910" y="3807203"/>
            <a:ext cx="7284078" cy="1468142"/>
          </a:xfrm>
          <a:prstGeom prst="rect">
            <a:avLst/>
          </a:prstGeom>
        </p:spPr>
      </p:pic>
      <p:pic>
        <p:nvPicPr>
          <p:cNvPr id="50" name="Imagen 49"/>
          <p:cNvPicPr>
            <a:picLocks noChangeAspect="1"/>
          </p:cNvPicPr>
          <p:nvPr/>
        </p:nvPicPr>
        <p:blipFill>
          <a:blip r:embed="rId4"/>
          <a:stretch>
            <a:fillRect/>
          </a:stretch>
        </p:blipFill>
        <p:spPr>
          <a:xfrm>
            <a:off x="6595626" y="1418958"/>
            <a:ext cx="2043953" cy="1635163"/>
          </a:xfrm>
          <a:prstGeom prst="rect">
            <a:avLst/>
          </a:prstGeom>
        </p:spPr>
      </p:pic>
      <p:sp>
        <p:nvSpPr>
          <p:cNvPr id="9" name="Rectángulo 8"/>
          <p:cNvSpPr/>
          <p:nvPr/>
        </p:nvSpPr>
        <p:spPr>
          <a:xfrm>
            <a:off x="435935" y="3181554"/>
            <a:ext cx="8076053" cy="584775"/>
          </a:xfrm>
          <a:prstGeom prst="rect">
            <a:avLst/>
          </a:prstGeom>
        </p:spPr>
        <p:txBody>
          <a:bodyPr wrap="square">
            <a:spAutoFit/>
          </a:bodyPr>
          <a:lstStyle/>
          <a:p>
            <a:pPr marL="511175" lvl="0" indent="-511175" algn="just">
              <a:defRPr/>
            </a:pPr>
            <a:r>
              <a:rPr lang="es-EC" sz="1600" dirty="0"/>
              <a:t>c)	Existen diferentes investigaciones relacionadas al reconocimiento de emociones utilizando instrumentación electrónica y se pueden mencionar las siguientes</a:t>
            </a:r>
            <a:endParaRPr lang="es-ES" sz="1600" dirty="0"/>
          </a:p>
        </p:txBody>
      </p:sp>
      <p:sp>
        <p:nvSpPr>
          <p:cNvPr id="4" name="CuadroTexto 3"/>
          <p:cNvSpPr txBox="1"/>
          <p:nvPr/>
        </p:nvSpPr>
        <p:spPr>
          <a:xfrm>
            <a:off x="670786" y="1166506"/>
            <a:ext cx="3339889" cy="369332"/>
          </a:xfrm>
          <a:prstGeom prst="rect">
            <a:avLst/>
          </a:prstGeom>
          <a:noFill/>
        </p:spPr>
        <p:txBody>
          <a:bodyPr wrap="none" rtlCol="0">
            <a:spAutoFit/>
          </a:bodyPr>
          <a:lstStyle/>
          <a:p>
            <a:pPr defTabSz="511175"/>
            <a:r>
              <a:rPr lang="es-EC" b="1" dirty="0">
                <a:solidFill>
                  <a:srgbClr val="000000"/>
                </a:solidFill>
                <a:ea typeface="Inconsolata"/>
              </a:rPr>
              <a:t>1.	INTRODUCCIÓN (Cont.) </a:t>
            </a:r>
          </a:p>
        </p:txBody>
      </p:sp>
      <p:sp>
        <p:nvSpPr>
          <p:cNvPr id="10" name="Rectángulo 9"/>
          <p:cNvSpPr/>
          <p:nvPr/>
        </p:nvSpPr>
        <p:spPr>
          <a:xfrm>
            <a:off x="435935" y="5316219"/>
            <a:ext cx="8516679" cy="1323439"/>
          </a:xfrm>
          <a:prstGeom prst="rect">
            <a:avLst/>
          </a:prstGeom>
        </p:spPr>
        <p:txBody>
          <a:bodyPr wrap="square">
            <a:spAutoFit/>
          </a:bodyPr>
          <a:lstStyle/>
          <a:p>
            <a:pPr marL="404813" indent="-404813">
              <a:buAutoNum type="alphaLcParenR" startAt="4"/>
            </a:pPr>
            <a:r>
              <a:rPr lang="es-EC" sz="1600" dirty="0" smtClean="0"/>
              <a:t>Como parte de los requerimientos de titulación,  el presente proyecto pretende utilizar los conocimientos del área de biomédica, instrumentación y sensores, procesamiento digital, y robótica para el desarrollo de nuevos sistemas de identificación de estrés, utilizando referencias de investigaciones previas y tecnología disponible en el mercado nacional.</a:t>
            </a:r>
          </a:p>
        </p:txBody>
      </p:sp>
    </p:spTree>
    <p:extLst>
      <p:ext uri="{BB962C8B-B14F-4D97-AF65-F5344CB8AC3E}">
        <p14:creationId xmlns:p14="http://schemas.microsoft.com/office/powerpoint/2010/main" val="4124989413"/>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2">
            <a:extLst>
              <a:ext uri="{FF2B5EF4-FFF2-40B4-BE49-F238E27FC236}">
                <a16:creationId xmlns:a16="http://schemas.microsoft.com/office/drawing/2014/main" xmlns="" id="{DDF7885F-512D-4936-A52A-20597039AC0B}"/>
              </a:ext>
            </a:extLst>
          </p:cNvPr>
          <p:cNvSpPr txBox="1">
            <a:spLocks/>
          </p:cNvSpPr>
          <p:nvPr/>
        </p:nvSpPr>
        <p:spPr>
          <a:xfrm>
            <a:off x="7014498" y="65841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AE1514C-5E56-4738-A1FF-4B1CFD2A3E36}" type="slidenum">
              <a:rPr lang="en-US" sz="825">
                <a:solidFill>
                  <a:schemeClr val="tx2"/>
                </a:solidFill>
              </a:rPr>
              <a:pPr algn="r"/>
              <a:t>40</a:t>
            </a:fld>
            <a:endParaRPr lang="en-US" sz="825" dirty="0">
              <a:solidFill>
                <a:schemeClr val="tx2"/>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sp>
        <p:nvSpPr>
          <p:cNvPr id="6" name="Rectángulo 5"/>
          <p:cNvSpPr/>
          <p:nvPr/>
        </p:nvSpPr>
        <p:spPr>
          <a:xfrm>
            <a:off x="162155" y="1313098"/>
            <a:ext cx="8677924" cy="923330"/>
          </a:xfrm>
          <a:prstGeom prst="rect">
            <a:avLst/>
          </a:prstGeom>
        </p:spPr>
        <p:txBody>
          <a:bodyPr wrap="square">
            <a:spAutoFit/>
          </a:bodyPr>
          <a:lstStyle/>
          <a:p>
            <a:pPr marL="863600" indent="-863600">
              <a:buAutoNum type="arabicPlain" startAt="3"/>
            </a:pPr>
            <a:r>
              <a:rPr lang="es-EC" b="1" dirty="0" smtClean="0">
                <a:solidFill>
                  <a:srgbClr val="000000"/>
                </a:solidFill>
                <a:latin typeface="Arial" panose="020B0604020202020204" pitchFamily="34" charset="0"/>
                <a:ea typeface="Inconsolata"/>
                <a:cs typeface="Times New Roman" panose="02020603050405020304" pitchFamily="18" charset="0"/>
              </a:rPr>
              <a:t>ADQUISICIÓN Y CARACTERIZACIÓN DE LA BASE DE DATOS</a:t>
            </a:r>
            <a:endParaRPr lang="es-EC" sz="1200" b="1"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endParaRPr lang="es-EC" b="1" dirty="0" smtClean="0">
              <a:solidFill>
                <a:srgbClr val="000000"/>
              </a:solidFill>
              <a:latin typeface="Arial" panose="020B0604020202020204" pitchFamily="34" charset="0"/>
              <a:ea typeface="Inconsolata"/>
            </a:endParaRPr>
          </a:p>
          <a:p>
            <a:r>
              <a:rPr lang="es-EC" dirty="0" smtClean="0">
                <a:solidFill>
                  <a:srgbClr val="000000"/>
                </a:solidFill>
                <a:latin typeface="Arial" panose="020B0604020202020204" pitchFamily="34" charset="0"/>
                <a:ea typeface="Inconsolata"/>
              </a:rPr>
              <a:t>Procesamiento de las señales ECG:</a:t>
            </a:r>
            <a:endParaRPr lang="es-EC" dirty="0">
              <a:solidFill>
                <a:srgbClr val="000000"/>
              </a:solidFill>
              <a:latin typeface="Arial" panose="020B0604020202020204" pitchFamily="34" charset="0"/>
              <a:ea typeface="Inconsolata"/>
            </a:endParaRPr>
          </a:p>
        </p:txBody>
      </p:sp>
      <p:sp>
        <p:nvSpPr>
          <p:cNvPr id="8" name="Title 2"/>
          <p:cNvSpPr>
            <a:spLocks noGrp="1"/>
          </p:cNvSpPr>
          <p:nvPr>
            <p:ph type="title"/>
          </p:nvPr>
        </p:nvSpPr>
        <p:spPr/>
        <p:txBody>
          <a:bodyPr/>
          <a:lstStyle/>
          <a:p>
            <a:r>
              <a:rPr lang="es-ES" altLang="en-US" sz="1800" dirty="0"/>
              <a:t>“MODIFICACIÓN DEL COMPORTAMIENTO DE UN ROBOT SIMULADO EN RESPUESTA A LOS ESTADOS DE ÁNIMO DE SUJETOS SANOS EN BASE AL ANÁLISIS DEL ACOPLE CARDIORRESPIRATORIO”</a:t>
            </a:r>
            <a:endParaRPr lang="en-US" sz="1800" dirty="0"/>
          </a:p>
        </p:txBody>
      </p:sp>
      <p:pic>
        <p:nvPicPr>
          <p:cNvPr id="4" name="Imagen 3"/>
          <p:cNvPicPr>
            <a:picLocks noChangeAspect="1"/>
          </p:cNvPicPr>
          <p:nvPr/>
        </p:nvPicPr>
        <p:blipFill>
          <a:blip r:embed="rId2"/>
          <a:stretch>
            <a:fillRect/>
          </a:stretch>
        </p:blipFill>
        <p:spPr>
          <a:xfrm>
            <a:off x="628245" y="2553059"/>
            <a:ext cx="8114785" cy="2980340"/>
          </a:xfrm>
          <a:prstGeom prst="rect">
            <a:avLst/>
          </a:prstGeom>
        </p:spPr>
      </p:pic>
      <p:sp>
        <p:nvSpPr>
          <p:cNvPr id="9" name="Flecha derecha 8">
            <a:hlinkClick r:id="rId3" action="ppaction://hlinksldjump"/>
          </p:cNvPr>
          <p:cNvSpPr/>
          <p:nvPr/>
        </p:nvSpPr>
        <p:spPr>
          <a:xfrm>
            <a:off x="8488941" y="6124958"/>
            <a:ext cx="377965" cy="554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034258990"/>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58EAC5-D261-4D05-8ED3-A4DE32A744AC}"/>
              </a:ext>
            </a:extLst>
          </p:cNvPr>
          <p:cNvSpPr>
            <a:spLocks noGrp="1"/>
          </p:cNvSpPr>
          <p:nvPr>
            <p:ph type="title"/>
          </p:nvPr>
        </p:nvSpPr>
        <p:spPr>
          <a:xfrm>
            <a:off x="0" y="106504"/>
            <a:ext cx="9144000" cy="788069"/>
          </a:xfrm>
        </p:spPr>
        <p:txBody>
          <a:bodyPr/>
          <a:lstStyle/>
          <a:p>
            <a:r>
              <a:rPr lang="es-EC" dirty="0" smtClean="0">
                <a:solidFill>
                  <a:schemeClr val="accent3"/>
                </a:solidFill>
              </a:rPr>
              <a:t>Acondicionamiento:</a:t>
            </a:r>
            <a:r>
              <a:rPr lang="es-EC" dirty="0" smtClean="0"/>
              <a:t> Filtrado digital y eliminación de línea base </a:t>
            </a:r>
            <a:endParaRPr lang="es-EC" dirty="0"/>
          </a:p>
        </p:txBody>
      </p:sp>
      <p:graphicFrame>
        <p:nvGraphicFramePr>
          <p:cNvPr id="11" name="Table 7"/>
          <p:cNvGraphicFramePr>
            <a:graphicFrameLocks noGrp="1"/>
          </p:cNvGraphicFramePr>
          <p:nvPr>
            <p:extLst>
              <p:ext uri="{D42A27DB-BD31-4B8C-83A1-F6EECF244321}">
                <p14:modId xmlns:p14="http://schemas.microsoft.com/office/powerpoint/2010/main" val="2237260874"/>
              </p:ext>
            </p:extLst>
          </p:nvPr>
        </p:nvGraphicFramePr>
        <p:xfrm>
          <a:off x="225771" y="4677198"/>
          <a:ext cx="3884113" cy="1867232"/>
        </p:xfrm>
        <a:graphic>
          <a:graphicData uri="http://schemas.openxmlformats.org/drawingml/2006/table">
            <a:tbl>
              <a:tblPr>
                <a:tableStyleId>{5C22544A-7EE6-4342-B048-85BDC9FD1C3A}</a:tableStyleId>
              </a:tblPr>
              <a:tblGrid>
                <a:gridCol w="3884113">
                  <a:extLst>
                    <a:ext uri="{9D8B030D-6E8A-4147-A177-3AD203B41FA5}">
                      <a16:colId xmlns:a16="http://schemas.microsoft.com/office/drawing/2014/main" xmlns="" val="493813631"/>
                    </a:ext>
                  </a:extLst>
                </a:gridCol>
              </a:tblGrid>
              <a:tr h="514013">
                <a:tc>
                  <a:txBody>
                    <a:bodyPr/>
                    <a:lstStyle/>
                    <a:p>
                      <a:r>
                        <a:rPr lang="en-US" sz="2000" dirty="0" smtClean="0">
                          <a:solidFill>
                            <a:schemeClr val="bg1"/>
                          </a:solidFill>
                        </a:rPr>
                        <a:t>Filtrado digital</a:t>
                      </a:r>
                      <a:endParaRPr lang="en-US" sz="2000"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2570369641"/>
                  </a:ext>
                </a:extLst>
              </a:tr>
              <a:tr h="1353219">
                <a:tc>
                  <a:txBody>
                    <a:bodyPr/>
                    <a:lstStyle/>
                    <a:p>
                      <a:pPr marL="285750" lvl="0" indent="-285750">
                        <a:buFont typeface="Arial" panose="020B0604020202020204" pitchFamily="34" charset="0"/>
                        <a:buChar char="•"/>
                        <a:defRPr/>
                      </a:pPr>
                      <a:r>
                        <a:rPr lang="es-EC" sz="2000" kern="1200" dirty="0" smtClean="0">
                          <a:solidFill>
                            <a:schemeClr val="dk1"/>
                          </a:solidFill>
                          <a:latin typeface="+mn-lt"/>
                          <a:ea typeface="+mn-ea"/>
                          <a:cs typeface="Arial" panose="020B0604020202020204" pitchFamily="34" charset="0"/>
                        </a:rPr>
                        <a:t>Eliminar</a:t>
                      </a:r>
                      <a:r>
                        <a:rPr lang="es-EC" sz="2000" kern="1200" baseline="0" dirty="0" smtClean="0">
                          <a:solidFill>
                            <a:schemeClr val="dk1"/>
                          </a:solidFill>
                          <a:latin typeface="+mn-lt"/>
                          <a:ea typeface="+mn-ea"/>
                          <a:cs typeface="Arial" panose="020B0604020202020204" pitchFamily="34" charset="0"/>
                        </a:rPr>
                        <a:t> las componentes espectrales que no aportan información para el análisis</a:t>
                      </a:r>
                      <a:endParaRPr lang="en-US" sz="2000" kern="1200" dirty="0">
                        <a:solidFill>
                          <a:schemeClr val="dk1"/>
                        </a:solidFill>
                        <a:latin typeface="+mn-lt"/>
                        <a:ea typeface="+mn-ea"/>
                        <a:cs typeface="Arial" panose="020B0604020202020204" pitchFamily="34" charset="0"/>
                      </a:endParaRPr>
                    </a:p>
                  </a:txBody>
                  <a:tcPr marL="68580" marR="68580" marT="34290" marB="34290" anchor="ctr">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816136156"/>
                  </a:ext>
                </a:extLst>
              </a:tr>
            </a:tbl>
          </a:graphicData>
        </a:graphic>
      </p:graphicFrame>
      <p:sp>
        <p:nvSpPr>
          <p:cNvPr id="8" name="Rectangle 16"/>
          <p:cNvSpPr/>
          <p:nvPr/>
        </p:nvSpPr>
        <p:spPr>
          <a:xfrm>
            <a:off x="6655974" y="1518263"/>
            <a:ext cx="2147057" cy="494177"/>
          </a:xfrm>
          <a:prstGeom prst="rect">
            <a:avLst/>
          </a:prstGeom>
        </p:spPr>
        <p:txBody>
          <a:bodyPr wrap="square" lIns="134424" tIns="107539" rIns="134424" bIns="107539">
            <a:spAutoFit/>
          </a:bodyPr>
          <a:lstStyle/>
          <a:p>
            <a:pPr marL="0" lvl="1" fontAlgn="base">
              <a:lnSpc>
                <a:spcPct val="90000"/>
              </a:lnSpc>
              <a:spcBef>
                <a:spcPct val="0"/>
              </a:spcBef>
              <a:spcAft>
                <a:spcPct val="0"/>
              </a:spcAft>
            </a:pPr>
            <a:r>
              <a:rPr lang="en-US" sz="2000" b="1" dirty="0" smtClean="0">
                <a:solidFill>
                  <a:srgbClr val="004568"/>
                </a:solidFill>
              </a:rPr>
              <a:t>ECG “Original” </a:t>
            </a:r>
            <a:endParaRPr lang="en-US" sz="2000" b="1" dirty="0">
              <a:solidFill>
                <a:srgbClr val="004568"/>
              </a:solidFill>
            </a:endParaRPr>
          </a:p>
        </p:txBody>
      </p:sp>
      <p:sp>
        <p:nvSpPr>
          <p:cNvPr id="10" name="Rectangle 16"/>
          <p:cNvSpPr/>
          <p:nvPr/>
        </p:nvSpPr>
        <p:spPr>
          <a:xfrm>
            <a:off x="6655974" y="3280487"/>
            <a:ext cx="2540000" cy="494177"/>
          </a:xfrm>
          <a:prstGeom prst="rect">
            <a:avLst/>
          </a:prstGeom>
        </p:spPr>
        <p:txBody>
          <a:bodyPr wrap="square" lIns="134424" tIns="107539" rIns="134424" bIns="107539">
            <a:spAutoFit/>
          </a:bodyPr>
          <a:lstStyle/>
          <a:p>
            <a:pPr marL="0" lvl="1" fontAlgn="base">
              <a:lnSpc>
                <a:spcPct val="90000"/>
              </a:lnSpc>
              <a:spcBef>
                <a:spcPct val="0"/>
              </a:spcBef>
              <a:spcAft>
                <a:spcPct val="0"/>
              </a:spcAft>
            </a:pPr>
            <a:r>
              <a:rPr lang="en-US" sz="2000" b="1" dirty="0" smtClean="0">
                <a:solidFill>
                  <a:srgbClr val="004568"/>
                </a:solidFill>
              </a:rPr>
              <a:t>Filtrada “offline” </a:t>
            </a:r>
            <a:endParaRPr lang="en-US" sz="2000" b="1" dirty="0">
              <a:solidFill>
                <a:srgbClr val="004568"/>
              </a:solidFill>
            </a:endParaRPr>
          </a:p>
        </p:txBody>
      </p:sp>
      <p:graphicFrame>
        <p:nvGraphicFramePr>
          <p:cNvPr id="13" name="Table 1"/>
          <p:cNvGraphicFramePr>
            <a:graphicFrameLocks noGrp="1"/>
          </p:cNvGraphicFramePr>
          <p:nvPr>
            <p:extLst>
              <p:ext uri="{D42A27DB-BD31-4B8C-83A1-F6EECF244321}">
                <p14:modId xmlns:p14="http://schemas.microsoft.com/office/powerpoint/2010/main" val="4224585061"/>
              </p:ext>
            </p:extLst>
          </p:nvPr>
        </p:nvGraphicFramePr>
        <p:xfrm>
          <a:off x="4365523" y="4841335"/>
          <a:ext cx="4284970" cy="1483784"/>
        </p:xfrm>
        <a:graphic>
          <a:graphicData uri="http://schemas.openxmlformats.org/drawingml/2006/table">
            <a:tbl>
              <a:tblPr firstRow="1" bandRow="1">
                <a:tableStyleId>{9D7B26C5-4107-4FEC-AEDC-1716B250A1EF}</a:tableStyleId>
              </a:tblPr>
              <a:tblGrid>
                <a:gridCol w="1699086">
                  <a:extLst>
                    <a:ext uri="{9D8B030D-6E8A-4147-A177-3AD203B41FA5}"/>
                  </a:extLst>
                </a:gridCol>
                <a:gridCol w="904568">
                  <a:extLst>
                    <a:ext uri="{9D8B030D-6E8A-4147-A177-3AD203B41FA5}"/>
                  </a:extLst>
                </a:gridCol>
                <a:gridCol w="1681316">
                  <a:extLst>
                    <a:ext uri="{9D8B030D-6E8A-4147-A177-3AD203B41FA5}"/>
                  </a:extLst>
                </a:gridCol>
              </a:tblGrid>
              <a:tr h="370946">
                <a:tc>
                  <a:txBody>
                    <a:bodyPr/>
                    <a:lstStyle/>
                    <a:p>
                      <a:r>
                        <a:rPr lang="es-EC" sz="1600" dirty="0"/>
                        <a:t>Filtro</a:t>
                      </a:r>
                      <a:endParaRPr lang="en-US" sz="1600" dirty="0"/>
                    </a:p>
                  </a:txBody>
                  <a:tcPr marL="91435" marR="91435" marT="45733" marB="45733"/>
                </a:tc>
                <a:tc>
                  <a:txBody>
                    <a:bodyPr/>
                    <a:lstStyle/>
                    <a:p>
                      <a:r>
                        <a:rPr lang="es-EC" sz="1600" dirty="0"/>
                        <a:t>Fc</a:t>
                      </a:r>
                      <a:endParaRPr lang="en-US" sz="1600" dirty="0"/>
                    </a:p>
                  </a:txBody>
                  <a:tcPr marL="91435" marR="91435" marT="45733" marB="45733"/>
                </a:tc>
                <a:tc>
                  <a:txBody>
                    <a:bodyPr/>
                    <a:lstStyle/>
                    <a:p>
                      <a:r>
                        <a:rPr lang="es-EC" sz="1600" dirty="0"/>
                        <a:t>Tipo</a:t>
                      </a:r>
                      <a:endParaRPr lang="en-US" sz="1600" dirty="0"/>
                    </a:p>
                  </a:txBody>
                  <a:tcPr marL="91435" marR="91435" marT="45733" marB="45733"/>
                </a:tc>
                <a:extLst>
                  <a:ext uri="{0D108BD9-81ED-4DB2-BD59-A6C34878D82A}"/>
                </a:extLst>
              </a:tr>
              <a:tr h="370946">
                <a:tc>
                  <a:txBody>
                    <a:bodyPr/>
                    <a:lstStyle/>
                    <a:p>
                      <a:r>
                        <a:rPr lang="es-EC" sz="1600" dirty="0"/>
                        <a:t>Pasa altas</a:t>
                      </a:r>
                      <a:endParaRPr lang="en-US" sz="1600" dirty="0"/>
                    </a:p>
                  </a:txBody>
                  <a:tcPr marL="91435" marR="91435" marT="45733" marB="45733"/>
                </a:tc>
                <a:tc>
                  <a:txBody>
                    <a:bodyPr/>
                    <a:lstStyle/>
                    <a:p>
                      <a:r>
                        <a:rPr lang="es-EC" sz="1600" dirty="0" smtClean="0"/>
                        <a:t>0.5 </a:t>
                      </a:r>
                      <a:r>
                        <a:rPr lang="es-EC" sz="1600" dirty="0"/>
                        <a:t>Hz</a:t>
                      </a:r>
                      <a:endParaRPr lang="en-US" sz="1600" dirty="0"/>
                    </a:p>
                  </a:txBody>
                  <a:tcPr marL="91435" marR="91435" marT="45733" marB="45733"/>
                </a:tc>
                <a:tc>
                  <a:txBody>
                    <a:bodyPr/>
                    <a:lstStyle/>
                    <a:p>
                      <a:r>
                        <a:rPr lang="es-EC" sz="1600" dirty="0" smtClean="0"/>
                        <a:t>IIR Butterworth</a:t>
                      </a:r>
                      <a:endParaRPr lang="en-US" sz="1600" dirty="0"/>
                    </a:p>
                  </a:txBody>
                  <a:tcPr marL="91435" marR="91435" marT="45733" marB="45733"/>
                </a:tc>
                <a:extLst>
                  <a:ext uri="{0D108BD9-81ED-4DB2-BD59-A6C34878D82A}"/>
                </a:extLst>
              </a:tr>
              <a:tr h="370946">
                <a:tc>
                  <a:txBody>
                    <a:bodyPr/>
                    <a:lstStyle/>
                    <a:p>
                      <a:r>
                        <a:rPr lang="es-EC" sz="1600" dirty="0"/>
                        <a:t>Pasa</a:t>
                      </a:r>
                      <a:r>
                        <a:rPr lang="es-EC" sz="1600" baseline="0" dirty="0"/>
                        <a:t> bajas</a:t>
                      </a:r>
                      <a:endParaRPr lang="en-US" sz="1600" dirty="0"/>
                    </a:p>
                  </a:txBody>
                  <a:tcPr marL="91435" marR="91435" marT="45733" marB="45733"/>
                </a:tc>
                <a:tc>
                  <a:txBody>
                    <a:bodyPr/>
                    <a:lstStyle/>
                    <a:p>
                      <a:r>
                        <a:rPr lang="es-EC" sz="1600" dirty="0" smtClean="0"/>
                        <a:t>64 </a:t>
                      </a:r>
                      <a:r>
                        <a:rPr lang="es-EC" sz="1600" dirty="0"/>
                        <a:t>Hz</a:t>
                      </a:r>
                      <a:endParaRPr lang="en-US" sz="1600" dirty="0"/>
                    </a:p>
                  </a:txBody>
                  <a:tcPr marL="91435" marR="91435" marT="45733" marB="45733"/>
                </a:tc>
                <a:tc>
                  <a:txBody>
                    <a:bodyPr/>
                    <a:lstStyle/>
                    <a:p>
                      <a:r>
                        <a:rPr lang="es-EC" sz="1600" dirty="0" smtClean="0"/>
                        <a:t>IIR Butterworth</a:t>
                      </a:r>
                      <a:endParaRPr lang="en-US" sz="1600" dirty="0"/>
                    </a:p>
                  </a:txBody>
                  <a:tcPr marL="91435" marR="91435" marT="45733" marB="45733"/>
                </a:tc>
                <a:extLst>
                  <a:ext uri="{0D108BD9-81ED-4DB2-BD59-A6C34878D82A}"/>
                </a:extLst>
              </a:tr>
              <a:tr h="370946">
                <a:tc>
                  <a:txBody>
                    <a:bodyPr/>
                    <a:lstStyle/>
                    <a:p>
                      <a:r>
                        <a:rPr lang="en-US" sz="1600" dirty="0" smtClean="0"/>
                        <a:t>Rechaza</a:t>
                      </a:r>
                      <a:r>
                        <a:rPr lang="en-US" sz="1600" baseline="0" dirty="0" smtClean="0"/>
                        <a:t> banda</a:t>
                      </a:r>
                      <a:endParaRPr lang="en-US" sz="1600" dirty="0"/>
                    </a:p>
                  </a:txBody>
                  <a:tcPr marL="91435" marR="91435" marT="45733" marB="45733"/>
                </a:tc>
                <a:tc>
                  <a:txBody>
                    <a:bodyPr/>
                    <a:lstStyle/>
                    <a:p>
                      <a:r>
                        <a:rPr lang="en-US" sz="1600" dirty="0" smtClean="0"/>
                        <a:t>60</a:t>
                      </a:r>
                      <a:r>
                        <a:rPr lang="en-US" sz="1600" baseline="0" dirty="0" smtClean="0"/>
                        <a:t> Hz</a:t>
                      </a:r>
                      <a:endParaRPr lang="en-US" sz="1600" dirty="0"/>
                    </a:p>
                  </a:txBody>
                  <a:tcPr marL="91435" marR="91435" marT="45733" marB="45733"/>
                </a:tc>
                <a:tc>
                  <a:txBody>
                    <a:bodyPr/>
                    <a:lstStyle/>
                    <a:p>
                      <a:r>
                        <a:rPr lang="en-US" sz="1600" dirty="0" smtClean="0"/>
                        <a:t>IIR Butterwoth</a:t>
                      </a:r>
                      <a:endParaRPr lang="en-US" sz="1600" dirty="0"/>
                    </a:p>
                  </a:txBody>
                  <a:tcPr marL="91435" marR="91435" marT="45733" marB="45733"/>
                </a:tc>
              </a:tr>
            </a:tbl>
          </a:graphicData>
        </a:graphic>
      </p:graphicFrame>
      <p:graphicFrame>
        <p:nvGraphicFramePr>
          <p:cNvPr id="16" name="Table 7"/>
          <p:cNvGraphicFramePr>
            <a:graphicFrameLocks noGrp="1"/>
          </p:cNvGraphicFramePr>
          <p:nvPr>
            <p:extLst>
              <p:ext uri="{D42A27DB-BD31-4B8C-83A1-F6EECF244321}">
                <p14:modId xmlns:p14="http://schemas.microsoft.com/office/powerpoint/2010/main" val="2998352740"/>
              </p:ext>
            </p:extLst>
          </p:nvPr>
        </p:nvGraphicFramePr>
        <p:xfrm>
          <a:off x="4237704" y="4677198"/>
          <a:ext cx="4771226" cy="1891672"/>
        </p:xfrm>
        <a:graphic>
          <a:graphicData uri="http://schemas.openxmlformats.org/drawingml/2006/table">
            <a:tbl>
              <a:tblPr>
                <a:tableStyleId>{5C22544A-7EE6-4342-B048-85BDC9FD1C3A}</a:tableStyleId>
              </a:tblPr>
              <a:tblGrid>
                <a:gridCol w="4771226">
                  <a:extLst>
                    <a:ext uri="{9D8B030D-6E8A-4147-A177-3AD203B41FA5}">
                      <a16:colId xmlns:a16="http://schemas.microsoft.com/office/drawing/2014/main" xmlns="" val="493813631"/>
                    </a:ext>
                  </a:extLst>
                </a:gridCol>
              </a:tblGrid>
              <a:tr h="348940">
                <a:tc>
                  <a:txBody>
                    <a:bodyPr/>
                    <a:lstStyle/>
                    <a:p>
                      <a:r>
                        <a:rPr lang="es-EC" sz="2000" noProof="0" dirty="0" smtClean="0">
                          <a:solidFill>
                            <a:schemeClr val="bg1"/>
                          </a:solidFill>
                        </a:rPr>
                        <a:t>Eliminación</a:t>
                      </a:r>
                      <a:r>
                        <a:rPr lang="es-EC" sz="2000" baseline="0" noProof="0" dirty="0" smtClean="0">
                          <a:solidFill>
                            <a:schemeClr val="bg1"/>
                          </a:solidFill>
                        </a:rPr>
                        <a:t> de línea base</a:t>
                      </a:r>
                      <a:endParaRPr lang="es-EC" sz="2000" noProof="0"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2570369641"/>
                  </a:ext>
                </a:extLst>
              </a:tr>
              <a:tr h="1518292">
                <a:tc>
                  <a:txBody>
                    <a:bodyPr/>
                    <a:lstStyle/>
                    <a:p>
                      <a:pPr algn="just">
                        <a:buFontTx/>
                        <a:buChar char="•"/>
                      </a:pPr>
                      <a:r>
                        <a:rPr lang="es-EC" altLang="en-US" sz="2000" kern="1200" baseline="0" dirty="0" smtClean="0">
                          <a:solidFill>
                            <a:schemeClr val="dk1"/>
                          </a:solidFill>
                          <a:latin typeface="+mn-lt"/>
                          <a:ea typeface="+mn-ea"/>
                          <a:cs typeface="Arial" panose="020B0604020202020204" pitchFamily="34" charset="0"/>
                        </a:rPr>
                        <a:t>Movimiento lento de los electrodos sobre la piel y respiración</a:t>
                      </a:r>
                    </a:p>
                    <a:p>
                      <a:pPr algn="just">
                        <a:buFontTx/>
                        <a:buChar char="•"/>
                      </a:pPr>
                      <a:r>
                        <a:rPr lang="es-ES" sz="2000" kern="1200" baseline="0" dirty="0" smtClean="0">
                          <a:solidFill>
                            <a:schemeClr val="dk1"/>
                          </a:solidFill>
                          <a:latin typeface="+mn-lt"/>
                          <a:ea typeface="+mn-ea"/>
                          <a:cs typeface="Arial" panose="020B0604020202020204" pitchFamily="34" charset="0"/>
                        </a:rPr>
                        <a:t>Cambios de las propiedades fisicoquímicas entre el electrodo-piel</a:t>
                      </a:r>
                    </a:p>
                  </a:txBody>
                  <a:tcPr marL="68580" marR="68580" marT="34290" marB="34290" anchor="ctr">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816136156"/>
                  </a:ext>
                </a:extLst>
              </a:tr>
            </a:tbl>
          </a:graphicData>
        </a:graphic>
      </p:graphicFrame>
      <p:pic>
        <p:nvPicPr>
          <p:cNvPr id="12" name="Imagen 11"/>
          <p:cNvPicPr/>
          <p:nvPr/>
        </p:nvPicPr>
        <p:blipFill rotWithShape="1">
          <a:blip r:embed="rId3" cstate="print">
            <a:extLst>
              <a:ext uri="{28A0092B-C50C-407E-A947-70E740481C1C}">
                <a14:useLocalDpi xmlns:a14="http://schemas.microsoft.com/office/drawing/2010/main" val="0"/>
              </a:ext>
            </a:extLst>
          </a:blip>
          <a:srcRect l="9249" t="2942" r="7294" b="2893"/>
          <a:stretch/>
        </p:blipFill>
        <p:spPr bwMode="auto">
          <a:xfrm>
            <a:off x="298618" y="946072"/>
            <a:ext cx="5949781" cy="3438191"/>
          </a:xfrm>
          <a:prstGeom prst="rect">
            <a:avLst/>
          </a:prstGeom>
          <a:ln>
            <a:noFill/>
          </a:ln>
          <a:extLst>
            <a:ext uri="{53640926-AAD7-44D8-BBD7-CCE9431645EC}">
              <a14:shadowObscured xmlns:a14="http://schemas.microsoft.com/office/drawing/2010/main"/>
            </a:ext>
          </a:extLst>
        </p:spPr>
      </p:pic>
      <p:sp>
        <p:nvSpPr>
          <p:cNvPr id="14" name="Flecha derecha 13">
            <a:hlinkClick r:id="rId4" action="ppaction://hlinksldjump"/>
          </p:cNvPr>
          <p:cNvSpPr/>
          <p:nvPr/>
        </p:nvSpPr>
        <p:spPr>
          <a:xfrm>
            <a:off x="8488941" y="6124958"/>
            <a:ext cx="377965" cy="554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690750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58EAC5-D261-4D05-8ED3-A4DE32A744AC}"/>
              </a:ext>
            </a:extLst>
          </p:cNvPr>
          <p:cNvSpPr>
            <a:spLocks noGrp="1"/>
          </p:cNvSpPr>
          <p:nvPr>
            <p:ph type="title"/>
          </p:nvPr>
        </p:nvSpPr>
        <p:spPr>
          <a:xfrm>
            <a:off x="0" y="128674"/>
            <a:ext cx="9144000" cy="788069"/>
          </a:xfrm>
        </p:spPr>
        <p:txBody>
          <a:bodyPr/>
          <a:lstStyle/>
          <a:p>
            <a:r>
              <a:rPr lang="es-EC" dirty="0" smtClean="0">
                <a:solidFill>
                  <a:schemeClr val="accent3"/>
                </a:solidFill>
              </a:rPr>
              <a:t>Delineado de la señal ECG:</a:t>
            </a:r>
            <a:r>
              <a:rPr lang="es-EC" dirty="0" smtClean="0"/>
              <a:t> Algoritmo de </a:t>
            </a:r>
            <a:r>
              <a:rPr lang="es-EC" altLang="en-US" sz="2800" dirty="0" smtClean="0"/>
              <a:t>Pan-</a:t>
            </a:r>
            <a:r>
              <a:rPr lang="es-EC" altLang="en-US" sz="2800" dirty="0" smtClean="0"/>
              <a:t>Tompinks</a:t>
            </a:r>
            <a:endParaRPr lang="es-EC" dirty="0"/>
          </a:p>
        </p:txBody>
      </p:sp>
      <p:graphicFrame>
        <p:nvGraphicFramePr>
          <p:cNvPr id="12" name="Diagrama 11"/>
          <p:cNvGraphicFramePr/>
          <p:nvPr>
            <p:extLst>
              <p:ext uri="{D42A27DB-BD31-4B8C-83A1-F6EECF244321}">
                <p14:modId xmlns:p14="http://schemas.microsoft.com/office/powerpoint/2010/main" val="820759942"/>
              </p:ext>
            </p:extLst>
          </p:nvPr>
        </p:nvGraphicFramePr>
        <p:xfrm>
          <a:off x="208689" y="2835765"/>
          <a:ext cx="2361719" cy="3631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Table 7"/>
          <p:cNvGraphicFramePr>
            <a:graphicFrameLocks noGrp="1"/>
          </p:cNvGraphicFramePr>
          <p:nvPr>
            <p:extLst>
              <p:ext uri="{D42A27DB-BD31-4B8C-83A1-F6EECF244321}">
                <p14:modId xmlns:p14="http://schemas.microsoft.com/office/powerpoint/2010/main" val="3217574839"/>
              </p:ext>
            </p:extLst>
          </p:nvPr>
        </p:nvGraphicFramePr>
        <p:xfrm>
          <a:off x="208689" y="957008"/>
          <a:ext cx="8726622" cy="1661160"/>
        </p:xfrm>
        <a:graphic>
          <a:graphicData uri="http://schemas.openxmlformats.org/drawingml/2006/table">
            <a:tbl>
              <a:tblPr>
                <a:tableStyleId>{5C22544A-7EE6-4342-B048-85BDC9FD1C3A}</a:tableStyleId>
              </a:tblPr>
              <a:tblGrid>
                <a:gridCol w="8726622">
                  <a:extLst>
                    <a:ext uri="{9D8B030D-6E8A-4147-A177-3AD203B41FA5}">
                      <a16:colId xmlns:a16="http://schemas.microsoft.com/office/drawing/2014/main" xmlns="" val="493813631"/>
                    </a:ext>
                  </a:extLst>
                </a:gridCol>
              </a:tblGrid>
              <a:tr h="251460">
                <a:tc>
                  <a:txBody>
                    <a:bodyPr/>
                    <a:lstStyle/>
                    <a:p>
                      <a:r>
                        <a:rPr lang="en-US" sz="2000" dirty="0" smtClean="0">
                          <a:solidFill>
                            <a:schemeClr val="bg1"/>
                          </a:solidFill>
                        </a:rPr>
                        <a:t>Algoritmo</a:t>
                      </a:r>
                      <a:endParaRPr lang="en-US" sz="2000"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2570369641"/>
                  </a:ext>
                </a:extLst>
              </a:tr>
              <a:tr h="617220">
                <a:tc>
                  <a:txBody>
                    <a:bodyPr/>
                    <a:lstStyle/>
                    <a:p>
                      <a:pPr marL="285750" lvl="0" indent="-285750">
                        <a:buFont typeface="Arial" panose="020B0604020202020204" pitchFamily="34" charset="0"/>
                        <a:buChar char="•"/>
                        <a:defRPr/>
                      </a:pPr>
                      <a:r>
                        <a:rPr lang="es-ES" sz="2000" kern="1200" dirty="0" smtClean="0">
                          <a:solidFill>
                            <a:schemeClr val="dk1"/>
                          </a:solidFill>
                          <a:latin typeface="+mn-lt"/>
                          <a:ea typeface="+mn-ea"/>
                          <a:cs typeface="Arial" panose="020B0604020202020204" pitchFamily="34" charset="0"/>
                        </a:rPr>
                        <a:t>Desarrollado por Jiapu Pan y Willis J. Tompkins en 1985 </a:t>
                      </a:r>
                    </a:p>
                    <a:p>
                      <a:pPr marL="285750" lvl="0" indent="-285750">
                        <a:buFont typeface="Arial" panose="020B0604020202020204" pitchFamily="34" charset="0"/>
                        <a:buChar char="•"/>
                        <a:defRPr/>
                      </a:pPr>
                      <a:r>
                        <a:rPr lang="es-ES" sz="2000" kern="1200" dirty="0" smtClean="0">
                          <a:solidFill>
                            <a:schemeClr val="dk1"/>
                          </a:solidFill>
                          <a:latin typeface="+mn-lt"/>
                          <a:ea typeface="+mn-ea"/>
                          <a:cs typeface="Arial" panose="020B0604020202020204" pitchFamily="34" charset="0"/>
                        </a:rPr>
                        <a:t>Análisis de pendiente, amplitud y ancho del complejo QRS</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000" kern="1200" baseline="0" dirty="0" smtClean="0">
                          <a:solidFill>
                            <a:schemeClr val="dk1"/>
                          </a:solidFill>
                          <a:latin typeface="+mn-lt"/>
                          <a:ea typeface="+mn-ea"/>
                          <a:cs typeface="Arial" panose="020B0604020202020204" pitchFamily="34" charset="0"/>
                        </a:rPr>
                        <a:t>Cada rectángulo de la salida del filtro integrador corresponde al complejo QRS</a:t>
                      </a:r>
                      <a:endParaRPr lang="en-US" sz="2000" kern="1200" baseline="0" dirty="0" smtClean="0">
                        <a:solidFill>
                          <a:schemeClr val="dk1"/>
                        </a:solidFill>
                        <a:latin typeface="+mn-lt"/>
                        <a:ea typeface="+mn-ea"/>
                        <a:cs typeface="Arial" panose="020B0604020202020204" pitchFamily="34" charset="0"/>
                      </a:endParaRPr>
                    </a:p>
                  </a:txBody>
                  <a:tcPr marL="68580" marR="68580" marT="34290" marB="34290" anchor="ctr">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816136156"/>
                  </a:ext>
                </a:extLst>
              </a:tr>
            </a:tbl>
          </a:graphicData>
        </a:graphic>
      </p:graphicFrame>
      <p:pic>
        <p:nvPicPr>
          <p:cNvPr id="4" name="Imagen 3"/>
          <p:cNvPicPr>
            <a:picLocks noChangeAspect="1"/>
          </p:cNvPicPr>
          <p:nvPr/>
        </p:nvPicPr>
        <p:blipFill>
          <a:blip r:embed="rId8"/>
          <a:stretch>
            <a:fillRect/>
          </a:stretch>
        </p:blipFill>
        <p:spPr>
          <a:xfrm>
            <a:off x="2295778" y="2320413"/>
            <a:ext cx="6639533" cy="4375387"/>
          </a:xfrm>
          <a:prstGeom prst="rect">
            <a:avLst/>
          </a:prstGeom>
        </p:spPr>
      </p:pic>
      <p:pic>
        <p:nvPicPr>
          <p:cNvPr id="6" name="Imagen 5"/>
          <p:cNvPicPr/>
          <p:nvPr/>
        </p:nvPicPr>
        <p:blipFill rotWithShape="1">
          <a:blip r:embed="rId9" cstate="print">
            <a:extLst>
              <a:ext uri="{28A0092B-C50C-407E-A947-70E740481C1C}">
                <a14:useLocalDpi xmlns:a14="http://schemas.microsoft.com/office/drawing/2010/main" val="0"/>
              </a:ext>
            </a:extLst>
          </a:blip>
          <a:srcRect l="9160" r="7757"/>
          <a:stretch/>
        </p:blipFill>
        <p:spPr bwMode="auto">
          <a:xfrm>
            <a:off x="2295778" y="2320413"/>
            <a:ext cx="6710570" cy="4289602"/>
          </a:xfrm>
          <a:prstGeom prst="rect">
            <a:avLst/>
          </a:prstGeom>
          <a:ln>
            <a:noFill/>
          </a:ln>
          <a:extLst>
            <a:ext uri="{53640926-AAD7-44D8-BBD7-CCE9431645EC}">
              <a14:shadowObscured xmlns:a14="http://schemas.microsoft.com/office/drawing/2010/main"/>
            </a:ext>
          </a:extLst>
        </p:spPr>
      </p:pic>
      <p:sp>
        <p:nvSpPr>
          <p:cNvPr id="8" name="Flecha derecha 7">
            <a:hlinkClick r:id="rId10" action="ppaction://hlinksldjump"/>
          </p:cNvPr>
          <p:cNvSpPr/>
          <p:nvPr/>
        </p:nvSpPr>
        <p:spPr>
          <a:xfrm>
            <a:off x="8488941" y="6124958"/>
            <a:ext cx="377965" cy="554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793629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58EAC5-D261-4D05-8ED3-A4DE32A744AC}"/>
              </a:ext>
            </a:extLst>
          </p:cNvPr>
          <p:cNvSpPr>
            <a:spLocks noGrp="1"/>
          </p:cNvSpPr>
          <p:nvPr>
            <p:ph type="title"/>
          </p:nvPr>
        </p:nvSpPr>
        <p:spPr>
          <a:xfrm>
            <a:off x="0" y="128674"/>
            <a:ext cx="9144000" cy="788069"/>
          </a:xfrm>
        </p:spPr>
        <p:txBody>
          <a:bodyPr/>
          <a:lstStyle/>
          <a:p>
            <a:r>
              <a:rPr lang="es-EC" dirty="0" smtClean="0">
                <a:solidFill>
                  <a:schemeClr val="accent3"/>
                </a:solidFill>
              </a:rPr>
              <a:t>Extracción de las serie de datos: </a:t>
            </a:r>
            <a:r>
              <a:rPr lang="es-EC" dirty="0" smtClean="0"/>
              <a:t>Variabilidad del ritmo cardiaco y pendientes del complejo QRS</a:t>
            </a:r>
            <a:endParaRPr lang="es-EC" dirty="0"/>
          </a:p>
        </p:txBody>
      </p:sp>
      <p:pic>
        <p:nvPicPr>
          <p:cNvPr id="11" name="Imagen 10"/>
          <p:cNvPicPr/>
          <p:nvPr/>
        </p:nvPicPr>
        <p:blipFill rotWithShape="1">
          <a:blip r:embed="rId3">
            <a:extLst>
              <a:ext uri="{28A0092B-C50C-407E-A947-70E740481C1C}">
                <a14:useLocalDpi xmlns:a14="http://schemas.microsoft.com/office/drawing/2010/main" val="0"/>
              </a:ext>
            </a:extLst>
          </a:blip>
          <a:srcRect l="8257" t="6437" r="6996"/>
          <a:stretch/>
        </p:blipFill>
        <p:spPr bwMode="auto">
          <a:xfrm>
            <a:off x="1750213" y="1104448"/>
            <a:ext cx="5348605" cy="2466340"/>
          </a:xfrm>
          <a:prstGeom prst="rect">
            <a:avLst/>
          </a:prstGeom>
          <a:ln>
            <a:noFill/>
          </a:ln>
          <a:extLst>
            <a:ext uri="{53640926-AAD7-44D8-BBD7-CCE9431645EC}">
              <a14:shadowObscured xmlns:a14="http://schemas.microsoft.com/office/drawing/2010/main"/>
            </a:ext>
          </a:extLst>
        </p:spPr>
      </p:pic>
      <p:graphicFrame>
        <p:nvGraphicFramePr>
          <p:cNvPr id="12" name="Table 7"/>
          <p:cNvGraphicFramePr>
            <a:graphicFrameLocks noGrp="1"/>
          </p:cNvGraphicFramePr>
          <p:nvPr>
            <p:extLst>
              <p:ext uri="{D42A27DB-BD31-4B8C-83A1-F6EECF244321}">
                <p14:modId xmlns:p14="http://schemas.microsoft.com/office/powerpoint/2010/main" val="615250096"/>
              </p:ext>
            </p:extLst>
          </p:nvPr>
        </p:nvGraphicFramePr>
        <p:xfrm>
          <a:off x="225771" y="4677198"/>
          <a:ext cx="3884113" cy="1867232"/>
        </p:xfrm>
        <a:graphic>
          <a:graphicData uri="http://schemas.openxmlformats.org/drawingml/2006/table">
            <a:tbl>
              <a:tblPr>
                <a:tableStyleId>{5C22544A-7EE6-4342-B048-85BDC9FD1C3A}</a:tableStyleId>
              </a:tblPr>
              <a:tblGrid>
                <a:gridCol w="3884113">
                  <a:extLst>
                    <a:ext uri="{9D8B030D-6E8A-4147-A177-3AD203B41FA5}">
                      <a16:colId xmlns:a16="http://schemas.microsoft.com/office/drawing/2014/main" xmlns="" val="493813631"/>
                    </a:ext>
                  </a:extLst>
                </a:gridCol>
              </a:tblGrid>
              <a:tr h="514013">
                <a:tc>
                  <a:txBody>
                    <a:bodyPr/>
                    <a:lstStyle/>
                    <a:p>
                      <a:r>
                        <a:rPr lang="en-US" sz="2000" dirty="0" smtClean="0">
                          <a:solidFill>
                            <a:schemeClr val="bg1"/>
                          </a:solidFill>
                        </a:rPr>
                        <a:t>HRV</a:t>
                      </a:r>
                      <a:endParaRPr lang="en-US" sz="2000"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2570369641"/>
                  </a:ext>
                </a:extLst>
              </a:tr>
              <a:tr h="1353219">
                <a:tc>
                  <a:txBody>
                    <a:bodyPr/>
                    <a:lstStyle/>
                    <a:p>
                      <a:pPr marL="285750" lvl="0" indent="-285750">
                        <a:buFont typeface="Arial" panose="020B0604020202020204" pitchFamily="34" charset="0"/>
                        <a:buChar char="•"/>
                        <a:defRPr/>
                      </a:pPr>
                      <a:r>
                        <a:rPr lang="es-ES" sz="2000" kern="1200" dirty="0" smtClean="0">
                          <a:solidFill>
                            <a:schemeClr val="dk1"/>
                          </a:solidFill>
                          <a:effectLst/>
                          <a:latin typeface="+mn-lt"/>
                          <a:ea typeface="+mn-ea"/>
                          <a:cs typeface="+mn-cs"/>
                        </a:rPr>
                        <a:t>Calculada a través de la estimación de la serie temporal de los intervalos RR</a:t>
                      </a:r>
                      <a:endParaRPr lang="en-US" sz="2000" kern="1200" dirty="0">
                        <a:solidFill>
                          <a:schemeClr val="dk1"/>
                        </a:solidFill>
                        <a:latin typeface="+mn-lt"/>
                        <a:ea typeface="+mn-ea"/>
                        <a:cs typeface="Arial" panose="020B0604020202020204" pitchFamily="34" charset="0"/>
                      </a:endParaRPr>
                    </a:p>
                  </a:txBody>
                  <a:tcPr marL="68580" marR="68580" marT="34290" marB="34290" anchor="ctr">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816136156"/>
                  </a:ext>
                </a:extLst>
              </a:tr>
            </a:tbl>
          </a:graphicData>
        </a:graphic>
      </p:graphicFrame>
      <p:graphicFrame>
        <p:nvGraphicFramePr>
          <p:cNvPr id="13" name="Table 7"/>
          <p:cNvGraphicFramePr>
            <a:graphicFrameLocks noGrp="1"/>
          </p:cNvGraphicFramePr>
          <p:nvPr>
            <p:extLst>
              <p:ext uri="{D42A27DB-BD31-4B8C-83A1-F6EECF244321}">
                <p14:modId xmlns:p14="http://schemas.microsoft.com/office/powerpoint/2010/main" val="1686231607"/>
              </p:ext>
            </p:extLst>
          </p:nvPr>
        </p:nvGraphicFramePr>
        <p:xfrm>
          <a:off x="4881345" y="4677198"/>
          <a:ext cx="3884113" cy="2106593"/>
        </p:xfrm>
        <a:graphic>
          <a:graphicData uri="http://schemas.openxmlformats.org/drawingml/2006/table">
            <a:tbl>
              <a:tblPr>
                <a:tableStyleId>{5C22544A-7EE6-4342-B048-85BDC9FD1C3A}</a:tableStyleId>
              </a:tblPr>
              <a:tblGrid>
                <a:gridCol w="3884113">
                  <a:extLst>
                    <a:ext uri="{9D8B030D-6E8A-4147-A177-3AD203B41FA5}">
                      <a16:colId xmlns:a16="http://schemas.microsoft.com/office/drawing/2014/main" xmlns="" val="493813631"/>
                    </a:ext>
                  </a:extLst>
                </a:gridCol>
              </a:tblGrid>
              <a:tr h="514013">
                <a:tc>
                  <a:txBody>
                    <a:bodyPr/>
                    <a:lstStyle/>
                    <a:p>
                      <a:r>
                        <a:rPr lang="en-US" sz="2000" dirty="0" smtClean="0">
                          <a:solidFill>
                            <a:schemeClr val="bg1"/>
                          </a:solidFill>
                        </a:rPr>
                        <a:t>Pendientes</a:t>
                      </a:r>
                      <a:r>
                        <a:rPr lang="en-US" sz="2000" baseline="0" dirty="0" smtClean="0">
                          <a:solidFill>
                            <a:schemeClr val="bg1"/>
                          </a:solidFill>
                        </a:rPr>
                        <a:t> del complejo QRS</a:t>
                      </a:r>
                      <a:endParaRPr lang="en-US" sz="2000"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2570369641"/>
                  </a:ext>
                </a:extLst>
              </a:tr>
              <a:tr h="1353219">
                <a:tc>
                  <a:txBody>
                    <a:bodyPr/>
                    <a:lstStyle/>
                    <a:p>
                      <a:pPr algn="just">
                        <a:buFontTx/>
                        <a:buChar char="•"/>
                      </a:pPr>
                      <a:r>
                        <a:rPr lang="es-EC" altLang="en-US" sz="2000" dirty="0" smtClean="0"/>
                        <a:t>Se localizan los puntos de máxima pendiente</a:t>
                      </a:r>
                    </a:p>
                    <a:p>
                      <a:pPr marL="0" marR="0" lvl="0" indent="0" algn="just" defTabSz="685800" rtl="0" eaLnBrk="1" fontAlgn="auto" latinLnBrk="0" hangingPunct="1">
                        <a:lnSpc>
                          <a:spcPct val="100000"/>
                        </a:lnSpc>
                        <a:spcBef>
                          <a:spcPts val="0"/>
                        </a:spcBef>
                        <a:spcAft>
                          <a:spcPts val="0"/>
                        </a:spcAft>
                        <a:buClrTx/>
                        <a:buSzTx/>
                        <a:buFontTx/>
                        <a:buChar char="•"/>
                        <a:tabLst/>
                        <a:defRPr/>
                      </a:pPr>
                      <a:r>
                        <a:rPr lang="es-EC" sz="2000" kern="1200" dirty="0" smtClean="0">
                          <a:solidFill>
                            <a:schemeClr val="dk1"/>
                          </a:solidFill>
                          <a:latin typeface="+mn-lt"/>
                          <a:ea typeface="Times New Roman" panose="02020603050405020304" pitchFamily="18" charset="0"/>
                          <a:cs typeface="Times New Roman" panose="02020603050405020304" pitchFamily="18" charset="0"/>
                        </a:rPr>
                        <a:t>Se ajusta una línea recta a la señal ECG, con una ventana de 8 ms </a:t>
                      </a:r>
                      <a:endParaRPr lang="en-US" sz="2000" kern="1200" dirty="0" smtClean="0">
                        <a:solidFill>
                          <a:schemeClr val="dk1"/>
                        </a:solidFill>
                        <a:latin typeface="+mn-lt"/>
                        <a:ea typeface="+mn-ea"/>
                        <a:cs typeface="+mn-cs"/>
                      </a:endParaRPr>
                    </a:p>
                  </a:txBody>
                  <a:tcPr marL="68580" marR="68580" marT="34290" marB="34290" anchor="ctr">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816136156"/>
                  </a:ext>
                </a:extLst>
              </a:tr>
            </a:tbl>
          </a:graphicData>
        </a:graphic>
      </p:graphicFrame>
      <p:pic>
        <p:nvPicPr>
          <p:cNvPr id="14" name="Imagen 13"/>
          <p:cNvPicPr/>
          <p:nvPr/>
        </p:nvPicPr>
        <p:blipFill rotWithShape="1">
          <a:blip r:embed="rId4" cstate="print">
            <a:extLst>
              <a:ext uri="{28A0092B-C50C-407E-A947-70E740481C1C}">
                <a14:useLocalDpi xmlns:a14="http://schemas.microsoft.com/office/drawing/2010/main" val="0"/>
              </a:ext>
            </a:extLst>
          </a:blip>
          <a:srcRect l="8207" t="3154" r="8306" b="2942"/>
          <a:stretch/>
        </p:blipFill>
        <p:spPr bwMode="auto">
          <a:xfrm>
            <a:off x="4881345" y="993640"/>
            <a:ext cx="3884113" cy="3411212"/>
          </a:xfrm>
          <a:prstGeom prst="rect">
            <a:avLst/>
          </a:prstGeom>
          <a:ln>
            <a:noFill/>
          </a:ln>
          <a:extLst>
            <a:ext uri="{53640926-AAD7-44D8-BBD7-CCE9431645EC}">
              <a14:shadowObscured xmlns:a14="http://schemas.microsoft.com/office/drawing/2010/main"/>
            </a:ext>
          </a:extLst>
        </p:spPr>
      </p:pic>
      <p:pic>
        <p:nvPicPr>
          <p:cNvPr id="15" name="Imagen 14"/>
          <p:cNvPicPr/>
          <p:nvPr/>
        </p:nvPicPr>
        <p:blipFill rotWithShape="1">
          <a:blip r:embed="rId5" cstate="print">
            <a:extLst>
              <a:ext uri="{28A0092B-C50C-407E-A947-70E740481C1C}">
                <a14:useLocalDpi xmlns:a14="http://schemas.microsoft.com/office/drawing/2010/main" val="0"/>
              </a:ext>
            </a:extLst>
          </a:blip>
          <a:srcRect l="7418" r="7517"/>
          <a:stretch/>
        </p:blipFill>
        <p:spPr bwMode="auto">
          <a:xfrm>
            <a:off x="354729" y="993639"/>
            <a:ext cx="3755155" cy="3558695"/>
          </a:xfrm>
          <a:prstGeom prst="rect">
            <a:avLst/>
          </a:prstGeom>
          <a:ln>
            <a:noFill/>
          </a:ln>
          <a:extLst>
            <a:ext uri="{53640926-AAD7-44D8-BBD7-CCE9431645EC}">
              <a14:shadowObscured xmlns:a14="http://schemas.microsoft.com/office/drawing/2010/main"/>
            </a:ext>
          </a:extLst>
        </p:spPr>
      </p:pic>
      <p:sp>
        <p:nvSpPr>
          <p:cNvPr id="9" name="Flecha derecha 8">
            <a:hlinkClick r:id="rId6" action="ppaction://hlinksldjump"/>
          </p:cNvPr>
          <p:cNvSpPr/>
          <p:nvPr/>
        </p:nvSpPr>
        <p:spPr>
          <a:xfrm>
            <a:off x="8576475" y="6303676"/>
            <a:ext cx="377965" cy="554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459215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2">
            <a:extLst>
              <a:ext uri="{FF2B5EF4-FFF2-40B4-BE49-F238E27FC236}">
                <a16:creationId xmlns:a16="http://schemas.microsoft.com/office/drawing/2014/main" xmlns="" id="{DDF7885F-512D-4936-A52A-20597039AC0B}"/>
              </a:ext>
            </a:extLst>
          </p:cNvPr>
          <p:cNvSpPr txBox="1">
            <a:spLocks/>
          </p:cNvSpPr>
          <p:nvPr/>
        </p:nvSpPr>
        <p:spPr>
          <a:xfrm>
            <a:off x="7014498" y="65841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AE1514C-5E56-4738-A1FF-4B1CFD2A3E36}" type="slidenum">
              <a:rPr lang="en-US" sz="825">
                <a:solidFill>
                  <a:schemeClr val="tx2"/>
                </a:solidFill>
              </a:rPr>
              <a:pPr algn="r"/>
              <a:t>44</a:t>
            </a:fld>
            <a:endParaRPr lang="en-US" sz="825" dirty="0">
              <a:solidFill>
                <a:schemeClr val="tx2"/>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sp>
        <p:nvSpPr>
          <p:cNvPr id="6" name="Rectángulo 5"/>
          <p:cNvSpPr/>
          <p:nvPr/>
        </p:nvSpPr>
        <p:spPr>
          <a:xfrm>
            <a:off x="162155" y="1313098"/>
            <a:ext cx="8677924" cy="830997"/>
          </a:xfrm>
          <a:prstGeom prst="rect">
            <a:avLst/>
          </a:prstGeom>
        </p:spPr>
        <p:txBody>
          <a:bodyPr wrap="square">
            <a:spAutoFit/>
          </a:bodyPr>
          <a:lstStyle/>
          <a:p>
            <a:pPr marL="863600" indent="-863600">
              <a:buAutoNum type="arabicPlain" startAt="3"/>
            </a:pPr>
            <a:r>
              <a:rPr lang="es-EC" b="1" dirty="0" smtClean="0">
                <a:solidFill>
                  <a:srgbClr val="000000"/>
                </a:solidFill>
                <a:latin typeface="Arial" panose="020B0604020202020204" pitchFamily="34" charset="0"/>
                <a:ea typeface="Inconsolata"/>
                <a:cs typeface="Times New Roman" panose="02020603050405020304" pitchFamily="18" charset="0"/>
              </a:rPr>
              <a:t>ADQUISICIÓN Y CARACTERIZACIÓN DE LA BASE DE DATOS</a:t>
            </a:r>
          </a:p>
          <a:p>
            <a:endParaRPr lang="es-EC" sz="1200" dirty="0">
              <a:solidFill>
                <a:srgbClr val="000000"/>
              </a:solidFill>
              <a:latin typeface="Arial" panose="020B0604020202020204" pitchFamily="34" charset="0"/>
              <a:ea typeface="Inconsolata"/>
            </a:endParaRPr>
          </a:p>
          <a:p>
            <a:r>
              <a:rPr lang="es-EC" dirty="0" smtClean="0">
                <a:solidFill>
                  <a:srgbClr val="000000"/>
                </a:solidFill>
                <a:latin typeface="Arial" panose="020B0604020202020204" pitchFamily="34" charset="0"/>
                <a:ea typeface="Inconsolata"/>
              </a:rPr>
              <a:t>Procesamiento de las señales de flujo respiratorio:</a:t>
            </a:r>
            <a:endParaRPr lang="es-EC" dirty="0">
              <a:solidFill>
                <a:srgbClr val="000000"/>
              </a:solidFill>
              <a:latin typeface="Arial" panose="020B0604020202020204" pitchFamily="34" charset="0"/>
              <a:ea typeface="Inconsolata"/>
            </a:endParaRPr>
          </a:p>
        </p:txBody>
      </p:sp>
      <p:sp>
        <p:nvSpPr>
          <p:cNvPr id="8" name="Title 2"/>
          <p:cNvSpPr>
            <a:spLocks noGrp="1"/>
          </p:cNvSpPr>
          <p:nvPr>
            <p:ph type="title"/>
          </p:nvPr>
        </p:nvSpPr>
        <p:spPr/>
        <p:txBody>
          <a:bodyPr/>
          <a:lstStyle/>
          <a:p>
            <a:r>
              <a:rPr lang="es-ES" altLang="en-US" sz="1800" dirty="0"/>
              <a:t>“MODIFICACIÓN DEL COMPORTAMIENTO DE UN ROBOT SIMULADO EN RESPUESTA A LOS ESTADOS DE ÁNIMO DE SUJETOS SANOS EN BASE AL ANÁLISIS DEL ACOPLE CARDIORRESPIRATORIO”</a:t>
            </a:r>
            <a:endParaRPr lang="en-US" sz="1800" dirty="0"/>
          </a:p>
        </p:txBody>
      </p:sp>
      <p:pic>
        <p:nvPicPr>
          <p:cNvPr id="3" name="Imagen 2"/>
          <p:cNvPicPr>
            <a:picLocks noChangeAspect="1"/>
          </p:cNvPicPr>
          <p:nvPr/>
        </p:nvPicPr>
        <p:blipFill>
          <a:blip r:embed="rId2"/>
          <a:stretch>
            <a:fillRect/>
          </a:stretch>
        </p:blipFill>
        <p:spPr>
          <a:xfrm>
            <a:off x="384148" y="2684690"/>
            <a:ext cx="8233938" cy="2649310"/>
          </a:xfrm>
          <a:prstGeom prst="rect">
            <a:avLst/>
          </a:prstGeom>
        </p:spPr>
      </p:pic>
      <p:sp>
        <p:nvSpPr>
          <p:cNvPr id="9" name="Flecha derecha 8">
            <a:hlinkClick r:id="rId3" action="ppaction://hlinksldjump"/>
          </p:cNvPr>
          <p:cNvSpPr/>
          <p:nvPr/>
        </p:nvSpPr>
        <p:spPr>
          <a:xfrm>
            <a:off x="8488941" y="6124958"/>
            <a:ext cx="377965" cy="554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4279904778"/>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58EAC5-D261-4D05-8ED3-A4DE32A744AC}"/>
              </a:ext>
            </a:extLst>
          </p:cNvPr>
          <p:cNvSpPr>
            <a:spLocks noGrp="1"/>
          </p:cNvSpPr>
          <p:nvPr>
            <p:ph type="title"/>
          </p:nvPr>
        </p:nvSpPr>
        <p:spPr>
          <a:xfrm>
            <a:off x="0" y="106504"/>
            <a:ext cx="9144000" cy="788069"/>
          </a:xfrm>
        </p:spPr>
        <p:txBody>
          <a:bodyPr/>
          <a:lstStyle/>
          <a:p>
            <a:r>
              <a:rPr lang="es-EC" dirty="0" smtClean="0">
                <a:solidFill>
                  <a:schemeClr val="accent3"/>
                </a:solidFill>
              </a:rPr>
              <a:t>Acondicionamiento:</a:t>
            </a:r>
            <a:r>
              <a:rPr lang="es-EC" dirty="0" smtClean="0"/>
              <a:t> Filtrado digital</a:t>
            </a:r>
            <a:endParaRPr lang="es-EC" dirty="0"/>
          </a:p>
        </p:txBody>
      </p:sp>
      <p:graphicFrame>
        <p:nvGraphicFramePr>
          <p:cNvPr id="11" name="Table 7"/>
          <p:cNvGraphicFramePr>
            <a:graphicFrameLocks noGrp="1"/>
          </p:cNvGraphicFramePr>
          <p:nvPr>
            <p:extLst>
              <p:ext uri="{D42A27DB-BD31-4B8C-83A1-F6EECF244321}">
                <p14:modId xmlns:p14="http://schemas.microsoft.com/office/powerpoint/2010/main" val="1161482752"/>
              </p:ext>
            </p:extLst>
          </p:nvPr>
        </p:nvGraphicFramePr>
        <p:xfrm>
          <a:off x="225771" y="4677198"/>
          <a:ext cx="3884113" cy="1867232"/>
        </p:xfrm>
        <a:graphic>
          <a:graphicData uri="http://schemas.openxmlformats.org/drawingml/2006/table">
            <a:tbl>
              <a:tblPr>
                <a:tableStyleId>{5C22544A-7EE6-4342-B048-85BDC9FD1C3A}</a:tableStyleId>
              </a:tblPr>
              <a:tblGrid>
                <a:gridCol w="3884113">
                  <a:extLst>
                    <a:ext uri="{9D8B030D-6E8A-4147-A177-3AD203B41FA5}">
                      <a16:colId xmlns:a16="http://schemas.microsoft.com/office/drawing/2014/main" xmlns="" val="493813631"/>
                    </a:ext>
                  </a:extLst>
                </a:gridCol>
              </a:tblGrid>
              <a:tr h="514013">
                <a:tc>
                  <a:txBody>
                    <a:bodyPr/>
                    <a:lstStyle/>
                    <a:p>
                      <a:r>
                        <a:rPr lang="en-US" sz="2000" dirty="0" smtClean="0">
                          <a:solidFill>
                            <a:schemeClr val="bg1"/>
                          </a:solidFill>
                        </a:rPr>
                        <a:t>Filtrado digital </a:t>
                      </a:r>
                      <a:r>
                        <a:rPr lang="en-US" sz="2000" i="1" dirty="0" smtClean="0">
                          <a:solidFill>
                            <a:schemeClr val="bg1"/>
                          </a:solidFill>
                        </a:rPr>
                        <a:t>offline</a:t>
                      </a:r>
                      <a:endParaRPr lang="en-US" sz="2000"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2570369641"/>
                  </a:ext>
                </a:extLst>
              </a:tr>
              <a:tr h="1353219">
                <a:tc>
                  <a:txBody>
                    <a:bodyPr/>
                    <a:lstStyle/>
                    <a:p>
                      <a:pPr marL="285750" lvl="0" indent="-285750">
                        <a:buFont typeface="Arial" panose="020B0604020202020204" pitchFamily="34" charset="0"/>
                        <a:buChar char="•"/>
                        <a:defRPr/>
                      </a:pPr>
                      <a:r>
                        <a:rPr lang="es-EC" sz="2000" kern="1200" dirty="0" smtClean="0">
                          <a:solidFill>
                            <a:schemeClr val="dk1"/>
                          </a:solidFill>
                          <a:latin typeface="+mn-lt"/>
                          <a:ea typeface="+mn-ea"/>
                          <a:cs typeface="Arial" panose="020B0604020202020204" pitchFamily="34" charset="0"/>
                        </a:rPr>
                        <a:t>Eliminar</a:t>
                      </a:r>
                      <a:r>
                        <a:rPr lang="es-EC" sz="2000" kern="1200" baseline="0" dirty="0" smtClean="0">
                          <a:solidFill>
                            <a:schemeClr val="dk1"/>
                          </a:solidFill>
                          <a:latin typeface="+mn-lt"/>
                          <a:ea typeface="+mn-ea"/>
                          <a:cs typeface="Arial" panose="020B0604020202020204" pitchFamily="34" charset="0"/>
                        </a:rPr>
                        <a:t> las componentes espectrales que no aportan información para el análisis</a:t>
                      </a:r>
                      <a:endParaRPr lang="en-US" sz="2000" kern="1200" dirty="0">
                        <a:solidFill>
                          <a:schemeClr val="dk1"/>
                        </a:solidFill>
                        <a:latin typeface="+mn-lt"/>
                        <a:ea typeface="+mn-ea"/>
                        <a:cs typeface="Arial" panose="020B0604020202020204" pitchFamily="34" charset="0"/>
                      </a:endParaRPr>
                    </a:p>
                  </a:txBody>
                  <a:tcPr marL="68580" marR="68580" marT="34290" marB="34290" anchor="ctr">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816136156"/>
                  </a:ext>
                </a:extLst>
              </a:tr>
            </a:tbl>
          </a:graphicData>
        </a:graphic>
      </p:graphicFrame>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l="8047" r="8204" b="65733"/>
          <a:stretch/>
        </p:blipFill>
        <p:spPr>
          <a:xfrm>
            <a:off x="133564" y="894573"/>
            <a:ext cx="6503542" cy="1848627"/>
          </a:xfrm>
          <a:prstGeom prst="rect">
            <a:avLst/>
          </a:prstGeom>
        </p:spPr>
      </p:pic>
      <p:sp>
        <p:nvSpPr>
          <p:cNvPr id="8" name="Rectangle 16"/>
          <p:cNvSpPr/>
          <p:nvPr/>
        </p:nvSpPr>
        <p:spPr>
          <a:xfrm>
            <a:off x="6770670" y="1571798"/>
            <a:ext cx="2147057" cy="494177"/>
          </a:xfrm>
          <a:prstGeom prst="rect">
            <a:avLst/>
          </a:prstGeom>
        </p:spPr>
        <p:txBody>
          <a:bodyPr wrap="square" lIns="134424" tIns="107539" rIns="134424" bIns="107539">
            <a:spAutoFit/>
          </a:bodyPr>
          <a:lstStyle/>
          <a:p>
            <a:pPr marL="0" lvl="1" fontAlgn="base">
              <a:lnSpc>
                <a:spcPct val="90000"/>
              </a:lnSpc>
              <a:spcBef>
                <a:spcPct val="0"/>
              </a:spcBef>
              <a:spcAft>
                <a:spcPct val="0"/>
              </a:spcAft>
            </a:pPr>
            <a:r>
              <a:rPr lang="en-US" sz="2000" b="1" dirty="0" smtClean="0">
                <a:solidFill>
                  <a:srgbClr val="004568"/>
                </a:solidFill>
              </a:rPr>
              <a:t>FLW “Original” </a:t>
            </a:r>
            <a:endParaRPr lang="en-US" sz="2000" b="1" dirty="0">
              <a:solidFill>
                <a:srgbClr val="004568"/>
              </a:solidFill>
            </a:endParaRPr>
          </a:p>
        </p:txBody>
      </p:sp>
      <p:sp>
        <p:nvSpPr>
          <p:cNvPr id="10" name="Rectangle 16"/>
          <p:cNvSpPr/>
          <p:nvPr/>
        </p:nvSpPr>
        <p:spPr>
          <a:xfrm>
            <a:off x="6775717" y="3132600"/>
            <a:ext cx="2540000" cy="494177"/>
          </a:xfrm>
          <a:prstGeom prst="rect">
            <a:avLst/>
          </a:prstGeom>
        </p:spPr>
        <p:txBody>
          <a:bodyPr wrap="square" lIns="134424" tIns="107539" rIns="134424" bIns="107539">
            <a:spAutoFit/>
          </a:bodyPr>
          <a:lstStyle/>
          <a:p>
            <a:pPr marL="0" lvl="1" fontAlgn="base">
              <a:lnSpc>
                <a:spcPct val="90000"/>
              </a:lnSpc>
              <a:spcBef>
                <a:spcPct val="0"/>
              </a:spcBef>
              <a:spcAft>
                <a:spcPct val="0"/>
              </a:spcAft>
            </a:pPr>
            <a:r>
              <a:rPr lang="en-US" sz="2000" b="1" dirty="0" smtClean="0">
                <a:solidFill>
                  <a:srgbClr val="004568"/>
                </a:solidFill>
              </a:rPr>
              <a:t>Filtrada “offline” </a:t>
            </a:r>
            <a:endParaRPr lang="en-US" sz="2000" b="1" dirty="0">
              <a:solidFill>
                <a:srgbClr val="004568"/>
              </a:solidFill>
            </a:endParaRPr>
          </a:p>
        </p:txBody>
      </p:sp>
      <p:graphicFrame>
        <p:nvGraphicFramePr>
          <p:cNvPr id="13" name="Table 1"/>
          <p:cNvGraphicFramePr>
            <a:graphicFrameLocks noGrp="1"/>
          </p:cNvGraphicFramePr>
          <p:nvPr>
            <p:extLst>
              <p:ext uri="{D42A27DB-BD31-4B8C-83A1-F6EECF244321}">
                <p14:modId xmlns:p14="http://schemas.microsoft.com/office/powerpoint/2010/main" val="3116639564"/>
              </p:ext>
            </p:extLst>
          </p:nvPr>
        </p:nvGraphicFramePr>
        <p:xfrm>
          <a:off x="4365523" y="4841335"/>
          <a:ext cx="4284970" cy="1112838"/>
        </p:xfrm>
        <a:graphic>
          <a:graphicData uri="http://schemas.openxmlformats.org/drawingml/2006/table">
            <a:tbl>
              <a:tblPr firstRow="1" bandRow="1">
                <a:tableStyleId>{9D7B26C5-4107-4FEC-AEDC-1716B250A1EF}</a:tableStyleId>
              </a:tblPr>
              <a:tblGrid>
                <a:gridCol w="1699086">
                  <a:extLst>
                    <a:ext uri="{9D8B030D-6E8A-4147-A177-3AD203B41FA5}"/>
                  </a:extLst>
                </a:gridCol>
                <a:gridCol w="904568">
                  <a:extLst>
                    <a:ext uri="{9D8B030D-6E8A-4147-A177-3AD203B41FA5}"/>
                  </a:extLst>
                </a:gridCol>
                <a:gridCol w="1681316">
                  <a:extLst>
                    <a:ext uri="{9D8B030D-6E8A-4147-A177-3AD203B41FA5}"/>
                  </a:extLst>
                </a:gridCol>
              </a:tblGrid>
              <a:tr h="370946">
                <a:tc>
                  <a:txBody>
                    <a:bodyPr/>
                    <a:lstStyle/>
                    <a:p>
                      <a:r>
                        <a:rPr lang="es-EC" sz="1600" dirty="0"/>
                        <a:t>Filtro</a:t>
                      </a:r>
                      <a:endParaRPr lang="en-US" sz="1600" dirty="0"/>
                    </a:p>
                  </a:txBody>
                  <a:tcPr marL="91435" marR="91435" marT="45733" marB="45733"/>
                </a:tc>
                <a:tc>
                  <a:txBody>
                    <a:bodyPr/>
                    <a:lstStyle/>
                    <a:p>
                      <a:r>
                        <a:rPr lang="es-EC" sz="1600" dirty="0"/>
                        <a:t>Fc</a:t>
                      </a:r>
                      <a:endParaRPr lang="en-US" sz="1600" dirty="0"/>
                    </a:p>
                  </a:txBody>
                  <a:tcPr marL="91435" marR="91435" marT="45733" marB="45733"/>
                </a:tc>
                <a:tc>
                  <a:txBody>
                    <a:bodyPr/>
                    <a:lstStyle/>
                    <a:p>
                      <a:r>
                        <a:rPr lang="es-EC" sz="1600" dirty="0"/>
                        <a:t>Tipo</a:t>
                      </a:r>
                      <a:endParaRPr lang="en-US" sz="1600" dirty="0"/>
                    </a:p>
                  </a:txBody>
                  <a:tcPr marL="91435" marR="91435" marT="45733" marB="45733"/>
                </a:tc>
                <a:extLst>
                  <a:ext uri="{0D108BD9-81ED-4DB2-BD59-A6C34878D82A}"/>
                </a:extLst>
              </a:tr>
              <a:tr h="370946">
                <a:tc>
                  <a:txBody>
                    <a:bodyPr/>
                    <a:lstStyle/>
                    <a:p>
                      <a:r>
                        <a:rPr lang="es-EC" sz="1600" dirty="0"/>
                        <a:t>Pasa altas</a:t>
                      </a:r>
                      <a:endParaRPr lang="en-US" sz="1600" dirty="0"/>
                    </a:p>
                  </a:txBody>
                  <a:tcPr marL="91435" marR="91435" marT="45733" marB="45733"/>
                </a:tc>
                <a:tc>
                  <a:txBody>
                    <a:bodyPr/>
                    <a:lstStyle/>
                    <a:p>
                      <a:r>
                        <a:rPr lang="es-EC" sz="1600" dirty="0" smtClean="0"/>
                        <a:t>0.01 </a:t>
                      </a:r>
                      <a:r>
                        <a:rPr lang="es-EC" sz="1600" dirty="0"/>
                        <a:t>Hz</a:t>
                      </a:r>
                      <a:endParaRPr lang="en-US" sz="1600" dirty="0"/>
                    </a:p>
                  </a:txBody>
                  <a:tcPr marL="91435" marR="91435" marT="45733" marB="45733"/>
                </a:tc>
                <a:tc>
                  <a:txBody>
                    <a:bodyPr/>
                    <a:lstStyle/>
                    <a:p>
                      <a:r>
                        <a:rPr lang="es-EC" sz="1600" dirty="0" smtClean="0"/>
                        <a:t>IIR Butterworth</a:t>
                      </a:r>
                      <a:endParaRPr lang="en-US" sz="1600" dirty="0"/>
                    </a:p>
                  </a:txBody>
                  <a:tcPr marL="91435" marR="91435" marT="45733" marB="45733"/>
                </a:tc>
                <a:extLst>
                  <a:ext uri="{0D108BD9-81ED-4DB2-BD59-A6C34878D82A}"/>
                </a:extLst>
              </a:tr>
              <a:tr h="370946">
                <a:tc>
                  <a:txBody>
                    <a:bodyPr/>
                    <a:lstStyle/>
                    <a:p>
                      <a:r>
                        <a:rPr lang="es-EC" sz="1600" dirty="0"/>
                        <a:t>Pasa</a:t>
                      </a:r>
                      <a:r>
                        <a:rPr lang="es-EC" sz="1600" baseline="0" dirty="0"/>
                        <a:t> bajas</a:t>
                      </a:r>
                      <a:endParaRPr lang="en-US" sz="1600" dirty="0"/>
                    </a:p>
                  </a:txBody>
                  <a:tcPr marL="91435" marR="91435" marT="45733" marB="45733"/>
                </a:tc>
                <a:tc>
                  <a:txBody>
                    <a:bodyPr/>
                    <a:lstStyle/>
                    <a:p>
                      <a:r>
                        <a:rPr lang="es-EC" sz="1600" dirty="0" smtClean="0"/>
                        <a:t>2 </a:t>
                      </a:r>
                      <a:r>
                        <a:rPr lang="es-EC" sz="1600" dirty="0"/>
                        <a:t>Hz</a:t>
                      </a:r>
                      <a:endParaRPr lang="en-US" sz="1600" dirty="0"/>
                    </a:p>
                  </a:txBody>
                  <a:tcPr marL="91435" marR="91435" marT="45733" marB="45733"/>
                </a:tc>
                <a:tc>
                  <a:txBody>
                    <a:bodyPr/>
                    <a:lstStyle/>
                    <a:p>
                      <a:r>
                        <a:rPr lang="es-EC" sz="1600" dirty="0" smtClean="0"/>
                        <a:t>IIR Butterworth</a:t>
                      </a:r>
                      <a:endParaRPr lang="en-US" sz="1600" dirty="0"/>
                    </a:p>
                  </a:txBody>
                  <a:tcPr marL="91435" marR="91435" marT="45733" marB="45733"/>
                </a:tc>
                <a:extLst>
                  <a:ext uri="{0D108BD9-81ED-4DB2-BD59-A6C34878D82A}"/>
                </a:extLst>
              </a:tr>
            </a:tbl>
          </a:graphicData>
        </a:graphic>
      </p:graphicFrame>
      <p:pic>
        <p:nvPicPr>
          <p:cNvPr id="12" name="Imagen 11"/>
          <p:cNvPicPr>
            <a:picLocks noChangeAspect="1"/>
          </p:cNvPicPr>
          <p:nvPr/>
        </p:nvPicPr>
        <p:blipFill rotWithShape="1">
          <a:blip r:embed="rId3">
            <a:extLst>
              <a:ext uri="{28A0092B-C50C-407E-A947-70E740481C1C}">
                <a14:useLocalDpi xmlns:a14="http://schemas.microsoft.com/office/drawing/2010/main" val="0"/>
              </a:ext>
            </a:extLst>
          </a:blip>
          <a:srcRect l="8047" t="65277" r="8204"/>
          <a:stretch/>
        </p:blipFill>
        <p:spPr>
          <a:xfrm>
            <a:off x="133564" y="2743200"/>
            <a:ext cx="6503542" cy="1767155"/>
          </a:xfrm>
          <a:prstGeom prst="rect">
            <a:avLst/>
          </a:prstGeom>
        </p:spPr>
      </p:pic>
      <p:sp>
        <p:nvSpPr>
          <p:cNvPr id="14" name="Flecha derecha 13">
            <a:hlinkClick r:id="rId4" action="ppaction://hlinksldjump"/>
          </p:cNvPr>
          <p:cNvSpPr/>
          <p:nvPr/>
        </p:nvSpPr>
        <p:spPr>
          <a:xfrm>
            <a:off x="8488941" y="6124958"/>
            <a:ext cx="377965" cy="554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874087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219297"/>
            <a:ext cx="9144000" cy="788069"/>
          </a:xfrm>
        </p:spPr>
        <p:txBody>
          <a:bodyPr/>
          <a:lstStyle/>
          <a:p>
            <a:r>
              <a:rPr lang="en-US" dirty="0" smtClean="0"/>
              <a:t>Clasificador de emociones</a:t>
            </a:r>
            <a:endParaRPr lang="en-US" dirty="0"/>
          </a:p>
        </p:txBody>
      </p:sp>
      <p:sp>
        <p:nvSpPr>
          <p:cNvPr id="5" name="Slide Number Placeholder 4"/>
          <p:cNvSpPr>
            <a:spLocks noGrp="1"/>
          </p:cNvSpPr>
          <p:nvPr>
            <p:ph type="sldNum" sz="quarter" idx="4294967295"/>
          </p:nvPr>
        </p:nvSpPr>
        <p:spPr>
          <a:xfrm>
            <a:off x="7086600" y="5594748"/>
            <a:ext cx="2057400" cy="273844"/>
          </a:xfrm>
        </p:spPr>
        <p:txBody>
          <a:bodyPr/>
          <a:lstStyle/>
          <a:p>
            <a:fld id="{5AE1514C-5E56-4738-A1FF-4B1CFD2A3E36}" type="slidenum">
              <a:rPr lang="en-US" smtClean="0"/>
              <a:t>46</a:t>
            </a:fld>
            <a:endParaRPr lang="en-US" dirty="0"/>
          </a:p>
        </p:txBody>
      </p:sp>
      <p:grpSp>
        <p:nvGrpSpPr>
          <p:cNvPr id="69" name="Group 36">
            <a:extLst>
              <a:ext uri="{FF2B5EF4-FFF2-40B4-BE49-F238E27FC236}">
                <a16:creationId xmlns:a16="http://schemas.microsoft.com/office/drawing/2014/main" xmlns="" id="{DB93FEBE-7D2D-41D1-8883-EAC0E122CCA0}"/>
              </a:ext>
            </a:extLst>
          </p:cNvPr>
          <p:cNvGrpSpPr/>
          <p:nvPr/>
        </p:nvGrpSpPr>
        <p:grpSpPr>
          <a:xfrm>
            <a:off x="282721" y="3902149"/>
            <a:ext cx="4256451" cy="2815232"/>
            <a:chOff x="363071" y="1226281"/>
            <a:chExt cx="6037729" cy="5268950"/>
          </a:xfrm>
        </p:grpSpPr>
        <p:sp>
          <p:nvSpPr>
            <p:cNvPr id="77" name="Rectangle 35">
              <a:extLst>
                <a:ext uri="{FF2B5EF4-FFF2-40B4-BE49-F238E27FC236}">
                  <a16:creationId xmlns:a16="http://schemas.microsoft.com/office/drawing/2014/main" xmlns="" id="{6B8F8B4E-D740-44F9-928F-897B9669836F}"/>
                </a:ext>
              </a:extLst>
            </p:cNvPr>
            <p:cNvSpPr/>
            <p:nvPr/>
          </p:nvSpPr>
          <p:spPr>
            <a:xfrm>
              <a:off x="392373" y="5925643"/>
              <a:ext cx="5984543" cy="55163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8" name="Rectangle 34">
              <a:extLst>
                <a:ext uri="{FF2B5EF4-FFF2-40B4-BE49-F238E27FC236}">
                  <a16:creationId xmlns:a16="http://schemas.microsoft.com/office/drawing/2014/main" xmlns="" id="{202D6F49-B4FE-40D3-A98A-733D9205FB6D}"/>
                </a:ext>
              </a:extLst>
            </p:cNvPr>
            <p:cNvSpPr/>
            <p:nvPr/>
          </p:nvSpPr>
          <p:spPr>
            <a:xfrm>
              <a:off x="363071" y="1226281"/>
              <a:ext cx="6037729" cy="5268950"/>
            </a:xfrm>
            <a:prstGeom prst="rect">
              <a:avLst/>
            </a:prstGeom>
            <a:no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79" name="Group 36">
            <a:extLst>
              <a:ext uri="{FF2B5EF4-FFF2-40B4-BE49-F238E27FC236}">
                <a16:creationId xmlns:a16="http://schemas.microsoft.com/office/drawing/2014/main" xmlns="" id="{DB93FEBE-7D2D-41D1-8883-EAC0E122CCA0}"/>
              </a:ext>
            </a:extLst>
          </p:cNvPr>
          <p:cNvGrpSpPr/>
          <p:nvPr/>
        </p:nvGrpSpPr>
        <p:grpSpPr>
          <a:xfrm>
            <a:off x="4649567" y="3902149"/>
            <a:ext cx="4362777" cy="2815231"/>
            <a:chOff x="363071" y="1226281"/>
            <a:chExt cx="6037729" cy="5268950"/>
          </a:xfrm>
        </p:grpSpPr>
        <p:sp>
          <p:nvSpPr>
            <p:cNvPr id="80" name="Rectangle 35">
              <a:extLst>
                <a:ext uri="{FF2B5EF4-FFF2-40B4-BE49-F238E27FC236}">
                  <a16:creationId xmlns:a16="http://schemas.microsoft.com/office/drawing/2014/main" xmlns="" id="{6B8F8B4E-D740-44F9-928F-897B9669836F}"/>
                </a:ext>
              </a:extLst>
            </p:cNvPr>
            <p:cNvSpPr/>
            <p:nvPr/>
          </p:nvSpPr>
          <p:spPr>
            <a:xfrm>
              <a:off x="392373" y="5925643"/>
              <a:ext cx="5984543" cy="55163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1" name="Rectangle 34">
              <a:extLst>
                <a:ext uri="{FF2B5EF4-FFF2-40B4-BE49-F238E27FC236}">
                  <a16:creationId xmlns:a16="http://schemas.microsoft.com/office/drawing/2014/main" xmlns="" id="{202D6F49-B4FE-40D3-A98A-733D9205FB6D}"/>
                </a:ext>
              </a:extLst>
            </p:cNvPr>
            <p:cNvSpPr/>
            <p:nvPr/>
          </p:nvSpPr>
          <p:spPr>
            <a:xfrm>
              <a:off x="363071" y="1226281"/>
              <a:ext cx="6037729" cy="5268950"/>
            </a:xfrm>
            <a:prstGeom prst="rect">
              <a:avLst/>
            </a:prstGeom>
            <a:no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8" name="Rectangle 2"/>
          <p:cNvSpPr>
            <a:spLocks noChangeArrowheads="1"/>
          </p:cNvSpPr>
          <p:nvPr/>
        </p:nvSpPr>
        <p:spPr bwMode="auto">
          <a:xfrm flipV="1">
            <a:off x="1068187" y="4148546"/>
            <a:ext cx="938296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dirty="0"/>
          </a:p>
        </p:txBody>
      </p:sp>
      <p:graphicFrame>
        <p:nvGraphicFramePr>
          <p:cNvPr id="14" name="Objeto 13"/>
          <p:cNvGraphicFramePr>
            <a:graphicFrameLocks noChangeAspect="1"/>
          </p:cNvGraphicFramePr>
          <p:nvPr>
            <p:extLst>
              <p:ext uri="{D42A27DB-BD31-4B8C-83A1-F6EECF244321}">
                <p14:modId xmlns:p14="http://schemas.microsoft.com/office/powerpoint/2010/main" val="1874039668"/>
              </p:ext>
            </p:extLst>
          </p:nvPr>
        </p:nvGraphicFramePr>
        <p:xfrm>
          <a:off x="649505" y="4117759"/>
          <a:ext cx="3317534" cy="2418804"/>
        </p:xfrm>
        <a:graphic>
          <a:graphicData uri="http://schemas.openxmlformats.org/presentationml/2006/ole">
            <mc:AlternateContent xmlns:mc="http://schemas.openxmlformats.org/markup-compatibility/2006">
              <mc:Choice xmlns:v="urn:schemas-microsoft-com:vml" Requires="v">
                <p:oleObj spid="_x0000_s34875" name="Visio" r:id="rId4" imgW="3268955" imgH="2339701" progId="Visio.Drawing.11">
                  <p:embed/>
                </p:oleObj>
              </mc:Choice>
              <mc:Fallback>
                <p:oleObj name="Visio" r:id="rId4" imgW="3268955" imgH="2339701"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505" y="4117759"/>
                        <a:ext cx="3317534" cy="2418804"/>
                      </a:xfrm>
                      <a:prstGeom prst="rect">
                        <a:avLst/>
                      </a:prstGeom>
                      <a:noFill/>
                    </p:spPr>
                  </p:pic>
                </p:oleObj>
              </mc:Fallback>
            </mc:AlternateContent>
          </a:graphicData>
        </a:graphic>
      </p:graphicFrame>
      <p:graphicFrame>
        <p:nvGraphicFramePr>
          <p:cNvPr id="85" name="Table 7"/>
          <p:cNvGraphicFramePr>
            <a:graphicFrameLocks noGrp="1"/>
          </p:cNvGraphicFramePr>
          <p:nvPr>
            <p:extLst>
              <p:ext uri="{D42A27DB-BD31-4B8C-83A1-F6EECF244321}">
                <p14:modId xmlns:p14="http://schemas.microsoft.com/office/powerpoint/2010/main" val="531998761"/>
              </p:ext>
            </p:extLst>
          </p:nvPr>
        </p:nvGraphicFramePr>
        <p:xfrm>
          <a:off x="269607" y="1030066"/>
          <a:ext cx="4239614" cy="2209909"/>
        </p:xfrm>
        <a:graphic>
          <a:graphicData uri="http://schemas.openxmlformats.org/drawingml/2006/table">
            <a:tbl>
              <a:tblPr>
                <a:tableStyleId>{5C22544A-7EE6-4342-B048-85BDC9FD1C3A}</a:tableStyleId>
              </a:tblPr>
              <a:tblGrid>
                <a:gridCol w="4239614">
                  <a:extLst>
                    <a:ext uri="{9D8B030D-6E8A-4147-A177-3AD203B41FA5}">
                      <a16:colId xmlns:a16="http://schemas.microsoft.com/office/drawing/2014/main" xmlns="" val="493813631"/>
                    </a:ext>
                  </a:extLst>
                </a:gridCol>
              </a:tblGrid>
              <a:tr h="434449">
                <a:tc>
                  <a:txBody>
                    <a:bodyPr/>
                    <a:lstStyle/>
                    <a:p>
                      <a:r>
                        <a:rPr lang="en-US" sz="1600" dirty="0" smtClean="0">
                          <a:solidFill>
                            <a:schemeClr val="bg1"/>
                          </a:solidFill>
                        </a:rPr>
                        <a:t>Clasificador PCA-fKNN</a:t>
                      </a:r>
                      <a:endParaRPr lang="en-US" sz="1600"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2570369641"/>
                  </a:ext>
                </a:extLst>
              </a:tr>
              <a:tr h="1641542">
                <a:tc>
                  <a:txBody>
                    <a:bodyPr/>
                    <a:lstStyle/>
                    <a:p>
                      <a:pPr marL="285750" indent="-285750">
                        <a:buFont typeface="Arial" panose="020B0604020202020204" pitchFamily="34" charset="0"/>
                        <a:buChar char="•"/>
                      </a:pPr>
                      <a:r>
                        <a:rPr lang="es-EC" sz="1600" kern="1200" dirty="0" smtClean="0">
                          <a:solidFill>
                            <a:schemeClr val="dk1"/>
                          </a:solidFill>
                          <a:effectLst/>
                          <a:latin typeface="+mn-lt"/>
                          <a:ea typeface="+mn-ea"/>
                          <a:cs typeface="+mn-cs"/>
                        </a:rPr>
                        <a:t>El método de clasificación fuzzy KNN se deriva del método KNN que se fundamenta en clasificar un patrón sin etiqueta, considerando los K vecinos más cercanos del conjunto de patrones de entrenamiento y así determinar la clase a la que pertenece el patrón.</a:t>
                      </a:r>
                      <a:endParaRPr lang="es-ES" sz="1600" kern="1200" dirty="0">
                        <a:solidFill>
                          <a:schemeClr val="dk1"/>
                        </a:solidFill>
                        <a:effectLst/>
                        <a:latin typeface="+mn-lt"/>
                        <a:ea typeface="+mn-ea"/>
                        <a:cs typeface="+mn-cs"/>
                      </a:endParaRPr>
                    </a:p>
                  </a:txBody>
                  <a:tcPr marL="68580" marR="68580" marT="34290" marB="34290" anchor="ctr">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816136156"/>
                  </a:ext>
                </a:extLst>
              </a:tr>
            </a:tbl>
          </a:graphicData>
        </a:graphic>
      </p:graphicFrame>
      <p:graphicFrame>
        <p:nvGraphicFramePr>
          <p:cNvPr id="86" name="Table 7"/>
          <p:cNvGraphicFramePr>
            <a:graphicFrameLocks noGrp="1"/>
          </p:cNvGraphicFramePr>
          <p:nvPr>
            <p:extLst>
              <p:ext uri="{D42A27DB-BD31-4B8C-83A1-F6EECF244321}">
                <p14:modId xmlns:p14="http://schemas.microsoft.com/office/powerpoint/2010/main" val="735990916"/>
              </p:ext>
            </p:extLst>
          </p:nvPr>
        </p:nvGraphicFramePr>
        <p:xfrm>
          <a:off x="4670740" y="1007366"/>
          <a:ext cx="4239614" cy="2908459"/>
        </p:xfrm>
        <a:graphic>
          <a:graphicData uri="http://schemas.openxmlformats.org/drawingml/2006/table">
            <a:tbl>
              <a:tblPr>
                <a:tableStyleId>{5C22544A-7EE6-4342-B048-85BDC9FD1C3A}</a:tableStyleId>
              </a:tblPr>
              <a:tblGrid>
                <a:gridCol w="4239614">
                  <a:extLst>
                    <a:ext uri="{9D8B030D-6E8A-4147-A177-3AD203B41FA5}">
                      <a16:colId xmlns:a16="http://schemas.microsoft.com/office/drawing/2014/main" xmlns="" val="493813631"/>
                    </a:ext>
                  </a:extLst>
                </a:gridCol>
              </a:tblGrid>
              <a:tr h="401479">
                <a:tc>
                  <a:txBody>
                    <a:bodyPr/>
                    <a:lstStyle/>
                    <a:p>
                      <a:r>
                        <a:rPr lang="en-US" sz="1600" dirty="0" smtClean="0">
                          <a:solidFill>
                            <a:schemeClr val="bg1"/>
                          </a:solidFill>
                        </a:rPr>
                        <a:t>Clasificador SVM</a:t>
                      </a:r>
                      <a:endParaRPr lang="en-US" sz="1600"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2570369641"/>
                  </a:ext>
                </a:extLst>
              </a:tr>
              <a:tr h="2004127">
                <a:tc>
                  <a:txBody>
                    <a:bodyPr/>
                    <a:lstStyle/>
                    <a:p>
                      <a:pPr marL="285750" lvl="0" indent="-285750">
                        <a:buFont typeface="Arial" panose="020B0604020202020204" pitchFamily="34" charset="0"/>
                        <a:buChar char="•"/>
                        <a:defRPr/>
                      </a:pPr>
                      <a:r>
                        <a:rPr lang="es-EC" sz="1600" kern="1200" dirty="0" smtClean="0">
                          <a:solidFill>
                            <a:schemeClr val="dk1"/>
                          </a:solidFill>
                          <a:effectLst/>
                          <a:latin typeface="+mn-lt"/>
                          <a:ea typeface="+mn-ea"/>
                          <a:cs typeface="+mn-cs"/>
                        </a:rPr>
                        <a:t>Utiliza hiperplanos (planos de decisión) que determinan los límites de separación de un espacio de características de alta dimensión para separar un conjunto de datos de diferentes clases. </a:t>
                      </a:r>
                    </a:p>
                    <a:p>
                      <a:pPr marL="285750" lvl="0" indent="-285750">
                        <a:buFont typeface="Arial" panose="020B0604020202020204" pitchFamily="34" charset="0"/>
                        <a:buChar char="•"/>
                        <a:defRPr/>
                      </a:pPr>
                      <a:r>
                        <a:rPr lang="es-EC" sz="1600" kern="1200" dirty="0" smtClean="0">
                          <a:solidFill>
                            <a:schemeClr val="dk1"/>
                          </a:solidFill>
                          <a:effectLst/>
                          <a:latin typeface="+mn-lt"/>
                          <a:ea typeface="+mn-ea"/>
                          <a:cs typeface="+mn-cs"/>
                        </a:rPr>
                        <a:t>En este espacio se construyen funciones lineales (hiperplanos en el espacio de características) de un grupo de entrenamiento para dividir las muestras en negativas o positivas </a:t>
                      </a:r>
                      <a:endParaRPr lang="en-US" sz="1600" kern="1200" dirty="0">
                        <a:solidFill>
                          <a:schemeClr val="dk1"/>
                        </a:solidFill>
                        <a:effectLst/>
                        <a:latin typeface="+mn-lt"/>
                        <a:ea typeface="+mn-ea"/>
                        <a:cs typeface="+mn-cs"/>
                      </a:endParaRPr>
                    </a:p>
                  </a:txBody>
                  <a:tcPr marL="68580" marR="68580" marT="34290" marB="34290" anchor="ctr">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816136156"/>
                  </a:ext>
                </a:extLst>
              </a:tr>
            </a:tbl>
          </a:graphicData>
        </a:graphic>
      </p:graphicFrame>
      <p:sp>
        <p:nvSpPr>
          <p:cNvPr id="87" name="Rectangle 16"/>
          <p:cNvSpPr/>
          <p:nvPr/>
        </p:nvSpPr>
        <p:spPr>
          <a:xfrm>
            <a:off x="320993" y="6261774"/>
            <a:ext cx="4036934" cy="549577"/>
          </a:xfrm>
          <a:prstGeom prst="rect">
            <a:avLst/>
          </a:prstGeom>
        </p:spPr>
        <p:txBody>
          <a:bodyPr wrap="square" lIns="134424" tIns="107539" rIns="134424" bIns="107539">
            <a:spAutoFit/>
          </a:bodyPr>
          <a:lstStyle/>
          <a:p>
            <a:pPr marL="0" lvl="1" fontAlgn="base">
              <a:lnSpc>
                <a:spcPct val="90000"/>
              </a:lnSpc>
              <a:spcBef>
                <a:spcPct val="0"/>
              </a:spcBef>
              <a:spcAft>
                <a:spcPct val="0"/>
              </a:spcAft>
            </a:pPr>
            <a:r>
              <a:rPr lang="en-US" sz="2400" b="1" dirty="0" smtClean="0">
                <a:solidFill>
                  <a:srgbClr val="004568"/>
                </a:solidFill>
              </a:rPr>
              <a:t>Porcentaje de pertenencia</a:t>
            </a:r>
            <a:endParaRPr lang="en-US" sz="2400" b="1" dirty="0">
              <a:solidFill>
                <a:srgbClr val="004568"/>
              </a:solidFill>
            </a:endParaRPr>
          </a:p>
        </p:txBody>
      </p:sp>
      <p:sp>
        <p:nvSpPr>
          <p:cNvPr id="88" name="Rectangle 16"/>
          <p:cNvSpPr/>
          <p:nvPr/>
        </p:nvSpPr>
        <p:spPr>
          <a:xfrm>
            <a:off x="5041238" y="6276647"/>
            <a:ext cx="4036934" cy="549577"/>
          </a:xfrm>
          <a:prstGeom prst="rect">
            <a:avLst/>
          </a:prstGeom>
        </p:spPr>
        <p:txBody>
          <a:bodyPr wrap="square" lIns="134424" tIns="107539" rIns="134424" bIns="107539">
            <a:spAutoFit/>
          </a:bodyPr>
          <a:lstStyle/>
          <a:p>
            <a:pPr marL="0" lvl="1" fontAlgn="base">
              <a:lnSpc>
                <a:spcPct val="90000"/>
              </a:lnSpc>
              <a:spcBef>
                <a:spcPct val="0"/>
              </a:spcBef>
              <a:spcAft>
                <a:spcPct val="0"/>
              </a:spcAft>
            </a:pPr>
            <a:r>
              <a:rPr lang="es-ES_tradnl" sz="2400" b="1" dirty="0" smtClean="0">
                <a:solidFill>
                  <a:srgbClr val="004568"/>
                </a:solidFill>
              </a:rPr>
              <a:t>Clasificación</a:t>
            </a:r>
            <a:r>
              <a:rPr lang="en-US" sz="2400" b="1" dirty="0" smtClean="0">
                <a:solidFill>
                  <a:srgbClr val="004568"/>
                </a:solidFill>
              </a:rPr>
              <a:t> </a:t>
            </a:r>
            <a:r>
              <a:rPr lang="es-ES_tradnl" sz="2400" b="1" dirty="0" smtClean="0">
                <a:solidFill>
                  <a:srgbClr val="004568"/>
                </a:solidFill>
              </a:rPr>
              <a:t>binaria</a:t>
            </a:r>
            <a:endParaRPr lang="es-ES_tradnl" sz="2400" b="1" dirty="0">
              <a:solidFill>
                <a:srgbClr val="004568"/>
              </a:solidFill>
            </a:endParaRPr>
          </a:p>
        </p:txBody>
      </p:sp>
      <p:pic>
        <p:nvPicPr>
          <p:cNvPr id="18" name="Imagen 17"/>
          <p:cNvPicPr/>
          <p:nvPr/>
        </p:nvPicPr>
        <p:blipFill rotWithShape="1">
          <a:blip r:embed="rId6"/>
          <a:srcRect t="7256" b="2385"/>
          <a:stretch/>
        </p:blipFill>
        <p:spPr bwMode="auto">
          <a:xfrm>
            <a:off x="4885299" y="4174057"/>
            <a:ext cx="3714630" cy="2064961"/>
          </a:xfrm>
          <a:prstGeom prst="rect">
            <a:avLst/>
          </a:prstGeom>
          <a:ln>
            <a:noFill/>
          </a:ln>
          <a:extLst>
            <a:ext uri="{53640926-AAD7-44D8-BBD7-CCE9431645EC}">
              <a14:shadowObscured xmlns:a14="http://schemas.microsoft.com/office/drawing/2010/main"/>
            </a:ext>
          </a:extLst>
        </p:spPr>
      </p:pic>
      <p:sp>
        <p:nvSpPr>
          <p:cNvPr id="17" name="Flecha derecha 16">
            <a:hlinkClick r:id="rId7" action="ppaction://hlinksldjump"/>
          </p:cNvPr>
          <p:cNvSpPr/>
          <p:nvPr/>
        </p:nvSpPr>
        <p:spPr>
          <a:xfrm>
            <a:off x="8472243" y="6074158"/>
            <a:ext cx="377965" cy="554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422894290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Clasificación PCA-fKNN</a:t>
            </a:r>
            <a:endParaRPr lang="es-ES" dirty="0"/>
          </a:p>
        </p:txBody>
      </p:sp>
      <p:pic>
        <p:nvPicPr>
          <p:cNvPr id="3" name="Imagen 2"/>
          <p:cNvPicPr>
            <a:picLocks noChangeAspect="1"/>
          </p:cNvPicPr>
          <p:nvPr/>
        </p:nvPicPr>
        <p:blipFill>
          <a:blip r:embed="rId2"/>
          <a:stretch>
            <a:fillRect/>
          </a:stretch>
        </p:blipFill>
        <p:spPr>
          <a:xfrm>
            <a:off x="395615" y="1334028"/>
            <a:ext cx="8352769" cy="1844600"/>
          </a:xfrm>
          <a:prstGeom prst="rect">
            <a:avLst/>
          </a:prstGeom>
        </p:spPr>
      </p:pic>
      <p:graphicFrame>
        <p:nvGraphicFramePr>
          <p:cNvPr id="4" name="Table 7"/>
          <p:cNvGraphicFramePr>
            <a:graphicFrameLocks noGrp="1"/>
          </p:cNvGraphicFramePr>
          <p:nvPr>
            <p:extLst>
              <p:ext uri="{D42A27DB-BD31-4B8C-83A1-F6EECF244321}">
                <p14:modId xmlns:p14="http://schemas.microsoft.com/office/powerpoint/2010/main" val="3492166244"/>
              </p:ext>
            </p:extLst>
          </p:nvPr>
        </p:nvGraphicFramePr>
        <p:xfrm>
          <a:off x="363504" y="3374813"/>
          <a:ext cx="8416991" cy="2682628"/>
        </p:xfrm>
        <a:graphic>
          <a:graphicData uri="http://schemas.openxmlformats.org/drawingml/2006/table">
            <a:tbl>
              <a:tblPr>
                <a:tableStyleId>{5C22544A-7EE6-4342-B048-85BDC9FD1C3A}</a:tableStyleId>
              </a:tblPr>
              <a:tblGrid>
                <a:gridCol w="8416991">
                  <a:extLst>
                    <a:ext uri="{9D8B030D-6E8A-4147-A177-3AD203B41FA5}">
                      <a16:colId xmlns:a16="http://schemas.microsoft.com/office/drawing/2014/main" xmlns="" val="493813631"/>
                    </a:ext>
                  </a:extLst>
                </a:gridCol>
              </a:tblGrid>
              <a:tr h="480448">
                <a:tc>
                  <a:txBody>
                    <a:bodyPr/>
                    <a:lstStyle/>
                    <a:p>
                      <a:endParaRPr lang="en-US" sz="2000" kern="1200" dirty="0">
                        <a:solidFill>
                          <a:schemeClr val="bg1"/>
                        </a:solidFill>
                        <a:latin typeface="+mn-lt"/>
                        <a:ea typeface="+mn-ea"/>
                        <a:cs typeface="+mn-cs"/>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2570369641"/>
                  </a:ext>
                </a:extLst>
              </a:tr>
              <a:tr h="1803683">
                <a:tc>
                  <a:txBody>
                    <a:bodyPr/>
                    <a:lstStyle/>
                    <a:p>
                      <a:pPr marL="342900" lvl="0" indent="-342900">
                        <a:buFont typeface="Arial" panose="020B0604020202020204" pitchFamily="34" charset="0"/>
                        <a:buChar char="•"/>
                      </a:pPr>
                      <a:r>
                        <a:rPr lang="es-EC" sz="2000" kern="1200" baseline="0" dirty="0" smtClean="0">
                          <a:solidFill>
                            <a:schemeClr val="dk1"/>
                          </a:solidFill>
                          <a:latin typeface="+mn-lt"/>
                          <a:ea typeface="+mn-ea"/>
                          <a:cs typeface="Arial" panose="020B0604020202020204" pitchFamily="34" charset="0"/>
                        </a:rPr>
                        <a:t>El PCA se diseñó para que capture el 98% de la varianza de las muestras y así seleccionar las principales componentes que mejor describen los cambios del comportamiento cardiorrespiratorio de los pacientes ante los diferentes estados emocionales. </a:t>
                      </a:r>
                    </a:p>
                    <a:p>
                      <a:pPr marL="342900" lvl="0" indent="-342900">
                        <a:buFont typeface="Arial" panose="020B0604020202020204" pitchFamily="34" charset="0"/>
                        <a:buChar char="•"/>
                      </a:pPr>
                      <a:r>
                        <a:rPr lang="es-EC" sz="2000" kern="1200" baseline="0" dirty="0" smtClean="0">
                          <a:solidFill>
                            <a:schemeClr val="dk1"/>
                          </a:solidFill>
                          <a:latin typeface="+mn-lt"/>
                          <a:ea typeface="+mn-ea"/>
                          <a:cs typeface="Arial" panose="020B0604020202020204" pitchFamily="34" charset="0"/>
                        </a:rPr>
                        <a:t>Con el conjunto de muestras de entrenamiento procesadas a través del algoritmo de reducción de dimensionalidad PCA se realizó el entrenamiento del clasificador fKNN</a:t>
                      </a:r>
                    </a:p>
                  </a:txBody>
                  <a:tcPr marL="68580" marR="68580" marT="34290" marB="34290" anchor="ctr">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816136156"/>
                  </a:ext>
                </a:extLst>
              </a:tr>
            </a:tbl>
          </a:graphicData>
        </a:graphic>
      </p:graphicFrame>
      <p:sp>
        <p:nvSpPr>
          <p:cNvPr id="5" name="Flecha derecha 4">
            <a:hlinkClick r:id="rId3" action="ppaction://hlinksldjump"/>
          </p:cNvPr>
          <p:cNvSpPr/>
          <p:nvPr/>
        </p:nvSpPr>
        <p:spPr>
          <a:xfrm>
            <a:off x="8472243" y="6074158"/>
            <a:ext cx="377965" cy="554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923973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Clasificación SVM</a:t>
            </a:r>
            <a:endParaRPr lang="es-ES" dirty="0"/>
          </a:p>
        </p:txBody>
      </p:sp>
      <p:graphicFrame>
        <p:nvGraphicFramePr>
          <p:cNvPr id="4" name="Table 7"/>
          <p:cNvGraphicFramePr>
            <a:graphicFrameLocks noGrp="1"/>
          </p:cNvGraphicFramePr>
          <p:nvPr>
            <p:extLst>
              <p:ext uri="{D42A27DB-BD31-4B8C-83A1-F6EECF244321}">
                <p14:modId xmlns:p14="http://schemas.microsoft.com/office/powerpoint/2010/main" val="1814652485"/>
              </p:ext>
            </p:extLst>
          </p:nvPr>
        </p:nvGraphicFramePr>
        <p:xfrm>
          <a:off x="363504" y="3374813"/>
          <a:ext cx="8416991" cy="2377828"/>
        </p:xfrm>
        <a:graphic>
          <a:graphicData uri="http://schemas.openxmlformats.org/drawingml/2006/table">
            <a:tbl>
              <a:tblPr>
                <a:tableStyleId>{5C22544A-7EE6-4342-B048-85BDC9FD1C3A}</a:tableStyleId>
              </a:tblPr>
              <a:tblGrid>
                <a:gridCol w="8416991">
                  <a:extLst>
                    <a:ext uri="{9D8B030D-6E8A-4147-A177-3AD203B41FA5}">
                      <a16:colId xmlns:a16="http://schemas.microsoft.com/office/drawing/2014/main" xmlns="" val="493813631"/>
                    </a:ext>
                  </a:extLst>
                </a:gridCol>
              </a:tblGrid>
              <a:tr h="480448">
                <a:tc>
                  <a:txBody>
                    <a:bodyPr/>
                    <a:lstStyle/>
                    <a:p>
                      <a:endParaRPr lang="en-US" sz="2000" kern="1200" dirty="0">
                        <a:solidFill>
                          <a:schemeClr val="bg1"/>
                        </a:solidFill>
                        <a:latin typeface="+mn-lt"/>
                        <a:ea typeface="+mn-ea"/>
                        <a:cs typeface="+mn-cs"/>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2570369641"/>
                  </a:ext>
                </a:extLst>
              </a:tr>
              <a:tr h="1803683">
                <a:tc>
                  <a:txBody>
                    <a:bodyPr/>
                    <a:lstStyle/>
                    <a:p>
                      <a:pPr marL="342900" lvl="0" indent="-342900">
                        <a:buFont typeface="Arial" panose="020B0604020202020204" pitchFamily="34" charset="0"/>
                        <a:buChar char="•"/>
                      </a:pPr>
                      <a:r>
                        <a:rPr lang="es-EC" sz="2000" kern="1200" baseline="0" dirty="0" smtClean="0">
                          <a:solidFill>
                            <a:schemeClr val="dk1"/>
                          </a:solidFill>
                          <a:latin typeface="+mn-lt"/>
                          <a:ea typeface="+mn-ea"/>
                          <a:cs typeface="Arial" panose="020B0604020202020204" pitchFamily="34" charset="0"/>
                        </a:rPr>
                        <a:t>Este algoritmo de clasificación utiliza todas las características de los espacios dimensionales definidos para no perder información y así utilizar todas aquellas características que describen los cambios del acople cardiorrespiratorio durante la proyección de los estímulos audiovisuales.</a:t>
                      </a:r>
                    </a:p>
                    <a:p>
                      <a:pPr marL="342900" lvl="0" indent="-342900">
                        <a:buFont typeface="Arial" panose="020B0604020202020204" pitchFamily="34" charset="0"/>
                        <a:buChar char="•"/>
                      </a:pPr>
                      <a:endParaRPr lang="es-ES" sz="2000" kern="1200" baseline="0" dirty="0">
                        <a:solidFill>
                          <a:schemeClr val="dk1"/>
                        </a:solidFill>
                        <a:latin typeface="+mn-lt"/>
                        <a:ea typeface="+mn-ea"/>
                        <a:cs typeface="Arial" panose="020B0604020202020204" pitchFamily="34" charset="0"/>
                      </a:endParaRPr>
                    </a:p>
                  </a:txBody>
                  <a:tcPr marL="68580" marR="68580" marT="34290" marB="34290" anchor="ctr">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816136156"/>
                  </a:ext>
                </a:extLst>
              </a:tr>
            </a:tbl>
          </a:graphicData>
        </a:graphic>
      </p:graphicFrame>
      <p:pic>
        <p:nvPicPr>
          <p:cNvPr id="5" name="Imagen 4"/>
          <p:cNvPicPr>
            <a:picLocks noChangeAspect="1"/>
          </p:cNvPicPr>
          <p:nvPr/>
        </p:nvPicPr>
        <p:blipFill>
          <a:blip r:embed="rId2"/>
          <a:stretch>
            <a:fillRect/>
          </a:stretch>
        </p:blipFill>
        <p:spPr>
          <a:xfrm>
            <a:off x="1043028" y="1363057"/>
            <a:ext cx="7057943" cy="1713489"/>
          </a:xfrm>
          <a:prstGeom prst="rect">
            <a:avLst/>
          </a:prstGeom>
        </p:spPr>
      </p:pic>
      <p:sp>
        <p:nvSpPr>
          <p:cNvPr id="7" name="Flecha derecha 6">
            <a:hlinkClick r:id="rId3" action="ppaction://hlinksldjump"/>
          </p:cNvPr>
          <p:cNvSpPr/>
          <p:nvPr/>
        </p:nvSpPr>
        <p:spPr>
          <a:xfrm>
            <a:off x="8562554" y="6099916"/>
            <a:ext cx="377965" cy="554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4200422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1800" dirty="0"/>
              <a:t>“MODIFICACIÓN DEL COMPORTAMIENTO DE UN ROBOT SIMULADO EN RESPUESTA A LOS ESTADOS DE ÁNIMO DE SUJETOS SANOS EN BASE AL ANÁLISIS DEL ACOPLE CARDIORRESPIRATORIO”</a:t>
            </a:r>
          </a:p>
        </p:txBody>
      </p:sp>
      <p:sp>
        <p:nvSpPr>
          <p:cNvPr id="3" name="Rectángulo 2"/>
          <p:cNvSpPr/>
          <p:nvPr/>
        </p:nvSpPr>
        <p:spPr>
          <a:xfrm>
            <a:off x="0" y="1050758"/>
            <a:ext cx="6305107" cy="369332"/>
          </a:xfrm>
          <a:prstGeom prst="rect">
            <a:avLst/>
          </a:prstGeom>
        </p:spPr>
        <p:txBody>
          <a:bodyPr wrap="square">
            <a:spAutoFit/>
          </a:bodyPr>
          <a:lstStyle/>
          <a:p>
            <a:pPr marL="1201738" lvl="5" indent="-574675">
              <a:buAutoNum type="arabicPeriod"/>
            </a:pPr>
            <a:r>
              <a:rPr lang="es-EC" b="1" dirty="0">
                <a:solidFill>
                  <a:srgbClr val="000000"/>
                </a:solidFill>
                <a:ea typeface="Inconsolata"/>
              </a:rPr>
              <a:t>INTRODUCCION (Cont.)</a:t>
            </a:r>
          </a:p>
        </p:txBody>
      </p:sp>
      <p:sp>
        <p:nvSpPr>
          <p:cNvPr id="4" name="Rectángulo 3"/>
          <p:cNvSpPr/>
          <p:nvPr/>
        </p:nvSpPr>
        <p:spPr>
          <a:xfrm>
            <a:off x="148692" y="1621363"/>
            <a:ext cx="8920880" cy="4862870"/>
          </a:xfrm>
          <a:prstGeom prst="rect">
            <a:avLst/>
          </a:prstGeom>
        </p:spPr>
        <p:txBody>
          <a:bodyPr wrap="square">
            <a:spAutoFit/>
          </a:bodyPr>
          <a:lstStyle/>
          <a:p>
            <a:pPr marL="509588" lvl="1" indent="-339725" defTabSz="574675"/>
            <a:r>
              <a:rPr lang="es-ES" sz="1600" dirty="0" smtClean="0"/>
              <a:t>	A </a:t>
            </a:r>
            <a:r>
              <a:rPr lang="es-ES" sz="1600" dirty="0"/>
              <a:t>continuación se </a:t>
            </a:r>
            <a:r>
              <a:rPr lang="es-ES" sz="1600" dirty="0" smtClean="0"/>
              <a:t>muestran el objetivo general, y específicos de la investigación desarrollada.</a:t>
            </a:r>
            <a:r>
              <a:rPr lang="es-ES" b="1" dirty="0">
                <a:solidFill>
                  <a:srgbClr val="000000"/>
                </a:solidFill>
                <a:latin typeface="Arial" panose="020B0604020202020204" pitchFamily="34" charset="0"/>
                <a:ea typeface="Inconsolata"/>
              </a:rPr>
              <a:t>	</a:t>
            </a:r>
            <a:endParaRPr lang="es-ES" b="1" dirty="0" smtClean="0">
              <a:solidFill>
                <a:srgbClr val="000000"/>
              </a:solidFill>
              <a:latin typeface="Arial" panose="020B0604020202020204" pitchFamily="34" charset="0"/>
              <a:ea typeface="Inconsolata"/>
            </a:endParaRPr>
          </a:p>
          <a:p>
            <a:pPr marL="515938" lvl="1" indent="-465138"/>
            <a:endParaRPr lang="es-ES" sz="1600" b="1" dirty="0" smtClean="0"/>
          </a:p>
          <a:p>
            <a:pPr marL="515938" lvl="1" indent="-465138" algn="just">
              <a:buFont typeface="Wingdings" panose="05000000000000000000" pitchFamily="2" charset="2"/>
              <a:buChar char="Ø"/>
            </a:pPr>
            <a:r>
              <a:rPr lang="es-ES" sz="1600" b="1" dirty="0" smtClean="0"/>
              <a:t>Objetivo </a:t>
            </a:r>
            <a:r>
              <a:rPr lang="es-ES" sz="1600" b="1" dirty="0"/>
              <a:t>General</a:t>
            </a:r>
          </a:p>
          <a:p>
            <a:pPr marL="515938" lvl="1" indent="-465138" algn="just"/>
            <a:r>
              <a:rPr lang="es-ES" dirty="0">
                <a:solidFill>
                  <a:srgbClr val="000000"/>
                </a:solidFill>
                <a:latin typeface="Arial" panose="020B0604020202020204" pitchFamily="34" charset="0"/>
                <a:ea typeface="Inconsolata"/>
              </a:rPr>
              <a:t>	</a:t>
            </a:r>
            <a:endParaRPr lang="es-ES" dirty="0" smtClean="0">
              <a:solidFill>
                <a:srgbClr val="000000"/>
              </a:solidFill>
              <a:latin typeface="Arial" panose="020B0604020202020204" pitchFamily="34" charset="0"/>
              <a:ea typeface="Inconsolata"/>
            </a:endParaRPr>
          </a:p>
          <a:p>
            <a:pPr marL="515938" lvl="1" indent="-465138" algn="just"/>
            <a:r>
              <a:rPr lang="es-ES" sz="1600" dirty="0">
                <a:solidFill>
                  <a:srgbClr val="000000"/>
                </a:solidFill>
                <a:latin typeface="Arial" panose="020B0604020202020204" pitchFamily="34" charset="0"/>
              </a:rPr>
              <a:t>	</a:t>
            </a:r>
            <a:r>
              <a:rPr lang="es-ES" sz="1600" dirty="0" smtClean="0"/>
              <a:t>Determinar </a:t>
            </a:r>
            <a:r>
              <a:rPr lang="es-ES" sz="1600" dirty="0"/>
              <a:t>el nivel de estrés en base al análisis del acople cardiorrespiratorio de sujetos voluntarios sanos, para realizar una retroalimentación mediante el comportamiento de un robot simulado. </a:t>
            </a:r>
          </a:p>
          <a:p>
            <a:pPr marL="50800" lvl="1" algn="just"/>
            <a:endParaRPr lang="es-ES" dirty="0">
              <a:solidFill>
                <a:srgbClr val="000000"/>
              </a:solidFill>
              <a:latin typeface="Arial" panose="020B0604020202020204" pitchFamily="34" charset="0"/>
            </a:endParaRPr>
          </a:p>
          <a:p>
            <a:pPr marL="509588" lvl="1" indent="-458788" algn="just">
              <a:buFont typeface="Wingdings" panose="05000000000000000000" pitchFamily="2" charset="2"/>
              <a:buChar char="Ø"/>
            </a:pPr>
            <a:r>
              <a:rPr lang="es-ES" sz="1600" b="1" dirty="0" smtClean="0"/>
              <a:t>Objetivos Específicos</a:t>
            </a:r>
          </a:p>
          <a:p>
            <a:pPr marL="50800" lvl="1" algn="just"/>
            <a:endParaRPr lang="es-ES" sz="1600" b="1" dirty="0"/>
          </a:p>
          <a:p>
            <a:pPr marL="1147763" lvl="1" indent="-573088" algn="just">
              <a:buFont typeface="+mj-lt"/>
              <a:buAutoNum type="arabicParenR"/>
            </a:pPr>
            <a:r>
              <a:rPr lang="es-ES" sz="1600" dirty="0"/>
              <a:t>Diseñar un dispositivo </a:t>
            </a:r>
            <a:r>
              <a:rPr lang="es-ES" sz="1600" dirty="0" smtClean="0"/>
              <a:t>electrónico para </a:t>
            </a:r>
            <a:r>
              <a:rPr lang="es-ES" sz="1600" dirty="0"/>
              <a:t>la adquisición de señales </a:t>
            </a:r>
            <a:r>
              <a:rPr lang="es-ES" sz="1600" dirty="0" smtClean="0"/>
              <a:t>Electrográficas (ECG) </a:t>
            </a:r>
            <a:r>
              <a:rPr lang="es-ES" sz="1600" dirty="0"/>
              <a:t>y flujo respiratorio </a:t>
            </a:r>
            <a:r>
              <a:rPr lang="es-ES" sz="1600" dirty="0" smtClean="0"/>
              <a:t>(FLW)</a:t>
            </a:r>
            <a:endParaRPr lang="es-ES" sz="1600" dirty="0"/>
          </a:p>
          <a:p>
            <a:pPr marL="1147763" lvl="1" indent="-573088" algn="just">
              <a:buFont typeface="+mj-lt"/>
              <a:buAutoNum type="arabicParenR"/>
            </a:pPr>
            <a:r>
              <a:rPr lang="es-ES" sz="1600" dirty="0"/>
              <a:t>Caracterizar </a:t>
            </a:r>
            <a:r>
              <a:rPr lang="es-ES" sz="1600" dirty="0" smtClean="0"/>
              <a:t>el </a:t>
            </a:r>
            <a:r>
              <a:rPr lang="es-ES" sz="1600" dirty="0"/>
              <a:t>acople cardiorrespiratorio en tiempo y frecuencia de sujetos sanos en estado basal, y sometidos a estímulos de estrés y tranquilidad.</a:t>
            </a:r>
          </a:p>
          <a:p>
            <a:pPr marL="1147763" lvl="1" indent="-573088" algn="just">
              <a:buFont typeface="+mj-lt"/>
              <a:buAutoNum type="arabicParenR"/>
            </a:pPr>
            <a:r>
              <a:rPr lang="es-ES" sz="1600" dirty="0"/>
              <a:t>Diseñar un clasificador </a:t>
            </a:r>
            <a:r>
              <a:rPr lang="es-ES" sz="1600" dirty="0" smtClean="0"/>
              <a:t>en </a:t>
            </a:r>
            <a:r>
              <a:rPr lang="es-ES" sz="1600" dirty="0"/>
              <a:t>base a la caracterización del acople cardiorrespiratorio para </a:t>
            </a:r>
            <a:r>
              <a:rPr lang="es-ES" sz="1600" dirty="0" smtClean="0"/>
              <a:t>identificar </a:t>
            </a:r>
            <a:r>
              <a:rPr lang="es-ES" sz="1600" dirty="0"/>
              <a:t>diferentes estados de ánimo. </a:t>
            </a:r>
          </a:p>
          <a:p>
            <a:pPr marL="1147763" lvl="1" indent="-573088" algn="just">
              <a:buFont typeface="+mj-lt"/>
              <a:buAutoNum type="arabicParenR"/>
            </a:pPr>
            <a:r>
              <a:rPr lang="es-ES" sz="1600" dirty="0"/>
              <a:t>Simular un robot en la plataforma </a:t>
            </a:r>
            <a:r>
              <a:rPr lang="es-ES" sz="1600" dirty="0" smtClean="0"/>
              <a:t>electrónica V-REP </a:t>
            </a:r>
            <a:r>
              <a:rPr lang="es-ES" sz="1600" dirty="0"/>
              <a:t>en base al estado emocional de sujetos </a:t>
            </a:r>
            <a:r>
              <a:rPr lang="es-ES" sz="1600" dirty="0" smtClean="0"/>
              <a:t>voluntarios y </a:t>
            </a:r>
            <a:r>
              <a:rPr lang="es-ES" sz="1600" dirty="0"/>
              <a:t>dar </a:t>
            </a:r>
            <a:r>
              <a:rPr lang="es-ES" sz="1600" dirty="0" smtClean="0"/>
              <a:t>información que corresponda a su </a:t>
            </a:r>
            <a:r>
              <a:rPr lang="es-ES" sz="1600" dirty="0"/>
              <a:t>nivel de estrés. </a:t>
            </a:r>
            <a:endParaRPr lang="es-EC" sz="1600" dirty="0"/>
          </a:p>
        </p:txBody>
      </p:sp>
    </p:spTree>
    <p:extLst>
      <p:ext uri="{BB962C8B-B14F-4D97-AF65-F5344CB8AC3E}">
        <p14:creationId xmlns:p14="http://schemas.microsoft.com/office/powerpoint/2010/main" val="1576870931"/>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1800" dirty="0"/>
              <a:t>“MODIFICACIÓN DEL COMPORTAMIENTO DE UN ROBOT SIMULADO EN RESPUESTA A LOS ESTADOS DE ÁNIMO DE SUJETOS SANOS EN BASE AL ANÁLISIS DEL ACOPLE CARDIORRESPIRATORIO”</a:t>
            </a:r>
          </a:p>
        </p:txBody>
      </p:sp>
      <p:sp>
        <p:nvSpPr>
          <p:cNvPr id="3" name="Rectángulo 2"/>
          <p:cNvSpPr/>
          <p:nvPr/>
        </p:nvSpPr>
        <p:spPr>
          <a:xfrm>
            <a:off x="0" y="1091138"/>
            <a:ext cx="9144000" cy="861774"/>
          </a:xfrm>
          <a:prstGeom prst="rect">
            <a:avLst/>
          </a:prstGeom>
        </p:spPr>
        <p:txBody>
          <a:bodyPr wrap="square">
            <a:spAutoFit/>
          </a:bodyPr>
          <a:lstStyle/>
          <a:p>
            <a:pPr marL="404813" indent="-404813"/>
            <a:r>
              <a:rPr lang="es-EC" sz="1700" b="1" dirty="0" smtClean="0">
                <a:solidFill>
                  <a:srgbClr val="000000"/>
                </a:solidFill>
                <a:ea typeface="Inconsolata"/>
              </a:rPr>
              <a:t>2.	DISEÑO DEL SISTEMA DE ADQUISICIÓN DE SEÑALES CARDIORRESPIRATORIAS</a:t>
            </a:r>
            <a:r>
              <a:rPr lang="es-EC" b="1" dirty="0" smtClean="0">
                <a:solidFill>
                  <a:srgbClr val="000000"/>
                </a:solidFill>
                <a:ea typeface="Inconsolata"/>
              </a:rPr>
              <a:t> </a:t>
            </a:r>
            <a:endParaRPr lang="es-EC" b="1" dirty="0">
              <a:solidFill>
                <a:srgbClr val="000000"/>
              </a:solidFill>
              <a:ea typeface="Inconsolata"/>
            </a:endParaRPr>
          </a:p>
          <a:p>
            <a:r>
              <a:rPr lang="es-ES" sz="1400" dirty="0" smtClean="0">
                <a:solidFill>
                  <a:srgbClr val="000000"/>
                </a:solidFill>
                <a:latin typeface="Arial" panose="020B0604020202020204" pitchFamily="34" charset="0"/>
                <a:ea typeface="Inconsolata"/>
              </a:rPr>
              <a:t>. </a:t>
            </a:r>
            <a:endParaRPr lang="es-EC" sz="1400" dirty="0">
              <a:solidFill>
                <a:srgbClr val="000000"/>
              </a:solidFill>
              <a:latin typeface="Arial" panose="020B0604020202020204" pitchFamily="34" charset="0"/>
              <a:ea typeface="Inconsolata"/>
            </a:endParaRPr>
          </a:p>
          <a:p>
            <a:endParaRPr lang="es-ES" dirty="0">
              <a:solidFill>
                <a:srgbClr val="000000"/>
              </a:solidFill>
              <a:latin typeface="Arial" panose="020B0604020202020204" pitchFamily="34" charset="0"/>
              <a:ea typeface="Inconsolata"/>
            </a:endParaRPr>
          </a:p>
        </p:txBody>
      </p:sp>
      <p:sp>
        <p:nvSpPr>
          <p:cNvPr id="14" name="Rectángulo 13"/>
          <p:cNvSpPr/>
          <p:nvPr/>
        </p:nvSpPr>
        <p:spPr>
          <a:xfrm>
            <a:off x="0" y="1688047"/>
            <a:ext cx="8973879" cy="4524315"/>
          </a:xfrm>
          <a:prstGeom prst="rect">
            <a:avLst/>
          </a:prstGeom>
        </p:spPr>
        <p:txBody>
          <a:bodyPr wrap="square">
            <a:spAutoFit/>
          </a:bodyPr>
          <a:lstStyle/>
          <a:p>
            <a:pPr marL="342900" lvl="0" indent="-342900" algn="just">
              <a:buFont typeface="+mj-lt"/>
              <a:buAutoNum type="alphaLcParenR"/>
              <a:defRPr/>
            </a:pPr>
            <a:r>
              <a:rPr lang="es-ES" sz="1600" dirty="0" smtClean="0"/>
              <a:t>Los criterios para el diseño del dispositivo fueron los siguientes: </a:t>
            </a:r>
          </a:p>
          <a:p>
            <a:pPr marL="800100" lvl="1" indent="-342900" algn="just">
              <a:buFont typeface="Wingdings" panose="05000000000000000000" pitchFamily="2" charset="2"/>
              <a:buChar char="Ø"/>
              <a:defRPr/>
            </a:pPr>
            <a:r>
              <a:rPr lang="es-EC" sz="1600" dirty="0" smtClean="0"/>
              <a:t>Modular</a:t>
            </a:r>
          </a:p>
          <a:p>
            <a:pPr marL="800100" lvl="1" indent="-342900" algn="just">
              <a:buFont typeface="Wingdings" panose="05000000000000000000" pitchFamily="2" charset="2"/>
              <a:buChar char="Ø"/>
              <a:defRPr/>
            </a:pPr>
            <a:r>
              <a:rPr lang="es-EC" sz="1600" dirty="0" smtClean="0"/>
              <a:t>Versátil</a:t>
            </a:r>
          </a:p>
          <a:p>
            <a:pPr marL="800100" lvl="1" indent="-342900" algn="just">
              <a:buFont typeface="Wingdings" panose="05000000000000000000" pitchFamily="2" charset="2"/>
              <a:buChar char="Ø"/>
              <a:defRPr/>
            </a:pPr>
            <a:r>
              <a:rPr lang="es-EC" sz="1600" dirty="0" smtClean="0"/>
              <a:t>Permita adquisición de señales analógicas</a:t>
            </a:r>
          </a:p>
          <a:p>
            <a:pPr marL="800100" lvl="1" indent="-342900" algn="just">
              <a:buFont typeface="Wingdings" panose="05000000000000000000" pitchFamily="2" charset="2"/>
              <a:buChar char="Ø"/>
              <a:defRPr/>
            </a:pPr>
            <a:r>
              <a:rPr lang="es-EC" sz="1600" dirty="0" smtClean="0"/>
              <a:t>Permita un procesamiento digital en tiempo real</a:t>
            </a:r>
          </a:p>
          <a:p>
            <a:pPr marL="800100" lvl="1" indent="-342900" algn="just">
              <a:buFont typeface="Wingdings" panose="05000000000000000000" pitchFamily="2" charset="2"/>
              <a:buChar char="Ø"/>
              <a:defRPr/>
            </a:pPr>
            <a:r>
              <a:rPr lang="es-EC" sz="1600" dirty="0" smtClean="0"/>
              <a:t>Autónomo de la red eléctrica</a:t>
            </a:r>
          </a:p>
          <a:p>
            <a:pPr marL="800100" lvl="1" indent="-342900" algn="just">
              <a:buFont typeface="Wingdings" panose="05000000000000000000" pitchFamily="2" charset="2"/>
              <a:buChar char="Ø"/>
              <a:defRPr/>
            </a:pPr>
            <a:r>
              <a:rPr lang="es-EC" sz="1600" dirty="0" smtClean="0"/>
              <a:t>Permita transmisión de datos</a:t>
            </a:r>
          </a:p>
          <a:p>
            <a:pPr marL="800100" lvl="1" indent="-342900" algn="just">
              <a:buFont typeface="Wingdings" panose="05000000000000000000" pitchFamily="2" charset="2"/>
              <a:buChar char="Ø"/>
              <a:defRPr/>
            </a:pPr>
            <a:r>
              <a:rPr lang="es-EC" sz="1600" dirty="0" smtClean="0"/>
              <a:t>Confiabilidad</a:t>
            </a:r>
          </a:p>
          <a:p>
            <a:pPr marL="800100" lvl="1" indent="-342900" algn="just">
              <a:buFont typeface="Wingdings" panose="05000000000000000000" pitchFamily="2" charset="2"/>
              <a:buChar char="Ø"/>
              <a:defRPr/>
            </a:pPr>
            <a:r>
              <a:rPr lang="es-EC" sz="1600" dirty="0" smtClean="0"/>
              <a:t>Robustez</a:t>
            </a:r>
          </a:p>
          <a:p>
            <a:pPr marL="800100" lvl="1" indent="-342900" algn="just">
              <a:buFont typeface="Wingdings" panose="05000000000000000000" pitchFamily="2" charset="2"/>
              <a:buChar char="Ø"/>
              <a:defRPr/>
            </a:pPr>
            <a:r>
              <a:rPr lang="es-EC" sz="1600" dirty="0" smtClean="0"/>
              <a:t>Expandible</a:t>
            </a:r>
          </a:p>
          <a:p>
            <a:pPr lvl="1" algn="just">
              <a:defRPr/>
            </a:pPr>
            <a:endParaRPr lang="es-ES" sz="1600" dirty="0"/>
          </a:p>
          <a:p>
            <a:pPr marL="342900" lvl="0" indent="-342900" algn="just">
              <a:buFont typeface="+mj-lt"/>
              <a:buAutoNum type="alphaLcParenR"/>
              <a:defRPr/>
            </a:pPr>
            <a:r>
              <a:rPr lang="es-ES" sz="1600" dirty="0" smtClean="0"/>
              <a:t>En base a investigaciones y bibliografía relacionadas se diseño un módulo para el registro de la señal ECG (Raza,2016), y un módulo para el registro de la señal FLW (</a:t>
            </a:r>
            <a:r>
              <a:rPr lang="es-EC" sz="1600" dirty="0" smtClean="0"/>
              <a:t>Qudsi</a:t>
            </a:r>
            <a:r>
              <a:rPr lang="es-EC" sz="1600" dirty="0"/>
              <a:t>, 2013</a:t>
            </a:r>
            <a:r>
              <a:rPr lang="es-EC" sz="1600" dirty="0" smtClean="0"/>
              <a:t>).</a:t>
            </a:r>
            <a:endParaRPr lang="es-ES" sz="1600" dirty="0" smtClean="0"/>
          </a:p>
          <a:p>
            <a:pPr marL="342900" lvl="0" indent="-342900" algn="just">
              <a:buFont typeface="+mj-lt"/>
              <a:buAutoNum type="alphaLcParenR"/>
              <a:defRPr/>
            </a:pPr>
            <a:r>
              <a:rPr lang="es-ES" sz="1600" dirty="0" smtClean="0"/>
              <a:t>El </a:t>
            </a:r>
            <a:r>
              <a:rPr lang="es-ES" sz="1600" dirty="0"/>
              <a:t>dispositivo diseñado e implementado se </a:t>
            </a:r>
            <a:r>
              <a:rPr lang="es-ES" sz="1600" dirty="0" smtClean="0"/>
              <a:t>denomina </a:t>
            </a:r>
            <a:r>
              <a:rPr lang="es-ES" sz="1600" dirty="0"/>
              <a:t>Sistema de Adquisición Cardiorrespiratorio </a:t>
            </a:r>
            <a:r>
              <a:rPr lang="es-ES" sz="1600" b="1" dirty="0" smtClean="0"/>
              <a:t>CRAS.</a:t>
            </a:r>
            <a:endParaRPr lang="es-ES" sz="1600" b="1" dirty="0"/>
          </a:p>
          <a:p>
            <a:pPr marL="342900" lvl="0" indent="-342900" algn="just">
              <a:buFont typeface="+mj-lt"/>
              <a:buAutoNum type="alphaLcParenR"/>
              <a:defRPr/>
            </a:pPr>
            <a:r>
              <a:rPr lang="es-EC" sz="1600" dirty="0"/>
              <a:t>El sistema CRAS es </a:t>
            </a:r>
            <a:r>
              <a:rPr lang="es-EC" sz="1600" dirty="0" smtClean="0"/>
              <a:t>un equipo </a:t>
            </a:r>
            <a:r>
              <a:rPr lang="es-EC" sz="1600" dirty="0"/>
              <a:t>modular biomédico especializado en el registro y procesamiento en tiempo real de señales </a:t>
            </a:r>
            <a:r>
              <a:rPr lang="es-ES" sz="1600" dirty="0"/>
              <a:t>Electrocardiográficas (ECG) y de Flujo Respiratorio (FLW).</a:t>
            </a:r>
          </a:p>
        </p:txBody>
      </p:sp>
    </p:spTree>
    <p:extLst>
      <p:ext uri="{BB962C8B-B14F-4D97-AF65-F5344CB8AC3E}">
        <p14:creationId xmlns:p14="http://schemas.microsoft.com/office/powerpoint/2010/main" val="4183319618"/>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1800" dirty="0"/>
              <a:t>“MODIFICACIÓN DEL COMPORTAMIENTO DE UN ROBOT SIMULADO EN RESPUESTA A LOS ESTADOS DE ÁNIMO DE SUJETOS SANOS EN BASE AL ANÁLISIS DEL ACOPLE CARDIORRESPIRATORIO”</a:t>
            </a:r>
          </a:p>
        </p:txBody>
      </p:sp>
      <p:sp>
        <p:nvSpPr>
          <p:cNvPr id="3" name="Rectángulo 2"/>
          <p:cNvSpPr/>
          <p:nvPr/>
        </p:nvSpPr>
        <p:spPr>
          <a:xfrm>
            <a:off x="0" y="1133372"/>
            <a:ext cx="9451056" cy="353943"/>
          </a:xfrm>
          <a:prstGeom prst="rect">
            <a:avLst/>
          </a:prstGeom>
        </p:spPr>
        <p:txBody>
          <a:bodyPr wrap="square">
            <a:spAutoFit/>
          </a:bodyPr>
          <a:lstStyle/>
          <a:p>
            <a:pPr marL="287338" indent="-287338">
              <a:buAutoNum type="arabicPeriod" startAt="2"/>
            </a:pPr>
            <a:r>
              <a:rPr lang="es-ES" sz="1700" b="1" dirty="0" smtClean="0">
                <a:solidFill>
                  <a:srgbClr val="000000"/>
                </a:solidFill>
                <a:ea typeface="Inconsolata"/>
              </a:rPr>
              <a:t>DISEÑO </a:t>
            </a:r>
            <a:r>
              <a:rPr lang="es-ES" sz="1700" b="1" dirty="0">
                <a:solidFill>
                  <a:srgbClr val="000000"/>
                </a:solidFill>
                <a:ea typeface="Inconsolata"/>
              </a:rPr>
              <a:t>DEL SISTEMA DE ADQUISICIÓN DE SEÑALES </a:t>
            </a:r>
            <a:r>
              <a:rPr lang="es-ES" sz="1700" b="1" dirty="0" smtClean="0">
                <a:solidFill>
                  <a:srgbClr val="000000"/>
                </a:solidFill>
                <a:ea typeface="Inconsolata"/>
              </a:rPr>
              <a:t>CARDIORRESPIRATORIAS (Cont.)</a:t>
            </a:r>
            <a:endParaRPr lang="es-EC" sz="1700" b="1" dirty="0">
              <a:solidFill>
                <a:srgbClr val="000000"/>
              </a:solidFill>
              <a:ea typeface="Inconsolata"/>
            </a:endParaRPr>
          </a:p>
        </p:txBody>
      </p:sp>
      <p:graphicFrame>
        <p:nvGraphicFramePr>
          <p:cNvPr id="5" name="Diagrama 4"/>
          <p:cNvGraphicFramePr/>
          <p:nvPr>
            <p:extLst>
              <p:ext uri="{D42A27DB-BD31-4B8C-83A1-F6EECF244321}">
                <p14:modId xmlns:p14="http://schemas.microsoft.com/office/powerpoint/2010/main" val="3567266226"/>
              </p:ext>
            </p:extLst>
          </p:nvPr>
        </p:nvGraphicFramePr>
        <p:xfrm>
          <a:off x="142203" y="2076238"/>
          <a:ext cx="4479417" cy="1963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3"/>
          <p:cNvSpPr/>
          <p:nvPr/>
        </p:nvSpPr>
        <p:spPr>
          <a:xfrm>
            <a:off x="158304" y="1506213"/>
            <a:ext cx="7201351" cy="369332"/>
          </a:xfrm>
          <a:prstGeom prst="rect">
            <a:avLst/>
          </a:prstGeom>
        </p:spPr>
        <p:txBody>
          <a:bodyPr wrap="square">
            <a:spAutoFit/>
          </a:bodyPr>
          <a:lstStyle/>
          <a:p>
            <a:r>
              <a:rPr lang="es-ES" dirty="0" smtClean="0"/>
              <a:t>Los componentes principales del sistema CRAS son los siguientes:</a:t>
            </a:r>
            <a:endParaRPr lang="es-ES" dirty="0"/>
          </a:p>
        </p:txBody>
      </p:sp>
      <p:grpSp>
        <p:nvGrpSpPr>
          <p:cNvPr id="10" name="Grupo 9"/>
          <p:cNvGrpSpPr/>
          <p:nvPr/>
        </p:nvGrpSpPr>
        <p:grpSpPr>
          <a:xfrm>
            <a:off x="158304" y="4146696"/>
            <a:ext cx="2140686" cy="2555248"/>
            <a:chOff x="4481864" y="0"/>
            <a:chExt cx="2083600" cy="2781965"/>
          </a:xfrm>
        </p:grpSpPr>
        <p:sp>
          <p:nvSpPr>
            <p:cNvPr id="20" name="Rectángulo redondeado 19"/>
            <p:cNvSpPr/>
            <p:nvPr/>
          </p:nvSpPr>
          <p:spPr>
            <a:xfrm>
              <a:off x="4481864" y="0"/>
              <a:ext cx="2083600" cy="2781965"/>
            </a:xfrm>
            <a:prstGeom prst="roundRect">
              <a:avLst>
                <a:gd name="adj" fmla="val 1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21" name="Rectángulo 20"/>
            <p:cNvSpPr/>
            <p:nvPr/>
          </p:nvSpPr>
          <p:spPr>
            <a:xfrm>
              <a:off x="4481864" y="0"/>
              <a:ext cx="2083600" cy="83458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latin typeface="+mn-lt"/>
                </a:rPr>
                <a:t>MÓDULO FLW</a:t>
              </a:r>
              <a:endParaRPr lang="es-ES" sz="1400" kern="1200" dirty="0">
                <a:latin typeface="+mn-lt"/>
              </a:endParaRPr>
            </a:p>
          </p:txBody>
        </p:sp>
      </p:grpSp>
      <p:grpSp>
        <p:nvGrpSpPr>
          <p:cNvPr id="11" name="Grupo 10"/>
          <p:cNvGrpSpPr/>
          <p:nvPr/>
        </p:nvGrpSpPr>
        <p:grpSpPr>
          <a:xfrm>
            <a:off x="223064" y="4901934"/>
            <a:ext cx="2011166" cy="1660911"/>
            <a:chOff x="4544897" y="834589"/>
            <a:chExt cx="1957534" cy="1808277"/>
          </a:xfrm>
        </p:grpSpPr>
        <p:sp>
          <p:nvSpPr>
            <p:cNvPr id="18" name="Rectángulo redondeado 17"/>
            <p:cNvSpPr/>
            <p:nvPr/>
          </p:nvSpPr>
          <p:spPr>
            <a:xfrm>
              <a:off x="4544897" y="834589"/>
              <a:ext cx="1957534" cy="1808277"/>
            </a:xfrm>
            <a:prstGeom prst="roundRect">
              <a:avLst>
                <a:gd name="adj" fmla="val 10000"/>
              </a:avLst>
            </a:prstGeom>
          </p:spPr>
          <p:style>
            <a:lnRef idx="2">
              <a:schemeClr val="lt1">
                <a:hueOff val="0"/>
                <a:satOff val="0"/>
                <a:lumOff val="0"/>
                <a:alphaOff val="0"/>
              </a:schemeClr>
            </a:lnRef>
            <a:fillRef idx="1">
              <a:schemeClr val="accent2">
                <a:hueOff val="-4445192"/>
                <a:satOff val="-28228"/>
                <a:lumOff val="24053"/>
                <a:alphaOff val="0"/>
              </a:schemeClr>
            </a:fillRef>
            <a:effectRef idx="0">
              <a:schemeClr val="accent2">
                <a:hueOff val="-4445192"/>
                <a:satOff val="-28228"/>
                <a:lumOff val="24053"/>
                <a:alphaOff val="0"/>
              </a:schemeClr>
            </a:effectRef>
            <a:fontRef idx="minor">
              <a:schemeClr val="lt1"/>
            </a:fontRef>
          </p:style>
        </p:sp>
        <p:sp>
          <p:nvSpPr>
            <p:cNvPr id="19" name="Rectángulo 18"/>
            <p:cNvSpPr/>
            <p:nvPr/>
          </p:nvSpPr>
          <p:spPr>
            <a:xfrm>
              <a:off x="4597860" y="887552"/>
              <a:ext cx="1851608" cy="17023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s-ES" sz="1400" kern="1200" dirty="0" smtClean="0">
                  <a:latin typeface="+mn-lt"/>
                  <a:ea typeface="Inconsolata"/>
                </a:rPr>
                <a:t>Realiza la estimación del flujo respiratorio a partir de los cambios de temperatura (termistor) del aire que se producen durante las fases del ciclo respiratorio</a:t>
              </a:r>
              <a:endParaRPr lang="es-ES" sz="1400" kern="1200" dirty="0">
                <a:latin typeface="+mn-lt"/>
              </a:endParaRPr>
            </a:p>
          </p:txBody>
        </p:sp>
      </p:grpSp>
      <p:grpSp>
        <p:nvGrpSpPr>
          <p:cNvPr id="12" name="Grupo 11"/>
          <p:cNvGrpSpPr/>
          <p:nvPr/>
        </p:nvGrpSpPr>
        <p:grpSpPr>
          <a:xfrm>
            <a:off x="2400975" y="4146696"/>
            <a:ext cx="2140686" cy="2555248"/>
            <a:chOff x="6721735" y="0"/>
            <a:chExt cx="2083600" cy="2781965"/>
          </a:xfrm>
        </p:grpSpPr>
        <p:sp>
          <p:nvSpPr>
            <p:cNvPr id="16" name="Rectángulo redondeado 15"/>
            <p:cNvSpPr/>
            <p:nvPr/>
          </p:nvSpPr>
          <p:spPr>
            <a:xfrm>
              <a:off x="6721735" y="0"/>
              <a:ext cx="2083600" cy="2781965"/>
            </a:xfrm>
            <a:prstGeom prst="roundRect">
              <a:avLst>
                <a:gd name="adj" fmla="val 1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7" name="Rectángulo 16"/>
            <p:cNvSpPr/>
            <p:nvPr/>
          </p:nvSpPr>
          <p:spPr>
            <a:xfrm>
              <a:off x="6721735" y="0"/>
              <a:ext cx="2083600" cy="83458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latin typeface="+mn-lt"/>
                </a:rPr>
                <a:t>FUENTE DE ALIMENTACIÓN</a:t>
              </a:r>
              <a:endParaRPr lang="es-ES" sz="1400" kern="1200" dirty="0">
                <a:latin typeface="+mn-lt"/>
              </a:endParaRPr>
            </a:p>
          </p:txBody>
        </p:sp>
      </p:grpSp>
      <p:grpSp>
        <p:nvGrpSpPr>
          <p:cNvPr id="13" name="Grupo 12"/>
          <p:cNvGrpSpPr/>
          <p:nvPr/>
        </p:nvGrpSpPr>
        <p:grpSpPr>
          <a:xfrm>
            <a:off x="2484145" y="4901934"/>
            <a:ext cx="1974346" cy="1660911"/>
            <a:chOff x="6802687" y="834589"/>
            <a:chExt cx="1921696" cy="1808277"/>
          </a:xfrm>
        </p:grpSpPr>
        <p:sp>
          <p:nvSpPr>
            <p:cNvPr id="14" name="Rectángulo redondeado 13"/>
            <p:cNvSpPr/>
            <p:nvPr/>
          </p:nvSpPr>
          <p:spPr>
            <a:xfrm>
              <a:off x="6802687" y="834589"/>
              <a:ext cx="1921696" cy="1808277"/>
            </a:xfrm>
            <a:prstGeom prst="roundRect">
              <a:avLst>
                <a:gd name="adj" fmla="val 10000"/>
              </a:avLst>
            </a:prstGeom>
          </p:spPr>
          <p:style>
            <a:lnRef idx="2">
              <a:schemeClr val="lt1">
                <a:hueOff val="0"/>
                <a:satOff val="0"/>
                <a:lumOff val="0"/>
                <a:alphaOff val="0"/>
              </a:schemeClr>
            </a:lnRef>
            <a:fillRef idx="1">
              <a:schemeClr val="accent2">
                <a:hueOff val="-6667787"/>
                <a:satOff val="-42342"/>
                <a:lumOff val="36079"/>
                <a:alphaOff val="0"/>
              </a:schemeClr>
            </a:fillRef>
            <a:effectRef idx="0">
              <a:schemeClr val="accent2">
                <a:hueOff val="-6667787"/>
                <a:satOff val="-42342"/>
                <a:lumOff val="36079"/>
                <a:alphaOff val="0"/>
              </a:schemeClr>
            </a:effectRef>
            <a:fontRef idx="minor">
              <a:schemeClr val="lt1"/>
            </a:fontRef>
          </p:style>
        </p:sp>
        <p:sp>
          <p:nvSpPr>
            <p:cNvPr id="15" name="Rectángulo 14"/>
            <p:cNvSpPr/>
            <p:nvPr/>
          </p:nvSpPr>
          <p:spPr>
            <a:xfrm>
              <a:off x="6855650" y="887552"/>
              <a:ext cx="1815770" cy="17023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s-ES" sz="1400" kern="1200" dirty="0" smtClean="0">
                  <a:latin typeface="+mn-lt"/>
                  <a:ea typeface="Inconsolata"/>
                </a:rPr>
                <a:t>Está compuesta por dos baterías de 3.7 VDC que polarizan los elementos electrónicos</a:t>
              </a:r>
              <a:endParaRPr lang="es-ES" sz="1400" kern="1200" dirty="0" smtClean="0">
                <a:latin typeface="+mn-lt"/>
              </a:endParaRPr>
            </a:p>
          </p:txBody>
        </p:sp>
      </p:grpSp>
      <p:pic>
        <p:nvPicPr>
          <p:cNvPr id="6" name="Imagen 5"/>
          <p:cNvPicPr>
            <a:picLocks noChangeAspect="1"/>
          </p:cNvPicPr>
          <p:nvPr/>
        </p:nvPicPr>
        <p:blipFill>
          <a:blip r:embed="rId8"/>
          <a:stretch>
            <a:fillRect/>
          </a:stretch>
        </p:blipFill>
        <p:spPr>
          <a:xfrm>
            <a:off x="4880344" y="1901483"/>
            <a:ext cx="3923414" cy="3830906"/>
          </a:xfrm>
          <a:prstGeom prst="rect">
            <a:avLst/>
          </a:prstGeom>
        </p:spPr>
      </p:pic>
      <p:sp>
        <p:nvSpPr>
          <p:cNvPr id="22" name="CuadroTexto 21">
            <a:hlinkClick r:id="rId9" action="ppaction://hlinksldjump"/>
          </p:cNvPr>
          <p:cNvSpPr txBox="1"/>
          <p:nvPr/>
        </p:nvSpPr>
        <p:spPr>
          <a:xfrm>
            <a:off x="4776886" y="5735491"/>
            <a:ext cx="3185680" cy="307777"/>
          </a:xfrm>
          <a:prstGeom prst="rect">
            <a:avLst/>
          </a:prstGeom>
          <a:noFill/>
        </p:spPr>
        <p:txBody>
          <a:bodyPr wrap="none" rtlCol="0">
            <a:spAutoFit/>
          </a:bodyPr>
          <a:lstStyle/>
          <a:p>
            <a:r>
              <a:rPr lang="es-EC" sz="1400" b="1" dirty="0" smtClean="0">
                <a:solidFill>
                  <a:schemeClr val="accent6">
                    <a:lumMod val="50000"/>
                  </a:schemeClr>
                </a:solidFill>
              </a:rPr>
              <a:t>Características técnicas de la tarjeta</a:t>
            </a:r>
          </a:p>
        </p:txBody>
      </p:sp>
      <p:sp>
        <p:nvSpPr>
          <p:cNvPr id="23" name="CuadroTexto 22">
            <a:hlinkClick r:id="rId10" action="ppaction://hlinksldjump"/>
          </p:cNvPr>
          <p:cNvSpPr txBox="1"/>
          <p:nvPr/>
        </p:nvSpPr>
        <p:spPr>
          <a:xfrm>
            <a:off x="4789005" y="5992668"/>
            <a:ext cx="1226105" cy="307777"/>
          </a:xfrm>
          <a:prstGeom prst="rect">
            <a:avLst/>
          </a:prstGeom>
          <a:noFill/>
        </p:spPr>
        <p:txBody>
          <a:bodyPr wrap="none" rtlCol="0">
            <a:spAutoFit/>
          </a:bodyPr>
          <a:lstStyle/>
          <a:p>
            <a:r>
              <a:rPr lang="es-EC" sz="1400" b="1" dirty="0">
                <a:solidFill>
                  <a:schemeClr val="accent6">
                    <a:lumMod val="50000"/>
                  </a:schemeClr>
                </a:solidFill>
              </a:rPr>
              <a:t>Módulo ECG</a:t>
            </a:r>
          </a:p>
        </p:txBody>
      </p:sp>
      <p:sp>
        <p:nvSpPr>
          <p:cNvPr id="24" name="CuadroTexto 23">
            <a:hlinkClick r:id="rId11" action="ppaction://hlinksldjump"/>
          </p:cNvPr>
          <p:cNvSpPr txBox="1"/>
          <p:nvPr/>
        </p:nvSpPr>
        <p:spPr>
          <a:xfrm>
            <a:off x="4789005" y="6257558"/>
            <a:ext cx="1253998" cy="307777"/>
          </a:xfrm>
          <a:prstGeom prst="rect">
            <a:avLst/>
          </a:prstGeom>
          <a:noFill/>
        </p:spPr>
        <p:txBody>
          <a:bodyPr wrap="none" rtlCol="0">
            <a:spAutoFit/>
          </a:bodyPr>
          <a:lstStyle/>
          <a:p>
            <a:r>
              <a:rPr lang="es-EC" sz="1400" b="1" dirty="0">
                <a:solidFill>
                  <a:schemeClr val="accent6">
                    <a:lumMod val="50000"/>
                  </a:schemeClr>
                </a:solidFill>
              </a:rPr>
              <a:t>Módulo FLW</a:t>
            </a:r>
          </a:p>
        </p:txBody>
      </p:sp>
      <p:sp>
        <p:nvSpPr>
          <p:cNvPr id="25" name="CuadroTexto 24">
            <a:hlinkClick r:id="rId12" action="ppaction://hlinksldjump"/>
          </p:cNvPr>
          <p:cNvSpPr txBox="1"/>
          <p:nvPr/>
        </p:nvSpPr>
        <p:spPr>
          <a:xfrm>
            <a:off x="4789005" y="6508612"/>
            <a:ext cx="3173561" cy="307777"/>
          </a:xfrm>
          <a:prstGeom prst="rect">
            <a:avLst/>
          </a:prstGeom>
          <a:noFill/>
        </p:spPr>
        <p:txBody>
          <a:bodyPr wrap="none" rtlCol="0">
            <a:spAutoFit/>
          </a:bodyPr>
          <a:lstStyle/>
          <a:p>
            <a:r>
              <a:rPr lang="es-EC" sz="1400" b="1" dirty="0" smtClean="0">
                <a:solidFill>
                  <a:schemeClr val="accent6">
                    <a:lumMod val="50000"/>
                  </a:schemeClr>
                </a:solidFill>
              </a:rPr>
              <a:t>Diagrama de bloques sistema CRAS</a:t>
            </a:r>
            <a:endParaRPr lang="es-EC" sz="1400" b="1" dirty="0">
              <a:solidFill>
                <a:schemeClr val="accent6">
                  <a:lumMod val="50000"/>
                </a:schemeClr>
              </a:solidFill>
            </a:endParaRPr>
          </a:p>
        </p:txBody>
      </p:sp>
    </p:spTree>
    <p:extLst>
      <p:ext uri="{BB962C8B-B14F-4D97-AF65-F5344CB8AC3E}">
        <p14:creationId xmlns:p14="http://schemas.microsoft.com/office/powerpoint/2010/main" val="4047932718"/>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2">
            <a:extLst>
              <a:ext uri="{FF2B5EF4-FFF2-40B4-BE49-F238E27FC236}">
                <a16:creationId xmlns:a16="http://schemas.microsoft.com/office/drawing/2014/main" xmlns="" id="{DDF7885F-512D-4936-A52A-20597039AC0B}"/>
              </a:ext>
            </a:extLst>
          </p:cNvPr>
          <p:cNvSpPr txBox="1">
            <a:spLocks/>
          </p:cNvSpPr>
          <p:nvPr/>
        </p:nvSpPr>
        <p:spPr>
          <a:xfrm>
            <a:off x="6975168" y="6560699"/>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AE1514C-5E56-4738-A1FF-4B1CFD2A3E36}" type="slidenum">
              <a:rPr lang="en-US" sz="825">
                <a:solidFill>
                  <a:schemeClr val="tx2"/>
                </a:solidFill>
              </a:rPr>
              <a:pPr algn="r"/>
              <a:t>8</a:t>
            </a:fld>
            <a:endParaRPr lang="en-US" sz="825" dirty="0">
              <a:solidFill>
                <a:schemeClr val="tx2"/>
              </a:solidFill>
            </a:endParaRPr>
          </a:p>
        </p:txBody>
      </p:sp>
      <p:sp>
        <p:nvSpPr>
          <p:cNvPr id="64" name="Title 2"/>
          <p:cNvSpPr>
            <a:spLocks noGrp="1"/>
          </p:cNvSpPr>
          <p:nvPr>
            <p:ph type="title"/>
          </p:nvPr>
        </p:nvSpPr>
        <p:spPr>
          <a:xfrm>
            <a:off x="0" y="0"/>
            <a:ext cx="9144000" cy="916325"/>
          </a:xfrm>
        </p:spPr>
        <p:txBody>
          <a:bodyPr/>
          <a:lstStyle/>
          <a:p>
            <a:r>
              <a:rPr lang="es-ES" altLang="en-US" sz="1800" dirty="0"/>
              <a:t>“MODIFICACIÓN DEL COMPORTAMIENTO DE UN ROBOT SIMULADO EN RESPUESTA A LOS ESTADOS DE ÁNIMO DE SUJETOS SANOS EN BASE AL ANÁLISIS DEL ACOPLE CARDIORRESPIRATORIO”</a:t>
            </a:r>
            <a:endParaRPr lang="en-US" sz="1800" dirty="0"/>
          </a:p>
        </p:txBody>
      </p:sp>
      <p:sp>
        <p:nvSpPr>
          <p:cNvPr id="2" name="Rectangle 2"/>
          <p:cNvSpPr>
            <a:spLocks noChangeArrowheads="1"/>
          </p:cNvSpPr>
          <p:nvPr/>
        </p:nvSpPr>
        <p:spPr bwMode="auto">
          <a:xfrm>
            <a:off x="766916" y="403928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sp>
        <p:nvSpPr>
          <p:cNvPr id="19" name="Rectángulo 18"/>
          <p:cNvSpPr/>
          <p:nvPr/>
        </p:nvSpPr>
        <p:spPr>
          <a:xfrm>
            <a:off x="70691" y="927130"/>
            <a:ext cx="9022861" cy="353943"/>
          </a:xfrm>
          <a:prstGeom prst="rect">
            <a:avLst/>
          </a:prstGeom>
        </p:spPr>
        <p:txBody>
          <a:bodyPr wrap="square">
            <a:spAutoFit/>
          </a:bodyPr>
          <a:lstStyle/>
          <a:p>
            <a:pPr marL="398463" indent="-398463"/>
            <a:r>
              <a:rPr lang="es-ES" sz="1700" b="1" dirty="0" smtClean="0">
                <a:solidFill>
                  <a:srgbClr val="000000"/>
                </a:solidFill>
                <a:ea typeface="Inconsolata"/>
              </a:rPr>
              <a:t>3.	</a:t>
            </a:r>
            <a:r>
              <a:rPr lang="es-EC" sz="1700" b="1" dirty="0" smtClean="0">
                <a:solidFill>
                  <a:srgbClr val="000000"/>
                </a:solidFill>
                <a:ea typeface="Inconsolata"/>
                <a:cs typeface="Times New Roman" panose="02020603050405020304" pitchFamily="18" charset="0"/>
              </a:rPr>
              <a:t>ADQUISICIÓN Y CARACTERIZACIÓN DE SEÑALES CARDIORRESPIRATORIAS</a:t>
            </a:r>
            <a:endParaRPr lang="es-EC" sz="1700" b="1" dirty="0" smtClean="0">
              <a:solidFill>
                <a:srgbClr val="000000"/>
              </a:solidFill>
              <a:ea typeface="Inconsolata"/>
            </a:endParaRPr>
          </a:p>
        </p:txBody>
      </p:sp>
      <p:pic>
        <p:nvPicPr>
          <p:cNvPr id="3" name="Imagen 2"/>
          <p:cNvPicPr>
            <a:picLocks noChangeAspect="1"/>
          </p:cNvPicPr>
          <p:nvPr/>
        </p:nvPicPr>
        <p:blipFill>
          <a:blip r:embed="rId3"/>
          <a:stretch>
            <a:fillRect/>
          </a:stretch>
        </p:blipFill>
        <p:spPr>
          <a:xfrm>
            <a:off x="433880" y="2519729"/>
            <a:ext cx="2088708" cy="1248629"/>
          </a:xfrm>
          <a:prstGeom prst="rect">
            <a:avLst/>
          </a:prstGeom>
        </p:spPr>
      </p:pic>
      <p:sp>
        <p:nvSpPr>
          <p:cNvPr id="9" name="TextBox 13"/>
          <p:cNvSpPr txBox="1"/>
          <p:nvPr/>
        </p:nvSpPr>
        <p:spPr>
          <a:xfrm>
            <a:off x="3756176" y="2860982"/>
            <a:ext cx="1871662" cy="861774"/>
          </a:xfrm>
          <a:prstGeom prst="rect">
            <a:avLst/>
          </a:prstGeom>
          <a:noFill/>
        </p:spPr>
        <p:txBody>
          <a:bodyPr>
            <a:spAutoFit/>
          </a:bodyPr>
          <a:lstStyle/>
          <a:p>
            <a:pPr>
              <a:defRPr/>
            </a:pPr>
            <a:r>
              <a:rPr lang="es-EC" sz="1600" dirty="0" smtClean="0"/>
              <a:t>26 </a:t>
            </a:r>
            <a:r>
              <a:rPr lang="es-EC" sz="1600" dirty="0"/>
              <a:t>Voluntarios:</a:t>
            </a:r>
          </a:p>
          <a:p>
            <a:pPr marL="285750" indent="-285750">
              <a:buFont typeface="Arial" panose="020B0604020202020204" pitchFamily="34" charset="0"/>
              <a:buChar char="•"/>
              <a:defRPr/>
            </a:pPr>
            <a:r>
              <a:rPr lang="es-EC" sz="1600" dirty="0" smtClean="0"/>
              <a:t>13 </a:t>
            </a:r>
            <a:r>
              <a:rPr lang="es-EC" sz="1600" dirty="0"/>
              <a:t>Hombres</a:t>
            </a:r>
          </a:p>
          <a:p>
            <a:pPr marL="285750" indent="-285750">
              <a:buFont typeface="Arial" panose="020B0604020202020204" pitchFamily="34" charset="0"/>
              <a:buChar char="•"/>
              <a:defRPr/>
            </a:pPr>
            <a:r>
              <a:rPr lang="es-EC" sz="1600" dirty="0" smtClean="0"/>
              <a:t>13 </a:t>
            </a:r>
            <a:r>
              <a:rPr lang="es-EC" sz="1600" dirty="0"/>
              <a:t>Mujeres</a:t>
            </a:r>
            <a:endParaRPr lang="en-US" sz="1600" dirty="0"/>
          </a:p>
        </p:txBody>
      </p:sp>
      <p:grpSp>
        <p:nvGrpSpPr>
          <p:cNvPr id="10" name="Grupo 9"/>
          <p:cNvGrpSpPr/>
          <p:nvPr/>
        </p:nvGrpSpPr>
        <p:grpSpPr>
          <a:xfrm>
            <a:off x="3078647" y="1913439"/>
            <a:ext cx="2997688" cy="609790"/>
            <a:chOff x="1930037" y="5459846"/>
            <a:chExt cx="3713362" cy="737574"/>
          </a:xfrm>
        </p:grpSpPr>
        <p:grpSp>
          <p:nvGrpSpPr>
            <p:cNvPr id="11" name="Group 5">
              <a:extLst>
                <a:ext uri="{FF2B5EF4-FFF2-40B4-BE49-F238E27FC236}">
                  <a16:creationId xmlns="" xmlns:a16="http://schemas.microsoft.com/office/drawing/2014/main" id="{CF4AAF39-8C05-4BC5-88C4-E453A1D67203}"/>
                </a:ext>
              </a:extLst>
            </p:cNvPr>
            <p:cNvGrpSpPr/>
            <p:nvPr/>
          </p:nvGrpSpPr>
          <p:grpSpPr>
            <a:xfrm>
              <a:off x="1930037" y="5459846"/>
              <a:ext cx="1780939" cy="737574"/>
              <a:chOff x="4945154" y="2949891"/>
              <a:chExt cx="1680522" cy="657297"/>
            </a:xfrm>
          </p:grpSpPr>
          <p:sp>
            <p:nvSpPr>
              <p:cNvPr id="17" name="Freeform: Shape 12">
                <a:extLst>
                  <a:ext uri="{FF2B5EF4-FFF2-40B4-BE49-F238E27FC236}">
                    <a16:creationId xmlns="" xmlns:a16="http://schemas.microsoft.com/office/drawing/2014/main" id="{FAE81D60-47C8-4610-B2CA-18E6229C288D}"/>
                  </a:ext>
                </a:extLst>
              </p:cNvPr>
              <p:cNvSpPr>
                <a:spLocks noChangeAspect="1"/>
              </p:cNvSpPr>
              <p:nvPr/>
            </p:nvSpPr>
            <p:spPr>
              <a:xfrm>
                <a:off x="5637548" y="2949891"/>
                <a:ext cx="295734" cy="657297"/>
              </a:xfrm>
              <a:custGeom>
                <a:avLst/>
                <a:gdLst>
                  <a:gd name="connsiteX0" fmla="*/ 330610 w 1279418"/>
                  <a:gd name="connsiteY0" fmla="*/ 630871 h 2843630"/>
                  <a:gd name="connsiteX1" fmla="*/ 950643 w 1279418"/>
                  <a:gd name="connsiteY1" fmla="*/ 630871 h 2843630"/>
                  <a:gd name="connsiteX2" fmla="*/ 1115094 w 1279418"/>
                  <a:gd name="connsiteY2" fmla="*/ 739877 h 2843630"/>
                  <a:gd name="connsiteX3" fmla="*/ 1118085 w 1279418"/>
                  <a:gd name="connsiteY3" fmla="*/ 754690 h 2843630"/>
                  <a:gd name="connsiteX4" fmla="*/ 1127860 w 1279418"/>
                  <a:gd name="connsiteY4" fmla="*/ 779369 h 2843630"/>
                  <a:gd name="connsiteX5" fmla="*/ 1277697 w 1279418"/>
                  <a:gd name="connsiteY5" fmla="*/ 1612696 h 2843630"/>
                  <a:gd name="connsiteX6" fmla="*/ 1190578 w 1279418"/>
                  <a:gd name="connsiteY6" fmla="*/ 1738012 h 2843630"/>
                  <a:gd name="connsiteX7" fmla="*/ 1065262 w 1279418"/>
                  <a:gd name="connsiteY7" fmla="*/ 1650893 h 2843630"/>
                  <a:gd name="connsiteX8" fmla="*/ 946038 w 1279418"/>
                  <a:gd name="connsiteY8" fmla="*/ 987825 h 2843630"/>
                  <a:gd name="connsiteX9" fmla="*/ 942594 w 1279418"/>
                  <a:gd name="connsiteY9" fmla="*/ 987825 h 2843630"/>
                  <a:gd name="connsiteX10" fmla="*/ 942594 w 1279418"/>
                  <a:gd name="connsiteY10" fmla="*/ 1501242 h 2843630"/>
                  <a:gd name="connsiteX11" fmla="*/ 942594 w 1279418"/>
                  <a:gd name="connsiteY11" fmla="*/ 1845442 h 2843630"/>
                  <a:gd name="connsiteX12" fmla="*/ 942594 w 1279418"/>
                  <a:gd name="connsiteY12" fmla="*/ 2722978 h 2843630"/>
                  <a:gd name="connsiteX13" fmla="*/ 821942 w 1279418"/>
                  <a:gd name="connsiteY13" fmla="*/ 2843630 h 2843630"/>
                  <a:gd name="connsiteX14" fmla="*/ 816225 w 1279418"/>
                  <a:gd name="connsiteY14" fmla="*/ 2843630 h 2843630"/>
                  <a:gd name="connsiteX15" fmla="*/ 695573 w 1279418"/>
                  <a:gd name="connsiteY15" fmla="*/ 2722978 h 2843630"/>
                  <a:gd name="connsiteX16" fmla="*/ 695573 w 1279418"/>
                  <a:gd name="connsiteY16" fmla="*/ 1845442 h 2843630"/>
                  <a:gd name="connsiteX17" fmla="*/ 584764 w 1279418"/>
                  <a:gd name="connsiteY17" fmla="*/ 1845442 h 2843630"/>
                  <a:gd name="connsiteX18" fmla="*/ 584764 w 1279418"/>
                  <a:gd name="connsiteY18" fmla="*/ 2722978 h 2843630"/>
                  <a:gd name="connsiteX19" fmla="*/ 464112 w 1279418"/>
                  <a:gd name="connsiteY19" fmla="*/ 2843630 h 2843630"/>
                  <a:gd name="connsiteX20" fmla="*/ 458395 w 1279418"/>
                  <a:gd name="connsiteY20" fmla="*/ 2843630 h 2843630"/>
                  <a:gd name="connsiteX21" fmla="*/ 337743 w 1279418"/>
                  <a:gd name="connsiteY21" fmla="*/ 2722978 h 2843630"/>
                  <a:gd name="connsiteX22" fmla="*/ 337743 w 1279418"/>
                  <a:gd name="connsiteY22" fmla="*/ 1845442 h 2843630"/>
                  <a:gd name="connsiteX23" fmla="*/ 337743 w 1279418"/>
                  <a:gd name="connsiteY23" fmla="*/ 1845442 h 2843630"/>
                  <a:gd name="connsiteX24" fmla="*/ 337743 w 1279418"/>
                  <a:gd name="connsiteY24" fmla="*/ 987825 h 2843630"/>
                  <a:gd name="connsiteX25" fmla="*/ 333380 w 1279418"/>
                  <a:gd name="connsiteY25" fmla="*/ 987825 h 2843630"/>
                  <a:gd name="connsiteX26" fmla="*/ 214156 w 1279418"/>
                  <a:gd name="connsiteY26" fmla="*/ 1650893 h 2843630"/>
                  <a:gd name="connsiteX27" fmla="*/ 88840 w 1279418"/>
                  <a:gd name="connsiteY27" fmla="*/ 1738012 h 2843630"/>
                  <a:gd name="connsiteX28" fmla="*/ 1721 w 1279418"/>
                  <a:gd name="connsiteY28" fmla="*/ 1612696 h 2843630"/>
                  <a:gd name="connsiteX29" fmla="*/ 151558 w 1279418"/>
                  <a:gd name="connsiteY29" fmla="*/ 779369 h 2843630"/>
                  <a:gd name="connsiteX30" fmla="*/ 165076 w 1279418"/>
                  <a:gd name="connsiteY30" fmla="*/ 745240 h 2843630"/>
                  <a:gd name="connsiteX31" fmla="*/ 166159 w 1279418"/>
                  <a:gd name="connsiteY31" fmla="*/ 739877 h 2843630"/>
                  <a:gd name="connsiteX32" fmla="*/ 330610 w 1279418"/>
                  <a:gd name="connsiteY32" fmla="*/ 630871 h 2843630"/>
                  <a:gd name="connsiteX33" fmla="*/ 631229 w 1279418"/>
                  <a:gd name="connsiteY33" fmla="*/ 0 h 2843630"/>
                  <a:gd name="connsiteX34" fmla="*/ 930644 w 1279418"/>
                  <a:gd name="connsiteY34" fmla="*/ 299414 h 2843630"/>
                  <a:gd name="connsiteX35" fmla="*/ 631229 w 1279418"/>
                  <a:gd name="connsiteY35" fmla="*/ 598828 h 2843630"/>
                  <a:gd name="connsiteX36" fmla="*/ 331814 w 1279418"/>
                  <a:gd name="connsiteY36" fmla="*/ 299414 h 2843630"/>
                  <a:gd name="connsiteX37" fmla="*/ 631229 w 1279418"/>
                  <a:gd name="connsiteY37" fmla="*/ 0 h 28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79418" h="2843630">
                    <a:moveTo>
                      <a:pt x="330610" y="630871"/>
                    </a:moveTo>
                    <a:lnTo>
                      <a:pt x="950643" y="630871"/>
                    </a:lnTo>
                    <a:cubicBezTo>
                      <a:pt x="1024571" y="630871"/>
                      <a:pt x="1088000" y="675819"/>
                      <a:pt x="1115094" y="739877"/>
                    </a:cubicBezTo>
                    <a:lnTo>
                      <a:pt x="1118085" y="754690"/>
                    </a:lnTo>
                    <a:lnTo>
                      <a:pt x="1127860" y="779369"/>
                    </a:lnTo>
                    <a:lnTo>
                      <a:pt x="1277697" y="1612696"/>
                    </a:lnTo>
                    <a:cubicBezTo>
                      <a:pt x="1288245" y="1671358"/>
                      <a:pt x="1249241" y="1727464"/>
                      <a:pt x="1190578" y="1738012"/>
                    </a:cubicBezTo>
                    <a:cubicBezTo>
                      <a:pt x="1131916" y="1748560"/>
                      <a:pt x="1075810" y="1709555"/>
                      <a:pt x="1065262" y="1650893"/>
                    </a:cubicBezTo>
                    <a:lnTo>
                      <a:pt x="946038" y="987825"/>
                    </a:lnTo>
                    <a:lnTo>
                      <a:pt x="942594" y="987825"/>
                    </a:lnTo>
                    <a:lnTo>
                      <a:pt x="942594" y="1501242"/>
                    </a:lnTo>
                    <a:lnTo>
                      <a:pt x="942594" y="1845442"/>
                    </a:lnTo>
                    <a:lnTo>
                      <a:pt x="942594" y="2722978"/>
                    </a:lnTo>
                    <a:cubicBezTo>
                      <a:pt x="942594" y="2789612"/>
                      <a:pt x="888576" y="2843630"/>
                      <a:pt x="821942" y="2843630"/>
                    </a:cubicBezTo>
                    <a:lnTo>
                      <a:pt x="816225" y="2843630"/>
                    </a:lnTo>
                    <a:cubicBezTo>
                      <a:pt x="749591" y="2843630"/>
                      <a:pt x="695573" y="2789612"/>
                      <a:pt x="695573" y="2722978"/>
                    </a:cubicBezTo>
                    <a:lnTo>
                      <a:pt x="695573" y="1845442"/>
                    </a:lnTo>
                    <a:lnTo>
                      <a:pt x="584764" y="1845442"/>
                    </a:lnTo>
                    <a:lnTo>
                      <a:pt x="584764" y="2722978"/>
                    </a:lnTo>
                    <a:cubicBezTo>
                      <a:pt x="584764" y="2789612"/>
                      <a:pt x="530746" y="2843630"/>
                      <a:pt x="464112" y="2843630"/>
                    </a:cubicBezTo>
                    <a:lnTo>
                      <a:pt x="458395" y="2843630"/>
                    </a:lnTo>
                    <a:cubicBezTo>
                      <a:pt x="391761" y="2843630"/>
                      <a:pt x="337743" y="2789612"/>
                      <a:pt x="337743" y="2722978"/>
                    </a:cubicBezTo>
                    <a:lnTo>
                      <a:pt x="337743" y="1845442"/>
                    </a:lnTo>
                    <a:lnTo>
                      <a:pt x="337743" y="1845442"/>
                    </a:lnTo>
                    <a:lnTo>
                      <a:pt x="337743" y="987825"/>
                    </a:lnTo>
                    <a:lnTo>
                      <a:pt x="333380" y="987825"/>
                    </a:lnTo>
                    <a:lnTo>
                      <a:pt x="214156" y="1650893"/>
                    </a:lnTo>
                    <a:cubicBezTo>
                      <a:pt x="203608" y="1709555"/>
                      <a:pt x="147502" y="1748560"/>
                      <a:pt x="88840" y="1738012"/>
                    </a:cubicBezTo>
                    <a:cubicBezTo>
                      <a:pt x="30177" y="1727464"/>
                      <a:pt x="-8827" y="1671358"/>
                      <a:pt x="1721" y="1612696"/>
                    </a:cubicBezTo>
                    <a:lnTo>
                      <a:pt x="151558" y="779369"/>
                    </a:lnTo>
                    <a:lnTo>
                      <a:pt x="165076" y="745240"/>
                    </a:lnTo>
                    <a:lnTo>
                      <a:pt x="166159" y="739877"/>
                    </a:lnTo>
                    <a:cubicBezTo>
                      <a:pt x="193253" y="675819"/>
                      <a:pt x="256682" y="630871"/>
                      <a:pt x="330610" y="630871"/>
                    </a:cubicBezTo>
                    <a:close/>
                    <a:moveTo>
                      <a:pt x="631229" y="0"/>
                    </a:moveTo>
                    <a:cubicBezTo>
                      <a:pt x="796591" y="0"/>
                      <a:pt x="930644" y="134052"/>
                      <a:pt x="930644" y="299414"/>
                    </a:cubicBezTo>
                    <a:cubicBezTo>
                      <a:pt x="930644" y="464776"/>
                      <a:pt x="796591" y="598828"/>
                      <a:pt x="631229" y="598828"/>
                    </a:cubicBezTo>
                    <a:cubicBezTo>
                      <a:pt x="465867" y="598828"/>
                      <a:pt x="331814" y="464776"/>
                      <a:pt x="331814" y="299414"/>
                    </a:cubicBezTo>
                    <a:cubicBezTo>
                      <a:pt x="331814" y="134052"/>
                      <a:pt x="465867" y="0"/>
                      <a:pt x="631229" y="0"/>
                    </a:cubicBezTo>
                    <a:close/>
                  </a:path>
                </a:pathLst>
              </a:custGeom>
              <a:gradFill>
                <a:gsLst>
                  <a:gs pos="0">
                    <a:schemeClr val="bg1"/>
                  </a:gs>
                  <a:gs pos="0">
                    <a:schemeClr val="bg2"/>
                  </a:gs>
                </a:gsLst>
                <a:lin ang="5400000" scaled="1"/>
              </a:gradFill>
              <a:ln w="3175">
                <a:noFill/>
                <a:round/>
                <a:headEnd/>
                <a:tailEnd/>
              </a:ln>
            </p:spPr>
            <p:txBody>
              <a:bodyPr vert="horz" wrap="square" lIns="93252" tIns="46627" rIns="93252" bIns="46627" numCol="1" anchor="t" anchorCtr="0" compatLnSpc="1">
                <a:prstTxWarp prst="textNoShape">
                  <a:avLst/>
                </a:prstTxWarp>
              </a:bodyPr>
              <a:lstStyle/>
              <a:p>
                <a:pPr marL="0" marR="0" lvl="0" indent="0" algn="l" defTabSz="932518" rtl="0" eaLnBrk="1" fontAlgn="auto" latinLnBrk="0" hangingPunct="1">
                  <a:lnSpc>
                    <a:spcPct val="100000"/>
                  </a:lnSpc>
                  <a:spcBef>
                    <a:spcPts val="0"/>
                  </a:spcBef>
                  <a:spcAft>
                    <a:spcPts val="0"/>
                  </a:spcAft>
                  <a:buClrTx/>
                  <a:buSzTx/>
                  <a:buFontTx/>
                  <a:buNone/>
                  <a:tabLst/>
                  <a:defRPr/>
                </a:pPr>
                <a:endParaRPr kumimoji="0" lang="en-US" sz="1938" b="0" i="0" u="none" strike="noStrike" kern="1200" cap="none" spc="0" normalizeH="0" baseline="0" noProof="0" dirty="0">
                  <a:ln>
                    <a:noFill/>
                  </a:ln>
                  <a:solidFill>
                    <a:prstClr val="black"/>
                  </a:solidFill>
                  <a:effectLst/>
                  <a:uLnTx/>
                  <a:uFillTx/>
                  <a:latin typeface="Segoe UI"/>
                  <a:ea typeface="+mn-ea"/>
                  <a:cs typeface="+mn-cs"/>
                </a:endParaRPr>
              </a:p>
            </p:txBody>
          </p:sp>
          <p:sp>
            <p:nvSpPr>
              <p:cNvPr id="18" name="Freeform: Shape 13">
                <a:extLst>
                  <a:ext uri="{FF2B5EF4-FFF2-40B4-BE49-F238E27FC236}">
                    <a16:creationId xmlns="" xmlns:a16="http://schemas.microsoft.com/office/drawing/2014/main" id="{94E3223A-47DE-42B2-A739-802366FD556D}"/>
                  </a:ext>
                </a:extLst>
              </p:cNvPr>
              <p:cNvSpPr>
                <a:spLocks noChangeAspect="1"/>
              </p:cNvSpPr>
              <p:nvPr/>
            </p:nvSpPr>
            <p:spPr>
              <a:xfrm>
                <a:off x="5291351" y="2949891"/>
                <a:ext cx="295734" cy="657297"/>
              </a:xfrm>
              <a:custGeom>
                <a:avLst/>
                <a:gdLst>
                  <a:gd name="connsiteX0" fmla="*/ 330610 w 1279418"/>
                  <a:gd name="connsiteY0" fmla="*/ 630871 h 2843630"/>
                  <a:gd name="connsiteX1" fmla="*/ 950643 w 1279418"/>
                  <a:gd name="connsiteY1" fmla="*/ 630871 h 2843630"/>
                  <a:gd name="connsiteX2" fmla="*/ 1115094 w 1279418"/>
                  <a:gd name="connsiteY2" fmla="*/ 739877 h 2843630"/>
                  <a:gd name="connsiteX3" fmla="*/ 1118085 w 1279418"/>
                  <a:gd name="connsiteY3" fmla="*/ 754690 h 2843630"/>
                  <a:gd name="connsiteX4" fmla="*/ 1127860 w 1279418"/>
                  <a:gd name="connsiteY4" fmla="*/ 779369 h 2843630"/>
                  <a:gd name="connsiteX5" fmla="*/ 1277697 w 1279418"/>
                  <a:gd name="connsiteY5" fmla="*/ 1612696 h 2843630"/>
                  <a:gd name="connsiteX6" fmla="*/ 1190578 w 1279418"/>
                  <a:gd name="connsiteY6" fmla="*/ 1738012 h 2843630"/>
                  <a:gd name="connsiteX7" fmla="*/ 1065262 w 1279418"/>
                  <a:gd name="connsiteY7" fmla="*/ 1650893 h 2843630"/>
                  <a:gd name="connsiteX8" fmla="*/ 946038 w 1279418"/>
                  <a:gd name="connsiteY8" fmla="*/ 987825 h 2843630"/>
                  <a:gd name="connsiteX9" fmla="*/ 942594 w 1279418"/>
                  <a:gd name="connsiteY9" fmla="*/ 987825 h 2843630"/>
                  <a:gd name="connsiteX10" fmla="*/ 942594 w 1279418"/>
                  <a:gd name="connsiteY10" fmla="*/ 1501242 h 2843630"/>
                  <a:gd name="connsiteX11" fmla="*/ 942594 w 1279418"/>
                  <a:gd name="connsiteY11" fmla="*/ 1845442 h 2843630"/>
                  <a:gd name="connsiteX12" fmla="*/ 942594 w 1279418"/>
                  <a:gd name="connsiteY12" fmla="*/ 2722978 h 2843630"/>
                  <a:gd name="connsiteX13" fmla="*/ 821942 w 1279418"/>
                  <a:gd name="connsiteY13" fmla="*/ 2843630 h 2843630"/>
                  <a:gd name="connsiteX14" fmla="*/ 816225 w 1279418"/>
                  <a:gd name="connsiteY14" fmla="*/ 2843630 h 2843630"/>
                  <a:gd name="connsiteX15" fmla="*/ 695573 w 1279418"/>
                  <a:gd name="connsiteY15" fmla="*/ 2722978 h 2843630"/>
                  <a:gd name="connsiteX16" fmla="*/ 695573 w 1279418"/>
                  <a:gd name="connsiteY16" fmla="*/ 1845442 h 2843630"/>
                  <a:gd name="connsiteX17" fmla="*/ 584764 w 1279418"/>
                  <a:gd name="connsiteY17" fmla="*/ 1845442 h 2843630"/>
                  <a:gd name="connsiteX18" fmla="*/ 584764 w 1279418"/>
                  <a:gd name="connsiteY18" fmla="*/ 2722978 h 2843630"/>
                  <a:gd name="connsiteX19" fmla="*/ 464112 w 1279418"/>
                  <a:gd name="connsiteY19" fmla="*/ 2843630 h 2843630"/>
                  <a:gd name="connsiteX20" fmla="*/ 458395 w 1279418"/>
                  <a:gd name="connsiteY20" fmla="*/ 2843630 h 2843630"/>
                  <a:gd name="connsiteX21" fmla="*/ 337743 w 1279418"/>
                  <a:gd name="connsiteY21" fmla="*/ 2722978 h 2843630"/>
                  <a:gd name="connsiteX22" fmla="*/ 337743 w 1279418"/>
                  <a:gd name="connsiteY22" fmla="*/ 1845442 h 2843630"/>
                  <a:gd name="connsiteX23" fmla="*/ 337743 w 1279418"/>
                  <a:gd name="connsiteY23" fmla="*/ 1845442 h 2843630"/>
                  <a:gd name="connsiteX24" fmla="*/ 337743 w 1279418"/>
                  <a:gd name="connsiteY24" fmla="*/ 987825 h 2843630"/>
                  <a:gd name="connsiteX25" fmla="*/ 333380 w 1279418"/>
                  <a:gd name="connsiteY25" fmla="*/ 987825 h 2843630"/>
                  <a:gd name="connsiteX26" fmla="*/ 214156 w 1279418"/>
                  <a:gd name="connsiteY26" fmla="*/ 1650893 h 2843630"/>
                  <a:gd name="connsiteX27" fmla="*/ 88840 w 1279418"/>
                  <a:gd name="connsiteY27" fmla="*/ 1738012 h 2843630"/>
                  <a:gd name="connsiteX28" fmla="*/ 1721 w 1279418"/>
                  <a:gd name="connsiteY28" fmla="*/ 1612696 h 2843630"/>
                  <a:gd name="connsiteX29" fmla="*/ 151558 w 1279418"/>
                  <a:gd name="connsiteY29" fmla="*/ 779369 h 2843630"/>
                  <a:gd name="connsiteX30" fmla="*/ 165076 w 1279418"/>
                  <a:gd name="connsiteY30" fmla="*/ 745240 h 2843630"/>
                  <a:gd name="connsiteX31" fmla="*/ 166159 w 1279418"/>
                  <a:gd name="connsiteY31" fmla="*/ 739877 h 2843630"/>
                  <a:gd name="connsiteX32" fmla="*/ 330610 w 1279418"/>
                  <a:gd name="connsiteY32" fmla="*/ 630871 h 2843630"/>
                  <a:gd name="connsiteX33" fmla="*/ 631229 w 1279418"/>
                  <a:gd name="connsiteY33" fmla="*/ 0 h 2843630"/>
                  <a:gd name="connsiteX34" fmla="*/ 930644 w 1279418"/>
                  <a:gd name="connsiteY34" fmla="*/ 299414 h 2843630"/>
                  <a:gd name="connsiteX35" fmla="*/ 631229 w 1279418"/>
                  <a:gd name="connsiteY35" fmla="*/ 598828 h 2843630"/>
                  <a:gd name="connsiteX36" fmla="*/ 331814 w 1279418"/>
                  <a:gd name="connsiteY36" fmla="*/ 299414 h 2843630"/>
                  <a:gd name="connsiteX37" fmla="*/ 631229 w 1279418"/>
                  <a:gd name="connsiteY37" fmla="*/ 0 h 28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79418" h="2843630">
                    <a:moveTo>
                      <a:pt x="330610" y="630871"/>
                    </a:moveTo>
                    <a:lnTo>
                      <a:pt x="950643" y="630871"/>
                    </a:lnTo>
                    <a:cubicBezTo>
                      <a:pt x="1024571" y="630871"/>
                      <a:pt x="1088000" y="675819"/>
                      <a:pt x="1115094" y="739877"/>
                    </a:cubicBezTo>
                    <a:lnTo>
                      <a:pt x="1118085" y="754690"/>
                    </a:lnTo>
                    <a:lnTo>
                      <a:pt x="1127860" y="779369"/>
                    </a:lnTo>
                    <a:lnTo>
                      <a:pt x="1277697" y="1612696"/>
                    </a:lnTo>
                    <a:cubicBezTo>
                      <a:pt x="1288245" y="1671358"/>
                      <a:pt x="1249241" y="1727464"/>
                      <a:pt x="1190578" y="1738012"/>
                    </a:cubicBezTo>
                    <a:cubicBezTo>
                      <a:pt x="1131916" y="1748560"/>
                      <a:pt x="1075810" y="1709555"/>
                      <a:pt x="1065262" y="1650893"/>
                    </a:cubicBezTo>
                    <a:lnTo>
                      <a:pt x="946038" y="987825"/>
                    </a:lnTo>
                    <a:lnTo>
                      <a:pt x="942594" y="987825"/>
                    </a:lnTo>
                    <a:lnTo>
                      <a:pt x="942594" y="1501242"/>
                    </a:lnTo>
                    <a:lnTo>
                      <a:pt x="942594" y="1845442"/>
                    </a:lnTo>
                    <a:lnTo>
                      <a:pt x="942594" y="2722978"/>
                    </a:lnTo>
                    <a:cubicBezTo>
                      <a:pt x="942594" y="2789612"/>
                      <a:pt x="888576" y="2843630"/>
                      <a:pt x="821942" y="2843630"/>
                    </a:cubicBezTo>
                    <a:lnTo>
                      <a:pt x="816225" y="2843630"/>
                    </a:lnTo>
                    <a:cubicBezTo>
                      <a:pt x="749591" y="2843630"/>
                      <a:pt x="695573" y="2789612"/>
                      <a:pt x="695573" y="2722978"/>
                    </a:cubicBezTo>
                    <a:lnTo>
                      <a:pt x="695573" y="1845442"/>
                    </a:lnTo>
                    <a:lnTo>
                      <a:pt x="584764" y="1845442"/>
                    </a:lnTo>
                    <a:lnTo>
                      <a:pt x="584764" y="2722978"/>
                    </a:lnTo>
                    <a:cubicBezTo>
                      <a:pt x="584764" y="2789612"/>
                      <a:pt x="530746" y="2843630"/>
                      <a:pt x="464112" y="2843630"/>
                    </a:cubicBezTo>
                    <a:lnTo>
                      <a:pt x="458395" y="2843630"/>
                    </a:lnTo>
                    <a:cubicBezTo>
                      <a:pt x="391761" y="2843630"/>
                      <a:pt x="337743" y="2789612"/>
                      <a:pt x="337743" y="2722978"/>
                    </a:cubicBezTo>
                    <a:lnTo>
                      <a:pt x="337743" y="1845442"/>
                    </a:lnTo>
                    <a:lnTo>
                      <a:pt x="337743" y="1845442"/>
                    </a:lnTo>
                    <a:lnTo>
                      <a:pt x="337743" y="987825"/>
                    </a:lnTo>
                    <a:lnTo>
                      <a:pt x="333380" y="987825"/>
                    </a:lnTo>
                    <a:lnTo>
                      <a:pt x="214156" y="1650893"/>
                    </a:lnTo>
                    <a:cubicBezTo>
                      <a:pt x="203608" y="1709555"/>
                      <a:pt x="147502" y="1748560"/>
                      <a:pt x="88840" y="1738012"/>
                    </a:cubicBezTo>
                    <a:cubicBezTo>
                      <a:pt x="30177" y="1727464"/>
                      <a:pt x="-8827" y="1671358"/>
                      <a:pt x="1721" y="1612696"/>
                    </a:cubicBezTo>
                    <a:lnTo>
                      <a:pt x="151558" y="779369"/>
                    </a:lnTo>
                    <a:lnTo>
                      <a:pt x="165076" y="745240"/>
                    </a:lnTo>
                    <a:lnTo>
                      <a:pt x="166159" y="739877"/>
                    </a:lnTo>
                    <a:cubicBezTo>
                      <a:pt x="193253" y="675819"/>
                      <a:pt x="256682" y="630871"/>
                      <a:pt x="330610" y="630871"/>
                    </a:cubicBezTo>
                    <a:close/>
                    <a:moveTo>
                      <a:pt x="631229" y="0"/>
                    </a:moveTo>
                    <a:cubicBezTo>
                      <a:pt x="796591" y="0"/>
                      <a:pt x="930644" y="134052"/>
                      <a:pt x="930644" y="299414"/>
                    </a:cubicBezTo>
                    <a:cubicBezTo>
                      <a:pt x="930644" y="464776"/>
                      <a:pt x="796591" y="598828"/>
                      <a:pt x="631229" y="598828"/>
                    </a:cubicBezTo>
                    <a:cubicBezTo>
                      <a:pt x="465867" y="598828"/>
                      <a:pt x="331814" y="464776"/>
                      <a:pt x="331814" y="299414"/>
                    </a:cubicBezTo>
                    <a:cubicBezTo>
                      <a:pt x="331814" y="134052"/>
                      <a:pt x="465867" y="0"/>
                      <a:pt x="631229" y="0"/>
                    </a:cubicBezTo>
                    <a:close/>
                  </a:path>
                </a:pathLst>
              </a:custGeom>
              <a:gradFill>
                <a:gsLst>
                  <a:gs pos="0">
                    <a:schemeClr val="bg1"/>
                  </a:gs>
                  <a:gs pos="0">
                    <a:schemeClr val="bg2"/>
                  </a:gs>
                </a:gsLst>
                <a:lin ang="5400000" scaled="1"/>
              </a:gradFill>
              <a:ln w="3175">
                <a:noFill/>
                <a:round/>
                <a:headEnd/>
                <a:tailEnd/>
              </a:ln>
            </p:spPr>
            <p:txBody>
              <a:bodyPr vert="horz" wrap="square" lIns="93252" tIns="46627" rIns="93252" bIns="46627" numCol="1" anchor="t" anchorCtr="0" compatLnSpc="1">
                <a:prstTxWarp prst="textNoShape">
                  <a:avLst/>
                </a:prstTxWarp>
              </a:bodyPr>
              <a:lstStyle/>
              <a:p>
                <a:pPr marL="0" marR="0" lvl="0" indent="0" algn="l" defTabSz="932518" rtl="0" eaLnBrk="1" fontAlgn="auto" latinLnBrk="0" hangingPunct="1">
                  <a:lnSpc>
                    <a:spcPct val="100000"/>
                  </a:lnSpc>
                  <a:spcBef>
                    <a:spcPts val="0"/>
                  </a:spcBef>
                  <a:spcAft>
                    <a:spcPts val="0"/>
                  </a:spcAft>
                  <a:buClrTx/>
                  <a:buSzTx/>
                  <a:buFontTx/>
                  <a:buNone/>
                  <a:tabLst/>
                  <a:defRPr/>
                </a:pPr>
                <a:endParaRPr kumimoji="0" lang="en-US" sz="1938" b="0" i="0" u="none" strike="noStrike" kern="1200" cap="none" spc="0" normalizeH="0" baseline="0" noProof="0" dirty="0">
                  <a:ln>
                    <a:noFill/>
                  </a:ln>
                  <a:solidFill>
                    <a:prstClr val="black"/>
                  </a:solidFill>
                  <a:effectLst/>
                  <a:uLnTx/>
                  <a:uFillTx/>
                  <a:latin typeface="Segoe UI"/>
                  <a:ea typeface="+mn-ea"/>
                  <a:cs typeface="+mn-cs"/>
                </a:endParaRPr>
              </a:p>
            </p:txBody>
          </p:sp>
          <p:sp>
            <p:nvSpPr>
              <p:cNvPr id="20" name="Freeform: Shape 14">
                <a:extLst>
                  <a:ext uri="{FF2B5EF4-FFF2-40B4-BE49-F238E27FC236}">
                    <a16:creationId xmlns="" xmlns:a16="http://schemas.microsoft.com/office/drawing/2014/main" id="{D75681F0-337D-41C2-B056-20773EE338F9}"/>
                  </a:ext>
                </a:extLst>
              </p:cNvPr>
              <p:cNvSpPr>
                <a:spLocks noChangeAspect="1"/>
              </p:cNvSpPr>
              <p:nvPr/>
            </p:nvSpPr>
            <p:spPr>
              <a:xfrm>
                <a:off x="4945154" y="2949891"/>
                <a:ext cx="295734" cy="657297"/>
              </a:xfrm>
              <a:custGeom>
                <a:avLst/>
                <a:gdLst>
                  <a:gd name="connsiteX0" fmla="*/ 330610 w 1279418"/>
                  <a:gd name="connsiteY0" fmla="*/ 630871 h 2843630"/>
                  <a:gd name="connsiteX1" fmla="*/ 950643 w 1279418"/>
                  <a:gd name="connsiteY1" fmla="*/ 630871 h 2843630"/>
                  <a:gd name="connsiteX2" fmla="*/ 1115094 w 1279418"/>
                  <a:gd name="connsiteY2" fmla="*/ 739877 h 2843630"/>
                  <a:gd name="connsiteX3" fmla="*/ 1118085 w 1279418"/>
                  <a:gd name="connsiteY3" fmla="*/ 754690 h 2843630"/>
                  <a:gd name="connsiteX4" fmla="*/ 1127860 w 1279418"/>
                  <a:gd name="connsiteY4" fmla="*/ 779369 h 2843630"/>
                  <a:gd name="connsiteX5" fmla="*/ 1277697 w 1279418"/>
                  <a:gd name="connsiteY5" fmla="*/ 1612696 h 2843630"/>
                  <a:gd name="connsiteX6" fmla="*/ 1190578 w 1279418"/>
                  <a:gd name="connsiteY6" fmla="*/ 1738012 h 2843630"/>
                  <a:gd name="connsiteX7" fmla="*/ 1065262 w 1279418"/>
                  <a:gd name="connsiteY7" fmla="*/ 1650893 h 2843630"/>
                  <a:gd name="connsiteX8" fmla="*/ 946038 w 1279418"/>
                  <a:gd name="connsiteY8" fmla="*/ 987825 h 2843630"/>
                  <a:gd name="connsiteX9" fmla="*/ 942594 w 1279418"/>
                  <a:gd name="connsiteY9" fmla="*/ 987825 h 2843630"/>
                  <a:gd name="connsiteX10" fmla="*/ 942594 w 1279418"/>
                  <a:gd name="connsiteY10" fmla="*/ 1501242 h 2843630"/>
                  <a:gd name="connsiteX11" fmla="*/ 942594 w 1279418"/>
                  <a:gd name="connsiteY11" fmla="*/ 1845442 h 2843630"/>
                  <a:gd name="connsiteX12" fmla="*/ 942594 w 1279418"/>
                  <a:gd name="connsiteY12" fmla="*/ 2722978 h 2843630"/>
                  <a:gd name="connsiteX13" fmla="*/ 821942 w 1279418"/>
                  <a:gd name="connsiteY13" fmla="*/ 2843630 h 2843630"/>
                  <a:gd name="connsiteX14" fmla="*/ 816225 w 1279418"/>
                  <a:gd name="connsiteY14" fmla="*/ 2843630 h 2843630"/>
                  <a:gd name="connsiteX15" fmla="*/ 695573 w 1279418"/>
                  <a:gd name="connsiteY15" fmla="*/ 2722978 h 2843630"/>
                  <a:gd name="connsiteX16" fmla="*/ 695573 w 1279418"/>
                  <a:gd name="connsiteY16" fmla="*/ 1845442 h 2843630"/>
                  <a:gd name="connsiteX17" fmla="*/ 584764 w 1279418"/>
                  <a:gd name="connsiteY17" fmla="*/ 1845442 h 2843630"/>
                  <a:gd name="connsiteX18" fmla="*/ 584764 w 1279418"/>
                  <a:gd name="connsiteY18" fmla="*/ 2722978 h 2843630"/>
                  <a:gd name="connsiteX19" fmla="*/ 464112 w 1279418"/>
                  <a:gd name="connsiteY19" fmla="*/ 2843630 h 2843630"/>
                  <a:gd name="connsiteX20" fmla="*/ 458395 w 1279418"/>
                  <a:gd name="connsiteY20" fmla="*/ 2843630 h 2843630"/>
                  <a:gd name="connsiteX21" fmla="*/ 337743 w 1279418"/>
                  <a:gd name="connsiteY21" fmla="*/ 2722978 h 2843630"/>
                  <a:gd name="connsiteX22" fmla="*/ 337743 w 1279418"/>
                  <a:gd name="connsiteY22" fmla="*/ 1845442 h 2843630"/>
                  <a:gd name="connsiteX23" fmla="*/ 337743 w 1279418"/>
                  <a:gd name="connsiteY23" fmla="*/ 1845442 h 2843630"/>
                  <a:gd name="connsiteX24" fmla="*/ 337743 w 1279418"/>
                  <a:gd name="connsiteY24" fmla="*/ 987825 h 2843630"/>
                  <a:gd name="connsiteX25" fmla="*/ 333380 w 1279418"/>
                  <a:gd name="connsiteY25" fmla="*/ 987825 h 2843630"/>
                  <a:gd name="connsiteX26" fmla="*/ 214156 w 1279418"/>
                  <a:gd name="connsiteY26" fmla="*/ 1650893 h 2843630"/>
                  <a:gd name="connsiteX27" fmla="*/ 88840 w 1279418"/>
                  <a:gd name="connsiteY27" fmla="*/ 1738012 h 2843630"/>
                  <a:gd name="connsiteX28" fmla="*/ 1721 w 1279418"/>
                  <a:gd name="connsiteY28" fmla="*/ 1612696 h 2843630"/>
                  <a:gd name="connsiteX29" fmla="*/ 151558 w 1279418"/>
                  <a:gd name="connsiteY29" fmla="*/ 779369 h 2843630"/>
                  <a:gd name="connsiteX30" fmla="*/ 165076 w 1279418"/>
                  <a:gd name="connsiteY30" fmla="*/ 745240 h 2843630"/>
                  <a:gd name="connsiteX31" fmla="*/ 166159 w 1279418"/>
                  <a:gd name="connsiteY31" fmla="*/ 739877 h 2843630"/>
                  <a:gd name="connsiteX32" fmla="*/ 330610 w 1279418"/>
                  <a:gd name="connsiteY32" fmla="*/ 630871 h 2843630"/>
                  <a:gd name="connsiteX33" fmla="*/ 631229 w 1279418"/>
                  <a:gd name="connsiteY33" fmla="*/ 0 h 2843630"/>
                  <a:gd name="connsiteX34" fmla="*/ 930644 w 1279418"/>
                  <a:gd name="connsiteY34" fmla="*/ 299414 h 2843630"/>
                  <a:gd name="connsiteX35" fmla="*/ 631229 w 1279418"/>
                  <a:gd name="connsiteY35" fmla="*/ 598828 h 2843630"/>
                  <a:gd name="connsiteX36" fmla="*/ 331814 w 1279418"/>
                  <a:gd name="connsiteY36" fmla="*/ 299414 h 2843630"/>
                  <a:gd name="connsiteX37" fmla="*/ 631229 w 1279418"/>
                  <a:gd name="connsiteY37" fmla="*/ 0 h 28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79418" h="2843630">
                    <a:moveTo>
                      <a:pt x="330610" y="630871"/>
                    </a:moveTo>
                    <a:lnTo>
                      <a:pt x="950643" y="630871"/>
                    </a:lnTo>
                    <a:cubicBezTo>
                      <a:pt x="1024571" y="630871"/>
                      <a:pt x="1088000" y="675819"/>
                      <a:pt x="1115094" y="739877"/>
                    </a:cubicBezTo>
                    <a:lnTo>
                      <a:pt x="1118085" y="754690"/>
                    </a:lnTo>
                    <a:lnTo>
                      <a:pt x="1127860" y="779369"/>
                    </a:lnTo>
                    <a:lnTo>
                      <a:pt x="1277697" y="1612696"/>
                    </a:lnTo>
                    <a:cubicBezTo>
                      <a:pt x="1288245" y="1671358"/>
                      <a:pt x="1249241" y="1727464"/>
                      <a:pt x="1190578" y="1738012"/>
                    </a:cubicBezTo>
                    <a:cubicBezTo>
                      <a:pt x="1131916" y="1748560"/>
                      <a:pt x="1075810" y="1709555"/>
                      <a:pt x="1065262" y="1650893"/>
                    </a:cubicBezTo>
                    <a:lnTo>
                      <a:pt x="946038" y="987825"/>
                    </a:lnTo>
                    <a:lnTo>
                      <a:pt x="942594" y="987825"/>
                    </a:lnTo>
                    <a:lnTo>
                      <a:pt x="942594" y="1501242"/>
                    </a:lnTo>
                    <a:lnTo>
                      <a:pt x="942594" y="1845442"/>
                    </a:lnTo>
                    <a:lnTo>
                      <a:pt x="942594" y="2722978"/>
                    </a:lnTo>
                    <a:cubicBezTo>
                      <a:pt x="942594" y="2789612"/>
                      <a:pt x="888576" y="2843630"/>
                      <a:pt x="821942" y="2843630"/>
                    </a:cubicBezTo>
                    <a:lnTo>
                      <a:pt x="816225" y="2843630"/>
                    </a:lnTo>
                    <a:cubicBezTo>
                      <a:pt x="749591" y="2843630"/>
                      <a:pt x="695573" y="2789612"/>
                      <a:pt x="695573" y="2722978"/>
                    </a:cubicBezTo>
                    <a:lnTo>
                      <a:pt x="695573" y="1845442"/>
                    </a:lnTo>
                    <a:lnTo>
                      <a:pt x="584764" y="1845442"/>
                    </a:lnTo>
                    <a:lnTo>
                      <a:pt x="584764" y="2722978"/>
                    </a:lnTo>
                    <a:cubicBezTo>
                      <a:pt x="584764" y="2789612"/>
                      <a:pt x="530746" y="2843630"/>
                      <a:pt x="464112" y="2843630"/>
                    </a:cubicBezTo>
                    <a:lnTo>
                      <a:pt x="458395" y="2843630"/>
                    </a:lnTo>
                    <a:cubicBezTo>
                      <a:pt x="391761" y="2843630"/>
                      <a:pt x="337743" y="2789612"/>
                      <a:pt x="337743" y="2722978"/>
                    </a:cubicBezTo>
                    <a:lnTo>
                      <a:pt x="337743" y="1845442"/>
                    </a:lnTo>
                    <a:lnTo>
                      <a:pt x="337743" y="1845442"/>
                    </a:lnTo>
                    <a:lnTo>
                      <a:pt x="337743" y="987825"/>
                    </a:lnTo>
                    <a:lnTo>
                      <a:pt x="333380" y="987825"/>
                    </a:lnTo>
                    <a:lnTo>
                      <a:pt x="214156" y="1650893"/>
                    </a:lnTo>
                    <a:cubicBezTo>
                      <a:pt x="203608" y="1709555"/>
                      <a:pt x="147502" y="1748560"/>
                      <a:pt x="88840" y="1738012"/>
                    </a:cubicBezTo>
                    <a:cubicBezTo>
                      <a:pt x="30177" y="1727464"/>
                      <a:pt x="-8827" y="1671358"/>
                      <a:pt x="1721" y="1612696"/>
                    </a:cubicBezTo>
                    <a:lnTo>
                      <a:pt x="151558" y="779369"/>
                    </a:lnTo>
                    <a:lnTo>
                      <a:pt x="165076" y="745240"/>
                    </a:lnTo>
                    <a:lnTo>
                      <a:pt x="166159" y="739877"/>
                    </a:lnTo>
                    <a:cubicBezTo>
                      <a:pt x="193253" y="675819"/>
                      <a:pt x="256682" y="630871"/>
                      <a:pt x="330610" y="630871"/>
                    </a:cubicBezTo>
                    <a:close/>
                    <a:moveTo>
                      <a:pt x="631229" y="0"/>
                    </a:moveTo>
                    <a:cubicBezTo>
                      <a:pt x="796591" y="0"/>
                      <a:pt x="930644" y="134052"/>
                      <a:pt x="930644" y="299414"/>
                    </a:cubicBezTo>
                    <a:cubicBezTo>
                      <a:pt x="930644" y="464776"/>
                      <a:pt x="796591" y="598828"/>
                      <a:pt x="631229" y="598828"/>
                    </a:cubicBezTo>
                    <a:cubicBezTo>
                      <a:pt x="465867" y="598828"/>
                      <a:pt x="331814" y="464776"/>
                      <a:pt x="331814" y="299414"/>
                    </a:cubicBezTo>
                    <a:cubicBezTo>
                      <a:pt x="331814" y="134052"/>
                      <a:pt x="465867" y="0"/>
                      <a:pt x="631229" y="0"/>
                    </a:cubicBezTo>
                    <a:close/>
                  </a:path>
                </a:pathLst>
              </a:custGeom>
              <a:gradFill>
                <a:gsLst>
                  <a:gs pos="0">
                    <a:schemeClr val="bg1"/>
                  </a:gs>
                  <a:gs pos="0">
                    <a:schemeClr val="bg2"/>
                  </a:gs>
                </a:gsLst>
                <a:lin ang="5400000" scaled="1"/>
              </a:gradFill>
              <a:ln w="3175">
                <a:noFill/>
                <a:round/>
                <a:headEnd/>
                <a:tailEnd/>
              </a:ln>
            </p:spPr>
            <p:txBody>
              <a:bodyPr vert="horz" wrap="square" lIns="93252" tIns="46627" rIns="93252" bIns="46627" numCol="1" anchor="t" anchorCtr="0" compatLnSpc="1">
                <a:prstTxWarp prst="textNoShape">
                  <a:avLst/>
                </a:prstTxWarp>
              </a:bodyPr>
              <a:lstStyle/>
              <a:p>
                <a:pPr marL="0" marR="0" lvl="0" indent="0" algn="l" defTabSz="932518" rtl="0" eaLnBrk="1" fontAlgn="auto" latinLnBrk="0" hangingPunct="1">
                  <a:lnSpc>
                    <a:spcPct val="100000"/>
                  </a:lnSpc>
                  <a:spcBef>
                    <a:spcPts val="0"/>
                  </a:spcBef>
                  <a:spcAft>
                    <a:spcPts val="0"/>
                  </a:spcAft>
                  <a:buClrTx/>
                  <a:buSzTx/>
                  <a:buFontTx/>
                  <a:buNone/>
                  <a:tabLst/>
                  <a:defRPr/>
                </a:pPr>
                <a:endParaRPr kumimoji="0" lang="en-US" sz="1938" b="0" i="0" u="none" strike="noStrike" kern="1200" cap="none" spc="0" normalizeH="0" baseline="0" noProof="0" dirty="0">
                  <a:ln>
                    <a:noFill/>
                  </a:ln>
                  <a:solidFill>
                    <a:prstClr val="black"/>
                  </a:solidFill>
                  <a:effectLst/>
                  <a:uLnTx/>
                  <a:uFillTx/>
                  <a:latin typeface="Segoe UI"/>
                  <a:ea typeface="+mn-ea"/>
                  <a:cs typeface="+mn-cs"/>
                </a:endParaRPr>
              </a:p>
            </p:txBody>
          </p:sp>
          <p:sp>
            <p:nvSpPr>
              <p:cNvPr id="21" name="Freeform: Shape 16">
                <a:extLst>
                  <a:ext uri="{FF2B5EF4-FFF2-40B4-BE49-F238E27FC236}">
                    <a16:creationId xmlns="" xmlns:a16="http://schemas.microsoft.com/office/drawing/2014/main" id="{73B545BC-AF0A-4CA0-940C-444481BF73BC}"/>
                  </a:ext>
                </a:extLst>
              </p:cNvPr>
              <p:cNvSpPr>
                <a:spLocks noChangeAspect="1"/>
              </p:cNvSpPr>
              <p:nvPr/>
            </p:nvSpPr>
            <p:spPr>
              <a:xfrm>
                <a:off x="6329942" y="2949891"/>
                <a:ext cx="295734" cy="657297"/>
              </a:xfrm>
              <a:custGeom>
                <a:avLst/>
                <a:gdLst>
                  <a:gd name="connsiteX0" fmla="*/ 330610 w 1279418"/>
                  <a:gd name="connsiteY0" fmla="*/ 630871 h 2843630"/>
                  <a:gd name="connsiteX1" fmla="*/ 950643 w 1279418"/>
                  <a:gd name="connsiteY1" fmla="*/ 630871 h 2843630"/>
                  <a:gd name="connsiteX2" fmla="*/ 1115094 w 1279418"/>
                  <a:gd name="connsiteY2" fmla="*/ 739877 h 2843630"/>
                  <a:gd name="connsiteX3" fmla="*/ 1118085 w 1279418"/>
                  <a:gd name="connsiteY3" fmla="*/ 754690 h 2843630"/>
                  <a:gd name="connsiteX4" fmla="*/ 1127860 w 1279418"/>
                  <a:gd name="connsiteY4" fmla="*/ 779369 h 2843630"/>
                  <a:gd name="connsiteX5" fmla="*/ 1277697 w 1279418"/>
                  <a:gd name="connsiteY5" fmla="*/ 1612696 h 2843630"/>
                  <a:gd name="connsiteX6" fmla="*/ 1190578 w 1279418"/>
                  <a:gd name="connsiteY6" fmla="*/ 1738012 h 2843630"/>
                  <a:gd name="connsiteX7" fmla="*/ 1065262 w 1279418"/>
                  <a:gd name="connsiteY7" fmla="*/ 1650893 h 2843630"/>
                  <a:gd name="connsiteX8" fmla="*/ 946038 w 1279418"/>
                  <a:gd name="connsiteY8" fmla="*/ 987825 h 2843630"/>
                  <a:gd name="connsiteX9" fmla="*/ 942594 w 1279418"/>
                  <a:gd name="connsiteY9" fmla="*/ 987825 h 2843630"/>
                  <a:gd name="connsiteX10" fmla="*/ 942594 w 1279418"/>
                  <a:gd name="connsiteY10" fmla="*/ 1501242 h 2843630"/>
                  <a:gd name="connsiteX11" fmla="*/ 942594 w 1279418"/>
                  <a:gd name="connsiteY11" fmla="*/ 1845442 h 2843630"/>
                  <a:gd name="connsiteX12" fmla="*/ 942594 w 1279418"/>
                  <a:gd name="connsiteY12" fmla="*/ 2722978 h 2843630"/>
                  <a:gd name="connsiteX13" fmla="*/ 821942 w 1279418"/>
                  <a:gd name="connsiteY13" fmla="*/ 2843630 h 2843630"/>
                  <a:gd name="connsiteX14" fmla="*/ 816225 w 1279418"/>
                  <a:gd name="connsiteY14" fmla="*/ 2843630 h 2843630"/>
                  <a:gd name="connsiteX15" fmla="*/ 695573 w 1279418"/>
                  <a:gd name="connsiteY15" fmla="*/ 2722978 h 2843630"/>
                  <a:gd name="connsiteX16" fmla="*/ 695573 w 1279418"/>
                  <a:gd name="connsiteY16" fmla="*/ 1845442 h 2843630"/>
                  <a:gd name="connsiteX17" fmla="*/ 584764 w 1279418"/>
                  <a:gd name="connsiteY17" fmla="*/ 1845442 h 2843630"/>
                  <a:gd name="connsiteX18" fmla="*/ 584764 w 1279418"/>
                  <a:gd name="connsiteY18" fmla="*/ 2722978 h 2843630"/>
                  <a:gd name="connsiteX19" fmla="*/ 464112 w 1279418"/>
                  <a:gd name="connsiteY19" fmla="*/ 2843630 h 2843630"/>
                  <a:gd name="connsiteX20" fmla="*/ 458395 w 1279418"/>
                  <a:gd name="connsiteY20" fmla="*/ 2843630 h 2843630"/>
                  <a:gd name="connsiteX21" fmla="*/ 337743 w 1279418"/>
                  <a:gd name="connsiteY21" fmla="*/ 2722978 h 2843630"/>
                  <a:gd name="connsiteX22" fmla="*/ 337743 w 1279418"/>
                  <a:gd name="connsiteY22" fmla="*/ 1845442 h 2843630"/>
                  <a:gd name="connsiteX23" fmla="*/ 337743 w 1279418"/>
                  <a:gd name="connsiteY23" fmla="*/ 1845442 h 2843630"/>
                  <a:gd name="connsiteX24" fmla="*/ 337743 w 1279418"/>
                  <a:gd name="connsiteY24" fmla="*/ 987825 h 2843630"/>
                  <a:gd name="connsiteX25" fmla="*/ 333380 w 1279418"/>
                  <a:gd name="connsiteY25" fmla="*/ 987825 h 2843630"/>
                  <a:gd name="connsiteX26" fmla="*/ 214156 w 1279418"/>
                  <a:gd name="connsiteY26" fmla="*/ 1650893 h 2843630"/>
                  <a:gd name="connsiteX27" fmla="*/ 88840 w 1279418"/>
                  <a:gd name="connsiteY27" fmla="*/ 1738012 h 2843630"/>
                  <a:gd name="connsiteX28" fmla="*/ 1721 w 1279418"/>
                  <a:gd name="connsiteY28" fmla="*/ 1612696 h 2843630"/>
                  <a:gd name="connsiteX29" fmla="*/ 151558 w 1279418"/>
                  <a:gd name="connsiteY29" fmla="*/ 779369 h 2843630"/>
                  <a:gd name="connsiteX30" fmla="*/ 165076 w 1279418"/>
                  <a:gd name="connsiteY30" fmla="*/ 745240 h 2843630"/>
                  <a:gd name="connsiteX31" fmla="*/ 166159 w 1279418"/>
                  <a:gd name="connsiteY31" fmla="*/ 739877 h 2843630"/>
                  <a:gd name="connsiteX32" fmla="*/ 330610 w 1279418"/>
                  <a:gd name="connsiteY32" fmla="*/ 630871 h 2843630"/>
                  <a:gd name="connsiteX33" fmla="*/ 631229 w 1279418"/>
                  <a:gd name="connsiteY33" fmla="*/ 0 h 2843630"/>
                  <a:gd name="connsiteX34" fmla="*/ 930644 w 1279418"/>
                  <a:gd name="connsiteY34" fmla="*/ 299414 h 2843630"/>
                  <a:gd name="connsiteX35" fmla="*/ 631229 w 1279418"/>
                  <a:gd name="connsiteY35" fmla="*/ 598828 h 2843630"/>
                  <a:gd name="connsiteX36" fmla="*/ 331814 w 1279418"/>
                  <a:gd name="connsiteY36" fmla="*/ 299414 h 2843630"/>
                  <a:gd name="connsiteX37" fmla="*/ 631229 w 1279418"/>
                  <a:gd name="connsiteY37" fmla="*/ 0 h 28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79418" h="2843630">
                    <a:moveTo>
                      <a:pt x="330610" y="630871"/>
                    </a:moveTo>
                    <a:lnTo>
                      <a:pt x="950643" y="630871"/>
                    </a:lnTo>
                    <a:cubicBezTo>
                      <a:pt x="1024571" y="630871"/>
                      <a:pt x="1088000" y="675819"/>
                      <a:pt x="1115094" y="739877"/>
                    </a:cubicBezTo>
                    <a:lnTo>
                      <a:pt x="1118085" y="754690"/>
                    </a:lnTo>
                    <a:lnTo>
                      <a:pt x="1127860" y="779369"/>
                    </a:lnTo>
                    <a:lnTo>
                      <a:pt x="1277697" y="1612696"/>
                    </a:lnTo>
                    <a:cubicBezTo>
                      <a:pt x="1288245" y="1671358"/>
                      <a:pt x="1249241" y="1727464"/>
                      <a:pt x="1190578" y="1738012"/>
                    </a:cubicBezTo>
                    <a:cubicBezTo>
                      <a:pt x="1131916" y="1748560"/>
                      <a:pt x="1075810" y="1709555"/>
                      <a:pt x="1065262" y="1650893"/>
                    </a:cubicBezTo>
                    <a:lnTo>
                      <a:pt x="946038" y="987825"/>
                    </a:lnTo>
                    <a:lnTo>
                      <a:pt x="942594" y="987825"/>
                    </a:lnTo>
                    <a:lnTo>
                      <a:pt x="942594" y="1501242"/>
                    </a:lnTo>
                    <a:lnTo>
                      <a:pt x="942594" y="1845442"/>
                    </a:lnTo>
                    <a:lnTo>
                      <a:pt x="942594" y="2722978"/>
                    </a:lnTo>
                    <a:cubicBezTo>
                      <a:pt x="942594" y="2789612"/>
                      <a:pt x="888576" y="2843630"/>
                      <a:pt x="821942" y="2843630"/>
                    </a:cubicBezTo>
                    <a:lnTo>
                      <a:pt x="816225" y="2843630"/>
                    </a:lnTo>
                    <a:cubicBezTo>
                      <a:pt x="749591" y="2843630"/>
                      <a:pt x="695573" y="2789612"/>
                      <a:pt x="695573" y="2722978"/>
                    </a:cubicBezTo>
                    <a:lnTo>
                      <a:pt x="695573" y="1845442"/>
                    </a:lnTo>
                    <a:lnTo>
                      <a:pt x="584764" y="1845442"/>
                    </a:lnTo>
                    <a:lnTo>
                      <a:pt x="584764" y="2722978"/>
                    </a:lnTo>
                    <a:cubicBezTo>
                      <a:pt x="584764" y="2789612"/>
                      <a:pt x="530746" y="2843630"/>
                      <a:pt x="464112" y="2843630"/>
                    </a:cubicBezTo>
                    <a:lnTo>
                      <a:pt x="458395" y="2843630"/>
                    </a:lnTo>
                    <a:cubicBezTo>
                      <a:pt x="391761" y="2843630"/>
                      <a:pt x="337743" y="2789612"/>
                      <a:pt x="337743" y="2722978"/>
                    </a:cubicBezTo>
                    <a:lnTo>
                      <a:pt x="337743" y="1845442"/>
                    </a:lnTo>
                    <a:lnTo>
                      <a:pt x="337743" y="1845442"/>
                    </a:lnTo>
                    <a:lnTo>
                      <a:pt x="337743" y="987825"/>
                    </a:lnTo>
                    <a:lnTo>
                      <a:pt x="333380" y="987825"/>
                    </a:lnTo>
                    <a:lnTo>
                      <a:pt x="214156" y="1650893"/>
                    </a:lnTo>
                    <a:cubicBezTo>
                      <a:pt x="203608" y="1709555"/>
                      <a:pt x="147502" y="1748560"/>
                      <a:pt x="88840" y="1738012"/>
                    </a:cubicBezTo>
                    <a:cubicBezTo>
                      <a:pt x="30177" y="1727464"/>
                      <a:pt x="-8827" y="1671358"/>
                      <a:pt x="1721" y="1612696"/>
                    </a:cubicBezTo>
                    <a:lnTo>
                      <a:pt x="151558" y="779369"/>
                    </a:lnTo>
                    <a:lnTo>
                      <a:pt x="165076" y="745240"/>
                    </a:lnTo>
                    <a:lnTo>
                      <a:pt x="166159" y="739877"/>
                    </a:lnTo>
                    <a:cubicBezTo>
                      <a:pt x="193253" y="675819"/>
                      <a:pt x="256682" y="630871"/>
                      <a:pt x="330610" y="630871"/>
                    </a:cubicBezTo>
                    <a:close/>
                    <a:moveTo>
                      <a:pt x="631229" y="0"/>
                    </a:moveTo>
                    <a:cubicBezTo>
                      <a:pt x="796591" y="0"/>
                      <a:pt x="930644" y="134052"/>
                      <a:pt x="930644" y="299414"/>
                    </a:cubicBezTo>
                    <a:cubicBezTo>
                      <a:pt x="930644" y="464776"/>
                      <a:pt x="796591" y="598828"/>
                      <a:pt x="631229" y="598828"/>
                    </a:cubicBezTo>
                    <a:cubicBezTo>
                      <a:pt x="465867" y="598828"/>
                      <a:pt x="331814" y="464776"/>
                      <a:pt x="331814" y="299414"/>
                    </a:cubicBezTo>
                    <a:cubicBezTo>
                      <a:pt x="331814" y="134052"/>
                      <a:pt x="465867" y="0"/>
                      <a:pt x="631229" y="0"/>
                    </a:cubicBezTo>
                    <a:close/>
                  </a:path>
                </a:pathLst>
              </a:custGeom>
              <a:gradFill>
                <a:gsLst>
                  <a:gs pos="0">
                    <a:schemeClr val="bg1"/>
                  </a:gs>
                  <a:gs pos="0">
                    <a:schemeClr val="bg2"/>
                  </a:gs>
                </a:gsLst>
                <a:lin ang="5400000" scaled="1"/>
              </a:gradFill>
              <a:ln w="3175">
                <a:noFill/>
                <a:round/>
                <a:headEnd/>
                <a:tailEnd/>
              </a:ln>
            </p:spPr>
            <p:txBody>
              <a:bodyPr vert="horz" wrap="square" lIns="93252" tIns="46627" rIns="93252" bIns="46627" numCol="1" anchor="t" anchorCtr="0" compatLnSpc="1">
                <a:prstTxWarp prst="textNoShape">
                  <a:avLst/>
                </a:prstTxWarp>
              </a:bodyPr>
              <a:lstStyle/>
              <a:p>
                <a:pPr marL="0" marR="0" lvl="0" indent="0" algn="l" defTabSz="932518" rtl="0" eaLnBrk="1" fontAlgn="auto" latinLnBrk="0" hangingPunct="1">
                  <a:lnSpc>
                    <a:spcPct val="100000"/>
                  </a:lnSpc>
                  <a:spcBef>
                    <a:spcPts val="0"/>
                  </a:spcBef>
                  <a:spcAft>
                    <a:spcPts val="0"/>
                  </a:spcAft>
                  <a:buClrTx/>
                  <a:buSzTx/>
                  <a:buFontTx/>
                  <a:buNone/>
                  <a:tabLst/>
                  <a:defRPr/>
                </a:pPr>
                <a:endParaRPr kumimoji="0" lang="en-US" sz="1938" b="0" i="0" u="none" strike="noStrike" kern="1200" cap="none" spc="0" normalizeH="0" baseline="0" noProof="0" dirty="0">
                  <a:ln>
                    <a:noFill/>
                  </a:ln>
                  <a:solidFill>
                    <a:prstClr val="black"/>
                  </a:solidFill>
                  <a:effectLst/>
                  <a:uLnTx/>
                  <a:uFillTx/>
                  <a:latin typeface="Segoe UI"/>
                  <a:ea typeface="+mn-ea"/>
                  <a:cs typeface="+mn-cs"/>
                </a:endParaRPr>
              </a:p>
            </p:txBody>
          </p:sp>
          <p:sp>
            <p:nvSpPr>
              <p:cNvPr id="22" name="Freeform: Shape 17">
                <a:extLst>
                  <a:ext uri="{FF2B5EF4-FFF2-40B4-BE49-F238E27FC236}">
                    <a16:creationId xmlns="" xmlns:a16="http://schemas.microsoft.com/office/drawing/2014/main" id="{353E6F1E-638A-4845-BDDF-DA2AE54B5C92}"/>
                  </a:ext>
                </a:extLst>
              </p:cNvPr>
              <p:cNvSpPr>
                <a:spLocks noChangeAspect="1"/>
              </p:cNvSpPr>
              <p:nvPr/>
            </p:nvSpPr>
            <p:spPr>
              <a:xfrm>
                <a:off x="5983745" y="2949891"/>
                <a:ext cx="295734" cy="657297"/>
              </a:xfrm>
              <a:custGeom>
                <a:avLst/>
                <a:gdLst>
                  <a:gd name="connsiteX0" fmla="*/ 330610 w 1279418"/>
                  <a:gd name="connsiteY0" fmla="*/ 630871 h 2843630"/>
                  <a:gd name="connsiteX1" fmla="*/ 950643 w 1279418"/>
                  <a:gd name="connsiteY1" fmla="*/ 630871 h 2843630"/>
                  <a:gd name="connsiteX2" fmla="*/ 1115094 w 1279418"/>
                  <a:gd name="connsiteY2" fmla="*/ 739877 h 2843630"/>
                  <a:gd name="connsiteX3" fmla="*/ 1118085 w 1279418"/>
                  <a:gd name="connsiteY3" fmla="*/ 754690 h 2843630"/>
                  <a:gd name="connsiteX4" fmla="*/ 1127860 w 1279418"/>
                  <a:gd name="connsiteY4" fmla="*/ 779369 h 2843630"/>
                  <a:gd name="connsiteX5" fmla="*/ 1277697 w 1279418"/>
                  <a:gd name="connsiteY5" fmla="*/ 1612696 h 2843630"/>
                  <a:gd name="connsiteX6" fmla="*/ 1190578 w 1279418"/>
                  <a:gd name="connsiteY6" fmla="*/ 1738012 h 2843630"/>
                  <a:gd name="connsiteX7" fmla="*/ 1065262 w 1279418"/>
                  <a:gd name="connsiteY7" fmla="*/ 1650893 h 2843630"/>
                  <a:gd name="connsiteX8" fmla="*/ 946038 w 1279418"/>
                  <a:gd name="connsiteY8" fmla="*/ 987825 h 2843630"/>
                  <a:gd name="connsiteX9" fmla="*/ 942594 w 1279418"/>
                  <a:gd name="connsiteY9" fmla="*/ 987825 h 2843630"/>
                  <a:gd name="connsiteX10" fmla="*/ 942594 w 1279418"/>
                  <a:gd name="connsiteY10" fmla="*/ 1501242 h 2843630"/>
                  <a:gd name="connsiteX11" fmla="*/ 942594 w 1279418"/>
                  <a:gd name="connsiteY11" fmla="*/ 1845442 h 2843630"/>
                  <a:gd name="connsiteX12" fmla="*/ 942594 w 1279418"/>
                  <a:gd name="connsiteY12" fmla="*/ 2722978 h 2843630"/>
                  <a:gd name="connsiteX13" fmla="*/ 821942 w 1279418"/>
                  <a:gd name="connsiteY13" fmla="*/ 2843630 h 2843630"/>
                  <a:gd name="connsiteX14" fmla="*/ 816225 w 1279418"/>
                  <a:gd name="connsiteY14" fmla="*/ 2843630 h 2843630"/>
                  <a:gd name="connsiteX15" fmla="*/ 695573 w 1279418"/>
                  <a:gd name="connsiteY15" fmla="*/ 2722978 h 2843630"/>
                  <a:gd name="connsiteX16" fmla="*/ 695573 w 1279418"/>
                  <a:gd name="connsiteY16" fmla="*/ 1845442 h 2843630"/>
                  <a:gd name="connsiteX17" fmla="*/ 584764 w 1279418"/>
                  <a:gd name="connsiteY17" fmla="*/ 1845442 h 2843630"/>
                  <a:gd name="connsiteX18" fmla="*/ 584764 w 1279418"/>
                  <a:gd name="connsiteY18" fmla="*/ 2722978 h 2843630"/>
                  <a:gd name="connsiteX19" fmla="*/ 464112 w 1279418"/>
                  <a:gd name="connsiteY19" fmla="*/ 2843630 h 2843630"/>
                  <a:gd name="connsiteX20" fmla="*/ 458395 w 1279418"/>
                  <a:gd name="connsiteY20" fmla="*/ 2843630 h 2843630"/>
                  <a:gd name="connsiteX21" fmla="*/ 337743 w 1279418"/>
                  <a:gd name="connsiteY21" fmla="*/ 2722978 h 2843630"/>
                  <a:gd name="connsiteX22" fmla="*/ 337743 w 1279418"/>
                  <a:gd name="connsiteY22" fmla="*/ 1845442 h 2843630"/>
                  <a:gd name="connsiteX23" fmla="*/ 337743 w 1279418"/>
                  <a:gd name="connsiteY23" fmla="*/ 1845442 h 2843630"/>
                  <a:gd name="connsiteX24" fmla="*/ 337743 w 1279418"/>
                  <a:gd name="connsiteY24" fmla="*/ 987825 h 2843630"/>
                  <a:gd name="connsiteX25" fmla="*/ 333380 w 1279418"/>
                  <a:gd name="connsiteY25" fmla="*/ 987825 h 2843630"/>
                  <a:gd name="connsiteX26" fmla="*/ 214156 w 1279418"/>
                  <a:gd name="connsiteY26" fmla="*/ 1650893 h 2843630"/>
                  <a:gd name="connsiteX27" fmla="*/ 88840 w 1279418"/>
                  <a:gd name="connsiteY27" fmla="*/ 1738012 h 2843630"/>
                  <a:gd name="connsiteX28" fmla="*/ 1721 w 1279418"/>
                  <a:gd name="connsiteY28" fmla="*/ 1612696 h 2843630"/>
                  <a:gd name="connsiteX29" fmla="*/ 151558 w 1279418"/>
                  <a:gd name="connsiteY29" fmla="*/ 779369 h 2843630"/>
                  <a:gd name="connsiteX30" fmla="*/ 165076 w 1279418"/>
                  <a:gd name="connsiteY30" fmla="*/ 745240 h 2843630"/>
                  <a:gd name="connsiteX31" fmla="*/ 166159 w 1279418"/>
                  <a:gd name="connsiteY31" fmla="*/ 739877 h 2843630"/>
                  <a:gd name="connsiteX32" fmla="*/ 330610 w 1279418"/>
                  <a:gd name="connsiteY32" fmla="*/ 630871 h 2843630"/>
                  <a:gd name="connsiteX33" fmla="*/ 631229 w 1279418"/>
                  <a:gd name="connsiteY33" fmla="*/ 0 h 2843630"/>
                  <a:gd name="connsiteX34" fmla="*/ 930644 w 1279418"/>
                  <a:gd name="connsiteY34" fmla="*/ 299414 h 2843630"/>
                  <a:gd name="connsiteX35" fmla="*/ 631229 w 1279418"/>
                  <a:gd name="connsiteY35" fmla="*/ 598828 h 2843630"/>
                  <a:gd name="connsiteX36" fmla="*/ 331814 w 1279418"/>
                  <a:gd name="connsiteY36" fmla="*/ 299414 h 2843630"/>
                  <a:gd name="connsiteX37" fmla="*/ 631229 w 1279418"/>
                  <a:gd name="connsiteY37" fmla="*/ 0 h 28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79418" h="2843630">
                    <a:moveTo>
                      <a:pt x="330610" y="630871"/>
                    </a:moveTo>
                    <a:lnTo>
                      <a:pt x="950643" y="630871"/>
                    </a:lnTo>
                    <a:cubicBezTo>
                      <a:pt x="1024571" y="630871"/>
                      <a:pt x="1088000" y="675819"/>
                      <a:pt x="1115094" y="739877"/>
                    </a:cubicBezTo>
                    <a:lnTo>
                      <a:pt x="1118085" y="754690"/>
                    </a:lnTo>
                    <a:lnTo>
                      <a:pt x="1127860" y="779369"/>
                    </a:lnTo>
                    <a:lnTo>
                      <a:pt x="1277697" y="1612696"/>
                    </a:lnTo>
                    <a:cubicBezTo>
                      <a:pt x="1288245" y="1671358"/>
                      <a:pt x="1249241" y="1727464"/>
                      <a:pt x="1190578" y="1738012"/>
                    </a:cubicBezTo>
                    <a:cubicBezTo>
                      <a:pt x="1131916" y="1748560"/>
                      <a:pt x="1075810" y="1709555"/>
                      <a:pt x="1065262" y="1650893"/>
                    </a:cubicBezTo>
                    <a:lnTo>
                      <a:pt x="946038" y="987825"/>
                    </a:lnTo>
                    <a:lnTo>
                      <a:pt x="942594" y="987825"/>
                    </a:lnTo>
                    <a:lnTo>
                      <a:pt x="942594" y="1501242"/>
                    </a:lnTo>
                    <a:lnTo>
                      <a:pt x="942594" y="1845442"/>
                    </a:lnTo>
                    <a:lnTo>
                      <a:pt x="942594" y="2722978"/>
                    </a:lnTo>
                    <a:cubicBezTo>
                      <a:pt x="942594" y="2789612"/>
                      <a:pt x="888576" y="2843630"/>
                      <a:pt x="821942" y="2843630"/>
                    </a:cubicBezTo>
                    <a:lnTo>
                      <a:pt x="816225" y="2843630"/>
                    </a:lnTo>
                    <a:cubicBezTo>
                      <a:pt x="749591" y="2843630"/>
                      <a:pt x="695573" y="2789612"/>
                      <a:pt x="695573" y="2722978"/>
                    </a:cubicBezTo>
                    <a:lnTo>
                      <a:pt x="695573" y="1845442"/>
                    </a:lnTo>
                    <a:lnTo>
                      <a:pt x="584764" y="1845442"/>
                    </a:lnTo>
                    <a:lnTo>
                      <a:pt x="584764" y="2722978"/>
                    </a:lnTo>
                    <a:cubicBezTo>
                      <a:pt x="584764" y="2789612"/>
                      <a:pt x="530746" y="2843630"/>
                      <a:pt x="464112" y="2843630"/>
                    </a:cubicBezTo>
                    <a:lnTo>
                      <a:pt x="458395" y="2843630"/>
                    </a:lnTo>
                    <a:cubicBezTo>
                      <a:pt x="391761" y="2843630"/>
                      <a:pt x="337743" y="2789612"/>
                      <a:pt x="337743" y="2722978"/>
                    </a:cubicBezTo>
                    <a:lnTo>
                      <a:pt x="337743" y="1845442"/>
                    </a:lnTo>
                    <a:lnTo>
                      <a:pt x="337743" y="1845442"/>
                    </a:lnTo>
                    <a:lnTo>
                      <a:pt x="337743" y="987825"/>
                    </a:lnTo>
                    <a:lnTo>
                      <a:pt x="333380" y="987825"/>
                    </a:lnTo>
                    <a:lnTo>
                      <a:pt x="214156" y="1650893"/>
                    </a:lnTo>
                    <a:cubicBezTo>
                      <a:pt x="203608" y="1709555"/>
                      <a:pt x="147502" y="1748560"/>
                      <a:pt x="88840" y="1738012"/>
                    </a:cubicBezTo>
                    <a:cubicBezTo>
                      <a:pt x="30177" y="1727464"/>
                      <a:pt x="-8827" y="1671358"/>
                      <a:pt x="1721" y="1612696"/>
                    </a:cubicBezTo>
                    <a:lnTo>
                      <a:pt x="151558" y="779369"/>
                    </a:lnTo>
                    <a:lnTo>
                      <a:pt x="165076" y="745240"/>
                    </a:lnTo>
                    <a:lnTo>
                      <a:pt x="166159" y="739877"/>
                    </a:lnTo>
                    <a:cubicBezTo>
                      <a:pt x="193253" y="675819"/>
                      <a:pt x="256682" y="630871"/>
                      <a:pt x="330610" y="630871"/>
                    </a:cubicBezTo>
                    <a:close/>
                    <a:moveTo>
                      <a:pt x="631229" y="0"/>
                    </a:moveTo>
                    <a:cubicBezTo>
                      <a:pt x="796591" y="0"/>
                      <a:pt x="930644" y="134052"/>
                      <a:pt x="930644" y="299414"/>
                    </a:cubicBezTo>
                    <a:cubicBezTo>
                      <a:pt x="930644" y="464776"/>
                      <a:pt x="796591" y="598828"/>
                      <a:pt x="631229" y="598828"/>
                    </a:cubicBezTo>
                    <a:cubicBezTo>
                      <a:pt x="465867" y="598828"/>
                      <a:pt x="331814" y="464776"/>
                      <a:pt x="331814" y="299414"/>
                    </a:cubicBezTo>
                    <a:cubicBezTo>
                      <a:pt x="331814" y="134052"/>
                      <a:pt x="465867" y="0"/>
                      <a:pt x="631229" y="0"/>
                    </a:cubicBezTo>
                    <a:close/>
                  </a:path>
                </a:pathLst>
              </a:custGeom>
              <a:gradFill>
                <a:gsLst>
                  <a:gs pos="0">
                    <a:schemeClr val="bg1"/>
                  </a:gs>
                  <a:gs pos="0">
                    <a:schemeClr val="bg2"/>
                  </a:gs>
                </a:gsLst>
                <a:lin ang="5400000" scaled="1"/>
              </a:gradFill>
              <a:ln w="3175">
                <a:noFill/>
                <a:round/>
                <a:headEnd/>
                <a:tailEnd/>
              </a:ln>
            </p:spPr>
            <p:txBody>
              <a:bodyPr vert="horz" wrap="square" lIns="93252" tIns="46627" rIns="93252" bIns="46627" numCol="1" anchor="t" anchorCtr="0" compatLnSpc="1">
                <a:prstTxWarp prst="textNoShape">
                  <a:avLst/>
                </a:prstTxWarp>
              </a:bodyPr>
              <a:lstStyle/>
              <a:p>
                <a:pPr marL="0" marR="0" lvl="0" indent="0" algn="l" defTabSz="932518" rtl="0" eaLnBrk="1" fontAlgn="auto" latinLnBrk="0" hangingPunct="1">
                  <a:lnSpc>
                    <a:spcPct val="100000"/>
                  </a:lnSpc>
                  <a:spcBef>
                    <a:spcPts val="0"/>
                  </a:spcBef>
                  <a:spcAft>
                    <a:spcPts val="0"/>
                  </a:spcAft>
                  <a:buClrTx/>
                  <a:buSzTx/>
                  <a:buFontTx/>
                  <a:buNone/>
                  <a:tabLst/>
                  <a:defRPr/>
                </a:pPr>
                <a:endParaRPr kumimoji="0" lang="en-US" sz="1938" b="0" i="0" u="none" strike="noStrike" kern="1200" cap="none" spc="0" normalizeH="0" baseline="0" noProof="0" dirty="0">
                  <a:ln>
                    <a:noFill/>
                  </a:ln>
                  <a:solidFill>
                    <a:prstClr val="black"/>
                  </a:solidFill>
                  <a:effectLst/>
                  <a:uLnTx/>
                  <a:uFillTx/>
                  <a:latin typeface="Segoe UI"/>
                  <a:ea typeface="+mn-ea"/>
                  <a:cs typeface="+mn-cs"/>
                </a:endParaRPr>
              </a:p>
            </p:txBody>
          </p:sp>
        </p:grpSp>
        <p:sp>
          <p:nvSpPr>
            <p:cNvPr id="12" name="Freeform: Shape 169"/>
            <p:cNvSpPr/>
            <p:nvPr/>
          </p:nvSpPr>
          <p:spPr>
            <a:xfrm>
              <a:off x="3765676" y="5486400"/>
              <a:ext cx="326899" cy="711020"/>
            </a:xfrm>
            <a:custGeom>
              <a:avLst/>
              <a:gdLst>
                <a:gd name="connsiteX0" fmla="*/ 330610 w 1279418"/>
                <a:gd name="connsiteY0" fmla="*/ 630871 h 2843630"/>
                <a:gd name="connsiteX1" fmla="*/ 950643 w 1279418"/>
                <a:gd name="connsiteY1" fmla="*/ 630871 h 2843630"/>
                <a:gd name="connsiteX2" fmla="*/ 1115094 w 1279418"/>
                <a:gd name="connsiteY2" fmla="*/ 739877 h 2843630"/>
                <a:gd name="connsiteX3" fmla="*/ 1118085 w 1279418"/>
                <a:gd name="connsiteY3" fmla="*/ 754690 h 2843630"/>
                <a:gd name="connsiteX4" fmla="*/ 1127860 w 1279418"/>
                <a:gd name="connsiteY4" fmla="*/ 779369 h 2843630"/>
                <a:gd name="connsiteX5" fmla="*/ 1277697 w 1279418"/>
                <a:gd name="connsiteY5" fmla="*/ 1612696 h 2843630"/>
                <a:gd name="connsiteX6" fmla="*/ 1190578 w 1279418"/>
                <a:gd name="connsiteY6" fmla="*/ 1738012 h 2843630"/>
                <a:gd name="connsiteX7" fmla="*/ 1065262 w 1279418"/>
                <a:gd name="connsiteY7" fmla="*/ 1650893 h 2843630"/>
                <a:gd name="connsiteX8" fmla="*/ 946038 w 1279418"/>
                <a:gd name="connsiteY8" fmla="*/ 987825 h 2843630"/>
                <a:gd name="connsiteX9" fmla="*/ 917536 w 1279418"/>
                <a:gd name="connsiteY9" fmla="*/ 987825 h 2843630"/>
                <a:gd name="connsiteX10" fmla="*/ 917536 w 1279418"/>
                <a:gd name="connsiteY10" fmla="*/ 1331686 h 2843630"/>
                <a:gd name="connsiteX11" fmla="*/ 1014281 w 1279418"/>
                <a:gd name="connsiteY11" fmla="*/ 1616543 h 2843630"/>
                <a:gd name="connsiteX12" fmla="*/ 960580 w 1279418"/>
                <a:gd name="connsiteY12" fmla="*/ 2066380 h 2843630"/>
                <a:gd name="connsiteX13" fmla="*/ 942594 w 1279418"/>
                <a:gd name="connsiteY13" fmla="*/ 2066636 h 2843630"/>
                <a:gd name="connsiteX14" fmla="*/ 942594 w 1279418"/>
                <a:gd name="connsiteY14" fmla="*/ 2722978 h 2843630"/>
                <a:gd name="connsiteX15" fmla="*/ 821942 w 1279418"/>
                <a:gd name="connsiteY15" fmla="*/ 2843630 h 2843630"/>
                <a:gd name="connsiteX16" fmla="*/ 816225 w 1279418"/>
                <a:gd name="connsiteY16" fmla="*/ 2843630 h 2843630"/>
                <a:gd name="connsiteX17" fmla="*/ 695573 w 1279418"/>
                <a:gd name="connsiteY17" fmla="*/ 2722978 h 2843630"/>
                <a:gd name="connsiteX18" fmla="*/ 695573 w 1279418"/>
                <a:gd name="connsiteY18" fmla="*/ 2070157 h 2843630"/>
                <a:gd name="connsiteX19" fmla="*/ 584764 w 1279418"/>
                <a:gd name="connsiteY19" fmla="*/ 2071736 h 2843630"/>
                <a:gd name="connsiteX20" fmla="*/ 584764 w 1279418"/>
                <a:gd name="connsiteY20" fmla="*/ 2722978 h 2843630"/>
                <a:gd name="connsiteX21" fmla="*/ 464112 w 1279418"/>
                <a:gd name="connsiteY21" fmla="*/ 2843630 h 2843630"/>
                <a:gd name="connsiteX22" fmla="*/ 458395 w 1279418"/>
                <a:gd name="connsiteY22" fmla="*/ 2843630 h 2843630"/>
                <a:gd name="connsiteX23" fmla="*/ 337743 w 1279418"/>
                <a:gd name="connsiteY23" fmla="*/ 2722978 h 2843630"/>
                <a:gd name="connsiteX24" fmla="*/ 337743 w 1279418"/>
                <a:gd name="connsiteY24" fmla="*/ 2075257 h 2843630"/>
                <a:gd name="connsiteX25" fmla="*/ 304101 w 1279418"/>
                <a:gd name="connsiteY25" fmla="*/ 2075736 h 2843630"/>
                <a:gd name="connsiteX26" fmla="*/ 250400 w 1279418"/>
                <a:gd name="connsiteY26" fmla="*/ 1616543 h 2843630"/>
                <a:gd name="connsiteX27" fmla="*/ 347144 w 1279418"/>
                <a:gd name="connsiteY27" fmla="*/ 1331689 h 2843630"/>
                <a:gd name="connsiteX28" fmla="*/ 347144 w 1279418"/>
                <a:gd name="connsiteY28" fmla="*/ 987825 h 2843630"/>
                <a:gd name="connsiteX29" fmla="*/ 333380 w 1279418"/>
                <a:gd name="connsiteY29" fmla="*/ 987825 h 2843630"/>
                <a:gd name="connsiteX30" fmla="*/ 214156 w 1279418"/>
                <a:gd name="connsiteY30" fmla="*/ 1650893 h 2843630"/>
                <a:gd name="connsiteX31" fmla="*/ 88840 w 1279418"/>
                <a:gd name="connsiteY31" fmla="*/ 1738012 h 2843630"/>
                <a:gd name="connsiteX32" fmla="*/ 1721 w 1279418"/>
                <a:gd name="connsiteY32" fmla="*/ 1612696 h 2843630"/>
                <a:gd name="connsiteX33" fmla="*/ 151558 w 1279418"/>
                <a:gd name="connsiteY33" fmla="*/ 779369 h 2843630"/>
                <a:gd name="connsiteX34" fmla="*/ 165076 w 1279418"/>
                <a:gd name="connsiteY34" fmla="*/ 745240 h 2843630"/>
                <a:gd name="connsiteX35" fmla="*/ 166159 w 1279418"/>
                <a:gd name="connsiteY35" fmla="*/ 739877 h 2843630"/>
                <a:gd name="connsiteX36" fmla="*/ 330610 w 1279418"/>
                <a:gd name="connsiteY36" fmla="*/ 630871 h 2843630"/>
                <a:gd name="connsiteX37" fmla="*/ 631229 w 1279418"/>
                <a:gd name="connsiteY37" fmla="*/ 0 h 2843630"/>
                <a:gd name="connsiteX38" fmla="*/ 930644 w 1279418"/>
                <a:gd name="connsiteY38" fmla="*/ 299414 h 2843630"/>
                <a:gd name="connsiteX39" fmla="*/ 631229 w 1279418"/>
                <a:gd name="connsiteY39" fmla="*/ 598828 h 2843630"/>
                <a:gd name="connsiteX40" fmla="*/ 331814 w 1279418"/>
                <a:gd name="connsiteY40" fmla="*/ 299414 h 2843630"/>
                <a:gd name="connsiteX41" fmla="*/ 631229 w 1279418"/>
                <a:gd name="connsiteY41" fmla="*/ 0 h 28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79418" h="2843630">
                  <a:moveTo>
                    <a:pt x="330610" y="630871"/>
                  </a:moveTo>
                  <a:lnTo>
                    <a:pt x="950643" y="630871"/>
                  </a:lnTo>
                  <a:cubicBezTo>
                    <a:pt x="1024571" y="630871"/>
                    <a:pt x="1088000" y="675819"/>
                    <a:pt x="1115094" y="739877"/>
                  </a:cubicBezTo>
                  <a:lnTo>
                    <a:pt x="1118085" y="754690"/>
                  </a:lnTo>
                  <a:lnTo>
                    <a:pt x="1127860" y="779369"/>
                  </a:lnTo>
                  <a:lnTo>
                    <a:pt x="1277697" y="1612696"/>
                  </a:lnTo>
                  <a:cubicBezTo>
                    <a:pt x="1288245" y="1671358"/>
                    <a:pt x="1249241" y="1727464"/>
                    <a:pt x="1190578" y="1738012"/>
                  </a:cubicBezTo>
                  <a:cubicBezTo>
                    <a:pt x="1131916" y="1748560"/>
                    <a:pt x="1075810" y="1709555"/>
                    <a:pt x="1065262" y="1650893"/>
                  </a:cubicBezTo>
                  <a:lnTo>
                    <a:pt x="946038" y="987825"/>
                  </a:lnTo>
                  <a:lnTo>
                    <a:pt x="917536" y="987825"/>
                  </a:lnTo>
                  <a:lnTo>
                    <a:pt x="917536" y="1331686"/>
                  </a:lnTo>
                  <a:lnTo>
                    <a:pt x="1014281" y="1616543"/>
                  </a:lnTo>
                  <a:cubicBezTo>
                    <a:pt x="996406" y="1766519"/>
                    <a:pt x="978455" y="1916404"/>
                    <a:pt x="960580" y="2066380"/>
                  </a:cubicBezTo>
                  <a:lnTo>
                    <a:pt x="942594" y="2066636"/>
                  </a:lnTo>
                  <a:lnTo>
                    <a:pt x="942594" y="2722978"/>
                  </a:lnTo>
                  <a:cubicBezTo>
                    <a:pt x="942594" y="2789612"/>
                    <a:pt x="888576" y="2843630"/>
                    <a:pt x="821942" y="2843630"/>
                  </a:cubicBezTo>
                  <a:lnTo>
                    <a:pt x="816225" y="2843630"/>
                  </a:lnTo>
                  <a:cubicBezTo>
                    <a:pt x="749591" y="2843630"/>
                    <a:pt x="695573" y="2789612"/>
                    <a:pt x="695573" y="2722978"/>
                  </a:cubicBezTo>
                  <a:lnTo>
                    <a:pt x="695573" y="2070157"/>
                  </a:lnTo>
                  <a:lnTo>
                    <a:pt x="584764" y="2071736"/>
                  </a:lnTo>
                  <a:lnTo>
                    <a:pt x="584764" y="2722978"/>
                  </a:lnTo>
                  <a:cubicBezTo>
                    <a:pt x="584764" y="2789612"/>
                    <a:pt x="530746" y="2843630"/>
                    <a:pt x="464112" y="2843630"/>
                  </a:cubicBezTo>
                  <a:lnTo>
                    <a:pt x="458395" y="2843630"/>
                  </a:lnTo>
                  <a:cubicBezTo>
                    <a:pt x="391761" y="2843630"/>
                    <a:pt x="337743" y="2789612"/>
                    <a:pt x="337743" y="2722978"/>
                  </a:cubicBezTo>
                  <a:lnTo>
                    <a:pt x="337743" y="2075257"/>
                  </a:lnTo>
                  <a:lnTo>
                    <a:pt x="304101" y="2075736"/>
                  </a:lnTo>
                  <a:lnTo>
                    <a:pt x="250400" y="1616543"/>
                  </a:lnTo>
                  <a:lnTo>
                    <a:pt x="347144" y="1331689"/>
                  </a:lnTo>
                  <a:lnTo>
                    <a:pt x="347144" y="987825"/>
                  </a:lnTo>
                  <a:lnTo>
                    <a:pt x="333380" y="987825"/>
                  </a:lnTo>
                  <a:lnTo>
                    <a:pt x="214156" y="1650893"/>
                  </a:lnTo>
                  <a:cubicBezTo>
                    <a:pt x="203608" y="1709555"/>
                    <a:pt x="147502" y="1748560"/>
                    <a:pt x="88840" y="1738012"/>
                  </a:cubicBezTo>
                  <a:cubicBezTo>
                    <a:pt x="30177" y="1727464"/>
                    <a:pt x="-8827" y="1671358"/>
                    <a:pt x="1721" y="1612696"/>
                  </a:cubicBezTo>
                  <a:lnTo>
                    <a:pt x="151558" y="779369"/>
                  </a:lnTo>
                  <a:lnTo>
                    <a:pt x="165076" y="745240"/>
                  </a:lnTo>
                  <a:lnTo>
                    <a:pt x="166159" y="739877"/>
                  </a:lnTo>
                  <a:cubicBezTo>
                    <a:pt x="193253" y="675819"/>
                    <a:pt x="256683" y="630871"/>
                    <a:pt x="330610" y="630871"/>
                  </a:cubicBezTo>
                  <a:close/>
                  <a:moveTo>
                    <a:pt x="631229" y="0"/>
                  </a:moveTo>
                  <a:cubicBezTo>
                    <a:pt x="796591" y="0"/>
                    <a:pt x="930644" y="134052"/>
                    <a:pt x="930644" y="299414"/>
                  </a:cubicBezTo>
                  <a:cubicBezTo>
                    <a:pt x="930644" y="464776"/>
                    <a:pt x="796591" y="598828"/>
                    <a:pt x="631229" y="598828"/>
                  </a:cubicBezTo>
                  <a:cubicBezTo>
                    <a:pt x="465867" y="598828"/>
                    <a:pt x="331814" y="464776"/>
                    <a:pt x="331814" y="299414"/>
                  </a:cubicBezTo>
                  <a:cubicBezTo>
                    <a:pt x="331814" y="134052"/>
                    <a:pt x="465867" y="0"/>
                    <a:pt x="631229" y="0"/>
                  </a:cubicBezTo>
                  <a:close/>
                </a:path>
              </a:pathLst>
            </a:custGeom>
            <a:solidFill>
              <a:srgbClr val="FCC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Freeform: Shape 169"/>
            <p:cNvSpPr/>
            <p:nvPr/>
          </p:nvSpPr>
          <p:spPr>
            <a:xfrm>
              <a:off x="4147275" y="5486400"/>
              <a:ext cx="326899" cy="711020"/>
            </a:xfrm>
            <a:custGeom>
              <a:avLst/>
              <a:gdLst>
                <a:gd name="connsiteX0" fmla="*/ 330610 w 1279418"/>
                <a:gd name="connsiteY0" fmla="*/ 630871 h 2843630"/>
                <a:gd name="connsiteX1" fmla="*/ 950643 w 1279418"/>
                <a:gd name="connsiteY1" fmla="*/ 630871 h 2843630"/>
                <a:gd name="connsiteX2" fmla="*/ 1115094 w 1279418"/>
                <a:gd name="connsiteY2" fmla="*/ 739877 h 2843630"/>
                <a:gd name="connsiteX3" fmla="*/ 1118085 w 1279418"/>
                <a:gd name="connsiteY3" fmla="*/ 754690 h 2843630"/>
                <a:gd name="connsiteX4" fmla="*/ 1127860 w 1279418"/>
                <a:gd name="connsiteY4" fmla="*/ 779369 h 2843630"/>
                <a:gd name="connsiteX5" fmla="*/ 1277697 w 1279418"/>
                <a:gd name="connsiteY5" fmla="*/ 1612696 h 2843630"/>
                <a:gd name="connsiteX6" fmla="*/ 1190578 w 1279418"/>
                <a:gd name="connsiteY6" fmla="*/ 1738012 h 2843630"/>
                <a:gd name="connsiteX7" fmla="*/ 1065262 w 1279418"/>
                <a:gd name="connsiteY7" fmla="*/ 1650893 h 2843630"/>
                <a:gd name="connsiteX8" fmla="*/ 946038 w 1279418"/>
                <a:gd name="connsiteY8" fmla="*/ 987825 h 2843630"/>
                <a:gd name="connsiteX9" fmla="*/ 917536 w 1279418"/>
                <a:gd name="connsiteY9" fmla="*/ 987825 h 2843630"/>
                <a:gd name="connsiteX10" fmla="*/ 917536 w 1279418"/>
                <a:gd name="connsiteY10" fmla="*/ 1331686 h 2843630"/>
                <a:gd name="connsiteX11" fmla="*/ 1014281 w 1279418"/>
                <a:gd name="connsiteY11" fmla="*/ 1616543 h 2843630"/>
                <a:gd name="connsiteX12" fmla="*/ 960580 w 1279418"/>
                <a:gd name="connsiteY12" fmla="*/ 2066380 h 2843630"/>
                <a:gd name="connsiteX13" fmla="*/ 942594 w 1279418"/>
                <a:gd name="connsiteY13" fmla="*/ 2066636 h 2843630"/>
                <a:gd name="connsiteX14" fmla="*/ 942594 w 1279418"/>
                <a:gd name="connsiteY14" fmla="*/ 2722978 h 2843630"/>
                <a:gd name="connsiteX15" fmla="*/ 821942 w 1279418"/>
                <a:gd name="connsiteY15" fmla="*/ 2843630 h 2843630"/>
                <a:gd name="connsiteX16" fmla="*/ 816225 w 1279418"/>
                <a:gd name="connsiteY16" fmla="*/ 2843630 h 2843630"/>
                <a:gd name="connsiteX17" fmla="*/ 695573 w 1279418"/>
                <a:gd name="connsiteY17" fmla="*/ 2722978 h 2843630"/>
                <a:gd name="connsiteX18" fmla="*/ 695573 w 1279418"/>
                <a:gd name="connsiteY18" fmla="*/ 2070157 h 2843630"/>
                <a:gd name="connsiteX19" fmla="*/ 584764 w 1279418"/>
                <a:gd name="connsiteY19" fmla="*/ 2071736 h 2843630"/>
                <a:gd name="connsiteX20" fmla="*/ 584764 w 1279418"/>
                <a:gd name="connsiteY20" fmla="*/ 2722978 h 2843630"/>
                <a:gd name="connsiteX21" fmla="*/ 464112 w 1279418"/>
                <a:gd name="connsiteY21" fmla="*/ 2843630 h 2843630"/>
                <a:gd name="connsiteX22" fmla="*/ 458395 w 1279418"/>
                <a:gd name="connsiteY22" fmla="*/ 2843630 h 2843630"/>
                <a:gd name="connsiteX23" fmla="*/ 337743 w 1279418"/>
                <a:gd name="connsiteY23" fmla="*/ 2722978 h 2843630"/>
                <a:gd name="connsiteX24" fmla="*/ 337743 w 1279418"/>
                <a:gd name="connsiteY24" fmla="*/ 2075257 h 2843630"/>
                <a:gd name="connsiteX25" fmla="*/ 304101 w 1279418"/>
                <a:gd name="connsiteY25" fmla="*/ 2075736 h 2843630"/>
                <a:gd name="connsiteX26" fmla="*/ 250400 w 1279418"/>
                <a:gd name="connsiteY26" fmla="*/ 1616543 h 2843630"/>
                <a:gd name="connsiteX27" fmla="*/ 347144 w 1279418"/>
                <a:gd name="connsiteY27" fmla="*/ 1331689 h 2843630"/>
                <a:gd name="connsiteX28" fmla="*/ 347144 w 1279418"/>
                <a:gd name="connsiteY28" fmla="*/ 987825 h 2843630"/>
                <a:gd name="connsiteX29" fmla="*/ 333380 w 1279418"/>
                <a:gd name="connsiteY29" fmla="*/ 987825 h 2843630"/>
                <a:gd name="connsiteX30" fmla="*/ 214156 w 1279418"/>
                <a:gd name="connsiteY30" fmla="*/ 1650893 h 2843630"/>
                <a:gd name="connsiteX31" fmla="*/ 88840 w 1279418"/>
                <a:gd name="connsiteY31" fmla="*/ 1738012 h 2843630"/>
                <a:gd name="connsiteX32" fmla="*/ 1721 w 1279418"/>
                <a:gd name="connsiteY32" fmla="*/ 1612696 h 2843630"/>
                <a:gd name="connsiteX33" fmla="*/ 151558 w 1279418"/>
                <a:gd name="connsiteY33" fmla="*/ 779369 h 2843630"/>
                <a:gd name="connsiteX34" fmla="*/ 165076 w 1279418"/>
                <a:gd name="connsiteY34" fmla="*/ 745240 h 2843630"/>
                <a:gd name="connsiteX35" fmla="*/ 166159 w 1279418"/>
                <a:gd name="connsiteY35" fmla="*/ 739877 h 2843630"/>
                <a:gd name="connsiteX36" fmla="*/ 330610 w 1279418"/>
                <a:gd name="connsiteY36" fmla="*/ 630871 h 2843630"/>
                <a:gd name="connsiteX37" fmla="*/ 631229 w 1279418"/>
                <a:gd name="connsiteY37" fmla="*/ 0 h 2843630"/>
                <a:gd name="connsiteX38" fmla="*/ 930644 w 1279418"/>
                <a:gd name="connsiteY38" fmla="*/ 299414 h 2843630"/>
                <a:gd name="connsiteX39" fmla="*/ 631229 w 1279418"/>
                <a:gd name="connsiteY39" fmla="*/ 598828 h 2843630"/>
                <a:gd name="connsiteX40" fmla="*/ 331814 w 1279418"/>
                <a:gd name="connsiteY40" fmla="*/ 299414 h 2843630"/>
                <a:gd name="connsiteX41" fmla="*/ 631229 w 1279418"/>
                <a:gd name="connsiteY41" fmla="*/ 0 h 28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79418" h="2843630">
                  <a:moveTo>
                    <a:pt x="330610" y="630871"/>
                  </a:moveTo>
                  <a:lnTo>
                    <a:pt x="950643" y="630871"/>
                  </a:lnTo>
                  <a:cubicBezTo>
                    <a:pt x="1024571" y="630871"/>
                    <a:pt x="1088000" y="675819"/>
                    <a:pt x="1115094" y="739877"/>
                  </a:cubicBezTo>
                  <a:lnTo>
                    <a:pt x="1118085" y="754690"/>
                  </a:lnTo>
                  <a:lnTo>
                    <a:pt x="1127860" y="779369"/>
                  </a:lnTo>
                  <a:lnTo>
                    <a:pt x="1277697" y="1612696"/>
                  </a:lnTo>
                  <a:cubicBezTo>
                    <a:pt x="1288245" y="1671358"/>
                    <a:pt x="1249241" y="1727464"/>
                    <a:pt x="1190578" y="1738012"/>
                  </a:cubicBezTo>
                  <a:cubicBezTo>
                    <a:pt x="1131916" y="1748560"/>
                    <a:pt x="1075810" y="1709555"/>
                    <a:pt x="1065262" y="1650893"/>
                  </a:cubicBezTo>
                  <a:lnTo>
                    <a:pt x="946038" y="987825"/>
                  </a:lnTo>
                  <a:lnTo>
                    <a:pt x="917536" y="987825"/>
                  </a:lnTo>
                  <a:lnTo>
                    <a:pt x="917536" y="1331686"/>
                  </a:lnTo>
                  <a:lnTo>
                    <a:pt x="1014281" y="1616543"/>
                  </a:lnTo>
                  <a:cubicBezTo>
                    <a:pt x="996406" y="1766519"/>
                    <a:pt x="978455" y="1916404"/>
                    <a:pt x="960580" y="2066380"/>
                  </a:cubicBezTo>
                  <a:lnTo>
                    <a:pt x="942594" y="2066636"/>
                  </a:lnTo>
                  <a:lnTo>
                    <a:pt x="942594" y="2722978"/>
                  </a:lnTo>
                  <a:cubicBezTo>
                    <a:pt x="942594" y="2789612"/>
                    <a:pt x="888576" y="2843630"/>
                    <a:pt x="821942" y="2843630"/>
                  </a:cubicBezTo>
                  <a:lnTo>
                    <a:pt x="816225" y="2843630"/>
                  </a:lnTo>
                  <a:cubicBezTo>
                    <a:pt x="749591" y="2843630"/>
                    <a:pt x="695573" y="2789612"/>
                    <a:pt x="695573" y="2722978"/>
                  </a:cubicBezTo>
                  <a:lnTo>
                    <a:pt x="695573" y="2070157"/>
                  </a:lnTo>
                  <a:lnTo>
                    <a:pt x="584764" y="2071736"/>
                  </a:lnTo>
                  <a:lnTo>
                    <a:pt x="584764" y="2722978"/>
                  </a:lnTo>
                  <a:cubicBezTo>
                    <a:pt x="584764" y="2789612"/>
                    <a:pt x="530746" y="2843630"/>
                    <a:pt x="464112" y="2843630"/>
                  </a:cubicBezTo>
                  <a:lnTo>
                    <a:pt x="458395" y="2843630"/>
                  </a:lnTo>
                  <a:cubicBezTo>
                    <a:pt x="391761" y="2843630"/>
                    <a:pt x="337743" y="2789612"/>
                    <a:pt x="337743" y="2722978"/>
                  </a:cubicBezTo>
                  <a:lnTo>
                    <a:pt x="337743" y="2075257"/>
                  </a:lnTo>
                  <a:lnTo>
                    <a:pt x="304101" y="2075736"/>
                  </a:lnTo>
                  <a:lnTo>
                    <a:pt x="250400" y="1616543"/>
                  </a:lnTo>
                  <a:lnTo>
                    <a:pt x="347144" y="1331689"/>
                  </a:lnTo>
                  <a:lnTo>
                    <a:pt x="347144" y="987825"/>
                  </a:lnTo>
                  <a:lnTo>
                    <a:pt x="333380" y="987825"/>
                  </a:lnTo>
                  <a:lnTo>
                    <a:pt x="214156" y="1650893"/>
                  </a:lnTo>
                  <a:cubicBezTo>
                    <a:pt x="203608" y="1709555"/>
                    <a:pt x="147502" y="1748560"/>
                    <a:pt x="88840" y="1738012"/>
                  </a:cubicBezTo>
                  <a:cubicBezTo>
                    <a:pt x="30177" y="1727464"/>
                    <a:pt x="-8827" y="1671358"/>
                    <a:pt x="1721" y="1612696"/>
                  </a:cubicBezTo>
                  <a:lnTo>
                    <a:pt x="151558" y="779369"/>
                  </a:lnTo>
                  <a:lnTo>
                    <a:pt x="165076" y="745240"/>
                  </a:lnTo>
                  <a:lnTo>
                    <a:pt x="166159" y="739877"/>
                  </a:lnTo>
                  <a:cubicBezTo>
                    <a:pt x="193253" y="675819"/>
                    <a:pt x="256683" y="630871"/>
                    <a:pt x="330610" y="630871"/>
                  </a:cubicBezTo>
                  <a:close/>
                  <a:moveTo>
                    <a:pt x="631229" y="0"/>
                  </a:moveTo>
                  <a:cubicBezTo>
                    <a:pt x="796591" y="0"/>
                    <a:pt x="930644" y="134052"/>
                    <a:pt x="930644" y="299414"/>
                  </a:cubicBezTo>
                  <a:cubicBezTo>
                    <a:pt x="930644" y="464776"/>
                    <a:pt x="796591" y="598828"/>
                    <a:pt x="631229" y="598828"/>
                  </a:cubicBezTo>
                  <a:cubicBezTo>
                    <a:pt x="465867" y="598828"/>
                    <a:pt x="331814" y="464776"/>
                    <a:pt x="331814" y="299414"/>
                  </a:cubicBezTo>
                  <a:cubicBezTo>
                    <a:pt x="331814" y="134052"/>
                    <a:pt x="465867" y="0"/>
                    <a:pt x="631229" y="0"/>
                  </a:cubicBezTo>
                  <a:close/>
                </a:path>
              </a:pathLst>
            </a:custGeom>
            <a:solidFill>
              <a:srgbClr val="FCC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Freeform: Shape 169"/>
            <p:cNvSpPr/>
            <p:nvPr/>
          </p:nvSpPr>
          <p:spPr>
            <a:xfrm>
              <a:off x="4532519" y="5486400"/>
              <a:ext cx="326899" cy="711020"/>
            </a:xfrm>
            <a:custGeom>
              <a:avLst/>
              <a:gdLst>
                <a:gd name="connsiteX0" fmla="*/ 330610 w 1279418"/>
                <a:gd name="connsiteY0" fmla="*/ 630871 h 2843630"/>
                <a:gd name="connsiteX1" fmla="*/ 950643 w 1279418"/>
                <a:gd name="connsiteY1" fmla="*/ 630871 h 2843630"/>
                <a:gd name="connsiteX2" fmla="*/ 1115094 w 1279418"/>
                <a:gd name="connsiteY2" fmla="*/ 739877 h 2843630"/>
                <a:gd name="connsiteX3" fmla="*/ 1118085 w 1279418"/>
                <a:gd name="connsiteY3" fmla="*/ 754690 h 2843630"/>
                <a:gd name="connsiteX4" fmla="*/ 1127860 w 1279418"/>
                <a:gd name="connsiteY4" fmla="*/ 779369 h 2843630"/>
                <a:gd name="connsiteX5" fmla="*/ 1277697 w 1279418"/>
                <a:gd name="connsiteY5" fmla="*/ 1612696 h 2843630"/>
                <a:gd name="connsiteX6" fmla="*/ 1190578 w 1279418"/>
                <a:gd name="connsiteY6" fmla="*/ 1738012 h 2843630"/>
                <a:gd name="connsiteX7" fmla="*/ 1065262 w 1279418"/>
                <a:gd name="connsiteY7" fmla="*/ 1650893 h 2843630"/>
                <a:gd name="connsiteX8" fmla="*/ 946038 w 1279418"/>
                <a:gd name="connsiteY8" fmla="*/ 987825 h 2843630"/>
                <a:gd name="connsiteX9" fmla="*/ 917536 w 1279418"/>
                <a:gd name="connsiteY9" fmla="*/ 987825 h 2843630"/>
                <a:gd name="connsiteX10" fmla="*/ 917536 w 1279418"/>
                <a:gd name="connsiteY10" fmla="*/ 1331686 h 2843630"/>
                <a:gd name="connsiteX11" fmla="*/ 1014281 w 1279418"/>
                <a:gd name="connsiteY11" fmla="*/ 1616543 h 2843630"/>
                <a:gd name="connsiteX12" fmla="*/ 960580 w 1279418"/>
                <a:gd name="connsiteY12" fmla="*/ 2066380 h 2843630"/>
                <a:gd name="connsiteX13" fmla="*/ 942594 w 1279418"/>
                <a:gd name="connsiteY13" fmla="*/ 2066636 h 2843630"/>
                <a:gd name="connsiteX14" fmla="*/ 942594 w 1279418"/>
                <a:gd name="connsiteY14" fmla="*/ 2722978 h 2843630"/>
                <a:gd name="connsiteX15" fmla="*/ 821942 w 1279418"/>
                <a:gd name="connsiteY15" fmla="*/ 2843630 h 2843630"/>
                <a:gd name="connsiteX16" fmla="*/ 816225 w 1279418"/>
                <a:gd name="connsiteY16" fmla="*/ 2843630 h 2843630"/>
                <a:gd name="connsiteX17" fmla="*/ 695573 w 1279418"/>
                <a:gd name="connsiteY17" fmla="*/ 2722978 h 2843630"/>
                <a:gd name="connsiteX18" fmla="*/ 695573 w 1279418"/>
                <a:gd name="connsiteY18" fmla="*/ 2070157 h 2843630"/>
                <a:gd name="connsiteX19" fmla="*/ 584764 w 1279418"/>
                <a:gd name="connsiteY19" fmla="*/ 2071736 h 2843630"/>
                <a:gd name="connsiteX20" fmla="*/ 584764 w 1279418"/>
                <a:gd name="connsiteY20" fmla="*/ 2722978 h 2843630"/>
                <a:gd name="connsiteX21" fmla="*/ 464112 w 1279418"/>
                <a:gd name="connsiteY21" fmla="*/ 2843630 h 2843630"/>
                <a:gd name="connsiteX22" fmla="*/ 458395 w 1279418"/>
                <a:gd name="connsiteY22" fmla="*/ 2843630 h 2843630"/>
                <a:gd name="connsiteX23" fmla="*/ 337743 w 1279418"/>
                <a:gd name="connsiteY23" fmla="*/ 2722978 h 2843630"/>
                <a:gd name="connsiteX24" fmla="*/ 337743 w 1279418"/>
                <a:gd name="connsiteY24" fmla="*/ 2075257 h 2843630"/>
                <a:gd name="connsiteX25" fmla="*/ 304101 w 1279418"/>
                <a:gd name="connsiteY25" fmla="*/ 2075736 h 2843630"/>
                <a:gd name="connsiteX26" fmla="*/ 250400 w 1279418"/>
                <a:gd name="connsiteY26" fmla="*/ 1616543 h 2843630"/>
                <a:gd name="connsiteX27" fmla="*/ 347144 w 1279418"/>
                <a:gd name="connsiteY27" fmla="*/ 1331689 h 2843630"/>
                <a:gd name="connsiteX28" fmla="*/ 347144 w 1279418"/>
                <a:gd name="connsiteY28" fmla="*/ 987825 h 2843630"/>
                <a:gd name="connsiteX29" fmla="*/ 333380 w 1279418"/>
                <a:gd name="connsiteY29" fmla="*/ 987825 h 2843630"/>
                <a:gd name="connsiteX30" fmla="*/ 214156 w 1279418"/>
                <a:gd name="connsiteY30" fmla="*/ 1650893 h 2843630"/>
                <a:gd name="connsiteX31" fmla="*/ 88840 w 1279418"/>
                <a:gd name="connsiteY31" fmla="*/ 1738012 h 2843630"/>
                <a:gd name="connsiteX32" fmla="*/ 1721 w 1279418"/>
                <a:gd name="connsiteY32" fmla="*/ 1612696 h 2843630"/>
                <a:gd name="connsiteX33" fmla="*/ 151558 w 1279418"/>
                <a:gd name="connsiteY33" fmla="*/ 779369 h 2843630"/>
                <a:gd name="connsiteX34" fmla="*/ 165076 w 1279418"/>
                <a:gd name="connsiteY34" fmla="*/ 745240 h 2843630"/>
                <a:gd name="connsiteX35" fmla="*/ 166159 w 1279418"/>
                <a:gd name="connsiteY35" fmla="*/ 739877 h 2843630"/>
                <a:gd name="connsiteX36" fmla="*/ 330610 w 1279418"/>
                <a:gd name="connsiteY36" fmla="*/ 630871 h 2843630"/>
                <a:gd name="connsiteX37" fmla="*/ 631229 w 1279418"/>
                <a:gd name="connsiteY37" fmla="*/ 0 h 2843630"/>
                <a:gd name="connsiteX38" fmla="*/ 930644 w 1279418"/>
                <a:gd name="connsiteY38" fmla="*/ 299414 h 2843630"/>
                <a:gd name="connsiteX39" fmla="*/ 631229 w 1279418"/>
                <a:gd name="connsiteY39" fmla="*/ 598828 h 2843630"/>
                <a:gd name="connsiteX40" fmla="*/ 331814 w 1279418"/>
                <a:gd name="connsiteY40" fmla="*/ 299414 h 2843630"/>
                <a:gd name="connsiteX41" fmla="*/ 631229 w 1279418"/>
                <a:gd name="connsiteY41" fmla="*/ 0 h 28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79418" h="2843630">
                  <a:moveTo>
                    <a:pt x="330610" y="630871"/>
                  </a:moveTo>
                  <a:lnTo>
                    <a:pt x="950643" y="630871"/>
                  </a:lnTo>
                  <a:cubicBezTo>
                    <a:pt x="1024571" y="630871"/>
                    <a:pt x="1088000" y="675819"/>
                    <a:pt x="1115094" y="739877"/>
                  </a:cubicBezTo>
                  <a:lnTo>
                    <a:pt x="1118085" y="754690"/>
                  </a:lnTo>
                  <a:lnTo>
                    <a:pt x="1127860" y="779369"/>
                  </a:lnTo>
                  <a:lnTo>
                    <a:pt x="1277697" y="1612696"/>
                  </a:lnTo>
                  <a:cubicBezTo>
                    <a:pt x="1288245" y="1671358"/>
                    <a:pt x="1249241" y="1727464"/>
                    <a:pt x="1190578" y="1738012"/>
                  </a:cubicBezTo>
                  <a:cubicBezTo>
                    <a:pt x="1131916" y="1748560"/>
                    <a:pt x="1075810" y="1709555"/>
                    <a:pt x="1065262" y="1650893"/>
                  </a:cubicBezTo>
                  <a:lnTo>
                    <a:pt x="946038" y="987825"/>
                  </a:lnTo>
                  <a:lnTo>
                    <a:pt x="917536" y="987825"/>
                  </a:lnTo>
                  <a:lnTo>
                    <a:pt x="917536" y="1331686"/>
                  </a:lnTo>
                  <a:lnTo>
                    <a:pt x="1014281" y="1616543"/>
                  </a:lnTo>
                  <a:cubicBezTo>
                    <a:pt x="996406" y="1766519"/>
                    <a:pt x="978455" y="1916404"/>
                    <a:pt x="960580" y="2066380"/>
                  </a:cubicBezTo>
                  <a:lnTo>
                    <a:pt x="942594" y="2066636"/>
                  </a:lnTo>
                  <a:lnTo>
                    <a:pt x="942594" y="2722978"/>
                  </a:lnTo>
                  <a:cubicBezTo>
                    <a:pt x="942594" y="2789612"/>
                    <a:pt x="888576" y="2843630"/>
                    <a:pt x="821942" y="2843630"/>
                  </a:cubicBezTo>
                  <a:lnTo>
                    <a:pt x="816225" y="2843630"/>
                  </a:lnTo>
                  <a:cubicBezTo>
                    <a:pt x="749591" y="2843630"/>
                    <a:pt x="695573" y="2789612"/>
                    <a:pt x="695573" y="2722978"/>
                  </a:cubicBezTo>
                  <a:lnTo>
                    <a:pt x="695573" y="2070157"/>
                  </a:lnTo>
                  <a:lnTo>
                    <a:pt x="584764" y="2071736"/>
                  </a:lnTo>
                  <a:lnTo>
                    <a:pt x="584764" y="2722978"/>
                  </a:lnTo>
                  <a:cubicBezTo>
                    <a:pt x="584764" y="2789612"/>
                    <a:pt x="530746" y="2843630"/>
                    <a:pt x="464112" y="2843630"/>
                  </a:cubicBezTo>
                  <a:lnTo>
                    <a:pt x="458395" y="2843630"/>
                  </a:lnTo>
                  <a:cubicBezTo>
                    <a:pt x="391761" y="2843630"/>
                    <a:pt x="337743" y="2789612"/>
                    <a:pt x="337743" y="2722978"/>
                  </a:cubicBezTo>
                  <a:lnTo>
                    <a:pt x="337743" y="2075257"/>
                  </a:lnTo>
                  <a:lnTo>
                    <a:pt x="304101" y="2075736"/>
                  </a:lnTo>
                  <a:lnTo>
                    <a:pt x="250400" y="1616543"/>
                  </a:lnTo>
                  <a:lnTo>
                    <a:pt x="347144" y="1331689"/>
                  </a:lnTo>
                  <a:lnTo>
                    <a:pt x="347144" y="987825"/>
                  </a:lnTo>
                  <a:lnTo>
                    <a:pt x="333380" y="987825"/>
                  </a:lnTo>
                  <a:lnTo>
                    <a:pt x="214156" y="1650893"/>
                  </a:lnTo>
                  <a:cubicBezTo>
                    <a:pt x="203608" y="1709555"/>
                    <a:pt x="147502" y="1748560"/>
                    <a:pt x="88840" y="1738012"/>
                  </a:cubicBezTo>
                  <a:cubicBezTo>
                    <a:pt x="30177" y="1727464"/>
                    <a:pt x="-8827" y="1671358"/>
                    <a:pt x="1721" y="1612696"/>
                  </a:cubicBezTo>
                  <a:lnTo>
                    <a:pt x="151558" y="779369"/>
                  </a:lnTo>
                  <a:lnTo>
                    <a:pt x="165076" y="745240"/>
                  </a:lnTo>
                  <a:lnTo>
                    <a:pt x="166159" y="739877"/>
                  </a:lnTo>
                  <a:cubicBezTo>
                    <a:pt x="193253" y="675819"/>
                    <a:pt x="256683" y="630871"/>
                    <a:pt x="330610" y="630871"/>
                  </a:cubicBezTo>
                  <a:close/>
                  <a:moveTo>
                    <a:pt x="631229" y="0"/>
                  </a:moveTo>
                  <a:cubicBezTo>
                    <a:pt x="796591" y="0"/>
                    <a:pt x="930644" y="134052"/>
                    <a:pt x="930644" y="299414"/>
                  </a:cubicBezTo>
                  <a:cubicBezTo>
                    <a:pt x="930644" y="464776"/>
                    <a:pt x="796591" y="598828"/>
                    <a:pt x="631229" y="598828"/>
                  </a:cubicBezTo>
                  <a:cubicBezTo>
                    <a:pt x="465867" y="598828"/>
                    <a:pt x="331814" y="464776"/>
                    <a:pt x="331814" y="299414"/>
                  </a:cubicBezTo>
                  <a:cubicBezTo>
                    <a:pt x="331814" y="134052"/>
                    <a:pt x="465867" y="0"/>
                    <a:pt x="631229" y="0"/>
                  </a:cubicBezTo>
                  <a:close/>
                </a:path>
              </a:pathLst>
            </a:custGeom>
            <a:solidFill>
              <a:srgbClr val="FCC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Freeform: Shape 169"/>
            <p:cNvSpPr/>
            <p:nvPr/>
          </p:nvSpPr>
          <p:spPr>
            <a:xfrm>
              <a:off x="4924377" y="5486400"/>
              <a:ext cx="326899" cy="711020"/>
            </a:xfrm>
            <a:custGeom>
              <a:avLst/>
              <a:gdLst>
                <a:gd name="connsiteX0" fmla="*/ 330610 w 1279418"/>
                <a:gd name="connsiteY0" fmla="*/ 630871 h 2843630"/>
                <a:gd name="connsiteX1" fmla="*/ 950643 w 1279418"/>
                <a:gd name="connsiteY1" fmla="*/ 630871 h 2843630"/>
                <a:gd name="connsiteX2" fmla="*/ 1115094 w 1279418"/>
                <a:gd name="connsiteY2" fmla="*/ 739877 h 2843630"/>
                <a:gd name="connsiteX3" fmla="*/ 1118085 w 1279418"/>
                <a:gd name="connsiteY3" fmla="*/ 754690 h 2843630"/>
                <a:gd name="connsiteX4" fmla="*/ 1127860 w 1279418"/>
                <a:gd name="connsiteY4" fmla="*/ 779369 h 2843630"/>
                <a:gd name="connsiteX5" fmla="*/ 1277697 w 1279418"/>
                <a:gd name="connsiteY5" fmla="*/ 1612696 h 2843630"/>
                <a:gd name="connsiteX6" fmla="*/ 1190578 w 1279418"/>
                <a:gd name="connsiteY6" fmla="*/ 1738012 h 2843630"/>
                <a:gd name="connsiteX7" fmla="*/ 1065262 w 1279418"/>
                <a:gd name="connsiteY7" fmla="*/ 1650893 h 2843630"/>
                <a:gd name="connsiteX8" fmla="*/ 946038 w 1279418"/>
                <a:gd name="connsiteY8" fmla="*/ 987825 h 2843630"/>
                <a:gd name="connsiteX9" fmla="*/ 917536 w 1279418"/>
                <a:gd name="connsiteY9" fmla="*/ 987825 h 2843630"/>
                <a:gd name="connsiteX10" fmla="*/ 917536 w 1279418"/>
                <a:gd name="connsiteY10" fmla="*/ 1331686 h 2843630"/>
                <a:gd name="connsiteX11" fmla="*/ 1014281 w 1279418"/>
                <a:gd name="connsiteY11" fmla="*/ 1616543 h 2843630"/>
                <a:gd name="connsiteX12" fmla="*/ 960580 w 1279418"/>
                <a:gd name="connsiteY12" fmla="*/ 2066380 h 2843630"/>
                <a:gd name="connsiteX13" fmla="*/ 942594 w 1279418"/>
                <a:gd name="connsiteY13" fmla="*/ 2066636 h 2843630"/>
                <a:gd name="connsiteX14" fmla="*/ 942594 w 1279418"/>
                <a:gd name="connsiteY14" fmla="*/ 2722978 h 2843630"/>
                <a:gd name="connsiteX15" fmla="*/ 821942 w 1279418"/>
                <a:gd name="connsiteY15" fmla="*/ 2843630 h 2843630"/>
                <a:gd name="connsiteX16" fmla="*/ 816225 w 1279418"/>
                <a:gd name="connsiteY16" fmla="*/ 2843630 h 2843630"/>
                <a:gd name="connsiteX17" fmla="*/ 695573 w 1279418"/>
                <a:gd name="connsiteY17" fmla="*/ 2722978 h 2843630"/>
                <a:gd name="connsiteX18" fmla="*/ 695573 w 1279418"/>
                <a:gd name="connsiteY18" fmla="*/ 2070157 h 2843630"/>
                <a:gd name="connsiteX19" fmla="*/ 584764 w 1279418"/>
                <a:gd name="connsiteY19" fmla="*/ 2071736 h 2843630"/>
                <a:gd name="connsiteX20" fmla="*/ 584764 w 1279418"/>
                <a:gd name="connsiteY20" fmla="*/ 2722978 h 2843630"/>
                <a:gd name="connsiteX21" fmla="*/ 464112 w 1279418"/>
                <a:gd name="connsiteY21" fmla="*/ 2843630 h 2843630"/>
                <a:gd name="connsiteX22" fmla="*/ 458395 w 1279418"/>
                <a:gd name="connsiteY22" fmla="*/ 2843630 h 2843630"/>
                <a:gd name="connsiteX23" fmla="*/ 337743 w 1279418"/>
                <a:gd name="connsiteY23" fmla="*/ 2722978 h 2843630"/>
                <a:gd name="connsiteX24" fmla="*/ 337743 w 1279418"/>
                <a:gd name="connsiteY24" fmla="*/ 2075257 h 2843630"/>
                <a:gd name="connsiteX25" fmla="*/ 304101 w 1279418"/>
                <a:gd name="connsiteY25" fmla="*/ 2075736 h 2843630"/>
                <a:gd name="connsiteX26" fmla="*/ 250400 w 1279418"/>
                <a:gd name="connsiteY26" fmla="*/ 1616543 h 2843630"/>
                <a:gd name="connsiteX27" fmla="*/ 347144 w 1279418"/>
                <a:gd name="connsiteY27" fmla="*/ 1331689 h 2843630"/>
                <a:gd name="connsiteX28" fmla="*/ 347144 w 1279418"/>
                <a:gd name="connsiteY28" fmla="*/ 987825 h 2843630"/>
                <a:gd name="connsiteX29" fmla="*/ 333380 w 1279418"/>
                <a:gd name="connsiteY29" fmla="*/ 987825 h 2843630"/>
                <a:gd name="connsiteX30" fmla="*/ 214156 w 1279418"/>
                <a:gd name="connsiteY30" fmla="*/ 1650893 h 2843630"/>
                <a:gd name="connsiteX31" fmla="*/ 88840 w 1279418"/>
                <a:gd name="connsiteY31" fmla="*/ 1738012 h 2843630"/>
                <a:gd name="connsiteX32" fmla="*/ 1721 w 1279418"/>
                <a:gd name="connsiteY32" fmla="*/ 1612696 h 2843630"/>
                <a:gd name="connsiteX33" fmla="*/ 151558 w 1279418"/>
                <a:gd name="connsiteY33" fmla="*/ 779369 h 2843630"/>
                <a:gd name="connsiteX34" fmla="*/ 165076 w 1279418"/>
                <a:gd name="connsiteY34" fmla="*/ 745240 h 2843630"/>
                <a:gd name="connsiteX35" fmla="*/ 166159 w 1279418"/>
                <a:gd name="connsiteY35" fmla="*/ 739877 h 2843630"/>
                <a:gd name="connsiteX36" fmla="*/ 330610 w 1279418"/>
                <a:gd name="connsiteY36" fmla="*/ 630871 h 2843630"/>
                <a:gd name="connsiteX37" fmla="*/ 631229 w 1279418"/>
                <a:gd name="connsiteY37" fmla="*/ 0 h 2843630"/>
                <a:gd name="connsiteX38" fmla="*/ 930644 w 1279418"/>
                <a:gd name="connsiteY38" fmla="*/ 299414 h 2843630"/>
                <a:gd name="connsiteX39" fmla="*/ 631229 w 1279418"/>
                <a:gd name="connsiteY39" fmla="*/ 598828 h 2843630"/>
                <a:gd name="connsiteX40" fmla="*/ 331814 w 1279418"/>
                <a:gd name="connsiteY40" fmla="*/ 299414 h 2843630"/>
                <a:gd name="connsiteX41" fmla="*/ 631229 w 1279418"/>
                <a:gd name="connsiteY41" fmla="*/ 0 h 28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79418" h="2843630">
                  <a:moveTo>
                    <a:pt x="330610" y="630871"/>
                  </a:moveTo>
                  <a:lnTo>
                    <a:pt x="950643" y="630871"/>
                  </a:lnTo>
                  <a:cubicBezTo>
                    <a:pt x="1024571" y="630871"/>
                    <a:pt x="1088000" y="675819"/>
                    <a:pt x="1115094" y="739877"/>
                  </a:cubicBezTo>
                  <a:lnTo>
                    <a:pt x="1118085" y="754690"/>
                  </a:lnTo>
                  <a:lnTo>
                    <a:pt x="1127860" y="779369"/>
                  </a:lnTo>
                  <a:lnTo>
                    <a:pt x="1277697" y="1612696"/>
                  </a:lnTo>
                  <a:cubicBezTo>
                    <a:pt x="1288245" y="1671358"/>
                    <a:pt x="1249241" y="1727464"/>
                    <a:pt x="1190578" y="1738012"/>
                  </a:cubicBezTo>
                  <a:cubicBezTo>
                    <a:pt x="1131916" y="1748560"/>
                    <a:pt x="1075810" y="1709555"/>
                    <a:pt x="1065262" y="1650893"/>
                  </a:cubicBezTo>
                  <a:lnTo>
                    <a:pt x="946038" y="987825"/>
                  </a:lnTo>
                  <a:lnTo>
                    <a:pt x="917536" y="987825"/>
                  </a:lnTo>
                  <a:lnTo>
                    <a:pt x="917536" y="1331686"/>
                  </a:lnTo>
                  <a:lnTo>
                    <a:pt x="1014281" y="1616543"/>
                  </a:lnTo>
                  <a:cubicBezTo>
                    <a:pt x="996406" y="1766519"/>
                    <a:pt x="978455" y="1916404"/>
                    <a:pt x="960580" y="2066380"/>
                  </a:cubicBezTo>
                  <a:lnTo>
                    <a:pt x="942594" y="2066636"/>
                  </a:lnTo>
                  <a:lnTo>
                    <a:pt x="942594" y="2722978"/>
                  </a:lnTo>
                  <a:cubicBezTo>
                    <a:pt x="942594" y="2789612"/>
                    <a:pt x="888576" y="2843630"/>
                    <a:pt x="821942" y="2843630"/>
                  </a:cubicBezTo>
                  <a:lnTo>
                    <a:pt x="816225" y="2843630"/>
                  </a:lnTo>
                  <a:cubicBezTo>
                    <a:pt x="749591" y="2843630"/>
                    <a:pt x="695573" y="2789612"/>
                    <a:pt x="695573" y="2722978"/>
                  </a:cubicBezTo>
                  <a:lnTo>
                    <a:pt x="695573" y="2070157"/>
                  </a:lnTo>
                  <a:lnTo>
                    <a:pt x="584764" y="2071736"/>
                  </a:lnTo>
                  <a:lnTo>
                    <a:pt x="584764" y="2722978"/>
                  </a:lnTo>
                  <a:cubicBezTo>
                    <a:pt x="584764" y="2789612"/>
                    <a:pt x="530746" y="2843630"/>
                    <a:pt x="464112" y="2843630"/>
                  </a:cubicBezTo>
                  <a:lnTo>
                    <a:pt x="458395" y="2843630"/>
                  </a:lnTo>
                  <a:cubicBezTo>
                    <a:pt x="391761" y="2843630"/>
                    <a:pt x="337743" y="2789612"/>
                    <a:pt x="337743" y="2722978"/>
                  </a:cubicBezTo>
                  <a:lnTo>
                    <a:pt x="337743" y="2075257"/>
                  </a:lnTo>
                  <a:lnTo>
                    <a:pt x="304101" y="2075736"/>
                  </a:lnTo>
                  <a:lnTo>
                    <a:pt x="250400" y="1616543"/>
                  </a:lnTo>
                  <a:lnTo>
                    <a:pt x="347144" y="1331689"/>
                  </a:lnTo>
                  <a:lnTo>
                    <a:pt x="347144" y="987825"/>
                  </a:lnTo>
                  <a:lnTo>
                    <a:pt x="333380" y="987825"/>
                  </a:lnTo>
                  <a:lnTo>
                    <a:pt x="214156" y="1650893"/>
                  </a:lnTo>
                  <a:cubicBezTo>
                    <a:pt x="203608" y="1709555"/>
                    <a:pt x="147502" y="1748560"/>
                    <a:pt x="88840" y="1738012"/>
                  </a:cubicBezTo>
                  <a:cubicBezTo>
                    <a:pt x="30177" y="1727464"/>
                    <a:pt x="-8827" y="1671358"/>
                    <a:pt x="1721" y="1612696"/>
                  </a:cubicBezTo>
                  <a:lnTo>
                    <a:pt x="151558" y="779369"/>
                  </a:lnTo>
                  <a:lnTo>
                    <a:pt x="165076" y="745240"/>
                  </a:lnTo>
                  <a:lnTo>
                    <a:pt x="166159" y="739877"/>
                  </a:lnTo>
                  <a:cubicBezTo>
                    <a:pt x="193253" y="675819"/>
                    <a:pt x="256683" y="630871"/>
                    <a:pt x="330610" y="630871"/>
                  </a:cubicBezTo>
                  <a:close/>
                  <a:moveTo>
                    <a:pt x="631229" y="0"/>
                  </a:moveTo>
                  <a:cubicBezTo>
                    <a:pt x="796591" y="0"/>
                    <a:pt x="930644" y="134052"/>
                    <a:pt x="930644" y="299414"/>
                  </a:cubicBezTo>
                  <a:cubicBezTo>
                    <a:pt x="930644" y="464776"/>
                    <a:pt x="796591" y="598828"/>
                    <a:pt x="631229" y="598828"/>
                  </a:cubicBezTo>
                  <a:cubicBezTo>
                    <a:pt x="465867" y="598828"/>
                    <a:pt x="331814" y="464776"/>
                    <a:pt x="331814" y="299414"/>
                  </a:cubicBezTo>
                  <a:cubicBezTo>
                    <a:pt x="331814" y="134052"/>
                    <a:pt x="465867" y="0"/>
                    <a:pt x="631229" y="0"/>
                  </a:cubicBezTo>
                  <a:close/>
                </a:path>
              </a:pathLst>
            </a:custGeom>
            <a:solidFill>
              <a:srgbClr val="FCC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Freeform: Shape 169"/>
            <p:cNvSpPr/>
            <p:nvPr/>
          </p:nvSpPr>
          <p:spPr>
            <a:xfrm>
              <a:off x="5316500" y="5486400"/>
              <a:ext cx="326899" cy="711020"/>
            </a:xfrm>
            <a:custGeom>
              <a:avLst/>
              <a:gdLst>
                <a:gd name="connsiteX0" fmla="*/ 330610 w 1279418"/>
                <a:gd name="connsiteY0" fmla="*/ 630871 h 2843630"/>
                <a:gd name="connsiteX1" fmla="*/ 950643 w 1279418"/>
                <a:gd name="connsiteY1" fmla="*/ 630871 h 2843630"/>
                <a:gd name="connsiteX2" fmla="*/ 1115094 w 1279418"/>
                <a:gd name="connsiteY2" fmla="*/ 739877 h 2843630"/>
                <a:gd name="connsiteX3" fmla="*/ 1118085 w 1279418"/>
                <a:gd name="connsiteY3" fmla="*/ 754690 h 2843630"/>
                <a:gd name="connsiteX4" fmla="*/ 1127860 w 1279418"/>
                <a:gd name="connsiteY4" fmla="*/ 779369 h 2843630"/>
                <a:gd name="connsiteX5" fmla="*/ 1277697 w 1279418"/>
                <a:gd name="connsiteY5" fmla="*/ 1612696 h 2843630"/>
                <a:gd name="connsiteX6" fmla="*/ 1190578 w 1279418"/>
                <a:gd name="connsiteY6" fmla="*/ 1738012 h 2843630"/>
                <a:gd name="connsiteX7" fmla="*/ 1065262 w 1279418"/>
                <a:gd name="connsiteY7" fmla="*/ 1650893 h 2843630"/>
                <a:gd name="connsiteX8" fmla="*/ 946038 w 1279418"/>
                <a:gd name="connsiteY8" fmla="*/ 987825 h 2843630"/>
                <a:gd name="connsiteX9" fmla="*/ 917536 w 1279418"/>
                <a:gd name="connsiteY9" fmla="*/ 987825 h 2843630"/>
                <a:gd name="connsiteX10" fmla="*/ 917536 w 1279418"/>
                <a:gd name="connsiteY10" fmla="*/ 1331686 h 2843630"/>
                <a:gd name="connsiteX11" fmla="*/ 1014281 w 1279418"/>
                <a:gd name="connsiteY11" fmla="*/ 1616543 h 2843630"/>
                <a:gd name="connsiteX12" fmla="*/ 960580 w 1279418"/>
                <a:gd name="connsiteY12" fmla="*/ 2066380 h 2843630"/>
                <a:gd name="connsiteX13" fmla="*/ 942594 w 1279418"/>
                <a:gd name="connsiteY13" fmla="*/ 2066636 h 2843630"/>
                <a:gd name="connsiteX14" fmla="*/ 942594 w 1279418"/>
                <a:gd name="connsiteY14" fmla="*/ 2722978 h 2843630"/>
                <a:gd name="connsiteX15" fmla="*/ 821942 w 1279418"/>
                <a:gd name="connsiteY15" fmla="*/ 2843630 h 2843630"/>
                <a:gd name="connsiteX16" fmla="*/ 816225 w 1279418"/>
                <a:gd name="connsiteY16" fmla="*/ 2843630 h 2843630"/>
                <a:gd name="connsiteX17" fmla="*/ 695573 w 1279418"/>
                <a:gd name="connsiteY17" fmla="*/ 2722978 h 2843630"/>
                <a:gd name="connsiteX18" fmla="*/ 695573 w 1279418"/>
                <a:gd name="connsiteY18" fmla="*/ 2070157 h 2843630"/>
                <a:gd name="connsiteX19" fmla="*/ 584764 w 1279418"/>
                <a:gd name="connsiteY19" fmla="*/ 2071736 h 2843630"/>
                <a:gd name="connsiteX20" fmla="*/ 584764 w 1279418"/>
                <a:gd name="connsiteY20" fmla="*/ 2722978 h 2843630"/>
                <a:gd name="connsiteX21" fmla="*/ 464112 w 1279418"/>
                <a:gd name="connsiteY21" fmla="*/ 2843630 h 2843630"/>
                <a:gd name="connsiteX22" fmla="*/ 458395 w 1279418"/>
                <a:gd name="connsiteY22" fmla="*/ 2843630 h 2843630"/>
                <a:gd name="connsiteX23" fmla="*/ 337743 w 1279418"/>
                <a:gd name="connsiteY23" fmla="*/ 2722978 h 2843630"/>
                <a:gd name="connsiteX24" fmla="*/ 337743 w 1279418"/>
                <a:gd name="connsiteY24" fmla="*/ 2075257 h 2843630"/>
                <a:gd name="connsiteX25" fmla="*/ 304101 w 1279418"/>
                <a:gd name="connsiteY25" fmla="*/ 2075736 h 2843630"/>
                <a:gd name="connsiteX26" fmla="*/ 250400 w 1279418"/>
                <a:gd name="connsiteY26" fmla="*/ 1616543 h 2843630"/>
                <a:gd name="connsiteX27" fmla="*/ 347144 w 1279418"/>
                <a:gd name="connsiteY27" fmla="*/ 1331689 h 2843630"/>
                <a:gd name="connsiteX28" fmla="*/ 347144 w 1279418"/>
                <a:gd name="connsiteY28" fmla="*/ 987825 h 2843630"/>
                <a:gd name="connsiteX29" fmla="*/ 333380 w 1279418"/>
                <a:gd name="connsiteY29" fmla="*/ 987825 h 2843630"/>
                <a:gd name="connsiteX30" fmla="*/ 214156 w 1279418"/>
                <a:gd name="connsiteY30" fmla="*/ 1650893 h 2843630"/>
                <a:gd name="connsiteX31" fmla="*/ 88840 w 1279418"/>
                <a:gd name="connsiteY31" fmla="*/ 1738012 h 2843630"/>
                <a:gd name="connsiteX32" fmla="*/ 1721 w 1279418"/>
                <a:gd name="connsiteY32" fmla="*/ 1612696 h 2843630"/>
                <a:gd name="connsiteX33" fmla="*/ 151558 w 1279418"/>
                <a:gd name="connsiteY33" fmla="*/ 779369 h 2843630"/>
                <a:gd name="connsiteX34" fmla="*/ 165076 w 1279418"/>
                <a:gd name="connsiteY34" fmla="*/ 745240 h 2843630"/>
                <a:gd name="connsiteX35" fmla="*/ 166159 w 1279418"/>
                <a:gd name="connsiteY35" fmla="*/ 739877 h 2843630"/>
                <a:gd name="connsiteX36" fmla="*/ 330610 w 1279418"/>
                <a:gd name="connsiteY36" fmla="*/ 630871 h 2843630"/>
                <a:gd name="connsiteX37" fmla="*/ 631229 w 1279418"/>
                <a:gd name="connsiteY37" fmla="*/ 0 h 2843630"/>
                <a:gd name="connsiteX38" fmla="*/ 930644 w 1279418"/>
                <a:gd name="connsiteY38" fmla="*/ 299414 h 2843630"/>
                <a:gd name="connsiteX39" fmla="*/ 631229 w 1279418"/>
                <a:gd name="connsiteY39" fmla="*/ 598828 h 2843630"/>
                <a:gd name="connsiteX40" fmla="*/ 331814 w 1279418"/>
                <a:gd name="connsiteY40" fmla="*/ 299414 h 2843630"/>
                <a:gd name="connsiteX41" fmla="*/ 631229 w 1279418"/>
                <a:gd name="connsiteY41" fmla="*/ 0 h 28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79418" h="2843630">
                  <a:moveTo>
                    <a:pt x="330610" y="630871"/>
                  </a:moveTo>
                  <a:lnTo>
                    <a:pt x="950643" y="630871"/>
                  </a:lnTo>
                  <a:cubicBezTo>
                    <a:pt x="1024571" y="630871"/>
                    <a:pt x="1088000" y="675819"/>
                    <a:pt x="1115094" y="739877"/>
                  </a:cubicBezTo>
                  <a:lnTo>
                    <a:pt x="1118085" y="754690"/>
                  </a:lnTo>
                  <a:lnTo>
                    <a:pt x="1127860" y="779369"/>
                  </a:lnTo>
                  <a:lnTo>
                    <a:pt x="1277697" y="1612696"/>
                  </a:lnTo>
                  <a:cubicBezTo>
                    <a:pt x="1288245" y="1671358"/>
                    <a:pt x="1249241" y="1727464"/>
                    <a:pt x="1190578" y="1738012"/>
                  </a:cubicBezTo>
                  <a:cubicBezTo>
                    <a:pt x="1131916" y="1748560"/>
                    <a:pt x="1075810" y="1709555"/>
                    <a:pt x="1065262" y="1650893"/>
                  </a:cubicBezTo>
                  <a:lnTo>
                    <a:pt x="946038" y="987825"/>
                  </a:lnTo>
                  <a:lnTo>
                    <a:pt x="917536" y="987825"/>
                  </a:lnTo>
                  <a:lnTo>
                    <a:pt x="917536" y="1331686"/>
                  </a:lnTo>
                  <a:lnTo>
                    <a:pt x="1014281" y="1616543"/>
                  </a:lnTo>
                  <a:cubicBezTo>
                    <a:pt x="996406" y="1766519"/>
                    <a:pt x="978455" y="1916404"/>
                    <a:pt x="960580" y="2066380"/>
                  </a:cubicBezTo>
                  <a:lnTo>
                    <a:pt x="942594" y="2066636"/>
                  </a:lnTo>
                  <a:lnTo>
                    <a:pt x="942594" y="2722978"/>
                  </a:lnTo>
                  <a:cubicBezTo>
                    <a:pt x="942594" y="2789612"/>
                    <a:pt x="888576" y="2843630"/>
                    <a:pt x="821942" y="2843630"/>
                  </a:cubicBezTo>
                  <a:lnTo>
                    <a:pt x="816225" y="2843630"/>
                  </a:lnTo>
                  <a:cubicBezTo>
                    <a:pt x="749591" y="2843630"/>
                    <a:pt x="695573" y="2789612"/>
                    <a:pt x="695573" y="2722978"/>
                  </a:cubicBezTo>
                  <a:lnTo>
                    <a:pt x="695573" y="2070157"/>
                  </a:lnTo>
                  <a:lnTo>
                    <a:pt x="584764" y="2071736"/>
                  </a:lnTo>
                  <a:lnTo>
                    <a:pt x="584764" y="2722978"/>
                  </a:lnTo>
                  <a:cubicBezTo>
                    <a:pt x="584764" y="2789612"/>
                    <a:pt x="530746" y="2843630"/>
                    <a:pt x="464112" y="2843630"/>
                  </a:cubicBezTo>
                  <a:lnTo>
                    <a:pt x="458395" y="2843630"/>
                  </a:lnTo>
                  <a:cubicBezTo>
                    <a:pt x="391761" y="2843630"/>
                    <a:pt x="337743" y="2789612"/>
                    <a:pt x="337743" y="2722978"/>
                  </a:cubicBezTo>
                  <a:lnTo>
                    <a:pt x="337743" y="2075257"/>
                  </a:lnTo>
                  <a:lnTo>
                    <a:pt x="304101" y="2075736"/>
                  </a:lnTo>
                  <a:lnTo>
                    <a:pt x="250400" y="1616543"/>
                  </a:lnTo>
                  <a:lnTo>
                    <a:pt x="347144" y="1331689"/>
                  </a:lnTo>
                  <a:lnTo>
                    <a:pt x="347144" y="987825"/>
                  </a:lnTo>
                  <a:lnTo>
                    <a:pt x="333380" y="987825"/>
                  </a:lnTo>
                  <a:lnTo>
                    <a:pt x="214156" y="1650893"/>
                  </a:lnTo>
                  <a:cubicBezTo>
                    <a:pt x="203608" y="1709555"/>
                    <a:pt x="147502" y="1748560"/>
                    <a:pt x="88840" y="1738012"/>
                  </a:cubicBezTo>
                  <a:cubicBezTo>
                    <a:pt x="30177" y="1727464"/>
                    <a:pt x="-8827" y="1671358"/>
                    <a:pt x="1721" y="1612696"/>
                  </a:cubicBezTo>
                  <a:lnTo>
                    <a:pt x="151558" y="779369"/>
                  </a:lnTo>
                  <a:lnTo>
                    <a:pt x="165076" y="745240"/>
                  </a:lnTo>
                  <a:lnTo>
                    <a:pt x="166159" y="739877"/>
                  </a:lnTo>
                  <a:cubicBezTo>
                    <a:pt x="193253" y="675819"/>
                    <a:pt x="256683" y="630871"/>
                    <a:pt x="330610" y="630871"/>
                  </a:cubicBezTo>
                  <a:close/>
                  <a:moveTo>
                    <a:pt x="631229" y="0"/>
                  </a:moveTo>
                  <a:cubicBezTo>
                    <a:pt x="796591" y="0"/>
                    <a:pt x="930644" y="134052"/>
                    <a:pt x="930644" y="299414"/>
                  </a:cubicBezTo>
                  <a:cubicBezTo>
                    <a:pt x="930644" y="464776"/>
                    <a:pt x="796591" y="598828"/>
                    <a:pt x="631229" y="598828"/>
                  </a:cubicBezTo>
                  <a:cubicBezTo>
                    <a:pt x="465867" y="598828"/>
                    <a:pt x="331814" y="464776"/>
                    <a:pt x="331814" y="299414"/>
                  </a:cubicBezTo>
                  <a:cubicBezTo>
                    <a:pt x="331814" y="134052"/>
                    <a:pt x="465867" y="0"/>
                    <a:pt x="631229" y="0"/>
                  </a:cubicBezTo>
                  <a:close/>
                </a:path>
              </a:pathLst>
            </a:custGeom>
            <a:solidFill>
              <a:srgbClr val="FCC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6" name="CuadroTexto 5"/>
          <p:cNvSpPr txBox="1"/>
          <p:nvPr/>
        </p:nvSpPr>
        <p:spPr>
          <a:xfrm>
            <a:off x="43547" y="2017198"/>
            <a:ext cx="2666190" cy="369332"/>
          </a:xfrm>
          <a:prstGeom prst="rect">
            <a:avLst/>
          </a:prstGeom>
          <a:noFill/>
        </p:spPr>
        <p:txBody>
          <a:bodyPr wrap="square" rtlCol="0">
            <a:spAutoFit/>
          </a:bodyPr>
          <a:lstStyle/>
          <a:p>
            <a:r>
              <a:rPr lang="es-EC" dirty="0" smtClean="0">
                <a:solidFill>
                  <a:srgbClr val="C00000"/>
                </a:solidFill>
              </a:rPr>
              <a:t>Sistema CRAS</a:t>
            </a:r>
            <a:endParaRPr lang="es-ES" dirty="0">
              <a:solidFill>
                <a:srgbClr val="C00000"/>
              </a:solidFill>
            </a:endParaRPr>
          </a:p>
        </p:txBody>
      </p:sp>
      <p:sp>
        <p:nvSpPr>
          <p:cNvPr id="23" name="Flecha derecha 22"/>
          <p:cNvSpPr/>
          <p:nvPr/>
        </p:nvSpPr>
        <p:spPr>
          <a:xfrm>
            <a:off x="1675972" y="1945163"/>
            <a:ext cx="1252570" cy="568295"/>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C" dirty="0" smtClean="0"/>
              <a:t>Registro</a:t>
            </a:r>
            <a:endParaRPr lang="es-ES" dirty="0"/>
          </a:p>
        </p:txBody>
      </p:sp>
      <p:sp>
        <p:nvSpPr>
          <p:cNvPr id="25" name="TextBox 13"/>
          <p:cNvSpPr txBox="1"/>
          <p:nvPr/>
        </p:nvSpPr>
        <p:spPr>
          <a:xfrm>
            <a:off x="3053607" y="2492051"/>
            <a:ext cx="3313890" cy="400110"/>
          </a:xfrm>
          <a:prstGeom prst="rect">
            <a:avLst/>
          </a:prstGeom>
          <a:noFill/>
        </p:spPr>
        <p:txBody>
          <a:bodyPr wrap="square">
            <a:spAutoFit/>
          </a:bodyPr>
          <a:lstStyle/>
          <a:p>
            <a:pPr>
              <a:defRPr/>
            </a:pPr>
            <a:r>
              <a:rPr lang="en-US" sz="2000" dirty="0" smtClean="0"/>
              <a:t>Señales </a:t>
            </a:r>
            <a:r>
              <a:rPr lang="en-US" sz="2000" dirty="0"/>
              <a:t>C</a:t>
            </a:r>
            <a:r>
              <a:rPr lang="en-US" sz="2000" dirty="0" smtClean="0"/>
              <a:t>ardiorespiratoria</a:t>
            </a:r>
            <a:endParaRPr lang="en-US" sz="2000" dirty="0"/>
          </a:p>
        </p:txBody>
      </p:sp>
      <p:sp>
        <p:nvSpPr>
          <p:cNvPr id="26" name="Flecha derecha 25"/>
          <p:cNvSpPr/>
          <p:nvPr/>
        </p:nvSpPr>
        <p:spPr>
          <a:xfrm>
            <a:off x="6242431" y="1875204"/>
            <a:ext cx="1426729" cy="568295"/>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C" dirty="0" smtClean="0"/>
              <a:t>estímulos</a:t>
            </a:r>
            <a:endParaRPr lang="es-ES" dirty="0"/>
          </a:p>
        </p:txBody>
      </p:sp>
      <p:pic>
        <p:nvPicPr>
          <p:cNvPr id="27" name="Imagen 26">
            <a:hlinkClick r:id="rId4" action="ppaction://hlinksldjump"/>
          </p:cNvPr>
          <p:cNvPicPr/>
          <p:nvPr/>
        </p:nvPicPr>
        <p:blipFill rotWithShape="1">
          <a:blip r:embed="rId5"/>
          <a:srcRect l="4353" t="3047" r="52085" b="52527"/>
          <a:stretch/>
        </p:blipFill>
        <p:spPr bwMode="auto">
          <a:xfrm>
            <a:off x="7632024" y="2737362"/>
            <a:ext cx="1332592" cy="891858"/>
          </a:xfrm>
          <a:prstGeom prst="rect">
            <a:avLst/>
          </a:prstGeom>
          <a:ln>
            <a:noFill/>
          </a:ln>
          <a:extLst>
            <a:ext uri="{53640926-AAD7-44D8-BBD7-CCE9431645EC}">
              <a14:shadowObscured xmlns:a14="http://schemas.microsoft.com/office/drawing/2010/main"/>
            </a:ext>
          </a:extLst>
        </p:spPr>
      </p:pic>
      <p:pic>
        <p:nvPicPr>
          <p:cNvPr id="28" name="Imagen 27"/>
          <p:cNvPicPr/>
          <p:nvPr/>
        </p:nvPicPr>
        <p:blipFill rotWithShape="1">
          <a:blip r:embed="rId5"/>
          <a:srcRect l="51807" t="3048" r="4586" b="51643"/>
          <a:stretch/>
        </p:blipFill>
        <p:spPr bwMode="auto">
          <a:xfrm>
            <a:off x="7627920" y="1532191"/>
            <a:ext cx="1340800" cy="762496"/>
          </a:xfrm>
          <a:prstGeom prst="rect">
            <a:avLst/>
          </a:prstGeom>
          <a:ln>
            <a:noFill/>
          </a:ln>
          <a:extLst>
            <a:ext uri="{53640926-AAD7-44D8-BBD7-CCE9431645EC}">
              <a14:shadowObscured xmlns:a14="http://schemas.microsoft.com/office/drawing/2010/main"/>
            </a:ext>
          </a:extLst>
        </p:spPr>
      </p:pic>
      <p:sp>
        <p:nvSpPr>
          <p:cNvPr id="7" name="Rectángulo 6"/>
          <p:cNvSpPr/>
          <p:nvPr/>
        </p:nvSpPr>
        <p:spPr>
          <a:xfrm>
            <a:off x="7756874" y="3631730"/>
            <a:ext cx="1210588" cy="369332"/>
          </a:xfrm>
          <a:prstGeom prst="rect">
            <a:avLst/>
          </a:prstGeom>
        </p:spPr>
        <p:txBody>
          <a:bodyPr wrap="none">
            <a:spAutoFit/>
          </a:bodyPr>
          <a:lstStyle/>
          <a:p>
            <a:pPr lvl="0"/>
            <a:r>
              <a:rPr lang="es-EC" dirty="0"/>
              <a:t>Raza,2016</a:t>
            </a:r>
            <a:endParaRPr lang="es-ES" dirty="0"/>
          </a:p>
        </p:txBody>
      </p:sp>
      <p:pic>
        <p:nvPicPr>
          <p:cNvPr id="30" name="Imagen 29"/>
          <p:cNvPicPr>
            <a:picLocks noChangeAspect="1"/>
          </p:cNvPicPr>
          <p:nvPr/>
        </p:nvPicPr>
        <p:blipFill rotWithShape="1">
          <a:blip r:embed="rId6">
            <a:clrChange>
              <a:clrFrom>
                <a:srgbClr val="F0F0F0"/>
              </a:clrFrom>
              <a:clrTo>
                <a:srgbClr val="F0F0F0">
                  <a:alpha val="0"/>
                </a:srgbClr>
              </a:clrTo>
            </a:clrChange>
          </a:blip>
          <a:srcRect t="32640" b="35680"/>
          <a:stretch/>
        </p:blipFill>
        <p:spPr>
          <a:xfrm>
            <a:off x="1478234" y="4452036"/>
            <a:ext cx="2741939" cy="874737"/>
          </a:xfrm>
          <a:prstGeom prst="rect">
            <a:avLst/>
          </a:prstGeom>
        </p:spPr>
      </p:pic>
      <p:pic>
        <p:nvPicPr>
          <p:cNvPr id="31" name="Imagen 30"/>
          <p:cNvPicPr>
            <a:picLocks noChangeAspect="1"/>
          </p:cNvPicPr>
          <p:nvPr/>
        </p:nvPicPr>
        <p:blipFill rotWithShape="1">
          <a:blip r:embed="rId7" cstate="print">
            <a:extLst>
              <a:ext uri="{28A0092B-C50C-407E-A947-70E740481C1C}">
                <a14:useLocalDpi xmlns:a14="http://schemas.microsoft.com/office/drawing/2010/main" val="0"/>
              </a:ext>
            </a:extLst>
          </a:blip>
          <a:srcRect l="8047" t="65683" r="8204"/>
          <a:stretch/>
        </p:blipFill>
        <p:spPr>
          <a:xfrm>
            <a:off x="5654859" y="4470264"/>
            <a:ext cx="3203535" cy="926354"/>
          </a:xfrm>
          <a:prstGeom prst="rect">
            <a:avLst/>
          </a:prstGeom>
        </p:spPr>
      </p:pic>
      <p:sp>
        <p:nvSpPr>
          <p:cNvPr id="32" name="Rectangle 16"/>
          <p:cNvSpPr/>
          <p:nvPr/>
        </p:nvSpPr>
        <p:spPr>
          <a:xfrm>
            <a:off x="43547" y="4613290"/>
            <a:ext cx="1897338" cy="438777"/>
          </a:xfrm>
          <a:prstGeom prst="rect">
            <a:avLst/>
          </a:prstGeom>
        </p:spPr>
        <p:txBody>
          <a:bodyPr wrap="square" lIns="134424" tIns="107539" rIns="134424" bIns="107539">
            <a:spAutoFit/>
          </a:bodyPr>
          <a:lstStyle/>
          <a:p>
            <a:pPr marL="285750" lvl="1" indent="-285750" fontAlgn="base">
              <a:lnSpc>
                <a:spcPct val="90000"/>
              </a:lnSpc>
              <a:spcBef>
                <a:spcPct val="0"/>
              </a:spcBef>
              <a:spcAft>
                <a:spcPct val="0"/>
              </a:spcAft>
              <a:buFont typeface="Arial" panose="020B0604020202020204" pitchFamily="34" charset="0"/>
              <a:buChar char="•"/>
            </a:pPr>
            <a:r>
              <a:rPr lang="es-EC" sz="1600" b="1" dirty="0" smtClean="0">
                <a:solidFill>
                  <a:srgbClr val="004568"/>
                </a:solidFill>
              </a:rPr>
              <a:t>Señal ECG</a:t>
            </a:r>
            <a:endParaRPr lang="es-EC" sz="1600" b="1" dirty="0">
              <a:solidFill>
                <a:srgbClr val="004568"/>
              </a:solidFill>
            </a:endParaRPr>
          </a:p>
        </p:txBody>
      </p:sp>
      <p:sp>
        <p:nvSpPr>
          <p:cNvPr id="33" name="Rectangle 16"/>
          <p:cNvSpPr/>
          <p:nvPr/>
        </p:nvSpPr>
        <p:spPr>
          <a:xfrm>
            <a:off x="4220173" y="4622237"/>
            <a:ext cx="1731552" cy="438777"/>
          </a:xfrm>
          <a:prstGeom prst="rect">
            <a:avLst/>
          </a:prstGeom>
        </p:spPr>
        <p:txBody>
          <a:bodyPr wrap="square" lIns="134424" tIns="107539" rIns="134424" bIns="107539">
            <a:spAutoFit/>
          </a:bodyPr>
          <a:lstStyle/>
          <a:p>
            <a:pPr marL="285750" lvl="1" indent="-285750" fontAlgn="base">
              <a:lnSpc>
                <a:spcPct val="90000"/>
              </a:lnSpc>
              <a:spcBef>
                <a:spcPct val="0"/>
              </a:spcBef>
              <a:spcAft>
                <a:spcPct val="0"/>
              </a:spcAft>
              <a:buFont typeface="Arial" panose="020B0604020202020204" pitchFamily="34" charset="0"/>
              <a:buChar char="•"/>
            </a:pPr>
            <a:r>
              <a:rPr lang="es-EC" sz="1600" b="1" dirty="0" smtClean="0">
                <a:solidFill>
                  <a:srgbClr val="004568"/>
                </a:solidFill>
              </a:rPr>
              <a:t>Señal FLW</a:t>
            </a:r>
            <a:endParaRPr lang="es-EC" sz="1600" b="1" dirty="0">
              <a:solidFill>
                <a:srgbClr val="004568"/>
              </a:solidFill>
            </a:endParaRPr>
          </a:p>
        </p:txBody>
      </p:sp>
      <p:sp>
        <p:nvSpPr>
          <p:cNvPr id="34" name="Rectángulo 33"/>
          <p:cNvSpPr/>
          <p:nvPr/>
        </p:nvSpPr>
        <p:spPr>
          <a:xfrm>
            <a:off x="170121" y="1328931"/>
            <a:ext cx="8973879" cy="338554"/>
          </a:xfrm>
          <a:prstGeom prst="rect">
            <a:avLst/>
          </a:prstGeom>
        </p:spPr>
        <p:txBody>
          <a:bodyPr wrap="square">
            <a:spAutoFit/>
          </a:bodyPr>
          <a:lstStyle/>
          <a:p>
            <a:pPr marL="342900" lvl="0" indent="-342900" algn="just">
              <a:buFont typeface="+mj-lt"/>
              <a:buAutoNum type="alphaLcParenR"/>
              <a:defRPr/>
            </a:pPr>
            <a:r>
              <a:rPr lang="es-EC" sz="1600" u="sng" dirty="0" smtClean="0"/>
              <a:t>Secuencia para adquisición de datos</a:t>
            </a:r>
            <a:endParaRPr lang="es-ES" sz="1600" u="sng" dirty="0" smtClean="0"/>
          </a:p>
        </p:txBody>
      </p:sp>
      <p:sp>
        <p:nvSpPr>
          <p:cNvPr id="35" name="Rectángulo 34"/>
          <p:cNvSpPr/>
          <p:nvPr/>
        </p:nvSpPr>
        <p:spPr>
          <a:xfrm>
            <a:off x="262719" y="3980051"/>
            <a:ext cx="8973879" cy="338554"/>
          </a:xfrm>
          <a:prstGeom prst="rect">
            <a:avLst/>
          </a:prstGeom>
        </p:spPr>
        <p:txBody>
          <a:bodyPr wrap="square">
            <a:spAutoFit/>
          </a:bodyPr>
          <a:lstStyle/>
          <a:p>
            <a:pPr lvl="0" algn="just" defTabSz="404813">
              <a:defRPr/>
            </a:pPr>
            <a:r>
              <a:rPr lang="es-EC" sz="1600" dirty="0" smtClean="0"/>
              <a:t>b)	Señales digitales típicas registradas : Voltaje (v) vs. Tiempo (s)</a:t>
            </a:r>
            <a:endParaRPr lang="es-ES" sz="1600" dirty="0" smtClean="0"/>
          </a:p>
        </p:txBody>
      </p:sp>
      <p:sp>
        <p:nvSpPr>
          <p:cNvPr id="36" name="Rectángulo 35"/>
          <p:cNvSpPr/>
          <p:nvPr/>
        </p:nvSpPr>
        <p:spPr>
          <a:xfrm>
            <a:off x="177385" y="5453553"/>
            <a:ext cx="8592591" cy="1077218"/>
          </a:xfrm>
          <a:prstGeom prst="rect">
            <a:avLst/>
          </a:prstGeom>
        </p:spPr>
        <p:txBody>
          <a:bodyPr wrap="square">
            <a:spAutoFit/>
          </a:bodyPr>
          <a:lstStyle/>
          <a:p>
            <a:pPr marL="404813" lvl="0" indent="-404813" algn="just" defTabSz="404813">
              <a:buAutoNum type="alphaLcParenR" startAt="3"/>
              <a:defRPr/>
            </a:pPr>
            <a:r>
              <a:rPr lang="es-EC" sz="1600" dirty="0"/>
              <a:t>Las señales digitales fueron almacenadas en una base de datos denominada </a:t>
            </a:r>
            <a:r>
              <a:rPr lang="es-EC" sz="1600" b="1" i="1" dirty="0"/>
              <a:t>EmotionSense II </a:t>
            </a:r>
            <a:r>
              <a:rPr lang="es-EC" sz="1600" dirty="0"/>
              <a:t>en Matlab.</a:t>
            </a:r>
          </a:p>
          <a:p>
            <a:pPr marL="404813" lvl="0" indent="-404813" algn="just" defTabSz="404813">
              <a:buAutoNum type="alphaLcParenR" startAt="3"/>
              <a:defRPr/>
            </a:pPr>
            <a:r>
              <a:rPr lang="es-ES" sz="1600" dirty="0"/>
              <a:t>Las señales </a:t>
            </a:r>
            <a:r>
              <a:rPr lang="es-ES" sz="1600" dirty="0" smtClean="0">
                <a:hlinkClick r:id="rId8" action="ppaction://hlinksldjump"/>
              </a:rPr>
              <a:t>ECG</a:t>
            </a:r>
            <a:r>
              <a:rPr lang="es-ES" sz="1600" dirty="0" smtClean="0"/>
              <a:t> y </a:t>
            </a:r>
            <a:r>
              <a:rPr lang="es-ES" sz="1600" dirty="0" smtClean="0">
                <a:hlinkClick r:id="rId9" action="ppaction://hlinksldjump"/>
              </a:rPr>
              <a:t>FLW</a:t>
            </a:r>
            <a:r>
              <a:rPr lang="es-ES" sz="1600" dirty="0" smtClean="0"/>
              <a:t> </a:t>
            </a:r>
            <a:r>
              <a:rPr lang="es-ES" sz="1600" dirty="0"/>
              <a:t>obtenidas en estado basal, estrés y tranquilidad se </a:t>
            </a:r>
            <a:r>
              <a:rPr lang="es-ES" sz="1600" dirty="0" smtClean="0"/>
              <a:t>preprocesaron </a:t>
            </a:r>
            <a:r>
              <a:rPr lang="es-ES" sz="1600" dirty="0"/>
              <a:t>digitalmente para su </a:t>
            </a:r>
            <a:r>
              <a:rPr lang="es-ES" sz="1600" dirty="0" smtClean="0"/>
              <a:t>caracterización</a:t>
            </a:r>
            <a:endParaRPr lang="es-EC" sz="1600" dirty="0"/>
          </a:p>
        </p:txBody>
      </p:sp>
      <p:sp>
        <p:nvSpPr>
          <p:cNvPr id="37" name="Rectangle 16"/>
          <p:cNvSpPr/>
          <p:nvPr/>
        </p:nvSpPr>
        <p:spPr>
          <a:xfrm>
            <a:off x="7865432" y="1195203"/>
            <a:ext cx="865776" cy="438777"/>
          </a:xfrm>
          <a:prstGeom prst="rect">
            <a:avLst/>
          </a:prstGeom>
        </p:spPr>
        <p:txBody>
          <a:bodyPr wrap="square" lIns="134424" tIns="107539" rIns="134424" bIns="107539">
            <a:spAutoFit/>
          </a:bodyPr>
          <a:lstStyle/>
          <a:p>
            <a:pPr marL="0" lvl="1" fontAlgn="base">
              <a:lnSpc>
                <a:spcPct val="90000"/>
              </a:lnSpc>
              <a:spcBef>
                <a:spcPct val="0"/>
              </a:spcBef>
              <a:spcAft>
                <a:spcPct val="0"/>
              </a:spcAft>
            </a:pPr>
            <a:r>
              <a:rPr lang="es-EC" sz="1600" b="1" dirty="0" smtClean="0">
                <a:solidFill>
                  <a:srgbClr val="004568"/>
                </a:solidFill>
              </a:rPr>
              <a:t>Estrés</a:t>
            </a:r>
            <a:endParaRPr lang="es-EC" sz="1600" b="1" dirty="0">
              <a:solidFill>
                <a:srgbClr val="004568"/>
              </a:solidFill>
            </a:endParaRPr>
          </a:p>
        </p:txBody>
      </p:sp>
      <p:sp>
        <p:nvSpPr>
          <p:cNvPr id="38" name="Rectangle 16"/>
          <p:cNvSpPr/>
          <p:nvPr/>
        </p:nvSpPr>
        <p:spPr>
          <a:xfrm>
            <a:off x="7503088" y="2437950"/>
            <a:ext cx="1590464" cy="438777"/>
          </a:xfrm>
          <a:prstGeom prst="rect">
            <a:avLst/>
          </a:prstGeom>
        </p:spPr>
        <p:txBody>
          <a:bodyPr wrap="square" lIns="134424" tIns="107539" rIns="134424" bIns="107539">
            <a:spAutoFit/>
          </a:bodyPr>
          <a:lstStyle/>
          <a:p>
            <a:pPr marL="0" lvl="1" fontAlgn="base">
              <a:lnSpc>
                <a:spcPct val="90000"/>
              </a:lnSpc>
              <a:spcBef>
                <a:spcPct val="0"/>
              </a:spcBef>
              <a:spcAft>
                <a:spcPct val="0"/>
              </a:spcAft>
            </a:pPr>
            <a:r>
              <a:rPr lang="es-EC" sz="1600" b="1" dirty="0" smtClean="0">
                <a:solidFill>
                  <a:srgbClr val="004568"/>
                </a:solidFill>
              </a:rPr>
              <a:t>Tranquilidad</a:t>
            </a:r>
            <a:endParaRPr lang="es-EC" sz="1600" b="1" dirty="0">
              <a:solidFill>
                <a:srgbClr val="004568"/>
              </a:solidFill>
            </a:endParaRPr>
          </a:p>
        </p:txBody>
      </p:sp>
    </p:spTree>
    <p:extLst>
      <p:ext uri="{BB962C8B-B14F-4D97-AF65-F5344CB8AC3E}">
        <p14:creationId xmlns:p14="http://schemas.microsoft.com/office/powerpoint/2010/main" val="3158036536"/>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2">
            <a:extLst>
              <a:ext uri="{FF2B5EF4-FFF2-40B4-BE49-F238E27FC236}">
                <a16:creationId xmlns:a16="http://schemas.microsoft.com/office/drawing/2014/main" xmlns="" id="{DDF7885F-512D-4936-A52A-20597039AC0B}"/>
              </a:ext>
            </a:extLst>
          </p:cNvPr>
          <p:cNvSpPr txBox="1">
            <a:spLocks/>
          </p:cNvSpPr>
          <p:nvPr/>
        </p:nvSpPr>
        <p:spPr>
          <a:xfrm>
            <a:off x="6975168" y="6560699"/>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AE1514C-5E56-4738-A1FF-4B1CFD2A3E36}" type="slidenum">
              <a:rPr lang="en-US" sz="825">
                <a:solidFill>
                  <a:schemeClr val="tx2"/>
                </a:solidFill>
              </a:rPr>
              <a:pPr algn="r"/>
              <a:t>9</a:t>
            </a:fld>
            <a:endParaRPr lang="en-US" sz="825" dirty="0">
              <a:solidFill>
                <a:schemeClr val="tx2"/>
              </a:solidFill>
            </a:endParaRPr>
          </a:p>
        </p:txBody>
      </p:sp>
      <p:sp>
        <p:nvSpPr>
          <p:cNvPr id="64" name="Title 2"/>
          <p:cNvSpPr>
            <a:spLocks noGrp="1"/>
          </p:cNvSpPr>
          <p:nvPr>
            <p:ph type="title"/>
          </p:nvPr>
        </p:nvSpPr>
        <p:spPr>
          <a:xfrm>
            <a:off x="0" y="128256"/>
            <a:ext cx="9144000" cy="788069"/>
          </a:xfrm>
        </p:spPr>
        <p:txBody>
          <a:bodyPr/>
          <a:lstStyle/>
          <a:p>
            <a:r>
              <a:rPr lang="es-ES" altLang="en-US" sz="1800" dirty="0"/>
              <a:t>“MODIFICACIÓN DEL COMPORTAMIENTO DE UN ROBOT SIMULADO EN RESPUESTA A LOS ESTADOS DE ÁNIMO DE SUJETOS SANOS EN BASE AL ANÁLISIS DEL ACOPLE CARDIORRESPIRATORIO”</a:t>
            </a:r>
            <a:endParaRPr lang="en-US" sz="1800" dirty="0"/>
          </a:p>
        </p:txBody>
      </p:sp>
      <p:sp>
        <p:nvSpPr>
          <p:cNvPr id="4" name="Rectangle 4"/>
          <p:cNvSpPr>
            <a:spLocks noChangeArrowheads="1"/>
          </p:cNvSpPr>
          <p:nvPr/>
        </p:nvSpPr>
        <p:spPr bwMode="auto">
          <a:xfrm>
            <a:off x="4855161" y="155322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sp>
        <p:nvSpPr>
          <p:cNvPr id="5" name="Rectangle 2"/>
          <p:cNvSpPr>
            <a:spLocks noChangeArrowheads="1"/>
          </p:cNvSpPr>
          <p:nvPr/>
        </p:nvSpPr>
        <p:spPr bwMode="auto">
          <a:xfrm flipV="1">
            <a:off x="315686" y="2253342"/>
            <a:ext cx="11591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dirty="0"/>
          </a:p>
        </p:txBody>
      </p:sp>
      <p:sp>
        <p:nvSpPr>
          <p:cNvPr id="19" name="Rectángulo 18"/>
          <p:cNvSpPr/>
          <p:nvPr/>
        </p:nvSpPr>
        <p:spPr>
          <a:xfrm>
            <a:off x="91370" y="992295"/>
            <a:ext cx="8941197" cy="646331"/>
          </a:xfrm>
          <a:prstGeom prst="rect">
            <a:avLst/>
          </a:prstGeom>
        </p:spPr>
        <p:txBody>
          <a:bodyPr wrap="square">
            <a:spAutoFit/>
          </a:bodyPr>
          <a:lstStyle/>
          <a:p>
            <a:pPr marL="398463" lvl="0" indent="-398463"/>
            <a:r>
              <a:rPr lang="es-ES" sz="1700" b="1" dirty="0">
                <a:solidFill>
                  <a:srgbClr val="000000"/>
                </a:solidFill>
                <a:ea typeface="Inconsolata"/>
              </a:rPr>
              <a:t>3.	</a:t>
            </a:r>
            <a:r>
              <a:rPr lang="es-EC" sz="1700" b="1" dirty="0">
                <a:solidFill>
                  <a:srgbClr val="000000"/>
                </a:solidFill>
                <a:ea typeface="Inconsolata"/>
                <a:cs typeface="Times New Roman" panose="02020603050405020304" pitchFamily="18" charset="0"/>
              </a:rPr>
              <a:t>ADQUISICIÓN Y CARACTERIZACIÓN DE </a:t>
            </a:r>
            <a:r>
              <a:rPr lang="es-EC" sz="1700" b="1" dirty="0" smtClean="0">
                <a:solidFill>
                  <a:srgbClr val="000000"/>
                </a:solidFill>
                <a:ea typeface="Inconsolata"/>
                <a:cs typeface="Times New Roman" panose="02020603050405020304" pitchFamily="18" charset="0"/>
              </a:rPr>
              <a:t>SEÑALES CARDIORRESPIRATORIAS (Cont.)</a:t>
            </a:r>
            <a:endParaRPr lang="es-EC" sz="1700" b="1" dirty="0">
              <a:solidFill>
                <a:srgbClr val="000000"/>
              </a:solidFill>
              <a:ea typeface="Inconsolata"/>
            </a:endParaRPr>
          </a:p>
          <a:p>
            <a:endParaRPr lang="es-EC" b="1" dirty="0">
              <a:solidFill>
                <a:srgbClr val="000000"/>
              </a:solidFill>
              <a:latin typeface="Arial" panose="020B0604020202020204" pitchFamily="34" charset="0"/>
              <a:ea typeface="Inconsolata"/>
            </a:endParaRPr>
          </a:p>
        </p:txBody>
      </p:sp>
      <p:graphicFrame>
        <p:nvGraphicFramePr>
          <p:cNvPr id="3" name="Diagrama 2"/>
          <p:cNvGraphicFramePr/>
          <p:nvPr>
            <p:extLst>
              <p:ext uri="{D42A27DB-BD31-4B8C-83A1-F6EECF244321}">
                <p14:modId xmlns:p14="http://schemas.microsoft.com/office/powerpoint/2010/main" val="3086060699"/>
              </p:ext>
            </p:extLst>
          </p:nvPr>
        </p:nvGraphicFramePr>
        <p:xfrm>
          <a:off x="91369" y="1716539"/>
          <a:ext cx="8941197" cy="1239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xmlns:a14="http://schemas.microsoft.com/office/drawing/2010/main">
        <mc:Choice Requires="a14">
          <p:graphicFrame>
            <p:nvGraphicFramePr>
              <p:cNvPr id="9" name="Tabla 8"/>
              <p:cNvGraphicFramePr>
                <a:graphicFrameLocks noGrp="1"/>
              </p:cNvGraphicFramePr>
              <p:nvPr>
                <p:extLst>
                  <p:ext uri="{D42A27DB-BD31-4B8C-83A1-F6EECF244321}">
                    <p14:modId xmlns:p14="http://schemas.microsoft.com/office/powerpoint/2010/main" val="3268718520"/>
                  </p:ext>
                </p:extLst>
              </p:nvPr>
            </p:nvGraphicFramePr>
            <p:xfrm>
              <a:off x="91370" y="3529810"/>
              <a:ext cx="4328230" cy="3030889"/>
            </p:xfrm>
            <a:graphic>
              <a:graphicData uri="http://schemas.openxmlformats.org/drawingml/2006/table">
                <a:tbl>
                  <a:tblPr firstRow="1" firstCol="1" bandRow="1"/>
                  <a:tblGrid>
                    <a:gridCol w="855488"/>
                    <a:gridCol w="404772"/>
                    <a:gridCol w="3067970"/>
                  </a:tblGrid>
                  <a:tr h="374655">
                    <a:tc gridSpan="3">
                      <a:txBody>
                        <a:bodyPr/>
                        <a:lstStyle/>
                        <a:p>
                          <a:pPr indent="252095" algn="ctr">
                            <a:lnSpc>
                              <a:spcPct val="150000"/>
                            </a:lnSpc>
                            <a:spcAft>
                              <a:spcPts val="0"/>
                            </a:spcAft>
                          </a:pPr>
                          <a:r>
                            <a:rPr lang="es-EC" sz="1600" b="1" dirty="0">
                              <a:latin typeface="+mn-lt"/>
                            </a:rPr>
                            <a:t>Señal cardiaca </a:t>
                          </a:r>
                          <a:endParaRPr lang="es-ES" sz="1600" b="1" dirty="0">
                            <a:latin typeface="+mn-lt"/>
                          </a:endParaRPr>
                        </a:p>
                      </a:txBody>
                      <a:tcPr marL="52730" marR="5273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C000"/>
                        </a:solidFill>
                      </a:tcPr>
                    </a:tc>
                    <a:tc hMerge="1">
                      <a:txBody>
                        <a:bodyPr/>
                        <a:lstStyle/>
                        <a:p>
                          <a:endParaRPr lang="es-ES"/>
                        </a:p>
                      </a:txBody>
                      <a:tcPr/>
                    </a:tc>
                    <a:tc hMerge="1">
                      <a:txBody>
                        <a:bodyPr/>
                        <a:lstStyle/>
                        <a:p>
                          <a:endParaRPr lang="es-ES"/>
                        </a:p>
                      </a:txBody>
                      <a:tcPr/>
                    </a:tc>
                  </a:tr>
                  <a:tr h="374655">
                    <a:tc>
                      <a:txBody>
                        <a:bodyPr/>
                        <a:lstStyle/>
                        <a:p>
                          <a:pPr indent="252095" algn="l">
                            <a:lnSpc>
                              <a:spcPct val="150000"/>
                            </a:lnSpc>
                            <a:spcAft>
                              <a:spcPts val="0"/>
                            </a:spcAft>
                          </a:pPr>
                          <a:r>
                            <a:rPr lang="es-EC" sz="1600" dirty="0">
                              <a:latin typeface="+mn-lt"/>
                            </a:rPr>
                            <a:t>HRV</a:t>
                          </a:r>
                          <a:endParaRPr lang="es-ES" sz="1600" dirty="0">
                            <a:latin typeface="+mn-lt"/>
                          </a:endParaRPr>
                        </a:p>
                      </a:txBody>
                      <a:tcPr marL="52730" marR="5273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gridSpan="2">
                      <a:txBody>
                        <a:bodyPr/>
                        <a:lstStyle/>
                        <a:p>
                          <a:pPr indent="252095" algn="l">
                            <a:lnSpc>
                              <a:spcPct val="150000"/>
                            </a:lnSpc>
                            <a:spcAft>
                              <a:spcPts val="0"/>
                            </a:spcAft>
                          </a:pPr>
                          <a:r>
                            <a:rPr lang="es-EC" sz="1600" dirty="0">
                              <a:latin typeface="+mn-lt"/>
                            </a:rPr>
                            <a:t>Variabilidad del </a:t>
                          </a:r>
                          <a:r>
                            <a:rPr lang="es-EC" sz="1600" dirty="0" smtClean="0">
                              <a:latin typeface="+mn-lt"/>
                            </a:rPr>
                            <a:t>ritmo </a:t>
                          </a:r>
                          <a:r>
                            <a:rPr lang="es-EC" sz="1600" dirty="0">
                              <a:latin typeface="+mn-lt"/>
                            </a:rPr>
                            <a:t>cardiaco</a:t>
                          </a:r>
                          <a:endParaRPr lang="es-ES" sz="1600" dirty="0">
                            <a:latin typeface="+mn-lt"/>
                          </a:endParaRPr>
                        </a:p>
                      </a:txBody>
                      <a:tcPr marL="52730" marR="5273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hMerge="1">
                      <a:txBody>
                        <a:bodyPr/>
                        <a:lstStyle/>
                        <a:p>
                          <a:pPr indent="252095" algn="ctr">
                            <a:lnSpc>
                              <a:spcPct val="150000"/>
                            </a:lnSpc>
                            <a:spcAft>
                              <a:spcPts val="0"/>
                            </a:spcAft>
                          </a:pPr>
                          <a:endParaRPr lang="es-ES" sz="1600">
                            <a:effectLst/>
                            <a:latin typeface="+mn-lt"/>
                            <a:ea typeface="Calibri" panose="020F0502020204030204" pitchFamily="34" charset="0"/>
                            <a:cs typeface="Times New Roman" panose="02020603050405020304" pitchFamily="18" charset="0"/>
                          </a:endParaRPr>
                        </a:p>
                      </a:txBody>
                      <a:tcPr marL="52730" marR="5273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749310">
                    <a:tc>
                      <a:txBody>
                        <a:bodyPr/>
                        <a:lstStyle/>
                        <a:p>
                          <a:pPr indent="252095" algn="l">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sz="1600" i="1">
                                        <a:latin typeface="Cambria Math" panose="02040503050406030204" pitchFamily="18" charset="0"/>
                                      </a:rPr>
                                    </m:ctrlPr>
                                  </m:sSubPr>
                                  <m:e>
                                    <m:r>
                                      <a:rPr lang="es-EC" sz="1600">
                                        <a:latin typeface="Cambria Math" panose="02040503050406030204" pitchFamily="18" charset="0"/>
                                      </a:rPr>
                                      <m:t>𝑰</m:t>
                                    </m:r>
                                  </m:e>
                                  <m:sub>
                                    <m:r>
                                      <a:rPr lang="es-EC" sz="1600">
                                        <a:latin typeface="Cambria Math" panose="02040503050406030204" pitchFamily="18" charset="0"/>
                                      </a:rPr>
                                      <m:t>𝑼𝑺</m:t>
                                    </m:r>
                                  </m:sub>
                                </m:sSub>
                              </m:oMath>
                            </m:oMathPara>
                          </a14:m>
                          <a:endParaRPr lang="es-ES" sz="1600" dirty="0">
                            <a:latin typeface="+mn-lt"/>
                          </a:endParaRPr>
                        </a:p>
                      </a:txBody>
                      <a:tcPr marL="52730" marR="5273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gridSpan="2">
                      <a:txBody>
                        <a:bodyPr/>
                        <a:lstStyle/>
                        <a:p>
                          <a:pPr marL="234950" indent="15875" algn="l">
                            <a:lnSpc>
                              <a:spcPct val="150000"/>
                            </a:lnSpc>
                            <a:spcAft>
                              <a:spcPts val="0"/>
                            </a:spcAft>
                          </a:pPr>
                          <a:r>
                            <a:rPr lang="es-EC" sz="1600" dirty="0">
                              <a:latin typeface="+mn-lt"/>
                            </a:rPr>
                            <a:t>Pendiente de subida del complejo QRS</a:t>
                          </a:r>
                          <a:endParaRPr lang="es-ES" sz="1600" dirty="0">
                            <a:latin typeface="+mn-lt"/>
                          </a:endParaRPr>
                        </a:p>
                      </a:txBody>
                      <a:tcPr marL="52730" marR="5273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hMerge="1">
                      <a:txBody>
                        <a:bodyPr/>
                        <a:lstStyle/>
                        <a:p>
                          <a:pPr indent="252095" algn="ctr">
                            <a:lnSpc>
                              <a:spcPct val="150000"/>
                            </a:lnSpc>
                            <a:spcAft>
                              <a:spcPts val="0"/>
                            </a:spcAft>
                          </a:pPr>
                          <a:endParaRPr lang="es-ES" sz="1600" dirty="0">
                            <a:effectLst/>
                            <a:latin typeface="+mn-lt"/>
                            <a:ea typeface="Calibri" panose="020F0502020204030204" pitchFamily="34" charset="0"/>
                            <a:cs typeface="Times New Roman" panose="02020603050405020304" pitchFamily="18" charset="0"/>
                          </a:endParaRPr>
                        </a:p>
                      </a:txBody>
                      <a:tcPr marL="52730" marR="5273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749310">
                    <a:tc>
                      <a:txBody>
                        <a:bodyPr/>
                        <a:lstStyle/>
                        <a:p>
                          <a:pPr indent="252095" algn="l">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sz="1600" i="1">
                                        <a:latin typeface="Cambria Math" panose="02040503050406030204" pitchFamily="18" charset="0"/>
                                      </a:rPr>
                                    </m:ctrlPr>
                                  </m:sSubPr>
                                  <m:e>
                                    <m:r>
                                      <a:rPr lang="es-EC" sz="1600">
                                        <a:latin typeface="Cambria Math" panose="02040503050406030204" pitchFamily="18" charset="0"/>
                                      </a:rPr>
                                      <m:t>𝑰</m:t>
                                    </m:r>
                                  </m:e>
                                  <m:sub>
                                    <m:r>
                                      <a:rPr lang="es-EC" sz="1600">
                                        <a:latin typeface="Cambria Math" panose="02040503050406030204" pitchFamily="18" charset="0"/>
                                      </a:rPr>
                                      <m:t>𝑫𝑺</m:t>
                                    </m:r>
                                  </m:sub>
                                </m:sSub>
                              </m:oMath>
                            </m:oMathPara>
                          </a14:m>
                          <a:endParaRPr lang="es-ES" sz="1600" dirty="0">
                            <a:latin typeface="+mn-lt"/>
                          </a:endParaRPr>
                        </a:p>
                      </a:txBody>
                      <a:tcPr marL="52730" marR="5273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gridSpan="2">
                      <a:txBody>
                        <a:bodyPr/>
                        <a:lstStyle/>
                        <a:p>
                          <a:pPr marL="234950" indent="15875" algn="l">
                            <a:lnSpc>
                              <a:spcPct val="150000"/>
                            </a:lnSpc>
                            <a:spcAft>
                              <a:spcPts val="0"/>
                            </a:spcAft>
                          </a:pPr>
                          <a:r>
                            <a:rPr lang="es-EC" sz="1600" dirty="0">
                              <a:latin typeface="+mn-lt"/>
                            </a:rPr>
                            <a:t>Pendiente de bajada del complejo QRS</a:t>
                          </a:r>
                          <a:endParaRPr lang="es-ES" sz="1600" dirty="0">
                            <a:latin typeface="+mn-lt"/>
                          </a:endParaRPr>
                        </a:p>
                      </a:txBody>
                      <a:tcPr marL="52730" marR="5273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hMerge="1">
                      <a:txBody>
                        <a:bodyPr/>
                        <a:lstStyle/>
                        <a:p>
                          <a:pPr indent="252095" algn="ctr">
                            <a:lnSpc>
                              <a:spcPct val="150000"/>
                            </a:lnSpc>
                            <a:spcAft>
                              <a:spcPts val="0"/>
                            </a:spcAft>
                          </a:pPr>
                          <a:endParaRPr lang="es-ES" sz="1600">
                            <a:effectLst/>
                            <a:latin typeface="+mn-lt"/>
                            <a:ea typeface="Calibri" panose="020F0502020204030204" pitchFamily="34" charset="0"/>
                            <a:cs typeface="Times New Roman" panose="02020603050405020304" pitchFamily="18" charset="0"/>
                          </a:endParaRPr>
                        </a:p>
                      </a:txBody>
                      <a:tcPr marL="52730" marR="5273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374655">
                    <a:tc gridSpan="3">
                      <a:txBody>
                        <a:bodyPr/>
                        <a:lstStyle/>
                        <a:p>
                          <a:pPr indent="252095" algn="ctr">
                            <a:lnSpc>
                              <a:spcPct val="150000"/>
                            </a:lnSpc>
                            <a:spcAft>
                              <a:spcPts val="0"/>
                            </a:spcAft>
                          </a:pPr>
                          <a:r>
                            <a:rPr lang="es-EC" sz="1600" b="1" dirty="0">
                              <a:latin typeface="+mn-lt"/>
                            </a:rPr>
                            <a:t>Señal respiratoria</a:t>
                          </a:r>
                          <a:endParaRPr lang="es-ES" sz="1600" b="1" dirty="0">
                            <a:latin typeface="+mn-lt"/>
                          </a:endParaRPr>
                        </a:p>
                      </a:txBody>
                      <a:tcPr marL="52730" marR="5273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92D050"/>
                        </a:solidFill>
                      </a:tcPr>
                    </a:tc>
                    <a:tc hMerge="1">
                      <a:txBody>
                        <a:bodyPr/>
                        <a:lstStyle/>
                        <a:p>
                          <a:endParaRPr lang="es-ES"/>
                        </a:p>
                      </a:txBody>
                      <a:tcPr/>
                    </a:tc>
                    <a:tc hMerge="1">
                      <a:txBody>
                        <a:bodyPr/>
                        <a:lstStyle/>
                        <a:p>
                          <a:endParaRPr lang="es-ES"/>
                        </a:p>
                      </a:txBody>
                      <a:tcPr/>
                    </a:tc>
                  </a:tr>
                  <a:tr h="408304">
                    <a:tc gridSpan="2">
                      <a:txBody>
                        <a:bodyPr/>
                        <a:lstStyle/>
                        <a:p>
                          <a:pPr indent="252095"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sz="1600" i="1">
                                        <a:latin typeface="Cambria Math" panose="02040503050406030204" pitchFamily="18" charset="0"/>
                                      </a:rPr>
                                    </m:ctrlPr>
                                  </m:sSubPr>
                                  <m:e>
                                    <m:r>
                                      <a:rPr lang="es-EC" sz="1600">
                                        <a:latin typeface="Cambria Math" panose="02040503050406030204" pitchFamily="18" charset="0"/>
                                      </a:rPr>
                                      <m:t>𝑭𝑳𝑾</m:t>
                                    </m:r>
                                  </m:e>
                                  <m:sub>
                                    <m:r>
                                      <a:rPr lang="es-EC" sz="1600">
                                        <a:latin typeface="Cambria Math" panose="02040503050406030204" pitchFamily="18" charset="0"/>
                                      </a:rPr>
                                      <m:t>𝒑𝒓𝒐𝒎𝒆𝒅𝒊𝒐</m:t>
                                    </m:r>
                                  </m:sub>
                                </m:sSub>
                              </m:oMath>
                            </m:oMathPara>
                          </a14:m>
                          <a:endParaRPr lang="es-ES" sz="1600" dirty="0">
                            <a:latin typeface="+mn-lt"/>
                          </a:endParaRPr>
                        </a:p>
                      </a:txBody>
                      <a:tcPr marL="52730" marR="5273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indent="252095" algn="ctr">
                            <a:lnSpc>
                              <a:spcPct val="150000"/>
                            </a:lnSpc>
                            <a:spcAft>
                              <a:spcPts val="0"/>
                            </a:spcAft>
                          </a:pPr>
                          <a:r>
                            <a:rPr lang="es-EC" sz="1600" dirty="0">
                              <a:latin typeface="+mn-lt"/>
                            </a:rPr>
                            <a:t>Flujo respiratorio promedio</a:t>
                          </a:r>
                          <a:endParaRPr lang="es-ES" sz="1600" dirty="0">
                            <a:latin typeface="+mn-lt"/>
                          </a:endParaRPr>
                        </a:p>
                      </a:txBody>
                      <a:tcPr marL="52730" marR="5273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9" name="Tabla 8"/>
              <p:cNvGraphicFramePr>
                <a:graphicFrameLocks noGrp="1"/>
              </p:cNvGraphicFramePr>
              <p:nvPr>
                <p:extLst>
                  <p:ext uri="{D42A27DB-BD31-4B8C-83A1-F6EECF244321}">
                    <p14:modId xmlns:p14="http://schemas.microsoft.com/office/powerpoint/2010/main" val="3268718520"/>
                  </p:ext>
                </p:extLst>
              </p:nvPr>
            </p:nvGraphicFramePr>
            <p:xfrm>
              <a:off x="91370" y="3529810"/>
              <a:ext cx="4328230" cy="3030889"/>
            </p:xfrm>
            <a:graphic>
              <a:graphicData uri="http://schemas.openxmlformats.org/drawingml/2006/table">
                <a:tbl>
                  <a:tblPr firstRow="1" firstCol="1" bandRow="1"/>
                  <a:tblGrid>
                    <a:gridCol w="855488"/>
                    <a:gridCol w="404772"/>
                    <a:gridCol w="3067970"/>
                  </a:tblGrid>
                  <a:tr h="374655">
                    <a:tc gridSpan="3">
                      <a:txBody>
                        <a:bodyPr/>
                        <a:lstStyle/>
                        <a:p>
                          <a:pPr indent="252095" algn="ctr">
                            <a:lnSpc>
                              <a:spcPct val="150000"/>
                            </a:lnSpc>
                            <a:spcAft>
                              <a:spcPts val="0"/>
                            </a:spcAft>
                          </a:pPr>
                          <a:r>
                            <a:rPr lang="es-EC" sz="1600" b="1" dirty="0">
                              <a:latin typeface="+mn-lt"/>
                            </a:rPr>
                            <a:t>Señal cardiaca </a:t>
                          </a:r>
                          <a:endParaRPr lang="es-ES" sz="1600" b="1" dirty="0">
                            <a:latin typeface="+mn-lt"/>
                          </a:endParaRPr>
                        </a:p>
                      </a:txBody>
                      <a:tcPr marL="52730" marR="5273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C000"/>
                        </a:solidFill>
                      </a:tcPr>
                    </a:tc>
                    <a:tc hMerge="1">
                      <a:txBody>
                        <a:bodyPr/>
                        <a:lstStyle/>
                        <a:p>
                          <a:endParaRPr lang="es-ES"/>
                        </a:p>
                      </a:txBody>
                      <a:tcPr/>
                    </a:tc>
                    <a:tc hMerge="1">
                      <a:txBody>
                        <a:bodyPr/>
                        <a:lstStyle/>
                        <a:p>
                          <a:endParaRPr lang="es-ES"/>
                        </a:p>
                      </a:txBody>
                      <a:tcPr/>
                    </a:tc>
                  </a:tr>
                  <a:tr h="374655">
                    <a:tc>
                      <a:txBody>
                        <a:bodyPr/>
                        <a:lstStyle/>
                        <a:p>
                          <a:pPr indent="252095" algn="l">
                            <a:lnSpc>
                              <a:spcPct val="150000"/>
                            </a:lnSpc>
                            <a:spcAft>
                              <a:spcPts val="0"/>
                            </a:spcAft>
                          </a:pPr>
                          <a:r>
                            <a:rPr lang="es-EC" sz="1600" dirty="0">
                              <a:latin typeface="+mn-lt"/>
                            </a:rPr>
                            <a:t>HRV</a:t>
                          </a:r>
                          <a:endParaRPr lang="es-ES" sz="1600" dirty="0">
                            <a:latin typeface="+mn-lt"/>
                          </a:endParaRPr>
                        </a:p>
                      </a:txBody>
                      <a:tcPr marL="52730" marR="5273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gridSpan="2">
                      <a:txBody>
                        <a:bodyPr/>
                        <a:lstStyle/>
                        <a:p>
                          <a:pPr indent="252095" algn="l">
                            <a:lnSpc>
                              <a:spcPct val="150000"/>
                            </a:lnSpc>
                            <a:spcAft>
                              <a:spcPts val="0"/>
                            </a:spcAft>
                          </a:pPr>
                          <a:r>
                            <a:rPr lang="es-EC" sz="1600" dirty="0">
                              <a:latin typeface="+mn-lt"/>
                            </a:rPr>
                            <a:t>Variabilidad del </a:t>
                          </a:r>
                          <a:r>
                            <a:rPr lang="es-EC" sz="1600" dirty="0" smtClean="0">
                              <a:latin typeface="+mn-lt"/>
                            </a:rPr>
                            <a:t>ritmo </a:t>
                          </a:r>
                          <a:r>
                            <a:rPr lang="es-EC" sz="1600" dirty="0">
                              <a:latin typeface="+mn-lt"/>
                            </a:rPr>
                            <a:t>cardiaco</a:t>
                          </a:r>
                          <a:endParaRPr lang="es-ES" sz="1600" dirty="0">
                            <a:latin typeface="+mn-lt"/>
                          </a:endParaRPr>
                        </a:p>
                      </a:txBody>
                      <a:tcPr marL="52730" marR="5273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hMerge="1">
                      <a:txBody>
                        <a:bodyPr/>
                        <a:lstStyle/>
                        <a:p>
                          <a:pPr indent="252095" algn="ctr">
                            <a:lnSpc>
                              <a:spcPct val="150000"/>
                            </a:lnSpc>
                            <a:spcAft>
                              <a:spcPts val="0"/>
                            </a:spcAft>
                          </a:pPr>
                          <a:endParaRPr lang="es-ES" sz="1600">
                            <a:effectLst/>
                            <a:latin typeface="+mn-lt"/>
                            <a:ea typeface="Calibri" panose="020F0502020204030204" pitchFamily="34" charset="0"/>
                            <a:cs typeface="Times New Roman" panose="02020603050405020304" pitchFamily="18" charset="0"/>
                          </a:endParaRPr>
                        </a:p>
                      </a:txBody>
                      <a:tcPr marL="52730" marR="5273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749310">
                    <a:tc>
                      <a:txBody>
                        <a:bodyPr/>
                        <a:lstStyle/>
                        <a:p>
                          <a:endParaRPr lang="es-ES"/>
                        </a:p>
                      </a:txBody>
                      <a:tcPr marL="52730" marR="5273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rotWithShape="0">
                          <a:blip r:embed="rId8"/>
                          <a:stretch>
                            <a:fillRect t="-101626" r="-405674" b="-211382"/>
                          </a:stretch>
                        </a:blipFill>
                      </a:tcPr>
                    </a:tc>
                    <a:tc gridSpan="2">
                      <a:txBody>
                        <a:bodyPr/>
                        <a:lstStyle/>
                        <a:p>
                          <a:pPr marL="234950" indent="15875" algn="l">
                            <a:lnSpc>
                              <a:spcPct val="150000"/>
                            </a:lnSpc>
                            <a:spcAft>
                              <a:spcPts val="0"/>
                            </a:spcAft>
                          </a:pPr>
                          <a:r>
                            <a:rPr lang="es-EC" sz="1600" dirty="0">
                              <a:latin typeface="+mn-lt"/>
                            </a:rPr>
                            <a:t>Pendiente de subida del complejo QRS</a:t>
                          </a:r>
                          <a:endParaRPr lang="es-ES" sz="1600" dirty="0">
                            <a:latin typeface="+mn-lt"/>
                          </a:endParaRPr>
                        </a:p>
                      </a:txBody>
                      <a:tcPr marL="52730" marR="5273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hMerge="1">
                      <a:txBody>
                        <a:bodyPr/>
                        <a:lstStyle/>
                        <a:p>
                          <a:pPr indent="252095" algn="ctr">
                            <a:lnSpc>
                              <a:spcPct val="150000"/>
                            </a:lnSpc>
                            <a:spcAft>
                              <a:spcPts val="0"/>
                            </a:spcAft>
                          </a:pPr>
                          <a:endParaRPr lang="es-ES" sz="1600" dirty="0">
                            <a:effectLst/>
                            <a:latin typeface="+mn-lt"/>
                            <a:ea typeface="Calibri" panose="020F0502020204030204" pitchFamily="34" charset="0"/>
                            <a:cs typeface="Times New Roman" panose="02020603050405020304" pitchFamily="18" charset="0"/>
                          </a:endParaRPr>
                        </a:p>
                      </a:txBody>
                      <a:tcPr marL="52730" marR="5273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749310">
                    <a:tc>
                      <a:txBody>
                        <a:bodyPr/>
                        <a:lstStyle/>
                        <a:p>
                          <a:endParaRPr lang="es-ES"/>
                        </a:p>
                      </a:txBody>
                      <a:tcPr marL="52730" marR="5273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rotWithShape="0">
                          <a:blip r:embed="rId8"/>
                          <a:stretch>
                            <a:fillRect t="-201626" r="-405674" b="-111382"/>
                          </a:stretch>
                        </a:blipFill>
                      </a:tcPr>
                    </a:tc>
                    <a:tc gridSpan="2">
                      <a:txBody>
                        <a:bodyPr/>
                        <a:lstStyle/>
                        <a:p>
                          <a:pPr marL="234950" indent="15875" algn="l">
                            <a:lnSpc>
                              <a:spcPct val="150000"/>
                            </a:lnSpc>
                            <a:spcAft>
                              <a:spcPts val="0"/>
                            </a:spcAft>
                          </a:pPr>
                          <a:r>
                            <a:rPr lang="es-EC" sz="1600" dirty="0">
                              <a:latin typeface="+mn-lt"/>
                            </a:rPr>
                            <a:t>Pendiente de bajada del complejo QRS</a:t>
                          </a:r>
                          <a:endParaRPr lang="es-ES" sz="1600" dirty="0">
                            <a:latin typeface="+mn-lt"/>
                          </a:endParaRPr>
                        </a:p>
                      </a:txBody>
                      <a:tcPr marL="52730" marR="5273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hMerge="1">
                      <a:txBody>
                        <a:bodyPr/>
                        <a:lstStyle/>
                        <a:p>
                          <a:pPr indent="252095" algn="ctr">
                            <a:lnSpc>
                              <a:spcPct val="150000"/>
                            </a:lnSpc>
                            <a:spcAft>
                              <a:spcPts val="0"/>
                            </a:spcAft>
                          </a:pPr>
                          <a:endParaRPr lang="es-ES" sz="1600">
                            <a:effectLst/>
                            <a:latin typeface="+mn-lt"/>
                            <a:ea typeface="Calibri" panose="020F0502020204030204" pitchFamily="34" charset="0"/>
                            <a:cs typeface="Times New Roman" panose="02020603050405020304" pitchFamily="18" charset="0"/>
                          </a:endParaRPr>
                        </a:p>
                      </a:txBody>
                      <a:tcPr marL="52730" marR="5273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374655">
                    <a:tc gridSpan="3">
                      <a:txBody>
                        <a:bodyPr/>
                        <a:lstStyle/>
                        <a:p>
                          <a:pPr indent="252095" algn="ctr">
                            <a:lnSpc>
                              <a:spcPct val="150000"/>
                            </a:lnSpc>
                            <a:spcAft>
                              <a:spcPts val="0"/>
                            </a:spcAft>
                          </a:pPr>
                          <a:r>
                            <a:rPr lang="es-EC" sz="1600" b="1" dirty="0">
                              <a:latin typeface="+mn-lt"/>
                            </a:rPr>
                            <a:t>Señal respiratoria</a:t>
                          </a:r>
                          <a:endParaRPr lang="es-ES" sz="1600" b="1" dirty="0">
                            <a:latin typeface="+mn-lt"/>
                          </a:endParaRPr>
                        </a:p>
                      </a:txBody>
                      <a:tcPr marL="52730" marR="5273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92D050"/>
                        </a:solidFill>
                      </a:tcPr>
                    </a:tc>
                    <a:tc hMerge="1">
                      <a:txBody>
                        <a:bodyPr/>
                        <a:lstStyle/>
                        <a:p>
                          <a:endParaRPr lang="es-ES"/>
                        </a:p>
                      </a:txBody>
                      <a:tcPr/>
                    </a:tc>
                    <a:tc hMerge="1">
                      <a:txBody>
                        <a:bodyPr/>
                        <a:lstStyle/>
                        <a:p>
                          <a:endParaRPr lang="es-ES"/>
                        </a:p>
                      </a:txBody>
                      <a:tcPr/>
                    </a:tc>
                  </a:tr>
                  <a:tr h="408304">
                    <a:tc gridSpan="2">
                      <a:txBody>
                        <a:bodyPr/>
                        <a:lstStyle/>
                        <a:p>
                          <a:endParaRPr lang="es-ES"/>
                        </a:p>
                      </a:txBody>
                      <a:tcPr marL="52730" marR="5273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8"/>
                          <a:stretch>
                            <a:fillRect t="-646269" r="-244444" b="-11940"/>
                          </a:stretch>
                        </a:blipFill>
                      </a:tcPr>
                    </a:tc>
                    <a:tc hMerge="1">
                      <a:txBody>
                        <a:bodyPr/>
                        <a:lstStyle/>
                        <a:p>
                          <a:endParaRPr lang="es-ES"/>
                        </a:p>
                      </a:txBody>
                      <a:tcPr/>
                    </a:tc>
                    <a:tc>
                      <a:txBody>
                        <a:bodyPr/>
                        <a:lstStyle/>
                        <a:p>
                          <a:pPr indent="252095" algn="ctr">
                            <a:lnSpc>
                              <a:spcPct val="150000"/>
                            </a:lnSpc>
                            <a:spcAft>
                              <a:spcPts val="0"/>
                            </a:spcAft>
                          </a:pPr>
                          <a:r>
                            <a:rPr lang="es-EC" sz="1600" dirty="0">
                              <a:latin typeface="+mn-lt"/>
                            </a:rPr>
                            <a:t>Flujo respiratorio promedio</a:t>
                          </a:r>
                          <a:endParaRPr lang="es-ES" sz="1600" dirty="0">
                            <a:latin typeface="+mn-lt"/>
                          </a:endParaRPr>
                        </a:p>
                      </a:txBody>
                      <a:tcPr marL="52730" marR="5273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Fallback>
      </mc:AlternateContent>
      <p:sp>
        <p:nvSpPr>
          <p:cNvPr id="11" name="Rectángulo 10">
            <a:hlinkClick r:id="rId9" action="ppaction://hlinksldjump"/>
          </p:cNvPr>
          <p:cNvSpPr/>
          <p:nvPr/>
        </p:nvSpPr>
        <p:spPr>
          <a:xfrm>
            <a:off x="5345467" y="3423128"/>
            <a:ext cx="3259394" cy="584775"/>
          </a:xfrm>
          <a:prstGeom prst="rect">
            <a:avLst/>
          </a:prstGeom>
        </p:spPr>
        <p:txBody>
          <a:bodyPr wrap="square">
            <a:spAutoFit/>
          </a:bodyPr>
          <a:lstStyle/>
          <a:p>
            <a:pPr marL="285750" indent="-285750" algn="just">
              <a:buFont typeface="Arial" panose="020B0604020202020204" pitchFamily="34" charset="0"/>
              <a:buChar char="•"/>
            </a:pPr>
            <a:r>
              <a:rPr lang="es-EC" sz="1600" u="sng" dirty="0"/>
              <a:t>4 parámetros temporales</a:t>
            </a:r>
          </a:p>
          <a:p>
            <a:pPr marL="285750" indent="-285750" algn="just">
              <a:buFont typeface="Arial" panose="020B0604020202020204" pitchFamily="34" charset="0"/>
              <a:buChar char="•"/>
            </a:pPr>
            <a:r>
              <a:rPr lang="es-EC" sz="1600" u="sng" dirty="0"/>
              <a:t>14 parámetros espectrales</a:t>
            </a:r>
            <a:endParaRPr lang="es-ES" sz="1600" u="sng" dirty="0"/>
          </a:p>
        </p:txBody>
      </p:sp>
      <p:sp>
        <p:nvSpPr>
          <p:cNvPr id="12" name="Flecha derecha 11"/>
          <p:cNvSpPr/>
          <p:nvPr/>
        </p:nvSpPr>
        <p:spPr>
          <a:xfrm rot="5400000">
            <a:off x="2181304" y="2937641"/>
            <a:ext cx="402679" cy="568295"/>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 dirty="0"/>
          </a:p>
        </p:txBody>
      </p:sp>
      <p:sp>
        <p:nvSpPr>
          <p:cNvPr id="13" name="Flecha derecha 12"/>
          <p:cNvSpPr/>
          <p:nvPr/>
        </p:nvSpPr>
        <p:spPr>
          <a:xfrm rot="5400000">
            <a:off x="6773825" y="2879529"/>
            <a:ext cx="402679" cy="568295"/>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 dirty="0"/>
          </a:p>
        </p:txBody>
      </p:sp>
      <p:sp>
        <p:nvSpPr>
          <p:cNvPr id="15" name="Rectángulo 14"/>
          <p:cNvSpPr/>
          <p:nvPr/>
        </p:nvSpPr>
        <p:spPr>
          <a:xfrm>
            <a:off x="170121" y="1328931"/>
            <a:ext cx="8973879" cy="338554"/>
          </a:xfrm>
          <a:prstGeom prst="rect">
            <a:avLst/>
          </a:prstGeom>
        </p:spPr>
        <p:txBody>
          <a:bodyPr wrap="square">
            <a:spAutoFit/>
          </a:bodyPr>
          <a:lstStyle/>
          <a:p>
            <a:pPr lvl="0" algn="just" defTabSz="574675">
              <a:defRPr/>
            </a:pPr>
            <a:r>
              <a:rPr lang="es-EC" sz="1600" dirty="0" smtClean="0"/>
              <a:t>e)	</a:t>
            </a:r>
            <a:r>
              <a:rPr lang="es-EC" sz="1600" u="sng" dirty="0" smtClean="0"/>
              <a:t>Secuencia para caracterización de señales ECG y FLW</a:t>
            </a:r>
            <a:endParaRPr lang="es-ES" sz="1600" u="sng" dirty="0" smtClean="0"/>
          </a:p>
        </p:txBody>
      </p:sp>
      <p:pic>
        <p:nvPicPr>
          <p:cNvPr id="2" name="Imagen 1"/>
          <p:cNvPicPr>
            <a:picLocks noChangeAspect="1"/>
          </p:cNvPicPr>
          <p:nvPr/>
        </p:nvPicPr>
        <p:blipFill rotWithShape="1">
          <a:blip r:embed="rId10"/>
          <a:srcRect b="51904"/>
          <a:stretch/>
        </p:blipFill>
        <p:spPr>
          <a:xfrm>
            <a:off x="4657061" y="4220281"/>
            <a:ext cx="4375506" cy="2022183"/>
          </a:xfrm>
          <a:prstGeom prst="rect">
            <a:avLst/>
          </a:prstGeom>
          <a:ln>
            <a:solidFill>
              <a:schemeClr val="tx1"/>
            </a:solidFill>
          </a:ln>
        </p:spPr>
      </p:pic>
    </p:spTree>
    <p:extLst>
      <p:ext uri="{BB962C8B-B14F-4D97-AF65-F5344CB8AC3E}">
        <p14:creationId xmlns:p14="http://schemas.microsoft.com/office/powerpoint/2010/main" val="983408392"/>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1_Smart Graphics Sampler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F0ED03E-47FC-4860-B2C9-DA5C377EAA2D}" vid="{600A14AD-66E6-4CC8-A6FA-E99B17BED4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tf16401424</Template>
  <TotalTime>3066</TotalTime>
  <Words>5534</Words>
  <Application>Microsoft Office PowerPoint</Application>
  <PresentationFormat>Presentación en pantalla (4:3)</PresentationFormat>
  <Paragraphs>573</Paragraphs>
  <Slides>48</Slides>
  <Notes>33</Notes>
  <HiddenSlides>0</HiddenSlides>
  <MMClips>0</MMClips>
  <ScaleCrop>false</ScaleCrop>
  <HeadingPairs>
    <vt:vector size="8" baseType="variant">
      <vt:variant>
        <vt:lpstr>Fuentes usadas</vt:lpstr>
      </vt:variant>
      <vt:variant>
        <vt:i4>10</vt:i4>
      </vt:variant>
      <vt:variant>
        <vt:lpstr>Tema</vt:lpstr>
      </vt:variant>
      <vt:variant>
        <vt:i4>1</vt:i4>
      </vt:variant>
      <vt:variant>
        <vt:lpstr>Servidores OLE incrustados</vt:lpstr>
      </vt:variant>
      <vt:variant>
        <vt:i4>1</vt:i4>
      </vt:variant>
      <vt:variant>
        <vt:lpstr>Títulos de diapositiva</vt:lpstr>
      </vt:variant>
      <vt:variant>
        <vt:i4>48</vt:i4>
      </vt:variant>
    </vt:vector>
  </HeadingPairs>
  <TitlesOfParts>
    <vt:vector size="60" baseType="lpstr">
      <vt:lpstr>SimSun</vt:lpstr>
      <vt:lpstr>Arial</vt:lpstr>
      <vt:lpstr>Calibri</vt:lpstr>
      <vt:lpstr>Cambria Math</vt:lpstr>
      <vt:lpstr>Inconsolata</vt:lpstr>
      <vt:lpstr>Segoe UI</vt:lpstr>
      <vt:lpstr>Segoe UI Light</vt:lpstr>
      <vt:lpstr>Segoe UI Semibold</vt:lpstr>
      <vt:lpstr>Times New Roman</vt:lpstr>
      <vt:lpstr>Wingdings</vt:lpstr>
      <vt:lpstr>1_Smart Graphics Sampler Neal Creative</vt:lpstr>
      <vt:lpstr>Visio</vt:lpstr>
      <vt:lpstr> Lorena Samantha Oscullo Naranjo</vt:lpstr>
      <vt:lpstr>“MODIFICACIÓN DEL COMPORTAMIENTO DE UN ROBOT SIMULADO EN RESPUESTA A LOS ESTADOS DE ÁNIMO DE SUJETOS SANOS EN BASE AL ANÁLISIS DEL ACOPLE CARDIORRESPIRATORIO”</vt:lpstr>
      <vt:lpstr>“MODIFICACIÓN DEL COMPORTAMIENTO DE UN ROBOT SIMULADO EN RESPUESTA A LOS ESTADOS DE ÁNIMO DE SUJETOS SANOS EN BASE AL ANÁLISIS DEL ACOPLE CARDIORRESPIRATORIO”</vt:lpstr>
      <vt:lpstr>“MODIFICACIÓN DEL COMPORTAMIENTO DE UN ROBOT SIMULADO EN RESPUESTA A LOS ESTADOS DE ÁNIMO DE SUJETOS SANOS EN BASE AL ANÁLISIS DEL ACOPLE CARDIORRESPIRATORIO”</vt:lpstr>
      <vt:lpstr>“MODIFICACIÓN DEL COMPORTAMIENTO DE UN ROBOT SIMULADO EN RESPUESTA A LOS ESTADOS DE ÁNIMO DE SUJETOS SANOS EN BASE AL ANÁLISIS DEL ACOPLE CARDIORRESPIRATORIO”</vt:lpstr>
      <vt:lpstr>“MODIFICACIÓN DEL COMPORTAMIENTO DE UN ROBOT SIMULADO EN RESPUESTA A LOS ESTADOS DE ÁNIMO DE SUJETOS SANOS EN BASE AL ANÁLISIS DEL ACOPLE CARDIORRESPIRATORIO”</vt:lpstr>
      <vt:lpstr>“MODIFICACIÓN DEL COMPORTAMIENTO DE UN ROBOT SIMULADO EN RESPUESTA A LOS ESTADOS DE ÁNIMO DE SUJETOS SANOS EN BASE AL ANÁLISIS DEL ACOPLE CARDIORRESPIRATORIO”</vt:lpstr>
      <vt:lpstr>“MODIFICACIÓN DEL COMPORTAMIENTO DE UN ROBOT SIMULADO EN RESPUESTA A LOS ESTADOS DE ÁNIMO DE SUJETOS SANOS EN BASE AL ANÁLISIS DEL ACOPLE CARDIORRESPIRATORIO”</vt:lpstr>
      <vt:lpstr>“MODIFICACIÓN DEL COMPORTAMIENTO DE UN ROBOT SIMULADO EN RESPUESTA A LOS ESTADOS DE ÁNIMO DE SUJETOS SANOS EN BASE AL ANÁLISIS DEL ACOPLE CARDIORRESPIRATORIO”</vt:lpstr>
      <vt:lpstr>“MODIFICACIÓN DEL COMPORTAMIENTO DE UN ROBOT SIMULADO EN RESPUESTA A LOS ESTADOS DE ÁNIMO DE SUJETOS SANOS EN BASE AL ANÁLISIS DEL ACOPLE CARDIORRESPIRATORIO”</vt:lpstr>
      <vt:lpstr>“MODIFICACIÓN DEL COMPORTAMIENTO DE UN ROBOT SIMULADO EN RESPUESTA A LOS ESTADOS DE ÁNIMO DE SUJETOS SANOS EN BASE AL ANÁLISIS DEL ACOPLE CARDIORRESPIRATORIO”</vt:lpstr>
      <vt:lpstr>“MODIFICACIÓN DEL COMPORTAMIENTO DE UN ROBOT SIMULADO EN RESPUESTA A LOS ESTADOS DE ÁNIMO DE SUJETOS SANOS EN BASE AL ANÁLISIS DEL ACOPLE CARDIORRESPIRATORIO”</vt:lpstr>
      <vt:lpstr>“MODIFICACIÓN DEL COMPORTAMIENTO DE UN ROBOT SIMULADO EN RESPUESTA A LOS ESTADOS DE ÁNIMO DE SUJETOS SANOS EN BASE AL ANÁLISIS DEL ACOPLE CARDIORRESPIRATORIO”</vt:lpstr>
      <vt:lpstr>“MODIFICACIÓN DEL COMPORTAMIENTO DE UN ROBOT SIMULADO EN RESPUESTA A LOS ESTADOS DE ÁNIMO DE SUJETOS SANOS EN BASE AL ANÁLISIS DEL ACOPLE CARDIORRESPIRATORIO”</vt:lpstr>
      <vt:lpstr>“MODIFICACIÓN DEL COMPORTAMIENTO DE UN ROBOT SIMULADO EN RESPUESTA A LOS ESTADOS DE ÁNIMO DE SUJETOS SANOS EN BASE AL ANÁLISIS DEL ACOPLE CARDIORRESPIRATORIO”</vt:lpstr>
      <vt:lpstr>“MODIFICACIÓN DEL COMPORTAMIENTO DE UN ROBOT SIMULADO EN RESPUESTA A LOS ESTADOS DE ÁNIMO DE SUJETOS SANOS EN BASE AL ANÁLISIS DEL ACOPLE CARDIORRESPIRATORIO”</vt:lpstr>
      <vt:lpstr>Sistema de detección de estrés online y modificación de un  Robot simulado</vt:lpstr>
      <vt:lpstr>“MODIFICACIÓN DEL COMPORTAMIENTO DE UN ROBOT SIMULADO EN RESPUESTA A LOS ESTADOS DE ÁNIMO DE SUJETOS SANOS EN BASE AL ANÁLISIS DEL ACOPLE CARDIORRESPIRATORIO”</vt:lpstr>
      <vt:lpstr>“MODIFICACIÓN DEL COMPORTAMIENTO DE UN ROBOT SIMULADO EN RESPUESTA A LOS ESTADOS DE ÁNIMO DE SUJETOS SANOS EN BASE AL ANÁLISIS DEL ACOPLE CARDIORRESPIRATORIO”</vt:lpstr>
      <vt:lpstr>“MODIFICACIÓN DEL COMPORTAMIENTO DE UN ROBOT SIMULADO EN RESPUESTA A LOS ESTADOS DE ÁNIMO DE SUJETOS SANOS EN BASE AL ANÁLISIS DEL ACOPLE CARDIORRESPIRATORIO”</vt:lpstr>
      <vt:lpstr>“MODIFICACIÓN DEL COMPORTAMIENTO DE UN ROBOT SIMULADO EN RESPUESTA A LOS ESTADOS DE ÁNIMO DE SUJETOS SANOS EN BASE AL ANÁLISIS DEL ACOPLE CARDIORRESPIRATORIO”</vt:lpstr>
      <vt:lpstr>“MODIFICACIÓN DEL COMPORTAMIENTO DE UN ROBOT SIMULADO EN RESPUESTA A LOS ESTADOS DE ÁNIMO DE SUJETOS SANOS EN BASE AL ANÁLISIS DEL ACOPLE CARDIORRESPIRATORIO”</vt:lpstr>
      <vt:lpstr>“MODIFICACIÓN DEL COMPORTAMIENTO DE UN ROBOT SIMULADO EN RESPUESTA A LOS ESTADOS DE ÁNIMO DE SUJETOS SANOS EN BASE AL ANÁLISIS DEL ACOPLE CARDIORRESPIRATORIO”</vt:lpstr>
      <vt:lpstr>“MODIFICACIÓN DEL COMPORTAMIENTO DE UN ROBOT SIMULADO EN RESPUESTA A LOS ESTADOS DE ÁNIMO DE SUJETOS SANOS EN BASE AL ANÁLISIS DEL ACOPLE CARDIORRESPIRATORIO”</vt:lpstr>
      <vt:lpstr>“MODIFICACIÓN DEL COMPORTAMIENTO DE UN ROBOT SIMULADO EN RESPUESTA A LOS ESTADOS DE ÁNIMO DE SUJETOS SANOS EN BASE AL ANÁLISIS DEL ACOPLE CARDIORRESPIRATORIO”</vt:lpstr>
      <vt:lpstr>“MODIFICACIÓN DEL COMPORTAMIENTO DE UN ROBOT SIMULADO EN RESPUESTA A LOS ESTADOS DE ÁNIMO DE SUJETOS SANOS EN BASE AL ANÁLISIS DEL ACOPLE CARDIORRESPIRATORIO”</vt:lpstr>
      <vt:lpstr>“MODIFICACIÓN DEL COMPORTAMIENTO DE UN ROBOT SIMULADO EN RESPUESTA A LOS ESTADOS DE ÁNIMO DE SUJETOS SANOS EN BASE AL ANÁLISIS DEL ACOPLE CARDIORRESPIRATORIO”</vt:lpstr>
      <vt:lpstr>“MODIFICACIÓN DEL COMPORTAMIENTO DE UN ROBOT SIMULADO EN RESPUESTA A LOS ESTADOS DE ÁNIMO DE SUJETOS SANOS EN BASE AL ANÁLISIS DEL ACOPLE CARDIORRESPIRATORIO”</vt:lpstr>
      <vt:lpstr>“MODIFICACIÓN DEL COMPORTAMIENTO DE UN ROBOT SIMULADO EN RESPUESTA A LOS ESTADOS DE ÁNIMO DE SUJETOS SANOS EN BASE AL ANÁLISIS DEL ACOPLE CARDIORRESPIRATORIO”</vt:lpstr>
      <vt:lpstr>“MODIFICACIÓN DEL COMPORTAMIENTO DE UN ROBOT SIMULADO EN RESPUESTA A LOS ESTADOS DE ÁNIMO DE SUJETOS SANOS EN BASE AL ANÁLISIS DEL ACOPLE CARDIORRESPIRATORIO”</vt:lpstr>
      <vt:lpstr>Presentación de PowerPoint</vt:lpstr>
      <vt:lpstr>Presentación de PowerPoint</vt:lpstr>
      <vt:lpstr>“MODIFICACIÓN DEL COMPORTAMIENTO DE UN ROBOT SIMULADO EN RESPUESTA A LOS ESTADOS DE ÁNIMO DE SUJETOS SANOS EN BASE AL ANÁLISIS DEL ACOPLE CARDIORRESPIRATORIO”</vt:lpstr>
      <vt:lpstr>Tarjeta de adquisición de señales</vt:lpstr>
      <vt:lpstr>Módulo ECG</vt:lpstr>
      <vt:lpstr>Módulo ECG: Procesamiento digital</vt:lpstr>
      <vt:lpstr>Módulo FLW</vt:lpstr>
      <vt:lpstr>Módulo FLW: Procesamiento digital</vt:lpstr>
      <vt:lpstr>Presentación de PowerPoint</vt:lpstr>
      <vt:lpstr>“MODIFICACIÓN DEL COMPORTAMIENTO DE UN ROBOT SIMULADO EN RESPUESTA A LOS ESTADOS DE ÁNIMO DE SUJETOS SANOS EN BASE AL ANÁLISIS DEL ACOPLE CARDIORRESPIRATORIO”</vt:lpstr>
      <vt:lpstr>Acondicionamiento: Filtrado digital y eliminación de línea base </vt:lpstr>
      <vt:lpstr>Delineado de la señal ECG: Algoritmo de Pan-Tompinks</vt:lpstr>
      <vt:lpstr>Extracción de las serie de datos: Variabilidad del ritmo cardiaco y pendientes del complejo QRS</vt:lpstr>
      <vt:lpstr>“MODIFICACIÓN DEL COMPORTAMIENTO DE UN ROBOT SIMULADO EN RESPUESTA A LOS ESTADOS DE ÁNIMO DE SUJETOS SANOS EN BASE AL ANÁLISIS DEL ACOPLE CARDIORRESPIRATORIO”</vt:lpstr>
      <vt:lpstr>Acondicionamiento: Filtrado digital</vt:lpstr>
      <vt:lpstr>Clasificador de emociones</vt:lpstr>
      <vt:lpstr>Clasificación PCA-fKNN</vt:lpstr>
      <vt:lpstr>Clasificación SVM</vt:lpstr>
    </vt:vector>
  </TitlesOfParts>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Samii Oscullo</dc:creator>
  <cp:keywords/>
  <dc:description/>
  <cp:lastModifiedBy>Samii Oscullo</cp:lastModifiedBy>
  <cp:revision>218</cp:revision>
  <dcterms:created xsi:type="dcterms:W3CDTF">2017-11-29T02:00:29Z</dcterms:created>
  <dcterms:modified xsi:type="dcterms:W3CDTF">2018-02-07T06:24:30Z</dcterms:modified>
  <cp:category/>
</cp:coreProperties>
</file>