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5" r:id="rId4"/>
  </p:sldMasterIdLst>
  <p:handoutMasterIdLst>
    <p:handoutMasterId r:id="rId42"/>
  </p:handoutMasterIdLst>
  <p:sldIdLst>
    <p:sldId id="25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302" r:id="rId13"/>
    <p:sldId id="303" r:id="rId14"/>
    <p:sldId id="276" r:id="rId15"/>
    <p:sldId id="264" r:id="rId16"/>
    <p:sldId id="277" r:id="rId17"/>
    <p:sldId id="295" r:id="rId18"/>
    <p:sldId id="296" r:id="rId19"/>
    <p:sldId id="297" r:id="rId20"/>
    <p:sldId id="298" r:id="rId21"/>
    <p:sldId id="300" r:id="rId22"/>
    <p:sldId id="30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2" r:id="rId33"/>
    <p:sldId id="287" r:id="rId34"/>
    <p:sldId id="304" r:id="rId35"/>
    <p:sldId id="288" r:id="rId36"/>
    <p:sldId id="289" r:id="rId37"/>
    <p:sldId id="290" r:id="rId38"/>
    <p:sldId id="293" r:id="rId39"/>
    <p:sldId id="291" r:id="rId40"/>
    <p:sldId id="294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C"/>
    <a:srgbClr val="D1D1D1"/>
    <a:srgbClr val="676767"/>
    <a:srgbClr val="E2E2E2"/>
    <a:srgbClr val="024C96"/>
    <a:srgbClr val="008DF7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51777-43AA-46A4-BACF-EC4BC7DADBEF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8D59431-2147-4175-A576-B99BE5725489}">
      <dgm:prSet phldrT="[Texto]"/>
      <dgm:spPr/>
      <dgm:t>
        <a:bodyPr/>
        <a:lstStyle/>
        <a:p>
          <a:r>
            <a:rPr lang="es-EC" dirty="0" smtClean="0"/>
            <a:t>Paso 0. Estudio del ámbito del software </a:t>
          </a:r>
          <a:endParaRPr lang="es-EC" dirty="0"/>
        </a:p>
      </dgm:t>
    </dgm:pt>
    <dgm:pt modelId="{BFAE6D68-289E-4D32-931B-A6F9F88CED68}" type="parTrans" cxnId="{71B1AD0B-D7EA-4B49-9F5E-B379AFA07BD5}">
      <dgm:prSet/>
      <dgm:spPr/>
      <dgm:t>
        <a:bodyPr/>
        <a:lstStyle/>
        <a:p>
          <a:endParaRPr lang="es-EC"/>
        </a:p>
      </dgm:t>
    </dgm:pt>
    <dgm:pt modelId="{D5428A9C-E6F1-4E37-9BC8-9AFF1336252E}" type="sibTrans" cxnId="{71B1AD0B-D7EA-4B49-9F5E-B379AFA07BD5}">
      <dgm:prSet/>
      <dgm:spPr/>
      <dgm:t>
        <a:bodyPr/>
        <a:lstStyle/>
        <a:p>
          <a:endParaRPr lang="es-EC"/>
        </a:p>
      </dgm:t>
    </dgm:pt>
    <dgm:pt modelId="{473E8501-18B1-4F66-A399-59ADAEC896BB}">
      <dgm:prSet phldrT="[Texto]"/>
      <dgm:spPr/>
      <dgm:t>
        <a:bodyPr/>
        <a:lstStyle/>
        <a:p>
          <a:r>
            <a:rPr lang="es-EC" dirty="0" smtClean="0"/>
            <a:t>Paso 1. Determinación de características y  </a:t>
          </a:r>
          <a:r>
            <a:rPr lang="es-EC" dirty="0" err="1" smtClean="0"/>
            <a:t>subcaracterísticas</a:t>
          </a:r>
          <a:r>
            <a:rPr lang="es-EC" dirty="0" smtClean="0"/>
            <a:t> de calidad</a:t>
          </a:r>
          <a:endParaRPr lang="es-EC" dirty="0"/>
        </a:p>
      </dgm:t>
    </dgm:pt>
    <dgm:pt modelId="{10E918DA-32AD-4668-8FC4-4503BC0AD82B}" type="parTrans" cxnId="{EA2127E1-8F5E-4902-9084-11CA587EB839}">
      <dgm:prSet/>
      <dgm:spPr/>
      <dgm:t>
        <a:bodyPr/>
        <a:lstStyle/>
        <a:p>
          <a:endParaRPr lang="es-EC"/>
        </a:p>
      </dgm:t>
    </dgm:pt>
    <dgm:pt modelId="{37BDE9E8-B078-421F-B649-10299A5A9743}" type="sibTrans" cxnId="{EA2127E1-8F5E-4902-9084-11CA587EB839}">
      <dgm:prSet/>
      <dgm:spPr/>
      <dgm:t>
        <a:bodyPr/>
        <a:lstStyle/>
        <a:p>
          <a:endParaRPr lang="es-EC"/>
        </a:p>
      </dgm:t>
    </dgm:pt>
    <dgm:pt modelId="{64943A31-305F-46CE-B410-A33E871770C9}">
      <dgm:prSet phldrT="[Texto]"/>
      <dgm:spPr/>
      <dgm:t>
        <a:bodyPr/>
        <a:lstStyle/>
        <a:p>
          <a:r>
            <a:rPr lang="es-EC" dirty="0" smtClean="0"/>
            <a:t>Paso 2. Refinamiento de la jerarquía de </a:t>
          </a:r>
          <a:r>
            <a:rPr lang="es-EC" dirty="0" err="1" smtClean="0"/>
            <a:t>subcaracterísticas</a:t>
          </a:r>
          <a:r>
            <a:rPr lang="es-EC" dirty="0" smtClean="0"/>
            <a:t> </a:t>
          </a:r>
          <a:endParaRPr lang="es-EC" dirty="0"/>
        </a:p>
      </dgm:t>
    </dgm:pt>
    <dgm:pt modelId="{29EA170B-3859-4A6F-B989-B98E3D8DE0F9}" type="parTrans" cxnId="{2D6BE865-9434-4E17-BB21-B9B3BDF86185}">
      <dgm:prSet/>
      <dgm:spPr/>
      <dgm:t>
        <a:bodyPr/>
        <a:lstStyle/>
        <a:p>
          <a:endParaRPr lang="es-EC"/>
        </a:p>
      </dgm:t>
    </dgm:pt>
    <dgm:pt modelId="{A94B418D-FFF3-4800-84D0-8DA8BB7CFC87}" type="sibTrans" cxnId="{2D6BE865-9434-4E17-BB21-B9B3BDF86185}">
      <dgm:prSet/>
      <dgm:spPr/>
      <dgm:t>
        <a:bodyPr/>
        <a:lstStyle/>
        <a:p>
          <a:endParaRPr lang="es-EC"/>
        </a:p>
      </dgm:t>
    </dgm:pt>
    <dgm:pt modelId="{B77D852F-0797-4A07-8B04-E75BFE8A67E4}">
      <dgm:prSet phldrT="[Texto]"/>
      <dgm:spPr/>
      <dgm:t>
        <a:bodyPr/>
        <a:lstStyle/>
        <a:p>
          <a:r>
            <a:rPr lang="es-EC" dirty="0" smtClean="0"/>
            <a:t>Paso 3. Refinamiento de las </a:t>
          </a:r>
          <a:r>
            <a:rPr lang="es-EC" dirty="0" err="1" smtClean="0"/>
            <a:t>subcaracterísticas</a:t>
          </a:r>
          <a:r>
            <a:rPr lang="es-EC" dirty="0" smtClean="0"/>
            <a:t> en atributos </a:t>
          </a:r>
          <a:endParaRPr lang="es-EC" dirty="0"/>
        </a:p>
      </dgm:t>
    </dgm:pt>
    <dgm:pt modelId="{472149DD-E63E-4F9A-9D56-8323AB1F604E}" type="parTrans" cxnId="{B57E5911-8475-4E0D-A435-B296694A829F}">
      <dgm:prSet/>
      <dgm:spPr/>
      <dgm:t>
        <a:bodyPr/>
        <a:lstStyle/>
        <a:p>
          <a:endParaRPr lang="es-EC"/>
        </a:p>
      </dgm:t>
    </dgm:pt>
    <dgm:pt modelId="{45DC6F31-C09F-4D43-90EF-AB692C49E5FF}" type="sibTrans" cxnId="{B57E5911-8475-4E0D-A435-B296694A829F}">
      <dgm:prSet/>
      <dgm:spPr/>
      <dgm:t>
        <a:bodyPr/>
        <a:lstStyle/>
        <a:p>
          <a:endParaRPr lang="es-EC"/>
        </a:p>
      </dgm:t>
    </dgm:pt>
    <dgm:pt modelId="{7985E9B3-9697-421A-ACC1-0955F79BB087}" type="pres">
      <dgm:prSet presAssocID="{66B51777-43AA-46A4-BACF-EC4BC7DADBE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E32FDF-24B1-4B6D-AA18-0EF138CCB8E0}" type="pres">
      <dgm:prSet presAssocID="{66B51777-43AA-46A4-BACF-EC4BC7DADBEF}" presName="dummyMaxCanvas" presStyleCnt="0">
        <dgm:presLayoutVars/>
      </dgm:prSet>
      <dgm:spPr/>
    </dgm:pt>
    <dgm:pt modelId="{FF29133A-4277-4EA0-9D7D-56148E63EDAB}" type="pres">
      <dgm:prSet presAssocID="{66B51777-43AA-46A4-BACF-EC4BC7DADBE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6213BB-B42C-4654-84E2-9FD3B15F846D}" type="pres">
      <dgm:prSet presAssocID="{66B51777-43AA-46A4-BACF-EC4BC7DADBE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32F4F7-8032-4BDF-B6B3-7853A5BA905B}" type="pres">
      <dgm:prSet presAssocID="{66B51777-43AA-46A4-BACF-EC4BC7DADBE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301FDC-5C91-4DF3-98E9-73B134E221C5}" type="pres">
      <dgm:prSet presAssocID="{66B51777-43AA-46A4-BACF-EC4BC7DADBE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BD6FBD-B6EB-4410-ACAF-18B801BFB3F0}" type="pres">
      <dgm:prSet presAssocID="{66B51777-43AA-46A4-BACF-EC4BC7DADBE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26EBF4-29D0-40E1-8CAF-2F0E49CF49E5}" type="pres">
      <dgm:prSet presAssocID="{66B51777-43AA-46A4-BACF-EC4BC7DADBE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C6B0C5-0CCB-44ED-9D10-78E469125CF1}" type="pres">
      <dgm:prSet presAssocID="{66B51777-43AA-46A4-BACF-EC4BC7DADBE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B27C83-E569-4CDF-9AF8-C932D9052803}" type="pres">
      <dgm:prSet presAssocID="{66B51777-43AA-46A4-BACF-EC4BC7DADBE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6A833-5CFF-409B-984C-357D461F4AB4}" type="pres">
      <dgm:prSet presAssocID="{66B51777-43AA-46A4-BACF-EC4BC7DADBE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8BAA77-B9C1-4A23-9421-175557CD31CC}" type="pres">
      <dgm:prSet presAssocID="{66B51777-43AA-46A4-BACF-EC4BC7DADBE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F2EA28-793B-4871-97B9-387836FDCA60}" type="pres">
      <dgm:prSet presAssocID="{66B51777-43AA-46A4-BACF-EC4BC7DADBE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CF5048B-3B56-49E1-A4B8-4D7D8B52EB54}" type="presOf" srcId="{64943A31-305F-46CE-B410-A33E871770C9}" destId="{1932F4F7-8032-4BDF-B6B3-7853A5BA905B}" srcOrd="0" destOrd="0" presId="urn:microsoft.com/office/officeart/2005/8/layout/vProcess5"/>
    <dgm:cxn modelId="{71B1AD0B-D7EA-4B49-9F5E-B379AFA07BD5}" srcId="{66B51777-43AA-46A4-BACF-EC4BC7DADBEF}" destId="{38D59431-2147-4175-A576-B99BE5725489}" srcOrd="0" destOrd="0" parTransId="{BFAE6D68-289E-4D32-931B-A6F9F88CED68}" sibTransId="{D5428A9C-E6F1-4E37-9BC8-9AFF1336252E}"/>
    <dgm:cxn modelId="{B0BBCEA3-462D-4A7F-97B8-EC0C74CD483D}" type="presOf" srcId="{38D59431-2147-4175-A576-B99BE5725489}" destId="{E5B27C83-E569-4CDF-9AF8-C932D9052803}" srcOrd="1" destOrd="0" presId="urn:microsoft.com/office/officeart/2005/8/layout/vProcess5"/>
    <dgm:cxn modelId="{2D6BE865-9434-4E17-BB21-B9B3BDF86185}" srcId="{66B51777-43AA-46A4-BACF-EC4BC7DADBEF}" destId="{64943A31-305F-46CE-B410-A33E871770C9}" srcOrd="2" destOrd="0" parTransId="{29EA170B-3859-4A6F-B989-B98E3D8DE0F9}" sibTransId="{A94B418D-FFF3-4800-84D0-8DA8BB7CFC87}"/>
    <dgm:cxn modelId="{7C8F6082-3BAC-4854-BA10-CA4E193EF8BA}" type="presOf" srcId="{64943A31-305F-46CE-B410-A33E871770C9}" destId="{C78BAA77-B9C1-4A23-9421-175557CD31CC}" srcOrd="1" destOrd="0" presId="urn:microsoft.com/office/officeart/2005/8/layout/vProcess5"/>
    <dgm:cxn modelId="{B57E5911-8475-4E0D-A435-B296694A829F}" srcId="{66B51777-43AA-46A4-BACF-EC4BC7DADBEF}" destId="{B77D852F-0797-4A07-8B04-E75BFE8A67E4}" srcOrd="3" destOrd="0" parTransId="{472149DD-E63E-4F9A-9D56-8323AB1F604E}" sibTransId="{45DC6F31-C09F-4D43-90EF-AB692C49E5FF}"/>
    <dgm:cxn modelId="{3BF6F126-8954-49BA-A235-1B3D8E8AB1DA}" type="presOf" srcId="{B77D852F-0797-4A07-8B04-E75BFE8A67E4}" destId="{3EF2EA28-793B-4871-97B9-387836FDCA60}" srcOrd="1" destOrd="0" presId="urn:microsoft.com/office/officeart/2005/8/layout/vProcess5"/>
    <dgm:cxn modelId="{FAF1814F-0773-4D0B-B7D0-A559E8509D6C}" type="presOf" srcId="{66B51777-43AA-46A4-BACF-EC4BC7DADBEF}" destId="{7985E9B3-9697-421A-ACC1-0955F79BB087}" srcOrd="0" destOrd="0" presId="urn:microsoft.com/office/officeart/2005/8/layout/vProcess5"/>
    <dgm:cxn modelId="{9187FDE6-9BB6-4C2F-B24A-8FDE607222CA}" type="presOf" srcId="{B77D852F-0797-4A07-8B04-E75BFE8A67E4}" destId="{D8301FDC-5C91-4DF3-98E9-73B134E221C5}" srcOrd="0" destOrd="0" presId="urn:microsoft.com/office/officeart/2005/8/layout/vProcess5"/>
    <dgm:cxn modelId="{1D351E0E-7419-4B50-977E-83E6649D05D9}" type="presOf" srcId="{473E8501-18B1-4F66-A399-59ADAEC896BB}" destId="{4C6213BB-B42C-4654-84E2-9FD3B15F846D}" srcOrd="0" destOrd="0" presId="urn:microsoft.com/office/officeart/2005/8/layout/vProcess5"/>
    <dgm:cxn modelId="{9CBB4B68-6C97-47CF-825D-22B77AE2B858}" type="presOf" srcId="{473E8501-18B1-4F66-A399-59ADAEC896BB}" destId="{B736A833-5CFF-409B-984C-357D461F4AB4}" srcOrd="1" destOrd="0" presId="urn:microsoft.com/office/officeart/2005/8/layout/vProcess5"/>
    <dgm:cxn modelId="{EA2127E1-8F5E-4902-9084-11CA587EB839}" srcId="{66B51777-43AA-46A4-BACF-EC4BC7DADBEF}" destId="{473E8501-18B1-4F66-A399-59ADAEC896BB}" srcOrd="1" destOrd="0" parTransId="{10E918DA-32AD-4668-8FC4-4503BC0AD82B}" sibTransId="{37BDE9E8-B078-421F-B649-10299A5A9743}"/>
    <dgm:cxn modelId="{7936552B-2C2B-41F6-9FB9-42C957117A74}" type="presOf" srcId="{A94B418D-FFF3-4800-84D0-8DA8BB7CFC87}" destId="{F8C6B0C5-0CCB-44ED-9D10-78E469125CF1}" srcOrd="0" destOrd="0" presId="urn:microsoft.com/office/officeart/2005/8/layout/vProcess5"/>
    <dgm:cxn modelId="{EB68215C-98DA-4785-935A-65BE53301292}" type="presOf" srcId="{38D59431-2147-4175-A576-B99BE5725489}" destId="{FF29133A-4277-4EA0-9D7D-56148E63EDAB}" srcOrd="0" destOrd="0" presId="urn:microsoft.com/office/officeart/2005/8/layout/vProcess5"/>
    <dgm:cxn modelId="{3D551235-C67B-4530-BF01-17DE878348A4}" type="presOf" srcId="{D5428A9C-E6F1-4E37-9BC8-9AFF1336252E}" destId="{7DBD6FBD-B6EB-4410-ACAF-18B801BFB3F0}" srcOrd="0" destOrd="0" presId="urn:microsoft.com/office/officeart/2005/8/layout/vProcess5"/>
    <dgm:cxn modelId="{F73FEFBF-CBA0-4534-B1FA-D9E5284D1DD5}" type="presOf" srcId="{37BDE9E8-B078-421F-B649-10299A5A9743}" destId="{9026EBF4-29D0-40E1-8CAF-2F0E49CF49E5}" srcOrd="0" destOrd="0" presId="urn:microsoft.com/office/officeart/2005/8/layout/vProcess5"/>
    <dgm:cxn modelId="{6C111F23-DBC3-487E-802B-3F9A9AFF23FC}" type="presParOf" srcId="{7985E9B3-9697-421A-ACC1-0955F79BB087}" destId="{92E32FDF-24B1-4B6D-AA18-0EF138CCB8E0}" srcOrd="0" destOrd="0" presId="urn:microsoft.com/office/officeart/2005/8/layout/vProcess5"/>
    <dgm:cxn modelId="{A5BD6B58-2126-414F-BCF8-656E67AB4043}" type="presParOf" srcId="{7985E9B3-9697-421A-ACC1-0955F79BB087}" destId="{FF29133A-4277-4EA0-9D7D-56148E63EDAB}" srcOrd="1" destOrd="0" presId="urn:microsoft.com/office/officeart/2005/8/layout/vProcess5"/>
    <dgm:cxn modelId="{727845BD-8DE9-460C-8FA3-2A9C33CD1923}" type="presParOf" srcId="{7985E9B3-9697-421A-ACC1-0955F79BB087}" destId="{4C6213BB-B42C-4654-84E2-9FD3B15F846D}" srcOrd="2" destOrd="0" presId="urn:microsoft.com/office/officeart/2005/8/layout/vProcess5"/>
    <dgm:cxn modelId="{114845AE-E215-43F5-AB1C-C3C18D3D773B}" type="presParOf" srcId="{7985E9B3-9697-421A-ACC1-0955F79BB087}" destId="{1932F4F7-8032-4BDF-B6B3-7853A5BA905B}" srcOrd="3" destOrd="0" presId="urn:microsoft.com/office/officeart/2005/8/layout/vProcess5"/>
    <dgm:cxn modelId="{EBB76643-7604-4008-925C-D092206FC53D}" type="presParOf" srcId="{7985E9B3-9697-421A-ACC1-0955F79BB087}" destId="{D8301FDC-5C91-4DF3-98E9-73B134E221C5}" srcOrd="4" destOrd="0" presId="urn:microsoft.com/office/officeart/2005/8/layout/vProcess5"/>
    <dgm:cxn modelId="{315AC872-5793-4E34-9997-322F6EE7E64E}" type="presParOf" srcId="{7985E9B3-9697-421A-ACC1-0955F79BB087}" destId="{7DBD6FBD-B6EB-4410-ACAF-18B801BFB3F0}" srcOrd="5" destOrd="0" presId="urn:microsoft.com/office/officeart/2005/8/layout/vProcess5"/>
    <dgm:cxn modelId="{D33D5C46-CE62-490C-B77F-1450DE7B62B3}" type="presParOf" srcId="{7985E9B3-9697-421A-ACC1-0955F79BB087}" destId="{9026EBF4-29D0-40E1-8CAF-2F0E49CF49E5}" srcOrd="6" destOrd="0" presId="urn:microsoft.com/office/officeart/2005/8/layout/vProcess5"/>
    <dgm:cxn modelId="{B869438C-C8ED-4D96-9B51-0A25DC67F803}" type="presParOf" srcId="{7985E9B3-9697-421A-ACC1-0955F79BB087}" destId="{F8C6B0C5-0CCB-44ED-9D10-78E469125CF1}" srcOrd="7" destOrd="0" presId="urn:microsoft.com/office/officeart/2005/8/layout/vProcess5"/>
    <dgm:cxn modelId="{E81651B0-6B88-49F0-8B57-51DB53C23EE7}" type="presParOf" srcId="{7985E9B3-9697-421A-ACC1-0955F79BB087}" destId="{E5B27C83-E569-4CDF-9AF8-C932D9052803}" srcOrd="8" destOrd="0" presId="urn:microsoft.com/office/officeart/2005/8/layout/vProcess5"/>
    <dgm:cxn modelId="{55E5061B-C7DC-4B71-8ACF-76249A7EF436}" type="presParOf" srcId="{7985E9B3-9697-421A-ACC1-0955F79BB087}" destId="{B736A833-5CFF-409B-984C-357D461F4AB4}" srcOrd="9" destOrd="0" presId="urn:microsoft.com/office/officeart/2005/8/layout/vProcess5"/>
    <dgm:cxn modelId="{F8E430AE-B3B6-4EEE-8EFA-3CCB112C5C70}" type="presParOf" srcId="{7985E9B3-9697-421A-ACC1-0955F79BB087}" destId="{C78BAA77-B9C1-4A23-9421-175557CD31CC}" srcOrd="10" destOrd="0" presId="urn:microsoft.com/office/officeart/2005/8/layout/vProcess5"/>
    <dgm:cxn modelId="{D9CD7C76-3971-4635-868A-D7D5F52AA681}" type="presParOf" srcId="{7985E9B3-9697-421A-ACC1-0955F79BB087}" destId="{3EF2EA28-793B-4871-97B9-387836FDCA6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B51777-43AA-46A4-BACF-EC4BC7DADBEF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8D59431-2147-4175-A576-B99BE5725489}">
      <dgm:prSet phldrT="[Texto]"/>
      <dgm:spPr/>
      <dgm:t>
        <a:bodyPr/>
        <a:lstStyle/>
        <a:p>
          <a:r>
            <a:rPr lang="es-EC" dirty="0" smtClean="0"/>
            <a:t>Paso 5. Establecimientos de relaciones entre factores de calidad </a:t>
          </a:r>
          <a:endParaRPr lang="es-EC" dirty="0"/>
        </a:p>
      </dgm:t>
    </dgm:pt>
    <dgm:pt modelId="{BFAE6D68-289E-4D32-931B-A6F9F88CED68}" type="parTrans" cxnId="{71B1AD0B-D7EA-4B49-9F5E-B379AFA07BD5}">
      <dgm:prSet/>
      <dgm:spPr/>
      <dgm:t>
        <a:bodyPr/>
        <a:lstStyle/>
        <a:p>
          <a:endParaRPr lang="es-EC"/>
        </a:p>
      </dgm:t>
    </dgm:pt>
    <dgm:pt modelId="{D5428A9C-E6F1-4E37-9BC8-9AFF1336252E}" type="sibTrans" cxnId="{71B1AD0B-D7EA-4B49-9F5E-B379AFA07BD5}">
      <dgm:prSet/>
      <dgm:spPr/>
      <dgm:t>
        <a:bodyPr/>
        <a:lstStyle/>
        <a:p>
          <a:endParaRPr lang="es-EC"/>
        </a:p>
      </dgm:t>
    </dgm:pt>
    <dgm:pt modelId="{473E8501-18B1-4F66-A399-59ADAEC896BB}">
      <dgm:prSet phldrT="[Texto]"/>
      <dgm:spPr/>
      <dgm:t>
        <a:bodyPr/>
        <a:lstStyle/>
        <a:p>
          <a:r>
            <a:rPr lang="es-EC" dirty="0" smtClean="0"/>
            <a:t>Paso 6. Determinación de las métricas para los atributos.</a:t>
          </a:r>
          <a:endParaRPr lang="es-EC" dirty="0"/>
        </a:p>
      </dgm:t>
    </dgm:pt>
    <dgm:pt modelId="{10E918DA-32AD-4668-8FC4-4503BC0AD82B}" type="parTrans" cxnId="{EA2127E1-8F5E-4902-9084-11CA587EB839}">
      <dgm:prSet/>
      <dgm:spPr/>
      <dgm:t>
        <a:bodyPr/>
        <a:lstStyle/>
        <a:p>
          <a:endParaRPr lang="es-EC"/>
        </a:p>
      </dgm:t>
    </dgm:pt>
    <dgm:pt modelId="{37BDE9E8-B078-421F-B649-10299A5A9743}" type="sibTrans" cxnId="{EA2127E1-8F5E-4902-9084-11CA587EB839}">
      <dgm:prSet/>
      <dgm:spPr/>
      <dgm:t>
        <a:bodyPr/>
        <a:lstStyle/>
        <a:p>
          <a:endParaRPr lang="es-EC"/>
        </a:p>
      </dgm:t>
    </dgm:pt>
    <dgm:pt modelId="{B408DDE6-4BBC-48B6-85AF-BE7F1809AB75}">
      <dgm:prSet phldrT="[Texto]"/>
      <dgm:spPr/>
      <dgm:t>
        <a:bodyPr/>
        <a:lstStyle/>
        <a:p>
          <a:r>
            <a:rPr lang="es-EC" dirty="0" smtClean="0"/>
            <a:t>Paso 4. Refinamiento de atributos derivados en básicos </a:t>
          </a:r>
          <a:endParaRPr lang="es-EC" dirty="0"/>
        </a:p>
      </dgm:t>
    </dgm:pt>
    <dgm:pt modelId="{B6839A71-C918-4E72-8660-F0353AC71F27}" type="parTrans" cxnId="{04C6705F-BC22-44B1-A465-645DF72CA852}">
      <dgm:prSet/>
      <dgm:spPr/>
    </dgm:pt>
    <dgm:pt modelId="{612BEEC5-1FB0-41FC-9987-E77CE7F67B4A}" type="sibTrans" cxnId="{04C6705F-BC22-44B1-A465-645DF72CA852}">
      <dgm:prSet/>
      <dgm:spPr/>
      <dgm:t>
        <a:bodyPr/>
        <a:lstStyle/>
        <a:p>
          <a:endParaRPr lang="es-EC"/>
        </a:p>
      </dgm:t>
    </dgm:pt>
    <dgm:pt modelId="{7985E9B3-9697-421A-ACC1-0955F79BB087}" type="pres">
      <dgm:prSet presAssocID="{66B51777-43AA-46A4-BACF-EC4BC7DADBE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E32FDF-24B1-4B6D-AA18-0EF138CCB8E0}" type="pres">
      <dgm:prSet presAssocID="{66B51777-43AA-46A4-BACF-EC4BC7DADBEF}" presName="dummyMaxCanvas" presStyleCnt="0">
        <dgm:presLayoutVars/>
      </dgm:prSet>
      <dgm:spPr/>
    </dgm:pt>
    <dgm:pt modelId="{BC42B693-53FD-4D67-B77A-9B94798BC6F6}" type="pres">
      <dgm:prSet presAssocID="{66B51777-43AA-46A4-BACF-EC4BC7DADBE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4A8798-39D6-43E7-ABD4-BA0A05390751}" type="pres">
      <dgm:prSet presAssocID="{66B51777-43AA-46A4-BACF-EC4BC7DADBE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5F5AB6-461B-47D0-9824-CD91467AB4C2}" type="pres">
      <dgm:prSet presAssocID="{66B51777-43AA-46A4-BACF-EC4BC7DADBE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ECD058-6337-4BC3-AA9E-6B950D91C9AA}" type="pres">
      <dgm:prSet presAssocID="{66B51777-43AA-46A4-BACF-EC4BC7DADBE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A729C6-724C-4935-853F-258AE94F10F5}" type="pres">
      <dgm:prSet presAssocID="{66B51777-43AA-46A4-BACF-EC4BC7DADBE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9B57C0-98B1-4B96-A579-14738E367A53}" type="pres">
      <dgm:prSet presAssocID="{66B51777-43AA-46A4-BACF-EC4BC7DADBE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79B7FD-A36E-4A78-83B9-6AA08465EA72}" type="pres">
      <dgm:prSet presAssocID="{66B51777-43AA-46A4-BACF-EC4BC7DADBE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BFFE47-2EE0-4FA5-8C65-88143B023BBF}" type="pres">
      <dgm:prSet presAssocID="{66B51777-43AA-46A4-BACF-EC4BC7DADBE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881A1C-2FC3-4688-ADFE-E0383C840335}" type="presOf" srcId="{D5428A9C-E6F1-4E37-9BC8-9AFF1336252E}" destId="{8BA729C6-724C-4935-853F-258AE94F10F5}" srcOrd="0" destOrd="0" presId="urn:microsoft.com/office/officeart/2005/8/layout/vProcess5"/>
    <dgm:cxn modelId="{2E7CC55F-4B11-40EA-88FA-87B35CDB0726}" type="presOf" srcId="{612BEEC5-1FB0-41FC-9987-E77CE7F67B4A}" destId="{2CECD058-6337-4BC3-AA9E-6B950D91C9AA}" srcOrd="0" destOrd="0" presId="urn:microsoft.com/office/officeart/2005/8/layout/vProcess5"/>
    <dgm:cxn modelId="{B88D9381-16E6-4A06-AC74-391D527A09D5}" type="presOf" srcId="{473E8501-18B1-4F66-A399-59ADAEC896BB}" destId="{EB5F5AB6-461B-47D0-9824-CD91467AB4C2}" srcOrd="0" destOrd="0" presId="urn:microsoft.com/office/officeart/2005/8/layout/vProcess5"/>
    <dgm:cxn modelId="{71B1AD0B-D7EA-4B49-9F5E-B379AFA07BD5}" srcId="{66B51777-43AA-46A4-BACF-EC4BC7DADBEF}" destId="{38D59431-2147-4175-A576-B99BE5725489}" srcOrd="1" destOrd="0" parTransId="{BFAE6D68-289E-4D32-931B-A6F9F88CED68}" sibTransId="{D5428A9C-E6F1-4E37-9BC8-9AFF1336252E}"/>
    <dgm:cxn modelId="{04C6705F-BC22-44B1-A465-645DF72CA852}" srcId="{66B51777-43AA-46A4-BACF-EC4BC7DADBEF}" destId="{B408DDE6-4BBC-48B6-85AF-BE7F1809AB75}" srcOrd="0" destOrd="0" parTransId="{B6839A71-C918-4E72-8660-F0353AC71F27}" sibTransId="{612BEEC5-1FB0-41FC-9987-E77CE7F67B4A}"/>
    <dgm:cxn modelId="{B759212E-CAD2-4A1A-B7B8-6FAE63C01CC1}" type="presOf" srcId="{B408DDE6-4BBC-48B6-85AF-BE7F1809AB75}" destId="{5B9B57C0-98B1-4B96-A579-14738E367A53}" srcOrd="1" destOrd="0" presId="urn:microsoft.com/office/officeart/2005/8/layout/vProcess5"/>
    <dgm:cxn modelId="{609D73BE-EF69-4862-98B8-F3E6ACEE3F1B}" type="presOf" srcId="{38D59431-2147-4175-A576-B99BE5725489}" destId="{FC79B7FD-A36E-4A78-83B9-6AA08465EA72}" srcOrd="1" destOrd="0" presId="urn:microsoft.com/office/officeart/2005/8/layout/vProcess5"/>
    <dgm:cxn modelId="{1EDF9CAA-0FD5-4DF3-9C45-3984CB98F509}" type="presOf" srcId="{473E8501-18B1-4F66-A399-59ADAEC896BB}" destId="{FEBFFE47-2EE0-4FA5-8C65-88143B023BBF}" srcOrd="1" destOrd="0" presId="urn:microsoft.com/office/officeart/2005/8/layout/vProcess5"/>
    <dgm:cxn modelId="{D8FE2A11-675F-47DB-AF23-D89CB628005D}" type="presOf" srcId="{38D59431-2147-4175-A576-B99BE5725489}" destId="{1D4A8798-39D6-43E7-ABD4-BA0A05390751}" srcOrd="0" destOrd="0" presId="urn:microsoft.com/office/officeart/2005/8/layout/vProcess5"/>
    <dgm:cxn modelId="{D160964F-F072-4125-B2FB-DA6E8BD3F235}" type="presOf" srcId="{66B51777-43AA-46A4-BACF-EC4BC7DADBEF}" destId="{7985E9B3-9697-421A-ACC1-0955F79BB087}" srcOrd="0" destOrd="0" presId="urn:microsoft.com/office/officeart/2005/8/layout/vProcess5"/>
    <dgm:cxn modelId="{21EE3919-1FC7-41EF-A669-93F23879FDF1}" type="presOf" srcId="{B408DDE6-4BBC-48B6-85AF-BE7F1809AB75}" destId="{BC42B693-53FD-4D67-B77A-9B94798BC6F6}" srcOrd="0" destOrd="0" presId="urn:microsoft.com/office/officeart/2005/8/layout/vProcess5"/>
    <dgm:cxn modelId="{EA2127E1-8F5E-4902-9084-11CA587EB839}" srcId="{66B51777-43AA-46A4-BACF-EC4BC7DADBEF}" destId="{473E8501-18B1-4F66-A399-59ADAEC896BB}" srcOrd="2" destOrd="0" parTransId="{10E918DA-32AD-4668-8FC4-4503BC0AD82B}" sibTransId="{37BDE9E8-B078-421F-B649-10299A5A9743}"/>
    <dgm:cxn modelId="{F1DF80DF-0F7B-40CC-8ABB-71ADC27E700C}" type="presParOf" srcId="{7985E9B3-9697-421A-ACC1-0955F79BB087}" destId="{92E32FDF-24B1-4B6D-AA18-0EF138CCB8E0}" srcOrd="0" destOrd="0" presId="urn:microsoft.com/office/officeart/2005/8/layout/vProcess5"/>
    <dgm:cxn modelId="{20960527-49DC-4BD0-8F1E-265B368BB50A}" type="presParOf" srcId="{7985E9B3-9697-421A-ACC1-0955F79BB087}" destId="{BC42B693-53FD-4D67-B77A-9B94798BC6F6}" srcOrd="1" destOrd="0" presId="urn:microsoft.com/office/officeart/2005/8/layout/vProcess5"/>
    <dgm:cxn modelId="{6BC4F1C7-EF46-422E-A3B5-43C018B06D7F}" type="presParOf" srcId="{7985E9B3-9697-421A-ACC1-0955F79BB087}" destId="{1D4A8798-39D6-43E7-ABD4-BA0A05390751}" srcOrd="2" destOrd="0" presId="urn:microsoft.com/office/officeart/2005/8/layout/vProcess5"/>
    <dgm:cxn modelId="{1561C64E-095C-4E3C-B975-F4941FA8FB1D}" type="presParOf" srcId="{7985E9B3-9697-421A-ACC1-0955F79BB087}" destId="{EB5F5AB6-461B-47D0-9824-CD91467AB4C2}" srcOrd="3" destOrd="0" presId="urn:microsoft.com/office/officeart/2005/8/layout/vProcess5"/>
    <dgm:cxn modelId="{ED19A2B0-6CC2-44DD-8BC0-4F200D05F744}" type="presParOf" srcId="{7985E9B3-9697-421A-ACC1-0955F79BB087}" destId="{2CECD058-6337-4BC3-AA9E-6B950D91C9AA}" srcOrd="4" destOrd="0" presId="urn:microsoft.com/office/officeart/2005/8/layout/vProcess5"/>
    <dgm:cxn modelId="{1382FC03-D452-416B-8793-E8841E8FED12}" type="presParOf" srcId="{7985E9B3-9697-421A-ACC1-0955F79BB087}" destId="{8BA729C6-724C-4935-853F-258AE94F10F5}" srcOrd="5" destOrd="0" presId="urn:microsoft.com/office/officeart/2005/8/layout/vProcess5"/>
    <dgm:cxn modelId="{4FD6139D-A223-4CFF-B725-06989B418686}" type="presParOf" srcId="{7985E9B3-9697-421A-ACC1-0955F79BB087}" destId="{5B9B57C0-98B1-4B96-A579-14738E367A53}" srcOrd="6" destOrd="0" presId="urn:microsoft.com/office/officeart/2005/8/layout/vProcess5"/>
    <dgm:cxn modelId="{FD2AEF92-9E57-4534-98C0-D5FEA32B84BF}" type="presParOf" srcId="{7985E9B3-9697-421A-ACC1-0955F79BB087}" destId="{FC79B7FD-A36E-4A78-83B9-6AA08465EA72}" srcOrd="7" destOrd="0" presId="urn:microsoft.com/office/officeart/2005/8/layout/vProcess5"/>
    <dgm:cxn modelId="{106317A7-08BA-4F82-B4D0-D72F376A598C}" type="presParOf" srcId="{7985E9B3-9697-421A-ACC1-0955F79BB087}" destId="{FEBFFE47-2EE0-4FA5-8C65-88143B023BB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CB9164-36B0-42A7-AF74-11E2AF654E42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47DDD6B-2E93-40CF-BCD3-234BDB654476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Grandes cantidades de información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54F20B-4C09-4E44-99A4-8F982541C748}" type="parTrans" cxnId="{23E85438-E97B-4916-A240-BBD62E3C393B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A00BAE-732A-4984-A86F-B990ED391848}" type="sibTrans" cxnId="{23E85438-E97B-4916-A240-BBD62E3C393B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3EA2A3-DFA2-4853-8655-E02552862212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Velocidad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C7C93A-A07C-4F8B-994B-E1C35035492C}" type="parTrans" cxnId="{274CE9E7-B801-4D8E-9E73-EE2D866FFA87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0B6A8A-BC96-4660-AB9D-EB2D7FDED713}" type="sibTrans" cxnId="{274CE9E7-B801-4D8E-9E73-EE2D866FFA87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9715E6-239B-4969-8797-554737546B0C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Escalabilidad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268C3-4B7F-4688-9994-59E2FCED69EC}" type="parTrans" cxnId="{6CDECD14-204A-45F3-957C-EC54B1AD0EC7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4599F-C082-49F2-99F6-E741C2FABBA5}" type="sibTrans" cxnId="{6CDECD14-204A-45F3-957C-EC54B1AD0EC7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39063-004C-43D4-B8B8-F04A09AAB71A}">
      <dgm:prSet phldrT="[Texto]" custT="1"/>
      <dgm:spPr/>
      <dgm:t>
        <a:bodyPr/>
        <a:lstStyle/>
        <a:p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Bases de datos no relacionales</a:t>
          </a:r>
          <a:endParaRPr lang="es-EC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ADBD21-C2FF-4718-9ECF-51465F09491F}" type="parTrans" cxnId="{7885FC55-C744-4799-BFE1-2912338D3CCE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310954-61D6-42B8-A6D7-9581382B7D7E}" type="sibTrans" cxnId="{7885FC55-C744-4799-BFE1-2912338D3CCE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71BDAB-6EB8-4C45-BF1D-0D65306F5124}" type="pres">
      <dgm:prSet presAssocID="{D2CB9164-36B0-42A7-AF74-11E2AF654E4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980600-EA92-4F98-9906-5C8102702DE0}" type="pres">
      <dgm:prSet presAssocID="{D2CB9164-36B0-42A7-AF74-11E2AF654E42}" presName="ellipse" presStyleLbl="trBgShp" presStyleIdx="0" presStyleCnt="1"/>
      <dgm:spPr/>
    </dgm:pt>
    <dgm:pt modelId="{61100BAC-864A-4F19-8C2C-7B5E7190CF88}" type="pres">
      <dgm:prSet presAssocID="{D2CB9164-36B0-42A7-AF74-11E2AF654E42}" presName="arrow1" presStyleLbl="fgShp" presStyleIdx="0" presStyleCnt="1" custLinFactNeighborY="42528"/>
      <dgm:spPr/>
    </dgm:pt>
    <dgm:pt modelId="{5B845B08-42D3-41AE-927F-1B7DEF3B19F5}" type="pres">
      <dgm:prSet presAssocID="{D2CB9164-36B0-42A7-AF74-11E2AF654E42}" presName="rectangle" presStyleLbl="revTx" presStyleIdx="0" presStyleCnt="1" custLinFactNeighborY="226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6B8995-C5DB-4F8C-BFE2-7E715DFC2641}" type="pres">
      <dgm:prSet presAssocID="{7D3EA2A3-DFA2-4853-8655-E02552862212}" presName="item1" presStyleLbl="node1" presStyleIdx="0" presStyleCnt="3" custScaleX="137903" custScaleY="1301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5C98F6-02CE-4343-9B6A-363543ADED8E}" type="pres">
      <dgm:prSet presAssocID="{DB9715E6-239B-4969-8797-554737546B0C}" presName="item2" presStyleLbl="node1" presStyleIdx="1" presStyleCnt="3" custScaleX="117226" custScaleY="1076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052432-1D4E-4DB3-809F-AB92AFCF962A}" type="pres">
      <dgm:prSet presAssocID="{8B539063-004C-43D4-B8B8-F04A09AAB71A}" presName="item3" presStyleLbl="node1" presStyleIdx="2" presStyleCnt="3" custScaleX="126980" custLinFactNeighborX="15123" custLinFactNeighborY="-63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6901F7-5E28-4F6A-B8A1-3D170C7A8DD6}" type="pres">
      <dgm:prSet presAssocID="{D2CB9164-36B0-42A7-AF74-11E2AF654E42}" presName="funnel" presStyleLbl="trAlignAcc1" presStyleIdx="0" presStyleCnt="1" custScaleX="116663" custScaleY="110884" custLinFactNeighborX="405" custLinFactNeighborY="7595"/>
      <dgm:spPr/>
    </dgm:pt>
  </dgm:ptLst>
  <dgm:cxnLst>
    <dgm:cxn modelId="{7885FC55-C744-4799-BFE1-2912338D3CCE}" srcId="{D2CB9164-36B0-42A7-AF74-11E2AF654E42}" destId="{8B539063-004C-43D4-B8B8-F04A09AAB71A}" srcOrd="3" destOrd="0" parTransId="{09ADBD21-C2FF-4718-9ECF-51465F09491F}" sibTransId="{FD310954-61D6-42B8-A6D7-9581382B7D7E}"/>
    <dgm:cxn modelId="{274CE9E7-B801-4D8E-9E73-EE2D866FFA87}" srcId="{D2CB9164-36B0-42A7-AF74-11E2AF654E42}" destId="{7D3EA2A3-DFA2-4853-8655-E02552862212}" srcOrd="1" destOrd="0" parTransId="{B8C7C93A-A07C-4F8B-994B-E1C35035492C}" sibTransId="{E70B6A8A-BC96-4660-AB9D-EB2D7FDED713}"/>
    <dgm:cxn modelId="{A39256B2-A8F7-488C-BA6A-EBB8D5354A2F}" type="presOf" srcId="{347DDD6B-2E93-40CF-BCD3-234BDB654476}" destId="{ED052432-1D4E-4DB3-809F-AB92AFCF962A}" srcOrd="0" destOrd="0" presId="urn:microsoft.com/office/officeart/2005/8/layout/funnel1"/>
    <dgm:cxn modelId="{23E85438-E97B-4916-A240-BBD62E3C393B}" srcId="{D2CB9164-36B0-42A7-AF74-11E2AF654E42}" destId="{347DDD6B-2E93-40CF-BCD3-234BDB654476}" srcOrd="0" destOrd="0" parTransId="{E854F20B-4C09-4E44-99A4-8F982541C748}" sibTransId="{E9A00BAE-732A-4984-A86F-B990ED391848}"/>
    <dgm:cxn modelId="{6CDECD14-204A-45F3-957C-EC54B1AD0EC7}" srcId="{D2CB9164-36B0-42A7-AF74-11E2AF654E42}" destId="{DB9715E6-239B-4969-8797-554737546B0C}" srcOrd="2" destOrd="0" parTransId="{06E268C3-4B7F-4688-9994-59E2FCED69EC}" sibTransId="{3AE4599F-C082-49F2-99F6-E741C2FABBA5}"/>
    <dgm:cxn modelId="{6A46ECF6-D3F1-431A-85CA-86170E2AF45F}" type="presOf" srcId="{DB9715E6-239B-4969-8797-554737546B0C}" destId="{CC6B8995-C5DB-4F8C-BFE2-7E715DFC2641}" srcOrd="0" destOrd="0" presId="urn:microsoft.com/office/officeart/2005/8/layout/funnel1"/>
    <dgm:cxn modelId="{1AB80299-5961-471E-85BB-6C8046E9ED90}" type="presOf" srcId="{7D3EA2A3-DFA2-4853-8655-E02552862212}" destId="{465C98F6-02CE-4343-9B6A-363543ADED8E}" srcOrd="0" destOrd="0" presId="urn:microsoft.com/office/officeart/2005/8/layout/funnel1"/>
    <dgm:cxn modelId="{3C69329B-A65B-4594-AF94-94C4A5672749}" type="presOf" srcId="{8B539063-004C-43D4-B8B8-F04A09AAB71A}" destId="{5B845B08-42D3-41AE-927F-1B7DEF3B19F5}" srcOrd="0" destOrd="0" presId="urn:microsoft.com/office/officeart/2005/8/layout/funnel1"/>
    <dgm:cxn modelId="{B25ADEAA-07F4-4C5F-86F6-EA339B03614C}" type="presOf" srcId="{D2CB9164-36B0-42A7-AF74-11E2AF654E42}" destId="{6B71BDAB-6EB8-4C45-BF1D-0D65306F5124}" srcOrd="0" destOrd="0" presId="urn:microsoft.com/office/officeart/2005/8/layout/funnel1"/>
    <dgm:cxn modelId="{BF5200AB-4464-4816-A0F6-7E442917DA88}" type="presParOf" srcId="{6B71BDAB-6EB8-4C45-BF1D-0D65306F5124}" destId="{C6980600-EA92-4F98-9906-5C8102702DE0}" srcOrd="0" destOrd="0" presId="urn:microsoft.com/office/officeart/2005/8/layout/funnel1"/>
    <dgm:cxn modelId="{741B5D73-CD6A-408F-9CA8-8D6587C079E8}" type="presParOf" srcId="{6B71BDAB-6EB8-4C45-BF1D-0D65306F5124}" destId="{61100BAC-864A-4F19-8C2C-7B5E7190CF88}" srcOrd="1" destOrd="0" presId="urn:microsoft.com/office/officeart/2005/8/layout/funnel1"/>
    <dgm:cxn modelId="{96910A8B-5E8B-4D63-9F00-6F6AC9128879}" type="presParOf" srcId="{6B71BDAB-6EB8-4C45-BF1D-0D65306F5124}" destId="{5B845B08-42D3-41AE-927F-1B7DEF3B19F5}" srcOrd="2" destOrd="0" presId="urn:microsoft.com/office/officeart/2005/8/layout/funnel1"/>
    <dgm:cxn modelId="{2B8B768A-DE3B-491F-ADA0-23AB47A5ADBC}" type="presParOf" srcId="{6B71BDAB-6EB8-4C45-BF1D-0D65306F5124}" destId="{CC6B8995-C5DB-4F8C-BFE2-7E715DFC2641}" srcOrd="3" destOrd="0" presId="urn:microsoft.com/office/officeart/2005/8/layout/funnel1"/>
    <dgm:cxn modelId="{68FFC323-3FCD-4B1B-AB54-74A59E00B2A0}" type="presParOf" srcId="{6B71BDAB-6EB8-4C45-BF1D-0D65306F5124}" destId="{465C98F6-02CE-4343-9B6A-363543ADED8E}" srcOrd="4" destOrd="0" presId="urn:microsoft.com/office/officeart/2005/8/layout/funnel1"/>
    <dgm:cxn modelId="{07A8DFCF-626F-442D-AA42-9EB63E979D25}" type="presParOf" srcId="{6B71BDAB-6EB8-4C45-BF1D-0D65306F5124}" destId="{ED052432-1D4E-4DB3-809F-AB92AFCF962A}" srcOrd="5" destOrd="0" presId="urn:microsoft.com/office/officeart/2005/8/layout/funnel1"/>
    <dgm:cxn modelId="{3D5DDFB3-6216-4804-8DCC-689B47214698}" type="presParOf" srcId="{6B71BDAB-6EB8-4C45-BF1D-0D65306F5124}" destId="{036901F7-5E28-4F6A-B8A1-3D170C7A8DD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9133A-4277-4EA0-9D7D-56148E63EDAB}">
      <dsp:nvSpPr>
        <dsp:cNvPr id="0" name=""/>
        <dsp:cNvSpPr/>
      </dsp:nvSpPr>
      <dsp:spPr>
        <a:xfrm>
          <a:off x="0" y="0"/>
          <a:ext cx="6502400" cy="8316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Paso 0. Estudio del ámbito del software </a:t>
          </a:r>
          <a:endParaRPr lang="es-EC" sz="2000" kern="1200" dirty="0"/>
        </a:p>
      </dsp:txBody>
      <dsp:txXfrm>
        <a:off x="24358" y="24358"/>
        <a:ext cx="5534730" cy="782915"/>
      </dsp:txXfrm>
    </dsp:sp>
    <dsp:sp modelId="{4C6213BB-B42C-4654-84E2-9FD3B15F846D}">
      <dsp:nvSpPr>
        <dsp:cNvPr id="0" name=""/>
        <dsp:cNvSpPr/>
      </dsp:nvSpPr>
      <dsp:spPr>
        <a:xfrm>
          <a:off x="544575" y="982837"/>
          <a:ext cx="6502400" cy="831631"/>
        </a:xfrm>
        <a:prstGeom prst="roundRect">
          <a:avLst>
            <a:gd name="adj" fmla="val 10000"/>
          </a:avLst>
        </a:prstGeom>
        <a:solidFill>
          <a:schemeClr val="accent4">
            <a:hueOff val="-685719"/>
            <a:satOff val="-1897"/>
            <a:lumOff val="117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Paso 1. Determinación de características y  </a:t>
          </a:r>
          <a:r>
            <a:rPr lang="es-EC" sz="2000" kern="1200" dirty="0" err="1" smtClean="0"/>
            <a:t>subcaracterísticas</a:t>
          </a:r>
          <a:r>
            <a:rPr lang="es-EC" sz="2000" kern="1200" dirty="0" smtClean="0"/>
            <a:t> de calidad</a:t>
          </a:r>
          <a:endParaRPr lang="es-EC" sz="2000" kern="1200" dirty="0"/>
        </a:p>
      </dsp:txBody>
      <dsp:txXfrm>
        <a:off x="568933" y="1007195"/>
        <a:ext cx="5368547" cy="782915"/>
      </dsp:txXfrm>
    </dsp:sp>
    <dsp:sp modelId="{1932F4F7-8032-4BDF-B6B3-7853A5BA905B}">
      <dsp:nvSpPr>
        <dsp:cNvPr id="0" name=""/>
        <dsp:cNvSpPr/>
      </dsp:nvSpPr>
      <dsp:spPr>
        <a:xfrm>
          <a:off x="1081024" y="1965674"/>
          <a:ext cx="6502400" cy="831631"/>
        </a:xfrm>
        <a:prstGeom prst="roundRect">
          <a:avLst>
            <a:gd name="adj" fmla="val 10000"/>
          </a:avLst>
        </a:prstGeom>
        <a:solidFill>
          <a:schemeClr val="accent4">
            <a:hueOff val="-1371439"/>
            <a:satOff val="-3793"/>
            <a:lumOff val="235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Paso 2. Refinamiento de la jerarquía de </a:t>
          </a:r>
          <a:r>
            <a:rPr lang="es-EC" sz="2000" kern="1200" dirty="0" err="1" smtClean="0"/>
            <a:t>subcaracterísticas</a:t>
          </a:r>
          <a:r>
            <a:rPr lang="es-EC" sz="2000" kern="1200" dirty="0" smtClean="0"/>
            <a:t> </a:t>
          </a:r>
          <a:endParaRPr lang="es-EC" sz="2000" kern="1200" dirty="0"/>
        </a:p>
      </dsp:txBody>
      <dsp:txXfrm>
        <a:off x="1105382" y="1990032"/>
        <a:ext cx="5376675" cy="782915"/>
      </dsp:txXfrm>
    </dsp:sp>
    <dsp:sp modelId="{D8301FDC-5C91-4DF3-98E9-73B134E221C5}">
      <dsp:nvSpPr>
        <dsp:cNvPr id="0" name=""/>
        <dsp:cNvSpPr/>
      </dsp:nvSpPr>
      <dsp:spPr>
        <a:xfrm>
          <a:off x="1625599" y="2948512"/>
          <a:ext cx="6502400" cy="831631"/>
        </a:xfrm>
        <a:prstGeom prst="roundRect">
          <a:avLst>
            <a:gd name="adj" fmla="val 10000"/>
          </a:avLst>
        </a:prstGeom>
        <a:solidFill>
          <a:schemeClr val="accent4">
            <a:hueOff val="-2057158"/>
            <a:satOff val="-5690"/>
            <a:lumOff val="353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Paso 3. Refinamiento de las </a:t>
          </a:r>
          <a:r>
            <a:rPr lang="es-EC" sz="2000" kern="1200" dirty="0" err="1" smtClean="0"/>
            <a:t>subcaracterísticas</a:t>
          </a:r>
          <a:r>
            <a:rPr lang="es-EC" sz="2000" kern="1200" dirty="0" smtClean="0"/>
            <a:t> en atributos </a:t>
          </a:r>
          <a:endParaRPr lang="es-EC" sz="2000" kern="1200" dirty="0"/>
        </a:p>
      </dsp:txBody>
      <dsp:txXfrm>
        <a:off x="1649957" y="2972870"/>
        <a:ext cx="5368547" cy="782915"/>
      </dsp:txXfrm>
    </dsp:sp>
    <dsp:sp modelId="{7DBD6FBD-B6EB-4410-ACAF-18B801BFB3F0}">
      <dsp:nvSpPr>
        <dsp:cNvPr id="0" name=""/>
        <dsp:cNvSpPr/>
      </dsp:nvSpPr>
      <dsp:spPr>
        <a:xfrm>
          <a:off x="5961839" y="636954"/>
          <a:ext cx="540560" cy="54056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/>
        </a:p>
      </dsp:txBody>
      <dsp:txXfrm>
        <a:off x="6083465" y="636954"/>
        <a:ext cx="297308" cy="406771"/>
      </dsp:txXfrm>
    </dsp:sp>
    <dsp:sp modelId="{9026EBF4-29D0-40E1-8CAF-2F0E49CF49E5}">
      <dsp:nvSpPr>
        <dsp:cNvPr id="0" name=""/>
        <dsp:cNvSpPr/>
      </dsp:nvSpPr>
      <dsp:spPr>
        <a:xfrm>
          <a:off x="6506415" y="1619791"/>
          <a:ext cx="540560" cy="54056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113738"/>
            <a:satOff val="-529"/>
            <a:lumOff val="249"/>
            <a:alphaOff val="0"/>
          </a:schemeClr>
        </a:solidFill>
        <a:ln w="28575" cap="flat" cmpd="sng" algn="ctr">
          <a:solidFill>
            <a:schemeClr val="accent4">
              <a:tint val="40000"/>
              <a:alpha val="90000"/>
              <a:hueOff val="-1113738"/>
              <a:satOff val="-529"/>
              <a:lumOff val="2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/>
        </a:p>
      </dsp:txBody>
      <dsp:txXfrm>
        <a:off x="6628041" y="1619791"/>
        <a:ext cx="297308" cy="406771"/>
      </dsp:txXfrm>
    </dsp:sp>
    <dsp:sp modelId="{F8C6B0C5-0CCB-44ED-9D10-78E469125CF1}">
      <dsp:nvSpPr>
        <dsp:cNvPr id="0" name=""/>
        <dsp:cNvSpPr/>
      </dsp:nvSpPr>
      <dsp:spPr>
        <a:xfrm>
          <a:off x="7042863" y="2602629"/>
          <a:ext cx="540560" cy="54056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227475"/>
            <a:satOff val="-1058"/>
            <a:lumOff val="497"/>
            <a:alphaOff val="0"/>
          </a:schemeClr>
        </a:solidFill>
        <a:ln w="28575" cap="flat" cmpd="sng" algn="ctr">
          <a:solidFill>
            <a:schemeClr val="accent4">
              <a:tint val="40000"/>
              <a:alpha val="90000"/>
              <a:hueOff val="-2227475"/>
              <a:satOff val="-1058"/>
              <a:lumOff val="4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/>
        </a:p>
      </dsp:txBody>
      <dsp:txXfrm>
        <a:off x="7164489" y="2602629"/>
        <a:ext cx="297308" cy="406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2B693-53FD-4D67-B77A-9B94798BC6F6}">
      <dsp:nvSpPr>
        <dsp:cNvPr id="0" name=""/>
        <dsp:cNvSpPr/>
      </dsp:nvSpPr>
      <dsp:spPr>
        <a:xfrm>
          <a:off x="0" y="0"/>
          <a:ext cx="6908800" cy="11340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Paso 4. Refinamiento de atributos derivados en básicos </a:t>
          </a:r>
          <a:endParaRPr lang="es-EC" sz="2600" kern="1200" dirty="0"/>
        </a:p>
      </dsp:txBody>
      <dsp:txXfrm>
        <a:off x="33215" y="33215"/>
        <a:ext cx="5685078" cy="1067613"/>
      </dsp:txXfrm>
    </dsp:sp>
    <dsp:sp modelId="{1D4A8798-39D6-43E7-ABD4-BA0A05390751}">
      <dsp:nvSpPr>
        <dsp:cNvPr id="0" name=""/>
        <dsp:cNvSpPr/>
      </dsp:nvSpPr>
      <dsp:spPr>
        <a:xfrm>
          <a:off x="609599" y="1323050"/>
          <a:ext cx="6908800" cy="1134043"/>
        </a:xfrm>
        <a:prstGeom prst="roundRect">
          <a:avLst>
            <a:gd name="adj" fmla="val 1000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Paso 5. Establecimientos de relaciones entre factores de calidad </a:t>
          </a:r>
          <a:endParaRPr lang="es-EC" sz="2600" kern="1200" dirty="0"/>
        </a:p>
      </dsp:txBody>
      <dsp:txXfrm>
        <a:off x="642814" y="1356265"/>
        <a:ext cx="5495641" cy="1067613"/>
      </dsp:txXfrm>
    </dsp:sp>
    <dsp:sp modelId="{EB5F5AB6-461B-47D0-9824-CD91467AB4C2}">
      <dsp:nvSpPr>
        <dsp:cNvPr id="0" name=""/>
        <dsp:cNvSpPr/>
      </dsp:nvSpPr>
      <dsp:spPr>
        <a:xfrm>
          <a:off x="1219199" y="2646100"/>
          <a:ext cx="6908800" cy="1134043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Paso 6. Determinación de las métricas para los atributos.</a:t>
          </a:r>
          <a:endParaRPr lang="es-EC" sz="2600" kern="1200" dirty="0"/>
        </a:p>
      </dsp:txBody>
      <dsp:txXfrm>
        <a:off x="1252414" y="2679315"/>
        <a:ext cx="5495641" cy="1067613"/>
      </dsp:txXfrm>
    </dsp:sp>
    <dsp:sp modelId="{2CECD058-6337-4BC3-AA9E-6B950D91C9AA}">
      <dsp:nvSpPr>
        <dsp:cNvPr id="0" name=""/>
        <dsp:cNvSpPr/>
      </dsp:nvSpPr>
      <dsp:spPr>
        <a:xfrm>
          <a:off x="6171671" y="859982"/>
          <a:ext cx="737128" cy="7371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000" kern="1200"/>
        </a:p>
      </dsp:txBody>
      <dsp:txXfrm>
        <a:off x="6337525" y="859982"/>
        <a:ext cx="405420" cy="554689"/>
      </dsp:txXfrm>
    </dsp:sp>
    <dsp:sp modelId="{8BA729C6-724C-4935-853F-258AE94F10F5}">
      <dsp:nvSpPr>
        <dsp:cNvPr id="0" name=""/>
        <dsp:cNvSpPr/>
      </dsp:nvSpPr>
      <dsp:spPr>
        <a:xfrm>
          <a:off x="6781271" y="2175472"/>
          <a:ext cx="737128" cy="7371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000" kern="1200"/>
        </a:p>
      </dsp:txBody>
      <dsp:txXfrm>
        <a:off x="6947125" y="2175472"/>
        <a:ext cx="405420" cy="554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80600-EA92-4F98-9906-5C8102702DE0}">
      <dsp:nvSpPr>
        <dsp:cNvPr id="0" name=""/>
        <dsp:cNvSpPr/>
      </dsp:nvSpPr>
      <dsp:spPr>
        <a:xfrm>
          <a:off x="3656213" y="270073"/>
          <a:ext cx="3649057" cy="1267269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00BAC-864A-4F19-8C2C-7B5E7190CF88}">
      <dsp:nvSpPr>
        <dsp:cNvPr id="0" name=""/>
        <dsp:cNvSpPr/>
      </dsp:nvSpPr>
      <dsp:spPr>
        <a:xfrm>
          <a:off x="5132809" y="3565666"/>
          <a:ext cx="707181" cy="45259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45B08-42D3-41AE-927F-1B7DEF3B19F5}">
      <dsp:nvSpPr>
        <dsp:cNvPr id="0" name=""/>
        <dsp:cNvSpPr/>
      </dsp:nvSpPr>
      <dsp:spPr>
        <a:xfrm>
          <a:off x="3789163" y="3735263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Bases de datos no relacionales</a:t>
          </a:r>
          <a:endParaRPr lang="es-EC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89163" y="3735263"/>
        <a:ext cx="3394472" cy="848618"/>
      </dsp:txXfrm>
    </dsp:sp>
    <dsp:sp modelId="{CC6B8995-C5DB-4F8C-BFE2-7E715DFC2641}">
      <dsp:nvSpPr>
        <dsp:cNvPr id="0" name=""/>
        <dsp:cNvSpPr/>
      </dsp:nvSpPr>
      <dsp:spPr>
        <a:xfrm>
          <a:off x="4741647" y="1443221"/>
          <a:ext cx="1755404" cy="16569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Escalabilidad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98720" y="1685871"/>
        <a:ext cx="1241258" cy="1171618"/>
      </dsp:txXfrm>
    </dsp:sp>
    <dsp:sp modelId="{465C98F6-02CE-4343-9B6A-363543ADED8E}">
      <dsp:nvSpPr>
        <dsp:cNvPr id="0" name=""/>
        <dsp:cNvSpPr/>
      </dsp:nvSpPr>
      <dsp:spPr>
        <a:xfrm>
          <a:off x="3962399" y="631657"/>
          <a:ext cx="1492201" cy="1370089"/>
        </a:xfrm>
        <a:prstGeom prst="ellipse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Velocidad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0927" y="832302"/>
        <a:ext cx="1055145" cy="968799"/>
      </dsp:txXfrm>
    </dsp:sp>
    <dsp:sp modelId="{ED052432-1D4E-4DB3-809F-AB92AFCF962A}">
      <dsp:nvSpPr>
        <dsp:cNvPr id="0" name=""/>
        <dsp:cNvSpPr/>
      </dsp:nvSpPr>
      <dsp:spPr>
        <a:xfrm>
          <a:off x="5394037" y="292266"/>
          <a:ext cx="1616362" cy="1272927"/>
        </a:xfrm>
        <a:prstGeom prst="ellipse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Grandes cantidades de información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0748" y="478682"/>
        <a:ext cx="1142940" cy="900095"/>
      </dsp:txXfrm>
    </dsp:sp>
    <dsp:sp modelId="{036901F7-5E28-4F6A-B8A1-3D170C7A8DD6}">
      <dsp:nvSpPr>
        <dsp:cNvPr id="0" name=""/>
        <dsp:cNvSpPr/>
      </dsp:nvSpPr>
      <dsp:spPr>
        <a:xfrm>
          <a:off x="3192384" y="182704"/>
          <a:ext cx="4620108" cy="351299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16E08-9BDE-4A43-AEDA-5CF573FF2C19}" type="datetimeFigureOut">
              <a:rPr lang="pt-BR" smtClean="0"/>
              <a:pPr/>
              <a:t>13/02/2018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48A53-8B9D-43F0-BD7B-F748976990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30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pPr/>
              <a:t>13/02/2018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cxnSp>
        <p:nvCxnSpPr>
          <p:cNvPr id="10" name="Straight Connector 8"/>
          <p:cNvCxnSpPr/>
          <p:nvPr userDrawn="1"/>
        </p:nvCxnSpPr>
        <p:spPr>
          <a:xfrm>
            <a:off x="3286986" y="5917767"/>
            <a:ext cx="5645727" cy="27709"/>
          </a:xfrm>
          <a:prstGeom prst="line">
            <a:avLst/>
          </a:prstGeom>
          <a:ln w="53975">
            <a:solidFill>
              <a:schemeClr val="tx1">
                <a:alpha val="50000"/>
              </a:schemeClr>
            </a:solidFill>
          </a:ln>
          <a:effectLst>
            <a:reflection stA="45000" endPos="2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1"/>
          <p:cNvCxnSpPr/>
          <p:nvPr userDrawn="1"/>
        </p:nvCxnSpPr>
        <p:spPr>
          <a:xfrm flipV="1">
            <a:off x="3313737" y="4536345"/>
            <a:ext cx="5572991" cy="4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4"/>
          <p:cNvCxnSpPr/>
          <p:nvPr userDrawn="1"/>
        </p:nvCxnSpPr>
        <p:spPr>
          <a:xfrm flipV="1">
            <a:off x="3306421" y="4656932"/>
            <a:ext cx="5572991" cy="4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4"/>
          <p:cNvGrpSpPr/>
          <p:nvPr userDrawn="1"/>
        </p:nvGrpSpPr>
        <p:grpSpPr>
          <a:xfrm>
            <a:off x="10252340" y="2199565"/>
            <a:ext cx="1533277" cy="432000"/>
            <a:chOff x="10252340" y="2199565"/>
            <a:chExt cx="1533277" cy="432000"/>
          </a:xfrm>
        </p:grpSpPr>
        <p:sp>
          <p:nvSpPr>
            <p:cNvPr id="14" name="Oval 19"/>
            <p:cNvSpPr/>
            <p:nvPr userDrawn="1"/>
          </p:nvSpPr>
          <p:spPr>
            <a:xfrm>
              <a:off x="10756046" y="2253564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Oval 21"/>
            <p:cNvSpPr/>
            <p:nvPr userDrawn="1"/>
          </p:nvSpPr>
          <p:spPr>
            <a:xfrm>
              <a:off x="10252340" y="2297802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Oval 18"/>
            <p:cNvSpPr/>
            <p:nvPr userDrawn="1"/>
          </p:nvSpPr>
          <p:spPr>
            <a:xfrm>
              <a:off x="11353617" y="219956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Group 23"/>
          <p:cNvGrpSpPr/>
          <p:nvPr userDrawn="1"/>
        </p:nvGrpSpPr>
        <p:grpSpPr>
          <a:xfrm>
            <a:off x="420245" y="2200420"/>
            <a:ext cx="1539618" cy="432000"/>
            <a:chOff x="420245" y="2200420"/>
            <a:chExt cx="1539618" cy="432000"/>
          </a:xfrm>
        </p:grpSpPr>
        <p:sp>
          <p:nvSpPr>
            <p:cNvPr id="18" name="Oval 17"/>
            <p:cNvSpPr/>
            <p:nvPr userDrawn="1"/>
          </p:nvSpPr>
          <p:spPr>
            <a:xfrm>
              <a:off x="420245" y="2200420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Oval 20"/>
            <p:cNvSpPr/>
            <p:nvPr userDrawn="1"/>
          </p:nvSpPr>
          <p:spPr>
            <a:xfrm>
              <a:off x="1131392" y="2248776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Oval 22"/>
            <p:cNvSpPr/>
            <p:nvPr userDrawn="1"/>
          </p:nvSpPr>
          <p:spPr>
            <a:xfrm>
              <a:off x="1727800" y="2293014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pPr/>
              <a:t>13/02/2018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pPr/>
              <a:t>13/02/2018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n con leyenda"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5988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702311" cy="2363788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36464" y="268936"/>
            <a:ext cx="4142509" cy="1920443"/>
          </a:xfr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pPr/>
              <a:t>13/02/2018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ounded Rectangle 10"/>
          <p:cNvSpPr/>
          <p:nvPr userDrawn="1"/>
        </p:nvSpPr>
        <p:spPr>
          <a:xfrm>
            <a:off x="243320" y="2461251"/>
            <a:ext cx="4142509" cy="7534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245989" y="2461250"/>
            <a:ext cx="4143600" cy="7534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13"/>
          </p:nvPr>
        </p:nvSpPr>
        <p:spPr>
          <a:xfrm>
            <a:off x="261938" y="3400425"/>
            <a:ext cx="4100400" cy="29559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Picture Placeholder 13"/>
          <p:cNvSpPr>
            <a:spLocks noGrp="1"/>
          </p:cNvSpPr>
          <p:nvPr userDrawn="1">
            <p:ph type="pic" sz="quarter" idx="14"/>
          </p:nvPr>
        </p:nvSpPr>
        <p:spPr>
          <a:xfrm>
            <a:off x="5426075" y="297511"/>
            <a:ext cx="6461126" cy="6058839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00477C"/>
                </a:solidFill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03037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14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2301877"/>
            <a:ext cx="7345079" cy="1382074"/>
          </a:xfrm>
        </p:spPr>
        <p:txBody>
          <a:bodyPr anchor="ctr" anchorCtr="0"/>
          <a:lstStyle>
            <a:lvl1pPr>
              <a:defRPr sz="6000">
                <a:solidFill>
                  <a:srgbClr val="008DF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pPr/>
              <a:t>13/02/2018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7"/>
          <p:cNvSpPr/>
          <p:nvPr userDrawn="1"/>
        </p:nvSpPr>
        <p:spPr>
          <a:xfrm>
            <a:off x="572281" y="3692525"/>
            <a:ext cx="5036234" cy="781001"/>
          </a:xfrm>
          <a:prstGeom prst="rect">
            <a:avLst/>
          </a:prstGeom>
          <a:solidFill>
            <a:srgbClr val="00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6775" y="3692525"/>
            <a:ext cx="5031740" cy="78100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25371" y="2292449"/>
            <a:ext cx="4567" cy="2171650"/>
          </a:xfrm>
          <a:prstGeom prst="line">
            <a:avLst/>
          </a:prstGeom>
          <a:ln w="53975">
            <a:solidFill>
              <a:srgbClr val="008D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9610" y="2294351"/>
            <a:ext cx="4248000" cy="13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" y="0"/>
            <a:ext cx="12193200" cy="256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000" y="239082"/>
            <a:ext cx="8074856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pPr/>
              <a:t>13/02/2018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3369" y="1913207"/>
            <a:ext cx="12193200" cy="66118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9467" y="1921601"/>
            <a:ext cx="4899025" cy="6397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61608" y="1913509"/>
            <a:ext cx="4899600" cy="640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763588" y="3342411"/>
            <a:ext cx="4899600" cy="2934733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quarter" idx="16"/>
          </p:nvPr>
        </p:nvSpPr>
        <p:spPr>
          <a:xfrm>
            <a:off x="6571133" y="3333752"/>
            <a:ext cx="4899600" cy="2934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6024000" y="1920229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Oval 34"/>
          <p:cNvSpPr/>
          <p:nvPr userDrawn="1"/>
        </p:nvSpPr>
        <p:spPr>
          <a:xfrm>
            <a:off x="6024000" y="2148959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Oval 35"/>
          <p:cNvSpPr/>
          <p:nvPr userDrawn="1"/>
        </p:nvSpPr>
        <p:spPr>
          <a:xfrm>
            <a:off x="6024000" y="2361678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ounded Rectangle 36"/>
          <p:cNvSpPr/>
          <p:nvPr userDrawn="1"/>
        </p:nvSpPr>
        <p:spPr>
          <a:xfrm>
            <a:off x="766520" y="2647451"/>
            <a:ext cx="4899026" cy="579600"/>
          </a:xfrm>
          <a:prstGeom prst="roundRect">
            <a:avLst/>
          </a:prstGeom>
          <a:solidFill>
            <a:srgbClr val="00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ounded Rectangle 37"/>
          <p:cNvSpPr/>
          <p:nvPr userDrawn="1"/>
        </p:nvSpPr>
        <p:spPr>
          <a:xfrm>
            <a:off x="6553589" y="2645894"/>
            <a:ext cx="4899600" cy="578253"/>
          </a:xfrm>
          <a:prstGeom prst="roundRect">
            <a:avLst/>
          </a:prstGeom>
          <a:solidFill>
            <a:srgbClr val="00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65962" y="2648536"/>
            <a:ext cx="4899025" cy="57535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564555" y="2647450"/>
            <a:ext cx="4899025" cy="57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10252340" y="700695"/>
            <a:ext cx="1533277" cy="432000"/>
            <a:chOff x="10252340" y="2199565"/>
            <a:chExt cx="1533277" cy="432000"/>
          </a:xfrm>
        </p:grpSpPr>
        <p:sp>
          <p:nvSpPr>
            <p:cNvPr id="41" name="Oval 40"/>
            <p:cNvSpPr/>
            <p:nvPr userDrawn="1"/>
          </p:nvSpPr>
          <p:spPr>
            <a:xfrm>
              <a:off x="10756046" y="2253564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10252340" y="2297802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11353617" y="219956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Group 43"/>
          <p:cNvGrpSpPr/>
          <p:nvPr userDrawn="1"/>
        </p:nvGrpSpPr>
        <p:grpSpPr>
          <a:xfrm>
            <a:off x="420245" y="710978"/>
            <a:ext cx="1539618" cy="432000"/>
            <a:chOff x="420245" y="2200420"/>
            <a:chExt cx="1539618" cy="432000"/>
          </a:xfrm>
        </p:grpSpPr>
        <p:sp>
          <p:nvSpPr>
            <p:cNvPr id="45" name="Oval 44"/>
            <p:cNvSpPr/>
            <p:nvPr userDrawn="1"/>
          </p:nvSpPr>
          <p:spPr>
            <a:xfrm>
              <a:off x="420245" y="2200420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1131392" y="2248776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1727800" y="2293014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48" name="Straight Connector 47"/>
          <p:cNvCxnSpPr/>
          <p:nvPr userDrawn="1"/>
        </p:nvCxnSpPr>
        <p:spPr>
          <a:xfrm>
            <a:off x="6096000" y="2605145"/>
            <a:ext cx="0" cy="36720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603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09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6" y="3841423"/>
            <a:ext cx="3323734" cy="3016577"/>
          </a:xfrm>
          <a:prstGeom prst="rtTriangle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8868266" y="0"/>
            <a:ext cx="3323734" cy="3016577"/>
          </a:xfrm>
          <a:prstGeom prst="rtTriangle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pPr/>
              <a:t>13/02/2018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0539-7229-4423-8979-4AF7DBD43039}" type="slidenum">
              <a:rPr lang="en-US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81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pPr/>
              <a:t>13/02/2018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pPr/>
              <a:t>13/02/2018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7"/>
          <p:cNvSpPr/>
          <p:nvPr userDrawn="1"/>
        </p:nvSpPr>
        <p:spPr>
          <a:xfrm>
            <a:off x="572281" y="3692525"/>
            <a:ext cx="5036234" cy="781001"/>
          </a:xfrm>
          <a:prstGeom prst="rect">
            <a:avLst/>
          </a:prstGeom>
          <a:solidFill>
            <a:srgbClr val="00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Straight Connector 11"/>
          <p:cNvCxnSpPr/>
          <p:nvPr userDrawn="1"/>
        </p:nvCxnSpPr>
        <p:spPr>
          <a:xfrm>
            <a:off x="325371" y="2292449"/>
            <a:ext cx="4567" cy="2171650"/>
          </a:xfrm>
          <a:prstGeom prst="line">
            <a:avLst/>
          </a:prstGeom>
          <a:ln w="53975">
            <a:solidFill>
              <a:srgbClr val="008D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9610" y="2294351"/>
            <a:ext cx="4248000" cy="138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pPr/>
              <a:t>13/02/2018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pPr/>
              <a:t>13/02/2018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pPr/>
              <a:t>13/02/2018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pPr/>
              <a:t>13/02/2018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0539-7229-4423-8979-4AF7DBD43039}" type="slidenum">
              <a:rPr lang="en-US" smtClean="0"/>
              <a:pPr/>
              <a:t>‹Nº›</a:t>
            </a:fld>
            <a:endParaRPr lang="pt-BR"/>
          </a:p>
        </p:txBody>
      </p:sp>
      <p:pic>
        <p:nvPicPr>
          <p:cNvPr id="5" name="Picture 6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6" y="3841423"/>
            <a:ext cx="3323734" cy="3016577"/>
          </a:xfrm>
          <a:prstGeom prst="rtTriangle">
            <a:avLst/>
          </a:prstGeom>
        </p:spPr>
      </p:pic>
      <p:pic>
        <p:nvPicPr>
          <p:cNvPr id="6" name="Picture 8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8868266" y="0"/>
            <a:ext cx="3323734" cy="3016577"/>
          </a:xfrm>
          <a:prstGeom prst="rtTriangle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pPr/>
              <a:t>13/02/2018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pPr/>
              <a:t>13/02/2018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B5A3CAC-C3CD-4A44-AC49-E28DCE66EB06}" type="datetimeFigureOut">
              <a:rPr lang="pt-BR" smtClean="0"/>
              <a:pPr/>
              <a:t>13/02/2018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2E24064-1A18-41C8-975B-9CF9FC1A77B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41" r:id="rId12"/>
    <p:sldLayoutId id="2147483651" r:id="rId13"/>
    <p:sldLayoutId id="2147483666" r:id="rId14"/>
    <p:sldLayoutId id="2147483662" r:id="rId15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hyperlink" Target="Anexos/Modelo%20de%20evaluacion%20Nosql.xlsx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6657" y="2280062"/>
            <a:ext cx="7467363" cy="2125683"/>
          </a:xfrm>
        </p:spPr>
        <p:txBody>
          <a:bodyPr>
            <a:noAutofit/>
          </a:bodyPr>
          <a:lstStyle/>
          <a:p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de titulación</a:t>
            </a:r>
            <a:r>
              <a:rPr lang="es-EC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previo a la obtención del título de ingeniero en Sistemas e Informática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9357" y="4591941"/>
            <a:ext cx="3986490" cy="1159433"/>
          </a:xfrm>
        </p:spPr>
        <p:txBody>
          <a:bodyPr>
            <a:noAutofit/>
          </a:bodyPr>
          <a:lstStyle/>
          <a:p>
            <a:pPr algn="l"/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</a:p>
          <a:p>
            <a:pPr algn="l"/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Ñauñay Colcha Jorge Luis</a:t>
            </a:r>
          </a:p>
          <a:p>
            <a:pPr algn="l"/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Bravo Maldonado Paulo Dennis</a:t>
            </a:r>
            <a:endParaRPr lang="es-MX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436658" y="295781"/>
            <a:ext cx="6678378" cy="1723023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343064" y="4591941"/>
            <a:ext cx="4555964" cy="1159433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Director: Ing.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Almache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Mario</a:t>
            </a:r>
          </a:p>
          <a:p>
            <a:pPr algn="l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Codirector: Ing. Duque Lorena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9" y="2932463"/>
            <a:ext cx="2028218" cy="165947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00" y="2825486"/>
            <a:ext cx="1784856" cy="176645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778060" y="5992831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Sangolquí  -  2018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01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Método IQMC (III)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876926"/>
            <a:ext cx="10972800" cy="4249238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2032000" y="2358189"/>
          <a:ext cx="8128000" cy="378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15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Selección modelo calidad</a:t>
            </a:r>
            <a:endParaRPr lang="es-E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410024"/>
              </p:ext>
            </p:extLst>
          </p:nvPr>
        </p:nvGraphicFramePr>
        <p:xfrm>
          <a:off x="815416" y="1645206"/>
          <a:ext cx="10443289" cy="468051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345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27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40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604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306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3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de publicación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modelo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Elementos estructurales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del modelo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McCall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1977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Fijo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ejes de calidad, 11 factores, 23 criterios.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Elementos definidos, métricas a definir por el evaluador.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4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Bohem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1978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Fijo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características de alto nivel, 7 características intermedias y 15 características primitivas.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Elementos definidos, métricas a definir por el evaluador.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5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FURPS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1987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Fijo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Tipo de requerimientos, un funcional y 4 no funcionales, 16 características.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Requerimientos definidos, características definidas, métricas a definir por el evaluador.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6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ISO/IEC 9126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Mixto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características, 27 subcaracterísticas definidas. 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 definidas, subcaracterísticas definidas, guía para la elaboración de las métricas.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6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ISO/IEC 25000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Mixto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características de alto nivel y 41 subcaracterísticas definidas. 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 definidas, subcaracterísticas definidas, guía para la elaboración de las métricas.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44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4000" b="1" dirty="0" smtClean="0"/>
              <a:t/>
            </a:r>
            <a:br>
              <a:rPr lang="es-EC" sz="4000" b="1" dirty="0" smtClean="0"/>
            </a:br>
            <a:r>
              <a:rPr lang="es-EC" sz="4000" b="1" dirty="0" smtClean="0"/>
              <a:t>Familia </a:t>
            </a:r>
            <a:r>
              <a:rPr lang="es-EC" sz="4000" b="1" dirty="0"/>
              <a:t>de </a:t>
            </a:r>
            <a:r>
              <a:rPr lang="es-EC" sz="4000" b="1" dirty="0" smtClean="0"/>
              <a:t>estándares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350484" y="3865406"/>
            <a:ext cx="39273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Proporciona </a:t>
            </a:r>
            <a:r>
              <a:rPr lang="es-EC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una guía para el uso de la nueva serie de estándares internacionales llamada Requisitos y evaluación de calidad de productos de software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17117" y="2616946"/>
            <a:ext cx="2275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/>
              <a:t>ISO/IEC </a:t>
            </a:r>
            <a:r>
              <a:rPr lang="es-EC" sz="2400" b="1" dirty="0" smtClean="0"/>
              <a:t>25000</a:t>
            </a:r>
            <a:endParaRPr lang="es-EC" sz="2400" dirty="0"/>
          </a:p>
        </p:txBody>
      </p:sp>
      <p:sp>
        <p:nvSpPr>
          <p:cNvPr id="8" name="Rectángulo 7"/>
          <p:cNvSpPr/>
          <p:nvPr/>
        </p:nvSpPr>
        <p:spPr>
          <a:xfrm>
            <a:off x="5562600" y="5590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Basadas en la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ISO/IEC 9126 y en ISO/IEC 14598 cuyos objetivos principales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son: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5954485" y="2096790"/>
            <a:ext cx="5312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Guiar el desarrollo de los productos de software mediante la especificación de requisitos y evaluación de características de calidad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5954485" y="3628679"/>
            <a:ext cx="5524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Crear un cerco de trabajo común para evaluar la calidad del producto software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41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 smtClean="0"/>
              <a:t>Desarrollo del modelo de evaluación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313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Ámbito de estudio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275247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Determinación de características y </a:t>
            </a:r>
            <a:r>
              <a:rPr lang="es-EC" sz="3600" dirty="0" err="1" smtClean="0">
                <a:solidFill>
                  <a:schemeClr val="bg1"/>
                </a:solidFill>
              </a:rPr>
              <a:t>subcaracterísticas</a:t>
            </a:r>
            <a:r>
              <a:rPr lang="es-EC" sz="3600" dirty="0" smtClean="0">
                <a:solidFill>
                  <a:schemeClr val="bg1"/>
                </a:solidFill>
              </a:rPr>
              <a:t> de calidad (I)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780674"/>
            <a:ext cx="10972800" cy="561473"/>
          </a:xfrm>
        </p:spPr>
        <p:txBody>
          <a:bodyPr/>
          <a:lstStyle/>
          <a:p>
            <a:pPr>
              <a:buNone/>
            </a:pPr>
            <a:r>
              <a:rPr lang="es-EC" b="1" dirty="0" smtClean="0">
                <a:solidFill>
                  <a:schemeClr val="tx1"/>
                </a:solidFill>
              </a:rPr>
              <a:t>Características de los gestores de bases de datos no relacionales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898" y="2245895"/>
            <a:ext cx="5147260" cy="425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486526"/>
            <a:ext cx="5637860" cy="189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Determinación de características y </a:t>
            </a:r>
            <a:r>
              <a:rPr lang="es-EC" sz="3600" dirty="0" err="1" smtClean="0">
                <a:solidFill>
                  <a:schemeClr val="bg1"/>
                </a:solidFill>
              </a:rPr>
              <a:t>subcaracterísticas</a:t>
            </a:r>
            <a:r>
              <a:rPr lang="es-EC" sz="3600" dirty="0" smtClean="0">
                <a:solidFill>
                  <a:schemeClr val="bg1"/>
                </a:solidFill>
              </a:rPr>
              <a:t> de calidad (II)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780674"/>
            <a:ext cx="10972800" cy="561473"/>
          </a:xfrm>
        </p:spPr>
        <p:txBody>
          <a:bodyPr/>
          <a:lstStyle/>
          <a:p>
            <a:pPr>
              <a:buNone/>
            </a:pPr>
            <a:r>
              <a:rPr lang="es-EC" b="1" dirty="0" smtClean="0">
                <a:solidFill>
                  <a:schemeClr val="tx1"/>
                </a:solidFill>
              </a:rPr>
              <a:t>Selección características y </a:t>
            </a:r>
            <a:r>
              <a:rPr lang="es-EC" b="1" dirty="0" err="1" smtClean="0">
                <a:solidFill>
                  <a:schemeClr val="tx1"/>
                </a:solidFill>
              </a:rPr>
              <a:t>subcaracterísticas</a:t>
            </a:r>
            <a:r>
              <a:rPr lang="es-EC" b="1" dirty="0" smtClean="0">
                <a:solidFill>
                  <a:schemeClr val="tx1"/>
                </a:solidFill>
              </a:rPr>
              <a:t> de la ISO 25010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785" y="2319840"/>
            <a:ext cx="52768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277" y="2328612"/>
            <a:ext cx="52387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Determinación de características y </a:t>
            </a:r>
            <a:r>
              <a:rPr lang="es-EC" sz="3600" dirty="0" err="1" smtClean="0">
                <a:solidFill>
                  <a:schemeClr val="bg1"/>
                </a:solidFill>
              </a:rPr>
              <a:t>subcaracterísticas</a:t>
            </a:r>
            <a:r>
              <a:rPr lang="es-EC" sz="3600" dirty="0" smtClean="0">
                <a:solidFill>
                  <a:schemeClr val="bg1"/>
                </a:solidFill>
              </a:rPr>
              <a:t> de calidad (III)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780674"/>
            <a:ext cx="10972800" cy="561473"/>
          </a:xfrm>
        </p:spPr>
        <p:txBody>
          <a:bodyPr/>
          <a:lstStyle/>
          <a:p>
            <a:pPr>
              <a:buNone/>
            </a:pPr>
            <a:r>
              <a:rPr lang="es-EC" b="1" dirty="0" smtClean="0">
                <a:solidFill>
                  <a:schemeClr val="tx1"/>
                </a:solidFill>
              </a:rPr>
              <a:t>Selección características y </a:t>
            </a:r>
            <a:r>
              <a:rPr lang="es-EC" b="1" dirty="0" err="1" smtClean="0">
                <a:solidFill>
                  <a:schemeClr val="tx1"/>
                </a:solidFill>
              </a:rPr>
              <a:t>subcaracterísticas</a:t>
            </a:r>
            <a:r>
              <a:rPr lang="es-EC" b="1" dirty="0" smtClean="0">
                <a:solidFill>
                  <a:schemeClr val="tx1"/>
                </a:solidFill>
              </a:rPr>
              <a:t> de la ISO 25010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3" y="2416342"/>
            <a:ext cx="5424301" cy="401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219" y="2862263"/>
            <a:ext cx="52292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Técnica de triangulación de fuentes (I)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780674"/>
            <a:ext cx="10972800" cy="561473"/>
          </a:xfrm>
        </p:spPr>
        <p:txBody>
          <a:bodyPr/>
          <a:lstStyle/>
          <a:p>
            <a:pPr>
              <a:buNone/>
            </a:pPr>
            <a:r>
              <a:rPr lang="es-EC" b="1" dirty="0" smtClean="0">
                <a:solidFill>
                  <a:schemeClr val="tx1"/>
                </a:solidFill>
              </a:rPr>
              <a:t>Utilizar tres fuentes cuyos conceptos concuerden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3896" y="2534403"/>
            <a:ext cx="5644748" cy="306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Técnica de triangulación de fuentes (II)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780674"/>
            <a:ext cx="10972800" cy="561473"/>
          </a:xfrm>
        </p:spPr>
        <p:txBody>
          <a:bodyPr/>
          <a:lstStyle/>
          <a:p>
            <a:pPr>
              <a:buNone/>
            </a:pPr>
            <a:r>
              <a:rPr lang="es-EC" b="1" dirty="0" smtClean="0">
                <a:solidFill>
                  <a:schemeClr val="tx1"/>
                </a:solidFill>
              </a:rPr>
              <a:t>Ejemplo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3896" y="2534403"/>
            <a:ext cx="5644748" cy="306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6983" y="1933325"/>
            <a:ext cx="6105776" cy="457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>
                <a:solidFill>
                  <a:schemeClr val="tx1"/>
                </a:solidFill>
              </a:rPr>
              <a:t>Tema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780674"/>
            <a:ext cx="10972800" cy="4345490"/>
          </a:xfrm>
        </p:spPr>
        <p:txBody>
          <a:bodyPr>
            <a:normAutofit/>
          </a:bodyPr>
          <a:lstStyle/>
          <a:p>
            <a:r>
              <a:rPr lang="es-EC" sz="3100" dirty="0">
                <a:solidFill>
                  <a:schemeClr val="tx1"/>
                </a:solidFill>
              </a:rPr>
              <a:t>DESARROLLO DE UN MODELO PARA EVALUACIÓN DE GESTORES DE BASE DE DATOS NO RELACIONALES</a:t>
            </a:r>
            <a:endParaRPr lang="es-ES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783899"/>
            <a:ext cx="12192000" cy="5248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60" y="200912"/>
            <a:ext cx="11196126" cy="1382074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Determinación de atributos derivados y básicos (I)</a:t>
            </a:r>
            <a:endParaRPr sz="360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8717" y="1984811"/>
            <a:ext cx="9061522" cy="391903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36914" y="6122223"/>
            <a:ext cx="99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Atributos básicos: </a:t>
            </a:r>
            <a:r>
              <a:rPr lang="es-EC" dirty="0" smtClean="0"/>
              <a:t>Directa y objetivamente medibles.</a:t>
            </a:r>
          </a:p>
          <a:p>
            <a:r>
              <a:rPr lang="es-EC" b="1" dirty="0" smtClean="0"/>
              <a:t>Atributos derivados: </a:t>
            </a:r>
            <a:r>
              <a:rPr lang="es-EC" dirty="0" smtClean="0"/>
              <a:t>Requieren descomposición hasta ser expresados en términos de atributos básicos.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194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783899"/>
            <a:ext cx="12192000" cy="5248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60" y="200912"/>
            <a:ext cx="11196126" cy="1382074"/>
          </a:xfrm>
        </p:spPr>
        <p:txBody>
          <a:bodyPr>
            <a:normAutofit/>
          </a:bodyPr>
          <a:lstStyle/>
          <a:p>
            <a:pPr algn="l"/>
            <a:r>
              <a:rPr lang="es-EC" sz="3600" dirty="0">
                <a:solidFill>
                  <a:schemeClr val="bg1"/>
                </a:solidFill>
              </a:rPr>
              <a:t>Determinación de atributos derivados y </a:t>
            </a:r>
            <a:r>
              <a:rPr lang="es-EC" sz="3600" dirty="0" smtClean="0">
                <a:solidFill>
                  <a:schemeClr val="bg1"/>
                </a:solidFill>
              </a:rPr>
              <a:t>básicos (II)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63" y="1984811"/>
            <a:ext cx="11235223" cy="47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783899"/>
            <a:ext cx="12192000" cy="5248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60" y="200912"/>
            <a:ext cx="11196126" cy="1382074"/>
          </a:xfrm>
        </p:spPr>
        <p:txBody>
          <a:bodyPr>
            <a:normAutofit/>
          </a:bodyPr>
          <a:lstStyle/>
          <a:p>
            <a:pPr algn="l"/>
            <a:r>
              <a:rPr lang="es-EC" sz="3600" dirty="0">
                <a:solidFill>
                  <a:schemeClr val="bg1"/>
                </a:solidFill>
              </a:rPr>
              <a:t>Determinación de atributos derivados y básicos (</a:t>
            </a:r>
            <a:r>
              <a:rPr lang="es-EC" sz="3600" dirty="0" smtClean="0">
                <a:solidFill>
                  <a:schemeClr val="bg1"/>
                </a:solidFill>
              </a:rPr>
              <a:t>III</a:t>
            </a:r>
            <a:r>
              <a:rPr lang="es-EC" sz="3600" dirty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60" y="2118756"/>
            <a:ext cx="11196126" cy="470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783899"/>
            <a:ext cx="12192000" cy="5248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60" y="200912"/>
            <a:ext cx="11196126" cy="1382074"/>
          </a:xfrm>
        </p:spPr>
        <p:txBody>
          <a:bodyPr>
            <a:normAutofit/>
          </a:bodyPr>
          <a:lstStyle/>
          <a:p>
            <a:pPr algn="l"/>
            <a:r>
              <a:rPr lang="es-EC" sz="3600" dirty="0">
                <a:solidFill>
                  <a:schemeClr val="bg1"/>
                </a:solidFill>
              </a:rPr>
              <a:t>Determinación de atributos derivados y básicos (</a:t>
            </a:r>
            <a:r>
              <a:rPr lang="es-EC" sz="3600" dirty="0" smtClean="0">
                <a:solidFill>
                  <a:schemeClr val="bg1"/>
                </a:solidFill>
              </a:rPr>
              <a:t>IV)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60" y="2176546"/>
            <a:ext cx="11286104" cy="401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783899"/>
            <a:ext cx="12192000" cy="5248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60" y="200912"/>
            <a:ext cx="11196126" cy="1382074"/>
          </a:xfrm>
        </p:spPr>
        <p:txBody>
          <a:bodyPr>
            <a:normAutofit/>
          </a:bodyPr>
          <a:lstStyle/>
          <a:p>
            <a:pPr algn="l"/>
            <a:r>
              <a:rPr lang="es-EC" sz="3600" dirty="0">
                <a:solidFill>
                  <a:schemeClr val="bg1"/>
                </a:solidFill>
              </a:rPr>
              <a:t>Determinación de atributos derivados y básicos </a:t>
            </a:r>
            <a:r>
              <a:rPr lang="es-EC" sz="3600" dirty="0" smtClean="0">
                <a:solidFill>
                  <a:schemeClr val="bg1"/>
                </a:solidFill>
              </a:rPr>
              <a:t>(</a:t>
            </a:r>
            <a:r>
              <a:rPr lang="es-EC" sz="3600" dirty="0">
                <a:solidFill>
                  <a:schemeClr val="bg1"/>
                </a:solidFill>
              </a:rPr>
              <a:t>V</a:t>
            </a:r>
            <a:r>
              <a:rPr lang="es-EC" sz="3600" dirty="0" smtClean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60" y="2815991"/>
            <a:ext cx="11196126" cy="31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esultado de imagen para metricas de cumplimient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" y="1783898"/>
            <a:ext cx="12162499" cy="507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60" y="200912"/>
            <a:ext cx="11196126" cy="1382074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Determinación de métricas para los atributos (I)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81052" y="2193881"/>
            <a:ext cx="8900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medir los atributos se va usar métricas objetivas también conocidas como medidas directas, estas permitirán determinar el nivel de cumplimiento de cada gestor </a:t>
            </a:r>
            <a:endParaRPr lang="es-EC" dirty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312457"/>
              </p:ext>
            </p:extLst>
          </p:nvPr>
        </p:nvGraphicFramePr>
        <p:xfrm>
          <a:off x="3855813" y="4529066"/>
          <a:ext cx="4951095" cy="64008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248025">
                  <a:extLst>
                    <a:ext uri="{9D8B030D-6E8A-4147-A177-3AD203B41FA5}">
                      <a16:colId xmlns="" xmlns:a16="http://schemas.microsoft.com/office/drawing/2014/main" val="2748072661"/>
                    </a:ext>
                  </a:extLst>
                </a:gridCol>
                <a:gridCol w="1703070">
                  <a:extLst>
                    <a:ext uri="{9D8B030D-6E8A-4147-A177-3AD203B41FA5}">
                      <a16:colId xmlns="" xmlns:a16="http://schemas.microsoft.com/office/drawing/2014/main" val="410317522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Cumplimiento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Equivalente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967279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Si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2113927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77977646"/>
                  </a:ext>
                </a:extLst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3734945" y="3951617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</a:rPr>
              <a:t>Métrica de cumplimiento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91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Resultado de imagen para metricas de cumplimient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" y="1770835"/>
            <a:ext cx="12162499" cy="507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60" y="200912"/>
            <a:ext cx="11196126" cy="1382074"/>
          </a:xfrm>
        </p:spPr>
        <p:txBody>
          <a:bodyPr>
            <a:normAutofit/>
          </a:bodyPr>
          <a:lstStyle/>
          <a:p>
            <a:pPr algn="l"/>
            <a:r>
              <a:rPr lang="es-EC" sz="3600" dirty="0">
                <a:solidFill>
                  <a:schemeClr val="bg1"/>
                </a:solidFill>
              </a:rPr>
              <a:t>Determinación de métricas para los atributos </a:t>
            </a:r>
            <a:r>
              <a:rPr lang="es-EC" sz="3600" dirty="0" smtClean="0">
                <a:solidFill>
                  <a:schemeClr val="bg1"/>
                </a:solidFill>
              </a:rPr>
              <a:t>(II</a:t>
            </a:r>
            <a:r>
              <a:rPr lang="es-EC" sz="3600" dirty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322243" y="2258540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Métrica de cumplimiento de utilidad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324031" y="443599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Métrica de cumplimiento</a:t>
            </a: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518032"/>
              </p:ext>
            </p:extLst>
          </p:nvPr>
        </p:nvGraphicFramePr>
        <p:xfrm>
          <a:off x="6480787" y="2832163"/>
          <a:ext cx="5140325" cy="106680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305810">
                  <a:extLst>
                    <a:ext uri="{9D8B030D-6E8A-4147-A177-3AD203B41FA5}">
                      <a16:colId xmlns="" xmlns:a16="http://schemas.microsoft.com/office/drawing/2014/main" val="2773124980"/>
                    </a:ext>
                  </a:extLst>
                </a:gridCol>
                <a:gridCol w="1834515">
                  <a:extLst>
                    <a:ext uri="{9D8B030D-6E8A-4147-A177-3AD203B41FA5}">
                      <a16:colId xmlns="" xmlns:a16="http://schemas.microsoft.com/office/drawing/2014/main" val="75088595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Cumplimiento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Equivalente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707821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Muy útil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90444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Útil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723556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0,50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Poco Útil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22259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Nada Útil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70285622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763922"/>
              </p:ext>
            </p:extLst>
          </p:nvPr>
        </p:nvGraphicFramePr>
        <p:xfrm>
          <a:off x="6480787" y="5024217"/>
          <a:ext cx="5078730" cy="85344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391535">
                  <a:extLst>
                    <a:ext uri="{9D8B030D-6E8A-4147-A177-3AD203B41FA5}">
                      <a16:colId xmlns="" xmlns:a16="http://schemas.microsoft.com/office/drawing/2014/main" val="4148902196"/>
                    </a:ext>
                  </a:extLst>
                </a:gridCol>
                <a:gridCol w="1687195">
                  <a:extLst>
                    <a:ext uri="{9D8B030D-6E8A-4147-A177-3AD203B41FA5}">
                      <a16:colId xmlns="" xmlns:a16="http://schemas.microsoft.com/office/drawing/2014/main" val="119203001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Cumplimiento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Equivalente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592063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Alto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4903067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0,50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507042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Bajo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02625008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033060"/>
              </p:ext>
            </p:extLst>
          </p:nvPr>
        </p:nvGraphicFramePr>
        <p:xfrm>
          <a:off x="406988" y="3680869"/>
          <a:ext cx="5130800" cy="128016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890395">
                  <a:extLst>
                    <a:ext uri="{9D8B030D-6E8A-4147-A177-3AD203B41FA5}">
                      <a16:colId xmlns="" xmlns:a16="http://schemas.microsoft.com/office/drawing/2014/main" val="674755403"/>
                    </a:ext>
                  </a:extLst>
                </a:gridCol>
                <a:gridCol w="1132000">
                  <a:extLst>
                    <a:ext uri="{9D8B030D-6E8A-4147-A177-3AD203B41FA5}">
                      <a16:colId xmlns="" xmlns:a16="http://schemas.microsoft.com/office/drawing/2014/main" val="4107327385"/>
                    </a:ext>
                  </a:extLst>
                </a:gridCol>
                <a:gridCol w="2108405">
                  <a:extLst>
                    <a:ext uri="{9D8B030D-6E8A-4147-A177-3AD203B41FA5}">
                      <a16:colId xmlns="" xmlns:a16="http://schemas.microsoft.com/office/drawing/2014/main" val="195400644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Intervalos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Equivalente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Cumplimiento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216472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Nulo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719340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0,25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Medio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521191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Bajo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524626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Alto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183498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Completo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87937469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212245" y="3217613"/>
            <a:ext cx="386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>
              <a:spcAft>
                <a:spcPts val="0"/>
              </a:spcAft>
            </a:pPr>
            <a:r>
              <a:rPr lang="es-EC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Métrica de cumplimiento por rangos</a:t>
            </a:r>
            <a:endParaRPr lang="es-EC" sz="11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60" y="200912"/>
            <a:ext cx="11196126" cy="1382074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Nivel de importancia de las características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1783899"/>
            <a:ext cx="12192000" cy="5248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1885406" y="2090470"/>
            <a:ext cx="893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La norma ISO/IEC 25010 determina que es importante establecer niveles de importancia a las características, para la evaluación del modelo el nivel de importancia se colocara en dependencia de las necesidades de un negocio particular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3646005" y="3567798"/>
            <a:ext cx="4161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Niveles de importancia por características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22497"/>
              </p:ext>
            </p:extLst>
          </p:nvPr>
        </p:nvGraphicFramePr>
        <p:xfrm>
          <a:off x="3720644" y="4138043"/>
          <a:ext cx="5220970" cy="234696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851150">
                  <a:extLst>
                    <a:ext uri="{9D8B030D-6E8A-4147-A177-3AD203B41FA5}">
                      <a16:colId xmlns="" xmlns:a16="http://schemas.microsoft.com/office/drawing/2014/main" val="79095657"/>
                    </a:ext>
                  </a:extLst>
                </a:gridCol>
                <a:gridCol w="1612900">
                  <a:extLst>
                    <a:ext uri="{9D8B030D-6E8A-4147-A177-3AD203B41FA5}">
                      <a16:colId xmlns="" xmlns:a16="http://schemas.microsoft.com/office/drawing/2014/main" val="1580130548"/>
                    </a:ext>
                  </a:extLst>
                </a:gridCol>
                <a:gridCol w="756920">
                  <a:extLst>
                    <a:ext uri="{9D8B030D-6E8A-4147-A177-3AD203B41FA5}">
                      <a16:colId xmlns="" xmlns:a16="http://schemas.microsoft.com/office/drawing/2014/main" val="194719338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CARACTERÍSTICA ISO/EIEC 25010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NIVEL DE IMPORTANCIA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PESO (%)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534764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Adecuación Funcional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Primordial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15,87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269113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Eficiencia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Primordial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7,94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2062384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Compatibilidad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3,17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6407417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Usabilidad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Primordial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30,16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251112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Fiabilidad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Medio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19,05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044883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Seguridad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Primordial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4,76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385997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Mantenibilidad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Medio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3,17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703253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Portabilidad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15,87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35346021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TOTAL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38142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6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60" y="200912"/>
            <a:ext cx="11196126" cy="1382074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Modelo evaluador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1783898"/>
            <a:ext cx="12192000" cy="5248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 u="sng" dirty="0"/>
          </a:p>
        </p:txBody>
      </p:sp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97" y="2684919"/>
            <a:ext cx="2898594" cy="289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043559" y="4223689"/>
            <a:ext cx="5985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u="sng" dirty="0">
                <a:hlinkClick r:id="rId4" action="ppaction://hlinkfile"/>
              </a:rPr>
              <a:t>Modelo evaluador de gestores de base de datos no SQL</a:t>
            </a:r>
            <a:endParaRPr lang="es-EC" b="1" u="sng" dirty="0"/>
          </a:p>
        </p:txBody>
      </p:sp>
    </p:spTree>
    <p:extLst>
      <p:ext uri="{BB962C8B-B14F-4D97-AF65-F5344CB8AC3E}">
        <p14:creationId xmlns:p14="http://schemas.microsoft.com/office/powerpoint/2010/main" val="15657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 smtClean="0"/>
              <a:t>Resultados de la aplicación del modelo de evaluación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3607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600" dirty="0" smtClean="0">
                <a:solidFill>
                  <a:schemeClr val="bg1"/>
                </a:solidFill>
              </a:rPr>
              <a:t>Planteamiento del problema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4" y="1812757"/>
            <a:ext cx="4353875" cy="147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416" y="1812758"/>
            <a:ext cx="2106838" cy="16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23646" y="3258923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Estructurado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8397555" y="3463107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No estructurado</a:t>
            </a:r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5135894" y="1796780"/>
            <a:ext cx="2784309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Aumento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57" y="3832439"/>
            <a:ext cx="439598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6" y="3769895"/>
            <a:ext cx="4229816" cy="154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5327915" y="4293096"/>
            <a:ext cx="2127143" cy="64807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Migración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14056" y="5517233"/>
            <a:ext cx="355774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Selección incorrecta de Base de datos</a:t>
            </a:r>
            <a:endParaRPr lang="es-E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3" y="5313250"/>
            <a:ext cx="1728192" cy="123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455057" y="5740722"/>
            <a:ext cx="37295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Perdida de datos</a:t>
            </a:r>
            <a:endParaRPr lang="es-E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25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Resultados obtenidos en el caso de estudio original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42" y="1963942"/>
            <a:ext cx="7566965" cy="419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Resultados obtenidos aplicando el modelo propuesto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1916832"/>
            <a:ext cx="9775412" cy="384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037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Gráfico comparativo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8190" y="1912087"/>
            <a:ext cx="7830938" cy="408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14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 smtClean="0"/>
              <a:t>Conclusiones y recomendaciones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40984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Conclusiones (I)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2021305"/>
            <a:ext cx="10972800" cy="4360022"/>
          </a:xfrm>
        </p:spPr>
        <p:txBody>
          <a:bodyPr>
            <a:normAutofit/>
          </a:bodyPr>
          <a:lstStyle/>
          <a:p>
            <a:pPr marL="0" indent="0"/>
            <a:r>
              <a:rPr lang="es-EC" dirty="0" smtClean="0">
                <a:solidFill>
                  <a:schemeClr val="tx1"/>
                </a:solidFill>
              </a:rPr>
              <a:t> Para desarrollar el modelo de evaluación se </a:t>
            </a:r>
            <a:r>
              <a:rPr lang="es-EC" b="1" dirty="0" smtClean="0">
                <a:solidFill>
                  <a:schemeClr val="tx1"/>
                </a:solidFill>
              </a:rPr>
              <a:t>realizó un estudio </a:t>
            </a:r>
            <a:r>
              <a:rPr lang="es-EC" dirty="0" smtClean="0">
                <a:solidFill>
                  <a:schemeClr val="tx1"/>
                </a:solidFill>
              </a:rPr>
              <a:t>de los </a:t>
            </a:r>
            <a:r>
              <a:rPr lang="es-EC" b="1" dirty="0" smtClean="0">
                <a:solidFill>
                  <a:schemeClr val="tx1"/>
                </a:solidFill>
              </a:rPr>
              <a:t>modelos de calidad</a:t>
            </a:r>
            <a:r>
              <a:rPr lang="es-EC" dirty="0" smtClean="0">
                <a:solidFill>
                  <a:schemeClr val="tx1"/>
                </a:solidFill>
              </a:rPr>
              <a:t>, y </a:t>
            </a:r>
            <a:r>
              <a:rPr lang="es-EC" b="1" dirty="0" smtClean="0">
                <a:solidFill>
                  <a:schemeClr val="tx1"/>
                </a:solidFill>
              </a:rPr>
              <a:t>comparación</a:t>
            </a:r>
            <a:r>
              <a:rPr lang="es-EC" dirty="0" smtClean="0">
                <a:solidFill>
                  <a:schemeClr val="tx1"/>
                </a:solidFill>
              </a:rPr>
              <a:t> de sus </a:t>
            </a:r>
            <a:r>
              <a:rPr lang="es-EC" b="1" dirty="0" smtClean="0">
                <a:solidFill>
                  <a:schemeClr val="tx1"/>
                </a:solidFill>
              </a:rPr>
              <a:t>características</a:t>
            </a:r>
            <a:r>
              <a:rPr lang="es-EC" dirty="0" smtClean="0">
                <a:solidFill>
                  <a:schemeClr val="tx1"/>
                </a:solidFill>
              </a:rPr>
              <a:t> seleccionando como base la </a:t>
            </a:r>
            <a:r>
              <a:rPr lang="es-EC" b="1" dirty="0" smtClean="0">
                <a:solidFill>
                  <a:schemeClr val="tx1"/>
                </a:solidFill>
              </a:rPr>
              <a:t>norma ISO 25000</a:t>
            </a:r>
            <a:r>
              <a:rPr lang="es-EC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s-EC" dirty="0" smtClean="0">
                <a:solidFill>
                  <a:schemeClr val="tx1"/>
                </a:solidFill>
              </a:rPr>
              <a:t> </a:t>
            </a:r>
          </a:p>
          <a:p>
            <a:pPr marL="0" indent="0"/>
            <a:r>
              <a:rPr lang="es-EC" dirty="0" smtClean="0">
                <a:solidFill>
                  <a:schemeClr val="tx1"/>
                </a:solidFill>
              </a:rPr>
              <a:t> En la investigación se evidencia como el </a:t>
            </a:r>
            <a:r>
              <a:rPr lang="es-EC" b="1" dirty="0" smtClean="0">
                <a:solidFill>
                  <a:schemeClr val="tx1"/>
                </a:solidFill>
              </a:rPr>
              <a:t>modelo de calidad ISO 25000 </a:t>
            </a:r>
            <a:r>
              <a:rPr lang="es-EC" dirty="0" smtClean="0">
                <a:solidFill>
                  <a:schemeClr val="tx1"/>
                </a:solidFill>
              </a:rPr>
              <a:t>se </a:t>
            </a:r>
            <a:r>
              <a:rPr lang="es-EC" b="1" dirty="0" smtClean="0">
                <a:solidFill>
                  <a:schemeClr val="tx1"/>
                </a:solidFill>
              </a:rPr>
              <a:t>adecuó</a:t>
            </a:r>
            <a:r>
              <a:rPr lang="es-EC" dirty="0" smtClean="0">
                <a:solidFill>
                  <a:schemeClr val="tx1"/>
                </a:solidFill>
              </a:rPr>
              <a:t> de forma correcta en la </a:t>
            </a:r>
            <a:r>
              <a:rPr lang="es-EC" b="1" dirty="0" smtClean="0">
                <a:solidFill>
                  <a:schemeClr val="tx1"/>
                </a:solidFill>
              </a:rPr>
              <a:t>elaboración del modelo</a:t>
            </a:r>
            <a:r>
              <a:rPr lang="es-EC" dirty="0" smtClean="0">
                <a:solidFill>
                  <a:schemeClr val="tx1"/>
                </a:solidFill>
              </a:rPr>
              <a:t> de evaluación, como medio importante para</a:t>
            </a:r>
            <a:r>
              <a:rPr lang="es-EC" b="1" dirty="0" smtClean="0">
                <a:solidFill>
                  <a:schemeClr val="tx1"/>
                </a:solidFill>
              </a:rPr>
              <a:t> determinar </a:t>
            </a:r>
            <a:r>
              <a:rPr lang="es-EC" dirty="0" smtClean="0">
                <a:solidFill>
                  <a:schemeClr val="tx1"/>
                </a:solidFill>
              </a:rPr>
              <a:t>las características, </a:t>
            </a:r>
            <a:r>
              <a:rPr lang="es-EC" dirty="0" err="1" smtClean="0">
                <a:solidFill>
                  <a:schemeClr val="tx1"/>
                </a:solidFill>
              </a:rPr>
              <a:t>subcaracterísticas</a:t>
            </a:r>
            <a:r>
              <a:rPr lang="es-EC" dirty="0" smtClean="0">
                <a:solidFill>
                  <a:schemeClr val="tx1"/>
                </a:solidFill>
              </a:rPr>
              <a:t> y atributos de calidad.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6630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Conclusiones (II)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dirty="0" smtClean="0"/>
          </a:p>
          <a:p>
            <a:pPr lvl="0"/>
            <a:r>
              <a:rPr lang="es-EC" dirty="0" smtClean="0">
                <a:solidFill>
                  <a:schemeClr val="tx1"/>
                </a:solidFill>
              </a:rPr>
              <a:t>Para obtener mejores resultados en la elaboración del modelo de evaluación se empleó un </a:t>
            </a:r>
            <a:r>
              <a:rPr lang="es-EC" b="1" dirty="0" smtClean="0">
                <a:solidFill>
                  <a:schemeClr val="tx1"/>
                </a:solidFill>
              </a:rPr>
              <a:t>enfoque mixto</a:t>
            </a:r>
            <a:r>
              <a:rPr lang="es-EC" dirty="0" smtClean="0">
                <a:solidFill>
                  <a:schemeClr val="tx1"/>
                </a:solidFill>
              </a:rPr>
              <a:t> empleando la </a:t>
            </a:r>
            <a:r>
              <a:rPr lang="es-EC" b="1" dirty="0" smtClean="0">
                <a:solidFill>
                  <a:schemeClr val="tx1"/>
                </a:solidFill>
              </a:rPr>
              <a:t>norma ISO/IEC 25000 </a:t>
            </a:r>
            <a:r>
              <a:rPr lang="es-EC" dirty="0" smtClean="0">
                <a:solidFill>
                  <a:schemeClr val="tx1"/>
                </a:solidFill>
              </a:rPr>
              <a:t>y el </a:t>
            </a:r>
            <a:r>
              <a:rPr lang="es-EC" b="1" dirty="0" smtClean="0">
                <a:solidFill>
                  <a:schemeClr val="tx1"/>
                </a:solidFill>
              </a:rPr>
              <a:t>método IQMC</a:t>
            </a:r>
            <a:r>
              <a:rPr lang="es-EC" dirty="0" smtClean="0">
                <a:solidFill>
                  <a:schemeClr val="tx1"/>
                </a:solidFill>
              </a:rPr>
              <a:t>, arrojando resultados satisfactorios. </a:t>
            </a:r>
          </a:p>
          <a:p>
            <a:pPr lvl="0"/>
            <a:endParaRPr lang="es-EC" dirty="0" smtClean="0">
              <a:solidFill>
                <a:schemeClr val="tx1"/>
              </a:solidFill>
            </a:endParaRPr>
          </a:p>
          <a:p>
            <a:pPr lvl="0"/>
            <a:r>
              <a:rPr lang="es-EC" dirty="0" smtClean="0">
                <a:solidFill>
                  <a:schemeClr val="tx1"/>
                </a:solidFill>
              </a:rPr>
              <a:t>La realización de un </a:t>
            </a:r>
            <a:r>
              <a:rPr lang="es-EC" b="1" dirty="0" smtClean="0">
                <a:solidFill>
                  <a:schemeClr val="tx1"/>
                </a:solidFill>
              </a:rPr>
              <a:t>modelo de evaluación </a:t>
            </a:r>
            <a:r>
              <a:rPr lang="es-EC" dirty="0" smtClean="0">
                <a:solidFill>
                  <a:schemeClr val="tx1"/>
                </a:solidFill>
              </a:rPr>
              <a:t>es una </a:t>
            </a:r>
            <a:r>
              <a:rPr lang="es-EC" b="1" dirty="0" smtClean="0">
                <a:solidFill>
                  <a:schemeClr val="tx1"/>
                </a:solidFill>
              </a:rPr>
              <a:t>guía </a:t>
            </a:r>
            <a:r>
              <a:rPr lang="es-EC" dirty="0" smtClean="0">
                <a:solidFill>
                  <a:schemeClr val="tx1"/>
                </a:solidFill>
              </a:rPr>
              <a:t>para determinar el gestor de base de datos no relacional </a:t>
            </a:r>
            <a:r>
              <a:rPr lang="es-EC" b="1" dirty="0" smtClean="0">
                <a:solidFill>
                  <a:schemeClr val="tx1"/>
                </a:solidFill>
              </a:rPr>
              <a:t>adecuado</a:t>
            </a:r>
            <a:r>
              <a:rPr lang="es-EC" dirty="0" smtClean="0">
                <a:solidFill>
                  <a:schemeClr val="tx1"/>
                </a:solidFill>
              </a:rPr>
              <a:t> a las </a:t>
            </a:r>
            <a:r>
              <a:rPr lang="es-EC" b="1" dirty="0" smtClean="0">
                <a:solidFill>
                  <a:schemeClr val="tx1"/>
                </a:solidFill>
              </a:rPr>
              <a:t>necesidades de los desarrolladores y empresas  </a:t>
            </a:r>
          </a:p>
          <a:p>
            <a:pPr lvl="0"/>
            <a:endParaRPr lang="es-EC" b="1" dirty="0" smtClean="0">
              <a:solidFill>
                <a:schemeClr val="tx1"/>
              </a:solidFill>
            </a:endParaRPr>
          </a:p>
          <a:p>
            <a:pPr lvl="0"/>
            <a:r>
              <a:rPr lang="es-EC" dirty="0" smtClean="0">
                <a:solidFill>
                  <a:schemeClr val="tx1"/>
                </a:solidFill>
              </a:rPr>
              <a:t>El modelo de evaluación planteado se puede </a:t>
            </a:r>
            <a:r>
              <a:rPr lang="es-EC" b="1" dirty="0" smtClean="0">
                <a:solidFill>
                  <a:schemeClr val="tx1"/>
                </a:solidFill>
              </a:rPr>
              <a:t>utilizar como base </a:t>
            </a:r>
            <a:r>
              <a:rPr lang="es-EC" dirty="0" smtClean="0">
                <a:solidFill>
                  <a:schemeClr val="tx1"/>
                </a:solidFill>
              </a:rPr>
              <a:t>para </a:t>
            </a:r>
            <a:r>
              <a:rPr lang="es-EC" b="1" dirty="0" smtClean="0">
                <a:solidFill>
                  <a:schemeClr val="tx1"/>
                </a:solidFill>
              </a:rPr>
              <a:t>aumentar su alcance</a:t>
            </a:r>
            <a:r>
              <a:rPr lang="es-EC" dirty="0" smtClean="0">
                <a:solidFill>
                  <a:schemeClr val="tx1"/>
                </a:solidFill>
              </a:rPr>
              <a:t> con características de </a:t>
            </a:r>
            <a:r>
              <a:rPr lang="es-EC" b="1" dirty="0" smtClean="0">
                <a:solidFill>
                  <a:schemeClr val="tx1"/>
                </a:solidFill>
              </a:rPr>
              <a:t>bases de datos relacionales.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Recomendaciones (I)</a:t>
            </a:r>
            <a:endParaRPr lang="es-ES" sz="3600" dirty="0" smtClean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796716"/>
            <a:ext cx="10972800" cy="432944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C" dirty="0" smtClean="0">
                <a:solidFill>
                  <a:schemeClr val="tx1"/>
                </a:solidFill>
              </a:rPr>
              <a:t>Se recomienda tener un </a:t>
            </a:r>
            <a:r>
              <a:rPr lang="es-EC" b="1" dirty="0" smtClean="0">
                <a:solidFill>
                  <a:schemeClr val="tx1"/>
                </a:solidFill>
              </a:rPr>
              <a:t>conocimiento previo</a:t>
            </a:r>
            <a:r>
              <a:rPr lang="es-EC" dirty="0" smtClean="0">
                <a:solidFill>
                  <a:schemeClr val="tx1"/>
                </a:solidFill>
              </a:rPr>
              <a:t> sobre </a:t>
            </a:r>
            <a:r>
              <a:rPr lang="es-EC" b="1" dirty="0" smtClean="0">
                <a:solidFill>
                  <a:schemeClr val="tx1"/>
                </a:solidFill>
              </a:rPr>
              <a:t>características</a:t>
            </a:r>
            <a:r>
              <a:rPr lang="es-EC" dirty="0" smtClean="0">
                <a:solidFill>
                  <a:schemeClr val="tx1"/>
                </a:solidFill>
              </a:rPr>
              <a:t> de gestores de base de datos no relacionales, con el fin </a:t>
            </a:r>
            <a:r>
              <a:rPr lang="es-EC" b="1" dirty="0" smtClean="0">
                <a:solidFill>
                  <a:schemeClr val="tx1"/>
                </a:solidFill>
              </a:rPr>
              <a:t>obtener mayores resultados </a:t>
            </a:r>
            <a:r>
              <a:rPr lang="es-EC" dirty="0" smtClean="0">
                <a:solidFill>
                  <a:schemeClr val="tx1"/>
                </a:solidFill>
              </a:rPr>
              <a:t>al momento de </a:t>
            </a:r>
            <a:r>
              <a:rPr lang="es-EC" b="1" dirty="0" smtClean="0">
                <a:solidFill>
                  <a:schemeClr val="tx1"/>
                </a:solidFill>
              </a:rPr>
              <a:t>aplicar el modelo planteado</a:t>
            </a:r>
            <a:r>
              <a:rPr lang="es-EC" dirty="0" smtClean="0">
                <a:solidFill>
                  <a:schemeClr val="tx1"/>
                </a:solidFill>
              </a:rPr>
              <a:t>. </a:t>
            </a:r>
          </a:p>
          <a:p>
            <a:pPr lvl="0" algn="just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lvl="0" algn="just"/>
            <a:r>
              <a:rPr lang="es-EC" b="1" dirty="0" smtClean="0">
                <a:solidFill>
                  <a:schemeClr val="tx1"/>
                </a:solidFill>
              </a:rPr>
              <a:t>Experimentar</a:t>
            </a:r>
            <a:r>
              <a:rPr lang="es-EC" dirty="0" smtClean="0">
                <a:solidFill>
                  <a:schemeClr val="tx1"/>
                </a:solidFill>
              </a:rPr>
              <a:t> el mismo </a:t>
            </a:r>
            <a:r>
              <a:rPr lang="es-EC" b="1" dirty="0" smtClean="0">
                <a:solidFill>
                  <a:schemeClr val="tx1"/>
                </a:solidFill>
              </a:rPr>
              <a:t>proceso de desarrollo de modelo</a:t>
            </a:r>
            <a:r>
              <a:rPr lang="es-EC" dirty="0" smtClean="0">
                <a:solidFill>
                  <a:schemeClr val="tx1"/>
                </a:solidFill>
              </a:rPr>
              <a:t> de evaluación, pero </a:t>
            </a:r>
            <a:r>
              <a:rPr lang="es-EC" b="1" dirty="0" smtClean="0">
                <a:solidFill>
                  <a:schemeClr val="tx1"/>
                </a:solidFill>
              </a:rPr>
              <a:t>utilizando nuevos estándares</a:t>
            </a:r>
            <a:r>
              <a:rPr lang="es-EC" dirty="0" smtClean="0">
                <a:solidFill>
                  <a:schemeClr val="tx1"/>
                </a:solidFill>
              </a:rPr>
              <a:t>, o </a:t>
            </a:r>
            <a:r>
              <a:rPr lang="es-EC" b="1" dirty="0" smtClean="0">
                <a:solidFill>
                  <a:schemeClr val="tx1"/>
                </a:solidFill>
              </a:rPr>
              <a:t>combinando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b="1" dirty="0" smtClean="0">
                <a:solidFill>
                  <a:schemeClr val="tx1"/>
                </a:solidFill>
              </a:rPr>
              <a:t>estándares de calidad </a:t>
            </a:r>
            <a:r>
              <a:rPr lang="es-EC" dirty="0" smtClean="0">
                <a:solidFill>
                  <a:schemeClr val="tx1"/>
                </a:solidFill>
              </a:rPr>
              <a:t>con el propósito de </a:t>
            </a:r>
            <a:r>
              <a:rPr lang="es-EC" b="1" dirty="0" smtClean="0">
                <a:solidFill>
                  <a:schemeClr val="tx1"/>
                </a:solidFill>
              </a:rPr>
              <a:t>mejorar la propuesta</a:t>
            </a:r>
            <a:r>
              <a:rPr lang="es-EC" dirty="0" smtClean="0">
                <a:solidFill>
                  <a:schemeClr val="tx1"/>
                </a:solidFill>
              </a:rPr>
              <a:t> planteada. </a:t>
            </a:r>
          </a:p>
          <a:p>
            <a:pPr lvl="0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lvl="0"/>
            <a:r>
              <a:rPr lang="es-EC" dirty="0" smtClean="0">
                <a:solidFill>
                  <a:schemeClr val="tx1"/>
                </a:solidFill>
              </a:rPr>
              <a:t>Identificar y </a:t>
            </a:r>
            <a:r>
              <a:rPr lang="es-EC" b="1" dirty="0" smtClean="0">
                <a:solidFill>
                  <a:schemeClr val="tx1"/>
                </a:solidFill>
              </a:rPr>
              <a:t>mejorar las métricas </a:t>
            </a:r>
            <a:r>
              <a:rPr lang="es-EC" dirty="0" smtClean="0">
                <a:solidFill>
                  <a:schemeClr val="tx1"/>
                </a:solidFill>
              </a:rPr>
              <a:t>para los atributos inmersos en el modelo de evaluación.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88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Recomendaciones (II)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lvl="0"/>
            <a:r>
              <a:rPr lang="es-EC" b="1" dirty="0" smtClean="0">
                <a:solidFill>
                  <a:schemeClr val="tx1"/>
                </a:solidFill>
              </a:rPr>
              <a:t>Someter el modelo </a:t>
            </a:r>
            <a:r>
              <a:rPr lang="es-EC" dirty="0" smtClean="0">
                <a:solidFill>
                  <a:schemeClr val="tx1"/>
                </a:solidFill>
              </a:rPr>
              <a:t>de evaluación propuesto a más </a:t>
            </a:r>
            <a:r>
              <a:rPr lang="es-EC" b="1" dirty="0" smtClean="0">
                <a:solidFill>
                  <a:schemeClr val="tx1"/>
                </a:solidFill>
              </a:rPr>
              <a:t>casos de estudio </a:t>
            </a:r>
            <a:r>
              <a:rPr lang="es-EC" dirty="0" smtClean="0">
                <a:solidFill>
                  <a:schemeClr val="tx1"/>
                </a:solidFill>
              </a:rPr>
              <a:t>con el fin de </a:t>
            </a:r>
            <a:r>
              <a:rPr lang="es-EC" b="1" dirty="0" smtClean="0">
                <a:solidFill>
                  <a:schemeClr val="tx1"/>
                </a:solidFill>
              </a:rPr>
              <a:t>detectar y corregir falencias. </a:t>
            </a:r>
          </a:p>
          <a:p>
            <a:pPr lvl="0">
              <a:buNone/>
            </a:pPr>
            <a:r>
              <a:rPr lang="es-EC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s-EC" dirty="0" smtClean="0">
                <a:solidFill>
                  <a:schemeClr val="tx1"/>
                </a:solidFill>
              </a:rPr>
              <a:t>Someter el modelo de evaluación propuesto a </a:t>
            </a:r>
            <a:r>
              <a:rPr lang="es-EC" b="1" dirty="0" smtClean="0">
                <a:solidFill>
                  <a:schemeClr val="tx1"/>
                </a:solidFill>
              </a:rPr>
              <a:t>nuevas iteraciones </a:t>
            </a:r>
            <a:r>
              <a:rPr lang="es-EC" dirty="0" smtClean="0">
                <a:solidFill>
                  <a:schemeClr val="tx1"/>
                </a:solidFill>
              </a:rPr>
              <a:t>del </a:t>
            </a:r>
            <a:r>
              <a:rPr lang="es-EC" b="1" dirty="0" smtClean="0">
                <a:solidFill>
                  <a:schemeClr val="tx1"/>
                </a:solidFill>
              </a:rPr>
              <a:t>método IQMC </a:t>
            </a:r>
            <a:r>
              <a:rPr lang="es-EC" dirty="0" smtClean="0">
                <a:solidFill>
                  <a:schemeClr val="tx1"/>
                </a:solidFill>
              </a:rPr>
              <a:t>para obtener </a:t>
            </a:r>
            <a:r>
              <a:rPr lang="es-EC" b="1" dirty="0" smtClean="0">
                <a:solidFill>
                  <a:schemeClr val="tx1"/>
                </a:solidFill>
              </a:rPr>
              <a:t>nuevas versiones del modelo</a:t>
            </a:r>
            <a:r>
              <a:rPr lang="es-EC" dirty="0" smtClean="0">
                <a:solidFill>
                  <a:schemeClr val="tx1"/>
                </a:solidFill>
              </a:rPr>
              <a:t>. </a:t>
            </a:r>
          </a:p>
          <a:p>
            <a:pPr lvl="0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lvl="0"/>
            <a:r>
              <a:rPr lang="es-EC" b="1" dirty="0" smtClean="0">
                <a:solidFill>
                  <a:schemeClr val="tx1"/>
                </a:solidFill>
              </a:rPr>
              <a:t>Plantear nuevos atributos </a:t>
            </a:r>
            <a:r>
              <a:rPr lang="es-EC" dirty="0" smtClean="0">
                <a:solidFill>
                  <a:schemeClr val="tx1"/>
                </a:solidFill>
              </a:rPr>
              <a:t>con la información de </a:t>
            </a:r>
            <a:r>
              <a:rPr lang="es-EC" b="1" dirty="0" smtClean="0">
                <a:solidFill>
                  <a:schemeClr val="tx1"/>
                </a:solidFill>
              </a:rPr>
              <a:t>nuevos tipos de bases de datos no relacionales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Objetivos (I)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748589"/>
            <a:ext cx="10972800" cy="4377575"/>
          </a:xfrm>
        </p:spPr>
        <p:txBody>
          <a:bodyPr/>
          <a:lstStyle/>
          <a:p>
            <a:pPr marL="0" indent="0">
              <a:buNone/>
            </a:pPr>
            <a:r>
              <a:rPr lang="es-EC" sz="4400" b="1" dirty="0" smtClean="0">
                <a:solidFill>
                  <a:schemeClr val="tx1"/>
                </a:solidFill>
              </a:rPr>
              <a:t>General</a:t>
            </a:r>
          </a:p>
          <a:p>
            <a:pPr marL="0" indent="0">
              <a:buNone/>
            </a:pPr>
            <a:endParaRPr lang="es-EC" sz="44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C" sz="2800" dirty="0">
                <a:solidFill>
                  <a:schemeClr val="tx1"/>
                </a:solidFill>
              </a:rPr>
              <a:t>Desarrollar un </a:t>
            </a:r>
            <a:r>
              <a:rPr lang="es-EC" sz="2800" b="1" dirty="0">
                <a:solidFill>
                  <a:schemeClr val="tx1"/>
                </a:solidFill>
              </a:rPr>
              <a:t>modelo de evaluación </a:t>
            </a:r>
            <a:r>
              <a:rPr lang="es-EC" sz="2800" dirty="0">
                <a:solidFill>
                  <a:schemeClr val="tx1"/>
                </a:solidFill>
              </a:rPr>
              <a:t>para gestores de base de datos no relacionales, basados en el método </a:t>
            </a:r>
            <a:r>
              <a:rPr lang="es-EC" sz="2800" b="1" dirty="0">
                <a:solidFill>
                  <a:schemeClr val="tx1"/>
                </a:solidFill>
              </a:rPr>
              <a:t>IQMC</a:t>
            </a:r>
            <a:r>
              <a:rPr lang="es-EC" sz="2800" dirty="0">
                <a:solidFill>
                  <a:schemeClr val="tx1"/>
                </a:solidFill>
              </a:rPr>
              <a:t>, que permita a las personas </a:t>
            </a:r>
            <a:r>
              <a:rPr lang="es-EC" sz="2800" b="1" dirty="0">
                <a:solidFill>
                  <a:schemeClr val="tx1"/>
                </a:solidFill>
              </a:rPr>
              <a:t>seleccionar la base de datos apropiada</a:t>
            </a:r>
            <a:r>
              <a:rPr lang="es-EC" sz="2800" dirty="0">
                <a:solidFill>
                  <a:schemeClr val="tx1"/>
                </a:solidFill>
              </a:rPr>
              <a:t> para sus aplicaciones o negocios.</a:t>
            </a:r>
            <a:endParaRPr lang="es-E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985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925053"/>
            <a:ext cx="10972800" cy="42011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C" sz="4400" b="1" dirty="0" smtClean="0">
                <a:solidFill>
                  <a:schemeClr val="tx1"/>
                </a:solidFill>
              </a:rPr>
              <a:t>Específicos</a:t>
            </a:r>
          </a:p>
          <a:p>
            <a:pPr marL="0" indent="0">
              <a:buNone/>
            </a:pPr>
            <a:endParaRPr lang="es-EC" sz="4400" b="1" dirty="0"/>
          </a:p>
          <a:p>
            <a:pPr lvl="0" algn="just"/>
            <a:r>
              <a:rPr lang="es-EC" sz="4400" b="1" dirty="0">
                <a:solidFill>
                  <a:schemeClr val="tx1"/>
                </a:solidFill>
              </a:rPr>
              <a:t>Identificar criterios de evaluación </a:t>
            </a:r>
            <a:r>
              <a:rPr lang="es-EC" sz="4400" dirty="0">
                <a:solidFill>
                  <a:schemeClr val="tx1"/>
                </a:solidFill>
              </a:rPr>
              <a:t>de bases de datos NoSQL, en base a la norma ISO 25000.</a:t>
            </a:r>
            <a:endParaRPr lang="es-ES" sz="4400" dirty="0">
              <a:solidFill>
                <a:schemeClr val="tx1"/>
              </a:solidFill>
            </a:endParaRPr>
          </a:p>
          <a:p>
            <a:pPr lvl="0" algn="just"/>
            <a:r>
              <a:rPr lang="es-EC" sz="4400" b="1" dirty="0">
                <a:solidFill>
                  <a:schemeClr val="tx1"/>
                </a:solidFill>
              </a:rPr>
              <a:t>Desarrollar el modelo de evaluación </a:t>
            </a:r>
            <a:r>
              <a:rPr lang="es-EC" sz="4400" dirty="0">
                <a:solidFill>
                  <a:schemeClr val="tx1"/>
                </a:solidFill>
              </a:rPr>
              <a:t>para bases de datos NoSQL utilizando el </a:t>
            </a:r>
            <a:r>
              <a:rPr lang="es-EC" sz="4400" b="1" dirty="0">
                <a:solidFill>
                  <a:schemeClr val="tx1"/>
                </a:solidFill>
              </a:rPr>
              <a:t>método IQMC</a:t>
            </a:r>
            <a:r>
              <a:rPr lang="es-EC" sz="4400" dirty="0">
                <a:solidFill>
                  <a:schemeClr val="tx1"/>
                </a:solidFill>
              </a:rPr>
              <a:t>.</a:t>
            </a:r>
            <a:endParaRPr lang="es-ES" sz="4400" dirty="0">
              <a:solidFill>
                <a:schemeClr val="tx1"/>
              </a:solidFill>
            </a:endParaRPr>
          </a:p>
          <a:p>
            <a:pPr lvl="0" algn="just"/>
            <a:r>
              <a:rPr lang="es-EC" sz="4400" b="1" dirty="0">
                <a:solidFill>
                  <a:schemeClr val="tx1"/>
                </a:solidFill>
              </a:rPr>
              <a:t>Validar el modelo de evaluación</a:t>
            </a:r>
            <a:r>
              <a:rPr lang="es-EC" sz="4400" dirty="0">
                <a:solidFill>
                  <a:schemeClr val="tx1"/>
                </a:solidFill>
              </a:rPr>
              <a:t>, comparando los resultados conseguidos con otros modelos o estándares aplicados a un caso de estudio.</a:t>
            </a:r>
            <a:endParaRPr lang="es-ES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sz="4400" b="1" dirty="0"/>
          </a:p>
        </p:txBody>
      </p:sp>
      <p:sp>
        <p:nvSpPr>
          <p:cNvPr id="5" name="4 Rectángulo"/>
          <p:cNvSpPr/>
          <p:nvPr/>
        </p:nvSpPr>
        <p:spPr>
          <a:xfrm>
            <a:off x="482031" y="866273"/>
            <a:ext cx="4186221" cy="77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800"/>
              </a:lnSpc>
              <a:spcBef>
                <a:spcPct val="0"/>
              </a:spcBef>
            </a:pPr>
            <a:r>
              <a:rPr lang="es-EC" sz="3600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Objetivos (II)</a:t>
            </a:r>
          </a:p>
        </p:txBody>
      </p:sp>
    </p:spTree>
    <p:extLst>
      <p:ext uri="{BB962C8B-B14F-4D97-AF65-F5344CB8AC3E}">
        <p14:creationId xmlns:p14="http://schemas.microsoft.com/office/powerpoint/2010/main" val="37853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 smtClean="0"/>
              <a:t>Marco teórico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804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err="1" smtClean="0">
                <a:solidFill>
                  <a:schemeClr val="bg1"/>
                </a:solidFill>
              </a:rPr>
              <a:t>NoSql</a:t>
            </a:r>
            <a:r>
              <a:rPr lang="es-EC" sz="3600" dirty="0" smtClean="0">
                <a:solidFill>
                  <a:schemeClr val="bg1"/>
                </a:solidFill>
              </a:rPr>
              <a:t> y los tipos de bases de datos no relacionales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3" y="2919184"/>
            <a:ext cx="6455566" cy="27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213874" y="2024635"/>
            <a:ext cx="8002664" cy="455158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noFill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589896" y="2919184"/>
            <a:ext cx="65860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C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</a:t>
            </a:r>
          </a:p>
          <a:p>
            <a:r>
              <a:rPr lang="es-EC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</a:t>
            </a:r>
          </a:p>
          <a:p>
            <a:r>
              <a:rPr lang="es-EC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</a:p>
          <a:p>
            <a:r>
              <a:rPr lang="es-EC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</a:t>
            </a:r>
          </a:p>
          <a:p>
            <a:r>
              <a:rPr lang="es-EC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248504" y="3457792"/>
            <a:ext cx="282000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Escalabilidad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Habilidad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eficiente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Libertad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esquema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Consultas simples</a:t>
            </a:r>
          </a:p>
        </p:txBody>
      </p:sp>
    </p:spTree>
    <p:extLst>
      <p:ext uri="{BB962C8B-B14F-4D97-AF65-F5344CB8AC3E}">
        <p14:creationId xmlns:p14="http://schemas.microsoft.com/office/powerpoint/2010/main" val="32195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Método IQMC (I)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876926"/>
            <a:ext cx="10972800" cy="424923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Construcción de modelos de </a:t>
            </a:r>
            <a:r>
              <a:rPr lang="es-EC" smtClean="0">
                <a:solidFill>
                  <a:schemeClr val="tx1"/>
                </a:solidFill>
              </a:rPr>
              <a:t>calidad individual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Desarrollo de modelo de evaluación calidad mixtos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968269" y="3211697"/>
            <a:ext cx="384042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C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ISO 25000</a:t>
            </a:r>
            <a:endParaRPr lang="es-E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Más"/>
          <p:cNvSpPr/>
          <p:nvPr/>
        </p:nvSpPr>
        <p:spPr>
          <a:xfrm>
            <a:off x="5231904" y="3169994"/>
            <a:ext cx="1219200" cy="91440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2D05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152118" y="2780929"/>
            <a:ext cx="4224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Características gestores de bases de datos NoSQL</a:t>
            </a:r>
            <a:endParaRPr lang="es-E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Abrir llave"/>
          <p:cNvSpPr/>
          <p:nvPr/>
        </p:nvSpPr>
        <p:spPr>
          <a:xfrm rot="16200000">
            <a:off x="5598833" y="229539"/>
            <a:ext cx="762712" cy="88045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97641" y="5229200"/>
            <a:ext cx="528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Modelo </a:t>
            </a:r>
            <a:r>
              <a:rPr lang="es-EC" sz="2800" b="1" dirty="0"/>
              <a:t>de evaluación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7115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Método IQMC (II)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876926"/>
            <a:ext cx="10972800" cy="424923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Proceso</a:t>
            </a:r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480259837"/>
              </p:ext>
            </p:extLst>
          </p:nvPr>
        </p:nvGraphicFramePr>
        <p:xfrm>
          <a:off x="2032000" y="2358189"/>
          <a:ext cx="8128000" cy="378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15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FC88AED-DDA3-4E85-A6A8-FD03E97F58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BE5A9D-64DF-46EE-BCE5-9B667E1C0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0F74D5-53BD-4753-803D-A53A678D4C85}">
  <ds:schemaRefs>
    <ds:schemaRef ds:uri="http://schemas.microsoft.com/office/2006/metadata/properties"/>
    <ds:schemaRef ds:uri="http://schemas.microsoft.com/office/2006/documentManagement/types"/>
    <ds:schemaRef ds:uri="904e2ea1-c14c-483b-89ef-f6b2df6ba23c"/>
    <ds:schemaRef ds:uri="f40e8ec9-c0d5-46bf-ada4-d85cb00858d0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1214</Words>
  <Application>Microsoft Office PowerPoint</Application>
  <PresentationFormat>Personalizado</PresentationFormat>
  <Paragraphs>226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Ejecutivo</vt:lpstr>
      <vt:lpstr>Trabajo de titulación previo a la obtención del título de ingeniero en Sistemas e Informática</vt:lpstr>
      <vt:lpstr>Tema</vt:lpstr>
      <vt:lpstr>Planteamiento del problema</vt:lpstr>
      <vt:lpstr>Objetivos (I)</vt:lpstr>
      <vt:lpstr>Presentación de PowerPoint</vt:lpstr>
      <vt:lpstr>Marco teórico</vt:lpstr>
      <vt:lpstr>NoSql y los tipos de bases de datos no relacionales</vt:lpstr>
      <vt:lpstr>Método IQMC (I)</vt:lpstr>
      <vt:lpstr>Método IQMC (II)</vt:lpstr>
      <vt:lpstr>Método IQMC (III)</vt:lpstr>
      <vt:lpstr>Selección modelo calidad</vt:lpstr>
      <vt:lpstr> Familia de estándares</vt:lpstr>
      <vt:lpstr>Desarrollo del modelo de evaluación</vt:lpstr>
      <vt:lpstr>Ámbito de estudio</vt:lpstr>
      <vt:lpstr>Determinación de características y subcaracterísticas de calidad (I)</vt:lpstr>
      <vt:lpstr>Determinación de características y subcaracterísticas de calidad (II)</vt:lpstr>
      <vt:lpstr>Determinación de características y subcaracterísticas de calidad (III)</vt:lpstr>
      <vt:lpstr>Técnica de triangulación de fuentes (I)</vt:lpstr>
      <vt:lpstr>Técnica de triangulación de fuentes (II)</vt:lpstr>
      <vt:lpstr>Determinación de atributos derivados y básicos (I)</vt:lpstr>
      <vt:lpstr>Determinación de atributos derivados y básicos (II)</vt:lpstr>
      <vt:lpstr>Determinación de atributos derivados y básicos (III)</vt:lpstr>
      <vt:lpstr>Determinación de atributos derivados y básicos (IV)</vt:lpstr>
      <vt:lpstr>Determinación de atributos derivados y básicos (V)</vt:lpstr>
      <vt:lpstr>Determinación de métricas para los atributos (I)</vt:lpstr>
      <vt:lpstr>Determinación de métricas para los atributos (II)</vt:lpstr>
      <vt:lpstr>Nivel de importancia de las características</vt:lpstr>
      <vt:lpstr>Modelo evaluador</vt:lpstr>
      <vt:lpstr>Resultados de la aplicación del modelo de evaluación</vt:lpstr>
      <vt:lpstr>Resultados obtenidos en el caso de estudio original</vt:lpstr>
      <vt:lpstr>Resultados obtenidos aplicando el modelo propuesto</vt:lpstr>
      <vt:lpstr>Gráfico comparativo</vt:lpstr>
      <vt:lpstr>Conclusiones y recomendaciones</vt:lpstr>
      <vt:lpstr>Conclusiones (I)</vt:lpstr>
      <vt:lpstr>Conclusiones (II)</vt:lpstr>
      <vt:lpstr>Recomendaciones (I)</vt:lpstr>
      <vt:lpstr>Recomendaciones (II)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2017-12-03T16:34:46Z</dcterms:created>
  <dcterms:modified xsi:type="dcterms:W3CDTF">2018-02-14T01:30:05Z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