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1" r:id="rId4"/>
    <p:sldId id="258" r:id="rId5"/>
    <p:sldId id="259" r:id="rId6"/>
    <p:sldId id="260" r:id="rId7"/>
    <p:sldId id="261" r:id="rId8"/>
    <p:sldId id="273" r:id="rId9"/>
    <p:sldId id="274" r:id="rId10"/>
    <p:sldId id="275" r:id="rId11"/>
    <p:sldId id="276" r:id="rId12"/>
    <p:sldId id="277" r:id="rId13"/>
    <p:sldId id="278" r:id="rId14"/>
    <p:sldId id="279" r:id="rId15"/>
    <p:sldId id="281" r:id="rId16"/>
    <p:sldId id="306" r:id="rId17"/>
    <p:sldId id="262"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264" r:id="rId39"/>
    <p:sldId id="302" r:id="rId40"/>
    <p:sldId id="265" r:id="rId41"/>
    <p:sldId id="270" r:id="rId42"/>
    <p:sldId id="304" r:id="rId43"/>
    <p:sldId id="305" r:id="rId4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993300"/>
    <a:srgbClr val="CC3300"/>
    <a:srgbClr val="8D3340"/>
    <a:srgbClr val="A50021"/>
    <a:srgbClr val="843C4D"/>
    <a:srgbClr val="8E3239"/>
    <a:srgbClr val="FE3232"/>
    <a:srgbClr val="FD72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5" d="100"/>
          <a:sy n="75" d="100"/>
        </p:scale>
        <p:origin x="-54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E:\alan\disco\maestria\tesis\cae\eje%20critico%20botell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alan\disco\maestria\tesis\cae\eje%20critico%20botell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alan\disco\maestria\tesis\cae\eje%20critico%20botella.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E:\alan\disco\maestria\tesis\cad\mecanismo\trayectori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pinzaa!$B$1</c:f>
              <c:strCache>
                <c:ptCount val="1"/>
                <c:pt idx="0">
                  <c:v>Factor de seguridad</c:v>
                </c:pt>
              </c:strCache>
            </c:strRef>
          </c:tx>
          <c:spPr>
            <a:ln w="19050" cap="rnd">
              <a:solidFill>
                <a:schemeClr val="accent1"/>
              </a:solidFill>
              <a:round/>
            </a:ln>
            <a:effectLst/>
          </c:spPr>
          <c:marker>
            <c:symbol val="none"/>
          </c:marker>
          <c:xVal>
            <c:numRef>
              <c:f>pinzaa!$A$2:$A$9</c:f>
              <c:numCache>
                <c:formatCode>General</c:formatCode>
                <c:ptCount val="8"/>
                <c:pt idx="0">
                  <c:v>36905</c:v>
                </c:pt>
                <c:pt idx="1">
                  <c:v>69479</c:v>
                </c:pt>
                <c:pt idx="2">
                  <c:v>81208</c:v>
                </c:pt>
                <c:pt idx="3">
                  <c:v>102580</c:v>
                </c:pt>
                <c:pt idx="4">
                  <c:v>175568</c:v>
                </c:pt>
                <c:pt idx="5">
                  <c:v>1000000</c:v>
                </c:pt>
                <c:pt idx="6">
                  <c:v>2060563</c:v>
                </c:pt>
                <c:pt idx="7">
                  <c:v>3000000</c:v>
                </c:pt>
              </c:numCache>
            </c:numRef>
          </c:xVal>
          <c:yVal>
            <c:numRef>
              <c:f>pinzaa!$B$2:$B$9</c:f>
              <c:numCache>
                <c:formatCode>General</c:formatCode>
                <c:ptCount val="8"/>
                <c:pt idx="0">
                  <c:v>12.103999999999999</c:v>
                </c:pt>
                <c:pt idx="1">
                  <c:v>13.222</c:v>
                </c:pt>
                <c:pt idx="2">
                  <c:v>12.547000000000001</c:v>
                </c:pt>
                <c:pt idx="3">
                  <c:v>11.755000000000001</c:v>
                </c:pt>
                <c:pt idx="4">
                  <c:v>10.71</c:v>
                </c:pt>
                <c:pt idx="5">
                  <c:v>9.6999999999999993</c:v>
                </c:pt>
                <c:pt idx="6">
                  <c:v>9.57</c:v>
                </c:pt>
                <c:pt idx="7">
                  <c:v>9.4</c:v>
                </c:pt>
              </c:numCache>
            </c:numRef>
          </c:yVal>
          <c:smooth val="1"/>
          <c:extLst xmlns:c16r2="http://schemas.microsoft.com/office/drawing/2015/06/chart">
            <c:ext xmlns:c16="http://schemas.microsoft.com/office/drawing/2014/chart" uri="{C3380CC4-5D6E-409C-BE32-E72D297353CC}">
              <c16:uniqueId val="{00000000-5232-4D8E-9166-383DA0D2CEB4}"/>
            </c:ext>
          </c:extLst>
        </c:ser>
        <c:dLbls>
          <c:showLegendKey val="0"/>
          <c:showVal val="0"/>
          <c:showCatName val="0"/>
          <c:showSerName val="0"/>
          <c:showPercent val="0"/>
          <c:showBubbleSize val="0"/>
        </c:dLbls>
        <c:axId val="163267328"/>
        <c:axId val="163269248"/>
      </c:scatterChart>
      <c:valAx>
        <c:axId val="163267328"/>
        <c:scaling>
          <c:orientation val="minMax"/>
          <c:max val="3000000"/>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lang="es-ES" sz="1000" b="0" i="0" u="none" strike="noStrike" kern="1200" baseline="0">
                    <a:solidFill>
                      <a:schemeClr val="tx1">
                        <a:lumMod val="65000"/>
                        <a:lumOff val="35000"/>
                      </a:schemeClr>
                    </a:solidFill>
                    <a:latin typeface="+mn-lt"/>
                    <a:ea typeface="+mn-ea"/>
                    <a:cs typeface="+mn-cs"/>
                  </a:defRPr>
                </a:pPr>
                <a:r>
                  <a:rPr lang="es-EC"/>
                  <a:t>Número de elementos</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163269248"/>
        <c:crosses val="autoZero"/>
        <c:crossBetween val="midCat"/>
        <c:majorUnit val="1000000"/>
      </c:valAx>
      <c:valAx>
        <c:axId val="163269248"/>
        <c:scaling>
          <c:orientation val="minMax"/>
          <c:min val="8"/>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lang="es-ES" sz="1000" b="0" i="0" u="none" strike="noStrike" kern="1200" baseline="0">
                    <a:solidFill>
                      <a:schemeClr val="tx1">
                        <a:lumMod val="65000"/>
                        <a:lumOff val="35000"/>
                      </a:schemeClr>
                    </a:solidFill>
                    <a:latin typeface="+mn-lt"/>
                    <a:ea typeface="+mn-ea"/>
                    <a:cs typeface="+mn-cs"/>
                  </a:defRPr>
                </a:pPr>
                <a:r>
                  <a:rPr lang="es-EC"/>
                  <a:t>Factor de seguridad</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163267328"/>
        <c:crosses val="autoZero"/>
        <c:crossBetween val="midCat"/>
        <c:majorUnit val="1"/>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prension!$B$1</c:f>
              <c:strCache>
                <c:ptCount val="1"/>
                <c:pt idx="0">
                  <c:v>Factor de seguridad</c:v>
                </c:pt>
              </c:strCache>
            </c:strRef>
          </c:tx>
          <c:spPr>
            <a:ln w="19050" cap="rnd">
              <a:solidFill>
                <a:schemeClr val="accent1"/>
              </a:solidFill>
              <a:round/>
            </a:ln>
            <a:effectLst/>
          </c:spPr>
          <c:marker>
            <c:symbol val="none"/>
          </c:marker>
          <c:xVal>
            <c:numRef>
              <c:f>prension!$A$2:$A$8</c:f>
              <c:numCache>
                <c:formatCode>General</c:formatCode>
                <c:ptCount val="7"/>
                <c:pt idx="0">
                  <c:v>20831</c:v>
                </c:pt>
                <c:pt idx="1">
                  <c:v>29239</c:v>
                </c:pt>
                <c:pt idx="2">
                  <c:v>41961</c:v>
                </c:pt>
                <c:pt idx="3">
                  <c:v>102580</c:v>
                </c:pt>
                <c:pt idx="4">
                  <c:v>175568</c:v>
                </c:pt>
                <c:pt idx="5">
                  <c:v>500000</c:v>
                </c:pt>
                <c:pt idx="6">
                  <c:v>1186135</c:v>
                </c:pt>
              </c:numCache>
            </c:numRef>
          </c:xVal>
          <c:yVal>
            <c:numRef>
              <c:f>prension!$B$2:$B$8</c:f>
              <c:numCache>
                <c:formatCode>General</c:formatCode>
                <c:ptCount val="7"/>
                <c:pt idx="0">
                  <c:v>6.5819999999999999</c:v>
                </c:pt>
                <c:pt idx="1">
                  <c:v>6.391</c:v>
                </c:pt>
                <c:pt idx="2">
                  <c:v>6.7949999999999999</c:v>
                </c:pt>
                <c:pt idx="3">
                  <c:v>6.1029999999999998</c:v>
                </c:pt>
                <c:pt idx="4">
                  <c:v>6.05</c:v>
                </c:pt>
                <c:pt idx="5">
                  <c:v>5.8</c:v>
                </c:pt>
                <c:pt idx="6">
                  <c:v>5.67</c:v>
                </c:pt>
              </c:numCache>
            </c:numRef>
          </c:yVal>
          <c:smooth val="1"/>
          <c:extLst xmlns:c16r2="http://schemas.microsoft.com/office/drawing/2015/06/chart">
            <c:ext xmlns:c16="http://schemas.microsoft.com/office/drawing/2014/chart" uri="{C3380CC4-5D6E-409C-BE32-E72D297353CC}">
              <c16:uniqueId val="{00000000-7976-4BC4-A84B-1101E966D753}"/>
            </c:ext>
          </c:extLst>
        </c:ser>
        <c:dLbls>
          <c:showLegendKey val="0"/>
          <c:showVal val="0"/>
          <c:showCatName val="0"/>
          <c:showSerName val="0"/>
          <c:showPercent val="0"/>
          <c:showBubbleSize val="0"/>
        </c:dLbls>
        <c:axId val="167885440"/>
        <c:axId val="167887616"/>
      </c:scatterChart>
      <c:valAx>
        <c:axId val="167885440"/>
        <c:scaling>
          <c:orientation val="minMax"/>
          <c:max val="1100000"/>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lang="es-ES" sz="1000" b="0" i="0" u="none" strike="noStrike" kern="1200" baseline="0">
                    <a:solidFill>
                      <a:schemeClr val="tx1">
                        <a:lumMod val="65000"/>
                        <a:lumOff val="35000"/>
                      </a:schemeClr>
                    </a:solidFill>
                    <a:latin typeface="+mn-lt"/>
                    <a:ea typeface="+mn-ea"/>
                    <a:cs typeface="+mn-cs"/>
                  </a:defRPr>
                </a:pPr>
                <a:r>
                  <a:rPr lang="es-EC"/>
                  <a:t>Número de elementos</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167887616"/>
        <c:crosses val="autoZero"/>
        <c:crossBetween val="midCat"/>
      </c:valAx>
      <c:valAx>
        <c:axId val="167887616"/>
        <c:scaling>
          <c:orientation val="minMax"/>
          <c:max val="8"/>
          <c:min val="3"/>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lang="es-ES" sz="1000" b="0" i="0" u="none" strike="noStrike" kern="1200" baseline="0">
                    <a:solidFill>
                      <a:schemeClr val="tx1">
                        <a:lumMod val="65000"/>
                        <a:lumOff val="35000"/>
                      </a:schemeClr>
                    </a:solidFill>
                    <a:latin typeface="+mn-lt"/>
                    <a:ea typeface="+mn-ea"/>
                    <a:cs typeface="+mn-cs"/>
                  </a:defRPr>
                </a:pPr>
                <a:r>
                  <a:rPr lang="es-EC"/>
                  <a:t>Factor de seguridad</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167885440"/>
        <c:crosses val="autoZero"/>
        <c:crossBetween val="midCat"/>
        <c:majorUnit val="1"/>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'botella eje critico'!$B$1</c:f>
              <c:strCache>
                <c:ptCount val="1"/>
                <c:pt idx="0">
                  <c:v>Factor de seguridad</c:v>
                </c:pt>
              </c:strCache>
            </c:strRef>
          </c:tx>
          <c:spPr>
            <a:ln w="19050" cap="rnd">
              <a:solidFill>
                <a:schemeClr val="accent1"/>
              </a:solidFill>
              <a:round/>
            </a:ln>
            <a:effectLst/>
          </c:spPr>
          <c:marker>
            <c:symbol val="none"/>
          </c:marker>
          <c:xVal>
            <c:numRef>
              <c:f>'botella eje critico'!$A$2:$A$12</c:f>
              <c:numCache>
                <c:formatCode>General</c:formatCode>
                <c:ptCount val="11"/>
                <c:pt idx="0">
                  <c:v>39629</c:v>
                </c:pt>
                <c:pt idx="1">
                  <c:v>45409</c:v>
                </c:pt>
                <c:pt idx="2">
                  <c:v>63244</c:v>
                </c:pt>
                <c:pt idx="3">
                  <c:v>74616</c:v>
                </c:pt>
                <c:pt idx="4">
                  <c:v>110391</c:v>
                </c:pt>
                <c:pt idx="5">
                  <c:v>211175</c:v>
                </c:pt>
                <c:pt idx="6">
                  <c:v>1000000</c:v>
                </c:pt>
                <c:pt idx="7">
                  <c:v>2000000</c:v>
                </c:pt>
                <c:pt idx="8">
                  <c:v>3000000</c:v>
                </c:pt>
                <c:pt idx="9">
                  <c:v>3214658</c:v>
                </c:pt>
                <c:pt idx="10">
                  <c:v>3500000</c:v>
                </c:pt>
              </c:numCache>
            </c:numRef>
          </c:xVal>
          <c:yVal>
            <c:numRef>
              <c:f>'botella eje critico'!$B$2:$B$12</c:f>
              <c:numCache>
                <c:formatCode>General</c:formatCode>
                <c:ptCount val="11"/>
                <c:pt idx="0">
                  <c:v>3.0449999999999999</c:v>
                </c:pt>
                <c:pt idx="1">
                  <c:v>2.9670000000000001</c:v>
                </c:pt>
                <c:pt idx="2">
                  <c:v>2.75</c:v>
                </c:pt>
                <c:pt idx="3">
                  <c:v>2.8149999999999999</c:v>
                </c:pt>
                <c:pt idx="4">
                  <c:v>2.89</c:v>
                </c:pt>
                <c:pt idx="5">
                  <c:v>2.6019999999999999</c:v>
                </c:pt>
                <c:pt idx="6">
                  <c:v>2.4</c:v>
                </c:pt>
                <c:pt idx="7">
                  <c:v>2.38</c:v>
                </c:pt>
                <c:pt idx="8">
                  <c:v>2.34</c:v>
                </c:pt>
                <c:pt idx="9">
                  <c:v>2.327</c:v>
                </c:pt>
                <c:pt idx="10">
                  <c:v>2.3199999999999998</c:v>
                </c:pt>
              </c:numCache>
            </c:numRef>
          </c:yVal>
          <c:smooth val="1"/>
          <c:extLst xmlns:c16r2="http://schemas.microsoft.com/office/drawing/2015/06/chart">
            <c:ext xmlns:c16="http://schemas.microsoft.com/office/drawing/2014/chart" uri="{C3380CC4-5D6E-409C-BE32-E72D297353CC}">
              <c16:uniqueId val="{00000000-F28F-45D4-9601-29AD513D30FB}"/>
            </c:ext>
          </c:extLst>
        </c:ser>
        <c:dLbls>
          <c:showLegendKey val="0"/>
          <c:showVal val="0"/>
          <c:showCatName val="0"/>
          <c:showSerName val="0"/>
          <c:showPercent val="0"/>
          <c:showBubbleSize val="0"/>
        </c:dLbls>
        <c:axId val="167953536"/>
        <c:axId val="167955456"/>
      </c:scatterChart>
      <c:valAx>
        <c:axId val="167953536"/>
        <c:scaling>
          <c:orientation val="minMax"/>
          <c:max val="3500000"/>
          <c:min val="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lang="es-ES" sz="1000" b="0" i="0" u="none" strike="noStrike" kern="1200" baseline="0">
                    <a:solidFill>
                      <a:schemeClr val="tx1">
                        <a:lumMod val="65000"/>
                        <a:lumOff val="35000"/>
                      </a:schemeClr>
                    </a:solidFill>
                    <a:latin typeface="+mn-lt"/>
                    <a:ea typeface="+mn-ea"/>
                    <a:cs typeface="+mn-cs"/>
                  </a:defRPr>
                </a:pPr>
                <a:r>
                  <a:rPr lang="es-EC"/>
                  <a:t>Número de elementos</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167955456"/>
        <c:crosses val="autoZero"/>
        <c:crossBetween val="midCat"/>
        <c:majorUnit val="1000000"/>
      </c:valAx>
      <c:valAx>
        <c:axId val="16795545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lang="es-ES" sz="1000" b="0" i="0" u="none" strike="noStrike" kern="1200" baseline="0">
                    <a:solidFill>
                      <a:schemeClr val="tx1">
                        <a:lumMod val="65000"/>
                        <a:lumOff val="35000"/>
                      </a:schemeClr>
                    </a:solidFill>
                    <a:latin typeface="+mn-lt"/>
                    <a:ea typeface="+mn-ea"/>
                    <a:cs typeface="+mn-cs"/>
                  </a:defRPr>
                </a:pPr>
                <a:r>
                  <a:rPr lang="es-EC"/>
                  <a:t>Factor de seguridad</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167953536"/>
        <c:crosses val="autoZero"/>
        <c:crossBetween val="midCat"/>
        <c:majorUnit val="1"/>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Hoja2!$X$2:$X$91</c:f>
              <c:numCache>
                <c:formatCode>0</c:formatCode>
                <c:ptCount val="90"/>
                <c:pt idx="0">
                  <c:v>36.818505347420384</c:v>
                </c:pt>
                <c:pt idx="1">
                  <c:v>36.148219914851794</c:v>
                </c:pt>
                <c:pt idx="2">
                  <c:v>35.444418025696017</c:v>
                </c:pt>
                <c:pt idx="3">
                  <c:v>34.707849448146348</c:v>
                </c:pt>
                <c:pt idx="4">
                  <c:v>33.939426442740796</c:v>
                </c:pt>
                <c:pt idx="5">
                  <c:v>33.140219004366024</c:v>
                </c:pt>
                <c:pt idx="6">
                  <c:v>32.311447767435666</c:v>
                </c:pt>
                <c:pt idx="7">
                  <c:v>31.454474871845505</c:v>
                </c:pt>
                <c:pt idx="8">
                  <c:v>30.570793141959026</c:v>
                </c:pt>
                <c:pt idx="9">
                  <c:v>29.662013960373248</c:v>
                </c:pt>
                <c:pt idx="10">
                  <c:v>28.729854223636998</c:v>
                </c:pt>
                <c:pt idx="11">
                  <c:v>27.776122751557185</c:v>
                </c:pt>
                <c:pt idx="12">
                  <c:v>26.802706489685626</c:v>
                </c:pt>
                <c:pt idx="13">
                  <c:v>25.811556801092479</c:v>
                </c:pt>
                <c:pt idx="14">
                  <c:v>24.804676093610851</c:v>
                </c:pt>
                <c:pt idx="15">
                  <c:v>23.784104976848106</c:v>
                </c:pt>
                <c:pt idx="16">
                  <c:v>22.751910093009435</c:v>
                </c:pt>
                <c:pt idx="17">
                  <c:v>21.710172719593803</c:v>
                </c:pt>
                <c:pt idx="18">
                  <c:v>20.660978201956528</c:v>
                </c:pt>
                <c:pt idx="19">
                  <c:v>19.606406240388797</c:v>
                </c:pt>
                <c:pt idx="20">
                  <c:v>18.548522029866628</c:v>
                </c:pt>
                <c:pt idx="21">
                  <c:v>17.489368230596614</c:v>
                </c:pt>
                <c:pt idx="22">
                  <c:v>16.430957733248459</c:v>
                </c:pt>
                <c:pt idx="23">
                  <c:v>15.375267173455004</c:v>
                </c:pt>
                <c:pt idx="24">
                  <c:v>14.324231144878215</c:v>
                </c:pt>
                <c:pt idx="25">
                  <c:v>13.279737058001203</c:v>
                </c:pt>
                <c:pt idx="26">
                  <c:v>12.243620592023273</c:v>
                </c:pt>
                <c:pt idx="27">
                  <c:v>11.217661689117744</c:v>
                </c:pt>
                <c:pt idx="28">
                  <c:v>10.203581043296666</c:v>
                </c:pt>
                <c:pt idx="29">
                  <c:v>9.203037039760364</c:v>
                </c:pt>
                <c:pt idx="30">
                  <c:v>8.2176231045500501</c:v>
                </c:pt>
                <c:pt idx="31">
                  <c:v>7.2488654283117135</c:v>
                </c:pt>
                <c:pt idx="32">
                  <c:v>6.298221031845376</c:v>
                </c:pt>
                <c:pt idx="33">
                  <c:v>5.3670761447347459</c:v>
                </c:pt>
                <c:pt idx="34">
                  <c:v>4.4567448716620746</c:v>
                </c:pt>
                <c:pt idx="35">
                  <c:v>3.568468123975677</c:v>
                </c:pt>
                <c:pt idx="36">
                  <c:v>2.7034127966845212</c:v>
                </c:pt>
                <c:pt idx="37">
                  <c:v>1.8626711733163113</c:v>
                </c:pt>
                <c:pt idx="38">
                  <c:v>1.0472605430119657</c:v>
                </c:pt>
                <c:pt idx="39">
                  <c:v>0.25812301586872977</c:v>
                </c:pt>
                <c:pt idx="40">
                  <c:v>-0.50387447608218139</c:v>
                </c:pt>
                <c:pt idx="41">
                  <c:v>-1.237940003736604</c:v>
                </c:pt>
                <c:pt idx="42">
                  <c:v>-1.9433563021521323</c:v>
                </c:pt>
                <c:pt idx="43">
                  <c:v>-2.6194802779231594</c:v>
                </c:pt>
                <c:pt idx="44">
                  <c:v>-3.2657423718395826</c:v>
                </c:pt>
                <c:pt idx="45">
                  <c:v>-3.8816457854668336</c:v>
                </c:pt>
                <c:pt idx="46">
                  <c:v>-4.4667655798761032</c:v>
                </c:pt>
                <c:pt idx="47">
                  <c:v>-5.0207476544219283</c:v>
                </c:pt>
                <c:pt idx="48">
                  <c:v>-5.5433076131928729</c:v>
                </c:pt>
                <c:pt idx="49">
                  <c:v>-6.0342295265356967</c:v>
                </c:pt>
                <c:pt idx="50">
                  <c:v>-6.4933645948626939</c:v>
                </c:pt>
                <c:pt idx="51">
                  <c:v>-6.9206297217849269</c:v>
                </c:pt>
                <c:pt idx="52">
                  <c:v>-7.3160060034637695</c:v>
                </c:pt>
                <c:pt idx="53">
                  <c:v>-7.679537140932247</c:v>
                </c:pt>
                <c:pt idx="54">
                  <c:v>-8.0113277820011675</c:v>
                </c:pt>
                <c:pt idx="55">
                  <c:v>-8.311541799228948</c:v>
                </c:pt>
                <c:pt idx="56">
                  <c:v>-8.5804005102954619</c:v>
                </c:pt>
                <c:pt idx="57">
                  <c:v>-8.8181808469762863</c:v>
                </c:pt>
                <c:pt idx="58">
                  <c:v>-9.0252134787641083</c:v>
                </c:pt>
                <c:pt idx="59">
                  <c:v>-9.2018808970266335</c:v>
                </c:pt>
                <c:pt idx="60">
                  <c:v>-9.3486154654252012</c:v>
                </c:pt>
                <c:pt idx="61">
                  <c:v>-9.4658974421460549</c:v>
                </c:pt>
                <c:pt idx="62">
                  <c:v>-9.5542529793152511</c:v>
                </c:pt>
                <c:pt idx="63">
                  <c:v>-9.6142521047816167</c:v>
                </c:pt>
                <c:pt idx="64">
                  <c:v>-9.6465066912581037</c:v>
                </c:pt>
                <c:pt idx="65">
                  <c:v>-9.6516684176128908</c:v>
                </c:pt>
                <c:pt idx="66">
                  <c:v>-9.6304267268979977</c:v>
                </c:pt>
                <c:pt idx="67">
                  <c:v>-9.5835067854958762</c:v>
                </c:pt>
                <c:pt idx="68">
                  <c:v>-9.5116674475543324</c:v>
                </c:pt>
                <c:pt idx="69">
                  <c:v>-9.4156992286690819</c:v>
                </c:pt>
                <c:pt idx="70">
                  <c:v>-9.2964222925610898</c:v>
                </c:pt>
                <c:pt idx="71">
                  <c:v>-9.1546844542842933</c:v>
                </c:pt>
                <c:pt idx="72">
                  <c:v>-8.9913592032895675</c:v>
                </c:pt>
                <c:pt idx="73">
                  <c:v>-8.8073437494629498</c:v>
                </c:pt>
                <c:pt idx="74">
                  <c:v>-8.6035570950517553</c:v>
                </c:pt>
                <c:pt idx="75">
                  <c:v>-8.3809381351921299</c:v>
                </c:pt>
                <c:pt idx="76">
                  <c:v>-8.1404437895557873</c:v>
                </c:pt>
                <c:pt idx="77">
                  <c:v>-7.8830471674444098</c:v>
                </c:pt>
                <c:pt idx="78">
                  <c:v>-7.6097357684762184</c:v>
                </c:pt>
                <c:pt idx="79">
                  <c:v>-7.3215097208323199</c:v>
                </c:pt>
                <c:pt idx="80">
                  <c:v>-7.0193800588621986</c:v>
                </c:pt>
                <c:pt idx="81">
                  <c:v>-6.7043670416852308</c:v>
                </c:pt>
                <c:pt idx="82">
                  <c:v>-6.3774985142736202</c:v>
                </c:pt>
                <c:pt idx="83">
                  <c:v>-6.0398083123573292</c:v>
                </c:pt>
                <c:pt idx="84">
                  <c:v>-5.6923347123581909</c:v>
                </c:pt>
                <c:pt idx="85">
                  <c:v>-5.3361189274353764</c:v>
                </c:pt>
                <c:pt idx="86">
                  <c:v>-4.9722036506103642</c:v>
                </c:pt>
                <c:pt idx="87">
                  <c:v>-4.6016316458364415</c:v>
                </c:pt>
                <c:pt idx="88">
                  <c:v>-4.225444387785136</c:v>
                </c:pt>
                <c:pt idx="89">
                  <c:v>-3.8446807510421608</c:v>
                </c:pt>
              </c:numCache>
            </c:numRef>
          </c:xVal>
          <c:yVal>
            <c:numRef>
              <c:f>Hoja2!$Y$2:$Y$91</c:f>
              <c:numCache>
                <c:formatCode>0</c:formatCode>
                <c:ptCount val="90"/>
                <c:pt idx="0">
                  <c:v>31.520560415982054</c:v>
                </c:pt>
                <c:pt idx="1">
                  <c:v>32.14932890984646</c:v>
                </c:pt>
                <c:pt idx="2">
                  <c:v>32.761543959289703</c:v>
                </c:pt>
                <c:pt idx="3">
                  <c:v>33.355560584504801</c:v>
                </c:pt>
                <c:pt idx="4">
                  <c:v>33.929737083764834</c:v>
                </c:pt>
                <c:pt idx="5">
                  <c:v>34.482449875958494</c:v>
                </c:pt>
                <c:pt idx="6">
                  <c:v>35.012108188609965</c:v>
                </c:pt>
                <c:pt idx="7">
                  <c:v>35.517168230169723</c:v>
                </c:pt>
                <c:pt idx="8">
                  <c:v>35.99614652827627</c:v>
                </c:pt>
                <c:pt idx="9">
                  <c:v>36.447632171586172</c:v>
                </c:pt>
                <c:pt idx="10">
                  <c:v>36.87029775615558</c:v>
                </c:pt>
                <c:pt idx="11">
                  <c:v>37.262908902837843</c:v>
                </c:pt>
                <c:pt idx="12">
                  <c:v>37.624332275029069</c:v>
                </c:pt>
                <c:pt idx="13">
                  <c:v>37.953542082686781</c:v>
                </c:pt>
                <c:pt idx="14">
                  <c:v>38.249625106427388</c:v>
                </c:pt>
                <c:pt idx="15">
                  <c:v>38.511784313435058</c:v>
                </c:pt>
                <c:pt idx="16">
                  <c:v>38.739341164685712</c:v>
                </c:pt>
                <c:pt idx="17">
                  <c:v>38.931736731210599</c:v>
                </c:pt>
                <c:pt idx="18">
                  <c:v>39.088531746940369</c:v>
                </c:pt>
                <c:pt idx="19">
                  <c:v>39.209405728527884</c:v>
                </c:pt>
                <c:pt idx="20">
                  <c:v>39.29415528998657</c:v>
                </c:pt>
                <c:pt idx="21">
                  <c:v>39.342691773478379</c:v>
                </c:pt>
                <c:pt idx="22">
                  <c:v>39.355038308467002</c:v>
                </c:pt>
                <c:pt idx="23">
                  <c:v>39.331326400825134</c:v>
                </c:pt>
                <c:pt idx="24">
                  <c:v>39.271792142236677</c:v>
                </c:pt>
                <c:pt idx="25">
                  <c:v>39.176772119023255</c:v>
                </c:pt>
                <c:pt idx="26">
                  <c:v>39.046699088819764</c:v>
                </c:pt>
                <c:pt idx="27">
                  <c:v>38.882097483623738</c:v>
                </c:pt>
                <c:pt idx="28">
                  <c:v>38.683578788818423</c:v>
                </c:pt>
                <c:pt idx="29">
                  <c:v>38.451836839887662</c:v>
                </c:pt>
                <c:pt idx="30">
                  <c:v>38.18764307170202</c:v>
                </c:pt>
                <c:pt idx="31">
                  <c:v>37.891841749404726</c:v>
                </c:pt>
                <c:pt idx="32">
                  <c:v>37.565345204986897</c:v>
                </c:pt>
                <c:pt idx="33">
                  <c:v>37.209129099513248</c:v>
                </c:pt>
                <c:pt idx="34">
                  <c:v>36.824227727542656</c:v>
                </c:pt>
                <c:pt idx="35">
                  <c:v>36.411729377479631</c:v>
                </c:pt>
                <c:pt idx="36">
                  <c:v>35.972771759298816</c:v>
                </c:pt>
                <c:pt idx="37">
                  <c:v>35.508537509218073</c:v>
                </c:pt>
                <c:pt idx="38">
                  <c:v>35.020249779379853</c:v>
                </c:pt>
                <c:pt idx="39">
                  <c:v>34.509167919368601</c:v>
                </c:pt>
                <c:pt idx="40">
                  <c:v>33.976583255387219</c:v>
                </c:pt>
                <c:pt idx="41">
                  <c:v>33.423814972090767</c:v>
                </c:pt>
                <c:pt idx="42">
                  <c:v>32.852206101389861</c:v>
                </c:pt>
                <c:pt idx="43">
                  <c:v>32.263119621959895</c:v>
                </c:pt>
                <c:pt idx="44">
                  <c:v>31.657934672697124</c:v>
                </c:pt>
                <c:pt idx="45">
                  <c:v>31.038042882929311</c:v>
                </c:pt>
                <c:pt idx="46">
                  <c:v>30.404844821802204</c:v>
                </c:pt>
                <c:pt idx="47">
                  <c:v>29.759746568909019</c:v>
                </c:pt>
                <c:pt idx="48">
                  <c:v>29.104156407901129</c:v>
                </c:pt>
                <c:pt idx="49">
                  <c:v>28.439481644507271</c:v>
                </c:pt>
                <c:pt idx="50">
                  <c:v>27.767125550090341</c:v>
                </c:pt>
                <c:pt idx="51">
                  <c:v>27.088484431582398</c:v>
                </c:pt>
                <c:pt idx="52">
                  <c:v>26.404944828358673</c:v>
                </c:pt>
                <c:pt idx="53">
                  <c:v>25.717880836337784</c:v>
                </c:pt>
                <c:pt idx="54">
                  <c:v>25.028651559328956</c:v>
                </c:pt>
                <c:pt idx="55">
                  <c:v>24.338598687386355</c:v>
                </c:pt>
                <c:pt idx="56">
                  <c:v>23.649044201678251</c:v>
                </c:pt>
                <c:pt idx="57">
                  <c:v>22.961288205133613</c:v>
                </c:pt>
                <c:pt idx="58">
                  <c:v>22.276606877891385</c:v>
                </c:pt>
                <c:pt idx="59">
                  <c:v>21.596250556351904</c:v>
                </c:pt>
                <c:pt idx="60">
                  <c:v>20.921441934411948</c:v>
                </c:pt>
                <c:pt idx="61">
                  <c:v>20.253374385260088</c:v>
                </c:pt>
                <c:pt idx="62">
                  <c:v>19.593210401915108</c:v>
                </c:pt>
                <c:pt idx="63">
                  <c:v>18.942080154508457</c:v>
                </c:pt>
                <c:pt idx="64">
                  <c:v>18.30108016214465</c:v>
                </c:pt>
                <c:pt idx="65">
                  <c:v>17.671272077017242</c:v>
                </c:pt>
                <c:pt idx="66">
                  <c:v>17.053681578318496</c:v>
                </c:pt>
                <c:pt idx="67">
                  <c:v>16.449297373353051</c:v>
                </c:pt>
                <c:pt idx="68">
                  <c:v>15.859070303152901</c:v>
                </c:pt>
                <c:pt idx="69">
                  <c:v>15.283912549792902</c:v>
                </c:pt>
                <c:pt idx="70">
                  <c:v>14.724696942520278</c:v>
                </c:pt>
                <c:pt idx="71">
                  <c:v>14.182256359741153</c:v>
                </c:pt>
                <c:pt idx="72">
                  <c:v>13.657383223849465</c:v>
                </c:pt>
                <c:pt idx="73">
                  <c:v>13.15082908583927</c:v>
                </c:pt>
                <c:pt idx="74">
                  <c:v>12.663304296610193</c:v>
                </c:pt>
                <c:pt idx="75">
                  <c:v>12.195477761856939</c:v>
                </c:pt>
                <c:pt idx="76">
                  <c:v>11.747976777426707</c:v>
                </c:pt>
                <c:pt idx="77">
                  <c:v>11.321386942033541</c:v>
                </c:pt>
                <c:pt idx="78">
                  <c:v>10.916252144234242</c:v>
                </c:pt>
                <c:pt idx="79">
                  <c:v>10.533074620596743</c:v>
                </c:pt>
                <c:pt idx="80">
                  <c:v>10.172315082029666</c:v>
                </c:pt>
                <c:pt idx="81">
                  <c:v>9.8343929052867516</c:v>
                </c:pt>
                <c:pt idx="82">
                  <c:v>9.5196863867174528</c:v>
                </c:pt>
                <c:pt idx="83">
                  <c:v>9.2285330553982412</c:v>
                </c:pt>
                <c:pt idx="84">
                  <c:v>8.9612300428539662</c:v>
                </c:pt>
                <c:pt idx="85">
                  <c:v>8.7180345066596807</c:v>
                </c:pt>
                <c:pt idx="86">
                  <c:v>8.499164105303965</c:v>
                </c:pt>
                <c:pt idx="87">
                  <c:v>8.3047975217924623</c:v>
                </c:pt>
                <c:pt idx="88">
                  <c:v>8.1350750335769781</c:v>
                </c:pt>
                <c:pt idx="89">
                  <c:v>7.9900991265095094</c:v>
                </c:pt>
              </c:numCache>
            </c:numRef>
          </c:yVal>
          <c:smooth val="1"/>
          <c:extLst xmlns:c16r2="http://schemas.microsoft.com/office/drawing/2015/06/chart">
            <c:ext xmlns:c16="http://schemas.microsoft.com/office/drawing/2014/chart" uri="{C3380CC4-5D6E-409C-BE32-E72D297353CC}">
              <c16:uniqueId val="{00000000-342F-4033-B99B-758F4728865F}"/>
            </c:ext>
          </c:extLst>
        </c:ser>
        <c:dLbls>
          <c:showLegendKey val="0"/>
          <c:showVal val="0"/>
          <c:showCatName val="0"/>
          <c:showSerName val="0"/>
          <c:showPercent val="0"/>
          <c:showBubbleSize val="0"/>
        </c:dLbls>
        <c:axId val="168038784"/>
        <c:axId val="168040704"/>
      </c:scatterChart>
      <c:valAx>
        <c:axId val="168038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mm</a:t>
                </a:r>
              </a:p>
            </c:rich>
          </c:tx>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8040704"/>
        <c:crosses val="autoZero"/>
        <c:crossBetween val="midCat"/>
        <c:majorUnit val="5"/>
      </c:valAx>
      <c:valAx>
        <c:axId val="168040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mm</a:t>
                </a:r>
              </a:p>
            </c:rich>
          </c:tx>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68038784"/>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FF83373F-D4F4-4153-948F-0B243B37DFB4}" type="datetimeFigureOut">
              <a:rPr lang="es-EC" smtClean="0"/>
              <a:t>15/02/2018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174AB7-912A-45B6-B533-610A6FF1DA86}" type="slidenum">
              <a:rPr lang="es-EC" smtClean="0"/>
              <a:t>‹Nº›</a:t>
            </a:fld>
            <a:endParaRPr lang="es-EC"/>
          </a:p>
        </p:txBody>
      </p:sp>
    </p:spTree>
    <p:extLst>
      <p:ext uri="{BB962C8B-B14F-4D97-AF65-F5344CB8AC3E}">
        <p14:creationId xmlns:p14="http://schemas.microsoft.com/office/powerpoint/2010/main" val="523779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FF83373F-D4F4-4153-948F-0B243B37DFB4}" type="datetimeFigureOut">
              <a:rPr lang="es-EC" smtClean="0"/>
              <a:t>15/02/2018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174AB7-912A-45B6-B533-610A6FF1DA86}" type="slidenum">
              <a:rPr lang="es-EC" smtClean="0"/>
              <a:t>‹Nº›</a:t>
            </a:fld>
            <a:endParaRPr lang="es-EC"/>
          </a:p>
        </p:txBody>
      </p:sp>
    </p:spTree>
    <p:extLst>
      <p:ext uri="{BB962C8B-B14F-4D97-AF65-F5344CB8AC3E}">
        <p14:creationId xmlns:p14="http://schemas.microsoft.com/office/powerpoint/2010/main" val="2432485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FF83373F-D4F4-4153-948F-0B243B37DFB4}" type="datetimeFigureOut">
              <a:rPr lang="es-EC" smtClean="0"/>
              <a:t>15/02/2018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174AB7-912A-45B6-B533-610A6FF1DA86}" type="slidenum">
              <a:rPr lang="es-EC" smtClean="0"/>
              <a:t>‹Nº›</a:t>
            </a:fld>
            <a:endParaRPr lang="es-EC"/>
          </a:p>
        </p:txBody>
      </p:sp>
    </p:spTree>
    <p:extLst>
      <p:ext uri="{BB962C8B-B14F-4D97-AF65-F5344CB8AC3E}">
        <p14:creationId xmlns:p14="http://schemas.microsoft.com/office/powerpoint/2010/main" val="4082538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FF83373F-D4F4-4153-948F-0B243B37DFB4}" type="datetimeFigureOut">
              <a:rPr lang="es-EC" smtClean="0"/>
              <a:t>15/02/2018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174AB7-912A-45B6-B533-610A6FF1DA86}" type="slidenum">
              <a:rPr lang="es-EC" smtClean="0"/>
              <a:t>‹Nº›</a:t>
            </a:fld>
            <a:endParaRPr lang="es-EC"/>
          </a:p>
        </p:txBody>
      </p:sp>
    </p:spTree>
    <p:extLst>
      <p:ext uri="{BB962C8B-B14F-4D97-AF65-F5344CB8AC3E}">
        <p14:creationId xmlns:p14="http://schemas.microsoft.com/office/powerpoint/2010/main" val="772531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FF83373F-D4F4-4153-948F-0B243B37DFB4}" type="datetimeFigureOut">
              <a:rPr lang="es-EC" smtClean="0"/>
              <a:t>15/02/2018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174AB7-912A-45B6-B533-610A6FF1DA86}" type="slidenum">
              <a:rPr lang="es-EC" smtClean="0"/>
              <a:t>‹Nº›</a:t>
            </a:fld>
            <a:endParaRPr lang="es-EC"/>
          </a:p>
        </p:txBody>
      </p:sp>
    </p:spTree>
    <p:extLst>
      <p:ext uri="{BB962C8B-B14F-4D97-AF65-F5344CB8AC3E}">
        <p14:creationId xmlns:p14="http://schemas.microsoft.com/office/powerpoint/2010/main" val="1470671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FF83373F-D4F4-4153-948F-0B243B37DFB4}" type="datetimeFigureOut">
              <a:rPr lang="es-EC" smtClean="0"/>
              <a:t>15/02/2018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174AB7-912A-45B6-B533-610A6FF1DA86}" type="slidenum">
              <a:rPr lang="es-EC" smtClean="0"/>
              <a:t>‹Nº›</a:t>
            </a:fld>
            <a:endParaRPr lang="es-EC"/>
          </a:p>
        </p:txBody>
      </p:sp>
    </p:spTree>
    <p:extLst>
      <p:ext uri="{BB962C8B-B14F-4D97-AF65-F5344CB8AC3E}">
        <p14:creationId xmlns:p14="http://schemas.microsoft.com/office/powerpoint/2010/main" val="997432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FF83373F-D4F4-4153-948F-0B243B37DFB4}" type="datetimeFigureOut">
              <a:rPr lang="es-EC" smtClean="0"/>
              <a:t>15/02/2018</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AB174AB7-912A-45B6-B533-610A6FF1DA86}" type="slidenum">
              <a:rPr lang="es-EC" smtClean="0"/>
              <a:t>‹Nº›</a:t>
            </a:fld>
            <a:endParaRPr lang="es-EC"/>
          </a:p>
        </p:txBody>
      </p:sp>
    </p:spTree>
    <p:extLst>
      <p:ext uri="{BB962C8B-B14F-4D97-AF65-F5344CB8AC3E}">
        <p14:creationId xmlns:p14="http://schemas.microsoft.com/office/powerpoint/2010/main" val="3966180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FF83373F-D4F4-4153-948F-0B243B37DFB4}" type="datetimeFigureOut">
              <a:rPr lang="es-EC" smtClean="0"/>
              <a:t>15/02/2018</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AB174AB7-912A-45B6-B533-610A6FF1DA86}" type="slidenum">
              <a:rPr lang="es-EC" smtClean="0"/>
              <a:t>‹Nº›</a:t>
            </a:fld>
            <a:endParaRPr lang="es-EC"/>
          </a:p>
        </p:txBody>
      </p:sp>
    </p:spTree>
    <p:extLst>
      <p:ext uri="{BB962C8B-B14F-4D97-AF65-F5344CB8AC3E}">
        <p14:creationId xmlns:p14="http://schemas.microsoft.com/office/powerpoint/2010/main" val="1905168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F83373F-D4F4-4153-948F-0B243B37DFB4}" type="datetimeFigureOut">
              <a:rPr lang="es-EC" smtClean="0"/>
              <a:t>15/02/2018</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AB174AB7-912A-45B6-B533-610A6FF1DA86}" type="slidenum">
              <a:rPr lang="es-EC" smtClean="0"/>
              <a:t>‹Nº›</a:t>
            </a:fld>
            <a:endParaRPr lang="es-EC"/>
          </a:p>
        </p:txBody>
      </p:sp>
    </p:spTree>
    <p:extLst>
      <p:ext uri="{BB962C8B-B14F-4D97-AF65-F5344CB8AC3E}">
        <p14:creationId xmlns:p14="http://schemas.microsoft.com/office/powerpoint/2010/main" val="242158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FF83373F-D4F4-4153-948F-0B243B37DFB4}" type="datetimeFigureOut">
              <a:rPr lang="es-EC" smtClean="0"/>
              <a:t>15/02/2018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174AB7-912A-45B6-B533-610A6FF1DA86}" type="slidenum">
              <a:rPr lang="es-EC" smtClean="0"/>
              <a:t>‹Nº›</a:t>
            </a:fld>
            <a:endParaRPr lang="es-EC"/>
          </a:p>
        </p:txBody>
      </p:sp>
    </p:spTree>
    <p:extLst>
      <p:ext uri="{BB962C8B-B14F-4D97-AF65-F5344CB8AC3E}">
        <p14:creationId xmlns:p14="http://schemas.microsoft.com/office/powerpoint/2010/main" val="50581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FF83373F-D4F4-4153-948F-0B243B37DFB4}" type="datetimeFigureOut">
              <a:rPr lang="es-EC" smtClean="0"/>
              <a:t>15/02/2018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174AB7-912A-45B6-B533-610A6FF1DA86}" type="slidenum">
              <a:rPr lang="es-EC" smtClean="0"/>
              <a:t>‹Nº›</a:t>
            </a:fld>
            <a:endParaRPr lang="es-EC"/>
          </a:p>
        </p:txBody>
      </p:sp>
    </p:spTree>
    <p:extLst>
      <p:ext uri="{BB962C8B-B14F-4D97-AF65-F5344CB8AC3E}">
        <p14:creationId xmlns:p14="http://schemas.microsoft.com/office/powerpoint/2010/main" val="4101374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3373F-D4F4-4153-948F-0B243B37DFB4}" type="datetimeFigureOut">
              <a:rPr lang="es-EC" smtClean="0"/>
              <a:t>15/02/2018</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74AB7-912A-45B6-B533-610A6FF1DA86}" type="slidenum">
              <a:rPr lang="es-EC" smtClean="0"/>
              <a:t>‹Nº›</a:t>
            </a:fld>
            <a:endParaRPr lang="es-EC"/>
          </a:p>
        </p:txBody>
      </p:sp>
    </p:spTree>
    <p:extLst>
      <p:ext uri="{BB962C8B-B14F-4D97-AF65-F5344CB8AC3E}">
        <p14:creationId xmlns:p14="http://schemas.microsoft.com/office/powerpoint/2010/main" val="3935819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chart" Target="../charts/chart1.xml"/><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3.png"/><Relationship Id="rId5" Type="http://schemas.microsoft.com/office/2007/relationships/hdphoto" Target="../media/hdphoto5.wdp"/><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7.png"/><Relationship Id="rId7" Type="http://schemas.openxmlformats.org/officeDocument/2006/relationships/chart" Target="../charts/chart4.xml"/><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730.png"/><Relationship Id="rId5" Type="http://schemas.openxmlformats.org/officeDocument/2006/relationships/image" Target="../media/image720.png"/><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028" name="Picture 4" descr="SECRETARÍA GENERAL">
            <a:extLst>
              <a:ext uri="{FF2B5EF4-FFF2-40B4-BE49-F238E27FC236}">
                <a16:creationId xmlns:a16="http://schemas.microsoft.com/office/drawing/2014/main" xmlns="" id="{4A2EA3C9-65CF-47A9-98F7-017835AA2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742" y="504818"/>
            <a:ext cx="8523673" cy="246334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xmlns="" id="{D723218A-6596-48A9-8528-8DD0C4BD32A8}"/>
              </a:ext>
            </a:extLst>
          </p:cNvPr>
          <p:cNvSpPr txBox="1"/>
          <p:nvPr/>
        </p:nvSpPr>
        <p:spPr>
          <a:xfrm>
            <a:off x="1833742" y="3506680"/>
            <a:ext cx="9254468" cy="1938992"/>
          </a:xfrm>
          <a:prstGeom prst="rect">
            <a:avLst/>
          </a:prstGeom>
          <a:noFill/>
        </p:spPr>
        <p:txBody>
          <a:bodyPr wrap="square" rtlCol="0">
            <a:spAutoFit/>
          </a:bodyPr>
          <a:lstStyle/>
          <a:p>
            <a:pPr algn="ctr"/>
            <a:r>
              <a:rPr lang="es-EC" sz="4000" dirty="0"/>
              <a:t>MAESTRIA EN MANUFACTURA Y DISEÑO ASISTIDO POR COMPUTADOR </a:t>
            </a:r>
          </a:p>
          <a:p>
            <a:pPr algn="ctr"/>
            <a:r>
              <a:rPr lang="es-EC" sz="4000" dirty="0"/>
              <a:t>II PROMOCIÓN</a:t>
            </a:r>
          </a:p>
        </p:txBody>
      </p:sp>
    </p:spTree>
    <p:extLst>
      <p:ext uri="{BB962C8B-B14F-4D97-AF65-F5344CB8AC3E}">
        <p14:creationId xmlns:p14="http://schemas.microsoft.com/office/powerpoint/2010/main" val="1701324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966355" y="727364"/>
            <a:ext cx="4426527" cy="707886"/>
          </a:xfrm>
          <a:prstGeom prst="rect">
            <a:avLst/>
          </a:prstGeom>
          <a:noFill/>
        </p:spPr>
        <p:txBody>
          <a:bodyPr wrap="square" rtlCol="0">
            <a:spAutoFit/>
          </a:bodyPr>
          <a:lstStyle/>
          <a:p>
            <a:r>
              <a:rPr lang="es-EC" sz="4000" b="1" dirty="0"/>
              <a:t>MARCO TEÓRICO</a:t>
            </a:r>
          </a:p>
        </p:txBody>
      </p:sp>
      <p:sp>
        <p:nvSpPr>
          <p:cNvPr id="3" name="Rectángulo 2">
            <a:extLst>
              <a:ext uri="{FF2B5EF4-FFF2-40B4-BE49-F238E27FC236}">
                <a16:creationId xmlns:a16="http://schemas.microsoft.com/office/drawing/2014/main" xmlns="" id="{0859362A-9EAF-4768-9969-76DD334EB0F4}"/>
              </a:ext>
            </a:extLst>
          </p:cNvPr>
          <p:cNvSpPr/>
          <p:nvPr/>
        </p:nvSpPr>
        <p:spPr>
          <a:xfrm>
            <a:off x="4168063" y="1437837"/>
            <a:ext cx="4126643" cy="523220"/>
          </a:xfrm>
          <a:prstGeom prst="rect">
            <a:avLst/>
          </a:prstGeom>
        </p:spPr>
        <p:txBody>
          <a:bodyPr wrap="none">
            <a:spAutoFit/>
          </a:bodyPr>
          <a:lstStyle/>
          <a:p>
            <a:r>
              <a:rPr lang="es-ES" sz="2800" b="1" dirty="0"/>
              <a:t>Agarres prensiles de mano</a:t>
            </a:r>
            <a:endParaRPr lang="es-EC" sz="2800" b="1" dirty="0"/>
          </a:p>
        </p:txBody>
      </p:sp>
      <p:pic>
        <p:nvPicPr>
          <p:cNvPr id="12" name="Imagen 11">
            <a:extLst>
              <a:ext uri="{FF2B5EF4-FFF2-40B4-BE49-F238E27FC236}">
                <a16:creationId xmlns:a16="http://schemas.microsoft.com/office/drawing/2014/main" xmlns="" id="{A48AE94C-DA0F-457D-B5D4-7BB84CE4912A}"/>
              </a:ext>
            </a:extLst>
          </p:cNvPr>
          <p:cNvPicPr/>
          <p:nvPr/>
        </p:nvPicPr>
        <p:blipFill rotWithShape="1">
          <a:blip r:embed="rId2" cstate="print">
            <a:extLst>
              <a:ext uri="{28A0092B-C50C-407E-A947-70E740481C1C}">
                <a14:useLocalDpi xmlns:a14="http://schemas.microsoft.com/office/drawing/2010/main" val="0"/>
              </a:ext>
            </a:extLst>
          </a:blip>
          <a:srcRect t="5655"/>
          <a:stretch/>
        </p:blipFill>
        <p:spPr bwMode="auto">
          <a:xfrm>
            <a:off x="3836874" y="2152705"/>
            <a:ext cx="4518251" cy="2921053"/>
          </a:xfrm>
          <a:prstGeom prst="rect">
            <a:avLst/>
          </a:prstGeom>
          <a:noFill/>
          <a:ln>
            <a:noFill/>
          </a:ln>
          <a:extLst>
            <a:ext uri="{53640926-AAD7-44D8-BBD7-CCE9431645EC}">
              <a14:shadowObscured xmlns:a14="http://schemas.microsoft.com/office/drawing/2010/main"/>
            </a:ext>
          </a:extLst>
        </p:spPr>
      </p:pic>
      <p:sp>
        <p:nvSpPr>
          <p:cNvPr id="5" name="Rectángulo 4">
            <a:extLst>
              <a:ext uri="{FF2B5EF4-FFF2-40B4-BE49-F238E27FC236}">
                <a16:creationId xmlns:a16="http://schemas.microsoft.com/office/drawing/2014/main" xmlns="" id="{5700F0F5-B1D7-47F1-A47E-0E86D2B3D086}"/>
              </a:ext>
            </a:extLst>
          </p:cNvPr>
          <p:cNvSpPr/>
          <p:nvPr/>
        </p:nvSpPr>
        <p:spPr>
          <a:xfrm>
            <a:off x="-1091953" y="5329548"/>
            <a:ext cx="7102135" cy="923330"/>
          </a:xfrm>
          <a:prstGeom prst="rect">
            <a:avLst/>
          </a:prstGeom>
        </p:spPr>
        <p:txBody>
          <a:bodyPr wrap="square">
            <a:spAutoFit/>
          </a:bodyPr>
          <a:lstStyle/>
          <a:p>
            <a:pPr algn="ctr">
              <a:lnSpc>
                <a:spcPct val="150000"/>
              </a:lnSpc>
              <a:spcAft>
                <a:spcPts val="0"/>
              </a:spcAft>
            </a:pPr>
            <a:r>
              <a:rPr lang="es-ES" b="1" dirty="0">
                <a:latin typeface="Arial" panose="020B0604020202020204" pitchFamily="34" charset="0"/>
                <a:ea typeface="Calibri" panose="020F0502020204030204" pitchFamily="34" charset="0"/>
                <a:cs typeface="Arial" panose="020B0604020202020204" pitchFamily="34" charset="0"/>
              </a:rPr>
              <a:t>Fuente: </a:t>
            </a:r>
            <a:r>
              <a:rPr lang="es-EC" dirty="0">
                <a:latin typeface="Arial" panose="020B0604020202020204" pitchFamily="34" charset="0"/>
                <a:ea typeface="Calibri" panose="020F0502020204030204" pitchFamily="34" charset="0"/>
                <a:cs typeface="Arial" panose="020B0604020202020204" pitchFamily="34" charset="0"/>
              </a:rPr>
              <a:t>(Taylor &amp; </a:t>
            </a:r>
            <a:r>
              <a:rPr lang="es-EC" dirty="0" err="1">
                <a:latin typeface="Arial" panose="020B0604020202020204" pitchFamily="34" charset="0"/>
                <a:ea typeface="Calibri" panose="020F0502020204030204" pitchFamily="34" charset="0"/>
                <a:cs typeface="Arial" panose="020B0604020202020204" pitchFamily="34" charset="0"/>
              </a:rPr>
              <a:t>Schwart</a:t>
            </a:r>
            <a:r>
              <a:rPr lang="es-EC" dirty="0">
                <a:latin typeface="Arial" panose="020B0604020202020204" pitchFamily="34" charset="0"/>
                <a:ea typeface="Calibri" panose="020F0502020204030204" pitchFamily="34" charset="0"/>
                <a:cs typeface="Arial" panose="020B0604020202020204" pitchFamily="34" charset="0"/>
              </a:rPr>
              <a:t>, 1955)</a:t>
            </a:r>
            <a:endParaRPr lang="es-EC" sz="1600" dirty="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es-ES" b="1" dirty="0">
                <a:latin typeface="Arial" panose="020B0604020202020204" pitchFamily="34" charset="0"/>
                <a:ea typeface="Calibri" panose="020F0502020204030204" pitchFamily="34" charset="0"/>
                <a:cs typeface="Arial" panose="020B0604020202020204" pitchFamily="34" charset="0"/>
              </a:rPr>
              <a:t> </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xmlns="" id="{E390FED3-0661-432A-96B1-20684CD34741}"/>
              </a:ext>
            </a:extLst>
          </p:cNvPr>
          <p:cNvSpPr/>
          <p:nvPr/>
        </p:nvSpPr>
        <p:spPr>
          <a:xfrm>
            <a:off x="692458" y="5034227"/>
            <a:ext cx="11077855" cy="369332"/>
          </a:xfrm>
          <a:prstGeom prst="rect">
            <a:avLst/>
          </a:prstGeom>
        </p:spPr>
        <p:txBody>
          <a:bodyPr wrap="square">
            <a:spAutoFit/>
          </a:bodyPr>
          <a:lstStyle/>
          <a:p>
            <a:r>
              <a:rPr lang="es-EC" dirty="0">
                <a:solidFill>
                  <a:srgbClr val="000000"/>
                </a:solidFill>
                <a:latin typeface="Arial" panose="020B0604020202020204" pitchFamily="34" charset="0"/>
                <a:ea typeface="Calibri" panose="020F0502020204030204" pitchFamily="34" charset="0"/>
                <a:cs typeface="Arial" panose="020B0604020202020204" pitchFamily="34" charset="0"/>
              </a:rPr>
              <a:t>Agarres prensiles humanos. (A) Cilíndrico, (B) de punta, (C) de gancho, (D) palmar, (E) esférico, (F) lateral</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7434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966355" y="727364"/>
            <a:ext cx="4426527" cy="707886"/>
          </a:xfrm>
          <a:prstGeom prst="rect">
            <a:avLst/>
          </a:prstGeom>
          <a:noFill/>
        </p:spPr>
        <p:txBody>
          <a:bodyPr wrap="square" rtlCol="0">
            <a:spAutoFit/>
          </a:bodyPr>
          <a:lstStyle/>
          <a:p>
            <a:r>
              <a:rPr lang="es-EC" sz="4000" b="1" dirty="0"/>
              <a:t>MARCO TEÓRICO</a:t>
            </a:r>
          </a:p>
        </p:txBody>
      </p:sp>
      <p:sp>
        <p:nvSpPr>
          <p:cNvPr id="3" name="Rectángulo 2">
            <a:extLst>
              <a:ext uri="{FF2B5EF4-FFF2-40B4-BE49-F238E27FC236}">
                <a16:creationId xmlns:a16="http://schemas.microsoft.com/office/drawing/2014/main" xmlns="" id="{0859362A-9EAF-4768-9969-76DD334EB0F4}"/>
              </a:ext>
            </a:extLst>
          </p:cNvPr>
          <p:cNvSpPr/>
          <p:nvPr/>
        </p:nvSpPr>
        <p:spPr>
          <a:xfrm>
            <a:off x="4887184" y="1435250"/>
            <a:ext cx="2525371" cy="1077218"/>
          </a:xfrm>
          <a:prstGeom prst="rect">
            <a:avLst/>
          </a:prstGeom>
        </p:spPr>
        <p:txBody>
          <a:bodyPr wrap="none">
            <a:spAutoFit/>
          </a:bodyPr>
          <a:lstStyle/>
          <a:p>
            <a:r>
              <a:rPr lang="es-ES" sz="3600" b="1" dirty="0"/>
              <a:t>Amputación</a:t>
            </a:r>
            <a:endParaRPr lang="es-EC" sz="3600" b="1" dirty="0"/>
          </a:p>
          <a:p>
            <a:endParaRPr lang="es-EC" sz="2800" b="1" dirty="0"/>
          </a:p>
        </p:txBody>
      </p:sp>
      <p:sp>
        <p:nvSpPr>
          <p:cNvPr id="5" name="Rectángulo 4">
            <a:extLst>
              <a:ext uri="{FF2B5EF4-FFF2-40B4-BE49-F238E27FC236}">
                <a16:creationId xmlns:a16="http://schemas.microsoft.com/office/drawing/2014/main" xmlns="" id="{5700F0F5-B1D7-47F1-A47E-0E86D2B3D086}"/>
              </a:ext>
            </a:extLst>
          </p:cNvPr>
          <p:cNvSpPr/>
          <p:nvPr/>
        </p:nvSpPr>
        <p:spPr>
          <a:xfrm>
            <a:off x="-1006135" y="5809841"/>
            <a:ext cx="7102135" cy="507831"/>
          </a:xfrm>
          <a:prstGeom prst="rect">
            <a:avLst/>
          </a:prstGeom>
        </p:spPr>
        <p:txBody>
          <a:bodyPr wrap="square">
            <a:spAutoFit/>
          </a:bodyPr>
          <a:lstStyle/>
          <a:p>
            <a:pPr algn="ctr">
              <a:lnSpc>
                <a:spcPct val="150000"/>
              </a:lnSpc>
              <a:spcAft>
                <a:spcPts val="0"/>
              </a:spcAft>
            </a:pPr>
            <a:r>
              <a:rPr lang="es-ES" b="1" dirty="0"/>
              <a:t>Fuente: </a:t>
            </a:r>
            <a:r>
              <a:rPr lang="es-EC" dirty="0"/>
              <a:t>(Fernández, 2013)</a:t>
            </a:r>
            <a:r>
              <a:rPr lang="es-ES" b="1" dirty="0">
                <a:latin typeface="Arial" panose="020B0604020202020204" pitchFamily="34" charset="0"/>
                <a:ea typeface="Calibri" panose="020F0502020204030204" pitchFamily="34" charset="0"/>
                <a:cs typeface="Arial" panose="020B0604020202020204" pitchFamily="34" charset="0"/>
              </a:rPr>
              <a:t> </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Imagen 8" descr="Resultado de imagen para niveles de amputacion en miembro superior">
            <a:extLst>
              <a:ext uri="{FF2B5EF4-FFF2-40B4-BE49-F238E27FC236}">
                <a16:creationId xmlns:a16="http://schemas.microsoft.com/office/drawing/2014/main" xmlns="" id="{A2E3899C-4D67-4000-B0A3-EDEB6DE0C11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87184" y="1961057"/>
            <a:ext cx="2676591" cy="3459106"/>
          </a:xfrm>
          <a:prstGeom prst="rect">
            <a:avLst/>
          </a:prstGeom>
          <a:noFill/>
          <a:ln>
            <a:noFill/>
          </a:ln>
        </p:spPr>
      </p:pic>
      <p:sp>
        <p:nvSpPr>
          <p:cNvPr id="2" name="Rectángulo 1">
            <a:extLst>
              <a:ext uri="{FF2B5EF4-FFF2-40B4-BE49-F238E27FC236}">
                <a16:creationId xmlns:a16="http://schemas.microsoft.com/office/drawing/2014/main" xmlns="" id="{1FACD27D-A654-4541-A823-8F1EB3A667B6}"/>
              </a:ext>
            </a:extLst>
          </p:cNvPr>
          <p:cNvSpPr/>
          <p:nvPr/>
        </p:nvSpPr>
        <p:spPr>
          <a:xfrm>
            <a:off x="4178817" y="5269514"/>
            <a:ext cx="3942105" cy="456535"/>
          </a:xfrm>
          <a:prstGeom prst="rect">
            <a:avLst/>
          </a:prstGeom>
        </p:spPr>
        <p:txBody>
          <a:bodyPr wrap="none">
            <a:spAutoFit/>
          </a:bodyPr>
          <a:lstStyle/>
          <a:p>
            <a:pPr algn="ctr">
              <a:lnSpc>
                <a:spcPct val="150000"/>
              </a:lnSpc>
              <a:spcAft>
                <a:spcPts val="0"/>
              </a:spcAft>
            </a:pPr>
            <a:r>
              <a:rPr lang="es-ES" i="1" dirty="0">
                <a:solidFill>
                  <a:srgbClr val="000000"/>
                </a:solidFill>
                <a:latin typeface="Arial" panose="020B0604020202020204" pitchFamily="34" charset="0"/>
                <a:ea typeface="Calibri" panose="020F0502020204030204" pitchFamily="34" charset="0"/>
                <a:cs typeface="Arial" panose="020B0604020202020204" pitchFamily="34" charset="0"/>
              </a:rPr>
              <a:t>Desarticulación de miembro superior</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04112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966355" y="727364"/>
            <a:ext cx="4426527" cy="707886"/>
          </a:xfrm>
          <a:prstGeom prst="rect">
            <a:avLst/>
          </a:prstGeom>
          <a:noFill/>
        </p:spPr>
        <p:txBody>
          <a:bodyPr wrap="square" rtlCol="0">
            <a:spAutoFit/>
          </a:bodyPr>
          <a:lstStyle/>
          <a:p>
            <a:r>
              <a:rPr lang="es-EC" sz="4000" b="1" dirty="0"/>
              <a:t>MARCO TEÓRICO</a:t>
            </a:r>
          </a:p>
        </p:txBody>
      </p:sp>
      <p:sp>
        <p:nvSpPr>
          <p:cNvPr id="3" name="Rectángulo 2">
            <a:extLst>
              <a:ext uri="{FF2B5EF4-FFF2-40B4-BE49-F238E27FC236}">
                <a16:creationId xmlns:a16="http://schemas.microsoft.com/office/drawing/2014/main" xmlns="" id="{0859362A-9EAF-4768-9969-76DD334EB0F4}"/>
              </a:ext>
            </a:extLst>
          </p:cNvPr>
          <p:cNvSpPr/>
          <p:nvPr/>
        </p:nvSpPr>
        <p:spPr>
          <a:xfrm>
            <a:off x="5296950" y="1435250"/>
            <a:ext cx="1705852" cy="1077218"/>
          </a:xfrm>
          <a:prstGeom prst="rect">
            <a:avLst/>
          </a:prstGeom>
        </p:spPr>
        <p:txBody>
          <a:bodyPr wrap="none">
            <a:spAutoFit/>
          </a:bodyPr>
          <a:lstStyle/>
          <a:p>
            <a:r>
              <a:rPr lang="es-EC" sz="3600" b="1" dirty="0"/>
              <a:t>Prótesis</a:t>
            </a:r>
          </a:p>
          <a:p>
            <a:endParaRPr lang="es-EC" sz="2800" b="1" dirty="0"/>
          </a:p>
        </p:txBody>
      </p:sp>
      <p:sp>
        <p:nvSpPr>
          <p:cNvPr id="5" name="Rectángulo 4">
            <a:extLst>
              <a:ext uri="{FF2B5EF4-FFF2-40B4-BE49-F238E27FC236}">
                <a16:creationId xmlns:a16="http://schemas.microsoft.com/office/drawing/2014/main" xmlns="" id="{5700F0F5-B1D7-47F1-A47E-0E86D2B3D086}"/>
              </a:ext>
            </a:extLst>
          </p:cNvPr>
          <p:cNvSpPr/>
          <p:nvPr/>
        </p:nvSpPr>
        <p:spPr>
          <a:xfrm>
            <a:off x="-603071" y="5809841"/>
            <a:ext cx="13505894" cy="507831"/>
          </a:xfrm>
          <a:prstGeom prst="rect">
            <a:avLst/>
          </a:prstGeom>
        </p:spPr>
        <p:txBody>
          <a:bodyPr wrap="square">
            <a:spAutoFit/>
          </a:bodyPr>
          <a:lstStyle/>
          <a:p>
            <a:pPr algn="ctr">
              <a:lnSpc>
                <a:spcPct val="150000"/>
              </a:lnSpc>
              <a:spcAft>
                <a:spcPts val="0"/>
              </a:spcAft>
            </a:pPr>
            <a:r>
              <a:rPr lang="es-ES" b="1" dirty="0"/>
              <a:t>Fuente: </a:t>
            </a:r>
            <a:r>
              <a:rPr lang="es-ES" dirty="0"/>
              <a:t> (Vitali, Robinson, Andrews, &amp; Harris, 1985), </a:t>
            </a:r>
            <a:r>
              <a:rPr lang="es-EC" dirty="0"/>
              <a:t>(UNAM, 2014) ,</a:t>
            </a:r>
            <a:r>
              <a:rPr lang="es-ES" dirty="0"/>
              <a:t>(</a:t>
            </a:r>
            <a:r>
              <a:rPr lang="es-ES" dirty="0" err="1"/>
              <a:t>Biomed</a:t>
            </a:r>
            <a:r>
              <a:rPr lang="es-ES" dirty="0"/>
              <a:t>, 2015) y (</a:t>
            </a:r>
            <a:r>
              <a:rPr lang="es-ES" dirty="0" err="1"/>
              <a:t>Belter</a:t>
            </a:r>
            <a:r>
              <a:rPr lang="es-ES" dirty="0"/>
              <a:t>, </a:t>
            </a:r>
            <a:r>
              <a:rPr lang="es-ES" dirty="0" err="1"/>
              <a:t>Segil</a:t>
            </a:r>
            <a:r>
              <a:rPr lang="es-ES" dirty="0"/>
              <a:t>, </a:t>
            </a:r>
            <a:r>
              <a:rPr lang="es-ES" dirty="0" err="1"/>
              <a:t>Dollar</a:t>
            </a:r>
            <a:r>
              <a:rPr lang="es-ES" dirty="0"/>
              <a:t>, &amp; </a:t>
            </a:r>
            <a:r>
              <a:rPr lang="es-ES" dirty="0" err="1"/>
              <a:t>Weir</a:t>
            </a:r>
            <a:r>
              <a:rPr lang="es-ES" dirty="0"/>
              <a:t>, 2013)</a:t>
            </a:r>
            <a:r>
              <a:rPr lang="es-ES" b="1" dirty="0">
                <a:latin typeface="Arial" panose="020B0604020202020204" pitchFamily="34" charset="0"/>
                <a:ea typeface="Calibri" panose="020F0502020204030204" pitchFamily="34" charset="0"/>
                <a:cs typeface="Arial" panose="020B0604020202020204" pitchFamily="34" charset="0"/>
              </a:rPr>
              <a:t> </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xmlns="" id="{1FACD27D-A654-4541-A823-8F1EB3A667B6}"/>
              </a:ext>
            </a:extLst>
          </p:cNvPr>
          <p:cNvSpPr/>
          <p:nvPr/>
        </p:nvSpPr>
        <p:spPr>
          <a:xfrm>
            <a:off x="4236531" y="5269514"/>
            <a:ext cx="3826690" cy="507831"/>
          </a:xfrm>
          <a:prstGeom prst="rect">
            <a:avLst/>
          </a:prstGeom>
        </p:spPr>
        <p:txBody>
          <a:bodyPr wrap="none">
            <a:spAutoFit/>
          </a:bodyPr>
          <a:lstStyle/>
          <a:p>
            <a:pPr algn="ctr">
              <a:lnSpc>
                <a:spcPct val="150000"/>
              </a:lnSpc>
              <a:spcAft>
                <a:spcPts val="0"/>
              </a:spcAft>
            </a:pPr>
            <a:r>
              <a:rPr lang="es-ES" i="1" dirty="0">
                <a:solidFill>
                  <a:srgbClr val="000000"/>
                </a:solidFill>
                <a:latin typeface="Arial" panose="020B0604020202020204" pitchFamily="34" charset="0"/>
                <a:ea typeface="Calibri" panose="020F0502020204030204" pitchFamily="34" charset="0"/>
                <a:cs typeface="Arial" panose="020B0604020202020204" pitchFamily="34" charset="0"/>
              </a:rPr>
              <a:t>Prótesis más conocidas registradas</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Imagen 6">
            <a:extLst>
              <a:ext uri="{FF2B5EF4-FFF2-40B4-BE49-F238E27FC236}">
                <a16:creationId xmlns:a16="http://schemas.microsoft.com/office/drawing/2014/main" xmlns="" id="{9F569E25-B6EA-4D03-9252-327AFADF0502}"/>
              </a:ext>
            </a:extLst>
          </p:cNvPr>
          <p:cNvPicPr>
            <a:picLocks noChangeAspect="1"/>
          </p:cNvPicPr>
          <p:nvPr/>
        </p:nvPicPr>
        <p:blipFill>
          <a:blip r:embed="rId2"/>
          <a:stretch>
            <a:fillRect/>
          </a:stretch>
        </p:blipFill>
        <p:spPr>
          <a:xfrm>
            <a:off x="3915052" y="2154796"/>
            <a:ext cx="4797568" cy="3072822"/>
          </a:xfrm>
          <a:prstGeom prst="rect">
            <a:avLst/>
          </a:prstGeom>
        </p:spPr>
      </p:pic>
    </p:spTree>
    <p:extLst>
      <p:ext uri="{BB962C8B-B14F-4D97-AF65-F5344CB8AC3E}">
        <p14:creationId xmlns:p14="http://schemas.microsoft.com/office/powerpoint/2010/main" val="2793225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966355" y="727364"/>
            <a:ext cx="4426527" cy="707886"/>
          </a:xfrm>
          <a:prstGeom prst="rect">
            <a:avLst/>
          </a:prstGeom>
          <a:noFill/>
        </p:spPr>
        <p:txBody>
          <a:bodyPr wrap="square" rtlCol="0">
            <a:spAutoFit/>
          </a:bodyPr>
          <a:lstStyle/>
          <a:p>
            <a:r>
              <a:rPr lang="es-EC" sz="4000" b="1" dirty="0"/>
              <a:t>MARCO TEÓRICO</a:t>
            </a:r>
          </a:p>
        </p:txBody>
      </p:sp>
      <p:sp>
        <p:nvSpPr>
          <p:cNvPr id="3" name="Rectángulo 2">
            <a:extLst>
              <a:ext uri="{FF2B5EF4-FFF2-40B4-BE49-F238E27FC236}">
                <a16:creationId xmlns:a16="http://schemas.microsoft.com/office/drawing/2014/main" xmlns="" id="{0859362A-9EAF-4768-9969-76DD334EB0F4}"/>
              </a:ext>
            </a:extLst>
          </p:cNvPr>
          <p:cNvSpPr/>
          <p:nvPr/>
        </p:nvSpPr>
        <p:spPr>
          <a:xfrm>
            <a:off x="5296950" y="1435250"/>
            <a:ext cx="2234586" cy="1077218"/>
          </a:xfrm>
          <a:prstGeom prst="rect">
            <a:avLst/>
          </a:prstGeom>
        </p:spPr>
        <p:txBody>
          <a:bodyPr wrap="none">
            <a:spAutoFit/>
          </a:bodyPr>
          <a:lstStyle/>
          <a:p>
            <a:r>
              <a:rPr lang="es-EC" sz="3600" b="1" dirty="0"/>
              <a:t>Materiales</a:t>
            </a:r>
          </a:p>
          <a:p>
            <a:endParaRPr lang="es-EC" sz="2800" b="1" dirty="0"/>
          </a:p>
        </p:txBody>
      </p:sp>
      <p:sp>
        <p:nvSpPr>
          <p:cNvPr id="5" name="Rectángulo 4">
            <a:extLst>
              <a:ext uri="{FF2B5EF4-FFF2-40B4-BE49-F238E27FC236}">
                <a16:creationId xmlns:a16="http://schemas.microsoft.com/office/drawing/2014/main" xmlns="" id="{5700F0F5-B1D7-47F1-A47E-0E86D2B3D086}"/>
              </a:ext>
            </a:extLst>
          </p:cNvPr>
          <p:cNvSpPr/>
          <p:nvPr/>
        </p:nvSpPr>
        <p:spPr>
          <a:xfrm>
            <a:off x="-603071" y="5809841"/>
            <a:ext cx="13505894" cy="507831"/>
          </a:xfrm>
          <a:prstGeom prst="rect">
            <a:avLst/>
          </a:prstGeom>
        </p:spPr>
        <p:txBody>
          <a:bodyPr wrap="square">
            <a:spAutoFit/>
          </a:bodyPr>
          <a:lstStyle/>
          <a:p>
            <a:pPr algn="ctr">
              <a:lnSpc>
                <a:spcPct val="150000"/>
              </a:lnSpc>
              <a:spcAft>
                <a:spcPts val="0"/>
              </a:spcAft>
            </a:pPr>
            <a:r>
              <a:rPr lang="es-ES" b="1" dirty="0"/>
              <a:t>Fuente: </a:t>
            </a:r>
            <a:r>
              <a:rPr lang="es-ES" dirty="0"/>
              <a:t>  </a:t>
            </a:r>
            <a:r>
              <a:rPr lang="es-EC" dirty="0"/>
              <a:t>(Scribd, 2017),(</a:t>
            </a:r>
            <a:r>
              <a:rPr lang="es-EC" dirty="0" err="1"/>
              <a:t>Arqhys</a:t>
            </a:r>
            <a:r>
              <a:rPr lang="es-EC" dirty="0"/>
              <a:t>, 17), (Lévy, 1993)</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xmlns="" id="{1FACD27D-A654-4541-A823-8F1EB3A667B6}"/>
              </a:ext>
            </a:extLst>
          </p:cNvPr>
          <p:cNvSpPr/>
          <p:nvPr/>
        </p:nvSpPr>
        <p:spPr>
          <a:xfrm>
            <a:off x="4473783" y="5269514"/>
            <a:ext cx="3352200" cy="456535"/>
          </a:xfrm>
          <a:prstGeom prst="rect">
            <a:avLst/>
          </a:prstGeom>
        </p:spPr>
        <p:txBody>
          <a:bodyPr wrap="none">
            <a:spAutoFit/>
          </a:bodyPr>
          <a:lstStyle/>
          <a:p>
            <a:pPr algn="ctr">
              <a:lnSpc>
                <a:spcPct val="150000"/>
              </a:lnSpc>
              <a:spcAft>
                <a:spcPts val="0"/>
              </a:spcAft>
            </a:pPr>
            <a:r>
              <a:rPr lang="es-ES" i="1" dirty="0">
                <a:solidFill>
                  <a:srgbClr val="000000"/>
                </a:solidFill>
                <a:latin typeface="Arial" panose="020B0604020202020204" pitchFamily="34" charset="0"/>
                <a:ea typeface="Calibri" panose="020F0502020204030204" pitchFamily="34" charset="0"/>
                <a:cs typeface="Arial" panose="020B0604020202020204" pitchFamily="34" charset="0"/>
              </a:rPr>
              <a:t>Metales-</a:t>
            </a:r>
            <a:r>
              <a:rPr lang="es-ES" i="1" dirty="0" err="1">
                <a:solidFill>
                  <a:srgbClr val="000000"/>
                </a:solidFill>
                <a:latin typeface="Arial" panose="020B0604020202020204" pitchFamily="34" charset="0"/>
                <a:ea typeface="Calibri" panose="020F0502020204030204" pitchFamily="34" charset="0"/>
                <a:cs typeface="Arial" panose="020B0604020202020204" pitchFamily="34" charset="0"/>
              </a:rPr>
              <a:t>plasticos</a:t>
            </a:r>
            <a:r>
              <a:rPr lang="es-ES" i="1" dirty="0">
                <a:solidFill>
                  <a:srgbClr val="000000"/>
                </a:solidFill>
                <a:latin typeface="Arial" panose="020B0604020202020204" pitchFamily="34" charset="0"/>
                <a:ea typeface="Calibri" panose="020F0502020204030204" pitchFamily="34" charset="0"/>
                <a:cs typeface="Arial" panose="020B0604020202020204" pitchFamily="34" charset="0"/>
              </a:rPr>
              <a:t>-resinas-</a:t>
            </a:r>
            <a:r>
              <a:rPr lang="es-ES" i="1" dirty="0" err="1">
                <a:solidFill>
                  <a:srgbClr val="000000"/>
                </a:solidFill>
                <a:latin typeface="Arial" panose="020B0604020202020204" pitchFamily="34" charset="0"/>
                <a:ea typeface="Calibri" panose="020F0502020204030204" pitchFamily="34" charset="0"/>
                <a:cs typeface="Arial" panose="020B0604020202020204" pitchFamily="34" charset="0"/>
              </a:rPr>
              <a:t>latex</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074" name="Picture 2" descr="Resultado de imagen para acero inoxidable">
            <a:extLst>
              <a:ext uri="{FF2B5EF4-FFF2-40B4-BE49-F238E27FC236}">
                <a16:creationId xmlns:a16="http://schemas.microsoft.com/office/drawing/2014/main" xmlns="" id="{2D158B93-B679-4D8B-A86E-F28C46694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255" y="2147469"/>
            <a:ext cx="2353137" cy="14736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aluminio">
            <a:extLst>
              <a:ext uri="{FF2B5EF4-FFF2-40B4-BE49-F238E27FC236}">
                <a16:creationId xmlns:a16="http://schemas.microsoft.com/office/drawing/2014/main" xmlns="" id="{870FA942-F7BA-4297-8D4A-68210615B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255" y="3692102"/>
            <a:ext cx="2353136" cy="14736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para titanio">
            <a:extLst>
              <a:ext uri="{FF2B5EF4-FFF2-40B4-BE49-F238E27FC236}">
                <a16:creationId xmlns:a16="http://schemas.microsoft.com/office/drawing/2014/main" xmlns="" id="{3FF17D97-159E-4355-B25B-D3BE8D8670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687"/>
          <a:stretch/>
        </p:blipFill>
        <p:spPr bwMode="auto">
          <a:xfrm>
            <a:off x="3540011" y="3010954"/>
            <a:ext cx="2056735" cy="113634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sultado de imagen para pla">
            <a:extLst>
              <a:ext uri="{FF2B5EF4-FFF2-40B4-BE49-F238E27FC236}">
                <a16:creationId xmlns:a16="http://schemas.microsoft.com/office/drawing/2014/main" xmlns="" id="{C0D9E05D-82E9-461B-BB6F-707600DD2A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4365" y="2060855"/>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sultado de imagen para resinas molde">
            <a:extLst>
              <a:ext uri="{FF2B5EF4-FFF2-40B4-BE49-F238E27FC236}">
                <a16:creationId xmlns:a16="http://schemas.microsoft.com/office/drawing/2014/main" xmlns="" id="{9E056231-87C8-43DF-8532-C8189500D2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1458" y="3655583"/>
            <a:ext cx="3015119" cy="169600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esultado de imagen para latex protesis mano">
            <a:extLst>
              <a:ext uri="{FF2B5EF4-FFF2-40B4-BE49-F238E27FC236}">
                <a16:creationId xmlns:a16="http://schemas.microsoft.com/office/drawing/2014/main" xmlns="" id="{6CD23F20-DFBB-4E76-BE92-2D8D682EAE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21289" y="2558403"/>
            <a:ext cx="2600908" cy="1741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963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966355" y="727364"/>
            <a:ext cx="4426527" cy="707886"/>
          </a:xfrm>
          <a:prstGeom prst="rect">
            <a:avLst/>
          </a:prstGeom>
          <a:noFill/>
        </p:spPr>
        <p:txBody>
          <a:bodyPr wrap="square" rtlCol="0">
            <a:spAutoFit/>
          </a:bodyPr>
          <a:lstStyle/>
          <a:p>
            <a:r>
              <a:rPr lang="es-EC" sz="4000" b="1" dirty="0"/>
              <a:t>MARCO TEÓRICO</a:t>
            </a:r>
          </a:p>
        </p:txBody>
      </p:sp>
      <p:sp>
        <p:nvSpPr>
          <p:cNvPr id="3" name="Rectángulo 2">
            <a:extLst>
              <a:ext uri="{FF2B5EF4-FFF2-40B4-BE49-F238E27FC236}">
                <a16:creationId xmlns:a16="http://schemas.microsoft.com/office/drawing/2014/main" xmlns="" id="{0859362A-9EAF-4768-9969-76DD334EB0F4}"/>
              </a:ext>
            </a:extLst>
          </p:cNvPr>
          <p:cNvSpPr/>
          <p:nvPr/>
        </p:nvSpPr>
        <p:spPr>
          <a:xfrm>
            <a:off x="4473783" y="1391753"/>
            <a:ext cx="2594493" cy="1077218"/>
          </a:xfrm>
          <a:prstGeom prst="rect">
            <a:avLst/>
          </a:prstGeom>
        </p:spPr>
        <p:txBody>
          <a:bodyPr wrap="none">
            <a:spAutoFit/>
          </a:bodyPr>
          <a:lstStyle/>
          <a:p>
            <a:r>
              <a:rPr lang="es-EC" sz="3600" b="1" dirty="0"/>
              <a:t>Mecanismos</a:t>
            </a:r>
          </a:p>
          <a:p>
            <a:endParaRPr lang="es-EC" sz="2800" b="1" dirty="0"/>
          </a:p>
        </p:txBody>
      </p:sp>
      <p:sp>
        <p:nvSpPr>
          <p:cNvPr id="5" name="Rectángulo 4">
            <a:extLst>
              <a:ext uri="{FF2B5EF4-FFF2-40B4-BE49-F238E27FC236}">
                <a16:creationId xmlns:a16="http://schemas.microsoft.com/office/drawing/2014/main" xmlns="" id="{5700F0F5-B1D7-47F1-A47E-0E86D2B3D086}"/>
              </a:ext>
            </a:extLst>
          </p:cNvPr>
          <p:cNvSpPr/>
          <p:nvPr/>
        </p:nvSpPr>
        <p:spPr>
          <a:xfrm>
            <a:off x="579119" y="5850541"/>
            <a:ext cx="7947011" cy="463075"/>
          </a:xfrm>
          <a:prstGeom prst="rect">
            <a:avLst/>
          </a:prstGeom>
        </p:spPr>
        <p:txBody>
          <a:bodyPr wrap="square">
            <a:spAutoFit/>
          </a:bodyPr>
          <a:lstStyle/>
          <a:p>
            <a:pPr>
              <a:lnSpc>
                <a:spcPct val="150000"/>
              </a:lnSpc>
              <a:spcAft>
                <a:spcPts val="0"/>
              </a:spcAft>
            </a:pPr>
            <a:r>
              <a:rPr lang="es-ES" b="1" dirty="0"/>
              <a:t>Fuente: </a:t>
            </a:r>
            <a:r>
              <a:rPr lang="es-ES" dirty="0"/>
              <a:t>  </a:t>
            </a:r>
            <a:r>
              <a:rPr lang="es-EC" dirty="0"/>
              <a:t> (</a:t>
            </a:r>
            <a:r>
              <a:rPr lang="es-EC" dirty="0" err="1"/>
              <a:t>Quinayás</a:t>
            </a:r>
            <a:r>
              <a:rPr lang="es-EC" dirty="0"/>
              <a:t>, 2010)</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xmlns="" id="{1FACD27D-A654-4541-A823-8F1EB3A667B6}"/>
              </a:ext>
            </a:extLst>
          </p:cNvPr>
          <p:cNvSpPr/>
          <p:nvPr/>
        </p:nvSpPr>
        <p:spPr>
          <a:xfrm>
            <a:off x="3954418" y="5269514"/>
            <a:ext cx="4390947" cy="456535"/>
          </a:xfrm>
          <a:prstGeom prst="rect">
            <a:avLst/>
          </a:prstGeom>
        </p:spPr>
        <p:txBody>
          <a:bodyPr wrap="none">
            <a:spAutoFit/>
          </a:bodyPr>
          <a:lstStyle/>
          <a:p>
            <a:pPr algn="ctr">
              <a:lnSpc>
                <a:spcPct val="150000"/>
              </a:lnSpc>
              <a:spcAft>
                <a:spcPts val="0"/>
              </a:spcAft>
            </a:pPr>
            <a:r>
              <a:rPr lang="es-ES" i="1" dirty="0">
                <a:solidFill>
                  <a:srgbClr val="000000"/>
                </a:solidFill>
                <a:latin typeface="Arial" panose="020B0604020202020204" pitchFamily="34" charset="0"/>
                <a:ea typeface="Calibri" panose="020F0502020204030204" pitchFamily="34" charset="0"/>
                <a:cs typeface="Arial" panose="020B0604020202020204" pitchFamily="34" charset="0"/>
              </a:rPr>
              <a:t>Barras-actuadores </a:t>
            </a:r>
            <a:r>
              <a:rPr lang="es-ES" i="1" dirty="0" err="1">
                <a:solidFill>
                  <a:srgbClr val="000000"/>
                </a:solidFill>
                <a:latin typeface="Arial" panose="020B0604020202020204" pitchFamily="34" charset="0"/>
                <a:ea typeface="Calibri" panose="020F0502020204030204" pitchFamily="34" charset="0"/>
                <a:cs typeface="Arial" panose="020B0604020202020204" pitchFamily="34" charset="0"/>
              </a:rPr>
              <a:t>interfalangicos</a:t>
            </a:r>
            <a:r>
              <a:rPr lang="es-ES" i="1" dirty="0">
                <a:solidFill>
                  <a:srgbClr val="000000"/>
                </a:solidFill>
                <a:latin typeface="Arial" panose="020B0604020202020204" pitchFamily="34" charset="0"/>
                <a:ea typeface="Calibri" panose="020F0502020204030204" pitchFamily="34" charset="0"/>
                <a:cs typeface="Arial" panose="020B0604020202020204" pitchFamily="34" charset="0"/>
              </a:rPr>
              <a:t>-poleas</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Imagen 6">
            <a:extLst>
              <a:ext uri="{FF2B5EF4-FFF2-40B4-BE49-F238E27FC236}">
                <a16:creationId xmlns:a16="http://schemas.microsoft.com/office/drawing/2014/main" xmlns="" id="{FFE28C4F-CD2F-41D6-8059-4A1428552287}"/>
              </a:ext>
            </a:extLst>
          </p:cNvPr>
          <p:cNvPicPr>
            <a:picLocks noChangeAspect="1"/>
          </p:cNvPicPr>
          <p:nvPr/>
        </p:nvPicPr>
        <p:blipFill>
          <a:blip r:embed="rId2"/>
          <a:stretch>
            <a:fillRect/>
          </a:stretch>
        </p:blipFill>
        <p:spPr>
          <a:xfrm>
            <a:off x="1702285" y="2322863"/>
            <a:ext cx="2771498" cy="2314328"/>
          </a:xfrm>
          <a:prstGeom prst="rect">
            <a:avLst/>
          </a:prstGeom>
        </p:spPr>
      </p:pic>
      <p:pic>
        <p:nvPicPr>
          <p:cNvPr id="8" name="Imagen 7">
            <a:extLst>
              <a:ext uri="{FF2B5EF4-FFF2-40B4-BE49-F238E27FC236}">
                <a16:creationId xmlns:a16="http://schemas.microsoft.com/office/drawing/2014/main" xmlns="" id="{0A917FFC-EA76-4107-B6C9-569E80F19BE0}"/>
              </a:ext>
            </a:extLst>
          </p:cNvPr>
          <p:cNvPicPr>
            <a:picLocks noChangeAspect="1"/>
          </p:cNvPicPr>
          <p:nvPr/>
        </p:nvPicPr>
        <p:blipFill>
          <a:blip r:embed="rId3"/>
          <a:stretch>
            <a:fillRect/>
          </a:stretch>
        </p:blipFill>
        <p:spPr>
          <a:xfrm>
            <a:off x="4986232" y="2156372"/>
            <a:ext cx="1702800" cy="2599067"/>
          </a:xfrm>
          <a:prstGeom prst="rect">
            <a:avLst/>
          </a:prstGeom>
        </p:spPr>
      </p:pic>
      <p:pic>
        <p:nvPicPr>
          <p:cNvPr id="9" name="Imagen 8">
            <a:extLst>
              <a:ext uri="{FF2B5EF4-FFF2-40B4-BE49-F238E27FC236}">
                <a16:creationId xmlns:a16="http://schemas.microsoft.com/office/drawing/2014/main" xmlns="" id="{8F3F511B-03D3-423A-8B94-057452E5F1D4}"/>
              </a:ext>
            </a:extLst>
          </p:cNvPr>
          <p:cNvPicPr>
            <a:picLocks noChangeAspect="1"/>
          </p:cNvPicPr>
          <p:nvPr/>
        </p:nvPicPr>
        <p:blipFill>
          <a:blip r:embed="rId4"/>
          <a:stretch>
            <a:fillRect/>
          </a:stretch>
        </p:blipFill>
        <p:spPr>
          <a:xfrm>
            <a:off x="7323092" y="2591689"/>
            <a:ext cx="3427737" cy="1728434"/>
          </a:xfrm>
          <a:prstGeom prst="rect">
            <a:avLst/>
          </a:prstGeom>
        </p:spPr>
      </p:pic>
    </p:spTree>
    <p:extLst>
      <p:ext uri="{BB962C8B-B14F-4D97-AF65-F5344CB8AC3E}">
        <p14:creationId xmlns:p14="http://schemas.microsoft.com/office/powerpoint/2010/main" val="856667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966355" y="727364"/>
            <a:ext cx="4426527" cy="707886"/>
          </a:xfrm>
          <a:prstGeom prst="rect">
            <a:avLst/>
          </a:prstGeom>
          <a:noFill/>
        </p:spPr>
        <p:txBody>
          <a:bodyPr wrap="square" rtlCol="0">
            <a:spAutoFit/>
          </a:bodyPr>
          <a:lstStyle/>
          <a:p>
            <a:r>
              <a:rPr lang="es-EC" sz="4000" b="1" dirty="0"/>
              <a:t>MARCO TEÓRICO</a:t>
            </a:r>
          </a:p>
        </p:txBody>
      </p:sp>
      <p:sp>
        <p:nvSpPr>
          <p:cNvPr id="3" name="Rectángulo 2">
            <a:extLst>
              <a:ext uri="{FF2B5EF4-FFF2-40B4-BE49-F238E27FC236}">
                <a16:creationId xmlns:a16="http://schemas.microsoft.com/office/drawing/2014/main" xmlns="" id="{0859362A-9EAF-4768-9969-76DD334EB0F4}"/>
              </a:ext>
            </a:extLst>
          </p:cNvPr>
          <p:cNvSpPr/>
          <p:nvPr/>
        </p:nvSpPr>
        <p:spPr>
          <a:xfrm>
            <a:off x="4473783" y="1391753"/>
            <a:ext cx="2367571" cy="1077218"/>
          </a:xfrm>
          <a:prstGeom prst="rect">
            <a:avLst/>
          </a:prstGeom>
        </p:spPr>
        <p:txBody>
          <a:bodyPr wrap="none">
            <a:spAutoFit/>
          </a:bodyPr>
          <a:lstStyle/>
          <a:p>
            <a:r>
              <a:rPr lang="es-EC" sz="3600" b="1" dirty="0"/>
              <a:t>Actuadores</a:t>
            </a:r>
          </a:p>
          <a:p>
            <a:endParaRPr lang="es-EC" sz="2800" b="1" dirty="0"/>
          </a:p>
        </p:txBody>
      </p:sp>
      <p:sp>
        <p:nvSpPr>
          <p:cNvPr id="5" name="Rectángulo 4">
            <a:extLst>
              <a:ext uri="{FF2B5EF4-FFF2-40B4-BE49-F238E27FC236}">
                <a16:creationId xmlns:a16="http://schemas.microsoft.com/office/drawing/2014/main" xmlns="" id="{5700F0F5-B1D7-47F1-A47E-0E86D2B3D086}"/>
              </a:ext>
            </a:extLst>
          </p:cNvPr>
          <p:cNvSpPr/>
          <p:nvPr/>
        </p:nvSpPr>
        <p:spPr>
          <a:xfrm>
            <a:off x="579119" y="5850541"/>
            <a:ext cx="7947011" cy="463075"/>
          </a:xfrm>
          <a:prstGeom prst="rect">
            <a:avLst/>
          </a:prstGeom>
        </p:spPr>
        <p:txBody>
          <a:bodyPr wrap="square">
            <a:spAutoFit/>
          </a:bodyPr>
          <a:lstStyle/>
          <a:p>
            <a:pPr>
              <a:lnSpc>
                <a:spcPct val="150000"/>
              </a:lnSpc>
              <a:spcAft>
                <a:spcPts val="0"/>
              </a:spcAft>
            </a:pPr>
            <a:r>
              <a:rPr lang="es-ES" b="1" dirty="0"/>
              <a:t>Fuente: </a:t>
            </a:r>
            <a:r>
              <a:rPr lang="es-ES" dirty="0"/>
              <a:t>  </a:t>
            </a:r>
            <a:r>
              <a:rPr lang="es-EC" dirty="0"/>
              <a:t> (</a:t>
            </a:r>
            <a:r>
              <a:rPr lang="es-EC" dirty="0" err="1"/>
              <a:t>Quinayás</a:t>
            </a:r>
            <a:r>
              <a:rPr lang="es-EC" dirty="0"/>
              <a:t>, 2010)</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xmlns="" id="{1FACD27D-A654-4541-A823-8F1EB3A667B6}"/>
              </a:ext>
            </a:extLst>
          </p:cNvPr>
          <p:cNvSpPr/>
          <p:nvPr/>
        </p:nvSpPr>
        <p:spPr>
          <a:xfrm>
            <a:off x="4210903" y="5269514"/>
            <a:ext cx="3877986" cy="507831"/>
          </a:xfrm>
          <a:prstGeom prst="rect">
            <a:avLst/>
          </a:prstGeom>
        </p:spPr>
        <p:txBody>
          <a:bodyPr wrap="none">
            <a:spAutoFit/>
          </a:bodyPr>
          <a:lstStyle/>
          <a:p>
            <a:pPr algn="ctr">
              <a:lnSpc>
                <a:spcPct val="150000"/>
              </a:lnSpc>
              <a:spcAft>
                <a:spcPts val="0"/>
              </a:spcAft>
            </a:pPr>
            <a:r>
              <a:rPr lang="es-ES" i="1" dirty="0">
                <a:solidFill>
                  <a:srgbClr val="000000"/>
                </a:solidFill>
                <a:latin typeface="Arial" panose="020B0604020202020204" pitchFamily="34" charset="0"/>
                <a:ea typeface="Calibri" panose="020F0502020204030204" pitchFamily="34" charset="0"/>
                <a:cs typeface="Arial" panose="020B0604020202020204" pitchFamily="34" charset="0"/>
              </a:rPr>
              <a:t>Lineales, rotacionales, SMA		</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098" name="Picture 2" descr="Resultado de imagen para actuadores">
            <a:extLst>
              <a:ext uri="{FF2B5EF4-FFF2-40B4-BE49-F238E27FC236}">
                <a16:creationId xmlns:a16="http://schemas.microsoft.com/office/drawing/2014/main" xmlns="" id="{671B3F5F-A2D9-4309-B952-C39A5AA57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0" y="2024063"/>
            <a:ext cx="31623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817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966355" y="727364"/>
            <a:ext cx="4426527" cy="707886"/>
          </a:xfrm>
          <a:prstGeom prst="rect">
            <a:avLst/>
          </a:prstGeom>
          <a:noFill/>
        </p:spPr>
        <p:txBody>
          <a:bodyPr wrap="square" rtlCol="0">
            <a:spAutoFit/>
          </a:bodyPr>
          <a:lstStyle/>
          <a:p>
            <a:r>
              <a:rPr lang="es-EC" sz="4000" b="1" dirty="0"/>
              <a:t>MARCO TEÓRICO</a:t>
            </a:r>
          </a:p>
        </p:txBody>
      </p:sp>
      <p:sp>
        <p:nvSpPr>
          <p:cNvPr id="5" name="Rectángulo 4">
            <a:extLst>
              <a:ext uri="{FF2B5EF4-FFF2-40B4-BE49-F238E27FC236}">
                <a16:creationId xmlns:a16="http://schemas.microsoft.com/office/drawing/2014/main" xmlns="" id="{5700F0F5-B1D7-47F1-A47E-0E86D2B3D086}"/>
              </a:ext>
            </a:extLst>
          </p:cNvPr>
          <p:cNvSpPr/>
          <p:nvPr/>
        </p:nvSpPr>
        <p:spPr>
          <a:xfrm>
            <a:off x="579119" y="5850541"/>
            <a:ext cx="7947011" cy="831510"/>
          </a:xfrm>
          <a:prstGeom prst="rect">
            <a:avLst/>
          </a:prstGeom>
        </p:spPr>
        <p:txBody>
          <a:bodyPr wrap="square">
            <a:spAutoFit/>
          </a:bodyPr>
          <a:lstStyle/>
          <a:p>
            <a:pPr>
              <a:lnSpc>
                <a:spcPct val="150000"/>
              </a:lnSpc>
            </a:pPr>
            <a:r>
              <a:rPr lang="es-ES" b="1" dirty="0"/>
              <a:t>Fuente</a:t>
            </a:r>
            <a:r>
              <a:rPr lang="es-EC" b="1" dirty="0"/>
              <a:t>: </a:t>
            </a:r>
            <a:r>
              <a:rPr lang="es-EC" sz="1600" dirty="0"/>
              <a:t>https://prezi.com/cqpwmnuik-pc/metodologia-del-diseno-pahl-y-beitz/</a:t>
            </a:r>
          </a:p>
          <a:p>
            <a:pPr>
              <a:lnSpc>
                <a:spcPct val="150000"/>
              </a:lnSpc>
              <a:spcAft>
                <a:spcPts val="0"/>
              </a:spcAft>
            </a:pP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xmlns="" id="{96890E92-1E4F-4FE5-AE0C-916AC2CA6B60}"/>
              </a:ext>
            </a:extLst>
          </p:cNvPr>
          <p:cNvSpPr/>
          <p:nvPr/>
        </p:nvSpPr>
        <p:spPr>
          <a:xfrm>
            <a:off x="966355" y="1435250"/>
            <a:ext cx="4172937" cy="369332"/>
          </a:xfrm>
          <a:prstGeom prst="rect">
            <a:avLst/>
          </a:prstGeom>
        </p:spPr>
        <p:txBody>
          <a:bodyPr wrap="none">
            <a:spAutoFit/>
          </a:bodyPr>
          <a:lstStyle/>
          <a:p>
            <a:r>
              <a:rPr lang="es-EC" b="1" dirty="0">
                <a:solidFill>
                  <a:srgbClr val="000000"/>
                </a:solidFill>
                <a:latin typeface="PT Sans"/>
              </a:rPr>
              <a:t>Metodología del diseño, Pahl y Beitz</a:t>
            </a:r>
            <a:endParaRPr lang="es-EC" b="1" i="0" dirty="0">
              <a:solidFill>
                <a:srgbClr val="000000"/>
              </a:solidFill>
              <a:effectLst/>
              <a:latin typeface="PT Sans"/>
            </a:endParaRPr>
          </a:p>
        </p:txBody>
      </p:sp>
      <p:pic>
        <p:nvPicPr>
          <p:cNvPr id="10" name="Imagen 9">
            <a:extLst>
              <a:ext uri="{FF2B5EF4-FFF2-40B4-BE49-F238E27FC236}">
                <a16:creationId xmlns:a16="http://schemas.microsoft.com/office/drawing/2014/main" xmlns="" id="{2C61FAF6-4EBC-47D0-B749-AC668BFC875F}"/>
              </a:ext>
            </a:extLst>
          </p:cNvPr>
          <p:cNvPicPr/>
          <p:nvPr/>
        </p:nvPicPr>
        <p:blipFill rotWithShape="1">
          <a:blip r:embed="rId2">
            <a:extLst>
              <a:ext uri="{28A0092B-C50C-407E-A947-70E740481C1C}">
                <a14:useLocalDpi xmlns:a14="http://schemas.microsoft.com/office/drawing/2010/main" val="0"/>
              </a:ext>
            </a:extLst>
          </a:blip>
          <a:srcRect l="48707" t="47774" r="43468" b="40214"/>
          <a:stretch/>
        </p:blipFill>
        <p:spPr>
          <a:xfrm>
            <a:off x="5312983" y="881713"/>
            <a:ext cx="1203649" cy="923730"/>
          </a:xfrm>
          <a:prstGeom prst="rect">
            <a:avLst/>
          </a:prstGeom>
        </p:spPr>
      </p:pic>
      <p:sp>
        <p:nvSpPr>
          <p:cNvPr id="9" name="CuadroTexto 8">
            <a:extLst>
              <a:ext uri="{FF2B5EF4-FFF2-40B4-BE49-F238E27FC236}">
                <a16:creationId xmlns:a16="http://schemas.microsoft.com/office/drawing/2014/main" xmlns="" id="{C78ED9D1-0359-4B2E-8A81-CC996254116E}"/>
              </a:ext>
            </a:extLst>
          </p:cNvPr>
          <p:cNvSpPr txBox="1"/>
          <p:nvPr/>
        </p:nvSpPr>
        <p:spPr>
          <a:xfrm>
            <a:off x="966355" y="1886849"/>
            <a:ext cx="9578371" cy="4524315"/>
          </a:xfrm>
          <a:prstGeom prst="rect">
            <a:avLst/>
          </a:prstGeom>
          <a:noFill/>
        </p:spPr>
        <p:txBody>
          <a:bodyPr wrap="square" rtlCol="0">
            <a:spAutoFit/>
          </a:bodyPr>
          <a:lstStyle/>
          <a:p>
            <a:r>
              <a:rPr lang="es-EC" dirty="0"/>
              <a:t>Enfoque sistemático para el desarrollo de soluciones, cuyo objetivo es aumentar la probabilidad del éxito técnico y económico en el diseño</a:t>
            </a:r>
          </a:p>
          <a:p>
            <a:pPr marL="342900" indent="-342900">
              <a:buFont typeface="+mj-lt"/>
              <a:buAutoNum type="arabicPeriod"/>
            </a:pPr>
            <a:r>
              <a:rPr lang="es-EC" dirty="0"/>
              <a:t>Aclaración de la tarea </a:t>
            </a:r>
          </a:p>
          <a:p>
            <a:pPr marL="342900" indent="-342900">
              <a:buFont typeface="+mj-lt"/>
              <a:buAutoNum type="arabicPeriod"/>
            </a:pPr>
            <a:r>
              <a:rPr lang="es-EC" dirty="0"/>
              <a:t>Fase de diseño conceptual</a:t>
            </a:r>
          </a:p>
          <a:p>
            <a:r>
              <a:rPr lang="es-EC" dirty="0"/>
              <a:t>      2.1. Resumen de la tarea e identificación del problema esencial</a:t>
            </a:r>
          </a:p>
          <a:p>
            <a:r>
              <a:rPr lang="es-EC" dirty="0"/>
              <a:t>      2.2. Establecer las estructuras funcionales </a:t>
            </a:r>
          </a:p>
          <a:p>
            <a:r>
              <a:rPr lang="es-EC" dirty="0"/>
              <a:t>      2.3. Búsqueda de los principios de solución</a:t>
            </a:r>
          </a:p>
          <a:p>
            <a:r>
              <a:rPr lang="es-EC" dirty="0"/>
              <a:t>      2.4. Combinar los principios de la solución en variantes conceptuales  </a:t>
            </a:r>
          </a:p>
          <a:p>
            <a:r>
              <a:rPr lang="es-EC" dirty="0"/>
              <a:t>      2.5. Evaluación del concepto variantes con criterios técnicos y económicos </a:t>
            </a:r>
          </a:p>
          <a:p>
            <a:pPr marL="342900" indent="-342900">
              <a:buAutoNum type="arabicPeriod" startAt="3"/>
            </a:pPr>
            <a:r>
              <a:rPr lang="es-EC" dirty="0"/>
              <a:t>Diseño de la Realización</a:t>
            </a:r>
          </a:p>
          <a:p>
            <a:r>
              <a:rPr lang="es-EC" dirty="0"/>
              <a:t>       3.1. Desarrollar un diseño definitivo y comprobar que se cumplen los requisitos	</a:t>
            </a:r>
          </a:p>
          <a:p>
            <a:pPr marL="342900" indent="-342900">
              <a:buAutoNum type="arabicPeriod" startAt="4"/>
            </a:pPr>
            <a:r>
              <a:rPr lang="es-EC" dirty="0"/>
              <a:t>Llevar a cabo un diseño de detalle</a:t>
            </a:r>
          </a:p>
          <a:p>
            <a:r>
              <a:rPr lang="es-EC" dirty="0"/>
              <a:t>       4.1. Diseño de detalle</a:t>
            </a:r>
          </a:p>
          <a:p>
            <a:r>
              <a:rPr lang="es-EC" dirty="0"/>
              <a:t>       4.2. Exploración de nuevas formas del desarrollo del producto </a:t>
            </a:r>
          </a:p>
          <a:p>
            <a:endParaRPr lang="es-EC" dirty="0"/>
          </a:p>
          <a:p>
            <a:pPr marL="342900" indent="-342900">
              <a:buFont typeface="+mj-lt"/>
              <a:buAutoNum type="arabicPeriod"/>
            </a:pPr>
            <a:endParaRPr lang="es-EC" dirty="0"/>
          </a:p>
        </p:txBody>
      </p:sp>
      <p:pic>
        <p:nvPicPr>
          <p:cNvPr id="14" name="Imagen 13">
            <a:extLst>
              <a:ext uri="{FF2B5EF4-FFF2-40B4-BE49-F238E27FC236}">
                <a16:creationId xmlns:a16="http://schemas.microsoft.com/office/drawing/2014/main" xmlns="" id="{A99B83F8-FE1B-4A63-9261-D67717E209F2}"/>
              </a:ext>
            </a:extLst>
          </p:cNvPr>
          <p:cNvPicPr/>
          <p:nvPr/>
        </p:nvPicPr>
        <p:blipFill rotWithShape="1">
          <a:blip r:embed="rId3" cstate="print">
            <a:extLst>
              <a:ext uri="{28A0092B-C50C-407E-A947-70E740481C1C}">
                <a14:useLocalDpi xmlns:a14="http://schemas.microsoft.com/office/drawing/2010/main" val="0"/>
              </a:ext>
            </a:extLst>
          </a:blip>
          <a:srcRect l="52980" t="33646" r="39544" b="54792"/>
          <a:stretch/>
        </p:blipFill>
        <p:spPr bwMode="auto">
          <a:xfrm>
            <a:off x="3829515" y="2512468"/>
            <a:ext cx="485033" cy="372775"/>
          </a:xfrm>
          <a:prstGeom prst="rect">
            <a:avLst/>
          </a:prstGeom>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xmlns="" id="{3E4EEBFE-542A-4B80-9A3B-57C804884634}"/>
              </a:ext>
            </a:extLst>
          </p:cNvPr>
          <p:cNvPicPr/>
          <p:nvPr/>
        </p:nvPicPr>
        <p:blipFill rotWithShape="1">
          <a:blip r:embed="rId4"/>
          <a:srcRect l="45428" t="48158" r="43067" b="36009"/>
          <a:stretch/>
        </p:blipFill>
        <p:spPr bwMode="auto">
          <a:xfrm>
            <a:off x="7257051" y="2728831"/>
            <a:ext cx="944880" cy="731520"/>
          </a:xfrm>
          <a:prstGeom prst="rect">
            <a:avLst/>
          </a:prstGeom>
          <a:ln>
            <a:no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xmlns="" id="{5F52BDF5-1FBF-498C-AC80-EC8BE0032F6D}"/>
              </a:ext>
            </a:extLst>
          </p:cNvPr>
          <p:cNvPicPr/>
          <p:nvPr/>
        </p:nvPicPr>
        <p:blipFill rotWithShape="1">
          <a:blip r:embed="rId5"/>
          <a:srcRect l="44994" t="50358" r="43168" b="35664"/>
          <a:stretch/>
        </p:blipFill>
        <p:spPr bwMode="auto">
          <a:xfrm>
            <a:off x="5484398" y="3291238"/>
            <a:ext cx="860817" cy="540682"/>
          </a:xfrm>
          <a:prstGeom prst="rect">
            <a:avLst/>
          </a:prstGeom>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xmlns="" id="{BD67773D-3A25-4CE1-9405-4D53787DF034}"/>
              </a:ext>
            </a:extLst>
          </p:cNvPr>
          <p:cNvPicPr/>
          <p:nvPr/>
        </p:nvPicPr>
        <p:blipFill rotWithShape="1">
          <a:blip r:embed="rId6"/>
          <a:srcRect l="50658" t="51923" r="42429" b="37040"/>
          <a:stretch/>
        </p:blipFill>
        <p:spPr bwMode="auto">
          <a:xfrm>
            <a:off x="8339440" y="3906175"/>
            <a:ext cx="484964" cy="410471"/>
          </a:xfrm>
          <a:prstGeom prst="rect">
            <a:avLst/>
          </a:prstGeom>
          <a:ln>
            <a:noFill/>
          </a:ln>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xmlns="" id="{80A1D9D5-BFEA-4A72-9BD0-1CC07E02221C}"/>
              </a:ext>
            </a:extLst>
          </p:cNvPr>
          <p:cNvPicPr/>
          <p:nvPr/>
        </p:nvPicPr>
        <p:blipFill rotWithShape="1">
          <a:blip r:embed="rId7"/>
          <a:srcRect l="38805" t="43395" r="40592" b="40050"/>
          <a:stretch/>
        </p:blipFill>
        <p:spPr bwMode="auto">
          <a:xfrm>
            <a:off x="7257051" y="5053904"/>
            <a:ext cx="1352899" cy="6537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370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369106" y="33354"/>
            <a:ext cx="4426527" cy="707886"/>
          </a:xfrm>
          <a:prstGeom prst="rect">
            <a:avLst/>
          </a:prstGeom>
          <a:noFill/>
        </p:spPr>
        <p:txBody>
          <a:bodyPr wrap="square" rtlCol="0">
            <a:spAutoFit/>
          </a:bodyPr>
          <a:lstStyle/>
          <a:p>
            <a:r>
              <a:rPr lang="es-EC" sz="4000" b="1" dirty="0"/>
              <a:t>METODOLOGÍA</a:t>
            </a:r>
          </a:p>
        </p:txBody>
      </p:sp>
      <p:sp>
        <p:nvSpPr>
          <p:cNvPr id="3" name="Rectángulo 2">
            <a:extLst>
              <a:ext uri="{FF2B5EF4-FFF2-40B4-BE49-F238E27FC236}">
                <a16:creationId xmlns:a16="http://schemas.microsoft.com/office/drawing/2014/main" xmlns="" id="{969230EB-CBB0-46D9-B9C4-BD70F3C6CCE8}"/>
              </a:ext>
            </a:extLst>
          </p:cNvPr>
          <p:cNvSpPr/>
          <p:nvPr/>
        </p:nvSpPr>
        <p:spPr>
          <a:xfrm>
            <a:off x="3882736" y="40980"/>
            <a:ext cx="4426527" cy="738664"/>
          </a:xfrm>
          <a:prstGeom prst="rect">
            <a:avLst/>
          </a:prstGeom>
        </p:spPr>
        <p:txBody>
          <a:bodyPr wrap="square">
            <a:spAutoFit/>
          </a:bodyPr>
          <a:lstStyle/>
          <a:p>
            <a:pPr lvl="2">
              <a:lnSpc>
                <a:spcPct val="150000"/>
              </a:lnSpc>
              <a:spcBef>
                <a:spcPts val="200"/>
              </a:spcBef>
              <a:spcAft>
                <a:spcPts val="0"/>
              </a:spcAft>
            </a:pPr>
            <a:r>
              <a:rPr lang="es-E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Diseño conceptual</a:t>
            </a:r>
            <a:endParaRPr lang="es-EC"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 name="Tabla 1">
            <a:extLst>
              <a:ext uri="{FF2B5EF4-FFF2-40B4-BE49-F238E27FC236}">
                <a16:creationId xmlns:a16="http://schemas.microsoft.com/office/drawing/2014/main" xmlns="" id="{EB7DEA02-1CBB-41C2-9EBA-7B5942FDD461}"/>
              </a:ext>
            </a:extLst>
          </p:cNvPr>
          <p:cNvGraphicFramePr>
            <a:graphicFrameLocks noGrp="1"/>
          </p:cNvGraphicFramePr>
          <p:nvPr>
            <p:extLst>
              <p:ext uri="{D42A27DB-BD31-4B8C-83A1-F6EECF244321}">
                <p14:modId xmlns:p14="http://schemas.microsoft.com/office/powerpoint/2010/main" val="4117087032"/>
              </p:ext>
            </p:extLst>
          </p:nvPr>
        </p:nvGraphicFramePr>
        <p:xfrm>
          <a:off x="297406" y="653993"/>
          <a:ext cx="11597187" cy="5428366"/>
        </p:xfrm>
        <a:graphic>
          <a:graphicData uri="http://schemas.openxmlformats.org/drawingml/2006/table">
            <a:tbl>
              <a:tblPr firstRow="1" firstCol="1" bandRow="1">
                <a:tableStyleId>{5940675A-B579-460E-94D1-54222C63F5DA}</a:tableStyleId>
              </a:tblPr>
              <a:tblGrid>
                <a:gridCol w="355738">
                  <a:extLst>
                    <a:ext uri="{9D8B030D-6E8A-4147-A177-3AD203B41FA5}">
                      <a16:colId xmlns:a16="http://schemas.microsoft.com/office/drawing/2014/main" xmlns="" val="2295805304"/>
                    </a:ext>
                  </a:extLst>
                </a:gridCol>
                <a:gridCol w="951722">
                  <a:extLst>
                    <a:ext uri="{9D8B030D-6E8A-4147-A177-3AD203B41FA5}">
                      <a16:colId xmlns:a16="http://schemas.microsoft.com/office/drawing/2014/main" xmlns="" val="3398412266"/>
                    </a:ext>
                  </a:extLst>
                </a:gridCol>
                <a:gridCol w="3312368">
                  <a:extLst>
                    <a:ext uri="{9D8B030D-6E8A-4147-A177-3AD203B41FA5}">
                      <a16:colId xmlns:a16="http://schemas.microsoft.com/office/drawing/2014/main" xmlns="" val="1209247958"/>
                    </a:ext>
                  </a:extLst>
                </a:gridCol>
                <a:gridCol w="774440">
                  <a:extLst>
                    <a:ext uri="{9D8B030D-6E8A-4147-A177-3AD203B41FA5}">
                      <a16:colId xmlns:a16="http://schemas.microsoft.com/office/drawing/2014/main" xmlns="" val="2900237877"/>
                    </a:ext>
                  </a:extLst>
                </a:gridCol>
                <a:gridCol w="3415005">
                  <a:extLst>
                    <a:ext uri="{9D8B030D-6E8A-4147-A177-3AD203B41FA5}">
                      <a16:colId xmlns:a16="http://schemas.microsoft.com/office/drawing/2014/main" xmlns="" val="3583814232"/>
                    </a:ext>
                  </a:extLst>
                </a:gridCol>
                <a:gridCol w="923730">
                  <a:extLst>
                    <a:ext uri="{9D8B030D-6E8A-4147-A177-3AD203B41FA5}">
                      <a16:colId xmlns:a16="http://schemas.microsoft.com/office/drawing/2014/main" xmlns="" val="2768556882"/>
                    </a:ext>
                  </a:extLst>
                </a:gridCol>
                <a:gridCol w="1026368">
                  <a:extLst>
                    <a:ext uri="{9D8B030D-6E8A-4147-A177-3AD203B41FA5}">
                      <a16:colId xmlns:a16="http://schemas.microsoft.com/office/drawing/2014/main" xmlns="" val="2234168941"/>
                    </a:ext>
                  </a:extLst>
                </a:gridCol>
                <a:gridCol w="837816">
                  <a:extLst>
                    <a:ext uri="{9D8B030D-6E8A-4147-A177-3AD203B41FA5}">
                      <a16:colId xmlns:a16="http://schemas.microsoft.com/office/drawing/2014/main" xmlns="" val="2208574662"/>
                    </a:ext>
                  </a:extLst>
                </a:gridCol>
              </a:tblGrid>
              <a:tr h="147819">
                <a:tc>
                  <a:txBody>
                    <a:bodyPr/>
                    <a:lstStyle/>
                    <a:p>
                      <a:pPr algn="ctr" rtl="0" fontAlgn="ctr"/>
                      <a:r>
                        <a:rPr lang="es-EC" sz="1000" u="none" strike="noStrike" dirty="0">
                          <a:effectLst/>
                          <a:latin typeface="Arial" panose="020B0604020202020204" pitchFamily="34" charset="0"/>
                          <a:cs typeface="Arial" panose="020B0604020202020204" pitchFamily="34" charset="0"/>
                        </a:rPr>
                        <a:t>Nro.</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rtl="0" fontAlgn="ctr"/>
                      <a:r>
                        <a:rPr lang="es-EC" sz="1000" u="none" strike="noStrike">
                          <a:effectLst/>
                          <a:latin typeface="Arial" panose="020B0604020202020204" pitchFamily="34" charset="0"/>
                          <a:cs typeface="Arial" panose="020B0604020202020204" pitchFamily="34" charset="0"/>
                        </a:rPr>
                        <a:t>Concepto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rtl="0" fontAlgn="ctr"/>
                      <a:r>
                        <a:rPr lang="es-EC" sz="1000" u="none" strike="noStrike">
                          <a:effectLst/>
                          <a:latin typeface="Arial" panose="020B0604020202020204" pitchFamily="34" charset="0"/>
                          <a:cs typeface="Arial" panose="020B0604020202020204" pitchFamily="34" charset="0"/>
                        </a:rPr>
                        <a:t>Requerimiento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rtl="0" fontAlgn="ctr"/>
                      <a:r>
                        <a:rPr lang="es-EC" sz="1000" u="none" strike="noStrike">
                          <a:effectLst/>
                          <a:latin typeface="Arial" panose="020B0604020202020204" pitchFamily="34" charset="0"/>
                          <a:cs typeface="Arial" panose="020B0604020202020204" pitchFamily="34" charset="0"/>
                        </a:rPr>
                        <a:t>TR</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rtl="0" fontAlgn="ctr"/>
                      <a:r>
                        <a:rPr lang="es-EC" sz="1000" u="none" strike="noStrike">
                          <a:effectLst/>
                          <a:latin typeface="Arial" panose="020B0604020202020204" pitchFamily="34" charset="0"/>
                          <a:cs typeface="Arial" panose="020B0604020202020204" pitchFamily="34" charset="0"/>
                        </a:rPr>
                        <a:t>Descripción</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rtl="0" fontAlgn="ctr"/>
                      <a:r>
                        <a:rPr lang="es-EC" sz="1000" u="none" strike="noStrike">
                          <a:effectLst/>
                          <a:latin typeface="Arial" panose="020B0604020202020204" pitchFamily="34" charset="0"/>
                          <a:cs typeface="Arial" panose="020B0604020202020204" pitchFamily="34" charset="0"/>
                        </a:rPr>
                        <a:t>Naturaleza</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fontAlgn="b"/>
                      <a:r>
                        <a:rPr lang="es-EC" sz="1000" u="none" strike="noStrike">
                          <a:effectLst/>
                          <a:latin typeface="Arial" panose="020B0604020202020204" pitchFamily="34" charset="0"/>
                          <a:cs typeface="Arial" panose="020B0604020202020204" pitchFamily="34" charset="0"/>
                        </a:rPr>
                        <a:t>Valores </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Ponderación</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744037104"/>
                  </a:ext>
                </a:extLst>
              </a:tr>
              <a:tr h="147819">
                <a:tc rowSpan="6">
                  <a:txBody>
                    <a:bodyPr/>
                    <a:lstStyle/>
                    <a:p>
                      <a:pPr algn="ctr" rtl="0" fontAlgn="ctr"/>
                      <a:r>
                        <a:rPr lang="es-EC" sz="1000" u="none" strike="noStrike" dirty="0">
                          <a:effectLst/>
                          <a:latin typeface="Arial" panose="020B0604020202020204" pitchFamily="34" charset="0"/>
                          <a:cs typeface="Arial" panose="020B0604020202020204" pitchFamily="34" charset="0"/>
                        </a:rPr>
                        <a:t>1</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rowSpan="6">
                  <a:txBody>
                    <a:bodyPr/>
                    <a:lstStyle/>
                    <a:p>
                      <a:pPr algn="ctr" rtl="0" fontAlgn="ctr"/>
                      <a:r>
                        <a:rPr lang="es-EC" sz="1000" u="none" strike="noStrike" dirty="0">
                          <a:effectLst/>
                          <a:latin typeface="Arial" panose="020B0604020202020204" pitchFamily="34" charset="0"/>
                          <a:cs typeface="Arial" panose="020B0604020202020204" pitchFamily="34" charset="0"/>
                        </a:rPr>
                        <a:t>Funciones</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rowSpan="6">
                  <a:txBody>
                    <a:bodyPr/>
                    <a:lstStyle/>
                    <a:p>
                      <a:pPr algn="ctr" rtl="0" fontAlgn="ctr"/>
                      <a:r>
                        <a:rPr lang="es-EC" sz="1000" u="none" strike="noStrike">
                          <a:effectLst/>
                          <a:latin typeface="Arial" panose="020B0604020202020204" pitchFamily="34" charset="0"/>
                          <a:cs typeface="Arial" panose="020B0604020202020204" pitchFamily="34" charset="0"/>
                        </a:rPr>
                        <a:t>Agarres prensiles básicos</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6">
                  <a:txBody>
                    <a:bodyPr/>
                    <a:lstStyle/>
                    <a:p>
                      <a:pPr algn="ctr" rtl="0" fontAlgn="ctr"/>
                      <a:r>
                        <a:rPr lang="es-EC" sz="1000" u="none" strike="noStrike">
                          <a:effectLst/>
                          <a:latin typeface="Arial" panose="020B0604020202020204" pitchFamily="34" charset="0"/>
                          <a:cs typeface="Arial" panose="020B0604020202020204" pitchFamily="34" charset="0"/>
                        </a:rPr>
                        <a:t>Función</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6">
                  <a:txBody>
                    <a:bodyPr/>
                    <a:lstStyle/>
                    <a:p>
                      <a:pPr algn="ctr" rtl="0" fontAlgn="ctr"/>
                      <a:r>
                        <a:rPr lang="es-EC" sz="1000" u="none" strike="noStrike">
                          <a:effectLst/>
                          <a:latin typeface="Arial" panose="020B0604020202020204" pitchFamily="34" charset="0"/>
                          <a:cs typeface="Arial" panose="020B0604020202020204" pitchFamily="34" charset="0"/>
                        </a:rPr>
                        <a:t>Es la función principal</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6">
                  <a:txBody>
                    <a:bodyPr/>
                    <a:lstStyle/>
                    <a:p>
                      <a:pPr algn="ctr" rtl="0" fontAlgn="ctr"/>
                      <a:r>
                        <a:rPr lang="es-EC" sz="1000" u="none" strike="noStrike">
                          <a:effectLst/>
                          <a:latin typeface="Arial" panose="020B0604020202020204" pitchFamily="34" charset="0"/>
                          <a:cs typeface="Arial" panose="020B0604020202020204" pitchFamily="34" charset="0"/>
                        </a:rPr>
                        <a:t>Cualitativo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fontAlgn="b"/>
                      <a:r>
                        <a:rPr lang="es-EC" sz="1000" u="none" strike="noStrike">
                          <a:effectLst/>
                          <a:latin typeface="Arial" panose="020B0604020202020204" pitchFamily="34" charset="0"/>
                          <a:cs typeface="Arial" panose="020B0604020202020204" pitchFamily="34" charset="0"/>
                        </a:rPr>
                        <a:t>Cilindrico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30%</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68528311"/>
                  </a:ext>
                </a:extLst>
              </a:tr>
              <a:tr h="1478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a:effectLst/>
                          <a:latin typeface="Arial" panose="020B0604020202020204" pitchFamily="34" charset="0"/>
                          <a:cs typeface="Arial" panose="020B0604020202020204" pitchFamily="34" charset="0"/>
                        </a:rPr>
                        <a:t>De punta</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30%</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1672040728"/>
                  </a:ext>
                </a:extLst>
              </a:tr>
              <a:tr h="1478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a:effectLst/>
                          <a:latin typeface="Arial" panose="020B0604020202020204" pitchFamily="34" charset="0"/>
                          <a:cs typeface="Arial" panose="020B0604020202020204" pitchFamily="34" charset="0"/>
                        </a:rPr>
                        <a:t>De gancho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3%</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970715512"/>
                  </a:ext>
                </a:extLst>
              </a:tr>
              <a:tr h="1478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a:effectLst/>
                          <a:latin typeface="Arial" panose="020B0604020202020204" pitchFamily="34" charset="0"/>
                          <a:cs typeface="Arial" panose="020B0604020202020204" pitchFamily="34" charset="0"/>
                        </a:rPr>
                        <a:t>Palmar</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a:effectLst/>
                          <a:latin typeface="Arial" panose="020B0604020202020204" pitchFamily="34" charset="0"/>
                          <a:cs typeface="Arial" panose="020B0604020202020204" pitchFamily="34" charset="0"/>
                        </a:rPr>
                        <a:t>30%</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306298607"/>
                  </a:ext>
                </a:extLst>
              </a:tr>
              <a:tr h="1478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a:effectLst/>
                          <a:latin typeface="Arial" panose="020B0604020202020204" pitchFamily="34" charset="0"/>
                          <a:cs typeface="Arial" panose="020B0604020202020204" pitchFamily="34" charset="0"/>
                        </a:rPr>
                        <a:t>Esfericos</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a:effectLst/>
                          <a:latin typeface="Arial" panose="020B0604020202020204" pitchFamily="34" charset="0"/>
                          <a:cs typeface="Arial" panose="020B0604020202020204" pitchFamily="34" charset="0"/>
                        </a:rPr>
                        <a:t>3%</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842097503"/>
                  </a:ext>
                </a:extLst>
              </a:tr>
              <a:tr h="1478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a:effectLst/>
                          <a:latin typeface="Arial" panose="020B0604020202020204" pitchFamily="34" charset="0"/>
                          <a:cs typeface="Arial" panose="020B0604020202020204" pitchFamily="34" charset="0"/>
                        </a:rPr>
                        <a:t>Lateral</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a:effectLst/>
                          <a:latin typeface="Arial" panose="020B0604020202020204" pitchFamily="34" charset="0"/>
                          <a:cs typeface="Arial" panose="020B0604020202020204" pitchFamily="34" charset="0"/>
                        </a:rPr>
                        <a:t>3%</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526346066"/>
                  </a:ext>
                </a:extLst>
              </a:tr>
              <a:tr h="147819">
                <a:tc rowSpan="3">
                  <a:txBody>
                    <a:bodyPr/>
                    <a:lstStyle/>
                    <a:p>
                      <a:pPr algn="ctr" rtl="0" fontAlgn="ctr"/>
                      <a:r>
                        <a:rPr lang="es-EC" sz="1000" u="none" strike="noStrike">
                          <a:effectLst/>
                          <a:latin typeface="Arial" panose="020B0604020202020204" pitchFamily="34" charset="0"/>
                          <a:cs typeface="Arial" panose="020B0604020202020204" pitchFamily="34" charset="0"/>
                        </a:rPr>
                        <a:t>2</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dirty="0">
                          <a:effectLst/>
                          <a:latin typeface="Arial" panose="020B0604020202020204" pitchFamily="34" charset="0"/>
                          <a:cs typeface="Arial" panose="020B0604020202020204" pitchFamily="34" charset="0"/>
                        </a:rPr>
                        <a:t>Energía</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dirty="0">
                          <a:effectLst/>
                          <a:latin typeface="Arial" panose="020B0604020202020204" pitchFamily="34" charset="0"/>
                          <a:cs typeface="Arial" panose="020B0604020202020204" pitchFamily="34" charset="0"/>
                        </a:rPr>
                        <a:t>Fuerza y velocidad adecuada para realizar los agarres prensiles básicos</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Función</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Acorde a fuerza y velocidad de la mano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Cuantitativo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fontAlgn="b"/>
                      <a:r>
                        <a:rPr lang="es-EC" sz="1000" u="none" strike="noStrike">
                          <a:effectLst/>
                          <a:latin typeface="Arial" panose="020B0604020202020204" pitchFamily="34" charset="0"/>
                          <a:cs typeface="Arial" panose="020B0604020202020204" pitchFamily="34" charset="0"/>
                        </a:rPr>
                        <a:t>30 a 1</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25%</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1762351821"/>
                  </a:ext>
                </a:extLst>
              </a:tr>
              <a:tr h="1478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a:effectLst/>
                          <a:latin typeface="Arial" panose="020B0604020202020204" pitchFamily="34" charset="0"/>
                          <a:cs typeface="Arial" panose="020B0604020202020204" pitchFamily="34" charset="0"/>
                        </a:rPr>
                        <a:t>63 a 1</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50%</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552234038"/>
                  </a:ext>
                </a:extLst>
              </a:tr>
              <a:tr h="1478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a:effectLst/>
                          <a:latin typeface="Arial" panose="020B0604020202020204" pitchFamily="34" charset="0"/>
                          <a:cs typeface="Arial" panose="020B0604020202020204" pitchFamily="34" charset="0"/>
                        </a:rPr>
                        <a:t>100 a 1</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25%</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3984661937"/>
                  </a:ext>
                </a:extLst>
              </a:tr>
              <a:tr h="147819">
                <a:tc rowSpan="3">
                  <a:txBody>
                    <a:bodyPr/>
                    <a:lstStyle/>
                    <a:p>
                      <a:pPr algn="ctr" rtl="0" fontAlgn="ctr"/>
                      <a:r>
                        <a:rPr lang="es-EC" sz="1000" u="none" strike="noStrike">
                          <a:effectLst/>
                          <a:latin typeface="Arial" panose="020B0604020202020204" pitchFamily="34" charset="0"/>
                          <a:cs typeface="Arial" panose="020B0604020202020204" pitchFamily="34" charset="0"/>
                        </a:rPr>
                        <a:t>3</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Geometría</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dirty="0">
                          <a:effectLst/>
                          <a:latin typeface="Arial" panose="020B0604020202020204" pitchFamily="34" charset="0"/>
                          <a:cs typeface="Arial" panose="020B0604020202020204" pitchFamily="34" charset="0"/>
                        </a:rPr>
                        <a:t>Transmisión de movimiento </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dirty="0">
                          <a:effectLst/>
                          <a:latin typeface="Arial" panose="020B0604020202020204" pitchFamily="34" charset="0"/>
                          <a:cs typeface="Arial" panose="020B0604020202020204" pitchFamily="34" charset="0"/>
                        </a:rPr>
                        <a:t>Función</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Mecanismo paramétrico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Cuantitativo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fontAlgn="b"/>
                      <a:r>
                        <a:rPr lang="es-EC" sz="1000" u="none" strike="noStrike">
                          <a:effectLst/>
                          <a:latin typeface="Arial" panose="020B0604020202020204" pitchFamily="34" charset="0"/>
                          <a:cs typeface="Arial" panose="020B0604020202020204" pitchFamily="34" charset="0"/>
                        </a:rPr>
                        <a:t>Engranages</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25%</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881788021"/>
                  </a:ext>
                </a:extLst>
              </a:tr>
              <a:tr h="1478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a:effectLst/>
                          <a:latin typeface="Arial" panose="020B0604020202020204" pitchFamily="34" charset="0"/>
                          <a:cs typeface="Arial" panose="020B0604020202020204" pitchFamily="34" charset="0"/>
                        </a:rPr>
                        <a:t>Poleas</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a:effectLst/>
                          <a:latin typeface="Arial" panose="020B0604020202020204" pitchFamily="34" charset="0"/>
                          <a:cs typeface="Arial" panose="020B0604020202020204" pitchFamily="34" charset="0"/>
                        </a:rPr>
                        <a:t>25%</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3404183045"/>
                  </a:ext>
                </a:extLst>
              </a:tr>
              <a:tr h="1478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a:effectLst/>
                          <a:latin typeface="Arial" panose="020B0604020202020204" pitchFamily="34" charset="0"/>
                          <a:cs typeface="Arial" panose="020B0604020202020204" pitchFamily="34" charset="0"/>
                        </a:rPr>
                        <a:t>Barras</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a:effectLst/>
                          <a:latin typeface="Arial" panose="020B0604020202020204" pitchFamily="34" charset="0"/>
                          <a:cs typeface="Arial" panose="020B0604020202020204" pitchFamily="34" charset="0"/>
                        </a:rPr>
                        <a:t>50%</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2325607181"/>
                  </a:ext>
                </a:extLst>
              </a:tr>
              <a:tr h="147819">
                <a:tc rowSpan="3">
                  <a:txBody>
                    <a:bodyPr/>
                    <a:lstStyle/>
                    <a:p>
                      <a:pPr algn="ctr" rtl="0" fontAlgn="ctr"/>
                      <a:r>
                        <a:rPr lang="es-EC" sz="1000" u="none" strike="noStrike">
                          <a:effectLst/>
                          <a:latin typeface="Arial" panose="020B0604020202020204" pitchFamily="34" charset="0"/>
                          <a:cs typeface="Arial" panose="020B0604020202020204" pitchFamily="34" charset="0"/>
                        </a:rPr>
                        <a:t>4</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Costos</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dirty="0">
                          <a:effectLst/>
                          <a:latin typeface="Arial" panose="020B0604020202020204" pitchFamily="34" charset="0"/>
                          <a:cs typeface="Arial" panose="020B0604020202020204" pitchFamily="34" charset="0"/>
                        </a:rPr>
                        <a:t>Costos del prototipo</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Necesidad</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dirty="0">
                          <a:effectLst/>
                          <a:latin typeface="Arial" panose="020B0604020202020204" pitchFamily="34" charset="0"/>
                          <a:cs typeface="Arial" panose="020B0604020202020204" pitchFamily="34" charset="0"/>
                        </a:rPr>
                        <a:t>Definido por el costo máximo de la prótesis</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Cuantitativo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fontAlgn="b"/>
                      <a:r>
                        <a:rPr lang="es-EC" sz="1000" u="none" strike="noStrike">
                          <a:effectLst/>
                          <a:latin typeface="Arial" panose="020B0604020202020204" pitchFamily="34" charset="0"/>
                          <a:cs typeface="Arial" panose="020B0604020202020204" pitchFamily="34" charset="0"/>
                        </a:rPr>
                        <a:t>Alto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a:effectLst/>
                          <a:latin typeface="Arial" panose="020B0604020202020204" pitchFamily="34" charset="0"/>
                          <a:cs typeface="Arial" panose="020B0604020202020204" pitchFamily="34" charset="0"/>
                        </a:rPr>
                        <a:t>25%</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2413158469"/>
                  </a:ext>
                </a:extLst>
              </a:tr>
              <a:tr h="1478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a:effectLst/>
                          <a:latin typeface="Arial" panose="020B0604020202020204" pitchFamily="34" charset="0"/>
                          <a:cs typeface="Arial" panose="020B0604020202020204" pitchFamily="34" charset="0"/>
                        </a:rPr>
                        <a:t>Medio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25%</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1924410215"/>
                  </a:ext>
                </a:extLst>
              </a:tr>
              <a:tr h="1478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dirty="0">
                          <a:effectLst/>
                          <a:latin typeface="Arial" panose="020B0604020202020204" pitchFamily="34" charset="0"/>
                          <a:cs typeface="Arial" panose="020B0604020202020204" pitchFamily="34" charset="0"/>
                        </a:rPr>
                        <a:t>Bajo</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50%</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3304879573"/>
                  </a:ext>
                </a:extLst>
              </a:tr>
              <a:tr h="147819">
                <a:tc rowSpan="2">
                  <a:txBody>
                    <a:bodyPr/>
                    <a:lstStyle/>
                    <a:p>
                      <a:pPr algn="ctr" rtl="0" fontAlgn="ctr"/>
                      <a:r>
                        <a:rPr lang="es-EC" sz="1000" u="none" strike="noStrike">
                          <a:effectLst/>
                          <a:latin typeface="Arial" panose="020B0604020202020204" pitchFamily="34" charset="0"/>
                          <a:cs typeface="Arial" panose="020B0604020202020204" pitchFamily="34" charset="0"/>
                        </a:rPr>
                        <a:t>5</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2">
                  <a:txBody>
                    <a:bodyPr/>
                    <a:lstStyle/>
                    <a:p>
                      <a:pPr algn="ctr" rtl="0" fontAlgn="ctr"/>
                      <a:r>
                        <a:rPr lang="es-EC" sz="1000" u="none" strike="noStrike">
                          <a:effectLst/>
                          <a:latin typeface="Arial" panose="020B0604020202020204" pitchFamily="34" charset="0"/>
                          <a:cs typeface="Arial" panose="020B0604020202020204" pitchFamily="34" charset="0"/>
                        </a:rPr>
                        <a:t>Geometría</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2">
                  <a:txBody>
                    <a:bodyPr/>
                    <a:lstStyle/>
                    <a:p>
                      <a:pPr algn="ctr" rtl="0" fontAlgn="ctr"/>
                      <a:r>
                        <a:rPr lang="es-EC" sz="1000" u="none" strike="noStrike" dirty="0">
                          <a:effectLst/>
                          <a:latin typeface="Arial" panose="020B0604020202020204" pitchFamily="34" charset="0"/>
                          <a:cs typeface="Arial" panose="020B0604020202020204" pitchFamily="34" charset="0"/>
                        </a:rPr>
                        <a:t>Actuadores compactos </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rowSpan="2">
                  <a:txBody>
                    <a:bodyPr/>
                    <a:lstStyle/>
                    <a:p>
                      <a:pPr algn="ctr" rtl="0" fontAlgn="ctr"/>
                      <a:r>
                        <a:rPr lang="es-EC" sz="1000" u="none" strike="noStrike">
                          <a:effectLst/>
                          <a:latin typeface="Arial" panose="020B0604020202020204" pitchFamily="34" charset="0"/>
                          <a:cs typeface="Arial" panose="020B0604020202020204" pitchFamily="34" charset="0"/>
                        </a:rPr>
                        <a:t>Función</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2">
                  <a:txBody>
                    <a:bodyPr/>
                    <a:lstStyle/>
                    <a:p>
                      <a:pPr algn="ctr" rtl="0" fontAlgn="ctr"/>
                      <a:r>
                        <a:rPr lang="es-EC" sz="1000" u="none" strike="noStrike">
                          <a:effectLst/>
                          <a:latin typeface="Arial" panose="020B0604020202020204" pitchFamily="34" charset="0"/>
                          <a:cs typeface="Arial" panose="020B0604020202020204" pitchFamily="34" charset="0"/>
                        </a:rPr>
                        <a:t>Está determinada por el espesor promedio de la mano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2">
                  <a:txBody>
                    <a:bodyPr/>
                    <a:lstStyle/>
                    <a:p>
                      <a:pPr algn="ctr" rtl="0" fontAlgn="ctr"/>
                      <a:r>
                        <a:rPr lang="es-EC" sz="1000" u="none" strike="noStrike" dirty="0">
                          <a:effectLst/>
                          <a:latin typeface="Arial" panose="020B0604020202020204" pitchFamily="34" charset="0"/>
                          <a:cs typeface="Arial" panose="020B0604020202020204" pitchFamily="34" charset="0"/>
                        </a:rPr>
                        <a:t>Cuantitativo</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fontAlgn="b"/>
                      <a:r>
                        <a:rPr lang="es-EC" sz="1000" u="none" strike="noStrike" dirty="0">
                          <a:effectLst/>
                          <a:latin typeface="Arial" panose="020B0604020202020204" pitchFamily="34" charset="0"/>
                          <a:cs typeface="Arial" panose="020B0604020202020204" pitchFamily="34" charset="0"/>
                        </a:rPr>
                        <a:t>Lineales</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70%</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3698964947"/>
                  </a:ext>
                </a:extLst>
              </a:tr>
              <a:tr h="1478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dirty="0">
                          <a:effectLst/>
                          <a:latin typeface="Arial" panose="020B0604020202020204" pitchFamily="34" charset="0"/>
                          <a:cs typeface="Arial" panose="020B0604020202020204" pitchFamily="34" charset="0"/>
                        </a:rPr>
                        <a:t>Rotacionales</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30%</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1649709460"/>
                  </a:ext>
                </a:extLst>
              </a:tr>
              <a:tr h="293703">
                <a:tc>
                  <a:txBody>
                    <a:bodyPr/>
                    <a:lstStyle/>
                    <a:p>
                      <a:pPr algn="ctr" rtl="0" fontAlgn="ctr"/>
                      <a:r>
                        <a:rPr lang="es-EC" sz="1000" u="none" strike="noStrike">
                          <a:effectLst/>
                          <a:latin typeface="Arial" panose="020B0604020202020204" pitchFamily="34" charset="0"/>
                          <a:cs typeface="Arial" panose="020B0604020202020204" pitchFamily="34" charset="0"/>
                        </a:rPr>
                        <a:t>6</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rtl="0" fontAlgn="ctr"/>
                      <a:r>
                        <a:rPr lang="es-EC" sz="1000" u="none" strike="noStrike">
                          <a:effectLst/>
                          <a:latin typeface="Arial" panose="020B0604020202020204" pitchFamily="34" charset="0"/>
                          <a:cs typeface="Arial" panose="020B0604020202020204" pitchFamily="34" charset="0"/>
                        </a:rPr>
                        <a:t>Modularidad</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rtl="0" fontAlgn="ctr"/>
                      <a:r>
                        <a:rPr lang="es-EC" sz="1000" u="none" strike="noStrike" dirty="0">
                          <a:effectLst/>
                          <a:latin typeface="Arial" panose="020B0604020202020204" pitchFamily="34" charset="0"/>
                          <a:cs typeface="Arial" panose="020B0604020202020204" pitchFamily="34" charset="0"/>
                        </a:rPr>
                        <a:t>Piezas paramétricas con diseño modular</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rtl="0" fontAlgn="ctr"/>
                      <a:r>
                        <a:rPr lang="es-EC" sz="1000" u="none" strike="noStrike" dirty="0">
                          <a:effectLst/>
                          <a:latin typeface="Arial" panose="020B0604020202020204" pitchFamily="34" charset="0"/>
                          <a:cs typeface="Arial" panose="020B0604020202020204" pitchFamily="34" charset="0"/>
                        </a:rPr>
                        <a:t>Necesidad</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rtl="0" fontAlgn="ctr"/>
                      <a:r>
                        <a:rPr lang="es-EC" sz="1000" u="none" strike="noStrike" dirty="0">
                          <a:effectLst/>
                          <a:latin typeface="Arial" panose="020B0604020202020204" pitchFamily="34" charset="0"/>
                          <a:cs typeface="Arial" panose="020B0604020202020204" pitchFamily="34" charset="0"/>
                        </a:rPr>
                        <a:t>Piezas configurables sus dimensiones a la población de estudio</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rtl="0" fontAlgn="ctr"/>
                      <a:r>
                        <a:rPr lang="es-EC" sz="1000" u="none" strike="noStrike">
                          <a:effectLst/>
                          <a:latin typeface="Arial" panose="020B0604020202020204" pitchFamily="34" charset="0"/>
                          <a:cs typeface="Arial" panose="020B0604020202020204" pitchFamily="34" charset="0"/>
                        </a:rPr>
                        <a:t>Cualitativo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fontAlgn="b"/>
                      <a:r>
                        <a:rPr lang="es-EC" sz="1000" u="none" strike="noStrike">
                          <a:effectLst/>
                          <a:latin typeface="Arial" panose="020B0604020202020204" pitchFamily="34" charset="0"/>
                          <a:cs typeface="Arial" panose="020B0604020202020204" pitchFamily="34" charset="0"/>
                        </a:rPr>
                        <a:t> </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 </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3673864750"/>
                  </a:ext>
                </a:extLst>
              </a:tr>
              <a:tr h="147819">
                <a:tc rowSpan="3">
                  <a:txBody>
                    <a:bodyPr/>
                    <a:lstStyle/>
                    <a:p>
                      <a:pPr algn="ctr" rtl="0" fontAlgn="ctr"/>
                      <a:r>
                        <a:rPr lang="es-EC" sz="1000" u="none" strike="noStrike">
                          <a:effectLst/>
                          <a:latin typeface="Arial" panose="020B0604020202020204" pitchFamily="34" charset="0"/>
                          <a:cs typeface="Arial" panose="020B0604020202020204" pitchFamily="34" charset="0"/>
                        </a:rPr>
                        <a:t>7</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Ensamble</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Fácil ensamblaje y desarme para mantenimiento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Necesidad</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dirty="0">
                          <a:effectLst/>
                          <a:latin typeface="Arial" panose="020B0604020202020204" pitchFamily="34" charset="0"/>
                          <a:cs typeface="Arial" panose="020B0604020202020204" pitchFamily="34" charset="0"/>
                        </a:rPr>
                        <a:t>Desarmar los componentes de la mano de una forma fácil y rápida</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Cualitativo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fontAlgn="b"/>
                      <a:r>
                        <a:rPr lang="es-EC" sz="1000" u="none" strike="noStrike">
                          <a:effectLst/>
                          <a:latin typeface="Arial" panose="020B0604020202020204" pitchFamily="34" charset="0"/>
                          <a:cs typeface="Arial" panose="020B0604020202020204" pitchFamily="34" charset="0"/>
                        </a:rPr>
                        <a:t>Dificil</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25%</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2969987"/>
                  </a:ext>
                </a:extLst>
              </a:tr>
              <a:tr h="1478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a:effectLst/>
                          <a:latin typeface="Arial" panose="020B0604020202020204" pitchFamily="34" charset="0"/>
                          <a:cs typeface="Arial" panose="020B0604020202020204" pitchFamily="34" charset="0"/>
                        </a:rPr>
                        <a:t>Normal</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25%</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910826882"/>
                  </a:ext>
                </a:extLst>
              </a:tr>
              <a:tr h="251994">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a:effectLst/>
                          <a:latin typeface="Arial" panose="020B0604020202020204" pitchFamily="34" charset="0"/>
                          <a:cs typeface="Arial" panose="020B0604020202020204" pitchFamily="34" charset="0"/>
                        </a:rPr>
                        <a:t>Facil</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50%</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682536748"/>
                  </a:ext>
                </a:extLst>
              </a:tr>
              <a:tr h="147819">
                <a:tc rowSpan="3">
                  <a:txBody>
                    <a:bodyPr/>
                    <a:lstStyle/>
                    <a:p>
                      <a:pPr algn="ctr" rtl="0" fontAlgn="ctr"/>
                      <a:r>
                        <a:rPr lang="es-EC" sz="1000" u="none" strike="noStrike">
                          <a:effectLst/>
                          <a:latin typeface="Arial" panose="020B0604020202020204" pitchFamily="34" charset="0"/>
                          <a:cs typeface="Arial" panose="020B0604020202020204" pitchFamily="34" charset="0"/>
                        </a:rPr>
                        <a:t>8</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Materiales</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Material de fácil manufactura</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Deseo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Materiales útiles para la producción mediante prototipado rápido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dirty="0">
                          <a:effectLst/>
                          <a:latin typeface="Arial" panose="020B0604020202020204" pitchFamily="34" charset="0"/>
                          <a:cs typeface="Arial" panose="020B0604020202020204" pitchFamily="34" charset="0"/>
                        </a:rPr>
                        <a:t>Cualitativo</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fontAlgn="b"/>
                      <a:r>
                        <a:rPr lang="es-EC" sz="1000" u="none" strike="noStrike">
                          <a:effectLst/>
                          <a:latin typeface="Arial" panose="020B0604020202020204" pitchFamily="34" charset="0"/>
                          <a:cs typeface="Arial" panose="020B0604020202020204" pitchFamily="34" charset="0"/>
                        </a:rPr>
                        <a:t>Cnc</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25%</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2278042417"/>
                  </a:ext>
                </a:extLst>
              </a:tr>
              <a:tr h="1478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a:effectLst/>
                          <a:latin typeface="Arial" panose="020B0604020202020204" pitchFamily="34" charset="0"/>
                          <a:cs typeface="Arial" panose="020B0604020202020204" pitchFamily="34" charset="0"/>
                        </a:rPr>
                        <a:t>Inyeccion</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25%</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2225572923"/>
                  </a:ext>
                </a:extLst>
              </a:tr>
              <a:tr h="293176">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a:effectLst/>
                          <a:latin typeface="Arial" panose="020B0604020202020204" pitchFamily="34" charset="0"/>
                          <a:cs typeface="Arial" panose="020B0604020202020204" pitchFamily="34" charset="0"/>
                        </a:rPr>
                        <a:t>Prototipado rapido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50%</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3113857003"/>
                  </a:ext>
                </a:extLst>
              </a:tr>
              <a:tr h="147819">
                <a:tc rowSpan="3">
                  <a:txBody>
                    <a:bodyPr/>
                    <a:lstStyle/>
                    <a:p>
                      <a:pPr algn="ctr" rtl="0" fontAlgn="ctr"/>
                      <a:r>
                        <a:rPr lang="es-EC" sz="1000" u="none" strike="noStrike">
                          <a:effectLst/>
                          <a:latin typeface="Arial" panose="020B0604020202020204" pitchFamily="34" charset="0"/>
                          <a:cs typeface="Arial" panose="020B0604020202020204" pitchFamily="34" charset="0"/>
                        </a:rPr>
                        <a:t>9</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Geometría</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Nivel adecuado de emulación geométrica</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Deseo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Está determinado por la antropometría, goniometría y forma de la mano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dirty="0">
                          <a:effectLst/>
                          <a:latin typeface="Arial" panose="020B0604020202020204" pitchFamily="34" charset="0"/>
                          <a:cs typeface="Arial" panose="020B0604020202020204" pitchFamily="34" charset="0"/>
                        </a:rPr>
                        <a:t>Cualitativo</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fontAlgn="b"/>
                      <a:r>
                        <a:rPr lang="es-EC" sz="1000" u="none" strike="noStrike">
                          <a:effectLst/>
                          <a:latin typeface="Arial" panose="020B0604020202020204" pitchFamily="34" charset="0"/>
                          <a:cs typeface="Arial" panose="020B0604020202020204" pitchFamily="34" charset="0"/>
                        </a:rPr>
                        <a:t>bajo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25%</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640895805"/>
                  </a:ext>
                </a:extLst>
              </a:tr>
              <a:tr h="1478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a:effectLst/>
                          <a:latin typeface="Arial" panose="020B0604020202020204" pitchFamily="34" charset="0"/>
                          <a:cs typeface="Arial" panose="020B0604020202020204" pitchFamily="34" charset="0"/>
                        </a:rPr>
                        <a:t>medio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50%</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2629928136"/>
                  </a:ext>
                </a:extLst>
              </a:tr>
              <a:tr h="14647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dirty="0">
                          <a:effectLst/>
                          <a:latin typeface="Arial" panose="020B0604020202020204" pitchFamily="34" charset="0"/>
                          <a:cs typeface="Arial" panose="020B0604020202020204" pitchFamily="34" charset="0"/>
                        </a:rPr>
                        <a:t>alto</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25%</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3687542537"/>
                  </a:ext>
                </a:extLst>
              </a:tr>
              <a:tr h="147819">
                <a:tc rowSpan="3">
                  <a:txBody>
                    <a:bodyPr/>
                    <a:lstStyle/>
                    <a:p>
                      <a:pPr algn="ctr" rtl="0" fontAlgn="ctr"/>
                      <a:r>
                        <a:rPr lang="es-EC" sz="1000" u="none" strike="noStrike">
                          <a:effectLst/>
                          <a:latin typeface="Arial" panose="020B0604020202020204" pitchFamily="34" charset="0"/>
                          <a:cs typeface="Arial" panose="020B0604020202020204" pitchFamily="34" charset="0"/>
                        </a:rPr>
                        <a:t>10</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Materiales</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dirty="0">
                          <a:effectLst/>
                          <a:latin typeface="Arial" panose="020B0604020202020204" pitchFamily="34" charset="0"/>
                          <a:cs typeface="Arial" panose="020B0604020202020204" pitchFamily="34" charset="0"/>
                        </a:rPr>
                        <a:t>Material para labores básicas cotidianas</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Necesidad</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Definido por los materiales que puedan tener contacto con la piel, humedad y temperatura.</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rowSpan="3">
                  <a:txBody>
                    <a:bodyPr/>
                    <a:lstStyle/>
                    <a:p>
                      <a:pPr algn="ctr" rtl="0" fontAlgn="ctr"/>
                      <a:r>
                        <a:rPr lang="es-EC" sz="1000" u="none" strike="noStrike">
                          <a:effectLst/>
                          <a:latin typeface="Arial" panose="020B0604020202020204" pitchFamily="34" charset="0"/>
                          <a:cs typeface="Arial" panose="020B0604020202020204" pitchFamily="34" charset="0"/>
                        </a:rPr>
                        <a:t>Cualitativo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ctr"/>
                </a:tc>
                <a:tc>
                  <a:txBody>
                    <a:bodyPr/>
                    <a:lstStyle/>
                    <a:p>
                      <a:pPr algn="ctr" fontAlgn="b"/>
                      <a:r>
                        <a:rPr lang="es-EC" sz="1000" u="none" strike="noStrike" dirty="0">
                          <a:effectLst/>
                          <a:latin typeface="Arial" panose="020B0604020202020204" pitchFamily="34" charset="0"/>
                          <a:cs typeface="Arial" panose="020B0604020202020204" pitchFamily="34" charset="0"/>
                        </a:rPr>
                        <a:t>Metal</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25%</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1655707367"/>
                  </a:ext>
                </a:extLst>
              </a:tr>
              <a:tr h="14781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a:effectLst/>
                          <a:latin typeface="Arial" panose="020B0604020202020204" pitchFamily="34" charset="0"/>
                          <a:cs typeface="Arial" panose="020B0604020202020204" pitchFamily="34" charset="0"/>
                        </a:rPr>
                        <a:t>Plastico</a:t>
                      </a:r>
                      <a:endParaRPr lang="es-EC" sz="1000" b="0" i="0" u="none" strike="noStrike">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50%</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2206850018"/>
                  </a:ext>
                </a:extLst>
              </a:tr>
              <a:tr h="377123">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b"/>
                      <a:r>
                        <a:rPr lang="es-EC" sz="1000" u="none" strike="noStrike" dirty="0">
                          <a:effectLst/>
                          <a:latin typeface="Arial" panose="020B0604020202020204" pitchFamily="34" charset="0"/>
                          <a:cs typeface="Arial" panose="020B0604020202020204" pitchFamily="34" charset="0"/>
                        </a:rPr>
                        <a:t>Compuesto</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tc>
                  <a:txBody>
                    <a:bodyPr/>
                    <a:lstStyle/>
                    <a:p>
                      <a:pPr algn="ctr" fontAlgn="b"/>
                      <a:r>
                        <a:rPr lang="es-EC" sz="1000" u="none" strike="noStrike" dirty="0">
                          <a:effectLst/>
                          <a:latin typeface="Arial" panose="020B0604020202020204" pitchFamily="34" charset="0"/>
                          <a:cs typeface="Arial" panose="020B0604020202020204" pitchFamily="34" charset="0"/>
                        </a:rPr>
                        <a:t>25%</a:t>
                      </a:r>
                      <a:endParaRPr lang="es-EC" sz="1000" b="0" i="0" u="none" strike="noStrike" dirty="0">
                        <a:solidFill>
                          <a:srgbClr val="000000"/>
                        </a:solidFill>
                        <a:effectLst/>
                        <a:latin typeface="Arial" panose="020B0604020202020204" pitchFamily="34" charset="0"/>
                        <a:cs typeface="Arial" panose="020B0604020202020204" pitchFamily="34" charset="0"/>
                      </a:endParaRPr>
                    </a:p>
                  </a:txBody>
                  <a:tcPr marL="2581" marR="2581" marT="2581" marB="0" anchor="b"/>
                </a:tc>
                <a:extLst>
                  <a:ext uri="{0D108BD9-81ED-4DB2-BD59-A6C34878D82A}">
                    <a16:rowId xmlns:a16="http://schemas.microsoft.com/office/drawing/2014/main" xmlns="" val="4210005828"/>
                  </a:ext>
                </a:extLst>
              </a:tr>
            </a:tbl>
          </a:graphicData>
        </a:graphic>
      </p:graphicFrame>
    </p:spTree>
    <p:extLst>
      <p:ext uri="{BB962C8B-B14F-4D97-AF65-F5344CB8AC3E}">
        <p14:creationId xmlns:p14="http://schemas.microsoft.com/office/powerpoint/2010/main" val="2109315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602371" y="257330"/>
            <a:ext cx="4426527" cy="707886"/>
          </a:xfrm>
          <a:prstGeom prst="rect">
            <a:avLst/>
          </a:prstGeom>
          <a:noFill/>
        </p:spPr>
        <p:txBody>
          <a:bodyPr wrap="square" rtlCol="0">
            <a:spAutoFit/>
          </a:bodyPr>
          <a:lstStyle/>
          <a:p>
            <a:r>
              <a:rPr lang="es-EC" sz="4000" b="1" dirty="0"/>
              <a:t>METODOLOGÍA</a:t>
            </a:r>
          </a:p>
        </p:txBody>
      </p:sp>
      <p:sp>
        <p:nvSpPr>
          <p:cNvPr id="3" name="Rectángulo 2">
            <a:extLst>
              <a:ext uri="{FF2B5EF4-FFF2-40B4-BE49-F238E27FC236}">
                <a16:creationId xmlns:a16="http://schemas.microsoft.com/office/drawing/2014/main" xmlns="" id="{969230EB-CBB0-46D9-B9C4-BD70F3C6CCE8}"/>
              </a:ext>
            </a:extLst>
          </p:cNvPr>
          <p:cNvSpPr/>
          <p:nvPr/>
        </p:nvSpPr>
        <p:spPr>
          <a:xfrm>
            <a:off x="4777003" y="459802"/>
            <a:ext cx="4426527" cy="658835"/>
          </a:xfrm>
          <a:prstGeom prst="rect">
            <a:avLst/>
          </a:prstGeom>
        </p:spPr>
        <p:txBody>
          <a:bodyPr wrap="square">
            <a:spAutoFit/>
          </a:bodyPr>
          <a:lstStyle/>
          <a:p>
            <a:pPr lvl="2">
              <a:lnSpc>
                <a:spcPct val="150000"/>
              </a:lnSpc>
              <a:spcBef>
                <a:spcPts val="200"/>
              </a:spcBef>
              <a:spcAft>
                <a:spcPts val="0"/>
              </a:spcAft>
            </a:pPr>
            <a:r>
              <a:rPr lang="es-ES"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Variante</a:t>
            </a:r>
            <a:endParaRPr lang="es-EC"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 name="Tabla 1">
            <a:extLst>
              <a:ext uri="{FF2B5EF4-FFF2-40B4-BE49-F238E27FC236}">
                <a16:creationId xmlns:a16="http://schemas.microsoft.com/office/drawing/2014/main" xmlns="" id="{91CD914F-EF3D-47DC-A957-6E72470E4286}"/>
              </a:ext>
            </a:extLst>
          </p:cNvPr>
          <p:cNvGraphicFramePr>
            <a:graphicFrameLocks noGrp="1"/>
          </p:cNvGraphicFramePr>
          <p:nvPr>
            <p:extLst>
              <p:ext uri="{D42A27DB-BD31-4B8C-83A1-F6EECF244321}">
                <p14:modId xmlns:p14="http://schemas.microsoft.com/office/powerpoint/2010/main" val="3426943477"/>
              </p:ext>
            </p:extLst>
          </p:nvPr>
        </p:nvGraphicFramePr>
        <p:xfrm>
          <a:off x="2389460" y="1167688"/>
          <a:ext cx="8290376" cy="5175392"/>
        </p:xfrm>
        <a:graphic>
          <a:graphicData uri="http://schemas.openxmlformats.org/drawingml/2006/table">
            <a:tbl>
              <a:tblPr firstRow="1" firstCol="1" bandRow="1">
                <a:tableStyleId>{5940675A-B579-460E-94D1-54222C63F5DA}</a:tableStyleId>
              </a:tblPr>
              <a:tblGrid>
                <a:gridCol w="2886777">
                  <a:extLst>
                    <a:ext uri="{9D8B030D-6E8A-4147-A177-3AD203B41FA5}">
                      <a16:colId xmlns:a16="http://schemas.microsoft.com/office/drawing/2014/main" xmlns="" val="291374557"/>
                    </a:ext>
                  </a:extLst>
                </a:gridCol>
                <a:gridCol w="2516822">
                  <a:extLst>
                    <a:ext uri="{9D8B030D-6E8A-4147-A177-3AD203B41FA5}">
                      <a16:colId xmlns:a16="http://schemas.microsoft.com/office/drawing/2014/main" xmlns="" val="1613826313"/>
                    </a:ext>
                  </a:extLst>
                </a:gridCol>
                <a:gridCol w="2886777">
                  <a:extLst>
                    <a:ext uri="{9D8B030D-6E8A-4147-A177-3AD203B41FA5}">
                      <a16:colId xmlns:a16="http://schemas.microsoft.com/office/drawing/2014/main" xmlns="" val="3869146195"/>
                    </a:ext>
                  </a:extLst>
                </a:gridCol>
              </a:tblGrid>
              <a:tr h="160845">
                <a:tc>
                  <a:txBody>
                    <a:bodyPr/>
                    <a:lstStyle/>
                    <a:p>
                      <a:pPr algn="ctr">
                        <a:lnSpc>
                          <a:spcPct val="107000"/>
                        </a:lnSpc>
                        <a:spcAft>
                          <a:spcPts val="0"/>
                        </a:spcAft>
                      </a:pPr>
                      <a:r>
                        <a:rPr lang="es-ES" sz="1200" b="1" dirty="0">
                          <a:effectLst/>
                          <a:latin typeface="Arial" panose="020B0604020202020204" pitchFamily="34" charset="0"/>
                          <a:cs typeface="Arial" panose="020B0604020202020204" pitchFamily="34" charset="0"/>
                        </a:rPr>
                        <a:t>FUNCIÓN</a:t>
                      </a:r>
                      <a:endParaRPr lang="es-EC" sz="1200" b="1" dirty="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a:txBody>
                    <a:bodyPr/>
                    <a:lstStyle/>
                    <a:p>
                      <a:pPr algn="ctr">
                        <a:lnSpc>
                          <a:spcPct val="107000"/>
                        </a:lnSpc>
                        <a:spcAft>
                          <a:spcPts val="0"/>
                        </a:spcAft>
                      </a:pPr>
                      <a:r>
                        <a:rPr lang="es-ES" sz="1200" b="1" dirty="0">
                          <a:effectLst/>
                          <a:latin typeface="Arial" panose="020B0604020202020204" pitchFamily="34" charset="0"/>
                          <a:cs typeface="Arial" panose="020B0604020202020204" pitchFamily="34" charset="0"/>
                        </a:rPr>
                        <a:t>VALORES DE FUNCIÓN</a:t>
                      </a:r>
                      <a:endParaRPr lang="es-EC" sz="1200" b="1" dirty="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a:txBody>
                    <a:bodyPr/>
                    <a:lstStyle/>
                    <a:p>
                      <a:pPr algn="ctr">
                        <a:lnSpc>
                          <a:spcPct val="107000"/>
                        </a:lnSpc>
                        <a:spcAft>
                          <a:spcPts val="0"/>
                        </a:spcAft>
                      </a:pPr>
                      <a:r>
                        <a:rPr lang="es-ES" sz="1200" b="1" dirty="0">
                          <a:effectLst/>
                          <a:latin typeface="Arial" panose="020B0604020202020204" pitchFamily="34" charset="0"/>
                          <a:cs typeface="Arial" panose="020B0604020202020204" pitchFamily="34" charset="0"/>
                        </a:rPr>
                        <a:t>REQUERIMIENTOS</a:t>
                      </a:r>
                      <a:endParaRPr lang="es-EC" sz="1200" b="1" dirty="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1898097114"/>
                  </a:ext>
                </a:extLst>
              </a:tr>
              <a:tr h="316622">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Agarre </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Cilíndrico-</a:t>
                      </a:r>
                      <a:r>
                        <a:rPr lang="es-EC" sz="1200">
                          <a:effectLst/>
                          <a:latin typeface="Arial" panose="020B0604020202020204" pitchFamily="34" charset="0"/>
                          <a:cs typeface="Arial" panose="020B0604020202020204" pitchFamily="34" charset="0"/>
                        </a:rPr>
                        <a:t> Punta-Gancho-Esférico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Fluidez de movimiento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3849331781"/>
                  </a:ext>
                </a:extLst>
              </a:tr>
              <a:tr h="166427">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 Fuerza-Velocidad </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63:1 trasmisión </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Fluidez de movimiento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3089705705"/>
                  </a:ext>
                </a:extLst>
              </a:tr>
              <a:tr h="158311">
                <a:tc rowSpan="3">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 Transmisión </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rowSpan="3">
                  <a:txBody>
                    <a:bodyPr/>
                    <a:lstStyle/>
                    <a:p>
                      <a:pPr algn="ctr">
                        <a:lnSpc>
                          <a:spcPct val="107000"/>
                        </a:lnSpc>
                        <a:spcAft>
                          <a:spcPts val="0"/>
                        </a:spcAft>
                      </a:pPr>
                      <a:r>
                        <a:rPr lang="es-ES" sz="1200" dirty="0">
                          <a:effectLst/>
                          <a:latin typeface="Arial" panose="020B0604020202020204" pitchFamily="34" charset="0"/>
                          <a:cs typeface="Arial" panose="020B0604020202020204" pitchFamily="34" charset="0"/>
                        </a:rPr>
                        <a:t>Barras</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Apariencia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243977053"/>
                  </a:ext>
                </a:extLst>
              </a:tr>
              <a:tr h="158311">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Facilidad del mantenimiento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3600641620"/>
                  </a:ext>
                </a:extLst>
              </a:tr>
              <a:tr h="160263">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Peso </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4230994472"/>
                  </a:ext>
                </a:extLst>
              </a:tr>
              <a:tr h="158311">
                <a:tc rowSpan="2">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 Costo </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rowSpan="2">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Bajo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Apariencia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1286708245"/>
                  </a:ext>
                </a:extLst>
              </a:tr>
              <a:tr h="160263">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Consumo energético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3584467296"/>
                  </a:ext>
                </a:extLst>
              </a:tr>
              <a:tr h="158311">
                <a:tc rowSpan="4">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 Actuadores </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rowSpan="4">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Lineales</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Apariencia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3166701213"/>
                  </a:ext>
                </a:extLst>
              </a:tr>
              <a:tr h="158311">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Facilidad del mantenimiento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3135014031"/>
                  </a:ext>
                </a:extLst>
              </a:tr>
              <a:tr h="158311">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Peso </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2837517259"/>
                  </a:ext>
                </a:extLst>
              </a:tr>
              <a:tr h="160263">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Consumo energético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932868913"/>
                  </a:ext>
                </a:extLst>
              </a:tr>
              <a:tr h="166427">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 Fabricación </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Prototipado rápido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Apariencia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2686144635"/>
                  </a:ext>
                </a:extLst>
              </a:tr>
              <a:tr h="158311">
                <a:tc rowSpan="3">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 Ensamblaje </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rowSpan="3">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Fácil</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Apariencia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231247578"/>
                  </a:ext>
                </a:extLst>
              </a:tr>
              <a:tr h="158311">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Facilidad del mantenimiento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2999412915"/>
                  </a:ext>
                </a:extLst>
              </a:tr>
              <a:tr h="160263">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Resistencia al medio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538694794"/>
                  </a:ext>
                </a:extLst>
              </a:tr>
              <a:tr h="158311">
                <a:tc rowSpan="6">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 Material </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rowSpan="6">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Plástico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Apariencia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1733222257"/>
                  </a:ext>
                </a:extLst>
              </a:tr>
              <a:tr h="158311">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Facilidad del mantenimiento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1828795448"/>
                  </a:ext>
                </a:extLst>
              </a:tr>
              <a:tr h="158311">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Resistencia al medio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3763957523"/>
                  </a:ext>
                </a:extLst>
              </a:tr>
              <a:tr h="158311">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Compatibilidad</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4259445127"/>
                  </a:ext>
                </a:extLst>
              </a:tr>
              <a:tr h="158311">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Peso </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531190631"/>
                  </a:ext>
                </a:extLst>
              </a:tr>
              <a:tr h="160263">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Durabilidad</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2223970818"/>
                  </a:ext>
                </a:extLst>
              </a:tr>
              <a:tr h="357509">
                <a:tc rowSpan="2">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 Nivel de emulación geométrica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rowSpan="2">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Medio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Apariencia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1747521567"/>
                  </a:ext>
                </a:extLst>
              </a:tr>
              <a:tr h="158311">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Compatibilidad</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2706878204"/>
                  </a:ext>
                </a:extLst>
              </a:tr>
              <a:tr h="166427">
                <a:tc>
                  <a:txBody>
                    <a:bodyPr/>
                    <a:lstStyle/>
                    <a:p>
                      <a:pPr algn="ctr">
                        <a:lnSpc>
                          <a:spcPct val="107000"/>
                        </a:lnSpc>
                        <a:spcAft>
                          <a:spcPts val="0"/>
                        </a:spcAft>
                      </a:pPr>
                      <a:r>
                        <a:rPr lang="es-ES" sz="1200" dirty="0">
                          <a:effectLst/>
                          <a:latin typeface="Arial" panose="020B0604020202020204" pitchFamily="34" charset="0"/>
                          <a:cs typeface="Arial" panose="020B0604020202020204" pitchFamily="34" charset="0"/>
                        </a:rPr>
                        <a:t> Hermeticidad </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a:txBody>
                    <a:bodyPr/>
                    <a:lstStyle/>
                    <a:p>
                      <a:pPr algn="ctr">
                        <a:lnSpc>
                          <a:spcPct val="107000"/>
                        </a:lnSpc>
                        <a:spcAft>
                          <a:spcPts val="0"/>
                        </a:spcAft>
                      </a:pPr>
                      <a:r>
                        <a:rPr lang="es-ES" sz="1200">
                          <a:effectLst/>
                          <a:latin typeface="Arial" panose="020B0604020202020204" pitchFamily="34" charset="0"/>
                          <a:cs typeface="Arial" panose="020B0604020202020204" pitchFamily="34" charset="0"/>
                        </a:rPr>
                        <a:t>Media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tc>
                  <a:txBody>
                    <a:bodyPr/>
                    <a:lstStyle/>
                    <a:p>
                      <a:pPr algn="ctr">
                        <a:lnSpc>
                          <a:spcPct val="107000"/>
                        </a:lnSpc>
                        <a:spcAft>
                          <a:spcPts val="0"/>
                        </a:spcAft>
                      </a:pPr>
                      <a:r>
                        <a:rPr lang="es-ES" sz="1200" dirty="0">
                          <a:effectLst/>
                          <a:latin typeface="Arial" panose="020B0604020202020204" pitchFamily="34" charset="0"/>
                          <a:cs typeface="Arial" panose="020B0604020202020204" pitchFamily="34" charset="0"/>
                        </a:rPr>
                        <a:t>Resistencia al medio</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35956" marR="35956" marT="0" marB="0" anchor="ctr"/>
                </a:tc>
                <a:extLst>
                  <a:ext uri="{0D108BD9-81ED-4DB2-BD59-A6C34878D82A}">
                    <a16:rowId xmlns:a16="http://schemas.microsoft.com/office/drawing/2014/main" xmlns="" val="2649930663"/>
                  </a:ext>
                </a:extLst>
              </a:tr>
            </a:tbl>
          </a:graphicData>
        </a:graphic>
      </p:graphicFrame>
    </p:spTree>
    <p:extLst>
      <p:ext uri="{BB962C8B-B14F-4D97-AF65-F5344CB8AC3E}">
        <p14:creationId xmlns:p14="http://schemas.microsoft.com/office/powerpoint/2010/main" val="3362424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602371" y="257330"/>
            <a:ext cx="4426527" cy="707886"/>
          </a:xfrm>
          <a:prstGeom prst="rect">
            <a:avLst/>
          </a:prstGeom>
          <a:noFill/>
        </p:spPr>
        <p:txBody>
          <a:bodyPr wrap="square" rtlCol="0">
            <a:spAutoFit/>
          </a:bodyPr>
          <a:lstStyle/>
          <a:p>
            <a:r>
              <a:rPr lang="es-EC" sz="4000" b="1" dirty="0"/>
              <a:t>METODOLOGÍA</a:t>
            </a:r>
          </a:p>
        </p:txBody>
      </p:sp>
      <p:sp>
        <p:nvSpPr>
          <p:cNvPr id="3" name="Rectángulo 2">
            <a:extLst>
              <a:ext uri="{FF2B5EF4-FFF2-40B4-BE49-F238E27FC236}">
                <a16:creationId xmlns:a16="http://schemas.microsoft.com/office/drawing/2014/main" xmlns="" id="{969230EB-CBB0-46D9-B9C4-BD70F3C6CCE8}"/>
              </a:ext>
            </a:extLst>
          </p:cNvPr>
          <p:cNvSpPr/>
          <p:nvPr/>
        </p:nvSpPr>
        <p:spPr>
          <a:xfrm>
            <a:off x="3378849" y="296130"/>
            <a:ext cx="6874770" cy="738664"/>
          </a:xfrm>
          <a:prstGeom prst="rect">
            <a:avLst/>
          </a:prstGeom>
        </p:spPr>
        <p:txBody>
          <a:bodyPr wrap="square">
            <a:spAutoFit/>
          </a:bodyPr>
          <a:lstStyle/>
          <a:p>
            <a:pPr lvl="2">
              <a:lnSpc>
                <a:spcPct val="150000"/>
              </a:lnSpc>
              <a:spcBef>
                <a:spcPts val="200"/>
              </a:spcBef>
              <a:spcAft>
                <a:spcPts val="0"/>
              </a:spcAft>
            </a:pPr>
            <a:r>
              <a:rPr lang="es-E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Valores de función de la variante</a:t>
            </a:r>
            <a:endParaRPr lang="es-EC"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a 4">
            <a:extLst>
              <a:ext uri="{FF2B5EF4-FFF2-40B4-BE49-F238E27FC236}">
                <a16:creationId xmlns:a16="http://schemas.microsoft.com/office/drawing/2014/main" xmlns="" id="{0F22B8B0-999B-4E09-AE45-DE38CA342BE0}"/>
              </a:ext>
            </a:extLst>
          </p:cNvPr>
          <p:cNvGraphicFramePr>
            <a:graphicFrameLocks noGrp="1"/>
          </p:cNvGraphicFramePr>
          <p:nvPr>
            <p:extLst>
              <p:ext uri="{D42A27DB-BD31-4B8C-83A1-F6EECF244321}">
                <p14:modId xmlns:p14="http://schemas.microsoft.com/office/powerpoint/2010/main" val="1754762408"/>
              </p:ext>
            </p:extLst>
          </p:nvPr>
        </p:nvGraphicFramePr>
        <p:xfrm>
          <a:off x="659488" y="1144138"/>
          <a:ext cx="2324100" cy="1369949"/>
        </p:xfrm>
        <a:graphic>
          <a:graphicData uri="http://schemas.openxmlformats.org/drawingml/2006/table">
            <a:tbl>
              <a:tblPr firstRow="1" firstCol="1" bandRow="1">
                <a:tableStyleId>{5940675A-B579-460E-94D1-54222C63F5DA}</a:tableStyleId>
              </a:tblPr>
              <a:tblGrid>
                <a:gridCol w="1536700">
                  <a:extLst>
                    <a:ext uri="{9D8B030D-6E8A-4147-A177-3AD203B41FA5}">
                      <a16:colId xmlns:a16="http://schemas.microsoft.com/office/drawing/2014/main" xmlns="" val="2356260736"/>
                    </a:ext>
                  </a:extLst>
                </a:gridCol>
                <a:gridCol w="787400">
                  <a:extLst>
                    <a:ext uri="{9D8B030D-6E8A-4147-A177-3AD203B41FA5}">
                      <a16:colId xmlns:a16="http://schemas.microsoft.com/office/drawing/2014/main" xmlns="" val="1026306406"/>
                    </a:ext>
                  </a:extLst>
                </a:gridCol>
              </a:tblGrid>
              <a:tr h="188524">
                <a:tc>
                  <a:txBody>
                    <a:bodyPr/>
                    <a:lstStyle/>
                    <a:p>
                      <a:pPr algn="ctr">
                        <a:lnSpc>
                          <a:spcPct val="107000"/>
                        </a:lnSpc>
                        <a:spcAft>
                          <a:spcPts val="0"/>
                        </a:spcAft>
                      </a:pPr>
                      <a:r>
                        <a:rPr lang="es-EC" sz="1200">
                          <a:effectLst/>
                        </a:rPr>
                        <a:t>Ingreso mensual USD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Porcentaje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428155638"/>
                  </a:ext>
                </a:extLst>
              </a:tr>
              <a:tr h="182880">
                <a:tc>
                  <a:txBody>
                    <a:bodyPr/>
                    <a:lstStyle/>
                    <a:p>
                      <a:pPr algn="ctr">
                        <a:lnSpc>
                          <a:spcPct val="107000"/>
                        </a:lnSpc>
                        <a:spcAft>
                          <a:spcPts val="0"/>
                        </a:spcAft>
                      </a:pPr>
                      <a:r>
                        <a:rPr lang="es-EC" sz="1200">
                          <a:effectLst/>
                        </a:rPr>
                        <a:t>No tiene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74%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478739892"/>
                  </a:ext>
                </a:extLst>
              </a:tr>
              <a:tr h="182880">
                <a:tc>
                  <a:txBody>
                    <a:bodyPr/>
                    <a:lstStyle/>
                    <a:p>
                      <a:pPr algn="ctr">
                        <a:lnSpc>
                          <a:spcPct val="107000"/>
                        </a:lnSpc>
                        <a:spcAft>
                          <a:spcPts val="0"/>
                        </a:spcAft>
                      </a:pPr>
                      <a:r>
                        <a:rPr lang="es-EC" sz="1200">
                          <a:effectLst/>
                        </a:rPr>
                        <a:t>0 a 100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132710927"/>
                  </a:ext>
                </a:extLst>
              </a:tr>
              <a:tr h="182880">
                <a:tc>
                  <a:txBody>
                    <a:bodyPr/>
                    <a:lstStyle/>
                    <a:p>
                      <a:pPr algn="ctr">
                        <a:lnSpc>
                          <a:spcPct val="107000"/>
                        </a:lnSpc>
                        <a:spcAft>
                          <a:spcPts val="0"/>
                        </a:spcAft>
                      </a:pPr>
                      <a:r>
                        <a:rPr lang="es-EC" sz="1200">
                          <a:effectLst/>
                        </a:rPr>
                        <a:t>100 a 350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645146605"/>
                  </a:ext>
                </a:extLst>
              </a:tr>
              <a:tr h="182880">
                <a:tc>
                  <a:txBody>
                    <a:bodyPr/>
                    <a:lstStyle/>
                    <a:p>
                      <a:pPr algn="ctr">
                        <a:lnSpc>
                          <a:spcPct val="107000"/>
                        </a:lnSpc>
                        <a:spcAft>
                          <a:spcPts val="0"/>
                        </a:spcAft>
                      </a:pPr>
                      <a:r>
                        <a:rPr lang="es-EC" sz="1200">
                          <a:effectLst/>
                        </a:rPr>
                        <a:t>350 a 700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474733923"/>
                  </a:ext>
                </a:extLst>
              </a:tr>
              <a:tr h="182880">
                <a:tc>
                  <a:txBody>
                    <a:bodyPr/>
                    <a:lstStyle/>
                    <a:p>
                      <a:pPr algn="ctr">
                        <a:lnSpc>
                          <a:spcPct val="107000"/>
                        </a:lnSpc>
                        <a:spcAft>
                          <a:spcPts val="0"/>
                        </a:spcAft>
                      </a:pPr>
                      <a:r>
                        <a:rPr lang="es-EC" sz="1200">
                          <a:effectLst/>
                        </a:rPr>
                        <a:t>700a más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187229833"/>
                  </a:ext>
                </a:extLst>
              </a:tr>
              <a:tr h="182880">
                <a:tc>
                  <a:txBody>
                    <a:bodyPr/>
                    <a:lstStyle/>
                    <a:p>
                      <a:pPr algn="ctr">
                        <a:lnSpc>
                          <a:spcPct val="107000"/>
                        </a:lnSpc>
                        <a:spcAft>
                          <a:spcPts val="0"/>
                        </a:spcAft>
                      </a:pPr>
                      <a:r>
                        <a:rPr lang="es-EC" sz="1200">
                          <a:effectLst/>
                        </a:rPr>
                        <a:t>Total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rPr>
                        <a:t>100%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52025563"/>
                  </a:ext>
                </a:extLst>
              </a:tr>
            </a:tbl>
          </a:graphicData>
        </a:graphic>
      </p:graphicFrame>
      <p:pic>
        <p:nvPicPr>
          <p:cNvPr id="8" name="Imagen 7">
            <a:extLst>
              <a:ext uri="{FF2B5EF4-FFF2-40B4-BE49-F238E27FC236}">
                <a16:creationId xmlns:a16="http://schemas.microsoft.com/office/drawing/2014/main" xmlns="" id="{5527CC4A-7F8A-4ECF-99BF-A053039CD9FB}"/>
              </a:ext>
            </a:extLst>
          </p:cNvPr>
          <p:cNvPicPr/>
          <p:nvPr/>
        </p:nvPicPr>
        <p:blipFill rotWithShape="1">
          <a:blip r:embed="rId2"/>
          <a:srcRect l="15780" t="19384" r="17466" b="7387"/>
          <a:stretch/>
        </p:blipFill>
        <p:spPr bwMode="auto">
          <a:xfrm>
            <a:off x="5353689" y="2120077"/>
            <a:ext cx="5912073" cy="3933319"/>
          </a:xfrm>
          <a:prstGeom prst="rect">
            <a:avLst/>
          </a:prstGeom>
          <a:ln>
            <a:noFill/>
          </a:ln>
          <a:extLst>
            <a:ext uri="{53640926-AAD7-44D8-BBD7-CCE9431645EC}">
              <a14:shadowObscured xmlns:a14="http://schemas.microsoft.com/office/drawing/2010/main"/>
            </a:ext>
          </a:extLst>
        </p:spPr>
      </p:pic>
      <p:sp>
        <p:nvSpPr>
          <p:cNvPr id="9" name="Rectángulo 8">
            <a:extLst>
              <a:ext uri="{FF2B5EF4-FFF2-40B4-BE49-F238E27FC236}">
                <a16:creationId xmlns:a16="http://schemas.microsoft.com/office/drawing/2014/main" xmlns="" id="{234E6966-19A5-49AE-937D-C346CEBB7287}"/>
              </a:ext>
            </a:extLst>
          </p:cNvPr>
          <p:cNvSpPr/>
          <p:nvPr/>
        </p:nvSpPr>
        <p:spPr>
          <a:xfrm>
            <a:off x="3628115" y="1449060"/>
            <a:ext cx="3114955" cy="369332"/>
          </a:xfrm>
          <a:prstGeom prst="rect">
            <a:avLst/>
          </a:prstGeom>
        </p:spPr>
        <p:txBody>
          <a:bodyPr wrap="none">
            <a:spAutoFit/>
          </a:bodyPr>
          <a:lstStyle/>
          <a:p>
            <a:r>
              <a:rPr lang="es-EC" b="1" dirty="0">
                <a:latin typeface="Times New Roman" panose="02020603050405020304" pitchFamily="18" charset="0"/>
                <a:ea typeface="Calibri" panose="020F0502020204030204" pitchFamily="34" charset="0"/>
              </a:rPr>
              <a:t>Hermeticidad de diseño: </a:t>
            </a:r>
            <a:r>
              <a:rPr lang="es-EC" dirty="0">
                <a:latin typeface="Times New Roman" panose="02020603050405020304" pitchFamily="18" charset="0"/>
                <a:ea typeface="Calibri" panose="020F0502020204030204" pitchFamily="34" charset="0"/>
              </a:rPr>
              <a:t>IP54</a:t>
            </a:r>
            <a:endParaRPr lang="es-EC" dirty="0"/>
          </a:p>
        </p:txBody>
      </p:sp>
      <p:graphicFrame>
        <p:nvGraphicFramePr>
          <p:cNvPr id="10" name="Tabla 9">
            <a:extLst>
              <a:ext uri="{FF2B5EF4-FFF2-40B4-BE49-F238E27FC236}">
                <a16:creationId xmlns:a16="http://schemas.microsoft.com/office/drawing/2014/main" xmlns="" id="{7A79ED33-AEF5-41B0-965C-CD442D8CAC63}"/>
              </a:ext>
            </a:extLst>
          </p:cNvPr>
          <p:cNvGraphicFramePr>
            <a:graphicFrameLocks noGrp="1"/>
          </p:cNvGraphicFramePr>
          <p:nvPr>
            <p:extLst>
              <p:ext uri="{D42A27DB-BD31-4B8C-83A1-F6EECF244321}">
                <p14:modId xmlns:p14="http://schemas.microsoft.com/office/powerpoint/2010/main" val="534882545"/>
              </p:ext>
            </p:extLst>
          </p:nvPr>
        </p:nvGraphicFramePr>
        <p:xfrm>
          <a:off x="602371" y="4910312"/>
          <a:ext cx="2673490" cy="1369949"/>
        </p:xfrm>
        <a:graphic>
          <a:graphicData uri="http://schemas.openxmlformats.org/drawingml/2006/table">
            <a:tbl>
              <a:tblPr firstRow="1" firstCol="1" bandRow="1">
                <a:tableStyleId>{5940675A-B579-460E-94D1-54222C63F5DA}</a:tableStyleId>
              </a:tblPr>
              <a:tblGrid>
                <a:gridCol w="1617369">
                  <a:extLst>
                    <a:ext uri="{9D8B030D-6E8A-4147-A177-3AD203B41FA5}">
                      <a16:colId xmlns:a16="http://schemas.microsoft.com/office/drawing/2014/main" xmlns="" val="535623748"/>
                    </a:ext>
                  </a:extLst>
                </a:gridCol>
                <a:gridCol w="1056121">
                  <a:extLst>
                    <a:ext uri="{9D8B030D-6E8A-4147-A177-3AD203B41FA5}">
                      <a16:colId xmlns:a16="http://schemas.microsoft.com/office/drawing/2014/main" xmlns="" val="2095677391"/>
                    </a:ext>
                  </a:extLst>
                </a:gridCol>
              </a:tblGrid>
              <a:tr h="182880">
                <a:tc>
                  <a:txBody>
                    <a:bodyPr/>
                    <a:lstStyle/>
                    <a:p>
                      <a:pPr>
                        <a:lnSpc>
                          <a:spcPct val="107000"/>
                        </a:lnSpc>
                        <a:spcAft>
                          <a:spcPts val="0"/>
                        </a:spcAft>
                      </a:pPr>
                      <a:r>
                        <a:rPr lang="es-EC" sz="1200">
                          <a:effectLst/>
                        </a:rPr>
                        <a:t>Relación de transmisión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200" dirty="0">
                          <a:effectLst/>
                        </a:rPr>
                        <a:t>63 a 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980401656"/>
                  </a:ext>
                </a:extLst>
              </a:tr>
              <a:tr h="182880">
                <a:tc>
                  <a:txBody>
                    <a:bodyPr/>
                    <a:lstStyle/>
                    <a:p>
                      <a:pPr>
                        <a:lnSpc>
                          <a:spcPct val="107000"/>
                        </a:lnSpc>
                        <a:spcAft>
                          <a:spcPts val="0"/>
                        </a:spcAft>
                      </a:pPr>
                      <a:r>
                        <a:rPr lang="es-EC" sz="1200">
                          <a:effectLst/>
                        </a:rPr>
                        <a:t>Máxima velocidad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200">
                          <a:effectLst/>
                        </a:rPr>
                        <a:t>15 mm/s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788357010"/>
                  </a:ext>
                </a:extLst>
              </a:tr>
              <a:tr h="182880">
                <a:tc>
                  <a:txBody>
                    <a:bodyPr/>
                    <a:lstStyle/>
                    <a:p>
                      <a:pPr>
                        <a:lnSpc>
                          <a:spcPct val="107000"/>
                        </a:lnSpc>
                        <a:spcAft>
                          <a:spcPts val="0"/>
                        </a:spcAft>
                      </a:pPr>
                      <a:r>
                        <a:rPr lang="es-EC" sz="1200" dirty="0">
                          <a:effectLst/>
                        </a:rPr>
                        <a:t>Máxima fuerza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200">
                          <a:effectLst/>
                        </a:rPr>
                        <a:t>45 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552214584"/>
                  </a:ext>
                </a:extLst>
              </a:tr>
              <a:tr h="182880">
                <a:tc>
                  <a:txBody>
                    <a:bodyPr/>
                    <a:lstStyle/>
                    <a:p>
                      <a:pPr>
                        <a:lnSpc>
                          <a:spcPct val="107000"/>
                        </a:lnSpc>
                        <a:spcAft>
                          <a:spcPts val="0"/>
                        </a:spcAft>
                      </a:pPr>
                      <a:r>
                        <a:rPr lang="es-EC" sz="1200">
                          <a:effectLst/>
                        </a:rPr>
                        <a:t>Recorrido del brazo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200">
                          <a:effectLst/>
                        </a:rPr>
                        <a:t>2 cm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444784188"/>
                  </a:ext>
                </a:extLst>
              </a:tr>
              <a:tr h="182880">
                <a:tc>
                  <a:txBody>
                    <a:bodyPr/>
                    <a:lstStyle/>
                    <a:p>
                      <a:pPr>
                        <a:lnSpc>
                          <a:spcPct val="107000"/>
                        </a:lnSpc>
                        <a:spcAft>
                          <a:spcPts val="0"/>
                        </a:spcAft>
                      </a:pPr>
                      <a:r>
                        <a:rPr lang="es-EC" sz="1200">
                          <a:effectLst/>
                        </a:rPr>
                        <a:t>Masa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200">
                          <a:effectLst/>
                        </a:rPr>
                        <a:t>15 g</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880357581"/>
                  </a:ext>
                </a:extLst>
              </a:tr>
              <a:tr h="182880">
                <a:tc>
                  <a:txBody>
                    <a:bodyPr/>
                    <a:lstStyle/>
                    <a:p>
                      <a:pPr>
                        <a:lnSpc>
                          <a:spcPct val="107000"/>
                        </a:lnSpc>
                        <a:spcAft>
                          <a:spcPts val="0"/>
                        </a:spcAft>
                      </a:pPr>
                      <a:r>
                        <a:rPr lang="es-EC" sz="1200">
                          <a:effectLst/>
                        </a:rPr>
                        <a:t>Posicionamiento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200">
                          <a:effectLst/>
                        </a:rPr>
                        <a:t>0,25 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445415439"/>
                  </a:ext>
                </a:extLst>
              </a:tr>
              <a:tr h="182880">
                <a:tc>
                  <a:txBody>
                    <a:bodyPr/>
                    <a:lstStyle/>
                    <a:p>
                      <a:pPr>
                        <a:lnSpc>
                          <a:spcPct val="107000"/>
                        </a:lnSpc>
                        <a:spcAft>
                          <a:spcPts val="0"/>
                        </a:spcAft>
                      </a:pPr>
                      <a:r>
                        <a:rPr lang="es-EC" sz="1200">
                          <a:effectLst/>
                        </a:rPr>
                        <a:t>Entrada de voltaje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200" dirty="0">
                          <a:effectLst/>
                        </a:rPr>
                        <a:t>6 o 12 VDC</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252421996"/>
                  </a:ext>
                </a:extLst>
              </a:tr>
            </a:tbl>
          </a:graphicData>
        </a:graphic>
      </p:graphicFrame>
      <p:pic>
        <p:nvPicPr>
          <p:cNvPr id="12" name="Imagen 11">
            <a:extLst>
              <a:ext uri="{FF2B5EF4-FFF2-40B4-BE49-F238E27FC236}">
                <a16:creationId xmlns:a16="http://schemas.microsoft.com/office/drawing/2014/main" xmlns="" id="{556E8782-6521-465D-8FB0-3315E11814CD}"/>
              </a:ext>
            </a:extLst>
          </p:cNvPr>
          <p:cNvPicPr>
            <a:picLocks noChangeAspect="1"/>
          </p:cNvPicPr>
          <p:nvPr/>
        </p:nvPicPr>
        <p:blipFill>
          <a:blip r:embed="rId3"/>
          <a:stretch>
            <a:fillRect/>
          </a:stretch>
        </p:blipFill>
        <p:spPr>
          <a:xfrm>
            <a:off x="3628115" y="4222423"/>
            <a:ext cx="819598" cy="2055964"/>
          </a:xfrm>
          <a:prstGeom prst="rect">
            <a:avLst/>
          </a:prstGeom>
        </p:spPr>
      </p:pic>
      <p:pic>
        <p:nvPicPr>
          <p:cNvPr id="13" name="Imagen 12">
            <a:extLst>
              <a:ext uri="{FF2B5EF4-FFF2-40B4-BE49-F238E27FC236}">
                <a16:creationId xmlns:a16="http://schemas.microsoft.com/office/drawing/2014/main" xmlns="" id="{FCF7D444-2B53-42BF-9959-8E7FBFDD057D}"/>
              </a:ext>
            </a:extLst>
          </p:cNvPr>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09974" y="3301556"/>
            <a:ext cx="4211320" cy="894715"/>
          </a:xfrm>
          <a:prstGeom prst="rect">
            <a:avLst/>
          </a:prstGeom>
          <a:noFill/>
          <a:ln>
            <a:noFill/>
          </a:ln>
        </p:spPr>
      </p:pic>
      <p:sp>
        <p:nvSpPr>
          <p:cNvPr id="14" name="CuadroTexto 13">
            <a:extLst>
              <a:ext uri="{FF2B5EF4-FFF2-40B4-BE49-F238E27FC236}">
                <a16:creationId xmlns:a16="http://schemas.microsoft.com/office/drawing/2014/main" xmlns="" id="{61788F2C-3E88-4A63-B736-F5805858A755}"/>
              </a:ext>
            </a:extLst>
          </p:cNvPr>
          <p:cNvSpPr txBox="1"/>
          <p:nvPr/>
        </p:nvSpPr>
        <p:spPr>
          <a:xfrm>
            <a:off x="602371" y="819021"/>
            <a:ext cx="1421738" cy="369332"/>
          </a:xfrm>
          <a:prstGeom prst="rect">
            <a:avLst/>
          </a:prstGeom>
          <a:noFill/>
        </p:spPr>
        <p:txBody>
          <a:bodyPr wrap="square" rtlCol="0">
            <a:spAutoFit/>
          </a:bodyPr>
          <a:lstStyle/>
          <a:p>
            <a:r>
              <a:rPr lang="es-EC" b="1" dirty="0"/>
              <a:t>Costos</a:t>
            </a:r>
          </a:p>
        </p:txBody>
      </p:sp>
      <p:sp>
        <p:nvSpPr>
          <p:cNvPr id="15" name="CuadroTexto 14">
            <a:extLst>
              <a:ext uri="{FF2B5EF4-FFF2-40B4-BE49-F238E27FC236}">
                <a16:creationId xmlns:a16="http://schemas.microsoft.com/office/drawing/2014/main" xmlns="" id="{6485D4D3-2DA0-4409-B4F9-737C73635F8A}"/>
              </a:ext>
            </a:extLst>
          </p:cNvPr>
          <p:cNvSpPr txBox="1"/>
          <p:nvPr/>
        </p:nvSpPr>
        <p:spPr>
          <a:xfrm>
            <a:off x="7777898" y="1713335"/>
            <a:ext cx="1336010" cy="369332"/>
          </a:xfrm>
          <a:prstGeom prst="rect">
            <a:avLst/>
          </a:prstGeom>
          <a:noFill/>
        </p:spPr>
        <p:txBody>
          <a:bodyPr wrap="square" rtlCol="0">
            <a:spAutoFit/>
          </a:bodyPr>
          <a:lstStyle/>
          <a:p>
            <a:r>
              <a:rPr lang="es-EC" b="1" dirty="0"/>
              <a:t>Material</a:t>
            </a:r>
          </a:p>
        </p:txBody>
      </p:sp>
      <p:sp>
        <p:nvSpPr>
          <p:cNvPr id="16" name="CuadroTexto 15">
            <a:extLst>
              <a:ext uri="{FF2B5EF4-FFF2-40B4-BE49-F238E27FC236}">
                <a16:creationId xmlns:a16="http://schemas.microsoft.com/office/drawing/2014/main" xmlns="" id="{2C1B8062-92BD-49A9-A0CE-1FC69977526C}"/>
              </a:ext>
            </a:extLst>
          </p:cNvPr>
          <p:cNvSpPr txBox="1"/>
          <p:nvPr/>
        </p:nvSpPr>
        <p:spPr>
          <a:xfrm>
            <a:off x="602371" y="4522275"/>
            <a:ext cx="1336010" cy="369332"/>
          </a:xfrm>
          <a:prstGeom prst="rect">
            <a:avLst/>
          </a:prstGeom>
          <a:noFill/>
        </p:spPr>
        <p:txBody>
          <a:bodyPr wrap="square" rtlCol="0">
            <a:spAutoFit/>
          </a:bodyPr>
          <a:lstStyle/>
          <a:p>
            <a:r>
              <a:rPr lang="es-EC" b="1" dirty="0"/>
              <a:t>Actuador</a:t>
            </a:r>
          </a:p>
        </p:txBody>
      </p:sp>
      <p:sp>
        <p:nvSpPr>
          <p:cNvPr id="17" name="CuadroTexto 16">
            <a:extLst>
              <a:ext uri="{FF2B5EF4-FFF2-40B4-BE49-F238E27FC236}">
                <a16:creationId xmlns:a16="http://schemas.microsoft.com/office/drawing/2014/main" xmlns="" id="{654D88E5-0B9F-4E51-A192-3FC4173C15AB}"/>
              </a:ext>
            </a:extLst>
          </p:cNvPr>
          <p:cNvSpPr txBox="1"/>
          <p:nvPr/>
        </p:nvSpPr>
        <p:spPr>
          <a:xfrm>
            <a:off x="602371" y="2781092"/>
            <a:ext cx="1336010" cy="369332"/>
          </a:xfrm>
          <a:prstGeom prst="rect">
            <a:avLst/>
          </a:prstGeom>
          <a:noFill/>
        </p:spPr>
        <p:txBody>
          <a:bodyPr wrap="square" rtlCol="0">
            <a:spAutoFit/>
          </a:bodyPr>
          <a:lstStyle/>
          <a:p>
            <a:r>
              <a:rPr lang="es-EC" b="1" dirty="0"/>
              <a:t>Mecanismo</a:t>
            </a:r>
          </a:p>
        </p:txBody>
      </p:sp>
    </p:spTree>
    <p:extLst>
      <p:ext uri="{BB962C8B-B14F-4D97-AF65-F5344CB8AC3E}">
        <p14:creationId xmlns:p14="http://schemas.microsoft.com/office/powerpoint/2010/main" val="57741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a:t>
            </a:r>
          </a:p>
          <a:p>
            <a:pPr algn="ctr"/>
            <a:r>
              <a:rPr lang="es-EC" dirty="0"/>
              <a:t>3k5`+ç</a:t>
            </a:r>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Título 1"/>
          <p:cNvSpPr txBox="1">
            <a:spLocks/>
          </p:cNvSpPr>
          <p:nvPr/>
        </p:nvSpPr>
        <p:spPr>
          <a:xfrm>
            <a:off x="1066800" y="1133007"/>
            <a:ext cx="10058400" cy="9291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000" b="1" dirty="0"/>
              <a:t>TEMA</a:t>
            </a:r>
            <a:r>
              <a:rPr lang="es-EC" sz="4000" dirty="0"/>
              <a:t>.</a:t>
            </a:r>
          </a:p>
        </p:txBody>
      </p:sp>
      <p:sp>
        <p:nvSpPr>
          <p:cNvPr id="12" name="CuadroTexto 11"/>
          <p:cNvSpPr txBox="1"/>
          <p:nvPr/>
        </p:nvSpPr>
        <p:spPr>
          <a:xfrm>
            <a:off x="6317673" y="4549120"/>
            <a:ext cx="4838007" cy="369332"/>
          </a:xfrm>
          <a:prstGeom prst="rect">
            <a:avLst/>
          </a:prstGeom>
          <a:noFill/>
        </p:spPr>
        <p:txBody>
          <a:bodyPr wrap="square" rtlCol="0">
            <a:spAutoFit/>
          </a:bodyPr>
          <a:lstStyle/>
          <a:p>
            <a:r>
              <a:rPr lang="es-EC" b="1" dirty="0"/>
              <a:t>NOMBRE: ALAN PROAÑO</a:t>
            </a:r>
          </a:p>
        </p:txBody>
      </p:sp>
      <p:sp>
        <p:nvSpPr>
          <p:cNvPr id="13" name="CuadroTexto 12"/>
          <p:cNvSpPr txBox="1"/>
          <p:nvPr/>
        </p:nvSpPr>
        <p:spPr>
          <a:xfrm>
            <a:off x="6317673" y="4935682"/>
            <a:ext cx="4603172" cy="369332"/>
          </a:xfrm>
          <a:prstGeom prst="rect">
            <a:avLst/>
          </a:prstGeom>
          <a:noFill/>
        </p:spPr>
        <p:txBody>
          <a:bodyPr wrap="square" rtlCol="0">
            <a:spAutoFit/>
          </a:bodyPr>
          <a:lstStyle/>
          <a:p>
            <a:r>
              <a:rPr lang="es-EC" b="1" dirty="0"/>
              <a:t>TUTOR: </a:t>
            </a:r>
            <a:r>
              <a:rPr lang="es-ES" b="1" dirty="0"/>
              <a:t>PHD. MICHEL LASTRE</a:t>
            </a:r>
            <a:endParaRPr lang="es-EC" b="1" dirty="0"/>
          </a:p>
        </p:txBody>
      </p:sp>
      <p:sp>
        <p:nvSpPr>
          <p:cNvPr id="2" name="Rectángulo 1">
            <a:extLst>
              <a:ext uri="{FF2B5EF4-FFF2-40B4-BE49-F238E27FC236}">
                <a16:creationId xmlns:a16="http://schemas.microsoft.com/office/drawing/2014/main" xmlns="" id="{38949A1C-578D-4FF9-A91C-D66EB874BCFB}"/>
              </a:ext>
            </a:extLst>
          </p:cNvPr>
          <p:cNvSpPr/>
          <p:nvPr/>
        </p:nvSpPr>
        <p:spPr>
          <a:xfrm>
            <a:off x="1066800" y="2151468"/>
            <a:ext cx="10088880" cy="1569660"/>
          </a:xfrm>
          <a:prstGeom prst="rect">
            <a:avLst/>
          </a:prstGeom>
        </p:spPr>
        <p:txBody>
          <a:bodyPr wrap="square">
            <a:spAutoFit/>
          </a:bodyPr>
          <a:lstStyle/>
          <a:p>
            <a:pPr algn="just">
              <a:lnSpc>
                <a:spcPct val="150000"/>
              </a:lnSpc>
              <a:spcAft>
                <a:spcPts val="1000"/>
              </a:spcAft>
            </a:pPr>
            <a:r>
              <a:rPr lang="es-ES" sz="3200" dirty="0">
                <a:latin typeface="Arial" panose="020B0604020202020204" pitchFamily="34" charset="0"/>
                <a:ea typeface="Calibri" panose="020F0502020204030204" pitchFamily="34" charset="0"/>
                <a:cs typeface="Times New Roman" panose="02020603050405020304" pitchFamily="18" charset="0"/>
              </a:rPr>
              <a:t>Diseño paramétrico de prótesis externa de mano con herramientas CAD/CAE</a:t>
            </a:r>
            <a:r>
              <a:rPr lang="es-ES" dirty="0">
                <a:latin typeface="Arial" panose="020B0604020202020204" pitchFamily="34" charset="0"/>
                <a:ea typeface="Calibri" panose="020F0502020204030204" pitchFamily="34" charset="0"/>
                <a:cs typeface="Times New Roman" panose="02020603050405020304" pitchFamily="18" charset="0"/>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991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602371" y="257330"/>
            <a:ext cx="5327912" cy="707886"/>
          </a:xfrm>
          <a:prstGeom prst="rect">
            <a:avLst/>
          </a:prstGeom>
          <a:noFill/>
        </p:spPr>
        <p:txBody>
          <a:bodyPr wrap="square" rtlCol="0">
            <a:spAutoFit/>
          </a:bodyPr>
          <a:lstStyle/>
          <a:p>
            <a:r>
              <a:rPr lang="es-EC" sz="4000" b="1" dirty="0"/>
              <a:t>CAD</a:t>
            </a:r>
          </a:p>
        </p:txBody>
      </p:sp>
      <p:pic>
        <p:nvPicPr>
          <p:cNvPr id="18" name="Imagen 17">
            <a:extLst>
              <a:ext uri="{FF2B5EF4-FFF2-40B4-BE49-F238E27FC236}">
                <a16:creationId xmlns:a16="http://schemas.microsoft.com/office/drawing/2014/main" xmlns="" id="{D12AEDBF-1A5A-4B49-AC00-C00ED00693BE}"/>
              </a:ext>
            </a:extLst>
          </p:cNvPr>
          <p:cNvPicPr/>
          <p:nvPr/>
        </p:nvPicPr>
        <p:blipFill rotWithShape="1">
          <a:blip r:embed="rId2" cstate="print">
            <a:extLst>
              <a:ext uri="{28A0092B-C50C-407E-A947-70E740481C1C}">
                <a14:useLocalDpi xmlns:a14="http://schemas.microsoft.com/office/drawing/2010/main" val="0"/>
              </a:ext>
            </a:extLst>
          </a:blip>
          <a:srcRect l="-357" b="2948"/>
          <a:stretch/>
        </p:blipFill>
        <p:spPr bwMode="auto">
          <a:xfrm>
            <a:off x="1396279" y="1629220"/>
            <a:ext cx="5071745" cy="2141220"/>
          </a:xfrm>
          <a:prstGeom prst="rect">
            <a:avLst/>
          </a:prstGeom>
          <a:noFill/>
          <a:ln>
            <a:noFill/>
          </a:ln>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xmlns="" id="{63D268F1-7822-4906-AC99-B111E38577B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1867" y="1270704"/>
            <a:ext cx="3735070" cy="3025140"/>
          </a:xfrm>
          <a:prstGeom prst="rect">
            <a:avLst/>
          </a:prstGeom>
          <a:noFill/>
          <a:ln>
            <a:noFill/>
          </a:ln>
        </p:spPr>
      </p:pic>
      <p:pic>
        <p:nvPicPr>
          <p:cNvPr id="20" name="Imagen 19">
            <a:extLst>
              <a:ext uri="{FF2B5EF4-FFF2-40B4-BE49-F238E27FC236}">
                <a16:creationId xmlns:a16="http://schemas.microsoft.com/office/drawing/2014/main" xmlns="" id="{2F8C6987-125E-4467-A423-83069322A4A1}"/>
              </a:ext>
            </a:extLst>
          </p:cNvPr>
          <p:cNvPicPr/>
          <p:nvPr/>
        </p:nvPicPr>
        <p:blipFill rotWithShape="1">
          <a:blip r:embed="rId4"/>
          <a:srcRect l="27919" t="22399" r="31457" b="42308"/>
          <a:stretch/>
        </p:blipFill>
        <p:spPr bwMode="auto">
          <a:xfrm>
            <a:off x="6982477" y="4470330"/>
            <a:ext cx="3735070" cy="1672855"/>
          </a:xfrm>
          <a:prstGeom prst="rect">
            <a:avLst/>
          </a:prstGeom>
          <a:ln>
            <a:noFill/>
          </a:ln>
          <a:extLst>
            <a:ext uri="{53640926-AAD7-44D8-BBD7-CCE9431645EC}">
              <a14:shadowObscured xmlns:a14="http://schemas.microsoft.com/office/drawing/2010/main"/>
            </a:ext>
          </a:extLst>
        </p:spPr>
      </p:pic>
      <p:pic>
        <p:nvPicPr>
          <p:cNvPr id="21" name="Imagen 20">
            <a:extLst>
              <a:ext uri="{FF2B5EF4-FFF2-40B4-BE49-F238E27FC236}">
                <a16:creationId xmlns:a16="http://schemas.microsoft.com/office/drawing/2014/main" xmlns="" id="{1D28A6DE-9A33-4A5C-9050-35F7483B0A8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775" y="3770440"/>
            <a:ext cx="3179309" cy="2372745"/>
          </a:xfrm>
          <a:prstGeom prst="rect">
            <a:avLst/>
          </a:prstGeom>
          <a:noFill/>
          <a:ln>
            <a:noFill/>
          </a:ln>
        </p:spPr>
      </p:pic>
      <p:sp>
        <p:nvSpPr>
          <p:cNvPr id="2" name="CuadroTexto 1">
            <a:extLst>
              <a:ext uri="{FF2B5EF4-FFF2-40B4-BE49-F238E27FC236}">
                <a16:creationId xmlns:a16="http://schemas.microsoft.com/office/drawing/2014/main" xmlns="" id="{A6EB15E9-F1BA-430D-A3FF-E4177757E65F}"/>
              </a:ext>
            </a:extLst>
          </p:cNvPr>
          <p:cNvSpPr txBox="1"/>
          <p:nvPr/>
        </p:nvSpPr>
        <p:spPr>
          <a:xfrm>
            <a:off x="825622" y="1038687"/>
            <a:ext cx="4030461" cy="369332"/>
          </a:xfrm>
          <a:prstGeom prst="rect">
            <a:avLst/>
          </a:prstGeom>
          <a:noFill/>
        </p:spPr>
        <p:txBody>
          <a:bodyPr wrap="square" rtlCol="0">
            <a:spAutoFit/>
          </a:bodyPr>
          <a:lstStyle/>
          <a:p>
            <a:r>
              <a:rPr lang="es-EC" b="1" dirty="0"/>
              <a:t>Dedos (índice-medio-anular-meñique)</a:t>
            </a:r>
          </a:p>
        </p:txBody>
      </p:sp>
    </p:spTree>
    <p:extLst>
      <p:ext uri="{BB962C8B-B14F-4D97-AF65-F5344CB8AC3E}">
        <p14:creationId xmlns:p14="http://schemas.microsoft.com/office/powerpoint/2010/main" val="1145470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602371" y="257330"/>
            <a:ext cx="5327912" cy="707886"/>
          </a:xfrm>
          <a:prstGeom prst="rect">
            <a:avLst/>
          </a:prstGeom>
          <a:noFill/>
        </p:spPr>
        <p:txBody>
          <a:bodyPr wrap="square" rtlCol="0">
            <a:spAutoFit/>
          </a:bodyPr>
          <a:lstStyle/>
          <a:p>
            <a:r>
              <a:rPr lang="es-EC" sz="4000" b="1" dirty="0"/>
              <a:t>CAD</a:t>
            </a:r>
          </a:p>
        </p:txBody>
      </p:sp>
      <p:sp>
        <p:nvSpPr>
          <p:cNvPr id="2" name="CuadroTexto 1">
            <a:extLst>
              <a:ext uri="{FF2B5EF4-FFF2-40B4-BE49-F238E27FC236}">
                <a16:creationId xmlns:a16="http://schemas.microsoft.com/office/drawing/2014/main" xmlns="" id="{A6EB15E9-F1BA-430D-A3FF-E4177757E65F}"/>
              </a:ext>
            </a:extLst>
          </p:cNvPr>
          <p:cNvSpPr txBox="1"/>
          <p:nvPr/>
        </p:nvSpPr>
        <p:spPr>
          <a:xfrm>
            <a:off x="825622" y="1038687"/>
            <a:ext cx="4030461" cy="369332"/>
          </a:xfrm>
          <a:prstGeom prst="rect">
            <a:avLst/>
          </a:prstGeom>
          <a:noFill/>
        </p:spPr>
        <p:txBody>
          <a:bodyPr wrap="square" rtlCol="0">
            <a:spAutoFit/>
          </a:bodyPr>
          <a:lstStyle/>
          <a:p>
            <a:r>
              <a:rPr lang="es-EC" b="1" dirty="0"/>
              <a:t>Base pulgar y dedo pulgar  </a:t>
            </a:r>
          </a:p>
        </p:txBody>
      </p:sp>
      <p:pic>
        <p:nvPicPr>
          <p:cNvPr id="13" name="Imagen 12">
            <a:extLst>
              <a:ext uri="{FF2B5EF4-FFF2-40B4-BE49-F238E27FC236}">
                <a16:creationId xmlns:a16="http://schemas.microsoft.com/office/drawing/2014/main" xmlns="" id="{D458A1E1-1255-4FC1-8C31-28DB9106190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357" y="1984571"/>
            <a:ext cx="2506980" cy="2994025"/>
          </a:xfrm>
          <a:prstGeom prst="rect">
            <a:avLst/>
          </a:prstGeom>
          <a:noFill/>
          <a:ln>
            <a:noFill/>
          </a:ln>
        </p:spPr>
      </p:pic>
      <p:pic>
        <p:nvPicPr>
          <p:cNvPr id="14" name="Imagen 13">
            <a:extLst>
              <a:ext uri="{FF2B5EF4-FFF2-40B4-BE49-F238E27FC236}">
                <a16:creationId xmlns:a16="http://schemas.microsoft.com/office/drawing/2014/main" xmlns="" id="{038CAB10-67BB-473F-A27A-A6C45FC8747F}"/>
              </a:ext>
            </a:extLst>
          </p:cNvPr>
          <p:cNvPicPr/>
          <p:nvPr/>
        </p:nvPicPr>
        <p:blipFill rotWithShape="1">
          <a:blip r:embed="rId3" cstate="print"/>
          <a:srcRect l="41204" t="33278" r="23236" b="15384"/>
          <a:stretch/>
        </p:blipFill>
        <p:spPr bwMode="auto">
          <a:xfrm>
            <a:off x="7408563" y="3561482"/>
            <a:ext cx="2987188" cy="2300925"/>
          </a:xfrm>
          <a:prstGeom prst="rect">
            <a:avLst/>
          </a:prstGeom>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xmlns="" id="{CB040618-1329-4849-ACC4-1F2F4C9362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6879" y="1223353"/>
            <a:ext cx="3760226" cy="2258230"/>
          </a:xfrm>
          <a:prstGeom prst="rect">
            <a:avLst/>
          </a:prstGeom>
          <a:noFill/>
          <a:ln>
            <a:noFill/>
          </a:ln>
        </p:spPr>
      </p:pic>
      <p:pic>
        <p:nvPicPr>
          <p:cNvPr id="16" name="Imagen 15">
            <a:extLst>
              <a:ext uri="{FF2B5EF4-FFF2-40B4-BE49-F238E27FC236}">
                <a16:creationId xmlns:a16="http://schemas.microsoft.com/office/drawing/2014/main" xmlns="" id="{442A6EC9-32A3-4336-AB85-122F4F9BDB96}"/>
              </a:ext>
            </a:extLst>
          </p:cNvPr>
          <p:cNvPicPr/>
          <p:nvPr/>
        </p:nvPicPr>
        <p:blipFill rotWithShape="1">
          <a:blip r:embed="rId5" cstate="print"/>
          <a:srcRect l="50271" t="27905" r="33060" b="18479"/>
          <a:stretch/>
        </p:blipFill>
        <p:spPr bwMode="auto">
          <a:xfrm>
            <a:off x="3968535" y="1905667"/>
            <a:ext cx="1864094" cy="29940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2692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602371" y="257330"/>
            <a:ext cx="5327912" cy="707886"/>
          </a:xfrm>
          <a:prstGeom prst="rect">
            <a:avLst/>
          </a:prstGeom>
          <a:noFill/>
        </p:spPr>
        <p:txBody>
          <a:bodyPr wrap="square" rtlCol="0">
            <a:spAutoFit/>
          </a:bodyPr>
          <a:lstStyle/>
          <a:p>
            <a:r>
              <a:rPr lang="es-EC" sz="4000" b="1" dirty="0"/>
              <a:t>CAD</a:t>
            </a:r>
          </a:p>
        </p:txBody>
      </p:sp>
      <p:sp>
        <p:nvSpPr>
          <p:cNvPr id="2" name="CuadroTexto 1">
            <a:extLst>
              <a:ext uri="{FF2B5EF4-FFF2-40B4-BE49-F238E27FC236}">
                <a16:creationId xmlns:a16="http://schemas.microsoft.com/office/drawing/2014/main" xmlns="" id="{A6EB15E9-F1BA-430D-A3FF-E4177757E65F}"/>
              </a:ext>
            </a:extLst>
          </p:cNvPr>
          <p:cNvSpPr txBox="1"/>
          <p:nvPr/>
        </p:nvSpPr>
        <p:spPr>
          <a:xfrm>
            <a:off x="825622" y="1038687"/>
            <a:ext cx="4030461" cy="369332"/>
          </a:xfrm>
          <a:prstGeom prst="rect">
            <a:avLst/>
          </a:prstGeom>
          <a:noFill/>
        </p:spPr>
        <p:txBody>
          <a:bodyPr wrap="square" rtlCol="0">
            <a:spAutoFit/>
          </a:bodyPr>
          <a:lstStyle/>
          <a:p>
            <a:r>
              <a:rPr lang="es-EC" b="1" dirty="0"/>
              <a:t>Base palmar superior</a:t>
            </a:r>
          </a:p>
        </p:txBody>
      </p:sp>
      <p:pic>
        <p:nvPicPr>
          <p:cNvPr id="10" name="Imagen 9">
            <a:extLst>
              <a:ext uri="{FF2B5EF4-FFF2-40B4-BE49-F238E27FC236}">
                <a16:creationId xmlns:a16="http://schemas.microsoft.com/office/drawing/2014/main" xmlns="" id="{D6C57A5D-2A10-4940-9DC4-07FA53459C85}"/>
              </a:ext>
            </a:extLst>
          </p:cNvPr>
          <p:cNvPicPr/>
          <p:nvPr/>
        </p:nvPicPr>
        <p:blipFill rotWithShape="1">
          <a:blip r:embed="rId2" cstate="print">
            <a:extLst>
              <a:ext uri="{28A0092B-C50C-407E-A947-70E740481C1C}">
                <a14:useLocalDpi xmlns:a14="http://schemas.microsoft.com/office/drawing/2010/main" val="0"/>
              </a:ext>
            </a:extLst>
          </a:blip>
          <a:srcRect t="13151"/>
          <a:stretch/>
        </p:blipFill>
        <p:spPr bwMode="auto">
          <a:xfrm>
            <a:off x="1554998" y="1894794"/>
            <a:ext cx="3924300" cy="1006475"/>
          </a:xfrm>
          <a:prstGeom prst="rect">
            <a:avLst/>
          </a:prstGeom>
          <a:noFill/>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xmlns="" id="{84512D2E-B6AB-4159-8F53-80B3D01AAA17}"/>
              </a:ext>
            </a:extLst>
          </p:cNvPr>
          <p:cNvPicPr/>
          <p:nvPr/>
        </p:nvPicPr>
        <p:blipFill rotWithShape="1">
          <a:blip r:embed="rId3">
            <a:extLst>
              <a:ext uri="{28A0092B-C50C-407E-A947-70E740481C1C}">
                <a14:useLocalDpi xmlns:a14="http://schemas.microsoft.com/office/drawing/2010/main" val="0"/>
              </a:ext>
            </a:extLst>
          </a:blip>
          <a:srcRect t="12615"/>
          <a:stretch/>
        </p:blipFill>
        <p:spPr bwMode="auto">
          <a:xfrm>
            <a:off x="1286393" y="3487309"/>
            <a:ext cx="4461510" cy="1356995"/>
          </a:xfrm>
          <a:prstGeom prst="rect">
            <a:avLst/>
          </a:prstGeom>
          <a:noFill/>
          <a:ln>
            <a:no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xmlns="" id="{C6B8B612-FD0D-4E63-8337-B9A98F327A06}"/>
              </a:ext>
            </a:extLst>
          </p:cNvPr>
          <p:cNvPicPr/>
          <p:nvPr/>
        </p:nvPicPr>
        <p:blipFill rotWithShape="1">
          <a:blip r:embed="rId4" cstate="print"/>
          <a:srcRect l="37898" t="27054" r="17744" b="20618"/>
          <a:stretch/>
        </p:blipFill>
        <p:spPr bwMode="auto">
          <a:xfrm>
            <a:off x="6788458" y="1894794"/>
            <a:ext cx="3606100" cy="28331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9316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602371" y="257330"/>
            <a:ext cx="5327912" cy="707886"/>
          </a:xfrm>
          <a:prstGeom prst="rect">
            <a:avLst/>
          </a:prstGeom>
          <a:noFill/>
        </p:spPr>
        <p:txBody>
          <a:bodyPr wrap="square" rtlCol="0">
            <a:spAutoFit/>
          </a:bodyPr>
          <a:lstStyle/>
          <a:p>
            <a:r>
              <a:rPr lang="es-EC" sz="4000" b="1" dirty="0"/>
              <a:t>CAD</a:t>
            </a:r>
          </a:p>
        </p:txBody>
      </p:sp>
      <p:sp>
        <p:nvSpPr>
          <p:cNvPr id="2" name="CuadroTexto 1">
            <a:extLst>
              <a:ext uri="{FF2B5EF4-FFF2-40B4-BE49-F238E27FC236}">
                <a16:creationId xmlns:a16="http://schemas.microsoft.com/office/drawing/2014/main" xmlns="" id="{A6EB15E9-F1BA-430D-A3FF-E4177757E65F}"/>
              </a:ext>
            </a:extLst>
          </p:cNvPr>
          <p:cNvSpPr txBox="1"/>
          <p:nvPr/>
        </p:nvSpPr>
        <p:spPr>
          <a:xfrm>
            <a:off x="825622" y="1038687"/>
            <a:ext cx="4030461" cy="369332"/>
          </a:xfrm>
          <a:prstGeom prst="rect">
            <a:avLst/>
          </a:prstGeom>
          <a:noFill/>
        </p:spPr>
        <p:txBody>
          <a:bodyPr wrap="square" rtlCol="0">
            <a:spAutoFit/>
          </a:bodyPr>
          <a:lstStyle/>
          <a:p>
            <a:r>
              <a:rPr lang="es-EC" b="1" dirty="0"/>
              <a:t>Base palmar inferior</a:t>
            </a:r>
          </a:p>
        </p:txBody>
      </p:sp>
      <p:pic>
        <p:nvPicPr>
          <p:cNvPr id="9" name="Imagen 8">
            <a:extLst>
              <a:ext uri="{FF2B5EF4-FFF2-40B4-BE49-F238E27FC236}">
                <a16:creationId xmlns:a16="http://schemas.microsoft.com/office/drawing/2014/main" xmlns="" id="{260F40EC-1719-4C6F-8381-CCEC85A2639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2939" y="1895784"/>
            <a:ext cx="3482975" cy="793750"/>
          </a:xfrm>
          <a:prstGeom prst="rect">
            <a:avLst/>
          </a:prstGeom>
          <a:noFill/>
          <a:ln>
            <a:noFill/>
          </a:ln>
        </p:spPr>
      </p:pic>
      <p:pic>
        <p:nvPicPr>
          <p:cNvPr id="13" name="Imagen 12">
            <a:extLst>
              <a:ext uri="{FF2B5EF4-FFF2-40B4-BE49-F238E27FC236}">
                <a16:creationId xmlns:a16="http://schemas.microsoft.com/office/drawing/2014/main" xmlns="" id="{5924D833-BE8D-4DF9-A134-9014A9E06881}"/>
              </a:ext>
            </a:extLst>
          </p:cNvPr>
          <p:cNvPicPr/>
          <p:nvPr/>
        </p:nvPicPr>
        <p:blipFill rotWithShape="1">
          <a:blip r:embed="rId3" cstate="print">
            <a:extLst>
              <a:ext uri="{28A0092B-C50C-407E-A947-70E740481C1C}">
                <a14:useLocalDpi xmlns:a14="http://schemas.microsoft.com/office/drawing/2010/main" val="0"/>
              </a:ext>
            </a:extLst>
          </a:blip>
          <a:srcRect t="8957"/>
          <a:stretch/>
        </p:blipFill>
        <p:spPr bwMode="auto">
          <a:xfrm>
            <a:off x="861130" y="3177299"/>
            <a:ext cx="4898390" cy="1506855"/>
          </a:xfrm>
          <a:prstGeom prst="rect">
            <a:avLst/>
          </a:prstGeom>
          <a:noFill/>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xmlns="" id="{9489E00A-27AF-4B70-B6AE-7FD543FF50F6}"/>
              </a:ext>
            </a:extLst>
          </p:cNvPr>
          <p:cNvPicPr/>
          <p:nvPr/>
        </p:nvPicPr>
        <p:blipFill rotWithShape="1">
          <a:blip r:embed="rId4" cstate="print"/>
          <a:srcRect l="39423" t="32304" r="19739" b="23495"/>
          <a:stretch/>
        </p:blipFill>
        <p:spPr bwMode="auto">
          <a:xfrm>
            <a:off x="6197981" y="1994663"/>
            <a:ext cx="4215525" cy="28614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5977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602371" y="257330"/>
            <a:ext cx="5327912" cy="707886"/>
          </a:xfrm>
          <a:prstGeom prst="rect">
            <a:avLst/>
          </a:prstGeom>
          <a:noFill/>
        </p:spPr>
        <p:txBody>
          <a:bodyPr wrap="square" rtlCol="0">
            <a:spAutoFit/>
          </a:bodyPr>
          <a:lstStyle/>
          <a:p>
            <a:r>
              <a:rPr lang="es-EC" sz="4000" b="1" dirty="0"/>
              <a:t>CAD</a:t>
            </a:r>
          </a:p>
        </p:txBody>
      </p:sp>
      <p:sp>
        <p:nvSpPr>
          <p:cNvPr id="2" name="CuadroTexto 1">
            <a:extLst>
              <a:ext uri="{FF2B5EF4-FFF2-40B4-BE49-F238E27FC236}">
                <a16:creationId xmlns:a16="http://schemas.microsoft.com/office/drawing/2014/main" xmlns="" id="{A6EB15E9-F1BA-430D-A3FF-E4177757E65F}"/>
              </a:ext>
            </a:extLst>
          </p:cNvPr>
          <p:cNvSpPr txBox="1"/>
          <p:nvPr/>
        </p:nvSpPr>
        <p:spPr>
          <a:xfrm>
            <a:off x="825622" y="1038687"/>
            <a:ext cx="4030461" cy="369332"/>
          </a:xfrm>
          <a:prstGeom prst="rect">
            <a:avLst/>
          </a:prstGeom>
          <a:noFill/>
        </p:spPr>
        <p:txBody>
          <a:bodyPr wrap="square" rtlCol="0">
            <a:spAutoFit/>
          </a:bodyPr>
          <a:lstStyle/>
          <a:p>
            <a:r>
              <a:rPr lang="es-EC" b="1" dirty="0"/>
              <a:t>Base lateral pulgar</a:t>
            </a:r>
          </a:p>
        </p:txBody>
      </p:sp>
      <p:pic>
        <p:nvPicPr>
          <p:cNvPr id="10" name="Imagen 9">
            <a:extLst>
              <a:ext uri="{FF2B5EF4-FFF2-40B4-BE49-F238E27FC236}">
                <a16:creationId xmlns:a16="http://schemas.microsoft.com/office/drawing/2014/main" xmlns="" id="{21513551-5248-4EAF-82C6-68844753C5DD}"/>
              </a:ext>
            </a:extLst>
          </p:cNvPr>
          <p:cNvPicPr/>
          <p:nvPr/>
        </p:nvPicPr>
        <p:blipFill rotWithShape="1">
          <a:blip r:embed="rId2" cstate="print">
            <a:extLst>
              <a:ext uri="{28A0092B-C50C-407E-A947-70E740481C1C}">
                <a14:useLocalDpi xmlns:a14="http://schemas.microsoft.com/office/drawing/2010/main" val="0"/>
              </a:ext>
            </a:extLst>
          </a:blip>
          <a:srcRect t="1553"/>
          <a:stretch/>
        </p:blipFill>
        <p:spPr bwMode="auto">
          <a:xfrm>
            <a:off x="1178163" y="2005569"/>
            <a:ext cx="3677920" cy="2850515"/>
          </a:xfrm>
          <a:prstGeom prst="rect">
            <a:avLst/>
          </a:prstGeom>
          <a:noFill/>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xmlns="" id="{F5B88325-8BF8-442E-91E2-12A8D18F06D0}"/>
              </a:ext>
            </a:extLst>
          </p:cNvPr>
          <p:cNvPicPr/>
          <p:nvPr/>
        </p:nvPicPr>
        <p:blipFill rotWithShape="1">
          <a:blip r:embed="rId3"/>
          <a:srcRect l="45861" t="39882" r="25071" b="13211"/>
          <a:stretch/>
        </p:blipFill>
        <p:spPr bwMode="auto">
          <a:xfrm>
            <a:off x="6029088" y="2171798"/>
            <a:ext cx="3336853" cy="28417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0989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602371" y="257330"/>
            <a:ext cx="5327912" cy="707886"/>
          </a:xfrm>
          <a:prstGeom prst="rect">
            <a:avLst/>
          </a:prstGeom>
          <a:noFill/>
        </p:spPr>
        <p:txBody>
          <a:bodyPr wrap="square" rtlCol="0">
            <a:spAutoFit/>
          </a:bodyPr>
          <a:lstStyle/>
          <a:p>
            <a:r>
              <a:rPr lang="es-EC" sz="4000" b="1" dirty="0"/>
              <a:t>CAD</a:t>
            </a:r>
          </a:p>
        </p:txBody>
      </p:sp>
      <p:sp>
        <p:nvSpPr>
          <p:cNvPr id="2" name="CuadroTexto 1">
            <a:extLst>
              <a:ext uri="{FF2B5EF4-FFF2-40B4-BE49-F238E27FC236}">
                <a16:creationId xmlns:a16="http://schemas.microsoft.com/office/drawing/2014/main" xmlns="" id="{A6EB15E9-F1BA-430D-A3FF-E4177757E65F}"/>
              </a:ext>
            </a:extLst>
          </p:cNvPr>
          <p:cNvSpPr txBox="1"/>
          <p:nvPr/>
        </p:nvSpPr>
        <p:spPr>
          <a:xfrm>
            <a:off x="825622" y="1038687"/>
            <a:ext cx="4030461" cy="369332"/>
          </a:xfrm>
          <a:prstGeom prst="rect">
            <a:avLst/>
          </a:prstGeom>
          <a:noFill/>
        </p:spPr>
        <p:txBody>
          <a:bodyPr wrap="square" rtlCol="0">
            <a:spAutoFit/>
          </a:bodyPr>
          <a:lstStyle/>
          <a:p>
            <a:r>
              <a:rPr lang="es-EC" b="1" dirty="0"/>
              <a:t>Base lateral</a:t>
            </a:r>
          </a:p>
        </p:txBody>
      </p:sp>
      <p:pic>
        <p:nvPicPr>
          <p:cNvPr id="8" name="Imagen 7">
            <a:extLst>
              <a:ext uri="{FF2B5EF4-FFF2-40B4-BE49-F238E27FC236}">
                <a16:creationId xmlns:a16="http://schemas.microsoft.com/office/drawing/2014/main" xmlns="" id="{6AFB7C74-EFDD-4615-94ED-E533DD58E36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61471" y="2705472"/>
            <a:ext cx="3941445" cy="1689735"/>
          </a:xfrm>
          <a:prstGeom prst="rect">
            <a:avLst/>
          </a:prstGeom>
          <a:noFill/>
          <a:ln>
            <a:noFill/>
          </a:ln>
        </p:spPr>
      </p:pic>
      <p:pic>
        <p:nvPicPr>
          <p:cNvPr id="9" name="Imagen 8">
            <a:extLst>
              <a:ext uri="{FF2B5EF4-FFF2-40B4-BE49-F238E27FC236}">
                <a16:creationId xmlns:a16="http://schemas.microsoft.com/office/drawing/2014/main" xmlns="" id="{A5DCED4D-D4C0-420F-9E76-46540F6CAC38}"/>
              </a:ext>
            </a:extLst>
          </p:cNvPr>
          <p:cNvPicPr/>
          <p:nvPr/>
        </p:nvPicPr>
        <p:blipFill rotWithShape="1">
          <a:blip r:embed="rId3" cstate="print"/>
          <a:srcRect l="35701" t="28690" r="27328" b="14716"/>
          <a:stretch/>
        </p:blipFill>
        <p:spPr bwMode="auto">
          <a:xfrm>
            <a:off x="6632543" y="2073964"/>
            <a:ext cx="3230547" cy="29395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5463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602371" y="257330"/>
            <a:ext cx="5327912" cy="707886"/>
          </a:xfrm>
          <a:prstGeom prst="rect">
            <a:avLst/>
          </a:prstGeom>
          <a:noFill/>
        </p:spPr>
        <p:txBody>
          <a:bodyPr wrap="square" rtlCol="0">
            <a:spAutoFit/>
          </a:bodyPr>
          <a:lstStyle/>
          <a:p>
            <a:r>
              <a:rPr lang="es-EC" sz="4000" b="1" dirty="0"/>
              <a:t>CAD</a:t>
            </a:r>
          </a:p>
        </p:txBody>
      </p:sp>
      <p:sp>
        <p:nvSpPr>
          <p:cNvPr id="2" name="CuadroTexto 1">
            <a:extLst>
              <a:ext uri="{FF2B5EF4-FFF2-40B4-BE49-F238E27FC236}">
                <a16:creationId xmlns:a16="http://schemas.microsoft.com/office/drawing/2014/main" xmlns="" id="{A6EB15E9-F1BA-430D-A3FF-E4177757E65F}"/>
              </a:ext>
            </a:extLst>
          </p:cNvPr>
          <p:cNvSpPr txBox="1"/>
          <p:nvPr/>
        </p:nvSpPr>
        <p:spPr>
          <a:xfrm>
            <a:off x="825622" y="1038687"/>
            <a:ext cx="4030461" cy="369332"/>
          </a:xfrm>
          <a:prstGeom prst="rect">
            <a:avLst/>
          </a:prstGeom>
          <a:noFill/>
        </p:spPr>
        <p:txBody>
          <a:bodyPr wrap="square" rtlCol="0">
            <a:spAutoFit/>
          </a:bodyPr>
          <a:lstStyle/>
          <a:p>
            <a:r>
              <a:rPr lang="es-EC" b="1" dirty="0"/>
              <a:t>Ensamblaje</a:t>
            </a:r>
          </a:p>
        </p:txBody>
      </p:sp>
      <p:graphicFrame>
        <p:nvGraphicFramePr>
          <p:cNvPr id="3" name="Tabla 2">
            <a:extLst>
              <a:ext uri="{FF2B5EF4-FFF2-40B4-BE49-F238E27FC236}">
                <a16:creationId xmlns:a16="http://schemas.microsoft.com/office/drawing/2014/main" xmlns="" id="{DB9F3612-D347-409C-999F-316E28D5B9F4}"/>
              </a:ext>
            </a:extLst>
          </p:cNvPr>
          <p:cNvGraphicFramePr>
            <a:graphicFrameLocks noGrp="1"/>
          </p:cNvGraphicFramePr>
          <p:nvPr>
            <p:extLst>
              <p:ext uri="{D42A27DB-BD31-4B8C-83A1-F6EECF244321}">
                <p14:modId xmlns:p14="http://schemas.microsoft.com/office/powerpoint/2010/main" val="49033910"/>
              </p:ext>
            </p:extLst>
          </p:nvPr>
        </p:nvGraphicFramePr>
        <p:xfrm>
          <a:off x="907326" y="1523535"/>
          <a:ext cx="4587952" cy="4351334"/>
        </p:xfrm>
        <a:graphic>
          <a:graphicData uri="http://schemas.openxmlformats.org/drawingml/2006/table">
            <a:tbl>
              <a:tblPr firstRow="1" firstCol="1" bandRow="1">
                <a:tableStyleId>{5940675A-B579-460E-94D1-54222C63F5DA}</a:tableStyleId>
              </a:tblPr>
              <a:tblGrid>
                <a:gridCol w="344425">
                  <a:extLst>
                    <a:ext uri="{9D8B030D-6E8A-4147-A177-3AD203B41FA5}">
                      <a16:colId xmlns:a16="http://schemas.microsoft.com/office/drawing/2014/main" xmlns="" val="3204543302"/>
                    </a:ext>
                  </a:extLst>
                </a:gridCol>
                <a:gridCol w="2086253">
                  <a:extLst>
                    <a:ext uri="{9D8B030D-6E8A-4147-A177-3AD203B41FA5}">
                      <a16:colId xmlns:a16="http://schemas.microsoft.com/office/drawing/2014/main" xmlns="" val="4287839790"/>
                    </a:ext>
                  </a:extLst>
                </a:gridCol>
                <a:gridCol w="781235">
                  <a:extLst>
                    <a:ext uri="{9D8B030D-6E8A-4147-A177-3AD203B41FA5}">
                      <a16:colId xmlns:a16="http://schemas.microsoft.com/office/drawing/2014/main" xmlns="" val="543508728"/>
                    </a:ext>
                  </a:extLst>
                </a:gridCol>
                <a:gridCol w="1376039">
                  <a:extLst>
                    <a:ext uri="{9D8B030D-6E8A-4147-A177-3AD203B41FA5}">
                      <a16:colId xmlns:a16="http://schemas.microsoft.com/office/drawing/2014/main" xmlns="" val="3672693969"/>
                    </a:ext>
                  </a:extLst>
                </a:gridCol>
              </a:tblGrid>
              <a:tr h="167359">
                <a:tc>
                  <a:txBody>
                    <a:bodyPr/>
                    <a:lstStyle/>
                    <a:p>
                      <a:pPr algn="ctr">
                        <a:lnSpc>
                          <a:spcPct val="107000"/>
                        </a:lnSpc>
                        <a:spcAft>
                          <a:spcPts val="0"/>
                        </a:spcAft>
                      </a:pPr>
                      <a:r>
                        <a:rPr lang="es-EC" sz="1000">
                          <a:effectLst/>
                        </a:rPr>
                        <a:t>Nro.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Pieza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Cantidad</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Material</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1490242520"/>
                  </a:ext>
                </a:extLst>
              </a:tr>
              <a:tr h="167359">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dirty="0">
                          <a:effectLst/>
                        </a:rPr>
                        <a:t>Base Superior Palmar</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PLA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2587225262"/>
                  </a:ext>
                </a:extLst>
              </a:tr>
              <a:tr h="167359">
                <a:tc>
                  <a:txBody>
                    <a:bodyPr/>
                    <a:lstStyle/>
                    <a:p>
                      <a:pPr algn="ctr">
                        <a:lnSpc>
                          <a:spcPct val="107000"/>
                        </a:lnSpc>
                        <a:spcAft>
                          <a:spcPts val="0"/>
                        </a:spcAft>
                      </a:pPr>
                      <a:r>
                        <a:rPr lang="es-EC" sz="1000">
                          <a:effectLst/>
                        </a:rPr>
                        <a:t>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Base Inferior Palmar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dirty="0">
                          <a:effectLst/>
                        </a:rPr>
                        <a:t>1</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PLA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1267453240"/>
                  </a:ext>
                </a:extLst>
              </a:tr>
              <a:tr h="167359">
                <a:tc>
                  <a:txBody>
                    <a:bodyPr/>
                    <a:lstStyle/>
                    <a:p>
                      <a:pPr algn="ctr">
                        <a:lnSpc>
                          <a:spcPct val="107000"/>
                        </a:lnSpc>
                        <a:spcAft>
                          <a:spcPts val="0"/>
                        </a:spcAft>
                      </a:pPr>
                      <a:r>
                        <a:rPr lang="es-EC" sz="1000">
                          <a:effectLst/>
                        </a:rPr>
                        <a:t>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Base Lateral Pulgar Palmar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PLA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2889446044"/>
                  </a:ext>
                </a:extLst>
              </a:tr>
              <a:tr h="167359">
                <a:tc>
                  <a:txBody>
                    <a:bodyPr/>
                    <a:lstStyle/>
                    <a:p>
                      <a:pPr algn="ctr">
                        <a:lnSpc>
                          <a:spcPct val="107000"/>
                        </a:lnSpc>
                        <a:spcAft>
                          <a:spcPts val="0"/>
                        </a:spcAft>
                      </a:pPr>
                      <a:r>
                        <a:rPr lang="es-EC" sz="1000">
                          <a:effectLst/>
                        </a:rPr>
                        <a:t>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Base Lateral Palmar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PLA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1633994862"/>
                  </a:ext>
                </a:extLst>
              </a:tr>
              <a:tr h="167359">
                <a:tc>
                  <a:txBody>
                    <a:bodyPr/>
                    <a:lstStyle/>
                    <a:p>
                      <a:pPr algn="ctr">
                        <a:lnSpc>
                          <a:spcPct val="107000"/>
                        </a:lnSpc>
                        <a:spcAft>
                          <a:spcPts val="0"/>
                        </a:spcAft>
                      </a:pPr>
                      <a:r>
                        <a:rPr lang="es-EC" sz="1000">
                          <a:effectLst/>
                        </a:rPr>
                        <a:t>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Proximal y distal del Pulgar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PLA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1333567354"/>
                  </a:ext>
                </a:extLst>
              </a:tr>
              <a:tr h="167359">
                <a:tc>
                  <a:txBody>
                    <a:bodyPr/>
                    <a:lstStyle/>
                    <a:p>
                      <a:pPr algn="ctr">
                        <a:lnSpc>
                          <a:spcPct val="107000"/>
                        </a:lnSpc>
                        <a:spcAft>
                          <a:spcPts val="0"/>
                        </a:spcAft>
                      </a:pPr>
                      <a:r>
                        <a:rPr lang="es-EC" sz="1000">
                          <a:effectLst/>
                        </a:rPr>
                        <a:t>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Primer metacarpiano del Pulgar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PLA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2211665221"/>
                  </a:ext>
                </a:extLst>
              </a:tr>
              <a:tr h="167359">
                <a:tc>
                  <a:txBody>
                    <a:bodyPr/>
                    <a:lstStyle/>
                    <a:p>
                      <a:pPr algn="ctr">
                        <a:lnSpc>
                          <a:spcPct val="107000"/>
                        </a:lnSpc>
                        <a:spcAft>
                          <a:spcPts val="0"/>
                        </a:spcAft>
                      </a:pPr>
                      <a:r>
                        <a:rPr lang="es-EC" sz="1000">
                          <a:effectLst/>
                        </a:rPr>
                        <a:t>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Proximal del Índice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PLA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1651454001"/>
                  </a:ext>
                </a:extLst>
              </a:tr>
              <a:tr h="167359">
                <a:tc>
                  <a:txBody>
                    <a:bodyPr/>
                    <a:lstStyle/>
                    <a:p>
                      <a:pPr algn="ctr">
                        <a:lnSpc>
                          <a:spcPct val="107000"/>
                        </a:lnSpc>
                        <a:spcAft>
                          <a:spcPts val="0"/>
                        </a:spcAft>
                      </a:pPr>
                      <a:r>
                        <a:rPr lang="es-EC" sz="1000">
                          <a:effectLst/>
                        </a:rPr>
                        <a:t>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Medial y distal del Índice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PLA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548875348"/>
                  </a:ext>
                </a:extLst>
              </a:tr>
              <a:tr h="167359">
                <a:tc>
                  <a:txBody>
                    <a:bodyPr/>
                    <a:lstStyle/>
                    <a:p>
                      <a:pPr algn="ctr">
                        <a:lnSpc>
                          <a:spcPct val="107000"/>
                        </a:lnSpc>
                        <a:spcAft>
                          <a:spcPts val="0"/>
                        </a:spcAft>
                      </a:pPr>
                      <a:r>
                        <a:rPr lang="es-EC" sz="1000">
                          <a:effectLst/>
                        </a:rPr>
                        <a:t>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Barra inversa del Índice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Acero Inoxidable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2048683876"/>
                  </a:ext>
                </a:extLst>
              </a:tr>
              <a:tr h="167359">
                <a:tc>
                  <a:txBody>
                    <a:bodyPr/>
                    <a:lstStyle/>
                    <a:p>
                      <a:pPr algn="ctr">
                        <a:lnSpc>
                          <a:spcPct val="107000"/>
                        </a:lnSpc>
                        <a:spcAft>
                          <a:spcPts val="0"/>
                        </a:spcAft>
                      </a:pPr>
                      <a:r>
                        <a:rPr lang="es-EC" sz="1000">
                          <a:effectLst/>
                        </a:rPr>
                        <a:t>10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Proximal del Medio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PLA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3043405557"/>
                  </a:ext>
                </a:extLst>
              </a:tr>
              <a:tr h="167359">
                <a:tc>
                  <a:txBody>
                    <a:bodyPr/>
                    <a:lstStyle/>
                    <a:p>
                      <a:pPr algn="ctr">
                        <a:lnSpc>
                          <a:spcPct val="107000"/>
                        </a:lnSpc>
                        <a:spcAft>
                          <a:spcPts val="0"/>
                        </a:spcAft>
                      </a:pPr>
                      <a:r>
                        <a:rPr lang="es-EC" sz="1000">
                          <a:effectLst/>
                        </a:rPr>
                        <a:t>11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Medial y distal del Medio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PLA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2051054793"/>
                  </a:ext>
                </a:extLst>
              </a:tr>
              <a:tr h="167359">
                <a:tc>
                  <a:txBody>
                    <a:bodyPr/>
                    <a:lstStyle/>
                    <a:p>
                      <a:pPr algn="ctr">
                        <a:lnSpc>
                          <a:spcPct val="107000"/>
                        </a:lnSpc>
                        <a:spcAft>
                          <a:spcPts val="0"/>
                        </a:spcAft>
                      </a:pPr>
                      <a:r>
                        <a:rPr lang="es-EC" sz="1000">
                          <a:effectLst/>
                        </a:rPr>
                        <a:t>12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Barra inversa del Medio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Acero Inoxidable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1861966286"/>
                  </a:ext>
                </a:extLst>
              </a:tr>
              <a:tr h="167359">
                <a:tc>
                  <a:txBody>
                    <a:bodyPr/>
                    <a:lstStyle/>
                    <a:p>
                      <a:pPr algn="ctr">
                        <a:lnSpc>
                          <a:spcPct val="107000"/>
                        </a:lnSpc>
                        <a:spcAft>
                          <a:spcPts val="0"/>
                        </a:spcAft>
                      </a:pPr>
                      <a:r>
                        <a:rPr lang="es-EC" sz="1000">
                          <a:effectLst/>
                        </a:rPr>
                        <a:t>13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Proximal del Anular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PLA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184262066"/>
                  </a:ext>
                </a:extLst>
              </a:tr>
              <a:tr h="167359">
                <a:tc>
                  <a:txBody>
                    <a:bodyPr/>
                    <a:lstStyle/>
                    <a:p>
                      <a:pPr algn="ctr">
                        <a:lnSpc>
                          <a:spcPct val="107000"/>
                        </a:lnSpc>
                        <a:spcAft>
                          <a:spcPts val="0"/>
                        </a:spcAft>
                      </a:pPr>
                      <a:r>
                        <a:rPr lang="es-EC" sz="1000">
                          <a:effectLst/>
                        </a:rPr>
                        <a:t>14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Medial y distal del Anular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PLA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423556567"/>
                  </a:ext>
                </a:extLst>
              </a:tr>
              <a:tr h="167359">
                <a:tc>
                  <a:txBody>
                    <a:bodyPr/>
                    <a:lstStyle/>
                    <a:p>
                      <a:pPr algn="ctr">
                        <a:lnSpc>
                          <a:spcPct val="107000"/>
                        </a:lnSpc>
                        <a:spcAft>
                          <a:spcPts val="0"/>
                        </a:spcAft>
                      </a:pPr>
                      <a:r>
                        <a:rPr lang="es-EC" sz="1000">
                          <a:effectLst/>
                        </a:rPr>
                        <a:t>15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Barra inversa del Anular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Acero Inoxidable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3129707610"/>
                  </a:ext>
                </a:extLst>
              </a:tr>
              <a:tr h="167359">
                <a:tc>
                  <a:txBody>
                    <a:bodyPr/>
                    <a:lstStyle/>
                    <a:p>
                      <a:pPr algn="ctr">
                        <a:lnSpc>
                          <a:spcPct val="107000"/>
                        </a:lnSpc>
                        <a:spcAft>
                          <a:spcPts val="0"/>
                        </a:spcAft>
                      </a:pPr>
                      <a:r>
                        <a:rPr lang="es-EC" sz="1000">
                          <a:effectLst/>
                        </a:rPr>
                        <a:t>16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Proximal del Meñique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PLA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1968437874"/>
                  </a:ext>
                </a:extLst>
              </a:tr>
              <a:tr h="167359">
                <a:tc>
                  <a:txBody>
                    <a:bodyPr/>
                    <a:lstStyle/>
                    <a:p>
                      <a:pPr algn="ctr">
                        <a:lnSpc>
                          <a:spcPct val="107000"/>
                        </a:lnSpc>
                        <a:spcAft>
                          <a:spcPts val="0"/>
                        </a:spcAft>
                      </a:pPr>
                      <a:r>
                        <a:rPr lang="es-EC" sz="1000">
                          <a:effectLst/>
                        </a:rPr>
                        <a:t>17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Medial y distal del Meñique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PLA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2429537064"/>
                  </a:ext>
                </a:extLst>
              </a:tr>
              <a:tr h="167359">
                <a:tc>
                  <a:txBody>
                    <a:bodyPr/>
                    <a:lstStyle/>
                    <a:p>
                      <a:pPr algn="ctr">
                        <a:lnSpc>
                          <a:spcPct val="107000"/>
                        </a:lnSpc>
                        <a:spcAft>
                          <a:spcPts val="0"/>
                        </a:spcAft>
                      </a:pPr>
                      <a:r>
                        <a:rPr lang="es-EC" sz="1000">
                          <a:effectLst/>
                        </a:rPr>
                        <a:t>18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Barra inversa del Meñique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Acero Inoxidable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3295032890"/>
                  </a:ext>
                </a:extLst>
              </a:tr>
              <a:tr h="167359">
                <a:tc>
                  <a:txBody>
                    <a:bodyPr/>
                    <a:lstStyle/>
                    <a:p>
                      <a:pPr algn="ctr">
                        <a:lnSpc>
                          <a:spcPct val="107000"/>
                        </a:lnSpc>
                        <a:spcAft>
                          <a:spcPts val="0"/>
                        </a:spcAft>
                      </a:pPr>
                      <a:r>
                        <a:rPr lang="es-EC" sz="1000">
                          <a:effectLst/>
                        </a:rPr>
                        <a:t>19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Actuadores</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Varios</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3571473813"/>
                  </a:ext>
                </a:extLst>
              </a:tr>
              <a:tr h="167359">
                <a:tc>
                  <a:txBody>
                    <a:bodyPr/>
                    <a:lstStyle/>
                    <a:p>
                      <a:pPr algn="ctr">
                        <a:lnSpc>
                          <a:spcPct val="107000"/>
                        </a:lnSpc>
                        <a:spcAft>
                          <a:spcPts val="0"/>
                        </a:spcAft>
                      </a:pPr>
                      <a:r>
                        <a:rPr lang="es-EC" sz="1000">
                          <a:effectLst/>
                        </a:rPr>
                        <a:t>20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Eje barra inversa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8</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Acero Inoxidable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3326909442"/>
                  </a:ext>
                </a:extLst>
              </a:tr>
              <a:tr h="167359">
                <a:tc>
                  <a:txBody>
                    <a:bodyPr/>
                    <a:lstStyle/>
                    <a:p>
                      <a:pPr algn="ctr">
                        <a:lnSpc>
                          <a:spcPct val="107000"/>
                        </a:lnSpc>
                        <a:spcAft>
                          <a:spcPts val="0"/>
                        </a:spcAft>
                      </a:pPr>
                      <a:r>
                        <a:rPr lang="es-EC" sz="1000">
                          <a:effectLst/>
                        </a:rPr>
                        <a:t>21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Eje Falanges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9</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Acero Inoxidable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2433990486"/>
                  </a:ext>
                </a:extLst>
              </a:tr>
              <a:tr h="167359">
                <a:tc>
                  <a:txBody>
                    <a:bodyPr/>
                    <a:lstStyle/>
                    <a:p>
                      <a:pPr algn="ctr">
                        <a:lnSpc>
                          <a:spcPct val="107000"/>
                        </a:lnSpc>
                        <a:spcAft>
                          <a:spcPts val="0"/>
                        </a:spcAft>
                      </a:pPr>
                      <a:r>
                        <a:rPr lang="es-EC" sz="1000">
                          <a:effectLst/>
                        </a:rPr>
                        <a:t>22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Eje brazo actuador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6</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Acero Inoxidable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3442712546"/>
                  </a:ext>
                </a:extLst>
              </a:tr>
              <a:tr h="167359">
                <a:tc>
                  <a:txBody>
                    <a:bodyPr/>
                    <a:lstStyle/>
                    <a:p>
                      <a:pPr algn="ctr">
                        <a:lnSpc>
                          <a:spcPct val="107000"/>
                        </a:lnSpc>
                        <a:spcAft>
                          <a:spcPts val="0"/>
                        </a:spcAft>
                      </a:pPr>
                      <a:r>
                        <a:rPr lang="es-EC" sz="1000">
                          <a:effectLst/>
                        </a:rPr>
                        <a:t>23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Eje Base actuador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Acero Inoxidable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2480394057"/>
                  </a:ext>
                </a:extLst>
              </a:tr>
              <a:tr h="167359">
                <a:tc>
                  <a:txBody>
                    <a:bodyPr/>
                    <a:lstStyle/>
                    <a:p>
                      <a:pPr algn="ctr">
                        <a:lnSpc>
                          <a:spcPct val="107000"/>
                        </a:lnSpc>
                        <a:spcAft>
                          <a:spcPts val="0"/>
                        </a:spcAft>
                      </a:pPr>
                      <a:r>
                        <a:rPr lang="es-EC" sz="1000">
                          <a:effectLst/>
                        </a:rPr>
                        <a:t>24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Tornillo chipboard M3</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4</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Acero Inoxidable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1462697399"/>
                  </a:ext>
                </a:extLst>
              </a:tr>
              <a:tr h="167359">
                <a:tc>
                  <a:txBody>
                    <a:bodyPr/>
                    <a:lstStyle/>
                    <a:p>
                      <a:pPr algn="ctr">
                        <a:lnSpc>
                          <a:spcPct val="107000"/>
                        </a:lnSpc>
                        <a:spcAft>
                          <a:spcPts val="0"/>
                        </a:spcAft>
                      </a:pPr>
                      <a:r>
                        <a:rPr lang="es-EC" sz="1000">
                          <a:effectLst/>
                        </a:rPr>
                        <a:t>25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Tornillo volcanita 1,5 mm</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a:effectLst/>
                        </a:rPr>
                        <a:t>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tc>
                  <a:txBody>
                    <a:bodyPr/>
                    <a:lstStyle/>
                    <a:p>
                      <a:pPr algn="ctr">
                        <a:lnSpc>
                          <a:spcPct val="107000"/>
                        </a:lnSpc>
                        <a:spcAft>
                          <a:spcPts val="0"/>
                        </a:spcAft>
                      </a:pPr>
                      <a:r>
                        <a:rPr lang="es-EC" sz="1000" dirty="0">
                          <a:effectLst/>
                        </a:rPr>
                        <a:t>Acero Inoxidable</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8011" marR="38011" marT="0" marB="0" anchor="b"/>
                </a:tc>
                <a:extLst>
                  <a:ext uri="{0D108BD9-81ED-4DB2-BD59-A6C34878D82A}">
                    <a16:rowId xmlns:a16="http://schemas.microsoft.com/office/drawing/2014/main" xmlns="" val="1352124380"/>
                  </a:ext>
                </a:extLst>
              </a:tr>
            </a:tbl>
          </a:graphicData>
        </a:graphic>
      </p:graphicFrame>
      <p:pic>
        <p:nvPicPr>
          <p:cNvPr id="10" name="Imagen 9">
            <a:extLst>
              <a:ext uri="{FF2B5EF4-FFF2-40B4-BE49-F238E27FC236}">
                <a16:creationId xmlns:a16="http://schemas.microsoft.com/office/drawing/2014/main" xmlns="" id="{FC8872DF-F954-471B-B61F-E8E8500F1F4A}"/>
              </a:ext>
            </a:extLst>
          </p:cNvPr>
          <p:cNvPicPr/>
          <p:nvPr/>
        </p:nvPicPr>
        <p:blipFill rotWithShape="1">
          <a:blip r:embed="rId2"/>
          <a:srcRect l="46143" t="23327" r="29022" b="17475"/>
          <a:stretch/>
        </p:blipFill>
        <p:spPr bwMode="auto">
          <a:xfrm>
            <a:off x="6393579" y="1223352"/>
            <a:ext cx="3380736" cy="4573765"/>
          </a:xfrm>
          <a:prstGeom prst="rect">
            <a:avLst/>
          </a:prstGeom>
          <a:ln>
            <a:noFill/>
          </a:ln>
          <a:extLst>
            <a:ext uri="{53640926-AAD7-44D8-BBD7-CCE9431645EC}">
              <a14:shadowObscured xmlns:a14="http://schemas.microsoft.com/office/drawing/2010/main"/>
            </a:ext>
          </a:extLst>
        </p:spPr>
      </p:pic>
      <p:sp>
        <p:nvSpPr>
          <p:cNvPr id="5" name="CuadroTexto 4">
            <a:extLst>
              <a:ext uri="{FF2B5EF4-FFF2-40B4-BE49-F238E27FC236}">
                <a16:creationId xmlns:a16="http://schemas.microsoft.com/office/drawing/2014/main" xmlns="" id="{E92CEED5-CD93-4926-8A0F-99F476C882BA}"/>
              </a:ext>
            </a:extLst>
          </p:cNvPr>
          <p:cNvSpPr txBox="1"/>
          <p:nvPr/>
        </p:nvSpPr>
        <p:spPr>
          <a:xfrm>
            <a:off x="9436963" y="1408019"/>
            <a:ext cx="1766656" cy="369332"/>
          </a:xfrm>
          <a:prstGeom prst="rect">
            <a:avLst/>
          </a:prstGeom>
          <a:noFill/>
        </p:spPr>
        <p:txBody>
          <a:bodyPr wrap="square" rtlCol="0">
            <a:spAutoFit/>
          </a:bodyPr>
          <a:lstStyle/>
          <a:p>
            <a:r>
              <a:rPr lang="es-EC" b="1" dirty="0"/>
              <a:t>Total: </a:t>
            </a:r>
            <a:r>
              <a:rPr lang="es-EC" dirty="0"/>
              <a:t>55 piezas</a:t>
            </a:r>
          </a:p>
        </p:txBody>
      </p:sp>
    </p:spTree>
    <p:extLst>
      <p:ext uri="{BB962C8B-B14F-4D97-AF65-F5344CB8AC3E}">
        <p14:creationId xmlns:p14="http://schemas.microsoft.com/office/powerpoint/2010/main" val="2849751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602370" y="257330"/>
            <a:ext cx="7192224" cy="707886"/>
          </a:xfrm>
          <a:prstGeom prst="rect">
            <a:avLst/>
          </a:prstGeom>
          <a:noFill/>
        </p:spPr>
        <p:txBody>
          <a:bodyPr wrap="square" rtlCol="0">
            <a:spAutoFit/>
          </a:bodyPr>
          <a:lstStyle/>
          <a:p>
            <a:r>
              <a:rPr lang="es-EC" sz="4000" b="1" dirty="0"/>
              <a:t>Parametrización de la prótesis</a:t>
            </a:r>
          </a:p>
        </p:txBody>
      </p:sp>
      <p:sp>
        <p:nvSpPr>
          <p:cNvPr id="2" name="CuadroTexto 1">
            <a:extLst>
              <a:ext uri="{FF2B5EF4-FFF2-40B4-BE49-F238E27FC236}">
                <a16:creationId xmlns:a16="http://schemas.microsoft.com/office/drawing/2014/main" xmlns="" id="{A6EB15E9-F1BA-430D-A3FF-E4177757E65F}"/>
              </a:ext>
            </a:extLst>
          </p:cNvPr>
          <p:cNvSpPr txBox="1"/>
          <p:nvPr/>
        </p:nvSpPr>
        <p:spPr>
          <a:xfrm>
            <a:off x="825622" y="1038687"/>
            <a:ext cx="4587952" cy="369332"/>
          </a:xfrm>
          <a:prstGeom prst="rect">
            <a:avLst/>
          </a:prstGeom>
          <a:noFill/>
        </p:spPr>
        <p:txBody>
          <a:bodyPr wrap="square" rtlCol="0">
            <a:spAutoFit/>
          </a:bodyPr>
          <a:lstStyle/>
          <a:p>
            <a:r>
              <a:rPr lang="es-ES" b="1" dirty="0"/>
              <a:t>Proceso de manejo de Drive Works Xpress</a:t>
            </a:r>
            <a:r>
              <a:rPr lang="es-ES" dirty="0"/>
              <a:t>.</a:t>
            </a:r>
            <a:endParaRPr lang="es-EC" b="1" dirty="0"/>
          </a:p>
        </p:txBody>
      </p:sp>
      <p:pic>
        <p:nvPicPr>
          <p:cNvPr id="9" name="Imagen 8">
            <a:extLst>
              <a:ext uri="{FF2B5EF4-FFF2-40B4-BE49-F238E27FC236}">
                <a16:creationId xmlns:a16="http://schemas.microsoft.com/office/drawing/2014/main" xmlns="" id="{D642E8A7-CDFF-4DD3-8DBE-F081A40533E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4479" y="1481490"/>
            <a:ext cx="4700726" cy="4811135"/>
          </a:xfrm>
          <a:prstGeom prst="rect">
            <a:avLst/>
          </a:prstGeom>
          <a:noFill/>
          <a:ln>
            <a:noFill/>
          </a:ln>
        </p:spPr>
      </p:pic>
      <p:pic>
        <p:nvPicPr>
          <p:cNvPr id="12" name="Imagen 11">
            <a:extLst>
              <a:ext uri="{FF2B5EF4-FFF2-40B4-BE49-F238E27FC236}">
                <a16:creationId xmlns:a16="http://schemas.microsoft.com/office/drawing/2014/main" xmlns="" id="{34F318FB-B508-48D5-B064-C6D48AFC3F6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005484" y="1794071"/>
            <a:ext cx="2718741" cy="4137549"/>
          </a:xfrm>
          <a:prstGeom prst="rect">
            <a:avLst/>
          </a:prstGeom>
          <a:noFill/>
          <a:ln>
            <a:noFill/>
          </a:ln>
        </p:spPr>
      </p:pic>
      <p:sp>
        <p:nvSpPr>
          <p:cNvPr id="7" name="CuadroTexto 6">
            <a:extLst>
              <a:ext uri="{FF2B5EF4-FFF2-40B4-BE49-F238E27FC236}">
                <a16:creationId xmlns:a16="http://schemas.microsoft.com/office/drawing/2014/main" xmlns="" id="{780651AA-389F-4535-A443-E1D53F716C93}"/>
              </a:ext>
            </a:extLst>
          </p:cNvPr>
          <p:cNvSpPr txBox="1"/>
          <p:nvPr/>
        </p:nvSpPr>
        <p:spPr>
          <a:xfrm>
            <a:off x="6565364" y="1048909"/>
            <a:ext cx="5774597" cy="369332"/>
          </a:xfrm>
          <a:prstGeom prst="rect">
            <a:avLst/>
          </a:prstGeom>
          <a:noFill/>
        </p:spPr>
        <p:txBody>
          <a:bodyPr wrap="square" rtlCol="0">
            <a:spAutoFit/>
          </a:bodyPr>
          <a:lstStyle/>
          <a:p>
            <a:r>
              <a:rPr lang="es-ES" dirty="0"/>
              <a:t>Medidas antropométricas necesarias para el prototipo</a:t>
            </a:r>
            <a:endParaRPr lang="es-EC" dirty="0"/>
          </a:p>
        </p:txBody>
      </p:sp>
    </p:spTree>
    <p:extLst>
      <p:ext uri="{BB962C8B-B14F-4D97-AF65-F5344CB8AC3E}">
        <p14:creationId xmlns:p14="http://schemas.microsoft.com/office/powerpoint/2010/main" val="1907813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602370" y="257330"/>
            <a:ext cx="7192224" cy="707886"/>
          </a:xfrm>
          <a:prstGeom prst="rect">
            <a:avLst/>
          </a:prstGeom>
          <a:noFill/>
        </p:spPr>
        <p:txBody>
          <a:bodyPr wrap="square" rtlCol="0">
            <a:spAutoFit/>
          </a:bodyPr>
          <a:lstStyle/>
          <a:p>
            <a:r>
              <a:rPr lang="es-EC" sz="4000" b="1" dirty="0"/>
              <a:t>CAE</a:t>
            </a:r>
          </a:p>
        </p:txBody>
      </p:sp>
      <p:sp>
        <p:nvSpPr>
          <p:cNvPr id="2" name="CuadroTexto 1">
            <a:extLst>
              <a:ext uri="{FF2B5EF4-FFF2-40B4-BE49-F238E27FC236}">
                <a16:creationId xmlns:a16="http://schemas.microsoft.com/office/drawing/2014/main" xmlns="" id="{A6EB15E9-F1BA-430D-A3FF-E4177757E65F}"/>
              </a:ext>
            </a:extLst>
          </p:cNvPr>
          <p:cNvSpPr txBox="1"/>
          <p:nvPr/>
        </p:nvSpPr>
        <p:spPr>
          <a:xfrm>
            <a:off x="-432084" y="1216439"/>
            <a:ext cx="4587952" cy="584775"/>
          </a:xfrm>
          <a:prstGeom prst="rect">
            <a:avLst/>
          </a:prstGeom>
          <a:noFill/>
        </p:spPr>
        <p:txBody>
          <a:bodyPr wrap="square" rtlCol="0">
            <a:spAutoFit/>
          </a:bodyPr>
          <a:lstStyle/>
          <a:p>
            <a:pPr lvl="2"/>
            <a:r>
              <a:rPr lang="es-ES" sz="3200" b="1" dirty="0"/>
              <a:t>Pinza bidigital</a:t>
            </a:r>
            <a:endParaRPr lang="es-EC" sz="3200" b="1" dirty="0"/>
          </a:p>
        </p:txBody>
      </p:sp>
      <p:pic>
        <p:nvPicPr>
          <p:cNvPr id="10" name="Imagen 9">
            <a:extLst>
              <a:ext uri="{FF2B5EF4-FFF2-40B4-BE49-F238E27FC236}">
                <a16:creationId xmlns:a16="http://schemas.microsoft.com/office/drawing/2014/main" xmlns="" id="{23FD4A20-C07A-49FE-A441-5671A2253E3C}"/>
              </a:ext>
            </a:extLst>
          </p:cNvPr>
          <p:cNvPicPr/>
          <p:nvPr/>
        </p:nvPicPr>
        <p:blipFill rotWithShape="1">
          <a:blip r:embed="rId2"/>
          <a:srcRect l="46990" t="27341" r="29868" b="19983"/>
          <a:stretch/>
        </p:blipFill>
        <p:spPr bwMode="auto">
          <a:xfrm>
            <a:off x="824790" y="1816206"/>
            <a:ext cx="2699645" cy="3554783"/>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xmlns="" id="{47D9FF78-C915-449F-80DA-F5DD5A56356A}"/>
              </a:ext>
            </a:extLst>
          </p:cNvPr>
          <p:cNvPicPr/>
          <p:nvPr/>
        </p:nvPicPr>
        <p:blipFill rotWithShape="1">
          <a:blip r:embed="rId3" cstate="print"/>
          <a:srcRect l="45014" t="19564" r="28175" b="16472"/>
          <a:stretch/>
        </p:blipFill>
        <p:spPr bwMode="auto">
          <a:xfrm>
            <a:off x="4003077" y="1200827"/>
            <a:ext cx="1517109" cy="1938365"/>
          </a:xfrm>
          <a:prstGeom prst="rect">
            <a:avLst/>
          </a:prstGeom>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xmlns="" id="{B3EF0939-BA9D-4206-8019-12C1DB43CA13}"/>
              </a:ext>
            </a:extLst>
          </p:cNvPr>
          <p:cNvPicPr/>
          <p:nvPr/>
        </p:nvPicPr>
        <p:blipFill rotWithShape="1">
          <a:blip r:embed="rId4"/>
          <a:srcRect l="44873" t="27341" r="26622" b="26004"/>
          <a:stretch/>
        </p:blipFill>
        <p:spPr bwMode="auto">
          <a:xfrm>
            <a:off x="6087108" y="1171411"/>
            <a:ext cx="2606675" cy="2400300"/>
          </a:xfrm>
          <a:prstGeom prst="rect">
            <a:avLst/>
          </a:prstGeom>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xmlns="" id="{18AB3D49-F139-43AB-BADB-9429AF21FA8B}"/>
              </a:ext>
            </a:extLst>
          </p:cNvPr>
          <p:cNvPicPr/>
          <p:nvPr/>
        </p:nvPicPr>
        <p:blipFill rotWithShape="1">
          <a:blip r:embed="rId5"/>
          <a:srcRect l="44873" t="27090" r="28034" b="27007"/>
          <a:stretch/>
        </p:blipFill>
        <p:spPr bwMode="auto">
          <a:xfrm>
            <a:off x="4003077" y="3583406"/>
            <a:ext cx="2326005" cy="2217420"/>
          </a:xfrm>
          <a:prstGeom prst="rect">
            <a:avLst/>
          </a:prstGeom>
          <a:ln>
            <a:no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xmlns="" id="{8FAF0486-9605-4F26-A338-29E2CE255C5C}"/>
              </a:ext>
            </a:extLst>
          </p:cNvPr>
          <p:cNvPicPr/>
          <p:nvPr/>
        </p:nvPicPr>
        <p:blipFill rotWithShape="1">
          <a:blip r:embed="rId6"/>
          <a:srcRect l="35278" t="27091" r="44873" b="26003"/>
          <a:stretch/>
        </p:blipFill>
        <p:spPr bwMode="auto">
          <a:xfrm>
            <a:off x="9928948" y="1750178"/>
            <a:ext cx="2002640" cy="2653145"/>
          </a:xfrm>
          <a:prstGeom prst="rect">
            <a:avLst/>
          </a:prstGeom>
          <a:ln>
            <a:noFill/>
          </a:ln>
          <a:extLst>
            <a:ext uri="{53640926-AAD7-44D8-BBD7-CCE9431645EC}">
              <a14:shadowObscured xmlns:a14="http://schemas.microsoft.com/office/drawing/2010/main"/>
            </a:ext>
          </a:extLst>
        </p:spPr>
      </p:pic>
      <p:graphicFrame>
        <p:nvGraphicFramePr>
          <p:cNvPr id="18" name="Gráfico 17">
            <a:extLst>
              <a:ext uri="{FF2B5EF4-FFF2-40B4-BE49-F238E27FC236}">
                <a16:creationId xmlns:a16="http://schemas.microsoft.com/office/drawing/2014/main" xmlns="" id="{CBEE1DD4-51BB-42AB-BE34-CCBECA486781}"/>
              </a:ext>
            </a:extLst>
          </p:cNvPr>
          <p:cNvGraphicFramePr/>
          <p:nvPr>
            <p:extLst>
              <p:ext uri="{D42A27DB-BD31-4B8C-83A1-F6EECF244321}">
                <p14:modId xmlns:p14="http://schemas.microsoft.com/office/powerpoint/2010/main" val="901533356"/>
              </p:ext>
            </p:extLst>
          </p:nvPr>
        </p:nvGraphicFramePr>
        <p:xfrm>
          <a:off x="6977108" y="3950435"/>
          <a:ext cx="2783482" cy="1796377"/>
        </p:xfrm>
        <a:graphic>
          <a:graphicData uri="http://schemas.openxmlformats.org/drawingml/2006/chart">
            <c:chart xmlns:c="http://schemas.openxmlformats.org/drawingml/2006/chart" xmlns:r="http://schemas.openxmlformats.org/officeDocument/2006/relationships" r:id="rId7"/>
          </a:graphicData>
        </a:graphic>
      </p:graphicFrame>
      <p:sp>
        <p:nvSpPr>
          <p:cNvPr id="19" name="CuadroTexto 18">
            <a:extLst>
              <a:ext uri="{FF2B5EF4-FFF2-40B4-BE49-F238E27FC236}">
                <a16:creationId xmlns:a16="http://schemas.microsoft.com/office/drawing/2014/main" xmlns="" id="{34E4E522-1EA6-494F-B859-B16CF8385AA4}"/>
              </a:ext>
            </a:extLst>
          </p:cNvPr>
          <p:cNvSpPr txBox="1"/>
          <p:nvPr/>
        </p:nvSpPr>
        <p:spPr>
          <a:xfrm>
            <a:off x="2467655" y="749305"/>
            <a:ext cx="4587952" cy="369332"/>
          </a:xfrm>
          <a:prstGeom prst="rect">
            <a:avLst/>
          </a:prstGeom>
          <a:noFill/>
        </p:spPr>
        <p:txBody>
          <a:bodyPr wrap="square" rtlCol="0">
            <a:spAutoFit/>
          </a:bodyPr>
          <a:lstStyle/>
          <a:p>
            <a:pPr lvl="2"/>
            <a:r>
              <a:rPr lang="es-ES" b="1" dirty="0"/>
              <a:t>Condiciones de Frontera</a:t>
            </a:r>
            <a:endParaRPr lang="es-EC" b="1" dirty="0"/>
          </a:p>
        </p:txBody>
      </p:sp>
      <p:sp>
        <p:nvSpPr>
          <p:cNvPr id="20" name="CuadroTexto 19">
            <a:extLst>
              <a:ext uri="{FF2B5EF4-FFF2-40B4-BE49-F238E27FC236}">
                <a16:creationId xmlns:a16="http://schemas.microsoft.com/office/drawing/2014/main" xmlns="" id="{725C592F-D5B4-4F00-8E24-EC8CC1888B69}"/>
              </a:ext>
            </a:extLst>
          </p:cNvPr>
          <p:cNvSpPr txBox="1"/>
          <p:nvPr/>
        </p:nvSpPr>
        <p:spPr>
          <a:xfrm>
            <a:off x="2974161" y="3262293"/>
            <a:ext cx="4587952" cy="369332"/>
          </a:xfrm>
          <a:prstGeom prst="rect">
            <a:avLst/>
          </a:prstGeom>
          <a:noFill/>
        </p:spPr>
        <p:txBody>
          <a:bodyPr wrap="square" rtlCol="0">
            <a:spAutoFit/>
          </a:bodyPr>
          <a:lstStyle/>
          <a:p>
            <a:pPr lvl="2"/>
            <a:r>
              <a:rPr lang="es-ES" b="1" dirty="0"/>
              <a:t>Desplazamiento</a:t>
            </a:r>
            <a:endParaRPr lang="es-EC" b="1" dirty="0"/>
          </a:p>
        </p:txBody>
      </p:sp>
      <p:sp>
        <p:nvSpPr>
          <p:cNvPr id="21" name="CuadroTexto 20">
            <a:extLst>
              <a:ext uri="{FF2B5EF4-FFF2-40B4-BE49-F238E27FC236}">
                <a16:creationId xmlns:a16="http://schemas.microsoft.com/office/drawing/2014/main" xmlns="" id="{9E8A728C-CA8B-4C5F-A402-C1EE1049C49C}"/>
              </a:ext>
            </a:extLst>
          </p:cNvPr>
          <p:cNvSpPr txBox="1"/>
          <p:nvPr/>
        </p:nvSpPr>
        <p:spPr>
          <a:xfrm>
            <a:off x="5870112" y="797595"/>
            <a:ext cx="4587952" cy="369332"/>
          </a:xfrm>
          <a:prstGeom prst="rect">
            <a:avLst/>
          </a:prstGeom>
          <a:noFill/>
        </p:spPr>
        <p:txBody>
          <a:bodyPr wrap="square" rtlCol="0">
            <a:spAutoFit/>
          </a:bodyPr>
          <a:lstStyle/>
          <a:p>
            <a:pPr lvl="2"/>
            <a:r>
              <a:rPr lang="es-ES" b="1" dirty="0"/>
              <a:t>Tensión </a:t>
            </a:r>
            <a:endParaRPr lang="es-EC" b="1" dirty="0"/>
          </a:p>
        </p:txBody>
      </p:sp>
      <p:sp>
        <p:nvSpPr>
          <p:cNvPr id="22" name="CuadroTexto 21">
            <a:extLst>
              <a:ext uri="{FF2B5EF4-FFF2-40B4-BE49-F238E27FC236}">
                <a16:creationId xmlns:a16="http://schemas.microsoft.com/office/drawing/2014/main" xmlns="" id="{01799992-340D-454E-8A33-9FE787E8F807}"/>
              </a:ext>
            </a:extLst>
          </p:cNvPr>
          <p:cNvSpPr txBox="1"/>
          <p:nvPr/>
        </p:nvSpPr>
        <p:spPr>
          <a:xfrm>
            <a:off x="8538530" y="1373122"/>
            <a:ext cx="4587952" cy="369332"/>
          </a:xfrm>
          <a:prstGeom prst="rect">
            <a:avLst/>
          </a:prstGeom>
          <a:noFill/>
        </p:spPr>
        <p:txBody>
          <a:bodyPr wrap="square" rtlCol="0">
            <a:spAutoFit/>
          </a:bodyPr>
          <a:lstStyle/>
          <a:p>
            <a:pPr lvl="2"/>
            <a:r>
              <a:rPr lang="es-ES" b="1" dirty="0"/>
              <a:t>Factor de seguridad </a:t>
            </a:r>
            <a:endParaRPr lang="es-EC" b="1" dirty="0"/>
          </a:p>
        </p:txBody>
      </p:sp>
    </p:spTree>
    <p:extLst>
      <p:ext uri="{BB962C8B-B14F-4D97-AF65-F5344CB8AC3E}">
        <p14:creationId xmlns:p14="http://schemas.microsoft.com/office/powerpoint/2010/main" val="3506397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602370" y="257330"/>
            <a:ext cx="7192224" cy="707886"/>
          </a:xfrm>
          <a:prstGeom prst="rect">
            <a:avLst/>
          </a:prstGeom>
          <a:noFill/>
        </p:spPr>
        <p:txBody>
          <a:bodyPr wrap="square" rtlCol="0">
            <a:spAutoFit/>
          </a:bodyPr>
          <a:lstStyle/>
          <a:p>
            <a:r>
              <a:rPr lang="es-EC" sz="4000" b="1" dirty="0"/>
              <a:t>CAE</a:t>
            </a:r>
          </a:p>
        </p:txBody>
      </p:sp>
      <p:sp>
        <p:nvSpPr>
          <p:cNvPr id="2" name="CuadroTexto 1">
            <a:extLst>
              <a:ext uri="{FF2B5EF4-FFF2-40B4-BE49-F238E27FC236}">
                <a16:creationId xmlns:a16="http://schemas.microsoft.com/office/drawing/2014/main" xmlns="" id="{A6EB15E9-F1BA-430D-A3FF-E4177757E65F}"/>
              </a:ext>
            </a:extLst>
          </p:cNvPr>
          <p:cNvSpPr txBox="1"/>
          <p:nvPr/>
        </p:nvSpPr>
        <p:spPr>
          <a:xfrm>
            <a:off x="-253085" y="819766"/>
            <a:ext cx="4587952" cy="707886"/>
          </a:xfrm>
          <a:prstGeom prst="rect">
            <a:avLst/>
          </a:prstGeom>
          <a:noFill/>
        </p:spPr>
        <p:txBody>
          <a:bodyPr wrap="square" rtlCol="0">
            <a:spAutoFit/>
          </a:bodyPr>
          <a:lstStyle/>
          <a:p>
            <a:pPr lvl="2"/>
            <a:r>
              <a:rPr lang="es-ES" sz="4000" b="1" dirty="0"/>
              <a:t>Prensión</a:t>
            </a:r>
            <a:endParaRPr lang="es-EC" sz="4000" b="1" dirty="0"/>
          </a:p>
        </p:txBody>
      </p:sp>
      <p:sp>
        <p:nvSpPr>
          <p:cNvPr id="19" name="CuadroTexto 18">
            <a:extLst>
              <a:ext uri="{FF2B5EF4-FFF2-40B4-BE49-F238E27FC236}">
                <a16:creationId xmlns:a16="http://schemas.microsoft.com/office/drawing/2014/main" xmlns="" id="{34E4E522-1EA6-494F-B859-B16CF8385AA4}"/>
              </a:ext>
            </a:extLst>
          </p:cNvPr>
          <p:cNvSpPr txBox="1"/>
          <p:nvPr/>
        </p:nvSpPr>
        <p:spPr>
          <a:xfrm>
            <a:off x="-253085" y="1392899"/>
            <a:ext cx="4587952" cy="369332"/>
          </a:xfrm>
          <a:prstGeom prst="rect">
            <a:avLst/>
          </a:prstGeom>
          <a:noFill/>
        </p:spPr>
        <p:txBody>
          <a:bodyPr wrap="square" rtlCol="0">
            <a:spAutoFit/>
          </a:bodyPr>
          <a:lstStyle/>
          <a:p>
            <a:pPr lvl="2"/>
            <a:r>
              <a:rPr lang="es-ES" b="1" dirty="0"/>
              <a:t>Condiciones de Frontera</a:t>
            </a:r>
            <a:endParaRPr lang="es-EC" b="1" dirty="0"/>
          </a:p>
        </p:txBody>
      </p:sp>
      <p:sp>
        <p:nvSpPr>
          <p:cNvPr id="20" name="CuadroTexto 19">
            <a:extLst>
              <a:ext uri="{FF2B5EF4-FFF2-40B4-BE49-F238E27FC236}">
                <a16:creationId xmlns:a16="http://schemas.microsoft.com/office/drawing/2014/main" xmlns="" id="{725C592F-D5B4-4F00-8E24-EC8CC1888B69}"/>
              </a:ext>
            </a:extLst>
          </p:cNvPr>
          <p:cNvSpPr txBox="1"/>
          <p:nvPr/>
        </p:nvSpPr>
        <p:spPr>
          <a:xfrm>
            <a:off x="3179775" y="3100854"/>
            <a:ext cx="4587952" cy="369332"/>
          </a:xfrm>
          <a:prstGeom prst="rect">
            <a:avLst/>
          </a:prstGeom>
          <a:noFill/>
        </p:spPr>
        <p:txBody>
          <a:bodyPr wrap="square" rtlCol="0">
            <a:spAutoFit/>
          </a:bodyPr>
          <a:lstStyle/>
          <a:p>
            <a:pPr lvl="2"/>
            <a:r>
              <a:rPr lang="es-ES" b="1" dirty="0"/>
              <a:t>Desplazamiento</a:t>
            </a:r>
            <a:endParaRPr lang="es-EC" b="1" dirty="0"/>
          </a:p>
        </p:txBody>
      </p:sp>
      <p:sp>
        <p:nvSpPr>
          <p:cNvPr id="21" name="CuadroTexto 20">
            <a:extLst>
              <a:ext uri="{FF2B5EF4-FFF2-40B4-BE49-F238E27FC236}">
                <a16:creationId xmlns:a16="http://schemas.microsoft.com/office/drawing/2014/main" xmlns="" id="{9E8A728C-CA8B-4C5F-A402-C1EE1049C49C}"/>
              </a:ext>
            </a:extLst>
          </p:cNvPr>
          <p:cNvSpPr txBox="1"/>
          <p:nvPr/>
        </p:nvSpPr>
        <p:spPr>
          <a:xfrm>
            <a:off x="3446508" y="399492"/>
            <a:ext cx="4587952" cy="369332"/>
          </a:xfrm>
          <a:prstGeom prst="rect">
            <a:avLst/>
          </a:prstGeom>
          <a:noFill/>
        </p:spPr>
        <p:txBody>
          <a:bodyPr wrap="square" rtlCol="0">
            <a:spAutoFit/>
          </a:bodyPr>
          <a:lstStyle/>
          <a:p>
            <a:pPr lvl="2"/>
            <a:r>
              <a:rPr lang="es-ES" b="1" dirty="0"/>
              <a:t>Tensión </a:t>
            </a:r>
            <a:endParaRPr lang="es-EC" b="1" dirty="0"/>
          </a:p>
        </p:txBody>
      </p:sp>
      <p:sp>
        <p:nvSpPr>
          <p:cNvPr id="22" name="CuadroTexto 21">
            <a:extLst>
              <a:ext uri="{FF2B5EF4-FFF2-40B4-BE49-F238E27FC236}">
                <a16:creationId xmlns:a16="http://schemas.microsoft.com/office/drawing/2014/main" xmlns="" id="{01799992-340D-454E-8A33-9FE787E8F807}"/>
              </a:ext>
            </a:extLst>
          </p:cNvPr>
          <p:cNvSpPr txBox="1"/>
          <p:nvPr/>
        </p:nvSpPr>
        <p:spPr>
          <a:xfrm>
            <a:off x="7001678" y="390991"/>
            <a:ext cx="4587952" cy="369332"/>
          </a:xfrm>
          <a:prstGeom prst="rect">
            <a:avLst/>
          </a:prstGeom>
          <a:noFill/>
        </p:spPr>
        <p:txBody>
          <a:bodyPr wrap="square" rtlCol="0">
            <a:spAutoFit/>
          </a:bodyPr>
          <a:lstStyle/>
          <a:p>
            <a:pPr lvl="2"/>
            <a:r>
              <a:rPr lang="es-ES" b="1" dirty="0"/>
              <a:t>Factor de seguridad </a:t>
            </a:r>
            <a:endParaRPr lang="es-EC" b="1" dirty="0"/>
          </a:p>
        </p:txBody>
      </p:sp>
      <p:pic>
        <p:nvPicPr>
          <p:cNvPr id="16" name="Imagen 15">
            <a:extLst>
              <a:ext uri="{FF2B5EF4-FFF2-40B4-BE49-F238E27FC236}">
                <a16:creationId xmlns:a16="http://schemas.microsoft.com/office/drawing/2014/main" xmlns="" id="{1CA609C2-94C4-4973-9CD6-FE47F3D62E70}"/>
              </a:ext>
            </a:extLst>
          </p:cNvPr>
          <p:cNvPicPr/>
          <p:nvPr/>
        </p:nvPicPr>
        <p:blipFill rotWithShape="1">
          <a:blip r:embed="rId2"/>
          <a:srcRect l="34854" t="31104" r="16604" b="16722"/>
          <a:stretch/>
        </p:blipFill>
        <p:spPr bwMode="auto">
          <a:xfrm rot="5400000">
            <a:off x="-8412" y="2408280"/>
            <a:ext cx="4065701" cy="2844138"/>
          </a:xfrm>
          <a:prstGeom prst="rect">
            <a:avLst/>
          </a:prstGeom>
          <a:ln>
            <a:noFill/>
          </a:ln>
          <a:extLst>
            <a:ext uri="{53640926-AAD7-44D8-BBD7-CCE9431645EC}">
              <a14:shadowObscured xmlns:a14="http://schemas.microsoft.com/office/drawing/2010/main"/>
            </a:ext>
          </a:extLst>
        </p:spPr>
      </p:pic>
      <p:pic>
        <p:nvPicPr>
          <p:cNvPr id="23" name="Imagen 22">
            <a:extLst>
              <a:ext uri="{FF2B5EF4-FFF2-40B4-BE49-F238E27FC236}">
                <a16:creationId xmlns:a16="http://schemas.microsoft.com/office/drawing/2014/main" xmlns="" id="{C0DEF883-DC0D-40C1-ABC2-5E3FEAA5BCB3}"/>
              </a:ext>
            </a:extLst>
          </p:cNvPr>
          <p:cNvPicPr/>
          <p:nvPr/>
        </p:nvPicPr>
        <p:blipFill rotWithShape="1">
          <a:blip r:embed="rId3"/>
          <a:srcRect l="51504" t="29454" r="7575" b="12457"/>
          <a:stretch/>
        </p:blipFill>
        <p:spPr bwMode="auto">
          <a:xfrm>
            <a:off x="3662756" y="693111"/>
            <a:ext cx="2773942" cy="2497542"/>
          </a:xfrm>
          <a:prstGeom prst="rect">
            <a:avLst/>
          </a:prstGeom>
          <a:ln>
            <a:noFill/>
          </a:ln>
          <a:extLst>
            <a:ext uri="{53640926-AAD7-44D8-BBD7-CCE9431645EC}">
              <a14:shadowObscured xmlns:a14="http://schemas.microsoft.com/office/drawing/2010/main"/>
            </a:ext>
          </a:extLst>
        </p:spPr>
      </p:pic>
      <p:pic>
        <p:nvPicPr>
          <p:cNvPr id="24" name="Imagen 23">
            <a:extLst>
              <a:ext uri="{FF2B5EF4-FFF2-40B4-BE49-F238E27FC236}">
                <a16:creationId xmlns:a16="http://schemas.microsoft.com/office/drawing/2014/main" xmlns="" id="{9936C81A-86E1-45A4-83A1-5D5F91A792A1}"/>
              </a:ext>
            </a:extLst>
          </p:cNvPr>
          <p:cNvPicPr/>
          <p:nvPr/>
        </p:nvPicPr>
        <p:blipFill rotWithShape="1">
          <a:blip r:embed="rId4"/>
          <a:srcRect l="53763" t="29347" r="8419" b="15720"/>
          <a:stretch/>
        </p:blipFill>
        <p:spPr bwMode="auto">
          <a:xfrm>
            <a:off x="3446508" y="3599398"/>
            <a:ext cx="3014228" cy="2348285"/>
          </a:xfrm>
          <a:prstGeom prst="rect">
            <a:avLst/>
          </a:prstGeom>
          <a:ln>
            <a:noFill/>
          </a:ln>
          <a:extLst>
            <a:ext uri="{53640926-AAD7-44D8-BBD7-CCE9431645EC}">
              <a14:shadowObscured xmlns:a14="http://schemas.microsoft.com/office/drawing/2010/main"/>
            </a:ext>
          </a:extLst>
        </p:spPr>
      </p:pic>
      <p:pic>
        <p:nvPicPr>
          <p:cNvPr id="25" name="Imagen 24">
            <a:extLst>
              <a:ext uri="{FF2B5EF4-FFF2-40B4-BE49-F238E27FC236}">
                <a16:creationId xmlns:a16="http://schemas.microsoft.com/office/drawing/2014/main" xmlns="" id="{D31BC822-9EA6-4D29-B1E3-84679C68DE79}"/>
              </a:ext>
            </a:extLst>
          </p:cNvPr>
          <p:cNvPicPr/>
          <p:nvPr/>
        </p:nvPicPr>
        <p:blipFill rotWithShape="1">
          <a:blip r:embed="rId5"/>
          <a:srcRect l="36689" t="29348" r="10818" b="12459"/>
          <a:stretch/>
        </p:blipFill>
        <p:spPr bwMode="auto">
          <a:xfrm>
            <a:off x="7236984" y="902246"/>
            <a:ext cx="4117340" cy="2567940"/>
          </a:xfrm>
          <a:prstGeom prst="rect">
            <a:avLst/>
          </a:prstGeom>
          <a:ln>
            <a:noFill/>
          </a:ln>
          <a:extLst>
            <a:ext uri="{53640926-AAD7-44D8-BBD7-CCE9431645EC}">
              <a14:shadowObscured xmlns:a14="http://schemas.microsoft.com/office/drawing/2010/main"/>
            </a:ext>
          </a:extLst>
        </p:spPr>
      </p:pic>
      <p:graphicFrame>
        <p:nvGraphicFramePr>
          <p:cNvPr id="26" name="Gráfico 25">
            <a:extLst>
              <a:ext uri="{FF2B5EF4-FFF2-40B4-BE49-F238E27FC236}">
                <a16:creationId xmlns:a16="http://schemas.microsoft.com/office/drawing/2014/main" xmlns="" id="{A27A5085-AAEF-4A5F-9CE3-66E0DF569177}"/>
              </a:ext>
            </a:extLst>
          </p:cNvPr>
          <p:cNvGraphicFramePr/>
          <p:nvPr>
            <p:extLst>
              <p:ext uri="{D42A27DB-BD31-4B8C-83A1-F6EECF244321}">
                <p14:modId xmlns:p14="http://schemas.microsoft.com/office/powerpoint/2010/main" val="2074410382"/>
              </p:ext>
            </p:extLst>
          </p:nvPr>
        </p:nvGraphicFramePr>
        <p:xfrm>
          <a:off x="6911864" y="3683880"/>
          <a:ext cx="4442460" cy="217932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61381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5389" y="994316"/>
            <a:ext cx="9087035" cy="1325563"/>
          </a:xfrm>
        </p:spPr>
        <p:txBody>
          <a:bodyPr/>
          <a:lstStyle/>
          <a:p>
            <a:r>
              <a:rPr lang="es-ES" b="1" dirty="0"/>
              <a:t>COHERENCIA LINEAS DE INVESTIGACIÓN </a:t>
            </a:r>
            <a:endParaRPr lang="es-EC" b="1" dirty="0"/>
          </a:p>
        </p:txBody>
      </p:sp>
      <p:sp>
        <p:nvSpPr>
          <p:cNvPr id="10" name="Rectángulo redondeado 9"/>
          <p:cNvSpPr/>
          <p:nvPr/>
        </p:nvSpPr>
        <p:spPr>
          <a:xfrm>
            <a:off x="2663301" y="2088173"/>
            <a:ext cx="6951216" cy="159606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3600" dirty="0">
                <a:solidFill>
                  <a:schemeClr val="tx1"/>
                </a:solidFill>
              </a:rPr>
              <a:t>Línea: Materiales y Tecnología de producción </a:t>
            </a:r>
          </a:p>
          <a:p>
            <a:r>
              <a:rPr lang="es-EC" sz="3600" dirty="0">
                <a:solidFill>
                  <a:schemeClr val="tx1"/>
                </a:solidFill>
              </a:rPr>
              <a:t>Sub línea: Procesos Tecnológicos </a:t>
            </a:r>
          </a:p>
        </p:txBody>
      </p:sp>
      <p:sp>
        <p:nvSpPr>
          <p:cNvPr id="8" name="Rectángulo redondeado 9">
            <a:extLst>
              <a:ext uri="{FF2B5EF4-FFF2-40B4-BE49-F238E27FC236}">
                <a16:creationId xmlns:a16="http://schemas.microsoft.com/office/drawing/2014/main" xmlns="" id="{9E096F6F-C759-4104-AD24-BCF934E17A61}"/>
              </a:ext>
            </a:extLst>
          </p:cNvPr>
          <p:cNvSpPr/>
          <p:nvPr/>
        </p:nvSpPr>
        <p:spPr>
          <a:xfrm>
            <a:off x="2663300" y="4115308"/>
            <a:ext cx="6951215" cy="1325563"/>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600" dirty="0">
                <a:solidFill>
                  <a:schemeClr val="tx1"/>
                </a:solidFill>
              </a:rPr>
              <a:t>Línea: Automática y control</a:t>
            </a:r>
            <a:endParaRPr lang="es-EC" sz="3600" dirty="0">
              <a:solidFill>
                <a:schemeClr val="tx1"/>
              </a:solidFill>
            </a:endParaRPr>
          </a:p>
          <a:p>
            <a:r>
              <a:rPr lang="es-EC" sz="3600" dirty="0">
                <a:solidFill>
                  <a:schemeClr val="tx1"/>
                </a:solidFill>
              </a:rPr>
              <a:t>Sub línea: Robótica</a:t>
            </a:r>
          </a:p>
        </p:txBody>
      </p:sp>
    </p:spTree>
    <p:extLst>
      <p:ext uri="{BB962C8B-B14F-4D97-AF65-F5344CB8AC3E}">
        <p14:creationId xmlns:p14="http://schemas.microsoft.com/office/powerpoint/2010/main" val="1315131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602370" y="257330"/>
            <a:ext cx="7192224" cy="707886"/>
          </a:xfrm>
          <a:prstGeom prst="rect">
            <a:avLst/>
          </a:prstGeom>
          <a:noFill/>
        </p:spPr>
        <p:txBody>
          <a:bodyPr wrap="square" rtlCol="0">
            <a:spAutoFit/>
          </a:bodyPr>
          <a:lstStyle/>
          <a:p>
            <a:r>
              <a:rPr lang="es-EC" sz="4000" b="1" dirty="0"/>
              <a:t>CAE</a:t>
            </a:r>
          </a:p>
        </p:txBody>
      </p:sp>
      <p:sp>
        <p:nvSpPr>
          <p:cNvPr id="2" name="CuadroTexto 1">
            <a:extLst>
              <a:ext uri="{FF2B5EF4-FFF2-40B4-BE49-F238E27FC236}">
                <a16:creationId xmlns:a16="http://schemas.microsoft.com/office/drawing/2014/main" xmlns="" id="{A6EB15E9-F1BA-430D-A3FF-E4177757E65F}"/>
              </a:ext>
            </a:extLst>
          </p:cNvPr>
          <p:cNvSpPr txBox="1"/>
          <p:nvPr/>
        </p:nvSpPr>
        <p:spPr>
          <a:xfrm>
            <a:off x="-253085" y="819766"/>
            <a:ext cx="4587952" cy="369332"/>
          </a:xfrm>
          <a:prstGeom prst="rect">
            <a:avLst/>
          </a:prstGeom>
          <a:noFill/>
        </p:spPr>
        <p:txBody>
          <a:bodyPr wrap="square" rtlCol="0">
            <a:spAutoFit/>
          </a:bodyPr>
          <a:lstStyle/>
          <a:p>
            <a:pPr lvl="2"/>
            <a:r>
              <a:rPr lang="es-ES" b="1" dirty="0"/>
              <a:t>Agarre cilíndrico con apoyo</a:t>
            </a:r>
            <a:endParaRPr lang="es-EC" b="1" dirty="0"/>
          </a:p>
        </p:txBody>
      </p:sp>
      <p:sp>
        <p:nvSpPr>
          <p:cNvPr id="19" name="CuadroTexto 18">
            <a:extLst>
              <a:ext uri="{FF2B5EF4-FFF2-40B4-BE49-F238E27FC236}">
                <a16:creationId xmlns:a16="http://schemas.microsoft.com/office/drawing/2014/main" xmlns="" id="{34E4E522-1EA6-494F-B859-B16CF8385AA4}"/>
              </a:ext>
            </a:extLst>
          </p:cNvPr>
          <p:cNvSpPr txBox="1"/>
          <p:nvPr/>
        </p:nvSpPr>
        <p:spPr>
          <a:xfrm>
            <a:off x="-253085" y="1392899"/>
            <a:ext cx="4587952" cy="369332"/>
          </a:xfrm>
          <a:prstGeom prst="rect">
            <a:avLst/>
          </a:prstGeom>
          <a:noFill/>
        </p:spPr>
        <p:txBody>
          <a:bodyPr wrap="square" rtlCol="0">
            <a:spAutoFit/>
          </a:bodyPr>
          <a:lstStyle/>
          <a:p>
            <a:pPr lvl="2"/>
            <a:r>
              <a:rPr lang="es-ES" b="1" dirty="0"/>
              <a:t>Condiciones de Frontera</a:t>
            </a:r>
            <a:endParaRPr lang="es-EC" b="1" dirty="0"/>
          </a:p>
        </p:txBody>
      </p:sp>
      <p:sp>
        <p:nvSpPr>
          <p:cNvPr id="20" name="CuadroTexto 19">
            <a:extLst>
              <a:ext uri="{FF2B5EF4-FFF2-40B4-BE49-F238E27FC236}">
                <a16:creationId xmlns:a16="http://schemas.microsoft.com/office/drawing/2014/main" xmlns="" id="{725C592F-D5B4-4F00-8E24-EC8CC1888B69}"/>
              </a:ext>
            </a:extLst>
          </p:cNvPr>
          <p:cNvSpPr txBox="1"/>
          <p:nvPr/>
        </p:nvSpPr>
        <p:spPr>
          <a:xfrm>
            <a:off x="3179775" y="3100854"/>
            <a:ext cx="4587952" cy="369332"/>
          </a:xfrm>
          <a:prstGeom prst="rect">
            <a:avLst/>
          </a:prstGeom>
          <a:noFill/>
        </p:spPr>
        <p:txBody>
          <a:bodyPr wrap="square" rtlCol="0">
            <a:spAutoFit/>
          </a:bodyPr>
          <a:lstStyle/>
          <a:p>
            <a:pPr lvl="2"/>
            <a:r>
              <a:rPr lang="es-ES" b="1" dirty="0"/>
              <a:t>Desplazamiento</a:t>
            </a:r>
            <a:endParaRPr lang="es-EC" b="1" dirty="0"/>
          </a:p>
        </p:txBody>
      </p:sp>
      <p:sp>
        <p:nvSpPr>
          <p:cNvPr id="21" name="CuadroTexto 20">
            <a:extLst>
              <a:ext uri="{FF2B5EF4-FFF2-40B4-BE49-F238E27FC236}">
                <a16:creationId xmlns:a16="http://schemas.microsoft.com/office/drawing/2014/main" xmlns="" id="{9E8A728C-CA8B-4C5F-A402-C1EE1049C49C}"/>
              </a:ext>
            </a:extLst>
          </p:cNvPr>
          <p:cNvSpPr txBox="1"/>
          <p:nvPr/>
        </p:nvSpPr>
        <p:spPr>
          <a:xfrm>
            <a:off x="3446508" y="399492"/>
            <a:ext cx="4587952" cy="369332"/>
          </a:xfrm>
          <a:prstGeom prst="rect">
            <a:avLst/>
          </a:prstGeom>
          <a:noFill/>
        </p:spPr>
        <p:txBody>
          <a:bodyPr wrap="square" rtlCol="0">
            <a:spAutoFit/>
          </a:bodyPr>
          <a:lstStyle/>
          <a:p>
            <a:pPr lvl="2"/>
            <a:r>
              <a:rPr lang="es-ES" b="1" dirty="0"/>
              <a:t>Tensión </a:t>
            </a:r>
            <a:endParaRPr lang="es-EC" b="1" dirty="0"/>
          </a:p>
        </p:txBody>
      </p:sp>
      <p:sp>
        <p:nvSpPr>
          <p:cNvPr id="22" name="CuadroTexto 21">
            <a:extLst>
              <a:ext uri="{FF2B5EF4-FFF2-40B4-BE49-F238E27FC236}">
                <a16:creationId xmlns:a16="http://schemas.microsoft.com/office/drawing/2014/main" xmlns="" id="{01799992-340D-454E-8A33-9FE787E8F807}"/>
              </a:ext>
            </a:extLst>
          </p:cNvPr>
          <p:cNvSpPr txBox="1"/>
          <p:nvPr/>
        </p:nvSpPr>
        <p:spPr>
          <a:xfrm>
            <a:off x="7001678" y="390991"/>
            <a:ext cx="4587952" cy="369332"/>
          </a:xfrm>
          <a:prstGeom prst="rect">
            <a:avLst/>
          </a:prstGeom>
          <a:noFill/>
        </p:spPr>
        <p:txBody>
          <a:bodyPr wrap="square" rtlCol="0">
            <a:spAutoFit/>
          </a:bodyPr>
          <a:lstStyle/>
          <a:p>
            <a:pPr lvl="2"/>
            <a:r>
              <a:rPr lang="es-ES" b="1" dirty="0"/>
              <a:t>Factor de seguridad </a:t>
            </a:r>
            <a:endParaRPr lang="es-EC" b="1" dirty="0"/>
          </a:p>
        </p:txBody>
      </p:sp>
      <p:pic>
        <p:nvPicPr>
          <p:cNvPr id="15" name="Imagen 14">
            <a:extLst>
              <a:ext uri="{FF2B5EF4-FFF2-40B4-BE49-F238E27FC236}">
                <a16:creationId xmlns:a16="http://schemas.microsoft.com/office/drawing/2014/main" xmlns="" id="{CB7171D1-77BF-4B63-8B8D-C1564D68FB5C}"/>
              </a:ext>
            </a:extLst>
          </p:cNvPr>
          <p:cNvPicPr/>
          <p:nvPr/>
        </p:nvPicPr>
        <p:blipFill rotWithShape="1">
          <a:blip r:embed="rId2"/>
          <a:srcRect l="41768" t="32094" r="37489" b="27268"/>
          <a:stretch/>
        </p:blipFill>
        <p:spPr bwMode="auto">
          <a:xfrm>
            <a:off x="0" y="1809360"/>
            <a:ext cx="3401695" cy="3749040"/>
          </a:xfrm>
          <a:prstGeom prst="rect">
            <a:avLst/>
          </a:prstGeom>
          <a:ln>
            <a:no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xmlns="" id="{57ADE12E-F3F3-4781-80AD-C48CC7483FDB}"/>
              </a:ext>
            </a:extLst>
          </p:cNvPr>
          <p:cNvPicPr/>
          <p:nvPr/>
        </p:nvPicPr>
        <p:blipFill rotWithShape="1">
          <a:blip r:embed="rId3"/>
          <a:srcRect l="39652" t="29097" r="28316" b="26003"/>
          <a:stretch/>
        </p:blipFill>
        <p:spPr bwMode="auto">
          <a:xfrm>
            <a:off x="3692525" y="3736628"/>
            <a:ext cx="2928509" cy="2286370"/>
          </a:xfrm>
          <a:prstGeom prst="rect">
            <a:avLst/>
          </a:prstGeom>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xmlns="" id="{85D2541B-FCD7-4CDD-A311-C9845291BD2B}"/>
              </a:ext>
            </a:extLst>
          </p:cNvPr>
          <p:cNvPicPr/>
          <p:nvPr/>
        </p:nvPicPr>
        <p:blipFill rotWithShape="1">
          <a:blip r:embed="rId4"/>
          <a:srcRect l="37253" t="28846" r="26341" b="24749"/>
          <a:stretch/>
        </p:blipFill>
        <p:spPr bwMode="auto">
          <a:xfrm>
            <a:off x="3589599" y="891715"/>
            <a:ext cx="3134360" cy="2247900"/>
          </a:xfrm>
          <a:prstGeom prst="rect">
            <a:avLst/>
          </a:prstGeom>
          <a:ln>
            <a:noFill/>
          </a:ln>
          <a:extLst>
            <a:ext uri="{53640926-AAD7-44D8-BBD7-CCE9431645EC}">
              <a14:shadowObscured xmlns:a14="http://schemas.microsoft.com/office/drawing/2010/main"/>
            </a:ext>
          </a:extLst>
        </p:spPr>
      </p:pic>
      <p:pic>
        <p:nvPicPr>
          <p:cNvPr id="27" name="Imagen 26">
            <a:extLst>
              <a:ext uri="{FF2B5EF4-FFF2-40B4-BE49-F238E27FC236}">
                <a16:creationId xmlns:a16="http://schemas.microsoft.com/office/drawing/2014/main" xmlns="" id="{138D720D-4A17-4995-B57C-1C643B458B90}"/>
              </a:ext>
            </a:extLst>
          </p:cNvPr>
          <p:cNvPicPr/>
          <p:nvPr/>
        </p:nvPicPr>
        <p:blipFill rotWithShape="1">
          <a:blip r:embed="rId5"/>
          <a:srcRect l="32314" t="27604" r="26764" b="9197"/>
          <a:stretch/>
        </p:blipFill>
        <p:spPr bwMode="auto">
          <a:xfrm>
            <a:off x="7497651" y="855141"/>
            <a:ext cx="3270885" cy="2841625"/>
          </a:xfrm>
          <a:prstGeom prst="rect">
            <a:avLst/>
          </a:prstGeom>
          <a:ln>
            <a:noFill/>
          </a:ln>
          <a:extLst>
            <a:ext uri="{53640926-AAD7-44D8-BBD7-CCE9431645EC}">
              <a14:shadowObscured xmlns:a14="http://schemas.microsoft.com/office/drawing/2010/main"/>
            </a:ext>
          </a:extLst>
        </p:spPr>
      </p:pic>
      <p:graphicFrame>
        <p:nvGraphicFramePr>
          <p:cNvPr id="28" name="Gráfico 27">
            <a:extLst>
              <a:ext uri="{FF2B5EF4-FFF2-40B4-BE49-F238E27FC236}">
                <a16:creationId xmlns:a16="http://schemas.microsoft.com/office/drawing/2014/main" xmlns="" id="{BF6C85B7-65F5-46A8-8E1F-B3A32F7EBCC3}"/>
              </a:ext>
            </a:extLst>
          </p:cNvPr>
          <p:cNvGraphicFramePr/>
          <p:nvPr>
            <p:extLst>
              <p:ext uri="{D42A27DB-BD31-4B8C-83A1-F6EECF244321}">
                <p14:modId xmlns:p14="http://schemas.microsoft.com/office/powerpoint/2010/main" val="1275290847"/>
              </p:ext>
            </p:extLst>
          </p:nvPr>
        </p:nvGraphicFramePr>
        <p:xfrm>
          <a:off x="7219204" y="3812702"/>
          <a:ext cx="4152900" cy="188976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85935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409286" y="296737"/>
            <a:ext cx="7192224" cy="523220"/>
          </a:xfrm>
          <a:prstGeom prst="rect">
            <a:avLst/>
          </a:prstGeom>
          <a:noFill/>
        </p:spPr>
        <p:txBody>
          <a:bodyPr wrap="square" rtlCol="0">
            <a:spAutoFit/>
          </a:bodyPr>
          <a:lstStyle/>
          <a:p>
            <a:r>
              <a:rPr lang="es-EC" sz="2800" b="1" dirty="0"/>
              <a:t>Impresión del sistema</a:t>
            </a:r>
          </a:p>
        </p:txBody>
      </p:sp>
      <p:pic>
        <p:nvPicPr>
          <p:cNvPr id="16" name="Imagen 15">
            <a:extLst>
              <a:ext uri="{FF2B5EF4-FFF2-40B4-BE49-F238E27FC236}">
                <a16:creationId xmlns:a16="http://schemas.microsoft.com/office/drawing/2014/main" xmlns="" id="{11BD928B-4DEF-4958-8FF3-7FBA4BE38F46}"/>
              </a:ext>
            </a:extLst>
          </p:cNvPr>
          <p:cNvPicPr/>
          <p:nvPr/>
        </p:nvPicPr>
        <p:blipFill>
          <a:blip r:embed="rId2" cstate="print">
            <a:extLst>
              <a:ext uri="{BEBA8EAE-BF5A-486C-A8C5-ECC9F3942E4B}">
                <a14:imgProps xmlns:a14="http://schemas.microsoft.com/office/drawing/2010/main">
                  <a14:imgLayer r:embed="rId3">
                    <a14:imgEffect>
                      <a14:sharpenSoften amount="40000"/>
                    </a14:imgEffect>
                    <a14:imgEffect>
                      <a14:colorTemperature colorTemp="9875"/>
                    </a14:imgEffect>
                    <a14:imgEffect>
                      <a14:saturation sat="30000"/>
                    </a14:imgEffect>
                    <a14:imgEffect>
                      <a14:brightnessContrast bright="-9000" contrast="31000"/>
                    </a14:imgEffect>
                  </a14:imgLayer>
                </a14:imgProps>
              </a:ext>
              <a:ext uri="{28A0092B-C50C-407E-A947-70E740481C1C}">
                <a14:useLocalDpi xmlns:a14="http://schemas.microsoft.com/office/drawing/2010/main" val="0"/>
              </a:ext>
            </a:extLst>
          </a:blip>
          <a:srcRect/>
          <a:stretch>
            <a:fillRect/>
          </a:stretch>
        </p:blipFill>
        <p:spPr bwMode="auto">
          <a:xfrm>
            <a:off x="1654907" y="1012785"/>
            <a:ext cx="4441093" cy="4251674"/>
          </a:xfrm>
          <a:prstGeom prst="rect">
            <a:avLst/>
          </a:prstGeom>
          <a:noFill/>
          <a:ln>
            <a:noFill/>
          </a:ln>
          <a:effectLst>
            <a:glow>
              <a:schemeClr val="accent1">
                <a:alpha val="40000"/>
              </a:schemeClr>
            </a:glow>
          </a:effectLst>
        </p:spPr>
      </p:pic>
      <p:pic>
        <p:nvPicPr>
          <p:cNvPr id="23" name="Imagen 22">
            <a:extLst>
              <a:ext uri="{FF2B5EF4-FFF2-40B4-BE49-F238E27FC236}">
                <a16:creationId xmlns:a16="http://schemas.microsoft.com/office/drawing/2014/main" xmlns="" id="{A20B0AEA-BB34-4BB8-95BF-7A73EA668B21}"/>
              </a:ext>
            </a:extLst>
          </p:cNvPr>
          <p:cNvPicPr/>
          <p:nvPr/>
        </p:nvPicPr>
        <p:blipFill>
          <a:blip r:embed="rId4" cstate="print">
            <a:extLst>
              <a:ext uri="{BEBA8EAE-BF5A-486C-A8C5-ECC9F3942E4B}">
                <a14:imgProps xmlns:a14="http://schemas.microsoft.com/office/drawing/2010/main">
                  <a14:imgLayer r:embed="rId5">
                    <a14:imgEffect>
                      <a14:sharpenSoften amount="38000"/>
                    </a14:imgEffect>
                    <a14:imgEffect>
                      <a14:colorTemperature colorTemp="8250"/>
                    </a14:imgEffect>
                    <a14:imgEffect>
                      <a14:saturation sat="50000"/>
                    </a14:imgEffect>
                    <a14:imgEffect>
                      <a14:brightnessContrast bright="16000" contrast="48000"/>
                    </a14:imgEffect>
                  </a14:imgLayer>
                </a14:imgProps>
              </a:ext>
              <a:ext uri="{28A0092B-C50C-407E-A947-70E740481C1C}">
                <a14:useLocalDpi xmlns:a14="http://schemas.microsoft.com/office/drawing/2010/main" val="0"/>
              </a:ext>
            </a:extLst>
          </a:blip>
          <a:srcRect/>
          <a:stretch>
            <a:fillRect/>
          </a:stretch>
        </p:blipFill>
        <p:spPr bwMode="auto">
          <a:xfrm>
            <a:off x="6561138" y="461755"/>
            <a:ext cx="3868162" cy="1978991"/>
          </a:xfrm>
          <a:prstGeom prst="rect">
            <a:avLst/>
          </a:prstGeom>
          <a:noFill/>
          <a:ln>
            <a:noFill/>
          </a:ln>
        </p:spPr>
      </p:pic>
      <p:pic>
        <p:nvPicPr>
          <p:cNvPr id="24" name="Imagen 23">
            <a:extLst>
              <a:ext uri="{FF2B5EF4-FFF2-40B4-BE49-F238E27FC236}">
                <a16:creationId xmlns:a16="http://schemas.microsoft.com/office/drawing/2014/main" xmlns="" id="{B309FE4B-BFCE-44CC-91BC-E566FD19090C}"/>
              </a:ext>
            </a:extLst>
          </p:cNvPr>
          <p:cNvPicPr/>
          <p:nvPr/>
        </p:nvPicPr>
        <p:blipFill>
          <a:blip r:embed="rId6" cstate="print">
            <a:extLst>
              <a:ext uri="{BEBA8EAE-BF5A-486C-A8C5-ECC9F3942E4B}">
                <a14:imgProps xmlns:a14="http://schemas.microsoft.com/office/drawing/2010/main">
                  <a14:imgLayer r:embed="rId7">
                    <a14:imgEffect>
                      <a14:sharpenSoften amount="100000"/>
                    </a14:imgEffect>
                    <a14:imgEffect>
                      <a14:colorTemperature colorTemp="8000"/>
                    </a14:imgEffect>
                    <a14:imgEffect>
                      <a14:saturation sat="90000"/>
                    </a14:imgEffect>
                    <a14:imgEffect>
                      <a14:brightnessContrast bright="9000" contrast="-3000"/>
                    </a14:imgEffect>
                  </a14:imgLayer>
                </a14:imgProps>
              </a:ext>
              <a:ext uri="{28A0092B-C50C-407E-A947-70E740481C1C}">
                <a14:useLocalDpi xmlns:a14="http://schemas.microsoft.com/office/drawing/2010/main" val="0"/>
              </a:ext>
            </a:extLst>
          </a:blip>
          <a:srcRect/>
          <a:stretch>
            <a:fillRect/>
          </a:stretch>
        </p:blipFill>
        <p:spPr bwMode="auto">
          <a:xfrm>
            <a:off x="7269389" y="2686448"/>
            <a:ext cx="2451660" cy="3139820"/>
          </a:xfrm>
          <a:prstGeom prst="rect">
            <a:avLst/>
          </a:prstGeom>
          <a:noFill/>
          <a:ln>
            <a:noFill/>
          </a:ln>
        </p:spPr>
      </p:pic>
    </p:spTree>
    <p:extLst>
      <p:ext uri="{BB962C8B-B14F-4D97-AF65-F5344CB8AC3E}">
        <p14:creationId xmlns:p14="http://schemas.microsoft.com/office/powerpoint/2010/main" val="867072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347142" y="633614"/>
            <a:ext cx="7192224" cy="646331"/>
          </a:xfrm>
          <a:prstGeom prst="rect">
            <a:avLst/>
          </a:prstGeom>
          <a:noFill/>
        </p:spPr>
        <p:txBody>
          <a:bodyPr wrap="square" rtlCol="0">
            <a:spAutoFit/>
          </a:bodyPr>
          <a:lstStyle/>
          <a:p>
            <a:pPr lvl="1"/>
            <a:r>
              <a:rPr lang="es-ES" sz="3600" b="1" dirty="0"/>
              <a:t>Caso de estudio</a:t>
            </a:r>
            <a:endParaRPr lang="es-EC" sz="3600" b="1" dirty="0"/>
          </a:p>
        </p:txBody>
      </p:sp>
      <p:pic>
        <p:nvPicPr>
          <p:cNvPr id="8" name="Imagen 7">
            <a:extLst>
              <a:ext uri="{FF2B5EF4-FFF2-40B4-BE49-F238E27FC236}">
                <a16:creationId xmlns:a16="http://schemas.microsoft.com/office/drawing/2014/main" xmlns="" id="{E8592F19-85E1-4915-9D2D-409D1140488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85915" y="1577019"/>
            <a:ext cx="2336800" cy="2336800"/>
          </a:xfrm>
          <a:prstGeom prst="rect">
            <a:avLst/>
          </a:prstGeom>
          <a:noFill/>
          <a:ln>
            <a:noFill/>
          </a:ln>
        </p:spPr>
      </p:pic>
      <p:sp>
        <p:nvSpPr>
          <p:cNvPr id="2" name="Rectángulo 1">
            <a:extLst>
              <a:ext uri="{FF2B5EF4-FFF2-40B4-BE49-F238E27FC236}">
                <a16:creationId xmlns:a16="http://schemas.microsoft.com/office/drawing/2014/main" xmlns="" id="{CB22AB20-5ED0-4419-B6D4-04BCF0D9F294}"/>
              </a:ext>
            </a:extLst>
          </p:cNvPr>
          <p:cNvSpPr/>
          <p:nvPr/>
        </p:nvSpPr>
        <p:spPr>
          <a:xfrm>
            <a:off x="3322715" y="1429300"/>
            <a:ext cx="6096000" cy="3000821"/>
          </a:xfrm>
          <a:prstGeom prst="rect">
            <a:avLst/>
          </a:prstGeom>
        </p:spPr>
        <p:txBody>
          <a:bodyPr>
            <a:spAutoFit/>
          </a:bodyPr>
          <a:lstStyle/>
          <a:p>
            <a:pPr marL="342900" lvl="0" indent="-342900">
              <a:lnSpc>
                <a:spcPct val="150000"/>
              </a:lnSpc>
              <a:spcAft>
                <a:spcPts val="0"/>
              </a:spcAft>
              <a:buFont typeface="Symbol" panose="05050102010706020507" pitchFamily="18" charset="2"/>
              <a:buChar char=""/>
            </a:pPr>
            <a:r>
              <a:rPr lang="es-EC" b="1" dirty="0">
                <a:latin typeface="Times New Roman" panose="02020603050405020304" pitchFamily="18" charset="0"/>
                <a:ea typeface="Calibri" panose="020F0502020204030204" pitchFamily="34" charset="0"/>
                <a:cs typeface="Times New Roman" panose="02020603050405020304" pitchFamily="18" charset="0"/>
              </a:rPr>
              <a:t>Nombre:</a:t>
            </a:r>
            <a:r>
              <a:rPr lang="es-EC" dirty="0">
                <a:latin typeface="Times New Roman" panose="02020603050405020304" pitchFamily="18" charset="0"/>
                <a:ea typeface="Calibri" panose="020F0502020204030204" pitchFamily="34" charset="0"/>
                <a:cs typeface="Times New Roman" panose="02020603050405020304" pitchFamily="18" charset="0"/>
              </a:rPr>
              <a:t> Paciente 1</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b="1" dirty="0">
                <a:latin typeface="Times New Roman" panose="02020603050405020304" pitchFamily="18" charset="0"/>
                <a:ea typeface="Calibri" panose="020F0502020204030204" pitchFamily="34" charset="0"/>
                <a:cs typeface="Times New Roman" panose="02020603050405020304" pitchFamily="18" charset="0"/>
              </a:rPr>
              <a:t>Edad: </a:t>
            </a:r>
            <a:r>
              <a:rPr lang="es-EC" dirty="0">
                <a:latin typeface="Times New Roman" panose="02020603050405020304" pitchFamily="18" charset="0"/>
                <a:ea typeface="Calibri" panose="020F0502020204030204" pitchFamily="34" charset="0"/>
                <a:cs typeface="Times New Roman" panose="02020603050405020304" pitchFamily="18" charset="0"/>
              </a:rPr>
              <a:t>26</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b="1" dirty="0">
                <a:latin typeface="Times New Roman" panose="02020603050405020304" pitchFamily="18" charset="0"/>
                <a:ea typeface="Calibri" panose="020F0502020204030204" pitchFamily="34" charset="0"/>
                <a:cs typeface="Times New Roman" panose="02020603050405020304" pitchFamily="18" charset="0"/>
              </a:rPr>
              <a:t>Género:</a:t>
            </a:r>
            <a:r>
              <a:rPr lang="es-EC" dirty="0">
                <a:latin typeface="Times New Roman" panose="02020603050405020304" pitchFamily="18" charset="0"/>
                <a:ea typeface="Calibri" panose="020F0502020204030204" pitchFamily="34" charset="0"/>
                <a:cs typeface="Times New Roman" panose="02020603050405020304" pitchFamily="18" charset="0"/>
              </a:rPr>
              <a:t> Masculino</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b="1" dirty="0">
                <a:latin typeface="Times New Roman" panose="02020603050405020304" pitchFamily="18" charset="0"/>
                <a:ea typeface="Calibri" panose="020F0502020204030204" pitchFamily="34" charset="0"/>
                <a:cs typeface="Times New Roman" panose="02020603050405020304" pitchFamily="18" charset="0"/>
              </a:rPr>
              <a:t>Etnia:</a:t>
            </a:r>
            <a:r>
              <a:rPr lang="es-EC" dirty="0">
                <a:latin typeface="Times New Roman" panose="02020603050405020304" pitchFamily="18" charset="0"/>
                <a:ea typeface="Calibri" panose="020F0502020204030204" pitchFamily="34" charset="0"/>
                <a:cs typeface="Times New Roman" panose="02020603050405020304" pitchFamily="18" charset="0"/>
              </a:rPr>
              <a:t> Mestizo</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b="1" dirty="0">
                <a:latin typeface="Times New Roman" panose="02020603050405020304" pitchFamily="18" charset="0"/>
                <a:ea typeface="Calibri" panose="020F0502020204030204" pitchFamily="34" charset="0"/>
                <a:cs typeface="Times New Roman" panose="02020603050405020304" pitchFamily="18" charset="0"/>
              </a:rPr>
              <a:t>Nacionalidad:</a:t>
            </a:r>
            <a:r>
              <a:rPr lang="es-EC" dirty="0">
                <a:latin typeface="Times New Roman" panose="02020603050405020304" pitchFamily="18" charset="0"/>
                <a:ea typeface="Calibri" panose="020F0502020204030204" pitchFamily="34" charset="0"/>
                <a:cs typeface="Times New Roman" panose="02020603050405020304" pitchFamily="18" charset="0"/>
              </a:rPr>
              <a:t> ecuatoriano</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b="1" dirty="0">
                <a:latin typeface="Times New Roman" panose="02020603050405020304" pitchFamily="18" charset="0"/>
                <a:ea typeface="Calibri" panose="020F0502020204030204" pitchFamily="34" charset="0"/>
                <a:cs typeface="Times New Roman" panose="02020603050405020304" pitchFamily="18" charset="0"/>
              </a:rPr>
              <a:t>Estado Civil:</a:t>
            </a:r>
            <a:r>
              <a:rPr lang="es-EC" dirty="0">
                <a:latin typeface="Times New Roman" panose="02020603050405020304" pitchFamily="18" charset="0"/>
                <a:ea typeface="Calibri" panose="020F0502020204030204" pitchFamily="34" charset="0"/>
                <a:cs typeface="Times New Roman" panose="02020603050405020304" pitchFamily="18" charset="0"/>
              </a:rPr>
              <a:t> Soltero</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es-EC" b="1" dirty="0">
                <a:latin typeface="Times New Roman" panose="02020603050405020304" pitchFamily="18" charset="0"/>
                <a:ea typeface="Calibri" panose="020F0502020204030204" pitchFamily="34" charset="0"/>
                <a:cs typeface="Times New Roman" panose="02020603050405020304" pitchFamily="18" charset="0"/>
              </a:rPr>
              <a:t>Ocupación:</a:t>
            </a:r>
            <a:r>
              <a:rPr lang="es-EC" dirty="0">
                <a:latin typeface="Times New Roman" panose="02020603050405020304" pitchFamily="18" charset="0"/>
                <a:ea typeface="Calibri" panose="020F0502020204030204" pitchFamily="34" charset="0"/>
                <a:cs typeface="Times New Roman" panose="02020603050405020304" pitchFamily="18" charset="0"/>
              </a:rPr>
              <a:t> Estudiante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a:extLst>
              <a:ext uri="{FF2B5EF4-FFF2-40B4-BE49-F238E27FC236}">
                <a16:creationId xmlns:a16="http://schemas.microsoft.com/office/drawing/2014/main" xmlns="" id="{EBC26C32-F442-4D8B-B925-206177BB553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2357" y="1226470"/>
            <a:ext cx="3109612" cy="4202230"/>
          </a:xfrm>
          <a:prstGeom prst="rect">
            <a:avLst/>
          </a:prstGeom>
          <a:noFill/>
          <a:ln>
            <a:noFill/>
          </a:ln>
        </p:spPr>
      </p:pic>
      <p:sp>
        <p:nvSpPr>
          <p:cNvPr id="12" name="CuadroTexto 11">
            <a:extLst>
              <a:ext uri="{FF2B5EF4-FFF2-40B4-BE49-F238E27FC236}">
                <a16:creationId xmlns:a16="http://schemas.microsoft.com/office/drawing/2014/main" xmlns="" id="{78679D51-D421-4FC2-AE73-95E675BCD4B9}"/>
              </a:ext>
            </a:extLst>
          </p:cNvPr>
          <p:cNvSpPr txBox="1"/>
          <p:nvPr/>
        </p:nvSpPr>
        <p:spPr>
          <a:xfrm>
            <a:off x="806557" y="178256"/>
            <a:ext cx="4426527" cy="707886"/>
          </a:xfrm>
          <a:prstGeom prst="rect">
            <a:avLst/>
          </a:prstGeom>
          <a:noFill/>
        </p:spPr>
        <p:txBody>
          <a:bodyPr wrap="square" rtlCol="0">
            <a:spAutoFit/>
          </a:bodyPr>
          <a:lstStyle/>
          <a:p>
            <a:r>
              <a:rPr lang="es-EC" sz="4000" b="1" dirty="0"/>
              <a:t>RESULTADOS</a:t>
            </a:r>
          </a:p>
        </p:txBody>
      </p:sp>
    </p:spTree>
    <p:extLst>
      <p:ext uri="{BB962C8B-B14F-4D97-AF65-F5344CB8AC3E}">
        <p14:creationId xmlns:p14="http://schemas.microsoft.com/office/powerpoint/2010/main" val="3189056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CuadroTexto 11">
            <a:extLst>
              <a:ext uri="{FF2B5EF4-FFF2-40B4-BE49-F238E27FC236}">
                <a16:creationId xmlns:a16="http://schemas.microsoft.com/office/drawing/2014/main" xmlns="" id="{78679D51-D421-4FC2-AE73-95E675BCD4B9}"/>
              </a:ext>
            </a:extLst>
          </p:cNvPr>
          <p:cNvSpPr txBox="1"/>
          <p:nvPr/>
        </p:nvSpPr>
        <p:spPr>
          <a:xfrm>
            <a:off x="806557" y="178256"/>
            <a:ext cx="4426527" cy="707886"/>
          </a:xfrm>
          <a:prstGeom prst="rect">
            <a:avLst/>
          </a:prstGeom>
          <a:noFill/>
        </p:spPr>
        <p:txBody>
          <a:bodyPr wrap="square" rtlCol="0">
            <a:spAutoFit/>
          </a:bodyPr>
          <a:lstStyle/>
          <a:p>
            <a:r>
              <a:rPr lang="es-EC" sz="4000" b="1" dirty="0"/>
              <a:t>RESULTADOS</a:t>
            </a:r>
          </a:p>
        </p:txBody>
      </p:sp>
      <p:pic>
        <p:nvPicPr>
          <p:cNvPr id="9" name="Imagen 8">
            <a:extLst>
              <a:ext uri="{FF2B5EF4-FFF2-40B4-BE49-F238E27FC236}">
                <a16:creationId xmlns:a16="http://schemas.microsoft.com/office/drawing/2014/main" xmlns="" id="{523FE130-D5EA-4645-AAD6-DBFA29874B7F}"/>
              </a:ext>
            </a:extLst>
          </p:cNvPr>
          <p:cNvPicPr/>
          <p:nvPr/>
        </p:nvPicPr>
        <p:blipFill rotWithShape="1">
          <a:blip r:embed="rId2">
            <a:extLst>
              <a:ext uri="{28A0092B-C50C-407E-A947-70E740481C1C}">
                <a14:useLocalDpi xmlns:a14="http://schemas.microsoft.com/office/drawing/2010/main" val="0"/>
              </a:ext>
            </a:extLst>
          </a:blip>
          <a:srcRect l="328" t="803" r="297" b="691"/>
          <a:stretch/>
        </p:blipFill>
        <p:spPr bwMode="auto">
          <a:xfrm>
            <a:off x="1010761" y="1552627"/>
            <a:ext cx="4765077" cy="2660756"/>
          </a:xfrm>
          <a:prstGeom prst="rect">
            <a:avLst/>
          </a:prstGeom>
          <a:noFill/>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xmlns="" id="{965C953F-E60F-459D-BA44-E19963AD5DC9}"/>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52336" y="3628061"/>
            <a:ext cx="2008505" cy="2385060"/>
          </a:xfrm>
          <a:prstGeom prst="rect">
            <a:avLst/>
          </a:prstGeom>
          <a:noFill/>
          <a:ln>
            <a:noFill/>
          </a:ln>
        </p:spPr>
      </p:pic>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xmlns="" id="{96BA3556-7579-4B75-831E-FE51A3209BF4}"/>
                  </a:ext>
                </a:extLst>
              </p:cNvPr>
              <p:cNvSpPr/>
              <p:nvPr/>
            </p:nvSpPr>
            <p:spPr>
              <a:xfrm>
                <a:off x="1062070" y="4337152"/>
                <a:ext cx="4171014" cy="582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C" i="1">
                              <a:latin typeface="Cambria Math"/>
                            </a:rPr>
                          </m:ctrlPr>
                        </m:dPr>
                        <m:e>
                          <m:r>
                            <a:rPr lang="es-EC" i="1">
                              <a:latin typeface="Cambria Math" panose="02040503050406030204" pitchFamily="18" charset="0"/>
                            </a:rPr>
                            <m:t>𝑅𝑝𝑥</m:t>
                          </m:r>
                          <m:r>
                            <a:rPr lang="es-EC" i="0">
                              <a:latin typeface="Cambria Math" panose="02040503050406030204" pitchFamily="18" charset="0"/>
                            </a:rPr>
                            <m:t>=</m:t>
                          </m:r>
                          <m:sSub>
                            <m:sSubPr>
                              <m:ctrlPr>
                                <a:rPr lang="es-EC" i="1">
                                  <a:latin typeface="Cambria Math"/>
                                </a:rPr>
                              </m:ctrlPr>
                            </m:sSubPr>
                            <m:e>
                              <m:r>
                                <a:rPr lang="es-EC" i="1">
                                  <a:latin typeface="Cambria Math" panose="02040503050406030204" pitchFamily="18" charset="0"/>
                                </a:rPr>
                                <m:t>𝑟</m:t>
                              </m:r>
                            </m:e>
                            <m:sub>
                              <m:r>
                                <a:rPr lang="es-EC" i="0">
                                  <a:latin typeface="Cambria Math" panose="02040503050406030204" pitchFamily="18" charset="0"/>
                                </a:rPr>
                                <m:t>2</m:t>
                              </m:r>
                            </m:sub>
                          </m:sSub>
                          <m:func>
                            <m:funcPr>
                              <m:ctrlPr>
                                <a:rPr lang="es-EC" i="1">
                                  <a:latin typeface="Cambria Math"/>
                                </a:rPr>
                              </m:ctrlPr>
                            </m:funcPr>
                            <m:fName>
                              <m:r>
                                <a:rPr lang="es-EC" i="1">
                                  <a:latin typeface="Cambria Math" panose="02040503050406030204" pitchFamily="18" charset="0"/>
                                </a:rPr>
                                <m:t>𝑐𝑜𝑠</m:t>
                              </m:r>
                            </m:fName>
                            <m:e>
                              <m:d>
                                <m:dPr>
                                  <m:ctrlPr>
                                    <a:rPr lang="es-EC" i="1">
                                      <a:latin typeface="Cambria Math"/>
                                    </a:rPr>
                                  </m:ctrlPr>
                                </m:dPr>
                                <m:e>
                                  <m:r>
                                    <a:rPr lang="es-EC" i="1">
                                      <a:latin typeface="Cambria Math" panose="02040503050406030204" pitchFamily="18" charset="0"/>
                                    </a:rPr>
                                    <m:t>𝜃</m:t>
                                  </m:r>
                                </m:e>
                              </m:d>
                            </m:e>
                          </m:func>
                          <m:r>
                            <a:rPr lang="es-EC" i="0">
                              <a:latin typeface="Cambria Math" panose="02040503050406030204" pitchFamily="18" charset="0"/>
                            </a:rPr>
                            <m:t>+</m:t>
                          </m:r>
                          <m:sSub>
                            <m:sSubPr>
                              <m:ctrlPr>
                                <a:rPr lang="es-EC" i="1">
                                  <a:latin typeface="Cambria Math"/>
                                </a:rPr>
                              </m:ctrlPr>
                            </m:sSubPr>
                            <m:e>
                              <m:r>
                                <a:rPr lang="es-EC" i="1">
                                  <a:latin typeface="Cambria Math" panose="02040503050406030204" pitchFamily="18" charset="0"/>
                                </a:rPr>
                                <m:t>𝑟</m:t>
                              </m:r>
                            </m:e>
                            <m:sub>
                              <m:r>
                                <a:rPr lang="es-EC" i="0">
                                  <a:latin typeface="Cambria Math" panose="02040503050406030204" pitchFamily="18" charset="0"/>
                                </a:rPr>
                                <m:t>5</m:t>
                              </m:r>
                            </m:sub>
                          </m:sSub>
                          <m:r>
                            <a:rPr lang="es-EC" i="0">
                              <a:latin typeface="Cambria Math" panose="02040503050406030204" pitchFamily="18" charset="0"/>
                            </a:rPr>
                            <m:t> </m:t>
                          </m:r>
                          <m:r>
                            <a:rPr lang="es-EC" i="1">
                              <a:latin typeface="Cambria Math" panose="02040503050406030204" pitchFamily="18" charset="0"/>
                            </a:rPr>
                            <m:t>𝑐𝑜</m:t>
                          </m:r>
                          <m:func>
                            <m:funcPr>
                              <m:ctrlPr>
                                <a:rPr lang="es-EC" i="1">
                                  <a:latin typeface="Cambria Math"/>
                                </a:rPr>
                              </m:ctrlPr>
                            </m:funcPr>
                            <m:fName>
                              <m:r>
                                <a:rPr lang="es-EC" i="1">
                                  <a:latin typeface="Cambria Math" panose="02040503050406030204" pitchFamily="18" charset="0"/>
                                </a:rPr>
                                <m:t>𝑠</m:t>
                              </m:r>
                            </m:fName>
                            <m:e>
                              <m:r>
                                <a:rPr lang="es-EC" i="0">
                                  <a:latin typeface="Cambria Math" panose="02040503050406030204" pitchFamily="18" charset="0"/>
                                </a:rPr>
                                <m:t>(</m:t>
                              </m:r>
                            </m:e>
                          </m:func>
                          <m:sSub>
                            <m:sSubPr>
                              <m:ctrlPr>
                                <a:rPr lang="es-EC" i="1">
                                  <a:latin typeface="Cambria Math"/>
                                </a:rPr>
                              </m:ctrlPr>
                            </m:sSubPr>
                            <m:e>
                              <m:r>
                                <a:rPr lang="es-EC" i="1">
                                  <a:latin typeface="Cambria Math" panose="02040503050406030204" pitchFamily="18" charset="0"/>
                                </a:rPr>
                                <m:t>𝜃</m:t>
                              </m:r>
                            </m:e>
                            <m:sub>
                              <m:r>
                                <a:rPr lang="es-EC" i="0">
                                  <a:latin typeface="Cambria Math" panose="02040503050406030204" pitchFamily="18" charset="0"/>
                                </a:rPr>
                                <m:t>3</m:t>
                              </m:r>
                            </m:sub>
                          </m:sSub>
                          <m:r>
                            <a:rPr lang="es-EC" i="0">
                              <a:latin typeface="Cambria Math" panose="02040503050406030204" pitchFamily="18" charset="0"/>
                            </a:rPr>
                            <m:t>+ </m:t>
                          </m:r>
                          <m:r>
                            <a:rPr lang="es-EC" i="1">
                              <a:latin typeface="Cambria Math" panose="02040503050406030204" pitchFamily="18" charset="0"/>
                            </a:rPr>
                            <m:t>𝛼</m:t>
                          </m:r>
                          <m:f>
                            <m:fPr>
                              <m:ctrlPr>
                                <a:rPr lang="es-EC" i="1">
                                  <a:latin typeface="Cambria Math"/>
                                </a:rPr>
                              </m:ctrlPr>
                            </m:fPr>
                            <m:num>
                              <m:r>
                                <a:rPr lang="es-EC" i="1">
                                  <a:latin typeface="Cambria Math" panose="02040503050406030204" pitchFamily="18" charset="0"/>
                                </a:rPr>
                                <m:t>𝜋</m:t>
                              </m:r>
                            </m:num>
                            <m:den>
                              <m:r>
                                <a:rPr lang="es-EC" i="0">
                                  <a:latin typeface="Cambria Math" panose="02040503050406030204" pitchFamily="18" charset="0"/>
                                </a:rPr>
                                <m:t>180</m:t>
                              </m:r>
                            </m:den>
                          </m:f>
                          <m:r>
                            <a:rPr lang="es-EC" i="0">
                              <a:latin typeface="Cambria Math" panose="02040503050406030204" pitchFamily="18" charset="0"/>
                            </a:rPr>
                            <m:t> </m:t>
                          </m:r>
                        </m:e>
                      </m:d>
                    </m:oMath>
                  </m:oMathPara>
                </a14:m>
                <a:endParaRPr lang="es-EC" dirty="0"/>
              </a:p>
            </p:txBody>
          </p:sp>
        </mc:Choice>
        <mc:Fallback xmlns="">
          <p:sp>
            <p:nvSpPr>
              <p:cNvPr id="3" name="Rectángulo 2">
                <a:extLst>
                  <a:ext uri="{FF2B5EF4-FFF2-40B4-BE49-F238E27FC236}">
                    <a16:creationId xmlns:a16="http://schemas.microsoft.com/office/drawing/2014/main" id="{96BA3556-7579-4B75-831E-FE51A3209BF4}"/>
                  </a:ext>
                </a:extLst>
              </p:cNvPr>
              <p:cNvSpPr>
                <a:spLocks noRot="1" noChangeAspect="1" noMove="1" noResize="1" noEditPoints="1" noAdjustHandles="1" noChangeArrowheads="1" noChangeShapeType="1" noTextEdit="1"/>
              </p:cNvSpPr>
              <p:nvPr/>
            </p:nvSpPr>
            <p:spPr>
              <a:xfrm>
                <a:off x="1062070" y="4337152"/>
                <a:ext cx="4171014" cy="582147"/>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xmlns="" id="{B8AC3A04-7BD3-4AD6-B4F6-B9C8F792BCE0}"/>
                  </a:ext>
                </a:extLst>
              </p:cNvPr>
              <p:cNvSpPr/>
              <p:nvPr/>
            </p:nvSpPr>
            <p:spPr>
              <a:xfrm>
                <a:off x="1062070" y="5028167"/>
                <a:ext cx="4130233" cy="582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C" i="1">
                              <a:latin typeface="Cambria Math"/>
                            </a:rPr>
                          </m:ctrlPr>
                        </m:dPr>
                        <m:e>
                          <m:r>
                            <a:rPr lang="es-EC" i="1">
                              <a:latin typeface="Cambria Math" panose="02040503050406030204" pitchFamily="18" charset="0"/>
                            </a:rPr>
                            <m:t>𝑅𝑝𝑦</m:t>
                          </m:r>
                          <m:r>
                            <a:rPr lang="es-EC" i="0">
                              <a:latin typeface="Cambria Math" panose="02040503050406030204" pitchFamily="18" charset="0"/>
                            </a:rPr>
                            <m:t>=</m:t>
                          </m:r>
                          <m:sSub>
                            <m:sSubPr>
                              <m:ctrlPr>
                                <a:rPr lang="es-EC" i="1">
                                  <a:latin typeface="Cambria Math"/>
                                </a:rPr>
                              </m:ctrlPr>
                            </m:sSubPr>
                            <m:e>
                              <m:r>
                                <a:rPr lang="es-EC" i="1">
                                  <a:latin typeface="Cambria Math" panose="02040503050406030204" pitchFamily="18" charset="0"/>
                                </a:rPr>
                                <m:t>𝑟</m:t>
                              </m:r>
                            </m:e>
                            <m:sub>
                              <m:r>
                                <a:rPr lang="es-EC" i="0">
                                  <a:latin typeface="Cambria Math" panose="02040503050406030204" pitchFamily="18" charset="0"/>
                                </a:rPr>
                                <m:t>2</m:t>
                              </m:r>
                            </m:sub>
                          </m:sSub>
                          <m:func>
                            <m:funcPr>
                              <m:ctrlPr>
                                <a:rPr lang="es-EC" i="1">
                                  <a:latin typeface="Cambria Math"/>
                                </a:rPr>
                              </m:ctrlPr>
                            </m:funcPr>
                            <m:fName>
                              <m:r>
                                <a:rPr lang="es-EC" i="1">
                                  <a:latin typeface="Cambria Math" panose="02040503050406030204" pitchFamily="18" charset="0"/>
                                </a:rPr>
                                <m:t>𝑠𝑖𝑛</m:t>
                              </m:r>
                            </m:fName>
                            <m:e>
                              <m:d>
                                <m:dPr>
                                  <m:ctrlPr>
                                    <a:rPr lang="es-EC" i="1">
                                      <a:latin typeface="Cambria Math"/>
                                    </a:rPr>
                                  </m:ctrlPr>
                                </m:dPr>
                                <m:e>
                                  <m:r>
                                    <a:rPr lang="es-EC" i="1">
                                      <a:latin typeface="Cambria Math" panose="02040503050406030204" pitchFamily="18" charset="0"/>
                                    </a:rPr>
                                    <m:t>𝜃</m:t>
                                  </m:r>
                                </m:e>
                              </m:d>
                            </m:e>
                          </m:func>
                          <m:r>
                            <a:rPr lang="es-EC" i="0">
                              <a:latin typeface="Cambria Math" panose="02040503050406030204" pitchFamily="18" charset="0"/>
                            </a:rPr>
                            <m:t>+</m:t>
                          </m:r>
                          <m:sSub>
                            <m:sSubPr>
                              <m:ctrlPr>
                                <a:rPr lang="es-EC" i="1">
                                  <a:latin typeface="Cambria Math"/>
                                </a:rPr>
                              </m:ctrlPr>
                            </m:sSubPr>
                            <m:e>
                              <m:r>
                                <a:rPr lang="es-EC" i="1">
                                  <a:latin typeface="Cambria Math" panose="02040503050406030204" pitchFamily="18" charset="0"/>
                                </a:rPr>
                                <m:t>𝑟</m:t>
                              </m:r>
                            </m:e>
                            <m:sub>
                              <m:r>
                                <a:rPr lang="es-EC" i="0">
                                  <a:latin typeface="Cambria Math" panose="02040503050406030204" pitchFamily="18" charset="0"/>
                                </a:rPr>
                                <m:t>5</m:t>
                              </m:r>
                            </m:sub>
                          </m:sSub>
                          <m:r>
                            <a:rPr lang="es-EC" i="0">
                              <a:latin typeface="Cambria Math" panose="02040503050406030204" pitchFamily="18" charset="0"/>
                            </a:rPr>
                            <m:t> </m:t>
                          </m:r>
                          <m:r>
                            <a:rPr lang="es-EC" i="1">
                              <a:latin typeface="Cambria Math" panose="02040503050406030204" pitchFamily="18" charset="0"/>
                            </a:rPr>
                            <m:t>𝑠𝑖</m:t>
                          </m:r>
                          <m:func>
                            <m:funcPr>
                              <m:ctrlPr>
                                <a:rPr lang="es-EC" i="1">
                                  <a:latin typeface="Cambria Math"/>
                                </a:rPr>
                              </m:ctrlPr>
                            </m:funcPr>
                            <m:fName>
                              <m:r>
                                <a:rPr lang="es-EC" i="1">
                                  <a:latin typeface="Cambria Math" panose="02040503050406030204" pitchFamily="18" charset="0"/>
                                </a:rPr>
                                <m:t>𝑛</m:t>
                              </m:r>
                            </m:fName>
                            <m:e>
                              <m:r>
                                <a:rPr lang="es-EC" i="0">
                                  <a:latin typeface="Cambria Math" panose="02040503050406030204" pitchFamily="18" charset="0"/>
                                </a:rPr>
                                <m:t>(</m:t>
                              </m:r>
                            </m:e>
                          </m:func>
                          <m:sSub>
                            <m:sSubPr>
                              <m:ctrlPr>
                                <a:rPr lang="es-EC" i="1">
                                  <a:latin typeface="Cambria Math"/>
                                </a:rPr>
                              </m:ctrlPr>
                            </m:sSubPr>
                            <m:e>
                              <m:r>
                                <a:rPr lang="es-EC" i="1">
                                  <a:latin typeface="Cambria Math" panose="02040503050406030204" pitchFamily="18" charset="0"/>
                                </a:rPr>
                                <m:t>𝜃</m:t>
                              </m:r>
                            </m:e>
                            <m:sub>
                              <m:r>
                                <a:rPr lang="es-EC" i="0">
                                  <a:latin typeface="Cambria Math" panose="02040503050406030204" pitchFamily="18" charset="0"/>
                                </a:rPr>
                                <m:t>3</m:t>
                              </m:r>
                            </m:sub>
                          </m:sSub>
                          <m:r>
                            <a:rPr lang="es-EC" i="0">
                              <a:latin typeface="Cambria Math" panose="02040503050406030204" pitchFamily="18" charset="0"/>
                            </a:rPr>
                            <m:t>+ </m:t>
                          </m:r>
                          <m:r>
                            <a:rPr lang="es-EC" i="1">
                              <a:latin typeface="Cambria Math" panose="02040503050406030204" pitchFamily="18" charset="0"/>
                            </a:rPr>
                            <m:t>𝛼</m:t>
                          </m:r>
                          <m:f>
                            <m:fPr>
                              <m:ctrlPr>
                                <a:rPr lang="es-EC" i="1">
                                  <a:latin typeface="Cambria Math"/>
                                </a:rPr>
                              </m:ctrlPr>
                            </m:fPr>
                            <m:num>
                              <m:r>
                                <a:rPr lang="es-EC" i="1">
                                  <a:latin typeface="Cambria Math" panose="02040503050406030204" pitchFamily="18" charset="0"/>
                                </a:rPr>
                                <m:t>𝜋</m:t>
                              </m:r>
                            </m:num>
                            <m:den>
                              <m:r>
                                <a:rPr lang="es-EC" i="0">
                                  <a:latin typeface="Cambria Math" panose="02040503050406030204" pitchFamily="18" charset="0"/>
                                </a:rPr>
                                <m:t>180</m:t>
                              </m:r>
                            </m:den>
                          </m:f>
                          <m:r>
                            <a:rPr lang="es-EC" i="0">
                              <a:latin typeface="Cambria Math" panose="02040503050406030204" pitchFamily="18" charset="0"/>
                            </a:rPr>
                            <m:t> </m:t>
                          </m:r>
                        </m:e>
                      </m:d>
                    </m:oMath>
                  </m:oMathPara>
                </a14:m>
                <a:endParaRPr lang="es-EC" dirty="0"/>
              </a:p>
            </p:txBody>
          </p:sp>
        </mc:Choice>
        <mc:Fallback xmlns="">
          <p:sp>
            <p:nvSpPr>
              <p:cNvPr id="5" name="Rectángulo 4">
                <a:extLst>
                  <a:ext uri="{FF2B5EF4-FFF2-40B4-BE49-F238E27FC236}">
                    <a16:creationId xmlns:a16="http://schemas.microsoft.com/office/drawing/2014/main" id="{B8AC3A04-7BD3-4AD6-B4F6-B9C8F792BCE0}"/>
                  </a:ext>
                </a:extLst>
              </p:cNvPr>
              <p:cNvSpPr>
                <a:spLocks noRot="1" noChangeAspect="1" noMove="1" noResize="1" noEditPoints="1" noAdjustHandles="1" noChangeArrowheads="1" noChangeShapeType="1" noTextEdit="1"/>
              </p:cNvSpPr>
              <p:nvPr/>
            </p:nvSpPr>
            <p:spPr>
              <a:xfrm>
                <a:off x="1062070" y="5028167"/>
                <a:ext cx="4130233" cy="582147"/>
              </a:xfrm>
              <a:prstGeom prst="rect">
                <a:avLst/>
              </a:prstGeom>
              <a:blipFill>
                <a:blip r:embed="rId6"/>
                <a:stretch>
                  <a:fillRect/>
                </a:stretch>
              </a:blipFill>
            </p:spPr>
            <p:txBody>
              <a:bodyPr/>
              <a:lstStyle/>
              <a:p>
                <a:r>
                  <a:rPr lang="es-EC">
                    <a:noFill/>
                  </a:rPr>
                  <a:t> </a:t>
                </a:r>
              </a:p>
            </p:txBody>
          </p:sp>
        </mc:Fallback>
      </mc:AlternateContent>
      <p:graphicFrame>
        <p:nvGraphicFramePr>
          <p:cNvPr id="14" name="Gráfico 13">
            <a:extLst>
              <a:ext uri="{FF2B5EF4-FFF2-40B4-BE49-F238E27FC236}">
                <a16:creationId xmlns:a16="http://schemas.microsoft.com/office/drawing/2014/main" xmlns="" id="{61B7CB6B-A216-47B1-9DE5-05E3C9494EA0}"/>
              </a:ext>
            </a:extLst>
          </p:cNvPr>
          <p:cNvGraphicFramePr/>
          <p:nvPr>
            <p:extLst>
              <p:ext uri="{D42A27DB-BD31-4B8C-83A1-F6EECF244321}">
                <p14:modId xmlns:p14="http://schemas.microsoft.com/office/powerpoint/2010/main" val="3480939159"/>
              </p:ext>
            </p:extLst>
          </p:nvPr>
        </p:nvGraphicFramePr>
        <p:xfrm>
          <a:off x="5889991" y="262610"/>
          <a:ext cx="3089275" cy="3206750"/>
        </p:xfrm>
        <a:graphic>
          <a:graphicData uri="http://schemas.openxmlformats.org/drawingml/2006/chart">
            <c:chart xmlns:c="http://schemas.openxmlformats.org/drawingml/2006/chart" xmlns:r="http://schemas.openxmlformats.org/officeDocument/2006/relationships" r:id="rId7"/>
          </a:graphicData>
        </a:graphic>
      </p:graphicFrame>
      <p:sp>
        <p:nvSpPr>
          <p:cNvPr id="15" name="CuadroTexto 14">
            <a:extLst>
              <a:ext uri="{FF2B5EF4-FFF2-40B4-BE49-F238E27FC236}">
                <a16:creationId xmlns:a16="http://schemas.microsoft.com/office/drawing/2014/main" xmlns="" id="{D54050CB-9841-4C64-A7B6-ECD43C9EAEF3}"/>
              </a:ext>
            </a:extLst>
          </p:cNvPr>
          <p:cNvSpPr txBox="1"/>
          <p:nvPr/>
        </p:nvSpPr>
        <p:spPr>
          <a:xfrm>
            <a:off x="400408" y="819945"/>
            <a:ext cx="7192224" cy="646331"/>
          </a:xfrm>
          <a:prstGeom prst="rect">
            <a:avLst/>
          </a:prstGeom>
          <a:noFill/>
        </p:spPr>
        <p:txBody>
          <a:bodyPr wrap="square" rtlCol="0">
            <a:spAutoFit/>
          </a:bodyPr>
          <a:lstStyle/>
          <a:p>
            <a:pPr lvl="1"/>
            <a:r>
              <a:rPr lang="es-ES" sz="3600" b="1" dirty="0"/>
              <a:t>Mecanismo</a:t>
            </a:r>
            <a:endParaRPr lang="es-EC" sz="3600" b="1" dirty="0"/>
          </a:p>
        </p:txBody>
      </p:sp>
      <p:pic>
        <p:nvPicPr>
          <p:cNvPr id="16" name="Imagen 15">
            <a:extLst>
              <a:ext uri="{FF2B5EF4-FFF2-40B4-BE49-F238E27FC236}">
                <a16:creationId xmlns:a16="http://schemas.microsoft.com/office/drawing/2014/main" xmlns="" id="{0D5582E2-F4BC-47D8-B7CA-8623497B11FC}"/>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22712" y="1143110"/>
            <a:ext cx="2468880" cy="1333500"/>
          </a:xfrm>
          <a:prstGeom prst="rect">
            <a:avLst/>
          </a:prstGeom>
          <a:noFill/>
          <a:ln>
            <a:noFill/>
          </a:ln>
        </p:spPr>
      </p:pic>
      <p:sp>
        <p:nvSpPr>
          <p:cNvPr id="7" name="Rectángulo 6">
            <a:extLst>
              <a:ext uri="{FF2B5EF4-FFF2-40B4-BE49-F238E27FC236}">
                <a16:creationId xmlns:a16="http://schemas.microsoft.com/office/drawing/2014/main" xmlns="" id="{226C368A-C21D-44FA-B15B-B2534CBC2818}"/>
              </a:ext>
            </a:extLst>
          </p:cNvPr>
          <p:cNvSpPr/>
          <p:nvPr/>
        </p:nvSpPr>
        <p:spPr>
          <a:xfrm>
            <a:off x="9128588" y="2781161"/>
            <a:ext cx="2923565" cy="2031325"/>
          </a:xfrm>
          <a:prstGeom prst="rect">
            <a:avLst/>
          </a:prstGeom>
        </p:spPr>
        <p:txBody>
          <a:bodyPr wrap="square">
            <a:spAutoFit/>
          </a:bodyPr>
          <a:lstStyle/>
          <a:p>
            <a:pPr indent="270510">
              <a:lnSpc>
                <a:spcPct val="150000"/>
              </a:lnSpc>
              <a:spcAft>
                <a:spcPts val="0"/>
              </a:spcAft>
            </a:pPr>
            <a:r>
              <a:rPr lang="es-EC" dirty="0">
                <a:latin typeface="Times New Roman" panose="02020603050405020304" pitchFamily="18" charset="0"/>
                <a:ea typeface="Calibri" panose="020F0502020204030204" pitchFamily="34" charset="0"/>
                <a:cs typeface="Times New Roman" panose="02020603050405020304" pitchFamily="18" charset="0"/>
              </a:rPr>
              <a:t>Donde: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Times New Roman" panose="02020603050405020304" pitchFamily="18" charset="0"/>
              <a:buAutoNum type="arabicPeriod"/>
            </a:pPr>
            <a:r>
              <a:rPr lang="es-EC" dirty="0">
                <a:latin typeface="Times New Roman" panose="02020603050405020304" pitchFamily="18" charset="0"/>
                <a:ea typeface="Calibri" panose="020F0502020204030204" pitchFamily="34" charset="0"/>
                <a:cs typeface="Times New Roman" panose="02020603050405020304" pitchFamily="18" charset="0"/>
              </a:rPr>
              <a:t>Falange proximal.</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Times New Roman" panose="02020603050405020304" pitchFamily="18" charset="0"/>
              <a:buAutoNum type="arabicPeriod"/>
            </a:pPr>
            <a:r>
              <a:rPr lang="es-EC" dirty="0">
                <a:latin typeface="Times New Roman" panose="02020603050405020304" pitchFamily="18" charset="0"/>
                <a:ea typeface="Calibri" panose="020F0502020204030204" pitchFamily="34" charset="0"/>
                <a:cs typeface="Times New Roman" panose="02020603050405020304" pitchFamily="18" charset="0"/>
              </a:rPr>
              <a:t>Falange medial y distal.</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Times New Roman" panose="02020603050405020304" pitchFamily="18" charset="0"/>
              <a:buAutoNum type="arabicPeriod"/>
            </a:pPr>
            <a:r>
              <a:rPr lang="es-EC" dirty="0">
                <a:latin typeface="Times New Roman" panose="02020603050405020304" pitchFamily="18" charset="0"/>
                <a:ea typeface="Calibri" panose="020F0502020204030204" pitchFamily="34" charset="0"/>
                <a:cs typeface="Times New Roman" panose="02020603050405020304" pitchFamily="18" charset="0"/>
              </a:rPr>
              <a:t>Barra invertida.</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r>
              <a:rPr lang="es-ES" dirty="0">
                <a:latin typeface="Times New Roman" panose="02020603050405020304" pitchFamily="18" charset="0"/>
                <a:ea typeface="Calibri" panose="020F0502020204030204" pitchFamily="34" charset="0"/>
              </a:rPr>
              <a:t>Acople palmar</a:t>
            </a:r>
            <a:endParaRPr lang="es-EC" dirty="0"/>
          </a:p>
        </p:txBody>
      </p:sp>
    </p:spTree>
    <p:extLst>
      <p:ext uri="{BB962C8B-B14F-4D97-AF65-F5344CB8AC3E}">
        <p14:creationId xmlns:p14="http://schemas.microsoft.com/office/powerpoint/2010/main" val="247858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CuadroTexto 11">
            <a:extLst>
              <a:ext uri="{FF2B5EF4-FFF2-40B4-BE49-F238E27FC236}">
                <a16:creationId xmlns:a16="http://schemas.microsoft.com/office/drawing/2014/main" xmlns="" id="{78679D51-D421-4FC2-AE73-95E675BCD4B9}"/>
              </a:ext>
            </a:extLst>
          </p:cNvPr>
          <p:cNvSpPr txBox="1"/>
          <p:nvPr/>
        </p:nvSpPr>
        <p:spPr>
          <a:xfrm>
            <a:off x="806557" y="178256"/>
            <a:ext cx="4426527" cy="707886"/>
          </a:xfrm>
          <a:prstGeom prst="rect">
            <a:avLst/>
          </a:prstGeom>
          <a:noFill/>
        </p:spPr>
        <p:txBody>
          <a:bodyPr wrap="square" rtlCol="0">
            <a:spAutoFit/>
          </a:bodyPr>
          <a:lstStyle/>
          <a:p>
            <a:r>
              <a:rPr lang="es-EC" sz="4000" b="1" dirty="0"/>
              <a:t>RESULTADOS</a:t>
            </a:r>
          </a:p>
        </p:txBody>
      </p:sp>
      <p:sp>
        <p:nvSpPr>
          <p:cNvPr id="15" name="CuadroTexto 14">
            <a:extLst>
              <a:ext uri="{FF2B5EF4-FFF2-40B4-BE49-F238E27FC236}">
                <a16:creationId xmlns:a16="http://schemas.microsoft.com/office/drawing/2014/main" xmlns="" id="{D54050CB-9841-4C64-A7B6-ECD43C9EAEF3}"/>
              </a:ext>
            </a:extLst>
          </p:cNvPr>
          <p:cNvSpPr txBox="1"/>
          <p:nvPr/>
        </p:nvSpPr>
        <p:spPr>
          <a:xfrm>
            <a:off x="400408" y="819945"/>
            <a:ext cx="7192224" cy="646331"/>
          </a:xfrm>
          <a:prstGeom prst="rect">
            <a:avLst/>
          </a:prstGeom>
          <a:noFill/>
        </p:spPr>
        <p:txBody>
          <a:bodyPr wrap="square" rtlCol="0">
            <a:spAutoFit/>
          </a:bodyPr>
          <a:lstStyle/>
          <a:p>
            <a:pPr lvl="1"/>
            <a:r>
              <a:rPr lang="es-ES" sz="3600" b="1" dirty="0"/>
              <a:t>Goniometría</a:t>
            </a:r>
            <a:endParaRPr lang="es-EC" sz="3600" b="1" dirty="0"/>
          </a:p>
        </p:txBody>
      </p:sp>
      <p:pic>
        <p:nvPicPr>
          <p:cNvPr id="17" name="Imagen 16">
            <a:extLst>
              <a:ext uri="{FF2B5EF4-FFF2-40B4-BE49-F238E27FC236}">
                <a16:creationId xmlns:a16="http://schemas.microsoft.com/office/drawing/2014/main" xmlns="" id="{C05F4A15-B87F-4348-AA2C-7EEB3AE986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8956" y="1484625"/>
            <a:ext cx="1541145" cy="2301240"/>
          </a:xfrm>
          <a:prstGeom prst="rect">
            <a:avLst/>
          </a:prstGeom>
          <a:noFill/>
          <a:ln>
            <a:noFill/>
          </a:ln>
        </p:spPr>
      </p:pic>
      <p:graphicFrame>
        <p:nvGraphicFramePr>
          <p:cNvPr id="2" name="Tabla 1">
            <a:extLst>
              <a:ext uri="{FF2B5EF4-FFF2-40B4-BE49-F238E27FC236}">
                <a16:creationId xmlns:a16="http://schemas.microsoft.com/office/drawing/2014/main" xmlns="" id="{D4CE98F1-9EDD-4284-8D19-8E66FC47FD10}"/>
              </a:ext>
            </a:extLst>
          </p:cNvPr>
          <p:cNvGraphicFramePr>
            <a:graphicFrameLocks noGrp="1"/>
          </p:cNvGraphicFramePr>
          <p:nvPr>
            <p:extLst>
              <p:ext uri="{D42A27DB-BD31-4B8C-83A1-F6EECF244321}">
                <p14:modId xmlns:p14="http://schemas.microsoft.com/office/powerpoint/2010/main" val="3115190790"/>
              </p:ext>
            </p:extLst>
          </p:nvPr>
        </p:nvGraphicFramePr>
        <p:xfrm>
          <a:off x="3208167" y="4124456"/>
          <a:ext cx="5775666" cy="1378077"/>
        </p:xfrm>
        <a:graphic>
          <a:graphicData uri="http://schemas.openxmlformats.org/drawingml/2006/table">
            <a:tbl>
              <a:tblPr firstRow="1" firstCol="1" bandRow="1">
                <a:tableStyleId>{5940675A-B579-460E-94D1-54222C63F5DA}</a:tableStyleId>
              </a:tblPr>
              <a:tblGrid>
                <a:gridCol w="749707">
                  <a:extLst>
                    <a:ext uri="{9D8B030D-6E8A-4147-A177-3AD203B41FA5}">
                      <a16:colId xmlns:a16="http://schemas.microsoft.com/office/drawing/2014/main" xmlns="" val="3002932948"/>
                    </a:ext>
                  </a:extLst>
                </a:gridCol>
                <a:gridCol w="1206229">
                  <a:extLst>
                    <a:ext uri="{9D8B030D-6E8A-4147-A177-3AD203B41FA5}">
                      <a16:colId xmlns:a16="http://schemas.microsoft.com/office/drawing/2014/main" xmlns="" val="2891614130"/>
                    </a:ext>
                  </a:extLst>
                </a:gridCol>
                <a:gridCol w="1937664">
                  <a:extLst>
                    <a:ext uri="{9D8B030D-6E8A-4147-A177-3AD203B41FA5}">
                      <a16:colId xmlns:a16="http://schemas.microsoft.com/office/drawing/2014/main" xmlns="" val="4118653317"/>
                    </a:ext>
                  </a:extLst>
                </a:gridCol>
                <a:gridCol w="1882066">
                  <a:extLst>
                    <a:ext uri="{9D8B030D-6E8A-4147-A177-3AD203B41FA5}">
                      <a16:colId xmlns:a16="http://schemas.microsoft.com/office/drawing/2014/main" xmlns="" val="2273723011"/>
                    </a:ext>
                  </a:extLst>
                </a:gridCol>
              </a:tblGrid>
              <a:tr h="182880">
                <a:tc>
                  <a:txBody>
                    <a:bodyPr/>
                    <a:lstStyle/>
                    <a:p>
                      <a:pPr algn="ctr">
                        <a:lnSpc>
                          <a:spcPct val="107000"/>
                        </a:lnSpc>
                        <a:spcAft>
                          <a:spcPts val="0"/>
                        </a:spcAft>
                      </a:pPr>
                      <a:r>
                        <a:rPr lang="es-EC" sz="1200" dirty="0">
                          <a:effectLst/>
                        </a:rPr>
                        <a:t>Sección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rPr>
                        <a:t>Articulación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Angulo de flexión-extensión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Angulo Abducción-aducción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4626469"/>
                  </a:ext>
                </a:extLst>
              </a:tr>
              <a:tr h="182880">
                <a:tc rowSpan="3">
                  <a:txBody>
                    <a:bodyPr/>
                    <a:lstStyle/>
                    <a:p>
                      <a:pPr algn="ctr">
                        <a:lnSpc>
                          <a:spcPct val="107000"/>
                        </a:lnSpc>
                        <a:spcAft>
                          <a:spcPts val="0"/>
                        </a:spcAft>
                      </a:pPr>
                      <a:r>
                        <a:rPr lang="es-EC" sz="1200">
                          <a:effectLst/>
                        </a:rPr>
                        <a:t>Dedos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MCP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462695812"/>
                  </a:ext>
                </a:extLst>
              </a:tr>
              <a:tr h="182880">
                <a:tc vMerge="1">
                  <a:txBody>
                    <a:bodyPr/>
                    <a:lstStyle/>
                    <a:p>
                      <a:endParaRPr lang="es-EC"/>
                    </a:p>
                  </a:txBody>
                  <a:tcPr/>
                </a:tc>
                <a:tc>
                  <a:txBody>
                    <a:bodyPr/>
                    <a:lstStyle/>
                    <a:p>
                      <a:pPr algn="ctr">
                        <a:lnSpc>
                          <a:spcPct val="107000"/>
                        </a:lnSpc>
                        <a:spcAft>
                          <a:spcPts val="0"/>
                        </a:spcAft>
                      </a:pPr>
                      <a:r>
                        <a:rPr lang="es-EC" sz="1200">
                          <a:effectLst/>
                        </a:rPr>
                        <a:t>IPP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857208545"/>
                  </a:ext>
                </a:extLst>
              </a:tr>
              <a:tr h="182880">
                <a:tc vMerge="1">
                  <a:txBody>
                    <a:bodyPr/>
                    <a:lstStyle/>
                    <a:p>
                      <a:endParaRPr lang="es-EC"/>
                    </a:p>
                  </a:txBody>
                  <a:tcPr/>
                </a:tc>
                <a:tc>
                  <a:txBody>
                    <a:bodyPr/>
                    <a:lstStyle/>
                    <a:p>
                      <a:pPr algn="ctr">
                        <a:lnSpc>
                          <a:spcPct val="107000"/>
                        </a:lnSpc>
                        <a:spcAft>
                          <a:spcPts val="0"/>
                        </a:spcAft>
                      </a:pPr>
                      <a:r>
                        <a:rPr lang="es-EC" sz="1200" dirty="0">
                          <a:effectLst/>
                        </a:rPr>
                        <a:t>IPD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22 (fijo)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158398484"/>
                  </a:ext>
                </a:extLst>
              </a:tr>
              <a:tr h="182880">
                <a:tc rowSpan="3">
                  <a:txBody>
                    <a:bodyPr/>
                    <a:lstStyle/>
                    <a:p>
                      <a:pPr algn="ctr">
                        <a:lnSpc>
                          <a:spcPct val="107000"/>
                        </a:lnSpc>
                        <a:spcAft>
                          <a:spcPts val="0"/>
                        </a:spcAft>
                      </a:pPr>
                      <a:r>
                        <a:rPr lang="es-EC" sz="1200">
                          <a:effectLst/>
                        </a:rPr>
                        <a:t>Pulgar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CMC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pPr>
                      <a:r>
                        <a:rPr lang="es-EC" sz="1100" dirty="0">
                          <a:effectLst/>
                          <a:latin typeface="Calibri" panose="020F0502020204030204" pitchFamily="34" charset="0"/>
                        </a:rPr>
                        <a:t>-</a:t>
                      </a:r>
                    </a:p>
                  </a:txBody>
                  <a:tcPr marL="44450" marR="44450" marT="0" marB="0" anchor="b"/>
                </a:tc>
                <a:extLst>
                  <a:ext uri="{0D108BD9-81ED-4DB2-BD59-A6C34878D82A}">
                    <a16:rowId xmlns:a16="http://schemas.microsoft.com/office/drawing/2014/main" xmlns="" val="1980409989"/>
                  </a:ext>
                </a:extLst>
              </a:tr>
              <a:tr h="203835">
                <a:tc vMerge="1">
                  <a:txBody>
                    <a:bodyPr/>
                    <a:lstStyle/>
                    <a:p>
                      <a:endParaRPr lang="es-EC"/>
                    </a:p>
                  </a:txBody>
                  <a:tcPr/>
                </a:tc>
                <a:tc>
                  <a:txBody>
                    <a:bodyPr/>
                    <a:lstStyle/>
                    <a:p>
                      <a:pPr algn="ctr">
                        <a:lnSpc>
                          <a:spcPct val="107000"/>
                        </a:lnSpc>
                        <a:spcAft>
                          <a:spcPts val="0"/>
                        </a:spcAft>
                      </a:pPr>
                      <a:r>
                        <a:rPr lang="es-EC" sz="1200">
                          <a:effectLst/>
                        </a:rPr>
                        <a:t>MCP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558017493"/>
                  </a:ext>
                </a:extLst>
              </a:tr>
              <a:tr h="182880">
                <a:tc vMerge="1">
                  <a:txBody>
                    <a:bodyPr/>
                    <a:lstStyle/>
                    <a:p>
                      <a:endParaRPr lang="es-EC"/>
                    </a:p>
                  </a:txBody>
                  <a:tcPr/>
                </a:tc>
                <a:tc>
                  <a:txBody>
                    <a:bodyPr/>
                    <a:lstStyle/>
                    <a:p>
                      <a:pPr algn="ctr">
                        <a:lnSpc>
                          <a:spcPct val="107000"/>
                        </a:lnSpc>
                        <a:spcAft>
                          <a:spcPts val="0"/>
                        </a:spcAft>
                      </a:pPr>
                      <a:r>
                        <a:rPr lang="es-EC" sz="1200" dirty="0">
                          <a:effectLst/>
                        </a:rPr>
                        <a:t>IP</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45 (fijo)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440299468"/>
                  </a:ext>
                </a:extLst>
              </a:tr>
            </a:tbl>
          </a:graphicData>
        </a:graphic>
      </p:graphicFrame>
      <p:pic>
        <p:nvPicPr>
          <p:cNvPr id="18" name="Imagen 17">
            <a:extLst>
              <a:ext uri="{FF2B5EF4-FFF2-40B4-BE49-F238E27FC236}">
                <a16:creationId xmlns:a16="http://schemas.microsoft.com/office/drawing/2014/main" xmlns="" id="{CBCD1178-3A17-49AE-98D8-BD0D6D83658C}"/>
              </a:ext>
            </a:extLst>
          </p:cNvPr>
          <p:cNvPicPr/>
          <p:nvPr/>
        </p:nvPicPr>
        <p:blipFill rotWithShape="1">
          <a:blip r:embed="rId3" cstate="print">
            <a:extLst>
              <a:ext uri="{28A0092B-C50C-407E-A947-70E740481C1C}">
                <a14:useLocalDpi xmlns:a14="http://schemas.microsoft.com/office/drawing/2010/main" val="0"/>
              </a:ext>
            </a:extLst>
          </a:blip>
          <a:srcRect t="6667" r="1215" b="4520"/>
          <a:stretch/>
        </p:blipFill>
        <p:spPr bwMode="auto">
          <a:xfrm>
            <a:off x="5906063" y="1804867"/>
            <a:ext cx="2687521" cy="15062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1424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CuadroTexto 11">
            <a:extLst>
              <a:ext uri="{FF2B5EF4-FFF2-40B4-BE49-F238E27FC236}">
                <a16:creationId xmlns:a16="http://schemas.microsoft.com/office/drawing/2014/main" xmlns="" id="{78679D51-D421-4FC2-AE73-95E675BCD4B9}"/>
              </a:ext>
            </a:extLst>
          </p:cNvPr>
          <p:cNvSpPr txBox="1"/>
          <p:nvPr/>
        </p:nvSpPr>
        <p:spPr>
          <a:xfrm>
            <a:off x="806557" y="178256"/>
            <a:ext cx="4426527" cy="707886"/>
          </a:xfrm>
          <a:prstGeom prst="rect">
            <a:avLst/>
          </a:prstGeom>
          <a:noFill/>
        </p:spPr>
        <p:txBody>
          <a:bodyPr wrap="square" rtlCol="0">
            <a:spAutoFit/>
          </a:bodyPr>
          <a:lstStyle/>
          <a:p>
            <a:r>
              <a:rPr lang="es-EC" sz="4000" b="1" dirty="0"/>
              <a:t>RESULTADOS</a:t>
            </a:r>
          </a:p>
        </p:txBody>
      </p:sp>
      <p:sp>
        <p:nvSpPr>
          <p:cNvPr id="15" name="CuadroTexto 14">
            <a:extLst>
              <a:ext uri="{FF2B5EF4-FFF2-40B4-BE49-F238E27FC236}">
                <a16:creationId xmlns:a16="http://schemas.microsoft.com/office/drawing/2014/main" xmlns="" id="{D54050CB-9841-4C64-A7B6-ECD43C9EAEF3}"/>
              </a:ext>
            </a:extLst>
          </p:cNvPr>
          <p:cNvSpPr txBox="1"/>
          <p:nvPr/>
        </p:nvSpPr>
        <p:spPr>
          <a:xfrm>
            <a:off x="400408" y="819945"/>
            <a:ext cx="7192224" cy="646331"/>
          </a:xfrm>
          <a:prstGeom prst="rect">
            <a:avLst/>
          </a:prstGeom>
          <a:noFill/>
        </p:spPr>
        <p:txBody>
          <a:bodyPr wrap="square" rtlCol="0">
            <a:spAutoFit/>
          </a:bodyPr>
          <a:lstStyle/>
          <a:p>
            <a:pPr lvl="1"/>
            <a:r>
              <a:rPr lang="es-ES" sz="3600" b="1" dirty="0"/>
              <a:t>Antropometría</a:t>
            </a:r>
            <a:endParaRPr lang="es-EC" sz="3600" b="1" dirty="0"/>
          </a:p>
        </p:txBody>
      </p:sp>
      <p:pic>
        <p:nvPicPr>
          <p:cNvPr id="9" name="Imagen 8">
            <a:extLst>
              <a:ext uri="{FF2B5EF4-FFF2-40B4-BE49-F238E27FC236}">
                <a16:creationId xmlns:a16="http://schemas.microsoft.com/office/drawing/2014/main" xmlns="" id="{6E3C8A81-4307-42F8-B68B-6A92CAB777E7}"/>
              </a:ext>
            </a:extLst>
          </p:cNvPr>
          <p:cNvPicPr/>
          <p:nvPr/>
        </p:nvPicPr>
        <p:blipFill rotWithShape="1">
          <a:blip r:embed="rId2">
            <a:extLst>
              <a:ext uri="{BEBA8EAE-BF5A-486C-A8C5-ECC9F3942E4B}">
                <a14:imgProps xmlns:a14="http://schemas.microsoft.com/office/drawing/2010/main">
                  <a14:imgLayer r:embed="rId3">
                    <a14:imgEffect>
                      <a14:sharpenSoften amount="37000"/>
                    </a14:imgEffect>
                    <a14:imgEffect>
                      <a14:saturation sat="400000"/>
                    </a14:imgEffect>
                    <a14:imgEffect>
                      <a14:brightnessContrast bright="70000" contrast="100000"/>
                    </a14:imgEffect>
                  </a14:imgLayer>
                </a14:imgProps>
              </a:ext>
            </a:extLst>
          </a:blip>
          <a:srcRect l="50800" t="19611" r="21357" b="15150"/>
          <a:stretch/>
        </p:blipFill>
        <p:spPr bwMode="auto">
          <a:xfrm>
            <a:off x="806557" y="1466276"/>
            <a:ext cx="3644577" cy="4823307"/>
          </a:xfrm>
          <a:prstGeom prst="rect">
            <a:avLst/>
          </a:prstGeom>
          <a:ln>
            <a:noFill/>
          </a:ln>
          <a:extLst>
            <a:ext uri="{53640926-AAD7-44D8-BBD7-CCE9431645EC}">
              <a14:shadowObscured xmlns:a14="http://schemas.microsoft.com/office/drawing/2010/main"/>
            </a:ext>
          </a:extLst>
        </p:spPr>
      </p:pic>
      <p:graphicFrame>
        <p:nvGraphicFramePr>
          <p:cNvPr id="4" name="Tabla 3">
            <a:extLst>
              <a:ext uri="{FF2B5EF4-FFF2-40B4-BE49-F238E27FC236}">
                <a16:creationId xmlns:a16="http://schemas.microsoft.com/office/drawing/2014/main" xmlns="" id="{8C89B708-B907-4C05-BB39-B23B37560AA8}"/>
              </a:ext>
            </a:extLst>
          </p:cNvPr>
          <p:cNvGraphicFramePr>
            <a:graphicFrameLocks noGrp="1"/>
          </p:cNvGraphicFramePr>
          <p:nvPr>
            <p:extLst>
              <p:ext uri="{D42A27DB-BD31-4B8C-83A1-F6EECF244321}">
                <p14:modId xmlns:p14="http://schemas.microsoft.com/office/powerpoint/2010/main" val="1200765538"/>
              </p:ext>
            </p:extLst>
          </p:nvPr>
        </p:nvGraphicFramePr>
        <p:xfrm>
          <a:off x="4854422" y="179716"/>
          <a:ext cx="3934472" cy="6039880"/>
        </p:xfrm>
        <a:graphic>
          <a:graphicData uri="http://schemas.openxmlformats.org/drawingml/2006/table">
            <a:tbl>
              <a:tblPr firstRow="1" firstCol="1" bandRow="1">
                <a:tableStyleId>{5940675A-B579-460E-94D1-54222C63F5DA}</a:tableStyleId>
              </a:tblPr>
              <a:tblGrid>
                <a:gridCol w="667772">
                  <a:extLst>
                    <a:ext uri="{9D8B030D-6E8A-4147-A177-3AD203B41FA5}">
                      <a16:colId xmlns:a16="http://schemas.microsoft.com/office/drawing/2014/main" xmlns="" val="3954317096"/>
                    </a:ext>
                  </a:extLst>
                </a:gridCol>
                <a:gridCol w="1258433">
                  <a:extLst>
                    <a:ext uri="{9D8B030D-6E8A-4147-A177-3AD203B41FA5}">
                      <a16:colId xmlns:a16="http://schemas.microsoft.com/office/drawing/2014/main" xmlns="" val="3216677378"/>
                    </a:ext>
                  </a:extLst>
                </a:gridCol>
                <a:gridCol w="1024648">
                  <a:extLst>
                    <a:ext uri="{9D8B030D-6E8A-4147-A177-3AD203B41FA5}">
                      <a16:colId xmlns:a16="http://schemas.microsoft.com/office/drawing/2014/main" xmlns="" val="2584608986"/>
                    </a:ext>
                  </a:extLst>
                </a:gridCol>
                <a:gridCol w="983619">
                  <a:extLst>
                    <a:ext uri="{9D8B030D-6E8A-4147-A177-3AD203B41FA5}">
                      <a16:colId xmlns:a16="http://schemas.microsoft.com/office/drawing/2014/main" xmlns="" val="86493127"/>
                    </a:ext>
                  </a:extLst>
                </a:gridCol>
              </a:tblGrid>
              <a:tr h="123198">
                <a:tc>
                  <a:txBody>
                    <a:bodyPr/>
                    <a:lstStyle/>
                    <a:p>
                      <a:pPr algn="ctr" rtl="0" fontAlgn="ctr"/>
                      <a:r>
                        <a:rPr lang="es-EC" sz="1100" u="none" strike="noStrike">
                          <a:effectLst/>
                        </a:rPr>
                        <a:t>Dedo</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Falange</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Mínimo (mm)</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Máximo (mm)</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3488456844"/>
                  </a:ext>
                </a:extLst>
              </a:tr>
              <a:tr h="123198">
                <a:tc rowSpan="6">
                  <a:txBody>
                    <a:bodyPr/>
                    <a:lstStyle/>
                    <a:p>
                      <a:pPr algn="ctr" rtl="0" fontAlgn="ctr"/>
                      <a:r>
                        <a:rPr lang="es-EC" sz="1100" u="none" strike="noStrike" dirty="0">
                          <a:effectLst/>
                        </a:rPr>
                        <a:t>Pulgar</a:t>
                      </a:r>
                      <a:endParaRPr lang="es-EC" sz="1100" b="0" i="0" u="none" strike="noStrike" dirty="0">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Proximal</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22</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54</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2648341293"/>
                  </a:ext>
                </a:extLst>
              </a:tr>
              <a:tr h="123198">
                <a:tc vMerge="1">
                  <a:txBody>
                    <a:bodyPr/>
                    <a:lstStyle/>
                    <a:p>
                      <a:endParaRPr lang="es-EC"/>
                    </a:p>
                  </a:txBody>
                  <a:tcPr/>
                </a:tc>
                <a:tc>
                  <a:txBody>
                    <a:bodyPr/>
                    <a:lstStyle/>
                    <a:p>
                      <a:pPr algn="ctr" rtl="0" fontAlgn="ctr"/>
                      <a:r>
                        <a:rPr lang="es-EC" sz="1100" u="none" strike="noStrike">
                          <a:effectLst/>
                        </a:rPr>
                        <a:t>Distal</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28</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44</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4141839670"/>
                  </a:ext>
                </a:extLst>
              </a:tr>
              <a:tr h="162621">
                <a:tc vMerge="1">
                  <a:txBody>
                    <a:bodyPr/>
                    <a:lstStyle/>
                    <a:p>
                      <a:endParaRPr lang="es-EC"/>
                    </a:p>
                  </a:txBody>
                  <a:tcPr/>
                </a:tc>
                <a:tc>
                  <a:txBody>
                    <a:bodyPr/>
                    <a:lstStyle/>
                    <a:p>
                      <a:pPr algn="ctr" rtl="0" fontAlgn="ctr"/>
                      <a:r>
                        <a:rPr lang="es-EC" sz="1100" u="none" strike="noStrike">
                          <a:effectLst/>
                        </a:rPr>
                        <a:t>Primer Metacarpiano</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55</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60</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2063642763"/>
                  </a:ext>
                </a:extLst>
              </a:tr>
              <a:tr h="123198">
                <a:tc vMerge="1">
                  <a:txBody>
                    <a:bodyPr/>
                    <a:lstStyle/>
                    <a:p>
                      <a:endParaRPr lang="es-EC"/>
                    </a:p>
                  </a:txBody>
                  <a:tcPr/>
                </a:tc>
                <a:tc>
                  <a:txBody>
                    <a:bodyPr/>
                    <a:lstStyle/>
                    <a:p>
                      <a:pPr algn="ctr" rtl="0" fontAlgn="ctr"/>
                      <a:r>
                        <a:rPr lang="es-EC" sz="1100" u="none" strike="noStrike">
                          <a:effectLst/>
                        </a:rPr>
                        <a:t>h1</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14</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27</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987562042"/>
                  </a:ext>
                </a:extLst>
              </a:tr>
              <a:tr h="123198">
                <a:tc vMerge="1">
                  <a:txBody>
                    <a:bodyPr/>
                    <a:lstStyle/>
                    <a:p>
                      <a:endParaRPr lang="es-EC"/>
                    </a:p>
                  </a:txBody>
                  <a:tcPr/>
                </a:tc>
                <a:tc>
                  <a:txBody>
                    <a:bodyPr/>
                    <a:lstStyle/>
                    <a:p>
                      <a:pPr algn="ctr" rtl="0" fontAlgn="ctr"/>
                      <a:r>
                        <a:rPr lang="es-EC" sz="1100" u="none" strike="noStrike">
                          <a:effectLst/>
                        </a:rPr>
                        <a:t>h2</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12</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20</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3002891196"/>
                  </a:ext>
                </a:extLst>
              </a:tr>
              <a:tr h="123198">
                <a:tc vMerge="1">
                  <a:txBody>
                    <a:bodyPr/>
                    <a:lstStyle/>
                    <a:p>
                      <a:endParaRPr lang="es-EC"/>
                    </a:p>
                  </a:txBody>
                  <a:tcPr/>
                </a:tc>
                <a:tc>
                  <a:txBody>
                    <a:bodyPr/>
                    <a:lstStyle/>
                    <a:p>
                      <a:pPr algn="ctr" rtl="0" fontAlgn="ctr"/>
                      <a:r>
                        <a:rPr lang="es-EC" sz="1100" u="none" strike="noStrike">
                          <a:effectLst/>
                        </a:rPr>
                        <a:t>h3</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6</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10</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312941900"/>
                  </a:ext>
                </a:extLst>
              </a:tr>
              <a:tr h="123198">
                <a:tc rowSpan="7">
                  <a:txBody>
                    <a:bodyPr/>
                    <a:lstStyle/>
                    <a:p>
                      <a:pPr algn="ctr" rtl="0" fontAlgn="ctr"/>
                      <a:r>
                        <a:rPr lang="es-EC" sz="1100" u="none" strike="noStrike">
                          <a:effectLst/>
                        </a:rPr>
                        <a:t>Índice</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Proximal</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46</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70</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3862979732"/>
                  </a:ext>
                </a:extLst>
              </a:tr>
              <a:tr h="123198">
                <a:tc vMerge="1">
                  <a:txBody>
                    <a:bodyPr/>
                    <a:lstStyle/>
                    <a:p>
                      <a:endParaRPr lang="es-EC"/>
                    </a:p>
                  </a:txBody>
                  <a:tcPr/>
                </a:tc>
                <a:tc>
                  <a:txBody>
                    <a:bodyPr/>
                    <a:lstStyle/>
                    <a:p>
                      <a:pPr algn="ctr" rtl="0" fontAlgn="ctr"/>
                      <a:r>
                        <a:rPr lang="es-EC" sz="1100" u="none" strike="noStrike">
                          <a:effectLst/>
                        </a:rPr>
                        <a:t>Medial</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27</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44</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2443550935"/>
                  </a:ext>
                </a:extLst>
              </a:tr>
              <a:tr h="123198">
                <a:tc vMerge="1">
                  <a:txBody>
                    <a:bodyPr/>
                    <a:lstStyle/>
                    <a:p>
                      <a:endParaRPr lang="es-EC"/>
                    </a:p>
                  </a:txBody>
                  <a:tcPr/>
                </a:tc>
                <a:tc>
                  <a:txBody>
                    <a:bodyPr/>
                    <a:lstStyle/>
                    <a:p>
                      <a:pPr algn="ctr" rtl="0" fontAlgn="ctr"/>
                      <a:r>
                        <a:rPr lang="es-EC" sz="1100" u="none" strike="noStrike">
                          <a:effectLst/>
                        </a:rPr>
                        <a:t>Distal</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23</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33</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219680232"/>
                  </a:ext>
                </a:extLst>
              </a:tr>
              <a:tr h="123198">
                <a:tc vMerge="1">
                  <a:txBody>
                    <a:bodyPr/>
                    <a:lstStyle/>
                    <a:p>
                      <a:endParaRPr lang="es-EC"/>
                    </a:p>
                  </a:txBody>
                  <a:tcPr/>
                </a:tc>
                <a:tc>
                  <a:txBody>
                    <a:bodyPr/>
                    <a:lstStyle/>
                    <a:p>
                      <a:pPr algn="ctr" rtl="0" fontAlgn="ctr"/>
                      <a:r>
                        <a:rPr lang="es-EC" sz="1100" u="none" strike="noStrike">
                          <a:effectLst/>
                        </a:rPr>
                        <a:t>h1</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21</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28</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1324467452"/>
                  </a:ext>
                </a:extLst>
              </a:tr>
              <a:tr h="123198">
                <a:tc vMerge="1">
                  <a:txBody>
                    <a:bodyPr/>
                    <a:lstStyle/>
                    <a:p>
                      <a:endParaRPr lang="es-EC"/>
                    </a:p>
                  </a:txBody>
                  <a:tcPr/>
                </a:tc>
                <a:tc>
                  <a:txBody>
                    <a:bodyPr/>
                    <a:lstStyle/>
                    <a:p>
                      <a:pPr algn="ctr" rtl="0" fontAlgn="ctr"/>
                      <a:r>
                        <a:rPr lang="es-EC" sz="1100" u="none" strike="noStrike">
                          <a:effectLst/>
                        </a:rPr>
                        <a:t>h2</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11</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16</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3609534392"/>
                  </a:ext>
                </a:extLst>
              </a:tr>
              <a:tr h="123198">
                <a:tc vMerge="1">
                  <a:txBody>
                    <a:bodyPr/>
                    <a:lstStyle/>
                    <a:p>
                      <a:endParaRPr lang="es-EC"/>
                    </a:p>
                  </a:txBody>
                  <a:tcPr/>
                </a:tc>
                <a:tc>
                  <a:txBody>
                    <a:bodyPr/>
                    <a:lstStyle/>
                    <a:p>
                      <a:pPr algn="ctr" rtl="0" fontAlgn="ctr"/>
                      <a:r>
                        <a:rPr lang="es-EC" sz="1100" u="none" strike="noStrike">
                          <a:effectLst/>
                        </a:rPr>
                        <a:t>h3</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8</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12</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3624464501"/>
                  </a:ext>
                </a:extLst>
              </a:tr>
              <a:tr h="123198">
                <a:tc vMerge="1">
                  <a:txBody>
                    <a:bodyPr/>
                    <a:lstStyle/>
                    <a:p>
                      <a:endParaRPr lang="es-EC"/>
                    </a:p>
                  </a:txBody>
                  <a:tcPr/>
                </a:tc>
                <a:tc>
                  <a:txBody>
                    <a:bodyPr/>
                    <a:lstStyle/>
                    <a:p>
                      <a:pPr algn="ctr" rtl="0" fontAlgn="ctr"/>
                      <a:r>
                        <a:rPr lang="es-EC" sz="1100" u="none" strike="noStrike">
                          <a:effectLst/>
                        </a:rPr>
                        <a:t>h4</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6</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10</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631768462"/>
                  </a:ext>
                </a:extLst>
              </a:tr>
              <a:tr h="123198">
                <a:tc rowSpan="7">
                  <a:txBody>
                    <a:bodyPr/>
                    <a:lstStyle/>
                    <a:p>
                      <a:pPr algn="ctr" rtl="0" fontAlgn="ctr"/>
                      <a:r>
                        <a:rPr lang="es-EC" sz="1100" u="none" strike="noStrike">
                          <a:effectLst/>
                        </a:rPr>
                        <a:t>Medio</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Proximal</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46</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84</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31877005"/>
                  </a:ext>
                </a:extLst>
              </a:tr>
              <a:tr h="123198">
                <a:tc vMerge="1">
                  <a:txBody>
                    <a:bodyPr/>
                    <a:lstStyle/>
                    <a:p>
                      <a:endParaRPr lang="es-EC"/>
                    </a:p>
                  </a:txBody>
                  <a:tcPr/>
                </a:tc>
                <a:tc>
                  <a:txBody>
                    <a:bodyPr/>
                    <a:lstStyle/>
                    <a:p>
                      <a:pPr algn="ctr" rtl="0" fontAlgn="ctr"/>
                      <a:r>
                        <a:rPr lang="es-EC" sz="1100" u="none" strike="noStrike">
                          <a:effectLst/>
                        </a:rPr>
                        <a:t>Medial</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33</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58</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2717346694"/>
                  </a:ext>
                </a:extLst>
              </a:tr>
              <a:tr h="123198">
                <a:tc vMerge="1">
                  <a:txBody>
                    <a:bodyPr/>
                    <a:lstStyle/>
                    <a:p>
                      <a:endParaRPr lang="es-EC"/>
                    </a:p>
                  </a:txBody>
                  <a:tcPr/>
                </a:tc>
                <a:tc>
                  <a:txBody>
                    <a:bodyPr/>
                    <a:lstStyle/>
                    <a:p>
                      <a:pPr algn="ctr" rtl="0" fontAlgn="ctr"/>
                      <a:r>
                        <a:rPr lang="es-EC" sz="1100" u="none" strike="noStrike">
                          <a:effectLst/>
                        </a:rPr>
                        <a:t>Distal</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22</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39</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1641466831"/>
                  </a:ext>
                </a:extLst>
              </a:tr>
              <a:tr h="123198">
                <a:tc vMerge="1">
                  <a:txBody>
                    <a:bodyPr/>
                    <a:lstStyle/>
                    <a:p>
                      <a:endParaRPr lang="es-EC"/>
                    </a:p>
                  </a:txBody>
                  <a:tcPr/>
                </a:tc>
                <a:tc>
                  <a:txBody>
                    <a:bodyPr/>
                    <a:lstStyle/>
                    <a:p>
                      <a:pPr algn="ctr" rtl="0" fontAlgn="ctr"/>
                      <a:r>
                        <a:rPr lang="es-EC" sz="1100" u="none" strike="noStrike">
                          <a:effectLst/>
                        </a:rPr>
                        <a:t>h1</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17</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25</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750551410"/>
                  </a:ext>
                </a:extLst>
              </a:tr>
              <a:tr h="123198">
                <a:tc vMerge="1">
                  <a:txBody>
                    <a:bodyPr/>
                    <a:lstStyle/>
                    <a:p>
                      <a:endParaRPr lang="es-EC"/>
                    </a:p>
                  </a:txBody>
                  <a:tcPr/>
                </a:tc>
                <a:tc>
                  <a:txBody>
                    <a:bodyPr/>
                    <a:lstStyle/>
                    <a:p>
                      <a:pPr algn="ctr" rtl="0" fontAlgn="ctr"/>
                      <a:r>
                        <a:rPr lang="es-EC" sz="1100" u="none" strike="noStrike">
                          <a:effectLst/>
                        </a:rPr>
                        <a:t>h2</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11</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16</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2663444737"/>
                  </a:ext>
                </a:extLst>
              </a:tr>
              <a:tr h="123198">
                <a:tc vMerge="1">
                  <a:txBody>
                    <a:bodyPr/>
                    <a:lstStyle/>
                    <a:p>
                      <a:endParaRPr lang="es-EC"/>
                    </a:p>
                  </a:txBody>
                  <a:tcPr/>
                </a:tc>
                <a:tc>
                  <a:txBody>
                    <a:bodyPr/>
                    <a:lstStyle/>
                    <a:p>
                      <a:pPr algn="ctr" rtl="0" fontAlgn="ctr"/>
                      <a:r>
                        <a:rPr lang="es-EC" sz="1100" u="none" strike="noStrike">
                          <a:effectLst/>
                        </a:rPr>
                        <a:t>h3</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7</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12</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3110797834"/>
                  </a:ext>
                </a:extLst>
              </a:tr>
              <a:tr h="123198">
                <a:tc vMerge="1">
                  <a:txBody>
                    <a:bodyPr/>
                    <a:lstStyle/>
                    <a:p>
                      <a:endParaRPr lang="es-EC"/>
                    </a:p>
                  </a:txBody>
                  <a:tcPr/>
                </a:tc>
                <a:tc>
                  <a:txBody>
                    <a:bodyPr/>
                    <a:lstStyle/>
                    <a:p>
                      <a:pPr algn="ctr" rtl="0" fontAlgn="ctr"/>
                      <a:r>
                        <a:rPr lang="es-EC" sz="1100" u="none" strike="noStrike">
                          <a:effectLst/>
                        </a:rPr>
                        <a:t>h4</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6</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10</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3693202262"/>
                  </a:ext>
                </a:extLst>
              </a:tr>
              <a:tr h="123198">
                <a:tc rowSpan="7">
                  <a:txBody>
                    <a:bodyPr/>
                    <a:lstStyle/>
                    <a:p>
                      <a:pPr algn="ctr" rtl="0" fontAlgn="ctr"/>
                      <a:r>
                        <a:rPr lang="es-EC" sz="1100" u="none" strike="noStrike">
                          <a:effectLst/>
                        </a:rPr>
                        <a:t>Anular</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Proximal</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45</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68</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873174684"/>
                  </a:ext>
                </a:extLst>
              </a:tr>
              <a:tr h="123198">
                <a:tc vMerge="1">
                  <a:txBody>
                    <a:bodyPr/>
                    <a:lstStyle/>
                    <a:p>
                      <a:endParaRPr lang="es-EC"/>
                    </a:p>
                  </a:txBody>
                  <a:tcPr/>
                </a:tc>
                <a:tc>
                  <a:txBody>
                    <a:bodyPr/>
                    <a:lstStyle/>
                    <a:p>
                      <a:pPr algn="ctr" rtl="0" fontAlgn="ctr"/>
                      <a:r>
                        <a:rPr lang="es-EC" sz="1100" u="none" strike="noStrike">
                          <a:effectLst/>
                        </a:rPr>
                        <a:t>Medial</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28</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45</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3054074751"/>
                  </a:ext>
                </a:extLst>
              </a:tr>
              <a:tr h="123198">
                <a:tc vMerge="1">
                  <a:txBody>
                    <a:bodyPr/>
                    <a:lstStyle/>
                    <a:p>
                      <a:endParaRPr lang="es-EC"/>
                    </a:p>
                  </a:txBody>
                  <a:tcPr/>
                </a:tc>
                <a:tc>
                  <a:txBody>
                    <a:bodyPr/>
                    <a:lstStyle/>
                    <a:p>
                      <a:pPr algn="ctr" rtl="0" fontAlgn="ctr"/>
                      <a:r>
                        <a:rPr lang="es-EC" sz="1100" u="none" strike="noStrike">
                          <a:effectLst/>
                        </a:rPr>
                        <a:t>Distal</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22</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30</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997115507"/>
                  </a:ext>
                </a:extLst>
              </a:tr>
              <a:tr h="123198">
                <a:tc vMerge="1">
                  <a:txBody>
                    <a:bodyPr/>
                    <a:lstStyle/>
                    <a:p>
                      <a:endParaRPr lang="es-EC"/>
                    </a:p>
                  </a:txBody>
                  <a:tcPr/>
                </a:tc>
                <a:tc>
                  <a:txBody>
                    <a:bodyPr/>
                    <a:lstStyle/>
                    <a:p>
                      <a:pPr algn="ctr" rtl="0" fontAlgn="ctr"/>
                      <a:r>
                        <a:rPr lang="es-EC" sz="1100" u="none" strike="noStrike">
                          <a:effectLst/>
                        </a:rPr>
                        <a:t>h1</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15</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25</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3055129272"/>
                  </a:ext>
                </a:extLst>
              </a:tr>
              <a:tr h="123198">
                <a:tc vMerge="1">
                  <a:txBody>
                    <a:bodyPr/>
                    <a:lstStyle/>
                    <a:p>
                      <a:endParaRPr lang="es-EC"/>
                    </a:p>
                  </a:txBody>
                  <a:tcPr/>
                </a:tc>
                <a:tc>
                  <a:txBody>
                    <a:bodyPr/>
                    <a:lstStyle/>
                    <a:p>
                      <a:pPr algn="ctr" rtl="0" fontAlgn="ctr"/>
                      <a:r>
                        <a:rPr lang="es-EC" sz="1100" u="none" strike="noStrike">
                          <a:effectLst/>
                        </a:rPr>
                        <a:t>h2</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11</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15</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2988073236"/>
                  </a:ext>
                </a:extLst>
              </a:tr>
              <a:tr h="123198">
                <a:tc vMerge="1">
                  <a:txBody>
                    <a:bodyPr/>
                    <a:lstStyle/>
                    <a:p>
                      <a:endParaRPr lang="es-EC"/>
                    </a:p>
                  </a:txBody>
                  <a:tcPr/>
                </a:tc>
                <a:tc>
                  <a:txBody>
                    <a:bodyPr/>
                    <a:lstStyle/>
                    <a:p>
                      <a:pPr algn="ctr" rtl="0" fontAlgn="ctr"/>
                      <a:r>
                        <a:rPr lang="es-EC" sz="1100" u="none" strike="noStrike">
                          <a:effectLst/>
                        </a:rPr>
                        <a:t>h3</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7</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13</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1655224996"/>
                  </a:ext>
                </a:extLst>
              </a:tr>
              <a:tr h="123198">
                <a:tc vMerge="1">
                  <a:txBody>
                    <a:bodyPr/>
                    <a:lstStyle/>
                    <a:p>
                      <a:endParaRPr lang="es-EC"/>
                    </a:p>
                  </a:txBody>
                  <a:tcPr/>
                </a:tc>
                <a:tc>
                  <a:txBody>
                    <a:bodyPr/>
                    <a:lstStyle/>
                    <a:p>
                      <a:pPr algn="ctr" rtl="0" fontAlgn="ctr"/>
                      <a:r>
                        <a:rPr lang="es-EC" sz="1100" u="none" strike="noStrike">
                          <a:effectLst/>
                        </a:rPr>
                        <a:t>h4</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6</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10</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2757316123"/>
                  </a:ext>
                </a:extLst>
              </a:tr>
              <a:tr h="123198">
                <a:tc rowSpan="7">
                  <a:txBody>
                    <a:bodyPr/>
                    <a:lstStyle/>
                    <a:p>
                      <a:pPr algn="ctr" rtl="0" fontAlgn="ctr"/>
                      <a:r>
                        <a:rPr lang="es-EC" sz="1100" u="none" strike="noStrike">
                          <a:effectLst/>
                        </a:rPr>
                        <a:t>Meñique</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Proximal</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37</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57</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1260471886"/>
                  </a:ext>
                </a:extLst>
              </a:tr>
              <a:tr h="123198">
                <a:tc vMerge="1">
                  <a:txBody>
                    <a:bodyPr/>
                    <a:lstStyle/>
                    <a:p>
                      <a:endParaRPr lang="es-EC"/>
                    </a:p>
                  </a:txBody>
                  <a:tcPr/>
                </a:tc>
                <a:tc>
                  <a:txBody>
                    <a:bodyPr/>
                    <a:lstStyle/>
                    <a:p>
                      <a:pPr algn="ctr" rtl="0" fontAlgn="ctr"/>
                      <a:r>
                        <a:rPr lang="es-EC" sz="1100" u="none" strike="noStrike">
                          <a:effectLst/>
                        </a:rPr>
                        <a:t>Medial</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20</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34</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491530208"/>
                  </a:ext>
                </a:extLst>
              </a:tr>
              <a:tr h="123198">
                <a:tc vMerge="1">
                  <a:txBody>
                    <a:bodyPr/>
                    <a:lstStyle/>
                    <a:p>
                      <a:endParaRPr lang="es-EC"/>
                    </a:p>
                  </a:txBody>
                  <a:tcPr/>
                </a:tc>
                <a:tc>
                  <a:txBody>
                    <a:bodyPr/>
                    <a:lstStyle/>
                    <a:p>
                      <a:pPr algn="ctr" rtl="0" fontAlgn="ctr"/>
                      <a:r>
                        <a:rPr lang="es-EC" sz="1100" u="none" strike="noStrike">
                          <a:effectLst/>
                        </a:rPr>
                        <a:t>Distal</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19</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29</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324202885"/>
                  </a:ext>
                </a:extLst>
              </a:tr>
              <a:tr h="123198">
                <a:tc vMerge="1">
                  <a:txBody>
                    <a:bodyPr/>
                    <a:lstStyle/>
                    <a:p>
                      <a:endParaRPr lang="es-EC"/>
                    </a:p>
                  </a:txBody>
                  <a:tcPr/>
                </a:tc>
                <a:tc>
                  <a:txBody>
                    <a:bodyPr/>
                    <a:lstStyle/>
                    <a:p>
                      <a:pPr algn="ctr" rtl="0" fontAlgn="ctr"/>
                      <a:r>
                        <a:rPr lang="es-EC" sz="1100" u="none" strike="noStrike">
                          <a:effectLst/>
                        </a:rPr>
                        <a:t>h1</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14</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20</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1322336134"/>
                  </a:ext>
                </a:extLst>
              </a:tr>
              <a:tr h="123198">
                <a:tc vMerge="1">
                  <a:txBody>
                    <a:bodyPr/>
                    <a:lstStyle/>
                    <a:p>
                      <a:endParaRPr lang="es-EC"/>
                    </a:p>
                  </a:txBody>
                  <a:tcPr/>
                </a:tc>
                <a:tc>
                  <a:txBody>
                    <a:bodyPr/>
                    <a:lstStyle/>
                    <a:p>
                      <a:pPr algn="ctr" rtl="0" fontAlgn="ctr"/>
                      <a:r>
                        <a:rPr lang="es-EC" sz="1100" u="none" strike="noStrike">
                          <a:effectLst/>
                        </a:rPr>
                        <a:t>h2</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11</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13</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2872207468"/>
                  </a:ext>
                </a:extLst>
              </a:tr>
              <a:tr h="123198">
                <a:tc vMerge="1">
                  <a:txBody>
                    <a:bodyPr/>
                    <a:lstStyle/>
                    <a:p>
                      <a:endParaRPr lang="es-EC"/>
                    </a:p>
                  </a:txBody>
                  <a:tcPr/>
                </a:tc>
                <a:tc>
                  <a:txBody>
                    <a:bodyPr/>
                    <a:lstStyle/>
                    <a:p>
                      <a:pPr algn="ctr" rtl="0" fontAlgn="ctr"/>
                      <a:r>
                        <a:rPr lang="es-EC" sz="1100" u="none" strike="noStrike">
                          <a:effectLst/>
                        </a:rPr>
                        <a:t>h3</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7</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11</a:t>
                      </a:r>
                      <a:endParaRPr lang="es-EC" sz="1100" b="0" i="0" u="none" strike="noStrike">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3746221352"/>
                  </a:ext>
                </a:extLst>
              </a:tr>
              <a:tr h="123198">
                <a:tc vMerge="1">
                  <a:txBody>
                    <a:bodyPr/>
                    <a:lstStyle/>
                    <a:p>
                      <a:endParaRPr lang="es-EC"/>
                    </a:p>
                  </a:txBody>
                  <a:tcPr/>
                </a:tc>
                <a:tc>
                  <a:txBody>
                    <a:bodyPr/>
                    <a:lstStyle/>
                    <a:p>
                      <a:pPr algn="ctr" rtl="0" fontAlgn="ctr"/>
                      <a:r>
                        <a:rPr lang="es-EC" sz="1100" u="none" strike="noStrike">
                          <a:effectLst/>
                        </a:rPr>
                        <a:t>h4</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a:effectLst/>
                        </a:rPr>
                        <a:t>6</a:t>
                      </a:r>
                      <a:endParaRPr lang="es-EC" sz="1100" b="0" i="0" u="none" strike="noStrike">
                        <a:solidFill>
                          <a:srgbClr val="000000"/>
                        </a:solidFill>
                        <a:effectLst/>
                        <a:latin typeface="Calibri" panose="020F0502020204030204" pitchFamily="34" charset="0"/>
                      </a:endParaRPr>
                    </a:p>
                  </a:txBody>
                  <a:tcPr marL="4928" marR="4928" marT="4928" marB="0" anchor="ctr"/>
                </a:tc>
                <a:tc>
                  <a:txBody>
                    <a:bodyPr/>
                    <a:lstStyle/>
                    <a:p>
                      <a:pPr algn="ctr" rtl="0" fontAlgn="ctr"/>
                      <a:r>
                        <a:rPr lang="es-EC" sz="1100" u="none" strike="noStrike" dirty="0">
                          <a:effectLst/>
                        </a:rPr>
                        <a:t>10</a:t>
                      </a:r>
                      <a:endParaRPr lang="es-EC" sz="1100" b="0" i="0" u="none" strike="noStrike" dirty="0">
                        <a:solidFill>
                          <a:srgbClr val="000000"/>
                        </a:solidFill>
                        <a:effectLst/>
                        <a:latin typeface="Calibri" panose="020F0502020204030204" pitchFamily="34" charset="0"/>
                      </a:endParaRPr>
                    </a:p>
                  </a:txBody>
                  <a:tcPr marL="4928" marR="4928" marT="4928" marB="0" anchor="ctr"/>
                </a:tc>
                <a:extLst>
                  <a:ext uri="{0D108BD9-81ED-4DB2-BD59-A6C34878D82A}">
                    <a16:rowId xmlns:a16="http://schemas.microsoft.com/office/drawing/2014/main" xmlns="" val="864338023"/>
                  </a:ext>
                </a:extLst>
              </a:tr>
            </a:tbl>
          </a:graphicData>
        </a:graphic>
      </p:graphicFrame>
      <p:graphicFrame>
        <p:nvGraphicFramePr>
          <p:cNvPr id="7" name="Tabla 6">
            <a:extLst>
              <a:ext uri="{FF2B5EF4-FFF2-40B4-BE49-F238E27FC236}">
                <a16:creationId xmlns:a16="http://schemas.microsoft.com/office/drawing/2014/main" xmlns="" id="{C8857E86-77A4-4752-8902-23DB0A691621}"/>
              </a:ext>
            </a:extLst>
          </p:cNvPr>
          <p:cNvGraphicFramePr>
            <a:graphicFrameLocks noGrp="1"/>
          </p:cNvGraphicFramePr>
          <p:nvPr>
            <p:extLst>
              <p:ext uri="{D42A27DB-BD31-4B8C-83A1-F6EECF244321}">
                <p14:modId xmlns:p14="http://schemas.microsoft.com/office/powerpoint/2010/main" val="1516298824"/>
              </p:ext>
            </p:extLst>
          </p:nvPr>
        </p:nvGraphicFramePr>
        <p:xfrm>
          <a:off x="9023243" y="2807226"/>
          <a:ext cx="2362200" cy="784860"/>
        </p:xfrm>
        <a:graphic>
          <a:graphicData uri="http://schemas.openxmlformats.org/drawingml/2006/table">
            <a:tbl>
              <a:tblPr>
                <a:tableStyleId>{5940675A-B579-460E-94D1-54222C63F5DA}</a:tableStyleId>
              </a:tblPr>
              <a:tblGrid>
                <a:gridCol w="787400">
                  <a:extLst>
                    <a:ext uri="{9D8B030D-6E8A-4147-A177-3AD203B41FA5}">
                      <a16:colId xmlns:a16="http://schemas.microsoft.com/office/drawing/2014/main" xmlns="" val="4042879506"/>
                    </a:ext>
                  </a:extLst>
                </a:gridCol>
                <a:gridCol w="787400">
                  <a:extLst>
                    <a:ext uri="{9D8B030D-6E8A-4147-A177-3AD203B41FA5}">
                      <a16:colId xmlns:a16="http://schemas.microsoft.com/office/drawing/2014/main" xmlns="" val="785674860"/>
                    </a:ext>
                  </a:extLst>
                </a:gridCol>
                <a:gridCol w="787400">
                  <a:extLst>
                    <a:ext uri="{9D8B030D-6E8A-4147-A177-3AD203B41FA5}">
                      <a16:colId xmlns:a16="http://schemas.microsoft.com/office/drawing/2014/main" xmlns="" val="1613225547"/>
                    </a:ext>
                  </a:extLst>
                </a:gridCol>
              </a:tblGrid>
              <a:tr h="205740">
                <a:tc>
                  <a:txBody>
                    <a:bodyPr/>
                    <a:lstStyle/>
                    <a:p>
                      <a:pPr algn="ctr" fontAlgn="ctr"/>
                      <a:r>
                        <a:rPr lang="es-ES" sz="1200" u="none" strike="noStrike">
                          <a:effectLst/>
                        </a:rPr>
                        <a:t>Medida Palmar</a:t>
                      </a:r>
                      <a:endParaRPr lang="es-EC" sz="1200" b="1"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 sz="1200" u="none" strike="noStrike">
                          <a:effectLst/>
                        </a:rPr>
                        <a:t>Mínimo (mm)</a:t>
                      </a:r>
                      <a:endParaRPr lang="es-EC" sz="1200" b="1"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 sz="1200" u="none" strike="noStrike">
                          <a:effectLst/>
                        </a:rPr>
                        <a:t>Máximo (mm)</a:t>
                      </a:r>
                      <a:endParaRPr lang="es-EC" sz="1200" b="1"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xmlns="" val="496557151"/>
                  </a:ext>
                </a:extLst>
              </a:tr>
              <a:tr h="205740">
                <a:tc>
                  <a:txBody>
                    <a:bodyPr/>
                    <a:lstStyle/>
                    <a:p>
                      <a:pPr algn="ctr" fontAlgn="ctr"/>
                      <a:r>
                        <a:rPr lang="es-ES" sz="1200" u="none" strike="noStrike">
                          <a:effectLst/>
                        </a:rPr>
                        <a:t>Ancho </a:t>
                      </a:r>
                      <a:endParaRPr lang="es-EC" sz="1200" b="1"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 sz="1200" u="none" strike="noStrike">
                          <a:effectLst/>
                        </a:rPr>
                        <a:t>64</a:t>
                      </a:r>
                      <a:endParaRPr lang="es-EC"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 sz="1200" u="none" strike="noStrike">
                          <a:effectLst/>
                        </a:rPr>
                        <a:t>90</a:t>
                      </a:r>
                      <a:endParaRPr lang="es-EC" sz="12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xmlns="" val="3438202468"/>
                  </a:ext>
                </a:extLst>
              </a:tr>
              <a:tr h="205740">
                <a:tc>
                  <a:txBody>
                    <a:bodyPr/>
                    <a:lstStyle/>
                    <a:p>
                      <a:pPr algn="ctr" fontAlgn="ctr"/>
                      <a:r>
                        <a:rPr lang="es-ES" sz="1200" u="none" strike="noStrike">
                          <a:effectLst/>
                        </a:rPr>
                        <a:t>Longitud </a:t>
                      </a:r>
                      <a:endParaRPr lang="es-EC" sz="1200" b="1"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 sz="1200" u="none" strike="noStrike">
                          <a:effectLst/>
                        </a:rPr>
                        <a:t>105</a:t>
                      </a:r>
                      <a:endParaRPr lang="es-EC" sz="12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s-ES" sz="1200" u="none" strike="noStrike" dirty="0">
                          <a:effectLst/>
                        </a:rPr>
                        <a:t>130</a:t>
                      </a:r>
                      <a:endParaRPr lang="es-EC" sz="1200" b="0" i="0" u="none" strike="noStrike" dirty="0">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xmlns="" val="1701989799"/>
                  </a:ext>
                </a:extLst>
              </a:tr>
            </a:tbl>
          </a:graphicData>
        </a:graphic>
      </p:graphicFrame>
    </p:spTree>
    <p:extLst>
      <p:ext uri="{BB962C8B-B14F-4D97-AF65-F5344CB8AC3E}">
        <p14:creationId xmlns:p14="http://schemas.microsoft.com/office/powerpoint/2010/main" val="3837264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CuadroTexto 11">
            <a:extLst>
              <a:ext uri="{FF2B5EF4-FFF2-40B4-BE49-F238E27FC236}">
                <a16:creationId xmlns:a16="http://schemas.microsoft.com/office/drawing/2014/main" xmlns="" id="{78679D51-D421-4FC2-AE73-95E675BCD4B9}"/>
              </a:ext>
            </a:extLst>
          </p:cNvPr>
          <p:cNvSpPr txBox="1"/>
          <p:nvPr/>
        </p:nvSpPr>
        <p:spPr>
          <a:xfrm>
            <a:off x="427895" y="182101"/>
            <a:ext cx="4426527" cy="707886"/>
          </a:xfrm>
          <a:prstGeom prst="rect">
            <a:avLst/>
          </a:prstGeom>
          <a:noFill/>
        </p:spPr>
        <p:txBody>
          <a:bodyPr wrap="square" rtlCol="0">
            <a:spAutoFit/>
          </a:bodyPr>
          <a:lstStyle/>
          <a:p>
            <a:r>
              <a:rPr lang="es-EC" sz="4000" b="1" dirty="0"/>
              <a:t>RESULTADOS</a:t>
            </a:r>
          </a:p>
        </p:txBody>
      </p:sp>
      <p:sp>
        <p:nvSpPr>
          <p:cNvPr id="15" name="CuadroTexto 14">
            <a:extLst>
              <a:ext uri="{FF2B5EF4-FFF2-40B4-BE49-F238E27FC236}">
                <a16:creationId xmlns:a16="http://schemas.microsoft.com/office/drawing/2014/main" xmlns="" id="{D54050CB-9841-4C64-A7B6-ECD43C9EAEF3}"/>
              </a:ext>
            </a:extLst>
          </p:cNvPr>
          <p:cNvSpPr txBox="1"/>
          <p:nvPr/>
        </p:nvSpPr>
        <p:spPr>
          <a:xfrm>
            <a:off x="0" y="889987"/>
            <a:ext cx="7192224" cy="646331"/>
          </a:xfrm>
          <a:prstGeom prst="rect">
            <a:avLst/>
          </a:prstGeom>
          <a:noFill/>
        </p:spPr>
        <p:txBody>
          <a:bodyPr wrap="square" rtlCol="0">
            <a:spAutoFit/>
          </a:bodyPr>
          <a:lstStyle/>
          <a:p>
            <a:pPr lvl="1"/>
            <a:r>
              <a:rPr lang="es-ES" sz="3600" b="1" dirty="0"/>
              <a:t>Agarres prensiles</a:t>
            </a:r>
            <a:endParaRPr lang="es-EC" sz="3600" b="1" dirty="0"/>
          </a:p>
        </p:txBody>
      </p:sp>
      <p:pic>
        <p:nvPicPr>
          <p:cNvPr id="10" name="Imagen 9">
            <a:extLst>
              <a:ext uri="{FF2B5EF4-FFF2-40B4-BE49-F238E27FC236}">
                <a16:creationId xmlns:a16="http://schemas.microsoft.com/office/drawing/2014/main" xmlns="" id="{F9455516-0B7D-43C0-890E-ECDF377C215F}"/>
              </a:ext>
            </a:extLst>
          </p:cNvPr>
          <p:cNvPicPr/>
          <p:nvPr/>
        </p:nvPicPr>
        <p:blipFill>
          <a:blip r:embed="rId2" cstate="print">
            <a:extLst>
              <a:ext uri="{BEBA8EAE-BF5A-486C-A8C5-ECC9F3942E4B}">
                <a14:imgProps xmlns:a14="http://schemas.microsoft.com/office/drawing/2010/main">
                  <a14:imgLayer r:embed="rId3">
                    <a14:imgEffect>
                      <a14:sharpenSoften amount="60000"/>
                    </a14:imgEffect>
                    <a14:imgEffect>
                      <a14:saturation sat="85000"/>
                    </a14:imgEffect>
                    <a14:imgEffect>
                      <a14:brightnessContrast bright="30000" contrast="-12000"/>
                    </a14:imgEffect>
                  </a14:imgLayer>
                </a14:imgProps>
              </a:ext>
              <a:ext uri="{28A0092B-C50C-407E-A947-70E740481C1C}">
                <a14:useLocalDpi xmlns:a14="http://schemas.microsoft.com/office/drawing/2010/main" val="0"/>
              </a:ext>
            </a:extLst>
          </a:blip>
          <a:srcRect/>
          <a:stretch>
            <a:fillRect/>
          </a:stretch>
        </p:blipFill>
        <p:spPr bwMode="auto">
          <a:xfrm>
            <a:off x="2972707" y="1906852"/>
            <a:ext cx="6855033" cy="2825063"/>
          </a:xfrm>
          <a:prstGeom prst="rect">
            <a:avLst/>
          </a:prstGeom>
          <a:noFill/>
          <a:ln>
            <a:noFill/>
          </a:ln>
        </p:spPr>
      </p:pic>
    </p:spTree>
    <p:extLst>
      <p:ext uri="{BB962C8B-B14F-4D97-AF65-F5344CB8AC3E}">
        <p14:creationId xmlns:p14="http://schemas.microsoft.com/office/powerpoint/2010/main" val="3028544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CuadroTexto 11">
            <a:extLst>
              <a:ext uri="{FF2B5EF4-FFF2-40B4-BE49-F238E27FC236}">
                <a16:creationId xmlns:a16="http://schemas.microsoft.com/office/drawing/2014/main" xmlns="" id="{78679D51-D421-4FC2-AE73-95E675BCD4B9}"/>
              </a:ext>
            </a:extLst>
          </p:cNvPr>
          <p:cNvSpPr txBox="1"/>
          <p:nvPr/>
        </p:nvSpPr>
        <p:spPr>
          <a:xfrm>
            <a:off x="427895" y="182101"/>
            <a:ext cx="4426527" cy="707886"/>
          </a:xfrm>
          <a:prstGeom prst="rect">
            <a:avLst/>
          </a:prstGeom>
          <a:noFill/>
        </p:spPr>
        <p:txBody>
          <a:bodyPr wrap="square" rtlCol="0">
            <a:spAutoFit/>
          </a:bodyPr>
          <a:lstStyle/>
          <a:p>
            <a:r>
              <a:rPr lang="es-EC" sz="4000" b="1" dirty="0"/>
              <a:t>RESULTADOS</a:t>
            </a:r>
          </a:p>
        </p:txBody>
      </p:sp>
      <p:sp>
        <p:nvSpPr>
          <p:cNvPr id="15" name="CuadroTexto 14">
            <a:extLst>
              <a:ext uri="{FF2B5EF4-FFF2-40B4-BE49-F238E27FC236}">
                <a16:creationId xmlns:a16="http://schemas.microsoft.com/office/drawing/2014/main" xmlns="" id="{D54050CB-9841-4C64-A7B6-ECD43C9EAEF3}"/>
              </a:ext>
            </a:extLst>
          </p:cNvPr>
          <p:cNvSpPr txBox="1"/>
          <p:nvPr/>
        </p:nvSpPr>
        <p:spPr>
          <a:xfrm>
            <a:off x="0" y="889987"/>
            <a:ext cx="7192224" cy="646331"/>
          </a:xfrm>
          <a:prstGeom prst="rect">
            <a:avLst/>
          </a:prstGeom>
          <a:noFill/>
        </p:spPr>
        <p:txBody>
          <a:bodyPr wrap="square" rtlCol="0">
            <a:spAutoFit/>
          </a:bodyPr>
          <a:lstStyle/>
          <a:p>
            <a:pPr lvl="1"/>
            <a:r>
              <a:rPr lang="es-ES" sz="3600" b="1" dirty="0"/>
              <a:t>Costos</a:t>
            </a:r>
            <a:endParaRPr lang="es-EC" sz="3600" b="1" dirty="0"/>
          </a:p>
        </p:txBody>
      </p:sp>
      <p:graphicFrame>
        <p:nvGraphicFramePr>
          <p:cNvPr id="2" name="Tabla 1">
            <a:extLst>
              <a:ext uri="{FF2B5EF4-FFF2-40B4-BE49-F238E27FC236}">
                <a16:creationId xmlns:a16="http://schemas.microsoft.com/office/drawing/2014/main" xmlns="" id="{36E45416-FA8F-48AF-8C8E-4F70BB7A6FF8}"/>
              </a:ext>
            </a:extLst>
          </p:cNvPr>
          <p:cNvGraphicFramePr>
            <a:graphicFrameLocks noGrp="1"/>
          </p:cNvGraphicFramePr>
          <p:nvPr>
            <p:extLst>
              <p:ext uri="{D42A27DB-BD31-4B8C-83A1-F6EECF244321}">
                <p14:modId xmlns:p14="http://schemas.microsoft.com/office/powerpoint/2010/main" val="3748702043"/>
              </p:ext>
            </p:extLst>
          </p:nvPr>
        </p:nvGraphicFramePr>
        <p:xfrm>
          <a:off x="679968" y="1869213"/>
          <a:ext cx="4861262" cy="2152777"/>
        </p:xfrm>
        <a:graphic>
          <a:graphicData uri="http://schemas.openxmlformats.org/drawingml/2006/table">
            <a:tbl>
              <a:tblPr firstRow="1" firstCol="1" bandRow="1">
                <a:tableStyleId>{5940675A-B579-460E-94D1-54222C63F5DA}</a:tableStyleId>
              </a:tblPr>
              <a:tblGrid>
                <a:gridCol w="366149">
                  <a:extLst>
                    <a:ext uri="{9D8B030D-6E8A-4147-A177-3AD203B41FA5}">
                      <a16:colId xmlns:a16="http://schemas.microsoft.com/office/drawing/2014/main" xmlns="" val="1159966285"/>
                    </a:ext>
                  </a:extLst>
                </a:gridCol>
                <a:gridCol w="1578357">
                  <a:extLst>
                    <a:ext uri="{9D8B030D-6E8A-4147-A177-3AD203B41FA5}">
                      <a16:colId xmlns:a16="http://schemas.microsoft.com/office/drawing/2014/main" xmlns="" val="3901456255"/>
                    </a:ext>
                  </a:extLst>
                </a:gridCol>
                <a:gridCol w="848260">
                  <a:extLst>
                    <a:ext uri="{9D8B030D-6E8A-4147-A177-3AD203B41FA5}">
                      <a16:colId xmlns:a16="http://schemas.microsoft.com/office/drawing/2014/main" xmlns="" val="3782930674"/>
                    </a:ext>
                  </a:extLst>
                </a:gridCol>
                <a:gridCol w="1096244">
                  <a:extLst>
                    <a:ext uri="{9D8B030D-6E8A-4147-A177-3AD203B41FA5}">
                      <a16:colId xmlns:a16="http://schemas.microsoft.com/office/drawing/2014/main" xmlns="" val="3955348682"/>
                    </a:ext>
                  </a:extLst>
                </a:gridCol>
                <a:gridCol w="972252">
                  <a:extLst>
                    <a:ext uri="{9D8B030D-6E8A-4147-A177-3AD203B41FA5}">
                      <a16:colId xmlns:a16="http://schemas.microsoft.com/office/drawing/2014/main" xmlns="" val="172481917"/>
                    </a:ext>
                  </a:extLst>
                </a:gridCol>
              </a:tblGrid>
              <a:tr h="182880">
                <a:tc>
                  <a:txBody>
                    <a:bodyPr/>
                    <a:lstStyle/>
                    <a:p>
                      <a:pPr algn="ctr">
                        <a:lnSpc>
                          <a:spcPct val="107000"/>
                        </a:lnSpc>
                        <a:spcAft>
                          <a:spcPts val="0"/>
                        </a:spcAft>
                      </a:pPr>
                      <a:r>
                        <a:rPr lang="es-EC" sz="1200">
                          <a:effectLst/>
                        </a:rPr>
                        <a:t>Nro.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Descripción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Cantidad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Valor Unitario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Valor Total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92725901"/>
                  </a:ext>
                </a:extLst>
              </a:tr>
              <a:tr h="182880">
                <a:tc>
                  <a:txBody>
                    <a:bodyPr/>
                    <a:lstStyle/>
                    <a:p>
                      <a:pPr algn="ctr">
                        <a:lnSpc>
                          <a:spcPct val="107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Cartucho PLA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102,00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102,00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301931548"/>
                  </a:ext>
                </a:extLst>
              </a:tr>
              <a:tr h="182880">
                <a:tc>
                  <a:txBody>
                    <a:bodyPr/>
                    <a:lstStyle/>
                    <a:p>
                      <a:pPr algn="ctr">
                        <a:lnSpc>
                          <a:spcPct val="107000"/>
                        </a:lnSpc>
                        <a:spcAft>
                          <a:spcPts val="0"/>
                        </a:spcAft>
                      </a:pPr>
                      <a:r>
                        <a:rPr lang="es-EC" sz="12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rPr>
                        <a:t>Actuadores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95,00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285,00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59565046"/>
                  </a:ext>
                </a:extLst>
              </a:tr>
              <a:tr h="182880">
                <a:tc>
                  <a:txBody>
                    <a:bodyPr/>
                    <a:lstStyle/>
                    <a:p>
                      <a:pPr algn="ctr">
                        <a:lnSpc>
                          <a:spcPct val="107000"/>
                        </a:lnSpc>
                        <a:spcAft>
                          <a:spcPts val="0"/>
                        </a:spcAft>
                      </a:pPr>
                      <a:r>
                        <a:rPr lang="es-EC" sz="12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Eje actuador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5,00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5,00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564301826"/>
                  </a:ext>
                </a:extLst>
              </a:tr>
              <a:tr h="182880">
                <a:tc>
                  <a:txBody>
                    <a:bodyPr/>
                    <a:lstStyle/>
                    <a:p>
                      <a:pPr algn="ctr">
                        <a:lnSpc>
                          <a:spcPct val="107000"/>
                        </a:lnSpc>
                        <a:spcAft>
                          <a:spcPts val="0"/>
                        </a:spcAft>
                      </a:pPr>
                      <a:r>
                        <a:rPr lang="es-EC" sz="12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Eje brazo actuador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1,00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14,00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012343195"/>
                  </a:ext>
                </a:extLst>
              </a:tr>
              <a:tr h="182880">
                <a:tc>
                  <a:txBody>
                    <a:bodyPr/>
                    <a:lstStyle/>
                    <a:p>
                      <a:pPr algn="ctr">
                        <a:lnSpc>
                          <a:spcPct val="107000"/>
                        </a:lnSpc>
                        <a:spcAft>
                          <a:spcPts val="0"/>
                        </a:spcAft>
                      </a:pPr>
                      <a:r>
                        <a:rPr lang="es-EC" sz="12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Eje barra invertida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0,25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2,00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494439910"/>
                  </a:ext>
                </a:extLst>
              </a:tr>
              <a:tr h="182880">
                <a:tc>
                  <a:txBody>
                    <a:bodyPr/>
                    <a:lstStyle/>
                    <a:p>
                      <a:pPr algn="ctr">
                        <a:lnSpc>
                          <a:spcPct val="107000"/>
                        </a:lnSpc>
                        <a:spcAft>
                          <a:spcPts val="0"/>
                        </a:spcAft>
                      </a:pPr>
                      <a:r>
                        <a:rPr lang="es-EC" sz="12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Tornillo Volcanita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0,10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0,70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645011678"/>
                  </a:ext>
                </a:extLst>
              </a:tr>
              <a:tr h="182880">
                <a:tc>
                  <a:txBody>
                    <a:bodyPr/>
                    <a:lstStyle/>
                    <a:p>
                      <a:pPr algn="ctr">
                        <a:lnSpc>
                          <a:spcPct val="107000"/>
                        </a:lnSpc>
                        <a:spcAft>
                          <a:spcPts val="0"/>
                        </a:spcAft>
                      </a:pPr>
                      <a:r>
                        <a:rPr lang="es-EC" sz="12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rPr>
                        <a:t>Tornillo chipboard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0,20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0,80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772406011"/>
                  </a:ext>
                </a:extLst>
              </a:tr>
              <a:tr h="182880">
                <a:tc rowSpan="3" gridSpan="3">
                  <a:txBody>
                    <a:bodyPr/>
                    <a:lstStyle/>
                    <a:p>
                      <a:pPr algn="ctr">
                        <a:lnSpc>
                          <a:spcPct val="107000"/>
                        </a:lnSpc>
                        <a:spcAft>
                          <a:spcPts val="0"/>
                        </a:spcAft>
                      </a:pPr>
                      <a:r>
                        <a:rPr lang="es-EC" sz="12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rowSpan="3" hMerge="1">
                  <a:txBody>
                    <a:bodyPr/>
                    <a:lstStyle/>
                    <a:p>
                      <a:endParaRPr lang="es-EC"/>
                    </a:p>
                  </a:txBody>
                  <a:tcPr/>
                </a:tc>
                <a:tc rowSpan="3" hMerge="1">
                  <a:txBody>
                    <a:bodyPr/>
                    <a:lstStyle/>
                    <a:p>
                      <a:endParaRPr lang="es-EC"/>
                    </a:p>
                  </a:txBody>
                  <a:tcPr/>
                </a:tc>
                <a:tc>
                  <a:txBody>
                    <a:bodyPr/>
                    <a:lstStyle/>
                    <a:p>
                      <a:pPr algn="ctr">
                        <a:lnSpc>
                          <a:spcPct val="107000"/>
                        </a:lnSpc>
                        <a:spcAft>
                          <a:spcPts val="0"/>
                        </a:spcAft>
                      </a:pPr>
                      <a:r>
                        <a:rPr lang="es-EC" sz="1200">
                          <a:effectLst/>
                        </a:rPr>
                        <a:t>Subtotal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409,50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767369369"/>
                  </a:ext>
                </a:extLst>
              </a:tr>
              <a:tr h="182880">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a:txBody>
                    <a:bodyPr/>
                    <a:lstStyle/>
                    <a:p>
                      <a:pPr algn="ctr">
                        <a:lnSpc>
                          <a:spcPct val="107000"/>
                        </a:lnSpc>
                        <a:spcAft>
                          <a:spcPts val="0"/>
                        </a:spcAft>
                      </a:pPr>
                      <a:r>
                        <a:rPr lang="es-EC" sz="1200">
                          <a:effectLst/>
                        </a:rPr>
                        <a:t>Iva 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49,14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359139276"/>
                  </a:ext>
                </a:extLst>
              </a:tr>
              <a:tr h="182880">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a:txBody>
                    <a:bodyPr/>
                    <a:lstStyle/>
                    <a:p>
                      <a:pPr algn="ctr">
                        <a:lnSpc>
                          <a:spcPct val="107000"/>
                        </a:lnSpc>
                        <a:spcAft>
                          <a:spcPts val="0"/>
                        </a:spcAft>
                      </a:pPr>
                      <a:r>
                        <a:rPr lang="es-EC" sz="1200">
                          <a:effectLst/>
                        </a:rPr>
                        <a:t>Total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rPr>
                        <a:t>458,64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226048472"/>
                  </a:ext>
                </a:extLst>
              </a:tr>
            </a:tbl>
          </a:graphicData>
        </a:graphic>
      </p:graphicFrame>
      <p:sp>
        <p:nvSpPr>
          <p:cNvPr id="3" name="Rectángulo 2">
            <a:extLst>
              <a:ext uri="{FF2B5EF4-FFF2-40B4-BE49-F238E27FC236}">
                <a16:creationId xmlns:a16="http://schemas.microsoft.com/office/drawing/2014/main" xmlns="" id="{1D7EEF2E-5B10-4F63-A0BE-05F3D751B981}"/>
              </a:ext>
            </a:extLst>
          </p:cNvPr>
          <p:cNvSpPr/>
          <p:nvPr/>
        </p:nvSpPr>
        <p:spPr>
          <a:xfrm>
            <a:off x="582313" y="1536318"/>
            <a:ext cx="2351926" cy="369332"/>
          </a:xfrm>
          <a:prstGeom prst="rect">
            <a:avLst/>
          </a:prstGeom>
        </p:spPr>
        <p:txBody>
          <a:bodyPr wrap="none">
            <a:spAutoFit/>
          </a:bodyPr>
          <a:lstStyle/>
          <a:p>
            <a:r>
              <a:rPr lang="es-ES" dirty="0">
                <a:latin typeface="Arial" panose="020B0604020202020204" pitchFamily="34" charset="0"/>
                <a:ea typeface="Calibri" panose="020F0502020204030204" pitchFamily="34" charset="0"/>
                <a:cs typeface="Arial" panose="020B0604020202020204" pitchFamily="34" charset="0"/>
              </a:rPr>
              <a:t>Materia prima directa</a:t>
            </a:r>
            <a:endParaRPr lang="es-EC" dirty="0">
              <a:latin typeface="Arial" panose="020B0604020202020204"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xmlns="" id="{6F5F3443-5DA3-42CE-BC28-93B1F6B175D0}"/>
              </a:ext>
            </a:extLst>
          </p:cNvPr>
          <p:cNvGraphicFramePr>
            <a:graphicFrameLocks noGrp="1"/>
          </p:cNvGraphicFramePr>
          <p:nvPr>
            <p:extLst>
              <p:ext uri="{D42A27DB-BD31-4B8C-83A1-F6EECF244321}">
                <p14:modId xmlns:p14="http://schemas.microsoft.com/office/powerpoint/2010/main" val="48102615"/>
              </p:ext>
            </p:extLst>
          </p:nvPr>
        </p:nvGraphicFramePr>
        <p:xfrm>
          <a:off x="5898473" y="1860335"/>
          <a:ext cx="4479523" cy="1174242"/>
        </p:xfrm>
        <a:graphic>
          <a:graphicData uri="http://schemas.openxmlformats.org/drawingml/2006/table">
            <a:tbl>
              <a:tblPr firstRow="1" firstCol="1" bandRow="1">
                <a:tableStyleId>{5940675A-B579-460E-94D1-54222C63F5DA}</a:tableStyleId>
              </a:tblPr>
              <a:tblGrid>
                <a:gridCol w="392306">
                  <a:extLst>
                    <a:ext uri="{9D8B030D-6E8A-4147-A177-3AD203B41FA5}">
                      <a16:colId xmlns:a16="http://schemas.microsoft.com/office/drawing/2014/main" xmlns="" val="2947958341"/>
                    </a:ext>
                  </a:extLst>
                </a:gridCol>
                <a:gridCol w="1272996">
                  <a:extLst>
                    <a:ext uri="{9D8B030D-6E8A-4147-A177-3AD203B41FA5}">
                      <a16:colId xmlns:a16="http://schemas.microsoft.com/office/drawing/2014/main" xmlns="" val="1856022486"/>
                    </a:ext>
                  </a:extLst>
                </a:gridCol>
                <a:gridCol w="790113">
                  <a:extLst>
                    <a:ext uri="{9D8B030D-6E8A-4147-A177-3AD203B41FA5}">
                      <a16:colId xmlns:a16="http://schemas.microsoft.com/office/drawing/2014/main" xmlns="" val="3100980170"/>
                    </a:ext>
                  </a:extLst>
                </a:gridCol>
                <a:gridCol w="1003395">
                  <a:extLst>
                    <a:ext uri="{9D8B030D-6E8A-4147-A177-3AD203B41FA5}">
                      <a16:colId xmlns:a16="http://schemas.microsoft.com/office/drawing/2014/main" xmlns="" val="1353266622"/>
                    </a:ext>
                  </a:extLst>
                </a:gridCol>
                <a:gridCol w="1020713">
                  <a:extLst>
                    <a:ext uri="{9D8B030D-6E8A-4147-A177-3AD203B41FA5}">
                      <a16:colId xmlns:a16="http://schemas.microsoft.com/office/drawing/2014/main" xmlns="" val="2155780656"/>
                    </a:ext>
                  </a:extLst>
                </a:gridCol>
              </a:tblGrid>
              <a:tr h="182880">
                <a:tc>
                  <a:txBody>
                    <a:bodyPr/>
                    <a:lstStyle/>
                    <a:p>
                      <a:pPr algn="ctr">
                        <a:lnSpc>
                          <a:spcPct val="107000"/>
                        </a:lnSpc>
                        <a:spcAft>
                          <a:spcPts val="0"/>
                        </a:spcAft>
                      </a:pPr>
                      <a:r>
                        <a:rPr lang="es-EC" sz="1200">
                          <a:effectLst/>
                        </a:rPr>
                        <a:t>Nro.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Descripción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Cantidad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Valor Unitario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Valor Total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41358726"/>
                  </a:ext>
                </a:extLst>
              </a:tr>
              <a:tr h="182880">
                <a:tc>
                  <a:txBody>
                    <a:bodyPr/>
                    <a:lstStyle/>
                    <a:p>
                      <a:pPr algn="ctr">
                        <a:lnSpc>
                          <a:spcPct val="107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200">
                          <a:effectLst/>
                        </a:rPr>
                        <a:t>Impresión PLA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50,00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50,00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551030483"/>
                  </a:ext>
                </a:extLst>
              </a:tr>
              <a:tr h="182880">
                <a:tc>
                  <a:txBody>
                    <a:bodyPr/>
                    <a:lstStyle/>
                    <a:p>
                      <a:pPr algn="ctr">
                        <a:lnSpc>
                          <a:spcPct val="107000"/>
                        </a:lnSpc>
                        <a:spcAft>
                          <a:spcPts val="0"/>
                        </a:spcAft>
                      </a:pPr>
                      <a:r>
                        <a:rPr lang="es-EC" sz="12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200">
                          <a:effectLst/>
                        </a:rPr>
                        <a:t>Torneado de ejes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20,00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20,00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070719777"/>
                  </a:ext>
                </a:extLst>
              </a:tr>
              <a:tr h="182880">
                <a:tc rowSpan="3" gridSpan="3">
                  <a:txBody>
                    <a:bodyPr/>
                    <a:lstStyle/>
                    <a:p>
                      <a:pPr algn="ctr">
                        <a:lnSpc>
                          <a:spcPct val="107000"/>
                        </a:lnSpc>
                        <a:spcAft>
                          <a:spcPts val="0"/>
                        </a:spcAft>
                      </a:pPr>
                      <a:r>
                        <a:rPr lang="es-EC" sz="12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rowSpan="3" hMerge="1">
                  <a:txBody>
                    <a:bodyPr/>
                    <a:lstStyle/>
                    <a:p>
                      <a:endParaRPr lang="es-EC"/>
                    </a:p>
                  </a:txBody>
                  <a:tcPr/>
                </a:tc>
                <a:tc rowSpan="3" hMerge="1">
                  <a:txBody>
                    <a:bodyPr/>
                    <a:lstStyle/>
                    <a:p>
                      <a:endParaRPr lang="es-EC"/>
                    </a:p>
                  </a:txBody>
                  <a:tcPr/>
                </a:tc>
                <a:tc>
                  <a:txBody>
                    <a:bodyPr/>
                    <a:lstStyle/>
                    <a:p>
                      <a:pPr algn="ctr">
                        <a:lnSpc>
                          <a:spcPct val="107000"/>
                        </a:lnSpc>
                        <a:spcAft>
                          <a:spcPts val="0"/>
                        </a:spcAft>
                      </a:pPr>
                      <a:r>
                        <a:rPr lang="es-EC" sz="1200">
                          <a:effectLst/>
                        </a:rPr>
                        <a:t>Subtotal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70,00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106439960"/>
                  </a:ext>
                </a:extLst>
              </a:tr>
              <a:tr h="182880">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a:txBody>
                    <a:bodyPr/>
                    <a:lstStyle/>
                    <a:p>
                      <a:pPr algn="ctr">
                        <a:lnSpc>
                          <a:spcPct val="107000"/>
                        </a:lnSpc>
                        <a:spcAft>
                          <a:spcPts val="0"/>
                        </a:spcAft>
                      </a:pPr>
                      <a:r>
                        <a:rPr lang="es-EC" sz="1200">
                          <a:effectLst/>
                        </a:rPr>
                        <a:t>Iva 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8,40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353460249"/>
                  </a:ext>
                </a:extLst>
              </a:tr>
              <a:tr h="182880">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a:txBody>
                    <a:bodyPr/>
                    <a:lstStyle/>
                    <a:p>
                      <a:pPr algn="ctr">
                        <a:lnSpc>
                          <a:spcPct val="107000"/>
                        </a:lnSpc>
                        <a:spcAft>
                          <a:spcPts val="0"/>
                        </a:spcAft>
                      </a:pPr>
                      <a:r>
                        <a:rPr lang="es-EC" sz="1200">
                          <a:effectLst/>
                        </a:rPr>
                        <a:t>Total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rPr>
                        <a:t>78,40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146151344"/>
                  </a:ext>
                </a:extLst>
              </a:tr>
            </a:tbl>
          </a:graphicData>
        </a:graphic>
      </p:graphicFrame>
      <p:sp>
        <p:nvSpPr>
          <p:cNvPr id="5" name="Rectángulo 4">
            <a:extLst>
              <a:ext uri="{FF2B5EF4-FFF2-40B4-BE49-F238E27FC236}">
                <a16:creationId xmlns:a16="http://schemas.microsoft.com/office/drawing/2014/main" xmlns="" id="{A5174A8E-80E2-460D-A72F-0B1F33579354}"/>
              </a:ext>
            </a:extLst>
          </p:cNvPr>
          <p:cNvSpPr/>
          <p:nvPr/>
        </p:nvSpPr>
        <p:spPr>
          <a:xfrm>
            <a:off x="5773484" y="1536318"/>
            <a:ext cx="2364750" cy="369332"/>
          </a:xfrm>
          <a:prstGeom prst="rect">
            <a:avLst/>
          </a:prstGeom>
        </p:spPr>
        <p:txBody>
          <a:bodyPr wrap="none">
            <a:spAutoFit/>
          </a:bodyPr>
          <a:lstStyle/>
          <a:p>
            <a:r>
              <a:rPr lang="es-ES" dirty="0">
                <a:latin typeface="Arial" panose="020B0604020202020204" pitchFamily="34" charset="0"/>
                <a:ea typeface="Calibri" panose="020F0502020204030204" pitchFamily="34" charset="0"/>
                <a:cs typeface="Arial" panose="020B0604020202020204" pitchFamily="34" charset="0"/>
              </a:rPr>
              <a:t>Mano de obra directa</a:t>
            </a:r>
            <a:endParaRPr lang="es-EC" dirty="0">
              <a:latin typeface="Arial" panose="020B0604020202020204" pitchFamily="34" charset="0"/>
              <a:cs typeface="Arial" panose="020B0604020202020204" pitchFamily="34" charset="0"/>
            </a:endParaRPr>
          </a:p>
        </p:txBody>
      </p:sp>
      <p:graphicFrame>
        <p:nvGraphicFramePr>
          <p:cNvPr id="7" name="Tabla 6">
            <a:extLst>
              <a:ext uri="{FF2B5EF4-FFF2-40B4-BE49-F238E27FC236}">
                <a16:creationId xmlns:a16="http://schemas.microsoft.com/office/drawing/2014/main" xmlns="" id="{5E17C945-AB72-40C5-A503-87562F0B8382}"/>
              </a:ext>
            </a:extLst>
          </p:cNvPr>
          <p:cNvGraphicFramePr>
            <a:graphicFrameLocks noGrp="1"/>
          </p:cNvGraphicFramePr>
          <p:nvPr>
            <p:extLst>
              <p:ext uri="{D42A27DB-BD31-4B8C-83A1-F6EECF244321}">
                <p14:modId xmlns:p14="http://schemas.microsoft.com/office/powerpoint/2010/main" val="4212075719"/>
              </p:ext>
            </p:extLst>
          </p:nvPr>
        </p:nvGraphicFramePr>
        <p:xfrm>
          <a:off x="679968" y="4561120"/>
          <a:ext cx="3057531" cy="1174242"/>
        </p:xfrm>
        <a:graphic>
          <a:graphicData uri="http://schemas.openxmlformats.org/drawingml/2006/table">
            <a:tbl>
              <a:tblPr firstRow="1" firstCol="1" bandRow="1">
                <a:tableStyleId>{5940675A-B579-460E-94D1-54222C63F5DA}</a:tableStyleId>
              </a:tblPr>
              <a:tblGrid>
                <a:gridCol w="412954">
                  <a:extLst>
                    <a:ext uri="{9D8B030D-6E8A-4147-A177-3AD203B41FA5}">
                      <a16:colId xmlns:a16="http://schemas.microsoft.com/office/drawing/2014/main" xmlns="" val="520503990"/>
                    </a:ext>
                  </a:extLst>
                </a:gridCol>
                <a:gridCol w="1885327">
                  <a:extLst>
                    <a:ext uri="{9D8B030D-6E8A-4147-A177-3AD203B41FA5}">
                      <a16:colId xmlns:a16="http://schemas.microsoft.com/office/drawing/2014/main" xmlns="" val="1086256693"/>
                    </a:ext>
                  </a:extLst>
                </a:gridCol>
                <a:gridCol w="759250">
                  <a:extLst>
                    <a:ext uri="{9D8B030D-6E8A-4147-A177-3AD203B41FA5}">
                      <a16:colId xmlns:a16="http://schemas.microsoft.com/office/drawing/2014/main" xmlns="" val="3502367719"/>
                    </a:ext>
                  </a:extLst>
                </a:gridCol>
              </a:tblGrid>
              <a:tr h="182880">
                <a:tc>
                  <a:txBody>
                    <a:bodyPr/>
                    <a:lstStyle/>
                    <a:p>
                      <a:pPr>
                        <a:lnSpc>
                          <a:spcPct val="107000"/>
                        </a:lnSpc>
                        <a:spcAft>
                          <a:spcPts val="0"/>
                        </a:spcAft>
                      </a:pPr>
                      <a:r>
                        <a:rPr lang="es-EC" sz="1200">
                          <a:effectLst/>
                        </a:rPr>
                        <a:t>Nro.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Descripción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Valor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331424765"/>
                  </a:ext>
                </a:extLst>
              </a:tr>
              <a:tr h="182880">
                <a:tc>
                  <a:txBody>
                    <a:bodyPr/>
                    <a:lstStyle/>
                    <a:p>
                      <a:pPr algn="ctr">
                        <a:lnSpc>
                          <a:spcPct val="107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200">
                          <a:effectLst/>
                        </a:rPr>
                        <a:t>Bibliografía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100,00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82001763"/>
                  </a:ext>
                </a:extLst>
              </a:tr>
              <a:tr h="182880">
                <a:tc>
                  <a:txBody>
                    <a:bodyPr/>
                    <a:lstStyle/>
                    <a:p>
                      <a:pPr algn="ctr">
                        <a:lnSpc>
                          <a:spcPct val="107000"/>
                        </a:lnSpc>
                        <a:spcAft>
                          <a:spcPts val="0"/>
                        </a:spcAft>
                      </a:pPr>
                      <a:r>
                        <a:rPr lang="es-EC" sz="12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200">
                          <a:effectLst/>
                        </a:rPr>
                        <a:t>Útiles de oficina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dirty="0">
                          <a:effectLst/>
                        </a:rPr>
                        <a:t>100,00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099475977"/>
                  </a:ext>
                </a:extLst>
              </a:tr>
              <a:tr h="182880">
                <a:tc>
                  <a:txBody>
                    <a:bodyPr/>
                    <a:lstStyle/>
                    <a:p>
                      <a:pPr algn="ctr">
                        <a:lnSpc>
                          <a:spcPct val="107000"/>
                        </a:lnSpc>
                        <a:spcAft>
                          <a:spcPts val="0"/>
                        </a:spcAft>
                      </a:pPr>
                      <a:r>
                        <a:rPr lang="es-EC" sz="12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200">
                          <a:effectLst/>
                        </a:rPr>
                        <a:t>Movilización, fletes y peajes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50,00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626235624"/>
                  </a:ext>
                </a:extLst>
              </a:tr>
              <a:tr h="182880">
                <a:tc>
                  <a:txBody>
                    <a:bodyPr/>
                    <a:lstStyle/>
                    <a:p>
                      <a:pPr algn="ctr">
                        <a:lnSpc>
                          <a:spcPct val="107000"/>
                        </a:lnSpc>
                        <a:spcAft>
                          <a:spcPts val="0"/>
                        </a:spcAft>
                      </a:pPr>
                      <a:r>
                        <a:rPr lang="es-EC" sz="12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200">
                          <a:effectLst/>
                        </a:rPr>
                        <a:t>Otros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50,00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774703573"/>
                  </a:ext>
                </a:extLst>
              </a:tr>
              <a:tr h="182880">
                <a:tc gridSpan="2">
                  <a:txBody>
                    <a:bodyPr/>
                    <a:lstStyle/>
                    <a:p>
                      <a:pPr algn="ctr">
                        <a:lnSpc>
                          <a:spcPct val="107000"/>
                        </a:lnSpc>
                        <a:spcAft>
                          <a:spcPts val="0"/>
                        </a:spcAft>
                      </a:pPr>
                      <a:r>
                        <a:rPr lang="es-EC" sz="1200">
                          <a:effectLst/>
                        </a:rPr>
                        <a:t>Total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a:txBody>
                    <a:bodyPr/>
                    <a:lstStyle/>
                    <a:p>
                      <a:pPr algn="ctr">
                        <a:lnSpc>
                          <a:spcPct val="107000"/>
                        </a:lnSpc>
                        <a:spcAft>
                          <a:spcPts val="0"/>
                        </a:spcAft>
                      </a:pPr>
                      <a:r>
                        <a:rPr lang="es-EC" sz="1200" dirty="0">
                          <a:effectLst/>
                        </a:rPr>
                        <a:t>300,00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167451824"/>
                  </a:ext>
                </a:extLst>
              </a:tr>
            </a:tbl>
          </a:graphicData>
        </a:graphic>
      </p:graphicFrame>
      <p:sp>
        <p:nvSpPr>
          <p:cNvPr id="8" name="Rectángulo 7">
            <a:extLst>
              <a:ext uri="{FF2B5EF4-FFF2-40B4-BE49-F238E27FC236}">
                <a16:creationId xmlns:a16="http://schemas.microsoft.com/office/drawing/2014/main" xmlns="" id="{802CDDDC-BF38-4FEE-9558-8CFF56C6C9BF}"/>
              </a:ext>
            </a:extLst>
          </p:cNvPr>
          <p:cNvSpPr/>
          <p:nvPr/>
        </p:nvSpPr>
        <p:spPr>
          <a:xfrm>
            <a:off x="582313" y="4176908"/>
            <a:ext cx="2249334" cy="369332"/>
          </a:xfrm>
          <a:prstGeom prst="rect">
            <a:avLst/>
          </a:prstGeom>
        </p:spPr>
        <p:txBody>
          <a:bodyPr wrap="none">
            <a:spAutoFit/>
          </a:bodyPr>
          <a:lstStyle/>
          <a:p>
            <a:r>
              <a:rPr lang="es-ES" dirty="0">
                <a:latin typeface="Arial" panose="020B0604020202020204" pitchFamily="34" charset="0"/>
                <a:ea typeface="Calibri" panose="020F0502020204030204" pitchFamily="34" charset="0"/>
                <a:cs typeface="Arial" panose="020B0604020202020204" pitchFamily="34" charset="0"/>
              </a:rPr>
              <a:t>Costos Misceláneos</a:t>
            </a:r>
            <a:endParaRPr lang="es-EC" dirty="0">
              <a:latin typeface="Arial" panose="020B0604020202020204" pitchFamily="34" charset="0"/>
              <a:cs typeface="Arial" panose="020B0604020202020204" pitchFamily="34" charset="0"/>
            </a:endParaRPr>
          </a:p>
        </p:txBody>
      </p:sp>
      <p:graphicFrame>
        <p:nvGraphicFramePr>
          <p:cNvPr id="9" name="Tabla 8">
            <a:extLst>
              <a:ext uri="{FF2B5EF4-FFF2-40B4-BE49-F238E27FC236}">
                <a16:creationId xmlns:a16="http://schemas.microsoft.com/office/drawing/2014/main" xmlns="" id="{BF70D0D5-CF62-4BF5-962C-052275F19A06}"/>
              </a:ext>
            </a:extLst>
          </p:cNvPr>
          <p:cNvGraphicFramePr>
            <a:graphicFrameLocks noGrp="1"/>
          </p:cNvGraphicFramePr>
          <p:nvPr>
            <p:extLst>
              <p:ext uri="{D42A27DB-BD31-4B8C-83A1-F6EECF244321}">
                <p14:modId xmlns:p14="http://schemas.microsoft.com/office/powerpoint/2010/main" val="938568578"/>
              </p:ext>
            </p:extLst>
          </p:nvPr>
        </p:nvGraphicFramePr>
        <p:xfrm>
          <a:off x="5898472" y="4546240"/>
          <a:ext cx="3831454" cy="1108964"/>
        </p:xfrm>
        <a:graphic>
          <a:graphicData uri="http://schemas.openxmlformats.org/drawingml/2006/table">
            <a:tbl>
              <a:tblPr firstRow="1" firstCol="1" bandRow="1">
                <a:tableStyleId>{5940675A-B579-460E-94D1-54222C63F5DA}</a:tableStyleId>
              </a:tblPr>
              <a:tblGrid>
                <a:gridCol w="562751">
                  <a:extLst>
                    <a:ext uri="{9D8B030D-6E8A-4147-A177-3AD203B41FA5}">
                      <a16:colId xmlns:a16="http://schemas.microsoft.com/office/drawing/2014/main" xmlns="" val="2425091384"/>
                    </a:ext>
                  </a:extLst>
                </a:gridCol>
                <a:gridCol w="2265527">
                  <a:extLst>
                    <a:ext uri="{9D8B030D-6E8A-4147-A177-3AD203B41FA5}">
                      <a16:colId xmlns:a16="http://schemas.microsoft.com/office/drawing/2014/main" xmlns="" val="4140847752"/>
                    </a:ext>
                  </a:extLst>
                </a:gridCol>
                <a:gridCol w="1003176">
                  <a:extLst>
                    <a:ext uri="{9D8B030D-6E8A-4147-A177-3AD203B41FA5}">
                      <a16:colId xmlns:a16="http://schemas.microsoft.com/office/drawing/2014/main" xmlns="" val="2869184154"/>
                    </a:ext>
                  </a:extLst>
                </a:gridCol>
              </a:tblGrid>
              <a:tr h="182880">
                <a:tc>
                  <a:txBody>
                    <a:bodyPr/>
                    <a:lstStyle/>
                    <a:p>
                      <a:pPr>
                        <a:lnSpc>
                          <a:spcPct val="107000"/>
                        </a:lnSpc>
                        <a:spcAft>
                          <a:spcPts val="0"/>
                        </a:spcAft>
                      </a:pPr>
                      <a:r>
                        <a:rPr lang="es-EC" sz="1200">
                          <a:effectLst/>
                        </a:rPr>
                        <a:t>Nro.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Descripción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200">
                          <a:effectLst/>
                        </a:rPr>
                        <a:t>Valor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536280561"/>
                  </a:ext>
                </a:extLst>
              </a:tr>
              <a:tr h="182880">
                <a:tc>
                  <a:txBody>
                    <a:bodyPr/>
                    <a:lstStyle/>
                    <a:p>
                      <a:pPr algn="r">
                        <a:lnSpc>
                          <a:spcPct val="107000"/>
                        </a:lnSpc>
                        <a:spcAft>
                          <a:spcPts val="0"/>
                        </a:spcAft>
                      </a:pPr>
                      <a:r>
                        <a:rPr lang="es-EC" sz="12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200">
                          <a:effectLst/>
                        </a:rPr>
                        <a:t>Costos de materia prima directa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200">
                          <a:effectLst/>
                        </a:rPr>
                        <a:t>458,64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845510682"/>
                  </a:ext>
                </a:extLst>
              </a:tr>
              <a:tr h="182880">
                <a:tc>
                  <a:txBody>
                    <a:bodyPr/>
                    <a:lstStyle/>
                    <a:p>
                      <a:pPr algn="r">
                        <a:lnSpc>
                          <a:spcPct val="107000"/>
                        </a:lnSpc>
                        <a:spcAft>
                          <a:spcPts val="0"/>
                        </a:spcAft>
                      </a:pPr>
                      <a:r>
                        <a:rPr lang="es-EC" sz="12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200">
                          <a:effectLst/>
                        </a:rPr>
                        <a:t>Costos de mano de obra directa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200">
                          <a:effectLst/>
                        </a:rPr>
                        <a:t>78,40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767446038"/>
                  </a:ext>
                </a:extLst>
              </a:tr>
              <a:tr h="182880">
                <a:tc>
                  <a:txBody>
                    <a:bodyPr/>
                    <a:lstStyle/>
                    <a:p>
                      <a:pPr algn="r">
                        <a:lnSpc>
                          <a:spcPct val="107000"/>
                        </a:lnSpc>
                        <a:spcAft>
                          <a:spcPts val="0"/>
                        </a:spcAft>
                      </a:pPr>
                      <a:r>
                        <a:rPr lang="es-EC" sz="12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es-EC" sz="1200">
                          <a:effectLst/>
                        </a:rPr>
                        <a:t>Costos indirectos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200">
                          <a:effectLst/>
                        </a:rPr>
                        <a:t>300,00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715722891"/>
                  </a:ext>
                </a:extLst>
              </a:tr>
              <a:tr h="182880">
                <a:tc gridSpan="2">
                  <a:txBody>
                    <a:bodyPr/>
                    <a:lstStyle/>
                    <a:p>
                      <a:pPr algn="ctr">
                        <a:lnSpc>
                          <a:spcPct val="107000"/>
                        </a:lnSpc>
                        <a:spcAft>
                          <a:spcPts val="0"/>
                        </a:spcAft>
                      </a:pPr>
                      <a:r>
                        <a:rPr lang="es-EC" sz="2000" dirty="0">
                          <a:effectLst/>
                        </a:rPr>
                        <a:t>Total</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a:txBody>
                    <a:bodyPr/>
                    <a:lstStyle/>
                    <a:p>
                      <a:pPr algn="r">
                        <a:lnSpc>
                          <a:spcPct val="107000"/>
                        </a:lnSpc>
                        <a:spcAft>
                          <a:spcPts val="0"/>
                        </a:spcAft>
                      </a:pPr>
                      <a:r>
                        <a:rPr lang="es-EC" sz="2000" dirty="0">
                          <a:effectLst/>
                        </a:rPr>
                        <a:t>837,04</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002620794"/>
                  </a:ext>
                </a:extLst>
              </a:tr>
            </a:tbl>
          </a:graphicData>
        </a:graphic>
      </p:graphicFrame>
      <p:sp>
        <p:nvSpPr>
          <p:cNvPr id="13" name="Rectángulo 12">
            <a:extLst>
              <a:ext uri="{FF2B5EF4-FFF2-40B4-BE49-F238E27FC236}">
                <a16:creationId xmlns:a16="http://schemas.microsoft.com/office/drawing/2014/main" xmlns="" id="{F5FDA5C2-8184-45AB-A594-CE90653AB33A}"/>
              </a:ext>
            </a:extLst>
          </p:cNvPr>
          <p:cNvSpPr/>
          <p:nvPr/>
        </p:nvSpPr>
        <p:spPr>
          <a:xfrm>
            <a:off x="5773484" y="4192242"/>
            <a:ext cx="1287532" cy="369332"/>
          </a:xfrm>
          <a:prstGeom prst="rect">
            <a:avLst/>
          </a:prstGeom>
        </p:spPr>
        <p:txBody>
          <a:bodyPr wrap="none">
            <a:spAutoFit/>
          </a:bodyPr>
          <a:lstStyle/>
          <a:p>
            <a:r>
              <a:rPr lang="es-ES" dirty="0">
                <a:latin typeface="Arial" panose="020B0604020202020204" pitchFamily="34" charset="0"/>
                <a:ea typeface="Calibri" panose="020F0502020204030204" pitchFamily="34" charset="0"/>
                <a:cs typeface="Arial" panose="020B0604020202020204" pitchFamily="34" charset="0"/>
              </a:rPr>
              <a:t>Costo total</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4646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00B050"/>
                </a:solidFill>
              </a:ln>
              <a:solidFill>
                <a:srgbClr val="00B050"/>
              </a:solidFill>
            </a:endParaRPr>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966355" y="727364"/>
            <a:ext cx="4426527" cy="707886"/>
          </a:xfrm>
          <a:prstGeom prst="rect">
            <a:avLst/>
          </a:prstGeom>
          <a:noFill/>
        </p:spPr>
        <p:txBody>
          <a:bodyPr wrap="square" rtlCol="0">
            <a:spAutoFit/>
          </a:bodyPr>
          <a:lstStyle/>
          <a:p>
            <a:r>
              <a:rPr lang="es-EC" sz="4000" b="1" dirty="0"/>
              <a:t>CONCLUSIONES</a:t>
            </a:r>
          </a:p>
        </p:txBody>
      </p:sp>
      <p:sp>
        <p:nvSpPr>
          <p:cNvPr id="3" name="Rectángulo 2">
            <a:extLst>
              <a:ext uri="{FF2B5EF4-FFF2-40B4-BE49-F238E27FC236}">
                <a16:creationId xmlns:a16="http://schemas.microsoft.com/office/drawing/2014/main" xmlns="" id="{707A10AA-1FD5-418E-84D4-E0CB9688118E}"/>
              </a:ext>
            </a:extLst>
          </p:cNvPr>
          <p:cNvSpPr/>
          <p:nvPr/>
        </p:nvSpPr>
        <p:spPr>
          <a:xfrm>
            <a:off x="701908" y="1496291"/>
            <a:ext cx="10599937" cy="4662815"/>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El análisis de la biomecánica, medidas antropométricas, goniometría y las tendencias en el mercado de prótesis comerciales proporcionan los principales principios y parámetros para comprender el funcionamiento de este mecanismo y la propuesta de variantes de diseño que reducen el número de actuadores interfalángicos y contribuye a la mejora del costo asociado al producto.</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Los rangos de valores de las longitudes que intervienen en el diseño de la mano se ajustan a la mayoría de la población, en caso de existir valores fuera de estos rangos, los valores máximos pueden ser configurados, mientras que los valores mínimos no, debido al espacio </a:t>
            </a: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limitado que ocupan los actuadores en la base palmar de la mano del prototipo. Al diseñar una mano donde las falanges sean mínimas la función de pinza no se realizaría, por lo tanto, la funcionalidad disminuiría. Los movimientos para los que se ha diseñado la mano son los funcionales, teniendo como prioridad la precisión y no la fuerza de los mismos</a:t>
            </a:r>
            <a:r>
              <a:rPr lang="es-EC" dirty="0">
                <a:latin typeface="Times New Roman" panose="02020603050405020304" pitchFamily="18" charset="0"/>
                <a:ea typeface="Calibri" panose="020F0502020204030204" pitchFamily="34" charset="0"/>
                <a:cs typeface="Times New Roman" panose="02020603050405020304" pitchFamily="18" charset="0"/>
              </a:rPr>
              <a:t>.</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0"/>
              </a:spcAf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9626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966355" y="727364"/>
            <a:ext cx="4426527" cy="707886"/>
          </a:xfrm>
          <a:prstGeom prst="rect">
            <a:avLst/>
          </a:prstGeom>
          <a:noFill/>
        </p:spPr>
        <p:txBody>
          <a:bodyPr wrap="square" rtlCol="0">
            <a:spAutoFit/>
          </a:bodyPr>
          <a:lstStyle/>
          <a:p>
            <a:r>
              <a:rPr lang="es-EC" sz="4000" b="1" dirty="0"/>
              <a:t>CONCLUSIONES</a:t>
            </a:r>
          </a:p>
        </p:txBody>
      </p:sp>
      <p:sp>
        <p:nvSpPr>
          <p:cNvPr id="3" name="Rectángulo 2">
            <a:extLst>
              <a:ext uri="{FF2B5EF4-FFF2-40B4-BE49-F238E27FC236}">
                <a16:creationId xmlns:a16="http://schemas.microsoft.com/office/drawing/2014/main" xmlns="" id="{707A10AA-1FD5-418E-84D4-E0CB9688118E}"/>
              </a:ext>
            </a:extLst>
          </p:cNvPr>
          <p:cNvSpPr/>
          <p:nvPr/>
        </p:nvSpPr>
        <p:spPr>
          <a:xfrm>
            <a:off x="463398" y="1356655"/>
            <a:ext cx="10599937" cy="2585323"/>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El análisis realizado mediante la herramienta CAE de la mano, en los movimientos y lugares críticos, indican que todas las zonas de ponderación en el diseño son superiores a dos en el factor de seguridad, garantizando los requerimientos previstos para su funcionamiento.</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El prototipo fue implementado mediante prototipado rápido con material PLA, haciendo factible su fabricación y ensamblaje.</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0"/>
              </a:spcAf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3922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 name="CuadroTexto 3"/>
          <p:cNvSpPr txBox="1"/>
          <p:nvPr/>
        </p:nvSpPr>
        <p:spPr>
          <a:xfrm>
            <a:off x="966355" y="727364"/>
            <a:ext cx="4426527" cy="707886"/>
          </a:xfrm>
          <a:prstGeom prst="rect">
            <a:avLst/>
          </a:prstGeom>
          <a:noFill/>
        </p:spPr>
        <p:txBody>
          <a:bodyPr wrap="square" rtlCol="0">
            <a:spAutoFit/>
          </a:bodyPr>
          <a:lstStyle/>
          <a:p>
            <a:r>
              <a:rPr lang="es-EC" sz="4000" b="1" dirty="0"/>
              <a:t>PROBLEMA</a:t>
            </a:r>
          </a:p>
        </p:txBody>
      </p:sp>
      <p:pic>
        <p:nvPicPr>
          <p:cNvPr id="1026" name="Picture 2" descr="Resultado de imagen para amputacion">
            <a:extLst>
              <a:ext uri="{FF2B5EF4-FFF2-40B4-BE49-F238E27FC236}">
                <a16:creationId xmlns:a16="http://schemas.microsoft.com/office/drawing/2014/main" xmlns="" id="{D07E2CBE-19B3-4BFA-ABDF-8943D5E0F57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66355" y="1806931"/>
            <a:ext cx="3257220" cy="3928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inclusion discapacidad">
            <a:extLst>
              <a:ext uri="{FF2B5EF4-FFF2-40B4-BE49-F238E27FC236}">
                <a16:creationId xmlns:a16="http://schemas.microsoft.com/office/drawing/2014/main" xmlns="" id="{55B9C374-762C-4ED3-944F-A991E413CF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0" t="22518" r="5693" b="3821"/>
          <a:stretch/>
        </p:blipFill>
        <p:spPr bwMode="auto">
          <a:xfrm>
            <a:off x="4283752" y="1760369"/>
            <a:ext cx="3777614" cy="1762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precios elevados">
            <a:extLst>
              <a:ext uri="{FF2B5EF4-FFF2-40B4-BE49-F238E27FC236}">
                <a16:creationId xmlns:a16="http://schemas.microsoft.com/office/drawing/2014/main" xmlns="" id="{8C3BE166-F7DA-470B-986C-1F37A594B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5833" y="3687859"/>
            <a:ext cx="2853453" cy="21400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soluciones personalizadas">
            <a:extLst>
              <a:ext uri="{FF2B5EF4-FFF2-40B4-BE49-F238E27FC236}">
                <a16:creationId xmlns:a16="http://schemas.microsoft.com/office/drawing/2014/main" xmlns="" id="{7430180B-D39D-4F87-BD0F-FAC7CFAB68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1543" y="2330547"/>
            <a:ext cx="2853453" cy="2140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845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966355" y="727364"/>
            <a:ext cx="4613563" cy="707886"/>
          </a:xfrm>
          <a:prstGeom prst="rect">
            <a:avLst/>
          </a:prstGeom>
          <a:noFill/>
        </p:spPr>
        <p:txBody>
          <a:bodyPr wrap="square" rtlCol="0">
            <a:spAutoFit/>
          </a:bodyPr>
          <a:lstStyle/>
          <a:p>
            <a:r>
              <a:rPr lang="es-EC" sz="4000" b="1" dirty="0"/>
              <a:t>RECOMENDACIONES</a:t>
            </a:r>
          </a:p>
        </p:txBody>
      </p:sp>
      <p:sp>
        <p:nvSpPr>
          <p:cNvPr id="3" name="Rectángulo 2">
            <a:extLst>
              <a:ext uri="{FF2B5EF4-FFF2-40B4-BE49-F238E27FC236}">
                <a16:creationId xmlns:a16="http://schemas.microsoft.com/office/drawing/2014/main" xmlns="" id="{CB5A0417-F154-45E6-99A6-F9FCDDDF5AD0}"/>
              </a:ext>
            </a:extLst>
          </p:cNvPr>
          <p:cNvSpPr/>
          <p:nvPr/>
        </p:nvSpPr>
        <p:spPr>
          <a:xfrm>
            <a:off x="656948" y="1731353"/>
            <a:ext cx="11144435" cy="5909310"/>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Es necesario adquirir actuadores de menor dimensión para mejorar el grado de adaptabilidad, principalmente la longitud palmar, sin disminuir la fuerza y precisión, permitiendo los agarres prensiles básicos para los que fue diseñada la mano.</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El diseño paramétrico es personalizado por lo que su producción deber ser mediante procesos rápidos como la de impresión en 3D, es necesario configurar su impresión en forma de sólido, ubicar los soportes en partes planas o lisas para su desmontaje y utilizar pegamento a la base de impresión de tal manera que no afecte el acabado superficial de las partes.</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dirty="0">
                <a:latin typeface="Times New Roman" panose="02020603050405020304" pitchFamily="18" charset="0"/>
                <a:ea typeface="Calibri" panose="020F0502020204030204" pitchFamily="34" charset="0"/>
                <a:cs typeface="Times New Roman" panose="02020603050405020304" pitchFamily="18" charset="0"/>
              </a:rPr>
              <a:t> Utilizar un guante cosmético para mejorar la emulación geométrica de la mano, la sujeción de objetos lisos y la hermeticidad del prototipo.</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0057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806557" y="359048"/>
            <a:ext cx="4613563" cy="707886"/>
          </a:xfrm>
          <a:prstGeom prst="rect">
            <a:avLst/>
          </a:prstGeom>
          <a:noFill/>
        </p:spPr>
        <p:txBody>
          <a:bodyPr wrap="square" rtlCol="0">
            <a:spAutoFit/>
          </a:bodyPr>
          <a:lstStyle/>
          <a:p>
            <a:r>
              <a:rPr lang="es-EC" sz="4000" b="1" dirty="0"/>
              <a:t>ANEXOS</a:t>
            </a:r>
          </a:p>
        </p:txBody>
      </p:sp>
      <p:pic>
        <p:nvPicPr>
          <p:cNvPr id="7" name="Picture 7">
            <a:extLst>
              <a:ext uri="{FF2B5EF4-FFF2-40B4-BE49-F238E27FC236}">
                <a16:creationId xmlns:a16="http://schemas.microsoft.com/office/drawing/2014/main" xmlns="" id="{012D0A6D-37FD-4233-BA84-5480C9CF6C93}"/>
              </a:ext>
            </a:extLst>
          </p:cNvPr>
          <p:cNvPicPr/>
          <p:nvPr/>
        </p:nvPicPr>
        <p:blipFill>
          <a:blip r:embed="rId2"/>
          <a:stretch>
            <a:fillRect/>
          </a:stretch>
        </p:blipFill>
        <p:spPr>
          <a:xfrm>
            <a:off x="2135838" y="1840494"/>
            <a:ext cx="7372146" cy="4290141"/>
          </a:xfrm>
          <a:prstGeom prst="rect">
            <a:avLst/>
          </a:prstGeom>
        </p:spPr>
      </p:pic>
      <p:sp>
        <p:nvSpPr>
          <p:cNvPr id="8" name="CuadroTexto 7">
            <a:extLst>
              <a:ext uri="{FF2B5EF4-FFF2-40B4-BE49-F238E27FC236}">
                <a16:creationId xmlns:a16="http://schemas.microsoft.com/office/drawing/2014/main" xmlns="" id="{0C76EFF2-0050-4966-B9DC-030EFB1712AF}"/>
              </a:ext>
            </a:extLst>
          </p:cNvPr>
          <p:cNvSpPr txBox="1"/>
          <p:nvPr/>
        </p:nvSpPr>
        <p:spPr>
          <a:xfrm>
            <a:off x="381741" y="1066234"/>
            <a:ext cx="7192224" cy="646331"/>
          </a:xfrm>
          <a:prstGeom prst="rect">
            <a:avLst/>
          </a:prstGeom>
          <a:noFill/>
        </p:spPr>
        <p:txBody>
          <a:bodyPr wrap="square" rtlCol="0">
            <a:spAutoFit/>
          </a:bodyPr>
          <a:lstStyle/>
          <a:p>
            <a:pPr lvl="1"/>
            <a:r>
              <a:rPr lang="es-ES" sz="3600" b="1" dirty="0"/>
              <a:t>PCON</a:t>
            </a:r>
            <a:endParaRPr lang="es-EC" sz="3600" b="1" dirty="0"/>
          </a:p>
        </p:txBody>
      </p:sp>
    </p:spTree>
    <p:extLst>
      <p:ext uri="{BB962C8B-B14F-4D97-AF65-F5344CB8AC3E}">
        <p14:creationId xmlns:p14="http://schemas.microsoft.com/office/powerpoint/2010/main" val="1216847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806557" y="359048"/>
            <a:ext cx="4613563" cy="707886"/>
          </a:xfrm>
          <a:prstGeom prst="rect">
            <a:avLst/>
          </a:prstGeom>
          <a:noFill/>
        </p:spPr>
        <p:txBody>
          <a:bodyPr wrap="square" rtlCol="0">
            <a:spAutoFit/>
          </a:bodyPr>
          <a:lstStyle/>
          <a:p>
            <a:r>
              <a:rPr lang="es-EC" sz="4000" b="1" dirty="0"/>
              <a:t>ANEXOS</a:t>
            </a:r>
          </a:p>
        </p:txBody>
      </p:sp>
      <p:sp>
        <p:nvSpPr>
          <p:cNvPr id="8" name="CuadroTexto 7">
            <a:extLst>
              <a:ext uri="{FF2B5EF4-FFF2-40B4-BE49-F238E27FC236}">
                <a16:creationId xmlns:a16="http://schemas.microsoft.com/office/drawing/2014/main" xmlns="" id="{0C76EFF2-0050-4966-B9DC-030EFB1712AF}"/>
              </a:ext>
            </a:extLst>
          </p:cNvPr>
          <p:cNvSpPr txBox="1"/>
          <p:nvPr/>
        </p:nvSpPr>
        <p:spPr>
          <a:xfrm>
            <a:off x="381741" y="1066234"/>
            <a:ext cx="7192224" cy="646331"/>
          </a:xfrm>
          <a:prstGeom prst="rect">
            <a:avLst/>
          </a:prstGeom>
          <a:noFill/>
        </p:spPr>
        <p:txBody>
          <a:bodyPr wrap="square" rtlCol="0">
            <a:spAutoFit/>
          </a:bodyPr>
          <a:lstStyle/>
          <a:p>
            <a:pPr lvl="1"/>
            <a:r>
              <a:rPr lang="es-ES" sz="3600" b="1" dirty="0"/>
              <a:t>Actuador</a:t>
            </a:r>
            <a:endParaRPr lang="es-EC" sz="3600" b="1" dirty="0"/>
          </a:p>
        </p:txBody>
      </p:sp>
      <p:pic>
        <p:nvPicPr>
          <p:cNvPr id="9" name="Imagen 8">
            <a:extLst>
              <a:ext uri="{FF2B5EF4-FFF2-40B4-BE49-F238E27FC236}">
                <a16:creationId xmlns:a16="http://schemas.microsoft.com/office/drawing/2014/main" xmlns="" id="{CBE323DF-3EA4-403E-ADCF-2E1F4C0E85C1}"/>
              </a:ext>
            </a:extLst>
          </p:cNvPr>
          <p:cNvPicPr/>
          <p:nvPr/>
        </p:nvPicPr>
        <p:blipFill>
          <a:blip r:embed="rId2"/>
          <a:stretch>
            <a:fillRect/>
          </a:stretch>
        </p:blipFill>
        <p:spPr>
          <a:xfrm>
            <a:off x="3657825" y="577271"/>
            <a:ext cx="4491876" cy="5530565"/>
          </a:xfrm>
          <a:prstGeom prst="rect">
            <a:avLst/>
          </a:prstGeom>
        </p:spPr>
      </p:pic>
    </p:spTree>
    <p:extLst>
      <p:ext uri="{BB962C8B-B14F-4D97-AF65-F5344CB8AC3E}">
        <p14:creationId xmlns:p14="http://schemas.microsoft.com/office/powerpoint/2010/main" val="3518937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806557" y="359048"/>
            <a:ext cx="4613563" cy="707886"/>
          </a:xfrm>
          <a:prstGeom prst="rect">
            <a:avLst/>
          </a:prstGeom>
          <a:noFill/>
        </p:spPr>
        <p:txBody>
          <a:bodyPr wrap="square" rtlCol="0">
            <a:spAutoFit/>
          </a:bodyPr>
          <a:lstStyle/>
          <a:p>
            <a:r>
              <a:rPr lang="es-EC" sz="4000" b="1" dirty="0"/>
              <a:t>ANEXOS</a:t>
            </a:r>
          </a:p>
        </p:txBody>
      </p:sp>
      <p:sp>
        <p:nvSpPr>
          <p:cNvPr id="8" name="CuadroTexto 7">
            <a:extLst>
              <a:ext uri="{FF2B5EF4-FFF2-40B4-BE49-F238E27FC236}">
                <a16:creationId xmlns:a16="http://schemas.microsoft.com/office/drawing/2014/main" xmlns="" id="{0C76EFF2-0050-4966-B9DC-030EFB1712AF}"/>
              </a:ext>
            </a:extLst>
          </p:cNvPr>
          <p:cNvSpPr txBox="1"/>
          <p:nvPr/>
        </p:nvSpPr>
        <p:spPr>
          <a:xfrm>
            <a:off x="381741" y="1066234"/>
            <a:ext cx="7192224" cy="646331"/>
          </a:xfrm>
          <a:prstGeom prst="rect">
            <a:avLst/>
          </a:prstGeom>
          <a:noFill/>
        </p:spPr>
        <p:txBody>
          <a:bodyPr wrap="square" rtlCol="0">
            <a:spAutoFit/>
          </a:bodyPr>
          <a:lstStyle/>
          <a:p>
            <a:pPr lvl="1"/>
            <a:r>
              <a:rPr lang="es-ES" sz="3600" b="1" dirty="0"/>
              <a:t>Planos</a:t>
            </a:r>
            <a:endParaRPr lang="es-EC" sz="3600" b="1" dirty="0"/>
          </a:p>
        </p:txBody>
      </p:sp>
      <p:pic>
        <p:nvPicPr>
          <p:cNvPr id="3" name="Imagen 2">
            <a:extLst>
              <a:ext uri="{FF2B5EF4-FFF2-40B4-BE49-F238E27FC236}">
                <a16:creationId xmlns:a16="http://schemas.microsoft.com/office/drawing/2014/main" xmlns="" id="{9D9FCBBB-12E0-4D64-95B0-FC92AC7BFCD3}"/>
              </a:ext>
            </a:extLst>
          </p:cNvPr>
          <p:cNvPicPr>
            <a:picLocks noChangeAspect="1"/>
          </p:cNvPicPr>
          <p:nvPr/>
        </p:nvPicPr>
        <p:blipFill>
          <a:blip r:embed="rId2">
            <a:lum bright="-20000" contrast="40000"/>
          </a:blip>
          <a:stretch>
            <a:fillRect/>
          </a:stretch>
        </p:blipFill>
        <p:spPr>
          <a:xfrm>
            <a:off x="2874221" y="168972"/>
            <a:ext cx="8631563" cy="6152225"/>
          </a:xfrm>
          <a:prstGeom prst="rect">
            <a:avLst/>
          </a:prstGeom>
        </p:spPr>
      </p:pic>
    </p:spTree>
    <p:extLst>
      <p:ext uri="{BB962C8B-B14F-4D97-AF65-F5344CB8AC3E}">
        <p14:creationId xmlns:p14="http://schemas.microsoft.com/office/powerpoint/2010/main" val="1451688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966355" y="727364"/>
            <a:ext cx="4426527" cy="707886"/>
          </a:xfrm>
          <a:prstGeom prst="rect">
            <a:avLst/>
          </a:prstGeom>
          <a:noFill/>
        </p:spPr>
        <p:txBody>
          <a:bodyPr wrap="square" rtlCol="0">
            <a:spAutoFit/>
          </a:bodyPr>
          <a:lstStyle/>
          <a:p>
            <a:r>
              <a:rPr lang="es-EC" sz="4000" b="1" dirty="0"/>
              <a:t>OBJETIVO GENERAL</a:t>
            </a:r>
          </a:p>
        </p:txBody>
      </p:sp>
      <p:sp>
        <p:nvSpPr>
          <p:cNvPr id="3" name="CuadroTexto 2"/>
          <p:cNvSpPr txBox="1"/>
          <p:nvPr/>
        </p:nvSpPr>
        <p:spPr>
          <a:xfrm>
            <a:off x="966356" y="1672936"/>
            <a:ext cx="9382990" cy="369332"/>
          </a:xfrm>
          <a:prstGeom prst="rect">
            <a:avLst/>
          </a:prstGeom>
          <a:noFill/>
        </p:spPr>
        <p:txBody>
          <a:bodyPr wrap="square" rtlCol="0">
            <a:spAutoFit/>
          </a:bodyPr>
          <a:lstStyle/>
          <a:p>
            <a:r>
              <a:rPr lang="es-ES"/>
              <a:t>Desarrollar un diseño paramétrico de prótesis externa de mano con herramientas CAD/CAE.</a:t>
            </a:r>
            <a:endParaRPr lang="es-EC"/>
          </a:p>
        </p:txBody>
      </p:sp>
      <p:sp>
        <p:nvSpPr>
          <p:cNvPr id="7" name="CuadroTexto 6"/>
          <p:cNvSpPr txBox="1"/>
          <p:nvPr/>
        </p:nvSpPr>
        <p:spPr>
          <a:xfrm>
            <a:off x="966354" y="2795154"/>
            <a:ext cx="5278582" cy="707886"/>
          </a:xfrm>
          <a:prstGeom prst="rect">
            <a:avLst/>
          </a:prstGeom>
          <a:noFill/>
        </p:spPr>
        <p:txBody>
          <a:bodyPr wrap="square" rtlCol="0">
            <a:spAutoFit/>
          </a:bodyPr>
          <a:lstStyle/>
          <a:p>
            <a:r>
              <a:rPr lang="es-EC" sz="4000" b="1" dirty="0"/>
              <a:t>OBJETIVO ESPECÍFICOS</a:t>
            </a:r>
          </a:p>
        </p:txBody>
      </p:sp>
      <p:sp>
        <p:nvSpPr>
          <p:cNvPr id="8" name="CuadroTexto 7"/>
          <p:cNvSpPr txBox="1"/>
          <p:nvPr/>
        </p:nvSpPr>
        <p:spPr>
          <a:xfrm>
            <a:off x="1072888" y="3810638"/>
            <a:ext cx="9382990" cy="1754326"/>
          </a:xfrm>
          <a:prstGeom prst="rect">
            <a:avLst/>
          </a:prstGeom>
          <a:noFill/>
        </p:spPr>
        <p:txBody>
          <a:bodyPr wrap="square" rtlCol="0">
            <a:spAutoFit/>
          </a:bodyPr>
          <a:lstStyle/>
          <a:p>
            <a:pPr marL="285750" lvl="0" indent="-285750">
              <a:buFont typeface="Arial" panose="020B0604020202020204" pitchFamily="34" charset="0"/>
              <a:buChar char="•"/>
            </a:pPr>
            <a:r>
              <a:rPr lang="es-EC" dirty="0"/>
              <a:t>Análisis de modelos, características y metodologías de diseño de prótesis externa de mano existentes.</a:t>
            </a:r>
          </a:p>
          <a:p>
            <a:pPr marL="285750" lvl="0" indent="-285750">
              <a:buFont typeface="Arial" panose="020B0604020202020204" pitchFamily="34" charset="0"/>
              <a:buChar char="•"/>
            </a:pPr>
            <a:r>
              <a:rPr lang="es-EC" dirty="0"/>
              <a:t>Diseñar una prótesis paramétrica de mano mediante el sistema CAD.</a:t>
            </a:r>
          </a:p>
          <a:p>
            <a:pPr marL="285750" lvl="0" indent="-285750">
              <a:buFont typeface="Arial" panose="020B0604020202020204" pitchFamily="34" charset="0"/>
              <a:buChar char="•"/>
            </a:pPr>
            <a:r>
              <a:rPr lang="es-EC" dirty="0"/>
              <a:t>Analizar mediante una herramienta CAE el diseño propuesto.</a:t>
            </a:r>
          </a:p>
          <a:p>
            <a:pPr marL="285750" lvl="0" indent="-285750">
              <a:buFont typeface="Arial" panose="020B0604020202020204" pitchFamily="34" charset="0"/>
              <a:buChar char="•"/>
            </a:pPr>
            <a:r>
              <a:rPr lang="es-EC" dirty="0"/>
              <a:t>Implementar mediante prototipado rápido los prototipos planteados.</a:t>
            </a:r>
          </a:p>
          <a:p>
            <a:r>
              <a:rPr lang="es-ES" dirty="0"/>
              <a:t> </a:t>
            </a:r>
            <a:endParaRPr lang="es-EC" dirty="0"/>
          </a:p>
        </p:txBody>
      </p:sp>
    </p:spTree>
    <p:extLst>
      <p:ext uri="{BB962C8B-B14F-4D97-AF65-F5344CB8AC3E}">
        <p14:creationId xmlns:p14="http://schemas.microsoft.com/office/powerpoint/2010/main" val="1381563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966355" y="727364"/>
            <a:ext cx="4426527" cy="707886"/>
          </a:xfrm>
          <a:prstGeom prst="rect">
            <a:avLst/>
          </a:prstGeom>
          <a:noFill/>
        </p:spPr>
        <p:txBody>
          <a:bodyPr wrap="square" rtlCol="0">
            <a:spAutoFit/>
          </a:bodyPr>
          <a:lstStyle/>
          <a:p>
            <a:r>
              <a:rPr lang="es-EC" sz="4000" b="1" dirty="0"/>
              <a:t>JUSTIFICACIÓN</a:t>
            </a:r>
          </a:p>
        </p:txBody>
      </p:sp>
      <p:pic>
        <p:nvPicPr>
          <p:cNvPr id="2050" name="Picture 2" descr="Resultado de imagen para avance tecnologico">
            <a:extLst>
              <a:ext uri="{FF2B5EF4-FFF2-40B4-BE49-F238E27FC236}">
                <a16:creationId xmlns:a16="http://schemas.microsoft.com/office/drawing/2014/main" xmlns="" id="{ADBD54A1-940D-4868-AFE9-B7ACF1684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407" y="1589150"/>
            <a:ext cx="4631842" cy="24945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cad cae">
            <a:extLst>
              <a:ext uri="{FF2B5EF4-FFF2-40B4-BE49-F238E27FC236}">
                <a16:creationId xmlns:a16="http://schemas.microsoft.com/office/drawing/2014/main" xmlns="" id="{198C2C89-960B-449C-AAE9-57DE97E97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9574" y="525143"/>
            <a:ext cx="4162009" cy="38917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impresora 3d cube">
            <a:extLst>
              <a:ext uri="{FF2B5EF4-FFF2-40B4-BE49-F238E27FC236}">
                <a16:creationId xmlns:a16="http://schemas.microsoft.com/office/drawing/2014/main" xmlns="" id="{277C8EC0-9DA7-4C9D-A426-1A1B4B5384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993" y="2906912"/>
            <a:ext cx="3127778" cy="312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487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966355" y="727364"/>
            <a:ext cx="4426527" cy="707886"/>
          </a:xfrm>
          <a:prstGeom prst="rect">
            <a:avLst/>
          </a:prstGeom>
          <a:noFill/>
        </p:spPr>
        <p:txBody>
          <a:bodyPr wrap="square" rtlCol="0">
            <a:spAutoFit/>
          </a:bodyPr>
          <a:lstStyle/>
          <a:p>
            <a:r>
              <a:rPr lang="es-EC" sz="4000" b="1" dirty="0"/>
              <a:t>MARCO TEÓRICO</a:t>
            </a:r>
          </a:p>
        </p:txBody>
      </p:sp>
      <p:pic>
        <p:nvPicPr>
          <p:cNvPr id="7" name="Imagen 6" descr="http://historiaybiografias.com/archivos_varios4/hueso_mano.jpg">
            <a:extLst>
              <a:ext uri="{FF2B5EF4-FFF2-40B4-BE49-F238E27FC236}">
                <a16:creationId xmlns:a16="http://schemas.microsoft.com/office/drawing/2014/main" xmlns="" id="{4B29D609-0DF5-42AC-BB3F-B9C59A9E0878}"/>
              </a:ext>
            </a:extLst>
          </p:cNvPr>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179618" y="1755462"/>
            <a:ext cx="5254168" cy="3508995"/>
          </a:xfrm>
          <a:prstGeom prst="rect">
            <a:avLst/>
          </a:prstGeom>
          <a:noFill/>
          <a:ln>
            <a:noFill/>
          </a:ln>
        </p:spPr>
      </p:pic>
      <p:sp>
        <p:nvSpPr>
          <p:cNvPr id="3" name="Rectángulo 2">
            <a:extLst>
              <a:ext uri="{FF2B5EF4-FFF2-40B4-BE49-F238E27FC236}">
                <a16:creationId xmlns:a16="http://schemas.microsoft.com/office/drawing/2014/main" xmlns="" id="{FF676BAC-C844-4FDA-9050-11DD2C8F9455}"/>
              </a:ext>
            </a:extLst>
          </p:cNvPr>
          <p:cNvSpPr/>
          <p:nvPr/>
        </p:nvSpPr>
        <p:spPr>
          <a:xfrm>
            <a:off x="966355" y="1501546"/>
            <a:ext cx="2505814" cy="456535"/>
          </a:xfrm>
          <a:prstGeom prst="rect">
            <a:avLst/>
          </a:prstGeom>
        </p:spPr>
        <p:txBody>
          <a:bodyPr wrap="none">
            <a:spAutoFit/>
          </a:bodyPr>
          <a:lstStyle/>
          <a:p>
            <a:pPr>
              <a:lnSpc>
                <a:spcPct val="150000"/>
              </a:lnSpc>
              <a:spcBef>
                <a:spcPts val="200"/>
              </a:spcBef>
              <a:spcAft>
                <a:spcPts val="0"/>
              </a:spcAft>
            </a:pPr>
            <a:r>
              <a:rPr lang="es-ES" b="1" dirty="0">
                <a:solidFill>
                  <a:srgbClr val="000000"/>
                </a:solidFill>
                <a:latin typeface="Arial" panose="020B0604020202020204" pitchFamily="34" charset="0"/>
                <a:ea typeface="Times New Roman" panose="02020603050405020304" pitchFamily="18" charset="0"/>
                <a:cs typeface="Arial" panose="020B0604020202020204" pitchFamily="34" charset="0"/>
              </a:rPr>
              <a:t>Anatomía de la mano</a:t>
            </a:r>
            <a:endParaRPr lang="es-EC"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a:extLst>
              <a:ext uri="{FF2B5EF4-FFF2-40B4-BE49-F238E27FC236}">
                <a16:creationId xmlns:a16="http://schemas.microsoft.com/office/drawing/2014/main" xmlns="" id="{B813873A-A515-44AE-8485-8432A750EFAD}"/>
              </a:ext>
            </a:extLst>
          </p:cNvPr>
          <p:cNvSpPr/>
          <p:nvPr/>
        </p:nvSpPr>
        <p:spPr>
          <a:xfrm>
            <a:off x="779602" y="5356454"/>
            <a:ext cx="2518639" cy="456535"/>
          </a:xfrm>
          <a:prstGeom prst="rect">
            <a:avLst/>
          </a:prstGeom>
        </p:spPr>
        <p:txBody>
          <a:bodyPr wrap="none">
            <a:spAutoFit/>
          </a:bodyPr>
          <a:lstStyle/>
          <a:p>
            <a:pPr algn="ctr">
              <a:lnSpc>
                <a:spcPct val="150000"/>
              </a:lnSpc>
              <a:spcAft>
                <a:spcPts val="0"/>
              </a:spcAft>
            </a:pPr>
            <a:r>
              <a:rPr lang="es-ES" dirty="0">
                <a:latin typeface="Arial" panose="020B0604020202020204" pitchFamily="34" charset="0"/>
                <a:ea typeface="Calibri" panose="020F0502020204030204" pitchFamily="34" charset="0"/>
                <a:cs typeface="Arial" panose="020B0604020202020204" pitchFamily="34" charset="0"/>
              </a:rPr>
              <a:t>Fuente: </a:t>
            </a:r>
            <a:r>
              <a:rPr lang="es-EC" dirty="0">
                <a:latin typeface="Arial" panose="020B0604020202020204" pitchFamily="34" charset="0"/>
                <a:ea typeface="Calibri" panose="020F0502020204030204" pitchFamily="34" charset="0"/>
                <a:cs typeface="Arial" panose="020B0604020202020204" pitchFamily="34" charset="0"/>
              </a:rPr>
              <a:t>(García, 2014)</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39408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966355" y="727364"/>
            <a:ext cx="4426527" cy="707886"/>
          </a:xfrm>
          <a:prstGeom prst="rect">
            <a:avLst/>
          </a:prstGeom>
          <a:noFill/>
        </p:spPr>
        <p:txBody>
          <a:bodyPr wrap="square" rtlCol="0">
            <a:spAutoFit/>
          </a:bodyPr>
          <a:lstStyle/>
          <a:p>
            <a:r>
              <a:rPr lang="es-EC" sz="4000" b="1" dirty="0"/>
              <a:t>MARCO TEÓRICO</a:t>
            </a:r>
          </a:p>
        </p:txBody>
      </p:sp>
      <p:sp>
        <p:nvSpPr>
          <p:cNvPr id="3" name="Rectángulo 2">
            <a:extLst>
              <a:ext uri="{FF2B5EF4-FFF2-40B4-BE49-F238E27FC236}">
                <a16:creationId xmlns:a16="http://schemas.microsoft.com/office/drawing/2014/main" xmlns="" id="{0859362A-9EAF-4768-9969-76DD334EB0F4}"/>
              </a:ext>
            </a:extLst>
          </p:cNvPr>
          <p:cNvSpPr/>
          <p:nvPr/>
        </p:nvSpPr>
        <p:spPr>
          <a:xfrm>
            <a:off x="966355" y="1783373"/>
            <a:ext cx="2813591" cy="456535"/>
          </a:xfrm>
          <a:prstGeom prst="rect">
            <a:avLst/>
          </a:prstGeom>
        </p:spPr>
        <p:txBody>
          <a:bodyPr wrap="none">
            <a:spAutoFit/>
          </a:bodyPr>
          <a:lstStyle/>
          <a:p>
            <a:pPr>
              <a:lnSpc>
                <a:spcPct val="150000"/>
              </a:lnSpc>
              <a:spcBef>
                <a:spcPts val="200"/>
              </a:spcBef>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Goniometría de la mano</a:t>
            </a:r>
            <a:endParaRPr lang="es-EC" b="1" dirty="0">
              <a:latin typeface="Arial" panose="020B0604020202020204" pitchFamily="34" charset="0"/>
              <a:ea typeface="Times New Roman" panose="02020603050405020304" pitchFamily="18" charset="0"/>
              <a:cs typeface="Arial" panose="020B0604020202020204" pitchFamily="34" charset="0"/>
            </a:endParaRPr>
          </a:p>
        </p:txBody>
      </p:sp>
      <p:pic>
        <p:nvPicPr>
          <p:cNvPr id="8" name="Imagen 7">
            <a:extLst>
              <a:ext uri="{FF2B5EF4-FFF2-40B4-BE49-F238E27FC236}">
                <a16:creationId xmlns:a16="http://schemas.microsoft.com/office/drawing/2014/main" xmlns="" id="{1F98C967-8A48-43E9-8890-C012C3CE3CA6}"/>
              </a:ext>
            </a:extLst>
          </p:cNvPr>
          <p:cNvPicPr/>
          <p:nvPr/>
        </p:nvPicPr>
        <p:blipFill rotWithShape="1">
          <a:blip r:embed="rId2"/>
          <a:srcRect l="32455" t="9565" r="32614" b="33999"/>
          <a:stretch/>
        </p:blipFill>
        <p:spPr bwMode="auto">
          <a:xfrm>
            <a:off x="3779946" y="2011640"/>
            <a:ext cx="4547308" cy="3732212"/>
          </a:xfrm>
          <a:prstGeom prst="rect">
            <a:avLst/>
          </a:prstGeom>
          <a:ln>
            <a:noFill/>
          </a:ln>
          <a:extLst>
            <a:ext uri="{53640926-AAD7-44D8-BBD7-CCE9431645EC}">
              <a14:shadowObscured xmlns:a14="http://schemas.microsoft.com/office/drawing/2010/main"/>
            </a:ext>
          </a:extLst>
        </p:spPr>
      </p:pic>
      <p:sp>
        <p:nvSpPr>
          <p:cNvPr id="5" name="Rectángulo 4">
            <a:extLst>
              <a:ext uri="{FF2B5EF4-FFF2-40B4-BE49-F238E27FC236}">
                <a16:creationId xmlns:a16="http://schemas.microsoft.com/office/drawing/2014/main" xmlns="" id="{7822E6CA-1D02-4EC7-889F-E051588A3EC4}"/>
              </a:ext>
            </a:extLst>
          </p:cNvPr>
          <p:cNvSpPr/>
          <p:nvPr/>
        </p:nvSpPr>
        <p:spPr>
          <a:xfrm>
            <a:off x="834909" y="5622805"/>
            <a:ext cx="2800767" cy="456535"/>
          </a:xfrm>
          <a:prstGeom prst="rect">
            <a:avLst/>
          </a:prstGeom>
        </p:spPr>
        <p:txBody>
          <a:bodyPr wrap="none">
            <a:spAutoFit/>
          </a:bodyPr>
          <a:lstStyle/>
          <a:p>
            <a:pPr algn="ctr">
              <a:lnSpc>
                <a:spcPct val="150000"/>
              </a:lnSpc>
              <a:spcAft>
                <a:spcPts val="0"/>
              </a:spcAft>
            </a:pPr>
            <a:r>
              <a:rPr lang="es-ES" dirty="0">
                <a:latin typeface="Arial" panose="020B0604020202020204" pitchFamily="34" charset="0"/>
                <a:ea typeface="Calibri" panose="020F0502020204030204" pitchFamily="34" charset="0"/>
                <a:cs typeface="Arial" panose="020B0604020202020204" pitchFamily="34" charset="0"/>
              </a:rPr>
              <a:t>Fuente: </a:t>
            </a:r>
            <a:r>
              <a:rPr lang="es-EC" dirty="0">
                <a:latin typeface="Arial" panose="020B0604020202020204" pitchFamily="34" charset="0"/>
                <a:ea typeface="Calibri" panose="020F0502020204030204" pitchFamily="34" charset="0"/>
                <a:cs typeface="Arial" panose="020B0604020202020204" pitchFamily="34" charset="0"/>
              </a:rPr>
              <a:t>(</a:t>
            </a:r>
            <a:r>
              <a:rPr lang="es-EC" dirty="0" err="1">
                <a:latin typeface="Arial" panose="020B0604020202020204" pitchFamily="34" charset="0"/>
                <a:ea typeface="Calibri" panose="020F0502020204030204" pitchFamily="34" charset="0"/>
                <a:cs typeface="Arial" panose="020B0604020202020204" pitchFamily="34" charset="0"/>
              </a:rPr>
              <a:t>Quinayás</a:t>
            </a:r>
            <a:r>
              <a:rPr lang="es-EC" dirty="0">
                <a:latin typeface="Arial" panose="020B0604020202020204" pitchFamily="34" charset="0"/>
                <a:ea typeface="Calibri" panose="020F0502020204030204" pitchFamily="34" charset="0"/>
                <a:cs typeface="Arial" panose="020B0604020202020204" pitchFamily="34" charset="0"/>
              </a:rPr>
              <a:t>, 2010)</a:t>
            </a:r>
            <a:endParaRPr lang="es-EC"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68116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050"/>
            <a:ext cx="12192000" cy="10895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ntrada manual 10"/>
          <p:cNvSpPr/>
          <p:nvPr/>
        </p:nvSpPr>
        <p:spPr>
          <a:xfrm>
            <a:off x="0" y="6317672"/>
            <a:ext cx="12192000" cy="540327"/>
          </a:xfrm>
          <a:prstGeom prst="flowChartManualInp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966355" y="727364"/>
            <a:ext cx="4426527" cy="707886"/>
          </a:xfrm>
          <a:prstGeom prst="rect">
            <a:avLst/>
          </a:prstGeom>
          <a:noFill/>
        </p:spPr>
        <p:txBody>
          <a:bodyPr wrap="square" rtlCol="0">
            <a:spAutoFit/>
          </a:bodyPr>
          <a:lstStyle/>
          <a:p>
            <a:r>
              <a:rPr lang="es-EC" sz="4000" b="1" dirty="0"/>
              <a:t>MARCO TEÓRICO</a:t>
            </a:r>
          </a:p>
        </p:txBody>
      </p:sp>
      <p:sp>
        <p:nvSpPr>
          <p:cNvPr id="3" name="Rectángulo 2">
            <a:extLst>
              <a:ext uri="{FF2B5EF4-FFF2-40B4-BE49-F238E27FC236}">
                <a16:creationId xmlns:a16="http://schemas.microsoft.com/office/drawing/2014/main" xmlns="" id="{0859362A-9EAF-4768-9969-76DD334EB0F4}"/>
              </a:ext>
            </a:extLst>
          </p:cNvPr>
          <p:cNvSpPr/>
          <p:nvPr/>
        </p:nvSpPr>
        <p:spPr>
          <a:xfrm>
            <a:off x="966355" y="1783373"/>
            <a:ext cx="3044423" cy="369332"/>
          </a:xfrm>
          <a:prstGeom prst="rect">
            <a:avLst/>
          </a:prstGeom>
        </p:spPr>
        <p:txBody>
          <a:bodyPr wrap="none">
            <a:spAutoFit/>
          </a:bodyPr>
          <a:lstStyle/>
          <a:p>
            <a:r>
              <a:rPr lang="es-ES" b="1" dirty="0">
                <a:latin typeface="Arial" panose="020B0604020202020204" pitchFamily="34" charset="0"/>
                <a:cs typeface="Arial" panose="020B0604020202020204" pitchFamily="34" charset="0"/>
              </a:rPr>
              <a:t>Antropometría de la mano</a:t>
            </a:r>
            <a:endParaRPr lang="es-EC" b="1"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xmlns="" id="{28E68AE4-6F4C-4278-A066-DFE05708E149}"/>
              </a:ext>
            </a:extLst>
          </p:cNvPr>
          <p:cNvPicPr>
            <a:picLocks noChangeAspect="1"/>
          </p:cNvPicPr>
          <p:nvPr/>
        </p:nvPicPr>
        <p:blipFill>
          <a:blip r:embed="rId2"/>
          <a:stretch>
            <a:fillRect/>
          </a:stretch>
        </p:blipFill>
        <p:spPr>
          <a:xfrm>
            <a:off x="966355" y="2316033"/>
            <a:ext cx="2453522" cy="1615887"/>
          </a:xfrm>
          <a:prstGeom prst="rect">
            <a:avLst/>
          </a:prstGeom>
        </p:spPr>
      </p:pic>
      <p:pic>
        <p:nvPicPr>
          <p:cNvPr id="7" name="Imagen 6">
            <a:extLst>
              <a:ext uri="{FF2B5EF4-FFF2-40B4-BE49-F238E27FC236}">
                <a16:creationId xmlns:a16="http://schemas.microsoft.com/office/drawing/2014/main" xmlns="" id="{462EC318-1DEB-4B9A-AC2E-118FE7F945EE}"/>
              </a:ext>
            </a:extLst>
          </p:cNvPr>
          <p:cNvPicPr>
            <a:picLocks noChangeAspect="1"/>
          </p:cNvPicPr>
          <p:nvPr/>
        </p:nvPicPr>
        <p:blipFill>
          <a:blip r:embed="rId3"/>
          <a:stretch>
            <a:fillRect/>
          </a:stretch>
        </p:blipFill>
        <p:spPr>
          <a:xfrm>
            <a:off x="3419877" y="3814076"/>
            <a:ext cx="1723371" cy="2118584"/>
          </a:xfrm>
          <a:prstGeom prst="rect">
            <a:avLst/>
          </a:prstGeom>
        </p:spPr>
      </p:pic>
      <p:pic>
        <p:nvPicPr>
          <p:cNvPr id="9" name="Imagen 8">
            <a:extLst>
              <a:ext uri="{FF2B5EF4-FFF2-40B4-BE49-F238E27FC236}">
                <a16:creationId xmlns:a16="http://schemas.microsoft.com/office/drawing/2014/main" xmlns="" id="{20119277-762D-4B3A-AA0F-C30CB56287B0}"/>
              </a:ext>
            </a:extLst>
          </p:cNvPr>
          <p:cNvPicPr>
            <a:picLocks noChangeAspect="1"/>
          </p:cNvPicPr>
          <p:nvPr/>
        </p:nvPicPr>
        <p:blipFill>
          <a:blip r:embed="rId4"/>
          <a:stretch>
            <a:fillRect/>
          </a:stretch>
        </p:blipFill>
        <p:spPr>
          <a:xfrm>
            <a:off x="5143248" y="2252185"/>
            <a:ext cx="2331193" cy="1828187"/>
          </a:xfrm>
          <a:prstGeom prst="rect">
            <a:avLst/>
          </a:prstGeom>
        </p:spPr>
      </p:pic>
      <p:pic>
        <p:nvPicPr>
          <p:cNvPr id="10" name="Imagen 9">
            <a:extLst>
              <a:ext uri="{FF2B5EF4-FFF2-40B4-BE49-F238E27FC236}">
                <a16:creationId xmlns:a16="http://schemas.microsoft.com/office/drawing/2014/main" xmlns="" id="{C637171C-789A-4359-A946-3AF51F640675}"/>
              </a:ext>
            </a:extLst>
          </p:cNvPr>
          <p:cNvPicPr>
            <a:picLocks noChangeAspect="1"/>
          </p:cNvPicPr>
          <p:nvPr/>
        </p:nvPicPr>
        <p:blipFill rotWithShape="1">
          <a:blip r:embed="rId5"/>
          <a:srcRect l="3765" t="24368" r="30329" b="5170"/>
          <a:stretch/>
        </p:blipFill>
        <p:spPr>
          <a:xfrm>
            <a:off x="7474441" y="3825353"/>
            <a:ext cx="3396805" cy="2042793"/>
          </a:xfrm>
          <a:prstGeom prst="rect">
            <a:avLst/>
          </a:prstGeom>
        </p:spPr>
      </p:pic>
      <p:sp>
        <p:nvSpPr>
          <p:cNvPr id="12" name="Rectángulo 11">
            <a:extLst>
              <a:ext uri="{FF2B5EF4-FFF2-40B4-BE49-F238E27FC236}">
                <a16:creationId xmlns:a16="http://schemas.microsoft.com/office/drawing/2014/main" xmlns="" id="{D3CB7708-1A7A-4D43-A0F6-5DA46B702010}"/>
              </a:ext>
            </a:extLst>
          </p:cNvPr>
          <p:cNvSpPr/>
          <p:nvPr/>
        </p:nvSpPr>
        <p:spPr>
          <a:xfrm>
            <a:off x="738429" y="5538911"/>
            <a:ext cx="2576346" cy="369332"/>
          </a:xfrm>
          <a:prstGeom prst="rect">
            <a:avLst/>
          </a:prstGeom>
        </p:spPr>
        <p:txBody>
          <a:bodyPr wrap="none">
            <a:spAutoFit/>
          </a:bodyPr>
          <a:lstStyle/>
          <a:p>
            <a:r>
              <a:rPr lang="es-ES" dirty="0">
                <a:solidFill>
                  <a:srgbClr val="000000"/>
                </a:solidFill>
                <a:latin typeface="Times New Roman" panose="02020603050405020304" pitchFamily="18" charset="0"/>
                <a:ea typeface="Calibri" panose="020F0502020204030204" pitchFamily="34" charset="0"/>
              </a:rPr>
              <a:t> </a:t>
            </a:r>
            <a:r>
              <a:rPr lang="es-ES" dirty="0">
                <a:solidFill>
                  <a:srgbClr val="000000"/>
                </a:solidFill>
                <a:latin typeface="Arial" panose="020B0604020202020204" pitchFamily="34" charset="0"/>
                <a:ea typeface="Calibri" panose="020F0502020204030204" pitchFamily="34" charset="0"/>
                <a:cs typeface="Arial" panose="020B0604020202020204" pitchFamily="34" charset="0"/>
              </a:rPr>
              <a:t>Fuente: </a:t>
            </a:r>
            <a:r>
              <a:rPr lang="es-EC" dirty="0">
                <a:solidFill>
                  <a:srgbClr val="000000"/>
                </a:solidFill>
                <a:latin typeface="Arial" panose="020B0604020202020204" pitchFamily="34" charset="0"/>
                <a:ea typeface="Calibri" panose="020F0502020204030204" pitchFamily="34" charset="0"/>
                <a:cs typeface="Arial" panose="020B0604020202020204" pitchFamily="34" charset="0"/>
              </a:rPr>
              <a:t>(García, 2014)</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797802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4571</TotalTime>
  <Words>1972</Words>
  <Application>Microsoft Office PowerPoint</Application>
  <PresentationFormat>Personalizado</PresentationFormat>
  <Paragraphs>733</Paragraphs>
  <Slides>43</Slides>
  <Notes>0</Notes>
  <HiddenSlides>0</HiddenSlides>
  <MMClips>0</MMClips>
  <ScaleCrop>false</ScaleCrop>
  <HeadingPairs>
    <vt:vector size="4" baseType="variant">
      <vt:variant>
        <vt:lpstr>Tema</vt:lpstr>
      </vt:variant>
      <vt:variant>
        <vt:i4>1</vt:i4>
      </vt:variant>
      <vt:variant>
        <vt:lpstr>Títulos de diapositiva</vt:lpstr>
      </vt:variant>
      <vt:variant>
        <vt:i4>43</vt:i4>
      </vt:variant>
    </vt:vector>
  </HeadingPairs>
  <TitlesOfParts>
    <vt:vector size="44" baseType="lpstr">
      <vt:lpstr>Tema de Office</vt:lpstr>
      <vt:lpstr>Presentación de PowerPoint</vt:lpstr>
      <vt:lpstr>Presentación de PowerPoint</vt:lpstr>
      <vt:lpstr>COHERENCIA LINEAS DE INVESTIGACIÓN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LAB2-HP-20</dc:creator>
  <cp:lastModifiedBy>Equipo 1</cp:lastModifiedBy>
  <cp:revision>63</cp:revision>
  <dcterms:created xsi:type="dcterms:W3CDTF">2016-02-23T16:23:19Z</dcterms:created>
  <dcterms:modified xsi:type="dcterms:W3CDTF">2018-02-15T19:47:39Z</dcterms:modified>
</cp:coreProperties>
</file>