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4D4C4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51122" y="266268"/>
            <a:ext cx="559821" cy="531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876962" y="271742"/>
            <a:ext cx="1176020" cy="528955"/>
          </a:xfrm>
          <a:custGeom>
            <a:avLst/>
            <a:gdLst/>
            <a:ahLst/>
            <a:cxnLst/>
            <a:rect l="l" t="t" r="r" b="b"/>
            <a:pathLst>
              <a:path w="1176020" h="528955">
                <a:moveTo>
                  <a:pt x="1150096" y="0"/>
                </a:moveTo>
                <a:lnTo>
                  <a:pt x="25476" y="0"/>
                </a:lnTo>
                <a:lnTo>
                  <a:pt x="15559" y="7692"/>
                </a:lnTo>
                <a:lnTo>
                  <a:pt x="7461" y="28670"/>
                </a:lnTo>
                <a:lnTo>
                  <a:pt x="2001" y="59782"/>
                </a:lnTo>
                <a:lnTo>
                  <a:pt x="0" y="97878"/>
                </a:lnTo>
                <a:lnTo>
                  <a:pt x="0" y="430961"/>
                </a:lnTo>
                <a:lnTo>
                  <a:pt x="2001" y="469058"/>
                </a:lnTo>
                <a:lnTo>
                  <a:pt x="7461" y="500170"/>
                </a:lnTo>
                <a:lnTo>
                  <a:pt x="15559" y="521148"/>
                </a:lnTo>
                <a:lnTo>
                  <a:pt x="25476" y="528840"/>
                </a:lnTo>
                <a:lnTo>
                  <a:pt x="1150096" y="528840"/>
                </a:lnTo>
                <a:lnTo>
                  <a:pt x="1160004" y="521148"/>
                </a:lnTo>
                <a:lnTo>
                  <a:pt x="1168094" y="500170"/>
                </a:lnTo>
                <a:lnTo>
                  <a:pt x="1173547" y="469058"/>
                </a:lnTo>
                <a:lnTo>
                  <a:pt x="1175547" y="430961"/>
                </a:lnTo>
                <a:lnTo>
                  <a:pt x="1175547" y="97878"/>
                </a:lnTo>
                <a:lnTo>
                  <a:pt x="1173547" y="59782"/>
                </a:lnTo>
                <a:lnTo>
                  <a:pt x="1168094" y="28670"/>
                </a:lnTo>
                <a:lnTo>
                  <a:pt x="1160004" y="7692"/>
                </a:lnTo>
                <a:lnTo>
                  <a:pt x="1150096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6875" y="396068"/>
            <a:ext cx="7450249" cy="314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2988" y="2425591"/>
            <a:ext cx="7918023" cy="2256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4D4C4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png"/><Relationship Id="rId3" Type="http://schemas.openxmlformats.org/officeDocument/2006/relationships/image" Target="../media/image6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png"/><Relationship Id="rId3" Type="http://schemas.openxmlformats.org/officeDocument/2006/relationships/image" Target="../media/image6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4.png"/><Relationship Id="rId3" Type="http://schemas.openxmlformats.org/officeDocument/2006/relationships/image" Target="../media/image65.jpg"/><Relationship Id="rId4" Type="http://schemas.openxmlformats.org/officeDocument/2006/relationships/image" Target="../media/image66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73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Relationship Id="rId4" Type="http://schemas.openxmlformats.org/officeDocument/2006/relationships/image" Target="../media/image76.jpg"/><Relationship Id="rId5" Type="http://schemas.openxmlformats.org/officeDocument/2006/relationships/image" Target="../media/image77.png"/><Relationship Id="rId6" Type="http://schemas.openxmlformats.org/officeDocument/2006/relationships/image" Target="../media/image78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image" Target="../media/image81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Relationship Id="rId3" Type="http://schemas.openxmlformats.org/officeDocument/2006/relationships/image" Target="../media/image88.png"/><Relationship Id="rId4" Type="http://schemas.openxmlformats.org/officeDocument/2006/relationships/image" Target="../media/image89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Relationship Id="rId3" Type="http://schemas.openxmlformats.org/officeDocument/2006/relationships/image" Target="../media/image94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6" Type="http://schemas.openxmlformats.org/officeDocument/2006/relationships/image" Target="../media/image99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Relationship Id="rId3" Type="http://schemas.openxmlformats.org/officeDocument/2006/relationships/image" Target="../media/image101.png"/><Relationship Id="rId4" Type="http://schemas.openxmlformats.org/officeDocument/2006/relationships/image" Target="../media/image102.png"/><Relationship Id="rId5" Type="http://schemas.openxmlformats.org/officeDocument/2006/relationships/image" Target="../media/image103.png"/><Relationship Id="rId6" Type="http://schemas.openxmlformats.org/officeDocument/2006/relationships/image" Target="../media/image104.png"/><Relationship Id="rId7" Type="http://schemas.openxmlformats.org/officeDocument/2006/relationships/image" Target="../media/image105.png"/><Relationship Id="rId8" Type="http://schemas.openxmlformats.org/officeDocument/2006/relationships/image" Target="../media/image106.png"/><Relationship Id="rId9" Type="http://schemas.openxmlformats.org/officeDocument/2006/relationships/image" Target="../media/image107.png"/><Relationship Id="rId10" Type="http://schemas.openxmlformats.org/officeDocument/2006/relationships/image" Target="../media/image108.png"/><Relationship Id="rId11" Type="http://schemas.openxmlformats.org/officeDocument/2006/relationships/image" Target="../media/image109.png"/><Relationship Id="rId12" Type="http://schemas.openxmlformats.org/officeDocument/2006/relationships/image" Target="../media/image110.png"/><Relationship Id="rId13" Type="http://schemas.openxmlformats.org/officeDocument/2006/relationships/image" Target="../media/image111.png"/><Relationship Id="rId14" Type="http://schemas.openxmlformats.org/officeDocument/2006/relationships/image" Target="../media/image112.png"/><Relationship Id="rId15" Type="http://schemas.openxmlformats.org/officeDocument/2006/relationships/image" Target="../media/image113.png"/><Relationship Id="rId16" Type="http://schemas.openxmlformats.org/officeDocument/2006/relationships/image" Target="../media/image114.png"/><Relationship Id="rId17" Type="http://schemas.openxmlformats.org/officeDocument/2006/relationships/image" Target="../media/image115.png"/><Relationship Id="rId18" Type="http://schemas.openxmlformats.org/officeDocument/2006/relationships/image" Target="../media/image116.png"/><Relationship Id="rId19" Type="http://schemas.openxmlformats.org/officeDocument/2006/relationships/image" Target="../media/image117.png"/><Relationship Id="rId20" Type="http://schemas.openxmlformats.org/officeDocument/2006/relationships/image" Target="../media/image118.png"/><Relationship Id="rId21" Type="http://schemas.openxmlformats.org/officeDocument/2006/relationships/image" Target="../media/image119.png"/><Relationship Id="rId22" Type="http://schemas.openxmlformats.org/officeDocument/2006/relationships/image" Target="../media/image120.png"/><Relationship Id="rId23" Type="http://schemas.openxmlformats.org/officeDocument/2006/relationships/image" Target="../media/image121.png"/><Relationship Id="rId24" Type="http://schemas.openxmlformats.org/officeDocument/2006/relationships/image" Target="../media/image122.png"/><Relationship Id="rId25" Type="http://schemas.openxmlformats.org/officeDocument/2006/relationships/image" Target="../media/image123.png"/><Relationship Id="rId26" Type="http://schemas.openxmlformats.org/officeDocument/2006/relationships/image" Target="../media/image124.png"/><Relationship Id="rId27" Type="http://schemas.openxmlformats.org/officeDocument/2006/relationships/image" Target="../media/image125.png"/><Relationship Id="rId28" Type="http://schemas.openxmlformats.org/officeDocument/2006/relationships/image" Target="../media/image126.png"/><Relationship Id="rId29" Type="http://schemas.openxmlformats.org/officeDocument/2006/relationships/image" Target="../media/image127.png"/><Relationship Id="rId30" Type="http://schemas.openxmlformats.org/officeDocument/2006/relationships/image" Target="../media/image128.png"/><Relationship Id="rId31" Type="http://schemas.openxmlformats.org/officeDocument/2006/relationships/image" Target="../media/image129.png"/><Relationship Id="rId32" Type="http://schemas.openxmlformats.org/officeDocument/2006/relationships/image" Target="../media/image130.png"/><Relationship Id="rId33" Type="http://schemas.openxmlformats.org/officeDocument/2006/relationships/image" Target="../media/image131.png"/><Relationship Id="rId34" Type="http://schemas.openxmlformats.org/officeDocument/2006/relationships/image" Target="../media/image132.png"/><Relationship Id="rId35" Type="http://schemas.openxmlformats.org/officeDocument/2006/relationships/image" Target="../media/image133.png"/><Relationship Id="rId36" Type="http://schemas.openxmlformats.org/officeDocument/2006/relationships/image" Target="../media/image134.png"/><Relationship Id="rId37" Type="http://schemas.openxmlformats.org/officeDocument/2006/relationships/image" Target="../media/image135.png"/><Relationship Id="rId38" Type="http://schemas.openxmlformats.org/officeDocument/2006/relationships/image" Target="../media/image136.png"/><Relationship Id="rId39" Type="http://schemas.openxmlformats.org/officeDocument/2006/relationships/image" Target="../media/image137.png"/><Relationship Id="rId40" Type="http://schemas.openxmlformats.org/officeDocument/2006/relationships/image" Target="../media/image138.png"/><Relationship Id="rId41" Type="http://schemas.openxmlformats.org/officeDocument/2006/relationships/image" Target="../media/image139.png"/><Relationship Id="rId42" Type="http://schemas.openxmlformats.org/officeDocument/2006/relationships/image" Target="../media/image140.png"/><Relationship Id="rId43" Type="http://schemas.openxmlformats.org/officeDocument/2006/relationships/image" Target="../media/image141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2.png"/><Relationship Id="rId3" Type="http://schemas.openxmlformats.org/officeDocument/2006/relationships/image" Target="../media/image143.png"/><Relationship Id="rId4" Type="http://schemas.openxmlformats.org/officeDocument/2006/relationships/image" Target="../media/image144.png"/><Relationship Id="rId5" Type="http://schemas.openxmlformats.org/officeDocument/2006/relationships/image" Target="../media/image145.png"/><Relationship Id="rId6" Type="http://schemas.openxmlformats.org/officeDocument/2006/relationships/image" Target="../media/image146.png"/><Relationship Id="rId7" Type="http://schemas.openxmlformats.org/officeDocument/2006/relationships/image" Target="../media/image147.png"/><Relationship Id="rId8" Type="http://schemas.openxmlformats.org/officeDocument/2006/relationships/image" Target="../media/image148.png"/><Relationship Id="rId9" Type="http://schemas.openxmlformats.org/officeDocument/2006/relationships/image" Target="../media/image149.png"/><Relationship Id="rId10" Type="http://schemas.openxmlformats.org/officeDocument/2006/relationships/image" Target="../media/image150.png"/><Relationship Id="rId11" Type="http://schemas.openxmlformats.org/officeDocument/2006/relationships/image" Target="../media/image151.png"/><Relationship Id="rId12" Type="http://schemas.openxmlformats.org/officeDocument/2006/relationships/image" Target="../media/image152.png"/><Relationship Id="rId13" Type="http://schemas.openxmlformats.org/officeDocument/2006/relationships/image" Target="../media/image153.png"/><Relationship Id="rId14" Type="http://schemas.openxmlformats.org/officeDocument/2006/relationships/image" Target="../media/image154.png"/><Relationship Id="rId15" Type="http://schemas.openxmlformats.org/officeDocument/2006/relationships/image" Target="../media/image155.png"/><Relationship Id="rId16" Type="http://schemas.openxmlformats.org/officeDocument/2006/relationships/image" Target="../media/image156.png"/><Relationship Id="rId17" Type="http://schemas.openxmlformats.org/officeDocument/2006/relationships/image" Target="../media/image157.png"/><Relationship Id="rId18" Type="http://schemas.openxmlformats.org/officeDocument/2006/relationships/image" Target="../media/image158.png"/><Relationship Id="rId19" Type="http://schemas.openxmlformats.org/officeDocument/2006/relationships/image" Target="../media/image159.png"/><Relationship Id="rId20" Type="http://schemas.openxmlformats.org/officeDocument/2006/relationships/image" Target="../media/image160.png"/><Relationship Id="rId21" Type="http://schemas.openxmlformats.org/officeDocument/2006/relationships/image" Target="../media/image161.png"/><Relationship Id="rId22" Type="http://schemas.openxmlformats.org/officeDocument/2006/relationships/image" Target="../media/image162.png"/><Relationship Id="rId23" Type="http://schemas.openxmlformats.org/officeDocument/2006/relationships/image" Target="../media/image163.png"/><Relationship Id="rId24" Type="http://schemas.openxmlformats.org/officeDocument/2006/relationships/image" Target="../media/image164.png"/><Relationship Id="rId25" Type="http://schemas.openxmlformats.org/officeDocument/2006/relationships/image" Target="../media/image165.png"/><Relationship Id="rId26" Type="http://schemas.openxmlformats.org/officeDocument/2006/relationships/image" Target="../media/image166.png"/><Relationship Id="rId27" Type="http://schemas.openxmlformats.org/officeDocument/2006/relationships/image" Target="../media/image167.png"/><Relationship Id="rId28" Type="http://schemas.openxmlformats.org/officeDocument/2006/relationships/image" Target="../media/image168.png"/><Relationship Id="rId29" Type="http://schemas.openxmlformats.org/officeDocument/2006/relationships/image" Target="../media/image169.png"/><Relationship Id="rId30" Type="http://schemas.openxmlformats.org/officeDocument/2006/relationships/image" Target="../media/image170.png"/><Relationship Id="rId31" Type="http://schemas.openxmlformats.org/officeDocument/2006/relationships/image" Target="../media/image171.png"/><Relationship Id="rId32" Type="http://schemas.openxmlformats.org/officeDocument/2006/relationships/image" Target="../media/image172.png"/><Relationship Id="rId33" Type="http://schemas.openxmlformats.org/officeDocument/2006/relationships/image" Target="../media/image173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4.png"/><Relationship Id="rId3" Type="http://schemas.openxmlformats.org/officeDocument/2006/relationships/image" Target="../media/image175.png"/><Relationship Id="rId4" Type="http://schemas.openxmlformats.org/officeDocument/2006/relationships/image" Target="../media/image176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7.png"/><Relationship Id="rId3" Type="http://schemas.openxmlformats.org/officeDocument/2006/relationships/image" Target="../media/image178.png"/><Relationship Id="rId4" Type="http://schemas.openxmlformats.org/officeDocument/2006/relationships/image" Target="../media/image179.png"/><Relationship Id="rId5" Type="http://schemas.openxmlformats.org/officeDocument/2006/relationships/image" Target="../media/image180.jpg"/><Relationship Id="rId6" Type="http://schemas.openxmlformats.org/officeDocument/2006/relationships/image" Target="../media/image181.png"/><Relationship Id="rId7" Type="http://schemas.openxmlformats.org/officeDocument/2006/relationships/image" Target="../media/image182.png"/><Relationship Id="rId8" Type="http://schemas.openxmlformats.org/officeDocument/2006/relationships/image" Target="../media/image183.png"/><Relationship Id="rId9" Type="http://schemas.openxmlformats.org/officeDocument/2006/relationships/image" Target="../media/image184.png"/><Relationship Id="rId10" Type="http://schemas.openxmlformats.org/officeDocument/2006/relationships/image" Target="../media/image185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6.png"/><Relationship Id="rId3" Type="http://schemas.openxmlformats.org/officeDocument/2006/relationships/image" Target="../media/image187.png"/><Relationship Id="rId4" Type="http://schemas.openxmlformats.org/officeDocument/2006/relationships/image" Target="../media/image188.png"/><Relationship Id="rId5" Type="http://schemas.openxmlformats.org/officeDocument/2006/relationships/image" Target="../media/image189.png"/><Relationship Id="rId6" Type="http://schemas.openxmlformats.org/officeDocument/2006/relationships/image" Target="../media/image190.png"/><Relationship Id="rId7" Type="http://schemas.openxmlformats.org/officeDocument/2006/relationships/image" Target="../media/image191.png"/><Relationship Id="rId8" Type="http://schemas.openxmlformats.org/officeDocument/2006/relationships/image" Target="../media/image192.png"/><Relationship Id="rId9" Type="http://schemas.openxmlformats.org/officeDocument/2006/relationships/image" Target="../media/image193.png"/><Relationship Id="rId10" Type="http://schemas.openxmlformats.org/officeDocument/2006/relationships/image" Target="../media/image194.png"/><Relationship Id="rId11" Type="http://schemas.openxmlformats.org/officeDocument/2006/relationships/image" Target="../media/image195.png"/><Relationship Id="rId12" Type="http://schemas.openxmlformats.org/officeDocument/2006/relationships/image" Target="../media/image196.png"/><Relationship Id="rId13" Type="http://schemas.openxmlformats.org/officeDocument/2006/relationships/image" Target="../media/image197.png"/><Relationship Id="rId14" Type="http://schemas.openxmlformats.org/officeDocument/2006/relationships/image" Target="../media/image198.png"/><Relationship Id="rId15" Type="http://schemas.openxmlformats.org/officeDocument/2006/relationships/image" Target="../media/image199.png"/><Relationship Id="rId16" Type="http://schemas.openxmlformats.org/officeDocument/2006/relationships/image" Target="../media/image200.png"/><Relationship Id="rId17" Type="http://schemas.openxmlformats.org/officeDocument/2006/relationships/image" Target="../media/image201.png"/><Relationship Id="rId18" Type="http://schemas.openxmlformats.org/officeDocument/2006/relationships/image" Target="../media/image202.png"/><Relationship Id="rId19" Type="http://schemas.openxmlformats.org/officeDocument/2006/relationships/image" Target="../media/image203.png"/><Relationship Id="rId20" Type="http://schemas.openxmlformats.org/officeDocument/2006/relationships/image" Target="../media/image204.jpg"/><Relationship Id="rId21" Type="http://schemas.openxmlformats.org/officeDocument/2006/relationships/image" Target="../media/image205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6.png"/><Relationship Id="rId3" Type="http://schemas.openxmlformats.org/officeDocument/2006/relationships/image" Target="../media/image207.png"/><Relationship Id="rId4" Type="http://schemas.openxmlformats.org/officeDocument/2006/relationships/image" Target="../media/image208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9.png"/><Relationship Id="rId3" Type="http://schemas.openxmlformats.org/officeDocument/2006/relationships/image" Target="../media/image210.png"/><Relationship Id="rId4" Type="http://schemas.openxmlformats.org/officeDocument/2006/relationships/image" Target="../media/image211.png"/><Relationship Id="rId5" Type="http://schemas.openxmlformats.org/officeDocument/2006/relationships/image" Target="../media/image212.jpg"/><Relationship Id="rId6" Type="http://schemas.openxmlformats.org/officeDocument/2006/relationships/image" Target="../media/image213.jpg"/><Relationship Id="rId7" Type="http://schemas.openxmlformats.org/officeDocument/2006/relationships/image" Target="../media/image214.png"/><Relationship Id="rId8" Type="http://schemas.openxmlformats.org/officeDocument/2006/relationships/image" Target="../media/image215.jpg"/><Relationship Id="rId9" Type="http://schemas.openxmlformats.org/officeDocument/2006/relationships/image" Target="../media/image216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7.png"/><Relationship Id="rId3" Type="http://schemas.openxmlformats.org/officeDocument/2006/relationships/image" Target="../media/image218.png"/><Relationship Id="rId4" Type="http://schemas.openxmlformats.org/officeDocument/2006/relationships/image" Target="../media/image219.png"/><Relationship Id="rId5" Type="http://schemas.openxmlformats.org/officeDocument/2006/relationships/image" Target="../media/image220.png"/><Relationship Id="rId6" Type="http://schemas.openxmlformats.org/officeDocument/2006/relationships/image" Target="../media/image221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2.png"/><Relationship Id="rId3" Type="http://schemas.openxmlformats.org/officeDocument/2006/relationships/image" Target="../media/image223.png"/><Relationship Id="rId4" Type="http://schemas.openxmlformats.org/officeDocument/2006/relationships/image" Target="../media/image224.png"/><Relationship Id="rId5" Type="http://schemas.openxmlformats.org/officeDocument/2006/relationships/image" Target="../media/image225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6.png"/><Relationship Id="rId3" Type="http://schemas.openxmlformats.org/officeDocument/2006/relationships/image" Target="../media/image227.png"/><Relationship Id="rId4" Type="http://schemas.openxmlformats.org/officeDocument/2006/relationships/image" Target="../media/image228.png"/><Relationship Id="rId5" Type="http://schemas.openxmlformats.org/officeDocument/2006/relationships/image" Target="../media/image229.png"/><Relationship Id="rId6" Type="http://schemas.openxmlformats.org/officeDocument/2006/relationships/image" Target="../media/image230.png"/><Relationship Id="rId7" Type="http://schemas.openxmlformats.org/officeDocument/2006/relationships/image" Target="../media/image231.png"/><Relationship Id="rId8" Type="http://schemas.openxmlformats.org/officeDocument/2006/relationships/image" Target="../media/image232.png"/><Relationship Id="rId9" Type="http://schemas.openxmlformats.org/officeDocument/2006/relationships/image" Target="../media/image233.png"/><Relationship Id="rId10" Type="http://schemas.openxmlformats.org/officeDocument/2006/relationships/image" Target="../media/image234.png"/><Relationship Id="rId11" Type="http://schemas.openxmlformats.org/officeDocument/2006/relationships/image" Target="../media/image235.png"/><Relationship Id="rId12" Type="http://schemas.openxmlformats.org/officeDocument/2006/relationships/image" Target="../media/image236.png"/><Relationship Id="rId13" Type="http://schemas.openxmlformats.org/officeDocument/2006/relationships/image" Target="../media/image237.png"/><Relationship Id="rId14" Type="http://schemas.openxmlformats.org/officeDocument/2006/relationships/image" Target="../media/image238.png"/><Relationship Id="rId15" Type="http://schemas.openxmlformats.org/officeDocument/2006/relationships/image" Target="../media/image239.png"/><Relationship Id="rId16" Type="http://schemas.openxmlformats.org/officeDocument/2006/relationships/image" Target="../media/image240.png"/><Relationship Id="rId17" Type="http://schemas.openxmlformats.org/officeDocument/2006/relationships/image" Target="../media/image241.png"/><Relationship Id="rId18" Type="http://schemas.openxmlformats.org/officeDocument/2006/relationships/image" Target="../media/image242.png"/><Relationship Id="rId19" Type="http://schemas.openxmlformats.org/officeDocument/2006/relationships/image" Target="../media/image243.png"/><Relationship Id="rId20" Type="http://schemas.openxmlformats.org/officeDocument/2006/relationships/image" Target="../media/image244.png"/><Relationship Id="rId21" Type="http://schemas.openxmlformats.org/officeDocument/2006/relationships/image" Target="../media/image245.png"/><Relationship Id="rId22" Type="http://schemas.openxmlformats.org/officeDocument/2006/relationships/image" Target="../media/image246.png"/><Relationship Id="rId23" Type="http://schemas.openxmlformats.org/officeDocument/2006/relationships/image" Target="../media/image247.png"/><Relationship Id="rId24" Type="http://schemas.openxmlformats.org/officeDocument/2006/relationships/image" Target="../media/image248.png"/><Relationship Id="rId25" Type="http://schemas.openxmlformats.org/officeDocument/2006/relationships/image" Target="../media/image249.png"/><Relationship Id="rId26" Type="http://schemas.openxmlformats.org/officeDocument/2006/relationships/image" Target="../media/image250.png"/><Relationship Id="rId27" Type="http://schemas.openxmlformats.org/officeDocument/2006/relationships/image" Target="../media/image251.png"/><Relationship Id="rId28" Type="http://schemas.openxmlformats.org/officeDocument/2006/relationships/image" Target="../media/image252.png"/><Relationship Id="rId29" Type="http://schemas.openxmlformats.org/officeDocument/2006/relationships/image" Target="../media/image253.png"/><Relationship Id="rId30" Type="http://schemas.openxmlformats.org/officeDocument/2006/relationships/image" Target="../media/image254.png"/><Relationship Id="rId31" Type="http://schemas.openxmlformats.org/officeDocument/2006/relationships/image" Target="../media/image255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6.png"/><Relationship Id="rId3" Type="http://schemas.openxmlformats.org/officeDocument/2006/relationships/image" Target="../media/image257.jpg"/><Relationship Id="rId4" Type="http://schemas.openxmlformats.org/officeDocument/2006/relationships/image" Target="../media/image258.jpg"/><Relationship Id="rId5" Type="http://schemas.openxmlformats.org/officeDocument/2006/relationships/image" Target="../media/image259.jpg"/><Relationship Id="rId6" Type="http://schemas.openxmlformats.org/officeDocument/2006/relationships/image" Target="../media/image260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1.png"/><Relationship Id="rId3" Type="http://schemas.openxmlformats.org/officeDocument/2006/relationships/image" Target="../media/image262.png"/><Relationship Id="rId4" Type="http://schemas.openxmlformats.org/officeDocument/2006/relationships/image" Target="../media/image263.jpg"/><Relationship Id="rId5" Type="http://schemas.openxmlformats.org/officeDocument/2006/relationships/image" Target="../media/image264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5.png"/><Relationship Id="rId3" Type="http://schemas.openxmlformats.org/officeDocument/2006/relationships/image" Target="../media/image266.png"/><Relationship Id="rId4" Type="http://schemas.openxmlformats.org/officeDocument/2006/relationships/image" Target="../media/image267.png"/><Relationship Id="rId5" Type="http://schemas.openxmlformats.org/officeDocument/2006/relationships/image" Target="../media/image268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9.png"/><Relationship Id="rId3" Type="http://schemas.openxmlformats.org/officeDocument/2006/relationships/image" Target="../media/image270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1.png"/><Relationship Id="rId3" Type="http://schemas.openxmlformats.org/officeDocument/2006/relationships/image" Target="../media/image272.jpg"/><Relationship Id="rId4" Type="http://schemas.openxmlformats.org/officeDocument/2006/relationships/image" Target="../media/image273.jpg"/><Relationship Id="rId5" Type="http://schemas.openxmlformats.org/officeDocument/2006/relationships/image" Target="../media/image274.jpg"/><Relationship Id="rId6" Type="http://schemas.openxmlformats.org/officeDocument/2006/relationships/image" Target="../media/image275.jpg"/><Relationship Id="rId7" Type="http://schemas.openxmlformats.org/officeDocument/2006/relationships/image" Target="../media/image276.jpg"/><Relationship Id="rId8" Type="http://schemas.openxmlformats.org/officeDocument/2006/relationships/image" Target="../media/image277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8.png"/><Relationship Id="rId3" Type="http://schemas.openxmlformats.org/officeDocument/2006/relationships/image" Target="../media/image279.png"/><Relationship Id="rId4" Type="http://schemas.openxmlformats.org/officeDocument/2006/relationships/image" Target="../media/image280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1.png"/><Relationship Id="rId3" Type="http://schemas.openxmlformats.org/officeDocument/2006/relationships/image" Target="../media/image282.jpg"/><Relationship Id="rId4" Type="http://schemas.openxmlformats.org/officeDocument/2006/relationships/image" Target="../media/image283.jpg"/><Relationship Id="rId5" Type="http://schemas.openxmlformats.org/officeDocument/2006/relationships/image" Target="../media/image284.png"/><Relationship Id="rId6" Type="http://schemas.openxmlformats.org/officeDocument/2006/relationships/image" Target="../media/image285.png"/><Relationship Id="rId7" Type="http://schemas.openxmlformats.org/officeDocument/2006/relationships/image" Target="../media/image286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7.png"/><Relationship Id="rId3" Type="http://schemas.openxmlformats.org/officeDocument/2006/relationships/image" Target="../media/image288.jpg"/><Relationship Id="rId4" Type="http://schemas.openxmlformats.org/officeDocument/2006/relationships/image" Target="../media/image289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0.png"/><Relationship Id="rId3" Type="http://schemas.openxmlformats.org/officeDocument/2006/relationships/image" Target="../media/image291.png"/><Relationship Id="rId4" Type="http://schemas.openxmlformats.org/officeDocument/2006/relationships/image" Target="../media/image292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3.png"/><Relationship Id="rId3" Type="http://schemas.openxmlformats.org/officeDocument/2006/relationships/image" Target="../media/image294.png"/><Relationship Id="rId4" Type="http://schemas.openxmlformats.org/officeDocument/2006/relationships/image" Target="../media/image295.png"/><Relationship Id="rId5" Type="http://schemas.openxmlformats.org/officeDocument/2006/relationships/image" Target="../media/image296.png"/><Relationship Id="rId6" Type="http://schemas.openxmlformats.org/officeDocument/2006/relationships/image" Target="../media/image297.png"/><Relationship Id="rId7" Type="http://schemas.openxmlformats.org/officeDocument/2006/relationships/image" Target="../media/image298.png"/><Relationship Id="rId8" Type="http://schemas.openxmlformats.org/officeDocument/2006/relationships/image" Target="../media/image299.png"/><Relationship Id="rId9" Type="http://schemas.openxmlformats.org/officeDocument/2006/relationships/image" Target="../media/image300.png"/><Relationship Id="rId10" Type="http://schemas.openxmlformats.org/officeDocument/2006/relationships/image" Target="../media/image301.png"/><Relationship Id="rId11" Type="http://schemas.openxmlformats.org/officeDocument/2006/relationships/image" Target="../media/image302.png"/><Relationship Id="rId12" Type="http://schemas.openxmlformats.org/officeDocument/2006/relationships/image" Target="../media/image303.png"/><Relationship Id="rId13" Type="http://schemas.openxmlformats.org/officeDocument/2006/relationships/image" Target="../media/image304.png"/><Relationship Id="rId14" Type="http://schemas.openxmlformats.org/officeDocument/2006/relationships/image" Target="../media/image305.png"/><Relationship Id="rId15" Type="http://schemas.openxmlformats.org/officeDocument/2006/relationships/image" Target="../media/image306.png"/><Relationship Id="rId16" Type="http://schemas.openxmlformats.org/officeDocument/2006/relationships/image" Target="../media/image307.png"/><Relationship Id="rId17" Type="http://schemas.openxmlformats.org/officeDocument/2006/relationships/image" Target="../media/image308.png"/><Relationship Id="rId18" Type="http://schemas.openxmlformats.org/officeDocument/2006/relationships/image" Target="../media/image309.png"/><Relationship Id="rId19" Type="http://schemas.openxmlformats.org/officeDocument/2006/relationships/image" Target="../media/image310.png"/><Relationship Id="rId20" Type="http://schemas.openxmlformats.org/officeDocument/2006/relationships/image" Target="../media/image311.png"/><Relationship Id="rId21" Type="http://schemas.openxmlformats.org/officeDocument/2006/relationships/image" Target="../media/image312.png"/><Relationship Id="rId22" Type="http://schemas.openxmlformats.org/officeDocument/2006/relationships/image" Target="../media/image313.png"/><Relationship Id="rId23" Type="http://schemas.openxmlformats.org/officeDocument/2006/relationships/image" Target="../media/image314.png"/><Relationship Id="rId24" Type="http://schemas.openxmlformats.org/officeDocument/2006/relationships/image" Target="../media/image315.png"/><Relationship Id="rId25" Type="http://schemas.openxmlformats.org/officeDocument/2006/relationships/image" Target="../media/image316.png"/><Relationship Id="rId26" Type="http://schemas.openxmlformats.org/officeDocument/2006/relationships/image" Target="../media/image317.png"/><Relationship Id="rId27" Type="http://schemas.openxmlformats.org/officeDocument/2006/relationships/image" Target="../media/image318.png"/><Relationship Id="rId28" Type="http://schemas.openxmlformats.org/officeDocument/2006/relationships/image" Target="../media/image319.png"/><Relationship Id="rId29" Type="http://schemas.openxmlformats.org/officeDocument/2006/relationships/image" Target="../media/image320.png"/><Relationship Id="rId30" Type="http://schemas.openxmlformats.org/officeDocument/2006/relationships/image" Target="../media/image321.png"/><Relationship Id="rId31" Type="http://schemas.openxmlformats.org/officeDocument/2006/relationships/image" Target="../media/image322.png"/><Relationship Id="rId32" Type="http://schemas.openxmlformats.org/officeDocument/2006/relationships/image" Target="../media/image323.png"/><Relationship Id="rId33" Type="http://schemas.openxmlformats.org/officeDocument/2006/relationships/image" Target="../media/image324.png"/><Relationship Id="rId34" Type="http://schemas.openxmlformats.org/officeDocument/2006/relationships/image" Target="../media/image325.png"/><Relationship Id="rId35" Type="http://schemas.openxmlformats.org/officeDocument/2006/relationships/image" Target="../media/image326.png"/><Relationship Id="rId36" Type="http://schemas.openxmlformats.org/officeDocument/2006/relationships/image" Target="../media/image327.png"/><Relationship Id="rId37" Type="http://schemas.openxmlformats.org/officeDocument/2006/relationships/image" Target="../media/image328.png"/><Relationship Id="rId38" Type="http://schemas.openxmlformats.org/officeDocument/2006/relationships/image" Target="../media/image329.png"/><Relationship Id="rId39" Type="http://schemas.openxmlformats.org/officeDocument/2006/relationships/image" Target="../media/image330.png"/><Relationship Id="rId40" Type="http://schemas.openxmlformats.org/officeDocument/2006/relationships/image" Target="../media/image331.png"/><Relationship Id="rId41" Type="http://schemas.openxmlformats.org/officeDocument/2006/relationships/image" Target="../media/image332.png"/><Relationship Id="rId42" Type="http://schemas.openxmlformats.org/officeDocument/2006/relationships/image" Target="../media/image333.png"/><Relationship Id="rId43" Type="http://schemas.openxmlformats.org/officeDocument/2006/relationships/image" Target="../media/image334.png"/><Relationship Id="rId44" Type="http://schemas.openxmlformats.org/officeDocument/2006/relationships/image" Target="../media/image335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6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7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8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9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0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5" Type="http://schemas.openxmlformats.org/officeDocument/2006/relationships/image" Target="../media/image28.png"/><Relationship Id="rId16" Type="http://schemas.openxmlformats.org/officeDocument/2006/relationships/image" Target="../media/image29.png"/><Relationship Id="rId17" Type="http://schemas.openxmlformats.org/officeDocument/2006/relationships/image" Target="../media/image30.png"/><Relationship Id="rId18" Type="http://schemas.openxmlformats.org/officeDocument/2006/relationships/image" Target="../media/image31.png"/><Relationship Id="rId19" Type="http://schemas.openxmlformats.org/officeDocument/2006/relationships/image" Target="../media/image32.png"/><Relationship Id="rId20" Type="http://schemas.openxmlformats.org/officeDocument/2006/relationships/image" Target="../media/image33.png"/><Relationship Id="rId21" Type="http://schemas.openxmlformats.org/officeDocument/2006/relationships/image" Target="../media/image34.png"/><Relationship Id="rId22" Type="http://schemas.openxmlformats.org/officeDocument/2006/relationships/image" Target="../media/image35.png"/><Relationship Id="rId23" Type="http://schemas.openxmlformats.org/officeDocument/2006/relationships/image" Target="../media/image36.png"/><Relationship Id="rId24" Type="http://schemas.openxmlformats.org/officeDocument/2006/relationships/image" Target="../media/image37.png"/><Relationship Id="rId25" Type="http://schemas.openxmlformats.org/officeDocument/2006/relationships/image" Target="../media/image38.png"/><Relationship Id="rId26" Type="http://schemas.openxmlformats.org/officeDocument/2006/relationships/image" Target="../media/image39.png"/><Relationship Id="rId27" Type="http://schemas.openxmlformats.org/officeDocument/2006/relationships/image" Target="../media/image40.png"/><Relationship Id="rId28" Type="http://schemas.openxmlformats.org/officeDocument/2006/relationships/image" Target="../media/image41.png"/><Relationship Id="rId29" Type="http://schemas.openxmlformats.org/officeDocument/2006/relationships/image" Target="../media/image42.png"/><Relationship Id="rId30" Type="http://schemas.openxmlformats.org/officeDocument/2006/relationships/image" Target="../media/image43.png"/><Relationship Id="rId31" Type="http://schemas.openxmlformats.org/officeDocument/2006/relationships/image" Target="../media/image4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png"/><Relationship Id="rId3" Type="http://schemas.openxmlformats.org/officeDocument/2006/relationships/image" Target="../media/image4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jpg"/><Relationship Id="rId4" Type="http://schemas.openxmlformats.org/officeDocument/2006/relationships/image" Target="../media/image52.jpg"/><Relationship Id="rId5" Type="http://schemas.openxmlformats.org/officeDocument/2006/relationships/image" Target="../media/image53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33"/>
            <a:ext cx="9144000" cy="513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127" y="266268"/>
            <a:ext cx="559816" cy="531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76988" y="271742"/>
            <a:ext cx="6229350" cy="528955"/>
          </a:xfrm>
          <a:custGeom>
            <a:avLst/>
            <a:gdLst/>
            <a:ahLst/>
            <a:cxnLst/>
            <a:rect l="l" t="t" r="r" b="b"/>
            <a:pathLst>
              <a:path w="6229350" h="528955">
                <a:moveTo>
                  <a:pt x="6093927" y="0"/>
                </a:moveTo>
                <a:lnTo>
                  <a:pt x="134924" y="0"/>
                </a:lnTo>
                <a:lnTo>
                  <a:pt x="82403" y="7692"/>
                </a:lnTo>
                <a:lnTo>
                  <a:pt x="39516" y="28670"/>
                </a:lnTo>
                <a:lnTo>
                  <a:pt x="10602" y="59782"/>
                </a:lnTo>
                <a:lnTo>
                  <a:pt x="0" y="97878"/>
                </a:lnTo>
                <a:lnTo>
                  <a:pt x="0" y="430961"/>
                </a:lnTo>
                <a:lnTo>
                  <a:pt x="10602" y="469058"/>
                </a:lnTo>
                <a:lnTo>
                  <a:pt x="39516" y="500170"/>
                </a:lnTo>
                <a:lnTo>
                  <a:pt x="82403" y="521148"/>
                </a:lnTo>
                <a:lnTo>
                  <a:pt x="134924" y="528840"/>
                </a:lnTo>
                <a:lnTo>
                  <a:pt x="6093927" y="528840"/>
                </a:lnTo>
                <a:lnTo>
                  <a:pt x="6146441" y="521148"/>
                </a:lnTo>
                <a:lnTo>
                  <a:pt x="6189324" y="500170"/>
                </a:lnTo>
                <a:lnTo>
                  <a:pt x="6218237" y="469058"/>
                </a:lnTo>
                <a:lnTo>
                  <a:pt x="6228839" y="430961"/>
                </a:lnTo>
                <a:lnTo>
                  <a:pt x="6228839" y="97878"/>
                </a:lnTo>
                <a:lnTo>
                  <a:pt x="6218237" y="59782"/>
                </a:lnTo>
                <a:lnTo>
                  <a:pt x="6189324" y="28670"/>
                </a:lnTo>
                <a:lnTo>
                  <a:pt x="6146441" y="7692"/>
                </a:lnTo>
                <a:lnTo>
                  <a:pt x="6093927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1193" y="370668"/>
            <a:ext cx="5935980" cy="314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95"/>
              <a:t>ELEMENTOS </a:t>
            </a:r>
            <a:r>
              <a:rPr dirty="0" spc="70"/>
              <a:t>DEL </a:t>
            </a:r>
            <a:r>
              <a:rPr dirty="0" spc="90"/>
              <a:t>SISTEMA </a:t>
            </a:r>
            <a:r>
              <a:rPr dirty="0" spc="50"/>
              <a:t>DE </a:t>
            </a:r>
            <a:r>
              <a:rPr dirty="0" spc="75"/>
              <a:t>AGUA POTABLE </a:t>
            </a:r>
            <a:r>
              <a:rPr dirty="0" spc="-5"/>
              <a:t>-</a:t>
            </a:r>
            <a:r>
              <a:rPr dirty="0"/>
              <a:t> </a:t>
            </a:r>
            <a:r>
              <a:rPr dirty="0" spc="95"/>
              <a:t>EXISTENTES</a:t>
            </a:r>
          </a:p>
        </p:txBody>
      </p:sp>
      <p:sp>
        <p:nvSpPr>
          <p:cNvPr id="5" name="object 5"/>
          <p:cNvSpPr/>
          <p:nvPr/>
        </p:nvSpPr>
        <p:spPr>
          <a:xfrm>
            <a:off x="706790" y="1727174"/>
            <a:ext cx="35560" cy="37465"/>
          </a:xfrm>
          <a:custGeom>
            <a:avLst/>
            <a:gdLst/>
            <a:ahLst/>
            <a:cxnLst/>
            <a:rect l="l" t="t" r="r" b="b"/>
            <a:pathLst>
              <a:path w="35559" h="37464">
                <a:moveTo>
                  <a:pt x="17526" y="0"/>
                </a:moveTo>
                <a:lnTo>
                  <a:pt x="10704" y="1458"/>
                </a:lnTo>
                <a:lnTo>
                  <a:pt x="5133" y="5437"/>
                </a:lnTo>
                <a:lnTo>
                  <a:pt x="1377" y="11342"/>
                </a:lnTo>
                <a:lnTo>
                  <a:pt x="0" y="18580"/>
                </a:lnTo>
                <a:lnTo>
                  <a:pt x="1377" y="25812"/>
                </a:lnTo>
                <a:lnTo>
                  <a:pt x="5133" y="31718"/>
                </a:lnTo>
                <a:lnTo>
                  <a:pt x="10704" y="35700"/>
                </a:lnTo>
                <a:lnTo>
                  <a:pt x="17526" y="37160"/>
                </a:lnTo>
                <a:lnTo>
                  <a:pt x="24354" y="35700"/>
                </a:lnTo>
                <a:lnTo>
                  <a:pt x="29929" y="31718"/>
                </a:lnTo>
                <a:lnTo>
                  <a:pt x="33686" y="25812"/>
                </a:lnTo>
                <a:lnTo>
                  <a:pt x="35064" y="18580"/>
                </a:lnTo>
                <a:lnTo>
                  <a:pt x="33686" y="11342"/>
                </a:lnTo>
                <a:lnTo>
                  <a:pt x="29929" y="5437"/>
                </a:lnTo>
                <a:lnTo>
                  <a:pt x="24354" y="1458"/>
                </a:lnTo>
                <a:lnTo>
                  <a:pt x="17526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06790" y="2098192"/>
            <a:ext cx="35560" cy="37465"/>
          </a:xfrm>
          <a:custGeom>
            <a:avLst/>
            <a:gdLst/>
            <a:ahLst/>
            <a:cxnLst/>
            <a:rect l="l" t="t" r="r" b="b"/>
            <a:pathLst>
              <a:path w="35559" h="37464">
                <a:moveTo>
                  <a:pt x="17526" y="0"/>
                </a:moveTo>
                <a:lnTo>
                  <a:pt x="10704" y="1460"/>
                </a:lnTo>
                <a:lnTo>
                  <a:pt x="5133" y="5441"/>
                </a:lnTo>
                <a:lnTo>
                  <a:pt x="1377" y="11347"/>
                </a:lnTo>
                <a:lnTo>
                  <a:pt x="0" y="18580"/>
                </a:lnTo>
                <a:lnTo>
                  <a:pt x="1377" y="25812"/>
                </a:lnTo>
                <a:lnTo>
                  <a:pt x="5133" y="31718"/>
                </a:lnTo>
                <a:lnTo>
                  <a:pt x="10704" y="35700"/>
                </a:lnTo>
                <a:lnTo>
                  <a:pt x="17526" y="37160"/>
                </a:lnTo>
                <a:lnTo>
                  <a:pt x="24354" y="35700"/>
                </a:lnTo>
                <a:lnTo>
                  <a:pt x="29929" y="31718"/>
                </a:lnTo>
                <a:lnTo>
                  <a:pt x="33686" y="25812"/>
                </a:lnTo>
                <a:lnTo>
                  <a:pt x="35064" y="18580"/>
                </a:lnTo>
                <a:lnTo>
                  <a:pt x="33686" y="11347"/>
                </a:lnTo>
                <a:lnTo>
                  <a:pt x="29929" y="5441"/>
                </a:lnTo>
                <a:lnTo>
                  <a:pt x="24354" y="1460"/>
                </a:lnTo>
                <a:lnTo>
                  <a:pt x="17526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06790" y="2294229"/>
            <a:ext cx="35560" cy="37465"/>
          </a:xfrm>
          <a:custGeom>
            <a:avLst/>
            <a:gdLst/>
            <a:ahLst/>
            <a:cxnLst/>
            <a:rect l="l" t="t" r="r" b="b"/>
            <a:pathLst>
              <a:path w="35559" h="37464">
                <a:moveTo>
                  <a:pt x="17526" y="0"/>
                </a:moveTo>
                <a:lnTo>
                  <a:pt x="10704" y="1460"/>
                </a:lnTo>
                <a:lnTo>
                  <a:pt x="5133" y="5441"/>
                </a:lnTo>
                <a:lnTo>
                  <a:pt x="1377" y="11347"/>
                </a:lnTo>
                <a:lnTo>
                  <a:pt x="0" y="18580"/>
                </a:lnTo>
                <a:lnTo>
                  <a:pt x="1377" y="25819"/>
                </a:lnTo>
                <a:lnTo>
                  <a:pt x="5133" y="31729"/>
                </a:lnTo>
                <a:lnTo>
                  <a:pt x="10704" y="35712"/>
                </a:lnTo>
                <a:lnTo>
                  <a:pt x="17526" y="37172"/>
                </a:lnTo>
                <a:lnTo>
                  <a:pt x="24354" y="35712"/>
                </a:lnTo>
                <a:lnTo>
                  <a:pt x="29929" y="31729"/>
                </a:lnTo>
                <a:lnTo>
                  <a:pt x="33686" y="25819"/>
                </a:lnTo>
                <a:lnTo>
                  <a:pt x="35064" y="18580"/>
                </a:lnTo>
                <a:lnTo>
                  <a:pt x="33686" y="11347"/>
                </a:lnTo>
                <a:lnTo>
                  <a:pt x="29929" y="5441"/>
                </a:lnTo>
                <a:lnTo>
                  <a:pt x="24354" y="1460"/>
                </a:lnTo>
                <a:lnTo>
                  <a:pt x="17526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02567" y="1016586"/>
            <a:ext cx="3644900" cy="3209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7650" marR="1261745" indent="-235585">
              <a:lnSpc>
                <a:spcPct val="100800"/>
              </a:lnSpc>
              <a:spcBef>
                <a:spcPts val="95"/>
              </a:spcBef>
            </a:pPr>
            <a:r>
              <a:rPr dirty="0" sz="1700" spc="35">
                <a:solidFill>
                  <a:srgbClr val="2050BC"/>
                </a:solidFill>
                <a:latin typeface="Impact"/>
                <a:cs typeface="Impact"/>
              </a:rPr>
              <a:t>2. </a:t>
            </a:r>
            <a:r>
              <a:rPr dirty="0" sz="1700" spc="55">
                <a:solidFill>
                  <a:srgbClr val="2050BC"/>
                </a:solidFill>
                <a:latin typeface="Impact"/>
                <a:cs typeface="Impact"/>
              </a:rPr>
              <a:t>LÍNEA </a:t>
            </a:r>
            <a:r>
              <a:rPr dirty="0" sz="1700" spc="35">
                <a:solidFill>
                  <a:srgbClr val="2050BC"/>
                </a:solidFill>
                <a:latin typeface="Impact"/>
                <a:cs typeface="Impact"/>
              </a:rPr>
              <a:t>DE </a:t>
            </a:r>
            <a:r>
              <a:rPr dirty="0" sz="1700" spc="70">
                <a:solidFill>
                  <a:srgbClr val="2050BC"/>
                </a:solidFill>
                <a:latin typeface="Impact"/>
                <a:cs typeface="Impact"/>
              </a:rPr>
              <a:t>TRANSMISIÓN  </a:t>
            </a:r>
            <a:r>
              <a:rPr dirty="0" sz="1700" spc="55">
                <a:solidFill>
                  <a:srgbClr val="2050BC"/>
                </a:solidFill>
                <a:latin typeface="Impact"/>
                <a:cs typeface="Impact"/>
              </a:rPr>
              <a:t>CALLE </a:t>
            </a:r>
            <a:r>
              <a:rPr dirty="0" sz="1700" spc="50">
                <a:solidFill>
                  <a:srgbClr val="2050BC"/>
                </a:solidFill>
                <a:latin typeface="Impact"/>
                <a:cs typeface="Impact"/>
              </a:rPr>
              <a:t>INÉS</a:t>
            </a:r>
            <a:r>
              <a:rPr dirty="0" sz="1700" spc="170">
                <a:solidFill>
                  <a:srgbClr val="2050BC"/>
                </a:solidFill>
                <a:latin typeface="Impact"/>
                <a:cs typeface="Impact"/>
              </a:rPr>
              <a:t> </a:t>
            </a:r>
            <a:r>
              <a:rPr dirty="0" sz="1700" spc="70">
                <a:solidFill>
                  <a:srgbClr val="2050BC"/>
                </a:solidFill>
                <a:latin typeface="Impact"/>
                <a:cs typeface="Impact"/>
              </a:rPr>
              <a:t>GANGOTENA</a:t>
            </a:r>
            <a:endParaRPr sz="1700">
              <a:latin typeface="Impact"/>
              <a:cs typeface="Impact"/>
            </a:endParaRPr>
          </a:p>
          <a:p>
            <a:pPr marL="381000" marR="5080">
              <a:lnSpc>
                <a:spcPct val="100699"/>
              </a:lnSpc>
              <a:spcBef>
                <a:spcPts val="775"/>
              </a:spcBef>
            </a:pPr>
            <a:r>
              <a:rPr dirty="0" sz="1200" b="1">
                <a:solidFill>
                  <a:srgbClr val="2050BC"/>
                </a:solidFill>
                <a:latin typeface="Arial"/>
                <a:cs typeface="Arial"/>
              </a:rPr>
              <a:t>Inicia en la </a:t>
            </a:r>
            <a:r>
              <a:rPr dirty="0" sz="1200" spc="20" b="1">
                <a:solidFill>
                  <a:srgbClr val="2050BC"/>
                </a:solidFill>
                <a:latin typeface="Arial"/>
                <a:cs typeface="Arial"/>
              </a:rPr>
              <a:t>cámara </a:t>
            </a:r>
            <a:r>
              <a:rPr dirty="0" sz="1200" b="1">
                <a:solidFill>
                  <a:srgbClr val="2050BC"/>
                </a:solidFill>
                <a:latin typeface="Arial"/>
                <a:cs typeface="Arial"/>
              </a:rPr>
              <a:t>1 del </a:t>
            </a:r>
            <a:r>
              <a:rPr dirty="0" sz="1200" spc="5" b="1">
                <a:solidFill>
                  <a:srgbClr val="2050BC"/>
                </a:solidFill>
                <a:latin typeface="Arial"/>
                <a:cs typeface="Arial"/>
              </a:rPr>
              <a:t>tanque </a:t>
            </a:r>
            <a:r>
              <a:rPr dirty="0" sz="1200" spc="-20" b="1">
                <a:solidFill>
                  <a:srgbClr val="2050BC"/>
                </a:solidFill>
                <a:latin typeface="Arial"/>
                <a:cs typeface="Arial"/>
              </a:rPr>
              <a:t>El </a:t>
            </a:r>
            <a:r>
              <a:rPr dirty="0" sz="1200" b="1">
                <a:solidFill>
                  <a:srgbClr val="2050BC"/>
                </a:solidFill>
                <a:latin typeface="Arial"/>
                <a:cs typeface="Arial"/>
              </a:rPr>
              <a:t>Chaupi  </a:t>
            </a:r>
            <a:r>
              <a:rPr dirty="0" sz="1200" spc="5" b="1">
                <a:solidFill>
                  <a:srgbClr val="2050BC"/>
                </a:solidFill>
                <a:latin typeface="Arial"/>
                <a:cs typeface="Arial"/>
              </a:rPr>
              <a:t>hasta </a:t>
            </a:r>
            <a:r>
              <a:rPr dirty="0" sz="1200" b="1">
                <a:solidFill>
                  <a:srgbClr val="2050BC"/>
                </a:solidFill>
                <a:latin typeface="Arial"/>
                <a:cs typeface="Arial"/>
              </a:rPr>
              <a:t>la intersección </a:t>
            </a:r>
            <a:r>
              <a:rPr dirty="0" sz="1200" spc="5" b="1">
                <a:solidFill>
                  <a:srgbClr val="2050BC"/>
                </a:solidFill>
                <a:latin typeface="Arial"/>
                <a:cs typeface="Arial"/>
              </a:rPr>
              <a:t>con </a:t>
            </a:r>
            <a:r>
              <a:rPr dirty="0" sz="1200" b="1">
                <a:solidFill>
                  <a:srgbClr val="2050BC"/>
                </a:solidFill>
                <a:latin typeface="Arial"/>
                <a:cs typeface="Arial"/>
              </a:rPr>
              <a:t>la </a:t>
            </a:r>
            <a:r>
              <a:rPr dirty="0" sz="1200" spc="5" b="1">
                <a:solidFill>
                  <a:srgbClr val="2050BC"/>
                </a:solidFill>
                <a:latin typeface="Arial"/>
                <a:cs typeface="Arial"/>
              </a:rPr>
              <a:t>calle </a:t>
            </a:r>
            <a:r>
              <a:rPr dirty="0" sz="1200" spc="-15" b="1">
                <a:solidFill>
                  <a:srgbClr val="2050BC"/>
                </a:solidFill>
                <a:latin typeface="Arial"/>
                <a:cs typeface="Arial"/>
              </a:rPr>
              <a:t>Turucucho.  Tubería </a:t>
            </a:r>
            <a:r>
              <a:rPr dirty="0" sz="1200" spc="10" b="1">
                <a:solidFill>
                  <a:srgbClr val="2050BC"/>
                </a:solidFill>
                <a:latin typeface="Arial"/>
                <a:cs typeface="Arial"/>
              </a:rPr>
              <a:t>250mm </a:t>
            </a:r>
            <a:r>
              <a:rPr dirty="0" sz="1200" spc="-5" b="1">
                <a:solidFill>
                  <a:srgbClr val="2050BC"/>
                </a:solidFill>
                <a:latin typeface="Arial"/>
                <a:cs typeface="Arial"/>
              </a:rPr>
              <a:t>PVC</a:t>
            </a:r>
            <a:endParaRPr sz="1200">
              <a:latin typeface="Arial"/>
              <a:cs typeface="Arial"/>
            </a:endParaRPr>
          </a:p>
          <a:p>
            <a:pPr marL="381000">
              <a:lnSpc>
                <a:spcPct val="100000"/>
              </a:lnSpc>
              <a:spcBef>
                <a:spcPts val="10"/>
              </a:spcBef>
            </a:pPr>
            <a:r>
              <a:rPr dirty="0" sz="1200" b="1">
                <a:solidFill>
                  <a:srgbClr val="2050BC"/>
                </a:solidFill>
                <a:latin typeface="Arial"/>
                <a:cs typeface="Arial"/>
              </a:rPr>
              <a:t>Tiene 10 </a:t>
            </a:r>
            <a:r>
              <a:rPr dirty="0" sz="1200" spc="-5" b="1">
                <a:solidFill>
                  <a:srgbClr val="2050BC"/>
                </a:solidFill>
                <a:latin typeface="Arial"/>
                <a:cs typeface="Arial"/>
              </a:rPr>
              <a:t>años </a:t>
            </a:r>
            <a:r>
              <a:rPr dirty="0" sz="1200" spc="15" b="1">
                <a:solidFill>
                  <a:srgbClr val="2050BC"/>
                </a:solidFill>
                <a:latin typeface="Arial"/>
                <a:cs typeface="Arial"/>
              </a:rPr>
              <a:t>de</a:t>
            </a:r>
            <a:r>
              <a:rPr dirty="0" sz="1200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2050BC"/>
                </a:solidFill>
                <a:latin typeface="Arial"/>
                <a:cs typeface="Arial"/>
              </a:rPr>
              <a:t>instalación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L="304165" marR="1217930">
              <a:lnSpc>
                <a:spcPct val="100800"/>
              </a:lnSpc>
            </a:pPr>
            <a:r>
              <a:rPr dirty="0" sz="1700" spc="55">
                <a:solidFill>
                  <a:srgbClr val="2050BC"/>
                </a:solidFill>
                <a:latin typeface="Impact"/>
                <a:cs typeface="Impact"/>
              </a:rPr>
              <a:t>LÍNEA </a:t>
            </a:r>
            <a:r>
              <a:rPr dirty="0" sz="1700" spc="35">
                <a:solidFill>
                  <a:srgbClr val="2050BC"/>
                </a:solidFill>
                <a:latin typeface="Impact"/>
                <a:cs typeface="Impact"/>
              </a:rPr>
              <a:t>DE </a:t>
            </a:r>
            <a:r>
              <a:rPr dirty="0" sz="1700" spc="70">
                <a:solidFill>
                  <a:srgbClr val="2050BC"/>
                </a:solidFill>
                <a:latin typeface="Impact"/>
                <a:cs typeface="Impact"/>
              </a:rPr>
              <a:t>TRANSMISIÓN  </a:t>
            </a:r>
            <a:r>
              <a:rPr dirty="0" sz="1700" spc="55">
                <a:solidFill>
                  <a:srgbClr val="2050BC"/>
                </a:solidFill>
                <a:latin typeface="Impact"/>
                <a:cs typeface="Impact"/>
              </a:rPr>
              <a:t>CALLE</a:t>
            </a:r>
            <a:r>
              <a:rPr dirty="0" sz="1700" spc="125">
                <a:solidFill>
                  <a:srgbClr val="2050BC"/>
                </a:solidFill>
                <a:latin typeface="Impact"/>
                <a:cs typeface="Impact"/>
              </a:rPr>
              <a:t> </a:t>
            </a:r>
            <a:r>
              <a:rPr dirty="0" sz="1700" spc="70">
                <a:solidFill>
                  <a:srgbClr val="2050BC"/>
                </a:solidFill>
                <a:latin typeface="Impact"/>
                <a:cs typeface="Impact"/>
              </a:rPr>
              <a:t>TURUCUCHO</a:t>
            </a:r>
            <a:endParaRPr sz="1700">
              <a:latin typeface="Impact"/>
              <a:cs typeface="Impact"/>
            </a:endParaRPr>
          </a:p>
          <a:p>
            <a:pPr marL="381000" marR="652780">
              <a:lnSpc>
                <a:spcPct val="100699"/>
              </a:lnSpc>
              <a:spcBef>
                <a:spcPts val="1230"/>
              </a:spcBef>
            </a:pPr>
            <a:r>
              <a:rPr dirty="0" sz="1200" b="1">
                <a:solidFill>
                  <a:srgbClr val="2050BC"/>
                </a:solidFill>
                <a:latin typeface="Arial"/>
                <a:cs typeface="Arial"/>
              </a:rPr>
              <a:t>Inicia en la </a:t>
            </a:r>
            <a:r>
              <a:rPr dirty="0" sz="1200" spc="5" b="1">
                <a:solidFill>
                  <a:srgbClr val="2050BC"/>
                </a:solidFill>
                <a:latin typeface="Arial"/>
                <a:cs typeface="Arial"/>
              </a:rPr>
              <a:t>calle </a:t>
            </a:r>
            <a:r>
              <a:rPr dirty="0" sz="1200" spc="-15" b="1">
                <a:solidFill>
                  <a:srgbClr val="2050BC"/>
                </a:solidFill>
                <a:latin typeface="Arial"/>
                <a:cs typeface="Arial"/>
              </a:rPr>
              <a:t>Turucucho </a:t>
            </a:r>
            <a:r>
              <a:rPr dirty="0" sz="1200" spc="5" b="1">
                <a:solidFill>
                  <a:srgbClr val="2050BC"/>
                </a:solidFill>
                <a:latin typeface="Arial"/>
                <a:cs typeface="Arial"/>
              </a:rPr>
              <a:t>hasta </a:t>
            </a:r>
            <a:r>
              <a:rPr dirty="0" sz="1200" b="1">
                <a:solidFill>
                  <a:srgbClr val="2050BC"/>
                </a:solidFill>
                <a:latin typeface="Arial"/>
                <a:cs typeface="Arial"/>
              </a:rPr>
              <a:t>la  </a:t>
            </a:r>
            <a:r>
              <a:rPr dirty="0" sz="1200" spc="5" b="1">
                <a:solidFill>
                  <a:srgbClr val="2050BC"/>
                </a:solidFill>
                <a:latin typeface="Arial"/>
                <a:cs typeface="Arial"/>
              </a:rPr>
              <a:t>Urb. </a:t>
            </a:r>
            <a:r>
              <a:rPr dirty="0" sz="1200" spc="-15" b="1">
                <a:solidFill>
                  <a:srgbClr val="2050BC"/>
                </a:solidFill>
                <a:latin typeface="Arial"/>
                <a:cs typeface="Arial"/>
              </a:rPr>
              <a:t>Bohíos </a:t>
            </a:r>
            <a:r>
              <a:rPr dirty="0" sz="1200" spc="15" b="1">
                <a:solidFill>
                  <a:srgbClr val="2050BC"/>
                </a:solidFill>
                <a:latin typeface="Arial"/>
                <a:cs typeface="Arial"/>
              </a:rPr>
              <a:t>de Jatumpamba  </a:t>
            </a:r>
            <a:r>
              <a:rPr dirty="0" sz="1200" spc="-15" b="1">
                <a:solidFill>
                  <a:srgbClr val="2050BC"/>
                </a:solidFill>
                <a:latin typeface="Arial"/>
                <a:cs typeface="Arial"/>
              </a:rPr>
              <a:t>Tubería </a:t>
            </a:r>
            <a:r>
              <a:rPr dirty="0" sz="1200" spc="10" b="1">
                <a:solidFill>
                  <a:srgbClr val="2050BC"/>
                </a:solidFill>
                <a:latin typeface="Arial"/>
                <a:cs typeface="Arial"/>
              </a:rPr>
              <a:t>160mm </a:t>
            </a:r>
            <a:r>
              <a:rPr dirty="0" sz="1200" spc="-5" b="1">
                <a:solidFill>
                  <a:srgbClr val="2050BC"/>
                </a:solidFill>
                <a:latin typeface="Arial"/>
                <a:cs typeface="Arial"/>
              </a:rPr>
              <a:t>PVC</a:t>
            </a:r>
            <a:endParaRPr sz="1200">
              <a:latin typeface="Arial"/>
              <a:cs typeface="Arial"/>
            </a:endParaRPr>
          </a:p>
          <a:p>
            <a:pPr marL="381000">
              <a:lnSpc>
                <a:spcPct val="100000"/>
              </a:lnSpc>
              <a:spcBef>
                <a:spcPts val="10"/>
              </a:spcBef>
            </a:pPr>
            <a:r>
              <a:rPr dirty="0" sz="1200" b="1">
                <a:solidFill>
                  <a:srgbClr val="2050BC"/>
                </a:solidFill>
                <a:latin typeface="Arial"/>
                <a:cs typeface="Arial"/>
              </a:rPr>
              <a:t>Tiene 5 </a:t>
            </a:r>
            <a:r>
              <a:rPr dirty="0" sz="1200" spc="-5" b="1">
                <a:solidFill>
                  <a:srgbClr val="2050BC"/>
                </a:solidFill>
                <a:latin typeface="Arial"/>
                <a:cs typeface="Arial"/>
              </a:rPr>
              <a:t>años </a:t>
            </a:r>
            <a:r>
              <a:rPr dirty="0" sz="1200" spc="15" b="1">
                <a:solidFill>
                  <a:srgbClr val="2050BC"/>
                </a:solidFill>
                <a:latin typeface="Arial"/>
                <a:cs typeface="Arial"/>
              </a:rPr>
              <a:t>de</a:t>
            </a:r>
            <a:r>
              <a:rPr dirty="0" sz="1200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2050BC"/>
                </a:solidFill>
                <a:latin typeface="Arial"/>
                <a:cs typeface="Arial"/>
              </a:rPr>
              <a:t>instalación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2177" y="35622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749" y="0"/>
                </a:moveTo>
                <a:lnTo>
                  <a:pt x="8001" y="0"/>
                </a:lnTo>
                <a:lnTo>
                  <a:pt x="0" y="8013"/>
                </a:lnTo>
                <a:lnTo>
                  <a:pt x="0" y="27749"/>
                </a:lnTo>
                <a:lnTo>
                  <a:pt x="8001" y="35763"/>
                </a:lnTo>
                <a:lnTo>
                  <a:pt x="27749" y="35763"/>
                </a:lnTo>
                <a:lnTo>
                  <a:pt x="35763" y="27749"/>
                </a:lnTo>
                <a:lnTo>
                  <a:pt x="35763" y="8013"/>
                </a:lnTo>
                <a:lnTo>
                  <a:pt x="27749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82177" y="395372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749" y="0"/>
                </a:moveTo>
                <a:lnTo>
                  <a:pt x="8001" y="0"/>
                </a:lnTo>
                <a:lnTo>
                  <a:pt x="0" y="8013"/>
                </a:lnTo>
                <a:lnTo>
                  <a:pt x="0" y="27774"/>
                </a:lnTo>
                <a:lnTo>
                  <a:pt x="8001" y="35763"/>
                </a:lnTo>
                <a:lnTo>
                  <a:pt x="27749" y="35763"/>
                </a:lnTo>
                <a:lnTo>
                  <a:pt x="35763" y="27774"/>
                </a:lnTo>
                <a:lnTo>
                  <a:pt x="35763" y="8013"/>
                </a:lnTo>
                <a:lnTo>
                  <a:pt x="27749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82177" y="41244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749" y="0"/>
                </a:moveTo>
                <a:lnTo>
                  <a:pt x="8001" y="0"/>
                </a:lnTo>
                <a:lnTo>
                  <a:pt x="0" y="8013"/>
                </a:lnTo>
                <a:lnTo>
                  <a:pt x="0" y="27749"/>
                </a:lnTo>
                <a:lnTo>
                  <a:pt x="8001" y="35763"/>
                </a:lnTo>
                <a:lnTo>
                  <a:pt x="27749" y="35763"/>
                </a:lnTo>
                <a:lnTo>
                  <a:pt x="35763" y="27749"/>
                </a:lnTo>
                <a:lnTo>
                  <a:pt x="35763" y="8013"/>
                </a:lnTo>
                <a:lnTo>
                  <a:pt x="27749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04093" y="1042771"/>
            <a:ext cx="4939855" cy="40980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127" y="266268"/>
            <a:ext cx="559822" cy="531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76975" y="271742"/>
            <a:ext cx="6229350" cy="528955"/>
          </a:xfrm>
          <a:custGeom>
            <a:avLst/>
            <a:gdLst/>
            <a:ahLst/>
            <a:cxnLst/>
            <a:rect l="l" t="t" r="r" b="b"/>
            <a:pathLst>
              <a:path w="6229350" h="528955">
                <a:moveTo>
                  <a:pt x="6093940" y="0"/>
                </a:moveTo>
                <a:lnTo>
                  <a:pt x="134937" y="0"/>
                </a:lnTo>
                <a:lnTo>
                  <a:pt x="82413" y="7692"/>
                </a:lnTo>
                <a:lnTo>
                  <a:pt x="39522" y="28670"/>
                </a:lnTo>
                <a:lnTo>
                  <a:pt x="10604" y="59782"/>
                </a:lnTo>
                <a:lnTo>
                  <a:pt x="0" y="97878"/>
                </a:lnTo>
                <a:lnTo>
                  <a:pt x="0" y="430961"/>
                </a:lnTo>
                <a:lnTo>
                  <a:pt x="10604" y="469058"/>
                </a:lnTo>
                <a:lnTo>
                  <a:pt x="39522" y="500170"/>
                </a:lnTo>
                <a:lnTo>
                  <a:pt x="82413" y="521148"/>
                </a:lnTo>
                <a:lnTo>
                  <a:pt x="134937" y="528840"/>
                </a:lnTo>
                <a:lnTo>
                  <a:pt x="6093940" y="528840"/>
                </a:lnTo>
                <a:lnTo>
                  <a:pt x="6146454" y="521148"/>
                </a:lnTo>
                <a:lnTo>
                  <a:pt x="6189337" y="500170"/>
                </a:lnTo>
                <a:lnTo>
                  <a:pt x="6218250" y="469058"/>
                </a:lnTo>
                <a:lnTo>
                  <a:pt x="6228852" y="430961"/>
                </a:lnTo>
                <a:lnTo>
                  <a:pt x="6228852" y="97878"/>
                </a:lnTo>
                <a:lnTo>
                  <a:pt x="6218250" y="59782"/>
                </a:lnTo>
                <a:lnTo>
                  <a:pt x="6189337" y="28670"/>
                </a:lnTo>
                <a:lnTo>
                  <a:pt x="6146454" y="7692"/>
                </a:lnTo>
                <a:lnTo>
                  <a:pt x="6093940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1186" y="370668"/>
            <a:ext cx="5935980" cy="314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95"/>
              <a:t>ELEMENTOS </a:t>
            </a:r>
            <a:r>
              <a:rPr dirty="0" spc="70"/>
              <a:t>DEL </a:t>
            </a:r>
            <a:r>
              <a:rPr dirty="0" spc="90"/>
              <a:t>SISTEMA </a:t>
            </a:r>
            <a:r>
              <a:rPr dirty="0" spc="50"/>
              <a:t>DE </a:t>
            </a:r>
            <a:r>
              <a:rPr dirty="0" spc="75"/>
              <a:t>AGUA POTABLE </a:t>
            </a:r>
            <a:r>
              <a:rPr dirty="0" spc="-5"/>
              <a:t>-</a:t>
            </a:r>
            <a:r>
              <a:rPr dirty="0"/>
              <a:t> </a:t>
            </a:r>
            <a:r>
              <a:rPr dirty="0" spc="95"/>
              <a:t>EXISTENTES</a:t>
            </a:r>
          </a:p>
        </p:txBody>
      </p:sp>
      <p:sp>
        <p:nvSpPr>
          <p:cNvPr id="5" name="object 5"/>
          <p:cNvSpPr/>
          <p:nvPr/>
        </p:nvSpPr>
        <p:spPr>
          <a:xfrm>
            <a:off x="698028" y="174433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61" y="0"/>
                </a:moveTo>
                <a:lnTo>
                  <a:pt x="11578" y="1489"/>
                </a:lnTo>
                <a:lnTo>
                  <a:pt x="5551" y="5551"/>
                </a:lnTo>
                <a:lnTo>
                  <a:pt x="1489" y="11578"/>
                </a:lnTo>
                <a:lnTo>
                  <a:pt x="0" y="18961"/>
                </a:lnTo>
                <a:lnTo>
                  <a:pt x="1489" y="26338"/>
                </a:lnTo>
                <a:lnTo>
                  <a:pt x="5551" y="32365"/>
                </a:lnTo>
                <a:lnTo>
                  <a:pt x="11578" y="36431"/>
                </a:lnTo>
                <a:lnTo>
                  <a:pt x="18961" y="37922"/>
                </a:lnTo>
                <a:lnTo>
                  <a:pt x="26343" y="36431"/>
                </a:lnTo>
                <a:lnTo>
                  <a:pt x="32370" y="32365"/>
                </a:lnTo>
                <a:lnTo>
                  <a:pt x="36432" y="26338"/>
                </a:lnTo>
                <a:lnTo>
                  <a:pt x="37922" y="18961"/>
                </a:lnTo>
                <a:lnTo>
                  <a:pt x="36432" y="11578"/>
                </a:lnTo>
                <a:lnTo>
                  <a:pt x="32370" y="5551"/>
                </a:lnTo>
                <a:lnTo>
                  <a:pt x="26343" y="1489"/>
                </a:lnTo>
                <a:lnTo>
                  <a:pt x="18961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98028" y="211675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61" y="0"/>
                </a:moveTo>
                <a:lnTo>
                  <a:pt x="11578" y="1491"/>
                </a:lnTo>
                <a:lnTo>
                  <a:pt x="5551" y="5556"/>
                </a:lnTo>
                <a:lnTo>
                  <a:pt x="1489" y="11583"/>
                </a:lnTo>
                <a:lnTo>
                  <a:pt x="0" y="18961"/>
                </a:lnTo>
                <a:lnTo>
                  <a:pt x="1489" y="26345"/>
                </a:lnTo>
                <a:lnTo>
                  <a:pt x="5551" y="32377"/>
                </a:lnTo>
                <a:lnTo>
                  <a:pt x="11578" y="36443"/>
                </a:lnTo>
                <a:lnTo>
                  <a:pt x="18961" y="37934"/>
                </a:lnTo>
                <a:lnTo>
                  <a:pt x="26343" y="36443"/>
                </a:lnTo>
                <a:lnTo>
                  <a:pt x="32370" y="32377"/>
                </a:lnTo>
                <a:lnTo>
                  <a:pt x="36432" y="26345"/>
                </a:lnTo>
                <a:lnTo>
                  <a:pt x="37922" y="18961"/>
                </a:lnTo>
                <a:lnTo>
                  <a:pt x="36432" y="11583"/>
                </a:lnTo>
                <a:lnTo>
                  <a:pt x="32370" y="5556"/>
                </a:lnTo>
                <a:lnTo>
                  <a:pt x="26343" y="1491"/>
                </a:lnTo>
                <a:lnTo>
                  <a:pt x="18961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8028" y="2467063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61" y="0"/>
                </a:moveTo>
                <a:lnTo>
                  <a:pt x="11578" y="1491"/>
                </a:lnTo>
                <a:lnTo>
                  <a:pt x="5551" y="5556"/>
                </a:lnTo>
                <a:lnTo>
                  <a:pt x="1489" y="11583"/>
                </a:lnTo>
                <a:lnTo>
                  <a:pt x="0" y="18961"/>
                </a:lnTo>
                <a:lnTo>
                  <a:pt x="1489" y="26345"/>
                </a:lnTo>
                <a:lnTo>
                  <a:pt x="5551" y="32377"/>
                </a:lnTo>
                <a:lnTo>
                  <a:pt x="11578" y="36443"/>
                </a:lnTo>
                <a:lnTo>
                  <a:pt x="18961" y="37934"/>
                </a:lnTo>
                <a:lnTo>
                  <a:pt x="26343" y="36443"/>
                </a:lnTo>
                <a:lnTo>
                  <a:pt x="32370" y="32377"/>
                </a:lnTo>
                <a:lnTo>
                  <a:pt x="36432" y="26345"/>
                </a:lnTo>
                <a:lnTo>
                  <a:pt x="37922" y="18961"/>
                </a:lnTo>
                <a:lnTo>
                  <a:pt x="36432" y="11583"/>
                </a:lnTo>
                <a:lnTo>
                  <a:pt x="32370" y="5556"/>
                </a:lnTo>
                <a:lnTo>
                  <a:pt x="26343" y="1491"/>
                </a:lnTo>
                <a:lnTo>
                  <a:pt x="18961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5678" y="2813138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61" y="0"/>
                </a:moveTo>
                <a:lnTo>
                  <a:pt x="11578" y="1491"/>
                </a:lnTo>
                <a:lnTo>
                  <a:pt x="5551" y="5556"/>
                </a:lnTo>
                <a:lnTo>
                  <a:pt x="1489" y="11583"/>
                </a:lnTo>
                <a:lnTo>
                  <a:pt x="0" y="18961"/>
                </a:lnTo>
                <a:lnTo>
                  <a:pt x="1489" y="26340"/>
                </a:lnTo>
                <a:lnTo>
                  <a:pt x="5551" y="32372"/>
                </a:lnTo>
                <a:lnTo>
                  <a:pt x="11578" y="36441"/>
                </a:lnTo>
                <a:lnTo>
                  <a:pt x="18961" y="37934"/>
                </a:lnTo>
                <a:lnTo>
                  <a:pt x="26343" y="36441"/>
                </a:lnTo>
                <a:lnTo>
                  <a:pt x="32370" y="32372"/>
                </a:lnTo>
                <a:lnTo>
                  <a:pt x="36432" y="26340"/>
                </a:lnTo>
                <a:lnTo>
                  <a:pt x="37922" y="18961"/>
                </a:lnTo>
                <a:lnTo>
                  <a:pt x="36432" y="11583"/>
                </a:lnTo>
                <a:lnTo>
                  <a:pt x="32370" y="5556"/>
                </a:lnTo>
                <a:lnTo>
                  <a:pt x="26343" y="1491"/>
                </a:lnTo>
                <a:lnTo>
                  <a:pt x="18961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5678" y="3200488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61" y="0"/>
                </a:moveTo>
                <a:lnTo>
                  <a:pt x="11578" y="1491"/>
                </a:lnTo>
                <a:lnTo>
                  <a:pt x="5551" y="5556"/>
                </a:lnTo>
                <a:lnTo>
                  <a:pt x="1489" y="11583"/>
                </a:lnTo>
                <a:lnTo>
                  <a:pt x="0" y="18961"/>
                </a:lnTo>
                <a:lnTo>
                  <a:pt x="1489" y="26340"/>
                </a:lnTo>
                <a:lnTo>
                  <a:pt x="5551" y="32372"/>
                </a:lnTo>
                <a:lnTo>
                  <a:pt x="11578" y="36441"/>
                </a:lnTo>
                <a:lnTo>
                  <a:pt x="18961" y="37934"/>
                </a:lnTo>
                <a:lnTo>
                  <a:pt x="26343" y="36441"/>
                </a:lnTo>
                <a:lnTo>
                  <a:pt x="32370" y="32372"/>
                </a:lnTo>
                <a:lnTo>
                  <a:pt x="36432" y="26340"/>
                </a:lnTo>
                <a:lnTo>
                  <a:pt x="37922" y="18961"/>
                </a:lnTo>
                <a:lnTo>
                  <a:pt x="36432" y="11583"/>
                </a:lnTo>
                <a:lnTo>
                  <a:pt x="32370" y="5556"/>
                </a:lnTo>
                <a:lnTo>
                  <a:pt x="26343" y="1491"/>
                </a:lnTo>
                <a:lnTo>
                  <a:pt x="18961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95678" y="356243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61" y="0"/>
                </a:moveTo>
                <a:lnTo>
                  <a:pt x="11578" y="1491"/>
                </a:lnTo>
                <a:lnTo>
                  <a:pt x="5551" y="5556"/>
                </a:lnTo>
                <a:lnTo>
                  <a:pt x="1489" y="11583"/>
                </a:lnTo>
                <a:lnTo>
                  <a:pt x="0" y="18961"/>
                </a:lnTo>
                <a:lnTo>
                  <a:pt x="1489" y="26340"/>
                </a:lnTo>
                <a:lnTo>
                  <a:pt x="5551" y="32372"/>
                </a:lnTo>
                <a:lnTo>
                  <a:pt x="11578" y="36441"/>
                </a:lnTo>
                <a:lnTo>
                  <a:pt x="18961" y="37934"/>
                </a:lnTo>
                <a:lnTo>
                  <a:pt x="26343" y="36441"/>
                </a:lnTo>
                <a:lnTo>
                  <a:pt x="32370" y="32372"/>
                </a:lnTo>
                <a:lnTo>
                  <a:pt x="36432" y="26340"/>
                </a:lnTo>
                <a:lnTo>
                  <a:pt x="37922" y="18961"/>
                </a:lnTo>
                <a:lnTo>
                  <a:pt x="36432" y="11583"/>
                </a:lnTo>
                <a:lnTo>
                  <a:pt x="32370" y="5556"/>
                </a:lnTo>
                <a:lnTo>
                  <a:pt x="26343" y="1491"/>
                </a:lnTo>
                <a:lnTo>
                  <a:pt x="18961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19781" y="980455"/>
            <a:ext cx="3015615" cy="2714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700" spc="35">
                <a:solidFill>
                  <a:srgbClr val="2050BC"/>
                </a:solidFill>
                <a:latin typeface="Impact"/>
                <a:cs typeface="Impact"/>
              </a:rPr>
              <a:t>3. </a:t>
            </a:r>
            <a:r>
              <a:rPr dirty="0" sz="1700" spc="50">
                <a:solidFill>
                  <a:srgbClr val="2050BC"/>
                </a:solidFill>
                <a:latin typeface="Impact"/>
                <a:cs typeface="Impact"/>
              </a:rPr>
              <a:t>RED</a:t>
            </a:r>
            <a:r>
              <a:rPr dirty="0" sz="1700" spc="229">
                <a:solidFill>
                  <a:srgbClr val="2050BC"/>
                </a:solidFill>
                <a:latin typeface="Impact"/>
                <a:cs typeface="Impact"/>
              </a:rPr>
              <a:t> </a:t>
            </a:r>
            <a:r>
              <a:rPr dirty="0" sz="1700" spc="70">
                <a:solidFill>
                  <a:srgbClr val="2050BC"/>
                </a:solidFill>
                <a:latin typeface="Impact"/>
                <a:cs typeface="Impact"/>
              </a:rPr>
              <a:t>DISTRIBUCIÓN</a:t>
            </a:r>
            <a:endParaRPr sz="1700">
              <a:latin typeface="Impact"/>
              <a:cs typeface="Impact"/>
            </a:endParaRPr>
          </a:p>
          <a:p>
            <a:pPr marL="247650">
              <a:lnSpc>
                <a:spcPct val="100000"/>
              </a:lnSpc>
              <a:spcBef>
                <a:spcPts val="20"/>
              </a:spcBef>
            </a:pPr>
            <a:r>
              <a:rPr dirty="0" sz="1700" spc="55">
                <a:solidFill>
                  <a:srgbClr val="2050BC"/>
                </a:solidFill>
                <a:latin typeface="Impact"/>
                <a:cs typeface="Impact"/>
              </a:rPr>
              <a:t>URB. </a:t>
            </a:r>
            <a:r>
              <a:rPr dirty="0" sz="1700" spc="60">
                <a:solidFill>
                  <a:srgbClr val="2050BC"/>
                </a:solidFill>
                <a:latin typeface="Impact"/>
                <a:cs typeface="Impact"/>
              </a:rPr>
              <a:t>BOHÍOS </a:t>
            </a:r>
            <a:r>
              <a:rPr dirty="0" sz="1700" spc="35">
                <a:solidFill>
                  <a:srgbClr val="2050BC"/>
                </a:solidFill>
                <a:latin typeface="Impact"/>
                <a:cs typeface="Impact"/>
              </a:rPr>
              <a:t>DE</a:t>
            </a:r>
            <a:r>
              <a:rPr dirty="0" sz="1700" spc="250">
                <a:solidFill>
                  <a:srgbClr val="2050BC"/>
                </a:solidFill>
                <a:latin typeface="Impact"/>
                <a:cs typeface="Impact"/>
              </a:rPr>
              <a:t> </a:t>
            </a:r>
            <a:r>
              <a:rPr dirty="0" sz="1700" spc="55">
                <a:solidFill>
                  <a:srgbClr val="2050BC"/>
                </a:solidFill>
                <a:latin typeface="Impact"/>
                <a:cs typeface="Impact"/>
              </a:rPr>
              <a:t>JATUMPAMBA</a:t>
            </a:r>
            <a:endParaRPr sz="1700">
              <a:latin typeface="Impact"/>
              <a:cs typeface="Impact"/>
            </a:endParaRPr>
          </a:p>
          <a:p>
            <a:pPr marL="365125" marR="601345" indent="42545">
              <a:lnSpc>
                <a:spcPts val="2900"/>
              </a:lnSpc>
            </a:pPr>
            <a:r>
              <a:rPr dirty="0" sz="1200" spc="-15" b="1">
                <a:solidFill>
                  <a:srgbClr val="2050BC"/>
                </a:solidFill>
                <a:latin typeface="Arial"/>
                <a:cs typeface="Arial"/>
              </a:rPr>
              <a:t>Longitud: </a:t>
            </a:r>
            <a:r>
              <a:rPr dirty="0" sz="1200" b="1">
                <a:solidFill>
                  <a:srgbClr val="2050BC"/>
                </a:solidFill>
                <a:latin typeface="Arial"/>
                <a:cs typeface="Arial"/>
              </a:rPr>
              <a:t>4.6 </a:t>
            </a:r>
            <a:r>
              <a:rPr dirty="0" sz="1200" spc="25" b="1">
                <a:solidFill>
                  <a:srgbClr val="2050BC"/>
                </a:solidFill>
                <a:latin typeface="Arial"/>
                <a:cs typeface="Arial"/>
              </a:rPr>
              <a:t>km </a:t>
            </a:r>
            <a:r>
              <a:rPr dirty="0" sz="1200" spc="15" b="1">
                <a:solidFill>
                  <a:srgbClr val="2050BC"/>
                </a:solidFill>
                <a:latin typeface="Arial"/>
                <a:cs typeface="Arial"/>
              </a:rPr>
              <a:t>de</a:t>
            </a:r>
            <a:r>
              <a:rPr dirty="0" sz="1200" spc="-40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200" spc="5" b="1">
                <a:solidFill>
                  <a:srgbClr val="2050BC"/>
                </a:solidFill>
                <a:latin typeface="Arial"/>
                <a:cs typeface="Arial"/>
              </a:rPr>
              <a:t>tubería  </a:t>
            </a:r>
            <a:r>
              <a:rPr dirty="0" sz="1200" b="1">
                <a:solidFill>
                  <a:srgbClr val="2050BC"/>
                </a:solidFill>
                <a:latin typeface="Arial"/>
                <a:cs typeface="Arial"/>
              </a:rPr>
              <a:t>Diámetro:</a:t>
            </a:r>
            <a:r>
              <a:rPr dirty="0" sz="1200" spc="-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200" spc="10" b="1">
                <a:solidFill>
                  <a:srgbClr val="2050BC"/>
                </a:solidFill>
                <a:latin typeface="Arial"/>
                <a:cs typeface="Arial"/>
              </a:rPr>
              <a:t>110mm</a:t>
            </a:r>
            <a:endParaRPr sz="1200">
              <a:latin typeface="Arial"/>
              <a:cs typeface="Arial"/>
            </a:endParaRPr>
          </a:p>
          <a:p>
            <a:pPr marL="365125" marR="5080">
              <a:lnSpc>
                <a:spcPts val="2900"/>
              </a:lnSpc>
            </a:pPr>
            <a:r>
              <a:rPr dirty="0" sz="1200" spc="10" b="1">
                <a:solidFill>
                  <a:srgbClr val="2050BC"/>
                </a:solidFill>
                <a:latin typeface="Arial"/>
                <a:cs typeface="Arial"/>
              </a:rPr>
              <a:t>Material: </a:t>
            </a:r>
            <a:r>
              <a:rPr dirty="0" sz="1200" spc="-5" b="1">
                <a:solidFill>
                  <a:srgbClr val="2050BC"/>
                </a:solidFill>
                <a:latin typeface="Arial"/>
                <a:cs typeface="Arial"/>
              </a:rPr>
              <a:t>Asbesto </a:t>
            </a:r>
            <a:r>
              <a:rPr dirty="0" sz="1200" spc="15" b="1">
                <a:solidFill>
                  <a:srgbClr val="2050BC"/>
                </a:solidFill>
                <a:latin typeface="Arial"/>
                <a:cs typeface="Arial"/>
              </a:rPr>
              <a:t>cemento </a:t>
            </a:r>
            <a:r>
              <a:rPr dirty="0" sz="1200" spc="-20" b="1">
                <a:solidFill>
                  <a:srgbClr val="2050BC"/>
                </a:solidFill>
                <a:latin typeface="Arial"/>
                <a:cs typeface="Arial"/>
              </a:rPr>
              <a:t>(A.C)  </a:t>
            </a:r>
            <a:r>
              <a:rPr dirty="0" sz="1200" b="1">
                <a:solidFill>
                  <a:srgbClr val="2050BC"/>
                </a:solidFill>
                <a:latin typeface="Arial"/>
                <a:cs typeface="Arial"/>
              </a:rPr>
              <a:t>Período </a:t>
            </a:r>
            <a:r>
              <a:rPr dirty="0" sz="1200" spc="15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1200" spc="-10" b="1">
                <a:solidFill>
                  <a:srgbClr val="2050BC"/>
                </a:solidFill>
                <a:latin typeface="Arial"/>
                <a:cs typeface="Arial"/>
              </a:rPr>
              <a:t>vida </a:t>
            </a:r>
            <a:r>
              <a:rPr dirty="0" sz="1200" spc="-20" b="1">
                <a:solidFill>
                  <a:srgbClr val="2050BC"/>
                </a:solidFill>
                <a:latin typeface="Arial"/>
                <a:cs typeface="Arial"/>
              </a:rPr>
              <a:t>útil: </a:t>
            </a:r>
            <a:r>
              <a:rPr dirty="0" sz="1200" spc="10" b="1">
                <a:solidFill>
                  <a:srgbClr val="2050BC"/>
                </a:solidFill>
                <a:latin typeface="Arial"/>
                <a:cs typeface="Arial"/>
              </a:rPr>
              <a:t>más </a:t>
            </a:r>
            <a:r>
              <a:rPr dirty="0" sz="1200" spc="15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1200" b="1">
                <a:solidFill>
                  <a:srgbClr val="2050BC"/>
                </a:solidFill>
                <a:latin typeface="Arial"/>
                <a:cs typeface="Arial"/>
              </a:rPr>
              <a:t>30</a:t>
            </a:r>
            <a:r>
              <a:rPr dirty="0" sz="1200" spc="-3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2050BC"/>
                </a:solidFill>
                <a:latin typeface="Arial"/>
                <a:cs typeface="Arial"/>
              </a:rPr>
              <a:t>años  </a:t>
            </a:r>
            <a:r>
              <a:rPr dirty="0" sz="1200" spc="-15" b="1">
                <a:solidFill>
                  <a:srgbClr val="2050BC"/>
                </a:solidFill>
                <a:latin typeface="Arial"/>
                <a:cs typeface="Arial"/>
              </a:rPr>
              <a:t>Válvulas </a:t>
            </a:r>
            <a:r>
              <a:rPr dirty="0" sz="1200" spc="-5" b="1">
                <a:solidFill>
                  <a:srgbClr val="2050BC"/>
                </a:solidFill>
                <a:latin typeface="Arial"/>
                <a:cs typeface="Arial"/>
              </a:rPr>
              <a:t>reguladoras:</a:t>
            </a:r>
            <a:r>
              <a:rPr dirty="0" sz="1200" spc="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050BC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  <a:p>
            <a:pPr marL="365125">
              <a:lnSpc>
                <a:spcPct val="100000"/>
              </a:lnSpc>
              <a:spcBef>
                <a:spcPts val="1120"/>
              </a:spcBef>
            </a:pPr>
            <a:r>
              <a:rPr dirty="0" sz="1200" spc="-5" b="1">
                <a:solidFill>
                  <a:srgbClr val="2050BC"/>
                </a:solidFill>
                <a:latin typeface="Arial"/>
                <a:cs typeface="Arial"/>
              </a:rPr>
              <a:t>Hidrantes: </a:t>
            </a:r>
            <a:r>
              <a:rPr dirty="0" sz="1200" b="1">
                <a:solidFill>
                  <a:srgbClr val="2050BC"/>
                </a:solidFill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53053" y="1087022"/>
            <a:ext cx="5390946" cy="4043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122" y="266268"/>
            <a:ext cx="559821" cy="531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76969" y="271742"/>
            <a:ext cx="1784350" cy="528955"/>
          </a:xfrm>
          <a:custGeom>
            <a:avLst/>
            <a:gdLst/>
            <a:ahLst/>
            <a:cxnLst/>
            <a:rect l="l" t="t" r="r" b="b"/>
            <a:pathLst>
              <a:path w="1784350" h="528955">
                <a:moveTo>
                  <a:pt x="1745225" y="0"/>
                </a:moveTo>
                <a:lnTo>
                  <a:pt x="38646" y="0"/>
                </a:lnTo>
                <a:lnTo>
                  <a:pt x="23601" y="7692"/>
                </a:lnTo>
                <a:lnTo>
                  <a:pt x="11317" y="28670"/>
                </a:lnTo>
                <a:lnTo>
                  <a:pt x="3036" y="59782"/>
                </a:lnTo>
                <a:lnTo>
                  <a:pt x="0" y="97878"/>
                </a:lnTo>
                <a:lnTo>
                  <a:pt x="0" y="430961"/>
                </a:lnTo>
                <a:lnTo>
                  <a:pt x="3036" y="469058"/>
                </a:lnTo>
                <a:lnTo>
                  <a:pt x="11317" y="500170"/>
                </a:lnTo>
                <a:lnTo>
                  <a:pt x="23601" y="521148"/>
                </a:lnTo>
                <a:lnTo>
                  <a:pt x="38646" y="528840"/>
                </a:lnTo>
                <a:lnTo>
                  <a:pt x="1745225" y="528840"/>
                </a:lnTo>
                <a:lnTo>
                  <a:pt x="1760262" y="521148"/>
                </a:lnTo>
                <a:lnTo>
                  <a:pt x="1772542" y="500170"/>
                </a:lnTo>
                <a:lnTo>
                  <a:pt x="1780822" y="469058"/>
                </a:lnTo>
                <a:lnTo>
                  <a:pt x="1783858" y="430961"/>
                </a:lnTo>
                <a:lnTo>
                  <a:pt x="1783858" y="97878"/>
                </a:lnTo>
                <a:lnTo>
                  <a:pt x="1780822" y="59782"/>
                </a:lnTo>
                <a:lnTo>
                  <a:pt x="1772542" y="28670"/>
                </a:lnTo>
                <a:lnTo>
                  <a:pt x="1760262" y="7692"/>
                </a:lnTo>
                <a:lnTo>
                  <a:pt x="1745225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81180" y="370668"/>
            <a:ext cx="1470660" cy="3143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900" spc="105">
                <a:solidFill>
                  <a:srgbClr val="FFFFFF"/>
                </a:solidFill>
                <a:latin typeface="Impact"/>
                <a:cs typeface="Impact"/>
              </a:rPr>
              <a:t>DIAGNÓSTICO</a:t>
            </a:r>
            <a:endParaRPr sz="1900">
              <a:latin typeface="Impact"/>
              <a:cs typeface="Impac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17957" y="1063956"/>
            <a:ext cx="7244151" cy="37812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122" y="266268"/>
            <a:ext cx="559821" cy="531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76969" y="271742"/>
            <a:ext cx="2571750" cy="528955"/>
          </a:xfrm>
          <a:custGeom>
            <a:avLst/>
            <a:gdLst/>
            <a:ahLst/>
            <a:cxnLst/>
            <a:rect l="l" t="t" r="r" b="b"/>
            <a:pathLst>
              <a:path w="2571750" h="528955">
                <a:moveTo>
                  <a:pt x="2516051" y="0"/>
                </a:moveTo>
                <a:lnTo>
                  <a:pt x="55727" y="0"/>
                </a:lnTo>
                <a:lnTo>
                  <a:pt x="34032" y="7692"/>
                </a:lnTo>
                <a:lnTo>
                  <a:pt x="16319" y="28670"/>
                </a:lnTo>
                <a:lnTo>
                  <a:pt x="4378" y="59782"/>
                </a:lnTo>
                <a:lnTo>
                  <a:pt x="0" y="97878"/>
                </a:lnTo>
                <a:lnTo>
                  <a:pt x="0" y="430961"/>
                </a:lnTo>
                <a:lnTo>
                  <a:pt x="4378" y="469058"/>
                </a:lnTo>
                <a:lnTo>
                  <a:pt x="16319" y="500170"/>
                </a:lnTo>
                <a:lnTo>
                  <a:pt x="34032" y="521148"/>
                </a:lnTo>
                <a:lnTo>
                  <a:pt x="55727" y="528840"/>
                </a:lnTo>
                <a:lnTo>
                  <a:pt x="2516051" y="528840"/>
                </a:lnTo>
                <a:lnTo>
                  <a:pt x="2537731" y="521148"/>
                </a:lnTo>
                <a:lnTo>
                  <a:pt x="2555437" y="500170"/>
                </a:lnTo>
                <a:lnTo>
                  <a:pt x="2567375" y="469058"/>
                </a:lnTo>
                <a:lnTo>
                  <a:pt x="2571753" y="430961"/>
                </a:lnTo>
                <a:lnTo>
                  <a:pt x="2571753" y="97878"/>
                </a:lnTo>
                <a:lnTo>
                  <a:pt x="2567375" y="59782"/>
                </a:lnTo>
                <a:lnTo>
                  <a:pt x="2555437" y="28670"/>
                </a:lnTo>
                <a:lnTo>
                  <a:pt x="2537731" y="7692"/>
                </a:lnTo>
                <a:lnTo>
                  <a:pt x="2516051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81180" y="370668"/>
            <a:ext cx="2348230" cy="3143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900" spc="95">
                <a:solidFill>
                  <a:srgbClr val="FFFFFF"/>
                </a:solidFill>
                <a:latin typeface="Impact"/>
                <a:cs typeface="Impact"/>
              </a:rPr>
              <a:t>DIAGNÓSTICO </a:t>
            </a:r>
            <a:r>
              <a:rPr dirty="0" sz="1900" spc="-5">
                <a:solidFill>
                  <a:srgbClr val="FFFFFF"/>
                </a:solidFill>
                <a:latin typeface="Impact"/>
                <a:cs typeface="Impact"/>
              </a:rPr>
              <a:t>-</a:t>
            </a:r>
            <a:r>
              <a:rPr dirty="0" sz="1900" spc="270">
                <a:solidFill>
                  <a:srgbClr val="FFFFFF"/>
                </a:solidFill>
                <a:latin typeface="Impact"/>
                <a:cs typeface="Impact"/>
              </a:rPr>
              <a:t> </a:t>
            </a:r>
            <a:r>
              <a:rPr dirty="0" sz="1900" spc="85">
                <a:solidFill>
                  <a:srgbClr val="FFFFFF"/>
                </a:solidFill>
                <a:latin typeface="Impact"/>
                <a:cs typeface="Impact"/>
              </a:rPr>
              <a:t>DATOS</a:t>
            </a:r>
            <a:endParaRPr sz="1900">
              <a:latin typeface="Impact"/>
              <a:cs typeface="Impac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2203" y="1049059"/>
            <a:ext cx="7765712" cy="38662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122" y="266268"/>
            <a:ext cx="559821" cy="531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76969" y="271742"/>
            <a:ext cx="2965450" cy="528955"/>
          </a:xfrm>
          <a:custGeom>
            <a:avLst/>
            <a:gdLst/>
            <a:ahLst/>
            <a:cxnLst/>
            <a:rect l="l" t="t" r="r" b="b"/>
            <a:pathLst>
              <a:path w="2965450" h="528955">
                <a:moveTo>
                  <a:pt x="2901229" y="0"/>
                </a:moveTo>
                <a:lnTo>
                  <a:pt x="64262" y="0"/>
                </a:lnTo>
                <a:lnTo>
                  <a:pt x="39245" y="7692"/>
                </a:lnTo>
                <a:lnTo>
                  <a:pt x="18819" y="28670"/>
                </a:lnTo>
                <a:lnTo>
                  <a:pt x="5049" y="59782"/>
                </a:lnTo>
                <a:lnTo>
                  <a:pt x="0" y="97878"/>
                </a:lnTo>
                <a:lnTo>
                  <a:pt x="0" y="430961"/>
                </a:lnTo>
                <a:lnTo>
                  <a:pt x="5049" y="469058"/>
                </a:lnTo>
                <a:lnTo>
                  <a:pt x="18819" y="500170"/>
                </a:lnTo>
                <a:lnTo>
                  <a:pt x="39245" y="521148"/>
                </a:lnTo>
                <a:lnTo>
                  <a:pt x="64262" y="528840"/>
                </a:lnTo>
                <a:lnTo>
                  <a:pt x="2901229" y="528840"/>
                </a:lnTo>
                <a:lnTo>
                  <a:pt x="2926223" y="521148"/>
                </a:lnTo>
                <a:lnTo>
                  <a:pt x="2946638" y="500170"/>
                </a:lnTo>
                <a:lnTo>
                  <a:pt x="2960405" y="469058"/>
                </a:lnTo>
                <a:lnTo>
                  <a:pt x="2965453" y="430961"/>
                </a:lnTo>
                <a:lnTo>
                  <a:pt x="2965453" y="97878"/>
                </a:lnTo>
                <a:lnTo>
                  <a:pt x="2960405" y="59782"/>
                </a:lnTo>
                <a:lnTo>
                  <a:pt x="2946638" y="28670"/>
                </a:lnTo>
                <a:lnTo>
                  <a:pt x="2926223" y="7692"/>
                </a:lnTo>
                <a:lnTo>
                  <a:pt x="2901229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1180" y="370668"/>
            <a:ext cx="2741295" cy="314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95"/>
              <a:t>DIAGNÓSTICO </a:t>
            </a:r>
            <a:r>
              <a:rPr dirty="0" spc="-5"/>
              <a:t>-</a:t>
            </a:r>
            <a:r>
              <a:rPr dirty="0" spc="275"/>
              <a:t> </a:t>
            </a:r>
            <a:r>
              <a:rPr dirty="0" spc="105"/>
              <a:t>CAUDALES</a:t>
            </a:r>
          </a:p>
        </p:txBody>
      </p:sp>
      <p:sp>
        <p:nvSpPr>
          <p:cNvPr id="5" name="object 5"/>
          <p:cNvSpPr/>
          <p:nvPr/>
        </p:nvSpPr>
        <p:spPr>
          <a:xfrm>
            <a:off x="325632" y="1227849"/>
            <a:ext cx="4220184" cy="31048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69345" y="561558"/>
            <a:ext cx="4305234" cy="40751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91256" y="1980806"/>
            <a:ext cx="733425" cy="244475"/>
          </a:xfrm>
          <a:custGeom>
            <a:avLst/>
            <a:gdLst/>
            <a:ahLst/>
            <a:cxnLst/>
            <a:rect l="l" t="t" r="r" b="b"/>
            <a:pathLst>
              <a:path w="733425" h="244475">
                <a:moveTo>
                  <a:pt x="0" y="122237"/>
                </a:moveTo>
                <a:lnTo>
                  <a:pt x="22925" y="164891"/>
                </a:lnTo>
                <a:lnTo>
                  <a:pt x="86180" y="200994"/>
                </a:lnTo>
                <a:lnTo>
                  <a:pt x="130345" y="215727"/>
                </a:lnTo>
                <a:lnTo>
                  <a:pt x="181487" y="227786"/>
                </a:lnTo>
                <a:lnTo>
                  <a:pt x="238573" y="236827"/>
                </a:lnTo>
                <a:lnTo>
                  <a:pt x="300566" y="242505"/>
                </a:lnTo>
                <a:lnTo>
                  <a:pt x="366433" y="244475"/>
                </a:lnTo>
                <a:lnTo>
                  <a:pt x="432295" y="242505"/>
                </a:lnTo>
                <a:lnTo>
                  <a:pt x="494286" y="236827"/>
                </a:lnTo>
                <a:lnTo>
                  <a:pt x="551369" y="227786"/>
                </a:lnTo>
                <a:lnTo>
                  <a:pt x="602510" y="215727"/>
                </a:lnTo>
                <a:lnTo>
                  <a:pt x="646673" y="200994"/>
                </a:lnTo>
                <a:lnTo>
                  <a:pt x="682824" y="183934"/>
                </a:lnTo>
                <a:lnTo>
                  <a:pt x="726949" y="144210"/>
                </a:lnTo>
                <a:lnTo>
                  <a:pt x="732853" y="122237"/>
                </a:lnTo>
                <a:lnTo>
                  <a:pt x="726949" y="100267"/>
                </a:lnTo>
                <a:lnTo>
                  <a:pt x="682824" y="60546"/>
                </a:lnTo>
                <a:lnTo>
                  <a:pt x="646673" y="43485"/>
                </a:lnTo>
                <a:lnTo>
                  <a:pt x="602510" y="28751"/>
                </a:lnTo>
                <a:lnTo>
                  <a:pt x="551369" y="16691"/>
                </a:lnTo>
                <a:lnTo>
                  <a:pt x="494286" y="7648"/>
                </a:lnTo>
                <a:lnTo>
                  <a:pt x="432295" y="1969"/>
                </a:lnTo>
                <a:lnTo>
                  <a:pt x="366433" y="0"/>
                </a:lnTo>
                <a:lnTo>
                  <a:pt x="300566" y="1969"/>
                </a:lnTo>
                <a:lnTo>
                  <a:pt x="238573" y="7648"/>
                </a:lnTo>
                <a:lnTo>
                  <a:pt x="181487" y="16691"/>
                </a:lnTo>
                <a:lnTo>
                  <a:pt x="130345" y="28751"/>
                </a:lnTo>
                <a:lnTo>
                  <a:pt x="86180" y="43485"/>
                </a:lnTo>
                <a:lnTo>
                  <a:pt x="50029" y="60546"/>
                </a:lnTo>
                <a:lnTo>
                  <a:pt x="5903" y="100267"/>
                </a:lnTo>
                <a:lnTo>
                  <a:pt x="0" y="122237"/>
                </a:lnTo>
                <a:close/>
              </a:path>
            </a:pathLst>
          </a:custGeom>
          <a:ln w="12700">
            <a:solidFill>
              <a:srgbClr val="7F001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122" y="266268"/>
            <a:ext cx="559821" cy="531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76969" y="271742"/>
            <a:ext cx="2609850" cy="528955"/>
          </a:xfrm>
          <a:custGeom>
            <a:avLst/>
            <a:gdLst/>
            <a:ahLst/>
            <a:cxnLst/>
            <a:rect l="l" t="t" r="r" b="b"/>
            <a:pathLst>
              <a:path w="2609850" h="528955">
                <a:moveTo>
                  <a:pt x="2553338" y="0"/>
                </a:moveTo>
                <a:lnTo>
                  <a:pt x="56553" y="0"/>
                </a:lnTo>
                <a:lnTo>
                  <a:pt x="34536" y="7692"/>
                </a:lnTo>
                <a:lnTo>
                  <a:pt x="16560" y="28670"/>
                </a:lnTo>
                <a:lnTo>
                  <a:pt x="4443" y="59782"/>
                </a:lnTo>
                <a:lnTo>
                  <a:pt x="0" y="97878"/>
                </a:lnTo>
                <a:lnTo>
                  <a:pt x="0" y="430961"/>
                </a:lnTo>
                <a:lnTo>
                  <a:pt x="4443" y="469058"/>
                </a:lnTo>
                <a:lnTo>
                  <a:pt x="16560" y="500170"/>
                </a:lnTo>
                <a:lnTo>
                  <a:pt x="34536" y="521148"/>
                </a:lnTo>
                <a:lnTo>
                  <a:pt x="56553" y="528840"/>
                </a:lnTo>
                <a:lnTo>
                  <a:pt x="2553338" y="528840"/>
                </a:lnTo>
                <a:lnTo>
                  <a:pt x="2575333" y="521148"/>
                </a:lnTo>
                <a:lnTo>
                  <a:pt x="2593297" y="500170"/>
                </a:lnTo>
                <a:lnTo>
                  <a:pt x="2605411" y="469058"/>
                </a:lnTo>
                <a:lnTo>
                  <a:pt x="2609853" y="430961"/>
                </a:lnTo>
                <a:lnTo>
                  <a:pt x="2609853" y="97878"/>
                </a:lnTo>
                <a:lnTo>
                  <a:pt x="2605411" y="59782"/>
                </a:lnTo>
                <a:lnTo>
                  <a:pt x="2593297" y="28670"/>
                </a:lnTo>
                <a:lnTo>
                  <a:pt x="2575333" y="7692"/>
                </a:lnTo>
                <a:lnTo>
                  <a:pt x="2553338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1180" y="370668"/>
            <a:ext cx="2414270" cy="314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95"/>
              <a:t>DIAGNÓSTICO </a:t>
            </a:r>
            <a:r>
              <a:rPr dirty="0" spc="-5"/>
              <a:t>-</a:t>
            </a:r>
            <a:r>
              <a:rPr dirty="0" spc="275"/>
              <a:t> </a:t>
            </a:r>
            <a:r>
              <a:rPr dirty="0" spc="75"/>
              <a:t>EPANET</a:t>
            </a:r>
          </a:p>
        </p:txBody>
      </p:sp>
      <p:sp>
        <p:nvSpPr>
          <p:cNvPr id="5" name="object 5"/>
          <p:cNvSpPr/>
          <p:nvPr/>
        </p:nvSpPr>
        <p:spPr>
          <a:xfrm>
            <a:off x="5139258" y="1005014"/>
            <a:ext cx="3175749" cy="1139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907786" y="2798769"/>
            <a:ext cx="3669483" cy="16214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851347" y="2261306"/>
            <a:ext cx="2128520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5" b="1">
                <a:solidFill>
                  <a:srgbClr val="2050BC"/>
                </a:solidFill>
                <a:latin typeface="Arial"/>
                <a:cs typeface="Arial"/>
              </a:rPr>
              <a:t>Medición de </a:t>
            </a:r>
            <a:r>
              <a:rPr dirty="0" sz="1050" spc="-10" b="1">
                <a:solidFill>
                  <a:srgbClr val="2050BC"/>
                </a:solidFill>
                <a:latin typeface="Arial"/>
                <a:cs typeface="Arial"/>
              </a:rPr>
              <a:t>presiones </a:t>
            </a:r>
            <a:r>
              <a:rPr dirty="0" sz="1050" spc="-5" b="1">
                <a:solidFill>
                  <a:srgbClr val="2050BC"/>
                </a:solidFill>
                <a:latin typeface="Arial"/>
                <a:cs typeface="Arial"/>
              </a:rPr>
              <a:t>en</a:t>
            </a:r>
            <a:r>
              <a:rPr dirty="0" sz="1050" spc="-7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050" spc="10" b="1">
                <a:solidFill>
                  <a:srgbClr val="2050BC"/>
                </a:solidFill>
                <a:latin typeface="Arial"/>
                <a:cs typeface="Arial"/>
              </a:rPr>
              <a:t>campo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5738" y="4500307"/>
            <a:ext cx="391858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b="1">
                <a:solidFill>
                  <a:srgbClr val="2050BC"/>
                </a:solidFill>
                <a:latin typeface="Arial"/>
                <a:cs typeface="Arial"/>
              </a:rPr>
              <a:t>Comparación </a:t>
            </a:r>
            <a:r>
              <a:rPr dirty="0" sz="1050" spc="5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1050" spc="-10" b="1">
                <a:solidFill>
                  <a:srgbClr val="4884EF"/>
                </a:solidFill>
                <a:latin typeface="Arial"/>
                <a:cs typeface="Arial"/>
              </a:rPr>
              <a:t>presiones </a:t>
            </a:r>
            <a:r>
              <a:rPr dirty="0" sz="1050" spc="-5" b="1">
                <a:solidFill>
                  <a:srgbClr val="4884EF"/>
                </a:solidFill>
                <a:latin typeface="Arial"/>
                <a:cs typeface="Arial"/>
              </a:rPr>
              <a:t>en </a:t>
            </a:r>
            <a:r>
              <a:rPr dirty="0" sz="1050" spc="-25" b="1">
                <a:solidFill>
                  <a:srgbClr val="4884EF"/>
                </a:solidFill>
                <a:latin typeface="Arial"/>
                <a:cs typeface="Arial"/>
              </a:rPr>
              <a:t>EPANET </a:t>
            </a:r>
            <a:r>
              <a:rPr dirty="0" sz="1050" spc="-40" b="1">
                <a:solidFill>
                  <a:srgbClr val="2050BC"/>
                </a:solidFill>
                <a:latin typeface="Arial"/>
                <a:cs typeface="Arial"/>
              </a:rPr>
              <a:t>y </a:t>
            </a:r>
            <a:r>
              <a:rPr dirty="0" sz="1050" spc="-10" b="1">
                <a:solidFill>
                  <a:srgbClr val="4E4F4F"/>
                </a:solidFill>
                <a:latin typeface="Arial"/>
                <a:cs typeface="Arial"/>
              </a:rPr>
              <a:t>presiones </a:t>
            </a:r>
            <a:r>
              <a:rPr dirty="0" sz="1050" spc="-5" b="1">
                <a:solidFill>
                  <a:srgbClr val="4E4F4F"/>
                </a:solidFill>
                <a:latin typeface="Arial"/>
                <a:cs typeface="Arial"/>
              </a:rPr>
              <a:t>en</a:t>
            </a:r>
            <a:r>
              <a:rPr dirty="0" sz="1050" spc="5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50" spc="10" b="1">
                <a:solidFill>
                  <a:srgbClr val="4E4F4F"/>
                </a:solidFill>
                <a:latin typeface="Arial"/>
                <a:cs typeface="Arial"/>
              </a:rPr>
              <a:t>campo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9038" y="1017958"/>
            <a:ext cx="4219339" cy="37178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122" y="266268"/>
            <a:ext cx="559821" cy="531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76969" y="271742"/>
            <a:ext cx="5302250" cy="528955"/>
          </a:xfrm>
          <a:custGeom>
            <a:avLst/>
            <a:gdLst/>
            <a:ahLst/>
            <a:cxnLst/>
            <a:rect l="l" t="t" r="r" b="b"/>
            <a:pathLst>
              <a:path w="5302250" h="528955">
                <a:moveTo>
                  <a:pt x="5187433" y="0"/>
                </a:moveTo>
                <a:lnTo>
                  <a:pt x="114896" y="0"/>
                </a:lnTo>
                <a:lnTo>
                  <a:pt x="70165" y="7692"/>
                </a:lnTo>
                <a:lnTo>
                  <a:pt x="33645" y="28670"/>
                </a:lnTo>
                <a:lnTo>
                  <a:pt x="9026" y="59782"/>
                </a:lnTo>
                <a:lnTo>
                  <a:pt x="0" y="97878"/>
                </a:lnTo>
                <a:lnTo>
                  <a:pt x="0" y="430961"/>
                </a:lnTo>
                <a:lnTo>
                  <a:pt x="9026" y="469058"/>
                </a:lnTo>
                <a:lnTo>
                  <a:pt x="33645" y="500170"/>
                </a:lnTo>
                <a:lnTo>
                  <a:pt x="70165" y="521148"/>
                </a:lnTo>
                <a:lnTo>
                  <a:pt x="114896" y="528840"/>
                </a:lnTo>
                <a:lnTo>
                  <a:pt x="5187433" y="528840"/>
                </a:lnTo>
                <a:lnTo>
                  <a:pt x="5232114" y="521148"/>
                </a:lnTo>
                <a:lnTo>
                  <a:pt x="5268613" y="500170"/>
                </a:lnTo>
                <a:lnTo>
                  <a:pt x="5293226" y="469058"/>
                </a:lnTo>
                <a:lnTo>
                  <a:pt x="5302253" y="430961"/>
                </a:lnTo>
                <a:lnTo>
                  <a:pt x="5302253" y="97878"/>
                </a:lnTo>
                <a:lnTo>
                  <a:pt x="5293226" y="59782"/>
                </a:lnTo>
                <a:lnTo>
                  <a:pt x="5268613" y="28670"/>
                </a:lnTo>
                <a:lnTo>
                  <a:pt x="5232114" y="7692"/>
                </a:lnTo>
                <a:lnTo>
                  <a:pt x="5187433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1180" y="370668"/>
            <a:ext cx="5092065" cy="314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95"/>
              <a:t>DIAGNÓSTICO </a:t>
            </a:r>
            <a:r>
              <a:rPr dirty="0" spc="-5"/>
              <a:t>– </a:t>
            </a:r>
            <a:r>
              <a:rPr dirty="0" spc="90"/>
              <a:t>ANÁLISIS RÉGIMEN</a:t>
            </a:r>
            <a:r>
              <a:rPr dirty="0" spc="330"/>
              <a:t> </a:t>
            </a:r>
            <a:r>
              <a:rPr dirty="0" spc="105"/>
              <a:t>PERMANENTE</a:t>
            </a:r>
          </a:p>
        </p:txBody>
      </p:sp>
      <p:sp>
        <p:nvSpPr>
          <p:cNvPr id="5" name="object 5"/>
          <p:cNvSpPr/>
          <p:nvPr/>
        </p:nvSpPr>
        <p:spPr>
          <a:xfrm>
            <a:off x="5833328" y="1026109"/>
            <a:ext cx="2915853" cy="2152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00570" y="1649578"/>
            <a:ext cx="586740" cy="350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8575" marR="5080" indent="-16510">
              <a:lnSpc>
                <a:spcPct val="101499"/>
              </a:lnSpc>
              <a:spcBef>
                <a:spcPts val="95"/>
              </a:spcBef>
            </a:pPr>
            <a:r>
              <a:rPr dirty="0" sz="1050" spc="10" b="1">
                <a:solidFill>
                  <a:srgbClr val="2050BC"/>
                </a:solidFill>
                <a:latin typeface="Arial"/>
                <a:cs typeface="Arial"/>
              </a:rPr>
              <a:t>Ramales  </a:t>
            </a:r>
            <a:r>
              <a:rPr dirty="0" sz="1050" spc="5" b="1">
                <a:solidFill>
                  <a:srgbClr val="2050BC"/>
                </a:solidFill>
                <a:latin typeface="Arial"/>
                <a:cs typeface="Arial"/>
              </a:rPr>
              <a:t>abiertos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46042" y="1303767"/>
            <a:ext cx="1099185" cy="485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6510">
              <a:lnSpc>
                <a:spcPct val="125800"/>
              </a:lnSpc>
              <a:spcBef>
                <a:spcPts val="100"/>
              </a:spcBef>
            </a:pPr>
            <a:r>
              <a:rPr dirty="0" sz="800" spc="-5" b="1">
                <a:solidFill>
                  <a:srgbClr val="2050BC"/>
                </a:solidFill>
                <a:latin typeface="Arial"/>
                <a:cs typeface="Arial"/>
              </a:rPr>
              <a:t>Ingreso </a:t>
            </a:r>
            <a:r>
              <a:rPr dirty="0" sz="800" spc="5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800" b="1">
                <a:solidFill>
                  <a:srgbClr val="2050BC"/>
                </a:solidFill>
                <a:latin typeface="Arial"/>
                <a:cs typeface="Arial"/>
              </a:rPr>
              <a:t>agua </a:t>
            </a:r>
            <a:r>
              <a:rPr dirty="0" sz="800" spc="5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800" spc="-5" b="1">
                <a:solidFill>
                  <a:srgbClr val="2050BC"/>
                </a:solidFill>
                <a:latin typeface="Arial"/>
                <a:cs typeface="Arial"/>
              </a:rPr>
              <a:t>la  red </a:t>
            </a:r>
            <a:r>
              <a:rPr dirty="0" sz="800" spc="5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800" spc="-10" b="1">
                <a:solidFill>
                  <a:srgbClr val="2050BC"/>
                </a:solidFill>
                <a:latin typeface="Arial"/>
                <a:cs typeface="Arial"/>
              </a:rPr>
              <a:t>transmisión </a:t>
            </a:r>
            <a:r>
              <a:rPr dirty="0" sz="800" spc="5" b="1">
                <a:solidFill>
                  <a:srgbClr val="2050BC"/>
                </a:solidFill>
                <a:latin typeface="Arial"/>
                <a:cs typeface="Arial"/>
              </a:rPr>
              <a:t>de  </a:t>
            </a:r>
            <a:r>
              <a:rPr dirty="0" sz="800" spc="-5" b="1">
                <a:solidFill>
                  <a:srgbClr val="2050BC"/>
                </a:solidFill>
                <a:latin typeface="Arial"/>
                <a:cs typeface="Arial"/>
              </a:rPr>
              <a:t>160 </a:t>
            </a:r>
            <a:r>
              <a:rPr dirty="0" sz="800" spc="10" b="1">
                <a:solidFill>
                  <a:srgbClr val="2050BC"/>
                </a:solidFill>
                <a:latin typeface="Arial"/>
                <a:cs typeface="Arial"/>
              </a:rPr>
              <a:t>mm</a:t>
            </a:r>
            <a:r>
              <a:rPr dirty="0" sz="800" spc="-60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800" spc="5" b="1">
                <a:solidFill>
                  <a:srgbClr val="2050BC"/>
                </a:solidFill>
                <a:latin typeface="Arial"/>
                <a:cs typeface="Arial"/>
              </a:rPr>
              <a:t>TURUCUCHO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71239" y="1024064"/>
            <a:ext cx="2758135" cy="2190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15808" y="1040345"/>
            <a:ext cx="65405" cy="67310"/>
          </a:xfrm>
          <a:custGeom>
            <a:avLst/>
            <a:gdLst/>
            <a:ahLst/>
            <a:cxnLst/>
            <a:rect l="l" t="t" r="r" b="b"/>
            <a:pathLst>
              <a:path w="65405" h="67309">
                <a:moveTo>
                  <a:pt x="65176" y="0"/>
                </a:moveTo>
                <a:lnTo>
                  <a:pt x="0" y="15151"/>
                </a:lnTo>
                <a:lnTo>
                  <a:pt x="51854" y="67005"/>
                </a:lnTo>
                <a:lnTo>
                  <a:pt x="65176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17384" y="1081417"/>
            <a:ext cx="624840" cy="624840"/>
          </a:xfrm>
          <a:custGeom>
            <a:avLst/>
            <a:gdLst/>
            <a:ahLst/>
            <a:cxnLst/>
            <a:rect l="l" t="t" r="r" b="b"/>
            <a:pathLst>
              <a:path w="624840" h="624839">
                <a:moveTo>
                  <a:pt x="624370" y="0"/>
                </a:moveTo>
                <a:lnTo>
                  <a:pt x="0" y="624357"/>
                </a:lnTo>
              </a:path>
            </a:pathLst>
          </a:custGeom>
          <a:ln w="11531">
            <a:solidFill>
              <a:srgbClr val="2050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694874" y="1897418"/>
            <a:ext cx="54610" cy="55244"/>
          </a:xfrm>
          <a:custGeom>
            <a:avLst/>
            <a:gdLst/>
            <a:ahLst/>
            <a:cxnLst/>
            <a:rect l="l" t="t" r="r" b="b"/>
            <a:pathLst>
              <a:path w="54610" h="55244">
                <a:moveTo>
                  <a:pt x="12115" y="0"/>
                </a:moveTo>
                <a:lnTo>
                  <a:pt x="0" y="55232"/>
                </a:lnTo>
                <a:lnTo>
                  <a:pt x="54178" y="43751"/>
                </a:lnTo>
                <a:lnTo>
                  <a:pt x="12115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721963" y="1449641"/>
            <a:ext cx="332105" cy="475615"/>
          </a:xfrm>
          <a:custGeom>
            <a:avLst/>
            <a:gdLst/>
            <a:ahLst/>
            <a:cxnLst/>
            <a:rect l="l" t="t" r="r" b="b"/>
            <a:pathLst>
              <a:path w="332104" h="475614">
                <a:moveTo>
                  <a:pt x="0" y="475386"/>
                </a:moveTo>
                <a:lnTo>
                  <a:pt x="331787" y="0"/>
                </a:lnTo>
              </a:path>
            </a:pathLst>
          </a:custGeom>
          <a:ln w="11531">
            <a:solidFill>
              <a:srgbClr val="2050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495014" y="2489085"/>
            <a:ext cx="52069" cy="59690"/>
          </a:xfrm>
          <a:custGeom>
            <a:avLst/>
            <a:gdLst/>
            <a:ahLst/>
            <a:cxnLst/>
            <a:rect l="l" t="t" r="r" b="b"/>
            <a:pathLst>
              <a:path w="52070" h="59689">
                <a:moveTo>
                  <a:pt x="52057" y="0"/>
                </a:moveTo>
                <a:lnTo>
                  <a:pt x="0" y="22136"/>
                </a:lnTo>
                <a:lnTo>
                  <a:pt x="40754" y="59664"/>
                </a:lnTo>
                <a:lnTo>
                  <a:pt x="52057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513329" y="1449641"/>
            <a:ext cx="66040" cy="69215"/>
          </a:xfrm>
          <a:custGeom>
            <a:avLst/>
            <a:gdLst/>
            <a:ahLst/>
            <a:cxnLst/>
            <a:rect l="l" t="t" r="r" b="b"/>
            <a:pathLst>
              <a:path w="66039" h="69215">
                <a:moveTo>
                  <a:pt x="0" y="0"/>
                </a:moveTo>
                <a:lnTo>
                  <a:pt x="25120" y="68910"/>
                </a:lnTo>
                <a:lnTo>
                  <a:pt x="65468" y="13792"/>
                </a:lnTo>
                <a:lnTo>
                  <a:pt x="0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17384" y="1484096"/>
            <a:ext cx="1609090" cy="340995"/>
          </a:xfrm>
          <a:custGeom>
            <a:avLst/>
            <a:gdLst/>
            <a:ahLst/>
            <a:cxnLst/>
            <a:rect l="l" t="t" r="r" b="b"/>
            <a:pathLst>
              <a:path w="1609089" h="340994">
                <a:moveTo>
                  <a:pt x="1608531" y="0"/>
                </a:moveTo>
                <a:lnTo>
                  <a:pt x="0" y="340880"/>
                </a:lnTo>
              </a:path>
            </a:pathLst>
          </a:custGeom>
          <a:ln w="11531">
            <a:solidFill>
              <a:srgbClr val="2050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71574" y="2293683"/>
            <a:ext cx="66040" cy="66675"/>
          </a:xfrm>
          <a:custGeom>
            <a:avLst/>
            <a:gdLst/>
            <a:ahLst/>
            <a:cxnLst/>
            <a:rect l="l" t="t" r="r" b="b"/>
            <a:pathLst>
              <a:path w="66040" h="66675">
                <a:moveTo>
                  <a:pt x="56603" y="0"/>
                </a:moveTo>
                <a:lnTo>
                  <a:pt x="0" y="46634"/>
                </a:lnTo>
                <a:lnTo>
                  <a:pt x="65430" y="66332"/>
                </a:lnTo>
                <a:lnTo>
                  <a:pt x="56603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39177" y="1888502"/>
            <a:ext cx="361315" cy="428625"/>
          </a:xfrm>
          <a:custGeom>
            <a:avLst/>
            <a:gdLst/>
            <a:ahLst/>
            <a:cxnLst/>
            <a:rect l="l" t="t" r="r" b="b"/>
            <a:pathLst>
              <a:path w="361315" h="428625">
                <a:moveTo>
                  <a:pt x="360705" y="428498"/>
                </a:moveTo>
                <a:lnTo>
                  <a:pt x="0" y="0"/>
                </a:lnTo>
              </a:path>
            </a:pathLst>
          </a:custGeom>
          <a:ln w="11531">
            <a:solidFill>
              <a:srgbClr val="2050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00399" y="2912249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103" y="0"/>
                </a:moveTo>
                <a:lnTo>
                  <a:pt x="0" y="31775"/>
                </a:lnTo>
                <a:lnTo>
                  <a:pt x="58839" y="66522"/>
                </a:lnTo>
                <a:lnTo>
                  <a:pt x="66103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17373" y="2025231"/>
            <a:ext cx="216535" cy="902969"/>
          </a:xfrm>
          <a:custGeom>
            <a:avLst/>
            <a:gdLst/>
            <a:ahLst/>
            <a:cxnLst/>
            <a:rect l="l" t="t" r="r" b="b"/>
            <a:pathLst>
              <a:path w="216534" h="902969">
                <a:moveTo>
                  <a:pt x="216052" y="902906"/>
                </a:moveTo>
                <a:lnTo>
                  <a:pt x="0" y="0"/>
                </a:lnTo>
              </a:path>
            </a:pathLst>
          </a:custGeom>
          <a:ln w="11531">
            <a:solidFill>
              <a:srgbClr val="2050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851262" y="2434701"/>
            <a:ext cx="96393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15" b="1">
                <a:solidFill>
                  <a:srgbClr val="2050BC"/>
                </a:solidFill>
                <a:latin typeface="Arial"/>
                <a:cs typeface="Arial"/>
              </a:rPr>
              <a:t>Tubería </a:t>
            </a:r>
            <a:r>
              <a:rPr dirty="0" sz="800" b="1">
                <a:solidFill>
                  <a:srgbClr val="2050BC"/>
                </a:solidFill>
                <a:latin typeface="Arial"/>
                <a:cs typeface="Arial"/>
              </a:rPr>
              <a:t>110mm</a:t>
            </a:r>
            <a:r>
              <a:rPr dirty="0" sz="800" spc="-3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800" spc="-10" b="1">
                <a:solidFill>
                  <a:srgbClr val="2050BC"/>
                </a:solidFill>
                <a:latin typeface="Arial"/>
                <a:cs typeface="Arial"/>
              </a:rPr>
              <a:t>A.C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21049" y="2518918"/>
            <a:ext cx="308610" cy="0"/>
          </a:xfrm>
          <a:custGeom>
            <a:avLst/>
            <a:gdLst/>
            <a:ahLst/>
            <a:cxnLst/>
            <a:rect l="l" t="t" r="r" b="b"/>
            <a:pathLst>
              <a:path w="308610" h="0">
                <a:moveTo>
                  <a:pt x="0" y="0"/>
                </a:moveTo>
                <a:lnTo>
                  <a:pt x="308317" y="0"/>
                </a:lnTo>
              </a:path>
            </a:pathLst>
          </a:custGeom>
          <a:ln w="11531">
            <a:solidFill>
              <a:srgbClr val="2050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37005" y="394598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7812" y="0"/>
                </a:moveTo>
                <a:lnTo>
                  <a:pt x="7988" y="0"/>
                </a:lnTo>
                <a:lnTo>
                  <a:pt x="0" y="8039"/>
                </a:lnTo>
                <a:lnTo>
                  <a:pt x="0" y="27800"/>
                </a:lnTo>
                <a:lnTo>
                  <a:pt x="7988" y="35839"/>
                </a:lnTo>
                <a:lnTo>
                  <a:pt x="27812" y="35839"/>
                </a:lnTo>
                <a:lnTo>
                  <a:pt x="35826" y="27800"/>
                </a:lnTo>
                <a:lnTo>
                  <a:pt x="35826" y="8039"/>
                </a:lnTo>
                <a:lnTo>
                  <a:pt x="27812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37005" y="41334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7812" y="0"/>
                </a:moveTo>
                <a:lnTo>
                  <a:pt x="7988" y="0"/>
                </a:lnTo>
                <a:lnTo>
                  <a:pt x="0" y="8039"/>
                </a:lnTo>
                <a:lnTo>
                  <a:pt x="0" y="27800"/>
                </a:lnTo>
                <a:lnTo>
                  <a:pt x="7988" y="35839"/>
                </a:lnTo>
                <a:lnTo>
                  <a:pt x="27812" y="35839"/>
                </a:lnTo>
                <a:lnTo>
                  <a:pt x="35826" y="27800"/>
                </a:lnTo>
                <a:lnTo>
                  <a:pt x="35826" y="8039"/>
                </a:lnTo>
                <a:lnTo>
                  <a:pt x="27812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37005" y="433842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7812" y="0"/>
                </a:moveTo>
                <a:lnTo>
                  <a:pt x="7988" y="0"/>
                </a:lnTo>
                <a:lnTo>
                  <a:pt x="0" y="8026"/>
                </a:lnTo>
                <a:lnTo>
                  <a:pt x="0" y="27800"/>
                </a:lnTo>
                <a:lnTo>
                  <a:pt x="7988" y="35839"/>
                </a:lnTo>
                <a:lnTo>
                  <a:pt x="27812" y="35839"/>
                </a:lnTo>
                <a:lnTo>
                  <a:pt x="35826" y="27800"/>
                </a:lnTo>
                <a:lnTo>
                  <a:pt x="35826" y="8026"/>
                </a:lnTo>
                <a:lnTo>
                  <a:pt x="27812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37005" y="4505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7812" y="0"/>
                </a:moveTo>
                <a:lnTo>
                  <a:pt x="7988" y="0"/>
                </a:lnTo>
                <a:lnTo>
                  <a:pt x="0" y="8026"/>
                </a:lnTo>
                <a:lnTo>
                  <a:pt x="0" y="27800"/>
                </a:lnTo>
                <a:lnTo>
                  <a:pt x="7988" y="35839"/>
                </a:lnTo>
                <a:lnTo>
                  <a:pt x="27812" y="35839"/>
                </a:lnTo>
                <a:lnTo>
                  <a:pt x="35826" y="27800"/>
                </a:lnTo>
                <a:lnTo>
                  <a:pt x="35826" y="8026"/>
                </a:lnTo>
                <a:lnTo>
                  <a:pt x="27812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37005" y="47105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7812" y="0"/>
                </a:moveTo>
                <a:lnTo>
                  <a:pt x="7988" y="0"/>
                </a:lnTo>
                <a:lnTo>
                  <a:pt x="0" y="8026"/>
                </a:lnTo>
                <a:lnTo>
                  <a:pt x="0" y="27800"/>
                </a:lnTo>
                <a:lnTo>
                  <a:pt x="7988" y="35839"/>
                </a:lnTo>
                <a:lnTo>
                  <a:pt x="27812" y="35839"/>
                </a:lnTo>
                <a:lnTo>
                  <a:pt x="35826" y="27800"/>
                </a:lnTo>
                <a:lnTo>
                  <a:pt x="35826" y="8026"/>
                </a:lnTo>
                <a:lnTo>
                  <a:pt x="27812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263129" y="3336742"/>
            <a:ext cx="2296160" cy="1475105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31750" marR="48260" indent="-19685">
              <a:lnSpc>
                <a:spcPts val="1730"/>
              </a:lnSpc>
              <a:spcBef>
                <a:spcPts val="285"/>
              </a:spcBef>
            </a:pPr>
            <a:r>
              <a:rPr dirty="0" sz="1550" spc="15" b="1">
                <a:solidFill>
                  <a:srgbClr val="4E4F4F"/>
                </a:solidFill>
                <a:latin typeface="Arial"/>
                <a:cs typeface="Arial"/>
              </a:rPr>
              <a:t>Razones </a:t>
            </a:r>
            <a:r>
              <a:rPr dirty="0" sz="1550" spc="10" b="1">
                <a:solidFill>
                  <a:srgbClr val="4E4F4F"/>
                </a:solidFill>
                <a:latin typeface="Arial"/>
                <a:cs typeface="Arial"/>
              </a:rPr>
              <a:t>que</a:t>
            </a:r>
            <a:r>
              <a:rPr dirty="0" sz="1550" spc="-7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550" spc="5" b="1">
                <a:solidFill>
                  <a:srgbClr val="4E4F4F"/>
                </a:solidFill>
                <a:latin typeface="Arial"/>
                <a:cs typeface="Arial"/>
              </a:rPr>
              <a:t>sustentan  el </a:t>
            </a:r>
            <a:r>
              <a:rPr dirty="0" sz="1550" b="1">
                <a:solidFill>
                  <a:srgbClr val="4E4F4F"/>
                </a:solidFill>
                <a:latin typeface="Arial"/>
                <a:cs typeface="Arial"/>
              </a:rPr>
              <a:t>rediseño </a:t>
            </a:r>
            <a:r>
              <a:rPr dirty="0" sz="1550" spc="5" b="1">
                <a:solidFill>
                  <a:srgbClr val="4E4F4F"/>
                </a:solidFill>
                <a:latin typeface="Arial"/>
                <a:cs typeface="Arial"/>
              </a:rPr>
              <a:t>del</a:t>
            </a:r>
            <a:r>
              <a:rPr dirty="0" sz="1550" spc="-2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550" spc="10" b="1">
                <a:solidFill>
                  <a:srgbClr val="4E4F4F"/>
                </a:solidFill>
                <a:latin typeface="Arial"/>
                <a:cs typeface="Arial"/>
              </a:rPr>
              <a:t>sistema</a:t>
            </a:r>
            <a:endParaRPr sz="1550">
              <a:latin typeface="Arial"/>
              <a:cs typeface="Arial"/>
            </a:endParaRPr>
          </a:p>
          <a:p>
            <a:pPr marL="146050" marR="191770">
              <a:lnSpc>
                <a:spcPct val="125699"/>
              </a:lnSpc>
              <a:spcBef>
                <a:spcPts val="225"/>
              </a:spcBef>
            </a:pPr>
            <a:r>
              <a:rPr dirty="0" sz="1000" spc="-5" b="1">
                <a:solidFill>
                  <a:srgbClr val="2050BC"/>
                </a:solidFill>
                <a:latin typeface="Arial"/>
                <a:cs typeface="Arial"/>
              </a:rPr>
              <a:t>Un </a:t>
            </a:r>
            <a:r>
              <a:rPr dirty="0" sz="1000" spc="-15" b="1">
                <a:solidFill>
                  <a:srgbClr val="2050BC"/>
                </a:solidFill>
                <a:latin typeface="Arial"/>
                <a:cs typeface="Arial"/>
              </a:rPr>
              <a:t>solo ingreso </a:t>
            </a:r>
            <a:r>
              <a:rPr dirty="0" sz="1000" spc="5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1000" b="1">
                <a:solidFill>
                  <a:srgbClr val="2050BC"/>
                </a:solidFill>
                <a:latin typeface="Arial"/>
                <a:cs typeface="Arial"/>
              </a:rPr>
              <a:t>agua potable  Ramales</a:t>
            </a:r>
            <a:r>
              <a:rPr dirty="0" sz="1000" spc="-10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2050BC"/>
                </a:solidFill>
                <a:latin typeface="Arial"/>
                <a:cs typeface="Arial"/>
              </a:rPr>
              <a:t>abiertos</a:t>
            </a:r>
            <a:endParaRPr sz="1000">
              <a:latin typeface="Arial"/>
              <a:cs typeface="Arial"/>
            </a:endParaRPr>
          </a:p>
          <a:p>
            <a:pPr marL="146050">
              <a:lnSpc>
                <a:spcPct val="100000"/>
              </a:lnSpc>
              <a:spcBef>
                <a:spcPts val="310"/>
              </a:spcBef>
            </a:pPr>
            <a:r>
              <a:rPr dirty="0" sz="1000" spc="-20" b="1">
                <a:solidFill>
                  <a:srgbClr val="2050BC"/>
                </a:solidFill>
                <a:latin typeface="Arial"/>
                <a:cs typeface="Arial"/>
              </a:rPr>
              <a:t>Tubería </a:t>
            </a:r>
            <a:r>
              <a:rPr dirty="0" sz="1000" spc="5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1000" b="1">
                <a:solidFill>
                  <a:srgbClr val="2050BC"/>
                </a:solidFill>
                <a:latin typeface="Arial"/>
                <a:cs typeface="Arial"/>
              </a:rPr>
              <a:t>110mm</a:t>
            </a:r>
            <a:r>
              <a:rPr dirty="0" sz="1000" spc="-10" b="1">
                <a:solidFill>
                  <a:srgbClr val="2050BC"/>
                </a:solidFill>
                <a:latin typeface="Arial"/>
                <a:cs typeface="Arial"/>
              </a:rPr>
              <a:t> A.C.</a:t>
            </a:r>
            <a:endParaRPr sz="1000">
              <a:latin typeface="Arial"/>
              <a:cs typeface="Arial"/>
            </a:endParaRPr>
          </a:p>
          <a:p>
            <a:pPr marL="146050" marR="5080">
              <a:lnSpc>
                <a:spcPct val="125699"/>
              </a:lnSpc>
            </a:pPr>
            <a:r>
              <a:rPr dirty="0" sz="1000" spc="-5" b="1">
                <a:solidFill>
                  <a:srgbClr val="2050BC"/>
                </a:solidFill>
                <a:latin typeface="Arial"/>
                <a:cs typeface="Arial"/>
              </a:rPr>
              <a:t>Periodo </a:t>
            </a:r>
            <a:r>
              <a:rPr dirty="0" sz="1000" spc="5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1000" spc="-15" b="1">
                <a:solidFill>
                  <a:srgbClr val="2050BC"/>
                </a:solidFill>
                <a:latin typeface="Arial"/>
                <a:cs typeface="Arial"/>
              </a:rPr>
              <a:t>vida útil </a:t>
            </a:r>
            <a:r>
              <a:rPr dirty="0" sz="1000" b="1">
                <a:solidFill>
                  <a:srgbClr val="2050BC"/>
                </a:solidFill>
                <a:latin typeface="Arial"/>
                <a:cs typeface="Arial"/>
              </a:rPr>
              <a:t>más </a:t>
            </a:r>
            <a:r>
              <a:rPr dirty="0" sz="1000" spc="5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2050BC"/>
                </a:solidFill>
                <a:latin typeface="Arial"/>
                <a:cs typeface="Arial"/>
              </a:rPr>
              <a:t>30</a:t>
            </a:r>
            <a:r>
              <a:rPr dirty="0" sz="1000" spc="-4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2050BC"/>
                </a:solidFill>
                <a:latin typeface="Arial"/>
                <a:cs typeface="Arial"/>
              </a:rPr>
              <a:t>años  </a:t>
            </a:r>
            <a:r>
              <a:rPr dirty="0" sz="1000" spc="-5" b="1">
                <a:solidFill>
                  <a:srgbClr val="2050BC"/>
                </a:solidFill>
                <a:latin typeface="Arial"/>
                <a:cs typeface="Arial"/>
              </a:rPr>
              <a:t>Problemas </a:t>
            </a:r>
            <a:r>
              <a:rPr dirty="0" sz="1000" spc="5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1000" spc="-10" b="1">
                <a:solidFill>
                  <a:srgbClr val="2050BC"/>
                </a:solidFill>
                <a:latin typeface="Arial"/>
                <a:cs typeface="Arial"/>
              </a:rPr>
              <a:t>servidumbre </a:t>
            </a:r>
            <a:r>
              <a:rPr dirty="0" sz="1000" spc="5" b="1">
                <a:solidFill>
                  <a:srgbClr val="2050BC"/>
                </a:solidFill>
                <a:latin typeface="Arial"/>
                <a:cs typeface="Arial"/>
              </a:rPr>
              <a:t>de</a:t>
            </a:r>
            <a:r>
              <a:rPr dirty="0" sz="1000" spc="-60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2050BC"/>
                </a:solidFill>
                <a:latin typeface="Arial"/>
                <a:cs typeface="Arial"/>
              </a:rPr>
              <a:t>paso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406095" y="392328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813" y="0"/>
                </a:moveTo>
                <a:lnTo>
                  <a:pt x="7988" y="0"/>
                </a:lnTo>
                <a:lnTo>
                  <a:pt x="0" y="8026"/>
                </a:lnTo>
                <a:lnTo>
                  <a:pt x="0" y="27800"/>
                </a:lnTo>
                <a:lnTo>
                  <a:pt x="7988" y="35839"/>
                </a:lnTo>
                <a:lnTo>
                  <a:pt x="27813" y="35839"/>
                </a:lnTo>
                <a:lnTo>
                  <a:pt x="35826" y="27800"/>
                </a:lnTo>
                <a:lnTo>
                  <a:pt x="35826" y="8026"/>
                </a:lnTo>
                <a:lnTo>
                  <a:pt x="27813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406095" y="371807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813" y="0"/>
                </a:moveTo>
                <a:lnTo>
                  <a:pt x="7988" y="0"/>
                </a:lnTo>
                <a:lnTo>
                  <a:pt x="0" y="8013"/>
                </a:lnTo>
                <a:lnTo>
                  <a:pt x="0" y="27800"/>
                </a:lnTo>
                <a:lnTo>
                  <a:pt x="7988" y="35839"/>
                </a:lnTo>
                <a:lnTo>
                  <a:pt x="27813" y="35839"/>
                </a:lnTo>
                <a:lnTo>
                  <a:pt x="35826" y="27800"/>
                </a:lnTo>
                <a:lnTo>
                  <a:pt x="35826" y="8013"/>
                </a:lnTo>
                <a:lnTo>
                  <a:pt x="27813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6359715" y="3282797"/>
            <a:ext cx="1823085" cy="735965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550" spc="-20" b="1">
                <a:solidFill>
                  <a:srgbClr val="4E4F4F"/>
                </a:solidFill>
                <a:latin typeface="Arial"/>
                <a:cs typeface="Arial"/>
              </a:rPr>
              <a:t>Análisis</a:t>
            </a:r>
            <a:r>
              <a:rPr dirty="0" sz="1550" spc="-3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4E4F4F"/>
                </a:solidFill>
                <a:latin typeface="Arial"/>
                <a:cs typeface="Arial"/>
              </a:rPr>
              <a:t>hidraúlico</a:t>
            </a:r>
            <a:endParaRPr sz="1550">
              <a:latin typeface="Arial"/>
              <a:cs typeface="Arial"/>
            </a:endParaRPr>
          </a:p>
          <a:p>
            <a:pPr marL="143510" marR="5080" indent="-16510">
              <a:lnSpc>
                <a:spcPct val="125600"/>
              </a:lnSpc>
              <a:spcBef>
                <a:spcPts val="85"/>
              </a:spcBef>
            </a:pPr>
            <a:r>
              <a:rPr dirty="0" sz="1000" spc="-15" b="1">
                <a:solidFill>
                  <a:srgbClr val="2050BC"/>
                </a:solidFill>
                <a:latin typeface="Arial"/>
                <a:cs typeface="Arial"/>
              </a:rPr>
              <a:t>Presión </a:t>
            </a:r>
            <a:r>
              <a:rPr dirty="0" sz="1000" b="1">
                <a:solidFill>
                  <a:srgbClr val="2050BC"/>
                </a:solidFill>
                <a:latin typeface="Arial"/>
                <a:cs typeface="Arial"/>
              </a:rPr>
              <a:t>máxima </a:t>
            </a:r>
            <a:r>
              <a:rPr dirty="0" sz="1000" spc="-5" b="1">
                <a:solidFill>
                  <a:srgbClr val="2050BC"/>
                </a:solidFill>
                <a:latin typeface="Arial"/>
                <a:cs typeface="Arial"/>
              </a:rPr>
              <a:t>48,65</a:t>
            </a:r>
            <a:r>
              <a:rPr dirty="0" sz="1000" spc="-30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000" spc="5" b="1">
                <a:solidFill>
                  <a:srgbClr val="2050BC"/>
                </a:solidFill>
                <a:latin typeface="Arial"/>
                <a:cs typeface="Arial"/>
              </a:rPr>
              <a:t>m.c.a  </a:t>
            </a:r>
            <a:r>
              <a:rPr dirty="0" sz="1000" spc="-15" b="1">
                <a:solidFill>
                  <a:srgbClr val="2050BC"/>
                </a:solidFill>
                <a:latin typeface="Arial"/>
                <a:cs typeface="Arial"/>
              </a:rPr>
              <a:t>Presión </a:t>
            </a:r>
            <a:r>
              <a:rPr dirty="0" sz="1000" spc="-5" b="1">
                <a:solidFill>
                  <a:srgbClr val="2050BC"/>
                </a:solidFill>
                <a:latin typeface="Arial"/>
                <a:cs typeface="Arial"/>
              </a:rPr>
              <a:t>mínima 35,10</a:t>
            </a:r>
            <a:r>
              <a:rPr dirty="0" sz="1000" spc="-2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000" spc="5" b="1">
                <a:solidFill>
                  <a:srgbClr val="2050BC"/>
                </a:solidFill>
                <a:latin typeface="Arial"/>
                <a:cs typeface="Arial"/>
              </a:rPr>
              <a:t>m.c.a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404523" y="993279"/>
            <a:ext cx="0" cy="3919854"/>
          </a:xfrm>
          <a:custGeom>
            <a:avLst/>
            <a:gdLst/>
            <a:ahLst/>
            <a:cxnLst/>
            <a:rect l="l" t="t" r="r" b="b"/>
            <a:pathLst>
              <a:path w="0" h="3919854">
                <a:moveTo>
                  <a:pt x="0" y="0"/>
                </a:moveTo>
                <a:lnTo>
                  <a:pt x="0" y="3919296"/>
                </a:lnTo>
              </a:path>
            </a:pathLst>
          </a:custGeom>
          <a:ln w="13385">
            <a:solidFill>
              <a:srgbClr val="2050BC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122" y="266268"/>
            <a:ext cx="559821" cy="531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76969" y="271742"/>
            <a:ext cx="5302250" cy="528955"/>
          </a:xfrm>
          <a:custGeom>
            <a:avLst/>
            <a:gdLst/>
            <a:ahLst/>
            <a:cxnLst/>
            <a:rect l="l" t="t" r="r" b="b"/>
            <a:pathLst>
              <a:path w="5302250" h="528955">
                <a:moveTo>
                  <a:pt x="5187433" y="0"/>
                </a:moveTo>
                <a:lnTo>
                  <a:pt x="114896" y="0"/>
                </a:lnTo>
                <a:lnTo>
                  <a:pt x="70165" y="7692"/>
                </a:lnTo>
                <a:lnTo>
                  <a:pt x="33645" y="28670"/>
                </a:lnTo>
                <a:lnTo>
                  <a:pt x="9026" y="59782"/>
                </a:lnTo>
                <a:lnTo>
                  <a:pt x="0" y="97878"/>
                </a:lnTo>
                <a:lnTo>
                  <a:pt x="0" y="430961"/>
                </a:lnTo>
                <a:lnTo>
                  <a:pt x="9026" y="469058"/>
                </a:lnTo>
                <a:lnTo>
                  <a:pt x="33645" y="500170"/>
                </a:lnTo>
                <a:lnTo>
                  <a:pt x="70165" y="521148"/>
                </a:lnTo>
                <a:lnTo>
                  <a:pt x="114896" y="528840"/>
                </a:lnTo>
                <a:lnTo>
                  <a:pt x="5187433" y="528840"/>
                </a:lnTo>
                <a:lnTo>
                  <a:pt x="5232114" y="521148"/>
                </a:lnTo>
                <a:lnTo>
                  <a:pt x="5268613" y="500170"/>
                </a:lnTo>
                <a:lnTo>
                  <a:pt x="5293226" y="469058"/>
                </a:lnTo>
                <a:lnTo>
                  <a:pt x="5302253" y="430961"/>
                </a:lnTo>
                <a:lnTo>
                  <a:pt x="5302253" y="97878"/>
                </a:lnTo>
                <a:lnTo>
                  <a:pt x="5293226" y="59782"/>
                </a:lnTo>
                <a:lnTo>
                  <a:pt x="5268613" y="28670"/>
                </a:lnTo>
                <a:lnTo>
                  <a:pt x="5232114" y="7692"/>
                </a:lnTo>
                <a:lnTo>
                  <a:pt x="5187433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1180" y="370668"/>
            <a:ext cx="4924425" cy="314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786380" algn="l"/>
              </a:tabLst>
            </a:pPr>
            <a:r>
              <a:rPr dirty="0" spc="95"/>
              <a:t>DIAGNÓSTICO</a:t>
            </a:r>
            <a:r>
              <a:rPr dirty="0" spc="225"/>
              <a:t> </a:t>
            </a:r>
            <a:r>
              <a:rPr dirty="0" spc="-5"/>
              <a:t>–</a:t>
            </a:r>
            <a:r>
              <a:rPr dirty="0" spc="235"/>
              <a:t> </a:t>
            </a:r>
            <a:r>
              <a:rPr dirty="0" spc="90"/>
              <a:t>ANÁLISIS	PERIODO</a:t>
            </a:r>
            <a:r>
              <a:rPr dirty="0" spc="160"/>
              <a:t> </a:t>
            </a:r>
            <a:r>
              <a:rPr dirty="0" spc="105"/>
              <a:t>EXTENDIDO</a:t>
            </a:r>
          </a:p>
        </p:txBody>
      </p:sp>
      <p:sp>
        <p:nvSpPr>
          <p:cNvPr id="5" name="object 5"/>
          <p:cNvSpPr/>
          <p:nvPr/>
        </p:nvSpPr>
        <p:spPr>
          <a:xfrm>
            <a:off x="1953971" y="1241310"/>
            <a:ext cx="2182177" cy="12617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36199" y="1174254"/>
            <a:ext cx="1789582" cy="13973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77238" y="3261947"/>
            <a:ext cx="2334577" cy="15970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89728" y="3261935"/>
            <a:ext cx="2133422" cy="15970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96180" y="1169194"/>
            <a:ext cx="1190625" cy="67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2200"/>
              </a:lnSpc>
              <a:spcBef>
                <a:spcPts val="100"/>
              </a:spcBef>
            </a:pPr>
            <a:r>
              <a:rPr dirty="0" sz="1000" spc="5" b="1">
                <a:solidFill>
                  <a:srgbClr val="2050BC"/>
                </a:solidFill>
                <a:latin typeface="Arial"/>
                <a:cs typeface="Arial"/>
              </a:rPr>
              <a:t>Para </a:t>
            </a:r>
            <a:r>
              <a:rPr dirty="0" sz="1000" spc="-5" b="1">
                <a:solidFill>
                  <a:srgbClr val="2050BC"/>
                </a:solidFill>
                <a:latin typeface="Arial"/>
                <a:cs typeface="Arial"/>
              </a:rPr>
              <a:t>el </a:t>
            </a:r>
            <a:r>
              <a:rPr dirty="0" sz="1000" spc="-10" b="1">
                <a:solidFill>
                  <a:srgbClr val="2050BC"/>
                </a:solidFill>
                <a:latin typeface="Arial"/>
                <a:cs typeface="Arial"/>
              </a:rPr>
              <a:t>estudio </a:t>
            </a:r>
            <a:r>
              <a:rPr dirty="0" sz="1000" spc="5" b="1">
                <a:solidFill>
                  <a:srgbClr val="2050BC"/>
                </a:solidFill>
                <a:latin typeface="Arial"/>
                <a:cs typeface="Arial"/>
              </a:rPr>
              <a:t>de  </a:t>
            </a:r>
            <a:r>
              <a:rPr dirty="0" sz="1000" spc="-10" b="1">
                <a:solidFill>
                  <a:srgbClr val="2050BC"/>
                </a:solidFill>
                <a:latin typeface="Arial"/>
                <a:cs typeface="Arial"/>
              </a:rPr>
              <a:t>presiones </a:t>
            </a:r>
            <a:r>
              <a:rPr dirty="0" sz="1000" spc="-5" b="1">
                <a:solidFill>
                  <a:srgbClr val="2050BC"/>
                </a:solidFill>
                <a:latin typeface="Arial"/>
                <a:cs typeface="Arial"/>
              </a:rPr>
              <a:t>se</a:t>
            </a:r>
            <a:r>
              <a:rPr dirty="0" sz="1000" spc="-160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2050BC"/>
                </a:solidFill>
                <a:latin typeface="Arial"/>
                <a:cs typeface="Arial"/>
              </a:rPr>
              <a:t>consi-  </a:t>
            </a:r>
            <a:r>
              <a:rPr dirty="0" sz="1000" spc="-5" b="1">
                <a:solidFill>
                  <a:srgbClr val="2050BC"/>
                </a:solidFill>
                <a:latin typeface="Arial"/>
                <a:cs typeface="Arial"/>
              </a:rPr>
              <a:t>dero tres</a:t>
            </a:r>
            <a:r>
              <a:rPr dirty="0" sz="1000" spc="-30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2050BC"/>
                </a:solidFill>
                <a:latin typeface="Arial"/>
                <a:cs typeface="Arial"/>
              </a:rPr>
              <a:t>puntos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60244" y="1112704"/>
            <a:ext cx="180340" cy="1771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solidFill>
                  <a:srgbClr val="C00A00"/>
                </a:solidFill>
                <a:latin typeface="Arial"/>
                <a:cs typeface="Arial"/>
              </a:rPr>
              <a:t>P1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70464" y="1621326"/>
            <a:ext cx="180340" cy="1771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solidFill>
                  <a:srgbClr val="C00A00"/>
                </a:solidFill>
                <a:latin typeface="Arial"/>
                <a:cs typeface="Arial"/>
              </a:rPr>
              <a:t>P2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12147" y="2492444"/>
            <a:ext cx="2296160" cy="650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3355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solidFill>
                  <a:srgbClr val="C00A00"/>
                </a:solidFill>
                <a:latin typeface="Arial"/>
                <a:cs typeface="Arial"/>
              </a:rPr>
              <a:t>P3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ANÁLISIS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HIDRÁULICO </a:t>
            </a:r>
            <a:r>
              <a:rPr dirty="0" sz="1000" spc="70" b="1">
                <a:solidFill>
                  <a:srgbClr val="4E4F4F"/>
                </a:solidFill>
                <a:latin typeface="Arial"/>
                <a:cs typeface="Arial"/>
              </a:rPr>
              <a:t>-</a:t>
            </a:r>
            <a:r>
              <a:rPr dirty="0" sz="1000" spc="-2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PRESIONES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8870" y="3329197"/>
            <a:ext cx="861694" cy="873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HORA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6</a:t>
            </a:r>
            <a:r>
              <a:rPr dirty="0" sz="1000" spc="-3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10" b="1">
                <a:solidFill>
                  <a:srgbClr val="4E4F4F"/>
                </a:solidFill>
                <a:latin typeface="Arial"/>
                <a:cs typeface="Arial"/>
              </a:rPr>
              <a:t>AM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000" spc="-25" b="1">
                <a:solidFill>
                  <a:srgbClr val="2050BC"/>
                </a:solidFill>
                <a:latin typeface="Arial"/>
                <a:cs typeface="Arial"/>
              </a:rPr>
              <a:t>P1: </a:t>
            </a:r>
            <a:r>
              <a:rPr dirty="0" sz="1000" spc="-5" b="1">
                <a:solidFill>
                  <a:srgbClr val="2050BC"/>
                </a:solidFill>
                <a:latin typeface="Arial"/>
                <a:cs typeface="Arial"/>
              </a:rPr>
              <a:t>47.81</a:t>
            </a:r>
            <a:r>
              <a:rPr dirty="0" sz="1000" spc="-50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000" spc="10" b="1">
                <a:solidFill>
                  <a:srgbClr val="2050BC"/>
                </a:solidFill>
                <a:latin typeface="Arial"/>
                <a:cs typeface="Arial"/>
              </a:rPr>
              <a:t>mca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sz="1000" spc="-25" b="1">
                <a:solidFill>
                  <a:srgbClr val="2050BC"/>
                </a:solidFill>
                <a:latin typeface="Arial"/>
                <a:cs typeface="Arial"/>
              </a:rPr>
              <a:t>P2: </a:t>
            </a:r>
            <a:r>
              <a:rPr dirty="0" sz="1000" spc="-5" b="1">
                <a:solidFill>
                  <a:srgbClr val="2050BC"/>
                </a:solidFill>
                <a:latin typeface="Arial"/>
                <a:cs typeface="Arial"/>
              </a:rPr>
              <a:t>38.91</a:t>
            </a:r>
            <a:r>
              <a:rPr dirty="0" sz="1000" spc="-50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000" spc="10" b="1">
                <a:solidFill>
                  <a:srgbClr val="2050BC"/>
                </a:solidFill>
                <a:latin typeface="Arial"/>
                <a:cs typeface="Arial"/>
              </a:rPr>
              <a:t>mca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000" spc="-25" b="1">
                <a:solidFill>
                  <a:srgbClr val="2050BC"/>
                </a:solidFill>
                <a:latin typeface="Arial"/>
                <a:cs typeface="Arial"/>
              </a:rPr>
              <a:t>P3: </a:t>
            </a:r>
            <a:r>
              <a:rPr dirty="0" sz="1000" spc="-5" b="1">
                <a:solidFill>
                  <a:srgbClr val="2050BC"/>
                </a:solidFill>
                <a:latin typeface="Arial"/>
                <a:cs typeface="Arial"/>
              </a:rPr>
              <a:t>31.25</a:t>
            </a:r>
            <a:r>
              <a:rPr dirty="0" sz="1000" spc="-50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000" spc="10" b="1">
                <a:solidFill>
                  <a:srgbClr val="2050BC"/>
                </a:solidFill>
                <a:latin typeface="Arial"/>
                <a:cs typeface="Arial"/>
              </a:rPr>
              <a:t>mca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06372" y="3329070"/>
            <a:ext cx="896619" cy="873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HORA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1</a:t>
            </a:r>
            <a:r>
              <a:rPr dirty="0" sz="1000" spc="-2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30" b="1">
                <a:solidFill>
                  <a:srgbClr val="4E4F4F"/>
                </a:solidFill>
                <a:latin typeface="Arial"/>
                <a:cs typeface="Arial"/>
              </a:rPr>
              <a:t>PM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dirty="0" sz="1000" spc="-25" b="1">
                <a:solidFill>
                  <a:srgbClr val="2050BC"/>
                </a:solidFill>
                <a:latin typeface="Arial"/>
                <a:cs typeface="Arial"/>
              </a:rPr>
              <a:t>P1: </a:t>
            </a:r>
            <a:r>
              <a:rPr dirty="0" sz="1000" spc="-5" b="1">
                <a:solidFill>
                  <a:srgbClr val="2050BC"/>
                </a:solidFill>
                <a:latin typeface="Arial"/>
                <a:cs typeface="Arial"/>
              </a:rPr>
              <a:t>37.92</a:t>
            </a:r>
            <a:r>
              <a:rPr dirty="0" sz="1000" spc="-2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000" spc="10" b="1">
                <a:solidFill>
                  <a:srgbClr val="2050BC"/>
                </a:solidFill>
                <a:latin typeface="Arial"/>
                <a:cs typeface="Arial"/>
              </a:rPr>
              <a:t>mca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000" spc="-25" b="1">
                <a:solidFill>
                  <a:srgbClr val="2050BC"/>
                </a:solidFill>
                <a:latin typeface="Arial"/>
                <a:cs typeface="Arial"/>
              </a:rPr>
              <a:t>P2: </a:t>
            </a:r>
            <a:r>
              <a:rPr dirty="0" sz="1000" spc="-5" b="1">
                <a:solidFill>
                  <a:srgbClr val="2050BC"/>
                </a:solidFill>
                <a:latin typeface="Arial"/>
                <a:cs typeface="Arial"/>
              </a:rPr>
              <a:t>29.49</a:t>
            </a:r>
            <a:r>
              <a:rPr dirty="0" sz="1000" spc="-1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000" spc="10" b="1">
                <a:solidFill>
                  <a:srgbClr val="2050BC"/>
                </a:solidFill>
                <a:latin typeface="Arial"/>
                <a:cs typeface="Arial"/>
              </a:rPr>
              <a:t>mca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sz="1000" spc="-25" b="1">
                <a:solidFill>
                  <a:srgbClr val="2050BC"/>
                </a:solidFill>
                <a:latin typeface="Arial"/>
                <a:cs typeface="Arial"/>
              </a:rPr>
              <a:t>P3: </a:t>
            </a:r>
            <a:r>
              <a:rPr dirty="0" sz="1000" spc="-5" b="1">
                <a:solidFill>
                  <a:srgbClr val="2050BC"/>
                </a:solidFill>
                <a:latin typeface="Arial"/>
                <a:cs typeface="Arial"/>
              </a:rPr>
              <a:t>21.42</a:t>
            </a:r>
            <a:r>
              <a:rPr dirty="0" sz="1000" spc="-2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000" spc="10" b="1">
                <a:solidFill>
                  <a:srgbClr val="2050BC"/>
                </a:solidFill>
                <a:latin typeface="Arial"/>
                <a:cs typeface="Arial"/>
              </a:rPr>
              <a:t>mca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86372" y="868749"/>
            <a:ext cx="2417445" cy="163068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000" spc="-25" b="1">
                <a:solidFill>
                  <a:srgbClr val="4E4F4F"/>
                </a:solidFill>
                <a:latin typeface="Arial"/>
                <a:cs typeface="Arial"/>
              </a:rPr>
              <a:t>CURVA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DE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 MODULACIÓN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9000"/>
              </a:lnSpc>
              <a:spcBef>
                <a:spcPts val="270"/>
              </a:spcBef>
            </a:pPr>
            <a:r>
              <a:rPr dirty="0" sz="1000" spc="-5" b="1">
                <a:solidFill>
                  <a:srgbClr val="2050BC"/>
                </a:solidFill>
                <a:latin typeface="Arial"/>
                <a:cs typeface="Arial"/>
              </a:rPr>
              <a:t>Presenta la fluctuación </a:t>
            </a:r>
            <a:r>
              <a:rPr dirty="0" sz="1000" spc="5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1000" spc="-10" b="1">
                <a:solidFill>
                  <a:srgbClr val="2050BC"/>
                </a:solidFill>
                <a:latin typeface="Arial"/>
                <a:cs typeface="Arial"/>
              </a:rPr>
              <a:t>consumos  </a:t>
            </a:r>
            <a:r>
              <a:rPr dirty="0" sz="1000" spc="-5" b="1">
                <a:solidFill>
                  <a:srgbClr val="2050BC"/>
                </a:solidFill>
                <a:latin typeface="Arial"/>
                <a:cs typeface="Arial"/>
              </a:rPr>
              <a:t>alrededor </a:t>
            </a:r>
            <a:r>
              <a:rPr dirty="0" sz="1000" spc="5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1000" spc="-25" b="1">
                <a:solidFill>
                  <a:srgbClr val="2050BC"/>
                </a:solidFill>
                <a:latin typeface="Arial"/>
                <a:cs typeface="Arial"/>
              </a:rPr>
              <a:t>un </a:t>
            </a:r>
            <a:r>
              <a:rPr dirty="0" sz="1000" spc="-10" b="1">
                <a:solidFill>
                  <a:srgbClr val="2050BC"/>
                </a:solidFill>
                <a:latin typeface="Arial"/>
                <a:cs typeface="Arial"/>
              </a:rPr>
              <a:t>valor </a:t>
            </a:r>
            <a:r>
              <a:rPr dirty="0" sz="1000" b="1">
                <a:solidFill>
                  <a:srgbClr val="2050BC"/>
                </a:solidFill>
                <a:latin typeface="Arial"/>
                <a:cs typeface="Arial"/>
              </a:rPr>
              <a:t>medio </a:t>
            </a:r>
            <a:r>
              <a:rPr dirty="0" sz="1000" spc="-5" b="1">
                <a:solidFill>
                  <a:srgbClr val="2050BC"/>
                </a:solidFill>
                <a:latin typeface="Arial"/>
                <a:cs typeface="Arial"/>
              </a:rPr>
              <a:t>calculado.  </a:t>
            </a:r>
            <a:r>
              <a:rPr dirty="0" sz="1000" spc="15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1000" spc="5" b="1">
                <a:solidFill>
                  <a:srgbClr val="2050BC"/>
                </a:solidFill>
                <a:latin typeface="Arial"/>
                <a:cs typeface="Arial"/>
              </a:rPr>
              <a:t>esta </a:t>
            </a:r>
            <a:r>
              <a:rPr dirty="0" sz="1000" b="1">
                <a:solidFill>
                  <a:srgbClr val="2050BC"/>
                </a:solidFill>
                <a:latin typeface="Arial"/>
                <a:cs typeface="Arial"/>
              </a:rPr>
              <a:t>forma, </a:t>
            </a:r>
            <a:r>
              <a:rPr dirty="0" sz="1000" spc="-5" b="1">
                <a:solidFill>
                  <a:srgbClr val="2050BC"/>
                </a:solidFill>
                <a:latin typeface="Arial"/>
                <a:cs typeface="Arial"/>
              </a:rPr>
              <a:t>al aplicar </a:t>
            </a:r>
            <a:r>
              <a:rPr dirty="0" sz="1000" spc="-25" b="1">
                <a:solidFill>
                  <a:srgbClr val="2050BC"/>
                </a:solidFill>
                <a:latin typeface="Arial"/>
                <a:cs typeface="Arial"/>
              </a:rPr>
              <a:t>un </a:t>
            </a:r>
            <a:r>
              <a:rPr dirty="0" sz="1000" b="1">
                <a:solidFill>
                  <a:srgbClr val="2050BC"/>
                </a:solidFill>
                <a:latin typeface="Arial"/>
                <a:cs typeface="Arial"/>
              </a:rPr>
              <a:t>coeficiente  </a:t>
            </a:r>
            <a:r>
              <a:rPr dirty="0" sz="1000" spc="-5" b="1">
                <a:solidFill>
                  <a:srgbClr val="2050BC"/>
                </a:solidFill>
                <a:latin typeface="Arial"/>
                <a:cs typeface="Arial"/>
              </a:rPr>
              <a:t>se reducirá o </a:t>
            </a:r>
            <a:r>
              <a:rPr dirty="0" sz="1000" spc="5" b="1">
                <a:solidFill>
                  <a:srgbClr val="2050BC"/>
                </a:solidFill>
                <a:latin typeface="Arial"/>
                <a:cs typeface="Arial"/>
              </a:rPr>
              <a:t>aumentará </a:t>
            </a:r>
            <a:r>
              <a:rPr dirty="0" sz="1000" spc="-5" b="1">
                <a:solidFill>
                  <a:srgbClr val="2050BC"/>
                </a:solidFill>
                <a:latin typeface="Arial"/>
                <a:cs typeface="Arial"/>
              </a:rPr>
              <a:t>la </a:t>
            </a:r>
            <a:r>
              <a:rPr dirty="0" sz="1000" b="1">
                <a:solidFill>
                  <a:srgbClr val="2050BC"/>
                </a:solidFill>
                <a:latin typeface="Arial"/>
                <a:cs typeface="Arial"/>
              </a:rPr>
              <a:t>demanda</a:t>
            </a:r>
            <a:r>
              <a:rPr dirty="0" sz="1000" spc="-5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000" spc="5" b="1">
                <a:solidFill>
                  <a:srgbClr val="2050BC"/>
                </a:solidFill>
                <a:latin typeface="Arial"/>
                <a:cs typeface="Arial"/>
              </a:rPr>
              <a:t>de  </a:t>
            </a:r>
            <a:r>
              <a:rPr dirty="0" sz="1000" b="1">
                <a:solidFill>
                  <a:srgbClr val="2050BC"/>
                </a:solidFill>
                <a:latin typeface="Arial"/>
                <a:cs typeface="Arial"/>
              </a:rPr>
              <a:t>agua </a:t>
            </a:r>
            <a:r>
              <a:rPr dirty="0" sz="1000" spc="-5" b="1">
                <a:solidFill>
                  <a:srgbClr val="2050BC"/>
                </a:solidFill>
                <a:latin typeface="Arial"/>
                <a:cs typeface="Arial"/>
              </a:rPr>
              <a:t>en </a:t>
            </a:r>
            <a:r>
              <a:rPr dirty="0" sz="1000" spc="-15" b="1">
                <a:solidFill>
                  <a:srgbClr val="2050BC"/>
                </a:solidFill>
                <a:latin typeface="Arial"/>
                <a:cs typeface="Arial"/>
              </a:rPr>
              <a:t>función </a:t>
            </a:r>
            <a:r>
              <a:rPr dirty="0" sz="1000" spc="5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2050BC"/>
                </a:solidFill>
                <a:latin typeface="Arial"/>
                <a:cs typeface="Arial"/>
              </a:rPr>
              <a:t>la hora del</a:t>
            </a:r>
            <a:r>
              <a:rPr dirty="0" sz="1000" spc="-20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2050BC"/>
                </a:solidFill>
                <a:latin typeface="Arial"/>
                <a:cs typeface="Arial"/>
              </a:rPr>
              <a:t>día.</a:t>
            </a:r>
            <a:endParaRPr sz="1000">
              <a:latin typeface="Arial"/>
              <a:cs typeface="Arial"/>
            </a:endParaRPr>
          </a:p>
          <a:p>
            <a:pPr marL="153035" marR="126364" indent="-140970">
              <a:lnSpc>
                <a:spcPct val="109000"/>
              </a:lnSpc>
              <a:spcBef>
                <a:spcPts val="325"/>
              </a:spcBef>
            </a:pPr>
            <a:r>
              <a:rPr dirty="0" sz="1000" spc="-15" b="1">
                <a:solidFill>
                  <a:srgbClr val="2050BC"/>
                </a:solidFill>
                <a:latin typeface="Arial"/>
                <a:cs typeface="Arial"/>
              </a:rPr>
              <a:t>Los </a:t>
            </a:r>
            <a:r>
              <a:rPr dirty="0" sz="1000" spc="-10" b="1">
                <a:solidFill>
                  <a:srgbClr val="2050BC"/>
                </a:solidFill>
                <a:latin typeface="Arial"/>
                <a:cs typeface="Arial"/>
              </a:rPr>
              <a:t>periodos </a:t>
            </a:r>
            <a:r>
              <a:rPr dirty="0" sz="1000" spc="5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2050BC"/>
                </a:solidFill>
                <a:latin typeface="Arial"/>
                <a:cs typeface="Arial"/>
              </a:rPr>
              <a:t>mayor </a:t>
            </a:r>
            <a:r>
              <a:rPr dirty="0" sz="1000" spc="-10" b="1">
                <a:solidFill>
                  <a:srgbClr val="2050BC"/>
                </a:solidFill>
                <a:latin typeface="Arial"/>
                <a:cs typeface="Arial"/>
              </a:rPr>
              <a:t>consumo </a:t>
            </a:r>
            <a:r>
              <a:rPr dirty="0" sz="1000" spc="-30" b="1">
                <a:solidFill>
                  <a:srgbClr val="2050BC"/>
                </a:solidFill>
                <a:latin typeface="Arial"/>
                <a:cs typeface="Arial"/>
              </a:rPr>
              <a:t>son:  </a:t>
            </a:r>
            <a:r>
              <a:rPr dirty="0" sz="1000" spc="15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2050BC"/>
                </a:solidFill>
                <a:latin typeface="Arial"/>
                <a:cs typeface="Arial"/>
              </a:rPr>
              <a:t>6 </a:t>
            </a:r>
            <a:r>
              <a:rPr dirty="0" sz="1000" spc="15" b="1">
                <a:solidFill>
                  <a:srgbClr val="2050BC"/>
                </a:solidFill>
                <a:latin typeface="Arial"/>
                <a:cs typeface="Arial"/>
              </a:rPr>
              <a:t>a </a:t>
            </a:r>
            <a:r>
              <a:rPr dirty="0" sz="1000" spc="-5" b="1">
                <a:solidFill>
                  <a:srgbClr val="2050BC"/>
                </a:solidFill>
                <a:latin typeface="Arial"/>
                <a:cs typeface="Arial"/>
              </a:rPr>
              <a:t>7 </a:t>
            </a:r>
            <a:r>
              <a:rPr dirty="0" sz="1000" spc="5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2050BC"/>
                </a:solidFill>
                <a:latin typeface="Arial"/>
                <a:cs typeface="Arial"/>
              </a:rPr>
              <a:t>la</a:t>
            </a:r>
            <a:r>
              <a:rPr dirty="0" sz="1000" spc="-70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2050BC"/>
                </a:solidFill>
                <a:latin typeface="Arial"/>
                <a:cs typeface="Arial"/>
              </a:rPr>
              <a:t>mañana</a:t>
            </a:r>
            <a:endParaRPr sz="1000">
              <a:latin typeface="Arial"/>
              <a:cs typeface="Arial"/>
            </a:endParaRPr>
          </a:p>
          <a:p>
            <a:pPr marL="153035">
              <a:lnSpc>
                <a:spcPct val="100000"/>
              </a:lnSpc>
              <a:spcBef>
                <a:spcPts val="110"/>
              </a:spcBef>
            </a:pPr>
            <a:r>
              <a:rPr dirty="0" sz="1000" spc="15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2050BC"/>
                </a:solidFill>
                <a:latin typeface="Arial"/>
                <a:cs typeface="Arial"/>
              </a:rPr>
              <a:t>1 </a:t>
            </a:r>
            <a:r>
              <a:rPr dirty="0" sz="1000" spc="15" b="1">
                <a:solidFill>
                  <a:srgbClr val="2050BC"/>
                </a:solidFill>
                <a:latin typeface="Arial"/>
                <a:cs typeface="Arial"/>
              </a:rPr>
              <a:t>a </a:t>
            </a:r>
            <a:r>
              <a:rPr dirty="0" sz="1000" spc="-5" b="1">
                <a:solidFill>
                  <a:srgbClr val="2050BC"/>
                </a:solidFill>
                <a:latin typeface="Arial"/>
                <a:cs typeface="Arial"/>
              </a:rPr>
              <a:t>2 </a:t>
            </a:r>
            <a:r>
              <a:rPr dirty="0" sz="1000" spc="5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2050BC"/>
                </a:solidFill>
                <a:latin typeface="Arial"/>
                <a:cs typeface="Arial"/>
              </a:rPr>
              <a:t>la</a:t>
            </a:r>
            <a:r>
              <a:rPr dirty="0" sz="1000" spc="-70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2050BC"/>
                </a:solidFill>
                <a:latin typeface="Arial"/>
                <a:cs typeface="Arial"/>
              </a:rPr>
              <a:t>tarde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450152" y="223438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50" y="0"/>
                </a:moveTo>
                <a:lnTo>
                  <a:pt x="11637" y="1497"/>
                </a:lnTo>
                <a:lnTo>
                  <a:pt x="5581" y="5581"/>
                </a:lnTo>
                <a:lnTo>
                  <a:pt x="1497" y="11637"/>
                </a:lnTo>
                <a:lnTo>
                  <a:pt x="0" y="19050"/>
                </a:lnTo>
                <a:lnTo>
                  <a:pt x="1497" y="26462"/>
                </a:lnTo>
                <a:lnTo>
                  <a:pt x="5581" y="32518"/>
                </a:lnTo>
                <a:lnTo>
                  <a:pt x="11637" y="36602"/>
                </a:lnTo>
                <a:lnTo>
                  <a:pt x="19050" y="38100"/>
                </a:lnTo>
                <a:lnTo>
                  <a:pt x="26462" y="36602"/>
                </a:lnTo>
                <a:lnTo>
                  <a:pt x="32518" y="32518"/>
                </a:lnTo>
                <a:lnTo>
                  <a:pt x="36602" y="26462"/>
                </a:lnTo>
                <a:lnTo>
                  <a:pt x="38100" y="19050"/>
                </a:lnTo>
                <a:lnTo>
                  <a:pt x="36602" y="11637"/>
                </a:lnTo>
                <a:lnTo>
                  <a:pt x="32518" y="5581"/>
                </a:lnTo>
                <a:lnTo>
                  <a:pt x="26462" y="1497"/>
                </a:lnTo>
                <a:lnTo>
                  <a:pt x="19050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450152" y="239505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50" y="0"/>
                </a:moveTo>
                <a:lnTo>
                  <a:pt x="11637" y="1497"/>
                </a:lnTo>
                <a:lnTo>
                  <a:pt x="5581" y="5581"/>
                </a:lnTo>
                <a:lnTo>
                  <a:pt x="1497" y="11637"/>
                </a:lnTo>
                <a:lnTo>
                  <a:pt x="0" y="19050"/>
                </a:lnTo>
                <a:lnTo>
                  <a:pt x="1497" y="26462"/>
                </a:lnTo>
                <a:lnTo>
                  <a:pt x="5581" y="32518"/>
                </a:lnTo>
                <a:lnTo>
                  <a:pt x="11637" y="36602"/>
                </a:lnTo>
                <a:lnTo>
                  <a:pt x="19050" y="38100"/>
                </a:lnTo>
                <a:lnTo>
                  <a:pt x="26462" y="36602"/>
                </a:lnTo>
                <a:lnTo>
                  <a:pt x="32518" y="32518"/>
                </a:lnTo>
                <a:lnTo>
                  <a:pt x="36602" y="26462"/>
                </a:lnTo>
                <a:lnTo>
                  <a:pt x="38100" y="19050"/>
                </a:lnTo>
                <a:lnTo>
                  <a:pt x="36602" y="11637"/>
                </a:lnTo>
                <a:lnTo>
                  <a:pt x="32518" y="5581"/>
                </a:lnTo>
                <a:lnTo>
                  <a:pt x="26462" y="1497"/>
                </a:lnTo>
                <a:lnTo>
                  <a:pt x="19050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01722" y="1342707"/>
            <a:ext cx="70485" cy="78740"/>
          </a:xfrm>
          <a:custGeom>
            <a:avLst/>
            <a:gdLst/>
            <a:ahLst/>
            <a:cxnLst/>
            <a:rect l="l" t="t" r="r" b="b"/>
            <a:pathLst>
              <a:path w="70485" h="78740">
                <a:moveTo>
                  <a:pt x="0" y="0"/>
                </a:moveTo>
                <a:lnTo>
                  <a:pt x="19202" y="78486"/>
                </a:lnTo>
                <a:lnTo>
                  <a:pt x="70027" y="22987"/>
                </a:lnTo>
                <a:lnTo>
                  <a:pt x="0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665465" y="1381950"/>
            <a:ext cx="646430" cy="158115"/>
          </a:xfrm>
          <a:custGeom>
            <a:avLst/>
            <a:gdLst/>
            <a:ahLst/>
            <a:cxnLst/>
            <a:rect l="l" t="t" r="r" b="b"/>
            <a:pathLst>
              <a:path w="646430" h="158115">
                <a:moveTo>
                  <a:pt x="645858" y="0"/>
                </a:moveTo>
                <a:lnTo>
                  <a:pt x="0" y="158026"/>
                </a:lnTo>
              </a:path>
            </a:pathLst>
          </a:custGeom>
          <a:ln w="12699">
            <a:solidFill>
              <a:srgbClr val="2050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521189" y="1763979"/>
            <a:ext cx="65405" cy="80645"/>
          </a:xfrm>
          <a:custGeom>
            <a:avLst/>
            <a:gdLst/>
            <a:ahLst/>
            <a:cxnLst/>
            <a:rect l="l" t="t" r="r" b="b"/>
            <a:pathLst>
              <a:path w="65404" h="80644">
                <a:moveTo>
                  <a:pt x="5384" y="0"/>
                </a:moveTo>
                <a:lnTo>
                  <a:pt x="0" y="80619"/>
                </a:lnTo>
                <a:lnTo>
                  <a:pt x="65227" y="43040"/>
                </a:lnTo>
                <a:lnTo>
                  <a:pt x="5384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680248" y="1612900"/>
            <a:ext cx="1844039" cy="192405"/>
          </a:xfrm>
          <a:custGeom>
            <a:avLst/>
            <a:gdLst/>
            <a:ahLst/>
            <a:cxnLst/>
            <a:rect l="l" t="t" r="r" b="b"/>
            <a:pathLst>
              <a:path w="1844039" h="192405">
                <a:moveTo>
                  <a:pt x="1843658" y="192074"/>
                </a:moveTo>
                <a:lnTo>
                  <a:pt x="0" y="0"/>
                </a:lnTo>
              </a:path>
            </a:pathLst>
          </a:custGeom>
          <a:ln w="12700">
            <a:solidFill>
              <a:srgbClr val="2050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06127" y="2374531"/>
            <a:ext cx="73660" cy="75565"/>
          </a:xfrm>
          <a:custGeom>
            <a:avLst/>
            <a:gdLst/>
            <a:ahLst/>
            <a:cxnLst/>
            <a:rect l="l" t="t" r="r" b="b"/>
            <a:pathLst>
              <a:path w="73660" h="75564">
                <a:moveTo>
                  <a:pt x="29578" y="0"/>
                </a:moveTo>
                <a:lnTo>
                  <a:pt x="0" y="75183"/>
                </a:lnTo>
                <a:lnTo>
                  <a:pt x="73545" y="59169"/>
                </a:lnTo>
                <a:lnTo>
                  <a:pt x="29578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622272" y="1670342"/>
            <a:ext cx="1698625" cy="742950"/>
          </a:xfrm>
          <a:custGeom>
            <a:avLst/>
            <a:gdLst/>
            <a:ahLst/>
            <a:cxnLst/>
            <a:rect l="l" t="t" r="r" b="b"/>
            <a:pathLst>
              <a:path w="1698625" h="742950">
                <a:moveTo>
                  <a:pt x="1698472" y="742429"/>
                </a:moveTo>
                <a:lnTo>
                  <a:pt x="0" y="0"/>
                </a:lnTo>
              </a:path>
            </a:pathLst>
          </a:custGeom>
          <a:ln w="12700">
            <a:solidFill>
              <a:srgbClr val="2050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65422" y="2794000"/>
            <a:ext cx="8315959" cy="0"/>
          </a:xfrm>
          <a:custGeom>
            <a:avLst/>
            <a:gdLst/>
            <a:ahLst/>
            <a:cxnLst/>
            <a:rect l="l" t="t" r="r" b="b"/>
            <a:pathLst>
              <a:path w="8315959" h="0">
                <a:moveTo>
                  <a:pt x="0" y="0"/>
                </a:moveTo>
                <a:lnTo>
                  <a:pt x="8315693" y="0"/>
                </a:lnTo>
              </a:path>
            </a:pathLst>
          </a:custGeom>
          <a:ln w="13385">
            <a:solidFill>
              <a:srgbClr val="2050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561420" y="3262071"/>
            <a:ext cx="0" cy="1597025"/>
          </a:xfrm>
          <a:custGeom>
            <a:avLst/>
            <a:gdLst/>
            <a:ahLst/>
            <a:cxnLst/>
            <a:rect l="l" t="t" r="r" b="b"/>
            <a:pathLst>
              <a:path w="0" h="1597025">
                <a:moveTo>
                  <a:pt x="0" y="0"/>
                </a:moveTo>
                <a:lnTo>
                  <a:pt x="0" y="1597024"/>
                </a:lnTo>
              </a:path>
            </a:pathLst>
          </a:custGeom>
          <a:ln w="12090">
            <a:solidFill>
              <a:srgbClr val="2050BC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1180" y="370668"/>
            <a:ext cx="785495" cy="314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105"/>
              <a:t>DISEÑ</a:t>
            </a:r>
            <a:r>
              <a:rPr dirty="0" spc="-5"/>
              <a:t>O</a:t>
            </a:r>
          </a:p>
        </p:txBody>
      </p:sp>
      <p:sp>
        <p:nvSpPr>
          <p:cNvPr id="3" name="object 3"/>
          <p:cNvSpPr/>
          <p:nvPr/>
        </p:nvSpPr>
        <p:spPr>
          <a:xfrm>
            <a:off x="5705843" y="4056404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27470" y="0"/>
                </a:moveTo>
                <a:lnTo>
                  <a:pt x="7886" y="0"/>
                </a:lnTo>
                <a:lnTo>
                  <a:pt x="0" y="7912"/>
                </a:lnTo>
                <a:lnTo>
                  <a:pt x="0" y="27470"/>
                </a:lnTo>
                <a:lnTo>
                  <a:pt x="7886" y="35407"/>
                </a:lnTo>
                <a:lnTo>
                  <a:pt x="27470" y="35407"/>
                </a:lnTo>
                <a:lnTo>
                  <a:pt x="35382" y="27470"/>
                </a:lnTo>
                <a:lnTo>
                  <a:pt x="35382" y="7912"/>
                </a:lnTo>
                <a:lnTo>
                  <a:pt x="27470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705843" y="424152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27470" y="0"/>
                </a:moveTo>
                <a:lnTo>
                  <a:pt x="7886" y="0"/>
                </a:lnTo>
                <a:lnTo>
                  <a:pt x="0" y="7912"/>
                </a:lnTo>
                <a:lnTo>
                  <a:pt x="0" y="27470"/>
                </a:lnTo>
                <a:lnTo>
                  <a:pt x="7886" y="35407"/>
                </a:lnTo>
                <a:lnTo>
                  <a:pt x="27470" y="35407"/>
                </a:lnTo>
                <a:lnTo>
                  <a:pt x="35382" y="27470"/>
                </a:lnTo>
                <a:lnTo>
                  <a:pt x="35382" y="7912"/>
                </a:lnTo>
                <a:lnTo>
                  <a:pt x="27470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705843" y="4443914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27470" y="0"/>
                </a:moveTo>
                <a:lnTo>
                  <a:pt x="7886" y="0"/>
                </a:lnTo>
                <a:lnTo>
                  <a:pt x="0" y="7937"/>
                </a:lnTo>
                <a:lnTo>
                  <a:pt x="0" y="27470"/>
                </a:lnTo>
                <a:lnTo>
                  <a:pt x="7886" y="35407"/>
                </a:lnTo>
                <a:lnTo>
                  <a:pt x="27470" y="35407"/>
                </a:lnTo>
                <a:lnTo>
                  <a:pt x="35382" y="27470"/>
                </a:lnTo>
                <a:lnTo>
                  <a:pt x="35382" y="7937"/>
                </a:lnTo>
                <a:lnTo>
                  <a:pt x="27470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05843" y="4609176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27470" y="0"/>
                </a:moveTo>
                <a:lnTo>
                  <a:pt x="7886" y="0"/>
                </a:lnTo>
                <a:lnTo>
                  <a:pt x="0" y="7899"/>
                </a:lnTo>
                <a:lnTo>
                  <a:pt x="0" y="27457"/>
                </a:lnTo>
                <a:lnTo>
                  <a:pt x="7886" y="35394"/>
                </a:lnTo>
                <a:lnTo>
                  <a:pt x="27470" y="35394"/>
                </a:lnTo>
                <a:lnTo>
                  <a:pt x="35382" y="27457"/>
                </a:lnTo>
                <a:lnTo>
                  <a:pt x="35382" y="7899"/>
                </a:lnTo>
                <a:lnTo>
                  <a:pt x="27470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613933" y="3581680"/>
            <a:ext cx="2545715" cy="1329690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12700" marR="186690">
              <a:lnSpc>
                <a:spcPts val="1330"/>
              </a:lnSpc>
              <a:spcBef>
                <a:spcPts val="245"/>
              </a:spcBef>
            </a:pPr>
            <a:r>
              <a:rPr dirty="0" sz="1200" b="1">
                <a:solidFill>
                  <a:srgbClr val="4E4F4F"/>
                </a:solidFill>
                <a:latin typeface="Arial"/>
                <a:cs typeface="Arial"/>
              </a:rPr>
              <a:t>Adecuaciones </a:t>
            </a:r>
            <a:r>
              <a:rPr dirty="0" sz="1200" spc="1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200" spc="-5" b="1">
                <a:solidFill>
                  <a:srgbClr val="4E4F4F"/>
                </a:solidFill>
                <a:latin typeface="Arial"/>
                <a:cs typeface="Arial"/>
              </a:rPr>
              <a:t>diseño </a:t>
            </a:r>
            <a:r>
              <a:rPr dirty="0" sz="1200" spc="15" b="1">
                <a:solidFill>
                  <a:srgbClr val="4E4F4F"/>
                </a:solidFill>
                <a:latin typeface="Arial"/>
                <a:cs typeface="Arial"/>
              </a:rPr>
              <a:t>para</a:t>
            </a:r>
            <a:r>
              <a:rPr dirty="0" sz="1200" spc="-5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E4F4F"/>
                </a:solidFill>
                <a:latin typeface="Arial"/>
                <a:cs typeface="Arial"/>
              </a:rPr>
              <a:t>el  buen funcionamiento</a:t>
            </a:r>
            <a:r>
              <a:rPr dirty="0" sz="1200" spc="-2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4E4F4F"/>
                </a:solidFill>
                <a:latin typeface="Arial"/>
                <a:cs typeface="Arial"/>
              </a:rPr>
              <a:t>hidráulico</a:t>
            </a:r>
            <a:endParaRPr sz="1200">
              <a:latin typeface="Arial"/>
              <a:cs typeface="Arial"/>
            </a:endParaRPr>
          </a:p>
          <a:p>
            <a:pPr marL="163195" marR="5080">
              <a:lnSpc>
                <a:spcPct val="130500"/>
              </a:lnSpc>
              <a:spcBef>
                <a:spcPts val="10"/>
              </a:spcBef>
            </a:pPr>
            <a:r>
              <a:rPr dirty="0" sz="950" spc="20" b="1">
                <a:solidFill>
                  <a:srgbClr val="2050BC"/>
                </a:solidFill>
                <a:latin typeface="Arial"/>
                <a:cs typeface="Arial"/>
              </a:rPr>
              <a:t>Dos </a:t>
            </a:r>
            <a:r>
              <a:rPr dirty="0" sz="950" spc="5" b="1">
                <a:solidFill>
                  <a:srgbClr val="2050BC"/>
                </a:solidFill>
                <a:latin typeface="Arial"/>
                <a:cs typeface="Arial"/>
              </a:rPr>
              <a:t>ingresos </a:t>
            </a:r>
            <a:r>
              <a:rPr dirty="0" sz="950" spc="25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950" spc="20" b="1">
                <a:solidFill>
                  <a:srgbClr val="2050BC"/>
                </a:solidFill>
                <a:latin typeface="Arial"/>
                <a:cs typeface="Arial"/>
              </a:rPr>
              <a:t>agua potable  </a:t>
            </a:r>
            <a:r>
              <a:rPr dirty="0" sz="950" spc="15" b="1">
                <a:solidFill>
                  <a:srgbClr val="2050BC"/>
                </a:solidFill>
                <a:latin typeface="Arial"/>
                <a:cs typeface="Arial"/>
              </a:rPr>
              <a:t>Formación </a:t>
            </a:r>
            <a:r>
              <a:rPr dirty="0" sz="950" spc="25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950" spc="10" b="1">
                <a:solidFill>
                  <a:srgbClr val="2050BC"/>
                </a:solidFill>
                <a:latin typeface="Arial"/>
                <a:cs typeface="Arial"/>
              </a:rPr>
              <a:t>circuitos </a:t>
            </a:r>
            <a:r>
              <a:rPr dirty="0" sz="950" spc="20" b="1">
                <a:solidFill>
                  <a:srgbClr val="2050BC"/>
                </a:solidFill>
                <a:latin typeface="Arial"/>
                <a:cs typeface="Arial"/>
              </a:rPr>
              <a:t>cerrados  </a:t>
            </a:r>
            <a:r>
              <a:rPr dirty="0" sz="950" b="1">
                <a:solidFill>
                  <a:srgbClr val="2050BC"/>
                </a:solidFill>
                <a:latin typeface="Arial"/>
                <a:cs typeface="Arial"/>
              </a:rPr>
              <a:t>Tubería </a:t>
            </a:r>
            <a:r>
              <a:rPr dirty="0" sz="950" spc="15" b="1">
                <a:solidFill>
                  <a:srgbClr val="2050BC"/>
                </a:solidFill>
                <a:latin typeface="Arial"/>
                <a:cs typeface="Arial"/>
              </a:rPr>
              <a:t>PVC </a:t>
            </a:r>
            <a:r>
              <a:rPr dirty="0" sz="950" spc="25" b="1">
                <a:solidFill>
                  <a:srgbClr val="2050BC"/>
                </a:solidFill>
                <a:latin typeface="Arial"/>
                <a:cs typeface="Arial"/>
              </a:rPr>
              <a:t>de 110mm </a:t>
            </a:r>
            <a:r>
              <a:rPr dirty="0" sz="950" spc="-20" b="1">
                <a:solidFill>
                  <a:srgbClr val="2050BC"/>
                </a:solidFill>
                <a:latin typeface="Arial"/>
                <a:cs typeface="Arial"/>
              </a:rPr>
              <a:t>y </a:t>
            </a:r>
            <a:r>
              <a:rPr dirty="0" sz="950" spc="15" b="1">
                <a:solidFill>
                  <a:srgbClr val="2050BC"/>
                </a:solidFill>
                <a:latin typeface="Arial"/>
                <a:cs typeface="Arial"/>
              </a:rPr>
              <a:t>90 </a:t>
            </a:r>
            <a:r>
              <a:rPr dirty="0" sz="950" spc="45" b="1">
                <a:solidFill>
                  <a:srgbClr val="2050BC"/>
                </a:solidFill>
                <a:latin typeface="Arial"/>
                <a:cs typeface="Arial"/>
              </a:rPr>
              <a:t>mm  </a:t>
            </a:r>
            <a:r>
              <a:rPr dirty="0" sz="950" spc="15" b="1">
                <a:solidFill>
                  <a:srgbClr val="2050BC"/>
                </a:solidFill>
                <a:latin typeface="Arial"/>
                <a:cs typeface="Arial"/>
              </a:rPr>
              <a:t>Nuevas tuberías </a:t>
            </a:r>
            <a:r>
              <a:rPr dirty="0" sz="950" spc="25" b="1">
                <a:solidFill>
                  <a:srgbClr val="2050BC"/>
                </a:solidFill>
                <a:latin typeface="Arial"/>
                <a:cs typeface="Arial"/>
              </a:rPr>
              <a:t>para </a:t>
            </a:r>
            <a:r>
              <a:rPr dirty="0" sz="950" spc="10" b="1">
                <a:solidFill>
                  <a:srgbClr val="2050BC"/>
                </a:solidFill>
                <a:latin typeface="Arial"/>
                <a:cs typeface="Arial"/>
              </a:rPr>
              <a:t>evitar el</a:t>
            </a:r>
            <a:r>
              <a:rPr dirty="0" sz="950" spc="-90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950" spc="20" b="1">
                <a:solidFill>
                  <a:srgbClr val="2050BC"/>
                </a:solidFill>
                <a:latin typeface="Arial"/>
                <a:cs typeface="Arial"/>
              </a:rPr>
              <a:t>problema  </a:t>
            </a:r>
            <a:r>
              <a:rPr dirty="0" sz="950" spc="25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950" spc="10" b="1">
                <a:solidFill>
                  <a:srgbClr val="2050BC"/>
                </a:solidFill>
                <a:latin typeface="Arial"/>
                <a:cs typeface="Arial"/>
              </a:rPr>
              <a:t>servidumbre </a:t>
            </a:r>
            <a:r>
              <a:rPr dirty="0" sz="950" spc="25" b="1">
                <a:solidFill>
                  <a:srgbClr val="2050BC"/>
                </a:solidFill>
                <a:latin typeface="Arial"/>
                <a:cs typeface="Arial"/>
              </a:rPr>
              <a:t>de</a:t>
            </a:r>
            <a:r>
              <a:rPr dirty="0" sz="950" spc="-2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950" spc="15" b="1">
                <a:solidFill>
                  <a:srgbClr val="2050BC"/>
                </a:solidFill>
                <a:latin typeface="Arial"/>
                <a:cs typeface="Arial"/>
              </a:rPr>
              <a:t>paso</a:t>
            </a:r>
            <a:endParaRPr sz="9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81087" y="405159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482" y="0"/>
                </a:moveTo>
                <a:lnTo>
                  <a:pt x="7886" y="0"/>
                </a:lnTo>
                <a:lnTo>
                  <a:pt x="0" y="7912"/>
                </a:lnTo>
                <a:lnTo>
                  <a:pt x="0" y="27470"/>
                </a:lnTo>
                <a:lnTo>
                  <a:pt x="7886" y="35407"/>
                </a:lnTo>
                <a:lnTo>
                  <a:pt x="27482" y="35407"/>
                </a:lnTo>
                <a:lnTo>
                  <a:pt x="35394" y="27470"/>
                </a:lnTo>
                <a:lnTo>
                  <a:pt x="35394" y="7912"/>
                </a:lnTo>
                <a:lnTo>
                  <a:pt x="27482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81087" y="423670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482" y="0"/>
                </a:moveTo>
                <a:lnTo>
                  <a:pt x="7886" y="0"/>
                </a:lnTo>
                <a:lnTo>
                  <a:pt x="0" y="7912"/>
                </a:lnTo>
                <a:lnTo>
                  <a:pt x="0" y="27470"/>
                </a:lnTo>
                <a:lnTo>
                  <a:pt x="7886" y="35407"/>
                </a:lnTo>
                <a:lnTo>
                  <a:pt x="27482" y="35407"/>
                </a:lnTo>
                <a:lnTo>
                  <a:pt x="35394" y="27470"/>
                </a:lnTo>
                <a:lnTo>
                  <a:pt x="35394" y="7912"/>
                </a:lnTo>
                <a:lnTo>
                  <a:pt x="27482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81087" y="4439103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482" y="0"/>
                </a:moveTo>
                <a:lnTo>
                  <a:pt x="7886" y="0"/>
                </a:lnTo>
                <a:lnTo>
                  <a:pt x="0" y="7912"/>
                </a:lnTo>
                <a:lnTo>
                  <a:pt x="0" y="27470"/>
                </a:lnTo>
                <a:lnTo>
                  <a:pt x="7886" y="35407"/>
                </a:lnTo>
                <a:lnTo>
                  <a:pt x="27482" y="35407"/>
                </a:lnTo>
                <a:lnTo>
                  <a:pt x="35394" y="27470"/>
                </a:lnTo>
                <a:lnTo>
                  <a:pt x="35394" y="7912"/>
                </a:lnTo>
                <a:lnTo>
                  <a:pt x="27482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81087" y="4604339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482" y="0"/>
                </a:moveTo>
                <a:lnTo>
                  <a:pt x="7886" y="0"/>
                </a:lnTo>
                <a:lnTo>
                  <a:pt x="0" y="7924"/>
                </a:lnTo>
                <a:lnTo>
                  <a:pt x="0" y="27457"/>
                </a:lnTo>
                <a:lnTo>
                  <a:pt x="7886" y="35394"/>
                </a:lnTo>
                <a:lnTo>
                  <a:pt x="27482" y="35394"/>
                </a:lnTo>
                <a:lnTo>
                  <a:pt x="35394" y="27457"/>
                </a:lnTo>
                <a:lnTo>
                  <a:pt x="35394" y="7924"/>
                </a:lnTo>
                <a:lnTo>
                  <a:pt x="27482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209266" y="3586354"/>
            <a:ext cx="2266315" cy="1320165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algn="ctr" marL="12700" marR="529590">
              <a:lnSpc>
                <a:spcPts val="1330"/>
              </a:lnSpc>
              <a:spcBef>
                <a:spcPts val="245"/>
              </a:spcBef>
            </a:pPr>
            <a:r>
              <a:rPr dirty="0" sz="1200" spc="5" b="1">
                <a:solidFill>
                  <a:srgbClr val="4E4F4F"/>
                </a:solidFill>
                <a:latin typeface="Arial"/>
                <a:cs typeface="Arial"/>
              </a:rPr>
              <a:t>Razones que</a:t>
            </a:r>
            <a:r>
              <a:rPr dirty="0" sz="1200" spc="-5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E4F4F"/>
                </a:solidFill>
                <a:latin typeface="Arial"/>
                <a:cs typeface="Arial"/>
              </a:rPr>
              <a:t>sustentan  el </a:t>
            </a:r>
            <a:r>
              <a:rPr dirty="0" sz="1200" spc="-5" b="1">
                <a:solidFill>
                  <a:srgbClr val="4E4F4F"/>
                </a:solidFill>
                <a:latin typeface="Arial"/>
                <a:cs typeface="Arial"/>
              </a:rPr>
              <a:t>rediseño </a:t>
            </a:r>
            <a:r>
              <a:rPr dirty="0" sz="1200" b="1">
                <a:solidFill>
                  <a:srgbClr val="4E4F4F"/>
                </a:solidFill>
                <a:latin typeface="Arial"/>
                <a:cs typeface="Arial"/>
              </a:rPr>
              <a:t>del</a:t>
            </a:r>
            <a:r>
              <a:rPr dirty="0" sz="1200" spc="-3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200" spc="5" b="1">
                <a:solidFill>
                  <a:srgbClr val="4E4F4F"/>
                </a:solidFill>
                <a:latin typeface="Arial"/>
                <a:cs typeface="Arial"/>
              </a:rPr>
              <a:t>sistema</a:t>
            </a:r>
            <a:endParaRPr sz="1200">
              <a:latin typeface="Arial"/>
              <a:cs typeface="Arial"/>
            </a:endParaRPr>
          </a:p>
          <a:p>
            <a:pPr marL="142875" marR="189865">
              <a:lnSpc>
                <a:spcPts val="1490"/>
              </a:lnSpc>
              <a:spcBef>
                <a:spcPts val="45"/>
              </a:spcBef>
            </a:pPr>
            <a:r>
              <a:rPr dirty="0" sz="950" spc="20" b="1">
                <a:solidFill>
                  <a:srgbClr val="2050BC"/>
                </a:solidFill>
                <a:latin typeface="Arial"/>
                <a:cs typeface="Arial"/>
              </a:rPr>
              <a:t>Un </a:t>
            </a:r>
            <a:r>
              <a:rPr dirty="0" sz="950" spc="5" b="1">
                <a:solidFill>
                  <a:srgbClr val="2050BC"/>
                </a:solidFill>
                <a:latin typeface="Arial"/>
                <a:cs typeface="Arial"/>
              </a:rPr>
              <a:t>solo ingreso </a:t>
            </a:r>
            <a:r>
              <a:rPr dirty="0" sz="950" spc="25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950" spc="20" b="1">
                <a:solidFill>
                  <a:srgbClr val="2050BC"/>
                </a:solidFill>
                <a:latin typeface="Arial"/>
                <a:cs typeface="Arial"/>
              </a:rPr>
              <a:t>agua</a:t>
            </a:r>
            <a:r>
              <a:rPr dirty="0" sz="950" spc="-60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950" spc="20" b="1">
                <a:solidFill>
                  <a:srgbClr val="2050BC"/>
                </a:solidFill>
                <a:latin typeface="Arial"/>
                <a:cs typeface="Arial"/>
              </a:rPr>
              <a:t>potable  Ramales</a:t>
            </a:r>
            <a:r>
              <a:rPr dirty="0" sz="950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950" spc="15" b="1">
                <a:solidFill>
                  <a:srgbClr val="2050BC"/>
                </a:solidFill>
                <a:latin typeface="Arial"/>
                <a:cs typeface="Arial"/>
              </a:rPr>
              <a:t>abiertos</a:t>
            </a:r>
            <a:endParaRPr sz="950">
              <a:latin typeface="Arial"/>
              <a:cs typeface="Arial"/>
            </a:endParaRPr>
          </a:p>
          <a:p>
            <a:pPr marL="142875">
              <a:lnSpc>
                <a:spcPct val="100000"/>
              </a:lnSpc>
              <a:spcBef>
                <a:spcPts val="235"/>
              </a:spcBef>
            </a:pPr>
            <a:r>
              <a:rPr dirty="0" sz="950" b="1">
                <a:solidFill>
                  <a:srgbClr val="2050BC"/>
                </a:solidFill>
                <a:latin typeface="Arial"/>
                <a:cs typeface="Arial"/>
              </a:rPr>
              <a:t>Tubería </a:t>
            </a:r>
            <a:r>
              <a:rPr dirty="0" sz="950" spc="25" b="1">
                <a:solidFill>
                  <a:srgbClr val="2050BC"/>
                </a:solidFill>
                <a:latin typeface="Arial"/>
                <a:cs typeface="Arial"/>
              </a:rPr>
              <a:t>de 110mm</a:t>
            </a:r>
            <a:r>
              <a:rPr dirty="0" sz="950" spc="-20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950" spc="10" b="1">
                <a:solidFill>
                  <a:srgbClr val="2050BC"/>
                </a:solidFill>
                <a:latin typeface="Arial"/>
                <a:cs typeface="Arial"/>
              </a:rPr>
              <a:t>A.C.</a:t>
            </a:r>
            <a:endParaRPr sz="950">
              <a:latin typeface="Arial"/>
              <a:cs typeface="Arial"/>
            </a:endParaRPr>
          </a:p>
          <a:p>
            <a:pPr marL="142875" marR="5080">
              <a:lnSpc>
                <a:spcPct val="130500"/>
              </a:lnSpc>
            </a:pPr>
            <a:r>
              <a:rPr dirty="0" sz="950" spc="15" b="1">
                <a:solidFill>
                  <a:srgbClr val="2050BC"/>
                </a:solidFill>
                <a:latin typeface="Arial"/>
                <a:cs typeface="Arial"/>
              </a:rPr>
              <a:t>Periodo </a:t>
            </a:r>
            <a:r>
              <a:rPr dirty="0" sz="950" spc="25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950" spc="5" b="1">
                <a:solidFill>
                  <a:srgbClr val="2050BC"/>
                </a:solidFill>
                <a:latin typeface="Arial"/>
                <a:cs typeface="Arial"/>
              </a:rPr>
              <a:t>vida </a:t>
            </a:r>
            <a:r>
              <a:rPr dirty="0" sz="950" b="1">
                <a:solidFill>
                  <a:srgbClr val="2050BC"/>
                </a:solidFill>
                <a:latin typeface="Arial"/>
                <a:cs typeface="Arial"/>
              </a:rPr>
              <a:t>útil </a:t>
            </a:r>
            <a:r>
              <a:rPr dirty="0" sz="950" spc="25" b="1">
                <a:solidFill>
                  <a:srgbClr val="2050BC"/>
                </a:solidFill>
                <a:latin typeface="Arial"/>
                <a:cs typeface="Arial"/>
              </a:rPr>
              <a:t>más de </a:t>
            </a:r>
            <a:r>
              <a:rPr dirty="0" sz="950" spc="15" b="1">
                <a:solidFill>
                  <a:srgbClr val="2050BC"/>
                </a:solidFill>
                <a:latin typeface="Arial"/>
                <a:cs typeface="Arial"/>
              </a:rPr>
              <a:t>30</a:t>
            </a:r>
            <a:r>
              <a:rPr dirty="0" sz="950" spc="-8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950" spc="10" b="1">
                <a:solidFill>
                  <a:srgbClr val="2050BC"/>
                </a:solidFill>
                <a:latin typeface="Arial"/>
                <a:cs typeface="Arial"/>
              </a:rPr>
              <a:t>años  </a:t>
            </a:r>
            <a:r>
              <a:rPr dirty="0" sz="950" spc="15" b="1">
                <a:solidFill>
                  <a:srgbClr val="2050BC"/>
                </a:solidFill>
                <a:latin typeface="Arial"/>
                <a:cs typeface="Arial"/>
              </a:rPr>
              <a:t>Problemas </a:t>
            </a:r>
            <a:r>
              <a:rPr dirty="0" sz="950" spc="25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950" spc="10" b="1">
                <a:solidFill>
                  <a:srgbClr val="2050BC"/>
                </a:solidFill>
                <a:latin typeface="Arial"/>
                <a:cs typeface="Arial"/>
              </a:rPr>
              <a:t>servidumbre </a:t>
            </a:r>
            <a:r>
              <a:rPr dirty="0" sz="950" spc="25" b="1">
                <a:solidFill>
                  <a:srgbClr val="2050BC"/>
                </a:solidFill>
                <a:latin typeface="Arial"/>
                <a:cs typeface="Arial"/>
              </a:rPr>
              <a:t>de</a:t>
            </a:r>
            <a:r>
              <a:rPr dirty="0" sz="950" spc="-50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950" spc="15" b="1">
                <a:solidFill>
                  <a:srgbClr val="2050BC"/>
                </a:solidFill>
                <a:latin typeface="Arial"/>
                <a:cs typeface="Arial"/>
              </a:rPr>
              <a:t>paso</a:t>
            </a:r>
            <a:endParaRPr sz="9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76012" y="2501106"/>
            <a:ext cx="470534" cy="1771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0" b="1">
                <a:solidFill>
                  <a:srgbClr val="2050BC"/>
                </a:solidFill>
                <a:latin typeface="Arial"/>
                <a:cs typeface="Arial"/>
              </a:rPr>
              <a:t>T</a:t>
            </a:r>
            <a:r>
              <a:rPr dirty="0" sz="1000" spc="-5" b="1">
                <a:solidFill>
                  <a:srgbClr val="2050BC"/>
                </a:solidFill>
                <a:latin typeface="Arial"/>
                <a:cs typeface="Arial"/>
              </a:rPr>
              <a:t>ubería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76012" y="2667184"/>
            <a:ext cx="386715" cy="1771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2050BC"/>
                </a:solidFill>
                <a:latin typeface="Arial"/>
                <a:cs typeface="Arial"/>
              </a:rPr>
              <a:t>nueva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31524" y="1680673"/>
            <a:ext cx="568325" cy="358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2050BC"/>
                </a:solidFill>
                <a:latin typeface="Arial"/>
                <a:cs typeface="Arial"/>
              </a:rPr>
              <a:t>Ci</a:t>
            </a:r>
            <a:r>
              <a:rPr dirty="0" sz="1000" spc="-25" b="1">
                <a:solidFill>
                  <a:srgbClr val="2050BC"/>
                </a:solidFill>
                <a:latin typeface="Arial"/>
                <a:cs typeface="Arial"/>
              </a:rPr>
              <a:t>r</a:t>
            </a:r>
            <a:r>
              <a:rPr dirty="0" sz="1000" spc="-5" b="1">
                <a:solidFill>
                  <a:srgbClr val="2050BC"/>
                </a:solidFill>
                <a:latin typeface="Arial"/>
                <a:cs typeface="Arial"/>
              </a:rPr>
              <a:t>cuitos  </a:t>
            </a:r>
            <a:r>
              <a:rPr dirty="0" sz="1000" b="1">
                <a:solidFill>
                  <a:srgbClr val="2050BC"/>
                </a:solidFill>
                <a:latin typeface="Arial"/>
                <a:cs typeface="Arial"/>
              </a:rPr>
              <a:t>cerrados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16613" y="895234"/>
            <a:ext cx="3275508" cy="2418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043443" y="1019162"/>
            <a:ext cx="613410" cy="595630"/>
          </a:xfrm>
          <a:custGeom>
            <a:avLst/>
            <a:gdLst/>
            <a:ahLst/>
            <a:cxnLst/>
            <a:rect l="l" t="t" r="r" b="b"/>
            <a:pathLst>
              <a:path w="613409" h="595630">
                <a:moveTo>
                  <a:pt x="613232" y="595033"/>
                </a:moveTo>
                <a:lnTo>
                  <a:pt x="0" y="595033"/>
                </a:lnTo>
                <a:lnTo>
                  <a:pt x="0" y="0"/>
                </a:lnTo>
                <a:lnTo>
                  <a:pt x="613232" y="0"/>
                </a:lnTo>
                <a:lnTo>
                  <a:pt x="613232" y="595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302511" y="2017382"/>
            <a:ext cx="338455" cy="1390015"/>
          </a:xfrm>
          <a:custGeom>
            <a:avLst/>
            <a:gdLst/>
            <a:ahLst/>
            <a:cxnLst/>
            <a:rect l="l" t="t" r="r" b="b"/>
            <a:pathLst>
              <a:path w="338454" h="1390014">
                <a:moveTo>
                  <a:pt x="291372" y="0"/>
                </a:moveTo>
                <a:lnTo>
                  <a:pt x="260819" y="1322"/>
                </a:lnTo>
                <a:lnTo>
                  <a:pt x="246913" y="2476"/>
                </a:lnTo>
                <a:lnTo>
                  <a:pt x="20231" y="1264488"/>
                </a:lnTo>
                <a:lnTo>
                  <a:pt x="0" y="1321155"/>
                </a:lnTo>
                <a:lnTo>
                  <a:pt x="109283" y="1389951"/>
                </a:lnTo>
                <a:lnTo>
                  <a:pt x="175058" y="1370484"/>
                </a:lnTo>
                <a:lnTo>
                  <a:pt x="210475" y="1355563"/>
                </a:lnTo>
                <a:lnTo>
                  <a:pt x="238810" y="1309001"/>
                </a:lnTo>
                <a:lnTo>
                  <a:pt x="247632" y="1236990"/>
                </a:lnTo>
                <a:lnTo>
                  <a:pt x="249608" y="1188353"/>
                </a:lnTo>
                <a:lnTo>
                  <a:pt x="254883" y="1129224"/>
                </a:lnTo>
                <a:lnTo>
                  <a:pt x="267144" y="1058049"/>
                </a:lnTo>
                <a:lnTo>
                  <a:pt x="277023" y="1006523"/>
                </a:lnTo>
                <a:lnTo>
                  <a:pt x="285532" y="950587"/>
                </a:lnTo>
                <a:lnTo>
                  <a:pt x="292812" y="892487"/>
                </a:lnTo>
                <a:lnTo>
                  <a:pt x="299005" y="834469"/>
                </a:lnTo>
                <a:lnTo>
                  <a:pt x="304251" y="778778"/>
                </a:lnTo>
                <a:lnTo>
                  <a:pt x="308692" y="727661"/>
                </a:lnTo>
                <a:lnTo>
                  <a:pt x="312468" y="683364"/>
                </a:lnTo>
                <a:lnTo>
                  <a:pt x="315722" y="648131"/>
                </a:lnTo>
                <a:lnTo>
                  <a:pt x="318891" y="605035"/>
                </a:lnTo>
                <a:lnTo>
                  <a:pt x="320823" y="556708"/>
                </a:lnTo>
                <a:lnTo>
                  <a:pt x="322303" y="504785"/>
                </a:lnTo>
                <a:lnTo>
                  <a:pt x="324120" y="450900"/>
                </a:lnTo>
                <a:lnTo>
                  <a:pt x="327062" y="396690"/>
                </a:lnTo>
                <a:lnTo>
                  <a:pt x="331914" y="343789"/>
                </a:lnTo>
                <a:lnTo>
                  <a:pt x="335411" y="280572"/>
                </a:lnTo>
                <a:lnTo>
                  <a:pt x="333662" y="219017"/>
                </a:lnTo>
                <a:lnTo>
                  <a:pt x="330166" y="165160"/>
                </a:lnTo>
                <a:lnTo>
                  <a:pt x="328417" y="125042"/>
                </a:lnTo>
                <a:lnTo>
                  <a:pt x="331914" y="104698"/>
                </a:lnTo>
                <a:lnTo>
                  <a:pt x="337511" y="86186"/>
                </a:lnTo>
                <a:lnTo>
                  <a:pt x="338026" y="57978"/>
                </a:lnTo>
                <a:lnTo>
                  <a:pt x="336365" y="29375"/>
                </a:lnTo>
                <a:lnTo>
                  <a:pt x="335432" y="9677"/>
                </a:lnTo>
                <a:lnTo>
                  <a:pt x="321826" y="1715"/>
                </a:lnTo>
                <a:lnTo>
                  <a:pt x="2913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268929" y="1407061"/>
            <a:ext cx="362585" cy="147955"/>
          </a:xfrm>
          <a:custGeom>
            <a:avLst/>
            <a:gdLst/>
            <a:ahLst/>
            <a:cxnLst/>
            <a:rect l="l" t="t" r="r" b="b"/>
            <a:pathLst>
              <a:path w="362585" h="147955">
                <a:moveTo>
                  <a:pt x="117140" y="2715"/>
                </a:moveTo>
                <a:lnTo>
                  <a:pt x="104181" y="3250"/>
                </a:lnTo>
                <a:lnTo>
                  <a:pt x="86279" y="7014"/>
                </a:lnTo>
                <a:lnTo>
                  <a:pt x="63061" y="12673"/>
                </a:lnTo>
                <a:lnTo>
                  <a:pt x="9963" y="24078"/>
                </a:lnTo>
                <a:lnTo>
                  <a:pt x="0" y="30023"/>
                </a:lnTo>
                <a:lnTo>
                  <a:pt x="2559" y="40526"/>
                </a:lnTo>
                <a:lnTo>
                  <a:pt x="15933" y="59382"/>
                </a:lnTo>
                <a:lnTo>
                  <a:pt x="20894" y="67280"/>
                </a:lnTo>
                <a:lnTo>
                  <a:pt x="31808" y="86135"/>
                </a:lnTo>
                <a:lnTo>
                  <a:pt x="42722" y="108685"/>
                </a:lnTo>
                <a:lnTo>
                  <a:pt x="47683" y="127670"/>
                </a:lnTo>
                <a:lnTo>
                  <a:pt x="52812" y="139482"/>
                </a:lnTo>
                <a:lnTo>
                  <a:pt x="70015" y="145947"/>
                </a:lnTo>
                <a:lnTo>
                  <a:pt x="102017" y="147956"/>
                </a:lnTo>
                <a:lnTo>
                  <a:pt x="151544" y="146403"/>
                </a:lnTo>
                <a:lnTo>
                  <a:pt x="198535" y="144124"/>
                </a:lnTo>
                <a:lnTo>
                  <a:pt x="231487" y="143364"/>
                </a:lnTo>
                <a:lnTo>
                  <a:pt x="321024" y="143364"/>
                </a:lnTo>
                <a:lnTo>
                  <a:pt x="362034" y="107934"/>
                </a:lnTo>
                <a:lnTo>
                  <a:pt x="362034" y="49260"/>
                </a:lnTo>
                <a:lnTo>
                  <a:pt x="341222" y="5525"/>
                </a:lnTo>
                <a:lnTo>
                  <a:pt x="163180" y="5525"/>
                </a:lnTo>
                <a:lnTo>
                  <a:pt x="135225" y="4348"/>
                </a:lnTo>
                <a:lnTo>
                  <a:pt x="117140" y="2715"/>
                </a:lnTo>
                <a:close/>
              </a:path>
              <a:path w="362585" h="147955">
                <a:moveTo>
                  <a:pt x="321024" y="143364"/>
                </a:moveTo>
                <a:lnTo>
                  <a:pt x="231487" y="143364"/>
                </a:lnTo>
                <a:lnTo>
                  <a:pt x="265958" y="144124"/>
                </a:lnTo>
                <a:lnTo>
                  <a:pt x="317507" y="146403"/>
                </a:lnTo>
                <a:lnTo>
                  <a:pt x="321024" y="143364"/>
                </a:lnTo>
                <a:close/>
              </a:path>
              <a:path w="362585" h="147955">
                <a:moveTo>
                  <a:pt x="248407" y="0"/>
                </a:moveTo>
                <a:lnTo>
                  <a:pt x="218346" y="2448"/>
                </a:lnTo>
                <a:lnTo>
                  <a:pt x="193417" y="5229"/>
                </a:lnTo>
                <a:lnTo>
                  <a:pt x="163180" y="5525"/>
                </a:lnTo>
                <a:lnTo>
                  <a:pt x="341222" y="5525"/>
                </a:lnTo>
                <a:lnTo>
                  <a:pt x="339758" y="2448"/>
                </a:lnTo>
                <a:lnTo>
                  <a:pt x="324484" y="1632"/>
                </a:lnTo>
                <a:lnTo>
                  <a:pt x="288910" y="272"/>
                </a:lnTo>
                <a:lnTo>
                  <a:pt x="2484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778690" y="862584"/>
            <a:ext cx="143919" cy="192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467819" y="2665526"/>
            <a:ext cx="52069" cy="59690"/>
          </a:xfrm>
          <a:custGeom>
            <a:avLst/>
            <a:gdLst/>
            <a:ahLst/>
            <a:cxnLst/>
            <a:rect l="l" t="t" r="r" b="b"/>
            <a:pathLst>
              <a:path w="52070" h="59689">
                <a:moveTo>
                  <a:pt x="11315" y="0"/>
                </a:moveTo>
                <a:lnTo>
                  <a:pt x="0" y="59664"/>
                </a:lnTo>
                <a:lnTo>
                  <a:pt x="52070" y="37490"/>
                </a:lnTo>
                <a:lnTo>
                  <a:pt x="11315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185384" y="2695359"/>
            <a:ext cx="308610" cy="0"/>
          </a:xfrm>
          <a:custGeom>
            <a:avLst/>
            <a:gdLst/>
            <a:ahLst/>
            <a:cxnLst/>
            <a:rect l="l" t="t" r="r" b="b"/>
            <a:pathLst>
              <a:path w="308610" h="0">
                <a:moveTo>
                  <a:pt x="308470" y="0"/>
                </a:moveTo>
                <a:lnTo>
                  <a:pt x="0" y="0"/>
                </a:lnTo>
              </a:path>
            </a:pathLst>
          </a:custGeom>
          <a:ln w="11531">
            <a:solidFill>
              <a:srgbClr val="2050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835306" y="1103528"/>
            <a:ext cx="54610" cy="55880"/>
          </a:xfrm>
          <a:custGeom>
            <a:avLst/>
            <a:gdLst/>
            <a:ahLst/>
            <a:cxnLst/>
            <a:rect l="l" t="t" r="r" b="b"/>
            <a:pathLst>
              <a:path w="54610" h="55880">
                <a:moveTo>
                  <a:pt x="54203" y="0"/>
                </a:moveTo>
                <a:lnTo>
                  <a:pt x="0" y="11480"/>
                </a:lnTo>
                <a:lnTo>
                  <a:pt x="42075" y="55257"/>
                </a:lnTo>
                <a:lnTo>
                  <a:pt x="54203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299037" y="1131214"/>
            <a:ext cx="563880" cy="770890"/>
          </a:xfrm>
          <a:custGeom>
            <a:avLst/>
            <a:gdLst/>
            <a:ahLst/>
            <a:cxnLst/>
            <a:rect l="l" t="t" r="r" b="b"/>
            <a:pathLst>
              <a:path w="563879" h="770889">
                <a:moveTo>
                  <a:pt x="563270" y="0"/>
                </a:moveTo>
                <a:lnTo>
                  <a:pt x="0" y="770369"/>
                </a:lnTo>
              </a:path>
            </a:pathLst>
          </a:custGeom>
          <a:ln w="17348">
            <a:solidFill>
              <a:srgbClr val="2050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670803" y="2263965"/>
            <a:ext cx="56515" cy="51435"/>
          </a:xfrm>
          <a:custGeom>
            <a:avLst/>
            <a:gdLst/>
            <a:ahLst/>
            <a:cxnLst/>
            <a:rect l="l" t="t" r="r" b="b"/>
            <a:pathLst>
              <a:path w="56514" h="51435">
                <a:moveTo>
                  <a:pt x="35636" y="0"/>
                </a:moveTo>
                <a:lnTo>
                  <a:pt x="0" y="49123"/>
                </a:lnTo>
                <a:lnTo>
                  <a:pt x="56502" y="51295"/>
                </a:lnTo>
                <a:lnTo>
                  <a:pt x="35636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316613" y="1928203"/>
            <a:ext cx="389255" cy="374650"/>
          </a:xfrm>
          <a:custGeom>
            <a:avLst/>
            <a:gdLst/>
            <a:ahLst/>
            <a:cxnLst/>
            <a:rect l="l" t="t" r="r" b="b"/>
            <a:pathLst>
              <a:path w="389254" h="374650">
                <a:moveTo>
                  <a:pt x="389229" y="374116"/>
                </a:moveTo>
                <a:lnTo>
                  <a:pt x="0" y="0"/>
                </a:lnTo>
              </a:path>
            </a:pathLst>
          </a:custGeom>
          <a:ln w="17348">
            <a:solidFill>
              <a:srgbClr val="2050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7659598" y="898176"/>
            <a:ext cx="508000" cy="358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dirty="0" sz="1000" spc="-10" b="1">
                <a:solidFill>
                  <a:srgbClr val="2050BC"/>
                </a:solidFill>
                <a:latin typeface="Arial"/>
                <a:cs typeface="Arial"/>
              </a:rPr>
              <a:t>Ingreso  </a:t>
            </a:r>
            <a:r>
              <a:rPr dirty="0" sz="1000" spc="5" b="1">
                <a:solidFill>
                  <a:srgbClr val="2050BC"/>
                </a:solidFill>
                <a:latin typeface="Arial"/>
                <a:cs typeface="Arial"/>
              </a:rPr>
              <a:t>de</a:t>
            </a:r>
            <a:r>
              <a:rPr dirty="0" sz="1000" spc="-9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2050BC"/>
                </a:solidFill>
                <a:latin typeface="Arial"/>
                <a:cs typeface="Arial"/>
              </a:rPr>
              <a:t>agua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084910" y="1447965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40" h="58419">
                <a:moveTo>
                  <a:pt x="36410" y="0"/>
                </a:moveTo>
                <a:lnTo>
                  <a:pt x="0" y="43306"/>
                </a:lnTo>
                <a:lnTo>
                  <a:pt x="53314" y="58331"/>
                </a:lnTo>
                <a:lnTo>
                  <a:pt x="36410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109828" y="1305268"/>
            <a:ext cx="729615" cy="175895"/>
          </a:xfrm>
          <a:custGeom>
            <a:avLst/>
            <a:gdLst/>
            <a:ahLst/>
            <a:cxnLst/>
            <a:rect l="l" t="t" r="r" b="b"/>
            <a:pathLst>
              <a:path w="729615" h="175894">
                <a:moveTo>
                  <a:pt x="0" y="175704"/>
                </a:moveTo>
                <a:lnTo>
                  <a:pt x="729145" y="0"/>
                </a:lnTo>
              </a:path>
            </a:pathLst>
          </a:custGeom>
          <a:ln w="11531">
            <a:solidFill>
              <a:srgbClr val="2050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907769" y="1919097"/>
            <a:ext cx="60325" cy="52069"/>
          </a:xfrm>
          <a:custGeom>
            <a:avLst/>
            <a:gdLst/>
            <a:ahLst/>
            <a:cxnLst/>
            <a:rect l="l" t="t" r="r" b="b"/>
            <a:pathLst>
              <a:path w="60325" h="52069">
                <a:moveTo>
                  <a:pt x="59715" y="0"/>
                </a:moveTo>
                <a:lnTo>
                  <a:pt x="0" y="10972"/>
                </a:lnTo>
                <a:lnTo>
                  <a:pt x="39458" y="51549"/>
                </a:lnTo>
                <a:lnTo>
                  <a:pt x="59715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838973" y="1305268"/>
            <a:ext cx="100965" cy="640080"/>
          </a:xfrm>
          <a:custGeom>
            <a:avLst/>
            <a:gdLst/>
            <a:ahLst/>
            <a:cxnLst/>
            <a:rect l="l" t="t" r="r" b="b"/>
            <a:pathLst>
              <a:path w="100965" h="640080">
                <a:moveTo>
                  <a:pt x="100507" y="639559"/>
                </a:moveTo>
                <a:lnTo>
                  <a:pt x="0" y="0"/>
                </a:lnTo>
              </a:path>
            </a:pathLst>
          </a:custGeom>
          <a:ln w="11531">
            <a:solidFill>
              <a:srgbClr val="2050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623371" y="839101"/>
            <a:ext cx="0" cy="3975735"/>
          </a:xfrm>
          <a:custGeom>
            <a:avLst/>
            <a:gdLst/>
            <a:ahLst/>
            <a:cxnLst/>
            <a:rect l="l" t="t" r="r" b="b"/>
            <a:pathLst>
              <a:path w="0" h="3975735">
                <a:moveTo>
                  <a:pt x="0" y="0"/>
                </a:moveTo>
                <a:lnTo>
                  <a:pt x="0" y="3975595"/>
                </a:lnTo>
              </a:path>
            </a:pathLst>
          </a:custGeom>
          <a:ln w="13385">
            <a:solidFill>
              <a:srgbClr val="2050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096627" y="3248429"/>
            <a:ext cx="1155065" cy="133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07670" algn="l"/>
              </a:tabLst>
            </a:pPr>
            <a:r>
              <a:rPr dirty="0" u="heavy" sz="700" b="1">
                <a:solidFill>
                  <a:srgbClr val="4E4F4F"/>
                </a:solidFill>
                <a:uFill>
                  <a:solidFill>
                    <a:srgbClr val="A5F6A4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700" b="1">
                <a:solidFill>
                  <a:srgbClr val="4E4F4F"/>
                </a:solidFill>
                <a:uFill>
                  <a:solidFill>
                    <a:srgbClr val="A5F6A4"/>
                  </a:solidFill>
                </a:uFill>
                <a:latin typeface="Arial"/>
                <a:cs typeface="Arial"/>
              </a:rPr>
              <a:t>	</a:t>
            </a:r>
            <a:r>
              <a:rPr dirty="0" sz="700" b="1">
                <a:solidFill>
                  <a:srgbClr val="4E4F4F"/>
                </a:solidFill>
                <a:latin typeface="Arial"/>
                <a:cs typeface="Arial"/>
              </a:rPr>
              <a:t>  </a:t>
            </a:r>
            <a:r>
              <a:rPr dirty="0" sz="700" spc="-3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700" spc="5" b="1">
                <a:solidFill>
                  <a:srgbClr val="4E4F4F"/>
                </a:solidFill>
                <a:latin typeface="Arial"/>
                <a:cs typeface="Arial"/>
              </a:rPr>
              <a:t>tubería </a:t>
            </a:r>
            <a:r>
              <a:rPr dirty="0" sz="700" b="1">
                <a:solidFill>
                  <a:srgbClr val="4E4F4F"/>
                </a:solidFill>
                <a:latin typeface="Arial"/>
                <a:cs typeface="Arial"/>
              </a:rPr>
              <a:t>110</a:t>
            </a:r>
            <a:r>
              <a:rPr dirty="0" sz="700" spc="-7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700" spc="15" b="1">
                <a:solidFill>
                  <a:srgbClr val="4E4F4F"/>
                </a:solidFill>
                <a:latin typeface="Arial"/>
                <a:cs typeface="Arial"/>
              </a:rPr>
              <a:t>mm</a:t>
            </a:r>
            <a:endParaRPr sz="7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382266" y="3334270"/>
            <a:ext cx="395605" cy="0"/>
          </a:xfrm>
          <a:custGeom>
            <a:avLst/>
            <a:gdLst/>
            <a:ahLst/>
            <a:cxnLst/>
            <a:rect l="l" t="t" r="r" b="b"/>
            <a:pathLst>
              <a:path w="395605" h="0">
                <a:moveTo>
                  <a:pt x="0" y="0"/>
                </a:moveTo>
                <a:lnTo>
                  <a:pt x="395338" y="0"/>
                </a:lnTo>
              </a:path>
            </a:pathLst>
          </a:custGeom>
          <a:ln w="25400">
            <a:solidFill>
              <a:srgbClr val="A6F4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2835275" y="3248429"/>
            <a:ext cx="688975" cy="133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 spc="5" b="1">
                <a:solidFill>
                  <a:srgbClr val="4E4F4F"/>
                </a:solidFill>
                <a:latin typeface="Arial"/>
                <a:cs typeface="Arial"/>
              </a:rPr>
              <a:t>tubería </a:t>
            </a:r>
            <a:r>
              <a:rPr dirty="0" sz="700" b="1">
                <a:solidFill>
                  <a:srgbClr val="4E4F4F"/>
                </a:solidFill>
                <a:latin typeface="Arial"/>
                <a:cs typeface="Arial"/>
              </a:rPr>
              <a:t>160</a:t>
            </a:r>
            <a:r>
              <a:rPr dirty="0" sz="700" spc="-7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700" spc="15" b="1">
                <a:solidFill>
                  <a:srgbClr val="4E4F4F"/>
                </a:solidFill>
                <a:latin typeface="Arial"/>
                <a:cs typeface="Arial"/>
              </a:rPr>
              <a:t>mm</a:t>
            </a:r>
            <a:endParaRPr sz="7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509040" y="3334270"/>
            <a:ext cx="395605" cy="0"/>
          </a:xfrm>
          <a:custGeom>
            <a:avLst/>
            <a:gdLst/>
            <a:ahLst/>
            <a:cxnLst/>
            <a:rect l="l" t="t" r="r" b="b"/>
            <a:pathLst>
              <a:path w="395604" h="0">
                <a:moveTo>
                  <a:pt x="0" y="0"/>
                </a:moveTo>
                <a:lnTo>
                  <a:pt x="395338" y="0"/>
                </a:lnTo>
              </a:path>
            </a:pathLst>
          </a:custGeom>
          <a:ln w="25400">
            <a:solidFill>
              <a:srgbClr val="A6F4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962036" y="3248429"/>
            <a:ext cx="688975" cy="133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 spc="5" b="1">
                <a:solidFill>
                  <a:srgbClr val="4E4F4F"/>
                </a:solidFill>
                <a:latin typeface="Arial"/>
                <a:cs typeface="Arial"/>
              </a:rPr>
              <a:t>tubería </a:t>
            </a:r>
            <a:r>
              <a:rPr dirty="0" sz="700" b="1">
                <a:solidFill>
                  <a:srgbClr val="4E4F4F"/>
                </a:solidFill>
                <a:latin typeface="Arial"/>
                <a:cs typeface="Arial"/>
              </a:rPr>
              <a:t>160</a:t>
            </a:r>
            <a:r>
              <a:rPr dirty="0" sz="700" spc="-7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700" spc="15" b="1">
                <a:solidFill>
                  <a:srgbClr val="4E4F4F"/>
                </a:solidFill>
                <a:latin typeface="Arial"/>
                <a:cs typeface="Arial"/>
              </a:rPr>
              <a:t>mm</a:t>
            </a:r>
            <a:endParaRPr sz="7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929720" y="3334270"/>
            <a:ext cx="395605" cy="0"/>
          </a:xfrm>
          <a:custGeom>
            <a:avLst/>
            <a:gdLst/>
            <a:ahLst/>
            <a:cxnLst/>
            <a:rect l="l" t="t" r="r" b="b"/>
            <a:pathLst>
              <a:path w="395604" h="0">
                <a:moveTo>
                  <a:pt x="0" y="0"/>
                </a:moveTo>
                <a:lnTo>
                  <a:pt x="395338" y="0"/>
                </a:lnTo>
              </a:path>
            </a:pathLst>
          </a:custGeom>
          <a:ln w="25400">
            <a:solidFill>
              <a:srgbClr val="FD8C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5407698" y="3248429"/>
            <a:ext cx="1918335" cy="133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75970" algn="l"/>
                <a:tab pos="1170940" algn="l"/>
              </a:tabLst>
            </a:pPr>
            <a:r>
              <a:rPr dirty="0" sz="700" spc="5" b="1">
                <a:solidFill>
                  <a:srgbClr val="4E4F4F"/>
                </a:solidFill>
                <a:latin typeface="Arial"/>
                <a:cs typeface="Arial"/>
              </a:rPr>
              <a:t>tubería</a:t>
            </a:r>
            <a:r>
              <a:rPr dirty="0" sz="700" b="1">
                <a:solidFill>
                  <a:srgbClr val="4E4F4F"/>
                </a:solidFill>
                <a:latin typeface="Arial"/>
                <a:cs typeface="Arial"/>
              </a:rPr>
              <a:t> 90</a:t>
            </a:r>
            <a:r>
              <a:rPr dirty="0" sz="700" spc="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700" spc="15" b="1">
                <a:solidFill>
                  <a:srgbClr val="4E4F4F"/>
                </a:solidFill>
                <a:latin typeface="Arial"/>
                <a:cs typeface="Arial"/>
              </a:rPr>
              <a:t>mm	</a:t>
            </a:r>
            <a:r>
              <a:rPr dirty="0" u="heavy" sz="700" spc="15" b="1">
                <a:solidFill>
                  <a:srgbClr val="4E4F4F"/>
                </a:solidFill>
                <a:uFill>
                  <a:solidFill>
                    <a:srgbClr val="A5F6A4"/>
                  </a:solidFill>
                </a:uFill>
                <a:latin typeface="Arial"/>
                <a:cs typeface="Arial"/>
              </a:rPr>
              <a:t> 	</a:t>
            </a:r>
            <a:r>
              <a:rPr dirty="0" sz="700" spc="5" b="1">
                <a:solidFill>
                  <a:srgbClr val="4E4F4F"/>
                </a:solidFill>
                <a:latin typeface="Arial"/>
                <a:cs typeface="Arial"/>
              </a:rPr>
              <a:t>tubería </a:t>
            </a:r>
            <a:r>
              <a:rPr dirty="0" sz="700" b="1">
                <a:solidFill>
                  <a:srgbClr val="4E4F4F"/>
                </a:solidFill>
                <a:latin typeface="Arial"/>
                <a:cs typeface="Arial"/>
              </a:rPr>
              <a:t>110</a:t>
            </a:r>
            <a:r>
              <a:rPr dirty="0" sz="700" spc="-6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700" spc="15" b="1">
                <a:solidFill>
                  <a:srgbClr val="4E4F4F"/>
                </a:solidFill>
                <a:latin typeface="Arial"/>
                <a:cs typeface="Arial"/>
              </a:rPr>
              <a:t>mm</a:t>
            </a:r>
            <a:endParaRPr sz="7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0575" y="1642339"/>
            <a:ext cx="586740" cy="350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8575" marR="5080" indent="-16510">
              <a:lnSpc>
                <a:spcPct val="101499"/>
              </a:lnSpc>
              <a:spcBef>
                <a:spcPts val="95"/>
              </a:spcBef>
            </a:pPr>
            <a:r>
              <a:rPr dirty="0" sz="1050" spc="10" b="1">
                <a:solidFill>
                  <a:srgbClr val="2050BC"/>
                </a:solidFill>
                <a:latin typeface="Arial"/>
                <a:cs typeface="Arial"/>
              </a:rPr>
              <a:t>Ramales  </a:t>
            </a:r>
            <a:r>
              <a:rPr dirty="0" sz="1050" spc="5" b="1">
                <a:solidFill>
                  <a:srgbClr val="2050BC"/>
                </a:solidFill>
                <a:latin typeface="Arial"/>
                <a:cs typeface="Arial"/>
              </a:rPr>
              <a:t>abiertos</a:t>
            </a:r>
            <a:endParaRPr sz="105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191242" y="1016825"/>
            <a:ext cx="2758137" cy="2190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635823" y="1033106"/>
            <a:ext cx="65405" cy="67310"/>
          </a:xfrm>
          <a:custGeom>
            <a:avLst/>
            <a:gdLst/>
            <a:ahLst/>
            <a:cxnLst/>
            <a:rect l="l" t="t" r="r" b="b"/>
            <a:pathLst>
              <a:path w="65405" h="67309">
                <a:moveTo>
                  <a:pt x="65163" y="0"/>
                </a:moveTo>
                <a:lnTo>
                  <a:pt x="0" y="15151"/>
                </a:lnTo>
                <a:lnTo>
                  <a:pt x="51841" y="66992"/>
                </a:lnTo>
                <a:lnTo>
                  <a:pt x="65163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037386" y="1074178"/>
            <a:ext cx="624840" cy="624840"/>
          </a:xfrm>
          <a:custGeom>
            <a:avLst/>
            <a:gdLst/>
            <a:ahLst/>
            <a:cxnLst/>
            <a:rect l="l" t="t" r="r" b="b"/>
            <a:pathLst>
              <a:path w="624839" h="624839">
                <a:moveTo>
                  <a:pt x="624370" y="0"/>
                </a:moveTo>
                <a:lnTo>
                  <a:pt x="0" y="624357"/>
                </a:lnTo>
              </a:path>
            </a:pathLst>
          </a:custGeom>
          <a:ln w="11531">
            <a:solidFill>
              <a:srgbClr val="2050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779659" y="1888121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10">
                <a:moveTo>
                  <a:pt x="57099" y="0"/>
                </a:moveTo>
                <a:lnTo>
                  <a:pt x="0" y="20574"/>
                </a:lnTo>
                <a:lnTo>
                  <a:pt x="45491" y="54152"/>
                </a:lnTo>
                <a:lnTo>
                  <a:pt x="57099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512121" y="1409534"/>
            <a:ext cx="299085" cy="497205"/>
          </a:xfrm>
          <a:custGeom>
            <a:avLst/>
            <a:gdLst/>
            <a:ahLst/>
            <a:cxnLst/>
            <a:rect l="l" t="t" r="r" b="b"/>
            <a:pathLst>
              <a:path w="299085" h="497205">
                <a:moveTo>
                  <a:pt x="298856" y="496747"/>
                </a:moveTo>
                <a:lnTo>
                  <a:pt x="0" y="0"/>
                </a:lnTo>
              </a:path>
            </a:pathLst>
          </a:custGeom>
          <a:ln w="11531">
            <a:solidFill>
              <a:srgbClr val="2050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633345" y="1442402"/>
            <a:ext cx="66040" cy="69215"/>
          </a:xfrm>
          <a:custGeom>
            <a:avLst/>
            <a:gdLst/>
            <a:ahLst/>
            <a:cxnLst/>
            <a:rect l="l" t="t" r="r" b="b"/>
            <a:pathLst>
              <a:path w="66039" h="69215">
                <a:moveTo>
                  <a:pt x="0" y="0"/>
                </a:moveTo>
                <a:lnTo>
                  <a:pt x="25120" y="68897"/>
                </a:lnTo>
                <a:lnTo>
                  <a:pt x="65455" y="13779"/>
                </a:lnTo>
                <a:lnTo>
                  <a:pt x="0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037386" y="1476857"/>
            <a:ext cx="1609090" cy="340995"/>
          </a:xfrm>
          <a:custGeom>
            <a:avLst/>
            <a:gdLst/>
            <a:ahLst/>
            <a:cxnLst/>
            <a:rect l="l" t="t" r="r" b="b"/>
            <a:pathLst>
              <a:path w="1609089" h="340994">
                <a:moveTo>
                  <a:pt x="1608531" y="0"/>
                </a:moveTo>
                <a:lnTo>
                  <a:pt x="0" y="340880"/>
                </a:lnTo>
              </a:path>
            </a:pathLst>
          </a:custGeom>
          <a:ln w="11531">
            <a:solidFill>
              <a:srgbClr val="2050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391564" y="2286431"/>
            <a:ext cx="66040" cy="66675"/>
          </a:xfrm>
          <a:custGeom>
            <a:avLst/>
            <a:gdLst/>
            <a:ahLst/>
            <a:cxnLst/>
            <a:rect l="l" t="t" r="r" b="b"/>
            <a:pathLst>
              <a:path w="66040" h="66675">
                <a:moveTo>
                  <a:pt x="56616" y="0"/>
                </a:moveTo>
                <a:lnTo>
                  <a:pt x="0" y="46634"/>
                </a:lnTo>
                <a:lnTo>
                  <a:pt x="65443" y="66332"/>
                </a:lnTo>
                <a:lnTo>
                  <a:pt x="56616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059180" y="1881263"/>
            <a:ext cx="361315" cy="428625"/>
          </a:xfrm>
          <a:custGeom>
            <a:avLst/>
            <a:gdLst/>
            <a:ahLst/>
            <a:cxnLst/>
            <a:rect l="l" t="t" r="r" b="b"/>
            <a:pathLst>
              <a:path w="361315" h="428625">
                <a:moveTo>
                  <a:pt x="360705" y="428497"/>
                </a:moveTo>
                <a:lnTo>
                  <a:pt x="0" y="0"/>
                </a:lnTo>
              </a:path>
            </a:pathLst>
          </a:custGeom>
          <a:ln w="11531">
            <a:solidFill>
              <a:srgbClr val="2050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220416" y="2904998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093" y="0"/>
                </a:moveTo>
                <a:lnTo>
                  <a:pt x="0" y="31775"/>
                </a:lnTo>
                <a:lnTo>
                  <a:pt x="58828" y="66522"/>
                </a:lnTo>
                <a:lnTo>
                  <a:pt x="66093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037377" y="2017991"/>
            <a:ext cx="216535" cy="902969"/>
          </a:xfrm>
          <a:custGeom>
            <a:avLst/>
            <a:gdLst/>
            <a:ahLst/>
            <a:cxnLst/>
            <a:rect l="l" t="t" r="r" b="b"/>
            <a:pathLst>
              <a:path w="216534" h="902969">
                <a:moveTo>
                  <a:pt x="216052" y="902906"/>
                </a:moveTo>
                <a:lnTo>
                  <a:pt x="0" y="0"/>
                </a:lnTo>
              </a:path>
            </a:pathLst>
          </a:custGeom>
          <a:ln w="11531">
            <a:solidFill>
              <a:srgbClr val="2050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3099244" y="898446"/>
            <a:ext cx="1099185" cy="485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6510">
              <a:lnSpc>
                <a:spcPct val="125800"/>
              </a:lnSpc>
              <a:spcBef>
                <a:spcPts val="100"/>
              </a:spcBef>
            </a:pPr>
            <a:r>
              <a:rPr dirty="0" sz="800" spc="-5" b="1">
                <a:solidFill>
                  <a:srgbClr val="2050BC"/>
                </a:solidFill>
                <a:latin typeface="Arial"/>
                <a:cs typeface="Arial"/>
              </a:rPr>
              <a:t>Ingreso </a:t>
            </a:r>
            <a:r>
              <a:rPr dirty="0" sz="800" spc="5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800" b="1">
                <a:solidFill>
                  <a:srgbClr val="2050BC"/>
                </a:solidFill>
                <a:latin typeface="Arial"/>
                <a:cs typeface="Arial"/>
              </a:rPr>
              <a:t>agua </a:t>
            </a:r>
            <a:r>
              <a:rPr dirty="0" sz="800" spc="5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800" spc="-5" b="1">
                <a:solidFill>
                  <a:srgbClr val="2050BC"/>
                </a:solidFill>
                <a:latin typeface="Arial"/>
                <a:cs typeface="Arial"/>
              </a:rPr>
              <a:t>la  red </a:t>
            </a:r>
            <a:r>
              <a:rPr dirty="0" sz="800" spc="5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800" spc="-10" b="1">
                <a:solidFill>
                  <a:srgbClr val="2050BC"/>
                </a:solidFill>
                <a:latin typeface="Arial"/>
                <a:cs typeface="Arial"/>
              </a:rPr>
              <a:t>transmisión </a:t>
            </a:r>
            <a:r>
              <a:rPr dirty="0" sz="800" spc="5" b="1">
                <a:solidFill>
                  <a:srgbClr val="2050BC"/>
                </a:solidFill>
                <a:latin typeface="Arial"/>
                <a:cs typeface="Arial"/>
              </a:rPr>
              <a:t>de  </a:t>
            </a:r>
            <a:r>
              <a:rPr dirty="0" sz="800" spc="-5" b="1">
                <a:solidFill>
                  <a:srgbClr val="2050BC"/>
                </a:solidFill>
                <a:latin typeface="Arial"/>
                <a:cs typeface="Arial"/>
              </a:rPr>
              <a:t>160 </a:t>
            </a:r>
            <a:r>
              <a:rPr dirty="0" sz="800" spc="10" b="1">
                <a:solidFill>
                  <a:srgbClr val="2050BC"/>
                </a:solidFill>
                <a:latin typeface="Arial"/>
                <a:cs typeface="Arial"/>
              </a:rPr>
              <a:t>mm</a:t>
            </a:r>
            <a:r>
              <a:rPr dirty="0" sz="800" spc="-60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800" spc="5" b="1">
                <a:solidFill>
                  <a:srgbClr val="2050BC"/>
                </a:solidFill>
                <a:latin typeface="Arial"/>
                <a:cs typeface="Arial"/>
              </a:rPr>
              <a:t>TURUCUCHO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21347" y="1449444"/>
            <a:ext cx="1411605" cy="1771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2050BC"/>
                </a:solidFill>
                <a:latin typeface="Arial"/>
                <a:cs typeface="Arial"/>
              </a:rPr>
              <a:t>POBLACIÓN AÑO</a:t>
            </a:r>
            <a:r>
              <a:rPr dirty="0" sz="1000" spc="-40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2050BC"/>
                </a:solidFill>
                <a:latin typeface="Arial"/>
                <a:cs typeface="Arial"/>
              </a:rPr>
              <a:t>2042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122" y="266268"/>
            <a:ext cx="559821" cy="531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6970" y="271742"/>
            <a:ext cx="1254125" cy="528955"/>
          </a:xfrm>
          <a:custGeom>
            <a:avLst/>
            <a:gdLst/>
            <a:ahLst/>
            <a:cxnLst/>
            <a:rect l="l" t="t" r="r" b="b"/>
            <a:pathLst>
              <a:path w="1254125" h="528955">
                <a:moveTo>
                  <a:pt x="1226962" y="0"/>
                </a:moveTo>
                <a:lnTo>
                  <a:pt x="27190" y="0"/>
                </a:lnTo>
                <a:lnTo>
                  <a:pt x="16598" y="7692"/>
                </a:lnTo>
                <a:lnTo>
                  <a:pt x="7956" y="28670"/>
                </a:lnTo>
                <a:lnTo>
                  <a:pt x="2133" y="59782"/>
                </a:lnTo>
                <a:lnTo>
                  <a:pt x="0" y="97878"/>
                </a:lnTo>
                <a:lnTo>
                  <a:pt x="0" y="430961"/>
                </a:lnTo>
                <a:lnTo>
                  <a:pt x="2133" y="469058"/>
                </a:lnTo>
                <a:lnTo>
                  <a:pt x="7956" y="500170"/>
                </a:lnTo>
                <a:lnTo>
                  <a:pt x="16598" y="521148"/>
                </a:lnTo>
                <a:lnTo>
                  <a:pt x="27190" y="528840"/>
                </a:lnTo>
                <a:lnTo>
                  <a:pt x="1226962" y="528840"/>
                </a:lnTo>
                <a:lnTo>
                  <a:pt x="1237525" y="521148"/>
                </a:lnTo>
                <a:lnTo>
                  <a:pt x="1246151" y="500170"/>
                </a:lnTo>
                <a:lnTo>
                  <a:pt x="1251968" y="469058"/>
                </a:lnTo>
                <a:lnTo>
                  <a:pt x="1254102" y="430961"/>
                </a:lnTo>
                <a:lnTo>
                  <a:pt x="1254102" y="97878"/>
                </a:lnTo>
                <a:lnTo>
                  <a:pt x="1251968" y="59782"/>
                </a:lnTo>
                <a:lnTo>
                  <a:pt x="1246151" y="28670"/>
                </a:lnTo>
                <a:lnTo>
                  <a:pt x="1237525" y="7692"/>
                </a:lnTo>
                <a:lnTo>
                  <a:pt x="1226962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1180" y="370668"/>
            <a:ext cx="785495" cy="314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105"/>
              <a:t>DISEÑ</a:t>
            </a:r>
            <a:r>
              <a:rPr dirty="0" spc="-5"/>
              <a:t>O</a:t>
            </a:r>
          </a:p>
        </p:txBody>
      </p:sp>
      <p:sp>
        <p:nvSpPr>
          <p:cNvPr id="6" name="object 6"/>
          <p:cNvSpPr/>
          <p:nvPr/>
        </p:nvSpPr>
        <p:spPr>
          <a:xfrm>
            <a:off x="4096081" y="1027104"/>
            <a:ext cx="2847533" cy="11206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5267" y="2794000"/>
            <a:ext cx="8412480" cy="0"/>
          </a:xfrm>
          <a:custGeom>
            <a:avLst/>
            <a:gdLst/>
            <a:ahLst/>
            <a:cxnLst/>
            <a:rect l="l" t="t" r="r" b="b"/>
            <a:pathLst>
              <a:path w="8412480" h="0">
                <a:moveTo>
                  <a:pt x="0" y="0"/>
                </a:moveTo>
                <a:lnTo>
                  <a:pt x="8411857" y="0"/>
                </a:lnTo>
              </a:path>
            </a:pathLst>
          </a:custGeom>
          <a:ln w="13385">
            <a:solidFill>
              <a:srgbClr val="2050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617123" y="3209099"/>
            <a:ext cx="0" cy="1561465"/>
          </a:xfrm>
          <a:custGeom>
            <a:avLst/>
            <a:gdLst/>
            <a:ahLst/>
            <a:cxnLst/>
            <a:rect l="l" t="t" r="r" b="b"/>
            <a:pathLst>
              <a:path w="0" h="1561464">
                <a:moveTo>
                  <a:pt x="0" y="0"/>
                </a:moveTo>
                <a:lnTo>
                  <a:pt x="0" y="1561122"/>
                </a:lnTo>
              </a:path>
            </a:pathLst>
          </a:custGeom>
          <a:ln w="12522">
            <a:solidFill>
              <a:srgbClr val="2050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69651" y="2293956"/>
            <a:ext cx="7832090" cy="80518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065" marR="5080">
              <a:lnSpc>
                <a:spcPct val="130500"/>
              </a:lnSpc>
              <a:spcBef>
                <a:spcPts val="90"/>
              </a:spcBef>
            </a:pPr>
            <a:r>
              <a:rPr dirty="0" sz="950" spc="15" b="1">
                <a:solidFill>
                  <a:srgbClr val="2050BC"/>
                </a:solidFill>
                <a:latin typeface="Arial"/>
                <a:cs typeface="Arial"/>
              </a:rPr>
              <a:t>La dotación </a:t>
            </a:r>
            <a:r>
              <a:rPr dirty="0" sz="950" spc="25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950" spc="15" b="1">
                <a:solidFill>
                  <a:srgbClr val="2050BC"/>
                </a:solidFill>
                <a:latin typeface="Arial"/>
                <a:cs typeface="Arial"/>
              </a:rPr>
              <a:t>200 </a:t>
            </a:r>
            <a:r>
              <a:rPr dirty="0" sz="950" spc="30" b="1">
                <a:solidFill>
                  <a:srgbClr val="2050BC"/>
                </a:solidFill>
                <a:latin typeface="Arial"/>
                <a:cs typeface="Arial"/>
              </a:rPr>
              <a:t>l/hab/día </a:t>
            </a:r>
            <a:r>
              <a:rPr dirty="0" sz="950" spc="15" b="1">
                <a:solidFill>
                  <a:srgbClr val="2050BC"/>
                </a:solidFill>
                <a:latin typeface="Arial"/>
                <a:cs typeface="Arial"/>
              </a:rPr>
              <a:t>fue </a:t>
            </a:r>
            <a:r>
              <a:rPr dirty="0" sz="950" spc="20" b="1">
                <a:solidFill>
                  <a:srgbClr val="2050BC"/>
                </a:solidFill>
                <a:latin typeface="Arial"/>
                <a:cs typeface="Arial"/>
              </a:rPr>
              <a:t>contemplada </a:t>
            </a:r>
            <a:r>
              <a:rPr dirty="0" sz="950" spc="15" b="1">
                <a:solidFill>
                  <a:srgbClr val="2050BC"/>
                </a:solidFill>
                <a:latin typeface="Arial"/>
                <a:cs typeface="Arial"/>
              </a:rPr>
              <a:t>en </a:t>
            </a:r>
            <a:r>
              <a:rPr dirty="0" sz="950" spc="10" b="1">
                <a:solidFill>
                  <a:srgbClr val="2050BC"/>
                </a:solidFill>
                <a:latin typeface="Arial"/>
                <a:cs typeface="Arial"/>
              </a:rPr>
              <a:t>el Acuerdo </a:t>
            </a:r>
            <a:r>
              <a:rPr dirty="0" sz="950" spc="15" b="1">
                <a:solidFill>
                  <a:srgbClr val="2050BC"/>
                </a:solidFill>
                <a:latin typeface="Arial"/>
                <a:cs typeface="Arial"/>
              </a:rPr>
              <a:t>Ministerial </a:t>
            </a:r>
            <a:r>
              <a:rPr dirty="0" sz="950" spc="20" b="1">
                <a:solidFill>
                  <a:srgbClr val="2050BC"/>
                </a:solidFill>
                <a:latin typeface="Arial"/>
                <a:cs typeface="Arial"/>
              </a:rPr>
              <a:t>No. 2017-1523, </a:t>
            </a:r>
            <a:r>
              <a:rPr dirty="0" sz="950" spc="15" b="1">
                <a:solidFill>
                  <a:srgbClr val="2050BC"/>
                </a:solidFill>
                <a:latin typeface="Arial"/>
                <a:cs typeface="Arial"/>
              </a:rPr>
              <a:t>donde se </a:t>
            </a:r>
            <a:r>
              <a:rPr dirty="0" sz="950" spc="5" b="1">
                <a:solidFill>
                  <a:srgbClr val="2050BC"/>
                </a:solidFill>
                <a:latin typeface="Arial"/>
                <a:cs typeface="Arial"/>
              </a:rPr>
              <a:t>fijó </a:t>
            </a:r>
            <a:r>
              <a:rPr dirty="0" sz="950" spc="30" b="1">
                <a:solidFill>
                  <a:srgbClr val="2050BC"/>
                </a:solidFill>
                <a:latin typeface="Arial"/>
                <a:cs typeface="Arial"/>
              </a:rPr>
              <a:t>como </a:t>
            </a:r>
            <a:r>
              <a:rPr dirty="0" sz="950" spc="20" b="1">
                <a:solidFill>
                  <a:srgbClr val="2050BC"/>
                </a:solidFill>
                <a:latin typeface="Arial"/>
                <a:cs typeface="Arial"/>
              </a:rPr>
              <a:t>cantidad </a:t>
            </a:r>
            <a:r>
              <a:rPr dirty="0" sz="950" spc="15" b="1">
                <a:solidFill>
                  <a:srgbClr val="2050BC"/>
                </a:solidFill>
                <a:latin typeface="Arial"/>
                <a:cs typeface="Arial"/>
              </a:rPr>
              <a:t>mínima </a:t>
            </a:r>
            <a:r>
              <a:rPr dirty="0" sz="950" spc="5" b="1">
                <a:solidFill>
                  <a:srgbClr val="2050BC"/>
                </a:solidFill>
                <a:latin typeface="Arial"/>
                <a:cs typeface="Arial"/>
              </a:rPr>
              <a:t>vital </a:t>
            </a:r>
            <a:r>
              <a:rPr dirty="0" sz="950" spc="25" b="1">
                <a:solidFill>
                  <a:srgbClr val="2050BC"/>
                </a:solidFill>
                <a:latin typeface="Arial"/>
                <a:cs typeface="Arial"/>
              </a:rPr>
              <a:t>de  </a:t>
            </a:r>
            <a:r>
              <a:rPr dirty="0" sz="950" spc="20" b="1">
                <a:solidFill>
                  <a:srgbClr val="2050BC"/>
                </a:solidFill>
                <a:latin typeface="Arial"/>
                <a:cs typeface="Arial"/>
              </a:rPr>
              <a:t>agua, </a:t>
            </a:r>
            <a:r>
              <a:rPr dirty="0" sz="950" spc="15" b="1">
                <a:solidFill>
                  <a:srgbClr val="2050BC"/>
                </a:solidFill>
                <a:latin typeface="Arial"/>
                <a:cs typeface="Arial"/>
              </a:rPr>
              <a:t>considerando </a:t>
            </a:r>
            <a:r>
              <a:rPr dirty="0" sz="950" spc="10" b="1">
                <a:solidFill>
                  <a:srgbClr val="2050BC"/>
                </a:solidFill>
                <a:latin typeface="Arial"/>
                <a:cs typeface="Arial"/>
              </a:rPr>
              <a:t>la </a:t>
            </a:r>
            <a:r>
              <a:rPr dirty="0" sz="950" spc="5" b="1">
                <a:solidFill>
                  <a:srgbClr val="2050BC"/>
                </a:solidFill>
                <a:latin typeface="Arial"/>
                <a:cs typeface="Arial"/>
              </a:rPr>
              <a:t>posibilidad </a:t>
            </a:r>
            <a:r>
              <a:rPr dirty="0" sz="950" spc="20" b="1">
                <a:solidFill>
                  <a:srgbClr val="2050BC"/>
                </a:solidFill>
                <a:latin typeface="Arial"/>
                <a:cs typeface="Arial"/>
              </a:rPr>
              <a:t>cobrar </a:t>
            </a:r>
            <a:r>
              <a:rPr dirty="0" sz="950" spc="15" b="1">
                <a:solidFill>
                  <a:srgbClr val="2050BC"/>
                </a:solidFill>
                <a:latin typeface="Arial"/>
                <a:cs typeface="Arial"/>
              </a:rPr>
              <a:t>por </a:t>
            </a:r>
            <a:r>
              <a:rPr dirty="0" sz="950" spc="10" b="1">
                <a:solidFill>
                  <a:srgbClr val="2050BC"/>
                </a:solidFill>
                <a:latin typeface="Arial"/>
                <a:cs typeface="Arial"/>
              </a:rPr>
              <a:t>el </a:t>
            </a:r>
            <a:r>
              <a:rPr dirty="0" sz="950" spc="25" b="1">
                <a:solidFill>
                  <a:srgbClr val="2050BC"/>
                </a:solidFill>
                <a:latin typeface="Arial"/>
                <a:cs typeface="Arial"/>
              </a:rPr>
              <a:t>excedente de </a:t>
            </a:r>
            <a:r>
              <a:rPr dirty="0" sz="950" spc="15" b="1">
                <a:solidFill>
                  <a:srgbClr val="2050BC"/>
                </a:solidFill>
                <a:latin typeface="Arial"/>
                <a:cs typeface="Arial"/>
              </a:rPr>
              <a:t>consumo mínimo </a:t>
            </a:r>
            <a:r>
              <a:rPr dirty="0" sz="950" spc="20" b="1">
                <a:solidFill>
                  <a:srgbClr val="2050BC"/>
                </a:solidFill>
                <a:latin typeface="Arial"/>
                <a:cs typeface="Arial"/>
              </a:rPr>
              <a:t>(Martínez, </a:t>
            </a:r>
            <a:r>
              <a:rPr dirty="0" sz="950" spc="15" b="1">
                <a:solidFill>
                  <a:srgbClr val="2050BC"/>
                </a:solidFill>
                <a:latin typeface="Arial"/>
                <a:cs typeface="Arial"/>
              </a:rPr>
              <a:t>iagua,</a:t>
            </a:r>
            <a:r>
              <a:rPr dirty="0" sz="950" spc="-10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950" spc="5" b="1">
                <a:solidFill>
                  <a:srgbClr val="2050BC"/>
                </a:solidFill>
                <a:latin typeface="Arial"/>
                <a:cs typeface="Arial"/>
              </a:rPr>
              <a:t>2017).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ctr" marL="65405">
              <a:lnSpc>
                <a:spcPct val="100000"/>
              </a:lnSpc>
              <a:spcBef>
                <a:spcPts val="705"/>
              </a:spcBef>
            </a:pP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ANÁLISIS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HIDRÁULICO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6996" y="3741843"/>
            <a:ext cx="1756410" cy="4038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8575" marR="5080" indent="-16510">
              <a:lnSpc>
                <a:spcPct val="130500"/>
              </a:lnSpc>
              <a:spcBef>
                <a:spcPts val="90"/>
              </a:spcBef>
            </a:pPr>
            <a:r>
              <a:rPr dirty="0" sz="950" spc="5" b="1">
                <a:solidFill>
                  <a:srgbClr val="2050BC"/>
                </a:solidFill>
                <a:latin typeface="Arial"/>
                <a:cs typeface="Arial"/>
              </a:rPr>
              <a:t>Presión </a:t>
            </a:r>
            <a:r>
              <a:rPr dirty="0" sz="950" spc="25" b="1">
                <a:solidFill>
                  <a:srgbClr val="2050BC"/>
                </a:solidFill>
                <a:latin typeface="Arial"/>
                <a:cs typeface="Arial"/>
              </a:rPr>
              <a:t>máxima </a:t>
            </a:r>
            <a:r>
              <a:rPr dirty="0" sz="950" spc="15" b="1">
                <a:solidFill>
                  <a:srgbClr val="2050BC"/>
                </a:solidFill>
                <a:latin typeface="Arial"/>
                <a:cs typeface="Arial"/>
              </a:rPr>
              <a:t>53.58 </a:t>
            </a:r>
            <a:r>
              <a:rPr dirty="0" sz="950" spc="25" b="1">
                <a:solidFill>
                  <a:srgbClr val="2050BC"/>
                </a:solidFill>
                <a:latin typeface="Arial"/>
                <a:cs typeface="Arial"/>
              </a:rPr>
              <a:t>m.c.a  </a:t>
            </a:r>
            <a:r>
              <a:rPr dirty="0" sz="950" spc="5" b="1">
                <a:solidFill>
                  <a:srgbClr val="2050BC"/>
                </a:solidFill>
                <a:latin typeface="Arial"/>
                <a:cs typeface="Arial"/>
              </a:rPr>
              <a:t>Presión </a:t>
            </a:r>
            <a:r>
              <a:rPr dirty="0" sz="950" spc="15" b="1">
                <a:solidFill>
                  <a:srgbClr val="2050BC"/>
                </a:solidFill>
                <a:latin typeface="Arial"/>
                <a:cs typeface="Arial"/>
              </a:rPr>
              <a:t>mínima 36.98</a:t>
            </a:r>
            <a:r>
              <a:rPr dirty="0" sz="950" spc="-50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950" spc="25" b="1">
                <a:solidFill>
                  <a:srgbClr val="2050BC"/>
                </a:solidFill>
                <a:latin typeface="Arial"/>
                <a:cs typeface="Arial"/>
              </a:rPr>
              <a:t>m.c.a</a:t>
            </a:r>
            <a:endParaRPr sz="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67427" y="3727739"/>
            <a:ext cx="1682114" cy="4038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45720" marR="5080" indent="-33655">
              <a:lnSpc>
                <a:spcPct val="130500"/>
              </a:lnSpc>
              <a:spcBef>
                <a:spcPts val="90"/>
              </a:spcBef>
            </a:pPr>
            <a:r>
              <a:rPr dirty="0" sz="950" spc="5" b="1">
                <a:solidFill>
                  <a:srgbClr val="2050BC"/>
                </a:solidFill>
                <a:latin typeface="Arial"/>
                <a:cs typeface="Arial"/>
              </a:rPr>
              <a:t>Velocidad </a:t>
            </a:r>
            <a:r>
              <a:rPr dirty="0" sz="950" spc="25" b="1">
                <a:solidFill>
                  <a:srgbClr val="2050BC"/>
                </a:solidFill>
                <a:latin typeface="Arial"/>
                <a:cs typeface="Arial"/>
              </a:rPr>
              <a:t>máxima </a:t>
            </a:r>
            <a:r>
              <a:rPr dirty="0" sz="950" spc="15" b="1">
                <a:solidFill>
                  <a:srgbClr val="2050BC"/>
                </a:solidFill>
                <a:latin typeface="Arial"/>
                <a:cs typeface="Arial"/>
              </a:rPr>
              <a:t>0.87 </a:t>
            </a:r>
            <a:r>
              <a:rPr dirty="0" sz="950" spc="45" b="1">
                <a:solidFill>
                  <a:srgbClr val="2050BC"/>
                </a:solidFill>
                <a:latin typeface="Arial"/>
                <a:cs typeface="Arial"/>
              </a:rPr>
              <a:t>m/s  </a:t>
            </a:r>
            <a:r>
              <a:rPr dirty="0" sz="950" spc="5" b="1">
                <a:solidFill>
                  <a:srgbClr val="2050BC"/>
                </a:solidFill>
                <a:latin typeface="Arial"/>
                <a:cs typeface="Arial"/>
              </a:rPr>
              <a:t>Velocidad </a:t>
            </a:r>
            <a:r>
              <a:rPr dirty="0" sz="950" spc="15" b="1">
                <a:solidFill>
                  <a:srgbClr val="2050BC"/>
                </a:solidFill>
                <a:latin typeface="Arial"/>
                <a:cs typeface="Arial"/>
              </a:rPr>
              <a:t>mínima</a:t>
            </a:r>
            <a:r>
              <a:rPr dirty="0" sz="950" spc="26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950" spc="25" b="1">
                <a:solidFill>
                  <a:srgbClr val="2050BC"/>
                </a:solidFill>
                <a:latin typeface="Arial"/>
                <a:cs typeface="Arial"/>
              </a:rPr>
              <a:t>0.10m/s</a:t>
            </a:r>
            <a:endParaRPr sz="9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02271" y="954223"/>
            <a:ext cx="2540893" cy="13173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175673" y="2101850"/>
            <a:ext cx="267970" cy="180340"/>
          </a:xfrm>
          <a:custGeom>
            <a:avLst/>
            <a:gdLst/>
            <a:ahLst/>
            <a:cxnLst/>
            <a:rect l="l" t="t" r="r" b="b"/>
            <a:pathLst>
              <a:path w="267970" h="180339">
                <a:moveTo>
                  <a:pt x="267487" y="180098"/>
                </a:moveTo>
                <a:lnTo>
                  <a:pt x="0" y="180098"/>
                </a:lnTo>
                <a:lnTo>
                  <a:pt x="0" y="0"/>
                </a:lnTo>
                <a:lnTo>
                  <a:pt x="267487" y="0"/>
                </a:lnTo>
                <a:lnTo>
                  <a:pt x="267487" y="1800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210727" y="3209093"/>
            <a:ext cx="2280564" cy="15546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075264" y="3230029"/>
            <a:ext cx="462915" cy="457200"/>
          </a:xfrm>
          <a:custGeom>
            <a:avLst/>
            <a:gdLst/>
            <a:ahLst/>
            <a:cxnLst/>
            <a:rect l="l" t="t" r="r" b="b"/>
            <a:pathLst>
              <a:path w="462914" h="457200">
                <a:moveTo>
                  <a:pt x="71983" y="0"/>
                </a:moveTo>
                <a:lnTo>
                  <a:pt x="61329" y="445"/>
                </a:lnTo>
                <a:lnTo>
                  <a:pt x="50279" y="3562"/>
                </a:lnTo>
                <a:lnTo>
                  <a:pt x="32085" y="12022"/>
                </a:lnTo>
                <a:lnTo>
                  <a:pt x="0" y="28498"/>
                </a:lnTo>
                <a:lnTo>
                  <a:pt x="7477" y="39326"/>
                </a:lnTo>
                <a:lnTo>
                  <a:pt x="24879" y="63463"/>
                </a:lnTo>
                <a:lnTo>
                  <a:pt x="44662" y="88393"/>
                </a:lnTo>
                <a:lnTo>
                  <a:pt x="59283" y="101600"/>
                </a:lnTo>
                <a:lnTo>
                  <a:pt x="80714" y="117433"/>
                </a:lnTo>
                <a:lnTo>
                  <a:pt x="116433" y="148909"/>
                </a:lnTo>
                <a:lnTo>
                  <a:pt x="152152" y="181501"/>
                </a:lnTo>
                <a:lnTo>
                  <a:pt x="173583" y="200685"/>
                </a:lnTo>
                <a:lnTo>
                  <a:pt x="192169" y="216819"/>
                </a:lnTo>
                <a:lnTo>
                  <a:pt x="220675" y="243335"/>
                </a:lnTo>
                <a:lnTo>
                  <a:pt x="246799" y="270322"/>
                </a:lnTo>
                <a:lnTo>
                  <a:pt x="258241" y="287870"/>
                </a:lnTo>
                <a:lnTo>
                  <a:pt x="258770" y="296765"/>
                </a:lnTo>
                <a:lnTo>
                  <a:pt x="262474" y="311405"/>
                </a:lnTo>
                <a:lnTo>
                  <a:pt x="272525" y="342297"/>
                </a:lnTo>
                <a:lnTo>
                  <a:pt x="292100" y="399948"/>
                </a:lnTo>
                <a:lnTo>
                  <a:pt x="427583" y="457200"/>
                </a:lnTo>
                <a:lnTo>
                  <a:pt x="433470" y="434776"/>
                </a:lnTo>
                <a:lnTo>
                  <a:pt x="446103" y="382587"/>
                </a:lnTo>
                <a:lnTo>
                  <a:pt x="457940" y="323254"/>
                </a:lnTo>
                <a:lnTo>
                  <a:pt x="461441" y="279400"/>
                </a:lnTo>
                <a:lnTo>
                  <a:pt x="460248" y="251922"/>
                </a:lnTo>
                <a:lnTo>
                  <a:pt x="461441" y="227850"/>
                </a:lnTo>
                <a:lnTo>
                  <a:pt x="462634" y="208998"/>
                </a:lnTo>
                <a:lnTo>
                  <a:pt x="461441" y="197180"/>
                </a:lnTo>
                <a:lnTo>
                  <a:pt x="456560" y="185367"/>
                </a:lnTo>
                <a:lnTo>
                  <a:pt x="434549" y="144678"/>
                </a:lnTo>
                <a:lnTo>
                  <a:pt x="392820" y="103844"/>
                </a:lnTo>
                <a:lnTo>
                  <a:pt x="341403" y="93054"/>
                </a:lnTo>
                <a:lnTo>
                  <a:pt x="317500" y="88900"/>
                </a:lnTo>
                <a:lnTo>
                  <a:pt x="299220" y="83191"/>
                </a:lnTo>
                <a:lnTo>
                  <a:pt x="282324" y="74996"/>
                </a:lnTo>
                <a:lnTo>
                  <a:pt x="257088" y="58653"/>
                </a:lnTo>
                <a:lnTo>
                  <a:pt x="213791" y="28498"/>
                </a:lnTo>
                <a:lnTo>
                  <a:pt x="149231" y="14249"/>
                </a:lnTo>
                <a:lnTo>
                  <a:pt x="101277" y="4452"/>
                </a:lnTo>
                <a:lnTo>
                  <a:pt x="719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489700" y="3056102"/>
            <a:ext cx="2167470" cy="16725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312848" y="3056102"/>
            <a:ext cx="431800" cy="492759"/>
          </a:xfrm>
          <a:custGeom>
            <a:avLst/>
            <a:gdLst/>
            <a:ahLst/>
            <a:cxnLst/>
            <a:rect l="l" t="t" r="r" b="b"/>
            <a:pathLst>
              <a:path w="431800" h="492760">
                <a:moveTo>
                  <a:pt x="84658" y="0"/>
                </a:moveTo>
                <a:lnTo>
                  <a:pt x="0" y="30175"/>
                </a:lnTo>
                <a:lnTo>
                  <a:pt x="12364" y="75755"/>
                </a:lnTo>
                <a:lnTo>
                  <a:pt x="19570" y="100974"/>
                </a:lnTo>
                <a:lnTo>
                  <a:pt x="45369" y="153421"/>
                </a:lnTo>
                <a:lnTo>
                  <a:pt x="73025" y="196035"/>
                </a:lnTo>
                <a:lnTo>
                  <a:pt x="102261" y="236884"/>
                </a:lnTo>
                <a:lnTo>
                  <a:pt x="122758" y="258597"/>
                </a:lnTo>
                <a:lnTo>
                  <a:pt x="139827" y="284659"/>
                </a:lnTo>
                <a:lnTo>
                  <a:pt x="160861" y="333738"/>
                </a:lnTo>
                <a:lnTo>
                  <a:pt x="178718" y="381228"/>
                </a:lnTo>
                <a:lnTo>
                  <a:pt x="186258" y="402526"/>
                </a:lnTo>
                <a:lnTo>
                  <a:pt x="252536" y="434347"/>
                </a:lnTo>
                <a:lnTo>
                  <a:pt x="287858" y="450688"/>
                </a:lnTo>
                <a:lnTo>
                  <a:pt x="304130" y="456708"/>
                </a:lnTo>
                <a:lnTo>
                  <a:pt x="313258" y="457568"/>
                </a:lnTo>
                <a:lnTo>
                  <a:pt x="319870" y="463252"/>
                </a:lnTo>
                <a:lnTo>
                  <a:pt x="324891" y="475659"/>
                </a:lnTo>
                <a:lnTo>
                  <a:pt x="334675" y="487818"/>
                </a:lnTo>
                <a:lnTo>
                  <a:pt x="355574" y="492759"/>
                </a:lnTo>
                <a:lnTo>
                  <a:pt x="384161" y="482662"/>
                </a:lnTo>
                <a:lnTo>
                  <a:pt x="409565" y="455080"/>
                </a:lnTo>
                <a:lnTo>
                  <a:pt x="427029" y="411080"/>
                </a:lnTo>
                <a:lnTo>
                  <a:pt x="431800" y="351726"/>
                </a:lnTo>
                <a:lnTo>
                  <a:pt x="426041" y="286440"/>
                </a:lnTo>
                <a:lnTo>
                  <a:pt x="417509" y="229488"/>
                </a:lnTo>
                <a:lnTo>
                  <a:pt x="409772" y="189206"/>
                </a:lnTo>
                <a:lnTo>
                  <a:pt x="406400" y="173926"/>
                </a:lnTo>
                <a:lnTo>
                  <a:pt x="258216" y="63868"/>
                </a:lnTo>
                <a:lnTo>
                  <a:pt x="846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040" y="226352"/>
            <a:ext cx="559822" cy="531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42901" y="231813"/>
            <a:ext cx="2480945" cy="528955"/>
          </a:xfrm>
          <a:custGeom>
            <a:avLst/>
            <a:gdLst/>
            <a:ahLst/>
            <a:cxnLst/>
            <a:rect l="l" t="t" r="r" b="b"/>
            <a:pathLst>
              <a:path w="2480945" h="528955">
                <a:moveTo>
                  <a:pt x="2426980" y="0"/>
                </a:moveTo>
                <a:lnTo>
                  <a:pt x="53733" y="0"/>
                </a:lnTo>
                <a:lnTo>
                  <a:pt x="32816" y="7694"/>
                </a:lnTo>
                <a:lnTo>
                  <a:pt x="15736" y="28675"/>
                </a:lnTo>
                <a:lnTo>
                  <a:pt x="4222" y="59787"/>
                </a:lnTo>
                <a:lnTo>
                  <a:pt x="0" y="97878"/>
                </a:lnTo>
                <a:lnTo>
                  <a:pt x="0" y="430974"/>
                </a:lnTo>
                <a:lnTo>
                  <a:pt x="4222" y="469068"/>
                </a:lnTo>
                <a:lnTo>
                  <a:pt x="15736" y="500176"/>
                </a:lnTo>
                <a:lnTo>
                  <a:pt x="32816" y="521150"/>
                </a:lnTo>
                <a:lnTo>
                  <a:pt x="53733" y="528840"/>
                </a:lnTo>
                <a:lnTo>
                  <a:pt x="2426980" y="528840"/>
                </a:lnTo>
                <a:lnTo>
                  <a:pt x="2447889" y="521150"/>
                </a:lnTo>
                <a:lnTo>
                  <a:pt x="2464965" y="500176"/>
                </a:lnTo>
                <a:lnTo>
                  <a:pt x="2476479" y="469068"/>
                </a:lnTo>
                <a:lnTo>
                  <a:pt x="2480701" y="430974"/>
                </a:lnTo>
                <a:lnTo>
                  <a:pt x="2480701" y="97878"/>
                </a:lnTo>
                <a:lnTo>
                  <a:pt x="2476479" y="59787"/>
                </a:lnTo>
                <a:lnTo>
                  <a:pt x="2464965" y="28675"/>
                </a:lnTo>
                <a:lnTo>
                  <a:pt x="2447889" y="7694"/>
                </a:lnTo>
                <a:lnTo>
                  <a:pt x="2426980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47098" y="330752"/>
            <a:ext cx="1980564" cy="314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85"/>
              <a:t>OBJETIVO</a:t>
            </a:r>
            <a:r>
              <a:rPr dirty="0" spc="180"/>
              <a:t> </a:t>
            </a:r>
            <a:r>
              <a:rPr dirty="0" spc="105"/>
              <a:t>GENERAL</a:t>
            </a:r>
          </a:p>
        </p:txBody>
      </p:sp>
      <p:sp>
        <p:nvSpPr>
          <p:cNvPr id="5" name="object 5"/>
          <p:cNvSpPr/>
          <p:nvPr/>
        </p:nvSpPr>
        <p:spPr>
          <a:xfrm>
            <a:off x="317040" y="1747177"/>
            <a:ext cx="559822" cy="531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42901" y="1752638"/>
            <a:ext cx="2811145" cy="528955"/>
          </a:xfrm>
          <a:custGeom>
            <a:avLst/>
            <a:gdLst/>
            <a:ahLst/>
            <a:cxnLst/>
            <a:rect l="l" t="t" r="r" b="b"/>
            <a:pathLst>
              <a:path w="2811145" h="528955">
                <a:moveTo>
                  <a:pt x="2750017" y="0"/>
                </a:moveTo>
                <a:lnTo>
                  <a:pt x="60896" y="0"/>
                </a:lnTo>
                <a:lnTo>
                  <a:pt x="37188" y="7694"/>
                </a:lnTo>
                <a:lnTo>
                  <a:pt x="17832" y="28675"/>
                </a:lnTo>
                <a:lnTo>
                  <a:pt x="4784" y="59787"/>
                </a:lnTo>
                <a:lnTo>
                  <a:pt x="0" y="97878"/>
                </a:lnTo>
                <a:lnTo>
                  <a:pt x="0" y="430961"/>
                </a:lnTo>
                <a:lnTo>
                  <a:pt x="4784" y="469068"/>
                </a:lnTo>
                <a:lnTo>
                  <a:pt x="17832" y="500179"/>
                </a:lnTo>
                <a:lnTo>
                  <a:pt x="37188" y="521151"/>
                </a:lnTo>
                <a:lnTo>
                  <a:pt x="60896" y="528840"/>
                </a:lnTo>
                <a:lnTo>
                  <a:pt x="2750017" y="528840"/>
                </a:lnTo>
                <a:lnTo>
                  <a:pt x="2773717" y="521151"/>
                </a:lnTo>
                <a:lnTo>
                  <a:pt x="2793070" y="500179"/>
                </a:lnTo>
                <a:lnTo>
                  <a:pt x="2806117" y="469068"/>
                </a:lnTo>
                <a:lnTo>
                  <a:pt x="2810901" y="430961"/>
                </a:lnTo>
                <a:lnTo>
                  <a:pt x="2810901" y="97878"/>
                </a:lnTo>
                <a:lnTo>
                  <a:pt x="2806117" y="59787"/>
                </a:lnTo>
                <a:lnTo>
                  <a:pt x="2793070" y="28675"/>
                </a:lnTo>
                <a:lnTo>
                  <a:pt x="2773717" y="7694"/>
                </a:lnTo>
                <a:lnTo>
                  <a:pt x="2750017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47098" y="1851577"/>
            <a:ext cx="2572385" cy="3143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900" spc="90">
                <a:solidFill>
                  <a:srgbClr val="FFFFFF"/>
                </a:solidFill>
                <a:latin typeface="Impact"/>
                <a:cs typeface="Impact"/>
              </a:rPr>
              <a:t>OBJETIVOS</a:t>
            </a:r>
            <a:r>
              <a:rPr dirty="0" sz="1900" spc="165">
                <a:solidFill>
                  <a:srgbClr val="FFFFFF"/>
                </a:solidFill>
                <a:latin typeface="Impact"/>
                <a:cs typeface="Impact"/>
              </a:rPr>
              <a:t> </a:t>
            </a:r>
            <a:r>
              <a:rPr dirty="0" sz="1900" spc="105">
                <a:solidFill>
                  <a:srgbClr val="FFFFFF"/>
                </a:solidFill>
                <a:latin typeface="Impact"/>
                <a:cs typeface="Impact"/>
              </a:rPr>
              <a:t>ESPECÍFICOS</a:t>
            </a:r>
            <a:endParaRPr sz="1900">
              <a:latin typeface="Impact"/>
              <a:cs typeface="Impac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1362" y="850830"/>
            <a:ext cx="7378700" cy="6343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0900"/>
              </a:lnSpc>
              <a:spcBef>
                <a:spcPts val="95"/>
              </a:spcBef>
            </a:pPr>
            <a:r>
              <a:rPr dirty="0" sz="1200" b="1">
                <a:solidFill>
                  <a:srgbClr val="4D4C4D"/>
                </a:solidFill>
                <a:latin typeface="Arial"/>
                <a:cs typeface="Arial"/>
              </a:rPr>
              <a:t>Evaluar</a:t>
            </a:r>
            <a:r>
              <a:rPr dirty="0" sz="1200" spc="-55" b="1">
                <a:solidFill>
                  <a:srgbClr val="4D4C4D"/>
                </a:solidFill>
                <a:latin typeface="Arial"/>
                <a:cs typeface="Arial"/>
              </a:rPr>
              <a:t> </a:t>
            </a:r>
            <a:r>
              <a:rPr dirty="0" sz="1200" spc="5" b="1">
                <a:solidFill>
                  <a:srgbClr val="4D4C4D"/>
                </a:solidFill>
                <a:latin typeface="Arial"/>
                <a:cs typeface="Arial"/>
              </a:rPr>
              <a:t>el</a:t>
            </a:r>
            <a:r>
              <a:rPr dirty="0" sz="1200" spc="-50" b="1">
                <a:solidFill>
                  <a:srgbClr val="4D4C4D"/>
                </a:solidFill>
                <a:latin typeface="Arial"/>
                <a:cs typeface="Arial"/>
              </a:rPr>
              <a:t> </a:t>
            </a:r>
            <a:r>
              <a:rPr dirty="0" sz="1200" spc="5" b="1">
                <a:solidFill>
                  <a:srgbClr val="4D4C4D"/>
                </a:solidFill>
                <a:latin typeface="Arial"/>
                <a:cs typeface="Arial"/>
              </a:rPr>
              <a:t>funcionamiento</a:t>
            </a:r>
            <a:r>
              <a:rPr dirty="0" sz="1200" spc="-55" b="1">
                <a:solidFill>
                  <a:srgbClr val="4D4C4D"/>
                </a:solidFill>
                <a:latin typeface="Arial"/>
                <a:cs typeface="Arial"/>
              </a:rPr>
              <a:t> </a:t>
            </a:r>
            <a:r>
              <a:rPr dirty="0" sz="1200" spc="-35" b="1">
                <a:solidFill>
                  <a:srgbClr val="4D4C4D"/>
                </a:solidFill>
                <a:latin typeface="Arial"/>
                <a:cs typeface="Arial"/>
              </a:rPr>
              <a:t>y</a:t>
            </a:r>
            <a:r>
              <a:rPr dirty="0" sz="1200" spc="-50" b="1">
                <a:solidFill>
                  <a:srgbClr val="4D4C4D"/>
                </a:solidFill>
                <a:latin typeface="Arial"/>
                <a:cs typeface="Arial"/>
              </a:rPr>
              <a:t> </a:t>
            </a:r>
            <a:r>
              <a:rPr dirty="0" sz="1200" spc="10" b="1">
                <a:solidFill>
                  <a:srgbClr val="4D4C4D"/>
                </a:solidFill>
                <a:latin typeface="Arial"/>
                <a:cs typeface="Arial"/>
              </a:rPr>
              <a:t>calidad</a:t>
            </a:r>
            <a:r>
              <a:rPr dirty="0" sz="1200" spc="-55" b="1">
                <a:solidFill>
                  <a:srgbClr val="4D4C4D"/>
                </a:solidFill>
                <a:latin typeface="Arial"/>
                <a:cs typeface="Arial"/>
              </a:rPr>
              <a:t> </a:t>
            </a:r>
            <a:r>
              <a:rPr dirty="0" sz="1200" spc="20" b="1">
                <a:solidFill>
                  <a:srgbClr val="4D4C4D"/>
                </a:solidFill>
                <a:latin typeface="Arial"/>
                <a:cs typeface="Arial"/>
              </a:rPr>
              <a:t>de</a:t>
            </a:r>
            <a:r>
              <a:rPr dirty="0" sz="1200" spc="-50" b="1">
                <a:solidFill>
                  <a:srgbClr val="4D4C4D"/>
                </a:solidFill>
                <a:latin typeface="Arial"/>
                <a:cs typeface="Arial"/>
              </a:rPr>
              <a:t> </a:t>
            </a:r>
            <a:r>
              <a:rPr dirty="0" sz="1200" spc="15" b="1">
                <a:solidFill>
                  <a:srgbClr val="4D4C4D"/>
                </a:solidFill>
                <a:latin typeface="Arial"/>
                <a:cs typeface="Arial"/>
              </a:rPr>
              <a:t>agua</a:t>
            </a:r>
            <a:r>
              <a:rPr dirty="0" sz="1200" spc="-55" b="1">
                <a:solidFill>
                  <a:srgbClr val="4D4C4D"/>
                </a:solidFill>
                <a:latin typeface="Arial"/>
                <a:cs typeface="Arial"/>
              </a:rPr>
              <a:t> </a:t>
            </a:r>
            <a:r>
              <a:rPr dirty="0" sz="1200" spc="10" b="1">
                <a:solidFill>
                  <a:srgbClr val="4D4C4D"/>
                </a:solidFill>
                <a:latin typeface="Arial"/>
                <a:cs typeface="Arial"/>
              </a:rPr>
              <a:t>en</a:t>
            </a:r>
            <a:r>
              <a:rPr dirty="0" sz="1200" spc="-50" b="1">
                <a:solidFill>
                  <a:srgbClr val="4D4C4D"/>
                </a:solidFill>
                <a:latin typeface="Arial"/>
                <a:cs typeface="Arial"/>
              </a:rPr>
              <a:t> </a:t>
            </a:r>
            <a:r>
              <a:rPr dirty="0" sz="1200" spc="5" b="1">
                <a:solidFill>
                  <a:srgbClr val="4D4C4D"/>
                </a:solidFill>
                <a:latin typeface="Arial"/>
                <a:cs typeface="Arial"/>
              </a:rPr>
              <a:t>la</a:t>
            </a:r>
            <a:r>
              <a:rPr dirty="0" sz="1200" spc="-55" b="1">
                <a:solidFill>
                  <a:srgbClr val="4D4C4D"/>
                </a:solidFill>
                <a:latin typeface="Arial"/>
                <a:cs typeface="Arial"/>
              </a:rPr>
              <a:t> </a:t>
            </a:r>
            <a:r>
              <a:rPr dirty="0" sz="1200" spc="5" b="1">
                <a:solidFill>
                  <a:srgbClr val="4D4C4D"/>
                </a:solidFill>
                <a:latin typeface="Arial"/>
                <a:cs typeface="Arial"/>
              </a:rPr>
              <a:t>red</a:t>
            </a:r>
            <a:r>
              <a:rPr dirty="0" sz="1200" spc="-50" b="1">
                <a:solidFill>
                  <a:srgbClr val="4D4C4D"/>
                </a:solidFill>
                <a:latin typeface="Arial"/>
                <a:cs typeface="Arial"/>
              </a:rPr>
              <a:t> </a:t>
            </a:r>
            <a:r>
              <a:rPr dirty="0" sz="1200" spc="20" b="1">
                <a:solidFill>
                  <a:srgbClr val="4D4C4D"/>
                </a:solidFill>
                <a:latin typeface="Arial"/>
                <a:cs typeface="Arial"/>
              </a:rPr>
              <a:t>de</a:t>
            </a:r>
            <a:r>
              <a:rPr dirty="0" sz="1200" spc="-55" b="1">
                <a:solidFill>
                  <a:srgbClr val="4D4C4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D4C4D"/>
                </a:solidFill>
                <a:latin typeface="Arial"/>
                <a:cs typeface="Arial"/>
              </a:rPr>
              <a:t>distribución</a:t>
            </a:r>
            <a:r>
              <a:rPr dirty="0" sz="1200" spc="-50" b="1">
                <a:solidFill>
                  <a:srgbClr val="4D4C4D"/>
                </a:solidFill>
                <a:latin typeface="Arial"/>
                <a:cs typeface="Arial"/>
              </a:rPr>
              <a:t> </a:t>
            </a:r>
            <a:r>
              <a:rPr dirty="0" sz="1200" spc="20" b="1">
                <a:solidFill>
                  <a:srgbClr val="4D4C4D"/>
                </a:solidFill>
                <a:latin typeface="Arial"/>
                <a:cs typeface="Arial"/>
              </a:rPr>
              <a:t>de</a:t>
            </a:r>
            <a:r>
              <a:rPr dirty="0" sz="1200" spc="-55" b="1">
                <a:solidFill>
                  <a:srgbClr val="4D4C4D"/>
                </a:solidFill>
                <a:latin typeface="Arial"/>
                <a:cs typeface="Arial"/>
              </a:rPr>
              <a:t> </a:t>
            </a:r>
            <a:r>
              <a:rPr dirty="0" sz="1200" spc="15" b="1">
                <a:solidFill>
                  <a:srgbClr val="4D4C4D"/>
                </a:solidFill>
                <a:latin typeface="Arial"/>
                <a:cs typeface="Arial"/>
              </a:rPr>
              <a:t>agua</a:t>
            </a:r>
            <a:r>
              <a:rPr dirty="0" sz="1200" spc="-50" b="1">
                <a:solidFill>
                  <a:srgbClr val="4D4C4D"/>
                </a:solidFill>
                <a:latin typeface="Arial"/>
                <a:cs typeface="Arial"/>
              </a:rPr>
              <a:t> </a:t>
            </a:r>
            <a:r>
              <a:rPr dirty="0" sz="1200" spc="15" b="1">
                <a:solidFill>
                  <a:srgbClr val="4D4C4D"/>
                </a:solidFill>
                <a:latin typeface="Arial"/>
                <a:cs typeface="Arial"/>
              </a:rPr>
              <a:t>potable</a:t>
            </a:r>
            <a:r>
              <a:rPr dirty="0" sz="1200" spc="-50" b="1">
                <a:solidFill>
                  <a:srgbClr val="4D4C4D"/>
                </a:solidFill>
                <a:latin typeface="Arial"/>
                <a:cs typeface="Arial"/>
              </a:rPr>
              <a:t> </a:t>
            </a:r>
            <a:r>
              <a:rPr dirty="0" sz="1200" spc="15" b="1">
                <a:solidFill>
                  <a:srgbClr val="4D4C4D"/>
                </a:solidFill>
                <a:latin typeface="Arial"/>
                <a:cs typeface="Arial"/>
              </a:rPr>
              <a:t>conjuntamente  </a:t>
            </a:r>
            <a:r>
              <a:rPr dirty="0" sz="1200" spc="10" b="1">
                <a:solidFill>
                  <a:srgbClr val="4D4C4D"/>
                </a:solidFill>
                <a:latin typeface="Arial"/>
                <a:cs typeface="Arial"/>
              </a:rPr>
              <a:t>con </a:t>
            </a:r>
            <a:r>
              <a:rPr dirty="0" sz="1200" spc="5" b="1">
                <a:solidFill>
                  <a:srgbClr val="4D4C4D"/>
                </a:solidFill>
                <a:latin typeface="Arial"/>
                <a:cs typeface="Arial"/>
              </a:rPr>
              <a:t>la evaluación del alcantarillado </a:t>
            </a:r>
            <a:r>
              <a:rPr dirty="0" sz="1200" spc="-10" b="1">
                <a:solidFill>
                  <a:srgbClr val="4D4C4D"/>
                </a:solidFill>
                <a:latin typeface="Arial"/>
                <a:cs typeface="Arial"/>
              </a:rPr>
              <a:t>pluvial </a:t>
            </a:r>
            <a:r>
              <a:rPr dirty="0" sz="1200" spc="20" b="1">
                <a:solidFill>
                  <a:srgbClr val="4D4C4D"/>
                </a:solidFill>
                <a:latin typeface="Arial"/>
                <a:cs typeface="Arial"/>
              </a:rPr>
              <a:t>de </a:t>
            </a:r>
            <a:r>
              <a:rPr dirty="0" sz="1200" spc="5" b="1">
                <a:solidFill>
                  <a:srgbClr val="4D4C4D"/>
                </a:solidFill>
                <a:latin typeface="Arial"/>
                <a:cs typeface="Arial"/>
              </a:rPr>
              <a:t>la urbanización </a:t>
            </a:r>
            <a:r>
              <a:rPr dirty="0" sz="1200" spc="-5" b="1">
                <a:solidFill>
                  <a:srgbClr val="4D4C4D"/>
                </a:solidFill>
                <a:latin typeface="Arial"/>
                <a:cs typeface="Arial"/>
              </a:rPr>
              <a:t>Bohíos </a:t>
            </a:r>
            <a:r>
              <a:rPr dirty="0" sz="1200" spc="20" b="1">
                <a:solidFill>
                  <a:srgbClr val="4D4C4D"/>
                </a:solidFill>
                <a:latin typeface="Arial"/>
                <a:cs typeface="Arial"/>
              </a:rPr>
              <a:t>de Jatumpamba para </a:t>
            </a:r>
            <a:r>
              <a:rPr dirty="0" sz="1200" spc="5" b="1">
                <a:solidFill>
                  <a:srgbClr val="4D4C4D"/>
                </a:solidFill>
                <a:latin typeface="Arial"/>
                <a:cs typeface="Arial"/>
              </a:rPr>
              <a:t>formular  </a:t>
            </a:r>
            <a:r>
              <a:rPr dirty="0" sz="1200" spc="10" b="1">
                <a:solidFill>
                  <a:srgbClr val="4D4C4D"/>
                </a:solidFill>
                <a:latin typeface="Arial"/>
                <a:cs typeface="Arial"/>
              </a:rPr>
              <a:t>alternativas </a:t>
            </a:r>
            <a:r>
              <a:rPr dirty="0" sz="1200" spc="20" b="1">
                <a:solidFill>
                  <a:srgbClr val="4D4C4D"/>
                </a:solidFill>
                <a:latin typeface="Arial"/>
                <a:cs typeface="Arial"/>
              </a:rPr>
              <a:t>de </a:t>
            </a:r>
            <a:r>
              <a:rPr dirty="0" sz="1200" spc="15" b="1">
                <a:solidFill>
                  <a:srgbClr val="4D4C4D"/>
                </a:solidFill>
                <a:latin typeface="Arial"/>
                <a:cs typeface="Arial"/>
              </a:rPr>
              <a:t>mejoramiento </a:t>
            </a:r>
            <a:r>
              <a:rPr dirty="0" sz="1200" spc="20" b="1">
                <a:solidFill>
                  <a:srgbClr val="4D4C4D"/>
                </a:solidFill>
                <a:latin typeface="Arial"/>
                <a:cs typeface="Arial"/>
              </a:rPr>
              <a:t>de </a:t>
            </a:r>
            <a:r>
              <a:rPr dirty="0" sz="1200" b="1">
                <a:solidFill>
                  <a:srgbClr val="4D4C4D"/>
                </a:solidFill>
                <a:latin typeface="Arial"/>
                <a:cs typeface="Arial"/>
              </a:rPr>
              <a:t>las </a:t>
            </a:r>
            <a:r>
              <a:rPr dirty="0" sz="1200" spc="5" b="1">
                <a:solidFill>
                  <a:srgbClr val="4D4C4D"/>
                </a:solidFill>
                <a:latin typeface="Arial"/>
                <a:cs typeface="Arial"/>
              </a:rPr>
              <a:t>redes </a:t>
            </a:r>
            <a:r>
              <a:rPr dirty="0" sz="1200" spc="10" b="1">
                <a:solidFill>
                  <a:srgbClr val="4D4C4D"/>
                </a:solidFill>
                <a:latin typeface="Arial"/>
                <a:cs typeface="Arial"/>
              </a:rPr>
              <a:t>en </a:t>
            </a:r>
            <a:r>
              <a:rPr dirty="0" sz="1200" spc="5" b="1">
                <a:solidFill>
                  <a:srgbClr val="4D4C4D"/>
                </a:solidFill>
                <a:latin typeface="Arial"/>
                <a:cs typeface="Arial"/>
              </a:rPr>
              <a:t>condiciones </a:t>
            </a:r>
            <a:r>
              <a:rPr dirty="0" sz="1200" spc="10" b="1">
                <a:solidFill>
                  <a:srgbClr val="4D4C4D"/>
                </a:solidFill>
                <a:latin typeface="Arial"/>
                <a:cs typeface="Arial"/>
              </a:rPr>
              <a:t>actuales </a:t>
            </a:r>
            <a:r>
              <a:rPr dirty="0" sz="1200" spc="-35" b="1">
                <a:solidFill>
                  <a:srgbClr val="4D4C4D"/>
                </a:solidFill>
                <a:latin typeface="Arial"/>
                <a:cs typeface="Arial"/>
              </a:rPr>
              <a:t>y </a:t>
            </a:r>
            <a:r>
              <a:rPr dirty="0" sz="1200" spc="20" b="1">
                <a:solidFill>
                  <a:srgbClr val="4D4C4D"/>
                </a:solidFill>
                <a:latin typeface="Arial"/>
                <a:cs typeface="Arial"/>
              </a:rPr>
              <a:t>para </a:t>
            </a:r>
            <a:r>
              <a:rPr dirty="0" sz="1200" b="1">
                <a:solidFill>
                  <a:srgbClr val="4D4C4D"/>
                </a:solidFill>
                <a:latin typeface="Arial"/>
                <a:cs typeface="Arial"/>
              </a:rPr>
              <a:t>una </a:t>
            </a:r>
            <a:r>
              <a:rPr dirty="0" sz="1200" spc="20" b="1">
                <a:solidFill>
                  <a:srgbClr val="4D4C4D"/>
                </a:solidFill>
                <a:latin typeface="Arial"/>
                <a:cs typeface="Arial"/>
              </a:rPr>
              <a:t>demanda </a:t>
            </a:r>
            <a:r>
              <a:rPr dirty="0" sz="1200" spc="5" b="1">
                <a:solidFill>
                  <a:srgbClr val="4D4C4D"/>
                </a:solidFill>
                <a:latin typeface="Arial"/>
                <a:cs typeface="Arial"/>
              </a:rPr>
              <a:t>futura.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99745" marR="2292985">
              <a:lnSpc>
                <a:spcPct val="110900"/>
              </a:lnSpc>
              <a:spcBef>
                <a:spcPts val="95"/>
              </a:spcBef>
            </a:pPr>
            <a:r>
              <a:rPr dirty="0" spc="10"/>
              <a:t>Recopilar </a:t>
            </a:r>
            <a:r>
              <a:rPr dirty="0" spc="5"/>
              <a:t>la información </a:t>
            </a:r>
            <a:r>
              <a:rPr dirty="0" spc="20"/>
              <a:t>de </a:t>
            </a:r>
            <a:r>
              <a:rPr dirty="0" spc="25"/>
              <a:t>campo </a:t>
            </a:r>
            <a:r>
              <a:rPr dirty="0" spc="10"/>
              <a:t>necesaria </a:t>
            </a:r>
            <a:r>
              <a:rPr dirty="0" spc="20"/>
              <a:t>para </a:t>
            </a:r>
            <a:r>
              <a:rPr dirty="0" spc="5"/>
              <a:t>el estudio</a:t>
            </a:r>
            <a:r>
              <a:rPr dirty="0" spc="-15"/>
              <a:t> </a:t>
            </a:r>
            <a:r>
              <a:rPr dirty="0" spc="10"/>
              <a:t>técnico.  Realizar encuestas </a:t>
            </a:r>
            <a:r>
              <a:rPr dirty="0" spc="5"/>
              <a:t>socio</a:t>
            </a:r>
            <a:r>
              <a:rPr dirty="0" spc="-10"/>
              <a:t> </a:t>
            </a:r>
            <a:r>
              <a:rPr dirty="0" spc="15"/>
              <a:t>económicas</a:t>
            </a:r>
          </a:p>
          <a:p>
            <a:pPr marL="499745" marR="5715">
              <a:lnSpc>
                <a:spcPct val="110900"/>
              </a:lnSpc>
            </a:pPr>
            <a:r>
              <a:rPr dirty="0" spc="5"/>
              <a:t>Actualizar el </a:t>
            </a:r>
            <a:r>
              <a:rPr dirty="0"/>
              <a:t>registro </a:t>
            </a:r>
            <a:r>
              <a:rPr dirty="0" spc="20"/>
              <a:t>de </a:t>
            </a:r>
            <a:r>
              <a:rPr dirty="0" spc="15"/>
              <a:t>catastro </a:t>
            </a:r>
            <a:r>
              <a:rPr dirty="0" spc="20"/>
              <a:t>de </a:t>
            </a:r>
            <a:r>
              <a:rPr dirty="0" spc="5"/>
              <a:t>la red </a:t>
            </a:r>
            <a:r>
              <a:rPr dirty="0" spc="20"/>
              <a:t>de </a:t>
            </a:r>
            <a:r>
              <a:rPr dirty="0" spc="15"/>
              <a:t>agua potable </a:t>
            </a:r>
            <a:r>
              <a:rPr dirty="0" spc="-35"/>
              <a:t>y </a:t>
            </a:r>
            <a:r>
              <a:rPr dirty="0" spc="5"/>
              <a:t>alcantarillado </a:t>
            </a:r>
            <a:r>
              <a:rPr dirty="0" spc="-10"/>
              <a:t>pluvial </a:t>
            </a:r>
            <a:r>
              <a:rPr dirty="0" spc="5"/>
              <a:t>del </a:t>
            </a:r>
            <a:r>
              <a:rPr dirty="0" spc="-5"/>
              <a:t>sector.  </a:t>
            </a:r>
            <a:r>
              <a:rPr dirty="0" spc="10"/>
              <a:t>Realizar</a:t>
            </a:r>
            <a:r>
              <a:rPr dirty="0" spc="-45"/>
              <a:t> </a:t>
            </a:r>
            <a:r>
              <a:rPr dirty="0" spc="-10"/>
              <a:t>un</a:t>
            </a:r>
            <a:r>
              <a:rPr dirty="0" spc="-45"/>
              <a:t> </a:t>
            </a:r>
            <a:r>
              <a:rPr dirty="0" spc="5"/>
              <a:t>monitoreo</a:t>
            </a:r>
            <a:r>
              <a:rPr dirty="0" spc="-45"/>
              <a:t> </a:t>
            </a:r>
            <a:r>
              <a:rPr dirty="0" spc="5"/>
              <a:t>del</a:t>
            </a:r>
            <a:r>
              <a:rPr dirty="0" spc="-45"/>
              <a:t> </a:t>
            </a:r>
            <a:r>
              <a:rPr dirty="0" spc="5"/>
              <a:t>control</a:t>
            </a:r>
            <a:r>
              <a:rPr dirty="0" spc="-45"/>
              <a:t> </a:t>
            </a:r>
            <a:r>
              <a:rPr dirty="0" spc="20"/>
              <a:t>de</a:t>
            </a:r>
            <a:r>
              <a:rPr dirty="0" spc="-45"/>
              <a:t> </a:t>
            </a:r>
            <a:r>
              <a:rPr dirty="0" spc="10"/>
              <a:t>calidad</a:t>
            </a:r>
            <a:r>
              <a:rPr dirty="0" spc="-45"/>
              <a:t> </a:t>
            </a:r>
            <a:r>
              <a:rPr dirty="0" spc="20"/>
              <a:t>de</a:t>
            </a:r>
            <a:r>
              <a:rPr dirty="0" spc="-45"/>
              <a:t> </a:t>
            </a:r>
            <a:r>
              <a:rPr dirty="0" spc="15"/>
              <a:t>agua</a:t>
            </a:r>
            <a:r>
              <a:rPr dirty="0" spc="-45"/>
              <a:t> </a:t>
            </a:r>
            <a:r>
              <a:rPr dirty="0" spc="10"/>
              <a:t>en</a:t>
            </a:r>
            <a:r>
              <a:rPr dirty="0" spc="-45"/>
              <a:t> </a:t>
            </a:r>
            <a:r>
              <a:rPr dirty="0" spc="10"/>
              <a:t>tanque</a:t>
            </a:r>
            <a:r>
              <a:rPr dirty="0" spc="-40"/>
              <a:t> </a:t>
            </a:r>
            <a:r>
              <a:rPr dirty="0" spc="-15"/>
              <a:t>El</a:t>
            </a:r>
            <a:r>
              <a:rPr dirty="0" spc="-45"/>
              <a:t> </a:t>
            </a:r>
            <a:r>
              <a:rPr dirty="0" spc="5"/>
              <a:t>Chaupi</a:t>
            </a:r>
            <a:r>
              <a:rPr dirty="0" spc="-45"/>
              <a:t> </a:t>
            </a:r>
            <a:r>
              <a:rPr dirty="0" spc="-35"/>
              <a:t>y</a:t>
            </a:r>
            <a:r>
              <a:rPr dirty="0" spc="-45"/>
              <a:t> </a:t>
            </a:r>
            <a:r>
              <a:rPr dirty="0" spc="10"/>
              <a:t>en</a:t>
            </a:r>
            <a:r>
              <a:rPr dirty="0" spc="-45"/>
              <a:t> </a:t>
            </a:r>
            <a:r>
              <a:rPr dirty="0" spc="5"/>
              <a:t>la</a:t>
            </a:r>
            <a:r>
              <a:rPr dirty="0" spc="-45"/>
              <a:t> </a:t>
            </a:r>
            <a:r>
              <a:rPr dirty="0" spc="10"/>
              <a:t>Urbanización</a:t>
            </a:r>
            <a:r>
              <a:rPr dirty="0" spc="-45"/>
              <a:t> </a:t>
            </a:r>
            <a:r>
              <a:rPr dirty="0" spc="-5"/>
              <a:t>Bohíos  </a:t>
            </a:r>
            <a:r>
              <a:rPr dirty="0" spc="20"/>
              <a:t>de</a:t>
            </a:r>
            <a:r>
              <a:rPr dirty="0"/>
              <a:t> </a:t>
            </a:r>
            <a:r>
              <a:rPr dirty="0" spc="20"/>
              <a:t>Jatumpamba.</a:t>
            </a:r>
          </a:p>
          <a:p>
            <a:pPr marL="499745" marR="5080">
              <a:lnSpc>
                <a:spcPct val="110900"/>
              </a:lnSpc>
            </a:pPr>
            <a:r>
              <a:rPr dirty="0"/>
              <a:t>Evaluar </a:t>
            </a:r>
            <a:r>
              <a:rPr dirty="0" spc="-35"/>
              <a:t>y </a:t>
            </a:r>
            <a:r>
              <a:rPr dirty="0" spc="15"/>
              <a:t>modelar </a:t>
            </a:r>
            <a:r>
              <a:rPr dirty="0" spc="5"/>
              <a:t>la </a:t>
            </a:r>
            <a:r>
              <a:rPr dirty="0"/>
              <a:t>línea </a:t>
            </a:r>
            <a:r>
              <a:rPr dirty="0" spc="20"/>
              <a:t>de </a:t>
            </a:r>
            <a:r>
              <a:rPr dirty="0"/>
              <a:t>transmisión </a:t>
            </a:r>
            <a:r>
              <a:rPr dirty="0" spc="5"/>
              <a:t>del </a:t>
            </a:r>
            <a:r>
              <a:rPr dirty="0" spc="10"/>
              <a:t>sistema </a:t>
            </a:r>
            <a:r>
              <a:rPr dirty="0" spc="20"/>
              <a:t>de </a:t>
            </a:r>
            <a:r>
              <a:rPr dirty="0" spc="15"/>
              <a:t>agua potable desde </a:t>
            </a:r>
            <a:r>
              <a:rPr dirty="0" spc="5"/>
              <a:t>el </a:t>
            </a:r>
            <a:r>
              <a:rPr dirty="0" spc="10"/>
              <a:t>tanque </a:t>
            </a:r>
            <a:r>
              <a:rPr dirty="0" spc="-15"/>
              <a:t>El </a:t>
            </a:r>
            <a:r>
              <a:rPr dirty="0" spc="5"/>
              <a:t>Chaupi </a:t>
            </a:r>
            <a:r>
              <a:rPr dirty="0" spc="30"/>
              <a:t>a</a:t>
            </a:r>
            <a:r>
              <a:rPr dirty="0" spc="-114"/>
              <a:t> </a:t>
            </a:r>
            <a:r>
              <a:rPr dirty="0" spc="5"/>
              <a:t>la  </a:t>
            </a:r>
            <a:r>
              <a:rPr dirty="0" spc="10"/>
              <a:t>Urbanización </a:t>
            </a:r>
            <a:r>
              <a:rPr dirty="0" spc="20"/>
              <a:t>de </a:t>
            </a:r>
            <a:r>
              <a:rPr dirty="0" spc="-5"/>
              <a:t>Bohíos </a:t>
            </a:r>
            <a:r>
              <a:rPr dirty="0" spc="20"/>
              <a:t>de</a:t>
            </a:r>
            <a:r>
              <a:rPr dirty="0" spc="-10"/>
              <a:t> </a:t>
            </a:r>
            <a:r>
              <a:rPr dirty="0" spc="20"/>
              <a:t>Jatumpamba.</a:t>
            </a:r>
          </a:p>
          <a:p>
            <a:pPr marL="499745" marR="5080">
              <a:lnSpc>
                <a:spcPct val="110900"/>
              </a:lnSpc>
            </a:pPr>
            <a:r>
              <a:rPr dirty="0" spc="10"/>
              <a:t>Realizar </a:t>
            </a:r>
            <a:r>
              <a:rPr dirty="0" spc="-10"/>
              <a:t>un </a:t>
            </a:r>
            <a:r>
              <a:rPr dirty="0" spc="5"/>
              <a:t>diagnóstico </a:t>
            </a:r>
            <a:r>
              <a:rPr dirty="0" spc="20"/>
              <a:t>de </a:t>
            </a:r>
            <a:r>
              <a:rPr dirty="0" spc="5"/>
              <a:t>la red </a:t>
            </a:r>
            <a:r>
              <a:rPr dirty="0" spc="20"/>
              <a:t>de </a:t>
            </a:r>
            <a:r>
              <a:rPr dirty="0" spc="15"/>
              <a:t>agua potable </a:t>
            </a:r>
            <a:r>
              <a:rPr dirty="0" spc="-35"/>
              <a:t>y </a:t>
            </a:r>
            <a:r>
              <a:rPr dirty="0" spc="5"/>
              <a:t>alcantarillado </a:t>
            </a:r>
            <a:r>
              <a:rPr dirty="0" spc="-10"/>
              <a:t>pluvial </a:t>
            </a:r>
            <a:r>
              <a:rPr dirty="0" spc="10"/>
              <a:t>en </a:t>
            </a:r>
            <a:r>
              <a:rPr dirty="0" spc="5"/>
              <a:t>la </a:t>
            </a:r>
            <a:r>
              <a:rPr dirty="0" spc="10"/>
              <a:t>Urbanización </a:t>
            </a:r>
            <a:r>
              <a:rPr dirty="0" spc="-5"/>
              <a:t>Bohíos  </a:t>
            </a:r>
            <a:r>
              <a:rPr dirty="0" spc="20"/>
              <a:t>de</a:t>
            </a:r>
            <a:r>
              <a:rPr dirty="0"/>
              <a:t> </a:t>
            </a:r>
            <a:r>
              <a:rPr dirty="0" spc="20"/>
              <a:t>Jatumpamba.</a:t>
            </a:r>
          </a:p>
          <a:p>
            <a:pPr marL="499745" marR="5080">
              <a:lnSpc>
                <a:spcPct val="110900"/>
              </a:lnSpc>
            </a:pPr>
            <a:r>
              <a:rPr dirty="0" spc="10"/>
              <a:t>Plantear</a:t>
            </a:r>
            <a:r>
              <a:rPr dirty="0" spc="-45"/>
              <a:t> </a:t>
            </a:r>
            <a:r>
              <a:rPr dirty="0" spc="10"/>
              <a:t>alternativas</a:t>
            </a:r>
            <a:r>
              <a:rPr dirty="0" spc="-45"/>
              <a:t> </a:t>
            </a:r>
            <a:r>
              <a:rPr dirty="0" spc="20"/>
              <a:t>de</a:t>
            </a:r>
            <a:r>
              <a:rPr dirty="0" spc="-45"/>
              <a:t> </a:t>
            </a:r>
            <a:r>
              <a:rPr dirty="0" spc="15"/>
              <a:t>mejoramiento</a:t>
            </a:r>
            <a:r>
              <a:rPr dirty="0" spc="-45"/>
              <a:t> </a:t>
            </a:r>
            <a:r>
              <a:rPr dirty="0" spc="5"/>
              <a:t>del</a:t>
            </a:r>
            <a:r>
              <a:rPr dirty="0" spc="-45"/>
              <a:t> </a:t>
            </a:r>
            <a:r>
              <a:rPr dirty="0" spc="10"/>
              <a:t>sistema</a:t>
            </a:r>
            <a:r>
              <a:rPr dirty="0" spc="-45"/>
              <a:t> </a:t>
            </a:r>
            <a:r>
              <a:rPr dirty="0" spc="20"/>
              <a:t>de</a:t>
            </a:r>
            <a:r>
              <a:rPr dirty="0" spc="-45"/>
              <a:t> </a:t>
            </a:r>
            <a:r>
              <a:rPr dirty="0" spc="15"/>
              <a:t>agua</a:t>
            </a:r>
            <a:r>
              <a:rPr dirty="0" spc="-45"/>
              <a:t> </a:t>
            </a:r>
            <a:r>
              <a:rPr dirty="0" spc="15"/>
              <a:t>potable</a:t>
            </a:r>
            <a:r>
              <a:rPr dirty="0" spc="-45"/>
              <a:t> </a:t>
            </a:r>
            <a:r>
              <a:rPr dirty="0" spc="-35"/>
              <a:t>y</a:t>
            </a:r>
            <a:r>
              <a:rPr dirty="0" spc="-45"/>
              <a:t> </a:t>
            </a:r>
            <a:r>
              <a:rPr dirty="0" spc="5"/>
              <a:t>alcantarillado</a:t>
            </a:r>
            <a:r>
              <a:rPr dirty="0" spc="-45"/>
              <a:t> </a:t>
            </a:r>
            <a:r>
              <a:rPr dirty="0" spc="-10"/>
              <a:t>pluvial</a:t>
            </a:r>
            <a:r>
              <a:rPr dirty="0" spc="-45"/>
              <a:t> </a:t>
            </a:r>
            <a:r>
              <a:rPr dirty="0" spc="20"/>
              <a:t>como</a:t>
            </a:r>
            <a:r>
              <a:rPr dirty="0" spc="-45"/>
              <a:t> </a:t>
            </a:r>
            <a:r>
              <a:rPr dirty="0" spc="10"/>
              <a:t>solu-  </a:t>
            </a:r>
            <a:r>
              <a:rPr dirty="0"/>
              <a:t>ción </a:t>
            </a:r>
            <a:r>
              <a:rPr dirty="0" spc="5"/>
              <a:t>al </a:t>
            </a:r>
            <a:r>
              <a:rPr dirty="0" spc="15"/>
              <a:t>estado actual </a:t>
            </a:r>
            <a:r>
              <a:rPr dirty="0" spc="20"/>
              <a:t>de </a:t>
            </a:r>
            <a:r>
              <a:rPr dirty="0"/>
              <a:t>las </a:t>
            </a:r>
            <a:r>
              <a:rPr dirty="0" spc="5"/>
              <a:t>redes </a:t>
            </a:r>
            <a:r>
              <a:rPr dirty="0" spc="-35"/>
              <a:t>y </a:t>
            </a:r>
            <a:r>
              <a:rPr dirty="0" spc="30"/>
              <a:t>a </a:t>
            </a:r>
            <a:r>
              <a:rPr dirty="0" spc="5"/>
              <a:t>la </a:t>
            </a:r>
            <a:r>
              <a:rPr dirty="0" spc="20"/>
              <a:t>demanda </a:t>
            </a:r>
            <a:r>
              <a:rPr dirty="0" spc="5"/>
              <a:t>futura </a:t>
            </a:r>
            <a:r>
              <a:rPr dirty="0" spc="10"/>
              <a:t>en </a:t>
            </a:r>
            <a:r>
              <a:rPr dirty="0" spc="5"/>
              <a:t>el </a:t>
            </a:r>
            <a:r>
              <a:rPr dirty="0" spc="10"/>
              <a:t>año</a:t>
            </a:r>
            <a:r>
              <a:rPr dirty="0" spc="-20"/>
              <a:t> </a:t>
            </a:r>
            <a:r>
              <a:rPr dirty="0" spc="10"/>
              <a:t>2042</a:t>
            </a:r>
          </a:p>
        </p:txBody>
      </p:sp>
      <p:sp>
        <p:nvSpPr>
          <p:cNvPr id="10" name="object 10"/>
          <p:cNvSpPr/>
          <p:nvPr/>
        </p:nvSpPr>
        <p:spPr>
          <a:xfrm>
            <a:off x="998662" y="2523172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19389" y="2494"/>
                </a:lnTo>
                <a:lnTo>
                  <a:pt x="9297" y="9297"/>
                </a:lnTo>
                <a:lnTo>
                  <a:pt x="2494" y="19389"/>
                </a:lnTo>
                <a:lnTo>
                  <a:pt x="0" y="31750"/>
                </a:lnTo>
                <a:lnTo>
                  <a:pt x="2494" y="44099"/>
                </a:lnTo>
                <a:lnTo>
                  <a:pt x="9297" y="54192"/>
                </a:lnTo>
                <a:lnTo>
                  <a:pt x="19389" y="61001"/>
                </a:lnTo>
                <a:lnTo>
                  <a:pt x="31750" y="63500"/>
                </a:lnTo>
                <a:lnTo>
                  <a:pt x="44110" y="61001"/>
                </a:lnTo>
                <a:lnTo>
                  <a:pt x="54202" y="54192"/>
                </a:lnTo>
                <a:lnTo>
                  <a:pt x="61005" y="44099"/>
                </a:lnTo>
                <a:lnTo>
                  <a:pt x="63500" y="31750"/>
                </a:lnTo>
                <a:lnTo>
                  <a:pt x="61005" y="19389"/>
                </a:lnTo>
                <a:lnTo>
                  <a:pt x="54202" y="9297"/>
                </a:lnTo>
                <a:lnTo>
                  <a:pt x="44110" y="2494"/>
                </a:lnTo>
                <a:lnTo>
                  <a:pt x="31750" y="0"/>
                </a:lnTo>
                <a:close/>
              </a:path>
            </a:pathLst>
          </a:custGeom>
          <a:solidFill>
            <a:srgbClr val="4D4C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98662" y="2726372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19389" y="2494"/>
                </a:lnTo>
                <a:lnTo>
                  <a:pt x="9297" y="9297"/>
                </a:lnTo>
                <a:lnTo>
                  <a:pt x="2494" y="19389"/>
                </a:lnTo>
                <a:lnTo>
                  <a:pt x="0" y="31750"/>
                </a:lnTo>
                <a:lnTo>
                  <a:pt x="2494" y="44099"/>
                </a:lnTo>
                <a:lnTo>
                  <a:pt x="9297" y="54192"/>
                </a:lnTo>
                <a:lnTo>
                  <a:pt x="19389" y="61001"/>
                </a:lnTo>
                <a:lnTo>
                  <a:pt x="31750" y="63500"/>
                </a:lnTo>
                <a:lnTo>
                  <a:pt x="44110" y="61001"/>
                </a:lnTo>
                <a:lnTo>
                  <a:pt x="54202" y="54192"/>
                </a:lnTo>
                <a:lnTo>
                  <a:pt x="61005" y="44099"/>
                </a:lnTo>
                <a:lnTo>
                  <a:pt x="63500" y="31750"/>
                </a:lnTo>
                <a:lnTo>
                  <a:pt x="61005" y="19389"/>
                </a:lnTo>
                <a:lnTo>
                  <a:pt x="54202" y="9297"/>
                </a:lnTo>
                <a:lnTo>
                  <a:pt x="44110" y="2494"/>
                </a:lnTo>
                <a:lnTo>
                  <a:pt x="31750" y="0"/>
                </a:lnTo>
                <a:close/>
              </a:path>
            </a:pathLst>
          </a:custGeom>
          <a:solidFill>
            <a:srgbClr val="4D4C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98662" y="2923222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19389" y="2494"/>
                </a:lnTo>
                <a:lnTo>
                  <a:pt x="9297" y="9297"/>
                </a:lnTo>
                <a:lnTo>
                  <a:pt x="2494" y="19389"/>
                </a:lnTo>
                <a:lnTo>
                  <a:pt x="0" y="31750"/>
                </a:lnTo>
                <a:lnTo>
                  <a:pt x="2494" y="44099"/>
                </a:lnTo>
                <a:lnTo>
                  <a:pt x="9297" y="54192"/>
                </a:lnTo>
                <a:lnTo>
                  <a:pt x="19389" y="61001"/>
                </a:lnTo>
                <a:lnTo>
                  <a:pt x="31750" y="63500"/>
                </a:lnTo>
                <a:lnTo>
                  <a:pt x="44110" y="61001"/>
                </a:lnTo>
                <a:lnTo>
                  <a:pt x="54202" y="54192"/>
                </a:lnTo>
                <a:lnTo>
                  <a:pt x="61005" y="44099"/>
                </a:lnTo>
                <a:lnTo>
                  <a:pt x="63500" y="31750"/>
                </a:lnTo>
                <a:lnTo>
                  <a:pt x="61005" y="19389"/>
                </a:lnTo>
                <a:lnTo>
                  <a:pt x="54202" y="9297"/>
                </a:lnTo>
                <a:lnTo>
                  <a:pt x="44110" y="2494"/>
                </a:lnTo>
                <a:lnTo>
                  <a:pt x="31750" y="0"/>
                </a:lnTo>
                <a:close/>
              </a:path>
            </a:pathLst>
          </a:custGeom>
          <a:solidFill>
            <a:srgbClr val="4D4C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98662" y="3139122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19389" y="2494"/>
                </a:lnTo>
                <a:lnTo>
                  <a:pt x="9297" y="9297"/>
                </a:lnTo>
                <a:lnTo>
                  <a:pt x="2494" y="19389"/>
                </a:lnTo>
                <a:lnTo>
                  <a:pt x="0" y="31750"/>
                </a:lnTo>
                <a:lnTo>
                  <a:pt x="2494" y="44099"/>
                </a:lnTo>
                <a:lnTo>
                  <a:pt x="9297" y="54192"/>
                </a:lnTo>
                <a:lnTo>
                  <a:pt x="19389" y="61001"/>
                </a:lnTo>
                <a:lnTo>
                  <a:pt x="31750" y="63500"/>
                </a:lnTo>
                <a:lnTo>
                  <a:pt x="44110" y="61001"/>
                </a:lnTo>
                <a:lnTo>
                  <a:pt x="54202" y="54192"/>
                </a:lnTo>
                <a:lnTo>
                  <a:pt x="61005" y="44099"/>
                </a:lnTo>
                <a:lnTo>
                  <a:pt x="63500" y="31750"/>
                </a:lnTo>
                <a:lnTo>
                  <a:pt x="61005" y="19389"/>
                </a:lnTo>
                <a:lnTo>
                  <a:pt x="54202" y="9297"/>
                </a:lnTo>
                <a:lnTo>
                  <a:pt x="44110" y="2494"/>
                </a:lnTo>
                <a:lnTo>
                  <a:pt x="31750" y="0"/>
                </a:lnTo>
                <a:close/>
              </a:path>
            </a:pathLst>
          </a:custGeom>
          <a:solidFill>
            <a:srgbClr val="4D4C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98662" y="3539172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19389" y="2494"/>
                </a:lnTo>
                <a:lnTo>
                  <a:pt x="9297" y="9297"/>
                </a:lnTo>
                <a:lnTo>
                  <a:pt x="2494" y="19389"/>
                </a:lnTo>
                <a:lnTo>
                  <a:pt x="0" y="31750"/>
                </a:lnTo>
                <a:lnTo>
                  <a:pt x="2494" y="44099"/>
                </a:lnTo>
                <a:lnTo>
                  <a:pt x="9297" y="54192"/>
                </a:lnTo>
                <a:lnTo>
                  <a:pt x="19389" y="61001"/>
                </a:lnTo>
                <a:lnTo>
                  <a:pt x="31750" y="63500"/>
                </a:lnTo>
                <a:lnTo>
                  <a:pt x="44110" y="61001"/>
                </a:lnTo>
                <a:lnTo>
                  <a:pt x="54202" y="54192"/>
                </a:lnTo>
                <a:lnTo>
                  <a:pt x="61005" y="44099"/>
                </a:lnTo>
                <a:lnTo>
                  <a:pt x="63500" y="31750"/>
                </a:lnTo>
                <a:lnTo>
                  <a:pt x="61005" y="19389"/>
                </a:lnTo>
                <a:lnTo>
                  <a:pt x="54202" y="9297"/>
                </a:lnTo>
                <a:lnTo>
                  <a:pt x="44110" y="2494"/>
                </a:lnTo>
                <a:lnTo>
                  <a:pt x="31750" y="0"/>
                </a:lnTo>
                <a:close/>
              </a:path>
            </a:pathLst>
          </a:custGeom>
          <a:solidFill>
            <a:srgbClr val="4D4C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98662" y="393922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19389" y="2494"/>
                </a:lnTo>
                <a:lnTo>
                  <a:pt x="9297" y="9297"/>
                </a:lnTo>
                <a:lnTo>
                  <a:pt x="2494" y="19389"/>
                </a:lnTo>
                <a:lnTo>
                  <a:pt x="0" y="31750"/>
                </a:lnTo>
                <a:lnTo>
                  <a:pt x="2494" y="44099"/>
                </a:lnTo>
                <a:lnTo>
                  <a:pt x="9297" y="54192"/>
                </a:lnTo>
                <a:lnTo>
                  <a:pt x="19389" y="61001"/>
                </a:lnTo>
                <a:lnTo>
                  <a:pt x="31750" y="63500"/>
                </a:lnTo>
                <a:lnTo>
                  <a:pt x="44110" y="61001"/>
                </a:lnTo>
                <a:lnTo>
                  <a:pt x="54202" y="54192"/>
                </a:lnTo>
                <a:lnTo>
                  <a:pt x="61005" y="44099"/>
                </a:lnTo>
                <a:lnTo>
                  <a:pt x="63500" y="31750"/>
                </a:lnTo>
                <a:lnTo>
                  <a:pt x="61005" y="19389"/>
                </a:lnTo>
                <a:lnTo>
                  <a:pt x="54202" y="9297"/>
                </a:lnTo>
                <a:lnTo>
                  <a:pt x="44110" y="2494"/>
                </a:lnTo>
                <a:lnTo>
                  <a:pt x="31750" y="0"/>
                </a:lnTo>
                <a:close/>
              </a:path>
            </a:pathLst>
          </a:custGeom>
          <a:solidFill>
            <a:srgbClr val="4D4C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98662" y="434562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19389" y="2494"/>
                </a:lnTo>
                <a:lnTo>
                  <a:pt x="9297" y="9297"/>
                </a:lnTo>
                <a:lnTo>
                  <a:pt x="2494" y="19389"/>
                </a:lnTo>
                <a:lnTo>
                  <a:pt x="0" y="31750"/>
                </a:lnTo>
                <a:lnTo>
                  <a:pt x="2494" y="44099"/>
                </a:lnTo>
                <a:lnTo>
                  <a:pt x="9297" y="54192"/>
                </a:lnTo>
                <a:lnTo>
                  <a:pt x="19389" y="61001"/>
                </a:lnTo>
                <a:lnTo>
                  <a:pt x="31750" y="63500"/>
                </a:lnTo>
                <a:lnTo>
                  <a:pt x="44110" y="61001"/>
                </a:lnTo>
                <a:lnTo>
                  <a:pt x="54202" y="54192"/>
                </a:lnTo>
                <a:lnTo>
                  <a:pt x="61005" y="44099"/>
                </a:lnTo>
                <a:lnTo>
                  <a:pt x="63500" y="31750"/>
                </a:lnTo>
                <a:lnTo>
                  <a:pt x="61005" y="19389"/>
                </a:lnTo>
                <a:lnTo>
                  <a:pt x="54202" y="9297"/>
                </a:lnTo>
                <a:lnTo>
                  <a:pt x="44110" y="2494"/>
                </a:lnTo>
                <a:lnTo>
                  <a:pt x="31750" y="0"/>
                </a:lnTo>
                <a:close/>
              </a:path>
            </a:pathLst>
          </a:custGeom>
          <a:solidFill>
            <a:srgbClr val="4D4C4D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9304" y="972883"/>
            <a:ext cx="15519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60" b="1">
                <a:solidFill>
                  <a:srgbClr val="2050BC"/>
                </a:solidFill>
                <a:latin typeface="Arial"/>
                <a:cs typeface="Arial"/>
              </a:rPr>
              <a:t>ALTERNATIVA</a:t>
            </a:r>
            <a:r>
              <a:rPr dirty="0" sz="1600" spc="-40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050BC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20702" y="972883"/>
            <a:ext cx="15519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60" b="1">
                <a:solidFill>
                  <a:srgbClr val="2050BC"/>
                </a:solidFill>
                <a:latin typeface="Arial"/>
                <a:cs typeface="Arial"/>
              </a:rPr>
              <a:t>ALTERNATIVA</a:t>
            </a:r>
            <a:r>
              <a:rPr dirty="0" sz="1600" spc="-40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050BC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122" y="266281"/>
            <a:ext cx="559821" cy="531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6969" y="271729"/>
            <a:ext cx="3168650" cy="528955"/>
          </a:xfrm>
          <a:custGeom>
            <a:avLst/>
            <a:gdLst/>
            <a:ahLst/>
            <a:cxnLst/>
            <a:rect l="l" t="t" r="r" b="b"/>
            <a:pathLst>
              <a:path w="3168650" h="528955">
                <a:moveTo>
                  <a:pt x="3100073" y="0"/>
                </a:moveTo>
                <a:lnTo>
                  <a:pt x="68681" y="0"/>
                </a:lnTo>
                <a:lnTo>
                  <a:pt x="41930" y="7694"/>
                </a:lnTo>
                <a:lnTo>
                  <a:pt x="20100" y="28675"/>
                </a:lnTo>
                <a:lnTo>
                  <a:pt x="5391" y="59787"/>
                </a:lnTo>
                <a:lnTo>
                  <a:pt x="0" y="97878"/>
                </a:lnTo>
                <a:lnTo>
                  <a:pt x="0" y="430961"/>
                </a:lnTo>
                <a:lnTo>
                  <a:pt x="5391" y="469063"/>
                </a:lnTo>
                <a:lnTo>
                  <a:pt x="20100" y="500175"/>
                </a:lnTo>
                <a:lnTo>
                  <a:pt x="41930" y="521149"/>
                </a:lnTo>
                <a:lnTo>
                  <a:pt x="68681" y="528840"/>
                </a:lnTo>
                <a:lnTo>
                  <a:pt x="3100073" y="528840"/>
                </a:lnTo>
                <a:lnTo>
                  <a:pt x="3126755" y="521149"/>
                </a:lnTo>
                <a:lnTo>
                  <a:pt x="3148556" y="500175"/>
                </a:lnTo>
                <a:lnTo>
                  <a:pt x="3163260" y="469063"/>
                </a:lnTo>
                <a:lnTo>
                  <a:pt x="3168653" y="430961"/>
                </a:lnTo>
                <a:lnTo>
                  <a:pt x="3168653" y="97878"/>
                </a:lnTo>
                <a:lnTo>
                  <a:pt x="3163260" y="59787"/>
                </a:lnTo>
                <a:lnTo>
                  <a:pt x="3148556" y="28675"/>
                </a:lnTo>
                <a:lnTo>
                  <a:pt x="3126755" y="7694"/>
                </a:lnTo>
                <a:lnTo>
                  <a:pt x="3100073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81180" y="370668"/>
            <a:ext cx="2810510" cy="314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299210" algn="l"/>
              </a:tabLst>
            </a:pPr>
            <a:r>
              <a:rPr dirty="0" spc="90"/>
              <a:t>REDISEÑO</a:t>
            </a:r>
            <a:r>
              <a:rPr dirty="0" spc="225"/>
              <a:t> </a:t>
            </a:r>
            <a:r>
              <a:rPr dirty="0" spc="-5"/>
              <a:t>-	</a:t>
            </a:r>
            <a:r>
              <a:rPr dirty="0" spc="80"/>
              <a:t>ALTERNATIVAS</a:t>
            </a:r>
          </a:p>
        </p:txBody>
      </p:sp>
      <p:sp>
        <p:nvSpPr>
          <p:cNvPr id="7" name="object 7"/>
          <p:cNvSpPr/>
          <p:nvPr/>
        </p:nvSpPr>
        <p:spPr>
          <a:xfrm>
            <a:off x="4434611" y="1219559"/>
            <a:ext cx="4461929" cy="330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58266" y="2257425"/>
            <a:ext cx="635635" cy="190500"/>
          </a:xfrm>
          <a:custGeom>
            <a:avLst/>
            <a:gdLst/>
            <a:ahLst/>
            <a:cxnLst/>
            <a:rect l="l" t="t" r="r" b="b"/>
            <a:pathLst>
              <a:path w="635635" h="190500">
                <a:moveTo>
                  <a:pt x="635012" y="95250"/>
                </a:moveTo>
                <a:lnTo>
                  <a:pt x="602741" y="137137"/>
                </a:lnTo>
                <a:lnTo>
                  <a:pt x="565261" y="154823"/>
                </a:lnTo>
                <a:lnTo>
                  <a:pt x="516092" y="169574"/>
                </a:lnTo>
                <a:lnTo>
                  <a:pt x="457140" y="180818"/>
                </a:lnTo>
                <a:lnTo>
                  <a:pt x="390312" y="187984"/>
                </a:lnTo>
                <a:lnTo>
                  <a:pt x="317512" y="190500"/>
                </a:lnTo>
                <a:lnTo>
                  <a:pt x="244704" y="187984"/>
                </a:lnTo>
                <a:lnTo>
                  <a:pt x="177871" y="180818"/>
                </a:lnTo>
                <a:lnTo>
                  <a:pt x="118917" y="169574"/>
                </a:lnTo>
                <a:lnTo>
                  <a:pt x="69748" y="154823"/>
                </a:lnTo>
                <a:lnTo>
                  <a:pt x="32269" y="137137"/>
                </a:lnTo>
                <a:lnTo>
                  <a:pt x="0" y="95250"/>
                </a:lnTo>
                <a:lnTo>
                  <a:pt x="8384" y="73410"/>
                </a:lnTo>
                <a:lnTo>
                  <a:pt x="69748" y="35676"/>
                </a:lnTo>
                <a:lnTo>
                  <a:pt x="118917" y="20925"/>
                </a:lnTo>
                <a:lnTo>
                  <a:pt x="177871" y="9681"/>
                </a:lnTo>
                <a:lnTo>
                  <a:pt x="244704" y="2515"/>
                </a:lnTo>
                <a:lnTo>
                  <a:pt x="317512" y="0"/>
                </a:lnTo>
                <a:lnTo>
                  <a:pt x="390312" y="2515"/>
                </a:lnTo>
                <a:lnTo>
                  <a:pt x="457140" y="9681"/>
                </a:lnTo>
                <a:lnTo>
                  <a:pt x="516092" y="20925"/>
                </a:lnTo>
                <a:lnTo>
                  <a:pt x="565261" y="35676"/>
                </a:lnTo>
                <a:lnTo>
                  <a:pt x="602741" y="53362"/>
                </a:lnTo>
                <a:lnTo>
                  <a:pt x="635012" y="95250"/>
                </a:lnTo>
                <a:close/>
              </a:path>
            </a:pathLst>
          </a:custGeom>
          <a:ln w="7785">
            <a:solidFill>
              <a:srgbClr val="811B3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11230" y="2094433"/>
            <a:ext cx="664845" cy="245745"/>
          </a:xfrm>
          <a:custGeom>
            <a:avLst/>
            <a:gdLst/>
            <a:ahLst/>
            <a:cxnLst/>
            <a:rect l="l" t="t" r="r" b="b"/>
            <a:pathLst>
              <a:path w="664845" h="245744">
                <a:moveTo>
                  <a:pt x="664667" y="122770"/>
                </a:moveTo>
                <a:lnTo>
                  <a:pt x="638550" y="170564"/>
                </a:lnTo>
                <a:lnTo>
                  <a:pt x="567329" y="209588"/>
                </a:lnTo>
                <a:lnTo>
                  <a:pt x="518146" y="224578"/>
                </a:lnTo>
                <a:lnTo>
                  <a:pt x="461697" y="235895"/>
                </a:lnTo>
                <a:lnTo>
                  <a:pt x="399318" y="243048"/>
                </a:lnTo>
                <a:lnTo>
                  <a:pt x="332346" y="245541"/>
                </a:lnTo>
                <a:lnTo>
                  <a:pt x="265362" y="243048"/>
                </a:lnTo>
                <a:lnTo>
                  <a:pt x="202975" y="235895"/>
                </a:lnTo>
                <a:lnTo>
                  <a:pt x="146521" y="224578"/>
                </a:lnTo>
                <a:lnTo>
                  <a:pt x="97335" y="209588"/>
                </a:lnTo>
                <a:lnTo>
                  <a:pt x="56755" y="191419"/>
                </a:lnTo>
                <a:lnTo>
                  <a:pt x="6751" y="147517"/>
                </a:lnTo>
                <a:lnTo>
                  <a:pt x="0" y="122770"/>
                </a:lnTo>
                <a:lnTo>
                  <a:pt x="6751" y="98028"/>
                </a:lnTo>
                <a:lnTo>
                  <a:pt x="56755" y="54128"/>
                </a:lnTo>
                <a:lnTo>
                  <a:pt x="97335" y="35958"/>
                </a:lnTo>
                <a:lnTo>
                  <a:pt x="146521" y="20967"/>
                </a:lnTo>
                <a:lnTo>
                  <a:pt x="202975" y="9647"/>
                </a:lnTo>
                <a:lnTo>
                  <a:pt x="265362" y="2494"/>
                </a:lnTo>
                <a:lnTo>
                  <a:pt x="332346" y="0"/>
                </a:lnTo>
                <a:lnTo>
                  <a:pt x="399318" y="2494"/>
                </a:lnTo>
                <a:lnTo>
                  <a:pt x="461697" y="9647"/>
                </a:lnTo>
                <a:lnTo>
                  <a:pt x="518146" y="20967"/>
                </a:lnTo>
                <a:lnTo>
                  <a:pt x="567329" y="35958"/>
                </a:lnTo>
                <a:lnTo>
                  <a:pt x="607909" y="54128"/>
                </a:lnTo>
                <a:lnTo>
                  <a:pt x="657915" y="98028"/>
                </a:lnTo>
                <a:lnTo>
                  <a:pt x="664667" y="122770"/>
                </a:lnTo>
                <a:close/>
              </a:path>
            </a:pathLst>
          </a:custGeom>
          <a:ln w="9042">
            <a:solidFill>
              <a:srgbClr val="811B3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6987" y="1316545"/>
            <a:ext cx="3999762" cy="34602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30286" y="2039416"/>
            <a:ext cx="664845" cy="224790"/>
          </a:xfrm>
          <a:custGeom>
            <a:avLst/>
            <a:gdLst/>
            <a:ahLst/>
            <a:cxnLst/>
            <a:rect l="l" t="t" r="r" b="b"/>
            <a:pathLst>
              <a:path w="664844" h="224789">
                <a:moveTo>
                  <a:pt x="664692" y="112179"/>
                </a:moveTo>
                <a:lnTo>
                  <a:pt x="638574" y="155847"/>
                </a:lnTo>
                <a:lnTo>
                  <a:pt x="567348" y="191504"/>
                </a:lnTo>
                <a:lnTo>
                  <a:pt x="518163" y="205202"/>
                </a:lnTo>
                <a:lnTo>
                  <a:pt x="461711" y="215543"/>
                </a:lnTo>
                <a:lnTo>
                  <a:pt x="399331" y="222079"/>
                </a:lnTo>
                <a:lnTo>
                  <a:pt x="332359" y="224358"/>
                </a:lnTo>
                <a:lnTo>
                  <a:pt x="265378" y="222079"/>
                </a:lnTo>
                <a:lnTo>
                  <a:pt x="202991" y="215543"/>
                </a:lnTo>
                <a:lnTo>
                  <a:pt x="146535" y="205202"/>
                </a:lnTo>
                <a:lnTo>
                  <a:pt x="97347" y="191504"/>
                </a:lnTo>
                <a:lnTo>
                  <a:pt x="56762" y="174903"/>
                </a:lnTo>
                <a:lnTo>
                  <a:pt x="6752" y="134789"/>
                </a:lnTo>
                <a:lnTo>
                  <a:pt x="0" y="112179"/>
                </a:lnTo>
                <a:lnTo>
                  <a:pt x="6752" y="89568"/>
                </a:lnTo>
                <a:lnTo>
                  <a:pt x="56762" y="49454"/>
                </a:lnTo>
                <a:lnTo>
                  <a:pt x="97347" y="32853"/>
                </a:lnTo>
                <a:lnTo>
                  <a:pt x="146535" y="19156"/>
                </a:lnTo>
                <a:lnTo>
                  <a:pt x="202991" y="8814"/>
                </a:lnTo>
                <a:lnTo>
                  <a:pt x="265378" y="2278"/>
                </a:lnTo>
                <a:lnTo>
                  <a:pt x="332359" y="0"/>
                </a:lnTo>
                <a:lnTo>
                  <a:pt x="399331" y="2278"/>
                </a:lnTo>
                <a:lnTo>
                  <a:pt x="461711" y="8814"/>
                </a:lnTo>
                <a:lnTo>
                  <a:pt x="518163" y="19156"/>
                </a:lnTo>
                <a:lnTo>
                  <a:pt x="567348" y="32853"/>
                </a:lnTo>
                <a:lnTo>
                  <a:pt x="607931" y="49454"/>
                </a:lnTo>
                <a:lnTo>
                  <a:pt x="657940" y="89568"/>
                </a:lnTo>
                <a:lnTo>
                  <a:pt x="664692" y="112179"/>
                </a:lnTo>
                <a:close/>
              </a:path>
            </a:pathLst>
          </a:custGeom>
          <a:ln w="8648">
            <a:solidFill>
              <a:srgbClr val="811B3A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0375" y="1054747"/>
            <a:ext cx="13608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2050BC"/>
                </a:solidFill>
                <a:latin typeface="Arial"/>
                <a:cs typeface="Arial"/>
              </a:rPr>
              <a:t>ALTERNATIVA</a:t>
            </a:r>
            <a:r>
              <a:rPr dirty="0" sz="1400" spc="-6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2050BC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06591" y="1054747"/>
            <a:ext cx="13608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2050BC"/>
                </a:solidFill>
                <a:latin typeface="Arial"/>
                <a:cs typeface="Arial"/>
              </a:rPr>
              <a:t>ALTERNATIVA</a:t>
            </a:r>
            <a:r>
              <a:rPr dirty="0" sz="1400" spc="-6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2050BC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122" y="266281"/>
            <a:ext cx="559821" cy="531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6969" y="271729"/>
            <a:ext cx="3168650" cy="528955"/>
          </a:xfrm>
          <a:custGeom>
            <a:avLst/>
            <a:gdLst/>
            <a:ahLst/>
            <a:cxnLst/>
            <a:rect l="l" t="t" r="r" b="b"/>
            <a:pathLst>
              <a:path w="3168650" h="528955">
                <a:moveTo>
                  <a:pt x="3100073" y="0"/>
                </a:moveTo>
                <a:lnTo>
                  <a:pt x="68681" y="0"/>
                </a:lnTo>
                <a:lnTo>
                  <a:pt x="41930" y="7694"/>
                </a:lnTo>
                <a:lnTo>
                  <a:pt x="20100" y="28675"/>
                </a:lnTo>
                <a:lnTo>
                  <a:pt x="5391" y="59787"/>
                </a:lnTo>
                <a:lnTo>
                  <a:pt x="0" y="97878"/>
                </a:lnTo>
                <a:lnTo>
                  <a:pt x="0" y="430961"/>
                </a:lnTo>
                <a:lnTo>
                  <a:pt x="5391" y="469063"/>
                </a:lnTo>
                <a:lnTo>
                  <a:pt x="20100" y="500175"/>
                </a:lnTo>
                <a:lnTo>
                  <a:pt x="41930" y="521149"/>
                </a:lnTo>
                <a:lnTo>
                  <a:pt x="68681" y="528840"/>
                </a:lnTo>
                <a:lnTo>
                  <a:pt x="3100073" y="528840"/>
                </a:lnTo>
                <a:lnTo>
                  <a:pt x="3126755" y="521149"/>
                </a:lnTo>
                <a:lnTo>
                  <a:pt x="3148556" y="500175"/>
                </a:lnTo>
                <a:lnTo>
                  <a:pt x="3163260" y="469063"/>
                </a:lnTo>
                <a:lnTo>
                  <a:pt x="3168653" y="430961"/>
                </a:lnTo>
                <a:lnTo>
                  <a:pt x="3168653" y="97878"/>
                </a:lnTo>
                <a:lnTo>
                  <a:pt x="3163260" y="59787"/>
                </a:lnTo>
                <a:lnTo>
                  <a:pt x="3148556" y="28675"/>
                </a:lnTo>
                <a:lnTo>
                  <a:pt x="3126755" y="7694"/>
                </a:lnTo>
                <a:lnTo>
                  <a:pt x="3100073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81180" y="370668"/>
            <a:ext cx="2810510" cy="314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299210" algn="l"/>
              </a:tabLst>
            </a:pPr>
            <a:r>
              <a:rPr dirty="0" spc="90"/>
              <a:t>REDISEÑO</a:t>
            </a:r>
            <a:r>
              <a:rPr dirty="0" spc="225"/>
              <a:t> </a:t>
            </a:r>
            <a:r>
              <a:rPr dirty="0" spc="-5"/>
              <a:t>-	</a:t>
            </a:r>
            <a:r>
              <a:rPr dirty="0" spc="80"/>
              <a:t>ALTERNATIVAS</a:t>
            </a:r>
          </a:p>
        </p:txBody>
      </p:sp>
      <p:sp>
        <p:nvSpPr>
          <p:cNvPr id="7" name="object 7"/>
          <p:cNvSpPr/>
          <p:nvPr/>
        </p:nvSpPr>
        <p:spPr>
          <a:xfrm>
            <a:off x="5613102" y="1470384"/>
            <a:ext cx="2810424" cy="2315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07412" y="1420210"/>
            <a:ext cx="3200935" cy="24969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73087" y="428692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470" y="0"/>
                </a:moveTo>
                <a:lnTo>
                  <a:pt x="7874" y="0"/>
                </a:lnTo>
                <a:lnTo>
                  <a:pt x="0" y="7912"/>
                </a:lnTo>
                <a:lnTo>
                  <a:pt x="0" y="27470"/>
                </a:lnTo>
                <a:lnTo>
                  <a:pt x="7874" y="35407"/>
                </a:lnTo>
                <a:lnTo>
                  <a:pt x="27470" y="35407"/>
                </a:lnTo>
                <a:lnTo>
                  <a:pt x="35382" y="27470"/>
                </a:lnTo>
                <a:lnTo>
                  <a:pt x="35382" y="7912"/>
                </a:lnTo>
                <a:lnTo>
                  <a:pt x="27470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73087" y="4472043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470" y="0"/>
                </a:moveTo>
                <a:lnTo>
                  <a:pt x="7874" y="0"/>
                </a:lnTo>
                <a:lnTo>
                  <a:pt x="0" y="7912"/>
                </a:lnTo>
                <a:lnTo>
                  <a:pt x="0" y="27470"/>
                </a:lnTo>
                <a:lnTo>
                  <a:pt x="7874" y="35407"/>
                </a:lnTo>
                <a:lnTo>
                  <a:pt x="27470" y="35407"/>
                </a:lnTo>
                <a:lnTo>
                  <a:pt x="35382" y="27470"/>
                </a:lnTo>
                <a:lnTo>
                  <a:pt x="35382" y="7912"/>
                </a:lnTo>
                <a:lnTo>
                  <a:pt x="27470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73087" y="4674437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470" y="0"/>
                </a:moveTo>
                <a:lnTo>
                  <a:pt x="7874" y="0"/>
                </a:lnTo>
                <a:lnTo>
                  <a:pt x="0" y="7937"/>
                </a:lnTo>
                <a:lnTo>
                  <a:pt x="0" y="27470"/>
                </a:lnTo>
                <a:lnTo>
                  <a:pt x="7874" y="35407"/>
                </a:lnTo>
                <a:lnTo>
                  <a:pt x="27470" y="35407"/>
                </a:lnTo>
                <a:lnTo>
                  <a:pt x="35382" y="27470"/>
                </a:lnTo>
                <a:lnTo>
                  <a:pt x="35382" y="7937"/>
                </a:lnTo>
                <a:lnTo>
                  <a:pt x="27470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81174" y="3945960"/>
            <a:ext cx="2426335" cy="817880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200" spc="-5" b="1">
                <a:solidFill>
                  <a:srgbClr val="4E4F4F"/>
                </a:solidFill>
                <a:latin typeface="Arial"/>
                <a:cs typeface="Arial"/>
              </a:rPr>
              <a:t>Generalidades:</a:t>
            </a:r>
            <a:endParaRPr sz="1200">
              <a:latin typeface="Arial"/>
              <a:cs typeface="Arial"/>
            </a:endParaRPr>
          </a:p>
          <a:p>
            <a:pPr marL="163195" marR="5080">
              <a:lnSpc>
                <a:spcPts val="1490"/>
              </a:lnSpc>
              <a:spcBef>
                <a:spcPts val="75"/>
              </a:spcBef>
            </a:pPr>
            <a:r>
              <a:rPr dirty="0" sz="950" spc="15" b="1">
                <a:solidFill>
                  <a:srgbClr val="2050BC"/>
                </a:solidFill>
                <a:latin typeface="Arial"/>
                <a:cs typeface="Arial"/>
              </a:rPr>
              <a:t>Incorporación </a:t>
            </a:r>
            <a:r>
              <a:rPr dirty="0" sz="950" b="1">
                <a:solidFill>
                  <a:srgbClr val="2050BC"/>
                </a:solidFill>
                <a:latin typeface="Arial"/>
                <a:cs typeface="Arial"/>
              </a:rPr>
              <a:t>Tanque </a:t>
            </a:r>
            <a:r>
              <a:rPr dirty="0" sz="950" spc="20" b="1">
                <a:solidFill>
                  <a:srgbClr val="2050BC"/>
                </a:solidFill>
                <a:latin typeface="Arial"/>
                <a:cs typeface="Arial"/>
              </a:rPr>
              <a:t>2000m3  </a:t>
            </a:r>
            <a:r>
              <a:rPr dirty="0" sz="950" spc="10" b="1">
                <a:solidFill>
                  <a:srgbClr val="2050BC"/>
                </a:solidFill>
                <a:latin typeface="Arial"/>
                <a:cs typeface="Arial"/>
              </a:rPr>
              <a:t>Presupuesto referencial </a:t>
            </a:r>
            <a:r>
              <a:rPr dirty="0" sz="950" spc="15" b="1">
                <a:solidFill>
                  <a:srgbClr val="2050BC"/>
                </a:solidFill>
                <a:latin typeface="Arial"/>
                <a:cs typeface="Arial"/>
              </a:rPr>
              <a:t>$1 783</a:t>
            </a:r>
            <a:r>
              <a:rPr dirty="0" sz="950" spc="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950" spc="15" b="1">
                <a:solidFill>
                  <a:srgbClr val="2050BC"/>
                </a:solidFill>
                <a:latin typeface="Arial"/>
                <a:cs typeface="Arial"/>
              </a:rPr>
              <a:t>236.44</a:t>
            </a:r>
            <a:endParaRPr sz="950">
              <a:latin typeface="Arial"/>
              <a:cs typeface="Arial"/>
            </a:endParaRPr>
          </a:p>
          <a:p>
            <a:pPr marL="163195">
              <a:lnSpc>
                <a:spcPct val="100000"/>
              </a:lnSpc>
              <a:spcBef>
                <a:spcPts val="235"/>
              </a:spcBef>
            </a:pPr>
            <a:r>
              <a:rPr dirty="0" sz="950" spc="20" b="1">
                <a:solidFill>
                  <a:srgbClr val="2050BC"/>
                </a:solidFill>
                <a:latin typeface="Arial"/>
                <a:cs typeface="Arial"/>
              </a:rPr>
              <a:t>Caudal </a:t>
            </a:r>
            <a:r>
              <a:rPr dirty="0" sz="950" b="1">
                <a:solidFill>
                  <a:srgbClr val="2050BC"/>
                </a:solidFill>
                <a:latin typeface="Arial"/>
                <a:cs typeface="Arial"/>
              </a:rPr>
              <a:t>(2042) </a:t>
            </a:r>
            <a:r>
              <a:rPr dirty="0" sz="950" spc="15" b="1">
                <a:solidFill>
                  <a:srgbClr val="2050BC"/>
                </a:solidFill>
                <a:latin typeface="Arial"/>
                <a:cs typeface="Arial"/>
              </a:rPr>
              <a:t>61.66</a:t>
            </a:r>
            <a:r>
              <a:rPr dirty="0" sz="950" spc="-1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950" spc="25" b="1">
                <a:solidFill>
                  <a:srgbClr val="2050BC"/>
                </a:solidFill>
                <a:latin typeface="Arial"/>
                <a:cs typeface="Arial"/>
              </a:rPr>
              <a:t>l/s</a:t>
            </a:r>
            <a:endParaRPr sz="9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01943" y="428692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27457" y="0"/>
                </a:moveTo>
                <a:lnTo>
                  <a:pt x="7886" y="0"/>
                </a:lnTo>
                <a:lnTo>
                  <a:pt x="0" y="7912"/>
                </a:lnTo>
                <a:lnTo>
                  <a:pt x="0" y="27470"/>
                </a:lnTo>
                <a:lnTo>
                  <a:pt x="7886" y="35407"/>
                </a:lnTo>
                <a:lnTo>
                  <a:pt x="27457" y="35407"/>
                </a:lnTo>
                <a:lnTo>
                  <a:pt x="35382" y="27470"/>
                </a:lnTo>
                <a:lnTo>
                  <a:pt x="35382" y="7912"/>
                </a:lnTo>
                <a:lnTo>
                  <a:pt x="27457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001943" y="4472043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27457" y="0"/>
                </a:moveTo>
                <a:lnTo>
                  <a:pt x="7886" y="0"/>
                </a:lnTo>
                <a:lnTo>
                  <a:pt x="0" y="7912"/>
                </a:lnTo>
                <a:lnTo>
                  <a:pt x="0" y="27470"/>
                </a:lnTo>
                <a:lnTo>
                  <a:pt x="7886" y="35407"/>
                </a:lnTo>
                <a:lnTo>
                  <a:pt x="27457" y="35407"/>
                </a:lnTo>
                <a:lnTo>
                  <a:pt x="35382" y="27470"/>
                </a:lnTo>
                <a:lnTo>
                  <a:pt x="35382" y="7912"/>
                </a:lnTo>
                <a:lnTo>
                  <a:pt x="27457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001943" y="4674437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27457" y="0"/>
                </a:moveTo>
                <a:lnTo>
                  <a:pt x="7886" y="0"/>
                </a:lnTo>
                <a:lnTo>
                  <a:pt x="0" y="7937"/>
                </a:lnTo>
                <a:lnTo>
                  <a:pt x="0" y="27470"/>
                </a:lnTo>
                <a:lnTo>
                  <a:pt x="7886" y="35407"/>
                </a:lnTo>
                <a:lnTo>
                  <a:pt x="27457" y="35407"/>
                </a:lnTo>
                <a:lnTo>
                  <a:pt x="35382" y="27470"/>
                </a:lnTo>
                <a:lnTo>
                  <a:pt x="35382" y="7937"/>
                </a:lnTo>
                <a:lnTo>
                  <a:pt x="27457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910021" y="3945960"/>
            <a:ext cx="2426335" cy="817880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200" spc="-5" b="1">
                <a:solidFill>
                  <a:srgbClr val="4E4F4F"/>
                </a:solidFill>
                <a:latin typeface="Arial"/>
                <a:cs typeface="Arial"/>
              </a:rPr>
              <a:t>Generalidades:</a:t>
            </a:r>
            <a:endParaRPr sz="1200">
              <a:latin typeface="Arial"/>
              <a:cs typeface="Arial"/>
            </a:endParaRPr>
          </a:p>
          <a:p>
            <a:pPr marL="163195" marR="5080">
              <a:lnSpc>
                <a:spcPts val="1490"/>
              </a:lnSpc>
              <a:spcBef>
                <a:spcPts val="75"/>
              </a:spcBef>
            </a:pPr>
            <a:r>
              <a:rPr dirty="0" sz="950" spc="15" b="1">
                <a:solidFill>
                  <a:srgbClr val="2050BC"/>
                </a:solidFill>
                <a:latin typeface="Arial"/>
                <a:cs typeface="Arial"/>
              </a:rPr>
              <a:t>Incorporación </a:t>
            </a:r>
            <a:r>
              <a:rPr dirty="0" sz="950" b="1">
                <a:solidFill>
                  <a:srgbClr val="2050BC"/>
                </a:solidFill>
                <a:latin typeface="Arial"/>
                <a:cs typeface="Arial"/>
              </a:rPr>
              <a:t>Tanque </a:t>
            </a:r>
            <a:r>
              <a:rPr dirty="0" sz="950" spc="20" b="1">
                <a:solidFill>
                  <a:srgbClr val="2050BC"/>
                </a:solidFill>
                <a:latin typeface="Arial"/>
                <a:cs typeface="Arial"/>
              </a:rPr>
              <a:t>1000m3  </a:t>
            </a:r>
            <a:r>
              <a:rPr dirty="0" sz="950" spc="10" b="1">
                <a:solidFill>
                  <a:srgbClr val="2050BC"/>
                </a:solidFill>
                <a:latin typeface="Arial"/>
                <a:cs typeface="Arial"/>
              </a:rPr>
              <a:t>Presupuesto referencial </a:t>
            </a:r>
            <a:r>
              <a:rPr dirty="0" sz="950" spc="15" b="1">
                <a:solidFill>
                  <a:srgbClr val="2050BC"/>
                </a:solidFill>
                <a:latin typeface="Arial"/>
                <a:cs typeface="Arial"/>
              </a:rPr>
              <a:t>$1 153</a:t>
            </a:r>
            <a:r>
              <a:rPr dirty="0" sz="950" spc="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950" spc="15" b="1">
                <a:solidFill>
                  <a:srgbClr val="2050BC"/>
                </a:solidFill>
                <a:latin typeface="Arial"/>
                <a:cs typeface="Arial"/>
              </a:rPr>
              <a:t>770.93</a:t>
            </a:r>
            <a:endParaRPr sz="950">
              <a:latin typeface="Arial"/>
              <a:cs typeface="Arial"/>
            </a:endParaRPr>
          </a:p>
          <a:p>
            <a:pPr marL="163195">
              <a:lnSpc>
                <a:spcPct val="100000"/>
              </a:lnSpc>
              <a:spcBef>
                <a:spcPts val="235"/>
              </a:spcBef>
            </a:pPr>
            <a:r>
              <a:rPr dirty="0" sz="950" spc="20" b="1">
                <a:solidFill>
                  <a:srgbClr val="2050BC"/>
                </a:solidFill>
                <a:latin typeface="Arial"/>
                <a:cs typeface="Arial"/>
              </a:rPr>
              <a:t>Caudal </a:t>
            </a:r>
            <a:r>
              <a:rPr dirty="0" sz="950" b="1">
                <a:solidFill>
                  <a:srgbClr val="2050BC"/>
                </a:solidFill>
                <a:latin typeface="Arial"/>
                <a:cs typeface="Arial"/>
              </a:rPr>
              <a:t>(2042) </a:t>
            </a:r>
            <a:r>
              <a:rPr dirty="0" sz="950" spc="15" b="1">
                <a:solidFill>
                  <a:srgbClr val="2050BC"/>
                </a:solidFill>
                <a:latin typeface="Arial"/>
                <a:cs typeface="Arial"/>
              </a:rPr>
              <a:t>36.52</a:t>
            </a:r>
            <a:r>
              <a:rPr dirty="0" sz="950" spc="-1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950" spc="25" b="1">
                <a:solidFill>
                  <a:srgbClr val="2050BC"/>
                </a:solidFill>
                <a:latin typeface="Arial"/>
                <a:cs typeface="Arial"/>
              </a:rPr>
              <a:t>l/s</a:t>
            </a:r>
            <a:endParaRPr sz="9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82223" y="1234211"/>
            <a:ext cx="0" cy="3655695"/>
          </a:xfrm>
          <a:custGeom>
            <a:avLst/>
            <a:gdLst/>
            <a:ahLst/>
            <a:cxnLst/>
            <a:rect l="l" t="t" r="r" b="b"/>
            <a:pathLst>
              <a:path w="0" h="3655695">
                <a:moveTo>
                  <a:pt x="0" y="0"/>
                </a:moveTo>
                <a:lnTo>
                  <a:pt x="0" y="3655567"/>
                </a:lnTo>
              </a:path>
            </a:pathLst>
          </a:custGeom>
          <a:ln w="19164">
            <a:solidFill>
              <a:srgbClr val="2050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624771" y="974788"/>
            <a:ext cx="311150" cy="287655"/>
          </a:xfrm>
          <a:custGeom>
            <a:avLst/>
            <a:gdLst/>
            <a:ahLst/>
            <a:cxnLst/>
            <a:rect l="l" t="t" r="r" b="b"/>
            <a:pathLst>
              <a:path w="311150" h="287655">
                <a:moveTo>
                  <a:pt x="5097" y="162972"/>
                </a:moveTo>
                <a:lnTo>
                  <a:pt x="0" y="164379"/>
                </a:lnTo>
                <a:lnTo>
                  <a:pt x="1235" y="170319"/>
                </a:lnTo>
                <a:lnTo>
                  <a:pt x="5628" y="175993"/>
                </a:lnTo>
                <a:lnTo>
                  <a:pt x="14255" y="186128"/>
                </a:lnTo>
                <a:lnTo>
                  <a:pt x="26316" y="200105"/>
                </a:lnTo>
                <a:lnTo>
                  <a:pt x="97704" y="284137"/>
                </a:lnTo>
                <a:lnTo>
                  <a:pt x="102064" y="287126"/>
                </a:lnTo>
                <a:lnTo>
                  <a:pt x="106407" y="285551"/>
                </a:lnTo>
                <a:lnTo>
                  <a:pt x="111316" y="279259"/>
                </a:lnTo>
                <a:lnTo>
                  <a:pt x="117376" y="268097"/>
                </a:lnTo>
                <a:lnTo>
                  <a:pt x="129281" y="244121"/>
                </a:lnTo>
                <a:lnTo>
                  <a:pt x="145937" y="212150"/>
                </a:lnTo>
                <a:lnTo>
                  <a:pt x="146930" y="210426"/>
                </a:lnTo>
                <a:lnTo>
                  <a:pt x="90973" y="210426"/>
                </a:lnTo>
                <a:lnTo>
                  <a:pt x="78590" y="205946"/>
                </a:lnTo>
                <a:lnTo>
                  <a:pt x="59296" y="194108"/>
                </a:lnTo>
                <a:lnTo>
                  <a:pt x="25047" y="170865"/>
                </a:lnTo>
                <a:lnTo>
                  <a:pt x="14217" y="165376"/>
                </a:lnTo>
                <a:lnTo>
                  <a:pt x="5097" y="162972"/>
                </a:lnTo>
                <a:close/>
              </a:path>
              <a:path w="311150" h="287655">
                <a:moveTo>
                  <a:pt x="307102" y="0"/>
                </a:moveTo>
                <a:lnTo>
                  <a:pt x="260635" y="26319"/>
                </a:lnTo>
                <a:lnTo>
                  <a:pt x="224609" y="55172"/>
                </a:lnTo>
                <a:lnTo>
                  <a:pt x="190985" y="87414"/>
                </a:lnTo>
                <a:lnTo>
                  <a:pt x="159026" y="125819"/>
                </a:lnTo>
                <a:lnTo>
                  <a:pt x="129316" y="165531"/>
                </a:lnTo>
                <a:lnTo>
                  <a:pt x="105437" y="196938"/>
                </a:lnTo>
                <a:lnTo>
                  <a:pt x="90973" y="210426"/>
                </a:lnTo>
                <a:lnTo>
                  <a:pt x="146930" y="210426"/>
                </a:lnTo>
                <a:lnTo>
                  <a:pt x="167077" y="175449"/>
                </a:lnTo>
                <a:lnTo>
                  <a:pt x="192433" y="137287"/>
                </a:lnTo>
                <a:lnTo>
                  <a:pt x="222284" y="99302"/>
                </a:lnTo>
                <a:lnTo>
                  <a:pt x="253357" y="64087"/>
                </a:lnTo>
                <a:lnTo>
                  <a:pt x="280032" y="36363"/>
                </a:lnTo>
                <a:lnTo>
                  <a:pt x="305037" y="13683"/>
                </a:lnTo>
                <a:lnTo>
                  <a:pt x="310048" y="7816"/>
                </a:lnTo>
                <a:lnTo>
                  <a:pt x="310982" y="3254"/>
                </a:lnTo>
                <a:lnTo>
                  <a:pt x="307102" y="0"/>
                </a:lnTo>
                <a:close/>
              </a:path>
            </a:pathLst>
          </a:custGeom>
          <a:solidFill>
            <a:srgbClr val="2BAF17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122" y="266281"/>
            <a:ext cx="559821" cy="531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76969" y="271729"/>
            <a:ext cx="1848485" cy="528955"/>
          </a:xfrm>
          <a:custGeom>
            <a:avLst/>
            <a:gdLst/>
            <a:ahLst/>
            <a:cxnLst/>
            <a:rect l="l" t="t" r="r" b="b"/>
            <a:pathLst>
              <a:path w="1848485" h="528955">
                <a:moveTo>
                  <a:pt x="1807874" y="0"/>
                </a:moveTo>
                <a:lnTo>
                  <a:pt x="40055" y="0"/>
                </a:lnTo>
                <a:lnTo>
                  <a:pt x="24447" y="7694"/>
                </a:lnTo>
                <a:lnTo>
                  <a:pt x="11717" y="28675"/>
                </a:lnTo>
                <a:lnTo>
                  <a:pt x="3142" y="59787"/>
                </a:lnTo>
                <a:lnTo>
                  <a:pt x="0" y="97878"/>
                </a:lnTo>
                <a:lnTo>
                  <a:pt x="0" y="430961"/>
                </a:lnTo>
                <a:lnTo>
                  <a:pt x="3142" y="469063"/>
                </a:lnTo>
                <a:lnTo>
                  <a:pt x="11717" y="500175"/>
                </a:lnTo>
                <a:lnTo>
                  <a:pt x="24447" y="521149"/>
                </a:lnTo>
                <a:lnTo>
                  <a:pt x="40055" y="528840"/>
                </a:lnTo>
                <a:lnTo>
                  <a:pt x="1807874" y="528840"/>
                </a:lnTo>
                <a:lnTo>
                  <a:pt x="1823436" y="521149"/>
                </a:lnTo>
                <a:lnTo>
                  <a:pt x="1836153" y="500175"/>
                </a:lnTo>
                <a:lnTo>
                  <a:pt x="1844732" y="469063"/>
                </a:lnTo>
                <a:lnTo>
                  <a:pt x="1847879" y="430961"/>
                </a:lnTo>
                <a:lnTo>
                  <a:pt x="1847879" y="97878"/>
                </a:lnTo>
                <a:lnTo>
                  <a:pt x="1844732" y="59787"/>
                </a:lnTo>
                <a:lnTo>
                  <a:pt x="1836153" y="28675"/>
                </a:lnTo>
                <a:lnTo>
                  <a:pt x="1823436" y="7694"/>
                </a:lnTo>
                <a:lnTo>
                  <a:pt x="1807874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1180" y="370668"/>
            <a:ext cx="1619250" cy="314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105"/>
              <a:t>ALTERNATIVA</a:t>
            </a:r>
            <a:r>
              <a:rPr dirty="0" spc="245"/>
              <a:t> </a:t>
            </a:r>
            <a:r>
              <a:rPr dirty="0" spc="-5"/>
              <a:t>2</a:t>
            </a:r>
          </a:p>
        </p:txBody>
      </p:sp>
      <p:sp>
        <p:nvSpPr>
          <p:cNvPr id="5" name="object 5"/>
          <p:cNvSpPr/>
          <p:nvPr/>
        </p:nvSpPr>
        <p:spPr>
          <a:xfrm>
            <a:off x="650482" y="1094765"/>
            <a:ext cx="4451348" cy="26597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328323" y="1321600"/>
            <a:ext cx="3074035" cy="1944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3100"/>
              </a:lnSpc>
              <a:spcBef>
                <a:spcPts val="100"/>
              </a:spcBef>
            </a:pPr>
            <a:r>
              <a:rPr dirty="0" sz="1100" b="1">
                <a:solidFill>
                  <a:srgbClr val="2050BC"/>
                </a:solidFill>
                <a:latin typeface="Arial"/>
                <a:cs typeface="Arial"/>
              </a:rPr>
              <a:t>La</a:t>
            </a:r>
            <a:r>
              <a:rPr dirty="0" sz="1100" spc="-50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2050BC"/>
                </a:solidFill>
                <a:latin typeface="Arial"/>
                <a:cs typeface="Arial"/>
              </a:rPr>
              <a:t>línea</a:t>
            </a:r>
            <a:r>
              <a:rPr dirty="0" sz="1100" spc="-4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100" spc="5" b="1">
                <a:solidFill>
                  <a:srgbClr val="2050BC"/>
                </a:solidFill>
                <a:latin typeface="Arial"/>
                <a:cs typeface="Arial"/>
              </a:rPr>
              <a:t>de</a:t>
            </a:r>
            <a:r>
              <a:rPr dirty="0" sz="1100" spc="-4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050BC"/>
                </a:solidFill>
                <a:latin typeface="Arial"/>
                <a:cs typeface="Arial"/>
              </a:rPr>
              <a:t>transmisión</a:t>
            </a:r>
            <a:r>
              <a:rPr dirty="0" sz="1100" spc="-50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100" spc="5" b="1">
                <a:solidFill>
                  <a:srgbClr val="2050BC"/>
                </a:solidFill>
                <a:latin typeface="Arial"/>
                <a:cs typeface="Arial"/>
              </a:rPr>
              <a:t>de</a:t>
            </a:r>
            <a:r>
              <a:rPr dirty="0" sz="1100" spc="-4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2050BC"/>
                </a:solidFill>
                <a:latin typeface="Arial"/>
                <a:cs typeface="Arial"/>
              </a:rPr>
              <a:t>la</a:t>
            </a:r>
            <a:r>
              <a:rPr dirty="0" sz="1100" spc="-4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050BC"/>
                </a:solidFill>
                <a:latin typeface="Arial"/>
                <a:cs typeface="Arial"/>
              </a:rPr>
              <a:t>calle</a:t>
            </a:r>
            <a:r>
              <a:rPr dirty="0" sz="1100" spc="-4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050BC"/>
                </a:solidFill>
                <a:latin typeface="Arial"/>
                <a:cs typeface="Arial"/>
              </a:rPr>
              <a:t>Gonzanamá  </a:t>
            </a:r>
            <a:r>
              <a:rPr dirty="0" sz="1100" spc="15" b="1">
                <a:solidFill>
                  <a:srgbClr val="2050BC"/>
                </a:solidFill>
                <a:latin typeface="Arial"/>
                <a:cs typeface="Arial"/>
              </a:rPr>
              <a:t>e </a:t>
            </a:r>
            <a:r>
              <a:rPr dirty="0" sz="1100" spc="-5" b="1">
                <a:solidFill>
                  <a:srgbClr val="2050BC"/>
                </a:solidFill>
                <a:latin typeface="Arial"/>
                <a:cs typeface="Arial"/>
              </a:rPr>
              <a:t>Inés </a:t>
            </a:r>
            <a:r>
              <a:rPr dirty="0" sz="1100" spc="5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1100" b="1">
                <a:solidFill>
                  <a:srgbClr val="2050BC"/>
                </a:solidFill>
                <a:latin typeface="Arial"/>
                <a:cs typeface="Arial"/>
              </a:rPr>
              <a:t>Gangotena encargada </a:t>
            </a:r>
            <a:r>
              <a:rPr dirty="0" sz="1100" spc="5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1100" spc="10" b="1">
                <a:solidFill>
                  <a:srgbClr val="2050BC"/>
                </a:solidFill>
                <a:latin typeface="Arial"/>
                <a:cs typeface="Arial"/>
              </a:rPr>
              <a:t>abastecer  </a:t>
            </a:r>
            <a:r>
              <a:rPr dirty="0" sz="1100" spc="-5" b="1">
                <a:solidFill>
                  <a:srgbClr val="2050BC"/>
                </a:solidFill>
                <a:latin typeface="Arial"/>
                <a:cs typeface="Arial"/>
              </a:rPr>
              <a:t>el </a:t>
            </a:r>
            <a:r>
              <a:rPr dirty="0" sz="1100" spc="5" b="1">
                <a:solidFill>
                  <a:srgbClr val="2050BC"/>
                </a:solidFill>
                <a:latin typeface="Arial"/>
                <a:cs typeface="Arial"/>
              </a:rPr>
              <a:t>agua </a:t>
            </a:r>
            <a:r>
              <a:rPr dirty="0" sz="1100" b="1">
                <a:solidFill>
                  <a:srgbClr val="2050BC"/>
                </a:solidFill>
                <a:latin typeface="Arial"/>
                <a:cs typeface="Arial"/>
              </a:rPr>
              <a:t>hacia </a:t>
            </a:r>
            <a:r>
              <a:rPr dirty="0" sz="1100" spc="-5" b="1">
                <a:solidFill>
                  <a:srgbClr val="2050BC"/>
                </a:solidFill>
                <a:latin typeface="Arial"/>
                <a:cs typeface="Arial"/>
              </a:rPr>
              <a:t>la </a:t>
            </a:r>
            <a:r>
              <a:rPr dirty="0" sz="1100" b="1">
                <a:solidFill>
                  <a:srgbClr val="2050BC"/>
                </a:solidFill>
                <a:latin typeface="Arial"/>
                <a:cs typeface="Arial"/>
              </a:rPr>
              <a:t>Urbanización </a:t>
            </a:r>
            <a:r>
              <a:rPr dirty="0" sz="1100" spc="-15" b="1">
                <a:solidFill>
                  <a:srgbClr val="2050BC"/>
                </a:solidFill>
                <a:latin typeface="Arial"/>
                <a:cs typeface="Arial"/>
              </a:rPr>
              <a:t>Bohíos </a:t>
            </a:r>
            <a:r>
              <a:rPr dirty="0" sz="1100" spc="5" b="1">
                <a:solidFill>
                  <a:srgbClr val="2050BC"/>
                </a:solidFill>
                <a:latin typeface="Arial"/>
                <a:cs typeface="Arial"/>
              </a:rPr>
              <a:t>de  Jatumpamba, </a:t>
            </a:r>
            <a:r>
              <a:rPr dirty="0" sz="1100" b="1">
                <a:solidFill>
                  <a:srgbClr val="2050BC"/>
                </a:solidFill>
                <a:latin typeface="Arial"/>
                <a:cs typeface="Arial"/>
              </a:rPr>
              <a:t>tiene </a:t>
            </a:r>
            <a:r>
              <a:rPr dirty="0" sz="1100" spc="-5" b="1">
                <a:solidFill>
                  <a:srgbClr val="2050BC"/>
                </a:solidFill>
                <a:latin typeface="Arial"/>
                <a:cs typeface="Arial"/>
              </a:rPr>
              <a:t>10 </a:t>
            </a:r>
            <a:r>
              <a:rPr dirty="0" sz="1100" spc="-10" b="1">
                <a:solidFill>
                  <a:srgbClr val="2050BC"/>
                </a:solidFill>
                <a:latin typeface="Arial"/>
                <a:cs typeface="Arial"/>
              </a:rPr>
              <a:t>años </a:t>
            </a:r>
            <a:r>
              <a:rPr dirty="0" sz="1100" spc="5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1100" spc="-5" b="1">
                <a:solidFill>
                  <a:srgbClr val="2050BC"/>
                </a:solidFill>
                <a:latin typeface="Arial"/>
                <a:cs typeface="Arial"/>
              </a:rPr>
              <a:t>instalación</a:t>
            </a:r>
            <a:r>
              <a:rPr dirty="0" sz="1100" spc="-170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050BC"/>
                </a:solidFill>
                <a:latin typeface="Arial"/>
                <a:cs typeface="Arial"/>
              </a:rPr>
              <a:t>por  </a:t>
            </a:r>
            <a:r>
              <a:rPr dirty="0" sz="1100" spc="-15" b="1">
                <a:solidFill>
                  <a:srgbClr val="2050BC"/>
                </a:solidFill>
                <a:latin typeface="Arial"/>
                <a:cs typeface="Arial"/>
              </a:rPr>
              <a:t>lo </a:t>
            </a:r>
            <a:r>
              <a:rPr dirty="0" sz="1100" b="1">
                <a:solidFill>
                  <a:srgbClr val="2050BC"/>
                </a:solidFill>
                <a:latin typeface="Arial"/>
                <a:cs typeface="Arial"/>
              </a:rPr>
              <a:t>que dentro </a:t>
            </a:r>
            <a:r>
              <a:rPr dirty="0" sz="1100" spc="5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1100" spc="-5" b="1">
                <a:solidFill>
                  <a:srgbClr val="2050BC"/>
                </a:solidFill>
                <a:latin typeface="Arial"/>
                <a:cs typeface="Arial"/>
              </a:rPr>
              <a:t>la </a:t>
            </a:r>
            <a:r>
              <a:rPr dirty="0" sz="1100" spc="5" b="1">
                <a:solidFill>
                  <a:srgbClr val="2050BC"/>
                </a:solidFill>
                <a:latin typeface="Arial"/>
                <a:cs typeface="Arial"/>
              </a:rPr>
              <a:t>primera </a:t>
            </a:r>
            <a:r>
              <a:rPr dirty="0" sz="1100" spc="15" b="1">
                <a:solidFill>
                  <a:srgbClr val="2050BC"/>
                </a:solidFill>
                <a:latin typeface="Arial"/>
                <a:cs typeface="Arial"/>
              </a:rPr>
              <a:t>etapa </a:t>
            </a:r>
            <a:r>
              <a:rPr dirty="0" sz="1100" spc="-5" b="1">
                <a:solidFill>
                  <a:srgbClr val="2050BC"/>
                </a:solidFill>
                <a:latin typeface="Arial"/>
                <a:cs typeface="Arial"/>
              </a:rPr>
              <a:t>se </a:t>
            </a:r>
            <a:r>
              <a:rPr dirty="0" sz="1100" spc="15" b="1">
                <a:solidFill>
                  <a:srgbClr val="2050BC"/>
                </a:solidFill>
                <a:latin typeface="Arial"/>
                <a:cs typeface="Arial"/>
              </a:rPr>
              <a:t>manten-  </a:t>
            </a:r>
            <a:r>
              <a:rPr dirty="0" sz="1100" spc="5" b="1">
                <a:solidFill>
                  <a:srgbClr val="2050BC"/>
                </a:solidFill>
                <a:latin typeface="Arial"/>
                <a:cs typeface="Arial"/>
              </a:rPr>
              <a:t>drá </a:t>
            </a:r>
            <a:r>
              <a:rPr dirty="0" sz="1100" spc="-5" b="1">
                <a:solidFill>
                  <a:srgbClr val="2050BC"/>
                </a:solidFill>
                <a:latin typeface="Arial"/>
                <a:cs typeface="Arial"/>
              </a:rPr>
              <a:t>la línea </a:t>
            </a:r>
            <a:r>
              <a:rPr dirty="0" sz="1100" b="1">
                <a:solidFill>
                  <a:srgbClr val="2050BC"/>
                </a:solidFill>
                <a:latin typeface="Arial"/>
                <a:cs typeface="Arial"/>
              </a:rPr>
              <a:t>existente, </a:t>
            </a:r>
            <a:r>
              <a:rPr dirty="0" sz="1100" spc="-5" b="1">
                <a:solidFill>
                  <a:srgbClr val="2050BC"/>
                </a:solidFill>
                <a:latin typeface="Arial"/>
                <a:cs typeface="Arial"/>
              </a:rPr>
              <a:t>después </a:t>
            </a:r>
            <a:r>
              <a:rPr dirty="0" sz="1100" spc="5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1100" spc="-5" b="1">
                <a:solidFill>
                  <a:srgbClr val="2050BC"/>
                </a:solidFill>
                <a:latin typeface="Arial"/>
                <a:cs typeface="Arial"/>
              </a:rPr>
              <a:t>cumplir </a:t>
            </a:r>
            <a:r>
              <a:rPr dirty="0" sz="1100" spc="-25" b="1">
                <a:solidFill>
                  <a:srgbClr val="2050BC"/>
                </a:solidFill>
                <a:latin typeface="Arial"/>
                <a:cs typeface="Arial"/>
              </a:rPr>
              <a:t>su  </a:t>
            </a:r>
            <a:r>
              <a:rPr dirty="0" sz="1100" spc="-5" b="1">
                <a:solidFill>
                  <a:srgbClr val="2050BC"/>
                </a:solidFill>
                <a:latin typeface="Arial"/>
                <a:cs typeface="Arial"/>
              </a:rPr>
              <a:t>periodo </a:t>
            </a:r>
            <a:r>
              <a:rPr dirty="0" sz="1100" spc="5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1100" spc="-15" b="1">
                <a:solidFill>
                  <a:srgbClr val="2050BC"/>
                </a:solidFill>
                <a:latin typeface="Arial"/>
                <a:cs typeface="Arial"/>
              </a:rPr>
              <a:t>vida útil </a:t>
            </a:r>
            <a:r>
              <a:rPr dirty="0" sz="1100" b="1">
                <a:solidFill>
                  <a:srgbClr val="2050BC"/>
                </a:solidFill>
                <a:latin typeface="Arial"/>
                <a:cs typeface="Arial"/>
              </a:rPr>
              <a:t>año </a:t>
            </a:r>
            <a:r>
              <a:rPr dirty="0" sz="1100" spc="-5" b="1">
                <a:solidFill>
                  <a:srgbClr val="2050BC"/>
                </a:solidFill>
                <a:latin typeface="Arial"/>
                <a:cs typeface="Arial"/>
              </a:rPr>
              <a:t>2037 se </a:t>
            </a:r>
            <a:r>
              <a:rPr dirty="0" sz="1100" spc="5" b="1">
                <a:solidFill>
                  <a:srgbClr val="2050BC"/>
                </a:solidFill>
                <a:latin typeface="Arial"/>
                <a:cs typeface="Arial"/>
              </a:rPr>
              <a:t>plantea </a:t>
            </a:r>
            <a:r>
              <a:rPr dirty="0" sz="1100" spc="-5" b="1">
                <a:solidFill>
                  <a:srgbClr val="2050BC"/>
                </a:solidFill>
                <a:latin typeface="Arial"/>
                <a:cs typeface="Arial"/>
              </a:rPr>
              <a:t>el  </a:t>
            </a:r>
            <a:r>
              <a:rPr dirty="0" sz="1100" spc="5" b="1">
                <a:solidFill>
                  <a:srgbClr val="2050BC"/>
                </a:solidFill>
                <a:latin typeface="Arial"/>
                <a:cs typeface="Arial"/>
              </a:rPr>
              <a:t>cambio de </a:t>
            </a:r>
            <a:r>
              <a:rPr dirty="0" sz="1100" b="1">
                <a:solidFill>
                  <a:srgbClr val="2050BC"/>
                </a:solidFill>
                <a:latin typeface="Arial"/>
                <a:cs typeface="Arial"/>
              </a:rPr>
              <a:t>tubería </a:t>
            </a:r>
            <a:r>
              <a:rPr dirty="0" sz="1100" spc="5" b="1">
                <a:solidFill>
                  <a:srgbClr val="2050BC"/>
                </a:solidFill>
                <a:latin typeface="Arial"/>
                <a:cs typeface="Arial"/>
              </a:rPr>
              <a:t>de 200mm</a:t>
            </a:r>
            <a:r>
              <a:rPr dirty="0" sz="1100" spc="-2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2050BC"/>
                </a:solidFill>
                <a:latin typeface="Arial"/>
                <a:cs typeface="Arial"/>
              </a:rPr>
              <a:t>PVC.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08124" y="3835701"/>
            <a:ext cx="1711325" cy="607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67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2050BC"/>
                </a:solidFill>
                <a:latin typeface="Arial"/>
                <a:cs typeface="Arial"/>
              </a:rPr>
              <a:t>Inversión </a:t>
            </a:r>
            <a:r>
              <a:rPr dirty="0" sz="1300" spc="-5" b="1">
                <a:solidFill>
                  <a:srgbClr val="2050BC"/>
                </a:solidFill>
                <a:latin typeface="Arial"/>
                <a:cs typeface="Arial"/>
              </a:rPr>
              <a:t>$141 886.50  </a:t>
            </a:r>
            <a:r>
              <a:rPr dirty="0" sz="1300" spc="-20" b="1">
                <a:solidFill>
                  <a:srgbClr val="2050BC"/>
                </a:solidFill>
                <a:latin typeface="Arial"/>
                <a:cs typeface="Arial"/>
              </a:rPr>
              <a:t>Longitud:</a:t>
            </a:r>
            <a:r>
              <a:rPr dirty="0" sz="1300" spc="-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2050BC"/>
                </a:solidFill>
                <a:latin typeface="Arial"/>
                <a:cs typeface="Arial"/>
              </a:rPr>
              <a:t>1736m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63123" y="1194676"/>
            <a:ext cx="0" cy="3557904"/>
          </a:xfrm>
          <a:custGeom>
            <a:avLst/>
            <a:gdLst/>
            <a:ahLst/>
            <a:cxnLst/>
            <a:rect l="l" t="t" r="r" b="b"/>
            <a:pathLst>
              <a:path w="0" h="3557904">
                <a:moveTo>
                  <a:pt x="0" y="0"/>
                </a:moveTo>
                <a:lnTo>
                  <a:pt x="0" y="3557358"/>
                </a:lnTo>
              </a:path>
            </a:pathLst>
          </a:custGeom>
          <a:ln w="12661">
            <a:solidFill>
              <a:srgbClr val="2050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67256" y="984948"/>
            <a:ext cx="169481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 b="1">
                <a:solidFill>
                  <a:srgbClr val="2050BC"/>
                </a:solidFill>
                <a:latin typeface="Arial"/>
                <a:cs typeface="Arial"/>
              </a:rPr>
              <a:t>BALANCE</a:t>
            </a:r>
            <a:r>
              <a:rPr dirty="0" sz="1400" spc="-5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400" spc="15" b="1">
                <a:solidFill>
                  <a:srgbClr val="2050BC"/>
                </a:solidFill>
                <a:latin typeface="Arial"/>
                <a:cs typeface="Arial"/>
              </a:rPr>
              <a:t>HÍDRICO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41848" y="1088783"/>
            <a:ext cx="27101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5" b="1">
                <a:solidFill>
                  <a:srgbClr val="2050BC"/>
                </a:solidFill>
                <a:latin typeface="Arial"/>
                <a:cs typeface="Arial"/>
              </a:rPr>
              <a:t>VOLUMEN </a:t>
            </a:r>
            <a:r>
              <a:rPr dirty="0" sz="1400" spc="-10" b="1">
                <a:solidFill>
                  <a:srgbClr val="2050BC"/>
                </a:solidFill>
                <a:latin typeface="Arial"/>
                <a:cs typeface="Arial"/>
              </a:rPr>
              <a:t>DEL </a:t>
            </a:r>
            <a:r>
              <a:rPr dirty="0" sz="1400" spc="-30" b="1">
                <a:solidFill>
                  <a:srgbClr val="2050BC"/>
                </a:solidFill>
                <a:latin typeface="Arial"/>
                <a:cs typeface="Arial"/>
              </a:rPr>
              <a:t>TANQUE</a:t>
            </a:r>
            <a:r>
              <a:rPr dirty="0" sz="1400" spc="-4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400" spc="20" b="1">
                <a:solidFill>
                  <a:srgbClr val="2050BC"/>
                </a:solidFill>
                <a:latin typeface="Arial"/>
                <a:cs typeface="Arial"/>
              </a:rPr>
              <a:t>100M3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88772" y="1778815"/>
            <a:ext cx="2049145" cy="114427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50" spc="5" b="1">
                <a:solidFill>
                  <a:srgbClr val="2050BC"/>
                </a:solidFill>
                <a:latin typeface="Arial"/>
                <a:cs typeface="Arial"/>
              </a:rPr>
              <a:t>Volumen </a:t>
            </a:r>
            <a:r>
              <a:rPr dirty="0" sz="650" spc="10" b="1">
                <a:solidFill>
                  <a:srgbClr val="2050BC"/>
                </a:solidFill>
                <a:latin typeface="Arial"/>
                <a:cs typeface="Arial"/>
              </a:rPr>
              <a:t>diario </a:t>
            </a:r>
            <a:r>
              <a:rPr dirty="0" sz="650" spc="15" b="1">
                <a:solidFill>
                  <a:srgbClr val="2050BC"/>
                </a:solidFill>
                <a:latin typeface="Arial"/>
                <a:cs typeface="Arial"/>
              </a:rPr>
              <a:t>promedio </a:t>
            </a:r>
            <a:r>
              <a:rPr dirty="0" sz="650" spc="25" b="1">
                <a:solidFill>
                  <a:srgbClr val="2050BC"/>
                </a:solidFill>
                <a:latin typeface="Arial"/>
                <a:cs typeface="Arial"/>
              </a:rPr>
              <a:t>= </a:t>
            </a:r>
            <a:r>
              <a:rPr dirty="0" sz="650" spc="15" b="1">
                <a:solidFill>
                  <a:srgbClr val="4E4F4F"/>
                </a:solidFill>
                <a:latin typeface="Arial"/>
                <a:cs typeface="Arial"/>
              </a:rPr>
              <a:t>Vmed </a:t>
            </a:r>
            <a:r>
              <a:rPr dirty="0" sz="650" spc="25" b="1">
                <a:solidFill>
                  <a:srgbClr val="4E4F4F"/>
                </a:solidFill>
                <a:latin typeface="Arial"/>
                <a:cs typeface="Arial"/>
              </a:rPr>
              <a:t>= </a:t>
            </a:r>
            <a:r>
              <a:rPr dirty="0" sz="650" spc="30" b="1">
                <a:solidFill>
                  <a:srgbClr val="4E4F4F"/>
                </a:solidFill>
                <a:latin typeface="Arial"/>
                <a:cs typeface="Arial"/>
              </a:rPr>
              <a:t>Qm </a:t>
            </a:r>
            <a:r>
              <a:rPr dirty="0" sz="650" b="1">
                <a:solidFill>
                  <a:srgbClr val="4E4F4F"/>
                </a:solidFill>
                <a:latin typeface="Arial"/>
                <a:cs typeface="Arial"/>
              </a:rPr>
              <a:t>x</a:t>
            </a:r>
            <a:r>
              <a:rPr dirty="0" sz="650" spc="-10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650" spc="20" b="1">
                <a:solidFill>
                  <a:srgbClr val="4E4F4F"/>
                </a:solidFill>
                <a:latin typeface="Arial"/>
                <a:cs typeface="Arial"/>
              </a:rPr>
              <a:t>t</a:t>
            </a:r>
            <a:endParaRPr sz="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dirty="0" sz="650" spc="5" b="1">
                <a:solidFill>
                  <a:srgbClr val="2050BC"/>
                </a:solidFill>
                <a:latin typeface="Arial"/>
                <a:cs typeface="Arial"/>
              </a:rPr>
              <a:t>Volumen </a:t>
            </a:r>
            <a:r>
              <a:rPr dirty="0" sz="650" spc="20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650" spc="10" b="1">
                <a:solidFill>
                  <a:srgbClr val="2050BC"/>
                </a:solidFill>
                <a:latin typeface="Arial"/>
                <a:cs typeface="Arial"/>
              </a:rPr>
              <a:t>Regulación </a:t>
            </a:r>
            <a:r>
              <a:rPr dirty="0" sz="650" spc="25" b="1">
                <a:solidFill>
                  <a:srgbClr val="4E4F4F"/>
                </a:solidFill>
                <a:latin typeface="Arial"/>
                <a:cs typeface="Arial"/>
              </a:rPr>
              <a:t>&gt; </a:t>
            </a:r>
            <a:r>
              <a:rPr dirty="0" sz="650" spc="15" b="1">
                <a:solidFill>
                  <a:srgbClr val="4E4F4F"/>
                </a:solidFill>
                <a:latin typeface="Arial"/>
                <a:cs typeface="Arial"/>
              </a:rPr>
              <a:t>5000</a:t>
            </a:r>
            <a:r>
              <a:rPr dirty="0" sz="650" spc="-4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650" spc="15" b="1">
                <a:solidFill>
                  <a:srgbClr val="4E4F4F"/>
                </a:solidFill>
                <a:latin typeface="Arial"/>
                <a:cs typeface="Arial"/>
              </a:rPr>
              <a:t>hab</a:t>
            </a:r>
            <a:endParaRPr sz="650">
              <a:latin typeface="Arial"/>
              <a:cs typeface="Arial"/>
            </a:endParaRPr>
          </a:p>
          <a:p>
            <a:pPr marL="998219">
              <a:lnSpc>
                <a:spcPct val="100000"/>
              </a:lnSpc>
              <a:spcBef>
                <a:spcPts val="515"/>
              </a:spcBef>
            </a:pPr>
            <a:r>
              <a:rPr dirty="0" sz="650" b="1">
                <a:solidFill>
                  <a:srgbClr val="4E4F4F"/>
                </a:solidFill>
                <a:latin typeface="Arial"/>
                <a:cs typeface="Arial"/>
              </a:rPr>
              <a:t>Vr= </a:t>
            </a:r>
            <a:r>
              <a:rPr dirty="0" sz="650" spc="20" b="1">
                <a:solidFill>
                  <a:srgbClr val="4E4F4F"/>
                </a:solidFill>
                <a:latin typeface="Arial"/>
                <a:cs typeface="Arial"/>
              </a:rPr>
              <a:t>(25%)</a:t>
            </a:r>
            <a:r>
              <a:rPr dirty="0" sz="65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650" spc="15" b="1">
                <a:solidFill>
                  <a:srgbClr val="4E4F4F"/>
                </a:solidFill>
                <a:latin typeface="Arial"/>
                <a:cs typeface="Arial"/>
              </a:rPr>
              <a:t>Vmed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650" spc="5" b="1">
                <a:solidFill>
                  <a:srgbClr val="2050BC"/>
                </a:solidFill>
                <a:latin typeface="Arial"/>
                <a:cs typeface="Arial"/>
              </a:rPr>
              <a:t>Volumen </a:t>
            </a:r>
            <a:r>
              <a:rPr dirty="0" sz="650" spc="20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650" spc="15" b="1">
                <a:solidFill>
                  <a:srgbClr val="2050BC"/>
                </a:solidFill>
                <a:latin typeface="Arial"/>
                <a:cs typeface="Arial"/>
              </a:rPr>
              <a:t>Incendio </a:t>
            </a:r>
            <a:r>
              <a:rPr dirty="0" sz="650" spc="25" b="1">
                <a:solidFill>
                  <a:srgbClr val="4E4F4F"/>
                </a:solidFill>
                <a:latin typeface="Arial"/>
                <a:cs typeface="Arial"/>
              </a:rPr>
              <a:t>&gt; </a:t>
            </a:r>
            <a:r>
              <a:rPr dirty="0" sz="650" spc="15" b="1">
                <a:solidFill>
                  <a:srgbClr val="4E4F4F"/>
                </a:solidFill>
                <a:latin typeface="Arial"/>
                <a:cs typeface="Arial"/>
              </a:rPr>
              <a:t>5000 </a:t>
            </a:r>
            <a:r>
              <a:rPr dirty="0" sz="650" spc="-10" b="1">
                <a:solidFill>
                  <a:srgbClr val="4E4F4F"/>
                </a:solidFill>
                <a:latin typeface="Arial"/>
                <a:cs typeface="Arial"/>
              </a:rPr>
              <a:t>y </a:t>
            </a:r>
            <a:r>
              <a:rPr dirty="0" sz="650" spc="25" b="1">
                <a:solidFill>
                  <a:srgbClr val="4E4F4F"/>
                </a:solidFill>
                <a:latin typeface="Arial"/>
                <a:cs typeface="Arial"/>
              </a:rPr>
              <a:t>&lt;</a:t>
            </a:r>
            <a:r>
              <a:rPr dirty="0" sz="650" spc="-6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650" spc="15" b="1">
                <a:solidFill>
                  <a:srgbClr val="4E4F4F"/>
                </a:solidFill>
                <a:latin typeface="Arial"/>
                <a:cs typeface="Arial"/>
              </a:rPr>
              <a:t>20000</a:t>
            </a:r>
            <a:endParaRPr sz="650">
              <a:latin typeface="Arial"/>
              <a:cs typeface="Arial"/>
            </a:endParaRPr>
          </a:p>
          <a:p>
            <a:pPr marL="930910">
              <a:lnSpc>
                <a:spcPct val="100000"/>
              </a:lnSpc>
              <a:spcBef>
                <a:spcPts val="219"/>
              </a:spcBef>
            </a:pPr>
            <a:r>
              <a:rPr dirty="0" sz="650" spc="-100" b="1">
                <a:solidFill>
                  <a:srgbClr val="4E4F4F"/>
                </a:solidFill>
                <a:latin typeface="Verdana"/>
                <a:cs typeface="Verdana"/>
              </a:rPr>
              <a:t>Vi= </a:t>
            </a:r>
            <a:r>
              <a:rPr dirty="0" sz="650" spc="-95" b="1">
                <a:solidFill>
                  <a:srgbClr val="4E4F4F"/>
                </a:solidFill>
                <a:latin typeface="Verdana"/>
                <a:cs typeface="Verdana"/>
              </a:rPr>
              <a:t>(Vi </a:t>
            </a:r>
            <a:r>
              <a:rPr dirty="0" sz="650" spc="-160" b="1">
                <a:solidFill>
                  <a:srgbClr val="4E4F4F"/>
                </a:solidFill>
                <a:latin typeface="Verdana"/>
                <a:cs typeface="Verdana"/>
              </a:rPr>
              <a:t>= </a:t>
            </a:r>
            <a:r>
              <a:rPr dirty="0" sz="650" spc="-85" b="1">
                <a:solidFill>
                  <a:srgbClr val="4E4F4F"/>
                </a:solidFill>
                <a:latin typeface="Verdana"/>
                <a:cs typeface="Verdana"/>
              </a:rPr>
              <a:t>50</a:t>
            </a:r>
            <a:r>
              <a:rPr dirty="0" sz="650" spc="-60" b="1">
                <a:solidFill>
                  <a:srgbClr val="4E4F4F"/>
                </a:solidFill>
                <a:latin typeface="Verdana"/>
                <a:cs typeface="Verdana"/>
              </a:rPr>
              <a:t> </a:t>
            </a:r>
            <a:r>
              <a:rPr dirty="0" sz="650" spc="-90" b="1">
                <a:solidFill>
                  <a:srgbClr val="4E4F4F"/>
                </a:solidFill>
                <a:latin typeface="Verdana"/>
                <a:cs typeface="Verdana"/>
              </a:rPr>
              <a:t>{p)</a:t>
            </a:r>
            <a:endParaRPr sz="6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650" spc="5" b="1">
                <a:solidFill>
                  <a:srgbClr val="2050BC"/>
                </a:solidFill>
                <a:latin typeface="Arial"/>
                <a:cs typeface="Arial"/>
              </a:rPr>
              <a:t>Volumen </a:t>
            </a:r>
            <a:r>
              <a:rPr dirty="0" sz="650" spc="20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650" spc="15" b="1">
                <a:solidFill>
                  <a:srgbClr val="2050BC"/>
                </a:solidFill>
                <a:latin typeface="Arial"/>
                <a:cs typeface="Arial"/>
              </a:rPr>
              <a:t>Emergencia </a:t>
            </a:r>
            <a:r>
              <a:rPr dirty="0" sz="650" spc="25" b="1">
                <a:solidFill>
                  <a:srgbClr val="4E4F4F"/>
                </a:solidFill>
                <a:latin typeface="Arial"/>
                <a:cs typeface="Arial"/>
              </a:rPr>
              <a:t>&gt;</a:t>
            </a:r>
            <a:r>
              <a:rPr dirty="0" sz="650" spc="-3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650" spc="15" b="1">
                <a:solidFill>
                  <a:srgbClr val="4E4F4F"/>
                </a:solidFill>
                <a:latin typeface="Arial"/>
                <a:cs typeface="Arial"/>
              </a:rPr>
              <a:t>5000</a:t>
            </a:r>
            <a:endParaRPr sz="650">
              <a:latin typeface="Arial"/>
              <a:cs typeface="Arial"/>
            </a:endParaRPr>
          </a:p>
          <a:p>
            <a:pPr marL="991235">
              <a:lnSpc>
                <a:spcPct val="100000"/>
              </a:lnSpc>
              <a:spcBef>
                <a:spcPts val="235"/>
              </a:spcBef>
            </a:pPr>
            <a:r>
              <a:rPr dirty="0" sz="650" b="1">
                <a:solidFill>
                  <a:srgbClr val="4E4F4F"/>
                </a:solidFill>
                <a:latin typeface="Arial"/>
                <a:cs typeface="Arial"/>
              </a:rPr>
              <a:t>Ve= </a:t>
            </a:r>
            <a:r>
              <a:rPr dirty="0" sz="650" spc="20" b="1">
                <a:solidFill>
                  <a:srgbClr val="4E4F4F"/>
                </a:solidFill>
                <a:latin typeface="Arial"/>
                <a:cs typeface="Arial"/>
              </a:rPr>
              <a:t>(25%) </a:t>
            </a:r>
            <a:r>
              <a:rPr dirty="0" sz="650" spc="-15" b="1">
                <a:solidFill>
                  <a:srgbClr val="4E4F4F"/>
                </a:solidFill>
                <a:latin typeface="Arial"/>
                <a:cs typeface="Arial"/>
              </a:rPr>
              <a:t>Vol</a:t>
            </a:r>
            <a:r>
              <a:rPr dirty="0" sz="650" spc="-3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650" spc="10" b="1">
                <a:solidFill>
                  <a:srgbClr val="4E4F4F"/>
                </a:solidFill>
                <a:latin typeface="Arial"/>
                <a:cs typeface="Arial"/>
              </a:rPr>
              <a:t>Regulación</a:t>
            </a:r>
            <a:endParaRPr sz="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69891" y="2978975"/>
            <a:ext cx="149034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5" b="1">
                <a:solidFill>
                  <a:srgbClr val="2050BC"/>
                </a:solidFill>
                <a:latin typeface="Arial"/>
                <a:cs typeface="Arial"/>
              </a:rPr>
              <a:t>Inversión: </a:t>
            </a:r>
            <a:r>
              <a:rPr dirty="0" sz="1100" spc="-5" b="1">
                <a:solidFill>
                  <a:srgbClr val="2050BC"/>
                </a:solidFill>
                <a:latin typeface="Arial"/>
                <a:cs typeface="Arial"/>
              </a:rPr>
              <a:t>$248</a:t>
            </a:r>
            <a:r>
              <a:rPr dirty="0" sz="1100" spc="-2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2050BC"/>
                </a:solidFill>
                <a:latin typeface="Arial"/>
                <a:cs typeface="Arial"/>
              </a:rPr>
              <a:t>882.71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1122" y="266281"/>
            <a:ext cx="559821" cy="531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76969" y="271729"/>
            <a:ext cx="1848485" cy="528955"/>
          </a:xfrm>
          <a:custGeom>
            <a:avLst/>
            <a:gdLst/>
            <a:ahLst/>
            <a:cxnLst/>
            <a:rect l="l" t="t" r="r" b="b"/>
            <a:pathLst>
              <a:path w="1848485" h="528955">
                <a:moveTo>
                  <a:pt x="1807874" y="0"/>
                </a:moveTo>
                <a:lnTo>
                  <a:pt x="40055" y="0"/>
                </a:lnTo>
                <a:lnTo>
                  <a:pt x="24447" y="7694"/>
                </a:lnTo>
                <a:lnTo>
                  <a:pt x="11717" y="28675"/>
                </a:lnTo>
                <a:lnTo>
                  <a:pt x="3142" y="59787"/>
                </a:lnTo>
                <a:lnTo>
                  <a:pt x="0" y="97878"/>
                </a:lnTo>
                <a:lnTo>
                  <a:pt x="0" y="430961"/>
                </a:lnTo>
                <a:lnTo>
                  <a:pt x="3142" y="469063"/>
                </a:lnTo>
                <a:lnTo>
                  <a:pt x="11717" y="500175"/>
                </a:lnTo>
                <a:lnTo>
                  <a:pt x="24447" y="521149"/>
                </a:lnTo>
                <a:lnTo>
                  <a:pt x="40055" y="528840"/>
                </a:lnTo>
                <a:lnTo>
                  <a:pt x="1807874" y="528840"/>
                </a:lnTo>
                <a:lnTo>
                  <a:pt x="1823436" y="521149"/>
                </a:lnTo>
                <a:lnTo>
                  <a:pt x="1836153" y="500175"/>
                </a:lnTo>
                <a:lnTo>
                  <a:pt x="1844732" y="469063"/>
                </a:lnTo>
                <a:lnTo>
                  <a:pt x="1847879" y="430961"/>
                </a:lnTo>
                <a:lnTo>
                  <a:pt x="1847879" y="97878"/>
                </a:lnTo>
                <a:lnTo>
                  <a:pt x="1844732" y="59787"/>
                </a:lnTo>
                <a:lnTo>
                  <a:pt x="1836153" y="28675"/>
                </a:lnTo>
                <a:lnTo>
                  <a:pt x="1823436" y="7694"/>
                </a:lnTo>
                <a:lnTo>
                  <a:pt x="1807874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81180" y="370668"/>
            <a:ext cx="1619250" cy="314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105"/>
              <a:t>ALTERNATIVA</a:t>
            </a:r>
            <a:r>
              <a:rPr dirty="0" spc="245"/>
              <a:t> </a:t>
            </a:r>
            <a:r>
              <a:rPr dirty="0" spc="-5"/>
              <a:t>2</a:t>
            </a:r>
          </a:p>
        </p:txBody>
      </p:sp>
      <p:sp>
        <p:nvSpPr>
          <p:cNvPr id="10" name="object 10"/>
          <p:cNvSpPr/>
          <p:nvPr/>
        </p:nvSpPr>
        <p:spPr>
          <a:xfrm>
            <a:off x="516018" y="1487093"/>
            <a:ext cx="3485916" cy="1557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674920" y="1804352"/>
            <a:ext cx="1738172" cy="10437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17811" y="3427976"/>
            <a:ext cx="3724478" cy="1305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495482" y="3455806"/>
            <a:ext cx="4059484" cy="12475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33"/>
            <a:ext cx="9144000" cy="5130800"/>
          </a:xfrm>
          <a:custGeom>
            <a:avLst/>
            <a:gdLst/>
            <a:ahLst/>
            <a:cxnLst/>
            <a:rect l="l" t="t" r="r" b="b"/>
            <a:pathLst>
              <a:path w="9144000" h="5130800">
                <a:moveTo>
                  <a:pt x="0" y="5130800"/>
                </a:moveTo>
                <a:lnTo>
                  <a:pt x="9144000" y="5130800"/>
                </a:lnTo>
                <a:lnTo>
                  <a:pt x="9144000" y="0"/>
                </a:lnTo>
                <a:lnTo>
                  <a:pt x="0" y="0"/>
                </a:lnTo>
                <a:lnTo>
                  <a:pt x="0" y="5130800"/>
                </a:lnTo>
                <a:close/>
              </a:path>
            </a:pathLst>
          </a:custGeom>
          <a:solidFill>
            <a:srgbClr val="E3EA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43778" y="1282242"/>
            <a:ext cx="250164" cy="88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835650" y="1282242"/>
            <a:ext cx="250164" cy="88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372428" y="1282242"/>
            <a:ext cx="250164" cy="88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97750" y="1282242"/>
            <a:ext cx="250164" cy="88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048523" y="1282242"/>
            <a:ext cx="250164" cy="889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591550" y="1282242"/>
            <a:ext cx="250164" cy="889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653146" y="3868445"/>
            <a:ext cx="186029" cy="661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047803" y="3872700"/>
            <a:ext cx="162560" cy="57785"/>
          </a:xfrm>
          <a:custGeom>
            <a:avLst/>
            <a:gdLst/>
            <a:ahLst/>
            <a:cxnLst/>
            <a:rect l="l" t="t" r="r" b="b"/>
            <a:pathLst>
              <a:path w="162560" h="57785">
                <a:moveTo>
                  <a:pt x="81038" y="0"/>
                </a:moveTo>
                <a:lnTo>
                  <a:pt x="49495" y="2264"/>
                </a:lnTo>
                <a:lnTo>
                  <a:pt x="23736" y="8440"/>
                </a:lnTo>
                <a:lnTo>
                  <a:pt x="6368" y="17600"/>
                </a:lnTo>
                <a:lnTo>
                  <a:pt x="0" y="28816"/>
                </a:lnTo>
                <a:lnTo>
                  <a:pt x="6368" y="40034"/>
                </a:lnTo>
                <a:lnTo>
                  <a:pt x="23736" y="49198"/>
                </a:lnTo>
                <a:lnTo>
                  <a:pt x="49495" y="55378"/>
                </a:lnTo>
                <a:lnTo>
                  <a:pt x="81038" y="57645"/>
                </a:lnTo>
                <a:lnTo>
                  <a:pt x="112594" y="55378"/>
                </a:lnTo>
                <a:lnTo>
                  <a:pt x="138356" y="49198"/>
                </a:lnTo>
                <a:lnTo>
                  <a:pt x="155723" y="40034"/>
                </a:lnTo>
                <a:lnTo>
                  <a:pt x="162090" y="28816"/>
                </a:lnTo>
                <a:lnTo>
                  <a:pt x="155723" y="17600"/>
                </a:lnTo>
                <a:lnTo>
                  <a:pt x="138356" y="8440"/>
                </a:lnTo>
                <a:lnTo>
                  <a:pt x="112594" y="2264"/>
                </a:lnTo>
                <a:lnTo>
                  <a:pt x="81038" y="0"/>
                </a:lnTo>
                <a:close/>
              </a:path>
            </a:pathLst>
          </a:custGeom>
          <a:solidFill>
            <a:srgbClr val="DADA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285991" y="3883990"/>
            <a:ext cx="99060" cy="35560"/>
          </a:xfrm>
          <a:custGeom>
            <a:avLst/>
            <a:gdLst/>
            <a:ahLst/>
            <a:cxnLst/>
            <a:rect l="l" t="t" r="r" b="b"/>
            <a:pathLst>
              <a:path w="99060" h="35560">
                <a:moveTo>
                  <a:pt x="49314" y="0"/>
                </a:moveTo>
                <a:lnTo>
                  <a:pt x="30121" y="1375"/>
                </a:lnTo>
                <a:lnTo>
                  <a:pt x="14446" y="5129"/>
                </a:lnTo>
                <a:lnTo>
                  <a:pt x="3876" y="10699"/>
                </a:lnTo>
                <a:lnTo>
                  <a:pt x="0" y="17525"/>
                </a:lnTo>
                <a:lnTo>
                  <a:pt x="3876" y="24356"/>
                </a:lnTo>
                <a:lnTo>
                  <a:pt x="14446" y="29935"/>
                </a:lnTo>
                <a:lnTo>
                  <a:pt x="30121" y="33697"/>
                </a:lnTo>
                <a:lnTo>
                  <a:pt x="49314" y="35077"/>
                </a:lnTo>
                <a:lnTo>
                  <a:pt x="68506" y="33697"/>
                </a:lnTo>
                <a:lnTo>
                  <a:pt x="84181" y="29935"/>
                </a:lnTo>
                <a:lnTo>
                  <a:pt x="94751" y="24356"/>
                </a:lnTo>
                <a:lnTo>
                  <a:pt x="98628" y="17525"/>
                </a:lnTo>
                <a:lnTo>
                  <a:pt x="94751" y="10699"/>
                </a:lnTo>
                <a:lnTo>
                  <a:pt x="84181" y="5129"/>
                </a:lnTo>
                <a:lnTo>
                  <a:pt x="68506" y="1375"/>
                </a:lnTo>
                <a:lnTo>
                  <a:pt x="49314" y="0"/>
                </a:lnTo>
                <a:close/>
              </a:path>
            </a:pathLst>
          </a:custGeom>
          <a:solidFill>
            <a:srgbClr val="DADA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11395" y="2825623"/>
            <a:ext cx="180975" cy="2315210"/>
          </a:xfrm>
          <a:custGeom>
            <a:avLst/>
            <a:gdLst/>
            <a:ahLst/>
            <a:cxnLst/>
            <a:rect l="l" t="t" r="r" b="b"/>
            <a:pathLst>
              <a:path w="180975" h="2315210">
                <a:moveTo>
                  <a:pt x="0" y="2315210"/>
                </a:moveTo>
                <a:lnTo>
                  <a:pt x="180784" y="2315210"/>
                </a:lnTo>
                <a:lnTo>
                  <a:pt x="180784" y="0"/>
                </a:lnTo>
                <a:lnTo>
                  <a:pt x="0" y="0"/>
                </a:lnTo>
                <a:lnTo>
                  <a:pt x="0" y="2315210"/>
                </a:lnTo>
                <a:close/>
              </a:path>
            </a:pathLst>
          </a:custGeom>
          <a:solidFill>
            <a:srgbClr val="574C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384179" y="2825623"/>
            <a:ext cx="249554" cy="2315210"/>
          </a:xfrm>
          <a:custGeom>
            <a:avLst/>
            <a:gdLst/>
            <a:ahLst/>
            <a:cxnLst/>
            <a:rect l="l" t="t" r="r" b="b"/>
            <a:pathLst>
              <a:path w="249554" h="2315210">
                <a:moveTo>
                  <a:pt x="0" y="2315210"/>
                </a:moveTo>
                <a:lnTo>
                  <a:pt x="248983" y="2315210"/>
                </a:lnTo>
                <a:lnTo>
                  <a:pt x="248983" y="0"/>
                </a:lnTo>
                <a:lnTo>
                  <a:pt x="0" y="0"/>
                </a:lnTo>
                <a:lnTo>
                  <a:pt x="0" y="2315210"/>
                </a:lnTo>
                <a:close/>
              </a:path>
            </a:pathLst>
          </a:custGeom>
          <a:solidFill>
            <a:srgbClr val="574C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711395" y="2317623"/>
            <a:ext cx="4432935" cy="508000"/>
          </a:xfrm>
          <a:custGeom>
            <a:avLst/>
            <a:gdLst/>
            <a:ahLst/>
            <a:cxnLst/>
            <a:rect l="l" t="t" r="r" b="b"/>
            <a:pathLst>
              <a:path w="4432934" h="508000">
                <a:moveTo>
                  <a:pt x="0" y="508000"/>
                </a:moveTo>
                <a:lnTo>
                  <a:pt x="4432604" y="508000"/>
                </a:lnTo>
                <a:lnTo>
                  <a:pt x="4432604" y="0"/>
                </a:lnTo>
                <a:lnTo>
                  <a:pt x="0" y="0"/>
                </a:lnTo>
                <a:lnTo>
                  <a:pt x="0" y="508000"/>
                </a:lnTo>
                <a:close/>
              </a:path>
            </a:pathLst>
          </a:custGeom>
          <a:solidFill>
            <a:srgbClr val="574C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384179" y="2317623"/>
            <a:ext cx="249554" cy="508000"/>
          </a:xfrm>
          <a:custGeom>
            <a:avLst/>
            <a:gdLst/>
            <a:ahLst/>
            <a:cxnLst/>
            <a:rect l="l" t="t" r="r" b="b"/>
            <a:pathLst>
              <a:path w="249554" h="508000">
                <a:moveTo>
                  <a:pt x="0" y="508000"/>
                </a:moveTo>
                <a:lnTo>
                  <a:pt x="248983" y="508000"/>
                </a:lnTo>
                <a:lnTo>
                  <a:pt x="248983" y="0"/>
                </a:lnTo>
                <a:lnTo>
                  <a:pt x="0" y="0"/>
                </a:lnTo>
                <a:lnTo>
                  <a:pt x="0" y="508000"/>
                </a:lnTo>
                <a:close/>
              </a:path>
            </a:pathLst>
          </a:custGeom>
          <a:solidFill>
            <a:srgbClr val="574C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876179" y="1809318"/>
            <a:ext cx="5267960" cy="3331845"/>
          </a:xfrm>
          <a:custGeom>
            <a:avLst/>
            <a:gdLst/>
            <a:ahLst/>
            <a:cxnLst/>
            <a:rect l="l" t="t" r="r" b="b"/>
            <a:pathLst>
              <a:path w="5267959" h="3331845">
                <a:moveTo>
                  <a:pt x="5267820" y="0"/>
                </a:moveTo>
                <a:lnTo>
                  <a:pt x="508000" y="0"/>
                </a:lnTo>
                <a:lnTo>
                  <a:pt x="459074" y="2325"/>
                </a:lnTo>
                <a:lnTo>
                  <a:pt x="411466" y="9159"/>
                </a:lnTo>
                <a:lnTo>
                  <a:pt x="365385" y="20290"/>
                </a:lnTo>
                <a:lnTo>
                  <a:pt x="321047" y="35503"/>
                </a:lnTo>
                <a:lnTo>
                  <a:pt x="278664" y="54587"/>
                </a:lnTo>
                <a:lnTo>
                  <a:pt x="238447" y="77328"/>
                </a:lnTo>
                <a:lnTo>
                  <a:pt x="200611" y="103514"/>
                </a:lnTo>
                <a:lnTo>
                  <a:pt x="165369" y="132932"/>
                </a:lnTo>
                <a:lnTo>
                  <a:pt x="132932" y="165369"/>
                </a:lnTo>
                <a:lnTo>
                  <a:pt x="103514" y="200611"/>
                </a:lnTo>
                <a:lnTo>
                  <a:pt x="77328" y="238447"/>
                </a:lnTo>
                <a:lnTo>
                  <a:pt x="54587" y="278664"/>
                </a:lnTo>
                <a:lnTo>
                  <a:pt x="35503" y="321047"/>
                </a:lnTo>
                <a:lnTo>
                  <a:pt x="20290" y="365385"/>
                </a:lnTo>
                <a:lnTo>
                  <a:pt x="9159" y="411466"/>
                </a:lnTo>
                <a:lnTo>
                  <a:pt x="2325" y="459074"/>
                </a:lnTo>
                <a:lnTo>
                  <a:pt x="0" y="508000"/>
                </a:lnTo>
                <a:lnTo>
                  <a:pt x="0" y="3331514"/>
                </a:lnTo>
                <a:lnTo>
                  <a:pt x="508000" y="3331514"/>
                </a:lnTo>
                <a:lnTo>
                  <a:pt x="508000" y="508000"/>
                </a:lnTo>
                <a:lnTo>
                  <a:pt x="5267820" y="508000"/>
                </a:lnTo>
                <a:lnTo>
                  <a:pt x="5267820" y="0"/>
                </a:lnTo>
                <a:close/>
              </a:path>
            </a:pathLst>
          </a:custGeom>
          <a:solidFill>
            <a:srgbClr val="6B5D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677789" y="3280486"/>
            <a:ext cx="309880" cy="574675"/>
          </a:xfrm>
          <a:custGeom>
            <a:avLst/>
            <a:gdLst/>
            <a:ahLst/>
            <a:cxnLst/>
            <a:rect l="l" t="t" r="r" b="b"/>
            <a:pathLst>
              <a:path w="309879" h="574675">
                <a:moveTo>
                  <a:pt x="0" y="574662"/>
                </a:moveTo>
                <a:lnTo>
                  <a:pt x="309638" y="574662"/>
                </a:lnTo>
                <a:lnTo>
                  <a:pt x="309638" y="0"/>
                </a:lnTo>
                <a:lnTo>
                  <a:pt x="0" y="0"/>
                </a:lnTo>
                <a:lnTo>
                  <a:pt x="0" y="574662"/>
                </a:lnTo>
                <a:close/>
              </a:path>
            </a:pathLst>
          </a:custGeom>
          <a:solidFill>
            <a:srgbClr val="DADA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368150" y="3280486"/>
            <a:ext cx="309880" cy="574675"/>
          </a:xfrm>
          <a:custGeom>
            <a:avLst/>
            <a:gdLst/>
            <a:ahLst/>
            <a:cxnLst/>
            <a:rect l="l" t="t" r="r" b="b"/>
            <a:pathLst>
              <a:path w="309879" h="574675">
                <a:moveTo>
                  <a:pt x="309638" y="0"/>
                </a:moveTo>
                <a:lnTo>
                  <a:pt x="0" y="0"/>
                </a:lnTo>
                <a:lnTo>
                  <a:pt x="0" y="574662"/>
                </a:lnTo>
                <a:lnTo>
                  <a:pt x="309638" y="574662"/>
                </a:lnTo>
                <a:lnTo>
                  <a:pt x="3096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326697" y="3051314"/>
            <a:ext cx="351155" cy="229235"/>
          </a:xfrm>
          <a:custGeom>
            <a:avLst/>
            <a:gdLst/>
            <a:ahLst/>
            <a:cxnLst/>
            <a:rect l="l" t="t" r="r" b="b"/>
            <a:pathLst>
              <a:path w="351154" h="229235">
                <a:moveTo>
                  <a:pt x="351091" y="0"/>
                </a:moveTo>
                <a:lnTo>
                  <a:pt x="164541" y="0"/>
                </a:lnTo>
                <a:lnTo>
                  <a:pt x="0" y="229171"/>
                </a:lnTo>
                <a:lnTo>
                  <a:pt x="351091" y="229171"/>
                </a:lnTo>
                <a:lnTo>
                  <a:pt x="351091" y="0"/>
                </a:lnTo>
                <a:close/>
              </a:path>
            </a:pathLst>
          </a:custGeom>
          <a:solidFill>
            <a:srgbClr val="5C7C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677789" y="3051314"/>
            <a:ext cx="351155" cy="229235"/>
          </a:xfrm>
          <a:custGeom>
            <a:avLst/>
            <a:gdLst/>
            <a:ahLst/>
            <a:cxnLst/>
            <a:rect l="l" t="t" r="r" b="b"/>
            <a:pathLst>
              <a:path w="351154" h="229235">
                <a:moveTo>
                  <a:pt x="186588" y="0"/>
                </a:moveTo>
                <a:lnTo>
                  <a:pt x="0" y="0"/>
                </a:lnTo>
                <a:lnTo>
                  <a:pt x="0" y="229171"/>
                </a:lnTo>
                <a:lnTo>
                  <a:pt x="351116" y="229171"/>
                </a:lnTo>
                <a:lnTo>
                  <a:pt x="186588" y="0"/>
                </a:lnTo>
                <a:close/>
              </a:path>
            </a:pathLst>
          </a:custGeom>
          <a:solidFill>
            <a:srgbClr val="4E6C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347436" y="3879765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5" h="0">
                <a:moveTo>
                  <a:pt x="0" y="0"/>
                </a:moveTo>
                <a:lnTo>
                  <a:pt x="330352" y="0"/>
                </a:lnTo>
              </a:path>
            </a:pathLst>
          </a:custGeom>
          <a:ln w="49232">
            <a:solidFill>
              <a:srgbClr val="5C7C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677789" y="3879765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5" h="0">
                <a:moveTo>
                  <a:pt x="0" y="0"/>
                </a:moveTo>
                <a:lnTo>
                  <a:pt x="330377" y="0"/>
                </a:lnTo>
              </a:path>
            </a:pathLst>
          </a:custGeom>
          <a:ln w="49232">
            <a:solidFill>
              <a:srgbClr val="4E6C5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466651" y="3360928"/>
            <a:ext cx="147929" cy="17536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742457" y="3360928"/>
            <a:ext cx="147955" cy="1753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742457" y="3609098"/>
            <a:ext cx="147955" cy="1753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460136" y="3618103"/>
            <a:ext cx="168440" cy="23749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273808" y="3280486"/>
            <a:ext cx="309880" cy="574675"/>
          </a:xfrm>
          <a:custGeom>
            <a:avLst/>
            <a:gdLst/>
            <a:ahLst/>
            <a:cxnLst/>
            <a:rect l="l" t="t" r="r" b="b"/>
            <a:pathLst>
              <a:path w="309879" h="574675">
                <a:moveTo>
                  <a:pt x="0" y="574662"/>
                </a:moveTo>
                <a:lnTo>
                  <a:pt x="309638" y="574662"/>
                </a:lnTo>
                <a:lnTo>
                  <a:pt x="309638" y="0"/>
                </a:lnTo>
                <a:lnTo>
                  <a:pt x="0" y="0"/>
                </a:lnTo>
                <a:lnTo>
                  <a:pt x="0" y="574662"/>
                </a:lnTo>
                <a:close/>
              </a:path>
            </a:pathLst>
          </a:custGeom>
          <a:solidFill>
            <a:srgbClr val="DADA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964157" y="3280486"/>
            <a:ext cx="309880" cy="574675"/>
          </a:xfrm>
          <a:custGeom>
            <a:avLst/>
            <a:gdLst/>
            <a:ahLst/>
            <a:cxnLst/>
            <a:rect l="l" t="t" r="r" b="b"/>
            <a:pathLst>
              <a:path w="309879" h="574675">
                <a:moveTo>
                  <a:pt x="309651" y="0"/>
                </a:moveTo>
                <a:lnTo>
                  <a:pt x="0" y="0"/>
                </a:lnTo>
                <a:lnTo>
                  <a:pt x="0" y="574662"/>
                </a:lnTo>
                <a:lnTo>
                  <a:pt x="309651" y="574662"/>
                </a:lnTo>
                <a:lnTo>
                  <a:pt x="3096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922704" y="3093682"/>
            <a:ext cx="351155" cy="229235"/>
          </a:xfrm>
          <a:custGeom>
            <a:avLst/>
            <a:gdLst/>
            <a:ahLst/>
            <a:cxnLst/>
            <a:rect l="l" t="t" r="r" b="b"/>
            <a:pathLst>
              <a:path w="351154" h="229235">
                <a:moveTo>
                  <a:pt x="351104" y="0"/>
                </a:moveTo>
                <a:lnTo>
                  <a:pt x="164541" y="0"/>
                </a:lnTo>
                <a:lnTo>
                  <a:pt x="0" y="229171"/>
                </a:lnTo>
                <a:lnTo>
                  <a:pt x="351104" y="229171"/>
                </a:lnTo>
                <a:lnTo>
                  <a:pt x="351104" y="0"/>
                </a:lnTo>
                <a:close/>
              </a:path>
            </a:pathLst>
          </a:custGeom>
          <a:solidFill>
            <a:srgbClr val="5C7C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273808" y="3093682"/>
            <a:ext cx="351155" cy="229235"/>
          </a:xfrm>
          <a:custGeom>
            <a:avLst/>
            <a:gdLst/>
            <a:ahLst/>
            <a:cxnLst/>
            <a:rect l="l" t="t" r="r" b="b"/>
            <a:pathLst>
              <a:path w="351154" h="229235">
                <a:moveTo>
                  <a:pt x="186575" y="0"/>
                </a:moveTo>
                <a:lnTo>
                  <a:pt x="0" y="0"/>
                </a:lnTo>
                <a:lnTo>
                  <a:pt x="0" y="229171"/>
                </a:lnTo>
                <a:lnTo>
                  <a:pt x="351104" y="229171"/>
                </a:lnTo>
                <a:lnTo>
                  <a:pt x="186575" y="0"/>
                </a:lnTo>
                <a:close/>
              </a:path>
            </a:pathLst>
          </a:custGeom>
          <a:solidFill>
            <a:srgbClr val="4E6C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943443" y="3879765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4" h="0">
                <a:moveTo>
                  <a:pt x="0" y="0"/>
                </a:moveTo>
                <a:lnTo>
                  <a:pt x="330377" y="0"/>
                </a:lnTo>
              </a:path>
            </a:pathLst>
          </a:custGeom>
          <a:ln w="49232">
            <a:solidFill>
              <a:srgbClr val="5C7C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273808" y="3879765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4" h="0">
                <a:moveTo>
                  <a:pt x="0" y="0"/>
                </a:moveTo>
                <a:lnTo>
                  <a:pt x="330377" y="0"/>
                </a:lnTo>
              </a:path>
            </a:pathLst>
          </a:custGeom>
          <a:ln w="49232">
            <a:solidFill>
              <a:srgbClr val="4E6C5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273808" y="3078308"/>
            <a:ext cx="186690" cy="0"/>
          </a:xfrm>
          <a:custGeom>
            <a:avLst/>
            <a:gdLst/>
            <a:ahLst/>
            <a:cxnLst/>
            <a:rect l="l" t="t" r="r" b="b"/>
            <a:pathLst>
              <a:path w="186690" h="0">
                <a:moveTo>
                  <a:pt x="0" y="0"/>
                </a:moveTo>
                <a:lnTo>
                  <a:pt x="186563" y="0"/>
                </a:lnTo>
              </a:path>
            </a:pathLst>
          </a:custGeom>
          <a:ln w="79159">
            <a:solidFill>
              <a:srgbClr val="4E6C5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087232" y="3078308"/>
            <a:ext cx="186690" cy="0"/>
          </a:xfrm>
          <a:custGeom>
            <a:avLst/>
            <a:gdLst/>
            <a:ahLst/>
            <a:cxnLst/>
            <a:rect l="l" t="t" r="r" b="b"/>
            <a:pathLst>
              <a:path w="186690" h="0">
                <a:moveTo>
                  <a:pt x="0" y="0"/>
                </a:moveTo>
                <a:lnTo>
                  <a:pt x="186575" y="0"/>
                </a:lnTo>
              </a:path>
            </a:pathLst>
          </a:custGeom>
          <a:ln w="79159">
            <a:solidFill>
              <a:srgbClr val="5C7C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407920" y="3623449"/>
            <a:ext cx="129844" cy="1538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012455" y="3623449"/>
            <a:ext cx="129882" cy="1538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012455" y="3367113"/>
            <a:ext cx="129882" cy="1538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8208860" y="3367113"/>
            <a:ext cx="129882" cy="15389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8405291" y="3367113"/>
            <a:ext cx="129870" cy="15389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8189594" y="3618103"/>
            <a:ext cx="168427" cy="23749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035800" y="4233430"/>
            <a:ext cx="309880" cy="574675"/>
          </a:xfrm>
          <a:custGeom>
            <a:avLst/>
            <a:gdLst/>
            <a:ahLst/>
            <a:cxnLst/>
            <a:rect l="l" t="t" r="r" b="b"/>
            <a:pathLst>
              <a:path w="309879" h="574675">
                <a:moveTo>
                  <a:pt x="0" y="574662"/>
                </a:moveTo>
                <a:lnTo>
                  <a:pt x="309638" y="574662"/>
                </a:lnTo>
                <a:lnTo>
                  <a:pt x="309638" y="0"/>
                </a:lnTo>
                <a:lnTo>
                  <a:pt x="0" y="0"/>
                </a:lnTo>
                <a:lnTo>
                  <a:pt x="0" y="574662"/>
                </a:lnTo>
                <a:close/>
              </a:path>
            </a:pathLst>
          </a:custGeom>
          <a:solidFill>
            <a:srgbClr val="DADA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726148" y="4233430"/>
            <a:ext cx="309880" cy="574675"/>
          </a:xfrm>
          <a:custGeom>
            <a:avLst/>
            <a:gdLst/>
            <a:ahLst/>
            <a:cxnLst/>
            <a:rect l="l" t="t" r="r" b="b"/>
            <a:pathLst>
              <a:path w="309879" h="574675">
                <a:moveTo>
                  <a:pt x="309651" y="0"/>
                </a:moveTo>
                <a:lnTo>
                  <a:pt x="0" y="0"/>
                </a:lnTo>
                <a:lnTo>
                  <a:pt x="0" y="574662"/>
                </a:lnTo>
                <a:lnTo>
                  <a:pt x="309651" y="574662"/>
                </a:lnTo>
                <a:lnTo>
                  <a:pt x="3096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684695" y="4004245"/>
            <a:ext cx="351155" cy="229235"/>
          </a:xfrm>
          <a:custGeom>
            <a:avLst/>
            <a:gdLst/>
            <a:ahLst/>
            <a:cxnLst/>
            <a:rect l="l" t="t" r="r" b="b"/>
            <a:pathLst>
              <a:path w="351154" h="229235">
                <a:moveTo>
                  <a:pt x="351104" y="0"/>
                </a:moveTo>
                <a:lnTo>
                  <a:pt x="164541" y="0"/>
                </a:lnTo>
                <a:lnTo>
                  <a:pt x="0" y="229184"/>
                </a:lnTo>
                <a:lnTo>
                  <a:pt x="351104" y="229184"/>
                </a:lnTo>
                <a:lnTo>
                  <a:pt x="351104" y="0"/>
                </a:lnTo>
                <a:close/>
              </a:path>
            </a:pathLst>
          </a:custGeom>
          <a:solidFill>
            <a:srgbClr val="5C7C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035800" y="4004243"/>
            <a:ext cx="351155" cy="229235"/>
          </a:xfrm>
          <a:custGeom>
            <a:avLst/>
            <a:gdLst/>
            <a:ahLst/>
            <a:cxnLst/>
            <a:rect l="l" t="t" r="r" b="b"/>
            <a:pathLst>
              <a:path w="351154" h="229235">
                <a:moveTo>
                  <a:pt x="186575" y="0"/>
                </a:moveTo>
                <a:lnTo>
                  <a:pt x="0" y="0"/>
                </a:lnTo>
                <a:lnTo>
                  <a:pt x="0" y="229184"/>
                </a:lnTo>
                <a:lnTo>
                  <a:pt x="351104" y="229184"/>
                </a:lnTo>
                <a:lnTo>
                  <a:pt x="186575" y="0"/>
                </a:lnTo>
                <a:close/>
              </a:path>
            </a:pathLst>
          </a:custGeom>
          <a:solidFill>
            <a:srgbClr val="4E6C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705422" y="4832703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4" h="0">
                <a:moveTo>
                  <a:pt x="0" y="0"/>
                </a:moveTo>
                <a:lnTo>
                  <a:pt x="330377" y="0"/>
                </a:lnTo>
              </a:path>
            </a:pathLst>
          </a:custGeom>
          <a:ln w="49225">
            <a:solidFill>
              <a:srgbClr val="5C7C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035800" y="4832703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4" h="0">
                <a:moveTo>
                  <a:pt x="0" y="0"/>
                </a:moveTo>
                <a:lnTo>
                  <a:pt x="330377" y="0"/>
                </a:lnTo>
              </a:path>
            </a:pathLst>
          </a:custGeom>
          <a:ln w="49225">
            <a:solidFill>
              <a:srgbClr val="4E6C5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824650" y="4313859"/>
            <a:ext cx="147916" cy="17537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100455" y="4313859"/>
            <a:ext cx="147916" cy="17537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824650" y="4562043"/>
            <a:ext cx="147916" cy="17534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090219" y="4570603"/>
            <a:ext cx="168427" cy="23749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7035800" y="3514839"/>
            <a:ext cx="309880" cy="340360"/>
          </a:xfrm>
          <a:custGeom>
            <a:avLst/>
            <a:gdLst/>
            <a:ahLst/>
            <a:cxnLst/>
            <a:rect l="l" t="t" r="r" b="b"/>
            <a:pathLst>
              <a:path w="309879" h="340360">
                <a:moveTo>
                  <a:pt x="0" y="340309"/>
                </a:moveTo>
                <a:lnTo>
                  <a:pt x="309638" y="340309"/>
                </a:lnTo>
                <a:lnTo>
                  <a:pt x="309638" y="0"/>
                </a:lnTo>
                <a:lnTo>
                  <a:pt x="0" y="0"/>
                </a:lnTo>
                <a:lnTo>
                  <a:pt x="0" y="340309"/>
                </a:lnTo>
                <a:close/>
              </a:path>
            </a:pathLst>
          </a:custGeom>
          <a:solidFill>
            <a:srgbClr val="DADA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726148" y="3514839"/>
            <a:ext cx="309880" cy="340360"/>
          </a:xfrm>
          <a:custGeom>
            <a:avLst/>
            <a:gdLst/>
            <a:ahLst/>
            <a:cxnLst/>
            <a:rect l="l" t="t" r="r" b="b"/>
            <a:pathLst>
              <a:path w="309879" h="340360">
                <a:moveTo>
                  <a:pt x="309651" y="0"/>
                </a:moveTo>
                <a:lnTo>
                  <a:pt x="0" y="0"/>
                </a:lnTo>
                <a:lnTo>
                  <a:pt x="0" y="340309"/>
                </a:lnTo>
                <a:lnTo>
                  <a:pt x="309651" y="340309"/>
                </a:lnTo>
                <a:lnTo>
                  <a:pt x="3096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684695" y="3296869"/>
            <a:ext cx="351155" cy="229235"/>
          </a:xfrm>
          <a:custGeom>
            <a:avLst/>
            <a:gdLst/>
            <a:ahLst/>
            <a:cxnLst/>
            <a:rect l="l" t="t" r="r" b="b"/>
            <a:pathLst>
              <a:path w="351154" h="229235">
                <a:moveTo>
                  <a:pt x="351104" y="0"/>
                </a:moveTo>
                <a:lnTo>
                  <a:pt x="164541" y="0"/>
                </a:lnTo>
                <a:lnTo>
                  <a:pt x="0" y="229171"/>
                </a:lnTo>
                <a:lnTo>
                  <a:pt x="351104" y="229171"/>
                </a:lnTo>
                <a:lnTo>
                  <a:pt x="351104" y="0"/>
                </a:lnTo>
                <a:close/>
              </a:path>
            </a:pathLst>
          </a:custGeom>
          <a:solidFill>
            <a:srgbClr val="A588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7035800" y="3296869"/>
            <a:ext cx="351155" cy="229235"/>
          </a:xfrm>
          <a:custGeom>
            <a:avLst/>
            <a:gdLst/>
            <a:ahLst/>
            <a:cxnLst/>
            <a:rect l="l" t="t" r="r" b="b"/>
            <a:pathLst>
              <a:path w="351154" h="229235">
                <a:moveTo>
                  <a:pt x="186575" y="0"/>
                </a:moveTo>
                <a:lnTo>
                  <a:pt x="0" y="0"/>
                </a:lnTo>
                <a:lnTo>
                  <a:pt x="0" y="229171"/>
                </a:lnTo>
                <a:lnTo>
                  <a:pt x="351104" y="229171"/>
                </a:lnTo>
                <a:lnTo>
                  <a:pt x="186575" y="0"/>
                </a:lnTo>
                <a:close/>
              </a:path>
            </a:pathLst>
          </a:custGeom>
          <a:solidFill>
            <a:srgbClr val="8E756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705422" y="3879765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4" h="0">
                <a:moveTo>
                  <a:pt x="0" y="0"/>
                </a:moveTo>
                <a:lnTo>
                  <a:pt x="330377" y="0"/>
                </a:lnTo>
              </a:path>
            </a:pathLst>
          </a:custGeom>
          <a:ln w="49232">
            <a:solidFill>
              <a:srgbClr val="A5887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7035800" y="3879765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4" h="0">
                <a:moveTo>
                  <a:pt x="0" y="0"/>
                </a:moveTo>
                <a:lnTo>
                  <a:pt x="330377" y="0"/>
                </a:lnTo>
              </a:path>
            </a:pathLst>
          </a:custGeom>
          <a:ln w="49232">
            <a:solidFill>
              <a:srgbClr val="8E756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7100455" y="3609098"/>
            <a:ext cx="147916" cy="17536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6818147" y="3618103"/>
            <a:ext cx="168414" cy="23749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5677789" y="4467783"/>
            <a:ext cx="309880" cy="340360"/>
          </a:xfrm>
          <a:custGeom>
            <a:avLst/>
            <a:gdLst/>
            <a:ahLst/>
            <a:cxnLst/>
            <a:rect l="l" t="t" r="r" b="b"/>
            <a:pathLst>
              <a:path w="309879" h="340360">
                <a:moveTo>
                  <a:pt x="0" y="340309"/>
                </a:moveTo>
                <a:lnTo>
                  <a:pt x="309638" y="340309"/>
                </a:lnTo>
                <a:lnTo>
                  <a:pt x="309638" y="0"/>
                </a:lnTo>
                <a:lnTo>
                  <a:pt x="0" y="0"/>
                </a:lnTo>
                <a:lnTo>
                  <a:pt x="0" y="340309"/>
                </a:lnTo>
                <a:close/>
              </a:path>
            </a:pathLst>
          </a:custGeom>
          <a:solidFill>
            <a:srgbClr val="DADA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5368150" y="4467783"/>
            <a:ext cx="309880" cy="340360"/>
          </a:xfrm>
          <a:custGeom>
            <a:avLst/>
            <a:gdLst/>
            <a:ahLst/>
            <a:cxnLst/>
            <a:rect l="l" t="t" r="r" b="b"/>
            <a:pathLst>
              <a:path w="309879" h="340360">
                <a:moveTo>
                  <a:pt x="309638" y="0"/>
                </a:moveTo>
                <a:lnTo>
                  <a:pt x="0" y="0"/>
                </a:lnTo>
                <a:lnTo>
                  <a:pt x="0" y="340309"/>
                </a:lnTo>
                <a:lnTo>
                  <a:pt x="309638" y="340309"/>
                </a:lnTo>
                <a:lnTo>
                  <a:pt x="3096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5326697" y="4249798"/>
            <a:ext cx="351155" cy="229235"/>
          </a:xfrm>
          <a:custGeom>
            <a:avLst/>
            <a:gdLst/>
            <a:ahLst/>
            <a:cxnLst/>
            <a:rect l="l" t="t" r="r" b="b"/>
            <a:pathLst>
              <a:path w="351154" h="229235">
                <a:moveTo>
                  <a:pt x="351091" y="0"/>
                </a:moveTo>
                <a:lnTo>
                  <a:pt x="164541" y="0"/>
                </a:lnTo>
                <a:lnTo>
                  <a:pt x="0" y="229184"/>
                </a:lnTo>
                <a:lnTo>
                  <a:pt x="351091" y="229184"/>
                </a:lnTo>
                <a:lnTo>
                  <a:pt x="351091" y="0"/>
                </a:lnTo>
                <a:close/>
              </a:path>
            </a:pathLst>
          </a:custGeom>
          <a:solidFill>
            <a:srgbClr val="A588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677789" y="4249797"/>
            <a:ext cx="351155" cy="229235"/>
          </a:xfrm>
          <a:custGeom>
            <a:avLst/>
            <a:gdLst/>
            <a:ahLst/>
            <a:cxnLst/>
            <a:rect l="l" t="t" r="r" b="b"/>
            <a:pathLst>
              <a:path w="351154" h="229235">
                <a:moveTo>
                  <a:pt x="186588" y="0"/>
                </a:moveTo>
                <a:lnTo>
                  <a:pt x="0" y="0"/>
                </a:lnTo>
                <a:lnTo>
                  <a:pt x="0" y="229184"/>
                </a:lnTo>
                <a:lnTo>
                  <a:pt x="351116" y="229184"/>
                </a:lnTo>
                <a:lnTo>
                  <a:pt x="186588" y="0"/>
                </a:lnTo>
                <a:close/>
              </a:path>
            </a:pathLst>
          </a:custGeom>
          <a:solidFill>
            <a:srgbClr val="8E756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5347436" y="4832703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5" h="0">
                <a:moveTo>
                  <a:pt x="0" y="0"/>
                </a:moveTo>
                <a:lnTo>
                  <a:pt x="330352" y="0"/>
                </a:lnTo>
              </a:path>
            </a:pathLst>
          </a:custGeom>
          <a:ln w="49225">
            <a:solidFill>
              <a:srgbClr val="A5887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5677789" y="4832703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5" h="0">
                <a:moveTo>
                  <a:pt x="0" y="0"/>
                </a:moveTo>
                <a:lnTo>
                  <a:pt x="330377" y="0"/>
                </a:lnTo>
              </a:path>
            </a:pathLst>
          </a:custGeom>
          <a:ln w="49225">
            <a:solidFill>
              <a:srgbClr val="8E756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5816422" y="4571682"/>
            <a:ext cx="111772" cy="13249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5436666" y="4571682"/>
            <a:ext cx="111785" cy="13249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5593588" y="4570603"/>
            <a:ext cx="168427" cy="23749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8273808" y="4467783"/>
            <a:ext cx="309880" cy="340360"/>
          </a:xfrm>
          <a:custGeom>
            <a:avLst/>
            <a:gdLst/>
            <a:ahLst/>
            <a:cxnLst/>
            <a:rect l="l" t="t" r="r" b="b"/>
            <a:pathLst>
              <a:path w="309879" h="340360">
                <a:moveTo>
                  <a:pt x="0" y="340309"/>
                </a:moveTo>
                <a:lnTo>
                  <a:pt x="309638" y="340309"/>
                </a:lnTo>
                <a:lnTo>
                  <a:pt x="309638" y="0"/>
                </a:lnTo>
                <a:lnTo>
                  <a:pt x="0" y="0"/>
                </a:lnTo>
                <a:lnTo>
                  <a:pt x="0" y="340309"/>
                </a:lnTo>
                <a:close/>
              </a:path>
            </a:pathLst>
          </a:custGeom>
          <a:solidFill>
            <a:srgbClr val="DADA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7964157" y="4467783"/>
            <a:ext cx="309880" cy="340360"/>
          </a:xfrm>
          <a:custGeom>
            <a:avLst/>
            <a:gdLst/>
            <a:ahLst/>
            <a:cxnLst/>
            <a:rect l="l" t="t" r="r" b="b"/>
            <a:pathLst>
              <a:path w="309879" h="340360">
                <a:moveTo>
                  <a:pt x="309651" y="0"/>
                </a:moveTo>
                <a:lnTo>
                  <a:pt x="0" y="0"/>
                </a:lnTo>
                <a:lnTo>
                  <a:pt x="0" y="340309"/>
                </a:lnTo>
                <a:lnTo>
                  <a:pt x="309651" y="340309"/>
                </a:lnTo>
                <a:lnTo>
                  <a:pt x="3096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7922704" y="4249798"/>
            <a:ext cx="351155" cy="229235"/>
          </a:xfrm>
          <a:custGeom>
            <a:avLst/>
            <a:gdLst/>
            <a:ahLst/>
            <a:cxnLst/>
            <a:rect l="l" t="t" r="r" b="b"/>
            <a:pathLst>
              <a:path w="351154" h="229235">
                <a:moveTo>
                  <a:pt x="351104" y="0"/>
                </a:moveTo>
                <a:lnTo>
                  <a:pt x="164541" y="0"/>
                </a:lnTo>
                <a:lnTo>
                  <a:pt x="0" y="229184"/>
                </a:lnTo>
                <a:lnTo>
                  <a:pt x="351104" y="229184"/>
                </a:lnTo>
                <a:lnTo>
                  <a:pt x="351104" y="0"/>
                </a:lnTo>
                <a:close/>
              </a:path>
            </a:pathLst>
          </a:custGeom>
          <a:solidFill>
            <a:srgbClr val="A588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8273808" y="4249797"/>
            <a:ext cx="351155" cy="229235"/>
          </a:xfrm>
          <a:custGeom>
            <a:avLst/>
            <a:gdLst/>
            <a:ahLst/>
            <a:cxnLst/>
            <a:rect l="l" t="t" r="r" b="b"/>
            <a:pathLst>
              <a:path w="351154" h="229235">
                <a:moveTo>
                  <a:pt x="186575" y="0"/>
                </a:moveTo>
                <a:lnTo>
                  <a:pt x="0" y="0"/>
                </a:lnTo>
                <a:lnTo>
                  <a:pt x="0" y="229184"/>
                </a:lnTo>
                <a:lnTo>
                  <a:pt x="351104" y="229184"/>
                </a:lnTo>
                <a:lnTo>
                  <a:pt x="186575" y="0"/>
                </a:lnTo>
                <a:close/>
              </a:path>
            </a:pathLst>
          </a:custGeom>
          <a:solidFill>
            <a:srgbClr val="8E756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7943443" y="4832703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4" h="0">
                <a:moveTo>
                  <a:pt x="0" y="0"/>
                </a:moveTo>
                <a:lnTo>
                  <a:pt x="330377" y="0"/>
                </a:lnTo>
              </a:path>
            </a:pathLst>
          </a:custGeom>
          <a:ln w="49225">
            <a:solidFill>
              <a:srgbClr val="A5887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8273808" y="4832703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4" h="0">
                <a:moveTo>
                  <a:pt x="0" y="0"/>
                </a:moveTo>
                <a:lnTo>
                  <a:pt x="330377" y="0"/>
                </a:lnTo>
              </a:path>
            </a:pathLst>
          </a:custGeom>
          <a:ln w="49225">
            <a:solidFill>
              <a:srgbClr val="8E756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8039531" y="4562043"/>
            <a:ext cx="147942" cy="17534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8328215" y="4570603"/>
            <a:ext cx="168427" cy="23749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7746162" y="4753483"/>
            <a:ext cx="24765" cy="104139"/>
          </a:xfrm>
          <a:custGeom>
            <a:avLst/>
            <a:gdLst/>
            <a:ahLst/>
            <a:cxnLst/>
            <a:rect l="l" t="t" r="r" b="b"/>
            <a:pathLst>
              <a:path w="24765" h="104139">
                <a:moveTo>
                  <a:pt x="0" y="104139"/>
                </a:moveTo>
                <a:lnTo>
                  <a:pt x="24599" y="104139"/>
                </a:lnTo>
                <a:lnTo>
                  <a:pt x="24599" y="0"/>
                </a:lnTo>
                <a:lnTo>
                  <a:pt x="0" y="0"/>
                </a:lnTo>
                <a:lnTo>
                  <a:pt x="0" y="104139"/>
                </a:lnTo>
                <a:close/>
              </a:path>
            </a:pathLst>
          </a:custGeom>
          <a:solidFill>
            <a:srgbClr val="945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7754810" y="4752037"/>
            <a:ext cx="16510" cy="1905"/>
          </a:xfrm>
          <a:custGeom>
            <a:avLst/>
            <a:gdLst/>
            <a:ahLst/>
            <a:cxnLst/>
            <a:rect l="l" t="t" r="r" b="b"/>
            <a:pathLst>
              <a:path w="16509" h="1904">
                <a:moveTo>
                  <a:pt x="15951" y="0"/>
                </a:moveTo>
                <a:lnTo>
                  <a:pt x="8089" y="1231"/>
                </a:lnTo>
                <a:lnTo>
                  <a:pt x="0" y="1866"/>
                </a:lnTo>
                <a:lnTo>
                  <a:pt x="15951" y="1866"/>
                </a:lnTo>
                <a:lnTo>
                  <a:pt x="15951" y="0"/>
                </a:lnTo>
                <a:close/>
              </a:path>
            </a:pathLst>
          </a:custGeom>
          <a:solidFill>
            <a:srgbClr val="945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7722361" y="4753483"/>
            <a:ext cx="24130" cy="104139"/>
          </a:xfrm>
          <a:custGeom>
            <a:avLst/>
            <a:gdLst/>
            <a:ahLst/>
            <a:cxnLst/>
            <a:rect l="l" t="t" r="r" b="b"/>
            <a:pathLst>
              <a:path w="24129" h="104139">
                <a:moveTo>
                  <a:pt x="0" y="104139"/>
                </a:moveTo>
                <a:lnTo>
                  <a:pt x="23799" y="104139"/>
                </a:lnTo>
                <a:lnTo>
                  <a:pt x="23799" y="0"/>
                </a:lnTo>
                <a:lnTo>
                  <a:pt x="0" y="0"/>
                </a:lnTo>
                <a:lnTo>
                  <a:pt x="0" y="104139"/>
                </a:lnTo>
                <a:close/>
              </a:path>
            </a:pathLst>
          </a:custGeom>
          <a:solidFill>
            <a:srgbClr val="A96D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7722361" y="4752213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70">
                <a:moveTo>
                  <a:pt x="0" y="1270"/>
                </a:moveTo>
                <a:lnTo>
                  <a:pt x="5225" y="1270"/>
                </a:lnTo>
                <a:lnTo>
                  <a:pt x="5225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96D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7590104" y="4440981"/>
            <a:ext cx="156210" cy="313055"/>
          </a:xfrm>
          <a:custGeom>
            <a:avLst/>
            <a:gdLst/>
            <a:ahLst/>
            <a:cxnLst/>
            <a:rect l="l" t="t" r="r" b="b"/>
            <a:pathLst>
              <a:path w="156209" h="313054">
                <a:moveTo>
                  <a:pt x="156057" y="0"/>
                </a:moveTo>
                <a:lnTo>
                  <a:pt x="106719" y="8076"/>
                </a:lnTo>
                <a:lnTo>
                  <a:pt x="63878" y="30323"/>
                </a:lnTo>
                <a:lnTo>
                  <a:pt x="30100" y="64177"/>
                </a:lnTo>
                <a:lnTo>
                  <a:pt x="7952" y="107074"/>
                </a:lnTo>
                <a:lnTo>
                  <a:pt x="0" y="156451"/>
                </a:lnTo>
                <a:lnTo>
                  <a:pt x="6563" y="201439"/>
                </a:lnTo>
                <a:lnTo>
                  <a:pt x="24982" y="241299"/>
                </a:lnTo>
                <a:lnTo>
                  <a:pt x="53344" y="274127"/>
                </a:lnTo>
                <a:lnTo>
                  <a:pt x="89739" y="298016"/>
                </a:lnTo>
                <a:lnTo>
                  <a:pt x="132257" y="311061"/>
                </a:lnTo>
                <a:lnTo>
                  <a:pt x="156057" y="312915"/>
                </a:lnTo>
                <a:lnTo>
                  <a:pt x="156057" y="0"/>
                </a:lnTo>
                <a:close/>
              </a:path>
            </a:pathLst>
          </a:custGeom>
          <a:solidFill>
            <a:srgbClr val="859A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7746162" y="4440969"/>
            <a:ext cx="157480" cy="313055"/>
          </a:xfrm>
          <a:custGeom>
            <a:avLst/>
            <a:gdLst/>
            <a:ahLst/>
            <a:cxnLst/>
            <a:rect l="l" t="t" r="r" b="b"/>
            <a:pathLst>
              <a:path w="157479" h="313054">
                <a:moveTo>
                  <a:pt x="419" y="0"/>
                </a:moveTo>
                <a:lnTo>
                  <a:pt x="152" y="12"/>
                </a:lnTo>
                <a:lnTo>
                  <a:pt x="0" y="12"/>
                </a:lnTo>
                <a:lnTo>
                  <a:pt x="0" y="312927"/>
                </a:lnTo>
                <a:lnTo>
                  <a:pt x="266" y="312940"/>
                </a:lnTo>
                <a:lnTo>
                  <a:pt x="8636" y="312940"/>
                </a:lnTo>
                <a:lnTo>
                  <a:pt x="67134" y="298028"/>
                </a:lnTo>
                <a:lnTo>
                  <a:pt x="103534" y="274139"/>
                </a:lnTo>
                <a:lnTo>
                  <a:pt x="131894" y="241312"/>
                </a:lnTo>
                <a:lnTo>
                  <a:pt x="150308" y="201451"/>
                </a:lnTo>
                <a:lnTo>
                  <a:pt x="156870" y="156463"/>
                </a:lnTo>
                <a:lnTo>
                  <a:pt x="148893" y="107014"/>
                </a:lnTo>
                <a:lnTo>
                  <a:pt x="126682" y="64064"/>
                </a:lnTo>
                <a:lnTo>
                  <a:pt x="92813" y="30192"/>
                </a:lnTo>
                <a:lnTo>
                  <a:pt x="49866" y="7978"/>
                </a:lnTo>
                <a:lnTo>
                  <a:pt x="419" y="0"/>
                </a:lnTo>
                <a:close/>
              </a:path>
            </a:pathLst>
          </a:custGeom>
          <a:solidFill>
            <a:srgbClr val="6C7F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6002197" y="3564509"/>
            <a:ext cx="406704" cy="33701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5468848" y="1197483"/>
            <a:ext cx="32384" cy="134620"/>
          </a:xfrm>
          <a:custGeom>
            <a:avLst/>
            <a:gdLst/>
            <a:ahLst/>
            <a:cxnLst/>
            <a:rect l="l" t="t" r="r" b="b"/>
            <a:pathLst>
              <a:path w="32385" h="134619">
                <a:moveTo>
                  <a:pt x="0" y="134619"/>
                </a:moveTo>
                <a:lnTo>
                  <a:pt x="32016" y="134619"/>
                </a:lnTo>
                <a:lnTo>
                  <a:pt x="32016" y="0"/>
                </a:lnTo>
                <a:lnTo>
                  <a:pt x="0" y="0"/>
                </a:lnTo>
                <a:lnTo>
                  <a:pt x="0" y="134619"/>
                </a:lnTo>
                <a:close/>
              </a:path>
            </a:pathLst>
          </a:custGeom>
          <a:solidFill>
            <a:srgbClr val="945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5479276" y="1196213"/>
            <a:ext cx="21590" cy="1270"/>
          </a:xfrm>
          <a:custGeom>
            <a:avLst/>
            <a:gdLst/>
            <a:ahLst/>
            <a:cxnLst/>
            <a:rect l="l" t="t" r="r" b="b"/>
            <a:pathLst>
              <a:path w="21589" h="1269">
                <a:moveTo>
                  <a:pt x="0" y="1270"/>
                </a:moveTo>
                <a:lnTo>
                  <a:pt x="21588" y="1270"/>
                </a:lnTo>
                <a:lnTo>
                  <a:pt x="21588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945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5494301" y="1194943"/>
            <a:ext cx="6985" cy="1270"/>
          </a:xfrm>
          <a:custGeom>
            <a:avLst/>
            <a:gdLst/>
            <a:ahLst/>
            <a:cxnLst/>
            <a:rect l="l" t="t" r="r" b="b"/>
            <a:pathLst>
              <a:path w="6985" h="1269">
                <a:moveTo>
                  <a:pt x="0" y="1270"/>
                </a:moveTo>
                <a:lnTo>
                  <a:pt x="6563" y="1270"/>
                </a:lnTo>
                <a:lnTo>
                  <a:pt x="6563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945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5437911" y="1197483"/>
            <a:ext cx="31115" cy="134620"/>
          </a:xfrm>
          <a:custGeom>
            <a:avLst/>
            <a:gdLst/>
            <a:ahLst/>
            <a:cxnLst/>
            <a:rect l="l" t="t" r="r" b="b"/>
            <a:pathLst>
              <a:path w="31114" h="134619">
                <a:moveTo>
                  <a:pt x="0" y="134619"/>
                </a:moveTo>
                <a:lnTo>
                  <a:pt x="30949" y="134619"/>
                </a:lnTo>
                <a:lnTo>
                  <a:pt x="30949" y="0"/>
                </a:lnTo>
                <a:lnTo>
                  <a:pt x="0" y="0"/>
                </a:lnTo>
                <a:lnTo>
                  <a:pt x="0" y="134619"/>
                </a:lnTo>
                <a:close/>
              </a:path>
            </a:pathLst>
          </a:custGeom>
          <a:solidFill>
            <a:srgbClr val="A96D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5437911" y="1196213"/>
            <a:ext cx="22225" cy="1270"/>
          </a:xfrm>
          <a:custGeom>
            <a:avLst/>
            <a:gdLst/>
            <a:ahLst/>
            <a:cxnLst/>
            <a:rect l="l" t="t" r="r" b="b"/>
            <a:pathLst>
              <a:path w="22225" h="1269">
                <a:moveTo>
                  <a:pt x="0" y="1270"/>
                </a:moveTo>
                <a:lnTo>
                  <a:pt x="22027" y="1270"/>
                </a:lnTo>
                <a:lnTo>
                  <a:pt x="22027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96D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5437911" y="1194943"/>
            <a:ext cx="6985" cy="1270"/>
          </a:xfrm>
          <a:custGeom>
            <a:avLst/>
            <a:gdLst/>
            <a:ahLst/>
            <a:cxnLst/>
            <a:rect l="l" t="t" r="r" b="b"/>
            <a:pathLst>
              <a:path w="6985" h="1269">
                <a:moveTo>
                  <a:pt x="0" y="1270"/>
                </a:moveTo>
                <a:lnTo>
                  <a:pt x="6658" y="1270"/>
                </a:lnTo>
                <a:lnTo>
                  <a:pt x="6658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96D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5265991" y="790346"/>
            <a:ext cx="203200" cy="407034"/>
          </a:xfrm>
          <a:custGeom>
            <a:avLst/>
            <a:gdLst/>
            <a:ahLst/>
            <a:cxnLst/>
            <a:rect l="l" t="t" r="r" b="b"/>
            <a:pathLst>
              <a:path w="203200" h="407034">
                <a:moveTo>
                  <a:pt x="202857" y="0"/>
                </a:moveTo>
                <a:lnTo>
                  <a:pt x="156330" y="5468"/>
                </a:lnTo>
                <a:lnTo>
                  <a:pt x="113627" y="20823"/>
                </a:lnTo>
                <a:lnTo>
                  <a:pt x="75962" y="44850"/>
                </a:lnTo>
                <a:lnTo>
                  <a:pt x="44552" y="76334"/>
                </a:lnTo>
                <a:lnTo>
                  <a:pt x="20611" y="114060"/>
                </a:lnTo>
                <a:lnTo>
                  <a:pt x="5355" y="156812"/>
                </a:lnTo>
                <a:lnTo>
                  <a:pt x="0" y="203377"/>
                </a:lnTo>
                <a:lnTo>
                  <a:pt x="5971" y="252494"/>
                </a:lnTo>
                <a:lnTo>
                  <a:pt x="22930" y="297276"/>
                </a:lnTo>
                <a:lnTo>
                  <a:pt x="49439" y="336286"/>
                </a:lnTo>
                <a:lnTo>
                  <a:pt x="84062" y="368089"/>
                </a:lnTo>
                <a:lnTo>
                  <a:pt x="125363" y="391249"/>
                </a:lnTo>
                <a:lnTo>
                  <a:pt x="171907" y="404329"/>
                </a:lnTo>
                <a:lnTo>
                  <a:pt x="202857" y="406730"/>
                </a:lnTo>
                <a:lnTo>
                  <a:pt x="202857" y="0"/>
                </a:lnTo>
                <a:close/>
              </a:path>
            </a:pathLst>
          </a:custGeom>
          <a:solidFill>
            <a:srgbClr val="859A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5468848" y="790333"/>
            <a:ext cx="204470" cy="407034"/>
          </a:xfrm>
          <a:custGeom>
            <a:avLst/>
            <a:gdLst/>
            <a:ahLst/>
            <a:cxnLst/>
            <a:rect l="l" t="t" r="r" b="b"/>
            <a:pathLst>
              <a:path w="204470" h="407034">
                <a:moveTo>
                  <a:pt x="533" y="0"/>
                </a:moveTo>
                <a:lnTo>
                  <a:pt x="177" y="12"/>
                </a:lnTo>
                <a:lnTo>
                  <a:pt x="0" y="12"/>
                </a:lnTo>
                <a:lnTo>
                  <a:pt x="0" y="406742"/>
                </a:lnTo>
                <a:lnTo>
                  <a:pt x="190" y="406742"/>
                </a:lnTo>
                <a:lnTo>
                  <a:pt x="355" y="406768"/>
                </a:lnTo>
                <a:lnTo>
                  <a:pt x="8526" y="406612"/>
                </a:lnTo>
                <a:lnTo>
                  <a:pt x="78559" y="391257"/>
                </a:lnTo>
                <a:lnTo>
                  <a:pt x="119861" y="368096"/>
                </a:lnTo>
                <a:lnTo>
                  <a:pt x="154484" y="336294"/>
                </a:lnTo>
                <a:lnTo>
                  <a:pt x="180993" y="297286"/>
                </a:lnTo>
                <a:lnTo>
                  <a:pt x="197951" y="252506"/>
                </a:lnTo>
                <a:lnTo>
                  <a:pt x="203923" y="203390"/>
                </a:lnTo>
                <a:lnTo>
                  <a:pt x="198551" y="156754"/>
                </a:lnTo>
                <a:lnTo>
                  <a:pt x="183249" y="113943"/>
                </a:lnTo>
                <a:lnTo>
                  <a:pt x="159237" y="76179"/>
                </a:lnTo>
                <a:lnTo>
                  <a:pt x="127739" y="44681"/>
                </a:lnTo>
                <a:lnTo>
                  <a:pt x="89974" y="20672"/>
                </a:lnTo>
                <a:lnTo>
                  <a:pt x="47165" y="5371"/>
                </a:lnTo>
                <a:lnTo>
                  <a:pt x="533" y="0"/>
                </a:lnTo>
                <a:close/>
              </a:path>
            </a:pathLst>
          </a:custGeom>
          <a:solidFill>
            <a:srgbClr val="6C7F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6497510" y="1197483"/>
            <a:ext cx="32384" cy="134620"/>
          </a:xfrm>
          <a:custGeom>
            <a:avLst/>
            <a:gdLst/>
            <a:ahLst/>
            <a:cxnLst/>
            <a:rect l="l" t="t" r="r" b="b"/>
            <a:pathLst>
              <a:path w="32384" h="134619">
                <a:moveTo>
                  <a:pt x="0" y="134619"/>
                </a:moveTo>
                <a:lnTo>
                  <a:pt x="32016" y="134619"/>
                </a:lnTo>
                <a:lnTo>
                  <a:pt x="32016" y="0"/>
                </a:lnTo>
                <a:lnTo>
                  <a:pt x="0" y="0"/>
                </a:lnTo>
                <a:lnTo>
                  <a:pt x="0" y="134619"/>
                </a:lnTo>
                <a:close/>
              </a:path>
            </a:pathLst>
          </a:custGeom>
          <a:solidFill>
            <a:srgbClr val="945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6507936" y="1196213"/>
            <a:ext cx="21590" cy="1270"/>
          </a:xfrm>
          <a:custGeom>
            <a:avLst/>
            <a:gdLst/>
            <a:ahLst/>
            <a:cxnLst/>
            <a:rect l="l" t="t" r="r" b="b"/>
            <a:pathLst>
              <a:path w="21590" h="1269">
                <a:moveTo>
                  <a:pt x="0" y="1270"/>
                </a:moveTo>
                <a:lnTo>
                  <a:pt x="21591" y="1270"/>
                </a:lnTo>
                <a:lnTo>
                  <a:pt x="21591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945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6522959" y="1194943"/>
            <a:ext cx="6985" cy="1270"/>
          </a:xfrm>
          <a:custGeom>
            <a:avLst/>
            <a:gdLst/>
            <a:ahLst/>
            <a:cxnLst/>
            <a:rect l="l" t="t" r="r" b="b"/>
            <a:pathLst>
              <a:path w="6984" h="1269">
                <a:moveTo>
                  <a:pt x="0" y="1270"/>
                </a:moveTo>
                <a:lnTo>
                  <a:pt x="6568" y="1270"/>
                </a:lnTo>
                <a:lnTo>
                  <a:pt x="6568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945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6466585" y="1197483"/>
            <a:ext cx="31115" cy="134620"/>
          </a:xfrm>
          <a:custGeom>
            <a:avLst/>
            <a:gdLst/>
            <a:ahLst/>
            <a:cxnLst/>
            <a:rect l="l" t="t" r="r" b="b"/>
            <a:pathLst>
              <a:path w="31114" h="134619">
                <a:moveTo>
                  <a:pt x="0" y="134619"/>
                </a:moveTo>
                <a:lnTo>
                  <a:pt x="30937" y="134619"/>
                </a:lnTo>
                <a:lnTo>
                  <a:pt x="30937" y="0"/>
                </a:lnTo>
                <a:lnTo>
                  <a:pt x="0" y="0"/>
                </a:lnTo>
                <a:lnTo>
                  <a:pt x="0" y="134619"/>
                </a:lnTo>
                <a:close/>
              </a:path>
            </a:pathLst>
          </a:custGeom>
          <a:solidFill>
            <a:srgbClr val="A96D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6466585" y="1196213"/>
            <a:ext cx="22225" cy="1270"/>
          </a:xfrm>
          <a:custGeom>
            <a:avLst/>
            <a:gdLst/>
            <a:ahLst/>
            <a:cxnLst/>
            <a:rect l="l" t="t" r="r" b="b"/>
            <a:pathLst>
              <a:path w="22225" h="1269">
                <a:moveTo>
                  <a:pt x="0" y="1270"/>
                </a:moveTo>
                <a:lnTo>
                  <a:pt x="22010" y="1270"/>
                </a:lnTo>
                <a:lnTo>
                  <a:pt x="2201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96D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6466585" y="1194943"/>
            <a:ext cx="6985" cy="1270"/>
          </a:xfrm>
          <a:custGeom>
            <a:avLst/>
            <a:gdLst/>
            <a:ahLst/>
            <a:cxnLst/>
            <a:rect l="l" t="t" r="r" b="b"/>
            <a:pathLst>
              <a:path w="6985" h="1269">
                <a:moveTo>
                  <a:pt x="0" y="1270"/>
                </a:moveTo>
                <a:lnTo>
                  <a:pt x="6650" y="1270"/>
                </a:lnTo>
                <a:lnTo>
                  <a:pt x="665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96D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6294640" y="790346"/>
            <a:ext cx="203200" cy="407034"/>
          </a:xfrm>
          <a:custGeom>
            <a:avLst/>
            <a:gdLst/>
            <a:ahLst/>
            <a:cxnLst/>
            <a:rect l="l" t="t" r="r" b="b"/>
            <a:pathLst>
              <a:path w="203200" h="407034">
                <a:moveTo>
                  <a:pt x="202869" y="0"/>
                </a:moveTo>
                <a:lnTo>
                  <a:pt x="156342" y="5468"/>
                </a:lnTo>
                <a:lnTo>
                  <a:pt x="113637" y="20823"/>
                </a:lnTo>
                <a:lnTo>
                  <a:pt x="75970" y="44850"/>
                </a:lnTo>
                <a:lnTo>
                  <a:pt x="44557" y="76334"/>
                </a:lnTo>
                <a:lnTo>
                  <a:pt x="20613" y="114060"/>
                </a:lnTo>
                <a:lnTo>
                  <a:pt x="5356" y="156812"/>
                </a:lnTo>
                <a:lnTo>
                  <a:pt x="0" y="203377"/>
                </a:lnTo>
                <a:lnTo>
                  <a:pt x="5972" y="252494"/>
                </a:lnTo>
                <a:lnTo>
                  <a:pt x="22934" y="297276"/>
                </a:lnTo>
                <a:lnTo>
                  <a:pt x="49447" y="336286"/>
                </a:lnTo>
                <a:lnTo>
                  <a:pt x="84075" y="368089"/>
                </a:lnTo>
                <a:lnTo>
                  <a:pt x="125383" y="391249"/>
                </a:lnTo>
                <a:lnTo>
                  <a:pt x="171932" y="404329"/>
                </a:lnTo>
                <a:lnTo>
                  <a:pt x="202869" y="406730"/>
                </a:lnTo>
                <a:lnTo>
                  <a:pt x="202869" y="0"/>
                </a:lnTo>
                <a:close/>
              </a:path>
            </a:pathLst>
          </a:custGeom>
          <a:solidFill>
            <a:srgbClr val="859A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6497510" y="790333"/>
            <a:ext cx="204470" cy="407034"/>
          </a:xfrm>
          <a:custGeom>
            <a:avLst/>
            <a:gdLst/>
            <a:ahLst/>
            <a:cxnLst/>
            <a:rect l="l" t="t" r="r" b="b"/>
            <a:pathLst>
              <a:path w="204470" h="407034">
                <a:moveTo>
                  <a:pt x="533" y="0"/>
                </a:moveTo>
                <a:lnTo>
                  <a:pt x="177" y="12"/>
                </a:lnTo>
                <a:lnTo>
                  <a:pt x="0" y="12"/>
                </a:lnTo>
                <a:lnTo>
                  <a:pt x="0" y="406742"/>
                </a:lnTo>
                <a:lnTo>
                  <a:pt x="177" y="406742"/>
                </a:lnTo>
                <a:lnTo>
                  <a:pt x="342" y="406768"/>
                </a:lnTo>
                <a:lnTo>
                  <a:pt x="8524" y="406612"/>
                </a:lnTo>
                <a:lnTo>
                  <a:pt x="78558" y="391257"/>
                </a:lnTo>
                <a:lnTo>
                  <a:pt x="119857" y="368096"/>
                </a:lnTo>
                <a:lnTo>
                  <a:pt x="154478" y="336294"/>
                </a:lnTo>
                <a:lnTo>
                  <a:pt x="180983" y="297286"/>
                </a:lnTo>
                <a:lnTo>
                  <a:pt x="197940" y="252506"/>
                </a:lnTo>
                <a:lnTo>
                  <a:pt x="203911" y="203390"/>
                </a:lnTo>
                <a:lnTo>
                  <a:pt x="198538" y="156754"/>
                </a:lnTo>
                <a:lnTo>
                  <a:pt x="183236" y="113943"/>
                </a:lnTo>
                <a:lnTo>
                  <a:pt x="159226" y="76179"/>
                </a:lnTo>
                <a:lnTo>
                  <a:pt x="127728" y="44681"/>
                </a:lnTo>
                <a:lnTo>
                  <a:pt x="89966" y="20672"/>
                </a:lnTo>
                <a:lnTo>
                  <a:pt x="47160" y="5371"/>
                </a:lnTo>
                <a:lnTo>
                  <a:pt x="533" y="0"/>
                </a:lnTo>
                <a:close/>
              </a:path>
            </a:pathLst>
          </a:custGeom>
          <a:solidFill>
            <a:srgbClr val="6C7F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6169609" y="4740273"/>
            <a:ext cx="23495" cy="100965"/>
          </a:xfrm>
          <a:custGeom>
            <a:avLst/>
            <a:gdLst/>
            <a:ahLst/>
            <a:cxnLst/>
            <a:rect l="l" t="t" r="r" b="b"/>
            <a:pathLst>
              <a:path w="23495" h="100964">
                <a:moveTo>
                  <a:pt x="23228" y="0"/>
                </a:moveTo>
                <a:lnTo>
                  <a:pt x="15862" y="4368"/>
                </a:lnTo>
                <a:lnTo>
                  <a:pt x="8089" y="6756"/>
                </a:lnTo>
                <a:lnTo>
                  <a:pt x="0" y="6756"/>
                </a:lnTo>
                <a:lnTo>
                  <a:pt x="0" y="100596"/>
                </a:lnTo>
                <a:lnTo>
                  <a:pt x="23228" y="100596"/>
                </a:lnTo>
                <a:lnTo>
                  <a:pt x="23228" y="0"/>
                </a:lnTo>
                <a:close/>
              </a:path>
            </a:pathLst>
          </a:custGeom>
          <a:solidFill>
            <a:srgbClr val="945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6146393" y="4740275"/>
            <a:ext cx="23495" cy="100965"/>
          </a:xfrm>
          <a:custGeom>
            <a:avLst/>
            <a:gdLst/>
            <a:ahLst/>
            <a:cxnLst/>
            <a:rect l="l" t="t" r="r" b="b"/>
            <a:pathLst>
              <a:path w="23495" h="100964">
                <a:moveTo>
                  <a:pt x="0" y="0"/>
                </a:moveTo>
                <a:lnTo>
                  <a:pt x="0" y="100596"/>
                </a:lnTo>
                <a:lnTo>
                  <a:pt x="23215" y="100596"/>
                </a:lnTo>
                <a:lnTo>
                  <a:pt x="23215" y="6756"/>
                </a:lnTo>
                <a:lnTo>
                  <a:pt x="15151" y="6756"/>
                </a:lnTo>
                <a:lnTo>
                  <a:pt x="7353" y="4368"/>
                </a:lnTo>
                <a:lnTo>
                  <a:pt x="0" y="0"/>
                </a:lnTo>
                <a:close/>
              </a:path>
            </a:pathLst>
          </a:custGeom>
          <a:solidFill>
            <a:srgbClr val="A96D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6169609" y="4283223"/>
            <a:ext cx="81915" cy="464184"/>
          </a:xfrm>
          <a:custGeom>
            <a:avLst/>
            <a:gdLst/>
            <a:ahLst/>
            <a:cxnLst/>
            <a:rect l="l" t="t" r="r" b="b"/>
            <a:pathLst>
              <a:path w="81914" h="464185">
                <a:moveTo>
                  <a:pt x="0" y="0"/>
                </a:moveTo>
                <a:lnTo>
                  <a:pt x="0" y="463816"/>
                </a:lnTo>
                <a:lnTo>
                  <a:pt x="8089" y="463816"/>
                </a:lnTo>
                <a:lnTo>
                  <a:pt x="46556" y="434581"/>
                </a:lnTo>
                <a:lnTo>
                  <a:pt x="65014" y="399116"/>
                </a:lnTo>
                <a:lnTo>
                  <a:pt x="77152" y="353545"/>
                </a:lnTo>
                <a:lnTo>
                  <a:pt x="81521" y="300761"/>
                </a:lnTo>
                <a:lnTo>
                  <a:pt x="79368" y="255741"/>
                </a:lnTo>
                <a:lnTo>
                  <a:pt x="73237" y="201746"/>
                </a:lnTo>
                <a:lnTo>
                  <a:pt x="63615" y="144572"/>
                </a:lnTo>
                <a:lnTo>
                  <a:pt x="50992" y="90015"/>
                </a:lnTo>
                <a:lnTo>
                  <a:pt x="35855" y="43870"/>
                </a:lnTo>
                <a:lnTo>
                  <a:pt x="0" y="0"/>
                </a:lnTo>
                <a:close/>
              </a:path>
            </a:pathLst>
          </a:custGeom>
          <a:solidFill>
            <a:srgbClr val="6C7F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6088075" y="4283223"/>
            <a:ext cx="81915" cy="464184"/>
          </a:xfrm>
          <a:custGeom>
            <a:avLst/>
            <a:gdLst/>
            <a:ahLst/>
            <a:cxnLst/>
            <a:rect l="l" t="t" r="r" b="b"/>
            <a:pathLst>
              <a:path w="81914" h="464185">
                <a:moveTo>
                  <a:pt x="81534" y="0"/>
                </a:moveTo>
                <a:lnTo>
                  <a:pt x="45681" y="43870"/>
                </a:lnTo>
                <a:lnTo>
                  <a:pt x="30542" y="90015"/>
                </a:lnTo>
                <a:lnTo>
                  <a:pt x="17914" y="144572"/>
                </a:lnTo>
                <a:lnTo>
                  <a:pt x="8288" y="201746"/>
                </a:lnTo>
                <a:lnTo>
                  <a:pt x="2153" y="255741"/>
                </a:lnTo>
                <a:lnTo>
                  <a:pt x="0" y="300761"/>
                </a:lnTo>
                <a:lnTo>
                  <a:pt x="4372" y="353545"/>
                </a:lnTo>
                <a:lnTo>
                  <a:pt x="16519" y="399116"/>
                </a:lnTo>
                <a:lnTo>
                  <a:pt x="34986" y="434581"/>
                </a:lnTo>
                <a:lnTo>
                  <a:pt x="65671" y="461416"/>
                </a:lnTo>
                <a:lnTo>
                  <a:pt x="73469" y="463816"/>
                </a:lnTo>
                <a:lnTo>
                  <a:pt x="81534" y="463816"/>
                </a:lnTo>
                <a:lnTo>
                  <a:pt x="81534" y="0"/>
                </a:lnTo>
                <a:close/>
              </a:path>
            </a:pathLst>
          </a:custGeom>
          <a:solidFill>
            <a:srgbClr val="798D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7746162" y="3777500"/>
            <a:ext cx="29209" cy="125095"/>
          </a:xfrm>
          <a:custGeom>
            <a:avLst/>
            <a:gdLst/>
            <a:ahLst/>
            <a:cxnLst/>
            <a:rect l="l" t="t" r="r" b="b"/>
            <a:pathLst>
              <a:path w="29209" h="125095">
                <a:moveTo>
                  <a:pt x="28816" y="0"/>
                </a:moveTo>
                <a:lnTo>
                  <a:pt x="21867" y="3593"/>
                </a:lnTo>
                <a:lnTo>
                  <a:pt x="14732" y="6211"/>
                </a:lnTo>
                <a:lnTo>
                  <a:pt x="7435" y="7813"/>
                </a:lnTo>
                <a:lnTo>
                  <a:pt x="0" y="8356"/>
                </a:lnTo>
                <a:lnTo>
                  <a:pt x="0" y="124772"/>
                </a:lnTo>
                <a:lnTo>
                  <a:pt x="28816" y="124772"/>
                </a:lnTo>
                <a:lnTo>
                  <a:pt x="28816" y="0"/>
                </a:lnTo>
                <a:close/>
              </a:path>
            </a:pathLst>
          </a:custGeom>
          <a:solidFill>
            <a:srgbClr val="945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7717345" y="3777488"/>
            <a:ext cx="29209" cy="125095"/>
          </a:xfrm>
          <a:custGeom>
            <a:avLst/>
            <a:gdLst/>
            <a:ahLst/>
            <a:cxnLst/>
            <a:rect l="l" t="t" r="r" b="b"/>
            <a:pathLst>
              <a:path w="29209" h="125095">
                <a:moveTo>
                  <a:pt x="0" y="0"/>
                </a:moveTo>
                <a:lnTo>
                  <a:pt x="0" y="124782"/>
                </a:lnTo>
                <a:lnTo>
                  <a:pt x="28816" y="124782"/>
                </a:lnTo>
                <a:lnTo>
                  <a:pt x="28816" y="8356"/>
                </a:lnTo>
                <a:lnTo>
                  <a:pt x="21372" y="7813"/>
                </a:lnTo>
                <a:lnTo>
                  <a:pt x="14079" y="6211"/>
                </a:lnTo>
                <a:lnTo>
                  <a:pt x="6951" y="3593"/>
                </a:lnTo>
                <a:lnTo>
                  <a:pt x="0" y="0"/>
                </a:lnTo>
                <a:close/>
              </a:path>
            </a:pathLst>
          </a:custGeom>
          <a:solidFill>
            <a:srgbClr val="A96D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7746162" y="3210509"/>
            <a:ext cx="101600" cy="575945"/>
          </a:xfrm>
          <a:custGeom>
            <a:avLst/>
            <a:gdLst/>
            <a:ahLst/>
            <a:cxnLst/>
            <a:rect l="l" t="t" r="r" b="b"/>
            <a:pathLst>
              <a:path w="101600" h="575945">
                <a:moveTo>
                  <a:pt x="0" y="0"/>
                </a:moveTo>
                <a:lnTo>
                  <a:pt x="0" y="575348"/>
                </a:lnTo>
                <a:lnTo>
                  <a:pt x="7435" y="574803"/>
                </a:lnTo>
                <a:lnTo>
                  <a:pt x="57760" y="539106"/>
                </a:lnTo>
                <a:lnTo>
                  <a:pt x="80662" y="495103"/>
                </a:lnTo>
                <a:lnTo>
                  <a:pt x="95722" y="438564"/>
                </a:lnTo>
                <a:lnTo>
                  <a:pt x="101142" y="373075"/>
                </a:lnTo>
                <a:lnTo>
                  <a:pt x="99513" y="330863"/>
                </a:lnTo>
                <a:lnTo>
                  <a:pt x="94814" y="280946"/>
                </a:lnTo>
                <a:lnTo>
                  <a:pt x="87332" y="226709"/>
                </a:lnTo>
                <a:lnTo>
                  <a:pt x="77353" y="171533"/>
                </a:lnTo>
                <a:lnTo>
                  <a:pt x="65162" y="118803"/>
                </a:lnTo>
                <a:lnTo>
                  <a:pt x="51046" y="71901"/>
                </a:lnTo>
                <a:lnTo>
                  <a:pt x="35289" y="34211"/>
                </a:lnTo>
                <a:lnTo>
                  <a:pt x="0" y="0"/>
                </a:lnTo>
                <a:close/>
              </a:path>
            </a:pathLst>
          </a:custGeom>
          <a:solidFill>
            <a:srgbClr val="6C7F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7645031" y="3210509"/>
            <a:ext cx="101600" cy="575945"/>
          </a:xfrm>
          <a:custGeom>
            <a:avLst/>
            <a:gdLst/>
            <a:ahLst/>
            <a:cxnLst/>
            <a:rect l="l" t="t" r="r" b="b"/>
            <a:pathLst>
              <a:path w="101600" h="575945">
                <a:moveTo>
                  <a:pt x="101130" y="0"/>
                </a:moveTo>
                <a:lnTo>
                  <a:pt x="65841" y="34211"/>
                </a:lnTo>
                <a:lnTo>
                  <a:pt x="50086" y="71901"/>
                </a:lnTo>
                <a:lnTo>
                  <a:pt x="35972" y="118803"/>
                </a:lnTo>
                <a:lnTo>
                  <a:pt x="23783" y="171533"/>
                </a:lnTo>
                <a:lnTo>
                  <a:pt x="13806" y="226709"/>
                </a:lnTo>
                <a:lnTo>
                  <a:pt x="6326" y="280946"/>
                </a:lnTo>
                <a:lnTo>
                  <a:pt x="1629" y="330863"/>
                </a:lnTo>
                <a:lnTo>
                  <a:pt x="0" y="373075"/>
                </a:lnTo>
                <a:lnTo>
                  <a:pt x="5417" y="438564"/>
                </a:lnTo>
                <a:lnTo>
                  <a:pt x="20473" y="495103"/>
                </a:lnTo>
                <a:lnTo>
                  <a:pt x="43371" y="539106"/>
                </a:lnTo>
                <a:lnTo>
                  <a:pt x="72313" y="566991"/>
                </a:lnTo>
                <a:lnTo>
                  <a:pt x="101130" y="575348"/>
                </a:lnTo>
                <a:lnTo>
                  <a:pt x="101130" y="0"/>
                </a:lnTo>
                <a:close/>
              </a:path>
            </a:pathLst>
          </a:custGeom>
          <a:solidFill>
            <a:srgbClr val="798D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5923483" y="1165377"/>
            <a:ext cx="74510" cy="16134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5960732" y="432333"/>
            <a:ext cx="130810" cy="744220"/>
          </a:xfrm>
          <a:custGeom>
            <a:avLst/>
            <a:gdLst/>
            <a:ahLst/>
            <a:cxnLst/>
            <a:rect l="l" t="t" r="r" b="b"/>
            <a:pathLst>
              <a:path w="130810" h="744219">
                <a:moveTo>
                  <a:pt x="0" y="0"/>
                </a:moveTo>
                <a:lnTo>
                  <a:pt x="0" y="743864"/>
                </a:lnTo>
                <a:lnTo>
                  <a:pt x="9620" y="743157"/>
                </a:lnTo>
                <a:lnTo>
                  <a:pt x="62956" y="711562"/>
                </a:lnTo>
                <a:lnTo>
                  <a:pt x="85527" y="680127"/>
                </a:lnTo>
                <a:lnTo>
                  <a:pt x="104286" y="640113"/>
                </a:lnTo>
                <a:lnTo>
                  <a:pt x="118539" y="592895"/>
                </a:lnTo>
                <a:lnTo>
                  <a:pt x="127598" y="539847"/>
                </a:lnTo>
                <a:lnTo>
                  <a:pt x="130771" y="482346"/>
                </a:lnTo>
                <a:lnTo>
                  <a:pt x="129354" y="438556"/>
                </a:lnTo>
                <a:lnTo>
                  <a:pt x="125235" y="387568"/>
                </a:lnTo>
                <a:lnTo>
                  <a:pt x="118617" y="331778"/>
                </a:lnTo>
                <a:lnTo>
                  <a:pt x="109704" y="273580"/>
                </a:lnTo>
                <a:lnTo>
                  <a:pt x="98696" y="215370"/>
                </a:lnTo>
                <a:lnTo>
                  <a:pt x="85796" y="159543"/>
                </a:lnTo>
                <a:lnTo>
                  <a:pt x="71207" y="108495"/>
                </a:lnTo>
                <a:lnTo>
                  <a:pt x="55130" y="64621"/>
                </a:lnTo>
                <a:lnTo>
                  <a:pt x="37769" y="30317"/>
                </a:lnTo>
                <a:lnTo>
                  <a:pt x="0" y="0"/>
                </a:lnTo>
                <a:close/>
              </a:path>
            </a:pathLst>
          </a:custGeom>
          <a:solidFill>
            <a:srgbClr val="6C7F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5829998" y="432333"/>
            <a:ext cx="130810" cy="744220"/>
          </a:xfrm>
          <a:custGeom>
            <a:avLst/>
            <a:gdLst/>
            <a:ahLst/>
            <a:cxnLst/>
            <a:rect l="l" t="t" r="r" b="b"/>
            <a:pathLst>
              <a:path w="130810" h="744219">
                <a:moveTo>
                  <a:pt x="130733" y="0"/>
                </a:moveTo>
                <a:lnTo>
                  <a:pt x="92972" y="30317"/>
                </a:lnTo>
                <a:lnTo>
                  <a:pt x="75615" y="64621"/>
                </a:lnTo>
                <a:lnTo>
                  <a:pt x="59543" y="108495"/>
                </a:lnTo>
                <a:lnTo>
                  <a:pt x="44958" y="159543"/>
                </a:lnTo>
                <a:lnTo>
                  <a:pt x="32063" y="215370"/>
                </a:lnTo>
                <a:lnTo>
                  <a:pt x="21059" y="273580"/>
                </a:lnTo>
                <a:lnTo>
                  <a:pt x="12149" y="331778"/>
                </a:lnTo>
                <a:lnTo>
                  <a:pt x="5534" y="387568"/>
                </a:lnTo>
                <a:lnTo>
                  <a:pt x="1417" y="438556"/>
                </a:lnTo>
                <a:lnTo>
                  <a:pt x="0" y="482346"/>
                </a:lnTo>
                <a:lnTo>
                  <a:pt x="3171" y="539847"/>
                </a:lnTo>
                <a:lnTo>
                  <a:pt x="12225" y="592895"/>
                </a:lnTo>
                <a:lnTo>
                  <a:pt x="26473" y="640113"/>
                </a:lnTo>
                <a:lnTo>
                  <a:pt x="45225" y="680127"/>
                </a:lnTo>
                <a:lnTo>
                  <a:pt x="67792" y="711562"/>
                </a:lnTo>
                <a:lnTo>
                  <a:pt x="102467" y="737686"/>
                </a:lnTo>
                <a:lnTo>
                  <a:pt x="130733" y="743864"/>
                </a:lnTo>
                <a:lnTo>
                  <a:pt x="130733" y="0"/>
                </a:lnTo>
                <a:close/>
              </a:path>
            </a:pathLst>
          </a:custGeom>
          <a:solidFill>
            <a:srgbClr val="798D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3468661" y="3389972"/>
            <a:ext cx="189280" cy="6729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3480358" y="3945388"/>
            <a:ext cx="189865" cy="67310"/>
          </a:xfrm>
          <a:custGeom>
            <a:avLst/>
            <a:gdLst/>
            <a:ahLst/>
            <a:cxnLst/>
            <a:rect l="l" t="t" r="r" b="b"/>
            <a:pathLst>
              <a:path w="189864" h="67310">
                <a:moveTo>
                  <a:pt x="94653" y="0"/>
                </a:moveTo>
                <a:lnTo>
                  <a:pt x="57816" y="2643"/>
                </a:lnTo>
                <a:lnTo>
                  <a:pt x="27728" y="9855"/>
                </a:lnTo>
                <a:lnTo>
                  <a:pt x="7440" y="20552"/>
                </a:lnTo>
                <a:lnTo>
                  <a:pt x="0" y="33655"/>
                </a:lnTo>
                <a:lnTo>
                  <a:pt x="7440" y="46750"/>
                </a:lnTo>
                <a:lnTo>
                  <a:pt x="27728" y="57443"/>
                </a:lnTo>
                <a:lnTo>
                  <a:pt x="57816" y="64653"/>
                </a:lnTo>
                <a:lnTo>
                  <a:pt x="94653" y="67297"/>
                </a:lnTo>
                <a:lnTo>
                  <a:pt x="131486" y="64653"/>
                </a:lnTo>
                <a:lnTo>
                  <a:pt x="161564" y="57443"/>
                </a:lnTo>
                <a:lnTo>
                  <a:pt x="181844" y="46750"/>
                </a:lnTo>
                <a:lnTo>
                  <a:pt x="189280" y="33655"/>
                </a:lnTo>
                <a:lnTo>
                  <a:pt x="181844" y="20552"/>
                </a:lnTo>
                <a:lnTo>
                  <a:pt x="161564" y="9855"/>
                </a:lnTo>
                <a:lnTo>
                  <a:pt x="131486" y="2643"/>
                </a:lnTo>
                <a:lnTo>
                  <a:pt x="94653" y="0"/>
                </a:lnTo>
                <a:close/>
              </a:path>
            </a:pathLst>
          </a:custGeom>
          <a:solidFill>
            <a:srgbClr val="DADA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3466681" y="4794427"/>
            <a:ext cx="189280" cy="6729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3575012" y="3877183"/>
            <a:ext cx="24765" cy="101600"/>
          </a:xfrm>
          <a:custGeom>
            <a:avLst/>
            <a:gdLst/>
            <a:ahLst/>
            <a:cxnLst/>
            <a:rect l="l" t="t" r="r" b="b"/>
            <a:pathLst>
              <a:path w="24764" h="101600">
                <a:moveTo>
                  <a:pt x="0" y="101600"/>
                </a:moveTo>
                <a:lnTo>
                  <a:pt x="24193" y="101600"/>
                </a:lnTo>
                <a:lnTo>
                  <a:pt x="24193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45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3583520" y="3875490"/>
            <a:ext cx="15875" cy="1905"/>
          </a:xfrm>
          <a:custGeom>
            <a:avLst/>
            <a:gdLst/>
            <a:ahLst/>
            <a:cxnLst/>
            <a:rect l="l" t="t" r="r" b="b"/>
            <a:pathLst>
              <a:path w="15875" h="1904">
                <a:moveTo>
                  <a:pt x="15684" y="0"/>
                </a:moveTo>
                <a:lnTo>
                  <a:pt x="7937" y="1206"/>
                </a:lnTo>
                <a:lnTo>
                  <a:pt x="0" y="1841"/>
                </a:lnTo>
                <a:lnTo>
                  <a:pt x="15684" y="1841"/>
                </a:lnTo>
                <a:lnTo>
                  <a:pt x="15684" y="0"/>
                </a:lnTo>
                <a:close/>
              </a:path>
            </a:pathLst>
          </a:custGeom>
          <a:solidFill>
            <a:srgbClr val="945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3551593" y="3877183"/>
            <a:ext cx="23495" cy="101600"/>
          </a:xfrm>
          <a:custGeom>
            <a:avLst/>
            <a:gdLst/>
            <a:ahLst/>
            <a:cxnLst/>
            <a:rect l="l" t="t" r="r" b="b"/>
            <a:pathLst>
              <a:path w="23495" h="101600">
                <a:moveTo>
                  <a:pt x="0" y="101600"/>
                </a:moveTo>
                <a:lnTo>
                  <a:pt x="23418" y="101600"/>
                </a:lnTo>
                <a:lnTo>
                  <a:pt x="23418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A96D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3551593" y="3875913"/>
            <a:ext cx="6985" cy="1270"/>
          </a:xfrm>
          <a:custGeom>
            <a:avLst/>
            <a:gdLst/>
            <a:ahLst/>
            <a:cxnLst/>
            <a:rect l="l" t="t" r="r" b="b"/>
            <a:pathLst>
              <a:path w="6985" h="1270">
                <a:moveTo>
                  <a:pt x="0" y="1270"/>
                </a:moveTo>
                <a:lnTo>
                  <a:pt x="6795" y="1270"/>
                </a:lnTo>
                <a:lnTo>
                  <a:pt x="6795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96D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3421519" y="3569563"/>
            <a:ext cx="153670" cy="307975"/>
          </a:xfrm>
          <a:custGeom>
            <a:avLst/>
            <a:gdLst/>
            <a:ahLst/>
            <a:cxnLst/>
            <a:rect l="l" t="t" r="r" b="b"/>
            <a:pathLst>
              <a:path w="153670" h="307975">
                <a:moveTo>
                  <a:pt x="153492" y="0"/>
                </a:moveTo>
                <a:lnTo>
                  <a:pt x="104956" y="7940"/>
                </a:lnTo>
                <a:lnTo>
                  <a:pt x="62819" y="29820"/>
                </a:lnTo>
                <a:lnTo>
                  <a:pt x="29600" y="63117"/>
                </a:lnTo>
                <a:lnTo>
                  <a:pt x="7820" y="105309"/>
                </a:lnTo>
                <a:lnTo>
                  <a:pt x="0" y="153873"/>
                </a:lnTo>
                <a:lnTo>
                  <a:pt x="6453" y="198116"/>
                </a:lnTo>
                <a:lnTo>
                  <a:pt x="24564" y="237318"/>
                </a:lnTo>
                <a:lnTo>
                  <a:pt x="52455" y="269605"/>
                </a:lnTo>
                <a:lnTo>
                  <a:pt x="88250" y="293101"/>
                </a:lnTo>
                <a:lnTo>
                  <a:pt x="130073" y="305934"/>
                </a:lnTo>
                <a:lnTo>
                  <a:pt x="153492" y="307750"/>
                </a:lnTo>
                <a:lnTo>
                  <a:pt x="153492" y="0"/>
                </a:lnTo>
                <a:close/>
              </a:path>
            </a:pathLst>
          </a:custGeom>
          <a:solidFill>
            <a:srgbClr val="859A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3575012" y="3569551"/>
            <a:ext cx="154305" cy="307975"/>
          </a:xfrm>
          <a:custGeom>
            <a:avLst/>
            <a:gdLst/>
            <a:ahLst/>
            <a:cxnLst/>
            <a:rect l="l" t="t" r="r" b="b"/>
            <a:pathLst>
              <a:path w="154304" h="307975">
                <a:moveTo>
                  <a:pt x="393" y="0"/>
                </a:moveTo>
                <a:lnTo>
                  <a:pt x="126" y="12"/>
                </a:lnTo>
                <a:lnTo>
                  <a:pt x="0" y="307762"/>
                </a:lnTo>
                <a:lnTo>
                  <a:pt x="253" y="307775"/>
                </a:lnTo>
                <a:lnTo>
                  <a:pt x="8508" y="307775"/>
                </a:lnTo>
                <a:lnTo>
                  <a:pt x="16446" y="307153"/>
                </a:lnTo>
                <a:lnTo>
                  <a:pt x="66022" y="293114"/>
                </a:lnTo>
                <a:lnTo>
                  <a:pt x="101821" y="269617"/>
                </a:lnTo>
                <a:lnTo>
                  <a:pt x="129714" y="237331"/>
                </a:lnTo>
                <a:lnTo>
                  <a:pt x="147825" y="198129"/>
                </a:lnTo>
                <a:lnTo>
                  <a:pt x="154279" y="153885"/>
                </a:lnTo>
                <a:lnTo>
                  <a:pt x="146434" y="105251"/>
                </a:lnTo>
                <a:lnTo>
                  <a:pt x="124588" y="63008"/>
                </a:lnTo>
                <a:lnTo>
                  <a:pt x="91276" y="29694"/>
                </a:lnTo>
                <a:lnTo>
                  <a:pt x="49033" y="7846"/>
                </a:lnTo>
                <a:lnTo>
                  <a:pt x="393" y="0"/>
                </a:lnTo>
                <a:close/>
              </a:path>
            </a:pathLst>
          </a:custGeom>
          <a:solidFill>
            <a:srgbClr val="6C7F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3561321" y="3303765"/>
            <a:ext cx="28575" cy="122555"/>
          </a:xfrm>
          <a:custGeom>
            <a:avLst/>
            <a:gdLst/>
            <a:ahLst/>
            <a:cxnLst/>
            <a:rect l="l" t="t" r="r" b="b"/>
            <a:pathLst>
              <a:path w="28575" h="122554">
                <a:moveTo>
                  <a:pt x="28194" y="0"/>
                </a:moveTo>
                <a:lnTo>
                  <a:pt x="21388" y="3519"/>
                </a:lnTo>
                <a:lnTo>
                  <a:pt x="14411" y="6086"/>
                </a:lnTo>
                <a:lnTo>
                  <a:pt x="7277" y="7658"/>
                </a:lnTo>
                <a:lnTo>
                  <a:pt x="0" y="8191"/>
                </a:lnTo>
                <a:lnTo>
                  <a:pt x="0" y="122072"/>
                </a:lnTo>
                <a:lnTo>
                  <a:pt x="28194" y="122072"/>
                </a:lnTo>
                <a:lnTo>
                  <a:pt x="28194" y="0"/>
                </a:lnTo>
                <a:close/>
              </a:path>
            </a:pathLst>
          </a:custGeom>
          <a:solidFill>
            <a:srgbClr val="945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3533140" y="3303765"/>
            <a:ext cx="28575" cy="122555"/>
          </a:xfrm>
          <a:custGeom>
            <a:avLst/>
            <a:gdLst/>
            <a:ahLst/>
            <a:cxnLst/>
            <a:rect l="l" t="t" r="r" b="b"/>
            <a:pathLst>
              <a:path w="28575" h="122554">
                <a:moveTo>
                  <a:pt x="0" y="0"/>
                </a:moveTo>
                <a:lnTo>
                  <a:pt x="0" y="122072"/>
                </a:lnTo>
                <a:lnTo>
                  <a:pt x="28181" y="122072"/>
                </a:lnTo>
                <a:lnTo>
                  <a:pt x="28181" y="8204"/>
                </a:lnTo>
                <a:lnTo>
                  <a:pt x="20895" y="7668"/>
                </a:lnTo>
                <a:lnTo>
                  <a:pt x="13757" y="6092"/>
                </a:lnTo>
                <a:lnTo>
                  <a:pt x="6785" y="3521"/>
                </a:lnTo>
                <a:lnTo>
                  <a:pt x="0" y="0"/>
                </a:lnTo>
                <a:close/>
              </a:path>
            </a:pathLst>
          </a:custGeom>
          <a:solidFill>
            <a:srgbClr val="A96D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3561321" y="2749118"/>
            <a:ext cx="99060" cy="563245"/>
          </a:xfrm>
          <a:custGeom>
            <a:avLst/>
            <a:gdLst/>
            <a:ahLst/>
            <a:cxnLst/>
            <a:rect l="l" t="t" r="r" b="b"/>
            <a:pathLst>
              <a:path w="99060" h="563245">
                <a:moveTo>
                  <a:pt x="0" y="0"/>
                </a:moveTo>
                <a:lnTo>
                  <a:pt x="0" y="562838"/>
                </a:lnTo>
                <a:lnTo>
                  <a:pt x="7277" y="562305"/>
                </a:lnTo>
                <a:lnTo>
                  <a:pt x="56499" y="527383"/>
                </a:lnTo>
                <a:lnTo>
                  <a:pt x="78898" y="484339"/>
                </a:lnTo>
                <a:lnTo>
                  <a:pt x="93630" y="429027"/>
                </a:lnTo>
                <a:lnTo>
                  <a:pt x="98933" y="364959"/>
                </a:lnTo>
                <a:lnTo>
                  <a:pt x="96922" y="317901"/>
                </a:lnTo>
                <a:lnTo>
                  <a:pt x="91157" y="261830"/>
                </a:lnTo>
                <a:lnTo>
                  <a:pt x="82035" y="201459"/>
                </a:lnTo>
                <a:lnTo>
                  <a:pt x="69954" y="141498"/>
                </a:lnTo>
                <a:lnTo>
                  <a:pt x="55312" y="86660"/>
                </a:lnTo>
                <a:lnTo>
                  <a:pt x="38507" y="41656"/>
                </a:lnTo>
                <a:lnTo>
                  <a:pt x="0" y="0"/>
                </a:lnTo>
                <a:close/>
              </a:path>
            </a:pathLst>
          </a:custGeom>
          <a:solidFill>
            <a:srgbClr val="6C7F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3462375" y="2749118"/>
            <a:ext cx="99060" cy="563245"/>
          </a:xfrm>
          <a:custGeom>
            <a:avLst/>
            <a:gdLst/>
            <a:ahLst/>
            <a:cxnLst/>
            <a:rect l="l" t="t" r="r" b="b"/>
            <a:pathLst>
              <a:path w="99060" h="563245">
                <a:moveTo>
                  <a:pt x="98945" y="0"/>
                </a:moveTo>
                <a:lnTo>
                  <a:pt x="60430" y="41656"/>
                </a:lnTo>
                <a:lnTo>
                  <a:pt x="43623" y="86660"/>
                </a:lnTo>
                <a:lnTo>
                  <a:pt x="28979" y="141498"/>
                </a:lnTo>
                <a:lnTo>
                  <a:pt x="16897" y="201459"/>
                </a:lnTo>
                <a:lnTo>
                  <a:pt x="7775" y="261830"/>
                </a:lnTo>
                <a:lnTo>
                  <a:pt x="2010" y="317901"/>
                </a:lnTo>
                <a:lnTo>
                  <a:pt x="0" y="364959"/>
                </a:lnTo>
                <a:lnTo>
                  <a:pt x="5304" y="429027"/>
                </a:lnTo>
                <a:lnTo>
                  <a:pt x="20042" y="484339"/>
                </a:lnTo>
                <a:lnTo>
                  <a:pt x="42449" y="527383"/>
                </a:lnTo>
                <a:lnTo>
                  <a:pt x="70764" y="554647"/>
                </a:lnTo>
                <a:lnTo>
                  <a:pt x="98945" y="562838"/>
                </a:lnTo>
                <a:lnTo>
                  <a:pt x="98945" y="0"/>
                </a:lnTo>
                <a:close/>
              </a:path>
            </a:pathLst>
          </a:custGeom>
          <a:solidFill>
            <a:srgbClr val="798D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3561321" y="4705997"/>
            <a:ext cx="28575" cy="122555"/>
          </a:xfrm>
          <a:custGeom>
            <a:avLst/>
            <a:gdLst/>
            <a:ahLst/>
            <a:cxnLst/>
            <a:rect l="l" t="t" r="r" b="b"/>
            <a:pathLst>
              <a:path w="28575" h="122554">
                <a:moveTo>
                  <a:pt x="28194" y="0"/>
                </a:moveTo>
                <a:lnTo>
                  <a:pt x="21388" y="3519"/>
                </a:lnTo>
                <a:lnTo>
                  <a:pt x="14411" y="6086"/>
                </a:lnTo>
                <a:lnTo>
                  <a:pt x="7277" y="7658"/>
                </a:lnTo>
                <a:lnTo>
                  <a:pt x="0" y="8191"/>
                </a:lnTo>
                <a:lnTo>
                  <a:pt x="0" y="122072"/>
                </a:lnTo>
                <a:lnTo>
                  <a:pt x="28194" y="122072"/>
                </a:lnTo>
                <a:lnTo>
                  <a:pt x="28194" y="0"/>
                </a:lnTo>
                <a:close/>
              </a:path>
            </a:pathLst>
          </a:custGeom>
          <a:solidFill>
            <a:srgbClr val="945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3533140" y="4705994"/>
            <a:ext cx="28575" cy="122555"/>
          </a:xfrm>
          <a:custGeom>
            <a:avLst/>
            <a:gdLst/>
            <a:ahLst/>
            <a:cxnLst/>
            <a:rect l="l" t="t" r="r" b="b"/>
            <a:pathLst>
              <a:path w="28575" h="122554">
                <a:moveTo>
                  <a:pt x="0" y="0"/>
                </a:moveTo>
                <a:lnTo>
                  <a:pt x="0" y="122072"/>
                </a:lnTo>
                <a:lnTo>
                  <a:pt x="28181" y="122072"/>
                </a:lnTo>
                <a:lnTo>
                  <a:pt x="28181" y="8204"/>
                </a:lnTo>
                <a:lnTo>
                  <a:pt x="20895" y="7668"/>
                </a:lnTo>
                <a:lnTo>
                  <a:pt x="13757" y="6092"/>
                </a:lnTo>
                <a:lnTo>
                  <a:pt x="6785" y="3521"/>
                </a:lnTo>
                <a:lnTo>
                  <a:pt x="0" y="0"/>
                </a:lnTo>
                <a:close/>
              </a:path>
            </a:pathLst>
          </a:custGeom>
          <a:solidFill>
            <a:srgbClr val="A96D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3561321" y="4151349"/>
            <a:ext cx="99060" cy="563245"/>
          </a:xfrm>
          <a:custGeom>
            <a:avLst/>
            <a:gdLst/>
            <a:ahLst/>
            <a:cxnLst/>
            <a:rect l="l" t="t" r="r" b="b"/>
            <a:pathLst>
              <a:path w="99060" h="563245">
                <a:moveTo>
                  <a:pt x="0" y="0"/>
                </a:moveTo>
                <a:lnTo>
                  <a:pt x="0" y="562838"/>
                </a:lnTo>
                <a:lnTo>
                  <a:pt x="7277" y="562305"/>
                </a:lnTo>
                <a:lnTo>
                  <a:pt x="56499" y="527385"/>
                </a:lnTo>
                <a:lnTo>
                  <a:pt x="78898" y="484344"/>
                </a:lnTo>
                <a:lnTo>
                  <a:pt x="93630" y="429033"/>
                </a:lnTo>
                <a:lnTo>
                  <a:pt x="98933" y="364959"/>
                </a:lnTo>
                <a:lnTo>
                  <a:pt x="96922" y="317905"/>
                </a:lnTo>
                <a:lnTo>
                  <a:pt x="91157" y="261836"/>
                </a:lnTo>
                <a:lnTo>
                  <a:pt x="82035" y="201464"/>
                </a:lnTo>
                <a:lnTo>
                  <a:pt x="69954" y="141503"/>
                </a:lnTo>
                <a:lnTo>
                  <a:pt x="55312" y="86663"/>
                </a:lnTo>
                <a:lnTo>
                  <a:pt x="38507" y="41658"/>
                </a:lnTo>
                <a:lnTo>
                  <a:pt x="0" y="0"/>
                </a:lnTo>
                <a:close/>
              </a:path>
            </a:pathLst>
          </a:custGeom>
          <a:solidFill>
            <a:srgbClr val="6C7F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3462375" y="4151349"/>
            <a:ext cx="99060" cy="563245"/>
          </a:xfrm>
          <a:custGeom>
            <a:avLst/>
            <a:gdLst/>
            <a:ahLst/>
            <a:cxnLst/>
            <a:rect l="l" t="t" r="r" b="b"/>
            <a:pathLst>
              <a:path w="99060" h="563245">
                <a:moveTo>
                  <a:pt x="98945" y="0"/>
                </a:moveTo>
                <a:lnTo>
                  <a:pt x="60430" y="41658"/>
                </a:lnTo>
                <a:lnTo>
                  <a:pt x="43623" y="86663"/>
                </a:lnTo>
                <a:lnTo>
                  <a:pt x="28979" y="141503"/>
                </a:lnTo>
                <a:lnTo>
                  <a:pt x="16897" y="201464"/>
                </a:lnTo>
                <a:lnTo>
                  <a:pt x="7775" y="261836"/>
                </a:lnTo>
                <a:lnTo>
                  <a:pt x="2010" y="317905"/>
                </a:lnTo>
                <a:lnTo>
                  <a:pt x="0" y="364959"/>
                </a:lnTo>
                <a:lnTo>
                  <a:pt x="5304" y="429033"/>
                </a:lnTo>
                <a:lnTo>
                  <a:pt x="20042" y="484344"/>
                </a:lnTo>
                <a:lnTo>
                  <a:pt x="42449" y="527385"/>
                </a:lnTo>
                <a:lnTo>
                  <a:pt x="70764" y="554647"/>
                </a:lnTo>
                <a:lnTo>
                  <a:pt x="98945" y="562838"/>
                </a:lnTo>
                <a:lnTo>
                  <a:pt x="98945" y="0"/>
                </a:lnTo>
                <a:close/>
              </a:path>
            </a:pathLst>
          </a:custGeom>
          <a:solidFill>
            <a:srgbClr val="798D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7485583" y="1165377"/>
            <a:ext cx="74510" cy="16134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7522844" y="432333"/>
            <a:ext cx="130810" cy="744220"/>
          </a:xfrm>
          <a:custGeom>
            <a:avLst/>
            <a:gdLst/>
            <a:ahLst/>
            <a:cxnLst/>
            <a:rect l="l" t="t" r="r" b="b"/>
            <a:pathLst>
              <a:path w="130809" h="744219">
                <a:moveTo>
                  <a:pt x="0" y="0"/>
                </a:moveTo>
                <a:lnTo>
                  <a:pt x="0" y="743864"/>
                </a:lnTo>
                <a:lnTo>
                  <a:pt x="9624" y="743157"/>
                </a:lnTo>
                <a:lnTo>
                  <a:pt x="62943" y="711562"/>
                </a:lnTo>
                <a:lnTo>
                  <a:pt x="85515" y="680127"/>
                </a:lnTo>
                <a:lnTo>
                  <a:pt x="104273" y="640113"/>
                </a:lnTo>
                <a:lnTo>
                  <a:pt x="118527" y="592895"/>
                </a:lnTo>
                <a:lnTo>
                  <a:pt x="127586" y="539847"/>
                </a:lnTo>
                <a:lnTo>
                  <a:pt x="130759" y="482346"/>
                </a:lnTo>
                <a:lnTo>
                  <a:pt x="129341" y="438556"/>
                </a:lnTo>
                <a:lnTo>
                  <a:pt x="125222" y="387568"/>
                </a:lnTo>
                <a:lnTo>
                  <a:pt x="118605" y="331778"/>
                </a:lnTo>
                <a:lnTo>
                  <a:pt x="109692" y="273580"/>
                </a:lnTo>
                <a:lnTo>
                  <a:pt x="98684" y="215370"/>
                </a:lnTo>
                <a:lnTo>
                  <a:pt x="85785" y="159543"/>
                </a:lnTo>
                <a:lnTo>
                  <a:pt x="71197" y="108495"/>
                </a:lnTo>
                <a:lnTo>
                  <a:pt x="55122" y="64621"/>
                </a:lnTo>
                <a:lnTo>
                  <a:pt x="37763" y="30317"/>
                </a:lnTo>
                <a:lnTo>
                  <a:pt x="0" y="0"/>
                </a:lnTo>
                <a:close/>
              </a:path>
            </a:pathLst>
          </a:custGeom>
          <a:solidFill>
            <a:srgbClr val="6C7F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7392098" y="432333"/>
            <a:ext cx="130810" cy="744220"/>
          </a:xfrm>
          <a:custGeom>
            <a:avLst/>
            <a:gdLst/>
            <a:ahLst/>
            <a:cxnLst/>
            <a:rect l="l" t="t" r="r" b="b"/>
            <a:pathLst>
              <a:path w="130809" h="744219">
                <a:moveTo>
                  <a:pt x="130746" y="0"/>
                </a:moveTo>
                <a:lnTo>
                  <a:pt x="92979" y="30317"/>
                </a:lnTo>
                <a:lnTo>
                  <a:pt x="75620" y="64621"/>
                </a:lnTo>
                <a:lnTo>
                  <a:pt x="59546" y="108495"/>
                </a:lnTo>
                <a:lnTo>
                  <a:pt x="44960" y="159543"/>
                </a:lnTo>
                <a:lnTo>
                  <a:pt x="32064" y="215370"/>
                </a:lnTo>
                <a:lnTo>
                  <a:pt x="21060" y="273580"/>
                </a:lnTo>
                <a:lnTo>
                  <a:pt x="12149" y="331778"/>
                </a:lnTo>
                <a:lnTo>
                  <a:pt x="5534" y="387568"/>
                </a:lnTo>
                <a:lnTo>
                  <a:pt x="1417" y="438556"/>
                </a:lnTo>
                <a:lnTo>
                  <a:pt x="0" y="482346"/>
                </a:lnTo>
                <a:lnTo>
                  <a:pt x="3171" y="539847"/>
                </a:lnTo>
                <a:lnTo>
                  <a:pt x="12225" y="592895"/>
                </a:lnTo>
                <a:lnTo>
                  <a:pt x="26473" y="640113"/>
                </a:lnTo>
                <a:lnTo>
                  <a:pt x="45225" y="680127"/>
                </a:lnTo>
                <a:lnTo>
                  <a:pt x="67792" y="711562"/>
                </a:lnTo>
                <a:lnTo>
                  <a:pt x="102467" y="737686"/>
                </a:lnTo>
                <a:lnTo>
                  <a:pt x="130746" y="743864"/>
                </a:lnTo>
                <a:lnTo>
                  <a:pt x="130746" y="0"/>
                </a:lnTo>
                <a:close/>
              </a:path>
            </a:pathLst>
          </a:custGeom>
          <a:solidFill>
            <a:srgbClr val="798D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8173605" y="1197483"/>
            <a:ext cx="32384" cy="134620"/>
          </a:xfrm>
          <a:custGeom>
            <a:avLst/>
            <a:gdLst/>
            <a:ahLst/>
            <a:cxnLst/>
            <a:rect l="l" t="t" r="r" b="b"/>
            <a:pathLst>
              <a:path w="32384" h="134619">
                <a:moveTo>
                  <a:pt x="0" y="134619"/>
                </a:moveTo>
                <a:lnTo>
                  <a:pt x="32016" y="134619"/>
                </a:lnTo>
                <a:lnTo>
                  <a:pt x="32016" y="0"/>
                </a:lnTo>
                <a:lnTo>
                  <a:pt x="0" y="0"/>
                </a:lnTo>
                <a:lnTo>
                  <a:pt x="0" y="134619"/>
                </a:lnTo>
                <a:close/>
              </a:path>
            </a:pathLst>
          </a:custGeom>
          <a:solidFill>
            <a:srgbClr val="945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8184036" y="1196213"/>
            <a:ext cx="21590" cy="1270"/>
          </a:xfrm>
          <a:custGeom>
            <a:avLst/>
            <a:gdLst/>
            <a:ahLst/>
            <a:cxnLst/>
            <a:rect l="l" t="t" r="r" b="b"/>
            <a:pathLst>
              <a:path w="21590" h="1269">
                <a:moveTo>
                  <a:pt x="0" y="1270"/>
                </a:moveTo>
                <a:lnTo>
                  <a:pt x="21586" y="1270"/>
                </a:lnTo>
                <a:lnTo>
                  <a:pt x="21586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945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8199063" y="1194943"/>
            <a:ext cx="6985" cy="1270"/>
          </a:xfrm>
          <a:custGeom>
            <a:avLst/>
            <a:gdLst/>
            <a:ahLst/>
            <a:cxnLst/>
            <a:rect l="l" t="t" r="r" b="b"/>
            <a:pathLst>
              <a:path w="6984" h="1269">
                <a:moveTo>
                  <a:pt x="0" y="1270"/>
                </a:moveTo>
                <a:lnTo>
                  <a:pt x="6558" y="1270"/>
                </a:lnTo>
                <a:lnTo>
                  <a:pt x="6558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945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8142655" y="1197483"/>
            <a:ext cx="31115" cy="134620"/>
          </a:xfrm>
          <a:custGeom>
            <a:avLst/>
            <a:gdLst/>
            <a:ahLst/>
            <a:cxnLst/>
            <a:rect l="l" t="t" r="r" b="b"/>
            <a:pathLst>
              <a:path w="31115" h="134619">
                <a:moveTo>
                  <a:pt x="0" y="134619"/>
                </a:moveTo>
                <a:lnTo>
                  <a:pt x="30949" y="134619"/>
                </a:lnTo>
                <a:lnTo>
                  <a:pt x="30949" y="0"/>
                </a:lnTo>
                <a:lnTo>
                  <a:pt x="0" y="0"/>
                </a:lnTo>
                <a:lnTo>
                  <a:pt x="0" y="134619"/>
                </a:lnTo>
                <a:close/>
              </a:path>
            </a:pathLst>
          </a:custGeom>
          <a:solidFill>
            <a:srgbClr val="A96D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8142655" y="1196213"/>
            <a:ext cx="22225" cy="1270"/>
          </a:xfrm>
          <a:custGeom>
            <a:avLst/>
            <a:gdLst/>
            <a:ahLst/>
            <a:cxnLst/>
            <a:rect l="l" t="t" r="r" b="b"/>
            <a:pathLst>
              <a:path w="22225" h="1269">
                <a:moveTo>
                  <a:pt x="0" y="1270"/>
                </a:moveTo>
                <a:lnTo>
                  <a:pt x="22027" y="1270"/>
                </a:lnTo>
                <a:lnTo>
                  <a:pt x="22027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96D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8142655" y="1194943"/>
            <a:ext cx="6985" cy="1270"/>
          </a:xfrm>
          <a:custGeom>
            <a:avLst/>
            <a:gdLst/>
            <a:ahLst/>
            <a:cxnLst/>
            <a:rect l="l" t="t" r="r" b="b"/>
            <a:pathLst>
              <a:path w="6984" h="1269">
                <a:moveTo>
                  <a:pt x="0" y="1270"/>
                </a:moveTo>
                <a:lnTo>
                  <a:pt x="6658" y="1270"/>
                </a:lnTo>
                <a:lnTo>
                  <a:pt x="6658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96D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7970748" y="790346"/>
            <a:ext cx="203200" cy="407034"/>
          </a:xfrm>
          <a:custGeom>
            <a:avLst/>
            <a:gdLst/>
            <a:ahLst/>
            <a:cxnLst/>
            <a:rect l="l" t="t" r="r" b="b"/>
            <a:pathLst>
              <a:path w="203200" h="407034">
                <a:moveTo>
                  <a:pt x="202857" y="0"/>
                </a:moveTo>
                <a:lnTo>
                  <a:pt x="156330" y="5468"/>
                </a:lnTo>
                <a:lnTo>
                  <a:pt x="113627" y="20823"/>
                </a:lnTo>
                <a:lnTo>
                  <a:pt x="75962" y="44850"/>
                </a:lnTo>
                <a:lnTo>
                  <a:pt x="44552" y="76334"/>
                </a:lnTo>
                <a:lnTo>
                  <a:pt x="20611" y="114060"/>
                </a:lnTo>
                <a:lnTo>
                  <a:pt x="5355" y="156812"/>
                </a:lnTo>
                <a:lnTo>
                  <a:pt x="0" y="203377"/>
                </a:lnTo>
                <a:lnTo>
                  <a:pt x="5971" y="252494"/>
                </a:lnTo>
                <a:lnTo>
                  <a:pt x="22930" y="297276"/>
                </a:lnTo>
                <a:lnTo>
                  <a:pt x="49439" y="336286"/>
                </a:lnTo>
                <a:lnTo>
                  <a:pt x="84062" y="368089"/>
                </a:lnTo>
                <a:lnTo>
                  <a:pt x="125363" y="391249"/>
                </a:lnTo>
                <a:lnTo>
                  <a:pt x="171907" y="404329"/>
                </a:lnTo>
                <a:lnTo>
                  <a:pt x="202857" y="406730"/>
                </a:lnTo>
                <a:lnTo>
                  <a:pt x="202857" y="0"/>
                </a:lnTo>
                <a:close/>
              </a:path>
            </a:pathLst>
          </a:custGeom>
          <a:solidFill>
            <a:srgbClr val="859A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8173605" y="790333"/>
            <a:ext cx="204470" cy="407034"/>
          </a:xfrm>
          <a:custGeom>
            <a:avLst/>
            <a:gdLst/>
            <a:ahLst/>
            <a:cxnLst/>
            <a:rect l="l" t="t" r="r" b="b"/>
            <a:pathLst>
              <a:path w="204470" h="407034">
                <a:moveTo>
                  <a:pt x="533" y="0"/>
                </a:moveTo>
                <a:lnTo>
                  <a:pt x="190" y="12"/>
                </a:lnTo>
                <a:lnTo>
                  <a:pt x="0" y="12"/>
                </a:lnTo>
                <a:lnTo>
                  <a:pt x="0" y="406742"/>
                </a:lnTo>
                <a:lnTo>
                  <a:pt x="190" y="406742"/>
                </a:lnTo>
                <a:lnTo>
                  <a:pt x="355" y="406768"/>
                </a:lnTo>
                <a:lnTo>
                  <a:pt x="8528" y="406612"/>
                </a:lnTo>
                <a:lnTo>
                  <a:pt x="78559" y="391257"/>
                </a:lnTo>
                <a:lnTo>
                  <a:pt x="119861" y="368096"/>
                </a:lnTo>
                <a:lnTo>
                  <a:pt x="154484" y="336294"/>
                </a:lnTo>
                <a:lnTo>
                  <a:pt x="180993" y="297286"/>
                </a:lnTo>
                <a:lnTo>
                  <a:pt x="197951" y="252506"/>
                </a:lnTo>
                <a:lnTo>
                  <a:pt x="203923" y="203390"/>
                </a:lnTo>
                <a:lnTo>
                  <a:pt x="198552" y="156754"/>
                </a:lnTo>
                <a:lnTo>
                  <a:pt x="183251" y="113943"/>
                </a:lnTo>
                <a:lnTo>
                  <a:pt x="159241" y="76179"/>
                </a:lnTo>
                <a:lnTo>
                  <a:pt x="127744" y="44681"/>
                </a:lnTo>
                <a:lnTo>
                  <a:pt x="89980" y="20672"/>
                </a:lnTo>
                <a:lnTo>
                  <a:pt x="47169" y="5371"/>
                </a:lnTo>
                <a:lnTo>
                  <a:pt x="533" y="0"/>
                </a:lnTo>
                <a:close/>
              </a:path>
            </a:pathLst>
          </a:custGeom>
          <a:solidFill>
            <a:srgbClr val="6C7F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8679383" y="1165377"/>
            <a:ext cx="74510" cy="16134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8716632" y="432333"/>
            <a:ext cx="130810" cy="744220"/>
          </a:xfrm>
          <a:custGeom>
            <a:avLst/>
            <a:gdLst/>
            <a:ahLst/>
            <a:cxnLst/>
            <a:rect l="l" t="t" r="r" b="b"/>
            <a:pathLst>
              <a:path w="130809" h="744219">
                <a:moveTo>
                  <a:pt x="0" y="0"/>
                </a:moveTo>
                <a:lnTo>
                  <a:pt x="0" y="743864"/>
                </a:lnTo>
                <a:lnTo>
                  <a:pt x="9620" y="743157"/>
                </a:lnTo>
                <a:lnTo>
                  <a:pt x="62956" y="711562"/>
                </a:lnTo>
                <a:lnTo>
                  <a:pt x="85527" y="680127"/>
                </a:lnTo>
                <a:lnTo>
                  <a:pt x="104286" y="640113"/>
                </a:lnTo>
                <a:lnTo>
                  <a:pt x="118539" y="592895"/>
                </a:lnTo>
                <a:lnTo>
                  <a:pt x="127598" y="539847"/>
                </a:lnTo>
                <a:lnTo>
                  <a:pt x="130771" y="482346"/>
                </a:lnTo>
                <a:lnTo>
                  <a:pt x="129354" y="438556"/>
                </a:lnTo>
                <a:lnTo>
                  <a:pt x="125235" y="387568"/>
                </a:lnTo>
                <a:lnTo>
                  <a:pt x="118617" y="331778"/>
                </a:lnTo>
                <a:lnTo>
                  <a:pt x="109704" y="273580"/>
                </a:lnTo>
                <a:lnTo>
                  <a:pt x="98696" y="215370"/>
                </a:lnTo>
                <a:lnTo>
                  <a:pt x="85796" y="159543"/>
                </a:lnTo>
                <a:lnTo>
                  <a:pt x="71207" y="108495"/>
                </a:lnTo>
                <a:lnTo>
                  <a:pt x="55130" y="64621"/>
                </a:lnTo>
                <a:lnTo>
                  <a:pt x="37769" y="30317"/>
                </a:lnTo>
                <a:lnTo>
                  <a:pt x="0" y="0"/>
                </a:lnTo>
                <a:close/>
              </a:path>
            </a:pathLst>
          </a:custGeom>
          <a:solidFill>
            <a:srgbClr val="6C7F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8585872" y="432333"/>
            <a:ext cx="130810" cy="744220"/>
          </a:xfrm>
          <a:custGeom>
            <a:avLst/>
            <a:gdLst/>
            <a:ahLst/>
            <a:cxnLst/>
            <a:rect l="l" t="t" r="r" b="b"/>
            <a:pathLst>
              <a:path w="130809" h="744219">
                <a:moveTo>
                  <a:pt x="130759" y="0"/>
                </a:moveTo>
                <a:lnTo>
                  <a:pt x="92995" y="30317"/>
                </a:lnTo>
                <a:lnTo>
                  <a:pt x="75636" y="64621"/>
                </a:lnTo>
                <a:lnTo>
                  <a:pt x="59561" y="108495"/>
                </a:lnTo>
                <a:lnTo>
                  <a:pt x="44973" y="159543"/>
                </a:lnTo>
                <a:lnTo>
                  <a:pt x="32074" y="215370"/>
                </a:lnTo>
                <a:lnTo>
                  <a:pt x="21067" y="273580"/>
                </a:lnTo>
                <a:lnTo>
                  <a:pt x="12153" y="331778"/>
                </a:lnTo>
                <a:lnTo>
                  <a:pt x="5536" y="387568"/>
                </a:lnTo>
                <a:lnTo>
                  <a:pt x="1417" y="438556"/>
                </a:lnTo>
                <a:lnTo>
                  <a:pt x="0" y="482346"/>
                </a:lnTo>
                <a:lnTo>
                  <a:pt x="3173" y="539847"/>
                </a:lnTo>
                <a:lnTo>
                  <a:pt x="12231" y="592895"/>
                </a:lnTo>
                <a:lnTo>
                  <a:pt x="26485" y="640113"/>
                </a:lnTo>
                <a:lnTo>
                  <a:pt x="45243" y="680127"/>
                </a:lnTo>
                <a:lnTo>
                  <a:pt x="67815" y="711562"/>
                </a:lnTo>
                <a:lnTo>
                  <a:pt x="102493" y="737686"/>
                </a:lnTo>
                <a:lnTo>
                  <a:pt x="130759" y="743864"/>
                </a:lnTo>
                <a:lnTo>
                  <a:pt x="130759" y="0"/>
                </a:lnTo>
                <a:close/>
              </a:path>
            </a:pathLst>
          </a:custGeom>
          <a:solidFill>
            <a:srgbClr val="798D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6350343" y="4772569"/>
            <a:ext cx="15875" cy="68580"/>
          </a:xfrm>
          <a:custGeom>
            <a:avLst/>
            <a:gdLst/>
            <a:ahLst/>
            <a:cxnLst/>
            <a:rect l="l" t="t" r="r" b="b"/>
            <a:pathLst>
              <a:path w="15875" h="68579">
                <a:moveTo>
                  <a:pt x="15760" y="0"/>
                </a:moveTo>
                <a:lnTo>
                  <a:pt x="10769" y="2971"/>
                </a:lnTo>
                <a:lnTo>
                  <a:pt x="5486" y="4584"/>
                </a:lnTo>
                <a:lnTo>
                  <a:pt x="0" y="4584"/>
                </a:lnTo>
                <a:lnTo>
                  <a:pt x="0" y="68300"/>
                </a:lnTo>
                <a:lnTo>
                  <a:pt x="15760" y="68300"/>
                </a:lnTo>
                <a:lnTo>
                  <a:pt x="15760" y="0"/>
                </a:lnTo>
                <a:close/>
              </a:path>
            </a:pathLst>
          </a:custGeom>
          <a:solidFill>
            <a:srgbClr val="945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6334569" y="4772569"/>
            <a:ext cx="15875" cy="68580"/>
          </a:xfrm>
          <a:custGeom>
            <a:avLst/>
            <a:gdLst/>
            <a:ahLst/>
            <a:cxnLst/>
            <a:rect l="l" t="t" r="r" b="b"/>
            <a:pathLst>
              <a:path w="15875" h="68579">
                <a:moveTo>
                  <a:pt x="0" y="0"/>
                </a:moveTo>
                <a:lnTo>
                  <a:pt x="0" y="68300"/>
                </a:lnTo>
                <a:lnTo>
                  <a:pt x="15773" y="68300"/>
                </a:lnTo>
                <a:lnTo>
                  <a:pt x="15773" y="4584"/>
                </a:lnTo>
                <a:lnTo>
                  <a:pt x="10299" y="4584"/>
                </a:lnTo>
                <a:lnTo>
                  <a:pt x="5016" y="2971"/>
                </a:lnTo>
                <a:lnTo>
                  <a:pt x="0" y="0"/>
                </a:lnTo>
                <a:close/>
              </a:path>
            </a:pathLst>
          </a:custGeom>
          <a:solidFill>
            <a:srgbClr val="A96D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6350343" y="4462276"/>
            <a:ext cx="55880" cy="314960"/>
          </a:xfrm>
          <a:custGeom>
            <a:avLst/>
            <a:gdLst/>
            <a:ahLst/>
            <a:cxnLst/>
            <a:rect l="l" t="t" r="r" b="b"/>
            <a:pathLst>
              <a:path w="55879" h="314960">
                <a:moveTo>
                  <a:pt x="0" y="0"/>
                </a:moveTo>
                <a:lnTo>
                  <a:pt x="0" y="314883"/>
                </a:lnTo>
                <a:lnTo>
                  <a:pt x="5486" y="314883"/>
                </a:lnTo>
                <a:lnTo>
                  <a:pt x="44129" y="270965"/>
                </a:lnTo>
                <a:lnTo>
                  <a:pt x="55333" y="204190"/>
                </a:lnTo>
                <a:lnTo>
                  <a:pt x="52512" y="159477"/>
                </a:lnTo>
                <a:lnTo>
                  <a:pt x="44656" y="105903"/>
                </a:lnTo>
                <a:lnTo>
                  <a:pt x="32677" y="54267"/>
                </a:lnTo>
                <a:lnTo>
                  <a:pt x="17488" y="15366"/>
                </a:lnTo>
                <a:lnTo>
                  <a:pt x="0" y="0"/>
                </a:lnTo>
                <a:close/>
              </a:path>
            </a:pathLst>
          </a:custGeom>
          <a:solidFill>
            <a:srgbClr val="6C7F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6294983" y="4462276"/>
            <a:ext cx="55880" cy="314960"/>
          </a:xfrm>
          <a:custGeom>
            <a:avLst/>
            <a:gdLst/>
            <a:ahLst/>
            <a:cxnLst/>
            <a:rect l="l" t="t" r="r" b="b"/>
            <a:pathLst>
              <a:path w="55879" h="314960">
                <a:moveTo>
                  <a:pt x="55359" y="0"/>
                </a:moveTo>
                <a:lnTo>
                  <a:pt x="22661" y="54267"/>
                </a:lnTo>
                <a:lnTo>
                  <a:pt x="10678" y="105903"/>
                </a:lnTo>
                <a:lnTo>
                  <a:pt x="2821" y="159477"/>
                </a:lnTo>
                <a:lnTo>
                  <a:pt x="0" y="204190"/>
                </a:lnTo>
                <a:lnTo>
                  <a:pt x="2968" y="240024"/>
                </a:lnTo>
                <a:lnTo>
                  <a:pt x="23751" y="295046"/>
                </a:lnTo>
                <a:lnTo>
                  <a:pt x="49872" y="314883"/>
                </a:lnTo>
                <a:lnTo>
                  <a:pt x="55359" y="314883"/>
                </a:lnTo>
                <a:lnTo>
                  <a:pt x="55359" y="0"/>
                </a:lnTo>
                <a:close/>
              </a:path>
            </a:pathLst>
          </a:custGeom>
          <a:solidFill>
            <a:srgbClr val="798D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 txBox="1">
            <a:spLocks noGrp="1"/>
          </p:cNvSpPr>
          <p:nvPr>
            <p:ph type="title"/>
          </p:nvPr>
        </p:nvSpPr>
        <p:spPr>
          <a:xfrm>
            <a:off x="219552" y="410302"/>
            <a:ext cx="3771900" cy="11696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11430">
              <a:lnSpc>
                <a:spcPct val="106500"/>
              </a:lnSpc>
              <a:spcBef>
                <a:spcPts val="100"/>
              </a:spcBef>
            </a:pPr>
            <a:r>
              <a:rPr dirty="0" sz="2350" spc="75">
                <a:solidFill>
                  <a:srgbClr val="2050BC"/>
                </a:solidFill>
              </a:rPr>
              <a:t>PROYECTO SISTEMA </a:t>
            </a:r>
            <a:r>
              <a:rPr dirty="0" sz="2350" spc="40">
                <a:solidFill>
                  <a:srgbClr val="2050BC"/>
                </a:solidFill>
              </a:rPr>
              <a:t>DE </a:t>
            </a:r>
            <a:r>
              <a:rPr dirty="0" sz="2350" spc="85">
                <a:solidFill>
                  <a:srgbClr val="2050BC"/>
                </a:solidFill>
              </a:rPr>
              <a:t>AGUA  </a:t>
            </a:r>
            <a:r>
              <a:rPr dirty="0" sz="2350" spc="60">
                <a:solidFill>
                  <a:srgbClr val="2050BC"/>
                </a:solidFill>
              </a:rPr>
              <a:t>POTABLE </a:t>
            </a:r>
            <a:r>
              <a:rPr dirty="0" sz="2350" spc="40">
                <a:solidFill>
                  <a:srgbClr val="2050BC"/>
                </a:solidFill>
              </a:rPr>
              <a:t>DE </a:t>
            </a:r>
            <a:r>
              <a:rPr dirty="0" sz="2350" spc="70">
                <a:solidFill>
                  <a:srgbClr val="2050BC"/>
                </a:solidFill>
              </a:rPr>
              <a:t>LA </a:t>
            </a:r>
            <a:r>
              <a:rPr dirty="0" sz="2350" spc="85">
                <a:solidFill>
                  <a:srgbClr val="2050BC"/>
                </a:solidFill>
              </a:rPr>
              <a:t>URBANIZACIÓN  </a:t>
            </a:r>
            <a:r>
              <a:rPr dirty="0" sz="2350" spc="70">
                <a:solidFill>
                  <a:srgbClr val="2050BC"/>
                </a:solidFill>
              </a:rPr>
              <a:t>BOHÍOS </a:t>
            </a:r>
            <a:r>
              <a:rPr dirty="0" sz="2350" spc="45">
                <a:solidFill>
                  <a:srgbClr val="2050BC"/>
                </a:solidFill>
              </a:rPr>
              <a:t>DE</a:t>
            </a:r>
            <a:r>
              <a:rPr dirty="0" sz="2350" spc="280">
                <a:solidFill>
                  <a:srgbClr val="2050BC"/>
                </a:solidFill>
              </a:rPr>
              <a:t> </a:t>
            </a:r>
            <a:r>
              <a:rPr dirty="0" sz="2350" spc="60">
                <a:solidFill>
                  <a:srgbClr val="2050BC"/>
                </a:solidFill>
              </a:rPr>
              <a:t>JATUMPAMNA</a:t>
            </a:r>
            <a:endParaRPr sz="2350"/>
          </a:p>
        </p:txBody>
      </p:sp>
      <p:sp>
        <p:nvSpPr>
          <p:cNvPr id="146" name="object 146"/>
          <p:cNvSpPr/>
          <p:nvPr/>
        </p:nvSpPr>
        <p:spPr>
          <a:xfrm>
            <a:off x="160597" y="386918"/>
            <a:ext cx="4038600" cy="0"/>
          </a:xfrm>
          <a:custGeom>
            <a:avLst/>
            <a:gdLst/>
            <a:ahLst/>
            <a:cxnLst/>
            <a:rect l="l" t="t" r="r" b="b"/>
            <a:pathLst>
              <a:path w="4038600" h="0">
                <a:moveTo>
                  <a:pt x="0" y="0"/>
                </a:moveTo>
                <a:lnTo>
                  <a:pt x="4038600" y="0"/>
                </a:lnTo>
              </a:path>
            </a:pathLst>
          </a:custGeom>
          <a:ln w="40652">
            <a:solidFill>
              <a:srgbClr val="2050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350316" y="1647279"/>
            <a:ext cx="3482975" cy="0"/>
          </a:xfrm>
          <a:custGeom>
            <a:avLst/>
            <a:gdLst/>
            <a:ahLst/>
            <a:cxnLst/>
            <a:rect l="l" t="t" r="r" b="b"/>
            <a:pathLst>
              <a:path w="3482975" h="0">
                <a:moveTo>
                  <a:pt x="0" y="0"/>
                </a:moveTo>
                <a:lnTo>
                  <a:pt x="3482962" y="0"/>
                </a:lnTo>
              </a:path>
            </a:pathLst>
          </a:custGeom>
          <a:ln w="40652">
            <a:solidFill>
              <a:srgbClr val="2050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 txBox="1"/>
          <p:nvPr/>
        </p:nvSpPr>
        <p:spPr>
          <a:xfrm>
            <a:off x="389197" y="2054517"/>
            <a:ext cx="2487930" cy="657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6200"/>
              </a:lnSpc>
              <a:spcBef>
                <a:spcPts val="100"/>
              </a:spcBef>
            </a:pPr>
            <a:r>
              <a:rPr dirty="0" sz="1300" spc="10" b="1">
                <a:solidFill>
                  <a:srgbClr val="565454"/>
                </a:solidFill>
                <a:latin typeface="Arial"/>
                <a:cs typeface="Arial"/>
              </a:rPr>
              <a:t>Inversión </a:t>
            </a:r>
            <a:r>
              <a:rPr dirty="0" sz="1300" spc="15" b="1">
                <a:solidFill>
                  <a:srgbClr val="565454"/>
                </a:solidFill>
                <a:latin typeface="Arial"/>
                <a:cs typeface="Arial"/>
              </a:rPr>
              <a:t>$358 </a:t>
            </a:r>
            <a:r>
              <a:rPr dirty="0" sz="1300" spc="20" b="1">
                <a:solidFill>
                  <a:srgbClr val="565454"/>
                </a:solidFill>
                <a:latin typeface="Arial"/>
                <a:cs typeface="Arial"/>
              </a:rPr>
              <a:t>011.78  </a:t>
            </a:r>
            <a:r>
              <a:rPr dirty="0" sz="1300" spc="5" b="1">
                <a:solidFill>
                  <a:srgbClr val="565454"/>
                </a:solidFill>
                <a:latin typeface="Arial"/>
                <a:cs typeface="Arial"/>
              </a:rPr>
              <a:t>Longitud: </a:t>
            </a:r>
            <a:r>
              <a:rPr dirty="0" sz="1300" spc="25" b="1">
                <a:solidFill>
                  <a:srgbClr val="565454"/>
                </a:solidFill>
                <a:latin typeface="Arial"/>
                <a:cs typeface="Arial"/>
              </a:rPr>
              <a:t>5387m  </a:t>
            </a:r>
            <a:r>
              <a:rPr dirty="0" sz="1300" spc="10" b="1">
                <a:solidFill>
                  <a:srgbClr val="565454"/>
                </a:solidFill>
                <a:latin typeface="Arial"/>
                <a:cs typeface="Arial"/>
              </a:rPr>
              <a:t>Beneficiarios: </a:t>
            </a:r>
            <a:r>
              <a:rPr dirty="0" sz="1300" spc="15" b="1">
                <a:solidFill>
                  <a:srgbClr val="565454"/>
                </a:solidFill>
                <a:latin typeface="Arial"/>
                <a:cs typeface="Arial"/>
              </a:rPr>
              <a:t>1098</a:t>
            </a:r>
            <a:r>
              <a:rPr dirty="0" sz="1300" spc="80" b="1">
                <a:solidFill>
                  <a:srgbClr val="565454"/>
                </a:solidFill>
                <a:latin typeface="Arial"/>
                <a:cs typeface="Arial"/>
              </a:rPr>
              <a:t> </a:t>
            </a:r>
            <a:r>
              <a:rPr dirty="0" sz="1300" spc="25" b="1">
                <a:solidFill>
                  <a:srgbClr val="565454"/>
                </a:solidFill>
                <a:latin typeface="Arial"/>
                <a:cs typeface="Arial"/>
              </a:rPr>
              <a:t>habitantes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6110732" y="2054187"/>
            <a:ext cx="171767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20" b="1">
                <a:solidFill>
                  <a:srgbClr val="FFFFFF"/>
                </a:solidFill>
                <a:latin typeface="Arial"/>
                <a:cs typeface="Arial"/>
              </a:rPr>
              <a:t>Red de agua</a:t>
            </a:r>
            <a:r>
              <a:rPr dirty="0" sz="1300" spc="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30" b="1">
                <a:solidFill>
                  <a:srgbClr val="FFFFFF"/>
                </a:solidFill>
                <a:latin typeface="Arial"/>
                <a:cs typeface="Arial"/>
              </a:rPr>
              <a:t>potable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4729060" y="4324628"/>
            <a:ext cx="114566" cy="28756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4729060" y="3652075"/>
            <a:ext cx="143243" cy="60903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4757902" y="3504590"/>
            <a:ext cx="112395" cy="83185"/>
          </a:xfrm>
          <a:custGeom>
            <a:avLst/>
            <a:gdLst/>
            <a:ahLst/>
            <a:cxnLst/>
            <a:rect l="l" t="t" r="r" b="b"/>
            <a:pathLst>
              <a:path w="112395" h="83185">
                <a:moveTo>
                  <a:pt x="49263" y="0"/>
                </a:moveTo>
                <a:lnTo>
                  <a:pt x="38011" y="0"/>
                </a:lnTo>
                <a:lnTo>
                  <a:pt x="32486" y="736"/>
                </a:lnTo>
                <a:lnTo>
                  <a:pt x="1246" y="25031"/>
                </a:lnTo>
                <a:lnTo>
                  <a:pt x="0" y="42087"/>
                </a:lnTo>
                <a:lnTo>
                  <a:pt x="990" y="46697"/>
                </a:lnTo>
                <a:lnTo>
                  <a:pt x="4991" y="55105"/>
                </a:lnTo>
                <a:lnTo>
                  <a:pt x="8191" y="58559"/>
                </a:lnTo>
                <a:lnTo>
                  <a:pt x="12598" y="61315"/>
                </a:lnTo>
                <a:lnTo>
                  <a:pt x="12598" y="61620"/>
                </a:lnTo>
                <a:lnTo>
                  <a:pt x="2197" y="61620"/>
                </a:lnTo>
                <a:lnTo>
                  <a:pt x="2197" y="82892"/>
                </a:lnTo>
                <a:lnTo>
                  <a:pt x="112191" y="82892"/>
                </a:lnTo>
                <a:lnTo>
                  <a:pt x="112191" y="61315"/>
                </a:lnTo>
                <a:lnTo>
                  <a:pt x="39814" y="61315"/>
                </a:lnTo>
                <a:lnTo>
                  <a:pt x="36550" y="60985"/>
                </a:lnTo>
                <a:lnTo>
                  <a:pt x="16852" y="45592"/>
                </a:lnTo>
                <a:lnTo>
                  <a:pt x="16917" y="38087"/>
                </a:lnTo>
                <a:lnTo>
                  <a:pt x="39916" y="22390"/>
                </a:lnTo>
                <a:lnTo>
                  <a:pt x="83435" y="22390"/>
                </a:lnTo>
                <a:lnTo>
                  <a:pt x="79946" y="15633"/>
                </a:lnTo>
                <a:lnTo>
                  <a:pt x="76847" y="11899"/>
                </a:lnTo>
                <a:lnTo>
                  <a:pt x="69075" y="5905"/>
                </a:lnTo>
                <a:lnTo>
                  <a:pt x="64604" y="3695"/>
                </a:lnTo>
                <a:lnTo>
                  <a:pt x="54521" y="736"/>
                </a:lnTo>
                <a:lnTo>
                  <a:pt x="49263" y="0"/>
                </a:lnTo>
                <a:close/>
              </a:path>
              <a:path w="112395" h="83185">
                <a:moveTo>
                  <a:pt x="83435" y="22390"/>
                </a:moveTo>
                <a:lnTo>
                  <a:pt x="46431" y="22390"/>
                </a:lnTo>
                <a:lnTo>
                  <a:pt x="49631" y="22694"/>
                </a:lnTo>
                <a:lnTo>
                  <a:pt x="55943" y="23952"/>
                </a:lnTo>
                <a:lnTo>
                  <a:pt x="69011" y="38087"/>
                </a:lnTo>
                <a:lnTo>
                  <a:pt x="68947" y="45592"/>
                </a:lnTo>
                <a:lnTo>
                  <a:pt x="46431" y="61315"/>
                </a:lnTo>
                <a:lnTo>
                  <a:pt x="112191" y="61315"/>
                </a:lnTo>
                <a:lnTo>
                  <a:pt x="112191" y="60515"/>
                </a:lnTo>
                <a:lnTo>
                  <a:pt x="73571" y="60515"/>
                </a:lnTo>
                <a:lnTo>
                  <a:pt x="73571" y="60197"/>
                </a:lnTo>
                <a:lnTo>
                  <a:pt x="85725" y="40817"/>
                </a:lnTo>
                <a:lnTo>
                  <a:pt x="85725" y="29781"/>
                </a:lnTo>
                <a:lnTo>
                  <a:pt x="84556" y="24561"/>
                </a:lnTo>
                <a:lnTo>
                  <a:pt x="83435" y="223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4757994" y="3406254"/>
            <a:ext cx="85725" cy="84455"/>
          </a:xfrm>
          <a:custGeom>
            <a:avLst/>
            <a:gdLst/>
            <a:ahLst/>
            <a:cxnLst/>
            <a:rect l="l" t="t" r="r" b="b"/>
            <a:pathLst>
              <a:path w="85725" h="84454">
                <a:moveTo>
                  <a:pt x="49438" y="0"/>
                </a:moveTo>
                <a:lnTo>
                  <a:pt x="36408" y="0"/>
                </a:lnTo>
                <a:lnTo>
                  <a:pt x="30502" y="1003"/>
                </a:lnTo>
                <a:lnTo>
                  <a:pt x="924" y="30035"/>
                </a:lnTo>
                <a:lnTo>
                  <a:pt x="0" y="49174"/>
                </a:lnTo>
                <a:lnTo>
                  <a:pt x="924" y="54432"/>
                </a:lnTo>
                <a:lnTo>
                  <a:pt x="30502" y="83324"/>
                </a:lnTo>
                <a:lnTo>
                  <a:pt x="36408" y="84315"/>
                </a:lnTo>
                <a:lnTo>
                  <a:pt x="49438" y="84315"/>
                </a:lnTo>
                <a:lnTo>
                  <a:pt x="81709" y="61937"/>
                </a:lnTo>
                <a:lnTo>
                  <a:pt x="39672" y="61937"/>
                </a:lnTo>
                <a:lnTo>
                  <a:pt x="36459" y="61633"/>
                </a:lnTo>
                <a:lnTo>
                  <a:pt x="16761" y="46024"/>
                </a:lnTo>
                <a:lnTo>
                  <a:pt x="16761" y="38468"/>
                </a:lnTo>
                <a:lnTo>
                  <a:pt x="39672" y="22390"/>
                </a:lnTo>
                <a:lnTo>
                  <a:pt x="81684" y="22390"/>
                </a:lnTo>
                <a:lnTo>
                  <a:pt x="80642" y="19634"/>
                </a:lnTo>
                <a:lnTo>
                  <a:pt x="77772" y="15214"/>
                </a:lnTo>
                <a:lnTo>
                  <a:pt x="70317" y="7835"/>
                </a:lnTo>
                <a:lnTo>
                  <a:pt x="65834" y="5003"/>
                </a:lnTo>
                <a:lnTo>
                  <a:pt x="55331" y="1003"/>
                </a:lnTo>
                <a:lnTo>
                  <a:pt x="49438" y="0"/>
                </a:lnTo>
                <a:close/>
              </a:path>
              <a:path w="85725" h="84454">
                <a:moveTo>
                  <a:pt x="81684" y="22390"/>
                </a:moveTo>
                <a:lnTo>
                  <a:pt x="46187" y="22390"/>
                </a:lnTo>
                <a:lnTo>
                  <a:pt x="49362" y="22707"/>
                </a:lnTo>
                <a:lnTo>
                  <a:pt x="55559" y="23964"/>
                </a:lnTo>
                <a:lnTo>
                  <a:pt x="68920" y="38468"/>
                </a:lnTo>
                <a:lnTo>
                  <a:pt x="68920" y="46024"/>
                </a:lnTo>
                <a:lnTo>
                  <a:pt x="46187" y="61937"/>
                </a:lnTo>
                <a:lnTo>
                  <a:pt x="81709" y="61937"/>
                </a:lnTo>
                <a:lnTo>
                  <a:pt x="82725" y="59283"/>
                </a:lnTo>
                <a:lnTo>
                  <a:pt x="84630" y="54432"/>
                </a:lnTo>
                <a:lnTo>
                  <a:pt x="85543" y="49174"/>
                </a:lnTo>
                <a:lnTo>
                  <a:pt x="85536" y="35280"/>
                </a:lnTo>
                <a:lnTo>
                  <a:pt x="84630" y="30035"/>
                </a:lnTo>
                <a:lnTo>
                  <a:pt x="82610" y="24841"/>
                </a:lnTo>
                <a:lnTo>
                  <a:pt x="81684" y="223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4735677" y="3343859"/>
            <a:ext cx="107314" cy="52705"/>
          </a:xfrm>
          <a:custGeom>
            <a:avLst/>
            <a:gdLst/>
            <a:ahLst/>
            <a:cxnLst/>
            <a:rect l="l" t="t" r="r" b="b"/>
            <a:pathLst>
              <a:path w="107314" h="52704">
                <a:moveTo>
                  <a:pt x="39408" y="38773"/>
                </a:moveTo>
                <a:lnTo>
                  <a:pt x="24422" y="38773"/>
                </a:lnTo>
                <a:lnTo>
                  <a:pt x="24422" y="52311"/>
                </a:lnTo>
                <a:lnTo>
                  <a:pt x="39408" y="52311"/>
                </a:lnTo>
                <a:lnTo>
                  <a:pt x="39408" y="38773"/>
                </a:lnTo>
                <a:close/>
              </a:path>
              <a:path w="107314" h="52704">
                <a:moveTo>
                  <a:pt x="105892" y="0"/>
                </a:moveTo>
                <a:lnTo>
                  <a:pt x="88557" y="0"/>
                </a:lnTo>
                <a:lnTo>
                  <a:pt x="88773" y="1054"/>
                </a:lnTo>
                <a:lnTo>
                  <a:pt x="88938" y="2159"/>
                </a:lnTo>
                <a:lnTo>
                  <a:pt x="89098" y="3987"/>
                </a:lnTo>
                <a:lnTo>
                  <a:pt x="89162" y="10883"/>
                </a:lnTo>
                <a:lnTo>
                  <a:pt x="88557" y="13246"/>
                </a:lnTo>
                <a:lnTo>
                  <a:pt x="86055" y="15760"/>
                </a:lnTo>
                <a:lnTo>
                  <a:pt x="83515" y="16395"/>
                </a:lnTo>
                <a:lnTo>
                  <a:pt x="0" y="16395"/>
                </a:lnTo>
                <a:lnTo>
                  <a:pt x="0" y="38773"/>
                </a:lnTo>
                <a:lnTo>
                  <a:pt x="91554" y="38773"/>
                </a:lnTo>
                <a:lnTo>
                  <a:pt x="94869" y="38087"/>
                </a:lnTo>
                <a:lnTo>
                  <a:pt x="106692" y="16560"/>
                </a:lnTo>
                <a:lnTo>
                  <a:pt x="106686" y="10718"/>
                </a:lnTo>
                <a:lnTo>
                  <a:pt x="106425" y="3987"/>
                </a:lnTo>
                <a:lnTo>
                  <a:pt x="106197" y="1892"/>
                </a:lnTo>
                <a:lnTo>
                  <a:pt x="105892" y="0"/>
                </a:lnTo>
                <a:close/>
              </a:path>
              <a:path w="107314" h="52704">
                <a:moveTo>
                  <a:pt x="39408" y="0"/>
                </a:moveTo>
                <a:lnTo>
                  <a:pt x="24422" y="0"/>
                </a:lnTo>
                <a:lnTo>
                  <a:pt x="24422" y="16395"/>
                </a:lnTo>
                <a:lnTo>
                  <a:pt x="39408" y="16395"/>
                </a:lnTo>
                <a:lnTo>
                  <a:pt x="39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4758003" y="3254044"/>
            <a:ext cx="85725" cy="80010"/>
          </a:xfrm>
          <a:custGeom>
            <a:avLst/>
            <a:gdLst/>
            <a:ahLst/>
            <a:cxnLst/>
            <a:rect l="l" t="t" r="r" b="b"/>
            <a:pathLst>
              <a:path w="85725" h="80010">
                <a:moveTo>
                  <a:pt x="76554" y="25107"/>
                </a:moveTo>
                <a:lnTo>
                  <a:pt x="28207" y="25107"/>
                </a:lnTo>
                <a:lnTo>
                  <a:pt x="29972" y="25793"/>
                </a:lnTo>
                <a:lnTo>
                  <a:pt x="32385" y="28727"/>
                </a:lnTo>
                <a:lnTo>
                  <a:pt x="33271" y="30670"/>
                </a:lnTo>
                <a:lnTo>
                  <a:pt x="34569" y="35852"/>
                </a:lnTo>
                <a:lnTo>
                  <a:pt x="35027" y="38658"/>
                </a:lnTo>
                <a:lnTo>
                  <a:pt x="35711" y="45478"/>
                </a:lnTo>
                <a:lnTo>
                  <a:pt x="36068" y="48488"/>
                </a:lnTo>
                <a:lnTo>
                  <a:pt x="56731" y="79413"/>
                </a:lnTo>
                <a:lnTo>
                  <a:pt x="65545" y="79413"/>
                </a:lnTo>
                <a:lnTo>
                  <a:pt x="85431" y="57048"/>
                </a:lnTo>
                <a:lnTo>
                  <a:pt x="58306" y="57048"/>
                </a:lnTo>
                <a:lnTo>
                  <a:pt x="56566" y="56680"/>
                </a:lnTo>
                <a:lnTo>
                  <a:pt x="47447" y="36664"/>
                </a:lnTo>
                <a:lnTo>
                  <a:pt x="47181" y="34963"/>
                </a:lnTo>
                <a:lnTo>
                  <a:pt x="43701" y="25222"/>
                </a:lnTo>
                <a:lnTo>
                  <a:pt x="76672" y="25222"/>
                </a:lnTo>
                <a:close/>
              </a:path>
              <a:path w="85725" h="80010">
                <a:moveTo>
                  <a:pt x="83566" y="0"/>
                </a:moveTo>
                <a:lnTo>
                  <a:pt x="81890" y="1041"/>
                </a:lnTo>
                <a:lnTo>
                  <a:pt x="79375" y="1790"/>
                </a:lnTo>
                <a:lnTo>
                  <a:pt x="72657" y="2628"/>
                </a:lnTo>
                <a:lnTo>
                  <a:pt x="69113" y="2844"/>
                </a:lnTo>
                <a:lnTo>
                  <a:pt x="18123" y="2844"/>
                </a:lnTo>
                <a:lnTo>
                  <a:pt x="14161" y="3937"/>
                </a:lnTo>
                <a:lnTo>
                  <a:pt x="0" y="44119"/>
                </a:lnTo>
                <a:lnTo>
                  <a:pt x="356" y="47612"/>
                </a:lnTo>
                <a:lnTo>
                  <a:pt x="27165" y="76898"/>
                </a:lnTo>
                <a:lnTo>
                  <a:pt x="27165" y="54521"/>
                </a:lnTo>
                <a:lnTo>
                  <a:pt x="22746" y="54102"/>
                </a:lnTo>
                <a:lnTo>
                  <a:pt x="19596" y="52628"/>
                </a:lnTo>
                <a:lnTo>
                  <a:pt x="15799" y="47586"/>
                </a:lnTo>
                <a:lnTo>
                  <a:pt x="14859" y="44119"/>
                </a:lnTo>
                <a:lnTo>
                  <a:pt x="14938" y="36664"/>
                </a:lnTo>
                <a:lnTo>
                  <a:pt x="23482" y="25222"/>
                </a:lnTo>
                <a:lnTo>
                  <a:pt x="25895" y="25222"/>
                </a:lnTo>
                <a:lnTo>
                  <a:pt x="28207" y="25107"/>
                </a:lnTo>
                <a:lnTo>
                  <a:pt x="76554" y="25107"/>
                </a:lnTo>
                <a:lnTo>
                  <a:pt x="75692" y="24269"/>
                </a:lnTo>
                <a:lnTo>
                  <a:pt x="77064" y="24168"/>
                </a:lnTo>
                <a:lnTo>
                  <a:pt x="78384" y="23990"/>
                </a:lnTo>
                <a:lnTo>
                  <a:pt x="81026" y="23456"/>
                </a:lnTo>
                <a:lnTo>
                  <a:pt x="82309" y="23114"/>
                </a:lnTo>
                <a:lnTo>
                  <a:pt x="83566" y="22682"/>
                </a:lnTo>
                <a:lnTo>
                  <a:pt x="83566" y="0"/>
                </a:lnTo>
                <a:close/>
              </a:path>
              <a:path w="85725" h="80010">
                <a:moveTo>
                  <a:pt x="76672" y="25222"/>
                </a:moveTo>
                <a:lnTo>
                  <a:pt x="53315" y="25222"/>
                </a:lnTo>
                <a:lnTo>
                  <a:pt x="54991" y="25336"/>
                </a:lnTo>
                <a:lnTo>
                  <a:pt x="57087" y="25615"/>
                </a:lnTo>
                <a:lnTo>
                  <a:pt x="70771" y="45478"/>
                </a:lnTo>
                <a:lnTo>
                  <a:pt x="70669" y="46647"/>
                </a:lnTo>
                <a:lnTo>
                  <a:pt x="62395" y="57048"/>
                </a:lnTo>
                <a:lnTo>
                  <a:pt x="85431" y="57048"/>
                </a:lnTo>
                <a:lnTo>
                  <a:pt x="85497" y="56540"/>
                </a:lnTo>
                <a:lnTo>
                  <a:pt x="85623" y="46647"/>
                </a:lnTo>
                <a:lnTo>
                  <a:pt x="84900" y="41719"/>
                </a:lnTo>
                <a:lnTo>
                  <a:pt x="81940" y="32042"/>
                </a:lnTo>
                <a:lnTo>
                  <a:pt x="79375" y="27851"/>
                </a:lnTo>
                <a:lnTo>
                  <a:pt x="76672" y="252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4729060" y="3154299"/>
            <a:ext cx="114935" cy="82550"/>
          </a:xfrm>
          <a:custGeom>
            <a:avLst/>
            <a:gdLst/>
            <a:ahLst/>
            <a:cxnLst/>
            <a:rect l="l" t="t" r="r" b="b"/>
            <a:pathLst>
              <a:path w="114935" h="82550">
                <a:moveTo>
                  <a:pt x="79159" y="0"/>
                </a:moveTo>
                <a:lnTo>
                  <a:pt x="64236" y="0"/>
                </a:lnTo>
                <a:lnTo>
                  <a:pt x="57810" y="1003"/>
                </a:lnTo>
                <a:lnTo>
                  <a:pt x="28854" y="29629"/>
                </a:lnTo>
                <a:lnTo>
                  <a:pt x="28854" y="38773"/>
                </a:lnTo>
                <a:lnTo>
                  <a:pt x="29819" y="43624"/>
                </a:lnTo>
                <a:lnTo>
                  <a:pt x="33693" y="52971"/>
                </a:lnTo>
                <a:lnTo>
                  <a:pt x="36779" y="56680"/>
                </a:lnTo>
                <a:lnTo>
                  <a:pt x="40982" y="59410"/>
                </a:lnTo>
                <a:lnTo>
                  <a:pt x="40982" y="59728"/>
                </a:lnTo>
                <a:lnTo>
                  <a:pt x="0" y="59728"/>
                </a:lnTo>
                <a:lnTo>
                  <a:pt x="0" y="82092"/>
                </a:lnTo>
                <a:lnTo>
                  <a:pt x="112509" y="82092"/>
                </a:lnTo>
                <a:lnTo>
                  <a:pt x="112509" y="60832"/>
                </a:lnTo>
                <a:lnTo>
                  <a:pt x="102120" y="60832"/>
                </a:lnTo>
                <a:lnTo>
                  <a:pt x="102120" y="60515"/>
                </a:lnTo>
                <a:lnTo>
                  <a:pt x="68389" y="60515"/>
                </a:lnTo>
                <a:lnTo>
                  <a:pt x="65087" y="60147"/>
                </a:lnTo>
                <a:lnTo>
                  <a:pt x="45707" y="38074"/>
                </a:lnTo>
                <a:lnTo>
                  <a:pt x="46405" y="35217"/>
                </a:lnTo>
                <a:lnTo>
                  <a:pt x="68389" y="22390"/>
                </a:lnTo>
                <a:lnTo>
                  <a:pt x="112351" y="22390"/>
                </a:lnTo>
                <a:lnTo>
                  <a:pt x="110362" y="17602"/>
                </a:lnTo>
                <a:lnTo>
                  <a:pt x="107772" y="14008"/>
                </a:lnTo>
                <a:lnTo>
                  <a:pt x="100850" y="7594"/>
                </a:lnTo>
                <a:lnTo>
                  <a:pt x="96418" y="4991"/>
                </a:lnTo>
                <a:lnTo>
                  <a:pt x="85585" y="1003"/>
                </a:lnTo>
                <a:lnTo>
                  <a:pt x="79159" y="0"/>
                </a:lnTo>
                <a:close/>
              </a:path>
              <a:path w="114935" h="82550">
                <a:moveTo>
                  <a:pt x="112351" y="22390"/>
                </a:moveTo>
                <a:lnTo>
                  <a:pt x="75222" y="22390"/>
                </a:lnTo>
                <a:lnTo>
                  <a:pt x="78486" y="22732"/>
                </a:lnTo>
                <a:lnTo>
                  <a:pt x="84785" y="24231"/>
                </a:lnTo>
                <a:lnTo>
                  <a:pt x="87579" y="25361"/>
                </a:lnTo>
                <a:lnTo>
                  <a:pt x="89966" y="26949"/>
                </a:lnTo>
                <a:lnTo>
                  <a:pt x="92392" y="28511"/>
                </a:lnTo>
                <a:lnTo>
                  <a:pt x="94322" y="30505"/>
                </a:lnTo>
                <a:lnTo>
                  <a:pt x="97142" y="35217"/>
                </a:lnTo>
                <a:lnTo>
                  <a:pt x="97853" y="38074"/>
                </a:lnTo>
                <a:lnTo>
                  <a:pt x="97764" y="45072"/>
                </a:lnTo>
                <a:lnTo>
                  <a:pt x="75222" y="60515"/>
                </a:lnTo>
                <a:lnTo>
                  <a:pt x="102120" y="60515"/>
                </a:lnTo>
                <a:lnTo>
                  <a:pt x="106641" y="58102"/>
                </a:lnTo>
                <a:lnTo>
                  <a:pt x="109829" y="54521"/>
                </a:lnTo>
                <a:lnTo>
                  <a:pt x="113614" y="45072"/>
                </a:lnTo>
                <a:lnTo>
                  <a:pt x="114579" y="39712"/>
                </a:lnTo>
                <a:lnTo>
                  <a:pt x="114579" y="29629"/>
                </a:lnTo>
                <a:lnTo>
                  <a:pt x="113715" y="25577"/>
                </a:lnTo>
                <a:lnTo>
                  <a:pt x="112351" y="223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4729060" y="3125152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 h="0">
                <a:moveTo>
                  <a:pt x="0" y="0"/>
                </a:moveTo>
                <a:lnTo>
                  <a:pt x="112509" y="0"/>
                </a:lnTo>
              </a:path>
            </a:pathLst>
          </a:custGeom>
          <a:ln w="2237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4757902" y="3015538"/>
            <a:ext cx="85725" cy="81915"/>
          </a:xfrm>
          <a:custGeom>
            <a:avLst/>
            <a:gdLst/>
            <a:ahLst/>
            <a:cxnLst/>
            <a:rect l="l" t="t" r="r" b="b"/>
            <a:pathLst>
              <a:path w="85725" h="81914">
                <a:moveTo>
                  <a:pt x="42075" y="0"/>
                </a:moveTo>
                <a:lnTo>
                  <a:pt x="6705" y="16700"/>
                </a:lnTo>
                <a:lnTo>
                  <a:pt x="0" y="33032"/>
                </a:lnTo>
                <a:lnTo>
                  <a:pt x="43" y="46380"/>
                </a:lnTo>
                <a:lnTo>
                  <a:pt x="31242" y="80556"/>
                </a:lnTo>
                <a:lnTo>
                  <a:pt x="36918" y="81559"/>
                </a:lnTo>
                <a:lnTo>
                  <a:pt x="49314" y="81559"/>
                </a:lnTo>
                <a:lnTo>
                  <a:pt x="81897" y="59181"/>
                </a:lnTo>
                <a:lnTo>
                  <a:pt x="34188" y="59181"/>
                </a:lnTo>
                <a:lnTo>
                  <a:pt x="32626" y="59093"/>
                </a:lnTo>
                <a:lnTo>
                  <a:pt x="18681" y="49491"/>
                </a:lnTo>
                <a:lnTo>
                  <a:pt x="17462" y="47142"/>
                </a:lnTo>
                <a:lnTo>
                  <a:pt x="16852" y="44170"/>
                </a:lnTo>
                <a:lnTo>
                  <a:pt x="16852" y="35128"/>
                </a:lnTo>
                <a:lnTo>
                  <a:pt x="18326" y="31051"/>
                </a:lnTo>
                <a:lnTo>
                  <a:pt x="24206" y="25704"/>
                </a:lnTo>
                <a:lnTo>
                  <a:pt x="28536" y="23837"/>
                </a:lnTo>
                <a:lnTo>
                  <a:pt x="34188" y="22796"/>
                </a:lnTo>
                <a:lnTo>
                  <a:pt x="48361" y="22796"/>
                </a:lnTo>
                <a:lnTo>
                  <a:pt x="48361" y="419"/>
                </a:lnTo>
                <a:lnTo>
                  <a:pt x="42075" y="0"/>
                </a:lnTo>
                <a:close/>
              </a:path>
              <a:path w="85725" h="81914">
                <a:moveTo>
                  <a:pt x="48361" y="22796"/>
                </a:moveTo>
                <a:lnTo>
                  <a:pt x="34188" y="22796"/>
                </a:lnTo>
                <a:lnTo>
                  <a:pt x="34188" y="59181"/>
                </a:lnTo>
                <a:lnTo>
                  <a:pt x="48361" y="59181"/>
                </a:lnTo>
                <a:lnTo>
                  <a:pt x="48361" y="22796"/>
                </a:lnTo>
                <a:close/>
              </a:path>
              <a:path w="85725" h="81914">
                <a:moveTo>
                  <a:pt x="58458" y="1828"/>
                </a:moveTo>
                <a:lnTo>
                  <a:pt x="58458" y="21526"/>
                </a:lnTo>
                <a:lnTo>
                  <a:pt x="60985" y="22275"/>
                </a:lnTo>
                <a:lnTo>
                  <a:pt x="63373" y="24269"/>
                </a:lnTo>
                <a:lnTo>
                  <a:pt x="65608" y="27520"/>
                </a:lnTo>
                <a:lnTo>
                  <a:pt x="67854" y="30734"/>
                </a:lnTo>
                <a:lnTo>
                  <a:pt x="67962" y="31051"/>
                </a:lnTo>
                <a:lnTo>
                  <a:pt x="69011" y="34658"/>
                </a:lnTo>
                <a:lnTo>
                  <a:pt x="69011" y="45478"/>
                </a:lnTo>
                <a:lnTo>
                  <a:pt x="67386" y="50317"/>
                </a:lnTo>
                <a:lnTo>
                  <a:pt x="64024" y="53759"/>
                </a:lnTo>
                <a:lnTo>
                  <a:pt x="60871" y="57035"/>
                </a:lnTo>
                <a:lnTo>
                  <a:pt x="55613" y="58864"/>
                </a:lnTo>
                <a:lnTo>
                  <a:pt x="48361" y="59181"/>
                </a:lnTo>
                <a:lnTo>
                  <a:pt x="81897" y="59181"/>
                </a:lnTo>
                <a:lnTo>
                  <a:pt x="84696" y="52146"/>
                </a:lnTo>
                <a:lnTo>
                  <a:pt x="85725" y="46380"/>
                </a:lnTo>
                <a:lnTo>
                  <a:pt x="85725" y="30734"/>
                </a:lnTo>
                <a:lnTo>
                  <a:pt x="65261" y="4512"/>
                </a:lnTo>
                <a:lnTo>
                  <a:pt x="58458" y="18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4672279" y="2228418"/>
            <a:ext cx="0" cy="2912745"/>
          </a:xfrm>
          <a:custGeom>
            <a:avLst/>
            <a:gdLst/>
            <a:ahLst/>
            <a:cxnLst/>
            <a:rect l="l" t="t" r="r" b="b"/>
            <a:pathLst>
              <a:path w="0" h="2912745">
                <a:moveTo>
                  <a:pt x="0" y="0"/>
                </a:moveTo>
                <a:lnTo>
                  <a:pt x="0" y="2912414"/>
                </a:lnTo>
              </a:path>
            </a:pathLst>
          </a:custGeom>
          <a:ln w="78232">
            <a:solidFill>
              <a:srgbClr val="1A93B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4885004" y="2015693"/>
            <a:ext cx="4259580" cy="0"/>
          </a:xfrm>
          <a:custGeom>
            <a:avLst/>
            <a:gdLst/>
            <a:ahLst/>
            <a:cxnLst/>
            <a:rect l="l" t="t" r="r" b="b"/>
            <a:pathLst>
              <a:path w="4259580" h="0">
                <a:moveTo>
                  <a:pt x="0" y="0"/>
                </a:moveTo>
                <a:lnTo>
                  <a:pt x="4258995" y="0"/>
                </a:lnTo>
              </a:path>
            </a:pathLst>
          </a:custGeom>
          <a:ln w="66675">
            <a:solidFill>
              <a:srgbClr val="1A93B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4618304" y="2063318"/>
            <a:ext cx="114300" cy="165100"/>
          </a:xfrm>
          <a:custGeom>
            <a:avLst/>
            <a:gdLst/>
            <a:ahLst/>
            <a:cxnLst/>
            <a:rect l="l" t="t" r="r" b="b"/>
            <a:pathLst>
              <a:path w="114300" h="165100">
                <a:moveTo>
                  <a:pt x="0" y="165100"/>
                </a:moveTo>
                <a:lnTo>
                  <a:pt x="114300" y="165100"/>
                </a:lnTo>
                <a:lnTo>
                  <a:pt x="114300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38333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4618304" y="1949018"/>
            <a:ext cx="266700" cy="114300"/>
          </a:xfrm>
          <a:custGeom>
            <a:avLst/>
            <a:gdLst/>
            <a:ahLst/>
            <a:cxnLst/>
            <a:rect l="l" t="t" r="r" b="b"/>
            <a:pathLst>
              <a:path w="266700" h="114300">
                <a:moveTo>
                  <a:pt x="0" y="0"/>
                </a:moveTo>
                <a:lnTo>
                  <a:pt x="266700" y="0"/>
                </a:lnTo>
                <a:lnTo>
                  <a:pt x="2667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38333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9112605" y="2291918"/>
            <a:ext cx="31750" cy="50800"/>
          </a:xfrm>
          <a:custGeom>
            <a:avLst/>
            <a:gdLst/>
            <a:ahLst/>
            <a:cxnLst/>
            <a:rect l="l" t="t" r="r" b="b"/>
            <a:pathLst>
              <a:path w="31750" h="50800">
                <a:moveTo>
                  <a:pt x="31394" y="0"/>
                </a:moveTo>
                <a:lnTo>
                  <a:pt x="31394" y="50800"/>
                </a:lnTo>
                <a:lnTo>
                  <a:pt x="0" y="50800"/>
                </a:lnTo>
                <a:lnTo>
                  <a:pt x="0" y="0"/>
                </a:lnTo>
                <a:lnTo>
                  <a:pt x="313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4776012" y="2326843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 h="0">
                <a:moveTo>
                  <a:pt x="0" y="0"/>
                </a:moveTo>
                <a:lnTo>
                  <a:pt x="240931" y="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5257850" y="2326843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 h="0">
                <a:moveTo>
                  <a:pt x="0" y="0"/>
                </a:moveTo>
                <a:lnTo>
                  <a:pt x="240944" y="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5739701" y="2326843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 h="0">
                <a:moveTo>
                  <a:pt x="0" y="0"/>
                </a:moveTo>
                <a:lnTo>
                  <a:pt x="240931" y="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6221539" y="2326843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 h="0">
                <a:moveTo>
                  <a:pt x="0" y="0"/>
                </a:moveTo>
                <a:lnTo>
                  <a:pt x="240931" y="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6703390" y="2326843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 h="0">
                <a:moveTo>
                  <a:pt x="0" y="0"/>
                </a:moveTo>
                <a:lnTo>
                  <a:pt x="240931" y="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7185228" y="2326843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 h="0">
                <a:moveTo>
                  <a:pt x="0" y="0"/>
                </a:moveTo>
                <a:lnTo>
                  <a:pt x="240931" y="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7667078" y="2326843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 h="0">
                <a:moveTo>
                  <a:pt x="0" y="0"/>
                </a:moveTo>
                <a:lnTo>
                  <a:pt x="240931" y="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8148916" y="2326843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 h="0">
                <a:moveTo>
                  <a:pt x="0" y="0"/>
                </a:moveTo>
                <a:lnTo>
                  <a:pt x="240931" y="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8630767" y="2326843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 h="0">
                <a:moveTo>
                  <a:pt x="0" y="0"/>
                </a:moveTo>
                <a:lnTo>
                  <a:pt x="240931" y="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4382693" y="2291918"/>
            <a:ext cx="127000" cy="15240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4401743" y="2683154"/>
            <a:ext cx="0" cy="239395"/>
          </a:xfrm>
          <a:custGeom>
            <a:avLst/>
            <a:gdLst/>
            <a:ahLst/>
            <a:cxnLst/>
            <a:rect l="l" t="t" r="r" b="b"/>
            <a:pathLst>
              <a:path w="0" h="239394">
                <a:moveTo>
                  <a:pt x="0" y="0"/>
                </a:moveTo>
                <a:lnTo>
                  <a:pt x="0" y="238848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4401743" y="3160826"/>
            <a:ext cx="0" cy="239395"/>
          </a:xfrm>
          <a:custGeom>
            <a:avLst/>
            <a:gdLst/>
            <a:ahLst/>
            <a:cxnLst/>
            <a:rect l="l" t="t" r="r" b="b"/>
            <a:pathLst>
              <a:path w="0" h="239395">
                <a:moveTo>
                  <a:pt x="0" y="0"/>
                </a:moveTo>
                <a:lnTo>
                  <a:pt x="0" y="238848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4401743" y="3638512"/>
            <a:ext cx="0" cy="239395"/>
          </a:xfrm>
          <a:custGeom>
            <a:avLst/>
            <a:gdLst/>
            <a:ahLst/>
            <a:cxnLst/>
            <a:rect l="l" t="t" r="r" b="b"/>
            <a:pathLst>
              <a:path w="0" h="239395">
                <a:moveTo>
                  <a:pt x="0" y="0"/>
                </a:moveTo>
                <a:lnTo>
                  <a:pt x="0" y="238848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4401743" y="4116197"/>
            <a:ext cx="0" cy="239395"/>
          </a:xfrm>
          <a:custGeom>
            <a:avLst/>
            <a:gdLst/>
            <a:ahLst/>
            <a:cxnLst/>
            <a:rect l="l" t="t" r="r" b="b"/>
            <a:pathLst>
              <a:path w="0" h="239395">
                <a:moveTo>
                  <a:pt x="0" y="0"/>
                </a:moveTo>
                <a:lnTo>
                  <a:pt x="0" y="238836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4401743" y="4593869"/>
            <a:ext cx="0" cy="239395"/>
          </a:xfrm>
          <a:custGeom>
            <a:avLst/>
            <a:gdLst/>
            <a:ahLst/>
            <a:cxnLst/>
            <a:rect l="l" t="t" r="r" b="b"/>
            <a:pathLst>
              <a:path w="0" h="239395">
                <a:moveTo>
                  <a:pt x="0" y="0"/>
                </a:moveTo>
                <a:lnTo>
                  <a:pt x="0" y="238836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4379518" y="5071554"/>
            <a:ext cx="44450" cy="69850"/>
          </a:xfrm>
          <a:custGeom>
            <a:avLst/>
            <a:gdLst/>
            <a:ahLst/>
            <a:cxnLst/>
            <a:rect l="l" t="t" r="r" b="b"/>
            <a:pathLst>
              <a:path w="44450" h="69850">
                <a:moveTo>
                  <a:pt x="44450" y="0"/>
                </a:moveTo>
                <a:lnTo>
                  <a:pt x="0" y="0"/>
                </a:lnTo>
                <a:lnTo>
                  <a:pt x="0" y="69278"/>
                </a:lnTo>
                <a:lnTo>
                  <a:pt x="44450" y="69278"/>
                </a:lnTo>
                <a:lnTo>
                  <a:pt x="44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 txBox="1"/>
          <p:nvPr/>
        </p:nvSpPr>
        <p:spPr>
          <a:xfrm>
            <a:off x="401897" y="2968904"/>
            <a:ext cx="2662555" cy="1837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6200"/>
              </a:lnSpc>
              <a:spcBef>
                <a:spcPts val="100"/>
              </a:spcBef>
            </a:pPr>
            <a:r>
              <a:rPr dirty="0" sz="1300" spc="15" b="1">
                <a:solidFill>
                  <a:srgbClr val="2050BC"/>
                </a:solidFill>
                <a:latin typeface="Arial"/>
                <a:cs typeface="Arial"/>
              </a:rPr>
              <a:t>Propone </a:t>
            </a:r>
            <a:r>
              <a:rPr dirty="0" sz="1300" spc="-15" b="1">
                <a:solidFill>
                  <a:srgbClr val="2050BC"/>
                </a:solidFill>
                <a:latin typeface="Arial"/>
                <a:cs typeface="Arial"/>
              </a:rPr>
              <a:t>un </a:t>
            </a:r>
            <a:r>
              <a:rPr dirty="0" sz="1300" spc="10" b="1">
                <a:solidFill>
                  <a:srgbClr val="2050BC"/>
                </a:solidFill>
                <a:latin typeface="Arial"/>
                <a:cs typeface="Arial"/>
              </a:rPr>
              <a:t>servicio </a:t>
            </a:r>
            <a:r>
              <a:rPr dirty="0" sz="1300" spc="25" b="1">
                <a:solidFill>
                  <a:srgbClr val="2050BC"/>
                </a:solidFill>
                <a:latin typeface="Arial"/>
                <a:cs typeface="Arial"/>
              </a:rPr>
              <a:t>eficiente </a:t>
            </a:r>
            <a:r>
              <a:rPr dirty="0" sz="1300" spc="35" b="1">
                <a:solidFill>
                  <a:srgbClr val="2050BC"/>
                </a:solidFill>
                <a:latin typeface="Arial"/>
                <a:cs typeface="Arial"/>
              </a:rPr>
              <a:t>de  </a:t>
            </a:r>
            <a:r>
              <a:rPr dirty="0" sz="1300" spc="20" b="1">
                <a:solidFill>
                  <a:srgbClr val="2050BC"/>
                </a:solidFill>
                <a:latin typeface="Arial"/>
                <a:cs typeface="Arial"/>
              </a:rPr>
              <a:t>agua </a:t>
            </a:r>
            <a:r>
              <a:rPr dirty="0" sz="1300" spc="25" b="1">
                <a:solidFill>
                  <a:srgbClr val="2050BC"/>
                </a:solidFill>
                <a:latin typeface="Arial"/>
                <a:cs typeface="Arial"/>
              </a:rPr>
              <a:t>potable</a:t>
            </a:r>
            <a:r>
              <a:rPr dirty="0" sz="1300" spc="7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2050BC"/>
                </a:solidFill>
                <a:latin typeface="Arial"/>
                <a:cs typeface="Arial"/>
              </a:rPr>
              <a:t>en:</a:t>
            </a:r>
            <a:endParaRPr sz="1300">
              <a:latin typeface="Arial"/>
              <a:cs typeface="Arial"/>
            </a:endParaRPr>
          </a:p>
          <a:p>
            <a:pPr marL="311785" marR="1349375">
              <a:lnSpc>
                <a:spcPct val="131900"/>
              </a:lnSpc>
              <a:spcBef>
                <a:spcPts val="655"/>
              </a:spcBef>
            </a:pPr>
            <a:r>
              <a:rPr dirty="0" sz="1300" spc="25" b="1">
                <a:solidFill>
                  <a:srgbClr val="2050BC"/>
                </a:solidFill>
                <a:latin typeface="Arial"/>
                <a:cs typeface="Arial"/>
              </a:rPr>
              <a:t>Calidad  </a:t>
            </a:r>
            <a:r>
              <a:rPr dirty="0" sz="1300" spc="30" b="1">
                <a:solidFill>
                  <a:srgbClr val="2050BC"/>
                </a:solidFill>
                <a:latin typeface="Arial"/>
                <a:cs typeface="Arial"/>
              </a:rPr>
              <a:t>Cantidad  </a:t>
            </a:r>
            <a:r>
              <a:rPr dirty="0" sz="1300" spc="20" b="1">
                <a:solidFill>
                  <a:srgbClr val="2050BC"/>
                </a:solidFill>
                <a:latin typeface="Arial"/>
                <a:cs typeface="Arial"/>
              </a:rPr>
              <a:t>Continuidad  </a:t>
            </a:r>
            <a:r>
              <a:rPr dirty="0" sz="1300" spc="30" b="1">
                <a:solidFill>
                  <a:srgbClr val="2050BC"/>
                </a:solidFill>
                <a:latin typeface="Arial"/>
                <a:cs typeface="Arial"/>
              </a:rPr>
              <a:t>Cobertura  </a:t>
            </a:r>
            <a:r>
              <a:rPr dirty="0" sz="1300" spc="15" b="1">
                <a:solidFill>
                  <a:srgbClr val="2050BC"/>
                </a:solidFill>
                <a:latin typeface="Arial"/>
                <a:cs typeface="Arial"/>
              </a:rPr>
              <a:t>Presiones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503740" y="3526269"/>
            <a:ext cx="187605" cy="17292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503740" y="3790607"/>
            <a:ext cx="187605" cy="17292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503740" y="4044612"/>
            <a:ext cx="187605" cy="17292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503740" y="4298612"/>
            <a:ext cx="187605" cy="17292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503740" y="4585106"/>
            <a:ext cx="187605" cy="17292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8901" y="1549374"/>
            <a:ext cx="2984500" cy="2005330"/>
          </a:xfrm>
          <a:prstGeom prst="rect"/>
        </p:spPr>
        <p:txBody>
          <a:bodyPr wrap="square" lIns="0" tIns="92075" rIns="0" bIns="0" rtlCol="0" vert="horz">
            <a:spAutoFit/>
          </a:bodyPr>
          <a:lstStyle/>
          <a:p>
            <a:pPr marL="48260" marR="5080" indent="-36195">
              <a:lnSpc>
                <a:spcPts val="7570"/>
              </a:lnSpc>
              <a:spcBef>
                <a:spcPts val="725"/>
              </a:spcBef>
            </a:pPr>
            <a:r>
              <a:rPr dirty="0" sz="6650" spc="145">
                <a:solidFill>
                  <a:srgbClr val="1A93B5"/>
                </a:solidFill>
              </a:rPr>
              <a:t>CALIDAD  </a:t>
            </a:r>
            <a:r>
              <a:rPr dirty="0" sz="6650" spc="80">
                <a:solidFill>
                  <a:srgbClr val="1A93B5"/>
                </a:solidFill>
              </a:rPr>
              <a:t>DE</a:t>
            </a:r>
            <a:r>
              <a:rPr dirty="0" sz="6650" spc="210">
                <a:solidFill>
                  <a:srgbClr val="1A93B5"/>
                </a:solidFill>
              </a:rPr>
              <a:t> </a:t>
            </a:r>
            <a:r>
              <a:rPr dirty="0" sz="6650" spc="145">
                <a:solidFill>
                  <a:srgbClr val="1A93B5"/>
                </a:solidFill>
              </a:rPr>
              <a:t>AGUA</a:t>
            </a:r>
            <a:endParaRPr sz="6650"/>
          </a:p>
        </p:txBody>
      </p:sp>
      <p:sp>
        <p:nvSpPr>
          <p:cNvPr id="3" name="object 3"/>
          <p:cNvSpPr/>
          <p:nvPr/>
        </p:nvSpPr>
        <p:spPr>
          <a:xfrm>
            <a:off x="0" y="1968004"/>
            <a:ext cx="2413073" cy="192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993315"/>
            <a:ext cx="2340610" cy="109220"/>
          </a:xfrm>
          <a:custGeom>
            <a:avLst/>
            <a:gdLst/>
            <a:ahLst/>
            <a:cxnLst/>
            <a:rect l="l" t="t" r="r" b="b"/>
            <a:pathLst>
              <a:path w="2340610" h="109219">
                <a:moveTo>
                  <a:pt x="0" y="109131"/>
                </a:moveTo>
                <a:lnTo>
                  <a:pt x="2340190" y="109131"/>
                </a:lnTo>
                <a:lnTo>
                  <a:pt x="2340190" y="0"/>
                </a:lnTo>
                <a:lnTo>
                  <a:pt x="0" y="0"/>
                </a:lnTo>
                <a:lnTo>
                  <a:pt x="0" y="109131"/>
                </a:lnTo>
                <a:close/>
              </a:path>
            </a:pathLst>
          </a:custGeom>
          <a:solidFill>
            <a:srgbClr val="1A9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508940" y="2267648"/>
            <a:ext cx="118579" cy="2485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12727" y="1120203"/>
            <a:ext cx="118579" cy="2485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65942" y="10033"/>
            <a:ext cx="2487168" cy="11657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17466" y="10033"/>
            <a:ext cx="3319271" cy="15746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80642" y="10033"/>
            <a:ext cx="7663357" cy="14796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31800" y="10033"/>
            <a:ext cx="8112199" cy="18885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10033"/>
            <a:ext cx="3847711" cy="11017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10033"/>
            <a:ext cx="4231333" cy="15106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135956" y="10033"/>
            <a:ext cx="4008043" cy="358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687595" y="10033"/>
            <a:ext cx="4456404" cy="76690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548261" y="4542530"/>
            <a:ext cx="1088126" cy="59830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098656" y="4116263"/>
            <a:ext cx="2337816" cy="102456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0" y="3515245"/>
            <a:ext cx="8302569" cy="16255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0" y="3088982"/>
            <a:ext cx="8689364" cy="20518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39938" y="4324597"/>
            <a:ext cx="1554480" cy="816610"/>
          </a:xfrm>
          <a:custGeom>
            <a:avLst/>
            <a:gdLst/>
            <a:ahLst/>
            <a:cxnLst/>
            <a:rect l="l" t="t" r="r" b="b"/>
            <a:pathLst>
              <a:path w="1554480" h="816610">
                <a:moveTo>
                  <a:pt x="1554124" y="0"/>
                </a:moveTo>
                <a:lnTo>
                  <a:pt x="1443494" y="0"/>
                </a:lnTo>
                <a:lnTo>
                  <a:pt x="1443494" y="164401"/>
                </a:lnTo>
                <a:lnTo>
                  <a:pt x="1438801" y="187288"/>
                </a:lnTo>
                <a:lnTo>
                  <a:pt x="1426008" y="206001"/>
                </a:lnTo>
                <a:lnTo>
                  <a:pt x="1407045" y="218631"/>
                </a:lnTo>
                <a:lnTo>
                  <a:pt x="1383842" y="223265"/>
                </a:lnTo>
                <a:lnTo>
                  <a:pt x="170243" y="223265"/>
                </a:lnTo>
                <a:lnTo>
                  <a:pt x="125045" y="229275"/>
                </a:lnTo>
                <a:lnTo>
                  <a:pt x="84393" y="246229"/>
                </a:lnTo>
                <a:lnTo>
                  <a:pt x="49926" y="272515"/>
                </a:lnTo>
                <a:lnTo>
                  <a:pt x="23280" y="306521"/>
                </a:lnTo>
                <a:lnTo>
                  <a:pt x="6093" y="346636"/>
                </a:lnTo>
                <a:lnTo>
                  <a:pt x="0" y="391248"/>
                </a:lnTo>
                <a:lnTo>
                  <a:pt x="0" y="816235"/>
                </a:lnTo>
                <a:lnTo>
                  <a:pt x="110629" y="816235"/>
                </a:lnTo>
                <a:lnTo>
                  <a:pt x="110629" y="391248"/>
                </a:lnTo>
                <a:lnTo>
                  <a:pt x="115322" y="368351"/>
                </a:lnTo>
                <a:lnTo>
                  <a:pt x="128111" y="349638"/>
                </a:lnTo>
                <a:lnTo>
                  <a:pt x="147062" y="337015"/>
                </a:lnTo>
                <a:lnTo>
                  <a:pt x="170243" y="332384"/>
                </a:lnTo>
                <a:lnTo>
                  <a:pt x="1383842" y="332384"/>
                </a:lnTo>
                <a:lnTo>
                  <a:pt x="1429057" y="326373"/>
                </a:lnTo>
                <a:lnTo>
                  <a:pt x="1469719" y="309415"/>
                </a:lnTo>
                <a:lnTo>
                  <a:pt x="1504192" y="283125"/>
                </a:lnTo>
                <a:lnTo>
                  <a:pt x="1530842" y="249117"/>
                </a:lnTo>
                <a:lnTo>
                  <a:pt x="1548031" y="209004"/>
                </a:lnTo>
                <a:lnTo>
                  <a:pt x="1554124" y="164401"/>
                </a:lnTo>
                <a:lnTo>
                  <a:pt x="1554124" y="0"/>
                </a:lnTo>
                <a:close/>
              </a:path>
            </a:pathLst>
          </a:custGeom>
          <a:solidFill>
            <a:srgbClr val="1A9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134102" y="4132163"/>
            <a:ext cx="3084576" cy="100866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687595" y="3705898"/>
            <a:ext cx="3916679" cy="143493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0" y="2491778"/>
            <a:ext cx="99060" cy="315595"/>
          </a:xfrm>
          <a:custGeom>
            <a:avLst/>
            <a:gdLst/>
            <a:ahLst/>
            <a:cxnLst/>
            <a:rect l="l" t="t" r="r" b="b"/>
            <a:pathLst>
              <a:path w="99060" h="315594">
                <a:moveTo>
                  <a:pt x="98437" y="0"/>
                </a:moveTo>
                <a:lnTo>
                  <a:pt x="0" y="0"/>
                </a:lnTo>
                <a:lnTo>
                  <a:pt x="0" y="315303"/>
                </a:lnTo>
                <a:lnTo>
                  <a:pt x="48523" y="283148"/>
                </a:lnTo>
                <a:lnTo>
                  <a:pt x="75164" y="249135"/>
                </a:lnTo>
                <a:lnTo>
                  <a:pt x="92347" y="209015"/>
                </a:lnTo>
                <a:lnTo>
                  <a:pt x="98437" y="164401"/>
                </a:lnTo>
                <a:lnTo>
                  <a:pt x="98437" y="0"/>
                </a:lnTo>
                <a:close/>
              </a:path>
            </a:pathLst>
          </a:custGeom>
          <a:solidFill>
            <a:srgbClr val="1A9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10033"/>
            <a:ext cx="1322649" cy="8123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0" y="10033"/>
            <a:ext cx="1709444" cy="122124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275872" y="860526"/>
            <a:ext cx="530860" cy="423545"/>
          </a:xfrm>
          <a:custGeom>
            <a:avLst/>
            <a:gdLst/>
            <a:ahLst/>
            <a:cxnLst/>
            <a:rect l="l" t="t" r="r" b="b"/>
            <a:pathLst>
              <a:path w="530860" h="423544">
                <a:moveTo>
                  <a:pt x="191020" y="376161"/>
                </a:moveTo>
                <a:lnTo>
                  <a:pt x="0" y="376161"/>
                </a:lnTo>
                <a:lnTo>
                  <a:pt x="0" y="422948"/>
                </a:lnTo>
                <a:lnTo>
                  <a:pt x="191020" y="422948"/>
                </a:lnTo>
                <a:lnTo>
                  <a:pt x="191020" y="376161"/>
                </a:lnTo>
                <a:close/>
              </a:path>
              <a:path w="530860" h="423544">
                <a:moveTo>
                  <a:pt x="530809" y="122834"/>
                </a:moveTo>
                <a:lnTo>
                  <a:pt x="47777" y="122834"/>
                </a:lnTo>
                <a:lnTo>
                  <a:pt x="40479" y="124283"/>
                </a:lnTo>
                <a:lnTo>
                  <a:pt x="34517" y="128236"/>
                </a:lnTo>
                <a:lnTo>
                  <a:pt x="30494" y="134101"/>
                </a:lnTo>
                <a:lnTo>
                  <a:pt x="29019" y="141287"/>
                </a:lnTo>
                <a:lnTo>
                  <a:pt x="29019" y="376161"/>
                </a:lnTo>
                <a:lnTo>
                  <a:pt x="167322" y="376161"/>
                </a:lnTo>
                <a:lnTo>
                  <a:pt x="167322" y="301129"/>
                </a:lnTo>
                <a:lnTo>
                  <a:pt x="168799" y="293925"/>
                </a:lnTo>
                <a:lnTo>
                  <a:pt x="172821" y="288043"/>
                </a:lnTo>
                <a:lnTo>
                  <a:pt x="178777" y="284079"/>
                </a:lnTo>
                <a:lnTo>
                  <a:pt x="186054" y="282625"/>
                </a:lnTo>
                <a:lnTo>
                  <a:pt x="530809" y="282625"/>
                </a:lnTo>
                <a:lnTo>
                  <a:pt x="530809" y="122834"/>
                </a:lnTo>
                <a:close/>
              </a:path>
              <a:path w="530860" h="423544">
                <a:moveTo>
                  <a:pt x="499224" y="282625"/>
                </a:moveTo>
                <a:lnTo>
                  <a:pt x="447840" y="282625"/>
                </a:lnTo>
                <a:lnTo>
                  <a:pt x="447840" y="288480"/>
                </a:lnTo>
                <a:lnTo>
                  <a:pt x="449859" y="298330"/>
                </a:lnTo>
                <a:lnTo>
                  <a:pt x="455364" y="306381"/>
                </a:lnTo>
                <a:lnTo>
                  <a:pt x="463527" y="311811"/>
                </a:lnTo>
                <a:lnTo>
                  <a:pt x="473519" y="313804"/>
                </a:lnTo>
                <a:lnTo>
                  <a:pt x="483525" y="311811"/>
                </a:lnTo>
                <a:lnTo>
                  <a:pt x="491696" y="306381"/>
                </a:lnTo>
                <a:lnTo>
                  <a:pt x="497204" y="298330"/>
                </a:lnTo>
                <a:lnTo>
                  <a:pt x="499224" y="288480"/>
                </a:lnTo>
                <a:lnTo>
                  <a:pt x="499224" y="282625"/>
                </a:lnTo>
                <a:close/>
              </a:path>
              <a:path w="530860" h="423544">
                <a:moveTo>
                  <a:pt x="192989" y="36144"/>
                </a:moveTo>
                <a:lnTo>
                  <a:pt x="161404" y="36144"/>
                </a:lnTo>
                <a:lnTo>
                  <a:pt x="161404" y="122834"/>
                </a:lnTo>
                <a:lnTo>
                  <a:pt x="192989" y="122834"/>
                </a:lnTo>
                <a:lnTo>
                  <a:pt x="192989" y="36144"/>
                </a:lnTo>
                <a:close/>
              </a:path>
              <a:path w="530860" h="423544">
                <a:moveTo>
                  <a:pt x="473519" y="83819"/>
                </a:moveTo>
                <a:lnTo>
                  <a:pt x="463527" y="85809"/>
                </a:lnTo>
                <a:lnTo>
                  <a:pt x="455364" y="91236"/>
                </a:lnTo>
                <a:lnTo>
                  <a:pt x="449859" y="99293"/>
                </a:lnTo>
                <a:lnTo>
                  <a:pt x="447840" y="109169"/>
                </a:lnTo>
                <a:lnTo>
                  <a:pt x="447840" y="122834"/>
                </a:lnTo>
                <a:lnTo>
                  <a:pt x="499224" y="122834"/>
                </a:lnTo>
                <a:lnTo>
                  <a:pt x="499224" y="109169"/>
                </a:lnTo>
                <a:lnTo>
                  <a:pt x="497204" y="99293"/>
                </a:lnTo>
                <a:lnTo>
                  <a:pt x="491696" y="91236"/>
                </a:lnTo>
                <a:lnTo>
                  <a:pt x="483525" y="85809"/>
                </a:lnTo>
                <a:lnTo>
                  <a:pt x="473519" y="83819"/>
                </a:lnTo>
                <a:close/>
              </a:path>
              <a:path w="530860" h="423544">
                <a:moveTo>
                  <a:pt x="101777" y="0"/>
                </a:moveTo>
                <a:lnTo>
                  <a:pt x="92800" y="1789"/>
                </a:lnTo>
                <a:lnTo>
                  <a:pt x="85469" y="6670"/>
                </a:lnTo>
                <a:lnTo>
                  <a:pt x="80526" y="13908"/>
                </a:lnTo>
                <a:lnTo>
                  <a:pt x="78714" y="22771"/>
                </a:lnTo>
                <a:lnTo>
                  <a:pt x="80526" y="31614"/>
                </a:lnTo>
                <a:lnTo>
                  <a:pt x="85469" y="38836"/>
                </a:lnTo>
                <a:lnTo>
                  <a:pt x="92800" y="43705"/>
                </a:lnTo>
                <a:lnTo>
                  <a:pt x="101777" y="45491"/>
                </a:lnTo>
                <a:lnTo>
                  <a:pt x="111144" y="44829"/>
                </a:lnTo>
                <a:lnTo>
                  <a:pt x="126028" y="42946"/>
                </a:lnTo>
                <a:lnTo>
                  <a:pt x="143693" y="39999"/>
                </a:lnTo>
                <a:lnTo>
                  <a:pt x="161404" y="36144"/>
                </a:lnTo>
                <a:lnTo>
                  <a:pt x="270760" y="36144"/>
                </a:lnTo>
                <a:lnTo>
                  <a:pt x="273849" y="31614"/>
                </a:lnTo>
                <a:lnTo>
                  <a:pt x="275653" y="22771"/>
                </a:lnTo>
                <a:lnTo>
                  <a:pt x="273926" y="14287"/>
                </a:lnTo>
                <a:lnTo>
                  <a:pt x="177203" y="14287"/>
                </a:lnTo>
                <a:lnTo>
                  <a:pt x="157952" y="8529"/>
                </a:lnTo>
                <a:lnTo>
                  <a:pt x="135270" y="4010"/>
                </a:lnTo>
                <a:lnTo>
                  <a:pt x="114698" y="1057"/>
                </a:lnTo>
                <a:lnTo>
                  <a:pt x="101777" y="0"/>
                </a:lnTo>
                <a:close/>
              </a:path>
              <a:path w="530860" h="423544">
                <a:moveTo>
                  <a:pt x="270760" y="36144"/>
                </a:moveTo>
                <a:lnTo>
                  <a:pt x="192989" y="36144"/>
                </a:lnTo>
                <a:lnTo>
                  <a:pt x="210698" y="39999"/>
                </a:lnTo>
                <a:lnTo>
                  <a:pt x="228353" y="42946"/>
                </a:lnTo>
                <a:lnTo>
                  <a:pt x="243240" y="44829"/>
                </a:lnTo>
                <a:lnTo>
                  <a:pt x="252641" y="45491"/>
                </a:lnTo>
                <a:lnTo>
                  <a:pt x="261610" y="43705"/>
                </a:lnTo>
                <a:lnTo>
                  <a:pt x="268924" y="38836"/>
                </a:lnTo>
                <a:lnTo>
                  <a:pt x="270760" y="36144"/>
                </a:lnTo>
                <a:close/>
              </a:path>
              <a:path w="530860" h="423544">
                <a:moveTo>
                  <a:pt x="252641" y="0"/>
                </a:moveTo>
                <a:lnTo>
                  <a:pt x="239705" y="1057"/>
                </a:lnTo>
                <a:lnTo>
                  <a:pt x="219127" y="4010"/>
                </a:lnTo>
                <a:lnTo>
                  <a:pt x="196446" y="8529"/>
                </a:lnTo>
                <a:lnTo>
                  <a:pt x="177203" y="14287"/>
                </a:lnTo>
                <a:lnTo>
                  <a:pt x="273926" y="14287"/>
                </a:lnTo>
                <a:lnTo>
                  <a:pt x="273849" y="13908"/>
                </a:lnTo>
                <a:lnTo>
                  <a:pt x="268924" y="6670"/>
                </a:lnTo>
                <a:lnTo>
                  <a:pt x="261610" y="1789"/>
                </a:lnTo>
                <a:lnTo>
                  <a:pt x="252641" y="0"/>
                </a:lnTo>
                <a:close/>
              </a:path>
            </a:pathLst>
          </a:custGeom>
          <a:solidFill>
            <a:srgbClr val="1A9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027013" y="10033"/>
            <a:ext cx="3116986" cy="228738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578195" y="10033"/>
            <a:ext cx="3565804" cy="269628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471170" y="1980158"/>
            <a:ext cx="530860" cy="422909"/>
          </a:xfrm>
          <a:custGeom>
            <a:avLst/>
            <a:gdLst/>
            <a:ahLst/>
            <a:cxnLst/>
            <a:rect l="l" t="t" r="r" b="b"/>
            <a:pathLst>
              <a:path w="530859" h="422910">
                <a:moveTo>
                  <a:pt x="191008" y="376110"/>
                </a:moveTo>
                <a:lnTo>
                  <a:pt x="0" y="376110"/>
                </a:lnTo>
                <a:lnTo>
                  <a:pt x="0" y="422897"/>
                </a:lnTo>
                <a:lnTo>
                  <a:pt x="191008" y="422897"/>
                </a:lnTo>
                <a:lnTo>
                  <a:pt x="191008" y="376110"/>
                </a:lnTo>
                <a:close/>
              </a:path>
              <a:path w="530859" h="422910">
                <a:moveTo>
                  <a:pt x="530821" y="122783"/>
                </a:moveTo>
                <a:lnTo>
                  <a:pt x="47777" y="122783"/>
                </a:lnTo>
                <a:lnTo>
                  <a:pt x="40461" y="124241"/>
                </a:lnTo>
                <a:lnTo>
                  <a:pt x="34496" y="128214"/>
                </a:lnTo>
                <a:lnTo>
                  <a:pt x="30478" y="134104"/>
                </a:lnTo>
                <a:lnTo>
                  <a:pt x="29006" y="141312"/>
                </a:lnTo>
                <a:lnTo>
                  <a:pt x="29006" y="376110"/>
                </a:lnTo>
                <a:lnTo>
                  <a:pt x="167309" y="376110"/>
                </a:lnTo>
                <a:lnTo>
                  <a:pt x="167309" y="301078"/>
                </a:lnTo>
                <a:lnTo>
                  <a:pt x="168786" y="293870"/>
                </a:lnTo>
                <a:lnTo>
                  <a:pt x="172812" y="287980"/>
                </a:lnTo>
                <a:lnTo>
                  <a:pt x="178775" y="284007"/>
                </a:lnTo>
                <a:lnTo>
                  <a:pt x="186067" y="282549"/>
                </a:lnTo>
                <a:lnTo>
                  <a:pt x="530821" y="282549"/>
                </a:lnTo>
                <a:lnTo>
                  <a:pt x="530821" y="122783"/>
                </a:lnTo>
                <a:close/>
              </a:path>
              <a:path w="530859" h="422910">
                <a:moveTo>
                  <a:pt x="499224" y="282549"/>
                </a:moveTo>
                <a:lnTo>
                  <a:pt x="447865" y="282549"/>
                </a:lnTo>
                <a:lnTo>
                  <a:pt x="447865" y="288404"/>
                </a:lnTo>
                <a:lnTo>
                  <a:pt x="449881" y="298269"/>
                </a:lnTo>
                <a:lnTo>
                  <a:pt x="455380" y="306327"/>
                </a:lnTo>
                <a:lnTo>
                  <a:pt x="463542" y="311760"/>
                </a:lnTo>
                <a:lnTo>
                  <a:pt x="473544" y="313753"/>
                </a:lnTo>
                <a:lnTo>
                  <a:pt x="483525" y="311760"/>
                </a:lnTo>
                <a:lnTo>
                  <a:pt x="491690" y="306327"/>
                </a:lnTo>
                <a:lnTo>
                  <a:pt x="497201" y="298269"/>
                </a:lnTo>
                <a:lnTo>
                  <a:pt x="499224" y="288404"/>
                </a:lnTo>
                <a:lnTo>
                  <a:pt x="499224" y="282549"/>
                </a:lnTo>
                <a:close/>
              </a:path>
              <a:path w="530859" h="422910">
                <a:moveTo>
                  <a:pt x="192989" y="36118"/>
                </a:moveTo>
                <a:lnTo>
                  <a:pt x="161378" y="36118"/>
                </a:lnTo>
                <a:lnTo>
                  <a:pt x="161378" y="122783"/>
                </a:lnTo>
                <a:lnTo>
                  <a:pt x="192989" y="122783"/>
                </a:lnTo>
                <a:lnTo>
                  <a:pt x="192989" y="36118"/>
                </a:lnTo>
                <a:close/>
              </a:path>
              <a:path w="530859" h="422910">
                <a:moveTo>
                  <a:pt x="473544" y="83820"/>
                </a:moveTo>
                <a:lnTo>
                  <a:pt x="463542" y="85812"/>
                </a:lnTo>
                <a:lnTo>
                  <a:pt x="455380" y="91243"/>
                </a:lnTo>
                <a:lnTo>
                  <a:pt x="449881" y="99293"/>
                </a:lnTo>
                <a:lnTo>
                  <a:pt x="447865" y="109143"/>
                </a:lnTo>
                <a:lnTo>
                  <a:pt x="447865" y="122783"/>
                </a:lnTo>
                <a:lnTo>
                  <a:pt x="499224" y="122783"/>
                </a:lnTo>
                <a:lnTo>
                  <a:pt x="499224" y="109143"/>
                </a:lnTo>
                <a:lnTo>
                  <a:pt x="497201" y="99293"/>
                </a:lnTo>
                <a:lnTo>
                  <a:pt x="491690" y="91243"/>
                </a:lnTo>
                <a:lnTo>
                  <a:pt x="483525" y="85812"/>
                </a:lnTo>
                <a:lnTo>
                  <a:pt x="473544" y="83820"/>
                </a:lnTo>
                <a:close/>
              </a:path>
              <a:path w="530859" h="422910">
                <a:moveTo>
                  <a:pt x="101752" y="0"/>
                </a:moveTo>
                <a:lnTo>
                  <a:pt x="92786" y="1789"/>
                </a:lnTo>
                <a:lnTo>
                  <a:pt x="85467" y="6667"/>
                </a:lnTo>
                <a:lnTo>
                  <a:pt x="80535" y="13898"/>
                </a:lnTo>
                <a:lnTo>
                  <a:pt x="78727" y="22745"/>
                </a:lnTo>
                <a:lnTo>
                  <a:pt x="80535" y="31585"/>
                </a:lnTo>
                <a:lnTo>
                  <a:pt x="85467" y="38798"/>
                </a:lnTo>
                <a:lnTo>
                  <a:pt x="92786" y="43659"/>
                </a:lnTo>
                <a:lnTo>
                  <a:pt x="101752" y="45440"/>
                </a:lnTo>
                <a:lnTo>
                  <a:pt x="111138" y="44778"/>
                </a:lnTo>
                <a:lnTo>
                  <a:pt x="126026" y="42899"/>
                </a:lnTo>
                <a:lnTo>
                  <a:pt x="143684" y="39959"/>
                </a:lnTo>
                <a:lnTo>
                  <a:pt x="161378" y="36118"/>
                </a:lnTo>
                <a:lnTo>
                  <a:pt x="270755" y="36118"/>
                </a:lnTo>
                <a:lnTo>
                  <a:pt x="273857" y="31585"/>
                </a:lnTo>
                <a:lnTo>
                  <a:pt x="275666" y="22745"/>
                </a:lnTo>
                <a:lnTo>
                  <a:pt x="273932" y="14262"/>
                </a:lnTo>
                <a:lnTo>
                  <a:pt x="177177" y="14262"/>
                </a:lnTo>
                <a:lnTo>
                  <a:pt x="157943" y="8508"/>
                </a:lnTo>
                <a:lnTo>
                  <a:pt x="135269" y="3997"/>
                </a:lnTo>
                <a:lnTo>
                  <a:pt x="114693" y="1053"/>
                </a:lnTo>
                <a:lnTo>
                  <a:pt x="101752" y="0"/>
                </a:lnTo>
                <a:close/>
              </a:path>
              <a:path w="530859" h="422910">
                <a:moveTo>
                  <a:pt x="270755" y="36118"/>
                </a:moveTo>
                <a:lnTo>
                  <a:pt x="192989" y="36118"/>
                </a:lnTo>
                <a:lnTo>
                  <a:pt x="210680" y="39959"/>
                </a:lnTo>
                <a:lnTo>
                  <a:pt x="228341" y="42899"/>
                </a:lnTo>
                <a:lnTo>
                  <a:pt x="243232" y="44778"/>
                </a:lnTo>
                <a:lnTo>
                  <a:pt x="252615" y="45440"/>
                </a:lnTo>
                <a:lnTo>
                  <a:pt x="261596" y="43659"/>
                </a:lnTo>
                <a:lnTo>
                  <a:pt x="268922" y="38798"/>
                </a:lnTo>
                <a:lnTo>
                  <a:pt x="270755" y="36118"/>
                </a:lnTo>
                <a:close/>
              </a:path>
              <a:path w="530859" h="422910">
                <a:moveTo>
                  <a:pt x="252615" y="0"/>
                </a:moveTo>
                <a:lnTo>
                  <a:pt x="239687" y="1053"/>
                </a:lnTo>
                <a:lnTo>
                  <a:pt x="219111" y="3997"/>
                </a:lnTo>
                <a:lnTo>
                  <a:pt x="196428" y="8508"/>
                </a:lnTo>
                <a:lnTo>
                  <a:pt x="177177" y="14262"/>
                </a:lnTo>
                <a:lnTo>
                  <a:pt x="273932" y="14262"/>
                </a:lnTo>
                <a:lnTo>
                  <a:pt x="273857" y="13898"/>
                </a:lnTo>
                <a:lnTo>
                  <a:pt x="268922" y="6667"/>
                </a:lnTo>
                <a:lnTo>
                  <a:pt x="261596" y="1789"/>
                </a:lnTo>
                <a:lnTo>
                  <a:pt x="252615" y="0"/>
                </a:lnTo>
                <a:close/>
              </a:path>
            </a:pathLst>
          </a:custGeom>
          <a:solidFill>
            <a:srgbClr val="1A9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10033"/>
            <a:ext cx="2660721" cy="136079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0" y="10033"/>
            <a:ext cx="3044468" cy="176969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180920" y="1836420"/>
            <a:ext cx="530860" cy="422909"/>
          </a:xfrm>
          <a:custGeom>
            <a:avLst/>
            <a:gdLst/>
            <a:ahLst/>
            <a:cxnLst/>
            <a:rect l="l" t="t" r="r" b="b"/>
            <a:pathLst>
              <a:path w="530860" h="422910">
                <a:moveTo>
                  <a:pt x="530809" y="376110"/>
                </a:moveTo>
                <a:lnTo>
                  <a:pt x="339788" y="376110"/>
                </a:lnTo>
                <a:lnTo>
                  <a:pt x="339788" y="422884"/>
                </a:lnTo>
                <a:lnTo>
                  <a:pt x="530809" y="422884"/>
                </a:lnTo>
                <a:lnTo>
                  <a:pt x="530809" y="376110"/>
                </a:lnTo>
                <a:close/>
              </a:path>
              <a:path w="530860" h="422910">
                <a:moveTo>
                  <a:pt x="483044" y="122770"/>
                </a:moveTo>
                <a:lnTo>
                  <a:pt x="0" y="122770"/>
                </a:lnTo>
                <a:lnTo>
                  <a:pt x="0" y="282600"/>
                </a:lnTo>
                <a:lnTo>
                  <a:pt x="344754" y="282600"/>
                </a:lnTo>
                <a:lnTo>
                  <a:pt x="352044" y="284053"/>
                </a:lnTo>
                <a:lnTo>
                  <a:pt x="358003" y="288018"/>
                </a:lnTo>
                <a:lnTo>
                  <a:pt x="362024" y="293900"/>
                </a:lnTo>
                <a:lnTo>
                  <a:pt x="363499" y="301104"/>
                </a:lnTo>
                <a:lnTo>
                  <a:pt x="363499" y="376110"/>
                </a:lnTo>
                <a:lnTo>
                  <a:pt x="501789" y="376110"/>
                </a:lnTo>
                <a:lnTo>
                  <a:pt x="501789" y="141287"/>
                </a:lnTo>
                <a:lnTo>
                  <a:pt x="500316" y="134070"/>
                </a:lnTo>
                <a:lnTo>
                  <a:pt x="496298" y="128185"/>
                </a:lnTo>
                <a:lnTo>
                  <a:pt x="490340" y="124222"/>
                </a:lnTo>
                <a:lnTo>
                  <a:pt x="483044" y="122770"/>
                </a:lnTo>
                <a:close/>
              </a:path>
              <a:path w="530860" h="422910">
                <a:moveTo>
                  <a:pt x="82969" y="282600"/>
                </a:moveTo>
                <a:lnTo>
                  <a:pt x="31623" y="282600"/>
                </a:lnTo>
                <a:lnTo>
                  <a:pt x="31623" y="288455"/>
                </a:lnTo>
                <a:lnTo>
                  <a:pt x="33638" y="298301"/>
                </a:lnTo>
                <a:lnTo>
                  <a:pt x="39136" y="306343"/>
                </a:lnTo>
                <a:lnTo>
                  <a:pt x="47294" y="311765"/>
                </a:lnTo>
                <a:lnTo>
                  <a:pt x="57289" y="313753"/>
                </a:lnTo>
                <a:lnTo>
                  <a:pt x="67286" y="311765"/>
                </a:lnTo>
                <a:lnTo>
                  <a:pt x="75449" y="306343"/>
                </a:lnTo>
                <a:lnTo>
                  <a:pt x="80951" y="298301"/>
                </a:lnTo>
                <a:lnTo>
                  <a:pt x="82969" y="288455"/>
                </a:lnTo>
                <a:lnTo>
                  <a:pt x="82969" y="282600"/>
                </a:lnTo>
                <a:close/>
              </a:path>
              <a:path w="530860" h="422910">
                <a:moveTo>
                  <a:pt x="57289" y="83819"/>
                </a:moveTo>
                <a:lnTo>
                  <a:pt x="47294" y="85809"/>
                </a:lnTo>
                <a:lnTo>
                  <a:pt x="39136" y="91236"/>
                </a:lnTo>
                <a:lnTo>
                  <a:pt x="33638" y="99293"/>
                </a:lnTo>
                <a:lnTo>
                  <a:pt x="31623" y="109169"/>
                </a:lnTo>
                <a:lnTo>
                  <a:pt x="31623" y="122770"/>
                </a:lnTo>
                <a:lnTo>
                  <a:pt x="82969" y="122770"/>
                </a:lnTo>
                <a:lnTo>
                  <a:pt x="82969" y="109169"/>
                </a:lnTo>
                <a:lnTo>
                  <a:pt x="80951" y="99293"/>
                </a:lnTo>
                <a:lnTo>
                  <a:pt x="75449" y="91236"/>
                </a:lnTo>
                <a:lnTo>
                  <a:pt x="67286" y="85809"/>
                </a:lnTo>
                <a:lnTo>
                  <a:pt x="57289" y="83819"/>
                </a:lnTo>
                <a:close/>
              </a:path>
              <a:path w="530860" h="422910">
                <a:moveTo>
                  <a:pt x="369430" y="36131"/>
                </a:moveTo>
                <a:lnTo>
                  <a:pt x="337807" y="36131"/>
                </a:lnTo>
                <a:lnTo>
                  <a:pt x="337807" y="122770"/>
                </a:lnTo>
                <a:lnTo>
                  <a:pt x="369430" y="122770"/>
                </a:lnTo>
                <a:lnTo>
                  <a:pt x="369430" y="36131"/>
                </a:lnTo>
                <a:close/>
              </a:path>
              <a:path w="530860" h="422910">
                <a:moveTo>
                  <a:pt x="278193" y="0"/>
                </a:moveTo>
                <a:lnTo>
                  <a:pt x="269207" y="1785"/>
                </a:lnTo>
                <a:lnTo>
                  <a:pt x="261881" y="6657"/>
                </a:lnTo>
                <a:lnTo>
                  <a:pt x="256949" y="13887"/>
                </a:lnTo>
                <a:lnTo>
                  <a:pt x="255143" y="22745"/>
                </a:lnTo>
                <a:lnTo>
                  <a:pt x="256949" y="31582"/>
                </a:lnTo>
                <a:lnTo>
                  <a:pt x="261881" y="38814"/>
                </a:lnTo>
                <a:lnTo>
                  <a:pt x="269207" y="43698"/>
                </a:lnTo>
                <a:lnTo>
                  <a:pt x="278193" y="45491"/>
                </a:lnTo>
                <a:lnTo>
                  <a:pt x="287590" y="44821"/>
                </a:lnTo>
                <a:lnTo>
                  <a:pt x="302475" y="42925"/>
                </a:lnTo>
                <a:lnTo>
                  <a:pt x="320123" y="39972"/>
                </a:lnTo>
                <a:lnTo>
                  <a:pt x="337807" y="36131"/>
                </a:lnTo>
                <a:lnTo>
                  <a:pt x="447197" y="36131"/>
                </a:lnTo>
                <a:lnTo>
                  <a:pt x="450307" y="31582"/>
                </a:lnTo>
                <a:lnTo>
                  <a:pt x="452119" y="22745"/>
                </a:lnTo>
                <a:lnTo>
                  <a:pt x="450376" y="14224"/>
                </a:lnTo>
                <a:lnTo>
                  <a:pt x="353618" y="14224"/>
                </a:lnTo>
                <a:lnTo>
                  <a:pt x="334377" y="8492"/>
                </a:lnTo>
                <a:lnTo>
                  <a:pt x="311700" y="3992"/>
                </a:lnTo>
                <a:lnTo>
                  <a:pt x="291127" y="1052"/>
                </a:lnTo>
                <a:lnTo>
                  <a:pt x="278193" y="0"/>
                </a:lnTo>
                <a:close/>
              </a:path>
              <a:path w="530860" h="422910">
                <a:moveTo>
                  <a:pt x="447197" y="36131"/>
                </a:moveTo>
                <a:lnTo>
                  <a:pt x="369430" y="36131"/>
                </a:lnTo>
                <a:lnTo>
                  <a:pt x="387131" y="39972"/>
                </a:lnTo>
                <a:lnTo>
                  <a:pt x="404790" y="42925"/>
                </a:lnTo>
                <a:lnTo>
                  <a:pt x="419672" y="44821"/>
                </a:lnTo>
                <a:lnTo>
                  <a:pt x="429044" y="45491"/>
                </a:lnTo>
                <a:lnTo>
                  <a:pt x="438028" y="43698"/>
                </a:lnTo>
                <a:lnTo>
                  <a:pt x="445363" y="38814"/>
                </a:lnTo>
                <a:lnTo>
                  <a:pt x="447197" y="36131"/>
                </a:lnTo>
                <a:close/>
              </a:path>
              <a:path w="530860" h="422910">
                <a:moveTo>
                  <a:pt x="429044" y="0"/>
                </a:moveTo>
                <a:lnTo>
                  <a:pt x="416126" y="1052"/>
                </a:lnTo>
                <a:lnTo>
                  <a:pt x="395551" y="3992"/>
                </a:lnTo>
                <a:lnTo>
                  <a:pt x="372865" y="8492"/>
                </a:lnTo>
                <a:lnTo>
                  <a:pt x="353618" y="14224"/>
                </a:lnTo>
                <a:lnTo>
                  <a:pt x="450376" y="14224"/>
                </a:lnTo>
                <a:lnTo>
                  <a:pt x="450307" y="13887"/>
                </a:lnTo>
                <a:lnTo>
                  <a:pt x="445363" y="6657"/>
                </a:lnTo>
                <a:lnTo>
                  <a:pt x="438028" y="1785"/>
                </a:lnTo>
                <a:lnTo>
                  <a:pt x="429044" y="0"/>
                </a:lnTo>
                <a:close/>
              </a:path>
            </a:pathLst>
          </a:custGeom>
          <a:solidFill>
            <a:srgbClr val="1A9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765283" y="340537"/>
            <a:ext cx="530860" cy="423545"/>
          </a:xfrm>
          <a:custGeom>
            <a:avLst/>
            <a:gdLst/>
            <a:ahLst/>
            <a:cxnLst/>
            <a:rect l="l" t="t" r="r" b="b"/>
            <a:pathLst>
              <a:path w="530860" h="423545">
                <a:moveTo>
                  <a:pt x="530821" y="376135"/>
                </a:moveTo>
                <a:lnTo>
                  <a:pt x="339826" y="376135"/>
                </a:lnTo>
                <a:lnTo>
                  <a:pt x="339826" y="422922"/>
                </a:lnTo>
                <a:lnTo>
                  <a:pt x="530821" y="422922"/>
                </a:lnTo>
                <a:lnTo>
                  <a:pt x="530821" y="376135"/>
                </a:lnTo>
                <a:close/>
              </a:path>
              <a:path w="530860" h="423545">
                <a:moveTo>
                  <a:pt x="483082" y="122783"/>
                </a:moveTo>
                <a:lnTo>
                  <a:pt x="0" y="122783"/>
                </a:lnTo>
                <a:lnTo>
                  <a:pt x="0" y="282587"/>
                </a:lnTo>
                <a:lnTo>
                  <a:pt x="344766" y="282587"/>
                </a:lnTo>
                <a:lnTo>
                  <a:pt x="352065" y="284039"/>
                </a:lnTo>
                <a:lnTo>
                  <a:pt x="358019" y="287999"/>
                </a:lnTo>
                <a:lnTo>
                  <a:pt x="362029" y="293876"/>
                </a:lnTo>
                <a:lnTo>
                  <a:pt x="363499" y="301078"/>
                </a:lnTo>
                <a:lnTo>
                  <a:pt x="363499" y="376135"/>
                </a:lnTo>
                <a:lnTo>
                  <a:pt x="501827" y="376135"/>
                </a:lnTo>
                <a:lnTo>
                  <a:pt x="501827" y="141287"/>
                </a:lnTo>
                <a:lnTo>
                  <a:pt x="500352" y="134083"/>
                </a:lnTo>
                <a:lnTo>
                  <a:pt x="496331" y="128201"/>
                </a:lnTo>
                <a:lnTo>
                  <a:pt x="490372" y="124237"/>
                </a:lnTo>
                <a:lnTo>
                  <a:pt x="483082" y="122783"/>
                </a:lnTo>
                <a:close/>
              </a:path>
              <a:path w="530860" h="423545">
                <a:moveTo>
                  <a:pt x="82994" y="282587"/>
                </a:moveTo>
                <a:lnTo>
                  <a:pt x="31610" y="282587"/>
                </a:lnTo>
                <a:lnTo>
                  <a:pt x="31610" y="288429"/>
                </a:lnTo>
                <a:lnTo>
                  <a:pt x="33631" y="298290"/>
                </a:lnTo>
                <a:lnTo>
                  <a:pt x="39142" y="306339"/>
                </a:lnTo>
                <a:lnTo>
                  <a:pt x="47314" y="311764"/>
                </a:lnTo>
                <a:lnTo>
                  <a:pt x="57315" y="313753"/>
                </a:lnTo>
                <a:lnTo>
                  <a:pt x="67306" y="311764"/>
                </a:lnTo>
                <a:lnTo>
                  <a:pt x="75469" y="306339"/>
                </a:lnTo>
                <a:lnTo>
                  <a:pt x="80975" y="298290"/>
                </a:lnTo>
                <a:lnTo>
                  <a:pt x="82994" y="288429"/>
                </a:lnTo>
                <a:lnTo>
                  <a:pt x="82994" y="282587"/>
                </a:lnTo>
                <a:close/>
              </a:path>
              <a:path w="530860" h="423545">
                <a:moveTo>
                  <a:pt x="57315" y="83807"/>
                </a:moveTo>
                <a:lnTo>
                  <a:pt x="47314" y="85796"/>
                </a:lnTo>
                <a:lnTo>
                  <a:pt x="39142" y="91220"/>
                </a:lnTo>
                <a:lnTo>
                  <a:pt x="33631" y="99269"/>
                </a:lnTo>
                <a:lnTo>
                  <a:pt x="31610" y="109131"/>
                </a:lnTo>
                <a:lnTo>
                  <a:pt x="31610" y="122783"/>
                </a:lnTo>
                <a:lnTo>
                  <a:pt x="82994" y="122783"/>
                </a:lnTo>
                <a:lnTo>
                  <a:pt x="82994" y="109131"/>
                </a:lnTo>
                <a:lnTo>
                  <a:pt x="80975" y="99269"/>
                </a:lnTo>
                <a:lnTo>
                  <a:pt x="75469" y="91220"/>
                </a:lnTo>
                <a:lnTo>
                  <a:pt x="67306" y="85796"/>
                </a:lnTo>
                <a:lnTo>
                  <a:pt x="57315" y="83807"/>
                </a:lnTo>
                <a:close/>
              </a:path>
              <a:path w="530860" h="423545">
                <a:moveTo>
                  <a:pt x="369455" y="36144"/>
                </a:moveTo>
                <a:lnTo>
                  <a:pt x="337845" y="36144"/>
                </a:lnTo>
                <a:lnTo>
                  <a:pt x="337845" y="122783"/>
                </a:lnTo>
                <a:lnTo>
                  <a:pt x="369455" y="122783"/>
                </a:lnTo>
                <a:lnTo>
                  <a:pt x="369455" y="36144"/>
                </a:lnTo>
                <a:close/>
              </a:path>
              <a:path w="530860" h="423545">
                <a:moveTo>
                  <a:pt x="278206" y="0"/>
                </a:moveTo>
                <a:lnTo>
                  <a:pt x="269230" y="1785"/>
                </a:lnTo>
                <a:lnTo>
                  <a:pt x="261904" y="6654"/>
                </a:lnTo>
                <a:lnTo>
                  <a:pt x="256966" y="13876"/>
                </a:lnTo>
                <a:lnTo>
                  <a:pt x="255155" y="22720"/>
                </a:lnTo>
                <a:lnTo>
                  <a:pt x="256966" y="31582"/>
                </a:lnTo>
                <a:lnTo>
                  <a:pt x="261904" y="38820"/>
                </a:lnTo>
                <a:lnTo>
                  <a:pt x="269230" y="43701"/>
                </a:lnTo>
                <a:lnTo>
                  <a:pt x="278206" y="45491"/>
                </a:lnTo>
                <a:lnTo>
                  <a:pt x="287601" y="44823"/>
                </a:lnTo>
                <a:lnTo>
                  <a:pt x="302487" y="42932"/>
                </a:lnTo>
                <a:lnTo>
                  <a:pt x="320141" y="39983"/>
                </a:lnTo>
                <a:lnTo>
                  <a:pt x="337845" y="36144"/>
                </a:lnTo>
                <a:lnTo>
                  <a:pt x="447208" y="36144"/>
                </a:lnTo>
                <a:lnTo>
                  <a:pt x="450321" y="31582"/>
                </a:lnTo>
                <a:lnTo>
                  <a:pt x="452132" y="22720"/>
                </a:lnTo>
                <a:lnTo>
                  <a:pt x="450400" y="14262"/>
                </a:lnTo>
                <a:lnTo>
                  <a:pt x="353656" y="14262"/>
                </a:lnTo>
                <a:lnTo>
                  <a:pt x="334400" y="8508"/>
                </a:lnTo>
                <a:lnTo>
                  <a:pt x="311716" y="3997"/>
                </a:lnTo>
                <a:lnTo>
                  <a:pt x="291140" y="1053"/>
                </a:lnTo>
                <a:lnTo>
                  <a:pt x="278206" y="0"/>
                </a:lnTo>
                <a:close/>
              </a:path>
              <a:path w="530860" h="423545">
                <a:moveTo>
                  <a:pt x="447208" y="36144"/>
                </a:moveTo>
                <a:lnTo>
                  <a:pt x="369455" y="36144"/>
                </a:lnTo>
                <a:lnTo>
                  <a:pt x="387151" y="39983"/>
                </a:lnTo>
                <a:lnTo>
                  <a:pt x="404809" y="42932"/>
                </a:lnTo>
                <a:lnTo>
                  <a:pt x="419690" y="44823"/>
                </a:lnTo>
                <a:lnTo>
                  <a:pt x="429056" y="45491"/>
                </a:lnTo>
                <a:lnTo>
                  <a:pt x="438047" y="43701"/>
                </a:lnTo>
                <a:lnTo>
                  <a:pt x="445381" y="38820"/>
                </a:lnTo>
                <a:lnTo>
                  <a:pt x="447208" y="36144"/>
                </a:lnTo>
                <a:close/>
              </a:path>
              <a:path w="530860" h="423545">
                <a:moveTo>
                  <a:pt x="429056" y="0"/>
                </a:moveTo>
                <a:lnTo>
                  <a:pt x="416134" y="1053"/>
                </a:lnTo>
                <a:lnTo>
                  <a:pt x="395571" y="3997"/>
                </a:lnTo>
                <a:lnTo>
                  <a:pt x="372901" y="8508"/>
                </a:lnTo>
                <a:lnTo>
                  <a:pt x="353656" y="14262"/>
                </a:lnTo>
                <a:lnTo>
                  <a:pt x="450400" y="14262"/>
                </a:lnTo>
                <a:lnTo>
                  <a:pt x="450321" y="13876"/>
                </a:lnTo>
                <a:lnTo>
                  <a:pt x="445381" y="6654"/>
                </a:lnTo>
                <a:lnTo>
                  <a:pt x="438047" y="1785"/>
                </a:lnTo>
                <a:lnTo>
                  <a:pt x="429056" y="0"/>
                </a:lnTo>
                <a:close/>
              </a:path>
            </a:pathLst>
          </a:custGeom>
          <a:solidFill>
            <a:srgbClr val="1A9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81806" y="2640038"/>
            <a:ext cx="2051291" cy="135940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73947" y="2655735"/>
            <a:ext cx="2001520" cy="1310005"/>
          </a:xfrm>
          <a:custGeom>
            <a:avLst/>
            <a:gdLst/>
            <a:ahLst/>
            <a:cxnLst/>
            <a:rect l="l" t="t" r="r" b="b"/>
            <a:pathLst>
              <a:path w="2001520" h="1310004">
                <a:moveTo>
                  <a:pt x="1820675" y="0"/>
                </a:moveTo>
                <a:lnTo>
                  <a:pt x="1107354" y="0"/>
                </a:lnTo>
                <a:lnTo>
                  <a:pt x="1107354" y="109143"/>
                </a:lnTo>
                <a:lnTo>
                  <a:pt x="1820675" y="109143"/>
                </a:lnTo>
                <a:lnTo>
                  <a:pt x="1847881" y="114575"/>
                </a:lnTo>
                <a:lnTo>
                  <a:pt x="1870128" y="129384"/>
                </a:lnTo>
                <a:lnTo>
                  <a:pt x="1885142" y="151341"/>
                </a:lnTo>
                <a:lnTo>
                  <a:pt x="1890652" y="178219"/>
                </a:lnTo>
                <a:lnTo>
                  <a:pt x="1890652" y="1131493"/>
                </a:lnTo>
                <a:lnTo>
                  <a:pt x="1885142" y="1158341"/>
                </a:lnTo>
                <a:lnTo>
                  <a:pt x="1870128" y="1180284"/>
                </a:lnTo>
                <a:lnTo>
                  <a:pt x="1847881" y="1195087"/>
                </a:lnTo>
                <a:lnTo>
                  <a:pt x="1820675" y="1200518"/>
                </a:lnTo>
                <a:lnTo>
                  <a:pt x="0" y="1200518"/>
                </a:lnTo>
                <a:lnTo>
                  <a:pt x="0" y="1309665"/>
                </a:lnTo>
                <a:lnTo>
                  <a:pt x="1820675" y="1309665"/>
                </a:lnTo>
                <a:lnTo>
                  <a:pt x="1868634" y="1303290"/>
                </a:lnTo>
                <a:lnTo>
                  <a:pt x="1911760" y="1285306"/>
                </a:lnTo>
                <a:lnTo>
                  <a:pt x="1948320" y="1257423"/>
                </a:lnTo>
                <a:lnTo>
                  <a:pt x="1976581" y="1221353"/>
                </a:lnTo>
                <a:lnTo>
                  <a:pt x="1994808" y="1178806"/>
                </a:lnTo>
                <a:lnTo>
                  <a:pt x="2001269" y="1131493"/>
                </a:lnTo>
                <a:lnTo>
                  <a:pt x="2001269" y="178219"/>
                </a:lnTo>
                <a:lnTo>
                  <a:pt x="1994808" y="130895"/>
                </a:lnTo>
                <a:lnTo>
                  <a:pt x="1976581" y="88337"/>
                </a:lnTo>
                <a:lnTo>
                  <a:pt x="1948320" y="52257"/>
                </a:lnTo>
                <a:lnTo>
                  <a:pt x="1911760" y="24366"/>
                </a:lnTo>
                <a:lnTo>
                  <a:pt x="1868634" y="6376"/>
                </a:lnTo>
                <a:lnTo>
                  <a:pt x="1820675" y="0"/>
                </a:lnTo>
                <a:close/>
              </a:path>
            </a:pathLst>
          </a:custGeom>
          <a:solidFill>
            <a:srgbClr val="1A9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580170" y="3294880"/>
            <a:ext cx="563829" cy="135940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572296" y="3310585"/>
            <a:ext cx="572135" cy="1310005"/>
          </a:xfrm>
          <a:custGeom>
            <a:avLst/>
            <a:gdLst/>
            <a:ahLst/>
            <a:cxnLst/>
            <a:rect l="l" t="t" r="r" b="b"/>
            <a:pathLst>
              <a:path w="572134" h="1310004">
                <a:moveTo>
                  <a:pt x="571703" y="0"/>
                </a:moveTo>
                <a:lnTo>
                  <a:pt x="180619" y="0"/>
                </a:lnTo>
                <a:lnTo>
                  <a:pt x="132654" y="6374"/>
                </a:lnTo>
                <a:lnTo>
                  <a:pt x="89522" y="24359"/>
                </a:lnTo>
                <a:lnTo>
                  <a:pt x="52957" y="52241"/>
                </a:lnTo>
                <a:lnTo>
                  <a:pt x="24692" y="88311"/>
                </a:lnTo>
                <a:lnTo>
                  <a:pt x="6462" y="130857"/>
                </a:lnTo>
                <a:lnTo>
                  <a:pt x="0" y="178168"/>
                </a:lnTo>
                <a:lnTo>
                  <a:pt x="0" y="1131468"/>
                </a:lnTo>
                <a:lnTo>
                  <a:pt x="6462" y="1178790"/>
                </a:lnTo>
                <a:lnTo>
                  <a:pt x="24692" y="1221343"/>
                </a:lnTo>
                <a:lnTo>
                  <a:pt x="52957" y="1257417"/>
                </a:lnTo>
                <a:lnTo>
                  <a:pt x="89522" y="1285302"/>
                </a:lnTo>
                <a:lnTo>
                  <a:pt x="132654" y="1303287"/>
                </a:lnTo>
                <a:lnTo>
                  <a:pt x="180619" y="1309662"/>
                </a:lnTo>
                <a:lnTo>
                  <a:pt x="571703" y="1309662"/>
                </a:lnTo>
                <a:lnTo>
                  <a:pt x="571703" y="1200518"/>
                </a:lnTo>
                <a:lnTo>
                  <a:pt x="180619" y="1200518"/>
                </a:lnTo>
                <a:lnTo>
                  <a:pt x="153390" y="1195083"/>
                </a:lnTo>
                <a:lnTo>
                  <a:pt x="131141" y="1180271"/>
                </a:lnTo>
                <a:lnTo>
                  <a:pt x="116134" y="1158320"/>
                </a:lnTo>
                <a:lnTo>
                  <a:pt x="110629" y="1131468"/>
                </a:lnTo>
                <a:lnTo>
                  <a:pt x="110629" y="178168"/>
                </a:lnTo>
                <a:lnTo>
                  <a:pt x="116134" y="151318"/>
                </a:lnTo>
                <a:lnTo>
                  <a:pt x="131141" y="129371"/>
                </a:lnTo>
                <a:lnTo>
                  <a:pt x="153390" y="114563"/>
                </a:lnTo>
                <a:lnTo>
                  <a:pt x="180619" y="109131"/>
                </a:lnTo>
                <a:lnTo>
                  <a:pt x="571703" y="109131"/>
                </a:lnTo>
                <a:lnTo>
                  <a:pt x="571703" y="0"/>
                </a:lnTo>
                <a:close/>
              </a:path>
            </a:pathLst>
          </a:custGeom>
          <a:solidFill>
            <a:srgbClr val="1A9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159381" y="2398953"/>
            <a:ext cx="984618" cy="86868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8151533" y="2414663"/>
            <a:ext cx="992505" cy="819150"/>
          </a:xfrm>
          <a:custGeom>
            <a:avLst/>
            <a:gdLst/>
            <a:ahLst/>
            <a:cxnLst/>
            <a:rect l="l" t="t" r="r" b="b"/>
            <a:pathLst>
              <a:path w="992504" h="819150">
                <a:moveTo>
                  <a:pt x="992466" y="0"/>
                </a:moveTo>
                <a:lnTo>
                  <a:pt x="180619" y="0"/>
                </a:lnTo>
                <a:lnTo>
                  <a:pt x="132659" y="6376"/>
                </a:lnTo>
                <a:lnTo>
                  <a:pt x="89528" y="24366"/>
                </a:lnTo>
                <a:lnTo>
                  <a:pt x="52962" y="52257"/>
                </a:lnTo>
                <a:lnTo>
                  <a:pt x="24695" y="88337"/>
                </a:lnTo>
                <a:lnTo>
                  <a:pt x="6463" y="130895"/>
                </a:lnTo>
                <a:lnTo>
                  <a:pt x="0" y="178219"/>
                </a:lnTo>
                <a:lnTo>
                  <a:pt x="0" y="640435"/>
                </a:lnTo>
                <a:lnTo>
                  <a:pt x="6463" y="687738"/>
                </a:lnTo>
                <a:lnTo>
                  <a:pt x="24695" y="730281"/>
                </a:lnTo>
                <a:lnTo>
                  <a:pt x="52962" y="766352"/>
                </a:lnTo>
                <a:lnTo>
                  <a:pt x="89528" y="794239"/>
                </a:lnTo>
                <a:lnTo>
                  <a:pt x="132659" y="812227"/>
                </a:lnTo>
                <a:lnTo>
                  <a:pt x="180619" y="818603"/>
                </a:lnTo>
                <a:lnTo>
                  <a:pt x="992466" y="818603"/>
                </a:lnTo>
                <a:lnTo>
                  <a:pt x="992466" y="709485"/>
                </a:lnTo>
                <a:lnTo>
                  <a:pt x="180619" y="709485"/>
                </a:lnTo>
                <a:lnTo>
                  <a:pt x="153395" y="704050"/>
                </a:lnTo>
                <a:lnTo>
                  <a:pt x="131146" y="689238"/>
                </a:lnTo>
                <a:lnTo>
                  <a:pt x="116136" y="667287"/>
                </a:lnTo>
                <a:lnTo>
                  <a:pt x="110629" y="640435"/>
                </a:lnTo>
                <a:lnTo>
                  <a:pt x="110629" y="178219"/>
                </a:lnTo>
                <a:lnTo>
                  <a:pt x="116136" y="151352"/>
                </a:lnTo>
                <a:lnTo>
                  <a:pt x="131146" y="129393"/>
                </a:lnTo>
                <a:lnTo>
                  <a:pt x="153395" y="114579"/>
                </a:lnTo>
                <a:lnTo>
                  <a:pt x="180619" y="109143"/>
                </a:lnTo>
                <a:lnTo>
                  <a:pt x="992466" y="109143"/>
                </a:lnTo>
                <a:lnTo>
                  <a:pt x="992466" y="0"/>
                </a:lnTo>
                <a:close/>
              </a:path>
            </a:pathLst>
          </a:custGeom>
          <a:solidFill>
            <a:srgbClr val="1A9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0" y="4768998"/>
            <a:ext cx="836673" cy="37183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0" y="4784706"/>
            <a:ext cx="781050" cy="356235"/>
          </a:xfrm>
          <a:custGeom>
            <a:avLst/>
            <a:gdLst/>
            <a:ahLst/>
            <a:cxnLst/>
            <a:rect l="l" t="t" r="r" b="b"/>
            <a:pathLst>
              <a:path w="781050" h="356235">
                <a:moveTo>
                  <a:pt x="600170" y="0"/>
                </a:moveTo>
                <a:lnTo>
                  <a:pt x="131654" y="0"/>
                </a:lnTo>
                <a:lnTo>
                  <a:pt x="83682" y="6377"/>
                </a:lnTo>
                <a:lnTo>
                  <a:pt x="40542" y="24368"/>
                </a:lnTo>
                <a:lnTo>
                  <a:pt x="3968" y="52258"/>
                </a:lnTo>
                <a:lnTo>
                  <a:pt x="0" y="57323"/>
                </a:lnTo>
                <a:lnTo>
                  <a:pt x="0" y="356127"/>
                </a:lnTo>
                <a:lnTo>
                  <a:pt x="61639" y="356127"/>
                </a:lnTo>
                <a:lnTo>
                  <a:pt x="61639" y="178193"/>
                </a:lnTo>
                <a:lnTo>
                  <a:pt x="67150" y="151354"/>
                </a:lnTo>
                <a:lnTo>
                  <a:pt x="82169" y="129406"/>
                </a:lnTo>
                <a:lnTo>
                  <a:pt x="104426" y="114592"/>
                </a:lnTo>
                <a:lnTo>
                  <a:pt x="131654" y="109156"/>
                </a:lnTo>
                <a:lnTo>
                  <a:pt x="765042" y="109156"/>
                </a:lnTo>
                <a:lnTo>
                  <a:pt x="756121" y="88335"/>
                </a:lnTo>
                <a:lnTo>
                  <a:pt x="727854" y="52258"/>
                </a:lnTo>
                <a:lnTo>
                  <a:pt x="691284" y="24368"/>
                </a:lnTo>
                <a:lnTo>
                  <a:pt x="648145" y="6377"/>
                </a:lnTo>
                <a:lnTo>
                  <a:pt x="600170" y="0"/>
                </a:lnTo>
                <a:close/>
              </a:path>
              <a:path w="781050" h="356235">
                <a:moveTo>
                  <a:pt x="765042" y="109156"/>
                </a:moveTo>
                <a:lnTo>
                  <a:pt x="600170" y="109156"/>
                </a:lnTo>
                <a:lnTo>
                  <a:pt x="627408" y="114592"/>
                </a:lnTo>
                <a:lnTo>
                  <a:pt x="649665" y="129406"/>
                </a:lnTo>
                <a:lnTo>
                  <a:pt x="664678" y="151354"/>
                </a:lnTo>
                <a:lnTo>
                  <a:pt x="670185" y="178193"/>
                </a:lnTo>
                <a:lnTo>
                  <a:pt x="670185" y="356127"/>
                </a:lnTo>
                <a:lnTo>
                  <a:pt x="780815" y="356127"/>
                </a:lnTo>
                <a:lnTo>
                  <a:pt x="780815" y="178193"/>
                </a:lnTo>
                <a:lnTo>
                  <a:pt x="774352" y="130884"/>
                </a:lnTo>
                <a:lnTo>
                  <a:pt x="765042" y="109156"/>
                </a:lnTo>
                <a:close/>
              </a:path>
            </a:pathLst>
          </a:custGeom>
          <a:solidFill>
            <a:srgbClr val="1A9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8414194" y="10033"/>
            <a:ext cx="729805" cy="83963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8406333" y="10033"/>
            <a:ext cx="737870" cy="805815"/>
          </a:xfrm>
          <a:custGeom>
            <a:avLst/>
            <a:gdLst/>
            <a:ahLst/>
            <a:cxnLst/>
            <a:rect l="l" t="t" r="r" b="b"/>
            <a:pathLst>
              <a:path w="737870" h="805815">
                <a:moveTo>
                  <a:pt x="110616" y="0"/>
                </a:moveTo>
                <a:lnTo>
                  <a:pt x="0" y="0"/>
                </a:lnTo>
                <a:lnTo>
                  <a:pt x="0" y="627430"/>
                </a:lnTo>
                <a:lnTo>
                  <a:pt x="6462" y="674743"/>
                </a:lnTo>
                <a:lnTo>
                  <a:pt x="24692" y="717294"/>
                </a:lnTo>
                <a:lnTo>
                  <a:pt x="52955" y="753370"/>
                </a:lnTo>
                <a:lnTo>
                  <a:pt x="89519" y="781258"/>
                </a:lnTo>
                <a:lnTo>
                  <a:pt x="132647" y="799247"/>
                </a:lnTo>
                <a:lnTo>
                  <a:pt x="180606" y="805624"/>
                </a:lnTo>
                <a:lnTo>
                  <a:pt x="737666" y="805624"/>
                </a:lnTo>
                <a:lnTo>
                  <a:pt x="737666" y="696480"/>
                </a:lnTo>
                <a:lnTo>
                  <a:pt x="180606" y="696480"/>
                </a:lnTo>
                <a:lnTo>
                  <a:pt x="153399" y="691045"/>
                </a:lnTo>
                <a:lnTo>
                  <a:pt x="131148" y="676233"/>
                </a:lnTo>
                <a:lnTo>
                  <a:pt x="116128" y="654282"/>
                </a:lnTo>
                <a:lnTo>
                  <a:pt x="110616" y="627430"/>
                </a:lnTo>
                <a:lnTo>
                  <a:pt x="110616" y="0"/>
                </a:lnTo>
                <a:close/>
              </a:path>
            </a:pathLst>
          </a:custGeom>
          <a:solidFill>
            <a:srgbClr val="1A9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379641" y="2640038"/>
            <a:ext cx="2764358" cy="135940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371793" y="2655747"/>
            <a:ext cx="2772410" cy="1310005"/>
          </a:xfrm>
          <a:custGeom>
            <a:avLst/>
            <a:gdLst/>
            <a:ahLst/>
            <a:cxnLst/>
            <a:rect l="l" t="t" r="r" b="b"/>
            <a:pathLst>
              <a:path w="2772409" h="1310004">
                <a:moveTo>
                  <a:pt x="2772206" y="0"/>
                </a:moveTo>
                <a:lnTo>
                  <a:pt x="1168780" y="0"/>
                </a:lnTo>
                <a:lnTo>
                  <a:pt x="1123259" y="5188"/>
                </a:lnTo>
                <a:lnTo>
                  <a:pt x="1081442" y="19963"/>
                </a:lnTo>
                <a:lnTo>
                  <a:pt x="1044530" y="43138"/>
                </a:lnTo>
                <a:lnTo>
                  <a:pt x="1013727" y="73528"/>
                </a:lnTo>
                <a:lnTo>
                  <a:pt x="990236" y="109946"/>
                </a:lnTo>
                <a:lnTo>
                  <a:pt x="975260" y="151207"/>
                </a:lnTo>
                <a:lnTo>
                  <a:pt x="970000" y="196126"/>
                </a:lnTo>
                <a:lnTo>
                  <a:pt x="970000" y="513321"/>
                </a:lnTo>
                <a:lnTo>
                  <a:pt x="963062" y="547132"/>
                </a:lnTo>
                <a:lnTo>
                  <a:pt x="944152" y="574771"/>
                </a:lnTo>
                <a:lnTo>
                  <a:pt x="916133" y="593422"/>
                </a:lnTo>
                <a:lnTo>
                  <a:pt x="881862" y="600265"/>
                </a:lnTo>
                <a:lnTo>
                  <a:pt x="198767" y="600265"/>
                </a:lnTo>
                <a:lnTo>
                  <a:pt x="153247" y="605454"/>
                </a:lnTo>
                <a:lnTo>
                  <a:pt x="111431" y="620229"/>
                </a:lnTo>
                <a:lnTo>
                  <a:pt x="74522" y="643403"/>
                </a:lnTo>
                <a:lnTo>
                  <a:pt x="43722" y="673789"/>
                </a:lnTo>
                <a:lnTo>
                  <a:pt x="20233" y="710199"/>
                </a:lnTo>
                <a:lnTo>
                  <a:pt x="5258" y="751445"/>
                </a:lnTo>
                <a:lnTo>
                  <a:pt x="0" y="796340"/>
                </a:lnTo>
                <a:lnTo>
                  <a:pt x="0" y="1113561"/>
                </a:lnTo>
                <a:lnTo>
                  <a:pt x="5258" y="1158463"/>
                </a:lnTo>
                <a:lnTo>
                  <a:pt x="20233" y="1199715"/>
                </a:lnTo>
                <a:lnTo>
                  <a:pt x="43722" y="1236128"/>
                </a:lnTo>
                <a:lnTo>
                  <a:pt x="74522" y="1266515"/>
                </a:lnTo>
                <a:lnTo>
                  <a:pt x="111431" y="1289691"/>
                </a:lnTo>
                <a:lnTo>
                  <a:pt x="153247" y="1304466"/>
                </a:lnTo>
                <a:lnTo>
                  <a:pt x="198767" y="1309655"/>
                </a:lnTo>
                <a:lnTo>
                  <a:pt x="2772206" y="1309655"/>
                </a:lnTo>
                <a:lnTo>
                  <a:pt x="2772206" y="1200505"/>
                </a:lnTo>
                <a:lnTo>
                  <a:pt x="198767" y="1200505"/>
                </a:lnTo>
                <a:lnTo>
                  <a:pt x="164489" y="1193664"/>
                </a:lnTo>
                <a:lnTo>
                  <a:pt x="136466" y="1175016"/>
                </a:lnTo>
                <a:lnTo>
                  <a:pt x="117555" y="1147377"/>
                </a:lnTo>
                <a:lnTo>
                  <a:pt x="110616" y="1113561"/>
                </a:lnTo>
                <a:lnTo>
                  <a:pt x="110616" y="796340"/>
                </a:lnTo>
                <a:lnTo>
                  <a:pt x="117555" y="762542"/>
                </a:lnTo>
                <a:lnTo>
                  <a:pt x="136466" y="734906"/>
                </a:lnTo>
                <a:lnTo>
                  <a:pt x="164489" y="716254"/>
                </a:lnTo>
                <a:lnTo>
                  <a:pt x="198767" y="709409"/>
                </a:lnTo>
                <a:lnTo>
                  <a:pt x="881862" y="709409"/>
                </a:lnTo>
                <a:lnTo>
                  <a:pt x="927388" y="704221"/>
                </a:lnTo>
                <a:lnTo>
                  <a:pt x="969209" y="689449"/>
                </a:lnTo>
                <a:lnTo>
                  <a:pt x="1006123" y="666277"/>
                </a:lnTo>
                <a:lnTo>
                  <a:pt x="1036927" y="635893"/>
                </a:lnTo>
                <a:lnTo>
                  <a:pt x="1060419" y="599482"/>
                </a:lnTo>
                <a:lnTo>
                  <a:pt x="1075396" y="558229"/>
                </a:lnTo>
                <a:lnTo>
                  <a:pt x="1080655" y="513321"/>
                </a:lnTo>
                <a:lnTo>
                  <a:pt x="1080655" y="196126"/>
                </a:lnTo>
                <a:lnTo>
                  <a:pt x="1087592" y="162296"/>
                </a:lnTo>
                <a:lnTo>
                  <a:pt x="1106497" y="134640"/>
                </a:lnTo>
                <a:lnTo>
                  <a:pt x="1134512" y="115978"/>
                </a:lnTo>
                <a:lnTo>
                  <a:pt x="1168780" y="109131"/>
                </a:lnTo>
                <a:lnTo>
                  <a:pt x="2772206" y="109131"/>
                </a:lnTo>
                <a:lnTo>
                  <a:pt x="2772206" y="0"/>
                </a:lnTo>
                <a:close/>
              </a:path>
            </a:pathLst>
          </a:custGeom>
          <a:solidFill>
            <a:srgbClr val="1A9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122127" y="900633"/>
            <a:ext cx="155575" cy="325120"/>
          </a:xfrm>
          <a:custGeom>
            <a:avLst/>
            <a:gdLst/>
            <a:ahLst/>
            <a:cxnLst/>
            <a:rect l="l" t="t" r="r" b="b"/>
            <a:pathLst>
              <a:path w="155575" h="325119">
                <a:moveTo>
                  <a:pt x="77546" y="0"/>
                </a:moveTo>
                <a:lnTo>
                  <a:pt x="32714" y="119940"/>
                </a:lnTo>
                <a:lnTo>
                  <a:pt x="9693" y="185810"/>
                </a:lnTo>
                <a:lnTo>
                  <a:pt x="1211" y="220909"/>
                </a:lnTo>
                <a:lnTo>
                  <a:pt x="0" y="248539"/>
                </a:lnTo>
                <a:lnTo>
                  <a:pt x="6092" y="278325"/>
                </a:lnTo>
                <a:lnTo>
                  <a:pt x="22709" y="302647"/>
                </a:lnTo>
                <a:lnTo>
                  <a:pt x="47357" y="319044"/>
                </a:lnTo>
                <a:lnTo>
                  <a:pt x="77546" y="325056"/>
                </a:lnTo>
                <a:lnTo>
                  <a:pt x="107720" y="319044"/>
                </a:lnTo>
                <a:lnTo>
                  <a:pt x="132360" y="302647"/>
                </a:lnTo>
                <a:lnTo>
                  <a:pt x="148974" y="278325"/>
                </a:lnTo>
                <a:lnTo>
                  <a:pt x="155066" y="248539"/>
                </a:lnTo>
                <a:lnTo>
                  <a:pt x="142954" y="191895"/>
                </a:lnTo>
                <a:lnTo>
                  <a:pt x="116306" y="108438"/>
                </a:lnTo>
                <a:lnTo>
                  <a:pt x="89658" y="32897"/>
                </a:lnTo>
                <a:lnTo>
                  <a:pt x="77546" y="0"/>
                </a:lnTo>
                <a:close/>
              </a:path>
            </a:pathLst>
          </a:custGeom>
          <a:solidFill>
            <a:srgbClr val="1A9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0" y="2421040"/>
            <a:ext cx="1532961" cy="165506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0" y="1994776"/>
            <a:ext cx="1916708" cy="249020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502611" y="2379980"/>
            <a:ext cx="219214" cy="44397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9641" y="266281"/>
            <a:ext cx="531495" cy="531495"/>
          </a:xfrm>
          <a:custGeom>
            <a:avLst/>
            <a:gdLst/>
            <a:ahLst/>
            <a:cxnLst/>
            <a:rect l="l" t="t" r="r" b="b"/>
            <a:pathLst>
              <a:path w="531495" h="531495">
                <a:moveTo>
                  <a:pt x="461073" y="0"/>
                </a:moveTo>
                <a:lnTo>
                  <a:pt x="70421" y="0"/>
                </a:lnTo>
                <a:lnTo>
                  <a:pt x="42958" y="5536"/>
                </a:lnTo>
                <a:lnTo>
                  <a:pt x="20580" y="20640"/>
                </a:lnTo>
                <a:lnTo>
                  <a:pt x="5516" y="43055"/>
                </a:lnTo>
                <a:lnTo>
                  <a:pt x="0" y="70523"/>
                </a:lnTo>
                <a:lnTo>
                  <a:pt x="0" y="460755"/>
                </a:lnTo>
                <a:lnTo>
                  <a:pt x="5516" y="488268"/>
                </a:lnTo>
                <a:lnTo>
                  <a:pt x="20580" y="510733"/>
                </a:lnTo>
                <a:lnTo>
                  <a:pt x="42958" y="525878"/>
                </a:lnTo>
                <a:lnTo>
                  <a:pt x="70421" y="531431"/>
                </a:lnTo>
                <a:lnTo>
                  <a:pt x="461073" y="531431"/>
                </a:lnTo>
                <a:lnTo>
                  <a:pt x="488536" y="525878"/>
                </a:lnTo>
                <a:lnTo>
                  <a:pt x="510914" y="510733"/>
                </a:lnTo>
                <a:lnTo>
                  <a:pt x="525978" y="488268"/>
                </a:lnTo>
                <a:lnTo>
                  <a:pt x="531495" y="460755"/>
                </a:lnTo>
                <a:lnTo>
                  <a:pt x="531495" y="70523"/>
                </a:lnTo>
                <a:lnTo>
                  <a:pt x="525978" y="43055"/>
                </a:lnTo>
                <a:lnTo>
                  <a:pt x="510914" y="20640"/>
                </a:lnTo>
                <a:lnTo>
                  <a:pt x="488536" y="5536"/>
                </a:lnTo>
                <a:lnTo>
                  <a:pt x="461073" y="0"/>
                </a:lnTo>
                <a:close/>
              </a:path>
            </a:pathLst>
          </a:custGeom>
          <a:solidFill>
            <a:srgbClr val="1A9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57967" y="266281"/>
            <a:ext cx="531495" cy="531495"/>
          </a:xfrm>
          <a:custGeom>
            <a:avLst/>
            <a:gdLst/>
            <a:ahLst/>
            <a:cxnLst/>
            <a:rect l="l" t="t" r="r" b="b"/>
            <a:pathLst>
              <a:path w="531495" h="531495">
                <a:moveTo>
                  <a:pt x="461124" y="0"/>
                </a:moveTo>
                <a:lnTo>
                  <a:pt x="70421" y="0"/>
                </a:lnTo>
                <a:lnTo>
                  <a:pt x="42948" y="5536"/>
                </a:lnTo>
                <a:lnTo>
                  <a:pt x="20570" y="20640"/>
                </a:lnTo>
                <a:lnTo>
                  <a:pt x="5513" y="43055"/>
                </a:lnTo>
                <a:lnTo>
                  <a:pt x="0" y="70523"/>
                </a:lnTo>
                <a:lnTo>
                  <a:pt x="0" y="460755"/>
                </a:lnTo>
                <a:lnTo>
                  <a:pt x="5513" y="488268"/>
                </a:lnTo>
                <a:lnTo>
                  <a:pt x="20570" y="510733"/>
                </a:lnTo>
                <a:lnTo>
                  <a:pt x="42948" y="525878"/>
                </a:lnTo>
                <a:lnTo>
                  <a:pt x="70421" y="531431"/>
                </a:lnTo>
                <a:lnTo>
                  <a:pt x="461124" y="531431"/>
                </a:lnTo>
                <a:lnTo>
                  <a:pt x="488434" y="525878"/>
                </a:lnTo>
                <a:lnTo>
                  <a:pt x="510811" y="510733"/>
                </a:lnTo>
                <a:lnTo>
                  <a:pt x="525937" y="488268"/>
                </a:lnTo>
                <a:lnTo>
                  <a:pt x="531494" y="460755"/>
                </a:lnTo>
                <a:lnTo>
                  <a:pt x="531494" y="70523"/>
                </a:lnTo>
                <a:lnTo>
                  <a:pt x="525937" y="43055"/>
                </a:lnTo>
                <a:lnTo>
                  <a:pt x="510811" y="20640"/>
                </a:lnTo>
                <a:lnTo>
                  <a:pt x="488434" y="5536"/>
                </a:lnTo>
                <a:lnTo>
                  <a:pt x="461124" y="0"/>
                </a:lnTo>
                <a:close/>
              </a:path>
            </a:pathLst>
          </a:custGeom>
          <a:solidFill>
            <a:srgbClr val="E8F4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55493" y="271729"/>
            <a:ext cx="2186940" cy="528955"/>
          </a:xfrm>
          <a:custGeom>
            <a:avLst/>
            <a:gdLst/>
            <a:ahLst/>
            <a:cxnLst/>
            <a:rect l="l" t="t" r="r" b="b"/>
            <a:pathLst>
              <a:path w="2186940" h="528955">
                <a:moveTo>
                  <a:pt x="2139496" y="0"/>
                </a:moveTo>
                <a:lnTo>
                  <a:pt x="47396" y="0"/>
                </a:lnTo>
                <a:lnTo>
                  <a:pt x="28932" y="7694"/>
                </a:lnTo>
                <a:lnTo>
                  <a:pt x="13868" y="28675"/>
                </a:lnTo>
                <a:lnTo>
                  <a:pt x="3719" y="59787"/>
                </a:lnTo>
                <a:lnTo>
                  <a:pt x="0" y="97878"/>
                </a:lnTo>
                <a:lnTo>
                  <a:pt x="0" y="430961"/>
                </a:lnTo>
                <a:lnTo>
                  <a:pt x="3719" y="469063"/>
                </a:lnTo>
                <a:lnTo>
                  <a:pt x="13868" y="500175"/>
                </a:lnTo>
                <a:lnTo>
                  <a:pt x="28932" y="521149"/>
                </a:lnTo>
                <a:lnTo>
                  <a:pt x="47396" y="528840"/>
                </a:lnTo>
                <a:lnTo>
                  <a:pt x="2139496" y="528840"/>
                </a:lnTo>
                <a:lnTo>
                  <a:pt x="2157913" y="521149"/>
                </a:lnTo>
                <a:lnTo>
                  <a:pt x="2172959" y="500175"/>
                </a:lnTo>
                <a:lnTo>
                  <a:pt x="2183107" y="469063"/>
                </a:lnTo>
                <a:lnTo>
                  <a:pt x="2186829" y="430961"/>
                </a:lnTo>
                <a:lnTo>
                  <a:pt x="2186829" y="97878"/>
                </a:lnTo>
                <a:lnTo>
                  <a:pt x="2183107" y="59787"/>
                </a:lnTo>
                <a:lnTo>
                  <a:pt x="2172959" y="28675"/>
                </a:lnTo>
                <a:lnTo>
                  <a:pt x="2157913" y="7694"/>
                </a:lnTo>
                <a:lnTo>
                  <a:pt x="2139496" y="0"/>
                </a:lnTo>
                <a:close/>
              </a:path>
            </a:pathLst>
          </a:custGeom>
          <a:solidFill>
            <a:srgbClr val="1A9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59699" y="370668"/>
            <a:ext cx="1943735" cy="314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120"/>
              <a:t>CALIDAD </a:t>
            </a:r>
            <a:r>
              <a:rPr dirty="0" spc="70"/>
              <a:t>DE</a:t>
            </a:r>
            <a:r>
              <a:rPr dirty="0" spc="-35"/>
              <a:t> </a:t>
            </a:r>
            <a:r>
              <a:rPr dirty="0" spc="145"/>
              <a:t>AGUA</a:t>
            </a:r>
          </a:p>
        </p:txBody>
      </p:sp>
      <p:sp>
        <p:nvSpPr>
          <p:cNvPr id="6" name="object 6"/>
          <p:cNvSpPr/>
          <p:nvPr/>
        </p:nvSpPr>
        <p:spPr>
          <a:xfrm>
            <a:off x="421257" y="410692"/>
            <a:ext cx="157417" cy="142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9064" y="405396"/>
            <a:ext cx="102235" cy="292100"/>
          </a:xfrm>
          <a:custGeom>
            <a:avLst/>
            <a:gdLst/>
            <a:ahLst/>
            <a:cxnLst/>
            <a:rect l="l" t="t" r="r" b="b"/>
            <a:pathLst>
              <a:path w="102234" h="292100">
                <a:moveTo>
                  <a:pt x="14528" y="0"/>
                </a:moveTo>
                <a:lnTo>
                  <a:pt x="0" y="0"/>
                </a:lnTo>
                <a:lnTo>
                  <a:pt x="0" y="291973"/>
                </a:lnTo>
                <a:lnTo>
                  <a:pt x="40589" y="291973"/>
                </a:lnTo>
                <a:lnTo>
                  <a:pt x="50914" y="187744"/>
                </a:lnTo>
                <a:lnTo>
                  <a:pt x="101828" y="187744"/>
                </a:lnTo>
                <a:lnTo>
                  <a:pt x="101828" y="24307"/>
                </a:lnTo>
                <a:lnTo>
                  <a:pt x="50914" y="24307"/>
                </a:lnTo>
                <a:lnTo>
                  <a:pt x="39417" y="22534"/>
                </a:lnTo>
                <a:lnTo>
                  <a:pt x="29206" y="17554"/>
                </a:lnTo>
                <a:lnTo>
                  <a:pt x="20753" y="9873"/>
                </a:lnTo>
                <a:lnTo>
                  <a:pt x="14528" y="0"/>
                </a:lnTo>
                <a:close/>
              </a:path>
              <a:path w="102234" h="292100">
                <a:moveTo>
                  <a:pt x="101828" y="187744"/>
                </a:moveTo>
                <a:lnTo>
                  <a:pt x="50914" y="187744"/>
                </a:lnTo>
                <a:lnTo>
                  <a:pt x="61226" y="291973"/>
                </a:lnTo>
                <a:lnTo>
                  <a:pt x="101828" y="291973"/>
                </a:lnTo>
                <a:lnTo>
                  <a:pt x="101828" y="187744"/>
                </a:lnTo>
                <a:close/>
              </a:path>
              <a:path w="102234" h="292100">
                <a:moveTo>
                  <a:pt x="101828" y="0"/>
                </a:moveTo>
                <a:lnTo>
                  <a:pt x="87287" y="0"/>
                </a:lnTo>
                <a:lnTo>
                  <a:pt x="81064" y="9873"/>
                </a:lnTo>
                <a:lnTo>
                  <a:pt x="72615" y="17554"/>
                </a:lnTo>
                <a:lnTo>
                  <a:pt x="62408" y="22534"/>
                </a:lnTo>
                <a:lnTo>
                  <a:pt x="50914" y="24307"/>
                </a:lnTo>
                <a:lnTo>
                  <a:pt x="101828" y="24307"/>
                </a:lnTo>
                <a:lnTo>
                  <a:pt x="101828" y="0"/>
                </a:lnTo>
                <a:close/>
              </a:path>
            </a:pathLst>
          </a:custGeom>
          <a:solidFill>
            <a:srgbClr val="1A9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99987" y="405384"/>
            <a:ext cx="51435" cy="292100"/>
          </a:xfrm>
          <a:custGeom>
            <a:avLst/>
            <a:gdLst/>
            <a:ahLst/>
            <a:cxnLst/>
            <a:rect l="l" t="t" r="r" b="b"/>
            <a:pathLst>
              <a:path w="51434" h="292100">
                <a:moveTo>
                  <a:pt x="50939" y="0"/>
                </a:moveTo>
                <a:lnTo>
                  <a:pt x="36385" y="0"/>
                </a:lnTo>
                <a:lnTo>
                  <a:pt x="30162" y="9886"/>
                </a:lnTo>
                <a:lnTo>
                  <a:pt x="21712" y="17570"/>
                </a:lnTo>
                <a:lnTo>
                  <a:pt x="11502" y="22549"/>
                </a:lnTo>
                <a:lnTo>
                  <a:pt x="0" y="24320"/>
                </a:lnTo>
                <a:lnTo>
                  <a:pt x="0" y="187756"/>
                </a:lnTo>
                <a:lnTo>
                  <a:pt x="10312" y="291985"/>
                </a:lnTo>
                <a:lnTo>
                  <a:pt x="50939" y="291985"/>
                </a:lnTo>
                <a:lnTo>
                  <a:pt x="50939" y="0"/>
                </a:lnTo>
                <a:close/>
              </a:path>
            </a:pathLst>
          </a:custGeom>
          <a:solidFill>
            <a:srgbClr val="1A93B5">
              <a:alpha val="5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50887" y="553427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5">
                <a:moveTo>
                  <a:pt x="23025" y="0"/>
                </a:moveTo>
                <a:lnTo>
                  <a:pt x="0" y="0"/>
                </a:lnTo>
                <a:lnTo>
                  <a:pt x="0" y="23037"/>
                </a:lnTo>
                <a:lnTo>
                  <a:pt x="8950" y="21229"/>
                </a:lnTo>
                <a:lnTo>
                  <a:pt x="16270" y="16295"/>
                </a:lnTo>
                <a:lnTo>
                  <a:pt x="21211" y="8973"/>
                </a:lnTo>
                <a:lnTo>
                  <a:pt x="23025" y="0"/>
                </a:lnTo>
                <a:close/>
              </a:path>
            </a:pathLst>
          </a:custGeom>
          <a:solidFill>
            <a:srgbClr val="E9C3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6026" y="553427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5">
                <a:moveTo>
                  <a:pt x="23037" y="0"/>
                </a:moveTo>
                <a:lnTo>
                  <a:pt x="0" y="0"/>
                </a:lnTo>
                <a:lnTo>
                  <a:pt x="1811" y="8973"/>
                </a:lnTo>
                <a:lnTo>
                  <a:pt x="6751" y="16295"/>
                </a:lnTo>
                <a:lnTo>
                  <a:pt x="14074" y="21229"/>
                </a:lnTo>
                <a:lnTo>
                  <a:pt x="23037" y="23037"/>
                </a:lnTo>
                <a:lnTo>
                  <a:pt x="23037" y="0"/>
                </a:lnTo>
                <a:close/>
              </a:path>
            </a:pathLst>
          </a:custGeom>
          <a:solidFill>
            <a:srgbClr val="E9C3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66898" y="461556"/>
            <a:ext cx="66040" cy="48895"/>
          </a:xfrm>
          <a:custGeom>
            <a:avLst/>
            <a:gdLst/>
            <a:ahLst/>
            <a:cxnLst/>
            <a:rect l="l" t="t" r="r" b="b"/>
            <a:pathLst>
              <a:path w="66040" h="48895">
                <a:moveTo>
                  <a:pt x="64833" y="0"/>
                </a:moveTo>
                <a:lnTo>
                  <a:pt x="1028" y="0"/>
                </a:lnTo>
                <a:lnTo>
                  <a:pt x="0" y="1117"/>
                </a:lnTo>
                <a:lnTo>
                  <a:pt x="0" y="47269"/>
                </a:lnTo>
                <a:lnTo>
                  <a:pt x="1028" y="48387"/>
                </a:lnTo>
                <a:lnTo>
                  <a:pt x="64833" y="48387"/>
                </a:lnTo>
                <a:lnTo>
                  <a:pt x="65862" y="47269"/>
                </a:lnTo>
                <a:lnTo>
                  <a:pt x="65862" y="1117"/>
                </a:lnTo>
                <a:lnTo>
                  <a:pt x="64833" y="0"/>
                </a:lnTo>
                <a:close/>
              </a:path>
            </a:pathLst>
          </a:custGeom>
          <a:solidFill>
            <a:srgbClr val="A4A5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39216" y="459168"/>
            <a:ext cx="10160" cy="83820"/>
          </a:xfrm>
          <a:custGeom>
            <a:avLst/>
            <a:gdLst/>
            <a:ahLst/>
            <a:cxnLst/>
            <a:rect l="l" t="t" r="r" b="b"/>
            <a:pathLst>
              <a:path w="10159" h="83820">
                <a:moveTo>
                  <a:pt x="9842" y="83616"/>
                </a:moveTo>
                <a:lnTo>
                  <a:pt x="0" y="83616"/>
                </a:lnTo>
                <a:lnTo>
                  <a:pt x="0" y="0"/>
                </a:lnTo>
                <a:lnTo>
                  <a:pt x="9842" y="0"/>
                </a:lnTo>
                <a:lnTo>
                  <a:pt x="9842" y="83616"/>
                </a:lnTo>
                <a:close/>
              </a:path>
            </a:pathLst>
          </a:custGeom>
          <a:solidFill>
            <a:srgbClr val="B3CBCE">
              <a:alpha val="72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09264" y="680745"/>
            <a:ext cx="43180" cy="21590"/>
          </a:xfrm>
          <a:custGeom>
            <a:avLst/>
            <a:gdLst/>
            <a:ahLst/>
            <a:cxnLst/>
            <a:rect l="l" t="t" r="r" b="b"/>
            <a:pathLst>
              <a:path w="43179" h="21590">
                <a:moveTo>
                  <a:pt x="21424" y="0"/>
                </a:moveTo>
                <a:lnTo>
                  <a:pt x="13089" y="1681"/>
                </a:lnTo>
                <a:lnTo>
                  <a:pt x="6278" y="6267"/>
                </a:lnTo>
                <a:lnTo>
                  <a:pt x="1684" y="13073"/>
                </a:lnTo>
                <a:lnTo>
                  <a:pt x="0" y="21412"/>
                </a:lnTo>
                <a:lnTo>
                  <a:pt x="42824" y="21412"/>
                </a:lnTo>
                <a:lnTo>
                  <a:pt x="41139" y="13073"/>
                </a:lnTo>
                <a:lnTo>
                  <a:pt x="36549" y="6267"/>
                </a:lnTo>
                <a:lnTo>
                  <a:pt x="29745" y="1681"/>
                </a:lnTo>
                <a:lnTo>
                  <a:pt x="21424" y="0"/>
                </a:lnTo>
                <a:close/>
              </a:path>
            </a:pathLst>
          </a:custGeom>
          <a:solidFill>
            <a:srgbClr val="F86A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09269" y="702157"/>
            <a:ext cx="43180" cy="10160"/>
          </a:xfrm>
          <a:custGeom>
            <a:avLst/>
            <a:gdLst/>
            <a:ahLst/>
            <a:cxnLst/>
            <a:rect l="l" t="t" r="r" b="b"/>
            <a:pathLst>
              <a:path w="43179" h="10159">
                <a:moveTo>
                  <a:pt x="0" y="9994"/>
                </a:moveTo>
                <a:lnTo>
                  <a:pt x="42824" y="9994"/>
                </a:lnTo>
                <a:lnTo>
                  <a:pt x="42824" y="0"/>
                </a:lnTo>
                <a:lnTo>
                  <a:pt x="0" y="0"/>
                </a:lnTo>
                <a:lnTo>
                  <a:pt x="0" y="9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47315" y="680745"/>
            <a:ext cx="43180" cy="21590"/>
          </a:xfrm>
          <a:custGeom>
            <a:avLst/>
            <a:gdLst/>
            <a:ahLst/>
            <a:cxnLst/>
            <a:rect l="l" t="t" r="r" b="b"/>
            <a:pathLst>
              <a:path w="43179" h="21590">
                <a:moveTo>
                  <a:pt x="21412" y="0"/>
                </a:moveTo>
                <a:lnTo>
                  <a:pt x="13078" y="1681"/>
                </a:lnTo>
                <a:lnTo>
                  <a:pt x="6272" y="6267"/>
                </a:lnTo>
                <a:lnTo>
                  <a:pt x="1682" y="13073"/>
                </a:lnTo>
                <a:lnTo>
                  <a:pt x="0" y="21412"/>
                </a:lnTo>
                <a:lnTo>
                  <a:pt x="42811" y="21412"/>
                </a:lnTo>
                <a:lnTo>
                  <a:pt x="41130" y="13073"/>
                </a:lnTo>
                <a:lnTo>
                  <a:pt x="36545" y="6267"/>
                </a:lnTo>
                <a:lnTo>
                  <a:pt x="29743" y="1681"/>
                </a:lnTo>
                <a:lnTo>
                  <a:pt x="21412" y="0"/>
                </a:lnTo>
                <a:close/>
              </a:path>
            </a:pathLst>
          </a:custGeom>
          <a:solidFill>
            <a:srgbClr val="F86A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47319" y="702157"/>
            <a:ext cx="43180" cy="10160"/>
          </a:xfrm>
          <a:custGeom>
            <a:avLst/>
            <a:gdLst/>
            <a:ahLst/>
            <a:cxnLst/>
            <a:rect l="l" t="t" r="r" b="b"/>
            <a:pathLst>
              <a:path w="43179" h="10159">
                <a:moveTo>
                  <a:pt x="0" y="9994"/>
                </a:moveTo>
                <a:lnTo>
                  <a:pt x="42811" y="9994"/>
                </a:lnTo>
                <a:lnTo>
                  <a:pt x="42811" y="0"/>
                </a:lnTo>
                <a:lnTo>
                  <a:pt x="0" y="0"/>
                </a:lnTo>
                <a:lnTo>
                  <a:pt x="0" y="9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5485" y="325615"/>
            <a:ext cx="80035" cy="99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2076" y="579805"/>
            <a:ext cx="57150" cy="10160"/>
          </a:xfrm>
          <a:custGeom>
            <a:avLst/>
            <a:gdLst/>
            <a:ahLst/>
            <a:cxnLst/>
            <a:rect l="l" t="t" r="r" b="b"/>
            <a:pathLst>
              <a:path w="57150" h="10159">
                <a:moveTo>
                  <a:pt x="0" y="9931"/>
                </a:moveTo>
                <a:lnTo>
                  <a:pt x="56642" y="9931"/>
                </a:lnTo>
                <a:lnTo>
                  <a:pt x="56642" y="0"/>
                </a:lnTo>
                <a:lnTo>
                  <a:pt x="0" y="0"/>
                </a:lnTo>
                <a:lnTo>
                  <a:pt x="0" y="9931"/>
                </a:lnTo>
                <a:close/>
              </a:path>
            </a:pathLst>
          </a:custGeom>
          <a:solidFill>
            <a:srgbClr val="F86A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5226" y="589737"/>
            <a:ext cx="50800" cy="27940"/>
          </a:xfrm>
          <a:custGeom>
            <a:avLst/>
            <a:gdLst/>
            <a:ahLst/>
            <a:cxnLst/>
            <a:rect l="l" t="t" r="r" b="b"/>
            <a:pathLst>
              <a:path w="50800" h="27940">
                <a:moveTo>
                  <a:pt x="0" y="27317"/>
                </a:moveTo>
                <a:lnTo>
                  <a:pt x="50418" y="27317"/>
                </a:lnTo>
                <a:lnTo>
                  <a:pt x="50418" y="0"/>
                </a:lnTo>
                <a:lnTo>
                  <a:pt x="0" y="0"/>
                </a:lnTo>
                <a:lnTo>
                  <a:pt x="0" y="27317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5049" y="561517"/>
            <a:ext cx="10795" cy="18415"/>
          </a:xfrm>
          <a:custGeom>
            <a:avLst/>
            <a:gdLst/>
            <a:ahLst/>
            <a:cxnLst/>
            <a:rect l="l" t="t" r="r" b="b"/>
            <a:pathLst>
              <a:path w="10795" h="18415">
                <a:moveTo>
                  <a:pt x="8318" y="0"/>
                </a:moveTo>
                <a:lnTo>
                  <a:pt x="3873" y="0"/>
                </a:lnTo>
                <a:lnTo>
                  <a:pt x="2514" y="584"/>
                </a:lnTo>
                <a:lnTo>
                  <a:pt x="1574" y="1562"/>
                </a:lnTo>
                <a:lnTo>
                  <a:pt x="584" y="2527"/>
                </a:lnTo>
                <a:lnTo>
                  <a:pt x="0" y="3898"/>
                </a:lnTo>
                <a:lnTo>
                  <a:pt x="0" y="18300"/>
                </a:lnTo>
                <a:lnTo>
                  <a:pt x="10718" y="18300"/>
                </a:lnTo>
                <a:lnTo>
                  <a:pt x="10718" y="2400"/>
                </a:lnTo>
                <a:lnTo>
                  <a:pt x="8318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37641" y="564159"/>
            <a:ext cx="5715" cy="5715"/>
          </a:xfrm>
          <a:custGeom>
            <a:avLst/>
            <a:gdLst/>
            <a:ahLst/>
            <a:cxnLst/>
            <a:rect l="l" t="t" r="r" b="b"/>
            <a:pathLst>
              <a:path w="5715" h="5715">
                <a:moveTo>
                  <a:pt x="4279" y="0"/>
                </a:moveTo>
                <a:lnTo>
                  <a:pt x="1244" y="0"/>
                </a:lnTo>
                <a:lnTo>
                  <a:pt x="0" y="1219"/>
                </a:lnTo>
                <a:lnTo>
                  <a:pt x="0" y="4254"/>
                </a:lnTo>
                <a:lnTo>
                  <a:pt x="1244" y="5499"/>
                </a:lnTo>
                <a:lnTo>
                  <a:pt x="4279" y="5499"/>
                </a:lnTo>
                <a:lnTo>
                  <a:pt x="5524" y="4254"/>
                </a:lnTo>
                <a:lnTo>
                  <a:pt x="5524" y="1219"/>
                </a:lnTo>
                <a:lnTo>
                  <a:pt x="4279" y="0"/>
                </a:lnTo>
                <a:close/>
              </a:path>
            </a:pathLst>
          </a:custGeom>
          <a:solidFill>
            <a:srgbClr val="F86A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5226" y="589724"/>
            <a:ext cx="50800" cy="7620"/>
          </a:xfrm>
          <a:custGeom>
            <a:avLst/>
            <a:gdLst/>
            <a:ahLst/>
            <a:cxnLst/>
            <a:rect l="l" t="t" r="r" b="b"/>
            <a:pathLst>
              <a:path w="50800" h="7620">
                <a:moveTo>
                  <a:pt x="0" y="7531"/>
                </a:moveTo>
                <a:lnTo>
                  <a:pt x="50418" y="7531"/>
                </a:lnTo>
                <a:lnTo>
                  <a:pt x="50418" y="0"/>
                </a:lnTo>
                <a:lnTo>
                  <a:pt x="0" y="0"/>
                </a:lnTo>
                <a:lnTo>
                  <a:pt x="0" y="7531"/>
                </a:lnTo>
                <a:close/>
              </a:path>
            </a:pathLst>
          </a:custGeom>
          <a:solidFill>
            <a:srgbClr val="CEC8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49064" y="579983"/>
            <a:ext cx="49530" cy="112395"/>
          </a:xfrm>
          <a:custGeom>
            <a:avLst/>
            <a:gdLst/>
            <a:ahLst/>
            <a:cxnLst/>
            <a:rect l="l" t="t" r="r" b="b"/>
            <a:pathLst>
              <a:path w="49529" h="112395">
                <a:moveTo>
                  <a:pt x="19659" y="0"/>
                </a:moveTo>
                <a:lnTo>
                  <a:pt x="19659" y="9918"/>
                </a:lnTo>
                <a:lnTo>
                  <a:pt x="16573" y="9918"/>
                </a:lnTo>
                <a:lnTo>
                  <a:pt x="16573" y="37236"/>
                </a:lnTo>
                <a:lnTo>
                  <a:pt x="0" y="37236"/>
                </a:lnTo>
                <a:lnTo>
                  <a:pt x="0" y="71056"/>
                </a:lnTo>
                <a:lnTo>
                  <a:pt x="41109" y="112179"/>
                </a:lnTo>
                <a:lnTo>
                  <a:pt x="49288" y="29629"/>
                </a:lnTo>
                <a:lnTo>
                  <a:pt x="19659" y="0"/>
                </a:lnTo>
                <a:close/>
              </a:path>
            </a:pathLst>
          </a:custGeom>
          <a:solidFill>
            <a:srgbClr val="1A93B5">
              <a:alpha val="5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749596" y="1051784"/>
            <a:ext cx="5617374" cy="38500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9641" y="291681"/>
            <a:ext cx="531495" cy="531495"/>
          </a:xfrm>
          <a:custGeom>
            <a:avLst/>
            <a:gdLst/>
            <a:ahLst/>
            <a:cxnLst/>
            <a:rect l="l" t="t" r="r" b="b"/>
            <a:pathLst>
              <a:path w="531495" h="531494">
                <a:moveTo>
                  <a:pt x="461073" y="0"/>
                </a:moveTo>
                <a:lnTo>
                  <a:pt x="70421" y="0"/>
                </a:lnTo>
                <a:lnTo>
                  <a:pt x="42958" y="5536"/>
                </a:lnTo>
                <a:lnTo>
                  <a:pt x="20580" y="20640"/>
                </a:lnTo>
                <a:lnTo>
                  <a:pt x="5516" y="43055"/>
                </a:lnTo>
                <a:lnTo>
                  <a:pt x="0" y="70523"/>
                </a:lnTo>
                <a:lnTo>
                  <a:pt x="0" y="460755"/>
                </a:lnTo>
                <a:lnTo>
                  <a:pt x="5516" y="488268"/>
                </a:lnTo>
                <a:lnTo>
                  <a:pt x="20580" y="510733"/>
                </a:lnTo>
                <a:lnTo>
                  <a:pt x="42958" y="525878"/>
                </a:lnTo>
                <a:lnTo>
                  <a:pt x="70421" y="531431"/>
                </a:lnTo>
                <a:lnTo>
                  <a:pt x="461073" y="531431"/>
                </a:lnTo>
                <a:lnTo>
                  <a:pt x="488536" y="525878"/>
                </a:lnTo>
                <a:lnTo>
                  <a:pt x="510914" y="510733"/>
                </a:lnTo>
                <a:lnTo>
                  <a:pt x="525978" y="488268"/>
                </a:lnTo>
                <a:lnTo>
                  <a:pt x="531495" y="460755"/>
                </a:lnTo>
                <a:lnTo>
                  <a:pt x="531495" y="70523"/>
                </a:lnTo>
                <a:lnTo>
                  <a:pt x="525978" y="43055"/>
                </a:lnTo>
                <a:lnTo>
                  <a:pt x="510914" y="20640"/>
                </a:lnTo>
                <a:lnTo>
                  <a:pt x="488536" y="5536"/>
                </a:lnTo>
                <a:lnTo>
                  <a:pt x="461073" y="0"/>
                </a:lnTo>
                <a:close/>
              </a:path>
            </a:pathLst>
          </a:custGeom>
          <a:solidFill>
            <a:srgbClr val="1A9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57967" y="291681"/>
            <a:ext cx="531495" cy="531495"/>
          </a:xfrm>
          <a:custGeom>
            <a:avLst/>
            <a:gdLst/>
            <a:ahLst/>
            <a:cxnLst/>
            <a:rect l="l" t="t" r="r" b="b"/>
            <a:pathLst>
              <a:path w="531495" h="531494">
                <a:moveTo>
                  <a:pt x="461124" y="0"/>
                </a:moveTo>
                <a:lnTo>
                  <a:pt x="70421" y="0"/>
                </a:lnTo>
                <a:lnTo>
                  <a:pt x="42948" y="5536"/>
                </a:lnTo>
                <a:lnTo>
                  <a:pt x="20570" y="20640"/>
                </a:lnTo>
                <a:lnTo>
                  <a:pt x="5513" y="43055"/>
                </a:lnTo>
                <a:lnTo>
                  <a:pt x="0" y="70523"/>
                </a:lnTo>
                <a:lnTo>
                  <a:pt x="0" y="460755"/>
                </a:lnTo>
                <a:lnTo>
                  <a:pt x="5513" y="488268"/>
                </a:lnTo>
                <a:lnTo>
                  <a:pt x="20570" y="510733"/>
                </a:lnTo>
                <a:lnTo>
                  <a:pt x="42948" y="525878"/>
                </a:lnTo>
                <a:lnTo>
                  <a:pt x="70421" y="531431"/>
                </a:lnTo>
                <a:lnTo>
                  <a:pt x="461124" y="531431"/>
                </a:lnTo>
                <a:lnTo>
                  <a:pt x="488434" y="525878"/>
                </a:lnTo>
                <a:lnTo>
                  <a:pt x="510811" y="510733"/>
                </a:lnTo>
                <a:lnTo>
                  <a:pt x="525937" y="488268"/>
                </a:lnTo>
                <a:lnTo>
                  <a:pt x="531494" y="460755"/>
                </a:lnTo>
                <a:lnTo>
                  <a:pt x="531494" y="70523"/>
                </a:lnTo>
                <a:lnTo>
                  <a:pt x="525937" y="43055"/>
                </a:lnTo>
                <a:lnTo>
                  <a:pt x="510811" y="20640"/>
                </a:lnTo>
                <a:lnTo>
                  <a:pt x="488434" y="5536"/>
                </a:lnTo>
                <a:lnTo>
                  <a:pt x="461124" y="0"/>
                </a:lnTo>
                <a:close/>
              </a:path>
            </a:pathLst>
          </a:custGeom>
          <a:solidFill>
            <a:srgbClr val="E8F4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55493" y="297129"/>
            <a:ext cx="7482840" cy="528955"/>
          </a:xfrm>
          <a:custGeom>
            <a:avLst/>
            <a:gdLst/>
            <a:ahLst/>
            <a:cxnLst/>
            <a:rect l="l" t="t" r="r" b="b"/>
            <a:pathLst>
              <a:path w="7482840" h="528955">
                <a:moveTo>
                  <a:pt x="7320804" y="0"/>
                </a:moveTo>
                <a:lnTo>
                  <a:pt x="162191" y="0"/>
                </a:lnTo>
                <a:lnTo>
                  <a:pt x="99001" y="7694"/>
                </a:lnTo>
                <a:lnTo>
                  <a:pt x="47453" y="28675"/>
                </a:lnTo>
                <a:lnTo>
                  <a:pt x="12726" y="59787"/>
                </a:lnTo>
                <a:lnTo>
                  <a:pt x="0" y="97878"/>
                </a:lnTo>
                <a:lnTo>
                  <a:pt x="0" y="430961"/>
                </a:lnTo>
                <a:lnTo>
                  <a:pt x="12726" y="469063"/>
                </a:lnTo>
                <a:lnTo>
                  <a:pt x="47453" y="500175"/>
                </a:lnTo>
                <a:lnTo>
                  <a:pt x="99001" y="521149"/>
                </a:lnTo>
                <a:lnTo>
                  <a:pt x="162191" y="528840"/>
                </a:lnTo>
                <a:lnTo>
                  <a:pt x="7320804" y="528840"/>
                </a:lnTo>
                <a:lnTo>
                  <a:pt x="7383810" y="521149"/>
                </a:lnTo>
                <a:lnTo>
                  <a:pt x="7435287" y="500175"/>
                </a:lnTo>
                <a:lnTo>
                  <a:pt x="7470007" y="469063"/>
                </a:lnTo>
                <a:lnTo>
                  <a:pt x="7482742" y="430961"/>
                </a:lnTo>
                <a:lnTo>
                  <a:pt x="7482742" y="97878"/>
                </a:lnTo>
                <a:lnTo>
                  <a:pt x="7470007" y="59787"/>
                </a:lnTo>
                <a:lnTo>
                  <a:pt x="7435287" y="28675"/>
                </a:lnTo>
                <a:lnTo>
                  <a:pt x="7383810" y="7694"/>
                </a:lnTo>
                <a:lnTo>
                  <a:pt x="7320804" y="0"/>
                </a:lnTo>
                <a:close/>
              </a:path>
            </a:pathLst>
          </a:custGeom>
          <a:solidFill>
            <a:srgbClr val="1A9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5095">
              <a:lnSpc>
                <a:spcPct val="100000"/>
              </a:lnSpc>
              <a:spcBef>
                <a:spcPts val="90"/>
              </a:spcBef>
            </a:pPr>
            <a:r>
              <a:rPr dirty="0" spc="25"/>
              <a:t>CALIDAD</a:t>
            </a:r>
            <a:r>
              <a:rPr dirty="0" spc="65"/>
              <a:t> </a:t>
            </a:r>
            <a:r>
              <a:rPr dirty="0" spc="10"/>
              <a:t>DE</a:t>
            </a:r>
            <a:r>
              <a:rPr dirty="0" spc="70"/>
              <a:t> </a:t>
            </a:r>
            <a:r>
              <a:rPr dirty="0" spc="20"/>
              <a:t>AGUA</a:t>
            </a:r>
            <a:r>
              <a:rPr dirty="0" spc="70"/>
              <a:t> </a:t>
            </a:r>
            <a:r>
              <a:rPr dirty="0" spc="10"/>
              <a:t>PARA</a:t>
            </a:r>
            <a:r>
              <a:rPr dirty="0" spc="70"/>
              <a:t> </a:t>
            </a:r>
            <a:r>
              <a:rPr dirty="0" spc="25"/>
              <a:t>CONSUMO</a:t>
            </a:r>
            <a:r>
              <a:rPr dirty="0" spc="65"/>
              <a:t> </a:t>
            </a:r>
            <a:r>
              <a:rPr dirty="0" spc="20"/>
              <a:t>HUMANO</a:t>
            </a:r>
            <a:r>
              <a:rPr dirty="0" spc="70"/>
              <a:t> </a:t>
            </a:r>
            <a:r>
              <a:rPr dirty="0" spc="-5"/>
              <a:t>–</a:t>
            </a:r>
            <a:r>
              <a:rPr dirty="0" spc="70"/>
              <a:t> </a:t>
            </a:r>
            <a:r>
              <a:rPr dirty="0" spc="20"/>
              <a:t>URB.</a:t>
            </a:r>
            <a:r>
              <a:rPr dirty="0" spc="70"/>
              <a:t> </a:t>
            </a:r>
            <a:r>
              <a:rPr dirty="0" spc="25"/>
              <a:t>BOHÍOS</a:t>
            </a:r>
            <a:r>
              <a:rPr dirty="0" spc="70"/>
              <a:t> </a:t>
            </a:r>
            <a:r>
              <a:rPr dirty="0" spc="10"/>
              <a:t>DE</a:t>
            </a:r>
            <a:r>
              <a:rPr dirty="0" spc="65"/>
              <a:t> </a:t>
            </a:r>
            <a:r>
              <a:rPr dirty="0" spc="15"/>
              <a:t>JATUMPAMBA</a:t>
            </a:r>
          </a:p>
        </p:txBody>
      </p:sp>
      <p:sp>
        <p:nvSpPr>
          <p:cNvPr id="6" name="object 6"/>
          <p:cNvSpPr/>
          <p:nvPr/>
        </p:nvSpPr>
        <p:spPr>
          <a:xfrm>
            <a:off x="421257" y="436092"/>
            <a:ext cx="157417" cy="142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9064" y="430796"/>
            <a:ext cx="102235" cy="292100"/>
          </a:xfrm>
          <a:custGeom>
            <a:avLst/>
            <a:gdLst/>
            <a:ahLst/>
            <a:cxnLst/>
            <a:rect l="l" t="t" r="r" b="b"/>
            <a:pathLst>
              <a:path w="102234" h="292100">
                <a:moveTo>
                  <a:pt x="14528" y="0"/>
                </a:moveTo>
                <a:lnTo>
                  <a:pt x="0" y="0"/>
                </a:lnTo>
                <a:lnTo>
                  <a:pt x="0" y="291973"/>
                </a:lnTo>
                <a:lnTo>
                  <a:pt x="40589" y="291973"/>
                </a:lnTo>
                <a:lnTo>
                  <a:pt x="50914" y="187744"/>
                </a:lnTo>
                <a:lnTo>
                  <a:pt x="101828" y="187744"/>
                </a:lnTo>
                <a:lnTo>
                  <a:pt x="101828" y="24307"/>
                </a:lnTo>
                <a:lnTo>
                  <a:pt x="50914" y="24307"/>
                </a:lnTo>
                <a:lnTo>
                  <a:pt x="39417" y="22534"/>
                </a:lnTo>
                <a:lnTo>
                  <a:pt x="29206" y="17554"/>
                </a:lnTo>
                <a:lnTo>
                  <a:pt x="20753" y="9873"/>
                </a:lnTo>
                <a:lnTo>
                  <a:pt x="14528" y="0"/>
                </a:lnTo>
                <a:close/>
              </a:path>
              <a:path w="102234" h="292100">
                <a:moveTo>
                  <a:pt x="101828" y="187744"/>
                </a:moveTo>
                <a:lnTo>
                  <a:pt x="50914" y="187744"/>
                </a:lnTo>
                <a:lnTo>
                  <a:pt x="61226" y="291973"/>
                </a:lnTo>
                <a:lnTo>
                  <a:pt x="101828" y="291973"/>
                </a:lnTo>
                <a:lnTo>
                  <a:pt x="101828" y="187744"/>
                </a:lnTo>
                <a:close/>
              </a:path>
              <a:path w="102234" h="292100">
                <a:moveTo>
                  <a:pt x="101828" y="0"/>
                </a:moveTo>
                <a:lnTo>
                  <a:pt x="87287" y="0"/>
                </a:lnTo>
                <a:lnTo>
                  <a:pt x="81064" y="9873"/>
                </a:lnTo>
                <a:lnTo>
                  <a:pt x="72615" y="17554"/>
                </a:lnTo>
                <a:lnTo>
                  <a:pt x="62408" y="22534"/>
                </a:lnTo>
                <a:lnTo>
                  <a:pt x="50914" y="24307"/>
                </a:lnTo>
                <a:lnTo>
                  <a:pt x="101828" y="24307"/>
                </a:lnTo>
                <a:lnTo>
                  <a:pt x="101828" y="0"/>
                </a:lnTo>
                <a:close/>
              </a:path>
            </a:pathLst>
          </a:custGeom>
          <a:solidFill>
            <a:srgbClr val="1A9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99987" y="430784"/>
            <a:ext cx="51435" cy="292100"/>
          </a:xfrm>
          <a:custGeom>
            <a:avLst/>
            <a:gdLst/>
            <a:ahLst/>
            <a:cxnLst/>
            <a:rect l="l" t="t" r="r" b="b"/>
            <a:pathLst>
              <a:path w="51434" h="292100">
                <a:moveTo>
                  <a:pt x="50939" y="0"/>
                </a:moveTo>
                <a:lnTo>
                  <a:pt x="36385" y="0"/>
                </a:lnTo>
                <a:lnTo>
                  <a:pt x="30162" y="9886"/>
                </a:lnTo>
                <a:lnTo>
                  <a:pt x="21712" y="17570"/>
                </a:lnTo>
                <a:lnTo>
                  <a:pt x="11502" y="22549"/>
                </a:lnTo>
                <a:lnTo>
                  <a:pt x="0" y="24320"/>
                </a:lnTo>
                <a:lnTo>
                  <a:pt x="0" y="187756"/>
                </a:lnTo>
                <a:lnTo>
                  <a:pt x="10312" y="291985"/>
                </a:lnTo>
                <a:lnTo>
                  <a:pt x="50939" y="291985"/>
                </a:lnTo>
                <a:lnTo>
                  <a:pt x="50939" y="0"/>
                </a:lnTo>
                <a:close/>
              </a:path>
            </a:pathLst>
          </a:custGeom>
          <a:solidFill>
            <a:srgbClr val="1A93B5">
              <a:alpha val="5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50887" y="578827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5">
                <a:moveTo>
                  <a:pt x="23025" y="0"/>
                </a:moveTo>
                <a:lnTo>
                  <a:pt x="0" y="0"/>
                </a:lnTo>
                <a:lnTo>
                  <a:pt x="0" y="23037"/>
                </a:lnTo>
                <a:lnTo>
                  <a:pt x="8950" y="21229"/>
                </a:lnTo>
                <a:lnTo>
                  <a:pt x="16270" y="16295"/>
                </a:lnTo>
                <a:lnTo>
                  <a:pt x="21211" y="8973"/>
                </a:lnTo>
                <a:lnTo>
                  <a:pt x="23025" y="0"/>
                </a:lnTo>
                <a:close/>
              </a:path>
            </a:pathLst>
          </a:custGeom>
          <a:solidFill>
            <a:srgbClr val="E9C3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6026" y="578827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5">
                <a:moveTo>
                  <a:pt x="23037" y="0"/>
                </a:moveTo>
                <a:lnTo>
                  <a:pt x="0" y="0"/>
                </a:lnTo>
                <a:lnTo>
                  <a:pt x="1811" y="8973"/>
                </a:lnTo>
                <a:lnTo>
                  <a:pt x="6751" y="16295"/>
                </a:lnTo>
                <a:lnTo>
                  <a:pt x="14074" y="21229"/>
                </a:lnTo>
                <a:lnTo>
                  <a:pt x="23037" y="23037"/>
                </a:lnTo>
                <a:lnTo>
                  <a:pt x="23037" y="0"/>
                </a:lnTo>
                <a:close/>
              </a:path>
            </a:pathLst>
          </a:custGeom>
          <a:solidFill>
            <a:srgbClr val="E9C3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66898" y="486956"/>
            <a:ext cx="66040" cy="48895"/>
          </a:xfrm>
          <a:custGeom>
            <a:avLst/>
            <a:gdLst/>
            <a:ahLst/>
            <a:cxnLst/>
            <a:rect l="l" t="t" r="r" b="b"/>
            <a:pathLst>
              <a:path w="66040" h="48895">
                <a:moveTo>
                  <a:pt x="64833" y="0"/>
                </a:moveTo>
                <a:lnTo>
                  <a:pt x="1028" y="0"/>
                </a:lnTo>
                <a:lnTo>
                  <a:pt x="0" y="1117"/>
                </a:lnTo>
                <a:lnTo>
                  <a:pt x="0" y="47269"/>
                </a:lnTo>
                <a:lnTo>
                  <a:pt x="1028" y="48387"/>
                </a:lnTo>
                <a:lnTo>
                  <a:pt x="64833" y="48387"/>
                </a:lnTo>
                <a:lnTo>
                  <a:pt x="65862" y="47269"/>
                </a:lnTo>
                <a:lnTo>
                  <a:pt x="65862" y="1117"/>
                </a:lnTo>
                <a:lnTo>
                  <a:pt x="64833" y="0"/>
                </a:lnTo>
                <a:close/>
              </a:path>
            </a:pathLst>
          </a:custGeom>
          <a:solidFill>
            <a:srgbClr val="A4A5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39216" y="484568"/>
            <a:ext cx="10160" cy="83820"/>
          </a:xfrm>
          <a:custGeom>
            <a:avLst/>
            <a:gdLst/>
            <a:ahLst/>
            <a:cxnLst/>
            <a:rect l="l" t="t" r="r" b="b"/>
            <a:pathLst>
              <a:path w="10159" h="83820">
                <a:moveTo>
                  <a:pt x="9842" y="83616"/>
                </a:moveTo>
                <a:lnTo>
                  <a:pt x="0" y="83616"/>
                </a:lnTo>
                <a:lnTo>
                  <a:pt x="0" y="0"/>
                </a:lnTo>
                <a:lnTo>
                  <a:pt x="9842" y="0"/>
                </a:lnTo>
                <a:lnTo>
                  <a:pt x="9842" y="83616"/>
                </a:lnTo>
                <a:close/>
              </a:path>
            </a:pathLst>
          </a:custGeom>
          <a:solidFill>
            <a:srgbClr val="B3CBCE">
              <a:alpha val="72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09264" y="706145"/>
            <a:ext cx="43180" cy="21590"/>
          </a:xfrm>
          <a:custGeom>
            <a:avLst/>
            <a:gdLst/>
            <a:ahLst/>
            <a:cxnLst/>
            <a:rect l="l" t="t" r="r" b="b"/>
            <a:pathLst>
              <a:path w="43179" h="21590">
                <a:moveTo>
                  <a:pt x="21424" y="0"/>
                </a:moveTo>
                <a:lnTo>
                  <a:pt x="13089" y="1681"/>
                </a:lnTo>
                <a:lnTo>
                  <a:pt x="6278" y="6267"/>
                </a:lnTo>
                <a:lnTo>
                  <a:pt x="1684" y="13073"/>
                </a:lnTo>
                <a:lnTo>
                  <a:pt x="0" y="21412"/>
                </a:lnTo>
                <a:lnTo>
                  <a:pt x="42824" y="21412"/>
                </a:lnTo>
                <a:lnTo>
                  <a:pt x="41139" y="13073"/>
                </a:lnTo>
                <a:lnTo>
                  <a:pt x="36549" y="6267"/>
                </a:lnTo>
                <a:lnTo>
                  <a:pt x="29745" y="1681"/>
                </a:lnTo>
                <a:lnTo>
                  <a:pt x="21424" y="0"/>
                </a:lnTo>
                <a:close/>
              </a:path>
            </a:pathLst>
          </a:custGeom>
          <a:solidFill>
            <a:srgbClr val="F86A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09269" y="727557"/>
            <a:ext cx="43180" cy="10160"/>
          </a:xfrm>
          <a:custGeom>
            <a:avLst/>
            <a:gdLst/>
            <a:ahLst/>
            <a:cxnLst/>
            <a:rect l="l" t="t" r="r" b="b"/>
            <a:pathLst>
              <a:path w="43179" h="10159">
                <a:moveTo>
                  <a:pt x="0" y="9994"/>
                </a:moveTo>
                <a:lnTo>
                  <a:pt x="42824" y="9994"/>
                </a:lnTo>
                <a:lnTo>
                  <a:pt x="42824" y="0"/>
                </a:lnTo>
                <a:lnTo>
                  <a:pt x="0" y="0"/>
                </a:lnTo>
                <a:lnTo>
                  <a:pt x="0" y="9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47315" y="706145"/>
            <a:ext cx="43180" cy="21590"/>
          </a:xfrm>
          <a:custGeom>
            <a:avLst/>
            <a:gdLst/>
            <a:ahLst/>
            <a:cxnLst/>
            <a:rect l="l" t="t" r="r" b="b"/>
            <a:pathLst>
              <a:path w="43179" h="21590">
                <a:moveTo>
                  <a:pt x="21412" y="0"/>
                </a:moveTo>
                <a:lnTo>
                  <a:pt x="13078" y="1681"/>
                </a:lnTo>
                <a:lnTo>
                  <a:pt x="6272" y="6267"/>
                </a:lnTo>
                <a:lnTo>
                  <a:pt x="1682" y="13073"/>
                </a:lnTo>
                <a:lnTo>
                  <a:pt x="0" y="21412"/>
                </a:lnTo>
                <a:lnTo>
                  <a:pt x="42811" y="21412"/>
                </a:lnTo>
                <a:lnTo>
                  <a:pt x="41130" y="13073"/>
                </a:lnTo>
                <a:lnTo>
                  <a:pt x="36545" y="6267"/>
                </a:lnTo>
                <a:lnTo>
                  <a:pt x="29743" y="1681"/>
                </a:lnTo>
                <a:lnTo>
                  <a:pt x="21412" y="0"/>
                </a:lnTo>
                <a:close/>
              </a:path>
            </a:pathLst>
          </a:custGeom>
          <a:solidFill>
            <a:srgbClr val="F86A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47319" y="727557"/>
            <a:ext cx="43180" cy="10160"/>
          </a:xfrm>
          <a:custGeom>
            <a:avLst/>
            <a:gdLst/>
            <a:ahLst/>
            <a:cxnLst/>
            <a:rect l="l" t="t" r="r" b="b"/>
            <a:pathLst>
              <a:path w="43179" h="10159">
                <a:moveTo>
                  <a:pt x="0" y="9994"/>
                </a:moveTo>
                <a:lnTo>
                  <a:pt x="42811" y="9994"/>
                </a:lnTo>
                <a:lnTo>
                  <a:pt x="42811" y="0"/>
                </a:lnTo>
                <a:lnTo>
                  <a:pt x="0" y="0"/>
                </a:lnTo>
                <a:lnTo>
                  <a:pt x="0" y="9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5485" y="351015"/>
            <a:ext cx="80035" cy="99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2076" y="605205"/>
            <a:ext cx="57150" cy="10160"/>
          </a:xfrm>
          <a:custGeom>
            <a:avLst/>
            <a:gdLst/>
            <a:ahLst/>
            <a:cxnLst/>
            <a:rect l="l" t="t" r="r" b="b"/>
            <a:pathLst>
              <a:path w="57150" h="10159">
                <a:moveTo>
                  <a:pt x="0" y="9931"/>
                </a:moveTo>
                <a:lnTo>
                  <a:pt x="56642" y="9931"/>
                </a:lnTo>
                <a:lnTo>
                  <a:pt x="56642" y="0"/>
                </a:lnTo>
                <a:lnTo>
                  <a:pt x="0" y="0"/>
                </a:lnTo>
                <a:lnTo>
                  <a:pt x="0" y="9931"/>
                </a:lnTo>
                <a:close/>
              </a:path>
            </a:pathLst>
          </a:custGeom>
          <a:solidFill>
            <a:srgbClr val="F86A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5226" y="615137"/>
            <a:ext cx="50800" cy="27940"/>
          </a:xfrm>
          <a:custGeom>
            <a:avLst/>
            <a:gdLst/>
            <a:ahLst/>
            <a:cxnLst/>
            <a:rect l="l" t="t" r="r" b="b"/>
            <a:pathLst>
              <a:path w="50800" h="27940">
                <a:moveTo>
                  <a:pt x="0" y="27317"/>
                </a:moveTo>
                <a:lnTo>
                  <a:pt x="50418" y="27317"/>
                </a:lnTo>
                <a:lnTo>
                  <a:pt x="50418" y="0"/>
                </a:lnTo>
                <a:lnTo>
                  <a:pt x="0" y="0"/>
                </a:lnTo>
                <a:lnTo>
                  <a:pt x="0" y="27317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5049" y="586917"/>
            <a:ext cx="10795" cy="18415"/>
          </a:xfrm>
          <a:custGeom>
            <a:avLst/>
            <a:gdLst/>
            <a:ahLst/>
            <a:cxnLst/>
            <a:rect l="l" t="t" r="r" b="b"/>
            <a:pathLst>
              <a:path w="10795" h="18415">
                <a:moveTo>
                  <a:pt x="8318" y="0"/>
                </a:moveTo>
                <a:lnTo>
                  <a:pt x="3873" y="0"/>
                </a:lnTo>
                <a:lnTo>
                  <a:pt x="2514" y="584"/>
                </a:lnTo>
                <a:lnTo>
                  <a:pt x="1574" y="1562"/>
                </a:lnTo>
                <a:lnTo>
                  <a:pt x="584" y="2527"/>
                </a:lnTo>
                <a:lnTo>
                  <a:pt x="0" y="3898"/>
                </a:lnTo>
                <a:lnTo>
                  <a:pt x="0" y="18300"/>
                </a:lnTo>
                <a:lnTo>
                  <a:pt x="10718" y="18300"/>
                </a:lnTo>
                <a:lnTo>
                  <a:pt x="10718" y="2400"/>
                </a:lnTo>
                <a:lnTo>
                  <a:pt x="8318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37641" y="589559"/>
            <a:ext cx="5715" cy="5715"/>
          </a:xfrm>
          <a:custGeom>
            <a:avLst/>
            <a:gdLst/>
            <a:ahLst/>
            <a:cxnLst/>
            <a:rect l="l" t="t" r="r" b="b"/>
            <a:pathLst>
              <a:path w="5715" h="5715">
                <a:moveTo>
                  <a:pt x="4279" y="0"/>
                </a:moveTo>
                <a:lnTo>
                  <a:pt x="1244" y="0"/>
                </a:lnTo>
                <a:lnTo>
                  <a:pt x="0" y="1219"/>
                </a:lnTo>
                <a:lnTo>
                  <a:pt x="0" y="4254"/>
                </a:lnTo>
                <a:lnTo>
                  <a:pt x="1244" y="5499"/>
                </a:lnTo>
                <a:lnTo>
                  <a:pt x="4279" y="5499"/>
                </a:lnTo>
                <a:lnTo>
                  <a:pt x="5524" y="4254"/>
                </a:lnTo>
                <a:lnTo>
                  <a:pt x="5524" y="1219"/>
                </a:lnTo>
                <a:lnTo>
                  <a:pt x="4279" y="0"/>
                </a:lnTo>
                <a:close/>
              </a:path>
            </a:pathLst>
          </a:custGeom>
          <a:solidFill>
            <a:srgbClr val="F86A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5226" y="615124"/>
            <a:ext cx="50800" cy="7620"/>
          </a:xfrm>
          <a:custGeom>
            <a:avLst/>
            <a:gdLst/>
            <a:ahLst/>
            <a:cxnLst/>
            <a:rect l="l" t="t" r="r" b="b"/>
            <a:pathLst>
              <a:path w="50800" h="7620">
                <a:moveTo>
                  <a:pt x="0" y="7531"/>
                </a:moveTo>
                <a:lnTo>
                  <a:pt x="50418" y="7531"/>
                </a:lnTo>
                <a:lnTo>
                  <a:pt x="50418" y="0"/>
                </a:lnTo>
                <a:lnTo>
                  <a:pt x="0" y="0"/>
                </a:lnTo>
                <a:lnTo>
                  <a:pt x="0" y="7531"/>
                </a:lnTo>
                <a:close/>
              </a:path>
            </a:pathLst>
          </a:custGeom>
          <a:solidFill>
            <a:srgbClr val="CEC8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49064" y="605383"/>
            <a:ext cx="49530" cy="112395"/>
          </a:xfrm>
          <a:custGeom>
            <a:avLst/>
            <a:gdLst/>
            <a:ahLst/>
            <a:cxnLst/>
            <a:rect l="l" t="t" r="r" b="b"/>
            <a:pathLst>
              <a:path w="49529" h="112395">
                <a:moveTo>
                  <a:pt x="19659" y="0"/>
                </a:moveTo>
                <a:lnTo>
                  <a:pt x="19659" y="9918"/>
                </a:lnTo>
                <a:lnTo>
                  <a:pt x="16573" y="9918"/>
                </a:lnTo>
                <a:lnTo>
                  <a:pt x="16573" y="37236"/>
                </a:lnTo>
                <a:lnTo>
                  <a:pt x="0" y="37236"/>
                </a:lnTo>
                <a:lnTo>
                  <a:pt x="0" y="71056"/>
                </a:lnTo>
                <a:lnTo>
                  <a:pt x="41109" y="112179"/>
                </a:lnTo>
                <a:lnTo>
                  <a:pt x="49288" y="29629"/>
                </a:lnTo>
                <a:lnTo>
                  <a:pt x="19659" y="0"/>
                </a:lnTo>
                <a:close/>
              </a:path>
            </a:pathLst>
          </a:custGeom>
          <a:solidFill>
            <a:srgbClr val="1A93B5">
              <a:alpha val="5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082637" y="1452501"/>
            <a:ext cx="4251248" cy="28640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463433" y="3331236"/>
            <a:ext cx="1558759" cy="15544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842788" y="1006989"/>
            <a:ext cx="2707640" cy="2207260"/>
          </a:xfrm>
          <a:prstGeom prst="rect">
            <a:avLst/>
          </a:prstGeom>
        </p:spPr>
        <p:txBody>
          <a:bodyPr wrap="square" lIns="0" tIns="90170" rIns="0" bIns="0" rtlCol="0" vert="horz">
            <a:spAutoFit/>
          </a:bodyPr>
          <a:lstStyle/>
          <a:p>
            <a:pPr marL="976630">
              <a:lnSpc>
                <a:spcPct val="100000"/>
              </a:lnSpc>
              <a:spcBef>
                <a:spcPts val="710"/>
              </a:spcBef>
            </a:pPr>
            <a:r>
              <a:rPr dirty="0" sz="1050" spc="10" b="1">
                <a:solidFill>
                  <a:srgbClr val="1A93B5"/>
                </a:solidFill>
                <a:latin typeface="Arial"/>
                <a:cs typeface="Arial"/>
              </a:rPr>
              <a:t>3</a:t>
            </a:r>
            <a:r>
              <a:rPr dirty="0" sz="1050" b="1">
                <a:solidFill>
                  <a:srgbClr val="1A93B5"/>
                </a:solidFill>
                <a:latin typeface="Arial"/>
                <a:cs typeface="Arial"/>
              </a:rPr>
              <a:t> </a:t>
            </a:r>
            <a:r>
              <a:rPr dirty="0" sz="1050" spc="15" b="1">
                <a:solidFill>
                  <a:srgbClr val="1A93B5"/>
                </a:solidFill>
                <a:latin typeface="Arial"/>
                <a:cs typeface="Arial"/>
              </a:rPr>
              <a:t>muestras</a:t>
            </a:r>
            <a:endParaRPr sz="1050">
              <a:latin typeface="Arial"/>
              <a:cs typeface="Arial"/>
            </a:endParaRPr>
          </a:p>
          <a:p>
            <a:pPr algn="just" marL="12700" marR="5080">
              <a:lnSpc>
                <a:spcPct val="120200"/>
              </a:lnSpc>
              <a:spcBef>
                <a:spcPts val="305"/>
              </a:spcBef>
            </a:pP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Dos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muestras en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los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predios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Urb. 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Bohíos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Jatumpamba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40" b="1">
                <a:solidFill>
                  <a:srgbClr val="4E4F4F"/>
                </a:solidFill>
                <a:latin typeface="Arial"/>
                <a:cs typeface="Arial"/>
              </a:rPr>
              <a:t>y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una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en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el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tanque</a:t>
            </a:r>
            <a:r>
              <a:rPr dirty="0" sz="1000" spc="-4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El 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Chaupi</a:t>
            </a:r>
            <a:r>
              <a:rPr dirty="0" sz="1000" spc="-5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para</a:t>
            </a:r>
            <a:r>
              <a:rPr dirty="0" sz="1000" spc="-5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análisis</a:t>
            </a:r>
            <a:r>
              <a:rPr dirty="0" sz="1000" spc="-5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</a:t>
            </a:r>
            <a:r>
              <a:rPr dirty="0" sz="1000" spc="-5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calidad</a:t>
            </a:r>
            <a:r>
              <a:rPr dirty="0" sz="1000" spc="-5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</a:t>
            </a:r>
            <a:r>
              <a:rPr dirty="0" sz="1000" spc="-5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agua</a:t>
            </a:r>
            <a:r>
              <a:rPr dirty="0" sz="1000" spc="-5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en</a:t>
            </a:r>
            <a:r>
              <a:rPr dirty="0" sz="1000" spc="-5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el 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laboratorio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10" b="1">
                <a:solidFill>
                  <a:srgbClr val="4E4F4F"/>
                </a:solidFill>
                <a:latin typeface="Arial"/>
                <a:cs typeface="Arial"/>
              </a:rPr>
              <a:t>Medio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Ambiente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Univer- 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sidad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las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Fuerzas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Armadas </a:t>
            </a:r>
            <a:r>
              <a:rPr dirty="0" sz="1000" spc="-60" b="1">
                <a:solidFill>
                  <a:srgbClr val="4E4F4F"/>
                </a:solidFill>
                <a:latin typeface="Arial"/>
                <a:cs typeface="Arial"/>
              </a:rPr>
              <a:t>–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ESPE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976630">
              <a:lnSpc>
                <a:spcPct val="100000"/>
              </a:lnSpc>
              <a:spcBef>
                <a:spcPts val="730"/>
              </a:spcBef>
            </a:pPr>
            <a:r>
              <a:rPr dirty="0" sz="1050" spc="10" b="1">
                <a:solidFill>
                  <a:srgbClr val="1A93B5"/>
                </a:solidFill>
                <a:latin typeface="Arial"/>
                <a:cs typeface="Arial"/>
              </a:rPr>
              <a:t>1</a:t>
            </a:r>
            <a:r>
              <a:rPr dirty="0" sz="1050" b="1">
                <a:solidFill>
                  <a:srgbClr val="1A93B5"/>
                </a:solidFill>
                <a:latin typeface="Arial"/>
                <a:cs typeface="Arial"/>
              </a:rPr>
              <a:t> </a:t>
            </a:r>
            <a:r>
              <a:rPr dirty="0" sz="1050" spc="15" b="1">
                <a:solidFill>
                  <a:srgbClr val="1A93B5"/>
                </a:solidFill>
                <a:latin typeface="Arial"/>
                <a:cs typeface="Arial"/>
              </a:rPr>
              <a:t>muestra</a:t>
            </a:r>
            <a:endParaRPr sz="1050">
              <a:latin typeface="Arial"/>
              <a:cs typeface="Arial"/>
            </a:endParaRPr>
          </a:p>
          <a:p>
            <a:pPr algn="just" marL="86995" marR="5080">
              <a:lnSpc>
                <a:spcPct val="120200"/>
              </a:lnSpc>
              <a:spcBef>
                <a:spcPts val="95"/>
              </a:spcBef>
            </a:pP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Para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análisis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calidad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agua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para </a:t>
            </a:r>
            <a:r>
              <a:rPr dirty="0" sz="1000" spc="28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consumo humano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en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el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tanque 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El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Chaupi 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en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el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Laboratorio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Ensayo </a:t>
            </a:r>
            <a:r>
              <a:rPr dirty="0" sz="1000" spc="-25" b="1">
                <a:solidFill>
                  <a:srgbClr val="4E4F4F"/>
                </a:solidFill>
                <a:latin typeface="Arial"/>
                <a:cs typeface="Arial"/>
              </a:rPr>
              <a:t>ALS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388907" y="2332964"/>
            <a:ext cx="187605" cy="1729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388907" y="2812681"/>
            <a:ext cx="187605" cy="3436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388907" y="3328314"/>
            <a:ext cx="187605" cy="3436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388907" y="3884485"/>
            <a:ext cx="187605" cy="1729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388907" y="4117065"/>
            <a:ext cx="187605" cy="1729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9641" y="291681"/>
            <a:ext cx="531495" cy="531495"/>
          </a:xfrm>
          <a:custGeom>
            <a:avLst/>
            <a:gdLst/>
            <a:ahLst/>
            <a:cxnLst/>
            <a:rect l="l" t="t" r="r" b="b"/>
            <a:pathLst>
              <a:path w="531495" h="531494">
                <a:moveTo>
                  <a:pt x="461073" y="0"/>
                </a:moveTo>
                <a:lnTo>
                  <a:pt x="70421" y="0"/>
                </a:lnTo>
                <a:lnTo>
                  <a:pt x="42958" y="5536"/>
                </a:lnTo>
                <a:lnTo>
                  <a:pt x="20580" y="20640"/>
                </a:lnTo>
                <a:lnTo>
                  <a:pt x="5516" y="43055"/>
                </a:lnTo>
                <a:lnTo>
                  <a:pt x="0" y="70523"/>
                </a:lnTo>
                <a:lnTo>
                  <a:pt x="0" y="460755"/>
                </a:lnTo>
                <a:lnTo>
                  <a:pt x="5516" y="488268"/>
                </a:lnTo>
                <a:lnTo>
                  <a:pt x="20580" y="510733"/>
                </a:lnTo>
                <a:lnTo>
                  <a:pt x="42958" y="525878"/>
                </a:lnTo>
                <a:lnTo>
                  <a:pt x="70421" y="531431"/>
                </a:lnTo>
                <a:lnTo>
                  <a:pt x="461073" y="531431"/>
                </a:lnTo>
                <a:lnTo>
                  <a:pt x="488536" y="525878"/>
                </a:lnTo>
                <a:lnTo>
                  <a:pt x="510914" y="510733"/>
                </a:lnTo>
                <a:lnTo>
                  <a:pt x="525978" y="488268"/>
                </a:lnTo>
                <a:lnTo>
                  <a:pt x="531495" y="460755"/>
                </a:lnTo>
                <a:lnTo>
                  <a:pt x="531495" y="70523"/>
                </a:lnTo>
                <a:lnTo>
                  <a:pt x="525978" y="43055"/>
                </a:lnTo>
                <a:lnTo>
                  <a:pt x="510914" y="20640"/>
                </a:lnTo>
                <a:lnTo>
                  <a:pt x="488536" y="5536"/>
                </a:lnTo>
                <a:lnTo>
                  <a:pt x="461073" y="0"/>
                </a:lnTo>
                <a:close/>
              </a:path>
            </a:pathLst>
          </a:custGeom>
          <a:solidFill>
            <a:srgbClr val="1A9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57967" y="291681"/>
            <a:ext cx="531495" cy="531495"/>
          </a:xfrm>
          <a:custGeom>
            <a:avLst/>
            <a:gdLst/>
            <a:ahLst/>
            <a:cxnLst/>
            <a:rect l="l" t="t" r="r" b="b"/>
            <a:pathLst>
              <a:path w="531495" h="531494">
                <a:moveTo>
                  <a:pt x="461124" y="0"/>
                </a:moveTo>
                <a:lnTo>
                  <a:pt x="70421" y="0"/>
                </a:lnTo>
                <a:lnTo>
                  <a:pt x="42948" y="5536"/>
                </a:lnTo>
                <a:lnTo>
                  <a:pt x="20570" y="20640"/>
                </a:lnTo>
                <a:lnTo>
                  <a:pt x="5513" y="43055"/>
                </a:lnTo>
                <a:lnTo>
                  <a:pt x="0" y="70523"/>
                </a:lnTo>
                <a:lnTo>
                  <a:pt x="0" y="460755"/>
                </a:lnTo>
                <a:lnTo>
                  <a:pt x="5513" y="488268"/>
                </a:lnTo>
                <a:lnTo>
                  <a:pt x="20570" y="510733"/>
                </a:lnTo>
                <a:lnTo>
                  <a:pt x="42948" y="525878"/>
                </a:lnTo>
                <a:lnTo>
                  <a:pt x="70421" y="531431"/>
                </a:lnTo>
                <a:lnTo>
                  <a:pt x="461124" y="531431"/>
                </a:lnTo>
                <a:lnTo>
                  <a:pt x="488434" y="525878"/>
                </a:lnTo>
                <a:lnTo>
                  <a:pt x="510811" y="510733"/>
                </a:lnTo>
                <a:lnTo>
                  <a:pt x="525937" y="488268"/>
                </a:lnTo>
                <a:lnTo>
                  <a:pt x="531494" y="460755"/>
                </a:lnTo>
                <a:lnTo>
                  <a:pt x="531494" y="70523"/>
                </a:lnTo>
                <a:lnTo>
                  <a:pt x="525937" y="43055"/>
                </a:lnTo>
                <a:lnTo>
                  <a:pt x="510811" y="20640"/>
                </a:lnTo>
                <a:lnTo>
                  <a:pt x="488434" y="5536"/>
                </a:lnTo>
                <a:lnTo>
                  <a:pt x="461124" y="0"/>
                </a:lnTo>
                <a:close/>
              </a:path>
            </a:pathLst>
          </a:custGeom>
          <a:solidFill>
            <a:srgbClr val="E8F4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55493" y="297129"/>
            <a:ext cx="6466840" cy="528955"/>
          </a:xfrm>
          <a:custGeom>
            <a:avLst/>
            <a:gdLst/>
            <a:ahLst/>
            <a:cxnLst/>
            <a:rect l="l" t="t" r="r" b="b"/>
            <a:pathLst>
              <a:path w="6466840" h="528955">
                <a:moveTo>
                  <a:pt x="6326775" y="0"/>
                </a:moveTo>
                <a:lnTo>
                  <a:pt x="140169" y="0"/>
                </a:lnTo>
                <a:lnTo>
                  <a:pt x="85553" y="7694"/>
                </a:lnTo>
                <a:lnTo>
                  <a:pt x="41005" y="28675"/>
                </a:lnTo>
                <a:lnTo>
                  <a:pt x="10996" y="59787"/>
                </a:lnTo>
                <a:lnTo>
                  <a:pt x="0" y="97878"/>
                </a:lnTo>
                <a:lnTo>
                  <a:pt x="0" y="430961"/>
                </a:lnTo>
                <a:lnTo>
                  <a:pt x="10996" y="469063"/>
                </a:lnTo>
                <a:lnTo>
                  <a:pt x="41005" y="500175"/>
                </a:lnTo>
                <a:lnTo>
                  <a:pt x="85553" y="521149"/>
                </a:lnTo>
                <a:lnTo>
                  <a:pt x="140169" y="528840"/>
                </a:lnTo>
                <a:lnTo>
                  <a:pt x="6326775" y="528840"/>
                </a:lnTo>
                <a:lnTo>
                  <a:pt x="6381234" y="521149"/>
                </a:lnTo>
                <a:lnTo>
                  <a:pt x="6425722" y="500175"/>
                </a:lnTo>
                <a:lnTo>
                  <a:pt x="6455725" y="469063"/>
                </a:lnTo>
                <a:lnTo>
                  <a:pt x="6466729" y="430961"/>
                </a:lnTo>
                <a:lnTo>
                  <a:pt x="6466729" y="97878"/>
                </a:lnTo>
                <a:lnTo>
                  <a:pt x="6455725" y="59787"/>
                </a:lnTo>
                <a:lnTo>
                  <a:pt x="6425722" y="28675"/>
                </a:lnTo>
                <a:lnTo>
                  <a:pt x="6381234" y="7694"/>
                </a:lnTo>
                <a:lnTo>
                  <a:pt x="6326775" y="0"/>
                </a:lnTo>
                <a:close/>
              </a:path>
            </a:pathLst>
          </a:custGeom>
          <a:solidFill>
            <a:srgbClr val="1A9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59699" y="396068"/>
            <a:ext cx="6209665" cy="314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25"/>
              <a:t>CALIDAD</a:t>
            </a:r>
            <a:r>
              <a:rPr dirty="0" spc="65"/>
              <a:t> </a:t>
            </a:r>
            <a:r>
              <a:rPr dirty="0" spc="10"/>
              <a:t>DE</a:t>
            </a:r>
            <a:r>
              <a:rPr dirty="0" spc="70"/>
              <a:t> </a:t>
            </a:r>
            <a:r>
              <a:rPr dirty="0" spc="20"/>
              <a:t>AGUA</a:t>
            </a:r>
            <a:r>
              <a:rPr dirty="0" spc="70"/>
              <a:t> </a:t>
            </a:r>
            <a:r>
              <a:rPr dirty="0" spc="10"/>
              <a:t>PARA</a:t>
            </a:r>
            <a:r>
              <a:rPr dirty="0" spc="70"/>
              <a:t> </a:t>
            </a:r>
            <a:r>
              <a:rPr dirty="0" spc="25"/>
              <a:t>CONSUMO</a:t>
            </a:r>
            <a:r>
              <a:rPr dirty="0" spc="70"/>
              <a:t> </a:t>
            </a:r>
            <a:r>
              <a:rPr dirty="0" spc="20"/>
              <a:t>HUMANO</a:t>
            </a:r>
            <a:r>
              <a:rPr dirty="0" spc="70"/>
              <a:t> </a:t>
            </a:r>
            <a:r>
              <a:rPr dirty="0" spc="-5"/>
              <a:t>–</a:t>
            </a:r>
            <a:r>
              <a:rPr dirty="0" spc="70"/>
              <a:t> </a:t>
            </a:r>
            <a:r>
              <a:rPr dirty="0" spc="10"/>
              <a:t>TANQUE</a:t>
            </a:r>
            <a:r>
              <a:rPr dirty="0" spc="65"/>
              <a:t> </a:t>
            </a:r>
            <a:r>
              <a:rPr dirty="0" spc="10"/>
              <a:t>EL</a:t>
            </a:r>
            <a:r>
              <a:rPr dirty="0" spc="70"/>
              <a:t> </a:t>
            </a:r>
            <a:r>
              <a:rPr dirty="0" spc="30"/>
              <a:t>CHUAPI</a:t>
            </a:r>
          </a:p>
        </p:txBody>
      </p:sp>
      <p:sp>
        <p:nvSpPr>
          <p:cNvPr id="6" name="object 6"/>
          <p:cNvSpPr/>
          <p:nvPr/>
        </p:nvSpPr>
        <p:spPr>
          <a:xfrm>
            <a:off x="421257" y="436092"/>
            <a:ext cx="157417" cy="142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9064" y="430796"/>
            <a:ext cx="102235" cy="292100"/>
          </a:xfrm>
          <a:custGeom>
            <a:avLst/>
            <a:gdLst/>
            <a:ahLst/>
            <a:cxnLst/>
            <a:rect l="l" t="t" r="r" b="b"/>
            <a:pathLst>
              <a:path w="102234" h="292100">
                <a:moveTo>
                  <a:pt x="14528" y="0"/>
                </a:moveTo>
                <a:lnTo>
                  <a:pt x="0" y="0"/>
                </a:lnTo>
                <a:lnTo>
                  <a:pt x="0" y="291973"/>
                </a:lnTo>
                <a:lnTo>
                  <a:pt x="40589" y="291973"/>
                </a:lnTo>
                <a:lnTo>
                  <a:pt x="50914" y="187744"/>
                </a:lnTo>
                <a:lnTo>
                  <a:pt x="101828" y="187744"/>
                </a:lnTo>
                <a:lnTo>
                  <a:pt x="101828" y="24307"/>
                </a:lnTo>
                <a:lnTo>
                  <a:pt x="50914" y="24307"/>
                </a:lnTo>
                <a:lnTo>
                  <a:pt x="39417" y="22534"/>
                </a:lnTo>
                <a:lnTo>
                  <a:pt x="29206" y="17554"/>
                </a:lnTo>
                <a:lnTo>
                  <a:pt x="20753" y="9873"/>
                </a:lnTo>
                <a:lnTo>
                  <a:pt x="14528" y="0"/>
                </a:lnTo>
                <a:close/>
              </a:path>
              <a:path w="102234" h="292100">
                <a:moveTo>
                  <a:pt x="101828" y="187744"/>
                </a:moveTo>
                <a:lnTo>
                  <a:pt x="50914" y="187744"/>
                </a:lnTo>
                <a:lnTo>
                  <a:pt x="61226" y="291973"/>
                </a:lnTo>
                <a:lnTo>
                  <a:pt x="101828" y="291973"/>
                </a:lnTo>
                <a:lnTo>
                  <a:pt x="101828" y="187744"/>
                </a:lnTo>
                <a:close/>
              </a:path>
              <a:path w="102234" h="292100">
                <a:moveTo>
                  <a:pt x="101828" y="0"/>
                </a:moveTo>
                <a:lnTo>
                  <a:pt x="87287" y="0"/>
                </a:lnTo>
                <a:lnTo>
                  <a:pt x="81064" y="9873"/>
                </a:lnTo>
                <a:lnTo>
                  <a:pt x="72615" y="17554"/>
                </a:lnTo>
                <a:lnTo>
                  <a:pt x="62408" y="22534"/>
                </a:lnTo>
                <a:lnTo>
                  <a:pt x="50914" y="24307"/>
                </a:lnTo>
                <a:lnTo>
                  <a:pt x="101828" y="24307"/>
                </a:lnTo>
                <a:lnTo>
                  <a:pt x="101828" y="0"/>
                </a:lnTo>
                <a:close/>
              </a:path>
            </a:pathLst>
          </a:custGeom>
          <a:solidFill>
            <a:srgbClr val="1A9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99987" y="430784"/>
            <a:ext cx="51435" cy="292100"/>
          </a:xfrm>
          <a:custGeom>
            <a:avLst/>
            <a:gdLst/>
            <a:ahLst/>
            <a:cxnLst/>
            <a:rect l="l" t="t" r="r" b="b"/>
            <a:pathLst>
              <a:path w="51434" h="292100">
                <a:moveTo>
                  <a:pt x="50939" y="0"/>
                </a:moveTo>
                <a:lnTo>
                  <a:pt x="36385" y="0"/>
                </a:lnTo>
                <a:lnTo>
                  <a:pt x="30162" y="9886"/>
                </a:lnTo>
                <a:lnTo>
                  <a:pt x="21712" y="17570"/>
                </a:lnTo>
                <a:lnTo>
                  <a:pt x="11502" y="22549"/>
                </a:lnTo>
                <a:lnTo>
                  <a:pt x="0" y="24320"/>
                </a:lnTo>
                <a:lnTo>
                  <a:pt x="0" y="187756"/>
                </a:lnTo>
                <a:lnTo>
                  <a:pt x="10312" y="291985"/>
                </a:lnTo>
                <a:lnTo>
                  <a:pt x="50939" y="291985"/>
                </a:lnTo>
                <a:lnTo>
                  <a:pt x="50939" y="0"/>
                </a:lnTo>
                <a:close/>
              </a:path>
            </a:pathLst>
          </a:custGeom>
          <a:solidFill>
            <a:srgbClr val="1A93B5">
              <a:alpha val="5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50887" y="578827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5">
                <a:moveTo>
                  <a:pt x="23025" y="0"/>
                </a:moveTo>
                <a:lnTo>
                  <a:pt x="0" y="0"/>
                </a:lnTo>
                <a:lnTo>
                  <a:pt x="0" y="23037"/>
                </a:lnTo>
                <a:lnTo>
                  <a:pt x="8950" y="21229"/>
                </a:lnTo>
                <a:lnTo>
                  <a:pt x="16270" y="16295"/>
                </a:lnTo>
                <a:lnTo>
                  <a:pt x="21211" y="8973"/>
                </a:lnTo>
                <a:lnTo>
                  <a:pt x="23025" y="0"/>
                </a:lnTo>
                <a:close/>
              </a:path>
            </a:pathLst>
          </a:custGeom>
          <a:solidFill>
            <a:srgbClr val="E9C3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6026" y="578827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5">
                <a:moveTo>
                  <a:pt x="23037" y="0"/>
                </a:moveTo>
                <a:lnTo>
                  <a:pt x="0" y="0"/>
                </a:lnTo>
                <a:lnTo>
                  <a:pt x="1811" y="8973"/>
                </a:lnTo>
                <a:lnTo>
                  <a:pt x="6751" y="16295"/>
                </a:lnTo>
                <a:lnTo>
                  <a:pt x="14074" y="21229"/>
                </a:lnTo>
                <a:lnTo>
                  <a:pt x="23037" y="23037"/>
                </a:lnTo>
                <a:lnTo>
                  <a:pt x="23037" y="0"/>
                </a:lnTo>
                <a:close/>
              </a:path>
            </a:pathLst>
          </a:custGeom>
          <a:solidFill>
            <a:srgbClr val="E9C3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66898" y="486956"/>
            <a:ext cx="66040" cy="48895"/>
          </a:xfrm>
          <a:custGeom>
            <a:avLst/>
            <a:gdLst/>
            <a:ahLst/>
            <a:cxnLst/>
            <a:rect l="l" t="t" r="r" b="b"/>
            <a:pathLst>
              <a:path w="66040" h="48895">
                <a:moveTo>
                  <a:pt x="64833" y="0"/>
                </a:moveTo>
                <a:lnTo>
                  <a:pt x="1028" y="0"/>
                </a:lnTo>
                <a:lnTo>
                  <a:pt x="0" y="1117"/>
                </a:lnTo>
                <a:lnTo>
                  <a:pt x="0" y="47269"/>
                </a:lnTo>
                <a:lnTo>
                  <a:pt x="1028" y="48387"/>
                </a:lnTo>
                <a:lnTo>
                  <a:pt x="64833" y="48387"/>
                </a:lnTo>
                <a:lnTo>
                  <a:pt x="65862" y="47269"/>
                </a:lnTo>
                <a:lnTo>
                  <a:pt x="65862" y="1117"/>
                </a:lnTo>
                <a:lnTo>
                  <a:pt x="64833" y="0"/>
                </a:lnTo>
                <a:close/>
              </a:path>
            </a:pathLst>
          </a:custGeom>
          <a:solidFill>
            <a:srgbClr val="A4A5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39216" y="484568"/>
            <a:ext cx="10160" cy="83820"/>
          </a:xfrm>
          <a:custGeom>
            <a:avLst/>
            <a:gdLst/>
            <a:ahLst/>
            <a:cxnLst/>
            <a:rect l="l" t="t" r="r" b="b"/>
            <a:pathLst>
              <a:path w="10159" h="83820">
                <a:moveTo>
                  <a:pt x="9842" y="83616"/>
                </a:moveTo>
                <a:lnTo>
                  <a:pt x="0" y="83616"/>
                </a:lnTo>
                <a:lnTo>
                  <a:pt x="0" y="0"/>
                </a:lnTo>
                <a:lnTo>
                  <a:pt x="9842" y="0"/>
                </a:lnTo>
                <a:lnTo>
                  <a:pt x="9842" y="83616"/>
                </a:lnTo>
                <a:close/>
              </a:path>
            </a:pathLst>
          </a:custGeom>
          <a:solidFill>
            <a:srgbClr val="B3CBCE">
              <a:alpha val="72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09264" y="706145"/>
            <a:ext cx="43180" cy="21590"/>
          </a:xfrm>
          <a:custGeom>
            <a:avLst/>
            <a:gdLst/>
            <a:ahLst/>
            <a:cxnLst/>
            <a:rect l="l" t="t" r="r" b="b"/>
            <a:pathLst>
              <a:path w="43179" h="21590">
                <a:moveTo>
                  <a:pt x="21424" y="0"/>
                </a:moveTo>
                <a:lnTo>
                  <a:pt x="13089" y="1681"/>
                </a:lnTo>
                <a:lnTo>
                  <a:pt x="6278" y="6267"/>
                </a:lnTo>
                <a:lnTo>
                  <a:pt x="1684" y="13073"/>
                </a:lnTo>
                <a:lnTo>
                  <a:pt x="0" y="21412"/>
                </a:lnTo>
                <a:lnTo>
                  <a:pt x="42824" y="21412"/>
                </a:lnTo>
                <a:lnTo>
                  <a:pt x="41139" y="13073"/>
                </a:lnTo>
                <a:lnTo>
                  <a:pt x="36549" y="6267"/>
                </a:lnTo>
                <a:lnTo>
                  <a:pt x="29745" y="1681"/>
                </a:lnTo>
                <a:lnTo>
                  <a:pt x="21424" y="0"/>
                </a:lnTo>
                <a:close/>
              </a:path>
            </a:pathLst>
          </a:custGeom>
          <a:solidFill>
            <a:srgbClr val="F86A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09269" y="727557"/>
            <a:ext cx="43180" cy="10160"/>
          </a:xfrm>
          <a:custGeom>
            <a:avLst/>
            <a:gdLst/>
            <a:ahLst/>
            <a:cxnLst/>
            <a:rect l="l" t="t" r="r" b="b"/>
            <a:pathLst>
              <a:path w="43179" h="10159">
                <a:moveTo>
                  <a:pt x="0" y="9994"/>
                </a:moveTo>
                <a:lnTo>
                  <a:pt x="42824" y="9994"/>
                </a:lnTo>
                <a:lnTo>
                  <a:pt x="42824" y="0"/>
                </a:lnTo>
                <a:lnTo>
                  <a:pt x="0" y="0"/>
                </a:lnTo>
                <a:lnTo>
                  <a:pt x="0" y="9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47315" y="706145"/>
            <a:ext cx="43180" cy="21590"/>
          </a:xfrm>
          <a:custGeom>
            <a:avLst/>
            <a:gdLst/>
            <a:ahLst/>
            <a:cxnLst/>
            <a:rect l="l" t="t" r="r" b="b"/>
            <a:pathLst>
              <a:path w="43179" h="21590">
                <a:moveTo>
                  <a:pt x="21412" y="0"/>
                </a:moveTo>
                <a:lnTo>
                  <a:pt x="13078" y="1681"/>
                </a:lnTo>
                <a:lnTo>
                  <a:pt x="6272" y="6267"/>
                </a:lnTo>
                <a:lnTo>
                  <a:pt x="1682" y="13073"/>
                </a:lnTo>
                <a:lnTo>
                  <a:pt x="0" y="21412"/>
                </a:lnTo>
                <a:lnTo>
                  <a:pt x="42811" y="21412"/>
                </a:lnTo>
                <a:lnTo>
                  <a:pt x="41130" y="13073"/>
                </a:lnTo>
                <a:lnTo>
                  <a:pt x="36545" y="6267"/>
                </a:lnTo>
                <a:lnTo>
                  <a:pt x="29743" y="1681"/>
                </a:lnTo>
                <a:lnTo>
                  <a:pt x="21412" y="0"/>
                </a:lnTo>
                <a:close/>
              </a:path>
            </a:pathLst>
          </a:custGeom>
          <a:solidFill>
            <a:srgbClr val="F86A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47319" y="727557"/>
            <a:ext cx="43180" cy="10160"/>
          </a:xfrm>
          <a:custGeom>
            <a:avLst/>
            <a:gdLst/>
            <a:ahLst/>
            <a:cxnLst/>
            <a:rect l="l" t="t" r="r" b="b"/>
            <a:pathLst>
              <a:path w="43179" h="10159">
                <a:moveTo>
                  <a:pt x="0" y="9994"/>
                </a:moveTo>
                <a:lnTo>
                  <a:pt x="42811" y="9994"/>
                </a:lnTo>
                <a:lnTo>
                  <a:pt x="42811" y="0"/>
                </a:lnTo>
                <a:lnTo>
                  <a:pt x="0" y="0"/>
                </a:lnTo>
                <a:lnTo>
                  <a:pt x="0" y="9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5485" y="351015"/>
            <a:ext cx="80035" cy="99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2076" y="605205"/>
            <a:ext cx="57150" cy="10160"/>
          </a:xfrm>
          <a:custGeom>
            <a:avLst/>
            <a:gdLst/>
            <a:ahLst/>
            <a:cxnLst/>
            <a:rect l="l" t="t" r="r" b="b"/>
            <a:pathLst>
              <a:path w="57150" h="10159">
                <a:moveTo>
                  <a:pt x="0" y="9931"/>
                </a:moveTo>
                <a:lnTo>
                  <a:pt x="56642" y="9931"/>
                </a:lnTo>
                <a:lnTo>
                  <a:pt x="56642" y="0"/>
                </a:lnTo>
                <a:lnTo>
                  <a:pt x="0" y="0"/>
                </a:lnTo>
                <a:lnTo>
                  <a:pt x="0" y="9931"/>
                </a:lnTo>
                <a:close/>
              </a:path>
            </a:pathLst>
          </a:custGeom>
          <a:solidFill>
            <a:srgbClr val="F86A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5226" y="615137"/>
            <a:ext cx="50800" cy="27940"/>
          </a:xfrm>
          <a:custGeom>
            <a:avLst/>
            <a:gdLst/>
            <a:ahLst/>
            <a:cxnLst/>
            <a:rect l="l" t="t" r="r" b="b"/>
            <a:pathLst>
              <a:path w="50800" h="27940">
                <a:moveTo>
                  <a:pt x="0" y="27317"/>
                </a:moveTo>
                <a:lnTo>
                  <a:pt x="50418" y="27317"/>
                </a:lnTo>
                <a:lnTo>
                  <a:pt x="50418" y="0"/>
                </a:lnTo>
                <a:lnTo>
                  <a:pt x="0" y="0"/>
                </a:lnTo>
                <a:lnTo>
                  <a:pt x="0" y="27317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5049" y="586917"/>
            <a:ext cx="10795" cy="18415"/>
          </a:xfrm>
          <a:custGeom>
            <a:avLst/>
            <a:gdLst/>
            <a:ahLst/>
            <a:cxnLst/>
            <a:rect l="l" t="t" r="r" b="b"/>
            <a:pathLst>
              <a:path w="10795" h="18415">
                <a:moveTo>
                  <a:pt x="8318" y="0"/>
                </a:moveTo>
                <a:lnTo>
                  <a:pt x="3873" y="0"/>
                </a:lnTo>
                <a:lnTo>
                  <a:pt x="2514" y="584"/>
                </a:lnTo>
                <a:lnTo>
                  <a:pt x="1574" y="1562"/>
                </a:lnTo>
                <a:lnTo>
                  <a:pt x="584" y="2527"/>
                </a:lnTo>
                <a:lnTo>
                  <a:pt x="0" y="3898"/>
                </a:lnTo>
                <a:lnTo>
                  <a:pt x="0" y="18300"/>
                </a:lnTo>
                <a:lnTo>
                  <a:pt x="10718" y="18300"/>
                </a:lnTo>
                <a:lnTo>
                  <a:pt x="10718" y="2400"/>
                </a:lnTo>
                <a:lnTo>
                  <a:pt x="8318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37641" y="589559"/>
            <a:ext cx="5715" cy="5715"/>
          </a:xfrm>
          <a:custGeom>
            <a:avLst/>
            <a:gdLst/>
            <a:ahLst/>
            <a:cxnLst/>
            <a:rect l="l" t="t" r="r" b="b"/>
            <a:pathLst>
              <a:path w="5715" h="5715">
                <a:moveTo>
                  <a:pt x="4279" y="0"/>
                </a:moveTo>
                <a:lnTo>
                  <a:pt x="1244" y="0"/>
                </a:lnTo>
                <a:lnTo>
                  <a:pt x="0" y="1219"/>
                </a:lnTo>
                <a:lnTo>
                  <a:pt x="0" y="4254"/>
                </a:lnTo>
                <a:lnTo>
                  <a:pt x="1244" y="5499"/>
                </a:lnTo>
                <a:lnTo>
                  <a:pt x="4279" y="5499"/>
                </a:lnTo>
                <a:lnTo>
                  <a:pt x="5524" y="4254"/>
                </a:lnTo>
                <a:lnTo>
                  <a:pt x="5524" y="1219"/>
                </a:lnTo>
                <a:lnTo>
                  <a:pt x="4279" y="0"/>
                </a:lnTo>
                <a:close/>
              </a:path>
            </a:pathLst>
          </a:custGeom>
          <a:solidFill>
            <a:srgbClr val="F86A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5226" y="615124"/>
            <a:ext cx="50800" cy="7620"/>
          </a:xfrm>
          <a:custGeom>
            <a:avLst/>
            <a:gdLst/>
            <a:ahLst/>
            <a:cxnLst/>
            <a:rect l="l" t="t" r="r" b="b"/>
            <a:pathLst>
              <a:path w="50800" h="7620">
                <a:moveTo>
                  <a:pt x="0" y="7531"/>
                </a:moveTo>
                <a:lnTo>
                  <a:pt x="50418" y="7531"/>
                </a:lnTo>
                <a:lnTo>
                  <a:pt x="50418" y="0"/>
                </a:lnTo>
                <a:lnTo>
                  <a:pt x="0" y="0"/>
                </a:lnTo>
                <a:lnTo>
                  <a:pt x="0" y="7531"/>
                </a:lnTo>
                <a:close/>
              </a:path>
            </a:pathLst>
          </a:custGeom>
          <a:solidFill>
            <a:srgbClr val="CEC8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49064" y="605383"/>
            <a:ext cx="49530" cy="112395"/>
          </a:xfrm>
          <a:custGeom>
            <a:avLst/>
            <a:gdLst/>
            <a:ahLst/>
            <a:cxnLst/>
            <a:rect l="l" t="t" r="r" b="b"/>
            <a:pathLst>
              <a:path w="49529" h="112395">
                <a:moveTo>
                  <a:pt x="19659" y="0"/>
                </a:moveTo>
                <a:lnTo>
                  <a:pt x="19659" y="9918"/>
                </a:lnTo>
                <a:lnTo>
                  <a:pt x="16573" y="9918"/>
                </a:lnTo>
                <a:lnTo>
                  <a:pt x="16573" y="37236"/>
                </a:lnTo>
                <a:lnTo>
                  <a:pt x="0" y="37236"/>
                </a:lnTo>
                <a:lnTo>
                  <a:pt x="0" y="71056"/>
                </a:lnTo>
                <a:lnTo>
                  <a:pt x="41109" y="112179"/>
                </a:lnTo>
                <a:lnTo>
                  <a:pt x="49288" y="29629"/>
                </a:lnTo>
                <a:lnTo>
                  <a:pt x="19659" y="0"/>
                </a:lnTo>
                <a:close/>
              </a:path>
            </a:pathLst>
          </a:custGeom>
          <a:solidFill>
            <a:srgbClr val="1A93B5">
              <a:alpha val="5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419839" y="1277747"/>
            <a:ext cx="187605" cy="1729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770263" y="1277747"/>
            <a:ext cx="187605" cy="1729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770263" y="1522031"/>
            <a:ext cx="187605" cy="1729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770263" y="1762683"/>
            <a:ext cx="187605" cy="1729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770263" y="1981276"/>
            <a:ext cx="187605" cy="1729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770263" y="2201621"/>
            <a:ext cx="187605" cy="1729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770263" y="2442502"/>
            <a:ext cx="187605" cy="3643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419839" y="1950694"/>
            <a:ext cx="187605" cy="1729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419839" y="2176983"/>
            <a:ext cx="187605" cy="1729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419839" y="2835440"/>
            <a:ext cx="187605" cy="17292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419839" y="3037560"/>
            <a:ext cx="187605" cy="17292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419839" y="3283089"/>
            <a:ext cx="187605" cy="17292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419839" y="3509352"/>
            <a:ext cx="187605" cy="17292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419839" y="3736314"/>
            <a:ext cx="187605" cy="17292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419839" y="3956183"/>
            <a:ext cx="187605" cy="17292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419839" y="4156419"/>
            <a:ext cx="187605" cy="17292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699000" y="1061745"/>
            <a:ext cx="4071023" cy="371793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78680" y="1066153"/>
            <a:ext cx="3840911" cy="383428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4080" y="1087694"/>
            <a:ext cx="3176270" cy="16370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635">
              <a:lnSpc>
                <a:spcPct val="100000"/>
              </a:lnSpc>
              <a:spcBef>
                <a:spcPts val="120"/>
              </a:spcBef>
            </a:pPr>
            <a:r>
              <a:rPr dirty="0" sz="1500" spc="5" b="1">
                <a:solidFill>
                  <a:srgbClr val="1A93B5"/>
                </a:solidFill>
                <a:latin typeface="Arial"/>
                <a:cs typeface="Arial"/>
              </a:rPr>
              <a:t>Cloro</a:t>
            </a:r>
            <a:endParaRPr sz="1500">
              <a:latin typeface="Arial"/>
              <a:cs typeface="Arial"/>
            </a:endParaRPr>
          </a:p>
          <a:p>
            <a:pPr algn="just" marL="12700" marR="5080">
              <a:lnSpc>
                <a:spcPct val="136800"/>
              </a:lnSpc>
              <a:spcBef>
                <a:spcPts val="1010"/>
              </a:spcBef>
            </a:pP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Desinfectar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el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agua con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cloro, es eliminar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los 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microorganismos </a:t>
            </a:r>
            <a:r>
              <a:rPr dirty="0" sz="1000" spc="10" b="1">
                <a:solidFill>
                  <a:srgbClr val="4E4F4F"/>
                </a:solidFill>
                <a:latin typeface="Arial"/>
                <a:cs typeface="Arial"/>
              </a:rPr>
              <a:t>capaces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producir </a:t>
            </a:r>
            <a:r>
              <a:rPr dirty="0" sz="1000" spc="10" b="1">
                <a:solidFill>
                  <a:srgbClr val="4E4F4F"/>
                </a:solidFill>
                <a:latin typeface="Arial"/>
                <a:cs typeface="Arial"/>
              </a:rPr>
              <a:t>enfermeda- 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des </a:t>
            </a:r>
            <a:r>
              <a:rPr dirty="0" sz="1000" spc="15" b="1">
                <a:solidFill>
                  <a:srgbClr val="4E4F4F"/>
                </a:solidFill>
                <a:latin typeface="Arial"/>
                <a:cs typeface="Arial"/>
              </a:rPr>
              <a:t>a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los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consumidores.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Son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varios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los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microorga- </a:t>
            </a:r>
            <a:r>
              <a:rPr dirty="0" sz="1000" spc="28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nismos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que pueden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estar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presentes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en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el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agua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consumo humano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entre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ellos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esta: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bacterias, 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virus </a:t>
            </a:r>
            <a:r>
              <a:rPr dirty="0" sz="1000" spc="-40" b="1">
                <a:solidFill>
                  <a:srgbClr val="4E4F4F"/>
                </a:solidFill>
                <a:latin typeface="Arial"/>
                <a:cs typeface="Arial"/>
              </a:rPr>
              <a:t>y 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protozoos. (Cáceres,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1971)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4080" y="3038856"/>
            <a:ext cx="3211195" cy="14852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6800"/>
              </a:lnSpc>
              <a:spcBef>
                <a:spcPts val="100"/>
              </a:spcBef>
            </a:pPr>
            <a:r>
              <a:rPr dirty="0" sz="1000" spc="5" b="1">
                <a:solidFill>
                  <a:srgbClr val="1A93B5"/>
                </a:solidFill>
                <a:latin typeface="Arial"/>
                <a:cs typeface="Arial"/>
              </a:rPr>
              <a:t>Etapa </a:t>
            </a:r>
            <a:r>
              <a:rPr dirty="0" sz="1000" spc="-30" b="1">
                <a:solidFill>
                  <a:srgbClr val="1A93B5"/>
                </a:solidFill>
                <a:latin typeface="Arial"/>
                <a:cs typeface="Arial"/>
              </a:rPr>
              <a:t>1: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el cloro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reacciona con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materia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orgánica </a:t>
            </a:r>
            <a:r>
              <a:rPr dirty="0" sz="1000" spc="-40" b="1">
                <a:solidFill>
                  <a:srgbClr val="4E4F4F"/>
                </a:solidFill>
                <a:latin typeface="Arial"/>
                <a:cs typeface="Arial"/>
              </a:rPr>
              <a:t>y 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metales.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36800"/>
              </a:lnSpc>
            </a:pPr>
            <a:r>
              <a:rPr dirty="0" sz="1000" spc="5" b="1">
                <a:solidFill>
                  <a:srgbClr val="1A93B5"/>
                </a:solidFill>
                <a:latin typeface="Arial"/>
                <a:cs typeface="Arial"/>
              </a:rPr>
              <a:t>Etapa </a:t>
            </a:r>
            <a:r>
              <a:rPr dirty="0" sz="1000" spc="-30" b="1">
                <a:solidFill>
                  <a:srgbClr val="1A93B5"/>
                </a:solidFill>
                <a:latin typeface="Arial"/>
                <a:cs typeface="Arial"/>
              </a:rPr>
              <a:t>2: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el cloro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remanente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reacciona con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los </a:t>
            </a:r>
            <a:r>
              <a:rPr dirty="0" sz="1000" spc="25" b="1">
                <a:solidFill>
                  <a:srgbClr val="4E4F4F"/>
                </a:solidFill>
                <a:latin typeface="Arial"/>
                <a:cs typeface="Arial"/>
              </a:rPr>
              <a:t>com- 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puestos nitrogenados.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36800"/>
              </a:lnSpc>
            </a:pPr>
            <a:r>
              <a:rPr dirty="0" sz="1000" spc="5" b="1">
                <a:solidFill>
                  <a:srgbClr val="1A93B5"/>
                </a:solidFill>
                <a:latin typeface="Arial"/>
                <a:cs typeface="Arial"/>
              </a:rPr>
              <a:t>Etapa </a:t>
            </a:r>
            <a:r>
              <a:rPr dirty="0" sz="1000" spc="-30" b="1">
                <a:solidFill>
                  <a:srgbClr val="1A93B5"/>
                </a:solidFill>
                <a:latin typeface="Arial"/>
                <a:cs typeface="Arial"/>
              </a:rPr>
              <a:t>3: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se introduce cloro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para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destruir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los </a:t>
            </a:r>
            <a:r>
              <a:rPr dirty="0" sz="1000" spc="25" b="1">
                <a:solidFill>
                  <a:srgbClr val="4E4F4F"/>
                </a:solidFill>
                <a:latin typeface="Arial"/>
                <a:cs typeface="Arial"/>
              </a:rPr>
              <a:t>com- 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puestos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formados en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 </a:t>
            </a:r>
            <a:r>
              <a:rPr dirty="0" sz="1000" spc="10" b="1">
                <a:solidFill>
                  <a:srgbClr val="4E4F4F"/>
                </a:solidFill>
                <a:latin typeface="Arial"/>
                <a:cs typeface="Arial"/>
              </a:rPr>
              <a:t>etapa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anterior.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dirty="0" sz="1000" spc="5" b="1">
                <a:solidFill>
                  <a:srgbClr val="1A93B5"/>
                </a:solidFill>
                <a:latin typeface="Arial"/>
                <a:cs typeface="Arial"/>
              </a:rPr>
              <a:t>Etapa </a:t>
            </a:r>
            <a:r>
              <a:rPr dirty="0" sz="1000" spc="-30" b="1">
                <a:solidFill>
                  <a:srgbClr val="1A93B5"/>
                </a:solidFill>
                <a:latin typeface="Arial"/>
                <a:cs typeface="Arial"/>
              </a:rPr>
              <a:t>4: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en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 ultima </a:t>
            </a:r>
            <a:r>
              <a:rPr dirty="0" sz="1000" spc="10" b="1">
                <a:solidFill>
                  <a:srgbClr val="4E4F4F"/>
                </a:solidFill>
                <a:latin typeface="Arial"/>
                <a:cs typeface="Arial"/>
              </a:rPr>
              <a:t>etapa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se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mide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el cloro</a:t>
            </a:r>
            <a:r>
              <a:rPr dirty="0" sz="1000" spc="6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residual.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9641" y="291681"/>
            <a:ext cx="531495" cy="531495"/>
          </a:xfrm>
          <a:custGeom>
            <a:avLst/>
            <a:gdLst/>
            <a:ahLst/>
            <a:cxnLst/>
            <a:rect l="l" t="t" r="r" b="b"/>
            <a:pathLst>
              <a:path w="531495" h="531494">
                <a:moveTo>
                  <a:pt x="461073" y="0"/>
                </a:moveTo>
                <a:lnTo>
                  <a:pt x="70421" y="0"/>
                </a:lnTo>
                <a:lnTo>
                  <a:pt x="42958" y="5536"/>
                </a:lnTo>
                <a:lnTo>
                  <a:pt x="20580" y="20640"/>
                </a:lnTo>
                <a:lnTo>
                  <a:pt x="5516" y="43055"/>
                </a:lnTo>
                <a:lnTo>
                  <a:pt x="0" y="70523"/>
                </a:lnTo>
                <a:lnTo>
                  <a:pt x="0" y="460755"/>
                </a:lnTo>
                <a:lnTo>
                  <a:pt x="5516" y="488268"/>
                </a:lnTo>
                <a:lnTo>
                  <a:pt x="20580" y="510733"/>
                </a:lnTo>
                <a:lnTo>
                  <a:pt x="42958" y="525878"/>
                </a:lnTo>
                <a:lnTo>
                  <a:pt x="70421" y="531431"/>
                </a:lnTo>
                <a:lnTo>
                  <a:pt x="461073" y="531431"/>
                </a:lnTo>
                <a:lnTo>
                  <a:pt x="488536" y="525878"/>
                </a:lnTo>
                <a:lnTo>
                  <a:pt x="510914" y="510733"/>
                </a:lnTo>
                <a:lnTo>
                  <a:pt x="525978" y="488268"/>
                </a:lnTo>
                <a:lnTo>
                  <a:pt x="531495" y="460755"/>
                </a:lnTo>
                <a:lnTo>
                  <a:pt x="531495" y="70523"/>
                </a:lnTo>
                <a:lnTo>
                  <a:pt x="525978" y="43055"/>
                </a:lnTo>
                <a:lnTo>
                  <a:pt x="510914" y="20640"/>
                </a:lnTo>
                <a:lnTo>
                  <a:pt x="488536" y="5536"/>
                </a:lnTo>
                <a:lnTo>
                  <a:pt x="461073" y="0"/>
                </a:lnTo>
                <a:close/>
              </a:path>
            </a:pathLst>
          </a:custGeom>
          <a:solidFill>
            <a:srgbClr val="1A9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7967" y="291681"/>
            <a:ext cx="531495" cy="531495"/>
          </a:xfrm>
          <a:custGeom>
            <a:avLst/>
            <a:gdLst/>
            <a:ahLst/>
            <a:cxnLst/>
            <a:rect l="l" t="t" r="r" b="b"/>
            <a:pathLst>
              <a:path w="531495" h="531494">
                <a:moveTo>
                  <a:pt x="461124" y="0"/>
                </a:moveTo>
                <a:lnTo>
                  <a:pt x="70421" y="0"/>
                </a:lnTo>
                <a:lnTo>
                  <a:pt x="42948" y="5536"/>
                </a:lnTo>
                <a:lnTo>
                  <a:pt x="20570" y="20640"/>
                </a:lnTo>
                <a:lnTo>
                  <a:pt x="5513" y="43055"/>
                </a:lnTo>
                <a:lnTo>
                  <a:pt x="0" y="70523"/>
                </a:lnTo>
                <a:lnTo>
                  <a:pt x="0" y="460755"/>
                </a:lnTo>
                <a:lnTo>
                  <a:pt x="5513" y="488268"/>
                </a:lnTo>
                <a:lnTo>
                  <a:pt x="20570" y="510733"/>
                </a:lnTo>
                <a:lnTo>
                  <a:pt x="42948" y="525878"/>
                </a:lnTo>
                <a:lnTo>
                  <a:pt x="70421" y="531431"/>
                </a:lnTo>
                <a:lnTo>
                  <a:pt x="461124" y="531431"/>
                </a:lnTo>
                <a:lnTo>
                  <a:pt x="488434" y="525878"/>
                </a:lnTo>
                <a:lnTo>
                  <a:pt x="510811" y="510733"/>
                </a:lnTo>
                <a:lnTo>
                  <a:pt x="525937" y="488268"/>
                </a:lnTo>
                <a:lnTo>
                  <a:pt x="531494" y="460755"/>
                </a:lnTo>
                <a:lnTo>
                  <a:pt x="531494" y="70523"/>
                </a:lnTo>
                <a:lnTo>
                  <a:pt x="525937" y="43055"/>
                </a:lnTo>
                <a:lnTo>
                  <a:pt x="510811" y="20640"/>
                </a:lnTo>
                <a:lnTo>
                  <a:pt x="488434" y="5536"/>
                </a:lnTo>
                <a:lnTo>
                  <a:pt x="461124" y="0"/>
                </a:lnTo>
                <a:close/>
              </a:path>
            </a:pathLst>
          </a:custGeom>
          <a:solidFill>
            <a:srgbClr val="E8F4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55491" y="297129"/>
            <a:ext cx="2866390" cy="528955"/>
          </a:xfrm>
          <a:custGeom>
            <a:avLst/>
            <a:gdLst/>
            <a:ahLst/>
            <a:cxnLst/>
            <a:rect l="l" t="t" r="r" b="b"/>
            <a:pathLst>
              <a:path w="2866390" h="528955">
                <a:moveTo>
                  <a:pt x="2804369" y="0"/>
                </a:moveTo>
                <a:lnTo>
                  <a:pt x="62128" y="0"/>
                </a:lnTo>
                <a:lnTo>
                  <a:pt x="37917" y="7694"/>
                </a:lnTo>
                <a:lnTo>
                  <a:pt x="18172" y="28675"/>
                </a:lnTo>
                <a:lnTo>
                  <a:pt x="4873" y="59787"/>
                </a:lnTo>
                <a:lnTo>
                  <a:pt x="0" y="97878"/>
                </a:lnTo>
                <a:lnTo>
                  <a:pt x="0" y="430961"/>
                </a:lnTo>
                <a:lnTo>
                  <a:pt x="4873" y="469063"/>
                </a:lnTo>
                <a:lnTo>
                  <a:pt x="18172" y="500175"/>
                </a:lnTo>
                <a:lnTo>
                  <a:pt x="37917" y="521149"/>
                </a:lnTo>
                <a:lnTo>
                  <a:pt x="62128" y="528840"/>
                </a:lnTo>
                <a:lnTo>
                  <a:pt x="2804369" y="528840"/>
                </a:lnTo>
                <a:lnTo>
                  <a:pt x="2828505" y="521149"/>
                </a:lnTo>
                <a:lnTo>
                  <a:pt x="2848222" y="500175"/>
                </a:lnTo>
                <a:lnTo>
                  <a:pt x="2861519" y="469063"/>
                </a:lnTo>
                <a:lnTo>
                  <a:pt x="2866396" y="430961"/>
                </a:lnTo>
                <a:lnTo>
                  <a:pt x="2866396" y="97878"/>
                </a:lnTo>
                <a:lnTo>
                  <a:pt x="2861519" y="59787"/>
                </a:lnTo>
                <a:lnTo>
                  <a:pt x="2848222" y="28675"/>
                </a:lnTo>
                <a:lnTo>
                  <a:pt x="2828505" y="7694"/>
                </a:lnTo>
                <a:lnTo>
                  <a:pt x="2804369" y="0"/>
                </a:lnTo>
                <a:close/>
              </a:path>
            </a:pathLst>
          </a:custGeom>
          <a:solidFill>
            <a:srgbClr val="1A9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59699" y="396068"/>
            <a:ext cx="2464435" cy="314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130"/>
              <a:t>DESINFECCIÓN-</a:t>
            </a:r>
            <a:r>
              <a:rPr dirty="0" spc="254"/>
              <a:t> </a:t>
            </a:r>
            <a:r>
              <a:rPr dirty="0" spc="140"/>
              <a:t>CLORO</a:t>
            </a:r>
          </a:p>
        </p:txBody>
      </p:sp>
      <p:sp>
        <p:nvSpPr>
          <p:cNvPr id="8" name="object 8"/>
          <p:cNvSpPr/>
          <p:nvPr/>
        </p:nvSpPr>
        <p:spPr>
          <a:xfrm>
            <a:off x="421257" y="436092"/>
            <a:ext cx="157417" cy="142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9064" y="430796"/>
            <a:ext cx="102235" cy="292100"/>
          </a:xfrm>
          <a:custGeom>
            <a:avLst/>
            <a:gdLst/>
            <a:ahLst/>
            <a:cxnLst/>
            <a:rect l="l" t="t" r="r" b="b"/>
            <a:pathLst>
              <a:path w="102234" h="292100">
                <a:moveTo>
                  <a:pt x="14528" y="0"/>
                </a:moveTo>
                <a:lnTo>
                  <a:pt x="0" y="0"/>
                </a:lnTo>
                <a:lnTo>
                  <a:pt x="0" y="291973"/>
                </a:lnTo>
                <a:lnTo>
                  <a:pt x="40589" y="291973"/>
                </a:lnTo>
                <a:lnTo>
                  <a:pt x="50914" y="187744"/>
                </a:lnTo>
                <a:lnTo>
                  <a:pt x="101828" y="187744"/>
                </a:lnTo>
                <a:lnTo>
                  <a:pt x="101828" y="24307"/>
                </a:lnTo>
                <a:lnTo>
                  <a:pt x="50914" y="24307"/>
                </a:lnTo>
                <a:lnTo>
                  <a:pt x="39417" y="22534"/>
                </a:lnTo>
                <a:lnTo>
                  <a:pt x="29206" y="17554"/>
                </a:lnTo>
                <a:lnTo>
                  <a:pt x="20753" y="9873"/>
                </a:lnTo>
                <a:lnTo>
                  <a:pt x="14528" y="0"/>
                </a:lnTo>
                <a:close/>
              </a:path>
              <a:path w="102234" h="292100">
                <a:moveTo>
                  <a:pt x="101828" y="187744"/>
                </a:moveTo>
                <a:lnTo>
                  <a:pt x="50914" y="187744"/>
                </a:lnTo>
                <a:lnTo>
                  <a:pt x="61226" y="291973"/>
                </a:lnTo>
                <a:lnTo>
                  <a:pt x="101828" y="291973"/>
                </a:lnTo>
                <a:lnTo>
                  <a:pt x="101828" y="187744"/>
                </a:lnTo>
                <a:close/>
              </a:path>
              <a:path w="102234" h="292100">
                <a:moveTo>
                  <a:pt x="101828" y="0"/>
                </a:moveTo>
                <a:lnTo>
                  <a:pt x="87287" y="0"/>
                </a:lnTo>
                <a:lnTo>
                  <a:pt x="81064" y="9873"/>
                </a:lnTo>
                <a:lnTo>
                  <a:pt x="72615" y="17554"/>
                </a:lnTo>
                <a:lnTo>
                  <a:pt x="62408" y="22534"/>
                </a:lnTo>
                <a:lnTo>
                  <a:pt x="50914" y="24307"/>
                </a:lnTo>
                <a:lnTo>
                  <a:pt x="101828" y="24307"/>
                </a:lnTo>
                <a:lnTo>
                  <a:pt x="101828" y="0"/>
                </a:lnTo>
                <a:close/>
              </a:path>
            </a:pathLst>
          </a:custGeom>
          <a:solidFill>
            <a:srgbClr val="1A9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99987" y="430784"/>
            <a:ext cx="51435" cy="292100"/>
          </a:xfrm>
          <a:custGeom>
            <a:avLst/>
            <a:gdLst/>
            <a:ahLst/>
            <a:cxnLst/>
            <a:rect l="l" t="t" r="r" b="b"/>
            <a:pathLst>
              <a:path w="51434" h="292100">
                <a:moveTo>
                  <a:pt x="50939" y="0"/>
                </a:moveTo>
                <a:lnTo>
                  <a:pt x="36385" y="0"/>
                </a:lnTo>
                <a:lnTo>
                  <a:pt x="30162" y="9886"/>
                </a:lnTo>
                <a:lnTo>
                  <a:pt x="21712" y="17570"/>
                </a:lnTo>
                <a:lnTo>
                  <a:pt x="11502" y="22549"/>
                </a:lnTo>
                <a:lnTo>
                  <a:pt x="0" y="24320"/>
                </a:lnTo>
                <a:lnTo>
                  <a:pt x="0" y="187756"/>
                </a:lnTo>
                <a:lnTo>
                  <a:pt x="10312" y="291985"/>
                </a:lnTo>
                <a:lnTo>
                  <a:pt x="50939" y="291985"/>
                </a:lnTo>
                <a:lnTo>
                  <a:pt x="50939" y="0"/>
                </a:lnTo>
                <a:close/>
              </a:path>
            </a:pathLst>
          </a:custGeom>
          <a:solidFill>
            <a:srgbClr val="1A93B5">
              <a:alpha val="5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50887" y="578827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5">
                <a:moveTo>
                  <a:pt x="23025" y="0"/>
                </a:moveTo>
                <a:lnTo>
                  <a:pt x="0" y="0"/>
                </a:lnTo>
                <a:lnTo>
                  <a:pt x="0" y="23037"/>
                </a:lnTo>
                <a:lnTo>
                  <a:pt x="8950" y="21229"/>
                </a:lnTo>
                <a:lnTo>
                  <a:pt x="16270" y="16295"/>
                </a:lnTo>
                <a:lnTo>
                  <a:pt x="21211" y="8973"/>
                </a:lnTo>
                <a:lnTo>
                  <a:pt x="23025" y="0"/>
                </a:lnTo>
                <a:close/>
              </a:path>
            </a:pathLst>
          </a:custGeom>
          <a:solidFill>
            <a:srgbClr val="E9C3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6026" y="578827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5">
                <a:moveTo>
                  <a:pt x="23037" y="0"/>
                </a:moveTo>
                <a:lnTo>
                  <a:pt x="0" y="0"/>
                </a:lnTo>
                <a:lnTo>
                  <a:pt x="1811" y="8973"/>
                </a:lnTo>
                <a:lnTo>
                  <a:pt x="6751" y="16295"/>
                </a:lnTo>
                <a:lnTo>
                  <a:pt x="14074" y="21229"/>
                </a:lnTo>
                <a:lnTo>
                  <a:pt x="23037" y="23037"/>
                </a:lnTo>
                <a:lnTo>
                  <a:pt x="23037" y="0"/>
                </a:lnTo>
                <a:close/>
              </a:path>
            </a:pathLst>
          </a:custGeom>
          <a:solidFill>
            <a:srgbClr val="E9C3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66898" y="486956"/>
            <a:ext cx="66040" cy="48895"/>
          </a:xfrm>
          <a:custGeom>
            <a:avLst/>
            <a:gdLst/>
            <a:ahLst/>
            <a:cxnLst/>
            <a:rect l="l" t="t" r="r" b="b"/>
            <a:pathLst>
              <a:path w="66040" h="48895">
                <a:moveTo>
                  <a:pt x="64833" y="0"/>
                </a:moveTo>
                <a:lnTo>
                  <a:pt x="1028" y="0"/>
                </a:lnTo>
                <a:lnTo>
                  <a:pt x="0" y="1117"/>
                </a:lnTo>
                <a:lnTo>
                  <a:pt x="0" y="47269"/>
                </a:lnTo>
                <a:lnTo>
                  <a:pt x="1028" y="48387"/>
                </a:lnTo>
                <a:lnTo>
                  <a:pt x="64833" y="48387"/>
                </a:lnTo>
                <a:lnTo>
                  <a:pt x="65862" y="47269"/>
                </a:lnTo>
                <a:lnTo>
                  <a:pt x="65862" y="1117"/>
                </a:lnTo>
                <a:lnTo>
                  <a:pt x="64833" y="0"/>
                </a:lnTo>
                <a:close/>
              </a:path>
            </a:pathLst>
          </a:custGeom>
          <a:solidFill>
            <a:srgbClr val="A4A5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39216" y="484568"/>
            <a:ext cx="10160" cy="83820"/>
          </a:xfrm>
          <a:custGeom>
            <a:avLst/>
            <a:gdLst/>
            <a:ahLst/>
            <a:cxnLst/>
            <a:rect l="l" t="t" r="r" b="b"/>
            <a:pathLst>
              <a:path w="10159" h="83820">
                <a:moveTo>
                  <a:pt x="9842" y="83616"/>
                </a:moveTo>
                <a:lnTo>
                  <a:pt x="0" y="83616"/>
                </a:lnTo>
                <a:lnTo>
                  <a:pt x="0" y="0"/>
                </a:lnTo>
                <a:lnTo>
                  <a:pt x="9842" y="0"/>
                </a:lnTo>
                <a:lnTo>
                  <a:pt x="9842" y="83616"/>
                </a:lnTo>
                <a:close/>
              </a:path>
            </a:pathLst>
          </a:custGeom>
          <a:solidFill>
            <a:srgbClr val="B3CBCE">
              <a:alpha val="72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09264" y="706145"/>
            <a:ext cx="43180" cy="21590"/>
          </a:xfrm>
          <a:custGeom>
            <a:avLst/>
            <a:gdLst/>
            <a:ahLst/>
            <a:cxnLst/>
            <a:rect l="l" t="t" r="r" b="b"/>
            <a:pathLst>
              <a:path w="43179" h="21590">
                <a:moveTo>
                  <a:pt x="21424" y="0"/>
                </a:moveTo>
                <a:lnTo>
                  <a:pt x="13089" y="1681"/>
                </a:lnTo>
                <a:lnTo>
                  <a:pt x="6278" y="6267"/>
                </a:lnTo>
                <a:lnTo>
                  <a:pt x="1684" y="13073"/>
                </a:lnTo>
                <a:lnTo>
                  <a:pt x="0" y="21412"/>
                </a:lnTo>
                <a:lnTo>
                  <a:pt x="42824" y="21412"/>
                </a:lnTo>
                <a:lnTo>
                  <a:pt x="41139" y="13073"/>
                </a:lnTo>
                <a:lnTo>
                  <a:pt x="36549" y="6267"/>
                </a:lnTo>
                <a:lnTo>
                  <a:pt x="29745" y="1681"/>
                </a:lnTo>
                <a:lnTo>
                  <a:pt x="21424" y="0"/>
                </a:lnTo>
                <a:close/>
              </a:path>
            </a:pathLst>
          </a:custGeom>
          <a:solidFill>
            <a:srgbClr val="F86A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09269" y="727557"/>
            <a:ext cx="43180" cy="10160"/>
          </a:xfrm>
          <a:custGeom>
            <a:avLst/>
            <a:gdLst/>
            <a:ahLst/>
            <a:cxnLst/>
            <a:rect l="l" t="t" r="r" b="b"/>
            <a:pathLst>
              <a:path w="43179" h="10159">
                <a:moveTo>
                  <a:pt x="0" y="9994"/>
                </a:moveTo>
                <a:lnTo>
                  <a:pt x="42824" y="9994"/>
                </a:lnTo>
                <a:lnTo>
                  <a:pt x="42824" y="0"/>
                </a:lnTo>
                <a:lnTo>
                  <a:pt x="0" y="0"/>
                </a:lnTo>
                <a:lnTo>
                  <a:pt x="0" y="9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7315" y="706145"/>
            <a:ext cx="43180" cy="21590"/>
          </a:xfrm>
          <a:custGeom>
            <a:avLst/>
            <a:gdLst/>
            <a:ahLst/>
            <a:cxnLst/>
            <a:rect l="l" t="t" r="r" b="b"/>
            <a:pathLst>
              <a:path w="43179" h="21590">
                <a:moveTo>
                  <a:pt x="21412" y="0"/>
                </a:moveTo>
                <a:lnTo>
                  <a:pt x="13078" y="1681"/>
                </a:lnTo>
                <a:lnTo>
                  <a:pt x="6272" y="6267"/>
                </a:lnTo>
                <a:lnTo>
                  <a:pt x="1682" y="13073"/>
                </a:lnTo>
                <a:lnTo>
                  <a:pt x="0" y="21412"/>
                </a:lnTo>
                <a:lnTo>
                  <a:pt x="42811" y="21412"/>
                </a:lnTo>
                <a:lnTo>
                  <a:pt x="41130" y="13073"/>
                </a:lnTo>
                <a:lnTo>
                  <a:pt x="36545" y="6267"/>
                </a:lnTo>
                <a:lnTo>
                  <a:pt x="29743" y="1681"/>
                </a:lnTo>
                <a:lnTo>
                  <a:pt x="21412" y="0"/>
                </a:lnTo>
                <a:close/>
              </a:path>
            </a:pathLst>
          </a:custGeom>
          <a:solidFill>
            <a:srgbClr val="F86A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7319" y="727557"/>
            <a:ext cx="43180" cy="10160"/>
          </a:xfrm>
          <a:custGeom>
            <a:avLst/>
            <a:gdLst/>
            <a:ahLst/>
            <a:cxnLst/>
            <a:rect l="l" t="t" r="r" b="b"/>
            <a:pathLst>
              <a:path w="43179" h="10159">
                <a:moveTo>
                  <a:pt x="0" y="9994"/>
                </a:moveTo>
                <a:lnTo>
                  <a:pt x="42811" y="9994"/>
                </a:lnTo>
                <a:lnTo>
                  <a:pt x="42811" y="0"/>
                </a:lnTo>
                <a:lnTo>
                  <a:pt x="0" y="0"/>
                </a:lnTo>
                <a:lnTo>
                  <a:pt x="0" y="9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5485" y="351015"/>
            <a:ext cx="80035" cy="99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2076" y="605205"/>
            <a:ext cx="57150" cy="10160"/>
          </a:xfrm>
          <a:custGeom>
            <a:avLst/>
            <a:gdLst/>
            <a:ahLst/>
            <a:cxnLst/>
            <a:rect l="l" t="t" r="r" b="b"/>
            <a:pathLst>
              <a:path w="57150" h="10159">
                <a:moveTo>
                  <a:pt x="0" y="9931"/>
                </a:moveTo>
                <a:lnTo>
                  <a:pt x="56642" y="9931"/>
                </a:lnTo>
                <a:lnTo>
                  <a:pt x="56642" y="0"/>
                </a:lnTo>
                <a:lnTo>
                  <a:pt x="0" y="0"/>
                </a:lnTo>
                <a:lnTo>
                  <a:pt x="0" y="9931"/>
                </a:lnTo>
                <a:close/>
              </a:path>
            </a:pathLst>
          </a:custGeom>
          <a:solidFill>
            <a:srgbClr val="F86A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5226" y="615137"/>
            <a:ext cx="50800" cy="27940"/>
          </a:xfrm>
          <a:custGeom>
            <a:avLst/>
            <a:gdLst/>
            <a:ahLst/>
            <a:cxnLst/>
            <a:rect l="l" t="t" r="r" b="b"/>
            <a:pathLst>
              <a:path w="50800" h="27940">
                <a:moveTo>
                  <a:pt x="0" y="27317"/>
                </a:moveTo>
                <a:lnTo>
                  <a:pt x="50418" y="27317"/>
                </a:lnTo>
                <a:lnTo>
                  <a:pt x="50418" y="0"/>
                </a:lnTo>
                <a:lnTo>
                  <a:pt x="0" y="0"/>
                </a:lnTo>
                <a:lnTo>
                  <a:pt x="0" y="27317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35049" y="586917"/>
            <a:ext cx="10795" cy="18415"/>
          </a:xfrm>
          <a:custGeom>
            <a:avLst/>
            <a:gdLst/>
            <a:ahLst/>
            <a:cxnLst/>
            <a:rect l="l" t="t" r="r" b="b"/>
            <a:pathLst>
              <a:path w="10795" h="18415">
                <a:moveTo>
                  <a:pt x="8318" y="0"/>
                </a:moveTo>
                <a:lnTo>
                  <a:pt x="3873" y="0"/>
                </a:lnTo>
                <a:lnTo>
                  <a:pt x="2514" y="584"/>
                </a:lnTo>
                <a:lnTo>
                  <a:pt x="1574" y="1562"/>
                </a:lnTo>
                <a:lnTo>
                  <a:pt x="584" y="2527"/>
                </a:lnTo>
                <a:lnTo>
                  <a:pt x="0" y="3898"/>
                </a:lnTo>
                <a:lnTo>
                  <a:pt x="0" y="18300"/>
                </a:lnTo>
                <a:lnTo>
                  <a:pt x="10718" y="18300"/>
                </a:lnTo>
                <a:lnTo>
                  <a:pt x="10718" y="2400"/>
                </a:lnTo>
                <a:lnTo>
                  <a:pt x="8318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37641" y="589559"/>
            <a:ext cx="5715" cy="5715"/>
          </a:xfrm>
          <a:custGeom>
            <a:avLst/>
            <a:gdLst/>
            <a:ahLst/>
            <a:cxnLst/>
            <a:rect l="l" t="t" r="r" b="b"/>
            <a:pathLst>
              <a:path w="5715" h="5715">
                <a:moveTo>
                  <a:pt x="4279" y="0"/>
                </a:moveTo>
                <a:lnTo>
                  <a:pt x="1244" y="0"/>
                </a:lnTo>
                <a:lnTo>
                  <a:pt x="0" y="1219"/>
                </a:lnTo>
                <a:lnTo>
                  <a:pt x="0" y="4254"/>
                </a:lnTo>
                <a:lnTo>
                  <a:pt x="1244" y="5499"/>
                </a:lnTo>
                <a:lnTo>
                  <a:pt x="4279" y="5499"/>
                </a:lnTo>
                <a:lnTo>
                  <a:pt x="5524" y="4254"/>
                </a:lnTo>
                <a:lnTo>
                  <a:pt x="5524" y="1219"/>
                </a:lnTo>
                <a:lnTo>
                  <a:pt x="4279" y="0"/>
                </a:lnTo>
                <a:close/>
              </a:path>
            </a:pathLst>
          </a:custGeom>
          <a:solidFill>
            <a:srgbClr val="F86A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5226" y="615124"/>
            <a:ext cx="50800" cy="7620"/>
          </a:xfrm>
          <a:custGeom>
            <a:avLst/>
            <a:gdLst/>
            <a:ahLst/>
            <a:cxnLst/>
            <a:rect l="l" t="t" r="r" b="b"/>
            <a:pathLst>
              <a:path w="50800" h="7620">
                <a:moveTo>
                  <a:pt x="0" y="7531"/>
                </a:moveTo>
                <a:lnTo>
                  <a:pt x="50418" y="7531"/>
                </a:lnTo>
                <a:lnTo>
                  <a:pt x="50418" y="0"/>
                </a:lnTo>
                <a:lnTo>
                  <a:pt x="0" y="0"/>
                </a:lnTo>
                <a:lnTo>
                  <a:pt x="0" y="7531"/>
                </a:lnTo>
                <a:close/>
              </a:path>
            </a:pathLst>
          </a:custGeom>
          <a:solidFill>
            <a:srgbClr val="CEC8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49064" y="605383"/>
            <a:ext cx="49530" cy="112395"/>
          </a:xfrm>
          <a:custGeom>
            <a:avLst/>
            <a:gdLst/>
            <a:ahLst/>
            <a:cxnLst/>
            <a:rect l="l" t="t" r="r" b="b"/>
            <a:pathLst>
              <a:path w="49529" h="112395">
                <a:moveTo>
                  <a:pt x="19659" y="0"/>
                </a:moveTo>
                <a:lnTo>
                  <a:pt x="19659" y="9918"/>
                </a:lnTo>
                <a:lnTo>
                  <a:pt x="16573" y="9918"/>
                </a:lnTo>
                <a:lnTo>
                  <a:pt x="16573" y="37236"/>
                </a:lnTo>
                <a:lnTo>
                  <a:pt x="0" y="37236"/>
                </a:lnTo>
                <a:lnTo>
                  <a:pt x="0" y="71056"/>
                </a:lnTo>
                <a:lnTo>
                  <a:pt x="41109" y="112179"/>
                </a:lnTo>
                <a:lnTo>
                  <a:pt x="49288" y="29629"/>
                </a:lnTo>
                <a:lnTo>
                  <a:pt x="19659" y="0"/>
                </a:lnTo>
                <a:close/>
              </a:path>
            </a:pathLst>
          </a:custGeom>
          <a:solidFill>
            <a:srgbClr val="1A93B5">
              <a:alpha val="5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364893" y="1572142"/>
            <a:ext cx="3936675" cy="24712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4622800" y="4316647"/>
            <a:ext cx="37395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72728"/>
                </a:solidFill>
                <a:latin typeface="Arial"/>
                <a:cs typeface="Arial"/>
              </a:rPr>
              <a:t>Fuente. </a:t>
            </a:r>
            <a:r>
              <a:rPr dirty="0" sz="900">
                <a:solidFill>
                  <a:srgbClr val="272728"/>
                </a:solidFill>
                <a:latin typeface="Arial"/>
                <a:cs typeface="Arial"/>
              </a:rPr>
              <a:t>Evolución </a:t>
            </a:r>
            <a:r>
              <a:rPr dirty="0" sz="900" spc="5">
                <a:solidFill>
                  <a:srgbClr val="272728"/>
                </a:solidFill>
                <a:latin typeface="Arial"/>
                <a:cs typeface="Arial"/>
              </a:rPr>
              <a:t>de </a:t>
            </a:r>
            <a:r>
              <a:rPr dirty="0" sz="900" spc="-10">
                <a:solidFill>
                  <a:srgbClr val="272728"/>
                </a:solidFill>
                <a:latin typeface="Arial"/>
                <a:cs typeface="Arial"/>
              </a:rPr>
              <a:t>la </a:t>
            </a:r>
            <a:r>
              <a:rPr dirty="0" sz="900" spc="10">
                <a:solidFill>
                  <a:srgbClr val="272728"/>
                </a:solidFill>
                <a:latin typeface="Arial"/>
                <a:cs typeface="Arial"/>
              </a:rPr>
              <a:t>cantidad </a:t>
            </a:r>
            <a:r>
              <a:rPr dirty="0" sz="900" spc="5">
                <a:solidFill>
                  <a:srgbClr val="272728"/>
                </a:solidFill>
                <a:latin typeface="Arial"/>
                <a:cs typeface="Arial"/>
              </a:rPr>
              <a:t>de cloro </a:t>
            </a:r>
            <a:r>
              <a:rPr dirty="0" sz="900" spc="-5">
                <a:solidFill>
                  <a:srgbClr val="272728"/>
                </a:solidFill>
                <a:latin typeface="Arial"/>
                <a:cs typeface="Arial"/>
              </a:rPr>
              <a:t>residual </a:t>
            </a:r>
            <a:r>
              <a:rPr dirty="0" sz="900" spc="-10">
                <a:solidFill>
                  <a:srgbClr val="272728"/>
                </a:solidFill>
                <a:latin typeface="Arial"/>
                <a:cs typeface="Arial"/>
              </a:rPr>
              <a:t>(Calvet, </a:t>
            </a:r>
            <a:r>
              <a:rPr dirty="0" sz="900">
                <a:solidFill>
                  <a:srgbClr val="272728"/>
                </a:solidFill>
                <a:latin typeface="Arial"/>
                <a:cs typeface="Arial"/>
              </a:rPr>
              <a:t>y </a:t>
            </a:r>
            <a:r>
              <a:rPr dirty="0" sz="900" spc="5">
                <a:solidFill>
                  <a:srgbClr val="272728"/>
                </a:solidFill>
                <a:latin typeface="Arial"/>
                <a:cs typeface="Arial"/>
              </a:rPr>
              <a:t>otros,</a:t>
            </a:r>
            <a:r>
              <a:rPr dirty="0" sz="900" spc="20">
                <a:solidFill>
                  <a:srgbClr val="272728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272728"/>
                </a:solidFill>
                <a:latin typeface="Arial"/>
                <a:cs typeface="Arial"/>
              </a:rPr>
              <a:t>2008)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21084" y="1087694"/>
            <a:ext cx="2606040" cy="2578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0" spc="5" b="1">
                <a:solidFill>
                  <a:srgbClr val="1A93B5"/>
                </a:solidFill>
                <a:latin typeface="Arial"/>
                <a:cs typeface="Arial"/>
              </a:rPr>
              <a:t>Curva </a:t>
            </a:r>
            <a:r>
              <a:rPr dirty="0" sz="1500" spc="25" b="1">
                <a:solidFill>
                  <a:srgbClr val="1A93B5"/>
                </a:solidFill>
                <a:latin typeface="Arial"/>
                <a:cs typeface="Arial"/>
              </a:rPr>
              <a:t>de demanda de</a:t>
            </a:r>
            <a:r>
              <a:rPr dirty="0" sz="1500" spc="-95" b="1">
                <a:solidFill>
                  <a:srgbClr val="1A93B5"/>
                </a:solidFill>
                <a:latin typeface="Arial"/>
                <a:cs typeface="Arial"/>
              </a:rPr>
              <a:t> </a:t>
            </a:r>
            <a:r>
              <a:rPr dirty="0" sz="1500" spc="5" b="1">
                <a:solidFill>
                  <a:srgbClr val="1A93B5"/>
                </a:solidFill>
                <a:latin typeface="Arial"/>
                <a:cs typeface="Arial"/>
              </a:rPr>
              <a:t>Cloro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8933" y="3473754"/>
            <a:ext cx="2896235" cy="1162050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581660">
              <a:lnSpc>
                <a:spcPct val="100000"/>
              </a:lnSpc>
              <a:spcBef>
                <a:spcPts val="430"/>
              </a:spcBef>
            </a:pPr>
            <a:r>
              <a:rPr dirty="0" sz="750" spc="-10">
                <a:solidFill>
                  <a:srgbClr val="272728"/>
                </a:solidFill>
                <a:latin typeface="Arial"/>
                <a:cs typeface="Arial"/>
              </a:rPr>
              <a:t>Fuente: DAPAC-Software-ArcGIS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dirty="0" sz="1500" spc="50">
                <a:solidFill>
                  <a:srgbClr val="2050BC"/>
                </a:solidFill>
                <a:latin typeface="Impact"/>
                <a:cs typeface="Impact"/>
              </a:rPr>
              <a:t>Ubicación</a:t>
            </a:r>
            <a:endParaRPr sz="1500">
              <a:latin typeface="Impact"/>
              <a:cs typeface="Impact"/>
            </a:endParaRPr>
          </a:p>
          <a:p>
            <a:pPr marL="113664" marR="1274445">
              <a:lnSpc>
                <a:spcPct val="110900"/>
              </a:lnSpc>
              <a:spcBef>
                <a:spcPts val="430"/>
              </a:spcBef>
            </a:pPr>
            <a:r>
              <a:rPr dirty="0" sz="1200" spc="15" b="1">
                <a:solidFill>
                  <a:srgbClr val="2050BC"/>
                </a:solidFill>
                <a:latin typeface="Arial"/>
                <a:cs typeface="Arial"/>
              </a:rPr>
              <a:t>Cantón </a:t>
            </a:r>
            <a:r>
              <a:rPr dirty="0" sz="1200" b="1">
                <a:solidFill>
                  <a:srgbClr val="2050BC"/>
                </a:solidFill>
                <a:latin typeface="Arial"/>
                <a:cs typeface="Arial"/>
              </a:rPr>
              <a:t>Rumiñahui  </a:t>
            </a:r>
            <a:r>
              <a:rPr dirty="0" sz="1200" spc="5" b="1">
                <a:solidFill>
                  <a:srgbClr val="2050BC"/>
                </a:solidFill>
                <a:latin typeface="Arial"/>
                <a:cs typeface="Arial"/>
              </a:rPr>
              <a:t>Parroquia</a:t>
            </a:r>
            <a:r>
              <a:rPr dirty="0" sz="1200" spc="-7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050BC"/>
                </a:solidFill>
                <a:latin typeface="Arial"/>
                <a:cs typeface="Arial"/>
              </a:rPr>
              <a:t>Sangolquí</a:t>
            </a:r>
            <a:endParaRPr sz="1200">
              <a:latin typeface="Arial"/>
              <a:cs typeface="Arial"/>
            </a:endParaRPr>
          </a:p>
          <a:p>
            <a:pPr marL="113664">
              <a:lnSpc>
                <a:spcPct val="100000"/>
              </a:lnSpc>
              <a:spcBef>
                <a:spcPts val="160"/>
              </a:spcBef>
            </a:pPr>
            <a:r>
              <a:rPr dirty="0" sz="1200" spc="10" b="1">
                <a:solidFill>
                  <a:srgbClr val="2050BC"/>
                </a:solidFill>
                <a:latin typeface="Arial"/>
                <a:cs typeface="Arial"/>
              </a:rPr>
              <a:t>Urbanización </a:t>
            </a:r>
            <a:r>
              <a:rPr dirty="0" sz="1200" spc="-5" b="1">
                <a:solidFill>
                  <a:srgbClr val="2050BC"/>
                </a:solidFill>
                <a:latin typeface="Arial"/>
                <a:cs typeface="Arial"/>
              </a:rPr>
              <a:t>Bohíos </a:t>
            </a:r>
            <a:r>
              <a:rPr dirty="0" sz="1200" spc="20" b="1">
                <a:solidFill>
                  <a:srgbClr val="2050BC"/>
                </a:solidFill>
                <a:latin typeface="Arial"/>
                <a:cs typeface="Arial"/>
              </a:rPr>
              <a:t>de</a:t>
            </a:r>
            <a:r>
              <a:rPr dirty="0" sz="1200" spc="-3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200" spc="20" b="1">
                <a:solidFill>
                  <a:srgbClr val="2050BC"/>
                </a:solidFill>
                <a:latin typeface="Arial"/>
                <a:cs typeface="Arial"/>
              </a:rPr>
              <a:t>Jatumpamba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127" y="240868"/>
            <a:ext cx="559816" cy="531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6983" y="246342"/>
            <a:ext cx="2633345" cy="528955"/>
          </a:xfrm>
          <a:custGeom>
            <a:avLst/>
            <a:gdLst/>
            <a:ahLst/>
            <a:cxnLst/>
            <a:rect l="l" t="t" r="r" b="b"/>
            <a:pathLst>
              <a:path w="2633345" h="528955">
                <a:moveTo>
                  <a:pt x="2576083" y="0"/>
                </a:moveTo>
                <a:lnTo>
                  <a:pt x="57035" y="0"/>
                </a:lnTo>
                <a:lnTo>
                  <a:pt x="34836" y="7692"/>
                </a:lnTo>
                <a:lnTo>
                  <a:pt x="16706" y="28670"/>
                </a:lnTo>
                <a:lnTo>
                  <a:pt x="4482" y="59782"/>
                </a:lnTo>
                <a:lnTo>
                  <a:pt x="0" y="97878"/>
                </a:lnTo>
                <a:lnTo>
                  <a:pt x="0" y="430961"/>
                </a:lnTo>
                <a:lnTo>
                  <a:pt x="4482" y="469058"/>
                </a:lnTo>
                <a:lnTo>
                  <a:pt x="16706" y="500170"/>
                </a:lnTo>
                <a:lnTo>
                  <a:pt x="34836" y="521148"/>
                </a:lnTo>
                <a:lnTo>
                  <a:pt x="57035" y="528840"/>
                </a:lnTo>
                <a:lnTo>
                  <a:pt x="2576083" y="528840"/>
                </a:lnTo>
                <a:lnTo>
                  <a:pt x="2598280" y="521148"/>
                </a:lnTo>
                <a:lnTo>
                  <a:pt x="2616405" y="500170"/>
                </a:lnTo>
                <a:lnTo>
                  <a:pt x="2628625" y="469058"/>
                </a:lnTo>
                <a:lnTo>
                  <a:pt x="2633106" y="430961"/>
                </a:lnTo>
                <a:lnTo>
                  <a:pt x="2633106" y="97878"/>
                </a:lnTo>
                <a:lnTo>
                  <a:pt x="2628625" y="59782"/>
                </a:lnTo>
                <a:lnTo>
                  <a:pt x="2616405" y="28670"/>
                </a:lnTo>
                <a:lnTo>
                  <a:pt x="2598280" y="7692"/>
                </a:lnTo>
                <a:lnTo>
                  <a:pt x="2576083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1180" y="345268"/>
            <a:ext cx="1833245" cy="314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75"/>
              <a:t>ÁREA </a:t>
            </a:r>
            <a:r>
              <a:rPr dirty="0" spc="50"/>
              <a:t>DE</a:t>
            </a:r>
            <a:r>
              <a:rPr dirty="0" spc="305"/>
              <a:t> </a:t>
            </a:r>
            <a:r>
              <a:rPr dirty="0" spc="105"/>
              <a:t>ESTUDIO</a:t>
            </a:r>
          </a:p>
        </p:txBody>
      </p:sp>
      <p:sp>
        <p:nvSpPr>
          <p:cNvPr id="6" name="object 6"/>
          <p:cNvSpPr/>
          <p:nvPr/>
        </p:nvSpPr>
        <p:spPr>
          <a:xfrm>
            <a:off x="799718" y="944751"/>
            <a:ext cx="2643138" cy="24679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43348" y="889000"/>
            <a:ext cx="3048914" cy="2574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43348" y="3839184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26339" y="0"/>
                </a:moveTo>
                <a:lnTo>
                  <a:pt x="16094" y="2066"/>
                </a:lnTo>
                <a:lnTo>
                  <a:pt x="7721" y="7705"/>
                </a:lnTo>
                <a:lnTo>
                  <a:pt x="2072" y="16073"/>
                </a:lnTo>
                <a:lnTo>
                  <a:pt x="0" y="26327"/>
                </a:lnTo>
                <a:lnTo>
                  <a:pt x="2072" y="36581"/>
                </a:lnTo>
                <a:lnTo>
                  <a:pt x="7721" y="44949"/>
                </a:lnTo>
                <a:lnTo>
                  <a:pt x="16094" y="50588"/>
                </a:lnTo>
                <a:lnTo>
                  <a:pt x="26339" y="52655"/>
                </a:lnTo>
                <a:lnTo>
                  <a:pt x="36595" y="50588"/>
                </a:lnTo>
                <a:lnTo>
                  <a:pt x="44967" y="44949"/>
                </a:lnTo>
                <a:lnTo>
                  <a:pt x="50610" y="36581"/>
                </a:lnTo>
                <a:lnTo>
                  <a:pt x="52679" y="26327"/>
                </a:lnTo>
                <a:lnTo>
                  <a:pt x="50610" y="16073"/>
                </a:lnTo>
                <a:lnTo>
                  <a:pt x="44967" y="7705"/>
                </a:lnTo>
                <a:lnTo>
                  <a:pt x="36595" y="2066"/>
                </a:lnTo>
                <a:lnTo>
                  <a:pt x="26339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743348" y="4053559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26339" y="0"/>
                </a:moveTo>
                <a:lnTo>
                  <a:pt x="16094" y="2068"/>
                </a:lnTo>
                <a:lnTo>
                  <a:pt x="7721" y="7712"/>
                </a:lnTo>
                <a:lnTo>
                  <a:pt x="2072" y="16084"/>
                </a:lnTo>
                <a:lnTo>
                  <a:pt x="0" y="26339"/>
                </a:lnTo>
                <a:lnTo>
                  <a:pt x="2072" y="36588"/>
                </a:lnTo>
                <a:lnTo>
                  <a:pt x="7721" y="44956"/>
                </a:lnTo>
                <a:lnTo>
                  <a:pt x="16094" y="50598"/>
                </a:lnTo>
                <a:lnTo>
                  <a:pt x="26339" y="52666"/>
                </a:lnTo>
                <a:lnTo>
                  <a:pt x="36595" y="50598"/>
                </a:lnTo>
                <a:lnTo>
                  <a:pt x="44967" y="44956"/>
                </a:lnTo>
                <a:lnTo>
                  <a:pt x="50610" y="36588"/>
                </a:lnTo>
                <a:lnTo>
                  <a:pt x="52679" y="26339"/>
                </a:lnTo>
                <a:lnTo>
                  <a:pt x="50610" y="16084"/>
                </a:lnTo>
                <a:lnTo>
                  <a:pt x="44967" y="7712"/>
                </a:lnTo>
                <a:lnTo>
                  <a:pt x="36595" y="2068"/>
                </a:lnTo>
                <a:lnTo>
                  <a:pt x="26339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743348" y="4252456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26339" y="0"/>
                </a:moveTo>
                <a:lnTo>
                  <a:pt x="16094" y="2066"/>
                </a:lnTo>
                <a:lnTo>
                  <a:pt x="7721" y="7705"/>
                </a:lnTo>
                <a:lnTo>
                  <a:pt x="2072" y="16073"/>
                </a:lnTo>
                <a:lnTo>
                  <a:pt x="0" y="26327"/>
                </a:lnTo>
                <a:lnTo>
                  <a:pt x="2072" y="36575"/>
                </a:lnTo>
                <a:lnTo>
                  <a:pt x="7721" y="44943"/>
                </a:lnTo>
                <a:lnTo>
                  <a:pt x="16094" y="50585"/>
                </a:lnTo>
                <a:lnTo>
                  <a:pt x="26339" y="52654"/>
                </a:lnTo>
                <a:lnTo>
                  <a:pt x="36595" y="50585"/>
                </a:lnTo>
                <a:lnTo>
                  <a:pt x="44967" y="44943"/>
                </a:lnTo>
                <a:lnTo>
                  <a:pt x="50610" y="36575"/>
                </a:lnTo>
                <a:lnTo>
                  <a:pt x="52679" y="26327"/>
                </a:lnTo>
                <a:lnTo>
                  <a:pt x="50610" y="16073"/>
                </a:lnTo>
                <a:lnTo>
                  <a:pt x="44967" y="7705"/>
                </a:lnTo>
                <a:lnTo>
                  <a:pt x="36595" y="2066"/>
                </a:lnTo>
                <a:lnTo>
                  <a:pt x="26339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743348" y="4453597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26339" y="0"/>
                </a:moveTo>
                <a:lnTo>
                  <a:pt x="16094" y="2070"/>
                </a:lnTo>
                <a:lnTo>
                  <a:pt x="7721" y="7715"/>
                </a:lnTo>
                <a:lnTo>
                  <a:pt x="2072" y="16084"/>
                </a:lnTo>
                <a:lnTo>
                  <a:pt x="0" y="26327"/>
                </a:lnTo>
                <a:lnTo>
                  <a:pt x="2072" y="36582"/>
                </a:lnTo>
                <a:lnTo>
                  <a:pt x="7721" y="44954"/>
                </a:lnTo>
                <a:lnTo>
                  <a:pt x="16094" y="50597"/>
                </a:lnTo>
                <a:lnTo>
                  <a:pt x="26339" y="52666"/>
                </a:lnTo>
                <a:lnTo>
                  <a:pt x="36595" y="50597"/>
                </a:lnTo>
                <a:lnTo>
                  <a:pt x="44967" y="44954"/>
                </a:lnTo>
                <a:lnTo>
                  <a:pt x="50610" y="36582"/>
                </a:lnTo>
                <a:lnTo>
                  <a:pt x="52679" y="26327"/>
                </a:lnTo>
                <a:lnTo>
                  <a:pt x="50610" y="16084"/>
                </a:lnTo>
                <a:lnTo>
                  <a:pt x="44967" y="7715"/>
                </a:lnTo>
                <a:lnTo>
                  <a:pt x="36595" y="2070"/>
                </a:lnTo>
                <a:lnTo>
                  <a:pt x="26339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43348" y="4634572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26339" y="0"/>
                </a:moveTo>
                <a:lnTo>
                  <a:pt x="16094" y="2070"/>
                </a:lnTo>
                <a:lnTo>
                  <a:pt x="7721" y="7715"/>
                </a:lnTo>
                <a:lnTo>
                  <a:pt x="2072" y="16084"/>
                </a:lnTo>
                <a:lnTo>
                  <a:pt x="0" y="26327"/>
                </a:lnTo>
                <a:lnTo>
                  <a:pt x="2072" y="36582"/>
                </a:lnTo>
                <a:lnTo>
                  <a:pt x="7721" y="44954"/>
                </a:lnTo>
                <a:lnTo>
                  <a:pt x="16094" y="50597"/>
                </a:lnTo>
                <a:lnTo>
                  <a:pt x="26339" y="52666"/>
                </a:lnTo>
                <a:lnTo>
                  <a:pt x="36595" y="50597"/>
                </a:lnTo>
                <a:lnTo>
                  <a:pt x="44967" y="44954"/>
                </a:lnTo>
                <a:lnTo>
                  <a:pt x="50610" y="36582"/>
                </a:lnTo>
                <a:lnTo>
                  <a:pt x="52679" y="26327"/>
                </a:lnTo>
                <a:lnTo>
                  <a:pt x="50610" y="16084"/>
                </a:lnTo>
                <a:lnTo>
                  <a:pt x="44967" y="7715"/>
                </a:lnTo>
                <a:lnTo>
                  <a:pt x="36595" y="2070"/>
                </a:lnTo>
                <a:lnTo>
                  <a:pt x="26339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11640" y="4098320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5" h="52704">
                <a:moveTo>
                  <a:pt x="26327" y="0"/>
                </a:moveTo>
                <a:lnTo>
                  <a:pt x="16078" y="2068"/>
                </a:lnTo>
                <a:lnTo>
                  <a:pt x="7710" y="7710"/>
                </a:lnTo>
                <a:lnTo>
                  <a:pt x="2068" y="16078"/>
                </a:lnTo>
                <a:lnTo>
                  <a:pt x="0" y="26327"/>
                </a:lnTo>
                <a:lnTo>
                  <a:pt x="2068" y="36575"/>
                </a:lnTo>
                <a:lnTo>
                  <a:pt x="7710" y="44943"/>
                </a:lnTo>
                <a:lnTo>
                  <a:pt x="16078" y="50585"/>
                </a:lnTo>
                <a:lnTo>
                  <a:pt x="26327" y="52654"/>
                </a:lnTo>
                <a:lnTo>
                  <a:pt x="36582" y="50585"/>
                </a:lnTo>
                <a:lnTo>
                  <a:pt x="44954" y="44943"/>
                </a:lnTo>
                <a:lnTo>
                  <a:pt x="50597" y="36575"/>
                </a:lnTo>
                <a:lnTo>
                  <a:pt x="52666" y="26327"/>
                </a:lnTo>
                <a:lnTo>
                  <a:pt x="50597" y="16078"/>
                </a:lnTo>
                <a:lnTo>
                  <a:pt x="44954" y="7710"/>
                </a:lnTo>
                <a:lnTo>
                  <a:pt x="36582" y="2068"/>
                </a:lnTo>
                <a:lnTo>
                  <a:pt x="26327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11640" y="4308862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5" h="52704">
                <a:moveTo>
                  <a:pt x="26327" y="0"/>
                </a:moveTo>
                <a:lnTo>
                  <a:pt x="16078" y="2068"/>
                </a:lnTo>
                <a:lnTo>
                  <a:pt x="7710" y="7710"/>
                </a:lnTo>
                <a:lnTo>
                  <a:pt x="2068" y="16078"/>
                </a:lnTo>
                <a:lnTo>
                  <a:pt x="0" y="26327"/>
                </a:lnTo>
                <a:lnTo>
                  <a:pt x="2068" y="36582"/>
                </a:lnTo>
                <a:lnTo>
                  <a:pt x="7710" y="44954"/>
                </a:lnTo>
                <a:lnTo>
                  <a:pt x="16078" y="50597"/>
                </a:lnTo>
                <a:lnTo>
                  <a:pt x="26327" y="52666"/>
                </a:lnTo>
                <a:lnTo>
                  <a:pt x="36582" y="50597"/>
                </a:lnTo>
                <a:lnTo>
                  <a:pt x="44954" y="44954"/>
                </a:lnTo>
                <a:lnTo>
                  <a:pt x="50597" y="36582"/>
                </a:lnTo>
                <a:lnTo>
                  <a:pt x="52666" y="26327"/>
                </a:lnTo>
                <a:lnTo>
                  <a:pt x="50597" y="16078"/>
                </a:lnTo>
                <a:lnTo>
                  <a:pt x="44954" y="7710"/>
                </a:lnTo>
                <a:lnTo>
                  <a:pt x="36582" y="2068"/>
                </a:lnTo>
                <a:lnTo>
                  <a:pt x="26327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11640" y="4506543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5" h="52704">
                <a:moveTo>
                  <a:pt x="26327" y="0"/>
                </a:moveTo>
                <a:lnTo>
                  <a:pt x="16078" y="2068"/>
                </a:lnTo>
                <a:lnTo>
                  <a:pt x="7710" y="7710"/>
                </a:lnTo>
                <a:lnTo>
                  <a:pt x="2068" y="16078"/>
                </a:lnTo>
                <a:lnTo>
                  <a:pt x="0" y="26327"/>
                </a:lnTo>
                <a:lnTo>
                  <a:pt x="2068" y="36575"/>
                </a:lnTo>
                <a:lnTo>
                  <a:pt x="7710" y="44943"/>
                </a:lnTo>
                <a:lnTo>
                  <a:pt x="16078" y="50585"/>
                </a:lnTo>
                <a:lnTo>
                  <a:pt x="26327" y="52654"/>
                </a:lnTo>
                <a:lnTo>
                  <a:pt x="36582" y="50585"/>
                </a:lnTo>
                <a:lnTo>
                  <a:pt x="44954" y="44943"/>
                </a:lnTo>
                <a:lnTo>
                  <a:pt x="50597" y="36575"/>
                </a:lnTo>
                <a:lnTo>
                  <a:pt x="52666" y="26327"/>
                </a:lnTo>
                <a:lnTo>
                  <a:pt x="50597" y="16078"/>
                </a:lnTo>
                <a:lnTo>
                  <a:pt x="44954" y="7710"/>
                </a:lnTo>
                <a:lnTo>
                  <a:pt x="36582" y="2068"/>
                </a:lnTo>
                <a:lnTo>
                  <a:pt x="26327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864595" y="3503795"/>
            <a:ext cx="3713479" cy="1272540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709930">
              <a:lnSpc>
                <a:spcPct val="100000"/>
              </a:lnSpc>
              <a:spcBef>
                <a:spcPts val="495"/>
              </a:spcBef>
            </a:pPr>
            <a:r>
              <a:rPr dirty="0" sz="750" spc="-10">
                <a:solidFill>
                  <a:srgbClr val="272728"/>
                </a:solidFill>
                <a:latin typeface="Arial"/>
                <a:cs typeface="Arial"/>
              </a:rPr>
              <a:t>Fuente: DAPAC-Software-ArcGIS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dirty="0" sz="1200" b="1">
                <a:solidFill>
                  <a:srgbClr val="2050BC"/>
                </a:solidFill>
                <a:latin typeface="Arial"/>
                <a:cs typeface="Arial"/>
              </a:rPr>
              <a:t>Área </a:t>
            </a:r>
            <a:r>
              <a:rPr dirty="0" sz="1200" spc="15" b="1">
                <a:solidFill>
                  <a:srgbClr val="2050BC"/>
                </a:solidFill>
                <a:latin typeface="Arial"/>
                <a:cs typeface="Arial"/>
              </a:rPr>
              <a:t>total </a:t>
            </a:r>
            <a:r>
              <a:rPr dirty="0" sz="1200" spc="5" b="1">
                <a:solidFill>
                  <a:srgbClr val="2050BC"/>
                </a:solidFill>
                <a:latin typeface="Arial"/>
                <a:cs typeface="Arial"/>
              </a:rPr>
              <a:t>312.529</a:t>
            </a:r>
            <a:r>
              <a:rPr dirty="0" sz="1200" spc="-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200" spc="60" b="1">
                <a:solidFill>
                  <a:srgbClr val="2050BC"/>
                </a:solidFill>
                <a:latin typeface="Arial"/>
                <a:cs typeface="Arial"/>
              </a:rPr>
              <a:t>m</a:t>
            </a:r>
            <a:r>
              <a:rPr dirty="0" baseline="64814" sz="900" spc="89" b="1">
                <a:solidFill>
                  <a:srgbClr val="2050BC"/>
                </a:solidFill>
                <a:latin typeface="Arial"/>
                <a:cs typeface="Arial"/>
              </a:rPr>
              <a:t>2</a:t>
            </a:r>
            <a:endParaRPr baseline="64814" sz="900">
              <a:latin typeface="Arial"/>
              <a:cs typeface="Arial"/>
            </a:endParaRPr>
          </a:p>
          <a:p>
            <a:pPr marL="12700" marR="529590">
              <a:lnSpc>
                <a:spcPct val="110900"/>
              </a:lnSpc>
            </a:pPr>
            <a:r>
              <a:rPr dirty="0" sz="1200" spc="5" b="1">
                <a:solidFill>
                  <a:srgbClr val="2050BC"/>
                </a:solidFill>
                <a:latin typeface="Arial"/>
                <a:cs typeface="Arial"/>
              </a:rPr>
              <a:t>Conjunto </a:t>
            </a:r>
            <a:r>
              <a:rPr dirty="0" sz="1200" b="1">
                <a:solidFill>
                  <a:srgbClr val="2050BC"/>
                </a:solidFill>
                <a:latin typeface="Arial"/>
                <a:cs typeface="Arial"/>
              </a:rPr>
              <a:t>privado </a:t>
            </a:r>
            <a:r>
              <a:rPr dirty="0" sz="1200" spc="5" b="1">
                <a:solidFill>
                  <a:srgbClr val="2050BC"/>
                </a:solidFill>
                <a:latin typeface="Arial"/>
                <a:cs typeface="Arial"/>
              </a:rPr>
              <a:t>constituido </a:t>
            </a:r>
            <a:r>
              <a:rPr dirty="0" sz="1200" spc="20" b="1">
                <a:solidFill>
                  <a:srgbClr val="2050BC"/>
                </a:solidFill>
                <a:latin typeface="Arial"/>
                <a:cs typeface="Arial"/>
              </a:rPr>
              <a:t>hace </a:t>
            </a:r>
            <a:r>
              <a:rPr dirty="0" sz="1200" spc="10" b="1">
                <a:solidFill>
                  <a:srgbClr val="2050BC"/>
                </a:solidFill>
                <a:latin typeface="Arial"/>
                <a:cs typeface="Arial"/>
              </a:rPr>
              <a:t>35</a:t>
            </a:r>
            <a:r>
              <a:rPr dirty="0" sz="1200" spc="-4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200" spc="5" b="1">
                <a:solidFill>
                  <a:srgbClr val="2050BC"/>
                </a:solidFill>
                <a:latin typeface="Arial"/>
                <a:cs typeface="Arial"/>
              </a:rPr>
              <a:t>años  </a:t>
            </a:r>
            <a:r>
              <a:rPr dirty="0" sz="1200" b="1">
                <a:solidFill>
                  <a:srgbClr val="2050BC"/>
                </a:solidFill>
                <a:latin typeface="Arial"/>
                <a:cs typeface="Arial"/>
              </a:rPr>
              <a:t>Predios </a:t>
            </a:r>
            <a:r>
              <a:rPr dirty="0" sz="1200" spc="15" b="1">
                <a:solidFill>
                  <a:srgbClr val="2050BC"/>
                </a:solidFill>
                <a:latin typeface="Arial"/>
                <a:cs typeface="Arial"/>
              </a:rPr>
              <a:t>aproximadamente </a:t>
            </a:r>
            <a:r>
              <a:rPr dirty="0" sz="1200" spc="20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1200" spc="10" b="1">
                <a:solidFill>
                  <a:srgbClr val="2050BC"/>
                </a:solidFill>
                <a:latin typeface="Arial"/>
                <a:cs typeface="Arial"/>
              </a:rPr>
              <a:t>2500 </a:t>
            </a:r>
            <a:r>
              <a:rPr dirty="0" sz="1200" spc="25" b="1">
                <a:solidFill>
                  <a:srgbClr val="2050BC"/>
                </a:solidFill>
                <a:latin typeface="Arial"/>
                <a:cs typeface="Arial"/>
              </a:rPr>
              <a:t>m</a:t>
            </a:r>
            <a:r>
              <a:rPr dirty="0" baseline="64814" sz="900" spc="37" b="1">
                <a:solidFill>
                  <a:srgbClr val="2050BC"/>
                </a:solidFill>
                <a:latin typeface="Arial"/>
                <a:cs typeface="Arial"/>
              </a:rPr>
              <a:t>2  </a:t>
            </a:r>
            <a:r>
              <a:rPr dirty="0" sz="1200" spc="15" b="1">
                <a:solidFill>
                  <a:srgbClr val="2050BC"/>
                </a:solidFill>
                <a:latin typeface="Arial"/>
                <a:cs typeface="Arial"/>
              </a:rPr>
              <a:t>Permite </a:t>
            </a:r>
            <a:r>
              <a:rPr dirty="0" sz="1200" spc="-10" b="1">
                <a:solidFill>
                  <a:srgbClr val="2050BC"/>
                </a:solidFill>
                <a:latin typeface="Arial"/>
                <a:cs typeface="Arial"/>
              </a:rPr>
              <a:t>subdivisión </a:t>
            </a:r>
            <a:r>
              <a:rPr dirty="0" sz="1200" spc="30" b="1">
                <a:solidFill>
                  <a:srgbClr val="2050BC"/>
                </a:solidFill>
                <a:latin typeface="Arial"/>
                <a:cs typeface="Arial"/>
              </a:rPr>
              <a:t>a </a:t>
            </a:r>
            <a:r>
              <a:rPr dirty="0" sz="1200" spc="5" b="1">
                <a:solidFill>
                  <a:srgbClr val="2050BC"/>
                </a:solidFill>
                <a:latin typeface="Arial"/>
                <a:cs typeface="Arial"/>
              </a:rPr>
              <a:t>lotes </a:t>
            </a:r>
            <a:r>
              <a:rPr dirty="0" sz="1200" spc="20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1200" spc="10" b="1">
                <a:solidFill>
                  <a:srgbClr val="2050BC"/>
                </a:solidFill>
                <a:latin typeface="Arial"/>
                <a:cs typeface="Arial"/>
              </a:rPr>
              <a:t>750</a:t>
            </a:r>
            <a:r>
              <a:rPr dirty="0" sz="1200" spc="-40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050BC"/>
                </a:solidFill>
                <a:latin typeface="Arial"/>
                <a:cs typeface="Arial"/>
              </a:rPr>
              <a:t>m</a:t>
            </a:r>
            <a:r>
              <a:rPr dirty="0" baseline="64814" sz="900" b="1">
                <a:solidFill>
                  <a:srgbClr val="2050BC"/>
                </a:solidFill>
                <a:latin typeface="Arial"/>
                <a:cs typeface="Arial"/>
              </a:rPr>
              <a:t>2</a:t>
            </a:r>
            <a:endParaRPr baseline="64814"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200" spc="10" b="1">
                <a:solidFill>
                  <a:srgbClr val="2050BC"/>
                </a:solidFill>
                <a:latin typeface="Arial"/>
                <a:cs typeface="Arial"/>
              </a:rPr>
              <a:t>Presenta 166 </a:t>
            </a:r>
            <a:r>
              <a:rPr dirty="0" sz="1200" spc="5" b="1">
                <a:solidFill>
                  <a:srgbClr val="2050BC"/>
                </a:solidFill>
                <a:latin typeface="Arial"/>
                <a:cs typeface="Arial"/>
              </a:rPr>
              <a:t>lotes </a:t>
            </a:r>
            <a:r>
              <a:rPr dirty="0" sz="1200" spc="-5" b="1">
                <a:solidFill>
                  <a:srgbClr val="2050BC"/>
                </a:solidFill>
                <a:latin typeface="Arial"/>
                <a:cs typeface="Arial"/>
              </a:rPr>
              <a:t>(104 </a:t>
            </a:r>
            <a:r>
              <a:rPr dirty="0" sz="1200" spc="5" b="1">
                <a:solidFill>
                  <a:srgbClr val="2050BC"/>
                </a:solidFill>
                <a:latin typeface="Arial"/>
                <a:cs typeface="Arial"/>
              </a:rPr>
              <a:t>habitados </a:t>
            </a:r>
            <a:r>
              <a:rPr dirty="0" sz="1200" spc="-35" b="1">
                <a:solidFill>
                  <a:srgbClr val="2050BC"/>
                </a:solidFill>
                <a:latin typeface="Arial"/>
                <a:cs typeface="Arial"/>
              </a:rPr>
              <a:t>y </a:t>
            </a:r>
            <a:r>
              <a:rPr dirty="0" sz="1200" spc="10" b="1">
                <a:solidFill>
                  <a:srgbClr val="2050BC"/>
                </a:solidFill>
                <a:latin typeface="Arial"/>
                <a:cs typeface="Arial"/>
              </a:rPr>
              <a:t>62 </a:t>
            </a:r>
            <a:r>
              <a:rPr dirty="0" sz="1200" spc="-15" b="1">
                <a:solidFill>
                  <a:srgbClr val="2050BC"/>
                </a:solidFill>
                <a:latin typeface="Arial"/>
                <a:cs typeface="Arial"/>
              </a:rPr>
              <a:t>sin</a:t>
            </a:r>
            <a:r>
              <a:rPr dirty="0" sz="1200" spc="4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200" spc="5" b="1">
                <a:solidFill>
                  <a:srgbClr val="2050BC"/>
                </a:solidFill>
                <a:latin typeface="Arial"/>
                <a:cs typeface="Arial"/>
              </a:rPr>
              <a:t>habitar)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855406" y="1565211"/>
            <a:ext cx="259079" cy="259079"/>
          </a:xfrm>
          <a:custGeom>
            <a:avLst/>
            <a:gdLst/>
            <a:ahLst/>
            <a:cxnLst/>
            <a:rect l="l" t="t" r="r" b="b"/>
            <a:pathLst>
              <a:path w="259080" h="259080">
                <a:moveTo>
                  <a:pt x="0" y="129349"/>
                </a:moveTo>
                <a:lnTo>
                  <a:pt x="10164" y="179698"/>
                </a:lnTo>
                <a:lnTo>
                  <a:pt x="37885" y="220813"/>
                </a:lnTo>
                <a:lnTo>
                  <a:pt x="79000" y="248534"/>
                </a:lnTo>
                <a:lnTo>
                  <a:pt x="129349" y="258699"/>
                </a:lnTo>
                <a:lnTo>
                  <a:pt x="179698" y="248534"/>
                </a:lnTo>
                <a:lnTo>
                  <a:pt x="220813" y="220813"/>
                </a:lnTo>
                <a:lnTo>
                  <a:pt x="248534" y="179698"/>
                </a:lnTo>
                <a:lnTo>
                  <a:pt x="258699" y="129349"/>
                </a:lnTo>
                <a:lnTo>
                  <a:pt x="248534" y="79000"/>
                </a:lnTo>
                <a:lnTo>
                  <a:pt x="220813" y="37885"/>
                </a:lnTo>
                <a:lnTo>
                  <a:pt x="179698" y="10164"/>
                </a:lnTo>
                <a:lnTo>
                  <a:pt x="129349" y="0"/>
                </a:lnTo>
                <a:lnTo>
                  <a:pt x="79000" y="10164"/>
                </a:lnTo>
                <a:lnTo>
                  <a:pt x="37885" y="37885"/>
                </a:lnTo>
                <a:lnTo>
                  <a:pt x="10164" y="79000"/>
                </a:lnTo>
                <a:lnTo>
                  <a:pt x="0" y="129349"/>
                </a:lnTo>
                <a:close/>
              </a:path>
            </a:pathLst>
          </a:custGeom>
          <a:ln w="10617">
            <a:solidFill>
              <a:srgbClr val="A900E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692006" y="1643833"/>
            <a:ext cx="758190" cy="21272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725"/>
              </a:lnSpc>
              <a:spcBef>
                <a:spcPts val="114"/>
              </a:spcBef>
            </a:pPr>
            <a:r>
              <a:rPr dirty="0" sz="650" spc="10" b="1">
                <a:solidFill>
                  <a:srgbClr val="A600E7"/>
                </a:solidFill>
                <a:latin typeface="Arial"/>
                <a:cs typeface="Arial"/>
              </a:rPr>
              <a:t>URB.</a:t>
            </a:r>
            <a:r>
              <a:rPr dirty="0" sz="650" spc="-15" b="1">
                <a:solidFill>
                  <a:srgbClr val="A600E7"/>
                </a:solidFill>
                <a:latin typeface="Arial"/>
                <a:cs typeface="Arial"/>
              </a:rPr>
              <a:t> </a:t>
            </a:r>
            <a:r>
              <a:rPr dirty="0" sz="650" spc="10" b="1">
                <a:solidFill>
                  <a:srgbClr val="A600E7"/>
                </a:solidFill>
                <a:latin typeface="Arial"/>
                <a:cs typeface="Arial"/>
              </a:rPr>
              <a:t>BOHÍOS</a:t>
            </a:r>
            <a:endParaRPr sz="650">
              <a:latin typeface="Arial"/>
              <a:cs typeface="Arial"/>
            </a:endParaRPr>
          </a:p>
          <a:p>
            <a:pPr marL="12700">
              <a:lnSpc>
                <a:spcPts val="725"/>
              </a:lnSpc>
            </a:pPr>
            <a:r>
              <a:rPr dirty="0" sz="650" spc="10" b="1">
                <a:solidFill>
                  <a:srgbClr val="A600E7"/>
                </a:solidFill>
                <a:latin typeface="Arial"/>
                <a:cs typeface="Arial"/>
              </a:rPr>
              <a:t>DE</a:t>
            </a:r>
            <a:r>
              <a:rPr dirty="0" sz="650" spc="-45" b="1">
                <a:solidFill>
                  <a:srgbClr val="A600E7"/>
                </a:solidFill>
                <a:latin typeface="Arial"/>
                <a:cs typeface="Arial"/>
              </a:rPr>
              <a:t> </a:t>
            </a:r>
            <a:r>
              <a:rPr dirty="0" sz="650" b="1">
                <a:solidFill>
                  <a:srgbClr val="A600E7"/>
                </a:solidFill>
                <a:latin typeface="Arial"/>
                <a:cs typeface="Arial"/>
              </a:rPr>
              <a:t>JATUMPAMBA</a:t>
            </a:r>
            <a:endParaRPr sz="6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141702" y="1662150"/>
            <a:ext cx="99060" cy="87630"/>
          </a:xfrm>
          <a:custGeom>
            <a:avLst/>
            <a:gdLst/>
            <a:ahLst/>
            <a:cxnLst/>
            <a:rect l="l" t="t" r="r" b="b"/>
            <a:pathLst>
              <a:path w="99060" h="87630">
                <a:moveTo>
                  <a:pt x="98958" y="0"/>
                </a:moveTo>
                <a:lnTo>
                  <a:pt x="0" y="34569"/>
                </a:lnTo>
                <a:lnTo>
                  <a:pt x="90614" y="87312"/>
                </a:lnTo>
                <a:lnTo>
                  <a:pt x="98958" y="0"/>
                </a:lnTo>
                <a:close/>
              </a:path>
            </a:pathLst>
          </a:custGeom>
          <a:solidFill>
            <a:srgbClr val="A900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09038" y="1703209"/>
            <a:ext cx="480695" cy="46355"/>
          </a:xfrm>
          <a:custGeom>
            <a:avLst/>
            <a:gdLst/>
            <a:ahLst/>
            <a:cxnLst/>
            <a:rect l="l" t="t" r="r" b="b"/>
            <a:pathLst>
              <a:path w="480694" h="46355">
                <a:moveTo>
                  <a:pt x="480479" y="45999"/>
                </a:moveTo>
                <a:lnTo>
                  <a:pt x="0" y="0"/>
                </a:lnTo>
              </a:path>
            </a:pathLst>
          </a:custGeom>
          <a:ln w="10998">
            <a:solidFill>
              <a:srgbClr val="A900E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136" y="1002967"/>
            <a:ext cx="3805554" cy="14249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72110">
              <a:lnSpc>
                <a:spcPct val="100000"/>
              </a:lnSpc>
              <a:spcBef>
                <a:spcPts val="110"/>
              </a:spcBef>
            </a:pPr>
            <a:r>
              <a:rPr dirty="0" sz="1250" spc="20" b="1">
                <a:solidFill>
                  <a:srgbClr val="1A93B5"/>
                </a:solidFill>
                <a:latin typeface="Arial"/>
                <a:cs typeface="Arial"/>
              </a:rPr>
              <a:t>Demanda </a:t>
            </a:r>
            <a:r>
              <a:rPr dirty="0" sz="1250" spc="15" b="1">
                <a:solidFill>
                  <a:srgbClr val="1A93B5"/>
                </a:solidFill>
                <a:latin typeface="Arial"/>
                <a:cs typeface="Arial"/>
              </a:rPr>
              <a:t>de </a:t>
            </a:r>
            <a:r>
              <a:rPr dirty="0" sz="1250" b="1">
                <a:solidFill>
                  <a:srgbClr val="1A93B5"/>
                </a:solidFill>
                <a:latin typeface="Arial"/>
                <a:cs typeface="Arial"/>
              </a:rPr>
              <a:t>Cloro </a:t>
            </a:r>
            <a:r>
              <a:rPr dirty="0" sz="1250" spc="-65" b="1">
                <a:solidFill>
                  <a:srgbClr val="1A93B5"/>
                </a:solidFill>
                <a:latin typeface="Arial"/>
                <a:cs typeface="Arial"/>
              </a:rPr>
              <a:t>– </a:t>
            </a:r>
            <a:r>
              <a:rPr dirty="0" sz="1250" b="1">
                <a:solidFill>
                  <a:srgbClr val="1A93B5"/>
                </a:solidFill>
                <a:latin typeface="Arial"/>
                <a:cs typeface="Arial"/>
              </a:rPr>
              <a:t>Vertiente </a:t>
            </a:r>
            <a:r>
              <a:rPr dirty="0" sz="1250" spc="-20" b="1">
                <a:solidFill>
                  <a:srgbClr val="1A93B5"/>
                </a:solidFill>
                <a:latin typeface="Arial"/>
                <a:cs typeface="Arial"/>
              </a:rPr>
              <a:t>El</a:t>
            </a:r>
            <a:r>
              <a:rPr dirty="0" sz="1250" b="1">
                <a:solidFill>
                  <a:srgbClr val="1A93B5"/>
                </a:solidFill>
                <a:latin typeface="Arial"/>
                <a:cs typeface="Arial"/>
              </a:rPr>
              <a:t> Chaupi</a:t>
            </a:r>
            <a:endParaRPr sz="1250">
              <a:latin typeface="Arial"/>
              <a:cs typeface="Arial"/>
            </a:endParaRPr>
          </a:p>
          <a:p>
            <a:pPr algn="just" marL="12700" marR="5080">
              <a:lnSpc>
                <a:spcPct val="120200"/>
              </a:lnSpc>
              <a:spcBef>
                <a:spcPts val="850"/>
              </a:spcBef>
            </a:pP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El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Centro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Investigación </a:t>
            </a:r>
            <a:r>
              <a:rPr dirty="0" sz="1000" spc="-40" b="1">
                <a:solidFill>
                  <a:srgbClr val="4E4F4F"/>
                </a:solidFill>
                <a:latin typeface="Arial"/>
                <a:cs typeface="Arial"/>
              </a:rPr>
              <a:t>y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Control Ambiental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(CICAM) 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mediante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el equipo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jarras determinó que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para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muestra 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procedente 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 </a:t>
            </a:r>
            <a:r>
              <a:rPr dirty="0" sz="1000" b="1">
                <a:solidFill>
                  <a:srgbClr val="1A93B5"/>
                </a:solidFill>
                <a:latin typeface="Arial"/>
                <a:cs typeface="Arial"/>
              </a:rPr>
              <a:t>vertiente </a:t>
            </a:r>
            <a:r>
              <a:rPr dirty="0" sz="1000" spc="-20" b="1">
                <a:solidFill>
                  <a:srgbClr val="1A93B5"/>
                </a:solidFill>
                <a:latin typeface="Arial"/>
                <a:cs typeface="Arial"/>
              </a:rPr>
              <a:t>El </a:t>
            </a:r>
            <a:r>
              <a:rPr dirty="0" sz="1000" spc="-5" b="1">
                <a:solidFill>
                  <a:srgbClr val="1A93B5"/>
                </a:solidFill>
                <a:latin typeface="Arial"/>
                <a:cs typeface="Arial"/>
              </a:rPr>
              <a:t>Chaupi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precisa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una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dosifica- 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ción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1A93B5"/>
                </a:solidFill>
                <a:latin typeface="Arial"/>
                <a:cs typeface="Arial"/>
              </a:rPr>
              <a:t>1.90 </a:t>
            </a:r>
            <a:r>
              <a:rPr dirty="0" sz="1000" spc="20" b="1">
                <a:solidFill>
                  <a:srgbClr val="1A93B5"/>
                </a:solidFill>
                <a:latin typeface="Arial"/>
                <a:cs typeface="Arial"/>
              </a:rPr>
              <a:t>mg/L </a:t>
            </a:r>
            <a:r>
              <a:rPr dirty="0" sz="1000" spc="5" b="1">
                <a:solidFill>
                  <a:srgbClr val="1A93B5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1A93B5"/>
                </a:solidFill>
                <a:latin typeface="Arial"/>
                <a:cs typeface="Arial"/>
              </a:rPr>
              <a:t>hipoclorito </a:t>
            </a:r>
            <a:r>
              <a:rPr dirty="0" sz="1000" spc="5" b="1">
                <a:solidFill>
                  <a:srgbClr val="1A93B5"/>
                </a:solidFill>
                <a:latin typeface="Arial"/>
                <a:cs typeface="Arial"/>
              </a:rPr>
              <a:t>de </a:t>
            </a:r>
            <a:r>
              <a:rPr dirty="0" sz="1000" spc="-10" b="1">
                <a:solidFill>
                  <a:srgbClr val="1A93B5"/>
                </a:solidFill>
                <a:latin typeface="Arial"/>
                <a:cs typeface="Arial"/>
              </a:rPr>
              <a:t>sodio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para obtener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una 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concentración</a:t>
            </a:r>
            <a:r>
              <a:rPr dirty="0" sz="1000" spc="-5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cloro</a:t>
            </a:r>
            <a:r>
              <a:rPr dirty="0" sz="1000" spc="-5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residual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entre</a:t>
            </a:r>
            <a:r>
              <a:rPr dirty="0" sz="1000" spc="-5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los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límites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exigidos</a:t>
            </a:r>
            <a:r>
              <a:rPr dirty="0" sz="1000" spc="-5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por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 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norma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NT INEN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1108 </a:t>
            </a:r>
            <a:r>
              <a:rPr dirty="0" sz="1000" spc="-40" b="1">
                <a:solidFill>
                  <a:srgbClr val="4E4F4F"/>
                </a:solidFill>
                <a:latin typeface="Arial"/>
                <a:cs typeface="Arial"/>
              </a:rPr>
              <a:t>(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0.3 </a:t>
            </a:r>
            <a:r>
              <a:rPr dirty="0" sz="1000" spc="20" b="1">
                <a:solidFill>
                  <a:srgbClr val="4E4F4F"/>
                </a:solidFill>
                <a:latin typeface="Arial"/>
                <a:cs typeface="Arial"/>
              </a:rPr>
              <a:t>mg/L </a:t>
            </a:r>
            <a:r>
              <a:rPr dirty="0" sz="1000" spc="15" b="1">
                <a:solidFill>
                  <a:srgbClr val="4E4F4F"/>
                </a:solidFill>
                <a:latin typeface="Arial"/>
                <a:cs typeface="Arial"/>
              </a:rPr>
              <a:t>-1.5</a:t>
            </a:r>
            <a:r>
              <a:rPr dirty="0" sz="1000" spc="10" b="1">
                <a:solidFill>
                  <a:srgbClr val="4E4F4F"/>
                </a:solidFill>
                <a:latin typeface="Arial"/>
                <a:cs typeface="Arial"/>
              </a:rPr>
              <a:t> mg/l)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9641" y="291681"/>
            <a:ext cx="531495" cy="531495"/>
          </a:xfrm>
          <a:custGeom>
            <a:avLst/>
            <a:gdLst/>
            <a:ahLst/>
            <a:cxnLst/>
            <a:rect l="l" t="t" r="r" b="b"/>
            <a:pathLst>
              <a:path w="531495" h="531494">
                <a:moveTo>
                  <a:pt x="461073" y="0"/>
                </a:moveTo>
                <a:lnTo>
                  <a:pt x="70421" y="0"/>
                </a:lnTo>
                <a:lnTo>
                  <a:pt x="42958" y="5536"/>
                </a:lnTo>
                <a:lnTo>
                  <a:pt x="20580" y="20640"/>
                </a:lnTo>
                <a:lnTo>
                  <a:pt x="5516" y="43055"/>
                </a:lnTo>
                <a:lnTo>
                  <a:pt x="0" y="70523"/>
                </a:lnTo>
                <a:lnTo>
                  <a:pt x="0" y="460755"/>
                </a:lnTo>
                <a:lnTo>
                  <a:pt x="5516" y="488268"/>
                </a:lnTo>
                <a:lnTo>
                  <a:pt x="20580" y="510733"/>
                </a:lnTo>
                <a:lnTo>
                  <a:pt x="42958" y="525878"/>
                </a:lnTo>
                <a:lnTo>
                  <a:pt x="70421" y="531431"/>
                </a:lnTo>
                <a:lnTo>
                  <a:pt x="461073" y="531431"/>
                </a:lnTo>
                <a:lnTo>
                  <a:pt x="488536" y="525878"/>
                </a:lnTo>
                <a:lnTo>
                  <a:pt x="510914" y="510733"/>
                </a:lnTo>
                <a:lnTo>
                  <a:pt x="525978" y="488268"/>
                </a:lnTo>
                <a:lnTo>
                  <a:pt x="531495" y="460755"/>
                </a:lnTo>
                <a:lnTo>
                  <a:pt x="531495" y="70523"/>
                </a:lnTo>
                <a:lnTo>
                  <a:pt x="525978" y="43055"/>
                </a:lnTo>
                <a:lnTo>
                  <a:pt x="510914" y="20640"/>
                </a:lnTo>
                <a:lnTo>
                  <a:pt x="488536" y="5536"/>
                </a:lnTo>
                <a:lnTo>
                  <a:pt x="461073" y="0"/>
                </a:lnTo>
                <a:close/>
              </a:path>
            </a:pathLst>
          </a:custGeom>
          <a:solidFill>
            <a:srgbClr val="1A9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7967" y="291681"/>
            <a:ext cx="531495" cy="531495"/>
          </a:xfrm>
          <a:custGeom>
            <a:avLst/>
            <a:gdLst/>
            <a:ahLst/>
            <a:cxnLst/>
            <a:rect l="l" t="t" r="r" b="b"/>
            <a:pathLst>
              <a:path w="531495" h="531494">
                <a:moveTo>
                  <a:pt x="461124" y="0"/>
                </a:moveTo>
                <a:lnTo>
                  <a:pt x="70421" y="0"/>
                </a:lnTo>
                <a:lnTo>
                  <a:pt x="42948" y="5536"/>
                </a:lnTo>
                <a:lnTo>
                  <a:pt x="20570" y="20640"/>
                </a:lnTo>
                <a:lnTo>
                  <a:pt x="5513" y="43055"/>
                </a:lnTo>
                <a:lnTo>
                  <a:pt x="0" y="70523"/>
                </a:lnTo>
                <a:lnTo>
                  <a:pt x="0" y="460755"/>
                </a:lnTo>
                <a:lnTo>
                  <a:pt x="5513" y="488268"/>
                </a:lnTo>
                <a:lnTo>
                  <a:pt x="20570" y="510733"/>
                </a:lnTo>
                <a:lnTo>
                  <a:pt x="42948" y="525878"/>
                </a:lnTo>
                <a:lnTo>
                  <a:pt x="70421" y="531431"/>
                </a:lnTo>
                <a:lnTo>
                  <a:pt x="461124" y="531431"/>
                </a:lnTo>
                <a:lnTo>
                  <a:pt x="488434" y="525878"/>
                </a:lnTo>
                <a:lnTo>
                  <a:pt x="510811" y="510733"/>
                </a:lnTo>
                <a:lnTo>
                  <a:pt x="525937" y="488268"/>
                </a:lnTo>
                <a:lnTo>
                  <a:pt x="531494" y="460755"/>
                </a:lnTo>
                <a:lnTo>
                  <a:pt x="531494" y="70523"/>
                </a:lnTo>
                <a:lnTo>
                  <a:pt x="525937" y="43055"/>
                </a:lnTo>
                <a:lnTo>
                  <a:pt x="510811" y="20640"/>
                </a:lnTo>
                <a:lnTo>
                  <a:pt x="488434" y="5536"/>
                </a:lnTo>
                <a:lnTo>
                  <a:pt x="461124" y="0"/>
                </a:lnTo>
                <a:close/>
              </a:path>
            </a:pathLst>
          </a:custGeom>
          <a:solidFill>
            <a:srgbClr val="E8F4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5485" y="297129"/>
            <a:ext cx="4097020" cy="528955"/>
          </a:xfrm>
          <a:custGeom>
            <a:avLst/>
            <a:gdLst/>
            <a:ahLst/>
            <a:cxnLst/>
            <a:rect l="l" t="t" r="r" b="b"/>
            <a:pathLst>
              <a:path w="4097020" h="528955">
                <a:moveTo>
                  <a:pt x="4008245" y="0"/>
                </a:moveTo>
                <a:lnTo>
                  <a:pt x="88811" y="0"/>
                </a:lnTo>
                <a:lnTo>
                  <a:pt x="54204" y="7694"/>
                </a:lnTo>
                <a:lnTo>
                  <a:pt x="25979" y="28675"/>
                </a:lnTo>
                <a:lnTo>
                  <a:pt x="6966" y="59787"/>
                </a:lnTo>
                <a:lnTo>
                  <a:pt x="0" y="97878"/>
                </a:lnTo>
                <a:lnTo>
                  <a:pt x="0" y="430961"/>
                </a:lnTo>
                <a:lnTo>
                  <a:pt x="6966" y="469063"/>
                </a:lnTo>
                <a:lnTo>
                  <a:pt x="25979" y="500175"/>
                </a:lnTo>
                <a:lnTo>
                  <a:pt x="54204" y="521149"/>
                </a:lnTo>
                <a:lnTo>
                  <a:pt x="88811" y="528840"/>
                </a:lnTo>
                <a:lnTo>
                  <a:pt x="4008245" y="528840"/>
                </a:lnTo>
                <a:lnTo>
                  <a:pt x="4042755" y="521149"/>
                </a:lnTo>
                <a:lnTo>
                  <a:pt x="4070940" y="500175"/>
                </a:lnTo>
                <a:lnTo>
                  <a:pt x="4089947" y="469063"/>
                </a:lnTo>
                <a:lnTo>
                  <a:pt x="4096917" y="430961"/>
                </a:lnTo>
                <a:lnTo>
                  <a:pt x="4096917" y="97878"/>
                </a:lnTo>
                <a:lnTo>
                  <a:pt x="4089947" y="59787"/>
                </a:lnTo>
                <a:lnTo>
                  <a:pt x="4070940" y="28675"/>
                </a:lnTo>
                <a:lnTo>
                  <a:pt x="4042755" y="7694"/>
                </a:lnTo>
                <a:lnTo>
                  <a:pt x="4008245" y="0"/>
                </a:lnTo>
                <a:close/>
              </a:path>
            </a:pathLst>
          </a:custGeom>
          <a:solidFill>
            <a:srgbClr val="1A9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59693" y="396068"/>
            <a:ext cx="3862070" cy="314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105"/>
              <a:t>CLORO </a:t>
            </a:r>
            <a:r>
              <a:rPr dirty="0" spc="-5"/>
              <a:t>– </a:t>
            </a:r>
            <a:r>
              <a:rPr dirty="0" spc="105"/>
              <a:t>ENSAYOS </a:t>
            </a:r>
            <a:r>
              <a:rPr dirty="0" spc="70"/>
              <a:t>DE</a:t>
            </a:r>
            <a:r>
              <a:rPr dirty="0" spc="200"/>
              <a:t> </a:t>
            </a:r>
            <a:r>
              <a:rPr dirty="0" spc="140"/>
              <a:t>LABORATORIO</a:t>
            </a:r>
          </a:p>
        </p:txBody>
      </p:sp>
      <p:sp>
        <p:nvSpPr>
          <p:cNvPr id="7" name="object 7"/>
          <p:cNvSpPr/>
          <p:nvPr/>
        </p:nvSpPr>
        <p:spPr>
          <a:xfrm>
            <a:off x="421257" y="436092"/>
            <a:ext cx="157417" cy="142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9064" y="430796"/>
            <a:ext cx="102235" cy="292100"/>
          </a:xfrm>
          <a:custGeom>
            <a:avLst/>
            <a:gdLst/>
            <a:ahLst/>
            <a:cxnLst/>
            <a:rect l="l" t="t" r="r" b="b"/>
            <a:pathLst>
              <a:path w="102234" h="292100">
                <a:moveTo>
                  <a:pt x="14528" y="0"/>
                </a:moveTo>
                <a:lnTo>
                  <a:pt x="0" y="0"/>
                </a:lnTo>
                <a:lnTo>
                  <a:pt x="0" y="291973"/>
                </a:lnTo>
                <a:lnTo>
                  <a:pt x="40589" y="291973"/>
                </a:lnTo>
                <a:lnTo>
                  <a:pt x="50914" y="187744"/>
                </a:lnTo>
                <a:lnTo>
                  <a:pt x="101828" y="187744"/>
                </a:lnTo>
                <a:lnTo>
                  <a:pt x="101828" y="24307"/>
                </a:lnTo>
                <a:lnTo>
                  <a:pt x="50914" y="24307"/>
                </a:lnTo>
                <a:lnTo>
                  <a:pt x="39417" y="22534"/>
                </a:lnTo>
                <a:lnTo>
                  <a:pt x="29206" y="17554"/>
                </a:lnTo>
                <a:lnTo>
                  <a:pt x="20753" y="9873"/>
                </a:lnTo>
                <a:lnTo>
                  <a:pt x="14528" y="0"/>
                </a:lnTo>
                <a:close/>
              </a:path>
              <a:path w="102234" h="292100">
                <a:moveTo>
                  <a:pt x="101828" y="187744"/>
                </a:moveTo>
                <a:lnTo>
                  <a:pt x="50914" y="187744"/>
                </a:lnTo>
                <a:lnTo>
                  <a:pt x="61226" y="291973"/>
                </a:lnTo>
                <a:lnTo>
                  <a:pt x="101828" y="291973"/>
                </a:lnTo>
                <a:lnTo>
                  <a:pt x="101828" y="187744"/>
                </a:lnTo>
                <a:close/>
              </a:path>
              <a:path w="102234" h="292100">
                <a:moveTo>
                  <a:pt x="101828" y="0"/>
                </a:moveTo>
                <a:lnTo>
                  <a:pt x="87287" y="0"/>
                </a:lnTo>
                <a:lnTo>
                  <a:pt x="81064" y="9873"/>
                </a:lnTo>
                <a:lnTo>
                  <a:pt x="72615" y="17554"/>
                </a:lnTo>
                <a:lnTo>
                  <a:pt x="62408" y="22534"/>
                </a:lnTo>
                <a:lnTo>
                  <a:pt x="50914" y="24307"/>
                </a:lnTo>
                <a:lnTo>
                  <a:pt x="101828" y="24307"/>
                </a:lnTo>
                <a:lnTo>
                  <a:pt x="101828" y="0"/>
                </a:lnTo>
                <a:close/>
              </a:path>
            </a:pathLst>
          </a:custGeom>
          <a:solidFill>
            <a:srgbClr val="1A9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99987" y="430784"/>
            <a:ext cx="51435" cy="292100"/>
          </a:xfrm>
          <a:custGeom>
            <a:avLst/>
            <a:gdLst/>
            <a:ahLst/>
            <a:cxnLst/>
            <a:rect l="l" t="t" r="r" b="b"/>
            <a:pathLst>
              <a:path w="51434" h="292100">
                <a:moveTo>
                  <a:pt x="50939" y="0"/>
                </a:moveTo>
                <a:lnTo>
                  <a:pt x="36385" y="0"/>
                </a:lnTo>
                <a:lnTo>
                  <a:pt x="30162" y="9886"/>
                </a:lnTo>
                <a:lnTo>
                  <a:pt x="21712" y="17570"/>
                </a:lnTo>
                <a:lnTo>
                  <a:pt x="11502" y="22549"/>
                </a:lnTo>
                <a:lnTo>
                  <a:pt x="0" y="24320"/>
                </a:lnTo>
                <a:lnTo>
                  <a:pt x="0" y="187756"/>
                </a:lnTo>
                <a:lnTo>
                  <a:pt x="10312" y="291985"/>
                </a:lnTo>
                <a:lnTo>
                  <a:pt x="50939" y="291985"/>
                </a:lnTo>
                <a:lnTo>
                  <a:pt x="50939" y="0"/>
                </a:lnTo>
                <a:close/>
              </a:path>
            </a:pathLst>
          </a:custGeom>
          <a:solidFill>
            <a:srgbClr val="1A93B5">
              <a:alpha val="5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50887" y="578827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5">
                <a:moveTo>
                  <a:pt x="23025" y="0"/>
                </a:moveTo>
                <a:lnTo>
                  <a:pt x="0" y="0"/>
                </a:lnTo>
                <a:lnTo>
                  <a:pt x="0" y="23037"/>
                </a:lnTo>
                <a:lnTo>
                  <a:pt x="8950" y="21229"/>
                </a:lnTo>
                <a:lnTo>
                  <a:pt x="16270" y="16295"/>
                </a:lnTo>
                <a:lnTo>
                  <a:pt x="21211" y="8973"/>
                </a:lnTo>
                <a:lnTo>
                  <a:pt x="23025" y="0"/>
                </a:lnTo>
                <a:close/>
              </a:path>
            </a:pathLst>
          </a:custGeom>
          <a:solidFill>
            <a:srgbClr val="E9C3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6026" y="578827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5">
                <a:moveTo>
                  <a:pt x="23037" y="0"/>
                </a:moveTo>
                <a:lnTo>
                  <a:pt x="0" y="0"/>
                </a:lnTo>
                <a:lnTo>
                  <a:pt x="1811" y="8973"/>
                </a:lnTo>
                <a:lnTo>
                  <a:pt x="6751" y="16295"/>
                </a:lnTo>
                <a:lnTo>
                  <a:pt x="14074" y="21229"/>
                </a:lnTo>
                <a:lnTo>
                  <a:pt x="23037" y="23037"/>
                </a:lnTo>
                <a:lnTo>
                  <a:pt x="23037" y="0"/>
                </a:lnTo>
                <a:close/>
              </a:path>
            </a:pathLst>
          </a:custGeom>
          <a:solidFill>
            <a:srgbClr val="E9C3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66898" y="486956"/>
            <a:ext cx="66040" cy="48895"/>
          </a:xfrm>
          <a:custGeom>
            <a:avLst/>
            <a:gdLst/>
            <a:ahLst/>
            <a:cxnLst/>
            <a:rect l="l" t="t" r="r" b="b"/>
            <a:pathLst>
              <a:path w="66040" h="48895">
                <a:moveTo>
                  <a:pt x="64833" y="0"/>
                </a:moveTo>
                <a:lnTo>
                  <a:pt x="1028" y="0"/>
                </a:lnTo>
                <a:lnTo>
                  <a:pt x="0" y="1117"/>
                </a:lnTo>
                <a:lnTo>
                  <a:pt x="0" y="47269"/>
                </a:lnTo>
                <a:lnTo>
                  <a:pt x="1028" y="48387"/>
                </a:lnTo>
                <a:lnTo>
                  <a:pt x="64833" y="48387"/>
                </a:lnTo>
                <a:lnTo>
                  <a:pt x="65862" y="47269"/>
                </a:lnTo>
                <a:lnTo>
                  <a:pt x="65862" y="1117"/>
                </a:lnTo>
                <a:lnTo>
                  <a:pt x="64833" y="0"/>
                </a:lnTo>
                <a:close/>
              </a:path>
            </a:pathLst>
          </a:custGeom>
          <a:solidFill>
            <a:srgbClr val="A4A5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39216" y="484568"/>
            <a:ext cx="10160" cy="83820"/>
          </a:xfrm>
          <a:custGeom>
            <a:avLst/>
            <a:gdLst/>
            <a:ahLst/>
            <a:cxnLst/>
            <a:rect l="l" t="t" r="r" b="b"/>
            <a:pathLst>
              <a:path w="10159" h="83820">
                <a:moveTo>
                  <a:pt x="9842" y="83616"/>
                </a:moveTo>
                <a:lnTo>
                  <a:pt x="0" y="83616"/>
                </a:lnTo>
                <a:lnTo>
                  <a:pt x="0" y="0"/>
                </a:lnTo>
                <a:lnTo>
                  <a:pt x="9842" y="0"/>
                </a:lnTo>
                <a:lnTo>
                  <a:pt x="9842" y="83616"/>
                </a:lnTo>
                <a:close/>
              </a:path>
            </a:pathLst>
          </a:custGeom>
          <a:solidFill>
            <a:srgbClr val="B3CBCE">
              <a:alpha val="72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09264" y="706145"/>
            <a:ext cx="43180" cy="21590"/>
          </a:xfrm>
          <a:custGeom>
            <a:avLst/>
            <a:gdLst/>
            <a:ahLst/>
            <a:cxnLst/>
            <a:rect l="l" t="t" r="r" b="b"/>
            <a:pathLst>
              <a:path w="43179" h="21590">
                <a:moveTo>
                  <a:pt x="21424" y="0"/>
                </a:moveTo>
                <a:lnTo>
                  <a:pt x="13089" y="1681"/>
                </a:lnTo>
                <a:lnTo>
                  <a:pt x="6278" y="6267"/>
                </a:lnTo>
                <a:lnTo>
                  <a:pt x="1684" y="13073"/>
                </a:lnTo>
                <a:lnTo>
                  <a:pt x="0" y="21412"/>
                </a:lnTo>
                <a:lnTo>
                  <a:pt x="42824" y="21412"/>
                </a:lnTo>
                <a:lnTo>
                  <a:pt x="41139" y="13073"/>
                </a:lnTo>
                <a:lnTo>
                  <a:pt x="36549" y="6267"/>
                </a:lnTo>
                <a:lnTo>
                  <a:pt x="29745" y="1681"/>
                </a:lnTo>
                <a:lnTo>
                  <a:pt x="21424" y="0"/>
                </a:lnTo>
                <a:close/>
              </a:path>
            </a:pathLst>
          </a:custGeom>
          <a:solidFill>
            <a:srgbClr val="F86A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09269" y="727557"/>
            <a:ext cx="43180" cy="10160"/>
          </a:xfrm>
          <a:custGeom>
            <a:avLst/>
            <a:gdLst/>
            <a:ahLst/>
            <a:cxnLst/>
            <a:rect l="l" t="t" r="r" b="b"/>
            <a:pathLst>
              <a:path w="43179" h="10159">
                <a:moveTo>
                  <a:pt x="0" y="9994"/>
                </a:moveTo>
                <a:lnTo>
                  <a:pt x="42824" y="9994"/>
                </a:lnTo>
                <a:lnTo>
                  <a:pt x="42824" y="0"/>
                </a:lnTo>
                <a:lnTo>
                  <a:pt x="0" y="0"/>
                </a:lnTo>
                <a:lnTo>
                  <a:pt x="0" y="9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47315" y="706145"/>
            <a:ext cx="43180" cy="21590"/>
          </a:xfrm>
          <a:custGeom>
            <a:avLst/>
            <a:gdLst/>
            <a:ahLst/>
            <a:cxnLst/>
            <a:rect l="l" t="t" r="r" b="b"/>
            <a:pathLst>
              <a:path w="43179" h="21590">
                <a:moveTo>
                  <a:pt x="21412" y="0"/>
                </a:moveTo>
                <a:lnTo>
                  <a:pt x="13078" y="1681"/>
                </a:lnTo>
                <a:lnTo>
                  <a:pt x="6272" y="6267"/>
                </a:lnTo>
                <a:lnTo>
                  <a:pt x="1682" y="13073"/>
                </a:lnTo>
                <a:lnTo>
                  <a:pt x="0" y="21412"/>
                </a:lnTo>
                <a:lnTo>
                  <a:pt x="42811" y="21412"/>
                </a:lnTo>
                <a:lnTo>
                  <a:pt x="41130" y="13073"/>
                </a:lnTo>
                <a:lnTo>
                  <a:pt x="36545" y="6267"/>
                </a:lnTo>
                <a:lnTo>
                  <a:pt x="29743" y="1681"/>
                </a:lnTo>
                <a:lnTo>
                  <a:pt x="21412" y="0"/>
                </a:lnTo>
                <a:close/>
              </a:path>
            </a:pathLst>
          </a:custGeom>
          <a:solidFill>
            <a:srgbClr val="F86A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7319" y="727557"/>
            <a:ext cx="43180" cy="10160"/>
          </a:xfrm>
          <a:custGeom>
            <a:avLst/>
            <a:gdLst/>
            <a:ahLst/>
            <a:cxnLst/>
            <a:rect l="l" t="t" r="r" b="b"/>
            <a:pathLst>
              <a:path w="43179" h="10159">
                <a:moveTo>
                  <a:pt x="0" y="9994"/>
                </a:moveTo>
                <a:lnTo>
                  <a:pt x="42811" y="9994"/>
                </a:lnTo>
                <a:lnTo>
                  <a:pt x="42811" y="0"/>
                </a:lnTo>
                <a:lnTo>
                  <a:pt x="0" y="0"/>
                </a:lnTo>
                <a:lnTo>
                  <a:pt x="0" y="9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5485" y="351015"/>
            <a:ext cx="80035" cy="99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2076" y="605205"/>
            <a:ext cx="57150" cy="10160"/>
          </a:xfrm>
          <a:custGeom>
            <a:avLst/>
            <a:gdLst/>
            <a:ahLst/>
            <a:cxnLst/>
            <a:rect l="l" t="t" r="r" b="b"/>
            <a:pathLst>
              <a:path w="57150" h="10159">
                <a:moveTo>
                  <a:pt x="0" y="9931"/>
                </a:moveTo>
                <a:lnTo>
                  <a:pt x="56642" y="9931"/>
                </a:lnTo>
                <a:lnTo>
                  <a:pt x="56642" y="0"/>
                </a:lnTo>
                <a:lnTo>
                  <a:pt x="0" y="0"/>
                </a:lnTo>
                <a:lnTo>
                  <a:pt x="0" y="9931"/>
                </a:lnTo>
                <a:close/>
              </a:path>
            </a:pathLst>
          </a:custGeom>
          <a:solidFill>
            <a:srgbClr val="F86A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5226" y="615137"/>
            <a:ext cx="50800" cy="27940"/>
          </a:xfrm>
          <a:custGeom>
            <a:avLst/>
            <a:gdLst/>
            <a:ahLst/>
            <a:cxnLst/>
            <a:rect l="l" t="t" r="r" b="b"/>
            <a:pathLst>
              <a:path w="50800" h="27940">
                <a:moveTo>
                  <a:pt x="0" y="27317"/>
                </a:moveTo>
                <a:lnTo>
                  <a:pt x="50418" y="27317"/>
                </a:lnTo>
                <a:lnTo>
                  <a:pt x="50418" y="0"/>
                </a:lnTo>
                <a:lnTo>
                  <a:pt x="0" y="0"/>
                </a:lnTo>
                <a:lnTo>
                  <a:pt x="0" y="27317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35049" y="586917"/>
            <a:ext cx="10795" cy="18415"/>
          </a:xfrm>
          <a:custGeom>
            <a:avLst/>
            <a:gdLst/>
            <a:ahLst/>
            <a:cxnLst/>
            <a:rect l="l" t="t" r="r" b="b"/>
            <a:pathLst>
              <a:path w="10795" h="18415">
                <a:moveTo>
                  <a:pt x="8318" y="0"/>
                </a:moveTo>
                <a:lnTo>
                  <a:pt x="3873" y="0"/>
                </a:lnTo>
                <a:lnTo>
                  <a:pt x="2514" y="584"/>
                </a:lnTo>
                <a:lnTo>
                  <a:pt x="1574" y="1562"/>
                </a:lnTo>
                <a:lnTo>
                  <a:pt x="584" y="2527"/>
                </a:lnTo>
                <a:lnTo>
                  <a:pt x="0" y="3898"/>
                </a:lnTo>
                <a:lnTo>
                  <a:pt x="0" y="18300"/>
                </a:lnTo>
                <a:lnTo>
                  <a:pt x="10718" y="18300"/>
                </a:lnTo>
                <a:lnTo>
                  <a:pt x="10718" y="2400"/>
                </a:lnTo>
                <a:lnTo>
                  <a:pt x="8318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37641" y="589559"/>
            <a:ext cx="5715" cy="5715"/>
          </a:xfrm>
          <a:custGeom>
            <a:avLst/>
            <a:gdLst/>
            <a:ahLst/>
            <a:cxnLst/>
            <a:rect l="l" t="t" r="r" b="b"/>
            <a:pathLst>
              <a:path w="5715" h="5715">
                <a:moveTo>
                  <a:pt x="4279" y="0"/>
                </a:moveTo>
                <a:lnTo>
                  <a:pt x="1244" y="0"/>
                </a:lnTo>
                <a:lnTo>
                  <a:pt x="0" y="1219"/>
                </a:lnTo>
                <a:lnTo>
                  <a:pt x="0" y="4254"/>
                </a:lnTo>
                <a:lnTo>
                  <a:pt x="1244" y="5499"/>
                </a:lnTo>
                <a:lnTo>
                  <a:pt x="4279" y="5499"/>
                </a:lnTo>
                <a:lnTo>
                  <a:pt x="5524" y="4254"/>
                </a:lnTo>
                <a:lnTo>
                  <a:pt x="5524" y="1219"/>
                </a:lnTo>
                <a:lnTo>
                  <a:pt x="4279" y="0"/>
                </a:lnTo>
                <a:close/>
              </a:path>
            </a:pathLst>
          </a:custGeom>
          <a:solidFill>
            <a:srgbClr val="F86A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5226" y="615124"/>
            <a:ext cx="50800" cy="7620"/>
          </a:xfrm>
          <a:custGeom>
            <a:avLst/>
            <a:gdLst/>
            <a:ahLst/>
            <a:cxnLst/>
            <a:rect l="l" t="t" r="r" b="b"/>
            <a:pathLst>
              <a:path w="50800" h="7620">
                <a:moveTo>
                  <a:pt x="0" y="7531"/>
                </a:moveTo>
                <a:lnTo>
                  <a:pt x="50418" y="7531"/>
                </a:lnTo>
                <a:lnTo>
                  <a:pt x="50418" y="0"/>
                </a:lnTo>
                <a:lnTo>
                  <a:pt x="0" y="0"/>
                </a:lnTo>
                <a:lnTo>
                  <a:pt x="0" y="7531"/>
                </a:lnTo>
                <a:close/>
              </a:path>
            </a:pathLst>
          </a:custGeom>
          <a:solidFill>
            <a:srgbClr val="CEC8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49064" y="605383"/>
            <a:ext cx="49530" cy="112395"/>
          </a:xfrm>
          <a:custGeom>
            <a:avLst/>
            <a:gdLst/>
            <a:ahLst/>
            <a:cxnLst/>
            <a:rect l="l" t="t" r="r" b="b"/>
            <a:pathLst>
              <a:path w="49529" h="112395">
                <a:moveTo>
                  <a:pt x="19659" y="0"/>
                </a:moveTo>
                <a:lnTo>
                  <a:pt x="19659" y="9918"/>
                </a:lnTo>
                <a:lnTo>
                  <a:pt x="16573" y="9918"/>
                </a:lnTo>
                <a:lnTo>
                  <a:pt x="16573" y="37236"/>
                </a:lnTo>
                <a:lnTo>
                  <a:pt x="0" y="37236"/>
                </a:lnTo>
                <a:lnTo>
                  <a:pt x="0" y="71056"/>
                </a:lnTo>
                <a:lnTo>
                  <a:pt x="41109" y="112179"/>
                </a:lnTo>
                <a:lnTo>
                  <a:pt x="49288" y="29629"/>
                </a:lnTo>
                <a:lnTo>
                  <a:pt x="19659" y="0"/>
                </a:lnTo>
                <a:close/>
              </a:path>
            </a:pathLst>
          </a:custGeom>
          <a:solidFill>
            <a:srgbClr val="1A93B5">
              <a:alpha val="5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62663" y="2588298"/>
            <a:ext cx="2722219" cy="6903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39698" y="3462064"/>
            <a:ext cx="1386420" cy="13821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252459" y="3503434"/>
            <a:ext cx="1811705" cy="13407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5175427" y="1002967"/>
            <a:ext cx="3467735" cy="10306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990600">
              <a:lnSpc>
                <a:spcPct val="100000"/>
              </a:lnSpc>
              <a:spcBef>
                <a:spcPts val="110"/>
              </a:spcBef>
            </a:pPr>
            <a:r>
              <a:rPr dirty="0" sz="1250" b="1">
                <a:solidFill>
                  <a:srgbClr val="1A93B5"/>
                </a:solidFill>
                <a:latin typeface="Arial"/>
                <a:cs typeface="Arial"/>
              </a:rPr>
              <a:t>Cloro </a:t>
            </a:r>
            <a:r>
              <a:rPr dirty="0" sz="1250" spc="-10" b="1">
                <a:solidFill>
                  <a:srgbClr val="1A93B5"/>
                </a:solidFill>
                <a:latin typeface="Arial"/>
                <a:cs typeface="Arial"/>
              </a:rPr>
              <a:t>libre</a:t>
            </a:r>
            <a:r>
              <a:rPr dirty="0" sz="1250" spc="5" b="1">
                <a:solidFill>
                  <a:srgbClr val="1A93B5"/>
                </a:solidFill>
                <a:latin typeface="Arial"/>
                <a:cs typeface="Arial"/>
              </a:rPr>
              <a:t> </a:t>
            </a:r>
            <a:r>
              <a:rPr dirty="0" sz="1250" spc="-5" b="1">
                <a:solidFill>
                  <a:srgbClr val="1A93B5"/>
                </a:solidFill>
                <a:latin typeface="Arial"/>
                <a:cs typeface="Arial"/>
              </a:rPr>
              <a:t>residual</a:t>
            </a:r>
            <a:endParaRPr sz="1250">
              <a:latin typeface="Arial"/>
              <a:cs typeface="Arial"/>
            </a:endParaRPr>
          </a:p>
          <a:p>
            <a:pPr algn="just" marL="12700" marR="5080">
              <a:lnSpc>
                <a:spcPct val="120200"/>
              </a:lnSpc>
              <a:spcBef>
                <a:spcPts val="630"/>
              </a:spcBef>
            </a:pP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El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laboratorio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Ensayo </a:t>
            </a:r>
            <a:r>
              <a:rPr dirty="0" sz="1000" spc="-25" b="1">
                <a:solidFill>
                  <a:srgbClr val="4E4F4F"/>
                </a:solidFill>
                <a:latin typeface="Arial"/>
                <a:cs typeface="Arial"/>
              </a:rPr>
              <a:t>ALS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realizó 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un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ensayo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cloro 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libre residual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en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 </a:t>
            </a:r>
            <a:r>
              <a:rPr dirty="0" sz="1000" b="1">
                <a:solidFill>
                  <a:srgbClr val="1A93B5"/>
                </a:solidFill>
                <a:latin typeface="Arial"/>
                <a:cs typeface="Arial"/>
              </a:rPr>
              <a:t>Urbanización </a:t>
            </a:r>
            <a:r>
              <a:rPr dirty="0" sz="1000" spc="-15" b="1">
                <a:solidFill>
                  <a:srgbClr val="1A93B5"/>
                </a:solidFill>
                <a:latin typeface="Arial"/>
                <a:cs typeface="Arial"/>
              </a:rPr>
              <a:t>Bohíos </a:t>
            </a:r>
            <a:r>
              <a:rPr dirty="0" sz="1000" spc="5" b="1">
                <a:solidFill>
                  <a:srgbClr val="1A93B5"/>
                </a:solidFill>
                <a:latin typeface="Arial"/>
                <a:cs typeface="Arial"/>
              </a:rPr>
              <a:t>de Jatumpamba 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donde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se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determinó que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muestra analizada 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si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cumple  con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 normativa vigente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NT INEN</a:t>
            </a:r>
            <a:r>
              <a:rPr dirty="0" sz="1000" spc="1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1108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245851" y="2208299"/>
            <a:ext cx="3191161" cy="6940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914303" y="3155150"/>
            <a:ext cx="1853031" cy="16060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896748" y="3166325"/>
            <a:ext cx="1763255" cy="14029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667427" y="1041666"/>
            <a:ext cx="0" cy="3850640"/>
          </a:xfrm>
          <a:custGeom>
            <a:avLst/>
            <a:gdLst/>
            <a:ahLst/>
            <a:cxnLst/>
            <a:rect l="l" t="t" r="r" b="b"/>
            <a:pathLst>
              <a:path w="0" h="3850640">
                <a:moveTo>
                  <a:pt x="0" y="0"/>
                </a:moveTo>
                <a:lnTo>
                  <a:pt x="0" y="3850462"/>
                </a:lnTo>
              </a:path>
            </a:pathLst>
          </a:custGeom>
          <a:ln w="12700">
            <a:solidFill>
              <a:srgbClr val="1A93B5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9380" y="1002967"/>
            <a:ext cx="3734435" cy="12414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969010">
              <a:lnSpc>
                <a:spcPct val="100000"/>
              </a:lnSpc>
              <a:spcBef>
                <a:spcPts val="110"/>
              </a:spcBef>
            </a:pPr>
            <a:r>
              <a:rPr dirty="0" sz="1250" spc="10" b="1">
                <a:solidFill>
                  <a:srgbClr val="1A93B5"/>
                </a:solidFill>
                <a:latin typeface="Arial"/>
                <a:cs typeface="Arial"/>
              </a:rPr>
              <a:t>Decaimiento </a:t>
            </a:r>
            <a:r>
              <a:rPr dirty="0" sz="1250" b="1">
                <a:solidFill>
                  <a:srgbClr val="1A93B5"/>
                </a:solidFill>
                <a:latin typeface="Arial"/>
                <a:cs typeface="Arial"/>
              </a:rPr>
              <a:t>del</a:t>
            </a:r>
            <a:r>
              <a:rPr dirty="0" sz="1250" spc="-15" b="1">
                <a:solidFill>
                  <a:srgbClr val="1A93B5"/>
                </a:solidFill>
                <a:latin typeface="Arial"/>
                <a:cs typeface="Arial"/>
              </a:rPr>
              <a:t> </a:t>
            </a:r>
            <a:r>
              <a:rPr dirty="0" sz="1250" b="1">
                <a:solidFill>
                  <a:srgbClr val="1A93B5"/>
                </a:solidFill>
                <a:latin typeface="Arial"/>
                <a:cs typeface="Arial"/>
              </a:rPr>
              <a:t>cloro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20200"/>
              </a:lnSpc>
              <a:spcBef>
                <a:spcPts val="850"/>
              </a:spcBef>
            </a:pP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El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consumo del cloro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residual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para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impedir el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crecimiento 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bacteriano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después del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tratamiento de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agua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dependerá tanto  de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las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reacciones que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ocurren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en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el seno del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agua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como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las 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reacciones que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ocurren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por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contacto de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las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paredes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 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tubería 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(Lu,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Kiéné, </a:t>
            </a:r>
            <a:r>
              <a:rPr dirty="0" sz="1000" spc="-40" b="1">
                <a:solidFill>
                  <a:srgbClr val="4E4F4F"/>
                </a:solidFill>
                <a:latin typeface="Arial"/>
                <a:cs typeface="Arial"/>
              </a:rPr>
              <a:t>&amp;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Lévi,</a:t>
            </a:r>
            <a:r>
              <a:rPr dirty="0" sz="1000" spc="6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1999)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9387" y="3528988"/>
            <a:ext cx="1854200" cy="908685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sz="1100" spc="-10" b="1">
                <a:solidFill>
                  <a:srgbClr val="1A93B5"/>
                </a:solidFill>
                <a:latin typeface="Arial"/>
                <a:cs typeface="Arial"/>
              </a:rPr>
              <a:t>Seno </a:t>
            </a:r>
            <a:r>
              <a:rPr dirty="0" sz="1100" spc="-5" b="1">
                <a:solidFill>
                  <a:srgbClr val="1A93B5"/>
                </a:solidFill>
                <a:latin typeface="Arial"/>
                <a:cs typeface="Arial"/>
              </a:rPr>
              <a:t>del</a:t>
            </a:r>
            <a:r>
              <a:rPr dirty="0" sz="1100" spc="-10" b="1">
                <a:solidFill>
                  <a:srgbClr val="1A93B5"/>
                </a:solidFill>
                <a:latin typeface="Arial"/>
                <a:cs typeface="Arial"/>
              </a:rPr>
              <a:t> </a:t>
            </a:r>
            <a:r>
              <a:rPr dirty="0" sz="1100" spc="-15" b="1">
                <a:solidFill>
                  <a:srgbClr val="1A93B5"/>
                </a:solidFill>
                <a:latin typeface="Arial"/>
                <a:cs typeface="Arial"/>
              </a:rPr>
              <a:t>agua:</a:t>
            </a:r>
            <a:endParaRPr sz="1100">
              <a:latin typeface="Arial"/>
              <a:cs typeface="Arial"/>
            </a:endParaRPr>
          </a:p>
          <a:p>
            <a:pPr marL="113664" marR="5080">
              <a:lnSpc>
                <a:spcPct val="107100"/>
              </a:lnSpc>
              <a:spcBef>
                <a:spcPts val="330"/>
              </a:spcBef>
            </a:pPr>
            <a:r>
              <a:rPr dirty="0" sz="950" spc="20" b="1">
                <a:solidFill>
                  <a:srgbClr val="4E4F4F"/>
                </a:solidFill>
                <a:latin typeface="Arial"/>
                <a:cs typeface="Arial"/>
              </a:rPr>
              <a:t>Reacciones </a:t>
            </a:r>
            <a:r>
              <a:rPr dirty="0" sz="950" spc="15" b="1">
                <a:solidFill>
                  <a:srgbClr val="4E4F4F"/>
                </a:solidFill>
                <a:latin typeface="Arial"/>
                <a:cs typeface="Arial"/>
              </a:rPr>
              <a:t>con </a:t>
            </a:r>
            <a:r>
              <a:rPr dirty="0" sz="950" spc="20" b="1">
                <a:solidFill>
                  <a:srgbClr val="4E4F4F"/>
                </a:solidFill>
                <a:latin typeface="Arial"/>
                <a:cs typeface="Arial"/>
              </a:rPr>
              <a:t>amoniaco  Reacciones </a:t>
            </a:r>
            <a:r>
              <a:rPr dirty="0" sz="950" spc="15" b="1">
                <a:solidFill>
                  <a:srgbClr val="4E4F4F"/>
                </a:solidFill>
                <a:latin typeface="Arial"/>
                <a:cs typeface="Arial"/>
              </a:rPr>
              <a:t>con </a:t>
            </a:r>
            <a:r>
              <a:rPr dirty="0" sz="950" spc="5" b="1">
                <a:solidFill>
                  <a:srgbClr val="4E4F4F"/>
                </a:solidFill>
                <a:latin typeface="Arial"/>
                <a:cs typeface="Arial"/>
              </a:rPr>
              <a:t>hierro  </a:t>
            </a:r>
            <a:r>
              <a:rPr dirty="0" sz="950" spc="20" b="1">
                <a:solidFill>
                  <a:srgbClr val="4E4F4F"/>
                </a:solidFill>
                <a:latin typeface="Arial"/>
                <a:cs typeface="Arial"/>
              </a:rPr>
              <a:t>Reacciones </a:t>
            </a:r>
            <a:r>
              <a:rPr dirty="0" sz="950" spc="15" b="1">
                <a:solidFill>
                  <a:srgbClr val="4E4F4F"/>
                </a:solidFill>
                <a:latin typeface="Arial"/>
                <a:cs typeface="Arial"/>
              </a:rPr>
              <a:t>con</a:t>
            </a:r>
            <a:r>
              <a:rPr dirty="0" sz="950" spc="-7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950" spc="20" b="1">
                <a:solidFill>
                  <a:srgbClr val="4E4F4F"/>
                </a:solidFill>
                <a:latin typeface="Arial"/>
                <a:cs typeface="Arial"/>
              </a:rPr>
              <a:t>compuestos  </a:t>
            </a:r>
            <a:r>
              <a:rPr dirty="0" sz="950" spc="10" b="1">
                <a:solidFill>
                  <a:srgbClr val="4E4F4F"/>
                </a:solidFill>
                <a:latin typeface="Arial"/>
                <a:cs typeface="Arial"/>
              </a:rPr>
              <a:t>orgánicos</a:t>
            </a:r>
            <a:endParaRPr sz="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8526" y="3533656"/>
            <a:ext cx="1744345" cy="1210310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z="1100" spc="-5" b="1">
                <a:solidFill>
                  <a:srgbClr val="1A93B5"/>
                </a:solidFill>
                <a:latin typeface="Arial"/>
                <a:cs typeface="Arial"/>
              </a:rPr>
              <a:t>Sistemas </a:t>
            </a:r>
            <a:r>
              <a:rPr dirty="0" sz="1100" spc="5" b="1">
                <a:solidFill>
                  <a:srgbClr val="1A93B5"/>
                </a:solidFill>
                <a:latin typeface="Arial"/>
                <a:cs typeface="Arial"/>
              </a:rPr>
              <a:t>de</a:t>
            </a:r>
            <a:r>
              <a:rPr dirty="0" sz="1100" spc="-45" b="1">
                <a:solidFill>
                  <a:srgbClr val="1A93B5"/>
                </a:solidFill>
                <a:latin typeface="Arial"/>
                <a:cs typeface="Arial"/>
              </a:rPr>
              <a:t> </a:t>
            </a:r>
            <a:r>
              <a:rPr dirty="0" sz="1100" spc="-15" b="1">
                <a:solidFill>
                  <a:srgbClr val="1A93B5"/>
                </a:solidFill>
                <a:latin typeface="Arial"/>
                <a:cs typeface="Arial"/>
              </a:rPr>
              <a:t>distribución:</a:t>
            </a:r>
            <a:endParaRPr sz="1100">
              <a:latin typeface="Arial"/>
              <a:cs typeface="Arial"/>
            </a:endParaRPr>
          </a:p>
          <a:p>
            <a:pPr marL="151765">
              <a:lnSpc>
                <a:spcPct val="100000"/>
              </a:lnSpc>
              <a:spcBef>
                <a:spcPts val="380"/>
              </a:spcBef>
            </a:pPr>
            <a:r>
              <a:rPr dirty="0" sz="950" spc="15" b="1">
                <a:solidFill>
                  <a:srgbClr val="4E4F4F"/>
                </a:solidFill>
                <a:latin typeface="Arial"/>
                <a:cs typeface="Arial"/>
              </a:rPr>
              <a:t>Depósitos</a:t>
            </a:r>
            <a:endParaRPr sz="950">
              <a:latin typeface="Arial"/>
              <a:cs typeface="Arial"/>
            </a:endParaRPr>
          </a:p>
          <a:p>
            <a:pPr marL="151765" marR="5080">
              <a:lnSpc>
                <a:spcPct val="107100"/>
              </a:lnSpc>
            </a:pPr>
            <a:r>
              <a:rPr dirty="0" sz="950" spc="10" b="1">
                <a:solidFill>
                  <a:srgbClr val="4E4F4F"/>
                </a:solidFill>
                <a:latin typeface="Arial"/>
                <a:cs typeface="Arial"/>
              </a:rPr>
              <a:t>Existencia </a:t>
            </a:r>
            <a:r>
              <a:rPr dirty="0" sz="950" spc="2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950" spc="10" b="1">
                <a:solidFill>
                  <a:srgbClr val="4E4F4F"/>
                </a:solidFill>
                <a:latin typeface="Arial"/>
                <a:cs typeface="Arial"/>
              </a:rPr>
              <a:t>corrosión</a:t>
            </a:r>
            <a:r>
              <a:rPr dirty="0" sz="950" spc="-7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950" spc="15" b="1">
                <a:solidFill>
                  <a:srgbClr val="4E4F4F"/>
                </a:solidFill>
                <a:latin typeface="Arial"/>
                <a:cs typeface="Arial"/>
              </a:rPr>
              <a:t>en  </a:t>
            </a:r>
            <a:r>
              <a:rPr dirty="0" sz="950" spc="10" b="1">
                <a:solidFill>
                  <a:srgbClr val="4E4F4F"/>
                </a:solidFill>
                <a:latin typeface="Arial"/>
                <a:cs typeface="Arial"/>
              </a:rPr>
              <a:t>la</a:t>
            </a:r>
            <a:r>
              <a:rPr dirty="0" sz="95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950" spc="15" b="1">
                <a:solidFill>
                  <a:srgbClr val="4E4F4F"/>
                </a:solidFill>
                <a:latin typeface="Arial"/>
                <a:cs typeface="Arial"/>
              </a:rPr>
              <a:t>tubería</a:t>
            </a:r>
            <a:endParaRPr sz="950">
              <a:latin typeface="Arial"/>
              <a:cs typeface="Arial"/>
            </a:endParaRPr>
          </a:p>
          <a:p>
            <a:pPr marL="151765" marR="6985">
              <a:lnSpc>
                <a:spcPct val="107100"/>
              </a:lnSpc>
            </a:pPr>
            <a:r>
              <a:rPr dirty="0" sz="950" spc="10" b="1">
                <a:solidFill>
                  <a:srgbClr val="4E4F4F"/>
                </a:solidFill>
                <a:latin typeface="Arial"/>
                <a:cs typeface="Arial"/>
              </a:rPr>
              <a:t>Condiciones hidráulicas  </a:t>
            </a:r>
            <a:r>
              <a:rPr dirty="0" sz="950" spc="15" b="1">
                <a:solidFill>
                  <a:srgbClr val="4E4F4F"/>
                </a:solidFill>
                <a:latin typeface="Arial"/>
                <a:cs typeface="Arial"/>
              </a:rPr>
              <a:t>(edad, </a:t>
            </a:r>
            <a:r>
              <a:rPr dirty="0" sz="950" spc="20" b="1">
                <a:solidFill>
                  <a:srgbClr val="4E4F4F"/>
                </a:solidFill>
                <a:latin typeface="Arial"/>
                <a:cs typeface="Arial"/>
              </a:rPr>
              <a:t>diámetro,</a:t>
            </a:r>
            <a:r>
              <a:rPr dirty="0" sz="950" spc="-5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950" spc="10" b="1">
                <a:solidFill>
                  <a:srgbClr val="4E4F4F"/>
                </a:solidFill>
                <a:latin typeface="Arial"/>
                <a:cs typeface="Arial"/>
              </a:rPr>
              <a:t>velocidad  </a:t>
            </a:r>
            <a:r>
              <a:rPr dirty="0" sz="950" spc="15" b="1">
                <a:solidFill>
                  <a:srgbClr val="4E4F4F"/>
                </a:solidFill>
                <a:latin typeface="Arial"/>
                <a:cs typeface="Arial"/>
              </a:rPr>
              <a:t>del</a:t>
            </a:r>
            <a:r>
              <a:rPr dirty="0" sz="95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950" spc="10" b="1">
                <a:solidFill>
                  <a:srgbClr val="4E4F4F"/>
                </a:solidFill>
                <a:latin typeface="Arial"/>
                <a:cs typeface="Arial"/>
              </a:rPr>
              <a:t>agua)</a:t>
            </a:r>
            <a:endParaRPr sz="9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9641" y="291681"/>
            <a:ext cx="531495" cy="531495"/>
          </a:xfrm>
          <a:custGeom>
            <a:avLst/>
            <a:gdLst/>
            <a:ahLst/>
            <a:cxnLst/>
            <a:rect l="l" t="t" r="r" b="b"/>
            <a:pathLst>
              <a:path w="531495" h="531494">
                <a:moveTo>
                  <a:pt x="461073" y="0"/>
                </a:moveTo>
                <a:lnTo>
                  <a:pt x="70421" y="0"/>
                </a:lnTo>
                <a:lnTo>
                  <a:pt x="42958" y="5536"/>
                </a:lnTo>
                <a:lnTo>
                  <a:pt x="20580" y="20640"/>
                </a:lnTo>
                <a:lnTo>
                  <a:pt x="5516" y="43055"/>
                </a:lnTo>
                <a:lnTo>
                  <a:pt x="0" y="70523"/>
                </a:lnTo>
                <a:lnTo>
                  <a:pt x="0" y="460755"/>
                </a:lnTo>
                <a:lnTo>
                  <a:pt x="5516" y="488268"/>
                </a:lnTo>
                <a:lnTo>
                  <a:pt x="20580" y="510733"/>
                </a:lnTo>
                <a:lnTo>
                  <a:pt x="42958" y="525878"/>
                </a:lnTo>
                <a:lnTo>
                  <a:pt x="70421" y="531431"/>
                </a:lnTo>
                <a:lnTo>
                  <a:pt x="461073" y="531431"/>
                </a:lnTo>
                <a:lnTo>
                  <a:pt x="488536" y="525878"/>
                </a:lnTo>
                <a:lnTo>
                  <a:pt x="510914" y="510733"/>
                </a:lnTo>
                <a:lnTo>
                  <a:pt x="525978" y="488268"/>
                </a:lnTo>
                <a:lnTo>
                  <a:pt x="531495" y="460755"/>
                </a:lnTo>
                <a:lnTo>
                  <a:pt x="531495" y="70523"/>
                </a:lnTo>
                <a:lnTo>
                  <a:pt x="525978" y="43055"/>
                </a:lnTo>
                <a:lnTo>
                  <a:pt x="510914" y="20640"/>
                </a:lnTo>
                <a:lnTo>
                  <a:pt x="488536" y="5536"/>
                </a:lnTo>
                <a:lnTo>
                  <a:pt x="461073" y="0"/>
                </a:lnTo>
                <a:close/>
              </a:path>
            </a:pathLst>
          </a:custGeom>
          <a:solidFill>
            <a:srgbClr val="1A9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7967" y="291681"/>
            <a:ext cx="531495" cy="531495"/>
          </a:xfrm>
          <a:custGeom>
            <a:avLst/>
            <a:gdLst/>
            <a:ahLst/>
            <a:cxnLst/>
            <a:rect l="l" t="t" r="r" b="b"/>
            <a:pathLst>
              <a:path w="531495" h="531494">
                <a:moveTo>
                  <a:pt x="461124" y="0"/>
                </a:moveTo>
                <a:lnTo>
                  <a:pt x="70421" y="0"/>
                </a:lnTo>
                <a:lnTo>
                  <a:pt x="42948" y="5536"/>
                </a:lnTo>
                <a:lnTo>
                  <a:pt x="20570" y="20640"/>
                </a:lnTo>
                <a:lnTo>
                  <a:pt x="5513" y="43055"/>
                </a:lnTo>
                <a:lnTo>
                  <a:pt x="0" y="70523"/>
                </a:lnTo>
                <a:lnTo>
                  <a:pt x="0" y="460755"/>
                </a:lnTo>
                <a:lnTo>
                  <a:pt x="5513" y="488268"/>
                </a:lnTo>
                <a:lnTo>
                  <a:pt x="20570" y="510733"/>
                </a:lnTo>
                <a:lnTo>
                  <a:pt x="42948" y="525878"/>
                </a:lnTo>
                <a:lnTo>
                  <a:pt x="70421" y="531431"/>
                </a:lnTo>
                <a:lnTo>
                  <a:pt x="461124" y="531431"/>
                </a:lnTo>
                <a:lnTo>
                  <a:pt x="488434" y="525878"/>
                </a:lnTo>
                <a:lnTo>
                  <a:pt x="510811" y="510733"/>
                </a:lnTo>
                <a:lnTo>
                  <a:pt x="525937" y="488268"/>
                </a:lnTo>
                <a:lnTo>
                  <a:pt x="531494" y="460755"/>
                </a:lnTo>
                <a:lnTo>
                  <a:pt x="531494" y="70523"/>
                </a:lnTo>
                <a:lnTo>
                  <a:pt x="525937" y="43055"/>
                </a:lnTo>
                <a:lnTo>
                  <a:pt x="510811" y="20640"/>
                </a:lnTo>
                <a:lnTo>
                  <a:pt x="488434" y="5536"/>
                </a:lnTo>
                <a:lnTo>
                  <a:pt x="461124" y="0"/>
                </a:lnTo>
                <a:close/>
              </a:path>
            </a:pathLst>
          </a:custGeom>
          <a:solidFill>
            <a:srgbClr val="E8F4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55487" y="297129"/>
            <a:ext cx="1069340" cy="528955"/>
          </a:xfrm>
          <a:custGeom>
            <a:avLst/>
            <a:gdLst/>
            <a:ahLst/>
            <a:cxnLst/>
            <a:rect l="l" t="t" r="r" b="b"/>
            <a:pathLst>
              <a:path w="1069339" h="528955">
                <a:moveTo>
                  <a:pt x="1045613" y="0"/>
                </a:moveTo>
                <a:lnTo>
                  <a:pt x="23164" y="0"/>
                </a:lnTo>
                <a:lnTo>
                  <a:pt x="14139" y="7694"/>
                </a:lnTo>
                <a:lnTo>
                  <a:pt x="6777" y="28675"/>
                </a:lnTo>
                <a:lnTo>
                  <a:pt x="1817" y="59787"/>
                </a:lnTo>
                <a:lnTo>
                  <a:pt x="0" y="97878"/>
                </a:lnTo>
                <a:lnTo>
                  <a:pt x="0" y="430961"/>
                </a:lnTo>
                <a:lnTo>
                  <a:pt x="1817" y="469063"/>
                </a:lnTo>
                <a:lnTo>
                  <a:pt x="6777" y="500175"/>
                </a:lnTo>
                <a:lnTo>
                  <a:pt x="14139" y="521149"/>
                </a:lnTo>
                <a:lnTo>
                  <a:pt x="23164" y="528840"/>
                </a:lnTo>
                <a:lnTo>
                  <a:pt x="1045613" y="528840"/>
                </a:lnTo>
                <a:lnTo>
                  <a:pt x="1054617" y="521149"/>
                </a:lnTo>
                <a:lnTo>
                  <a:pt x="1061968" y="500175"/>
                </a:lnTo>
                <a:lnTo>
                  <a:pt x="1066923" y="469063"/>
                </a:lnTo>
                <a:lnTo>
                  <a:pt x="1068740" y="430961"/>
                </a:lnTo>
                <a:lnTo>
                  <a:pt x="1068740" y="97878"/>
                </a:lnTo>
                <a:lnTo>
                  <a:pt x="1066923" y="59787"/>
                </a:lnTo>
                <a:lnTo>
                  <a:pt x="1061968" y="28675"/>
                </a:lnTo>
                <a:lnTo>
                  <a:pt x="1054617" y="7694"/>
                </a:lnTo>
                <a:lnTo>
                  <a:pt x="1045613" y="0"/>
                </a:lnTo>
                <a:close/>
              </a:path>
            </a:pathLst>
          </a:custGeom>
          <a:solidFill>
            <a:srgbClr val="1A9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59699" y="396068"/>
            <a:ext cx="734695" cy="314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145"/>
              <a:t>C</a:t>
            </a:r>
            <a:r>
              <a:rPr dirty="0" spc="114"/>
              <a:t>L</a:t>
            </a:r>
            <a:r>
              <a:rPr dirty="0" spc="145"/>
              <a:t>ORO</a:t>
            </a:r>
          </a:p>
        </p:txBody>
      </p:sp>
      <p:sp>
        <p:nvSpPr>
          <p:cNvPr id="9" name="object 9"/>
          <p:cNvSpPr/>
          <p:nvPr/>
        </p:nvSpPr>
        <p:spPr>
          <a:xfrm>
            <a:off x="421257" y="436092"/>
            <a:ext cx="157417" cy="142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49064" y="430796"/>
            <a:ext cx="102235" cy="292100"/>
          </a:xfrm>
          <a:custGeom>
            <a:avLst/>
            <a:gdLst/>
            <a:ahLst/>
            <a:cxnLst/>
            <a:rect l="l" t="t" r="r" b="b"/>
            <a:pathLst>
              <a:path w="102234" h="292100">
                <a:moveTo>
                  <a:pt x="14528" y="0"/>
                </a:moveTo>
                <a:lnTo>
                  <a:pt x="0" y="0"/>
                </a:lnTo>
                <a:lnTo>
                  <a:pt x="0" y="291973"/>
                </a:lnTo>
                <a:lnTo>
                  <a:pt x="40589" y="291973"/>
                </a:lnTo>
                <a:lnTo>
                  <a:pt x="50914" y="187744"/>
                </a:lnTo>
                <a:lnTo>
                  <a:pt x="101828" y="187744"/>
                </a:lnTo>
                <a:lnTo>
                  <a:pt x="101828" y="24307"/>
                </a:lnTo>
                <a:lnTo>
                  <a:pt x="50914" y="24307"/>
                </a:lnTo>
                <a:lnTo>
                  <a:pt x="39417" y="22534"/>
                </a:lnTo>
                <a:lnTo>
                  <a:pt x="29206" y="17554"/>
                </a:lnTo>
                <a:lnTo>
                  <a:pt x="20753" y="9873"/>
                </a:lnTo>
                <a:lnTo>
                  <a:pt x="14528" y="0"/>
                </a:lnTo>
                <a:close/>
              </a:path>
              <a:path w="102234" h="292100">
                <a:moveTo>
                  <a:pt x="101828" y="187744"/>
                </a:moveTo>
                <a:lnTo>
                  <a:pt x="50914" y="187744"/>
                </a:lnTo>
                <a:lnTo>
                  <a:pt x="61226" y="291973"/>
                </a:lnTo>
                <a:lnTo>
                  <a:pt x="101828" y="291973"/>
                </a:lnTo>
                <a:lnTo>
                  <a:pt x="101828" y="187744"/>
                </a:lnTo>
                <a:close/>
              </a:path>
              <a:path w="102234" h="292100">
                <a:moveTo>
                  <a:pt x="101828" y="0"/>
                </a:moveTo>
                <a:lnTo>
                  <a:pt x="87287" y="0"/>
                </a:lnTo>
                <a:lnTo>
                  <a:pt x="81064" y="9873"/>
                </a:lnTo>
                <a:lnTo>
                  <a:pt x="72615" y="17554"/>
                </a:lnTo>
                <a:lnTo>
                  <a:pt x="62408" y="22534"/>
                </a:lnTo>
                <a:lnTo>
                  <a:pt x="50914" y="24307"/>
                </a:lnTo>
                <a:lnTo>
                  <a:pt x="101828" y="24307"/>
                </a:lnTo>
                <a:lnTo>
                  <a:pt x="101828" y="0"/>
                </a:lnTo>
                <a:close/>
              </a:path>
            </a:pathLst>
          </a:custGeom>
          <a:solidFill>
            <a:srgbClr val="1A9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99987" y="430784"/>
            <a:ext cx="51435" cy="292100"/>
          </a:xfrm>
          <a:custGeom>
            <a:avLst/>
            <a:gdLst/>
            <a:ahLst/>
            <a:cxnLst/>
            <a:rect l="l" t="t" r="r" b="b"/>
            <a:pathLst>
              <a:path w="51434" h="292100">
                <a:moveTo>
                  <a:pt x="50939" y="0"/>
                </a:moveTo>
                <a:lnTo>
                  <a:pt x="36385" y="0"/>
                </a:lnTo>
                <a:lnTo>
                  <a:pt x="30162" y="9886"/>
                </a:lnTo>
                <a:lnTo>
                  <a:pt x="21712" y="17570"/>
                </a:lnTo>
                <a:lnTo>
                  <a:pt x="11502" y="22549"/>
                </a:lnTo>
                <a:lnTo>
                  <a:pt x="0" y="24320"/>
                </a:lnTo>
                <a:lnTo>
                  <a:pt x="0" y="187756"/>
                </a:lnTo>
                <a:lnTo>
                  <a:pt x="10312" y="291985"/>
                </a:lnTo>
                <a:lnTo>
                  <a:pt x="50939" y="291985"/>
                </a:lnTo>
                <a:lnTo>
                  <a:pt x="50939" y="0"/>
                </a:lnTo>
                <a:close/>
              </a:path>
            </a:pathLst>
          </a:custGeom>
          <a:solidFill>
            <a:srgbClr val="1A93B5">
              <a:alpha val="5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50887" y="578827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5">
                <a:moveTo>
                  <a:pt x="23025" y="0"/>
                </a:moveTo>
                <a:lnTo>
                  <a:pt x="0" y="0"/>
                </a:lnTo>
                <a:lnTo>
                  <a:pt x="0" y="23037"/>
                </a:lnTo>
                <a:lnTo>
                  <a:pt x="8950" y="21229"/>
                </a:lnTo>
                <a:lnTo>
                  <a:pt x="16270" y="16295"/>
                </a:lnTo>
                <a:lnTo>
                  <a:pt x="21211" y="8973"/>
                </a:lnTo>
                <a:lnTo>
                  <a:pt x="23025" y="0"/>
                </a:lnTo>
                <a:close/>
              </a:path>
            </a:pathLst>
          </a:custGeom>
          <a:solidFill>
            <a:srgbClr val="E9C3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6026" y="578827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5">
                <a:moveTo>
                  <a:pt x="23037" y="0"/>
                </a:moveTo>
                <a:lnTo>
                  <a:pt x="0" y="0"/>
                </a:lnTo>
                <a:lnTo>
                  <a:pt x="1811" y="8973"/>
                </a:lnTo>
                <a:lnTo>
                  <a:pt x="6751" y="16295"/>
                </a:lnTo>
                <a:lnTo>
                  <a:pt x="14074" y="21229"/>
                </a:lnTo>
                <a:lnTo>
                  <a:pt x="23037" y="23037"/>
                </a:lnTo>
                <a:lnTo>
                  <a:pt x="23037" y="0"/>
                </a:lnTo>
                <a:close/>
              </a:path>
            </a:pathLst>
          </a:custGeom>
          <a:solidFill>
            <a:srgbClr val="E9C3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66898" y="486956"/>
            <a:ext cx="66040" cy="48895"/>
          </a:xfrm>
          <a:custGeom>
            <a:avLst/>
            <a:gdLst/>
            <a:ahLst/>
            <a:cxnLst/>
            <a:rect l="l" t="t" r="r" b="b"/>
            <a:pathLst>
              <a:path w="66040" h="48895">
                <a:moveTo>
                  <a:pt x="64833" y="0"/>
                </a:moveTo>
                <a:lnTo>
                  <a:pt x="1028" y="0"/>
                </a:lnTo>
                <a:lnTo>
                  <a:pt x="0" y="1117"/>
                </a:lnTo>
                <a:lnTo>
                  <a:pt x="0" y="47269"/>
                </a:lnTo>
                <a:lnTo>
                  <a:pt x="1028" y="48387"/>
                </a:lnTo>
                <a:lnTo>
                  <a:pt x="64833" y="48387"/>
                </a:lnTo>
                <a:lnTo>
                  <a:pt x="65862" y="47269"/>
                </a:lnTo>
                <a:lnTo>
                  <a:pt x="65862" y="1117"/>
                </a:lnTo>
                <a:lnTo>
                  <a:pt x="64833" y="0"/>
                </a:lnTo>
                <a:close/>
              </a:path>
            </a:pathLst>
          </a:custGeom>
          <a:solidFill>
            <a:srgbClr val="A4A5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39216" y="484568"/>
            <a:ext cx="10160" cy="83820"/>
          </a:xfrm>
          <a:custGeom>
            <a:avLst/>
            <a:gdLst/>
            <a:ahLst/>
            <a:cxnLst/>
            <a:rect l="l" t="t" r="r" b="b"/>
            <a:pathLst>
              <a:path w="10159" h="83820">
                <a:moveTo>
                  <a:pt x="9842" y="83616"/>
                </a:moveTo>
                <a:lnTo>
                  <a:pt x="0" y="83616"/>
                </a:lnTo>
                <a:lnTo>
                  <a:pt x="0" y="0"/>
                </a:lnTo>
                <a:lnTo>
                  <a:pt x="9842" y="0"/>
                </a:lnTo>
                <a:lnTo>
                  <a:pt x="9842" y="83616"/>
                </a:lnTo>
                <a:close/>
              </a:path>
            </a:pathLst>
          </a:custGeom>
          <a:solidFill>
            <a:srgbClr val="B3CBCE">
              <a:alpha val="72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09264" y="706145"/>
            <a:ext cx="43180" cy="21590"/>
          </a:xfrm>
          <a:custGeom>
            <a:avLst/>
            <a:gdLst/>
            <a:ahLst/>
            <a:cxnLst/>
            <a:rect l="l" t="t" r="r" b="b"/>
            <a:pathLst>
              <a:path w="43179" h="21590">
                <a:moveTo>
                  <a:pt x="21424" y="0"/>
                </a:moveTo>
                <a:lnTo>
                  <a:pt x="13089" y="1681"/>
                </a:lnTo>
                <a:lnTo>
                  <a:pt x="6278" y="6267"/>
                </a:lnTo>
                <a:lnTo>
                  <a:pt x="1684" y="13073"/>
                </a:lnTo>
                <a:lnTo>
                  <a:pt x="0" y="21412"/>
                </a:lnTo>
                <a:lnTo>
                  <a:pt x="42824" y="21412"/>
                </a:lnTo>
                <a:lnTo>
                  <a:pt x="41139" y="13073"/>
                </a:lnTo>
                <a:lnTo>
                  <a:pt x="36549" y="6267"/>
                </a:lnTo>
                <a:lnTo>
                  <a:pt x="29745" y="1681"/>
                </a:lnTo>
                <a:lnTo>
                  <a:pt x="21424" y="0"/>
                </a:lnTo>
                <a:close/>
              </a:path>
            </a:pathLst>
          </a:custGeom>
          <a:solidFill>
            <a:srgbClr val="F86A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09269" y="727557"/>
            <a:ext cx="43180" cy="10160"/>
          </a:xfrm>
          <a:custGeom>
            <a:avLst/>
            <a:gdLst/>
            <a:ahLst/>
            <a:cxnLst/>
            <a:rect l="l" t="t" r="r" b="b"/>
            <a:pathLst>
              <a:path w="43179" h="10159">
                <a:moveTo>
                  <a:pt x="0" y="9994"/>
                </a:moveTo>
                <a:lnTo>
                  <a:pt x="42824" y="9994"/>
                </a:lnTo>
                <a:lnTo>
                  <a:pt x="42824" y="0"/>
                </a:lnTo>
                <a:lnTo>
                  <a:pt x="0" y="0"/>
                </a:lnTo>
                <a:lnTo>
                  <a:pt x="0" y="9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7315" y="706145"/>
            <a:ext cx="43180" cy="21590"/>
          </a:xfrm>
          <a:custGeom>
            <a:avLst/>
            <a:gdLst/>
            <a:ahLst/>
            <a:cxnLst/>
            <a:rect l="l" t="t" r="r" b="b"/>
            <a:pathLst>
              <a:path w="43179" h="21590">
                <a:moveTo>
                  <a:pt x="21412" y="0"/>
                </a:moveTo>
                <a:lnTo>
                  <a:pt x="13078" y="1681"/>
                </a:lnTo>
                <a:lnTo>
                  <a:pt x="6272" y="6267"/>
                </a:lnTo>
                <a:lnTo>
                  <a:pt x="1682" y="13073"/>
                </a:lnTo>
                <a:lnTo>
                  <a:pt x="0" y="21412"/>
                </a:lnTo>
                <a:lnTo>
                  <a:pt x="42811" y="21412"/>
                </a:lnTo>
                <a:lnTo>
                  <a:pt x="41130" y="13073"/>
                </a:lnTo>
                <a:lnTo>
                  <a:pt x="36545" y="6267"/>
                </a:lnTo>
                <a:lnTo>
                  <a:pt x="29743" y="1681"/>
                </a:lnTo>
                <a:lnTo>
                  <a:pt x="21412" y="0"/>
                </a:lnTo>
                <a:close/>
              </a:path>
            </a:pathLst>
          </a:custGeom>
          <a:solidFill>
            <a:srgbClr val="F86A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47319" y="727557"/>
            <a:ext cx="43180" cy="10160"/>
          </a:xfrm>
          <a:custGeom>
            <a:avLst/>
            <a:gdLst/>
            <a:ahLst/>
            <a:cxnLst/>
            <a:rect l="l" t="t" r="r" b="b"/>
            <a:pathLst>
              <a:path w="43179" h="10159">
                <a:moveTo>
                  <a:pt x="0" y="9994"/>
                </a:moveTo>
                <a:lnTo>
                  <a:pt x="42811" y="9994"/>
                </a:lnTo>
                <a:lnTo>
                  <a:pt x="42811" y="0"/>
                </a:lnTo>
                <a:lnTo>
                  <a:pt x="0" y="0"/>
                </a:lnTo>
                <a:lnTo>
                  <a:pt x="0" y="9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5485" y="351015"/>
            <a:ext cx="80035" cy="99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2076" y="605205"/>
            <a:ext cx="57150" cy="10160"/>
          </a:xfrm>
          <a:custGeom>
            <a:avLst/>
            <a:gdLst/>
            <a:ahLst/>
            <a:cxnLst/>
            <a:rect l="l" t="t" r="r" b="b"/>
            <a:pathLst>
              <a:path w="57150" h="10159">
                <a:moveTo>
                  <a:pt x="0" y="9931"/>
                </a:moveTo>
                <a:lnTo>
                  <a:pt x="56642" y="9931"/>
                </a:lnTo>
                <a:lnTo>
                  <a:pt x="56642" y="0"/>
                </a:lnTo>
                <a:lnTo>
                  <a:pt x="0" y="0"/>
                </a:lnTo>
                <a:lnTo>
                  <a:pt x="0" y="9931"/>
                </a:lnTo>
                <a:close/>
              </a:path>
            </a:pathLst>
          </a:custGeom>
          <a:solidFill>
            <a:srgbClr val="F86A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5226" y="615137"/>
            <a:ext cx="50800" cy="27940"/>
          </a:xfrm>
          <a:custGeom>
            <a:avLst/>
            <a:gdLst/>
            <a:ahLst/>
            <a:cxnLst/>
            <a:rect l="l" t="t" r="r" b="b"/>
            <a:pathLst>
              <a:path w="50800" h="27940">
                <a:moveTo>
                  <a:pt x="0" y="27317"/>
                </a:moveTo>
                <a:lnTo>
                  <a:pt x="50418" y="27317"/>
                </a:lnTo>
                <a:lnTo>
                  <a:pt x="50418" y="0"/>
                </a:lnTo>
                <a:lnTo>
                  <a:pt x="0" y="0"/>
                </a:lnTo>
                <a:lnTo>
                  <a:pt x="0" y="27317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35049" y="586917"/>
            <a:ext cx="10795" cy="18415"/>
          </a:xfrm>
          <a:custGeom>
            <a:avLst/>
            <a:gdLst/>
            <a:ahLst/>
            <a:cxnLst/>
            <a:rect l="l" t="t" r="r" b="b"/>
            <a:pathLst>
              <a:path w="10795" h="18415">
                <a:moveTo>
                  <a:pt x="8318" y="0"/>
                </a:moveTo>
                <a:lnTo>
                  <a:pt x="3873" y="0"/>
                </a:lnTo>
                <a:lnTo>
                  <a:pt x="2514" y="584"/>
                </a:lnTo>
                <a:lnTo>
                  <a:pt x="1574" y="1562"/>
                </a:lnTo>
                <a:lnTo>
                  <a:pt x="584" y="2527"/>
                </a:lnTo>
                <a:lnTo>
                  <a:pt x="0" y="3898"/>
                </a:lnTo>
                <a:lnTo>
                  <a:pt x="0" y="18300"/>
                </a:lnTo>
                <a:lnTo>
                  <a:pt x="10718" y="18300"/>
                </a:lnTo>
                <a:lnTo>
                  <a:pt x="10718" y="2400"/>
                </a:lnTo>
                <a:lnTo>
                  <a:pt x="8318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37641" y="589559"/>
            <a:ext cx="5715" cy="5715"/>
          </a:xfrm>
          <a:custGeom>
            <a:avLst/>
            <a:gdLst/>
            <a:ahLst/>
            <a:cxnLst/>
            <a:rect l="l" t="t" r="r" b="b"/>
            <a:pathLst>
              <a:path w="5715" h="5715">
                <a:moveTo>
                  <a:pt x="4279" y="0"/>
                </a:moveTo>
                <a:lnTo>
                  <a:pt x="1244" y="0"/>
                </a:lnTo>
                <a:lnTo>
                  <a:pt x="0" y="1219"/>
                </a:lnTo>
                <a:lnTo>
                  <a:pt x="0" y="4254"/>
                </a:lnTo>
                <a:lnTo>
                  <a:pt x="1244" y="5499"/>
                </a:lnTo>
                <a:lnTo>
                  <a:pt x="4279" y="5499"/>
                </a:lnTo>
                <a:lnTo>
                  <a:pt x="5524" y="4254"/>
                </a:lnTo>
                <a:lnTo>
                  <a:pt x="5524" y="1219"/>
                </a:lnTo>
                <a:lnTo>
                  <a:pt x="4279" y="0"/>
                </a:lnTo>
                <a:close/>
              </a:path>
            </a:pathLst>
          </a:custGeom>
          <a:solidFill>
            <a:srgbClr val="F86A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5226" y="615124"/>
            <a:ext cx="50800" cy="7620"/>
          </a:xfrm>
          <a:custGeom>
            <a:avLst/>
            <a:gdLst/>
            <a:ahLst/>
            <a:cxnLst/>
            <a:rect l="l" t="t" r="r" b="b"/>
            <a:pathLst>
              <a:path w="50800" h="7620">
                <a:moveTo>
                  <a:pt x="0" y="7531"/>
                </a:moveTo>
                <a:lnTo>
                  <a:pt x="50418" y="7531"/>
                </a:lnTo>
                <a:lnTo>
                  <a:pt x="50418" y="0"/>
                </a:lnTo>
                <a:lnTo>
                  <a:pt x="0" y="0"/>
                </a:lnTo>
                <a:lnTo>
                  <a:pt x="0" y="7531"/>
                </a:lnTo>
                <a:close/>
              </a:path>
            </a:pathLst>
          </a:custGeom>
          <a:solidFill>
            <a:srgbClr val="CEC8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49064" y="605383"/>
            <a:ext cx="49530" cy="112395"/>
          </a:xfrm>
          <a:custGeom>
            <a:avLst/>
            <a:gdLst/>
            <a:ahLst/>
            <a:cxnLst/>
            <a:rect l="l" t="t" r="r" b="b"/>
            <a:pathLst>
              <a:path w="49529" h="112395">
                <a:moveTo>
                  <a:pt x="19659" y="0"/>
                </a:moveTo>
                <a:lnTo>
                  <a:pt x="19659" y="9918"/>
                </a:lnTo>
                <a:lnTo>
                  <a:pt x="16573" y="9918"/>
                </a:lnTo>
                <a:lnTo>
                  <a:pt x="16573" y="37236"/>
                </a:lnTo>
                <a:lnTo>
                  <a:pt x="0" y="37236"/>
                </a:lnTo>
                <a:lnTo>
                  <a:pt x="0" y="71056"/>
                </a:lnTo>
                <a:lnTo>
                  <a:pt x="41109" y="112179"/>
                </a:lnTo>
                <a:lnTo>
                  <a:pt x="49288" y="29629"/>
                </a:lnTo>
                <a:lnTo>
                  <a:pt x="19659" y="0"/>
                </a:lnTo>
                <a:close/>
              </a:path>
            </a:pathLst>
          </a:custGeom>
          <a:solidFill>
            <a:srgbClr val="1A93B5">
              <a:alpha val="5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667427" y="1041666"/>
            <a:ext cx="0" cy="3850640"/>
          </a:xfrm>
          <a:custGeom>
            <a:avLst/>
            <a:gdLst/>
            <a:ahLst/>
            <a:cxnLst/>
            <a:rect l="l" t="t" r="r" b="b"/>
            <a:pathLst>
              <a:path w="0" h="3850640">
                <a:moveTo>
                  <a:pt x="0" y="0"/>
                </a:moveTo>
                <a:lnTo>
                  <a:pt x="0" y="3850462"/>
                </a:lnTo>
              </a:path>
            </a:pathLst>
          </a:custGeom>
          <a:ln w="12700">
            <a:solidFill>
              <a:srgbClr val="1A93B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156962" y="2356369"/>
            <a:ext cx="2209068" cy="1026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37207" y="3865740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21424" y="0"/>
                </a:moveTo>
                <a:lnTo>
                  <a:pt x="13083" y="1683"/>
                </a:lnTo>
                <a:lnTo>
                  <a:pt x="6273" y="6274"/>
                </a:lnTo>
                <a:lnTo>
                  <a:pt x="1683" y="13084"/>
                </a:lnTo>
                <a:lnTo>
                  <a:pt x="0" y="21426"/>
                </a:lnTo>
                <a:lnTo>
                  <a:pt x="1683" y="29767"/>
                </a:lnTo>
                <a:lnTo>
                  <a:pt x="6273" y="36577"/>
                </a:lnTo>
                <a:lnTo>
                  <a:pt x="13083" y="41167"/>
                </a:lnTo>
                <a:lnTo>
                  <a:pt x="21424" y="42851"/>
                </a:lnTo>
                <a:lnTo>
                  <a:pt x="29773" y="41167"/>
                </a:lnTo>
                <a:lnTo>
                  <a:pt x="36587" y="36577"/>
                </a:lnTo>
                <a:lnTo>
                  <a:pt x="41179" y="29767"/>
                </a:lnTo>
                <a:lnTo>
                  <a:pt x="42862" y="21426"/>
                </a:lnTo>
                <a:lnTo>
                  <a:pt x="41179" y="13084"/>
                </a:lnTo>
                <a:lnTo>
                  <a:pt x="36587" y="6274"/>
                </a:lnTo>
                <a:lnTo>
                  <a:pt x="29773" y="1683"/>
                </a:lnTo>
                <a:lnTo>
                  <a:pt x="21424" y="0"/>
                </a:lnTo>
                <a:close/>
              </a:path>
            </a:pathLst>
          </a:custGeom>
          <a:solidFill>
            <a:srgbClr val="4E4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651937" y="3865740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1424" y="0"/>
                </a:moveTo>
                <a:lnTo>
                  <a:pt x="13083" y="1683"/>
                </a:lnTo>
                <a:lnTo>
                  <a:pt x="6273" y="6274"/>
                </a:lnTo>
                <a:lnTo>
                  <a:pt x="1683" y="13084"/>
                </a:lnTo>
                <a:lnTo>
                  <a:pt x="0" y="21426"/>
                </a:lnTo>
                <a:lnTo>
                  <a:pt x="1683" y="29767"/>
                </a:lnTo>
                <a:lnTo>
                  <a:pt x="6273" y="36577"/>
                </a:lnTo>
                <a:lnTo>
                  <a:pt x="13083" y="41167"/>
                </a:lnTo>
                <a:lnTo>
                  <a:pt x="21424" y="42851"/>
                </a:lnTo>
                <a:lnTo>
                  <a:pt x="29773" y="41167"/>
                </a:lnTo>
                <a:lnTo>
                  <a:pt x="36587" y="36577"/>
                </a:lnTo>
                <a:lnTo>
                  <a:pt x="41179" y="29767"/>
                </a:lnTo>
                <a:lnTo>
                  <a:pt x="42862" y="21426"/>
                </a:lnTo>
                <a:lnTo>
                  <a:pt x="41179" y="13084"/>
                </a:lnTo>
                <a:lnTo>
                  <a:pt x="36587" y="6274"/>
                </a:lnTo>
                <a:lnTo>
                  <a:pt x="29773" y="1683"/>
                </a:lnTo>
                <a:lnTo>
                  <a:pt x="21424" y="0"/>
                </a:lnTo>
                <a:close/>
              </a:path>
            </a:pathLst>
          </a:custGeom>
          <a:solidFill>
            <a:srgbClr val="4E4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651937" y="4032962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1424" y="0"/>
                </a:moveTo>
                <a:lnTo>
                  <a:pt x="13083" y="1683"/>
                </a:lnTo>
                <a:lnTo>
                  <a:pt x="6273" y="6273"/>
                </a:lnTo>
                <a:lnTo>
                  <a:pt x="1683" y="13083"/>
                </a:lnTo>
                <a:lnTo>
                  <a:pt x="0" y="21424"/>
                </a:lnTo>
                <a:lnTo>
                  <a:pt x="1683" y="29766"/>
                </a:lnTo>
                <a:lnTo>
                  <a:pt x="6273" y="36576"/>
                </a:lnTo>
                <a:lnTo>
                  <a:pt x="13083" y="41166"/>
                </a:lnTo>
                <a:lnTo>
                  <a:pt x="21424" y="42849"/>
                </a:lnTo>
                <a:lnTo>
                  <a:pt x="29773" y="41166"/>
                </a:lnTo>
                <a:lnTo>
                  <a:pt x="36587" y="36576"/>
                </a:lnTo>
                <a:lnTo>
                  <a:pt x="41179" y="29766"/>
                </a:lnTo>
                <a:lnTo>
                  <a:pt x="42862" y="21424"/>
                </a:lnTo>
                <a:lnTo>
                  <a:pt x="41179" y="13083"/>
                </a:lnTo>
                <a:lnTo>
                  <a:pt x="36587" y="6273"/>
                </a:lnTo>
                <a:lnTo>
                  <a:pt x="29773" y="1683"/>
                </a:lnTo>
                <a:lnTo>
                  <a:pt x="21424" y="0"/>
                </a:lnTo>
                <a:close/>
              </a:path>
            </a:pathLst>
          </a:custGeom>
          <a:solidFill>
            <a:srgbClr val="4E4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651937" y="4321317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1424" y="0"/>
                </a:moveTo>
                <a:lnTo>
                  <a:pt x="13083" y="1683"/>
                </a:lnTo>
                <a:lnTo>
                  <a:pt x="6273" y="6273"/>
                </a:lnTo>
                <a:lnTo>
                  <a:pt x="1683" y="13083"/>
                </a:lnTo>
                <a:lnTo>
                  <a:pt x="0" y="21424"/>
                </a:lnTo>
                <a:lnTo>
                  <a:pt x="1683" y="29766"/>
                </a:lnTo>
                <a:lnTo>
                  <a:pt x="6273" y="36575"/>
                </a:lnTo>
                <a:lnTo>
                  <a:pt x="13083" y="41166"/>
                </a:lnTo>
                <a:lnTo>
                  <a:pt x="21424" y="42849"/>
                </a:lnTo>
                <a:lnTo>
                  <a:pt x="29773" y="41166"/>
                </a:lnTo>
                <a:lnTo>
                  <a:pt x="36587" y="36575"/>
                </a:lnTo>
                <a:lnTo>
                  <a:pt x="41179" y="29766"/>
                </a:lnTo>
                <a:lnTo>
                  <a:pt x="42862" y="21424"/>
                </a:lnTo>
                <a:lnTo>
                  <a:pt x="41179" y="13083"/>
                </a:lnTo>
                <a:lnTo>
                  <a:pt x="36587" y="6273"/>
                </a:lnTo>
                <a:lnTo>
                  <a:pt x="29773" y="1683"/>
                </a:lnTo>
                <a:lnTo>
                  <a:pt x="21424" y="0"/>
                </a:lnTo>
                <a:close/>
              </a:path>
            </a:pathLst>
          </a:custGeom>
          <a:solidFill>
            <a:srgbClr val="4E4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37207" y="4026947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21424" y="0"/>
                </a:moveTo>
                <a:lnTo>
                  <a:pt x="13083" y="1683"/>
                </a:lnTo>
                <a:lnTo>
                  <a:pt x="6273" y="6273"/>
                </a:lnTo>
                <a:lnTo>
                  <a:pt x="1683" y="13083"/>
                </a:lnTo>
                <a:lnTo>
                  <a:pt x="0" y="21424"/>
                </a:lnTo>
                <a:lnTo>
                  <a:pt x="1683" y="29766"/>
                </a:lnTo>
                <a:lnTo>
                  <a:pt x="6273" y="36575"/>
                </a:lnTo>
                <a:lnTo>
                  <a:pt x="13083" y="41166"/>
                </a:lnTo>
                <a:lnTo>
                  <a:pt x="21424" y="42849"/>
                </a:lnTo>
                <a:lnTo>
                  <a:pt x="29773" y="41166"/>
                </a:lnTo>
                <a:lnTo>
                  <a:pt x="36587" y="36575"/>
                </a:lnTo>
                <a:lnTo>
                  <a:pt x="41179" y="29766"/>
                </a:lnTo>
                <a:lnTo>
                  <a:pt x="42862" y="21424"/>
                </a:lnTo>
                <a:lnTo>
                  <a:pt x="41179" y="13083"/>
                </a:lnTo>
                <a:lnTo>
                  <a:pt x="36587" y="6273"/>
                </a:lnTo>
                <a:lnTo>
                  <a:pt x="29773" y="1683"/>
                </a:lnTo>
                <a:lnTo>
                  <a:pt x="21424" y="0"/>
                </a:lnTo>
                <a:close/>
              </a:path>
            </a:pathLst>
          </a:custGeom>
          <a:solidFill>
            <a:srgbClr val="4E4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37207" y="4174213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21424" y="0"/>
                </a:moveTo>
                <a:lnTo>
                  <a:pt x="13083" y="1683"/>
                </a:lnTo>
                <a:lnTo>
                  <a:pt x="6273" y="6273"/>
                </a:lnTo>
                <a:lnTo>
                  <a:pt x="1683" y="13083"/>
                </a:lnTo>
                <a:lnTo>
                  <a:pt x="0" y="21424"/>
                </a:lnTo>
                <a:lnTo>
                  <a:pt x="1683" y="29766"/>
                </a:lnTo>
                <a:lnTo>
                  <a:pt x="6273" y="36576"/>
                </a:lnTo>
                <a:lnTo>
                  <a:pt x="13083" y="41166"/>
                </a:lnTo>
                <a:lnTo>
                  <a:pt x="21424" y="42849"/>
                </a:lnTo>
                <a:lnTo>
                  <a:pt x="29773" y="41166"/>
                </a:lnTo>
                <a:lnTo>
                  <a:pt x="36587" y="36576"/>
                </a:lnTo>
                <a:lnTo>
                  <a:pt x="41179" y="29766"/>
                </a:lnTo>
                <a:lnTo>
                  <a:pt x="42862" y="21424"/>
                </a:lnTo>
                <a:lnTo>
                  <a:pt x="41179" y="13083"/>
                </a:lnTo>
                <a:lnTo>
                  <a:pt x="36587" y="6273"/>
                </a:lnTo>
                <a:lnTo>
                  <a:pt x="29773" y="1683"/>
                </a:lnTo>
                <a:lnTo>
                  <a:pt x="21424" y="0"/>
                </a:lnTo>
                <a:close/>
              </a:path>
            </a:pathLst>
          </a:custGeom>
          <a:solidFill>
            <a:srgbClr val="4E4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37207" y="4342488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21424" y="0"/>
                </a:moveTo>
                <a:lnTo>
                  <a:pt x="13083" y="1683"/>
                </a:lnTo>
                <a:lnTo>
                  <a:pt x="6273" y="6273"/>
                </a:lnTo>
                <a:lnTo>
                  <a:pt x="1683" y="13083"/>
                </a:lnTo>
                <a:lnTo>
                  <a:pt x="0" y="21424"/>
                </a:lnTo>
                <a:lnTo>
                  <a:pt x="1683" y="29766"/>
                </a:lnTo>
                <a:lnTo>
                  <a:pt x="6273" y="36576"/>
                </a:lnTo>
                <a:lnTo>
                  <a:pt x="13083" y="41166"/>
                </a:lnTo>
                <a:lnTo>
                  <a:pt x="21424" y="42849"/>
                </a:lnTo>
                <a:lnTo>
                  <a:pt x="29773" y="41166"/>
                </a:lnTo>
                <a:lnTo>
                  <a:pt x="36587" y="36576"/>
                </a:lnTo>
                <a:lnTo>
                  <a:pt x="41179" y="29766"/>
                </a:lnTo>
                <a:lnTo>
                  <a:pt x="42862" y="21424"/>
                </a:lnTo>
                <a:lnTo>
                  <a:pt x="41179" y="13083"/>
                </a:lnTo>
                <a:lnTo>
                  <a:pt x="36587" y="6273"/>
                </a:lnTo>
                <a:lnTo>
                  <a:pt x="29773" y="1683"/>
                </a:lnTo>
                <a:lnTo>
                  <a:pt x="21424" y="0"/>
                </a:lnTo>
                <a:close/>
              </a:path>
            </a:pathLst>
          </a:custGeom>
          <a:solidFill>
            <a:srgbClr val="4E4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5032667" y="1002967"/>
            <a:ext cx="3648075" cy="16833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38125">
              <a:lnSpc>
                <a:spcPct val="100000"/>
              </a:lnSpc>
              <a:spcBef>
                <a:spcPts val="110"/>
              </a:spcBef>
            </a:pPr>
            <a:r>
              <a:rPr dirty="0" sz="1250" spc="-5" b="1">
                <a:solidFill>
                  <a:srgbClr val="1A93B5"/>
                </a:solidFill>
                <a:latin typeface="Arial"/>
                <a:cs typeface="Arial"/>
              </a:rPr>
              <a:t>Simulación </a:t>
            </a:r>
            <a:r>
              <a:rPr dirty="0" sz="1250" b="1">
                <a:solidFill>
                  <a:srgbClr val="1A93B5"/>
                </a:solidFill>
                <a:latin typeface="Arial"/>
                <a:cs typeface="Arial"/>
              </a:rPr>
              <a:t>cloro </a:t>
            </a:r>
            <a:r>
              <a:rPr dirty="0" sz="1250" spc="-10" b="1">
                <a:solidFill>
                  <a:srgbClr val="1A93B5"/>
                </a:solidFill>
                <a:latin typeface="Arial"/>
                <a:cs typeface="Arial"/>
              </a:rPr>
              <a:t>libre </a:t>
            </a:r>
            <a:r>
              <a:rPr dirty="0" sz="1250" spc="-5" b="1">
                <a:solidFill>
                  <a:srgbClr val="1A93B5"/>
                </a:solidFill>
                <a:latin typeface="Arial"/>
                <a:cs typeface="Arial"/>
              </a:rPr>
              <a:t>residual</a:t>
            </a:r>
            <a:r>
              <a:rPr dirty="0" sz="1250" spc="10" b="1">
                <a:solidFill>
                  <a:srgbClr val="1A93B5"/>
                </a:solidFill>
                <a:latin typeface="Arial"/>
                <a:cs typeface="Arial"/>
              </a:rPr>
              <a:t> Epanet</a:t>
            </a:r>
            <a:endParaRPr sz="1250">
              <a:latin typeface="Arial"/>
              <a:cs typeface="Arial"/>
            </a:endParaRPr>
          </a:p>
          <a:p>
            <a:pPr marL="12700" marR="86360">
              <a:lnSpc>
                <a:spcPct val="120200"/>
              </a:lnSpc>
              <a:spcBef>
                <a:spcPts val="850"/>
              </a:spcBef>
            </a:pP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La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simulación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en Epanet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permite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validación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cloro 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residual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en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las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redes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distribución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complementando con 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el monitoreo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en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 campo.</a:t>
            </a:r>
            <a:endParaRPr sz="1000">
              <a:latin typeface="Arial"/>
              <a:cs typeface="Arial"/>
            </a:endParaRPr>
          </a:p>
          <a:p>
            <a:pPr algn="just" marL="12700" marR="5080">
              <a:lnSpc>
                <a:spcPct val="120200"/>
              </a:lnSpc>
              <a:spcBef>
                <a:spcPts val="595"/>
              </a:spcBef>
            </a:pP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Para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el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ingreso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constante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kb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se basó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en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el informe 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realizado Centro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Investigación </a:t>
            </a:r>
            <a:r>
              <a:rPr dirty="0" sz="1000" spc="-40" b="1">
                <a:solidFill>
                  <a:srgbClr val="4E4F4F"/>
                </a:solidFill>
                <a:latin typeface="Arial"/>
                <a:cs typeface="Arial"/>
              </a:rPr>
              <a:t>y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Control Ambiental 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(CICAM), mientras que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contante </a:t>
            </a:r>
            <a:r>
              <a:rPr dirty="0" sz="1000" spc="25" b="1">
                <a:solidFill>
                  <a:srgbClr val="4E4F4F"/>
                </a:solidFill>
                <a:latin typeface="Arial"/>
                <a:cs typeface="Arial"/>
              </a:rPr>
              <a:t>kw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se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lo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realizó</a:t>
            </a:r>
            <a:r>
              <a:rPr dirty="0" sz="1000" spc="-14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10" b="1">
                <a:solidFill>
                  <a:srgbClr val="4E4F4F"/>
                </a:solidFill>
                <a:latin typeface="Arial"/>
                <a:cs typeface="Arial"/>
              </a:rPr>
              <a:t>interacti- 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vamente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hasta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obtener 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un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modelo calibrado.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32667" y="3088792"/>
            <a:ext cx="688975" cy="64071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50"/>
              </a:spcBef>
            </a:pPr>
            <a:r>
              <a:rPr dirty="0" sz="950" spc="10" b="1">
                <a:solidFill>
                  <a:srgbClr val="4E4F4F"/>
                </a:solidFill>
                <a:latin typeface="Arial"/>
                <a:cs typeface="Arial"/>
              </a:rPr>
              <a:t>Ingreso</a:t>
            </a:r>
            <a:r>
              <a:rPr dirty="0" sz="950" spc="-6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950" spc="15" b="1">
                <a:solidFill>
                  <a:srgbClr val="4E4F4F"/>
                </a:solidFill>
                <a:latin typeface="Arial"/>
                <a:cs typeface="Arial"/>
              </a:rPr>
              <a:t>del  </a:t>
            </a:r>
            <a:r>
              <a:rPr dirty="0" sz="950" spc="25" b="1">
                <a:solidFill>
                  <a:srgbClr val="4E4F4F"/>
                </a:solidFill>
                <a:latin typeface="Arial"/>
                <a:cs typeface="Arial"/>
              </a:rPr>
              <a:t>parámetro  de </a:t>
            </a:r>
            <a:r>
              <a:rPr dirty="0" sz="950" spc="10" b="1">
                <a:solidFill>
                  <a:srgbClr val="4E4F4F"/>
                </a:solidFill>
                <a:latin typeface="Arial"/>
                <a:cs typeface="Arial"/>
              </a:rPr>
              <a:t>calidad:  </a:t>
            </a:r>
            <a:r>
              <a:rPr dirty="0" sz="950" spc="20" b="1">
                <a:solidFill>
                  <a:srgbClr val="4E4F4F"/>
                </a:solidFill>
                <a:latin typeface="Arial"/>
                <a:cs typeface="Arial"/>
              </a:rPr>
              <a:t>CLORO</a:t>
            </a:r>
            <a:endParaRPr sz="9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054028" y="4086349"/>
            <a:ext cx="938530" cy="48577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50"/>
              </a:spcBef>
              <a:tabLst>
                <a:tab pos="925194" algn="l"/>
              </a:tabLst>
            </a:pPr>
            <a:r>
              <a:rPr dirty="0" sz="950" spc="-5" b="1">
                <a:solidFill>
                  <a:srgbClr val="4E4F4F"/>
                </a:solidFill>
                <a:latin typeface="Arial"/>
                <a:cs typeface="Arial"/>
              </a:rPr>
              <a:t>Valor </a:t>
            </a:r>
            <a:r>
              <a:rPr dirty="0" sz="950" spc="25" b="1">
                <a:solidFill>
                  <a:srgbClr val="4E4F4F"/>
                </a:solidFill>
                <a:latin typeface="Arial"/>
                <a:cs typeface="Arial"/>
              </a:rPr>
              <a:t>de  </a:t>
            </a:r>
            <a:r>
              <a:rPr dirty="0" sz="950" spc="15" b="1">
                <a:solidFill>
                  <a:srgbClr val="4E4F4F"/>
                </a:solidFill>
                <a:latin typeface="Arial"/>
                <a:cs typeface="Arial"/>
              </a:rPr>
              <a:t>constantes </a:t>
            </a:r>
            <a:r>
              <a:rPr dirty="0" u="sng" sz="950" spc="15" b="1">
                <a:solidFill>
                  <a:srgbClr val="4E4F4F"/>
                </a:solidFill>
                <a:uFill>
                  <a:solidFill>
                    <a:srgbClr val="4E4F4F"/>
                  </a:solidFill>
                </a:uFill>
                <a:latin typeface="Arial"/>
                <a:cs typeface="Arial"/>
              </a:rPr>
              <a:t>	</a:t>
            </a:r>
            <a:r>
              <a:rPr dirty="0" sz="95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950" spc="25" b="1">
                <a:solidFill>
                  <a:srgbClr val="4E4F4F"/>
                </a:solidFill>
                <a:latin typeface="Arial"/>
                <a:cs typeface="Arial"/>
              </a:rPr>
              <a:t>kb </a:t>
            </a:r>
            <a:r>
              <a:rPr dirty="0" sz="950" spc="-20" b="1">
                <a:solidFill>
                  <a:srgbClr val="4E4F4F"/>
                </a:solidFill>
                <a:latin typeface="Arial"/>
                <a:cs typeface="Arial"/>
              </a:rPr>
              <a:t>y</a:t>
            </a:r>
            <a:r>
              <a:rPr dirty="0" sz="950" spc="-3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950" spc="45" b="1">
                <a:solidFill>
                  <a:srgbClr val="4E4F4F"/>
                </a:solidFill>
                <a:latin typeface="Arial"/>
                <a:cs typeface="Arial"/>
              </a:rPr>
              <a:t>kw</a:t>
            </a:r>
            <a:endParaRPr sz="95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111176" y="2866611"/>
            <a:ext cx="2128434" cy="935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132131" y="3883571"/>
            <a:ext cx="2447328" cy="8957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979439" y="3416439"/>
            <a:ext cx="76200" cy="73025"/>
          </a:xfrm>
          <a:custGeom>
            <a:avLst/>
            <a:gdLst/>
            <a:ahLst/>
            <a:cxnLst/>
            <a:rect l="l" t="t" r="r" b="b"/>
            <a:pathLst>
              <a:path w="76200" h="73025">
                <a:moveTo>
                  <a:pt x="0" y="0"/>
                </a:moveTo>
                <a:lnTo>
                  <a:pt x="0" y="72859"/>
                </a:lnTo>
                <a:lnTo>
                  <a:pt x="76200" y="36436"/>
                </a:lnTo>
                <a:lnTo>
                  <a:pt x="0" y="0"/>
                </a:lnTo>
                <a:close/>
              </a:path>
            </a:pathLst>
          </a:custGeom>
          <a:solidFill>
            <a:srgbClr val="4E4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792114" y="3452876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 h="0">
                <a:moveTo>
                  <a:pt x="187325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4E4F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979439" y="4331455"/>
            <a:ext cx="76200" cy="73025"/>
          </a:xfrm>
          <a:custGeom>
            <a:avLst/>
            <a:gdLst/>
            <a:ahLst/>
            <a:cxnLst/>
            <a:rect l="l" t="t" r="r" b="b"/>
            <a:pathLst>
              <a:path w="76200" h="73025">
                <a:moveTo>
                  <a:pt x="0" y="0"/>
                </a:moveTo>
                <a:lnTo>
                  <a:pt x="0" y="72859"/>
                </a:lnTo>
                <a:lnTo>
                  <a:pt x="76200" y="36436"/>
                </a:lnTo>
                <a:lnTo>
                  <a:pt x="0" y="0"/>
                </a:lnTo>
                <a:close/>
              </a:path>
            </a:pathLst>
          </a:custGeom>
          <a:solidFill>
            <a:srgbClr val="4E4F4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5406" y="1260830"/>
            <a:ext cx="3370579" cy="13074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2020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En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el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análisis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3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puntos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en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Urbanización 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Bohíos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Jatumpamba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se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muestra que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el cloro se 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estabiliza </a:t>
            </a:r>
            <a:r>
              <a:rPr dirty="0" sz="1000" spc="15" b="1">
                <a:solidFill>
                  <a:srgbClr val="4E4F4F"/>
                </a:solidFill>
                <a:latin typeface="Arial"/>
                <a:cs typeface="Arial"/>
              </a:rPr>
              <a:t>a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partir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las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24 horas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simulación;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ya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que  </a:t>
            </a:r>
            <a:r>
              <a:rPr dirty="0" sz="1000" spc="15" b="1">
                <a:solidFill>
                  <a:srgbClr val="4E4F4F"/>
                </a:solidFill>
                <a:latin typeface="Arial"/>
                <a:cs typeface="Arial"/>
              </a:rPr>
              <a:t>a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partir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esta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hora en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adelante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las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concentraciones 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cloro se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mantienen entre 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un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rango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0.73 </a:t>
            </a:r>
            <a:r>
              <a:rPr dirty="0" sz="1000" spc="20" b="1">
                <a:solidFill>
                  <a:srgbClr val="4E4F4F"/>
                </a:solidFill>
                <a:latin typeface="Arial"/>
                <a:cs typeface="Arial"/>
              </a:rPr>
              <a:t>mg/l</a:t>
            </a:r>
            <a:r>
              <a:rPr dirty="0" sz="1000" spc="22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40" b="1">
                <a:solidFill>
                  <a:srgbClr val="4E4F4F"/>
                </a:solidFill>
                <a:latin typeface="Arial"/>
                <a:cs typeface="Arial"/>
              </a:rPr>
              <a:t>y</a:t>
            </a:r>
            <a:endParaRPr sz="1000">
              <a:latin typeface="Arial"/>
              <a:cs typeface="Arial"/>
            </a:endParaRPr>
          </a:p>
          <a:p>
            <a:pPr algn="just" marL="12700" marR="5715">
              <a:lnSpc>
                <a:spcPct val="120200"/>
              </a:lnSpc>
            </a:pP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0.91 </a:t>
            </a:r>
            <a:r>
              <a:rPr dirty="0" sz="1000" spc="15" b="1">
                <a:solidFill>
                  <a:srgbClr val="4E4F4F"/>
                </a:solidFill>
                <a:latin typeface="Arial"/>
                <a:cs typeface="Arial"/>
              </a:rPr>
              <a:t>mg/l.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Antes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las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24 horas el cloro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solo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produce  incrementos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en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las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 concentraciones.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18811" y="1260704"/>
            <a:ext cx="3484245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2020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El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resultado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final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concentración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del cloro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en </a:t>
            </a:r>
            <a:r>
              <a:rPr dirty="0" sz="1000" spc="10" b="1">
                <a:solidFill>
                  <a:srgbClr val="4E4F4F"/>
                </a:solidFill>
                <a:latin typeface="Arial"/>
                <a:cs typeface="Arial"/>
              </a:rPr>
              <a:t>perio- 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dos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mayor consumo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14H00 presenta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variaciones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cloro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residual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entre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los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rangos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0.73 </a:t>
            </a:r>
            <a:r>
              <a:rPr dirty="0" sz="1000" spc="20" b="1">
                <a:solidFill>
                  <a:srgbClr val="4E4F4F"/>
                </a:solidFill>
                <a:latin typeface="Arial"/>
                <a:cs typeface="Arial"/>
              </a:rPr>
              <a:t>mg/L </a:t>
            </a:r>
            <a:r>
              <a:rPr dirty="0" sz="1000" spc="-60" b="1">
                <a:solidFill>
                  <a:srgbClr val="4E4F4F"/>
                </a:solidFill>
                <a:latin typeface="Arial"/>
                <a:cs typeface="Arial"/>
              </a:rPr>
              <a:t>–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1.00 </a:t>
            </a:r>
            <a:r>
              <a:rPr dirty="0" sz="1000" spc="15" b="1">
                <a:solidFill>
                  <a:srgbClr val="4E4F4F"/>
                </a:solidFill>
                <a:latin typeface="Arial"/>
                <a:cs typeface="Arial"/>
              </a:rPr>
              <a:t>mg/L, 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lo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cual</a:t>
            </a:r>
            <a:r>
              <a:rPr dirty="0" sz="1000" spc="-4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indica</a:t>
            </a:r>
            <a:r>
              <a:rPr dirty="0" sz="1000" spc="-4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que</a:t>
            </a:r>
            <a:r>
              <a:rPr dirty="0" sz="1000" spc="-4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si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cumple</a:t>
            </a:r>
            <a:r>
              <a:rPr dirty="0" sz="1000" spc="-4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con</a:t>
            </a:r>
            <a:r>
              <a:rPr dirty="0" sz="1000" spc="-4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los</a:t>
            </a:r>
            <a:r>
              <a:rPr dirty="0" sz="1000" spc="-4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límites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exigidos</a:t>
            </a:r>
            <a:r>
              <a:rPr dirty="0" sz="1000" spc="-4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por</a:t>
            </a:r>
            <a:r>
              <a:rPr dirty="0" sz="1000" spc="-4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 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norma </a:t>
            </a:r>
            <a:r>
              <a:rPr dirty="0" sz="1000" spc="-40" b="1">
                <a:solidFill>
                  <a:srgbClr val="4E4F4F"/>
                </a:solidFill>
                <a:latin typeface="Arial"/>
                <a:cs typeface="Arial"/>
              </a:rPr>
              <a:t>(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0.3 </a:t>
            </a:r>
            <a:r>
              <a:rPr dirty="0" sz="1000" spc="20" b="1">
                <a:solidFill>
                  <a:srgbClr val="4E4F4F"/>
                </a:solidFill>
                <a:latin typeface="Arial"/>
                <a:cs typeface="Arial"/>
              </a:rPr>
              <a:t>mg/L </a:t>
            </a:r>
            <a:r>
              <a:rPr dirty="0" sz="1000" spc="15" b="1">
                <a:solidFill>
                  <a:srgbClr val="4E4F4F"/>
                </a:solidFill>
                <a:latin typeface="Arial"/>
                <a:cs typeface="Arial"/>
              </a:rPr>
              <a:t>-1.5 </a:t>
            </a:r>
            <a:r>
              <a:rPr dirty="0" sz="1000" spc="10" b="1">
                <a:solidFill>
                  <a:srgbClr val="4E4F4F"/>
                </a:solidFill>
                <a:latin typeface="Arial"/>
                <a:cs typeface="Arial"/>
              </a:rPr>
              <a:t>mg/L)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9641" y="291681"/>
            <a:ext cx="531495" cy="531495"/>
          </a:xfrm>
          <a:custGeom>
            <a:avLst/>
            <a:gdLst/>
            <a:ahLst/>
            <a:cxnLst/>
            <a:rect l="l" t="t" r="r" b="b"/>
            <a:pathLst>
              <a:path w="531495" h="531494">
                <a:moveTo>
                  <a:pt x="461073" y="0"/>
                </a:moveTo>
                <a:lnTo>
                  <a:pt x="70421" y="0"/>
                </a:lnTo>
                <a:lnTo>
                  <a:pt x="42958" y="5536"/>
                </a:lnTo>
                <a:lnTo>
                  <a:pt x="20580" y="20640"/>
                </a:lnTo>
                <a:lnTo>
                  <a:pt x="5516" y="43055"/>
                </a:lnTo>
                <a:lnTo>
                  <a:pt x="0" y="70523"/>
                </a:lnTo>
                <a:lnTo>
                  <a:pt x="0" y="460755"/>
                </a:lnTo>
                <a:lnTo>
                  <a:pt x="5516" y="488268"/>
                </a:lnTo>
                <a:lnTo>
                  <a:pt x="20580" y="510733"/>
                </a:lnTo>
                <a:lnTo>
                  <a:pt x="42958" y="525878"/>
                </a:lnTo>
                <a:lnTo>
                  <a:pt x="70421" y="531431"/>
                </a:lnTo>
                <a:lnTo>
                  <a:pt x="461073" y="531431"/>
                </a:lnTo>
                <a:lnTo>
                  <a:pt x="488536" y="525878"/>
                </a:lnTo>
                <a:lnTo>
                  <a:pt x="510914" y="510733"/>
                </a:lnTo>
                <a:lnTo>
                  <a:pt x="525978" y="488268"/>
                </a:lnTo>
                <a:lnTo>
                  <a:pt x="531495" y="460755"/>
                </a:lnTo>
                <a:lnTo>
                  <a:pt x="531495" y="70523"/>
                </a:lnTo>
                <a:lnTo>
                  <a:pt x="525978" y="43055"/>
                </a:lnTo>
                <a:lnTo>
                  <a:pt x="510914" y="20640"/>
                </a:lnTo>
                <a:lnTo>
                  <a:pt x="488536" y="5536"/>
                </a:lnTo>
                <a:lnTo>
                  <a:pt x="461073" y="0"/>
                </a:lnTo>
                <a:close/>
              </a:path>
            </a:pathLst>
          </a:custGeom>
          <a:solidFill>
            <a:srgbClr val="1A9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7967" y="291681"/>
            <a:ext cx="531495" cy="531495"/>
          </a:xfrm>
          <a:custGeom>
            <a:avLst/>
            <a:gdLst/>
            <a:ahLst/>
            <a:cxnLst/>
            <a:rect l="l" t="t" r="r" b="b"/>
            <a:pathLst>
              <a:path w="531495" h="531494">
                <a:moveTo>
                  <a:pt x="461124" y="0"/>
                </a:moveTo>
                <a:lnTo>
                  <a:pt x="70421" y="0"/>
                </a:lnTo>
                <a:lnTo>
                  <a:pt x="42948" y="5536"/>
                </a:lnTo>
                <a:lnTo>
                  <a:pt x="20570" y="20640"/>
                </a:lnTo>
                <a:lnTo>
                  <a:pt x="5513" y="43055"/>
                </a:lnTo>
                <a:lnTo>
                  <a:pt x="0" y="70523"/>
                </a:lnTo>
                <a:lnTo>
                  <a:pt x="0" y="460755"/>
                </a:lnTo>
                <a:lnTo>
                  <a:pt x="5513" y="488268"/>
                </a:lnTo>
                <a:lnTo>
                  <a:pt x="20570" y="510733"/>
                </a:lnTo>
                <a:lnTo>
                  <a:pt x="42948" y="525878"/>
                </a:lnTo>
                <a:lnTo>
                  <a:pt x="70421" y="531431"/>
                </a:lnTo>
                <a:lnTo>
                  <a:pt x="461124" y="531431"/>
                </a:lnTo>
                <a:lnTo>
                  <a:pt x="488434" y="525878"/>
                </a:lnTo>
                <a:lnTo>
                  <a:pt x="510811" y="510733"/>
                </a:lnTo>
                <a:lnTo>
                  <a:pt x="525937" y="488268"/>
                </a:lnTo>
                <a:lnTo>
                  <a:pt x="531494" y="460755"/>
                </a:lnTo>
                <a:lnTo>
                  <a:pt x="531494" y="70523"/>
                </a:lnTo>
                <a:lnTo>
                  <a:pt x="525937" y="43055"/>
                </a:lnTo>
                <a:lnTo>
                  <a:pt x="510811" y="20640"/>
                </a:lnTo>
                <a:lnTo>
                  <a:pt x="488434" y="5536"/>
                </a:lnTo>
                <a:lnTo>
                  <a:pt x="461124" y="0"/>
                </a:lnTo>
                <a:close/>
              </a:path>
            </a:pathLst>
          </a:custGeom>
          <a:solidFill>
            <a:srgbClr val="E8F4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55487" y="297129"/>
            <a:ext cx="6625590" cy="528955"/>
          </a:xfrm>
          <a:custGeom>
            <a:avLst/>
            <a:gdLst/>
            <a:ahLst/>
            <a:cxnLst/>
            <a:rect l="l" t="t" r="r" b="b"/>
            <a:pathLst>
              <a:path w="6625590" h="528955">
                <a:moveTo>
                  <a:pt x="6481607" y="0"/>
                </a:moveTo>
                <a:lnTo>
                  <a:pt x="143611" y="0"/>
                </a:lnTo>
                <a:lnTo>
                  <a:pt x="87648" y="7694"/>
                </a:lnTo>
                <a:lnTo>
                  <a:pt x="42006" y="28675"/>
                </a:lnTo>
                <a:lnTo>
                  <a:pt x="11264" y="59787"/>
                </a:lnTo>
                <a:lnTo>
                  <a:pt x="0" y="97878"/>
                </a:lnTo>
                <a:lnTo>
                  <a:pt x="0" y="430961"/>
                </a:lnTo>
                <a:lnTo>
                  <a:pt x="11264" y="469063"/>
                </a:lnTo>
                <a:lnTo>
                  <a:pt x="42006" y="500175"/>
                </a:lnTo>
                <a:lnTo>
                  <a:pt x="87648" y="521149"/>
                </a:lnTo>
                <a:lnTo>
                  <a:pt x="143611" y="528840"/>
                </a:lnTo>
                <a:lnTo>
                  <a:pt x="6481607" y="528840"/>
                </a:lnTo>
                <a:lnTo>
                  <a:pt x="6537417" y="521149"/>
                </a:lnTo>
                <a:lnTo>
                  <a:pt x="6582993" y="500175"/>
                </a:lnTo>
                <a:lnTo>
                  <a:pt x="6613722" y="469063"/>
                </a:lnTo>
                <a:lnTo>
                  <a:pt x="6624990" y="430961"/>
                </a:lnTo>
                <a:lnTo>
                  <a:pt x="6624990" y="97878"/>
                </a:lnTo>
                <a:lnTo>
                  <a:pt x="6613722" y="59787"/>
                </a:lnTo>
                <a:lnTo>
                  <a:pt x="6582993" y="28675"/>
                </a:lnTo>
                <a:lnTo>
                  <a:pt x="6537417" y="7694"/>
                </a:lnTo>
                <a:lnTo>
                  <a:pt x="6481607" y="0"/>
                </a:lnTo>
                <a:close/>
              </a:path>
            </a:pathLst>
          </a:custGeom>
          <a:solidFill>
            <a:srgbClr val="1A9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59699" y="396068"/>
            <a:ext cx="6343015" cy="314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110"/>
              <a:t>RESULTADOS </a:t>
            </a:r>
            <a:r>
              <a:rPr dirty="0" spc="70"/>
              <a:t>DE </a:t>
            </a:r>
            <a:r>
              <a:rPr dirty="0" spc="90"/>
              <a:t>LA </a:t>
            </a:r>
            <a:r>
              <a:rPr dirty="0" spc="135"/>
              <a:t>SIMULACIÓN </a:t>
            </a:r>
            <a:r>
              <a:rPr dirty="0" spc="105"/>
              <a:t>CLORO </a:t>
            </a:r>
            <a:r>
              <a:rPr dirty="0" spc="125"/>
              <a:t>RESIDUAL </a:t>
            </a:r>
            <a:r>
              <a:rPr dirty="0" spc="-5"/>
              <a:t>-</a:t>
            </a:r>
            <a:r>
              <a:rPr dirty="0" spc="254"/>
              <a:t> </a:t>
            </a:r>
            <a:r>
              <a:rPr dirty="0" spc="105"/>
              <a:t>EPANET</a:t>
            </a:r>
          </a:p>
        </p:txBody>
      </p:sp>
      <p:sp>
        <p:nvSpPr>
          <p:cNvPr id="8" name="object 8"/>
          <p:cNvSpPr/>
          <p:nvPr/>
        </p:nvSpPr>
        <p:spPr>
          <a:xfrm>
            <a:off x="421257" y="436092"/>
            <a:ext cx="157417" cy="142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9064" y="430796"/>
            <a:ext cx="102235" cy="292100"/>
          </a:xfrm>
          <a:custGeom>
            <a:avLst/>
            <a:gdLst/>
            <a:ahLst/>
            <a:cxnLst/>
            <a:rect l="l" t="t" r="r" b="b"/>
            <a:pathLst>
              <a:path w="102234" h="292100">
                <a:moveTo>
                  <a:pt x="14528" y="0"/>
                </a:moveTo>
                <a:lnTo>
                  <a:pt x="0" y="0"/>
                </a:lnTo>
                <a:lnTo>
                  <a:pt x="0" y="291973"/>
                </a:lnTo>
                <a:lnTo>
                  <a:pt x="40589" y="291973"/>
                </a:lnTo>
                <a:lnTo>
                  <a:pt x="50914" y="187744"/>
                </a:lnTo>
                <a:lnTo>
                  <a:pt x="101828" y="187744"/>
                </a:lnTo>
                <a:lnTo>
                  <a:pt x="101828" y="24307"/>
                </a:lnTo>
                <a:lnTo>
                  <a:pt x="50914" y="24307"/>
                </a:lnTo>
                <a:lnTo>
                  <a:pt x="39417" y="22534"/>
                </a:lnTo>
                <a:lnTo>
                  <a:pt x="29206" y="17554"/>
                </a:lnTo>
                <a:lnTo>
                  <a:pt x="20753" y="9873"/>
                </a:lnTo>
                <a:lnTo>
                  <a:pt x="14528" y="0"/>
                </a:lnTo>
                <a:close/>
              </a:path>
              <a:path w="102234" h="292100">
                <a:moveTo>
                  <a:pt x="101828" y="187744"/>
                </a:moveTo>
                <a:lnTo>
                  <a:pt x="50914" y="187744"/>
                </a:lnTo>
                <a:lnTo>
                  <a:pt x="61226" y="291973"/>
                </a:lnTo>
                <a:lnTo>
                  <a:pt x="101828" y="291973"/>
                </a:lnTo>
                <a:lnTo>
                  <a:pt x="101828" y="187744"/>
                </a:lnTo>
                <a:close/>
              </a:path>
              <a:path w="102234" h="292100">
                <a:moveTo>
                  <a:pt x="101828" y="0"/>
                </a:moveTo>
                <a:lnTo>
                  <a:pt x="87287" y="0"/>
                </a:lnTo>
                <a:lnTo>
                  <a:pt x="81064" y="9873"/>
                </a:lnTo>
                <a:lnTo>
                  <a:pt x="72615" y="17554"/>
                </a:lnTo>
                <a:lnTo>
                  <a:pt x="62408" y="22534"/>
                </a:lnTo>
                <a:lnTo>
                  <a:pt x="50914" y="24307"/>
                </a:lnTo>
                <a:lnTo>
                  <a:pt x="101828" y="24307"/>
                </a:lnTo>
                <a:lnTo>
                  <a:pt x="101828" y="0"/>
                </a:lnTo>
                <a:close/>
              </a:path>
            </a:pathLst>
          </a:custGeom>
          <a:solidFill>
            <a:srgbClr val="1A9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99987" y="430784"/>
            <a:ext cx="51435" cy="292100"/>
          </a:xfrm>
          <a:custGeom>
            <a:avLst/>
            <a:gdLst/>
            <a:ahLst/>
            <a:cxnLst/>
            <a:rect l="l" t="t" r="r" b="b"/>
            <a:pathLst>
              <a:path w="51434" h="292100">
                <a:moveTo>
                  <a:pt x="50939" y="0"/>
                </a:moveTo>
                <a:lnTo>
                  <a:pt x="36385" y="0"/>
                </a:lnTo>
                <a:lnTo>
                  <a:pt x="30162" y="9886"/>
                </a:lnTo>
                <a:lnTo>
                  <a:pt x="21712" y="17570"/>
                </a:lnTo>
                <a:lnTo>
                  <a:pt x="11502" y="22549"/>
                </a:lnTo>
                <a:lnTo>
                  <a:pt x="0" y="24320"/>
                </a:lnTo>
                <a:lnTo>
                  <a:pt x="0" y="187756"/>
                </a:lnTo>
                <a:lnTo>
                  <a:pt x="10312" y="291985"/>
                </a:lnTo>
                <a:lnTo>
                  <a:pt x="50939" y="291985"/>
                </a:lnTo>
                <a:lnTo>
                  <a:pt x="50939" y="0"/>
                </a:lnTo>
                <a:close/>
              </a:path>
            </a:pathLst>
          </a:custGeom>
          <a:solidFill>
            <a:srgbClr val="1A93B5">
              <a:alpha val="5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50887" y="578827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5">
                <a:moveTo>
                  <a:pt x="23025" y="0"/>
                </a:moveTo>
                <a:lnTo>
                  <a:pt x="0" y="0"/>
                </a:lnTo>
                <a:lnTo>
                  <a:pt x="0" y="23037"/>
                </a:lnTo>
                <a:lnTo>
                  <a:pt x="8950" y="21229"/>
                </a:lnTo>
                <a:lnTo>
                  <a:pt x="16270" y="16295"/>
                </a:lnTo>
                <a:lnTo>
                  <a:pt x="21211" y="8973"/>
                </a:lnTo>
                <a:lnTo>
                  <a:pt x="23025" y="0"/>
                </a:lnTo>
                <a:close/>
              </a:path>
            </a:pathLst>
          </a:custGeom>
          <a:solidFill>
            <a:srgbClr val="E9C3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6026" y="578827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5">
                <a:moveTo>
                  <a:pt x="23037" y="0"/>
                </a:moveTo>
                <a:lnTo>
                  <a:pt x="0" y="0"/>
                </a:lnTo>
                <a:lnTo>
                  <a:pt x="1811" y="8973"/>
                </a:lnTo>
                <a:lnTo>
                  <a:pt x="6751" y="16295"/>
                </a:lnTo>
                <a:lnTo>
                  <a:pt x="14074" y="21229"/>
                </a:lnTo>
                <a:lnTo>
                  <a:pt x="23037" y="23037"/>
                </a:lnTo>
                <a:lnTo>
                  <a:pt x="23037" y="0"/>
                </a:lnTo>
                <a:close/>
              </a:path>
            </a:pathLst>
          </a:custGeom>
          <a:solidFill>
            <a:srgbClr val="E9C3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66898" y="486956"/>
            <a:ext cx="66040" cy="48895"/>
          </a:xfrm>
          <a:custGeom>
            <a:avLst/>
            <a:gdLst/>
            <a:ahLst/>
            <a:cxnLst/>
            <a:rect l="l" t="t" r="r" b="b"/>
            <a:pathLst>
              <a:path w="66040" h="48895">
                <a:moveTo>
                  <a:pt x="64833" y="0"/>
                </a:moveTo>
                <a:lnTo>
                  <a:pt x="1028" y="0"/>
                </a:lnTo>
                <a:lnTo>
                  <a:pt x="0" y="1117"/>
                </a:lnTo>
                <a:lnTo>
                  <a:pt x="0" y="47269"/>
                </a:lnTo>
                <a:lnTo>
                  <a:pt x="1028" y="48387"/>
                </a:lnTo>
                <a:lnTo>
                  <a:pt x="64833" y="48387"/>
                </a:lnTo>
                <a:lnTo>
                  <a:pt x="65862" y="47269"/>
                </a:lnTo>
                <a:lnTo>
                  <a:pt x="65862" y="1117"/>
                </a:lnTo>
                <a:lnTo>
                  <a:pt x="64833" y="0"/>
                </a:lnTo>
                <a:close/>
              </a:path>
            </a:pathLst>
          </a:custGeom>
          <a:solidFill>
            <a:srgbClr val="A4A5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39216" y="484568"/>
            <a:ext cx="10160" cy="83820"/>
          </a:xfrm>
          <a:custGeom>
            <a:avLst/>
            <a:gdLst/>
            <a:ahLst/>
            <a:cxnLst/>
            <a:rect l="l" t="t" r="r" b="b"/>
            <a:pathLst>
              <a:path w="10159" h="83820">
                <a:moveTo>
                  <a:pt x="9842" y="83616"/>
                </a:moveTo>
                <a:lnTo>
                  <a:pt x="0" y="83616"/>
                </a:lnTo>
                <a:lnTo>
                  <a:pt x="0" y="0"/>
                </a:lnTo>
                <a:lnTo>
                  <a:pt x="9842" y="0"/>
                </a:lnTo>
                <a:lnTo>
                  <a:pt x="9842" y="83616"/>
                </a:lnTo>
                <a:close/>
              </a:path>
            </a:pathLst>
          </a:custGeom>
          <a:solidFill>
            <a:srgbClr val="B3CBCE">
              <a:alpha val="72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09264" y="706145"/>
            <a:ext cx="43180" cy="21590"/>
          </a:xfrm>
          <a:custGeom>
            <a:avLst/>
            <a:gdLst/>
            <a:ahLst/>
            <a:cxnLst/>
            <a:rect l="l" t="t" r="r" b="b"/>
            <a:pathLst>
              <a:path w="43179" h="21590">
                <a:moveTo>
                  <a:pt x="21424" y="0"/>
                </a:moveTo>
                <a:lnTo>
                  <a:pt x="13089" y="1681"/>
                </a:lnTo>
                <a:lnTo>
                  <a:pt x="6278" y="6267"/>
                </a:lnTo>
                <a:lnTo>
                  <a:pt x="1684" y="13073"/>
                </a:lnTo>
                <a:lnTo>
                  <a:pt x="0" y="21412"/>
                </a:lnTo>
                <a:lnTo>
                  <a:pt x="42824" y="21412"/>
                </a:lnTo>
                <a:lnTo>
                  <a:pt x="41139" y="13073"/>
                </a:lnTo>
                <a:lnTo>
                  <a:pt x="36549" y="6267"/>
                </a:lnTo>
                <a:lnTo>
                  <a:pt x="29745" y="1681"/>
                </a:lnTo>
                <a:lnTo>
                  <a:pt x="21424" y="0"/>
                </a:lnTo>
                <a:close/>
              </a:path>
            </a:pathLst>
          </a:custGeom>
          <a:solidFill>
            <a:srgbClr val="F86A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09269" y="727557"/>
            <a:ext cx="43180" cy="10160"/>
          </a:xfrm>
          <a:custGeom>
            <a:avLst/>
            <a:gdLst/>
            <a:ahLst/>
            <a:cxnLst/>
            <a:rect l="l" t="t" r="r" b="b"/>
            <a:pathLst>
              <a:path w="43179" h="10159">
                <a:moveTo>
                  <a:pt x="0" y="9994"/>
                </a:moveTo>
                <a:lnTo>
                  <a:pt x="42824" y="9994"/>
                </a:lnTo>
                <a:lnTo>
                  <a:pt x="42824" y="0"/>
                </a:lnTo>
                <a:lnTo>
                  <a:pt x="0" y="0"/>
                </a:lnTo>
                <a:lnTo>
                  <a:pt x="0" y="9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7315" y="706145"/>
            <a:ext cx="43180" cy="21590"/>
          </a:xfrm>
          <a:custGeom>
            <a:avLst/>
            <a:gdLst/>
            <a:ahLst/>
            <a:cxnLst/>
            <a:rect l="l" t="t" r="r" b="b"/>
            <a:pathLst>
              <a:path w="43179" h="21590">
                <a:moveTo>
                  <a:pt x="21412" y="0"/>
                </a:moveTo>
                <a:lnTo>
                  <a:pt x="13078" y="1681"/>
                </a:lnTo>
                <a:lnTo>
                  <a:pt x="6272" y="6267"/>
                </a:lnTo>
                <a:lnTo>
                  <a:pt x="1682" y="13073"/>
                </a:lnTo>
                <a:lnTo>
                  <a:pt x="0" y="21412"/>
                </a:lnTo>
                <a:lnTo>
                  <a:pt x="42811" y="21412"/>
                </a:lnTo>
                <a:lnTo>
                  <a:pt x="41130" y="13073"/>
                </a:lnTo>
                <a:lnTo>
                  <a:pt x="36545" y="6267"/>
                </a:lnTo>
                <a:lnTo>
                  <a:pt x="29743" y="1681"/>
                </a:lnTo>
                <a:lnTo>
                  <a:pt x="21412" y="0"/>
                </a:lnTo>
                <a:close/>
              </a:path>
            </a:pathLst>
          </a:custGeom>
          <a:solidFill>
            <a:srgbClr val="F86A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7319" y="727557"/>
            <a:ext cx="43180" cy="10160"/>
          </a:xfrm>
          <a:custGeom>
            <a:avLst/>
            <a:gdLst/>
            <a:ahLst/>
            <a:cxnLst/>
            <a:rect l="l" t="t" r="r" b="b"/>
            <a:pathLst>
              <a:path w="43179" h="10159">
                <a:moveTo>
                  <a:pt x="0" y="9994"/>
                </a:moveTo>
                <a:lnTo>
                  <a:pt x="42811" y="9994"/>
                </a:lnTo>
                <a:lnTo>
                  <a:pt x="42811" y="0"/>
                </a:lnTo>
                <a:lnTo>
                  <a:pt x="0" y="0"/>
                </a:lnTo>
                <a:lnTo>
                  <a:pt x="0" y="9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5485" y="351015"/>
            <a:ext cx="80035" cy="99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2076" y="605205"/>
            <a:ext cx="57150" cy="10160"/>
          </a:xfrm>
          <a:custGeom>
            <a:avLst/>
            <a:gdLst/>
            <a:ahLst/>
            <a:cxnLst/>
            <a:rect l="l" t="t" r="r" b="b"/>
            <a:pathLst>
              <a:path w="57150" h="10159">
                <a:moveTo>
                  <a:pt x="0" y="9931"/>
                </a:moveTo>
                <a:lnTo>
                  <a:pt x="56642" y="9931"/>
                </a:lnTo>
                <a:lnTo>
                  <a:pt x="56642" y="0"/>
                </a:lnTo>
                <a:lnTo>
                  <a:pt x="0" y="0"/>
                </a:lnTo>
                <a:lnTo>
                  <a:pt x="0" y="9931"/>
                </a:lnTo>
                <a:close/>
              </a:path>
            </a:pathLst>
          </a:custGeom>
          <a:solidFill>
            <a:srgbClr val="F86A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5226" y="615137"/>
            <a:ext cx="50800" cy="27940"/>
          </a:xfrm>
          <a:custGeom>
            <a:avLst/>
            <a:gdLst/>
            <a:ahLst/>
            <a:cxnLst/>
            <a:rect l="l" t="t" r="r" b="b"/>
            <a:pathLst>
              <a:path w="50800" h="27940">
                <a:moveTo>
                  <a:pt x="0" y="27317"/>
                </a:moveTo>
                <a:lnTo>
                  <a:pt x="50418" y="27317"/>
                </a:lnTo>
                <a:lnTo>
                  <a:pt x="50418" y="0"/>
                </a:lnTo>
                <a:lnTo>
                  <a:pt x="0" y="0"/>
                </a:lnTo>
                <a:lnTo>
                  <a:pt x="0" y="27317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35049" y="586917"/>
            <a:ext cx="10795" cy="18415"/>
          </a:xfrm>
          <a:custGeom>
            <a:avLst/>
            <a:gdLst/>
            <a:ahLst/>
            <a:cxnLst/>
            <a:rect l="l" t="t" r="r" b="b"/>
            <a:pathLst>
              <a:path w="10795" h="18415">
                <a:moveTo>
                  <a:pt x="8318" y="0"/>
                </a:moveTo>
                <a:lnTo>
                  <a:pt x="3873" y="0"/>
                </a:lnTo>
                <a:lnTo>
                  <a:pt x="2514" y="584"/>
                </a:lnTo>
                <a:lnTo>
                  <a:pt x="1574" y="1562"/>
                </a:lnTo>
                <a:lnTo>
                  <a:pt x="584" y="2527"/>
                </a:lnTo>
                <a:lnTo>
                  <a:pt x="0" y="3898"/>
                </a:lnTo>
                <a:lnTo>
                  <a:pt x="0" y="18300"/>
                </a:lnTo>
                <a:lnTo>
                  <a:pt x="10718" y="18300"/>
                </a:lnTo>
                <a:lnTo>
                  <a:pt x="10718" y="2400"/>
                </a:lnTo>
                <a:lnTo>
                  <a:pt x="8318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37641" y="589559"/>
            <a:ext cx="5715" cy="5715"/>
          </a:xfrm>
          <a:custGeom>
            <a:avLst/>
            <a:gdLst/>
            <a:ahLst/>
            <a:cxnLst/>
            <a:rect l="l" t="t" r="r" b="b"/>
            <a:pathLst>
              <a:path w="5715" h="5715">
                <a:moveTo>
                  <a:pt x="4279" y="0"/>
                </a:moveTo>
                <a:lnTo>
                  <a:pt x="1244" y="0"/>
                </a:lnTo>
                <a:lnTo>
                  <a:pt x="0" y="1219"/>
                </a:lnTo>
                <a:lnTo>
                  <a:pt x="0" y="4254"/>
                </a:lnTo>
                <a:lnTo>
                  <a:pt x="1244" y="5499"/>
                </a:lnTo>
                <a:lnTo>
                  <a:pt x="4279" y="5499"/>
                </a:lnTo>
                <a:lnTo>
                  <a:pt x="5524" y="4254"/>
                </a:lnTo>
                <a:lnTo>
                  <a:pt x="5524" y="1219"/>
                </a:lnTo>
                <a:lnTo>
                  <a:pt x="4279" y="0"/>
                </a:lnTo>
                <a:close/>
              </a:path>
            </a:pathLst>
          </a:custGeom>
          <a:solidFill>
            <a:srgbClr val="F86A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5226" y="615124"/>
            <a:ext cx="50800" cy="7620"/>
          </a:xfrm>
          <a:custGeom>
            <a:avLst/>
            <a:gdLst/>
            <a:ahLst/>
            <a:cxnLst/>
            <a:rect l="l" t="t" r="r" b="b"/>
            <a:pathLst>
              <a:path w="50800" h="7620">
                <a:moveTo>
                  <a:pt x="0" y="7531"/>
                </a:moveTo>
                <a:lnTo>
                  <a:pt x="50418" y="7531"/>
                </a:lnTo>
                <a:lnTo>
                  <a:pt x="50418" y="0"/>
                </a:lnTo>
                <a:lnTo>
                  <a:pt x="0" y="0"/>
                </a:lnTo>
                <a:lnTo>
                  <a:pt x="0" y="7531"/>
                </a:lnTo>
                <a:close/>
              </a:path>
            </a:pathLst>
          </a:custGeom>
          <a:solidFill>
            <a:srgbClr val="CEC8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49064" y="605383"/>
            <a:ext cx="49530" cy="112395"/>
          </a:xfrm>
          <a:custGeom>
            <a:avLst/>
            <a:gdLst/>
            <a:ahLst/>
            <a:cxnLst/>
            <a:rect l="l" t="t" r="r" b="b"/>
            <a:pathLst>
              <a:path w="49529" h="112395">
                <a:moveTo>
                  <a:pt x="19659" y="0"/>
                </a:moveTo>
                <a:lnTo>
                  <a:pt x="19659" y="9918"/>
                </a:lnTo>
                <a:lnTo>
                  <a:pt x="16573" y="9918"/>
                </a:lnTo>
                <a:lnTo>
                  <a:pt x="16573" y="37236"/>
                </a:lnTo>
                <a:lnTo>
                  <a:pt x="0" y="37236"/>
                </a:lnTo>
                <a:lnTo>
                  <a:pt x="0" y="71056"/>
                </a:lnTo>
                <a:lnTo>
                  <a:pt x="41109" y="112179"/>
                </a:lnTo>
                <a:lnTo>
                  <a:pt x="49288" y="29629"/>
                </a:lnTo>
                <a:lnTo>
                  <a:pt x="19659" y="0"/>
                </a:lnTo>
                <a:close/>
              </a:path>
            </a:pathLst>
          </a:custGeom>
          <a:solidFill>
            <a:srgbClr val="1A93B5">
              <a:alpha val="5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667427" y="1041666"/>
            <a:ext cx="0" cy="3850640"/>
          </a:xfrm>
          <a:custGeom>
            <a:avLst/>
            <a:gdLst/>
            <a:ahLst/>
            <a:cxnLst/>
            <a:rect l="l" t="t" r="r" b="b"/>
            <a:pathLst>
              <a:path w="0" h="3850640">
                <a:moveTo>
                  <a:pt x="0" y="0"/>
                </a:moveTo>
                <a:lnTo>
                  <a:pt x="0" y="3850462"/>
                </a:lnTo>
              </a:path>
            </a:pathLst>
          </a:custGeom>
          <a:ln w="12700">
            <a:solidFill>
              <a:srgbClr val="1A93B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94494" y="2790042"/>
            <a:ext cx="2665811" cy="1607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184203" y="2792547"/>
            <a:ext cx="3094588" cy="16059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9979" y="1720170"/>
            <a:ext cx="4697095" cy="179260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47140" marR="6350" indent="-1235075">
              <a:lnSpc>
                <a:spcPct val="100000"/>
              </a:lnSpc>
              <a:spcBef>
                <a:spcPts val="90"/>
              </a:spcBef>
            </a:pPr>
            <a:r>
              <a:rPr dirty="0" sz="5800" spc="-120">
                <a:solidFill>
                  <a:srgbClr val="5A775B"/>
                </a:solidFill>
              </a:rPr>
              <a:t>A</a:t>
            </a:r>
            <a:r>
              <a:rPr dirty="0" sz="5800" spc="-210">
                <a:solidFill>
                  <a:srgbClr val="5A775B"/>
                </a:solidFill>
              </a:rPr>
              <a:t>L</a:t>
            </a:r>
            <a:r>
              <a:rPr dirty="0" sz="5800" spc="-120">
                <a:solidFill>
                  <a:srgbClr val="5A775B"/>
                </a:solidFill>
              </a:rPr>
              <a:t>CA</a:t>
            </a:r>
            <a:r>
              <a:rPr dirty="0" sz="5800" spc="-125">
                <a:solidFill>
                  <a:srgbClr val="5A775B"/>
                </a:solidFill>
              </a:rPr>
              <a:t>N</a:t>
            </a:r>
            <a:r>
              <a:rPr dirty="0" sz="5800" spc="-355">
                <a:solidFill>
                  <a:srgbClr val="5A775B"/>
                </a:solidFill>
              </a:rPr>
              <a:t>T</a:t>
            </a:r>
            <a:r>
              <a:rPr dirty="0" sz="5800" spc="-120">
                <a:solidFill>
                  <a:srgbClr val="5A775B"/>
                </a:solidFill>
              </a:rPr>
              <a:t>ARIL</a:t>
            </a:r>
            <a:r>
              <a:rPr dirty="0" sz="5800" spc="25">
                <a:solidFill>
                  <a:srgbClr val="5A775B"/>
                </a:solidFill>
              </a:rPr>
              <a:t>L</a:t>
            </a:r>
            <a:r>
              <a:rPr dirty="0" sz="5800" spc="-120">
                <a:solidFill>
                  <a:srgbClr val="5A775B"/>
                </a:solidFill>
              </a:rPr>
              <a:t>ADO  </a:t>
            </a:r>
            <a:r>
              <a:rPr dirty="0" sz="5800" spc="-125">
                <a:solidFill>
                  <a:srgbClr val="5A775B"/>
                </a:solidFill>
              </a:rPr>
              <a:t>PLUVIAL</a:t>
            </a:r>
            <a:endParaRPr sz="5800"/>
          </a:p>
        </p:txBody>
      </p:sp>
      <p:sp>
        <p:nvSpPr>
          <p:cNvPr id="3" name="object 3"/>
          <p:cNvSpPr/>
          <p:nvPr/>
        </p:nvSpPr>
        <p:spPr>
          <a:xfrm>
            <a:off x="0" y="1902345"/>
            <a:ext cx="1910687" cy="192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927631"/>
            <a:ext cx="1838325" cy="109220"/>
          </a:xfrm>
          <a:custGeom>
            <a:avLst/>
            <a:gdLst/>
            <a:ahLst/>
            <a:cxnLst/>
            <a:rect l="l" t="t" r="r" b="b"/>
            <a:pathLst>
              <a:path w="1838325" h="109219">
                <a:moveTo>
                  <a:pt x="0" y="109143"/>
                </a:moveTo>
                <a:lnTo>
                  <a:pt x="1837791" y="109143"/>
                </a:lnTo>
                <a:lnTo>
                  <a:pt x="1837791" y="0"/>
                </a:lnTo>
                <a:lnTo>
                  <a:pt x="0" y="0"/>
                </a:lnTo>
                <a:lnTo>
                  <a:pt x="0" y="109143"/>
                </a:lnTo>
                <a:close/>
              </a:path>
            </a:pathLst>
          </a:custGeom>
          <a:solidFill>
            <a:srgbClr val="5A7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94015" y="2201976"/>
            <a:ext cx="118579" cy="2485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554433" y="1054531"/>
            <a:ext cx="118579" cy="2485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07648" y="10033"/>
            <a:ext cx="2487167" cy="11000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359173" y="10033"/>
            <a:ext cx="3319272" cy="15089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22361" y="10033"/>
            <a:ext cx="7421638" cy="14140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73505" y="10033"/>
            <a:ext cx="7870494" cy="18229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10033"/>
            <a:ext cx="4089400" cy="10360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10033"/>
            <a:ext cx="4473041" cy="14449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377650" y="10033"/>
            <a:ext cx="3766350" cy="29235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929314" y="10033"/>
            <a:ext cx="4214685" cy="70124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789955" y="4476860"/>
            <a:ext cx="1414271" cy="6639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340362" y="4050592"/>
            <a:ext cx="2337816" cy="10902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0" y="3449575"/>
            <a:ext cx="8544266" cy="169125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0" y="3023311"/>
            <a:ext cx="8931071" cy="211752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581645" y="4258927"/>
            <a:ext cx="1554480" cy="882015"/>
          </a:xfrm>
          <a:custGeom>
            <a:avLst/>
            <a:gdLst/>
            <a:ahLst/>
            <a:cxnLst/>
            <a:rect l="l" t="t" r="r" b="b"/>
            <a:pathLst>
              <a:path w="1554480" h="882014">
                <a:moveTo>
                  <a:pt x="1554124" y="0"/>
                </a:moveTo>
                <a:lnTo>
                  <a:pt x="1443494" y="0"/>
                </a:lnTo>
                <a:lnTo>
                  <a:pt x="1443494" y="164401"/>
                </a:lnTo>
                <a:lnTo>
                  <a:pt x="1438801" y="187288"/>
                </a:lnTo>
                <a:lnTo>
                  <a:pt x="1426009" y="206001"/>
                </a:lnTo>
                <a:lnTo>
                  <a:pt x="1407050" y="218631"/>
                </a:lnTo>
                <a:lnTo>
                  <a:pt x="1383855" y="223265"/>
                </a:lnTo>
                <a:lnTo>
                  <a:pt x="170243" y="223265"/>
                </a:lnTo>
                <a:lnTo>
                  <a:pt x="125045" y="229275"/>
                </a:lnTo>
                <a:lnTo>
                  <a:pt x="84393" y="246229"/>
                </a:lnTo>
                <a:lnTo>
                  <a:pt x="49926" y="272515"/>
                </a:lnTo>
                <a:lnTo>
                  <a:pt x="23280" y="306521"/>
                </a:lnTo>
                <a:lnTo>
                  <a:pt x="6093" y="346636"/>
                </a:lnTo>
                <a:lnTo>
                  <a:pt x="0" y="391248"/>
                </a:lnTo>
                <a:lnTo>
                  <a:pt x="0" y="881905"/>
                </a:lnTo>
                <a:lnTo>
                  <a:pt x="110629" y="881905"/>
                </a:lnTo>
                <a:lnTo>
                  <a:pt x="110629" y="391248"/>
                </a:lnTo>
                <a:lnTo>
                  <a:pt x="115322" y="368351"/>
                </a:lnTo>
                <a:lnTo>
                  <a:pt x="128111" y="349638"/>
                </a:lnTo>
                <a:lnTo>
                  <a:pt x="147062" y="337015"/>
                </a:lnTo>
                <a:lnTo>
                  <a:pt x="170243" y="332384"/>
                </a:lnTo>
                <a:lnTo>
                  <a:pt x="1383855" y="332384"/>
                </a:lnTo>
                <a:lnTo>
                  <a:pt x="1429064" y="326373"/>
                </a:lnTo>
                <a:lnTo>
                  <a:pt x="1469723" y="309415"/>
                </a:lnTo>
                <a:lnTo>
                  <a:pt x="1504194" y="283125"/>
                </a:lnTo>
                <a:lnTo>
                  <a:pt x="1530842" y="249117"/>
                </a:lnTo>
                <a:lnTo>
                  <a:pt x="1548031" y="209004"/>
                </a:lnTo>
                <a:lnTo>
                  <a:pt x="1554124" y="164401"/>
                </a:lnTo>
                <a:lnTo>
                  <a:pt x="1554124" y="0"/>
                </a:lnTo>
                <a:close/>
              </a:path>
            </a:pathLst>
          </a:custGeom>
          <a:solidFill>
            <a:srgbClr val="5A7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375821" y="4066493"/>
            <a:ext cx="3084576" cy="107433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929314" y="3640226"/>
            <a:ext cx="3916679" cy="150060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0" y="2426106"/>
            <a:ext cx="448309" cy="332740"/>
          </a:xfrm>
          <a:custGeom>
            <a:avLst/>
            <a:gdLst/>
            <a:ahLst/>
            <a:cxnLst/>
            <a:rect l="l" t="t" r="r" b="b"/>
            <a:pathLst>
              <a:path w="448309" h="332739">
                <a:moveTo>
                  <a:pt x="448096" y="0"/>
                </a:moveTo>
                <a:lnTo>
                  <a:pt x="337492" y="0"/>
                </a:lnTo>
                <a:lnTo>
                  <a:pt x="337492" y="164401"/>
                </a:lnTo>
                <a:lnTo>
                  <a:pt x="332797" y="187299"/>
                </a:lnTo>
                <a:lnTo>
                  <a:pt x="320001" y="206011"/>
                </a:lnTo>
                <a:lnTo>
                  <a:pt x="301037" y="218635"/>
                </a:lnTo>
                <a:lnTo>
                  <a:pt x="277840" y="223266"/>
                </a:lnTo>
                <a:lnTo>
                  <a:pt x="0" y="223266"/>
                </a:lnTo>
                <a:lnTo>
                  <a:pt x="0" y="332409"/>
                </a:lnTo>
                <a:lnTo>
                  <a:pt x="277840" y="332409"/>
                </a:lnTo>
                <a:lnTo>
                  <a:pt x="323057" y="326398"/>
                </a:lnTo>
                <a:lnTo>
                  <a:pt x="363715" y="309440"/>
                </a:lnTo>
                <a:lnTo>
                  <a:pt x="398182" y="283148"/>
                </a:lnTo>
                <a:lnTo>
                  <a:pt x="424823" y="249135"/>
                </a:lnTo>
                <a:lnTo>
                  <a:pt x="442006" y="209015"/>
                </a:lnTo>
                <a:lnTo>
                  <a:pt x="448096" y="164401"/>
                </a:lnTo>
                <a:lnTo>
                  <a:pt x="448096" y="0"/>
                </a:lnTo>
                <a:close/>
              </a:path>
            </a:pathLst>
          </a:custGeom>
          <a:solidFill>
            <a:srgbClr val="5A7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10033"/>
            <a:ext cx="1564346" cy="74669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0" y="10033"/>
            <a:ext cx="1951151" cy="115557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517578" y="794867"/>
            <a:ext cx="530860" cy="423545"/>
          </a:xfrm>
          <a:custGeom>
            <a:avLst/>
            <a:gdLst/>
            <a:ahLst/>
            <a:cxnLst/>
            <a:rect l="l" t="t" r="r" b="b"/>
            <a:pathLst>
              <a:path w="530860" h="423544">
                <a:moveTo>
                  <a:pt x="191020" y="376161"/>
                </a:moveTo>
                <a:lnTo>
                  <a:pt x="0" y="376161"/>
                </a:lnTo>
                <a:lnTo>
                  <a:pt x="0" y="422935"/>
                </a:lnTo>
                <a:lnTo>
                  <a:pt x="191020" y="422935"/>
                </a:lnTo>
                <a:lnTo>
                  <a:pt x="191020" y="376161"/>
                </a:lnTo>
                <a:close/>
              </a:path>
              <a:path w="530860" h="423544">
                <a:moveTo>
                  <a:pt x="530809" y="122821"/>
                </a:moveTo>
                <a:lnTo>
                  <a:pt x="47777" y="122821"/>
                </a:lnTo>
                <a:lnTo>
                  <a:pt x="40479" y="124271"/>
                </a:lnTo>
                <a:lnTo>
                  <a:pt x="34517" y="128225"/>
                </a:lnTo>
                <a:lnTo>
                  <a:pt x="30494" y="134094"/>
                </a:lnTo>
                <a:lnTo>
                  <a:pt x="29019" y="141287"/>
                </a:lnTo>
                <a:lnTo>
                  <a:pt x="29019" y="376161"/>
                </a:lnTo>
                <a:lnTo>
                  <a:pt x="167322" y="376161"/>
                </a:lnTo>
                <a:lnTo>
                  <a:pt x="167322" y="301116"/>
                </a:lnTo>
                <a:lnTo>
                  <a:pt x="168799" y="293912"/>
                </a:lnTo>
                <a:lnTo>
                  <a:pt x="172821" y="288031"/>
                </a:lnTo>
                <a:lnTo>
                  <a:pt x="178777" y="284066"/>
                </a:lnTo>
                <a:lnTo>
                  <a:pt x="186055" y="282613"/>
                </a:lnTo>
                <a:lnTo>
                  <a:pt x="530809" y="282613"/>
                </a:lnTo>
                <a:lnTo>
                  <a:pt x="530809" y="122821"/>
                </a:lnTo>
                <a:close/>
              </a:path>
              <a:path w="530860" h="423544">
                <a:moveTo>
                  <a:pt x="499224" y="282613"/>
                </a:moveTo>
                <a:lnTo>
                  <a:pt x="447852" y="282613"/>
                </a:lnTo>
                <a:lnTo>
                  <a:pt x="447852" y="288467"/>
                </a:lnTo>
                <a:lnTo>
                  <a:pt x="449870" y="298323"/>
                </a:lnTo>
                <a:lnTo>
                  <a:pt x="455371" y="306373"/>
                </a:lnTo>
                <a:lnTo>
                  <a:pt x="463529" y="311801"/>
                </a:lnTo>
                <a:lnTo>
                  <a:pt x="473519" y="313791"/>
                </a:lnTo>
                <a:lnTo>
                  <a:pt x="483525" y="311801"/>
                </a:lnTo>
                <a:lnTo>
                  <a:pt x="491696" y="306373"/>
                </a:lnTo>
                <a:lnTo>
                  <a:pt x="497204" y="298323"/>
                </a:lnTo>
                <a:lnTo>
                  <a:pt x="499224" y="288467"/>
                </a:lnTo>
                <a:lnTo>
                  <a:pt x="499224" y="282613"/>
                </a:lnTo>
                <a:close/>
              </a:path>
              <a:path w="530860" h="423544">
                <a:moveTo>
                  <a:pt x="193001" y="36131"/>
                </a:moveTo>
                <a:lnTo>
                  <a:pt x="161404" y="36131"/>
                </a:lnTo>
                <a:lnTo>
                  <a:pt x="161404" y="122821"/>
                </a:lnTo>
                <a:lnTo>
                  <a:pt x="193001" y="122821"/>
                </a:lnTo>
                <a:lnTo>
                  <a:pt x="193001" y="36131"/>
                </a:lnTo>
                <a:close/>
              </a:path>
              <a:path w="530860" h="423544">
                <a:moveTo>
                  <a:pt x="473519" y="83807"/>
                </a:moveTo>
                <a:lnTo>
                  <a:pt x="463529" y="85798"/>
                </a:lnTo>
                <a:lnTo>
                  <a:pt x="455371" y="91230"/>
                </a:lnTo>
                <a:lnTo>
                  <a:pt x="449870" y="99291"/>
                </a:lnTo>
                <a:lnTo>
                  <a:pt x="447852" y="109169"/>
                </a:lnTo>
                <a:lnTo>
                  <a:pt x="447852" y="122821"/>
                </a:lnTo>
                <a:lnTo>
                  <a:pt x="499224" y="122821"/>
                </a:lnTo>
                <a:lnTo>
                  <a:pt x="499224" y="109169"/>
                </a:lnTo>
                <a:lnTo>
                  <a:pt x="497204" y="99291"/>
                </a:lnTo>
                <a:lnTo>
                  <a:pt x="491696" y="91230"/>
                </a:lnTo>
                <a:lnTo>
                  <a:pt x="483525" y="85798"/>
                </a:lnTo>
                <a:lnTo>
                  <a:pt x="473519" y="83807"/>
                </a:lnTo>
                <a:close/>
              </a:path>
              <a:path w="530860" h="423544">
                <a:moveTo>
                  <a:pt x="101777" y="0"/>
                </a:moveTo>
                <a:lnTo>
                  <a:pt x="92800" y="1789"/>
                </a:lnTo>
                <a:lnTo>
                  <a:pt x="85469" y="6669"/>
                </a:lnTo>
                <a:lnTo>
                  <a:pt x="80526" y="13903"/>
                </a:lnTo>
                <a:lnTo>
                  <a:pt x="78714" y="22758"/>
                </a:lnTo>
                <a:lnTo>
                  <a:pt x="80526" y="31601"/>
                </a:lnTo>
                <a:lnTo>
                  <a:pt x="85469" y="38823"/>
                </a:lnTo>
                <a:lnTo>
                  <a:pt x="92800" y="43693"/>
                </a:lnTo>
                <a:lnTo>
                  <a:pt x="101777" y="45478"/>
                </a:lnTo>
                <a:lnTo>
                  <a:pt x="111149" y="44816"/>
                </a:lnTo>
                <a:lnTo>
                  <a:pt x="126033" y="42933"/>
                </a:lnTo>
                <a:lnTo>
                  <a:pt x="143695" y="39986"/>
                </a:lnTo>
                <a:lnTo>
                  <a:pt x="161404" y="36131"/>
                </a:lnTo>
                <a:lnTo>
                  <a:pt x="270760" y="36131"/>
                </a:lnTo>
                <a:lnTo>
                  <a:pt x="273849" y="31601"/>
                </a:lnTo>
                <a:lnTo>
                  <a:pt x="275653" y="22758"/>
                </a:lnTo>
                <a:lnTo>
                  <a:pt x="273927" y="14287"/>
                </a:lnTo>
                <a:lnTo>
                  <a:pt x="177203" y="14287"/>
                </a:lnTo>
                <a:lnTo>
                  <a:pt x="157952" y="8524"/>
                </a:lnTo>
                <a:lnTo>
                  <a:pt x="135270" y="4005"/>
                </a:lnTo>
                <a:lnTo>
                  <a:pt x="114698" y="1055"/>
                </a:lnTo>
                <a:lnTo>
                  <a:pt x="101777" y="0"/>
                </a:lnTo>
                <a:close/>
              </a:path>
              <a:path w="530860" h="423544">
                <a:moveTo>
                  <a:pt x="270760" y="36131"/>
                </a:moveTo>
                <a:lnTo>
                  <a:pt x="193001" y="36131"/>
                </a:lnTo>
                <a:lnTo>
                  <a:pt x="210703" y="39986"/>
                </a:lnTo>
                <a:lnTo>
                  <a:pt x="228355" y="42933"/>
                </a:lnTo>
                <a:lnTo>
                  <a:pt x="243240" y="44816"/>
                </a:lnTo>
                <a:lnTo>
                  <a:pt x="252641" y="45478"/>
                </a:lnTo>
                <a:lnTo>
                  <a:pt x="261610" y="43693"/>
                </a:lnTo>
                <a:lnTo>
                  <a:pt x="268924" y="38823"/>
                </a:lnTo>
                <a:lnTo>
                  <a:pt x="270760" y="36131"/>
                </a:lnTo>
                <a:close/>
              </a:path>
              <a:path w="530860" h="423544">
                <a:moveTo>
                  <a:pt x="252641" y="0"/>
                </a:moveTo>
                <a:lnTo>
                  <a:pt x="239705" y="1055"/>
                </a:lnTo>
                <a:lnTo>
                  <a:pt x="219127" y="4005"/>
                </a:lnTo>
                <a:lnTo>
                  <a:pt x="196446" y="8524"/>
                </a:lnTo>
                <a:lnTo>
                  <a:pt x="177203" y="14287"/>
                </a:lnTo>
                <a:lnTo>
                  <a:pt x="273927" y="14287"/>
                </a:lnTo>
                <a:lnTo>
                  <a:pt x="273849" y="13903"/>
                </a:lnTo>
                <a:lnTo>
                  <a:pt x="268924" y="6669"/>
                </a:lnTo>
                <a:lnTo>
                  <a:pt x="261610" y="1789"/>
                </a:lnTo>
                <a:lnTo>
                  <a:pt x="252641" y="0"/>
                </a:lnTo>
                <a:close/>
              </a:path>
            </a:pathLst>
          </a:custGeom>
          <a:solidFill>
            <a:srgbClr val="5A7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918273" y="10033"/>
            <a:ext cx="2226310" cy="1596390"/>
          </a:xfrm>
          <a:custGeom>
            <a:avLst/>
            <a:gdLst/>
            <a:ahLst/>
            <a:cxnLst/>
            <a:rect l="l" t="t" r="r" b="b"/>
            <a:pathLst>
              <a:path w="2226309" h="1596390">
                <a:moveTo>
                  <a:pt x="110629" y="0"/>
                </a:moveTo>
                <a:lnTo>
                  <a:pt x="0" y="0"/>
                </a:lnTo>
                <a:lnTo>
                  <a:pt x="0" y="1428127"/>
                </a:lnTo>
                <a:lnTo>
                  <a:pt x="6092" y="1472729"/>
                </a:lnTo>
                <a:lnTo>
                  <a:pt x="23279" y="1512837"/>
                </a:lnTo>
                <a:lnTo>
                  <a:pt x="49925" y="1546839"/>
                </a:lnTo>
                <a:lnTo>
                  <a:pt x="84395" y="1573123"/>
                </a:lnTo>
                <a:lnTo>
                  <a:pt x="125055" y="1590075"/>
                </a:lnTo>
                <a:lnTo>
                  <a:pt x="170268" y="1596085"/>
                </a:lnTo>
                <a:lnTo>
                  <a:pt x="2225725" y="1596085"/>
                </a:lnTo>
                <a:lnTo>
                  <a:pt x="2225725" y="1486966"/>
                </a:lnTo>
                <a:lnTo>
                  <a:pt x="170268" y="1486966"/>
                </a:lnTo>
                <a:lnTo>
                  <a:pt x="147073" y="1482332"/>
                </a:lnTo>
                <a:lnTo>
                  <a:pt x="128114" y="1469705"/>
                </a:lnTo>
                <a:lnTo>
                  <a:pt x="115322" y="1450999"/>
                </a:lnTo>
                <a:lnTo>
                  <a:pt x="110629" y="1428127"/>
                </a:lnTo>
                <a:lnTo>
                  <a:pt x="110629" y="0"/>
                </a:lnTo>
                <a:close/>
              </a:path>
            </a:pathLst>
          </a:custGeom>
          <a:solidFill>
            <a:srgbClr val="5A7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027809" y="2071408"/>
            <a:ext cx="1116330" cy="109220"/>
          </a:xfrm>
          <a:custGeom>
            <a:avLst/>
            <a:gdLst/>
            <a:ahLst/>
            <a:cxnLst/>
            <a:rect l="l" t="t" r="r" b="b"/>
            <a:pathLst>
              <a:path w="1116329" h="109219">
                <a:moveTo>
                  <a:pt x="1116190" y="0"/>
                </a:moveTo>
                <a:lnTo>
                  <a:pt x="0" y="0"/>
                </a:lnTo>
                <a:lnTo>
                  <a:pt x="0" y="109093"/>
                </a:lnTo>
                <a:lnTo>
                  <a:pt x="1116190" y="109093"/>
                </a:lnTo>
                <a:lnTo>
                  <a:pt x="1116190" y="0"/>
                </a:lnTo>
                <a:close/>
              </a:path>
            </a:pathLst>
          </a:custGeom>
          <a:solidFill>
            <a:srgbClr val="5A7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656245" y="1914487"/>
            <a:ext cx="530860" cy="422909"/>
          </a:xfrm>
          <a:custGeom>
            <a:avLst/>
            <a:gdLst/>
            <a:ahLst/>
            <a:cxnLst/>
            <a:rect l="l" t="t" r="r" b="b"/>
            <a:pathLst>
              <a:path w="530859" h="422910">
                <a:moveTo>
                  <a:pt x="191007" y="376110"/>
                </a:moveTo>
                <a:lnTo>
                  <a:pt x="0" y="376110"/>
                </a:lnTo>
                <a:lnTo>
                  <a:pt x="0" y="422897"/>
                </a:lnTo>
                <a:lnTo>
                  <a:pt x="191007" y="422897"/>
                </a:lnTo>
                <a:lnTo>
                  <a:pt x="191007" y="376110"/>
                </a:lnTo>
                <a:close/>
              </a:path>
              <a:path w="530859" h="422910">
                <a:moveTo>
                  <a:pt x="530834" y="122783"/>
                </a:moveTo>
                <a:lnTo>
                  <a:pt x="47777" y="122783"/>
                </a:lnTo>
                <a:lnTo>
                  <a:pt x="40461" y="124241"/>
                </a:lnTo>
                <a:lnTo>
                  <a:pt x="34496" y="128214"/>
                </a:lnTo>
                <a:lnTo>
                  <a:pt x="30478" y="134104"/>
                </a:lnTo>
                <a:lnTo>
                  <a:pt x="29006" y="141312"/>
                </a:lnTo>
                <a:lnTo>
                  <a:pt x="29006" y="376110"/>
                </a:lnTo>
                <a:lnTo>
                  <a:pt x="167309" y="376110"/>
                </a:lnTo>
                <a:lnTo>
                  <a:pt x="167309" y="301078"/>
                </a:lnTo>
                <a:lnTo>
                  <a:pt x="168786" y="293870"/>
                </a:lnTo>
                <a:lnTo>
                  <a:pt x="172812" y="287980"/>
                </a:lnTo>
                <a:lnTo>
                  <a:pt x="178775" y="284007"/>
                </a:lnTo>
                <a:lnTo>
                  <a:pt x="186067" y="282549"/>
                </a:lnTo>
                <a:lnTo>
                  <a:pt x="530834" y="282549"/>
                </a:lnTo>
                <a:lnTo>
                  <a:pt x="530834" y="122783"/>
                </a:lnTo>
                <a:close/>
              </a:path>
              <a:path w="530859" h="422910">
                <a:moveTo>
                  <a:pt x="499224" y="282549"/>
                </a:moveTo>
                <a:lnTo>
                  <a:pt x="447865" y="282549"/>
                </a:lnTo>
                <a:lnTo>
                  <a:pt x="447865" y="288404"/>
                </a:lnTo>
                <a:lnTo>
                  <a:pt x="449881" y="298269"/>
                </a:lnTo>
                <a:lnTo>
                  <a:pt x="455380" y="306327"/>
                </a:lnTo>
                <a:lnTo>
                  <a:pt x="463542" y="311760"/>
                </a:lnTo>
                <a:lnTo>
                  <a:pt x="473544" y="313753"/>
                </a:lnTo>
                <a:lnTo>
                  <a:pt x="483531" y="311760"/>
                </a:lnTo>
                <a:lnTo>
                  <a:pt x="491694" y="306327"/>
                </a:lnTo>
                <a:lnTo>
                  <a:pt x="497203" y="298269"/>
                </a:lnTo>
                <a:lnTo>
                  <a:pt x="499224" y="288404"/>
                </a:lnTo>
                <a:lnTo>
                  <a:pt x="499224" y="282549"/>
                </a:lnTo>
                <a:close/>
              </a:path>
              <a:path w="530859" h="422910">
                <a:moveTo>
                  <a:pt x="192989" y="36118"/>
                </a:moveTo>
                <a:lnTo>
                  <a:pt x="161378" y="36118"/>
                </a:lnTo>
                <a:lnTo>
                  <a:pt x="161378" y="122783"/>
                </a:lnTo>
                <a:lnTo>
                  <a:pt x="192989" y="122783"/>
                </a:lnTo>
                <a:lnTo>
                  <a:pt x="192989" y="36118"/>
                </a:lnTo>
                <a:close/>
              </a:path>
              <a:path w="530859" h="422910">
                <a:moveTo>
                  <a:pt x="473544" y="83819"/>
                </a:moveTo>
                <a:lnTo>
                  <a:pt x="463542" y="85812"/>
                </a:lnTo>
                <a:lnTo>
                  <a:pt x="455380" y="91243"/>
                </a:lnTo>
                <a:lnTo>
                  <a:pt x="449881" y="99293"/>
                </a:lnTo>
                <a:lnTo>
                  <a:pt x="447865" y="109143"/>
                </a:lnTo>
                <a:lnTo>
                  <a:pt x="447865" y="122783"/>
                </a:lnTo>
                <a:lnTo>
                  <a:pt x="499224" y="122783"/>
                </a:lnTo>
                <a:lnTo>
                  <a:pt x="499224" y="109143"/>
                </a:lnTo>
                <a:lnTo>
                  <a:pt x="497203" y="99293"/>
                </a:lnTo>
                <a:lnTo>
                  <a:pt x="491694" y="91243"/>
                </a:lnTo>
                <a:lnTo>
                  <a:pt x="483531" y="85812"/>
                </a:lnTo>
                <a:lnTo>
                  <a:pt x="473544" y="83819"/>
                </a:lnTo>
                <a:close/>
              </a:path>
              <a:path w="530859" h="422910">
                <a:moveTo>
                  <a:pt x="101752" y="0"/>
                </a:moveTo>
                <a:lnTo>
                  <a:pt x="92786" y="1789"/>
                </a:lnTo>
                <a:lnTo>
                  <a:pt x="85467" y="6667"/>
                </a:lnTo>
                <a:lnTo>
                  <a:pt x="80535" y="13898"/>
                </a:lnTo>
                <a:lnTo>
                  <a:pt x="78727" y="22745"/>
                </a:lnTo>
                <a:lnTo>
                  <a:pt x="80535" y="31585"/>
                </a:lnTo>
                <a:lnTo>
                  <a:pt x="85467" y="38798"/>
                </a:lnTo>
                <a:lnTo>
                  <a:pt x="92786" y="43659"/>
                </a:lnTo>
                <a:lnTo>
                  <a:pt x="101752" y="45440"/>
                </a:lnTo>
                <a:lnTo>
                  <a:pt x="111144" y="44778"/>
                </a:lnTo>
                <a:lnTo>
                  <a:pt x="126031" y="42899"/>
                </a:lnTo>
                <a:lnTo>
                  <a:pt x="143686" y="39959"/>
                </a:lnTo>
                <a:lnTo>
                  <a:pt x="161378" y="36118"/>
                </a:lnTo>
                <a:lnTo>
                  <a:pt x="270755" y="36118"/>
                </a:lnTo>
                <a:lnTo>
                  <a:pt x="273857" y="31585"/>
                </a:lnTo>
                <a:lnTo>
                  <a:pt x="275666" y="22745"/>
                </a:lnTo>
                <a:lnTo>
                  <a:pt x="273932" y="14262"/>
                </a:lnTo>
                <a:lnTo>
                  <a:pt x="177177" y="14262"/>
                </a:lnTo>
                <a:lnTo>
                  <a:pt x="157943" y="8508"/>
                </a:lnTo>
                <a:lnTo>
                  <a:pt x="135269" y="3997"/>
                </a:lnTo>
                <a:lnTo>
                  <a:pt x="114693" y="1053"/>
                </a:lnTo>
                <a:lnTo>
                  <a:pt x="101752" y="0"/>
                </a:lnTo>
                <a:close/>
              </a:path>
              <a:path w="530859" h="422910">
                <a:moveTo>
                  <a:pt x="270755" y="36118"/>
                </a:moveTo>
                <a:lnTo>
                  <a:pt x="192989" y="36118"/>
                </a:lnTo>
                <a:lnTo>
                  <a:pt x="210685" y="39959"/>
                </a:lnTo>
                <a:lnTo>
                  <a:pt x="228345" y="42899"/>
                </a:lnTo>
                <a:lnTo>
                  <a:pt x="243234" y="44778"/>
                </a:lnTo>
                <a:lnTo>
                  <a:pt x="252615" y="45440"/>
                </a:lnTo>
                <a:lnTo>
                  <a:pt x="261596" y="43659"/>
                </a:lnTo>
                <a:lnTo>
                  <a:pt x="268922" y="38798"/>
                </a:lnTo>
                <a:lnTo>
                  <a:pt x="270755" y="36118"/>
                </a:lnTo>
                <a:close/>
              </a:path>
              <a:path w="530859" h="422910">
                <a:moveTo>
                  <a:pt x="252615" y="0"/>
                </a:moveTo>
                <a:lnTo>
                  <a:pt x="239687" y="1053"/>
                </a:lnTo>
                <a:lnTo>
                  <a:pt x="219111" y="3997"/>
                </a:lnTo>
                <a:lnTo>
                  <a:pt x="196428" y="8508"/>
                </a:lnTo>
                <a:lnTo>
                  <a:pt x="177177" y="14262"/>
                </a:lnTo>
                <a:lnTo>
                  <a:pt x="273932" y="14262"/>
                </a:lnTo>
                <a:lnTo>
                  <a:pt x="273857" y="13898"/>
                </a:lnTo>
                <a:lnTo>
                  <a:pt x="268922" y="6667"/>
                </a:lnTo>
                <a:lnTo>
                  <a:pt x="261596" y="1789"/>
                </a:lnTo>
                <a:lnTo>
                  <a:pt x="252615" y="0"/>
                </a:lnTo>
                <a:close/>
              </a:path>
            </a:pathLst>
          </a:custGeom>
          <a:solidFill>
            <a:srgbClr val="5A7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10033"/>
            <a:ext cx="2902418" cy="129513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0" y="10033"/>
            <a:ext cx="3286175" cy="170403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678520" y="1770748"/>
            <a:ext cx="530860" cy="422909"/>
          </a:xfrm>
          <a:custGeom>
            <a:avLst/>
            <a:gdLst/>
            <a:ahLst/>
            <a:cxnLst/>
            <a:rect l="l" t="t" r="r" b="b"/>
            <a:pathLst>
              <a:path w="530860" h="422910">
                <a:moveTo>
                  <a:pt x="530809" y="376110"/>
                </a:moveTo>
                <a:lnTo>
                  <a:pt x="339788" y="376110"/>
                </a:lnTo>
                <a:lnTo>
                  <a:pt x="339788" y="422897"/>
                </a:lnTo>
                <a:lnTo>
                  <a:pt x="530809" y="422897"/>
                </a:lnTo>
                <a:lnTo>
                  <a:pt x="530809" y="376110"/>
                </a:lnTo>
                <a:close/>
              </a:path>
              <a:path w="530860" h="422910">
                <a:moveTo>
                  <a:pt x="483044" y="122783"/>
                </a:moveTo>
                <a:lnTo>
                  <a:pt x="0" y="122783"/>
                </a:lnTo>
                <a:lnTo>
                  <a:pt x="0" y="282600"/>
                </a:lnTo>
                <a:lnTo>
                  <a:pt x="344754" y="282600"/>
                </a:lnTo>
                <a:lnTo>
                  <a:pt x="352044" y="284053"/>
                </a:lnTo>
                <a:lnTo>
                  <a:pt x="358003" y="288018"/>
                </a:lnTo>
                <a:lnTo>
                  <a:pt x="362024" y="293900"/>
                </a:lnTo>
                <a:lnTo>
                  <a:pt x="363499" y="301104"/>
                </a:lnTo>
                <a:lnTo>
                  <a:pt x="363499" y="376110"/>
                </a:lnTo>
                <a:lnTo>
                  <a:pt x="501789" y="376110"/>
                </a:lnTo>
                <a:lnTo>
                  <a:pt x="501789" y="141287"/>
                </a:lnTo>
                <a:lnTo>
                  <a:pt x="500316" y="134072"/>
                </a:lnTo>
                <a:lnTo>
                  <a:pt x="496298" y="128192"/>
                </a:lnTo>
                <a:lnTo>
                  <a:pt x="490340" y="124233"/>
                </a:lnTo>
                <a:lnTo>
                  <a:pt x="483044" y="122783"/>
                </a:lnTo>
                <a:close/>
              </a:path>
              <a:path w="530860" h="422910">
                <a:moveTo>
                  <a:pt x="82969" y="282600"/>
                </a:moveTo>
                <a:lnTo>
                  <a:pt x="31623" y="282600"/>
                </a:lnTo>
                <a:lnTo>
                  <a:pt x="31623" y="288455"/>
                </a:lnTo>
                <a:lnTo>
                  <a:pt x="33640" y="298301"/>
                </a:lnTo>
                <a:lnTo>
                  <a:pt x="39141" y="306343"/>
                </a:lnTo>
                <a:lnTo>
                  <a:pt x="47299" y="311765"/>
                </a:lnTo>
                <a:lnTo>
                  <a:pt x="57289" y="313753"/>
                </a:lnTo>
                <a:lnTo>
                  <a:pt x="67286" y="311765"/>
                </a:lnTo>
                <a:lnTo>
                  <a:pt x="75449" y="306343"/>
                </a:lnTo>
                <a:lnTo>
                  <a:pt x="80951" y="298301"/>
                </a:lnTo>
                <a:lnTo>
                  <a:pt x="82969" y="288455"/>
                </a:lnTo>
                <a:lnTo>
                  <a:pt x="82969" y="282600"/>
                </a:lnTo>
                <a:close/>
              </a:path>
              <a:path w="530860" h="422910">
                <a:moveTo>
                  <a:pt x="57289" y="83819"/>
                </a:moveTo>
                <a:lnTo>
                  <a:pt x="47299" y="85809"/>
                </a:lnTo>
                <a:lnTo>
                  <a:pt x="39141" y="91236"/>
                </a:lnTo>
                <a:lnTo>
                  <a:pt x="33640" y="99293"/>
                </a:lnTo>
                <a:lnTo>
                  <a:pt x="31623" y="109169"/>
                </a:lnTo>
                <a:lnTo>
                  <a:pt x="31623" y="122783"/>
                </a:lnTo>
                <a:lnTo>
                  <a:pt x="82969" y="122783"/>
                </a:lnTo>
                <a:lnTo>
                  <a:pt x="82969" y="109169"/>
                </a:lnTo>
                <a:lnTo>
                  <a:pt x="80951" y="99293"/>
                </a:lnTo>
                <a:lnTo>
                  <a:pt x="75449" y="91236"/>
                </a:lnTo>
                <a:lnTo>
                  <a:pt x="67286" y="85809"/>
                </a:lnTo>
                <a:lnTo>
                  <a:pt x="57289" y="83819"/>
                </a:lnTo>
                <a:close/>
              </a:path>
              <a:path w="530860" h="422910">
                <a:moveTo>
                  <a:pt x="369430" y="36144"/>
                </a:moveTo>
                <a:lnTo>
                  <a:pt x="337807" y="36144"/>
                </a:lnTo>
                <a:lnTo>
                  <a:pt x="337807" y="122783"/>
                </a:lnTo>
                <a:lnTo>
                  <a:pt x="369430" y="122783"/>
                </a:lnTo>
                <a:lnTo>
                  <a:pt x="369430" y="36144"/>
                </a:lnTo>
                <a:close/>
              </a:path>
              <a:path w="530860" h="422910">
                <a:moveTo>
                  <a:pt x="278193" y="0"/>
                </a:moveTo>
                <a:lnTo>
                  <a:pt x="269207" y="1785"/>
                </a:lnTo>
                <a:lnTo>
                  <a:pt x="261881" y="6657"/>
                </a:lnTo>
                <a:lnTo>
                  <a:pt x="256949" y="13887"/>
                </a:lnTo>
                <a:lnTo>
                  <a:pt x="255143" y="22745"/>
                </a:lnTo>
                <a:lnTo>
                  <a:pt x="256949" y="31582"/>
                </a:lnTo>
                <a:lnTo>
                  <a:pt x="261881" y="38814"/>
                </a:lnTo>
                <a:lnTo>
                  <a:pt x="269207" y="43698"/>
                </a:lnTo>
                <a:lnTo>
                  <a:pt x="278193" y="45491"/>
                </a:lnTo>
                <a:lnTo>
                  <a:pt x="287590" y="44822"/>
                </a:lnTo>
                <a:lnTo>
                  <a:pt x="302475" y="42927"/>
                </a:lnTo>
                <a:lnTo>
                  <a:pt x="320123" y="39978"/>
                </a:lnTo>
                <a:lnTo>
                  <a:pt x="337807" y="36144"/>
                </a:lnTo>
                <a:lnTo>
                  <a:pt x="447188" y="36144"/>
                </a:lnTo>
                <a:lnTo>
                  <a:pt x="450307" y="31582"/>
                </a:lnTo>
                <a:lnTo>
                  <a:pt x="452119" y="22745"/>
                </a:lnTo>
                <a:lnTo>
                  <a:pt x="450378" y="14236"/>
                </a:lnTo>
                <a:lnTo>
                  <a:pt x="353618" y="14236"/>
                </a:lnTo>
                <a:lnTo>
                  <a:pt x="334377" y="8497"/>
                </a:lnTo>
                <a:lnTo>
                  <a:pt x="311700" y="3994"/>
                </a:lnTo>
                <a:lnTo>
                  <a:pt x="291127" y="1052"/>
                </a:lnTo>
                <a:lnTo>
                  <a:pt x="278193" y="0"/>
                </a:lnTo>
                <a:close/>
              </a:path>
              <a:path w="530860" h="422910">
                <a:moveTo>
                  <a:pt x="447188" y="36144"/>
                </a:moveTo>
                <a:lnTo>
                  <a:pt x="369430" y="36144"/>
                </a:lnTo>
                <a:lnTo>
                  <a:pt x="387131" y="39978"/>
                </a:lnTo>
                <a:lnTo>
                  <a:pt x="404790" y="42927"/>
                </a:lnTo>
                <a:lnTo>
                  <a:pt x="419672" y="44822"/>
                </a:lnTo>
                <a:lnTo>
                  <a:pt x="429044" y="45491"/>
                </a:lnTo>
                <a:lnTo>
                  <a:pt x="438028" y="43698"/>
                </a:lnTo>
                <a:lnTo>
                  <a:pt x="445363" y="38814"/>
                </a:lnTo>
                <a:lnTo>
                  <a:pt x="447188" y="36144"/>
                </a:lnTo>
                <a:close/>
              </a:path>
              <a:path w="530860" h="422910">
                <a:moveTo>
                  <a:pt x="429044" y="0"/>
                </a:moveTo>
                <a:lnTo>
                  <a:pt x="416126" y="1052"/>
                </a:lnTo>
                <a:lnTo>
                  <a:pt x="395551" y="3994"/>
                </a:lnTo>
                <a:lnTo>
                  <a:pt x="372865" y="8497"/>
                </a:lnTo>
                <a:lnTo>
                  <a:pt x="353618" y="14236"/>
                </a:lnTo>
                <a:lnTo>
                  <a:pt x="450378" y="14236"/>
                </a:lnTo>
                <a:lnTo>
                  <a:pt x="450307" y="13887"/>
                </a:lnTo>
                <a:lnTo>
                  <a:pt x="445363" y="6657"/>
                </a:lnTo>
                <a:lnTo>
                  <a:pt x="438028" y="1785"/>
                </a:lnTo>
                <a:lnTo>
                  <a:pt x="429044" y="0"/>
                </a:lnTo>
                <a:close/>
              </a:path>
            </a:pathLst>
          </a:custGeom>
          <a:solidFill>
            <a:srgbClr val="5A7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007002" y="274878"/>
            <a:ext cx="530860" cy="422909"/>
          </a:xfrm>
          <a:custGeom>
            <a:avLst/>
            <a:gdLst/>
            <a:ahLst/>
            <a:cxnLst/>
            <a:rect l="l" t="t" r="r" b="b"/>
            <a:pathLst>
              <a:path w="530860" h="422909">
                <a:moveTo>
                  <a:pt x="530821" y="376135"/>
                </a:moveTo>
                <a:lnTo>
                  <a:pt x="339826" y="376135"/>
                </a:lnTo>
                <a:lnTo>
                  <a:pt x="339826" y="422910"/>
                </a:lnTo>
                <a:lnTo>
                  <a:pt x="530821" y="422910"/>
                </a:lnTo>
                <a:lnTo>
                  <a:pt x="530821" y="376135"/>
                </a:lnTo>
                <a:close/>
              </a:path>
              <a:path w="530860" h="422909">
                <a:moveTo>
                  <a:pt x="483082" y="122783"/>
                </a:moveTo>
                <a:lnTo>
                  <a:pt x="0" y="122783"/>
                </a:lnTo>
                <a:lnTo>
                  <a:pt x="0" y="282600"/>
                </a:lnTo>
                <a:lnTo>
                  <a:pt x="344766" y="282600"/>
                </a:lnTo>
                <a:lnTo>
                  <a:pt x="352067" y="284051"/>
                </a:lnTo>
                <a:lnTo>
                  <a:pt x="358025" y="288010"/>
                </a:lnTo>
                <a:lnTo>
                  <a:pt x="362040" y="293883"/>
                </a:lnTo>
                <a:lnTo>
                  <a:pt x="363512" y="301078"/>
                </a:lnTo>
                <a:lnTo>
                  <a:pt x="363512" y="376135"/>
                </a:lnTo>
                <a:lnTo>
                  <a:pt x="501827" y="376135"/>
                </a:lnTo>
                <a:lnTo>
                  <a:pt x="501827" y="141287"/>
                </a:lnTo>
                <a:lnTo>
                  <a:pt x="500352" y="134083"/>
                </a:lnTo>
                <a:lnTo>
                  <a:pt x="496331" y="128201"/>
                </a:lnTo>
                <a:lnTo>
                  <a:pt x="490372" y="124237"/>
                </a:lnTo>
                <a:lnTo>
                  <a:pt x="483082" y="122783"/>
                </a:lnTo>
                <a:close/>
              </a:path>
              <a:path w="530860" h="422909">
                <a:moveTo>
                  <a:pt x="82994" y="282600"/>
                </a:moveTo>
                <a:lnTo>
                  <a:pt x="31610" y="282600"/>
                </a:lnTo>
                <a:lnTo>
                  <a:pt x="31610" y="288442"/>
                </a:lnTo>
                <a:lnTo>
                  <a:pt x="33631" y="298298"/>
                </a:lnTo>
                <a:lnTo>
                  <a:pt x="39142" y="306347"/>
                </a:lnTo>
                <a:lnTo>
                  <a:pt x="47314" y="311775"/>
                </a:lnTo>
                <a:lnTo>
                  <a:pt x="57315" y="313766"/>
                </a:lnTo>
                <a:lnTo>
                  <a:pt x="67306" y="311775"/>
                </a:lnTo>
                <a:lnTo>
                  <a:pt x="75469" y="306347"/>
                </a:lnTo>
                <a:lnTo>
                  <a:pt x="80975" y="298298"/>
                </a:lnTo>
                <a:lnTo>
                  <a:pt x="82994" y="288442"/>
                </a:lnTo>
                <a:lnTo>
                  <a:pt x="82994" y="282600"/>
                </a:lnTo>
                <a:close/>
              </a:path>
              <a:path w="530860" h="422909">
                <a:moveTo>
                  <a:pt x="57315" y="83820"/>
                </a:moveTo>
                <a:lnTo>
                  <a:pt x="47314" y="85806"/>
                </a:lnTo>
                <a:lnTo>
                  <a:pt x="39142" y="91227"/>
                </a:lnTo>
                <a:lnTo>
                  <a:pt x="33631" y="99271"/>
                </a:lnTo>
                <a:lnTo>
                  <a:pt x="31610" y="109131"/>
                </a:lnTo>
                <a:lnTo>
                  <a:pt x="31610" y="122783"/>
                </a:lnTo>
                <a:lnTo>
                  <a:pt x="82994" y="122783"/>
                </a:lnTo>
                <a:lnTo>
                  <a:pt x="82994" y="109131"/>
                </a:lnTo>
                <a:lnTo>
                  <a:pt x="80975" y="99271"/>
                </a:lnTo>
                <a:lnTo>
                  <a:pt x="75469" y="91227"/>
                </a:lnTo>
                <a:lnTo>
                  <a:pt x="67306" y="85806"/>
                </a:lnTo>
                <a:lnTo>
                  <a:pt x="57315" y="83820"/>
                </a:lnTo>
                <a:close/>
              </a:path>
              <a:path w="530860" h="422909">
                <a:moveTo>
                  <a:pt x="369442" y="36131"/>
                </a:moveTo>
                <a:lnTo>
                  <a:pt x="337845" y="36131"/>
                </a:lnTo>
                <a:lnTo>
                  <a:pt x="337845" y="122783"/>
                </a:lnTo>
                <a:lnTo>
                  <a:pt x="369442" y="122783"/>
                </a:lnTo>
                <a:lnTo>
                  <a:pt x="369442" y="36131"/>
                </a:lnTo>
                <a:close/>
              </a:path>
              <a:path w="530860" h="422909">
                <a:moveTo>
                  <a:pt x="278206" y="0"/>
                </a:moveTo>
                <a:lnTo>
                  <a:pt x="269232" y="1785"/>
                </a:lnTo>
                <a:lnTo>
                  <a:pt x="261910" y="6656"/>
                </a:lnTo>
                <a:lnTo>
                  <a:pt x="256976" y="13882"/>
                </a:lnTo>
                <a:lnTo>
                  <a:pt x="255168" y="22733"/>
                </a:lnTo>
                <a:lnTo>
                  <a:pt x="256976" y="31587"/>
                </a:lnTo>
                <a:lnTo>
                  <a:pt x="261910" y="38822"/>
                </a:lnTo>
                <a:lnTo>
                  <a:pt x="269232" y="43701"/>
                </a:lnTo>
                <a:lnTo>
                  <a:pt x="278206" y="45491"/>
                </a:lnTo>
                <a:lnTo>
                  <a:pt x="287601" y="44825"/>
                </a:lnTo>
                <a:lnTo>
                  <a:pt x="302487" y="42935"/>
                </a:lnTo>
                <a:lnTo>
                  <a:pt x="320141" y="39983"/>
                </a:lnTo>
                <a:lnTo>
                  <a:pt x="337845" y="36131"/>
                </a:lnTo>
                <a:lnTo>
                  <a:pt x="447218" y="36131"/>
                </a:lnTo>
                <a:lnTo>
                  <a:pt x="450321" y="31587"/>
                </a:lnTo>
                <a:lnTo>
                  <a:pt x="452132" y="22733"/>
                </a:lnTo>
                <a:lnTo>
                  <a:pt x="450399" y="14262"/>
                </a:lnTo>
                <a:lnTo>
                  <a:pt x="353656" y="14262"/>
                </a:lnTo>
                <a:lnTo>
                  <a:pt x="334400" y="8513"/>
                </a:lnTo>
                <a:lnTo>
                  <a:pt x="311716" y="4002"/>
                </a:lnTo>
                <a:lnTo>
                  <a:pt x="291140" y="1055"/>
                </a:lnTo>
                <a:lnTo>
                  <a:pt x="278206" y="0"/>
                </a:lnTo>
                <a:close/>
              </a:path>
              <a:path w="530860" h="422909">
                <a:moveTo>
                  <a:pt x="447218" y="36131"/>
                </a:moveTo>
                <a:lnTo>
                  <a:pt x="369442" y="36131"/>
                </a:lnTo>
                <a:lnTo>
                  <a:pt x="387146" y="39983"/>
                </a:lnTo>
                <a:lnTo>
                  <a:pt x="404807" y="42935"/>
                </a:lnTo>
                <a:lnTo>
                  <a:pt x="419690" y="44825"/>
                </a:lnTo>
                <a:lnTo>
                  <a:pt x="429056" y="45491"/>
                </a:lnTo>
                <a:lnTo>
                  <a:pt x="438047" y="43701"/>
                </a:lnTo>
                <a:lnTo>
                  <a:pt x="445381" y="38822"/>
                </a:lnTo>
                <a:lnTo>
                  <a:pt x="447218" y="36131"/>
                </a:lnTo>
                <a:close/>
              </a:path>
              <a:path w="530860" h="422909">
                <a:moveTo>
                  <a:pt x="429056" y="0"/>
                </a:moveTo>
                <a:lnTo>
                  <a:pt x="416134" y="1055"/>
                </a:lnTo>
                <a:lnTo>
                  <a:pt x="395571" y="4002"/>
                </a:lnTo>
                <a:lnTo>
                  <a:pt x="372901" y="8513"/>
                </a:lnTo>
                <a:lnTo>
                  <a:pt x="353656" y="14262"/>
                </a:lnTo>
                <a:lnTo>
                  <a:pt x="450399" y="14262"/>
                </a:lnTo>
                <a:lnTo>
                  <a:pt x="450321" y="13882"/>
                </a:lnTo>
                <a:lnTo>
                  <a:pt x="445381" y="6656"/>
                </a:lnTo>
                <a:lnTo>
                  <a:pt x="438047" y="1785"/>
                </a:lnTo>
                <a:lnTo>
                  <a:pt x="429056" y="0"/>
                </a:lnTo>
                <a:close/>
              </a:path>
            </a:pathLst>
          </a:custGeom>
          <a:solidFill>
            <a:srgbClr val="5A7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23502" y="2574367"/>
            <a:ext cx="2051304" cy="135940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15656" y="2590063"/>
            <a:ext cx="2001520" cy="1310005"/>
          </a:xfrm>
          <a:custGeom>
            <a:avLst/>
            <a:gdLst/>
            <a:ahLst/>
            <a:cxnLst/>
            <a:rect l="l" t="t" r="r" b="b"/>
            <a:pathLst>
              <a:path w="2001520" h="1310004">
                <a:moveTo>
                  <a:pt x="1820673" y="0"/>
                </a:moveTo>
                <a:lnTo>
                  <a:pt x="1107352" y="0"/>
                </a:lnTo>
                <a:lnTo>
                  <a:pt x="1107352" y="109143"/>
                </a:lnTo>
                <a:lnTo>
                  <a:pt x="1820673" y="109143"/>
                </a:lnTo>
                <a:lnTo>
                  <a:pt x="1847878" y="114575"/>
                </a:lnTo>
                <a:lnTo>
                  <a:pt x="1870125" y="129384"/>
                </a:lnTo>
                <a:lnTo>
                  <a:pt x="1885140" y="151341"/>
                </a:lnTo>
                <a:lnTo>
                  <a:pt x="1890650" y="178219"/>
                </a:lnTo>
                <a:lnTo>
                  <a:pt x="1890650" y="1131493"/>
                </a:lnTo>
                <a:lnTo>
                  <a:pt x="1885140" y="1158341"/>
                </a:lnTo>
                <a:lnTo>
                  <a:pt x="1870125" y="1180284"/>
                </a:lnTo>
                <a:lnTo>
                  <a:pt x="1847878" y="1195087"/>
                </a:lnTo>
                <a:lnTo>
                  <a:pt x="1820673" y="1200518"/>
                </a:lnTo>
                <a:lnTo>
                  <a:pt x="0" y="1200518"/>
                </a:lnTo>
                <a:lnTo>
                  <a:pt x="0" y="1309667"/>
                </a:lnTo>
                <a:lnTo>
                  <a:pt x="1820673" y="1309667"/>
                </a:lnTo>
                <a:lnTo>
                  <a:pt x="1868632" y="1303291"/>
                </a:lnTo>
                <a:lnTo>
                  <a:pt x="1911760" y="1285306"/>
                </a:lnTo>
                <a:lnTo>
                  <a:pt x="1948324" y="1257423"/>
                </a:lnTo>
                <a:lnTo>
                  <a:pt x="1976587" y="1221352"/>
                </a:lnTo>
                <a:lnTo>
                  <a:pt x="1994817" y="1178805"/>
                </a:lnTo>
                <a:lnTo>
                  <a:pt x="2001279" y="1131493"/>
                </a:lnTo>
                <a:lnTo>
                  <a:pt x="2001279" y="178219"/>
                </a:lnTo>
                <a:lnTo>
                  <a:pt x="1994817" y="130895"/>
                </a:lnTo>
                <a:lnTo>
                  <a:pt x="1976587" y="88337"/>
                </a:lnTo>
                <a:lnTo>
                  <a:pt x="1948324" y="52257"/>
                </a:lnTo>
                <a:lnTo>
                  <a:pt x="1911760" y="24366"/>
                </a:lnTo>
                <a:lnTo>
                  <a:pt x="1868632" y="6376"/>
                </a:lnTo>
                <a:lnTo>
                  <a:pt x="1820673" y="0"/>
                </a:lnTo>
                <a:close/>
              </a:path>
            </a:pathLst>
          </a:custGeom>
          <a:solidFill>
            <a:srgbClr val="5A7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821864" y="3229211"/>
            <a:ext cx="322135" cy="135940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814003" y="3244913"/>
            <a:ext cx="330200" cy="1310005"/>
          </a:xfrm>
          <a:custGeom>
            <a:avLst/>
            <a:gdLst/>
            <a:ahLst/>
            <a:cxnLst/>
            <a:rect l="l" t="t" r="r" b="b"/>
            <a:pathLst>
              <a:path w="330200" h="1310004">
                <a:moveTo>
                  <a:pt x="329996" y="0"/>
                </a:moveTo>
                <a:lnTo>
                  <a:pt x="180619" y="0"/>
                </a:lnTo>
                <a:lnTo>
                  <a:pt x="132654" y="6374"/>
                </a:lnTo>
                <a:lnTo>
                  <a:pt x="89522" y="24359"/>
                </a:lnTo>
                <a:lnTo>
                  <a:pt x="52957" y="52241"/>
                </a:lnTo>
                <a:lnTo>
                  <a:pt x="24692" y="88311"/>
                </a:lnTo>
                <a:lnTo>
                  <a:pt x="6462" y="130857"/>
                </a:lnTo>
                <a:lnTo>
                  <a:pt x="0" y="178168"/>
                </a:lnTo>
                <a:lnTo>
                  <a:pt x="0" y="1131469"/>
                </a:lnTo>
                <a:lnTo>
                  <a:pt x="6462" y="1178791"/>
                </a:lnTo>
                <a:lnTo>
                  <a:pt x="24692" y="1221344"/>
                </a:lnTo>
                <a:lnTo>
                  <a:pt x="52957" y="1257418"/>
                </a:lnTo>
                <a:lnTo>
                  <a:pt x="89522" y="1285303"/>
                </a:lnTo>
                <a:lnTo>
                  <a:pt x="132654" y="1303288"/>
                </a:lnTo>
                <a:lnTo>
                  <a:pt x="180619" y="1309663"/>
                </a:lnTo>
                <a:lnTo>
                  <a:pt x="329996" y="1309663"/>
                </a:lnTo>
                <a:lnTo>
                  <a:pt x="329996" y="1200519"/>
                </a:lnTo>
                <a:lnTo>
                  <a:pt x="180619" y="1200519"/>
                </a:lnTo>
                <a:lnTo>
                  <a:pt x="153390" y="1195084"/>
                </a:lnTo>
                <a:lnTo>
                  <a:pt x="131141" y="1180272"/>
                </a:lnTo>
                <a:lnTo>
                  <a:pt x="116134" y="1158321"/>
                </a:lnTo>
                <a:lnTo>
                  <a:pt x="110629" y="1131469"/>
                </a:lnTo>
                <a:lnTo>
                  <a:pt x="110629" y="178168"/>
                </a:lnTo>
                <a:lnTo>
                  <a:pt x="116134" y="151318"/>
                </a:lnTo>
                <a:lnTo>
                  <a:pt x="131141" y="129371"/>
                </a:lnTo>
                <a:lnTo>
                  <a:pt x="153390" y="114563"/>
                </a:lnTo>
                <a:lnTo>
                  <a:pt x="180619" y="109131"/>
                </a:lnTo>
                <a:lnTo>
                  <a:pt x="329996" y="109131"/>
                </a:lnTo>
                <a:lnTo>
                  <a:pt x="329996" y="0"/>
                </a:lnTo>
                <a:close/>
              </a:path>
            </a:pathLst>
          </a:custGeom>
          <a:solidFill>
            <a:srgbClr val="5A7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401101" y="2333307"/>
            <a:ext cx="742899" cy="86868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8393239" y="2348992"/>
            <a:ext cx="751205" cy="819150"/>
          </a:xfrm>
          <a:custGeom>
            <a:avLst/>
            <a:gdLst/>
            <a:ahLst/>
            <a:cxnLst/>
            <a:rect l="l" t="t" r="r" b="b"/>
            <a:pathLst>
              <a:path w="751204" h="819150">
                <a:moveTo>
                  <a:pt x="750760" y="0"/>
                </a:moveTo>
                <a:lnTo>
                  <a:pt x="180619" y="0"/>
                </a:lnTo>
                <a:lnTo>
                  <a:pt x="132659" y="6376"/>
                </a:lnTo>
                <a:lnTo>
                  <a:pt x="89528" y="24366"/>
                </a:lnTo>
                <a:lnTo>
                  <a:pt x="52962" y="52257"/>
                </a:lnTo>
                <a:lnTo>
                  <a:pt x="24695" y="88337"/>
                </a:lnTo>
                <a:lnTo>
                  <a:pt x="6463" y="130895"/>
                </a:lnTo>
                <a:lnTo>
                  <a:pt x="0" y="178219"/>
                </a:lnTo>
                <a:lnTo>
                  <a:pt x="0" y="640435"/>
                </a:lnTo>
                <a:lnTo>
                  <a:pt x="6463" y="687738"/>
                </a:lnTo>
                <a:lnTo>
                  <a:pt x="24695" y="730281"/>
                </a:lnTo>
                <a:lnTo>
                  <a:pt x="52962" y="766352"/>
                </a:lnTo>
                <a:lnTo>
                  <a:pt x="89528" y="794239"/>
                </a:lnTo>
                <a:lnTo>
                  <a:pt x="132659" y="812227"/>
                </a:lnTo>
                <a:lnTo>
                  <a:pt x="180619" y="818603"/>
                </a:lnTo>
                <a:lnTo>
                  <a:pt x="750760" y="818603"/>
                </a:lnTo>
                <a:lnTo>
                  <a:pt x="750760" y="709485"/>
                </a:lnTo>
                <a:lnTo>
                  <a:pt x="180619" y="709485"/>
                </a:lnTo>
                <a:lnTo>
                  <a:pt x="153401" y="704050"/>
                </a:lnTo>
                <a:lnTo>
                  <a:pt x="131151" y="689238"/>
                </a:lnTo>
                <a:lnTo>
                  <a:pt x="116138" y="667287"/>
                </a:lnTo>
                <a:lnTo>
                  <a:pt x="110629" y="640435"/>
                </a:lnTo>
                <a:lnTo>
                  <a:pt x="110629" y="178219"/>
                </a:lnTo>
                <a:lnTo>
                  <a:pt x="116138" y="151352"/>
                </a:lnTo>
                <a:lnTo>
                  <a:pt x="131151" y="129393"/>
                </a:lnTo>
                <a:lnTo>
                  <a:pt x="153401" y="114579"/>
                </a:lnTo>
                <a:lnTo>
                  <a:pt x="180619" y="109143"/>
                </a:lnTo>
                <a:lnTo>
                  <a:pt x="750760" y="109143"/>
                </a:lnTo>
                <a:lnTo>
                  <a:pt x="750760" y="0"/>
                </a:lnTo>
                <a:close/>
              </a:path>
            </a:pathLst>
          </a:custGeom>
          <a:solidFill>
            <a:srgbClr val="5A7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00571" y="4703328"/>
            <a:ext cx="877824" cy="43750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92705" y="4719035"/>
            <a:ext cx="829944" cy="422275"/>
          </a:xfrm>
          <a:custGeom>
            <a:avLst/>
            <a:gdLst/>
            <a:ahLst/>
            <a:cxnLst/>
            <a:rect l="l" t="t" r="r" b="b"/>
            <a:pathLst>
              <a:path w="829944" h="422275">
                <a:moveTo>
                  <a:pt x="649173" y="0"/>
                </a:moveTo>
                <a:lnTo>
                  <a:pt x="180657" y="0"/>
                </a:lnTo>
                <a:lnTo>
                  <a:pt x="132685" y="6377"/>
                </a:lnTo>
                <a:lnTo>
                  <a:pt x="89545" y="24368"/>
                </a:lnTo>
                <a:lnTo>
                  <a:pt x="52971" y="52258"/>
                </a:lnTo>
                <a:lnTo>
                  <a:pt x="24699" y="88335"/>
                </a:lnTo>
                <a:lnTo>
                  <a:pt x="6464" y="130884"/>
                </a:lnTo>
                <a:lnTo>
                  <a:pt x="0" y="178193"/>
                </a:lnTo>
                <a:lnTo>
                  <a:pt x="0" y="421797"/>
                </a:lnTo>
                <a:lnTo>
                  <a:pt x="110642" y="421797"/>
                </a:lnTo>
                <a:lnTo>
                  <a:pt x="110642" y="178193"/>
                </a:lnTo>
                <a:lnTo>
                  <a:pt x="116153" y="151354"/>
                </a:lnTo>
                <a:lnTo>
                  <a:pt x="131171" y="129406"/>
                </a:lnTo>
                <a:lnTo>
                  <a:pt x="153429" y="114592"/>
                </a:lnTo>
                <a:lnTo>
                  <a:pt x="180657" y="109156"/>
                </a:lnTo>
                <a:lnTo>
                  <a:pt x="814045" y="109156"/>
                </a:lnTo>
                <a:lnTo>
                  <a:pt x="805124" y="88335"/>
                </a:lnTo>
                <a:lnTo>
                  <a:pt x="776857" y="52258"/>
                </a:lnTo>
                <a:lnTo>
                  <a:pt x="740287" y="24368"/>
                </a:lnTo>
                <a:lnTo>
                  <a:pt x="697148" y="6377"/>
                </a:lnTo>
                <a:lnTo>
                  <a:pt x="649173" y="0"/>
                </a:lnTo>
                <a:close/>
              </a:path>
              <a:path w="829944" h="422275">
                <a:moveTo>
                  <a:pt x="814045" y="109156"/>
                </a:moveTo>
                <a:lnTo>
                  <a:pt x="649173" y="109156"/>
                </a:lnTo>
                <a:lnTo>
                  <a:pt x="676411" y="114592"/>
                </a:lnTo>
                <a:lnTo>
                  <a:pt x="698668" y="129406"/>
                </a:lnTo>
                <a:lnTo>
                  <a:pt x="713681" y="151354"/>
                </a:lnTo>
                <a:lnTo>
                  <a:pt x="719188" y="178193"/>
                </a:lnTo>
                <a:lnTo>
                  <a:pt x="719188" y="421797"/>
                </a:lnTo>
                <a:lnTo>
                  <a:pt x="829818" y="421797"/>
                </a:lnTo>
                <a:lnTo>
                  <a:pt x="829818" y="178193"/>
                </a:lnTo>
                <a:lnTo>
                  <a:pt x="823355" y="130884"/>
                </a:lnTo>
                <a:lnTo>
                  <a:pt x="814045" y="109156"/>
                </a:lnTo>
                <a:close/>
              </a:path>
            </a:pathLst>
          </a:custGeom>
          <a:solidFill>
            <a:srgbClr val="5A7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8655887" y="10033"/>
            <a:ext cx="488111" cy="77396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8648039" y="10033"/>
            <a:ext cx="496570" cy="740410"/>
          </a:xfrm>
          <a:custGeom>
            <a:avLst/>
            <a:gdLst/>
            <a:ahLst/>
            <a:cxnLst/>
            <a:rect l="l" t="t" r="r" b="b"/>
            <a:pathLst>
              <a:path w="496570" h="740410">
                <a:moveTo>
                  <a:pt x="110617" y="0"/>
                </a:moveTo>
                <a:lnTo>
                  <a:pt x="0" y="0"/>
                </a:lnTo>
                <a:lnTo>
                  <a:pt x="0" y="561759"/>
                </a:lnTo>
                <a:lnTo>
                  <a:pt x="6462" y="609072"/>
                </a:lnTo>
                <a:lnTo>
                  <a:pt x="24692" y="651622"/>
                </a:lnTo>
                <a:lnTo>
                  <a:pt x="52955" y="687698"/>
                </a:lnTo>
                <a:lnTo>
                  <a:pt x="89519" y="715587"/>
                </a:lnTo>
                <a:lnTo>
                  <a:pt x="132647" y="733575"/>
                </a:lnTo>
                <a:lnTo>
                  <a:pt x="180606" y="739952"/>
                </a:lnTo>
                <a:lnTo>
                  <a:pt x="495960" y="739952"/>
                </a:lnTo>
                <a:lnTo>
                  <a:pt x="495960" y="630809"/>
                </a:lnTo>
                <a:lnTo>
                  <a:pt x="180606" y="630809"/>
                </a:lnTo>
                <a:lnTo>
                  <a:pt x="153399" y="625374"/>
                </a:lnTo>
                <a:lnTo>
                  <a:pt x="131148" y="610562"/>
                </a:lnTo>
                <a:lnTo>
                  <a:pt x="116128" y="588610"/>
                </a:lnTo>
                <a:lnTo>
                  <a:pt x="110617" y="561759"/>
                </a:lnTo>
                <a:lnTo>
                  <a:pt x="110617" y="0"/>
                </a:lnTo>
                <a:close/>
              </a:path>
            </a:pathLst>
          </a:custGeom>
          <a:solidFill>
            <a:srgbClr val="5A7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621360" y="2574367"/>
            <a:ext cx="2522639" cy="135940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613499" y="2590076"/>
            <a:ext cx="2531110" cy="1310005"/>
          </a:xfrm>
          <a:custGeom>
            <a:avLst/>
            <a:gdLst/>
            <a:ahLst/>
            <a:cxnLst/>
            <a:rect l="l" t="t" r="r" b="b"/>
            <a:pathLst>
              <a:path w="2531109" h="1310004">
                <a:moveTo>
                  <a:pt x="2530500" y="0"/>
                </a:moveTo>
                <a:lnTo>
                  <a:pt x="1168780" y="0"/>
                </a:lnTo>
                <a:lnTo>
                  <a:pt x="1123259" y="5188"/>
                </a:lnTo>
                <a:lnTo>
                  <a:pt x="1081442" y="19963"/>
                </a:lnTo>
                <a:lnTo>
                  <a:pt x="1044530" y="43138"/>
                </a:lnTo>
                <a:lnTo>
                  <a:pt x="1013727" y="73528"/>
                </a:lnTo>
                <a:lnTo>
                  <a:pt x="990236" y="109946"/>
                </a:lnTo>
                <a:lnTo>
                  <a:pt x="975260" y="151207"/>
                </a:lnTo>
                <a:lnTo>
                  <a:pt x="970000" y="196126"/>
                </a:lnTo>
                <a:lnTo>
                  <a:pt x="970000" y="513334"/>
                </a:lnTo>
                <a:lnTo>
                  <a:pt x="963062" y="547142"/>
                </a:lnTo>
                <a:lnTo>
                  <a:pt x="944152" y="574778"/>
                </a:lnTo>
                <a:lnTo>
                  <a:pt x="916133" y="593424"/>
                </a:lnTo>
                <a:lnTo>
                  <a:pt x="881862" y="600265"/>
                </a:lnTo>
                <a:lnTo>
                  <a:pt x="198767" y="600265"/>
                </a:lnTo>
                <a:lnTo>
                  <a:pt x="153247" y="605454"/>
                </a:lnTo>
                <a:lnTo>
                  <a:pt x="111431" y="620230"/>
                </a:lnTo>
                <a:lnTo>
                  <a:pt x="74522" y="643404"/>
                </a:lnTo>
                <a:lnTo>
                  <a:pt x="43722" y="673791"/>
                </a:lnTo>
                <a:lnTo>
                  <a:pt x="20233" y="710203"/>
                </a:lnTo>
                <a:lnTo>
                  <a:pt x="5258" y="751453"/>
                </a:lnTo>
                <a:lnTo>
                  <a:pt x="0" y="796353"/>
                </a:lnTo>
                <a:lnTo>
                  <a:pt x="0" y="1113574"/>
                </a:lnTo>
                <a:lnTo>
                  <a:pt x="5258" y="1158473"/>
                </a:lnTo>
                <a:lnTo>
                  <a:pt x="20233" y="1199722"/>
                </a:lnTo>
                <a:lnTo>
                  <a:pt x="43722" y="1236133"/>
                </a:lnTo>
                <a:lnTo>
                  <a:pt x="74522" y="1266519"/>
                </a:lnTo>
                <a:lnTo>
                  <a:pt x="111431" y="1289693"/>
                </a:lnTo>
                <a:lnTo>
                  <a:pt x="153247" y="1304468"/>
                </a:lnTo>
                <a:lnTo>
                  <a:pt x="198767" y="1309657"/>
                </a:lnTo>
                <a:lnTo>
                  <a:pt x="2530500" y="1309657"/>
                </a:lnTo>
                <a:lnTo>
                  <a:pt x="2530500" y="1200518"/>
                </a:lnTo>
                <a:lnTo>
                  <a:pt x="198767" y="1200518"/>
                </a:lnTo>
                <a:lnTo>
                  <a:pt x="164489" y="1193676"/>
                </a:lnTo>
                <a:lnTo>
                  <a:pt x="136466" y="1175029"/>
                </a:lnTo>
                <a:lnTo>
                  <a:pt x="117555" y="1147390"/>
                </a:lnTo>
                <a:lnTo>
                  <a:pt x="110616" y="1113574"/>
                </a:lnTo>
                <a:lnTo>
                  <a:pt x="110616" y="796353"/>
                </a:lnTo>
                <a:lnTo>
                  <a:pt x="117555" y="762548"/>
                </a:lnTo>
                <a:lnTo>
                  <a:pt x="136466" y="734907"/>
                </a:lnTo>
                <a:lnTo>
                  <a:pt x="164489" y="716254"/>
                </a:lnTo>
                <a:lnTo>
                  <a:pt x="198767" y="709409"/>
                </a:lnTo>
                <a:lnTo>
                  <a:pt x="881862" y="709409"/>
                </a:lnTo>
                <a:lnTo>
                  <a:pt x="927388" y="704221"/>
                </a:lnTo>
                <a:lnTo>
                  <a:pt x="969209" y="689449"/>
                </a:lnTo>
                <a:lnTo>
                  <a:pt x="1006123" y="666278"/>
                </a:lnTo>
                <a:lnTo>
                  <a:pt x="1036927" y="635895"/>
                </a:lnTo>
                <a:lnTo>
                  <a:pt x="1060419" y="599486"/>
                </a:lnTo>
                <a:lnTo>
                  <a:pt x="1075396" y="558237"/>
                </a:lnTo>
                <a:lnTo>
                  <a:pt x="1080655" y="513334"/>
                </a:lnTo>
                <a:lnTo>
                  <a:pt x="1080655" y="196126"/>
                </a:lnTo>
                <a:lnTo>
                  <a:pt x="1087594" y="162296"/>
                </a:lnTo>
                <a:lnTo>
                  <a:pt x="1106501" y="134640"/>
                </a:lnTo>
                <a:lnTo>
                  <a:pt x="1134517" y="115978"/>
                </a:lnTo>
                <a:lnTo>
                  <a:pt x="1168780" y="109131"/>
                </a:lnTo>
                <a:lnTo>
                  <a:pt x="2530500" y="109131"/>
                </a:lnTo>
                <a:lnTo>
                  <a:pt x="2530500" y="0"/>
                </a:lnTo>
                <a:close/>
              </a:path>
            </a:pathLst>
          </a:custGeom>
          <a:solidFill>
            <a:srgbClr val="5A7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363834" y="834961"/>
            <a:ext cx="155575" cy="325120"/>
          </a:xfrm>
          <a:custGeom>
            <a:avLst/>
            <a:gdLst/>
            <a:ahLst/>
            <a:cxnLst/>
            <a:rect l="l" t="t" r="r" b="b"/>
            <a:pathLst>
              <a:path w="155575" h="325119">
                <a:moveTo>
                  <a:pt x="77546" y="0"/>
                </a:moveTo>
                <a:lnTo>
                  <a:pt x="32714" y="119940"/>
                </a:lnTo>
                <a:lnTo>
                  <a:pt x="9693" y="185812"/>
                </a:lnTo>
                <a:lnTo>
                  <a:pt x="1211" y="220915"/>
                </a:lnTo>
                <a:lnTo>
                  <a:pt x="0" y="248551"/>
                </a:lnTo>
                <a:lnTo>
                  <a:pt x="6092" y="278331"/>
                </a:lnTo>
                <a:lnTo>
                  <a:pt x="22709" y="302648"/>
                </a:lnTo>
                <a:lnTo>
                  <a:pt x="47357" y="319044"/>
                </a:lnTo>
                <a:lnTo>
                  <a:pt x="77546" y="325056"/>
                </a:lnTo>
                <a:lnTo>
                  <a:pt x="107721" y="319044"/>
                </a:lnTo>
                <a:lnTo>
                  <a:pt x="132367" y="302648"/>
                </a:lnTo>
                <a:lnTo>
                  <a:pt x="148985" y="278331"/>
                </a:lnTo>
                <a:lnTo>
                  <a:pt x="155079" y="248551"/>
                </a:lnTo>
                <a:lnTo>
                  <a:pt x="142965" y="191900"/>
                </a:lnTo>
                <a:lnTo>
                  <a:pt x="116312" y="108440"/>
                </a:lnTo>
                <a:lnTo>
                  <a:pt x="89660" y="32897"/>
                </a:lnTo>
                <a:lnTo>
                  <a:pt x="77546" y="0"/>
                </a:lnTo>
                <a:close/>
              </a:path>
            </a:pathLst>
          </a:custGeom>
          <a:solidFill>
            <a:srgbClr val="5A7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0" y="2355369"/>
            <a:ext cx="1774658" cy="165506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0" y="1929097"/>
            <a:ext cx="2158415" cy="249021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067941" y="2225344"/>
            <a:ext cx="114528" cy="24008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1666" y="1783067"/>
            <a:ext cx="74549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5" b="1">
                <a:solidFill>
                  <a:srgbClr val="5A775B"/>
                </a:solidFill>
                <a:latin typeface="Arial"/>
                <a:cs typeface="Arial"/>
              </a:rPr>
              <a:t>Cor</a:t>
            </a:r>
            <a:r>
              <a:rPr dirty="0" sz="1200" spc="-25" b="1">
                <a:solidFill>
                  <a:srgbClr val="5A775B"/>
                </a:solidFill>
                <a:latin typeface="Arial"/>
                <a:cs typeface="Arial"/>
              </a:rPr>
              <a:t>r</a:t>
            </a:r>
            <a:r>
              <a:rPr dirty="0" sz="1200" spc="-15" b="1">
                <a:solidFill>
                  <a:srgbClr val="5A775B"/>
                </a:solidFill>
                <a:latin typeface="Arial"/>
                <a:cs typeface="Arial"/>
              </a:rPr>
              <a:t>osión  </a:t>
            </a:r>
            <a:r>
              <a:rPr dirty="0" sz="1200" spc="-5" b="1">
                <a:solidFill>
                  <a:srgbClr val="5A775B"/>
                </a:solidFill>
                <a:latin typeface="Arial"/>
                <a:cs typeface="Arial"/>
              </a:rPr>
              <a:t>excesiva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52775" y="1028649"/>
            <a:ext cx="25838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30" b="1">
                <a:solidFill>
                  <a:srgbClr val="5A775B"/>
                </a:solidFill>
                <a:latin typeface="Arial"/>
                <a:cs typeface="Arial"/>
              </a:rPr>
              <a:t>Más </a:t>
            </a:r>
            <a:r>
              <a:rPr dirty="0" sz="1400" spc="10" b="1">
                <a:solidFill>
                  <a:srgbClr val="5A775B"/>
                </a:solidFill>
                <a:latin typeface="Arial"/>
                <a:cs typeface="Arial"/>
              </a:rPr>
              <a:t>de </a:t>
            </a:r>
            <a:r>
              <a:rPr dirty="0" sz="1400" spc="-5" b="1">
                <a:solidFill>
                  <a:srgbClr val="5A775B"/>
                </a:solidFill>
                <a:latin typeface="Arial"/>
                <a:cs typeface="Arial"/>
              </a:rPr>
              <a:t>30 </a:t>
            </a:r>
            <a:r>
              <a:rPr dirty="0" sz="1400" spc="-10" b="1">
                <a:solidFill>
                  <a:srgbClr val="5A775B"/>
                </a:solidFill>
                <a:latin typeface="Arial"/>
                <a:cs typeface="Arial"/>
              </a:rPr>
              <a:t>años </a:t>
            </a:r>
            <a:r>
              <a:rPr dirty="0" sz="1400" spc="10" b="1">
                <a:solidFill>
                  <a:srgbClr val="5A775B"/>
                </a:solidFill>
                <a:latin typeface="Arial"/>
                <a:cs typeface="Arial"/>
              </a:rPr>
              <a:t>de</a:t>
            </a:r>
            <a:r>
              <a:rPr dirty="0" sz="1400" spc="-30" b="1">
                <a:solidFill>
                  <a:srgbClr val="5A775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A775B"/>
                </a:solidFill>
                <a:latin typeface="Arial"/>
                <a:cs typeface="Arial"/>
              </a:rPr>
              <a:t>instalación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75743" y="1374292"/>
            <a:ext cx="2616200" cy="944880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dirty="0" sz="1200" b="1">
                <a:solidFill>
                  <a:srgbClr val="5A775B"/>
                </a:solidFill>
                <a:latin typeface="Arial"/>
                <a:cs typeface="Arial"/>
              </a:rPr>
              <a:t>Pozos en </a:t>
            </a:r>
            <a:r>
              <a:rPr dirty="0" sz="1200" spc="5" b="1">
                <a:solidFill>
                  <a:srgbClr val="5A775B"/>
                </a:solidFill>
                <a:latin typeface="Arial"/>
                <a:cs typeface="Arial"/>
              </a:rPr>
              <a:t>mal</a:t>
            </a:r>
            <a:r>
              <a:rPr dirty="0" sz="1200" spc="-10" b="1">
                <a:solidFill>
                  <a:srgbClr val="5A775B"/>
                </a:solidFill>
                <a:latin typeface="Arial"/>
                <a:cs typeface="Arial"/>
              </a:rPr>
              <a:t> </a:t>
            </a:r>
            <a:r>
              <a:rPr dirty="0" sz="1200" spc="5" b="1">
                <a:solidFill>
                  <a:srgbClr val="5A775B"/>
                </a:solidFill>
                <a:latin typeface="Arial"/>
                <a:cs typeface="Arial"/>
              </a:rPr>
              <a:t>estado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735"/>
              </a:spcBef>
            </a:pPr>
            <a:r>
              <a:rPr dirty="0" sz="1200" b="1">
                <a:solidFill>
                  <a:srgbClr val="4E4F4F"/>
                </a:solidFill>
                <a:latin typeface="Arial"/>
                <a:cs typeface="Arial"/>
              </a:rPr>
              <a:t>Sedimentación en </a:t>
            </a:r>
            <a:r>
              <a:rPr dirty="0" sz="1200" spc="-5" b="1">
                <a:solidFill>
                  <a:srgbClr val="4E4F4F"/>
                </a:solidFill>
                <a:latin typeface="Arial"/>
                <a:cs typeface="Arial"/>
              </a:rPr>
              <a:t>el fondo del</a:t>
            </a:r>
            <a:r>
              <a:rPr dirty="0" sz="1200" spc="-1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200" spc="5" b="1">
                <a:solidFill>
                  <a:srgbClr val="4E4F4F"/>
                </a:solidFill>
                <a:latin typeface="Arial"/>
                <a:cs typeface="Arial"/>
              </a:rPr>
              <a:t>pozo  </a:t>
            </a:r>
            <a:r>
              <a:rPr dirty="0" sz="1200" b="1">
                <a:solidFill>
                  <a:srgbClr val="4E4F4F"/>
                </a:solidFill>
                <a:latin typeface="Arial"/>
                <a:cs typeface="Arial"/>
              </a:rPr>
              <a:t>que</a:t>
            </a:r>
            <a:r>
              <a:rPr dirty="0" sz="1200" spc="-6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4E4F4F"/>
                </a:solidFill>
                <a:latin typeface="Arial"/>
                <a:cs typeface="Arial"/>
              </a:rPr>
              <a:t>cubre</a:t>
            </a:r>
            <a:r>
              <a:rPr dirty="0" sz="1200" spc="-6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4E4F4F"/>
                </a:solidFill>
                <a:latin typeface="Arial"/>
                <a:cs typeface="Arial"/>
              </a:rPr>
              <a:t>la</a:t>
            </a:r>
            <a:r>
              <a:rPr dirty="0" sz="1200" spc="-6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E4F4F"/>
                </a:solidFill>
                <a:latin typeface="Arial"/>
                <a:cs typeface="Arial"/>
              </a:rPr>
              <a:t>tubería</a:t>
            </a:r>
            <a:r>
              <a:rPr dirty="0" sz="1200" spc="-6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200" spc="20" b="1">
                <a:solidFill>
                  <a:srgbClr val="4E4F4F"/>
                </a:solidFill>
                <a:latin typeface="Arial"/>
                <a:cs typeface="Arial"/>
              </a:rPr>
              <a:t>e</a:t>
            </a:r>
            <a:r>
              <a:rPr dirty="0" sz="1200" spc="-6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4E4F4F"/>
                </a:solidFill>
                <a:latin typeface="Arial"/>
                <a:cs typeface="Arial"/>
              </a:rPr>
              <a:t>impide</a:t>
            </a:r>
            <a:r>
              <a:rPr dirty="0" sz="1200" spc="-6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4E4F4F"/>
                </a:solidFill>
                <a:latin typeface="Arial"/>
                <a:cs typeface="Arial"/>
              </a:rPr>
              <a:t>el</a:t>
            </a:r>
            <a:r>
              <a:rPr dirty="0" sz="1200" spc="-6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4E4F4F"/>
                </a:solidFill>
                <a:latin typeface="Arial"/>
                <a:cs typeface="Arial"/>
              </a:rPr>
              <a:t>flujo  </a:t>
            </a:r>
            <a:r>
              <a:rPr dirty="0" sz="1200" spc="-15" b="1">
                <a:solidFill>
                  <a:srgbClr val="4E4F4F"/>
                </a:solidFill>
                <a:latin typeface="Arial"/>
                <a:cs typeface="Arial"/>
              </a:rPr>
              <a:t>libre </a:t>
            </a:r>
            <a:r>
              <a:rPr dirty="0" sz="1200" spc="-5" b="1">
                <a:solidFill>
                  <a:srgbClr val="4E4F4F"/>
                </a:solidFill>
                <a:latin typeface="Arial"/>
                <a:cs typeface="Arial"/>
              </a:rPr>
              <a:t>del </a:t>
            </a:r>
            <a:r>
              <a:rPr dirty="0" sz="1200" spc="5" b="1">
                <a:solidFill>
                  <a:srgbClr val="4E4F4F"/>
                </a:solidFill>
                <a:latin typeface="Arial"/>
                <a:cs typeface="Arial"/>
              </a:rPr>
              <a:t>agua</a:t>
            </a:r>
            <a:r>
              <a:rPr dirty="0" sz="1200" spc="1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4E4F4F"/>
                </a:solidFill>
                <a:latin typeface="Arial"/>
                <a:cs typeface="Arial"/>
              </a:rPr>
              <a:t>lluvia.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51943" y="3319373"/>
            <a:ext cx="2109470" cy="733425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200" spc="-5" b="1">
                <a:solidFill>
                  <a:srgbClr val="5A775B"/>
                </a:solidFill>
                <a:latin typeface="Arial"/>
                <a:cs typeface="Arial"/>
              </a:rPr>
              <a:t>Producción </a:t>
            </a:r>
            <a:r>
              <a:rPr dirty="0" sz="1200" spc="10" b="1">
                <a:solidFill>
                  <a:srgbClr val="5A775B"/>
                </a:solidFill>
                <a:latin typeface="Arial"/>
                <a:cs typeface="Arial"/>
              </a:rPr>
              <a:t>de </a:t>
            </a:r>
            <a:r>
              <a:rPr dirty="0" sz="1200" spc="-5" b="1">
                <a:solidFill>
                  <a:srgbClr val="5A775B"/>
                </a:solidFill>
                <a:latin typeface="Arial"/>
                <a:cs typeface="Arial"/>
              </a:rPr>
              <a:t>malos</a:t>
            </a:r>
            <a:r>
              <a:rPr dirty="0" sz="1200" spc="-50" b="1">
                <a:solidFill>
                  <a:srgbClr val="5A775B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5A775B"/>
                </a:solidFill>
                <a:latin typeface="Arial"/>
                <a:cs typeface="Arial"/>
              </a:rPr>
              <a:t>olores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25"/>
              </a:spcBef>
            </a:pPr>
            <a:r>
              <a:rPr dirty="0" sz="1200" b="1">
                <a:solidFill>
                  <a:srgbClr val="4E4F4F"/>
                </a:solidFill>
                <a:latin typeface="Arial"/>
                <a:cs typeface="Arial"/>
              </a:rPr>
              <a:t>Por descarga </a:t>
            </a:r>
            <a:r>
              <a:rPr dirty="0" sz="1200" spc="10" b="1">
                <a:solidFill>
                  <a:srgbClr val="4E4F4F"/>
                </a:solidFill>
                <a:latin typeface="Arial"/>
                <a:cs typeface="Arial"/>
              </a:rPr>
              <a:t>de</a:t>
            </a:r>
            <a:r>
              <a:rPr dirty="0" sz="1200" spc="-4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200" spc="5" b="1">
                <a:solidFill>
                  <a:srgbClr val="4E4F4F"/>
                </a:solidFill>
                <a:latin typeface="Arial"/>
                <a:cs typeface="Arial"/>
              </a:rPr>
              <a:t>acometidas  </a:t>
            </a:r>
            <a:r>
              <a:rPr dirty="0" sz="1200" spc="-5" b="1">
                <a:solidFill>
                  <a:srgbClr val="4E4F4F"/>
                </a:solidFill>
                <a:latin typeface="Arial"/>
                <a:cs typeface="Arial"/>
              </a:rPr>
              <a:t>sanitarias.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1633" y="2531313"/>
            <a:ext cx="106680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5A775B"/>
                </a:solidFill>
                <a:latin typeface="Arial"/>
                <a:cs typeface="Arial"/>
              </a:rPr>
              <a:t>Reducción</a:t>
            </a:r>
            <a:r>
              <a:rPr dirty="0" sz="1200" spc="-45" b="1">
                <a:solidFill>
                  <a:srgbClr val="5A775B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5A775B"/>
                </a:solidFill>
                <a:latin typeface="Arial"/>
                <a:cs typeface="Arial"/>
              </a:rPr>
              <a:t>del  </a:t>
            </a:r>
            <a:r>
              <a:rPr dirty="0" sz="1200" b="1">
                <a:solidFill>
                  <a:srgbClr val="5A775B"/>
                </a:solidFill>
                <a:latin typeface="Arial"/>
                <a:cs typeface="Arial"/>
              </a:rPr>
              <a:t>diámetro </a:t>
            </a:r>
            <a:r>
              <a:rPr dirty="0" sz="1200" spc="10" b="1">
                <a:solidFill>
                  <a:srgbClr val="5A775B"/>
                </a:solidFill>
                <a:latin typeface="Arial"/>
                <a:cs typeface="Arial"/>
              </a:rPr>
              <a:t>de  </a:t>
            </a:r>
            <a:r>
              <a:rPr dirty="0" sz="1200" b="1">
                <a:solidFill>
                  <a:srgbClr val="5A775B"/>
                </a:solidFill>
                <a:latin typeface="Arial"/>
                <a:cs typeface="Arial"/>
              </a:rPr>
              <a:t>tubería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9136" y="3514445"/>
            <a:ext cx="111188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5A775B"/>
                </a:solidFill>
                <a:latin typeface="Arial"/>
                <a:cs typeface="Arial"/>
              </a:rPr>
              <a:t>Sedimentación  </a:t>
            </a:r>
            <a:r>
              <a:rPr dirty="0" sz="1200" spc="10" b="1">
                <a:solidFill>
                  <a:srgbClr val="5A775B"/>
                </a:solidFill>
                <a:latin typeface="Arial"/>
                <a:cs typeface="Arial"/>
              </a:rPr>
              <a:t>de</a:t>
            </a:r>
            <a:r>
              <a:rPr dirty="0" sz="1200" spc="-10" b="1">
                <a:solidFill>
                  <a:srgbClr val="5A775B"/>
                </a:solidFill>
                <a:latin typeface="Arial"/>
                <a:cs typeface="Arial"/>
              </a:rPr>
              <a:t> </a:t>
            </a:r>
            <a:r>
              <a:rPr dirty="0" sz="1200" spc="-15" b="1">
                <a:solidFill>
                  <a:srgbClr val="5A775B"/>
                </a:solidFill>
                <a:latin typeface="Arial"/>
                <a:cs typeface="Arial"/>
              </a:rPr>
              <a:t>sólidos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2722" y="304381"/>
            <a:ext cx="531495" cy="531495"/>
          </a:xfrm>
          <a:custGeom>
            <a:avLst/>
            <a:gdLst/>
            <a:ahLst/>
            <a:cxnLst/>
            <a:rect l="l" t="t" r="r" b="b"/>
            <a:pathLst>
              <a:path w="531494" h="531494">
                <a:moveTo>
                  <a:pt x="461073" y="0"/>
                </a:moveTo>
                <a:lnTo>
                  <a:pt x="70421" y="0"/>
                </a:lnTo>
                <a:lnTo>
                  <a:pt x="42958" y="5536"/>
                </a:lnTo>
                <a:lnTo>
                  <a:pt x="20580" y="20640"/>
                </a:lnTo>
                <a:lnTo>
                  <a:pt x="5516" y="43055"/>
                </a:lnTo>
                <a:lnTo>
                  <a:pt x="0" y="70523"/>
                </a:lnTo>
                <a:lnTo>
                  <a:pt x="0" y="460755"/>
                </a:lnTo>
                <a:lnTo>
                  <a:pt x="5516" y="488268"/>
                </a:lnTo>
                <a:lnTo>
                  <a:pt x="20580" y="510733"/>
                </a:lnTo>
                <a:lnTo>
                  <a:pt x="42958" y="525878"/>
                </a:lnTo>
                <a:lnTo>
                  <a:pt x="70421" y="531431"/>
                </a:lnTo>
                <a:lnTo>
                  <a:pt x="461073" y="531431"/>
                </a:lnTo>
                <a:lnTo>
                  <a:pt x="488536" y="525878"/>
                </a:lnTo>
                <a:lnTo>
                  <a:pt x="510914" y="510733"/>
                </a:lnTo>
                <a:lnTo>
                  <a:pt x="525978" y="488268"/>
                </a:lnTo>
                <a:lnTo>
                  <a:pt x="531495" y="460755"/>
                </a:lnTo>
                <a:lnTo>
                  <a:pt x="531495" y="70523"/>
                </a:lnTo>
                <a:lnTo>
                  <a:pt x="525978" y="43055"/>
                </a:lnTo>
                <a:lnTo>
                  <a:pt x="510914" y="20640"/>
                </a:lnTo>
                <a:lnTo>
                  <a:pt x="488536" y="5536"/>
                </a:lnTo>
                <a:lnTo>
                  <a:pt x="461073" y="0"/>
                </a:lnTo>
                <a:close/>
              </a:path>
            </a:pathLst>
          </a:custGeom>
          <a:solidFill>
            <a:srgbClr val="5A7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1048" y="304381"/>
            <a:ext cx="531495" cy="531495"/>
          </a:xfrm>
          <a:custGeom>
            <a:avLst/>
            <a:gdLst/>
            <a:ahLst/>
            <a:cxnLst/>
            <a:rect l="l" t="t" r="r" b="b"/>
            <a:pathLst>
              <a:path w="531494" h="531494">
                <a:moveTo>
                  <a:pt x="461124" y="0"/>
                </a:moveTo>
                <a:lnTo>
                  <a:pt x="70421" y="0"/>
                </a:lnTo>
                <a:lnTo>
                  <a:pt x="42948" y="5536"/>
                </a:lnTo>
                <a:lnTo>
                  <a:pt x="20570" y="20640"/>
                </a:lnTo>
                <a:lnTo>
                  <a:pt x="5513" y="43055"/>
                </a:lnTo>
                <a:lnTo>
                  <a:pt x="0" y="70523"/>
                </a:lnTo>
                <a:lnTo>
                  <a:pt x="0" y="460755"/>
                </a:lnTo>
                <a:lnTo>
                  <a:pt x="5513" y="488268"/>
                </a:lnTo>
                <a:lnTo>
                  <a:pt x="20570" y="510733"/>
                </a:lnTo>
                <a:lnTo>
                  <a:pt x="42948" y="525878"/>
                </a:lnTo>
                <a:lnTo>
                  <a:pt x="70421" y="531431"/>
                </a:lnTo>
                <a:lnTo>
                  <a:pt x="461124" y="531431"/>
                </a:lnTo>
                <a:lnTo>
                  <a:pt x="488434" y="525878"/>
                </a:lnTo>
                <a:lnTo>
                  <a:pt x="510811" y="510733"/>
                </a:lnTo>
                <a:lnTo>
                  <a:pt x="525937" y="488268"/>
                </a:lnTo>
                <a:lnTo>
                  <a:pt x="531495" y="460755"/>
                </a:lnTo>
                <a:lnTo>
                  <a:pt x="531495" y="70523"/>
                </a:lnTo>
                <a:lnTo>
                  <a:pt x="525937" y="43055"/>
                </a:lnTo>
                <a:lnTo>
                  <a:pt x="510811" y="20640"/>
                </a:lnTo>
                <a:lnTo>
                  <a:pt x="488434" y="5536"/>
                </a:lnTo>
                <a:lnTo>
                  <a:pt x="461124" y="0"/>
                </a:lnTo>
                <a:close/>
              </a:path>
            </a:pathLst>
          </a:custGeom>
          <a:solidFill>
            <a:srgbClr val="C7E2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78569" y="309829"/>
            <a:ext cx="2991485" cy="528955"/>
          </a:xfrm>
          <a:custGeom>
            <a:avLst/>
            <a:gdLst/>
            <a:ahLst/>
            <a:cxnLst/>
            <a:rect l="l" t="t" r="r" b="b"/>
            <a:pathLst>
              <a:path w="2991485" h="528955">
                <a:moveTo>
                  <a:pt x="2926629" y="0"/>
                </a:moveTo>
                <a:lnTo>
                  <a:pt x="64846" y="0"/>
                </a:lnTo>
                <a:lnTo>
                  <a:pt x="39578" y="7694"/>
                </a:lnTo>
                <a:lnTo>
                  <a:pt x="18969" y="28675"/>
                </a:lnTo>
                <a:lnTo>
                  <a:pt x="5086" y="59787"/>
                </a:lnTo>
                <a:lnTo>
                  <a:pt x="0" y="97878"/>
                </a:lnTo>
                <a:lnTo>
                  <a:pt x="0" y="430961"/>
                </a:lnTo>
                <a:lnTo>
                  <a:pt x="5086" y="469063"/>
                </a:lnTo>
                <a:lnTo>
                  <a:pt x="18969" y="500175"/>
                </a:lnTo>
                <a:lnTo>
                  <a:pt x="39578" y="521149"/>
                </a:lnTo>
                <a:lnTo>
                  <a:pt x="64846" y="528840"/>
                </a:lnTo>
                <a:lnTo>
                  <a:pt x="2926629" y="528840"/>
                </a:lnTo>
                <a:lnTo>
                  <a:pt x="2951833" y="521149"/>
                </a:lnTo>
                <a:lnTo>
                  <a:pt x="2972413" y="500175"/>
                </a:lnTo>
                <a:lnTo>
                  <a:pt x="2986287" y="469063"/>
                </a:lnTo>
                <a:lnTo>
                  <a:pt x="2991374" y="430961"/>
                </a:lnTo>
                <a:lnTo>
                  <a:pt x="2991374" y="97878"/>
                </a:lnTo>
                <a:lnTo>
                  <a:pt x="2986287" y="59787"/>
                </a:lnTo>
                <a:lnTo>
                  <a:pt x="2972413" y="28675"/>
                </a:lnTo>
                <a:lnTo>
                  <a:pt x="2951833" y="7694"/>
                </a:lnTo>
                <a:lnTo>
                  <a:pt x="2926629" y="0"/>
                </a:lnTo>
                <a:close/>
              </a:path>
            </a:pathLst>
          </a:custGeom>
          <a:solidFill>
            <a:srgbClr val="5A7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82780" y="408768"/>
            <a:ext cx="2723515" cy="314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90"/>
              <a:t>MAGNITUD </a:t>
            </a:r>
            <a:r>
              <a:rPr dirty="0" spc="65"/>
              <a:t>DEL</a:t>
            </a:r>
            <a:r>
              <a:rPr dirty="0" spc="310"/>
              <a:t> </a:t>
            </a:r>
            <a:r>
              <a:rPr dirty="0" spc="90"/>
              <a:t>PROBLEMA</a:t>
            </a:r>
          </a:p>
        </p:txBody>
      </p:sp>
      <p:sp>
        <p:nvSpPr>
          <p:cNvPr id="12" name="object 12"/>
          <p:cNvSpPr/>
          <p:nvPr/>
        </p:nvSpPr>
        <p:spPr>
          <a:xfrm>
            <a:off x="514946" y="522516"/>
            <a:ext cx="357505" cy="198120"/>
          </a:xfrm>
          <a:custGeom>
            <a:avLst/>
            <a:gdLst/>
            <a:ahLst/>
            <a:cxnLst/>
            <a:rect l="l" t="t" r="r" b="b"/>
            <a:pathLst>
              <a:path w="357505" h="198120">
                <a:moveTo>
                  <a:pt x="357136" y="197992"/>
                </a:moveTo>
                <a:lnTo>
                  <a:pt x="0" y="197992"/>
                </a:lnTo>
                <a:lnTo>
                  <a:pt x="0" y="0"/>
                </a:lnTo>
                <a:lnTo>
                  <a:pt x="357136" y="0"/>
                </a:lnTo>
                <a:lnTo>
                  <a:pt x="357136" y="197992"/>
                </a:lnTo>
                <a:close/>
              </a:path>
            </a:pathLst>
          </a:custGeom>
          <a:solidFill>
            <a:srgbClr val="6662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21772" y="522516"/>
            <a:ext cx="0" cy="198120"/>
          </a:xfrm>
          <a:custGeom>
            <a:avLst/>
            <a:gdLst/>
            <a:ahLst/>
            <a:cxnLst/>
            <a:rect l="l" t="t" r="r" b="b"/>
            <a:pathLst>
              <a:path w="0" h="198120">
                <a:moveTo>
                  <a:pt x="0" y="0"/>
                </a:moveTo>
                <a:lnTo>
                  <a:pt x="0" y="197992"/>
                </a:lnTo>
              </a:path>
            </a:pathLst>
          </a:custGeom>
          <a:ln w="10020">
            <a:solidFill>
              <a:srgbClr val="BEB9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57643" y="522516"/>
            <a:ext cx="0" cy="198120"/>
          </a:xfrm>
          <a:custGeom>
            <a:avLst/>
            <a:gdLst/>
            <a:ahLst/>
            <a:cxnLst/>
            <a:rect l="l" t="t" r="r" b="b"/>
            <a:pathLst>
              <a:path w="0" h="198120">
                <a:moveTo>
                  <a:pt x="0" y="0"/>
                </a:moveTo>
                <a:lnTo>
                  <a:pt x="0" y="197992"/>
                </a:lnTo>
              </a:path>
            </a:pathLst>
          </a:custGeom>
          <a:ln w="10007">
            <a:solidFill>
              <a:srgbClr val="BEB9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93527" y="670433"/>
            <a:ext cx="0" cy="50165"/>
          </a:xfrm>
          <a:custGeom>
            <a:avLst/>
            <a:gdLst/>
            <a:ahLst/>
            <a:cxnLst/>
            <a:rect l="l" t="t" r="r" b="b"/>
            <a:pathLst>
              <a:path w="0" h="50165">
                <a:moveTo>
                  <a:pt x="0" y="0"/>
                </a:moveTo>
                <a:lnTo>
                  <a:pt x="0" y="50076"/>
                </a:lnTo>
              </a:path>
            </a:pathLst>
          </a:custGeom>
          <a:ln w="10020">
            <a:solidFill>
              <a:srgbClr val="BEB9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29412" y="522516"/>
            <a:ext cx="0" cy="198120"/>
          </a:xfrm>
          <a:custGeom>
            <a:avLst/>
            <a:gdLst/>
            <a:ahLst/>
            <a:cxnLst/>
            <a:rect l="l" t="t" r="r" b="b"/>
            <a:pathLst>
              <a:path w="0" h="198120">
                <a:moveTo>
                  <a:pt x="0" y="0"/>
                </a:moveTo>
                <a:lnTo>
                  <a:pt x="0" y="197992"/>
                </a:lnTo>
              </a:path>
            </a:pathLst>
          </a:custGeom>
          <a:ln w="10007">
            <a:solidFill>
              <a:srgbClr val="BEB9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65276" y="522516"/>
            <a:ext cx="0" cy="198120"/>
          </a:xfrm>
          <a:custGeom>
            <a:avLst/>
            <a:gdLst/>
            <a:ahLst/>
            <a:cxnLst/>
            <a:rect l="l" t="t" r="r" b="b"/>
            <a:pathLst>
              <a:path w="0" h="198120">
                <a:moveTo>
                  <a:pt x="0" y="0"/>
                </a:moveTo>
                <a:lnTo>
                  <a:pt x="0" y="197992"/>
                </a:lnTo>
              </a:path>
            </a:pathLst>
          </a:custGeom>
          <a:ln w="10007">
            <a:solidFill>
              <a:srgbClr val="BEB9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54906" y="547560"/>
            <a:ext cx="267335" cy="148590"/>
          </a:xfrm>
          <a:custGeom>
            <a:avLst/>
            <a:gdLst/>
            <a:ahLst/>
            <a:cxnLst/>
            <a:rect l="l" t="t" r="r" b="b"/>
            <a:pathLst>
              <a:path w="267334" h="148590">
                <a:moveTo>
                  <a:pt x="133489" y="0"/>
                </a:moveTo>
                <a:lnTo>
                  <a:pt x="81535" y="5818"/>
                </a:lnTo>
                <a:lnTo>
                  <a:pt x="39103" y="21685"/>
                </a:lnTo>
                <a:lnTo>
                  <a:pt x="10492" y="45219"/>
                </a:lnTo>
                <a:lnTo>
                  <a:pt x="0" y="74040"/>
                </a:lnTo>
                <a:lnTo>
                  <a:pt x="10492" y="102874"/>
                </a:lnTo>
                <a:lnTo>
                  <a:pt x="39103" y="126412"/>
                </a:lnTo>
                <a:lnTo>
                  <a:pt x="81535" y="142278"/>
                </a:lnTo>
                <a:lnTo>
                  <a:pt x="133489" y="148094"/>
                </a:lnTo>
                <a:lnTo>
                  <a:pt x="185442" y="142278"/>
                </a:lnTo>
                <a:lnTo>
                  <a:pt x="227869" y="126412"/>
                </a:lnTo>
                <a:lnTo>
                  <a:pt x="256476" y="102874"/>
                </a:lnTo>
                <a:lnTo>
                  <a:pt x="266966" y="74040"/>
                </a:lnTo>
                <a:lnTo>
                  <a:pt x="256476" y="45219"/>
                </a:lnTo>
                <a:lnTo>
                  <a:pt x="227869" y="21685"/>
                </a:lnTo>
                <a:lnTo>
                  <a:pt x="185442" y="5818"/>
                </a:lnTo>
                <a:lnTo>
                  <a:pt x="133489" y="0"/>
                </a:lnTo>
                <a:close/>
              </a:path>
            </a:pathLst>
          </a:custGeom>
          <a:solidFill>
            <a:srgbClr val="4B4D4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01751" y="400075"/>
            <a:ext cx="402217" cy="286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41042" y="1473263"/>
            <a:ext cx="1766709" cy="1464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041042" y="3192115"/>
            <a:ext cx="1773135" cy="14358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975074" y="3191276"/>
            <a:ext cx="1785467" cy="14695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051757" y="1398244"/>
            <a:ext cx="1657985" cy="16109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2722" y="304381"/>
            <a:ext cx="531495" cy="531495"/>
          </a:xfrm>
          <a:custGeom>
            <a:avLst/>
            <a:gdLst/>
            <a:ahLst/>
            <a:cxnLst/>
            <a:rect l="l" t="t" r="r" b="b"/>
            <a:pathLst>
              <a:path w="531494" h="531494">
                <a:moveTo>
                  <a:pt x="461073" y="0"/>
                </a:moveTo>
                <a:lnTo>
                  <a:pt x="70421" y="0"/>
                </a:lnTo>
                <a:lnTo>
                  <a:pt x="42958" y="5536"/>
                </a:lnTo>
                <a:lnTo>
                  <a:pt x="20580" y="20640"/>
                </a:lnTo>
                <a:lnTo>
                  <a:pt x="5516" y="43055"/>
                </a:lnTo>
                <a:lnTo>
                  <a:pt x="0" y="70523"/>
                </a:lnTo>
                <a:lnTo>
                  <a:pt x="0" y="460755"/>
                </a:lnTo>
                <a:lnTo>
                  <a:pt x="5516" y="488268"/>
                </a:lnTo>
                <a:lnTo>
                  <a:pt x="20580" y="510733"/>
                </a:lnTo>
                <a:lnTo>
                  <a:pt x="42958" y="525878"/>
                </a:lnTo>
                <a:lnTo>
                  <a:pt x="70421" y="531431"/>
                </a:lnTo>
                <a:lnTo>
                  <a:pt x="461073" y="531431"/>
                </a:lnTo>
                <a:lnTo>
                  <a:pt x="488536" y="525878"/>
                </a:lnTo>
                <a:lnTo>
                  <a:pt x="510914" y="510733"/>
                </a:lnTo>
                <a:lnTo>
                  <a:pt x="525978" y="488268"/>
                </a:lnTo>
                <a:lnTo>
                  <a:pt x="531495" y="460755"/>
                </a:lnTo>
                <a:lnTo>
                  <a:pt x="531495" y="70523"/>
                </a:lnTo>
                <a:lnTo>
                  <a:pt x="525978" y="43055"/>
                </a:lnTo>
                <a:lnTo>
                  <a:pt x="510914" y="20640"/>
                </a:lnTo>
                <a:lnTo>
                  <a:pt x="488536" y="5536"/>
                </a:lnTo>
                <a:lnTo>
                  <a:pt x="461073" y="0"/>
                </a:lnTo>
                <a:close/>
              </a:path>
            </a:pathLst>
          </a:custGeom>
          <a:solidFill>
            <a:srgbClr val="5A7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1048" y="304381"/>
            <a:ext cx="531495" cy="531495"/>
          </a:xfrm>
          <a:custGeom>
            <a:avLst/>
            <a:gdLst/>
            <a:ahLst/>
            <a:cxnLst/>
            <a:rect l="l" t="t" r="r" b="b"/>
            <a:pathLst>
              <a:path w="531494" h="531494">
                <a:moveTo>
                  <a:pt x="461124" y="0"/>
                </a:moveTo>
                <a:lnTo>
                  <a:pt x="70421" y="0"/>
                </a:lnTo>
                <a:lnTo>
                  <a:pt x="42948" y="5536"/>
                </a:lnTo>
                <a:lnTo>
                  <a:pt x="20570" y="20640"/>
                </a:lnTo>
                <a:lnTo>
                  <a:pt x="5513" y="43055"/>
                </a:lnTo>
                <a:lnTo>
                  <a:pt x="0" y="70523"/>
                </a:lnTo>
                <a:lnTo>
                  <a:pt x="0" y="460755"/>
                </a:lnTo>
                <a:lnTo>
                  <a:pt x="5513" y="488268"/>
                </a:lnTo>
                <a:lnTo>
                  <a:pt x="20570" y="510733"/>
                </a:lnTo>
                <a:lnTo>
                  <a:pt x="42948" y="525878"/>
                </a:lnTo>
                <a:lnTo>
                  <a:pt x="70421" y="531431"/>
                </a:lnTo>
                <a:lnTo>
                  <a:pt x="461124" y="531431"/>
                </a:lnTo>
                <a:lnTo>
                  <a:pt x="488434" y="525878"/>
                </a:lnTo>
                <a:lnTo>
                  <a:pt x="510811" y="510733"/>
                </a:lnTo>
                <a:lnTo>
                  <a:pt x="525937" y="488268"/>
                </a:lnTo>
                <a:lnTo>
                  <a:pt x="531495" y="460755"/>
                </a:lnTo>
                <a:lnTo>
                  <a:pt x="531495" y="70523"/>
                </a:lnTo>
                <a:lnTo>
                  <a:pt x="525937" y="43055"/>
                </a:lnTo>
                <a:lnTo>
                  <a:pt x="510811" y="20640"/>
                </a:lnTo>
                <a:lnTo>
                  <a:pt x="488434" y="5536"/>
                </a:lnTo>
                <a:lnTo>
                  <a:pt x="461124" y="0"/>
                </a:lnTo>
                <a:close/>
              </a:path>
            </a:pathLst>
          </a:custGeom>
          <a:solidFill>
            <a:srgbClr val="C7E2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8564" y="309829"/>
            <a:ext cx="1359535" cy="528955"/>
          </a:xfrm>
          <a:custGeom>
            <a:avLst/>
            <a:gdLst/>
            <a:ahLst/>
            <a:cxnLst/>
            <a:rect l="l" t="t" r="r" b="b"/>
            <a:pathLst>
              <a:path w="1359535" h="528955">
                <a:moveTo>
                  <a:pt x="1329990" y="0"/>
                </a:moveTo>
                <a:lnTo>
                  <a:pt x="29476" y="0"/>
                </a:lnTo>
                <a:lnTo>
                  <a:pt x="17991" y="7694"/>
                </a:lnTo>
                <a:lnTo>
                  <a:pt x="8623" y="28675"/>
                </a:lnTo>
                <a:lnTo>
                  <a:pt x="2312" y="59787"/>
                </a:lnTo>
                <a:lnTo>
                  <a:pt x="0" y="97878"/>
                </a:lnTo>
                <a:lnTo>
                  <a:pt x="0" y="430961"/>
                </a:lnTo>
                <a:lnTo>
                  <a:pt x="2312" y="469063"/>
                </a:lnTo>
                <a:lnTo>
                  <a:pt x="8623" y="500175"/>
                </a:lnTo>
                <a:lnTo>
                  <a:pt x="17991" y="521149"/>
                </a:lnTo>
                <a:lnTo>
                  <a:pt x="29476" y="528840"/>
                </a:lnTo>
                <a:lnTo>
                  <a:pt x="1329990" y="528840"/>
                </a:lnTo>
                <a:lnTo>
                  <a:pt x="1341446" y="521149"/>
                </a:lnTo>
                <a:lnTo>
                  <a:pt x="1350799" y="500175"/>
                </a:lnTo>
                <a:lnTo>
                  <a:pt x="1357105" y="469063"/>
                </a:lnTo>
                <a:lnTo>
                  <a:pt x="1359416" y="430961"/>
                </a:lnTo>
                <a:lnTo>
                  <a:pt x="1359416" y="97878"/>
                </a:lnTo>
                <a:lnTo>
                  <a:pt x="1357105" y="59787"/>
                </a:lnTo>
                <a:lnTo>
                  <a:pt x="1350799" y="28675"/>
                </a:lnTo>
                <a:lnTo>
                  <a:pt x="1341446" y="7694"/>
                </a:lnTo>
                <a:lnTo>
                  <a:pt x="1329990" y="0"/>
                </a:lnTo>
                <a:close/>
              </a:path>
            </a:pathLst>
          </a:custGeom>
          <a:solidFill>
            <a:srgbClr val="5A7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2780" y="408768"/>
            <a:ext cx="1102360" cy="314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80"/>
              <a:t>CATASTRO</a:t>
            </a:r>
          </a:p>
        </p:txBody>
      </p:sp>
      <p:sp>
        <p:nvSpPr>
          <p:cNvPr id="6" name="object 6"/>
          <p:cNvSpPr/>
          <p:nvPr/>
        </p:nvSpPr>
        <p:spPr>
          <a:xfrm>
            <a:off x="514946" y="522516"/>
            <a:ext cx="357505" cy="198120"/>
          </a:xfrm>
          <a:custGeom>
            <a:avLst/>
            <a:gdLst/>
            <a:ahLst/>
            <a:cxnLst/>
            <a:rect l="l" t="t" r="r" b="b"/>
            <a:pathLst>
              <a:path w="357505" h="198120">
                <a:moveTo>
                  <a:pt x="357136" y="197992"/>
                </a:moveTo>
                <a:lnTo>
                  <a:pt x="0" y="197992"/>
                </a:lnTo>
                <a:lnTo>
                  <a:pt x="0" y="0"/>
                </a:lnTo>
                <a:lnTo>
                  <a:pt x="357136" y="0"/>
                </a:lnTo>
                <a:lnTo>
                  <a:pt x="357136" y="197992"/>
                </a:lnTo>
                <a:close/>
              </a:path>
            </a:pathLst>
          </a:custGeom>
          <a:solidFill>
            <a:srgbClr val="6662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21772" y="522516"/>
            <a:ext cx="0" cy="198120"/>
          </a:xfrm>
          <a:custGeom>
            <a:avLst/>
            <a:gdLst/>
            <a:ahLst/>
            <a:cxnLst/>
            <a:rect l="l" t="t" r="r" b="b"/>
            <a:pathLst>
              <a:path w="0" h="198120">
                <a:moveTo>
                  <a:pt x="0" y="0"/>
                </a:moveTo>
                <a:lnTo>
                  <a:pt x="0" y="197992"/>
                </a:lnTo>
              </a:path>
            </a:pathLst>
          </a:custGeom>
          <a:ln w="10020">
            <a:solidFill>
              <a:srgbClr val="BEB9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57643" y="522516"/>
            <a:ext cx="0" cy="198120"/>
          </a:xfrm>
          <a:custGeom>
            <a:avLst/>
            <a:gdLst/>
            <a:ahLst/>
            <a:cxnLst/>
            <a:rect l="l" t="t" r="r" b="b"/>
            <a:pathLst>
              <a:path w="0" h="198120">
                <a:moveTo>
                  <a:pt x="0" y="0"/>
                </a:moveTo>
                <a:lnTo>
                  <a:pt x="0" y="197992"/>
                </a:lnTo>
              </a:path>
            </a:pathLst>
          </a:custGeom>
          <a:ln w="10007">
            <a:solidFill>
              <a:srgbClr val="BEB9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3527" y="670433"/>
            <a:ext cx="0" cy="50165"/>
          </a:xfrm>
          <a:custGeom>
            <a:avLst/>
            <a:gdLst/>
            <a:ahLst/>
            <a:cxnLst/>
            <a:rect l="l" t="t" r="r" b="b"/>
            <a:pathLst>
              <a:path w="0" h="50165">
                <a:moveTo>
                  <a:pt x="0" y="0"/>
                </a:moveTo>
                <a:lnTo>
                  <a:pt x="0" y="50076"/>
                </a:lnTo>
              </a:path>
            </a:pathLst>
          </a:custGeom>
          <a:ln w="10020">
            <a:solidFill>
              <a:srgbClr val="BEB9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9412" y="522516"/>
            <a:ext cx="0" cy="198120"/>
          </a:xfrm>
          <a:custGeom>
            <a:avLst/>
            <a:gdLst/>
            <a:ahLst/>
            <a:cxnLst/>
            <a:rect l="l" t="t" r="r" b="b"/>
            <a:pathLst>
              <a:path w="0" h="198120">
                <a:moveTo>
                  <a:pt x="0" y="0"/>
                </a:moveTo>
                <a:lnTo>
                  <a:pt x="0" y="197992"/>
                </a:lnTo>
              </a:path>
            </a:pathLst>
          </a:custGeom>
          <a:ln w="10007">
            <a:solidFill>
              <a:srgbClr val="BEB9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65276" y="522516"/>
            <a:ext cx="0" cy="198120"/>
          </a:xfrm>
          <a:custGeom>
            <a:avLst/>
            <a:gdLst/>
            <a:ahLst/>
            <a:cxnLst/>
            <a:rect l="l" t="t" r="r" b="b"/>
            <a:pathLst>
              <a:path w="0" h="198120">
                <a:moveTo>
                  <a:pt x="0" y="0"/>
                </a:moveTo>
                <a:lnTo>
                  <a:pt x="0" y="197992"/>
                </a:lnTo>
              </a:path>
            </a:pathLst>
          </a:custGeom>
          <a:ln w="10007">
            <a:solidFill>
              <a:srgbClr val="BEB9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54906" y="547560"/>
            <a:ext cx="267335" cy="148590"/>
          </a:xfrm>
          <a:custGeom>
            <a:avLst/>
            <a:gdLst/>
            <a:ahLst/>
            <a:cxnLst/>
            <a:rect l="l" t="t" r="r" b="b"/>
            <a:pathLst>
              <a:path w="267334" h="148590">
                <a:moveTo>
                  <a:pt x="133489" y="0"/>
                </a:moveTo>
                <a:lnTo>
                  <a:pt x="81535" y="5818"/>
                </a:lnTo>
                <a:lnTo>
                  <a:pt x="39103" y="21685"/>
                </a:lnTo>
                <a:lnTo>
                  <a:pt x="10492" y="45219"/>
                </a:lnTo>
                <a:lnTo>
                  <a:pt x="0" y="74040"/>
                </a:lnTo>
                <a:lnTo>
                  <a:pt x="10492" y="102874"/>
                </a:lnTo>
                <a:lnTo>
                  <a:pt x="39103" y="126412"/>
                </a:lnTo>
                <a:lnTo>
                  <a:pt x="81535" y="142278"/>
                </a:lnTo>
                <a:lnTo>
                  <a:pt x="133489" y="148094"/>
                </a:lnTo>
                <a:lnTo>
                  <a:pt x="185442" y="142278"/>
                </a:lnTo>
                <a:lnTo>
                  <a:pt x="227869" y="126412"/>
                </a:lnTo>
                <a:lnTo>
                  <a:pt x="256476" y="102874"/>
                </a:lnTo>
                <a:lnTo>
                  <a:pt x="266966" y="74040"/>
                </a:lnTo>
                <a:lnTo>
                  <a:pt x="256476" y="45219"/>
                </a:lnTo>
                <a:lnTo>
                  <a:pt x="227869" y="21685"/>
                </a:lnTo>
                <a:lnTo>
                  <a:pt x="185442" y="5818"/>
                </a:lnTo>
                <a:lnTo>
                  <a:pt x="133489" y="0"/>
                </a:lnTo>
                <a:close/>
              </a:path>
            </a:pathLst>
          </a:custGeom>
          <a:solidFill>
            <a:srgbClr val="4B4D4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01751" y="400075"/>
            <a:ext cx="402217" cy="286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30146" y="1243910"/>
            <a:ext cx="4436890" cy="25028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698621" y="2973895"/>
            <a:ext cx="1255128" cy="1481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274831" y="848894"/>
            <a:ext cx="3301367" cy="35868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2722" y="304381"/>
            <a:ext cx="531495" cy="531495"/>
          </a:xfrm>
          <a:custGeom>
            <a:avLst/>
            <a:gdLst/>
            <a:ahLst/>
            <a:cxnLst/>
            <a:rect l="l" t="t" r="r" b="b"/>
            <a:pathLst>
              <a:path w="531494" h="531494">
                <a:moveTo>
                  <a:pt x="461073" y="0"/>
                </a:moveTo>
                <a:lnTo>
                  <a:pt x="70421" y="0"/>
                </a:lnTo>
                <a:lnTo>
                  <a:pt x="42958" y="5536"/>
                </a:lnTo>
                <a:lnTo>
                  <a:pt x="20580" y="20640"/>
                </a:lnTo>
                <a:lnTo>
                  <a:pt x="5516" y="43055"/>
                </a:lnTo>
                <a:lnTo>
                  <a:pt x="0" y="70523"/>
                </a:lnTo>
                <a:lnTo>
                  <a:pt x="0" y="460755"/>
                </a:lnTo>
                <a:lnTo>
                  <a:pt x="5516" y="488268"/>
                </a:lnTo>
                <a:lnTo>
                  <a:pt x="20580" y="510733"/>
                </a:lnTo>
                <a:lnTo>
                  <a:pt x="42958" y="525878"/>
                </a:lnTo>
                <a:lnTo>
                  <a:pt x="70421" y="531431"/>
                </a:lnTo>
                <a:lnTo>
                  <a:pt x="461073" y="531431"/>
                </a:lnTo>
                <a:lnTo>
                  <a:pt x="488536" y="525878"/>
                </a:lnTo>
                <a:lnTo>
                  <a:pt x="510914" y="510733"/>
                </a:lnTo>
                <a:lnTo>
                  <a:pt x="525978" y="488268"/>
                </a:lnTo>
                <a:lnTo>
                  <a:pt x="531495" y="460755"/>
                </a:lnTo>
                <a:lnTo>
                  <a:pt x="531495" y="70523"/>
                </a:lnTo>
                <a:lnTo>
                  <a:pt x="525978" y="43055"/>
                </a:lnTo>
                <a:lnTo>
                  <a:pt x="510914" y="20640"/>
                </a:lnTo>
                <a:lnTo>
                  <a:pt x="488536" y="5536"/>
                </a:lnTo>
                <a:lnTo>
                  <a:pt x="461073" y="0"/>
                </a:lnTo>
                <a:close/>
              </a:path>
            </a:pathLst>
          </a:custGeom>
          <a:solidFill>
            <a:srgbClr val="5A7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1048" y="304381"/>
            <a:ext cx="531495" cy="531495"/>
          </a:xfrm>
          <a:custGeom>
            <a:avLst/>
            <a:gdLst/>
            <a:ahLst/>
            <a:cxnLst/>
            <a:rect l="l" t="t" r="r" b="b"/>
            <a:pathLst>
              <a:path w="531494" h="531494">
                <a:moveTo>
                  <a:pt x="461124" y="0"/>
                </a:moveTo>
                <a:lnTo>
                  <a:pt x="70421" y="0"/>
                </a:lnTo>
                <a:lnTo>
                  <a:pt x="42948" y="5536"/>
                </a:lnTo>
                <a:lnTo>
                  <a:pt x="20570" y="20640"/>
                </a:lnTo>
                <a:lnTo>
                  <a:pt x="5513" y="43055"/>
                </a:lnTo>
                <a:lnTo>
                  <a:pt x="0" y="70523"/>
                </a:lnTo>
                <a:lnTo>
                  <a:pt x="0" y="460755"/>
                </a:lnTo>
                <a:lnTo>
                  <a:pt x="5513" y="488268"/>
                </a:lnTo>
                <a:lnTo>
                  <a:pt x="20570" y="510733"/>
                </a:lnTo>
                <a:lnTo>
                  <a:pt x="42948" y="525878"/>
                </a:lnTo>
                <a:lnTo>
                  <a:pt x="70421" y="531431"/>
                </a:lnTo>
                <a:lnTo>
                  <a:pt x="461124" y="531431"/>
                </a:lnTo>
                <a:lnTo>
                  <a:pt x="488434" y="525878"/>
                </a:lnTo>
                <a:lnTo>
                  <a:pt x="510811" y="510733"/>
                </a:lnTo>
                <a:lnTo>
                  <a:pt x="525937" y="488268"/>
                </a:lnTo>
                <a:lnTo>
                  <a:pt x="531495" y="460755"/>
                </a:lnTo>
                <a:lnTo>
                  <a:pt x="531495" y="70523"/>
                </a:lnTo>
                <a:lnTo>
                  <a:pt x="525937" y="43055"/>
                </a:lnTo>
                <a:lnTo>
                  <a:pt x="510811" y="20640"/>
                </a:lnTo>
                <a:lnTo>
                  <a:pt x="488434" y="5536"/>
                </a:lnTo>
                <a:lnTo>
                  <a:pt x="461124" y="0"/>
                </a:lnTo>
                <a:close/>
              </a:path>
            </a:pathLst>
          </a:custGeom>
          <a:solidFill>
            <a:srgbClr val="C7E2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8564" y="309829"/>
            <a:ext cx="1359535" cy="528955"/>
          </a:xfrm>
          <a:custGeom>
            <a:avLst/>
            <a:gdLst/>
            <a:ahLst/>
            <a:cxnLst/>
            <a:rect l="l" t="t" r="r" b="b"/>
            <a:pathLst>
              <a:path w="1359535" h="528955">
                <a:moveTo>
                  <a:pt x="1329990" y="0"/>
                </a:moveTo>
                <a:lnTo>
                  <a:pt x="29476" y="0"/>
                </a:lnTo>
                <a:lnTo>
                  <a:pt x="17991" y="7694"/>
                </a:lnTo>
                <a:lnTo>
                  <a:pt x="8623" y="28675"/>
                </a:lnTo>
                <a:lnTo>
                  <a:pt x="2312" y="59787"/>
                </a:lnTo>
                <a:lnTo>
                  <a:pt x="0" y="97878"/>
                </a:lnTo>
                <a:lnTo>
                  <a:pt x="0" y="430961"/>
                </a:lnTo>
                <a:lnTo>
                  <a:pt x="2312" y="469063"/>
                </a:lnTo>
                <a:lnTo>
                  <a:pt x="8623" y="500175"/>
                </a:lnTo>
                <a:lnTo>
                  <a:pt x="17991" y="521149"/>
                </a:lnTo>
                <a:lnTo>
                  <a:pt x="29476" y="528840"/>
                </a:lnTo>
                <a:lnTo>
                  <a:pt x="1329990" y="528840"/>
                </a:lnTo>
                <a:lnTo>
                  <a:pt x="1341446" y="521149"/>
                </a:lnTo>
                <a:lnTo>
                  <a:pt x="1350799" y="500175"/>
                </a:lnTo>
                <a:lnTo>
                  <a:pt x="1357105" y="469063"/>
                </a:lnTo>
                <a:lnTo>
                  <a:pt x="1359416" y="430961"/>
                </a:lnTo>
                <a:lnTo>
                  <a:pt x="1359416" y="97878"/>
                </a:lnTo>
                <a:lnTo>
                  <a:pt x="1357105" y="59787"/>
                </a:lnTo>
                <a:lnTo>
                  <a:pt x="1350799" y="28675"/>
                </a:lnTo>
                <a:lnTo>
                  <a:pt x="1341446" y="7694"/>
                </a:lnTo>
                <a:lnTo>
                  <a:pt x="1329990" y="0"/>
                </a:lnTo>
                <a:close/>
              </a:path>
            </a:pathLst>
          </a:custGeom>
          <a:solidFill>
            <a:srgbClr val="5A7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2774" y="408768"/>
            <a:ext cx="1102360" cy="314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80"/>
              <a:t>CATASTRO</a:t>
            </a:r>
          </a:p>
        </p:txBody>
      </p:sp>
      <p:sp>
        <p:nvSpPr>
          <p:cNvPr id="6" name="object 6"/>
          <p:cNvSpPr/>
          <p:nvPr/>
        </p:nvSpPr>
        <p:spPr>
          <a:xfrm>
            <a:off x="514946" y="522516"/>
            <a:ext cx="357505" cy="198120"/>
          </a:xfrm>
          <a:custGeom>
            <a:avLst/>
            <a:gdLst/>
            <a:ahLst/>
            <a:cxnLst/>
            <a:rect l="l" t="t" r="r" b="b"/>
            <a:pathLst>
              <a:path w="357505" h="198120">
                <a:moveTo>
                  <a:pt x="357136" y="197992"/>
                </a:moveTo>
                <a:lnTo>
                  <a:pt x="0" y="197992"/>
                </a:lnTo>
                <a:lnTo>
                  <a:pt x="0" y="0"/>
                </a:lnTo>
                <a:lnTo>
                  <a:pt x="357136" y="0"/>
                </a:lnTo>
                <a:lnTo>
                  <a:pt x="357136" y="197992"/>
                </a:lnTo>
                <a:close/>
              </a:path>
            </a:pathLst>
          </a:custGeom>
          <a:solidFill>
            <a:srgbClr val="6662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21772" y="522516"/>
            <a:ext cx="0" cy="198120"/>
          </a:xfrm>
          <a:custGeom>
            <a:avLst/>
            <a:gdLst/>
            <a:ahLst/>
            <a:cxnLst/>
            <a:rect l="l" t="t" r="r" b="b"/>
            <a:pathLst>
              <a:path w="0" h="198120">
                <a:moveTo>
                  <a:pt x="0" y="0"/>
                </a:moveTo>
                <a:lnTo>
                  <a:pt x="0" y="197992"/>
                </a:lnTo>
              </a:path>
            </a:pathLst>
          </a:custGeom>
          <a:ln w="10020">
            <a:solidFill>
              <a:srgbClr val="BEB9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57643" y="522516"/>
            <a:ext cx="0" cy="198120"/>
          </a:xfrm>
          <a:custGeom>
            <a:avLst/>
            <a:gdLst/>
            <a:ahLst/>
            <a:cxnLst/>
            <a:rect l="l" t="t" r="r" b="b"/>
            <a:pathLst>
              <a:path w="0" h="198120">
                <a:moveTo>
                  <a:pt x="0" y="0"/>
                </a:moveTo>
                <a:lnTo>
                  <a:pt x="0" y="197992"/>
                </a:lnTo>
              </a:path>
            </a:pathLst>
          </a:custGeom>
          <a:ln w="10007">
            <a:solidFill>
              <a:srgbClr val="BEB9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3527" y="670433"/>
            <a:ext cx="0" cy="50165"/>
          </a:xfrm>
          <a:custGeom>
            <a:avLst/>
            <a:gdLst/>
            <a:ahLst/>
            <a:cxnLst/>
            <a:rect l="l" t="t" r="r" b="b"/>
            <a:pathLst>
              <a:path w="0" h="50165">
                <a:moveTo>
                  <a:pt x="0" y="0"/>
                </a:moveTo>
                <a:lnTo>
                  <a:pt x="0" y="50076"/>
                </a:lnTo>
              </a:path>
            </a:pathLst>
          </a:custGeom>
          <a:ln w="10020">
            <a:solidFill>
              <a:srgbClr val="BEB9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9412" y="522516"/>
            <a:ext cx="0" cy="198120"/>
          </a:xfrm>
          <a:custGeom>
            <a:avLst/>
            <a:gdLst/>
            <a:ahLst/>
            <a:cxnLst/>
            <a:rect l="l" t="t" r="r" b="b"/>
            <a:pathLst>
              <a:path w="0" h="198120">
                <a:moveTo>
                  <a:pt x="0" y="0"/>
                </a:moveTo>
                <a:lnTo>
                  <a:pt x="0" y="197992"/>
                </a:lnTo>
              </a:path>
            </a:pathLst>
          </a:custGeom>
          <a:ln w="10007">
            <a:solidFill>
              <a:srgbClr val="BEB9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65276" y="522516"/>
            <a:ext cx="0" cy="198120"/>
          </a:xfrm>
          <a:custGeom>
            <a:avLst/>
            <a:gdLst/>
            <a:ahLst/>
            <a:cxnLst/>
            <a:rect l="l" t="t" r="r" b="b"/>
            <a:pathLst>
              <a:path w="0" h="198120">
                <a:moveTo>
                  <a:pt x="0" y="0"/>
                </a:moveTo>
                <a:lnTo>
                  <a:pt x="0" y="197992"/>
                </a:lnTo>
              </a:path>
            </a:pathLst>
          </a:custGeom>
          <a:ln w="10007">
            <a:solidFill>
              <a:srgbClr val="BEB9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54906" y="547560"/>
            <a:ext cx="267335" cy="148590"/>
          </a:xfrm>
          <a:custGeom>
            <a:avLst/>
            <a:gdLst/>
            <a:ahLst/>
            <a:cxnLst/>
            <a:rect l="l" t="t" r="r" b="b"/>
            <a:pathLst>
              <a:path w="267334" h="148590">
                <a:moveTo>
                  <a:pt x="133489" y="0"/>
                </a:moveTo>
                <a:lnTo>
                  <a:pt x="81535" y="5818"/>
                </a:lnTo>
                <a:lnTo>
                  <a:pt x="39103" y="21685"/>
                </a:lnTo>
                <a:lnTo>
                  <a:pt x="10492" y="45219"/>
                </a:lnTo>
                <a:lnTo>
                  <a:pt x="0" y="74040"/>
                </a:lnTo>
                <a:lnTo>
                  <a:pt x="10492" y="102874"/>
                </a:lnTo>
                <a:lnTo>
                  <a:pt x="39103" y="126412"/>
                </a:lnTo>
                <a:lnTo>
                  <a:pt x="81535" y="142278"/>
                </a:lnTo>
                <a:lnTo>
                  <a:pt x="133489" y="148094"/>
                </a:lnTo>
                <a:lnTo>
                  <a:pt x="185442" y="142278"/>
                </a:lnTo>
                <a:lnTo>
                  <a:pt x="227869" y="126412"/>
                </a:lnTo>
                <a:lnTo>
                  <a:pt x="256476" y="102874"/>
                </a:lnTo>
                <a:lnTo>
                  <a:pt x="266966" y="74040"/>
                </a:lnTo>
                <a:lnTo>
                  <a:pt x="256476" y="45219"/>
                </a:lnTo>
                <a:lnTo>
                  <a:pt x="227869" y="21685"/>
                </a:lnTo>
                <a:lnTo>
                  <a:pt x="185442" y="5818"/>
                </a:lnTo>
                <a:lnTo>
                  <a:pt x="133489" y="0"/>
                </a:lnTo>
                <a:close/>
              </a:path>
            </a:pathLst>
          </a:custGeom>
          <a:solidFill>
            <a:srgbClr val="4B4D4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01751" y="400075"/>
            <a:ext cx="402217" cy="286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197506" y="1328977"/>
            <a:ext cx="2092722" cy="1522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153730" y="3236439"/>
            <a:ext cx="2005682" cy="1259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157950" y="937920"/>
            <a:ext cx="14122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0" b="1">
                <a:solidFill>
                  <a:srgbClr val="4E4F4F"/>
                </a:solidFill>
                <a:latin typeface="Arial"/>
                <a:cs typeface="Arial"/>
              </a:rPr>
              <a:t>CATASTRO</a:t>
            </a:r>
            <a:r>
              <a:rPr dirty="0" sz="1200" spc="-6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E4F4F"/>
                </a:solidFill>
                <a:latin typeface="Arial"/>
                <a:cs typeface="Arial"/>
              </a:rPr>
              <a:t>POZOS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1043" y="1055078"/>
            <a:ext cx="5240281" cy="35734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27593" y="1086967"/>
            <a:ext cx="389255" cy="681990"/>
          </a:xfrm>
          <a:custGeom>
            <a:avLst/>
            <a:gdLst/>
            <a:ahLst/>
            <a:cxnLst/>
            <a:rect l="l" t="t" r="r" b="b"/>
            <a:pathLst>
              <a:path w="389255" h="681989">
                <a:moveTo>
                  <a:pt x="335057" y="0"/>
                </a:moveTo>
                <a:lnTo>
                  <a:pt x="288804" y="54533"/>
                </a:lnTo>
                <a:lnTo>
                  <a:pt x="256975" y="120004"/>
                </a:lnTo>
                <a:lnTo>
                  <a:pt x="240154" y="154911"/>
                </a:lnTo>
                <a:lnTo>
                  <a:pt x="229165" y="180136"/>
                </a:lnTo>
                <a:lnTo>
                  <a:pt x="214980" y="207570"/>
                </a:lnTo>
                <a:lnTo>
                  <a:pt x="160422" y="306491"/>
                </a:lnTo>
                <a:lnTo>
                  <a:pt x="145231" y="335711"/>
                </a:lnTo>
                <a:lnTo>
                  <a:pt x="131458" y="356994"/>
                </a:lnTo>
                <a:lnTo>
                  <a:pt x="107008" y="389289"/>
                </a:lnTo>
                <a:lnTo>
                  <a:pt x="82585" y="420990"/>
                </a:lnTo>
                <a:lnTo>
                  <a:pt x="68891" y="440486"/>
                </a:lnTo>
                <a:lnTo>
                  <a:pt x="35406" y="503589"/>
                </a:lnTo>
                <a:lnTo>
                  <a:pt x="16118" y="545410"/>
                </a:lnTo>
                <a:lnTo>
                  <a:pt x="6983" y="592986"/>
                </a:lnTo>
                <a:lnTo>
                  <a:pt x="1706" y="615111"/>
                </a:lnTo>
                <a:lnTo>
                  <a:pt x="8845" y="656386"/>
                </a:lnTo>
                <a:lnTo>
                  <a:pt x="76314" y="677421"/>
                </a:lnTo>
                <a:lnTo>
                  <a:pt x="127324" y="681786"/>
                </a:lnTo>
                <a:lnTo>
                  <a:pt x="178530" y="456361"/>
                </a:lnTo>
                <a:lnTo>
                  <a:pt x="270935" y="246811"/>
                </a:lnTo>
                <a:lnTo>
                  <a:pt x="348291" y="118033"/>
                </a:lnTo>
                <a:lnTo>
                  <a:pt x="389172" y="27736"/>
                </a:lnTo>
                <a:lnTo>
                  <a:pt x="3350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2722" y="304381"/>
            <a:ext cx="531495" cy="531495"/>
          </a:xfrm>
          <a:custGeom>
            <a:avLst/>
            <a:gdLst/>
            <a:ahLst/>
            <a:cxnLst/>
            <a:rect l="l" t="t" r="r" b="b"/>
            <a:pathLst>
              <a:path w="531494" h="531494">
                <a:moveTo>
                  <a:pt x="461073" y="0"/>
                </a:moveTo>
                <a:lnTo>
                  <a:pt x="70421" y="0"/>
                </a:lnTo>
                <a:lnTo>
                  <a:pt x="42958" y="5536"/>
                </a:lnTo>
                <a:lnTo>
                  <a:pt x="20580" y="20640"/>
                </a:lnTo>
                <a:lnTo>
                  <a:pt x="5516" y="43055"/>
                </a:lnTo>
                <a:lnTo>
                  <a:pt x="0" y="70523"/>
                </a:lnTo>
                <a:lnTo>
                  <a:pt x="0" y="460755"/>
                </a:lnTo>
                <a:lnTo>
                  <a:pt x="5516" y="488268"/>
                </a:lnTo>
                <a:lnTo>
                  <a:pt x="20580" y="510733"/>
                </a:lnTo>
                <a:lnTo>
                  <a:pt x="42958" y="525878"/>
                </a:lnTo>
                <a:lnTo>
                  <a:pt x="70421" y="531431"/>
                </a:lnTo>
                <a:lnTo>
                  <a:pt x="461073" y="531431"/>
                </a:lnTo>
                <a:lnTo>
                  <a:pt x="488536" y="525878"/>
                </a:lnTo>
                <a:lnTo>
                  <a:pt x="510914" y="510733"/>
                </a:lnTo>
                <a:lnTo>
                  <a:pt x="525978" y="488268"/>
                </a:lnTo>
                <a:lnTo>
                  <a:pt x="531495" y="460755"/>
                </a:lnTo>
                <a:lnTo>
                  <a:pt x="531495" y="70523"/>
                </a:lnTo>
                <a:lnTo>
                  <a:pt x="525978" y="43055"/>
                </a:lnTo>
                <a:lnTo>
                  <a:pt x="510914" y="20640"/>
                </a:lnTo>
                <a:lnTo>
                  <a:pt x="488536" y="5536"/>
                </a:lnTo>
                <a:lnTo>
                  <a:pt x="461073" y="0"/>
                </a:lnTo>
                <a:close/>
              </a:path>
            </a:pathLst>
          </a:custGeom>
          <a:solidFill>
            <a:srgbClr val="5A7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1048" y="304381"/>
            <a:ext cx="531495" cy="531495"/>
          </a:xfrm>
          <a:custGeom>
            <a:avLst/>
            <a:gdLst/>
            <a:ahLst/>
            <a:cxnLst/>
            <a:rect l="l" t="t" r="r" b="b"/>
            <a:pathLst>
              <a:path w="531494" h="531494">
                <a:moveTo>
                  <a:pt x="461124" y="0"/>
                </a:moveTo>
                <a:lnTo>
                  <a:pt x="70421" y="0"/>
                </a:lnTo>
                <a:lnTo>
                  <a:pt x="42948" y="5536"/>
                </a:lnTo>
                <a:lnTo>
                  <a:pt x="20570" y="20640"/>
                </a:lnTo>
                <a:lnTo>
                  <a:pt x="5513" y="43055"/>
                </a:lnTo>
                <a:lnTo>
                  <a:pt x="0" y="70523"/>
                </a:lnTo>
                <a:lnTo>
                  <a:pt x="0" y="460755"/>
                </a:lnTo>
                <a:lnTo>
                  <a:pt x="5513" y="488268"/>
                </a:lnTo>
                <a:lnTo>
                  <a:pt x="20570" y="510733"/>
                </a:lnTo>
                <a:lnTo>
                  <a:pt x="42948" y="525878"/>
                </a:lnTo>
                <a:lnTo>
                  <a:pt x="70421" y="531431"/>
                </a:lnTo>
                <a:lnTo>
                  <a:pt x="461124" y="531431"/>
                </a:lnTo>
                <a:lnTo>
                  <a:pt x="488434" y="525878"/>
                </a:lnTo>
                <a:lnTo>
                  <a:pt x="510811" y="510733"/>
                </a:lnTo>
                <a:lnTo>
                  <a:pt x="525937" y="488268"/>
                </a:lnTo>
                <a:lnTo>
                  <a:pt x="531495" y="460755"/>
                </a:lnTo>
                <a:lnTo>
                  <a:pt x="531495" y="70523"/>
                </a:lnTo>
                <a:lnTo>
                  <a:pt x="525937" y="43055"/>
                </a:lnTo>
                <a:lnTo>
                  <a:pt x="510811" y="20640"/>
                </a:lnTo>
                <a:lnTo>
                  <a:pt x="488434" y="5536"/>
                </a:lnTo>
                <a:lnTo>
                  <a:pt x="461124" y="0"/>
                </a:lnTo>
                <a:close/>
              </a:path>
            </a:pathLst>
          </a:custGeom>
          <a:solidFill>
            <a:srgbClr val="C7E2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8570" y="309829"/>
            <a:ext cx="1717675" cy="528955"/>
          </a:xfrm>
          <a:custGeom>
            <a:avLst/>
            <a:gdLst/>
            <a:ahLst/>
            <a:cxnLst/>
            <a:rect l="l" t="t" r="r" b="b"/>
            <a:pathLst>
              <a:path w="1717675" h="528955">
                <a:moveTo>
                  <a:pt x="1679971" y="0"/>
                </a:moveTo>
                <a:lnTo>
                  <a:pt x="37223" y="0"/>
                </a:lnTo>
                <a:lnTo>
                  <a:pt x="22717" y="7694"/>
                </a:lnTo>
                <a:lnTo>
                  <a:pt x="10887" y="28675"/>
                </a:lnTo>
                <a:lnTo>
                  <a:pt x="2919" y="59787"/>
                </a:lnTo>
                <a:lnTo>
                  <a:pt x="0" y="97878"/>
                </a:lnTo>
                <a:lnTo>
                  <a:pt x="0" y="430961"/>
                </a:lnTo>
                <a:lnTo>
                  <a:pt x="2919" y="469063"/>
                </a:lnTo>
                <a:lnTo>
                  <a:pt x="10887" y="500175"/>
                </a:lnTo>
                <a:lnTo>
                  <a:pt x="22717" y="521149"/>
                </a:lnTo>
                <a:lnTo>
                  <a:pt x="37223" y="528840"/>
                </a:lnTo>
                <a:lnTo>
                  <a:pt x="1679971" y="528840"/>
                </a:lnTo>
                <a:lnTo>
                  <a:pt x="1694435" y="521149"/>
                </a:lnTo>
                <a:lnTo>
                  <a:pt x="1706247" y="500175"/>
                </a:lnTo>
                <a:lnTo>
                  <a:pt x="1714211" y="469063"/>
                </a:lnTo>
                <a:lnTo>
                  <a:pt x="1717131" y="430961"/>
                </a:lnTo>
                <a:lnTo>
                  <a:pt x="1717131" y="97878"/>
                </a:lnTo>
                <a:lnTo>
                  <a:pt x="1714211" y="59787"/>
                </a:lnTo>
                <a:lnTo>
                  <a:pt x="1706247" y="28675"/>
                </a:lnTo>
                <a:lnTo>
                  <a:pt x="1694435" y="7694"/>
                </a:lnTo>
                <a:lnTo>
                  <a:pt x="1679971" y="0"/>
                </a:lnTo>
                <a:close/>
              </a:path>
            </a:pathLst>
          </a:custGeom>
          <a:solidFill>
            <a:srgbClr val="5A7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82780" y="408768"/>
            <a:ext cx="1470660" cy="3143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900" spc="105">
                <a:solidFill>
                  <a:srgbClr val="FFFFFF"/>
                </a:solidFill>
                <a:latin typeface="Impact"/>
                <a:cs typeface="Impact"/>
              </a:rPr>
              <a:t>DIAGNÓSTICO</a:t>
            </a:r>
            <a:endParaRPr sz="1900">
              <a:latin typeface="Impact"/>
              <a:cs typeface="Impac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4946" y="522516"/>
            <a:ext cx="357505" cy="198120"/>
          </a:xfrm>
          <a:custGeom>
            <a:avLst/>
            <a:gdLst/>
            <a:ahLst/>
            <a:cxnLst/>
            <a:rect l="l" t="t" r="r" b="b"/>
            <a:pathLst>
              <a:path w="357505" h="198120">
                <a:moveTo>
                  <a:pt x="357136" y="197992"/>
                </a:moveTo>
                <a:lnTo>
                  <a:pt x="0" y="197992"/>
                </a:lnTo>
                <a:lnTo>
                  <a:pt x="0" y="0"/>
                </a:lnTo>
                <a:lnTo>
                  <a:pt x="357136" y="0"/>
                </a:lnTo>
                <a:lnTo>
                  <a:pt x="357136" y="197992"/>
                </a:lnTo>
                <a:close/>
              </a:path>
            </a:pathLst>
          </a:custGeom>
          <a:solidFill>
            <a:srgbClr val="6662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21772" y="522516"/>
            <a:ext cx="0" cy="198120"/>
          </a:xfrm>
          <a:custGeom>
            <a:avLst/>
            <a:gdLst/>
            <a:ahLst/>
            <a:cxnLst/>
            <a:rect l="l" t="t" r="r" b="b"/>
            <a:pathLst>
              <a:path w="0" h="198120">
                <a:moveTo>
                  <a:pt x="0" y="0"/>
                </a:moveTo>
                <a:lnTo>
                  <a:pt x="0" y="197992"/>
                </a:lnTo>
              </a:path>
            </a:pathLst>
          </a:custGeom>
          <a:ln w="10020">
            <a:solidFill>
              <a:srgbClr val="BEB9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57643" y="522516"/>
            <a:ext cx="0" cy="198120"/>
          </a:xfrm>
          <a:custGeom>
            <a:avLst/>
            <a:gdLst/>
            <a:ahLst/>
            <a:cxnLst/>
            <a:rect l="l" t="t" r="r" b="b"/>
            <a:pathLst>
              <a:path w="0" h="198120">
                <a:moveTo>
                  <a:pt x="0" y="0"/>
                </a:moveTo>
                <a:lnTo>
                  <a:pt x="0" y="197992"/>
                </a:lnTo>
              </a:path>
            </a:pathLst>
          </a:custGeom>
          <a:ln w="10007">
            <a:solidFill>
              <a:srgbClr val="BEB9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3527" y="670433"/>
            <a:ext cx="0" cy="50165"/>
          </a:xfrm>
          <a:custGeom>
            <a:avLst/>
            <a:gdLst/>
            <a:ahLst/>
            <a:cxnLst/>
            <a:rect l="l" t="t" r="r" b="b"/>
            <a:pathLst>
              <a:path w="0" h="50165">
                <a:moveTo>
                  <a:pt x="0" y="0"/>
                </a:moveTo>
                <a:lnTo>
                  <a:pt x="0" y="50076"/>
                </a:lnTo>
              </a:path>
            </a:pathLst>
          </a:custGeom>
          <a:ln w="10020">
            <a:solidFill>
              <a:srgbClr val="BEB9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9412" y="522516"/>
            <a:ext cx="0" cy="198120"/>
          </a:xfrm>
          <a:custGeom>
            <a:avLst/>
            <a:gdLst/>
            <a:ahLst/>
            <a:cxnLst/>
            <a:rect l="l" t="t" r="r" b="b"/>
            <a:pathLst>
              <a:path w="0" h="198120">
                <a:moveTo>
                  <a:pt x="0" y="0"/>
                </a:moveTo>
                <a:lnTo>
                  <a:pt x="0" y="197992"/>
                </a:lnTo>
              </a:path>
            </a:pathLst>
          </a:custGeom>
          <a:ln w="10007">
            <a:solidFill>
              <a:srgbClr val="BEB9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65276" y="522516"/>
            <a:ext cx="0" cy="198120"/>
          </a:xfrm>
          <a:custGeom>
            <a:avLst/>
            <a:gdLst/>
            <a:ahLst/>
            <a:cxnLst/>
            <a:rect l="l" t="t" r="r" b="b"/>
            <a:pathLst>
              <a:path w="0" h="198120">
                <a:moveTo>
                  <a:pt x="0" y="0"/>
                </a:moveTo>
                <a:lnTo>
                  <a:pt x="0" y="197992"/>
                </a:lnTo>
              </a:path>
            </a:pathLst>
          </a:custGeom>
          <a:ln w="10007">
            <a:solidFill>
              <a:srgbClr val="BEB9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54906" y="547560"/>
            <a:ext cx="267335" cy="148590"/>
          </a:xfrm>
          <a:custGeom>
            <a:avLst/>
            <a:gdLst/>
            <a:ahLst/>
            <a:cxnLst/>
            <a:rect l="l" t="t" r="r" b="b"/>
            <a:pathLst>
              <a:path w="267334" h="148590">
                <a:moveTo>
                  <a:pt x="133489" y="0"/>
                </a:moveTo>
                <a:lnTo>
                  <a:pt x="81535" y="5818"/>
                </a:lnTo>
                <a:lnTo>
                  <a:pt x="39103" y="21685"/>
                </a:lnTo>
                <a:lnTo>
                  <a:pt x="10492" y="45219"/>
                </a:lnTo>
                <a:lnTo>
                  <a:pt x="0" y="74040"/>
                </a:lnTo>
                <a:lnTo>
                  <a:pt x="10492" y="102874"/>
                </a:lnTo>
                <a:lnTo>
                  <a:pt x="39103" y="126412"/>
                </a:lnTo>
                <a:lnTo>
                  <a:pt x="81535" y="142278"/>
                </a:lnTo>
                <a:lnTo>
                  <a:pt x="133489" y="148094"/>
                </a:lnTo>
                <a:lnTo>
                  <a:pt x="185436" y="142278"/>
                </a:lnTo>
                <a:lnTo>
                  <a:pt x="227864" y="126412"/>
                </a:lnTo>
                <a:lnTo>
                  <a:pt x="256474" y="102874"/>
                </a:lnTo>
                <a:lnTo>
                  <a:pt x="266966" y="74040"/>
                </a:lnTo>
                <a:lnTo>
                  <a:pt x="256474" y="45219"/>
                </a:lnTo>
                <a:lnTo>
                  <a:pt x="227864" y="21685"/>
                </a:lnTo>
                <a:lnTo>
                  <a:pt x="185436" y="5818"/>
                </a:lnTo>
                <a:lnTo>
                  <a:pt x="133489" y="0"/>
                </a:lnTo>
                <a:close/>
              </a:path>
            </a:pathLst>
          </a:custGeom>
          <a:solidFill>
            <a:srgbClr val="4B4D4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01751" y="400075"/>
            <a:ext cx="402217" cy="286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81628" y="922030"/>
            <a:ext cx="6900422" cy="3917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2722" y="304381"/>
            <a:ext cx="531495" cy="531495"/>
          </a:xfrm>
          <a:custGeom>
            <a:avLst/>
            <a:gdLst/>
            <a:ahLst/>
            <a:cxnLst/>
            <a:rect l="l" t="t" r="r" b="b"/>
            <a:pathLst>
              <a:path w="531494" h="531494">
                <a:moveTo>
                  <a:pt x="461073" y="0"/>
                </a:moveTo>
                <a:lnTo>
                  <a:pt x="70421" y="0"/>
                </a:lnTo>
                <a:lnTo>
                  <a:pt x="42958" y="5536"/>
                </a:lnTo>
                <a:lnTo>
                  <a:pt x="20580" y="20640"/>
                </a:lnTo>
                <a:lnTo>
                  <a:pt x="5516" y="43055"/>
                </a:lnTo>
                <a:lnTo>
                  <a:pt x="0" y="70523"/>
                </a:lnTo>
                <a:lnTo>
                  <a:pt x="0" y="460755"/>
                </a:lnTo>
                <a:lnTo>
                  <a:pt x="5516" y="488268"/>
                </a:lnTo>
                <a:lnTo>
                  <a:pt x="20580" y="510733"/>
                </a:lnTo>
                <a:lnTo>
                  <a:pt x="42958" y="525878"/>
                </a:lnTo>
                <a:lnTo>
                  <a:pt x="70421" y="531431"/>
                </a:lnTo>
                <a:lnTo>
                  <a:pt x="461073" y="531431"/>
                </a:lnTo>
                <a:lnTo>
                  <a:pt x="488536" y="525878"/>
                </a:lnTo>
                <a:lnTo>
                  <a:pt x="510914" y="510733"/>
                </a:lnTo>
                <a:lnTo>
                  <a:pt x="525978" y="488268"/>
                </a:lnTo>
                <a:lnTo>
                  <a:pt x="531495" y="460755"/>
                </a:lnTo>
                <a:lnTo>
                  <a:pt x="531495" y="70523"/>
                </a:lnTo>
                <a:lnTo>
                  <a:pt x="525978" y="43055"/>
                </a:lnTo>
                <a:lnTo>
                  <a:pt x="510914" y="20640"/>
                </a:lnTo>
                <a:lnTo>
                  <a:pt x="488536" y="5536"/>
                </a:lnTo>
                <a:lnTo>
                  <a:pt x="461073" y="0"/>
                </a:lnTo>
                <a:close/>
              </a:path>
            </a:pathLst>
          </a:custGeom>
          <a:solidFill>
            <a:srgbClr val="5A7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1048" y="304381"/>
            <a:ext cx="531495" cy="531495"/>
          </a:xfrm>
          <a:custGeom>
            <a:avLst/>
            <a:gdLst/>
            <a:ahLst/>
            <a:cxnLst/>
            <a:rect l="l" t="t" r="r" b="b"/>
            <a:pathLst>
              <a:path w="531494" h="531494">
                <a:moveTo>
                  <a:pt x="461124" y="0"/>
                </a:moveTo>
                <a:lnTo>
                  <a:pt x="70421" y="0"/>
                </a:lnTo>
                <a:lnTo>
                  <a:pt x="42948" y="5536"/>
                </a:lnTo>
                <a:lnTo>
                  <a:pt x="20570" y="20640"/>
                </a:lnTo>
                <a:lnTo>
                  <a:pt x="5513" y="43055"/>
                </a:lnTo>
                <a:lnTo>
                  <a:pt x="0" y="70523"/>
                </a:lnTo>
                <a:lnTo>
                  <a:pt x="0" y="460755"/>
                </a:lnTo>
                <a:lnTo>
                  <a:pt x="5513" y="488268"/>
                </a:lnTo>
                <a:lnTo>
                  <a:pt x="20570" y="510733"/>
                </a:lnTo>
                <a:lnTo>
                  <a:pt x="42948" y="525878"/>
                </a:lnTo>
                <a:lnTo>
                  <a:pt x="70421" y="531431"/>
                </a:lnTo>
                <a:lnTo>
                  <a:pt x="461124" y="531431"/>
                </a:lnTo>
                <a:lnTo>
                  <a:pt x="488434" y="525878"/>
                </a:lnTo>
                <a:lnTo>
                  <a:pt x="510811" y="510733"/>
                </a:lnTo>
                <a:lnTo>
                  <a:pt x="525937" y="488268"/>
                </a:lnTo>
                <a:lnTo>
                  <a:pt x="531495" y="460755"/>
                </a:lnTo>
                <a:lnTo>
                  <a:pt x="531495" y="70523"/>
                </a:lnTo>
                <a:lnTo>
                  <a:pt x="525937" y="43055"/>
                </a:lnTo>
                <a:lnTo>
                  <a:pt x="510811" y="20640"/>
                </a:lnTo>
                <a:lnTo>
                  <a:pt x="488434" y="5536"/>
                </a:lnTo>
                <a:lnTo>
                  <a:pt x="461124" y="0"/>
                </a:lnTo>
                <a:close/>
              </a:path>
            </a:pathLst>
          </a:custGeom>
          <a:solidFill>
            <a:srgbClr val="C7E2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8564" y="309829"/>
            <a:ext cx="4037329" cy="528955"/>
          </a:xfrm>
          <a:custGeom>
            <a:avLst/>
            <a:gdLst/>
            <a:ahLst/>
            <a:cxnLst/>
            <a:rect l="l" t="t" r="r" b="b"/>
            <a:pathLst>
              <a:path w="4037329" h="528955">
                <a:moveTo>
                  <a:pt x="3949619" y="0"/>
                </a:moveTo>
                <a:lnTo>
                  <a:pt x="87515" y="0"/>
                </a:lnTo>
                <a:lnTo>
                  <a:pt x="53422" y="7694"/>
                </a:lnTo>
                <a:lnTo>
                  <a:pt x="25607" y="28675"/>
                </a:lnTo>
                <a:lnTo>
                  <a:pt x="6868" y="59787"/>
                </a:lnTo>
                <a:lnTo>
                  <a:pt x="0" y="97878"/>
                </a:lnTo>
                <a:lnTo>
                  <a:pt x="0" y="430961"/>
                </a:lnTo>
                <a:lnTo>
                  <a:pt x="6868" y="469063"/>
                </a:lnTo>
                <a:lnTo>
                  <a:pt x="25607" y="500175"/>
                </a:lnTo>
                <a:lnTo>
                  <a:pt x="53422" y="521149"/>
                </a:lnTo>
                <a:lnTo>
                  <a:pt x="87515" y="528840"/>
                </a:lnTo>
                <a:lnTo>
                  <a:pt x="3949619" y="528840"/>
                </a:lnTo>
                <a:lnTo>
                  <a:pt x="3983626" y="521149"/>
                </a:lnTo>
                <a:lnTo>
                  <a:pt x="4011400" y="500175"/>
                </a:lnTo>
                <a:lnTo>
                  <a:pt x="4030128" y="469063"/>
                </a:lnTo>
                <a:lnTo>
                  <a:pt x="4036995" y="430961"/>
                </a:lnTo>
                <a:lnTo>
                  <a:pt x="4036995" y="97878"/>
                </a:lnTo>
                <a:lnTo>
                  <a:pt x="4030128" y="59787"/>
                </a:lnTo>
                <a:lnTo>
                  <a:pt x="4011400" y="28675"/>
                </a:lnTo>
                <a:lnTo>
                  <a:pt x="3983626" y="7694"/>
                </a:lnTo>
                <a:lnTo>
                  <a:pt x="3949619" y="0"/>
                </a:lnTo>
                <a:close/>
              </a:path>
            </a:pathLst>
          </a:custGeom>
          <a:solidFill>
            <a:srgbClr val="5A7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2774" y="408768"/>
            <a:ext cx="3771900" cy="314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95"/>
              <a:t>DIAGNÓSTICO </a:t>
            </a:r>
            <a:r>
              <a:rPr dirty="0" spc="-5"/>
              <a:t>– </a:t>
            </a:r>
            <a:r>
              <a:rPr dirty="0" spc="90"/>
              <a:t>EVALUACIÓN</a:t>
            </a:r>
            <a:r>
              <a:rPr dirty="0" spc="200"/>
              <a:t> </a:t>
            </a:r>
            <a:r>
              <a:rPr dirty="0" spc="105"/>
              <a:t>FÍSICA</a:t>
            </a:r>
          </a:p>
        </p:txBody>
      </p:sp>
      <p:sp>
        <p:nvSpPr>
          <p:cNvPr id="6" name="object 6"/>
          <p:cNvSpPr/>
          <p:nvPr/>
        </p:nvSpPr>
        <p:spPr>
          <a:xfrm>
            <a:off x="514946" y="522516"/>
            <a:ext cx="357505" cy="198120"/>
          </a:xfrm>
          <a:custGeom>
            <a:avLst/>
            <a:gdLst/>
            <a:ahLst/>
            <a:cxnLst/>
            <a:rect l="l" t="t" r="r" b="b"/>
            <a:pathLst>
              <a:path w="357505" h="198120">
                <a:moveTo>
                  <a:pt x="357136" y="197992"/>
                </a:moveTo>
                <a:lnTo>
                  <a:pt x="0" y="197992"/>
                </a:lnTo>
                <a:lnTo>
                  <a:pt x="0" y="0"/>
                </a:lnTo>
                <a:lnTo>
                  <a:pt x="357136" y="0"/>
                </a:lnTo>
                <a:lnTo>
                  <a:pt x="357136" y="197992"/>
                </a:lnTo>
                <a:close/>
              </a:path>
            </a:pathLst>
          </a:custGeom>
          <a:solidFill>
            <a:srgbClr val="6662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21772" y="522516"/>
            <a:ext cx="0" cy="198120"/>
          </a:xfrm>
          <a:custGeom>
            <a:avLst/>
            <a:gdLst/>
            <a:ahLst/>
            <a:cxnLst/>
            <a:rect l="l" t="t" r="r" b="b"/>
            <a:pathLst>
              <a:path w="0" h="198120">
                <a:moveTo>
                  <a:pt x="0" y="0"/>
                </a:moveTo>
                <a:lnTo>
                  <a:pt x="0" y="197992"/>
                </a:lnTo>
              </a:path>
            </a:pathLst>
          </a:custGeom>
          <a:ln w="10020">
            <a:solidFill>
              <a:srgbClr val="BEB9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57643" y="522516"/>
            <a:ext cx="0" cy="198120"/>
          </a:xfrm>
          <a:custGeom>
            <a:avLst/>
            <a:gdLst/>
            <a:ahLst/>
            <a:cxnLst/>
            <a:rect l="l" t="t" r="r" b="b"/>
            <a:pathLst>
              <a:path w="0" h="198120">
                <a:moveTo>
                  <a:pt x="0" y="0"/>
                </a:moveTo>
                <a:lnTo>
                  <a:pt x="0" y="197992"/>
                </a:lnTo>
              </a:path>
            </a:pathLst>
          </a:custGeom>
          <a:ln w="10007">
            <a:solidFill>
              <a:srgbClr val="BEB9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3527" y="670433"/>
            <a:ext cx="0" cy="50165"/>
          </a:xfrm>
          <a:custGeom>
            <a:avLst/>
            <a:gdLst/>
            <a:ahLst/>
            <a:cxnLst/>
            <a:rect l="l" t="t" r="r" b="b"/>
            <a:pathLst>
              <a:path w="0" h="50165">
                <a:moveTo>
                  <a:pt x="0" y="0"/>
                </a:moveTo>
                <a:lnTo>
                  <a:pt x="0" y="50076"/>
                </a:lnTo>
              </a:path>
            </a:pathLst>
          </a:custGeom>
          <a:ln w="10020">
            <a:solidFill>
              <a:srgbClr val="BEB9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9412" y="522516"/>
            <a:ext cx="0" cy="198120"/>
          </a:xfrm>
          <a:custGeom>
            <a:avLst/>
            <a:gdLst/>
            <a:ahLst/>
            <a:cxnLst/>
            <a:rect l="l" t="t" r="r" b="b"/>
            <a:pathLst>
              <a:path w="0" h="198120">
                <a:moveTo>
                  <a:pt x="0" y="0"/>
                </a:moveTo>
                <a:lnTo>
                  <a:pt x="0" y="197992"/>
                </a:lnTo>
              </a:path>
            </a:pathLst>
          </a:custGeom>
          <a:ln w="10007">
            <a:solidFill>
              <a:srgbClr val="BEB9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65276" y="522516"/>
            <a:ext cx="0" cy="198120"/>
          </a:xfrm>
          <a:custGeom>
            <a:avLst/>
            <a:gdLst/>
            <a:ahLst/>
            <a:cxnLst/>
            <a:rect l="l" t="t" r="r" b="b"/>
            <a:pathLst>
              <a:path w="0" h="198120">
                <a:moveTo>
                  <a:pt x="0" y="0"/>
                </a:moveTo>
                <a:lnTo>
                  <a:pt x="0" y="197992"/>
                </a:lnTo>
              </a:path>
            </a:pathLst>
          </a:custGeom>
          <a:ln w="10007">
            <a:solidFill>
              <a:srgbClr val="BEB9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54906" y="547560"/>
            <a:ext cx="267335" cy="148590"/>
          </a:xfrm>
          <a:custGeom>
            <a:avLst/>
            <a:gdLst/>
            <a:ahLst/>
            <a:cxnLst/>
            <a:rect l="l" t="t" r="r" b="b"/>
            <a:pathLst>
              <a:path w="267334" h="148590">
                <a:moveTo>
                  <a:pt x="133489" y="0"/>
                </a:moveTo>
                <a:lnTo>
                  <a:pt x="81535" y="5818"/>
                </a:lnTo>
                <a:lnTo>
                  <a:pt x="39103" y="21685"/>
                </a:lnTo>
                <a:lnTo>
                  <a:pt x="10492" y="45219"/>
                </a:lnTo>
                <a:lnTo>
                  <a:pt x="0" y="74040"/>
                </a:lnTo>
                <a:lnTo>
                  <a:pt x="10492" y="102874"/>
                </a:lnTo>
                <a:lnTo>
                  <a:pt x="39103" y="126412"/>
                </a:lnTo>
                <a:lnTo>
                  <a:pt x="81535" y="142278"/>
                </a:lnTo>
                <a:lnTo>
                  <a:pt x="133489" y="148094"/>
                </a:lnTo>
                <a:lnTo>
                  <a:pt x="185442" y="142278"/>
                </a:lnTo>
                <a:lnTo>
                  <a:pt x="227869" y="126412"/>
                </a:lnTo>
                <a:lnTo>
                  <a:pt x="256476" y="102874"/>
                </a:lnTo>
                <a:lnTo>
                  <a:pt x="266966" y="74040"/>
                </a:lnTo>
                <a:lnTo>
                  <a:pt x="256476" y="45219"/>
                </a:lnTo>
                <a:lnTo>
                  <a:pt x="227869" y="21685"/>
                </a:lnTo>
                <a:lnTo>
                  <a:pt x="185442" y="5818"/>
                </a:lnTo>
                <a:lnTo>
                  <a:pt x="133489" y="0"/>
                </a:lnTo>
                <a:close/>
              </a:path>
            </a:pathLst>
          </a:custGeom>
          <a:solidFill>
            <a:srgbClr val="4B4D4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01751" y="400075"/>
            <a:ext cx="402217" cy="286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59231" y="1367967"/>
            <a:ext cx="1286332" cy="1025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59222" y="2468492"/>
            <a:ext cx="1272171" cy="8757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76439" y="3400412"/>
            <a:ext cx="1237741" cy="11494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193233" y="1377480"/>
            <a:ext cx="1169479" cy="1021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190616" y="2481187"/>
            <a:ext cx="1174708" cy="9192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209997" y="3489502"/>
            <a:ext cx="1135964" cy="10633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985211" y="1407261"/>
            <a:ext cx="363855" cy="363855"/>
          </a:xfrm>
          <a:custGeom>
            <a:avLst/>
            <a:gdLst/>
            <a:ahLst/>
            <a:cxnLst/>
            <a:rect l="l" t="t" r="r" b="b"/>
            <a:pathLst>
              <a:path w="363854" h="363855">
                <a:moveTo>
                  <a:pt x="182740" y="0"/>
                </a:moveTo>
                <a:lnTo>
                  <a:pt x="134365" y="6257"/>
                </a:lnTo>
                <a:lnTo>
                  <a:pt x="90834" y="24374"/>
                </a:lnTo>
                <a:lnTo>
                  <a:pt x="53889" y="52627"/>
                </a:lnTo>
                <a:lnTo>
                  <a:pt x="25273" y="89290"/>
                </a:lnTo>
                <a:lnTo>
                  <a:pt x="6729" y="132639"/>
                </a:lnTo>
                <a:lnTo>
                  <a:pt x="0" y="180949"/>
                </a:lnTo>
                <a:lnTo>
                  <a:pt x="6257" y="229328"/>
                </a:lnTo>
                <a:lnTo>
                  <a:pt x="24375" y="272861"/>
                </a:lnTo>
                <a:lnTo>
                  <a:pt x="52628" y="309806"/>
                </a:lnTo>
                <a:lnTo>
                  <a:pt x="89294" y="338423"/>
                </a:lnTo>
                <a:lnTo>
                  <a:pt x="132646" y="356968"/>
                </a:lnTo>
                <a:lnTo>
                  <a:pt x="180962" y="363702"/>
                </a:lnTo>
                <a:lnTo>
                  <a:pt x="229335" y="357444"/>
                </a:lnTo>
                <a:lnTo>
                  <a:pt x="272862" y="339324"/>
                </a:lnTo>
                <a:lnTo>
                  <a:pt x="309803" y="311069"/>
                </a:lnTo>
                <a:lnTo>
                  <a:pt x="338417" y="274402"/>
                </a:lnTo>
                <a:lnTo>
                  <a:pt x="356964" y="231051"/>
                </a:lnTo>
                <a:lnTo>
                  <a:pt x="363702" y="182740"/>
                </a:lnTo>
                <a:lnTo>
                  <a:pt x="357445" y="134366"/>
                </a:lnTo>
                <a:lnTo>
                  <a:pt x="339327" y="90836"/>
                </a:lnTo>
                <a:lnTo>
                  <a:pt x="311073" y="53894"/>
                </a:lnTo>
                <a:lnTo>
                  <a:pt x="274408" y="25279"/>
                </a:lnTo>
                <a:lnTo>
                  <a:pt x="231055" y="6733"/>
                </a:lnTo>
                <a:lnTo>
                  <a:pt x="182740" y="0"/>
                </a:lnTo>
                <a:close/>
              </a:path>
            </a:pathLst>
          </a:custGeom>
          <a:solidFill>
            <a:srgbClr val="5A7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039388" y="1503739"/>
            <a:ext cx="25527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30" b="1">
                <a:solidFill>
                  <a:srgbClr val="FFFFFF"/>
                </a:solidFill>
                <a:latin typeface="Arial"/>
                <a:cs typeface="Arial"/>
              </a:rPr>
              <a:t>27%</a:t>
            </a:r>
            <a:endParaRPr sz="8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52686" y="1512862"/>
            <a:ext cx="229870" cy="1270"/>
          </a:xfrm>
          <a:custGeom>
            <a:avLst/>
            <a:gdLst/>
            <a:ahLst/>
            <a:cxnLst/>
            <a:rect l="l" t="t" r="r" b="b"/>
            <a:pathLst>
              <a:path w="229870" h="1269">
                <a:moveTo>
                  <a:pt x="0" y="0"/>
                </a:moveTo>
                <a:lnTo>
                  <a:pt x="229476" y="1130"/>
                </a:lnTo>
              </a:path>
            </a:pathLst>
          </a:custGeom>
          <a:ln w="1087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051936" y="1664246"/>
            <a:ext cx="229870" cy="1270"/>
          </a:xfrm>
          <a:custGeom>
            <a:avLst/>
            <a:gdLst/>
            <a:ahLst/>
            <a:cxnLst/>
            <a:rect l="l" t="t" r="r" b="b"/>
            <a:pathLst>
              <a:path w="229870" h="1269">
                <a:moveTo>
                  <a:pt x="0" y="0"/>
                </a:moveTo>
                <a:lnTo>
                  <a:pt x="229476" y="1130"/>
                </a:lnTo>
              </a:path>
            </a:pathLst>
          </a:custGeom>
          <a:ln w="1087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355723" y="1858175"/>
            <a:ext cx="1623060" cy="33591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>
              <a:lnSpc>
                <a:spcPct val="103499"/>
              </a:lnSpc>
              <a:spcBef>
                <a:spcPts val="55"/>
              </a:spcBef>
            </a:pP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Fondo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pozos presenta  sedimentación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87894" y="983361"/>
            <a:ext cx="2641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5A775B"/>
                </a:solidFill>
                <a:latin typeface="Arial"/>
                <a:cs typeface="Arial"/>
              </a:rPr>
              <a:t>Inspección </a:t>
            </a:r>
            <a:r>
              <a:rPr dirty="0" sz="1200" spc="10" b="1">
                <a:solidFill>
                  <a:srgbClr val="5A775B"/>
                </a:solidFill>
                <a:latin typeface="Arial"/>
                <a:cs typeface="Arial"/>
              </a:rPr>
              <a:t>de </a:t>
            </a:r>
            <a:r>
              <a:rPr dirty="0" sz="1200" spc="-5" b="1">
                <a:solidFill>
                  <a:srgbClr val="5A775B"/>
                </a:solidFill>
                <a:latin typeface="Arial"/>
                <a:cs typeface="Arial"/>
              </a:rPr>
              <a:t>29 </a:t>
            </a:r>
            <a:r>
              <a:rPr dirty="0" sz="1200" b="1">
                <a:solidFill>
                  <a:srgbClr val="5A775B"/>
                </a:solidFill>
                <a:latin typeface="Arial"/>
                <a:cs typeface="Arial"/>
              </a:rPr>
              <a:t>pozos con</a:t>
            </a:r>
            <a:r>
              <a:rPr dirty="0" sz="1200" spc="-30" b="1">
                <a:solidFill>
                  <a:srgbClr val="5A775B"/>
                </a:solidFill>
                <a:latin typeface="Arial"/>
                <a:cs typeface="Arial"/>
              </a:rPr>
              <a:t> </a:t>
            </a:r>
            <a:r>
              <a:rPr dirty="0" sz="1200" spc="15" b="1">
                <a:solidFill>
                  <a:srgbClr val="5A775B"/>
                </a:solidFill>
                <a:latin typeface="Arial"/>
                <a:cs typeface="Arial"/>
              </a:rPr>
              <a:t>cámara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57456" y="1012012"/>
            <a:ext cx="32677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5A775B"/>
                </a:solidFill>
                <a:latin typeface="Arial"/>
                <a:cs typeface="Arial"/>
              </a:rPr>
              <a:t>Inspección 17 </a:t>
            </a:r>
            <a:r>
              <a:rPr dirty="0" sz="1200" spc="5" b="1">
                <a:solidFill>
                  <a:srgbClr val="5A775B"/>
                </a:solidFill>
                <a:latin typeface="Arial"/>
                <a:cs typeface="Arial"/>
              </a:rPr>
              <a:t>tramos </a:t>
            </a:r>
            <a:r>
              <a:rPr dirty="0" sz="1200" spc="10" b="1">
                <a:solidFill>
                  <a:srgbClr val="5A775B"/>
                </a:solidFill>
                <a:latin typeface="Arial"/>
                <a:cs typeface="Arial"/>
              </a:rPr>
              <a:t>de </a:t>
            </a:r>
            <a:r>
              <a:rPr dirty="0" sz="1200" b="1">
                <a:solidFill>
                  <a:srgbClr val="5A775B"/>
                </a:solidFill>
                <a:latin typeface="Arial"/>
                <a:cs typeface="Arial"/>
              </a:rPr>
              <a:t>tubería con</a:t>
            </a:r>
            <a:r>
              <a:rPr dirty="0" sz="1200" spc="-5" b="1">
                <a:solidFill>
                  <a:srgbClr val="5A775B"/>
                </a:solidFill>
                <a:latin typeface="Arial"/>
                <a:cs typeface="Arial"/>
              </a:rPr>
              <a:t> </a:t>
            </a:r>
            <a:r>
              <a:rPr dirty="0" sz="1200" spc="15" b="1">
                <a:solidFill>
                  <a:srgbClr val="5A775B"/>
                </a:solidFill>
                <a:latin typeface="Arial"/>
                <a:cs typeface="Arial"/>
              </a:rPr>
              <a:t>cámara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985198" y="2432875"/>
            <a:ext cx="363855" cy="363855"/>
          </a:xfrm>
          <a:custGeom>
            <a:avLst/>
            <a:gdLst/>
            <a:ahLst/>
            <a:cxnLst/>
            <a:rect l="l" t="t" r="r" b="b"/>
            <a:pathLst>
              <a:path w="363854" h="363855">
                <a:moveTo>
                  <a:pt x="181863" y="0"/>
                </a:moveTo>
                <a:lnTo>
                  <a:pt x="133516" y="6495"/>
                </a:lnTo>
                <a:lnTo>
                  <a:pt x="90072" y="24825"/>
                </a:lnTo>
                <a:lnTo>
                  <a:pt x="53265" y="53257"/>
                </a:lnTo>
                <a:lnTo>
                  <a:pt x="24828" y="90058"/>
                </a:lnTo>
                <a:lnTo>
                  <a:pt x="6496" y="133496"/>
                </a:lnTo>
                <a:lnTo>
                  <a:pt x="0" y="181838"/>
                </a:lnTo>
                <a:lnTo>
                  <a:pt x="6496" y="230181"/>
                </a:lnTo>
                <a:lnTo>
                  <a:pt x="24828" y="273621"/>
                </a:lnTo>
                <a:lnTo>
                  <a:pt x="53265" y="310426"/>
                </a:lnTo>
                <a:lnTo>
                  <a:pt x="90072" y="338861"/>
                </a:lnTo>
                <a:lnTo>
                  <a:pt x="133516" y="357193"/>
                </a:lnTo>
                <a:lnTo>
                  <a:pt x="181863" y="363689"/>
                </a:lnTo>
                <a:lnTo>
                  <a:pt x="230206" y="357193"/>
                </a:lnTo>
                <a:lnTo>
                  <a:pt x="273646" y="338861"/>
                </a:lnTo>
                <a:lnTo>
                  <a:pt x="310451" y="310426"/>
                </a:lnTo>
                <a:lnTo>
                  <a:pt x="338886" y="273621"/>
                </a:lnTo>
                <a:lnTo>
                  <a:pt x="357219" y="230181"/>
                </a:lnTo>
                <a:lnTo>
                  <a:pt x="363715" y="181838"/>
                </a:lnTo>
                <a:lnTo>
                  <a:pt x="357219" y="133496"/>
                </a:lnTo>
                <a:lnTo>
                  <a:pt x="338886" y="90058"/>
                </a:lnTo>
                <a:lnTo>
                  <a:pt x="310451" y="53257"/>
                </a:lnTo>
                <a:lnTo>
                  <a:pt x="273646" y="24825"/>
                </a:lnTo>
                <a:lnTo>
                  <a:pt x="230206" y="6495"/>
                </a:lnTo>
                <a:lnTo>
                  <a:pt x="181863" y="0"/>
                </a:lnTo>
                <a:close/>
              </a:path>
            </a:pathLst>
          </a:custGeom>
          <a:solidFill>
            <a:srgbClr val="5A7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3040037" y="2529594"/>
            <a:ext cx="25463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30" b="1">
                <a:solidFill>
                  <a:srgbClr val="FFFFFF"/>
                </a:solidFill>
                <a:latin typeface="Arial"/>
                <a:cs typeface="Arial"/>
              </a:rPr>
              <a:t>25%</a:t>
            </a:r>
            <a:endParaRPr sz="85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052317" y="2539009"/>
            <a:ext cx="229870" cy="0"/>
          </a:xfrm>
          <a:custGeom>
            <a:avLst/>
            <a:gdLst/>
            <a:ahLst/>
            <a:cxnLst/>
            <a:rect l="l" t="t" r="r" b="b"/>
            <a:pathLst>
              <a:path w="229870" h="0">
                <a:moveTo>
                  <a:pt x="0" y="0"/>
                </a:moveTo>
                <a:lnTo>
                  <a:pt x="229476" y="0"/>
                </a:lnTo>
              </a:path>
            </a:pathLst>
          </a:custGeom>
          <a:ln w="1087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52317" y="2690418"/>
            <a:ext cx="229870" cy="0"/>
          </a:xfrm>
          <a:custGeom>
            <a:avLst/>
            <a:gdLst/>
            <a:ahLst/>
            <a:cxnLst/>
            <a:rect l="l" t="t" r="r" b="b"/>
            <a:pathLst>
              <a:path w="229870" h="0">
                <a:moveTo>
                  <a:pt x="0" y="0"/>
                </a:moveTo>
                <a:lnTo>
                  <a:pt x="229476" y="0"/>
                </a:lnTo>
              </a:path>
            </a:pathLst>
          </a:custGeom>
          <a:ln w="1087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2355723" y="2854833"/>
            <a:ext cx="1716405" cy="49339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algn="just" marL="12700" marR="5080">
              <a:lnSpc>
                <a:spcPct val="103499"/>
              </a:lnSpc>
              <a:spcBef>
                <a:spcPts val="55"/>
              </a:spcBef>
            </a:pPr>
            <a:r>
              <a:rPr dirty="0" sz="1000" spc="1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las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escaleras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para </a:t>
            </a:r>
            <a:r>
              <a:rPr dirty="0" sz="1000" spc="20" b="1">
                <a:solidFill>
                  <a:srgbClr val="4E4F4F"/>
                </a:solidFill>
                <a:latin typeface="Arial"/>
                <a:cs typeface="Arial"/>
              </a:rPr>
              <a:t>man- 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tenimiento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los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pozos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se 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encuentran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deterioro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482460" y="1474596"/>
            <a:ext cx="1716405" cy="758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202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Piedras dentro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tubería  que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se introducen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con 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mayor incidencia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en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calles  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sin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 adoquinar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482460" y="2801747"/>
            <a:ext cx="174180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Acumulación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</a:t>
            </a:r>
            <a:r>
              <a:rPr dirty="0" sz="1000" spc="1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sedimentos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482460" y="3674110"/>
            <a:ext cx="2080260" cy="575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20200"/>
              </a:lnSpc>
              <a:spcBef>
                <a:spcPts val="100"/>
              </a:spcBef>
            </a:pP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Desgaste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en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las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paredes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 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tubería </a:t>
            </a:r>
            <a:r>
              <a:rPr dirty="0" sz="1000" spc="-40" b="1">
                <a:solidFill>
                  <a:srgbClr val="4E4F4F"/>
                </a:solidFill>
                <a:latin typeface="Arial"/>
                <a:cs typeface="Arial"/>
              </a:rPr>
              <a:t>y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falta de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hermeticidad en 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juntas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985211" y="3567785"/>
            <a:ext cx="363855" cy="363855"/>
          </a:xfrm>
          <a:custGeom>
            <a:avLst/>
            <a:gdLst/>
            <a:ahLst/>
            <a:cxnLst/>
            <a:rect l="l" t="t" r="r" b="b"/>
            <a:pathLst>
              <a:path w="363854" h="363854">
                <a:moveTo>
                  <a:pt x="181863" y="0"/>
                </a:moveTo>
                <a:lnTo>
                  <a:pt x="133516" y="6495"/>
                </a:lnTo>
                <a:lnTo>
                  <a:pt x="90072" y="24825"/>
                </a:lnTo>
                <a:lnTo>
                  <a:pt x="53265" y="53257"/>
                </a:lnTo>
                <a:lnTo>
                  <a:pt x="24828" y="90058"/>
                </a:lnTo>
                <a:lnTo>
                  <a:pt x="6496" y="133496"/>
                </a:lnTo>
                <a:lnTo>
                  <a:pt x="0" y="181838"/>
                </a:lnTo>
                <a:lnTo>
                  <a:pt x="6496" y="230181"/>
                </a:lnTo>
                <a:lnTo>
                  <a:pt x="24828" y="273621"/>
                </a:lnTo>
                <a:lnTo>
                  <a:pt x="53265" y="310426"/>
                </a:lnTo>
                <a:lnTo>
                  <a:pt x="90072" y="338862"/>
                </a:lnTo>
                <a:lnTo>
                  <a:pt x="133516" y="357195"/>
                </a:lnTo>
                <a:lnTo>
                  <a:pt x="181863" y="363691"/>
                </a:lnTo>
                <a:lnTo>
                  <a:pt x="230206" y="357195"/>
                </a:lnTo>
                <a:lnTo>
                  <a:pt x="273646" y="338862"/>
                </a:lnTo>
                <a:lnTo>
                  <a:pt x="310451" y="310426"/>
                </a:lnTo>
                <a:lnTo>
                  <a:pt x="338886" y="273621"/>
                </a:lnTo>
                <a:lnTo>
                  <a:pt x="357219" y="230181"/>
                </a:lnTo>
                <a:lnTo>
                  <a:pt x="363715" y="181838"/>
                </a:lnTo>
                <a:lnTo>
                  <a:pt x="357219" y="133496"/>
                </a:lnTo>
                <a:lnTo>
                  <a:pt x="338886" y="90058"/>
                </a:lnTo>
                <a:lnTo>
                  <a:pt x="310451" y="53257"/>
                </a:lnTo>
                <a:lnTo>
                  <a:pt x="273646" y="24825"/>
                </a:lnTo>
                <a:lnTo>
                  <a:pt x="230206" y="6495"/>
                </a:lnTo>
                <a:lnTo>
                  <a:pt x="181863" y="0"/>
                </a:lnTo>
                <a:close/>
              </a:path>
            </a:pathLst>
          </a:custGeom>
          <a:solidFill>
            <a:srgbClr val="5A7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3070136" y="3664505"/>
            <a:ext cx="19431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45" b="1">
                <a:solidFill>
                  <a:srgbClr val="FFFFFF"/>
                </a:solidFill>
                <a:latin typeface="Arial"/>
                <a:cs typeface="Arial"/>
              </a:rPr>
              <a:t>2%</a:t>
            </a:r>
            <a:endParaRPr sz="85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052317" y="3673919"/>
            <a:ext cx="229870" cy="0"/>
          </a:xfrm>
          <a:custGeom>
            <a:avLst/>
            <a:gdLst/>
            <a:ahLst/>
            <a:cxnLst/>
            <a:rect l="l" t="t" r="r" b="b"/>
            <a:pathLst>
              <a:path w="229870" h="0">
                <a:moveTo>
                  <a:pt x="0" y="0"/>
                </a:moveTo>
                <a:lnTo>
                  <a:pt x="229489" y="0"/>
                </a:lnTo>
              </a:path>
            </a:pathLst>
          </a:custGeom>
          <a:ln w="1087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052317" y="3825328"/>
            <a:ext cx="229870" cy="0"/>
          </a:xfrm>
          <a:custGeom>
            <a:avLst/>
            <a:gdLst/>
            <a:ahLst/>
            <a:cxnLst/>
            <a:rect l="l" t="t" r="r" b="b"/>
            <a:pathLst>
              <a:path w="229870" h="0">
                <a:moveTo>
                  <a:pt x="0" y="0"/>
                </a:moveTo>
                <a:lnTo>
                  <a:pt x="229489" y="0"/>
                </a:lnTo>
              </a:path>
            </a:pathLst>
          </a:custGeom>
          <a:ln w="1087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2355723" y="4000425"/>
            <a:ext cx="1716405" cy="49339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algn="just" marL="12700" marR="5080">
              <a:lnSpc>
                <a:spcPct val="103499"/>
              </a:lnSpc>
              <a:spcBef>
                <a:spcPts val="55"/>
              </a:spcBef>
            </a:pP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Presenta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tapas de hormi- 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gón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en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mal</a:t>
            </a:r>
            <a:r>
              <a:rPr dirty="0" sz="1000" spc="28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estado 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con 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fallas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566830" y="1052334"/>
            <a:ext cx="0" cy="3803015"/>
          </a:xfrm>
          <a:custGeom>
            <a:avLst/>
            <a:gdLst/>
            <a:ahLst/>
            <a:cxnLst/>
            <a:rect l="l" t="t" r="r" b="b"/>
            <a:pathLst>
              <a:path w="0" h="3803015">
                <a:moveTo>
                  <a:pt x="0" y="0"/>
                </a:moveTo>
                <a:lnTo>
                  <a:pt x="0" y="3802989"/>
                </a:lnTo>
              </a:path>
            </a:pathLst>
          </a:custGeom>
          <a:ln w="13093">
            <a:solidFill>
              <a:srgbClr val="5A775B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2722" y="304381"/>
            <a:ext cx="531495" cy="531495"/>
          </a:xfrm>
          <a:custGeom>
            <a:avLst/>
            <a:gdLst/>
            <a:ahLst/>
            <a:cxnLst/>
            <a:rect l="l" t="t" r="r" b="b"/>
            <a:pathLst>
              <a:path w="531494" h="531494">
                <a:moveTo>
                  <a:pt x="461073" y="0"/>
                </a:moveTo>
                <a:lnTo>
                  <a:pt x="70421" y="0"/>
                </a:lnTo>
                <a:lnTo>
                  <a:pt x="42958" y="5536"/>
                </a:lnTo>
                <a:lnTo>
                  <a:pt x="20580" y="20640"/>
                </a:lnTo>
                <a:lnTo>
                  <a:pt x="5516" y="43055"/>
                </a:lnTo>
                <a:lnTo>
                  <a:pt x="0" y="70523"/>
                </a:lnTo>
                <a:lnTo>
                  <a:pt x="0" y="460755"/>
                </a:lnTo>
                <a:lnTo>
                  <a:pt x="5516" y="488268"/>
                </a:lnTo>
                <a:lnTo>
                  <a:pt x="20580" y="510733"/>
                </a:lnTo>
                <a:lnTo>
                  <a:pt x="42958" y="525878"/>
                </a:lnTo>
                <a:lnTo>
                  <a:pt x="70421" y="531431"/>
                </a:lnTo>
                <a:lnTo>
                  <a:pt x="461073" y="531431"/>
                </a:lnTo>
                <a:lnTo>
                  <a:pt x="488536" y="525878"/>
                </a:lnTo>
                <a:lnTo>
                  <a:pt x="510914" y="510733"/>
                </a:lnTo>
                <a:lnTo>
                  <a:pt x="525978" y="488268"/>
                </a:lnTo>
                <a:lnTo>
                  <a:pt x="531495" y="460755"/>
                </a:lnTo>
                <a:lnTo>
                  <a:pt x="531495" y="70523"/>
                </a:lnTo>
                <a:lnTo>
                  <a:pt x="525978" y="43055"/>
                </a:lnTo>
                <a:lnTo>
                  <a:pt x="510914" y="20640"/>
                </a:lnTo>
                <a:lnTo>
                  <a:pt x="488536" y="5536"/>
                </a:lnTo>
                <a:lnTo>
                  <a:pt x="461073" y="0"/>
                </a:lnTo>
                <a:close/>
              </a:path>
            </a:pathLst>
          </a:custGeom>
          <a:solidFill>
            <a:srgbClr val="5A7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1048" y="304381"/>
            <a:ext cx="531495" cy="531495"/>
          </a:xfrm>
          <a:custGeom>
            <a:avLst/>
            <a:gdLst/>
            <a:ahLst/>
            <a:cxnLst/>
            <a:rect l="l" t="t" r="r" b="b"/>
            <a:pathLst>
              <a:path w="531494" h="531494">
                <a:moveTo>
                  <a:pt x="461124" y="0"/>
                </a:moveTo>
                <a:lnTo>
                  <a:pt x="70421" y="0"/>
                </a:lnTo>
                <a:lnTo>
                  <a:pt x="42948" y="5536"/>
                </a:lnTo>
                <a:lnTo>
                  <a:pt x="20570" y="20640"/>
                </a:lnTo>
                <a:lnTo>
                  <a:pt x="5513" y="43055"/>
                </a:lnTo>
                <a:lnTo>
                  <a:pt x="0" y="70523"/>
                </a:lnTo>
                <a:lnTo>
                  <a:pt x="0" y="460755"/>
                </a:lnTo>
                <a:lnTo>
                  <a:pt x="5513" y="488268"/>
                </a:lnTo>
                <a:lnTo>
                  <a:pt x="20570" y="510733"/>
                </a:lnTo>
                <a:lnTo>
                  <a:pt x="42948" y="525878"/>
                </a:lnTo>
                <a:lnTo>
                  <a:pt x="70421" y="531431"/>
                </a:lnTo>
                <a:lnTo>
                  <a:pt x="461124" y="531431"/>
                </a:lnTo>
                <a:lnTo>
                  <a:pt x="488434" y="525878"/>
                </a:lnTo>
                <a:lnTo>
                  <a:pt x="510811" y="510733"/>
                </a:lnTo>
                <a:lnTo>
                  <a:pt x="525937" y="488268"/>
                </a:lnTo>
                <a:lnTo>
                  <a:pt x="531495" y="460755"/>
                </a:lnTo>
                <a:lnTo>
                  <a:pt x="531495" y="70523"/>
                </a:lnTo>
                <a:lnTo>
                  <a:pt x="525937" y="43055"/>
                </a:lnTo>
                <a:lnTo>
                  <a:pt x="510811" y="20640"/>
                </a:lnTo>
                <a:lnTo>
                  <a:pt x="488434" y="5536"/>
                </a:lnTo>
                <a:lnTo>
                  <a:pt x="461124" y="0"/>
                </a:lnTo>
                <a:close/>
              </a:path>
            </a:pathLst>
          </a:custGeom>
          <a:solidFill>
            <a:srgbClr val="C7E2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8569" y="309829"/>
            <a:ext cx="4680585" cy="528955"/>
          </a:xfrm>
          <a:custGeom>
            <a:avLst/>
            <a:gdLst/>
            <a:ahLst/>
            <a:cxnLst/>
            <a:rect l="l" t="t" r="r" b="b"/>
            <a:pathLst>
              <a:path w="4680585" h="528955">
                <a:moveTo>
                  <a:pt x="4578671" y="0"/>
                </a:moveTo>
                <a:lnTo>
                  <a:pt x="101447" y="0"/>
                </a:lnTo>
                <a:lnTo>
                  <a:pt x="61925" y="7694"/>
                </a:lnTo>
                <a:lnTo>
                  <a:pt x="29683" y="28675"/>
                </a:lnTo>
                <a:lnTo>
                  <a:pt x="7960" y="59787"/>
                </a:lnTo>
                <a:lnTo>
                  <a:pt x="0" y="97878"/>
                </a:lnTo>
                <a:lnTo>
                  <a:pt x="0" y="430961"/>
                </a:lnTo>
                <a:lnTo>
                  <a:pt x="7960" y="469063"/>
                </a:lnTo>
                <a:lnTo>
                  <a:pt x="29683" y="500175"/>
                </a:lnTo>
                <a:lnTo>
                  <a:pt x="61925" y="521149"/>
                </a:lnTo>
                <a:lnTo>
                  <a:pt x="101447" y="528840"/>
                </a:lnTo>
                <a:lnTo>
                  <a:pt x="4578671" y="528840"/>
                </a:lnTo>
                <a:lnTo>
                  <a:pt x="4618099" y="521149"/>
                </a:lnTo>
                <a:lnTo>
                  <a:pt x="4650297" y="500175"/>
                </a:lnTo>
                <a:lnTo>
                  <a:pt x="4672006" y="469063"/>
                </a:lnTo>
                <a:lnTo>
                  <a:pt x="4679966" y="430961"/>
                </a:lnTo>
                <a:lnTo>
                  <a:pt x="4679966" y="97878"/>
                </a:lnTo>
                <a:lnTo>
                  <a:pt x="4672006" y="59787"/>
                </a:lnTo>
                <a:lnTo>
                  <a:pt x="4650297" y="28675"/>
                </a:lnTo>
                <a:lnTo>
                  <a:pt x="4618099" y="7694"/>
                </a:lnTo>
                <a:lnTo>
                  <a:pt x="4578671" y="0"/>
                </a:lnTo>
                <a:close/>
              </a:path>
            </a:pathLst>
          </a:custGeom>
          <a:solidFill>
            <a:srgbClr val="5A7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2774" y="408768"/>
            <a:ext cx="4349750" cy="314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95"/>
              <a:t>DIAGNÓSTICO </a:t>
            </a:r>
            <a:r>
              <a:rPr dirty="0" spc="-5"/>
              <a:t>– </a:t>
            </a:r>
            <a:r>
              <a:rPr dirty="0" spc="90"/>
              <a:t>EVALUACIÓN</a:t>
            </a:r>
            <a:r>
              <a:rPr dirty="0" spc="200"/>
              <a:t> </a:t>
            </a:r>
            <a:r>
              <a:rPr dirty="0" spc="105"/>
              <a:t>HIDRÁULICA</a:t>
            </a:r>
          </a:p>
        </p:txBody>
      </p:sp>
      <p:sp>
        <p:nvSpPr>
          <p:cNvPr id="6" name="object 6"/>
          <p:cNvSpPr/>
          <p:nvPr/>
        </p:nvSpPr>
        <p:spPr>
          <a:xfrm>
            <a:off x="514946" y="522516"/>
            <a:ext cx="357505" cy="198120"/>
          </a:xfrm>
          <a:custGeom>
            <a:avLst/>
            <a:gdLst/>
            <a:ahLst/>
            <a:cxnLst/>
            <a:rect l="l" t="t" r="r" b="b"/>
            <a:pathLst>
              <a:path w="357505" h="198120">
                <a:moveTo>
                  <a:pt x="357136" y="197992"/>
                </a:moveTo>
                <a:lnTo>
                  <a:pt x="0" y="197992"/>
                </a:lnTo>
                <a:lnTo>
                  <a:pt x="0" y="0"/>
                </a:lnTo>
                <a:lnTo>
                  <a:pt x="357136" y="0"/>
                </a:lnTo>
                <a:lnTo>
                  <a:pt x="357136" y="197992"/>
                </a:lnTo>
                <a:close/>
              </a:path>
            </a:pathLst>
          </a:custGeom>
          <a:solidFill>
            <a:srgbClr val="6662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21772" y="522516"/>
            <a:ext cx="0" cy="198120"/>
          </a:xfrm>
          <a:custGeom>
            <a:avLst/>
            <a:gdLst/>
            <a:ahLst/>
            <a:cxnLst/>
            <a:rect l="l" t="t" r="r" b="b"/>
            <a:pathLst>
              <a:path w="0" h="198120">
                <a:moveTo>
                  <a:pt x="0" y="0"/>
                </a:moveTo>
                <a:lnTo>
                  <a:pt x="0" y="197992"/>
                </a:lnTo>
              </a:path>
            </a:pathLst>
          </a:custGeom>
          <a:ln w="10020">
            <a:solidFill>
              <a:srgbClr val="BEB9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57643" y="522516"/>
            <a:ext cx="0" cy="198120"/>
          </a:xfrm>
          <a:custGeom>
            <a:avLst/>
            <a:gdLst/>
            <a:ahLst/>
            <a:cxnLst/>
            <a:rect l="l" t="t" r="r" b="b"/>
            <a:pathLst>
              <a:path w="0" h="198120">
                <a:moveTo>
                  <a:pt x="0" y="0"/>
                </a:moveTo>
                <a:lnTo>
                  <a:pt x="0" y="197992"/>
                </a:lnTo>
              </a:path>
            </a:pathLst>
          </a:custGeom>
          <a:ln w="10007">
            <a:solidFill>
              <a:srgbClr val="BEB9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3527" y="670433"/>
            <a:ext cx="0" cy="50165"/>
          </a:xfrm>
          <a:custGeom>
            <a:avLst/>
            <a:gdLst/>
            <a:ahLst/>
            <a:cxnLst/>
            <a:rect l="l" t="t" r="r" b="b"/>
            <a:pathLst>
              <a:path w="0" h="50165">
                <a:moveTo>
                  <a:pt x="0" y="0"/>
                </a:moveTo>
                <a:lnTo>
                  <a:pt x="0" y="50076"/>
                </a:lnTo>
              </a:path>
            </a:pathLst>
          </a:custGeom>
          <a:ln w="10020">
            <a:solidFill>
              <a:srgbClr val="BEB9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9412" y="522516"/>
            <a:ext cx="0" cy="198120"/>
          </a:xfrm>
          <a:custGeom>
            <a:avLst/>
            <a:gdLst/>
            <a:ahLst/>
            <a:cxnLst/>
            <a:rect l="l" t="t" r="r" b="b"/>
            <a:pathLst>
              <a:path w="0" h="198120">
                <a:moveTo>
                  <a:pt x="0" y="0"/>
                </a:moveTo>
                <a:lnTo>
                  <a:pt x="0" y="197992"/>
                </a:lnTo>
              </a:path>
            </a:pathLst>
          </a:custGeom>
          <a:ln w="10007">
            <a:solidFill>
              <a:srgbClr val="BEB9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65270" y="522516"/>
            <a:ext cx="0" cy="198120"/>
          </a:xfrm>
          <a:custGeom>
            <a:avLst/>
            <a:gdLst/>
            <a:ahLst/>
            <a:cxnLst/>
            <a:rect l="l" t="t" r="r" b="b"/>
            <a:pathLst>
              <a:path w="0" h="198120">
                <a:moveTo>
                  <a:pt x="0" y="0"/>
                </a:moveTo>
                <a:lnTo>
                  <a:pt x="0" y="197992"/>
                </a:lnTo>
              </a:path>
            </a:pathLst>
          </a:custGeom>
          <a:ln w="10020">
            <a:solidFill>
              <a:srgbClr val="BEB9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54906" y="547560"/>
            <a:ext cx="267335" cy="148590"/>
          </a:xfrm>
          <a:custGeom>
            <a:avLst/>
            <a:gdLst/>
            <a:ahLst/>
            <a:cxnLst/>
            <a:rect l="l" t="t" r="r" b="b"/>
            <a:pathLst>
              <a:path w="267334" h="148590">
                <a:moveTo>
                  <a:pt x="133489" y="0"/>
                </a:moveTo>
                <a:lnTo>
                  <a:pt x="81535" y="5818"/>
                </a:lnTo>
                <a:lnTo>
                  <a:pt x="39103" y="21685"/>
                </a:lnTo>
                <a:lnTo>
                  <a:pt x="10492" y="45219"/>
                </a:lnTo>
                <a:lnTo>
                  <a:pt x="0" y="74040"/>
                </a:lnTo>
                <a:lnTo>
                  <a:pt x="10492" y="102874"/>
                </a:lnTo>
                <a:lnTo>
                  <a:pt x="39103" y="126412"/>
                </a:lnTo>
                <a:lnTo>
                  <a:pt x="81535" y="142278"/>
                </a:lnTo>
                <a:lnTo>
                  <a:pt x="133489" y="148094"/>
                </a:lnTo>
                <a:lnTo>
                  <a:pt x="185442" y="142278"/>
                </a:lnTo>
                <a:lnTo>
                  <a:pt x="227869" y="126412"/>
                </a:lnTo>
                <a:lnTo>
                  <a:pt x="256476" y="102874"/>
                </a:lnTo>
                <a:lnTo>
                  <a:pt x="266966" y="74040"/>
                </a:lnTo>
                <a:lnTo>
                  <a:pt x="256476" y="45219"/>
                </a:lnTo>
                <a:lnTo>
                  <a:pt x="227869" y="21685"/>
                </a:lnTo>
                <a:lnTo>
                  <a:pt x="185442" y="5818"/>
                </a:lnTo>
                <a:lnTo>
                  <a:pt x="133489" y="0"/>
                </a:lnTo>
                <a:close/>
              </a:path>
            </a:pathLst>
          </a:custGeom>
          <a:solidFill>
            <a:srgbClr val="4B4D4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01751" y="400075"/>
            <a:ext cx="402211" cy="286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897566" y="3896893"/>
            <a:ext cx="2683386" cy="77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459893" y="4740686"/>
            <a:ext cx="1790064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b="1">
                <a:solidFill>
                  <a:srgbClr val="4E4F4F"/>
                </a:solidFill>
                <a:latin typeface="Arial"/>
                <a:cs typeface="Arial"/>
              </a:rPr>
              <a:t>Fuente. Pozos </a:t>
            </a:r>
            <a:r>
              <a:rPr dirty="0" sz="600" spc="-25" b="1">
                <a:solidFill>
                  <a:srgbClr val="4E4F4F"/>
                </a:solidFill>
                <a:latin typeface="Arial"/>
                <a:cs typeface="Arial"/>
              </a:rPr>
              <a:t>y </a:t>
            </a:r>
            <a:r>
              <a:rPr dirty="0" sz="600" b="1">
                <a:solidFill>
                  <a:srgbClr val="4E4F4F"/>
                </a:solidFill>
                <a:latin typeface="Arial"/>
                <a:cs typeface="Arial"/>
              </a:rPr>
              <a:t>cajas </a:t>
            </a:r>
            <a:r>
              <a:rPr dirty="0" sz="6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600" spc="-10" b="1">
                <a:solidFill>
                  <a:srgbClr val="4E4F4F"/>
                </a:solidFill>
                <a:latin typeface="Arial"/>
                <a:cs typeface="Arial"/>
              </a:rPr>
              <a:t>revisión </a:t>
            </a:r>
            <a:r>
              <a:rPr dirty="0" sz="600" spc="5" b="1">
                <a:solidFill>
                  <a:srgbClr val="4E4F4F"/>
                </a:solidFill>
                <a:latin typeface="Arial"/>
                <a:cs typeface="Arial"/>
              </a:rPr>
              <a:t>(MIDUVI,</a:t>
            </a:r>
            <a:r>
              <a:rPr dirty="0" sz="600" spc="-1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600" spc="-5" b="1">
                <a:solidFill>
                  <a:srgbClr val="4E4F4F"/>
                </a:solidFill>
                <a:latin typeface="Arial"/>
                <a:cs typeface="Arial"/>
              </a:rPr>
              <a:t>1992)</a:t>
            </a:r>
            <a:endParaRPr sz="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4912" y="1096655"/>
            <a:ext cx="8317799" cy="25494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29896" y="386530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33" y="0"/>
                </a:moveTo>
                <a:lnTo>
                  <a:pt x="14862" y="1913"/>
                </a:lnTo>
                <a:lnTo>
                  <a:pt x="7127" y="7132"/>
                </a:lnTo>
                <a:lnTo>
                  <a:pt x="1912" y="14872"/>
                </a:lnTo>
                <a:lnTo>
                  <a:pt x="0" y="24350"/>
                </a:lnTo>
                <a:lnTo>
                  <a:pt x="1912" y="33821"/>
                </a:lnTo>
                <a:lnTo>
                  <a:pt x="7127" y="41556"/>
                </a:lnTo>
                <a:lnTo>
                  <a:pt x="14862" y="46771"/>
                </a:lnTo>
                <a:lnTo>
                  <a:pt x="24333" y="48684"/>
                </a:lnTo>
                <a:lnTo>
                  <a:pt x="33811" y="46771"/>
                </a:lnTo>
                <a:lnTo>
                  <a:pt x="41549" y="41556"/>
                </a:lnTo>
                <a:lnTo>
                  <a:pt x="46766" y="33821"/>
                </a:lnTo>
                <a:lnTo>
                  <a:pt x="48679" y="24350"/>
                </a:lnTo>
                <a:lnTo>
                  <a:pt x="46766" y="14872"/>
                </a:lnTo>
                <a:lnTo>
                  <a:pt x="41549" y="7132"/>
                </a:lnTo>
                <a:lnTo>
                  <a:pt x="33811" y="1913"/>
                </a:lnTo>
                <a:lnTo>
                  <a:pt x="243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29896" y="406740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33" y="0"/>
                </a:moveTo>
                <a:lnTo>
                  <a:pt x="14862" y="1912"/>
                </a:lnTo>
                <a:lnTo>
                  <a:pt x="7127" y="7129"/>
                </a:lnTo>
                <a:lnTo>
                  <a:pt x="1912" y="14867"/>
                </a:lnTo>
                <a:lnTo>
                  <a:pt x="0" y="24345"/>
                </a:lnTo>
                <a:lnTo>
                  <a:pt x="1912" y="33816"/>
                </a:lnTo>
                <a:lnTo>
                  <a:pt x="7127" y="41551"/>
                </a:lnTo>
                <a:lnTo>
                  <a:pt x="14862" y="46766"/>
                </a:lnTo>
                <a:lnTo>
                  <a:pt x="24333" y="48679"/>
                </a:lnTo>
                <a:lnTo>
                  <a:pt x="33811" y="46766"/>
                </a:lnTo>
                <a:lnTo>
                  <a:pt x="41549" y="41551"/>
                </a:lnTo>
                <a:lnTo>
                  <a:pt x="46766" y="33816"/>
                </a:lnTo>
                <a:lnTo>
                  <a:pt x="48679" y="24345"/>
                </a:lnTo>
                <a:lnTo>
                  <a:pt x="46766" y="14867"/>
                </a:lnTo>
                <a:lnTo>
                  <a:pt x="41549" y="7129"/>
                </a:lnTo>
                <a:lnTo>
                  <a:pt x="33811" y="1912"/>
                </a:lnTo>
                <a:lnTo>
                  <a:pt x="243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29896" y="427699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33" y="0"/>
                </a:moveTo>
                <a:lnTo>
                  <a:pt x="14862" y="1912"/>
                </a:lnTo>
                <a:lnTo>
                  <a:pt x="7127" y="7129"/>
                </a:lnTo>
                <a:lnTo>
                  <a:pt x="1912" y="14867"/>
                </a:lnTo>
                <a:lnTo>
                  <a:pt x="0" y="24345"/>
                </a:lnTo>
                <a:lnTo>
                  <a:pt x="1912" y="33816"/>
                </a:lnTo>
                <a:lnTo>
                  <a:pt x="7127" y="41551"/>
                </a:lnTo>
                <a:lnTo>
                  <a:pt x="14862" y="46766"/>
                </a:lnTo>
                <a:lnTo>
                  <a:pt x="24333" y="48679"/>
                </a:lnTo>
                <a:lnTo>
                  <a:pt x="33811" y="46766"/>
                </a:lnTo>
                <a:lnTo>
                  <a:pt x="41549" y="41551"/>
                </a:lnTo>
                <a:lnTo>
                  <a:pt x="46766" y="33816"/>
                </a:lnTo>
                <a:lnTo>
                  <a:pt x="48679" y="24345"/>
                </a:lnTo>
                <a:lnTo>
                  <a:pt x="46766" y="14867"/>
                </a:lnTo>
                <a:lnTo>
                  <a:pt x="41549" y="7129"/>
                </a:lnTo>
                <a:lnTo>
                  <a:pt x="33811" y="1912"/>
                </a:lnTo>
                <a:lnTo>
                  <a:pt x="243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29896" y="449503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33" y="0"/>
                </a:moveTo>
                <a:lnTo>
                  <a:pt x="14862" y="1912"/>
                </a:lnTo>
                <a:lnTo>
                  <a:pt x="7127" y="7129"/>
                </a:lnTo>
                <a:lnTo>
                  <a:pt x="1912" y="14867"/>
                </a:lnTo>
                <a:lnTo>
                  <a:pt x="0" y="24345"/>
                </a:lnTo>
                <a:lnTo>
                  <a:pt x="1912" y="33816"/>
                </a:lnTo>
                <a:lnTo>
                  <a:pt x="7127" y="41551"/>
                </a:lnTo>
                <a:lnTo>
                  <a:pt x="14862" y="46766"/>
                </a:lnTo>
                <a:lnTo>
                  <a:pt x="24333" y="48679"/>
                </a:lnTo>
                <a:lnTo>
                  <a:pt x="33811" y="46766"/>
                </a:lnTo>
                <a:lnTo>
                  <a:pt x="41549" y="41551"/>
                </a:lnTo>
                <a:lnTo>
                  <a:pt x="46766" y="33816"/>
                </a:lnTo>
                <a:lnTo>
                  <a:pt x="48679" y="24345"/>
                </a:lnTo>
                <a:lnTo>
                  <a:pt x="46766" y="14867"/>
                </a:lnTo>
                <a:lnTo>
                  <a:pt x="41549" y="7129"/>
                </a:lnTo>
                <a:lnTo>
                  <a:pt x="33811" y="1912"/>
                </a:lnTo>
                <a:lnTo>
                  <a:pt x="243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807579" y="3724239"/>
            <a:ext cx="4968875" cy="861060"/>
          </a:xfrm>
          <a:prstGeom prst="rect">
            <a:avLst/>
          </a:prstGeom>
        </p:spPr>
        <p:txBody>
          <a:bodyPr wrap="square" lIns="0" tIns="850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900" spc="30" b="1">
                <a:solidFill>
                  <a:srgbClr val="FF0000"/>
                </a:solidFill>
                <a:latin typeface="Arial"/>
                <a:cs typeface="Arial"/>
              </a:rPr>
              <a:t>23% </a:t>
            </a:r>
            <a:r>
              <a:rPr dirty="0" sz="900" spc="5" b="1">
                <a:solidFill>
                  <a:srgbClr val="FF0000"/>
                </a:solidFill>
                <a:latin typeface="Arial"/>
                <a:cs typeface="Arial"/>
              </a:rPr>
              <a:t>NO </a:t>
            </a:r>
            <a:r>
              <a:rPr dirty="0" sz="900" spc="10" b="1">
                <a:solidFill>
                  <a:srgbClr val="FF0000"/>
                </a:solidFill>
                <a:latin typeface="Arial"/>
                <a:cs typeface="Arial"/>
              </a:rPr>
              <a:t>CUMPLE </a:t>
            </a:r>
            <a:r>
              <a:rPr dirty="0" sz="900" b="1">
                <a:solidFill>
                  <a:srgbClr val="4E4F4F"/>
                </a:solidFill>
                <a:latin typeface="Arial"/>
                <a:cs typeface="Arial"/>
              </a:rPr>
              <a:t>con </a:t>
            </a:r>
            <a:r>
              <a:rPr dirty="0" sz="900" spc="-5" b="1">
                <a:solidFill>
                  <a:srgbClr val="4E4F4F"/>
                </a:solidFill>
                <a:latin typeface="Arial"/>
                <a:cs typeface="Arial"/>
              </a:rPr>
              <a:t>la </a:t>
            </a:r>
            <a:r>
              <a:rPr dirty="0" sz="900" b="1">
                <a:solidFill>
                  <a:srgbClr val="4E4F4F"/>
                </a:solidFill>
                <a:latin typeface="Arial"/>
                <a:cs typeface="Arial"/>
              </a:rPr>
              <a:t>separación máxima entre</a:t>
            </a:r>
            <a:r>
              <a:rPr dirty="0" sz="9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4E4F4F"/>
                </a:solidFill>
                <a:latin typeface="Arial"/>
                <a:cs typeface="Arial"/>
              </a:rPr>
              <a:t>pozos</a:t>
            </a:r>
            <a:endParaRPr sz="900">
              <a:latin typeface="Arial"/>
              <a:cs typeface="Arial"/>
            </a:endParaRPr>
          </a:p>
          <a:p>
            <a:pPr marL="12700" marR="336550">
              <a:lnSpc>
                <a:spcPct val="151300"/>
              </a:lnSpc>
              <a:spcBef>
                <a:spcPts val="15"/>
              </a:spcBef>
            </a:pPr>
            <a:r>
              <a:rPr dirty="0" sz="900" spc="30" b="1">
                <a:solidFill>
                  <a:srgbClr val="FF0000"/>
                </a:solidFill>
                <a:latin typeface="Arial"/>
                <a:cs typeface="Arial"/>
              </a:rPr>
              <a:t>23% </a:t>
            </a:r>
            <a:r>
              <a:rPr dirty="0" sz="900" spc="5" b="1">
                <a:solidFill>
                  <a:srgbClr val="FF0000"/>
                </a:solidFill>
                <a:latin typeface="Arial"/>
                <a:cs typeface="Arial"/>
              </a:rPr>
              <a:t>NO </a:t>
            </a:r>
            <a:r>
              <a:rPr dirty="0" sz="900" spc="10" b="1">
                <a:solidFill>
                  <a:srgbClr val="FF0000"/>
                </a:solidFill>
                <a:latin typeface="Arial"/>
                <a:cs typeface="Arial"/>
              </a:rPr>
              <a:t>CUMPLE </a:t>
            </a:r>
            <a:r>
              <a:rPr dirty="0" sz="900" b="1">
                <a:solidFill>
                  <a:srgbClr val="4E4F4F"/>
                </a:solidFill>
                <a:latin typeface="Arial"/>
                <a:cs typeface="Arial"/>
              </a:rPr>
              <a:t>con </a:t>
            </a:r>
            <a:r>
              <a:rPr dirty="0" sz="900" spc="-5" b="1">
                <a:solidFill>
                  <a:srgbClr val="4E4F4F"/>
                </a:solidFill>
                <a:latin typeface="Arial"/>
                <a:cs typeface="Arial"/>
              </a:rPr>
              <a:t>la </a:t>
            </a:r>
            <a:r>
              <a:rPr dirty="0" sz="900" b="1">
                <a:solidFill>
                  <a:srgbClr val="4E4F4F"/>
                </a:solidFill>
                <a:latin typeface="Arial"/>
                <a:cs typeface="Arial"/>
              </a:rPr>
              <a:t>pendiente </a:t>
            </a:r>
            <a:r>
              <a:rPr dirty="0" sz="900" spc="-5" b="1">
                <a:solidFill>
                  <a:srgbClr val="4E4F4F"/>
                </a:solidFill>
                <a:latin typeface="Arial"/>
                <a:cs typeface="Arial"/>
              </a:rPr>
              <a:t>mínima </a:t>
            </a:r>
            <a:r>
              <a:rPr dirty="0" sz="9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900" spc="35" b="1">
                <a:solidFill>
                  <a:srgbClr val="4E4F4F"/>
                </a:solidFill>
                <a:latin typeface="Arial"/>
                <a:cs typeface="Arial"/>
              </a:rPr>
              <a:t>10%</a:t>
            </a:r>
            <a:r>
              <a:rPr dirty="0" sz="450" spc="35" b="1">
                <a:solidFill>
                  <a:srgbClr val="4E4F4F"/>
                </a:solidFill>
                <a:latin typeface="Arial"/>
                <a:cs typeface="Arial"/>
              </a:rPr>
              <a:t>0 </a:t>
            </a:r>
            <a:r>
              <a:rPr dirty="0" sz="900" spc="5" b="1">
                <a:solidFill>
                  <a:srgbClr val="4E4F4F"/>
                </a:solidFill>
                <a:latin typeface="Arial"/>
                <a:cs typeface="Arial"/>
              </a:rPr>
              <a:t>para </a:t>
            </a:r>
            <a:r>
              <a:rPr dirty="0" sz="900" spc="-5" b="1">
                <a:solidFill>
                  <a:srgbClr val="4E4F4F"/>
                </a:solidFill>
                <a:latin typeface="Arial"/>
                <a:cs typeface="Arial"/>
              </a:rPr>
              <a:t>evitar problemas </a:t>
            </a:r>
            <a:r>
              <a:rPr dirty="0" sz="9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900" spc="-5" b="1">
                <a:solidFill>
                  <a:srgbClr val="4E4F4F"/>
                </a:solidFill>
                <a:latin typeface="Arial"/>
                <a:cs typeface="Arial"/>
              </a:rPr>
              <a:t>azolve  </a:t>
            </a:r>
            <a:r>
              <a:rPr dirty="0" sz="900" spc="30" b="1">
                <a:solidFill>
                  <a:srgbClr val="FF0000"/>
                </a:solidFill>
                <a:latin typeface="Arial"/>
                <a:cs typeface="Arial"/>
              </a:rPr>
              <a:t>30% </a:t>
            </a:r>
            <a:r>
              <a:rPr dirty="0" sz="900" spc="5" b="1">
                <a:solidFill>
                  <a:srgbClr val="FF0000"/>
                </a:solidFill>
                <a:latin typeface="Arial"/>
                <a:cs typeface="Arial"/>
              </a:rPr>
              <a:t>NO </a:t>
            </a:r>
            <a:r>
              <a:rPr dirty="0" sz="900" spc="10" b="1">
                <a:solidFill>
                  <a:srgbClr val="FF0000"/>
                </a:solidFill>
                <a:latin typeface="Arial"/>
                <a:cs typeface="Arial"/>
              </a:rPr>
              <a:t>CUMPLE </a:t>
            </a:r>
            <a:r>
              <a:rPr dirty="0" sz="900" b="1">
                <a:solidFill>
                  <a:srgbClr val="4E4F4F"/>
                </a:solidFill>
                <a:latin typeface="Arial"/>
                <a:cs typeface="Arial"/>
              </a:rPr>
              <a:t>con </a:t>
            </a:r>
            <a:r>
              <a:rPr dirty="0" sz="900" spc="-5" b="1">
                <a:solidFill>
                  <a:srgbClr val="4E4F4F"/>
                </a:solidFill>
                <a:latin typeface="Arial"/>
                <a:cs typeface="Arial"/>
              </a:rPr>
              <a:t>la relación </a:t>
            </a:r>
            <a:r>
              <a:rPr dirty="0" sz="900" spc="25" b="1">
                <a:solidFill>
                  <a:srgbClr val="4E4F4F"/>
                </a:solidFill>
                <a:latin typeface="Arial"/>
                <a:cs typeface="Arial"/>
              </a:rPr>
              <a:t>q/Q </a:t>
            </a:r>
            <a:r>
              <a:rPr dirty="0" sz="900" b="1">
                <a:solidFill>
                  <a:srgbClr val="4E4F4F"/>
                </a:solidFill>
                <a:latin typeface="Arial"/>
                <a:cs typeface="Arial"/>
              </a:rPr>
              <a:t>, </a:t>
            </a:r>
            <a:r>
              <a:rPr dirty="0" sz="900" spc="-5" b="1">
                <a:solidFill>
                  <a:srgbClr val="4E4F4F"/>
                </a:solidFill>
                <a:latin typeface="Arial"/>
                <a:cs typeface="Arial"/>
              </a:rPr>
              <a:t>es </a:t>
            </a:r>
            <a:r>
              <a:rPr dirty="0" sz="900" b="1">
                <a:solidFill>
                  <a:srgbClr val="4E4F4F"/>
                </a:solidFill>
                <a:latin typeface="Arial"/>
                <a:cs typeface="Arial"/>
              </a:rPr>
              <a:t>decir </a:t>
            </a:r>
            <a:r>
              <a:rPr dirty="0" sz="900" spc="5" b="1">
                <a:solidFill>
                  <a:srgbClr val="4E4F4F"/>
                </a:solidFill>
                <a:latin typeface="Arial"/>
                <a:cs typeface="Arial"/>
              </a:rPr>
              <a:t>trabajan </a:t>
            </a:r>
            <a:r>
              <a:rPr dirty="0" sz="900" spc="15" b="1">
                <a:solidFill>
                  <a:srgbClr val="4E4F4F"/>
                </a:solidFill>
                <a:latin typeface="Arial"/>
                <a:cs typeface="Arial"/>
              </a:rPr>
              <a:t>a </a:t>
            </a:r>
            <a:r>
              <a:rPr dirty="0" sz="900" spc="-10" b="1">
                <a:solidFill>
                  <a:srgbClr val="4E4F4F"/>
                </a:solidFill>
                <a:latin typeface="Arial"/>
                <a:cs typeface="Arial"/>
              </a:rPr>
              <a:t>flujo</a:t>
            </a:r>
            <a:r>
              <a:rPr dirty="0" sz="900" spc="-6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900" spc="-5" b="1">
                <a:solidFill>
                  <a:srgbClr val="4E4F4F"/>
                </a:solidFill>
                <a:latin typeface="Arial"/>
                <a:cs typeface="Arial"/>
              </a:rPr>
              <a:t>presurizado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sz="900" spc="30" b="1">
                <a:solidFill>
                  <a:srgbClr val="FF0000"/>
                </a:solidFill>
                <a:latin typeface="Arial"/>
                <a:cs typeface="Arial"/>
              </a:rPr>
              <a:t>25% </a:t>
            </a:r>
            <a:r>
              <a:rPr dirty="0" sz="900" spc="5" b="1">
                <a:solidFill>
                  <a:srgbClr val="FF0000"/>
                </a:solidFill>
                <a:latin typeface="Arial"/>
                <a:cs typeface="Arial"/>
              </a:rPr>
              <a:t>NO </a:t>
            </a:r>
            <a:r>
              <a:rPr dirty="0" sz="900" spc="10" b="1">
                <a:solidFill>
                  <a:srgbClr val="FF0000"/>
                </a:solidFill>
                <a:latin typeface="Arial"/>
                <a:cs typeface="Arial"/>
              </a:rPr>
              <a:t>CUMPLE </a:t>
            </a:r>
            <a:r>
              <a:rPr dirty="0" sz="900" b="1">
                <a:solidFill>
                  <a:srgbClr val="4E4F4F"/>
                </a:solidFill>
                <a:latin typeface="Arial"/>
                <a:cs typeface="Arial"/>
              </a:rPr>
              <a:t>con </a:t>
            </a:r>
            <a:r>
              <a:rPr dirty="0" sz="900" spc="-5" b="1">
                <a:solidFill>
                  <a:srgbClr val="4E4F4F"/>
                </a:solidFill>
                <a:latin typeface="Arial"/>
                <a:cs typeface="Arial"/>
              </a:rPr>
              <a:t>la relación </a:t>
            </a:r>
            <a:r>
              <a:rPr dirty="0" sz="900" spc="30" b="1">
                <a:solidFill>
                  <a:srgbClr val="4E4F4F"/>
                </a:solidFill>
                <a:latin typeface="Arial"/>
                <a:cs typeface="Arial"/>
              </a:rPr>
              <a:t>d/D </a:t>
            </a:r>
            <a:r>
              <a:rPr dirty="0" sz="900" spc="10" b="1">
                <a:solidFill>
                  <a:srgbClr val="4E4F4F"/>
                </a:solidFill>
                <a:latin typeface="Arial"/>
                <a:cs typeface="Arial"/>
              </a:rPr>
              <a:t>&lt; 0.75- </a:t>
            </a:r>
            <a:r>
              <a:rPr dirty="0" sz="900" spc="5" b="1">
                <a:solidFill>
                  <a:srgbClr val="4E4F4F"/>
                </a:solidFill>
                <a:latin typeface="Arial"/>
                <a:cs typeface="Arial"/>
              </a:rPr>
              <a:t>Para </a:t>
            </a:r>
            <a:r>
              <a:rPr dirty="0" sz="900" spc="-5" b="1">
                <a:solidFill>
                  <a:srgbClr val="4E4F4F"/>
                </a:solidFill>
                <a:latin typeface="Arial"/>
                <a:cs typeface="Arial"/>
              </a:rPr>
              <a:t>evitar </a:t>
            </a:r>
            <a:r>
              <a:rPr dirty="0" sz="900" b="1">
                <a:solidFill>
                  <a:srgbClr val="4E4F4F"/>
                </a:solidFill>
                <a:latin typeface="Arial"/>
                <a:cs typeface="Arial"/>
              </a:rPr>
              <a:t>que </a:t>
            </a:r>
            <a:r>
              <a:rPr dirty="0" sz="900" spc="-5" b="1">
                <a:solidFill>
                  <a:srgbClr val="4E4F4F"/>
                </a:solidFill>
                <a:latin typeface="Arial"/>
                <a:cs typeface="Arial"/>
              </a:rPr>
              <a:t>la </a:t>
            </a:r>
            <a:r>
              <a:rPr dirty="0" sz="900" b="1">
                <a:solidFill>
                  <a:srgbClr val="4E4F4F"/>
                </a:solidFill>
                <a:latin typeface="Arial"/>
                <a:cs typeface="Arial"/>
              </a:rPr>
              <a:t>tubería </a:t>
            </a:r>
            <a:r>
              <a:rPr dirty="0" sz="900" spc="5" b="1">
                <a:solidFill>
                  <a:srgbClr val="4E4F4F"/>
                </a:solidFill>
                <a:latin typeface="Arial"/>
                <a:cs typeface="Arial"/>
              </a:rPr>
              <a:t>trabaje </a:t>
            </a:r>
            <a:r>
              <a:rPr dirty="0" sz="900" spc="15" b="1">
                <a:solidFill>
                  <a:srgbClr val="4E4F4F"/>
                </a:solidFill>
                <a:latin typeface="Arial"/>
                <a:cs typeface="Arial"/>
              </a:rPr>
              <a:t>a </a:t>
            </a:r>
            <a:r>
              <a:rPr dirty="0" sz="900" b="1">
                <a:solidFill>
                  <a:srgbClr val="4E4F4F"/>
                </a:solidFill>
                <a:latin typeface="Arial"/>
                <a:cs typeface="Arial"/>
              </a:rPr>
              <a:t>tubo</a:t>
            </a:r>
            <a:r>
              <a:rPr dirty="0" sz="900" spc="-2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4E4F4F"/>
                </a:solidFill>
                <a:latin typeface="Arial"/>
                <a:cs typeface="Arial"/>
              </a:rPr>
              <a:t>lleno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127" y="240868"/>
            <a:ext cx="559816" cy="531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76983" y="246342"/>
            <a:ext cx="2633345" cy="528955"/>
          </a:xfrm>
          <a:custGeom>
            <a:avLst/>
            <a:gdLst/>
            <a:ahLst/>
            <a:cxnLst/>
            <a:rect l="l" t="t" r="r" b="b"/>
            <a:pathLst>
              <a:path w="2633345" h="528955">
                <a:moveTo>
                  <a:pt x="2576083" y="0"/>
                </a:moveTo>
                <a:lnTo>
                  <a:pt x="57035" y="0"/>
                </a:lnTo>
                <a:lnTo>
                  <a:pt x="34836" y="7692"/>
                </a:lnTo>
                <a:lnTo>
                  <a:pt x="16706" y="28670"/>
                </a:lnTo>
                <a:lnTo>
                  <a:pt x="4482" y="59782"/>
                </a:lnTo>
                <a:lnTo>
                  <a:pt x="0" y="97878"/>
                </a:lnTo>
                <a:lnTo>
                  <a:pt x="0" y="430961"/>
                </a:lnTo>
                <a:lnTo>
                  <a:pt x="4482" y="469058"/>
                </a:lnTo>
                <a:lnTo>
                  <a:pt x="16706" y="500170"/>
                </a:lnTo>
                <a:lnTo>
                  <a:pt x="34836" y="521148"/>
                </a:lnTo>
                <a:lnTo>
                  <a:pt x="57035" y="528840"/>
                </a:lnTo>
                <a:lnTo>
                  <a:pt x="2576083" y="528840"/>
                </a:lnTo>
                <a:lnTo>
                  <a:pt x="2598280" y="521148"/>
                </a:lnTo>
                <a:lnTo>
                  <a:pt x="2616405" y="500170"/>
                </a:lnTo>
                <a:lnTo>
                  <a:pt x="2628625" y="469058"/>
                </a:lnTo>
                <a:lnTo>
                  <a:pt x="2633106" y="430961"/>
                </a:lnTo>
                <a:lnTo>
                  <a:pt x="2633106" y="97878"/>
                </a:lnTo>
                <a:lnTo>
                  <a:pt x="2628625" y="59782"/>
                </a:lnTo>
                <a:lnTo>
                  <a:pt x="2616405" y="28670"/>
                </a:lnTo>
                <a:lnTo>
                  <a:pt x="2598280" y="7692"/>
                </a:lnTo>
                <a:lnTo>
                  <a:pt x="2576083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81180" y="345268"/>
            <a:ext cx="2002155" cy="3143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900" spc="80">
                <a:solidFill>
                  <a:srgbClr val="FFFFFF"/>
                </a:solidFill>
                <a:latin typeface="Impact"/>
                <a:cs typeface="Impact"/>
              </a:rPr>
              <a:t>TEMAS </a:t>
            </a:r>
            <a:r>
              <a:rPr dirty="0" sz="1900" spc="50">
                <a:solidFill>
                  <a:srgbClr val="FFFFFF"/>
                </a:solidFill>
                <a:latin typeface="Impact"/>
                <a:cs typeface="Impact"/>
              </a:rPr>
              <a:t>DE</a:t>
            </a:r>
            <a:r>
              <a:rPr dirty="0" sz="1900" spc="300">
                <a:solidFill>
                  <a:srgbClr val="FFFFFF"/>
                </a:solidFill>
                <a:latin typeface="Impact"/>
                <a:cs typeface="Impact"/>
              </a:rPr>
              <a:t> </a:t>
            </a:r>
            <a:r>
              <a:rPr dirty="0" sz="1900" spc="105">
                <a:solidFill>
                  <a:srgbClr val="FFFFFF"/>
                </a:solidFill>
                <a:latin typeface="Impact"/>
                <a:cs typeface="Impact"/>
              </a:rPr>
              <a:t>ESTUDIO</a:t>
            </a:r>
            <a:endParaRPr sz="1900">
              <a:latin typeface="Impact"/>
              <a:cs typeface="Impac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48876" y="1422666"/>
            <a:ext cx="2673096" cy="630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12948" y="1464614"/>
            <a:ext cx="2045970" cy="499109"/>
          </a:xfrm>
          <a:custGeom>
            <a:avLst/>
            <a:gdLst/>
            <a:ahLst/>
            <a:cxnLst/>
            <a:rect l="l" t="t" r="r" b="b"/>
            <a:pathLst>
              <a:path w="2045970" h="499110">
                <a:moveTo>
                  <a:pt x="2045614" y="498881"/>
                </a:moveTo>
                <a:lnTo>
                  <a:pt x="0" y="498881"/>
                </a:lnTo>
                <a:lnTo>
                  <a:pt x="0" y="0"/>
                </a:lnTo>
                <a:lnTo>
                  <a:pt x="2045614" y="0"/>
                </a:lnTo>
                <a:lnTo>
                  <a:pt x="2045614" y="498881"/>
                </a:lnTo>
                <a:close/>
              </a:path>
            </a:pathLst>
          </a:custGeom>
          <a:solidFill>
            <a:srgbClr val="1A9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08385" y="1464614"/>
            <a:ext cx="500380" cy="501015"/>
          </a:xfrm>
          <a:custGeom>
            <a:avLst/>
            <a:gdLst/>
            <a:ahLst/>
            <a:cxnLst/>
            <a:rect l="l" t="t" r="r" b="b"/>
            <a:pathLst>
              <a:path w="500379" h="501014">
                <a:moveTo>
                  <a:pt x="250189" y="0"/>
                </a:moveTo>
                <a:lnTo>
                  <a:pt x="205214" y="4031"/>
                </a:lnTo>
                <a:lnTo>
                  <a:pt x="162885" y="15654"/>
                </a:lnTo>
                <a:lnTo>
                  <a:pt x="123908" y="34161"/>
                </a:lnTo>
                <a:lnTo>
                  <a:pt x="88990" y="58846"/>
                </a:lnTo>
                <a:lnTo>
                  <a:pt x="58837" y="89003"/>
                </a:lnTo>
                <a:lnTo>
                  <a:pt x="34155" y="123923"/>
                </a:lnTo>
                <a:lnTo>
                  <a:pt x="15651" y="162901"/>
                </a:lnTo>
                <a:lnTo>
                  <a:pt x="4030" y="205230"/>
                </a:lnTo>
                <a:lnTo>
                  <a:pt x="0" y="250202"/>
                </a:lnTo>
                <a:lnTo>
                  <a:pt x="4030" y="295175"/>
                </a:lnTo>
                <a:lnTo>
                  <a:pt x="15651" y="337503"/>
                </a:lnTo>
                <a:lnTo>
                  <a:pt x="34155" y="376481"/>
                </a:lnTo>
                <a:lnTo>
                  <a:pt x="58837" y="411402"/>
                </a:lnTo>
                <a:lnTo>
                  <a:pt x="88990" y="441558"/>
                </a:lnTo>
                <a:lnTo>
                  <a:pt x="123908" y="466243"/>
                </a:lnTo>
                <a:lnTo>
                  <a:pt x="162885" y="484751"/>
                </a:lnTo>
                <a:lnTo>
                  <a:pt x="205214" y="496374"/>
                </a:lnTo>
                <a:lnTo>
                  <a:pt x="250189" y="500405"/>
                </a:lnTo>
                <a:lnTo>
                  <a:pt x="295165" y="496374"/>
                </a:lnTo>
                <a:lnTo>
                  <a:pt x="337494" y="484751"/>
                </a:lnTo>
                <a:lnTo>
                  <a:pt x="376471" y="466243"/>
                </a:lnTo>
                <a:lnTo>
                  <a:pt x="411389" y="441558"/>
                </a:lnTo>
                <a:lnTo>
                  <a:pt x="441542" y="411402"/>
                </a:lnTo>
                <a:lnTo>
                  <a:pt x="466224" y="376481"/>
                </a:lnTo>
                <a:lnTo>
                  <a:pt x="484728" y="337503"/>
                </a:lnTo>
                <a:lnTo>
                  <a:pt x="496349" y="295175"/>
                </a:lnTo>
                <a:lnTo>
                  <a:pt x="500379" y="250202"/>
                </a:lnTo>
                <a:lnTo>
                  <a:pt x="496349" y="205230"/>
                </a:lnTo>
                <a:lnTo>
                  <a:pt x="484728" y="162901"/>
                </a:lnTo>
                <a:lnTo>
                  <a:pt x="466224" y="123923"/>
                </a:lnTo>
                <a:lnTo>
                  <a:pt x="441542" y="89003"/>
                </a:lnTo>
                <a:lnTo>
                  <a:pt x="411389" y="58846"/>
                </a:lnTo>
                <a:lnTo>
                  <a:pt x="376471" y="34161"/>
                </a:lnTo>
                <a:lnTo>
                  <a:pt x="337494" y="15654"/>
                </a:lnTo>
                <a:lnTo>
                  <a:pt x="295165" y="4031"/>
                </a:lnTo>
                <a:lnTo>
                  <a:pt x="250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766796" y="1464614"/>
            <a:ext cx="500380" cy="501015"/>
          </a:xfrm>
          <a:custGeom>
            <a:avLst/>
            <a:gdLst/>
            <a:ahLst/>
            <a:cxnLst/>
            <a:rect l="l" t="t" r="r" b="b"/>
            <a:pathLst>
              <a:path w="500379" h="501014">
                <a:moveTo>
                  <a:pt x="250189" y="0"/>
                </a:moveTo>
                <a:lnTo>
                  <a:pt x="205218" y="4031"/>
                </a:lnTo>
                <a:lnTo>
                  <a:pt x="162890" y="15654"/>
                </a:lnTo>
                <a:lnTo>
                  <a:pt x="123914" y="34161"/>
                </a:lnTo>
                <a:lnTo>
                  <a:pt x="88995" y="58846"/>
                </a:lnTo>
                <a:lnTo>
                  <a:pt x="58841" y="89003"/>
                </a:lnTo>
                <a:lnTo>
                  <a:pt x="34158" y="123923"/>
                </a:lnTo>
                <a:lnTo>
                  <a:pt x="15652" y="162901"/>
                </a:lnTo>
                <a:lnTo>
                  <a:pt x="4030" y="205230"/>
                </a:lnTo>
                <a:lnTo>
                  <a:pt x="0" y="250202"/>
                </a:lnTo>
                <a:lnTo>
                  <a:pt x="4030" y="295175"/>
                </a:lnTo>
                <a:lnTo>
                  <a:pt x="15652" y="337503"/>
                </a:lnTo>
                <a:lnTo>
                  <a:pt x="34158" y="376481"/>
                </a:lnTo>
                <a:lnTo>
                  <a:pt x="58841" y="411402"/>
                </a:lnTo>
                <a:lnTo>
                  <a:pt x="88995" y="441558"/>
                </a:lnTo>
                <a:lnTo>
                  <a:pt x="123914" y="466243"/>
                </a:lnTo>
                <a:lnTo>
                  <a:pt x="162890" y="484751"/>
                </a:lnTo>
                <a:lnTo>
                  <a:pt x="205218" y="496374"/>
                </a:lnTo>
                <a:lnTo>
                  <a:pt x="250189" y="500405"/>
                </a:lnTo>
                <a:lnTo>
                  <a:pt x="295165" y="496374"/>
                </a:lnTo>
                <a:lnTo>
                  <a:pt x="337494" y="484751"/>
                </a:lnTo>
                <a:lnTo>
                  <a:pt x="376471" y="466243"/>
                </a:lnTo>
                <a:lnTo>
                  <a:pt x="411389" y="441558"/>
                </a:lnTo>
                <a:lnTo>
                  <a:pt x="441542" y="411402"/>
                </a:lnTo>
                <a:lnTo>
                  <a:pt x="466224" y="376481"/>
                </a:lnTo>
                <a:lnTo>
                  <a:pt x="484728" y="337503"/>
                </a:lnTo>
                <a:lnTo>
                  <a:pt x="496349" y="295175"/>
                </a:lnTo>
                <a:lnTo>
                  <a:pt x="500379" y="250202"/>
                </a:lnTo>
                <a:lnTo>
                  <a:pt x="496349" y="205230"/>
                </a:lnTo>
                <a:lnTo>
                  <a:pt x="484728" y="162901"/>
                </a:lnTo>
                <a:lnTo>
                  <a:pt x="466224" y="123923"/>
                </a:lnTo>
                <a:lnTo>
                  <a:pt x="441542" y="89003"/>
                </a:lnTo>
                <a:lnTo>
                  <a:pt x="411389" y="58846"/>
                </a:lnTo>
                <a:lnTo>
                  <a:pt x="376471" y="34161"/>
                </a:lnTo>
                <a:lnTo>
                  <a:pt x="337494" y="15654"/>
                </a:lnTo>
                <a:lnTo>
                  <a:pt x="295165" y="4031"/>
                </a:lnTo>
                <a:lnTo>
                  <a:pt x="250189" y="0"/>
                </a:lnTo>
                <a:close/>
              </a:path>
            </a:pathLst>
          </a:custGeom>
          <a:solidFill>
            <a:srgbClr val="1A9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988369" y="1605991"/>
            <a:ext cx="157416" cy="142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016169" y="1600695"/>
            <a:ext cx="102235" cy="292100"/>
          </a:xfrm>
          <a:custGeom>
            <a:avLst/>
            <a:gdLst/>
            <a:ahLst/>
            <a:cxnLst/>
            <a:rect l="l" t="t" r="r" b="b"/>
            <a:pathLst>
              <a:path w="102235" h="292100">
                <a:moveTo>
                  <a:pt x="14528" y="0"/>
                </a:moveTo>
                <a:lnTo>
                  <a:pt x="0" y="0"/>
                </a:lnTo>
                <a:lnTo>
                  <a:pt x="0" y="291972"/>
                </a:lnTo>
                <a:lnTo>
                  <a:pt x="40589" y="291972"/>
                </a:lnTo>
                <a:lnTo>
                  <a:pt x="50914" y="187744"/>
                </a:lnTo>
                <a:lnTo>
                  <a:pt x="101828" y="187744"/>
                </a:lnTo>
                <a:lnTo>
                  <a:pt x="101828" y="24320"/>
                </a:lnTo>
                <a:lnTo>
                  <a:pt x="50914" y="24320"/>
                </a:lnTo>
                <a:lnTo>
                  <a:pt x="39417" y="22545"/>
                </a:lnTo>
                <a:lnTo>
                  <a:pt x="29206" y="17560"/>
                </a:lnTo>
                <a:lnTo>
                  <a:pt x="20753" y="9875"/>
                </a:lnTo>
                <a:lnTo>
                  <a:pt x="14528" y="0"/>
                </a:lnTo>
                <a:close/>
              </a:path>
              <a:path w="102235" h="292100">
                <a:moveTo>
                  <a:pt x="101828" y="187744"/>
                </a:moveTo>
                <a:lnTo>
                  <a:pt x="50914" y="187744"/>
                </a:lnTo>
                <a:lnTo>
                  <a:pt x="61226" y="291972"/>
                </a:lnTo>
                <a:lnTo>
                  <a:pt x="101828" y="291972"/>
                </a:lnTo>
                <a:lnTo>
                  <a:pt x="101828" y="187744"/>
                </a:lnTo>
                <a:close/>
              </a:path>
              <a:path w="102235" h="292100">
                <a:moveTo>
                  <a:pt x="101828" y="0"/>
                </a:moveTo>
                <a:lnTo>
                  <a:pt x="87287" y="0"/>
                </a:lnTo>
                <a:lnTo>
                  <a:pt x="81064" y="9875"/>
                </a:lnTo>
                <a:lnTo>
                  <a:pt x="72615" y="17560"/>
                </a:lnTo>
                <a:lnTo>
                  <a:pt x="62408" y="22545"/>
                </a:lnTo>
                <a:lnTo>
                  <a:pt x="50914" y="24320"/>
                </a:lnTo>
                <a:lnTo>
                  <a:pt x="101828" y="24320"/>
                </a:lnTo>
                <a:lnTo>
                  <a:pt x="101828" y="0"/>
                </a:lnTo>
                <a:close/>
              </a:path>
            </a:pathLst>
          </a:custGeom>
          <a:solidFill>
            <a:srgbClr val="3DAF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67096" y="1600682"/>
            <a:ext cx="51435" cy="292100"/>
          </a:xfrm>
          <a:custGeom>
            <a:avLst/>
            <a:gdLst/>
            <a:ahLst/>
            <a:cxnLst/>
            <a:rect l="l" t="t" r="r" b="b"/>
            <a:pathLst>
              <a:path w="51435" h="292100">
                <a:moveTo>
                  <a:pt x="50939" y="0"/>
                </a:moveTo>
                <a:lnTo>
                  <a:pt x="36385" y="0"/>
                </a:lnTo>
                <a:lnTo>
                  <a:pt x="30162" y="9888"/>
                </a:lnTo>
                <a:lnTo>
                  <a:pt x="21712" y="17576"/>
                </a:lnTo>
                <a:lnTo>
                  <a:pt x="11502" y="22559"/>
                </a:lnTo>
                <a:lnTo>
                  <a:pt x="0" y="24333"/>
                </a:lnTo>
                <a:lnTo>
                  <a:pt x="0" y="187769"/>
                </a:lnTo>
                <a:lnTo>
                  <a:pt x="10312" y="291998"/>
                </a:lnTo>
                <a:lnTo>
                  <a:pt x="50939" y="291998"/>
                </a:lnTo>
                <a:lnTo>
                  <a:pt x="50939" y="0"/>
                </a:lnTo>
                <a:close/>
              </a:path>
            </a:pathLst>
          </a:custGeom>
          <a:solidFill>
            <a:srgbClr val="1A93B5">
              <a:alpha val="5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117998" y="1748726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4">
                <a:moveTo>
                  <a:pt x="23025" y="0"/>
                </a:moveTo>
                <a:lnTo>
                  <a:pt x="0" y="0"/>
                </a:lnTo>
                <a:lnTo>
                  <a:pt x="0" y="23037"/>
                </a:lnTo>
                <a:lnTo>
                  <a:pt x="8950" y="21229"/>
                </a:lnTo>
                <a:lnTo>
                  <a:pt x="16270" y="16295"/>
                </a:lnTo>
                <a:lnTo>
                  <a:pt x="21211" y="8973"/>
                </a:lnTo>
                <a:lnTo>
                  <a:pt x="23025" y="0"/>
                </a:lnTo>
                <a:close/>
              </a:path>
            </a:pathLst>
          </a:custGeom>
          <a:solidFill>
            <a:srgbClr val="E9C3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993132" y="1748726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4">
                <a:moveTo>
                  <a:pt x="23037" y="0"/>
                </a:moveTo>
                <a:lnTo>
                  <a:pt x="0" y="0"/>
                </a:lnTo>
                <a:lnTo>
                  <a:pt x="1811" y="8973"/>
                </a:lnTo>
                <a:lnTo>
                  <a:pt x="6751" y="16295"/>
                </a:lnTo>
                <a:lnTo>
                  <a:pt x="14074" y="21229"/>
                </a:lnTo>
                <a:lnTo>
                  <a:pt x="23037" y="23037"/>
                </a:lnTo>
                <a:lnTo>
                  <a:pt x="23037" y="0"/>
                </a:lnTo>
                <a:close/>
              </a:path>
            </a:pathLst>
          </a:custGeom>
          <a:solidFill>
            <a:srgbClr val="E9C3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034000" y="1656854"/>
            <a:ext cx="66040" cy="48895"/>
          </a:xfrm>
          <a:custGeom>
            <a:avLst/>
            <a:gdLst/>
            <a:ahLst/>
            <a:cxnLst/>
            <a:rect l="l" t="t" r="r" b="b"/>
            <a:pathLst>
              <a:path w="66039" h="48894">
                <a:moveTo>
                  <a:pt x="64833" y="0"/>
                </a:moveTo>
                <a:lnTo>
                  <a:pt x="1028" y="0"/>
                </a:lnTo>
                <a:lnTo>
                  <a:pt x="0" y="1104"/>
                </a:lnTo>
                <a:lnTo>
                  <a:pt x="0" y="47282"/>
                </a:lnTo>
                <a:lnTo>
                  <a:pt x="1028" y="48387"/>
                </a:lnTo>
                <a:lnTo>
                  <a:pt x="64833" y="48387"/>
                </a:lnTo>
                <a:lnTo>
                  <a:pt x="65862" y="47282"/>
                </a:lnTo>
                <a:lnTo>
                  <a:pt x="65862" y="1104"/>
                </a:lnTo>
                <a:lnTo>
                  <a:pt x="64833" y="0"/>
                </a:lnTo>
                <a:close/>
              </a:path>
            </a:pathLst>
          </a:custGeom>
          <a:solidFill>
            <a:srgbClr val="3DAF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006327" y="1654479"/>
            <a:ext cx="10160" cy="83820"/>
          </a:xfrm>
          <a:custGeom>
            <a:avLst/>
            <a:gdLst/>
            <a:ahLst/>
            <a:cxnLst/>
            <a:rect l="l" t="t" r="r" b="b"/>
            <a:pathLst>
              <a:path w="10160" h="83819">
                <a:moveTo>
                  <a:pt x="9842" y="83604"/>
                </a:moveTo>
                <a:lnTo>
                  <a:pt x="0" y="83604"/>
                </a:lnTo>
                <a:lnTo>
                  <a:pt x="0" y="0"/>
                </a:lnTo>
                <a:lnTo>
                  <a:pt x="9842" y="0"/>
                </a:lnTo>
                <a:lnTo>
                  <a:pt x="9842" y="83604"/>
                </a:lnTo>
                <a:close/>
              </a:path>
            </a:pathLst>
          </a:custGeom>
          <a:solidFill>
            <a:srgbClr val="B3CBCE">
              <a:alpha val="72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076367" y="1876056"/>
            <a:ext cx="43180" cy="21590"/>
          </a:xfrm>
          <a:custGeom>
            <a:avLst/>
            <a:gdLst/>
            <a:ahLst/>
            <a:cxnLst/>
            <a:rect l="l" t="t" r="r" b="b"/>
            <a:pathLst>
              <a:path w="43179" h="21589">
                <a:moveTo>
                  <a:pt x="21424" y="0"/>
                </a:moveTo>
                <a:lnTo>
                  <a:pt x="13089" y="1680"/>
                </a:lnTo>
                <a:lnTo>
                  <a:pt x="6278" y="6265"/>
                </a:lnTo>
                <a:lnTo>
                  <a:pt x="1684" y="13067"/>
                </a:lnTo>
                <a:lnTo>
                  <a:pt x="0" y="21399"/>
                </a:lnTo>
                <a:lnTo>
                  <a:pt x="42824" y="21399"/>
                </a:lnTo>
                <a:lnTo>
                  <a:pt x="41139" y="13067"/>
                </a:lnTo>
                <a:lnTo>
                  <a:pt x="36549" y="6265"/>
                </a:lnTo>
                <a:lnTo>
                  <a:pt x="29745" y="1680"/>
                </a:lnTo>
                <a:lnTo>
                  <a:pt x="21424" y="0"/>
                </a:lnTo>
                <a:close/>
              </a:path>
            </a:pathLst>
          </a:custGeom>
          <a:solidFill>
            <a:srgbClr val="F86A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076367" y="1897456"/>
            <a:ext cx="43180" cy="10160"/>
          </a:xfrm>
          <a:custGeom>
            <a:avLst/>
            <a:gdLst/>
            <a:ahLst/>
            <a:cxnLst/>
            <a:rect l="l" t="t" r="r" b="b"/>
            <a:pathLst>
              <a:path w="43179" h="10160">
                <a:moveTo>
                  <a:pt x="0" y="9994"/>
                </a:moveTo>
                <a:lnTo>
                  <a:pt x="42824" y="9994"/>
                </a:lnTo>
                <a:lnTo>
                  <a:pt x="42824" y="0"/>
                </a:lnTo>
                <a:lnTo>
                  <a:pt x="0" y="0"/>
                </a:lnTo>
                <a:lnTo>
                  <a:pt x="0" y="9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014417" y="1876056"/>
            <a:ext cx="43180" cy="21590"/>
          </a:xfrm>
          <a:custGeom>
            <a:avLst/>
            <a:gdLst/>
            <a:ahLst/>
            <a:cxnLst/>
            <a:rect l="l" t="t" r="r" b="b"/>
            <a:pathLst>
              <a:path w="43179" h="21589">
                <a:moveTo>
                  <a:pt x="21412" y="0"/>
                </a:moveTo>
                <a:lnTo>
                  <a:pt x="13078" y="1680"/>
                </a:lnTo>
                <a:lnTo>
                  <a:pt x="6272" y="6265"/>
                </a:lnTo>
                <a:lnTo>
                  <a:pt x="1682" y="13067"/>
                </a:lnTo>
                <a:lnTo>
                  <a:pt x="0" y="21399"/>
                </a:lnTo>
                <a:lnTo>
                  <a:pt x="42811" y="21399"/>
                </a:lnTo>
                <a:lnTo>
                  <a:pt x="41130" y="13067"/>
                </a:lnTo>
                <a:lnTo>
                  <a:pt x="36545" y="6265"/>
                </a:lnTo>
                <a:lnTo>
                  <a:pt x="29743" y="1680"/>
                </a:lnTo>
                <a:lnTo>
                  <a:pt x="21412" y="0"/>
                </a:lnTo>
                <a:close/>
              </a:path>
            </a:pathLst>
          </a:custGeom>
          <a:solidFill>
            <a:srgbClr val="F86A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014417" y="1897456"/>
            <a:ext cx="43180" cy="10160"/>
          </a:xfrm>
          <a:custGeom>
            <a:avLst/>
            <a:gdLst/>
            <a:ahLst/>
            <a:cxnLst/>
            <a:rect l="l" t="t" r="r" b="b"/>
            <a:pathLst>
              <a:path w="43179" h="10160">
                <a:moveTo>
                  <a:pt x="0" y="9994"/>
                </a:moveTo>
                <a:lnTo>
                  <a:pt x="42811" y="9994"/>
                </a:lnTo>
                <a:lnTo>
                  <a:pt x="42811" y="0"/>
                </a:lnTo>
                <a:lnTo>
                  <a:pt x="0" y="0"/>
                </a:lnTo>
                <a:lnTo>
                  <a:pt x="0" y="9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022596" y="1520926"/>
            <a:ext cx="80035" cy="99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979187" y="1775104"/>
            <a:ext cx="57150" cy="10160"/>
          </a:xfrm>
          <a:custGeom>
            <a:avLst/>
            <a:gdLst/>
            <a:ahLst/>
            <a:cxnLst/>
            <a:rect l="l" t="t" r="r" b="b"/>
            <a:pathLst>
              <a:path w="57150" h="10160">
                <a:moveTo>
                  <a:pt x="0" y="9931"/>
                </a:moveTo>
                <a:lnTo>
                  <a:pt x="56641" y="9931"/>
                </a:lnTo>
                <a:lnTo>
                  <a:pt x="56641" y="0"/>
                </a:lnTo>
                <a:lnTo>
                  <a:pt x="0" y="0"/>
                </a:lnTo>
                <a:lnTo>
                  <a:pt x="0" y="9931"/>
                </a:lnTo>
                <a:close/>
              </a:path>
            </a:pathLst>
          </a:custGeom>
          <a:solidFill>
            <a:srgbClr val="F86A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982336" y="1785036"/>
            <a:ext cx="50800" cy="27940"/>
          </a:xfrm>
          <a:custGeom>
            <a:avLst/>
            <a:gdLst/>
            <a:ahLst/>
            <a:cxnLst/>
            <a:rect l="l" t="t" r="r" b="b"/>
            <a:pathLst>
              <a:path w="50800" h="27939">
                <a:moveTo>
                  <a:pt x="0" y="27330"/>
                </a:moveTo>
                <a:lnTo>
                  <a:pt x="50419" y="27330"/>
                </a:lnTo>
                <a:lnTo>
                  <a:pt x="50419" y="0"/>
                </a:lnTo>
                <a:lnTo>
                  <a:pt x="0" y="0"/>
                </a:lnTo>
                <a:lnTo>
                  <a:pt x="0" y="2733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002161" y="1756803"/>
            <a:ext cx="10795" cy="18415"/>
          </a:xfrm>
          <a:custGeom>
            <a:avLst/>
            <a:gdLst/>
            <a:ahLst/>
            <a:cxnLst/>
            <a:rect l="l" t="t" r="r" b="b"/>
            <a:pathLst>
              <a:path w="10795" h="18414">
                <a:moveTo>
                  <a:pt x="8318" y="0"/>
                </a:moveTo>
                <a:lnTo>
                  <a:pt x="3860" y="0"/>
                </a:lnTo>
                <a:lnTo>
                  <a:pt x="2514" y="596"/>
                </a:lnTo>
                <a:lnTo>
                  <a:pt x="1574" y="1562"/>
                </a:lnTo>
                <a:lnTo>
                  <a:pt x="584" y="2539"/>
                </a:lnTo>
                <a:lnTo>
                  <a:pt x="0" y="3898"/>
                </a:lnTo>
                <a:lnTo>
                  <a:pt x="0" y="18300"/>
                </a:lnTo>
                <a:lnTo>
                  <a:pt x="10718" y="18300"/>
                </a:lnTo>
                <a:lnTo>
                  <a:pt x="10718" y="2400"/>
                </a:lnTo>
                <a:lnTo>
                  <a:pt x="8318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004752" y="1759458"/>
            <a:ext cx="5715" cy="5715"/>
          </a:xfrm>
          <a:custGeom>
            <a:avLst/>
            <a:gdLst/>
            <a:ahLst/>
            <a:cxnLst/>
            <a:rect l="l" t="t" r="r" b="b"/>
            <a:pathLst>
              <a:path w="5714" h="5714">
                <a:moveTo>
                  <a:pt x="4279" y="0"/>
                </a:moveTo>
                <a:lnTo>
                  <a:pt x="1244" y="0"/>
                </a:lnTo>
                <a:lnTo>
                  <a:pt x="0" y="1219"/>
                </a:lnTo>
                <a:lnTo>
                  <a:pt x="0" y="4267"/>
                </a:lnTo>
                <a:lnTo>
                  <a:pt x="1244" y="5499"/>
                </a:lnTo>
                <a:lnTo>
                  <a:pt x="4279" y="5499"/>
                </a:lnTo>
                <a:lnTo>
                  <a:pt x="5511" y="4267"/>
                </a:lnTo>
                <a:lnTo>
                  <a:pt x="5511" y="1219"/>
                </a:lnTo>
                <a:lnTo>
                  <a:pt x="4279" y="0"/>
                </a:lnTo>
                <a:close/>
              </a:path>
            </a:pathLst>
          </a:custGeom>
          <a:solidFill>
            <a:srgbClr val="F86A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982336" y="1785036"/>
            <a:ext cx="50800" cy="7620"/>
          </a:xfrm>
          <a:custGeom>
            <a:avLst/>
            <a:gdLst/>
            <a:ahLst/>
            <a:cxnLst/>
            <a:rect l="l" t="t" r="r" b="b"/>
            <a:pathLst>
              <a:path w="50800" h="7619">
                <a:moveTo>
                  <a:pt x="0" y="7531"/>
                </a:moveTo>
                <a:lnTo>
                  <a:pt x="50419" y="7531"/>
                </a:lnTo>
                <a:lnTo>
                  <a:pt x="50419" y="0"/>
                </a:lnTo>
                <a:lnTo>
                  <a:pt x="0" y="0"/>
                </a:lnTo>
                <a:lnTo>
                  <a:pt x="0" y="7531"/>
                </a:lnTo>
                <a:close/>
              </a:path>
            </a:pathLst>
          </a:custGeom>
          <a:solidFill>
            <a:srgbClr val="CEC8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016169" y="1775282"/>
            <a:ext cx="49530" cy="112395"/>
          </a:xfrm>
          <a:custGeom>
            <a:avLst/>
            <a:gdLst/>
            <a:ahLst/>
            <a:cxnLst/>
            <a:rect l="l" t="t" r="r" b="b"/>
            <a:pathLst>
              <a:path w="49529" h="112394">
                <a:moveTo>
                  <a:pt x="19659" y="0"/>
                </a:moveTo>
                <a:lnTo>
                  <a:pt x="19659" y="9906"/>
                </a:lnTo>
                <a:lnTo>
                  <a:pt x="16573" y="9906"/>
                </a:lnTo>
                <a:lnTo>
                  <a:pt x="16573" y="37236"/>
                </a:lnTo>
                <a:lnTo>
                  <a:pt x="0" y="37236"/>
                </a:lnTo>
                <a:lnTo>
                  <a:pt x="0" y="71056"/>
                </a:lnTo>
                <a:lnTo>
                  <a:pt x="41109" y="112191"/>
                </a:lnTo>
                <a:lnTo>
                  <a:pt x="49288" y="29629"/>
                </a:lnTo>
                <a:lnTo>
                  <a:pt x="19659" y="0"/>
                </a:lnTo>
                <a:close/>
              </a:path>
            </a:pathLst>
          </a:custGeom>
          <a:solidFill>
            <a:srgbClr val="1A93B5">
              <a:alpha val="5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669279" y="1421917"/>
            <a:ext cx="3337560" cy="6309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933338" y="1463865"/>
            <a:ext cx="2710180" cy="499109"/>
          </a:xfrm>
          <a:custGeom>
            <a:avLst/>
            <a:gdLst/>
            <a:ahLst/>
            <a:cxnLst/>
            <a:rect l="l" t="t" r="r" b="b"/>
            <a:pathLst>
              <a:path w="2710179" h="499110">
                <a:moveTo>
                  <a:pt x="2710078" y="498881"/>
                </a:moveTo>
                <a:lnTo>
                  <a:pt x="0" y="498881"/>
                </a:lnTo>
                <a:lnTo>
                  <a:pt x="0" y="0"/>
                </a:lnTo>
                <a:lnTo>
                  <a:pt x="2710078" y="0"/>
                </a:lnTo>
                <a:lnTo>
                  <a:pt x="2710078" y="498881"/>
                </a:lnTo>
                <a:close/>
              </a:path>
            </a:pathLst>
          </a:custGeom>
          <a:solidFill>
            <a:srgbClr val="5A7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393226" y="1463865"/>
            <a:ext cx="501015" cy="501015"/>
          </a:xfrm>
          <a:custGeom>
            <a:avLst/>
            <a:gdLst/>
            <a:ahLst/>
            <a:cxnLst/>
            <a:rect l="l" t="t" r="r" b="b"/>
            <a:pathLst>
              <a:path w="501015" h="501014">
                <a:moveTo>
                  <a:pt x="250202" y="0"/>
                </a:moveTo>
                <a:lnTo>
                  <a:pt x="205230" y="4030"/>
                </a:lnTo>
                <a:lnTo>
                  <a:pt x="162901" y="15652"/>
                </a:lnTo>
                <a:lnTo>
                  <a:pt x="123923" y="34158"/>
                </a:lnTo>
                <a:lnTo>
                  <a:pt x="89003" y="58842"/>
                </a:lnTo>
                <a:lnTo>
                  <a:pt x="58846" y="88997"/>
                </a:lnTo>
                <a:lnTo>
                  <a:pt x="34161" y="123918"/>
                </a:lnTo>
                <a:lnTo>
                  <a:pt x="15654" y="162896"/>
                </a:lnTo>
                <a:lnTo>
                  <a:pt x="4031" y="205226"/>
                </a:lnTo>
                <a:lnTo>
                  <a:pt x="0" y="250202"/>
                </a:lnTo>
                <a:lnTo>
                  <a:pt x="4031" y="295171"/>
                </a:lnTo>
                <a:lnTo>
                  <a:pt x="15654" y="337496"/>
                </a:lnTo>
                <a:lnTo>
                  <a:pt x="34161" y="376472"/>
                </a:lnTo>
                <a:lnTo>
                  <a:pt x="58846" y="411391"/>
                </a:lnTo>
                <a:lnTo>
                  <a:pt x="89003" y="441546"/>
                </a:lnTo>
                <a:lnTo>
                  <a:pt x="123923" y="466231"/>
                </a:lnTo>
                <a:lnTo>
                  <a:pt x="162901" y="484738"/>
                </a:lnTo>
                <a:lnTo>
                  <a:pt x="205230" y="496361"/>
                </a:lnTo>
                <a:lnTo>
                  <a:pt x="250202" y="500392"/>
                </a:lnTo>
                <a:lnTo>
                  <a:pt x="295175" y="496361"/>
                </a:lnTo>
                <a:lnTo>
                  <a:pt x="337503" y="484738"/>
                </a:lnTo>
                <a:lnTo>
                  <a:pt x="376481" y="466231"/>
                </a:lnTo>
                <a:lnTo>
                  <a:pt x="411402" y="441546"/>
                </a:lnTo>
                <a:lnTo>
                  <a:pt x="441558" y="411391"/>
                </a:lnTo>
                <a:lnTo>
                  <a:pt x="466243" y="376472"/>
                </a:lnTo>
                <a:lnTo>
                  <a:pt x="484751" y="337496"/>
                </a:lnTo>
                <a:lnTo>
                  <a:pt x="496374" y="295171"/>
                </a:lnTo>
                <a:lnTo>
                  <a:pt x="500405" y="250202"/>
                </a:lnTo>
                <a:lnTo>
                  <a:pt x="496374" y="205226"/>
                </a:lnTo>
                <a:lnTo>
                  <a:pt x="484751" y="162896"/>
                </a:lnTo>
                <a:lnTo>
                  <a:pt x="466243" y="123918"/>
                </a:lnTo>
                <a:lnTo>
                  <a:pt x="441558" y="88997"/>
                </a:lnTo>
                <a:lnTo>
                  <a:pt x="411402" y="58842"/>
                </a:lnTo>
                <a:lnTo>
                  <a:pt x="376481" y="34158"/>
                </a:lnTo>
                <a:lnTo>
                  <a:pt x="337503" y="15652"/>
                </a:lnTo>
                <a:lnTo>
                  <a:pt x="295175" y="4030"/>
                </a:lnTo>
                <a:lnTo>
                  <a:pt x="2502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687199" y="1463865"/>
            <a:ext cx="501015" cy="501015"/>
          </a:xfrm>
          <a:custGeom>
            <a:avLst/>
            <a:gdLst/>
            <a:ahLst/>
            <a:cxnLst/>
            <a:rect l="l" t="t" r="r" b="b"/>
            <a:pathLst>
              <a:path w="501014" h="501014">
                <a:moveTo>
                  <a:pt x="250190" y="0"/>
                </a:moveTo>
                <a:lnTo>
                  <a:pt x="205218" y="4030"/>
                </a:lnTo>
                <a:lnTo>
                  <a:pt x="162890" y="15652"/>
                </a:lnTo>
                <a:lnTo>
                  <a:pt x="123914" y="34158"/>
                </a:lnTo>
                <a:lnTo>
                  <a:pt x="88995" y="58842"/>
                </a:lnTo>
                <a:lnTo>
                  <a:pt x="58841" y="88997"/>
                </a:lnTo>
                <a:lnTo>
                  <a:pt x="34158" y="123918"/>
                </a:lnTo>
                <a:lnTo>
                  <a:pt x="15652" y="162896"/>
                </a:lnTo>
                <a:lnTo>
                  <a:pt x="4030" y="205226"/>
                </a:lnTo>
                <a:lnTo>
                  <a:pt x="0" y="250202"/>
                </a:lnTo>
                <a:lnTo>
                  <a:pt x="4030" y="295171"/>
                </a:lnTo>
                <a:lnTo>
                  <a:pt x="15652" y="337496"/>
                </a:lnTo>
                <a:lnTo>
                  <a:pt x="34158" y="376472"/>
                </a:lnTo>
                <a:lnTo>
                  <a:pt x="58841" y="411391"/>
                </a:lnTo>
                <a:lnTo>
                  <a:pt x="88995" y="441546"/>
                </a:lnTo>
                <a:lnTo>
                  <a:pt x="123914" y="466231"/>
                </a:lnTo>
                <a:lnTo>
                  <a:pt x="162890" y="484738"/>
                </a:lnTo>
                <a:lnTo>
                  <a:pt x="205218" y="496361"/>
                </a:lnTo>
                <a:lnTo>
                  <a:pt x="250190" y="500392"/>
                </a:lnTo>
                <a:lnTo>
                  <a:pt x="295165" y="496361"/>
                </a:lnTo>
                <a:lnTo>
                  <a:pt x="337496" y="484738"/>
                </a:lnTo>
                <a:lnTo>
                  <a:pt x="376474" y="466231"/>
                </a:lnTo>
                <a:lnTo>
                  <a:pt x="411394" y="441546"/>
                </a:lnTo>
                <a:lnTo>
                  <a:pt x="441549" y="411391"/>
                </a:lnTo>
                <a:lnTo>
                  <a:pt x="466233" y="376472"/>
                </a:lnTo>
                <a:lnTo>
                  <a:pt x="484740" y="337496"/>
                </a:lnTo>
                <a:lnTo>
                  <a:pt x="496361" y="295171"/>
                </a:lnTo>
                <a:lnTo>
                  <a:pt x="500392" y="250202"/>
                </a:lnTo>
                <a:lnTo>
                  <a:pt x="496361" y="205226"/>
                </a:lnTo>
                <a:lnTo>
                  <a:pt x="484740" y="162896"/>
                </a:lnTo>
                <a:lnTo>
                  <a:pt x="466233" y="123918"/>
                </a:lnTo>
                <a:lnTo>
                  <a:pt x="441549" y="88997"/>
                </a:lnTo>
                <a:lnTo>
                  <a:pt x="411394" y="58842"/>
                </a:lnTo>
                <a:lnTo>
                  <a:pt x="376474" y="34158"/>
                </a:lnTo>
                <a:lnTo>
                  <a:pt x="337496" y="15652"/>
                </a:lnTo>
                <a:lnTo>
                  <a:pt x="295165" y="4030"/>
                </a:lnTo>
                <a:lnTo>
                  <a:pt x="250190" y="0"/>
                </a:lnTo>
                <a:close/>
              </a:path>
            </a:pathLst>
          </a:custGeom>
          <a:solidFill>
            <a:srgbClr val="5A7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5802845" y="1557605"/>
            <a:ext cx="2533015" cy="315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30">
                <a:solidFill>
                  <a:srgbClr val="FFFFFF"/>
                </a:solidFill>
                <a:latin typeface="Impact"/>
                <a:cs typeface="Impact"/>
              </a:rPr>
              <a:t>ALCANTARILLADO</a:t>
            </a:r>
            <a:r>
              <a:rPr dirty="0" sz="1900" spc="15">
                <a:solidFill>
                  <a:srgbClr val="FFFFFF"/>
                </a:solidFill>
                <a:latin typeface="Impact"/>
                <a:cs typeface="Impact"/>
              </a:rPr>
              <a:t> </a:t>
            </a:r>
            <a:r>
              <a:rPr dirty="0" sz="1900" spc="35">
                <a:solidFill>
                  <a:srgbClr val="FFFFFF"/>
                </a:solidFill>
                <a:latin typeface="Impact"/>
                <a:cs typeface="Impact"/>
              </a:rPr>
              <a:t>PLUVIAL</a:t>
            </a:r>
            <a:endParaRPr sz="1900">
              <a:latin typeface="Impact"/>
              <a:cs typeface="Impac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30541" y="1412354"/>
            <a:ext cx="2362200" cy="6522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93090" y="1458836"/>
            <a:ext cx="1727200" cy="509270"/>
          </a:xfrm>
          <a:custGeom>
            <a:avLst/>
            <a:gdLst/>
            <a:ahLst/>
            <a:cxnLst/>
            <a:rect l="l" t="t" r="r" b="b"/>
            <a:pathLst>
              <a:path w="1727200" h="509269">
                <a:moveTo>
                  <a:pt x="1727123" y="508863"/>
                </a:moveTo>
                <a:lnTo>
                  <a:pt x="0" y="508863"/>
                </a:lnTo>
                <a:lnTo>
                  <a:pt x="0" y="0"/>
                </a:lnTo>
                <a:lnTo>
                  <a:pt x="1727123" y="0"/>
                </a:lnTo>
                <a:lnTo>
                  <a:pt x="1727123" y="508863"/>
                </a:lnTo>
                <a:close/>
              </a:path>
            </a:pathLst>
          </a:custGeom>
          <a:solidFill>
            <a:srgbClr val="1B52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960448" y="1454289"/>
            <a:ext cx="520065" cy="520065"/>
          </a:xfrm>
          <a:custGeom>
            <a:avLst/>
            <a:gdLst/>
            <a:ahLst/>
            <a:cxnLst/>
            <a:rect l="l" t="t" r="r" b="b"/>
            <a:pathLst>
              <a:path w="520064" h="520064">
                <a:moveTo>
                  <a:pt x="259765" y="0"/>
                </a:moveTo>
                <a:lnTo>
                  <a:pt x="213070" y="4185"/>
                </a:lnTo>
                <a:lnTo>
                  <a:pt x="169122" y="16252"/>
                </a:lnTo>
                <a:lnTo>
                  <a:pt x="128653" y="35466"/>
                </a:lnTo>
                <a:lnTo>
                  <a:pt x="92399" y="61094"/>
                </a:lnTo>
                <a:lnTo>
                  <a:pt x="61091" y="92402"/>
                </a:lnTo>
                <a:lnTo>
                  <a:pt x="35464" y="128655"/>
                </a:lnTo>
                <a:lnTo>
                  <a:pt x="16250" y="169121"/>
                </a:lnTo>
                <a:lnTo>
                  <a:pt x="4184" y="213065"/>
                </a:lnTo>
                <a:lnTo>
                  <a:pt x="0" y="259753"/>
                </a:lnTo>
                <a:lnTo>
                  <a:pt x="4184" y="306444"/>
                </a:lnTo>
                <a:lnTo>
                  <a:pt x="16250" y="350391"/>
                </a:lnTo>
                <a:lnTo>
                  <a:pt x="35464" y="390859"/>
                </a:lnTo>
                <a:lnTo>
                  <a:pt x="61091" y="427114"/>
                </a:lnTo>
                <a:lnTo>
                  <a:pt x="92399" y="458423"/>
                </a:lnTo>
                <a:lnTo>
                  <a:pt x="128653" y="484052"/>
                </a:lnTo>
                <a:lnTo>
                  <a:pt x="169122" y="503266"/>
                </a:lnTo>
                <a:lnTo>
                  <a:pt x="213070" y="515333"/>
                </a:lnTo>
                <a:lnTo>
                  <a:pt x="259765" y="519518"/>
                </a:lnTo>
                <a:lnTo>
                  <a:pt x="306453" y="515333"/>
                </a:lnTo>
                <a:lnTo>
                  <a:pt x="350395" y="503266"/>
                </a:lnTo>
                <a:lnTo>
                  <a:pt x="390859" y="484052"/>
                </a:lnTo>
                <a:lnTo>
                  <a:pt x="427111" y="458423"/>
                </a:lnTo>
                <a:lnTo>
                  <a:pt x="458417" y="427114"/>
                </a:lnTo>
                <a:lnTo>
                  <a:pt x="484043" y="390859"/>
                </a:lnTo>
                <a:lnTo>
                  <a:pt x="503255" y="350391"/>
                </a:lnTo>
                <a:lnTo>
                  <a:pt x="515321" y="306444"/>
                </a:lnTo>
                <a:lnTo>
                  <a:pt x="519506" y="259753"/>
                </a:lnTo>
                <a:lnTo>
                  <a:pt x="515321" y="213065"/>
                </a:lnTo>
                <a:lnTo>
                  <a:pt x="503255" y="169121"/>
                </a:lnTo>
                <a:lnTo>
                  <a:pt x="484043" y="128655"/>
                </a:lnTo>
                <a:lnTo>
                  <a:pt x="458417" y="92402"/>
                </a:lnTo>
                <a:lnTo>
                  <a:pt x="427111" y="61094"/>
                </a:lnTo>
                <a:lnTo>
                  <a:pt x="390859" y="35466"/>
                </a:lnTo>
                <a:lnTo>
                  <a:pt x="350395" y="16252"/>
                </a:lnTo>
                <a:lnTo>
                  <a:pt x="306453" y="4185"/>
                </a:lnTo>
                <a:lnTo>
                  <a:pt x="2597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48462" y="1461249"/>
            <a:ext cx="507365" cy="507365"/>
          </a:xfrm>
          <a:custGeom>
            <a:avLst/>
            <a:gdLst/>
            <a:ahLst/>
            <a:cxnLst/>
            <a:rect l="l" t="t" r="r" b="b"/>
            <a:pathLst>
              <a:path w="507365" h="507364">
                <a:moveTo>
                  <a:pt x="253390" y="0"/>
                </a:moveTo>
                <a:lnTo>
                  <a:pt x="207843" y="4082"/>
                </a:lnTo>
                <a:lnTo>
                  <a:pt x="164975" y="15853"/>
                </a:lnTo>
                <a:lnTo>
                  <a:pt x="125500" y="34595"/>
                </a:lnTo>
                <a:lnTo>
                  <a:pt x="90135" y="59595"/>
                </a:lnTo>
                <a:lnTo>
                  <a:pt x="59595" y="90135"/>
                </a:lnTo>
                <a:lnTo>
                  <a:pt x="34595" y="125500"/>
                </a:lnTo>
                <a:lnTo>
                  <a:pt x="15853" y="164975"/>
                </a:lnTo>
                <a:lnTo>
                  <a:pt x="4082" y="207843"/>
                </a:lnTo>
                <a:lnTo>
                  <a:pt x="0" y="253390"/>
                </a:lnTo>
                <a:lnTo>
                  <a:pt x="4082" y="298936"/>
                </a:lnTo>
                <a:lnTo>
                  <a:pt x="15853" y="341803"/>
                </a:lnTo>
                <a:lnTo>
                  <a:pt x="34595" y="381277"/>
                </a:lnTo>
                <a:lnTo>
                  <a:pt x="59595" y="416640"/>
                </a:lnTo>
                <a:lnTo>
                  <a:pt x="90135" y="447178"/>
                </a:lnTo>
                <a:lnTo>
                  <a:pt x="125500" y="472175"/>
                </a:lnTo>
                <a:lnTo>
                  <a:pt x="164975" y="490916"/>
                </a:lnTo>
                <a:lnTo>
                  <a:pt x="207843" y="502685"/>
                </a:lnTo>
                <a:lnTo>
                  <a:pt x="253390" y="506768"/>
                </a:lnTo>
                <a:lnTo>
                  <a:pt x="298937" y="502685"/>
                </a:lnTo>
                <a:lnTo>
                  <a:pt x="341805" y="490916"/>
                </a:lnTo>
                <a:lnTo>
                  <a:pt x="381280" y="472175"/>
                </a:lnTo>
                <a:lnTo>
                  <a:pt x="416645" y="447178"/>
                </a:lnTo>
                <a:lnTo>
                  <a:pt x="447185" y="416640"/>
                </a:lnTo>
                <a:lnTo>
                  <a:pt x="472185" y="381277"/>
                </a:lnTo>
                <a:lnTo>
                  <a:pt x="490927" y="341803"/>
                </a:lnTo>
                <a:lnTo>
                  <a:pt x="502698" y="298936"/>
                </a:lnTo>
                <a:lnTo>
                  <a:pt x="506780" y="253390"/>
                </a:lnTo>
                <a:lnTo>
                  <a:pt x="502698" y="207843"/>
                </a:lnTo>
                <a:lnTo>
                  <a:pt x="490927" y="164975"/>
                </a:lnTo>
                <a:lnTo>
                  <a:pt x="472185" y="125500"/>
                </a:lnTo>
                <a:lnTo>
                  <a:pt x="447185" y="90135"/>
                </a:lnTo>
                <a:lnTo>
                  <a:pt x="416645" y="59595"/>
                </a:lnTo>
                <a:lnTo>
                  <a:pt x="381280" y="34595"/>
                </a:lnTo>
                <a:lnTo>
                  <a:pt x="341805" y="15853"/>
                </a:lnTo>
                <a:lnTo>
                  <a:pt x="298937" y="4082"/>
                </a:lnTo>
                <a:lnTo>
                  <a:pt x="253390" y="0"/>
                </a:lnTo>
                <a:close/>
              </a:path>
            </a:pathLst>
          </a:custGeom>
          <a:solidFill>
            <a:srgbClr val="1B52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361779" y="1552101"/>
            <a:ext cx="1545590" cy="3270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70"/>
              <a:t>AGUA</a:t>
            </a:r>
            <a:r>
              <a:rPr dirty="0" sz="1950" spc="85"/>
              <a:t> </a:t>
            </a:r>
            <a:r>
              <a:rPr dirty="0" sz="1950" spc="65"/>
              <a:t>POTABLE</a:t>
            </a:r>
            <a:endParaRPr sz="1950"/>
          </a:p>
        </p:txBody>
      </p:sp>
      <p:sp>
        <p:nvSpPr>
          <p:cNvPr id="37" name="object 37"/>
          <p:cNvSpPr/>
          <p:nvPr/>
        </p:nvSpPr>
        <p:spPr>
          <a:xfrm>
            <a:off x="2123452" y="1535315"/>
            <a:ext cx="210185" cy="350520"/>
          </a:xfrm>
          <a:custGeom>
            <a:avLst/>
            <a:gdLst/>
            <a:ahLst/>
            <a:cxnLst/>
            <a:rect l="l" t="t" r="r" b="b"/>
            <a:pathLst>
              <a:path w="210185" h="350519">
                <a:moveTo>
                  <a:pt x="105181" y="0"/>
                </a:moveTo>
                <a:lnTo>
                  <a:pt x="85228" y="49833"/>
                </a:lnTo>
                <a:lnTo>
                  <a:pt x="62344" y="94763"/>
                </a:lnTo>
                <a:lnTo>
                  <a:pt x="39455" y="135778"/>
                </a:lnTo>
                <a:lnTo>
                  <a:pt x="19485" y="173871"/>
                </a:lnTo>
                <a:lnTo>
                  <a:pt x="5358" y="210031"/>
                </a:lnTo>
                <a:lnTo>
                  <a:pt x="0" y="245249"/>
                </a:lnTo>
                <a:lnTo>
                  <a:pt x="5884" y="283119"/>
                </a:lnTo>
                <a:lnTo>
                  <a:pt x="21856" y="312573"/>
                </a:lnTo>
                <a:lnTo>
                  <a:pt x="45394" y="333612"/>
                </a:lnTo>
                <a:lnTo>
                  <a:pt x="73976" y="346236"/>
                </a:lnTo>
                <a:lnTo>
                  <a:pt x="105079" y="350443"/>
                </a:lnTo>
                <a:lnTo>
                  <a:pt x="136183" y="346236"/>
                </a:lnTo>
                <a:lnTo>
                  <a:pt x="164765" y="333612"/>
                </a:lnTo>
                <a:lnTo>
                  <a:pt x="185207" y="315340"/>
                </a:lnTo>
                <a:lnTo>
                  <a:pt x="105181" y="315340"/>
                </a:lnTo>
                <a:lnTo>
                  <a:pt x="135321" y="288917"/>
                </a:lnTo>
                <a:lnTo>
                  <a:pt x="149469" y="261669"/>
                </a:lnTo>
                <a:lnTo>
                  <a:pt x="151314" y="232780"/>
                </a:lnTo>
                <a:lnTo>
                  <a:pt x="144548" y="201429"/>
                </a:lnTo>
                <a:lnTo>
                  <a:pt x="132861" y="166801"/>
                </a:lnTo>
                <a:lnTo>
                  <a:pt x="119943" y="128076"/>
                </a:lnTo>
                <a:lnTo>
                  <a:pt x="109487" y="84436"/>
                </a:lnTo>
                <a:lnTo>
                  <a:pt x="105181" y="35064"/>
                </a:lnTo>
                <a:lnTo>
                  <a:pt x="119235" y="35064"/>
                </a:lnTo>
                <a:lnTo>
                  <a:pt x="105181" y="0"/>
                </a:lnTo>
                <a:close/>
              </a:path>
              <a:path w="210185" h="350519">
                <a:moveTo>
                  <a:pt x="119235" y="35064"/>
                </a:moveTo>
                <a:lnTo>
                  <a:pt x="105181" y="35064"/>
                </a:lnTo>
                <a:lnTo>
                  <a:pt x="112447" y="77133"/>
                </a:lnTo>
                <a:lnTo>
                  <a:pt x="129773" y="119157"/>
                </a:lnTo>
                <a:lnTo>
                  <a:pt x="150452" y="161165"/>
                </a:lnTo>
                <a:lnTo>
                  <a:pt x="167778" y="203187"/>
                </a:lnTo>
                <a:lnTo>
                  <a:pt x="175044" y="245249"/>
                </a:lnTo>
                <a:lnTo>
                  <a:pt x="164128" y="285771"/>
                </a:lnTo>
                <a:lnTo>
                  <a:pt x="116097" y="314245"/>
                </a:lnTo>
                <a:lnTo>
                  <a:pt x="105181" y="315340"/>
                </a:lnTo>
                <a:lnTo>
                  <a:pt x="185207" y="315340"/>
                </a:lnTo>
                <a:lnTo>
                  <a:pt x="188303" y="312573"/>
                </a:lnTo>
                <a:lnTo>
                  <a:pt x="204275" y="283119"/>
                </a:lnTo>
                <a:lnTo>
                  <a:pt x="210159" y="245249"/>
                </a:lnTo>
                <a:lnTo>
                  <a:pt x="204822" y="210031"/>
                </a:lnTo>
                <a:lnTo>
                  <a:pt x="190749" y="173871"/>
                </a:lnTo>
                <a:lnTo>
                  <a:pt x="170843" y="135778"/>
                </a:lnTo>
                <a:lnTo>
                  <a:pt x="148010" y="94763"/>
                </a:lnTo>
                <a:lnTo>
                  <a:pt x="125154" y="49833"/>
                </a:lnTo>
                <a:lnTo>
                  <a:pt x="119235" y="35064"/>
                </a:lnTo>
                <a:close/>
              </a:path>
            </a:pathLst>
          </a:custGeom>
          <a:solidFill>
            <a:srgbClr val="1B52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808328" y="2203046"/>
            <a:ext cx="1187450" cy="1025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6700"/>
              </a:lnSpc>
              <a:spcBef>
                <a:spcPts val="100"/>
              </a:spcBef>
            </a:pPr>
            <a:r>
              <a:rPr dirty="0" sz="1600" spc="10" b="1">
                <a:solidFill>
                  <a:srgbClr val="1B52B2"/>
                </a:solidFill>
                <a:latin typeface="Arial"/>
                <a:cs typeface="Arial"/>
              </a:rPr>
              <a:t>Catastro  </a:t>
            </a:r>
            <a:r>
              <a:rPr dirty="0" sz="1600" spc="-5" b="1">
                <a:solidFill>
                  <a:srgbClr val="1B52B2"/>
                </a:solidFill>
                <a:latin typeface="Arial"/>
                <a:cs typeface="Arial"/>
              </a:rPr>
              <a:t>Diagnóstico  </a:t>
            </a:r>
            <a:r>
              <a:rPr dirty="0" sz="1600" spc="-5" b="1">
                <a:solidFill>
                  <a:srgbClr val="1B52B2"/>
                </a:solidFill>
                <a:latin typeface="Arial"/>
                <a:cs typeface="Arial"/>
              </a:rPr>
              <a:t>Rediseño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36131" y="2203046"/>
            <a:ext cx="1187450" cy="1025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6700"/>
              </a:lnSpc>
              <a:spcBef>
                <a:spcPts val="100"/>
              </a:spcBef>
            </a:pPr>
            <a:r>
              <a:rPr dirty="0" sz="1600" spc="10" b="1">
                <a:solidFill>
                  <a:srgbClr val="5A775B"/>
                </a:solidFill>
                <a:latin typeface="Arial"/>
                <a:cs typeface="Arial"/>
              </a:rPr>
              <a:t>Catastro  </a:t>
            </a:r>
            <a:r>
              <a:rPr dirty="0" sz="1600" spc="-5" b="1">
                <a:solidFill>
                  <a:srgbClr val="5A775B"/>
                </a:solidFill>
                <a:latin typeface="Arial"/>
                <a:cs typeface="Arial"/>
              </a:rPr>
              <a:t>Diágnóstico  </a:t>
            </a:r>
            <a:r>
              <a:rPr dirty="0" sz="1600" spc="-5" b="1">
                <a:solidFill>
                  <a:srgbClr val="5A775B"/>
                </a:solidFill>
                <a:latin typeface="Arial"/>
                <a:cs typeface="Arial"/>
              </a:rPr>
              <a:t>Rediseño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902597" y="1561161"/>
            <a:ext cx="2536190" cy="2250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65">
                <a:solidFill>
                  <a:srgbClr val="FFFFFF"/>
                </a:solidFill>
                <a:latin typeface="Impact"/>
                <a:cs typeface="Impact"/>
              </a:rPr>
              <a:t>CALIDAD </a:t>
            </a:r>
            <a:r>
              <a:rPr dirty="0" sz="1900" spc="35">
                <a:solidFill>
                  <a:srgbClr val="FFFFFF"/>
                </a:solidFill>
                <a:latin typeface="Impact"/>
                <a:cs typeface="Impact"/>
              </a:rPr>
              <a:t>DE</a:t>
            </a:r>
            <a:r>
              <a:rPr dirty="0" sz="1900" spc="220">
                <a:solidFill>
                  <a:srgbClr val="FFFFFF"/>
                </a:solidFill>
                <a:latin typeface="Impact"/>
                <a:cs typeface="Impact"/>
              </a:rPr>
              <a:t> </a:t>
            </a:r>
            <a:r>
              <a:rPr dirty="0" sz="1900" spc="75">
                <a:solidFill>
                  <a:srgbClr val="FFFFFF"/>
                </a:solidFill>
                <a:latin typeface="Impact"/>
                <a:cs typeface="Impact"/>
              </a:rPr>
              <a:t>AGUA</a:t>
            </a:r>
            <a:endParaRPr sz="1900">
              <a:latin typeface="Impact"/>
              <a:cs typeface="Impac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>
              <a:latin typeface="Times New Roman"/>
              <a:cs typeface="Times New Roman"/>
            </a:endParaRPr>
          </a:p>
          <a:p>
            <a:pPr marL="74930" marR="5080">
              <a:lnSpc>
                <a:spcPct val="136700"/>
              </a:lnSpc>
              <a:spcBef>
                <a:spcPts val="5"/>
              </a:spcBef>
            </a:pPr>
            <a:r>
              <a:rPr dirty="0" sz="1600" spc="-25" b="1">
                <a:solidFill>
                  <a:srgbClr val="1A93B5"/>
                </a:solidFill>
                <a:latin typeface="Arial"/>
                <a:cs typeface="Arial"/>
              </a:rPr>
              <a:t>Características </a:t>
            </a:r>
            <a:r>
              <a:rPr dirty="0" sz="1600" spc="-50" b="1">
                <a:solidFill>
                  <a:srgbClr val="1A93B5"/>
                </a:solidFill>
                <a:latin typeface="Arial"/>
                <a:cs typeface="Arial"/>
              </a:rPr>
              <a:t>Físicas  </a:t>
            </a:r>
            <a:r>
              <a:rPr dirty="0" sz="1600" spc="-25" b="1">
                <a:solidFill>
                  <a:srgbClr val="1A93B5"/>
                </a:solidFill>
                <a:latin typeface="Arial"/>
                <a:cs typeface="Arial"/>
              </a:rPr>
              <a:t>Características </a:t>
            </a:r>
            <a:r>
              <a:rPr dirty="0" sz="1600" spc="-40" b="1">
                <a:solidFill>
                  <a:srgbClr val="1A93B5"/>
                </a:solidFill>
                <a:latin typeface="Arial"/>
                <a:cs typeface="Arial"/>
              </a:rPr>
              <a:t>Químicas  </a:t>
            </a:r>
            <a:r>
              <a:rPr dirty="0" sz="1600" spc="-25" b="1">
                <a:solidFill>
                  <a:srgbClr val="1A93B5"/>
                </a:solidFill>
                <a:latin typeface="Arial"/>
                <a:cs typeface="Arial"/>
              </a:rPr>
              <a:t>Características</a:t>
            </a:r>
            <a:r>
              <a:rPr dirty="0" sz="1600" spc="-120" b="1">
                <a:solidFill>
                  <a:srgbClr val="1A93B5"/>
                </a:solidFill>
                <a:latin typeface="Arial"/>
                <a:cs typeface="Arial"/>
              </a:rPr>
              <a:t> </a:t>
            </a:r>
            <a:r>
              <a:rPr dirty="0" sz="1600" spc="-45" b="1">
                <a:solidFill>
                  <a:srgbClr val="1A93B5"/>
                </a:solidFill>
                <a:latin typeface="Arial"/>
                <a:cs typeface="Arial"/>
              </a:rPr>
              <a:t>Biológicas</a:t>
            </a:r>
            <a:endParaRPr sz="1600">
              <a:latin typeface="Arial"/>
              <a:cs typeface="Arial"/>
            </a:endParaRPr>
          </a:p>
          <a:p>
            <a:pPr marL="74930" marR="5080">
              <a:lnSpc>
                <a:spcPct val="102299"/>
              </a:lnSpc>
              <a:spcBef>
                <a:spcPts val="660"/>
              </a:spcBef>
            </a:pPr>
            <a:r>
              <a:rPr dirty="0" sz="1600" spc="-45" b="1">
                <a:solidFill>
                  <a:srgbClr val="1A93B5"/>
                </a:solidFill>
                <a:latin typeface="Arial"/>
                <a:cs typeface="Arial"/>
              </a:rPr>
              <a:t>Simulación </a:t>
            </a:r>
            <a:r>
              <a:rPr dirty="0" sz="1600" spc="-35" b="1">
                <a:solidFill>
                  <a:srgbClr val="1A93B5"/>
                </a:solidFill>
                <a:latin typeface="Arial"/>
                <a:cs typeface="Arial"/>
              </a:rPr>
              <a:t>Cloro</a:t>
            </a:r>
            <a:r>
              <a:rPr dirty="0" sz="1600" spc="-125" b="1">
                <a:solidFill>
                  <a:srgbClr val="1A93B5"/>
                </a:solidFill>
                <a:latin typeface="Arial"/>
                <a:cs typeface="Arial"/>
              </a:rPr>
              <a:t> </a:t>
            </a:r>
            <a:r>
              <a:rPr dirty="0" sz="1600" spc="-45" b="1">
                <a:solidFill>
                  <a:srgbClr val="1A93B5"/>
                </a:solidFill>
                <a:latin typeface="Arial"/>
                <a:cs typeface="Arial"/>
              </a:rPr>
              <a:t>Residual  </a:t>
            </a:r>
            <a:r>
              <a:rPr dirty="0" sz="1600" spc="-35" b="1">
                <a:solidFill>
                  <a:srgbClr val="1A93B5"/>
                </a:solidFill>
                <a:latin typeface="Arial"/>
                <a:cs typeface="Arial"/>
              </a:rPr>
              <a:t>Epanet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89452" y="2404656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28854" y="0"/>
                </a:moveTo>
                <a:lnTo>
                  <a:pt x="17627" y="2267"/>
                </a:lnTo>
                <a:lnTo>
                  <a:pt x="8455" y="8450"/>
                </a:lnTo>
                <a:lnTo>
                  <a:pt x="2268" y="17621"/>
                </a:lnTo>
                <a:lnTo>
                  <a:pt x="0" y="28854"/>
                </a:lnTo>
                <a:lnTo>
                  <a:pt x="2268" y="40086"/>
                </a:lnTo>
                <a:lnTo>
                  <a:pt x="8455" y="49258"/>
                </a:lnTo>
                <a:lnTo>
                  <a:pt x="17627" y="55441"/>
                </a:lnTo>
                <a:lnTo>
                  <a:pt x="28854" y="57708"/>
                </a:lnTo>
                <a:lnTo>
                  <a:pt x="40086" y="55441"/>
                </a:lnTo>
                <a:lnTo>
                  <a:pt x="49258" y="49258"/>
                </a:lnTo>
                <a:lnTo>
                  <a:pt x="55441" y="40086"/>
                </a:lnTo>
                <a:lnTo>
                  <a:pt x="57708" y="28854"/>
                </a:lnTo>
                <a:lnTo>
                  <a:pt x="55441" y="17621"/>
                </a:lnTo>
                <a:lnTo>
                  <a:pt x="49258" y="8450"/>
                </a:lnTo>
                <a:lnTo>
                  <a:pt x="40086" y="2267"/>
                </a:lnTo>
                <a:lnTo>
                  <a:pt x="28854" y="0"/>
                </a:lnTo>
                <a:close/>
              </a:path>
            </a:pathLst>
          </a:custGeom>
          <a:solidFill>
            <a:srgbClr val="1B52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89452" y="2737954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28854" y="0"/>
                </a:moveTo>
                <a:lnTo>
                  <a:pt x="17627" y="2267"/>
                </a:lnTo>
                <a:lnTo>
                  <a:pt x="8455" y="8450"/>
                </a:lnTo>
                <a:lnTo>
                  <a:pt x="2268" y="17621"/>
                </a:lnTo>
                <a:lnTo>
                  <a:pt x="0" y="28854"/>
                </a:lnTo>
                <a:lnTo>
                  <a:pt x="2268" y="40086"/>
                </a:lnTo>
                <a:lnTo>
                  <a:pt x="8455" y="49258"/>
                </a:lnTo>
                <a:lnTo>
                  <a:pt x="17627" y="55441"/>
                </a:lnTo>
                <a:lnTo>
                  <a:pt x="28854" y="57708"/>
                </a:lnTo>
                <a:lnTo>
                  <a:pt x="40086" y="55441"/>
                </a:lnTo>
                <a:lnTo>
                  <a:pt x="49258" y="49258"/>
                </a:lnTo>
                <a:lnTo>
                  <a:pt x="55441" y="40086"/>
                </a:lnTo>
                <a:lnTo>
                  <a:pt x="57708" y="28854"/>
                </a:lnTo>
                <a:lnTo>
                  <a:pt x="55441" y="17621"/>
                </a:lnTo>
                <a:lnTo>
                  <a:pt x="49258" y="8450"/>
                </a:lnTo>
                <a:lnTo>
                  <a:pt x="40086" y="2267"/>
                </a:lnTo>
                <a:lnTo>
                  <a:pt x="28854" y="0"/>
                </a:lnTo>
                <a:close/>
              </a:path>
            </a:pathLst>
          </a:custGeom>
          <a:solidFill>
            <a:srgbClr val="1B52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89452" y="3065615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28854" y="0"/>
                </a:moveTo>
                <a:lnTo>
                  <a:pt x="17627" y="2265"/>
                </a:lnTo>
                <a:lnTo>
                  <a:pt x="8455" y="8443"/>
                </a:lnTo>
                <a:lnTo>
                  <a:pt x="2268" y="17611"/>
                </a:lnTo>
                <a:lnTo>
                  <a:pt x="0" y="28841"/>
                </a:lnTo>
                <a:lnTo>
                  <a:pt x="2268" y="40079"/>
                </a:lnTo>
                <a:lnTo>
                  <a:pt x="8455" y="49250"/>
                </a:lnTo>
                <a:lnTo>
                  <a:pt x="17627" y="55430"/>
                </a:lnTo>
                <a:lnTo>
                  <a:pt x="28854" y="57696"/>
                </a:lnTo>
                <a:lnTo>
                  <a:pt x="40086" y="55430"/>
                </a:lnTo>
                <a:lnTo>
                  <a:pt x="49258" y="49250"/>
                </a:lnTo>
                <a:lnTo>
                  <a:pt x="55441" y="40079"/>
                </a:lnTo>
                <a:lnTo>
                  <a:pt x="57708" y="28841"/>
                </a:lnTo>
                <a:lnTo>
                  <a:pt x="55441" y="17611"/>
                </a:lnTo>
                <a:lnTo>
                  <a:pt x="49258" y="8443"/>
                </a:lnTo>
                <a:lnTo>
                  <a:pt x="40086" y="2265"/>
                </a:lnTo>
                <a:lnTo>
                  <a:pt x="28854" y="0"/>
                </a:lnTo>
                <a:close/>
              </a:path>
            </a:pathLst>
          </a:custGeom>
          <a:solidFill>
            <a:srgbClr val="1B52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890812" y="2436342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28854" y="0"/>
                </a:moveTo>
                <a:lnTo>
                  <a:pt x="17627" y="2267"/>
                </a:lnTo>
                <a:lnTo>
                  <a:pt x="8455" y="8450"/>
                </a:lnTo>
                <a:lnTo>
                  <a:pt x="2268" y="17621"/>
                </a:lnTo>
                <a:lnTo>
                  <a:pt x="0" y="28854"/>
                </a:lnTo>
                <a:lnTo>
                  <a:pt x="2268" y="40079"/>
                </a:lnTo>
                <a:lnTo>
                  <a:pt x="8455" y="49247"/>
                </a:lnTo>
                <a:lnTo>
                  <a:pt x="17627" y="55429"/>
                </a:lnTo>
                <a:lnTo>
                  <a:pt x="28854" y="57696"/>
                </a:lnTo>
                <a:lnTo>
                  <a:pt x="40088" y="55429"/>
                </a:lnTo>
                <a:lnTo>
                  <a:pt x="49264" y="49247"/>
                </a:lnTo>
                <a:lnTo>
                  <a:pt x="55452" y="40079"/>
                </a:lnTo>
                <a:lnTo>
                  <a:pt x="57721" y="28854"/>
                </a:lnTo>
                <a:lnTo>
                  <a:pt x="55452" y="17621"/>
                </a:lnTo>
                <a:lnTo>
                  <a:pt x="49264" y="8450"/>
                </a:lnTo>
                <a:lnTo>
                  <a:pt x="40088" y="2267"/>
                </a:lnTo>
                <a:lnTo>
                  <a:pt x="28854" y="0"/>
                </a:lnTo>
                <a:close/>
              </a:path>
            </a:pathLst>
          </a:custGeom>
          <a:solidFill>
            <a:srgbClr val="1A9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890812" y="2769641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28854" y="0"/>
                </a:moveTo>
                <a:lnTo>
                  <a:pt x="17627" y="2265"/>
                </a:lnTo>
                <a:lnTo>
                  <a:pt x="8455" y="8447"/>
                </a:lnTo>
                <a:lnTo>
                  <a:pt x="2268" y="17621"/>
                </a:lnTo>
                <a:lnTo>
                  <a:pt x="0" y="28867"/>
                </a:lnTo>
                <a:lnTo>
                  <a:pt x="2268" y="40092"/>
                </a:lnTo>
                <a:lnTo>
                  <a:pt x="8455" y="49260"/>
                </a:lnTo>
                <a:lnTo>
                  <a:pt x="17627" y="55441"/>
                </a:lnTo>
                <a:lnTo>
                  <a:pt x="28854" y="57708"/>
                </a:lnTo>
                <a:lnTo>
                  <a:pt x="40088" y="55441"/>
                </a:lnTo>
                <a:lnTo>
                  <a:pt x="49264" y="49260"/>
                </a:lnTo>
                <a:lnTo>
                  <a:pt x="55452" y="40092"/>
                </a:lnTo>
                <a:lnTo>
                  <a:pt x="57721" y="28867"/>
                </a:lnTo>
                <a:lnTo>
                  <a:pt x="55452" y="17621"/>
                </a:lnTo>
                <a:lnTo>
                  <a:pt x="49264" y="8447"/>
                </a:lnTo>
                <a:lnTo>
                  <a:pt x="40088" y="2265"/>
                </a:lnTo>
                <a:lnTo>
                  <a:pt x="28854" y="0"/>
                </a:lnTo>
                <a:close/>
              </a:path>
            </a:pathLst>
          </a:custGeom>
          <a:solidFill>
            <a:srgbClr val="1A9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890812" y="3080347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28854" y="0"/>
                </a:moveTo>
                <a:lnTo>
                  <a:pt x="17627" y="2265"/>
                </a:lnTo>
                <a:lnTo>
                  <a:pt x="8455" y="8445"/>
                </a:lnTo>
                <a:lnTo>
                  <a:pt x="2268" y="17616"/>
                </a:lnTo>
                <a:lnTo>
                  <a:pt x="0" y="28854"/>
                </a:lnTo>
                <a:lnTo>
                  <a:pt x="2268" y="40079"/>
                </a:lnTo>
                <a:lnTo>
                  <a:pt x="8455" y="49247"/>
                </a:lnTo>
                <a:lnTo>
                  <a:pt x="17627" y="55429"/>
                </a:lnTo>
                <a:lnTo>
                  <a:pt x="28854" y="57696"/>
                </a:lnTo>
                <a:lnTo>
                  <a:pt x="40088" y="55429"/>
                </a:lnTo>
                <a:lnTo>
                  <a:pt x="49264" y="49247"/>
                </a:lnTo>
                <a:lnTo>
                  <a:pt x="55452" y="40079"/>
                </a:lnTo>
                <a:lnTo>
                  <a:pt x="57721" y="28854"/>
                </a:lnTo>
                <a:lnTo>
                  <a:pt x="55452" y="17616"/>
                </a:lnTo>
                <a:lnTo>
                  <a:pt x="49264" y="8445"/>
                </a:lnTo>
                <a:lnTo>
                  <a:pt x="40088" y="2265"/>
                </a:lnTo>
                <a:lnTo>
                  <a:pt x="28854" y="0"/>
                </a:lnTo>
                <a:close/>
              </a:path>
            </a:pathLst>
          </a:custGeom>
          <a:solidFill>
            <a:srgbClr val="1A9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126289" y="2419083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28854" y="0"/>
                </a:moveTo>
                <a:lnTo>
                  <a:pt x="17627" y="2266"/>
                </a:lnTo>
                <a:lnTo>
                  <a:pt x="8455" y="8448"/>
                </a:lnTo>
                <a:lnTo>
                  <a:pt x="2268" y="17616"/>
                </a:lnTo>
                <a:lnTo>
                  <a:pt x="0" y="28841"/>
                </a:lnTo>
                <a:lnTo>
                  <a:pt x="2268" y="40074"/>
                </a:lnTo>
                <a:lnTo>
                  <a:pt x="8455" y="49245"/>
                </a:lnTo>
                <a:lnTo>
                  <a:pt x="17627" y="55428"/>
                </a:lnTo>
                <a:lnTo>
                  <a:pt x="28854" y="57696"/>
                </a:lnTo>
                <a:lnTo>
                  <a:pt x="40081" y="55428"/>
                </a:lnTo>
                <a:lnTo>
                  <a:pt x="49253" y="49245"/>
                </a:lnTo>
                <a:lnTo>
                  <a:pt x="55439" y="40074"/>
                </a:lnTo>
                <a:lnTo>
                  <a:pt x="57708" y="28841"/>
                </a:lnTo>
                <a:lnTo>
                  <a:pt x="55439" y="17616"/>
                </a:lnTo>
                <a:lnTo>
                  <a:pt x="49253" y="8448"/>
                </a:lnTo>
                <a:lnTo>
                  <a:pt x="40081" y="2266"/>
                </a:lnTo>
                <a:lnTo>
                  <a:pt x="28854" y="0"/>
                </a:lnTo>
                <a:close/>
              </a:path>
            </a:pathLst>
          </a:custGeom>
          <a:solidFill>
            <a:srgbClr val="5A7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126289" y="2752394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28854" y="0"/>
                </a:moveTo>
                <a:lnTo>
                  <a:pt x="17627" y="2265"/>
                </a:lnTo>
                <a:lnTo>
                  <a:pt x="8455" y="8443"/>
                </a:lnTo>
                <a:lnTo>
                  <a:pt x="2268" y="17611"/>
                </a:lnTo>
                <a:lnTo>
                  <a:pt x="0" y="28841"/>
                </a:lnTo>
                <a:lnTo>
                  <a:pt x="2268" y="40074"/>
                </a:lnTo>
                <a:lnTo>
                  <a:pt x="8455" y="49245"/>
                </a:lnTo>
                <a:lnTo>
                  <a:pt x="17627" y="55428"/>
                </a:lnTo>
                <a:lnTo>
                  <a:pt x="28854" y="57696"/>
                </a:lnTo>
                <a:lnTo>
                  <a:pt x="40081" y="55428"/>
                </a:lnTo>
                <a:lnTo>
                  <a:pt x="49253" y="49245"/>
                </a:lnTo>
                <a:lnTo>
                  <a:pt x="55439" y="40074"/>
                </a:lnTo>
                <a:lnTo>
                  <a:pt x="57708" y="28841"/>
                </a:lnTo>
                <a:lnTo>
                  <a:pt x="55439" y="17611"/>
                </a:lnTo>
                <a:lnTo>
                  <a:pt x="49253" y="8443"/>
                </a:lnTo>
                <a:lnTo>
                  <a:pt x="40081" y="2265"/>
                </a:lnTo>
                <a:lnTo>
                  <a:pt x="28854" y="0"/>
                </a:lnTo>
                <a:close/>
              </a:path>
            </a:pathLst>
          </a:custGeom>
          <a:solidFill>
            <a:srgbClr val="5A7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126289" y="3063087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28854" y="0"/>
                </a:moveTo>
                <a:lnTo>
                  <a:pt x="17627" y="2265"/>
                </a:lnTo>
                <a:lnTo>
                  <a:pt x="8455" y="8445"/>
                </a:lnTo>
                <a:lnTo>
                  <a:pt x="2268" y="17616"/>
                </a:lnTo>
                <a:lnTo>
                  <a:pt x="0" y="28854"/>
                </a:lnTo>
                <a:lnTo>
                  <a:pt x="2268" y="40086"/>
                </a:lnTo>
                <a:lnTo>
                  <a:pt x="8455" y="49258"/>
                </a:lnTo>
                <a:lnTo>
                  <a:pt x="17627" y="55441"/>
                </a:lnTo>
                <a:lnTo>
                  <a:pt x="28854" y="57708"/>
                </a:lnTo>
                <a:lnTo>
                  <a:pt x="40081" y="55441"/>
                </a:lnTo>
                <a:lnTo>
                  <a:pt x="49253" y="49258"/>
                </a:lnTo>
                <a:lnTo>
                  <a:pt x="55439" y="40086"/>
                </a:lnTo>
                <a:lnTo>
                  <a:pt x="57708" y="28854"/>
                </a:lnTo>
                <a:lnTo>
                  <a:pt x="55439" y="17616"/>
                </a:lnTo>
                <a:lnTo>
                  <a:pt x="49253" y="8445"/>
                </a:lnTo>
                <a:lnTo>
                  <a:pt x="40081" y="2265"/>
                </a:lnTo>
                <a:lnTo>
                  <a:pt x="28854" y="0"/>
                </a:lnTo>
                <a:close/>
              </a:path>
            </a:pathLst>
          </a:custGeom>
          <a:solidFill>
            <a:srgbClr val="5A7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890812" y="3398926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28854" y="0"/>
                </a:moveTo>
                <a:lnTo>
                  <a:pt x="17627" y="2265"/>
                </a:lnTo>
                <a:lnTo>
                  <a:pt x="8455" y="8443"/>
                </a:lnTo>
                <a:lnTo>
                  <a:pt x="2268" y="17611"/>
                </a:lnTo>
                <a:lnTo>
                  <a:pt x="0" y="28841"/>
                </a:lnTo>
                <a:lnTo>
                  <a:pt x="2268" y="40072"/>
                </a:lnTo>
                <a:lnTo>
                  <a:pt x="8455" y="49239"/>
                </a:lnTo>
                <a:lnTo>
                  <a:pt x="17627" y="55418"/>
                </a:lnTo>
                <a:lnTo>
                  <a:pt x="28854" y="57683"/>
                </a:lnTo>
                <a:lnTo>
                  <a:pt x="40088" y="55418"/>
                </a:lnTo>
                <a:lnTo>
                  <a:pt x="49264" y="49239"/>
                </a:lnTo>
                <a:lnTo>
                  <a:pt x="55452" y="40072"/>
                </a:lnTo>
                <a:lnTo>
                  <a:pt x="57721" y="28841"/>
                </a:lnTo>
                <a:lnTo>
                  <a:pt x="55452" y="17611"/>
                </a:lnTo>
                <a:lnTo>
                  <a:pt x="49264" y="8443"/>
                </a:lnTo>
                <a:lnTo>
                  <a:pt x="40088" y="2265"/>
                </a:lnTo>
                <a:lnTo>
                  <a:pt x="28854" y="0"/>
                </a:lnTo>
                <a:close/>
              </a:path>
            </a:pathLst>
          </a:custGeom>
          <a:solidFill>
            <a:srgbClr val="1A9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8525357" y="1671015"/>
            <a:ext cx="283210" cy="156845"/>
          </a:xfrm>
          <a:custGeom>
            <a:avLst/>
            <a:gdLst/>
            <a:ahLst/>
            <a:cxnLst/>
            <a:rect l="l" t="t" r="r" b="b"/>
            <a:pathLst>
              <a:path w="283209" h="156844">
                <a:moveTo>
                  <a:pt x="282879" y="156832"/>
                </a:moveTo>
                <a:lnTo>
                  <a:pt x="0" y="156832"/>
                </a:lnTo>
                <a:lnTo>
                  <a:pt x="0" y="0"/>
                </a:lnTo>
                <a:lnTo>
                  <a:pt x="282879" y="0"/>
                </a:lnTo>
                <a:lnTo>
                  <a:pt x="282879" y="156832"/>
                </a:lnTo>
                <a:close/>
              </a:path>
            </a:pathLst>
          </a:custGeom>
          <a:solidFill>
            <a:srgbClr val="6662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8435670" y="1574025"/>
            <a:ext cx="336689" cy="2538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2722" y="304381"/>
            <a:ext cx="531495" cy="531495"/>
          </a:xfrm>
          <a:custGeom>
            <a:avLst/>
            <a:gdLst/>
            <a:ahLst/>
            <a:cxnLst/>
            <a:rect l="l" t="t" r="r" b="b"/>
            <a:pathLst>
              <a:path w="531494" h="531494">
                <a:moveTo>
                  <a:pt x="461073" y="0"/>
                </a:moveTo>
                <a:lnTo>
                  <a:pt x="70421" y="0"/>
                </a:lnTo>
                <a:lnTo>
                  <a:pt x="42958" y="5536"/>
                </a:lnTo>
                <a:lnTo>
                  <a:pt x="20580" y="20640"/>
                </a:lnTo>
                <a:lnTo>
                  <a:pt x="5516" y="43055"/>
                </a:lnTo>
                <a:lnTo>
                  <a:pt x="0" y="70523"/>
                </a:lnTo>
                <a:lnTo>
                  <a:pt x="0" y="460755"/>
                </a:lnTo>
                <a:lnTo>
                  <a:pt x="5516" y="488268"/>
                </a:lnTo>
                <a:lnTo>
                  <a:pt x="20580" y="510733"/>
                </a:lnTo>
                <a:lnTo>
                  <a:pt x="42958" y="525878"/>
                </a:lnTo>
                <a:lnTo>
                  <a:pt x="70421" y="531431"/>
                </a:lnTo>
                <a:lnTo>
                  <a:pt x="461073" y="531431"/>
                </a:lnTo>
                <a:lnTo>
                  <a:pt x="488536" y="525878"/>
                </a:lnTo>
                <a:lnTo>
                  <a:pt x="510914" y="510733"/>
                </a:lnTo>
                <a:lnTo>
                  <a:pt x="525978" y="488268"/>
                </a:lnTo>
                <a:lnTo>
                  <a:pt x="531495" y="460755"/>
                </a:lnTo>
                <a:lnTo>
                  <a:pt x="531495" y="70523"/>
                </a:lnTo>
                <a:lnTo>
                  <a:pt x="525978" y="43055"/>
                </a:lnTo>
                <a:lnTo>
                  <a:pt x="510914" y="20640"/>
                </a:lnTo>
                <a:lnTo>
                  <a:pt x="488536" y="5536"/>
                </a:lnTo>
                <a:lnTo>
                  <a:pt x="461073" y="0"/>
                </a:lnTo>
                <a:close/>
              </a:path>
            </a:pathLst>
          </a:custGeom>
          <a:solidFill>
            <a:srgbClr val="5A7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1048" y="304381"/>
            <a:ext cx="531495" cy="531495"/>
          </a:xfrm>
          <a:custGeom>
            <a:avLst/>
            <a:gdLst/>
            <a:ahLst/>
            <a:cxnLst/>
            <a:rect l="l" t="t" r="r" b="b"/>
            <a:pathLst>
              <a:path w="531494" h="531494">
                <a:moveTo>
                  <a:pt x="461124" y="0"/>
                </a:moveTo>
                <a:lnTo>
                  <a:pt x="70421" y="0"/>
                </a:lnTo>
                <a:lnTo>
                  <a:pt x="42948" y="5536"/>
                </a:lnTo>
                <a:lnTo>
                  <a:pt x="20570" y="20640"/>
                </a:lnTo>
                <a:lnTo>
                  <a:pt x="5513" y="43055"/>
                </a:lnTo>
                <a:lnTo>
                  <a:pt x="0" y="70523"/>
                </a:lnTo>
                <a:lnTo>
                  <a:pt x="0" y="460755"/>
                </a:lnTo>
                <a:lnTo>
                  <a:pt x="5513" y="488268"/>
                </a:lnTo>
                <a:lnTo>
                  <a:pt x="20570" y="510733"/>
                </a:lnTo>
                <a:lnTo>
                  <a:pt x="42948" y="525878"/>
                </a:lnTo>
                <a:lnTo>
                  <a:pt x="70421" y="531431"/>
                </a:lnTo>
                <a:lnTo>
                  <a:pt x="461124" y="531431"/>
                </a:lnTo>
                <a:lnTo>
                  <a:pt x="488434" y="525878"/>
                </a:lnTo>
                <a:lnTo>
                  <a:pt x="510811" y="510733"/>
                </a:lnTo>
                <a:lnTo>
                  <a:pt x="525937" y="488268"/>
                </a:lnTo>
                <a:lnTo>
                  <a:pt x="531495" y="460755"/>
                </a:lnTo>
                <a:lnTo>
                  <a:pt x="531495" y="70523"/>
                </a:lnTo>
                <a:lnTo>
                  <a:pt x="525937" y="43055"/>
                </a:lnTo>
                <a:lnTo>
                  <a:pt x="510811" y="20640"/>
                </a:lnTo>
                <a:lnTo>
                  <a:pt x="488434" y="5536"/>
                </a:lnTo>
                <a:lnTo>
                  <a:pt x="461124" y="0"/>
                </a:lnTo>
                <a:close/>
              </a:path>
            </a:pathLst>
          </a:custGeom>
          <a:solidFill>
            <a:srgbClr val="C7E2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8569" y="309829"/>
            <a:ext cx="1302385" cy="528955"/>
          </a:xfrm>
          <a:custGeom>
            <a:avLst/>
            <a:gdLst/>
            <a:ahLst/>
            <a:cxnLst/>
            <a:rect l="l" t="t" r="r" b="b"/>
            <a:pathLst>
              <a:path w="1302385" h="528955">
                <a:moveTo>
                  <a:pt x="1273597" y="0"/>
                </a:moveTo>
                <a:lnTo>
                  <a:pt x="28219" y="0"/>
                </a:lnTo>
                <a:lnTo>
                  <a:pt x="17225" y="7694"/>
                </a:lnTo>
                <a:lnTo>
                  <a:pt x="8256" y="28675"/>
                </a:lnTo>
                <a:lnTo>
                  <a:pt x="2214" y="59787"/>
                </a:lnTo>
                <a:lnTo>
                  <a:pt x="0" y="97878"/>
                </a:lnTo>
                <a:lnTo>
                  <a:pt x="0" y="430961"/>
                </a:lnTo>
                <a:lnTo>
                  <a:pt x="2214" y="469063"/>
                </a:lnTo>
                <a:lnTo>
                  <a:pt x="8256" y="500175"/>
                </a:lnTo>
                <a:lnTo>
                  <a:pt x="17225" y="521149"/>
                </a:lnTo>
                <a:lnTo>
                  <a:pt x="28219" y="528840"/>
                </a:lnTo>
                <a:lnTo>
                  <a:pt x="1273597" y="528840"/>
                </a:lnTo>
                <a:lnTo>
                  <a:pt x="1284562" y="521149"/>
                </a:lnTo>
                <a:lnTo>
                  <a:pt x="1293516" y="500175"/>
                </a:lnTo>
                <a:lnTo>
                  <a:pt x="1299552" y="469063"/>
                </a:lnTo>
                <a:lnTo>
                  <a:pt x="1301766" y="430961"/>
                </a:lnTo>
                <a:lnTo>
                  <a:pt x="1301766" y="97878"/>
                </a:lnTo>
                <a:lnTo>
                  <a:pt x="1299552" y="59787"/>
                </a:lnTo>
                <a:lnTo>
                  <a:pt x="1293516" y="28675"/>
                </a:lnTo>
                <a:lnTo>
                  <a:pt x="1284562" y="7694"/>
                </a:lnTo>
                <a:lnTo>
                  <a:pt x="1273597" y="0"/>
                </a:lnTo>
                <a:close/>
              </a:path>
            </a:pathLst>
          </a:custGeom>
          <a:solidFill>
            <a:srgbClr val="5A7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2774" y="408768"/>
            <a:ext cx="1043305" cy="314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90"/>
              <a:t>REDISEÑO</a:t>
            </a:r>
          </a:p>
        </p:txBody>
      </p:sp>
      <p:sp>
        <p:nvSpPr>
          <p:cNvPr id="6" name="object 6"/>
          <p:cNvSpPr/>
          <p:nvPr/>
        </p:nvSpPr>
        <p:spPr>
          <a:xfrm>
            <a:off x="514946" y="522516"/>
            <a:ext cx="357505" cy="198120"/>
          </a:xfrm>
          <a:custGeom>
            <a:avLst/>
            <a:gdLst/>
            <a:ahLst/>
            <a:cxnLst/>
            <a:rect l="l" t="t" r="r" b="b"/>
            <a:pathLst>
              <a:path w="357505" h="198120">
                <a:moveTo>
                  <a:pt x="357136" y="197992"/>
                </a:moveTo>
                <a:lnTo>
                  <a:pt x="0" y="197992"/>
                </a:lnTo>
                <a:lnTo>
                  <a:pt x="0" y="0"/>
                </a:lnTo>
                <a:lnTo>
                  <a:pt x="357136" y="0"/>
                </a:lnTo>
                <a:lnTo>
                  <a:pt x="357136" y="197992"/>
                </a:lnTo>
                <a:close/>
              </a:path>
            </a:pathLst>
          </a:custGeom>
          <a:solidFill>
            <a:srgbClr val="6662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21772" y="522516"/>
            <a:ext cx="0" cy="198120"/>
          </a:xfrm>
          <a:custGeom>
            <a:avLst/>
            <a:gdLst/>
            <a:ahLst/>
            <a:cxnLst/>
            <a:rect l="l" t="t" r="r" b="b"/>
            <a:pathLst>
              <a:path w="0" h="198120">
                <a:moveTo>
                  <a:pt x="0" y="0"/>
                </a:moveTo>
                <a:lnTo>
                  <a:pt x="0" y="197992"/>
                </a:lnTo>
              </a:path>
            </a:pathLst>
          </a:custGeom>
          <a:ln w="10020">
            <a:solidFill>
              <a:srgbClr val="BEB9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57643" y="522516"/>
            <a:ext cx="0" cy="198120"/>
          </a:xfrm>
          <a:custGeom>
            <a:avLst/>
            <a:gdLst/>
            <a:ahLst/>
            <a:cxnLst/>
            <a:rect l="l" t="t" r="r" b="b"/>
            <a:pathLst>
              <a:path w="0" h="198120">
                <a:moveTo>
                  <a:pt x="0" y="0"/>
                </a:moveTo>
                <a:lnTo>
                  <a:pt x="0" y="197992"/>
                </a:lnTo>
              </a:path>
            </a:pathLst>
          </a:custGeom>
          <a:ln w="10007">
            <a:solidFill>
              <a:srgbClr val="BEB9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3527" y="670433"/>
            <a:ext cx="0" cy="50165"/>
          </a:xfrm>
          <a:custGeom>
            <a:avLst/>
            <a:gdLst/>
            <a:ahLst/>
            <a:cxnLst/>
            <a:rect l="l" t="t" r="r" b="b"/>
            <a:pathLst>
              <a:path w="0" h="50165">
                <a:moveTo>
                  <a:pt x="0" y="0"/>
                </a:moveTo>
                <a:lnTo>
                  <a:pt x="0" y="50076"/>
                </a:lnTo>
              </a:path>
            </a:pathLst>
          </a:custGeom>
          <a:ln w="10020">
            <a:solidFill>
              <a:srgbClr val="BEB9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9412" y="522516"/>
            <a:ext cx="0" cy="198120"/>
          </a:xfrm>
          <a:custGeom>
            <a:avLst/>
            <a:gdLst/>
            <a:ahLst/>
            <a:cxnLst/>
            <a:rect l="l" t="t" r="r" b="b"/>
            <a:pathLst>
              <a:path w="0" h="198120">
                <a:moveTo>
                  <a:pt x="0" y="0"/>
                </a:moveTo>
                <a:lnTo>
                  <a:pt x="0" y="197992"/>
                </a:lnTo>
              </a:path>
            </a:pathLst>
          </a:custGeom>
          <a:ln w="10007">
            <a:solidFill>
              <a:srgbClr val="BEB9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65270" y="522516"/>
            <a:ext cx="0" cy="198120"/>
          </a:xfrm>
          <a:custGeom>
            <a:avLst/>
            <a:gdLst/>
            <a:ahLst/>
            <a:cxnLst/>
            <a:rect l="l" t="t" r="r" b="b"/>
            <a:pathLst>
              <a:path w="0" h="198120">
                <a:moveTo>
                  <a:pt x="0" y="0"/>
                </a:moveTo>
                <a:lnTo>
                  <a:pt x="0" y="197992"/>
                </a:lnTo>
              </a:path>
            </a:pathLst>
          </a:custGeom>
          <a:ln w="10020">
            <a:solidFill>
              <a:srgbClr val="BEB9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54906" y="547560"/>
            <a:ext cx="267335" cy="148590"/>
          </a:xfrm>
          <a:custGeom>
            <a:avLst/>
            <a:gdLst/>
            <a:ahLst/>
            <a:cxnLst/>
            <a:rect l="l" t="t" r="r" b="b"/>
            <a:pathLst>
              <a:path w="267334" h="148590">
                <a:moveTo>
                  <a:pt x="133489" y="0"/>
                </a:moveTo>
                <a:lnTo>
                  <a:pt x="81535" y="5818"/>
                </a:lnTo>
                <a:lnTo>
                  <a:pt x="39103" y="21685"/>
                </a:lnTo>
                <a:lnTo>
                  <a:pt x="10492" y="45219"/>
                </a:lnTo>
                <a:lnTo>
                  <a:pt x="0" y="74040"/>
                </a:lnTo>
                <a:lnTo>
                  <a:pt x="10492" y="102874"/>
                </a:lnTo>
                <a:lnTo>
                  <a:pt x="39103" y="126412"/>
                </a:lnTo>
                <a:lnTo>
                  <a:pt x="81535" y="142278"/>
                </a:lnTo>
                <a:lnTo>
                  <a:pt x="133489" y="148094"/>
                </a:lnTo>
                <a:lnTo>
                  <a:pt x="185442" y="142278"/>
                </a:lnTo>
                <a:lnTo>
                  <a:pt x="227869" y="126412"/>
                </a:lnTo>
                <a:lnTo>
                  <a:pt x="256476" y="102874"/>
                </a:lnTo>
                <a:lnTo>
                  <a:pt x="266966" y="74040"/>
                </a:lnTo>
                <a:lnTo>
                  <a:pt x="256476" y="45219"/>
                </a:lnTo>
                <a:lnTo>
                  <a:pt x="227869" y="21685"/>
                </a:lnTo>
                <a:lnTo>
                  <a:pt x="185442" y="5818"/>
                </a:lnTo>
                <a:lnTo>
                  <a:pt x="133489" y="0"/>
                </a:lnTo>
                <a:close/>
              </a:path>
            </a:pathLst>
          </a:custGeom>
          <a:solidFill>
            <a:srgbClr val="4B4D4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01751" y="400075"/>
            <a:ext cx="402211" cy="286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76172" y="966959"/>
            <a:ext cx="2718073" cy="1308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24914" y="2637896"/>
            <a:ext cx="2513592" cy="7648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08089" y="3575905"/>
            <a:ext cx="1373896" cy="11405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009459" y="3596373"/>
            <a:ext cx="1040140" cy="11560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50685" y="3555918"/>
            <a:ext cx="1300265" cy="12480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657407" y="977371"/>
            <a:ext cx="3876040" cy="21621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24700"/>
              </a:lnSpc>
              <a:spcBef>
                <a:spcPts val="95"/>
              </a:spcBef>
            </a:pPr>
            <a:r>
              <a:rPr dirty="0" sz="1150" spc="-10" b="1">
                <a:solidFill>
                  <a:srgbClr val="4E4F4F"/>
                </a:solidFill>
                <a:latin typeface="Arial"/>
                <a:cs typeface="Arial"/>
              </a:rPr>
              <a:t>Las </a:t>
            </a:r>
            <a:r>
              <a:rPr dirty="0" sz="1150" b="1">
                <a:solidFill>
                  <a:srgbClr val="4E4F4F"/>
                </a:solidFill>
                <a:latin typeface="Arial"/>
                <a:cs typeface="Arial"/>
              </a:rPr>
              <a:t>tuberías se </a:t>
            </a:r>
            <a:r>
              <a:rPr dirty="0" sz="1150" spc="-5" b="1">
                <a:solidFill>
                  <a:srgbClr val="4E4F4F"/>
                </a:solidFill>
                <a:latin typeface="Arial"/>
                <a:cs typeface="Arial"/>
              </a:rPr>
              <a:t>diseñarán </a:t>
            </a:r>
            <a:r>
              <a:rPr dirty="0" sz="1150" spc="20" b="1">
                <a:solidFill>
                  <a:srgbClr val="4E4F4F"/>
                </a:solidFill>
                <a:latin typeface="Arial"/>
                <a:cs typeface="Arial"/>
              </a:rPr>
              <a:t>a </a:t>
            </a:r>
            <a:r>
              <a:rPr dirty="0" sz="1150" spc="-5" b="1">
                <a:solidFill>
                  <a:srgbClr val="4E4F4F"/>
                </a:solidFill>
                <a:latin typeface="Arial"/>
                <a:cs typeface="Arial"/>
              </a:rPr>
              <a:t>profundidades </a:t>
            </a:r>
            <a:r>
              <a:rPr dirty="0" sz="1150" b="1">
                <a:solidFill>
                  <a:srgbClr val="4E4F4F"/>
                </a:solidFill>
                <a:latin typeface="Arial"/>
                <a:cs typeface="Arial"/>
              </a:rPr>
              <a:t>donde se  </a:t>
            </a:r>
            <a:r>
              <a:rPr dirty="0" sz="1150" spc="-5" b="1">
                <a:solidFill>
                  <a:srgbClr val="4E4F4F"/>
                </a:solidFill>
                <a:latin typeface="Arial"/>
                <a:cs typeface="Arial"/>
              </a:rPr>
              <a:t>considere</a:t>
            </a:r>
            <a:r>
              <a:rPr dirty="0" sz="1150" spc="-6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150" b="1">
                <a:solidFill>
                  <a:srgbClr val="4E4F4F"/>
                </a:solidFill>
                <a:latin typeface="Arial"/>
                <a:cs typeface="Arial"/>
              </a:rPr>
              <a:t>que</a:t>
            </a:r>
            <a:r>
              <a:rPr dirty="0" sz="1150" spc="-6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150" spc="-5" b="1">
                <a:solidFill>
                  <a:srgbClr val="4E4F4F"/>
                </a:solidFill>
                <a:latin typeface="Arial"/>
                <a:cs typeface="Arial"/>
              </a:rPr>
              <a:t>la</a:t>
            </a:r>
            <a:r>
              <a:rPr dirty="0" sz="1150" spc="-6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150" spc="-5" b="1">
                <a:solidFill>
                  <a:srgbClr val="4E4F4F"/>
                </a:solidFill>
                <a:latin typeface="Arial"/>
                <a:cs typeface="Arial"/>
              </a:rPr>
              <a:t>red</a:t>
            </a:r>
            <a:r>
              <a:rPr dirty="0" sz="1150" spc="-6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150" spc="-15" b="1">
                <a:solidFill>
                  <a:srgbClr val="4E4F4F"/>
                </a:solidFill>
                <a:latin typeface="Arial"/>
                <a:cs typeface="Arial"/>
              </a:rPr>
              <a:t>pluvial</a:t>
            </a:r>
            <a:r>
              <a:rPr dirty="0" sz="1150" spc="-6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150" spc="5" b="1">
                <a:solidFill>
                  <a:srgbClr val="4E4F4F"/>
                </a:solidFill>
                <a:latin typeface="Arial"/>
                <a:cs typeface="Arial"/>
              </a:rPr>
              <a:t>pase</a:t>
            </a:r>
            <a:r>
              <a:rPr dirty="0" sz="1150" spc="-6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150" b="1">
                <a:solidFill>
                  <a:srgbClr val="4E4F4F"/>
                </a:solidFill>
                <a:latin typeface="Arial"/>
                <a:cs typeface="Arial"/>
              </a:rPr>
              <a:t>por</a:t>
            </a:r>
            <a:r>
              <a:rPr dirty="0" sz="1150" spc="-6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150" spc="5" b="1">
                <a:solidFill>
                  <a:srgbClr val="4E4F4F"/>
                </a:solidFill>
                <a:latin typeface="Arial"/>
                <a:cs typeface="Arial"/>
              </a:rPr>
              <a:t>debajo</a:t>
            </a:r>
            <a:r>
              <a:rPr dirty="0" sz="1150" spc="-6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150" spc="10" b="1">
                <a:solidFill>
                  <a:srgbClr val="4E4F4F"/>
                </a:solidFill>
                <a:latin typeface="Arial"/>
                <a:cs typeface="Arial"/>
              </a:rPr>
              <a:t>de</a:t>
            </a:r>
            <a:r>
              <a:rPr dirty="0" sz="1150" spc="-6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150" spc="-5" b="1">
                <a:solidFill>
                  <a:srgbClr val="4E4F4F"/>
                </a:solidFill>
                <a:latin typeface="Arial"/>
                <a:cs typeface="Arial"/>
              </a:rPr>
              <a:t>la</a:t>
            </a:r>
            <a:r>
              <a:rPr dirty="0" sz="1150" spc="-6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150" spc="-5" b="1">
                <a:solidFill>
                  <a:srgbClr val="4E4F4F"/>
                </a:solidFill>
                <a:latin typeface="Arial"/>
                <a:cs typeface="Arial"/>
              </a:rPr>
              <a:t>red</a:t>
            </a:r>
            <a:r>
              <a:rPr dirty="0" sz="1150" spc="-6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150" spc="10" b="1">
                <a:solidFill>
                  <a:srgbClr val="4E4F4F"/>
                </a:solidFill>
                <a:latin typeface="Arial"/>
                <a:cs typeface="Arial"/>
              </a:rPr>
              <a:t>de  </a:t>
            </a:r>
            <a:r>
              <a:rPr dirty="0" sz="1150" spc="5" b="1">
                <a:solidFill>
                  <a:srgbClr val="4E4F4F"/>
                </a:solidFill>
                <a:latin typeface="Arial"/>
                <a:cs typeface="Arial"/>
              </a:rPr>
              <a:t>agua</a:t>
            </a:r>
            <a:r>
              <a:rPr dirty="0" sz="1150" spc="-3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150" spc="5" b="1">
                <a:solidFill>
                  <a:srgbClr val="4E4F4F"/>
                </a:solidFill>
                <a:latin typeface="Arial"/>
                <a:cs typeface="Arial"/>
              </a:rPr>
              <a:t>potable,</a:t>
            </a:r>
            <a:r>
              <a:rPr dirty="0" sz="1150" spc="-3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150" b="1">
                <a:solidFill>
                  <a:srgbClr val="4E4F4F"/>
                </a:solidFill>
                <a:latin typeface="Arial"/>
                <a:cs typeface="Arial"/>
              </a:rPr>
              <a:t>donde</a:t>
            </a:r>
            <a:r>
              <a:rPr dirty="0" sz="1150" spc="-3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150" b="1">
                <a:solidFill>
                  <a:srgbClr val="4E4F4F"/>
                </a:solidFill>
                <a:latin typeface="Arial"/>
                <a:cs typeface="Arial"/>
              </a:rPr>
              <a:t>se</a:t>
            </a:r>
            <a:r>
              <a:rPr dirty="0" sz="1150" spc="-3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150" spc="10" b="1">
                <a:solidFill>
                  <a:srgbClr val="4E4F4F"/>
                </a:solidFill>
                <a:latin typeface="Arial"/>
                <a:cs typeface="Arial"/>
              </a:rPr>
              <a:t>deje</a:t>
            </a:r>
            <a:r>
              <a:rPr dirty="0" sz="1150" spc="-3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150" spc="-10" b="1">
                <a:solidFill>
                  <a:srgbClr val="4E4F4F"/>
                </a:solidFill>
                <a:latin typeface="Arial"/>
                <a:cs typeface="Arial"/>
              </a:rPr>
              <a:t>una</a:t>
            </a:r>
            <a:r>
              <a:rPr dirty="0" sz="1150" spc="-3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150" b="1">
                <a:solidFill>
                  <a:srgbClr val="4E4F4F"/>
                </a:solidFill>
                <a:latin typeface="Arial"/>
                <a:cs typeface="Arial"/>
              </a:rPr>
              <a:t>altura</a:t>
            </a:r>
            <a:r>
              <a:rPr dirty="0" sz="1150" spc="-3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150" spc="-10" b="1">
                <a:solidFill>
                  <a:srgbClr val="4E4F4F"/>
                </a:solidFill>
                <a:latin typeface="Arial"/>
                <a:cs typeface="Arial"/>
              </a:rPr>
              <a:t>libre</a:t>
            </a:r>
            <a:r>
              <a:rPr dirty="0" sz="1150" spc="-3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150" b="1">
                <a:solidFill>
                  <a:srgbClr val="4E4F4F"/>
                </a:solidFill>
                <a:latin typeface="Arial"/>
                <a:cs typeface="Arial"/>
              </a:rPr>
              <a:t>proyectada  </a:t>
            </a:r>
            <a:r>
              <a:rPr dirty="0" sz="1150" spc="10" b="1">
                <a:solidFill>
                  <a:srgbClr val="4E4F4F"/>
                </a:solidFill>
                <a:latin typeface="Arial"/>
                <a:cs typeface="Arial"/>
              </a:rPr>
              <a:t>de</a:t>
            </a:r>
            <a:r>
              <a:rPr dirty="0" sz="1150" spc="-3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150" b="1">
                <a:solidFill>
                  <a:srgbClr val="4E4F4F"/>
                </a:solidFill>
                <a:latin typeface="Arial"/>
                <a:cs typeface="Arial"/>
              </a:rPr>
              <a:t>0.30</a:t>
            </a:r>
            <a:r>
              <a:rPr dirty="0" sz="1150" spc="-2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150" spc="20" b="1">
                <a:solidFill>
                  <a:srgbClr val="4E4F4F"/>
                </a:solidFill>
                <a:latin typeface="Arial"/>
                <a:cs typeface="Arial"/>
              </a:rPr>
              <a:t>m</a:t>
            </a:r>
            <a:r>
              <a:rPr dirty="0" sz="1150" spc="-2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150" b="1">
                <a:solidFill>
                  <a:srgbClr val="4E4F4F"/>
                </a:solidFill>
                <a:latin typeface="Arial"/>
                <a:cs typeface="Arial"/>
              </a:rPr>
              <a:t>cuando</a:t>
            </a:r>
            <a:r>
              <a:rPr dirty="0" sz="1150" spc="-3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150" b="1">
                <a:solidFill>
                  <a:srgbClr val="4E4F4F"/>
                </a:solidFill>
                <a:latin typeface="Arial"/>
                <a:cs typeface="Arial"/>
              </a:rPr>
              <a:t>sean</a:t>
            </a:r>
            <a:r>
              <a:rPr dirty="0" sz="1150" spc="-2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150" b="1">
                <a:solidFill>
                  <a:srgbClr val="4E4F4F"/>
                </a:solidFill>
                <a:latin typeface="Arial"/>
                <a:cs typeface="Arial"/>
              </a:rPr>
              <a:t>paralelas</a:t>
            </a:r>
            <a:r>
              <a:rPr dirty="0" sz="1150" spc="-2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150" spc="-45" b="1">
                <a:solidFill>
                  <a:srgbClr val="4E4F4F"/>
                </a:solidFill>
                <a:latin typeface="Arial"/>
                <a:cs typeface="Arial"/>
              </a:rPr>
              <a:t>y</a:t>
            </a:r>
            <a:r>
              <a:rPr dirty="0" sz="1150" spc="-3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150" b="1">
                <a:solidFill>
                  <a:srgbClr val="4E4F4F"/>
                </a:solidFill>
                <a:latin typeface="Arial"/>
                <a:cs typeface="Arial"/>
              </a:rPr>
              <a:t>0.20</a:t>
            </a:r>
            <a:r>
              <a:rPr dirty="0" sz="1150" spc="-2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150" spc="20" b="1">
                <a:solidFill>
                  <a:srgbClr val="4E4F4F"/>
                </a:solidFill>
                <a:latin typeface="Arial"/>
                <a:cs typeface="Arial"/>
              </a:rPr>
              <a:t>m</a:t>
            </a:r>
            <a:r>
              <a:rPr dirty="0" sz="1150" spc="-2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150" b="1">
                <a:solidFill>
                  <a:srgbClr val="4E4F4F"/>
                </a:solidFill>
                <a:latin typeface="Arial"/>
                <a:cs typeface="Arial"/>
              </a:rPr>
              <a:t>cuando</a:t>
            </a:r>
            <a:r>
              <a:rPr dirty="0" sz="1150" spc="-2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150" b="1">
                <a:solidFill>
                  <a:srgbClr val="4E4F4F"/>
                </a:solidFill>
                <a:latin typeface="Arial"/>
                <a:cs typeface="Arial"/>
              </a:rPr>
              <a:t>éstas  se</a:t>
            </a:r>
            <a:r>
              <a:rPr dirty="0" sz="1150" spc="-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150" b="1">
                <a:solidFill>
                  <a:srgbClr val="4E4F4F"/>
                </a:solidFill>
                <a:latin typeface="Arial"/>
                <a:cs typeface="Arial"/>
              </a:rPr>
              <a:t>crucen.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Times New Roman"/>
              <a:cs typeface="Times New Roman"/>
            </a:endParaRPr>
          </a:p>
          <a:p>
            <a:pPr algn="just" marL="12700" marR="5080">
              <a:lnSpc>
                <a:spcPct val="124700"/>
              </a:lnSpc>
              <a:spcBef>
                <a:spcPts val="5"/>
              </a:spcBef>
            </a:pPr>
            <a:r>
              <a:rPr dirty="0" sz="1150" spc="-25" b="1">
                <a:solidFill>
                  <a:srgbClr val="4E4F4F"/>
                </a:solidFill>
                <a:latin typeface="Arial"/>
                <a:cs typeface="Arial"/>
              </a:rPr>
              <a:t>El </a:t>
            </a:r>
            <a:r>
              <a:rPr dirty="0" sz="1150" spc="-10" b="1">
                <a:solidFill>
                  <a:srgbClr val="4E4F4F"/>
                </a:solidFill>
                <a:latin typeface="Arial"/>
                <a:cs typeface="Arial"/>
              </a:rPr>
              <a:t>relleno </a:t>
            </a:r>
            <a:r>
              <a:rPr dirty="0" sz="1150" spc="-5" b="1">
                <a:solidFill>
                  <a:srgbClr val="4E4F4F"/>
                </a:solidFill>
                <a:latin typeface="Arial"/>
                <a:cs typeface="Arial"/>
              </a:rPr>
              <a:t>mínimo sobre la </a:t>
            </a:r>
            <a:r>
              <a:rPr dirty="0" sz="1150" b="1">
                <a:solidFill>
                  <a:srgbClr val="4E4F4F"/>
                </a:solidFill>
                <a:latin typeface="Arial"/>
                <a:cs typeface="Arial"/>
              </a:rPr>
              <a:t>clave del tubo </a:t>
            </a:r>
            <a:r>
              <a:rPr dirty="0" sz="1150" spc="10" b="1">
                <a:solidFill>
                  <a:srgbClr val="4E4F4F"/>
                </a:solidFill>
                <a:latin typeface="Arial"/>
                <a:cs typeface="Arial"/>
              </a:rPr>
              <a:t>debe </a:t>
            </a:r>
            <a:r>
              <a:rPr dirty="0" sz="1150" b="1">
                <a:solidFill>
                  <a:srgbClr val="4E4F4F"/>
                </a:solidFill>
                <a:latin typeface="Arial"/>
                <a:cs typeface="Arial"/>
              </a:rPr>
              <a:t>ser  </a:t>
            </a:r>
            <a:r>
              <a:rPr dirty="0" sz="1150" spc="-5" b="1">
                <a:solidFill>
                  <a:srgbClr val="4E4F4F"/>
                </a:solidFill>
                <a:latin typeface="Arial"/>
                <a:cs typeface="Arial"/>
              </a:rPr>
              <a:t>mínimo </a:t>
            </a:r>
            <a:r>
              <a:rPr dirty="0" sz="1150" b="1">
                <a:solidFill>
                  <a:srgbClr val="4E4F4F"/>
                </a:solidFill>
                <a:latin typeface="Arial"/>
                <a:cs typeface="Arial"/>
              </a:rPr>
              <a:t>1.20 </a:t>
            </a:r>
            <a:r>
              <a:rPr dirty="0" sz="1150" spc="20" b="1">
                <a:solidFill>
                  <a:srgbClr val="4E4F4F"/>
                </a:solidFill>
                <a:latin typeface="Arial"/>
                <a:cs typeface="Arial"/>
              </a:rPr>
              <a:t>m </a:t>
            </a:r>
            <a:r>
              <a:rPr dirty="0" sz="1150" b="1">
                <a:solidFill>
                  <a:srgbClr val="4E4F4F"/>
                </a:solidFill>
                <a:latin typeface="Arial"/>
                <a:cs typeface="Arial"/>
              </a:rPr>
              <a:t>con </a:t>
            </a:r>
            <a:r>
              <a:rPr dirty="0" sz="1150" spc="-5" b="1">
                <a:solidFill>
                  <a:srgbClr val="4E4F4F"/>
                </a:solidFill>
                <a:latin typeface="Arial"/>
                <a:cs typeface="Arial"/>
              </a:rPr>
              <a:t>el objetivo </a:t>
            </a:r>
            <a:r>
              <a:rPr dirty="0" sz="1150" spc="10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150" b="1">
                <a:solidFill>
                  <a:srgbClr val="4E4F4F"/>
                </a:solidFill>
                <a:latin typeface="Arial"/>
                <a:cs typeface="Arial"/>
              </a:rPr>
              <a:t>soportar </a:t>
            </a:r>
            <a:r>
              <a:rPr dirty="0" sz="1150" spc="-5" b="1">
                <a:solidFill>
                  <a:srgbClr val="4E4F4F"/>
                </a:solidFill>
                <a:latin typeface="Arial"/>
                <a:cs typeface="Arial"/>
              </a:rPr>
              <a:t>el </a:t>
            </a:r>
            <a:r>
              <a:rPr dirty="0" sz="1150" b="1">
                <a:solidFill>
                  <a:srgbClr val="4E4F4F"/>
                </a:solidFill>
                <a:latin typeface="Arial"/>
                <a:cs typeface="Arial"/>
              </a:rPr>
              <a:t>tránsito  </a:t>
            </a:r>
            <a:r>
              <a:rPr dirty="0" sz="1150" spc="-20" b="1">
                <a:solidFill>
                  <a:srgbClr val="4E4F4F"/>
                </a:solidFill>
                <a:latin typeface="Arial"/>
                <a:cs typeface="Arial"/>
              </a:rPr>
              <a:t>vehicular.</a:t>
            </a:r>
            <a:endParaRPr sz="11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57407" y="3583571"/>
            <a:ext cx="3876040" cy="89979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24700"/>
              </a:lnSpc>
              <a:spcBef>
                <a:spcPts val="95"/>
              </a:spcBef>
            </a:pPr>
            <a:r>
              <a:rPr dirty="0" sz="1150" b="1">
                <a:solidFill>
                  <a:srgbClr val="4E4F4F"/>
                </a:solidFill>
                <a:latin typeface="Arial"/>
                <a:cs typeface="Arial"/>
              </a:rPr>
              <a:t>Se </a:t>
            </a:r>
            <a:r>
              <a:rPr dirty="0" sz="1150" spc="-10" b="1">
                <a:solidFill>
                  <a:srgbClr val="4E4F4F"/>
                </a:solidFill>
                <a:latin typeface="Arial"/>
                <a:cs typeface="Arial"/>
              </a:rPr>
              <a:t>diseñó </a:t>
            </a:r>
            <a:r>
              <a:rPr dirty="0" sz="1150" b="1">
                <a:solidFill>
                  <a:srgbClr val="4E4F4F"/>
                </a:solidFill>
                <a:latin typeface="Arial"/>
                <a:cs typeface="Arial"/>
              </a:rPr>
              <a:t>con </a:t>
            </a:r>
            <a:r>
              <a:rPr dirty="0" sz="1150" spc="-5" b="1">
                <a:solidFill>
                  <a:srgbClr val="4E4F4F"/>
                </a:solidFill>
                <a:latin typeface="Arial"/>
                <a:cs typeface="Arial"/>
              </a:rPr>
              <a:t>tres tipos </a:t>
            </a:r>
            <a:r>
              <a:rPr dirty="0" sz="1150" spc="10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150" b="1">
                <a:solidFill>
                  <a:srgbClr val="4E4F4F"/>
                </a:solidFill>
                <a:latin typeface="Arial"/>
                <a:cs typeface="Arial"/>
              </a:rPr>
              <a:t>pozos, </a:t>
            </a:r>
            <a:r>
              <a:rPr dirty="0" sz="1150" spc="-5" b="1">
                <a:solidFill>
                  <a:srgbClr val="4E4F4F"/>
                </a:solidFill>
                <a:latin typeface="Arial"/>
                <a:cs typeface="Arial"/>
              </a:rPr>
              <a:t>el </a:t>
            </a:r>
            <a:r>
              <a:rPr dirty="0" sz="1150" b="1">
                <a:solidFill>
                  <a:srgbClr val="4E4F4F"/>
                </a:solidFill>
                <a:latin typeface="Arial"/>
                <a:cs typeface="Arial"/>
              </a:rPr>
              <a:t>primero es</a:t>
            </a:r>
            <a:r>
              <a:rPr dirty="0" sz="1150" spc="-15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150" spc="15" b="1">
                <a:solidFill>
                  <a:srgbClr val="4E4F4F"/>
                </a:solidFill>
                <a:latin typeface="Arial"/>
                <a:cs typeface="Arial"/>
              </a:rPr>
              <a:t>aplica-  </a:t>
            </a:r>
            <a:r>
              <a:rPr dirty="0" sz="1150" b="1">
                <a:solidFill>
                  <a:srgbClr val="4E4F4F"/>
                </a:solidFill>
                <a:latin typeface="Arial"/>
                <a:cs typeface="Arial"/>
              </a:rPr>
              <a:t>ble</a:t>
            </a:r>
            <a:r>
              <a:rPr dirty="0" sz="115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150" spc="10" b="1">
                <a:solidFill>
                  <a:srgbClr val="4E4F4F"/>
                </a:solidFill>
                <a:latin typeface="Arial"/>
                <a:cs typeface="Arial"/>
              </a:rPr>
              <a:t>para</a:t>
            </a:r>
            <a:r>
              <a:rPr dirty="0" sz="115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150" spc="-10" b="1">
                <a:solidFill>
                  <a:srgbClr val="4E4F4F"/>
                </a:solidFill>
                <a:latin typeface="Arial"/>
                <a:cs typeface="Arial"/>
              </a:rPr>
              <a:t>las</a:t>
            </a:r>
            <a:r>
              <a:rPr dirty="0" sz="1150" spc="-4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150" b="1">
                <a:solidFill>
                  <a:srgbClr val="4E4F4F"/>
                </a:solidFill>
                <a:latin typeface="Arial"/>
                <a:cs typeface="Arial"/>
              </a:rPr>
              <a:t>tuberías</a:t>
            </a:r>
            <a:r>
              <a:rPr dirty="0" sz="115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150" b="1">
                <a:solidFill>
                  <a:srgbClr val="4E4F4F"/>
                </a:solidFill>
                <a:latin typeface="Arial"/>
                <a:cs typeface="Arial"/>
              </a:rPr>
              <a:t>que</a:t>
            </a:r>
            <a:r>
              <a:rPr dirty="0" sz="1150" spc="-4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150" spc="-5" b="1">
                <a:solidFill>
                  <a:srgbClr val="4E4F4F"/>
                </a:solidFill>
                <a:latin typeface="Arial"/>
                <a:cs typeface="Arial"/>
              </a:rPr>
              <a:t>llegan</a:t>
            </a:r>
            <a:r>
              <a:rPr dirty="0" sz="115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150" b="1">
                <a:solidFill>
                  <a:srgbClr val="4E4F4F"/>
                </a:solidFill>
                <a:latin typeface="Arial"/>
                <a:cs typeface="Arial"/>
              </a:rPr>
              <a:t>o</a:t>
            </a:r>
            <a:r>
              <a:rPr dirty="0" sz="1150" spc="-4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150" spc="-5" b="1">
                <a:solidFill>
                  <a:srgbClr val="4E4F4F"/>
                </a:solidFill>
                <a:latin typeface="Arial"/>
                <a:cs typeface="Arial"/>
              </a:rPr>
              <a:t>salen</a:t>
            </a:r>
            <a:r>
              <a:rPr dirty="0" sz="115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150" spc="5" b="1">
                <a:solidFill>
                  <a:srgbClr val="4E4F4F"/>
                </a:solidFill>
                <a:latin typeface="Arial"/>
                <a:cs typeface="Arial"/>
              </a:rPr>
              <a:t>hasta</a:t>
            </a:r>
            <a:r>
              <a:rPr dirty="0" sz="115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150" spc="5" b="1">
                <a:solidFill>
                  <a:srgbClr val="4E4F4F"/>
                </a:solidFill>
                <a:latin typeface="Arial"/>
                <a:cs typeface="Arial"/>
              </a:rPr>
              <a:t>600mm,</a:t>
            </a:r>
            <a:r>
              <a:rPr dirty="0" sz="1150" spc="-4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150" spc="-5" b="1">
                <a:solidFill>
                  <a:srgbClr val="4E4F4F"/>
                </a:solidFill>
                <a:latin typeface="Arial"/>
                <a:cs typeface="Arial"/>
              </a:rPr>
              <a:t>el  segundo </a:t>
            </a:r>
            <a:r>
              <a:rPr dirty="0" sz="1150" b="1">
                <a:solidFill>
                  <a:srgbClr val="4E4F4F"/>
                </a:solidFill>
                <a:latin typeface="Arial"/>
                <a:cs typeface="Arial"/>
              </a:rPr>
              <a:t>tipo </a:t>
            </a:r>
            <a:r>
              <a:rPr dirty="0" sz="1150" spc="10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150" spc="5" b="1">
                <a:solidFill>
                  <a:srgbClr val="4E4F4F"/>
                </a:solidFill>
                <a:latin typeface="Arial"/>
                <a:cs typeface="Arial"/>
              </a:rPr>
              <a:t>pozo </a:t>
            </a:r>
            <a:r>
              <a:rPr dirty="0" sz="1150" b="1">
                <a:solidFill>
                  <a:srgbClr val="4E4F4F"/>
                </a:solidFill>
                <a:latin typeface="Arial"/>
                <a:cs typeface="Arial"/>
              </a:rPr>
              <a:t>es 700 </a:t>
            </a:r>
            <a:r>
              <a:rPr dirty="0" sz="1150" spc="-45" b="1">
                <a:solidFill>
                  <a:srgbClr val="4E4F4F"/>
                </a:solidFill>
                <a:latin typeface="Arial"/>
                <a:cs typeface="Arial"/>
              </a:rPr>
              <a:t>y </a:t>
            </a:r>
            <a:r>
              <a:rPr dirty="0" sz="1150" spc="5" b="1">
                <a:solidFill>
                  <a:srgbClr val="4E4F4F"/>
                </a:solidFill>
                <a:latin typeface="Arial"/>
                <a:cs typeface="Arial"/>
              </a:rPr>
              <a:t>800mm </a:t>
            </a:r>
            <a:r>
              <a:rPr dirty="0" sz="1150" spc="-45" b="1">
                <a:solidFill>
                  <a:srgbClr val="4E4F4F"/>
                </a:solidFill>
                <a:latin typeface="Arial"/>
                <a:cs typeface="Arial"/>
              </a:rPr>
              <a:t>y </a:t>
            </a:r>
            <a:r>
              <a:rPr dirty="0" sz="1150" spc="-5" b="1">
                <a:solidFill>
                  <a:srgbClr val="4E4F4F"/>
                </a:solidFill>
                <a:latin typeface="Arial"/>
                <a:cs typeface="Arial"/>
              </a:rPr>
              <a:t>el </a:t>
            </a:r>
            <a:r>
              <a:rPr dirty="0" sz="1150" spc="10" b="1">
                <a:solidFill>
                  <a:srgbClr val="4E4F4F"/>
                </a:solidFill>
                <a:latin typeface="Arial"/>
                <a:cs typeface="Arial"/>
              </a:rPr>
              <a:t>tercer </a:t>
            </a:r>
            <a:r>
              <a:rPr dirty="0" sz="1150" spc="5" b="1">
                <a:solidFill>
                  <a:srgbClr val="4E4F4F"/>
                </a:solidFill>
                <a:latin typeface="Arial"/>
                <a:cs typeface="Arial"/>
              </a:rPr>
              <a:t>pozo  </a:t>
            </a:r>
            <a:r>
              <a:rPr dirty="0" sz="1150" b="1">
                <a:solidFill>
                  <a:srgbClr val="4E4F4F"/>
                </a:solidFill>
                <a:latin typeface="Arial"/>
                <a:cs typeface="Arial"/>
              </a:rPr>
              <a:t>es entre 900 </a:t>
            </a:r>
            <a:r>
              <a:rPr dirty="0" sz="1150" spc="-45" b="1">
                <a:solidFill>
                  <a:srgbClr val="4E4F4F"/>
                </a:solidFill>
                <a:latin typeface="Arial"/>
                <a:cs typeface="Arial"/>
              </a:rPr>
              <a:t>y</a:t>
            </a:r>
            <a:r>
              <a:rPr dirty="0" sz="1150" spc="-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150" spc="5" b="1">
                <a:solidFill>
                  <a:srgbClr val="4E4F4F"/>
                </a:solidFill>
                <a:latin typeface="Arial"/>
                <a:cs typeface="Arial"/>
              </a:rPr>
              <a:t>1000mm.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97489" y="940066"/>
            <a:ext cx="0" cy="3871595"/>
          </a:xfrm>
          <a:custGeom>
            <a:avLst/>
            <a:gdLst/>
            <a:ahLst/>
            <a:cxnLst/>
            <a:rect l="l" t="t" r="r" b="b"/>
            <a:pathLst>
              <a:path w="0" h="3871595">
                <a:moveTo>
                  <a:pt x="0" y="0"/>
                </a:moveTo>
                <a:lnTo>
                  <a:pt x="0" y="3871493"/>
                </a:lnTo>
              </a:path>
            </a:pathLst>
          </a:custGeom>
          <a:ln w="13220">
            <a:solidFill>
              <a:srgbClr val="5A77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2722" y="304381"/>
            <a:ext cx="531495" cy="531495"/>
          </a:xfrm>
          <a:custGeom>
            <a:avLst/>
            <a:gdLst/>
            <a:ahLst/>
            <a:cxnLst/>
            <a:rect l="l" t="t" r="r" b="b"/>
            <a:pathLst>
              <a:path w="531494" h="531494">
                <a:moveTo>
                  <a:pt x="461073" y="0"/>
                </a:moveTo>
                <a:lnTo>
                  <a:pt x="70421" y="0"/>
                </a:lnTo>
                <a:lnTo>
                  <a:pt x="42958" y="5536"/>
                </a:lnTo>
                <a:lnTo>
                  <a:pt x="20580" y="20640"/>
                </a:lnTo>
                <a:lnTo>
                  <a:pt x="5516" y="43055"/>
                </a:lnTo>
                <a:lnTo>
                  <a:pt x="0" y="70523"/>
                </a:lnTo>
                <a:lnTo>
                  <a:pt x="0" y="460755"/>
                </a:lnTo>
                <a:lnTo>
                  <a:pt x="5516" y="488268"/>
                </a:lnTo>
                <a:lnTo>
                  <a:pt x="20580" y="510733"/>
                </a:lnTo>
                <a:lnTo>
                  <a:pt x="42958" y="525878"/>
                </a:lnTo>
                <a:lnTo>
                  <a:pt x="70421" y="531431"/>
                </a:lnTo>
                <a:lnTo>
                  <a:pt x="461073" y="531431"/>
                </a:lnTo>
                <a:lnTo>
                  <a:pt x="488536" y="525878"/>
                </a:lnTo>
                <a:lnTo>
                  <a:pt x="510914" y="510733"/>
                </a:lnTo>
                <a:lnTo>
                  <a:pt x="525978" y="488268"/>
                </a:lnTo>
                <a:lnTo>
                  <a:pt x="531495" y="460755"/>
                </a:lnTo>
                <a:lnTo>
                  <a:pt x="531495" y="70523"/>
                </a:lnTo>
                <a:lnTo>
                  <a:pt x="525978" y="43055"/>
                </a:lnTo>
                <a:lnTo>
                  <a:pt x="510914" y="20640"/>
                </a:lnTo>
                <a:lnTo>
                  <a:pt x="488536" y="5536"/>
                </a:lnTo>
                <a:lnTo>
                  <a:pt x="461073" y="0"/>
                </a:lnTo>
                <a:close/>
              </a:path>
            </a:pathLst>
          </a:custGeom>
          <a:solidFill>
            <a:srgbClr val="5A7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1048" y="304381"/>
            <a:ext cx="531495" cy="531495"/>
          </a:xfrm>
          <a:custGeom>
            <a:avLst/>
            <a:gdLst/>
            <a:ahLst/>
            <a:cxnLst/>
            <a:rect l="l" t="t" r="r" b="b"/>
            <a:pathLst>
              <a:path w="531494" h="531494">
                <a:moveTo>
                  <a:pt x="461124" y="0"/>
                </a:moveTo>
                <a:lnTo>
                  <a:pt x="70421" y="0"/>
                </a:lnTo>
                <a:lnTo>
                  <a:pt x="42948" y="5536"/>
                </a:lnTo>
                <a:lnTo>
                  <a:pt x="20570" y="20640"/>
                </a:lnTo>
                <a:lnTo>
                  <a:pt x="5513" y="43055"/>
                </a:lnTo>
                <a:lnTo>
                  <a:pt x="0" y="70523"/>
                </a:lnTo>
                <a:lnTo>
                  <a:pt x="0" y="460755"/>
                </a:lnTo>
                <a:lnTo>
                  <a:pt x="5513" y="488268"/>
                </a:lnTo>
                <a:lnTo>
                  <a:pt x="20570" y="510733"/>
                </a:lnTo>
                <a:lnTo>
                  <a:pt x="42948" y="525878"/>
                </a:lnTo>
                <a:lnTo>
                  <a:pt x="70421" y="531431"/>
                </a:lnTo>
                <a:lnTo>
                  <a:pt x="461124" y="531431"/>
                </a:lnTo>
                <a:lnTo>
                  <a:pt x="488434" y="525878"/>
                </a:lnTo>
                <a:lnTo>
                  <a:pt x="510811" y="510733"/>
                </a:lnTo>
                <a:lnTo>
                  <a:pt x="525937" y="488268"/>
                </a:lnTo>
                <a:lnTo>
                  <a:pt x="531495" y="460755"/>
                </a:lnTo>
                <a:lnTo>
                  <a:pt x="531495" y="70523"/>
                </a:lnTo>
                <a:lnTo>
                  <a:pt x="525937" y="43055"/>
                </a:lnTo>
                <a:lnTo>
                  <a:pt x="510811" y="20640"/>
                </a:lnTo>
                <a:lnTo>
                  <a:pt x="488434" y="5536"/>
                </a:lnTo>
                <a:lnTo>
                  <a:pt x="461124" y="0"/>
                </a:lnTo>
                <a:close/>
              </a:path>
            </a:pathLst>
          </a:custGeom>
          <a:solidFill>
            <a:srgbClr val="C7E2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78569" y="309829"/>
            <a:ext cx="1302385" cy="528955"/>
          </a:xfrm>
          <a:custGeom>
            <a:avLst/>
            <a:gdLst/>
            <a:ahLst/>
            <a:cxnLst/>
            <a:rect l="l" t="t" r="r" b="b"/>
            <a:pathLst>
              <a:path w="1302385" h="528955">
                <a:moveTo>
                  <a:pt x="1273597" y="0"/>
                </a:moveTo>
                <a:lnTo>
                  <a:pt x="28219" y="0"/>
                </a:lnTo>
                <a:lnTo>
                  <a:pt x="17225" y="7694"/>
                </a:lnTo>
                <a:lnTo>
                  <a:pt x="8256" y="28675"/>
                </a:lnTo>
                <a:lnTo>
                  <a:pt x="2214" y="59787"/>
                </a:lnTo>
                <a:lnTo>
                  <a:pt x="0" y="97878"/>
                </a:lnTo>
                <a:lnTo>
                  <a:pt x="0" y="430961"/>
                </a:lnTo>
                <a:lnTo>
                  <a:pt x="2214" y="469063"/>
                </a:lnTo>
                <a:lnTo>
                  <a:pt x="8256" y="500175"/>
                </a:lnTo>
                <a:lnTo>
                  <a:pt x="17225" y="521149"/>
                </a:lnTo>
                <a:lnTo>
                  <a:pt x="28219" y="528840"/>
                </a:lnTo>
                <a:lnTo>
                  <a:pt x="1273597" y="528840"/>
                </a:lnTo>
                <a:lnTo>
                  <a:pt x="1284562" y="521149"/>
                </a:lnTo>
                <a:lnTo>
                  <a:pt x="1293516" y="500175"/>
                </a:lnTo>
                <a:lnTo>
                  <a:pt x="1299552" y="469063"/>
                </a:lnTo>
                <a:lnTo>
                  <a:pt x="1301766" y="430961"/>
                </a:lnTo>
                <a:lnTo>
                  <a:pt x="1301766" y="97878"/>
                </a:lnTo>
                <a:lnTo>
                  <a:pt x="1299552" y="59787"/>
                </a:lnTo>
                <a:lnTo>
                  <a:pt x="1293516" y="28675"/>
                </a:lnTo>
                <a:lnTo>
                  <a:pt x="1284562" y="7694"/>
                </a:lnTo>
                <a:lnTo>
                  <a:pt x="1273597" y="0"/>
                </a:lnTo>
                <a:close/>
              </a:path>
            </a:pathLst>
          </a:custGeom>
          <a:solidFill>
            <a:srgbClr val="5A7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82774" y="408768"/>
            <a:ext cx="1043305" cy="314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90"/>
              <a:t>REDISEÑO</a:t>
            </a:r>
          </a:p>
        </p:txBody>
      </p:sp>
      <p:sp>
        <p:nvSpPr>
          <p:cNvPr id="7" name="object 7"/>
          <p:cNvSpPr/>
          <p:nvPr/>
        </p:nvSpPr>
        <p:spPr>
          <a:xfrm>
            <a:off x="514946" y="522516"/>
            <a:ext cx="357505" cy="198120"/>
          </a:xfrm>
          <a:custGeom>
            <a:avLst/>
            <a:gdLst/>
            <a:ahLst/>
            <a:cxnLst/>
            <a:rect l="l" t="t" r="r" b="b"/>
            <a:pathLst>
              <a:path w="357505" h="198120">
                <a:moveTo>
                  <a:pt x="357136" y="197992"/>
                </a:moveTo>
                <a:lnTo>
                  <a:pt x="0" y="197992"/>
                </a:lnTo>
                <a:lnTo>
                  <a:pt x="0" y="0"/>
                </a:lnTo>
                <a:lnTo>
                  <a:pt x="357136" y="0"/>
                </a:lnTo>
                <a:lnTo>
                  <a:pt x="357136" y="197992"/>
                </a:lnTo>
                <a:close/>
              </a:path>
            </a:pathLst>
          </a:custGeom>
          <a:solidFill>
            <a:srgbClr val="6662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21772" y="522516"/>
            <a:ext cx="0" cy="198120"/>
          </a:xfrm>
          <a:custGeom>
            <a:avLst/>
            <a:gdLst/>
            <a:ahLst/>
            <a:cxnLst/>
            <a:rect l="l" t="t" r="r" b="b"/>
            <a:pathLst>
              <a:path w="0" h="198120">
                <a:moveTo>
                  <a:pt x="0" y="0"/>
                </a:moveTo>
                <a:lnTo>
                  <a:pt x="0" y="197992"/>
                </a:lnTo>
              </a:path>
            </a:pathLst>
          </a:custGeom>
          <a:ln w="10020">
            <a:solidFill>
              <a:srgbClr val="BEB9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643" y="522516"/>
            <a:ext cx="0" cy="198120"/>
          </a:xfrm>
          <a:custGeom>
            <a:avLst/>
            <a:gdLst/>
            <a:ahLst/>
            <a:cxnLst/>
            <a:rect l="l" t="t" r="r" b="b"/>
            <a:pathLst>
              <a:path w="0" h="198120">
                <a:moveTo>
                  <a:pt x="0" y="0"/>
                </a:moveTo>
                <a:lnTo>
                  <a:pt x="0" y="197992"/>
                </a:lnTo>
              </a:path>
            </a:pathLst>
          </a:custGeom>
          <a:ln w="10007">
            <a:solidFill>
              <a:srgbClr val="BEB9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93527" y="670433"/>
            <a:ext cx="0" cy="50165"/>
          </a:xfrm>
          <a:custGeom>
            <a:avLst/>
            <a:gdLst/>
            <a:ahLst/>
            <a:cxnLst/>
            <a:rect l="l" t="t" r="r" b="b"/>
            <a:pathLst>
              <a:path w="0" h="50165">
                <a:moveTo>
                  <a:pt x="0" y="0"/>
                </a:moveTo>
                <a:lnTo>
                  <a:pt x="0" y="50076"/>
                </a:lnTo>
              </a:path>
            </a:pathLst>
          </a:custGeom>
          <a:ln w="10020">
            <a:solidFill>
              <a:srgbClr val="BEB9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29412" y="522516"/>
            <a:ext cx="0" cy="198120"/>
          </a:xfrm>
          <a:custGeom>
            <a:avLst/>
            <a:gdLst/>
            <a:ahLst/>
            <a:cxnLst/>
            <a:rect l="l" t="t" r="r" b="b"/>
            <a:pathLst>
              <a:path w="0" h="198120">
                <a:moveTo>
                  <a:pt x="0" y="0"/>
                </a:moveTo>
                <a:lnTo>
                  <a:pt x="0" y="197992"/>
                </a:lnTo>
              </a:path>
            </a:pathLst>
          </a:custGeom>
          <a:ln w="10007">
            <a:solidFill>
              <a:srgbClr val="BEB9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65264" y="522516"/>
            <a:ext cx="0" cy="198120"/>
          </a:xfrm>
          <a:custGeom>
            <a:avLst/>
            <a:gdLst/>
            <a:ahLst/>
            <a:cxnLst/>
            <a:rect l="l" t="t" r="r" b="b"/>
            <a:pathLst>
              <a:path w="0" h="198120">
                <a:moveTo>
                  <a:pt x="0" y="0"/>
                </a:moveTo>
                <a:lnTo>
                  <a:pt x="0" y="197992"/>
                </a:lnTo>
              </a:path>
            </a:pathLst>
          </a:custGeom>
          <a:ln w="10007">
            <a:solidFill>
              <a:srgbClr val="BEB9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54906" y="547560"/>
            <a:ext cx="267335" cy="148590"/>
          </a:xfrm>
          <a:custGeom>
            <a:avLst/>
            <a:gdLst/>
            <a:ahLst/>
            <a:cxnLst/>
            <a:rect l="l" t="t" r="r" b="b"/>
            <a:pathLst>
              <a:path w="267334" h="148590">
                <a:moveTo>
                  <a:pt x="133489" y="0"/>
                </a:moveTo>
                <a:lnTo>
                  <a:pt x="81535" y="5818"/>
                </a:lnTo>
                <a:lnTo>
                  <a:pt x="39103" y="21685"/>
                </a:lnTo>
                <a:lnTo>
                  <a:pt x="10492" y="45219"/>
                </a:lnTo>
                <a:lnTo>
                  <a:pt x="0" y="74040"/>
                </a:lnTo>
                <a:lnTo>
                  <a:pt x="10492" y="102874"/>
                </a:lnTo>
                <a:lnTo>
                  <a:pt x="39103" y="126412"/>
                </a:lnTo>
                <a:lnTo>
                  <a:pt x="81535" y="142278"/>
                </a:lnTo>
                <a:lnTo>
                  <a:pt x="133489" y="148094"/>
                </a:lnTo>
                <a:lnTo>
                  <a:pt x="185442" y="142278"/>
                </a:lnTo>
                <a:lnTo>
                  <a:pt x="227869" y="126412"/>
                </a:lnTo>
                <a:lnTo>
                  <a:pt x="256476" y="102874"/>
                </a:lnTo>
                <a:lnTo>
                  <a:pt x="266966" y="74040"/>
                </a:lnTo>
                <a:lnTo>
                  <a:pt x="256476" y="45219"/>
                </a:lnTo>
                <a:lnTo>
                  <a:pt x="227869" y="21685"/>
                </a:lnTo>
                <a:lnTo>
                  <a:pt x="185442" y="5818"/>
                </a:lnTo>
                <a:lnTo>
                  <a:pt x="133489" y="0"/>
                </a:lnTo>
                <a:close/>
              </a:path>
            </a:pathLst>
          </a:custGeom>
          <a:solidFill>
            <a:srgbClr val="4B4D4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01751" y="400075"/>
            <a:ext cx="402211" cy="286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703755" y="4283151"/>
            <a:ext cx="2690495" cy="4330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7299"/>
              </a:lnSpc>
              <a:spcBef>
                <a:spcPts val="95"/>
              </a:spcBef>
            </a:pPr>
            <a:r>
              <a:rPr dirty="0" sz="1050" spc="10" b="1">
                <a:solidFill>
                  <a:srgbClr val="4E4F4F"/>
                </a:solidFill>
                <a:latin typeface="Arial"/>
                <a:cs typeface="Arial"/>
              </a:rPr>
              <a:t>Pozos </a:t>
            </a:r>
            <a:r>
              <a:rPr dirty="0" sz="1050" spc="5" b="1">
                <a:solidFill>
                  <a:srgbClr val="4E4F4F"/>
                </a:solidFill>
                <a:latin typeface="Arial"/>
                <a:cs typeface="Arial"/>
              </a:rPr>
              <a:t>no </a:t>
            </a:r>
            <a:r>
              <a:rPr dirty="0" sz="1050" spc="10" b="1">
                <a:solidFill>
                  <a:srgbClr val="4E4F4F"/>
                </a:solidFill>
                <a:latin typeface="Arial"/>
                <a:cs typeface="Arial"/>
              </a:rPr>
              <a:t>cumplen </a:t>
            </a:r>
            <a:r>
              <a:rPr dirty="0" sz="1050" spc="5" b="1">
                <a:solidFill>
                  <a:srgbClr val="4E4F4F"/>
                </a:solidFill>
                <a:latin typeface="Arial"/>
                <a:cs typeface="Arial"/>
              </a:rPr>
              <a:t>la </a:t>
            </a:r>
            <a:r>
              <a:rPr dirty="0" sz="1050" spc="10" b="1">
                <a:solidFill>
                  <a:srgbClr val="4E4F4F"/>
                </a:solidFill>
                <a:latin typeface="Arial"/>
                <a:cs typeface="Arial"/>
              </a:rPr>
              <a:t>separación </a:t>
            </a:r>
            <a:r>
              <a:rPr dirty="0" sz="1050" spc="20" b="1">
                <a:solidFill>
                  <a:srgbClr val="4E4F4F"/>
                </a:solidFill>
                <a:latin typeface="Arial"/>
                <a:cs typeface="Arial"/>
              </a:rPr>
              <a:t>máxima  </a:t>
            </a:r>
            <a:r>
              <a:rPr dirty="0" sz="1050" spc="-5" b="1">
                <a:solidFill>
                  <a:srgbClr val="4E4F4F"/>
                </a:solidFill>
                <a:latin typeface="Arial"/>
                <a:cs typeface="Arial"/>
              </a:rPr>
              <a:t>Tuberías </a:t>
            </a:r>
            <a:r>
              <a:rPr dirty="0" sz="1050" spc="15" b="1">
                <a:solidFill>
                  <a:srgbClr val="4E4F4F"/>
                </a:solidFill>
                <a:latin typeface="Arial"/>
                <a:cs typeface="Arial"/>
              </a:rPr>
              <a:t>trabajando</a:t>
            </a:r>
            <a:r>
              <a:rPr dirty="0" sz="1050" spc="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50" spc="10" b="1">
                <a:solidFill>
                  <a:srgbClr val="4E4F4F"/>
                </a:solidFill>
                <a:latin typeface="Arial"/>
                <a:cs typeface="Arial"/>
              </a:rPr>
              <a:t>presurizadas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8756" y="3286606"/>
            <a:ext cx="2565400" cy="1022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020444">
              <a:lnSpc>
                <a:spcPct val="112500"/>
              </a:lnSpc>
              <a:spcBef>
                <a:spcPts val="95"/>
              </a:spcBef>
            </a:pPr>
            <a:r>
              <a:rPr dirty="0" sz="1050" spc="15" b="1">
                <a:solidFill>
                  <a:srgbClr val="5A775B"/>
                </a:solidFill>
                <a:latin typeface="Arial"/>
                <a:cs typeface="Arial"/>
              </a:rPr>
              <a:t>Razones </a:t>
            </a:r>
            <a:r>
              <a:rPr dirty="0" sz="1050" spc="10" b="1">
                <a:solidFill>
                  <a:srgbClr val="5A775B"/>
                </a:solidFill>
                <a:latin typeface="Arial"/>
                <a:cs typeface="Arial"/>
              </a:rPr>
              <a:t>que</a:t>
            </a:r>
            <a:r>
              <a:rPr dirty="0" sz="1050" spc="-70" b="1">
                <a:solidFill>
                  <a:srgbClr val="5A775B"/>
                </a:solidFill>
                <a:latin typeface="Arial"/>
                <a:cs typeface="Arial"/>
              </a:rPr>
              <a:t> </a:t>
            </a:r>
            <a:r>
              <a:rPr dirty="0" sz="1050" spc="10" b="1">
                <a:solidFill>
                  <a:srgbClr val="5A775B"/>
                </a:solidFill>
                <a:latin typeface="Arial"/>
                <a:cs typeface="Arial"/>
              </a:rPr>
              <a:t>sustentan  </a:t>
            </a:r>
            <a:r>
              <a:rPr dirty="0" sz="1050" spc="5" b="1">
                <a:solidFill>
                  <a:srgbClr val="5A775B"/>
                </a:solidFill>
                <a:latin typeface="Arial"/>
                <a:cs typeface="Arial"/>
              </a:rPr>
              <a:t>el rediseño </a:t>
            </a:r>
            <a:r>
              <a:rPr dirty="0" sz="1050" spc="10" b="1">
                <a:solidFill>
                  <a:srgbClr val="5A775B"/>
                </a:solidFill>
                <a:latin typeface="Arial"/>
                <a:cs typeface="Arial"/>
              </a:rPr>
              <a:t>del</a:t>
            </a:r>
            <a:r>
              <a:rPr dirty="0" sz="1050" spc="-50" b="1">
                <a:solidFill>
                  <a:srgbClr val="5A775B"/>
                </a:solidFill>
                <a:latin typeface="Arial"/>
                <a:cs typeface="Arial"/>
              </a:rPr>
              <a:t> </a:t>
            </a:r>
            <a:r>
              <a:rPr dirty="0" sz="1050" spc="15" b="1">
                <a:solidFill>
                  <a:srgbClr val="5A775B"/>
                </a:solidFill>
                <a:latin typeface="Arial"/>
                <a:cs typeface="Arial"/>
              </a:rPr>
              <a:t>sistema</a:t>
            </a:r>
            <a:endParaRPr sz="1050">
              <a:latin typeface="Arial"/>
              <a:cs typeface="Arial"/>
            </a:endParaRPr>
          </a:p>
          <a:p>
            <a:pPr marL="207645" marR="5080">
              <a:lnSpc>
                <a:spcPct val="127299"/>
              </a:lnSpc>
              <a:spcBef>
                <a:spcPts val="200"/>
              </a:spcBef>
            </a:pPr>
            <a:r>
              <a:rPr dirty="0" sz="1050" spc="25" b="1">
                <a:solidFill>
                  <a:srgbClr val="4E4F4F"/>
                </a:solidFill>
                <a:latin typeface="Arial"/>
                <a:cs typeface="Arial"/>
              </a:rPr>
              <a:t>Material </a:t>
            </a:r>
            <a:r>
              <a:rPr dirty="0" sz="1050" spc="5" b="1">
                <a:solidFill>
                  <a:srgbClr val="4E4F4F"/>
                </a:solidFill>
                <a:latin typeface="Arial"/>
                <a:cs typeface="Arial"/>
              </a:rPr>
              <a:t>hormigón </a:t>
            </a:r>
            <a:r>
              <a:rPr dirty="0" sz="1050" spc="10" b="1">
                <a:solidFill>
                  <a:srgbClr val="4E4F4F"/>
                </a:solidFill>
                <a:latin typeface="Arial"/>
                <a:cs typeface="Arial"/>
              </a:rPr>
              <a:t>centrifugado  Período </a:t>
            </a:r>
            <a:r>
              <a:rPr dirty="0" sz="1050" spc="20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50" b="1">
                <a:solidFill>
                  <a:srgbClr val="4E4F4F"/>
                </a:solidFill>
                <a:latin typeface="Arial"/>
                <a:cs typeface="Arial"/>
              </a:rPr>
              <a:t>vida </a:t>
            </a:r>
            <a:r>
              <a:rPr dirty="0" sz="1050" spc="-5" b="1">
                <a:solidFill>
                  <a:srgbClr val="4E4F4F"/>
                </a:solidFill>
                <a:latin typeface="Arial"/>
                <a:cs typeface="Arial"/>
              </a:rPr>
              <a:t>útil </a:t>
            </a:r>
            <a:r>
              <a:rPr dirty="0" sz="1050" spc="20" b="1">
                <a:solidFill>
                  <a:srgbClr val="4E4F4F"/>
                </a:solidFill>
                <a:latin typeface="Arial"/>
                <a:cs typeface="Arial"/>
              </a:rPr>
              <a:t>más de </a:t>
            </a:r>
            <a:r>
              <a:rPr dirty="0" sz="1050" spc="10" b="1">
                <a:solidFill>
                  <a:srgbClr val="4E4F4F"/>
                </a:solidFill>
                <a:latin typeface="Arial"/>
                <a:cs typeface="Arial"/>
              </a:rPr>
              <a:t>30</a:t>
            </a:r>
            <a:r>
              <a:rPr dirty="0" sz="1050" spc="-4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50" spc="5" b="1">
                <a:solidFill>
                  <a:srgbClr val="4E4F4F"/>
                </a:solidFill>
                <a:latin typeface="Arial"/>
                <a:cs typeface="Arial"/>
              </a:rPr>
              <a:t>años.  </a:t>
            </a:r>
            <a:r>
              <a:rPr dirty="0" sz="1050" spc="10" b="1">
                <a:solidFill>
                  <a:srgbClr val="4E4F4F"/>
                </a:solidFill>
                <a:latin typeface="Arial"/>
                <a:cs typeface="Arial"/>
              </a:rPr>
              <a:t>Problemas </a:t>
            </a:r>
            <a:r>
              <a:rPr dirty="0" sz="1050" spc="20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50" spc="5" b="1">
                <a:solidFill>
                  <a:srgbClr val="4E4F4F"/>
                </a:solidFill>
                <a:latin typeface="Arial"/>
                <a:cs typeface="Arial"/>
              </a:rPr>
              <a:t>servidumbre </a:t>
            </a:r>
            <a:r>
              <a:rPr dirty="0" sz="1050" spc="20" b="1">
                <a:solidFill>
                  <a:srgbClr val="4E4F4F"/>
                </a:solidFill>
                <a:latin typeface="Arial"/>
                <a:cs typeface="Arial"/>
              </a:rPr>
              <a:t>de</a:t>
            </a:r>
            <a:r>
              <a:rPr dirty="0" sz="1050" spc="-3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50" spc="10" b="1">
                <a:solidFill>
                  <a:srgbClr val="4E4F4F"/>
                </a:solidFill>
                <a:latin typeface="Arial"/>
                <a:cs typeface="Arial"/>
              </a:rPr>
              <a:t>paso.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28178" y="3786251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3774" y="0"/>
                </a:moveTo>
                <a:lnTo>
                  <a:pt x="14514" y="1869"/>
                </a:lnTo>
                <a:lnTo>
                  <a:pt x="6958" y="6967"/>
                </a:lnTo>
                <a:lnTo>
                  <a:pt x="1866" y="14525"/>
                </a:lnTo>
                <a:lnTo>
                  <a:pt x="0" y="23774"/>
                </a:lnTo>
                <a:lnTo>
                  <a:pt x="1866" y="33031"/>
                </a:lnTo>
                <a:lnTo>
                  <a:pt x="6958" y="40592"/>
                </a:lnTo>
                <a:lnTo>
                  <a:pt x="14514" y="45691"/>
                </a:lnTo>
                <a:lnTo>
                  <a:pt x="23774" y="47561"/>
                </a:lnTo>
                <a:lnTo>
                  <a:pt x="33029" y="45691"/>
                </a:lnTo>
                <a:lnTo>
                  <a:pt x="40586" y="40592"/>
                </a:lnTo>
                <a:lnTo>
                  <a:pt x="45680" y="33031"/>
                </a:lnTo>
                <a:lnTo>
                  <a:pt x="47548" y="23774"/>
                </a:lnTo>
                <a:lnTo>
                  <a:pt x="45680" y="14525"/>
                </a:lnTo>
                <a:lnTo>
                  <a:pt x="40586" y="6967"/>
                </a:lnTo>
                <a:lnTo>
                  <a:pt x="33029" y="1869"/>
                </a:lnTo>
                <a:lnTo>
                  <a:pt x="23774" y="0"/>
                </a:lnTo>
                <a:close/>
              </a:path>
            </a:pathLst>
          </a:custGeom>
          <a:solidFill>
            <a:srgbClr val="4E4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28178" y="3983658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3774" y="0"/>
                </a:moveTo>
                <a:lnTo>
                  <a:pt x="14514" y="1869"/>
                </a:lnTo>
                <a:lnTo>
                  <a:pt x="6958" y="6967"/>
                </a:lnTo>
                <a:lnTo>
                  <a:pt x="1866" y="14525"/>
                </a:lnTo>
                <a:lnTo>
                  <a:pt x="0" y="23774"/>
                </a:lnTo>
                <a:lnTo>
                  <a:pt x="1866" y="33031"/>
                </a:lnTo>
                <a:lnTo>
                  <a:pt x="6958" y="40592"/>
                </a:lnTo>
                <a:lnTo>
                  <a:pt x="14514" y="45691"/>
                </a:lnTo>
                <a:lnTo>
                  <a:pt x="23774" y="47561"/>
                </a:lnTo>
                <a:lnTo>
                  <a:pt x="33029" y="45691"/>
                </a:lnTo>
                <a:lnTo>
                  <a:pt x="40586" y="40592"/>
                </a:lnTo>
                <a:lnTo>
                  <a:pt x="45680" y="33031"/>
                </a:lnTo>
                <a:lnTo>
                  <a:pt x="47548" y="23774"/>
                </a:lnTo>
                <a:lnTo>
                  <a:pt x="45680" y="14525"/>
                </a:lnTo>
                <a:lnTo>
                  <a:pt x="40586" y="6967"/>
                </a:lnTo>
                <a:lnTo>
                  <a:pt x="33029" y="1869"/>
                </a:lnTo>
                <a:lnTo>
                  <a:pt x="23774" y="0"/>
                </a:lnTo>
                <a:close/>
              </a:path>
            </a:pathLst>
          </a:custGeom>
          <a:solidFill>
            <a:srgbClr val="4E4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28178" y="4188383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3774" y="0"/>
                </a:moveTo>
                <a:lnTo>
                  <a:pt x="14514" y="1869"/>
                </a:lnTo>
                <a:lnTo>
                  <a:pt x="6958" y="6967"/>
                </a:lnTo>
                <a:lnTo>
                  <a:pt x="1866" y="14525"/>
                </a:lnTo>
                <a:lnTo>
                  <a:pt x="0" y="23774"/>
                </a:lnTo>
                <a:lnTo>
                  <a:pt x="1866" y="33023"/>
                </a:lnTo>
                <a:lnTo>
                  <a:pt x="6958" y="40581"/>
                </a:lnTo>
                <a:lnTo>
                  <a:pt x="14514" y="45678"/>
                </a:lnTo>
                <a:lnTo>
                  <a:pt x="23774" y="47548"/>
                </a:lnTo>
                <a:lnTo>
                  <a:pt x="33029" y="45678"/>
                </a:lnTo>
                <a:lnTo>
                  <a:pt x="40586" y="40581"/>
                </a:lnTo>
                <a:lnTo>
                  <a:pt x="45680" y="33023"/>
                </a:lnTo>
                <a:lnTo>
                  <a:pt x="47548" y="23774"/>
                </a:lnTo>
                <a:lnTo>
                  <a:pt x="45680" y="14525"/>
                </a:lnTo>
                <a:lnTo>
                  <a:pt x="40586" y="6967"/>
                </a:lnTo>
                <a:lnTo>
                  <a:pt x="33029" y="1869"/>
                </a:lnTo>
                <a:lnTo>
                  <a:pt x="23774" y="0"/>
                </a:lnTo>
                <a:close/>
              </a:path>
            </a:pathLst>
          </a:custGeom>
          <a:solidFill>
            <a:srgbClr val="4E4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28178" y="4401356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3774" y="0"/>
                </a:moveTo>
                <a:lnTo>
                  <a:pt x="14514" y="1868"/>
                </a:lnTo>
                <a:lnTo>
                  <a:pt x="6958" y="6962"/>
                </a:lnTo>
                <a:lnTo>
                  <a:pt x="1866" y="14519"/>
                </a:lnTo>
                <a:lnTo>
                  <a:pt x="0" y="23774"/>
                </a:lnTo>
                <a:lnTo>
                  <a:pt x="1866" y="33023"/>
                </a:lnTo>
                <a:lnTo>
                  <a:pt x="6958" y="40581"/>
                </a:lnTo>
                <a:lnTo>
                  <a:pt x="14514" y="45678"/>
                </a:lnTo>
                <a:lnTo>
                  <a:pt x="23774" y="47548"/>
                </a:lnTo>
                <a:lnTo>
                  <a:pt x="33029" y="45678"/>
                </a:lnTo>
                <a:lnTo>
                  <a:pt x="40586" y="40581"/>
                </a:lnTo>
                <a:lnTo>
                  <a:pt x="45680" y="33023"/>
                </a:lnTo>
                <a:lnTo>
                  <a:pt x="47548" y="23774"/>
                </a:lnTo>
                <a:lnTo>
                  <a:pt x="45680" y="14519"/>
                </a:lnTo>
                <a:lnTo>
                  <a:pt x="40586" y="6962"/>
                </a:lnTo>
                <a:lnTo>
                  <a:pt x="33029" y="1868"/>
                </a:lnTo>
                <a:lnTo>
                  <a:pt x="23774" y="0"/>
                </a:lnTo>
                <a:close/>
              </a:path>
            </a:pathLst>
          </a:custGeom>
          <a:solidFill>
            <a:srgbClr val="4E4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28178" y="4601902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3774" y="0"/>
                </a:moveTo>
                <a:lnTo>
                  <a:pt x="14514" y="1868"/>
                </a:lnTo>
                <a:lnTo>
                  <a:pt x="6958" y="6962"/>
                </a:lnTo>
                <a:lnTo>
                  <a:pt x="1866" y="14519"/>
                </a:lnTo>
                <a:lnTo>
                  <a:pt x="0" y="23774"/>
                </a:lnTo>
                <a:lnTo>
                  <a:pt x="1866" y="33021"/>
                </a:lnTo>
                <a:lnTo>
                  <a:pt x="6958" y="40574"/>
                </a:lnTo>
                <a:lnTo>
                  <a:pt x="14514" y="45668"/>
                </a:lnTo>
                <a:lnTo>
                  <a:pt x="23774" y="47536"/>
                </a:lnTo>
                <a:lnTo>
                  <a:pt x="33029" y="45668"/>
                </a:lnTo>
                <a:lnTo>
                  <a:pt x="40586" y="40574"/>
                </a:lnTo>
                <a:lnTo>
                  <a:pt x="45680" y="33021"/>
                </a:lnTo>
                <a:lnTo>
                  <a:pt x="47548" y="23774"/>
                </a:lnTo>
                <a:lnTo>
                  <a:pt x="45680" y="14519"/>
                </a:lnTo>
                <a:lnTo>
                  <a:pt x="40586" y="6962"/>
                </a:lnTo>
                <a:lnTo>
                  <a:pt x="33029" y="1868"/>
                </a:lnTo>
                <a:lnTo>
                  <a:pt x="23774" y="0"/>
                </a:lnTo>
                <a:close/>
              </a:path>
            </a:pathLst>
          </a:custGeom>
          <a:solidFill>
            <a:srgbClr val="4E4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610163" y="3304844"/>
            <a:ext cx="4196715" cy="15043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04470" marR="5080" indent="-192405">
              <a:lnSpc>
                <a:spcPct val="143800"/>
              </a:lnSpc>
              <a:spcBef>
                <a:spcPts val="95"/>
              </a:spcBef>
            </a:pPr>
            <a:r>
              <a:rPr dirty="0" sz="1050" spc="10" b="1">
                <a:solidFill>
                  <a:srgbClr val="5A775B"/>
                </a:solidFill>
                <a:latin typeface="Arial"/>
                <a:cs typeface="Arial"/>
              </a:rPr>
              <a:t>Adecuaciones </a:t>
            </a:r>
            <a:r>
              <a:rPr dirty="0" sz="1050" spc="20" b="1">
                <a:solidFill>
                  <a:srgbClr val="5A775B"/>
                </a:solidFill>
                <a:latin typeface="Arial"/>
                <a:cs typeface="Arial"/>
              </a:rPr>
              <a:t>de </a:t>
            </a:r>
            <a:r>
              <a:rPr dirty="0" sz="1050" spc="5" b="1">
                <a:solidFill>
                  <a:srgbClr val="5A775B"/>
                </a:solidFill>
                <a:latin typeface="Arial"/>
                <a:cs typeface="Arial"/>
              </a:rPr>
              <a:t>diseño </a:t>
            </a:r>
            <a:r>
              <a:rPr dirty="0" sz="1050" spc="20" b="1">
                <a:solidFill>
                  <a:srgbClr val="5A775B"/>
                </a:solidFill>
                <a:latin typeface="Arial"/>
                <a:cs typeface="Arial"/>
              </a:rPr>
              <a:t>para </a:t>
            </a:r>
            <a:r>
              <a:rPr dirty="0" sz="1050" spc="5" b="1">
                <a:solidFill>
                  <a:srgbClr val="5A775B"/>
                </a:solidFill>
                <a:latin typeface="Arial"/>
                <a:cs typeface="Arial"/>
              </a:rPr>
              <a:t>el buen </a:t>
            </a:r>
            <a:r>
              <a:rPr dirty="0" sz="1050" spc="10" b="1">
                <a:solidFill>
                  <a:srgbClr val="5A775B"/>
                </a:solidFill>
                <a:latin typeface="Arial"/>
                <a:cs typeface="Arial"/>
              </a:rPr>
              <a:t>funcionamiento</a:t>
            </a:r>
            <a:r>
              <a:rPr dirty="0" sz="1050" spc="-35" b="1">
                <a:solidFill>
                  <a:srgbClr val="5A775B"/>
                </a:solidFill>
                <a:latin typeface="Arial"/>
                <a:cs typeface="Arial"/>
              </a:rPr>
              <a:t> </a:t>
            </a:r>
            <a:r>
              <a:rPr dirty="0" sz="1050" spc="5" b="1">
                <a:solidFill>
                  <a:srgbClr val="5A775B"/>
                </a:solidFill>
                <a:latin typeface="Arial"/>
                <a:cs typeface="Arial"/>
              </a:rPr>
              <a:t>hidráulico  </a:t>
            </a:r>
            <a:r>
              <a:rPr dirty="0" sz="1050" spc="-5" b="1">
                <a:solidFill>
                  <a:srgbClr val="4E4F4F"/>
                </a:solidFill>
                <a:latin typeface="Arial"/>
                <a:cs typeface="Arial"/>
              </a:rPr>
              <a:t>Tubería </a:t>
            </a:r>
            <a:r>
              <a:rPr dirty="0" sz="1050" spc="20" b="1">
                <a:solidFill>
                  <a:srgbClr val="4E4F4F"/>
                </a:solidFill>
                <a:latin typeface="Arial"/>
                <a:cs typeface="Arial"/>
              </a:rPr>
              <a:t>de</a:t>
            </a:r>
            <a:r>
              <a:rPr dirty="0" sz="1050" spc="10" b="1">
                <a:solidFill>
                  <a:srgbClr val="4E4F4F"/>
                </a:solidFill>
                <a:latin typeface="Arial"/>
                <a:cs typeface="Arial"/>
              </a:rPr>
              <a:t> PVC</a:t>
            </a:r>
            <a:endParaRPr sz="1050">
              <a:latin typeface="Arial"/>
              <a:cs typeface="Arial"/>
            </a:endParaRPr>
          </a:p>
          <a:p>
            <a:pPr marL="204470" marR="370840">
              <a:lnSpc>
                <a:spcPct val="127299"/>
              </a:lnSpc>
            </a:pPr>
            <a:r>
              <a:rPr dirty="0" sz="1050" spc="10" b="1">
                <a:solidFill>
                  <a:srgbClr val="4E4F4F"/>
                </a:solidFill>
                <a:latin typeface="Arial"/>
                <a:cs typeface="Arial"/>
              </a:rPr>
              <a:t>Nuevas</a:t>
            </a:r>
            <a:r>
              <a:rPr dirty="0" sz="1050" spc="-3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50" spc="10" b="1">
                <a:solidFill>
                  <a:srgbClr val="4E4F4F"/>
                </a:solidFill>
                <a:latin typeface="Arial"/>
                <a:cs typeface="Arial"/>
              </a:rPr>
              <a:t>tuberías</a:t>
            </a:r>
            <a:r>
              <a:rPr dirty="0" sz="1050" spc="-2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50" spc="20" b="1">
                <a:solidFill>
                  <a:srgbClr val="4E4F4F"/>
                </a:solidFill>
                <a:latin typeface="Arial"/>
                <a:cs typeface="Arial"/>
              </a:rPr>
              <a:t>para</a:t>
            </a:r>
            <a:r>
              <a:rPr dirty="0" sz="1050" spc="-3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50" spc="10" b="1">
                <a:solidFill>
                  <a:srgbClr val="4E4F4F"/>
                </a:solidFill>
                <a:latin typeface="Arial"/>
                <a:cs typeface="Arial"/>
              </a:rPr>
              <a:t>evitar</a:t>
            </a:r>
            <a:r>
              <a:rPr dirty="0" sz="1050" spc="-2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50" spc="5" b="1">
                <a:solidFill>
                  <a:srgbClr val="4E4F4F"/>
                </a:solidFill>
                <a:latin typeface="Arial"/>
                <a:cs typeface="Arial"/>
              </a:rPr>
              <a:t>el</a:t>
            </a:r>
            <a:r>
              <a:rPr dirty="0" sz="1050" spc="-3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50" spc="15" b="1">
                <a:solidFill>
                  <a:srgbClr val="4E4F4F"/>
                </a:solidFill>
                <a:latin typeface="Arial"/>
                <a:cs typeface="Arial"/>
              </a:rPr>
              <a:t>problema</a:t>
            </a:r>
            <a:r>
              <a:rPr dirty="0" sz="1050" spc="-2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50" spc="20" b="1">
                <a:solidFill>
                  <a:srgbClr val="4E4F4F"/>
                </a:solidFill>
                <a:latin typeface="Arial"/>
                <a:cs typeface="Arial"/>
              </a:rPr>
              <a:t>de</a:t>
            </a:r>
            <a:r>
              <a:rPr dirty="0" sz="1050" spc="-3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50" spc="5" b="1">
                <a:solidFill>
                  <a:srgbClr val="4E4F4F"/>
                </a:solidFill>
                <a:latin typeface="Arial"/>
                <a:cs typeface="Arial"/>
              </a:rPr>
              <a:t>servidumbre  </a:t>
            </a:r>
            <a:r>
              <a:rPr dirty="0" sz="1050" spc="20" b="1">
                <a:solidFill>
                  <a:srgbClr val="4E4F4F"/>
                </a:solidFill>
                <a:latin typeface="Arial"/>
                <a:cs typeface="Arial"/>
              </a:rPr>
              <a:t>de</a:t>
            </a:r>
            <a:r>
              <a:rPr dirty="0" sz="105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50" spc="10" b="1">
                <a:solidFill>
                  <a:srgbClr val="4E4F4F"/>
                </a:solidFill>
                <a:latin typeface="Arial"/>
                <a:cs typeface="Arial"/>
              </a:rPr>
              <a:t>paso.</a:t>
            </a:r>
            <a:endParaRPr sz="1050">
              <a:latin typeface="Arial"/>
              <a:cs typeface="Arial"/>
            </a:endParaRPr>
          </a:p>
          <a:p>
            <a:pPr marL="204470">
              <a:lnSpc>
                <a:spcPct val="100000"/>
              </a:lnSpc>
              <a:spcBef>
                <a:spcPts val="345"/>
              </a:spcBef>
            </a:pPr>
            <a:r>
              <a:rPr dirty="0" sz="1050" spc="10" b="1">
                <a:solidFill>
                  <a:srgbClr val="4E4F4F"/>
                </a:solidFill>
                <a:latin typeface="Arial"/>
                <a:cs typeface="Arial"/>
              </a:rPr>
              <a:t>Pozos </a:t>
            </a:r>
            <a:r>
              <a:rPr dirty="0" sz="1050" spc="-15" b="1">
                <a:solidFill>
                  <a:srgbClr val="4E4F4F"/>
                </a:solidFill>
                <a:latin typeface="Arial"/>
                <a:cs typeface="Arial"/>
              </a:rPr>
              <a:t>si </a:t>
            </a:r>
            <a:r>
              <a:rPr dirty="0" sz="1050" spc="10" b="1">
                <a:solidFill>
                  <a:srgbClr val="4E4F4F"/>
                </a:solidFill>
                <a:latin typeface="Arial"/>
                <a:cs typeface="Arial"/>
              </a:rPr>
              <a:t>cumplen con </a:t>
            </a:r>
            <a:r>
              <a:rPr dirty="0" sz="1050" spc="5" b="1">
                <a:solidFill>
                  <a:srgbClr val="4E4F4F"/>
                </a:solidFill>
                <a:latin typeface="Arial"/>
                <a:cs typeface="Arial"/>
              </a:rPr>
              <a:t>la </a:t>
            </a:r>
            <a:r>
              <a:rPr dirty="0" sz="1050" spc="10" b="1">
                <a:solidFill>
                  <a:srgbClr val="4E4F4F"/>
                </a:solidFill>
                <a:latin typeface="Arial"/>
                <a:cs typeface="Arial"/>
              </a:rPr>
              <a:t>separación</a:t>
            </a:r>
            <a:r>
              <a:rPr dirty="0" sz="1050" spc="15" b="1">
                <a:solidFill>
                  <a:srgbClr val="4E4F4F"/>
                </a:solidFill>
                <a:latin typeface="Arial"/>
                <a:cs typeface="Arial"/>
              </a:rPr>
              <a:t> máxima.</a:t>
            </a:r>
            <a:endParaRPr sz="1050">
              <a:latin typeface="Arial"/>
              <a:cs typeface="Arial"/>
            </a:endParaRPr>
          </a:p>
          <a:p>
            <a:pPr marL="204470" marR="370840">
              <a:lnSpc>
                <a:spcPct val="127299"/>
              </a:lnSpc>
            </a:pPr>
            <a:r>
              <a:rPr dirty="0" sz="1050" spc="10" b="1">
                <a:solidFill>
                  <a:srgbClr val="4E4F4F"/>
                </a:solidFill>
                <a:latin typeface="Arial"/>
                <a:cs typeface="Arial"/>
              </a:rPr>
              <a:t>Aumento del </a:t>
            </a:r>
            <a:r>
              <a:rPr dirty="0" sz="1050" spc="15" b="1">
                <a:solidFill>
                  <a:srgbClr val="4E4F4F"/>
                </a:solidFill>
                <a:latin typeface="Arial"/>
                <a:cs typeface="Arial"/>
              </a:rPr>
              <a:t>diámetro </a:t>
            </a:r>
            <a:r>
              <a:rPr dirty="0" sz="1050" spc="20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50" spc="10" b="1">
                <a:solidFill>
                  <a:srgbClr val="4E4F4F"/>
                </a:solidFill>
                <a:latin typeface="Arial"/>
                <a:cs typeface="Arial"/>
              </a:rPr>
              <a:t>tubería </a:t>
            </a:r>
            <a:r>
              <a:rPr dirty="0" sz="1050" spc="20" b="1">
                <a:solidFill>
                  <a:srgbClr val="4E4F4F"/>
                </a:solidFill>
                <a:latin typeface="Arial"/>
                <a:cs typeface="Arial"/>
              </a:rPr>
              <a:t>para </a:t>
            </a:r>
            <a:r>
              <a:rPr dirty="0" sz="1050" spc="10" b="1">
                <a:solidFill>
                  <a:srgbClr val="4E4F4F"/>
                </a:solidFill>
                <a:latin typeface="Arial"/>
                <a:cs typeface="Arial"/>
              </a:rPr>
              <a:t>que </a:t>
            </a:r>
            <a:r>
              <a:rPr dirty="0" sz="1050" spc="20" b="1">
                <a:solidFill>
                  <a:srgbClr val="4E4F4F"/>
                </a:solidFill>
                <a:latin typeface="Arial"/>
                <a:cs typeface="Arial"/>
              </a:rPr>
              <a:t>trabaje  </a:t>
            </a:r>
            <a:r>
              <a:rPr dirty="0" sz="1050" spc="15" b="1">
                <a:solidFill>
                  <a:srgbClr val="4E4F4F"/>
                </a:solidFill>
                <a:latin typeface="Arial"/>
                <a:cs typeface="Arial"/>
              </a:rPr>
              <a:t>parcialmente</a:t>
            </a:r>
            <a:r>
              <a:rPr dirty="0" sz="105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50" spc="5" b="1">
                <a:solidFill>
                  <a:srgbClr val="4E4F4F"/>
                </a:solidFill>
                <a:latin typeface="Arial"/>
                <a:cs typeface="Arial"/>
              </a:rPr>
              <a:t>llena.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726978" y="3675545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3774" y="0"/>
                </a:moveTo>
                <a:lnTo>
                  <a:pt x="14519" y="1869"/>
                </a:lnTo>
                <a:lnTo>
                  <a:pt x="6962" y="6967"/>
                </a:lnTo>
                <a:lnTo>
                  <a:pt x="1868" y="14525"/>
                </a:lnTo>
                <a:lnTo>
                  <a:pt x="0" y="23774"/>
                </a:lnTo>
                <a:lnTo>
                  <a:pt x="1868" y="33029"/>
                </a:lnTo>
                <a:lnTo>
                  <a:pt x="6962" y="40586"/>
                </a:lnTo>
                <a:lnTo>
                  <a:pt x="14519" y="45680"/>
                </a:lnTo>
                <a:lnTo>
                  <a:pt x="23774" y="47548"/>
                </a:lnTo>
                <a:lnTo>
                  <a:pt x="33027" y="45680"/>
                </a:lnTo>
                <a:lnTo>
                  <a:pt x="40579" y="40586"/>
                </a:lnTo>
                <a:lnTo>
                  <a:pt x="45669" y="33029"/>
                </a:lnTo>
                <a:lnTo>
                  <a:pt x="47536" y="23774"/>
                </a:lnTo>
                <a:lnTo>
                  <a:pt x="45669" y="14525"/>
                </a:lnTo>
                <a:lnTo>
                  <a:pt x="40579" y="6967"/>
                </a:lnTo>
                <a:lnTo>
                  <a:pt x="33027" y="1869"/>
                </a:lnTo>
                <a:lnTo>
                  <a:pt x="23774" y="0"/>
                </a:lnTo>
                <a:close/>
              </a:path>
            </a:pathLst>
          </a:custGeom>
          <a:solidFill>
            <a:srgbClr val="4E4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726978" y="3872955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3774" y="0"/>
                </a:moveTo>
                <a:lnTo>
                  <a:pt x="14519" y="1869"/>
                </a:lnTo>
                <a:lnTo>
                  <a:pt x="6962" y="6967"/>
                </a:lnTo>
                <a:lnTo>
                  <a:pt x="1868" y="14525"/>
                </a:lnTo>
                <a:lnTo>
                  <a:pt x="0" y="23774"/>
                </a:lnTo>
                <a:lnTo>
                  <a:pt x="1868" y="33023"/>
                </a:lnTo>
                <a:lnTo>
                  <a:pt x="6962" y="40581"/>
                </a:lnTo>
                <a:lnTo>
                  <a:pt x="14519" y="45678"/>
                </a:lnTo>
                <a:lnTo>
                  <a:pt x="23774" y="47548"/>
                </a:lnTo>
                <a:lnTo>
                  <a:pt x="33027" y="45678"/>
                </a:lnTo>
                <a:lnTo>
                  <a:pt x="40579" y="40581"/>
                </a:lnTo>
                <a:lnTo>
                  <a:pt x="45669" y="33023"/>
                </a:lnTo>
                <a:lnTo>
                  <a:pt x="47536" y="23774"/>
                </a:lnTo>
                <a:lnTo>
                  <a:pt x="45669" y="14525"/>
                </a:lnTo>
                <a:lnTo>
                  <a:pt x="40579" y="6967"/>
                </a:lnTo>
                <a:lnTo>
                  <a:pt x="33027" y="1869"/>
                </a:lnTo>
                <a:lnTo>
                  <a:pt x="23774" y="0"/>
                </a:lnTo>
                <a:close/>
              </a:path>
            </a:pathLst>
          </a:custGeom>
          <a:solidFill>
            <a:srgbClr val="4E4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726978" y="4495031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3774" y="0"/>
                </a:moveTo>
                <a:lnTo>
                  <a:pt x="14519" y="1869"/>
                </a:lnTo>
                <a:lnTo>
                  <a:pt x="6962" y="6967"/>
                </a:lnTo>
                <a:lnTo>
                  <a:pt x="1868" y="14525"/>
                </a:lnTo>
                <a:lnTo>
                  <a:pt x="0" y="23774"/>
                </a:lnTo>
                <a:lnTo>
                  <a:pt x="1868" y="33023"/>
                </a:lnTo>
                <a:lnTo>
                  <a:pt x="6962" y="40581"/>
                </a:lnTo>
                <a:lnTo>
                  <a:pt x="14519" y="45678"/>
                </a:lnTo>
                <a:lnTo>
                  <a:pt x="23774" y="47548"/>
                </a:lnTo>
                <a:lnTo>
                  <a:pt x="33027" y="45678"/>
                </a:lnTo>
                <a:lnTo>
                  <a:pt x="40579" y="40581"/>
                </a:lnTo>
                <a:lnTo>
                  <a:pt x="45669" y="33023"/>
                </a:lnTo>
                <a:lnTo>
                  <a:pt x="47536" y="23774"/>
                </a:lnTo>
                <a:lnTo>
                  <a:pt x="45669" y="14525"/>
                </a:lnTo>
                <a:lnTo>
                  <a:pt x="40579" y="6967"/>
                </a:lnTo>
                <a:lnTo>
                  <a:pt x="33027" y="1869"/>
                </a:lnTo>
                <a:lnTo>
                  <a:pt x="23774" y="0"/>
                </a:lnTo>
                <a:close/>
              </a:path>
            </a:pathLst>
          </a:custGeom>
          <a:solidFill>
            <a:srgbClr val="4E4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726978" y="4290653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3774" y="0"/>
                </a:moveTo>
                <a:lnTo>
                  <a:pt x="14519" y="1868"/>
                </a:lnTo>
                <a:lnTo>
                  <a:pt x="6962" y="6962"/>
                </a:lnTo>
                <a:lnTo>
                  <a:pt x="1868" y="14519"/>
                </a:lnTo>
                <a:lnTo>
                  <a:pt x="0" y="23774"/>
                </a:lnTo>
                <a:lnTo>
                  <a:pt x="1868" y="33023"/>
                </a:lnTo>
                <a:lnTo>
                  <a:pt x="6962" y="40581"/>
                </a:lnTo>
                <a:lnTo>
                  <a:pt x="14519" y="45678"/>
                </a:lnTo>
                <a:lnTo>
                  <a:pt x="23774" y="47548"/>
                </a:lnTo>
                <a:lnTo>
                  <a:pt x="33027" y="45678"/>
                </a:lnTo>
                <a:lnTo>
                  <a:pt x="40579" y="40581"/>
                </a:lnTo>
                <a:lnTo>
                  <a:pt x="45669" y="33023"/>
                </a:lnTo>
                <a:lnTo>
                  <a:pt x="47536" y="23774"/>
                </a:lnTo>
                <a:lnTo>
                  <a:pt x="45669" y="14519"/>
                </a:lnTo>
                <a:lnTo>
                  <a:pt x="40579" y="6962"/>
                </a:lnTo>
                <a:lnTo>
                  <a:pt x="33027" y="1868"/>
                </a:lnTo>
                <a:lnTo>
                  <a:pt x="23774" y="0"/>
                </a:lnTo>
                <a:close/>
              </a:path>
            </a:pathLst>
          </a:custGeom>
          <a:solidFill>
            <a:srgbClr val="4E4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106493" y="1317752"/>
            <a:ext cx="2740602" cy="1868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541981" y="2841713"/>
            <a:ext cx="82550" cy="68580"/>
          </a:xfrm>
          <a:custGeom>
            <a:avLst/>
            <a:gdLst/>
            <a:ahLst/>
            <a:cxnLst/>
            <a:rect l="l" t="t" r="r" b="b"/>
            <a:pathLst>
              <a:path w="82550" h="68580">
                <a:moveTo>
                  <a:pt x="0" y="0"/>
                </a:moveTo>
                <a:lnTo>
                  <a:pt x="45999" y="68351"/>
                </a:lnTo>
                <a:lnTo>
                  <a:pt x="82372" y="1396"/>
                </a:lnTo>
                <a:lnTo>
                  <a:pt x="0" y="0"/>
                </a:lnTo>
                <a:close/>
              </a:path>
            </a:pathLst>
          </a:custGeom>
          <a:solidFill>
            <a:srgbClr val="2F7B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593619" y="2869742"/>
            <a:ext cx="581025" cy="315595"/>
          </a:xfrm>
          <a:custGeom>
            <a:avLst/>
            <a:gdLst/>
            <a:ahLst/>
            <a:cxnLst/>
            <a:rect l="l" t="t" r="r" b="b"/>
            <a:pathLst>
              <a:path w="581025" h="315594">
                <a:moveTo>
                  <a:pt x="0" y="0"/>
                </a:moveTo>
                <a:lnTo>
                  <a:pt x="580567" y="315239"/>
                </a:lnTo>
              </a:path>
            </a:pathLst>
          </a:custGeom>
          <a:ln w="17157">
            <a:solidFill>
              <a:srgbClr val="2F7B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805952" y="2506434"/>
            <a:ext cx="82550" cy="71755"/>
          </a:xfrm>
          <a:custGeom>
            <a:avLst/>
            <a:gdLst/>
            <a:ahLst/>
            <a:cxnLst/>
            <a:rect l="l" t="t" r="r" b="b"/>
            <a:pathLst>
              <a:path w="82550" h="71755">
                <a:moveTo>
                  <a:pt x="40817" y="0"/>
                </a:moveTo>
                <a:lnTo>
                  <a:pt x="0" y="64325"/>
                </a:lnTo>
                <a:lnTo>
                  <a:pt x="82067" y="71310"/>
                </a:lnTo>
                <a:lnTo>
                  <a:pt x="40817" y="0"/>
                </a:lnTo>
                <a:close/>
              </a:path>
            </a:pathLst>
          </a:custGeom>
          <a:solidFill>
            <a:srgbClr val="2F7B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085900" y="2068665"/>
            <a:ext cx="753110" cy="478155"/>
          </a:xfrm>
          <a:custGeom>
            <a:avLst/>
            <a:gdLst/>
            <a:ahLst/>
            <a:cxnLst/>
            <a:rect l="l" t="t" r="r" b="b"/>
            <a:pathLst>
              <a:path w="753110" h="478155">
                <a:moveTo>
                  <a:pt x="752538" y="477634"/>
                </a:moveTo>
                <a:lnTo>
                  <a:pt x="0" y="0"/>
                </a:lnTo>
              </a:path>
            </a:pathLst>
          </a:custGeom>
          <a:ln w="19926">
            <a:solidFill>
              <a:srgbClr val="2F7B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055950" y="2014715"/>
            <a:ext cx="81280" cy="74930"/>
          </a:xfrm>
          <a:custGeom>
            <a:avLst/>
            <a:gdLst/>
            <a:ahLst/>
            <a:cxnLst/>
            <a:rect l="l" t="t" r="r" b="b"/>
            <a:pathLst>
              <a:path w="81280" h="74930">
                <a:moveTo>
                  <a:pt x="35471" y="0"/>
                </a:moveTo>
                <a:lnTo>
                  <a:pt x="0" y="74371"/>
                </a:lnTo>
                <a:lnTo>
                  <a:pt x="81280" y="60896"/>
                </a:lnTo>
                <a:lnTo>
                  <a:pt x="35471" y="0"/>
                </a:lnTo>
                <a:close/>
              </a:path>
            </a:pathLst>
          </a:custGeom>
          <a:solidFill>
            <a:srgbClr val="2F7B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102902" y="1753400"/>
            <a:ext cx="399415" cy="300355"/>
          </a:xfrm>
          <a:custGeom>
            <a:avLst/>
            <a:gdLst/>
            <a:ahLst/>
            <a:cxnLst/>
            <a:rect l="l" t="t" r="r" b="b"/>
            <a:pathLst>
              <a:path w="399414" h="300355">
                <a:moveTo>
                  <a:pt x="0" y="300354"/>
                </a:moveTo>
                <a:lnTo>
                  <a:pt x="399148" y="0"/>
                </a:lnTo>
              </a:path>
            </a:pathLst>
          </a:custGeom>
          <a:ln w="14922">
            <a:solidFill>
              <a:srgbClr val="2F7B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178253" y="1468412"/>
            <a:ext cx="81280" cy="74930"/>
          </a:xfrm>
          <a:custGeom>
            <a:avLst/>
            <a:gdLst/>
            <a:ahLst/>
            <a:cxnLst/>
            <a:rect l="l" t="t" r="r" b="b"/>
            <a:pathLst>
              <a:path w="81280" h="74930">
                <a:moveTo>
                  <a:pt x="35471" y="0"/>
                </a:moveTo>
                <a:lnTo>
                  <a:pt x="0" y="74371"/>
                </a:lnTo>
                <a:lnTo>
                  <a:pt x="81280" y="60896"/>
                </a:lnTo>
                <a:lnTo>
                  <a:pt x="35471" y="0"/>
                </a:lnTo>
                <a:close/>
              </a:path>
            </a:pathLst>
          </a:custGeom>
          <a:solidFill>
            <a:srgbClr val="2F7B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225217" y="1159154"/>
            <a:ext cx="462915" cy="348615"/>
          </a:xfrm>
          <a:custGeom>
            <a:avLst/>
            <a:gdLst/>
            <a:ahLst/>
            <a:cxnLst/>
            <a:rect l="l" t="t" r="r" b="b"/>
            <a:pathLst>
              <a:path w="462914" h="348615">
                <a:moveTo>
                  <a:pt x="0" y="348297"/>
                </a:moveTo>
                <a:lnTo>
                  <a:pt x="462838" y="0"/>
                </a:lnTo>
              </a:path>
            </a:pathLst>
          </a:custGeom>
          <a:ln w="16065">
            <a:solidFill>
              <a:srgbClr val="2F7B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3188169" y="3034042"/>
            <a:ext cx="708660" cy="313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7800"/>
              </a:lnSpc>
              <a:spcBef>
                <a:spcPts val="100"/>
              </a:spcBef>
            </a:pPr>
            <a:r>
              <a:rPr dirty="0" sz="800" spc="-5" b="1">
                <a:solidFill>
                  <a:srgbClr val="2F7BEA"/>
                </a:solidFill>
                <a:latin typeface="Arial"/>
                <a:cs typeface="Arial"/>
              </a:rPr>
              <a:t>Calles </a:t>
            </a:r>
            <a:r>
              <a:rPr dirty="0" sz="800" spc="-20" b="1">
                <a:solidFill>
                  <a:srgbClr val="2F7BEA"/>
                </a:solidFill>
                <a:latin typeface="Arial"/>
                <a:cs typeface="Arial"/>
              </a:rPr>
              <a:t>sin  </a:t>
            </a:r>
            <a:r>
              <a:rPr dirty="0" sz="800" spc="-5" b="1">
                <a:solidFill>
                  <a:srgbClr val="2F7BEA"/>
                </a:solidFill>
                <a:latin typeface="Arial"/>
                <a:cs typeface="Arial"/>
              </a:rPr>
              <a:t>Alcant.</a:t>
            </a:r>
            <a:r>
              <a:rPr dirty="0" sz="800" spc="-50" b="1">
                <a:solidFill>
                  <a:srgbClr val="2F7BEA"/>
                </a:solidFill>
                <a:latin typeface="Arial"/>
                <a:cs typeface="Arial"/>
              </a:rPr>
              <a:t> </a:t>
            </a:r>
            <a:r>
              <a:rPr dirty="0" sz="800" spc="-15" b="1">
                <a:solidFill>
                  <a:srgbClr val="2F7BEA"/>
                </a:solidFill>
                <a:latin typeface="Arial"/>
                <a:cs typeface="Arial"/>
              </a:rPr>
              <a:t>Pluvial</a:t>
            </a:r>
            <a:endParaRPr sz="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502418" y="1567142"/>
            <a:ext cx="761365" cy="313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7700"/>
              </a:lnSpc>
              <a:spcBef>
                <a:spcPts val="100"/>
              </a:spcBef>
            </a:pPr>
            <a:r>
              <a:rPr dirty="0" sz="800" b="1">
                <a:solidFill>
                  <a:srgbClr val="2F7BEA"/>
                </a:solidFill>
                <a:latin typeface="Arial"/>
                <a:cs typeface="Arial"/>
              </a:rPr>
              <a:t>Redes</a:t>
            </a:r>
            <a:r>
              <a:rPr dirty="0" sz="800" spc="-80" b="1">
                <a:solidFill>
                  <a:srgbClr val="2F7BEA"/>
                </a:solidFill>
                <a:latin typeface="Arial"/>
                <a:cs typeface="Arial"/>
              </a:rPr>
              <a:t> </a:t>
            </a:r>
            <a:r>
              <a:rPr dirty="0" sz="800" spc="5" b="1">
                <a:solidFill>
                  <a:srgbClr val="2F7BEA"/>
                </a:solidFill>
                <a:latin typeface="Arial"/>
                <a:cs typeface="Arial"/>
              </a:rPr>
              <a:t>trabajan </a:t>
            </a:r>
            <a:r>
              <a:rPr dirty="0" sz="800" b="1">
                <a:solidFill>
                  <a:srgbClr val="2F7BEA"/>
                </a:solidFill>
                <a:latin typeface="Arial"/>
                <a:cs typeface="Arial"/>
              </a:rPr>
              <a:t> </a:t>
            </a:r>
            <a:r>
              <a:rPr dirty="0" sz="800" spc="-5" b="1">
                <a:solidFill>
                  <a:srgbClr val="2F7BEA"/>
                </a:solidFill>
                <a:latin typeface="Arial"/>
                <a:cs typeface="Arial"/>
              </a:rPr>
              <a:t>presurizadas</a:t>
            </a:r>
            <a:endParaRPr sz="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681185" y="1016775"/>
            <a:ext cx="1312545" cy="313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7700"/>
              </a:lnSpc>
              <a:spcBef>
                <a:spcPts val="100"/>
              </a:spcBef>
            </a:pPr>
            <a:r>
              <a:rPr dirty="0" sz="800" spc="-15" b="1">
                <a:solidFill>
                  <a:srgbClr val="2F7BEA"/>
                </a:solidFill>
                <a:latin typeface="Arial"/>
                <a:cs typeface="Arial"/>
              </a:rPr>
              <a:t>Tuberías </a:t>
            </a:r>
            <a:r>
              <a:rPr dirty="0" sz="800" spc="-30" b="1">
                <a:solidFill>
                  <a:srgbClr val="2F7BEA"/>
                </a:solidFill>
                <a:latin typeface="Arial"/>
                <a:cs typeface="Arial"/>
              </a:rPr>
              <a:t>y </a:t>
            </a:r>
            <a:r>
              <a:rPr dirty="0" sz="800" b="1">
                <a:solidFill>
                  <a:srgbClr val="2F7BEA"/>
                </a:solidFill>
                <a:latin typeface="Arial"/>
                <a:cs typeface="Arial"/>
              </a:rPr>
              <a:t>pozos </a:t>
            </a:r>
            <a:r>
              <a:rPr dirty="0" sz="800" spc="-5" b="1">
                <a:solidFill>
                  <a:srgbClr val="2F7BEA"/>
                </a:solidFill>
                <a:latin typeface="Arial"/>
                <a:cs typeface="Arial"/>
              </a:rPr>
              <a:t>ubicados  </a:t>
            </a:r>
            <a:r>
              <a:rPr dirty="0" sz="800" b="1">
                <a:solidFill>
                  <a:srgbClr val="2F7BEA"/>
                </a:solidFill>
                <a:latin typeface="Arial"/>
                <a:cs typeface="Arial"/>
              </a:rPr>
              <a:t>en </a:t>
            </a:r>
            <a:r>
              <a:rPr dirty="0" sz="800" spc="-5" b="1">
                <a:solidFill>
                  <a:srgbClr val="2F7BEA"/>
                </a:solidFill>
                <a:latin typeface="Arial"/>
                <a:cs typeface="Arial"/>
              </a:rPr>
              <a:t>propiedad</a:t>
            </a:r>
            <a:r>
              <a:rPr dirty="0" sz="800" spc="-10" b="1">
                <a:solidFill>
                  <a:srgbClr val="2F7BEA"/>
                </a:solidFill>
                <a:latin typeface="Arial"/>
                <a:cs typeface="Arial"/>
              </a:rPr>
              <a:t> </a:t>
            </a:r>
            <a:r>
              <a:rPr dirty="0" sz="800" spc="-5" b="1">
                <a:solidFill>
                  <a:srgbClr val="2F7BEA"/>
                </a:solidFill>
                <a:latin typeface="Arial"/>
                <a:cs typeface="Arial"/>
              </a:rPr>
              <a:t>privada</a:t>
            </a:r>
            <a:endParaRPr sz="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62699" y="1767497"/>
            <a:ext cx="806450" cy="456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2240" marR="5080" indent="-130175">
              <a:lnSpc>
                <a:spcPct val="117800"/>
              </a:lnSpc>
              <a:spcBef>
                <a:spcPts val="100"/>
              </a:spcBef>
            </a:pPr>
            <a:r>
              <a:rPr dirty="0" sz="800" b="1">
                <a:solidFill>
                  <a:srgbClr val="2F7BEA"/>
                </a:solidFill>
                <a:latin typeface="Arial"/>
                <a:cs typeface="Arial"/>
              </a:rPr>
              <a:t>Pozo </a:t>
            </a:r>
            <a:r>
              <a:rPr dirty="0" sz="800" spc="-10" b="1">
                <a:solidFill>
                  <a:srgbClr val="2F7BEA"/>
                </a:solidFill>
                <a:latin typeface="Arial"/>
                <a:cs typeface="Arial"/>
              </a:rPr>
              <a:t>no</a:t>
            </a:r>
            <a:r>
              <a:rPr dirty="0" sz="800" spc="-65" b="1">
                <a:solidFill>
                  <a:srgbClr val="2F7BEA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2F7BEA"/>
                </a:solidFill>
                <a:latin typeface="Arial"/>
                <a:cs typeface="Arial"/>
              </a:rPr>
              <a:t>cumple  </a:t>
            </a:r>
            <a:r>
              <a:rPr dirty="0" sz="800" spc="-5" b="1">
                <a:solidFill>
                  <a:srgbClr val="2F7BEA"/>
                </a:solidFill>
                <a:latin typeface="Arial"/>
                <a:cs typeface="Arial"/>
              </a:rPr>
              <a:t>la</a:t>
            </a:r>
            <a:r>
              <a:rPr dirty="0" sz="800" spc="-80" b="1">
                <a:solidFill>
                  <a:srgbClr val="2F7BEA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2F7BEA"/>
                </a:solidFill>
                <a:latin typeface="Arial"/>
                <a:cs typeface="Arial"/>
              </a:rPr>
              <a:t>separación</a:t>
            </a:r>
            <a:endParaRPr sz="800">
              <a:latin typeface="Arial"/>
              <a:cs typeface="Arial"/>
            </a:endParaRPr>
          </a:p>
          <a:p>
            <a:pPr marL="411480">
              <a:lnSpc>
                <a:spcPct val="100000"/>
              </a:lnSpc>
              <a:spcBef>
                <a:spcPts val="170"/>
              </a:spcBef>
            </a:pPr>
            <a:r>
              <a:rPr dirty="0" sz="800" b="1">
                <a:solidFill>
                  <a:srgbClr val="2F7BEA"/>
                </a:solidFill>
                <a:latin typeface="Arial"/>
                <a:cs typeface="Arial"/>
              </a:rPr>
              <a:t>máxima</a:t>
            </a:r>
            <a:endParaRPr sz="8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667508" y="1017168"/>
            <a:ext cx="3082347" cy="2143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8376336" y="2946031"/>
            <a:ext cx="410845" cy="175895"/>
          </a:xfrm>
          <a:custGeom>
            <a:avLst/>
            <a:gdLst/>
            <a:ahLst/>
            <a:cxnLst/>
            <a:rect l="l" t="t" r="r" b="b"/>
            <a:pathLst>
              <a:path w="410845" h="175894">
                <a:moveTo>
                  <a:pt x="410324" y="175869"/>
                </a:moveTo>
                <a:lnTo>
                  <a:pt x="0" y="175869"/>
                </a:lnTo>
                <a:lnTo>
                  <a:pt x="0" y="0"/>
                </a:lnTo>
                <a:lnTo>
                  <a:pt x="410324" y="0"/>
                </a:lnTo>
                <a:lnTo>
                  <a:pt x="410324" y="1758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4558779" y="1535443"/>
            <a:ext cx="1179830" cy="456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7800"/>
              </a:lnSpc>
              <a:spcBef>
                <a:spcPts val="100"/>
              </a:spcBef>
            </a:pPr>
            <a:r>
              <a:rPr dirty="0" sz="800" spc="-5" b="1">
                <a:solidFill>
                  <a:srgbClr val="2F7BEA"/>
                </a:solidFill>
                <a:latin typeface="Arial"/>
                <a:cs typeface="Arial"/>
              </a:rPr>
              <a:t>Predios </a:t>
            </a:r>
            <a:r>
              <a:rPr dirty="0" sz="800" b="1">
                <a:solidFill>
                  <a:srgbClr val="2F7BEA"/>
                </a:solidFill>
                <a:latin typeface="Arial"/>
                <a:cs typeface="Arial"/>
              </a:rPr>
              <a:t>descargan en  alcantarillado</a:t>
            </a:r>
            <a:r>
              <a:rPr dirty="0" sz="800" spc="-80" b="1">
                <a:solidFill>
                  <a:srgbClr val="2F7BEA"/>
                </a:solidFill>
                <a:latin typeface="Arial"/>
                <a:cs typeface="Arial"/>
              </a:rPr>
              <a:t> </a:t>
            </a:r>
            <a:r>
              <a:rPr dirty="0" sz="800" spc="-5" b="1">
                <a:solidFill>
                  <a:srgbClr val="2F7BEA"/>
                </a:solidFill>
                <a:latin typeface="Arial"/>
                <a:cs typeface="Arial"/>
              </a:rPr>
              <a:t>municipal </a:t>
            </a:r>
            <a:r>
              <a:rPr dirty="0" sz="800" spc="-5" b="1">
                <a:solidFill>
                  <a:srgbClr val="2F7BEA"/>
                </a:solidFill>
                <a:latin typeface="Arial"/>
                <a:cs typeface="Arial"/>
              </a:rPr>
              <a:t> </a:t>
            </a:r>
            <a:r>
              <a:rPr dirty="0" sz="800" spc="-45" b="1">
                <a:solidFill>
                  <a:srgbClr val="2F7BEA"/>
                </a:solidFill>
                <a:latin typeface="Arial"/>
                <a:cs typeface="Arial"/>
              </a:rPr>
              <a:t>Av. </a:t>
            </a:r>
            <a:r>
              <a:rPr dirty="0" sz="800" spc="-5" b="1">
                <a:solidFill>
                  <a:srgbClr val="2F7BEA"/>
                </a:solidFill>
                <a:latin typeface="Arial"/>
                <a:cs typeface="Arial"/>
              </a:rPr>
              <a:t>Gral.</a:t>
            </a:r>
            <a:r>
              <a:rPr dirty="0" sz="800" spc="30" b="1">
                <a:solidFill>
                  <a:srgbClr val="2F7BEA"/>
                </a:solidFill>
                <a:latin typeface="Arial"/>
                <a:cs typeface="Arial"/>
              </a:rPr>
              <a:t> </a:t>
            </a:r>
            <a:r>
              <a:rPr dirty="0" sz="800" spc="-5" b="1">
                <a:solidFill>
                  <a:srgbClr val="2F7BEA"/>
                </a:solidFill>
                <a:latin typeface="Arial"/>
                <a:cs typeface="Arial"/>
              </a:rPr>
              <a:t>Enríquez</a:t>
            </a:r>
            <a:endParaRPr sz="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507979" y="2426779"/>
            <a:ext cx="973455" cy="456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7800"/>
              </a:lnSpc>
              <a:spcBef>
                <a:spcPts val="100"/>
              </a:spcBef>
            </a:pPr>
            <a:r>
              <a:rPr dirty="0" sz="800" b="1">
                <a:solidFill>
                  <a:srgbClr val="2F7BEA"/>
                </a:solidFill>
                <a:latin typeface="Arial"/>
                <a:cs typeface="Arial"/>
              </a:rPr>
              <a:t>Pozos </a:t>
            </a:r>
            <a:r>
              <a:rPr dirty="0" sz="800" spc="-5" b="1">
                <a:solidFill>
                  <a:srgbClr val="2F7BEA"/>
                </a:solidFill>
                <a:latin typeface="Arial"/>
                <a:cs typeface="Arial"/>
              </a:rPr>
              <a:t>cumplen la  </a:t>
            </a:r>
            <a:r>
              <a:rPr dirty="0" sz="800" b="1">
                <a:solidFill>
                  <a:srgbClr val="2F7BEA"/>
                </a:solidFill>
                <a:latin typeface="Arial"/>
                <a:cs typeface="Arial"/>
              </a:rPr>
              <a:t>separación</a:t>
            </a:r>
            <a:r>
              <a:rPr dirty="0" sz="800" spc="-65" b="1">
                <a:solidFill>
                  <a:srgbClr val="2F7BEA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2F7BEA"/>
                </a:solidFill>
                <a:latin typeface="Arial"/>
                <a:cs typeface="Arial"/>
              </a:rPr>
              <a:t>máxima </a:t>
            </a:r>
            <a:r>
              <a:rPr dirty="0" sz="800" b="1">
                <a:solidFill>
                  <a:srgbClr val="2F7BEA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2F7BEA"/>
                </a:solidFill>
                <a:latin typeface="Arial"/>
                <a:cs typeface="Arial"/>
              </a:rPr>
              <a:t>entre</a:t>
            </a:r>
            <a:r>
              <a:rPr dirty="0" sz="800" spc="-5" b="1">
                <a:solidFill>
                  <a:srgbClr val="2F7BEA"/>
                </a:solidFill>
                <a:latin typeface="Arial"/>
                <a:cs typeface="Arial"/>
              </a:rPr>
              <a:t> </a:t>
            </a:r>
            <a:r>
              <a:rPr dirty="0" sz="800" spc="-10" b="1">
                <a:solidFill>
                  <a:srgbClr val="2F7BEA"/>
                </a:solidFill>
                <a:latin typeface="Arial"/>
                <a:cs typeface="Arial"/>
              </a:rPr>
              <a:t>ellos</a:t>
            </a:r>
            <a:endParaRPr sz="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031771" y="2809913"/>
            <a:ext cx="704850" cy="313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7700"/>
              </a:lnSpc>
              <a:spcBef>
                <a:spcPts val="100"/>
              </a:spcBef>
            </a:pPr>
            <a:r>
              <a:rPr dirty="0" sz="800" spc="-5" b="1">
                <a:solidFill>
                  <a:srgbClr val="2F7BEA"/>
                </a:solidFill>
                <a:latin typeface="Arial"/>
                <a:cs typeface="Arial"/>
              </a:rPr>
              <a:t>Instalación</a:t>
            </a:r>
            <a:r>
              <a:rPr dirty="0" sz="800" spc="-45" b="1">
                <a:solidFill>
                  <a:srgbClr val="2F7BEA"/>
                </a:solidFill>
                <a:latin typeface="Arial"/>
                <a:cs typeface="Arial"/>
              </a:rPr>
              <a:t> </a:t>
            </a:r>
            <a:r>
              <a:rPr dirty="0" sz="800" spc="5" b="1">
                <a:solidFill>
                  <a:srgbClr val="2F7BEA"/>
                </a:solidFill>
                <a:latin typeface="Arial"/>
                <a:cs typeface="Arial"/>
              </a:rPr>
              <a:t>de  </a:t>
            </a:r>
            <a:r>
              <a:rPr dirty="0" sz="800" spc="-10" b="1">
                <a:solidFill>
                  <a:srgbClr val="2F7BEA"/>
                </a:solidFill>
                <a:latin typeface="Arial"/>
                <a:cs typeface="Arial"/>
              </a:rPr>
              <a:t>nuevas</a:t>
            </a:r>
            <a:r>
              <a:rPr dirty="0" sz="800" spc="-30" b="1">
                <a:solidFill>
                  <a:srgbClr val="2F7BEA"/>
                </a:solidFill>
                <a:latin typeface="Arial"/>
                <a:cs typeface="Arial"/>
              </a:rPr>
              <a:t> </a:t>
            </a:r>
            <a:r>
              <a:rPr dirty="0" sz="800" spc="-5" b="1">
                <a:solidFill>
                  <a:srgbClr val="2F7BEA"/>
                </a:solidFill>
                <a:latin typeface="Arial"/>
                <a:cs typeface="Arial"/>
              </a:rPr>
              <a:t>redes</a:t>
            </a:r>
            <a:endParaRPr sz="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179701" y="1132598"/>
            <a:ext cx="612775" cy="456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7800"/>
              </a:lnSpc>
              <a:spcBef>
                <a:spcPts val="100"/>
              </a:spcBef>
            </a:pPr>
            <a:r>
              <a:rPr dirty="0" sz="800" spc="-5" b="1">
                <a:solidFill>
                  <a:srgbClr val="2F7BEA"/>
                </a:solidFill>
                <a:latin typeface="Arial"/>
                <a:cs typeface="Arial"/>
              </a:rPr>
              <a:t>Aumento</a:t>
            </a:r>
            <a:r>
              <a:rPr dirty="0" sz="800" spc="-75" b="1">
                <a:solidFill>
                  <a:srgbClr val="2F7BEA"/>
                </a:solidFill>
                <a:latin typeface="Arial"/>
                <a:cs typeface="Arial"/>
              </a:rPr>
              <a:t> </a:t>
            </a:r>
            <a:r>
              <a:rPr dirty="0" sz="800" spc="5" b="1">
                <a:solidFill>
                  <a:srgbClr val="2F7BEA"/>
                </a:solidFill>
                <a:latin typeface="Arial"/>
                <a:cs typeface="Arial"/>
              </a:rPr>
              <a:t>de </a:t>
            </a:r>
            <a:r>
              <a:rPr dirty="0" sz="800" b="1">
                <a:solidFill>
                  <a:srgbClr val="2F7BEA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2F7BEA"/>
                </a:solidFill>
                <a:latin typeface="Arial"/>
                <a:cs typeface="Arial"/>
              </a:rPr>
              <a:t>diámetro</a:t>
            </a:r>
            <a:r>
              <a:rPr dirty="0" sz="800" spc="-55" b="1">
                <a:solidFill>
                  <a:srgbClr val="2F7BEA"/>
                </a:solidFill>
                <a:latin typeface="Arial"/>
                <a:cs typeface="Arial"/>
              </a:rPr>
              <a:t> </a:t>
            </a:r>
            <a:r>
              <a:rPr dirty="0" sz="800" spc="5" b="1">
                <a:solidFill>
                  <a:srgbClr val="2F7BEA"/>
                </a:solidFill>
                <a:latin typeface="Arial"/>
                <a:cs typeface="Arial"/>
              </a:rPr>
              <a:t>de  </a:t>
            </a:r>
            <a:r>
              <a:rPr dirty="0" sz="800" b="1">
                <a:solidFill>
                  <a:srgbClr val="2F7BEA"/>
                </a:solidFill>
                <a:latin typeface="Arial"/>
                <a:cs typeface="Arial"/>
              </a:rPr>
              <a:t>tubería</a:t>
            </a:r>
            <a:endParaRPr sz="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993676" y="618198"/>
            <a:ext cx="2018030" cy="313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7160" marR="5080" indent="-125095">
              <a:lnSpc>
                <a:spcPct val="117700"/>
              </a:lnSpc>
              <a:spcBef>
                <a:spcPts val="100"/>
              </a:spcBef>
            </a:pPr>
            <a:r>
              <a:rPr dirty="0" sz="800" spc="-5" b="1">
                <a:solidFill>
                  <a:srgbClr val="2F7BEA"/>
                </a:solidFill>
                <a:latin typeface="Arial"/>
                <a:cs typeface="Arial"/>
              </a:rPr>
              <a:t>Reubicación </a:t>
            </a:r>
            <a:r>
              <a:rPr dirty="0" sz="800" spc="5" b="1">
                <a:solidFill>
                  <a:srgbClr val="2F7BEA"/>
                </a:solidFill>
                <a:latin typeface="Arial"/>
                <a:cs typeface="Arial"/>
              </a:rPr>
              <a:t>de </a:t>
            </a:r>
            <a:r>
              <a:rPr dirty="0" sz="800" spc="-10" b="1">
                <a:solidFill>
                  <a:srgbClr val="2F7BEA"/>
                </a:solidFill>
                <a:latin typeface="Arial"/>
                <a:cs typeface="Arial"/>
              </a:rPr>
              <a:t>las </a:t>
            </a:r>
            <a:r>
              <a:rPr dirty="0" sz="800" spc="-5" b="1">
                <a:solidFill>
                  <a:srgbClr val="2F7BEA"/>
                </a:solidFill>
                <a:latin typeface="Arial"/>
                <a:cs typeface="Arial"/>
              </a:rPr>
              <a:t>tuberías </a:t>
            </a:r>
            <a:r>
              <a:rPr dirty="0" sz="800" spc="-30" b="1">
                <a:solidFill>
                  <a:srgbClr val="2F7BEA"/>
                </a:solidFill>
                <a:latin typeface="Arial"/>
                <a:cs typeface="Arial"/>
              </a:rPr>
              <a:t>y </a:t>
            </a:r>
            <a:r>
              <a:rPr dirty="0" sz="800" b="1">
                <a:solidFill>
                  <a:srgbClr val="2F7BEA"/>
                </a:solidFill>
                <a:latin typeface="Arial"/>
                <a:cs typeface="Arial"/>
              </a:rPr>
              <a:t>pozos </a:t>
            </a:r>
            <a:r>
              <a:rPr dirty="0" sz="800" spc="5" b="1">
                <a:solidFill>
                  <a:srgbClr val="2F7BEA"/>
                </a:solidFill>
                <a:latin typeface="Arial"/>
                <a:cs typeface="Arial"/>
              </a:rPr>
              <a:t>para  </a:t>
            </a:r>
            <a:r>
              <a:rPr dirty="0" sz="800" b="1">
                <a:solidFill>
                  <a:srgbClr val="2F7BEA"/>
                </a:solidFill>
                <a:latin typeface="Arial"/>
                <a:cs typeface="Arial"/>
              </a:rPr>
              <a:t>que </a:t>
            </a:r>
            <a:r>
              <a:rPr dirty="0" sz="800" spc="-10" b="1">
                <a:solidFill>
                  <a:srgbClr val="2F7BEA"/>
                </a:solidFill>
                <a:latin typeface="Arial"/>
                <a:cs typeface="Arial"/>
              </a:rPr>
              <a:t>no </a:t>
            </a:r>
            <a:r>
              <a:rPr dirty="0" sz="800" spc="5" b="1">
                <a:solidFill>
                  <a:srgbClr val="2F7BEA"/>
                </a:solidFill>
                <a:latin typeface="Arial"/>
                <a:cs typeface="Arial"/>
              </a:rPr>
              <a:t>afecten </a:t>
            </a:r>
            <a:r>
              <a:rPr dirty="0" sz="800" spc="-5" b="1">
                <a:solidFill>
                  <a:srgbClr val="2F7BEA"/>
                </a:solidFill>
                <a:latin typeface="Arial"/>
                <a:cs typeface="Arial"/>
              </a:rPr>
              <a:t>la propiedad</a:t>
            </a:r>
            <a:r>
              <a:rPr dirty="0" sz="800" spc="5" b="1">
                <a:solidFill>
                  <a:srgbClr val="2F7BEA"/>
                </a:solidFill>
                <a:latin typeface="Arial"/>
                <a:cs typeface="Arial"/>
              </a:rPr>
              <a:t> </a:t>
            </a:r>
            <a:r>
              <a:rPr dirty="0" sz="800" spc="-5" b="1">
                <a:solidFill>
                  <a:srgbClr val="2F7BEA"/>
                </a:solidFill>
                <a:latin typeface="Arial"/>
                <a:cs typeface="Arial"/>
              </a:rPr>
              <a:t>privada</a:t>
            </a:r>
            <a:endParaRPr sz="8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869965" y="1351800"/>
            <a:ext cx="82550" cy="69850"/>
          </a:xfrm>
          <a:custGeom>
            <a:avLst/>
            <a:gdLst/>
            <a:ahLst/>
            <a:cxnLst/>
            <a:rect l="l" t="t" r="r" b="b"/>
            <a:pathLst>
              <a:path w="82550" h="69850">
                <a:moveTo>
                  <a:pt x="0" y="0"/>
                </a:moveTo>
                <a:lnTo>
                  <a:pt x="30632" y="69761"/>
                </a:lnTo>
                <a:lnTo>
                  <a:pt x="82207" y="5511"/>
                </a:lnTo>
                <a:lnTo>
                  <a:pt x="0" y="0"/>
                </a:lnTo>
                <a:close/>
              </a:path>
            </a:pathLst>
          </a:custGeom>
          <a:solidFill>
            <a:srgbClr val="2F7B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440997" y="1380934"/>
            <a:ext cx="457834" cy="201295"/>
          </a:xfrm>
          <a:custGeom>
            <a:avLst/>
            <a:gdLst/>
            <a:ahLst/>
            <a:cxnLst/>
            <a:rect l="l" t="t" r="r" b="b"/>
            <a:pathLst>
              <a:path w="457835" h="201294">
                <a:moveTo>
                  <a:pt x="457377" y="0"/>
                </a:moveTo>
                <a:lnTo>
                  <a:pt x="0" y="200863"/>
                </a:lnTo>
              </a:path>
            </a:pathLst>
          </a:custGeom>
          <a:ln w="14922">
            <a:solidFill>
              <a:srgbClr val="2F7B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923762" y="2100580"/>
            <a:ext cx="82550" cy="69850"/>
          </a:xfrm>
          <a:custGeom>
            <a:avLst/>
            <a:gdLst/>
            <a:ahLst/>
            <a:cxnLst/>
            <a:rect l="l" t="t" r="r" b="b"/>
            <a:pathLst>
              <a:path w="82550" h="69850">
                <a:moveTo>
                  <a:pt x="31089" y="0"/>
                </a:moveTo>
                <a:lnTo>
                  <a:pt x="0" y="69557"/>
                </a:lnTo>
                <a:lnTo>
                  <a:pt x="82232" y="64604"/>
                </a:lnTo>
                <a:lnTo>
                  <a:pt x="31089" y="0"/>
                </a:lnTo>
                <a:close/>
              </a:path>
            </a:pathLst>
          </a:custGeom>
          <a:solidFill>
            <a:srgbClr val="2F7B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449468" y="1921154"/>
            <a:ext cx="502920" cy="220345"/>
          </a:xfrm>
          <a:custGeom>
            <a:avLst/>
            <a:gdLst/>
            <a:ahLst/>
            <a:cxnLst/>
            <a:rect l="l" t="t" r="r" b="b"/>
            <a:pathLst>
              <a:path w="502920" h="220344">
                <a:moveTo>
                  <a:pt x="502894" y="220052"/>
                </a:moveTo>
                <a:lnTo>
                  <a:pt x="0" y="0"/>
                </a:lnTo>
              </a:path>
            </a:pathLst>
          </a:custGeom>
          <a:ln w="14922">
            <a:solidFill>
              <a:srgbClr val="2F7B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857504" y="1279982"/>
            <a:ext cx="74930" cy="78740"/>
          </a:xfrm>
          <a:custGeom>
            <a:avLst/>
            <a:gdLst/>
            <a:ahLst/>
            <a:cxnLst/>
            <a:rect l="l" t="t" r="r" b="b"/>
            <a:pathLst>
              <a:path w="74929" h="78740">
                <a:moveTo>
                  <a:pt x="74929" y="0"/>
                </a:moveTo>
                <a:lnTo>
                  <a:pt x="0" y="13754"/>
                </a:lnTo>
                <a:lnTo>
                  <a:pt x="50622" y="78727"/>
                </a:lnTo>
                <a:lnTo>
                  <a:pt x="74929" y="0"/>
                </a:lnTo>
                <a:close/>
              </a:path>
            </a:pathLst>
          </a:custGeom>
          <a:solidFill>
            <a:srgbClr val="2F7B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826694" y="938644"/>
            <a:ext cx="71120" cy="362585"/>
          </a:xfrm>
          <a:custGeom>
            <a:avLst/>
            <a:gdLst/>
            <a:ahLst/>
            <a:cxnLst/>
            <a:rect l="l" t="t" r="r" b="b"/>
            <a:pathLst>
              <a:path w="71120" h="362584">
                <a:moveTo>
                  <a:pt x="70840" y="362280"/>
                </a:moveTo>
                <a:lnTo>
                  <a:pt x="0" y="0"/>
                </a:lnTo>
              </a:path>
            </a:pathLst>
          </a:custGeom>
          <a:ln w="12230">
            <a:solidFill>
              <a:srgbClr val="2F7B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351930" y="2486228"/>
            <a:ext cx="78105" cy="75565"/>
          </a:xfrm>
          <a:custGeom>
            <a:avLst/>
            <a:gdLst/>
            <a:ahLst/>
            <a:cxnLst/>
            <a:rect l="l" t="t" r="r" b="b"/>
            <a:pathLst>
              <a:path w="78104" h="75564">
                <a:moveTo>
                  <a:pt x="0" y="0"/>
                </a:moveTo>
                <a:lnTo>
                  <a:pt x="11264" y="75349"/>
                </a:lnTo>
                <a:lnTo>
                  <a:pt x="77876" y="26885"/>
                </a:lnTo>
                <a:lnTo>
                  <a:pt x="0" y="0"/>
                </a:lnTo>
                <a:close/>
              </a:path>
            </a:pathLst>
          </a:custGeom>
          <a:solidFill>
            <a:srgbClr val="2F7B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512231" y="2521775"/>
            <a:ext cx="859790" cy="133350"/>
          </a:xfrm>
          <a:custGeom>
            <a:avLst/>
            <a:gdLst/>
            <a:ahLst/>
            <a:cxnLst/>
            <a:rect l="l" t="t" r="r" b="b"/>
            <a:pathLst>
              <a:path w="859789" h="133350">
                <a:moveTo>
                  <a:pt x="859472" y="0"/>
                </a:moveTo>
                <a:lnTo>
                  <a:pt x="0" y="132829"/>
                </a:lnTo>
              </a:path>
            </a:pathLst>
          </a:custGeom>
          <a:ln w="18783">
            <a:solidFill>
              <a:srgbClr val="2F7B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7378153" y="2743771"/>
            <a:ext cx="81915" cy="71120"/>
          </a:xfrm>
          <a:custGeom>
            <a:avLst/>
            <a:gdLst/>
            <a:ahLst/>
            <a:cxnLst/>
            <a:rect l="l" t="t" r="r" b="b"/>
            <a:pathLst>
              <a:path w="81915" h="71119">
                <a:moveTo>
                  <a:pt x="81889" y="0"/>
                </a:moveTo>
                <a:lnTo>
                  <a:pt x="0" y="8915"/>
                </a:lnTo>
                <a:lnTo>
                  <a:pt x="54190" y="70980"/>
                </a:lnTo>
                <a:lnTo>
                  <a:pt x="81889" y="0"/>
                </a:lnTo>
                <a:close/>
              </a:path>
            </a:pathLst>
          </a:custGeom>
          <a:solidFill>
            <a:srgbClr val="2F7B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7432865" y="2774061"/>
            <a:ext cx="598805" cy="229235"/>
          </a:xfrm>
          <a:custGeom>
            <a:avLst/>
            <a:gdLst/>
            <a:ahLst/>
            <a:cxnLst/>
            <a:rect l="l" t="t" r="r" b="b"/>
            <a:pathLst>
              <a:path w="598804" h="229235">
                <a:moveTo>
                  <a:pt x="0" y="0"/>
                </a:moveTo>
                <a:lnTo>
                  <a:pt x="598335" y="228892"/>
                </a:lnTo>
              </a:path>
            </a:pathLst>
          </a:custGeom>
          <a:ln w="16116">
            <a:solidFill>
              <a:srgbClr val="2F7B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7754886" y="1826945"/>
            <a:ext cx="81915" cy="72390"/>
          </a:xfrm>
          <a:custGeom>
            <a:avLst/>
            <a:gdLst/>
            <a:ahLst/>
            <a:cxnLst/>
            <a:rect l="l" t="t" r="r" b="b"/>
            <a:pathLst>
              <a:path w="81915" h="72389">
                <a:moveTo>
                  <a:pt x="39560" y="0"/>
                </a:moveTo>
                <a:lnTo>
                  <a:pt x="0" y="72250"/>
                </a:lnTo>
                <a:lnTo>
                  <a:pt x="81889" y="63334"/>
                </a:lnTo>
                <a:lnTo>
                  <a:pt x="39560" y="0"/>
                </a:lnTo>
                <a:close/>
              </a:path>
            </a:pathLst>
          </a:custGeom>
          <a:solidFill>
            <a:srgbClr val="2F7B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7803718" y="1603133"/>
            <a:ext cx="388620" cy="263525"/>
          </a:xfrm>
          <a:custGeom>
            <a:avLst/>
            <a:gdLst/>
            <a:ahLst/>
            <a:cxnLst/>
            <a:rect l="l" t="t" r="r" b="b"/>
            <a:pathLst>
              <a:path w="388620" h="263525">
                <a:moveTo>
                  <a:pt x="0" y="263436"/>
                </a:moveTo>
                <a:lnTo>
                  <a:pt x="388607" y="0"/>
                </a:lnTo>
              </a:path>
            </a:pathLst>
          </a:custGeom>
          <a:ln w="16116">
            <a:solidFill>
              <a:srgbClr val="2F7B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6691248" y="2582227"/>
            <a:ext cx="75565" cy="76200"/>
          </a:xfrm>
          <a:custGeom>
            <a:avLst/>
            <a:gdLst/>
            <a:ahLst/>
            <a:cxnLst/>
            <a:rect l="l" t="t" r="r" b="b"/>
            <a:pathLst>
              <a:path w="75565" h="76200">
                <a:moveTo>
                  <a:pt x="0" y="0"/>
                </a:moveTo>
                <a:lnTo>
                  <a:pt x="4432" y="76034"/>
                </a:lnTo>
                <a:lnTo>
                  <a:pt x="75145" y="33794"/>
                </a:lnTo>
                <a:lnTo>
                  <a:pt x="0" y="0"/>
                </a:lnTo>
                <a:close/>
              </a:path>
            </a:pathLst>
          </a:custGeom>
          <a:solidFill>
            <a:srgbClr val="2F7B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5508993" y="2619425"/>
            <a:ext cx="1198880" cy="74295"/>
          </a:xfrm>
          <a:custGeom>
            <a:avLst/>
            <a:gdLst/>
            <a:ahLst/>
            <a:cxnLst/>
            <a:rect l="l" t="t" r="r" b="b"/>
            <a:pathLst>
              <a:path w="1198879" h="74294">
                <a:moveTo>
                  <a:pt x="1198752" y="0"/>
                </a:moveTo>
                <a:lnTo>
                  <a:pt x="0" y="74180"/>
                </a:lnTo>
              </a:path>
            </a:pathLst>
          </a:custGeom>
          <a:ln w="22072">
            <a:solidFill>
              <a:srgbClr val="2F7BEA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2722" y="304381"/>
            <a:ext cx="531495" cy="531495"/>
          </a:xfrm>
          <a:custGeom>
            <a:avLst/>
            <a:gdLst/>
            <a:ahLst/>
            <a:cxnLst/>
            <a:rect l="l" t="t" r="r" b="b"/>
            <a:pathLst>
              <a:path w="531494" h="531494">
                <a:moveTo>
                  <a:pt x="461073" y="0"/>
                </a:moveTo>
                <a:lnTo>
                  <a:pt x="70421" y="0"/>
                </a:lnTo>
                <a:lnTo>
                  <a:pt x="42958" y="5536"/>
                </a:lnTo>
                <a:lnTo>
                  <a:pt x="20580" y="20640"/>
                </a:lnTo>
                <a:lnTo>
                  <a:pt x="5516" y="43055"/>
                </a:lnTo>
                <a:lnTo>
                  <a:pt x="0" y="70523"/>
                </a:lnTo>
                <a:lnTo>
                  <a:pt x="0" y="460755"/>
                </a:lnTo>
                <a:lnTo>
                  <a:pt x="5516" y="488268"/>
                </a:lnTo>
                <a:lnTo>
                  <a:pt x="20580" y="510733"/>
                </a:lnTo>
                <a:lnTo>
                  <a:pt x="42958" y="525878"/>
                </a:lnTo>
                <a:lnTo>
                  <a:pt x="70421" y="531431"/>
                </a:lnTo>
                <a:lnTo>
                  <a:pt x="461073" y="531431"/>
                </a:lnTo>
                <a:lnTo>
                  <a:pt x="488536" y="525878"/>
                </a:lnTo>
                <a:lnTo>
                  <a:pt x="510914" y="510733"/>
                </a:lnTo>
                <a:lnTo>
                  <a:pt x="525978" y="488268"/>
                </a:lnTo>
                <a:lnTo>
                  <a:pt x="531495" y="460755"/>
                </a:lnTo>
                <a:lnTo>
                  <a:pt x="531495" y="70523"/>
                </a:lnTo>
                <a:lnTo>
                  <a:pt x="525978" y="43055"/>
                </a:lnTo>
                <a:lnTo>
                  <a:pt x="510914" y="20640"/>
                </a:lnTo>
                <a:lnTo>
                  <a:pt x="488536" y="5536"/>
                </a:lnTo>
                <a:lnTo>
                  <a:pt x="461073" y="0"/>
                </a:lnTo>
                <a:close/>
              </a:path>
            </a:pathLst>
          </a:custGeom>
          <a:solidFill>
            <a:srgbClr val="5A7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1048" y="304381"/>
            <a:ext cx="531495" cy="531495"/>
          </a:xfrm>
          <a:custGeom>
            <a:avLst/>
            <a:gdLst/>
            <a:ahLst/>
            <a:cxnLst/>
            <a:rect l="l" t="t" r="r" b="b"/>
            <a:pathLst>
              <a:path w="531494" h="531494">
                <a:moveTo>
                  <a:pt x="461124" y="0"/>
                </a:moveTo>
                <a:lnTo>
                  <a:pt x="70421" y="0"/>
                </a:lnTo>
                <a:lnTo>
                  <a:pt x="42948" y="5536"/>
                </a:lnTo>
                <a:lnTo>
                  <a:pt x="20570" y="20640"/>
                </a:lnTo>
                <a:lnTo>
                  <a:pt x="5513" y="43055"/>
                </a:lnTo>
                <a:lnTo>
                  <a:pt x="0" y="70523"/>
                </a:lnTo>
                <a:lnTo>
                  <a:pt x="0" y="460755"/>
                </a:lnTo>
                <a:lnTo>
                  <a:pt x="5513" y="488268"/>
                </a:lnTo>
                <a:lnTo>
                  <a:pt x="20570" y="510733"/>
                </a:lnTo>
                <a:lnTo>
                  <a:pt x="42948" y="525878"/>
                </a:lnTo>
                <a:lnTo>
                  <a:pt x="70421" y="531431"/>
                </a:lnTo>
                <a:lnTo>
                  <a:pt x="461124" y="531431"/>
                </a:lnTo>
                <a:lnTo>
                  <a:pt x="488434" y="525878"/>
                </a:lnTo>
                <a:lnTo>
                  <a:pt x="510811" y="510733"/>
                </a:lnTo>
                <a:lnTo>
                  <a:pt x="525937" y="488268"/>
                </a:lnTo>
                <a:lnTo>
                  <a:pt x="531495" y="460755"/>
                </a:lnTo>
                <a:lnTo>
                  <a:pt x="531495" y="70523"/>
                </a:lnTo>
                <a:lnTo>
                  <a:pt x="525937" y="43055"/>
                </a:lnTo>
                <a:lnTo>
                  <a:pt x="510811" y="20640"/>
                </a:lnTo>
                <a:lnTo>
                  <a:pt x="488434" y="5536"/>
                </a:lnTo>
                <a:lnTo>
                  <a:pt x="461124" y="0"/>
                </a:lnTo>
                <a:close/>
              </a:path>
            </a:pathLst>
          </a:custGeom>
          <a:solidFill>
            <a:srgbClr val="C7E2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8562" y="309829"/>
            <a:ext cx="1564005" cy="528955"/>
          </a:xfrm>
          <a:custGeom>
            <a:avLst/>
            <a:gdLst/>
            <a:ahLst/>
            <a:cxnLst/>
            <a:rect l="l" t="t" r="r" b="b"/>
            <a:pathLst>
              <a:path w="1564005" h="528955">
                <a:moveTo>
                  <a:pt x="1529572" y="0"/>
                </a:moveTo>
                <a:lnTo>
                  <a:pt x="33896" y="0"/>
                </a:lnTo>
                <a:lnTo>
                  <a:pt x="20691" y="7694"/>
                </a:lnTo>
                <a:lnTo>
                  <a:pt x="9918" y="28675"/>
                </a:lnTo>
                <a:lnTo>
                  <a:pt x="2660" y="59787"/>
                </a:lnTo>
                <a:lnTo>
                  <a:pt x="0" y="97878"/>
                </a:lnTo>
                <a:lnTo>
                  <a:pt x="0" y="430961"/>
                </a:lnTo>
                <a:lnTo>
                  <a:pt x="2660" y="469063"/>
                </a:lnTo>
                <a:lnTo>
                  <a:pt x="9918" y="500175"/>
                </a:lnTo>
                <a:lnTo>
                  <a:pt x="20691" y="521149"/>
                </a:lnTo>
                <a:lnTo>
                  <a:pt x="33896" y="528840"/>
                </a:lnTo>
                <a:lnTo>
                  <a:pt x="1529572" y="528840"/>
                </a:lnTo>
                <a:lnTo>
                  <a:pt x="1542747" y="521149"/>
                </a:lnTo>
                <a:lnTo>
                  <a:pt x="1553505" y="500175"/>
                </a:lnTo>
                <a:lnTo>
                  <a:pt x="1560758" y="469063"/>
                </a:lnTo>
                <a:lnTo>
                  <a:pt x="1563418" y="430961"/>
                </a:lnTo>
                <a:lnTo>
                  <a:pt x="1563418" y="97878"/>
                </a:lnTo>
                <a:lnTo>
                  <a:pt x="1560758" y="59787"/>
                </a:lnTo>
                <a:lnTo>
                  <a:pt x="1553505" y="28675"/>
                </a:lnTo>
                <a:lnTo>
                  <a:pt x="1542747" y="7694"/>
                </a:lnTo>
                <a:lnTo>
                  <a:pt x="1529572" y="0"/>
                </a:lnTo>
                <a:close/>
              </a:path>
            </a:pathLst>
          </a:custGeom>
          <a:solidFill>
            <a:srgbClr val="5A7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2774" y="408768"/>
            <a:ext cx="1341120" cy="314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105"/>
              <a:t>RESU</a:t>
            </a:r>
            <a:r>
              <a:rPr dirty="0" spc="-30"/>
              <a:t>L</a:t>
            </a:r>
            <a:r>
              <a:rPr dirty="0" spc="30"/>
              <a:t>T</a:t>
            </a:r>
            <a:r>
              <a:rPr dirty="0" spc="105"/>
              <a:t>ADOS</a:t>
            </a:r>
          </a:p>
        </p:txBody>
      </p:sp>
      <p:sp>
        <p:nvSpPr>
          <p:cNvPr id="6" name="object 6"/>
          <p:cNvSpPr/>
          <p:nvPr/>
        </p:nvSpPr>
        <p:spPr>
          <a:xfrm>
            <a:off x="514946" y="522516"/>
            <a:ext cx="357505" cy="198120"/>
          </a:xfrm>
          <a:custGeom>
            <a:avLst/>
            <a:gdLst/>
            <a:ahLst/>
            <a:cxnLst/>
            <a:rect l="l" t="t" r="r" b="b"/>
            <a:pathLst>
              <a:path w="357505" h="198120">
                <a:moveTo>
                  <a:pt x="357136" y="197992"/>
                </a:moveTo>
                <a:lnTo>
                  <a:pt x="0" y="197992"/>
                </a:lnTo>
                <a:lnTo>
                  <a:pt x="0" y="0"/>
                </a:lnTo>
                <a:lnTo>
                  <a:pt x="357136" y="0"/>
                </a:lnTo>
                <a:lnTo>
                  <a:pt x="357136" y="197992"/>
                </a:lnTo>
                <a:close/>
              </a:path>
            </a:pathLst>
          </a:custGeom>
          <a:solidFill>
            <a:srgbClr val="6662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21772" y="522516"/>
            <a:ext cx="0" cy="198120"/>
          </a:xfrm>
          <a:custGeom>
            <a:avLst/>
            <a:gdLst/>
            <a:ahLst/>
            <a:cxnLst/>
            <a:rect l="l" t="t" r="r" b="b"/>
            <a:pathLst>
              <a:path w="0" h="198120">
                <a:moveTo>
                  <a:pt x="0" y="0"/>
                </a:moveTo>
                <a:lnTo>
                  <a:pt x="0" y="197992"/>
                </a:lnTo>
              </a:path>
            </a:pathLst>
          </a:custGeom>
          <a:ln w="10020">
            <a:solidFill>
              <a:srgbClr val="BEB9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57643" y="522516"/>
            <a:ext cx="0" cy="198120"/>
          </a:xfrm>
          <a:custGeom>
            <a:avLst/>
            <a:gdLst/>
            <a:ahLst/>
            <a:cxnLst/>
            <a:rect l="l" t="t" r="r" b="b"/>
            <a:pathLst>
              <a:path w="0" h="198120">
                <a:moveTo>
                  <a:pt x="0" y="0"/>
                </a:moveTo>
                <a:lnTo>
                  <a:pt x="0" y="197992"/>
                </a:lnTo>
              </a:path>
            </a:pathLst>
          </a:custGeom>
          <a:ln w="10007">
            <a:solidFill>
              <a:srgbClr val="BEB9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3527" y="670433"/>
            <a:ext cx="0" cy="50165"/>
          </a:xfrm>
          <a:custGeom>
            <a:avLst/>
            <a:gdLst/>
            <a:ahLst/>
            <a:cxnLst/>
            <a:rect l="l" t="t" r="r" b="b"/>
            <a:pathLst>
              <a:path w="0" h="50165">
                <a:moveTo>
                  <a:pt x="0" y="0"/>
                </a:moveTo>
                <a:lnTo>
                  <a:pt x="0" y="50076"/>
                </a:lnTo>
              </a:path>
            </a:pathLst>
          </a:custGeom>
          <a:ln w="10020">
            <a:solidFill>
              <a:srgbClr val="BEB9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9412" y="522516"/>
            <a:ext cx="0" cy="198120"/>
          </a:xfrm>
          <a:custGeom>
            <a:avLst/>
            <a:gdLst/>
            <a:ahLst/>
            <a:cxnLst/>
            <a:rect l="l" t="t" r="r" b="b"/>
            <a:pathLst>
              <a:path w="0" h="198120">
                <a:moveTo>
                  <a:pt x="0" y="0"/>
                </a:moveTo>
                <a:lnTo>
                  <a:pt x="0" y="197992"/>
                </a:lnTo>
              </a:path>
            </a:pathLst>
          </a:custGeom>
          <a:ln w="10007">
            <a:solidFill>
              <a:srgbClr val="BEB9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65270" y="522516"/>
            <a:ext cx="0" cy="198120"/>
          </a:xfrm>
          <a:custGeom>
            <a:avLst/>
            <a:gdLst/>
            <a:ahLst/>
            <a:cxnLst/>
            <a:rect l="l" t="t" r="r" b="b"/>
            <a:pathLst>
              <a:path w="0" h="198120">
                <a:moveTo>
                  <a:pt x="0" y="0"/>
                </a:moveTo>
                <a:lnTo>
                  <a:pt x="0" y="197992"/>
                </a:lnTo>
              </a:path>
            </a:pathLst>
          </a:custGeom>
          <a:ln w="10020">
            <a:solidFill>
              <a:srgbClr val="BEB9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54906" y="547560"/>
            <a:ext cx="267335" cy="148590"/>
          </a:xfrm>
          <a:custGeom>
            <a:avLst/>
            <a:gdLst/>
            <a:ahLst/>
            <a:cxnLst/>
            <a:rect l="l" t="t" r="r" b="b"/>
            <a:pathLst>
              <a:path w="267334" h="148590">
                <a:moveTo>
                  <a:pt x="133489" y="0"/>
                </a:moveTo>
                <a:lnTo>
                  <a:pt x="81535" y="5818"/>
                </a:lnTo>
                <a:lnTo>
                  <a:pt x="39103" y="21685"/>
                </a:lnTo>
                <a:lnTo>
                  <a:pt x="10492" y="45219"/>
                </a:lnTo>
                <a:lnTo>
                  <a:pt x="0" y="74040"/>
                </a:lnTo>
                <a:lnTo>
                  <a:pt x="10492" y="102874"/>
                </a:lnTo>
                <a:lnTo>
                  <a:pt x="39103" y="126412"/>
                </a:lnTo>
                <a:lnTo>
                  <a:pt x="81535" y="142278"/>
                </a:lnTo>
                <a:lnTo>
                  <a:pt x="133489" y="148094"/>
                </a:lnTo>
                <a:lnTo>
                  <a:pt x="185442" y="142278"/>
                </a:lnTo>
                <a:lnTo>
                  <a:pt x="227869" y="126412"/>
                </a:lnTo>
                <a:lnTo>
                  <a:pt x="256476" y="102874"/>
                </a:lnTo>
                <a:lnTo>
                  <a:pt x="266966" y="74040"/>
                </a:lnTo>
                <a:lnTo>
                  <a:pt x="256476" y="45219"/>
                </a:lnTo>
                <a:lnTo>
                  <a:pt x="227869" y="21685"/>
                </a:lnTo>
                <a:lnTo>
                  <a:pt x="185442" y="5818"/>
                </a:lnTo>
                <a:lnTo>
                  <a:pt x="133489" y="0"/>
                </a:lnTo>
                <a:close/>
              </a:path>
            </a:pathLst>
          </a:custGeom>
          <a:solidFill>
            <a:srgbClr val="4B4D4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01751" y="400075"/>
            <a:ext cx="402211" cy="286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634299" y="3524587"/>
            <a:ext cx="5686005" cy="1202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24088" y="1003215"/>
            <a:ext cx="7378641" cy="24195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33"/>
            <a:ext cx="9144000" cy="5130800"/>
          </a:xfrm>
          <a:custGeom>
            <a:avLst/>
            <a:gdLst/>
            <a:ahLst/>
            <a:cxnLst/>
            <a:rect l="l" t="t" r="r" b="b"/>
            <a:pathLst>
              <a:path w="9144000" h="5130800">
                <a:moveTo>
                  <a:pt x="0" y="5130800"/>
                </a:moveTo>
                <a:lnTo>
                  <a:pt x="9143987" y="5130800"/>
                </a:lnTo>
                <a:lnTo>
                  <a:pt x="9143987" y="0"/>
                </a:lnTo>
                <a:lnTo>
                  <a:pt x="0" y="0"/>
                </a:lnTo>
                <a:lnTo>
                  <a:pt x="0" y="5130800"/>
                </a:lnTo>
                <a:close/>
              </a:path>
            </a:pathLst>
          </a:custGeom>
          <a:solidFill>
            <a:srgbClr val="F0F7C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27345" y="1332128"/>
            <a:ext cx="250164" cy="88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819216" y="1332128"/>
            <a:ext cx="250164" cy="889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355994" y="1332128"/>
            <a:ext cx="250164" cy="889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81316" y="1332128"/>
            <a:ext cx="250164" cy="889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032089" y="1332128"/>
            <a:ext cx="250164" cy="889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575116" y="1332128"/>
            <a:ext cx="250164" cy="889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845425" y="3918327"/>
            <a:ext cx="186029" cy="661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40081" y="3922581"/>
            <a:ext cx="162560" cy="57785"/>
          </a:xfrm>
          <a:custGeom>
            <a:avLst/>
            <a:gdLst/>
            <a:ahLst/>
            <a:cxnLst/>
            <a:rect l="l" t="t" r="r" b="b"/>
            <a:pathLst>
              <a:path w="162560" h="57785">
                <a:moveTo>
                  <a:pt x="81038" y="0"/>
                </a:moveTo>
                <a:lnTo>
                  <a:pt x="49495" y="2264"/>
                </a:lnTo>
                <a:lnTo>
                  <a:pt x="23736" y="8440"/>
                </a:lnTo>
                <a:lnTo>
                  <a:pt x="6368" y="17600"/>
                </a:lnTo>
                <a:lnTo>
                  <a:pt x="0" y="28816"/>
                </a:lnTo>
                <a:lnTo>
                  <a:pt x="6368" y="40034"/>
                </a:lnTo>
                <a:lnTo>
                  <a:pt x="23736" y="49198"/>
                </a:lnTo>
                <a:lnTo>
                  <a:pt x="49495" y="55378"/>
                </a:lnTo>
                <a:lnTo>
                  <a:pt x="81038" y="57645"/>
                </a:lnTo>
                <a:lnTo>
                  <a:pt x="112594" y="55378"/>
                </a:lnTo>
                <a:lnTo>
                  <a:pt x="138356" y="49198"/>
                </a:lnTo>
                <a:lnTo>
                  <a:pt x="155723" y="40034"/>
                </a:lnTo>
                <a:lnTo>
                  <a:pt x="162090" y="28816"/>
                </a:lnTo>
                <a:lnTo>
                  <a:pt x="155723" y="17600"/>
                </a:lnTo>
                <a:lnTo>
                  <a:pt x="138356" y="8440"/>
                </a:lnTo>
                <a:lnTo>
                  <a:pt x="112594" y="2264"/>
                </a:lnTo>
                <a:lnTo>
                  <a:pt x="81038" y="0"/>
                </a:lnTo>
                <a:close/>
              </a:path>
            </a:pathLst>
          </a:custGeom>
          <a:solidFill>
            <a:srgbClr val="DADA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478270" y="3933872"/>
            <a:ext cx="99060" cy="35560"/>
          </a:xfrm>
          <a:custGeom>
            <a:avLst/>
            <a:gdLst/>
            <a:ahLst/>
            <a:cxnLst/>
            <a:rect l="l" t="t" r="r" b="b"/>
            <a:pathLst>
              <a:path w="99059" h="35560">
                <a:moveTo>
                  <a:pt x="49314" y="0"/>
                </a:moveTo>
                <a:lnTo>
                  <a:pt x="30121" y="1375"/>
                </a:lnTo>
                <a:lnTo>
                  <a:pt x="14446" y="5129"/>
                </a:lnTo>
                <a:lnTo>
                  <a:pt x="3876" y="10699"/>
                </a:lnTo>
                <a:lnTo>
                  <a:pt x="0" y="17525"/>
                </a:lnTo>
                <a:lnTo>
                  <a:pt x="3876" y="24356"/>
                </a:lnTo>
                <a:lnTo>
                  <a:pt x="14446" y="29935"/>
                </a:lnTo>
                <a:lnTo>
                  <a:pt x="30121" y="33697"/>
                </a:lnTo>
                <a:lnTo>
                  <a:pt x="49314" y="35077"/>
                </a:lnTo>
                <a:lnTo>
                  <a:pt x="68511" y="33697"/>
                </a:lnTo>
                <a:lnTo>
                  <a:pt x="84186" y="29935"/>
                </a:lnTo>
                <a:lnTo>
                  <a:pt x="94753" y="24356"/>
                </a:lnTo>
                <a:lnTo>
                  <a:pt x="98628" y="17525"/>
                </a:lnTo>
                <a:lnTo>
                  <a:pt x="94753" y="10699"/>
                </a:lnTo>
                <a:lnTo>
                  <a:pt x="84186" y="5129"/>
                </a:lnTo>
                <a:lnTo>
                  <a:pt x="68511" y="1375"/>
                </a:lnTo>
                <a:lnTo>
                  <a:pt x="49314" y="0"/>
                </a:lnTo>
                <a:close/>
              </a:path>
            </a:pathLst>
          </a:custGeom>
          <a:solidFill>
            <a:srgbClr val="DADA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658182" y="2875153"/>
            <a:ext cx="426720" cy="2265680"/>
          </a:xfrm>
          <a:custGeom>
            <a:avLst/>
            <a:gdLst/>
            <a:ahLst/>
            <a:cxnLst/>
            <a:rect l="l" t="t" r="r" b="b"/>
            <a:pathLst>
              <a:path w="426720" h="2265679">
                <a:moveTo>
                  <a:pt x="0" y="2265680"/>
                </a:moveTo>
                <a:lnTo>
                  <a:pt x="426288" y="2265680"/>
                </a:lnTo>
                <a:lnTo>
                  <a:pt x="426288" y="0"/>
                </a:lnTo>
                <a:lnTo>
                  <a:pt x="0" y="0"/>
                </a:lnTo>
                <a:lnTo>
                  <a:pt x="0" y="2265680"/>
                </a:lnTo>
                <a:close/>
              </a:path>
            </a:pathLst>
          </a:custGeom>
          <a:solidFill>
            <a:srgbClr val="8483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76470" y="2875153"/>
            <a:ext cx="3810" cy="2265680"/>
          </a:xfrm>
          <a:custGeom>
            <a:avLst/>
            <a:gdLst/>
            <a:ahLst/>
            <a:cxnLst/>
            <a:rect l="l" t="t" r="r" b="b"/>
            <a:pathLst>
              <a:path w="3810" h="2265679">
                <a:moveTo>
                  <a:pt x="0" y="2265680"/>
                </a:moveTo>
                <a:lnTo>
                  <a:pt x="3479" y="2265680"/>
                </a:lnTo>
                <a:lnTo>
                  <a:pt x="3479" y="0"/>
                </a:lnTo>
                <a:lnTo>
                  <a:pt x="0" y="0"/>
                </a:lnTo>
                <a:lnTo>
                  <a:pt x="0" y="2265680"/>
                </a:lnTo>
                <a:close/>
              </a:path>
            </a:pathLst>
          </a:custGeom>
          <a:solidFill>
            <a:srgbClr val="8483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76470" y="2367153"/>
            <a:ext cx="4567555" cy="508000"/>
          </a:xfrm>
          <a:custGeom>
            <a:avLst/>
            <a:gdLst/>
            <a:ahLst/>
            <a:cxnLst/>
            <a:rect l="l" t="t" r="r" b="b"/>
            <a:pathLst>
              <a:path w="4567555" h="508000">
                <a:moveTo>
                  <a:pt x="0" y="508000"/>
                </a:moveTo>
                <a:lnTo>
                  <a:pt x="4567516" y="508000"/>
                </a:lnTo>
                <a:lnTo>
                  <a:pt x="4567516" y="0"/>
                </a:lnTo>
                <a:lnTo>
                  <a:pt x="0" y="0"/>
                </a:lnTo>
                <a:lnTo>
                  <a:pt x="0" y="508000"/>
                </a:lnTo>
                <a:close/>
              </a:path>
            </a:pathLst>
          </a:custGeom>
          <a:solidFill>
            <a:srgbClr val="8483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068470" y="1859203"/>
            <a:ext cx="5075555" cy="3281679"/>
          </a:xfrm>
          <a:custGeom>
            <a:avLst/>
            <a:gdLst/>
            <a:ahLst/>
            <a:cxnLst/>
            <a:rect l="l" t="t" r="r" b="b"/>
            <a:pathLst>
              <a:path w="5075555" h="3281679">
                <a:moveTo>
                  <a:pt x="5075529" y="0"/>
                </a:moveTo>
                <a:lnTo>
                  <a:pt x="508000" y="0"/>
                </a:lnTo>
                <a:lnTo>
                  <a:pt x="459074" y="2325"/>
                </a:lnTo>
                <a:lnTo>
                  <a:pt x="411466" y="9159"/>
                </a:lnTo>
                <a:lnTo>
                  <a:pt x="365385" y="20290"/>
                </a:lnTo>
                <a:lnTo>
                  <a:pt x="321047" y="35503"/>
                </a:lnTo>
                <a:lnTo>
                  <a:pt x="278664" y="54587"/>
                </a:lnTo>
                <a:lnTo>
                  <a:pt x="238447" y="77328"/>
                </a:lnTo>
                <a:lnTo>
                  <a:pt x="200611" y="103514"/>
                </a:lnTo>
                <a:lnTo>
                  <a:pt x="165369" y="132932"/>
                </a:lnTo>
                <a:lnTo>
                  <a:pt x="132932" y="165369"/>
                </a:lnTo>
                <a:lnTo>
                  <a:pt x="103514" y="200611"/>
                </a:lnTo>
                <a:lnTo>
                  <a:pt x="77328" y="238447"/>
                </a:lnTo>
                <a:lnTo>
                  <a:pt x="54587" y="278664"/>
                </a:lnTo>
                <a:lnTo>
                  <a:pt x="35503" y="321047"/>
                </a:lnTo>
                <a:lnTo>
                  <a:pt x="20290" y="365385"/>
                </a:lnTo>
                <a:lnTo>
                  <a:pt x="9159" y="411466"/>
                </a:lnTo>
                <a:lnTo>
                  <a:pt x="2325" y="459074"/>
                </a:lnTo>
                <a:lnTo>
                  <a:pt x="0" y="508000"/>
                </a:lnTo>
                <a:lnTo>
                  <a:pt x="0" y="3281629"/>
                </a:lnTo>
                <a:lnTo>
                  <a:pt x="508000" y="3281629"/>
                </a:lnTo>
                <a:lnTo>
                  <a:pt x="508000" y="508000"/>
                </a:lnTo>
                <a:lnTo>
                  <a:pt x="5075529" y="508000"/>
                </a:lnTo>
                <a:lnTo>
                  <a:pt x="5075529" y="0"/>
                </a:lnTo>
                <a:close/>
              </a:path>
            </a:pathLst>
          </a:custGeom>
          <a:solidFill>
            <a:srgbClr val="A09D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870092" y="3330359"/>
            <a:ext cx="309880" cy="574675"/>
          </a:xfrm>
          <a:custGeom>
            <a:avLst/>
            <a:gdLst/>
            <a:ahLst/>
            <a:cxnLst/>
            <a:rect l="l" t="t" r="r" b="b"/>
            <a:pathLst>
              <a:path w="309879" h="574675">
                <a:moveTo>
                  <a:pt x="0" y="574662"/>
                </a:moveTo>
                <a:lnTo>
                  <a:pt x="309638" y="574662"/>
                </a:lnTo>
                <a:lnTo>
                  <a:pt x="309638" y="0"/>
                </a:lnTo>
                <a:lnTo>
                  <a:pt x="0" y="0"/>
                </a:lnTo>
                <a:lnTo>
                  <a:pt x="0" y="574662"/>
                </a:lnTo>
                <a:close/>
              </a:path>
            </a:pathLst>
          </a:custGeom>
          <a:solidFill>
            <a:srgbClr val="DADA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560428" y="3330359"/>
            <a:ext cx="309880" cy="574675"/>
          </a:xfrm>
          <a:custGeom>
            <a:avLst/>
            <a:gdLst/>
            <a:ahLst/>
            <a:cxnLst/>
            <a:rect l="l" t="t" r="r" b="b"/>
            <a:pathLst>
              <a:path w="309879" h="574675">
                <a:moveTo>
                  <a:pt x="309664" y="0"/>
                </a:moveTo>
                <a:lnTo>
                  <a:pt x="0" y="0"/>
                </a:lnTo>
                <a:lnTo>
                  <a:pt x="0" y="574662"/>
                </a:lnTo>
                <a:lnTo>
                  <a:pt x="309664" y="574662"/>
                </a:lnTo>
                <a:lnTo>
                  <a:pt x="3096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518988" y="3101187"/>
            <a:ext cx="351155" cy="229235"/>
          </a:xfrm>
          <a:custGeom>
            <a:avLst/>
            <a:gdLst/>
            <a:ahLst/>
            <a:cxnLst/>
            <a:rect l="l" t="t" r="r" b="b"/>
            <a:pathLst>
              <a:path w="351154" h="229235">
                <a:moveTo>
                  <a:pt x="351104" y="0"/>
                </a:moveTo>
                <a:lnTo>
                  <a:pt x="164541" y="0"/>
                </a:lnTo>
                <a:lnTo>
                  <a:pt x="0" y="229171"/>
                </a:lnTo>
                <a:lnTo>
                  <a:pt x="351104" y="229171"/>
                </a:lnTo>
                <a:lnTo>
                  <a:pt x="351104" y="0"/>
                </a:lnTo>
                <a:close/>
              </a:path>
            </a:pathLst>
          </a:custGeom>
          <a:solidFill>
            <a:srgbClr val="5C7C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870092" y="3101187"/>
            <a:ext cx="351155" cy="229235"/>
          </a:xfrm>
          <a:custGeom>
            <a:avLst/>
            <a:gdLst/>
            <a:ahLst/>
            <a:cxnLst/>
            <a:rect l="l" t="t" r="r" b="b"/>
            <a:pathLst>
              <a:path w="351154" h="229235">
                <a:moveTo>
                  <a:pt x="186575" y="0"/>
                </a:moveTo>
                <a:lnTo>
                  <a:pt x="0" y="0"/>
                </a:lnTo>
                <a:lnTo>
                  <a:pt x="0" y="229171"/>
                </a:lnTo>
                <a:lnTo>
                  <a:pt x="351104" y="229171"/>
                </a:lnTo>
                <a:lnTo>
                  <a:pt x="186575" y="0"/>
                </a:lnTo>
                <a:close/>
              </a:path>
            </a:pathLst>
          </a:custGeom>
          <a:solidFill>
            <a:srgbClr val="4E6C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539714" y="3929645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5" h="0">
                <a:moveTo>
                  <a:pt x="0" y="0"/>
                </a:moveTo>
                <a:lnTo>
                  <a:pt x="330377" y="0"/>
                </a:lnTo>
              </a:path>
            </a:pathLst>
          </a:custGeom>
          <a:ln w="49237">
            <a:solidFill>
              <a:srgbClr val="5C7C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870092" y="3929645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5" h="0">
                <a:moveTo>
                  <a:pt x="0" y="0"/>
                </a:moveTo>
                <a:lnTo>
                  <a:pt x="330377" y="0"/>
                </a:lnTo>
              </a:path>
            </a:pathLst>
          </a:custGeom>
          <a:ln w="49237">
            <a:solidFill>
              <a:srgbClr val="4E6C5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658942" y="3410813"/>
            <a:ext cx="147916" cy="1753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934748" y="3410813"/>
            <a:ext cx="147942" cy="1753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934748" y="3658984"/>
            <a:ext cx="147942" cy="1753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652427" y="3667633"/>
            <a:ext cx="168440" cy="2374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466086" y="3330359"/>
            <a:ext cx="309880" cy="574675"/>
          </a:xfrm>
          <a:custGeom>
            <a:avLst/>
            <a:gdLst/>
            <a:ahLst/>
            <a:cxnLst/>
            <a:rect l="l" t="t" r="r" b="b"/>
            <a:pathLst>
              <a:path w="309879" h="574675">
                <a:moveTo>
                  <a:pt x="0" y="574662"/>
                </a:moveTo>
                <a:lnTo>
                  <a:pt x="309651" y="574662"/>
                </a:lnTo>
                <a:lnTo>
                  <a:pt x="309651" y="0"/>
                </a:lnTo>
                <a:lnTo>
                  <a:pt x="0" y="0"/>
                </a:lnTo>
                <a:lnTo>
                  <a:pt x="0" y="574662"/>
                </a:lnTo>
                <a:close/>
              </a:path>
            </a:pathLst>
          </a:custGeom>
          <a:solidFill>
            <a:srgbClr val="DADA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156447" y="3330359"/>
            <a:ext cx="309880" cy="574675"/>
          </a:xfrm>
          <a:custGeom>
            <a:avLst/>
            <a:gdLst/>
            <a:ahLst/>
            <a:cxnLst/>
            <a:rect l="l" t="t" r="r" b="b"/>
            <a:pathLst>
              <a:path w="309879" h="574675">
                <a:moveTo>
                  <a:pt x="309638" y="0"/>
                </a:moveTo>
                <a:lnTo>
                  <a:pt x="0" y="0"/>
                </a:lnTo>
                <a:lnTo>
                  <a:pt x="0" y="574662"/>
                </a:lnTo>
                <a:lnTo>
                  <a:pt x="309638" y="574662"/>
                </a:lnTo>
                <a:lnTo>
                  <a:pt x="3096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114982" y="3143554"/>
            <a:ext cx="351155" cy="229235"/>
          </a:xfrm>
          <a:custGeom>
            <a:avLst/>
            <a:gdLst/>
            <a:ahLst/>
            <a:cxnLst/>
            <a:rect l="l" t="t" r="r" b="b"/>
            <a:pathLst>
              <a:path w="351154" h="229235">
                <a:moveTo>
                  <a:pt x="351104" y="0"/>
                </a:moveTo>
                <a:lnTo>
                  <a:pt x="164553" y="0"/>
                </a:lnTo>
                <a:lnTo>
                  <a:pt x="0" y="229171"/>
                </a:lnTo>
                <a:lnTo>
                  <a:pt x="351104" y="229171"/>
                </a:lnTo>
                <a:lnTo>
                  <a:pt x="351104" y="0"/>
                </a:lnTo>
                <a:close/>
              </a:path>
            </a:pathLst>
          </a:custGeom>
          <a:solidFill>
            <a:srgbClr val="5C7C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466086" y="3143554"/>
            <a:ext cx="351155" cy="229235"/>
          </a:xfrm>
          <a:custGeom>
            <a:avLst/>
            <a:gdLst/>
            <a:ahLst/>
            <a:cxnLst/>
            <a:rect l="l" t="t" r="r" b="b"/>
            <a:pathLst>
              <a:path w="351154" h="229235">
                <a:moveTo>
                  <a:pt x="186588" y="0"/>
                </a:moveTo>
                <a:lnTo>
                  <a:pt x="0" y="0"/>
                </a:lnTo>
                <a:lnTo>
                  <a:pt x="0" y="229171"/>
                </a:lnTo>
                <a:lnTo>
                  <a:pt x="351116" y="229171"/>
                </a:lnTo>
                <a:lnTo>
                  <a:pt x="186588" y="0"/>
                </a:lnTo>
                <a:close/>
              </a:path>
            </a:pathLst>
          </a:custGeom>
          <a:solidFill>
            <a:srgbClr val="4E6C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135721" y="3929645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4" h="0">
                <a:moveTo>
                  <a:pt x="0" y="0"/>
                </a:moveTo>
                <a:lnTo>
                  <a:pt x="330365" y="0"/>
                </a:lnTo>
              </a:path>
            </a:pathLst>
          </a:custGeom>
          <a:ln w="49237">
            <a:solidFill>
              <a:srgbClr val="5C7C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466086" y="3929645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4" h="0">
                <a:moveTo>
                  <a:pt x="0" y="0"/>
                </a:moveTo>
                <a:lnTo>
                  <a:pt x="330390" y="0"/>
                </a:lnTo>
              </a:path>
            </a:pathLst>
          </a:custGeom>
          <a:ln w="49237">
            <a:solidFill>
              <a:srgbClr val="4E6C5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466086" y="3128194"/>
            <a:ext cx="186690" cy="0"/>
          </a:xfrm>
          <a:custGeom>
            <a:avLst/>
            <a:gdLst/>
            <a:ahLst/>
            <a:cxnLst/>
            <a:rect l="l" t="t" r="r" b="b"/>
            <a:pathLst>
              <a:path w="186690" h="0">
                <a:moveTo>
                  <a:pt x="0" y="0"/>
                </a:moveTo>
                <a:lnTo>
                  <a:pt x="186575" y="0"/>
                </a:lnTo>
              </a:path>
            </a:pathLst>
          </a:custGeom>
          <a:ln w="79159">
            <a:solidFill>
              <a:srgbClr val="4E6C5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279524" y="3128194"/>
            <a:ext cx="186690" cy="0"/>
          </a:xfrm>
          <a:custGeom>
            <a:avLst/>
            <a:gdLst/>
            <a:ahLst/>
            <a:cxnLst/>
            <a:rect l="l" t="t" r="r" b="b"/>
            <a:pathLst>
              <a:path w="186690" h="0">
                <a:moveTo>
                  <a:pt x="0" y="0"/>
                </a:moveTo>
                <a:lnTo>
                  <a:pt x="186562" y="0"/>
                </a:lnTo>
              </a:path>
            </a:pathLst>
          </a:custGeom>
          <a:ln w="79159">
            <a:solidFill>
              <a:srgbClr val="5C7C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600211" y="3673322"/>
            <a:ext cx="129832" cy="1538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204758" y="3673322"/>
            <a:ext cx="129870" cy="1538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204758" y="3416998"/>
            <a:ext cx="129870" cy="1538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401163" y="3416998"/>
            <a:ext cx="129857" cy="15389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8597582" y="3416998"/>
            <a:ext cx="129857" cy="15389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8381886" y="3667633"/>
            <a:ext cx="168427" cy="23748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228090" y="4283316"/>
            <a:ext cx="309880" cy="574675"/>
          </a:xfrm>
          <a:custGeom>
            <a:avLst/>
            <a:gdLst/>
            <a:ahLst/>
            <a:cxnLst/>
            <a:rect l="l" t="t" r="r" b="b"/>
            <a:pathLst>
              <a:path w="309879" h="574675">
                <a:moveTo>
                  <a:pt x="0" y="574662"/>
                </a:moveTo>
                <a:lnTo>
                  <a:pt x="309638" y="574662"/>
                </a:lnTo>
                <a:lnTo>
                  <a:pt x="309638" y="0"/>
                </a:lnTo>
                <a:lnTo>
                  <a:pt x="0" y="0"/>
                </a:lnTo>
                <a:lnTo>
                  <a:pt x="0" y="574662"/>
                </a:lnTo>
                <a:close/>
              </a:path>
            </a:pathLst>
          </a:custGeom>
          <a:solidFill>
            <a:srgbClr val="DADA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918438" y="4283316"/>
            <a:ext cx="309880" cy="574675"/>
          </a:xfrm>
          <a:custGeom>
            <a:avLst/>
            <a:gdLst/>
            <a:ahLst/>
            <a:cxnLst/>
            <a:rect l="l" t="t" r="r" b="b"/>
            <a:pathLst>
              <a:path w="309879" h="574675">
                <a:moveTo>
                  <a:pt x="309651" y="0"/>
                </a:moveTo>
                <a:lnTo>
                  <a:pt x="0" y="0"/>
                </a:lnTo>
                <a:lnTo>
                  <a:pt x="0" y="574662"/>
                </a:lnTo>
                <a:lnTo>
                  <a:pt x="309651" y="574662"/>
                </a:lnTo>
                <a:lnTo>
                  <a:pt x="3096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876986" y="4054126"/>
            <a:ext cx="351155" cy="229235"/>
          </a:xfrm>
          <a:custGeom>
            <a:avLst/>
            <a:gdLst/>
            <a:ahLst/>
            <a:cxnLst/>
            <a:rect l="l" t="t" r="r" b="b"/>
            <a:pathLst>
              <a:path w="351154" h="229235">
                <a:moveTo>
                  <a:pt x="351104" y="0"/>
                </a:moveTo>
                <a:lnTo>
                  <a:pt x="164541" y="0"/>
                </a:lnTo>
                <a:lnTo>
                  <a:pt x="0" y="229184"/>
                </a:lnTo>
                <a:lnTo>
                  <a:pt x="351104" y="229184"/>
                </a:lnTo>
                <a:lnTo>
                  <a:pt x="351104" y="0"/>
                </a:lnTo>
                <a:close/>
              </a:path>
            </a:pathLst>
          </a:custGeom>
          <a:solidFill>
            <a:srgbClr val="5C7C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228078" y="4054125"/>
            <a:ext cx="351155" cy="229235"/>
          </a:xfrm>
          <a:custGeom>
            <a:avLst/>
            <a:gdLst/>
            <a:ahLst/>
            <a:cxnLst/>
            <a:rect l="l" t="t" r="r" b="b"/>
            <a:pathLst>
              <a:path w="351154" h="229235">
                <a:moveTo>
                  <a:pt x="186575" y="0"/>
                </a:moveTo>
                <a:lnTo>
                  <a:pt x="0" y="0"/>
                </a:lnTo>
                <a:lnTo>
                  <a:pt x="0" y="229184"/>
                </a:lnTo>
                <a:lnTo>
                  <a:pt x="351116" y="229184"/>
                </a:lnTo>
                <a:lnTo>
                  <a:pt x="186575" y="0"/>
                </a:lnTo>
                <a:close/>
              </a:path>
            </a:pathLst>
          </a:custGeom>
          <a:solidFill>
            <a:srgbClr val="4E6C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897713" y="4882584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4" h="0">
                <a:moveTo>
                  <a:pt x="0" y="0"/>
                </a:moveTo>
                <a:lnTo>
                  <a:pt x="330377" y="0"/>
                </a:lnTo>
              </a:path>
            </a:pathLst>
          </a:custGeom>
          <a:ln w="49225">
            <a:solidFill>
              <a:srgbClr val="5C7C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228090" y="4882584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4" h="0">
                <a:moveTo>
                  <a:pt x="0" y="0"/>
                </a:moveTo>
                <a:lnTo>
                  <a:pt x="330377" y="0"/>
                </a:lnTo>
              </a:path>
            </a:pathLst>
          </a:custGeom>
          <a:ln w="49225">
            <a:solidFill>
              <a:srgbClr val="4E6C5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016940" y="4363745"/>
            <a:ext cx="147916" cy="17536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292733" y="4363745"/>
            <a:ext cx="147942" cy="17536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016940" y="4611928"/>
            <a:ext cx="147916" cy="17533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282510" y="4621403"/>
            <a:ext cx="168427" cy="2365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228090" y="3564712"/>
            <a:ext cx="309880" cy="340360"/>
          </a:xfrm>
          <a:custGeom>
            <a:avLst/>
            <a:gdLst/>
            <a:ahLst/>
            <a:cxnLst/>
            <a:rect l="l" t="t" r="r" b="b"/>
            <a:pathLst>
              <a:path w="309879" h="340360">
                <a:moveTo>
                  <a:pt x="0" y="340309"/>
                </a:moveTo>
                <a:lnTo>
                  <a:pt x="309638" y="340309"/>
                </a:lnTo>
                <a:lnTo>
                  <a:pt x="309638" y="0"/>
                </a:lnTo>
                <a:lnTo>
                  <a:pt x="0" y="0"/>
                </a:lnTo>
                <a:lnTo>
                  <a:pt x="0" y="340309"/>
                </a:lnTo>
                <a:close/>
              </a:path>
            </a:pathLst>
          </a:custGeom>
          <a:solidFill>
            <a:srgbClr val="DADA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918438" y="3564712"/>
            <a:ext cx="309880" cy="340360"/>
          </a:xfrm>
          <a:custGeom>
            <a:avLst/>
            <a:gdLst/>
            <a:ahLst/>
            <a:cxnLst/>
            <a:rect l="l" t="t" r="r" b="b"/>
            <a:pathLst>
              <a:path w="309879" h="340360">
                <a:moveTo>
                  <a:pt x="309651" y="0"/>
                </a:moveTo>
                <a:lnTo>
                  <a:pt x="0" y="0"/>
                </a:lnTo>
                <a:lnTo>
                  <a:pt x="0" y="340309"/>
                </a:lnTo>
                <a:lnTo>
                  <a:pt x="309651" y="340309"/>
                </a:lnTo>
                <a:lnTo>
                  <a:pt x="3096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876986" y="3346742"/>
            <a:ext cx="351155" cy="229235"/>
          </a:xfrm>
          <a:custGeom>
            <a:avLst/>
            <a:gdLst/>
            <a:ahLst/>
            <a:cxnLst/>
            <a:rect l="l" t="t" r="r" b="b"/>
            <a:pathLst>
              <a:path w="351154" h="229235">
                <a:moveTo>
                  <a:pt x="351104" y="0"/>
                </a:moveTo>
                <a:lnTo>
                  <a:pt x="164541" y="0"/>
                </a:lnTo>
                <a:lnTo>
                  <a:pt x="0" y="229171"/>
                </a:lnTo>
                <a:lnTo>
                  <a:pt x="351104" y="229171"/>
                </a:lnTo>
                <a:lnTo>
                  <a:pt x="351104" y="0"/>
                </a:lnTo>
                <a:close/>
              </a:path>
            </a:pathLst>
          </a:custGeom>
          <a:solidFill>
            <a:srgbClr val="A588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7228078" y="3346742"/>
            <a:ext cx="351155" cy="229235"/>
          </a:xfrm>
          <a:custGeom>
            <a:avLst/>
            <a:gdLst/>
            <a:ahLst/>
            <a:cxnLst/>
            <a:rect l="l" t="t" r="r" b="b"/>
            <a:pathLst>
              <a:path w="351154" h="229235">
                <a:moveTo>
                  <a:pt x="186575" y="0"/>
                </a:moveTo>
                <a:lnTo>
                  <a:pt x="0" y="0"/>
                </a:lnTo>
                <a:lnTo>
                  <a:pt x="0" y="229171"/>
                </a:lnTo>
                <a:lnTo>
                  <a:pt x="351116" y="229171"/>
                </a:lnTo>
                <a:lnTo>
                  <a:pt x="186575" y="0"/>
                </a:lnTo>
                <a:close/>
              </a:path>
            </a:pathLst>
          </a:custGeom>
          <a:solidFill>
            <a:srgbClr val="8E756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897713" y="3929645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4" h="0">
                <a:moveTo>
                  <a:pt x="0" y="0"/>
                </a:moveTo>
                <a:lnTo>
                  <a:pt x="330377" y="0"/>
                </a:lnTo>
              </a:path>
            </a:pathLst>
          </a:custGeom>
          <a:ln w="49237">
            <a:solidFill>
              <a:srgbClr val="A5887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7228090" y="3929645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4" h="0">
                <a:moveTo>
                  <a:pt x="0" y="0"/>
                </a:moveTo>
                <a:lnTo>
                  <a:pt x="330377" y="0"/>
                </a:lnTo>
              </a:path>
            </a:pathLst>
          </a:custGeom>
          <a:ln w="49237">
            <a:solidFill>
              <a:srgbClr val="8E756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7292733" y="3658984"/>
            <a:ext cx="147942" cy="17534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7010437" y="3667633"/>
            <a:ext cx="168414" cy="23748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870092" y="4517669"/>
            <a:ext cx="309880" cy="340360"/>
          </a:xfrm>
          <a:custGeom>
            <a:avLst/>
            <a:gdLst/>
            <a:ahLst/>
            <a:cxnLst/>
            <a:rect l="l" t="t" r="r" b="b"/>
            <a:pathLst>
              <a:path w="309879" h="340360">
                <a:moveTo>
                  <a:pt x="0" y="340309"/>
                </a:moveTo>
                <a:lnTo>
                  <a:pt x="309638" y="340309"/>
                </a:lnTo>
                <a:lnTo>
                  <a:pt x="309638" y="0"/>
                </a:lnTo>
                <a:lnTo>
                  <a:pt x="0" y="0"/>
                </a:lnTo>
                <a:lnTo>
                  <a:pt x="0" y="340309"/>
                </a:lnTo>
                <a:close/>
              </a:path>
            </a:pathLst>
          </a:custGeom>
          <a:solidFill>
            <a:srgbClr val="DADA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5560428" y="4517669"/>
            <a:ext cx="309880" cy="340360"/>
          </a:xfrm>
          <a:custGeom>
            <a:avLst/>
            <a:gdLst/>
            <a:ahLst/>
            <a:cxnLst/>
            <a:rect l="l" t="t" r="r" b="b"/>
            <a:pathLst>
              <a:path w="309879" h="340360">
                <a:moveTo>
                  <a:pt x="309664" y="0"/>
                </a:moveTo>
                <a:lnTo>
                  <a:pt x="0" y="0"/>
                </a:lnTo>
                <a:lnTo>
                  <a:pt x="0" y="340309"/>
                </a:lnTo>
                <a:lnTo>
                  <a:pt x="309664" y="340309"/>
                </a:lnTo>
                <a:lnTo>
                  <a:pt x="3096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5518988" y="4299681"/>
            <a:ext cx="351155" cy="229235"/>
          </a:xfrm>
          <a:custGeom>
            <a:avLst/>
            <a:gdLst/>
            <a:ahLst/>
            <a:cxnLst/>
            <a:rect l="l" t="t" r="r" b="b"/>
            <a:pathLst>
              <a:path w="351154" h="229235">
                <a:moveTo>
                  <a:pt x="351104" y="0"/>
                </a:moveTo>
                <a:lnTo>
                  <a:pt x="164541" y="0"/>
                </a:lnTo>
                <a:lnTo>
                  <a:pt x="0" y="229184"/>
                </a:lnTo>
                <a:lnTo>
                  <a:pt x="351104" y="229184"/>
                </a:lnTo>
                <a:lnTo>
                  <a:pt x="351104" y="0"/>
                </a:lnTo>
                <a:close/>
              </a:path>
            </a:pathLst>
          </a:custGeom>
          <a:solidFill>
            <a:srgbClr val="A588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5870092" y="4299680"/>
            <a:ext cx="351155" cy="229235"/>
          </a:xfrm>
          <a:custGeom>
            <a:avLst/>
            <a:gdLst/>
            <a:ahLst/>
            <a:cxnLst/>
            <a:rect l="l" t="t" r="r" b="b"/>
            <a:pathLst>
              <a:path w="351154" h="229235">
                <a:moveTo>
                  <a:pt x="186575" y="0"/>
                </a:moveTo>
                <a:lnTo>
                  <a:pt x="0" y="0"/>
                </a:lnTo>
                <a:lnTo>
                  <a:pt x="0" y="229184"/>
                </a:lnTo>
                <a:lnTo>
                  <a:pt x="351104" y="229184"/>
                </a:lnTo>
                <a:lnTo>
                  <a:pt x="186575" y="0"/>
                </a:lnTo>
                <a:close/>
              </a:path>
            </a:pathLst>
          </a:custGeom>
          <a:solidFill>
            <a:srgbClr val="8E756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539714" y="4882584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5" h="0">
                <a:moveTo>
                  <a:pt x="0" y="0"/>
                </a:moveTo>
                <a:lnTo>
                  <a:pt x="330377" y="0"/>
                </a:lnTo>
              </a:path>
            </a:pathLst>
          </a:custGeom>
          <a:ln w="49225">
            <a:solidFill>
              <a:srgbClr val="A5887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5870092" y="4882584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5" h="0">
                <a:moveTo>
                  <a:pt x="0" y="0"/>
                </a:moveTo>
                <a:lnTo>
                  <a:pt x="330377" y="0"/>
                </a:lnTo>
              </a:path>
            </a:pathLst>
          </a:custGeom>
          <a:ln w="49225">
            <a:solidFill>
              <a:srgbClr val="8E756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6008725" y="4621568"/>
            <a:ext cx="111760" cy="13248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5628970" y="4621568"/>
            <a:ext cx="111760" cy="13248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5785878" y="4621403"/>
            <a:ext cx="168427" cy="23657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8466086" y="4517669"/>
            <a:ext cx="309880" cy="340360"/>
          </a:xfrm>
          <a:custGeom>
            <a:avLst/>
            <a:gdLst/>
            <a:ahLst/>
            <a:cxnLst/>
            <a:rect l="l" t="t" r="r" b="b"/>
            <a:pathLst>
              <a:path w="309879" h="340360">
                <a:moveTo>
                  <a:pt x="0" y="340309"/>
                </a:moveTo>
                <a:lnTo>
                  <a:pt x="309651" y="340309"/>
                </a:lnTo>
                <a:lnTo>
                  <a:pt x="309651" y="0"/>
                </a:lnTo>
                <a:lnTo>
                  <a:pt x="0" y="0"/>
                </a:lnTo>
                <a:lnTo>
                  <a:pt x="0" y="340309"/>
                </a:lnTo>
                <a:close/>
              </a:path>
            </a:pathLst>
          </a:custGeom>
          <a:solidFill>
            <a:srgbClr val="DADA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8156447" y="4517669"/>
            <a:ext cx="309880" cy="340360"/>
          </a:xfrm>
          <a:custGeom>
            <a:avLst/>
            <a:gdLst/>
            <a:ahLst/>
            <a:cxnLst/>
            <a:rect l="l" t="t" r="r" b="b"/>
            <a:pathLst>
              <a:path w="309879" h="340360">
                <a:moveTo>
                  <a:pt x="309638" y="0"/>
                </a:moveTo>
                <a:lnTo>
                  <a:pt x="0" y="0"/>
                </a:lnTo>
                <a:lnTo>
                  <a:pt x="0" y="340309"/>
                </a:lnTo>
                <a:lnTo>
                  <a:pt x="309638" y="340309"/>
                </a:lnTo>
                <a:lnTo>
                  <a:pt x="3096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8114982" y="4299681"/>
            <a:ext cx="351155" cy="229235"/>
          </a:xfrm>
          <a:custGeom>
            <a:avLst/>
            <a:gdLst/>
            <a:ahLst/>
            <a:cxnLst/>
            <a:rect l="l" t="t" r="r" b="b"/>
            <a:pathLst>
              <a:path w="351154" h="229235">
                <a:moveTo>
                  <a:pt x="351104" y="0"/>
                </a:moveTo>
                <a:lnTo>
                  <a:pt x="164553" y="0"/>
                </a:lnTo>
                <a:lnTo>
                  <a:pt x="0" y="229184"/>
                </a:lnTo>
                <a:lnTo>
                  <a:pt x="351104" y="229184"/>
                </a:lnTo>
                <a:lnTo>
                  <a:pt x="351104" y="0"/>
                </a:lnTo>
                <a:close/>
              </a:path>
            </a:pathLst>
          </a:custGeom>
          <a:solidFill>
            <a:srgbClr val="A588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8466086" y="4299680"/>
            <a:ext cx="351155" cy="229235"/>
          </a:xfrm>
          <a:custGeom>
            <a:avLst/>
            <a:gdLst/>
            <a:ahLst/>
            <a:cxnLst/>
            <a:rect l="l" t="t" r="r" b="b"/>
            <a:pathLst>
              <a:path w="351154" h="229235">
                <a:moveTo>
                  <a:pt x="186588" y="0"/>
                </a:moveTo>
                <a:lnTo>
                  <a:pt x="0" y="0"/>
                </a:lnTo>
                <a:lnTo>
                  <a:pt x="0" y="229184"/>
                </a:lnTo>
                <a:lnTo>
                  <a:pt x="351116" y="229184"/>
                </a:lnTo>
                <a:lnTo>
                  <a:pt x="186588" y="0"/>
                </a:lnTo>
                <a:close/>
              </a:path>
            </a:pathLst>
          </a:custGeom>
          <a:solidFill>
            <a:srgbClr val="8E756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8135721" y="4882584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4" h="0">
                <a:moveTo>
                  <a:pt x="0" y="0"/>
                </a:moveTo>
                <a:lnTo>
                  <a:pt x="330365" y="0"/>
                </a:lnTo>
              </a:path>
            </a:pathLst>
          </a:custGeom>
          <a:ln w="49225">
            <a:solidFill>
              <a:srgbClr val="A5887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8466086" y="4882584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4" h="0">
                <a:moveTo>
                  <a:pt x="0" y="0"/>
                </a:moveTo>
                <a:lnTo>
                  <a:pt x="330390" y="0"/>
                </a:lnTo>
              </a:path>
            </a:pathLst>
          </a:custGeom>
          <a:ln w="49225">
            <a:solidFill>
              <a:srgbClr val="8E756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8231822" y="4611928"/>
            <a:ext cx="147929" cy="17533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8520506" y="4621403"/>
            <a:ext cx="168427" cy="23657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7938439" y="4804283"/>
            <a:ext cx="24765" cy="102870"/>
          </a:xfrm>
          <a:custGeom>
            <a:avLst/>
            <a:gdLst/>
            <a:ahLst/>
            <a:cxnLst/>
            <a:rect l="l" t="t" r="r" b="b"/>
            <a:pathLst>
              <a:path w="24765" h="102870">
                <a:moveTo>
                  <a:pt x="0" y="102869"/>
                </a:moveTo>
                <a:lnTo>
                  <a:pt x="24612" y="102869"/>
                </a:lnTo>
                <a:lnTo>
                  <a:pt x="24612" y="0"/>
                </a:lnTo>
                <a:lnTo>
                  <a:pt x="0" y="0"/>
                </a:lnTo>
                <a:lnTo>
                  <a:pt x="0" y="102869"/>
                </a:lnTo>
                <a:close/>
              </a:path>
            </a:pathLst>
          </a:custGeom>
          <a:solidFill>
            <a:srgbClr val="945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7947088" y="4801920"/>
            <a:ext cx="16510" cy="1905"/>
          </a:xfrm>
          <a:custGeom>
            <a:avLst/>
            <a:gdLst/>
            <a:ahLst/>
            <a:cxnLst/>
            <a:rect l="l" t="t" r="r" b="b"/>
            <a:pathLst>
              <a:path w="16509" h="1904">
                <a:moveTo>
                  <a:pt x="15963" y="0"/>
                </a:moveTo>
                <a:lnTo>
                  <a:pt x="8089" y="1231"/>
                </a:lnTo>
                <a:lnTo>
                  <a:pt x="0" y="1866"/>
                </a:lnTo>
                <a:lnTo>
                  <a:pt x="15963" y="1866"/>
                </a:lnTo>
                <a:lnTo>
                  <a:pt x="15963" y="0"/>
                </a:lnTo>
                <a:close/>
              </a:path>
            </a:pathLst>
          </a:custGeom>
          <a:solidFill>
            <a:srgbClr val="945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7914640" y="4804283"/>
            <a:ext cx="24130" cy="102870"/>
          </a:xfrm>
          <a:custGeom>
            <a:avLst/>
            <a:gdLst/>
            <a:ahLst/>
            <a:cxnLst/>
            <a:rect l="l" t="t" r="r" b="b"/>
            <a:pathLst>
              <a:path w="24129" h="102870">
                <a:moveTo>
                  <a:pt x="0" y="102869"/>
                </a:moveTo>
                <a:lnTo>
                  <a:pt x="23799" y="102869"/>
                </a:lnTo>
                <a:lnTo>
                  <a:pt x="23799" y="0"/>
                </a:lnTo>
                <a:lnTo>
                  <a:pt x="0" y="0"/>
                </a:lnTo>
                <a:lnTo>
                  <a:pt x="0" y="102869"/>
                </a:lnTo>
                <a:close/>
              </a:path>
            </a:pathLst>
          </a:custGeom>
          <a:solidFill>
            <a:srgbClr val="A96D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7914640" y="4803013"/>
            <a:ext cx="14604" cy="1270"/>
          </a:xfrm>
          <a:custGeom>
            <a:avLst/>
            <a:gdLst/>
            <a:ahLst/>
            <a:cxnLst/>
            <a:rect l="l" t="t" r="r" b="b"/>
            <a:pathLst>
              <a:path w="14604" h="1270">
                <a:moveTo>
                  <a:pt x="0" y="1270"/>
                </a:moveTo>
                <a:lnTo>
                  <a:pt x="14228" y="1270"/>
                </a:lnTo>
                <a:lnTo>
                  <a:pt x="14228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96D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7914640" y="4801742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0" y="1269"/>
                </a:moveTo>
                <a:lnTo>
                  <a:pt x="2930" y="1269"/>
                </a:lnTo>
                <a:lnTo>
                  <a:pt x="293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A96D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7782382" y="4490863"/>
            <a:ext cx="156210" cy="313055"/>
          </a:xfrm>
          <a:custGeom>
            <a:avLst/>
            <a:gdLst/>
            <a:ahLst/>
            <a:cxnLst/>
            <a:rect l="l" t="t" r="r" b="b"/>
            <a:pathLst>
              <a:path w="156209" h="313054">
                <a:moveTo>
                  <a:pt x="156057" y="0"/>
                </a:moveTo>
                <a:lnTo>
                  <a:pt x="106719" y="8076"/>
                </a:lnTo>
                <a:lnTo>
                  <a:pt x="63878" y="30323"/>
                </a:lnTo>
                <a:lnTo>
                  <a:pt x="30100" y="64177"/>
                </a:lnTo>
                <a:lnTo>
                  <a:pt x="7952" y="107074"/>
                </a:lnTo>
                <a:lnTo>
                  <a:pt x="0" y="156451"/>
                </a:lnTo>
                <a:lnTo>
                  <a:pt x="6563" y="201439"/>
                </a:lnTo>
                <a:lnTo>
                  <a:pt x="24982" y="241299"/>
                </a:lnTo>
                <a:lnTo>
                  <a:pt x="53344" y="274127"/>
                </a:lnTo>
                <a:lnTo>
                  <a:pt x="89739" y="298016"/>
                </a:lnTo>
                <a:lnTo>
                  <a:pt x="132257" y="311061"/>
                </a:lnTo>
                <a:lnTo>
                  <a:pt x="156057" y="312915"/>
                </a:lnTo>
                <a:lnTo>
                  <a:pt x="156057" y="0"/>
                </a:lnTo>
                <a:close/>
              </a:path>
            </a:pathLst>
          </a:custGeom>
          <a:solidFill>
            <a:srgbClr val="859A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7938439" y="4490851"/>
            <a:ext cx="157480" cy="313055"/>
          </a:xfrm>
          <a:custGeom>
            <a:avLst/>
            <a:gdLst/>
            <a:ahLst/>
            <a:cxnLst/>
            <a:rect l="l" t="t" r="r" b="b"/>
            <a:pathLst>
              <a:path w="157479" h="313054">
                <a:moveTo>
                  <a:pt x="419" y="0"/>
                </a:moveTo>
                <a:lnTo>
                  <a:pt x="152" y="12"/>
                </a:lnTo>
                <a:lnTo>
                  <a:pt x="0" y="12"/>
                </a:lnTo>
                <a:lnTo>
                  <a:pt x="0" y="312928"/>
                </a:lnTo>
                <a:lnTo>
                  <a:pt x="266" y="312940"/>
                </a:lnTo>
                <a:lnTo>
                  <a:pt x="8636" y="312940"/>
                </a:lnTo>
                <a:lnTo>
                  <a:pt x="67140" y="298028"/>
                </a:lnTo>
                <a:lnTo>
                  <a:pt x="103537" y="274139"/>
                </a:lnTo>
                <a:lnTo>
                  <a:pt x="131895" y="241312"/>
                </a:lnTo>
                <a:lnTo>
                  <a:pt x="150308" y="201451"/>
                </a:lnTo>
                <a:lnTo>
                  <a:pt x="156870" y="156464"/>
                </a:lnTo>
                <a:lnTo>
                  <a:pt x="148894" y="107014"/>
                </a:lnTo>
                <a:lnTo>
                  <a:pt x="126685" y="64064"/>
                </a:lnTo>
                <a:lnTo>
                  <a:pt x="92819" y="30192"/>
                </a:lnTo>
                <a:lnTo>
                  <a:pt x="49871" y="7978"/>
                </a:lnTo>
                <a:lnTo>
                  <a:pt x="419" y="0"/>
                </a:lnTo>
                <a:close/>
              </a:path>
            </a:pathLst>
          </a:custGeom>
          <a:solidFill>
            <a:srgbClr val="6C7F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6194488" y="3614394"/>
            <a:ext cx="406692" cy="33700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5452414" y="1247013"/>
            <a:ext cx="32384" cy="134620"/>
          </a:xfrm>
          <a:custGeom>
            <a:avLst/>
            <a:gdLst/>
            <a:ahLst/>
            <a:cxnLst/>
            <a:rect l="l" t="t" r="r" b="b"/>
            <a:pathLst>
              <a:path w="32385" h="134619">
                <a:moveTo>
                  <a:pt x="0" y="134620"/>
                </a:moveTo>
                <a:lnTo>
                  <a:pt x="32016" y="134620"/>
                </a:lnTo>
                <a:lnTo>
                  <a:pt x="32016" y="0"/>
                </a:lnTo>
                <a:lnTo>
                  <a:pt x="0" y="0"/>
                </a:lnTo>
                <a:lnTo>
                  <a:pt x="0" y="134620"/>
                </a:lnTo>
                <a:close/>
              </a:path>
            </a:pathLst>
          </a:custGeom>
          <a:solidFill>
            <a:srgbClr val="945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5468856" y="1245743"/>
            <a:ext cx="15875" cy="1270"/>
          </a:xfrm>
          <a:custGeom>
            <a:avLst/>
            <a:gdLst/>
            <a:ahLst/>
            <a:cxnLst/>
            <a:rect l="l" t="t" r="r" b="b"/>
            <a:pathLst>
              <a:path w="15875" h="1269">
                <a:moveTo>
                  <a:pt x="0" y="1269"/>
                </a:moveTo>
                <a:lnTo>
                  <a:pt x="15574" y="1269"/>
                </a:lnTo>
                <a:lnTo>
                  <a:pt x="15574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945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5480493" y="1244473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69">
                <a:moveTo>
                  <a:pt x="0" y="1270"/>
                </a:moveTo>
                <a:lnTo>
                  <a:pt x="3938" y="1270"/>
                </a:lnTo>
                <a:lnTo>
                  <a:pt x="3938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945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5421477" y="1247013"/>
            <a:ext cx="31115" cy="134620"/>
          </a:xfrm>
          <a:custGeom>
            <a:avLst/>
            <a:gdLst/>
            <a:ahLst/>
            <a:cxnLst/>
            <a:rect l="l" t="t" r="r" b="b"/>
            <a:pathLst>
              <a:path w="31114" h="134619">
                <a:moveTo>
                  <a:pt x="0" y="134620"/>
                </a:moveTo>
                <a:lnTo>
                  <a:pt x="30949" y="134620"/>
                </a:lnTo>
                <a:lnTo>
                  <a:pt x="30949" y="0"/>
                </a:lnTo>
                <a:lnTo>
                  <a:pt x="0" y="0"/>
                </a:lnTo>
                <a:lnTo>
                  <a:pt x="0" y="134620"/>
                </a:lnTo>
                <a:close/>
              </a:path>
            </a:pathLst>
          </a:custGeom>
          <a:solidFill>
            <a:srgbClr val="A96D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5421477" y="1245743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10" h="1269">
                <a:moveTo>
                  <a:pt x="0" y="1269"/>
                </a:moveTo>
                <a:lnTo>
                  <a:pt x="15978" y="1269"/>
                </a:lnTo>
                <a:lnTo>
                  <a:pt x="15978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A96D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5421477" y="1244473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69">
                <a:moveTo>
                  <a:pt x="0" y="1270"/>
                </a:moveTo>
                <a:lnTo>
                  <a:pt x="4031" y="1270"/>
                </a:lnTo>
                <a:lnTo>
                  <a:pt x="4031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96D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5249557" y="840232"/>
            <a:ext cx="203200" cy="407034"/>
          </a:xfrm>
          <a:custGeom>
            <a:avLst/>
            <a:gdLst/>
            <a:ahLst/>
            <a:cxnLst/>
            <a:rect l="l" t="t" r="r" b="b"/>
            <a:pathLst>
              <a:path w="203200" h="407034">
                <a:moveTo>
                  <a:pt x="202857" y="0"/>
                </a:moveTo>
                <a:lnTo>
                  <a:pt x="156330" y="5468"/>
                </a:lnTo>
                <a:lnTo>
                  <a:pt x="113627" y="20823"/>
                </a:lnTo>
                <a:lnTo>
                  <a:pt x="75962" y="44850"/>
                </a:lnTo>
                <a:lnTo>
                  <a:pt x="44552" y="76334"/>
                </a:lnTo>
                <a:lnTo>
                  <a:pt x="20611" y="114060"/>
                </a:lnTo>
                <a:lnTo>
                  <a:pt x="5355" y="156812"/>
                </a:lnTo>
                <a:lnTo>
                  <a:pt x="0" y="203377"/>
                </a:lnTo>
                <a:lnTo>
                  <a:pt x="5971" y="252494"/>
                </a:lnTo>
                <a:lnTo>
                  <a:pt x="22930" y="297276"/>
                </a:lnTo>
                <a:lnTo>
                  <a:pt x="49439" y="336286"/>
                </a:lnTo>
                <a:lnTo>
                  <a:pt x="84062" y="368089"/>
                </a:lnTo>
                <a:lnTo>
                  <a:pt x="125363" y="391249"/>
                </a:lnTo>
                <a:lnTo>
                  <a:pt x="171907" y="404329"/>
                </a:lnTo>
                <a:lnTo>
                  <a:pt x="202857" y="406730"/>
                </a:lnTo>
                <a:lnTo>
                  <a:pt x="202857" y="0"/>
                </a:lnTo>
                <a:close/>
              </a:path>
            </a:pathLst>
          </a:custGeom>
          <a:solidFill>
            <a:srgbClr val="859A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5452414" y="840219"/>
            <a:ext cx="204470" cy="407034"/>
          </a:xfrm>
          <a:custGeom>
            <a:avLst/>
            <a:gdLst/>
            <a:ahLst/>
            <a:cxnLst/>
            <a:rect l="l" t="t" r="r" b="b"/>
            <a:pathLst>
              <a:path w="204470" h="407034">
                <a:moveTo>
                  <a:pt x="533" y="0"/>
                </a:moveTo>
                <a:lnTo>
                  <a:pt x="177" y="12"/>
                </a:lnTo>
                <a:lnTo>
                  <a:pt x="0" y="12"/>
                </a:lnTo>
                <a:lnTo>
                  <a:pt x="0" y="406742"/>
                </a:lnTo>
                <a:lnTo>
                  <a:pt x="190" y="406742"/>
                </a:lnTo>
                <a:lnTo>
                  <a:pt x="355" y="406768"/>
                </a:lnTo>
                <a:lnTo>
                  <a:pt x="8526" y="406612"/>
                </a:lnTo>
                <a:lnTo>
                  <a:pt x="78559" y="391257"/>
                </a:lnTo>
                <a:lnTo>
                  <a:pt x="119861" y="368096"/>
                </a:lnTo>
                <a:lnTo>
                  <a:pt x="154484" y="336294"/>
                </a:lnTo>
                <a:lnTo>
                  <a:pt x="180993" y="297286"/>
                </a:lnTo>
                <a:lnTo>
                  <a:pt x="197951" y="252506"/>
                </a:lnTo>
                <a:lnTo>
                  <a:pt x="203923" y="203390"/>
                </a:lnTo>
                <a:lnTo>
                  <a:pt x="198552" y="156754"/>
                </a:lnTo>
                <a:lnTo>
                  <a:pt x="183251" y="113943"/>
                </a:lnTo>
                <a:lnTo>
                  <a:pt x="159241" y="76179"/>
                </a:lnTo>
                <a:lnTo>
                  <a:pt x="127744" y="44681"/>
                </a:lnTo>
                <a:lnTo>
                  <a:pt x="89980" y="20672"/>
                </a:lnTo>
                <a:lnTo>
                  <a:pt x="47169" y="5371"/>
                </a:lnTo>
                <a:lnTo>
                  <a:pt x="533" y="0"/>
                </a:lnTo>
                <a:close/>
              </a:path>
            </a:pathLst>
          </a:custGeom>
          <a:solidFill>
            <a:srgbClr val="6C7F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6481076" y="1247013"/>
            <a:ext cx="32384" cy="134620"/>
          </a:xfrm>
          <a:custGeom>
            <a:avLst/>
            <a:gdLst/>
            <a:ahLst/>
            <a:cxnLst/>
            <a:rect l="l" t="t" r="r" b="b"/>
            <a:pathLst>
              <a:path w="32384" h="134619">
                <a:moveTo>
                  <a:pt x="0" y="134620"/>
                </a:moveTo>
                <a:lnTo>
                  <a:pt x="32003" y="134620"/>
                </a:lnTo>
                <a:lnTo>
                  <a:pt x="32003" y="0"/>
                </a:lnTo>
                <a:lnTo>
                  <a:pt x="0" y="0"/>
                </a:lnTo>
                <a:lnTo>
                  <a:pt x="0" y="134620"/>
                </a:lnTo>
                <a:close/>
              </a:path>
            </a:pathLst>
          </a:custGeom>
          <a:solidFill>
            <a:srgbClr val="945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6497511" y="1245743"/>
            <a:ext cx="15875" cy="1270"/>
          </a:xfrm>
          <a:custGeom>
            <a:avLst/>
            <a:gdLst/>
            <a:ahLst/>
            <a:cxnLst/>
            <a:rect l="l" t="t" r="r" b="b"/>
            <a:pathLst>
              <a:path w="15875" h="1269">
                <a:moveTo>
                  <a:pt x="0" y="1269"/>
                </a:moveTo>
                <a:lnTo>
                  <a:pt x="15568" y="1269"/>
                </a:lnTo>
                <a:lnTo>
                  <a:pt x="15568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945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6509143" y="1244473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69">
                <a:moveTo>
                  <a:pt x="0" y="1270"/>
                </a:moveTo>
                <a:lnTo>
                  <a:pt x="3937" y="1270"/>
                </a:lnTo>
                <a:lnTo>
                  <a:pt x="3937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945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6450139" y="1247013"/>
            <a:ext cx="31115" cy="134620"/>
          </a:xfrm>
          <a:custGeom>
            <a:avLst/>
            <a:gdLst/>
            <a:ahLst/>
            <a:cxnLst/>
            <a:rect l="l" t="t" r="r" b="b"/>
            <a:pathLst>
              <a:path w="31114" h="134619">
                <a:moveTo>
                  <a:pt x="0" y="134620"/>
                </a:moveTo>
                <a:lnTo>
                  <a:pt x="30949" y="134620"/>
                </a:lnTo>
                <a:lnTo>
                  <a:pt x="30949" y="0"/>
                </a:lnTo>
                <a:lnTo>
                  <a:pt x="0" y="0"/>
                </a:lnTo>
                <a:lnTo>
                  <a:pt x="0" y="134620"/>
                </a:lnTo>
                <a:close/>
              </a:path>
            </a:pathLst>
          </a:custGeom>
          <a:solidFill>
            <a:srgbClr val="A96D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6450139" y="1245743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10" h="1269">
                <a:moveTo>
                  <a:pt x="0" y="1269"/>
                </a:moveTo>
                <a:lnTo>
                  <a:pt x="15978" y="1269"/>
                </a:lnTo>
                <a:lnTo>
                  <a:pt x="15978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A96D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6450139" y="1244473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69">
                <a:moveTo>
                  <a:pt x="0" y="1270"/>
                </a:moveTo>
                <a:lnTo>
                  <a:pt x="4031" y="1270"/>
                </a:lnTo>
                <a:lnTo>
                  <a:pt x="4031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96D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6278206" y="840232"/>
            <a:ext cx="203200" cy="407034"/>
          </a:xfrm>
          <a:custGeom>
            <a:avLst/>
            <a:gdLst/>
            <a:ahLst/>
            <a:cxnLst/>
            <a:rect l="l" t="t" r="r" b="b"/>
            <a:pathLst>
              <a:path w="203200" h="407034">
                <a:moveTo>
                  <a:pt x="202869" y="0"/>
                </a:moveTo>
                <a:lnTo>
                  <a:pt x="156338" y="5468"/>
                </a:lnTo>
                <a:lnTo>
                  <a:pt x="113631" y="20823"/>
                </a:lnTo>
                <a:lnTo>
                  <a:pt x="75964" y="44850"/>
                </a:lnTo>
                <a:lnTo>
                  <a:pt x="44553" y="76334"/>
                </a:lnTo>
                <a:lnTo>
                  <a:pt x="20611" y="114060"/>
                </a:lnTo>
                <a:lnTo>
                  <a:pt x="5355" y="156812"/>
                </a:lnTo>
                <a:lnTo>
                  <a:pt x="0" y="203377"/>
                </a:lnTo>
                <a:lnTo>
                  <a:pt x="5972" y="252494"/>
                </a:lnTo>
                <a:lnTo>
                  <a:pt x="22931" y="297276"/>
                </a:lnTo>
                <a:lnTo>
                  <a:pt x="49441" y="336286"/>
                </a:lnTo>
                <a:lnTo>
                  <a:pt x="84066" y="368089"/>
                </a:lnTo>
                <a:lnTo>
                  <a:pt x="125371" y="391249"/>
                </a:lnTo>
                <a:lnTo>
                  <a:pt x="171919" y="404329"/>
                </a:lnTo>
                <a:lnTo>
                  <a:pt x="202869" y="406730"/>
                </a:lnTo>
                <a:lnTo>
                  <a:pt x="202869" y="0"/>
                </a:lnTo>
                <a:close/>
              </a:path>
            </a:pathLst>
          </a:custGeom>
          <a:solidFill>
            <a:srgbClr val="859A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6481076" y="840219"/>
            <a:ext cx="204470" cy="407034"/>
          </a:xfrm>
          <a:custGeom>
            <a:avLst/>
            <a:gdLst/>
            <a:ahLst/>
            <a:cxnLst/>
            <a:rect l="l" t="t" r="r" b="b"/>
            <a:pathLst>
              <a:path w="204470" h="407034">
                <a:moveTo>
                  <a:pt x="533" y="0"/>
                </a:moveTo>
                <a:lnTo>
                  <a:pt x="177" y="12"/>
                </a:lnTo>
                <a:lnTo>
                  <a:pt x="0" y="12"/>
                </a:lnTo>
                <a:lnTo>
                  <a:pt x="0" y="406742"/>
                </a:lnTo>
                <a:lnTo>
                  <a:pt x="177" y="406742"/>
                </a:lnTo>
                <a:lnTo>
                  <a:pt x="342" y="406768"/>
                </a:lnTo>
                <a:lnTo>
                  <a:pt x="8524" y="406612"/>
                </a:lnTo>
                <a:lnTo>
                  <a:pt x="78547" y="391257"/>
                </a:lnTo>
                <a:lnTo>
                  <a:pt x="119848" y="368096"/>
                </a:lnTo>
                <a:lnTo>
                  <a:pt x="154471" y="336294"/>
                </a:lnTo>
                <a:lnTo>
                  <a:pt x="180980" y="297286"/>
                </a:lnTo>
                <a:lnTo>
                  <a:pt x="197939" y="252506"/>
                </a:lnTo>
                <a:lnTo>
                  <a:pt x="203911" y="203390"/>
                </a:lnTo>
                <a:lnTo>
                  <a:pt x="198539" y="156754"/>
                </a:lnTo>
                <a:lnTo>
                  <a:pt x="183239" y="113943"/>
                </a:lnTo>
                <a:lnTo>
                  <a:pt x="159230" y="76179"/>
                </a:lnTo>
                <a:lnTo>
                  <a:pt x="127734" y="44681"/>
                </a:lnTo>
                <a:lnTo>
                  <a:pt x="89972" y="20672"/>
                </a:lnTo>
                <a:lnTo>
                  <a:pt x="47164" y="5371"/>
                </a:lnTo>
                <a:lnTo>
                  <a:pt x="533" y="0"/>
                </a:lnTo>
                <a:close/>
              </a:path>
            </a:pathLst>
          </a:custGeom>
          <a:solidFill>
            <a:srgbClr val="6C7F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6361887" y="4790155"/>
            <a:ext cx="23495" cy="100965"/>
          </a:xfrm>
          <a:custGeom>
            <a:avLst/>
            <a:gdLst/>
            <a:ahLst/>
            <a:cxnLst/>
            <a:rect l="l" t="t" r="r" b="b"/>
            <a:pathLst>
              <a:path w="23495" h="100964">
                <a:moveTo>
                  <a:pt x="23228" y="0"/>
                </a:moveTo>
                <a:lnTo>
                  <a:pt x="15862" y="4368"/>
                </a:lnTo>
                <a:lnTo>
                  <a:pt x="8089" y="6756"/>
                </a:lnTo>
                <a:lnTo>
                  <a:pt x="0" y="6756"/>
                </a:lnTo>
                <a:lnTo>
                  <a:pt x="0" y="100596"/>
                </a:lnTo>
                <a:lnTo>
                  <a:pt x="23228" y="100596"/>
                </a:lnTo>
                <a:lnTo>
                  <a:pt x="23228" y="0"/>
                </a:lnTo>
                <a:close/>
              </a:path>
            </a:pathLst>
          </a:custGeom>
          <a:solidFill>
            <a:srgbClr val="945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6338671" y="4790156"/>
            <a:ext cx="23495" cy="100965"/>
          </a:xfrm>
          <a:custGeom>
            <a:avLst/>
            <a:gdLst/>
            <a:ahLst/>
            <a:cxnLst/>
            <a:rect l="l" t="t" r="r" b="b"/>
            <a:pathLst>
              <a:path w="23495" h="100964">
                <a:moveTo>
                  <a:pt x="0" y="0"/>
                </a:moveTo>
                <a:lnTo>
                  <a:pt x="0" y="100596"/>
                </a:lnTo>
                <a:lnTo>
                  <a:pt x="23215" y="100596"/>
                </a:lnTo>
                <a:lnTo>
                  <a:pt x="23215" y="6756"/>
                </a:lnTo>
                <a:lnTo>
                  <a:pt x="15151" y="6756"/>
                </a:lnTo>
                <a:lnTo>
                  <a:pt x="7353" y="4368"/>
                </a:lnTo>
                <a:lnTo>
                  <a:pt x="0" y="0"/>
                </a:lnTo>
                <a:close/>
              </a:path>
            </a:pathLst>
          </a:custGeom>
          <a:solidFill>
            <a:srgbClr val="A96D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6361887" y="4333105"/>
            <a:ext cx="81915" cy="464184"/>
          </a:xfrm>
          <a:custGeom>
            <a:avLst/>
            <a:gdLst/>
            <a:ahLst/>
            <a:cxnLst/>
            <a:rect l="l" t="t" r="r" b="b"/>
            <a:pathLst>
              <a:path w="81914" h="464185">
                <a:moveTo>
                  <a:pt x="0" y="0"/>
                </a:moveTo>
                <a:lnTo>
                  <a:pt x="0" y="463816"/>
                </a:lnTo>
                <a:lnTo>
                  <a:pt x="8089" y="463816"/>
                </a:lnTo>
                <a:lnTo>
                  <a:pt x="46556" y="434581"/>
                </a:lnTo>
                <a:lnTo>
                  <a:pt x="65014" y="399116"/>
                </a:lnTo>
                <a:lnTo>
                  <a:pt x="77152" y="353545"/>
                </a:lnTo>
                <a:lnTo>
                  <a:pt x="81521" y="300761"/>
                </a:lnTo>
                <a:lnTo>
                  <a:pt x="79368" y="255741"/>
                </a:lnTo>
                <a:lnTo>
                  <a:pt x="73237" y="201746"/>
                </a:lnTo>
                <a:lnTo>
                  <a:pt x="63615" y="144572"/>
                </a:lnTo>
                <a:lnTo>
                  <a:pt x="50992" y="90015"/>
                </a:lnTo>
                <a:lnTo>
                  <a:pt x="35855" y="43870"/>
                </a:lnTo>
                <a:lnTo>
                  <a:pt x="0" y="0"/>
                </a:lnTo>
                <a:close/>
              </a:path>
            </a:pathLst>
          </a:custGeom>
          <a:solidFill>
            <a:srgbClr val="6C7F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6280353" y="4333105"/>
            <a:ext cx="81915" cy="464184"/>
          </a:xfrm>
          <a:custGeom>
            <a:avLst/>
            <a:gdLst/>
            <a:ahLst/>
            <a:cxnLst/>
            <a:rect l="l" t="t" r="r" b="b"/>
            <a:pathLst>
              <a:path w="81914" h="464185">
                <a:moveTo>
                  <a:pt x="81533" y="0"/>
                </a:moveTo>
                <a:lnTo>
                  <a:pt x="45681" y="43870"/>
                </a:lnTo>
                <a:lnTo>
                  <a:pt x="30542" y="90015"/>
                </a:lnTo>
                <a:lnTo>
                  <a:pt x="17914" y="144572"/>
                </a:lnTo>
                <a:lnTo>
                  <a:pt x="8288" y="201746"/>
                </a:lnTo>
                <a:lnTo>
                  <a:pt x="2153" y="255741"/>
                </a:lnTo>
                <a:lnTo>
                  <a:pt x="0" y="300761"/>
                </a:lnTo>
                <a:lnTo>
                  <a:pt x="4370" y="353545"/>
                </a:lnTo>
                <a:lnTo>
                  <a:pt x="16514" y="399116"/>
                </a:lnTo>
                <a:lnTo>
                  <a:pt x="34981" y="434581"/>
                </a:lnTo>
                <a:lnTo>
                  <a:pt x="65671" y="461416"/>
                </a:lnTo>
                <a:lnTo>
                  <a:pt x="73469" y="463816"/>
                </a:lnTo>
                <a:lnTo>
                  <a:pt x="81533" y="463816"/>
                </a:lnTo>
                <a:lnTo>
                  <a:pt x="81533" y="0"/>
                </a:lnTo>
                <a:close/>
              </a:path>
            </a:pathLst>
          </a:custGeom>
          <a:solidFill>
            <a:srgbClr val="798D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7938439" y="3827373"/>
            <a:ext cx="29209" cy="125095"/>
          </a:xfrm>
          <a:custGeom>
            <a:avLst/>
            <a:gdLst/>
            <a:ahLst/>
            <a:cxnLst/>
            <a:rect l="l" t="t" r="r" b="b"/>
            <a:pathLst>
              <a:path w="29209" h="125095">
                <a:moveTo>
                  <a:pt x="28816" y="0"/>
                </a:moveTo>
                <a:lnTo>
                  <a:pt x="21868" y="3593"/>
                </a:lnTo>
                <a:lnTo>
                  <a:pt x="14736" y="6211"/>
                </a:lnTo>
                <a:lnTo>
                  <a:pt x="7440" y="7813"/>
                </a:lnTo>
                <a:lnTo>
                  <a:pt x="0" y="8356"/>
                </a:lnTo>
                <a:lnTo>
                  <a:pt x="0" y="124781"/>
                </a:lnTo>
                <a:lnTo>
                  <a:pt x="28816" y="124781"/>
                </a:lnTo>
                <a:lnTo>
                  <a:pt x="28816" y="0"/>
                </a:lnTo>
                <a:close/>
              </a:path>
            </a:pathLst>
          </a:custGeom>
          <a:solidFill>
            <a:srgbClr val="945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7909636" y="3827373"/>
            <a:ext cx="29209" cy="125095"/>
          </a:xfrm>
          <a:custGeom>
            <a:avLst/>
            <a:gdLst/>
            <a:ahLst/>
            <a:cxnLst/>
            <a:rect l="l" t="t" r="r" b="b"/>
            <a:pathLst>
              <a:path w="29209" h="125095">
                <a:moveTo>
                  <a:pt x="0" y="0"/>
                </a:moveTo>
                <a:lnTo>
                  <a:pt x="0" y="124778"/>
                </a:lnTo>
                <a:lnTo>
                  <a:pt x="28816" y="124778"/>
                </a:lnTo>
                <a:lnTo>
                  <a:pt x="28816" y="8356"/>
                </a:lnTo>
                <a:lnTo>
                  <a:pt x="21372" y="7813"/>
                </a:lnTo>
                <a:lnTo>
                  <a:pt x="14079" y="6211"/>
                </a:lnTo>
                <a:lnTo>
                  <a:pt x="6951" y="3593"/>
                </a:lnTo>
                <a:lnTo>
                  <a:pt x="0" y="0"/>
                </a:lnTo>
                <a:close/>
              </a:path>
            </a:pathLst>
          </a:custGeom>
          <a:solidFill>
            <a:srgbClr val="A96D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7938439" y="3260394"/>
            <a:ext cx="101600" cy="575945"/>
          </a:xfrm>
          <a:custGeom>
            <a:avLst/>
            <a:gdLst/>
            <a:ahLst/>
            <a:cxnLst/>
            <a:rect l="l" t="t" r="r" b="b"/>
            <a:pathLst>
              <a:path w="101600" h="575945">
                <a:moveTo>
                  <a:pt x="0" y="0"/>
                </a:moveTo>
                <a:lnTo>
                  <a:pt x="0" y="575348"/>
                </a:lnTo>
                <a:lnTo>
                  <a:pt x="7440" y="574803"/>
                </a:lnTo>
                <a:lnTo>
                  <a:pt x="57758" y="539106"/>
                </a:lnTo>
                <a:lnTo>
                  <a:pt x="80656" y="495103"/>
                </a:lnTo>
                <a:lnTo>
                  <a:pt x="95712" y="438564"/>
                </a:lnTo>
                <a:lnTo>
                  <a:pt x="101130" y="373075"/>
                </a:lnTo>
                <a:lnTo>
                  <a:pt x="99500" y="330863"/>
                </a:lnTo>
                <a:lnTo>
                  <a:pt x="94803" y="280946"/>
                </a:lnTo>
                <a:lnTo>
                  <a:pt x="87323" y="226709"/>
                </a:lnTo>
                <a:lnTo>
                  <a:pt x="77346" y="171533"/>
                </a:lnTo>
                <a:lnTo>
                  <a:pt x="65157" y="118803"/>
                </a:lnTo>
                <a:lnTo>
                  <a:pt x="51043" y="71901"/>
                </a:lnTo>
                <a:lnTo>
                  <a:pt x="35288" y="34211"/>
                </a:lnTo>
                <a:lnTo>
                  <a:pt x="0" y="0"/>
                </a:lnTo>
                <a:close/>
              </a:path>
            </a:pathLst>
          </a:custGeom>
          <a:solidFill>
            <a:srgbClr val="6C7F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7837296" y="3260394"/>
            <a:ext cx="101600" cy="575945"/>
          </a:xfrm>
          <a:custGeom>
            <a:avLst/>
            <a:gdLst/>
            <a:ahLst/>
            <a:cxnLst/>
            <a:rect l="l" t="t" r="r" b="b"/>
            <a:pathLst>
              <a:path w="101600" h="575945">
                <a:moveTo>
                  <a:pt x="101142" y="0"/>
                </a:moveTo>
                <a:lnTo>
                  <a:pt x="65857" y="34211"/>
                </a:lnTo>
                <a:lnTo>
                  <a:pt x="50101" y="71901"/>
                </a:lnTo>
                <a:lnTo>
                  <a:pt x="35985" y="118803"/>
                </a:lnTo>
                <a:lnTo>
                  <a:pt x="23793" y="171533"/>
                </a:lnTo>
                <a:lnTo>
                  <a:pt x="13812" y="226709"/>
                </a:lnTo>
                <a:lnTo>
                  <a:pt x="6329" y="280946"/>
                </a:lnTo>
                <a:lnTo>
                  <a:pt x="1630" y="330863"/>
                </a:lnTo>
                <a:lnTo>
                  <a:pt x="0" y="373075"/>
                </a:lnTo>
                <a:lnTo>
                  <a:pt x="5419" y="438564"/>
                </a:lnTo>
                <a:lnTo>
                  <a:pt x="20480" y="495103"/>
                </a:lnTo>
                <a:lnTo>
                  <a:pt x="43382" y="539106"/>
                </a:lnTo>
                <a:lnTo>
                  <a:pt x="72326" y="566991"/>
                </a:lnTo>
                <a:lnTo>
                  <a:pt x="101142" y="575348"/>
                </a:lnTo>
                <a:lnTo>
                  <a:pt x="101142" y="0"/>
                </a:lnTo>
                <a:close/>
              </a:path>
            </a:pathLst>
          </a:custGeom>
          <a:solidFill>
            <a:srgbClr val="798D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5907036" y="1215250"/>
            <a:ext cx="74523" cy="16135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5944298" y="482219"/>
            <a:ext cx="130810" cy="744220"/>
          </a:xfrm>
          <a:custGeom>
            <a:avLst/>
            <a:gdLst/>
            <a:ahLst/>
            <a:cxnLst/>
            <a:rect l="l" t="t" r="r" b="b"/>
            <a:pathLst>
              <a:path w="130810" h="744219">
                <a:moveTo>
                  <a:pt x="0" y="0"/>
                </a:moveTo>
                <a:lnTo>
                  <a:pt x="0" y="743864"/>
                </a:lnTo>
                <a:lnTo>
                  <a:pt x="9626" y="743157"/>
                </a:lnTo>
                <a:lnTo>
                  <a:pt x="62956" y="711562"/>
                </a:lnTo>
                <a:lnTo>
                  <a:pt x="85527" y="680127"/>
                </a:lnTo>
                <a:lnTo>
                  <a:pt x="104286" y="640113"/>
                </a:lnTo>
                <a:lnTo>
                  <a:pt x="118539" y="592895"/>
                </a:lnTo>
                <a:lnTo>
                  <a:pt x="127598" y="539847"/>
                </a:lnTo>
                <a:lnTo>
                  <a:pt x="130771" y="482346"/>
                </a:lnTo>
                <a:lnTo>
                  <a:pt x="129354" y="438556"/>
                </a:lnTo>
                <a:lnTo>
                  <a:pt x="125235" y="387568"/>
                </a:lnTo>
                <a:lnTo>
                  <a:pt x="118617" y="331778"/>
                </a:lnTo>
                <a:lnTo>
                  <a:pt x="109704" y="273580"/>
                </a:lnTo>
                <a:lnTo>
                  <a:pt x="98696" y="215370"/>
                </a:lnTo>
                <a:lnTo>
                  <a:pt x="85796" y="159543"/>
                </a:lnTo>
                <a:lnTo>
                  <a:pt x="71207" y="108495"/>
                </a:lnTo>
                <a:lnTo>
                  <a:pt x="55130" y="64621"/>
                </a:lnTo>
                <a:lnTo>
                  <a:pt x="37769" y="30317"/>
                </a:lnTo>
                <a:lnTo>
                  <a:pt x="0" y="0"/>
                </a:lnTo>
                <a:close/>
              </a:path>
            </a:pathLst>
          </a:custGeom>
          <a:solidFill>
            <a:srgbClr val="6C7F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5813552" y="482219"/>
            <a:ext cx="130810" cy="744220"/>
          </a:xfrm>
          <a:custGeom>
            <a:avLst/>
            <a:gdLst/>
            <a:ahLst/>
            <a:cxnLst/>
            <a:rect l="l" t="t" r="r" b="b"/>
            <a:pathLst>
              <a:path w="130810" h="744219">
                <a:moveTo>
                  <a:pt x="130746" y="0"/>
                </a:moveTo>
                <a:lnTo>
                  <a:pt x="92984" y="30317"/>
                </a:lnTo>
                <a:lnTo>
                  <a:pt x="75625" y="64621"/>
                </a:lnTo>
                <a:lnTo>
                  <a:pt x="59552" y="108495"/>
                </a:lnTo>
                <a:lnTo>
                  <a:pt x="44966" y="159543"/>
                </a:lnTo>
                <a:lnTo>
                  <a:pt x="32068" y="215370"/>
                </a:lnTo>
                <a:lnTo>
                  <a:pt x="21063" y="273580"/>
                </a:lnTo>
                <a:lnTo>
                  <a:pt x="12151" y="331778"/>
                </a:lnTo>
                <a:lnTo>
                  <a:pt x="5535" y="387568"/>
                </a:lnTo>
                <a:lnTo>
                  <a:pt x="1417" y="438556"/>
                </a:lnTo>
                <a:lnTo>
                  <a:pt x="0" y="482346"/>
                </a:lnTo>
                <a:lnTo>
                  <a:pt x="3172" y="539847"/>
                </a:lnTo>
                <a:lnTo>
                  <a:pt x="12228" y="592895"/>
                </a:lnTo>
                <a:lnTo>
                  <a:pt x="26477" y="640113"/>
                </a:lnTo>
                <a:lnTo>
                  <a:pt x="45230" y="680127"/>
                </a:lnTo>
                <a:lnTo>
                  <a:pt x="67796" y="711562"/>
                </a:lnTo>
                <a:lnTo>
                  <a:pt x="102475" y="737686"/>
                </a:lnTo>
                <a:lnTo>
                  <a:pt x="130746" y="743864"/>
                </a:lnTo>
                <a:lnTo>
                  <a:pt x="130746" y="0"/>
                </a:lnTo>
                <a:close/>
              </a:path>
            </a:pathLst>
          </a:custGeom>
          <a:solidFill>
            <a:srgbClr val="798D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3594798" y="3439858"/>
            <a:ext cx="189293" cy="6729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3606495" y="3995270"/>
            <a:ext cx="189865" cy="67310"/>
          </a:xfrm>
          <a:custGeom>
            <a:avLst/>
            <a:gdLst/>
            <a:ahLst/>
            <a:cxnLst/>
            <a:rect l="l" t="t" r="r" b="b"/>
            <a:pathLst>
              <a:path w="189864" h="67310">
                <a:moveTo>
                  <a:pt x="94653" y="0"/>
                </a:moveTo>
                <a:lnTo>
                  <a:pt x="57816" y="2643"/>
                </a:lnTo>
                <a:lnTo>
                  <a:pt x="27728" y="9855"/>
                </a:lnTo>
                <a:lnTo>
                  <a:pt x="7440" y="20552"/>
                </a:lnTo>
                <a:lnTo>
                  <a:pt x="0" y="33654"/>
                </a:lnTo>
                <a:lnTo>
                  <a:pt x="7440" y="46750"/>
                </a:lnTo>
                <a:lnTo>
                  <a:pt x="27728" y="57443"/>
                </a:lnTo>
                <a:lnTo>
                  <a:pt x="57816" y="64653"/>
                </a:lnTo>
                <a:lnTo>
                  <a:pt x="94653" y="67297"/>
                </a:lnTo>
                <a:lnTo>
                  <a:pt x="131493" y="64653"/>
                </a:lnTo>
                <a:lnTo>
                  <a:pt x="161575" y="57443"/>
                </a:lnTo>
                <a:lnTo>
                  <a:pt x="181856" y="46750"/>
                </a:lnTo>
                <a:lnTo>
                  <a:pt x="189293" y="33654"/>
                </a:lnTo>
                <a:lnTo>
                  <a:pt x="181856" y="20552"/>
                </a:lnTo>
                <a:lnTo>
                  <a:pt x="161575" y="9855"/>
                </a:lnTo>
                <a:lnTo>
                  <a:pt x="131493" y="2643"/>
                </a:lnTo>
                <a:lnTo>
                  <a:pt x="94653" y="0"/>
                </a:lnTo>
                <a:close/>
              </a:path>
            </a:pathLst>
          </a:custGeom>
          <a:solidFill>
            <a:srgbClr val="DADA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3592817" y="4844310"/>
            <a:ext cx="189293" cy="6729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3701148" y="3926713"/>
            <a:ext cx="24765" cy="101600"/>
          </a:xfrm>
          <a:custGeom>
            <a:avLst/>
            <a:gdLst/>
            <a:ahLst/>
            <a:cxnLst/>
            <a:rect l="l" t="t" r="r" b="b"/>
            <a:pathLst>
              <a:path w="24764" h="101600">
                <a:moveTo>
                  <a:pt x="0" y="101600"/>
                </a:moveTo>
                <a:lnTo>
                  <a:pt x="24218" y="101600"/>
                </a:lnTo>
                <a:lnTo>
                  <a:pt x="24218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45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3709657" y="3925373"/>
            <a:ext cx="15875" cy="1905"/>
          </a:xfrm>
          <a:custGeom>
            <a:avLst/>
            <a:gdLst/>
            <a:ahLst/>
            <a:cxnLst/>
            <a:rect l="l" t="t" r="r" b="b"/>
            <a:pathLst>
              <a:path w="15875" h="1904">
                <a:moveTo>
                  <a:pt x="15709" y="0"/>
                </a:moveTo>
                <a:lnTo>
                  <a:pt x="7937" y="1206"/>
                </a:lnTo>
                <a:lnTo>
                  <a:pt x="0" y="1841"/>
                </a:lnTo>
                <a:lnTo>
                  <a:pt x="15709" y="1841"/>
                </a:lnTo>
                <a:lnTo>
                  <a:pt x="15709" y="0"/>
                </a:lnTo>
                <a:close/>
              </a:path>
            </a:pathLst>
          </a:custGeom>
          <a:solidFill>
            <a:srgbClr val="945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3677729" y="3926713"/>
            <a:ext cx="23495" cy="101600"/>
          </a:xfrm>
          <a:custGeom>
            <a:avLst/>
            <a:gdLst/>
            <a:ahLst/>
            <a:cxnLst/>
            <a:rect l="l" t="t" r="r" b="b"/>
            <a:pathLst>
              <a:path w="23495" h="101600">
                <a:moveTo>
                  <a:pt x="0" y="101600"/>
                </a:moveTo>
                <a:lnTo>
                  <a:pt x="23418" y="101600"/>
                </a:lnTo>
                <a:lnTo>
                  <a:pt x="23418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A96D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3677729" y="3925442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0" y="1269"/>
                </a:moveTo>
                <a:lnTo>
                  <a:pt x="4522" y="1269"/>
                </a:lnTo>
                <a:lnTo>
                  <a:pt x="4522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A96D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3547655" y="3619449"/>
            <a:ext cx="153670" cy="307975"/>
          </a:xfrm>
          <a:custGeom>
            <a:avLst/>
            <a:gdLst/>
            <a:ahLst/>
            <a:cxnLst/>
            <a:rect l="l" t="t" r="r" b="b"/>
            <a:pathLst>
              <a:path w="153670" h="307975">
                <a:moveTo>
                  <a:pt x="153492" y="0"/>
                </a:moveTo>
                <a:lnTo>
                  <a:pt x="104961" y="7940"/>
                </a:lnTo>
                <a:lnTo>
                  <a:pt x="62824" y="29820"/>
                </a:lnTo>
                <a:lnTo>
                  <a:pt x="29603" y="63117"/>
                </a:lnTo>
                <a:lnTo>
                  <a:pt x="7821" y="105309"/>
                </a:lnTo>
                <a:lnTo>
                  <a:pt x="0" y="153873"/>
                </a:lnTo>
                <a:lnTo>
                  <a:pt x="6453" y="198116"/>
                </a:lnTo>
                <a:lnTo>
                  <a:pt x="24564" y="237318"/>
                </a:lnTo>
                <a:lnTo>
                  <a:pt x="52455" y="269605"/>
                </a:lnTo>
                <a:lnTo>
                  <a:pt x="88250" y="293100"/>
                </a:lnTo>
                <a:lnTo>
                  <a:pt x="130073" y="305931"/>
                </a:lnTo>
                <a:lnTo>
                  <a:pt x="153492" y="307747"/>
                </a:lnTo>
                <a:lnTo>
                  <a:pt x="153492" y="0"/>
                </a:lnTo>
                <a:close/>
              </a:path>
            </a:pathLst>
          </a:custGeom>
          <a:solidFill>
            <a:srgbClr val="859A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3701148" y="3619436"/>
            <a:ext cx="154305" cy="307975"/>
          </a:xfrm>
          <a:custGeom>
            <a:avLst/>
            <a:gdLst/>
            <a:ahLst/>
            <a:cxnLst/>
            <a:rect l="l" t="t" r="r" b="b"/>
            <a:pathLst>
              <a:path w="154304" h="307975">
                <a:moveTo>
                  <a:pt x="393" y="0"/>
                </a:moveTo>
                <a:lnTo>
                  <a:pt x="127" y="12"/>
                </a:lnTo>
                <a:lnTo>
                  <a:pt x="0" y="12"/>
                </a:lnTo>
                <a:lnTo>
                  <a:pt x="0" y="307760"/>
                </a:lnTo>
                <a:lnTo>
                  <a:pt x="254" y="307773"/>
                </a:lnTo>
                <a:lnTo>
                  <a:pt x="8509" y="307773"/>
                </a:lnTo>
                <a:lnTo>
                  <a:pt x="66041" y="293113"/>
                </a:lnTo>
                <a:lnTo>
                  <a:pt x="101836" y="269617"/>
                </a:lnTo>
                <a:lnTo>
                  <a:pt x="129727" y="237331"/>
                </a:lnTo>
                <a:lnTo>
                  <a:pt x="147838" y="198129"/>
                </a:lnTo>
                <a:lnTo>
                  <a:pt x="154292" y="153885"/>
                </a:lnTo>
                <a:lnTo>
                  <a:pt x="146445" y="105251"/>
                </a:lnTo>
                <a:lnTo>
                  <a:pt x="124596" y="63008"/>
                </a:lnTo>
                <a:lnTo>
                  <a:pt x="91280" y="29694"/>
                </a:lnTo>
                <a:lnTo>
                  <a:pt x="49034" y="7846"/>
                </a:lnTo>
                <a:lnTo>
                  <a:pt x="393" y="0"/>
                </a:lnTo>
                <a:close/>
              </a:path>
            </a:pathLst>
          </a:custGeom>
          <a:solidFill>
            <a:srgbClr val="6C7F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3687457" y="3353651"/>
            <a:ext cx="28575" cy="122555"/>
          </a:xfrm>
          <a:custGeom>
            <a:avLst/>
            <a:gdLst/>
            <a:ahLst/>
            <a:cxnLst/>
            <a:rect l="l" t="t" r="r" b="b"/>
            <a:pathLst>
              <a:path w="28575" h="122554">
                <a:moveTo>
                  <a:pt x="28194" y="0"/>
                </a:moveTo>
                <a:lnTo>
                  <a:pt x="21393" y="3519"/>
                </a:lnTo>
                <a:lnTo>
                  <a:pt x="14416" y="6086"/>
                </a:lnTo>
                <a:lnTo>
                  <a:pt x="7278" y="7658"/>
                </a:lnTo>
                <a:lnTo>
                  <a:pt x="0" y="8191"/>
                </a:lnTo>
                <a:lnTo>
                  <a:pt x="0" y="122072"/>
                </a:lnTo>
                <a:lnTo>
                  <a:pt x="28194" y="122072"/>
                </a:lnTo>
                <a:lnTo>
                  <a:pt x="28194" y="0"/>
                </a:lnTo>
                <a:close/>
              </a:path>
            </a:pathLst>
          </a:custGeom>
          <a:solidFill>
            <a:srgbClr val="945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3659276" y="3353638"/>
            <a:ext cx="28575" cy="122555"/>
          </a:xfrm>
          <a:custGeom>
            <a:avLst/>
            <a:gdLst/>
            <a:ahLst/>
            <a:cxnLst/>
            <a:rect l="l" t="t" r="r" b="b"/>
            <a:pathLst>
              <a:path w="28575" h="122554">
                <a:moveTo>
                  <a:pt x="0" y="0"/>
                </a:moveTo>
                <a:lnTo>
                  <a:pt x="0" y="122072"/>
                </a:lnTo>
                <a:lnTo>
                  <a:pt x="28181" y="122072"/>
                </a:lnTo>
                <a:lnTo>
                  <a:pt x="28181" y="8204"/>
                </a:lnTo>
                <a:lnTo>
                  <a:pt x="20897" y="7668"/>
                </a:lnTo>
                <a:lnTo>
                  <a:pt x="13762" y="6092"/>
                </a:lnTo>
                <a:lnTo>
                  <a:pt x="6791" y="3521"/>
                </a:lnTo>
                <a:lnTo>
                  <a:pt x="0" y="0"/>
                </a:lnTo>
                <a:close/>
              </a:path>
            </a:pathLst>
          </a:custGeom>
          <a:solidFill>
            <a:srgbClr val="A96D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3687457" y="2798991"/>
            <a:ext cx="99060" cy="563245"/>
          </a:xfrm>
          <a:custGeom>
            <a:avLst/>
            <a:gdLst/>
            <a:ahLst/>
            <a:cxnLst/>
            <a:rect l="l" t="t" r="r" b="b"/>
            <a:pathLst>
              <a:path w="99060" h="563245">
                <a:moveTo>
                  <a:pt x="0" y="0"/>
                </a:moveTo>
                <a:lnTo>
                  <a:pt x="0" y="562851"/>
                </a:lnTo>
                <a:lnTo>
                  <a:pt x="7278" y="562317"/>
                </a:lnTo>
                <a:lnTo>
                  <a:pt x="56506" y="527394"/>
                </a:lnTo>
                <a:lnTo>
                  <a:pt x="78909" y="484347"/>
                </a:lnTo>
                <a:lnTo>
                  <a:pt x="93643" y="429035"/>
                </a:lnTo>
                <a:lnTo>
                  <a:pt x="98945" y="364972"/>
                </a:lnTo>
                <a:lnTo>
                  <a:pt x="96935" y="317913"/>
                </a:lnTo>
                <a:lnTo>
                  <a:pt x="91170" y="261841"/>
                </a:lnTo>
                <a:lnTo>
                  <a:pt x="82047" y="201468"/>
                </a:lnTo>
                <a:lnTo>
                  <a:pt x="69965" y="141504"/>
                </a:lnTo>
                <a:lnTo>
                  <a:pt x="55322" y="86664"/>
                </a:lnTo>
                <a:lnTo>
                  <a:pt x="38514" y="41658"/>
                </a:lnTo>
                <a:lnTo>
                  <a:pt x="0" y="0"/>
                </a:lnTo>
                <a:close/>
              </a:path>
            </a:pathLst>
          </a:custGeom>
          <a:solidFill>
            <a:srgbClr val="6C7F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3588524" y="2798991"/>
            <a:ext cx="99060" cy="563245"/>
          </a:xfrm>
          <a:custGeom>
            <a:avLst/>
            <a:gdLst/>
            <a:ahLst/>
            <a:cxnLst/>
            <a:rect l="l" t="t" r="r" b="b"/>
            <a:pathLst>
              <a:path w="99060" h="563245">
                <a:moveTo>
                  <a:pt x="98933" y="0"/>
                </a:moveTo>
                <a:lnTo>
                  <a:pt x="60420" y="41658"/>
                </a:lnTo>
                <a:lnTo>
                  <a:pt x="43614" y="86664"/>
                </a:lnTo>
                <a:lnTo>
                  <a:pt x="28973" y="141504"/>
                </a:lnTo>
                <a:lnTo>
                  <a:pt x="16893" y="201468"/>
                </a:lnTo>
                <a:lnTo>
                  <a:pt x="7773" y="261841"/>
                </a:lnTo>
                <a:lnTo>
                  <a:pt x="2009" y="317913"/>
                </a:lnTo>
                <a:lnTo>
                  <a:pt x="0" y="364972"/>
                </a:lnTo>
                <a:lnTo>
                  <a:pt x="5302" y="429035"/>
                </a:lnTo>
                <a:lnTo>
                  <a:pt x="20035" y="484347"/>
                </a:lnTo>
                <a:lnTo>
                  <a:pt x="42439" y="527394"/>
                </a:lnTo>
                <a:lnTo>
                  <a:pt x="70751" y="554659"/>
                </a:lnTo>
                <a:lnTo>
                  <a:pt x="98933" y="562851"/>
                </a:lnTo>
                <a:lnTo>
                  <a:pt x="98933" y="0"/>
                </a:lnTo>
                <a:close/>
              </a:path>
            </a:pathLst>
          </a:custGeom>
          <a:solidFill>
            <a:srgbClr val="798D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3687457" y="4755881"/>
            <a:ext cx="28575" cy="122555"/>
          </a:xfrm>
          <a:custGeom>
            <a:avLst/>
            <a:gdLst/>
            <a:ahLst/>
            <a:cxnLst/>
            <a:rect l="l" t="t" r="r" b="b"/>
            <a:pathLst>
              <a:path w="28575" h="122554">
                <a:moveTo>
                  <a:pt x="28194" y="0"/>
                </a:moveTo>
                <a:lnTo>
                  <a:pt x="21393" y="3519"/>
                </a:lnTo>
                <a:lnTo>
                  <a:pt x="14416" y="6086"/>
                </a:lnTo>
                <a:lnTo>
                  <a:pt x="7278" y="7658"/>
                </a:lnTo>
                <a:lnTo>
                  <a:pt x="0" y="8191"/>
                </a:lnTo>
                <a:lnTo>
                  <a:pt x="0" y="122072"/>
                </a:lnTo>
                <a:lnTo>
                  <a:pt x="28194" y="122072"/>
                </a:lnTo>
                <a:lnTo>
                  <a:pt x="28194" y="0"/>
                </a:lnTo>
                <a:close/>
              </a:path>
            </a:pathLst>
          </a:custGeom>
          <a:solidFill>
            <a:srgbClr val="945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3659276" y="4755877"/>
            <a:ext cx="28575" cy="122555"/>
          </a:xfrm>
          <a:custGeom>
            <a:avLst/>
            <a:gdLst/>
            <a:ahLst/>
            <a:cxnLst/>
            <a:rect l="l" t="t" r="r" b="b"/>
            <a:pathLst>
              <a:path w="28575" h="122554">
                <a:moveTo>
                  <a:pt x="0" y="0"/>
                </a:moveTo>
                <a:lnTo>
                  <a:pt x="0" y="122072"/>
                </a:lnTo>
                <a:lnTo>
                  <a:pt x="28181" y="122072"/>
                </a:lnTo>
                <a:lnTo>
                  <a:pt x="28181" y="8204"/>
                </a:lnTo>
                <a:lnTo>
                  <a:pt x="20897" y="7668"/>
                </a:lnTo>
                <a:lnTo>
                  <a:pt x="13762" y="6092"/>
                </a:lnTo>
                <a:lnTo>
                  <a:pt x="6791" y="3521"/>
                </a:lnTo>
                <a:lnTo>
                  <a:pt x="0" y="0"/>
                </a:lnTo>
                <a:close/>
              </a:path>
            </a:pathLst>
          </a:custGeom>
          <a:solidFill>
            <a:srgbClr val="A96D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3687457" y="4201231"/>
            <a:ext cx="99060" cy="563245"/>
          </a:xfrm>
          <a:custGeom>
            <a:avLst/>
            <a:gdLst/>
            <a:ahLst/>
            <a:cxnLst/>
            <a:rect l="l" t="t" r="r" b="b"/>
            <a:pathLst>
              <a:path w="99060" h="563245">
                <a:moveTo>
                  <a:pt x="0" y="0"/>
                </a:moveTo>
                <a:lnTo>
                  <a:pt x="0" y="562838"/>
                </a:lnTo>
                <a:lnTo>
                  <a:pt x="7278" y="562305"/>
                </a:lnTo>
                <a:lnTo>
                  <a:pt x="56506" y="527385"/>
                </a:lnTo>
                <a:lnTo>
                  <a:pt x="78909" y="484344"/>
                </a:lnTo>
                <a:lnTo>
                  <a:pt x="93643" y="429033"/>
                </a:lnTo>
                <a:lnTo>
                  <a:pt x="98945" y="364959"/>
                </a:lnTo>
                <a:lnTo>
                  <a:pt x="96935" y="317905"/>
                </a:lnTo>
                <a:lnTo>
                  <a:pt x="91170" y="261836"/>
                </a:lnTo>
                <a:lnTo>
                  <a:pt x="82047" y="201464"/>
                </a:lnTo>
                <a:lnTo>
                  <a:pt x="69965" y="141503"/>
                </a:lnTo>
                <a:lnTo>
                  <a:pt x="55322" y="86663"/>
                </a:lnTo>
                <a:lnTo>
                  <a:pt x="38514" y="41658"/>
                </a:lnTo>
                <a:lnTo>
                  <a:pt x="0" y="0"/>
                </a:lnTo>
                <a:close/>
              </a:path>
            </a:pathLst>
          </a:custGeom>
          <a:solidFill>
            <a:srgbClr val="6C7F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3588524" y="4201231"/>
            <a:ext cx="99060" cy="563245"/>
          </a:xfrm>
          <a:custGeom>
            <a:avLst/>
            <a:gdLst/>
            <a:ahLst/>
            <a:cxnLst/>
            <a:rect l="l" t="t" r="r" b="b"/>
            <a:pathLst>
              <a:path w="99060" h="563245">
                <a:moveTo>
                  <a:pt x="98933" y="0"/>
                </a:moveTo>
                <a:lnTo>
                  <a:pt x="60420" y="41658"/>
                </a:lnTo>
                <a:lnTo>
                  <a:pt x="43614" y="86663"/>
                </a:lnTo>
                <a:lnTo>
                  <a:pt x="28973" y="141503"/>
                </a:lnTo>
                <a:lnTo>
                  <a:pt x="16893" y="201464"/>
                </a:lnTo>
                <a:lnTo>
                  <a:pt x="7773" y="261836"/>
                </a:lnTo>
                <a:lnTo>
                  <a:pt x="2009" y="317905"/>
                </a:lnTo>
                <a:lnTo>
                  <a:pt x="0" y="364959"/>
                </a:lnTo>
                <a:lnTo>
                  <a:pt x="5302" y="429033"/>
                </a:lnTo>
                <a:lnTo>
                  <a:pt x="20035" y="484344"/>
                </a:lnTo>
                <a:lnTo>
                  <a:pt x="42439" y="527385"/>
                </a:lnTo>
                <a:lnTo>
                  <a:pt x="70751" y="554647"/>
                </a:lnTo>
                <a:lnTo>
                  <a:pt x="98933" y="562838"/>
                </a:lnTo>
                <a:lnTo>
                  <a:pt x="98933" y="0"/>
                </a:lnTo>
                <a:close/>
              </a:path>
            </a:pathLst>
          </a:custGeom>
          <a:solidFill>
            <a:srgbClr val="798D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7469136" y="1215250"/>
            <a:ext cx="74523" cy="16135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7506411" y="482219"/>
            <a:ext cx="130810" cy="744220"/>
          </a:xfrm>
          <a:custGeom>
            <a:avLst/>
            <a:gdLst/>
            <a:ahLst/>
            <a:cxnLst/>
            <a:rect l="l" t="t" r="r" b="b"/>
            <a:pathLst>
              <a:path w="130809" h="744219">
                <a:moveTo>
                  <a:pt x="0" y="0"/>
                </a:moveTo>
                <a:lnTo>
                  <a:pt x="0" y="743864"/>
                </a:lnTo>
                <a:lnTo>
                  <a:pt x="9624" y="743157"/>
                </a:lnTo>
                <a:lnTo>
                  <a:pt x="62943" y="711562"/>
                </a:lnTo>
                <a:lnTo>
                  <a:pt x="85515" y="680127"/>
                </a:lnTo>
                <a:lnTo>
                  <a:pt x="104273" y="640113"/>
                </a:lnTo>
                <a:lnTo>
                  <a:pt x="118527" y="592895"/>
                </a:lnTo>
                <a:lnTo>
                  <a:pt x="127586" y="539847"/>
                </a:lnTo>
                <a:lnTo>
                  <a:pt x="130759" y="482346"/>
                </a:lnTo>
                <a:lnTo>
                  <a:pt x="129341" y="438556"/>
                </a:lnTo>
                <a:lnTo>
                  <a:pt x="125223" y="387568"/>
                </a:lnTo>
                <a:lnTo>
                  <a:pt x="118607" y="331778"/>
                </a:lnTo>
                <a:lnTo>
                  <a:pt x="109695" y="273580"/>
                </a:lnTo>
                <a:lnTo>
                  <a:pt x="98689" y="215370"/>
                </a:lnTo>
                <a:lnTo>
                  <a:pt x="85791" y="159543"/>
                </a:lnTo>
                <a:lnTo>
                  <a:pt x="71203" y="108495"/>
                </a:lnTo>
                <a:lnTo>
                  <a:pt x="55128" y="64621"/>
                </a:lnTo>
                <a:lnTo>
                  <a:pt x="37768" y="30317"/>
                </a:lnTo>
                <a:lnTo>
                  <a:pt x="0" y="0"/>
                </a:lnTo>
                <a:close/>
              </a:path>
            </a:pathLst>
          </a:custGeom>
          <a:solidFill>
            <a:srgbClr val="6C7F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7375652" y="482219"/>
            <a:ext cx="130810" cy="744220"/>
          </a:xfrm>
          <a:custGeom>
            <a:avLst/>
            <a:gdLst/>
            <a:ahLst/>
            <a:cxnLst/>
            <a:rect l="l" t="t" r="r" b="b"/>
            <a:pathLst>
              <a:path w="130809" h="744219">
                <a:moveTo>
                  <a:pt x="130759" y="0"/>
                </a:moveTo>
                <a:lnTo>
                  <a:pt x="92991" y="30317"/>
                </a:lnTo>
                <a:lnTo>
                  <a:pt x="75630" y="64621"/>
                </a:lnTo>
                <a:lnTo>
                  <a:pt x="59555" y="108495"/>
                </a:lnTo>
                <a:lnTo>
                  <a:pt x="44968" y="159543"/>
                </a:lnTo>
                <a:lnTo>
                  <a:pt x="32070" y="215370"/>
                </a:lnTo>
                <a:lnTo>
                  <a:pt x="21063" y="273580"/>
                </a:lnTo>
                <a:lnTo>
                  <a:pt x="12151" y="331778"/>
                </a:lnTo>
                <a:lnTo>
                  <a:pt x="5535" y="387568"/>
                </a:lnTo>
                <a:lnTo>
                  <a:pt x="1417" y="438556"/>
                </a:lnTo>
                <a:lnTo>
                  <a:pt x="0" y="482346"/>
                </a:lnTo>
                <a:lnTo>
                  <a:pt x="3172" y="539847"/>
                </a:lnTo>
                <a:lnTo>
                  <a:pt x="12228" y="592895"/>
                </a:lnTo>
                <a:lnTo>
                  <a:pt x="26477" y="640113"/>
                </a:lnTo>
                <a:lnTo>
                  <a:pt x="45230" y="680127"/>
                </a:lnTo>
                <a:lnTo>
                  <a:pt x="67796" y="711562"/>
                </a:lnTo>
                <a:lnTo>
                  <a:pt x="102475" y="737686"/>
                </a:lnTo>
                <a:lnTo>
                  <a:pt x="130759" y="743864"/>
                </a:lnTo>
                <a:lnTo>
                  <a:pt x="130759" y="0"/>
                </a:lnTo>
                <a:close/>
              </a:path>
            </a:pathLst>
          </a:custGeom>
          <a:solidFill>
            <a:srgbClr val="798D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8157171" y="1247013"/>
            <a:ext cx="32384" cy="134620"/>
          </a:xfrm>
          <a:custGeom>
            <a:avLst/>
            <a:gdLst/>
            <a:ahLst/>
            <a:cxnLst/>
            <a:rect l="l" t="t" r="r" b="b"/>
            <a:pathLst>
              <a:path w="32384" h="134619">
                <a:moveTo>
                  <a:pt x="0" y="134620"/>
                </a:moveTo>
                <a:lnTo>
                  <a:pt x="32016" y="134620"/>
                </a:lnTo>
                <a:lnTo>
                  <a:pt x="32016" y="0"/>
                </a:lnTo>
                <a:lnTo>
                  <a:pt x="0" y="0"/>
                </a:lnTo>
                <a:lnTo>
                  <a:pt x="0" y="134620"/>
                </a:lnTo>
                <a:close/>
              </a:path>
            </a:pathLst>
          </a:custGeom>
          <a:solidFill>
            <a:srgbClr val="945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8173613" y="1245743"/>
            <a:ext cx="15875" cy="1270"/>
          </a:xfrm>
          <a:custGeom>
            <a:avLst/>
            <a:gdLst/>
            <a:ahLst/>
            <a:cxnLst/>
            <a:rect l="l" t="t" r="r" b="b"/>
            <a:pathLst>
              <a:path w="15875" h="1269">
                <a:moveTo>
                  <a:pt x="0" y="1269"/>
                </a:moveTo>
                <a:lnTo>
                  <a:pt x="15574" y="1269"/>
                </a:lnTo>
                <a:lnTo>
                  <a:pt x="15574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945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8185250" y="1244473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69">
                <a:moveTo>
                  <a:pt x="0" y="1270"/>
                </a:moveTo>
                <a:lnTo>
                  <a:pt x="3938" y="1270"/>
                </a:lnTo>
                <a:lnTo>
                  <a:pt x="3938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945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8126221" y="1247013"/>
            <a:ext cx="31115" cy="134620"/>
          </a:xfrm>
          <a:custGeom>
            <a:avLst/>
            <a:gdLst/>
            <a:ahLst/>
            <a:cxnLst/>
            <a:rect l="l" t="t" r="r" b="b"/>
            <a:pathLst>
              <a:path w="31115" h="134619">
                <a:moveTo>
                  <a:pt x="0" y="134620"/>
                </a:moveTo>
                <a:lnTo>
                  <a:pt x="30949" y="134620"/>
                </a:lnTo>
                <a:lnTo>
                  <a:pt x="30949" y="0"/>
                </a:lnTo>
                <a:lnTo>
                  <a:pt x="0" y="0"/>
                </a:lnTo>
                <a:lnTo>
                  <a:pt x="0" y="134620"/>
                </a:lnTo>
                <a:close/>
              </a:path>
            </a:pathLst>
          </a:custGeom>
          <a:solidFill>
            <a:srgbClr val="A96D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8126221" y="1245743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69">
                <a:moveTo>
                  <a:pt x="0" y="1269"/>
                </a:moveTo>
                <a:lnTo>
                  <a:pt x="15982" y="1269"/>
                </a:lnTo>
                <a:lnTo>
                  <a:pt x="15982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A96D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8126221" y="1244473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69">
                <a:moveTo>
                  <a:pt x="0" y="1270"/>
                </a:moveTo>
                <a:lnTo>
                  <a:pt x="4032" y="1270"/>
                </a:lnTo>
                <a:lnTo>
                  <a:pt x="4032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96D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7954314" y="840232"/>
            <a:ext cx="203200" cy="407034"/>
          </a:xfrm>
          <a:custGeom>
            <a:avLst/>
            <a:gdLst/>
            <a:ahLst/>
            <a:cxnLst/>
            <a:rect l="l" t="t" r="r" b="b"/>
            <a:pathLst>
              <a:path w="203200" h="407034">
                <a:moveTo>
                  <a:pt x="202857" y="0"/>
                </a:moveTo>
                <a:lnTo>
                  <a:pt x="156330" y="5468"/>
                </a:lnTo>
                <a:lnTo>
                  <a:pt x="113627" y="20823"/>
                </a:lnTo>
                <a:lnTo>
                  <a:pt x="75962" y="44850"/>
                </a:lnTo>
                <a:lnTo>
                  <a:pt x="44552" y="76334"/>
                </a:lnTo>
                <a:lnTo>
                  <a:pt x="20611" y="114060"/>
                </a:lnTo>
                <a:lnTo>
                  <a:pt x="5355" y="156812"/>
                </a:lnTo>
                <a:lnTo>
                  <a:pt x="0" y="203377"/>
                </a:lnTo>
                <a:lnTo>
                  <a:pt x="5971" y="252494"/>
                </a:lnTo>
                <a:lnTo>
                  <a:pt x="22930" y="297276"/>
                </a:lnTo>
                <a:lnTo>
                  <a:pt x="49439" y="336286"/>
                </a:lnTo>
                <a:lnTo>
                  <a:pt x="84062" y="368089"/>
                </a:lnTo>
                <a:lnTo>
                  <a:pt x="125363" y="391249"/>
                </a:lnTo>
                <a:lnTo>
                  <a:pt x="171907" y="404329"/>
                </a:lnTo>
                <a:lnTo>
                  <a:pt x="202857" y="406730"/>
                </a:lnTo>
                <a:lnTo>
                  <a:pt x="202857" y="0"/>
                </a:lnTo>
                <a:close/>
              </a:path>
            </a:pathLst>
          </a:custGeom>
          <a:solidFill>
            <a:srgbClr val="859A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8157171" y="840219"/>
            <a:ext cx="204470" cy="407034"/>
          </a:xfrm>
          <a:custGeom>
            <a:avLst/>
            <a:gdLst/>
            <a:ahLst/>
            <a:cxnLst/>
            <a:rect l="l" t="t" r="r" b="b"/>
            <a:pathLst>
              <a:path w="204470" h="407034">
                <a:moveTo>
                  <a:pt x="533" y="0"/>
                </a:moveTo>
                <a:lnTo>
                  <a:pt x="190" y="12"/>
                </a:lnTo>
                <a:lnTo>
                  <a:pt x="0" y="12"/>
                </a:lnTo>
                <a:lnTo>
                  <a:pt x="0" y="406742"/>
                </a:lnTo>
                <a:lnTo>
                  <a:pt x="190" y="406742"/>
                </a:lnTo>
                <a:lnTo>
                  <a:pt x="355" y="406768"/>
                </a:lnTo>
                <a:lnTo>
                  <a:pt x="8526" y="406612"/>
                </a:lnTo>
                <a:lnTo>
                  <a:pt x="78559" y="391257"/>
                </a:lnTo>
                <a:lnTo>
                  <a:pt x="119861" y="368096"/>
                </a:lnTo>
                <a:lnTo>
                  <a:pt x="154484" y="336294"/>
                </a:lnTo>
                <a:lnTo>
                  <a:pt x="180993" y="297286"/>
                </a:lnTo>
                <a:lnTo>
                  <a:pt x="197951" y="252506"/>
                </a:lnTo>
                <a:lnTo>
                  <a:pt x="203923" y="203390"/>
                </a:lnTo>
                <a:lnTo>
                  <a:pt x="198552" y="156754"/>
                </a:lnTo>
                <a:lnTo>
                  <a:pt x="183251" y="113943"/>
                </a:lnTo>
                <a:lnTo>
                  <a:pt x="159241" y="76179"/>
                </a:lnTo>
                <a:lnTo>
                  <a:pt x="127744" y="44681"/>
                </a:lnTo>
                <a:lnTo>
                  <a:pt x="89980" y="20672"/>
                </a:lnTo>
                <a:lnTo>
                  <a:pt x="47169" y="5371"/>
                </a:lnTo>
                <a:lnTo>
                  <a:pt x="533" y="0"/>
                </a:lnTo>
                <a:close/>
              </a:path>
            </a:pathLst>
          </a:custGeom>
          <a:solidFill>
            <a:srgbClr val="6C7F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8662936" y="1215250"/>
            <a:ext cx="74523" cy="16135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8700198" y="482219"/>
            <a:ext cx="130810" cy="744220"/>
          </a:xfrm>
          <a:custGeom>
            <a:avLst/>
            <a:gdLst/>
            <a:ahLst/>
            <a:cxnLst/>
            <a:rect l="l" t="t" r="r" b="b"/>
            <a:pathLst>
              <a:path w="130809" h="744219">
                <a:moveTo>
                  <a:pt x="0" y="0"/>
                </a:moveTo>
                <a:lnTo>
                  <a:pt x="0" y="743864"/>
                </a:lnTo>
                <a:lnTo>
                  <a:pt x="9626" y="743157"/>
                </a:lnTo>
                <a:lnTo>
                  <a:pt x="62956" y="711562"/>
                </a:lnTo>
                <a:lnTo>
                  <a:pt x="85527" y="680127"/>
                </a:lnTo>
                <a:lnTo>
                  <a:pt x="104286" y="640113"/>
                </a:lnTo>
                <a:lnTo>
                  <a:pt x="118539" y="592895"/>
                </a:lnTo>
                <a:lnTo>
                  <a:pt x="127598" y="539847"/>
                </a:lnTo>
                <a:lnTo>
                  <a:pt x="130771" y="482346"/>
                </a:lnTo>
                <a:lnTo>
                  <a:pt x="129354" y="438556"/>
                </a:lnTo>
                <a:lnTo>
                  <a:pt x="125235" y="387568"/>
                </a:lnTo>
                <a:lnTo>
                  <a:pt x="118617" y="331778"/>
                </a:lnTo>
                <a:lnTo>
                  <a:pt x="109704" y="273580"/>
                </a:lnTo>
                <a:lnTo>
                  <a:pt x="98696" y="215370"/>
                </a:lnTo>
                <a:lnTo>
                  <a:pt x="85796" y="159543"/>
                </a:lnTo>
                <a:lnTo>
                  <a:pt x="71207" y="108495"/>
                </a:lnTo>
                <a:lnTo>
                  <a:pt x="55130" y="64621"/>
                </a:lnTo>
                <a:lnTo>
                  <a:pt x="37769" y="30317"/>
                </a:lnTo>
                <a:lnTo>
                  <a:pt x="0" y="0"/>
                </a:lnTo>
                <a:close/>
              </a:path>
            </a:pathLst>
          </a:custGeom>
          <a:solidFill>
            <a:srgbClr val="6C7F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8569438" y="482219"/>
            <a:ext cx="130810" cy="744220"/>
          </a:xfrm>
          <a:custGeom>
            <a:avLst/>
            <a:gdLst/>
            <a:ahLst/>
            <a:cxnLst/>
            <a:rect l="l" t="t" r="r" b="b"/>
            <a:pathLst>
              <a:path w="130809" h="744219">
                <a:moveTo>
                  <a:pt x="130759" y="0"/>
                </a:moveTo>
                <a:lnTo>
                  <a:pt x="92995" y="30317"/>
                </a:lnTo>
                <a:lnTo>
                  <a:pt x="75636" y="64621"/>
                </a:lnTo>
                <a:lnTo>
                  <a:pt x="59561" y="108495"/>
                </a:lnTo>
                <a:lnTo>
                  <a:pt x="44973" y="159543"/>
                </a:lnTo>
                <a:lnTo>
                  <a:pt x="32074" y="215370"/>
                </a:lnTo>
                <a:lnTo>
                  <a:pt x="21067" y="273580"/>
                </a:lnTo>
                <a:lnTo>
                  <a:pt x="12153" y="331778"/>
                </a:lnTo>
                <a:lnTo>
                  <a:pt x="5536" y="387568"/>
                </a:lnTo>
                <a:lnTo>
                  <a:pt x="1417" y="438556"/>
                </a:lnTo>
                <a:lnTo>
                  <a:pt x="0" y="482346"/>
                </a:lnTo>
                <a:lnTo>
                  <a:pt x="3173" y="539847"/>
                </a:lnTo>
                <a:lnTo>
                  <a:pt x="12231" y="592895"/>
                </a:lnTo>
                <a:lnTo>
                  <a:pt x="26484" y="640113"/>
                </a:lnTo>
                <a:lnTo>
                  <a:pt x="45240" y="680127"/>
                </a:lnTo>
                <a:lnTo>
                  <a:pt x="67808" y="711562"/>
                </a:lnTo>
                <a:lnTo>
                  <a:pt x="102487" y="737686"/>
                </a:lnTo>
                <a:lnTo>
                  <a:pt x="130759" y="743864"/>
                </a:lnTo>
                <a:lnTo>
                  <a:pt x="130759" y="0"/>
                </a:lnTo>
                <a:close/>
              </a:path>
            </a:pathLst>
          </a:custGeom>
          <a:solidFill>
            <a:srgbClr val="798D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6542633" y="4822451"/>
            <a:ext cx="15875" cy="68580"/>
          </a:xfrm>
          <a:custGeom>
            <a:avLst/>
            <a:gdLst/>
            <a:ahLst/>
            <a:cxnLst/>
            <a:rect l="l" t="t" r="r" b="b"/>
            <a:pathLst>
              <a:path w="15875" h="68579">
                <a:moveTo>
                  <a:pt x="15760" y="0"/>
                </a:moveTo>
                <a:lnTo>
                  <a:pt x="10769" y="2971"/>
                </a:lnTo>
                <a:lnTo>
                  <a:pt x="5486" y="4584"/>
                </a:lnTo>
                <a:lnTo>
                  <a:pt x="0" y="4584"/>
                </a:lnTo>
                <a:lnTo>
                  <a:pt x="0" y="68300"/>
                </a:lnTo>
                <a:lnTo>
                  <a:pt x="15760" y="68300"/>
                </a:lnTo>
                <a:lnTo>
                  <a:pt x="15760" y="0"/>
                </a:lnTo>
                <a:close/>
              </a:path>
            </a:pathLst>
          </a:custGeom>
          <a:solidFill>
            <a:srgbClr val="945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6526860" y="4822452"/>
            <a:ext cx="15875" cy="68580"/>
          </a:xfrm>
          <a:custGeom>
            <a:avLst/>
            <a:gdLst/>
            <a:ahLst/>
            <a:cxnLst/>
            <a:rect l="l" t="t" r="r" b="b"/>
            <a:pathLst>
              <a:path w="15875" h="68579">
                <a:moveTo>
                  <a:pt x="0" y="0"/>
                </a:moveTo>
                <a:lnTo>
                  <a:pt x="0" y="68300"/>
                </a:lnTo>
                <a:lnTo>
                  <a:pt x="15773" y="68300"/>
                </a:lnTo>
                <a:lnTo>
                  <a:pt x="15773" y="4584"/>
                </a:lnTo>
                <a:lnTo>
                  <a:pt x="10299" y="4584"/>
                </a:lnTo>
                <a:lnTo>
                  <a:pt x="5016" y="2971"/>
                </a:lnTo>
                <a:lnTo>
                  <a:pt x="0" y="0"/>
                </a:lnTo>
                <a:close/>
              </a:path>
            </a:pathLst>
          </a:custGeom>
          <a:solidFill>
            <a:srgbClr val="A96D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6542633" y="4512157"/>
            <a:ext cx="55880" cy="314960"/>
          </a:xfrm>
          <a:custGeom>
            <a:avLst/>
            <a:gdLst/>
            <a:ahLst/>
            <a:cxnLst/>
            <a:rect l="l" t="t" r="r" b="b"/>
            <a:pathLst>
              <a:path w="55879" h="314960">
                <a:moveTo>
                  <a:pt x="0" y="0"/>
                </a:moveTo>
                <a:lnTo>
                  <a:pt x="0" y="314883"/>
                </a:lnTo>
                <a:lnTo>
                  <a:pt x="5486" y="314883"/>
                </a:lnTo>
                <a:lnTo>
                  <a:pt x="44134" y="270965"/>
                </a:lnTo>
                <a:lnTo>
                  <a:pt x="55333" y="204190"/>
                </a:lnTo>
                <a:lnTo>
                  <a:pt x="52513" y="159477"/>
                </a:lnTo>
                <a:lnTo>
                  <a:pt x="44660" y="105903"/>
                </a:lnTo>
                <a:lnTo>
                  <a:pt x="32683" y="54267"/>
                </a:lnTo>
                <a:lnTo>
                  <a:pt x="17493" y="15366"/>
                </a:lnTo>
                <a:lnTo>
                  <a:pt x="0" y="0"/>
                </a:lnTo>
                <a:close/>
              </a:path>
            </a:pathLst>
          </a:custGeom>
          <a:solidFill>
            <a:srgbClr val="6C7F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6487286" y="4512157"/>
            <a:ext cx="55880" cy="314960"/>
          </a:xfrm>
          <a:custGeom>
            <a:avLst/>
            <a:gdLst/>
            <a:ahLst/>
            <a:cxnLst/>
            <a:rect l="l" t="t" r="r" b="b"/>
            <a:pathLst>
              <a:path w="55879" h="314960">
                <a:moveTo>
                  <a:pt x="55346" y="0"/>
                </a:moveTo>
                <a:lnTo>
                  <a:pt x="22653" y="54267"/>
                </a:lnTo>
                <a:lnTo>
                  <a:pt x="10674" y="105903"/>
                </a:lnTo>
                <a:lnTo>
                  <a:pt x="2820" y="159477"/>
                </a:lnTo>
                <a:lnTo>
                  <a:pt x="0" y="204190"/>
                </a:lnTo>
                <a:lnTo>
                  <a:pt x="2966" y="240024"/>
                </a:lnTo>
                <a:lnTo>
                  <a:pt x="23740" y="295046"/>
                </a:lnTo>
                <a:lnTo>
                  <a:pt x="49860" y="314883"/>
                </a:lnTo>
                <a:lnTo>
                  <a:pt x="55346" y="314883"/>
                </a:lnTo>
                <a:lnTo>
                  <a:pt x="55346" y="0"/>
                </a:lnTo>
                <a:close/>
              </a:path>
            </a:pathLst>
          </a:custGeom>
          <a:solidFill>
            <a:srgbClr val="798D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 txBox="1">
            <a:spLocks noGrp="1"/>
          </p:cNvSpPr>
          <p:nvPr>
            <p:ph type="title"/>
          </p:nvPr>
        </p:nvSpPr>
        <p:spPr>
          <a:xfrm>
            <a:off x="381839" y="564712"/>
            <a:ext cx="3249295" cy="1375410"/>
          </a:xfrm>
          <a:prstGeom prst="rect"/>
        </p:spPr>
        <p:txBody>
          <a:bodyPr wrap="square" lIns="0" tIns="46355" rIns="0" bIns="0" rtlCol="0" vert="horz">
            <a:spAutoFit/>
          </a:bodyPr>
          <a:lstStyle/>
          <a:p>
            <a:pPr algn="ctr" marL="12700" marR="5080" indent="-1905">
              <a:lnSpc>
                <a:spcPts val="2600"/>
              </a:lnSpc>
              <a:spcBef>
                <a:spcPts val="365"/>
              </a:spcBef>
            </a:pPr>
            <a:r>
              <a:rPr dirty="0" sz="2350" spc="75">
                <a:solidFill>
                  <a:srgbClr val="5A775B"/>
                </a:solidFill>
              </a:rPr>
              <a:t>PROYECTO SISTEMA </a:t>
            </a:r>
            <a:r>
              <a:rPr dirty="0" sz="2350" spc="85">
                <a:solidFill>
                  <a:srgbClr val="5A775B"/>
                </a:solidFill>
              </a:rPr>
              <a:t>DE  </a:t>
            </a:r>
            <a:r>
              <a:rPr dirty="0" sz="2350" spc="75">
                <a:solidFill>
                  <a:srgbClr val="5A775B"/>
                </a:solidFill>
              </a:rPr>
              <a:t>ALCANTARILLADO </a:t>
            </a:r>
            <a:r>
              <a:rPr dirty="0" sz="2350" spc="85">
                <a:solidFill>
                  <a:srgbClr val="5A775B"/>
                </a:solidFill>
              </a:rPr>
              <a:t>PLUVIAL  </a:t>
            </a:r>
            <a:r>
              <a:rPr dirty="0" sz="2350" spc="45">
                <a:solidFill>
                  <a:srgbClr val="5A775B"/>
                </a:solidFill>
              </a:rPr>
              <a:t>DE </a:t>
            </a:r>
            <a:r>
              <a:rPr dirty="0" sz="2350" spc="70">
                <a:solidFill>
                  <a:srgbClr val="5A775B"/>
                </a:solidFill>
              </a:rPr>
              <a:t>LA </a:t>
            </a:r>
            <a:r>
              <a:rPr dirty="0" sz="2350" spc="90">
                <a:solidFill>
                  <a:srgbClr val="5A775B"/>
                </a:solidFill>
              </a:rPr>
              <a:t>URBANIZACIÓN  </a:t>
            </a:r>
            <a:r>
              <a:rPr dirty="0" sz="2350" spc="70">
                <a:solidFill>
                  <a:srgbClr val="5A775B"/>
                </a:solidFill>
              </a:rPr>
              <a:t>BOHÍOS </a:t>
            </a:r>
            <a:r>
              <a:rPr dirty="0" sz="2350" spc="40">
                <a:solidFill>
                  <a:srgbClr val="5A775B"/>
                </a:solidFill>
              </a:rPr>
              <a:t>DE</a:t>
            </a:r>
            <a:r>
              <a:rPr dirty="0" sz="2350" spc="250">
                <a:solidFill>
                  <a:srgbClr val="5A775B"/>
                </a:solidFill>
              </a:rPr>
              <a:t> </a:t>
            </a:r>
            <a:r>
              <a:rPr dirty="0" sz="2350" spc="70">
                <a:solidFill>
                  <a:srgbClr val="5A775B"/>
                </a:solidFill>
              </a:rPr>
              <a:t>JATUMPAMBA</a:t>
            </a:r>
            <a:endParaRPr sz="2350"/>
          </a:p>
        </p:txBody>
      </p:sp>
      <p:sp>
        <p:nvSpPr>
          <p:cNvPr id="146" name="object 146"/>
          <p:cNvSpPr/>
          <p:nvPr/>
        </p:nvSpPr>
        <p:spPr>
          <a:xfrm>
            <a:off x="237827" y="1990979"/>
            <a:ext cx="3482975" cy="0"/>
          </a:xfrm>
          <a:custGeom>
            <a:avLst/>
            <a:gdLst/>
            <a:ahLst/>
            <a:cxnLst/>
            <a:rect l="l" t="t" r="r" b="b"/>
            <a:pathLst>
              <a:path w="3482975" h="0">
                <a:moveTo>
                  <a:pt x="0" y="0"/>
                </a:moveTo>
                <a:lnTo>
                  <a:pt x="3482949" y="0"/>
                </a:lnTo>
              </a:path>
            </a:pathLst>
          </a:custGeom>
          <a:ln w="50800">
            <a:solidFill>
              <a:srgbClr val="5A77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237827" y="505079"/>
            <a:ext cx="3482975" cy="0"/>
          </a:xfrm>
          <a:custGeom>
            <a:avLst/>
            <a:gdLst/>
            <a:ahLst/>
            <a:cxnLst/>
            <a:rect l="l" t="t" r="r" b="b"/>
            <a:pathLst>
              <a:path w="3482975" h="0">
                <a:moveTo>
                  <a:pt x="0" y="0"/>
                </a:moveTo>
                <a:lnTo>
                  <a:pt x="3482949" y="0"/>
                </a:lnTo>
              </a:path>
            </a:pathLst>
          </a:custGeom>
          <a:ln w="50800">
            <a:solidFill>
              <a:srgbClr val="5A77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 txBox="1"/>
          <p:nvPr/>
        </p:nvSpPr>
        <p:spPr>
          <a:xfrm>
            <a:off x="5865088" y="2103970"/>
            <a:ext cx="2091689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20" b="1">
                <a:solidFill>
                  <a:srgbClr val="FFFFFF"/>
                </a:solidFill>
                <a:latin typeface="Arial"/>
                <a:cs typeface="Arial"/>
              </a:rPr>
              <a:t>Red alcantarillado</a:t>
            </a:r>
            <a:r>
              <a:rPr dirty="0" sz="1300" spc="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5" b="1">
                <a:solidFill>
                  <a:srgbClr val="FFFFFF"/>
                </a:solidFill>
                <a:latin typeface="Arial"/>
                <a:cs typeface="Arial"/>
              </a:rPr>
              <a:t>pluvial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4619066" y="2541308"/>
            <a:ext cx="0" cy="2599690"/>
          </a:xfrm>
          <a:custGeom>
            <a:avLst/>
            <a:gdLst/>
            <a:ahLst/>
            <a:cxnLst/>
            <a:rect l="l" t="t" r="r" b="b"/>
            <a:pathLst>
              <a:path w="0" h="2599690">
                <a:moveTo>
                  <a:pt x="0" y="0"/>
                </a:moveTo>
                <a:lnTo>
                  <a:pt x="0" y="2599524"/>
                </a:lnTo>
              </a:path>
            </a:pathLst>
          </a:custGeom>
          <a:ln w="78232">
            <a:solidFill>
              <a:srgbClr val="5A77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4743386" y="2384666"/>
            <a:ext cx="4401185" cy="0"/>
          </a:xfrm>
          <a:custGeom>
            <a:avLst/>
            <a:gdLst/>
            <a:ahLst/>
            <a:cxnLst/>
            <a:rect l="l" t="t" r="r" b="b"/>
            <a:pathLst>
              <a:path w="4401184" h="0">
                <a:moveTo>
                  <a:pt x="0" y="0"/>
                </a:moveTo>
                <a:lnTo>
                  <a:pt x="4400613" y="0"/>
                </a:lnTo>
              </a:path>
            </a:pathLst>
          </a:custGeom>
          <a:ln w="66675">
            <a:solidFill>
              <a:srgbClr val="5A77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 txBox="1"/>
          <p:nvPr/>
        </p:nvSpPr>
        <p:spPr>
          <a:xfrm>
            <a:off x="291802" y="2358389"/>
            <a:ext cx="2675255" cy="22250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300" spc="10" b="1">
                <a:solidFill>
                  <a:srgbClr val="565454"/>
                </a:solidFill>
                <a:latin typeface="Arial"/>
                <a:cs typeface="Arial"/>
              </a:rPr>
              <a:t>Inversión $1 </a:t>
            </a:r>
            <a:r>
              <a:rPr dirty="0" sz="1300" spc="15" b="1">
                <a:solidFill>
                  <a:srgbClr val="565454"/>
                </a:solidFill>
                <a:latin typeface="Arial"/>
                <a:cs typeface="Arial"/>
              </a:rPr>
              <a:t>103</a:t>
            </a:r>
            <a:r>
              <a:rPr dirty="0" sz="1300" spc="120" b="1">
                <a:solidFill>
                  <a:srgbClr val="565454"/>
                </a:solidFill>
                <a:latin typeface="Arial"/>
                <a:cs typeface="Arial"/>
              </a:rPr>
              <a:t> </a:t>
            </a:r>
            <a:r>
              <a:rPr dirty="0" sz="1300" spc="20" b="1">
                <a:solidFill>
                  <a:srgbClr val="565454"/>
                </a:solidFill>
                <a:latin typeface="Arial"/>
                <a:cs typeface="Arial"/>
              </a:rPr>
              <a:t>330.10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5" b="1">
                <a:solidFill>
                  <a:srgbClr val="565454"/>
                </a:solidFill>
                <a:latin typeface="Arial"/>
                <a:cs typeface="Arial"/>
              </a:rPr>
              <a:t>Longitud: </a:t>
            </a:r>
            <a:r>
              <a:rPr dirty="0" sz="1300" spc="20" b="1">
                <a:solidFill>
                  <a:srgbClr val="565454"/>
                </a:solidFill>
                <a:latin typeface="Arial"/>
                <a:cs typeface="Arial"/>
              </a:rPr>
              <a:t>5333.29</a:t>
            </a:r>
            <a:r>
              <a:rPr dirty="0" sz="1300" spc="85" b="1">
                <a:solidFill>
                  <a:srgbClr val="565454"/>
                </a:solidFill>
                <a:latin typeface="Arial"/>
                <a:cs typeface="Arial"/>
              </a:rPr>
              <a:t> </a:t>
            </a:r>
            <a:r>
              <a:rPr dirty="0" sz="1300" spc="20" b="1">
                <a:solidFill>
                  <a:srgbClr val="565454"/>
                </a:solidFill>
                <a:latin typeface="Arial"/>
                <a:cs typeface="Arial"/>
              </a:rPr>
              <a:t>m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10" b="1">
                <a:solidFill>
                  <a:srgbClr val="565454"/>
                </a:solidFill>
                <a:latin typeface="Arial"/>
                <a:cs typeface="Arial"/>
              </a:rPr>
              <a:t>Beneficiarios: </a:t>
            </a:r>
            <a:r>
              <a:rPr dirty="0" sz="1300" spc="15" b="1">
                <a:solidFill>
                  <a:srgbClr val="565454"/>
                </a:solidFill>
                <a:latin typeface="Arial"/>
                <a:cs typeface="Arial"/>
              </a:rPr>
              <a:t>1098</a:t>
            </a:r>
            <a:r>
              <a:rPr dirty="0" sz="1300" spc="85" b="1">
                <a:solidFill>
                  <a:srgbClr val="565454"/>
                </a:solidFill>
                <a:latin typeface="Arial"/>
                <a:cs typeface="Arial"/>
              </a:rPr>
              <a:t> </a:t>
            </a:r>
            <a:r>
              <a:rPr dirty="0" sz="1300" spc="25" b="1">
                <a:solidFill>
                  <a:srgbClr val="565454"/>
                </a:solidFill>
                <a:latin typeface="Arial"/>
                <a:cs typeface="Arial"/>
              </a:rPr>
              <a:t>habitantes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Times New Roman"/>
              <a:cs typeface="Times New Roman"/>
            </a:endParaRPr>
          </a:p>
          <a:p>
            <a:pPr marL="25400" marR="5080">
              <a:lnSpc>
                <a:spcPct val="106200"/>
              </a:lnSpc>
              <a:spcBef>
                <a:spcPts val="5"/>
              </a:spcBef>
            </a:pPr>
            <a:r>
              <a:rPr dirty="0" sz="1300" spc="15" b="1">
                <a:solidFill>
                  <a:srgbClr val="5A775B"/>
                </a:solidFill>
                <a:latin typeface="Arial"/>
                <a:cs typeface="Arial"/>
              </a:rPr>
              <a:t>Propone </a:t>
            </a:r>
            <a:r>
              <a:rPr dirty="0" sz="1300" spc="-15" b="1">
                <a:solidFill>
                  <a:srgbClr val="5A775B"/>
                </a:solidFill>
                <a:latin typeface="Arial"/>
                <a:cs typeface="Arial"/>
              </a:rPr>
              <a:t>un </a:t>
            </a:r>
            <a:r>
              <a:rPr dirty="0" sz="1300" spc="10" b="1">
                <a:solidFill>
                  <a:srgbClr val="5A775B"/>
                </a:solidFill>
                <a:latin typeface="Arial"/>
                <a:cs typeface="Arial"/>
              </a:rPr>
              <a:t>servicio </a:t>
            </a:r>
            <a:r>
              <a:rPr dirty="0" sz="1300" spc="25" b="1">
                <a:solidFill>
                  <a:srgbClr val="5A775B"/>
                </a:solidFill>
                <a:latin typeface="Arial"/>
                <a:cs typeface="Arial"/>
              </a:rPr>
              <a:t>eficiente </a:t>
            </a:r>
            <a:r>
              <a:rPr dirty="0" sz="1300" spc="35" b="1">
                <a:solidFill>
                  <a:srgbClr val="5A775B"/>
                </a:solidFill>
                <a:latin typeface="Arial"/>
                <a:cs typeface="Arial"/>
              </a:rPr>
              <a:t>de  </a:t>
            </a:r>
            <a:r>
              <a:rPr dirty="0" sz="1300" spc="20" b="1">
                <a:solidFill>
                  <a:srgbClr val="5A775B"/>
                </a:solidFill>
                <a:latin typeface="Arial"/>
                <a:cs typeface="Arial"/>
              </a:rPr>
              <a:t>alcantarillado </a:t>
            </a:r>
            <a:r>
              <a:rPr dirty="0" sz="1300" b="1">
                <a:solidFill>
                  <a:srgbClr val="5A775B"/>
                </a:solidFill>
                <a:latin typeface="Arial"/>
                <a:cs typeface="Arial"/>
              </a:rPr>
              <a:t>pluvial</a:t>
            </a:r>
            <a:r>
              <a:rPr dirty="0" sz="1300" spc="75" b="1">
                <a:solidFill>
                  <a:srgbClr val="5A775B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5A775B"/>
                </a:solidFill>
                <a:latin typeface="Arial"/>
                <a:cs typeface="Arial"/>
              </a:rPr>
              <a:t>en:</a:t>
            </a:r>
            <a:endParaRPr sz="1300">
              <a:latin typeface="Arial"/>
              <a:cs typeface="Arial"/>
            </a:endParaRPr>
          </a:p>
          <a:p>
            <a:pPr algn="just" marL="324485" marR="1328420">
              <a:lnSpc>
                <a:spcPct val="131900"/>
              </a:lnSpc>
              <a:spcBef>
                <a:spcPts val="655"/>
              </a:spcBef>
            </a:pPr>
            <a:r>
              <a:rPr dirty="0" sz="1300" spc="25" b="1">
                <a:solidFill>
                  <a:srgbClr val="5A775B"/>
                </a:solidFill>
                <a:latin typeface="Arial"/>
                <a:cs typeface="Arial"/>
              </a:rPr>
              <a:t>Recolección  </a:t>
            </a:r>
            <a:r>
              <a:rPr dirty="0" sz="1300" spc="20" b="1">
                <a:solidFill>
                  <a:srgbClr val="5A775B"/>
                </a:solidFill>
                <a:latin typeface="Arial"/>
                <a:cs typeface="Arial"/>
              </a:rPr>
              <a:t>Conducción  </a:t>
            </a:r>
            <a:r>
              <a:rPr dirty="0" sz="1300" spc="30" b="1">
                <a:solidFill>
                  <a:srgbClr val="5A775B"/>
                </a:solidFill>
                <a:latin typeface="Arial"/>
                <a:cs typeface="Arial"/>
              </a:rPr>
              <a:t>Cobertura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386327" y="3862641"/>
            <a:ext cx="187611" cy="17292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386327" y="4126988"/>
            <a:ext cx="187611" cy="17292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386327" y="4380988"/>
            <a:ext cx="187611" cy="17292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4480369" y="2278291"/>
            <a:ext cx="266700" cy="26670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4341202" y="4604002"/>
            <a:ext cx="120040" cy="30129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4341202" y="3878079"/>
            <a:ext cx="120027" cy="65939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4373727" y="3841419"/>
            <a:ext cx="85725" cy="23495"/>
          </a:xfrm>
          <a:custGeom>
            <a:avLst/>
            <a:gdLst/>
            <a:ahLst/>
            <a:cxnLst/>
            <a:rect l="l" t="t" r="r" b="b"/>
            <a:pathLst>
              <a:path w="85725" h="23495">
                <a:moveTo>
                  <a:pt x="85356" y="0"/>
                </a:moveTo>
                <a:lnTo>
                  <a:pt x="0" y="0"/>
                </a:lnTo>
                <a:lnTo>
                  <a:pt x="0" y="23456"/>
                </a:lnTo>
                <a:lnTo>
                  <a:pt x="85356" y="23456"/>
                </a:lnTo>
                <a:lnTo>
                  <a:pt x="853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4341202" y="3841407"/>
            <a:ext cx="19685" cy="23495"/>
          </a:xfrm>
          <a:custGeom>
            <a:avLst/>
            <a:gdLst/>
            <a:ahLst/>
            <a:cxnLst/>
            <a:rect l="l" t="t" r="r" b="b"/>
            <a:pathLst>
              <a:path w="19685" h="23495">
                <a:moveTo>
                  <a:pt x="19316" y="0"/>
                </a:moveTo>
                <a:lnTo>
                  <a:pt x="0" y="0"/>
                </a:lnTo>
                <a:lnTo>
                  <a:pt x="0" y="23456"/>
                </a:lnTo>
                <a:lnTo>
                  <a:pt x="19316" y="23456"/>
                </a:lnTo>
                <a:lnTo>
                  <a:pt x="193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4341202" y="3807237"/>
            <a:ext cx="118110" cy="0"/>
          </a:xfrm>
          <a:custGeom>
            <a:avLst/>
            <a:gdLst/>
            <a:ahLst/>
            <a:cxnLst/>
            <a:rect l="l" t="t" r="r" b="b"/>
            <a:pathLst>
              <a:path w="118110" h="0">
                <a:moveTo>
                  <a:pt x="0" y="0"/>
                </a:moveTo>
                <a:lnTo>
                  <a:pt x="117868" y="0"/>
                </a:lnTo>
              </a:path>
            </a:pathLst>
          </a:custGeom>
          <a:ln w="2345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4341202" y="3439896"/>
            <a:ext cx="120040" cy="3331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4341202" y="3243935"/>
            <a:ext cx="147764" cy="12826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4341202" y="2906306"/>
            <a:ext cx="120027" cy="31582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4341202" y="2875426"/>
            <a:ext cx="118110" cy="0"/>
          </a:xfrm>
          <a:custGeom>
            <a:avLst/>
            <a:gdLst/>
            <a:ahLst/>
            <a:cxnLst/>
            <a:rect l="l" t="t" r="r" b="b"/>
            <a:pathLst>
              <a:path w="118110" h="0">
                <a:moveTo>
                  <a:pt x="0" y="0"/>
                </a:moveTo>
                <a:lnTo>
                  <a:pt x="117868" y="0"/>
                </a:lnTo>
              </a:path>
            </a:pathLst>
          </a:custGeom>
          <a:ln w="2345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654" y="1096175"/>
            <a:ext cx="8310245" cy="3604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33350">
              <a:lnSpc>
                <a:spcPct val="116700"/>
              </a:lnSpc>
              <a:spcBef>
                <a:spcPts val="100"/>
              </a:spcBef>
            </a:pP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Los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usuarios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los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servicios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agua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potable </a:t>
            </a:r>
            <a:r>
              <a:rPr dirty="0" sz="1000" spc="-40" b="1">
                <a:solidFill>
                  <a:srgbClr val="4E4F4F"/>
                </a:solidFill>
                <a:latin typeface="Arial"/>
                <a:cs typeface="Arial"/>
              </a:rPr>
              <a:t>y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alcantarillado cuentan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actualmente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con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sistemas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agua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potable </a:t>
            </a:r>
            <a:r>
              <a:rPr dirty="0" sz="1000" spc="-40" b="1">
                <a:solidFill>
                  <a:srgbClr val="4E4F4F"/>
                </a:solidFill>
                <a:latin typeface="Arial"/>
                <a:cs typeface="Arial"/>
              </a:rPr>
              <a:t>y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alcantarillado que 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fueron construidos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hace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30 años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por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lo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que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existe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una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necesidad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inminente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cambio de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tubería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al cumplir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ya 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su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periodo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vida útil.</a:t>
            </a:r>
            <a:endParaRPr sz="1000">
              <a:latin typeface="Arial"/>
              <a:cs typeface="Arial"/>
            </a:endParaRPr>
          </a:p>
          <a:p>
            <a:pPr marL="182245" marR="2607945" indent="-170180">
              <a:lnSpc>
                <a:spcPct val="139900"/>
              </a:lnSpc>
              <a:spcBef>
                <a:spcPts val="985"/>
              </a:spcBef>
            </a:pPr>
            <a:r>
              <a:rPr dirty="0" sz="1000" spc="1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cuesta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socio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económica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realizada en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Urb.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Bohíos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Jatumpamba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se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puede destacar:  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El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ingreso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promedio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los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hogares supera</a:t>
            </a:r>
            <a:r>
              <a:rPr dirty="0" sz="1000" spc="5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$2000.</a:t>
            </a:r>
            <a:endParaRPr sz="1000">
              <a:latin typeface="Arial"/>
              <a:cs typeface="Arial"/>
            </a:endParaRPr>
          </a:p>
          <a:p>
            <a:pPr marL="182245" marR="2767330">
              <a:lnSpc>
                <a:spcPct val="116700"/>
              </a:lnSpc>
            </a:pP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Existe una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cobertura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del </a:t>
            </a:r>
            <a:r>
              <a:rPr dirty="0" sz="1000" spc="35" b="1">
                <a:solidFill>
                  <a:srgbClr val="4E4F4F"/>
                </a:solidFill>
                <a:latin typeface="Arial"/>
                <a:cs typeface="Arial"/>
              </a:rPr>
              <a:t>99%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en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servicio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agua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potable </a:t>
            </a:r>
            <a:r>
              <a:rPr dirty="0" sz="1000" spc="-40" b="1">
                <a:solidFill>
                  <a:srgbClr val="4E4F4F"/>
                </a:solidFill>
                <a:latin typeface="Arial"/>
                <a:cs typeface="Arial"/>
              </a:rPr>
              <a:t>y </a:t>
            </a:r>
            <a:r>
              <a:rPr dirty="0" sz="1000" spc="35" b="1">
                <a:solidFill>
                  <a:srgbClr val="4E4F4F"/>
                </a:solidFill>
                <a:latin typeface="Arial"/>
                <a:cs typeface="Arial"/>
              </a:rPr>
              <a:t>98%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alcantarillado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pluvial  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El </a:t>
            </a:r>
            <a:r>
              <a:rPr dirty="0" sz="1000" spc="35" b="1">
                <a:solidFill>
                  <a:srgbClr val="4E4F4F"/>
                </a:solidFill>
                <a:latin typeface="Arial"/>
                <a:cs typeface="Arial"/>
              </a:rPr>
              <a:t>36%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se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encuentra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inconforme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con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el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servicio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6350">
              <a:lnSpc>
                <a:spcPct val="116700"/>
              </a:lnSpc>
              <a:spcBef>
                <a:spcPts val="5"/>
              </a:spcBef>
            </a:pP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El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catastro de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los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dos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sistemas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agua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potable </a:t>
            </a:r>
            <a:r>
              <a:rPr dirty="0" sz="1000" spc="-40" b="1">
                <a:solidFill>
                  <a:srgbClr val="4E4F4F"/>
                </a:solidFill>
                <a:latin typeface="Arial"/>
                <a:cs typeface="Arial"/>
              </a:rPr>
              <a:t>y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alcantarillado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pluvial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se digitalizaron </a:t>
            </a:r>
            <a:r>
              <a:rPr dirty="0" sz="1000" spc="15" b="1">
                <a:solidFill>
                  <a:srgbClr val="4E4F4F"/>
                </a:solidFill>
                <a:latin typeface="Arial"/>
                <a:cs typeface="Arial"/>
              </a:rPr>
              <a:t>a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través del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programa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ArcGIS </a:t>
            </a:r>
            <a:r>
              <a:rPr dirty="0" sz="1000" spc="-40" b="1">
                <a:solidFill>
                  <a:srgbClr val="4E4F4F"/>
                </a:solidFill>
                <a:latin typeface="Arial"/>
                <a:cs typeface="Arial"/>
              </a:rPr>
              <a:t>y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AutoCAD. Esta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infor- 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mación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permite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organizar,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planificar </a:t>
            </a:r>
            <a:r>
              <a:rPr dirty="0" sz="1000" spc="-40" b="1">
                <a:solidFill>
                  <a:srgbClr val="4E4F4F"/>
                </a:solidFill>
                <a:latin typeface="Arial"/>
                <a:cs typeface="Arial"/>
              </a:rPr>
              <a:t>y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controlar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todas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las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actividades relacionadas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como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son los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trabajos en </a:t>
            </a:r>
            <a:r>
              <a:rPr dirty="0" sz="1000" spc="10" b="1">
                <a:solidFill>
                  <a:srgbClr val="4E4F4F"/>
                </a:solidFill>
                <a:latin typeface="Arial"/>
                <a:cs typeface="Arial"/>
              </a:rPr>
              <a:t>campo </a:t>
            </a:r>
            <a:r>
              <a:rPr dirty="0" sz="1000" spc="-40" b="1">
                <a:solidFill>
                  <a:srgbClr val="4E4F4F"/>
                </a:solidFill>
                <a:latin typeface="Arial"/>
                <a:cs typeface="Arial"/>
              </a:rPr>
              <a:t>y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gabinete.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b="1">
                <a:solidFill>
                  <a:srgbClr val="2050BC"/>
                </a:solidFill>
                <a:latin typeface="Arial"/>
                <a:cs typeface="Arial"/>
              </a:rPr>
              <a:t>Sistema </a:t>
            </a:r>
            <a:r>
              <a:rPr dirty="0" sz="1000" spc="5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1000" spc="-10" b="1">
                <a:solidFill>
                  <a:srgbClr val="2050BC"/>
                </a:solidFill>
                <a:latin typeface="Arial"/>
                <a:cs typeface="Arial"/>
              </a:rPr>
              <a:t>Agua </a:t>
            </a:r>
            <a:r>
              <a:rPr dirty="0" sz="1000" spc="5" b="1">
                <a:solidFill>
                  <a:srgbClr val="2050BC"/>
                </a:solidFill>
                <a:latin typeface="Arial"/>
                <a:cs typeface="Arial"/>
              </a:rPr>
              <a:t>Potable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16700"/>
              </a:lnSpc>
            </a:pP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La</a:t>
            </a:r>
            <a:r>
              <a:rPr dirty="0" sz="1000" spc="-2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proyección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</a:t>
            </a:r>
            <a:r>
              <a:rPr dirty="0" sz="1000" spc="-2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población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para</a:t>
            </a:r>
            <a:r>
              <a:rPr dirty="0" sz="1000" spc="-2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el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rediseño</a:t>
            </a:r>
            <a:r>
              <a:rPr dirty="0" sz="1000" spc="-2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del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sistema</a:t>
            </a:r>
            <a:r>
              <a:rPr dirty="0" sz="1000" spc="-2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agua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potable</a:t>
            </a:r>
            <a:r>
              <a:rPr dirty="0" sz="1000" spc="-2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fue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considerada</a:t>
            </a:r>
            <a:r>
              <a:rPr dirty="0" sz="1000" spc="-2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para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25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años,</a:t>
            </a:r>
            <a:r>
              <a:rPr dirty="0" sz="1000" spc="-2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periodo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en</a:t>
            </a:r>
            <a:r>
              <a:rPr dirty="0" sz="1000" spc="-2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el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cual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el</a:t>
            </a:r>
            <a:r>
              <a:rPr dirty="0" sz="1000" spc="-2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número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habitantes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509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en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el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año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2017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pasará </a:t>
            </a:r>
            <a:r>
              <a:rPr dirty="0" sz="1000" spc="15" b="1">
                <a:solidFill>
                  <a:srgbClr val="4E4F4F"/>
                </a:solidFill>
                <a:latin typeface="Arial"/>
                <a:cs typeface="Arial"/>
              </a:rPr>
              <a:t>a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ser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1098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habitantes en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el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año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2042.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16700"/>
              </a:lnSpc>
              <a:tabLst>
                <a:tab pos="480695" algn="l"/>
              </a:tabLst>
            </a:pP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La</a:t>
            </a:r>
            <a:r>
              <a:rPr dirty="0" sz="1000" spc="-5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dotación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futura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es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200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10" b="1">
                <a:solidFill>
                  <a:srgbClr val="4E4F4F"/>
                </a:solidFill>
                <a:latin typeface="Arial"/>
                <a:cs typeface="Arial"/>
              </a:rPr>
              <a:t>l/hab/día;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esta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manera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se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obtuvo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el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Caudal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10" b="1">
                <a:solidFill>
                  <a:srgbClr val="4E4F4F"/>
                </a:solidFill>
                <a:latin typeface="Arial"/>
                <a:cs typeface="Arial"/>
              </a:rPr>
              <a:t>Medio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Diario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(Qm)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es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2.99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10" b="1">
                <a:solidFill>
                  <a:srgbClr val="4E4F4F"/>
                </a:solidFill>
                <a:latin typeface="Arial"/>
                <a:cs typeface="Arial"/>
              </a:rPr>
              <a:t>l/s,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el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Caudal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10" b="1">
                <a:solidFill>
                  <a:srgbClr val="4E4F4F"/>
                </a:solidFill>
                <a:latin typeface="Arial"/>
                <a:cs typeface="Arial"/>
              </a:rPr>
              <a:t>Máximo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Diario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(QMD) 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es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 de	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4.48 </a:t>
            </a:r>
            <a:r>
              <a:rPr dirty="0" sz="1000" spc="15" b="1">
                <a:solidFill>
                  <a:srgbClr val="4E4F4F"/>
                </a:solidFill>
                <a:latin typeface="Arial"/>
                <a:cs typeface="Arial"/>
              </a:rPr>
              <a:t>l/s </a:t>
            </a:r>
            <a:r>
              <a:rPr dirty="0" sz="1000" spc="-40" b="1">
                <a:solidFill>
                  <a:srgbClr val="4E4F4F"/>
                </a:solidFill>
                <a:latin typeface="Arial"/>
                <a:cs typeface="Arial"/>
              </a:rPr>
              <a:t>y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finalmente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el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caudal </a:t>
            </a:r>
            <a:r>
              <a:rPr dirty="0" sz="1000" spc="10" b="1">
                <a:solidFill>
                  <a:srgbClr val="4E4F4F"/>
                </a:solidFill>
                <a:latin typeface="Arial"/>
                <a:cs typeface="Arial"/>
              </a:rPr>
              <a:t>Máximo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Horario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6.87</a:t>
            </a:r>
            <a:r>
              <a:rPr dirty="0" sz="1000" spc="2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10" b="1">
                <a:solidFill>
                  <a:srgbClr val="4E4F4F"/>
                </a:solidFill>
                <a:latin typeface="Arial"/>
                <a:cs typeface="Arial"/>
              </a:rPr>
              <a:t>l/s.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Las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muestras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obtenidas del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tanque 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El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Chaupi </a:t>
            </a:r>
            <a:r>
              <a:rPr dirty="0" sz="1000" spc="-40" b="1">
                <a:solidFill>
                  <a:srgbClr val="4E4F4F"/>
                </a:solidFill>
                <a:latin typeface="Arial"/>
                <a:cs typeface="Arial"/>
              </a:rPr>
              <a:t>y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Urb.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Bohíos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Jatumpamba 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si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cumplen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con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las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normas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calidad</a:t>
            </a:r>
            <a:r>
              <a:rPr dirty="0" sz="1000" spc="1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INEN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1108.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78551" y="309829"/>
            <a:ext cx="1899285" cy="528955"/>
          </a:xfrm>
          <a:custGeom>
            <a:avLst/>
            <a:gdLst/>
            <a:ahLst/>
            <a:cxnLst/>
            <a:rect l="l" t="t" r="r" b="b"/>
            <a:pathLst>
              <a:path w="1899285" h="528955">
                <a:moveTo>
                  <a:pt x="1858069" y="0"/>
                </a:moveTo>
                <a:lnTo>
                  <a:pt x="41186" y="0"/>
                </a:lnTo>
                <a:lnTo>
                  <a:pt x="25144" y="7694"/>
                </a:lnTo>
                <a:lnTo>
                  <a:pt x="12053" y="28675"/>
                </a:lnTo>
                <a:lnTo>
                  <a:pt x="3233" y="59787"/>
                </a:lnTo>
                <a:lnTo>
                  <a:pt x="0" y="97878"/>
                </a:lnTo>
                <a:lnTo>
                  <a:pt x="0" y="430961"/>
                </a:lnTo>
                <a:lnTo>
                  <a:pt x="3233" y="469063"/>
                </a:lnTo>
                <a:lnTo>
                  <a:pt x="12053" y="500175"/>
                </a:lnTo>
                <a:lnTo>
                  <a:pt x="25144" y="521149"/>
                </a:lnTo>
                <a:lnTo>
                  <a:pt x="41186" y="528840"/>
                </a:lnTo>
                <a:lnTo>
                  <a:pt x="1858069" y="528840"/>
                </a:lnTo>
                <a:lnTo>
                  <a:pt x="1874072" y="521149"/>
                </a:lnTo>
                <a:lnTo>
                  <a:pt x="1887139" y="500175"/>
                </a:lnTo>
                <a:lnTo>
                  <a:pt x="1895949" y="469063"/>
                </a:lnTo>
                <a:lnTo>
                  <a:pt x="1899179" y="430961"/>
                </a:lnTo>
                <a:lnTo>
                  <a:pt x="1899179" y="97878"/>
                </a:lnTo>
                <a:lnTo>
                  <a:pt x="1895949" y="59787"/>
                </a:lnTo>
                <a:lnTo>
                  <a:pt x="1887139" y="28675"/>
                </a:lnTo>
                <a:lnTo>
                  <a:pt x="1874072" y="7694"/>
                </a:lnTo>
                <a:lnTo>
                  <a:pt x="1858069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82767" y="408768"/>
            <a:ext cx="1628775" cy="314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105"/>
              <a:t>CONCLUSIONES</a:t>
            </a:r>
          </a:p>
        </p:txBody>
      </p:sp>
      <p:sp>
        <p:nvSpPr>
          <p:cNvPr id="5" name="object 5"/>
          <p:cNvSpPr/>
          <p:nvPr/>
        </p:nvSpPr>
        <p:spPr>
          <a:xfrm>
            <a:off x="430870" y="120676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7"/>
                </a:lnTo>
                <a:lnTo>
                  <a:pt x="7437" y="7442"/>
                </a:lnTo>
                <a:lnTo>
                  <a:pt x="1995" y="15516"/>
                </a:lnTo>
                <a:lnTo>
                  <a:pt x="0" y="25400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800"/>
                </a:lnTo>
                <a:lnTo>
                  <a:pt x="35283" y="48802"/>
                </a:lnTo>
                <a:lnTo>
                  <a:pt x="43357" y="43357"/>
                </a:lnTo>
                <a:lnTo>
                  <a:pt x="48802" y="35283"/>
                </a:lnTo>
                <a:lnTo>
                  <a:pt x="50800" y="25400"/>
                </a:lnTo>
                <a:lnTo>
                  <a:pt x="48802" y="15516"/>
                </a:lnTo>
                <a:lnTo>
                  <a:pt x="43357" y="7442"/>
                </a:lnTo>
                <a:lnTo>
                  <a:pt x="35283" y="1997"/>
                </a:lnTo>
                <a:lnTo>
                  <a:pt x="25400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0870" y="172577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7"/>
                </a:lnTo>
                <a:lnTo>
                  <a:pt x="7437" y="7442"/>
                </a:lnTo>
                <a:lnTo>
                  <a:pt x="1995" y="15516"/>
                </a:lnTo>
                <a:lnTo>
                  <a:pt x="0" y="25400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800"/>
                </a:lnTo>
                <a:lnTo>
                  <a:pt x="35283" y="48802"/>
                </a:lnTo>
                <a:lnTo>
                  <a:pt x="43357" y="43357"/>
                </a:lnTo>
                <a:lnTo>
                  <a:pt x="48802" y="35283"/>
                </a:lnTo>
                <a:lnTo>
                  <a:pt x="50800" y="25400"/>
                </a:lnTo>
                <a:lnTo>
                  <a:pt x="48802" y="15516"/>
                </a:lnTo>
                <a:lnTo>
                  <a:pt x="43357" y="7442"/>
                </a:lnTo>
                <a:lnTo>
                  <a:pt x="35283" y="1997"/>
                </a:lnTo>
                <a:lnTo>
                  <a:pt x="25400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0870" y="264187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7"/>
                </a:lnTo>
                <a:lnTo>
                  <a:pt x="7437" y="7442"/>
                </a:lnTo>
                <a:lnTo>
                  <a:pt x="1995" y="15516"/>
                </a:lnTo>
                <a:lnTo>
                  <a:pt x="0" y="25400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800"/>
                </a:lnTo>
                <a:lnTo>
                  <a:pt x="35283" y="48802"/>
                </a:lnTo>
                <a:lnTo>
                  <a:pt x="43357" y="43357"/>
                </a:lnTo>
                <a:lnTo>
                  <a:pt x="48802" y="35283"/>
                </a:lnTo>
                <a:lnTo>
                  <a:pt x="50800" y="25400"/>
                </a:lnTo>
                <a:lnTo>
                  <a:pt x="48802" y="15516"/>
                </a:lnTo>
                <a:lnTo>
                  <a:pt x="43357" y="7442"/>
                </a:lnTo>
                <a:lnTo>
                  <a:pt x="35283" y="1997"/>
                </a:lnTo>
                <a:lnTo>
                  <a:pt x="25400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30870" y="353087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7"/>
                </a:lnTo>
                <a:lnTo>
                  <a:pt x="7437" y="7442"/>
                </a:lnTo>
                <a:lnTo>
                  <a:pt x="1995" y="15516"/>
                </a:lnTo>
                <a:lnTo>
                  <a:pt x="0" y="25400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800"/>
                </a:lnTo>
                <a:lnTo>
                  <a:pt x="35283" y="48802"/>
                </a:lnTo>
                <a:lnTo>
                  <a:pt x="43357" y="43357"/>
                </a:lnTo>
                <a:lnTo>
                  <a:pt x="48802" y="35283"/>
                </a:lnTo>
                <a:lnTo>
                  <a:pt x="50800" y="25400"/>
                </a:lnTo>
                <a:lnTo>
                  <a:pt x="48802" y="15516"/>
                </a:lnTo>
                <a:lnTo>
                  <a:pt x="43357" y="7442"/>
                </a:lnTo>
                <a:lnTo>
                  <a:pt x="35283" y="1997"/>
                </a:lnTo>
                <a:lnTo>
                  <a:pt x="25400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30870" y="4061531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7"/>
                </a:lnTo>
                <a:lnTo>
                  <a:pt x="7437" y="7442"/>
                </a:lnTo>
                <a:lnTo>
                  <a:pt x="1995" y="15516"/>
                </a:lnTo>
                <a:lnTo>
                  <a:pt x="0" y="25400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800"/>
                </a:lnTo>
                <a:lnTo>
                  <a:pt x="35283" y="48802"/>
                </a:lnTo>
                <a:lnTo>
                  <a:pt x="43357" y="43357"/>
                </a:lnTo>
                <a:lnTo>
                  <a:pt x="48802" y="35283"/>
                </a:lnTo>
                <a:lnTo>
                  <a:pt x="50800" y="25400"/>
                </a:lnTo>
                <a:lnTo>
                  <a:pt x="48802" y="15516"/>
                </a:lnTo>
                <a:lnTo>
                  <a:pt x="43357" y="7442"/>
                </a:lnTo>
                <a:lnTo>
                  <a:pt x="35283" y="1997"/>
                </a:lnTo>
                <a:lnTo>
                  <a:pt x="25400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30870" y="4599321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7"/>
                </a:lnTo>
                <a:lnTo>
                  <a:pt x="7437" y="7442"/>
                </a:lnTo>
                <a:lnTo>
                  <a:pt x="1995" y="15516"/>
                </a:lnTo>
                <a:lnTo>
                  <a:pt x="0" y="25399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799"/>
                </a:lnTo>
                <a:lnTo>
                  <a:pt x="35283" y="48802"/>
                </a:lnTo>
                <a:lnTo>
                  <a:pt x="43357" y="43357"/>
                </a:lnTo>
                <a:lnTo>
                  <a:pt x="48802" y="35283"/>
                </a:lnTo>
                <a:lnTo>
                  <a:pt x="50800" y="25399"/>
                </a:lnTo>
                <a:lnTo>
                  <a:pt x="48802" y="15516"/>
                </a:lnTo>
                <a:lnTo>
                  <a:pt x="43357" y="7442"/>
                </a:lnTo>
                <a:lnTo>
                  <a:pt x="35283" y="1997"/>
                </a:lnTo>
                <a:lnTo>
                  <a:pt x="25400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46377" y="304647"/>
            <a:ext cx="559816" cy="531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71093" y="1942300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 h="0">
                <a:moveTo>
                  <a:pt x="0" y="0"/>
                </a:moveTo>
                <a:lnTo>
                  <a:pt x="107950" y="0"/>
                </a:lnTo>
              </a:path>
            </a:pathLst>
          </a:custGeom>
          <a:ln w="21158">
            <a:solidFill>
              <a:srgbClr val="4E4F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71093" y="2116404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 h="0">
                <a:moveTo>
                  <a:pt x="0" y="0"/>
                </a:moveTo>
                <a:lnTo>
                  <a:pt x="107950" y="0"/>
                </a:lnTo>
              </a:path>
            </a:pathLst>
          </a:custGeom>
          <a:ln w="21158">
            <a:solidFill>
              <a:srgbClr val="4E4F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71093" y="2311666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 h="0">
                <a:moveTo>
                  <a:pt x="0" y="0"/>
                </a:moveTo>
                <a:lnTo>
                  <a:pt x="107950" y="0"/>
                </a:lnTo>
              </a:path>
            </a:pathLst>
          </a:custGeom>
          <a:ln w="21158">
            <a:solidFill>
              <a:srgbClr val="4E4F4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0397" y="118741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6" y="1997"/>
                </a:lnTo>
                <a:lnTo>
                  <a:pt x="7442" y="7442"/>
                </a:lnTo>
                <a:lnTo>
                  <a:pt x="1997" y="15516"/>
                </a:lnTo>
                <a:lnTo>
                  <a:pt x="0" y="25400"/>
                </a:lnTo>
                <a:lnTo>
                  <a:pt x="1997" y="35283"/>
                </a:lnTo>
                <a:lnTo>
                  <a:pt x="7442" y="43357"/>
                </a:lnTo>
                <a:lnTo>
                  <a:pt x="15516" y="48802"/>
                </a:lnTo>
                <a:lnTo>
                  <a:pt x="25400" y="50800"/>
                </a:lnTo>
                <a:lnTo>
                  <a:pt x="35283" y="48802"/>
                </a:lnTo>
                <a:lnTo>
                  <a:pt x="43357" y="43357"/>
                </a:lnTo>
                <a:lnTo>
                  <a:pt x="48802" y="35283"/>
                </a:lnTo>
                <a:lnTo>
                  <a:pt x="50800" y="25400"/>
                </a:lnTo>
                <a:lnTo>
                  <a:pt x="48802" y="15516"/>
                </a:lnTo>
                <a:lnTo>
                  <a:pt x="43357" y="7442"/>
                </a:lnTo>
                <a:lnTo>
                  <a:pt x="35283" y="1997"/>
                </a:lnTo>
                <a:lnTo>
                  <a:pt x="25400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0397" y="190357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6" y="1997"/>
                </a:lnTo>
                <a:lnTo>
                  <a:pt x="7442" y="7442"/>
                </a:lnTo>
                <a:lnTo>
                  <a:pt x="1997" y="15516"/>
                </a:lnTo>
                <a:lnTo>
                  <a:pt x="0" y="25400"/>
                </a:lnTo>
                <a:lnTo>
                  <a:pt x="1997" y="35283"/>
                </a:lnTo>
                <a:lnTo>
                  <a:pt x="7442" y="43357"/>
                </a:lnTo>
                <a:lnTo>
                  <a:pt x="15516" y="48802"/>
                </a:lnTo>
                <a:lnTo>
                  <a:pt x="25400" y="50800"/>
                </a:lnTo>
                <a:lnTo>
                  <a:pt x="35283" y="48802"/>
                </a:lnTo>
                <a:lnTo>
                  <a:pt x="43357" y="43357"/>
                </a:lnTo>
                <a:lnTo>
                  <a:pt x="48802" y="35283"/>
                </a:lnTo>
                <a:lnTo>
                  <a:pt x="50800" y="25400"/>
                </a:lnTo>
                <a:lnTo>
                  <a:pt x="48802" y="15516"/>
                </a:lnTo>
                <a:lnTo>
                  <a:pt x="43357" y="7442"/>
                </a:lnTo>
                <a:lnTo>
                  <a:pt x="35283" y="1997"/>
                </a:lnTo>
                <a:lnTo>
                  <a:pt x="25400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30397" y="243866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6" y="1997"/>
                </a:lnTo>
                <a:lnTo>
                  <a:pt x="7442" y="7442"/>
                </a:lnTo>
                <a:lnTo>
                  <a:pt x="1997" y="15516"/>
                </a:lnTo>
                <a:lnTo>
                  <a:pt x="0" y="25400"/>
                </a:lnTo>
                <a:lnTo>
                  <a:pt x="1997" y="35283"/>
                </a:lnTo>
                <a:lnTo>
                  <a:pt x="7442" y="43357"/>
                </a:lnTo>
                <a:lnTo>
                  <a:pt x="15516" y="48802"/>
                </a:lnTo>
                <a:lnTo>
                  <a:pt x="25400" y="50800"/>
                </a:lnTo>
                <a:lnTo>
                  <a:pt x="35283" y="48802"/>
                </a:lnTo>
                <a:lnTo>
                  <a:pt x="43357" y="43357"/>
                </a:lnTo>
                <a:lnTo>
                  <a:pt x="48802" y="35283"/>
                </a:lnTo>
                <a:lnTo>
                  <a:pt x="50800" y="25400"/>
                </a:lnTo>
                <a:lnTo>
                  <a:pt x="48802" y="15516"/>
                </a:lnTo>
                <a:lnTo>
                  <a:pt x="43357" y="7442"/>
                </a:lnTo>
                <a:lnTo>
                  <a:pt x="35283" y="1997"/>
                </a:lnTo>
                <a:lnTo>
                  <a:pt x="25400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0397" y="295936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6" y="1997"/>
                </a:lnTo>
                <a:lnTo>
                  <a:pt x="7442" y="7442"/>
                </a:lnTo>
                <a:lnTo>
                  <a:pt x="1997" y="15516"/>
                </a:lnTo>
                <a:lnTo>
                  <a:pt x="0" y="25400"/>
                </a:lnTo>
                <a:lnTo>
                  <a:pt x="1997" y="35283"/>
                </a:lnTo>
                <a:lnTo>
                  <a:pt x="7442" y="43357"/>
                </a:lnTo>
                <a:lnTo>
                  <a:pt x="15516" y="48802"/>
                </a:lnTo>
                <a:lnTo>
                  <a:pt x="25400" y="50800"/>
                </a:lnTo>
                <a:lnTo>
                  <a:pt x="35283" y="48802"/>
                </a:lnTo>
                <a:lnTo>
                  <a:pt x="43357" y="43357"/>
                </a:lnTo>
                <a:lnTo>
                  <a:pt x="48802" y="35283"/>
                </a:lnTo>
                <a:lnTo>
                  <a:pt x="50800" y="25400"/>
                </a:lnTo>
                <a:lnTo>
                  <a:pt x="48802" y="15516"/>
                </a:lnTo>
                <a:lnTo>
                  <a:pt x="43357" y="7442"/>
                </a:lnTo>
                <a:lnTo>
                  <a:pt x="35283" y="1997"/>
                </a:lnTo>
                <a:lnTo>
                  <a:pt x="25400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0397" y="3864241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6" y="1997"/>
                </a:lnTo>
                <a:lnTo>
                  <a:pt x="7442" y="7444"/>
                </a:lnTo>
                <a:lnTo>
                  <a:pt x="1997" y="15520"/>
                </a:lnTo>
                <a:lnTo>
                  <a:pt x="0" y="25405"/>
                </a:lnTo>
                <a:lnTo>
                  <a:pt x="1997" y="35288"/>
                </a:lnTo>
                <a:lnTo>
                  <a:pt x="7442" y="43362"/>
                </a:lnTo>
                <a:lnTo>
                  <a:pt x="15516" y="48808"/>
                </a:lnTo>
                <a:lnTo>
                  <a:pt x="25400" y="50805"/>
                </a:lnTo>
                <a:lnTo>
                  <a:pt x="35283" y="48808"/>
                </a:lnTo>
                <a:lnTo>
                  <a:pt x="43357" y="43362"/>
                </a:lnTo>
                <a:lnTo>
                  <a:pt x="48802" y="35288"/>
                </a:lnTo>
                <a:lnTo>
                  <a:pt x="50800" y="25405"/>
                </a:lnTo>
                <a:lnTo>
                  <a:pt x="48802" y="15520"/>
                </a:lnTo>
                <a:lnTo>
                  <a:pt x="43357" y="7444"/>
                </a:lnTo>
                <a:lnTo>
                  <a:pt x="35283" y="1997"/>
                </a:lnTo>
                <a:lnTo>
                  <a:pt x="25400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27658" y="1093177"/>
            <a:ext cx="8183245" cy="3048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Las</a:t>
            </a:r>
            <a:r>
              <a:rPr dirty="0" sz="1000" spc="-5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dos</a:t>
            </a:r>
            <a:r>
              <a:rPr dirty="0" sz="1000" spc="-5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mediciones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realizadas</a:t>
            </a:r>
            <a:r>
              <a:rPr dirty="0" sz="1000" spc="-5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in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situ</a:t>
            </a:r>
            <a:r>
              <a:rPr dirty="0" sz="1000" spc="-5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del</a:t>
            </a:r>
            <a:r>
              <a:rPr dirty="0" sz="1000" spc="-5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cloro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residual</a:t>
            </a:r>
            <a:r>
              <a:rPr dirty="0" sz="1000" spc="-5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en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el</a:t>
            </a:r>
            <a:r>
              <a:rPr dirty="0" sz="1000" spc="-5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tanque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El</a:t>
            </a:r>
            <a:r>
              <a:rPr dirty="0" sz="1000" spc="-5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Chaupi</a:t>
            </a:r>
            <a:r>
              <a:rPr dirty="0" sz="1000" spc="-5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40" b="1">
                <a:solidFill>
                  <a:srgbClr val="4E4F4F"/>
                </a:solidFill>
                <a:latin typeface="Arial"/>
                <a:cs typeface="Arial"/>
              </a:rPr>
              <a:t>y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</a:t>
            </a:r>
            <a:r>
              <a:rPr dirty="0" sz="1000" spc="-5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entrada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</a:t>
            </a:r>
            <a:r>
              <a:rPr dirty="0" sz="1000" spc="-5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guardianía</a:t>
            </a:r>
            <a:r>
              <a:rPr dirty="0" sz="1000" spc="-5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</a:t>
            </a:r>
            <a:r>
              <a:rPr dirty="0" sz="1000" spc="-5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Urb.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Bohíos</a:t>
            </a:r>
            <a:r>
              <a:rPr dirty="0" sz="1000" spc="-5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</a:t>
            </a:r>
            <a:r>
              <a:rPr dirty="0" sz="1000" spc="-4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15" b="1">
                <a:solidFill>
                  <a:srgbClr val="4E4F4F"/>
                </a:solidFill>
                <a:latin typeface="Arial"/>
                <a:cs typeface="Arial"/>
              </a:rPr>
              <a:t>Jatumpam- 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ba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cumplen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con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los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límites permisibles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entre 0.3 </a:t>
            </a:r>
            <a:r>
              <a:rPr dirty="0" sz="1000" spc="-40" b="1">
                <a:solidFill>
                  <a:srgbClr val="4E4F4F"/>
                </a:solidFill>
                <a:latin typeface="Arial"/>
                <a:cs typeface="Arial"/>
              </a:rPr>
              <a:t>y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1.5 </a:t>
            </a:r>
            <a:r>
              <a:rPr dirty="0" sz="1000" spc="15" b="1">
                <a:solidFill>
                  <a:srgbClr val="4E4F4F"/>
                </a:solidFill>
                <a:latin typeface="Arial"/>
                <a:cs typeface="Arial"/>
              </a:rPr>
              <a:t>mg/l,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es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decir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el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agua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potable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se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encuentra en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condiciones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aceptables para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el  consumo humano.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12700" marR="5715">
              <a:lnSpc>
                <a:spcPct val="116700"/>
              </a:lnSpc>
              <a:spcBef>
                <a:spcPts val="5"/>
              </a:spcBef>
            </a:pP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El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presupuesto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que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se calculó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para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 red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distribución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del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sistema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agua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potable para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Urbanización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Bohíos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Jatumpamba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es 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$358 011.78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con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rubros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obtenidos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base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datos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 Dirección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Comercialización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del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cantón</a:t>
            </a:r>
            <a:r>
              <a:rPr dirty="0" sz="1000" spc="8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Rumiñahui.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12700" marR="6985">
              <a:lnSpc>
                <a:spcPct val="116700"/>
              </a:lnSpc>
              <a:spcBef>
                <a:spcPts val="5"/>
              </a:spcBef>
            </a:pP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La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línea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transmisión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existente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1736 </a:t>
            </a:r>
            <a:r>
              <a:rPr dirty="0" sz="1000" spc="15" b="1">
                <a:solidFill>
                  <a:srgbClr val="4E4F4F"/>
                </a:solidFill>
                <a:latin typeface="Arial"/>
                <a:cs typeface="Arial"/>
              </a:rPr>
              <a:t>m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250mm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PVC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1.25 </a:t>
            </a:r>
            <a:r>
              <a:rPr dirty="0" sz="1000" spc="30" b="1">
                <a:solidFill>
                  <a:srgbClr val="4E4F4F"/>
                </a:solidFill>
                <a:latin typeface="Arial"/>
                <a:cs typeface="Arial"/>
              </a:rPr>
              <a:t>Mpa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presión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trabajo,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con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10 años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instalación, después 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cumplir 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su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período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vida útil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año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2037 se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plantea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el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cambio de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tubería </a:t>
            </a:r>
            <a:r>
              <a:rPr dirty="0" sz="1000" spc="15" b="1">
                <a:solidFill>
                  <a:srgbClr val="4E4F4F"/>
                </a:solidFill>
                <a:latin typeface="Arial"/>
                <a:cs typeface="Arial"/>
              </a:rPr>
              <a:t>a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una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red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200 </a:t>
            </a:r>
            <a:r>
              <a:rPr dirty="0" sz="1000" spc="15" b="1">
                <a:solidFill>
                  <a:srgbClr val="4E4F4F"/>
                </a:solidFill>
                <a:latin typeface="Arial"/>
                <a:cs typeface="Arial"/>
              </a:rPr>
              <a:t>mm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PVC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1.25</a:t>
            </a:r>
            <a:r>
              <a:rPr dirty="0" sz="1000" spc="8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20" b="1">
                <a:solidFill>
                  <a:srgbClr val="4E4F4F"/>
                </a:solidFill>
                <a:latin typeface="Arial"/>
                <a:cs typeface="Arial"/>
              </a:rPr>
              <a:t>Mpa.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16700"/>
              </a:lnSpc>
            </a:pP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Para garantizar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sostenibilidad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del recurso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hídrico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se realizó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dos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alternativas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rediseño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del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sistema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agua potable, donde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 </a:t>
            </a:r>
            <a:r>
              <a:rPr dirty="0" sz="1000" spc="15" b="1">
                <a:solidFill>
                  <a:srgbClr val="4E4F4F"/>
                </a:solidFill>
                <a:latin typeface="Arial"/>
                <a:cs typeface="Arial"/>
              </a:rPr>
              <a:t>alter- 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nativa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ganadora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plantea básicamente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 incorporación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un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tanque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1000m3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adicional al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existente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500m3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para abastecer </a:t>
            </a:r>
            <a:r>
              <a:rPr dirty="0" sz="1000" spc="15" b="1">
                <a:solidFill>
                  <a:srgbClr val="4E4F4F"/>
                </a:solidFill>
                <a:latin typeface="Arial"/>
                <a:cs typeface="Arial"/>
              </a:rPr>
              <a:t>a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seis 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sistemas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entre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ellos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Urbanización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Bohíos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Jatumpamba. 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El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rediseño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se sustentó </a:t>
            </a:r>
            <a:r>
              <a:rPr dirty="0" sz="1000" spc="15" b="1">
                <a:solidFill>
                  <a:srgbClr val="4E4F4F"/>
                </a:solidFill>
                <a:latin typeface="Arial"/>
                <a:cs typeface="Arial"/>
              </a:rPr>
              <a:t>a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través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un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balance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oferta </a:t>
            </a:r>
            <a:r>
              <a:rPr dirty="0" sz="1000" spc="-40" b="1">
                <a:solidFill>
                  <a:srgbClr val="4E4F4F"/>
                </a:solidFill>
                <a:latin typeface="Arial"/>
                <a:cs typeface="Arial"/>
              </a:rPr>
              <a:t>y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demanda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del  cual la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demanda para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el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año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2042 es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36.52 </a:t>
            </a:r>
            <a:r>
              <a:rPr dirty="0" sz="1000" spc="15" b="1">
                <a:solidFill>
                  <a:srgbClr val="4E4F4F"/>
                </a:solidFill>
                <a:latin typeface="Arial"/>
                <a:cs typeface="Arial"/>
              </a:rPr>
              <a:t>l/s </a:t>
            </a:r>
            <a:r>
              <a:rPr dirty="0" sz="1000" spc="-40" b="1">
                <a:solidFill>
                  <a:srgbClr val="4E4F4F"/>
                </a:solidFill>
                <a:latin typeface="Arial"/>
                <a:cs typeface="Arial"/>
              </a:rPr>
              <a:t>y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oferta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hídrica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será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30 </a:t>
            </a:r>
            <a:r>
              <a:rPr dirty="0" sz="1000" spc="15" b="1">
                <a:solidFill>
                  <a:srgbClr val="4E4F4F"/>
                </a:solidFill>
                <a:latin typeface="Arial"/>
                <a:cs typeface="Arial"/>
              </a:rPr>
              <a:t>l/s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vertiente 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El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Chaupi </a:t>
            </a:r>
            <a:r>
              <a:rPr dirty="0" sz="1000" spc="-40" b="1">
                <a:solidFill>
                  <a:srgbClr val="4E4F4F"/>
                </a:solidFill>
                <a:latin typeface="Arial"/>
                <a:cs typeface="Arial"/>
              </a:rPr>
              <a:t>y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8 </a:t>
            </a:r>
            <a:r>
              <a:rPr dirty="0" sz="1000" spc="15" b="1">
                <a:solidFill>
                  <a:srgbClr val="4E4F4F"/>
                </a:solidFill>
                <a:latin typeface="Arial"/>
                <a:cs typeface="Arial"/>
              </a:rPr>
              <a:t>l/s</a:t>
            </a:r>
            <a:r>
              <a:rPr dirty="0" sz="1000" spc="2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 Vertiente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Molinuco.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12700" marR="5715">
              <a:lnSpc>
                <a:spcPct val="116700"/>
              </a:lnSpc>
            </a:pP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El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presupuesto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para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el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nuevo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tanque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reserva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1000m3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</a:t>
            </a:r>
            <a:r>
              <a:rPr dirty="0" sz="1000" spc="28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$248 882.71 </a:t>
            </a:r>
            <a:r>
              <a:rPr dirty="0" sz="1000" spc="-40" b="1">
                <a:solidFill>
                  <a:srgbClr val="4E4F4F"/>
                </a:solidFill>
                <a:latin typeface="Arial"/>
                <a:cs typeface="Arial"/>
              </a:rPr>
              <a:t>y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el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valor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para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 línea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transmisión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$141 886.50.  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Valores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que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se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detallan en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 sección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</a:t>
            </a:r>
            <a:r>
              <a:rPr dirty="0" sz="1000" spc="3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presupuestos.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78551" y="309829"/>
            <a:ext cx="1899285" cy="528955"/>
          </a:xfrm>
          <a:custGeom>
            <a:avLst/>
            <a:gdLst/>
            <a:ahLst/>
            <a:cxnLst/>
            <a:rect l="l" t="t" r="r" b="b"/>
            <a:pathLst>
              <a:path w="1899285" h="528955">
                <a:moveTo>
                  <a:pt x="1858069" y="0"/>
                </a:moveTo>
                <a:lnTo>
                  <a:pt x="41186" y="0"/>
                </a:lnTo>
                <a:lnTo>
                  <a:pt x="25144" y="7694"/>
                </a:lnTo>
                <a:lnTo>
                  <a:pt x="12053" y="28675"/>
                </a:lnTo>
                <a:lnTo>
                  <a:pt x="3233" y="59787"/>
                </a:lnTo>
                <a:lnTo>
                  <a:pt x="0" y="97878"/>
                </a:lnTo>
                <a:lnTo>
                  <a:pt x="0" y="430961"/>
                </a:lnTo>
                <a:lnTo>
                  <a:pt x="3233" y="469063"/>
                </a:lnTo>
                <a:lnTo>
                  <a:pt x="12053" y="500175"/>
                </a:lnTo>
                <a:lnTo>
                  <a:pt x="25144" y="521149"/>
                </a:lnTo>
                <a:lnTo>
                  <a:pt x="41186" y="528840"/>
                </a:lnTo>
                <a:lnTo>
                  <a:pt x="1858069" y="528840"/>
                </a:lnTo>
                <a:lnTo>
                  <a:pt x="1874072" y="521149"/>
                </a:lnTo>
                <a:lnTo>
                  <a:pt x="1887139" y="500175"/>
                </a:lnTo>
                <a:lnTo>
                  <a:pt x="1895949" y="469063"/>
                </a:lnTo>
                <a:lnTo>
                  <a:pt x="1899179" y="430961"/>
                </a:lnTo>
                <a:lnTo>
                  <a:pt x="1899179" y="97878"/>
                </a:lnTo>
                <a:lnTo>
                  <a:pt x="1895949" y="59787"/>
                </a:lnTo>
                <a:lnTo>
                  <a:pt x="1887139" y="28675"/>
                </a:lnTo>
                <a:lnTo>
                  <a:pt x="1874072" y="7694"/>
                </a:lnTo>
                <a:lnTo>
                  <a:pt x="1858069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82774" y="408768"/>
            <a:ext cx="1628775" cy="314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105"/>
              <a:t>CONCLUSIONES</a:t>
            </a:r>
          </a:p>
        </p:txBody>
      </p:sp>
      <p:sp>
        <p:nvSpPr>
          <p:cNvPr id="10" name="object 10"/>
          <p:cNvSpPr/>
          <p:nvPr/>
        </p:nvSpPr>
        <p:spPr>
          <a:xfrm>
            <a:off x="344163" y="304647"/>
            <a:ext cx="559822" cy="531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6438" y="145779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6" y="1997"/>
                </a:lnTo>
                <a:lnTo>
                  <a:pt x="7442" y="7442"/>
                </a:lnTo>
                <a:lnTo>
                  <a:pt x="1997" y="15516"/>
                </a:lnTo>
                <a:lnTo>
                  <a:pt x="0" y="25400"/>
                </a:lnTo>
                <a:lnTo>
                  <a:pt x="1997" y="35283"/>
                </a:lnTo>
                <a:lnTo>
                  <a:pt x="7442" y="43357"/>
                </a:lnTo>
                <a:lnTo>
                  <a:pt x="15516" y="48802"/>
                </a:lnTo>
                <a:lnTo>
                  <a:pt x="25400" y="50800"/>
                </a:lnTo>
                <a:lnTo>
                  <a:pt x="35283" y="48802"/>
                </a:lnTo>
                <a:lnTo>
                  <a:pt x="43357" y="43357"/>
                </a:lnTo>
                <a:lnTo>
                  <a:pt x="48802" y="35283"/>
                </a:lnTo>
                <a:lnTo>
                  <a:pt x="50800" y="25400"/>
                </a:lnTo>
                <a:lnTo>
                  <a:pt x="48802" y="15516"/>
                </a:lnTo>
                <a:lnTo>
                  <a:pt x="43357" y="7442"/>
                </a:lnTo>
                <a:lnTo>
                  <a:pt x="35283" y="1997"/>
                </a:lnTo>
                <a:lnTo>
                  <a:pt x="25400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6438" y="254985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6" y="1997"/>
                </a:lnTo>
                <a:lnTo>
                  <a:pt x="7442" y="7442"/>
                </a:lnTo>
                <a:lnTo>
                  <a:pt x="1997" y="15516"/>
                </a:lnTo>
                <a:lnTo>
                  <a:pt x="0" y="25400"/>
                </a:lnTo>
                <a:lnTo>
                  <a:pt x="1997" y="35283"/>
                </a:lnTo>
                <a:lnTo>
                  <a:pt x="7442" y="43357"/>
                </a:lnTo>
                <a:lnTo>
                  <a:pt x="15516" y="48802"/>
                </a:lnTo>
                <a:lnTo>
                  <a:pt x="25400" y="50800"/>
                </a:lnTo>
                <a:lnTo>
                  <a:pt x="35283" y="48802"/>
                </a:lnTo>
                <a:lnTo>
                  <a:pt x="43357" y="43357"/>
                </a:lnTo>
                <a:lnTo>
                  <a:pt x="48802" y="35283"/>
                </a:lnTo>
                <a:lnTo>
                  <a:pt x="50800" y="25400"/>
                </a:lnTo>
                <a:lnTo>
                  <a:pt x="48802" y="15516"/>
                </a:lnTo>
                <a:lnTo>
                  <a:pt x="43357" y="7442"/>
                </a:lnTo>
                <a:lnTo>
                  <a:pt x="35283" y="1997"/>
                </a:lnTo>
                <a:lnTo>
                  <a:pt x="25400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36438" y="392825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6" y="1997"/>
                </a:lnTo>
                <a:lnTo>
                  <a:pt x="7442" y="7442"/>
                </a:lnTo>
                <a:lnTo>
                  <a:pt x="1997" y="15516"/>
                </a:lnTo>
                <a:lnTo>
                  <a:pt x="0" y="25400"/>
                </a:lnTo>
                <a:lnTo>
                  <a:pt x="1997" y="35283"/>
                </a:lnTo>
                <a:lnTo>
                  <a:pt x="7442" y="43357"/>
                </a:lnTo>
                <a:lnTo>
                  <a:pt x="15516" y="48802"/>
                </a:lnTo>
                <a:lnTo>
                  <a:pt x="25400" y="50800"/>
                </a:lnTo>
                <a:lnTo>
                  <a:pt x="35283" y="48802"/>
                </a:lnTo>
                <a:lnTo>
                  <a:pt x="43357" y="43357"/>
                </a:lnTo>
                <a:lnTo>
                  <a:pt x="48802" y="35283"/>
                </a:lnTo>
                <a:lnTo>
                  <a:pt x="50800" y="25400"/>
                </a:lnTo>
                <a:lnTo>
                  <a:pt x="48802" y="15516"/>
                </a:lnTo>
                <a:lnTo>
                  <a:pt x="43357" y="7442"/>
                </a:lnTo>
                <a:lnTo>
                  <a:pt x="35283" y="1997"/>
                </a:lnTo>
                <a:lnTo>
                  <a:pt x="25400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6438" y="428371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6" y="1997"/>
                </a:lnTo>
                <a:lnTo>
                  <a:pt x="7442" y="7442"/>
                </a:lnTo>
                <a:lnTo>
                  <a:pt x="1997" y="15516"/>
                </a:lnTo>
                <a:lnTo>
                  <a:pt x="0" y="25400"/>
                </a:lnTo>
                <a:lnTo>
                  <a:pt x="1997" y="35283"/>
                </a:lnTo>
                <a:lnTo>
                  <a:pt x="7442" y="43357"/>
                </a:lnTo>
                <a:lnTo>
                  <a:pt x="15516" y="48802"/>
                </a:lnTo>
                <a:lnTo>
                  <a:pt x="25400" y="50800"/>
                </a:lnTo>
                <a:lnTo>
                  <a:pt x="35283" y="48802"/>
                </a:lnTo>
                <a:lnTo>
                  <a:pt x="43357" y="43357"/>
                </a:lnTo>
                <a:lnTo>
                  <a:pt x="48802" y="35283"/>
                </a:lnTo>
                <a:lnTo>
                  <a:pt x="50800" y="25400"/>
                </a:lnTo>
                <a:lnTo>
                  <a:pt x="48802" y="15516"/>
                </a:lnTo>
                <a:lnTo>
                  <a:pt x="43357" y="7442"/>
                </a:lnTo>
                <a:lnTo>
                  <a:pt x="35283" y="1997"/>
                </a:lnTo>
                <a:lnTo>
                  <a:pt x="25400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6438" y="340119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6" y="1997"/>
                </a:lnTo>
                <a:lnTo>
                  <a:pt x="7442" y="7442"/>
                </a:lnTo>
                <a:lnTo>
                  <a:pt x="1997" y="15516"/>
                </a:lnTo>
                <a:lnTo>
                  <a:pt x="0" y="25400"/>
                </a:lnTo>
                <a:lnTo>
                  <a:pt x="1997" y="35289"/>
                </a:lnTo>
                <a:lnTo>
                  <a:pt x="7442" y="43362"/>
                </a:lnTo>
                <a:lnTo>
                  <a:pt x="15516" y="48804"/>
                </a:lnTo>
                <a:lnTo>
                  <a:pt x="25400" y="50800"/>
                </a:lnTo>
                <a:lnTo>
                  <a:pt x="35283" y="48804"/>
                </a:lnTo>
                <a:lnTo>
                  <a:pt x="43357" y="43362"/>
                </a:lnTo>
                <a:lnTo>
                  <a:pt x="48802" y="35289"/>
                </a:lnTo>
                <a:lnTo>
                  <a:pt x="50800" y="25400"/>
                </a:lnTo>
                <a:lnTo>
                  <a:pt x="48802" y="15516"/>
                </a:lnTo>
                <a:lnTo>
                  <a:pt x="43357" y="7442"/>
                </a:lnTo>
                <a:lnTo>
                  <a:pt x="35283" y="1997"/>
                </a:lnTo>
                <a:lnTo>
                  <a:pt x="25400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8557" y="309829"/>
            <a:ext cx="1899285" cy="528955"/>
          </a:xfrm>
          <a:custGeom>
            <a:avLst/>
            <a:gdLst/>
            <a:ahLst/>
            <a:cxnLst/>
            <a:rect l="l" t="t" r="r" b="b"/>
            <a:pathLst>
              <a:path w="1899285" h="528955">
                <a:moveTo>
                  <a:pt x="1858063" y="0"/>
                </a:moveTo>
                <a:lnTo>
                  <a:pt x="41173" y="0"/>
                </a:lnTo>
                <a:lnTo>
                  <a:pt x="25133" y="7694"/>
                </a:lnTo>
                <a:lnTo>
                  <a:pt x="12047" y="28675"/>
                </a:lnTo>
                <a:lnTo>
                  <a:pt x="3231" y="59787"/>
                </a:lnTo>
                <a:lnTo>
                  <a:pt x="0" y="97878"/>
                </a:lnTo>
                <a:lnTo>
                  <a:pt x="0" y="430961"/>
                </a:lnTo>
                <a:lnTo>
                  <a:pt x="3231" y="469063"/>
                </a:lnTo>
                <a:lnTo>
                  <a:pt x="12047" y="500175"/>
                </a:lnTo>
                <a:lnTo>
                  <a:pt x="25133" y="521149"/>
                </a:lnTo>
                <a:lnTo>
                  <a:pt x="41173" y="528840"/>
                </a:lnTo>
                <a:lnTo>
                  <a:pt x="1858063" y="528840"/>
                </a:lnTo>
                <a:lnTo>
                  <a:pt x="1874066" y="521149"/>
                </a:lnTo>
                <a:lnTo>
                  <a:pt x="1887133" y="500175"/>
                </a:lnTo>
                <a:lnTo>
                  <a:pt x="1895943" y="469063"/>
                </a:lnTo>
                <a:lnTo>
                  <a:pt x="1899173" y="430961"/>
                </a:lnTo>
                <a:lnTo>
                  <a:pt x="1899173" y="97878"/>
                </a:lnTo>
                <a:lnTo>
                  <a:pt x="1895943" y="59787"/>
                </a:lnTo>
                <a:lnTo>
                  <a:pt x="1887133" y="28675"/>
                </a:lnTo>
                <a:lnTo>
                  <a:pt x="1874066" y="7694"/>
                </a:lnTo>
                <a:lnTo>
                  <a:pt x="1858063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82774" y="408768"/>
            <a:ext cx="1628775" cy="314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105"/>
              <a:t>CONCLUSIONES</a:t>
            </a:r>
          </a:p>
        </p:txBody>
      </p:sp>
      <p:sp>
        <p:nvSpPr>
          <p:cNvPr id="9" name="object 9"/>
          <p:cNvSpPr/>
          <p:nvPr/>
        </p:nvSpPr>
        <p:spPr>
          <a:xfrm>
            <a:off x="350005" y="304647"/>
            <a:ext cx="559822" cy="531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1113" y="1693608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 h="0">
                <a:moveTo>
                  <a:pt x="0" y="0"/>
                </a:moveTo>
                <a:lnTo>
                  <a:pt x="103720" y="0"/>
                </a:lnTo>
              </a:path>
            </a:pathLst>
          </a:custGeom>
          <a:ln w="19050">
            <a:solidFill>
              <a:srgbClr val="4E4F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81113" y="1871408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 h="0">
                <a:moveTo>
                  <a:pt x="0" y="0"/>
                </a:moveTo>
                <a:lnTo>
                  <a:pt x="103720" y="0"/>
                </a:lnTo>
              </a:path>
            </a:pathLst>
          </a:custGeom>
          <a:ln w="19050">
            <a:solidFill>
              <a:srgbClr val="4E4F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81113" y="2042858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 h="0">
                <a:moveTo>
                  <a:pt x="0" y="0"/>
                </a:moveTo>
                <a:lnTo>
                  <a:pt x="103720" y="0"/>
                </a:lnTo>
              </a:path>
            </a:pathLst>
          </a:custGeom>
          <a:ln w="19050">
            <a:solidFill>
              <a:srgbClr val="4E4F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81113" y="2766758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 h="0">
                <a:moveTo>
                  <a:pt x="0" y="0"/>
                </a:moveTo>
                <a:lnTo>
                  <a:pt x="103720" y="0"/>
                </a:lnTo>
              </a:path>
            </a:pathLst>
          </a:custGeom>
          <a:ln w="19050">
            <a:solidFill>
              <a:srgbClr val="4E4F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27651" y="1028749"/>
            <a:ext cx="7849234" cy="3351529"/>
          </a:xfrm>
          <a:prstGeom prst="rect">
            <a:avLst/>
          </a:prstGeom>
        </p:spPr>
        <p:txBody>
          <a:bodyPr wrap="square" lIns="0" tIns="1003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dirty="0" sz="1300" b="1">
                <a:solidFill>
                  <a:srgbClr val="2050BC"/>
                </a:solidFill>
                <a:latin typeface="Arial"/>
                <a:cs typeface="Arial"/>
              </a:rPr>
              <a:t>Sistema </a:t>
            </a:r>
            <a:r>
              <a:rPr dirty="0" sz="1300" spc="10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1300" spc="-5" b="1">
                <a:solidFill>
                  <a:srgbClr val="2050BC"/>
                </a:solidFill>
                <a:latin typeface="Arial"/>
                <a:cs typeface="Arial"/>
              </a:rPr>
              <a:t>Alcantarillado</a:t>
            </a:r>
            <a:r>
              <a:rPr dirty="0" sz="1300" spc="-1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300" spc="-20" b="1">
                <a:solidFill>
                  <a:srgbClr val="2050BC"/>
                </a:solidFill>
                <a:latin typeface="Arial"/>
                <a:cs typeface="Arial"/>
              </a:rPr>
              <a:t>Pluvial</a:t>
            </a:r>
            <a:endParaRPr sz="1300">
              <a:latin typeface="Arial"/>
              <a:cs typeface="Arial"/>
            </a:endParaRPr>
          </a:p>
          <a:p>
            <a:pPr marL="229235" marR="497205" indent="-217170">
              <a:lnSpc>
                <a:spcPct val="142500"/>
              </a:lnSpc>
              <a:spcBef>
                <a:spcPts val="25"/>
              </a:spcBef>
            </a:pPr>
            <a:r>
              <a:rPr dirty="0" sz="1000" spc="1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 evaluación física del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sistema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alcantarillado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pluvial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existente </a:t>
            </a:r>
            <a:r>
              <a:rPr dirty="0" sz="1000" spc="15" b="1">
                <a:solidFill>
                  <a:srgbClr val="4E4F4F"/>
                </a:solidFill>
                <a:latin typeface="Arial"/>
                <a:cs typeface="Arial"/>
              </a:rPr>
              <a:t>a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través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una </a:t>
            </a:r>
            <a:r>
              <a:rPr dirty="0" sz="1000" spc="10" b="1">
                <a:solidFill>
                  <a:srgbClr val="4E4F4F"/>
                </a:solidFill>
                <a:latin typeface="Arial"/>
                <a:cs typeface="Arial"/>
              </a:rPr>
              <a:t>cámara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inspección, se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evidenció:  </a:t>
            </a:r>
            <a:r>
              <a:rPr dirty="0" sz="1000" spc="35" b="1">
                <a:solidFill>
                  <a:srgbClr val="4E4F4F"/>
                </a:solidFill>
                <a:latin typeface="Arial"/>
                <a:cs typeface="Arial"/>
              </a:rPr>
              <a:t>40%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los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pozos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revisión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presentan sedimentos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arcilla </a:t>
            </a:r>
            <a:r>
              <a:rPr dirty="0" sz="1000" spc="-40" b="1">
                <a:solidFill>
                  <a:srgbClr val="4E4F4F"/>
                </a:solidFill>
                <a:latin typeface="Arial"/>
                <a:cs typeface="Arial"/>
              </a:rPr>
              <a:t>y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lodos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que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dificultan el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flujo libre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del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agua</a:t>
            </a:r>
            <a:r>
              <a:rPr dirty="0" sz="1000" spc="16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lluvia.</a:t>
            </a:r>
            <a:endParaRPr sz="1000">
              <a:latin typeface="Arial"/>
              <a:cs typeface="Arial"/>
            </a:endParaRPr>
          </a:p>
          <a:p>
            <a:pPr marL="229235">
              <a:lnSpc>
                <a:spcPct val="100000"/>
              </a:lnSpc>
              <a:spcBef>
                <a:spcPts val="200"/>
              </a:spcBef>
            </a:pP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25 </a:t>
            </a:r>
            <a:r>
              <a:rPr dirty="0" sz="1000" spc="110" b="1">
                <a:solidFill>
                  <a:srgbClr val="4E4F4F"/>
                </a:solidFill>
                <a:latin typeface="Arial"/>
                <a:cs typeface="Arial"/>
              </a:rPr>
              <a:t>%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las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escaleras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acceso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hacia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los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pozos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se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encuentran en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estado de</a:t>
            </a:r>
            <a:r>
              <a:rPr dirty="0" sz="1000" spc="-8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deterioro.</a:t>
            </a:r>
            <a:endParaRPr sz="1000">
              <a:latin typeface="Arial"/>
              <a:cs typeface="Arial"/>
            </a:endParaRPr>
          </a:p>
          <a:p>
            <a:pPr marL="229235" marR="361315">
              <a:lnSpc>
                <a:spcPct val="116700"/>
              </a:lnSpc>
            </a:pP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Las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tuberías evidencian obstrucciones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por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presencia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arenas </a:t>
            </a:r>
            <a:r>
              <a:rPr dirty="0" sz="1000" spc="-40" b="1">
                <a:solidFill>
                  <a:srgbClr val="4E4F4F"/>
                </a:solidFill>
                <a:latin typeface="Arial"/>
                <a:cs typeface="Arial"/>
              </a:rPr>
              <a:t>y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piedras introducidas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por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las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vías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con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superficie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28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tierra </a:t>
            </a:r>
            <a:r>
              <a:rPr dirty="0" sz="1000" spc="-40" b="1">
                <a:solidFill>
                  <a:srgbClr val="4E4F4F"/>
                </a:solidFill>
                <a:latin typeface="Arial"/>
                <a:cs typeface="Arial"/>
              </a:rPr>
              <a:t>y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desgaste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tubería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Hormigón</a:t>
            </a:r>
            <a:r>
              <a:rPr dirty="0" sz="1000" spc="2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centrifugado.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1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 evaluación hidráulica se concluye</a:t>
            </a:r>
            <a:endParaRPr sz="1000">
              <a:latin typeface="Arial"/>
              <a:cs typeface="Arial"/>
            </a:endParaRPr>
          </a:p>
          <a:p>
            <a:pPr algn="just" marL="229235" marR="455295">
              <a:lnSpc>
                <a:spcPct val="116700"/>
              </a:lnSpc>
              <a:spcBef>
                <a:spcPts val="250"/>
              </a:spcBef>
            </a:pP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25% 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35" b="1">
                <a:solidFill>
                  <a:srgbClr val="4E4F4F"/>
                </a:solidFill>
                <a:latin typeface="Arial"/>
                <a:cs typeface="Arial"/>
              </a:rPr>
              <a:t>los 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tramos </a:t>
            </a:r>
            <a:r>
              <a:rPr dirty="0" sz="1000" spc="-25" b="1">
                <a:solidFill>
                  <a:srgbClr val="4E4F4F"/>
                </a:solidFill>
                <a:latin typeface="Arial"/>
                <a:cs typeface="Arial"/>
              </a:rPr>
              <a:t>analizados </a:t>
            </a:r>
            <a:r>
              <a:rPr dirty="0" sz="1000" spc="-35" b="1">
                <a:solidFill>
                  <a:srgbClr val="4E4F4F"/>
                </a:solidFill>
                <a:latin typeface="Arial"/>
                <a:cs typeface="Arial"/>
              </a:rPr>
              <a:t>no </a:t>
            </a:r>
            <a:r>
              <a:rPr dirty="0" sz="1000" spc="-25" b="1">
                <a:solidFill>
                  <a:srgbClr val="4E4F4F"/>
                </a:solidFill>
                <a:latin typeface="Arial"/>
                <a:cs typeface="Arial"/>
              </a:rPr>
              <a:t>cumplen con alineamientos basados en 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la </a:t>
            </a:r>
            <a:r>
              <a:rPr dirty="0" sz="1000" spc="-25" b="1">
                <a:solidFill>
                  <a:srgbClr val="4E4F4F"/>
                </a:solidFill>
                <a:latin typeface="Arial"/>
                <a:cs typeface="Arial"/>
              </a:rPr>
              <a:t>normativa 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como el espaciamiento </a:t>
            </a:r>
            <a:r>
              <a:rPr dirty="0" sz="1000" spc="-30" b="1">
                <a:solidFill>
                  <a:srgbClr val="4E4F4F"/>
                </a:solidFill>
                <a:latin typeface="Arial"/>
                <a:cs typeface="Arial"/>
              </a:rPr>
              <a:t>mínimo 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entre  </a:t>
            </a:r>
            <a:r>
              <a:rPr dirty="0" sz="1000" spc="-25" b="1">
                <a:solidFill>
                  <a:srgbClr val="4E4F4F"/>
                </a:solidFill>
                <a:latin typeface="Arial"/>
                <a:cs typeface="Arial"/>
              </a:rPr>
              <a:t>pozos, 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el límite </a:t>
            </a:r>
            <a:r>
              <a:rPr dirty="0" sz="1000" spc="-30" b="1">
                <a:solidFill>
                  <a:srgbClr val="4E4F4F"/>
                </a:solidFill>
                <a:latin typeface="Arial"/>
                <a:cs typeface="Arial"/>
              </a:rPr>
              <a:t>mínimo 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de pendiente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(10%</a:t>
            </a:r>
            <a:r>
              <a:rPr dirty="0" sz="500" spc="-15" b="1">
                <a:solidFill>
                  <a:srgbClr val="4E4F4F"/>
                </a:solidFill>
                <a:latin typeface="Arial"/>
                <a:cs typeface="Arial"/>
              </a:rPr>
              <a:t>0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) </a:t>
            </a:r>
            <a:r>
              <a:rPr dirty="0" sz="1000" spc="-60" b="1">
                <a:solidFill>
                  <a:srgbClr val="4E4F4F"/>
                </a:solidFill>
                <a:latin typeface="Arial"/>
                <a:cs typeface="Arial"/>
              </a:rPr>
              <a:t>y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trabajan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a 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tubería </a:t>
            </a:r>
            <a:r>
              <a:rPr dirty="0" sz="1000" spc="-25" b="1">
                <a:solidFill>
                  <a:srgbClr val="4E4F4F"/>
                </a:solidFill>
                <a:latin typeface="Arial"/>
                <a:cs typeface="Arial"/>
              </a:rPr>
              <a:t>llena </a:t>
            </a:r>
            <a:r>
              <a:rPr dirty="0" sz="1000" spc="-30" b="1">
                <a:solidFill>
                  <a:srgbClr val="4E4F4F"/>
                </a:solidFill>
                <a:latin typeface="Arial"/>
                <a:cs typeface="Arial"/>
              </a:rPr>
              <a:t>provocando sobre presiones </a:t>
            </a:r>
            <a:r>
              <a:rPr dirty="0" sz="1000" spc="-25" b="1">
                <a:solidFill>
                  <a:srgbClr val="4E4F4F"/>
                </a:solidFill>
                <a:latin typeface="Arial"/>
                <a:cs typeface="Arial"/>
              </a:rPr>
              <a:t>que conducen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a </a:t>
            </a:r>
            <a:r>
              <a:rPr dirty="0" sz="1000" spc="-25" b="1">
                <a:solidFill>
                  <a:srgbClr val="4E4F4F"/>
                </a:solidFill>
                <a:latin typeface="Arial"/>
                <a:cs typeface="Arial"/>
              </a:rPr>
              <a:t>fallas en  </a:t>
            </a:r>
            <a:r>
              <a:rPr dirty="0" sz="1000" spc="-30" b="1">
                <a:solidFill>
                  <a:srgbClr val="4E4F4F"/>
                </a:solidFill>
                <a:latin typeface="Arial"/>
                <a:cs typeface="Arial"/>
              </a:rPr>
              <a:t>las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25" b="1">
                <a:solidFill>
                  <a:srgbClr val="4E4F4F"/>
                </a:solidFill>
                <a:latin typeface="Arial"/>
                <a:cs typeface="Arial"/>
              </a:rPr>
              <a:t>redes.</a:t>
            </a:r>
            <a:endParaRPr sz="1000">
              <a:latin typeface="Arial"/>
              <a:cs typeface="Arial"/>
            </a:endParaRPr>
          </a:p>
          <a:p>
            <a:pPr marL="12700" marR="421005">
              <a:lnSpc>
                <a:spcPct val="116700"/>
              </a:lnSpc>
              <a:spcBef>
                <a:spcPts val="1050"/>
              </a:spcBef>
            </a:pP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La</a:t>
            </a:r>
            <a:r>
              <a:rPr dirty="0" sz="1000" spc="-3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nueva</a:t>
            </a:r>
            <a:r>
              <a:rPr dirty="0" sz="1000" spc="-3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red</a:t>
            </a:r>
            <a:r>
              <a:rPr dirty="0" sz="1000" spc="-2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proyectada</a:t>
            </a:r>
            <a:r>
              <a:rPr dirty="0" sz="1000" spc="-3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</a:t>
            </a:r>
            <a:r>
              <a:rPr dirty="0" sz="1000" spc="-3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alcantarillado</a:t>
            </a:r>
            <a:r>
              <a:rPr dirty="0" sz="1000" spc="-2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pluvial</a:t>
            </a:r>
            <a:r>
              <a:rPr dirty="0" sz="1000" spc="-3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garantiza</a:t>
            </a:r>
            <a:r>
              <a:rPr dirty="0" sz="1000" spc="-3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el</a:t>
            </a:r>
            <a:r>
              <a:rPr dirty="0" sz="1000" spc="-2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cumplimiento</a:t>
            </a:r>
            <a:r>
              <a:rPr dirty="0" sz="1000" spc="-3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</a:t>
            </a:r>
            <a:r>
              <a:rPr dirty="0" sz="1000" spc="-3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velocidades</a:t>
            </a:r>
            <a:r>
              <a:rPr dirty="0" sz="1000" spc="-2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mínimas</a:t>
            </a:r>
            <a:r>
              <a:rPr dirty="0" sz="1000" spc="-3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para</a:t>
            </a:r>
            <a:r>
              <a:rPr dirty="0" sz="1000" spc="-3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evitar</a:t>
            </a:r>
            <a:r>
              <a:rPr dirty="0" sz="1000" spc="-2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</a:t>
            </a:r>
            <a:r>
              <a:rPr dirty="0" sz="1000" spc="-3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sedimen- 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tación en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las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tuberías </a:t>
            </a:r>
            <a:r>
              <a:rPr dirty="0" sz="1000" spc="-40" b="1">
                <a:solidFill>
                  <a:srgbClr val="4E4F4F"/>
                </a:solidFill>
                <a:latin typeface="Arial"/>
                <a:cs typeface="Arial"/>
              </a:rPr>
              <a:t>y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considera el límite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velocidades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máximas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para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evitar la</a:t>
            </a:r>
            <a:r>
              <a:rPr dirty="0" sz="1000" spc="10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abrasión.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216699"/>
              </a:lnSpc>
              <a:spcBef>
                <a:spcPts val="150"/>
              </a:spcBef>
            </a:pP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La descarga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actual </a:t>
            </a:r>
            <a:r>
              <a:rPr dirty="0" sz="1000" spc="-40" b="1">
                <a:solidFill>
                  <a:srgbClr val="4E4F4F"/>
                </a:solidFill>
                <a:latin typeface="Arial"/>
                <a:cs typeface="Arial"/>
              </a:rPr>
              <a:t>y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futura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del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alcantarillado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pluvial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continúa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siendo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el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colector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ubicado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en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calle 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A,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al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norte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 urbanización.  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El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monto estimado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para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el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sistema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alcantarillado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pluvial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en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Urbanización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Bohíos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Jatumpamba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$ 1 103</a:t>
            </a:r>
            <a:r>
              <a:rPr dirty="0" sz="1000" spc="17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330.10.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5463" y="1054709"/>
            <a:ext cx="7884159" cy="2540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Es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necesario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señalar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que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abordar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el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estudio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calidad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agua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no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debe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reducirse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tan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solo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15" b="1">
                <a:solidFill>
                  <a:srgbClr val="4E4F4F"/>
                </a:solidFill>
                <a:latin typeface="Arial"/>
                <a:cs typeface="Arial"/>
              </a:rPr>
              <a:t>a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 los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ensayos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físicos,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químicos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40" b="1">
                <a:solidFill>
                  <a:srgbClr val="4E4F4F"/>
                </a:solidFill>
                <a:latin typeface="Arial"/>
                <a:cs typeface="Arial"/>
              </a:rPr>
              <a:t>y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20" b="1">
                <a:solidFill>
                  <a:srgbClr val="4E4F4F"/>
                </a:solidFill>
                <a:latin typeface="Arial"/>
                <a:cs typeface="Arial"/>
              </a:rPr>
              <a:t>bacte- 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riológicos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un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punto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en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particular,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sino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que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engloba otros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factores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relacionados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como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el cuidado </a:t>
            </a:r>
            <a:r>
              <a:rPr dirty="0" sz="1000" spc="-40" b="1">
                <a:solidFill>
                  <a:srgbClr val="4E4F4F"/>
                </a:solidFill>
                <a:latin typeface="Arial"/>
                <a:cs typeface="Arial"/>
              </a:rPr>
              <a:t>y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mantenimiento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vertientes  </a:t>
            </a:r>
            <a:r>
              <a:rPr dirty="0" sz="1000" spc="-40" b="1">
                <a:solidFill>
                  <a:srgbClr val="4E4F4F"/>
                </a:solidFill>
                <a:latin typeface="Arial"/>
                <a:cs typeface="Arial"/>
              </a:rPr>
              <a:t>y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tanques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para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precautelar 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su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calidad. Por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ello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se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recomienda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el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mantenimiento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vertiente 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El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Chaupi </a:t>
            </a:r>
            <a:r>
              <a:rPr dirty="0" sz="1000" spc="-40" b="1">
                <a:solidFill>
                  <a:srgbClr val="4E4F4F"/>
                </a:solidFill>
                <a:latin typeface="Arial"/>
                <a:cs typeface="Arial"/>
              </a:rPr>
              <a:t>y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impermeabilización 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del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tanque 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El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Chaupi.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12700" marR="6985">
              <a:lnSpc>
                <a:spcPct val="150000"/>
              </a:lnSpc>
            </a:pP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Verificar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continuamente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las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medidas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cloro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residual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en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viviendas,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para garantizar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una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buena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infección considerando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que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el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valor  no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debe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ser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menor </a:t>
            </a:r>
            <a:r>
              <a:rPr dirty="0" sz="1000" spc="15" b="1">
                <a:solidFill>
                  <a:srgbClr val="4E4F4F"/>
                </a:solidFill>
                <a:latin typeface="Arial"/>
                <a:cs typeface="Arial"/>
              </a:rPr>
              <a:t>a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0.3 </a:t>
            </a:r>
            <a:r>
              <a:rPr dirty="0" sz="1000" spc="20" b="1">
                <a:solidFill>
                  <a:srgbClr val="4E4F4F"/>
                </a:solidFill>
                <a:latin typeface="Arial"/>
                <a:cs typeface="Arial"/>
              </a:rPr>
              <a:t>mg/l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o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mayor </a:t>
            </a:r>
            <a:r>
              <a:rPr dirty="0" sz="1000" spc="15" b="1">
                <a:solidFill>
                  <a:srgbClr val="4E4F4F"/>
                </a:solidFill>
                <a:latin typeface="Arial"/>
                <a:cs typeface="Arial"/>
              </a:rPr>
              <a:t>a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1,5 </a:t>
            </a:r>
            <a:r>
              <a:rPr dirty="0" sz="1000" spc="15" b="1">
                <a:solidFill>
                  <a:srgbClr val="4E4F4F"/>
                </a:solidFill>
                <a:latin typeface="Arial"/>
                <a:cs typeface="Arial"/>
              </a:rPr>
              <a:t>mg/l. </a:t>
            </a:r>
            <a:r>
              <a:rPr dirty="0" sz="1000" spc="-30" b="1">
                <a:solidFill>
                  <a:srgbClr val="4E4F4F"/>
                </a:solidFill>
                <a:latin typeface="Arial"/>
                <a:cs typeface="Arial"/>
              </a:rPr>
              <a:t>Al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mismo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tiempo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realizar programas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control del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suministro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cloro gas</a:t>
            </a:r>
            <a:r>
              <a:rPr dirty="0" sz="1000" spc="-114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hacia 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el </a:t>
            </a: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Tanque El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Chaupi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por </a:t>
            </a:r>
            <a:r>
              <a:rPr dirty="0" sz="1000" spc="10" b="1">
                <a:solidFill>
                  <a:srgbClr val="4E4F4F"/>
                </a:solidFill>
                <a:latin typeface="Arial"/>
                <a:cs typeface="Arial"/>
              </a:rPr>
              <a:t>parte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del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técnico</a:t>
            </a:r>
            <a:r>
              <a:rPr dirty="0" sz="1000" spc="4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responsable.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12700" marR="8255">
              <a:lnSpc>
                <a:spcPct val="150000"/>
              </a:lnSpc>
            </a:pPr>
            <a:r>
              <a:rPr dirty="0" sz="1000" spc="-20" b="1">
                <a:solidFill>
                  <a:srgbClr val="4E4F4F"/>
                </a:solidFill>
                <a:latin typeface="Arial"/>
                <a:cs typeface="Arial"/>
              </a:rPr>
              <a:t>En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las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calles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con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superficie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tierra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se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recomienda que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se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realice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el respectivo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cambio de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tubería </a:t>
            </a:r>
            <a:r>
              <a:rPr dirty="0" sz="1000" spc="-40" b="1">
                <a:solidFill>
                  <a:srgbClr val="4E4F4F"/>
                </a:solidFill>
                <a:latin typeface="Arial"/>
                <a:cs typeface="Arial"/>
              </a:rPr>
              <a:t>y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el adoquinado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de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la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vía </a:t>
            </a:r>
            <a:r>
              <a:rPr dirty="0" sz="1000" spc="5" b="1">
                <a:solidFill>
                  <a:srgbClr val="4E4F4F"/>
                </a:solidFill>
                <a:latin typeface="Arial"/>
                <a:cs typeface="Arial"/>
              </a:rPr>
              <a:t>para </a:t>
            </a:r>
            <a:r>
              <a:rPr dirty="0" sz="1000" spc="285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evitar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que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arenas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o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piedras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ingresen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en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las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redes obstaculizando el </a:t>
            </a:r>
            <a:r>
              <a:rPr dirty="0" sz="1000" spc="-10" b="1">
                <a:solidFill>
                  <a:srgbClr val="4E4F4F"/>
                </a:solidFill>
                <a:latin typeface="Arial"/>
                <a:cs typeface="Arial"/>
              </a:rPr>
              <a:t>flujo </a:t>
            </a:r>
            <a:r>
              <a:rPr dirty="0" sz="1000" spc="-5" b="1">
                <a:solidFill>
                  <a:srgbClr val="4E4F4F"/>
                </a:solidFill>
                <a:latin typeface="Arial"/>
                <a:cs typeface="Arial"/>
              </a:rPr>
              <a:t>del </a:t>
            </a:r>
            <a:r>
              <a:rPr dirty="0" sz="1000" b="1">
                <a:solidFill>
                  <a:srgbClr val="4E4F4F"/>
                </a:solidFill>
                <a:latin typeface="Arial"/>
                <a:cs typeface="Arial"/>
              </a:rPr>
              <a:t>agua</a:t>
            </a:r>
            <a:r>
              <a:rPr dirty="0" sz="1000" spc="90" b="1">
                <a:solidFill>
                  <a:srgbClr val="4E4F4F"/>
                </a:solidFill>
                <a:latin typeface="Arial"/>
                <a:cs typeface="Arial"/>
              </a:rPr>
              <a:t> </a:t>
            </a:r>
            <a:r>
              <a:rPr dirty="0" sz="1000" spc="-15" b="1">
                <a:solidFill>
                  <a:srgbClr val="4E4F4F"/>
                </a:solidFill>
                <a:latin typeface="Arial"/>
                <a:cs typeface="Arial"/>
              </a:rPr>
              <a:t>lluvia.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78567" y="347954"/>
            <a:ext cx="2364105" cy="528955"/>
          </a:xfrm>
          <a:custGeom>
            <a:avLst/>
            <a:gdLst/>
            <a:ahLst/>
            <a:cxnLst/>
            <a:rect l="l" t="t" r="r" b="b"/>
            <a:pathLst>
              <a:path w="2364104" h="528955">
                <a:moveTo>
                  <a:pt x="2312421" y="0"/>
                </a:moveTo>
                <a:lnTo>
                  <a:pt x="51244" y="0"/>
                </a:lnTo>
                <a:lnTo>
                  <a:pt x="31278" y="7694"/>
                </a:lnTo>
                <a:lnTo>
                  <a:pt x="14992" y="28675"/>
                </a:lnTo>
                <a:lnTo>
                  <a:pt x="4020" y="59787"/>
                </a:lnTo>
                <a:lnTo>
                  <a:pt x="0" y="97878"/>
                </a:lnTo>
                <a:lnTo>
                  <a:pt x="0" y="430961"/>
                </a:lnTo>
                <a:lnTo>
                  <a:pt x="4020" y="469063"/>
                </a:lnTo>
                <a:lnTo>
                  <a:pt x="14992" y="500175"/>
                </a:lnTo>
                <a:lnTo>
                  <a:pt x="31278" y="521149"/>
                </a:lnTo>
                <a:lnTo>
                  <a:pt x="51244" y="528840"/>
                </a:lnTo>
                <a:lnTo>
                  <a:pt x="2312421" y="528840"/>
                </a:lnTo>
                <a:lnTo>
                  <a:pt x="2332337" y="521149"/>
                </a:lnTo>
                <a:lnTo>
                  <a:pt x="2348601" y="500175"/>
                </a:lnTo>
                <a:lnTo>
                  <a:pt x="2359568" y="469063"/>
                </a:lnTo>
                <a:lnTo>
                  <a:pt x="2363589" y="430961"/>
                </a:lnTo>
                <a:lnTo>
                  <a:pt x="2363589" y="97878"/>
                </a:lnTo>
                <a:lnTo>
                  <a:pt x="2359568" y="59787"/>
                </a:lnTo>
                <a:lnTo>
                  <a:pt x="2348601" y="28675"/>
                </a:lnTo>
                <a:lnTo>
                  <a:pt x="2332337" y="7694"/>
                </a:lnTo>
                <a:lnTo>
                  <a:pt x="2312421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82774" y="446894"/>
            <a:ext cx="2066289" cy="314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95"/>
              <a:t>RECOMENDACIONES</a:t>
            </a:r>
          </a:p>
        </p:txBody>
      </p:sp>
      <p:sp>
        <p:nvSpPr>
          <p:cNvPr id="5" name="object 5"/>
          <p:cNvSpPr/>
          <p:nvPr/>
        </p:nvSpPr>
        <p:spPr>
          <a:xfrm>
            <a:off x="572820" y="121632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6" y="1997"/>
                </a:lnTo>
                <a:lnTo>
                  <a:pt x="7442" y="7442"/>
                </a:lnTo>
                <a:lnTo>
                  <a:pt x="1997" y="15516"/>
                </a:lnTo>
                <a:lnTo>
                  <a:pt x="0" y="25400"/>
                </a:lnTo>
                <a:lnTo>
                  <a:pt x="1997" y="35283"/>
                </a:lnTo>
                <a:lnTo>
                  <a:pt x="7442" y="43357"/>
                </a:lnTo>
                <a:lnTo>
                  <a:pt x="15516" y="48802"/>
                </a:lnTo>
                <a:lnTo>
                  <a:pt x="25400" y="50800"/>
                </a:lnTo>
                <a:lnTo>
                  <a:pt x="35283" y="48802"/>
                </a:lnTo>
                <a:lnTo>
                  <a:pt x="43357" y="43357"/>
                </a:lnTo>
                <a:lnTo>
                  <a:pt x="48802" y="35283"/>
                </a:lnTo>
                <a:lnTo>
                  <a:pt x="50800" y="25400"/>
                </a:lnTo>
                <a:lnTo>
                  <a:pt x="48802" y="15516"/>
                </a:lnTo>
                <a:lnTo>
                  <a:pt x="43357" y="7442"/>
                </a:lnTo>
                <a:lnTo>
                  <a:pt x="35283" y="1997"/>
                </a:lnTo>
                <a:lnTo>
                  <a:pt x="25400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2820" y="234344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6" y="1997"/>
                </a:lnTo>
                <a:lnTo>
                  <a:pt x="7442" y="7442"/>
                </a:lnTo>
                <a:lnTo>
                  <a:pt x="1997" y="15516"/>
                </a:lnTo>
                <a:lnTo>
                  <a:pt x="0" y="25400"/>
                </a:lnTo>
                <a:lnTo>
                  <a:pt x="1997" y="35283"/>
                </a:lnTo>
                <a:lnTo>
                  <a:pt x="7442" y="43357"/>
                </a:lnTo>
                <a:lnTo>
                  <a:pt x="15516" y="48802"/>
                </a:lnTo>
                <a:lnTo>
                  <a:pt x="25400" y="50800"/>
                </a:lnTo>
                <a:lnTo>
                  <a:pt x="35283" y="48802"/>
                </a:lnTo>
                <a:lnTo>
                  <a:pt x="43357" y="43357"/>
                </a:lnTo>
                <a:lnTo>
                  <a:pt x="48802" y="35283"/>
                </a:lnTo>
                <a:lnTo>
                  <a:pt x="50800" y="25400"/>
                </a:lnTo>
                <a:lnTo>
                  <a:pt x="48802" y="15516"/>
                </a:lnTo>
                <a:lnTo>
                  <a:pt x="43357" y="7442"/>
                </a:lnTo>
                <a:lnTo>
                  <a:pt x="35283" y="1997"/>
                </a:lnTo>
                <a:lnTo>
                  <a:pt x="25400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72820" y="326419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6" y="1997"/>
                </a:lnTo>
                <a:lnTo>
                  <a:pt x="7442" y="7442"/>
                </a:lnTo>
                <a:lnTo>
                  <a:pt x="1997" y="15516"/>
                </a:lnTo>
                <a:lnTo>
                  <a:pt x="0" y="25400"/>
                </a:lnTo>
                <a:lnTo>
                  <a:pt x="1997" y="35283"/>
                </a:lnTo>
                <a:lnTo>
                  <a:pt x="7442" y="43357"/>
                </a:lnTo>
                <a:lnTo>
                  <a:pt x="15516" y="48802"/>
                </a:lnTo>
                <a:lnTo>
                  <a:pt x="25400" y="50800"/>
                </a:lnTo>
                <a:lnTo>
                  <a:pt x="35283" y="48802"/>
                </a:lnTo>
                <a:lnTo>
                  <a:pt x="43357" y="43357"/>
                </a:lnTo>
                <a:lnTo>
                  <a:pt x="48802" y="35283"/>
                </a:lnTo>
                <a:lnTo>
                  <a:pt x="50800" y="25400"/>
                </a:lnTo>
                <a:lnTo>
                  <a:pt x="48802" y="15516"/>
                </a:lnTo>
                <a:lnTo>
                  <a:pt x="43357" y="7442"/>
                </a:lnTo>
                <a:lnTo>
                  <a:pt x="35283" y="1997"/>
                </a:lnTo>
                <a:lnTo>
                  <a:pt x="25400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2351" y="317347"/>
            <a:ext cx="559821" cy="531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0148" y="216175"/>
            <a:ext cx="3235306" cy="4924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35399" y="1096950"/>
            <a:ext cx="4363085" cy="1574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17145">
              <a:lnSpc>
                <a:spcPct val="133300"/>
              </a:lnSpc>
              <a:spcBef>
                <a:spcPts val="100"/>
              </a:spcBef>
            </a:pPr>
            <a:r>
              <a:rPr dirty="0" sz="1500" spc="-40">
                <a:solidFill>
                  <a:srgbClr val="1F3384"/>
                </a:solidFill>
                <a:latin typeface="Trebuchet MS"/>
                <a:cs typeface="Trebuchet MS"/>
              </a:rPr>
              <a:t>El</a:t>
            </a:r>
            <a:r>
              <a:rPr dirty="0" sz="1500" spc="-215">
                <a:solidFill>
                  <a:srgbClr val="1F3384"/>
                </a:solidFill>
                <a:latin typeface="Trebuchet MS"/>
                <a:cs typeface="Trebuchet MS"/>
              </a:rPr>
              <a:t> </a:t>
            </a:r>
            <a:r>
              <a:rPr dirty="0" sz="1500" spc="25">
                <a:solidFill>
                  <a:srgbClr val="1F3384"/>
                </a:solidFill>
                <a:latin typeface="Trebuchet MS"/>
                <a:cs typeface="Trebuchet MS"/>
              </a:rPr>
              <a:t>reto</a:t>
            </a:r>
            <a:r>
              <a:rPr dirty="0" sz="1500" spc="-215">
                <a:solidFill>
                  <a:srgbClr val="1F3384"/>
                </a:solidFill>
                <a:latin typeface="Trebuchet MS"/>
                <a:cs typeface="Trebuchet MS"/>
              </a:rPr>
              <a:t> </a:t>
            </a:r>
            <a:r>
              <a:rPr dirty="0" sz="1500" spc="10">
                <a:solidFill>
                  <a:srgbClr val="1F3384"/>
                </a:solidFill>
                <a:latin typeface="Trebuchet MS"/>
                <a:cs typeface="Trebuchet MS"/>
              </a:rPr>
              <a:t>de</a:t>
            </a:r>
            <a:r>
              <a:rPr dirty="0" sz="1500" spc="-210">
                <a:solidFill>
                  <a:srgbClr val="1F3384"/>
                </a:solidFill>
                <a:latin typeface="Trebuchet MS"/>
                <a:cs typeface="Trebuchet MS"/>
              </a:rPr>
              <a:t> </a:t>
            </a:r>
            <a:r>
              <a:rPr dirty="0" sz="1500" spc="15">
                <a:solidFill>
                  <a:srgbClr val="1F3384"/>
                </a:solidFill>
                <a:latin typeface="Trebuchet MS"/>
                <a:cs typeface="Trebuchet MS"/>
              </a:rPr>
              <a:t>la</a:t>
            </a:r>
            <a:r>
              <a:rPr dirty="0" sz="1500" spc="-240">
                <a:solidFill>
                  <a:srgbClr val="1F3384"/>
                </a:solidFill>
                <a:latin typeface="Trebuchet MS"/>
                <a:cs typeface="Trebuchet MS"/>
              </a:rPr>
              <a:t> </a:t>
            </a:r>
            <a:r>
              <a:rPr dirty="0" sz="1500" spc="35">
                <a:solidFill>
                  <a:srgbClr val="1F3384"/>
                </a:solidFill>
                <a:latin typeface="Trebuchet MS"/>
                <a:cs typeface="Trebuchet MS"/>
              </a:rPr>
              <a:t>gestión</a:t>
            </a:r>
            <a:r>
              <a:rPr dirty="0" sz="1500" spc="-215">
                <a:solidFill>
                  <a:srgbClr val="1F3384"/>
                </a:solidFill>
                <a:latin typeface="Trebuchet MS"/>
                <a:cs typeface="Trebuchet MS"/>
              </a:rPr>
              <a:t> </a:t>
            </a:r>
            <a:r>
              <a:rPr dirty="0" sz="1500" spc="10">
                <a:solidFill>
                  <a:srgbClr val="1F3384"/>
                </a:solidFill>
                <a:latin typeface="Trebuchet MS"/>
                <a:cs typeface="Trebuchet MS"/>
              </a:rPr>
              <a:t>sostenible</a:t>
            </a:r>
            <a:r>
              <a:rPr dirty="0" sz="1500" spc="-210">
                <a:solidFill>
                  <a:srgbClr val="1F3384"/>
                </a:solidFill>
                <a:latin typeface="Trebuchet MS"/>
                <a:cs typeface="Trebuchet MS"/>
              </a:rPr>
              <a:t> </a:t>
            </a:r>
            <a:r>
              <a:rPr dirty="0" sz="1500">
                <a:solidFill>
                  <a:srgbClr val="1F3384"/>
                </a:solidFill>
                <a:latin typeface="Trebuchet MS"/>
                <a:cs typeface="Trebuchet MS"/>
              </a:rPr>
              <a:t>del</a:t>
            </a:r>
            <a:r>
              <a:rPr dirty="0" sz="1500" spc="-215">
                <a:solidFill>
                  <a:srgbClr val="1F3384"/>
                </a:solidFill>
                <a:latin typeface="Trebuchet MS"/>
                <a:cs typeface="Trebuchet MS"/>
              </a:rPr>
              <a:t> </a:t>
            </a:r>
            <a:r>
              <a:rPr dirty="0" sz="1500" spc="65">
                <a:solidFill>
                  <a:srgbClr val="1F3384"/>
                </a:solidFill>
                <a:latin typeface="Trebuchet MS"/>
                <a:cs typeface="Trebuchet MS"/>
              </a:rPr>
              <a:t>agua</a:t>
            </a:r>
            <a:r>
              <a:rPr dirty="0" sz="1500" spc="-235">
                <a:solidFill>
                  <a:srgbClr val="1F3384"/>
                </a:solidFill>
                <a:latin typeface="Trebuchet MS"/>
                <a:cs typeface="Trebuchet MS"/>
              </a:rPr>
              <a:t> </a:t>
            </a:r>
            <a:r>
              <a:rPr dirty="0" sz="1500" spc="20">
                <a:solidFill>
                  <a:srgbClr val="1F3384"/>
                </a:solidFill>
                <a:latin typeface="Trebuchet MS"/>
                <a:cs typeface="Trebuchet MS"/>
              </a:rPr>
              <a:t>es</a:t>
            </a:r>
            <a:r>
              <a:rPr dirty="0" sz="1500" spc="-215">
                <a:solidFill>
                  <a:srgbClr val="1F3384"/>
                </a:solidFill>
                <a:latin typeface="Trebuchet MS"/>
                <a:cs typeface="Trebuchet MS"/>
              </a:rPr>
              <a:t> </a:t>
            </a:r>
            <a:r>
              <a:rPr dirty="0" sz="1500" spc="30">
                <a:solidFill>
                  <a:srgbClr val="1F3384"/>
                </a:solidFill>
                <a:latin typeface="Trebuchet MS"/>
                <a:cs typeface="Trebuchet MS"/>
              </a:rPr>
              <a:t>alcanzar  </a:t>
            </a:r>
            <a:r>
              <a:rPr dirty="0" sz="1500" spc="-20">
                <a:solidFill>
                  <a:srgbClr val="1F3384"/>
                </a:solidFill>
                <a:latin typeface="Trebuchet MS"/>
                <a:cs typeface="Trebuchet MS"/>
              </a:rPr>
              <a:t>el </a:t>
            </a:r>
            <a:r>
              <a:rPr dirty="0" sz="1500" spc="10">
                <a:solidFill>
                  <a:srgbClr val="1F3384"/>
                </a:solidFill>
                <a:latin typeface="Trebuchet MS"/>
                <a:cs typeface="Trebuchet MS"/>
              </a:rPr>
              <a:t>trabajo </a:t>
            </a:r>
            <a:r>
              <a:rPr dirty="0" sz="1500" spc="15">
                <a:solidFill>
                  <a:srgbClr val="1F3384"/>
                </a:solidFill>
                <a:latin typeface="Trebuchet MS"/>
                <a:cs typeface="Trebuchet MS"/>
              </a:rPr>
              <a:t>conjunto </a:t>
            </a:r>
            <a:r>
              <a:rPr dirty="0" sz="1500" spc="10">
                <a:solidFill>
                  <a:srgbClr val="1F3384"/>
                </a:solidFill>
                <a:latin typeface="Trebuchet MS"/>
                <a:cs typeface="Trebuchet MS"/>
              </a:rPr>
              <a:t>de </a:t>
            </a:r>
            <a:r>
              <a:rPr dirty="0" sz="1500" spc="30">
                <a:solidFill>
                  <a:srgbClr val="1F3384"/>
                </a:solidFill>
                <a:latin typeface="Trebuchet MS"/>
                <a:cs typeface="Trebuchet MS"/>
              </a:rPr>
              <a:t>autoridades </a:t>
            </a:r>
            <a:r>
              <a:rPr dirty="0" sz="1500" spc="20">
                <a:solidFill>
                  <a:srgbClr val="1F3384"/>
                </a:solidFill>
                <a:latin typeface="Trebuchet MS"/>
                <a:cs typeface="Trebuchet MS"/>
              </a:rPr>
              <a:t>municipales</a:t>
            </a:r>
            <a:r>
              <a:rPr dirty="0" sz="1500" spc="-155">
                <a:solidFill>
                  <a:srgbClr val="1F3384"/>
                </a:solidFill>
                <a:latin typeface="Trebuchet MS"/>
                <a:cs typeface="Trebuchet MS"/>
              </a:rPr>
              <a:t> </a:t>
            </a:r>
            <a:r>
              <a:rPr dirty="0" sz="1500" spc="175">
                <a:solidFill>
                  <a:srgbClr val="1F3384"/>
                </a:solidFill>
                <a:latin typeface="Trebuchet MS"/>
                <a:cs typeface="Trebuchet MS"/>
              </a:rPr>
              <a:t>y  </a:t>
            </a:r>
            <a:r>
              <a:rPr dirty="0" sz="1500" spc="15">
                <a:solidFill>
                  <a:srgbClr val="1F3384"/>
                </a:solidFill>
                <a:latin typeface="Trebuchet MS"/>
                <a:cs typeface="Trebuchet MS"/>
              </a:rPr>
              <a:t>la</a:t>
            </a:r>
            <a:r>
              <a:rPr dirty="0" sz="1500" spc="-204">
                <a:solidFill>
                  <a:srgbClr val="1F3384"/>
                </a:solidFill>
                <a:latin typeface="Trebuchet MS"/>
                <a:cs typeface="Trebuchet MS"/>
              </a:rPr>
              <a:t> </a:t>
            </a:r>
            <a:r>
              <a:rPr dirty="0" sz="1500" spc="5">
                <a:solidFill>
                  <a:srgbClr val="1F3384"/>
                </a:solidFill>
                <a:latin typeface="Trebuchet MS"/>
                <a:cs typeface="Trebuchet MS"/>
              </a:rPr>
              <a:t>ciudadanía,</a:t>
            </a:r>
            <a:r>
              <a:rPr dirty="0" sz="1500" spc="-180">
                <a:solidFill>
                  <a:srgbClr val="1F3384"/>
                </a:solidFill>
                <a:latin typeface="Trebuchet MS"/>
                <a:cs typeface="Trebuchet MS"/>
              </a:rPr>
              <a:t> </a:t>
            </a:r>
            <a:r>
              <a:rPr dirty="0" sz="1500" spc="40">
                <a:solidFill>
                  <a:srgbClr val="1F3384"/>
                </a:solidFill>
                <a:latin typeface="Trebuchet MS"/>
                <a:cs typeface="Trebuchet MS"/>
              </a:rPr>
              <a:t>donde</a:t>
            </a:r>
            <a:r>
              <a:rPr dirty="0" sz="1500" spc="-180">
                <a:solidFill>
                  <a:srgbClr val="1F3384"/>
                </a:solidFill>
                <a:latin typeface="Trebuchet MS"/>
                <a:cs typeface="Trebuchet MS"/>
              </a:rPr>
              <a:t> </a:t>
            </a:r>
            <a:r>
              <a:rPr dirty="0" sz="1500" spc="25">
                <a:solidFill>
                  <a:srgbClr val="1F3384"/>
                </a:solidFill>
                <a:latin typeface="Trebuchet MS"/>
                <a:cs typeface="Trebuchet MS"/>
              </a:rPr>
              <a:t>cada</a:t>
            </a:r>
            <a:r>
              <a:rPr dirty="0" sz="1500" spc="-204">
                <a:solidFill>
                  <a:srgbClr val="1F3384"/>
                </a:solidFill>
                <a:latin typeface="Trebuchet MS"/>
                <a:cs typeface="Trebuchet MS"/>
              </a:rPr>
              <a:t> </a:t>
            </a:r>
            <a:r>
              <a:rPr dirty="0" sz="1500" spc="20">
                <a:solidFill>
                  <a:srgbClr val="1F3384"/>
                </a:solidFill>
                <a:latin typeface="Trebuchet MS"/>
                <a:cs typeface="Trebuchet MS"/>
              </a:rPr>
              <a:t>parte</a:t>
            </a:r>
            <a:r>
              <a:rPr dirty="0" sz="1500" spc="-180">
                <a:solidFill>
                  <a:srgbClr val="1F3384"/>
                </a:solidFill>
                <a:latin typeface="Trebuchet MS"/>
                <a:cs typeface="Trebuchet MS"/>
              </a:rPr>
              <a:t> </a:t>
            </a:r>
            <a:r>
              <a:rPr dirty="0" sz="1500" spc="30">
                <a:solidFill>
                  <a:srgbClr val="1F3384"/>
                </a:solidFill>
                <a:latin typeface="Trebuchet MS"/>
                <a:cs typeface="Trebuchet MS"/>
              </a:rPr>
              <a:t>reconozca</a:t>
            </a:r>
            <a:r>
              <a:rPr dirty="0" sz="1500" spc="-204">
                <a:solidFill>
                  <a:srgbClr val="1F3384"/>
                </a:solidFill>
                <a:latin typeface="Trebuchet MS"/>
                <a:cs typeface="Trebuchet MS"/>
              </a:rPr>
              <a:t> </a:t>
            </a:r>
            <a:r>
              <a:rPr dirty="0" sz="1500" spc="70">
                <a:solidFill>
                  <a:srgbClr val="1F3384"/>
                </a:solidFill>
                <a:latin typeface="Trebuchet MS"/>
                <a:cs typeface="Trebuchet MS"/>
              </a:rPr>
              <a:t>sus</a:t>
            </a:r>
            <a:r>
              <a:rPr dirty="0" sz="1500" spc="-180">
                <a:solidFill>
                  <a:srgbClr val="1F3384"/>
                </a:solidFill>
                <a:latin typeface="Trebuchet MS"/>
                <a:cs typeface="Trebuchet MS"/>
              </a:rPr>
              <a:t> </a:t>
            </a:r>
            <a:r>
              <a:rPr dirty="0" sz="1500" spc="40">
                <a:solidFill>
                  <a:srgbClr val="1F3384"/>
                </a:solidFill>
                <a:latin typeface="Trebuchet MS"/>
                <a:cs typeface="Trebuchet MS"/>
              </a:rPr>
              <a:t>de-  rechos</a:t>
            </a:r>
            <a:r>
              <a:rPr dirty="0" sz="1500" spc="-195">
                <a:solidFill>
                  <a:srgbClr val="1F3384"/>
                </a:solidFill>
                <a:latin typeface="Trebuchet MS"/>
                <a:cs typeface="Trebuchet MS"/>
              </a:rPr>
              <a:t> </a:t>
            </a:r>
            <a:r>
              <a:rPr dirty="0" sz="1500" spc="175">
                <a:solidFill>
                  <a:srgbClr val="1F3384"/>
                </a:solidFill>
                <a:latin typeface="Trebuchet MS"/>
                <a:cs typeface="Trebuchet MS"/>
              </a:rPr>
              <a:t>y</a:t>
            </a:r>
            <a:r>
              <a:rPr dirty="0" sz="1500" spc="-190">
                <a:solidFill>
                  <a:srgbClr val="1F3384"/>
                </a:solidFill>
                <a:latin typeface="Trebuchet MS"/>
                <a:cs typeface="Trebuchet MS"/>
              </a:rPr>
              <a:t> </a:t>
            </a:r>
            <a:r>
              <a:rPr dirty="0" sz="1500" spc="15">
                <a:solidFill>
                  <a:srgbClr val="1F3384"/>
                </a:solidFill>
                <a:latin typeface="Trebuchet MS"/>
                <a:cs typeface="Trebuchet MS"/>
              </a:rPr>
              <a:t>responsabilidades.</a:t>
            </a:r>
            <a:endParaRPr sz="1500">
              <a:latin typeface="Trebuchet MS"/>
              <a:cs typeface="Trebuchet MS"/>
            </a:endParaRPr>
          </a:p>
          <a:p>
            <a:pPr algn="r" marR="5080">
              <a:lnSpc>
                <a:spcPct val="100000"/>
              </a:lnSpc>
              <a:spcBef>
                <a:spcPts val="795"/>
              </a:spcBef>
            </a:pPr>
            <a:r>
              <a:rPr dirty="0" sz="1500" spc="30">
                <a:solidFill>
                  <a:srgbClr val="1F3384"/>
                </a:solidFill>
                <a:latin typeface="Trebuchet MS"/>
                <a:cs typeface="Trebuchet MS"/>
              </a:rPr>
              <a:t>EVELYN</a:t>
            </a:r>
            <a:r>
              <a:rPr dirty="0" sz="1500" spc="305">
                <a:solidFill>
                  <a:srgbClr val="1F3384"/>
                </a:solidFill>
                <a:latin typeface="Trebuchet MS"/>
                <a:cs typeface="Trebuchet MS"/>
              </a:rPr>
              <a:t> </a:t>
            </a:r>
            <a:r>
              <a:rPr dirty="0" sz="1500" spc="90">
                <a:solidFill>
                  <a:srgbClr val="1F3384"/>
                </a:solidFill>
                <a:latin typeface="Trebuchet MS"/>
                <a:cs typeface="Trebuchet MS"/>
              </a:rPr>
              <a:t>IZA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3560" y="1969897"/>
            <a:ext cx="2887345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160">
                <a:solidFill>
                  <a:srgbClr val="1F3384"/>
                </a:solidFill>
                <a:latin typeface="Trebuchet MS"/>
                <a:cs typeface="Trebuchet MS"/>
              </a:rPr>
              <a:t>GR</a:t>
            </a:r>
            <a:r>
              <a:rPr dirty="0" sz="5500" spc="100">
                <a:solidFill>
                  <a:srgbClr val="1F3384"/>
                </a:solidFill>
                <a:latin typeface="Trebuchet MS"/>
                <a:cs typeface="Trebuchet MS"/>
              </a:rPr>
              <a:t>A</a:t>
            </a:r>
            <a:r>
              <a:rPr dirty="0" sz="5500" spc="305">
                <a:solidFill>
                  <a:srgbClr val="1F3384"/>
                </a:solidFill>
                <a:latin typeface="Trebuchet MS"/>
                <a:cs typeface="Trebuchet MS"/>
              </a:rPr>
              <a:t>CIAS</a:t>
            </a:r>
            <a:endParaRPr sz="5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00272" y="1625396"/>
            <a:ext cx="2428875" cy="2383155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algn="just" marL="46355" marR="5080" indent="-34290">
              <a:lnSpc>
                <a:spcPts val="6090"/>
              </a:lnSpc>
              <a:spcBef>
                <a:spcPts val="540"/>
              </a:spcBef>
            </a:pPr>
            <a:r>
              <a:rPr dirty="0" sz="5300" spc="110">
                <a:solidFill>
                  <a:srgbClr val="2870AD"/>
                </a:solidFill>
                <a:latin typeface="Impact"/>
                <a:cs typeface="Impact"/>
              </a:rPr>
              <a:t>SIST</a:t>
            </a:r>
            <a:r>
              <a:rPr dirty="0" sz="5300" spc="105">
                <a:solidFill>
                  <a:srgbClr val="2870AD"/>
                </a:solidFill>
                <a:latin typeface="Impact"/>
                <a:cs typeface="Impact"/>
              </a:rPr>
              <a:t>E</a:t>
            </a:r>
            <a:r>
              <a:rPr dirty="0" sz="5300" spc="105">
                <a:solidFill>
                  <a:srgbClr val="2870AD"/>
                </a:solidFill>
                <a:latin typeface="Impact"/>
                <a:cs typeface="Impact"/>
              </a:rPr>
              <a:t>MA  </a:t>
            </a:r>
            <a:r>
              <a:rPr dirty="0" sz="5300" spc="55">
                <a:solidFill>
                  <a:srgbClr val="2870AD"/>
                </a:solidFill>
                <a:latin typeface="Impact"/>
                <a:cs typeface="Impact"/>
              </a:rPr>
              <a:t>DE </a:t>
            </a:r>
            <a:r>
              <a:rPr dirty="0" sz="5300" spc="110">
                <a:solidFill>
                  <a:srgbClr val="2870AD"/>
                </a:solidFill>
                <a:latin typeface="Impact"/>
                <a:cs typeface="Impact"/>
              </a:rPr>
              <a:t>AGUA  </a:t>
            </a:r>
            <a:r>
              <a:rPr dirty="0" sz="5300" spc="80">
                <a:solidFill>
                  <a:srgbClr val="2870AD"/>
                </a:solidFill>
                <a:latin typeface="Impact"/>
                <a:cs typeface="Impact"/>
              </a:rPr>
              <a:t>POTABLE</a:t>
            </a:r>
            <a:endParaRPr sz="5300">
              <a:latin typeface="Impact"/>
              <a:cs typeface="Impac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103310"/>
            <a:ext cx="2569976" cy="1981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2131949"/>
            <a:ext cx="2495550" cy="110489"/>
          </a:xfrm>
          <a:custGeom>
            <a:avLst/>
            <a:gdLst/>
            <a:ahLst/>
            <a:cxnLst/>
            <a:rect l="l" t="t" r="r" b="b"/>
            <a:pathLst>
              <a:path w="2495550" h="110489">
                <a:moveTo>
                  <a:pt x="0" y="110159"/>
                </a:moveTo>
                <a:lnTo>
                  <a:pt x="2495321" y="110159"/>
                </a:lnTo>
                <a:lnTo>
                  <a:pt x="2495321" y="0"/>
                </a:lnTo>
                <a:lnTo>
                  <a:pt x="0" y="0"/>
                </a:lnTo>
                <a:lnTo>
                  <a:pt x="0" y="110159"/>
                </a:lnTo>
                <a:close/>
              </a:path>
            </a:pathLst>
          </a:custGeom>
          <a:solidFill>
            <a:srgbClr val="2870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02107" y="2408809"/>
            <a:ext cx="119659" cy="250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494972" y="1206436"/>
            <a:ext cx="119659" cy="250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50193" y="10033"/>
            <a:ext cx="2425700" cy="1203325"/>
          </a:xfrm>
          <a:custGeom>
            <a:avLst/>
            <a:gdLst/>
            <a:ahLst/>
            <a:cxnLst/>
            <a:rect l="l" t="t" r="r" b="b"/>
            <a:pathLst>
              <a:path w="2425700" h="1203325">
                <a:moveTo>
                  <a:pt x="1101775" y="0"/>
                </a:moveTo>
                <a:lnTo>
                  <a:pt x="990142" y="0"/>
                </a:lnTo>
                <a:lnTo>
                  <a:pt x="990142" y="119062"/>
                </a:lnTo>
                <a:lnTo>
                  <a:pt x="996289" y="164063"/>
                </a:lnTo>
                <a:lnTo>
                  <a:pt x="1013628" y="204533"/>
                </a:lnTo>
                <a:lnTo>
                  <a:pt x="1040514" y="238845"/>
                </a:lnTo>
                <a:lnTo>
                  <a:pt x="1075296" y="265370"/>
                </a:lnTo>
                <a:lnTo>
                  <a:pt x="1116328" y="282479"/>
                </a:lnTo>
                <a:lnTo>
                  <a:pt x="1161961" y="288544"/>
                </a:lnTo>
                <a:lnTo>
                  <a:pt x="2253741" y="288544"/>
                </a:lnTo>
                <a:lnTo>
                  <a:pt x="2277138" y="293217"/>
                </a:lnTo>
                <a:lnTo>
                  <a:pt x="2296267" y="305954"/>
                </a:lnTo>
                <a:lnTo>
                  <a:pt x="2309177" y="324832"/>
                </a:lnTo>
                <a:lnTo>
                  <a:pt x="2313914" y="347929"/>
                </a:lnTo>
                <a:lnTo>
                  <a:pt x="2313914" y="1033322"/>
                </a:lnTo>
                <a:lnTo>
                  <a:pt x="2309177" y="1056410"/>
                </a:lnTo>
                <a:lnTo>
                  <a:pt x="2296267" y="1075280"/>
                </a:lnTo>
                <a:lnTo>
                  <a:pt x="2277138" y="1088011"/>
                </a:lnTo>
                <a:lnTo>
                  <a:pt x="2253741" y="1092682"/>
                </a:lnTo>
                <a:lnTo>
                  <a:pt x="1082522" y="1092682"/>
                </a:lnTo>
                <a:lnTo>
                  <a:pt x="1082522" y="1202816"/>
                </a:lnTo>
                <a:lnTo>
                  <a:pt x="2253741" y="1202816"/>
                </a:lnTo>
                <a:lnTo>
                  <a:pt x="2299361" y="1196753"/>
                </a:lnTo>
                <a:lnTo>
                  <a:pt x="2340389" y="1179648"/>
                </a:lnTo>
                <a:lnTo>
                  <a:pt x="2375174" y="1153126"/>
                </a:lnTo>
                <a:lnTo>
                  <a:pt x="2402065" y="1118814"/>
                </a:lnTo>
                <a:lnTo>
                  <a:pt x="2419411" y="1078337"/>
                </a:lnTo>
                <a:lnTo>
                  <a:pt x="2425560" y="1033322"/>
                </a:lnTo>
                <a:lnTo>
                  <a:pt x="2425560" y="347929"/>
                </a:lnTo>
                <a:lnTo>
                  <a:pt x="2419411" y="302921"/>
                </a:lnTo>
                <a:lnTo>
                  <a:pt x="2402065" y="262442"/>
                </a:lnTo>
                <a:lnTo>
                  <a:pt x="2375174" y="228122"/>
                </a:lnTo>
                <a:lnTo>
                  <a:pt x="2340389" y="201590"/>
                </a:lnTo>
                <a:lnTo>
                  <a:pt x="2299361" y="184476"/>
                </a:lnTo>
                <a:lnTo>
                  <a:pt x="2253741" y="178409"/>
                </a:lnTo>
                <a:lnTo>
                  <a:pt x="1161961" y="178409"/>
                </a:lnTo>
                <a:lnTo>
                  <a:pt x="1138551" y="173737"/>
                </a:lnTo>
                <a:lnTo>
                  <a:pt x="1119419" y="161004"/>
                </a:lnTo>
                <a:lnTo>
                  <a:pt x="1106511" y="142137"/>
                </a:lnTo>
                <a:lnTo>
                  <a:pt x="1101775" y="119062"/>
                </a:lnTo>
                <a:lnTo>
                  <a:pt x="1101775" y="0"/>
                </a:lnTo>
                <a:close/>
              </a:path>
              <a:path w="2425700" h="1203325">
                <a:moveTo>
                  <a:pt x="111645" y="0"/>
                </a:moveTo>
                <a:lnTo>
                  <a:pt x="0" y="0"/>
                </a:lnTo>
                <a:lnTo>
                  <a:pt x="0" y="457174"/>
                </a:lnTo>
                <a:lnTo>
                  <a:pt x="6146" y="502182"/>
                </a:lnTo>
                <a:lnTo>
                  <a:pt x="23486" y="542661"/>
                </a:lnTo>
                <a:lnTo>
                  <a:pt x="50371" y="576981"/>
                </a:lnTo>
                <a:lnTo>
                  <a:pt x="85153" y="603513"/>
                </a:lnTo>
                <a:lnTo>
                  <a:pt x="126185" y="620627"/>
                </a:lnTo>
                <a:lnTo>
                  <a:pt x="171818" y="626694"/>
                </a:lnTo>
                <a:lnTo>
                  <a:pt x="1839061" y="626694"/>
                </a:lnTo>
                <a:lnTo>
                  <a:pt x="1884689" y="620627"/>
                </a:lnTo>
                <a:lnTo>
                  <a:pt x="1925720" y="603513"/>
                </a:lnTo>
                <a:lnTo>
                  <a:pt x="1960503" y="576981"/>
                </a:lnTo>
                <a:lnTo>
                  <a:pt x="1987391" y="542661"/>
                </a:lnTo>
                <a:lnTo>
                  <a:pt x="1998584" y="516534"/>
                </a:lnTo>
                <a:lnTo>
                  <a:pt x="171818" y="516534"/>
                </a:lnTo>
                <a:lnTo>
                  <a:pt x="148421" y="511861"/>
                </a:lnTo>
                <a:lnTo>
                  <a:pt x="129292" y="499127"/>
                </a:lnTo>
                <a:lnTo>
                  <a:pt x="116382" y="480256"/>
                </a:lnTo>
                <a:lnTo>
                  <a:pt x="111645" y="457174"/>
                </a:lnTo>
                <a:lnTo>
                  <a:pt x="111645" y="0"/>
                </a:lnTo>
                <a:close/>
              </a:path>
              <a:path w="2425700" h="1203325">
                <a:moveTo>
                  <a:pt x="2010879" y="288544"/>
                </a:moveTo>
                <a:lnTo>
                  <a:pt x="1899234" y="288544"/>
                </a:lnTo>
                <a:lnTo>
                  <a:pt x="1899234" y="457174"/>
                </a:lnTo>
                <a:lnTo>
                  <a:pt x="1894498" y="480256"/>
                </a:lnTo>
                <a:lnTo>
                  <a:pt x="1881592" y="499127"/>
                </a:lnTo>
                <a:lnTo>
                  <a:pt x="1862463" y="511861"/>
                </a:lnTo>
                <a:lnTo>
                  <a:pt x="1839061" y="516534"/>
                </a:lnTo>
                <a:lnTo>
                  <a:pt x="1998584" y="516534"/>
                </a:lnTo>
                <a:lnTo>
                  <a:pt x="2004732" y="502182"/>
                </a:lnTo>
                <a:lnTo>
                  <a:pt x="2010879" y="457174"/>
                </a:lnTo>
                <a:lnTo>
                  <a:pt x="2010879" y="288544"/>
                </a:lnTo>
                <a:close/>
              </a:path>
              <a:path w="2425700" h="1203325">
                <a:moveTo>
                  <a:pt x="2010879" y="0"/>
                </a:moveTo>
                <a:lnTo>
                  <a:pt x="1899234" y="0"/>
                </a:lnTo>
                <a:lnTo>
                  <a:pt x="1899234" y="178409"/>
                </a:lnTo>
                <a:lnTo>
                  <a:pt x="2010879" y="178409"/>
                </a:lnTo>
                <a:lnTo>
                  <a:pt x="2010879" y="0"/>
                </a:lnTo>
                <a:close/>
              </a:path>
            </a:pathLst>
          </a:custGeom>
          <a:solidFill>
            <a:srgbClr val="2870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627949" y="10033"/>
            <a:ext cx="7516050" cy="1615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79169" y="10033"/>
            <a:ext cx="7964830" cy="20244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10033"/>
            <a:ext cx="4013873" cy="12344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10033"/>
            <a:ext cx="4397552" cy="16434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316740" y="10033"/>
            <a:ext cx="3827259" cy="4815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868316" y="10033"/>
            <a:ext cx="4275683" cy="8906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730938" y="4704655"/>
            <a:ext cx="1103376" cy="4361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283136" y="4278534"/>
            <a:ext cx="2349995" cy="86229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0" y="3667943"/>
            <a:ext cx="8514661" cy="147289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0" y="3241823"/>
            <a:ext cx="8898216" cy="189900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485925" y="4484587"/>
            <a:ext cx="1568450" cy="656590"/>
          </a:xfrm>
          <a:custGeom>
            <a:avLst/>
            <a:gdLst/>
            <a:ahLst/>
            <a:cxnLst/>
            <a:rect l="l" t="t" r="r" b="b"/>
            <a:pathLst>
              <a:path w="1568450" h="656589">
                <a:moveTo>
                  <a:pt x="1568323" y="0"/>
                </a:moveTo>
                <a:lnTo>
                  <a:pt x="1456677" y="0"/>
                </a:lnTo>
                <a:lnTo>
                  <a:pt x="1456677" y="165912"/>
                </a:lnTo>
                <a:lnTo>
                  <a:pt x="1451940" y="189009"/>
                </a:lnTo>
                <a:lnTo>
                  <a:pt x="1439029" y="207887"/>
                </a:lnTo>
                <a:lnTo>
                  <a:pt x="1419895" y="220624"/>
                </a:lnTo>
                <a:lnTo>
                  <a:pt x="1396492" y="225298"/>
                </a:lnTo>
                <a:lnTo>
                  <a:pt x="171805" y="225298"/>
                </a:lnTo>
                <a:lnTo>
                  <a:pt x="126195" y="231363"/>
                </a:lnTo>
                <a:lnTo>
                  <a:pt x="85172" y="248473"/>
                </a:lnTo>
                <a:lnTo>
                  <a:pt x="50388" y="275001"/>
                </a:lnTo>
                <a:lnTo>
                  <a:pt x="23496" y="309319"/>
                </a:lnTo>
                <a:lnTo>
                  <a:pt x="6149" y="349800"/>
                </a:lnTo>
                <a:lnTo>
                  <a:pt x="0" y="394817"/>
                </a:lnTo>
                <a:lnTo>
                  <a:pt x="0" y="656245"/>
                </a:lnTo>
                <a:lnTo>
                  <a:pt x="111633" y="656245"/>
                </a:lnTo>
                <a:lnTo>
                  <a:pt x="111633" y="394817"/>
                </a:lnTo>
                <a:lnTo>
                  <a:pt x="116371" y="371715"/>
                </a:lnTo>
                <a:lnTo>
                  <a:pt x="129284" y="352837"/>
                </a:lnTo>
                <a:lnTo>
                  <a:pt x="148414" y="340103"/>
                </a:lnTo>
                <a:lnTo>
                  <a:pt x="171805" y="335432"/>
                </a:lnTo>
                <a:lnTo>
                  <a:pt x="1396492" y="335432"/>
                </a:lnTo>
                <a:lnTo>
                  <a:pt x="1442121" y="329366"/>
                </a:lnTo>
                <a:lnTo>
                  <a:pt x="1483153" y="312254"/>
                </a:lnTo>
                <a:lnTo>
                  <a:pt x="1517940" y="285724"/>
                </a:lnTo>
                <a:lnTo>
                  <a:pt x="1544830" y="251405"/>
                </a:lnTo>
                <a:lnTo>
                  <a:pt x="1562174" y="210925"/>
                </a:lnTo>
                <a:lnTo>
                  <a:pt x="1568323" y="165912"/>
                </a:lnTo>
                <a:lnTo>
                  <a:pt x="1568323" y="0"/>
                </a:lnTo>
                <a:close/>
              </a:path>
            </a:pathLst>
          </a:custGeom>
          <a:solidFill>
            <a:srgbClr val="2870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317718" y="4290541"/>
            <a:ext cx="3112008" cy="8502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868316" y="3864420"/>
            <a:ext cx="3944112" cy="12764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0" y="2635021"/>
            <a:ext cx="233679" cy="335915"/>
          </a:xfrm>
          <a:custGeom>
            <a:avLst/>
            <a:gdLst/>
            <a:ahLst/>
            <a:cxnLst/>
            <a:rect l="l" t="t" r="r" b="b"/>
            <a:pathLst>
              <a:path w="233679" h="335914">
                <a:moveTo>
                  <a:pt x="233132" y="0"/>
                </a:moveTo>
                <a:lnTo>
                  <a:pt x="121499" y="0"/>
                </a:lnTo>
                <a:lnTo>
                  <a:pt x="121499" y="165912"/>
                </a:lnTo>
                <a:lnTo>
                  <a:pt x="116760" y="189020"/>
                </a:lnTo>
                <a:lnTo>
                  <a:pt x="103846" y="207897"/>
                </a:lnTo>
                <a:lnTo>
                  <a:pt x="84712" y="220628"/>
                </a:lnTo>
                <a:lnTo>
                  <a:pt x="61314" y="225297"/>
                </a:lnTo>
                <a:lnTo>
                  <a:pt x="0" y="225297"/>
                </a:lnTo>
                <a:lnTo>
                  <a:pt x="0" y="335432"/>
                </a:lnTo>
                <a:lnTo>
                  <a:pt x="61314" y="335432"/>
                </a:lnTo>
                <a:lnTo>
                  <a:pt x="106938" y="329368"/>
                </a:lnTo>
                <a:lnTo>
                  <a:pt x="147967" y="312260"/>
                </a:lnTo>
                <a:lnTo>
                  <a:pt x="182751" y="285734"/>
                </a:lnTo>
                <a:lnTo>
                  <a:pt x="209640" y="251416"/>
                </a:lnTo>
                <a:lnTo>
                  <a:pt x="226984" y="210934"/>
                </a:lnTo>
                <a:lnTo>
                  <a:pt x="233132" y="165912"/>
                </a:lnTo>
                <a:lnTo>
                  <a:pt x="233132" y="0"/>
                </a:lnTo>
                <a:close/>
              </a:path>
            </a:pathLst>
          </a:custGeom>
          <a:solidFill>
            <a:srgbClr val="2870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0" y="10033"/>
            <a:ext cx="1470609" cy="9405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10033"/>
            <a:ext cx="1854295" cy="134962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0" y="10033"/>
            <a:ext cx="1339215" cy="109220"/>
          </a:xfrm>
          <a:custGeom>
            <a:avLst/>
            <a:gdLst/>
            <a:ahLst/>
            <a:cxnLst/>
            <a:rect l="l" t="t" r="r" b="b"/>
            <a:pathLst>
              <a:path w="1339215" h="109220">
                <a:moveTo>
                  <a:pt x="0" y="106491"/>
                </a:moveTo>
                <a:lnTo>
                  <a:pt x="9244" y="106555"/>
                </a:lnTo>
                <a:lnTo>
                  <a:pt x="59337" y="106899"/>
                </a:lnTo>
                <a:lnTo>
                  <a:pt x="109394" y="107236"/>
                </a:lnTo>
                <a:lnTo>
                  <a:pt x="159418" y="107556"/>
                </a:lnTo>
                <a:lnTo>
                  <a:pt x="209414" y="107851"/>
                </a:lnTo>
                <a:lnTo>
                  <a:pt x="259385" y="108111"/>
                </a:lnTo>
                <a:lnTo>
                  <a:pt x="309335" y="108328"/>
                </a:lnTo>
                <a:lnTo>
                  <a:pt x="359268" y="108492"/>
                </a:lnTo>
                <a:lnTo>
                  <a:pt x="409189" y="108594"/>
                </a:lnTo>
                <a:lnTo>
                  <a:pt x="459100" y="108625"/>
                </a:lnTo>
                <a:lnTo>
                  <a:pt x="509006" y="108577"/>
                </a:lnTo>
                <a:lnTo>
                  <a:pt x="558911" y="108439"/>
                </a:lnTo>
                <a:lnTo>
                  <a:pt x="608818" y="108204"/>
                </a:lnTo>
                <a:lnTo>
                  <a:pt x="658731" y="107862"/>
                </a:lnTo>
                <a:lnTo>
                  <a:pt x="708655" y="107404"/>
                </a:lnTo>
                <a:lnTo>
                  <a:pt x="758593" y="106821"/>
                </a:lnTo>
                <a:lnTo>
                  <a:pt x="808548" y="106103"/>
                </a:lnTo>
                <a:lnTo>
                  <a:pt x="858526" y="105243"/>
                </a:lnTo>
                <a:lnTo>
                  <a:pt x="908529" y="104231"/>
                </a:lnTo>
                <a:lnTo>
                  <a:pt x="958562" y="103057"/>
                </a:lnTo>
                <a:lnTo>
                  <a:pt x="1008629" y="101713"/>
                </a:lnTo>
                <a:lnTo>
                  <a:pt x="1058732" y="100190"/>
                </a:lnTo>
                <a:lnTo>
                  <a:pt x="1108877" y="98479"/>
                </a:lnTo>
                <a:lnTo>
                  <a:pt x="1159067" y="96571"/>
                </a:lnTo>
                <a:lnTo>
                  <a:pt x="1209306" y="94456"/>
                </a:lnTo>
                <a:lnTo>
                  <a:pt x="1259598" y="92125"/>
                </a:lnTo>
                <a:lnTo>
                  <a:pt x="1297487" y="78349"/>
                </a:lnTo>
                <a:lnTo>
                  <a:pt x="1325897" y="36437"/>
                </a:lnTo>
                <a:lnTo>
                  <a:pt x="1331385" y="22307"/>
                </a:lnTo>
                <a:lnTo>
                  <a:pt x="1336873" y="9654"/>
                </a:lnTo>
                <a:lnTo>
                  <a:pt x="1338894" y="0"/>
                </a:lnTo>
              </a:path>
            </a:pathLst>
          </a:custGeom>
          <a:ln w="7924">
            <a:solidFill>
              <a:srgbClr val="2870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457787" y="944397"/>
            <a:ext cx="535940" cy="427355"/>
          </a:xfrm>
          <a:custGeom>
            <a:avLst/>
            <a:gdLst/>
            <a:ahLst/>
            <a:cxnLst/>
            <a:rect l="l" t="t" r="r" b="b"/>
            <a:pathLst>
              <a:path w="535939" h="427355">
                <a:moveTo>
                  <a:pt x="192760" y="379577"/>
                </a:moveTo>
                <a:lnTo>
                  <a:pt x="0" y="379577"/>
                </a:lnTo>
                <a:lnTo>
                  <a:pt x="0" y="426796"/>
                </a:lnTo>
                <a:lnTo>
                  <a:pt x="192760" y="426796"/>
                </a:lnTo>
                <a:lnTo>
                  <a:pt x="192760" y="379577"/>
                </a:lnTo>
                <a:close/>
              </a:path>
              <a:path w="535939" h="427355">
                <a:moveTo>
                  <a:pt x="535660" y="123939"/>
                </a:moveTo>
                <a:lnTo>
                  <a:pt x="48209" y="123939"/>
                </a:lnTo>
                <a:lnTo>
                  <a:pt x="40843" y="125401"/>
                </a:lnTo>
                <a:lnTo>
                  <a:pt x="34828" y="129392"/>
                </a:lnTo>
                <a:lnTo>
                  <a:pt x="30773" y="135313"/>
                </a:lnTo>
                <a:lnTo>
                  <a:pt x="29286" y="142570"/>
                </a:lnTo>
                <a:lnTo>
                  <a:pt x="29286" y="379577"/>
                </a:lnTo>
                <a:lnTo>
                  <a:pt x="168833" y="379577"/>
                </a:lnTo>
                <a:lnTo>
                  <a:pt x="168833" y="303860"/>
                </a:lnTo>
                <a:lnTo>
                  <a:pt x="170326" y="296585"/>
                </a:lnTo>
                <a:lnTo>
                  <a:pt x="174390" y="290647"/>
                </a:lnTo>
                <a:lnTo>
                  <a:pt x="180406" y="286645"/>
                </a:lnTo>
                <a:lnTo>
                  <a:pt x="187756" y="285178"/>
                </a:lnTo>
                <a:lnTo>
                  <a:pt x="535660" y="285178"/>
                </a:lnTo>
                <a:lnTo>
                  <a:pt x="535660" y="123939"/>
                </a:lnTo>
                <a:close/>
              </a:path>
              <a:path w="535939" h="427355">
                <a:moveTo>
                  <a:pt x="503758" y="285178"/>
                </a:moveTo>
                <a:lnTo>
                  <a:pt x="451929" y="285178"/>
                </a:lnTo>
                <a:lnTo>
                  <a:pt x="451929" y="291084"/>
                </a:lnTo>
                <a:lnTo>
                  <a:pt x="453968" y="301033"/>
                </a:lnTo>
                <a:lnTo>
                  <a:pt x="459527" y="309164"/>
                </a:lnTo>
                <a:lnTo>
                  <a:pt x="467767" y="314649"/>
                </a:lnTo>
                <a:lnTo>
                  <a:pt x="477850" y="316661"/>
                </a:lnTo>
                <a:lnTo>
                  <a:pt x="487936" y="314649"/>
                </a:lnTo>
                <a:lnTo>
                  <a:pt x="496171" y="309164"/>
                </a:lnTo>
                <a:lnTo>
                  <a:pt x="501722" y="301033"/>
                </a:lnTo>
                <a:lnTo>
                  <a:pt x="503758" y="291084"/>
                </a:lnTo>
                <a:lnTo>
                  <a:pt x="503758" y="285178"/>
                </a:lnTo>
                <a:close/>
              </a:path>
              <a:path w="535939" h="427355">
                <a:moveTo>
                  <a:pt x="194754" y="36449"/>
                </a:moveTo>
                <a:lnTo>
                  <a:pt x="162864" y="36449"/>
                </a:lnTo>
                <a:lnTo>
                  <a:pt x="162864" y="123939"/>
                </a:lnTo>
                <a:lnTo>
                  <a:pt x="194754" y="123939"/>
                </a:lnTo>
                <a:lnTo>
                  <a:pt x="194754" y="36449"/>
                </a:lnTo>
                <a:close/>
              </a:path>
              <a:path w="535939" h="427355">
                <a:moveTo>
                  <a:pt x="477850" y="84556"/>
                </a:moveTo>
                <a:lnTo>
                  <a:pt x="467767" y="86569"/>
                </a:lnTo>
                <a:lnTo>
                  <a:pt x="459527" y="92057"/>
                </a:lnTo>
                <a:lnTo>
                  <a:pt x="453968" y="100196"/>
                </a:lnTo>
                <a:lnTo>
                  <a:pt x="451929" y="110159"/>
                </a:lnTo>
                <a:lnTo>
                  <a:pt x="451929" y="123939"/>
                </a:lnTo>
                <a:lnTo>
                  <a:pt x="503758" y="123939"/>
                </a:lnTo>
                <a:lnTo>
                  <a:pt x="503758" y="110159"/>
                </a:lnTo>
                <a:lnTo>
                  <a:pt x="501722" y="100196"/>
                </a:lnTo>
                <a:lnTo>
                  <a:pt x="496171" y="92057"/>
                </a:lnTo>
                <a:lnTo>
                  <a:pt x="487936" y="86569"/>
                </a:lnTo>
                <a:lnTo>
                  <a:pt x="477850" y="84556"/>
                </a:lnTo>
                <a:close/>
              </a:path>
              <a:path w="535939" h="427355">
                <a:moveTo>
                  <a:pt x="102704" y="0"/>
                </a:moveTo>
                <a:lnTo>
                  <a:pt x="93647" y="1805"/>
                </a:lnTo>
                <a:lnTo>
                  <a:pt x="86252" y="6726"/>
                </a:lnTo>
                <a:lnTo>
                  <a:pt x="81266" y="14021"/>
                </a:lnTo>
                <a:lnTo>
                  <a:pt x="79438" y="22948"/>
                </a:lnTo>
                <a:lnTo>
                  <a:pt x="81266" y="31881"/>
                </a:lnTo>
                <a:lnTo>
                  <a:pt x="86252" y="39176"/>
                </a:lnTo>
                <a:lnTo>
                  <a:pt x="93647" y="44094"/>
                </a:lnTo>
                <a:lnTo>
                  <a:pt x="102704" y="45897"/>
                </a:lnTo>
                <a:lnTo>
                  <a:pt x="112170" y="45226"/>
                </a:lnTo>
                <a:lnTo>
                  <a:pt x="127188" y="43321"/>
                </a:lnTo>
                <a:lnTo>
                  <a:pt x="145004" y="40341"/>
                </a:lnTo>
                <a:lnTo>
                  <a:pt x="162864" y="36449"/>
                </a:lnTo>
                <a:lnTo>
                  <a:pt x="273248" y="36449"/>
                </a:lnTo>
                <a:lnTo>
                  <a:pt x="276367" y="31881"/>
                </a:lnTo>
                <a:lnTo>
                  <a:pt x="278193" y="22948"/>
                </a:lnTo>
                <a:lnTo>
                  <a:pt x="276447" y="14414"/>
                </a:lnTo>
                <a:lnTo>
                  <a:pt x="178815" y="14414"/>
                </a:lnTo>
                <a:lnTo>
                  <a:pt x="159390" y="8604"/>
                </a:lnTo>
                <a:lnTo>
                  <a:pt x="136502" y="4044"/>
                </a:lnTo>
                <a:lnTo>
                  <a:pt x="115743" y="1066"/>
                </a:lnTo>
                <a:lnTo>
                  <a:pt x="102704" y="0"/>
                </a:lnTo>
                <a:close/>
              </a:path>
              <a:path w="535939" h="427355">
                <a:moveTo>
                  <a:pt x="273248" y="36449"/>
                </a:moveTo>
                <a:lnTo>
                  <a:pt x="194754" y="36449"/>
                </a:lnTo>
                <a:lnTo>
                  <a:pt x="212613" y="40341"/>
                </a:lnTo>
                <a:lnTo>
                  <a:pt x="230428" y="43321"/>
                </a:lnTo>
                <a:lnTo>
                  <a:pt x="245453" y="45226"/>
                </a:lnTo>
                <a:lnTo>
                  <a:pt x="254939" y="45897"/>
                </a:lnTo>
                <a:lnTo>
                  <a:pt x="263995" y="44094"/>
                </a:lnTo>
                <a:lnTo>
                  <a:pt x="271386" y="39176"/>
                </a:lnTo>
                <a:lnTo>
                  <a:pt x="273248" y="36449"/>
                </a:lnTo>
                <a:close/>
              </a:path>
              <a:path w="535939" h="427355">
                <a:moveTo>
                  <a:pt x="254939" y="0"/>
                </a:moveTo>
                <a:lnTo>
                  <a:pt x="241886" y="1066"/>
                </a:lnTo>
                <a:lnTo>
                  <a:pt x="221121" y="4044"/>
                </a:lnTo>
                <a:lnTo>
                  <a:pt x="198234" y="8604"/>
                </a:lnTo>
                <a:lnTo>
                  <a:pt x="178815" y="14414"/>
                </a:lnTo>
                <a:lnTo>
                  <a:pt x="276447" y="14414"/>
                </a:lnTo>
                <a:lnTo>
                  <a:pt x="276367" y="14021"/>
                </a:lnTo>
                <a:lnTo>
                  <a:pt x="271386" y="6726"/>
                </a:lnTo>
                <a:lnTo>
                  <a:pt x="263995" y="1805"/>
                </a:lnTo>
                <a:lnTo>
                  <a:pt x="254939" y="0"/>
                </a:lnTo>
                <a:close/>
              </a:path>
            </a:pathLst>
          </a:custGeom>
          <a:solidFill>
            <a:srgbClr val="2870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215811" y="10033"/>
            <a:ext cx="2928188" cy="242595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767031" y="10033"/>
            <a:ext cx="3376968" cy="283499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663994" y="2118703"/>
            <a:ext cx="535940" cy="427355"/>
          </a:xfrm>
          <a:custGeom>
            <a:avLst/>
            <a:gdLst/>
            <a:ahLst/>
            <a:cxnLst/>
            <a:rect l="l" t="t" r="r" b="b"/>
            <a:pathLst>
              <a:path w="535940" h="427355">
                <a:moveTo>
                  <a:pt x="192747" y="379564"/>
                </a:moveTo>
                <a:lnTo>
                  <a:pt x="0" y="379564"/>
                </a:lnTo>
                <a:lnTo>
                  <a:pt x="0" y="426770"/>
                </a:lnTo>
                <a:lnTo>
                  <a:pt x="192747" y="426770"/>
                </a:lnTo>
                <a:lnTo>
                  <a:pt x="192747" y="379564"/>
                </a:lnTo>
                <a:close/>
              </a:path>
              <a:path w="535940" h="427355">
                <a:moveTo>
                  <a:pt x="535673" y="123888"/>
                </a:moveTo>
                <a:lnTo>
                  <a:pt x="48221" y="123888"/>
                </a:lnTo>
                <a:lnTo>
                  <a:pt x="40841" y="125359"/>
                </a:lnTo>
                <a:lnTo>
                  <a:pt x="34818" y="129370"/>
                </a:lnTo>
                <a:lnTo>
                  <a:pt x="30760" y="135316"/>
                </a:lnTo>
                <a:lnTo>
                  <a:pt x="29273" y="142595"/>
                </a:lnTo>
                <a:lnTo>
                  <a:pt x="29273" y="379564"/>
                </a:lnTo>
                <a:lnTo>
                  <a:pt x="168833" y="379564"/>
                </a:lnTo>
                <a:lnTo>
                  <a:pt x="168833" y="303834"/>
                </a:lnTo>
                <a:lnTo>
                  <a:pt x="170324" y="296572"/>
                </a:lnTo>
                <a:lnTo>
                  <a:pt x="174383" y="290637"/>
                </a:lnTo>
                <a:lnTo>
                  <a:pt x="180395" y="286634"/>
                </a:lnTo>
                <a:lnTo>
                  <a:pt x="187744" y="285165"/>
                </a:lnTo>
                <a:lnTo>
                  <a:pt x="535673" y="285165"/>
                </a:lnTo>
                <a:lnTo>
                  <a:pt x="535673" y="123888"/>
                </a:lnTo>
                <a:close/>
              </a:path>
              <a:path w="535940" h="427355">
                <a:moveTo>
                  <a:pt x="503770" y="285165"/>
                </a:moveTo>
                <a:lnTo>
                  <a:pt x="451929" y="285165"/>
                </a:lnTo>
                <a:lnTo>
                  <a:pt x="451929" y="291045"/>
                </a:lnTo>
                <a:lnTo>
                  <a:pt x="453966" y="301002"/>
                </a:lnTo>
                <a:lnTo>
                  <a:pt x="459522" y="309137"/>
                </a:lnTo>
                <a:lnTo>
                  <a:pt x="467761" y="314623"/>
                </a:lnTo>
                <a:lnTo>
                  <a:pt x="477850" y="316636"/>
                </a:lnTo>
                <a:lnTo>
                  <a:pt x="487927" y="314623"/>
                </a:lnTo>
                <a:lnTo>
                  <a:pt x="496168" y="309137"/>
                </a:lnTo>
                <a:lnTo>
                  <a:pt x="501729" y="301002"/>
                </a:lnTo>
                <a:lnTo>
                  <a:pt x="503770" y="291045"/>
                </a:lnTo>
                <a:lnTo>
                  <a:pt x="503770" y="285165"/>
                </a:lnTo>
                <a:close/>
              </a:path>
              <a:path w="535940" h="427355">
                <a:moveTo>
                  <a:pt x="194754" y="36449"/>
                </a:moveTo>
                <a:lnTo>
                  <a:pt x="162852" y="36449"/>
                </a:lnTo>
                <a:lnTo>
                  <a:pt x="162852" y="123888"/>
                </a:lnTo>
                <a:lnTo>
                  <a:pt x="194754" y="123888"/>
                </a:lnTo>
                <a:lnTo>
                  <a:pt x="194754" y="36449"/>
                </a:lnTo>
                <a:close/>
              </a:path>
              <a:path w="535940" h="427355">
                <a:moveTo>
                  <a:pt x="477850" y="84581"/>
                </a:moveTo>
                <a:lnTo>
                  <a:pt x="467761" y="86588"/>
                </a:lnTo>
                <a:lnTo>
                  <a:pt x="459522" y="92063"/>
                </a:lnTo>
                <a:lnTo>
                  <a:pt x="453966" y="100189"/>
                </a:lnTo>
                <a:lnTo>
                  <a:pt x="451929" y="110147"/>
                </a:lnTo>
                <a:lnTo>
                  <a:pt x="451929" y="123888"/>
                </a:lnTo>
                <a:lnTo>
                  <a:pt x="503770" y="123888"/>
                </a:lnTo>
                <a:lnTo>
                  <a:pt x="503770" y="110147"/>
                </a:lnTo>
                <a:lnTo>
                  <a:pt x="501729" y="100189"/>
                </a:lnTo>
                <a:lnTo>
                  <a:pt x="496168" y="92063"/>
                </a:lnTo>
                <a:lnTo>
                  <a:pt x="487927" y="86588"/>
                </a:lnTo>
                <a:lnTo>
                  <a:pt x="477850" y="84581"/>
                </a:lnTo>
                <a:close/>
              </a:path>
              <a:path w="535940" h="427355">
                <a:moveTo>
                  <a:pt x="102666" y="0"/>
                </a:moveTo>
                <a:lnTo>
                  <a:pt x="93625" y="1803"/>
                </a:lnTo>
                <a:lnTo>
                  <a:pt x="86242" y="6718"/>
                </a:lnTo>
                <a:lnTo>
                  <a:pt x="81264" y="14005"/>
                </a:lnTo>
                <a:lnTo>
                  <a:pt x="79438" y="22923"/>
                </a:lnTo>
                <a:lnTo>
                  <a:pt x="81264" y="31852"/>
                </a:lnTo>
                <a:lnTo>
                  <a:pt x="86242" y="39138"/>
                </a:lnTo>
                <a:lnTo>
                  <a:pt x="93625" y="44047"/>
                </a:lnTo>
                <a:lnTo>
                  <a:pt x="102666" y="45846"/>
                </a:lnTo>
                <a:lnTo>
                  <a:pt x="112147" y="45180"/>
                </a:lnTo>
                <a:lnTo>
                  <a:pt x="127173" y="43286"/>
                </a:lnTo>
                <a:lnTo>
                  <a:pt x="144991" y="40323"/>
                </a:lnTo>
                <a:lnTo>
                  <a:pt x="162852" y="36449"/>
                </a:lnTo>
                <a:lnTo>
                  <a:pt x="273208" y="36449"/>
                </a:lnTo>
                <a:lnTo>
                  <a:pt x="276352" y="31852"/>
                </a:lnTo>
                <a:lnTo>
                  <a:pt x="278180" y="22923"/>
                </a:lnTo>
                <a:lnTo>
                  <a:pt x="276431" y="14389"/>
                </a:lnTo>
                <a:lnTo>
                  <a:pt x="178790" y="14389"/>
                </a:lnTo>
                <a:lnTo>
                  <a:pt x="159379" y="8577"/>
                </a:lnTo>
                <a:lnTo>
                  <a:pt x="136494" y="4027"/>
                </a:lnTo>
                <a:lnTo>
                  <a:pt x="115727" y="1060"/>
                </a:lnTo>
                <a:lnTo>
                  <a:pt x="102666" y="0"/>
                </a:lnTo>
                <a:close/>
              </a:path>
              <a:path w="535940" h="427355">
                <a:moveTo>
                  <a:pt x="273208" y="36449"/>
                </a:moveTo>
                <a:lnTo>
                  <a:pt x="194754" y="36449"/>
                </a:lnTo>
                <a:lnTo>
                  <a:pt x="212611" y="40323"/>
                </a:lnTo>
                <a:lnTo>
                  <a:pt x="230431" y="43286"/>
                </a:lnTo>
                <a:lnTo>
                  <a:pt x="245457" y="45180"/>
                </a:lnTo>
                <a:lnTo>
                  <a:pt x="254927" y="45846"/>
                </a:lnTo>
                <a:lnTo>
                  <a:pt x="263977" y="44047"/>
                </a:lnTo>
                <a:lnTo>
                  <a:pt x="271368" y="39138"/>
                </a:lnTo>
                <a:lnTo>
                  <a:pt x="273208" y="36449"/>
                </a:lnTo>
                <a:close/>
              </a:path>
              <a:path w="535940" h="427355">
                <a:moveTo>
                  <a:pt x="254927" y="0"/>
                </a:moveTo>
                <a:lnTo>
                  <a:pt x="241873" y="1060"/>
                </a:lnTo>
                <a:lnTo>
                  <a:pt x="221106" y="4027"/>
                </a:lnTo>
                <a:lnTo>
                  <a:pt x="198216" y="8577"/>
                </a:lnTo>
                <a:lnTo>
                  <a:pt x="178790" y="14389"/>
                </a:lnTo>
                <a:lnTo>
                  <a:pt x="276431" y="14389"/>
                </a:lnTo>
                <a:lnTo>
                  <a:pt x="276352" y="14005"/>
                </a:lnTo>
                <a:lnTo>
                  <a:pt x="271368" y="6718"/>
                </a:lnTo>
                <a:lnTo>
                  <a:pt x="263977" y="1803"/>
                </a:lnTo>
                <a:lnTo>
                  <a:pt x="254927" y="0"/>
                </a:lnTo>
                <a:close/>
              </a:path>
            </a:pathLst>
          </a:custGeom>
          <a:solidFill>
            <a:srgbClr val="2870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10033"/>
            <a:ext cx="2820873" cy="149352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0" y="10033"/>
            <a:ext cx="3204559" cy="190256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334577" y="1973643"/>
            <a:ext cx="535940" cy="427355"/>
          </a:xfrm>
          <a:custGeom>
            <a:avLst/>
            <a:gdLst/>
            <a:ahLst/>
            <a:cxnLst/>
            <a:rect l="l" t="t" r="r" b="b"/>
            <a:pathLst>
              <a:path w="535939" h="427355">
                <a:moveTo>
                  <a:pt x="535660" y="379577"/>
                </a:moveTo>
                <a:lnTo>
                  <a:pt x="342900" y="379577"/>
                </a:lnTo>
                <a:lnTo>
                  <a:pt x="342900" y="426770"/>
                </a:lnTo>
                <a:lnTo>
                  <a:pt x="535660" y="426770"/>
                </a:lnTo>
                <a:lnTo>
                  <a:pt x="535660" y="379577"/>
                </a:lnTo>
                <a:close/>
              </a:path>
              <a:path w="535939" h="427355">
                <a:moveTo>
                  <a:pt x="487464" y="123901"/>
                </a:moveTo>
                <a:lnTo>
                  <a:pt x="0" y="123901"/>
                </a:lnTo>
                <a:lnTo>
                  <a:pt x="0" y="285153"/>
                </a:lnTo>
                <a:lnTo>
                  <a:pt x="347903" y="285153"/>
                </a:lnTo>
                <a:lnTo>
                  <a:pt x="355269" y="286622"/>
                </a:lnTo>
                <a:lnTo>
                  <a:pt x="361284" y="290628"/>
                </a:lnTo>
                <a:lnTo>
                  <a:pt x="365339" y="296570"/>
                </a:lnTo>
                <a:lnTo>
                  <a:pt x="366826" y="303847"/>
                </a:lnTo>
                <a:lnTo>
                  <a:pt x="366826" y="379577"/>
                </a:lnTo>
                <a:lnTo>
                  <a:pt x="506374" y="379577"/>
                </a:lnTo>
                <a:lnTo>
                  <a:pt x="506374" y="142570"/>
                </a:lnTo>
                <a:lnTo>
                  <a:pt x="504887" y="135297"/>
                </a:lnTo>
                <a:lnTo>
                  <a:pt x="500834" y="129363"/>
                </a:lnTo>
                <a:lnTo>
                  <a:pt x="494822" y="125366"/>
                </a:lnTo>
                <a:lnTo>
                  <a:pt x="487464" y="123901"/>
                </a:lnTo>
                <a:close/>
              </a:path>
              <a:path w="535939" h="427355">
                <a:moveTo>
                  <a:pt x="83743" y="285153"/>
                </a:moveTo>
                <a:lnTo>
                  <a:pt x="31902" y="285153"/>
                </a:lnTo>
                <a:lnTo>
                  <a:pt x="31902" y="291083"/>
                </a:lnTo>
                <a:lnTo>
                  <a:pt x="33941" y="301016"/>
                </a:lnTo>
                <a:lnTo>
                  <a:pt x="39500" y="309135"/>
                </a:lnTo>
                <a:lnTo>
                  <a:pt x="47740" y="314613"/>
                </a:lnTo>
                <a:lnTo>
                  <a:pt x="57823" y="316623"/>
                </a:lnTo>
                <a:lnTo>
                  <a:pt x="67911" y="314613"/>
                </a:lnTo>
                <a:lnTo>
                  <a:pt x="76150" y="309135"/>
                </a:lnTo>
                <a:lnTo>
                  <a:pt x="81706" y="301016"/>
                </a:lnTo>
                <a:lnTo>
                  <a:pt x="83743" y="291083"/>
                </a:lnTo>
                <a:lnTo>
                  <a:pt x="83743" y="285153"/>
                </a:lnTo>
                <a:close/>
              </a:path>
              <a:path w="535939" h="427355">
                <a:moveTo>
                  <a:pt x="57823" y="84556"/>
                </a:moveTo>
                <a:lnTo>
                  <a:pt x="47740" y="86568"/>
                </a:lnTo>
                <a:lnTo>
                  <a:pt x="39500" y="92054"/>
                </a:lnTo>
                <a:lnTo>
                  <a:pt x="33941" y="100185"/>
                </a:lnTo>
                <a:lnTo>
                  <a:pt x="31902" y="110134"/>
                </a:lnTo>
                <a:lnTo>
                  <a:pt x="31902" y="123901"/>
                </a:lnTo>
                <a:lnTo>
                  <a:pt x="83743" y="123901"/>
                </a:lnTo>
                <a:lnTo>
                  <a:pt x="83743" y="110134"/>
                </a:lnTo>
                <a:lnTo>
                  <a:pt x="81706" y="100185"/>
                </a:lnTo>
                <a:lnTo>
                  <a:pt x="76150" y="92054"/>
                </a:lnTo>
                <a:lnTo>
                  <a:pt x="67911" y="86568"/>
                </a:lnTo>
                <a:lnTo>
                  <a:pt x="57823" y="84556"/>
                </a:lnTo>
                <a:close/>
              </a:path>
              <a:path w="535939" h="427355">
                <a:moveTo>
                  <a:pt x="372808" y="36461"/>
                </a:moveTo>
                <a:lnTo>
                  <a:pt x="340906" y="36461"/>
                </a:lnTo>
                <a:lnTo>
                  <a:pt x="340906" y="123901"/>
                </a:lnTo>
                <a:lnTo>
                  <a:pt x="372808" y="123901"/>
                </a:lnTo>
                <a:lnTo>
                  <a:pt x="372808" y="36461"/>
                </a:lnTo>
                <a:close/>
              </a:path>
              <a:path w="535939" h="427355">
                <a:moveTo>
                  <a:pt x="280746" y="0"/>
                </a:moveTo>
                <a:lnTo>
                  <a:pt x="271676" y="1799"/>
                </a:lnTo>
                <a:lnTo>
                  <a:pt x="264277" y="6710"/>
                </a:lnTo>
                <a:lnTo>
                  <a:pt x="259293" y="13999"/>
                </a:lnTo>
                <a:lnTo>
                  <a:pt x="257467" y="22936"/>
                </a:lnTo>
                <a:lnTo>
                  <a:pt x="259293" y="31871"/>
                </a:lnTo>
                <a:lnTo>
                  <a:pt x="264277" y="39169"/>
                </a:lnTo>
                <a:lnTo>
                  <a:pt x="271676" y="44092"/>
                </a:lnTo>
                <a:lnTo>
                  <a:pt x="280746" y="45897"/>
                </a:lnTo>
                <a:lnTo>
                  <a:pt x="290219" y="45225"/>
                </a:lnTo>
                <a:lnTo>
                  <a:pt x="305239" y="43318"/>
                </a:lnTo>
                <a:lnTo>
                  <a:pt x="323053" y="40341"/>
                </a:lnTo>
                <a:lnTo>
                  <a:pt x="340906" y="36461"/>
                </a:lnTo>
                <a:lnTo>
                  <a:pt x="451279" y="36461"/>
                </a:lnTo>
                <a:lnTo>
                  <a:pt x="454417" y="31871"/>
                </a:lnTo>
                <a:lnTo>
                  <a:pt x="456247" y="22936"/>
                </a:lnTo>
                <a:lnTo>
                  <a:pt x="454491" y="14363"/>
                </a:lnTo>
                <a:lnTo>
                  <a:pt x="356870" y="14363"/>
                </a:lnTo>
                <a:lnTo>
                  <a:pt x="337444" y="8567"/>
                </a:lnTo>
                <a:lnTo>
                  <a:pt x="314555" y="4024"/>
                </a:lnTo>
                <a:lnTo>
                  <a:pt x="293792" y="1060"/>
                </a:lnTo>
                <a:lnTo>
                  <a:pt x="280746" y="0"/>
                </a:lnTo>
                <a:close/>
              </a:path>
              <a:path w="535939" h="427355">
                <a:moveTo>
                  <a:pt x="451279" y="36461"/>
                </a:moveTo>
                <a:lnTo>
                  <a:pt x="372808" y="36461"/>
                </a:lnTo>
                <a:lnTo>
                  <a:pt x="390673" y="40341"/>
                </a:lnTo>
                <a:lnTo>
                  <a:pt x="408489" y="43318"/>
                </a:lnTo>
                <a:lnTo>
                  <a:pt x="423504" y="45225"/>
                </a:lnTo>
                <a:lnTo>
                  <a:pt x="432968" y="45897"/>
                </a:lnTo>
                <a:lnTo>
                  <a:pt x="442027" y="44092"/>
                </a:lnTo>
                <a:lnTo>
                  <a:pt x="449427" y="39169"/>
                </a:lnTo>
                <a:lnTo>
                  <a:pt x="451279" y="36461"/>
                </a:lnTo>
                <a:close/>
              </a:path>
              <a:path w="535939" h="427355">
                <a:moveTo>
                  <a:pt x="432968" y="0"/>
                </a:moveTo>
                <a:lnTo>
                  <a:pt x="419935" y="1060"/>
                </a:lnTo>
                <a:lnTo>
                  <a:pt x="399176" y="4024"/>
                </a:lnTo>
                <a:lnTo>
                  <a:pt x="376289" y="8567"/>
                </a:lnTo>
                <a:lnTo>
                  <a:pt x="356870" y="14363"/>
                </a:lnTo>
                <a:lnTo>
                  <a:pt x="454491" y="14363"/>
                </a:lnTo>
                <a:lnTo>
                  <a:pt x="454417" y="13999"/>
                </a:lnTo>
                <a:lnTo>
                  <a:pt x="449427" y="6710"/>
                </a:lnTo>
                <a:lnTo>
                  <a:pt x="442027" y="1799"/>
                </a:lnTo>
                <a:lnTo>
                  <a:pt x="432968" y="0"/>
                </a:lnTo>
                <a:close/>
              </a:path>
            </a:pathLst>
          </a:custGeom>
          <a:solidFill>
            <a:srgbClr val="2870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933418" y="464096"/>
            <a:ext cx="535940" cy="427355"/>
          </a:xfrm>
          <a:custGeom>
            <a:avLst/>
            <a:gdLst/>
            <a:ahLst/>
            <a:cxnLst/>
            <a:rect l="l" t="t" r="r" b="b"/>
            <a:pathLst>
              <a:path w="535939" h="427355">
                <a:moveTo>
                  <a:pt x="535660" y="379577"/>
                </a:moveTo>
                <a:lnTo>
                  <a:pt x="342925" y="379577"/>
                </a:lnTo>
                <a:lnTo>
                  <a:pt x="342925" y="426783"/>
                </a:lnTo>
                <a:lnTo>
                  <a:pt x="535660" y="426783"/>
                </a:lnTo>
                <a:lnTo>
                  <a:pt x="535660" y="379577"/>
                </a:lnTo>
                <a:close/>
              </a:path>
              <a:path w="535939" h="427355">
                <a:moveTo>
                  <a:pt x="487476" y="123913"/>
                </a:moveTo>
                <a:lnTo>
                  <a:pt x="0" y="123913"/>
                </a:lnTo>
                <a:lnTo>
                  <a:pt x="0" y="285178"/>
                </a:lnTo>
                <a:lnTo>
                  <a:pt x="347916" y="285178"/>
                </a:lnTo>
                <a:lnTo>
                  <a:pt x="355280" y="286643"/>
                </a:lnTo>
                <a:lnTo>
                  <a:pt x="361291" y="290641"/>
                </a:lnTo>
                <a:lnTo>
                  <a:pt x="365341" y="296574"/>
                </a:lnTo>
                <a:lnTo>
                  <a:pt x="366826" y="303847"/>
                </a:lnTo>
                <a:lnTo>
                  <a:pt x="366826" y="379577"/>
                </a:lnTo>
                <a:lnTo>
                  <a:pt x="506399" y="379577"/>
                </a:lnTo>
                <a:lnTo>
                  <a:pt x="506399" y="142582"/>
                </a:lnTo>
                <a:lnTo>
                  <a:pt x="504911" y="135315"/>
                </a:lnTo>
                <a:lnTo>
                  <a:pt x="500853" y="129381"/>
                </a:lnTo>
                <a:lnTo>
                  <a:pt x="494837" y="125380"/>
                </a:lnTo>
                <a:lnTo>
                  <a:pt x="487476" y="123913"/>
                </a:lnTo>
                <a:close/>
              </a:path>
              <a:path w="535939" h="427355">
                <a:moveTo>
                  <a:pt x="83756" y="285178"/>
                </a:moveTo>
                <a:lnTo>
                  <a:pt x="31902" y="285178"/>
                </a:lnTo>
                <a:lnTo>
                  <a:pt x="31902" y="291084"/>
                </a:lnTo>
                <a:lnTo>
                  <a:pt x="33939" y="301031"/>
                </a:lnTo>
                <a:lnTo>
                  <a:pt x="39497" y="309157"/>
                </a:lnTo>
                <a:lnTo>
                  <a:pt x="47740" y="314638"/>
                </a:lnTo>
                <a:lnTo>
                  <a:pt x="57835" y="316649"/>
                </a:lnTo>
                <a:lnTo>
                  <a:pt x="67918" y="314638"/>
                </a:lnTo>
                <a:lnTo>
                  <a:pt x="76158" y="309157"/>
                </a:lnTo>
                <a:lnTo>
                  <a:pt x="81717" y="301031"/>
                </a:lnTo>
                <a:lnTo>
                  <a:pt x="83756" y="291084"/>
                </a:lnTo>
                <a:lnTo>
                  <a:pt x="83756" y="285178"/>
                </a:lnTo>
                <a:close/>
              </a:path>
              <a:path w="535939" h="427355">
                <a:moveTo>
                  <a:pt x="57835" y="84582"/>
                </a:moveTo>
                <a:lnTo>
                  <a:pt x="47740" y="86590"/>
                </a:lnTo>
                <a:lnTo>
                  <a:pt x="39497" y="92068"/>
                </a:lnTo>
                <a:lnTo>
                  <a:pt x="33939" y="100194"/>
                </a:lnTo>
                <a:lnTo>
                  <a:pt x="31902" y="110147"/>
                </a:lnTo>
                <a:lnTo>
                  <a:pt x="31902" y="123913"/>
                </a:lnTo>
                <a:lnTo>
                  <a:pt x="83756" y="123913"/>
                </a:lnTo>
                <a:lnTo>
                  <a:pt x="83756" y="110147"/>
                </a:lnTo>
                <a:lnTo>
                  <a:pt x="81717" y="100194"/>
                </a:lnTo>
                <a:lnTo>
                  <a:pt x="76158" y="92068"/>
                </a:lnTo>
                <a:lnTo>
                  <a:pt x="67918" y="86590"/>
                </a:lnTo>
                <a:lnTo>
                  <a:pt x="57835" y="84582"/>
                </a:lnTo>
                <a:close/>
              </a:path>
              <a:path w="535939" h="427355">
                <a:moveTo>
                  <a:pt x="372808" y="36474"/>
                </a:moveTo>
                <a:lnTo>
                  <a:pt x="340918" y="36474"/>
                </a:lnTo>
                <a:lnTo>
                  <a:pt x="340918" y="123913"/>
                </a:lnTo>
                <a:lnTo>
                  <a:pt x="372808" y="123913"/>
                </a:lnTo>
                <a:lnTo>
                  <a:pt x="372808" y="36474"/>
                </a:lnTo>
                <a:close/>
              </a:path>
              <a:path w="535939" h="427355">
                <a:moveTo>
                  <a:pt x="280733" y="0"/>
                </a:moveTo>
                <a:lnTo>
                  <a:pt x="271685" y="1805"/>
                </a:lnTo>
                <a:lnTo>
                  <a:pt x="264298" y="6726"/>
                </a:lnTo>
                <a:lnTo>
                  <a:pt x="259318" y="14021"/>
                </a:lnTo>
                <a:lnTo>
                  <a:pt x="257492" y="22948"/>
                </a:lnTo>
                <a:lnTo>
                  <a:pt x="259318" y="31881"/>
                </a:lnTo>
                <a:lnTo>
                  <a:pt x="264298" y="39176"/>
                </a:lnTo>
                <a:lnTo>
                  <a:pt x="271685" y="44094"/>
                </a:lnTo>
                <a:lnTo>
                  <a:pt x="280733" y="45897"/>
                </a:lnTo>
                <a:lnTo>
                  <a:pt x="290212" y="45225"/>
                </a:lnTo>
                <a:lnTo>
                  <a:pt x="305234" y="43319"/>
                </a:lnTo>
                <a:lnTo>
                  <a:pt x="323053" y="40347"/>
                </a:lnTo>
                <a:lnTo>
                  <a:pt x="340918" y="36474"/>
                </a:lnTo>
                <a:lnTo>
                  <a:pt x="451287" y="36474"/>
                </a:lnTo>
                <a:lnTo>
                  <a:pt x="454423" y="31881"/>
                </a:lnTo>
                <a:lnTo>
                  <a:pt x="456247" y="22948"/>
                </a:lnTo>
                <a:lnTo>
                  <a:pt x="454500" y="14401"/>
                </a:lnTo>
                <a:lnTo>
                  <a:pt x="356882" y="14401"/>
                </a:lnTo>
                <a:lnTo>
                  <a:pt x="337449" y="8599"/>
                </a:lnTo>
                <a:lnTo>
                  <a:pt x="314555" y="4043"/>
                </a:lnTo>
                <a:lnTo>
                  <a:pt x="293787" y="1066"/>
                </a:lnTo>
                <a:lnTo>
                  <a:pt x="280733" y="0"/>
                </a:lnTo>
                <a:close/>
              </a:path>
              <a:path w="535939" h="427355">
                <a:moveTo>
                  <a:pt x="451287" y="36474"/>
                </a:moveTo>
                <a:lnTo>
                  <a:pt x="372808" y="36474"/>
                </a:lnTo>
                <a:lnTo>
                  <a:pt x="390677" y="40347"/>
                </a:lnTo>
                <a:lnTo>
                  <a:pt x="408500" y="43319"/>
                </a:lnTo>
                <a:lnTo>
                  <a:pt x="423520" y="45225"/>
                </a:lnTo>
                <a:lnTo>
                  <a:pt x="432981" y="45897"/>
                </a:lnTo>
                <a:lnTo>
                  <a:pt x="442049" y="44094"/>
                </a:lnTo>
                <a:lnTo>
                  <a:pt x="449443" y="39176"/>
                </a:lnTo>
                <a:lnTo>
                  <a:pt x="451287" y="36474"/>
                </a:lnTo>
                <a:close/>
              </a:path>
              <a:path w="535939" h="427355">
                <a:moveTo>
                  <a:pt x="432981" y="0"/>
                </a:moveTo>
                <a:lnTo>
                  <a:pt x="419931" y="1066"/>
                </a:lnTo>
                <a:lnTo>
                  <a:pt x="399175" y="4043"/>
                </a:lnTo>
                <a:lnTo>
                  <a:pt x="376297" y="8599"/>
                </a:lnTo>
                <a:lnTo>
                  <a:pt x="356882" y="14401"/>
                </a:lnTo>
                <a:lnTo>
                  <a:pt x="454500" y="14401"/>
                </a:lnTo>
                <a:lnTo>
                  <a:pt x="454423" y="14021"/>
                </a:lnTo>
                <a:lnTo>
                  <a:pt x="449443" y="6726"/>
                </a:lnTo>
                <a:lnTo>
                  <a:pt x="442049" y="1805"/>
                </a:lnTo>
                <a:lnTo>
                  <a:pt x="432981" y="0"/>
                </a:lnTo>
                <a:close/>
              </a:path>
            </a:pathLst>
          </a:custGeom>
          <a:solidFill>
            <a:srgbClr val="2870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18144" y="2784623"/>
            <a:ext cx="2069592" cy="13716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10225" y="2800477"/>
            <a:ext cx="2019935" cy="1322070"/>
          </a:xfrm>
          <a:custGeom>
            <a:avLst/>
            <a:gdLst/>
            <a:ahLst/>
            <a:cxnLst/>
            <a:rect l="l" t="t" r="r" b="b"/>
            <a:pathLst>
              <a:path w="2019935" h="1322070">
                <a:moveTo>
                  <a:pt x="1837281" y="0"/>
                </a:moveTo>
                <a:lnTo>
                  <a:pt x="1117457" y="0"/>
                </a:lnTo>
                <a:lnTo>
                  <a:pt x="1117457" y="110121"/>
                </a:lnTo>
                <a:lnTo>
                  <a:pt x="1837281" y="110121"/>
                </a:lnTo>
                <a:lnTo>
                  <a:pt x="1864735" y="115609"/>
                </a:lnTo>
                <a:lnTo>
                  <a:pt x="1887184" y="130562"/>
                </a:lnTo>
                <a:lnTo>
                  <a:pt x="1902333" y="152716"/>
                </a:lnTo>
                <a:lnTo>
                  <a:pt x="1907893" y="179806"/>
                </a:lnTo>
                <a:lnTo>
                  <a:pt x="1907893" y="1141807"/>
                </a:lnTo>
                <a:lnTo>
                  <a:pt x="1902333" y="1168915"/>
                </a:lnTo>
                <a:lnTo>
                  <a:pt x="1887184" y="1191072"/>
                </a:lnTo>
                <a:lnTo>
                  <a:pt x="1864735" y="1206020"/>
                </a:lnTo>
                <a:lnTo>
                  <a:pt x="1837281" y="1211505"/>
                </a:lnTo>
                <a:lnTo>
                  <a:pt x="0" y="1211505"/>
                </a:lnTo>
                <a:lnTo>
                  <a:pt x="0" y="1321639"/>
                </a:lnTo>
                <a:lnTo>
                  <a:pt x="1837281" y="1321639"/>
                </a:lnTo>
                <a:lnTo>
                  <a:pt x="1885674" y="1315204"/>
                </a:lnTo>
                <a:lnTo>
                  <a:pt x="1929194" y="1297052"/>
                </a:lnTo>
                <a:lnTo>
                  <a:pt x="1966089" y="1268909"/>
                </a:lnTo>
                <a:lnTo>
                  <a:pt x="1994609" y="1232502"/>
                </a:lnTo>
                <a:lnTo>
                  <a:pt x="2013005" y="1189559"/>
                </a:lnTo>
                <a:lnTo>
                  <a:pt x="2019526" y="1141807"/>
                </a:lnTo>
                <a:lnTo>
                  <a:pt x="2019526" y="179806"/>
                </a:lnTo>
                <a:lnTo>
                  <a:pt x="2013005" y="132060"/>
                </a:lnTo>
                <a:lnTo>
                  <a:pt x="1994609" y="89123"/>
                </a:lnTo>
                <a:lnTo>
                  <a:pt x="1966089" y="52722"/>
                </a:lnTo>
                <a:lnTo>
                  <a:pt x="1929194" y="24583"/>
                </a:lnTo>
                <a:lnTo>
                  <a:pt x="1885674" y="6433"/>
                </a:lnTo>
                <a:lnTo>
                  <a:pt x="1837281" y="0"/>
                </a:lnTo>
                <a:close/>
              </a:path>
            </a:pathLst>
          </a:custGeom>
          <a:solidFill>
            <a:srgbClr val="2870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792197" y="3445445"/>
            <a:ext cx="351802" cy="13716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784272" y="3461296"/>
            <a:ext cx="360045" cy="1322070"/>
          </a:xfrm>
          <a:custGeom>
            <a:avLst/>
            <a:gdLst/>
            <a:ahLst/>
            <a:cxnLst/>
            <a:rect l="l" t="t" r="r" b="b"/>
            <a:pathLst>
              <a:path w="360045" h="1322070">
                <a:moveTo>
                  <a:pt x="359727" y="0"/>
                </a:moveTo>
                <a:lnTo>
                  <a:pt x="182270" y="0"/>
                </a:lnTo>
                <a:lnTo>
                  <a:pt x="133870" y="6433"/>
                </a:lnTo>
                <a:lnTo>
                  <a:pt x="90344" y="24583"/>
                </a:lnTo>
                <a:lnTo>
                  <a:pt x="53444" y="52724"/>
                </a:lnTo>
                <a:lnTo>
                  <a:pt x="24920" y="89127"/>
                </a:lnTo>
                <a:lnTo>
                  <a:pt x="6521" y="132068"/>
                </a:lnTo>
                <a:lnTo>
                  <a:pt x="0" y="179819"/>
                </a:lnTo>
                <a:lnTo>
                  <a:pt x="0" y="1141812"/>
                </a:lnTo>
                <a:lnTo>
                  <a:pt x="6521" y="1189564"/>
                </a:lnTo>
                <a:lnTo>
                  <a:pt x="24920" y="1232507"/>
                </a:lnTo>
                <a:lnTo>
                  <a:pt x="53444" y="1268914"/>
                </a:lnTo>
                <a:lnTo>
                  <a:pt x="90344" y="1297057"/>
                </a:lnTo>
                <a:lnTo>
                  <a:pt x="133870" y="1315209"/>
                </a:lnTo>
                <a:lnTo>
                  <a:pt x="182270" y="1321644"/>
                </a:lnTo>
                <a:lnTo>
                  <a:pt x="359727" y="1321644"/>
                </a:lnTo>
                <a:lnTo>
                  <a:pt x="359727" y="1211510"/>
                </a:lnTo>
                <a:lnTo>
                  <a:pt x="182270" y="1211510"/>
                </a:lnTo>
                <a:lnTo>
                  <a:pt x="154795" y="1206022"/>
                </a:lnTo>
                <a:lnTo>
                  <a:pt x="132340" y="1191067"/>
                </a:lnTo>
                <a:lnTo>
                  <a:pt x="117190" y="1168910"/>
                </a:lnTo>
                <a:lnTo>
                  <a:pt x="111633" y="1141812"/>
                </a:lnTo>
                <a:lnTo>
                  <a:pt x="111633" y="179819"/>
                </a:lnTo>
                <a:lnTo>
                  <a:pt x="117190" y="152723"/>
                </a:lnTo>
                <a:lnTo>
                  <a:pt x="132340" y="130570"/>
                </a:lnTo>
                <a:lnTo>
                  <a:pt x="154795" y="115620"/>
                </a:lnTo>
                <a:lnTo>
                  <a:pt x="182270" y="110134"/>
                </a:lnTo>
                <a:lnTo>
                  <a:pt x="359727" y="110134"/>
                </a:lnTo>
                <a:lnTo>
                  <a:pt x="359727" y="0"/>
                </a:lnTo>
                <a:close/>
              </a:path>
            </a:pathLst>
          </a:custGeom>
          <a:solidFill>
            <a:srgbClr val="2870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367598" y="2541384"/>
            <a:ext cx="776401" cy="87477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8359673" y="2557221"/>
            <a:ext cx="784860" cy="826135"/>
          </a:xfrm>
          <a:custGeom>
            <a:avLst/>
            <a:gdLst/>
            <a:ahLst/>
            <a:cxnLst/>
            <a:rect l="l" t="t" r="r" b="b"/>
            <a:pathLst>
              <a:path w="784859" h="826135">
                <a:moveTo>
                  <a:pt x="784326" y="0"/>
                </a:moveTo>
                <a:lnTo>
                  <a:pt x="182283" y="0"/>
                </a:lnTo>
                <a:lnTo>
                  <a:pt x="133877" y="6433"/>
                </a:lnTo>
                <a:lnTo>
                  <a:pt x="90348" y="24583"/>
                </a:lnTo>
                <a:lnTo>
                  <a:pt x="53446" y="52722"/>
                </a:lnTo>
                <a:lnTo>
                  <a:pt x="24920" y="89123"/>
                </a:lnTo>
                <a:lnTo>
                  <a:pt x="6521" y="132060"/>
                </a:lnTo>
                <a:lnTo>
                  <a:pt x="0" y="179806"/>
                </a:lnTo>
                <a:lnTo>
                  <a:pt x="0" y="646264"/>
                </a:lnTo>
                <a:lnTo>
                  <a:pt x="6521" y="694006"/>
                </a:lnTo>
                <a:lnTo>
                  <a:pt x="24920" y="736941"/>
                </a:lnTo>
                <a:lnTo>
                  <a:pt x="53446" y="773344"/>
                </a:lnTo>
                <a:lnTo>
                  <a:pt x="90348" y="801485"/>
                </a:lnTo>
                <a:lnTo>
                  <a:pt x="133877" y="819636"/>
                </a:lnTo>
                <a:lnTo>
                  <a:pt x="182283" y="826071"/>
                </a:lnTo>
                <a:lnTo>
                  <a:pt x="784326" y="826071"/>
                </a:lnTo>
                <a:lnTo>
                  <a:pt x="784326" y="715924"/>
                </a:lnTo>
                <a:lnTo>
                  <a:pt x="182283" y="715924"/>
                </a:lnTo>
                <a:lnTo>
                  <a:pt x="154811" y="710440"/>
                </a:lnTo>
                <a:lnTo>
                  <a:pt x="132351" y="695496"/>
                </a:lnTo>
                <a:lnTo>
                  <a:pt x="117194" y="673351"/>
                </a:lnTo>
                <a:lnTo>
                  <a:pt x="111633" y="646264"/>
                </a:lnTo>
                <a:lnTo>
                  <a:pt x="111633" y="179806"/>
                </a:lnTo>
                <a:lnTo>
                  <a:pt x="117194" y="152705"/>
                </a:lnTo>
                <a:lnTo>
                  <a:pt x="132351" y="130552"/>
                </a:lnTo>
                <a:lnTo>
                  <a:pt x="154811" y="115605"/>
                </a:lnTo>
                <a:lnTo>
                  <a:pt x="182283" y="110121"/>
                </a:lnTo>
                <a:lnTo>
                  <a:pt x="784326" y="110121"/>
                </a:lnTo>
                <a:lnTo>
                  <a:pt x="784326" y="0"/>
                </a:lnTo>
                <a:close/>
              </a:path>
            </a:pathLst>
          </a:custGeom>
          <a:solidFill>
            <a:srgbClr val="2870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92254" y="4933081"/>
            <a:ext cx="886968" cy="20775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84335" y="4948911"/>
            <a:ext cx="837565" cy="192405"/>
          </a:xfrm>
          <a:custGeom>
            <a:avLst/>
            <a:gdLst/>
            <a:ahLst/>
            <a:cxnLst/>
            <a:rect l="l" t="t" r="r" b="b"/>
            <a:pathLst>
              <a:path w="837565" h="192404">
                <a:moveTo>
                  <a:pt x="655104" y="0"/>
                </a:moveTo>
                <a:lnTo>
                  <a:pt x="182283" y="0"/>
                </a:lnTo>
                <a:lnTo>
                  <a:pt x="133877" y="6435"/>
                </a:lnTo>
                <a:lnTo>
                  <a:pt x="90348" y="24590"/>
                </a:lnTo>
                <a:lnTo>
                  <a:pt x="53446" y="52735"/>
                </a:lnTo>
                <a:lnTo>
                  <a:pt x="24920" y="89142"/>
                </a:lnTo>
                <a:lnTo>
                  <a:pt x="6521" y="132084"/>
                </a:lnTo>
                <a:lnTo>
                  <a:pt x="0" y="179831"/>
                </a:lnTo>
                <a:lnTo>
                  <a:pt x="0" y="191921"/>
                </a:lnTo>
                <a:lnTo>
                  <a:pt x="111645" y="191921"/>
                </a:lnTo>
                <a:lnTo>
                  <a:pt x="111645" y="179831"/>
                </a:lnTo>
                <a:lnTo>
                  <a:pt x="117205" y="152727"/>
                </a:lnTo>
                <a:lnTo>
                  <a:pt x="132357" y="130565"/>
                </a:lnTo>
                <a:lnTo>
                  <a:pt x="154813" y="115609"/>
                </a:lnTo>
                <a:lnTo>
                  <a:pt x="182283" y="110121"/>
                </a:lnTo>
                <a:lnTo>
                  <a:pt x="821453" y="110121"/>
                </a:lnTo>
                <a:lnTo>
                  <a:pt x="812463" y="89142"/>
                </a:lnTo>
                <a:lnTo>
                  <a:pt x="783936" y="52735"/>
                </a:lnTo>
                <a:lnTo>
                  <a:pt x="747032" y="24590"/>
                </a:lnTo>
                <a:lnTo>
                  <a:pt x="703505" y="6435"/>
                </a:lnTo>
                <a:lnTo>
                  <a:pt x="655104" y="0"/>
                </a:lnTo>
                <a:close/>
              </a:path>
              <a:path w="837565" h="192404">
                <a:moveTo>
                  <a:pt x="821453" y="110121"/>
                </a:moveTo>
                <a:lnTo>
                  <a:pt x="655104" y="110121"/>
                </a:lnTo>
                <a:lnTo>
                  <a:pt x="682580" y="115609"/>
                </a:lnTo>
                <a:lnTo>
                  <a:pt x="705040" y="130565"/>
                </a:lnTo>
                <a:lnTo>
                  <a:pt x="720194" y="152727"/>
                </a:lnTo>
                <a:lnTo>
                  <a:pt x="725754" y="179831"/>
                </a:lnTo>
                <a:lnTo>
                  <a:pt x="725754" y="191921"/>
                </a:lnTo>
                <a:lnTo>
                  <a:pt x="837387" y="191921"/>
                </a:lnTo>
                <a:lnTo>
                  <a:pt x="837387" y="179831"/>
                </a:lnTo>
                <a:lnTo>
                  <a:pt x="830864" y="132084"/>
                </a:lnTo>
                <a:lnTo>
                  <a:pt x="821453" y="110121"/>
                </a:lnTo>
                <a:close/>
              </a:path>
            </a:pathLst>
          </a:custGeom>
          <a:solidFill>
            <a:srgbClr val="2870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8624722" y="10033"/>
            <a:ext cx="519277" cy="96763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8616797" y="10033"/>
            <a:ext cx="527685" cy="934085"/>
          </a:xfrm>
          <a:custGeom>
            <a:avLst/>
            <a:gdLst/>
            <a:ahLst/>
            <a:cxnLst/>
            <a:rect l="l" t="t" r="r" b="b"/>
            <a:pathLst>
              <a:path w="527684" h="934085">
                <a:moveTo>
                  <a:pt x="111632" y="0"/>
                </a:moveTo>
                <a:lnTo>
                  <a:pt x="0" y="0"/>
                </a:lnTo>
                <a:lnTo>
                  <a:pt x="0" y="753706"/>
                </a:lnTo>
                <a:lnTo>
                  <a:pt x="6520" y="801452"/>
                </a:lnTo>
                <a:lnTo>
                  <a:pt x="24916" y="844389"/>
                </a:lnTo>
                <a:lnTo>
                  <a:pt x="53438" y="880791"/>
                </a:lnTo>
                <a:lnTo>
                  <a:pt x="90335" y="908930"/>
                </a:lnTo>
                <a:lnTo>
                  <a:pt x="133858" y="927079"/>
                </a:lnTo>
                <a:lnTo>
                  <a:pt x="182257" y="933513"/>
                </a:lnTo>
                <a:lnTo>
                  <a:pt x="527202" y="933513"/>
                </a:lnTo>
                <a:lnTo>
                  <a:pt x="527202" y="823391"/>
                </a:lnTo>
                <a:lnTo>
                  <a:pt x="182257" y="823391"/>
                </a:lnTo>
                <a:lnTo>
                  <a:pt x="154800" y="817905"/>
                </a:lnTo>
                <a:lnTo>
                  <a:pt x="132348" y="802955"/>
                </a:lnTo>
                <a:lnTo>
                  <a:pt x="117194" y="780802"/>
                </a:lnTo>
                <a:lnTo>
                  <a:pt x="111632" y="753706"/>
                </a:lnTo>
                <a:lnTo>
                  <a:pt x="111632" y="0"/>
                </a:lnTo>
                <a:close/>
              </a:path>
            </a:pathLst>
          </a:custGeom>
          <a:solidFill>
            <a:srgbClr val="2870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571627" y="2784623"/>
            <a:ext cx="2572372" cy="13716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563703" y="2800464"/>
            <a:ext cx="2580640" cy="1322070"/>
          </a:xfrm>
          <a:custGeom>
            <a:avLst/>
            <a:gdLst/>
            <a:ahLst/>
            <a:cxnLst/>
            <a:rect l="l" t="t" r="r" b="b"/>
            <a:pathLst>
              <a:path w="2580640" h="1322070">
                <a:moveTo>
                  <a:pt x="2580297" y="0"/>
                </a:moveTo>
                <a:lnTo>
                  <a:pt x="1179436" y="0"/>
                </a:lnTo>
                <a:lnTo>
                  <a:pt x="1133498" y="5236"/>
                </a:lnTo>
                <a:lnTo>
                  <a:pt x="1091298" y="20146"/>
                </a:lnTo>
                <a:lnTo>
                  <a:pt x="1054049" y="43533"/>
                </a:lnTo>
                <a:lnTo>
                  <a:pt x="1022965" y="74198"/>
                </a:lnTo>
                <a:lnTo>
                  <a:pt x="999260" y="110945"/>
                </a:lnTo>
                <a:lnTo>
                  <a:pt x="984147" y="152575"/>
                </a:lnTo>
                <a:lnTo>
                  <a:pt x="978839" y="197891"/>
                </a:lnTo>
                <a:lnTo>
                  <a:pt x="978839" y="518032"/>
                </a:lnTo>
                <a:lnTo>
                  <a:pt x="971838" y="552143"/>
                </a:lnTo>
                <a:lnTo>
                  <a:pt x="952758" y="580034"/>
                </a:lnTo>
                <a:lnTo>
                  <a:pt x="924484" y="598857"/>
                </a:lnTo>
                <a:lnTo>
                  <a:pt x="889901" y="605764"/>
                </a:lnTo>
                <a:lnTo>
                  <a:pt x="200571" y="605764"/>
                </a:lnTo>
                <a:lnTo>
                  <a:pt x="154638" y="611000"/>
                </a:lnTo>
                <a:lnTo>
                  <a:pt x="112444" y="625908"/>
                </a:lnTo>
                <a:lnTo>
                  <a:pt x="75199" y="649293"/>
                </a:lnTo>
                <a:lnTo>
                  <a:pt x="44120" y="679958"/>
                </a:lnTo>
                <a:lnTo>
                  <a:pt x="20417" y="716704"/>
                </a:lnTo>
                <a:lnTo>
                  <a:pt x="5306" y="758336"/>
                </a:lnTo>
                <a:lnTo>
                  <a:pt x="0" y="803656"/>
                </a:lnTo>
                <a:lnTo>
                  <a:pt x="0" y="1123763"/>
                </a:lnTo>
                <a:lnTo>
                  <a:pt x="5306" y="1169083"/>
                </a:lnTo>
                <a:lnTo>
                  <a:pt x="20417" y="1210714"/>
                </a:lnTo>
                <a:lnTo>
                  <a:pt x="44120" y="1247461"/>
                </a:lnTo>
                <a:lnTo>
                  <a:pt x="75199" y="1278125"/>
                </a:lnTo>
                <a:lnTo>
                  <a:pt x="112444" y="1301510"/>
                </a:lnTo>
                <a:lnTo>
                  <a:pt x="154638" y="1316419"/>
                </a:lnTo>
                <a:lnTo>
                  <a:pt x="200571" y="1321654"/>
                </a:lnTo>
                <a:lnTo>
                  <a:pt x="2580297" y="1321654"/>
                </a:lnTo>
                <a:lnTo>
                  <a:pt x="2580297" y="1211520"/>
                </a:lnTo>
                <a:lnTo>
                  <a:pt x="200571" y="1211520"/>
                </a:lnTo>
                <a:lnTo>
                  <a:pt x="165986" y="1204609"/>
                </a:lnTo>
                <a:lnTo>
                  <a:pt x="137707" y="1185777"/>
                </a:lnTo>
                <a:lnTo>
                  <a:pt x="118623" y="1157877"/>
                </a:lnTo>
                <a:lnTo>
                  <a:pt x="111620" y="1123763"/>
                </a:lnTo>
                <a:lnTo>
                  <a:pt x="111620" y="803656"/>
                </a:lnTo>
                <a:lnTo>
                  <a:pt x="118623" y="769536"/>
                </a:lnTo>
                <a:lnTo>
                  <a:pt x="137707" y="741637"/>
                </a:lnTo>
                <a:lnTo>
                  <a:pt x="165986" y="722808"/>
                </a:lnTo>
                <a:lnTo>
                  <a:pt x="200571" y="715899"/>
                </a:lnTo>
                <a:lnTo>
                  <a:pt x="889901" y="715899"/>
                </a:lnTo>
                <a:lnTo>
                  <a:pt x="935844" y="710664"/>
                </a:lnTo>
                <a:lnTo>
                  <a:pt x="978047" y="695757"/>
                </a:lnTo>
                <a:lnTo>
                  <a:pt x="1015298" y="672375"/>
                </a:lnTo>
                <a:lnTo>
                  <a:pt x="1046383" y="641715"/>
                </a:lnTo>
                <a:lnTo>
                  <a:pt x="1070089" y="604973"/>
                </a:lnTo>
                <a:lnTo>
                  <a:pt x="1085203" y="563347"/>
                </a:lnTo>
                <a:lnTo>
                  <a:pt x="1090510" y="518032"/>
                </a:lnTo>
                <a:lnTo>
                  <a:pt x="1090510" y="197891"/>
                </a:lnTo>
                <a:lnTo>
                  <a:pt x="1097511" y="163776"/>
                </a:lnTo>
                <a:lnTo>
                  <a:pt x="1116590" y="135877"/>
                </a:lnTo>
                <a:lnTo>
                  <a:pt x="1144860" y="117045"/>
                </a:lnTo>
                <a:lnTo>
                  <a:pt x="1179436" y="110134"/>
                </a:lnTo>
                <a:lnTo>
                  <a:pt x="2580297" y="110134"/>
                </a:lnTo>
                <a:lnTo>
                  <a:pt x="2580297" y="0"/>
                </a:lnTo>
                <a:close/>
              </a:path>
            </a:pathLst>
          </a:custGeom>
          <a:solidFill>
            <a:srgbClr val="2870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293501" y="1029309"/>
            <a:ext cx="156845" cy="328295"/>
          </a:xfrm>
          <a:custGeom>
            <a:avLst/>
            <a:gdLst/>
            <a:ahLst/>
            <a:cxnLst/>
            <a:rect l="l" t="t" r="r" b="b"/>
            <a:pathLst>
              <a:path w="156845" h="328294">
                <a:moveTo>
                  <a:pt x="78270" y="0"/>
                </a:moveTo>
                <a:lnTo>
                  <a:pt x="33020" y="121033"/>
                </a:lnTo>
                <a:lnTo>
                  <a:pt x="9783" y="187505"/>
                </a:lnTo>
                <a:lnTo>
                  <a:pt x="1222" y="222931"/>
                </a:lnTo>
                <a:lnTo>
                  <a:pt x="0" y="250825"/>
                </a:lnTo>
                <a:lnTo>
                  <a:pt x="6148" y="280866"/>
                </a:lnTo>
                <a:lnTo>
                  <a:pt x="22918" y="305403"/>
                </a:lnTo>
                <a:lnTo>
                  <a:pt x="47797" y="321948"/>
                </a:lnTo>
                <a:lnTo>
                  <a:pt x="78270" y="328015"/>
                </a:lnTo>
                <a:lnTo>
                  <a:pt x="108710" y="321948"/>
                </a:lnTo>
                <a:lnTo>
                  <a:pt x="133578" y="305403"/>
                </a:lnTo>
                <a:lnTo>
                  <a:pt x="150350" y="280866"/>
                </a:lnTo>
                <a:lnTo>
                  <a:pt x="156502" y="250825"/>
                </a:lnTo>
                <a:lnTo>
                  <a:pt x="144278" y="193652"/>
                </a:lnTo>
                <a:lnTo>
                  <a:pt x="117386" y="109429"/>
                </a:lnTo>
                <a:lnTo>
                  <a:pt x="90493" y="33197"/>
                </a:lnTo>
                <a:lnTo>
                  <a:pt x="78270" y="0"/>
                </a:lnTo>
                <a:close/>
              </a:path>
            </a:pathLst>
          </a:custGeom>
          <a:solidFill>
            <a:srgbClr val="2870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0" y="2563769"/>
            <a:ext cx="1680921" cy="167030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0" y="2137651"/>
            <a:ext cx="2064607" cy="250545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659202" y="2522182"/>
            <a:ext cx="221221" cy="44808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127" y="266268"/>
            <a:ext cx="559816" cy="531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76976" y="271742"/>
            <a:ext cx="3160395" cy="528955"/>
          </a:xfrm>
          <a:custGeom>
            <a:avLst/>
            <a:gdLst/>
            <a:ahLst/>
            <a:cxnLst/>
            <a:rect l="l" t="t" r="r" b="b"/>
            <a:pathLst>
              <a:path w="3160395" h="528955">
                <a:moveTo>
                  <a:pt x="3091696" y="0"/>
                </a:moveTo>
                <a:lnTo>
                  <a:pt x="68465" y="0"/>
                </a:lnTo>
                <a:lnTo>
                  <a:pt x="41817" y="7692"/>
                </a:lnTo>
                <a:lnTo>
                  <a:pt x="20054" y="28670"/>
                </a:lnTo>
                <a:lnTo>
                  <a:pt x="5381" y="59782"/>
                </a:lnTo>
                <a:lnTo>
                  <a:pt x="0" y="97878"/>
                </a:lnTo>
                <a:lnTo>
                  <a:pt x="0" y="430961"/>
                </a:lnTo>
                <a:lnTo>
                  <a:pt x="5381" y="469058"/>
                </a:lnTo>
                <a:lnTo>
                  <a:pt x="20054" y="500170"/>
                </a:lnTo>
                <a:lnTo>
                  <a:pt x="41817" y="521148"/>
                </a:lnTo>
                <a:lnTo>
                  <a:pt x="68465" y="528840"/>
                </a:lnTo>
                <a:lnTo>
                  <a:pt x="3091696" y="528840"/>
                </a:lnTo>
                <a:lnTo>
                  <a:pt x="3118342" y="521148"/>
                </a:lnTo>
                <a:lnTo>
                  <a:pt x="3140101" y="500170"/>
                </a:lnTo>
                <a:lnTo>
                  <a:pt x="3154770" y="469058"/>
                </a:lnTo>
                <a:lnTo>
                  <a:pt x="3160149" y="430961"/>
                </a:lnTo>
                <a:lnTo>
                  <a:pt x="3160149" y="97878"/>
                </a:lnTo>
                <a:lnTo>
                  <a:pt x="3154770" y="59782"/>
                </a:lnTo>
                <a:lnTo>
                  <a:pt x="3140101" y="28670"/>
                </a:lnTo>
                <a:lnTo>
                  <a:pt x="3118342" y="7692"/>
                </a:lnTo>
                <a:lnTo>
                  <a:pt x="3091696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1180" y="370668"/>
            <a:ext cx="2738120" cy="314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90"/>
              <a:t>MAGNITUD </a:t>
            </a:r>
            <a:r>
              <a:rPr dirty="0" spc="65"/>
              <a:t>DEL</a:t>
            </a:r>
            <a:r>
              <a:rPr dirty="0" spc="300"/>
              <a:t> </a:t>
            </a:r>
            <a:r>
              <a:rPr dirty="0" spc="105"/>
              <a:t>PROBLEMA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21746" y="995224"/>
            <a:ext cx="1751330" cy="46863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>
              <a:lnSpc>
                <a:spcPts val="2125"/>
              </a:lnSpc>
              <a:spcBef>
                <a:spcPts val="114"/>
              </a:spcBef>
            </a:pPr>
            <a:r>
              <a:rPr dirty="0" baseline="3086" sz="2700" spc="82" b="1">
                <a:solidFill>
                  <a:srgbClr val="2050BC"/>
                </a:solidFill>
                <a:latin typeface="Arial"/>
                <a:cs typeface="Arial"/>
              </a:rPr>
              <a:t>Más </a:t>
            </a:r>
            <a:r>
              <a:rPr dirty="0" baseline="1543" sz="2700" spc="37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1800" spc="5" b="1">
                <a:solidFill>
                  <a:srgbClr val="2050BC"/>
                </a:solidFill>
                <a:latin typeface="Arial"/>
                <a:cs typeface="Arial"/>
              </a:rPr>
              <a:t>30</a:t>
            </a:r>
            <a:r>
              <a:rPr dirty="0" sz="1800" spc="-21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050BC"/>
                </a:solidFill>
                <a:latin typeface="Arial"/>
                <a:cs typeface="Arial"/>
              </a:rPr>
              <a:t>años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1345"/>
              </a:lnSpc>
            </a:pPr>
            <a:r>
              <a:rPr dirty="0" baseline="4830" sz="1725" spc="-37">
                <a:solidFill>
                  <a:srgbClr val="696B6B"/>
                </a:solidFill>
                <a:latin typeface="Arial"/>
                <a:cs typeface="Arial"/>
              </a:rPr>
              <a:t>De </a:t>
            </a:r>
            <a:r>
              <a:rPr dirty="0" baseline="4830" sz="1725" spc="7">
                <a:solidFill>
                  <a:srgbClr val="696B6B"/>
                </a:solidFill>
                <a:latin typeface="Arial"/>
                <a:cs typeface="Arial"/>
              </a:rPr>
              <a:t>período </a:t>
            </a:r>
            <a:r>
              <a:rPr dirty="0" baseline="2415" sz="1725" spc="15">
                <a:solidFill>
                  <a:srgbClr val="696B6B"/>
                </a:solidFill>
                <a:latin typeface="Arial"/>
                <a:cs typeface="Arial"/>
              </a:rPr>
              <a:t>de </a:t>
            </a:r>
            <a:r>
              <a:rPr dirty="0" sz="1150" spc="5">
                <a:solidFill>
                  <a:srgbClr val="696B6B"/>
                </a:solidFill>
                <a:latin typeface="Arial"/>
                <a:cs typeface="Arial"/>
              </a:rPr>
              <a:t>vida</a:t>
            </a:r>
            <a:r>
              <a:rPr dirty="0" sz="1150" spc="-95">
                <a:solidFill>
                  <a:srgbClr val="696B6B"/>
                </a:solidFill>
                <a:latin typeface="Arial"/>
                <a:cs typeface="Arial"/>
              </a:rPr>
              <a:t> </a:t>
            </a:r>
            <a:r>
              <a:rPr dirty="0" sz="1150" spc="10">
                <a:solidFill>
                  <a:srgbClr val="696B6B"/>
                </a:solidFill>
                <a:latin typeface="Arial"/>
                <a:cs typeface="Arial"/>
              </a:rPr>
              <a:t>útil</a:t>
            </a:r>
            <a:endParaRPr sz="11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44699" y="1723846"/>
            <a:ext cx="2117090" cy="6508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 marL="3810">
              <a:lnSpc>
                <a:spcPts val="2135"/>
              </a:lnSpc>
              <a:spcBef>
                <a:spcPts val="114"/>
              </a:spcBef>
            </a:pPr>
            <a:r>
              <a:rPr dirty="0" baseline="1543" sz="2700" b="1">
                <a:solidFill>
                  <a:srgbClr val="2050BC"/>
                </a:solidFill>
                <a:latin typeface="Arial"/>
                <a:cs typeface="Arial"/>
              </a:rPr>
              <a:t>Asbesto</a:t>
            </a:r>
            <a:r>
              <a:rPr dirty="0" baseline="1543" sz="2700" spc="-7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800" spc="25" b="1">
                <a:solidFill>
                  <a:srgbClr val="2050BC"/>
                </a:solidFill>
                <a:latin typeface="Arial"/>
                <a:cs typeface="Arial"/>
              </a:rPr>
              <a:t>cemento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1355"/>
              </a:lnSpc>
            </a:pPr>
            <a:r>
              <a:rPr dirty="0" baseline="4830" sz="1725">
                <a:solidFill>
                  <a:srgbClr val="696B6B"/>
                </a:solidFill>
                <a:latin typeface="Arial"/>
                <a:cs typeface="Arial"/>
              </a:rPr>
              <a:t>Material </a:t>
            </a:r>
            <a:r>
              <a:rPr dirty="0" baseline="2415" sz="1725" spc="15">
                <a:solidFill>
                  <a:srgbClr val="696B6B"/>
                </a:solidFill>
                <a:latin typeface="Arial"/>
                <a:cs typeface="Arial"/>
              </a:rPr>
              <a:t>potencial </a:t>
            </a:r>
            <a:r>
              <a:rPr dirty="0" sz="1150" spc="-15">
                <a:solidFill>
                  <a:srgbClr val="696B6B"/>
                </a:solidFill>
                <a:latin typeface="Arial"/>
                <a:cs typeface="Arial"/>
              </a:rPr>
              <a:t>en</a:t>
            </a:r>
            <a:r>
              <a:rPr dirty="0" sz="1150" spc="-105">
                <a:solidFill>
                  <a:srgbClr val="696B6B"/>
                </a:solidFill>
                <a:latin typeface="Arial"/>
                <a:cs typeface="Arial"/>
              </a:rPr>
              <a:t> </a:t>
            </a:r>
            <a:r>
              <a:rPr dirty="0" sz="1150" spc="5">
                <a:solidFill>
                  <a:srgbClr val="696B6B"/>
                </a:solidFill>
                <a:latin typeface="Arial"/>
                <a:cs typeface="Arial"/>
              </a:rPr>
              <a:t>problemas</a:t>
            </a:r>
            <a:endParaRPr sz="11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dirty="0" baseline="4830" sz="1725" spc="-7">
                <a:solidFill>
                  <a:srgbClr val="696B6B"/>
                </a:solidFill>
                <a:latin typeface="Arial"/>
                <a:cs typeface="Arial"/>
              </a:rPr>
              <a:t>cancerígenos </a:t>
            </a:r>
            <a:r>
              <a:rPr dirty="0" baseline="2415" sz="1725" spc="-22">
                <a:solidFill>
                  <a:srgbClr val="696B6B"/>
                </a:solidFill>
                <a:latin typeface="Arial"/>
                <a:cs typeface="Arial"/>
              </a:rPr>
              <a:t>al </a:t>
            </a:r>
            <a:r>
              <a:rPr dirty="0" sz="1150" spc="-10">
                <a:solidFill>
                  <a:srgbClr val="696B6B"/>
                </a:solidFill>
                <a:latin typeface="Arial"/>
                <a:cs typeface="Arial"/>
              </a:rPr>
              <a:t>ser</a:t>
            </a:r>
            <a:r>
              <a:rPr dirty="0" sz="1150" spc="-35">
                <a:solidFill>
                  <a:srgbClr val="696B6B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696B6B"/>
                </a:solidFill>
                <a:latin typeface="Arial"/>
                <a:cs typeface="Arial"/>
              </a:rPr>
              <a:t>inhalados</a:t>
            </a:r>
            <a:endParaRPr sz="11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08821" y="2616660"/>
            <a:ext cx="1573530" cy="4730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 marL="3810">
              <a:lnSpc>
                <a:spcPts val="2140"/>
              </a:lnSpc>
              <a:spcBef>
                <a:spcPts val="114"/>
              </a:spcBef>
            </a:pPr>
            <a:r>
              <a:rPr dirty="0" sz="1800" spc="-5" b="1">
                <a:solidFill>
                  <a:srgbClr val="2050BC"/>
                </a:solidFill>
                <a:latin typeface="Arial"/>
                <a:cs typeface="Arial"/>
              </a:rPr>
              <a:t>Fugas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1360"/>
              </a:lnSpc>
            </a:pPr>
            <a:r>
              <a:rPr dirty="0" baseline="4830" sz="1725">
                <a:solidFill>
                  <a:srgbClr val="696B6B"/>
                </a:solidFill>
                <a:latin typeface="Arial"/>
                <a:cs typeface="Arial"/>
              </a:rPr>
              <a:t>Desper</a:t>
            </a:r>
            <a:r>
              <a:rPr dirty="0" baseline="2415" sz="1725">
                <a:solidFill>
                  <a:srgbClr val="696B6B"/>
                </a:solidFill>
                <a:latin typeface="Arial"/>
                <a:cs typeface="Arial"/>
              </a:rPr>
              <a:t>dicio </a:t>
            </a:r>
            <a:r>
              <a:rPr dirty="0" sz="1150" spc="5">
                <a:solidFill>
                  <a:srgbClr val="696B6B"/>
                </a:solidFill>
                <a:latin typeface="Arial"/>
                <a:cs typeface="Arial"/>
              </a:rPr>
              <a:t>del</a:t>
            </a:r>
            <a:r>
              <a:rPr dirty="0" sz="1150" spc="-65">
                <a:solidFill>
                  <a:srgbClr val="696B6B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696B6B"/>
                </a:solidFill>
                <a:latin typeface="Arial"/>
                <a:cs typeface="Arial"/>
              </a:rPr>
              <a:t>recurso</a:t>
            </a:r>
            <a:endParaRPr sz="11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40124" y="3352097"/>
            <a:ext cx="2306320" cy="45910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1650" spc="10" b="1">
                <a:solidFill>
                  <a:srgbClr val="2050BC"/>
                </a:solidFill>
                <a:latin typeface="Arial"/>
                <a:cs typeface="Arial"/>
              </a:rPr>
              <a:t>3</a:t>
            </a:r>
            <a:r>
              <a:rPr dirty="0" sz="1650" spc="-170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650" spc="-50" b="1">
                <a:solidFill>
                  <a:srgbClr val="2050BC"/>
                </a:solidFill>
                <a:latin typeface="Arial"/>
                <a:cs typeface="Arial"/>
              </a:rPr>
              <a:t>Reparaciones</a:t>
            </a:r>
            <a:r>
              <a:rPr dirty="0" sz="1650" spc="-16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baseline="-3367" sz="2475" spc="-52" b="1">
                <a:solidFill>
                  <a:srgbClr val="2050BC"/>
                </a:solidFill>
                <a:latin typeface="Arial"/>
                <a:cs typeface="Arial"/>
              </a:rPr>
              <a:t>por</a:t>
            </a:r>
            <a:r>
              <a:rPr dirty="0" baseline="-3367" sz="2475" spc="-254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baseline="-5050" sz="2475" spc="-75" b="1">
                <a:solidFill>
                  <a:srgbClr val="2050BC"/>
                </a:solidFill>
                <a:latin typeface="Arial"/>
                <a:cs typeface="Arial"/>
              </a:rPr>
              <a:t>mes</a:t>
            </a:r>
            <a:endParaRPr baseline="-5050" sz="2475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  <a:spcBef>
                <a:spcPts val="30"/>
              </a:spcBef>
            </a:pPr>
            <a:r>
              <a:rPr dirty="0" baseline="2415" sz="1725">
                <a:solidFill>
                  <a:srgbClr val="696B6B"/>
                </a:solidFill>
                <a:latin typeface="Arial"/>
                <a:cs typeface="Arial"/>
              </a:rPr>
              <a:t>por </a:t>
            </a:r>
            <a:r>
              <a:rPr dirty="0" baseline="2415" sz="1725" spc="-37">
                <a:solidFill>
                  <a:srgbClr val="696B6B"/>
                </a:solidFill>
                <a:latin typeface="Arial"/>
                <a:cs typeface="Arial"/>
              </a:rPr>
              <a:t>fallas </a:t>
            </a:r>
            <a:r>
              <a:rPr dirty="0" sz="1150" spc="-5">
                <a:solidFill>
                  <a:srgbClr val="696B6B"/>
                </a:solidFill>
                <a:latin typeface="Arial"/>
                <a:cs typeface="Arial"/>
              </a:rPr>
              <a:t>de</a:t>
            </a:r>
            <a:r>
              <a:rPr dirty="0" sz="1150" spc="-170">
                <a:solidFill>
                  <a:srgbClr val="696B6B"/>
                </a:solidFill>
                <a:latin typeface="Arial"/>
                <a:cs typeface="Arial"/>
              </a:rPr>
              <a:t> </a:t>
            </a:r>
            <a:r>
              <a:rPr dirty="0" sz="1150" spc="-30">
                <a:solidFill>
                  <a:srgbClr val="696B6B"/>
                </a:solidFill>
                <a:latin typeface="Arial"/>
                <a:cs typeface="Arial"/>
              </a:rPr>
              <a:t>tuberías</a:t>
            </a:r>
            <a:endParaRPr sz="11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80437" y="4100150"/>
            <a:ext cx="1630045" cy="4679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 marL="3810">
              <a:lnSpc>
                <a:spcPts val="2125"/>
              </a:lnSpc>
              <a:spcBef>
                <a:spcPts val="114"/>
              </a:spcBef>
            </a:pPr>
            <a:r>
              <a:rPr dirty="0" baseline="1543" sz="2700" spc="30" b="1">
                <a:solidFill>
                  <a:srgbClr val="2050BC"/>
                </a:solidFill>
                <a:latin typeface="Arial"/>
                <a:cs typeface="Arial"/>
              </a:rPr>
              <a:t>USD</a:t>
            </a:r>
            <a:r>
              <a:rPr dirty="0" baseline="1543" sz="2700" spc="-60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050BC"/>
                </a:solidFill>
                <a:latin typeface="Arial"/>
                <a:cs typeface="Arial"/>
              </a:rPr>
              <a:t>$10.440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1345"/>
              </a:lnSpc>
            </a:pPr>
            <a:r>
              <a:rPr dirty="0" baseline="2415" sz="1725" spc="-15">
                <a:solidFill>
                  <a:srgbClr val="696B6B"/>
                </a:solidFill>
                <a:latin typeface="Arial"/>
                <a:cs typeface="Arial"/>
              </a:rPr>
              <a:t>Anuales </a:t>
            </a:r>
            <a:r>
              <a:rPr dirty="0" sz="1150" spc="-15">
                <a:solidFill>
                  <a:srgbClr val="696B6B"/>
                </a:solidFill>
                <a:latin typeface="Arial"/>
                <a:cs typeface="Arial"/>
              </a:rPr>
              <a:t>en</a:t>
            </a:r>
            <a:r>
              <a:rPr dirty="0" sz="1150" spc="-60">
                <a:solidFill>
                  <a:srgbClr val="696B6B"/>
                </a:solidFill>
                <a:latin typeface="Arial"/>
                <a:cs typeface="Arial"/>
              </a:rPr>
              <a:t> </a:t>
            </a:r>
            <a:r>
              <a:rPr dirty="0" sz="1150" spc="-5">
                <a:solidFill>
                  <a:srgbClr val="696B6B"/>
                </a:solidFill>
                <a:latin typeface="Arial"/>
                <a:cs typeface="Arial"/>
              </a:rPr>
              <a:t>reparaciones</a:t>
            </a:r>
            <a:endParaRPr sz="11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39862" y="2830151"/>
            <a:ext cx="1605915" cy="370205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307975" marR="5080" indent="-295910">
              <a:lnSpc>
                <a:spcPts val="1260"/>
              </a:lnSpc>
              <a:spcBef>
                <a:spcPts val="300"/>
              </a:spcBef>
            </a:pPr>
            <a:r>
              <a:rPr dirty="0" baseline="2314" sz="1800" spc="-7">
                <a:solidFill>
                  <a:srgbClr val="696B6B"/>
                </a:solidFill>
                <a:latin typeface="Arial"/>
                <a:cs typeface="Arial"/>
              </a:rPr>
              <a:t>Personas</a:t>
            </a:r>
            <a:r>
              <a:rPr dirty="0" baseline="2314" sz="1800" spc="-75">
                <a:solidFill>
                  <a:srgbClr val="696B6B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696B6B"/>
                </a:solidFill>
                <a:latin typeface="Arial"/>
                <a:cs typeface="Arial"/>
              </a:rPr>
              <a:t>insatisfechas  </a:t>
            </a:r>
            <a:r>
              <a:rPr dirty="0" baseline="2314" sz="1800" spc="37">
                <a:solidFill>
                  <a:srgbClr val="696B6B"/>
                </a:solidFill>
                <a:latin typeface="Arial"/>
                <a:cs typeface="Arial"/>
              </a:rPr>
              <a:t>con </a:t>
            </a:r>
            <a:r>
              <a:rPr dirty="0" sz="1200" spc="-10">
                <a:solidFill>
                  <a:srgbClr val="696B6B"/>
                </a:solidFill>
                <a:latin typeface="Arial"/>
                <a:cs typeface="Arial"/>
              </a:rPr>
              <a:t>el</a:t>
            </a:r>
            <a:r>
              <a:rPr dirty="0" sz="1200" spc="-70">
                <a:solidFill>
                  <a:srgbClr val="696B6B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696B6B"/>
                </a:solidFill>
                <a:latin typeface="Arial"/>
                <a:cs typeface="Arial"/>
              </a:rPr>
              <a:t>servicio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74513" y="1533355"/>
            <a:ext cx="1171575" cy="415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41910">
              <a:lnSpc>
                <a:spcPct val="106600"/>
              </a:lnSpc>
              <a:spcBef>
                <a:spcPts val="95"/>
              </a:spcBef>
            </a:pPr>
            <a:r>
              <a:rPr dirty="0" sz="1200" spc="5" b="1">
                <a:solidFill>
                  <a:srgbClr val="696B6B"/>
                </a:solidFill>
                <a:latin typeface="Arial"/>
                <a:cs typeface="Arial"/>
              </a:rPr>
              <a:t>50 </a:t>
            </a:r>
            <a:r>
              <a:rPr dirty="0" sz="1200" spc="-5" b="1">
                <a:solidFill>
                  <a:srgbClr val="696B6B"/>
                </a:solidFill>
                <a:latin typeface="Arial"/>
                <a:cs typeface="Arial"/>
              </a:rPr>
              <a:t>PERSONAS </a:t>
            </a:r>
            <a:r>
              <a:rPr dirty="0" baseline="2314" sz="1800" spc="-7" b="1">
                <a:solidFill>
                  <a:srgbClr val="696B6B"/>
                </a:solidFill>
                <a:latin typeface="Arial"/>
                <a:cs typeface="Arial"/>
              </a:rPr>
              <a:t> </a:t>
            </a:r>
            <a:r>
              <a:rPr dirty="0" baseline="2314" sz="1800" spc="7" b="1">
                <a:solidFill>
                  <a:srgbClr val="696B6B"/>
                </a:solidFill>
                <a:latin typeface="Arial"/>
                <a:cs typeface="Arial"/>
              </a:rPr>
              <a:t>ENCUE</a:t>
            </a:r>
            <a:r>
              <a:rPr dirty="0" baseline="2314" sz="1800" spc="-15" b="1">
                <a:solidFill>
                  <a:srgbClr val="696B6B"/>
                </a:solidFill>
                <a:latin typeface="Arial"/>
                <a:cs typeface="Arial"/>
              </a:rPr>
              <a:t>S</a:t>
            </a:r>
            <a:r>
              <a:rPr dirty="0" sz="1200" spc="-120" b="1">
                <a:solidFill>
                  <a:srgbClr val="696B6B"/>
                </a:solidFill>
                <a:latin typeface="Arial"/>
                <a:cs typeface="Arial"/>
              </a:rPr>
              <a:t>T</a:t>
            </a:r>
            <a:r>
              <a:rPr dirty="0" sz="1200" spc="-20" b="1">
                <a:solidFill>
                  <a:srgbClr val="696B6B"/>
                </a:solidFill>
                <a:latin typeface="Arial"/>
                <a:cs typeface="Arial"/>
              </a:rPr>
              <a:t>ADAS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74292" y="4104392"/>
            <a:ext cx="1737360" cy="52705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algn="ctr" marL="12700" marR="5080">
              <a:lnSpc>
                <a:spcPts val="1260"/>
              </a:lnSpc>
              <a:spcBef>
                <a:spcPts val="300"/>
              </a:spcBef>
            </a:pPr>
            <a:r>
              <a:rPr dirty="0" baseline="4629" sz="1800" spc="-7">
                <a:solidFill>
                  <a:srgbClr val="696B6B"/>
                </a:solidFill>
                <a:latin typeface="Arial"/>
                <a:cs typeface="Arial"/>
              </a:rPr>
              <a:t>Personas </a:t>
            </a:r>
            <a:r>
              <a:rPr dirty="0" baseline="2314" sz="1800" spc="37">
                <a:solidFill>
                  <a:srgbClr val="696B6B"/>
                </a:solidFill>
                <a:latin typeface="Arial"/>
                <a:cs typeface="Arial"/>
              </a:rPr>
              <a:t>con</a:t>
            </a:r>
            <a:r>
              <a:rPr dirty="0" baseline="2314" sz="1800" spc="-127">
                <a:solidFill>
                  <a:srgbClr val="696B6B"/>
                </a:solidFill>
                <a:latin typeface="Arial"/>
                <a:cs typeface="Arial"/>
              </a:rPr>
              <a:t> </a:t>
            </a:r>
            <a:r>
              <a:rPr dirty="0" sz="1200" spc="10">
                <a:solidFill>
                  <a:srgbClr val="696B6B"/>
                </a:solidFill>
                <a:latin typeface="Arial"/>
                <a:cs typeface="Arial"/>
              </a:rPr>
              <a:t>problemas  </a:t>
            </a:r>
            <a:r>
              <a:rPr dirty="0" baseline="2314" sz="1800" spc="-15">
                <a:solidFill>
                  <a:srgbClr val="696B6B"/>
                </a:solidFill>
                <a:latin typeface="Arial"/>
                <a:cs typeface="Arial"/>
              </a:rPr>
              <a:t>en </a:t>
            </a:r>
            <a:r>
              <a:rPr dirty="0" baseline="2314" sz="1800" spc="-7">
                <a:solidFill>
                  <a:srgbClr val="696B6B"/>
                </a:solidFill>
                <a:latin typeface="Arial"/>
                <a:cs typeface="Arial"/>
              </a:rPr>
              <a:t>redes</a:t>
            </a:r>
            <a:r>
              <a:rPr dirty="0" baseline="2314" sz="1800" spc="-52">
                <a:solidFill>
                  <a:srgbClr val="696B6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96B6B"/>
                </a:solidFill>
                <a:latin typeface="Arial"/>
                <a:cs typeface="Arial"/>
              </a:rPr>
              <a:t>internas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225"/>
              </a:lnSpc>
            </a:pPr>
            <a:r>
              <a:rPr dirty="0" baseline="2314" sz="1800" spc="22">
                <a:solidFill>
                  <a:srgbClr val="696B6B"/>
                </a:solidFill>
                <a:latin typeface="Arial"/>
                <a:cs typeface="Arial"/>
              </a:rPr>
              <a:t>de </a:t>
            </a:r>
            <a:r>
              <a:rPr dirty="0" baseline="2314" sz="1800" spc="-7">
                <a:solidFill>
                  <a:srgbClr val="696B6B"/>
                </a:solidFill>
                <a:latin typeface="Arial"/>
                <a:cs typeface="Arial"/>
              </a:rPr>
              <a:t>agua</a:t>
            </a:r>
            <a:r>
              <a:rPr dirty="0" baseline="2314" sz="1800" spc="-97">
                <a:solidFill>
                  <a:srgbClr val="696B6B"/>
                </a:solidFill>
                <a:latin typeface="Arial"/>
                <a:cs typeface="Arial"/>
              </a:rPr>
              <a:t> </a:t>
            </a:r>
            <a:r>
              <a:rPr dirty="0" sz="1200" spc="20">
                <a:solidFill>
                  <a:srgbClr val="696B6B"/>
                </a:solidFill>
                <a:latin typeface="Arial"/>
                <a:cs typeface="Arial"/>
              </a:rPr>
              <a:t>potable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8361" y="993403"/>
            <a:ext cx="2045970" cy="6419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2300"/>
              </a:lnSpc>
              <a:spcBef>
                <a:spcPts val="90"/>
              </a:spcBef>
            </a:pPr>
            <a:r>
              <a:rPr dirty="0" sz="1200" spc="10" b="1">
                <a:solidFill>
                  <a:srgbClr val="2050BC"/>
                </a:solidFill>
                <a:latin typeface="Arial"/>
                <a:cs typeface="Arial"/>
              </a:rPr>
              <a:t>Pérdidas </a:t>
            </a:r>
            <a:r>
              <a:rPr dirty="0" sz="1200" spc="20" b="1">
                <a:solidFill>
                  <a:srgbClr val="2050BC"/>
                </a:solidFill>
                <a:latin typeface="Arial"/>
                <a:cs typeface="Arial"/>
              </a:rPr>
              <a:t>económicas  </a:t>
            </a:r>
            <a:r>
              <a:rPr dirty="0" sz="1200" spc="10" b="1">
                <a:solidFill>
                  <a:srgbClr val="2050BC"/>
                </a:solidFill>
                <a:latin typeface="Arial"/>
                <a:cs typeface="Arial"/>
              </a:rPr>
              <a:t>Pérdidas </a:t>
            </a:r>
            <a:r>
              <a:rPr dirty="0" sz="1200" spc="20" b="1">
                <a:solidFill>
                  <a:srgbClr val="2050BC"/>
                </a:solidFill>
                <a:latin typeface="Arial"/>
                <a:cs typeface="Arial"/>
              </a:rPr>
              <a:t>materiales  </a:t>
            </a:r>
            <a:r>
              <a:rPr dirty="0" sz="1200" spc="10" b="1">
                <a:solidFill>
                  <a:srgbClr val="2050BC"/>
                </a:solidFill>
                <a:latin typeface="Arial"/>
                <a:cs typeface="Arial"/>
              </a:rPr>
              <a:t>Discontinuidad </a:t>
            </a:r>
            <a:r>
              <a:rPr dirty="0" sz="1200" spc="15" b="1">
                <a:solidFill>
                  <a:srgbClr val="2050BC"/>
                </a:solidFill>
                <a:latin typeface="Arial"/>
                <a:cs typeface="Arial"/>
              </a:rPr>
              <a:t>del</a:t>
            </a:r>
            <a:r>
              <a:rPr dirty="0" sz="1200" spc="-40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200" spc="5" b="1">
                <a:solidFill>
                  <a:srgbClr val="2050BC"/>
                </a:solidFill>
                <a:latin typeface="Arial"/>
                <a:cs typeface="Arial"/>
              </a:rPr>
              <a:t>servicio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58502" y="1091133"/>
            <a:ext cx="53340" cy="53975"/>
          </a:xfrm>
          <a:custGeom>
            <a:avLst/>
            <a:gdLst/>
            <a:ahLst/>
            <a:cxnLst/>
            <a:rect l="l" t="t" r="r" b="b"/>
            <a:pathLst>
              <a:path w="53340" h="53975">
                <a:moveTo>
                  <a:pt x="26669" y="0"/>
                </a:moveTo>
                <a:lnTo>
                  <a:pt x="16287" y="2097"/>
                </a:lnTo>
                <a:lnTo>
                  <a:pt x="7810" y="7816"/>
                </a:lnTo>
                <a:lnTo>
                  <a:pt x="2095" y="16298"/>
                </a:lnTo>
                <a:lnTo>
                  <a:pt x="0" y="26682"/>
                </a:lnTo>
                <a:lnTo>
                  <a:pt x="2095" y="37064"/>
                </a:lnTo>
                <a:lnTo>
                  <a:pt x="7810" y="45542"/>
                </a:lnTo>
                <a:lnTo>
                  <a:pt x="16287" y="51257"/>
                </a:lnTo>
                <a:lnTo>
                  <a:pt x="26669" y="53352"/>
                </a:lnTo>
                <a:lnTo>
                  <a:pt x="37052" y="51257"/>
                </a:lnTo>
                <a:lnTo>
                  <a:pt x="45529" y="45542"/>
                </a:lnTo>
                <a:lnTo>
                  <a:pt x="51244" y="37064"/>
                </a:lnTo>
                <a:lnTo>
                  <a:pt x="53339" y="26682"/>
                </a:lnTo>
                <a:lnTo>
                  <a:pt x="51244" y="16298"/>
                </a:lnTo>
                <a:lnTo>
                  <a:pt x="45529" y="7816"/>
                </a:lnTo>
                <a:lnTo>
                  <a:pt x="37052" y="2097"/>
                </a:lnTo>
                <a:lnTo>
                  <a:pt x="26669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58502" y="130437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669" y="0"/>
                </a:moveTo>
                <a:lnTo>
                  <a:pt x="16287" y="2095"/>
                </a:lnTo>
                <a:lnTo>
                  <a:pt x="7810" y="7810"/>
                </a:lnTo>
                <a:lnTo>
                  <a:pt x="2095" y="16287"/>
                </a:lnTo>
                <a:lnTo>
                  <a:pt x="0" y="26670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69" y="53340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39" y="26670"/>
                </a:lnTo>
                <a:lnTo>
                  <a:pt x="51244" y="16287"/>
                </a:lnTo>
                <a:lnTo>
                  <a:pt x="45529" y="7810"/>
                </a:lnTo>
                <a:lnTo>
                  <a:pt x="37052" y="2095"/>
                </a:lnTo>
                <a:lnTo>
                  <a:pt x="26669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58502" y="1504594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669" y="0"/>
                </a:moveTo>
                <a:lnTo>
                  <a:pt x="16287" y="2097"/>
                </a:lnTo>
                <a:lnTo>
                  <a:pt x="7810" y="7815"/>
                </a:lnTo>
                <a:lnTo>
                  <a:pt x="2095" y="16293"/>
                </a:lnTo>
                <a:lnTo>
                  <a:pt x="0" y="26669"/>
                </a:lnTo>
                <a:lnTo>
                  <a:pt x="2095" y="37052"/>
                </a:lnTo>
                <a:lnTo>
                  <a:pt x="7810" y="45529"/>
                </a:lnTo>
                <a:lnTo>
                  <a:pt x="16287" y="51244"/>
                </a:lnTo>
                <a:lnTo>
                  <a:pt x="26669" y="53339"/>
                </a:lnTo>
                <a:lnTo>
                  <a:pt x="37052" y="51244"/>
                </a:lnTo>
                <a:lnTo>
                  <a:pt x="45529" y="45529"/>
                </a:lnTo>
                <a:lnTo>
                  <a:pt x="51244" y="37052"/>
                </a:lnTo>
                <a:lnTo>
                  <a:pt x="53339" y="26669"/>
                </a:lnTo>
                <a:lnTo>
                  <a:pt x="51244" y="16293"/>
                </a:lnTo>
                <a:lnTo>
                  <a:pt x="45529" y="7815"/>
                </a:lnTo>
                <a:lnTo>
                  <a:pt x="37052" y="2097"/>
                </a:lnTo>
                <a:lnTo>
                  <a:pt x="26669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940314" y="1064437"/>
            <a:ext cx="1805952" cy="4171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38885" y="1930552"/>
            <a:ext cx="2369360" cy="1975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66373" y="2255735"/>
            <a:ext cx="516255" cy="516255"/>
          </a:xfrm>
          <a:custGeom>
            <a:avLst/>
            <a:gdLst/>
            <a:ahLst/>
            <a:cxnLst/>
            <a:rect l="l" t="t" r="r" b="b"/>
            <a:pathLst>
              <a:path w="516254" h="516255">
                <a:moveTo>
                  <a:pt x="258013" y="0"/>
                </a:moveTo>
                <a:lnTo>
                  <a:pt x="211632" y="4156"/>
                </a:lnTo>
                <a:lnTo>
                  <a:pt x="167980" y="16140"/>
                </a:lnTo>
                <a:lnTo>
                  <a:pt x="127784" y="35222"/>
                </a:lnTo>
                <a:lnTo>
                  <a:pt x="91774" y="60674"/>
                </a:lnTo>
                <a:lnTo>
                  <a:pt x="60678" y="91767"/>
                </a:lnTo>
                <a:lnTo>
                  <a:pt x="35224" y="127773"/>
                </a:lnTo>
                <a:lnTo>
                  <a:pt x="16140" y="167962"/>
                </a:lnTo>
                <a:lnTo>
                  <a:pt x="4156" y="211605"/>
                </a:lnTo>
                <a:lnTo>
                  <a:pt x="0" y="257975"/>
                </a:lnTo>
                <a:lnTo>
                  <a:pt x="4156" y="304352"/>
                </a:lnTo>
                <a:lnTo>
                  <a:pt x="16140" y="348001"/>
                </a:lnTo>
                <a:lnTo>
                  <a:pt x="35224" y="388194"/>
                </a:lnTo>
                <a:lnTo>
                  <a:pt x="60678" y="424203"/>
                </a:lnTo>
                <a:lnTo>
                  <a:pt x="91774" y="455298"/>
                </a:lnTo>
                <a:lnTo>
                  <a:pt x="127784" y="480751"/>
                </a:lnTo>
                <a:lnTo>
                  <a:pt x="167980" y="499834"/>
                </a:lnTo>
                <a:lnTo>
                  <a:pt x="211632" y="511819"/>
                </a:lnTo>
                <a:lnTo>
                  <a:pt x="258013" y="515975"/>
                </a:lnTo>
                <a:lnTo>
                  <a:pt x="304383" y="511819"/>
                </a:lnTo>
                <a:lnTo>
                  <a:pt x="348027" y="499834"/>
                </a:lnTo>
                <a:lnTo>
                  <a:pt x="388218" y="480751"/>
                </a:lnTo>
                <a:lnTo>
                  <a:pt x="424225" y="455298"/>
                </a:lnTo>
                <a:lnTo>
                  <a:pt x="455320" y="424203"/>
                </a:lnTo>
                <a:lnTo>
                  <a:pt x="480774" y="388194"/>
                </a:lnTo>
                <a:lnTo>
                  <a:pt x="499859" y="348001"/>
                </a:lnTo>
                <a:lnTo>
                  <a:pt x="511844" y="304352"/>
                </a:lnTo>
                <a:lnTo>
                  <a:pt x="516000" y="257975"/>
                </a:lnTo>
                <a:lnTo>
                  <a:pt x="511844" y="211605"/>
                </a:lnTo>
                <a:lnTo>
                  <a:pt x="499859" y="167962"/>
                </a:lnTo>
                <a:lnTo>
                  <a:pt x="480774" y="127773"/>
                </a:lnTo>
                <a:lnTo>
                  <a:pt x="455320" y="91767"/>
                </a:lnTo>
                <a:lnTo>
                  <a:pt x="424225" y="60674"/>
                </a:lnTo>
                <a:lnTo>
                  <a:pt x="388218" y="35222"/>
                </a:lnTo>
                <a:lnTo>
                  <a:pt x="348027" y="16140"/>
                </a:lnTo>
                <a:lnTo>
                  <a:pt x="304383" y="4156"/>
                </a:lnTo>
                <a:lnTo>
                  <a:pt x="258013" y="0"/>
                </a:lnTo>
                <a:close/>
              </a:path>
            </a:pathLst>
          </a:custGeom>
          <a:solidFill>
            <a:srgbClr val="1141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4649470" y="2398285"/>
            <a:ext cx="349885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 spc="50" b="1">
                <a:solidFill>
                  <a:srgbClr val="FFFFFF"/>
                </a:solidFill>
                <a:latin typeface="Arial"/>
                <a:cs typeface="Arial"/>
              </a:rPr>
              <a:t>36%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61585" y="2406332"/>
            <a:ext cx="325755" cy="0"/>
          </a:xfrm>
          <a:custGeom>
            <a:avLst/>
            <a:gdLst/>
            <a:ahLst/>
            <a:cxnLst/>
            <a:rect l="l" t="t" r="r" b="b"/>
            <a:pathLst>
              <a:path w="325754" h="0">
                <a:moveTo>
                  <a:pt x="0" y="0"/>
                </a:moveTo>
                <a:lnTo>
                  <a:pt x="325564" y="0"/>
                </a:lnTo>
              </a:path>
            </a:pathLst>
          </a:custGeom>
          <a:ln w="1541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661585" y="2621115"/>
            <a:ext cx="325755" cy="0"/>
          </a:xfrm>
          <a:custGeom>
            <a:avLst/>
            <a:gdLst/>
            <a:ahLst/>
            <a:cxnLst/>
            <a:rect l="l" t="t" r="r" b="b"/>
            <a:pathLst>
              <a:path w="325754" h="0">
                <a:moveTo>
                  <a:pt x="0" y="0"/>
                </a:moveTo>
                <a:lnTo>
                  <a:pt x="325564" y="0"/>
                </a:lnTo>
              </a:path>
            </a:pathLst>
          </a:custGeom>
          <a:ln w="1541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584827" y="3563213"/>
            <a:ext cx="516255" cy="516255"/>
          </a:xfrm>
          <a:custGeom>
            <a:avLst/>
            <a:gdLst/>
            <a:ahLst/>
            <a:cxnLst/>
            <a:rect l="l" t="t" r="r" b="b"/>
            <a:pathLst>
              <a:path w="516254" h="516254">
                <a:moveTo>
                  <a:pt x="258000" y="0"/>
                </a:moveTo>
                <a:lnTo>
                  <a:pt x="211620" y="4156"/>
                </a:lnTo>
                <a:lnTo>
                  <a:pt x="167968" y="16138"/>
                </a:lnTo>
                <a:lnTo>
                  <a:pt x="127775" y="35219"/>
                </a:lnTo>
                <a:lnTo>
                  <a:pt x="91767" y="60670"/>
                </a:lnTo>
                <a:lnTo>
                  <a:pt x="60672" y="91762"/>
                </a:lnTo>
                <a:lnTo>
                  <a:pt x="35220" y="127767"/>
                </a:lnTo>
                <a:lnTo>
                  <a:pt x="16139" y="167956"/>
                </a:lnTo>
                <a:lnTo>
                  <a:pt x="4156" y="211602"/>
                </a:lnTo>
                <a:lnTo>
                  <a:pt x="0" y="257975"/>
                </a:lnTo>
                <a:lnTo>
                  <a:pt x="4156" y="304347"/>
                </a:lnTo>
                <a:lnTo>
                  <a:pt x="16139" y="347993"/>
                </a:lnTo>
                <a:lnTo>
                  <a:pt x="35220" y="388184"/>
                </a:lnTo>
                <a:lnTo>
                  <a:pt x="60672" y="424190"/>
                </a:lnTo>
                <a:lnTo>
                  <a:pt x="91767" y="455284"/>
                </a:lnTo>
                <a:lnTo>
                  <a:pt x="127775" y="480737"/>
                </a:lnTo>
                <a:lnTo>
                  <a:pt x="167968" y="499819"/>
                </a:lnTo>
                <a:lnTo>
                  <a:pt x="211620" y="511803"/>
                </a:lnTo>
                <a:lnTo>
                  <a:pt x="258000" y="515960"/>
                </a:lnTo>
                <a:lnTo>
                  <a:pt x="304370" y="511803"/>
                </a:lnTo>
                <a:lnTo>
                  <a:pt x="348015" y="499819"/>
                </a:lnTo>
                <a:lnTo>
                  <a:pt x="388205" y="480737"/>
                </a:lnTo>
                <a:lnTo>
                  <a:pt x="424212" y="455284"/>
                </a:lnTo>
                <a:lnTo>
                  <a:pt x="455308" y="424190"/>
                </a:lnTo>
                <a:lnTo>
                  <a:pt x="480762" y="388184"/>
                </a:lnTo>
                <a:lnTo>
                  <a:pt x="499846" y="347993"/>
                </a:lnTo>
                <a:lnTo>
                  <a:pt x="511831" y="304347"/>
                </a:lnTo>
                <a:lnTo>
                  <a:pt x="515988" y="257975"/>
                </a:lnTo>
                <a:lnTo>
                  <a:pt x="511831" y="211602"/>
                </a:lnTo>
                <a:lnTo>
                  <a:pt x="499846" y="167956"/>
                </a:lnTo>
                <a:lnTo>
                  <a:pt x="480762" y="127767"/>
                </a:lnTo>
                <a:lnTo>
                  <a:pt x="455308" y="91762"/>
                </a:lnTo>
                <a:lnTo>
                  <a:pt x="424212" y="60670"/>
                </a:lnTo>
                <a:lnTo>
                  <a:pt x="388205" y="35219"/>
                </a:lnTo>
                <a:lnTo>
                  <a:pt x="348015" y="16138"/>
                </a:lnTo>
                <a:lnTo>
                  <a:pt x="304370" y="4156"/>
                </a:lnTo>
                <a:lnTo>
                  <a:pt x="258000" y="0"/>
                </a:lnTo>
                <a:close/>
              </a:path>
            </a:pathLst>
          </a:custGeom>
          <a:solidFill>
            <a:srgbClr val="1141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667910" y="3705759"/>
            <a:ext cx="349885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 spc="50" b="1">
                <a:solidFill>
                  <a:srgbClr val="FFFFFF"/>
                </a:solidFill>
                <a:latin typeface="Arial"/>
                <a:cs typeface="Arial"/>
              </a:rPr>
              <a:t>36%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680013" y="3713784"/>
            <a:ext cx="325755" cy="0"/>
          </a:xfrm>
          <a:custGeom>
            <a:avLst/>
            <a:gdLst/>
            <a:ahLst/>
            <a:cxnLst/>
            <a:rect l="l" t="t" r="r" b="b"/>
            <a:pathLst>
              <a:path w="325754" h="0">
                <a:moveTo>
                  <a:pt x="0" y="0"/>
                </a:moveTo>
                <a:lnTo>
                  <a:pt x="325577" y="0"/>
                </a:lnTo>
              </a:path>
            </a:pathLst>
          </a:custGeom>
          <a:ln w="1541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680013" y="3928578"/>
            <a:ext cx="325755" cy="0"/>
          </a:xfrm>
          <a:custGeom>
            <a:avLst/>
            <a:gdLst/>
            <a:ahLst/>
            <a:cxnLst/>
            <a:rect l="l" t="t" r="r" b="b"/>
            <a:pathLst>
              <a:path w="325754" h="0">
                <a:moveTo>
                  <a:pt x="0" y="0"/>
                </a:moveTo>
                <a:lnTo>
                  <a:pt x="325577" y="0"/>
                </a:lnTo>
              </a:path>
            </a:pathLst>
          </a:custGeom>
          <a:ln w="1541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127" y="266268"/>
            <a:ext cx="559816" cy="531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76976" y="271742"/>
            <a:ext cx="1391285" cy="528955"/>
          </a:xfrm>
          <a:custGeom>
            <a:avLst/>
            <a:gdLst/>
            <a:ahLst/>
            <a:cxnLst/>
            <a:rect l="l" t="t" r="r" b="b"/>
            <a:pathLst>
              <a:path w="1391285" h="528955">
                <a:moveTo>
                  <a:pt x="1361017" y="0"/>
                </a:moveTo>
                <a:lnTo>
                  <a:pt x="30137" y="0"/>
                </a:lnTo>
                <a:lnTo>
                  <a:pt x="18404" y="7692"/>
                </a:lnTo>
                <a:lnTo>
                  <a:pt x="8824" y="28670"/>
                </a:lnTo>
                <a:lnTo>
                  <a:pt x="2367" y="59782"/>
                </a:lnTo>
                <a:lnTo>
                  <a:pt x="0" y="97878"/>
                </a:lnTo>
                <a:lnTo>
                  <a:pt x="0" y="430961"/>
                </a:lnTo>
                <a:lnTo>
                  <a:pt x="2367" y="469058"/>
                </a:lnTo>
                <a:lnTo>
                  <a:pt x="8824" y="500170"/>
                </a:lnTo>
                <a:lnTo>
                  <a:pt x="18404" y="521148"/>
                </a:lnTo>
                <a:lnTo>
                  <a:pt x="30137" y="528840"/>
                </a:lnTo>
                <a:lnTo>
                  <a:pt x="1361017" y="528840"/>
                </a:lnTo>
                <a:lnTo>
                  <a:pt x="1372750" y="521148"/>
                </a:lnTo>
                <a:lnTo>
                  <a:pt x="1382329" y="500170"/>
                </a:lnTo>
                <a:lnTo>
                  <a:pt x="1388786" y="469058"/>
                </a:lnTo>
                <a:lnTo>
                  <a:pt x="1391154" y="430961"/>
                </a:lnTo>
                <a:lnTo>
                  <a:pt x="1391154" y="97878"/>
                </a:lnTo>
                <a:lnTo>
                  <a:pt x="1388786" y="59782"/>
                </a:lnTo>
                <a:lnTo>
                  <a:pt x="1382329" y="28670"/>
                </a:lnTo>
                <a:lnTo>
                  <a:pt x="1372750" y="7692"/>
                </a:lnTo>
                <a:lnTo>
                  <a:pt x="1361017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81180" y="370668"/>
            <a:ext cx="1102360" cy="3143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900" spc="80">
                <a:solidFill>
                  <a:srgbClr val="FFFFFF"/>
                </a:solidFill>
                <a:latin typeface="Impact"/>
                <a:cs typeface="Impact"/>
              </a:rPr>
              <a:t>CATASTRO</a:t>
            </a:r>
            <a:endParaRPr sz="1900">
              <a:latin typeface="Impact"/>
              <a:cs typeface="Impac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93875" y="4122444"/>
            <a:ext cx="43815" cy="93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20"/>
              </a:lnSpc>
            </a:pPr>
            <a:r>
              <a:rPr dirty="0" sz="600" spc="5" b="1">
                <a:solidFill>
                  <a:srgbClr val="2050BC"/>
                </a:solidFill>
                <a:latin typeface="Arial"/>
                <a:cs typeface="Arial"/>
              </a:rPr>
              <a:t>2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9939" y="1107319"/>
            <a:ext cx="7722257" cy="34409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127" y="266268"/>
            <a:ext cx="559816" cy="531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76975" y="271742"/>
            <a:ext cx="2301875" cy="528955"/>
          </a:xfrm>
          <a:custGeom>
            <a:avLst/>
            <a:gdLst/>
            <a:ahLst/>
            <a:cxnLst/>
            <a:rect l="l" t="t" r="r" b="b"/>
            <a:pathLst>
              <a:path w="2301875" h="528955">
                <a:moveTo>
                  <a:pt x="2251999" y="0"/>
                </a:moveTo>
                <a:lnTo>
                  <a:pt x="49872" y="0"/>
                </a:lnTo>
                <a:lnTo>
                  <a:pt x="30459" y="7692"/>
                </a:lnTo>
                <a:lnTo>
                  <a:pt x="14606" y="28670"/>
                </a:lnTo>
                <a:lnTo>
                  <a:pt x="3918" y="59782"/>
                </a:lnTo>
                <a:lnTo>
                  <a:pt x="0" y="97878"/>
                </a:lnTo>
                <a:lnTo>
                  <a:pt x="0" y="430961"/>
                </a:lnTo>
                <a:lnTo>
                  <a:pt x="3918" y="469058"/>
                </a:lnTo>
                <a:lnTo>
                  <a:pt x="14606" y="500170"/>
                </a:lnTo>
                <a:lnTo>
                  <a:pt x="30459" y="521148"/>
                </a:lnTo>
                <a:lnTo>
                  <a:pt x="49872" y="528840"/>
                </a:lnTo>
                <a:lnTo>
                  <a:pt x="2251999" y="528840"/>
                </a:lnTo>
                <a:lnTo>
                  <a:pt x="2271405" y="521148"/>
                </a:lnTo>
                <a:lnTo>
                  <a:pt x="2287254" y="500170"/>
                </a:lnTo>
                <a:lnTo>
                  <a:pt x="2297941" y="469058"/>
                </a:lnTo>
                <a:lnTo>
                  <a:pt x="2301859" y="430961"/>
                </a:lnTo>
                <a:lnTo>
                  <a:pt x="2301859" y="97878"/>
                </a:lnTo>
                <a:lnTo>
                  <a:pt x="2297941" y="59782"/>
                </a:lnTo>
                <a:lnTo>
                  <a:pt x="2287254" y="28670"/>
                </a:lnTo>
                <a:lnTo>
                  <a:pt x="2271405" y="7692"/>
                </a:lnTo>
                <a:lnTo>
                  <a:pt x="2251999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1180" y="370668"/>
            <a:ext cx="1956435" cy="314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70"/>
              <a:t>CATASTRO</a:t>
            </a:r>
            <a:r>
              <a:rPr dirty="0" spc="150"/>
              <a:t> </a:t>
            </a:r>
            <a:r>
              <a:rPr dirty="0" spc="105"/>
              <a:t>ARCGIS</a:t>
            </a:r>
          </a:p>
        </p:txBody>
      </p:sp>
      <p:sp>
        <p:nvSpPr>
          <p:cNvPr id="5" name="object 5"/>
          <p:cNvSpPr/>
          <p:nvPr/>
        </p:nvSpPr>
        <p:spPr>
          <a:xfrm>
            <a:off x="5932648" y="1014232"/>
            <a:ext cx="2866726" cy="1828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801607" y="2242724"/>
            <a:ext cx="3134791" cy="2181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972962" y="3010669"/>
            <a:ext cx="2786506" cy="14699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64282" y="935249"/>
            <a:ext cx="2543810" cy="20529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9500"/>
              </a:lnSpc>
              <a:spcBef>
                <a:spcPts val="95"/>
              </a:spcBef>
            </a:pPr>
            <a:r>
              <a:rPr dirty="0" sz="1350" b="1">
                <a:solidFill>
                  <a:srgbClr val="2050BC"/>
                </a:solidFill>
                <a:latin typeface="Arial"/>
                <a:cs typeface="Arial"/>
              </a:rPr>
              <a:t>La implementación </a:t>
            </a:r>
            <a:r>
              <a:rPr dirty="0" sz="1350" spc="10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1350" spc="-25" b="1">
                <a:solidFill>
                  <a:srgbClr val="2050BC"/>
                </a:solidFill>
                <a:latin typeface="Arial"/>
                <a:cs typeface="Arial"/>
              </a:rPr>
              <a:t>un </a:t>
            </a:r>
            <a:r>
              <a:rPr dirty="0" sz="1350" spc="5" b="1">
                <a:solidFill>
                  <a:srgbClr val="2050BC"/>
                </a:solidFill>
                <a:latin typeface="Arial"/>
                <a:cs typeface="Arial"/>
              </a:rPr>
              <a:t>sis-  </a:t>
            </a:r>
            <a:r>
              <a:rPr dirty="0" sz="1350" spc="25" b="1">
                <a:solidFill>
                  <a:srgbClr val="2050BC"/>
                </a:solidFill>
                <a:latin typeface="Arial"/>
                <a:cs typeface="Arial"/>
              </a:rPr>
              <a:t>tema </a:t>
            </a:r>
            <a:r>
              <a:rPr dirty="0" sz="1350" spc="10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1350" spc="5" b="1">
                <a:solidFill>
                  <a:srgbClr val="2050BC"/>
                </a:solidFill>
                <a:latin typeface="Arial"/>
                <a:cs typeface="Arial"/>
              </a:rPr>
              <a:t>geoprocesamiento </a:t>
            </a:r>
            <a:r>
              <a:rPr dirty="0" sz="1350" b="1">
                <a:solidFill>
                  <a:srgbClr val="2050BC"/>
                </a:solidFill>
                <a:latin typeface="Arial"/>
                <a:cs typeface="Arial"/>
              </a:rPr>
              <a:t>en  el </a:t>
            </a:r>
            <a:r>
              <a:rPr dirty="0" sz="1350" spc="10" b="1">
                <a:solidFill>
                  <a:srgbClr val="2050BC"/>
                </a:solidFill>
                <a:latin typeface="Arial"/>
                <a:cs typeface="Arial"/>
              </a:rPr>
              <a:t>catastro de </a:t>
            </a:r>
            <a:r>
              <a:rPr dirty="0" sz="1350" b="1">
                <a:solidFill>
                  <a:srgbClr val="2050BC"/>
                </a:solidFill>
                <a:latin typeface="Arial"/>
                <a:cs typeface="Arial"/>
              </a:rPr>
              <a:t>redes, facilita la  gerencia operacional </a:t>
            </a:r>
            <a:r>
              <a:rPr dirty="0" sz="1350" spc="10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1350" spc="-10" b="1">
                <a:solidFill>
                  <a:srgbClr val="2050BC"/>
                </a:solidFill>
                <a:latin typeface="Arial"/>
                <a:cs typeface="Arial"/>
              </a:rPr>
              <a:t>las  </a:t>
            </a:r>
            <a:r>
              <a:rPr dirty="0" sz="1350" b="1">
                <a:solidFill>
                  <a:srgbClr val="2050BC"/>
                </a:solidFill>
                <a:latin typeface="Arial"/>
                <a:cs typeface="Arial"/>
              </a:rPr>
              <a:t>redes </a:t>
            </a:r>
            <a:r>
              <a:rPr dirty="0" sz="1350" spc="-50" b="1">
                <a:solidFill>
                  <a:srgbClr val="2050BC"/>
                </a:solidFill>
                <a:latin typeface="Arial"/>
                <a:cs typeface="Arial"/>
              </a:rPr>
              <a:t>y </a:t>
            </a:r>
            <a:r>
              <a:rPr dirty="0" sz="1350" b="1">
                <a:solidFill>
                  <a:srgbClr val="2050BC"/>
                </a:solidFill>
                <a:latin typeface="Arial"/>
                <a:cs typeface="Arial"/>
              </a:rPr>
              <a:t>sistemas, </a:t>
            </a:r>
            <a:r>
              <a:rPr dirty="0" sz="1350" spc="-5" b="1">
                <a:solidFill>
                  <a:srgbClr val="2050BC"/>
                </a:solidFill>
                <a:latin typeface="Arial"/>
                <a:cs typeface="Arial"/>
              </a:rPr>
              <a:t>porque </a:t>
            </a:r>
            <a:r>
              <a:rPr dirty="0" sz="1350" spc="20" b="1">
                <a:solidFill>
                  <a:srgbClr val="2050BC"/>
                </a:solidFill>
                <a:latin typeface="Arial"/>
                <a:cs typeface="Arial"/>
              </a:rPr>
              <a:t>pro-  </a:t>
            </a:r>
            <a:r>
              <a:rPr dirty="0" sz="1350" spc="-5" b="1">
                <a:solidFill>
                  <a:srgbClr val="2050BC"/>
                </a:solidFill>
                <a:latin typeface="Arial"/>
                <a:cs typeface="Arial"/>
              </a:rPr>
              <a:t>porciona información </a:t>
            </a:r>
            <a:r>
              <a:rPr dirty="0" sz="1350" spc="10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1350" spc="-10" b="1">
                <a:solidFill>
                  <a:srgbClr val="2050BC"/>
                </a:solidFill>
                <a:latin typeface="Arial"/>
                <a:cs typeface="Arial"/>
              </a:rPr>
              <a:t>las  </a:t>
            </a:r>
            <a:r>
              <a:rPr dirty="0" sz="1350" spc="5" b="1">
                <a:solidFill>
                  <a:srgbClr val="2050BC"/>
                </a:solidFill>
                <a:latin typeface="Arial"/>
                <a:cs typeface="Arial"/>
              </a:rPr>
              <a:t>características </a:t>
            </a:r>
            <a:r>
              <a:rPr dirty="0" sz="1350" spc="10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1350" b="1">
                <a:solidFill>
                  <a:srgbClr val="2050BC"/>
                </a:solidFill>
                <a:latin typeface="Arial"/>
                <a:cs typeface="Arial"/>
              </a:rPr>
              <a:t>la red </a:t>
            </a:r>
            <a:r>
              <a:rPr dirty="0" sz="1350" spc="10" b="1">
                <a:solidFill>
                  <a:srgbClr val="2050BC"/>
                </a:solidFill>
                <a:latin typeface="Arial"/>
                <a:cs typeface="Arial"/>
              </a:rPr>
              <a:t>como  </a:t>
            </a:r>
            <a:r>
              <a:rPr dirty="0" sz="1350" b="1">
                <a:solidFill>
                  <a:srgbClr val="2050BC"/>
                </a:solidFill>
                <a:latin typeface="Arial"/>
                <a:cs typeface="Arial"/>
              </a:rPr>
              <a:t>el tipo, </a:t>
            </a:r>
            <a:r>
              <a:rPr dirty="0" sz="1350" spc="5" b="1">
                <a:solidFill>
                  <a:srgbClr val="2050BC"/>
                </a:solidFill>
                <a:latin typeface="Arial"/>
                <a:cs typeface="Arial"/>
              </a:rPr>
              <a:t>material, diametro, </a:t>
            </a:r>
            <a:r>
              <a:rPr dirty="0" sz="1350" b="1">
                <a:solidFill>
                  <a:srgbClr val="2050BC"/>
                </a:solidFill>
                <a:latin typeface="Arial"/>
                <a:cs typeface="Arial"/>
              </a:rPr>
              <a:t>año  </a:t>
            </a:r>
            <a:r>
              <a:rPr dirty="0" sz="1350" spc="10" b="1">
                <a:solidFill>
                  <a:srgbClr val="2050BC"/>
                </a:solidFill>
                <a:latin typeface="Arial"/>
                <a:cs typeface="Arial"/>
              </a:rPr>
              <a:t>de </a:t>
            </a:r>
            <a:r>
              <a:rPr dirty="0" sz="1350" spc="-5" b="1">
                <a:solidFill>
                  <a:srgbClr val="2050BC"/>
                </a:solidFill>
                <a:latin typeface="Arial"/>
                <a:cs typeface="Arial"/>
              </a:rPr>
              <a:t>isntalación </a:t>
            </a:r>
            <a:r>
              <a:rPr dirty="0" sz="1350" spc="5" b="1">
                <a:solidFill>
                  <a:srgbClr val="2050BC"/>
                </a:solidFill>
                <a:latin typeface="Arial"/>
                <a:cs typeface="Arial"/>
              </a:rPr>
              <a:t>entre</a:t>
            </a:r>
            <a:r>
              <a:rPr dirty="0" sz="1350" spc="-2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350" spc="5" b="1">
                <a:solidFill>
                  <a:srgbClr val="2050BC"/>
                </a:solidFill>
                <a:latin typeface="Arial"/>
                <a:cs typeface="Arial"/>
              </a:rPr>
              <a:t>otras.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3586" y="3924988"/>
            <a:ext cx="1534795" cy="577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200"/>
              </a:lnSpc>
              <a:spcBef>
                <a:spcPts val="100"/>
              </a:spcBef>
            </a:pPr>
            <a:r>
              <a:rPr dirty="0" sz="1350" spc="10" b="1">
                <a:solidFill>
                  <a:srgbClr val="2050BC"/>
                </a:solidFill>
                <a:latin typeface="Arial"/>
                <a:cs typeface="Arial"/>
              </a:rPr>
              <a:t>Datos</a:t>
            </a:r>
            <a:r>
              <a:rPr dirty="0" sz="1350" spc="-50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350" b="1">
                <a:solidFill>
                  <a:srgbClr val="2050BC"/>
                </a:solidFill>
                <a:latin typeface="Arial"/>
                <a:cs typeface="Arial"/>
              </a:rPr>
              <a:t>geográficos  </a:t>
            </a:r>
            <a:r>
              <a:rPr dirty="0" sz="1350" spc="-25" b="1">
                <a:solidFill>
                  <a:srgbClr val="2050BC"/>
                </a:solidFill>
                <a:latin typeface="Arial"/>
                <a:cs typeface="Arial"/>
              </a:rPr>
              <a:t>Tabla </a:t>
            </a:r>
            <a:r>
              <a:rPr dirty="0" sz="1350" spc="10" b="1">
                <a:solidFill>
                  <a:srgbClr val="2050BC"/>
                </a:solidFill>
                <a:latin typeface="Arial"/>
                <a:cs typeface="Arial"/>
              </a:rPr>
              <a:t>de</a:t>
            </a:r>
            <a:r>
              <a:rPr dirty="0" sz="1350" spc="-30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350" b="1">
                <a:solidFill>
                  <a:srgbClr val="2050BC"/>
                </a:solidFill>
                <a:latin typeface="Arial"/>
                <a:cs typeface="Arial"/>
              </a:rPr>
              <a:t>atributos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39409" y="4092747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987" y="0"/>
                </a:moveTo>
                <a:lnTo>
                  <a:pt x="16480" y="2120"/>
                </a:lnTo>
                <a:lnTo>
                  <a:pt x="7902" y="7902"/>
                </a:lnTo>
                <a:lnTo>
                  <a:pt x="2120" y="16480"/>
                </a:lnTo>
                <a:lnTo>
                  <a:pt x="0" y="26987"/>
                </a:lnTo>
                <a:lnTo>
                  <a:pt x="2120" y="37494"/>
                </a:lnTo>
                <a:lnTo>
                  <a:pt x="7902" y="46072"/>
                </a:lnTo>
                <a:lnTo>
                  <a:pt x="16480" y="51854"/>
                </a:lnTo>
                <a:lnTo>
                  <a:pt x="26987" y="53974"/>
                </a:lnTo>
                <a:lnTo>
                  <a:pt x="37494" y="51854"/>
                </a:lnTo>
                <a:lnTo>
                  <a:pt x="46072" y="46072"/>
                </a:lnTo>
                <a:lnTo>
                  <a:pt x="51854" y="37494"/>
                </a:lnTo>
                <a:lnTo>
                  <a:pt x="53975" y="26987"/>
                </a:lnTo>
                <a:lnTo>
                  <a:pt x="51854" y="16480"/>
                </a:lnTo>
                <a:lnTo>
                  <a:pt x="46072" y="7902"/>
                </a:lnTo>
                <a:lnTo>
                  <a:pt x="37494" y="2120"/>
                </a:lnTo>
                <a:lnTo>
                  <a:pt x="26987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39409" y="4376811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987" y="0"/>
                </a:moveTo>
                <a:lnTo>
                  <a:pt x="16480" y="2120"/>
                </a:lnTo>
                <a:lnTo>
                  <a:pt x="7902" y="7902"/>
                </a:lnTo>
                <a:lnTo>
                  <a:pt x="2120" y="16480"/>
                </a:lnTo>
                <a:lnTo>
                  <a:pt x="0" y="26987"/>
                </a:lnTo>
                <a:lnTo>
                  <a:pt x="2120" y="37494"/>
                </a:lnTo>
                <a:lnTo>
                  <a:pt x="7902" y="46072"/>
                </a:lnTo>
                <a:lnTo>
                  <a:pt x="16480" y="51854"/>
                </a:lnTo>
                <a:lnTo>
                  <a:pt x="26987" y="53975"/>
                </a:lnTo>
                <a:lnTo>
                  <a:pt x="37494" y="51854"/>
                </a:lnTo>
                <a:lnTo>
                  <a:pt x="46072" y="46072"/>
                </a:lnTo>
                <a:lnTo>
                  <a:pt x="51854" y="37494"/>
                </a:lnTo>
                <a:lnTo>
                  <a:pt x="53975" y="26987"/>
                </a:lnTo>
                <a:lnTo>
                  <a:pt x="51854" y="16480"/>
                </a:lnTo>
                <a:lnTo>
                  <a:pt x="46072" y="7902"/>
                </a:lnTo>
                <a:lnTo>
                  <a:pt x="37494" y="2120"/>
                </a:lnTo>
                <a:lnTo>
                  <a:pt x="26987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127" y="266268"/>
            <a:ext cx="559816" cy="531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76988" y="271742"/>
            <a:ext cx="6229350" cy="528955"/>
          </a:xfrm>
          <a:custGeom>
            <a:avLst/>
            <a:gdLst/>
            <a:ahLst/>
            <a:cxnLst/>
            <a:rect l="l" t="t" r="r" b="b"/>
            <a:pathLst>
              <a:path w="6229350" h="528955">
                <a:moveTo>
                  <a:pt x="6093927" y="0"/>
                </a:moveTo>
                <a:lnTo>
                  <a:pt x="134924" y="0"/>
                </a:lnTo>
                <a:lnTo>
                  <a:pt x="82403" y="7692"/>
                </a:lnTo>
                <a:lnTo>
                  <a:pt x="39516" y="28670"/>
                </a:lnTo>
                <a:lnTo>
                  <a:pt x="10602" y="59782"/>
                </a:lnTo>
                <a:lnTo>
                  <a:pt x="0" y="97878"/>
                </a:lnTo>
                <a:lnTo>
                  <a:pt x="0" y="430961"/>
                </a:lnTo>
                <a:lnTo>
                  <a:pt x="10602" y="469058"/>
                </a:lnTo>
                <a:lnTo>
                  <a:pt x="39516" y="500170"/>
                </a:lnTo>
                <a:lnTo>
                  <a:pt x="82403" y="521148"/>
                </a:lnTo>
                <a:lnTo>
                  <a:pt x="134924" y="528840"/>
                </a:lnTo>
                <a:lnTo>
                  <a:pt x="6093927" y="528840"/>
                </a:lnTo>
                <a:lnTo>
                  <a:pt x="6146441" y="521148"/>
                </a:lnTo>
                <a:lnTo>
                  <a:pt x="6189324" y="500170"/>
                </a:lnTo>
                <a:lnTo>
                  <a:pt x="6218237" y="469058"/>
                </a:lnTo>
                <a:lnTo>
                  <a:pt x="6228839" y="430961"/>
                </a:lnTo>
                <a:lnTo>
                  <a:pt x="6228839" y="97878"/>
                </a:lnTo>
                <a:lnTo>
                  <a:pt x="6218237" y="59782"/>
                </a:lnTo>
                <a:lnTo>
                  <a:pt x="6189324" y="28670"/>
                </a:lnTo>
                <a:lnTo>
                  <a:pt x="6146441" y="7692"/>
                </a:lnTo>
                <a:lnTo>
                  <a:pt x="6093927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1193" y="370668"/>
            <a:ext cx="5935980" cy="314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95"/>
              <a:t>ELEMENTOS </a:t>
            </a:r>
            <a:r>
              <a:rPr dirty="0" spc="70"/>
              <a:t>DEL </a:t>
            </a:r>
            <a:r>
              <a:rPr dirty="0" spc="90"/>
              <a:t>SISTEMA </a:t>
            </a:r>
            <a:r>
              <a:rPr dirty="0" spc="50"/>
              <a:t>DE </a:t>
            </a:r>
            <a:r>
              <a:rPr dirty="0" spc="75"/>
              <a:t>AGUA POTABLE </a:t>
            </a:r>
            <a:r>
              <a:rPr dirty="0" spc="-5"/>
              <a:t>-</a:t>
            </a:r>
            <a:r>
              <a:rPr dirty="0"/>
              <a:t> </a:t>
            </a:r>
            <a:r>
              <a:rPr dirty="0" spc="95"/>
              <a:t>EXISTENTES</a:t>
            </a:r>
          </a:p>
        </p:txBody>
      </p:sp>
      <p:sp>
        <p:nvSpPr>
          <p:cNvPr id="5" name="object 5"/>
          <p:cNvSpPr/>
          <p:nvPr/>
        </p:nvSpPr>
        <p:spPr>
          <a:xfrm>
            <a:off x="776950" y="2851645"/>
            <a:ext cx="1905000" cy="0"/>
          </a:xfrm>
          <a:custGeom>
            <a:avLst/>
            <a:gdLst/>
            <a:ahLst/>
            <a:cxnLst/>
            <a:rect l="l" t="t" r="r" b="b"/>
            <a:pathLst>
              <a:path w="1905000" h="0">
                <a:moveTo>
                  <a:pt x="0" y="0"/>
                </a:moveTo>
                <a:lnTo>
                  <a:pt x="1904657" y="0"/>
                </a:lnTo>
              </a:path>
            </a:pathLst>
          </a:custGeom>
          <a:ln w="16929">
            <a:solidFill>
              <a:srgbClr val="2050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6950" y="3257575"/>
            <a:ext cx="1905000" cy="0"/>
          </a:xfrm>
          <a:custGeom>
            <a:avLst/>
            <a:gdLst/>
            <a:ahLst/>
            <a:cxnLst/>
            <a:rect l="l" t="t" r="r" b="b"/>
            <a:pathLst>
              <a:path w="1905000" h="0">
                <a:moveTo>
                  <a:pt x="0" y="0"/>
                </a:moveTo>
                <a:lnTo>
                  <a:pt x="1904657" y="0"/>
                </a:lnTo>
              </a:path>
            </a:pathLst>
          </a:custGeom>
          <a:ln w="16929">
            <a:solidFill>
              <a:srgbClr val="2050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76950" y="3502266"/>
            <a:ext cx="1905000" cy="0"/>
          </a:xfrm>
          <a:custGeom>
            <a:avLst/>
            <a:gdLst/>
            <a:ahLst/>
            <a:cxnLst/>
            <a:rect l="l" t="t" r="r" b="b"/>
            <a:pathLst>
              <a:path w="1905000" h="0">
                <a:moveTo>
                  <a:pt x="0" y="0"/>
                </a:moveTo>
                <a:lnTo>
                  <a:pt x="1904657" y="0"/>
                </a:lnTo>
              </a:path>
            </a:pathLst>
          </a:custGeom>
          <a:ln w="16929">
            <a:solidFill>
              <a:srgbClr val="2050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03144" y="2852854"/>
            <a:ext cx="438784" cy="372745"/>
          </a:xfrm>
          <a:prstGeom prst="rect">
            <a:avLst/>
          </a:prstGeom>
        </p:spPr>
        <p:txBody>
          <a:bodyPr wrap="square" lIns="0" tIns="29844" rIns="0" bIns="0" rtlCol="0" vert="horz">
            <a:spAutoFit/>
          </a:bodyPr>
          <a:lstStyle/>
          <a:p>
            <a:pPr marL="84455" marR="5080" indent="-72390">
              <a:lnSpc>
                <a:spcPts val="1310"/>
              </a:lnSpc>
              <a:spcBef>
                <a:spcPts val="234"/>
              </a:spcBef>
            </a:pPr>
            <a:r>
              <a:rPr dirty="0" sz="1150" spc="15" b="1">
                <a:solidFill>
                  <a:srgbClr val="2050BC"/>
                </a:solidFill>
                <a:latin typeface="Arial"/>
                <a:cs typeface="Arial"/>
              </a:rPr>
              <a:t>La</a:t>
            </a:r>
            <a:r>
              <a:rPr dirty="0" sz="1150" spc="-25" b="1">
                <a:solidFill>
                  <a:srgbClr val="2050BC"/>
                </a:solidFill>
                <a:latin typeface="Arial"/>
                <a:cs typeface="Arial"/>
              </a:rPr>
              <a:t>r</a:t>
            </a:r>
            <a:r>
              <a:rPr dirty="0" sz="1150" spc="10" b="1">
                <a:solidFill>
                  <a:srgbClr val="2050BC"/>
                </a:solidFill>
                <a:latin typeface="Arial"/>
                <a:cs typeface="Arial"/>
              </a:rPr>
              <a:t>go  </a:t>
            </a:r>
            <a:r>
              <a:rPr dirty="0" sz="1150" spc="-10" b="1">
                <a:solidFill>
                  <a:srgbClr val="2050BC"/>
                </a:solidFill>
                <a:latin typeface="Arial"/>
                <a:cs typeface="Arial"/>
              </a:rPr>
              <a:t>(m)</a:t>
            </a:r>
            <a:endParaRPr sz="11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0560" y="3267864"/>
            <a:ext cx="1089025" cy="2057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699770" algn="l"/>
              </a:tabLst>
            </a:pPr>
            <a:r>
              <a:rPr dirty="0" sz="1150" spc="15" b="1">
                <a:solidFill>
                  <a:srgbClr val="2050BC"/>
                </a:solidFill>
                <a:latin typeface="Arial"/>
                <a:cs typeface="Arial"/>
              </a:rPr>
              <a:t>11.20</a:t>
            </a:r>
            <a:r>
              <a:rPr dirty="0" sz="1150" spc="15" b="1">
                <a:solidFill>
                  <a:srgbClr val="2050BC"/>
                </a:solidFill>
                <a:latin typeface="Arial"/>
                <a:cs typeface="Arial"/>
              </a:rPr>
              <a:t>	</a:t>
            </a:r>
            <a:r>
              <a:rPr dirty="0" baseline="2415" sz="1725" spc="22" b="1">
                <a:solidFill>
                  <a:srgbClr val="2050BC"/>
                </a:solidFill>
                <a:latin typeface="Arial"/>
                <a:cs typeface="Arial"/>
              </a:rPr>
              <a:t>11.60</a:t>
            </a:r>
            <a:endParaRPr baseline="2415" sz="1725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04783" y="3264410"/>
            <a:ext cx="318135" cy="2057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150" spc="15" b="1">
                <a:solidFill>
                  <a:srgbClr val="2050BC"/>
                </a:solidFill>
                <a:latin typeface="Arial"/>
                <a:cs typeface="Arial"/>
              </a:rPr>
              <a:t>4.20</a:t>
            </a:r>
            <a:endParaRPr sz="11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70558" y="2852854"/>
            <a:ext cx="484505" cy="372745"/>
          </a:xfrm>
          <a:prstGeom prst="rect">
            <a:avLst/>
          </a:prstGeom>
        </p:spPr>
        <p:txBody>
          <a:bodyPr wrap="square" lIns="0" tIns="29844" rIns="0" bIns="0" rtlCol="0" vert="horz">
            <a:spAutoFit/>
          </a:bodyPr>
          <a:lstStyle/>
          <a:p>
            <a:pPr marL="123825" marR="5080" indent="-111760">
              <a:lnSpc>
                <a:spcPts val="1310"/>
              </a:lnSpc>
              <a:spcBef>
                <a:spcPts val="234"/>
              </a:spcBef>
            </a:pPr>
            <a:r>
              <a:rPr dirty="0" sz="1150" spc="5" b="1">
                <a:solidFill>
                  <a:srgbClr val="2050BC"/>
                </a:solidFill>
                <a:latin typeface="Arial"/>
                <a:cs typeface="Arial"/>
              </a:rPr>
              <a:t>Ancho  </a:t>
            </a:r>
            <a:r>
              <a:rPr dirty="0" sz="1150" spc="-10" b="1">
                <a:solidFill>
                  <a:srgbClr val="2050BC"/>
                </a:solidFill>
                <a:latin typeface="Arial"/>
                <a:cs typeface="Arial"/>
              </a:rPr>
              <a:t>(m)</a:t>
            </a:r>
            <a:endParaRPr sz="11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04783" y="2852854"/>
            <a:ext cx="311785" cy="372745"/>
          </a:xfrm>
          <a:prstGeom prst="rect">
            <a:avLst/>
          </a:prstGeom>
        </p:spPr>
        <p:txBody>
          <a:bodyPr wrap="square" lIns="0" tIns="29844" rIns="0" bIns="0" rtlCol="0" vert="horz">
            <a:spAutoFit/>
          </a:bodyPr>
          <a:lstStyle/>
          <a:p>
            <a:pPr marL="20955" marR="5080" indent="-8890">
              <a:lnSpc>
                <a:spcPts val="1310"/>
              </a:lnSpc>
              <a:spcBef>
                <a:spcPts val="234"/>
              </a:spcBef>
            </a:pPr>
            <a:r>
              <a:rPr dirty="0" sz="1150" b="1">
                <a:solidFill>
                  <a:srgbClr val="2050BC"/>
                </a:solidFill>
                <a:latin typeface="Arial"/>
                <a:cs typeface="Arial"/>
              </a:rPr>
              <a:t>Alto  </a:t>
            </a:r>
            <a:r>
              <a:rPr dirty="0" sz="1150" spc="-10" b="1">
                <a:solidFill>
                  <a:srgbClr val="2050BC"/>
                </a:solidFill>
                <a:latin typeface="Arial"/>
                <a:cs typeface="Arial"/>
              </a:rPr>
              <a:t>(m)</a:t>
            </a:r>
            <a:endParaRPr sz="11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4484" y="3605215"/>
            <a:ext cx="701040" cy="1428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750">
                <a:solidFill>
                  <a:srgbClr val="272728"/>
                </a:solidFill>
                <a:latin typeface="Arial"/>
                <a:cs typeface="Arial"/>
              </a:rPr>
              <a:t>Fuente:</a:t>
            </a:r>
            <a:r>
              <a:rPr dirty="0" sz="750" spc="-30">
                <a:solidFill>
                  <a:srgbClr val="272728"/>
                </a:solidFill>
                <a:latin typeface="Arial"/>
                <a:cs typeface="Arial"/>
              </a:rPr>
              <a:t> </a:t>
            </a:r>
            <a:r>
              <a:rPr dirty="0" sz="750" spc="-15">
                <a:solidFill>
                  <a:srgbClr val="272728"/>
                </a:solidFill>
                <a:latin typeface="Arial"/>
                <a:cs typeface="Arial"/>
              </a:rPr>
              <a:t>DAPAC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45703" y="1438516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554" y="0"/>
                </a:moveTo>
                <a:lnTo>
                  <a:pt x="11337" y="1456"/>
                </a:lnTo>
                <a:lnTo>
                  <a:pt x="5438" y="5429"/>
                </a:lnTo>
                <a:lnTo>
                  <a:pt x="1459" y="11326"/>
                </a:lnTo>
                <a:lnTo>
                  <a:pt x="0" y="18554"/>
                </a:lnTo>
                <a:lnTo>
                  <a:pt x="1459" y="25784"/>
                </a:lnTo>
                <a:lnTo>
                  <a:pt x="5438" y="31686"/>
                </a:lnTo>
                <a:lnTo>
                  <a:pt x="11337" y="35663"/>
                </a:lnTo>
                <a:lnTo>
                  <a:pt x="18554" y="37122"/>
                </a:lnTo>
                <a:lnTo>
                  <a:pt x="25784" y="35663"/>
                </a:lnTo>
                <a:lnTo>
                  <a:pt x="31686" y="31686"/>
                </a:lnTo>
                <a:lnTo>
                  <a:pt x="35663" y="25784"/>
                </a:lnTo>
                <a:lnTo>
                  <a:pt x="37122" y="18554"/>
                </a:lnTo>
                <a:lnTo>
                  <a:pt x="35663" y="11326"/>
                </a:lnTo>
                <a:lnTo>
                  <a:pt x="31686" y="5429"/>
                </a:lnTo>
                <a:lnTo>
                  <a:pt x="25784" y="1456"/>
                </a:lnTo>
                <a:lnTo>
                  <a:pt x="18554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45703" y="1620101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8554" y="0"/>
                </a:moveTo>
                <a:lnTo>
                  <a:pt x="11337" y="1458"/>
                </a:lnTo>
                <a:lnTo>
                  <a:pt x="5438" y="5435"/>
                </a:lnTo>
                <a:lnTo>
                  <a:pt x="1459" y="11337"/>
                </a:lnTo>
                <a:lnTo>
                  <a:pt x="0" y="18567"/>
                </a:lnTo>
                <a:lnTo>
                  <a:pt x="1459" y="25795"/>
                </a:lnTo>
                <a:lnTo>
                  <a:pt x="5438" y="31692"/>
                </a:lnTo>
                <a:lnTo>
                  <a:pt x="11337" y="35665"/>
                </a:lnTo>
                <a:lnTo>
                  <a:pt x="18554" y="37122"/>
                </a:lnTo>
                <a:lnTo>
                  <a:pt x="25784" y="35665"/>
                </a:lnTo>
                <a:lnTo>
                  <a:pt x="31686" y="31692"/>
                </a:lnTo>
                <a:lnTo>
                  <a:pt x="35663" y="25795"/>
                </a:lnTo>
                <a:lnTo>
                  <a:pt x="37122" y="18567"/>
                </a:lnTo>
                <a:lnTo>
                  <a:pt x="35663" y="11337"/>
                </a:lnTo>
                <a:lnTo>
                  <a:pt x="31686" y="5435"/>
                </a:lnTo>
                <a:lnTo>
                  <a:pt x="25784" y="1458"/>
                </a:lnTo>
                <a:lnTo>
                  <a:pt x="18554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45703" y="1801698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8554" y="0"/>
                </a:moveTo>
                <a:lnTo>
                  <a:pt x="11337" y="1458"/>
                </a:lnTo>
                <a:lnTo>
                  <a:pt x="5438" y="5435"/>
                </a:lnTo>
                <a:lnTo>
                  <a:pt x="1459" y="11337"/>
                </a:lnTo>
                <a:lnTo>
                  <a:pt x="0" y="18567"/>
                </a:lnTo>
                <a:lnTo>
                  <a:pt x="1459" y="25792"/>
                </a:lnTo>
                <a:lnTo>
                  <a:pt x="5438" y="31694"/>
                </a:lnTo>
                <a:lnTo>
                  <a:pt x="11337" y="35674"/>
                </a:lnTo>
                <a:lnTo>
                  <a:pt x="18554" y="37134"/>
                </a:lnTo>
                <a:lnTo>
                  <a:pt x="25784" y="35674"/>
                </a:lnTo>
                <a:lnTo>
                  <a:pt x="31686" y="31694"/>
                </a:lnTo>
                <a:lnTo>
                  <a:pt x="35663" y="25792"/>
                </a:lnTo>
                <a:lnTo>
                  <a:pt x="37122" y="18567"/>
                </a:lnTo>
                <a:lnTo>
                  <a:pt x="35663" y="11337"/>
                </a:lnTo>
                <a:lnTo>
                  <a:pt x="31686" y="5435"/>
                </a:lnTo>
                <a:lnTo>
                  <a:pt x="25784" y="1458"/>
                </a:lnTo>
                <a:lnTo>
                  <a:pt x="18554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785154" y="4044123"/>
            <a:ext cx="2813050" cy="3943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95"/>
              </a:spcBef>
            </a:pPr>
            <a:r>
              <a:rPr dirty="0" sz="1200" spc="10" b="1">
                <a:solidFill>
                  <a:srgbClr val="2050BC"/>
                </a:solidFill>
                <a:latin typeface="Arial"/>
                <a:cs typeface="Arial"/>
              </a:rPr>
              <a:t>Mantenimiento </a:t>
            </a:r>
            <a:r>
              <a:rPr dirty="0" sz="1200" spc="-5" b="1">
                <a:solidFill>
                  <a:srgbClr val="2050BC"/>
                </a:solidFill>
                <a:latin typeface="Arial"/>
                <a:cs typeface="Arial"/>
              </a:rPr>
              <a:t>dos </a:t>
            </a:r>
            <a:r>
              <a:rPr dirty="0" sz="1200" b="1">
                <a:solidFill>
                  <a:srgbClr val="2050BC"/>
                </a:solidFill>
                <a:latin typeface="Arial"/>
                <a:cs typeface="Arial"/>
              </a:rPr>
              <a:t>veces por</a:t>
            </a:r>
            <a:r>
              <a:rPr dirty="0" sz="1200" spc="-1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200" spc="10" b="1">
                <a:solidFill>
                  <a:srgbClr val="2050BC"/>
                </a:solidFill>
                <a:latin typeface="Arial"/>
                <a:cs typeface="Arial"/>
              </a:rPr>
              <a:t>semana  </a:t>
            </a:r>
            <a:r>
              <a:rPr dirty="0" sz="1200" b="1">
                <a:solidFill>
                  <a:srgbClr val="2050BC"/>
                </a:solidFill>
                <a:latin typeface="Arial"/>
                <a:cs typeface="Arial"/>
              </a:rPr>
              <a:t>Tratamiento </a:t>
            </a:r>
            <a:r>
              <a:rPr dirty="0" sz="1200" spc="5" b="1">
                <a:solidFill>
                  <a:srgbClr val="2050BC"/>
                </a:solidFill>
                <a:latin typeface="Arial"/>
                <a:cs typeface="Arial"/>
              </a:rPr>
              <a:t>con </a:t>
            </a:r>
            <a:r>
              <a:rPr dirty="0" sz="1200" spc="-5" b="1">
                <a:solidFill>
                  <a:srgbClr val="2050BC"/>
                </a:solidFill>
                <a:latin typeface="Arial"/>
                <a:cs typeface="Arial"/>
              </a:rPr>
              <a:t>cloro</a:t>
            </a:r>
            <a:r>
              <a:rPr dirty="0" sz="1200" spc="-1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050BC"/>
                </a:solidFill>
                <a:latin typeface="Arial"/>
                <a:cs typeface="Arial"/>
              </a:rPr>
              <a:t>gas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30069" y="4140112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8554" y="0"/>
                </a:moveTo>
                <a:lnTo>
                  <a:pt x="11331" y="1456"/>
                </a:lnTo>
                <a:lnTo>
                  <a:pt x="5434" y="5429"/>
                </a:lnTo>
                <a:lnTo>
                  <a:pt x="1457" y="11326"/>
                </a:lnTo>
                <a:lnTo>
                  <a:pt x="0" y="18554"/>
                </a:lnTo>
                <a:lnTo>
                  <a:pt x="1457" y="25784"/>
                </a:lnTo>
                <a:lnTo>
                  <a:pt x="5434" y="31686"/>
                </a:lnTo>
                <a:lnTo>
                  <a:pt x="11331" y="35663"/>
                </a:lnTo>
                <a:lnTo>
                  <a:pt x="18554" y="37122"/>
                </a:lnTo>
                <a:lnTo>
                  <a:pt x="25784" y="35663"/>
                </a:lnTo>
                <a:lnTo>
                  <a:pt x="31686" y="31686"/>
                </a:lnTo>
                <a:lnTo>
                  <a:pt x="35663" y="25784"/>
                </a:lnTo>
                <a:lnTo>
                  <a:pt x="37122" y="18554"/>
                </a:lnTo>
                <a:lnTo>
                  <a:pt x="35663" y="11326"/>
                </a:lnTo>
                <a:lnTo>
                  <a:pt x="31686" y="5429"/>
                </a:lnTo>
                <a:lnTo>
                  <a:pt x="25784" y="1456"/>
                </a:lnTo>
                <a:lnTo>
                  <a:pt x="18554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30069" y="4320851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8554" y="0"/>
                </a:moveTo>
                <a:lnTo>
                  <a:pt x="11331" y="1458"/>
                </a:lnTo>
                <a:lnTo>
                  <a:pt x="5434" y="5435"/>
                </a:lnTo>
                <a:lnTo>
                  <a:pt x="1457" y="11337"/>
                </a:lnTo>
                <a:lnTo>
                  <a:pt x="0" y="18567"/>
                </a:lnTo>
                <a:lnTo>
                  <a:pt x="1457" y="25795"/>
                </a:lnTo>
                <a:lnTo>
                  <a:pt x="5434" y="31692"/>
                </a:lnTo>
                <a:lnTo>
                  <a:pt x="11331" y="35665"/>
                </a:lnTo>
                <a:lnTo>
                  <a:pt x="18554" y="37122"/>
                </a:lnTo>
                <a:lnTo>
                  <a:pt x="25784" y="35665"/>
                </a:lnTo>
                <a:lnTo>
                  <a:pt x="31686" y="31692"/>
                </a:lnTo>
                <a:lnTo>
                  <a:pt x="35663" y="25795"/>
                </a:lnTo>
                <a:lnTo>
                  <a:pt x="37122" y="18567"/>
                </a:lnTo>
                <a:lnTo>
                  <a:pt x="35663" y="11337"/>
                </a:lnTo>
                <a:lnTo>
                  <a:pt x="31686" y="5435"/>
                </a:lnTo>
                <a:lnTo>
                  <a:pt x="25784" y="1458"/>
                </a:lnTo>
                <a:lnTo>
                  <a:pt x="18554" y="0"/>
                </a:lnTo>
                <a:close/>
              </a:path>
            </a:pathLst>
          </a:custGeom>
          <a:solidFill>
            <a:srgbClr val="205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91164" y="1056982"/>
            <a:ext cx="4852835" cy="4083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14616" y="886085"/>
            <a:ext cx="3566795" cy="1855470"/>
          </a:xfrm>
          <a:prstGeom prst="rect">
            <a:avLst/>
          </a:prstGeom>
        </p:spPr>
        <p:txBody>
          <a:bodyPr wrap="square" lIns="0" tIns="132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dirty="0" sz="1700" spc="35">
                <a:solidFill>
                  <a:srgbClr val="2050BC"/>
                </a:solidFill>
                <a:latin typeface="Impact"/>
                <a:cs typeface="Impact"/>
              </a:rPr>
              <a:t>1. </a:t>
            </a:r>
            <a:r>
              <a:rPr dirty="0" sz="1700" spc="50">
                <a:solidFill>
                  <a:srgbClr val="2050BC"/>
                </a:solidFill>
                <a:latin typeface="Impact"/>
                <a:cs typeface="Impact"/>
              </a:rPr>
              <a:t>TANQUE </a:t>
            </a:r>
            <a:r>
              <a:rPr dirty="0" sz="1700" spc="35">
                <a:solidFill>
                  <a:srgbClr val="2050BC"/>
                </a:solidFill>
                <a:latin typeface="Impact"/>
                <a:cs typeface="Impact"/>
              </a:rPr>
              <a:t>DE </a:t>
            </a:r>
            <a:r>
              <a:rPr dirty="0" sz="1700" spc="55">
                <a:solidFill>
                  <a:srgbClr val="2050BC"/>
                </a:solidFill>
                <a:latin typeface="Impact"/>
                <a:cs typeface="Impact"/>
              </a:rPr>
              <a:t>RESERVA </a:t>
            </a:r>
            <a:r>
              <a:rPr dirty="0" sz="1700" spc="35">
                <a:solidFill>
                  <a:srgbClr val="2050BC"/>
                </a:solidFill>
                <a:latin typeface="Impact"/>
                <a:cs typeface="Impact"/>
              </a:rPr>
              <a:t>EL</a:t>
            </a:r>
            <a:r>
              <a:rPr dirty="0" sz="1700" spc="150">
                <a:solidFill>
                  <a:srgbClr val="2050BC"/>
                </a:solidFill>
                <a:latin typeface="Impact"/>
                <a:cs typeface="Impact"/>
              </a:rPr>
              <a:t> </a:t>
            </a:r>
            <a:r>
              <a:rPr dirty="0" sz="1700" spc="70">
                <a:solidFill>
                  <a:srgbClr val="2050BC"/>
                </a:solidFill>
                <a:latin typeface="Impact"/>
                <a:cs typeface="Impact"/>
              </a:rPr>
              <a:t>CHAUPI</a:t>
            </a:r>
            <a:endParaRPr sz="1700">
              <a:latin typeface="Impact"/>
              <a:cs typeface="Impact"/>
            </a:endParaRPr>
          </a:p>
          <a:p>
            <a:pPr marL="302895">
              <a:lnSpc>
                <a:spcPct val="100000"/>
              </a:lnSpc>
              <a:spcBef>
                <a:spcPts val="665"/>
              </a:spcBef>
            </a:pPr>
            <a:r>
              <a:rPr dirty="0" sz="1200" spc="10" b="1">
                <a:solidFill>
                  <a:srgbClr val="2050BC"/>
                </a:solidFill>
                <a:latin typeface="Arial"/>
                <a:cs typeface="Arial"/>
              </a:rPr>
              <a:t>Capacidad </a:t>
            </a:r>
            <a:r>
              <a:rPr dirty="0" sz="1200" spc="15" b="1">
                <a:solidFill>
                  <a:srgbClr val="2050BC"/>
                </a:solidFill>
                <a:latin typeface="Arial"/>
                <a:cs typeface="Arial"/>
              </a:rPr>
              <a:t>de</a:t>
            </a:r>
            <a:r>
              <a:rPr dirty="0" sz="1200" spc="-1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200" spc="5" b="1">
                <a:solidFill>
                  <a:srgbClr val="2050BC"/>
                </a:solidFill>
                <a:latin typeface="Arial"/>
                <a:cs typeface="Arial"/>
              </a:rPr>
              <a:t>500m3</a:t>
            </a:r>
            <a:endParaRPr sz="1200">
              <a:latin typeface="Arial"/>
              <a:cs typeface="Arial"/>
            </a:endParaRPr>
          </a:p>
          <a:p>
            <a:pPr marL="302895" marR="5080">
              <a:lnSpc>
                <a:spcPct val="100699"/>
              </a:lnSpc>
            </a:pPr>
            <a:r>
              <a:rPr dirty="0" sz="1200" spc="5" b="1">
                <a:solidFill>
                  <a:srgbClr val="2050BC"/>
                </a:solidFill>
                <a:latin typeface="Arial"/>
                <a:cs typeface="Arial"/>
              </a:rPr>
              <a:t>Presenta </a:t>
            </a:r>
            <a:r>
              <a:rPr dirty="0" sz="1200" spc="-5" b="1">
                <a:solidFill>
                  <a:srgbClr val="2050BC"/>
                </a:solidFill>
                <a:latin typeface="Arial"/>
                <a:cs typeface="Arial"/>
              </a:rPr>
              <a:t>dos </a:t>
            </a:r>
            <a:r>
              <a:rPr dirty="0" sz="1200" spc="5" b="1">
                <a:solidFill>
                  <a:srgbClr val="2050BC"/>
                </a:solidFill>
                <a:latin typeface="Arial"/>
                <a:cs typeface="Arial"/>
              </a:rPr>
              <a:t>celdas o </a:t>
            </a:r>
            <a:r>
              <a:rPr dirty="0" sz="1200" spc="15" b="1">
                <a:solidFill>
                  <a:srgbClr val="2050BC"/>
                </a:solidFill>
                <a:latin typeface="Arial"/>
                <a:cs typeface="Arial"/>
              </a:rPr>
              <a:t>cámaras</a:t>
            </a:r>
            <a:r>
              <a:rPr dirty="0" sz="1200" spc="-4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050BC"/>
                </a:solidFill>
                <a:latin typeface="Arial"/>
                <a:cs typeface="Arial"/>
              </a:rPr>
              <a:t>individuales.  </a:t>
            </a:r>
            <a:r>
              <a:rPr dirty="0" sz="1200" spc="-20" b="1">
                <a:solidFill>
                  <a:srgbClr val="2050BC"/>
                </a:solidFill>
                <a:latin typeface="Arial"/>
                <a:cs typeface="Arial"/>
              </a:rPr>
              <a:t>El </a:t>
            </a:r>
            <a:r>
              <a:rPr dirty="0" sz="1200" spc="5" b="1">
                <a:solidFill>
                  <a:srgbClr val="2050BC"/>
                </a:solidFill>
                <a:latin typeface="Arial"/>
                <a:cs typeface="Arial"/>
              </a:rPr>
              <a:t>caudal que </a:t>
            </a:r>
            <a:r>
              <a:rPr dirty="0" sz="1200" spc="-5" b="1">
                <a:solidFill>
                  <a:srgbClr val="2050BC"/>
                </a:solidFill>
                <a:latin typeface="Arial"/>
                <a:cs typeface="Arial"/>
              </a:rPr>
              <a:t>ingresa viene</a:t>
            </a:r>
            <a:r>
              <a:rPr dirty="0" sz="1200" spc="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200" spc="-15" b="1">
                <a:solidFill>
                  <a:srgbClr val="2050BC"/>
                </a:solidFill>
                <a:latin typeface="Arial"/>
                <a:cs typeface="Arial"/>
              </a:rPr>
              <a:t>de:</a:t>
            </a:r>
            <a:endParaRPr sz="1200">
              <a:latin typeface="Arial"/>
              <a:cs typeface="Arial"/>
            </a:endParaRPr>
          </a:p>
          <a:p>
            <a:pPr marL="368935" marR="135255">
              <a:lnSpc>
                <a:spcPct val="100000"/>
              </a:lnSpc>
              <a:spcBef>
                <a:spcPts val="65"/>
              </a:spcBef>
            </a:pPr>
            <a:r>
              <a:rPr dirty="0" sz="1200" spc="-5" b="1">
                <a:solidFill>
                  <a:srgbClr val="2050BC"/>
                </a:solidFill>
                <a:latin typeface="Arial"/>
                <a:cs typeface="Arial"/>
              </a:rPr>
              <a:t>Vertiente </a:t>
            </a:r>
            <a:r>
              <a:rPr dirty="0" sz="1200" b="1">
                <a:solidFill>
                  <a:srgbClr val="2050BC"/>
                </a:solidFill>
                <a:latin typeface="Arial"/>
                <a:cs typeface="Arial"/>
              </a:rPr>
              <a:t>el Chaupi </a:t>
            </a:r>
            <a:r>
              <a:rPr dirty="0" sz="1200" spc="5" b="1">
                <a:solidFill>
                  <a:srgbClr val="2050BC"/>
                </a:solidFill>
                <a:latin typeface="Arial"/>
                <a:cs typeface="Arial"/>
              </a:rPr>
              <a:t>con tubería </a:t>
            </a:r>
            <a:r>
              <a:rPr dirty="0" sz="1200" spc="15" b="1">
                <a:solidFill>
                  <a:srgbClr val="2050BC"/>
                </a:solidFill>
                <a:latin typeface="Arial"/>
                <a:cs typeface="Arial"/>
              </a:rPr>
              <a:t>de</a:t>
            </a:r>
            <a:r>
              <a:rPr dirty="0" sz="1200" spc="-30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200" spc="10" b="1">
                <a:solidFill>
                  <a:srgbClr val="2050BC"/>
                </a:solidFill>
                <a:latin typeface="Arial"/>
                <a:cs typeface="Arial"/>
              </a:rPr>
              <a:t>160mm  </a:t>
            </a:r>
            <a:r>
              <a:rPr dirty="0" sz="1200" spc="-20" b="1">
                <a:solidFill>
                  <a:srgbClr val="2050BC"/>
                </a:solidFill>
                <a:latin typeface="Arial"/>
                <a:cs typeface="Arial"/>
              </a:rPr>
              <a:t>Tanque </a:t>
            </a:r>
            <a:r>
              <a:rPr dirty="0" sz="1200" b="1">
                <a:solidFill>
                  <a:srgbClr val="2050BC"/>
                </a:solidFill>
                <a:latin typeface="Arial"/>
                <a:cs typeface="Arial"/>
              </a:rPr>
              <a:t>Mushuñán </a:t>
            </a:r>
            <a:r>
              <a:rPr dirty="0" sz="1200" spc="5" b="1">
                <a:solidFill>
                  <a:srgbClr val="2050BC"/>
                </a:solidFill>
                <a:latin typeface="Arial"/>
                <a:cs typeface="Arial"/>
              </a:rPr>
              <a:t>con tubería </a:t>
            </a:r>
            <a:r>
              <a:rPr dirty="0" sz="1200" spc="15" b="1">
                <a:solidFill>
                  <a:srgbClr val="2050BC"/>
                </a:solidFill>
                <a:latin typeface="Arial"/>
                <a:cs typeface="Arial"/>
              </a:rPr>
              <a:t>de</a:t>
            </a:r>
            <a:r>
              <a:rPr dirty="0" sz="1200" spc="-15" b="1">
                <a:solidFill>
                  <a:srgbClr val="2050BC"/>
                </a:solidFill>
                <a:latin typeface="Arial"/>
                <a:cs typeface="Arial"/>
              </a:rPr>
              <a:t> </a:t>
            </a:r>
            <a:r>
              <a:rPr dirty="0" sz="1200" spc="10" b="1">
                <a:solidFill>
                  <a:srgbClr val="2050BC"/>
                </a:solidFill>
                <a:latin typeface="Arial"/>
                <a:cs typeface="Arial"/>
              </a:rPr>
              <a:t>250mm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Times New Roman"/>
              <a:cs typeface="Times New Roman"/>
            </a:endParaRPr>
          </a:p>
          <a:p>
            <a:pPr marL="173355">
              <a:lnSpc>
                <a:spcPct val="100000"/>
              </a:lnSpc>
              <a:spcBef>
                <a:spcPts val="5"/>
              </a:spcBef>
            </a:pPr>
            <a:r>
              <a:rPr dirty="0" sz="1200" b="1">
                <a:solidFill>
                  <a:srgbClr val="2D2D2D"/>
                </a:solidFill>
                <a:latin typeface="Arial"/>
                <a:cs typeface="Arial"/>
              </a:rPr>
              <a:t>Dimensiones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pres2</dc:title>
  <dcterms:created xsi:type="dcterms:W3CDTF">2018-02-16T14:17:52Z</dcterms:created>
  <dcterms:modified xsi:type="dcterms:W3CDTF">2018-02-16T14:17:52Z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2018-02-13T00:00:00Z</vt:filetime>
  </property>
  <property fmtid="{D5CDD505-2E9C-101B-9397-08002B2CF9AE}" pid="3" name="Creator">
    <vt:lpwstr>Adobe Illustrator CS6 (Macintosh)</vt:lpwstr>
  </property>
  <property fmtid="{D5CDD505-2E9C-101B-9397-08002B2CF9AE}" pid="4" name="LastSaved">
    <vt:filetime>2018-02-16T00:00:00Z</vt:filetime>
  </property>
</Properties>
</file>