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37"/>
  </p:notesMasterIdLst>
  <p:sldIdLst>
    <p:sldId id="256" r:id="rId2"/>
    <p:sldId id="271" r:id="rId3"/>
    <p:sldId id="297" r:id="rId4"/>
    <p:sldId id="310" r:id="rId5"/>
    <p:sldId id="311" r:id="rId6"/>
    <p:sldId id="261" r:id="rId7"/>
    <p:sldId id="312" r:id="rId8"/>
    <p:sldId id="313" r:id="rId9"/>
    <p:sldId id="316" r:id="rId10"/>
    <p:sldId id="314" r:id="rId11"/>
    <p:sldId id="315" r:id="rId12"/>
    <p:sldId id="317" r:id="rId13"/>
    <p:sldId id="318" r:id="rId14"/>
    <p:sldId id="320" r:id="rId15"/>
    <p:sldId id="321" r:id="rId16"/>
    <p:sldId id="322" r:id="rId17"/>
    <p:sldId id="323" r:id="rId18"/>
    <p:sldId id="276" r:id="rId19"/>
    <p:sldId id="324" r:id="rId20"/>
    <p:sldId id="328" r:id="rId21"/>
    <p:sldId id="327" r:id="rId22"/>
    <p:sldId id="326" r:id="rId23"/>
    <p:sldId id="329" r:id="rId24"/>
    <p:sldId id="330" r:id="rId25"/>
    <p:sldId id="331" r:id="rId26"/>
    <p:sldId id="332" r:id="rId27"/>
    <p:sldId id="333" r:id="rId28"/>
    <p:sldId id="334" r:id="rId29"/>
    <p:sldId id="335" r:id="rId30"/>
    <p:sldId id="336" r:id="rId31"/>
    <p:sldId id="337" r:id="rId32"/>
    <p:sldId id="285" r:id="rId33"/>
    <p:sldId id="339" r:id="rId34"/>
    <p:sldId id="306" r:id="rId35"/>
    <p:sldId id="273"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9174" autoAdjust="0"/>
  </p:normalViewPr>
  <p:slideViewPr>
    <p:cSldViewPr>
      <p:cViewPr varScale="1">
        <p:scale>
          <a:sx n="59" d="100"/>
          <a:sy n="59" d="100"/>
        </p:scale>
        <p:origin x="1716" y="84"/>
      </p:cViewPr>
      <p:guideLst>
        <p:guide orient="horz" pos="2160"/>
        <p:guide pos="2880"/>
      </p:guideLst>
    </p:cSldViewPr>
  </p:slideViewPr>
  <p:outlineViewPr>
    <p:cViewPr>
      <p:scale>
        <a:sx n="33" d="100"/>
        <a:sy n="33" d="100"/>
      </p:scale>
      <p:origin x="0" y="7224"/>
    </p:cViewPr>
  </p:outlineViewPr>
  <p:notesTextViewPr>
    <p:cViewPr>
      <p:scale>
        <a:sx n="1" d="1"/>
        <a:sy n="1" d="1"/>
      </p:scale>
      <p:origin x="0" y="0"/>
    </p:cViewPr>
  </p:notesTextViewPr>
  <p:sorterViewPr>
    <p:cViewPr>
      <p:scale>
        <a:sx n="100" d="100"/>
        <a:sy n="100" d="100"/>
      </p:scale>
      <p:origin x="0" y="18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193FC-9ECB-4F05-A74C-8C8E472A59DF}"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s-EC"/>
        </a:p>
      </dgm:t>
    </dgm:pt>
    <dgm:pt modelId="{6F5560B8-D04E-4F49-B56B-205D9EBBE8A6}">
      <dgm:prSet phldrT="[Texto]"/>
      <dgm:spPr/>
      <dgm:t>
        <a:bodyPr/>
        <a:lstStyle/>
        <a:p>
          <a:r>
            <a:rPr lang="es-EC" dirty="0" err="1" smtClean="0"/>
            <a:t>EvalChar</a:t>
          </a:r>
          <a:endParaRPr lang="es-EC" dirty="0"/>
        </a:p>
      </dgm:t>
    </dgm:pt>
    <dgm:pt modelId="{0F270302-8587-4F10-8EEE-1DFE8CCD818F}" type="sibTrans" cxnId="{4259831B-B8F2-4F52-899A-CD3A073C2119}">
      <dgm:prSet/>
      <dgm:spPr/>
      <dgm:t>
        <a:bodyPr/>
        <a:lstStyle/>
        <a:p>
          <a:endParaRPr lang="es-EC"/>
        </a:p>
      </dgm:t>
    </dgm:pt>
    <dgm:pt modelId="{108B55A5-1800-416A-A4F5-F3CEEEB64F40}" type="parTrans" cxnId="{4259831B-B8F2-4F52-899A-CD3A073C2119}">
      <dgm:prSet/>
      <dgm:spPr/>
      <dgm:t>
        <a:bodyPr/>
        <a:lstStyle/>
        <a:p>
          <a:endParaRPr lang="es-EC"/>
        </a:p>
      </dgm:t>
    </dgm:pt>
    <dgm:pt modelId="{BCBC9BE9-7756-4A47-BD8D-E2776ED99EE6}" type="pres">
      <dgm:prSet presAssocID="{2E1193FC-9ECB-4F05-A74C-8C8E472A59DF}" presName="diagram" presStyleCnt="0">
        <dgm:presLayoutVars>
          <dgm:dir/>
          <dgm:resizeHandles val="exact"/>
        </dgm:presLayoutVars>
      </dgm:prSet>
      <dgm:spPr/>
      <dgm:t>
        <a:bodyPr/>
        <a:lstStyle/>
        <a:p>
          <a:endParaRPr lang="es-EC"/>
        </a:p>
      </dgm:t>
    </dgm:pt>
    <dgm:pt modelId="{DA005880-0167-4BA2-96EA-7E52DBD0182D}" type="pres">
      <dgm:prSet presAssocID="{6F5560B8-D04E-4F49-B56B-205D9EBBE8A6}" presName="node" presStyleLbl="node1" presStyleIdx="0" presStyleCnt="1" custLinFactNeighborX="-751" custLinFactNeighborY="-21">
        <dgm:presLayoutVars>
          <dgm:bulletEnabled val="1"/>
        </dgm:presLayoutVars>
      </dgm:prSet>
      <dgm:spPr/>
      <dgm:t>
        <a:bodyPr/>
        <a:lstStyle/>
        <a:p>
          <a:endParaRPr lang="es-EC"/>
        </a:p>
      </dgm:t>
    </dgm:pt>
  </dgm:ptLst>
  <dgm:cxnLst>
    <dgm:cxn modelId="{9E05B9E5-3952-4990-A7BE-9A124D968E38}" type="presOf" srcId="{2E1193FC-9ECB-4F05-A74C-8C8E472A59DF}" destId="{BCBC9BE9-7756-4A47-BD8D-E2776ED99EE6}" srcOrd="0" destOrd="0" presId="urn:microsoft.com/office/officeart/2005/8/layout/default"/>
    <dgm:cxn modelId="{4259831B-B8F2-4F52-899A-CD3A073C2119}" srcId="{2E1193FC-9ECB-4F05-A74C-8C8E472A59DF}" destId="{6F5560B8-D04E-4F49-B56B-205D9EBBE8A6}" srcOrd="0" destOrd="0" parTransId="{108B55A5-1800-416A-A4F5-F3CEEEB64F40}" sibTransId="{0F270302-8587-4F10-8EEE-1DFE8CCD818F}"/>
    <dgm:cxn modelId="{205A76FC-FEAC-4F83-9728-CFE52D55130E}" type="presOf" srcId="{6F5560B8-D04E-4F49-B56B-205D9EBBE8A6}" destId="{DA005880-0167-4BA2-96EA-7E52DBD0182D}" srcOrd="0" destOrd="0" presId="urn:microsoft.com/office/officeart/2005/8/layout/default"/>
    <dgm:cxn modelId="{66A0F05E-4AA8-4696-A708-400028D6D0DC}" type="presParOf" srcId="{BCBC9BE9-7756-4A47-BD8D-E2776ED99EE6}" destId="{DA005880-0167-4BA2-96EA-7E52DBD0182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193FC-9ECB-4F05-A74C-8C8E472A59DF}"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s-EC"/>
        </a:p>
      </dgm:t>
    </dgm:pt>
    <dgm:pt modelId="{6F5560B8-D04E-4F49-B56B-205D9EBBE8A6}">
      <dgm:prSet phldrT="[Texto]"/>
      <dgm:spPr/>
      <dgm:t>
        <a:bodyPr/>
        <a:lstStyle/>
        <a:p>
          <a:r>
            <a:rPr lang="es-EC" dirty="0" err="1" smtClean="0"/>
            <a:t>MathEval</a:t>
          </a:r>
          <a:endParaRPr lang="es-EC" dirty="0"/>
        </a:p>
      </dgm:t>
    </dgm:pt>
    <dgm:pt modelId="{108B55A5-1800-416A-A4F5-F3CEEEB64F40}" type="parTrans" cxnId="{4259831B-B8F2-4F52-899A-CD3A073C2119}">
      <dgm:prSet/>
      <dgm:spPr/>
      <dgm:t>
        <a:bodyPr/>
        <a:lstStyle/>
        <a:p>
          <a:endParaRPr lang="es-EC"/>
        </a:p>
      </dgm:t>
    </dgm:pt>
    <dgm:pt modelId="{0F270302-8587-4F10-8EEE-1DFE8CCD818F}" type="sibTrans" cxnId="{4259831B-B8F2-4F52-899A-CD3A073C2119}">
      <dgm:prSet/>
      <dgm:spPr/>
      <dgm:t>
        <a:bodyPr/>
        <a:lstStyle/>
        <a:p>
          <a:endParaRPr lang="es-EC"/>
        </a:p>
      </dgm:t>
    </dgm:pt>
    <dgm:pt modelId="{BCBC9BE9-7756-4A47-BD8D-E2776ED99EE6}" type="pres">
      <dgm:prSet presAssocID="{2E1193FC-9ECB-4F05-A74C-8C8E472A59DF}" presName="diagram" presStyleCnt="0">
        <dgm:presLayoutVars>
          <dgm:dir/>
          <dgm:resizeHandles val="exact"/>
        </dgm:presLayoutVars>
      </dgm:prSet>
      <dgm:spPr/>
      <dgm:t>
        <a:bodyPr/>
        <a:lstStyle/>
        <a:p>
          <a:endParaRPr lang="es-EC"/>
        </a:p>
      </dgm:t>
    </dgm:pt>
    <dgm:pt modelId="{DA005880-0167-4BA2-96EA-7E52DBD0182D}" type="pres">
      <dgm:prSet presAssocID="{6F5560B8-D04E-4F49-B56B-205D9EBBE8A6}" presName="node" presStyleLbl="node1" presStyleIdx="0" presStyleCnt="1" custLinFactNeighborX="-66999" custLinFactNeighborY="77578">
        <dgm:presLayoutVars>
          <dgm:bulletEnabled val="1"/>
        </dgm:presLayoutVars>
      </dgm:prSet>
      <dgm:spPr/>
      <dgm:t>
        <a:bodyPr/>
        <a:lstStyle/>
        <a:p>
          <a:endParaRPr lang="es-EC"/>
        </a:p>
      </dgm:t>
    </dgm:pt>
  </dgm:ptLst>
  <dgm:cxnLst>
    <dgm:cxn modelId="{78ECA889-E4B6-4C1A-9A33-67DB9A60858F}" type="presOf" srcId="{6F5560B8-D04E-4F49-B56B-205D9EBBE8A6}" destId="{DA005880-0167-4BA2-96EA-7E52DBD0182D}" srcOrd="0" destOrd="0" presId="urn:microsoft.com/office/officeart/2005/8/layout/default"/>
    <dgm:cxn modelId="{4259831B-B8F2-4F52-899A-CD3A073C2119}" srcId="{2E1193FC-9ECB-4F05-A74C-8C8E472A59DF}" destId="{6F5560B8-D04E-4F49-B56B-205D9EBBE8A6}" srcOrd="0" destOrd="0" parTransId="{108B55A5-1800-416A-A4F5-F3CEEEB64F40}" sibTransId="{0F270302-8587-4F10-8EEE-1DFE8CCD818F}"/>
    <dgm:cxn modelId="{ACF3B1E3-9591-4A6E-8065-AEA2FE8313AA}" type="presOf" srcId="{2E1193FC-9ECB-4F05-A74C-8C8E472A59DF}" destId="{BCBC9BE9-7756-4A47-BD8D-E2776ED99EE6}" srcOrd="0" destOrd="0" presId="urn:microsoft.com/office/officeart/2005/8/layout/default"/>
    <dgm:cxn modelId="{B92B0F31-FF03-48FA-9AD8-7FBD1FB7DF59}" type="presParOf" srcId="{BCBC9BE9-7756-4A47-BD8D-E2776ED99EE6}" destId="{DA005880-0167-4BA2-96EA-7E52DBD0182D}"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193FC-9ECB-4F05-A74C-8C8E472A59DF}" type="doc">
      <dgm:prSet loTypeId="urn:microsoft.com/office/officeart/2005/8/layout/default" loCatId="list" qsTypeId="urn:microsoft.com/office/officeart/2005/8/quickstyle/3d1" qsCatId="3D" csTypeId="urn:microsoft.com/office/officeart/2005/8/colors/accent6_2" csCatId="accent6" phldr="1"/>
      <dgm:spPr/>
      <dgm:t>
        <a:bodyPr/>
        <a:lstStyle/>
        <a:p>
          <a:endParaRPr lang="es-EC"/>
        </a:p>
      </dgm:t>
    </dgm:pt>
    <dgm:pt modelId="{6F5560B8-D04E-4F49-B56B-205D9EBBE8A6}">
      <dgm:prSet phldrT="[Texto]"/>
      <dgm:spPr/>
      <dgm:t>
        <a:bodyPr/>
        <a:lstStyle/>
        <a:p>
          <a:r>
            <a:rPr lang="es-EC" dirty="0" err="1" smtClean="0"/>
            <a:t>MathEvalCharacters</a:t>
          </a:r>
          <a:endParaRPr lang="es-EC" dirty="0"/>
        </a:p>
      </dgm:t>
    </dgm:pt>
    <dgm:pt modelId="{108B55A5-1800-416A-A4F5-F3CEEEB64F40}" type="parTrans" cxnId="{4259831B-B8F2-4F52-899A-CD3A073C2119}">
      <dgm:prSet/>
      <dgm:spPr/>
      <dgm:t>
        <a:bodyPr/>
        <a:lstStyle/>
        <a:p>
          <a:endParaRPr lang="es-EC"/>
        </a:p>
      </dgm:t>
    </dgm:pt>
    <dgm:pt modelId="{0F270302-8587-4F10-8EEE-1DFE8CCD818F}" type="sibTrans" cxnId="{4259831B-B8F2-4F52-899A-CD3A073C2119}">
      <dgm:prSet/>
      <dgm:spPr/>
      <dgm:t>
        <a:bodyPr/>
        <a:lstStyle/>
        <a:p>
          <a:endParaRPr lang="es-EC"/>
        </a:p>
      </dgm:t>
    </dgm:pt>
    <dgm:pt modelId="{BCBC9BE9-7756-4A47-BD8D-E2776ED99EE6}" type="pres">
      <dgm:prSet presAssocID="{2E1193FC-9ECB-4F05-A74C-8C8E472A59DF}" presName="diagram" presStyleCnt="0">
        <dgm:presLayoutVars>
          <dgm:dir/>
          <dgm:resizeHandles val="exact"/>
        </dgm:presLayoutVars>
      </dgm:prSet>
      <dgm:spPr/>
      <dgm:t>
        <a:bodyPr/>
        <a:lstStyle/>
        <a:p>
          <a:endParaRPr lang="es-EC"/>
        </a:p>
      </dgm:t>
    </dgm:pt>
    <dgm:pt modelId="{DA005880-0167-4BA2-96EA-7E52DBD0182D}" type="pres">
      <dgm:prSet presAssocID="{6F5560B8-D04E-4F49-B56B-205D9EBBE8A6}" presName="node" presStyleLbl="node1" presStyleIdx="0" presStyleCnt="1" custLinFactNeighborX="16912" custLinFactNeighborY="478">
        <dgm:presLayoutVars>
          <dgm:bulletEnabled val="1"/>
        </dgm:presLayoutVars>
      </dgm:prSet>
      <dgm:spPr/>
      <dgm:t>
        <a:bodyPr/>
        <a:lstStyle/>
        <a:p>
          <a:endParaRPr lang="es-EC"/>
        </a:p>
      </dgm:t>
    </dgm:pt>
  </dgm:ptLst>
  <dgm:cxnLst>
    <dgm:cxn modelId="{69724A7F-EE51-4B77-80C3-FA6BFEFFF55F}" type="presOf" srcId="{6F5560B8-D04E-4F49-B56B-205D9EBBE8A6}" destId="{DA005880-0167-4BA2-96EA-7E52DBD0182D}" srcOrd="0" destOrd="0" presId="urn:microsoft.com/office/officeart/2005/8/layout/default"/>
    <dgm:cxn modelId="{FC5914C8-D6C2-4DD6-8718-CCB8CB39CCC5}" type="presOf" srcId="{2E1193FC-9ECB-4F05-A74C-8C8E472A59DF}" destId="{BCBC9BE9-7756-4A47-BD8D-E2776ED99EE6}" srcOrd="0" destOrd="0" presId="urn:microsoft.com/office/officeart/2005/8/layout/default"/>
    <dgm:cxn modelId="{4259831B-B8F2-4F52-899A-CD3A073C2119}" srcId="{2E1193FC-9ECB-4F05-A74C-8C8E472A59DF}" destId="{6F5560B8-D04E-4F49-B56B-205D9EBBE8A6}" srcOrd="0" destOrd="0" parTransId="{108B55A5-1800-416A-A4F5-F3CEEEB64F40}" sibTransId="{0F270302-8587-4F10-8EEE-1DFE8CCD818F}"/>
    <dgm:cxn modelId="{E7013911-124D-4C3A-B0C4-348E43453135}" type="presParOf" srcId="{BCBC9BE9-7756-4A47-BD8D-E2776ED99EE6}" destId="{DA005880-0167-4BA2-96EA-7E52DBD0182D}" srcOrd="0"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69DD2E-9E69-417B-BC08-DD96D4A10CB4}"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s-EC"/>
        </a:p>
      </dgm:t>
    </dgm:pt>
    <dgm:pt modelId="{5F2B7A44-3490-4AB3-B91A-1AD2C8F6B140}">
      <dgm:prSet phldrT="[Texto]"/>
      <dgm:spPr/>
      <dgm:t>
        <a:bodyPr/>
        <a:lstStyle/>
        <a:p>
          <a:r>
            <a:rPr lang="es-EC" dirty="0" smtClean="0"/>
            <a:t>Herramientas de evaluación (Contiene la base de datos)</a:t>
          </a:r>
          <a:endParaRPr lang="es-EC" dirty="0"/>
        </a:p>
      </dgm:t>
    </dgm:pt>
    <dgm:pt modelId="{BBC0E8D6-904E-498E-8902-0DDC99062248}" type="parTrans" cxnId="{1396911D-CA06-4CB0-85C0-C15E87EA2B96}">
      <dgm:prSet/>
      <dgm:spPr/>
      <dgm:t>
        <a:bodyPr/>
        <a:lstStyle/>
        <a:p>
          <a:endParaRPr lang="es-EC"/>
        </a:p>
      </dgm:t>
    </dgm:pt>
    <dgm:pt modelId="{79BD1A2F-2FAE-4EA8-94E1-5A271260E8D5}" type="sibTrans" cxnId="{1396911D-CA06-4CB0-85C0-C15E87EA2B96}">
      <dgm:prSet/>
      <dgm:spPr/>
      <dgm:t>
        <a:bodyPr/>
        <a:lstStyle/>
        <a:p>
          <a:endParaRPr lang="es-EC"/>
        </a:p>
      </dgm:t>
    </dgm:pt>
    <dgm:pt modelId="{48450392-C144-43CE-9A6C-BA612EA4189B}">
      <dgm:prSet phldrT="[Texto]"/>
      <dgm:spPr/>
      <dgm:t>
        <a:bodyPr/>
        <a:lstStyle/>
        <a:p>
          <a:r>
            <a:rPr lang="es-EC" dirty="0" smtClean="0"/>
            <a:t>Resultados de la evaluación.</a:t>
          </a:r>
          <a:endParaRPr lang="es-EC" dirty="0"/>
        </a:p>
      </dgm:t>
    </dgm:pt>
    <dgm:pt modelId="{27FDD085-D36D-46D2-AA22-300339B2F94E}" type="parTrans" cxnId="{2A90EE49-6901-484F-A46C-19721F0E299C}">
      <dgm:prSet/>
      <dgm:spPr/>
      <dgm:t>
        <a:bodyPr/>
        <a:lstStyle/>
        <a:p>
          <a:endParaRPr lang="es-EC"/>
        </a:p>
      </dgm:t>
    </dgm:pt>
    <dgm:pt modelId="{D71F8B3B-273F-4203-8C61-6FD8BC55121C}" type="sibTrans" cxnId="{2A90EE49-6901-484F-A46C-19721F0E299C}">
      <dgm:prSet/>
      <dgm:spPr/>
      <dgm:t>
        <a:bodyPr/>
        <a:lstStyle/>
        <a:p>
          <a:endParaRPr lang="es-EC"/>
        </a:p>
      </dgm:t>
    </dgm:pt>
    <dgm:pt modelId="{CE1E6ED9-36F0-43FB-8970-A30021F9B7CA}">
      <dgm:prSet phldrT="[Texto]" custT="1"/>
      <dgm:spPr/>
      <dgm:t>
        <a:bodyPr/>
        <a:lstStyle/>
        <a:p>
          <a:r>
            <a:rPr lang="es-EC" sz="2000" dirty="0" smtClean="0"/>
            <a:t>Resultados Algoritmo</a:t>
          </a:r>
        </a:p>
      </dgm:t>
    </dgm:pt>
    <dgm:pt modelId="{952B9A32-0FFA-4202-A221-D19F4D8BC8CE}" type="sibTrans" cxnId="{15C91CFB-52FA-45BD-BF5F-F36304A03C5B}">
      <dgm:prSet/>
      <dgm:spPr/>
      <dgm:t>
        <a:bodyPr/>
        <a:lstStyle/>
        <a:p>
          <a:endParaRPr lang="es-EC"/>
        </a:p>
      </dgm:t>
    </dgm:pt>
    <dgm:pt modelId="{E8F1B507-0CE6-42F9-B9E8-04ADE531B0A6}" type="parTrans" cxnId="{15C91CFB-52FA-45BD-BF5F-F36304A03C5B}">
      <dgm:prSet/>
      <dgm:spPr/>
      <dgm:t>
        <a:bodyPr/>
        <a:lstStyle/>
        <a:p>
          <a:endParaRPr lang="es-EC"/>
        </a:p>
      </dgm:t>
    </dgm:pt>
    <dgm:pt modelId="{21150BE3-E2DB-43FC-85DD-489927855609}" type="pres">
      <dgm:prSet presAssocID="{4769DD2E-9E69-417B-BC08-DD96D4A10CB4}" presName="Name0" presStyleCnt="0">
        <dgm:presLayoutVars>
          <dgm:dir/>
          <dgm:resizeHandles val="exact"/>
        </dgm:presLayoutVars>
      </dgm:prSet>
      <dgm:spPr/>
      <dgm:t>
        <a:bodyPr/>
        <a:lstStyle/>
        <a:p>
          <a:endParaRPr lang="es-EC"/>
        </a:p>
      </dgm:t>
    </dgm:pt>
    <dgm:pt modelId="{3B4F71BB-BEA2-40CD-9203-301EB9F76C9C}" type="pres">
      <dgm:prSet presAssocID="{CE1E6ED9-36F0-43FB-8970-A30021F9B7CA}" presName="node" presStyleLbl="node1" presStyleIdx="0" presStyleCnt="3">
        <dgm:presLayoutVars>
          <dgm:bulletEnabled val="1"/>
        </dgm:presLayoutVars>
      </dgm:prSet>
      <dgm:spPr/>
      <dgm:t>
        <a:bodyPr/>
        <a:lstStyle/>
        <a:p>
          <a:endParaRPr lang="es-EC"/>
        </a:p>
      </dgm:t>
    </dgm:pt>
    <dgm:pt modelId="{C007D429-8C06-493C-99A9-B8D46337D7D0}" type="pres">
      <dgm:prSet presAssocID="{952B9A32-0FFA-4202-A221-D19F4D8BC8CE}" presName="sibTrans" presStyleLbl="sibTrans2D1" presStyleIdx="0" presStyleCnt="2"/>
      <dgm:spPr/>
      <dgm:t>
        <a:bodyPr/>
        <a:lstStyle/>
        <a:p>
          <a:endParaRPr lang="es-EC"/>
        </a:p>
      </dgm:t>
    </dgm:pt>
    <dgm:pt modelId="{D3C46AF0-98D8-47C2-A9DC-D47A00063304}" type="pres">
      <dgm:prSet presAssocID="{952B9A32-0FFA-4202-A221-D19F4D8BC8CE}" presName="connectorText" presStyleLbl="sibTrans2D1" presStyleIdx="0" presStyleCnt="2"/>
      <dgm:spPr/>
      <dgm:t>
        <a:bodyPr/>
        <a:lstStyle/>
        <a:p>
          <a:endParaRPr lang="es-EC"/>
        </a:p>
      </dgm:t>
    </dgm:pt>
    <dgm:pt modelId="{BB175FC3-DA04-4590-905D-344001849FF0}" type="pres">
      <dgm:prSet presAssocID="{5F2B7A44-3490-4AB3-B91A-1AD2C8F6B140}" presName="node" presStyleLbl="node1" presStyleIdx="1" presStyleCnt="3">
        <dgm:presLayoutVars>
          <dgm:bulletEnabled val="1"/>
        </dgm:presLayoutVars>
      </dgm:prSet>
      <dgm:spPr/>
      <dgm:t>
        <a:bodyPr/>
        <a:lstStyle/>
        <a:p>
          <a:endParaRPr lang="es-EC"/>
        </a:p>
      </dgm:t>
    </dgm:pt>
    <dgm:pt modelId="{228C8111-4B8B-401F-85BD-F6ABB6D5D01D}" type="pres">
      <dgm:prSet presAssocID="{79BD1A2F-2FAE-4EA8-94E1-5A271260E8D5}" presName="sibTrans" presStyleLbl="sibTrans2D1" presStyleIdx="1" presStyleCnt="2"/>
      <dgm:spPr/>
      <dgm:t>
        <a:bodyPr/>
        <a:lstStyle/>
        <a:p>
          <a:endParaRPr lang="es-EC"/>
        </a:p>
      </dgm:t>
    </dgm:pt>
    <dgm:pt modelId="{B208C1AE-B554-4611-9D3A-3C0C3CFE2EBC}" type="pres">
      <dgm:prSet presAssocID="{79BD1A2F-2FAE-4EA8-94E1-5A271260E8D5}" presName="connectorText" presStyleLbl="sibTrans2D1" presStyleIdx="1" presStyleCnt="2"/>
      <dgm:spPr/>
      <dgm:t>
        <a:bodyPr/>
        <a:lstStyle/>
        <a:p>
          <a:endParaRPr lang="es-EC"/>
        </a:p>
      </dgm:t>
    </dgm:pt>
    <dgm:pt modelId="{DF5BADF7-CB48-4576-BEBA-94CD5B11D5A7}" type="pres">
      <dgm:prSet presAssocID="{48450392-C144-43CE-9A6C-BA612EA4189B}" presName="node" presStyleLbl="node1" presStyleIdx="2" presStyleCnt="3">
        <dgm:presLayoutVars>
          <dgm:bulletEnabled val="1"/>
        </dgm:presLayoutVars>
      </dgm:prSet>
      <dgm:spPr/>
      <dgm:t>
        <a:bodyPr/>
        <a:lstStyle/>
        <a:p>
          <a:endParaRPr lang="es-EC"/>
        </a:p>
      </dgm:t>
    </dgm:pt>
  </dgm:ptLst>
  <dgm:cxnLst>
    <dgm:cxn modelId="{8C4EB461-AAFB-4A2D-A266-434E4FDEABBC}" type="presOf" srcId="{5F2B7A44-3490-4AB3-B91A-1AD2C8F6B140}" destId="{BB175FC3-DA04-4590-905D-344001849FF0}" srcOrd="0" destOrd="0" presId="urn:microsoft.com/office/officeart/2005/8/layout/process1"/>
    <dgm:cxn modelId="{97BCFF1B-BA45-494F-9231-AECDABECEC3F}" type="presOf" srcId="{CE1E6ED9-36F0-43FB-8970-A30021F9B7CA}" destId="{3B4F71BB-BEA2-40CD-9203-301EB9F76C9C}" srcOrd="0" destOrd="0" presId="urn:microsoft.com/office/officeart/2005/8/layout/process1"/>
    <dgm:cxn modelId="{2A90EE49-6901-484F-A46C-19721F0E299C}" srcId="{4769DD2E-9E69-417B-BC08-DD96D4A10CB4}" destId="{48450392-C144-43CE-9A6C-BA612EA4189B}" srcOrd="2" destOrd="0" parTransId="{27FDD085-D36D-46D2-AA22-300339B2F94E}" sibTransId="{D71F8B3B-273F-4203-8C61-6FD8BC55121C}"/>
    <dgm:cxn modelId="{173A4108-0350-4924-A711-05B2F015D0A0}" type="presOf" srcId="{48450392-C144-43CE-9A6C-BA612EA4189B}" destId="{DF5BADF7-CB48-4576-BEBA-94CD5B11D5A7}" srcOrd="0" destOrd="0" presId="urn:microsoft.com/office/officeart/2005/8/layout/process1"/>
    <dgm:cxn modelId="{7E0464AE-7442-4878-BD45-91FA69283FAA}" type="presOf" srcId="{79BD1A2F-2FAE-4EA8-94E1-5A271260E8D5}" destId="{B208C1AE-B554-4611-9D3A-3C0C3CFE2EBC}" srcOrd="1" destOrd="0" presId="urn:microsoft.com/office/officeart/2005/8/layout/process1"/>
    <dgm:cxn modelId="{15C91CFB-52FA-45BD-BF5F-F36304A03C5B}" srcId="{4769DD2E-9E69-417B-BC08-DD96D4A10CB4}" destId="{CE1E6ED9-36F0-43FB-8970-A30021F9B7CA}" srcOrd="0" destOrd="0" parTransId="{E8F1B507-0CE6-42F9-B9E8-04ADE531B0A6}" sibTransId="{952B9A32-0FFA-4202-A221-D19F4D8BC8CE}"/>
    <dgm:cxn modelId="{1396911D-CA06-4CB0-85C0-C15E87EA2B96}" srcId="{4769DD2E-9E69-417B-BC08-DD96D4A10CB4}" destId="{5F2B7A44-3490-4AB3-B91A-1AD2C8F6B140}" srcOrd="1" destOrd="0" parTransId="{BBC0E8D6-904E-498E-8902-0DDC99062248}" sibTransId="{79BD1A2F-2FAE-4EA8-94E1-5A271260E8D5}"/>
    <dgm:cxn modelId="{922A2FAB-88E7-40B3-BA98-8EF3AC7D70E7}" type="presOf" srcId="{4769DD2E-9E69-417B-BC08-DD96D4A10CB4}" destId="{21150BE3-E2DB-43FC-85DD-489927855609}" srcOrd="0" destOrd="0" presId="urn:microsoft.com/office/officeart/2005/8/layout/process1"/>
    <dgm:cxn modelId="{72F7B131-8F52-4549-8027-7C6B43E3AC11}" type="presOf" srcId="{952B9A32-0FFA-4202-A221-D19F4D8BC8CE}" destId="{C007D429-8C06-493C-99A9-B8D46337D7D0}" srcOrd="0" destOrd="0" presId="urn:microsoft.com/office/officeart/2005/8/layout/process1"/>
    <dgm:cxn modelId="{8E5D9CCC-66E6-49DD-BB37-2A9219148B05}" type="presOf" srcId="{79BD1A2F-2FAE-4EA8-94E1-5A271260E8D5}" destId="{228C8111-4B8B-401F-85BD-F6ABB6D5D01D}" srcOrd="0" destOrd="0" presId="urn:microsoft.com/office/officeart/2005/8/layout/process1"/>
    <dgm:cxn modelId="{0644146A-AB8A-41ED-8CC4-2E2B27740FE3}" type="presOf" srcId="{952B9A32-0FFA-4202-A221-D19F4D8BC8CE}" destId="{D3C46AF0-98D8-47C2-A9DC-D47A00063304}" srcOrd="1" destOrd="0" presId="urn:microsoft.com/office/officeart/2005/8/layout/process1"/>
    <dgm:cxn modelId="{A50337E4-BFD2-46B9-B908-71F6678E9AAE}" type="presParOf" srcId="{21150BE3-E2DB-43FC-85DD-489927855609}" destId="{3B4F71BB-BEA2-40CD-9203-301EB9F76C9C}" srcOrd="0" destOrd="0" presId="urn:microsoft.com/office/officeart/2005/8/layout/process1"/>
    <dgm:cxn modelId="{95EFF613-E514-4832-B7DF-F4AC37A4FAF5}" type="presParOf" srcId="{21150BE3-E2DB-43FC-85DD-489927855609}" destId="{C007D429-8C06-493C-99A9-B8D46337D7D0}" srcOrd="1" destOrd="0" presId="urn:microsoft.com/office/officeart/2005/8/layout/process1"/>
    <dgm:cxn modelId="{0B65A1E5-9C9D-475A-BDAD-232357A81E30}" type="presParOf" srcId="{C007D429-8C06-493C-99A9-B8D46337D7D0}" destId="{D3C46AF0-98D8-47C2-A9DC-D47A00063304}" srcOrd="0" destOrd="0" presId="urn:microsoft.com/office/officeart/2005/8/layout/process1"/>
    <dgm:cxn modelId="{59F69287-CB3A-4A75-9129-51D9FA55EA9E}" type="presParOf" srcId="{21150BE3-E2DB-43FC-85DD-489927855609}" destId="{BB175FC3-DA04-4590-905D-344001849FF0}" srcOrd="2" destOrd="0" presId="urn:microsoft.com/office/officeart/2005/8/layout/process1"/>
    <dgm:cxn modelId="{68816EC1-5D7F-41C0-9172-77A65865AF8E}" type="presParOf" srcId="{21150BE3-E2DB-43FC-85DD-489927855609}" destId="{228C8111-4B8B-401F-85BD-F6ABB6D5D01D}" srcOrd="3" destOrd="0" presId="urn:microsoft.com/office/officeart/2005/8/layout/process1"/>
    <dgm:cxn modelId="{71E82EB1-B766-43D2-9F2B-47E6E220DC7C}" type="presParOf" srcId="{228C8111-4B8B-401F-85BD-F6ABB6D5D01D}" destId="{B208C1AE-B554-4611-9D3A-3C0C3CFE2EBC}" srcOrd="0" destOrd="0" presId="urn:microsoft.com/office/officeart/2005/8/layout/process1"/>
    <dgm:cxn modelId="{C103CF9F-643B-4508-8CAF-D5B8FA078429}" type="presParOf" srcId="{21150BE3-E2DB-43FC-85DD-489927855609}" destId="{DF5BADF7-CB48-4576-BEBA-94CD5B11D5A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7E825-AA36-4F04-B3B4-F2232A03458B}" type="datetimeFigureOut">
              <a:rPr lang="es-EC" smtClean="0"/>
              <a:t>15/2/2018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8A5BD-64FD-46E1-96B5-291D4B8E1F5F}" type="slidenum">
              <a:rPr lang="es-EC" smtClean="0"/>
              <a:t>‹Nº›</a:t>
            </a:fld>
            <a:endParaRPr lang="es-EC"/>
          </a:p>
        </p:txBody>
      </p:sp>
    </p:spTree>
    <p:extLst>
      <p:ext uri="{BB962C8B-B14F-4D97-AF65-F5344CB8AC3E}">
        <p14:creationId xmlns:p14="http://schemas.microsoft.com/office/powerpoint/2010/main" val="1241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1</a:t>
            </a:fld>
            <a:endParaRPr lang="es-EC"/>
          </a:p>
        </p:txBody>
      </p:sp>
    </p:spTree>
    <p:extLst>
      <p:ext uri="{BB962C8B-B14F-4D97-AF65-F5344CB8AC3E}">
        <p14:creationId xmlns:p14="http://schemas.microsoft.com/office/powerpoint/2010/main" val="596099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 caracteres especiales se encuentra un listado de 76 </a:t>
            </a:r>
            <a:r>
              <a:rPr lang="es-EC" dirty="0" err="1" smtClean="0"/>
              <a:t>carateres</a:t>
            </a:r>
            <a:r>
              <a:rPr lang="es-EC" dirty="0" smtClean="0"/>
              <a:t> especiales de los</a:t>
            </a:r>
            <a:r>
              <a:rPr lang="es-EC" baseline="0" dirty="0" smtClean="0"/>
              <a:t> que son comúnmente usados en fórmulas matemáticas</a:t>
            </a:r>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13</a:t>
            </a:fld>
            <a:endParaRPr lang="es-EC"/>
          </a:p>
        </p:txBody>
      </p:sp>
    </p:spTree>
    <p:extLst>
      <p:ext uri="{BB962C8B-B14F-4D97-AF65-F5344CB8AC3E}">
        <p14:creationId xmlns:p14="http://schemas.microsoft.com/office/powerpoint/2010/main" val="41666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esta sección mediante el uso de técnicas de procesamiento de imágenes, como la de componentes conexos</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 procederá a agregar elementos que no se encuentran codificados dentro de una fórmula, o a unir elementos que estén codificados por separado pero en realidad deben ser uno solo.</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primer lugar se obtiene la imagen a escala de grises para posteriormente </a:t>
            </a:r>
            <a:r>
              <a:rPr lang="es-EC" sz="1200" kern="1200" dirty="0" err="1" smtClean="0">
                <a:solidFill>
                  <a:schemeClr val="tx1"/>
                </a:solidFill>
                <a:effectLst/>
                <a:latin typeface="+mn-lt"/>
                <a:ea typeface="+mn-ea"/>
                <a:cs typeface="+mn-cs"/>
              </a:rPr>
              <a:t>relaizar</a:t>
            </a:r>
            <a:r>
              <a:rPr lang="es-EC" sz="1200" kern="1200" dirty="0" smtClean="0">
                <a:solidFill>
                  <a:schemeClr val="tx1"/>
                </a:solidFill>
                <a:effectLst/>
                <a:latin typeface="+mn-lt"/>
                <a:ea typeface="+mn-ea"/>
                <a:cs typeface="+mn-cs"/>
              </a:rPr>
              <a:t> una </a:t>
            </a:r>
            <a:r>
              <a:rPr lang="es-EC" sz="1200" kern="1200" dirty="0" err="1" smtClean="0">
                <a:solidFill>
                  <a:schemeClr val="tx1"/>
                </a:solidFill>
                <a:effectLst/>
                <a:latin typeface="+mn-lt"/>
                <a:ea typeface="+mn-ea"/>
                <a:cs typeface="+mn-cs"/>
              </a:rPr>
              <a:t>binarización</a:t>
            </a:r>
            <a:r>
              <a:rPr lang="es-EC" sz="1200" kern="1200" dirty="0" smtClean="0">
                <a:solidFill>
                  <a:schemeClr val="tx1"/>
                </a:solidFill>
                <a:effectLst/>
                <a:latin typeface="+mn-lt"/>
                <a:ea typeface="+mn-ea"/>
                <a:cs typeface="+mn-cs"/>
              </a:rPr>
              <a:t> invertida </a:t>
            </a:r>
          </a:p>
          <a:p>
            <a:r>
              <a:rPr lang="es-EC" sz="1200" kern="1200" dirty="0" smtClean="0">
                <a:solidFill>
                  <a:schemeClr val="tx1"/>
                </a:solidFill>
                <a:effectLst/>
                <a:latin typeface="+mn-lt"/>
                <a:ea typeface="+mn-ea"/>
                <a:cs typeface="+mn-cs"/>
              </a:rPr>
              <a:t>Seguido se procede a encontrar los contornos</a:t>
            </a:r>
            <a:r>
              <a:rPr lang="es-EC" sz="1200" kern="1200" baseline="0" dirty="0" smtClean="0">
                <a:solidFill>
                  <a:schemeClr val="tx1"/>
                </a:solidFill>
                <a:effectLst/>
                <a:latin typeface="+mn-lt"/>
                <a:ea typeface="+mn-ea"/>
                <a:cs typeface="+mn-cs"/>
              </a:rPr>
              <a:t> que posee la imagen, (contorno une con curvas todos los puntos continuos) este procedimiento encuentra pixeles blancos en un fondo negro.</a:t>
            </a:r>
          </a:p>
          <a:p>
            <a:r>
              <a:rPr lang="es-EC" sz="1200" kern="1200" dirty="0" smtClean="0">
                <a:solidFill>
                  <a:schemeClr val="tx1"/>
                </a:solidFill>
                <a:effectLst/>
                <a:latin typeface="+mn-lt"/>
                <a:ea typeface="+mn-ea"/>
                <a:cs typeface="+mn-cs"/>
              </a:rPr>
              <a:t>Finalmente se realiza la identificación del </a:t>
            </a:r>
            <a:r>
              <a:rPr lang="es-EC" sz="1200" i="1" kern="1200" dirty="0" err="1" smtClean="0">
                <a:solidFill>
                  <a:schemeClr val="tx1"/>
                </a:solidFill>
                <a:effectLst/>
                <a:latin typeface="+mn-lt"/>
                <a:ea typeface="+mn-ea"/>
                <a:cs typeface="+mn-cs"/>
              </a:rPr>
              <a:t>BBox</a:t>
            </a:r>
            <a:r>
              <a:rPr lang="es-EC" sz="1200" kern="1200" dirty="0" smtClean="0">
                <a:solidFill>
                  <a:schemeClr val="tx1"/>
                </a:solidFill>
                <a:effectLst/>
                <a:latin typeface="+mn-lt"/>
                <a:ea typeface="+mn-ea"/>
                <a:cs typeface="+mn-cs"/>
              </a:rPr>
              <a:t> que contiene a cada elemento de la imagen o de la fórmula</a:t>
            </a:r>
            <a:endParaRPr lang="es-EC" sz="1200" kern="1200" baseline="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14</a:t>
            </a:fld>
            <a:endParaRPr lang="es-EC"/>
          </a:p>
        </p:txBody>
      </p:sp>
    </p:spTree>
    <p:extLst>
      <p:ext uri="{BB962C8B-B14F-4D97-AF65-F5344CB8AC3E}">
        <p14:creationId xmlns:p14="http://schemas.microsoft.com/office/powerpoint/2010/main" val="1989254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16</a:t>
            </a:fld>
            <a:endParaRPr lang="es-EC"/>
          </a:p>
        </p:txBody>
      </p:sp>
    </p:spTree>
    <p:extLst>
      <p:ext uri="{BB962C8B-B14F-4D97-AF65-F5344CB8AC3E}">
        <p14:creationId xmlns:p14="http://schemas.microsoft.com/office/powerpoint/2010/main" val="2844536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Esta sección se la realizo con la finalidad de agilitar el proceso de corrección de los elementos ya que mediante una inspección visual se puede comparar la fórmula extraída con la fórmula dibujada. La dibujada se la realizó con los elementos</a:t>
            </a:r>
            <a:r>
              <a:rPr lang="es-EC" sz="1200" kern="1200" baseline="0" dirty="0" smtClean="0">
                <a:solidFill>
                  <a:schemeClr val="tx1"/>
                </a:solidFill>
                <a:effectLst/>
                <a:latin typeface="+mn-lt"/>
                <a:ea typeface="+mn-ea"/>
                <a:cs typeface="+mn-cs"/>
              </a:rPr>
              <a:t> que se encuentran en la base de datos, por lo tanto si como se ve en la imagen las dos fórmulas coinciden se concluye que la codificación es correcta. Caso contrario será necesaria la verificación carácter por carácter.</a:t>
            </a:r>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17</a:t>
            </a:fld>
            <a:endParaRPr lang="es-EC"/>
          </a:p>
        </p:txBody>
      </p:sp>
    </p:spTree>
    <p:extLst>
      <p:ext uri="{BB962C8B-B14F-4D97-AF65-F5344CB8AC3E}">
        <p14:creationId xmlns:p14="http://schemas.microsoft.com/office/powerpoint/2010/main" val="401421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como se puede ver se toma información de cada archivo con formato CSV perteneciente a un documento y se la almacena en un archivo con formato XML el cual tendrá toda la información pertinente a las fórmulas identificadas.</a:t>
            </a:r>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19</a:t>
            </a:fld>
            <a:endParaRPr lang="es-EC"/>
          </a:p>
        </p:txBody>
      </p:sp>
    </p:spTree>
    <p:extLst>
      <p:ext uri="{BB962C8B-B14F-4D97-AF65-F5344CB8AC3E}">
        <p14:creationId xmlns:p14="http://schemas.microsoft.com/office/powerpoint/2010/main" val="274928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De </a:t>
            </a:r>
            <a:r>
              <a:rPr lang="es-EC" sz="1200" kern="1200" dirty="0" err="1" smtClean="0">
                <a:solidFill>
                  <a:schemeClr val="tx1"/>
                </a:solidFill>
                <a:effectLst/>
                <a:latin typeface="+mn-lt"/>
                <a:ea typeface="+mn-ea"/>
                <a:cs typeface="+mn-cs"/>
              </a:rPr>
              <a:t>igualmanera</a:t>
            </a:r>
            <a:r>
              <a:rPr lang="es-EC" sz="1200" kern="1200" dirty="0" smtClean="0">
                <a:solidFill>
                  <a:schemeClr val="tx1"/>
                </a:solidFill>
                <a:effectLst/>
                <a:latin typeface="+mn-lt"/>
                <a:ea typeface="+mn-ea"/>
                <a:cs typeface="+mn-cs"/>
              </a:rPr>
              <a:t> Los archivos XML pertenecientes a la base de datos tendrán un diseño de árbol que se muestra en la Figura, con la misma jerarquía</a:t>
            </a:r>
            <a:r>
              <a:rPr lang="es-EC" sz="1200" kern="1200" baseline="0" dirty="0" smtClean="0">
                <a:solidFill>
                  <a:schemeClr val="tx1"/>
                </a:solidFill>
                <a:effectLst/>
                <a:latin typeface="+mn-lt"/>
                <a:ea typeface="+mn-ea"/>
                <a:cs typeface="+mn-cs"/>
              </a:rPr>
              <a:t> y estructura que la base de datos anterior.</a:t>
            </a:r>
            <a:endParaRPr lang="es-EC" dirty="0" smtClean="0"/>
          </a:p>
          <a:p>
            <a:endParaRPr lang="es-EC" dirty="0" smtClean="0"/>
          </a:p>
          <a:p>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Tabla 13 muestra los datos del total de número de caracteres con los que se inició el presente trabajo, y el número total de caracteres que presenta la base de datos </a:t>
            </a:r>
            <a:r>
              <a:rPr lang="es-EC" sz="1200" kern="1200" dirty="0" err="1" smtClean="0">
                <a:solidFill>
                  <a:schemeClr val="tx1"/>
                </a:solidFill>
                <a:effectLst/>
                <a:latin typeface="+mn-lt"/>
                <a:ea typeface="+mn-ea"/>
                <a:cs typeface="+mn-cs"/>
              </a:rPr>
              <a:t>new_marmot_data</a:t>
            </a:r>
            <a:r>
              <a:rPr lang="es-EC" sz="1200" kern="1200" dirty="0" smtClean="0">
                <a:solidFill>
                  <a:schemeClr val="tx1"/>
                </a:solidFill>
                <a:effectLst/>
                <a:latin typeface="+mn-lt"/>
                <a:ea typeface="+mn-ea"/>
                <a:cs typeface="+mn-cs"/>
              </a:rPr>
              <a:t>, como se puede observar existe una diferencia de 2136 elementos lo que representa un crecimiento del 1,4 % en la base de datos </a:t>
            </a:r>
            <a:r>
              <a:rPr lang="es-EC" sz="1200" kern="1200" dirty="0" err="1" smtClean="0">
                <a:solidFill>
                  <a:schemeClr val="tx1"/>
                </a:solidFill>
                <a:effectLst/>
                <a:latin typeface="+mn-lt"/>
                <a:ea typeface="+mn-ea"/>
                <a:cs typeface="+mn-cs"/>
              </a:rPr>
              <a:t>new_marmot_data</a:t>
            </a:r>
            <a:r>
              <a:rPr lang="es-EC" sz="1200" kern="1200" dirty="0" smtClean="0">
                <a:solidFill>
                  <a:schemeClr val="tx1"/>
                </a:solidFill>
                <a:effectLst/>
                <a:latin typeface="+mn-lt"/>
                <a:ea typeface="+mn-ea"/>
                <a:cs typeface="+mn-cs"/>
              </a:rPr>
              <a:t> respecto de la base de datos </a:t>
            </a:r>
            <a:r>
              <a:rPr lang="es-EC" sz="1200" kern="1200" dirty="0" err="1" smtClean="0">
                <a:solidFill>
                  <a:schemeClr val="tx1"/>
                </a:solidFill>
                <a:effectLst/>
                <a:latin typeface="+mn-lt"/>
                <a:ea typeface="+mn-ea"/>
                <a:cs typeface="+mn-cs"/>
              </a:rPr>
              <a:t>marmot_data</a:t>
            </a:r>
            <a:r>
              <a:rPr lang="es-EC" sz="120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el número total de caracteres corregidos en la nueva base de datos, es decir se ha corregido aproximadamente el 10,2429 % del total de caracteres de la base de datos </a:t>
            </a:r>
            <a:r>
              <a:rPr lang="es-EC" sz="1200" kern="1200" dirty="0" err="1" smtClean="0">
                <a:solidFill>
                  <a:schemeClr val="tx1"/>
                </a:solidFill>
                <a:effectLst/>
                <a:latin typeface="+mn-lt"/>
                <a:ea typeface="+mn-ea"/>
                <a:cs typeface="+mn-cs"/>
              </a:rPr>
              <a:t>marmot_data</a:t>
            </a:r>
            <a:r>
              <a:rPr lang="es-EC" sz="1200" kern="1200" dirty="0" smtClean="0">
                <a:solidFill>
                  <a:schemeClr val="tx1"/>
                </a:solidFill>
                <a:effectLst/>
                <a:latin typeface="+mn-lt"/>
                <a:ea typeface="+mn-ea"/>
                <a:cs typeface="+mn-cs"/>
              </a:rPr>
              <a:t>. Entiéndase por consiguiente que la base de datos </a:t>
            </a:r>
            <a:r>
              <a:rPr lang="es-EC" sz="1200" kern="1200" dirty="0" err="1" smtClean="0">
                <a:solidFill>
                  <a:schemeClr val="tx1"/>
                </a:solidFill>
                <a:effectLst/>
                <a:latin typeface="+mn-lt"/>
                <a:ea typeface="+mn-ea"/>
                <a:cs typeface="+mn-cs"/>
              </a:rPr>
              <a:t>marmot_data</a:t>
            </a:r>
            <a:r>
              <a:rPr lang="es-EC" sz="1200" kern="1200" dirty="0" smtClean="0">
                <a:solidFill>
                  <a:schemeClr val="tx1"/>
                </a:solidFill>
                <a:effectLst/>
                <a:latin typeface="+mn-lt"/>
                <a:ea typeface="+mn-ea"/>
                <a:cs typeface="+mn-cs"/>
              </a:rPr>
              <a:t> presentaba un error del 10,2429 %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Finalmente se puede establecer que la base de datos </a:t>
            </a:r>
            <a:r>
              <a:rPr lang="es-EC" sz="1200" kern="1200" dirty="0" err="1" smtClean="0">
                <a:solidFill>
                  <a:schemeClr val="tx1"/>
                </a:solidFill>
                <a:effectLst/>
                <a:latin typeface="+mn-lt"/>
                <a:ea typeface="+mn-ea"/>
                <a:cs typeface="+mn-cs"/>
              </a:rPr>
              <a:t>marmot_data</a:t>
            </a:r>
            <a:r>
              <a:rPr lang="es-EC" sz="1200" kern="1200" dirty="0" smtClean="0">
                <a:solidFill>
                  <a:schemeClr val="tx1"/>
                </a:solidFill>
                <a:effectLst/>
                <a:latin typeface="+mn-lt"/>
                <a:ea typeface="+mn-ea"/>
                <a:cs typeface="+mn-cs"/>
              </a:rPr>
              <a:t> presentaba un error total del 11,6415 %, </a:t>
            </a:r>
          </a:p>
          <a:p>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20</a:t>
            </a:fld>
            <a:endParaRPr lang="es-EC"/>
          </a:p>
        </p:txBody>
      </p:sp>
    </p:spTree>
    <p:extLst>
      <p:ext uri="{BB962C8B-B14F-4D97-AF65-F5344CB8AC3E}">
        <p14:creationId xmlns:p14="http://schemas.microsoft.com/office/powerpoint/2010/main" val="1289316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Con las correcciones realizadas a la base de datos se tiene un </a:t>
            </a:r>
            <a:r>
              <a:rPr lang="es-EC" sz="1200" i="1" kern="1200" dirty="0" err="1" smtClean="0">
                <a:solidFill>
                  <a:schemeClr val="tx1"/>
                </a:solidFill>
                <a:effectLst/>
                <a:latin typeface="+mn-lt"/>
                <a:ea typeface="+mn-ea"/>
                <a:cs typeface="+mn-cs"/>
              </a:rPr>
              <a:t>ground</a:t>
            </a:r>
            <a:r>
              <a:rPr lang="es-EC" sz="1200" i="1"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truth</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más fiable por lo tanto permitirá que la evaluación de algoritmos de detección de fórmulas matemáticas en archivos con formato PDF sea más efectiva.</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Una vez creada la base de datos </a:t>
            </a:r>
            <a:r>
              <a:rPr lang="es-EC" sz="1200" kern="1200" dirty="0" err="1" smtClean="0">
                <a:solidFill>
                  <a:schemeClr val="tx1"/>
                </a:solidFill>
                <a:effectLst/>
                <a:latin typeface="+mn-lt"/>
                <a:ea typeface="+mn-ea"/>
                <a:cs typeface="+mn-cs"/>
              </a:rPr>
              <a:t>new_marmot_data</a:t>
            </a:r>
            <a:r>
              <a:rPr lang="es-EC" sz="1200" kern="1200" dirty="0" smtClean="0">
                <a:solidFill>
                  <a:schemeClr val="tx1"/>
                </a:solidFill>
                <a:effectLst/>
                <a:latin typeface="+mn-lt"/>
                <a:ea typeface="+mn-ea"/>
                <a:cs typeface="+mn-cs"/>
              </a:rPr>
              <a:t>, es importante validarla y proveer esta información para que futuros trabajos de reconocimiento de fórmulas matemáticas en archivos PDF sean probados,</a:t>
            </a:r>
          </a:p>
          <a:p>
            <a:r>
              <a:rPr lang="es-EC" sz="1200" kern="1200" dirty="0" smtClean="0">
                <a:solidFill>
                  <a:schemeClr val="tx1"/>
                </a:solidFill>
                <a:effectLst/>
                <a:latin typeface="+mn-lt"/>
                <a:ea typeface="+mn-ea"/>
                <a:cs typeface="+mn-cs"/>
              </a:rPr>
              <a:t>Por lo tanto para realizar la validación será necesario</a:t>
            </a:r>
            <a:r>
              <a:rPr lang="es-EC" sz="1200" kern="1200" baseline="0" dirty="0" smtClean="0">
                <a:solidFill>
                  <a:schemeClr val="tx1"/>
                </a:solidFill>
                <a:effectLst/>
                <a:latin typeface="+mn-lt"/>
                <a:ea typeface="+mn-ea"/>
                <a:cs typeface="+mn-cs"/>
              </a:rPr>
              <a:t> un algoritmo de detección de formulas matemáticas en archivos PDF y herramientas que permitan realizar la evaluación mediante el uso de la nueva base de datos.</a:t>
            </a:r>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21</a:t>
            </a:fld>
            <a:endParaRPr lang="es-EC"/>
          </a:p>
        </p:txBody>
      </p:sp>
    </p:spTree>
    <p:extLst>
      <p:ext uri="{BB962C8B-B14F-4D97-AF65-F5344CB8AC3E}">
        <p14:creationId xmlns:p14="http://schemas.microsoft.com/office/powerpoint/2010/main" val="82611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proceso que lleva a cabo</a:t>
            </a:r>
            <a:r>
              <a:rPr lang="es-EC" sz="1200" kern="1200" baseline="0" dirty="0" smtClean="0">
                <a:solidFill>
                  <a:schemeClr val="tx1"/>
                </a:solidFill>
                <a:effectLst/>
                <a:latin typeface="+mn-lt"/>
                <a:ea typeface="+mn-ea"/>
                <a:cs typeface="+mn-cs"/>
              </a:rPr>
              <a:t> el algoritmo es el siguiente… imagen</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 ha utilizado un software libre llamado </a:t>
            </a:r>
            <a:r>
              <a:rPr lang="es-EC" sz="1200" i="1" kern="1200" dirty="0" err="1" smtClean="0">
                <a:solidFill>
                  <a:schemeClr val="tx1"/>
                </a:solidFill>
                <a:effectLst/>
                <a:latin typeface="+mn-lt"/>
                <a:ea typeface="+mn-ea"/>
                <a:cs typeface="+mn-cs"/>
              </a:rPr>
              <a:t>pdfminer</a:t>
            </a:r>
            <a:r>
              <a:rPr lang="es-EC" sz="1200" kern="1200" dirty="0" smtClean="0">
                <a:solidFill>
                  <a:schemeClr val="tx1"/>
                </a:solidFill>
                <a:effectLst/>
                <a:latin typeface="+mn-lt"/>
                <a:ea typeface="+mn-ea"/>
                <a:cs typeface="+mn-cs"/>
              </a:rPr>
              <a:t> que es una herramienta para la extracción de información de documentos PDF. Mediante esta herramienta se puede obtener la ubicación de los caracteres en una página de un documento PDF</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a:t>
            </a:r>
            <a:r>
              <a:rPr lang="es-EC" sz="1200" kern="1200" baseline="0" dirty="0" smtClean="0">
                <a:solidFill>
                  <a:schemeClr val="tx1"/>
                </a:solidFill>
                <a:effectLst/>
                <a:latin typeface="+mn-lt"/>
                <a:ea typeface="+mn-ea"/>
                <a:cs typeface="+mn-cs"/>
              </a:rPr>
              <a:t> creó un programa en lenguaje Python el cual realiza la extracción de toda la información de los 400 </a:t>
            </a:r>
            <a:r>
              <a:rPr lang="es-EC" sz="1200" kern="1200" baseline="0" dirty="0" err="1" smtClean="0">
                <a:solidFill>
                  <a:schemeClr val="tx1"/>
                </a:solidFill>
                <a:effectLst/>
                <a:latin typeface="+mn-lt"/>
                <a:ea typeface="+mn-ea"/>
                <a:cs typeface="+mn-cs"/>
              </a:rPr>
              <a:t>pdfs</a:t>
            </a:r>
            <a:r>
              <a:rPr lang="es-EC" sz="1200" kern="1200" baseline="0" dirty="0" smtClean="0">
                <a:solidFill>
                  <a:schemeClr val="tx1"/>
                </a:solidFill>
                <a:effectLst/>
                <a:latin typeface="+mn-lt"/>
                <a:ea typeface="+mn-ea"/>
                <a:cs typeface="+mn-cs"/>
              </a:rPr>
              <a:t> de la base de datos de forma </a:t>
            </a:r>
            <a:r>
              <a:rPr lang="es-EC" sz="1200" kern="1200" baseline="0" dirty="0" err="1" smtClean="0">
                <a:solidFill>
                  <a:schemeClr val="tx1"/>
                </a:solidFill>
                <a:effectLst/>
                <a:latin typeface="+mn-lt"/>
                <a:ea typeface="+mn-ea"/>
                <a:cs typeface="+mn-cs"/>
              </a:rPr>
              <a:t>automaitica</a:t>
            </a:r>
            <a:r>
              <a:rPr lang="es-EC" sz="1200" kern="1200" baseline="0" dirty="0" smtClean="0">
                <a:solidFill>
                  <a:schemeClr val="tx1"/>
                </a:solidFill>
                <a:effectLst/>
                <a:latin typeface="+mn-lt"/>
                <a:ea typeface="+mn-ea"/>
                <a:cs typeface="+mn-cs"/>
              </a:rPr>
              <a:t>.</a:t>
            </a:r>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22</a:t>
            </a:fld>
            <a:endParaRPr lang="es-EC"/>
          </a:p>
        </p:txBody>
      </p:sp>
    </p:spTree>
    <p:extLst>
      <p:ext uri="{BB962C8B-B14F-4D97-AF65-F5344CB8AC3E}">
        <p14:creationId xmlns:p14="http://schemas.microsoft.com/office/powerpoint/2010/main" val="1448629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Aquí</a:t>
            </a:r>
            <a:r>
              <a:rPr lang="es-EC" baseline="0" dirty="0" smtClean="0"/>
              <a:t> observamos un ejemplo de lo que se obtiene mediante la extracción de información con el software </a:t>
            </a:r>
            <a:r>
              <a:rPr lang="es-EC" baseline="0" dirty="0" err="1" smtClean="0"/>
              <a:t>pdfminer</a:t>
            </a:r>
            <a:r>
              <a:rPr lang="es-EC" baseline="0" dirty="0" smtClean="0"/>
              <a:t>. Como podemos ver la información es de todo el texto dentro del documento mas no solo de las fórmulas matemáticas. Por lo tanto es necesario realizar una discriminación de los datos que no pertenecen a una fórmula.</a:t>
            </a:r>
          </a:p>
          <a:p>
            <a:endParaRPr lang="es-EC"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esto se realizó un programa en lenguaje Python que, utilizando la base de datos </a:t>
            </a:r>
            <a:r>
              <a:rPr lang="es-EC" sz="1200" kern="1200" dirty="0" err="1" smtClean="0">
                <a:solidFill>
                  <a:schemeClr val="tx1"/>
                </a:solidFill>
                <a:effectLst/>
                <a:latin typeface="+mn-lt"/>
                <a:ea typeface="+mn-ea"/>
                <a:cs typeface="+mn-cs"/>
              </a:rPr>
              <a:t>new_marmot_data</a:t>
            </a:r>
            <a:r>
              <a:rPr lang="es-EC" sz="1200" kern="1200" dirty="0" smtClean="0">
                <a:solidFill>
                  <a:schemeClr val="tx1"/>
                </a:solidFill>
                <a:effectLst/>
                <a:latin typeface="+mn-lt"/>
                <a:ea typeface="+mn-ea"/>
                <a:cs typeface="+mn-cs"/>
              </a:rPr>
              <a:t>, realiza el proceso de discriminación y se</a:t>
            </a:r>
            <a:r>
              <a:rPr lang="es-EC" sz="1200" kern="1200" baseline="0" dirty="0" smtClean="0">
                <a:solidFill>
                  <a:schemeClr val="tx1"/>
                </a:solidFill>
                <a:effectLst/>
                <a:latin typeface="+mn-lt"/>
                <a:ea typeface="+mn-ea"/>
                <a:cs typeface="+mn-cs"/>
              </a:rPr>
              <a:t> obtiene un documento XML solo con información de las fórmulas matemáticas que pertenecen al documento.</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23</a:t>
            </a:fld>
            <a:endParaRPr lang="es-EC"/>
          </a:p>
        </p:txBody>
      </p:sp>
    </p:spTree>
    <p:extLst>
      <p:ext uri="{BB962C8B-B14F-4D97-AF65-F5344CB8AC3E}">
        <p14:creationId xmlns:p14="http://schemas.microsoft.com/office/powerpoint/2010/main" val="482113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realizar los programas de evaluación es necesario primero definir una métrica de evaluación para saber si el reconocimiento de fórmulas matemáticas tanto en posición de los </a:t>
            </a:r>
            <a:r>
              <a:rPr lang="es-EC" sz="1200" i="1" kern="1200" dirty="0" err="1" smtClean="0">
                <a:solidFill>
                  <a:schemeClr val="tx1"/>
                </a:solidFill>
                <a:effectLst/>
                <a:latin typeface="+mn-lt"/>
                <a:ea typeface="+mn-ea"/>
                <a:cs typeface="+mn-cs"/>
              </a:rPr>
              <a:t>BBox</a:t>
            </a:r>
            <a:r>
              <a:rPr lang="es-EC" sz="1200" kern="1200" dirty="0" smtClean="0">
                <a:solidFill>
                  <a:schemeClr val="tx1"/>
                </a:solidFill>
                <a:effectLst/>
                <a:latin typeface="+mn-lt"/>
                <a:ea typeface="+mn-ea"/>
                <a:cs typeface="+mn-cs"/>
              </a:rPr>
              <a:t> de las fórmulas y de sus elementos constitutivos son correctos, por otra parte también es importante evaluar si el </a:t>
            </a:r>
            <a:r>
              <a:rPr lang="es-EC" sz="1200" kern="1200" dirty="0" err="1" smtClean="0">
                <a:solidFill>
                  <a:schemeClr val="tx1"/>
                </a:solidFill>
                <a:effectLst/>
                <a:latin typeface="+mn-lt"/>
                <a:ea typeface="+mn-ea"/>
                <a:cs typeface="+mn-cs"/>
              </a:rPr>
              <a:t>caracter</a:t>
            </a:r>
            <a:r>
              <a:rPr lang="es-EC" sz="1200" kern="1200" dirty="0" smtClean="0">
                <a:solidFill>
                  <a:schemeClr val="tx1"/>
                </a:solidFill>
                <a:effectLst/>
                <a:latin typeface="+mn-lt"/>
                <a:ea typeface="+mn-ea"/>
                <a:cs typeface="+mn-cs"/>
              </a:rPr>
              <a:t> de cada elemento es el correcto.</a:t>
            </a:r>
          </a:p>
          <a:p>
            <a:endParaRPr lang="es-EC" dirty="0" smtClean="0"/>
          </a:p>
          <a:p>
            <a:r>
              <a:rPr lang="es-EC" dirty="0" smtClean="0"/>
              <a:t>Para</a:t>
            </a:r>
            <a:r>
              <a:rPr lang="es-EC" baseline="0" dirty="0" smtClean="0"/>
              <a:t> el caso de la</a:t>
            </a:r>
            <a:r>
              <a:rPr lang="es-EC" dirty="0" smtClean="0"/>
              <a:t> detección</a:t>
            </a:r>
            <a:r>
              <a:rPr lang="es-EC" baseline="0" dirty="0" smtClean="0"/>
              <a:t> de posiciones se a definido que pueden existir 8 tipos de casos que son</a:t>
            </a:r>
          </a:p>
          <a:p>
            <a:r>
              <a:rPr lang="es-EC" baseline="0" dirty="0" smtClean="0"/>
              <a:t>(enmarcado de color verde es el </a:t>
            </a:r>
            <a:r>
              <a:rPr lang="es-EC" baseline="0" dirty="0" err="1" smtClean="0"/>
              <a:t>bbox</a:t>
            </a:r>
            <a:r>
              <a:rPr lang="es-EC" baseline="0" dirty="0" smtClean="0"/>
              <a:t> en la base de datos y de color azul el </a:t>
            </a:r>
            <a:r>
              <a:rPr lang="es-EC" baseline="0" dirty="0" err="1" smtClean="0"/>
              <a:t>bbox</a:t>
            </a:r>
            <a:r>
              <a:rPr lang="es-EC" baseline="0" dirty="0" smtClean="0"/>
              <a:t> detectado por un algoritmo)</a:t>
            </a:r>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24</a:t>
            </a:fld>
            <a:endParaRPr lang="es-EC"/>
          </a:p>
        </p:txBody>
      </p:sp>
    </p:spTree>
    <p:extLst>
      <p:ext uri="{BB962C8B-B14F-4D97-AF65-F5344CB8AC3E}">
        <p14:creationId xmlns:p14="http://schemas.microsoft.com/office/powerpoint/2010/main" val="377051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En la actualidad el intercambio de información científica generalmente se da mediante artículos que</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en la mayoría de los casos se encuentran en formato PDF.</a:t>
            </a:r>
          </a:p>
          <a:p>
            <a:r>
              <a:rPr lang="es-EC" sz="1200" kern="1200" dirty="0" smtClean="0">
                <a:solidFill>
                  <a:schemeClr val="tx1"/>
                </a:solidFill>
                <a:effectLst/>
                <a:latin typeface="+mn-lt"/>
                <a:ea typeface="+mn-ea"/>
                <a:cs typeface="+mn-cs"/>
              </a:rPr>
              <a:t>Lo cual ha hecho crecer la popularidad de dicho formato haciendo necesario su manipulación y la extracción de información en este tipo de formato. Tareas como: extraer texto, tablas, figuras y fórmulas son ineludibles  para ser analizadas y procesadas.   </a:t>
            </a:r>
          </a:p>
          <a:p>
            <a:r>
              <a:rPr lang="es-EC" sz="1200" kern="1200" dirty="0" smtClean="0">
                <a:solidFill>
                  <a:schemeClr val="tx1"/>
                </a:solidFill>
                <a:effectLst/>
                <a:latin typeface="+mn-lt"/>
                <a:ea typeface="+mn-ea"/>
                <a:cs typeface="+mn-cs"/>
              </a:rPr>
              <a:t>Uno de los fines con los que se realiza este tipo de investigaciones y análisis es para ayudar a desarrollar herramientas que faciliten la lectura y aprendizaje de personas con discapacidad visual</a:t>
            </a:r>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4</a:t>
            </a:fld>
            <a:endParaRPr lang="es-EC"/>
          </a:p>
        </p:txBody>
      </p:sp>
    </p:spTree>
    <p:extLst>
      <p:ext uri="{BB962C8B-B14F-4D97-AF65-F5344CB8AC3E}">
        <p14:creationId xmlns:p14="http://schemas.microsoft.com/office/powerpoint/2010/main" val="2528321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Para el caso de detección de el carácter o símbolo matemático, se han definido 3 posibles casos que son :</a:t>
            </a:r>
          </a:p>
          <a:p>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baseline="0" dirty="0" smtClean="0"/>
              <a:t>(enmarcado de color verde es el </a:t>
            </a:r>
            <a:r>
              <a:rPr lang="es-EC" baseline="0" dirty="0" err="1" smtClean="0"/>
              <a:t>bbox</a:t>
            </a:r>
            <a:r>
              <a:rPr lang="es-EC" baseline="0" dirty="0" smtClean="0"/>
              <a:t> en la base de datos y de color azul el </a:t>
            </a:r>
            <a:r>
              <a:rPr lang="es-EC" baseline="0" dirty="0" err="1" smtClean="0"/>
              <a:t>bbox</a:t>
            </a:r>
            <a:r>
              <a:rPr lang="es-EC" baseline="0" dirty="0" smtClean="0"/>
              <a:t> detectado por un algoritmo)</a:t>
            </a:r>
            <a:endParaRPr lang="es-EC" dirty="0" smtClean="0"/>
          </a:p>
          <a:p>
            <a:endParaRPr lang="es-EC" dirty="0" smtClean="0"/>
          </a:p>
          <a:p>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25</a:t>
            </a:fld>
            <a:endParaRPr lang="es-EC"/>
          </a:p>
        </p:txBody>
      </p:sp>
    </p:spTree>
    <p:extLst>
      <p:ext uri="{BB962C8B-B14F-4D97-AF65-F5344CB8AC3E}">
        <p14:creationId xmlns:p14="http://schemas.microsoft.com/office/powerpoint/2010/main" val="814665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la evaluación se realizó tres programas en lenguaje de Python</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Dos de los tres programas evaluaran los tipos de casos de posición</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Y </a:t>
            </a:r>
            <a:r>
              <a:rPr lang="es-EC" sz="1200" kern="1200" dirty="0" err="1" smtClean="0">
                <a:solidFill>
                  <a:schemeClr val="tx1"/>
                </a:solidFill>
                <a:effectLst/>
                <a:latin typeface="+mn-lt"/>
                <a:ea typeface="+mn-ea"/>
                <a:cs typeface="+mn-cs"/>
              </a:rPr>
              <a:t>elultimo</a:t>
            </a:r>
            <a:r>
              <a:rPr lang="es-EC" sz="1200" kern="1200" dirty="0" smtClean="0">
                <a:solidFill>
                  <a:schemeClr val="tx1"/>
                </a:solidFill>
                <a:effectLst/>
                <a:latin typeface="+mn-lt"/>
                <a:ea typeface="+mn-ea"/>
                <a:cs typeface="+mn-cs"/>
              </a:rPr>
              <a:t> evaluará los casos de </a:t>
            </a:r>
            <a:r>
              <a:rPr lang="es-EC" sz="1200" kern="1200" dirty="0" err="1" smtClean="0">
                <a:solidFill>
                  <a:schemeClr val="tx1"/>
                </a:solidFill>
                <a:effectLst/>
                <a:latin typeface="+mn-lt"/>
                <a:ea typeface="+mn-ea"/>
                <a:cs typeface="+mn-cs"/>
              </a:rPr>
              <a:t>deteccion</a:t>
            </a:r>
            <a:r>
              <a:rPr lang="es-EC" sz="1200" kern="1200" dirty="0" smtClean="0">
                <a:solidFill>
                  <a:schemeClr val="tx1"/>
                </a:solidFill>
                <a:effectLst/>
                <a:latin typeface="+mn-lt"/>
                <a:ea typeface="+mn-ea"/>
                <a:cs typeface="+mn-cs"/>
              </a:rPr>
              <a:t> de carácter o </a:t>
            </a:r>
            <a:r>
              <a:rPr lang="es-EC" sz="1200" kern="1200" dirty="0" err="1" smtClean="0">
                <a:solidFill>
                  <a:schemeClr val="tx1"/>
                </a:solidFill>
                <a:effectLst/>
                <a:latin typeface="+mn-lt"/>
                <a:ea typeface="+mn-ea"/>
                <a:cs typeface="+mn-cs"/>
              </a:rPr>
              <a:t>simbolo</a:t>
            </a:r>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26</a:t>
            </a:fld>
            <a:endParaRPr lang="es-EC"/>
          </a:p>
        </p:txBody>
      </p:sp>
    </p:spTree>
    <p:extLst>
      <p:ext uri="{BB962C8B-B14F-4D97-AF65-F5344CB8AC3E}">
        <p14:creationId xmlns:p14="http://schemas.microsoft.com/office/powerpoint/2010/main" val="133924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27</a:t>
            </a:fld>
            <a:endParaRPr lang="es-EC"/>
          </a:p>
        </p:txBody>
      </p:sp>
    </p:spTree>
    <p:extLst>
      <p:ext uri="{BB962C8B-B14F-4D97-AF65-F5344CB8AC3E}">
        <p14:creationId xmlns:p14="http://schemas.microsoft.com/office/powerpoint/2010/main" val="2072319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evaluación se la realizó con el uso de las dos bases de datos; con la base de datos </a:t>
            </a:r>
            <a:r>
              <a:rPr lang="es-EC" sz="1200" kern="1200" dirty="0" err="1" smtClean="0">
                <a:solidFill>
                  <a:schemeClr val="tx1"/>
                </a:solidFill>
                <a:effectLst/>
                <a:latin typeface="+mn-lt"/>
                <a:ea typeface="+mn-ea"/>
                <a:cs typeface="+mn-cs"/>
              </a:rPr>
              <a:t>marmot_data</a:t>
            </a:r>
            <a:r>
              <a:rPr lang="es-EC" sz="1200" kern="1200" dirty="0" smtClean="0">
                <a:solidFill>
                  <a:schemeClr val="tx1"/>
                </a:solidFill>
                <a:effectLst/>
                <a:latin typeface="+mn-lt"/>
                <a:ea typeface="+mn-ea"/>
                <a:cs typeface="+mn-cs"/>
              </a:rPr>
              <a:t> y la base de datos </a:t>
            </a:r>
            <a:r>
              <a:rPr lang="es-EC" sz="1200" kern="1200" dirty="0" err="1" smtClean="0">
                <a:solidFill>
                  <a:schemeClr val="tx1"/>
                </a:solidFill>
                <a:effectLst/>
                <a:latin typeface="+mn-lt"/>
                <a:ea typeface="+mn-ea"/>
                <a:cs typeface="+mn-cs"/>
              </a:rPr>
              <a:t>new_marmot_data</a:t>
            </a:r>
            <a:r>
              <a:rPr lang="es-EC" sz="1200" kern="1200" dirty="0" smtClean="0">
                <a:solidFill>
                  <a:schemeClr val="tx1"/>
                </a:solidFill>
                <a:effectLst/>
                <a:latin typeface="+mn-lt"/>
                <a:ea typeface="+mn-ea"/>
                <a:cs typeface="+mn-cs"/>
              </a:rPr>
              <a:t> con la finalidad de realizar una comparación entre los resultados obtenidos y comprobar que la base de datos creada es útil para realizar análisis del funcionamiento de algoritmos relacionados con la detección y reconocimiento de fórmulas matemáticas</a:t>
            </a:r>
          </a:p>
          <a:p>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cuanto a los resultados obtenidos se puede verificar que para formulas embebidas se tiene un total del 3,67% de acierto mediante el algoritmo de reconocimiento de fórmulas matemáticas usado, y para fórmulas aisladas un 17,46% de acierto. </a:t>
            </a:r>
          </a:p>
          <a:p>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29</a:t>
            </a:fld>
            <a:endParaRPr lang="es-EC"/>
          </a:p>
        </p:txBody>
      </p:sp>
    </p:spTree>
    <p:extLst>
      <p:ext uri="{BB962C8B-B14F-4D97-AF65-F5344CB8AC3E}">
        <p14:creationId xmlns:p14="http://schemas.microsoft.com/office/powerpoint/2010/main" val="1955079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err="1" smtClean="0">
                <a:solidFill>
                  <a:schemeClr val="tx1"/>
                </a:solidFill>
                <a:effectLst/>
                <a:latin typeface="+mn-lt"/>
                <a:ea typeface="+mn-ea"/>
                <a:cs typeface="+mn-cs"/>
              </a:rPr>
              <a:t>N_Ecor</a:t>
            </a:r>
            <a:r>
              <a:rPr lang="es-EC" sz="1200" kern="1200" dirty="0" smtClean="0">
                <a:solidFill>
                  <a:schemeClr val="tx1"/>
                </a:solidFill>
                <a:effectLst/>
                <a:latin typeface="+mn-lt"/>
                <a:ea typeface="+mn-ea"/>
                <a:cs typeface="+mn-cs"/>
              </a:rPr>
              <a:t> y </a:t>
            </a:r>
            <a:r>
              <a:rPr lang="es-EC" sz="1200" kern="1200" dirty="0" err="1" smtClean="0">
                <a:solidFill>
                  <a:schemeClr val="tx1"/>
                </a:solidFill>
                <a:effectLst/>
                <a:latin typeface="+mn-lt"/>
                <a:ea typeface="+mn-ea"/>
                <a:cs typeface="+mn-cs"/>
              </a:rPr>
              <a:t>N_Icor</a:t>
            </a:r>
            <a:r>
              <a:rPr lang="es-EC" sz="1200" kern="1200" dirty="0" smtClean="0">
                <a:solidFill>
                  <a:schemeClr val="tx1"/>
                </a:solidFill>
                <a:effectLst/>
                <a:latin typeface="+mn-lt"/>
                <a:ea typeface="+mn-ea"/>
                <a:cs typeface="+mn-cs"/>
              </a:rPr>
              <a:t> no varía al usar las dos bases de datos</a:t>
            </a:r>
          </a:p>
          <a:p>
            <a:endParaRPr lang="es-EC" sz="1200" kern="1200" dirty="0" smtClean="0">
              <a:solidFill>
                <a:schemeClr val="tx1"/>
              </a:solidFill>
              <a:effectLst/>
              <a:latin typeface="+mn-lt"/>
              <a:ea typeface="+mn-ea"/>
              <a:cs typeface="+mn-cs"/>
            </a:endParaRPr>
          </a:p>
          <a:p>
            <a:r>
              <a:rPr lang="es-EC" sz="1200" kern="1200" dirty="0" err="1" smtClean="0">
                <a:solidFill>
                  <a:schemeClr val="tx1"/>
                </a:solidFill>
                <a:effectLst/>
                <a:latin typeface="+mn-lt"/>
                <a:ea typeface="+mn-ea"/>
                <a:cs typeface="+mn-cs"/>
              </a:rPr>
              <a:t>N_Emis</a:t>
            </a:r>
            <a:r>
              <a:rPr lang="es-EC" sz="1200" kern="1200" dirty="0" smtClean="0">
                <a:solidFill>
                  <a:schemeClr val="tx1"/>
                </a:solidFill>
                <a:effectLst/>
                <a:latin typeface="+mn-lt"/>
                <a:ea typeface="+mn-ea"/>
                <a:cs typeface="+mn-cs"/>
              </a:rPr>
              <a:t>) hay un aumento de 129 detecciones y para formulas aisladas (</a:t>
            </a:r>
            <a:r>
              <a:rPr lang="es-EC" sz="1200" kern="1200" dirty="0" err="1" smtClean="0">
                <a:solidFill>
                  <a:schemeClr val="tx1"/>
                </a:solidFill>
                <a:effectLst/>
                <a:latin typeface="+mn-lt"/>
                <a:ea typeface="+mn-ea"/>
                <a:cs typeface="+mn-cs"/>
              </a:rPr>
              <a:t>N_Imis</a:t>
            </a:r>
            <a:r>
              <a:rPr lang="es-EC" sz="1200" kern="1200" dirty="0" smtClean="0">
                <a:solidFill>
                  <a:schemeClr val="tx1"/>
                </a:solidFill>
                <a:effectLst/>
                <a:latin typeface="+mn-lt"/>
                <a:ea typeface="+mn-ea"/>
                <a:cs typeface="+mn-cs"/>
              </a:rPr>
              <a:t>) un aumento de 792 detecciones, esto indica que la base de </a:t>
            </a:r>
            <a:r>
              <a:rPr lang="es-EC" sz="1200" kern="1200" dirty="0" err="1" smtClean="0">
                <a:solidFill>
                  <a:schemeClr val="tx1"/>
                </a:solidFill>
                <a:effectLst/>
                <a:latin typeface="+mn-lt"/>
                <a:ea typeface="+mn-ea"/>
                <a:cs typeface="+mn-cs"/>
              </a:rPr>
              <a:t>datosnew_marmot_data</a:t>
            </a:r>
            <a:r>
              <a:rPr lang="es-EC" sz="1200" kern="1200" dirty="0" smtClean="0">
                <a:solidFill>
                  <a:schemeClr val="tx1"/>
                </a:solidFill>
                <a:effectLst/>
                <a:latin typeface="+mn-lt"/>
                <a:ea typeface="+mn-ea"/>
                <a:cs typeface="+mn-cs"/>
              </a:rPr>
              <a:t> presenta más caracteres que la </a:t>
            </a:r>
            <a:r>
              <a:rPr lang="es-EC" sz="1200" kern="1200" dirty="0" err="1" smtClean="0">
                <a:solidFill>
                  <a:schemeClr val="tx1"/>
                </a:solidFill>
                <a:effectLst/>
                <a:latin typeface="+mn-lt"/>
                <a:ea typeface="+mn-ea"/>
                <a:cs typeface="+mn-cs"/>
              </a:rPr>
              <a:t>marmot_data</a:t>
            </a:r>
            <a:r>
              <a:rPr lang="es-EC" sz="1200" kern="1200" dirty="0" smtClean="0">
                <a:solidFill>
                  <a:schemeClr val="tx1"/>
                </a:solidFill>
                <a:effectLst/>
                <a:latin typeface="+mn-lt"/>
                <a:ea typeface="+mn-ea"/>
                <a:cs typeface="+mn-cs"/>
              </a:rPr>
              <a:t> y que no han sido reconocidos por el algoritmo usado</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N_Efal</a:t>
            </a:r>
            <a:r>
              <a:rPr lang="es-EC" sz="1200" kern="1200" dirty="0" smtClean="0">
                <a:solidFill>
                  <a:schemeClr val="tx1"/>
                </a:solidFill>
                <a:effectLst/>
                <a:latin typeface="+mn-lt"/>
                <a:ea typeface="+mn-ea"/>
                <a:cs typeface="+mn-cs"/>
              </a:rPr>
              <a:t> y </a:t>
            </a:r>
            <a:r>
              <a:rPr lang="es-EC" sz="1200" kern="1200" dirty="0" err="1" smtClean="0">
                <a:solidFill>
                  <a:schemeClr val="tx1"/>
                </a:solidFill>
                <a:effectLst/>
                <a:latin typeface="+mn-lt"/>
                <a:ea typeface="+mn-ea"/>
                <a:cs typeface="+mn-cs"/>
              </a:rPr>
              <a:t>N_ifal</a:t>
            </a:r>
            <a:r>
              <a:rPr lang="es-EC" sz="1200" kern="1200" dirty="0" smtClean="0">
                <a:solidFill>
                  <a:schemeClr val="tx1"/>
                </a:solidFill>
                <a:effectLst/>
                <a:latin typeface="+mn-lt"/>
                <a:ea typeface="+mn-ea"/>
                <a:cs typeface="+mn-cs"/>
              </a:rPr>
              <a:t>), se tiene una disminución de 388 detecciones para fórmulas embebidas y una disminución de 2377 detecciones para fórmulas aisladas, esto indica una mejoría en la base de datos ya que al analizar estos resultados se puede decir que la base de datos aumentó los caracteres que anteriormente fueron detectados por el algoritmo utilizado pero que no se encontraban dentro de la base de datos</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Como se esperaba, los siguientes tipos de detecciones han tenido un aumento al usar la base de datos </a:t>
            </a:r>
            <a:r>
              <a:rPr lang="es-EC" sz="1200" kern="1200" dirty="0" err="1" smtClean="0">
                <a:solidFill>
                  <a:schemeClr val="tx1"/>
                </a:solidFill>
                <a:effectLst/>
                <a:latin typeface="+mn-lt"/>
                <a:ea typeface="+mn-ea"/>
                <a:cs typeface="+mn-cs"/>
              </a:rPr>
              <a:t>new_marmot_data</a:t>
            </a:r>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30</a:t>
            </a:fld>
            <a:endParaRPr lang="es-EC"/>
          </a:p>
        </p:txBody>
      </p:sp>
    </p:spTree>
    <p:extLst>
      <p:ext uri="{BB962C8B-B14F-4D97-AF65-F5344CB8AC3E}">
        <p14:creationId xmlns:p14="http://schemas.microsoft.com/office/powerpoint/2010/main" val="3690856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34</a:t>
            </a:fld>
            <a:endParaRPr lang="es-EC"/>
          </a:p>
        </p:txBody>
      </p:sp>
    </p:spTree>
    <p:extLst>
      <p:ext uri="{BB962C8B-B14F-4D97-AF65-F5344CB8AC3E}">
        <p14:creationId xmlns:p14="http://schemas.microsoft.com/office/powerpoint/2010/main" val="3773854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0138A5BD-64FD-46E1-96B5-291D4B8E1F5F}" type="slidenum">
              <a:rPr lang="es-EC" smtClean="0"/>
              <a:t>35</a:t>
            </a:fld>
            <a:endParaRPr lang="es-EC"/>
          </a:p>
        </p:txBody>
      </p:sp>
    </p:spTree>
    <p:extLst>
      <p:ext uri="{BB962C8B-B14F-4D97-AF65-F5344CB8AC3E}">
        <p14:creationId xmlns:p14="http://schemas.microsoft.com/office/powerpoint/2010/main" val="275257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Uno de los principales </a:t>
            </a:r>
            <a:r>
              <a:rPr lang="es-EC" sz="1200" kern="1200" dirty="0" smtClean="0">
                <a:solidFill>
                  <a:schemeClr val="tx1"/>
                </a:solidFill>
                <a:effectLst/>
                <a:latin typeface="+mn-lt"/>
                <a:ea typeface="+mn-ea"/>
                <a:cs typeface="+mn-cs"/>
              </a:rPr>
              <a:t>problemas que encuentran los desarrolladores de herramientas para facilitar la lectura y aprendizaje de personas con discapacidad visual, específicamente en el área de reconocimiento de fórmulas matemáticas en archivos con formato PDF es la falta de bases de datos válidas, es decir con una amplia información, para probar o evaluar el desempeño de su trabajo frente a otros, ya que en la literatura se pueden encontrar bases de datos pero estas no están disponibles libremente.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este proyecto mediante el procesamiento de archivos </a:t>
            </a:r>
            <a:r>
              <a:rPr lang="es-EC" sz="1200" kern="1200" dirty="0" err="1" smtClean="0">
                <a:solidFill>
                  <a:schemeClr val="tx1"/>
                </a:solidFill>
                <a:effectLst/>
                <a:latin typeface="+mn-lt"/>
                <a:ea typeface="+mn-ea"/>
                <a:cs typeface="+mn-cs"/>
              </a:rPr>
              <a:t>pdf</a:t>
            </a:r>
            <a:r>
              <a:rPr lang="es-EC" sz="1200" kern="1200" dirty="0" smtClean="0">
                <a:solidFill>
                  <a:schemeClr val="tx1"/>
                </a:solidFill>
                <a:effectLst/>
                <a:latin typeface="+mn-lt"/>
                <a:ea typeface="+mn-ea"/>
                <a:cs typeface="+mn-cs"/>
              </a:rPr>
              <a:t> y procesamiento digital de imágenes se creó una base de datos que contenga posición y caracteres de fórmulas matemáticas extraídas de un archivo en formato </a:t>
            </a:r>
            <a:r>
              <a:rPr lang="es-EC" sz="1200" kern="1200" dirty="0" err="1" smtClean="0">
                <a:solidFill>
                  <a:schemeClr val="tx1"/>
                </a:solidFill>
                <a:effectLst/>
                <a:latin typeface="+mn-lt"/>
                <a:ea typeface="+mn-ea"/>
                <a:cs typeface="+mn-cs"/>
              </a:rPr>
              <a:t>pdf</a:t>
            </a:r>
            <a:r>
              <a:rPr lang="es-EC" sz="1200" kern="1200" dirty="0" smtClean="0">
                <a:solidFill>
                  <a:schemeClr val="tx1"/>
                </a:solidFill>
                <a:effectLst/>
                <a:latin typeface="+mn-lt"/>
                <a:ea typeface="+mn-ea"/>
                <a:cs typeface="+mn-cs"/>
              </a:rPr>
              <a:t>.</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Para esto se usará como base el trabajo propuesto por </a:t>
            </a:r>
            <a:r>
              <a:rPr lang="es-EC" sz="1200" kern="1200" dirty="0" err="1" smtClean="0">
                <a:solidFill>
                  <a:schemeClr val="tx1"/>
                </a:solidFill>
                <a:effectLst/>
                <a:latin typeface="+mn-lt"/>
                <a:ea typeface="+mn-ea"/>
                <a:cs typeface="+mn-cs"/>
              </a:rPr>
              <a:t>Xioyan</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Lin</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Xiaoyan</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Lin</a:t>
            </a:r>
            <a:r>
              <a:rPr lang="es-EC" sz="1200" kern="1200" dirty="0" smtClean="0">
                <a:solidFill>
                  <a:schemeClr val="tx1"/>
                </a:solidFill>
                <a:effectLst/>
                <a:latin typeface="+mn-lt"/>
                <a:ea typeface="+mn-ea"/>
                <a:cs typeface="+mn-cs"/>
              </a:rPr>
              <a:t> L. G., 2012)</a:t>
            </a:r>
          </a:p>
        </p:txBody>
      </p:sp>
      <p:sp>
        <p:nvSpPr>
          <p:cNvPr id="4" name="Marcador de número de diapositiva 3"/>
          <p:cNvSpPr>
            <a:spLocks noGrp="1"/>
          </p:cNvSpPr>
          <p:nvPr>
            <p:ph type="sldNum" sz="quarter" idx="10"/>
          </p:nvPr>
        </p:nvSpPr>
        <p:spPr/>
        <p:txBody>
          <a:bodyPr/>
          <a:lstStyle/>
          <a:p>
            <a:fld id="{0138A5BD-64FD-46E1-96B5-291D4B8E1F5F}" type="slidenum">
              <a:rPr lang="es-EC" smtClean="0"/>
              <a:t>5</a:t>
            </a:fld>
            <a:endParaRPr lang="es-EC"/>
          </a:p>
        </p:txBody>
      </p:sp>
    </p:spTree>
    <p:extLst>
      <p:ext uri="{BB962C8B-B14F-4D97-AF65-F5344CB8AC3E}">
        <p14:creationId xmlns:p14="http://schemas.microsoft.com/office/powerpoint/2010/main" val="84509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pPr marL="0" indent="0">
              <a:buNone/>
            </a:pPr>
            <a:r>
              <a:rPr lang="es-EC" dirty="0" smtClean="0"/>
              <a:t>Para la detección y extracción de fórmulas matemáticas dentro de archivos con formato PDF, se ha dividido en dos diferentes tipos de fórmulas que son.</a:t>
            </a:r>
          </a:p>
          <a:p>
            <a:pPr marL="0" indent="0">
              <a:buNone/>
            </a:pPr>
            <a:endParaRPr lang="es-EC" dirty="0" smtClean="0"/>
          </a:p>
          <a:p>
            <a:pPr marL="0" indent="0">
              <a:buNone/>
            </a:pPr>
            <a:r>
              <a:rPr lang="es-EC" sz="1200" kern="1200" dirty="0" smtClean="0">
                <a:solidFill>
                  <a:schemeClr val="tx1"/>
                </a:solidFill>
                <a:effectLst/>
                <a:latin typeface="+mn-lt"/>
                <a:ea typeface="+mn-ea"/>
                <a:cs typeface="+mn-cs"/>
              </a:rPr>
              <a:t>Fórmula embebida es una fórmula que se encuentra incrustada en el texto de un documento, dentro de un párrafo a línea seguida del texto</a:t>
            </a:r>
          </a:p>
          <a:p>
            <a:pPr marL="0" indent="0">
              <a:buNone/>
            </a:pPr>
            <a:endParaRPr lang="es-EC" sz="1200" kern="1200" dirty="0" smtClean="0">
              <a:solidFill>
                <a:schemeClr val="tx1"/>
              </a:solidFill>
              <a:effectLst/>
              <a:latin typeface="+mn-lt"/>
              <a:ea typeface="+mn-ea"/>
              <a:cs typeface="+mn-cs"/>
            </a:endParaRPr>
          </a:p>
          <a:p>
            <a:pPr marL="0" indent="0">
              <a:buNone/>
            </a:pPr>
            <a:r>
              <a:rPr lang="es-EC" sz="1200" kern="1200" dirty="0" smtClean="0">
                <a:solidFill>
                  <a:schemeClr val="tx1"/>
                </a:solidFill>
                <a:effectLst/>
                <a:latin typeface="+mn-lt"/>
                <a:ea typeface="+mn-ea"/>
                <a:cs typeface="+mn-cs"/>
              </a:rPr>
              <a:t>Fórmula aislada es una fórmula que se encuentra entre dos párrafos de un texto, es decir no tiene línea seguida de texto a su lado </a:t>
            </a:r>
            <a:endParaRPr lang="es-EC" dirty="0"/>
          </a:p>
        </p:txBody>
      </p:sp>
      <p:sp>
        <p:nvSpPr>
          <p:cNvPr id="4" name="3 Marcador de número de diapositiva"/>
          <p:cNvSpPr>
            <a:spLocks noGrp="1"/>
          </p:cNvSpPr>
          <p:nvPr>
            <p:ph type="sldNum" sz="quarter" idx="10"/>
          </p:nvPr>
        </p:nvSpPr>
        <p:spPr/>
        <p:txBody>
          <a:bodyPr/>
          <a:lstStyle/>
          <a:p>
            <a:fld id="{0138A5BD-64FD-46E1-96B5-291D4B8E1F5F}" type="slidenum">
              <a:rPr lang="es-EC" smtClean="0"/>
              <a:t>6</a:t>
            </a:fld>
            <a:endParaRPr lang="es-EC"/>
          </a:p>
        </p:txBody>
      </p:sp>
    </p:spTree>
    <p:extLst>
      <p:ext uri="{BB962C8B-B14F-4D97-AF65-F5344CB8AC3E}">
        <p14:creationId xmlns:p14="http://schemas.microsoft.com/office/powerpoint/2010/main" val="91453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Contiene información de 400 páginas de documentos en formato PDF, de los cuales 194 archivos son originados en forma digital.</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la primera</a:t>
            </a:r>
            <a:r>
              <a:rPr lang="es-EC" sz="1200" kern="1200" baseline="0" dirty="0" smtClean="0">
                <a:solidFill>
                  <a:schemeClr val="tx1"/>
                </a:solidFill>
                <a:effectLst/>
                <a:latin typeface="+mn-lt"/>
                <a:ea typeface="+mn-ea"/>
                <a:cs typeface="+mn-cs"/>
              </a:rPr>
              <a:t> tabla </a:t>
            </a:r>
            <a:r>
              <a:rPr lang="es-EC" sz="1200" kern="1200" dirty="0" smtClean="0">
                <a:solidFill>
                  <a:schemeClr val="tx1"/>
                </a:solidFill>
                <a:effectLst/>
                <a:latin typeface="+mn-lt"/>
                <a:ea typeface="+mn-ea"/>
                <a:cs typeface="+mn-cs"/>
              </a:rPr>
              <a:t>se evidencia que se encuentran documentos desde la versión 1.1 hasta la versión 1.6, de igual manera en la siguiente tabla se detalla los distintos productores de PDF que han generado los archivos. Tener en cuenta estos detalles es importante ya que el análisis de símbolos matemáticos puede variar entre productores y versiones de PDF.</a:t>
            </a:r>
          </a:p>
          <a:p>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7</a:t>
            </a:fld>
            <a:endParaRPr lang="es-EC"/>
          </a:p>
        </p:txBody>
      </p:sp>
    </p:spTree>
    <p:extLst>
      <p:ext uri="{BB962C8B-B14F-4D97-AF65-F5344CB8AC3E}">
        <p14:creationId xmlns:p14="http://schemas.microsoft.com/office/powerpoint/2010/main" val="104481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Dentro de la base de datos cada documento PDF consta con su respectiva imagen que se han generado a 500 </a:t>
            </a:r>
            <a:r>
              <a:rPr lang="es-EC" sz="1200" kern="1200" dirty="0" err="1" smtClean="0">
                <a:solidFill>
                  <a:schemeClr val="tx1"/>
                </a:solidFill>
                <a:effectLst/>
                <a:latin typeface="+mn-lt"/>
                <a:ea typeface="+mn-ea"/>
                <a:cs typeface="+mn-cs"/>
              </a:rPr>
              <a:t>ppp</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pixels</a:t>
            </a:r>
            <a:r>
              <a:rPr lang="es-EC" sz="1200" kern="1200" dirty="0" smtClean="0">
                <a:solidFill>
                  <a:schemeClr val="tx1"/>
                </a:solidFill>
                <a:effectLst/>
                <a:latin typeface="+mn-lt"/>
                <a:ea typeface="+mn-ea"/>
                <a:cs typeface="+mn-cs"/>
              </a:rPr>
              <a:t> por pulgada), de </a:t>
            </a:r>
            <a:r>
              <a:rPr lang="es-EC" sz="1200" kern="1200" dirty="0" err="1" smtClean="0">
                <a:solidFill>
                  <a:schemeClr val="tx1"/>
                </a:solidFill>
                <a:effectLst/>
                <a:latin typeface="+mn-lt"/>
                <a:ea typeface="+mn-ea"/>
                <a:cs typeface="+mn-cs"/>
              </a:rPr>
              <a:t>igualmanera</a:t>
            </a:r>
            <a:r>
              <a:rPr lang="es-EC" sz="1200" kern="1200" dirty="0" smtClean="0">
                <a:solidFill>
                  <a:schemeClr val="tx1"/>
                </a:solidFill>
                <a:effectLst/>
                <a:latin typeface="+mn-lt"/>
                <a:ea typeface="+mn-ea"/>
                <a:cs typeface="+mn-cs"/>
              </a:rPr>
              <a:t> cada documento PDF también consta con su respectivo archivo </a:t>
            </a:r>
            <a:r>
              <a:rPr lang="es-EC" sz="1200" kern="1200" dirty="0" err="1" smtClean="0">
                <a:solidFill>
                  <a:schemeClr val="tx1"/>
                </a:solidFill>
                <a:effectLst/>
                <a:latin typeface="+mn-lt"/>
                <a:ea typeface="+mn-ea"/>
                <a:cs typeface="+mn-cs"/>
              </a:rPr>
              <a:t>xml</a:t>
            </a:r>
            <a:r>
              <a:rPr lang="es-EC" sz="1200" kern="1200" dirty="0" smtClean="0">
                <a:solidFill>
                  <a:schemeClr val="tx1"/>
                </a:solidFill>
                <a:effectLst/>
                <a:latin typeface="+mn-lt"/>
                <a:ea typeface="+mn-ea"/>
                <a:cs typeface="+mn-cs"/>
              </a:rPr>
              <a:t> dentro de una carpeta llamada </a:t>
            </a:r>
            <a:r>
              <a:rPr lang="es-EC" sz="1200" i="1" kern="1200" dirty="0" err="1" smtClean="0">
                <a:solidFill>
                  <a:schemeClr val="tx1"/>
                </a:solidFill>
                <a:effectLst/>
                <a:latin typeface="+mn-lt"/>
                <a:ea typeface="+mn-ea"/>
                <a:cs typeface="+mn-cs"/>
              </a:rPr>
              <a:t>ground</a:t>
            </a:r>
            <a:r>
              <a:rPr lang="es-EC" sz="1200" i="1" kern="1200" dirty="0" smtClean="0">
                <a:solidFill>
                  <a:schemeClr val="tx1"/>
                </a:solidFill>
                <a:effectLst/>
                <a:latin typeface="+mn-lt"/>
                <a:ea typeface="+mn-ea"/>
                <a:cs typeface="+mn-cs"/>
              </a:rPr>
              <a:t> </a:t>
            </a:r>
            <a:r>
              <a:rPr lang="es-EC" sz="1200" i="1" kern="1200" dirty="0" err="1" smtClean="0">
                <a:solidFill>
                  <a:schemeClr val="tx1"/>
                </a:solidFill>
                <a:effectLst/>
                <a:latin typeface="+mn-lt"/>
                <a:ea typeface="+mn-ea"/>
                <a:cs typeface="+mn-cs"/>
              </a:rPr>
              <a:t>truth</a:t>
            </a:r>
            <a:r>
              <a:rPr lang="es-EC" sz="1200" kern="1200" dirty="0" smtClean="0">
                <a:solidFill>
                  <a:schemeClr val="tx1"/>
                </a:solidFill>
                <a:effectLst/>
                <a:latin typeface="+mn-lt"/>
                <a:ea typeface="+mn-ea"/>
                <a:cs typeface="+mn-cs"/>
              </a:rPr>
              <a:t> que contiene la información de las fórmulas matemáticas.</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Los archivos XML pertenecientes a la base de datos se encuentran bajo el diseño de árbol que se muestra en la Figura, es decir tiene jerarquía : elemento</a:t>
            </a:r>
            <a:r>
              <a:rPr lang="es-EC" sz="1200" kern="1200" baseline="0" dirty="0" smtClean="0">
                <a:solidFill>
                  <a:schemeClr val="tx1"/>
                </a:solidFill>
                <a:effectLst/>
                <a:latin typeface="+mn-lt"/>
                <a:ea typeface="+mn-ea"/>
                <a:cs typeface="+mn-cs"/>
              </a:rPr>
              <a:t> raíz Page y etiquetas anidadas</a:t>
            </a:r>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8</a:t>
            </a:fld>
            <a:endParaRPr lang="es-EC"/>
          </a:p>
        </p:txBody>
      </p:sp>
    </p:spTree>
    <p:extLst>
      <p:ext uri="{BB962C8B-B14F-4D97-AF65-F5344CB8AC3E}">
        <p14:creationId xmlns:p14="http://schemas.microsoft.com/office/powerpoint/2010/main" val="148408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base de datos presenta múltiples errores de reconocimiento, principalmente de los elementos que contiene una fórmula. Los tipos de errores encontrados son:</a:t>
            </a:r>
          </a:p>
          <a:p>
            <a:endParaRPr lang="es-EC" dirty="0" smtClean="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9</a:t>
            </a:fld>
            <a:endParaRPr lang="es-EC"/>
          </a:p>
        </p:txBody>
      </p:sp>
    </p:spTree>
    <p:extLst>
      <p:ext uri="{BB962C8B-B14F-4D97-AF65-F5344CB8AC3E}">
        <p14:creationId xmlns:p14="http://schemas.microsoft.com/office/powerpoint/2010/main" val="61725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implementó un programa escrito en lenguaje de Python, el programa crea cuatro archivos en formato CSV por cada archivo XML, cada archivo CSV tendrá por separado datos de página, datos de fórmulas aisladas o embebidas, datos de elementos dentro de la formula como caracteres y datos de elementos dentro de la fórmula como líneas</a:t>
            </a:r>
          </a:p>
          <a:p>
            <a:endParaRPr lang="es-EC" sz="1200" kern="1200" dirty="0" smtClean="0">
              <a:solidFill>
                <a:schemeClr val="tx1"/>
              </a:solidFill>
              <a:effectLst/>
              <a:latin typeface="+mn-lt"/>
              <a:ea typeface="+mn-ea"/>
              <a:cs typeface="+mn-cs"/>
            </a:endParaRPr>
          </a:p>
          <a:p>
            <a:r>
              <a:rPr lang="es-EC" sz="1200" kern="1200" dirty="0" err="1" smtClean="0">
                <a:solidFill>
                  <a:schemeClr val="tx1"/>
                </a:solidFill>
                <a:effectLst/>
                <a:latin typeface="+mn-lt"/>
                <a:ea typeface="+mn-ea"/>
                <a:cs typeface="+mn-cs"/>
              </a:rPr>
              <a:t>Totla</a:t>
            </a:r>
            <a:r>
              <a:rPr lang="es-EC" sz="1200" kern="1200" dirty="0" smtClean="0">
                <a:solidFill>
                  <a:schemeClr val="tx1"/>
                </a:solidFill>
                <a:effectLst/>
                <a:latin typeface="+mn-lt"/>
                <a:ea typeface="+mn-ea"/>
                <a:cs typeface="+mn-cs"/>
              </a:rPr>
              <a:t> 1600 archivos</a:t>
            </a:r>
            <a:endParaRPr lang="es-EC" dirty="0"/>
          </a:p>
        </p:txBody>
      </p:sp>
      <p:sp>
        <p:nvSpPr>
          <p:cNvPr id="4" name="Marcador de número de diapositiva 3"/>
          <p:cNvSpPr>
            <a:spLocks noGrp="1"/>
          </p:cNvSpPr>
          <p:nvPr>
            <p:ph type="sldNum" sz="quarter" idx="10"/>
          </p:nvPr>
        </p:nvSpPr>
        <p:spPr/>
        <p:txBody>
          <a:bodyPr/>
          <a:lstStyle/>
          <a:p>
            <a:fld id="{0138A5BD-64FD-46E1-96B5-291D4B8E1F5F}" type="slidenum">
              <a:rPr lang="es-EC" smtClean="0"/>
              <a:t>10</a:t>
            </a:fld>
            <a:endParaRPr lang="es-EC"/>
          </a:p>
        </p:txBody>
      </p:sp>
    </p:spTree>
    <p:extLst>
      <p:ext uri="{BB962C8B-B14F-4D97-AF65-F5344CB8AC3E}">
        <p14:creationId xmlns:p14="http://schemas.microsoft.com/office/powerpoint/2010/main" val="2444974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realizar la corrección de la información obtenida de la base de datos, se desarrolló un software el cual por medio de una interfaz gráfica permite distintas funcionalidades de uso tanto como para la verificación, corrección y en caso de ser necesario añadir nueva información.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Esta</a:t>
            </a:r>
            <a:r>
              <a:rPr lang="es-EC" sz="1200" kern="1200" baseline="0" dirty="0" smtClean="0">
                <a:solidFill>
                  <a:schemeClr val="tx1"/>
                </a:solidFill>
                <a:effectLst/>
                <a:latin typeface="+mn-lt"/>
                <a:ea typeface="+mn-ea"/>
                <a:cs typeface="+mn-cs"/>
              </a:rPr>
              <a:t> interfaz contiene 5 secciones </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0138A5BD-64FD-46E1-96B5-291D4B8E1F5F}" type="slidenum">
              <a:rPr lang="es-EC" smtClean="0"/>
              <a:t>11</a:t>
            </a:fld>
            <a:endParaRPr lang="es-EC"/>
          </a:p>
        </p:txBody>
      </p:sp>
    </p:spTree>
    <p:extLst>
      <p:ext uri="{BB962C8B-B14F-4D97-AF65-F5344CB8AC3E}">
        <p14:creationId xmlns:p14="http://schemas.microsoft.com/office/powerpoint/2010/main" val="3999115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1130300"/>
            <a:ext cx="7607300"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2A4A933-28C8-44CB-9683-F6271BF7C5D7}" type="datetimeFigureOut">
              <a:rPr lang="es-EC" smtClean="0"/>
              <a:t>15/2/2018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8FF51C7-6A32-4A4A-9DE3-538DD816181A}" type="slidenum">
              <a:rPr lang="es-EC" smtClean="0"/>
              <a:t>‹Nº›</a:t>
            </a:fld>
            <a:endParaRPr lang="es-EC"/>
          </a:p>
        </p:txBody>
      </p:sp>
    </p:spTree>
    <p:extLst>
      <p:ext uri="{BB962C8B-B14F-4D97-AF65-F5344CB8AC3E}">
        <p14:creationId xmlns:p14="http://schemas.microsoft.com/office/powerpoint/2010/main" val="72779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A4A933-28C8-44CB-9683-F6271BF7C5D7}" type="datetimeFigureOut">
              <a:rPr lang="es-EC" smtClean="0"/>
              <a:t>15/2/2018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8FF51C7-6A32-4A4A-9DE3-538DD816181A}" type="slidenum">
              <a:rPr lang="es-EC" smtClean="0"/>
              <a:t>‹Nº›</a:t>
            </a:fld>
            <a:endParaRPr lang="es-EC"/>
          </a:p>
        </p:txBody>
      </p:sp>
    </p:spTree>
    <p:extLst>
      <p:ext uri="{BB962C8B-B14F-4D97-AF65-F5344CB8AC3E}">
        <p14:creationId xmlns:p14="http://schemas.microsoft.com/office/powerpoint/2010/main" val="376273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A4A933-28C8-44CB-9683-F6271BF7C5D7}" type="datetimeFigureOut">
              <a:rPr lang="es-EC" smtClean="0"/>
              <a:t>15/2/2018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8FF51C7-6A32-4A4A-9DE3-538DD816181A}" type="slidenum">
              <a:rPr lang="es-EC" smtClean="0"/>
              <a:t>‹Nº›</a:t>
            </a:fld>
            <a:endParaRPr lang="es-EC"/>
          </a:p>
        </p:txBody>
      </p:sp>
    </p:spTree>
    <p:extLst>
      <p:ext uri="{BB962C8B-B14F-4D97-AF65-F5344CB8AC3E}">
        <p14:creationId xmlns:p14="http://schemas.microsoft.com/office/powerpoint/2010/main" val="3386044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1130300"/>
            <a:ext cx="7607300"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2A4A933-28C8-44CB-9683-F6271BF7C5D7}" type="datetimeFigureOut">
              <a:rPr lang="es-EC" smtClean="0"/>
              <a:t>15/2/2018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8FF51C7-6A32-4A4A-9DE3-538DD816181A}" type="slidenum">
              <a:rPr lang="es-EC" smtClean="0"/>
              <a:t>‹Nº›</a:t>
            </a:fld>
            <a:endParaRPr lang="es-EC"/>
          </a:p>
        </p:txBody>
      </p:sp>
    </p:spTree>
    <p:extLst>
      <p:ext uri="{BB962C8B-B14F-4D97-AF65-F5344CB8AC3E}">
        <p14:creationId xmlns:p14="http://schemas.microsoft.com/office/powerpoint/2010/main" val="266081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2600" y="0"/>
            <a:ext cx="4762500" cy="584200"/>
          </a:xfrm>
        </p:spPr>
        <p:txBody>
          <a:bodyPr>
            <a:noAutofit/>
          </a:bodyPr>
          <a:lstStyle>
            <a:lvl1pPr>
              <a:defRPr sz="3200" b="1">
                <a:solidFill>
                  <a:schemeClr val="tx1"/>
                </a:solidFill>
                <a:latin typeface="Arial" panose="020B0604020202020204" pitchFamily="34" charset="0"/>
                <a:cs typeface="Arial" panose="020B0604020202020204" pitchFamily="34" charset="0"/>
              </a:defRPr>
            </a:lvl1pPr>
          </a:lstStyle>
          <a:p>
            <a:r>
              <a:rPr lang="es-ES" dirty="0"/>
              <a:t>HAGA CLIC</a:t>
            </a:r>
            <a:endParaRPr lang="en-US" dirty="0"/>
          </a:p>
        </p:txBody>
      </p:sp>
      <p:sp>
        <p:nvSpPr>
          <p:cNvPr id="3" name="Content Placeholder 2"/>
          <p:cNvSpPr>
            <a:spLocks noGrp="1"/>
          </p:cNvSpPr>
          <p:nvPr>
            <p:ph idx="1"/>
          </p:nvPr>
        </p:nvSpPr>
        <p:spPr>
          <a:xfrm>
            <a:off x="628651" y="746128"/>
            <a:ext cx="8312150" cy="5248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60427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atin typeface="Arial" panose="020B0604020202020204" pitchFamily="34" charset="0"/>
                <a:cs typeface="Arial" panose="020B0604020202020204" pitchFamily="34" charset="0"/>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2A4A933-28C8-44CB-9683-F6271BF7C5D7}" type="datetimeFigureOut">
              <a:rPr lang="es-EC" smtClean="0"/>
              <a:t>15/2/2018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8FF51C7-6A32-4A4A-9DE3-538DD816181A}" type="slidenum">
              <a:rPr lang="es-EC" smtClean="0"/>
              <a:t>‹Nº›</a:t>
            </a:fld>
            <a:endParaRPr lang="es-EC"/>
          </a:p>
        </p:txBody>
      </p:sp>
    </p:spTree>
    <p:extLst>
      <p:ext uri="{BB962C8B-B14F-4D97-AF65-F5344CB8AC3E}">
        <p14:creationId xmlns:p14="http://schemas.microsoft.com/office/powerpoint/2010/main" val="311374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2A4A933-28C8-44CB-9683-F6271BF7C5D7}" type="datetimeFigureOut">
              <a:rPr lang="es-EC" smtClean="0"/>
              <a:t>15/2/2018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8FF51C7-6A32-4A4A-9DE3-538DD816181A}" type="slidenum">
              <a:rPr lang="es-EC" smtClean="0"/>
              <a:t>‹Nº›</a:t>
            </a:fld>
            <a:endParaRPr lang="es-EC"/>
          </a:p>
        </p:txBody>
      </p:sp>
    </p:spTree>
    <p:extLst>
      <p:ext uri="{BB962C8B-B14F-4D97-AF65-F5344CB8AC3E}">
        <p14:creationId xmlns:p14="http://schemas.microsoft.com/office/powerpoint/2010/main" val="91379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2"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2A4A933-28C8-44CB-9683-F6271BF7C5D7}" type="datetimeFigureOut">
              <a:rPr lang="es-EC" smtClean="0"/>
              <a:t>15/2/2018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8FF51C7-6A32-4A4A-9DE3-538DD816181A}" type="slidenum">
              <a:rPr lang="es-EC" smtClean="0"/>
              <a:t>‹Nº›</a:t>
            </a:fld>
            <a:endParaRPr lang="es-EC"/>
          </a:p>
        </p:txBody>
      </p:sp>
    </p:spTree>
    <p:extLst>
      <p:ext uri="{BB962C8B-B14F-4D97-AF65-F5344CB8AC3E}">
        <p14:creationId xmlns:p14="http://schemas.microsoft.com/office/powerpoint/2010/main" val="363613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2A4A933-28C8-44CB-9683-F6271BF7C5D7}" type="datetimeFigureOut">
              <a:rPr lang="es-EC" smtClean="0"/>
              <a:t>15/2/2018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8FF51C7-6A32-4A4A-9DE3-538DD816181A}" type="slidenum">
              <a:rPr lang="es-EC" smtClean="0"/>
              <a:t>‹Nº›</a:t>
            </a:fld>
            <a:endParaRPr lang="es-EC"/>
          </a:p>
        </p:txBody>
      </p:sp>
    </p:spTree>
    <p:extLst>
      <p:ext uri="{BB962C8B-B14F-4D97-AF65-F5344CB8AC3E}">
        <p14:creationId xmlns:p14="http://schemas.microsoft.com/office/powerpoint/2010/main" val="234484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4A933-28C8-44CB-9683-F6271BF7C5D7}" type="datetimeFigureOut">
              <a:rPr lang="es-EC" smtClean="0"/>
              <a:t>15/2/2018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8FF51C7-6A32-4A4A-9DE3-538DD816181A}" type="slidenum">
              <a:rPr lang="es-EC" smtClean="0"/>
              <a:t>‹Nº›</a:t>
            </a:fld>
            <a:endParaRPr lang="es-EC"/>
          </a:p>
        </p:txBody>
      </p:sp>
    </p:spTree>
    <p:extLst>
      <p:ext uri="{BB962C8B-B14F-4D97-AF65-F5344CB8AC3E}">
        <p14:creationId xmlns:p14="http://schemas.microsoft.com/office/powerpoint/2010/main" val="91288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2A4A933-28C8-44CB-9683-F6271BF7C5D7}" type="datetimeFigureOut">
              <a:rPr lang="es-EC" smtClean="0"/>
              <a:t>15/2/2018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8FF51C7-6A32-4A4A-9DE3-538DD816181A}" type="slidenum">
              <a:rPr lang="es-EC" smtClean="0"/>
              <a:t>‹Nº›</a:t>
            </a:fld>
            <a:endParaRPr lang="es-EC"/>
          </a:p>
        </p:txBody>
      </p:sp>
    </p:spTree>
    <p:extLst>
      <p:ext uri="{BB962C8B-B14F-4D97-AF65-F5344CB8AC3E}">
        <p14:creationId xmlns:p14="http://schemas.microsoft.com/office/powerpoint/2010/main" val="43333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2A4A933-28C8-44CB-9683-F6271BF7C5D7}" type="datetimeFigureOut">
              <a:rPr lang="es-EC" smtClean="0"/>
              <a:t>15/2/2018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8FF51C7-6A32-4A4A-9DE3-538DD816181A}" type="slidenum">
              <a:rPr lang="es-EC" smtClean="0"/>
              <a:t>‹Nº›</a:t>
            </a:fld>
            <a:endParaRPr lang="es-EC"/>
          </a:p>
        </p:txBody>
      </p:sp>
    </p:spTree>
    <p:extLst>
      <p:ext uri="{BB962C8B-B14F-4D97-AF65-F5344CB8AC3E}">
        <p14:creationId xmlns:p14="http://schemas.microsoft.com/office/powerpoint/2010/main" val="336079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A933-28C8-44CB-9683-F6271BF7C5D7}" type="datetimeFigureOut">
              <a:rPr lang="es-EC" smtClean="0"/>
              <a:t>15/2/2018</a:t>
            </a:fld>
            <a:endParaRPr lang="es-EC"/>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F51C7-6A32-4A4A-9DE3-538DD816181A}" type="slidenum">
              <a:rPr lang="es-EC" smtClean="0"/>
              <a:t>‹Nº›</a:t>
            </a:fld>
            <a:endParaRPr lang="es-EC"/>
          </a:p>
        </p:txBody>
      </p:sp>
    </p:spTree>
    <p:extLst>
      <p:ext uri="{BB962C8B-B14F-4D97-AF65-F5344CB8AC3E}">
        <p14:creationId xmlns:p14="http://schemas.microsoft.com/office/powerpoint/2010/main" val="98297386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1.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115616" y="1124744"/>
            <a:ext cx="7319962" cy="3671887"/>
          </a:xfrm>
        </p:spPr>
        <p:txBody>
          <a:bodyPr>
            <a:normAutofit fontScale="90000"/>
          </a:bodyPr>
          <a:lstStyle/>
          <a:p>
            <a:pPr algn="ctr"/>
            <a:r>
              <a:rPr lang="es-EC" sz="2400" b="1" dirty="0" smtClean="0">
                <a:solidFill>
                  <a:schemeClr val="tx1"/>
                </a:solidFill>
                <a:latin typeface="Times New Roman" panose="02020603050405020304" pitchFamily="18" charset="0"/>
                <a:cs typeface="Times New Roman" panose="02020603050405020304" pitchFamily="18" charset="0"/>
              </a:rPr>
              <a:t/>
            </a:r>
            <a:br>
              <a:rPr lang="es-EC" sz="2400" b="1" dirty="0" smtClean="0">
                <a:solidFill>
                  <a:schemeClr val="tx1"/>
                </a:solidFill>
                <a:latin typeface="Times New Roman" panose="02020603050405020304" pitchFamily="18" charset="0"/>
                <a:cs typeface="Times New Roman" panose="02020603050405020304" pitchFamily="18" charset="0"/>
              </a:rPr>
            </a:br>
            <a:r>
              <a:rPr lang="es-EC" sz="2000" b="1" dirty="0">
                <a:solidFill>
                  <a:schemeClr val="tx1"/>
                </a:solidFill>
                <a:latin typeface="Times New Roman" panose="02020603050405020304" pitchFamily="18" charset="0"/>
                <a:cs typeface="Times New Roman" panose="02020603050405020304" pitchFamily="18" charset="0"/>
              </a:rPr>
              <a:t/>
            </a:r>
            <a:br>
              <a:rPr lang="es-EC" sz="2000" b="1"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DEPARTAMENTO DE ELÉCTRICA Y </a:t>
            </a:r>
            <a:r>
              <a:rPr lang="es-EC" sz="2400" b="1" dirty="0" smtClean="0">
                <a:solidFill>
                  <a:schemeClr val="tx1"/>
                </a:solidFill>
                <a:latin typeface="Times New Roman" panose="02020603050405020304" pitchFamily="18" charset="0"/>
                <a:cs typeface="Times New Roman" panose="02020603050405020304" pitchFamily="18" charset="0"/>
              </a:rPr>
              <a:t>ELECTRÓNICA</a:t>
            </a:r>
            <a:r>
              <a:rPr lang="es-EC" sz="2400" dirty="0">
                <a:solidFill>
                  <a:schemeClr val="tx1"/>
                </a:solidFill>
                <a:latin typeface="Times New Roman" panose="02020603050405020304" pitchFamily="18" charset="0"/>
                <a:cs typeface="Times New Roman" panose="02020603050405020304" pitchFamily="18" charset="0"/>
              </a:rPr>
              <a:t/>
            </a:r>
            <a:br>
              <a:rPr lang="es-EC" sz="2400" dirty="0">
                <a:solidFill>
                  <a:schemeClr val="tx1"/>
                </a:solidFill>
                <a:latin typeface="Times New Roman" panose="02020603050405020304" pitchFamily="18" charset="0"/>
                <a:cs typeface="Times New Roman" panose="02020603050405020304" pitchFamily="18" charset="0"/>
              </a:rPr>
            </a:br>
            <a:r>
              <a:rPr lang="es-EC" sz="2400" b="1" dirty="0">
                <a:solidFill>
                  <a:schemeClr val="tx1"/>
                </a:solidFill>
                <a:latin typeface="Times New Roman" panose="02020603050405020304" pitchFamily="18" charset="0"/>
                <a:cs typeface="Times New Roman" panose="02020603050405020304" pitchFamily="18" charset="0"/>
              </a:rPr>
              <a:t>CARRERA DE INGENIERÍA ELECTRÓNICA Y TELECOMUNICACIONES</a:t>
            </a:r>
            <a:r>
              <a:rPr lang="es-EC" sz="2400" dirty="0">
                <a:latin typeface="Times New Roman" panose="02020603050405020304" pitchFamily="18" charset="0"/>
                <a:cs typeface="Times New Roman" panose="02020603050405020304" pitchFamily="18" charset="0"/>
              </a:rPr>
              <a:t/>
            </a:r>
            <a:br>
              <a:rPr lang="es-EC" sz="2400" dirty="0">
                <a:latin typeface="Times New Roman" panose="02020603050405020304" pitchFamily="18" charset="0"/>
                <a:cs typeface="Times New Roman" panose="02020603050405020304" pitchFamily="18" charset="0"/>
              </a:rPr>
            </a:br>
            <a:r>
              <a:rPr lang="es-EC" sz="2000" dirty="0" smtClean="0">
                <a:latin typeface="Times New Roman" panose="02020603050405020304" pitchFamily="18" charset="0"/>
                <a:cs typeface="Times New Roman" panose="02020603050405020304" pitchFamily="18" charset="0"/>
              </a:rPr>
              <a:t/>
            </a:r>
            <a:br>
              <a:rPr lang="es-EC" sz="2000" dirty="0" smtClean="0">
                <a:latin typeface="Times New Roman" panose="02020603050405020304" pitchFamily="18" charset="0"/>
                <a:cs typeface="Times New Roman" panose="02020603050405020304" pitchFamily="18" charset="0"/>
              </a:rPr>
            </a:br>
            <a:r>
              <a:rPr lang="es-EC" sz="1800" b="1" dirty="0">
                <a:solidFill>
                  <a:schemeClr val="tx1"/>
                </a:solidFill>
                <a:latin typeface="Times New Roman" panose="02020603050405020304" pitchFamily="18" charset="0"/>
                <a:cs typeface="Times New Roman" panose="02020603050405020304" pitchFamily="18" charset="0"/>
              </a:rPr>
              <a:t>TRABAJO DE TITULACIÓN, PREVIO A LA OBTENCIÓN DEL TÍTULO DE INGENIERO EN ELECTRÓNICA Y TELECOMUNICACIONES</a:t>
            </a:r>
            <a:r>
              <a:rPr lang="es-EC" sz="1800" dirty="0">
                <a:solidFill>
                  <a:schemeClr val="tx1"/>
                </a:solidFill>
                <a:latin typeface="Times New Roman" panose="02020603050405020304" pitchFamily="18" charset="0"/>
                <a:cs typeface="Times New Roman" panose="02020603050405020304" pitchFamily="18" charset="0"/>
              </a:rPr>
              <a:t/>
            </a:r>
            <a:br>
              <a:rPr lang="es-EC" sz="1800" dirty="0">
                <a:solidFill>
                  <a:schemeClr val="tx1"/>
                </a:solidFill>
                <a:latin typeface="Times New Roman" panose="02020603050405020304" pitchFamily="18" charset="0"/>
                <a:cs typeface="Times New Roman" panose="02020603050405020304" pitchFamily="18" charset="0"/>
              </a:rPr>
            </a:br>
            <a:r>
              <a:rPr lang="es-EC" sz="1800" dirty="0" smtClean="0">
                <a:solidFill>
                  <a:schemeClr val="tx1"/>
                </a:solidFill>
                <a:latin typeface="Times New Roman" panose="02020603050405020304" pitchFamily="18" charset="0"/>
                <a:cs typeface="Times New Roman" panose="02020603050405020304" pitchFamily="18" charset="0"/>
              </a:rPr>
              <a:t/>
            </a:r>
            <a:br>
              <a:rPr lang="es-EC" sz="1800" dirty="0" smtClean="0">
                <a:solidFill>
                  <a:schemeClr val="tx1"/>
                </a:solidFill>
                <a:latin typeface="Times New Roman" panose="02020603050405020304" pitchFamily="18" charset="0"/>
                <a:cs typeface="Times New Roman" panose="02020603050405020304" pitchFamily="18" charset="0"/>
              </a:rPr>
            </a:br>
            <a:r>
              <a:rPr lang="es-EC" sz="1800" b="1" dirty="0">
                <a:latin typeface="Times New Roman" panose="02020603050405020304" pitchFamily="18" charset="0"/>
                <a:cs typeface="Times New Roman" panose="02020603050405020304" pitchFamily="18" charset="0"/>
              </a:rPr>
              <a:t>CREACIÓN DE UNA BASE DE DATOS PARA LA EVALUACIÓN DEL DESEMPEÑO DE ALGORITMOS DE RECONOCIMIENTO DE FÓRMULAS MATEMÁTICAS EXTRAIDAS DESDE UN ARCHIVO EN FORMATO PDF</a:t>
            </a:r>
            <a:r>
              <a:rPr lang="es-EC" sz="1800" b="1" dirty="0" smtClean="0"/>
              <a:t>.</a:t>
            </a:r>
            <a:br>
              <a:rPr lang="es-EC" sz="1800" b="1" dirty="0" smtClean="0"/>
            </a:br>
            <a:r>
              <a:rPr lang="es-EC" sz="2000" dirty="0" smtClean="0">
                <a:solidFill>
                  <a:schemeClr val="tx1"/>
                </a:solidFill>
                <a:latin typeface="Times New Roman" panose="02020603050405020304" pitchFamily="18" charset="0"/>
                <a:cs typeface="Times New Roman" panose="02020603050405020304" pitchFamily="18" charset="0"/>
              </a:rPr>
              <a:t/>
            </a:r>
            <a:br>
              <a:rPr lang="es-EC" sz="2000" dirty="0" smtClean="0">
                <a:solidFill>
                  <a:schemeClr val="tx1"/>
                </a:solidFill>
                <a:latin typeface="Times New Roman" panose="02020603050405020304" pitchFamily="18" charset="0"/>
                <a:cs typeface="Times New Roman" panose="02020603050405020304" pitchFamily="18" charset="0"/>
              </a:rPr>
            </a:br>
            <a:r>
              <a:rPr lang="es-EC" sz="2000" dirty="0" smtClean="0">
                <a:solidFill>
                  <a:schemeClr val="tx1"/>
                </a:solidFill>
                <a:latin typeface="Times New Roman" panose="02020603050405020304" pitchFamily="18" charset="0"/>
                <a:cs typeface="Times New Roman" panose="02020603050405020304" pitchFamily="18" charset="0"/>
              </a:rPr>
              <a:t>Autor:</a:t>
            </a:r>
            <a:br>
              <a:rPr lang="es-EC" sz="2000" dirty="0" smtClean="0">
                <a:solidFill>
                  <a:schemeClr val="tx1"/>
                </a:solidFill>
                <a:latin typeface="Times New Roman" panose="02020603050405020304" pitchFamily="18" charset="0"/>
                <a:cs typeface="Times New Roman" panose="02020603050405020304" pitchFamily="18" charset="0"/>
              </a:rPr>
            </a:br>
            <a:r>
              <a:rPr lang="es-EC" sz="2000" dirty="0" smtClean="0">
                <a:solidFill>
                  <a:schemeClr val="tx1"/>
                </a:solidFill>
                <a:latin typeface="Times New Roman" panose="02020603050405020304" pitchFamily="18" charset="0"/>
                <a:cs typeface="Times New Roman" panose="02020603050405020304" pitchFamily="18" charset="0"/>
              </a:rPr>
              <a:t/>
            </a:r>
            <a:br>
              <a:rPr lang="es-EC" sz="2000" dirty="0" smtClean="0">
                <a:solidFill>
                  <a:schemeClr val="tx1"/>
                </a:solidFill>
                <a:latin typeface="Times New Roman" panose="02020603050405020304" pitchFamily="18" charset="0"/>
                <a:cs typeface="Times New Roman" panose="02020603050405020304" pitchFamily="18" charset="0"/>
              </a:rPr>
            </a:br>
            <a:r>
              <a:rPr lang="es-EC" sz="2000" dirty="0" smtClean="0">
                <a:latin typeface="Times New Roman" panose="02020603050405020304" pitchFamily="18" charset="0"/>
                <a:cs typeface="Times New Roman" panose="02020603050405020304" pitchFamily="18" charset="0"/>
              </a:rPr>
              <a:t>BACA ESPINOSA MICHAEL RENATO</a:t>
            </a:r>
            <a:br>
              <a:rPr lang="es-EC" sz="2000" dirty="0" smtClean="0">
                <a:latin typeface="Times New Roman" panose="02020603050405020304" pitchFamily="18" charset="0"/>
                <a:cs typeface="Times New Roman" panose="02020603050405020304" pitchFamily="18" charset="0"/>
              </a:rPr>
            </a:br>
            <a:r>
              <a:rPr lang="es-EC" sz="2000" dirty="0" smtClean="0">
                <a:latin typeface="Times New Roman" panose="02020603050405020304" pitchFamily="18" charset="0"/>
                <a:cs typeface="Times New Roman" panose="02020603050405020304" pitchFamily="18" charset="0"/>
              </a:rPr>
              <a:t/>
            </a:r>
            <a:br>
              <a:rPr lang="es-EC" sz="2000" dirty="0" smtClean="0">
                <a:latin typeface="Times New Roman" panose="02020603050405020304" pitchFamily="18" charset="0"/>
                <a:cs typeface="Times New Roman" panose="02020603050405020304" pitchFamily="18" charset="0"/>
              </a:rPr>
            </a:br>
            <a:r>
              <a:rPr lang="es-EC" sz="1800" dirty="0" smtClean="0">
                <a:latin typeface="Times New Roman" panose="02020603050405020304" pitchFamily="18" charset="0"/>
                <a:ea typeface="Tahoma" panose="020B0604030504040204" pitchFamily="34" charset="0"/>
                <a:cs typeface="Times New Roman" panose="02020603050405020304" pitchFamily="18" charset="0"/>
              </a:rPr>
              <a:t>Director :  Ing. JULIO LARCO</a:t>
            </a:r>
            <a:endParaRPr lang="es-EC" sz="2000" dirty="0">
              <a:latin typeface="Times New Roman" panose="02020603050405020304" pitchFamily="18" charset="0"/>
              <a:cs typeface="Times New Roman" panose="02020603050405020304" pitchFamily="18" charset="0"/>
            </a:endParaRPr>
          </a:p>
        </p:txBody>
      </p:sp>
      <p:sp>
        <p:nvSpPr>
          <p:cNvPr id="4" name="3 CuadroTexto"/>
          <p:cNvSpPr txBox="1"/>
          <p:nvPr/>
        </p:nvSpPr>
        <p:spPr>
          <a:xfrm>
            <a:off x="6732240" y="5157192"/>
            <a:ext cx="1819729" cy="369332"/>
          </a:xfrm>
          <a:prstGeom prst="rect">
            <a:avLst/>
          </a:prstGeom>
          <a:noFill/>
        </p:spPr>
        <p:txBody>
          <a:bodyPr wrap="none" rtlCol="0">
            <a:spAutoFit/>
          </a:bodyPr>
          <a:lstStyle/>
          <a:p>
            <a:r>
              <a:rPr lang="es-EC" dirty="0" err="1" smtClean="0">
                <a:latin typeface="Times New Roman" panose="02020603050405020304" pitchFamily="18" charset="0"/>
                <a:cs typeface="Times New Roman" panose="02020603050405020304" pitchFamily="18" charset="0"/>
              </a:rPr>
              <a:t>Sangolquí</a:t>
            </a:r>
            <a:r>
              <a:rPr lang="es-EC" dirty="0" smtClean="0">
                <a:latin typeface="Times New Roman" panose="02020603050405020304" pitchFamily="18" charset="0"/>
                <a:cs typeface="Times New Roman" panose="02020603050405020304" pitchFamily="18" charset="0"/>
              </a:rPr>
              <a:t>, 2018 </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793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928" y="0"/>
            <a:ext cx="5131172" cy="584200"/>
          </a:xfrm>
        </p:spPr>
        <p:txBody>
          <a:bodyPr/>
          <a:lstStyle/>
          <a:p>
            <a:r>
              <a:rPr lang="es-EC" dirty="0" smtClean="0"/>
              <a:t>Metodología y desarrollo</a:t>
            </a:r>
            <a:endParaRPr lang="es-EC" dirty="0"/>
          </a:p>
        </p:txBody>
      </p:sp>
      <p:sp>
        <p:nvSpPr>
          <p:cNvPr id="3" name="Marcador de contenido 2"/>
          <p:cNvSpPr>
            <a:spLocks noGrp="1"/>
          </p:cNvSpPr>
          <p:nvPr>
            <p:ph idx="1"/>
          </p:nvPr>
        </p:nvSpPr>
        <p:spPr/>
        <p:txBody>
          <a:bodyPr/>
          <a:lstStyle/>
          <a:p>
            <a:r>
              <a:rPr lang="es-EC" dirty="0" smtClean="0"/>
              <a:t>Extracción de información de “</a:t>
            </a:r>
            <a:r>
              <a:rPr lang="es-EC" dirty="0" err="1" smtClean="0"/>
              <a:t>marmot_data</a:t>
            </a:r>
            <a:r>
              <a:rPr lang="es-EC" dirty="0" smtClean="0"/>
              <a:t>”</a:t>
            </a:r>
          </a:p>
          <a:p>
            <a:endParaRPr lang="es-EC" dirty="0"/>
          </a:p>
          <a:p>
            <a:endParaRPr lang="es-EC" dirty="0"/>
          </a:p>
        </p:txBody>
      </p:sp>
      <p:grpSp>
        <p:nvGrpSpPr>
          <p:cNvPr id="6" name="Grupo 5"/>
          <p:cNvGrpSpPr/>
          <p:nvPr/>
        </p:nvGrpSpPr>
        <p:grpSpPr>
          <a:xfrm>
            <a:off x="467543" y="1435763"/>
            <a:ext cx="8064897" cy="4081470"/>
            <a:chOff x="-1086682" y="432147"/>
            <a:chExt cx="5478898" cy="3121294"/>
          </a:xfrm>
        </p:grpSpPr>
        <p:sp>
          <p:nvSpPr>
            <p:cNvPr id="7" name="Rectángulo 6"/>
            <p:cNvSpPr/>
            <p:nvPr/>
          </p:nvSpPr>
          <p:spPr>
            <a:xfrm>
              <a:off x="-1086682" y="1629929"/>
              <a:ext cx="1777798" cy="52533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26695" algn="just">
                <a:lnSpc>
                  <a:spcPct val="150000"/>
                </a:lnSpc>
                <a:spcAft>
                  <a:spcPts val="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10.1.1.1.2004_4.XML</a:t>
              </a:r>
              <a:endParaRPr lang="es-EC" sz="1100" dirty="0">
                <a:effectLst/>
                <a:ea typeface="Calibri" panose="020F0502020204030204" pitchFamily="34" charset="0"/>
                <a:cs typeface="Times New Roman" panose="02020603050405020304" pitchFamily="18" charset="0"/>
              </a:endParaRPr>
            </a:p>
          </p:txBody>
        </p:sp>
        <p:sp>
          <p:nvSpPr>
            <p:cNvPr id="8" name="Rectángulo 7"/>
            <p:cNvSpPr/>
            <p:nvPr/>
          </p:nvSpPr>
          <p:spPr>
            <a:xfrm>
              <a:off x="2029440" y="432147"/>
              <a:ext cx="2313766" cy="58035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26695" algn="just">
                <a:lnSpc>
                  <a:spcPct val="150000"/>
                </a:lnSpc>
                <a:spcAft>
                  <a:spcPts val="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10.1.1.1.2004_4_Page.CSV</a:t>
              </a:r>
              <a:endParaRPr lang="es-EC" sz="1100" dirty="0">
                <a:effectLst/>
                <a:ea typeface="Calibri" panose="020F0502020204030204" pitchFamily="34" charset="0"/>
                <a:cs typeface="Times New Roman" panose="02020603050405020304" pitchFamily="18" charset="0"/>
              </a:endParaRPr>
            </a:p>
          </p:txBody>
        </p:sp>
        <p:sp>
          <p:nvSpPr>
            <p:cNvPr id="9" name="Rectángulo 8"/>
            <p:cNvSpPr/>
            <p:nvPr/>
          </p:nvSpPr>
          <p:spPr>
            <a:xfrm>
              <a:off x="2029440" y="1257368"/>
              <a:ext cx="2323567" cy="59706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26695" algn="just">
                <a:lnSpc>
                  <a:spcPct val="150000"/>
                </a:lnSpc>
                <a:spcAft>
                  <a:spcPts val="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10.1.1.1.2004_4_Box.CSV</a:t>
              </a:r>
              <a:endParaRPr lang="es-EC" sz="1100" dirty="0">
                <a:effectLst/>
                <a:ea typeface="Calibri" panose="020F0502020204030204" pitchFamily="34" charset="0"/>
                <a:cs typeface="Times New Roman" panose="02020603050405020304" pitchFamily="18" charset="0"/>
              </a:endParaRPr>
            </a:p>
          </p:txBody>
        </p:sp>
        <p:sp>
          <p:nvSpPr>
            <p:cNvPr id="10" name="Rectángulo 9"/>
            <p:cNvSpPr/>
            <p:nvPr/>
          </p:nvSpPr>
          <p:spPr>
            <a:xfrm>
              <a:off x="2029440" y="2099297"/>
              <a:ext cx="2362776" cy="64320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26695" algn="just">
                <a:lnSpc>
                  <a:spcPct val="150000"/>
                </a:lnSpc>
                <a:spcAft>
                  <a:spcPts val="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10.1.1.1.2004_4_Char.CSV</a:t>
              </a:r>
              <a:endParaRPr lang="es-EC" sz="2400" dirty="0">
                <a:effectLst/>
                <a:ea typeface="Calibri" panose="020F0502020204030204" pitchFamily="34" charset="0"/>
                <a:cs typeface="Times New Roman" panose="02020603050405020304" pitchFamily="18" charset="0"/>
              </a:endParaRPr>
            </a:p>
          </p:txBody>
        </p:sp>
        <p:sp>
          <p:nvSpPr>
            <p:cNvPr id="11" name="Rectángulo 10"/>
            <p:cNvSpPr/>
            <p:nvPr/>
          </p:nvSpPr>
          <p:spPr>
            <a:xfrm>
              <a:off x="2029441" y="2949203"/>
              <a:ext cx="2352974" cy="604238"/>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26695" algn="just">
                <a:lnSpc>
                  <a:spcPct val="150000"/>
                </a:lnSpc>
                <a:spcAft>
                  <a:spcPts val="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10.1.1.1.2004_4_Line.CSV</a:t>
              </a:r>
              <a:endParaRPr lang="es-EC" sz="1600" dirty="0">
                <a:effectLst/>
                <a:ea typeface="Calibri" panose="020F0502020204030204" pitchFamily="34" charset="0"/>
                <a:cs typeface="Times New Roman" panose="02020603050405020304" pitchFamily="18" charset="0"/>
              </a:endParaRPr>
            </a:p>
          </p:txBody>
        </p:sp>
        <p:cxnSp>
          <p:nvCxnSpPr>
            <p:cNvPr id="12" name="Conector recto de flecha 11"/>
            <p:cNvCxnSpPr>
              <a:endCxn id="8" idx="1"/>
            </p:cNvCxnSpPr>
            <p:nvPr/>
          </p:nvCxnSpPr>
          <p:spPr>
            <a:xfrm flipV="1">
              <a:off x="691117" y="722323"/>
              <a:ext cx="1338323" cy="11595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p:cNvCxnSpPr>
              <a:endCxn id="9" idx="1"/>
            </p:cNvCxnSpPr>
            <p:nvPr/>
          </p:nvCxnSpPr>
          <p:spPr>
            <a:xfrm flipV="1">
              <a:off x="691117" y="1555897"/>
              <a:ext cx="1338323" cy="325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ector recto de flecha 13"/>
            <p:cNvCxnSpPr>
              <a:endCxn id="10" idx="1"/>
            </p:cNvCxnSpPr>
            <p:nvPr/>
          </p:nvCxnSpPr>
          <p:spPr>
            <a:xfrm>
              <a:off x="680484" y="1892596"/>
              <a:ext cx="1348956" cy="5283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p:cNvCxnSpPr>
              <a:endCxn id="11" idx="1"/>
            </p:cNvCxnSpPr>
            <p:nvPr/>
          </p:nvCxnSpPr>
          <p:spPr>
            <a:xfrm>
              <a:off x="680484" y="1892596"/>
              <a:ext cx="1348957" cy="13587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275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0" y="0"/>
            <a:ext cx="5203180" cy="584200"/>
          </a:xfrm>
        </p:spPr>
        <p:txBody>
          <a:bodyPr/>
          <a:lstStyle/>
          <a:p>
            <a:r>
              <a:rPr lang="es-EC" dirty="0"/>
              <a:t>Metodología y desarrollo</a:t>
            </a:r>
          </a:p>
        </p:txBody>
      </p:sp>
      <p:sp>
        <p:nvSpPr>
          <p:cNvPr id="3" name="Marcador de contenido 2"/>
          <p:cNvSpPr>
            <a:spLocks noGrp="1"/>
          </p:cNvSpPr>
          <p:nvPr>
            <p:ph idx="1"/>
          </p:nvPr>
        </p:nvSpPr>
        <p:spPr/>
        <p:txBody>
          <a:bodyPr/>
          <a:lstStyle/>
          <a:p>
            <a:r>
              <a:rPr lang="es-EC" dirty="0" smtClean="0"/>
              <a:t>Corrección de Datos</a:t>
            </a:r>
          </a:p>
          <a:p>
            <a:endParaRPr lang="es-EC" dirty="0"/>
          </a:p>
          <a:p>
            <a:pPr marL="0" indent="0">
              <a:buNone/>
            </a:pPr>
            <a:endParaRPr lang="es-EC" dirty="0"/>
          </a:p>
        </p:txBody>
      </p:sp>
      <p:pic>
        <p:nvPicPr>
          <p:cNvPr id="4" name="Imagen 3"/>
          <p:cNvPicPr/>
          <p:nvPr/>
        </p:nvPicPr>
        <p:blipFill rotWithShape="1">
          <a:blip r:embed="rId3"/>
          <a:srcRect l="63" t="459" r="-1" b="438"/>
          <a:stretch/>
        </p:blipFill>
        <p:spPr bwMode="auto">
          <a:xfrm>
            <a:off x="179512" y="1196752"/>
            <a:ext cx="8875588"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4072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9912" y="0"/>
            <a:ext cx="5275188" cy="584200"/>
          </a:xfrm>
        </p:spPr>
        <p:txBody>
          <a:bodyPr/>
          <a:lstStyle/>
          <a:p>
            <a:r>
              <a:rPr lang="es-EC" dirty="0"/>
              <a:t>Metodología y desarrollo</a:t>
            </a:r>
          </a:p>
        </p:txBody>
      </p:sp>
      <p:sp>
        <p:nvSpPr>
          <p:cNvPr id="3" name="Marcador de contenido 2"/>
          <p:cNvSpPr>
            <a:spLocks noGrp="1"/>
          </p:cNvSpPr>
          <p:nvPr>
            <p:ph idx="1"/>
          </p:nvPr>
        </p:nvSpPr>
        <p:spPr/>
        <p:txBody>
          <a:bodyPr/>
          <a:lstStyle/>
          <a:p>
            <a:endParaRPr lang="es-EC"/>
          </a:p>
        </p:txBody>
      </p:sp>
      <p:pic>
        <p:nvPicPr>
          <p:cNvPr id="4" name="Imagen 3"/>
          <p:cNvPicPr/>
          <p:nvPr/>
        </p:nvPicPr>
        <p:blipFill rotWithShape="1">
          <a:blip r:embed="rId2">
            <a:extLst>
              <a:ext uri="{28A0092B-C50C-407E-A947-70E740481C1C}">
                <a14:useLocalDpi xmlns:a14="http://schemas.microsoft.com/office/drawing/2010/main" val="0"/>
              </a:ext>
            </a:extLst>
          </a:blip>
          <a:srcRect l="30191" r="-704" b="25771"/>
          <a:stretch/>
        </p:blipFill>
        <p:spPr bwMode="auto">
          <a:xfrm>
            <a:off x="179512" y="739636"/>
            <a:ext cx="6268086" cy="3911744"/>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2" cstate="print">
            <a:extLst>
              <a:ext uri="{28A0092B-C50C-407E-A947-70E740481C1C}">
                <a14:useLocalDpi xmlns:a14="http://schemas.microsoft.com/office/drawing/2010/main" val="0"/>
              </a:ext>
            </a:extLst>
          </a:blip>
          <a:srcRect l="41182" t="75086" r="10451"/>
          <a:stretch/>
        </p:blipFill>
        <p:spPr bwMode="auto">
          <a:xfrm>
            <a:off x="6650186" y="1375450"/>
            <a:ext cx="2235497" cy="944617"/>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a:blip r:embed="rId3"/>
          <a:stretch>
            <a:fillRect/>
          </a:stretch>
        </p:blipFill>
        <p:spPr>
          <a:xfrm>
            <a:off x="628651" y="4840111"/>
            <a:ext cx="7974118" cy="1081626"/>
          </a:xfrm>
          <a:prstGeom prst="rect">
            <a:avLst/>
          </a:prstGeom>
        </p:spPr>
      </p:pic>
    </p:spTree>
    <p:extLst>
      <p:ext uri="{BB962C8B-B14F-4D97-AF65-F5344CB8AC3E}">
        <p14:creationId xmlns:p14="http://schemas.microsoft.com/office/powerpoint/2010/main" val="120200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0" y="0"/>
            <a:ext cx="5203180" cy="584200"/>
          </a:xfrm>
        </p:spPr>
        <p:txBody>
          <a:bodyPr/>
          <a:lstStyle/>
          <a:p>
            <a:r>
              <a:rPr lang="es-EC" dirty="0"/>
              <a:t>Metodología y desarrollo</a:t>
            </a:r>
          </a:p>
        </p:txBody>
      </p:sp>
      <p:sp>
        <p:nvSpPr>
          <p:cNvPr id="3" name="Marcador de contenido 2"/>
          <p:cNvSpPr>
            <a:spLocks noGrp="1"/>
          </p:cNvSpPr>
          <p:nvPr>
            <p:ph idx="1"/>
          </p:nvPr>
        </p:nvSpPr>
        <p:spPr/>
        <p:txBody>
          <a:bodyPr/>
          <a:lstStyle/>
          <a:p>
            <a:r>
              <a:rPr lang="es-EC" dirty="0" smtClean="0"/>
              <a:t>Sección: Corregir</a:t>
            </a:r>
            <a:endParaRPr lang="es-EC" dirty="0"/>
          </a:p>
        </p:txBody>
      </p:sp>
      <p:pic>
        <p:nvPicPr>
          <p:cNvPr id="4" name="Imagen 3"/>
          <p:cNvPicPr/>
          <p:nvPr/>
        </p:nvPicPr>
        <p:blipFill>
          <a:blip r:embed="rId3"/>
          <a:stretch>
            <a:fillRect/>
          </a:stretch>
        </p:blipFill>
        <p:spPr>
          <a:xfrm>
            <a:off x="899592" y="1278100"/>
            <a:ext cx="6768752" cy="2162931"/>
          </a:xfrm>
          <a:prstGeom prst="rect">
            <a:avLst/>
          </a:prstGeom>
        </p:spPr>
      </p:pic>
      <p:pic>
        <p:nvPicPr>
          <p:cNvPr id="5" name="Imagen 4"/>
          <p:cNvPicPr/>
          <p:nvPr/>
        </p:nvPicPr>
        <p:blipFill>
          <a:blip r:embed="rId4"/>
          <a:stretch>
            <a:fillRect/>
          </a:stretch>
        </p:blipFill>
        <p:spPr>
          <a:xfrm>
            <a:off x="899592" y="3610273"/>
            <a:ext cx="6768752" cy="2553371"/>
          </a:xfrm>
          <a:prstGeom prst="rect">
            <a:avLst/>
          </a:prstGeom>
        </p:spPr>
      </p:pic>
    </p:spTree>
    <p:extLst>
      <p:ext uri="{BB962C8B-B14F-4D97-AF65-F5344CB8AC3E}">
        <p14:creationId xmlns:p14="http://schemas.microsoft.com/office/powerpoint/2010/main" val="329286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0" y="0"/>
            <a:ext cx="5203180" cy="584200"/>
          </a:xfrm>
        </p:spPr>
        <p:txBody>
          <a:bodyPr/>
          <a:lstStyle/>
          <a:p>
            <a:r>
              <a:rPr lang="es-EC" dirty="0"/>
              <a:t>Metodología y desarrollo</a:t>
            </a:r>
          </a:p>
        </p:txBody>
      </p:sp>
      <p:sp>
        <p:nvSpPr>
          <p:cNvPr id="3" name="Marcador de contenido 2"/>
          <p:cNvSpPr>
            <a:spLocks noGrp="1"/>
          </p:cNvSpPr>
          <p:nvPr>
            <p:ph idx="1"/>
          </p:nvPr>
        </p:nvSpPr>
        <p:spPr>
          <a:xfrm>
            <a:off x="395536" y="764704"/>
            <a:ext cx="8545265" cy="5229699"/>
          </a:xfrm>
        </p:spPr>
        <p:txBody>
          <a:bodyPr/>
          <a:lstStyle/>
          <a:p>
            <a:r>
              <a:rPr lang="es-EC" dirty="0"/>
              <a:t>Sección: Nuevo elemento / Unir </a:t>
            </a:r>
            <a:r>
              <a:rPr lang="es-EC" dirty="0" smtClean="0"/>
              <a:t>elemento</a:t>
            </a:r>
          </a:p>
          <a:p>
            <a:endParaRPr lang="es-EC" dirty="0"/>
          </a:p>
          <a:p>
            <a:endParaRPr lang="es-EC" dirty="0"/>
          </a:p>
        </p:txBody>
      </p:sp>
      <p:pic>
        <p:nvPicPr>
          <p:cNvPr id="4" name="Imagen 3" descr="C:\Users\Michael\Documents\Michael\Universidad\Tesis\Metrica evaluacion graf\unir.png"/>
          <p:cNvPicPr/>
          <p:nvPr/>
        </p:nvPicPr>
        <p:blipFill rotWithShape="1">
          <a:blip r:embed="rId3">
            <a:extLst>
              <a:ext uri="{28A0092B-C50C-407E-A947-70E740481C1C}">
                <a14:useLocalDpi xmlns:a14="http://schemas.microsoft.com/office/drawing/2010/main" val="0"/>
              </a:ext>
            </a:extLst>
          </a:blip>
          <a:srcRect b="9749"/>
          <a:stretch/>
        </p:blipFill>
        <p:spPr bwMode="auto">
          <a:xfrm>
            <a:off x="1907704" y="1556792"/>
            <a:ext cx="4824536" cy="1656184"/>
          </a:xfrm>
          <a:prstGeom prst="rect">
            <a:avLst/>
          </a:prstGeom>
          <a:noFill/>
          <a:ln>
            <a:noFill/>
          </a:ln>
          <a:extLst>
            <a:ext uri="{53640926-AAD7-44D8-BBD7-CCE9431645EC}">
              <a14:shadowObscured xmlns:a14="http://schemas.microsoft.com/office/drawing/2010/main"/>
            </a:ext>
          </a:extLst>
        </p:spPr>
      </p:pic>
      <p:pic>
        <p:nvPicPr>
          <p:cNvPr id="5" name="Imagen 4" descr="C:\Users\Michael\Documents\Michael\Universidad\Tesis\Metrica evaluacion graf\imagen binarizada.png"/>
          <p:cNvPicPr/>
          <p:nvPr/>
        </p:nvPicPr>
        <p:blipFill>
          <a:blip r:embed="rId4">
            <a:extLst>
              <a:ext uri="{28A0092B-C50C-407E-A947-70E740481C1C}">
                <a14:useLocalDpi xmlns:a14="http://schemas.microsoft.com/office/drawing/2010/main" val="0"/>
              </a:ext>
            </a:extLst>
          </a:blip>
          <a:srcRect/>
          <a:stretch>
            <a:fillRect/>
          </a:stretch>
        </p:blipFill>
        <p:spPr bwMode="auto">
          <a:xfrm>
            <a:off x="1264500" y="1672944"/>
            <a:ext cx="6691875" cy="1396016"/>
          </a:xfrm>
          <a:prstGeom prst="rect">
            <a:avLst/>
          </a:prstGeom>
          <a:noFill/>
          <a:ln>
            <a:noFill/>
          </a:ln>
        </p:spPr>
      </p:pic>
      <p:pic>
        <p:nvPicPr>
          <p:cNvPr id="6" name="Imagen 5" descr="C:\Users\Michael\Documents\Michael\Universidad\Tesis\Tesis V2\img.PNG"/>
          <p:cNvPicPr/>
          <p:nvPr/>
        </p:nvPicPr>
        <p:blipFill>
          <a:blip r:embed="rId5">
            <a:extLst>
              <a:ext uri="{28A0092B-C50C-407E-A947-70E740481C1C}">
                <a14:useLocalDpi xmlns:a14="http://schemas.microsoft.com/office/drawing/2010/main" val="0"/>
              </a:ext>
            </a:extLst>
          </a:blip>
          <a:srcRect/>
          <a:stretch>
            <a:fillRect/>
          </a:stretch>
        </p:blipFill>
        <p:spPr bwMode="auto">
          <a:xfrm>
            <a:off x="2787414" y="3393480"/>
            <a:ext cx="3065115" cy="1226934"/>
          </a:xfrm>
          <a:prstGeom prst="rect">
            <a:avLst/>
          </a:prstGeom>
          <a:noFill/>
          <a:ln>
            <a:noFill/>
          </a:ln>
        </p:spPr>
      </p:pic>
      <p:pic>
        <p:nvPicPr>
          <p:cNvPr id="7" name="Imagen 6" descr="C:\Users\Michael\Documents\Michael\Universidad\Tesis\Tesis V2\img1.PNG"/>
          <p:cNvPicPr/>
          <p:nvPr/>
        </p:nvPicPr>
        <p:blipFill>
          <a:blip r:embed="rId6">
            <a:extLst>
              <a:ext uri="{28A0092B-C50C-407E-A947-70E740481C1C}">
                <a14:useLocalDpi xmlns:a14="http://schemas.microsoft.com/office/drawing/2010/main" val="0"/>
              </a:ext>
            </a:extLst>
          </a:blip>
          <a:srcRect/>
          <a:stretch>
            <a:fillRect/>
          </a:stretch>
        </p:blipFill>
        <p:spPr bwMode="auto">
          <a:xfrm>
            <a:off x="2707598" y="4716858"/>
            <a:ext cx="3224745" cy="1277545"/>
          </a:xfrm>
          <a:prstGeom prst="rect">
            <a:avLst/>
          </a:prstGeom>
          <a:noFill/>
          <a:ln>
            <a:noFill/>
          </a:ln>
        </p:spPr>
      </p:pic>
    </p:spTree>
    <p:extLst>
      <p:ext uri="{BB962C8B-B14F-4D97-AF65-F5344CB8AC3E}">
        <p14:creationId xmlns:p14="http://schemas.microsoft.com/office/powerpoint/2010/main" val="2155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0" y="0"/>
            <a:ext cx="5203180" cy="584200"/>
          </a:xfrm>
        </p:spPr>
        <p:txBody>
          <a:bodyPr/>
          <a:lstStyle/>
          <a:p>
            <a:r>
              <a:rPr lang="es-EC" dirty="0"/>
              <a:t>Metodología y desarrollo</a:t>
            </a:r>
          </a:p>
        </p:txBody>
      </p:sp>
      <p:sp>
        <p:nvSpPr>
          <p:cNvPr id="3" name="Marcador de contenido 2"/>
          <p:cNvSpPr>
            <a:spLocks noGrp="1"/>
          </p:cNvSpPr>
          <p:nvPr>
            <p:ph idx="1"/>
          </p:nvPr>
        </p:nvSpPr>
        <p:spPr/>
        <p:txBody>
          <a:bodyPr/>
          <a:lstStyle/>
          <a:p>
            <a:r>
              <a:rPr lang="es-EC" dirty="0"/>
              <a:t>Sección: Nuevo elemento / Unir elemento</a:t>
            </a:r>
          </a:p>
          <a:p>
            <a:pPr marL="0" indent="0">
              <a:buNone/>
            </a:pP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 y="1268760"/>
            <a:ext cx="9055100" cy="5256584"/>
          </a:xfrm>
          <a:prstGeom prst="rect">
            <a:avLst/>
          </a:prstGeom>
          <a:noFill/>
          <a:ln>
            <a:noFill/>
          </a:ln>
        </p:spPr>
      </p:pic>
    </p:spTree>
    <p:extLst>
      <p:ext uri="{BB962C8B-B14F-4D97-AF65-F5344CB8AC3E}">
        <p14:creationId xmlns:p14="http://schemas.microsoft.com/office/powerpoint/2010/main" val="2137120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0" y="0"/>
            <a:ext cx="5203180" cy="584200"/>
          </a:xfrm>
        </p:spPr>
        <p:txBody>
          <a:bodyPr/>
          <a:lstStyle/>
          <a:p>
            <a:r>
              <a:rPr lang="es-EC" dirty="0"/>
              <a:t>Metodología y desarrollo</a:t>
            </a:r>
          </a:p>
        </p:txBody>
      </p:sp>
      <p:sp>
        <p:nvSpPr>
          <p:cNvPr id="3" name="Marcador de contenido 2"/>
          <p:cNvSpPr>
            <a:spLocks noGrp="1"/>
          </p:cNvSpPr>
          <p:nvPr>
            <p:ph idx="1"/>
          </p:nvPr>
        </p:nvSpPr>
        <p:spPr/>
        <p:txBody>
          <a:bodyPr/>
          <a:lstStyle/>
          <a:p>
            <a:r>
              <a:rPr lang="es-EC" dirty="0"/>
              <a:t>Sección: Nuevo elemento / Unir elemento</a:t>
            </a:r>
          </a:p>
          <a:p>
            <a:endParaRPr lang="es-EC" dirty="0"/>
          </a:p>
        </p:txBody>
      </p:sp>
      <p:pic>
        <p:nvPicPr>
          <p:cNvPr id="4" name="Imagen 3"/>
          <p:cNvPicPr/>
          <p:nvPr/>
        </p:nvPicPr>
        <p:blipFill rotWithShape="1">
          <a:blip r:embed="rId3">
            <a:extLst>
              <a:ext uri="{28A0092B-C50C-407E-A947-70E740481C1C}">
                <a14:useLocalDpi xmlns:a14="http://schemas.microsoft.com/office/drawing/2010/main" val="0"/>
              </a:ext>
            </a:extLst>
          </a:blip>
          <a:srcRect l="603" r="-1"/>
          <a:stretch/>
        </p:blipFill>
        <p:spPr bwMode="auto">
          <a:xfrm>
            <a:off x="0" y="1268760"/>
            <a:ext cx="9144000" cy="5112568"/>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4">
            <a:extLst>
              <a:ext uri="{28A0092B-C50C-407E-A947-70E740481C1C}">
                <a14:useLocalDpi xmlns:a14="http://schemas.microsoft.com/office/drawing/2010/main" val="0"/>
              </a:ext>
            </a:extLst>
          </a:blip>
          <a:srcRect l="39717" t="73322" r="12298"/>
          <a:stretch/>
        </p:blipFill>
        <p:spPr bwMode="auto">
          <a:xfrm>
            <a:off x="1043608" y="5075904"/>
            <a:ext cx="6480720" cy="1305424"/>
          </a:xfrm>
          <a:prstGeom prst="rect">
            <a:avLst/>
          </a:prstGeom>
          <a:noFill/>
          <a:ln>
            <a:noFill/>
          </a:ln>
        </p:spPr>
      </p:pic>
    </p:spTree>
    <p:extLst>
      <p:ext uri="{BB962C8B-B14F-4D97-AF65-F5344CB8AC3E}">
        <p14:creationId xmlns:p14="http://schemas.microsoft.com/office/powerpoint/2010/main" val="300716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0" y="0"/>
            <a:ext cx="5203180" cy="584200"/>
          </a:xfrm>
        </p:spPr>
        <p:txBody>
          <a:bodyPr/>
          <a:lstStyle/>
          <a:p>
            <a:r>
              <a:rPr lang="es-EC" dirty="0"/>
              <a:t>Metodología y desarrollo</a:t>
            </a:r>
          </a:p>
        </p:txBody>
      </p:sp>
      <p:sp>
        <p:nvSpPr>
          <p:cNvPr id="3" name="Marcador de contenido 2"/>
          <p:cNvSpPr>
            <a:spLocks noGrp="1"/>
          </p:cNvSpPr>
          <p:nvPr>
            <p:ph idx="1"/>
          </p:nvPr>
        </p:nvSpPr>
        <p:spPr/>
        <p:txBody>
          <a:bodyPr/>
          <a:lstStyle/>
          <a:p>
            <a:r>
              <a:rPr lang="es-EC" dirty="0"/>
              <a:t>Sección: Fórmula con caracteres encontrados</a:t>
            </a:r>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132856"/>
            <a:ext cx="6253267" cy="2701824"/>
          </a:xfrm>
          <a:prstGeom prst="rect">
            <a:avLst/>
          </a:prstGeom>
          <a:noFill/>
          <a:ln>
            <a:noFill/>
          </a:ln>
        </p:spPr>
      </p:pic>
    </p:spTree>
    <p:extLst>
      <p:ext uri="{BB962C8B-B14F-4D97-AF65-F5344CB8AC3E}">
        <p14:creationId xmlns:p14="http://schemas.microsoft.com/office/powerpoint/2010/main" val="339599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340768"/>
            <a:ext cx="7753672" cy="4680520"/>
          </a:xfrm>
        </p:spPr>
        <p:txBody>
          <a:bodyPr>
            <a:noAutofit/>
          </a:bodyPr>
          <a:lstStyle/>
          <a:p>
            <a:pPr marL="114300" indent="0" algn="ctr">
              <a:buNone/>
            </a:pPr>
            <a:r>
              <a:rPr lang="es-EC" sz="7200" dirty="0" smtClean="0">
                <a:latin typeface="Times New Roman" panose="02020603050405020304" pitchFamily="18" charset="0"/>
                <a:cs typeface="Times New Roman" panose="02020603050405020304" pitchFamily="18" charset="0"/>
              </a:rPr>
              <a:t>Creación de                      la nueva base de datos (</a:t>
            </a:r>
            <a:r>
              <a:rPr lang="es-EC" sz="7200" dirty="0" err="1" smtClean="0">
                <a:latin typeface="Times New Roman" panose="02020603050405020304" pitchFamily="18" charset="0"/>
                <a:cs typeface="Times New Roman" panose="02020603050405020304" pitchFamily="18" charset="0"/>
              </a:rPr>
              <a:t>new_marmot_data</a:t>
            </a:r>
            <a:r>
              <a:rPr lang="es-EC" sz="7200" dirty="0" smtClean="0">
                <a:latin typeface="Times New Roman" panose="02020603050405020304" pitchFamily="18" charset="0"/>
                <a:cs typeface="Times New Roman" panose="02020603050405020304" pitchFamily="18" charset="0"/>
              </a:rPr>
              <a:t>)</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295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Procedimiento </a:t>
            </a:r>
            <a:endParaRPr lang="es-EC" dirty="0"/>
          </a:p>
        </p:txBody>
      </p:sp>
      <p:sp>
        <p:nvSpPr>
          <p:cNvPr id="3" name="Marcador de contenido 2"/>
          <p:cNvSpPr>
            <a:spLocks noGrp="1"/>
          </p:cNvSpPr>
          <p:nvPr>
            <p:ph idx="1"/>
          </p:nvPr>
        </p:nvSpPr>
        <p:spPr/>
        <p:txBody>
          <a:bodyPr/>
          <a:lstStyle/>
          <a:p>
            <a:endParaRPr lang="es-EC" dirty="0"/>
          </a:p>
        </p:txBody>
      </p:sp>
      <p:grpSp>
        <p:nvGrpSpPr>
          <p:cNvPr id="4" name="Grupo 3"/>
          <p:cNvGrpSpPr/>
          <p:nvPr/>
        </p:nvGrpSpPr>
        <p:grpSpPr>
          <a:xfrm>
            <a:off x="628651" y="1412776"/>
            <a:ext cx="8312150" cy="4311507"/>
            <a:chOff x="660082" y="374828"/>
            <a:chExt cx="3095033" cy="2121071"/>
          </a:xfrm>
        </p:grpSpPr>
        <p:sp>
          <p:nvSpPr>
            <p:cNvPr id="5" name="Rectángulo 4"/>
            <p:cNvSpPr/>
            <p:nvPr/>
          </p:nvSpPr>
          <p:spPr>
            <a:xfrm>
              <a:off x="2745071" y="1384465"/>
              <a:ext cx="1010044" cy="393404"/>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26695" algn="just">
                <a:lnSpc>
                  <a:spcPct val="150000"/>
                </a:lnSpc>
                <a:spcAft>
                  <a:spcPts val="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10.1.1.1.2004_4.XML</a:t>
              </a:r>
              <a:endParaRPr lang="es-EC" sz="2400" dirty="0">
                <a:effectLst/>
                <a:ea typeface="Calibri" panose="020F0502020204030204" pitchFamily="34" charset="0"/>
                <a:cs typeface="Times New Roman" panose="02020603050405020304" pitchFamily="18" charset="0"/>
              </a:endParaRPr>
            </a:p>
          </p:txBody>
        </p:sp>
        <p:sp>
          <p:nvSpPr>
            <p:cNvPr id="6" name="Rectángulo 5"/>
            <p:cNvSpPr/>
            <p:nvPr/>
          </p:nvSpPr>
          <p:spPr>
            <a:xfrm>
              <a:off x="660082" y="374828"/>
              <a:ext cx="1146561" cy="36183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26695" algn="ctr">
                <a:lnSpc>
                  <a:spcPct val="150000"/>
                </a:lnSpc>
                <a:spcAft>
                  <a:spcPts val="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10.1.1.1.2004_4_Page.CSV</a:t>
              </a:r>
              <a:endParaRPr lang="es-EC" sz="2400" dirty="0">
                <a:effectLst/>
                <a:ea typeface="Calibri" panose="020F0502020204030204" pitchFamily="34" charset="0"/>
                <a:cs typeface="Times New Roman" panose="02020603050405020304" pitchFamily="18" charset="0"/>
              </a:endParaRPr>
            </a:p>
          </p:txBody>
        </p:sp>
        <p:sp>
          <p:nvSpPr>
            <p:cNvPr id="7" name="Rectángulo 6"/>
            <p:cNvSpPr/>
            <p:nvPr/>
          </p:nvSpPr>
          <p:spPr>
            <a:xfrm>
              <a:off x="660082" y="936289"/>
              <a:ext cx="1146561" cy="374307"/>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26695" algn="just">
                <a:lnSpc>
                  <a:spcPct val="150000"/>
                </a:lnSpc>
                <a:spcAft>
                  <a:spcPts val="0"/>
                </a:spcAft>
              </a:pPr>
              <a:r>
                <a:rPr lang="es-EC" dirty="0">
                  <a:effectLst/>
                  <a:latin typeface="Times New Roman" panose="02020603050405020304" pitchFamily="18" charset="0"/>
                  <a:ea typeface="Calibri" panose="020F0502020204030204" pitchFamily="34" charset="0"/>
                  <a:cs typeface="Times New Roman" panose="02020603050405020304" pitchFamily="18" charset="0"/>
                </a:rPr>
                <a:t>10.1.1.1.2004_4_Box.CSV</a:t>
              </a:r>
              <a:endParaRPr lang="es-EC" sz="2400" dirty="0">
                <a:effectLst/>
                <a:ea typeface="Calibri" panose="020F0502020204030204" pitchFamily="34" charset="0"/>
                <a:cs typeface="Times New Roman" panose="02020603050405020304" pitchFamily="18" charset="0"/>
              </a:endParaRPr>
            </a:p>
          </p:txBody>
        </p:sp>
        <p:sp>
          <p:nvSpPr>
            <p:cNvPr id="8" name="Rectángulo 7"/>
            <p:cNvSpPr/>
            <p:nvPr/>
          </p:nvSpPr>
          <p:spPr>
            <a:xfrm>
              <a:off x="669435" y="1543737"/>
              <a:ext cx="1137206" cy="379171"/>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26695" algn="just">
                <a:lnSpc>
                  <a:spcPct val="150000"/>
                </a:lnSpc>
                <a:spcAft>
                  <a:spcPts val="0"/>
                </a:spcAft>
              </a:pPr>
              <a:r>
                <a:rPr lang="es-EC">
                  <a:effectLst/>
                  <a:latin typeface="Times New Roman" panose="02020603050405020304" pitchFamily="18" charset="0"/>
                  <a:ea typeface="Calibri" panose="020F0502020204030204" pitchFamily="34" charset="0"/>
                  <a:cs typeface="Times New Roman" panose="02020603050405020304" pitchFamily="18" charset="0"/>
                </a:rPr>
                <a:t>10.1.1.1.2004_4_Char.CSV</a:t>
              </a:r>
              <a:endParaRPr lang="es-EC" sz="2400">
                <a:effectLst/>
                <a:ea typeface="Calibri" panose="020F0502020204030204" pitchFamily="34" charset="0"/>
                <a:cs typeface="Times New Roman" panose="02020603050405020304" pitchFamily="18" charset="0"/>
              </a:endParaRPr>
            </a:p>
          </p:txBody>
        </p:sp>
        <p:sp>
          <p:nvSpPr>
            <p:cNvPr id="9" name="Rectángulo 8"/>
            <p:cNvSpPr/>
            <p:nvPr/>
          </p:nvSpPr>
          <p:spPr>
            <a:xfrm>
              <a:off x="669435" y="2132885"/>
              <a:ext cx="1137206" cy="363014"/>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26695" algn="just">
                <a:lnSpc>
                  <a:spcPct val="150000"/>
                </a:lnSpc>
                <a:spcAft>
                  <a:spcPts val="0"/>
                </a:spcAft>
              </a:pPr>
              <a:r>
                <a:rPr lang="es-EC">
                  <a:effectLst/>
                  <a:latin typeface="Times New Roman" panose="02020603050405020304" pitchFamily="18" charset="0"/>
                  <a:ea typeface="Calibri" panose="020F0502020204030204" pitchFamily="34" charset="0"/>
                  <a:cs typeface="Times New Roman" panose="02020603050405020304" pitchFamily="18" charset="0"/>
                </a:rPr>
                <a:t>10.1.1.1.2004_4_Line.CSV</a:t>
              </a:r>
              <a:endParaRPr lang="es-EC" sz="2400">
                <a:effectLst/>
                <a:ea typeface="Calibri" panose="020F0502020204030204" pitchFamily="34" charset="0"/>
                <a:cs typeface="Times New Roman" panose="02020603050405020304" pitchFamily="18" charset="0"/>
              </a:endParaRPr>
            </a:p>
          </p:txBody>
        </p:sp>
        <p:cxnSp>
          <p:nvCxnSpPr>
            <p:cNvPr id="10" name="Conector recto de flecha 9"/>
            <p:cNvCxnSpPr>
              <a:stCxn id="6" idx="3"/>
              <a:endCxn id="5" idx="1"/>
            </p:cNvCxnSpPr>
            <p:nvPr/>
          </p:nvCxnSpPr>
          <p:spPr>
            <a:xfrm>
              <a:off x="1806643" y="555743"/>
              <a:ext cx="938428" cy="1025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a:stCxn id="7" idx="3"/>
              <a:endCxn id="5" idx="1"/>
            </p:cNvCxnSpPr>
            <p:nvPr/>
          </p:nvCxnSpPr>
          <p:spPr>
            <a:xfrm>
              <a:off x="1806643" y="1123443"/>
              <a:ext cx="938428" cy="457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p:cNvCxnSpPr>
              <a:stCxn id="8" idx="3"/>
              <a:endCxn id="5" idx="1"/>
            </p:cNvCxnSpPr>
            <p:nvPr/>
          </p:nvCxnSpPr>
          <p:spPr>
            <a:xfrm flipV="1">
              <a:off x="1806641" y="1581167"/>
              <a:ext cx="938430" cy="1521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p:cNvCxnSpPr>
              <a:stCxn id="9" idx="3"/>
              <a:endCxn id="5" idx="1"/>
            </p:cNvCxnSpPr>
            <p:nvPr/>
          </p:nvCxnSpPr>
          <p:spPr>
            <a:xfrm flipV="1">
              <a:off x="1806641" y="1581167"/>
              <a:ext cx="938430" cy="7332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33077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Temario</a:t>
            </a:r>
            <a:endParaRPr lang="es-EC" dirty="0"/>
          </a:p>
        </p:txBody>
      </p:sp>
      <p:sp>
        <p:nvSpPr>
          <p:cNvPr id="3" name="2 Marcador de contenido"/>
          <p:cNvSpPr>
            <a:spLocks noGrp="1"/>
          </p:cNvSpPr>
          <p:nvPr>
            <p:ph idx="1"/>
          </p:nvPr>
        </p:nvSpPr>
        <p:spPr>
          <a:xfrm>
            <a:off x="323528" y="1412776"/>
            <a:ext cx="7620000" cy="4800600"/>
          </a:xfrm>
        </p:spPr>
        <p:txBody>
          <a:bodyPr/>
          <a:lstStyle/>
          <a:p>
            <a:r>
              <a:rPr lang="es-EC" dirty="0" smtClean="0">
                <a:latin typeface="Times New Roman" panose="02020603050405020304" pitchFamily="18" charset="0"/>
                <a:cs typeface="Times New Roman" panose="02020603050405020304" pitchFamily="18" charset="0"/>
              </a:rPr>
              <a:t>Objetivos</a:t>
            </a:r>
          </a:p>
          <a:p>
            <a:r>
              <a:rPr lang="es-EC" dirty="0" smtClean="0">
                <a:latin typeface="Times New Roman" panose="02020603050405020304" pitchFamily="18" charset="0"/>
                <a:cs typeface="Times New Roman" panose="02020603050405020304" pitchFamily="18" charset="0"/>
              </a:rPr>
              <a:t>Introducción</a:t>
            </a:r>
          </a:p>
          <a:p>
            <a:r>
              <a:rPr lang="es-EC" dirty="0" smtClean="0">
                <a:latin typeface="Times New Roman" panose="02020603050405020304" pitchFamily="18" charset="0"/>
                <a:cs typeface="Times New Roman" panose="02020603050405020304" pitchFamily="18" charset="0"/>
              </a:rPr>
              <a:t>Metodología </a:t>
            </a:r>
            <a:r>
              <a:rPr lang="es-EC" dirty="0">
                <a:latin typeface="Times New Roman" panose="02020603050405020304" pitchFamily="18" charset="0"/>
                <a:cs typeface="Times New Roman" panose="02020603050405020304" pitchFamily="18" charset="0"/>
              </a:rPr>
              <a:t>y desarrollo </a:t>
            </a:r>
            <a:endParaRPr lang="es-EC" dirty="0" smtClean="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Creación de la base de datos</a:t>
            </a:r>
          </a:p>
          <a:p>
            <a:r>
              <a:rPr lang="es-EC" dirty="0" smtClean="0">
                <a:latin typeface="Times New Roman" panose="02020603050405020304" pitchFamily="18" charset="0"/>
                <a:cs typeface="Times New Roman" panose="02020603050405020304" pitchFamily="18" charset="0"/>
              </a:rPr>
              <a:t>Validación </a:t>
            </a:r>
            <a:r>
              <a:rPr lang="es-EC" dirty="0" smtClean="0">
                <a:latin typeface="Times New Roman" panose="02020603050405020304" pitchFamily="18" charset="0"/>
                <a:cs typeface="Times New Roman" panose="02020603050405020304" pitchFamily="18" charset="0"/>
              </a:rPr>
              <a:t>de la base de datos</a:t>
            </a:r>
          </a:p>
          <a:p>
            <a:r>
              <a:rPr lang="es-EC" dirty="0" smtClean="0">
                <a:latin typeface="Times New Roman" panose="02020603050405020304" pitchFamily="18" charset="0"/>
                <a:cs typeface="Times New Roman" panose="02020603050405020304" pitchFamily="18" charset="0"/>
              </a:rPr>
              <a:t>Resultados </a:t>
            </a:r>
          </a:p>
          <a:p>
            <a:r>
              <a:rPr lang="es-EC" dirty="0" smtClean="0">
                <a:latin typeface="Times New Roman" panose="02020603050405020304" pitchFamily="18" charset="0"/>
                <a:cs typeface="Times New Roman" panose="02020603050405020304" pitchFamily="18" charset="0"/>
              </a:rPr>
              <a:t>Conclusiones </a:t>
            </a:r>
            <a:r>
              <a:rPr lang="es-EC" dirty="0">
                <a:latin typeface="Times New Roman" panose="02020603050405020304" pitchFamily="18" charset="0"/>
                <a:cs typeface="Times New Roman" panose="02020603050405020304" pitchFamily="18" charset="0"/>
              </a:rPr>
              <a:t>y recomendaciones </a:t>
            </a:r>
            <a:endParaRPr lang="es-EC" dirty="0" smtClean="0">
              <a:latin typeface="Times New Roman" panose="02020603050405020304" pitchFamily="18" charset="0"/>
              <a:cs typeface="Times New Roman" panose="02020603050405020304" pitchFamily="18" charset="0"/>
            </a:endParaRPr>
          </a:p>
          <a:p>
            <a:r>
              <a:rPr lang="es-EC" dirty="0" smtClean="0">
                <a:latin typeface="Times New Roman" panose="02020603050405020304" pitchFamily="18" charset="0"/>
                <a:cs typeface="Times New Roman" panose="02020603050405020304" pitchFamily="18" charset="0"/>
              </a:rPr>
              <a:t>Trabajo </a:t>
            </a:r>
            <a:r>
              <a:rPr lang="es-EC" dirty="0">
                <a:latin typeface="Times New Roman" panose="02020603050405020304" pitchFamily="18" charset="0"/>
                <a:cs typeface="Times New Roman" panose="02020603050405020304" pitchFamily="18" charset="0"/>
              </a:rPr>
              <a:t>futuros </a:t>
            </a:r>
          </a:p>
          <a:p>
            <a:endParaRPr lang="es-EC" dirty="0"/>
          </a:p>
        </p:txBody>
      </p:sp>
    </p:spTree>
    <p:extLst>
      <p:ext uri="{BB962C8B-B14F-4D97-AF65-F5344CB8AC3E}">
        <p14:creationId xmlns:p14="http://schemas.microsoft.com/office/powerpoint/2010/main" val="3866844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dirty="0"/>
          </a:p>
        </p:txBody>
      </p:sp>
      <p:pic>
        <p:nvPicPr>
          <p:cNvPr id="4" name="Imagen 3" descr="C:\Users\Michael\Documents\Michael\Universidad\Tesis\Metrica evaluacion graf\Diagrama arbo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316" y="746128"/>
            <a:ext cx="3600400" cy="4797651"/>
          </a:xfrm>
          <a:prstGeom prst="rect">
            <a:avLst/>
          </a:prstGeom>
          <a:noFill/>
          <a:ln>
            <a:noFill/>
          </a:ln>
        </p:spPr>
      </p:pic>
      <p:graphicFrame>
        <p:nvGraphicFramePr>
          <p:cNvPr id="5" name="Marcador de contenido 3"/>
          <p:cNvGraphicFramePr>
            <a:graphicFrameLocks/>
          </p:cNvGraphicFramePr>
          <p:nvPr>
            <p:extLst>
              <p:ext uri="{D42A27DB-BD31-4B8C-83A1-F6EECF244321}">
                <p14:modId xmlns:p14="http://schemas.microsoft.com/office/powerpoint/2010/main" val="1757138308"/>
              </p:ext>
            </p:extLst>
          </p:nvPr>
        </p:nvGraphicFramePr>
        <p:xfrm>
          <a:off x="3952356" y="746128"/>
          <a:ext cx="4988445" cy="2118794"/>
        </p:xfrm>
        <a:graphic>
          <a:graphicData uri="http://schemas.openxmlformats.org/drawingml/2006/table">
            <a:tbl>
              <a:tblPr firstRow="1" firstCol="1" bandRow="1">
                <a:tableStyleId>{69012ECD-51FC-41F1-AA8D-1B2483CD663E}</a:tableStyleId>
              </a:tblPr>
              <a:tblGrid>
                <a:gridCol w="2491633"/>
                <a:gridCol w="2496812"/>
              </a:tblGrid>
              <a:tr h="1617927">
                <a:tc>
                  <a:txBody>
                    <a:bodyPr/>
                    <a:lstStyle/>
                    <a:p>
                      <a:pPr indent="226695" algn="ctr">
                        <a:lnSpc>
                          <a:spcPct val="150000"/>
                        </a:lnSpc>
                        <a:spcAft>
                          <a:spcPts val="0"/>
                        </a:spcAft>
                      </a:pPr>
                      <a:r>
                        <a:rPr lang="es-EC" sz="2000" dirty="0">
                          <a:effectLst/>
                        </a:rPr>
                        <a:t>Total Caracteres (base de datos </a:t>
                      </a:r>
                      <a:r>
                        <a:rPr lang="es-EC" sz="2000" dirty="0" err="1">
                          <a:effectLst/>
                        </a:rPr>
                        <a:t>marmot_data</a:t>
                      </a:r>
                      <a:r>
                        <a:rPr lang="es-EC" sz="2000" dirty="0">
                          <a:effectLst/>
                        </a:rPr>
                        <a:t>)</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150000"/>
                        </a:lnSpc>
                        <a:spcAft>
                          <a:spcPts val="0"/>
                        </a:spcAft>
                      </a:pPr>
                      <a:r>
                        <a:rPr lang="es-EC" sz="2000" dirty="0">
                          <a:effectLst/>
                        </a:rPr>
                        <a:t>Total caracteres (base de datos </a:t>
                      </a:r>
                      <a:r>
                        <a:rPr lang="es-EC" sz="2000" dirty="0" err="1">
                          <a:effectLst/>
                        </a:rPr>
                        <a:t>new_marmot_data</a:t>
                      </a:r>
                      <a:r>
                        <a:rPr lang="es-EC" sz="2000" dirty="0">
                          <a:effectLst/>
                        </a:rPr>
                        <a:t>)</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500867">
                <a:tc>
                  <a:txBody>
                    <a:bodyPr/>
                    <a:lstStyle/>
                    <a:p>
                      <a:pPr indent="226695" algn="ctr">
                        <a:lnSpc>
                          <a:spcPct val="150000"/>
                        </a:lnSpc>
                        <a:spcAft>
                          <a:spcPts val="0"/>
                        </a:spcAft>
                      </a:pPr>
                      <a:r>
                        <a:rPr lang="es-EC" sz="2000" b="0" dirty="0">
                          <a:effectLst/>
                        </a:rPr>
                        <a:t>152720</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150000"/>
                        </a:lnSpc>
                        <a:spcAft>
                          <a:spcPts val="0"/>
                        </a:spcAft>
                      </a:pPr>
                      <a:r>
                        <a:rPr lang="es-EC" sz="2000" dirty="0">
                          <a:effectLst/>
                        </a:rPr>
                        <a:t>154856</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71219114"/>
              </p:ext>
            </p:extLst>
          </p:nvPr>
        </p:nvGraphicFramePr>
        <p:xfrm>
          <a:off x="4043325" y="3398339"/>
          <a:ext cx="4806505" cy="1851640"/>
        </p:xfrm>
        <a:graphic>
          <a:graphicData uri="http://schemas.openxmlformats.org/drawingml/2006/table">
            <a:tbl>
              <a:tblPr firstRow="1" firstCol="1" bandRow="1">
                <a:tableStyleId>{69012ECD-51FC-41F1-AA8D-1B2483CD663E}</a:tableStyleId>
              </a:tblPr>
              <a:tblGrid>
                <a:gridCol w="2446884"/>
                <a:gridCol w="2359621"/>
              </a:tblGrid>
              <a:tr h="1385814">
                <a:tc>
                  <a:txBody>
                    <a:bodyPr/>
                    <a:lstStyle/>
                    <a:p>
                      <a:pPr indent="226695" algn="ctr">
                        <a:lnSpc>
                          <a:spcPct val="150000"/>
                        </a:lnSpc>
                        <a:spcAft>
                          <a:spcPts val="0"/>
                        </a:spcAft>
                      </a:pPr>
                      <a:r>
                        <a:rPr lang="es-EC" sz="2000" dirty="0">
                          <a:effectLst/>
                        </a:rPr>
                        <a:t>Total Correcciones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150000"/>
                        </a:lnSpc>
                        <a:spcAft>
                          <a:spcPts val="0"/>
                        </a:spcAft>
                      </a:pPr>
                      <a:r>
                        <a:rPr lang="es-EC" sz="2000" dirty="0">
                          <a:effectLst/>
                        </a:rPr>
                        <a:t>Total nuevos elementos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465826">
                <a:tc>
                  <a:txBody>
                    <a:bodyPr/>
                    <a:lstStyle/>
                    <a:p>
                      <a:pPr indent="226695" algn="ctr">
                        <a:lnSpc>
                          <a:spcPct val="150000"/>
                        </a:lnSpc>
                        <a:spcAft>
                          <a:spcPts val="0"/>
                        </a:spcAft>
                      </a:pPr>
                      <a:r>
                        <a:rPr lang="es-EC" sz="2000" b="0" dirty="0">
                          <a:effectLst/>
                        </a:rPr>
                        <a:t>15643</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150000"/>
                        </a:lnSpc>
                        <a:spcAft>
                          <a:spcPts val="0"/>
                        </a:spcAft>
                      </a:pPr>
                      <a:r>
                        <a:rPr lang="es-EC" sz="2000" dirty="0">
                          <a:effectLst/>
                        </a:rPr>
                        <a:t>2136</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7287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1484784"/>
            <a:ext cx="7753672" cy="4680520"/>
          </a:xfrm>
        </p:spPr>
        <p:txBody>
          <a:bodyPr>
            <a:noAutofit/>
          </a:bodyPr>
          <a:lstStyle/>
          <a:p>
            <a:pPr marL="114300" indent="0" algn="ctr">
              <a:buNone/>
            </a:pPr>
            <a:r>
              <a:rPr lang="es-EC" sz="7200" dirty="0" smtClean="0">
                <a:latin typeface="Times New Roman" panose="02020603050405020304" pitchFamily="18" charset="0"/>
                <a:cs typeface="Times New Roman" panose="02020603050405020304" pitchFamily="18" charset="0"/>
              </a:rPr>
              <a:t>Validación de la base de datos (</a:t>
            </a:r>
            <a:r>
              <a:rPr lang="es-EC" sz="7200" dirty="0" err="1" smtClean="0">
                <a:latin typeface="Times New Roman" panose="02020603050405020304" pitchFamily="18" charset="0"/>
                <a:cs typeface="Times New Roman" panose="02020603050405020304" pitchFamily="18" charset="0"/>
              </a:rPr>
              <a:t>new_marmot_data</a:t>
            </a:r>
            <a:r>
              <a:rPr lang="es-EC" sz="7200" dirty="0" smtClean="0">
                <a:latin typeface="Times New Roman" panose="02020603050405020304" pitchFamily="18" charset="0"/>
                <a:cs typeface="Times New Roman" panose="02020603050405020304" pitchFamily="18" charset="0"/>
              </a:rPr>
              <a:t>)</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294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0"/>
            <a:ext cx="7939484" cy="584200"/>
          </a:xfrm>
        </p:spPr>
        <p:txBody>
          <a:bodyPr/>
          <a:lstStyle/>
          <a:p>
            <a:r>
              <a:rPr lang="es-EC" dirty="0" smtClean="0"/>
              <a:t>Algoritmo de detección de fórmulas</a:t>
            </a:r>
            <a:endParaRPr lang="es-EC" dirty="0"/>
          </a:p>
        </p:txBody>
      </p:sp>
      <p:pic>
        <p:nvPicPr>
          <p:cNvPr id="4" name="Imagen 3" descr="C:\Users\Michael\Documents\Michael\Universidad\Tesis\Metrica evaluacion graf\diagrama algoritm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35536"/>
            <a:ext cx="8536109" cy="1368152"/>
          </a:xfrm>
          <a:prstGeom prst="rect">
            <a:avLst/>
          </a:prstGeom>
          <a:noFill/>
          <a:ln>
            <a:noFill/>
          </a:ln>
        </p:spPr>
      </p:pic>
      <p:pic>
        <p:nvPicPr>
          <p:cNvPr id="1026" name="Picture 2" descr="Resultado de imagen para pdfmin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53" t="25084" r="13918" b="35240"/>
          <a:stretch/>
        </p:blipFill>
        <p:spPr bwMode="auto">
          <a:xfrm>
            <a:off x="269014" y="4581128"/>
            <a:ext cx="3075770" cy="93610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p:cNvCxnSpPr>
            <a:stCxn id="1026" idx="3"/>
            <a:endCxn id="9" idx="1"/>
          </p:cNvCxnSpPr>
          <p:nvPr/>
        </p:nvCxnSpPr>
        <p:spPr>
          <a:xfrm flipV="1">
            <a:off x="3344784" y="4623043"/>
            <a:ext cx="447769" cy="4261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ector recto de flecha 7"/>
          <p:cNvCxnSpPr>
            <a:stCxn id="1026" idx="3"/>
            <a:endCxn id="10" idx="1"/>
          </p:cNvCxnSpPr>
          <p:nvPr/>
        </p:nvCxnSpPr>
        <p:spPr>
          <a:xfrm>
            <a:off x="3344784" y="5049180"/>
            <a:ext cx="330703" cy="6681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CuadroTexto 8"/>
          <p:cNvSpPr txBox="1"/>
          <p:nvPr/>
        </p:nvSpPr>
        <p:spPr>
          <a:xfrm>
            <a:off x="3792553" y="4422988"/>
            <a:ext cx="1259768" cy="400110"/>
          </a:xfrm>
          <a:prstGeom prst="rect">
            <a:avLst/>
          </a:prstGeom>
          <a:noFill/>
        </p:spPr>
        <p:txBody>
          <a:bodyPr wrap="none" rtlCol="0">
            <a:spAutoFit/>
          </a:bodyPr>
          <a:lstStyle/>
          <a:p>
            <a:r>
              <a:rPr lang="es-EC" sz="2000" dirty="0" smtClean="0"/>
              <a:t>pdf2txt.py</a:t>
            </a:r>
            <a:endParaRPr lang="es-EC" sz="2000" dirty="0"/>
          </a:p>
        </p:txBody>
      </p:sp>
      <p:sp>
        <p:nvSpPr>
          <p:cNvPr id="10" name="CuadroTexto 9"/>
          <p:cNvSpPr txBox="1"/>
          <p:nvPr/>
        </p:nvSpPr>
        <p:spPr>
          <a:xfrm>
            <a:off x="3675487" y="5517232"/>
            <a:ext cx="1437509" cy="400110"/>
          </a:xfrm>
          <a:prstGeom prst="rect">
            <a:avLst/>
          </a:prstGeom>
          <a:noFill/>
        </p:spPr>
        <p:txBody>
          <a:bodyPr wrap="none" rtlCol="0">
            <a:spAutoFit/>
          </a:bodyPr>
          <a:lstStyle/>
          <a:p>
            <a:r>
              <a:rPr lang="es-EC" sz="2000" dirty="0" smtClean="0"/>
              <a:t>dumppdf.py</a:t>
            </a:r>
            <a:endParaRPr lang="es-EC" sz="2000" dirty="0"/>
          </a:p>
        </p:txBody>
      </p:sp>
      <p:cxnSp>
        <p:nvCxnSpPr>
          <p:cNvPr id="18" name="Conector recto de flecha 17"/>
          <p:cNvCxnSpPr>
            <a:stCxn id="9" idx="3"/>
            <a:endCxn id="19" idx="1"/>
          </p:cNvCxnSpPr>
          <p:nvPr/>
        </p:nvCxnSpPr>
        <p:spPr>
          <a:xfrm>
            <a:off x="5052321" y="4623043"/>
            <a:ext cx="4557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CuadroTexto 18"/>
          <p:cNvSpPr txBox="1"/>
          <p:nvPr/>
        </p:nvSpPr>
        <p:spPr>
          <a:xfrm>
            <a:off x="5508104" y="3745880"/>
            <a:ext cx="3546996" cy="1754326"/>
          </a:xfrm>
          <a:prstGeom prst="rect">
            <a:avLst/>
          </a:prstGeom>
          <a:noFill/>
        </p:spPr>
        <p:txBody>
          <a:bodyPr wrap="square" rtlCol="0">
            <a:spAutoFit/>
          </a:bodyPr>
          <a:lstStyle/>
          <a:p>
            <a:pPr marL="285750" indent="-285750">
              <a:buFontTx/>
              <a:buChar char="-"/>
            </a:pPr>
            <a:r>
              <a:rPr lang="es-EC" dirty="0"/>
              <a:t>C</a:t>
            </a:r>
            <a:r>
              <a:rPr lang="es-EC" dirty="0" smtClean="0"/>
              <a:t>oordenadas </a:t>
            </a:r>
            <a:r>
              <a:rPr lang="es-EC" dirty="0"/>
              <a:t>de posición de cada </a:t>
            </a:r>
            <a:r>
              <a:rPr lang="es-EC" dirty="0" smtClean="0"/>
              <a:t>carácter</a:t>
            </a:r>
          </a:p>
          <a:p>
            <a:pPr marL="285750" indent="-285750">
              <a:buFontTx/>
              <a:buChar char="-"/>
            </a:pPr>
            <a:r>
              <a:rPr lang="es-EC" dirty="0"/>
              <a:t>T</a:t>
            </a:r>
            <a:r>
              <a:rPr lang="es-EC" dirty="0" smtClean="0"/>
              <a:t>amaño </a:t>
            </a:r>
            <a:r>
              <a:rPr lang="es-EC" dirty="0"/>
              <a:t>de letra del </a:t>
            </a:r>
            <a:r>
              <a:rPr lang="es-EC" dirty="0" smtClean="0"/>
              <a:t>carácter</a:t>
            </a:r>
          </a:p>
          <a:p>
            <a:pPr marL="285750" indent="-285750">
              <a:buFontTx/>
              <a:buChar char="-"/>
            </a:pPr>
            <a:r>
              <a:rPr lang="es-EC" dirty="0"/>
              <a:t>T</a:t>
            </a:r>
            <a:r>
              <a:rPr lang="es-EC" dirty="0" smtClean="0"/>
              <a:t>ipo </a:t>
            </a:r>
            <a:r>
              <a:rPr lang="es-EC" dirty="0"/>
              <a:t>de </a:t>
            </a:r>
            <a:r>
              <a:rPr lang="es-EC" dirty="0" smtClean="0"/>
              <a:t>fuente</a:t>
            </a:r>
          </a:p>
          <a:p>
            <a:pPr marL="285750" indent="-285750">
              <a:buFontTx/>
              <a:buChar char="-"/>
            </a:pPr>
            <a:r>
              <a:rPr lang="es-EC" dirty="0" smtClean="0"/>
              <a:t>Texto </a:t>
            </a:r>
            <a:r>
              <a:rPr lang="es-EC" dirty="0"/>
              <a:t>representado como una cadena ASCII o Unicode. </a:t>
            </a:r>
          </a:p>
        </p:txBody>
      </p:sp>
    </p:spTree>
    <p:extLst>
      <p:ext uri="{BB962C8B-B14F-4D97-AF65-F5344CB8AC3E}">
        <p14:creationId xmlns:p14="http://schemas.microsoft.com/office/powerpoint/2010/main" val="34198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074972284"/>
              </p:ext>
            </p:extLst>
          </p:nvPr>
        </p:nvGraphicFramePr>
        <p:xfrm>
          <a:off x="323528" y="347438"/>
          <a:ext cx="8568952" cy="3441601"/>
        </p:xfrm>
        <a:graphic>
          <a:graphicData uri="http://schemas.openxmlformats.org/drawingml/2006/table">
            <a:tbl>
              <a:tblPr firstRow="1" bandRow="1">
                <a:tableStyleId>{073A0DAA-6AF3-43AB-8588-CEC1D06C72B9}</a:tableStyleId>
              </a:tblPr>
              <a:tblGrid>
                <a:gridCol w="8568952"/>
              </a:tblGrid>
              <a:tr h="3441601">
                <a:tc>
                  <a:txBody>
                    <a:bodyPr/>
                    <a:lstStyle/>
                    <a:p>
                      <a:endParaRPr lang="es-EC" dirty="0"/>
                    </a:p>
                  </a:txBody>
                  <a:tcPr/>
                </a:tc>
              </a:tr>
            </a:tbl>
          </a:graphicData>
        </a:graphic>
      </p:graphicFrame>
      <p:pic>
        <p:nvPicPr>
          <p:cNvPr id="7" name="Imagen 6"/>
          <p:cNvPicPr/>
          <p:nvPr/>
        </p:nvPicPr>
        <p:blipFill rotWithShape="1">
          <a:blip r:embed="rId3"/>
          <a:srcRect b="51724"/>
          <a:stretch/>
        </p:blipFill>
        <p:spPr>
          <a:xfrm>
            <a:off x="395536" y="476672"/>
            <a:ext cx="8424936" cy="3168352"/>
          </a:xfrm>
          <a:prstGeom prst="rect">
            <a:avLst/>
          </a:prstGeom>
        </p:spPr>
      </p:pic>
      <p:graphicFrame>
        <p:nvGraphicFramePr>
          <p:cNvPr id="13" name="Marcador de contenido 4"/>
          <p:cNvGraphicFramePr>
            <a:graphicFrameLocks/>
          </p:cNvGraphicFramePr>
          <p:nvPr>
            <p:extLst>
              <p:ext uri="{D42A27DB-BD31-4B8C-83A1-F6EECF244321}">
                <p14:modId xmlns:p14="http://schemas.microsoft.com/office/powerpoint/2010/main" val="3753456038"/>
              </p:ext>
            </p:extLst>
          </p:nvPr>
        </p:nvGraphicFramePr>
        <p:xfrm>
          <a:off x="251520" y="4034630"/>
          <a:ext cx="8568952" cy="2346698"/>
        </p:xfrm>
        <a:graphic>
          <a:graphicData uri="http://schemas.openxmlformats.org/drawingml/2006/table">
            <a:tbl>
              <a:tblPr firstRow="1" bandRow="1">
                <a:tableStyleId>{073A0DAA-6AF3-43AB-8588-CEC1D06C72B9}</a:tableStyleId>
              </a:tblPr>
              <a:tblGrid>
                <a:gridCol w="8568952"/>
              </a:tblGrid>
              <a:tr h="2346698">
                <a:tc>
                  <a:txBody>
                    <a:bodyPr/>
                    <a:lstStyle/>
                    <a:p>
                      <a:endParaRPr lang="es-EC" dirty="0"/>
                    </a:p>
                  </a:txBody>
                  <a:tcPr/>
                </a:tc>
              </a:tr>
            </a:tbl>
          </a:graphicData>
        </a:graphic>
      </p:graphicFrame>
      <p:pic>
        <p:nvPicPr>
          <p:cNvPr id="14" name="Imagen 13"/>
          <p:cNvPicPr/>
          <p:nvPr/>
        </p:nvPicPr>
        <p:blipFill>
          <a:blip r:embed="rId4"/>
          <a:stretch>
            <a:fillRect/>
          </a:stretch>
        </p:blipFill>
        <p:spPr>
          <a:xfrm>
            <a:off x="395536" y="4136476"/>
            <a:ext cx="8280920" cy="2172843"/>
          </a:xfrm>
          <a:prstGeom prst="rect">
            <a:avLst/>
          </a:prstGeom>
        </p:spPr>
      </p:pic>
    </p:spTree>
    <p:extLst>
      <p:ext uri="{BB962C8B-B14F-4D97-AF65-F5344CB8AC3E}">
        <p14:creationId xmlns:p14="http://schemas.microsoft.com/office/powerpoint/2010/main" val="28973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9912" y="0"/>
            <a:ext cx="5275188" cy="584200"/>
          </a:xfrm>
        </p:spPr>
        <p:txBody>
          <a:bodyPr/>
          <a:lstStyle/>
          <a:p>
            <a:r>
              <a:rPr lang="es-EC" dirty="0" smtClean="0"/>
              <a:t>Métrica de evaluación</a:t>
            </a:r>
            <a:endParaRPr lang="es-EC" dirty="0"/>
          </a:p>
        </p:txBody>
      </p:sp>
      <p:pic>
        <p:nvPicPr>
          <p:cNvPr id="4" name="Imagen 3" descr="C:\Users\Michael\Documents\Michael\Universidad\Tesis\Metrica evaluacion graf\metrica eval grand.png"/>
          <p:cNvPicPr/>
          <p:nvPr/>
        </p:nvPicPr>
        <p:blipFill rotWithShape="1">
          <a:blip r:embed="rId3" cstate="print">
            <a:extLst>
              <a:ext uri="{28A0092B-C50C-407E-A947-70E740481C1C}">
                <a14:useLocalDpi xmlns:a14="http://schemas.microsoft.com/office/drawing/2010/main" val="0"/>
              </a:ext>
            </a:extLst>
          </a:blip>
          <a:srcRect r="79205" b="82036"/>
          <a:stretch/>
        </p:blipFill>
        <p:spPr bwMode="auto">
          <a:xfrm>
            <a:off x="1475657" y="756946"/>
            <a:ext cx="1296144" cy="943862"/>
          </a:xfrm>
          <a:prstGeom prst="rect">
            <a:avLst/>
          </a:prstGeom>
          <a:noFill/>
          <a:ln>
            <a:noFill/>
          </a:ln>
        </p:spPr>
      </p:pic>
      <p:pic>
        <p:nvPicPr>
          <p:cNvPr id="6" name="Imagen 5" descr="C:\Users\Michael\Documents\Michael\Universidad\Tesis\Metrica evaluacion graf\metrica eval grand.png"/>
          <p:cNvPicPr/>
          <p:nvPr/>
        </p:nvPicPr>
        <p:blipFill rotWithShape="1">
          <a:blip r:embed="rId3" cstate="print">
            <a:extLst>
              <a:ext uri="{28A0092B-C50C-407E-A947-70E740481C1C}">
                <a14:useLocalDpi xmlns:a14="http://schemas.microsoft.com/office/drawing/2010/main" val="0"/>
              </a:ext>
            </a:extLst>
          </a:blip>
          <a:srcRect l="24261" t="148" r="51479" b="83406"/>
          <a:stretch/>
        </p:blipFill>
        <p:spPr bwMode="auto">
          <a:xfrm>
            <a:off x="2987825" y="764704"/>
            <a:ext cx="1512168" cy="864096"/>
          </a:xfrm>
          <a:prstGeom prst="rect">
            <a:avLst/>
          </a:prstGeom>
          <a:noFill/>
          <a:ln>
            <a:noFill/>
          </a:ln>
        </p:spPr>
      </p:pic>
      <p:pic>
        <p:nvPicPr>
          <p:cNvPr id="7" name="Imagen 6" descr="C:\Users\Michael\Documents\Michael\Universidad\Tesis\Metrica evaluacion graf\metrica eval grand.png"/>
          <p:cNvPicPr/>
          <p:nvPr/>
        </p:nvPicPr>
        <p:blipFill rotWithShape="1">
          <a:blip r:embed="rId3" cstate="print">
            <a:extLst>
              <a:ext uri="{28A0092B-C50C-407E-A947-70E740481C1C}">
                <a14:useLocalDpi xmlns:a14="http://schemas.microsoft.com/office/drawing/2010/main" val="0"/>
              </a:ext>
            </a:extLst>
          </a:blip>
          <a:srcRect l="54297" r="24909" b="84777"/>
          <a:stretch/>
        </p:blipFill>
        <p:spPr bwMode="auto">
          <a:xfrm>
            <a:off x="4860033" y="756946"/>
            <a:ext cx="1296144" cy="799846"/>
          </a:xfrm>
          <a:prstGeom prst="rect">
            <a:avLst/>
          </a:prstGeom>
          <a:noFill/>
          <a:ln>
            <a:noFill/>
          </a:ln>
        </p:spPr>
      </p:pic>
      <p:pic>
        <p:nvPicPr>
          <p:cNvPr id="8" name="Imagen 7" descr="C:\Users\Michael\Documents\Michael\Universidad\Tesis\Metrica evaluacion graf\metrica eval grand.png"/>
          <p:cNvPicPr/>
          <p:nvPr/>
        </p:nvPicPr>
        <p:blipFill rotWithShape="1">
          <a:blip r:embed="rId3" cstate="print">
            <a:extLst>
              <a:ext uri="{28A0092B-C50C-407E-A947-70E740481C1C}">
                <a14:useLocalDpi xmlns:a14="http://schemas.microsoft.com/office/drawing/2010/main" val="0"/>
              </a:ext>
            </a:extLst>
          </a:blip>
          <a:srcRect l="79712" b="82036"/>
          <a:stretch/>
        </p:blipFill>
        <p:spPr bwMode="auto">
          <a:xfrm>
            <a:off x="6444208" y="756946"/>
            <a:ext cx="1264539" cy="943862"/>
          </a:xfrm>
          <a:prstGeom prst="rect">
            <a:avLst/>
          </a:prstGeom>
          <a:noFill/>
          <a:ln>
            <a:noFill/>
          </a:ln>
        </p:spPr>
      </p:pic>
      <p:pic>
        <p:nvPicPr>
          <p:cNvPr id="9" name="Imagen 8" descr="C:\Users\Michael\Documents\Michael\Universidad\Tesis\Metrica evaluacion graf\metrica eval grand.png"/>
          <p:cNvPicPr/>
          <p:nvPr/>
        </p:nvPicPr>
        <p:blipFill rotWithShape="1">
          <a:blip r:embed="rId3" cstate="print">
            <a:extLst>
              <a:ext uri="{28A0092B-C50C-407E-A947-70E740481C1C}">
                <a14:useLocalDpi xmlns:a14="http://schemas.microsoft.com/office/drawing/2010/main" val="0"/>
              </a:ext>
            </a:extLst>
          </a:blip>
          <a:srcRect t="20705" b="40920"/>
          <a:stretch/>
        </p:blipFill>
        <p:spPr bwMode="auto">
          <a:xfrm>
            <a:off x="1475656" y="1844824"/>
            <a:ext cx="6233091" cy="2016224"/>
          </a:xfrm>
          <a:prstGeom prst="rect">
            <a:avLst/>
          </a:prstGeom>
          <a:noFill/>
          <a:ln>
            <a:noFill/>
          </a:ln>
        </p:spPr>
      </p:pic>
      <p:pic>
        <p:nvPicPr>
          <p:cNvPr id="10" name="Imagen 9" descr="C:\Users\Michael\Documents\Michael\Universidad\Tesis\Metrica evaluacion graf\metrica eval grand.png"/>
          <p:cNvPicPr/>
          <p:nvPr/>
        </p:nvPicPr>
        <p:blipFill rotWithShape="1">
          <a:blip r:embed="rId3" cstate="print">
            <a:extLst>
              <a:ext uri="{28A0092B-C50C-407E-A947-70E740481C1C}">
                <a14:useLocalDpi xmlns:a14="http://schemas.microsoft.com/office/drawing/2010/main" val="0"/>
              </a:ext>
            </a:extLst>
          </a:blip>
          <a:srcRect t="61821" b="17621"/>
          <a:stretch/>
        </p:blipFill>
        <p:spPr bwMode="auto">
          <a:xfrm>
            <a:off x="1475656" y="4005064"/>
            <a:ext cx="6233091" cy="1080120"/>
          </a:xfrm>
          <a:prstGeom prst="rect">
            <a:avLst/>
          </a:prstGeom>
          <a:noFill/>
          <a:ln>
            <a:noFill/>
          </a:ln>
        </p:spPr>
      </p:pic>
      <p:pic>
        <p:nvPicPr>
          <p:cNvPr id="11" name="Imagen 10" descr="C:\Users\Michael\Documents\Michael\Universidad\Tesis\Metrica evaluacion graf\metrica eval grand.png"/>
          <p:cNvPicPr/>
          <p:nvPr/>
        </p:nvPicPr>
        <p:blipFill rotWithShape="1">
          <a:blip r:embed="rId3" cstate="print">
            <a:extLst>
              <a:ext uri="{28A0092B-C50C-407E-A947-70E740481C1C}">
                <a14:useLocalDpi xmlns:a14="http://schemas.microsoft.com/office/drawing/2010/main" val="0"/>
              </a:ext>
            </a:extLst>
          </a:blip>
          <a:srcRect t="85120" r="52634"/>
          <a:stretch/>
        </p:blipFill>
        <p:spPr bwMode="auto">
          <a:xfrm>
            <a:off x="1475657" y="5229200"/>
            <a:ext cx="2952328" cy="781836"/>
          </a:xfrm>
          <a:prstGeom prst="rect">
            <a:avLst/>
          </a:prstGeom>
          <a:noFill/>
          <a:ln>
            <a:noFill/>
          </a:ln>
        </p:spPr>
      </p:pic>
      <p:pic>
        <p:nvPicPr>
          <p:cNvPr id="12" name="Imagen 11" descr="C:\Users\Michael\Documents\Michael\Universidad\Tesis\Metrica evaluacion graf\metrica eval grand.png"/>
          <p:cNvPicPr/>
          <p:nvPr/>
        </p:nvPicPr>
        <p:blipFill rotWithShape="1">
          <a:blip r:embed="rId3" cstate="print">
            <a:extLst>
              <a:ext uri="{28A0092B-C50C-407E-A947-70E740481C1C}">
                <a14:useLocalDpi xmlns:a14="http://schemas.microsoft.com/office/drawing/2010/main" val="0"/>
              </a:ext>
            </a:extLst>
          </a:blip>
          <a:srcRect l="61229" t="86490"/>
          <a:stretch/>
        </p:blipFill>
        <p:spPr bwMode="auto">
          <a:xfrm>
            <a:off x="5292080" y="5301208"/>
            <a:ext cx="2416667" cy="709828"/>
          </a:xfrm>
          <a:prstGeom prst="rect">
            <a:avLst/>
          </a:prstGeom>
          <a:noFill/>
          <a:ln>
            <a:noFill/>
          </a:ln>
        </p:spPr>
      </p:pic>
    </p:spTree>
    <p:extLst>
      <p:ext uri="{BB962C8B-B14F-4D97-AF65-F5344CB8AC3E}">
        <p14:creationId xmlns:p14="http://schemas.microsoft.com/office/powerpoint/2010/main" val="6917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7944" y="0"/>
            <a:ext cx="4987156" cy="584200"/>
          </a:xfrm>
        </p:spPr>
        <p:txBody>
          <a:bodyPr/>
          <a:lstStyle/>
          <a:p>
            <a:r>
              <a:rPr lang="es-EC" dirty="0" smtClean="0"/>
              <a:t>Métrica de evaluación</a:t>
            </a:r>
            <a:endParaRPr lang="es-EC" dirty="0"/>
          </a:p>
        </p:txBody>
      </p:sp>
      <p:pic>
        <p:nvPicPr>
          <p:cNvPr id="4" name="Imagen 3"/>
          <p:cNvPicPr/>
          <p:nvPr/>
        </p:nvPicPr>
        <p:blipFill rotWithShape="1">
          <a:blip r:embed="rId3"/>
          <a:srcRect b="71154"/>
          <a:stretch/>
        </p:blipFill>
        <p:spPr>
          <a:xfrm>
            <a:off x="3419872" y="1196752"/>
            <a:ext cx="2088232" cy="1080120"/>
          </a:xfrm>
          <a:prstGeom prst="rect">
            <a:avLst/>
          </a:prstGeom>
        </p:spPr>
      </p:pic>
      <p:pic>
        <p:nvPicPr>
          <p:cNvPr id="5" name="Imagen 4"/>
          <p:cNvPicPr/>
          <p:nvPr/>
        </p:nvPicPr>
        <p:blipFill rotWithShape="1">
          <a:blip r:embed="rId3"/>
          <a:srcRect t="36539" b="32692"/>
          <a:stretch/>
        </p:blipFill>
        <p:spPr>
          <a:xfrm>
            <a:off x="3419872" y="2564904"/>
            <a:ext cx="2088232" cy="1152128"/>
          </a:xfrm>
          <a:prstGeom prst="rect">
            <a:avLst/>
          </a:prstGeom>
        </p:spPr>
      </p:pic>
      <p:pic>
        <p:nvPicPr>
          <p:cNvPr id="6" name="Imagen 5"/>
          <p:cNvPicPr/>
          <p:nvPr/>
        </p:nvPicPr>
        <p:blipFill rotWithShape="1">
          <a:blip r:embed="rId3"/>
          <a:srcRect t="71154"/>
          <a:stretch/>
        </p:blipFill>
        <p:spPr>
          <a:xfrm>
            <a:off x="3419872" y="3861048"/>
            <a:ext cx="2088232" cy="1080120"/>
          </a:xfrm>
          <a:prstGeom prst="rect">
            <a:avLst/>
          </a:prstGeom>
        </p:spPr>
      </p:pic>
    </p:spTree>
    <p:extLst>
      <p:ext uri="{BB962C8B-B14F-4D97-AF65-F5344CB8AC3E}">
        <p14:creationId xmlns:p14="http://schemas.microsoft.com/office/powerpoint/2010/main" val="32906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752" y="0"/>
            <a:ext cx="6715348" cy="584200"/>
          </a:xfrm>
        </p:spPr>
        <p:txBody>
          <a:bodyPr/>
          <a:lstStyle/>
          <a:p>
            <a:r>
              <a:rPr lang="es-EC" dirty="0" smtClean="0"/>
              <a:t>Herramientas de evaluación</a:t>
            </a:r>
            <a:endParaRPr lang="es-EC" dirty="0"/>
          </a:p>
        </p:txBody>
      </p:sp>
      <p:sp>
        <p:nvSpPr>
          <p:cNvPr id="7" name="CuadroTexto 6"/>
          <p:cNvSpPr txBox="1"/>
          <p:nvPr/>
        </p:nvSpPr>
        <p:spPr>
          <a:xfrm>
            <a:off x="3646076" y="1921272"/>
            <a:ext cx="1843774" cy="369332"/>
          </a:xfrm>
          <a:prstGeom prst="rect">
            <a:avLst/>
          </a:prstGeom>
          <a:noFill/>
        </p:spPr>
        <p:txBody>
          <a:bodyPr wrap="none" rtlCol="0">
            <a:spAutoFit/>
          </a:bodyPr>
          <a:lstStyle/>
          <a:p>
            <a:r>
              <a:rPr lang="es-EC" dirty="0" smtClean="0"/>
              <a:t>Casos de posición</a:t>
            </a:r>
            <a:endParaRPr lang="es-EC" dirty="0"/>
          </a:p>
        </p:txBody>
      </p:sp>
      <p:sp>
        <p:nvSpPr>
          <p:cNvPr id="8" name="CuadroTexto 7"/>
          <p:cNvSpPr txBox="1"/>
          <p:nvPr/>
        </p:nvSpPr>
        <p:spPr>
          <a:xfrm>
            <a:off x="3035914" y="4033021"/>
            <a:ext cx="3600400" cy="646331"/>
          </a:xfrm>
          <a:prstGeom prst="rect">
            <a:avLst/>
          </a:prstGeom>
          <a:noFill/>
        </p:spPr>
        <p:txBody>
          <a:bodyPr wrap="square" rtlCol="0">
            <a:spAutoFit/>
          </a:bodyPr>
          <a:lstStyle/>
          <a:p>
            <a:pPr algn="ctr"/>
            <a:r>
              <a:rPr lang="es-EC" dirty="0" smtClean="0"/>
              <a:t>Casos </a:t>
            </a:r>
            <a:r>
              <a:rPr lang="es-EC" dirty="0"/>
              <a:t>de detección </a:t>
            </a:r>
            <a:r>
              <a:rPr lang="es-EC" dirty="0" smtClean="0"/>
              <a:t>de carácter </a:t>
            </a:r>
            <a:r>
              <a:rPr lang="es-EC" dirty="0"/>
              <a:t>o símbolo matemático</a:t>
            </a:r>
          </a:p>
        </p:txBody>
      </p:sp>
      <p:graphicFrame>
        <p:nvGraphicFramePr>
          <p:cNvPr id="9" name="Diagrama 8"/>
          <p:cNvGraphicFramePr/>
          <p:nvPr>
            <p:extLst>
              <p:ext uri="{D42A27DB-BD31-4B8C-83A1-F6EECF244321}">
                <p14:modId xmlns:p14="http://schemas.microsoft.com/office/powerpoint/2010/main" val="3318155603"/>
              </p:ext>
            </p:extLst>
          </p:nvPr>
        </p:nvGraphicFramePr>
        <p:xfrm>
          <a:off x="5220072" y="1481504"/>
          <a:ext cx="2592288" cy="1429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ext uri="{D42A27DB-BD31-4B8C-83A1-F6EECF244321}">
                <p14:modId xmlns:p14="http://schemas.microsoft.com/office/powerpoint/2010/main" val="3388406941"/>
              </p:ext>
            </p:extLst>
          </p:nvPr>
        </p:nvGraphicFramePr>
        <p:xfrm>
          <a:off x="1799946" y="1289435"/>
          <a:ext cx="2471936" cy="15279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a 10"/>
          <p:cNvGraphicFramePr/>
          <p:nvPr>
            <p:extLst>
              <p:ext uri="{D42A27DB-BD31-4B8C-83A1-F6EECF244321}">
                <p14:modId xmlns:p14="http://schemas.microsoft.com/office/powerpoint/2010/main" val="3126134927"/>
              </p:ext>
            </p:extLst>
          </p:nvPr>
        </p:nvGraphicFramePr>
        <p:xfrm>
          <a:off x="1763688" y="3510038"/>
          <a:ext cx="5016388" cy="20278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2" name="Imagen 11"/>
          <p:cNvPicPr/>
          <p:nvPr/>
        </p:nvPicPr>
        <p:blipFill rotWithShape="1">
          <a:blip r:embed="rId18"/>
          <a:srcRect l="37932" t="45408" r="37931" b="32692"/>
          <a:stretch/>
        </p:blipFill>
        <p:spPr>
          <a:xfrm>
            <a:off x="4294644" y="1786433"/>
            <a:ext cx="997435" cy="820045"/>
          </a:xfrm>
          <a:prstGeom prst="rect">
            <a:avLst/>
          </a:prstGeom>
        </p:spPr>
      </p:pic>
    </p:spTree>
    <p:extLst>
      <p:ext uri="{BB962C8B-B14F-4D97-AF65-F5344CB8AC3E}">
        <p14:creationId xmlns:p14="http://schemas.microsoft.com/office/powerpoint/2010/main" val="27423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1800" y="0"/>
            <a:ext cx="6283300" cy="584200"/>
          </a:xfrm>
        </p:spPr>
        <p:txBody>
          <a:bodyPr/>
          <a:lstStyle/>
          <a:p>
            <a:r>
              <a:rPr lang="es-EC" dirty="0"/>
              <a:t>Herramientas de evaluación</a:t>
            </a:r>
          </a:p>
        </p:txBody>
      </p:sp>
      <p:sp>
        <p:nvSpPr>
          <p:cNvPr id="3" name="Marcador de contenido 2"/>
          <p:cNvSpPr>
            <a:spLocks noGrp="1"/>
          </p:cNvSpPr>
          <p:nvPr>
            <p:ph idx="1"/>
          </p:nvPr>
        </p:nvSpPr>
        <p:spPr>
          <a:xfrm>
            <a:off x="251520" y="1063676"/>
            <a:ext cx="8312150" cy="666648"/>
          </a:xfrm>
        </p:spPr>
        <p:txBody>
          <a:bodyPr>
            <a:normAutofit/>
          </a:bodyPr>
          <a:lstStyle/>
          <a:p>
            <a:r>
              <a:rPr lang="es-EC" dirty="0" err="1" smtClean="0"/>
              <a:t>Math</a:t>
            </a:r>
            <a:r>
              <a:rPr lang="es-EC" dirty="0" smtClean="0"/>
              <a:t> </a:t>
            </a:r>
            <a:r>
              <a:rPr lang="es-EC" dirty="0" err="1" smtClean="0"/>
              <a:t>Eval</a:t>
            </a:r>
            <a:r>
              <a:rPr lang="es-EC" dirty="0"/>
              <a:t>,</a:t>
            </a:r>
            <a:r>
              <a:rPr lang="es-EC" dirty="0" smtClean="0"/>
              <a:t>  </a:t>
            </a:r>
            <a:r>
              <a:rPr lang="es-EC" dirty="0" err="1" smtClean="0"/>
              <a:t>EvalChar</a:t>
            </a:r>
            <a:r>
              <a:rPr lang="es-EC" dirty="0" smtClean="0"/>
              <a:t>  y  </a:t>
            </a:r>
            <a:r>
              <a:rPr lang="es-EC" dirty="0" err="1" smtClean="0"/>
              <a:t>MathEvalCharacters</a:t>
            </a:r>
            <a:r>
              <a:rPr lang="es-EC" dirty="0" smtClean="0"/>
              <a:t>:</a:t>
            </a:r>
            <a:endParaRPr lang="es-EC" dirty="0"/>
          </a:p>
        </p:txBody>
      </p:sp>
      <p:graphicFrame>
        <p:nvGraphicFramePr>
          <p:cNvPr id="4" name="Diagrama 3"/>
          <p:cNvGraphicFramePr/>
          <p:nvPr>
            <p:extLst>
              <p:ext uri="{D42A27DB-BD31-4B8C-83A1-F6EECF244321}">
                <p14:modId xmlns:p14="http://schemas.microsoft.com/office/powerpoint/2010/main" val="3276083911"/>
              </p:ext>
            </p:extLst>
          </p:nvPr>
        </p:nvGraphicFramePr>
        <p:xfrm>
          <a:off x="467544" y="1397000"/>
          <a:ext cx="8191821" cy="404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03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B4F71BB-BEA2-40CD-9203-301EB9F76C9C}"/>
                                            </p:graphicEl>
                                          </p:spTgt>
                                        </p:tgtEl>
                                        <p:attrNameLst>
                                          <p:attrName>style.visibility</p:attrName>
                                        </p:attrNameLst>
                                      </p:cBhvr>
                                      <p:to>
                                        <p:strVal val="visible"/>
                                      </p:to>
                                    </p:set>
                                    <p:animEffect transition="in" filter="fade">
                                      <p:cBhvr>
                                        <p:cTn id="7" dur="500"/>
                                        <p:tgtEl>
                                          <p:spTgt spid="4">
                                            <p:graphicEl>
                                              <a:dgm id="{3B4F71BB-BEA2-40CD-9203-301EB9F76C9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007D429-8C06-493C-99A9-B8D46337D7D0}"/>
                                            </p:graphicEl>
                                          </p:spTgt>
                                        </p:tgtEl>
                                        <p:attrNameLst>
                                          <p:attrName>style.visibility</p:attrName>
                                        </p:attrNameLst>
                                      </p:cBhvr>
                                      <p:to>
                                        <p:strVal val="visible"/>
                                      </p:to>
                                    </p:set>
                                    <p:animEffect transition="in" filter="fade">
                                      <p:cBhvr>
                                        <p:cTn id="12" dur="500"/>
                                        <p:tgtEl>
                                          <p:spTgt spid="4">
                                            <p:graphicEl>
                                              <a:dgm id="{C007D429-8C06-493C-99A9-B8D46337D7D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BB175FC3-DA04-4590-905D-344001849FF0}"/>
                                            </p:graphicEl>
                                          </p:spTgt>
                                        </p:tgtEl>
                                        <p:attrNameLst>
                                          <p:attrName>style.visibility</p:attrName>
                                        </p:attrNameLst>
                                      </p:cBhvr>
                                      <p:to>
                                        <p:strVal val="visible"/>
                                      </p:to>
                                    </p:set>
                                    <p:animEffect transition="in" filter="fade">
                                      <p:cBhvr>
                                        <p:cTn id="15" dur="500"/>
                                        <p:tgtEl>
                                          <p:spTgt spid="4">
                                            <p:graphicEl>
                                              <a:dgm id="{BB175FC3-DA04-4590-905D-344001849FF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228C8111-4B8B-401F-85BD-F6ABB6D5D01D}"/>
                                            </p:graphicEl>
                                          </p:spTgt>
                                        </p:tgtEl>
                                        <p:attrNameLst>
                                          <p:attrName>style.visibility</p:attrName>
                                        </p:attrNameLst>
                                      </p:cBhvr>
                                      <p:to>
                                        <p:strVal val="visible"/>
                                      </p:to>
                                    </p:set>
                                    <p:animEffect transition="in" filter="fade">
                                      <p:cBhvr>
                                        <p:cTn id="20" dur="500"/>
                                        <p:tgtEl>
                                          <p:spTgt spid="4">
                                            <p:graphicEl>
                                              <a:dgm id="{228C8111-4B8B-401F-85BD-F6ABB6D5D01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DF5BADF7-CB48-4576-BEBA-94CD5B11D5A7}"/>
                                            </p:graphicEl>
                                          </p:spTgt>
                                        </p:tgtEl>
                                        <p:attrNameLst>
                                          <p:attrName>style.visibility</p:attrName>
                                        </p:attrNameLst>
                                      </p:cBhvr>
                                      <p:to>
                                        <p:strVal val="visible"/>
                                      </p:to>
                                    </p:set>
                                    <p:animEffect transition="in" filter="fade">
                                      <p:cBhvr>
                                        <p:cTn id="23" dur="500"/>
                                        <p:tgtEl>
                                          <p:spTgt spid="4">
                                            <p:graphicEl>
                                              <a:dgm id="{DF5BADF7-CB48-4576-BEBA-94CD5B11D5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0"/>
            <a:ext cx="6427316" cy="584200"/>
          </a:xfrm>
        </p:spPr>
        <p:txBody>
          <a:bodyPr/>
          <a:lstStyle/>
          <a:p>
            <a:r>
              <a:rPr lang="es-EC" dirty="0"/>
              <a:t>Herramientas de evaluación</a:t>
            </a:r>
          </a:p>
        </p:txBody>
      </p:sp>
      <p:graphicFrame>
        <p:nvGraphicFramePr>
          <p:cNvPr id="4" name="Tabla 3"/>
          <p:cNvGraphicFramePr>
            <a:graphicFrameLocks noGrp="1"/>
          </p:cNvGraphicFramePr>
          <p:nvPr>
            <p:extLst>
              <p:ext uri="{D42A27DB-BD31-4B8C-83A1-F6EECF244321}">
                <p14:modId xmlns:p14="http://schemas.microsoft.com/office/powerpoint/2010/main" val="1878934316"/>
              </p:ext>
            </p:extLst>
          </p:nvPr>
        </p:nvGraphicFramePr>
        <p:xfrm>
          <a:off x="174286" y="2435137"/>
          <a:ext cx="8875588" cy="720080"/>
        </p:xfrm>
        <a:graphic>
          <a:graphicData uri="http://schemas.openxmlformats.org/drawingml/2006/table">
            <a:tbl>
              <a:tblPr firstRow="1" firstCol="1" bandRow="1">
                <a:tableStyleId>{B301B821-A1FF-4177-AEE7-76D212191A09}</a:tableStyleId>
              </a:tblPr>
              <a:tblGrid>
                <a:gridCol w="913295"/>
                <a:gridCol w="893899"/>
                <a:gridCol w="914680"/>
                <a:gridCol w="845407"/>
                <a:gridCol w="913295"/>
                <a:gridCol w="913295"/>
                <a:gridCol w="913295"/>
                <a:gridCol w="953475"/>
                <a:gridCol w="864803"/>
                <a:gridCol w="750144"/>
              </a:tblGrid>
              <a:tr h="394985">
                <a:tc>
                  <a:txBody>
                    <a:bodyPr/>
                    <a:lstStyle/>
                    <a:p>
                      <a:pPr indent="226695" algn="ctr">
                        <a:lnSpc>
                          <a:spcPct val="150000"/>
                        </a:lnSpc>
                        <a:spcAft>
                          <a:spcPts val="0"/>
                        </a:spcAft>
                      </a:pPr>
                      <a:r>
                        <a:rPr lang="es-EC" sz="1200" dirty="0" err="1">
                          <a:effectLst/>
                        </a:rPr>
                        <a:t>N_Espl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200" dirty="0" err="1">
                          <a:effectLst/>
                        </a:rPr>
                        <a:t>N_Icor</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200" dirty="0" err="1">
                          <a:effectLst/>
                        </a:rPr>
                        <a:t>N_Imis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200" dirty="0" err="1">
                          <a:effectLst/>
                        </a:rPr>
                        <a:t>N_Ifal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200">
                          <a:effectLst/>
                        </a:rPr>
                        <a:t>N_Ipar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200">
                          <a:effectLst/>
                        </a:rPr>
                        <a:t>N_Iexp</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200">
                          <a:effectLst/>
                        </a:rPr>
                        <a:t>N_Ipae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200">
                          <a:effectLst/>
                        </a:rPr>
                        <a:t>N_Imer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200">
                          <a:effectLst/>
                        </a:rPr>
                        <a:t>N_Ispl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200" dirty="0">
                          <a:effectLst/>
                        </a:rPr>
                        <a:t>Total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25095">
                <a:tc>
                  <a:txBody>
                    <a:bodyPr/>
                    <a:lstStyle/>
                    <a:p>
                      <a:pPr indent="226695" algn="ctr">
                        <a:lnSpc>
                          <a:spcPct val="150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a:effectLst/>
                        </a:rPr>
                        <a:t>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a:effectLst/>
                        </a:rPr>
                        <a:t>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a:effectLst/>
                        </a:rPr>
                        <a:t>31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04576968"/>
              </p:ext>
            </p:extLst>
          </p:nvPr>
        </p:nvGraphicFramePr>
        <p:xfrm>
          <a:off x="58746" y="1250365"/>
          <a:ext cx="9041578" cy="745003"/>
        </p:xfrm>
        <a:graphic>
          <a:graphicData uri="http://schemas.openxmlformats.org/drawingml/2006/table">
            <a:tbl>
              <a:tblPr firstRow="1" firstCol="1" bandRow="1">
                <a:tableStyleId>{B301B821-A1FF-4177-AEE7-76D212191A09}</a:tableStyleId>
              </a:tblPr>
              <a:tblGrid>
                <a:gridCol w="2230008"/>
                <a:gridCol w="961438"/>
                <a:gridCol w="979892"/>
                <a:gridCol w="912228"/>
                <a:gridCol w="979892"/>
                <a:gridCol w="979892"/>
                <a:gridCol w="979892"/>
                <a:gridCol w="1018336"/>
              </a:tblGrid>
              <a:tr h="459189">
                <a:tc>
                  <a:txBody>
                    <a:bodyPr/>
                    <a:lstStyle/>
                    <a:p>
                      <a:pPr indent="226695" algn="ctr">
                        <a:lnSpc>
                          <a:spcPct val="150000"/>
                        </a:lnSpc>
                        <a:spcAft>
                          <a:spcPts val="0"/>
                        </a:spcAft>
                      </a:pPr>
                      <a:r>
                        <a:rPr lang="es-EC" sz="1400" dirty="0">
                          <a:effectLst/>
                        </a:rPr>
                        <a:t>Nombre del archivo PDF</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err="1">
                          <a:effectLst/>
                        </a:rPr>
                        <a:t>N_Ecor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N_Emis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err="1">
                          <a:effectLst/>
                        </a:rPr>
                        <a:t>N_Efal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N_Epar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N_Eexp</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err="1">
                          <a:effectLst/>
                        </a:rPr>
                        <a:t>N_Epae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err="1">
                          <a:effectLst/>
                        </a:rPr>
                        <a:t>N_Emer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indent="226695" algn="ctr">
                        <a:lnSpc>
                          <a:spcPct val="150000"/>
                        </a:lnSpc>
                        <a:spcAft>
                          <a:spcPts val="0"/>
                        </a:spcAft>
                      </a:pPr>
                      <a:r>
                        <a:rPr lang="es-EC" sz="1400">
                          <a:effectLst/>
                        </a:rPr>
                        <a:t>10.1.1.85.6686_25.xml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a:effectLst/>
                        </a:rPr>
                        <a:t>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a:effectLst/>
                        </a:rPr>
                        <a:t>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7" name="CuadroTexto 6"/>
          <p:cNvSpPr txBox="1"/>
          <p:nvPr/>
        </p:nvSpPr>
        <p:spPr>
          <a:xfrm>
            <a:off x="611560" y="764704"/>
            <a:ext cx="2864887" cy="461665"/>
          </a:xfrm>
          <a:prstGeom prst="rect">
            <a:avLst/>
          </a:prstGeom>
          <a:noFill/>
        </p:spPr>
        <p:txBody>
          <a:bodyPr wrap="none" rtlCol="0">
            <a:spAutoFit/>
          </a:bodyPr>
          <a:lstStyle/>
          <a:p>
            <a:r>
              <a:rPr lang="es-EC" sz="2400" dirty="0" err="1">
                <a:latin typeface="Times New Roman" panose="02020603050405020304" pitchFamily="18" charset="0"/>
                <a:cs typeface="Times New Roman" panose="02020603050405020304" pitchFamily="18" charset="0"/>
              </a:rPr>
              <a:t>Math</a:t>
            </a:r>
            <a:r>
              <a:rPr lang="es-EC" sz="2400" dirty="0">
                <a:latin typeface="Times New Roman" panose="02020603050405020304" pitchFamily="18" charset="0"/>
                <a:cs typeface="Times New Roman" panose="02020603050405020304" pitchFamily="18" charset="0"/>
              </a:rPr>
              <a:t> </a:t>
            </a:r>
            <a:r>
              <a:rPr lang="es-EC" sz="2400" dirty="0" err="1">
                <a:latin typeface="Times New Roman" panose="02020603050405020304" pitchFamily="18" charset="0"/>
                <a:cs typeface="Times New Roman" panose="02020603050405020304" pitchFamily="18" charset="0"/>
              </a:rPr>
              <a:t>Eval</a:t>
            </a:r>
            <a:r>
              <a:rPr lang="es-EC" sz="2400" dirty="0">
                <a:latin typeface="Times New Roman" panose="02020603050405020304" pitchFamily="18" charset="0"/>
                <a:cs typeface="Times New Roman" panose="02020603050405020304" pitchFamily="18" charset="0"/>
              </a:rPr>
              <a:t>,  </a:t>
            </a:r>
            <a:r>
              <a:rPr lang="es-EC" sz="2400" dirty="0" err="1">
                <a:latin typeface="Times New Roman" panose="02020603050405020304" pitchFamily="18" charset="0"/>
                <a:cs typeface="Times New Roman" panose="02020603050405020304" pitchFamily="18" charset="0"/>
              </a:rPr>
              <a:t>EvalChar</a:t>
            </a:r>
            <a:endParaRPr lang="es-EC" sz="2400"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611560" y="3848046"/>
            <a:ext cx="2761653" cy="461665"/>
          </a:xfrm>
          <a:prstGeom prst="rect">
            <a:avLst/>
          </a:prstGeom>
          <a:noFill/>
        </p:spPr>
        <p:txBody>
          <a:bodyPr wrap="none" rtlCol="0">
            <a:spAutoFit/>
          </a:bodyPr>
          <a:lstStyle/>
          <a:p>
            <a:r>
              <a:rPr lang="es-EC" sz="2400" dirty="0" err="1" smtClean="0"/>
              <a:t>MathEvalCharacters</a:t>
            </a:r>
            <a:r>
              <a:rPr lang="es-EC" sz="2400" dirty="0" smtClean="0"/>
              <a:t>:</a:t>
            </a:r>
            <a:endParaRPr lang="es-EC" sz="2400" dirty="0">
              <a:latin typeface="Times New Roman" panose="02020603050405020304" pitchFamily="18"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735178755"/>
              </p:ext>
            </p:extLst>
          </p:nvPr>
        </p:nvGraphicFramePr>
        <p:xfrm>
          <a:off x="395536" y="4352780"/>
          <a:ext cx="8367998" cy="849847"/>
        </p:xfrm>
        <a:graphic>
          <a:graphicData uri="http://schemas.openxmlformats.org/drawingml/2006/table">
            <a:tbl>
              <a:tblPr firstRow="1" firstCol="1" bandRow="1">
                <a:tableStyleId>{B301B821-A1FF-4177-AEE7-76D212191A09}</a:tableStyleId>
              </a:tblPr>
              <a:tblGrid>
                <a:gridCol w="2385597"/>
                <a:gridCol w="1194468"/>
                <a:gridCol w="1194468"/>
                <a:gridCol w="1340168"/>
                <a:gridCol w="1114742"/>
                <a:gridCol w="1138555"/>
              </a:tblGrid>
              <a:tr h="493369">
                <a:tc>
                  <a:txBody>
                    <a:bodyPr/>
                    <a:lstStyle/>
                    <a:p>
                      <a:pPr indent="226695" algn="ctr">
                        <a:lnSpc>
                          <a:spcPct val="150000"/>
                        </a:lnSpc>
                        <a:spcAft>
                          <a:spcPts val="0"/>
                        </a:spcAft>
                      </a:pPr>
                      <a:r>
                        <a:rPr lang="es-EC" sz="1400" dirty="0">
                          <a:effectLst/>
                        </a:rPr>
                        <a:t>Nombre de archivo PDF</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err="1">
                          <a:effectLst/>
                        </a:rPr>
                        <a:t>Nc_Ecor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Nc_Emis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err="1">
                          <a:effectLst/>
                        </a:rPr>
                        <a:t>Nc_Eincor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Nc_Icor</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err="1">
                          <a:effectLst/>
                        </a:rPr>
                        <a:t>Nc_Imis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56478">
                <a:tc>
                  <a:txBody>
                    <a:bodyPr/>
                    <a:lstStyle/>
                    <a:p>
                      <a:pPr indent="226695" algn="ctr">
                        <a:lnSpc>
                          <a:spcPct val="150000"/>
                        </a:lnSpc>
                        <a:spcAft>
                          <a:spcPts val="0"/>
                        </a:spcAft>
                      </a:pPr>
                      <a:r>
                        <a:rPr lang="es-EC" sz="1400">
                          <a:effectLst/>
                        </a:rPr>
                        <a:t>10.1.1.6.2250_36.xml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86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a:effectLst/>
                        </a:rPr>
                        <a:t>198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a:effectLst/>
                        </a:rPr>
                        <a:t>27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415500404"/>
              </p:ext>
            </p:extLst>
          </p:nvPr>
        </p:nvGraphicFramePr>
        <p:xfrm>
          <a:off x="3906748" y="5445224"/>
          <a:ext cx="1967103" cy="640080"/>
        </p:xfrm>
        <a:graphic>
          <a:graphicData uri="http://schemas.openxmlformats.org/drawingml/2006/table">
            <a:tbl>
              <a:tblPr firstRow="1" firstCol="1" bandRow="1">
                <a:tableStyleId>{B301B821-A1FF-4177-AEE7-76D212191A09}</a:tableStyleId>
              </a:tblPr>
              <a:tblGrid>
                <a:gridCol w="1170305"/>
                <a:gridCol w="796798"/>
              </a:tblGrid>
              <a:tr h="190500">
                <a:tc>
                  <a:txBody>
                    <a:bodyPr/>
                    <a:lstStyle/>
                    <a:p>
                      <a:pPr indent="226695" algn="ctr">
                        <a:lnSpc>
                          <a:spcPct val="150000"/>
                        </a:lnSpc>
                        <a:spcAft>
                          <a:spcPts val="0"/>
                        </a:spcAft>
                      </a:pPr>
                      <a:r>
                        <a:rPr lang="es-EC" sz="1400" dirty="0" err="1">
                          <a:effectLst/>
                          <a:latin typeface="Times New Roman" panose="02020603050405020304" pitchFamily="18" charset="0"/>
                          <a:cs typeface="Times New Roman" panose="02020603050405020304" pitchFamily="18" charset="0"/>
                        </a:rPr>
                        <a:t>Nc_Iincor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Total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indent="226695"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400" dirty="0">
                          <a:effectLst/>
                          <a:latin typeface="Times New Roman" panose="02020603050405020304" pitchFamily="18" charset="0"/>
                          <a:cs typeface="Times New Roman" panose="02020603050405020304" pitchFamily="18" charset="0"/>
                        </a:rPr>
                        <a:t>325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389976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67944" y="0"/>
            <a:ext cx="4987156" cy="584200"/>
          </a:xfrm>
        </p:spPr>
        <p:txBody>
          <a:bodyPr/>
          <a:lstStyle/>
          <a:p>
            <a:r>
              <a:rPr lang="es-EC" dirty="0" smtClean="0"/>
              <a:t>Resultados Obtenidos</a:t>
            </a:r>
            <a:endParaRPr lang="es-EC" dirty="0"/>
          </a:p>
        </p:txBody>
      </p:sp>
      <p:pic>
        <p:nvPicPr>
          <p:cNvPr id="4" name="Imagen 3" descr="C:\Users\Michael\Documents\Michael\Universidad\Tesis\Metrica evaluacion graf\Diagrama de resultado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764704"/>
            <a:ext cx="8352928" cy="1591231"/>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1757082873"/>
              </p:ext>
            </p:extLst>
          </p:nvPr>
        </p:nvGraphicFramePr>
        <p:xfrm>
          <a:off x="251520" y="2204864"/>
          <a:ext cx="4013200" cy="3680390"/>
        </p:xfrm>
        <a:graphic>
          <a:graphicData uri="http://schemas.openxmlformats.org/drawingml/2006/table">
            <a:tbl>
              <a:tblPr firstRow="1" firstCol="1" bandRow="1">
                <a:tableStyleId>{FABFCF23-3B69-468F-B69F-88F6DE6A72F2}</a:tableStyleId>
              </a:tblPr>
              <a:tblGrid>
                <a:gridCol w="1102995"/>
                <a:gridCol w="1050290"/>
                <a:gridCol w="1087120"/>
                <a:gridCol w="772795"/>
              </a:tblGrid>
              <a:tr h="190500">
                <a:tc gridSpan="4">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RESULTADOS BASE DE DATOS </a:t>
                      </a:r>
                      <a:r>
                        <a:rPr lang="es-EC" sz="1600" dirty="0" err="1">
                          <a:effectLst/>
                          <a:latin typeface="Times New Roman" panose="02020603050405020304" pitchFamily="18" charset="0"/>
                          <a:cs typeface="Times New Roman" panose="02020603050405020304" pitchFamily="18" charset="0"/>
                        </a:rPr>
                        <a:t>marmot_data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77885">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N_Ecor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290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N_Icor</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275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16024">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 </a:t>
                      </a:r>
                      <a:r>
                        <a:rPr lang="es-EC" sz="1600" dirty="0" err="1">
                          <a:effectLst/>
                          <a:latin typeface="Times New Roman" panose="02020603050405020304" pitchFamily="18" charset="0"/>
                          <a:cs typeface="Times New Roman" panose="02020603050405020304" pitchFamily="18" charset="0"/>
                        </a:rPr>
                        <a:t>N_Emis</a:t>
                      </a:r>
                      <a:r>
                        <a:rPr lang="es-EC" sz="16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1851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N_Imis</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71692">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 </a:t>
                      </a:r>
                      <a:r>
                        <a:rPr lang="es-EC" sz="1600" dirty="0" err="1">
                          <a:effectLst/>
                          <a:latin typeface="Times New Roman" panose="02020603050405020304" pitchFamily="18" charset="0"/>
                          <a:cs typeface="Times New Roman" panose="02020603050405020304" pitchFamily="18" charset="0"/>
                        </a:rPr>
                        <a:t>N_Efal</a:t>
                      </a:r>
                      <a:r>
                        <a:rPr lang="es-EC" sz="16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3266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N_Ifal</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1986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05088">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N_Epar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N_Ipar</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186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400029">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N_Eexp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3960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N_Iexp</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835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N_Epae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1619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N_Ipae</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216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11365">
                <a:tc>
                  <a:txBody>
                    <a:bodyPr/>
                    <a:lstStyle/>
                    <a:p>
                      <a:pPr indent="226695" algn="ctr">
                        <a:lnSpc>
                          <a:spcPct val="150000"/>
                        </a:lnSpc>
                        <a:spcAft>
                          <a:spcPts val="0"/>
                        </a:spcAft>
                      </a:pPr>
                      <a:r>
                        <a:rPr lang="es-EC" sz="1600" dirty="0" err="1" smtClean="0">
                          <a:effectLst/>
                          <a:latin typeface="Times New Roman" panose="02020603050405020304" pitchFamily="18" charset="0"/>
                          <a:cs typeface="Times New Roman" panose="02020603050405020304" pitchFamily="18" charset="0"/>
                        </a:rPr>
                        <a:t>N_Emer</a:t>
                      </a:r>
                      <a:r>
                        <a:rPr lang="es-EC" sz="1600" dirty="0" smtClean="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N_Imer</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39041">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 </a:t>
                      </a:r>
                      <a:r>
                        <a:rPr lang="es-EC" sz="1600" dirty="0" err="1">
                          <a:effectLst/>
                          <a:latin typeface="Times New Roman" panose="02020603050405020304" pitchFamily="18" charset="0"/>
                          <a:cs typeface="Times New Roman" panose="02020603050405020304" pitchFamily="18" charset="0"/>
                        </a:rPr>
                        <a:t>N_Espl</a:t>
                      </a:r>
                      <a:r>
                        <a:rPr lang="es-EC" sz="16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65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N_Ispl</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106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gridSpan="2">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Total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gridSpan="2">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14786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bl>
          </a:graphicData>
        </a:graphic>
      </p:graphicFrame>
      <p:sp>
        <p:nvSpPr>
          <p:cNvPr id="6" name="CuadroTexto 5"/>
          <p:cNvSpPr txBox="1"/>
          <p:nvPr/>
        </p:nvSpPr>
        <p:spPr>
          <a:xfrm>
            <a:off x="3491880" y="1360264"/>
            <a:ext cx="2160240" cy="400110"/>
          </a:xfrm>
          <a:prstGeom prst="rect">
            <a:avLst/>
          </a:prstGeom>
          <a:noFill/>
        </p:spPr>
        <p:txBody>
          <a:bodyPr wrap="square" rtlCol="0">
            <a:spAutoFit/>
          </a:bodyPr>
          <a:lstStyle/>
          <a:p>
            <a:r>
              <a:rPr lang="es-EC" sz="2000" dirty="0" smtClean="0">
                <a:latin typeface="Times New Roman" panose="02020603050405020304" pitchFamily="18" charset="0"/>
                <a:cs typeface="Times New Roman" panose="02020603050405020304" pitchFamily="18" charset="0"/>
              </a:rPr>
              <a:t>MATH EVAL</a:t>
            </a:r>
            <a:endParaRPr lang="es-EC" sz="2000" dirty="0">
              <a:latin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007279524"/>
              </p:ext>
            </p:extLst>
          </p:nvPr>
        </p:nvGraphicFramePr>
        <p:xfrm>
          <a:off x="4379009" y="2204864"/>
          <a:ext cx="4680521" cy="3680390"/>
        </p:xfrm>
        <a:graphic>
          <a:graphicData uri="http://schemas.openxmlformats.org/drawingml/2006/table">
            <a:tbl>
              <a:tblPr firstRow="1" firstCol="1" bandRow="1">
                <a:tableStyleId>{FABFCF23-3B69-468F-B69F-88F6DE6A72F2}</a:tableStyleId>
              </a:tblPr>
              <a:tblGrid>
                <a:gridCol w="1205514"/>
                <a:gridCol w="1147911"/>
                <a:gridCol w="1188164"/>
                <a:gridCol w="1138932"/>
              </a:tblGrid>
              <a:tr h="190500">
                <a:tc gridSpan="4">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RESULTADOS BASE DE DATOS </a:t>
                      </a:r>
                      <a:r>
                        <a:rPr lang="es-EC" sz="1600" dirty="0" err="1" smtClean="0">
                          <a:effectLst/>
                          <a:latin typeface="Times New Roman" panose="02020603050405020304" pitchFamily="18" charset="0"/>
                          <a:cs typeface="Times New Roman" panose="02020603050405020304" pitchFamily="18" charset="0"/>
                        </a:rPr>
                        <a:t>new_marmot_data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77885">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N_Ecor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290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N_Icor</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275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16024">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 </a:t>
                      </a:r>
                      <a:r>
                        <a:rPr lang="es-EC" sz="1600" dirty="0" err="1">
                          <a:effectLst/>
                          <a:latin typeface="Times New Roman" panose="02020603050405020304" pitchFamily="18" charset="0"/>
                          <a:cs typeface="Times New Roman" panose="02020603050405020304" pitchFamily="18" charset="0"/>
                        </a:rPr>
                        <a:t>N_Emis</a:t>
                      </a:r>
                      <a:r>
                        <a:rPr lang="es-EC" sz="16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1851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N_Imis</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71692">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 </a:t>
                      </a:r>
                      <a:r>
                        <a:rPr lang="es-EC" sz="1600" dirty="0" err="1">
                          <a:effectLst/>
                          <a:latin typeface="Times New Roman" panose="02020603050405020304" pitchFamily="18" charset="0"/>
                          <a:cs typeface="Times New Roman" panose="02020603050405020304" pitchFamily="18" charset="0"/>
                        </a:rPr>
                        <a:t>N_Efal</a:t>
                      </a:r>
                      <a:r>
                        <a:rPr lang="es-EC" sz="16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3266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N_Ifal</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1986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05088">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N_Epar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121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N_Ipar</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186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400029">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N_Eexp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3960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N_Iexp</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835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N_Epae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1619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N_Ipae</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216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11365">
                <a:tc>
                  <a:txBody>
                    <a:bodyPr/>
                    <a:lstStyle/>
                    <a:p>
                      <a:pPr indent="226695" algn="ctr">
                        <a:lnSpc>
                          <a:spcPct val="150000"/>
                        </a:lnSpc>
                        <a:spcAft>
                          <a:spcPts val="0"/>
                        </a:spcAft>
                      </a:pPr>
                      <a:r>
                        <a:rPr lang="es-EC" sz="1600" dirty="0" err="1" smtClean="0">
                          <a:effectLst/>
                          <a:latin typeface="Times New Roman" panose="02020603050405020304" pitchFamily="18" charset="0"/>
                          <a:cs typeface="Times New Roman" panose="02020603050405020304" pitchFamily="18" charset="0"/>
                        </a:rPr>
                        <a:t>N_Emer</a:t>
                      </a:r>
                      <a:r>
                        <a:rPr lang="es-EC" sz="1600" dirty="0" smtClean="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N_Imer</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39041">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 </a:t>
                      </a:r>
                      <a:r>
                        <a:rPr lang="es-EC" sz="1600" dirty="0" err="1">
                          <a:effectLst/>
                          <a:latin typeface="Times New Roman" panose="02020603050405020304" pitchFamily="18" charset="0"/>
                          <a:cs typeface="Times New Roman" panose="02020603050405020304" pitchFamily="18" charset="0"/>
                        </a:rPr>
                        <a:t>N_Espl</a:t>
                      </a:r>
                      <a:r>
                        <a:rPr lang="es-EC" sz="16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65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N_Ispl</a:t>
                      </a:r>
                      <a:r>
                        <a:rPr lang="es-EC" sz="16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106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gridSpan="2">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Total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gridSpan="2">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14786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r>
            </a:tbl>
          </a:graphicData>
        </a:graphic>
      </p:graphicFrame>
    </p:spTree>
    <p:extLst>
      <p:ext uri="{BB962C8B-B14F-4D97-AF65-F5344CB8AC3E}">
        <p14:creationId xmlns:p14="http://schemas.microsoft.com/office/powerpoint/2010/main" val="267407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sp>
        <p:nvSpPr>
          <p:cNvPr id="3" name="2 Rectángulo"/>
          <p:cNvSpPr/>
          <p:nvPr/>
        </p:nvSpPr>
        <p:spPr>
          <a:xfrm>
            <a:off x="690509" y="1124744"/>
            <a:ext cx="7913939" cy="677108"/>
          </a:xfrm>
          <a:prstGeom prst="rect">
            <a:avLst/>
          </a:prstGeom>
        </p:spPr>
        <p:txBody>
          <a:bodyPr wrap="square">
            <a:spAutoFit/>
          </a:bodyPr>
          <a:lstStyle/>
          <a:p>
            <a:r>
              <a:rPr lang="es-EC" sz="2000" b="1" dirty="0" smtClean="0">
                <a:solidFill>
                  <a:schemeClr val="tx2"/>
                </a:solidFill>
                <a:latin typeface="Times New Roman" panose="02020603050405020304" pitchFamily="18" charset="0"/>
                <a:cs typeface="Times New Roman" panose="02020603050405020304" pitchFamily="18" charset="0"/>
              </a:rPr>
              <a:t>Objetivo General: </a:t>
            </a:r>
            <a:r>
              <a:rPr lang="es-EC" dirty="0">
                <a:solidFill>
                  <a:schemeClr val="tx2"/>
                </a:solidFill>
                <a:latin typeface="Times New Roman" panose="02020603050405020304" pitchFamily="18" charset="0"/>
                <a:cs typeface="Times New Roman" panose="02020603050405020304" pitchFamily="18" charset="0"/>
              </a:rPr>
              <a:t>Crear una base de datos para el reconocimiento de fórmulas matemáticas extraídas desde un archivo en formato PDF.</a:t>
            </a:r>
            <a:endParaRPr lang="es-EC" dirty="0"/>
          </a:p>
        </p:txBody>
      </p:sp>
      <p:sp>
        <p:nvSpPr>
          <p:cNvPr id="7" name="6 Rectángulo"/>
          <p:cNvSpPr/>
          <p:nvPr/>
        </p:nvSpPr>
        <p:spPr>
          <a:xfrm>
            <a:off x="690509" y="1916832"/>
            <a:ext cx="7776864" cy="4401205"/>
          </a:xfrm>
          <a:prstGeom prst="rect">
            <a:avLst/>
          </a:prstGeom>
        </p:spPr>
        <p:txBody>
          <a:bodyPr wrap="square">
            <a:spAutoFit/>
          </a:bodyPr>
          <a:lstStyle/>
          <a:p>
            <a:pPr lvl="0" algn="just"/>
            <a:r>
              <a:rPr lang="es-ES" sz="2000" b="1" dirty="0" smtClean="0">
                <a:solidFill>
                  <a:schemeClr val="tx2"/>
                </a:solidFill>
                <a:latin typeface="Times New Roman" panose="02020603050405020304" pitchFamily="18" charset="0"/>
                <a:cs typeface="Times New Roman" panose="02020603050405020304" pitchFamily="18" charset="0"/>
              </a:rPr>
              <a:t>Objetivos Específicos:</a:t>
            </a:r>
          </a:p>
          <a:p>
            <a:pPr lvl="0" algn="just"/>
            <a:r>
              <a:rPr lang="es-EC" sz="2000" dirty="0" smtClean="0">
                <a:solidFill>
                  <a:schemeClr val="tx2"/>
                </a:solidFill>
                <a:latin typeface="Times New Roman" panose="02020603050405020304" pitchFamily="18" charset="0"/>
                <a:cs typeface="Times New Roman" panose="02020603050405020304" pitchFamily="18" charset="0"/>
              </a:rPr>
              <a:t>- Investigar </a:t>
            </a:r>
            <a:r>
              <a:rPr lang="es-EC" sz="2000" dirty="0">
                <a:solidFill>
                  <a:schemeClr val="tx2"/>
                </a:solidFill>
                <a:latin typeface="Times New Roman" panose="02020603050405020304" pitchFamily="18" charset="0"/>
                <a:cs typeface="Times New Roman" panose="02020603050405020304" pitchFamily="18" charset="0"/>
              </a:rPr>
              <a:t>el estado del arte sobre sistemas de reconocimiento de fórmulas matemáticas y las bases de datos creadas para su evaluación.</a:t>
            </a:r>
          </a:p>
          <a:p>
            <a:pPr lvl="0" algn="just"/>
            <a:r>
              <a:rPr lang="es-EC" sz="2000" dirty="0" smtClean="0">
                <a:solidFill>
                  <a:schemeClr val="tx2"/>
                </a:solidFill>
                <a:latin typeface="Times New Roman" panose="02020603050405020304" pitchFamily="18" charset="0"/>
                <a:cs typeface="Times New Roman" panose="02020603050405020304" pitchFamily="18" charset="0"/>
              </a:rPr>
              <a:t>- Implementar </a:t>
            </a:r>
            <a:r>
              <a:rPr lang="es-EC" sz="2000" dirty="0">
                <a:solidFill>
                  <a:schemeClr val="tx2"/>
                </a:solidFill>
                <a:latin typeface="Times New Roman" panose="02020603050405020304" pitchFamily="18" charset="0"/>
                <a:cs typeface="Times New Roman" panose="02020603050405020304" pitchFamily="18" charset="0"/>
              </a:rPr>
              <a:t>un programa para la extracción de información de la base de datos (</a:t>
            </a:r>
            <a:r>
              <a:rPr lang="es-EC" sz="2000" dirty="0" err="1">
                <a:solidFill>
                  <a:schemeClr val="tx2"/>
                </a:solidFill>
                <a:latin typeface="Times New Roman" panose="02020603050405020304" pitchFamily="18" charset="0"/>
                <a:cs typeface="Times New Roman" panose="02020603050405020304" pitchFamily="18" charset="0"/>
              </a:rPr>
              <a:t>Xiaoyan</a:t>
            </a:r>
            <a:r>
              <a:rPr lang="es-EC" sz="2000" dirty="0">
                <a:solidFill>
                  <a:schemeClr val="tx2"/>
                </a:solidFill>
                <a:latin typeface="Times New Roman" panose="02020603050405020304" pitchFamily="18" charset="0"/>
                <a:cs typeface="Times New Roman" panose="02020603050405020304" pitchFamily="18" charset="0"/>
              </a:rPr>
              <a:t> </a:t>
            </a:r>
            <a:r>
              <a:rPr lang="es-EC" sz="2000" dirty="0" err="1">
                <a:solidFill>
                  <a:schemeClr val="tx2"/>
                </a:solidFill>
                <a:latin typeface="Times New Roman" panose="02020603050405020304" pitchFamily="18" charset="0"/>
                <a:cs typeface="Times New Roman" panose="02020603050405020304" pitchFamily="18" charset="0"/>
              </a:rPr>
              <a:t>Lin</a:t>
            </a:r>
            <a:r>
              <a:rPr lang="es-EC" sz="2000" dirty="0">
                <a:solidFill>
                  <a:schemeClr val="tx2"/>
                </a:solidFill>
                <a:latin typeface="Times New Roman" panose="02020603050405020304" pitchFamily="18" charset="0"/>
                <a:cs typeface="Times New Roman" panose="02020603050405020304" pitchFamily="18" charset="0"/>
              </a:rPr>
              <a:t> L. G., 2012).</a:t>
            </a:r>
          </a:p>
          <a:p>
            <a:pPr lvl="0" algn="just"/>
            <a:r>
              <a:rPr lang="es-EC" sz="2000" dirty="0" smtClean="0">
                <a:solidFill>
                  <a:schemeClr val="tx2"/>
                </a:solidFill>
                <a:latin typeface="Times New Roman" panose="02020603050405020304" pitchFamily="18" charset="0"/>
                <a:cs typeface="Times New Roman" panose="02020603050405020304" pitchFamily="18" charset="0"/>
              </a:rPr>
              <a:t>- Aplicar </a:t>
            </a:r>
            <a:r>
              <a:rPr lang="es-EC" sz="2000" dirty="0">
                <a:solidFill>
                  <a:schemeClr val="tx2"/>
                </a:solidFill>
                <a:latin typeface="Times New Roman" panose="02020603050405020304" pitchFamily="18" charset="0"/>
                <a:cs typeface="Times New Roman" panose="02020603050405020304" pitchFamily="18" charset="0"/>
              </a:rPr>
              <a:t>técnicas de procesamiento digital de imágenes para la extracción de información de la imagen de fórmulas matemáticas obtenida de un archivo PDF.</a:t>
            </a:r>
          </a:p>
          <a:p>
            <a:pPr lvl="0" algn="just"/>
            <a:r>
              <a:rPr lang="es-EC" sz="2000" dirty="0" smtClean="0">
                <a:solidFill>
                  <a:schemeClr val="tx2"/>
                </a:solidFill>
                <a:latin typeface="Times New Roman" panose="02020603050405020304" pitchFamily="18" charset="0"/>
                <a:cs typeface="Times New Roman" panose="02020603050405020304" pitchFamily="18" charset="0"/>
              </a:rPr>
              <a:t>- Proponer </a:t>
            </a:r>
            <a:r>
              <a:rPr lang="es-EC" sz="2000" dirty="0">
                <a:solidFill>
                  <a:schemeClr val="tx2"/>
                </a:solidFill>
                <a:latin typeface="Times New Roman" panose="02020603050405020304" pitchFamily="18" charset="0"/>
                <a:cs typeface="Times New Roman" panose="02020603050405020304" pitchFamily="18" charset="0"/>
              </a:rPr>
              <a:t>una métrica de evaluación del desempeño para la identificación de fórmulas </a:t>
            </a:r>
            <a:r>
              <a:rPr lang="es-EC" sz="2000" dirty="0" smtClean="0">
                <a:solidFill>
                  <a:schemeClr val="tx2"/>
                </a:solidFill>
                <a:latin typeface="Times New Roman" panose="02020603050405020304" pitchFamily="18" charset="0"/>
                <a:cs typeface="Times New Roman" panose="02020603050405020304" pitchFamily="18" charset="0"/>
              </a:rPr>
              <a:t>matemáticas.</a:t>
            </a:r>
          </a:p>
          <a:p>
            <a:pPr lvl="0" algn="just"/>
            <a:r>
              <a:rPr lang="es-EC" sz="2000" dirty="0" smtClean="0">
                <a:solidFill>
                  <a:schemeClr val="tx2"/>
                </a:solidFill>
                <a:latin typeface="Times New Roman" panose="02020603050405020304" pitchFamily="18" charset="0"/>
                <a:cs typeface="Times New Roman" panose="02020603050405020304" pitchFamily="18" charset="0"/>
              </a:rPr>
              <a:t>- Crear </a:t>
            </a:r>
            <a:r>
              <a:rPr lang="es-EC" sz="2000" dirty="0">
                <a:solidFill>
                  <a:schemeClr val="tx2"/>
                </a:solidFill>
                <a:latin typeface="Times New Roman" panose="02020603050405020304" pitchFamily="18" charset="0"/>
                <a:cs typeface="Times New Roman" panose="02020603050405020304" pitchFamily="18" charset="0"/>
              </a:rPr>
              <a:t>una base de datos con los resultados obtenidos para fines académicos e investigativos.</a:t>
            </a:r>
          </a:p>
          <a:p>
            <a:pPr lvl="0" algn="just"/>
            <a:r>
              <a:rPr lang="es-EC" sz="2000" dirty="0" smtClean="0">
                <a:solidFill>
                  <a:schemeClr val="tx2"/>
                </a:solidFill>
                <a:latin typeface="Times New Roman" panose="02020603050405020304" pitchFamily="18" charset="0"/>
                <a:cs typeface="Times New Roman" panose="02020603050405020304" pitchFamily="18" charset="0"/>
              </a:rPr>
              <a:t>- Probar </a:t>
            </a:r>
            <a:r>
              <a:rPr lang="es-EC" sz="2000" dirty="0">
                <a:solidFill>
                  <a:schemeClr val="tx2"/>
                </a:solidFill>
                <a:latin typeface="Times New Roman" panose="02020603050405020304" pitchFamily="18" charset="0"/>
                <a:cs typeface="Times New Roman" panose="02020603050405020304" pitchFamily="18" charset="0"/>
              </a:rPr>
              <a:t>la validez de la base de datos obtenida mediante un algoritmo de la literatura existente.</a:t>
            </a:r>
          </a:p>
        </p:txBody>
      </p:sp>
    </p:spTree>
    <p:extLst>
      <p:ext uri="{BB962C8B-B14F-4D97-AF65-F5344CB8AC3E}">
        <p14:creationId xmlns:p14="http://schemas.microsoft.com/office/powerpoint/2010/main" val="3819578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Obtenidos</a:t>
            </a:r>
            <a:endParaRPr lang="es-EC" dirty="0"/>
          </a:p>
        </p:txBody>
      </p:sp>
      <p:sp>
        <p:nvSpPr>
          <p:cNvPr id="3" name="Marcador de contenido 2"/>
          <p:cNvSpPr>
            <a:spLocks noGrp="1"/>
          </p:cNvSpPr>
          <p:nvPr>
            <p:ph idx="1"/>
          </p:nvPr>
        </p:nvSpPr>
        <p:spPr>
          <a:xfrm>
            <a:off x="628651" y="746129"/>
            <a:ext cx="8312150" cy="738656"/>
          </a:xfrm>
        </p:spPr>
        <p:txBody>
          <a:bodyPr/>
          <a:lstStyle/>
          <a:p>
            <a:r>
              <a:rPr lang="es-EC" dirty="0" err="1" smtClean="0"/>
              <a:t>EvalChar</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654917183"/>
              </p:ext>
            </p:extLst>
          </p:nvPr>
        </p:nvGraphicFramePr>
        <p:xfrm>
          <a:off x="176214" y="1646714"/>
          <a:ext cx="4395786" cy="4056271"/>
        </p:xfrm>
        <a:graphic>
          <a:graphicData uri="http://schemas.openxmlformats.org/drawingml/2006/table">
            <a:tbl>
              <a:tblPr firstRow="1" firstCol="1" bandRow="1">
                <a:tableStyleId>{B301B821-A1FF-4177-AEE7-76D212191A09}</a:tableStyleId>
              </a:tblPr>
              <a:tblGrid>
                <a:gridCol w="1245473"/>
                <a:gridCol w="903884"/>
                <a:gridCol w="1170378"/>
                <a:gridCol w="1076051"/>
              </a:tblGrid>
              <a:tr h="483509">
                <a:tc gridSpan="4">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RESULTADOS BASE DE </a:t>
                      </a:r>
                      <a:r>
                        <a:rPr lang="es-EC" sz="1600" dirty="0" smtClean="0">
                          <a:effectLst/>
                          <a:latin typeface="Times New Roman" panose="02020603050405020304" pitchFamily="18" charset="0"/>
                          <a:cs typeface="Times New Roman" panose="02020603050405020304" pitchFamily="18" charset="0"/>
                        </a:rPr>
                        <a:t>DATOS</a:t>
                      </a:r>
                    </a:p>
                    <a:p>
                      <a:pPr indent="226695" algn="ctr">
                        <a:lnSpc>
                          <a:spcPct val="150000"/>
                        </a:lnSpc>
                        <a:spcAft>
                          <a:spcPts val="0"/>
                        </a:spcAft>
                      </a:pPr>
                      <a:r>
                        <a:rPr lang="es-EC" sz="1600" dirty="0" smtClean="0">
                          <a:effectLst/>
                          <a:latin typeface="Times New Roman" panose="02020603050405020304" pitchFamily="18" charset="0"/>
                          <a:cs typeface="Times New Roman" panose="02020603050405020304" pitchFamily="18" charset="0"/>
                        </a:rPr>
                        <a:t> </a:t>
                      </a:r>
                      <a:r>
                        <a:rPr lang="es-EC" sz="1600" dirty="0" err="1">
                          <a:effectLst/>
                          <a:latin typeface="Times New Roman" panose="02020603050405020304" pitchFamily="18" charset="0"/>
                          <a:cs typeface="Times New Roman" panose="02020603050405020304" pitchFamily="18" charset="0"/>
                        </a:rPr>
                        <a:t>marmot_data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52308">
                <a:tc>
                  <a:txBody>
                    <a:bodyPr/>
                    <a:lstStyle/>
                    <a:p>
                      <a:pPr indent="226695" algn="ctr">
                        <a:lnSpc>
                          <a:spcPct val="150000"/>
                        </a:lnSpc>
                        <a:spcAft>
                          <a:spcPts val="0"/>
                        </a:spcAft>
                      </a:pPr>
                      <a:r>
                        <a:rPr lang="es-EC" sz="1600" dirty="0" err="1" smtClean="0">
                          <a:effectLst/>
                          <a:latin typeface="Times New Roman" panose="02020603050405020304" pitchFamily="18" charset="0"/>
                          <a:cs typeface="Times New Roman" panose="02020603050405020304" pitchFamily="18" charset="0"/>
                        </a:rPr>
                        <a:t>N_Ecor</a:t>
                      </a:r>
                      <a:r>
                        <a:rPr lang="es-EC" sz="1600" dirty="0" smtClean="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N_Icor</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r>
              <a:tr h="398671">
                <a:tc>
                  <a:txBody>
                    <a:bodyPr/>
                    <a:lstStyle/>
                    <a:p>
                      <a:pPr indent="226695" algn="ctr">
                        <a:lnSpc>
                          <a:spcPct val="150000"/>
                        </a:lnSpc>
                        <a:spcAft>
                          <a:spcPts val="0"/>
                        </a:spcAft>
                      </a:pPr>
                      <a:r>
                        <a:rPr lang="es-EC" sz="1600" dirty="0" err="1" smtClean="0">
                          <a:effectLst/>
                          <a:latin typeface="Times New Roman" panose="02020603050405020304" pitchFamily="18" charset="0"/>
                          <a:cs typeface="Times New Roman" panose="02020603050405020304" pitchFamily="18" charset="0"/>
                        </a:rPr>
                        <a:t>N_Emis</a:t>
                      </a:r>
                      <a:r>
                        <a:rPr lang="es-EC" sz="1600" dirty="0" smtClean="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6041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N_Imis</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13207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r>
              <a:tr h="352308">
                <a:tc>
                  <a:txBody>
                    <a:bodyPr/>
                    <a:lstStyle/>
                    <a:p>
                      <a:pPr indent="226695" algn="ctr">
                        <a:lnSpc>
                          <a:spcPct val="150000"/>
                        </a:lnSpc>
                        <a:spcAft>
                          <a:spcPts val="0"/>
                        </a:spcAft>
                      </a:pPr>
                      <a:r>
                        <a:rPr lang="es-EC" sz="1600" dirty="0" err="1" smtClean="0">
                          <a:effectLst/>
                          <a:latin typeface="Times New Roman" panose="02020603050405020304" pitchFamily="18" charset="0"/>
                          <a:cs typeface="Times New Roman" panose="02020603050405020304" pitchFamily="18" charset="0"/>
                        </a:rPr>
                        <a:t>N_Efal</a:t>
                      </a:r>
                      <a:r>
                        <a:rPr lang="es-EC" sz="1600" dirty="0" smtClean="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33777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N_Ifal</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181186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r>
              <a:tr h="362936">
                <a:tc>
                  <a:txBody>
                    <a:bodyPr/>
                    <a:lstStyle/>
                    <a:p>
                      <a:pPr indent="226695" algn="ctr">
                        <a:lnSpc>
                          <a:spcPct val="150000"/>
                        </a:lnSpc>
                        <a:spcAft>
                          <a:spcPts val="0"/>
                        </a:spcAft>
                      </a:pPr>
                      <a:r>
                        <a:rPr lang="es-EC" sz="1600" dirty="0" err="1" smtClean="0">
                          <a:effectLst/>
                          <a:latin typeface="Times New Roman" panose="02020603050405020304" pitchFamily="18" charset="0"/>
                          <a:cs typeface="Times New Roman" panose="02020603050405020304" pitchFamily="18" charset="0"/>
                        </a:rPr>
                        <a:t>N_Epar</a:t>
                      </a:r>
                      <a:r>
                        <a:rPr lang="es-EC" sz="1600" dirty="0" smtClean="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N_Ipar</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r>
              <a:tr h="352308">
                <a:tc>
                  <a:txBody>
                    <a:bodyPr/>
                    <a:lstStyle/>
                    <a:p>
                      <a:pPr indent="226695" algn="ctr">
                        <a:lnSpc>
                          <a:spcPct val="150000"/>
                        </a:lnSpc>
                        <a:spcAft>
                          <a:spcPts val="0"/>
                        </a:spcAft>
                      </a:pPr>
                      <a:r>
                        <a:rPr lang="es-EC" sz="1600" dirty="0" err="1" smtClean="0">
                          <a:effectLst/>
                          <a:latin typeface="Times New Roman" panose="02020603050405020304" pitchFamily="18" charset="0"/>
                          <a:cs typeface="Times New Roman" panose="02020603050405020304" pitchFamily="18" charset="0"/>
                        </a:rPr>
                        <a:t>N_Eexp</a:t>
                      </a:r>
                      <a:r>
                        <a:rPr lang="es-EC" sz="1600" dirty="0" smtClean="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15632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N_Iexp</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44439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r>
              <a:tr h="352308">
                <a:tc>
                  <a:txBody>
                    <a:bodyPr/>
                    <a:lstStyle/>
                    <a:p>
                      <a:pPr indent="226695" algn="ctr">
                        <a:lnSpc>
                          <a:spcPct val="150000"/>
                        </a:lnSpc>
                        <a:spcAft>
                          <a:spcPts val="0"/>
                        </a:spcAft>
                      </a:pPr>
                      <a:r>
                        <a:rPr lang="es-EC" sz="1600" dirty="0" err="1" smtClean="0">
                          <a:effectLst/>
                          <a:latin typeface="Times New Roman" panose="02020603050405020304" pitchFamily="18" charset="0"/>
                          <a:cs typeface="Times New Roman" panose="02020603050405020304" pitchFamily="18" charset="0"/>
                        </a:rPr>
                        <a:t>N_Epae</a:t>
                      </a:r>
                      <a:r>
                        <a:rPr lang="es-EC" sz="1600" dirty="0" smtClean="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17060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N_Ipae</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12915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r>
              <a:tr h="352308">
                <a:tc>
                  <a:txBody>
                    <a:bodyPr/>
                    <a:lstStyle/>
                    <a:p>
                      <a:pPr indent="226695" algn="ctr">
                        <a:lnSpc>
                          <a:spcPct val="150000"/>
                        </a:lnSpc>
                        <a:spcAft>
                          <a:spcPts val="0"/>
                        </a:spcAft>
                      </a:pPr>
                      <a:r>
                        <a:rPr lang="es-EC" sz="1600" dirty="0" err="1" smtClean="0">
                          <a:effectLst/>
                          <a:latin typeface="Times New Roman" panose="02020603050405020304" pitchFamily="18" charset="0"/>
                          <a:cs typeface="Times New Roman" panose="02020603050405020304" pitchFamily="18" charset="0"/>
                        </a:rPr>
                        <a:t>N_Emer</a:t>
                      </a:r>
                      <a:r>
                        <a:rPr lang="es-EC" sz="1600" dirty="0" smtClean="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13622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N_Imer</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r>
              <a:tr h="352308">
                <a:tc>
                  <a:txBody>
                    <a:bodyPr/>
                    <a:lstStyle/>
                    <a:p>
                      <a:pPr indent="226695" algn="ctr">
                        <a:lnSpc>
                          <a:spcPct val="150000"/>
                        </a:lnSpc>
                        <a:spcAft>
                          <a:spcPts val="0"/>
                        </a:spcAft>
                      </a:pPr>
                      <a:r>
                        <a:rPr lang="es-EC" sz="1600" dirty="0" err="1" smtClean="0">
                          <a:effectLst/>
                          <a:latin typeface="Times New Roman" panose="02020603050405020304" pitchFamily="18" charset="0"/>
                          <a:cs typeface="Times New Roman" panose="02020603050405020304" pitchFamily="18" charset="0"/>
                        </a:rPr>
                        <a:t>N_Espl</a:t>
                      </a:r>
                      <a:r>
                        <a:rPr lang="es-EC" sz="1600" dirty="0" smtClean="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24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N_Ispl</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r>
              <a:tr h="352308">
                <a:tc gridSpan="2">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hMerge="1">
                  <a:txBody>
                    <a:bodyPr/>
                    <a:lstStyle/>
                    <a:p>
                      <a:endParaRPr lang="es-EC"/>
                    </a:p>
                  </a:txBody>
                  <a:tcPr/>
                </a:tc>
                <a:tc gridSpan="2">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337929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b"/>
                </a:tc>
                <a:tc hMerge="1">
                  <a:txBody>
                    <a:bodyPr/>
                    <a:lstStyle/>
                    <a:p>
                      <a:endParaRPr lang="es-EC"/>
                    </a:p>
                  </a:txBody>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585795816"/>
              </p:ext>
            </p:extLst>
          </p:nvPr>
        </p:nvGraphicFramePr>
        <p:xfrm>
          <a:off x="4860032" y="1651340"/>
          <a:ext cx="4123060" cy="4051644"/>
        </p:xfrm>
        <a:graphic>
          <a:graphicData uri="http://schemas.openxmlformats.org/drawingml/2006/table">
            <a:tbl>
              <a:tblPr firstRow="1" firstCol="1" bandRow="1">
                <a:tableStyleId>{B301B821-A1FF-4177-AEE7-76D212191A09}</a:tableStyleId>
              </a:tblPr>
              <a:tblGrid>
                <a:gridCol w="1168200"/>
                <a:gridCol w="847805"/>
                <a:gridCol w="1097765"/>
                <a:gridCol w="1009290"/>
              </a:tblGrid>
              <a:tr h="777174">
                <a:tc gridSpan="4">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RESULTADOS BASE DE DATOS </a:t>
                      </a:r>
                      <a:r>
                        <a:rPr lang="es-EC" sz="1600" dirty="0" err="1">
                          <a:effectLst/>
                          <a:latin typeface="Times New Roman" panose="02020603050405020304" pitchFamily="18" charset="0"/>
                          <a:cs typeface="Times New Roman" panose="02020603050405020304" pitchFamily="18" charset="0"/>
                        </a:rPr>
                        <a:t>new_marmot_data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63830">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 </a:t>
                      </a:r>
                      <a:r>
                        <a:rPr lang="es-EC" sz="1600" dirty="0" err="1">
                          <a:effectLst/>
                          <a:latin typeface="Times New Roman" panose="02020603050405020304" pitchFamily="18" charset="0"/>
                          <a:cs typeface="Times New Roman" panose="02020603050405020304" pitchFamily="18" charset="0"/>
                        </a:rPr>
                        <a:t>N_Ecor</a:t>
                      </a:r>
                      <a:r>
                        <a:rPr lang="es-EC" sz="16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N_Icor</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r>
              <a:tr h="363830">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N_Emis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6170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N_Imis</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13999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r>
              <a:tr h="363830">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N_Efal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33389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N_Ifal</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178809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r>
              <a:tr h="363830">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N_Epar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95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N_Ipar</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616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r>
              <a:tr h="363830">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N_Eexp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15774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N_Iexp</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44634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r>
              <a:tr h="363830">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N_Epae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17238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N_Ipae</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13126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r>
              <a:tr h="363830">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N_Emer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13673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N_Imer</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13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r>
              <a:tr h="363830">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 N_Espl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33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b="1" dirty="0">
                          <a:effectLst/>
                          <a:latin typeface="Times New Roman" panose="02020603050405020304" pitchFamily="18" charset="0"/>
                          <a:cs typeface="Times New Roman" panose="02020603050405020304" pitchFamily="18" charset="0"/>
                        </a:rPr>
                        <a:t> </a:t>
                      </a:r>
                      <a:r>
                        <a:rPr lang="es-EC" sz="1600" b="1" dirty="0" err="1">
                          <a:effectLst/>
                          <a:latin typeface="Times New Roman" panose="02020603050405020304" pitchFamily="18" charset="0"/>
                          <a:cs typeface="Times New Roman" panose="02020603050405020304" pitchFamily="18" charset="0"/>
                        </a:rPr>
                        <a:t>N_Ispl</a:t>
                      </a:r>
                      <a:r>
                        <a:rPr lang="es-EC" sz="1600" b="1" dirty="0">
                          <a:effectLst/>
                          <a:latin typeface="Times New Roman" panose="02020603050405020304" pitchFamily="18" charset="0"/>
                          <a:cs typeface="Times New Roman" panose="02020603050405020304" pitchFamily="18" charset="0"/>
                        </a:rPr>
                        <a:t> </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r>
              <a:tr h="363830">
                <a:tc gridSpan="2">
                  <a:txBody>
                    <a:bodyPr/>
                    <a:lstStyle/>
                    <a:p>
                      <a:pPr indent="226695" algn="ctr">
                        <a:lnSpc>
                          <a:spcPct val="150000"/>
                        </a:lnSpc>
                        <a:spcAft>
                          <a:spcPts val="0"/>
                        </a:spcAft>
                      </a:pPr>
                      <a:r>
                        <a:rPr lang="es-EC" sz="1600">
                          <a:effectLst/>
                          <a:latin typeface="Times New Roman" panose="02020603050405020304" pitchFamily="18"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hMerge="1">
                  <a:txBody>
                    <a:bodyPr/>
                    <a:lstStyle/>
                    <a:p>
                      <a:endParaRPr lang="es-EC"/>
                    </a:p>
                  </a:txBody>
                  <a:tcPr/>
                </a:tc>
                <a:tc gridSpan="2">
                  <a:txBody>
                    <a:bodyPr/>
                    <a:lstStyle/>
                    <a:p>
                      <a:pPr indent="226695" algn="ctr">
                        <a:lnSpc>
                          <a:spcPct val="150000"/>
                        </a:lnSpc>
                        <a:spcAft>
                          <a:spcPts val="0"/>
                        </a:spcAft>
                      </a:pPr>
                      <a:r>
                        <a:rPr lang="es-EC" sz="1600" dirty="0">
                          <a:effectLst/>
                          <a:latin typeface="Times New Roman" panose="02020603050405020304" pitchFamily="18" charset="0"/>
                          <a:cs typeface="Times New Roman" panose="02020603050405020304" pitchFamily="18" charset="0"/>
                        </a:rPr>
                        <a:t>337623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5" marR="41475" marT="0" marB="0" anchor="ctr"/>
                </a:tc>
                <a:tc hMerge="1">
                  <a:txBody>
                    <a:bodyPr/>
                    <a:lstStyle/>
                    <a:p>
                      <a:endParaRPr lang="es-EC"/>
                    </a:p>
                  </a:txBody>
                  <a:tcPr/>
                </a:tc>
              </a:tr>
            </a:tbl>
          </a:graphicData>
        </a:graphic>
      </p:graphicFrame>
    </p:spTree>
    <p:extLst>
      <p:ext uri="{BB962C8B-B14F-4D97-AF65-F5344CB8AC3E}">
        <p14:creationId xmlns:p14="http://schemas.microsoft.com/office/powerpoint/2010/main" val="57788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a:xfrm>
            <a:off x="628651" y="746129"/>
            <a:ext cx="8312150" cy="594640"/>
          </a:xfrm>
        </p:spPr>
        <p:txBody>
          <a:bodyPr/>
          <a:lstStyle/>
          <a:p>
            <a:r>
              <a:rPr lang="es-EC" dirty="0" err="1"/>
              <a:t>MathEvalCharacters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696265670"/>
              </p:ext>
            </p:extLst>
          </p:nvPr>
        </p:nvGraphicFramePr>
        <p:xfrm>
          <a:off x="251520" y="1844824"/>
          <a:ext cx="4292013" cy="3703320"/>
        </p:xfrm>
        <a:graphic>
          <a:graphicData uri="http://schemas.openxmlformats.org/drawingml/2006/table">
            <a:tbl>
              <a:tblPr firstRow="1" firstCol="1" bandRow="1">
                <a:tableStyleId>{B301B821-A1FF-4177-AEE7-76D212191A09}</a:tableStyleId>
              </a:tblPr>
              <a:tblGrid>
                <a:gridCol w="1975067"/>
                <a:gridCol w="1337301"/>
                <a:gridCol w="979645"/>
              </a:tblGrid>
              <a:tr h="802673">
                <a:tc gridSpan="2">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RESULTADOS BASE DE DATOS </a:t>
                      </a:r>
                      <a:r>
                        <a:rPr lang="es-EC" sz="1800" dirty="0" err="1">
                          <a:effectLst/>
                          <a:latin typeface="Times New Roman" panose="02020603050405020304" pitchFamily="18" charset="0"/>
                          <a:cs typeface="Times New Roman" panose="02020603050405020304" pitchFamily="18" charset="0"/>
                        </a:rPr>
                        <a:t>marmot_data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hMerge="1">
                  <a:txBody>
                    <a:bodyPr/>
                    <a:lstStyle/>
                    <a:p>
                      <a:endParaRPr lang="es-EC"/>
                    </a:p>
                  </a:txBody>
                  <a:tcP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r>
              <a:tr h="366123">
                <a:tc>
                  <a:txBody>
                    <a:bodyPr/>
                    <a:lstStyle/>
                    <a:p>
                      <a:pPr indent="226695" algn="l">
                        <a:lnSpc>
                          <a:spcPct val="150000"/>
                        </a:lnSpc>
                        <a:spcAft>
                          <a:spcPts val="0"/>
                        </a:spcAft>
                      </a:pPr>
                      <a:r>
                        <a:rPr lang="es-EC" sz="1800" dirty="0" err="1" smtClean="0">
                          <a:effectLst/>
                          <a:latin typeface="Times New Roman" panose="02020603050405020304" pitchFamily="18" charset="0"/>
                          <a:cs typeface="Times New Roman" panose="02020603050405020304" pitchFamily="18" charset="0"/>
                        </a:rPr>
                        <a:t>Nc_Ecor</a:t>
                      </a:r>
                      <a:r>
                        <a:rPr lang="es-EC" sz="1800" dirty="0" smtClean="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33661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22,041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r>
              <a:tr h="366123">
                <a:tc>
                  <a:txBody>
                    <a:bodyPr/>
                    <a:lstStyle/>
                    <a:p>
                      <a:pPr indent="226695" algn="l">
                        <a:lnSpc>
                          <a:spcPct val="150000"/>
                        </a:lnSpc>
                        <a:spcAft>
                          <a:spcPts val="0"/>
                        </a:spcAft>
                      </a:pPr>
                      <a:r>
                        <a:rPr lang="es-EC" sz="1800" dirty="0">
                          <a:effectLst/>
                          <a:latin typeface="Times New Roman" panose="02020603050405020304" pitchFamily="18" charset="0"/>
                          <a:cs typeface="Times New Roman" panose="02020603050405020304" pitchFamily="18" charset="0"/>
                        </a:rPr>
                        <a:t> </a:t>
                      </a:r>
                      <a:r>
                        <a:rPr lang="es-EC" sz="1800" dirty="0" err="1">
                          <a:effectLst/>
                          <a:latin typeface="Times New Roman" panose="02020603050405020304" pitchFamily="18" charset="0"/>
                          <a:cs typeface="Times New Roman" panose="02020603050405020304" pitchFamily="18" charset="0"/>
                        </a:rPr>
                        <a:t>Nc_Emis</a:t>
                      </a:r>
                      <a:r>
                        <a:rPr lang="es-EC" sz="18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5093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3,335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r>
              <a:tr h="366123">
                <a:tc>
                  <a:txBody>
                    <a:bodyPr/>
                    <a:lstStyle/>
                    <a:p>
                      <a:pPr indent="226695" algn="l">
                        <a:lnSpc>
                          <a:spcPct val="150000"/>
                        </a:lnSpc>
                        <a:spcAft>
                          <a:spcPts val="0"/>
                        </a:spcAft>
                      </a:pPr>
                      <a:r>
                        <a:rPr lang="es-EC" sz="1800" dirty="0">
                          <a:effectLst/>
                          <a:latin typeface="Times New Roman" panose="02020603050405020304" pitchFamily="18" charset="0"/>
                          <a:cs typeface="Times New Roman" panose="02020603050405020304" pitchFamily="18" charset="0"/>
                        </a:rPr>
                        <a:t> </a:t>
                      </a:r>
                      <a:r>
                        <a:rPr lang="es-EC" sz="1800" dirty="0" err="1">
                          <a:effectLst/>
                          <a:latin typeface="Times New Roman" panose="02020603050405020304" pitchFamily="18" charset="0"/>
                          <a:cs typeface="Times New Roman" panose="02020603050405020304" pitchFamily="18" charset="0"/>
                        </a:rPr>
                        <a:t>Nc_Eincor</a:t>
                      </a:r>
                      <a:r>
                        <a:rPr lang="es-EC" sz="1800" dirty="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a:effectLst/>
                          <a:latin typeface="Times New Roman" panose="02020603050405020304" pitchFamily="18" charset="0"/>
                          <a:cs typeface="Times New Roman" panose="02020603050405020304" pitchFamily="18" charset="0"/>
                        </a:rPr>
                        <a:t>5320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3,483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r>
              <a:tr h="366123">
                <a:tc>
                  <a:txBody>
                    <a:bodyPr/>
                    <a:lstStyle/>
                    <a:p>
                      <a:pPr indent="226695" algn="l">
                        <a:lnSpc>
                          <a:spcPct val="150000"/>
                        </a:lnSpc>
                        <a:spcAft>
                          <a:spcPts val="0"/>
                        </a:spcAft>
                      </a:pPr>
                      <a:r>
                        <a:rPr lang="es-EC" sz="1800">
                          <a:effectLst/>
                          <a:latin typeface="Times New Roman" panose="02020603050405020304" pitchFamily="18" charset="0"/>
                          <a:cs typeface="Times New Roman" panose="02020603050405020304" pitchFamily="18" charset="0"/>
                        </a:rPr>
                        <a:t> Nc_Icor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a:effectLst/>
                          <a:latin typeface="Times New Roman" panose="02020603050405020304" pitchFamily="18" charset="0"/>
                          <a:cs typeface="Times New Roman" panose="02020603050405020304" pitchFamily="18" charset="0"/>
                        </a:rPr>
                        <a:t>84151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55,101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r>
              <a:tr h="366123">
                <a:tc>
                  <a:txBody>
                    <a:bodyPr/>
                    <a:lstStyle/>
                    <a:p>
                      <a:pPr indent="226695" algn="l">
                        <a:lnSpc>
                          <a:spcPct val="150000"/>
                        </a:lnSpc>
                        <a:spcAft>
                          <a:spcPts val="0"/>
                        </a:spcAft>
                      </a:pPr>
                      <a:r>
                        <a:rPr lang="es-EC" sz="1800">
                          <a:effectLst/>
                          <a:latin typeface="Times New Roman" panose="02020603050405020304" pitchFamily="18" charset="0"/>
                          <a:cs typeface="Times New Roman" panose="02020603050405020304" pitchFamily="18" charset="0"/>
                        </a:rPr>
                        <a:t> Nc_Imis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a:effectLst/>
                          <a:latin typeface="Times New Roman" panose="02020603050405020304" pitchFamily="18" charset="0"/>
                          <a:cs typeface="Times New Roman" panose="02020603050405020304" pitchFamily="18" charset="0"/>
                        </a:rPr>
                        <a:t>10449</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6,842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r>
              <a:tr h="366123">
                <a:tc>
                  <a:txBody>
                    <a:bodyPr/>
                    <a:lstStyle/>
                    <a:p>
                      <a:pPr indent="226695" algn="l">
                        <a:lnSpc>
                          <a:spcPct val="150000"/>
                        </a:lnSpc>
                        <a:spcAft>
                          <a:spcPts val="0"/>
                        </a:spcAft>
                      </a:pPr>
                      <a:r>
                        <a:rPr lang="es-EC" sz="1800">
                          <a:effectLst/>
                          <a:latin typeface="Times New Roman" panose="02020603050405020304" pitchFamily="18" charset="0"/>
                          <a:cs typeface="Times New Roman" panose="02020603050405020304" pitchFamily="18" charset="0"/>
                        </a:rPr>
                        <a:t> Nc_Iincor </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a:effectLst/>
                          <a:latin typeface="Times New Roman" panose="02020603050405020304" pitchFamily="18" charset="0"/>
                          <a:cs typeface="Times New Roman" panose="02020603050405020304" pitchFamily="18" charset="0"/>
                        </a:rPr>
                        <a:t>14046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9,197</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r>
              <a:tr h="366123">
                <a:tc>
                  <a:txBody>
                    <a:bodyPr/>
                    <a:lstStyle/>
                    <a:p>
                      <a:pPr indent="226695" algn="ctr">
                        <a:lnSpc>
                          <a:spcPct val="150000"/>
                        </a:lnSpc>
                        <a:spcAft>
                          <a:spcPts val="0"/>
                        </a:spcAft>
                      </a:pPr>
                      <a:r>
                        <a:rPr lang="es-EC" sz="1800">
                          <a:effectLst/>
                          <a:latin typeface="Times New Roman" panose="02020603050405020304" pitchFamily="18" charset="0"/>
                          <a:cs typeface="Times New Roman" panose="02020603050405020304" pitchFamily="18" charset="0"/>
                        </a:rPr>
                        <a:t>Total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b"/>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152720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b"/>
                </a:tc>
                <a:tc>
                  <a:txBody>
                    <a:bodyPr/>
                    <a:lstStyle/>
                    <a:p>
                      <a:pPr indent="226695" algn="just">
                        <a:lnSpc>
                          <a:spcPct val="150000"/>
                        </a:lnSpc>
                      </a:pPr>
                      <a:endParaRPr lang="es-EC" sz="1600" dirty="0">
                        <a:effectLst/>
                        <a:latin typeface="Times New Roman" panose="02020603050405020304" pitchFamily="18" charset="0"/>
                        <a:cs typeface="Times New Roman" panose="02020603050405020304" pitchFamily="18" charset="0"/>
                      </a:endParaRPr>
                    </a:p>
                  </a:txBody>
                  <a:tcPr marL="33575" marR="33575" marT="0" marB="0" anchor="b"/>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231318474"/>
              </p:ext>
            </p:extLst>
          </p:nvPr>
        </p:nvGraphicFramePr>
        <p:xfrm>
          <a:off x="4784726" y="1844824"/>
          <a:ext cx="4211423" cy="3703320"/>
        </p:xfrm>
        <a:graphic>
          <a:graphicData uri="http://schemas.openxmlformats.org/drawingml/2006/table">
            <a:tbl>
              <a:tblPr firstRow="1" firstCol="1" bandRow="1">
                <a:tableStyleId>{B301B821-A1FF-4177-AEE7-76D212191A09}</a:tableStyleId>
              </a:tblPr>
              <a:tblGrid>
                <a:gridCol w="1573561"/>
                <a:gridCol w="1658217"/>
                <a:gridCol w="979645"/>
              </a:tblGrid>
              <a:tr h="414413">
                <a:tc gridSpan="2">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RESULTADOS BASE DE DATOS </a:t>
                      </a:r>
                      <a:r>
                        <a:rPr lang="es-EC" sz="1800" dirty="0" err="1">
                          <a:effectLst/>
                          <a:latin typeface="Times New Roman" panose="02020603050405020304" pitchFamily="18" charset="0"/>
                          <a:cs typeface="Times New Roman" panose="02020603050405020304" pitchFamily="18" charset="0"/>
                        </a:rPr>
                        <a:t>new_marmot_data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hMerge="1">
                  <a:txBody>
                    <a:bodyPr/>
                    <a:lstStyle/>
                    <a:p>
                      <a:endParaRPr lang="es-EC"/>
                    </a:p>
                  </a:txBody>
                  <a:tcP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b"/>
                </a:tc>
              </a:tr>
              <a:tr h="0">
                <a:tc>
                  <a:txBody>
                    <a:bodyPr/>
                    <a:lstStyle/>
                    <a:p>
                      <a:pPr indent="226695" algn="l">
                        <a:lnSpc>
                          <a:spcPct val="150000"/>
                        </a:lnSpc>
                        <a:spcAft>
                          <a:spcPts val="0"/>
                        </a:spcAft>
                      </a:pPr>
                      <a:r>
                        <a:rPr lang="es-EC" sz="1800" dirty="0" err="1" smtClean="0">
                          <a:effectLst/>
                          <a:latin typeface="Times New Roman" panose="02020603050405020304" pitchFamily="18" charset="0"/>
                          <a:cs typeface="Times New Roman" panose="02020603050405020304" pitchFamily="18" charset="0"/>
                        </a:rPr>
                        <a:t>Nc_Ecor</a:t>
                      </a:r>
                      <a:r>
                        <a:rPr lang="es-EC" sz="1800" dirty="0" smtClean="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33611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21,705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b"/>
                </a:tc>
              </a:tr>
              <a:tr h="316084">
                <a:tc>
                  <a:txBody>
                    <a:bodyPr/>
                    <a:lstStyle/>
                    <a:p>
                      <a:pPr indent="226695" algn="l">
                        <a:lnSpc>
                          <a:spcPct val="150000"/>
                        </a:lnSpc>
                        <a:spcAft>
                          <a:spcPts val="0"/>
                        </a:spcAft>
                      </a:pPr>
                      <a:r>
                        <a:rPr lang="es-EC" sz="1800" dirty="0" err="1" smtClean="0">
                          <a:effectLst/>
                          <a:latin typeface="Times New Roman" panose="02020603050405020304" pitchFamily="18" charset="0"/>
                          <a:cs typeface="Times New Roman" panose="02020603050405020304" pitchFamily="18" charset="0"/>
                        </a:rPr>
                        <a:t>Nc_Emis</a:t>
                      </a:r>
                      <a:r>
                        <a:rPr lang="es-EC" sz="1800" dirty="0" smtClean="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5182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3,346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b"/>
                </a:tc>
              </a:tr>
              <a:tr h="164124">
                <a:tc>
                  <a:txBody>
                    <a:bodyPr/>
                    <a:lstStyle/>
                    <a:p>
                      <a:pPr indent="226695" algn="l">
                        <a:lnSpc>
                          <a:spcPct val="150000"/>
                        </a:lnSpc>
                        <a:spcAft>
                          <a:spcPts val="0"/>
                        </a:spcAft>
                      </a:pPr>
                      <a:r>
                        <a:rPr lang="es-EC" sz="1800" dirty="0" err="1" smtClean="0">
                          <a:effectLst/>
                          <a:latin typeface="Times New Roman" panose="02020603050405020304" pitchFamily="18" charset="0"/>
                          <a:cs typeface="Times New Roman" panose="02020603050405020304" pitchFamily="18" charset="0"/>
                        </a:rPr>
                        <a:t>Nc_Eincor</a:t>
                      </a:r>
                      <a:r>
                        <a:rPr lang="es-EC" sz="1800" dirty="0" smtClean="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a:effectLst/>
                          <a:latin typeface="Times New Roman" panose="02020603050405020304" pitchFamily="18" charset="0"/>
                          <a:cs typeface="Times New Roman" panose="02020603050405020304" pitchFamily="18" charset="0"/>
                        </a:rPr>
                        <a:t>5760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3,719</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b"/>
                </a:tc>
              </a:tr>
              <a:tr h="49756">
                <a:tc>
                  <a:txBody>
                    <a:bodyPr/>
                    <a:lstStyle/>
                    <a:p>
                      <a:pPr indent="226695" algn="l">
                        <a:lnSpc>
                          <a:spcPct val="150000"/>
                        </a:lnSpc>
                        <a:spcAft>
                          <a:spcPts val="0"/>
                        </a:spcAft>
                      </a:pPr>
                      <a:r>
                        <a:rPr lang="es-EC" sz="1800" dirty="0" err="1" smtClean="0">
                          <a:effectLst/>
                          <a:latin typeface="Times New Roman" panose="02020603050405020304" pitchFamily="18" charset="0"/>
                          <a:cs typeface="Times New Roman" panose="02020603050405020304" pitchFamily="18" charset="0"/>
                        </a:rPr>
                        <a:t>Nc_Icor</a:t>
                      </a:r>
                      <a:r>
                        <a:rPr lang="es-EC" sz="1800" dirty="0" smtClean="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a:effectLst/>
                          <a:latin typeface="Times New Roman" panose="02020603050405020304" pitchFamily="18" charset="0"/>
                          <a:cs typeface="Times New Roman" panose="02020603050405020304" pitchFamily="18" charset="0"/>
                        </a:rPr>
                        <a:t>84258</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54,411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b"/>
                </a:tc>
              </a:tr>
              <a:tr h="0">
                <a:tc>
                  <a:txBody>
                    <a:bodyPr/>
                    <a:lstStyle/>
                    <a:p>
                      <a:pPr indent="226695" algn="l">
                        <a:lnSpc>
                          <a:spcPct val="150000"/>
                        </a:lnSpc>
                        <a:spcAft>
                          <a:spcPts val="0"/>
                        </a:spcAft>
                      </a:pPr>
                      <a:r>
                        <a:rPr lang="es-EC" sz="1800" dirty="0" err="1" smtClean="0">
                          <a:effectLst/>
                          <a:latin typeface="Times New Roman" panose="02020603050405020304" pitchFamily="18" charset="0"/>
                          <a:cs typeface="Times New Roman" panose="02020603050405020304" pitchFamily="18" charset="0"/>
                        </a:rPr>
                        <a:t>Nc_Imis</a:t>
                      </a:r>
                      <a:r>
                        <a:rPr lang="es-EC" sz="1800" dirty="0" smtClean="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a:effectLst/>
                          <a:latin typeface="Times New Roman" panose="02020603050405020304" pitchFamily="18" charset="0"/>
                          <a:cs typeface="Times New Roman" panose="02020603050405020304" pitchFamily="18" charset="0"/>
                        </a:rPr>
                        <a:t>10922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7,053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b"/>
                </a:tc>
              </a:tr>
              <a:tr h="37044">
                <a:tc>
                  <a:txBody>
                    <a:bodyPr/>
                    <a:lstStyle/>
                    <a:p>
                      <a:pPr indent="226695" algn="l">
                        <a:lnSpc>
                          <a:spcPct val="150000"/>
                        </a:lnSpc>
                        <a:spcAft>
                          <a:spcPts val="0"/>
                        </a:spcAft>
                      </a:pPr>
                      <a:r>
                        <a:rPr lang="es-EC" sz="1800" dirty="0" err="1" smtClean="0">
                          <a:effectLst/>
                          <a:latin typeface="Times New Roman" panose="02020603050405020304" pitchFamily="18" charset="0"/>
                          <a:cs typeface="Times New Roman" panose="02020603050405020304" pitchFamily="18" charset="0"/>
                        </a:rPr>
                        <a:t>Nc_Iincor</a:t>
                      </a:r>
                      <a:r>
                        <a:rPr lang="es-EC" sz="1800" dirty="0" smtClean="0">
                          <a:effectLst/>
                          <a:latin typeface="Times New Roman" panose="02020603050405020304" pitchFamily="18"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15123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9,766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b"/>
                </a:tc>
              </a:tr>
              <a:tr h="207207">
                <a:tc>
                  <a:txBody>
                    <a:bodyPr/>
                    <a:lstStyle/>
                    <a:p>
                      <a:pPr indent="226695" algn="ctr">
                        <a:lnSpc>
                          <a:spcPct val="150000"/>
                        </a:lnSpc>
                        <a:spcAft>
                          <a:spcPts val="0"/>
                        </a:spcAft>
                      </a:pPr>
                      <a:r>
                        <a:rPr lang="es-EC" sz="1800">
                          <a:effectLst/>
                          <a:latin typeface="Times New Roman" panose="02020603050405020304" pitchFamily="18" charset="0"/>
                          <a:cs typeface="Times New Roman" panose="02020603050405020304" pitchFamily="18" charset="0"/>
                        </a:rPr>
                        <a:t> Total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ctr">
                        <a:lnSpc>
                          <a:spcPct val="150000"/>
                        </a:lnSpc>
                        <a:spcAft>
                          <a:spcPts val="0"/>
                        </a:spcAft>
                      </a:pPr>
                      <a:r>
                        <a:rPr lang="es-EC" sz="1800" dirty="0">
                          <a:effectLst/>
                          <a:latin typeface="Times New Roman" panose="02020603050405020304" pitchFamily="18" charset="0"/>
                          <a:cs typeface="Times New Roman" panose="02020603050405020304" pitchFamily="18" charset="0"/>
                        </a:rPr>
                        <a:t>154856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575" marR="33575" marT="0" marB="0" anchor="ctr"/>
                </a:tc>
                <a:tc>
                  <a:txBody>
                    <a:bodyPr/>
                    <a:lstStyle/>
                    <a:p>
                      <a:pPr indent="226695" algn="just">
                        <a:lnSpc>
                          <a:spcPct val="150000"/>
                        </a:lnSpc>
                      </a:pPr>
                      <a:endParaRPr lang="es-EC" sz="1600" dirty="0">
                        <a:effectLst/>
                        <a:latin typeface="Times New Roman" panose="02020603050405020304" pitchFamily="18" charset="0"/>
                        <a:cs typeface="Times New Roman" panose="02020603050405020304" pitchFamily="18" charset="0"/>
                      </a:endParaRPr>
                    </a:p>
                  </a:txBody>
                  <a:tcPr marL="33575" marR="33575" marT="0" marB="0" anchor="b"/>
                </a:tc>
              </a:tr>
            </a:tbl>
          </a:graphicData>
        </a:graphic>
      </p:graphicFrame>
    </p:spTree>
    <p:extLst>
      <p:ext uri="{BB962C8B-B14F-4D97-AF65-F5344CB8AC3E}">
        <p14:creationId xmlns:p14="http://schemas.microsoft.com/office/powerpoint/2010/main" val="3296754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08720"/>
            <a:ext cx="8424936" cy="4896544"/>
          </a:xfrm>
          <a:ln w="25400">
            <a:solidFill>
              <a:schemeClr val="tx1"/>
            </a:solidFill>
          </a:ln>
        </p:spPr>
        <p:txBody>
          <a:bodyPr>
            <a:normAutofit/>
          </a:bodyPr>
          <a:lstStyle/>
          <a:p>
            <a:pPr algn="just"/>
            <a:r>
              <a:rPr lang="es-EC" sz="2000" dirty="0" smtClean="0">
                <a:latin typeface="Times New Roman" panose="02020603050405020304" pitchFamily="18" charset="0"/>
                <a:cs typeface="Times New Roman" panose="02020603050405020304" pitchFamily="18" charset="0"/>
              </a:rPr>
              <a:t>Una </a:t>
            </a:r>
            <a:r>
              <a:rPr lang="es-EC" sz="2000" dirty="0">
                <a:latin typeface="Times New Roman" panose="02020603050405020304" pitchFamily="18" charset="0"/>
                <a:cs typeface="Times New Roman" panose="02020603050405020304" pitchFamily="18" charset="0"/>
              </a:rPr>
              <a:t>vez realizada la investigación del estado del arte, se ha concluido que en la actualidad no se puede encontrar con facilidad una base de datos que contenga una cantidad de datos representativos y válidos para realizar una evaluación fiable de algoritmos de reconocimiento de fórmulas en documentos PDF debido a que no existen o son bases de datos propietarias, lo cual dificulta su fácil uso en herramientas de evaluación que puedan comparar la validez o fiabilidad de dichos algoritmos</a:t>
            </a:r>
            <a:r>
              <a:rPr lang="es-EC" sz="2000" dirty="0" smtClean="0">
                <a:latin typeface="Times New Roman" panose="02020603050405020304" pitchFamily="18" charset="0"/>
                <a:cs typeface="Times New Roman" panose="02020603050405020304" pitchFamily="18" charset="0"/>
              </a:rPr>
              <a:t>.</a:t>
            </a:r>
          </a:p>
          <a:p>
            <a:pPr algn="just"/>
            <a:r>
              <a:rPr lang="es-EC" altLang="es-EC" sz="2000" dirty="0" smtClean="0">
                <a:latin typeface="Times New Roman" panose="02020603050405020304" pitchFamily="18" charset="0"/>
                <a:ea typeface="Calibri" panose="020F0502020204030204" pitchFamily="34" charset="0"/>
                <a:cs typeface="Times New Roman" panose="02020603050405020304" pitchFamily="18" charset="0"/>
              </a:rPr>
              <a:t>En el presente trabajo </a:t>
            </a:r>
            <a:r>
              <a:rPr lang="es-EC" altLang="es-EC" sz="2000" dirty="0">
                <a:latin typeface="Times New Roman" panose="02020603050405020304" pitchFamily="18" charset="0"/>
                <a:ea typeface="Calibri" panose="020F0502020204030204" pitchFamily="34" charset="0"/>
                <a:cs typeface="Times New Roman" panose="02020603050405020304" pitchFamily="18" charset="0"/>
              </a:rPr>
              <a:t>de investigación, a pesar de que se cimentó en la base de datos presentada en el trabajo </a:t>
            </a:r>
            <a:r>
              <a:rPr lang="es-EC" altLang="es-EC" sz="2000" i="1" dirty="0">
                <a:latin typeface="Times New Roman" panose="02020603050405020304" pitchFamily="18" charset="0"/>
                <a:ea typeface="Calibri" panose="020F0502020204030204" pitchFamily="34" charset="0"/>
                <a:cs typeface="Times New Roman" panose="02020603050405020304" pitchFamily="18" charset="0"/>
              </a:rPr>
              <a:t>Performance </a:t>
            </a:r>
            <a:r>
              <a:rPr lang="es-EC" altLang="es-EC" sz="2000" i="1" dirty="0" err="1">
                <a:latin typeface="Times New Roman" panose="02020603050405020304" pitchFamily="18" charset="0"/>
                <a:ea typeface="Calibri" panose="020F0502020204030204" pitchFamily="34" charset="0"/>
                <a:cs typeface="Times New Roman" panose="02020603050405020304" pitchFamily="18" charset="0"/>
              </a:rPr>
              <a:t>Evaluation</a:t>
            </a:r>
            <a:r>
              <a:rPr lang="es-EC" altLang="es-EC" sz="2000" i="1" dirty="0">
                <a:latin typeface="Times New Roman" panose="02020603050405020304" pitchFamily="18" charset="0"/>
                <a:ea typeface="Calibri" panose="020F0502020204030204" pitchFamily="34" charset="0"/>
                <a:cs typeface="Times New Roman" panose="02020603050405020304" pitchFamily="18" charset="0"/>
              </a:rPr>
              <a:t> of </a:t>
            </a:r>
            <a:r>
              <a:rPr lang="es-EC" altLang="es-EC" sz="2000" i="1" dirty="0" err="1">
                <a:latin typeface="Times New Roman" panose="02020603050405020304" pitchFamily="18" charset="0"/>
                <a:ea typeface="Calibri" panose="020F0502020204030204" pitchFamily="34" charset="0"/>
                <a:cs typeface="Times New Roman" panose="02020603050405020304" pitchFamily="18" charset="0"/>
              </a:rPr>
              <a:t>Mathematical</a:t>
            </a:r>
            <a:r>
              <a:rPr lang="es-EC" altLang="es-EC" sz="2000" i="1" dirty="0">
                <a:latin typeface="Times New Roman" panose="02020603050405020304" pitchFamily="18" charset="0"/>
                <a:ea typeface="Calibri" panose="020F0502020204030204" pitchFamily="34" charset="0"/>
                <a:cs typeface="Times New Roman" panose="02020603050405020304" pitchFamily="18" charset="0"/>
              </a:rPr>
              <a:t> Formula </a:t>
            </a:r>
            <a:r>
              <a:rPr lang="es-EC" altLang="es-EC" sz="2000" i="1" dirty="0" err="1">
                <a:latin typeface="Times New Roman" panose="02020603050405020304" pitchFamily="18" charset="0"/>
                <a:ea typeface="Calibri" panose="020F0502020204030204" pitchFamily="34" charset="0"/>
                <a:cs typeface="Times New Roman" panose="02020603050405020304" pitchFamily="18" charset="0"/>
              </a:rPr>
              <a:t>Identification</a:t>
            </a:r>
            <a:r>
              <a:rPr lang="es-EC" altLang="es-EC" sz="2000" dirty="0">
                <a:latin typeface="Times New Roman" panose="02020603050405020304" pitchFamily="18" charset="0"/>
                <a:ea typeface="Calibri" panose="020F0502020204030204" pitchFamily="34" charset="0"/>
                <a:cs typeface="Times New Roman" panose="02020603050405020304" pitchFamily="18" charset="0"/>
              </a:rPr>
              <a:t>, se ha realizado una gran cantidad de correcciones y cambios sustanciales de gran valor, principalmente en los elementos que contienen una fórmula matemática, mediante el uso de las herramientas de evaluación presentadas </a:t>
            </a:r>
            <a:r>
              <a:rPr lang="es-EC" altLang="es-EC" sz="2000" dirty="0" smtClean="0">
                <a:latin typeface="Times New Roman" panose="02020603050405020304" pitchFamily="18" charset="0"/>
                <a:ea typeface="Calibri" panose="020F0502020204030204" pitchFamily="34" charset="0"/>
                <a:cs typeface="Times New Roman" panose="02020603050405020304" pitchFamily="18" charset="0"/>
              </a:rPr>
              <a:t>se </a:t>
            </a:r>
            <a:r>
              <a:rPr lang="es-EC" altLang="es-EC" sz="2000" dirty="0">
                <a:latin typeface="Times New Roman" panose="02020603050405020304" pitchFamily="18" charset="0"/>
                <a:ea typeface="Calibri" panose="020F0502020204030204" pitchFamily="34" charset="0"/>
                <a:cs typeface="Times New Roman" panose="02020603050405020304" pitchFamily="18" charset="0"/>
              </a:rPr>
              <a:t>demuestra que esta base de datos puede ser utilizada en la evaluación de futuros trabajos de detección de fórmulas matemáticas en archivos PDF</a:t>
            </a:r>
            <a:r>
              <a:rPr lang="es-EC" altLang="es-EC" sz="2000" dirty="0">
                <a:latin typeface="Times New Roman" panose="02020603050405020304" pitchFamily="18" charset="0"/>
                <a:cs typeface="Times New Roman" panose="02020603050405020304" pitchFamily="18" charset="0"/>
              </a:rPr>
              <a:t> </a:t>
            </a:r>
          </a:p>
          <a:p>
            <a:pPr lvl="0" algn="just"/>
            <a:endParaRPr lang="es-EC" dirty="0">
              <a:latin typeface="Times New Roman" panose="02020603050405020304" pitchFamily="18" charset="0"/>
              <a:cs typeface="Times New Roman" panose="02020603050405020304" pitchFamily="18" charset="0"/>
            </a:endParaRPr>
          </a:p>
        </p:txBody>
      </p:sp>
      <p:sp>
        <p:nvSpPr>
          <p:cNvPr id="5" name="1 Título"/>
          <p:cNvSpPr>
            <a:spLocks noGrp="1"/>
          </p:cNvSpPr>
          <p:nvPr>
            <p:ph type="title"/>
          </p:nvPr>
        </p:nvSpPr>
        <p:spPr/>
        <p:txBody>
          <a:bodyPr>
            <a:normAutofit fontScale="90000"/>
          </a:bodyPr>
          <a:lstStyle/>
          <a:p>
            <a:pPr algn="ctr"/>
            <a:r>
              <a:rPr lang="es-EC" sz="4000" dirty="0" smtClean="0"/>
              <a:t>Conclusiones</a:t>
            </a:r>
            <a:endParaRPr lang="es-EC" sz="4000" dirty="0"/>
          </a:p>
        </p:txBody>
      </p:sp>
    </p:spTree>
    <p:extLst>
      <p:ext uri="{BB962C8B-B14F-4D97-AF65-F5344CB8AC3E}">
        <p14:creationId xmlns:p14="http://schemas.microsoft.com/office/powerpoint/2010/main" val="2151107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08720"/>
            <a:ext cx="8424936" cy="4896544"/>
          </a:xfrm>
          <a:ln w="25400">
            <a:solidFill>
              <a:schemeClr val="tx1"/>
            </a:solidFill>
          </a:ln>
        </p:spPr>
        <p:txBody>
          <a:bodyPr>
            <a:normAutofit/>
          </a:bodyPr>
          <a:lstStyle/>
          <a:p>
            <a:pPr lvl="0" algn="just"/>
            <a:r>
              <a:rPr lang="es-EC" sz="2000" dirty="0">
                <a:latin typeface="Times New Roman" panose="02020603050405020304" pitchFamily="18" charset="0"/>
                <a:cs typeface="Times New Roman" panose="02020603050405020304" pitchFamily="18" charset="0"/>
              </a:rPr>
              <a:t>En esta investigación se ha creado una base de datos que contiene 400 hojas de documentos PDF dentro de las cuales se encuentran 9482 fórmulas matemáticas, 7907 embebidas y 1575 aisladas, por lo tanto después del análisis realizado se puede establecer que los datos que contiene la nueva base de datos presentada (</a:t>
            </a:r>
            <a:r>
              <a:rPr lang="es-EC" sz="2000" dirty="0" err="1">
                <a:latin typeface="Times New Roman" panose="02020603050405020304" pitchFamily="18" charset="0"/>
                <a:cs typeface="Times New Roman" panose="02020603050405020304" pitchFamily="18" charset="0"/>
              </a:rPr>
              <a:t>new_marmot_data</a:t>
            </a:r>
            <a:r>
              <a:rPr lang="es-EC" sz="2000" dirty="0">
                <a:latin typeface="Times New Roman" panose="02020603050405020304" pitchFamily="18" charset="0"/>
                <a:cs typeface="Times New Roman" panose="02020603050405020304" pitchFamily="18" charset="0"/>
              </a:rPr>
              <a:t>)  es un conjunto de  datos representativo de los documentos en </a:t>
            </a:r>
            <a:r>
              <a:rPr lang="es-EC" sz="2000" dirty="0" smtClean="0">
                <a:latin typeface="Times New Roman" panose="02020603050405020304" pitchFamily="18" charset="0"/>
                <a:cs typeface="Times New Roman" panose="02020603050405020304" pitchFamily="18" charset="0"/>
              </a:rPr>
              <a:t>el </a:t>
            </a:r>
            <a:r>
              <a:rPr lang="es-EC" sz="2000" dirty="0">
                <a:latin typeface="Times New Roman" panose="02020603050405020304" pitchFamily="18" charset="0"/>
                <a:cs typeface="Times New Roman" panose="02020603050405020304" pitchFamily="18" charset="0"/>
              </a:rPr>
              <a:t>mundo real</a:t>
            </a:r>
            <a:r>
              <a:rPr lang="es-EC" sz="2000" dirty="0" smtClean="0">
                <a:latin typeface="Times New Roman" panose="02020603050405020304" pitchFamily="18" charset="0"/>
                <a:cs typeface="Times New Roman" panose="02020603050405020304" pitchFamily="18" charset="0"/>
              </a:rPr>
              <a:t>.</a:t>
            </a:r>
          </a:p>
          <a:p>
            <a:pPr lvl="0" algn="just"/>
            <a:r>
              <a:rPr lang="es-EC" sz="2000" dirty="0">
                <a:latin typeface="Times New Roman" panose="02020603050405020304" pitchFamily="18" charset="0"/>
                <a:cs typeface="Times New Roman" panose="02020603050405020304" pitchFamily="18" charset="0"/>
              </a:rPr>
              <a:t>Mediante la utilización de técnicas de procesamiento digital de imágenes PDI, principalmente mediante la técnica de componentes conexos y con la ayuda de librerías especializadas en PDI para lenguaje Python como </a:t>
            </a:r>
            <a:r>
              <a:rPr lang="es-EC" sz="2000" dirty="0" err="1">
                <a:latin typeface="Times New Roman" panose="02020603050405020304" pitchFamily="18" charset="0"/>
                <a:cs typeface="Times New Roman" panose="02020603050405020304" pitchFamily="18" charset="0"/>
              </a:rPr>
              <a:t>OpenCV</a:t>
            </a:r>
            <a:r>
              <a:rPr lang="es-EC" sz="2000" dirty="0">
                <a:latin typeface="Times New Roman" panose="02020603050405020304" pitchFamily="18" charset="0"/>
                <a:cs typeface="Times New Roman" panose="02020603050405020304" pitchFamily="18" charset="0"/>
              </a:rPr>
              <a:t>, se ha podido reconocer, codificar y añadir una gran cantidad de elementos a la base de datos para de esta manera ampliar la información y mejorar el rendimiento de la base de datos </a:t>
            </a:r>
            <a:r>
              <a:rPr lang="es-EC" sz="2000" dirty="0" smtClean="0">
                <a:latin typeface="Times New Roman" panose="02020603050405020304" pitchFamily="18" charset="0"/>
                <a:cs typeface="Times New Roman" panose="02020603050405020304" pitchFamily="18" charset="0"/>
              </a:rPr>
              <a:t>presentada</a:t>
            </a:r>
          </a:p>
          <a:p>
            <a:pPr lvl="0" algn="just"/>
            <a:r>
              <a:rPr lang="es-EC" sz="2000" dirty="0">
                <a:latin typeface="Times New Roman" panose="02020603050405020304" pitchFamily="18" charset="0"/>
                <a:cs typeface="Times New Roman" panose="02020603050405020304" pitchFamily="18" charset="0"/>
              </a:rPr>
              <a:t>Se ha probado la validez de la base de datos propuesta mediante las tres herramientas de evaluación presentadas en este trabajo, obteniendo resultados esperados para cada caso de detección confirmando así la validez de la base de datos</a:t>
            </a:r>
          </a:p>
        </p:txBody>
      </p:sp>
      <p:sp>
        <p:nvSpPr>
          <p:cNvPr id="5" name="1 Título"/>
          <p:cNvSpPr>
            <a:spLocks noGrp="1"/>
          </p:cNvSpPr>
          <p:nvPr>
            <p:ph type="title"/>
          </p:nvPr>
        </p:nvSpPr>
        <p:spPr/>
        <p:txBody>
          <a:bodyPr>
            <a:normAutofit fontScale="90000"/>
          </a:bodyPr>
          <a:lstStyle/>
          <a:p>
            <a:pPr algn="ctr"/>
            <a:r>
              <a:rPr lang="es-EC" sz="4000" dirty="0" smtClean="0"/>
              <a:t>Conclusiones</a:t>
            </a:r>
            <a:endParaRPr lang="es-EC" sz="4000" dirty="0"/>
          </a:p>
        </p:txBody>
      </p:sp>
    </p:spTree>
    <p:extLst>
      <p:ext uri="{BB962C8B-B14F-4D97-AF65-F5344CB8AC3E}">
        <p14:creationId xmlns:p14="http://schemas.microsoft.com/office/powerpoint/2010/main" val="2938116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0"/>
            <a:ext cx="8064896" cy="584200"/>
          </a:xfrm>
        </p:spPr>
        <p:txBody>
          <a:bodyPr/>
          <a:lstStyle/>
          <a:p>
            <a:r>
              <a:rPr lang="es-EC" dirty="0" smtClean="0"/>
              <a:t>Recomendaciones y Trabajos Futuros</a:t>
            </a:r>
            <a:endParaRPr lang="es-EC" dirty="0"/>
          </a:p>
        </p:txBody>
      </p:sp>
      <p:sp>
        <p:nvSpPr>
          <p:cNvPr id="3" name="2 Marcador de contenido"/>
          <p:cNvSpPr>
            <a:spLocks noGrp="1"/>
          </p:cNvSpPr>
          <p:nvPr>
            <p:ph idx="1"/>
          </p:nvPr>
        </p:nvSpPr>
        <p:spPr>
          <a:xfrm>
            <a:off x="467544" y="764704"/>
            <a:ext cx="8312150" cy="5248275"/>
          </a:xfrm>
          <a:ln w="25400">
            <a:solidFill>
              <a:schemeClr val="tx1"/>
            </a:solidFill>
          </a:ln>
        </p:spPr>
        <p:txBody>
          <a:bodyPr>
            <a:normAutofit/>
          </a:bodyPr>
          <a:lstStyle/>
          <a:p>
            <a:pPr algn="just"/>
            <a:r>
              <a:rPr lang="es-EC" sz="2000" dirty="0">
                <a:latin typeface="Times New Roman" panose="02020603050405020304" pitchFamily="18" charset="0"/>
                <a:cs typeface="Times New Roman" panose="02020603050405020304" pitchFamily="18" charset="0"/>
              </a:rPr>
              <a:t>Para utilizar las herramientas de evaluación, se recomienda tomar en cuenta el formato de árbol y las etiquetas específicas del archivo XML que ingresará a ser evaluado tal como han sido </a:t>
            </a:r>
            <a:r>
              <a:rPr lang="es-EC" sz="2000" dirty="0" smtClean="0">
                <a:latin typeface="Times New Roman" panose="02020603050405020304" pitchFamily="18" charset="0"/>
                <a:cs typeface="Times New Roman" panose="02020603050405020304" pitchFamily="18" charset="0"/>
              </a:rPr>
              <a:t>descritas, </a:t>
            </a:r>
            <a:r>
              <a:rPr lang="es-EC" sz="2000" dirty="0">
                <a:latin typeface="Times New Roman" panose="02020603050405020304" pitchFamily="18" charset="0"/>
                <a:cs typeface="Times New Roman" panose="02020603050405020304" pitchFamily="18" charset="0"/>
              </a:rPr>
              <a:t>ya que de no ser así, la evaluación no se </a:t>
            </a:r>
            <a:r>
              <a:rPr lang="es-EC" sz="2000" dirty="0" smtClean="0">
                <a:latin typeface="Times New Roman" panose="02020603050405020304" pitchFamily="18" charset="0"/>
                <a:cs typeface="Times New Roman" panose="02020603050405020304" pitchFamily="18" charset="0"/>
              </a:rPr>
              <a:t>realizará </a:t>
            </a:r>
            <a:r>
              <a:rPr lang="es-EC" sz="2000" dirty="0">
                <a:latin typeface="Times New Roman" panose="02020603050405020304" pitchFamily="18" charset="0"/>
                <a:cs typeface="Times New Roman" panose="02020603050405020304" pitchFamily="18" charset="0"/>
              </a:rPr>
              <a:t>de forma </a:t>
            </a:r>
            <a:r>
              <a:rPr lang="es-EC" sz="2000" dirty="0" smtClean="0">
                <a:latin typeface="Times New Roman" panose="02020603050405020304" pitchFamily="18" charset="0"/>
                <a:cs typeface="Times New Roman" panose="02020603050405020304" pitchFamily="18" charset="0"/>
              </a:rPr>
              <a:t>correcta.</a:t>
            </a:r>
          </a:p>
          <a:p>
            <a:pPr marL="0" indent="0" algn="just">
              <a:buNone/>
            </a:pPr>
            <a:endParaRPr lang="es-EC" sz="2000" dirty="0" smtClean="0">
              <a:latin typeface="Times New Roman" panose="02020603050405020304" pitchFamily="18" charset="0"/>
              <a:cs typeface="Times New Roman" panose="02020603050405020304" pitchFamily="18" charset="0"/>
            </a:endParaRPr>
          </a:p>
          <a:p>
            <a:pPr algn="just"/>
            <a:r>
              <a:rPr lang="es-EC" sz="2000" dirty="0">
                <a:latin typeface="Times New Roman" panose="02020603050405020304" pitchFamily="18" charset="0"/>
                <a:cs typeface="Times New Roman" panose="02020603050405020304" pitchFamily="18" charset="0"/>
              </a:rPr>
              <a:t>Como trabajo futuro se recomienda ampliar la cantidad de hojas de archivos PDF que contiene la base de datos, tomando en cuenta las nuevas versiones de PDF, para de esta manera mejorar su </a:t>
            </a:r>
            <a:r>
              <a:rPr lang="es-EC" sz="2000" dirty="0" smtClean="0">
                <a:latin typeface="Times New Roman" panose="02020603050405020304" pitchFamily="18" charset="0"/>
                <a:cs typeface="Times New Roman" panose="02020603050405020304" pitchFamily="18" charset="0"/>
              </a:rPr>
              <a:t>desempeño.</a:t>
            </a:r>
          </a:p>
          <a:p>
            <a:pPr algn="just"/>
            <a:r>
              <a:rPr lang="es-EC" sz="2000" dirty="0">
                <a:latin typeface="Times New Roman" panose="02020603050405020304" pitchFamily="18" charset="0"/>
                <a:cs typeface="Times New Roman" panose="02020603050405020304" pitchFamily="18" charset="0"/>
              </a:rPr>
              <a:t>Mediante el uso de la base de datos propuesta, a futuro se puede mejorar o crear un sistema de reconocimiento de fórmulas matemáticas en archivos PDF y ser evaluado con las herramientas </a:t>
            </a:r>
            <a:r>
              <a:rPr lang="es-EC" sz="2000" dirty="0" smtClean="0">
                <a:latin typeface="Times New Roman" panose="02020603050405020304" pitchFamily="18" charset="0"/>
                <a:cs typeface="Times New Roman" panose="02020603050405020304" pitchFamily="18" charset="0"/>
              </a:rPr>
              <a:t>propuestas</a:t>
            </a:r>
          </a:p>
          <a:p>
            <a:pPr algn="just"/>
            <a:r>
              <a:rPr lang="es-EC" sz="2000" dirty="0">
                <a:latin typeface="Times New Roman" panose="02020603050405020304" pitchFamily="18" charset="0"/>
                <a:cs typeface="Times New Roman" panose="02020603050405020304" pitchFamily="18" charset="0"/>
              </a:rPr>
              <a:t>S</a:t>
            </a:r>
            <a:r>
              <a:rPr lang="es-EC" sz="2000" dirty="0" smtClean="0">
                <a:latin typeface="Times New Roman" panose="02020603050405020304" pitchFamily="18" charset="0"/>
                <a:cs typeface="Times New Roman" panose="02020603050405020304" pitchFamily="18" charset="0"/>
              </a:rPr>
              <a:t>e </a:t>
            </a:r>
            <a:r>
              <a:rPr lang="es-EC" sz="2000" dirty="0">
                <a:latin typeface="Times New Roman" panose="02020603050405020304" pitchFamily="18" charset="0"/>
                <a:cs typeface="Times New Roman" panose="02020603050405020304" pitchFamily="18" charset="0"/>
              </a:rPr>
              <a:t>puede crear aplicaciones para personas no videntes que requieran del acceso a documentos con fórmulas matemáticas y de esta manera aportar a la inclusión de personas con </a:t>
            </a:r>
            <a:r>
              <a:rPr lang="es-EC" sz="2000" dirty="0" smtClean="0">
                <a:latin typeface="Times New Roman" panose="02020603050405020304" pitchFamily="18" charset="0"/>
                <a:cs typeface="Times New Roman" panose="02020603050405020304" pitchFamily="18" charset="0"/>
              </a:rPr>
              <a:t>discapacidad.</a:t>
            </a:r>
          </a:p>
        </p:txBody>
      </p:sp>
    </p:spTree>
    <p:extLst>
      <p:ext uri="{BB962C8B-B14F-4D97-AF65-F5344CB8AC3E}">
        <p14:creationId xmlns:p14="http://schemas.microsoft.com/office/powerpoint/2010/main" val="866958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556792"/>
            <a:ext cx="5832649" cy="3816424"/>
          </a:xfrm>
        </p:spPr>
        <p:txBody>
          <a:bodyPr/>
          <a:lstStyle/>
          <a:p>
            <a:r>
              <a:rPr lang="es-EC" sz="9600" dirty="0">
                <a:solidFill>
                  <a:schemeClr val="tx2"/>
                </a:solidFill>
              </a:rPr>
              <a:t>GRACIAS</a:t>
            </a:r>
            <a:r>
              <a:rPr lang="es-EC" dirty="0"/>
              <a:t/>
            </a:r>
            <a:br>
              <a:rPr lang="es-EC" dirty="0"/>
            </a:br>
            <a:endParaRPr lang="es-EC" dirty="0"/>
          </a:p>
        </p:txBody>
      </p:sp>
    </p:spTree>
    <p:extLst>
      <p:ext uri="{BB962C8B-B14F-4D97-AF65-F5344CB8AC3E}">
        <p14:creationId xmlns:p14="http://schemas.microsoft.com/office/powerpoint/2010/main" val="1122433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sp>
        <p:nvSpPr>
          <p:cNvPr id="3" name="Marcador de contenido 2"/>
          <p:cNvSpPr>
            <a:spLocks noGrp="1"/>
          </p:cNvSpPr>
          <p:nvPr>
            <p:ph idx="1"/>
          </p:nvPr>
        </p:nvSpPr>
        <p:spPr>
          <a:xfrm>
            <a:off x="628651" y="746129"/>
            <a:ext cx="8312150" cy="2250823"/>
          </a:xfrm>
        </p:spPr>
        <p:txBody>
          <a:bodyPr>
            <a:normAutofit lnSpcReduction="10000"/>
          </a:bodyPr>
          <a:lstStyle/>
          <a:p>
            <a:r>
              <a:rPr lang="es-EC" dirty="0" smtClean="0">
                <a:latin typeface="Times New Roman" panose="02020603050405020304" pitchFamily="18" charset="0"/>
                <a:cs typeface="Times New Roman" panose="02020603050405020304" pitchFamily="18" charset="0"/>
              </a:rPr>
              <a:t>  Formato PDF</a:t>
            </a:r>
          </a:p>
          <a:p>
            <a:pPr lvl="3"/>
            <a:r>
              <a:rPr lang="es-EC" sz="2800" dirty="0">
                <a:latin typeface="Times New Roman" panose="02020603050405020304" pitchFamily="18" charset="0"/>
                <a:cs typeface="Times New Roman" panose="02020603050405020304" pitchFamily="18" charset="0"/>
              </a:rPr>
              <a:t>E</a:t>
            </a:r>
            <a:r>
              <a:rPr lang="es-EC" sz="2800" dirty="0" smtClean="0">
                <a:latin typeface="Times New Roman" panose="02020603050405020304" pitchFamily="18" charset="0"/>
                <a:cs typeface="Times New Roman" panose="02020603050405020304" pitchFamily="18" charset="0"/>
              </a:rPr>
              <a:t>xtraer texto</a:t>
            </a:r>
          </a:p>
          <a:p>
            <a:pPr lvl="3"/>
            <a:r>
              <a:rPr lang="es-EC" sz="2800" dirty="0" smtClean="0">
                <a:latin typeface="Times New Roman" panose="02020603050405020304" pitchFamily="18" charset="0"/>
                <a:cs typeface="Times New Roman" panose="02020603050405020304" pitchFamily="18" charset="0"/>
              </a:rPr>
              <a:t>Tablas</a:t>
            </a:r>
          </a:p>
          <a:p>
            <a:pPr lvl="3"/>
            <a:r>
              <a:rPr lang="es-EC" sz="2800" dirty="0" smtClean="0">
                <a:latin typeface="Times New Roman" panose="02020603050405020304" pitchFamily="18" charset="0"/>
                <a:cs typeface="Times New Roman" panose="02020603050405020304" pitchFamily="18" charset="0"/>
              </a:rPr>
              <a:t>Figuras </a:t>
            </a:r>
          </a:p>
          <a:p>
            <a:pPr lvl="3"/>
            <a:r>
              <a:rPr lang="es-EC" sz="2800" dirty="0" smtClean="0">
                <a:latin typeface="Times New Roman" panose="02020603050405020304" pitchFamily="18" charset="0"/>
                <a:cs typeface="Times New Roman" panose="02020603050405020304" pitchFamily="18" charset="0"/>
              </a:rPr>
              <a:t>Fórmulas</a:t>
            </a:r>
          </a:p>
        </p:txBody>
      </p:sp>
      <p:sp>
        <p:nvSpPr>
          <p:cNvPr id="4" name="CuadroTexto 3"/>
          <p:cNvSpPr txBox="1"/>
          <p:nvPr/>
        </p:nvSpPr>
        <p:spPr>
          <a:xfrm>
            <a:off x="622263" y="2978351"/>
            <a:ext cx="7615757" cy="2523768"/>
          </a:xfrm>
          <a:prstGeom prst="rect">
            <a:avLst/>
          </a:prstGeom>
          <a:noFill/>
        </p:spPr>
        <p:txBody>
          <a:bodyPr wrap="square" rtlCol="0">
            <a:spAutoFit/>
          </a:bodyPr>
          <a:lstStyle/>
          <a:p>
            <a:pPr algn="just"/>
            <a:r>
              <a:rPr lang="es-EC" sz="2800" dirty="0"/>
              <a:t>La extracción de información de archivos en formatos PDF es importante y de gran ayuda para escaneo de archivos, conversión de texto a PDF y tecnologías </a:t>
            </a:r>
            <a:r>
              <a:rPr lang="es-EC" sz="2800" dirty="0" err="1"/>
              <a:t>asistivas</a:t>
            </a:r>
            <a:r>
              <a:rPr lang="es-EC" sz="2800" dirty="0"/>
              <a:t> destinadas a la ayuda de personas con </a:t>
            </a:r>
            <a:r>
              <a:rPr lang="es-EC" sz="2800" dirty="0" smtClean="0"/>
              <a:t>deficiencias.</a:t>
            </a:r>
            <a:endParaRPr lang="es-EC" sz="2800" dirty="0"/>
          </a:p>
          <a:p>
            <a:endParaRPr lang="es-EC" dirty="0"/>
          </a:p>
        </p:txBody>
      </p:sp>
    </p:spTree>
    <p:extLst>
      <p:ext uri="{BB962C8B-B14F-4D97-AF65-F5344CB8AC3E}">
        <p14:creationId xmlns:p14="http://schemas.microsoft.com/office/powerpoint/2010/main" val="166233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a:t>
            </a:r>
            <a:endParaRPr lang="es-EC" dirty="0"/>
          </a:p>
        </p:txBody>
      </p:sp>
      <p:pic>
        <p:nvPicPr>
          <p:cNvPr id="1026" name="Picture 2" descr="Resultado de imagen para base de datos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268760"/>
            <a:ext cx="2915118" cy="298881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784626" y="4060848"/>
            <a:ext cx="1465529" cy="769441"/>
          </a:xfrm>
          <a:prstGeom prst="rect">
            <a:avLst/>
          </a:prstGeom>
          <a:noFill/>
        </p:spPr>
        <p:txBody>
          <a:bodyPr wrap="none" lIns="91440" tIns="45720" rIns="91440" bIns="45720">
            <a:spAutoFit/>
          </a:bodyPr>
          <a:lstStyle/>
          <a:p>
            <a:pPr algn="ctr"/>
            <a:r>
              <a:rPr lang="es-ES" sz="4400" b="1" cap="none" spc="0" dirty="0" smtClean="0">
                <a:ln w="13462">
                  <a:solidFill>
                    <a:schemeClr val="bg1"/>
                  </a:solidFill>
                  <a:prstDash val="solid"/>
                </a:ln>
                <a:solidFill>
                  <a:schemeClr val="tx1">
                    <a:lumMod val="65000"/>
                    <a:lumOff val="35000"/>
                  </a:schemeClr>
                </a:solidFill>
                <a:effectLst>
                  <a:outerShdw dist="38100" dir="2700000" algn="bl" rotWithShape="0">
                    <a:schemeClr val="accent5"/>
                  </a:outerShdw>
                </a:effectLst>
              </a:rPr>
              <a:t>libres</a:t>
            </a:r>
            <a:endParaRPr lang="es-ES" sz="4400" b="1" cap="none" spc="0" dirty="0">
              <a:ln w="13462">
                <a:solidFill>
                  <a:schemeClr val="bg1"/>
                </a:solidFill>
                <a:prstDash val="solid"/>
              </a:ln>
              <a:solidFill>
                <a:schemeClr val="tx1">
                  <a:lumMod val="65000"/>
                  <a:lumOff val="3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76700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19872" y="0"/>
            <a:ext cx="5635228" cy="584200"/>
          </a:xfrm>
        </p:spPr>
        <p:txBody>
          <a:bodyPr>
            <a:normAutofit/>
          </a:bodyPr>
          <a:lstStyle/>
          <a:p>
            <a:r>
              <a:rPr lang="es-EC" dirty="0" smtClean="0"/>
              <a:t>Metodología y desarrollo</a:t>
            </a:r>
            <a:endParaRPr lang="es-EC" dirty="0"/>
          </a:p>
        </p:txBody>
      </p:sp>
      <p:sp>
        <p:nvSpPr>
          <p:cNvPr id="4" name="Marcador de contenido 3"/>
          <p:cNvSpPr>
            <a:spLocks noGrp="1"/>
          </p:cNvSpPr>
          <p:nvPr>
            <p:ph idx="1"/>
          </p:nvPr>
        </p:nvSpPr>
        <p:spPr/>
        <p:txBody>
          <a:bodyPr/>
          <a:lstStyle/>
          <a:p>
            <a:r>
              <a:rPr lang="es-EC" dirty="0" smtClean="0"/>
              <a:t>Detección y extracción de fórmulas</a:t>
            </a:r>
          </a:p>
          <a:p>
            <a:endParaRPr lang="es-EC" dirty="0"/>
          </a:p>
          <a:p>
            <a:pPr lvl="1"/>
            <a:r>
              <a:rPr lang="es-EC" dirty="0" smtClean="0"/>
              <a:t>Fórmulas embebidas.</a:t>
            </a:r>
          </a:p>
          <a:p>
            <a:pPr lvl="1"/>
            <a:endParaRPr lang="es-EC" dirty="0"/>
          </a:p>
          <a:p>
            <a:pPr lvl="1"/>
            <a:endParaRPr lang="es-EC" dirty="0" smtClean="0"/>
          </a:p>
          <a:p>
            <a:pPr lvl="1"/>
            <a:endParaRPr lang="es-EC" dirty="0"/>
          </a:p>
          <a:p>
            <a:pPr lvl="1"/>
            <a:endParaRPr lang="es-EC" dirty="0" smtClean="0"/>
          </a:p>
          <a:p>
            <a:pPr lvl="1"/>
            <a:r>
              <a:rPr lang="es-EC" dirty="0" smtClean="0"/>
              <a:t>Formulas aisladas.</a:t>
            </a: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348880"/>
            <a:ext cx="4067324" cy="953443"/>
          </a:xfrm>
          <a:prstGeom prst="rect">
            <a:avLst/>
          </a:prstGeom>
          <a:noFill/>
          <a:ln>
            <a:noFill/>
          </a:ln>
        </p:spPr>
      </p:pic>
      <p:pic>
        <p:nvPicPr>
          <p:cNvPr id="8" name="Imagen 7"/>
          <p:cNvPicPr/>
          <p:nvPr/>
        </p:nvPicPr>
        <p:blipFill rotWithShape="1">
          <a:blip r:embed="rId4"/>
          <a:srcRect t="8090" b="7755"/>
          <a:stretch/>
        </p:blipFill>
        <p:spPr bwMode="auto">
          <a:xfrm>
            <a:off x="1619672" y="4149370"/>
            <a:ext cx="5328592" cy="1863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645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75856" y="0"/>
            <a:ext cx="5779244" cy="584200"/>
          </a:xfrm>
        </p:spPr>
        <p:txBody>
          <a:bodyPr/>
          <a:lstStyle/>
          <a:p>
            <a:r>
              <a:rPr lang="es-EC" dirty="0" smtClean="0"/>
              <a:t>Metodología y desarrollo</a:t>
            </a:r>
            <a:endParaRPr lang="es-EC" dirty="0"/>
          </a:p>
        </p:txBody>
      </p:sp>
      <p:sp>
        <p:nvSpPr>
          <p:cNvPr id="3" name="Marcador de contenido 2"/>
          <p:cNvSpPr>
            <a:spLocks noGrp="1"/>
          </p:cNvSpPr>
          <p:nvPr>
            <p:ph idx="1"/>
          </p:nvPr>
        </p:nvSpPr>
        <p:spPr>
          <a:xfrm>
            <a:off x="475315" y="618444"/>
            <a:ext cx="8312150" cy="5248275"/>
          </a:xfrm>
        </p:spPr>
        <p:txBody>
          <a:bodyPr/>
          <a:lstStyle/>
          <a:p>
            <a:r>
              <a:rPr lang="es-EC" dirty="0" smtClean="0"/>
              <a:t>Descripción de la base de datos “</a:t>
            </a:r>
            <a:r>
              <a:rPr lang="es-EC" dirty="0" err="1" smtClean="0"/>
              <a:t>marmot_data</a:t>
            </a:r>
            <a:r>
              <a:rPr lang="es-EC" dirty="0" smtClean="0"/>
              <a:t>”</a:t>
            </a:r>
          </a:p>
          <a:p>
            <a:endParaRPr lang="es-EC" dirty="0"/>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873350736"/>
              </p:ext>
            </p:extLst>
          </p:nvPr>
        </p:nvGraphicFramePr>
        <p:xfrm>
          <a:off x="827581" y="1182840"/>
          <a:ext cx="7607617" cy="878008"/>
        </p:xfrm>
        <a:graphic>
          <a:graphicData uri="http://schemas.openxmlformats.org/drawingml/2006/table">
            <a:tbl>
              <a:tblPr firstRow="1" firstCol="1" bandRow="1">
                <a:tableStyleId>{5C22544A-7EE6-4342-B048-85BDC9FD1C3A}</a:tableStyleId>
              </a:tblPr>
              <a:tblGrid>
                <a:gridCol w="2381250"/>
                <a:gridCol w="706755"/>
                <a:gridCol w="706755"/>
                <a:gridCol w="706755"/>
                <a:gridCol w="706755"/>
                <a:gridCol w="706755"/>
                <a:gridCol w="706755"/>
                <a:gridCol w="985837"/>
              </a:tblGrid>
              <a:tr h="445960">
                <a:tc>
                  <a:txBody>
                    <a:bodyPr/>
                    <a:lstStyle/>
                    <a:p>
                      <a:pPr indent="226695" algn="l">
                        <a:lnSpc>
                          <a:spcPct val="150000"/>
                        </a:lnSpc>
                        <a:spcAft>
                          <a:spcPts val="0"/>
                        </a:spcAft>
                      </a:pPr>
                      <a:r>
                        <a:rPr lang="es-EC" sz="1800" dirty="0">
                          <a:effectLst/>
                        </a:rPr>
                        <a:t>Versión de PDF</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dirty="0">
                          <a:effectLst/>
                        </a:rPr>
                        <a:t>1.1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a:effectLst/>
                        </a:rPr>
                        <a:t>1.2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dirty="0">
                          <a:effectLst/>
                        </a:rPr>
                        <a:t>1.3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a:effectLst/>
                        </a:rPr>
                        <a:t>1.4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a:effectLst/>
                        </a:rPr>
                        <a:t>1.5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dirty="0">
                          <a:effectLst/>
                        </a:rPr>
                        <a:t>1.6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a:effectLst/>
                        </a:rPr>
                        <a:t>Total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32048">
                <a:tc>
                  <a:txBody>
                    <a:bodyPr/>
                    <a:lstStyle/>
                    <a:p>
                      <a:pPr indent="226695" algn="l">
                        <a:lnSpc>
                          <a:spcPct val="150000"/>
                        </a:lnSpc>
                        <a:spcAft>
                          <a:spcPts val="0"/>
                        </a:spcAft>
                      </a:pPr>
                      <a:r>
                        <a:rPr lang="es-EC" sz="1800" dirty="0">
                          <a:effectLst/>
                        </a:rPr>
                        <a:t>Número de archivos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dirty="0">
                          <a:effectLst/>
                        </a:rPr>
                        <a:t>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dirty="0">
                          <a:effectLst/>
                        </a:rPr>
                        <a:t>64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dirty="0">
                          <a:effectLst/>
                        </a:rPr>
                        <a:t>66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dirty="0">
                          <a:effectLst/>
                        </a:rPr>
                        <a:t>64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dirty="0">
                          <a:effectLst/>
                        </a:rPr>
                        <a:t>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dirty="0">
                          <a:effectLst/>
                        </a:rPr>
                        <a:t>8</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l">
                        <a:lnSpc>
                          <a:spcPct val="150000"/>
                        </a:lnSpc>
                        <a:spcAft>
                          <a:spcPts val="0"/>
                        </a:spcAft>
                      </a:pPr>
                      <a:r>
                        <a:rPr lang="es-EC" sz="1800" dirty="0">
                          <a:effectLst/>
                        </a:rPr>
                        <a:t>194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625350629"/>
              </p:ext>
            </p:extLst>
          </p:nvPr>
        </p:nvGraphicFramePr>
        <p:xfrm>
          <a:off x="2627784" y="2360362"/>
          <a:ext cx="4392488" cy="4424886"/>
        </p:xfrm>
        <a:graphic>
          <a:graphicData uri="http://schemas.openxmlformats.org/drawingml/2006/table">
            <a:tbl>
              <a:tblPr firstRow="1" firstCol="1" bandRow="1">
                <a:tableStyleId>{5C22544A-7EE6-4342-B048-85BDC9FD1C3A}</a:tableStyleId>
              </a:tblPr>
              <a:tblGrid>
                <a:gridCol w="2066862"/>
                <a:gridCol w="2325626"/>
              </a:tblGrid>
              <a:tr h="401526">
                <a:tc>
                  <a:txBody>
                    <a:bodyPr/>
                    <a:lstStyle/>
                    <a:p>
                      <a:pPr indent="226695" algn="ctr">
                        <a:lnSpc>
                          <a:spcPct val="150000"/>
                        </a:lnSpc>
                        <a:spcAft>
                          <a:spcPts val="0"/>
                        </a:spcAft>
                      </a:pPr>
                      <a:r>
                        <a:rPr lang="es-EC" sz="1600" dirty="0">
                          <a:effectLst/>
                        </a:rPr>
                        <a:t>Productores de PDF</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dirty="0">
                          <a:effectLst/>
                        </a:rPr>
                        <a:t>Número de archivos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226695" algn="ctr">
                        <a:lnSpc>
                          <a:spcPct val="150000"/>
                        </a:lnSpc>
                        <a:spcAft>
                          <a:spcPts val="0"/>
                        </a:spcAft>
                      </a:pPr>
                      <a:r>
                        <a:rPr lang="es-EC" sz="1600" dirty="0">
                          <a:effectLst/>
                        </a:rPr>
                        <a:t>AFPL </a:t>
                      </a:r>
                      <a:r>
                        <a:rPr lang="es-EC" sz="1600" dirty="0" err="1">
                          <a:effectLst/>
                        </a:rPr>
                        <a:t>Ghostscript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dirty="0">
                          <a:effectLst/>
                        </a:rPr>
                        <a:t>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226695" algn="ctr">
                        <a:lnSpc>
                          <a:spcPct val="150000"/>
                        </a:lnSpc>
                        <a:spcAft>
                          <a:spcPts val="0"/>
                        </a:spcAft>
                      </a:pPr>
                      <a:r>
                        <a:rPr lang="es-EC" sz="1600" dirty="0">
                          <a:effectLst/>
                        </a:rPr>
                        <a:t>Acrobat </a:t>
                      </a:r>
                      <a:r>
                        <a:rPr lang="es-EC" sz="1600" dirty="0" err="1">
                          <a:effectLst/>
                        </a:rPr>
                        <a:t>Distiller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a:effectLst/>
                        </a:rPr>
                        <a:t>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226695" algn="ctr">
                        <a:lnSpc>
                          <a:spcPct val="150000"/>
                        </a:lnSpc>
                        <a:spcAft>
                          <a:spcPts val="0"/>
                        </a:spcAft>
                      </a:pPr>
                      <a:r>
                        <a:rPr lang="es-EC" sz="1600">
                          <a:effectLst/>
                        </a:rPr>
                        <a:t>Acrobat PDFWriter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dirty="0">
                          <a:effectLst/>
                        </a:rPr>
                        <a:t>10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226695" algn="ctr">
                        <a:lnSpc>
                          <a:spcPct val="150000"/>
                        </a:lnSpc>
                        <a:spcAft>
                          <a:spcPts val="0"/>
                        </a:spcAft>
                      </a:pPr>
                      <a:r>
                        <a:rPr lang="es-EC" sz="1600">
                          <a:effectLst/>
                        </a:rPr>
                        <a:t>ESP Ghostscript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dirty="0">
                          <a:effectLst/>
                        </a:rPr>
                        <a:t>23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226695" algn="ctr">
                        <a:lnSpc>
                          <a:spcPct val="150000"/>
                        </a:lnSpc>
                        <a:spcAft>
                          <a:spcPts val="0"/>
                        </a:spcAft>
                      </a:pPr>
                      <a:r>
                        <a:rPr lang="es-EC" sz="1600">
                          <a:effectLst/>
                        </a:rPr>
                        <a:t>GNU Ghostscript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dirty="0">
                          <a:effectLst/>
                        </a:rPr>
                        <a:t>10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226695" algn="ctr">
                        <a:lnSpc>
                          <a:spcPct val="150000"/>
                        </a:lnSpc>
                        <a:spcAft>
                          <a:spcPts val="0"/>
                        </a:spcAft>
                      </a:pPr>
                      <a:r>
                        <a:rPr lang="es-EC" sz="1600">
                          <a:effectLst/>
                        </a:rPr>
                        <a:t>MiKTeX pdfTeX</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dirty="0">
                          <a:effectLst/>
                        </a:rPr>
                        <a:t>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226695" algn="ctr">
                        <a:lnSpc>
                          <a:spcPct val="150000"/>
                        </a:lnSpc>
                        <a:spcAft>
                          <a:spcPts val="0"/>
                        </a:spcAft>
                      </a:pPr>
                      <a:r>
                        <a:rPr lang="es-EC" sz="1600">
                          <a:effectLst/>
                        </a:rPr>
                        <a:t>Dvipdfm</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dirty="0">
                          <a:effectLst/>
                        </a:rPr>
                        <a:t>18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226695" algn="ctr">
                        <a:lnSpc>
                          <a:spcPct val="150000"/>
                        </a:lnSpc>
                        <a:spcAft>
                          <a:spcPts val="0"/>
                        </a:spcAft>
                      </a:pPr>
                      <a:r>
                        <a:rPr lang="es-EC" sz="1600">
                          <a:effectLst/>
                        </a:rPr>
                        <a:t>Dvips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dirty="0">
                          <a:effectLst/>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226695" algn="ctr">
                        <a:lnSpc>
                          <a:spcPct val="150000"/>
                        </a:lnSpc>
                        <a:spcAft>
                          <a:spcPts val="0"/>
                        </a:spcAft>
                      </a:pPr>
                      <a:r>
                        <a:rPr lang="es-EC" sz="1600">
                          <a:effectLst/>
                        </a:rPr>
                        <a:t>PdfTeX</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dirty="0">
                          <a:effectLst/>
                        </a:rPr>
                        <a:t>27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226695" algn="ctr">
                        <a:lnSpc>
                          <a:spcPct val="150000"/>
                        </a:lnSpc>
                        <a:spcAft>
                          <a:spcPts val="0"/>
                        </a:spcAft>
                      </a:pPr>
                      <a:r>
                        <a:rPr lang="es-EC" sz="1600">
                          <a:effectLst/>
                        </a:rPr>
                        <a:t>Others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dirty="0">
                          <a:effectLst/>
                        </a:rPr>
                        <a:t>12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indent="226695" algn="ctr">
                        <a:lnSpc>
                          <a:spcPct val="150000"/>
                        </a:lnSpc>
                        <a:spcAft>
                          <a:spcPts val="0"/>
                        </a:spcAft>
                      </a:pPr>
                      <a:r>
                        <a:rPr lang="es-EC" sz="1600" dirty="0">
                          <a:effectLst/>
                        </a:rPr>
                        <a:t>Total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150000"/>
                        </a:lnSpc>
                        <a:spcAft>
                          <a:spcPts val="0"/>
                        </a:spcAft>
                      </a:pPr>
                      <a:r>
                        <a:rPr lang="es-EC" sz="1600" dirty="0">
                          <a:effectLst/>
                        </a:rPr>
                        <a:t>194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03108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9912" y="0"/>
            <a:ext cx="5275188" cy="584200"/>
          </a:xfrm>
        </p:spPr>
        <p:txBody>
          <a:bodyPr/>
          <a:lstStyle/>
          <a:p>
            <a:r>
              <a:rPr lang="es-EC" dirty="0" smtClean="0"/>
              <a:t>Metodología y desarrollo</a:t>
            </a:r>
            <a:endParaRPr lang="es-EC" dirty="0"/>
          </a:p>
        </p:txBody>
      </p:sp>
      <p:sp>
        <p:nvSpPr>
          <p:cNvPr id="3" name="Marcador de contenido 2"/>
          <p:cNvSpPr>
            <a:spLocks noGrp="1"/>
          </p:cNvSpPr>
          <p:nvPr>
            <p:ph idx="1"/>
          </p:nvPr>
        </p:nvSpPr>
        <p:spPr/>
        <p:txBody>
          <a:bodyPr/>
          <a:lstStyle/>
          <a:p>
            <a:endParaRPr lang="es-EC" dirty="0"/>
          </a:p>
        </p:txBody>
      </p:sp>
      <p:pic>
        <p:nvPicPr>
          <p:cNvPr id="4" name="Imagen 3" descr="C:\Users\Michael\Documents\Michael\Universidad\Tesis\Metrica evaluacion graf\Diagrama arbo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196752"/>
            <a:ext cx="3384376" cy="4554749"/>
          </a:xfrm>
          <a:prstGeom prst="rect">
            <a:avLst/>
          </a:prstGeom>
          <a:noFill/>
          <a:ln>
            <a:noFill/>
          </a:ln>
        </p:spPr>
      </p:pic>
      <p:pic>
        <p:nvPicPr>
          <p:cNvPr id="5" name="Imagen 4" descr="C:\Users\Michael\Documents\Michael\Universidad\Tesis\Metrica evaluacion graf\coordenadas formula inicial.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1700808"/>
            <a:ext cx="3041427" cy="1296144"/>
          </a:xfrm>
          <a:prstGeom prst="rect">
            <a:avLst/>
          </a:prstGeom>
          <a:noFill/>
          <a:ln>
            <a:noFill/>
          </a:ln>
        </p:spPr>
      </p:pic>
      <p:pic>
        <p:nvPicPr>
          <p:cNvPr id="6" name="Imagen 5" descr="C:\Users\Michael\Documents\Michael\Universidad\Tesis\Metrica evaluacion graf\coordenadas caracteresy path.png"/>
          <p:cNvPicPr/>
          <p:nvPr/>
        </p:nvPicPr>
        <p:blipFill>
          <a:blip r:embed="rId5">
            <a:extLst>
              <a:ext uri="{28A0092B-C50C-407E-A947-70E740481C1C}">
                <a14:useLocalDpi xmlns:a14="http://schemas.microsoft.com/office/drawing/2010/main" val="0"/>
              </a:ext>
            </a:extLst>
          </a:blip>
          <a:srcRect/>
          <a:stretch>
            <a:fillRect/>
          </a:stretch>
        </p:blipFill>
        <p:spPr bwMode="auto">
          <a:xfrm>
            <a:off x="5606006" y="3597384"/>
            <a:ext cx="2886809" cy="1829797"/>
          </a:xfrm>
          <a:prstGeom prst="rect">
            <a:avLst/>
          </a:prstGeom>
          <a:noFill/>
          <a:ln>
            <a:noFill/>
          </a:ln>
        </p:spPr>
      </p:pic>
    </p:spTree>
    <p:extLst>
      <p:ext uri="{BB962C8B-B14F-4D97-AF65-F5344CB8AC3E}">
        <p14:creationId xmlns:p14="http://schemas.microsoft.com/office/powerpoint/2010/main" val="15893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3928" y="0"/>
            <a:ext cx="5131172" cy="584200"/>
          </a:xfrm>
        </p:spPr>
        <p:txBody>
          <a:bodyPr/>
          <a:lstStyle/>
          <a:p>
            <a:r>
              <a:rPr lang="es-EC" dirty="0" smtClean="0"/>
              <a:t>Metodología y desarrollo</a:t>
            </a:r>
            <a:endParaRPr lang="es-EC" dirty="0"/>
          </a:p>
        </p:txBody>
      </p:sp>
      <p:sp>
        <p:nvSpPr>
          <p:cNvPr id="3" name="Marcador de contenido 2"/>
          <p:cNvSpPr>
            <a:spLocks noGrp="1"/>
          </p:cNvSpPr>
          <p:nvPr>
            <p:ph idx="1"/>
          </p:nvPr>
        </p:nvSpPr>
        <p:spPr>
          <a:xfrm>
            <a:off x="539552" y="1484784"/>
            <a:ext cx="8515548" cy="3456384"/>
          </a:xfrm>
        </p:spPr>
        <p:txBody>
          <a:bodyPr>
            <a:normAutofit/>
          </a:bodyPr>
          <a:lstStyle/>
          <a:p>
            <a:pPr lvl="0"/>
            <a:r>
              <a:rPr lang="es-EC" dirty="0" smtClean="0"/>
              <a:t>Elementos </a:t>
            </a:r>
            <a:r>
              <a:rPr lang="es-EC" dirty="0"/>
              <a:t>no codificados</a:t>
            </a:r>
            <a:r>
              <a:rPr lang="es-EC" dirty="0" smtClean="0"/>
              <a:t>.</a:t>
            </a:r>
          </a:p>
          <a:p>
            <a:pPr marL="0" lvl="0" indent="0">
              <a:buNone/>
            </a:pPr>
            <a:endParaRPr lang="es-EC" dirty="0"/>
          </a:p>
          <a:p>
            <a:pPr lvl="0"/>
            <a:r>
              <a:rPr lang="es-EC" dirty="0"/>
              <a:t>Elementos con tipo de carácter o símbolo erróneos</a:t>
            </a:r>
            <a:r>
              <a:rPr lang="es-EC" dirty="0" smtClean="0"/>
              <a:t>.</a:t>
            </a:r>
          </a:p>
          <a:p>
            <a:pPr marL="0" lvl="0" indent="0">
              <a:buNone/>
            </a:pPr>
            <a:endParaRPr lang="es-EC" dirty="0"/>
          </a:p>
          <a:p>
            <a:pPr lvl="0"/>
            <a:r>
              <a:rPr lang="es-EC" dirty="0"/>
              <a:t>Elementos codificados de forma separada, pero pertenecen a un solo elemento.</a:t>
            </a:r>
          </a:p>
          <a:p>
            <a:endParaRPr lang="es-EC" dirty="0"/>
          </a:p>
        </p:txBody>
      </p:sp>
    </p:spTree>
    <p:extLst>
      <p:ext uri="{BB962C8B-B14F-4D97-AF65-F5344CB8AC3E}">
        <p14:creationId xmlns:p14="http://schemas.microsoft.com/office/powerpoint/2010/main" val="4230063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espe</Template>
  <TotalTime>8051</TotalTime>
  <Words>3189</Words>
  <Application>Microsoft Office PowerPoint</Application>
  <PresentationFormat>Presentación en pantalla (4:3)</PresentationFormat>
  <Paragraphs>501</Paragraphs>
  <Slides>35</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Calibri</vt:lpstr>
      <vt:lpstr>Calibri Light</vt:lpstr>
      <vt:lpstr>Tahoma</vt:lpstr>
      <vt:lpstr>Times New Roman</vt:lpstr>
      <vt:lpstr>espe</vt:lpstr>
      <vt:lpstr>  DEPARTAMENTO DE ELÉCTRICA Y ELECTRÓNICA CARRERA DE INGENIERÍA ELECTRÓNICA Y TELECOMUNICACIONES  TRABAJO DE TITULACIÓN, PREVIO A LA OBTENCIÓN DEL TÍTULO DE INGENIERO EN ELECTRÓNICA Y TELECOMUNICACIONES  CREACIÓN DE UNA BASE DE DATOS PARA LA EVALUACIÓN DEL DESEMPEÑO DE ALGORITMOS DE RECONOCIMIENTO DE FÓRMULAS MATEMÁTICAS EXTRAIDAS DESDE UN ARCHIVO EN FORMATO PDF.  Autor:  BACA ESPINOSA MICHAEL RENATO  Director :  Ing. JULIO LARCO</vt:lpstr>
      <vt:lpstr>Temario</vt:lpstr>
      <vt:lpstr>Objetivos</vt:lpstr>
      <vt:lpstr>Introducción</vt:lpstr>
      <vt:lpstr>Introducción</vt:lpstr>
      <vt:lpstr>Metodología y desarrollo</vt:lpstr>
      <vt:lpstr>Metodología y desarrollo</vt:lpstr>
      <vt:lpstr>Metodología y desarrollo</vt:lpstr>
      <vt:lpstr>Metodología y desarrollo</vt:lpstr>
      <vt:lpstr>Metodología y desarrollo</vt:lpstr>
      <vt:lpstr>Metodología y desarrollo</vt:lpstr>
      <vt:lpstr>Metodología y desarrollo</vt:lpstr>
      <vt:lpstr>Metodología y desarrollo</vt:lpstr>
      <vt:lpstr>Metodología y desarrollo</vt:lpstr>
      <vt:lpstr>Metodología y desarrollo</vt:lpstr>
      <vt:lpstr>Metodología y desarrollo</vt:lpstr>
      <vt:lpstr>Metodología y desarrollo</vt:lpstr>
      <vt:lpstr>Presentación de PowerPoint</vt:lpstr>
      <vt:lpstr>Procedimiento </vt:lpstr>
      <vt:lpstr>Presentación de PowerPoint</vt:lpstr>
      <vt:lpstr>Presentación de PowerPoint</vt:lpstr>
      <vt:lpstr>Algoritmo de detección de fórmulas</vt:lpstr>
      <vt:lpstr>Presentación de PowerPoint</vt:lpstr>
      <vt:lpstr>Métrica de evaluación</vt:lpstr>
      <vt:lpstr>Métrica de evaluación</vt:lpstr>
      <vt:lpstr>Herramientas de evaluación</vt:lpstr>
      <vt:lpstr>Herramientas de evaluación</vt:lpstr>
      <vt:lpstr>Herramientas de evaluación</vt:lpstr>
      <vt:lpstr>Resultados Obtenidos</vt:lpstr>
      <vt:lpstr>Resultados Obtenidos</vt:lpstr>
      <vt:lpstr>Presentación de PowerPoint</vt:lpstr>
      <vt:lpstr>Conclusiones</vt:lpstr>
      <vt:lpstr>Conclusiones</vt:lpstr>
      <vt:lpstr>Recomendaciones y Trabajos Futuros</vt:lpstr>
      <vt:lpstr>GRACIAS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Hu ZhanPeng</dc:creator>
  <cp:lastModifiedBy>Michael Baca</cp:lastModifiedBy>
  <cp:revision>158</cp:revision>
  <dcterms:created xsi:type="dcterms:W3CDTF">2017-12-14T23:58:11Z</dcterms:created>
  <dcterms:modified xsi:type="dcterms:W3CDTF">2018-02-15T16:50:08Z</dcterms:modified>
</cp:coreProperties>
</file>