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  <p:sldMasterId id="2147483684" r:id="rId3"/>
    <p:sldMasterId id="2147483702" r:id="rId4"/>
    <p:sldMasterId id="2147483720" r:id="rId5"/>
  </p:sldMasterIdLst>
  <p:sldIdLst>
    <p:sldId id="256" r:id="rId6"/>
    <p:sldId id="257" r:id="rId7"/>
    <p:sldId id="258" r:id="rId8"/>
    <p:sldId id="270" r:id="rId9"/>
    <p:sldId id="275" r:id="rId10"/>
    <p:sldId id="259" r:id="rId11"/>
    <p:sldId id="273" r:id="rId12"/>
    <p:sldId id="260" r:id="rId13"/>
    <p:sldId id="261" r:id="rId14"/>
    <p:sldId id="276" r:id="rId15"/>
    <p:sldId id="277" r:id="rId16"/>
    <p:sldId id="262" r:id="rId17"/>
    <p:sldId id="263" r:id="rId18"/>
    <p:sldId id="278" r:id="rId19"/>
    <p:sldId id="279" r:id="rId20"/>
    <p:sldId id="280" r:id="rId21"/>
    <p:sldId id="265" r:id="rId22"/>
    <p:sldId id="288" r:id="rId23"/>
    <p:sldId id="281" r:id="rId24"/>
    <p:sldId id="289" r:id="rId25"/>
    <p:sldId id="287" r:id="rId26"/>
    <p:sldId id="282" r:id="rId27"/>
    <p:sldId id="283" r:id="rId28"/>
    <p:sldId id="284" r:id="rId29"/>
    <p:sldId id="285" r:id="rId30"/>
    <p:sldId id="266" r:id="rId31"/>
    <p:sldId id="267" r:id="rId32"/>
    <p:sldId id="268" r:id="rId33"/>
    <p:sldId id="286" r:id="rId3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9A"/>
    <a:srgbClr val="F200B3"/>
    <a:srgbClr val="FF5BD4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>
        <p:scale>
          <a:sx n="70" d="100"/>
          <a:sy n="70" d="100"/>
        </p:scale>
        <p:origin x="-6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uario\Dropbox\tesis\muebles\bases%20de%20datos\bases%20segun%20cobus\exportaciones%20totales%20por%20partida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AppData\Roaming\Microsoft\Excel\XLSTART\GDCB-DECRYPT.txt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uario\Dropbox\tesis\muebles\bases%20de%20datos\bases%20segun%20cobus\exportaciones%20totales%20por%20partida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uario\Dropbox\tesis\muebles\bases%20de%20datos\bases%20segun%20cobus\exportaciones%20totales%20por%20partida.xlsx" TargetMode="External"/><Relationship Id="rId4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23.xlsx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24.xlsx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25.xlsx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26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uario\Documents\tesis%20u\muebles\BASES%20TRADEMAP\EXPORTACIONES%20POR%20PAIS%20940330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uario\Documents\tesis%20u\muebles\BASES%20TRADEMAP\EXPORTACIONES%20POR%20PAIS%20940350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uario\Documents\tesis%20u\muebles\BASES%20TRADEMAP\EXPORTACIONES%20POR%20PAIS%20940340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uario\Documents\tesis%20u\muebles\BASES%20TRADEMAP\EXPORTACIONES%20POR%20PAIS%20940360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Usuario\Dropbox\tesis\muebles\MATRIZ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s-EC"/>
              <a:t>Exportaciones FOB de Muebles de Madera </a:t>
            </a:r>
          </a:p>
          <a:p>
            <a:pPr>
              <a:defRPr/>
            </a:pPr>
            <a:r>
              <a:rPr lang="es-EC"/>
              <a:t>(Miles de dólares y toneladas)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C00FF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CC00FF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CC00FF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CC00FF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C00F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Hoja1!$S$7:$AB$8</c:f>
              <c:multiLvlStrCache>
                <c:ptCount val="10"/>
                <c:lvl>
                  <c:pt idx="0">
                    <c:v>FOB</c:v>
                  </c:pt>
                  <c:pt idx="1">
                    <c:v>TON</c:v>
                  </c:pt>
                  <c:pt idx="2">
                    <c:v>FOB</c:v>
                  </c:pt>
                  <c:pt idx="3">
                    <c:v>TON</c:v>
                  </c:pt>
                  <c:pt idx="4">
                    <c:v>FOB</c:v>
                  </c:pt>
                  <c:pt idx="5">
                    <c:v>TON</c:v>
                  </c:pt>
                  <c:pt idx="6">
                    <c:v>FOB</c:v>
                  </c:pt>
                  <c:pt idx="7">
                    <c:v>TON</c:v>
                  </c:pt>
                  <c:pt idx="8">
                    <c:v>FOB</c:v>
                  </c:pt>
                  <c:pt idx="9">
                    <c:v>TON</c:v>
                  </c:pt>
                </c:lvl>
                <c:lvl>
                  <c:pt idx="0">
                    <c:v>2012</c:v>
                  </c:pt>
                  <c:pt idx="2">
                    <c:v>2013</c:v>
                  </c:pt>
                  <c:pt idx="4">
                    <c:v>2014</c:v>
                  </c:pt>
                  <c:pt idx="6">
                    <c:v>2015</c:v>
                  </c:pt>
                  <c:pt idx="8">
                    <c:v>2016</c:v>
                  </c:pt>
                </c:lvl>
              </c:multiLvlStrCache>
            </c:multiLvlStrRef>
          </c:cat>
          <c:val>
            <c:numRef>
              <c:f>Hoja1!$S$9:$AB$9</c:f>
              <c:numCache>
                <c:formatCode>0.00</c:formatCode>
                <c:ptCount val="10"/>
                <c:pt idx="0">
                  <c:v>7996.8765600000024</c:v>
                </c:pt>
                <c:pt idx="1">
                  <c:v>885.34999999999798</c:v>
                </c:pt>
                <c:pt idx="2">
                  <c:v>9946.3337100000008</c:v>
                </c:pt>
                <c:pt idx="3">
                  <c:v>671.8</c:v>
                </c:pt>
                <c:pt idx="4">
                  <c:v>6836.3787799999991</c:v>
                </c:pt>
                <c:pt idx="5">
                  <c:v>756.4</c:v>
                </c:pt>
                <c:pt idx="6">
                  <c:v>8951.0090900000014</c:v>
                </c:pt>
                <c:pt idx="7">
                  <c:v>567.29999999999995</c:v>
                </c:pt>
                <c:pt idx="8">
                  <c:v>8786.2233299999971</c:v>
                </c:pt>
                <c:pt idx="9">
                  <c:v>525.5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2624128"/>
        <c:axId val="596616896"/>
      </c:barChart>
      <c:catAx>
        <c:axId val="63262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596616896"/>
        <c:crosses val="autoZero"/>
        <c:auto val="1"/>
        <c:lblAlgn val="ctr"/>
        <c:lblOffset val="100"/>
        <c:noMultiLvlLbl val="0"/>
      </c:catAx>
      <c:valAx>
        <c:axId val="59661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63262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Participación en la importación de insumos y bienes finales</a:t>
            </a:r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Lbls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Grandes</c:v>
                </c:pt>
                <c:pt idx="1">
                  <c:v>Medianas</c:v>
                </c:pt>
                <c:pt idx="2">
                  <c:v>Pequeñas</c:v>
                </c:pt>
                <c:pt idx="3">
                  <c:v>Micro</c:v>
                </c:pt>
              </c:strCache>
            </c:strRef>
          </c:cat>
          <c:val>
            <c:numRef>
              <c:f>Hoja1!$B$2:$B$5</c:f>
              <c:numCache>
                <c:formatCode>0.00%</c:formatCode>
                <c:ptCount val="4"/>
                <c:pt idx="0">
                  <c:v>0.30000000000000032</c:v>
                </c:pt>
                <c:pt idx="1">
                  <c:v>0.18181818181818346</c:v>
                </c:pt>
                <c:pt idx="2">
                  <c:v>0.31818181818182045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spPr>
    <a:ln w="28575">
      <a:solidFill>
        <a:srgbClr val="418AB3"/>
      </a:solidFill>
    </a:ln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es-EC" sz="1800"/>
              <a:t>Utilización de medios electrónicos </a:t>
            </a:r>
          </a:p>
          <a:p>
            <a:pPr>
              <a:defRPr sz="1800"/>
            </a:pPr>
            <a:r>
              <a:rPr lang="es-EC" sz="1800"/>
              <a:t> 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Utilizan medios electrónicos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layout>
                <c:manualLayout>
                  <c:x val="1.05337072827065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8539316523306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8539316523305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7471901957892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Grandes</c:v>
                </c:pt>
                <c:pt idx="1">
                  <c:v>Medianas</c:v>
                </c:pt>
                <c:pt idx="2">
                  <c:v>Pequeñas</c:v>
                </c:pt>
                <c:pt idx="3">
                  <c:v>Micro</c:v>
                </c:pt>
              </c:strCache>
            </c:strRef>
          </c:cat>
          <c:val>
            <c:numRef>
              <c:f>Hoja1!$B$2:$B$5</c:f>
              <c:numCache>
                <c:formatCode>0.00%</c:formatCode>
                <c:ptCount val="4"/>
                <c:pt idx="0">
                  <c:v>0.82758620689655149</c:v>
                </c:pt>
                <c:pt idx="1">
                  <c:v>0.80952380952380965</c:v>
                </c:pt>
                <c:pt idx="2">
                  <c:v>0.31111111111111112</c:v>
                </c:pt>
                <c:pt idx="3">
                  <c:v>8.3333333333333343E-2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 Utilizan medios electrónicos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1068155482987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960673108872131E-2"/>
                  <c:y val="6.653148103755953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0674145654132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6404487392479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Grandes</c:v>
                </c:pt>
                <c:pt idx="1">
                  <c:v>Medianas</c:v>
                </c:pt>
                <c:pt idx="2">
                  <c:v>Pequeñas</c:v>
                </c:pt>
                <c:pt idx="3">
                  <c:v>Micro</c:v>
                </c:pt>
              </c:strCache>
            </c:strRef>
          </c:cat>
          <c:val>
            <c:numRef>
              <c:f>Hoja1!$C$2:$C$5</c:f>
              <c:numCache>
                <c:formatCode>0.00%</c:formatCode>
                <c:ptCount val="4"/>
                <c:pt idx="0">
                  <c:v>0.17241379310344951</c:v>
                </c:pt>
                <c:pt idx="1">
                  <c:v>0.19047619047619219</c:v>
                </c:pt>
                <c:pt idx="2">
                  <c:v>0.68888888888889288</c:v>
                </c:pt>
                <c:pt idx="3">
                  <c:v>0.91666666666666652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643809280"/>
        <c:axId val="639683392"/>
        <c:axId val="0"/>
      </c:bar3DChart>
      <c:catAx>
        <c:axId val="643809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39683392"/>
        <c:crosses val="autoZero"/>
        <c:auto val="1"/>
        <c:lblAlgn val="ctr"/>
        <c:lblOffset val="100"/>
        <c:noMultiLvlLbl val="0"/>
      </c:catAx>
      <c:valAx>
        <c:axId val="63968339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64380928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 w="28575">
      <a:solidFill>
        <a:srgbClr val="418AB3"/>
      </a:solidFill>
    </a:ln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txPr>
        <a:bodyPr/>
        <a:lstStyle/>
        <a:p>
          <a:pPr>
            <a:defRPr sz="1800"/>
          </a:pPr>
          <a:endParaRPr lang="es-EC"/>
        </a:p>
      </c:txPr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Interés en Cambio de Matriz Productiva</c:v>
                </c:pt>
              </c:strCache>
            </c:strRef>
          </c:tx>
          <c:spPr>
            <a:solidFill>
              <a:schemeClr val="accent5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Grandes</c:v>
                </c:pt>
                <c:pt idx="1">
                  <c:v>Medianas</c:v>
                </c:pt>
                <c:pt idx="2">
                  <c:v>Pequeñas</c:v>
                </c:pt>
                <c:pt idx="3">
                  <c:v>Micro</c:v>
                </c:pt>
              </c:strCache>
            </c:strRef>
          </c:cat>
          <c:val>
            <c:numRef>
              <c:f>Hoja1!$B$2:$B$5</c:f>
              <c:numCache>
                <c:formatCode>0.00%</c:formatCode>
                <c:ptCount val="4"/>
                <c:pt idx="0">
                  <c:v>0.82758620689655149</c:v>
                </c:pt>
                <c:pt idx="1">
                  <c:v>0.71428571428571463</c:v>
                </c:pt>
                <c:pt idx="2">
                  <c:v>0.73333333333333361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643811328"/>
        <c:axId val="639684544"/>
        <c:axId val="0"/>
      </c:bar3DChart>
      <c:catAx>
        <c:axId val="643811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39684544"/>
        <c:crosses val="autoZero"/>
        <c:auto val="1"/>
        <c:lblAlgn val="ctr"/>
        <c:lblOffset val="100"/>
        <c:noMultiLvlLbl val="0"/>
      </c:catAx>
      <c:valAx>
        <c:axId val="63968454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643811328"/>
        <c:crosses val="autoZero"/>
        <c:crossBetween val="between"/>
      </c:valAx>
    </c:plotArea>
    <c:plotVisOnly val="1"/>
    <c:dispBlanksAs val="gap"/>
    <c:showDLblsOverMax val="0"/>
  </c:chart>
  <c:spPr>
    <a:ln w="28575">
      <a:solidFill>
        <a:srgbClr val="418AB3"/>
      </a:solidFill>
    </a:ln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dirty="0" err="1"/>
              <a:t>Promedio</a:t>
            </a:r>
            <a:r>
              <a:rPr lang="en-US" sz="1600" dirty="0"/>
              <a:t> de personas </a:t>
            </a:r>
            <a:r>
              <a:rPr lang="en-US" sz="1600" dirty="0" err="1"/>
              <a:t>empleadas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el subsector </a:t>
            </a:r>
            <a:r>
              <a:rPr lang="en-US" sz="1600" dirty="0" err="1"/>
              <a:t>exportador</a:t>
            </a:r>
            <a:r>
              <a:rPr lang="en-US" sz="1600" dirty="0"/>
              <a:t> </a:t>
            </a:r>
            <a:r>
              <a:rPr lang="en-US" sz="1600" dirty="0" err="1"/>
              <a:t>muebles</a:t>
            </a:r>
            <a:r>
              <a:rPr lang="en-US" sz="1600" dirty="0"/>
              <a:t> de </a:t>
            </a:r>
            <a:r>
              <a:rPr lang="en-US" sz="1600" dirty="0" err="1"/>
              <a:t>madera</a:t>
            </a:r>
            <a:endParaRPr lang="en-US" sz="16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Número de empleados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Grandes</c:v>
                </c:pt>
                <c:pt idx="1">
                  <c:v>Medianas</c:v>
                </c:pt>
                <c:pt idx="2">
                  <c:v>Pequeñas</c:v>
                </c:pt>
                <c:pt idx="3">
                  <c:v>Micro</c:v>
                </c:pt>
              </c:strCache>
            </c:strRef>
          </c:cat>
          <c:val>
            <c:numRef>
              <c:f>Hoja1!$B$2:$B$5</c:f>
              <c:numCache>
                <c:formatCode>0</c:formatCode>
                <c:ptCount val="4"/>
                <c:pt idx="0">
                  <c:v>4147.6000000000004</c:v>
                </c:pt>
                <c:pt idx="1">
                  <c:v>1799</c:v>
                </c:pt>
                <c:pt idx="2">
                  <c:v>2597.6</c:v>
                </c:pt>
                <c:pt idx="3">
                  <c:v>304.8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670979584"/>
        <c:axId val="670358848"/>
        <c:axId val="0"/>
      </c:bar3DChart>
      <c:catAx>
        <c:axId val="670979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70358848"/>
        <c:crosses val="autoZero"/>
        <c:auto val="1"/>
        <c:lblAlgn val="ctr"/>
        <c:lblOffset val="100"/>
        <c:noMultiLvlLbl val="0"/>
      </c:catAx>
      <c:valAx>
        <c:axId val="67035884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67097958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s-EC" sz="1600" dirty="0"/>
              <a:t>Remuneración </a:t>
            </a:r>
            <a:r>
              <a:rPr lang="es-EC" sz="1600" dirty="0" smtClean="0"/>
              <a:t>mensual promedio </a:t>
            </a:r>
            <a:r>
              <a:rPr lang="es-EC" sz="1600" dirty="0"/>
              <a:t>por tamaño de empresas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Sueldo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Grandes</c:v>
                </c:pt>
                <c:pt idx="1">
                  <c:v>Medianas</c:v>
                </c:pt>
                <c:pt idx="2">
                  <c:v>Pequeñas</c:v>
                </c:pt>
                <c:pt idx="3">
                  <c:v>Micro</c:v>
                </c:pt>
              </c:strCache>
            </c:strRef>
          </c:cat>
          <c:val>
            <c:numRef>
              <c:f>Hoja1!$B$2:$B$5</c:f>
              <c:numCache>
                <c:formatCode>"$"\ #,##0.00</c:formatCode>
                <c:ptCount val="4"/>
                <c:pt idx="0">
                  <c:v>725.69</c:v>
                </c:pt>
                <c:pt idx="1">
                  <c:v>551.31999999999948</c:v>
                </c:pt>
                <c:pt idx="2">
                  <c:v>413.05</c:v>
                </c:pt>
                <c:pt idx="3">
                  <c:v>343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83506432"/>
        <c:axId val="623445120"/>
        <c:axId val="0"/>
      </c:bar3DChart>
      <c:catAx>
        <c:axId val="583506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23445120"/>
        <c:crosses val="autoZero"/>
        <c:auto val="1"/>
        <c:lblAlgn val="ctr"/>
        <c:lblOffset val="100"/>
        <c:noMultiLvlLbl val="0"/>
      </c:catAx>
      <c:valAx>
        <c:axId val="623445120"/>
        <c:scaling>
          <c:orientation val="minMax"/>
        </c:scaling>
        <c:delete val="1"/>
        <c:axPos val="l"/>
        <c:numFmt formatCode="&quot;$&quot;\ #,##0.00" sourceLinked="1"/>
        <c:majorTickMark val="out"/>
        <c:minorTickMark val="none"/>
        <c:tickLblPos val="nextTo"/>
        <c:crossAx val="58350643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100"/>
          </a:pPr>
          <a:endParaRPr lang="es-EC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 sz="1800" b="1" i="0" u="none" strike="noStrike" baseline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Programa de reciclaje y tratamiento de residuos</a:t>
            </a:r>
            <a:endParaRPr lang="en-US" sz="1800" i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Hoja1!$A$6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Hoja1!$B$1:$D$1</c:f>
              <c:strCache>
                <c:ptCount val="3"/>
                <c:pt idx="0">
                  <c:v>PROGRAMA DE RECICLAJE Y TRATAMIENTO DE RESIDUOS</c:v>
                </c:pt>
                <c:pt idx="1">
                  <c:v>UTILIZAN MATERIA PRIMA ORGÁNICA</c:v>
                </c:pt>
                <c:pt idx="2">
                  <c:v>HUELLA ECOLÓGICA- ESTRATEGIAS </c:v>
                </c:pt>
              </c:strCache>
            </c:strRef>
          </c:cat>
          <c:val>
            <c:numRef>
              <c:f>Hoja1!$B$6:$D$6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60179968"/>
        <c:axId val="623445696"/>
      </c:barChart>
      <c:catAx>
        <c:axId val="66017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23445696"/>
        <c:crosses val="autoZero"/>
        <c:auto val="1"/>
        <c:lblAlgn val="ctr"/>
        <c:lblOffset val="100"/>
        <c:noMultiLvlLbl val="0"/>
      </c:catAx>
      <c:valAx>
        <c:axId val="62344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 smtClean="0"/>
                  <a:t>Número</a:t>
                </a:r>
                <a:r>
                  <a:rPr lang="es-EC" baseline="0" dirty="0" smtClean="0"/>
                  <a:t> de empresas </a:t>
                </a:r>
                <a:endParaRPr lang="es-EC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6017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2200" b="1" i="0" u="none" strike="noStrike" baseline="0" dirty="0" smtClean="0">
                <a:effectLst/>
              </a:rPr>
              <a:t>Dentro de su sitio web hemos visto que no hablan de sostenibilidad, ¿por qué no se comenta de esto?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356959814819713"/>
          <c:y val="0.31134991308049809"/>
          <c:w val="0.35686820850550821"/>
          <c:h val="0.4365038256406617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2200" b="1" i="0" u="none" strike="noStrike" baseline="0" dirty="0" smtClean="0">
                <a:effectLst/>
              </a:rPr>
              <a:t>¿Qué medidas del gobierno les han favorecido o les han afectado?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 sz="2200"/>
            </a:pPr>
            <a:r>
              <a:rPr lang="es-EC" sz="2200" b="1" i="0" baseline="0">
                <a:effectLst/>
              </a:rPr>
              <a:t>¿Qué medidas del gobierno les han favorecido o les han afectado?</a:t>
            </a:r>
            <a:endParaRPr lang="es-EC" sz="220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Medidas gubernamentales existentes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Hoja1!$A$2:$A$7</c:f>
              <c:strCache>
                <c:ptCount val="6"/>
                <c:pt idx="0">
                  <c:v>NMF</c:v>
                </c:pt>
                <c:pt idx="1">
                  <c:v>CAN</c:v>
                </c:pt>
                <c:pt idx="2">
                  <c:v>Ferias Internacionales</c:v>
                </c:pt>
                <c:pt idx="3">
                  <c:v>No renovación ATPDEA</c:v>
                </c:pt>
                <c:pt idx="4">
                  <c:v>Salvaguardias</c:v>
                </c:pt>
                <c:pt idx="5">
                  <c:v>Acuerdos ya existentes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12</c:v>
                </c:pt>
                <c:pt idx="1">
                  <c:v>7</c:v>
                </c:pt>
                <c:pt idx="2">
                  <c:v>11</c:v>
                </c:pt>
                <c:pt idx="3">
                  <c:v>2</c:v>
                </c:pt>
                <c:pt idx="4">
                  <c:v>6</c:v>
                </c:pt>
                <c:pt idx="5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4056064"/>
        <c:axId val="643895808"/>
      </c:barChart>
      <c:catAx>
        <c:axId val="6440560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43895808"/>
        <c:crosses val="autoZero"/>
        <c:auto val="1"/>
        <c:lblAlgn val="ctr"/>
        <c:lblOffset val="100"/>
        <c:noMultiLvlLbl val="0"/>
      </c:catAx>
      <c:valAx>
        <c:axId val="6438958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Cantidad</a:t>
                </a:r>
                <a:r>
                  <a:rPr lang="es-EC" baseline="0"/>
                  <a:t> de empresas</a:t>
                </a:r>
                <a:endParaRPr lang="es-EC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44056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s-EC" sz="2000"/>
              <a:t>¿En qué aspectos considera que</a:t>
            </a:r>
            <a:r>
              <a:rPr lang="es-EC" sz="2000" baseline="0"/>
              <a:t> necesitan apoyo por parte del gobierno o cooperación de sectores involucrados?</a:t>
            </a:r>
            <a:endParaRPr lang="es-EC" sz="20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Implementación medidas gubernamentales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Hoja1!$A$2:$A$6</c:f>
              <c:strCache>
                <c:ptCount val="5"/>
                <c:pt idx="0">
                  <c:v>Fomento construcción</c:v>
                </c:pt>
                <c:pt idx="1">
                  <c:v>Acuerdos comerciales</c:v>
                </c:pt>
                <c:pt idx="2">
                  <c:v>Financiamiento</c:v>
                </c:pt>
                <c:pt idx="3">
                  <c:v>Seguimiento a exportaciones</c:v>
                </c:pt>
                <c:pt idx="4">
                  <c:v>Ningún aspecto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10</c:v>
                </c:pt>
                <c:pt idx="1">
                  <c:v>18</c:v>
                </c:pt>
                <c:pt idx="2">
                  <c:v>15</c:v>
                </c:pt>
                <c:pt idx="3">
                  <c:v>8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4755968"/>
        <c:axId val="643897536"/>
      </c:barChart>
      <c:catAx>
        <c:axId val="644755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43897536"/>
        <c:crosses val="autoZero"/>
        <c:auto val="1"/>
        <c:lblAlgn val="ctr"/>
        <c:lblOffset val="100"/>
        <c:noMultiLvlLbl val="0"/>
      </c:catAx>
      <c:valAx>
        <c:axId val="6438975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Cantidad</a:t>
                </a:r>
                <a:r>
                  <a:rPr lang="es-EC" baseline="0"/>
                  <a:t> de empresas</a:t>
                </a:r>
                <a:endParaRPr lang="es-EC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44755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s-ES"/>
              <a:t>Variación exportaciones de muebles de madera </a:t>
            </a:r>
          </a:p>
          <a:p>
            <a:pPr>
              <a:defRPr/>
            </a:pPr>
            <a:r>
              <a:rPr lang="es-ES"/>
              <a:t>Período 2012-2016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Hoja1!$W$15</c:f>
              <c:strCache>
                <c:ptCount val="1"/>
                <c:pt idx="0">
                  <c:v>% CRECIMIENTO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Hoja1!$U$16:$U$20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Hoja1!$W$16:$W$20</c:f>
              <c:numCache>
                <c:formatCode>0.00%</c:formatCode>
                <c:ptCount val="5"/>
                <c:pt idx="1">
                  <c:v>0.24377732172972341</c:v>
                </c:pt>
                <c:pt idx="2">
                  <c:v>-0.31267349564928637</c:v>
                </c:pt>
                <c:pt idx="3">
                  <c:v>0.30932023781163587</c:v>
                </c:pt>
                <c:pt idx="4">
                  <c:v>-1.840974110774796E-2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32625152"/>
        <c:axId val="59661862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Hoja1!$U$15</c15:sqref>
                        </c15:formulaRef>
                      </c:ext>
                    </c:extLst>
                    <c:strCache>
                      <c:ptCount val="1"/>
                      <c:pt idx="0">
                        <c:v>AÑOS</c:v>
                      </c:pt>
                    </c:strCache>
                  </c:strRef>
                </c:tx>
                <c:spPr>
                  <a:ln w="317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Hoja1!$U$16:$U$20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Hoja1!$U$16:$U$20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Hoja1!$V$15</c15:sqref>
                        </c15:formulaRef>
                      </c:ext>
                    </c:extLst>
                    <c:strCache>
                      <c:ptCount val="1"/>
                      <c:pt idx="0">
                        <c:v>MILES USD</c:v>
                      </c:pt>
                    </c:strCache>
                  </c:strRef>
                </c:tx>
                <c:spPr>
                  <a:ln w="317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C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Hoja1!$U$16:$U$20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Hoja1!$V$16:$V$20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7996.8765599999997</c:v>
                      </c:pt>
                      <c:pt idx="1">
                        <c:v>9946.3337100000008</c:v>
                      </c:pt>
                      <c:pt idx="2">
                        <c:v>6836.37878</c:v>
                      </c:pt>
                      <c:pt idx="3">
                        <c:v>8951.0090899999996</c:v>
                      </c:pt>
                      <c:pt idx="4">
                        <c:v>8786.2233300000007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dateAx>
        <c:axId val="632625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6618624"/>
        <c:crosses val="autoZero"/>
        <c:auto val="0"/>
        <c:lblOffset val="100"/>
        <c:baseTimeUnit val="days"/>
      </c:dateAx>
      <c:valAx>
        <c:axId val="596618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63262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C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2200" b="1" i="0" u="none" strike="noStrike" baseline="0" dirty="0" smtClean="0">
                <a:effectLst/>
              </a:rPr>
              <a:t>Dentro de su sitio web hemos visto que no hablan de sostenibilidad, ¿por qué no se comenta de esto?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356959814819713"/>
          <c:y val="0.31134991308049809"/>
          <c:w val="0.35686820850550821"/>
          <c:h val="0.4365038256406617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2200" b="1" i="0" u="none" strike="noStrike" baseline="0" dirty="0" smtClean="0">
                <a:effectLst/>
              </a:rPr>
              <a:t>¿Qué medidas del gobierno les han favorecido o les han afectado?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¿</a:t>
            </a:r>
            <a:r>
              <a:rPr lang="es-EC" sz="2000" noProof="0" dirty="0" smtClean="0"/>
              <a:t>Conoce</a:t>
            </a:r>
            <a:r>
              <a:rPr lang="es-EC" sz="2000" baseline="0" noProof="0" dirty="0" smtClean="0"/>
              <a:t> de regímenes aduaneros de importación, ha importado bajo esta modalidad?</a:t>
            </a:r>
            <a:endParaRPr lang="es-EC" sz="2000" noProof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Regímenes aduaneros</c:v>
                </c:pt>
              </c:strCache>
            </c:strRef>
          </c:tx>
          <c:spPr>
            <a:solidFill>
              <a:srgbClr val="D0009A"/>
            </a:solidFill>
            <a:ln>
              <a:solidFill>
                <a:srgbClr val="F200B3"/>
              </a:solidFill>
            </a:ln>
          </c:spPr>
          <c:invertIfNegative val="0"/>
          <c:cat>
            <c:strRef>
              <c:f>Hoja1!$A$2:$A$5</c:f>
              <c:strCache>
                <c:ptCount val="4"/>
                <c:pt idx="0">
                  <c:v>Depósito temporal y ferias internacionales</c:v>
                </c:pt>
                <c:pt idx="1">
                  <c:v>Implica muchos recursos</c:v>
                </c:pt>
                <c:pt idx="2">
                  <c:v>No se ha importado en regímen</c:v>
                </c:pt>
                <c:pt idx="3">
                  <c:v>Desconoce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26</c:v>
                </c:pt>
                <c:pt idx="3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4056576"/>
        <c:axId val="643902272"/>
      </c:barChart>
      <c:catAx>
        <c:axId val="644056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43902272"/>
        <c:crosses val="autoZero"/>
        <c:auto val="1"/>
        <c:lblAlgn val="ctr"/>
        <c:lblOffset val="100"/>
        <c:noMultiLvlLbl val="0"/>
      </c:catAx>
      <c:valAx>
        <c:axId val="6439022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Cantidad de empresas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4405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s-EC" sz="1800"/>
              <a:t>De acuerdo</a:t>
            </a:r>
            <a:r>
              <a:rPr lang="es-EC" sz="1800" baseline="0"/>
              <a:t> a estadísticas de BCE en el año 2014 hubo una disminución de las exportaciones de muebles de madera, ¿sintió, implementó alguna estrategia?</a:t>
            </a:r>
            <a:endParaRPr lang="es-EC" sz="18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Disminución exportaciones 2014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Hoja1!$A$2:$A$7</c:f>
              <c:strCache>
                <c:ptCount val="6"/>
                <c:pt idx="0">
                  <c:v>Sí, imperceptible</c:v>
                </c:pt>
                <c:pt idx="1">
                  <c:v>Sí, se utilizó estrategias</c:v>
                </c:pt>
                <c:pt idx="2">
                  <c:v>Apreciación dólar</c:v>
                </c:pt>
                <c:pt idx="3">
                  <c:v>Sí, menor poder adquisitivo</c:v>
                </c:pt>
                <c:pt idx="4">
                  <c:v>No exportaron ese año</c:v>
                </c:pt>
                <c:pt idx="5">
                  <c:v>No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5</c:v>
                </c:pt>
                <c:pt idx="1">
                  <c:v>2</c:v>
                </c:pt>
                <c:pt idx="2">
                  <c:v>4</c:v>
                </c:pt>
                <c:pt idx="3">
                  <c:v>12</c:v>
                </c:pt>
                <c:pt idx="4">
                  <c:v>9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4758016"/>
        <c:axId val="643904000"/>
      </c:barChart>
      <c:catAx>
        <c:axId val="644758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43904000"/>
        <c:crosses val="autoZero"/>
        <c:auto val="1"/>
        <c:lblAlgn val="ctr"/>
        <c:lblOffset val="100"/>
        <c:noMultiLvlLbl val="0"/>
      </c:catAx>
      <c:valAx>
        <c:axId val="6439040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Cantidad de empresas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44758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2200" b="1" i="0" u="none" strike="noStrike" baseline="0" dirty="0" smtClean="0">
                <a:effectLst/>
              </a:rPr>
              <a:t>Dentro de su sitio web hemos visto que no hablan de sostenibilidad, ¿por qué no se comenta de esto?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356959814819713"/>
          <c:y val="0.31134991308049809"/>
          <c:w val="0.35686820850550821"/>
          <c:h val="0.4365038256406617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2200" b="1" i="0" u="none" strike="noStrike" baseline="0" dirty="0" smtClean="0">
                <a:effectLst/>
              </a:rPr>
              <a:t>¿Qué medidas del gobierno les han favorecido o les han afectado?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¿Qué aspectos considera que</a:t>
            </a:r>
            <a:r>
              <a:rPr lang="en-US" sz="1800" baseline="0"/>
              <a:t> le hace falta para expandir su mercado o incrmentar sus ventas a nivel internacional?</a:t>
            </a:r>
            <a:endParaRPr lang="en-US" sz="18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Expansión de mercado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D0009A"/>
              </a:solidFill>
            </a:ln>
          </c:spPr>
          <c:invertIfNegative val="0"/>
          <c:cat>
            <c:strRef>
              <c:f>Hoja1!$A$2:$A$5</c:f>
              <c:strCache>
                <c:ptCount val="4"/>
                <c:pt idx="0">
                  <c:v>Investigación de mercados</c:v>
                </c:pt>
                <c:pt idx="1">
                  <c:v>Reducir costos de operación</c:v>
                </c:pt>
                <c:pt idx="2">
                  <c:v>Acceso a créditos</c:v>
                </c:pt>
                <c:pt idx="3">
                  <c:v>Firma de nuevos acuerdos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20</c:v>
                </c:pt>
                <c:pt idx="1">
                  <c:v>18</c:v>
                </c:pt>
                <c:pt idx="2">
                  <c:v>22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5140992"/>
        <c:axId val="643925120"/>
      </c:barChart>
      <c:catAx>
        <c:axId val="645140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43925120"/>
        <c:crosses val="autoZero"/>
        <c:auto val="1"/>
        <c:lblAlgn val="ctr"/>
        <c:lblOffset val="100"/>
        <c:noMultiLvlLbl val="0"/>
      </c:catAx>
      <c:valAx>
        <c:axId val="643925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Cantidad de empresas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45140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¿Son sus propios proveedores de madera?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Proveedores</c:v>
                </c:pt>
              </c:strCache>
            </c:strRef>
          </c:tx>
          <c:cat>
            <c:strRef>
              <c:f>Hoja1!$A$2:$A$6</c:f>
              <c:strCache>
                <c:ptCount val="5"/>
                <c:pt idx="0">
                  <c:v>Sí</c:v>
                </c:pt>
                <c:pt idx="1">
                  <c:v>Sí, 90%</c:v>
                </c:pt>
                <c:pt idx="2">
                  <c:v>No de madera cruda</c:v>
                </c:pt>
                <c:pt idx="3">
                  <c:v>Parcialmente</c:v>
                </c:pt>
                <c:pt idx="4">
                  <c:v>No</c:v>
                </c:pt>
              </c:strCache>
            </c:strRef>
          </c:cat>
          <c:val>
            <c:numRef>
              <c:f>Hoja1!$B$2:$B$6</c:f>
              <c:numCache>
                <c:formatCode>0.00%</c:formatCode>
                <c:ptCount val="5"/>
                <c:pt idx="0">
                  <c:v>0.43750000000000033</c:v>
                </c:pt>
                <c:pt idx="1">
                  <c:v>3.125E-2</c:v>
                </c:pt>
                <c:pt idx="2">
                  <c:v>3.125E-2</c:v>
                </c:pt>
                <c:pt idx="3">
                  <c:v>0.15625000000000017</c:v>
                </c:pt>
                <c:pt idx="4">
                  <c:v>0.34375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2200" b="1" i="0" u="none" strike="noStrike" baseline="0" dirty="0" smtClean="0">
                <a:effectLst/>
              </a:rPr>
              <a:t>Dentro de su sitio web hemos visto que no hablan de sostenibilidad, ¿por qué no se comenta de esto?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356959814819713"/>
          <c:y val="0.31134991308049809"/>
          <c:w val="0.35686820850550821"/>
          <c:h val="0.4365038256406617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2200" b="1" i="0" u="none" strike="noStrike" baseline="0" dirty="0" smtClean="0">
                <a:effectLst/>
              </a:rPr>
              <a:t>¿Qué medidas del gobierno les han favorecido o les han afectado?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tint val="55000"/>
                  <a:satMod val="13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tint val="55000"/>
                  <a:satMod val="130000"/>
                </a:schemeClr>
              </a:soli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dPt>
          <c:dPt>
            <c:idx val="2"/>
            <c:bubble3D val="0"/>
            <c:spPr>
              <a:solidFill>
                <a:schemeClr val="accent3">
                  <a:tint val="55000"/>
                  <a:satMod val="130000"/>
                </a:schemeClr>
              </a:soli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dPt>
          <c:dPt>
            <c:idx val="3"/>
            <c:bubble3D val="0"/>
            <c:spPr>
              <a:solidFill>
                <a:schemeClr val="accent4">
                  <a:tint val="55000"/>
                  <a:satMod val="130000"/>
                </a:schemeClr>
              </a:soli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Hoja3!$A$4:$A$7</c:f>
              <c:strCache>
                <c:ptCount val="4"/>
                <c:pt idx="0">
                  <c:v>MUEBLES DE MADERA DE LOS TIPOS UTILIZADOS EN OFICINAS 9403.30.00-0000</c:v>
                </c:pt>
                <c:pt idx="1">
                  <c:v>MUEBLES DE MADERA DE LOS TIPOS UTILIZADOS EN COCINAS 9403.40.00-0000</c:v>
                </c:pt>
                <c:pt idx="2">
                  <c:v>MUEBLES DE MADERA DE LOS TIPOS UTILIZADOS EN DORMITORIOS 9403.50.00-0000</c:v>
                </c:pt>
                <c:pt idx="3">
                  <c:v>LOS DEMÁS MUEBLES DE MADERA 9403.60.00-0000</c:v>
                </c:pt>
              </c:strCache>
            </c:strRef>
          </c:cat>
          <c:val>
            <c:numRef>
              <c:f>Hoja3!$B$4:$B$7</c:f>
              <c:numCache>
                <c:formatCode>0.00</c:formatCode>
                <c:ptCount val="4"/>
                <c:pt idx="0">
                  <c:v>0.30192852560857553</c:v>
                </c:pt>
                <c:pt idx="1">
                  <c:v>6.0713583959267507E-2</c:v>
                </c:pt>
                <c:pt idx="2">
                  <c:v>0.33727313082701182</c:v>
                </c:pt>
                <c:pt idx="3">
                  <c:v>0.30008475960515185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>
                  <a:tint val="55000"/>
                  <a:satMod val="13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Hoja3!$A$4:$A$7</c:f>
              <c:strCache>
                <c:ptCount val="4"/>
                <c:pt idx="0">
                  <c:v>MUEBLES DE MADERA DE LOS TIPOS UTILIZADOS EN OFICINAS 9403.30.00-0000</c:v>
                </c:pt>
                <c:pt idx="1">
                  <c:v>MUEBLES DE MADERA DE LOS TIPOS UTILIZADOS EN COCINAS 9403.40.00-0000</c:v>
                </c:pt>
                <c:pt idx="2">
                  <c:v>MUEBLES DE MADERA DE LOS TIPOS UTILIZADOS EN DORMITORIOS 9403.50.00-0000</c:v>
                </c:pt>
                <c:pt idx="3">
                  <c:v>LOS DEMÁS MUEBLES DE MADERA 9403.60.00-0000</c:v>
                </c:pt>
              </c:strCache>
            </c:strRef>
          </c:cat>
          <c:val>
            <c:numRef>
              <c:f>Hoja3!#REF!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s-EC" sz="1800"/>
              <a:t>¿La empresa</a:t>
            </a:r>
            <a:r>
              <a:rPr lang="es-EC" sz="1800" baseline="0"/>
              <a:t> cuenta con alguna certificación ambiental, de calida o de otro tipo?</a:t>
            </a:r>
            <a:endParaRPr lang="es-EC" sz="18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Certificación de calidad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Hoja1!$A$2:$A$6</c:f>
              <c:strCache>
                <c:ptCount val="5"/>
                <c:pt idx="0">
                  <c:v>Sí, ISO 14001, ISO 9001, OHSAS 18001, BASC, Punto Verde</c:v>
                </c:pt>
                <c:pt idx="1">
                  <c:v>Si, Punto Verde </c:v>
                </c:pt>
                <c:pt idx="2">
                  <c:v>Si, ISO 14001, ISO 9001</c:v>
                </c:pt>
                <c:pt idx="3">
                  <c:v>Productos pasan por control de calidad</c:v>
                </c:pt>
                <c:pt idx="4">
                  <c:v>No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5142016"/>
        <c:axId val="643930880"/>
      </c:barChart>
      <c:catAx>
        <c:axId val="645142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s-EC"/>
          </a:p>
        </c:txPr>
        <c:crossAx val="643930880"/>
        <c:crosses val="autoZero"/>
        <c:auto val="1"/>
        <c:lblAlgn val="ctr"/>
        <c:lblOffset val="100"/>
        <c:noMultiLvlLbl val="0"/>
      </c:catAx>
      <c:valAx>
        <c:axId val="6439308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Cantidad de empresas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45142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¿Es importante para ustedes invertir</a:t>
            </a:r>
            <a:r>
              <a:rPr lang="en-US" sz="1800" baseline="0"/>
              <a:t>, cada que tiempo realizan inversiones y en qué área?</a:t>
            </a:r>
            <a:endParaRPr lang="en-US" sz="1800"/>
          </a:p>
        </c:rich>
      </c:tx>
      <c:layout>
        <c:manualLayout>
          <c:xMode val="edge"/>
          <c:yMode val="edge"/>
          <c:x val="0.13829222222511972"/>
          <c:y val="2.283654230374559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Maquinaria-anual</c:v>
                </c:pt>
                <c:pt idx="1">
                  <c:v>Producción y diseño</c:v>
                </c:pt>
                <c:pt idx="2">
                  <c:v>Planificación -Anual</c:v>
                </c:pt>
                <c:pt idx="3">
                  <c:v>Sin recursos</c:v>
                </c:pt>
                <c:pt idx="4">
                  <c:v>Nuevos mercados y mk</c:v>
                </c:pt>
                <c:pt idx="5">
                  <c:v>Capacitación</c:v>
                </c:pt>
              </c:strCache>
            </c:strRef>
          </c:cat>
          <c:val>
            <c:numRef>
              <c:f>Hoja1!$B$2:$B$7</c:f>
              <c:numCache>
                <c:formatCode>0.00%</c:formatCode>
                <c:ptCount val="6"/>
                <c:pt idx="0">
                  <c:v>0.31250000000000033</c:v>
                </c:pt>
                <c:pt idx="1">
                  <c:v>6.25E-2</c:v>
                </c:pt>
                <c:pt idx="2">
                  <c:v>3.125E-2</c:v>
                </c:pt>
                <c:pt idx="3">
                  <c:v>0.46875</c:v>
                </c:pt>
                <c:pt idx="4">
                  <c:v>6.25E-2</c:v>
                </c:pt>
                <c:pt idx="5">
                  <c:v>6.25E-2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s-EC"/>
        </a:p>
      </c:txPr>
    </c:legend>
    <c:plotVisOnly val="1"/>
    <c:dispBlanksAs val="zero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2200" b="1" i="0" u="none" strike="noStrike" baseline="0" dirty="0" smtClean="0">
                <a:effectLst/>
              </a:rPr>
              <a:t>Dentro de su sitio web hemos visto que no hablan de sostenibilidad, ¿por qué no se comenta de esto?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Sostenibilidad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Hoja1!$A$2:$A$6</c:f>
              <c:strCache>
                <c:ptCount val="5"/>
                <c:pt idx="0">
                  <c:v>Manual ambiental</c:v>
                </c:pt>
                <c:pt idx="1">
                  <c:v>No es prioridad</c:v>
                </c:pt>
                <c:pt idx="2">
                  <c:v>Costos altos</c:v>
                </c:pt>
                <c:pt idx="3">
                  <c:v>Madera bosques cultivados</c:v>
                </c:pt>
                <c:pt idx="4">
                  <c:v>Desconoce</c:v>
                </c:pt>
              </c:strCache>
            </c:strRef>
          </c:cat>
          <c:val>
            <c:numRef>
              <c:f>Hoja1!$B$2:$B$6</c:f>
              <c:numCache>
                <c:formatCode>0.00%</c:formatCode>
                <c:ptCount val="5"/>
                <c:pt idx="0">
                  <c:v>3.125E-2</c:v>
                </c:pt>
                <c:pt idx="1">
                  <c:v>0.21875000000000017</c:v>
                </c:pt>
                <c:pt idx="2">
                  <c:v>0.15625000000000017</c:v>
                </c:pt>
                <c:pt idx="3">
                  <c:v>3.125E-2</c:v>
                </c:pt>
                <c:pt idx="4">
                  <c:v>0.5625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356959814819713"/>
          <c:y val="0.31134991308049809"/>
          <c:w val="0.35686820850550821"/>
          <c:h val="0.4365038256406617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2200" b="1" i="0" u="none" strike="noStrike" baseline="0" dirty="0" smtClean="0">
                <a:effectLst/>
              </a:rPr>
              <a:t>¿Son partícipe de alguna organización que integre el comercio justo?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Comercio Justo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CAPEIPI</c:v>
                </c:pt>
                <c:pt idx="1">
                  <c:v>COPADE</c:v>
                </c:pt>
                <c:pt idx="2">
                  <c:v>No pertenecen</c:v>
                </c:pt>
              </c:strCache>
            </c:strRef>
          </c:cat>
          <c:val>
            <c:numRef>
              <c:f>Hoja1!$B$2:$B$4</c:f>
              <c:numCache>
                <c:formatCode>0.00%</c:formatCode>
                <c:ptCount val="3"/>
                <c:pt idx="0">
                  <c:v>0.15625000000000017</c:v>
                </c:pt>
                <c:pt idx="1">
                  <c:v>6.25E-2</c:v>
                </c:pt>
                <c:pt idx="2">
                  <c:v>0.78125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2200" b="1" i="0" u="none" strike="noStrike" baseline="0" dirty="0" smtClean="0">
                <a:effectLst/>
              </a:rPr>
              <a:t>¿Qué estrategias utilizan como cultura institucional para incentivar emocionalmente a sus trabajadores?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Incentivos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Hoja1!$A$2:$A$8</c:f>
              <c:strCache>
                <c:ptCount val="7"/>
                <c:pt idx="0">
                  <c:v>Económico</c:v>
                </c:pt>
                <c:pt idx="1">
                  <c:v>Capacitación</c:v>
                </c:pt>
                <c:pt idx="2">
                  <c:v>Reuniones participativas</c:v>
                </c:pt>
                <c:pt idx="3">
                  <c:v>Pausas activas</c:v>
                </c:pt>
                <c:pt idx="4">
                  <c:v>Paseos</c:v>
                </c:pt>
                <c:pt idx="5">
                  <c:v>Libre en cumpleaños</c:v>
                </c:pt>
                <c:pt idx="6">
                  <c:v>Flexibilidad vacaciones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0.21875000000000017</c:v>
                </c:pt>
                <c:pt idx="1">
                  <c:v>0.31250000000000033</c:v>
                </c:pt>
                <c:pt idx="2">
                  <c:v>0.15625000000000017</c:v>
                </c:pt>
                <c:pt idx="3">
                  <c:v>9.3750000000000153E-2</c:v>
                </c:pt>
                <c:pt idx="4">
                  <c:v>6.25E-2</c:v>
                </c:pt>
                <c:pt idx="5">
                  <c:v>3.125E-2</c:v>
                </c:pt>
                <c:pt idx="6">
                  <c:v>0.125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800" dirty="0" smtClean="0">
                <a:effectLst/>
              </a:rPr>
              <a:t>¿Considera que existe concentración de riqueza en el sector exportador de muebles de madera?</a:t>
            </a:r>
            <a:endParaRPr lang="es-EC" sz="18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Concentración riqueza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0.71880000000000066</c:v>
                </c:pt>
                <c:pt idx="1">
                  <c:v>0.28120000000000001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037097453564333"/>
          <c:y val="0.35277769067380516"/>
          <c:w val="0.35003025246677988"/>
          <c:h val="0.55186073340077935"/>
        </c:manualLayout>
      </c:layout>
      <c:pieChart>
        <c:varyColors val="1"/>
        <c:ser>
          <c:idx val="0"/>
          <c:order val="0"/>
          <c:tx>
            <c:strRef>
              <c:f>'Trade_Map_-_Lista_de_los_mercad'!$I$14</c:f>
              <c:strCache>
                <c:ptCount val="1"/>
                <c:pt idx="0">
                  <c:v>% Participación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8"/>
              <c:layout>
                <c:manualLayout>
                  <c:x val="0.11821742835190005"/>
                  <c:y val="4.181100711813664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Otros 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'Trade_Map_-_Lista_de_los_mercad'!$A$15:$A$30</c:f>
              <c:strCache>
                <c:ptCount val="10"/>
                <c:pt idx="0">
                  <c:v>Venezuela, República Bolivariana de</c:v>
                </c:pt>
                <c:pt idx="1">
                  <c:v>Colombia</c:v>
                </c:pt>
                <c:pt idx="2">
                  <c:v>Estados Unidos de América</c:v>
                </c:pt>
                <c:pt idx="3">
                  <c:v>Bolivia, Estado Plurinacional de</c:v>
                </c:pt>
                <c:pt idx="4">
                  <c:v>Costa Rica</c:v>
                </c:pt>
                <c:pt idx="5">
                  <c:v>Panamá</c:v>
                </c:pt>
                <c:pt idx="6">
                  <c:v>Chile</c:v>
                </c:pt>
                <c:pt idx="7">
                  <c:v>Perú</c:v>
                </c:pt>
                <c:pt idx="8">
                  <c:v>Otros (Alemania, México, República Dominicana, Canadá)</c:v>
                </c:pt>
                <c:pt idx="9">
                  <c:v>Jamaica</c:v>
                </c:pt>
              </c:strCache>
            </c:strRef>
          </c:cat>
          <c:val>
            <c:numRef>
              <c:f>'Trade_Map_-_Lista_de_los_mercad'!$H$15:$H$30</c:f>
              <c:numCache>
                <c:formatCode>General</c:formatCode>
                <c:ptCount val="10"/>
                <c:pt idx="0">
                  <c:v>196.6</c:v>
                </c:pt>
                <c:pt idx="1">
                  <c:v>80.400000000000006</c:v>
                </c:pt>
                <c:pt idx="2">
                  <c:v>65</c:v>
                </c:pt>
                <c:pt idx="3">
                  <c:v>62.2</c:v>
                </c:pt>
                <c:pt idx="4">
                  <c:v>52</c:v>
                </c:pt>
                <c:pt idx="5">
                  <c:v>41.8</c:v>
                </c:pt>
                <c:pt idx="6">
                  <c:v>36.200000000000003</c:v>
                </c:pt>
                <c:pt idx="7">
                  <c:v>14.4</c:v>
                </c:pt>
                <c:pt idx="8">
                  <c:v>6.2</c:v>
                </c:pt>
                <c:pt idx="9">
                  <c:v>0.2</c:v>
                </c:pt>
              </c:numCache>
            </c:numRef>
          </c:val>
          <c:extLst/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v>% Participación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layout>
                <c:manualLayout>
                  <c:x val="-0.17399210417257399"/>
                  <c:y val="0.1990129476881937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Venezuela</a:t>
                    </a:r>
                    <a:r>
                      <a:rPr lang="en-US" dirty="0"/>
                      <a:t>
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24036434226885076"/>
                  <c:y val="0.12436093789586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27212179640979778"/>
                  <c:y val="2.22960305331034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9.0281501515911619E-2"/>
                  <c:y val="2.152681862388544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25554670698358944"/>
                  <c:y val="-3.329212367424190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Otros
2%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'Trade_Map_-_Lista_de_los_mercad'!$A$20:$A$40</c:f>
              <c:strCache>
                <c:ptCount val="8"/>
                <c:pt idx="0">
                  <c:v>Panamá</c:v>
                </c:pt>
                <c:pt idx="1">
                  <c:v>Estados Unidos de América</c:v>
                </c:pt>
                <c:pt idx="2">
                  <c:v>Perú</c:v>
                </c:pt>
                <c:pt idx="3">
                  <c:v>Venezuela, República Bolivariana de</c:v>
                </c:pt>
                <c:pt idx="4">
                  <c:v>Colombia</c:v>
                </c:pt>
                <c:pt idx="5">
                  <c:v>Chile</c:v>
                </c:pt>
                <c:pt idx="6">
                  <c:v>República Dominicana</c:v>
                </c:pt>
                <c:pt idx="7">
                  <c:v>Otros (México, Guatemala, Costa Rica, El Salvador, Reino Unido, Francia, Suiza, Alemania, Argentina)</c:v>
                </c:pt>
              </c:strCache>
            </c:strRef>
          </c:cat>
          <c:val>
            <c:numRef>
              <c:f>'Trade_Map_-_Lista_de_los_mercad'!$H$20:$H$40</c:f>
              <c:numCache>
                <c:formatCode>General</c:formatCode>
                <c:ptCount val="8"/>
                <c:pt idx="0">
                  <c:v>331.4</c:v>
                </c:pt>
                <c:pt idx="1">
                  <c:v>277.8</c:v>
                </c:pt>
                <c:pt idx="2">
                  <c:v>272.39999999999969</c:v>
                </c:pt>
                <c:pt idx="3">
                  <c:v>54.4</c:v>
                </c:pt>
                <c:pt idx="4">
                  <c:v>43</c:v>
                </c:pt>
                <c:pt idx="5">
                  <c:v>14.4</c:v>
                </c:pt>
                <c:pt idx="6">
                  <c:v>13.2</c:v>
                </c:pt>
                <c:pt idx="7">
                  <c:v>19.799999999999986</c:v>
                </c:pt>
              </c:numCache>
            </c:numRef>
          </c:val>
          <c:extLst/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'Trade_Map_-_Lista_de_los_mercad'!$I$19</c:f>
              <c:strCache>
                <c:ptCount val="1"/>
                <c:pt idx="0">
                  <c:v>% Participación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4"/>
              <c:layout>
                <c:manualLayout>
                  <c:x val="0.35423681194780587"/>
                  <c:y val="2.233017026717834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Venezuela
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'Trade_Map_-_Lista_de_los_mercad'!$A$20:$A$24</c:f>
              <c:strCache>
                <c:ptCount val="5"/>
                <c:pt idx="0">
                  <c:v>Estados Unidos de América</c:v>
                </c:pt>
                <c:pt idx="1">
                  <c:v>Panamá</c:v>
                </c:pt>
                <c:pt idx="2">
                  <c:v>Perú</c:v>
                </c:pt>
                <c:pt idx="3">
                  <c:v>Colombia</c:v>
                </c:pt>
                <c:pt idx="4">
                  <c:v>Venezuela, República Bolivariana de</c:v>
                </c:pt>
              </c:strCache>
            </c:strRef>
          </c:cat>
          <c:val>
            <c:numRef>
              <c:f>'Trade_Map_-_Lista_de_los_mercad'!$H$20:$H$24</c:f>
              <c:numCache>
                <c:formatCode>General</c:formatCode>
                <c:ptCount val="5"/>
                <c:pt idx="0">
                  <c:v>223.4</c:v>
                </c:pt>
                <c:pt idx="1">
                  <c:v>178.8</c:v>
                </c:pt>
                <c:pt idx="2">
                  <c:v>21.6</c:v>
                </c:pt>
                <c:pt idx="3">
                  <c:v>1.4</c:v>
                </c:pt>
                <c:pt idx="4">
                  <c:v>1.2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'Trade_Map_-_Lista_de_los_mercad'!$A$20:$A$60</c:f>
              <c:strCache>
                <c:ptCount val="14"/>
                <c:pt idx="0">
                  <c:v>Panamá</c:v>
                </c:pt>
                <c:pt idx="1">
                  <c:v>Estados Unidos de América</c:v>
                </c:pt>
                <c:pt idx="2">
                  <c:v>Perú</c:v>
                </c:pt>
                <c:pt idx="3">
                  <c:v>Francia</c:v>
                </c:pt>
                <c:pt idx="4">
                  <c:v>Venezuela, República Bolivariana de</c:v>
                </c:pt>
                <c:pt idx="5">
                  <c:v>Chile</c:v>
                </c:pt>
                <c:pt idx="6">
                  <c:v>Colombia</c:v>
                </c:pt>
                <c:pt idx="7">
                  <c:v>Canadá</c:v>
                </c:pt>
                <c:pt idx="8">
                  <c:v>Nueva Zelandia</c:v>
                </c:pt>
                <c:pt idx="9">
                  <c:v>México</c:v>
                </c:pt>
                <c:pt idx="10">
                  <c:v>República Dominicana</c:v>
                </c:pt>
                <c:pt idx="11">
                  <c:v>Guatemala</c:v>
                </c:pt>
                <c:pt idx="12">
                  <c:v>Otros</c:v>
                </c:pt>
                <c:pt idx="13">
                  <c:v>Trinidad y Tobago</c:v>
                </c:pt>
              </c:strCache>
            </c:strRef>
          </c:cat>
          <c:val>
            <c:numRef>
              <c:f>'Trade_Map_-_Lista_de_los_mercad'!$G$20:$G$59</c:f>
              <c:numCache>
                <c:formatCode>General</c:formatCode>
                <c:ptCount val="13"/>
                <c:pt idx="0">
                  <c:v>3825</c:v>
                </c:pt>
                <c:pt idx="1">
                  <c:v>3519</c:v>
                </c:pt>
                <c:pt idx="2">
                  <c:v>1671</c:v>
                </c:pt>
                <c:pt idx="3">
                  <c:v>1463</c:v>
                </c:pt>
                <c:pt idx="4">
                  <c:v>667</c:v>
                </c:pt>
                <c:pt idx="5">
                  <c:v>546</c:v>
                </c:pt>
                <c:pt idx="6">
                  <c:v>520</c:v>
                </c:pt>
                <c:pt idx="7">
                  <c:v>488</c:v>
                </c:pt>
                <c:pt idx="8">
                  <c:v>449</c:v>
                </c:pt>
                <c:pt idx="9">
                  <c:v>356</c:v>
                </c:pt>
                <c:pt idx="10">
                  <c:v>269</c:v>
                </c:pt>
                <c:pt idx="11">
                  <c:v>240</c:v>
                </c:pt>
                <c:pt idx="12">
                  <c:v>869</c:v>
                </c:pt>
              </c:numCache>
            </c:numRef>
          </c:val>
          <c:extLst/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s-EC"/>
              <a:t>Pareto Empresas Exportadoras de Muebles de Madera  </a:t>
            </a:r>
          </a:p>
          <a:p>
            <a:pPr>
              <a:defRPr/>
            </a:pPr>
            <a:r>
              <a:rPr lang="es-EC"/>
              <a:t>Periodo 2012-2016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'lista por empresa'!$B$1</c:f>
              <c:strCache>
                <c:ptCount val="1"/>
                <c:pt idx="0">
                  <c:v>TOTAL FOB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'lista por empresa'!$A$2:$A$144</c:f>
              <c:strCache>
                <c:ptCount val="143"/>
                <c:pt idx="0">
                  <c:v>AHCORP ECUADOR CIA. LTDA. </c:v>
                </c:pt>
                <c:pt idx="1">
                  <c:v>COLINEAL CORPORATION CIA. LTDA. </c:v>
                </c:pt>
                <c:pt idx="2">
                  <c:v>ATU ARTICULOS DE ACERO S.A. </c:v>
                </c:pt>
                <c:pt idx="3">
                  <c:v>ECUATORIANA DE DISEÑO OCTACORP S.A </c:v>
                </c:pt>
                <c:pt idx="4">
                  <c:v>REMODULARSA S.A. </c:v>
                </c:pt>
                <c:pt idx="5">
                  <c:v>LA GALERIA CLEYDIA S.A. </c:v>
                </c:pt>
                <c:pt idx="6">
                  <c:v>FADEL SA </c:v>
                </c:pt>
                <c:pt idx="7">
                  <c:v>ECUANAUTICA S.A. </c:v>
                </c:pt>
                <c:pt idx="8">
                  <c:v>ASERRADERO SAN ANTONIO ASERRAD S.A. </c:v>
                </c:pt>
                <c:pt idx="9">
                  <c:v>MUEBLES Y DIVERSIDADES MUEDIRSA S.A. </c:v>
                </c:pt>
                <c:pt idx="10">
                  <c:v>PTKDELECUADOR S.A. </c:v>
                </c:pt>
                <c:pt idx="11">
                  <c:v>EXPORTADORA DE FLORES EXPOFLOR CIA. LTDA. </c:v>
                </c:pt>
                <c:pt idx="12">
                  <c:v>F.V - AREA ANDINA S.A. </c:v>
                </c:pt>
                <c:pt idx="13">
                  <c:v>FERNANDEZ IMBAQUINGO JUAN JOSE </c:v>
                </c:pt>
                <c:pt idx="14">
                  <c:v>EL CARRUSEL C LTDA </c:v>
                </c:pt>
                <c:pt idx="15">
                  <c:v>GUAYATUNA S.A. </c:v>
                </c:pt>
                <c:pt idx="16">
                  <c:v>AKTUELL MOBEL S.A. </c:v>
                </c:pt>
                <c:pt idx="17">
                  <c:v>CERON PASQUEL RENAN MARCELO BERNABE </c:v>
                </c:pt>
                <c:pt idx="18">
                  <c:v>MODERMUEBLE COMPANIA LIMITADA </c:v>
                </c:pt>
                <c:pt idx="19">
                  <c:v>INT FOOD SERVICES CORP </c:v>
                </c:pt>
                <c:pt idx="20">
                  <c:v>CLOSET.COM SOCIEDAD EN CUENTAS DE PARTICIPACIÃ“N </c:v>
                </c:pt>
                <c:pt idx="21">
                  <c:v>MUEPRAMODUL CIA. LTDA. </c:v>
                </c:pt>
                <c:pt idx="22">
                  <c:v>TRENIOCORP S.A. </c:v>
                </c:pt>
                <c:pt idx="23">
                  <c:v>CASA MOBELOFT S.A. </c:v>
                </c:pt>
                <c:pt idx="24">
                  <c:v>HOME IDENTITY CIA. LTDA. </c:v>
                </c:pt>
                <c:pt idx="25">
                  <c:v>MADERA FINA MADERFIN S.A. </c:v>
                </c:pt>
                <c:pt idx="26">
                  <c:v>RODRIGUEZ ALDANA WILMER ENRIQUE </c:v>
                </c:pt>
                <c:pt idx="27">
                  <c:v>GUERRERO PEREZ ARTURO JAVIER </c:v>
                </c:pt>
                <c:pt idx="28">
                  <c:v>ESCOBAR PANCHI MARCIA DEL PILAR </c:v>
                </c:pt>
                <c:pt idx="29">
                  <c:v>BURGUES CIA. LTDA. </c:v>
                </c:pt>
                <c:pt idx="30">
                  <c:v>ARTESA C LTDA </c:v>
                </c:pt>
                <c:pt idx="31">
                  <c:v>MADERAS DE MONTANA MAHAVKAIV CIA. LTDA. </c:v>
                </c:pt>
                <c:pt idx="32">
                  <c:v>EMPRESA DURINI INDUSTRIA DE MADERA C.A. EDIMCA </c:v>
                </c:pt>
                <c:pt idx="33">
                  <c:v>GRAIMAN CIA. LTDA. </c:v>
                </c:pt>
                <c:pt idx="34">
                  <c:v>FAENADORA INTERNACIONAL DE AVES S.A. FAINASA </c:v>
                </c:pt>
                <c:pt idx="35">
                  <c:v>QUASS LUZURIAGA ERICH REYNALDO </c:v>
                </c:pt>
                <c:pt idx="36">
                  <c:v>MATIL BUSINESS S.A. </c:v>
                </c:pt>
                <c:pt idx="37">
                  <c:v>GROWFLOWERS PRODUCCIONES S.A. </c:v>
                </c:pt>
                <c:pt idx="38">
                  <c:v>FLORES HIDALGO KARINA DE LOS ANGELES </c:v>
                </c:pt>
                <c:pt idx="39">
                  <c:v>EDESA SA </c:v>
                </c:pt>
                <c:pt idx="40">
                  <c:v>HERRERA MEJIA RODRIGO FRANCO </c:v>
                </c:pt>
                <c:pt idx="41">
                  <c:v>TELEVISION Y VENTAS TELEVENT S.A. </c:v>
                </c:pt>
                <c:pt idx="42">
                  <c:v>COMERCIAL ETATEX C.A. </c:v>
                </c:pt>
                <c:pt idx="43">
                  <c:v>CBI CONSTRUCTORS PTY LTD </c:v>
                </c:pt>
                <c:pt idx="44">
                  <c:v>MEMORIAL FUNER ASESORA DE SERVICIOS FUNERARIOS S. A. </c:v>
                </c:pt>
                <c:pt idx="45">
                  <c:v>CASINO LAFRONTESA CA </c:v>
                </c:pt>
                <c:pt idx="46">
                  <c:v>TECNISACORP S.A. </c:v>
                </c:pt>
                <c:pt idx="47">
                  <c:v>POMASQUI COLIMBA WILSON FABIAN </c:v>
                </c:pt>
                <c:pt idx="48">
                  <c:v>HERRERA PINCAY RAMON BARTOLO </c:v>
                </c:pt>
                <c:pt idx="49">
                  <c:v>RIOFRIO CORREA MAURICIO </c:v>
                </c:pt>
                <c:pt idx="50">
                  <c:v>VILLAGOMEZ FERRIN JOSE ESTUARDO </c:v>
                </c:pt>
                <c:pt idx="51">
                  <c:v>VELASCO CEPEDA MARCO ERNESTO </c:v>
                </c:pt>
                <c:pt idx="52">
                  <c:v>INDUWORK S.A. </c:v>
                </c:pt>
                <c:pt idx="53">
                  <c:v>ARTEPISO CIA. LTDA. </c:v>
                </c:pt>
                <c:pt idx="54">
                  <c:v>HERNANDEZ BELTRAN FABIAN </c:v>
                </c:pt>
                <c:pt idx="55">
                  <c:v>DECORACION Y SERVICIOS AFINES CIA LTDA DECOSA </c:v>
                </c:pt>
                <c:pt idx="56">
                  <c:v>EXPORTUBE S.A. </c:v>
                </c:pt>
                <c:pt idx="57">
                  <c:v>MUEBLE FACIL CIA. LTDA. </c:v>
                </c:pt>
                <c:pt idx="58">
                  <c:v>EZGOSPACE S.A. </c:v>
                </c:pt>
                <c:pt idx="59">
                  <c:v>LOPEZ NEGRETE MARCO VINICIO </c:v>
                </c:pt>
                <c:pt idx="60">
                  <c:v>HOODATREPP CIA LTDA. </c:v>
                </c:pt>
                <c:pt idx="61">
                  <c:v>LABORATORIOS RENE CHARDON DEL ECUADOR CIA. LTDA. </c:v>
                </c:pt>
                <c:pt idx="62">
                  <c:v>PROMOSTOCK S.A </c:v>
                </c:pt>
                <c:pt idx="63">
                  <c:v>IMPORTACIONES AMERICANAS IMPORADFON CIA. LTDA. </c:v>
                </c:pt>
                <c:pt idx="64">
                  <c:v>ECUADORIAN WOOD PRODUCTS S.A. MUEBLES MODULARES Y ACCESORIOS </c:v>
                </c:pt>
                <c:pt idx="65">
                  <c:v>VILLALBA NARVAEZ ANA CECILIA </c:v>
                </c:pt>
                <c:pt idx="66">
                  <c:v>TRUEMMEL THOMAS </c:v>
                </c:pt>
                <c:pt idx="67">
                  <c:v>INSUMAD </c:v>
                </c:pt>
                <c:pt idx="68">
                  <c:v>SANDE ECUADOR CIA. LTDA. </c:v>
                </c:pt>
                <c:pt idx="69">
                  <c:v>PLAZA RADA JULIO CESAR AUGUSTO </c:v>
                </c:pt>
                <c:pt idx="70">
                  <c:v>BACO INTERNACIONAL S.A. BACOINTERSA </c:v>
                </c:pt>
                <c:pt idx="71">
                  <c:v>BEDON PIN WILSON ENRIQUE </c:v>
                </c:pt>
                <c:pt idx="72">
                  <c:v>CREANDO ESTILOS S.A. CRESTILSA </c:v>
                </c:pt>
                <c:pt idx="73">
                  <c:v>FICHAMBA VASQUEZ CARLOS ALBERTO </c:v>
                </c:pt>
                <c:pt idx="74">
                  <c:v>CHAIDE Y CHAIDE S.A. </c:v>
                </c:pt>
                <c:pt idx="75">
                  <c:v>CORPORACION AZENDE CIA. LTDA. </c:v>
                </c:pt>
                <c:pt idx="76">
                  <c:v>GONZALEZ RUBIO BAQUERIZO HOMERO CARLOS </c:v>
                </c:pt>
                <c:pt idx="77">
                  <c:v>TORRES NOBOA ANDRES FELIPE </c:v>
                </c:pt>
                <c:pt idx="78">
                  <c:v>INMOCORI S.A. </c:v>
                </c:pt>
                <c:pt idx="79">
                  <c:v>THEWORKSHOP LUMINARIA &amp; DISENO CIA. LTDA. </c:v>
                </c:pt>
                <c:pt idx="80">
                  <c:v>WEIDMANN FRANCO INGE CAROLINA </c:v>
                </c:pt>
                <c:pt idx="81">
                  <c:v>FAREZ BENAVIDEZ LUIS HUMBERTO </c:v>
                </c:pt>
                <c:pt idx="82">
                  <c:v>PASDEPOR S.A. </c:v>
                </c:pt>
                <c:pt idx="83">
                  <c:v>SALAS MONTALVO ANDREA </c:v>
                </c:pt>
                <c:pt idx="84">
                  <c:v>MUDANZAS GOLDMOVI S.A. </c:v>
                </c:pt>
                <c:pt idx="85">
                  <c:v>LUZURIAGA ALVAREZ HUGO VICENTE </c:v>
                </c:pt>
                <c:pt idx="86">
                  <c:v>NOVOPAN DEL ECUADOR S.A. </c:v>
                </c:pt>
                <c:pt idx="87">
                  <c:v>NOMINALCORP S.A. </c:v>
                </c:pt>
                <c:pt idx="88">
                  <c:v>MORENO ALVAREZ MARCO PATRICIO </c:v>
                </c:pt>
                <c:pt idx="89">
                  <c:v>ALVAREZ VILLARREAL XAVIER ARTURO </c:v>
                </c:pt>
                <c:pt idx="90">
                  <c:v>ATTENZA DF ECUADOR S.A. </c:v>
                </c:pt>
                <c:pt idx="91">
                  <c:v>VASQUEZ MORENO MANUEL JAIME </c:v>
                </c:pt>
                <c:pt idx="92">
                  <c:v>MUNDO DEPORTIVO MEDEPORT S.A. </c:v>
                </c:pt>
                <c:pt idx="93">
                  <c:v>OPTICA LOS ANDES CIA. LTDA. </c:v>
                </c:pt>
                <c:pt idx="94">
                  <c:v>LABANDA ORDOÑEZ FERNANDO SILVIO </c:v>
                </c:pt>
                <c:pt idx="95">
                  <c:v>INNOVATION CASE </c:v>
                </c:pt>
                <c:pt idx="96">
                  <c:v>VEGA CORDOVA JUAN ANDRES </c:v>
                </c:pt>
                <c:pt idx="97">
                  <c:v>CORPORACION EDICIONES SAN PABLO </c:v>
                </c:pt>
                <c:pt idx="98">
                  <c:v>RECALDE BUCHELI JAIME PATRICIO </c:v>
                </c:pt>
                <c:pt idx="99">
                  <c:v>VILLALBA SEVILLA RICARDO GERMANICO </c:v>
                </c:pt>
                <c:pt idx="100">
                  <c:v>MIRIAM CARRILLO INTERIOR DESIGN MCL CIA.LTDA. </c:v>
                </c:pt>
                <c:pt idx="101">
                  <c:v>CASTRO RIVERA TEOFILO SELESTINO </c:v>
                </c:pt>
                <c:pt idx="102">
                  <c:v>PRODUCTOS ELABORADOS BOLIVAR S.A. (PEBSA) </c:v>
                </c:pt>
                <c:pt idx="103">
                  <c:v>CRIOLLO TUGULINAGO BELLA LORENA </c:v>
                </c:pt>
                <c:pt idx="104">
                  <c:v>OSRAM DEL ECUADOR S.A. </c:v>
                </c:pt>
                <c:pt idx="105">
                  <c:v>CASTRO HEREDIA EDUARDO ANTONIO </c:v>
                </c:pt>
                <c:pt idx="106">
                  <c:v>YUQUILIMA MOLINA MANUEL RESURRECCION </c:v>
                </c:pt>
                <c:pt idx="107">
                  <c:v>SERVIMAD CIA. LTDA. </c:v>
                </c:pt>
                <c:pt idx="108">
                  <c:v>CARDENAS FLORES ROGER ANTONIO </c:v>
                </c:pt>
                <c:pt idx="109">
                  <c:v>REISANCHO OLALLA MARIANO ENRIQUE </c:v>
                </c:pt>
                <c:pt idx="110">
                  <c:v>GONZALEZ GONZALEZ HUGO </c:v>
                </c:pt>
                <c:pt idx="111">
                  <c:v>SIERRACARGO CIA. LTDA. </c:v>
                </c:pt>
                <c:pt idx="112">
                  <c:v>CAMUENDO POTOSI MARIA ROSA </c:v>
                </c:pt>
                <c:pt idx="113">
                  <c:v>ENCHAPES DECORATIVOS S.A. ENDESA </c:v>
                </c:pt>
                <c:pt idx="114">
                  <c:v>INLAGO LECHON IVAN RENE </c:v>
                </c:pt>
                <c:pt idx="115">
                  <c:v>PYCCA S.A. </c:v>
                </c:pt>
                <c:pt idx="116">
                  <c:v>FRANCFORT S.A. </c:v>
                </c:pt>
                <c:pt idx="117">
                  <c:v>SISTEMAS AEREOS DE COMERCIO SADECOM CIA. LTDA. </c:v>
                </c:pt>
                <c:pt idx="118">
                  <c:v>CEDEÑO SANCHEZ LALY VIVIANA </c:v>
                </c:pt>
                <c:pt idx="119">
                  <c:v>VASCONEZ PERUGACHI PATRICIO JOSE </c:v>
                </c:pt>
                <c:pt idx="120">
                  <c:v>ESPINOZA CEDEÑO AIDA ARACELI </c:v>
                </c:pt>
                <c:pt idx="121">
                  <c:v>PROFLOWER S.A. </c:v>
                </c:pt>
                <c:pt idx="122">
                  <c:v>CONFITECA C.A. </c:v>
                </c:pt>
                <c:pt idx="123">
                  <c:v>NACUCORPSA S.A. </c:v>
                </c:pt>
                <c:pt idx="124">
                  <c:v>MEZA O NEIL JOSE BENJAMIN </c:v>
                </c:pt>
                <c:pt idx="125">
                  <c:v>BLK CORPORATION S.A. </c:v>
                </c:pt>
                <c:pt idx="126">
                  <c:v>VIMTICORP S.A. </c:v>
                </c:pt>
                <c:pt idx="127">
                  <c:v>MUEBLES ARTEMPO CIA. LTDA. </c:v>
                </c:pt>
                <c:pt idx="128">
                  <c:v>OFICINA COMERCIAL RAYMOND WELLS CIA. LTDA. </c:v>
                </c:pt>
                <c:pt idx="129">
                  <c:v>TULICORP S.A. </c:v>
                </c:pt>
                <c:pt idx="130">
                  <c:v>VILLALBA TERAN JORGE LUIS </c:v>
                </c:pt>
                <c:pt idx="131">
                  <c:v>OLMEDO CONFORME JOSE HERIBERTO </c:v>
                </c:pt>
                <c:pt idx="132">
                  <c:v>PENA CASTRO MANUEL AGUSTIN </c:v>
                </c:pt>
                <c:pt idx="133">
                  <c:v>GIACOMETTI PINTO GIANCARLO </c:v>
                </c:pt>
                <c:pt idx="134">
                  <c:v>JIMENEZ YEROVI PABLO RAMIRO </c:v>
                </c:pt>
                <c:pt idx="135">
                  <c:v>WANG YIN LONG </c:v>
                </c:pt>
                <c:pt idx="136">
                  <c:v>GUAIGUACUNDO CHICAIZA RUBEN WILSON </c:v>
                </c:pt>
                <c:pt idx="137">
                  <c:v>IZA SANDOVAL MAURICIO FERNANDO </c:v>
                </c:pt>
                <c:pt idx="138">
                  <c:v>FLORES GUERRA MAURO RAFAEL </c:v>
                </c:pt>
                <c:pt idx="139">
                  <c:v>IROKO CIA. LTDA. </c:v>
                </c:pt>
                <c:pt idx="140">
                  <c:v>BISNESAVVE CIA. LTDA. </c:v>
                </c:pt>
                <c:pt idx="141">
                  <c:v>ELIZALDE RUIZ PODALIRIO EFREN </c:v>
                </c:pt>
                <c:pt idx="142">
                  <c:v>TAPIA QUINTEROS CHRISTIAN IVAN </c:v>
                </c:pt>
              </c:strCache>
            </c:strRef>
          </c:cat>
          <c:val>
            <c:numRef>
              <c:f>'lista por empresa'!$B$2:$B$144</c:f>
              <c:numCache>
                <c:formatCode>0.00</c:formatCode>
                <c:ptCount val="143"/>
                <c:pt idx="0">
                  <c:v>14169229.350000016</c:v>
                </c:pt>
                <c:pt idx="1">
                  <c:v>7070816.0100000007</c:v>
                </c:pt>
                <c:pt idx="2">
                  <c:v>5281808.18</c:v>
                </c:pt>
                <c:pt idx="3">
                  <c:v>2457243.7900000005</c:v>
                </c:pt>
                <c:pt idx="4">
                  <c:v>2137848.3699999987</c:v>
                </c:pt>
                <c:pt idx="5">
                  <c:v>1687455.81</c:v>
                </c:pt>
                <c:pt idx="6">
                  <c:v>1173512.06</c:v>
                </c:pt>
                <c:pt idx="7">
                  <c:v>959510.57000000007</c:v>
                </c:pt>
                <c:pt idx="8">
                  <c:v>798296.83000000042</c:v>
                </c:pt>
                <c:pt idx="9">
                  <c:v>771187</c:v>
                </c:pt>
                <c:pt idx="10">
                  <c:v>767111.52000000014</c:v>
                </c:pt>
                <c:pt idx="11">
                  <c:v>594645.73999999836</c:v>
                </c:pt>
                <c:pt idx="12">
                  <c:v>555368.04</c:v>
                </c:pt>
                <c:pt idx="13">
                  <c:v>387022.14999999985</c:v>
                </c:pt>
                <c:pt idx="14">
                  <c:v>259254</c:v>
                </c:pt>
                <c:pt idx="15">
                  <c:v>246459.88999999879</c:v>
                </c:pt>
                <c:pt idx="16">
                  <c:v>234319.96000000002</c:v>
                </c:pt>
                <c:pt idx="17">
                  <c:v>177306.11999999997</c:v>
                </c:pt>
                <c:pt idx="18">
                  <c:v>158314.85999999879</c:v>
                </c:pt>
                <c:pt idx="19">
                  <c:v>152264.18</c:v>
                </c:pt>
                <c:pt idx="20">
                  <c:v>143008.25</c:v>
                </c:pt>
                <c:pt idx="21">
                  <c:v>141478.54999999999</c:v>
                </c:pt>
                <c:pt idx="22">
                  <c:v>133281.66</c:v>
                </c:pt>
                <c:pt idx="23">
                  <c:v>122355</c:v>
                </c:pt>
                <c:pt idx="24">
                  <c:v>122314.1</c:v>
                </c:pt>
                <c:pt idx="25">
                  <c:v>115790.66</c:v>
                </c:pt>
                <c:pt idx="26">
                  <c:v>91683.199999999997</c:v>
                </c:pt>
                <c:pt idx="27">
                  <c:v>79742.77</c:v>
                </c:pt>
                <c:pt idx="28">
                  <c:v>76799.5</c:v>
                </c:pt>
                <c:pt idx="29">
                  <c:v>73980.75</c:v>
                </c:pt>
                <c:pt idx="30">
                  <c:v>73077.239999999991</c:v>
                </c:pt>
                <c:pt idx="31">
                  <c:v>66070.899999999994</c:v>
                </c:pt>
                <c:pt idx="32">
                  <c:v>61803.89</c:v>
                </c:pt>
                <c:pt idx="33">
                  <c:v>60646.09</c:v>
                </c:pt>
                <c:pt idx="34">
                  <c:v>57711.729999999996</c:v>
                </c:pt>
                <c:pt idx="35">
                  <c:v>54739.6</c:v>
                </c:pt>
                <c:pt idx="36">
                  <c:v>48688.840000000011</c:v>
                </c:pt>
                <c:pt idx="37">
                  <c:v>46683.98</c:v>
                </c:pt>
                <c:pt idx="38">
                  <c:v>40496.75</c:v>
                </c:pt>
                <c:pt idx="39">
                  <c:v>39763.74</c:v>
                </c:pt>
                <c:pt idx="40">
                  <c:v>33277</c:v>
                </c:pt>
                <c:pt idx="41">
                  <c:v>32497.85</c:v>
                </c:pt>
                <c:pt idx="42">
                  <c:v>30439.910000000003</c:v>
                </c:pt>
                <c:pt idx="43">
                  <c:v>30396</c:v>
                </c:pt>
                <c:pt idx="44">
                  <c:v>28445.780000000021</c:v>
                </c:pt>
                <c:pt idx="45">
                  <c:v>28107</c:v>
                </c:pt>
                <c:pt idx="46">
                  <c:v>27220</c:v>
                </c:pt>
                <c:pt idx="47">
                  <c:v>26286</c:v>
                </c:pt>
                <c:pt idx="48">
                  <c:v>25575</c:v>
                </c:pt>
                <c:pt idx="49">
                  <c:v>25560</c:v>
                </c:pt>
                <c:pt idx="50">
                  <c:v>23142.71</c:v>
                </c:pt>
                <c:pt idx="51">
                  <c:v>21240</c:v>
                </c:pt>
                <c:pt idx="52">
                  <c:v>20820</c:v>
                </c:pt>
                <c:pt idx="53">
                  <c:v>19363</c:v>
                </c:pt>
                <c:pt idx="54">
                  <c:v>18845</c:v>
                </c:pt>
                <c:pt idx="55">
                  <c:v>17779.560000000001</c:v>
                </c:pt>
                <c:pt idx="56">
                  <c:v>17458.36</c:v>
                </c:pt>
                <c:pt idx="57">
                  <c:v>17393.16</c:v>
                </c:pt>
                <c:pt idx="58">
                  <c:v>17035.060000000001</c:v>
                </c:pt>
                <c:pt idx="59">
                  <c:v>16300</c:v>
                </c:pt>
                <c:pt idx="60">
                  <c:v>15520</c:v>
                </c:pt>
                <c:pt idx="61">
                  <c:v>15120.68</c:v>
                </c:pt>
                <c:pt idx="62">
                  <c:v>14666</c:v>
                </c:pt>
                <c:pt idx="63">
                  <c:v>14465.6</c:v>
                </c:pt>
                <c:pt idx="64">
                  <c:v>14453.859999999881</c:v>
                </c:pt>
                <c:pt idx="65">
                  <c:v>13590</c:v>
                </c:pt>
                <c:pt idx="66">
                  <c:v>12975</c:v>
                </c:pt>
                <c:pt idx="67">
                  <c:v>12708.48</c:v>
                </c:pt>
                <c:pt idx="68">
                  <c:v>11670</c:v>
                </c:pt>
                <c:pt idx="69">
                  <c:v>11612.49</c:v>
                </c:pt>
                <c:pt idx="70">
                  <c:v>10986.47</c:v>
                </c:pt>
                <c:pt idx="71">
                  <c:v>10786</c:v>
                </c:pt>
                <c:pt idx="72">
                  <c:v>10056.33</c:v>
                </c:pt>
                <c:pt idx="73">
                  <c:v>9713</c:v>
                </c:pt>
                <c:pt idx="74">
                  <c:v>8220.08</c:v>
                </c:pt>
                <c:pt idx="75">
                  <c:v>8090.25</c:v>
                </c:pt>
                <c:pt idx="76">
                  <c:v>7480</c:v>
                </c:pt>
                <c:pt idx="77">
                  <c:v>7441.5</c:v>
                </c:pt>
                <c:pt idx="78">
                  <c:v>6814</c:v>
                </c:pt>
                <c:pt idx="79">
                  <c:v>6754.02</c:v>
                </c:pt>
                <c:pt idx="80">
                  <c:v>6605</c:v>
                </c:pt>
                <c:pt idx="81">
                  <c:v>6339.88</c:v>
                </c:pt>
                <c:pt idx="82">
                  <c:v>6189</c:v>
                </c:pt>
                <c:pt idx="83">
                  <c:v>6120.22</c:v>
                </c:pt>
                <c:pt idx="84">
                  <c:v>5628</c:v>
                </c:pt>
                <c:pt idx="85">
                  <c:v>5472</c:v>
                </c:pt>
                <c:pt idx="86">
                  <c:v>5000</c:v>
                </c:pt>
                <c:pt idx="87">
                  <c:v>4587</c:v>
                </c:pt>
                <c:pt idx="88">
                  <c:v>4500</c:v>
                </c:pt>
                <c:pt idx="89">
                  <c:v>4469.9000000000005</c:v>
                </c:pt>
                <c:pt idx="90">
                  <c:v>4000</c:v>
                </c:pt>
                <c:pt idx="91">
                  <c:v>3808</c:v>
                </c:pt>
                <c:pt idx="92">
                  <c:v>3768.8700000000022</c:v>
                </c:pt>
                <c:pt idx="93">
                  <c:v>3686</c:v>
                </c:pt>
                <c:pt idx="94">
                  <c:v>3680</c:v>
                </c:pt>
                <c:pt idx="95">
                  <c:v>3000</c:v>
                </c:pt>
                <c:pt idx="96">
                  <c:v>3000</c:v>
                </c:pt>
                <c:pt idx="97">
                  <c:v>2895.4500000000012</c:v>
                </c:pt>
                <c:pt idx="98">
                  <c:v>2776</c:v>
                </c:pt>
                <c:pt idx="99">
                  <c:v>2730</c:v>
                </c:pt>
                <c:pt idx="100">
                  <c:v>2524.5500000000002</c:v>
                </c:pt>
                <c:pt idx="101">
                  <c:v>2280</c:v>
                </c:pt>
                <c:pt idx="102">
                  <c:v>2240</c:v>
                </c:pt>
                <c:pt idx="103">
                  <c:v>2160</c:v>
                </c:pt>
                <c:pt idx="104">
                  <c:v>2023.91</c:v>
                </c:pt>
                <c:pt idx="105">
                  <c:v>1900</c:v>
                </c:pt>
                <c:pt idx="106">
                  <c:v>1790</c:v>
                </c:pt>
                <c:pt idx="107">
                  <c:v>1786.51</c:v>
                </c:pt>
                <c:pt idx="108">
                  <c:v>1520</c:v>
                </c:pt>
                <c:pt idx="109">
                  <c:v>1477</c:v>
                </c:pt>
                <c:pt idx="110">
                  <c:v>1360</c:v>
                </c:pt>
                <c:pt idx="111">
                  <c:v>1275</c:v>
                </c:pt>
                <c:pt idx="112">
                  <c:v>1200</c:v>
                </c:pt>
                <c:pt idx="113">
                  <c:v>1200</c:v>
                </c:pt>
                <c:pt idx="114">
                  <c:v>1050</c:v>
                </c:pt>
                <c:pt idx="115">
                  <c:v>1019.64</c:v>
                </c:pt>
                <c:pt idx="116">
                  <c:v>924</c:v>
                </c:pt>
                <c:pt idx="117">
                  <c:v>919</c:v>
                </c:pt>
                <c:pt idx="118">
                  <c:v>800</c:v>
                </c:pt>
                <c:pt idx="119">
                  <c:v>800</c:v>
                </c:pt>
                <c:pt idx="120">
                  <c:v>790</c:v>
                </c:pt>
                <c:pt idx="121">
                  <c:v>780.76</c:v>
                </c:pt>
                <c:pt idx="122">
                  <c:v>760</c:v>
                </c:pt>
                <c:pt idx="123">
                  <c:v>750</c:v>
                </c:pt>
                <c:pt idx="124">
                  <c:v>676</c:v>
                </c:pt>
                <c:pt idx="125">
                  <c:v>673</c:v>
                </c:pt>
                <c:pt idx="126">
                  <c:v>640</c:v>
                </c:pt>
                <c:pt idx="127">
                  <c:v>500</c:v>
                </c:pt>
                <c:pt idx="128">
                  <c:v>500</c:v>
                </c:pt>
                <c:pt idx="129">
                  <c:v>494</c:v>
                </c:pt>
                <c:pt idx="130">
                  <c:v>300</c:v>
                </c:pt>
                <c:pt idx="131">
                  <c:v>285</c:v>
                </c:pt>
                <c:pt idx="132">
                  <c:v>280</c:v>
                </c:pt>
                <c:pt idx="133">
                  <c:v>275</c:v>
                </c:pt>
                <c:pt idx="134">
                  <c:v>250</c:v>
                </c:pt>
                <c:pt idx="135">
                  <c:v>180</c:v>
                </c:pt>
                <c:pt idx="136">
                  <c:v>150</c:v>
                </c:pt>
                <c:pt idx="137">
                  <c:v>150</c:v>
                </c:pt>
                <c:pt idx="138">
                  <c:v>144</c:v>
                </c:pt>
                <c:pt idx="139">
                  <c:v>100</c:v>
                </c:pt>
                <c:pt idx="140">
                  <c:v>90</c:v>
                </c:pt>
                <c:pt idx="141">
                  <c:v>80</c:v>
                </c:pt>
                <c:pt idx="142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35134976"/>
        <c:axId val="633190016"/>
      </c:barChart>
      <c:lineChart>
        <c:grouping val="standard"/>
        <c:varyColors val="0"/>
        <c:ser>
          <c:idx val="1"/>
          <c:order val="1"/>
          <c:tx>
            <c:strRef>
              <c:f>'lista por empresa'!$C$1</c:f>
              <c:strCache>
                <c:ptCount val="1"/>
                <c:pt idx="0">
                  <c:v>% ACUMULADO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'lista por empresa'!$A$2:$A$144</c:f>
              <c:strCache>
                <c:ptCount val="143"/>
                <c:pt idx="0">
                  <c:v>AHCORP ECUADOR CIA. LTDA. </c:v>
                </c:pt>
                <c:pt idx="1">
                  <c:v>COLINEAL CORPORATION CIA. LTDA. </c:v>
                </c:pt>
                <c:pt idx="2">
                  <c:v>ATU ARTICULOS DE ACERO S.A. </c:v>
                </c:pt>
                <c:pt idx="3">
                  <c:v>ECUATORIANA DE DISEÑO OCTACORP S.A </c:v>
                </c:pt>
                <c:pt idx="4">
                  <c:v>REMODULARSA S.A. </c:v>
                </c:pt>
                <c:pt idx="5">
                  <c:v>LA GALERIA CLEYDIA S.A. </c:v>
                </c:pt>
                <c:pt idx="6">
                  <c:v>FADEL SA </c:v>
                </c:pt>
                <c:pt idx="7">
                  <c:v>ECUANAUTICA S.A. </c:v>
                </c:pt>
                <c:pt idx="8">
                  <c:v>ASERRADERO SAN ANTONIO ASERRAD S.A. </c:v>
                </c:pt>
                <c:pt idx="9">
                  <c:v>MUEBLES Y DIVERSIDADES MUEDIRSA S.A. </c:v>
                </c:pt>
                <c:pt idx="10">
                  <c:v>PTKDELECUADOR S.A. </c:v>
                </c:pt>
                <c:pt idx="11">
                  <c:v>EXPORTADORA DE FLORES EXPOFLOR CIA. LTDA. </c:v>
                </c:pt>
                <c:pt idx="12">
                  <c:v>F.V - AREA ANDINA S.A. </c:v>
                </c:pt>
                <c:pt idx="13">
                  <c:v>FERNANDEZ IMBAQUINGO JUAN JOSE </c:v>
                </c:pt>
                <c:pt idx="14">
                  <c:v>EL CARRUSEL C LTDA </c:v>
                </c:pt>
                <c:pt idx="15">
                  <c:v>GUAYATUNA S.A. </c:v>
                </c:pt>
                <c:pt idx="16">
                  <c:v>AKTUELL MOBEL S.A. </c:v>
                </c:pt>
                <c:pt idx="17">
                  <c:v>CERON PASQUEL RENAN MARCELO BERNABE </c:v>
                </c:pt>
                <c:pt idx="18">
                  <c:v>MODERMUEBLE COMPANIA LIMITADA </c:v>
                </c:pt>
                <c:pt idx="19">
                  <c:v>INT FOOD SERVICES CORP </c:v>
                </c:pt>
                <c:pt idx="20">
                  <c:v>CLOSET.COM SOCIEDAD EN CUENTAS DE PARTICIPACIÃ“N </c:v>
                </c:pt>
                <c:pt idx="21">
                  <c:v>MUEPRAMODUL CIA. LTDA. </c:v>
                </c:pt>
                <c:pt idx="22">
                  <c:v>TRENIOCORP S.A. </c:v>
                </c:pt>
                <c:pt idx="23">
                  <c:v>CASA MOBELOFT S.A. </c:v>
                </c:pt>
                <c:pt idx="24">
                  <c:v>HOME IDENTITY CIA. LTDA. </c:v>
                </c:pt>
                <c:pt idx="25">
                  <c:v>MADERA FINA MADERFIN S.A. </c:v>
                </c:pt>
                <c:pt idx="26">
                  <c:v>RODRIGUEZ ALDANA WILMER ENRIQUE </c:v>
                </c:pt>
                <c:pt idx="27">
                  <c:v>GUERRERO PEREZ ARTURO JAVIER </c:v>
                </c:pt>
                <c:pt idx="28">
                  <c:v>ESCOBAR PANCHI MARCIA DEL PILAR </c:v>
                </c:pt>
                <c:pt idx="29">
                  <c:v>BURGUES CIA. LTDA. </c:v>
                </c:pt>
                <c:pt idx="30">
                  <c:v>ARTESA C LTDA </c:v>
                </c:pt>
                <c:pt idx="31">
                  <c:v>MADERAS DE MONTANA MAHAVKAIV CIA. LTDA. </c:v>
                </c:pt>
                <c:pt idx="32">
                  <c:v>EMPRESA DURINI INDUSTRIA DE MADERA C.A. EDIMCA </c:v>
                </c:pt>
                <c:pt idx="33">
                  <c:v>GRAIMAN CIA. LTDA. </c:v>
                </c:pt>
                <c:pt idx="34">
                  <c:v>FAENADORA INTERNACIONAL DE AVES S.A. FAINASA </c:v>
                </c:pt>
                <c:pt idx="35">
                  <c:v>QUASS LUZURIAGA ERICH REYNALDO </c:v>
                </c:pt>
                <c:pt idx="36">
                  <c:v>MATIL BUSINESS S.A. </c:v>
                </c:pt>
                <c:pt idx="37">
                  <c:v>GROWFLOWERS PRODUCCIONES S.A. </c:v>
                </c:pt>
                <c:pt idx="38">
                  <c:v>FLORES HIDALGO KARINA DE LOS ANGELES </c:v>
                </c:pt>
                <c:pt idx="39">
                  <c:v>EDESA SA </c:v>
                </c:pt>
                <c:pt idx="40">
                  <c:v>HERRERA MEJIA RODRIGO FRANCO </c:v>
                </c:pt>
                <c:pt idx="41">
                  <c:v>TELEVISION Y VENTAS TELEVENT S.A. </c:v>
                </c:pt>
                <c:pt idx="42">
                  <c:v>COMERCIAL ETATEX C.A. </c:v>
                </c:pt>
                <c:pt idx="43">
                  <c:v>CBI CONSTRUCTORS PTY LTD </c:v>
                </c:pt>
                <c:pt idx="44">
                  <c:v>MEMORIAL FUNER ASESORA DE SERVICIOS FUNERARIOS S. A. </c:v>
                </c:pt>
                <c:pt idx="45">
                  <c:v>CASINO LAFRONTESA CA </c:v>
                </c:pt>
                <c:pt idx="46">
                  <c:v>TECNISACORP S.A. </c:v>
                </c:pt>
                <c:pt idx="47">
                  <c:v>POMASQUI COLIMBA WILSON FABIAN </c:v>
                </c:pt>
                <c:pt idx="48">
                  <c:v>HERRERA PINCAY RAMON BARTOLO </c:v>
                </c:pt>
                <c:pt idx="49">
                  <c:v>RIOFRIO CORREA MAURICIO </c:v>
                </c:pt>
                <c:pt idx="50">
                  <c:v>VILLAGOMEZ FERRIN JOSE ESTUARDO </c:v>
                </c:pt>
                <c:pt idx="51">
                  <c:v>VELASCO CEPEDA MARCO ERNESTO </c:v>
                </c:pt>
                <c:pt idx="52">
                  <c:v>INDUWORK S.A. </c:v>
                </c:pt>
                <c:pt idx="53">
                  <c:v>ARTEPISO CIA. LTDA. </c:v>
                </c:pt>
                <c:pt idx="54">
                  <c:v>HERNANDEZ BELTRAN FABIAN </c:v>
                </c:pt>
                <c:pt idx="55">
                  <c:v>DECORACION Y SERVICIOS AFINES CIA LTDA DECOSA </c:v>
                </c:pt>
                <c:pt idx="56">
                  <c:v>EXPORTUBE S.A. </c:v>
                </c:pt>
                <c:pt idx="57">
                  <c:v>MUEBLE FACIL CIA. LTDA. </c:v>
                </c:pt>
                <c:pt idx="58">
                  <c:v>EZGOSPACE S.A. </c:v>
                </c:pt>
                <c:pt idx="59">
                  <c:v>LOPEZ NEGRETE MARCO VINICIO </c:v>
                </c:pt>
                <c:pt idx="60">
                  <c:v>HOODATREPP CIA LTDA. </c:v>
                </c:pt>
                <c:pt idx="61">
                  <c:v>LABORATORIOS RENE CHARDON DEL ECUADOR CIA. LTDA. </c:v>
                </c:pt>
                <c:pt idx="62">
                  <c:v>PROMOSTOCK S.A </c:v>
                </c:pt>
                <c:pt idx="63">
                  <c:v>IMPORTACIONES AMERICANAS IMPORADFON CIA. LTDA. </c:v>
                </c:pt>
                <c:pt idx="64">
                  <c:v>ECUADORIAN WOOD PRODUCTS S.A. MUEBLES MODULARES Y ACCESORIOS </c:v>
                </c:pt>
                <c:pt idx="65">
                  <c:v>VILLALBA NARVAEZ ANA CECILIA </c:v>
                </c:pt>
                <c:pt idx="66">
                  <c:v>TRUEMMEL THOMAS </c:v>
                </c:pt>
                <c:pt idx="67">
                  <c:v>INSUMAD </c:v>
                </c:pt>
                <c:pt idx="68">
                  <c:v>SANDE ECUADOR CIA. LTDA. </c:v>
                </c:pt>
                <c:pt idx="69">
                  <c:v>PLAZA RADA JULIO CESAR AUGUSTO </c:v>
                </c:pt>
                <c:pt idx="70">
                  <c:v>BACO INTERNACIONAL S.A. BACOINTERSA </c:v>
                </c:pt>
                <c:pt idx="71">
                  <c:v>BEDON PIN WILSON ENRIQUE </c:v>
                </c:pt>
                <c:pt idx="72">
                  <c:v>CREANDO ESTILOS S.A. CRESTILSA </c:v>
                </c:pt>
                <c:pt idx="73">
                  <c:v>FICHAMBA VASQUEZ CARLOS ALBERTO </c:v>
                </c:pt>
                <c:pt idx="74">
                  <c:v>CHAIDE Y CHAIDE S.A. </c:v>
                </c:pt>
                <c:pt idx="75">
                  <c:v>CORPORACION AZENDE CIA. LTDA. </c:v>
                </c:pt>
                <c:pt idx="76">
                  <c:v>GONZALEZ RUBIO BAQUERIZO HOMERO CARLOS </c:v>
                </c:pt>
                <c:pt idx="77">
                  <c:v>TORRES NOBOA ANDRES FELIPE </c:v>
                </c:pt>
                <c:pt idx="78">
                  <c:v>INMOCORI S.A. </c:v>
                </c:pt>
                <c:pt idx="79">
                  <c:v>THEWORKSHOP LUMINARIA &amp; DISENO CIA. LTDA. </c:v>
                </c:pt>
                <c:pt idx="80">
                  <c:v>WEIDMANN FRANCO INGE CAROLINA </c:v>
                </c:pt>
                <c:pt idx="81">
                  <c:v>FAREZ BENAVIDEZ LUIS HUMBERTO </c:v>
                </c:pt>
                <c:pt idx="82">
                  <c:v>PASDEPOR S.A. </c:v>
                </c:pt>
                <c:pt idx="83">
                  <c:v>SALAS MONTALVO ANDREA </c:v>
                </c:pt>
                <c:pt idx="84">
                  <c:v>MUDANZAS GOLDMOVI S.A. </c:v>
                </c:pt>
                <c:pt idx="85">
                  <c:v>LUZURIAGA ALVAREZ HUGO VICENTE </c:v>
                </c:pt>
                <c:pt idx="86">
                  <c:v>NOVOPAN DEL ECUADOR S.A. </c:v>
                </c:pt>
                <c:pt idx="87">
                  <c:v>NOMINALCORP S.A. </c:v>
                </c:pt>
                <c:pt idx="88">
                  <c:v>MORENO ALVAREZ MARCO PATRICIO </c:v>
                </c:pt>
                <c:pt idx="89">
                  <c:v>ALVAREZ VILLARREAL XAVIER ARTURO </c:v>
                </c:pt>
                <c:pt idx="90">
                  <c:v>ATTENZA DF ECUADOR S.A. </c:v>
                </c:pt>
                <c:pt idx="91">
                  <c:v>VASQUEZ MORENO MANUEL JAIME </c:v>
                </c:pt>
                <c:pt idx="92">
                  <c:v>MUNDO DEPORTIVO MEDEPORT S.A. </c:v>
                </c:pt>
                <c:pt idx="93">
                  <c:v>OPTICA LOS ANDES CIA. LTDA. </c:v>
                </c:pt>
                <c:pt idx="94">
                  <c:v>LABANDA ORDOÑEZ FERNANDO SILVIO </c:v>
                </c:pt>
                <c:pt idx="95">
                  <c:v>INNOVATION CASE </c:v>
                </c:pt>
                <c:pt idx="96">
                  <c:v>VEGA CORDOVA JUAN ANDRES </c:v>
                </c:pt>
                <c:pt idx="97">
                  <c:v>CORPORACION EDICIONES SAN PABLO </c:v>
                </c:pt>
                <c:pt idx="98">
                  <c:v>RECALDE BUCHELI JAIME PATRICIO </c:v>
                </c:pt>
                <c:pt idx="99">
                  <c:v>VILLALBA SEVILLA RICARDO GERMANICO </c:v>
                </c:pt>
                <c:pt idx="100">
                  <c:v>MIRIAM CARRILLO INTERIOR DESIGN MCL CIA.LTDA. </c:v>
                </c:pt>
                <c:pt idx="101">
                  <c:v>CASTRO RIVERA TEOFILO SELESTINO </c:v>
                </c:pt>
                <c:pt idx="102">
                  <c:v>PRODUCTOS ELABORADOS BOLIVAR S.A. (PEBSA) </c:v>
                </c:pt>
                <c:pt idx="103">
                  <c:v>CRIOLLO TUGULINAGO BELLA LORENA </c:v>
                </c:pt>
                <c:pt idx="104">
                  <c:v>OSRAM DEL ECUADOR S.A. </c:v>
                </c:pt>
                <c:pt idx="105">
                  <c:v>CASTRO HEREDIA EDUARDO ANTONIO </c:v>
                </c:pt>
                <c:pt idx="106">
                  <c:v>YUQUILIMA MOLINA MANUEL RESURRECCION </c:v>
                </c:pt>
                <c:pt idx="107">
                  <c:v>SERVIMAD CIA. LTDA. </c:v>
                </c:pt>
                <c:pt idx="108">
                  <c:v>CARDENAS FLORES ROGER ANTONIO </c:v>
                </c:pt>
                <c:pt idx="109">
                  <c:v>REISANCHO OLALLA MARIANO ENRIQUE </c:v>
                </c:pt>
                <c:pt idx="110">
                  <c:v>GONZALEZ GONZALEZ HUGO </c:v>
                </c:pt>
                <c:pt idx="111">
                  <c:v>SIERRACARGO CIA. LTDA. </c:v>
                </c:pt>
                <c:pt idx="112">
                  <c:v>CAMUENDO POTOSI MARIA ROSA </c:v>
                </c:pt>
                <c:pt idx="113">
                  <c:v>ENCHAPES DECORATIVOS S.A. ENDESA </c:v>
                </c:pt>
                <c:pt idx="114">
                  <c:v>INLAGO LECHON IVAN RENE </c:v>
                </c:pt>
                <c:pt idx="115">
                  <c:v>PYCCA S.A. </c:v>
                </c:pt>
                <c:pt idx="116">
                  <c:v>FRANCFORT S.A. </c:v>
                </c:pt>
                <c:pt idx="117">
                  <c:v>SISTEMAS AEREOS DE COMERCIO SADECOM CIA. LTDA. </c:v>
                </c:pt>
                <c:pt idx="118">
                  <c:v>CEDEÑO SANCHEZ LALY VIVIANA </c:v>
                </c:pt>
                <c:pt idx="119">
                  <c:v>VASCONEZ PERUGACHI PATRICIO JOSE </c:v>
                </c:pt>
                <c:pt idx="120">
                  <c:v>ESPINOZA CEDEÑO AIDA ARACELI </c:v>
                </c:pt>
                <c:pt idx="121">
                  <c:v>PROFLOWER S.A. </c:v>
                </c:pt>
                <c:pt idx="122">
                  <c:v>CONFITECA C.A. </c:v>
                </c:pt>
                <c:pt idx="123">
                  <c:v>NACUCORPSA S.A. </c:v>
                </c:pt>
                <c:pt idx="124">
                  <c:v>MEZA O NEIL JOSE BENJAMIN </c:v>
                </c:pt>
                <c:pt idx="125">
                  <c:v>BLK CORPORATION S.A. </c:v>
                </c:pt>
                <c:pt idx="126">
                  <c:v>VIMTICORP S.A. </c:v>
                </c:pt>
                <c:pt idx="127">
                  <c:v>MUEBLES ARTEMPO CIA. LTDA. </c:v>
                </c:pt>
                <c:pt idx="128">
                  <c:v>OFICINA COMERCIAL RAYMOND WELLS CIA. LTDA. </c:v>
                </c:pt>
                <c:pt idx="129">
                  <c:v>TULICORP S.A. </c:v>
                </c:pt>
                <c:pt idx="130">
                  <c:v>VILLALBA TERAN JORGE LUIS </c:v>
                </c:pt>
                <c:pt idx="131">
                  <c:v>OLMEDO CONFORME JOSE HERIBERTO </c:v>
                </c:pt>
                <c:pt idx="132">
                  <c:v>PENA CASTRO MANUEL AGUSTIN </c:v>
                </c:pt>
                <c:pt idx="133">
                  <c:v>GIACOMETTI PINTO GIANCARLO </c:v>
                </c:pt>
                <c:pt idx="134">
                  <c:v>JIMENEZ YEROVI PABLO RAMIRO </c:v>
                </c:pt>
                <c:pt idx="135">
                  <c:v>WANG YIN LONG </c:v>
                </c:pt>
                <c:pt idx="136">
                  <c:v>GUAIGUACUNDO CHICAIZA RUBEN WILSON </c:v>
                </c:pt>
                <c:pt idx="137">
                  <c:v>IZA SANDOVAL MAURICIO FERNANDO </c:v>
                </c:pt>
                <c:pt idx="138">
                  <c:v>FLORES GUERRA MAURO RAFAEL </c:v>
                </c:pt>
                <c:pt idx="139">
                  <c:v>IROKO CIA. LTDA. </c:v>
                </c:pt>
                <c:pt idx="140">
                  <c:v>BISNESAVVE CIA. LTDA. </c:v>
                </c:pt>
                <c:pt idx="141">
                  <c:v>ELIZALDE RUIZ PODALIRIO EFREN </c:v>
                </c:pt>
                <c:pt idx="142">
                  <c:v>TAPIA QUINTEROS CHRISTIAN IVAN </c:v>
                </c:pt>
              </c:strCache>
            </c:strRef>
          </c:cat>
          <c:val>
            <c:numRef>
              <c:f>'lista por empresa'!$C$2:$C$144</c:f>
              <c:numCache>
                <c:formatCode>0.00</c:formatCode>
                <c:ptCount val="143"/>
                <c:pt idx="0">
                  <c:v>33.326172700840011</c:v>
                </c:pt>
                <c:pt idx="1">
                  <c:v>49.956804449709068</c:v>
                </c:pt>
                <c:pt idx="2">
                  <c:v>62.379671440664744</c:v>
                </c:pt>
                <c:pt idx="3">
                  <c:v>68.159134027570119</c:v>
                </c:pt>
                <c:pt idx="4">
                  <c:v>73.187375312041581</c:v>
                </c:pt>
                <c:pt idx="5">
                  <c:v>77.156288677757559</c:v>
                </c:pt>
                <c:pt idx="6">
                  <c:v>79.916401074278227</c:v>
                </c:pt>
                <c:pt idx="7">
                  <c:v>82.173179772273571</c:v>
                </c:pt>
                <c:pt idx="8">
                  <c:v>84.050782100949874</c:v>
                </c:pt>
                <c:pt idx="9">
                  <c:v>85.864621831524659</c:v>
                </c:pt>
                <c:pt idx="10">
                  <c:v>87.668875991354128</c:v>
                </c:pt>
                <c:pt idx="11">
                  <c:v>89.067488868423268</c:v>
                </c:pt>
                <c:pt idx="12">
                  <c:v>90.373720192399034</c:v>
                </c:pt>
                <c:pt idx="13">
                  <c:v>91.284000257134011</c:v>
                </c:pt>
                <c:pt idx="14">
                  <c:v>91.893768323128043</c:v>
                </c:pt>
                <c:pt idx="15">
                  <c:v>92.473444511231918</c:v>
                </c:pt>
                <c:pt idx="16">
                  <c:v>93.024567459511005</c:v>
                </c:pt>
                <c:pt idx="17">
                  <c:v>93.441593271578341</c:v>
                </c:pt>
                <c:pt idx="18">
                  <c:v>93.813951445416023</c:v>
                </c:pt>
                <c:pt idx="19">
                  <c:v>94.172078357858666</c:v>
                </c:pt>
                <c:pt idx="20">
                  <c:v>94.508435228048583</c:v>
                </c:pt>
                <c:pt idx="21">
                  <c:v>94.841194228153597</c:v>
                </c:pt>
                <c:pt idx="22">
                  <c:v>95.154674058940174</c:v>
                </c:pt>
                <c:pt idx="23">
                  <c:v>95.4424542733815</c:v>
                </c:pt>
                <c:pt idx="24">
                  <c:v>95.730138290603449</c:v>
                </c:pt>
                <c:pt idx="25">
                  <c:v>96.002479110063206</c:v>
                </c:pt>
                <c:pt idx="26">
                  <c:v>96.218118936443588</c:v>
                </c:pt>
                <c:pt idx="27">
                  <c:v>96.405674749044266</c:v>
                </c:pt>
                <c:pt idx="28">
                  <c:v>96.586307960428414</c:v>
                </c:pt>
                <c:pt idx="29">
                  <c:v>96.760311442914656</c:v>
                </c:pt>
                <c:pt idx="30">
                  <c:v>96.932189860617427</c:v>
                </c:pt>
                <c:pt idx="31">
                  <c:v>97.087589294807756</c:v>
                </c:pt>
                <c:pt idx="32">
                  <c:v>97.232952677729358</c:v>
                </c:pt>
                <c:pt idx="33">
                  <c:v>97.375592903181257</c:v>
                </c:pt>
                <c:pt idx="34">
                  <c:v>97.511331483830247</c:v>
                </c:pt>
                <c:pt idx="35">
                  <c:v>97.640079584246521</c:v>
                </c:pt>
                <c:pt idx="36">
                  <c:v>97.754596235107627</c:v>
                </c:pt>
                <c:pt idx="37">
                  <c:v>97.864397434693558</c:v>
                </c:pt>
                <c:pt idx="38">
                  <c:v>97.959646205885605</c:v>
                </c:pt>
                <c:pt idx="39">
                  <c:v>98.05317093004227</c:v>
                </c:pt>
                <c:pt idx="40">
                  <c:v>98.131438775213809</c:v>
                </c:pt>
                <c:pt idx="41">
                  <c:v>98.207874051597145</c:v>
                </c:pt>
                <c:pt idx="42">
                  <c:v>98.279469032001458</c:v>
                </c:pt>
                <c:pt idx="43">
                  <c:v>98.350960735635653</c:v>
                </c:pt>
                <c:pt idx="44">
                  <c:v>98.41786550183599</c:v>
                </c:pt>
                <c:pt idx="45">
                  <c:v>98.4839734540015</c:v>
                </c:pt>
                <c:pt idx="46">
                  <c:v>98.547995173073815</c:v>
                </c:pt>
                <c:pt idx="47">
                  <c:v>98.609820114569516</c:v>
                </c:pt>
                <c:pt idx="48">
                  <c:v>98.669972776777158</c:v>
                </c:pt>
                <c:pt idx="49">
                  <c:v>98.730090158830478</c:v>
                </c:pt>
                <c:pt idx="50">
                  <c:v>98.784522050020513</c:v>
                </c:pt>
                <c:pt idx="51">
                  <c:v>98.834478747782342</c:v>
                </c:pt>
                <c:pt idx="52">
                  <c:v>98.883447601239538</c:v>
                </c:pt>
                <c:pt idx="53">
                  <c:v>98.928989575758152</c:v>
                </c:pt>
                <c:pt idx="54">
                  <c:v>98.973313208966033</c:v>
                </c:pt>
                <c:pt idx="55">
                  <c:v>99.015130916370481</c:v>
                </c:pt>
                <c:pt idx="56">
                  <c:v>99.056193158081228</c:v>
                </c:pt>
                <c:pt idx="57">
                  <c:v>99.097102048724679</c:v>
                </c:pt>
                <c:pt idx="58">
                  <c:v>99.137168684496231</c:v>
                </c:pt>
                <c:pt idx="59">
                  <c:v>99.175506451610957</c:v>
                </c:pt>
                <c:pt idx="60">
                  <c:v>99.212009650729911</c:v>
                </c:pt>
                <c:pt idx="61">
                  <c:v>99.247573645115324</c:v>
                </c:pt>
                <c:pt idx="62">
                  <c:v>99.282068227477055</c:v>
                </c:pt>
                <c:pt idx="63">
                  <c:v>99.316091466985213</c:v>
                </c:pt>
                <c:pt idx="64">
                  <c:v>99.350087093892327</c:v>
                </c:pt>
                <c:pt idx="65">
                  <c:v>99.382050913223239</c:v>
                </c:pt>
                <c:pt idx="66">
                  <c:v>99.412568246249975</c:v>
                </c:pt>
                <c:pt idx="67">
                  <c:v>99.442458721503314</c:v>
                </c:pt>
                <c:pt idx="68">
                  <c:v>99.46990668115042</c:v>
                </c:pt>
                <c:pt idx="69">
                  <c:v>99.497219376686417</c:v>
                </c:pt>
                <c:pt idx="70">
                  <c:v>99.523059666764908</c:v>
                </c:pt>
                <c:pt idx="71">
                  <c:v>99.548428449348791</c:v>
                </c:pt>
                <c:pt idx="72">
                  <c:v>99.572081040610158</c:v>
                </c:pt>
                <c:pt idx="73">
                  <c:v>99.594926116192582</c:v>
                </c:pt>
                <c:pt idx="74">
                  <c:v>99.614259828628732</c:v>
                </c:pt>
                <c:pt idx="75">
                  <c:v>99.633288179573171</c:v>
                </c:pt>
                <c:pt idx="76">
                  <c:v>99.650881216261226</c:v>
                </c:pt>
                <c:pt idx="77">
                  <c:v>99.668383700555225</c:v>
                </c:pt>
                <c:pt idx="78">
                  <c:v>99.68441029841641</c:v>
                </c:pt>
                <c:pt idx="79">
                  <c:v>99.700295822701818</c:v>
                </c:pt>
                <c:pt idx="80">
                  <c:v>99.715830850418641</c:v>
                </c:pt>
                <c:pt idx="81">
                  <c:v>99.730742313178084</c:v>
                </c:pt>
                <c:pt idx="82">
                  <c:v>99.745298904631412</c:v>
                </c:pt>
                <c:pt idx="83">
                  <c:v>99.759693724819385</c:v>
                </c:pt>
                <c:pt idx="84">
                  <c:v>99.772930838518803</c:v>
                </c:pt>
                <c:pt idx="85">
                  <c:v>99.785801038620377</c:v>
                </c:pt>
                <c:pt idx="86">
                  <c:v>99.797561089884027</c:v>
                </c:pt>
                <c:pt idx="87">
                  <c:v>99.80834976091171</c:v>
                </c:pt>
                <c:pt idx="88">
                  <c:v>99.818933807047856</c:v>
                </c:pt>
                <c:pt idx="89">
                  <c:v>99.829447057674429</c:v>
                </c:pt>
                <c:pt idx="90">
                  <c:v>99.838855098685258</c:v>
                </c:pt>
                <c:pt idx="91">
                  <c:v>99.847811553726658</c:v>
                </c:pt>
                <c:pt idx="92">
                  <c:v>99.856675974606858</c:v>
                </c:pt>
                <c:pt idx="93">
                  <c:v>99.865345484397537</c:v>
                </c:pt>
                <c:pt idx="94">
                  <c:v>99.874000882125884</c:v>
                </c:pt>
                <c:pt idx="95">
                  <c:v>99.881056912883167</c:v>
                </c:pt>
                <c:pt idx="96">
                  <c:v>99.888112943641389</c:v>
                </c:pt>
                <c:pt idx="97">
                  <c:v>99.894923071727618</c:v>
                </c:pt>
                <c:pt idx="98">
                  <c:v>99.901452252187852</c:v>
                </c:pt>
                <c:pt idx="99">
                  <c:v>99.907873240177935</c:v>
                </c:pt>
                <c:pt idx="100">
                  <c:v>99.913811007659959</c:v>
                </c:pt>
                <c:pt idx="101">
                  <c:v>99.919173591036127</c:v>
                </c:pt>
                <c:pt idx="102">
                  <c:v>99.924442094001179</c:v>
                </c:pt>
                <c:pt idx="103">
                  <c:v>99.929522436146513</c:v>
                </c:pt>
                <c:pt idx="104">
                  <c:v>99.93428269321727</c:v>
                </c:pt>
                <c:pt idx="105">
                  <c:v>99.938751512695376</c:v>
                </c:pt>
                <c:pt idx="106">
                  <c:v>99.942961611048844</c:v>
                </c:pt>
                <c:pt idx="107">
                  <c:v>99.947163500884727</c:v>
                </c:pt>
                <c:pt idx="108">
                  <c:v>99.950738556467016</c:v>
                </c:pt>
                <c:pt idx="109">
                  <c:v>99.954212475611527</c:v>
                </c:pt>
                <c:pt idx="110">
                  <c:v>99.95741120955438</c:v>
                </c:pt>
                <c:pt idx="111">
                  <c:v>99.960410022626249</c:v>
                </c:pt>
                <c:pt idx="112">
                  <c:v>99.963232434929253</c:v>
                </c:pt>
                <c:pt idx="113">
                  <c:v>99.966054847232527</c:v>
                </c:pt>
                <c:pt idx="114">
                  <c:v>99.968524457997944</c:v>
                </c:pt>
                <c:pt idx="115">
                  <c:v>99.970922661731137</c:v>
                </c:pt>
                <c:pt idx="116">
                  <c:v>99.973095919204411</c:v>
                </c:pt>
                <c:pt idx="117">
                  <c:v>99.975257416625567</c:v>
                </c:pt>
                <c:pt idx="118">
                  <c:v>99.977139024828432</c:v>
                </c:pt>
                <c:pt idx="119">
                  <c:v>99.979020633030402</c:v>
                </c:pt>
                <c:pt idx="120">
                  <c:v>99.980878721129358</c:v>
                </c:pt>
                <c:pt idx="121">
                  <c:v>99.982715076653676</c:v>
                </c:pt>
                <c:pt idx="122">
                  <c:v>99.984502604446462</c:v>
                </c:pt>
                <c:pt idx="123">
                  <c:v>99.986266612135807</c:v>
                </c:pt>
                <c:pt idx="124">
                  <c:v>99.987856571066487</c:v>
                </c:pt>
                <c:pt idx="125">
                  <c:v>99.989439473966399</c:v>
                </c:pt>
                <c:pt idx="126">
                  <c:v>99.990944760527995</c:v>
                </c:pt>
                <c:pt idx="127">
                  <c:v>99.992120765654207</c:v>
                </c:pt>
                <c:pt idx="128">
                  <c:v>99.993296770780447</c:v>
                </c:pt>
                <c:pt idx="129">
                  <c:v>99.994458663845862</c:v>
                </c:pt>
                <c:pt idx="130">
                  <c:v>99.995164266920924</c:v>
                </c:pt>
                <c:pt idx="131">
                  <c:v>99.995834589843227</c:v>
                </c:pt>
                <c:pt idx="132">
                  <c:v>99.996493152713555</c:v>
                </c:pt>
                <c:pt idx="133">
                  <c:v>99.997139955533427</c:v>
                </c:pt>
                <c:pt idx="134">
                  <c:v>99.997727958096121</c:v>
                </c:pt>
                <c:pt idx="135">
                  <c:v>99.998151319941556</c:v>
                </c:pt>
                <c:pt idx="136">
                  <c:v>99.998504121479428</c:v>
                </c:pt>
                <c:pt idx="137">
                  <c:v>99.998856923017527</c:v>
                </c:pt>
                <c:pt idx="138">
                  <c:v>99.999195612493651</c:v>
                </c:pt>
                <c:pt idx="139">
                  <c:v>99.999430813518558</c:v>
                </c:pt>
                <c:pt idx="140">
                  <c:v>99.999642494441616</c:v>
                </c:pt>
                <c:pt idx="141">
                  <c:v>99.999830655261817</c:v>
                </c:pt>
                <c:pt idx="142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5135488"/>
        <c:axId val="633190592"/>
        <c:extLst/>
      </c:lineChart>
      <c:catAx>
        <c:axId val="63513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/>
            </a:pPr>
            <a:endParaRPr lang="es-EC"/>
          </a:p>
        </c:txPr>
        <c:crossAx val="633190016"/>
        <c:crosses val="autoZero"/>
        <c:auto val="1"/>
        <c:lblAlgn val="ctr"/>
        <c:lblOffset val="100"/>
        <c:noMultiLvlLbl val="0"/>
      </c:catAx>
      <c:valAx>
        <c:axId val="633190016"/>
        <c:scaling>
          <c:orientation val="minMax"/>
          <c:max val="2863617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635134976"/>
        <c:crosses val="autoZero"/>
        <c:crossBetween val="between"/>
      </c:valAx>
      <c:valAx>
        <c:axId val="633190592"/>
        <c:scaling>
          <c:orientation val="minMax"/>
          <c:max val="100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635135488"/>
        <c:crosses val="max"/>
        <c:crossBetween val="between"/>
      </c:valAx>
      <c:catAx>
        <c:axId val="635135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3190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Relación Producción de muebles de madera destinada a Exportacion - Consumo Nacional</a:t>
            </a:r>
          </a:p>
        </c:rich>
      </c:tx>
      <c:layout>
        <c:manualLayout>
          <c:xMode val="edge"/>
          <c:yMode val="edge"/>
          <c:x val="0.295808323844613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PRODUCCIÓN DESTINADA A CONSUMO NACIONAL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cat>
            <c:strRef>
              <c:f>Hoja1!$A$2:$A$5</c:f>
              <c:strCache>
                <c:ptCount val="4"/>
                <c:pt idx="0">
                  <c:v>Grandes</c:v>
                </c:pt>
                <c:pt idx="1">
                  <c:v>Medianas</c:v>
                </c:pt>
                <c:pt idx="2">
                  <c:v>Pequeñas</c:v>
                </c:pt>
                <c:pt idx="3">
                  <c:v>Micro</c:v>
                </c:pt>
              </c:strCache>
            </c:strRef>
          </c:cat>
          <c:val>
            <c:numRef>
              <c:f>Hoja1!$B$2:$B$5</c:f>
              <c:numCache>
                <c:formatCode>0.00%</c:formatCode>
                <c:ptCount val="4"/>
                <c:pt idx="0">
                  <c:v>0.96881545293339899</c:v>
                </c:pt>
                <c:pt idx="1">
                  <c:v>0.98013338334711286</c:v>
                </c:pt>
                <c:pt idx="2">
                  <c:v>0.97645318992728991</c:v>
                </c:pt>
                <c:pt idx="3">
                  <c:v>0.9393336672988517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PRODUCCIÓN DESTINADA A EXPORTACION</c:v>
                </c:pt>
              </c:strCache>
            </c:strRef>
          </c:tx>
          <c:spPr>
            <a:pattFill prst="ltDn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chemeClr val="accent4"/>
              </a:solidFill>
            </a:ln>
            <a:effectLst/>
            <a:sp3d>
              <a:contourClr>
                <a:schemeClr val="accent4"/>
              </a:contourClr>
            </a:sp3d>
          </c:spPr>
          <c:invertIfNegative val="0"/>
          <c:cat>
            <c:strRef>
              <c:f>Hoja1!$A$2:$A$5</c:f>
              <c:strCache>
                <c:ptCount val="4"/>
                <c:pt idx="0">
                  <c:v>Grandes</c:v>
                </c:pt>
                <c:pt idx="1">
                  <c:v>Medianas</c:v>
                </c:pt>
                <c:pt idx="2">
                  <c:v>Pequeñas</c:v>
                </c:pt>
                <c:pt idx="3">
                  <c:v>Micro</c:v>
                </c:pt>
              </c:strCache>
            </c:strRef>
          </c:cat>
          <c:val>
            <c:numRef>
              <c:f>Hoja1!$C$2:$C$5</c:f>
              <c:numCache>
                <c:formatCode>0.00%</c:formatCode>
                <c:ptCount val="4"/>
                <c:pt idx="0">
                  <c:v>3.1184547066609298E-2</c:v>
                </c:pt>
                <c:pt idx="1">
                  <c:v>1.9866616652882741E-2</c:v>
                </c:pt>
                <c:pt idx="2">
                  <c:v>2.3546810072702914E-2</c:v>
                </c:pt>
                <c:pt idx="3">
                  <c:v>6.0666332701148504E-2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643507200"/>
        <c:axId val="633181248"/>
        <c:axId val="0"/>
      </c:bar3DChart>
      <c:catAx>
        <c:axId val="643507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33181248"/>
        <c:crosses val="autoZero"/>
        <c:auto val="1"/>
        <c:lblAlgn val="ctr"/>
        <c:lblOffset val="100"/>
        <c:noMultiLvlLbl val="0"/>
      </c:catAx>
      <c:valAx>
        <c:axId val="63318124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Porcentaje</a:t>
                </a:r>
              </a:p>
            </c:rich>
          </c:tx>
          <c:layout>
            <c:manualLayout>
              <c:xMode val="edge"/>
              <c:yMode val="edge"/>
              <c:x val="0.25904186397541373"/>
              <c:y val="0.4679938867900925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435072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D35628-532A-495C-9505-A965B0CF729E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CFE6D24-32F4-4350-9F97-FBEF042E6165}">
      <dgm:prSet phldrT="[Texto]"/>
      <dgm:spPr/>
      <dgm:t>
        <a:bodyPr/>
        <a:lstStyle/>
        <a:p>
          <a:r>
            <a:rPr lang="es-EC" dirty="0" smtClean="0"/>
            <a:t>Globalización </a:t>
          </a:r>
          <a:endParaRPr lang="es-EC" dirty="0"/>
        </a:p>
      </dgm:t>
    </dgm:pt>
    <dgm:pt modelId="{1A4D9E76-A2A6-45D6-B806-40EDB5126AA0}" type="parTrans" cxnId="{6DF7164B-7326-431F-B3B2-9AAC328539B6}">
      <dgm:prSet/>
      <dgm:spPr/>
      <dgm:t>
        <a:bodyPr/>
        <a:lstStyle/>
        <a:p>
          <a:endParaRPr lang="es-EC"/>
        </a:p>
      </dgm:t>
    </dgm:pt>
    <dgm:pt modelId="{BF299431-ECC0-4A49-8B0E-D420C9008242}" type="sibTrans" cxnId="{6DF7164B-7326-431F-B3B2-9AAC328539B6}">
      <dgm:prSet/>
      <dgm:spPr/>
      <dgm:t>
        <a:bodyPr/>
        <a:lstStyle/>
        <a:p>
          <a:endParaRPr lang="es-EC"/>
        </a:p>
      </dgm:t>
    </dgm:pt>
    <dgm:pt modelId="{95294387-8A53-429F-BD58-5AD8CD1FE4F0}">
      <dgm:prSet phldrT="[Texto]"/>
      <dgm:spPr/>
      <dgm:t>
        <a:bodyPr/>
        <a:lstStyle/>
        <a:p>
          <a:r>
            <a:rPr lang="es-EC" dirty="0" smtClean="0"/>
            <a:t>Industria forestal-madera y muebles </a:t>
          </a:r>
          <a:endParaRPr lang="es-EC" dirty="0"/>
        </a:p>
      </dgm:t>
    </dgm:pt>
    <dgm:pt modelId="{F8910AB8-2FA5-42B8-9315-436BCEDB9448}" type="parTrans" cxnId="{FE1C0C60-5849-4436-8A42-FABCDEBD97DC}">
      <dgm:prSet/>
      <dgm:spPr/>
      <dgm:t>
        <a:bodyPr/>
        <a:lstStyle/>
        <a:p>
          <a:endParaRPr lang="es-EC"/>
        </a:p>
      </dgm:t>
    </dgm:pt>
    <dgm:pt modelId="{76BE464E-A6C2-45AE-BAA3-1D159089493E}" type="sibTrans" cxnId="{FE1C0C60-5849-4436-8A42-FABCDEBD97DC}">
      <dgm:prSet/>
      <dgm:spPr/>
      <dgm:t>
        <a:bodyPr/>
        <a:lstStyle/>
        <a:p>
          <a:endParaRPr lang="es-EC"/>
        </a:p>
      </dgm:t>
    </dgm:pt>
    <dgm:pt modelId="{DEB55442-87AC-400C-89FE-17F4650E87FB}">
      <dgm:prSet phldrT="[Texto]"/>
      <dgm:spPr/>
      <dgm:t>
        <a:bodyPr/>
        <a:lstStyle/>
        <a:p>
          <a:r>
            <a:rPr lang="es-EC" dirty="0" smtClean="0"/>
            <a:t>40% del territorio</a:t>
          </a:r>
          <a:endParaRPr lang="es-EC" dirty="0"/>
        </a:p>
      </dgm:t>
    </dgm:pt>
    <dgm:pt modelId="{9C4BA1B3-ABB3-4660-84B4-D52558D18AEC}" type="parTrans" cxnId="{7F79745F-53EF-4872-AE14-1EF6287DABDD}">
      <dgm:prSet/>
      <dgm:spPr/>
      <dgm:t>
        <a:bodyPr/>
        <a:lstStyle/>
        <a:p>
          <a:endParaRPr lang="es-EC"/>
        </a:p>
      </dgm:t>
    </dgm:pt>
    <dgm:pt modelId="{6118C27E-C138-4792-BEB5-48DE910B38E0}" type="sibTrans" cxnId="{7F79745F-53EF-4872-AE14-1EF6287DABDD}">
      <dgm:prSet/>
      <dgm:spPr/>
      <dgm:t>
        <a:bodyPr/>
        <a:lstStyle/>
        <a:p>
          <a:endParaRPr lang="es-EC"/>
        </a:p>
      </dgm:t>
    </dgm:pt>
    <dgm:pt modelId="{AD6A3AFF-3B92-4F2D-9708-FE72891B2CD9}">
      <dgm:prSet phldrT="[Texto]"/>
      <dgm:spPr/>
      <dgm:t>
        <a:bodyPr/>
        <a:lstStyle/>
        <a:p>
          <a:r>
            <a:rPr lang="es-EC" dirty="0" smtClean="0"/>
            <a:t>Plan nacional del Buen Vivir</a:t>
          </a:r>
          <a:endParaRPr lang="es-EC" dirty="0"/>
        </a:p>
      </dgm:t>
    </dgm:pt>
    <dgm:pt modelId="{C6610F69-C6E8-4644-95B4-432D12153953}" type="parTrans" cxnId="{7A4825C2-D7EC-432F-A960-F828FA31DC51}">
      <dgm:prSet/>
      <dgm:spPr/>
      <dgm:t>
        <a:bodyPr/>
        <a:lstStyle/>
        <a:p>
          <a:endParaRPr lang="es-EC"/>
        </a:p>
      </dgm:t>
    </dgm:pt>
    <dgm:pt modelId="{268132AF-E06C-4D49-8294-82CC85EB8AB9}" type="sibTrans" cxnId="{7A4825C2-D7EC-432F-A960-F828FA31DC51}">
      <dgm:prSet/>
      <dgm:spPr/>
      <dgm:t>
        <a:bodyPr/>
        <a:lstStyle/>
        <a:p>
          <a:endParaRPr lang="es-EC"/>
        </a:p>
      </dgm:t>
    </dgm:pt>
    <dgm:pt modelId="{5A90FBD6-F40F-4FED-A942-4526607820D8}">
      <dgm:prSet phldrT="[Texto]"/>
      <dgm:spPr/>
      <dgm:t>
        <a:bodyPr/>
        <a:lstStyle/>
        <a:p>
          <a:r>
            <a:rPr lang="es-EC" dirty="0" smtClean="0"/>
            <a:t>Cambio de matriz productiva</a:t>
          </a:r>
          <a:endParaRPr lang="es-EC" dirty="0"/>
        </a:p>
      </dgm:t>
    </dgm:pt>
    <dgm:pt modelId="{7314CFD7-6997-4D03-BE68-566295C885E3}" type="parTrans" cxnId="{9FCBBE1D-E268-4EFB-ACCD-7DCD35355DE9}">
      <dgm:prSet/>
      <dgm:spPr/>
      <dgm:t>
        <a:bodyPr/>
        <a:lstStyle/>
        <a:p>
          <a:endParaRPr lang="es-EC"/>
        </a:p>
      </dgm:t>
    </dgm:pt>
    <dgm:pt modelId="{516B7080-CFE7-489A-A34E-2A1295863495}" type="sibTrans" cxnId="{9FCBBE1D-E268-4EFB-ACCD-7DCD35355DE9}">
      <dgm:prSet/>
      <dgm:spPr/>
      <dgm:t>
        <a:bodyPr/>
        <a:lstStyle/>
        <a:p>
          <a:endParaRPr lang="es-EC"/>
        </a:p>
      </dgm:t>
    </dgm:pt>
    <dgm:pt modelId="{E7B3BC70-BCE7-4BC4-BA35-7B8B7339B226}">
      <dgm:prSet phldrT="[Texto]"/>
      <dgm:spPr/>
      <dgm:t>
        <a:bodyPr/>
        <a:lstStyle/>
        <a:p>
          <a:r>
            <a:rPr lang="es-EC" dirty="0" smtClean="0"/>
            <a:t>Problemática</a:t>
          </a:r>
        </a:p>
        <a:p>
          <a:r>
            <a:rPr lang="es-EC" dirty="0" smtClean="0"/>
            <a:t>Muebles de madera </a:t>
          </a:r>
          <a:endParaRPr lang="es-EC" dirty="0"/>
        </a:p>
      </dgm:t>
    </dgm:pt>
    <dgm:pt modelId="{7C628306-724F-44CD-99A6-FE7ECB623E6B}" type="parTrans" cxnId="{F07C6257-8E76-4039-8B18-CD5CC689A64D}">
      <dgm:prSet/>
      <dgm:spPr/>
      <dgm:t>
        <a:bodyPr/>
        <a:lstStyle/>
        <a:p>
          <a:endParaRPr lang="es-EC"/>
        </a:p>
      </dgm:t>
    </dgm:pt>
    <dgm:pt modelId="{58BE7254-AAB2-45A6-8C85-EBDADF7FE9CF}" type="sibTrans" cxnId="{F07C6257-8E76-4039-8B18-CD5CC689A64D}">
      <dgm:prSet/>
      <dgm:spPr/>
      <dgm:t>
        <a:bodyPr/>
        <a:lstStyle/>
        <a:p>
          <a:endParaRPr lang="es-EC"/>
        </a:p>
      </dgm:t>
    </dgm:pt>
    <dgm:pt modelId="{04D9BBF4-3F37-404A-B394-02D3C574F92A}">
      <dgm:prSet phldrT="[Texto]"/>
      <dgm:spPr/>
      <dgm:t>
        <a:bodyPr/>
        <a:lstStyle/>
        <a:p>
          <a:r>
            <a:rPr lang="es-EC" dirty="0" smtClean="0"/>
            <a:t>Desarrollo</a:t>
          </a:r>
          <a:endParaRPr lang="es-EC" dirty="0"/>
        </a:p>
      </dgm:t>
    </dgm:pt>
    <dgm:pt modelId="{70167257-9354-43BB-8456-0F1762DB4FC2}" type="parTrans" cxnId="{59AB9D3F-3629-40EB-ADC6-E6DE94291422}">
      <dgm:prSet/>
      <dgm:spPr/>
      <dgm:t>
        <a:bodyPr/>
        <a:lstStyle/>
        <a:p>
          <a:endParaRPr lang="es-EC"/>
        </a:p>
      </dgm:t>
    </dgm:pt>
    <dgm:pt modelId="{A8304C24-C48C-4EBD-BCB4-4A6522BEEBA2}" type="sibTrans" cxnId="{59AB9D3F-3629-40EB-ADC6-E6DE94291422}">
      <dgm:prSet/>
      <dgm:spPr/>
      <dgm:t>
        <a:bodyPr/>
        <a:lstStyle/>
        <a:p>
          <a:endParaRPr lang="es-EC"/>
        </a:p>
      </dgm:t>
    </dgm:pt>
    <dgm:pt modelId="{0D91E4C6-36AF-4F98-88BC-43886F451EEB}">
      <dgm:prSet phldrT="[Texto]"/>
      <dgm:spPr/>
      <dgm:t>
        <a:bodyPr/>
        <a:lstStyle/>
        <a:p>
          <a:r>
            <a:rPr lang="es-EC" dirty="0" smtClean="0"/>
            <a:t>Competitividad</a:t>
          </a:r>
          <a:endParaRPr lang="es-EC" dirty="0"/>
        </a:p>
      </dgm:t>
    </dgm:pt>
    <dgm:pt modelId="{09A9C9A4-AC0D-4A12-A862-F3962FC56A01}" type="parTrans" cxnId="{6961E3D8-6DDC-498A-873E-222205A5318D}">
      <dgm:prSet/>
      <dgm:spPr/>
      <dgm:t>
        <a:bodyPr/>
        <a:lstStyle/>
        <a:p>
          <a:endParaRPr lang="es-EC"/>
        </a:p>
      </dgm:t>
    </dgm:pt>
    <dgm:pt modelId="{014F15A7-31F6-4842-8735-B58D2647C4AA}" type="sibTrans" cxnId="{6961E3D8-6DDC-498A-873E-222205A5318D}">
      <dgm:prSet/>
      <dgm:spPr/>
      <dgm:t>
        <a:bodyPr/>
        <a:lstStyle/>
        <a:p>
          <a:endParaRPr lang="es-EC"/>
        </a:p>
      </dgm:t>
    </dgm:pt>
    <dgm:pt modelId="{99ADEAF8-3E3B-423C-87F4-838DEC311747}">
      <dgm:prSet phldrT="[Texto]"/>
      <dgm:spPr/>
      <dgm:t>
        <a:bodyPr/>
        <a:lstStyle/>
        <a:p>
          <a:r>
            <a:rPr lang="es-EC" dirty="0" smtClean="0"/>
            <a:t>5.5% del PEA</a:t>
          </a:r>
          <a:endParaRPr lang="es-EC" dirty="0"/>
        </a:p>
      </dgm:t>
    </dgm:pt>
    <dgm:pt modelId="{026FD65D-9DA1-4AAD-9344-6F6D0FB59CB5}" type="parTrans" cxnId="{6119A1D0-74CD-4E69-9852-AABD30F7878D}">
      <dgm:prSet/>
      <dgm:spPr/>
      <dgm:t>
        <a:bodyPr/>
        <a:lstStyle/>
        <a:p>
          <a:endParaRPr lang="es-EC"/>
        </a:p>
      </dgm:t>
    </dgm:pt>
    <dgm:pt modelId="{73B59B41-BE6C-447A-9021-FFB8845A7E8F}" type="sibTrans" cxnId="{6119A1D0-74CD-4E69-9852-AABD30F7878D}">
      <dgm:prSet/>
      <dgm:spPr/>
      <dgm:t>
        <a:bodyPr/>
        <a:lstStyle/>
        <a:p>
          <a:endParaRPr lang="es-EC"/>
        </a:p>
      </dgm:t>
    </dgm:pt>
    <dgm:pt modelId="{BD9262DE-DBEE-418B-9B6F-5CBDFF0F6833}">
      <dgm:prSet phldrT="[Texto]"/>
      <dgm:spPr/>
      <dgm:t>
        <a:bodyPr/>
        <a:lstStyle/>
        <a:p>
          <a:r>
            <a:rPr lang="es-EC" dirty="0" smtClean="0"/>
            <a:t>Calidad de vida</a:t>
          </a:r>
          <a:endParaRPr lang="es-EC" dirty="0"/>
        </a:p>
      </dgm:t>
    </dgm:pt>
    <dgm:pt modelId="{25D9A13E-DFE5-4257-B71E-76B7A696ACF7}" type="parTrans" cxnId="{D6295D8B-7398-413F-AD7B-C1954F42B3C2}">
      <dgm:prSet/>
      <dgm:spPr/>
      <dgm:t>
        <a:bodyPr/>
        <a:lstStyle/>
        <a:p>
          <a:endParaRPr lang="es-EC"/>
        </a:p>
      </dgm:t>
    </dgm:pt>
    <dgm:pt modelId="{9FA8CEC9-110B-4C8E-A689-0A3A221466B1}" type="sibTrans" cxnId="{D6295D8B-7398-413F-AD7B-C1954F42B3C2}">
      <dgm:prSet/>
      <dgm:spPr/>
      <dgm:t>
        <a:bodyPr/>
        <a:lstStyle/>
        <a:p>
          <a:endParaRPr lang="es-EC"/>
        </a:p>
      </dgm:t>
    </dgm:pt>
    <dgm:pt modelId="{196FDEBB-4121-426A-9A79-E44024412039}">
      <dgm:prSet phldrT="[Texto]"/>
      <dgm:spPr/>
      <dgm:t>
        <a:bodyPr/>
        <a:lstStyle/>
        <a:p>
          <a:r>
            <a:rPr lang="es-EC" dirty="0" smtClean="0"/>
            <a:t>Diferenciación </a:t>
          </a:r>
          <a:endParaRPr lang="es-EC" dirty="0"/>
        </a:p>
      </dgm:t>
    </dgm:pt>
    <dgm:pt modelId="{F731E7E1-4E71-4CE6-A70E-C16CD4295EB0}" type="parTrans" cxnId="{FFEEEA16-B85F-47A6-B352-C9B5BCCABE86}">
      <dgm:prSet/>
      <dgm:spPr/>
      <dgm:t>
        <a:bodyPr/>
        <a:lstStyle/>
        <a:p>
          <a:endParaRPr lang="es-EC"/>
        </a:p>
      </dgm:t>
    </dgm:pt>
    <dgm:pt modelId="{56A68F00-9DB1-4D6E-9CC8-5FB6D4686A36}" type="sibTrans" cxnId="{FFEEEA16-B85F-47A6-B352-C9B5BCCABE86}">
      <dgm:prSet/>
      <dgm:spPr/>
      <dgm:t>
        <a:bodyPr/>
        <a:lstStyle/>
        <a:p>
          <a:endParaRPr lang="es-EC"/>
        </a:p>
      </dgm:t>
    </dgm:pt>
    <dgm:pt modelId="{BBD035FB-8AE3-4753-9512-9E6B5A0C9349}">
      <dgm:prSet phldrT="[Texto]"/>
      <dgm:spPr/>
      <dgm:t>
        <a:bodyPr/>
        <a:lstStyle/>
        <a:p>
          <a:r>
            <a:rPr lang="es-EC" dirty="0" smtClean="0"/>
            <a:t>Variedad, calidad, precios</a:t>
          </a:r>
          <a:endParaRPr lang="es-EC" dirty="0"/>
        </a:p>
      </dgm:t>
    </dgm:pt>
    <dgm:pt modelId="{DFB404C5-614A-41EB-B720-B71BF8A79474}" type="parTrans" cxnId="{17365332-6B15-4B72-BDA9-0E7160A9C095}">
      <dgm:prSet/>
      <dgm:spPr/>
      <dgm:t>
        <a:bodyPr/>
        <a:lstStyle/>
        <a:p>
          <a:endParaRPr lang="es-EC"/>
        </a:p>
      </dgm:t>
    </dgm:pt>
    <dgm:pt modelId="{29B32287-6BF0-4E10-AA59-2A9452989A05}" type="sibTrans" cxnId="{17365332-6B15-4B72-BDA9-0E7160A9C095}">
      <dgm:prSet/>
      <dgm:spPr/>
      <dgm:t>
        <a:bodyPr/>
        <a:lstStyle/>
        <a:p>
          <a:endParaRPr lang="es-EC"/>
        </a:p>
      </dgm:t>
    </dgm:pt>
    <dgm:pt modelId="{012E2FF4-345D-43FC-9FB7-03E8008B16E5}">
      <dgm:prSet phldrT="[Texto]"/>
      <dgm:spPr/>
      <dgm:t>
        <a:bodyPr/>
        <a:lstStyle/>
        <a:p>
          <a:r>
            <a:rPr lang="es-EC" dirty="0" smtClean="0"/>
            <a:t>Exigencias del mercado</a:t>
          </a:r>
          <a:endParaRPr lang="es-EC" dirty="0"/>
        </a:p>
      </dgm:t>
    </dgm:pt>
    <dgm:pt modelId="{09ADE142-7240-4AC4-9C8F-6F1400AB6E28}" type="parTrans" cxnId="{E451E089-17DE-4254-8B73-7C882F0ADC8C}">
      <dgm:prSet/>
      <dgm:spPr/>
      <dgm:t>
        <a:bodyPr/>
        <a:lstStyle/>
        <a:p>
          <a:endParaRPr lang="es-EC"/>
        </a:p>
      </dgm:t>
    </dgm:pt>
    <dgm:pt modelId="{28402286-EB27-44A9-AA05-FA67FFF7C336}" type="sibTrans" cxnId="{E451E089-17DE-4254-8B73-7C882F0ADC8C}">
      <dgm:prSet/>
      <dgm:spPr/>
      <dgm:t>
        <a:bodyPr/>
        <a:lstStyle/>
        <a:p>
          <a:endParaRPr lang="es-EC"/>
        </a:p>
      </dgm:t>
    </dgm:pt>
    <dgm:pt modelId="{52E851FE-98C8-4533-8A22-0D3E96B34693}" type="pres">
      <dgm:prSet presAssocID="{C9D35628-532A-495C-9505-A965B0CF729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DC5C01C-0170-4A70-B643-361054A45153}" type="pres">
      <dgm:prSet presAssocID="{C9D35628-532A-495C-9505-A965B0CF729E}" presName="children" presStyleCnt="0"/>
      <dgm:spPr/>
    </dgm:pt>
    <dgm:pt modelId="{E8115052-4012-47C4-9B7D-69FC04CABE31}" type="pres">
      <dgm:prSet presAssocID="{C9D35628-532A-495C-9505-A965B0CF729E}" presName="child1group" presStyleCnt="0"/>
      <dgm:spPr/>
    </dgm:pt>
    <dgm:pt modelId="{7E07AF0D-AC8F-46FB-8CE7-1DAF6CF8A7B6}" type="pres">
      <dgm:prSet presAssocID="{C9D35628-532A-495C-9505-A965B0CF729E}" presName="child1" presStyleLbl="bgAcc1" presStyleIdx="0" presStyleCnt="4"/>
      <dgm:spPr/>
      <dgm:t>
        <a:bodyPr/>
        <a:lstStyle/>
        <a:p>
          <a:endParaRPr lang="es-EC"/>
        </a:p>
      </dgm:t>
    </dgm:pt>
    <dgm:pt modelId="{02217613-3092-4ADD-8842-380FD7142ADF}" type="pres">
      <dgm:prSet presAssocID="{C9D35628-532A-495C-9505-A965B0CF729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F624B3-A1F9-4833-9911-8C681B410279}" type="pres">
      <dgm:prSet presAssocID="{C9D35628-532A-495C-9505-A965B0CF729E}" presName="child2group" presStyleCnt="0"/>
      <dgm:spPr/>
    </dgm:pt>
    <dgm:pt modelId="{2C4DF82B-2BF1-4C39-921B-E443442C0B38}" type="pres">
      <dgm:prSet presAssocID="{C9D35628-532A-495C-9505-A965B0CF729E}" presName="child2" presStyleLbl="bgAcc1" presStyleIdx="1" presStyleCnt="4"/>
      <dgm:spPr/>
      <dgm:t>
        <a:bodyPr/>
        <a:lstStyle/>
        <a:p>
          <a:endParaRPr lang="es-EC"/>
        </a:p>
      </dgm:t>
    </dgm:pt>
    <dgm:pt modelId="{F613E7D7-9F76-413F-93E8-CDFEE09FAD0D}" type="pres">
      <dgm:prSet presAssocID="{C9D35628-532A-495C-9505-A965B0CF729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53DF81-2D4E-429B-B0F1-3194FE1FE45B}" type="pres">
      <dgm:prSet presAssocID="{C9D35628-532A-495C-9505-A965B0CF729E}" presName="child3group" presStyleCnt="0"/>
      <dgm:spPr/>
    </dgm:pt>
    <dgm:pt modelId="{25E702A6-0607-4B7A-9E7C-64C7468E5715}" type="pres">
      <dgm:prSet presAssocID="{C9D35628-532A-495C-9505-A965B0CF729E}" presName="child3" presStyleLbl="bgAcc1" presStyleIdx="2" presStyleCnt="4"/>
      <dgm:spPr/>
      <dgm:t>
        <a:bodyPr/>
        <a:lstStyle/>
        <a:p>
          <a:endParaRPr lang="es-EC"/>
        </a:p>
      </dgm:t>
    </dgm:pt>
    <dgm:pt modelId="{C945EB98-C50C-4634-B1B9-C9A8E17DDB0A}" type="pres">
      <dgm:prSet presAssocID="{C9D35628-532A-495C-9505-A965B0CF729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D8CAAE-BB03-4939-BEAE-6B13D3989B07}" type="pres">
      <dgm:prSet presAssocID="{C9D35628-532A-495C-9505-A965B0CF729E}" presName="child4group" presStyleCnt="0"/>
      <dgm:spPr/>
    </dgm:pt>
    <dgm:pt modelId="{9D9B6056-8D80-4717-9D9D-0F649689EFEC}" type="pres">
      <dgm:prSet presAssocID="{C9D35628-532A-495C-9505-A965B0CF729E}" presName="child4" presStyleLbl="bgAcc1" presStyleIdx="3" presStyleCnt="4"/>
      <dgm:spPr/>
      <dgm:t>
        <a:bodyPr/>
        <a:lstStyle/>
        <a:p>
          <a:endParaRPr lang="es-EC"/>
        </a:p>
      </dgm:t>
    </dgm:pt>
    <dgm:pt modelId="{4EBEF580-059B-47C1-B523-653F1132F30D}" type="pres">
      <dgm:prSet presAssocID="{C9D35628-532A-495C-9505-A965B0CF729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649FB4-59CA-4D30-B650-449A05A99022}" type="pres">
      <dgm:prSet presAssocID="{C9D35628-532A-495C-9505-A965B0CF729E}" presName="childPlaceholder" presStyleCnt="0"/>
      <dgm:spPr/>
    </dgm:pt>
    <dgm:pt modelId="{74103D47-F1C8-4557-BD9D-CF9E461E1CC0}" type="pres">
      <dgm:prSet presAssocID="{C9D35628-532A-495C-9505-A965B0CF729E}" presName="circle" presStyleCnt="0"/>
      <dgm:spPr/>
    </dgm:pt>
    <dgm:pt modelId="{FD451F3F-14FF-4D1B-9687-563F749A46A1}" type="pres">
      <dgm:prSet presAssocID="{C9D35628-532A-495C-9505-A965B0CF729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DFB975-7E44-4343-9584-5E0D2F9C117C}" type="pres">
      <dgm:prSet presAssocID="{C9D35628-532A-495C-9505-A965B0CF729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D83DF8-A68F-4723-BDD5-A74B63E76E3A}" type="pres">
      <dgm:prSet presAssocID="{C9D35628-532A-495C-9505-A965B0CF729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5D0D30-05B7-4373-8ED5-D890E373167A}" type="pres">
      <dgm:prSet presAssocID="{C9D35628-532A-495C-9505-A965B0CF729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4A0D17-7087-4117-BF8D-74C0313C77A2}" type="pres">
      <dgm:prSet presAssocID="{C9D35628-532A-495C-9505-A965B0CF729E}" presName="quadrantPlaceholder" presStyleCnt="0"/>
      <dgm:spPr/>
    </dgm:pt>
    <dgm:pt modelId="{FD544CB4-B2CF-4890-9449-8F0970377EA8}" type="pres">
      <dgm:prSet presAssocID="{C9D35628-532A-495C-9505-A965B0CF729E}" presName="center1" presStyleLbl="fgShp" presStyleIdx="0" presStyleCnt="2"/>
      <dgm:spPr/>
    </dgm:pt>
    <dgm:pt modelId="{73B765BF-D53C-4361-AE23-6E54C615D54D}" type="pres">
      <dgm:prSet presAssocID="{C9D35628-532A-495C-9505-A965B0CF729E}" presName="center2" presStyleLbl="fgShp" presStyleIdx="1" presStyleCnt="2"/>
      <dgm:spPr/>
    </dgm:pt>
  </dgm:ptLst>
  <dgm:cxnLst>
    <dgm:cxn modelId="{FE1C0C60-5849-4436-8A42-FABCDEBD97DC}" srcId="{C9D35628-532A-495C-9505-A965B0CF729E}" destId="{95294387-8A53-429F-BD58-5AD8CD1FE4F0}" srcOrd="1" destOrd="0" parTransId="{F8910AB8-2FA5-42B8-9315-436BCEDB9448}" sibTransId="{76BE464E-A6C2-45AE-BAA3-1D159089493E}"/>
    <dgm:cxn modelId="{3D0775DA-13CA-4345-9E70-49554ECE814D}" type="presOf" srcId="{BBD035FB-8AE3-4753-9512-9E6B5A0C9349}" destId="{7E07AF0D-AC8F-46FB-8CE7-1DAF6CF8A7B6}" srcOrd="0" destOrd="0" presId="urn:microsoft.com/office/officeart/2005/8/layout/cycle4"/>
    <dgm:cxn modelId="{4BE89523-51F0-4EEF-91E7-6A628E066418}" type="presOf" srcId="{DEB55442-87AC-400C-89FE-17F4650E87FB}" destId="{2C4DF82B-2BF1-4C39-921B-E443442C0B38}" srcOrd="0" destOrd="0" presId="urn:microsoft.com/office/officeart/2005/8/layout/cycle4"/>
    <dgm:cxn modelId="{59AB9D3F-3629-40EB-ADC6-E6DE94291422}" srcId="{E7B3BC70-BCE7-4BC4-BA35-7B8B7339B226}" destId="{04D9BBF4-3F37-404A-B394-02D3C574F92A}" srcOrd="0" destOrd="0" parTransId="{70167257-9354-43BB-8456-0F1762DB4FC2}" sibTransId="{A8304C24-C48C-4EBD-BCB4-4A6522BEEBA2}"/>
    <dgm:cxn modelId="{5176CC65-3DDF-4764-A9DF-1427CC797E0E}" type="presOf" srcId="{0D91E4C6-36AF-4F98-88BC-43886F451EEB}" destId="{4EBEF580-059B-47C1-B523-653F1132F30D}" srcOrd="1" destOrd="1" presId="urn:microsoft.com/office/officeart/2005/8/layout/cycle4"/>
    <dgm:cxn modelId="{64E1231B-595F-4F54-A2DE-56F6AD26F496}" type="presOf" srcId="{196FDEBB-4121-426A-9A79-E44024412039}" destId="{9D9B6056-8D80-4717-9D9D-0F649689EFEC}" srcOrd="0" destOrd="2" presId="urn:microsoft.com/office/officeart/2005/8/layout/cycle4"/>
    <dgm:cxn modelId="{52DD3F86-5637-4A47-9C51-6CE126ED08E0}" type="presOf" srcId="{95294387-8A53-429F-BD58-5AD8CD1FE4F0}" destId="{AEDFB975-7E44-4343-9584-5E0D2F9C117C}" srcOrd="0" destOrd="0" presId="urn:microsoft.com/office/officeart/2005/8/layout/cycle4"/>
    <dgm:cxn modelId="{17365332-6B15-4B72-BDA9-0E7160A9C095}" srcId="{9CFE6D24-32F4-4350-9F97-FBEF042E6165}" destId="{BBD035FB-8AE3-4753-9512-9E6B5A0C9349}" srcOrd="0" destOrd="0" parTransId="{DFB404C5-614A-41EB-B720-B71BF8A79474}" sibTransId="{29B32287-6BF0-4E10-AA59-2A9452989A05}"/>
    <dgm:cxn modelId="{991711FD-B5C9-43B1-B472-20EC4C9226BB}" type="presOf" srcId="{BD9262DE-DBEE-418B-9B6F-5CBDFF0F6833}" destId="{25E702A6-0607-4B7A-9E7C-64C7468E5715}" srcOrd="0" destOrd="1" presId="urn:microsoft.com/office/officeart/2005/8/layout/cycle4"/>
    <dgm:cxn modelId="{06249A40-1F9A-4BFA-A3CF-37DC08958D07}" type="presOf" srcId="{99ADEAF8-3E3B-423C-87F4-838DEC311747}" destId="{F613E7D7-9F76-413F-93E8-CDFEE09FAD0D}" srcOrd="1" destOrd="1" presId="urn:microsoft.com/office/officeart/2005/8/layout/cycle4"/>
    <dgm:cxn modelId="{E451E089-17DE-4254-8B73-7C882F0ADC8C}" srcId="{9CFE6D24-32F4-4350-9F97-FBEF042E6165}" destId="{012E2FF4-345D-43FC-9FB7-03E8008B16E5}" srcOrd="1" destOrd="0" parTransId="{09ADE142-7240-4AC4-9C8F-6F1400AB6E28}" sibTransId="{28402286-EB27-44A9-AA05-FA67FFF7C336}"/>
    <dgm:cxn modelId="{7F25BD1C-058D-44C7-A9C5-43E05B02424A}" type="presOf" srcId="{0D91E4C6-36AF-4F98-88BC-43886F451EEB}" destId="{9D9B6056-8D80-4717-9D9D-0F649689EFEC}" srcOrd="0" destOrd="1" presId="urn:microsoft.com/office/officeart/2005/8/layout/cycle4"/>
    <dgm:cxn modelId="{6119A1D0-74CD-4E69-9852-AABD30F7878D}" srcId="{95294387-8A53-429F-BD58-5AD8CD1FE4F0}" destId="{99ADEAF8-3E3B-423C-87F4-838DEC311747}" srcOrd="1" destOrd="0" parTransId="{026FD65D-9DA1-4AAD-9344-6F6D0FB59CB5}" sibTransId="{73B59B41-BE6C-447A-9021-FFB8845A7E8F}"/>
    <dgm:cxn modelId="{73A2A71B-6CD1-4A6F-84A7-17BB9325E2AC}" type="presOf" srcId="{012E2FF4-345D-43FC-9FB7-03E8008B16E5}" destId="{7E07AF0D-AC8F-46FB-8CE7-1DAF6CF8A7B6}" srcOrd="0" destOrd="1" presId="urn:microsoft.com/office/officeart/2005/8/layout/cycle4"/>
    <dgm:cxn modelId="{7F79745F-53EF-4872-AE14-1EF6287DABDD}" srcId="{95294387-8A53-429F-BD58-5AD8CD1FE4F0}" destId="{DEB55442-87AC-400C-89FE-17F4650E87FB}" srcOrd="0" destOrd="0" parTransId="{9C4BA1B3-ABB3-4660-84B4-D52558D18AEC}" sibTransId="{6118C27E-C138-4792-BEB5-48DE910B38E0}"/>
    <dgm:cxn modelId="{9FCBBE1D-E268-4EFB-ACCD-7DCD35355DE9}" srcId="{AD6A3AFF-3B92-4F2D-9708-FE72891B2CD9}" destId="{5A90FBD6-F40F-4FED-A942-4526607820D8}" srcOrd="0" destOrd="0" parTransId="{7314CFD7-6997-4D03-BE68-566295C885E3}" sibTransId="{516B7080-CFE7-489A-A34E-2A1295863495}"/>
    <dgm:cxn modelId="{A75684BC-F6C5-467E-84B6-09816FAE2D7C}" type="presOf" srcId="{DEB55442-87AC-400C-89FE-17F4650E87FB}" destId="{F613E7D7-9F76-413F-93E8-CDFEE09FAD0D}" srcOrd="1" destOrd="0" presId="urn:microsoft.com/office/officeart/2005/8/layout/cycle4"/>
    <dgm:cxn modelId="{EAF7B3B4-1992-4DB7-8A6D-CE1F142F1E1E}" type="presOf" srcId="{C9D35628-532A-495C-9505-A965B0CF729E}" destId="{52E851FE-98C8-4533-8A22-0D3E96B34693}" srcOrd="0" destOrd="0" presId="urn:microsoft.com/office/officeart/2005/8/layout/cycle4"/>
    <dgm:cxn modelId="{D6295D8B-7398-413F-AD7B-C1954F42B3C2}" srcId="{AD6A3AFF-3B92-4F2D-9708-FE72891B2CD9}" destId="{BD9262DE-DBEE-418B-9B6F-5CBDFF0F6833}" srcOrd="1" destOrd="0" parTransId="{25D9A13E-DFE5-4257-B71E-76B7A696ACF7}" sibTransId="{9FA8CEC9-110B-4C8E-A689-0A3A221466B1}"/>
    <dgm:cxn modelId="{117FBAC8-9101-4A08-B680-8D0B111E758E}" type="presOf" srcId="{5A90FBD6-F40F-4FED-A942-4526607820D8}" destId="{C945EB98-C50C-4634-B1B9-C9A8E17DDB0A}" srcOrd="1" destOrd="0" presId="urn:microsoft.com/office/officeart/2005/8/layout/cycle4"/>
    <dgm:cxn modelId="{6DF7164B-7326-431F-B3B2-9AAC328539B6}" srcId="{C9D35628-532A-495C-9505-A965B0CF729E}" destId="{9CFE6D24-32F4-4350-9F97-FBEF042E6165}" srcOrd="0" destOrd="0" parTransId="{1A4D9E76-A2A6-45D6-B806-40EDB5126AA0}" sibTransId="{BF299431-ECC0-4A49-8B0E-D420C9008242}"/>
    <dgm:cxn modelId="{F7DFD3D0-CA3B-422E-9569-5D2A964EEFA5}" type="presOf" srcId="{99ADEAF8-3E3B-423C-87F4-838DEC311747}" destId="{2C4DF82B-2BF1-4C39-921B-E443442C0B38}" srcOrd="0" destOrd="1" presId="urn:microsoft.com/office/officeart/2005/8/layout/cycle4"/>
    <dgm:cxn modelId="{7A41DA91-730C-4F0E-89F9-CEE7C086F05A}" type="presOf" srcId="{5A90FBD6-F40F-4FED-A942-4526607820D8}" destId="{25E702A6-0607-4B7A-9E7C-64C7468E5715}" srcOrd="0" destOrd="0" presId="urn:microsoft.com/office/officeart/2005/8/layout/cycle4"/>
    <dgm:cxn modelId="{EEAC11E0-F12C-4401-B0E7-63488C44D674}" type="presOf" srcId="{9CFE6D24-32F4-4350-9F97-FBEF042E6165}" destId="{FD451F3F-14FF-4D1B-9687-563F749A46A1}" srcOrd="0" destOrd="0" presId="urn:microsoft.com/office/officeart/2005/8/layout/cycle4"/>
    <dgm:cxn modelId="{7A4825C2-D7EC-432F-A960-F828FA31DC51}" srcId="{C9D35628-532A-495C-9505-A965B0CF729E}" destId="{AD6A3AFF-3B92-4F2D-9708-FE72891B2CD9}" srcOrd="2" destOrd="0" parTransId="{C6610F69-C6E8-4644-95B4-432D12153953}" sibTransId="{268132AF-E06C-4D49-8294-82CC85EB8AB9}"/>
    <dgm:cxn modelId="{5895B9ED-AC69-4D4B-80B5-31E87D929767}" type="presOf" srcId="{AD6A3AFF-3B92-4F2D-9708-FE72891B2CD9}" destId="{A7D83DF8-A68F-4723-BDD5-A74B63E76E3A}" srcOrd="0" destOrd="0" presId="urn:microsoft.com/office/officeart/2005/8/layout/cycle4"/>
    <dgm:cxn modelId="{F07C6257-8E76-4039-8B18-CD5CC689A64D}" srcId="{C9D35628-532A-495C-9505-A965B0CF729E}" destId="{E7B3BC70-BCE7-4BC4-BA35-7B8B7339B226}" srcOrd="3" destOrd="0" parTransId="{7C628306-724F-44CD-99A6-FE7ECB623E6B}" sibTransId="{58BE7254-AAB2-45A6-8C85-EBDADF7FE9CF}"/>
    <dgm:cxn modelId="{C90B8C74-6676-4C77-BDF9-05F6E8012AB7}" type="presOf" srcId="{012E2FF4-345D-43FC-9FB7-03E8008B16E5}" destId="{02217613-3092-4ADD-8842-380FD7142ADF}" srcOrd="1" destOrd="1" presId="urn:microsoft.com/office/officeart/2005/8/layout/cycle4"/>
    <dgm:cxn modelId="{00BAAB3A-91E1-463A-AD5D-A94E601A7AF9}" type="presOf" srcId="{04D9BBF4-3F37-404A-B394-02D3C574F92A}" destId="{9D9B6056-8D80-4717-9D9D-0F649689EFEC}" srcOrd="0" destOrd="0" presId="urn:microsoft.com/office/officeart/2005/8/layout/cycle4"/>
    <dgm:cxn modelId="{AD93A468-4A26-4EC7-A08A-9ECBCE94345A}" type="presOf" srcId="{196FDEBB-4121-426A-9A79-E44024412039}" destId="{4EBEF580-059B-47C1-B523-653F1132F30D}" srcOrd="1" destOrd="2" presId="urn:microsoft.com/office/officeart/2005/8/layout/cycle4"/>
    <dgm:cxn modelId="{3F6576AA-C90E-4C8F-801B-1F5B8AF3B7F1}" type="presOf" srcId="{BBD035FB-8AE3-4753-9512-9E6B5A0C9349}" destId="{02217613-3092-4ADD-8842-380FD7142ADF}" srcOrd="1" destOrd="0" presId="urn:microsoft.com/office/officeart/2005/8/layout/cycle4"/>
    <dgm:cxn modelId="{B2088009-289D-4F95-8083-15C2287883E4}" type="presOf" srcId="{BD9262DE-DBEE-418B-9B6F-5CBDFF0F6833}" destId="{C945EB98-C50C-4634-B1B9-C9A8E17DDB0A}" srcOrd="1" destOrd="1" presId="urn:microsoft.com/office/officeart/2005/8/layout/cycle4"/>
    <dgm:cxn modelId="{FFEEEA16-B85F-47A6-B352-C9B5BCCABE86}" srcId="{E7B3BC70-BCE7-4BC4-BA35-7B8B7339B226}" destId="{196FDEBB-4121-426A-9A79-E44024412039}" srcOrd="2" destOrd="0" parTransId="{F731E7E1-4E71-4CE6-A70E-C16CD4295EB0}" sibTransId="{56A68F00-9DB1-4D6E-9CC8-5FB6D4686A36}"/>
    <dgm:cxn modelId="{D66AF844-9475-425B-94E6-E77C5BBAEF11}" type="presOf" srcId="{04D9BBF4-3F37-404A-B394-02D3C574F92A}" destId="{4EBEF580-059B-47C1-B523-653F1132F30D}" srcOrd="1" destOrd="0" presId="urn:microsoft.com/office/officeart/2005/8/layout/cycle4"/>
    <dgm:cxn modelId="{6961E3D8-6DDC-498A-873E-222205A5318D}" srcId="{E7B3BC70-BCE7-4BC4-BA35-7B8B7339B226}" destId="{0D91E4C6-36AF-4F98-88BC-43886F451EEB}" srcOrd="1" destOrd="0" parTransId="{09A9C9A4-AC0D-4A12-A862-F3962FC56A01}" sibTransId="{014F15A7-31F6-4842-8735-B58D2647C4AA}"/>
    <dgm:cxn modelId="{1E1C9665-CD75-49F9-9CBF-C35533ADB035}" type="presOf" srcId="{E7B3BC70-BCE7-4BC4-BA35-7B8B7339B226}" destId="{2C5D0D30-05B7-4373-8ED5-D890E373167A}" srcOrd="0" destOrd="0" presId="urn:microsoft.com/office/officeart/2005/8/layout/cycle4"/>
    <dgm:cxn modelId="{8CBE1FEF-2C50-46BB-A1CC-177D0D32B255}" type="presParOf" srcId="{52E851FE-98C8-4533-8A22-0D3E96B34693}" destId="{0DC5C01C-0170-4A70-B643-361054A45153}" srcOrd="0" destOrd="0" presId="urn:microsoft.com/office/officeart/2005/8/layout/cycle4"/>
    <dgm:cxn modelId="{A49503B1-11A1-4FA2-B736-365B8DB78E42}" type="presParOf" srcId="{0DC5C01C-0170-4A70-B643-361054A45153}" destId="{E8115052-4012-47C4-9B7D-69FC04CABE31}" srcOrd="0" destOrd="0" presId="urn:microsoft.com/office/officeart/2005/8/layout/cycle4"/>
    <dgm:cxn modelId="{408BD13F-2C79-4174-9F06-686612EA1B17}" type="presParOf" srcId="{E8115052-4012-47C4-9B7D-69FC04CABE31}" destId="{7E07AF0D-AC8F-46FB-8CE7-1DAF6CF8A7B6}" srcOrd="0" destOrd="0" presId="urn:microsoft.com/office/officeart/2005/8/layout/cycle4"/>
    <dgm:cxn modelId="{222B3C2A-7137-4F07-A4E0-028CD6EA0C25}" type="presParOf" srcId="{E8115052-4012-47C4-9B7D-69FC04CABE31}" destId="{02217613-3092-4ADD-8842-380FD7142ADF}" srcOrd="1" destOrd="0" presId="urn:microsoft.com/office/officeart/2005/8/layout/cycle4"/>
    <dgm:cxn modelId="{7CBBC4E1-CE14-4D1B-920B-4B9E3A4036F9}" type="presParOf" srcId="{0DC5C01C-0170-4A70-B643-361054A45153}" destId="{E0F624B3-A1F9-4833-9911-8C681B410279}" srcOrd="1" destOrd="0" presId="urn:microsoft.com/office/officeart/2005/8/layout/cycle4"/>
    <dgm:cxn modelId="{B4F9E21C-A44A-454E-B734-B2ADAA7B6931}" type="presParOf" srcId="{E0F624B3-A1F9-4833-9911-8C681B410279}" destId="{2C4DF82B-2BF1-4C39-921B-E443442C0B38}" srcOrd="0" destOrd="0" presId="urn:microsoft.com/office/officeart/2005/8/layout/cycle4"/>
    <dgm:cxn modelId="{DB93DF54-1071-42F6-AA29-BC1976765222}" type="presParOf" srcId="{E0F624B3-A1F9-4833-9911-8C681B410279}" destId="{F613E7D7-9F76-413F-93E8-CDFEE09FAD0D}" srcOrd="1" destOrd="0" presId="urn:microsoft.com/office/officeart/2005/8/layout/cycle4"/>
    <dgm:cxn modelId="{442E9B9B-FCEC-4C92-9331-3593FBEB4450}" type="presParOf" srcId="{0DC5C01C-0170-4A70-B643-361054A45153}" destId="{CA53DF81-2D4E-429B-B0F1-3194FE1FE45B}" srcOrd="2" destOrd="0" presId="urn:microsoft.com/office/officeart/2005/8/layout/cycle4"/>
    <dgm:cxn modelId="{15066408-7765-43D0-8CB2-E64F9D3B68D6}" type="presParOf" srcId="{CA53DF81-2D4E-429B-B0F1-3194FE1FE45B}" destId="{25E702A6-0607-4B7A-9E7C-64C7468E5715}" srcOrd="0" destOrd="0" presId="urn:microsoft.com/office/officeart/2005/8/layout/cycle4"/>
    <dgm:cxn modelId="{0F59EC49-5059-4DA6-9063-9C2A241A555E}" type="presParOf" srcId="{CA53DF81-2D4E-429B-B0F1-3194FE1FE45B}" destId="{C945EB98-C50C-4634-B1B9-C9A8E17DDB0A}" srcOrd="1" destOrd="0" presId="urn:microsoft.com/office/officeart/2005/8/layout/cycle4"/>
    <dgm:cxn modelId="{8FC3E7B2-E045-4718-979B-6E93B6EA348E}" type="presParOf" srcId="{0DC5C01C-0170-4A70-B643-361054A45153}" destId="{3ED8CAAE-BB03-4939-BEAE-6B13D3989B07}" srcOrd="3" destOrd="0" presId="urn:microsoft.com/office/officeart/2005/8/layout/cycle4"/>
    <dgm:cxn modelId="{AEB8B229-C90B-4014-BDD0-A6328B57C507}" type="presParOf" srcId="{3ED8CAAE-BB03-4939-BEAE-6B13D3989B07}" destId="{9D9B6056-8D80-4717-9D9D-0F649689EFEC}" srcOrd="0" destOrd="0" presId="urn:microsoft.com/office/officeart/2005/8/layout/cycle4"/>
    <dgm:cxn modelId="{C3EC5EF4-FE7D-4755-BB2B-55476CBEEA77}" type="presParOf" srcId="{3ED8CAAE-BB03-4939-BEAE-6B13D3989B07}" destId="{4EBEF580-059B-47C1-B523-653F1132F30D}" srcOrd="1" destOrd="0" presId="urn:microsoft.com/office/officeart/2005/8/layout/cycle4"/>
    <dgm:cxn modelId="{E14897A0-951D-495D-9248-5B0223A0B2B7}" type="presParOf" srcId="{0DC5C01C-0170-4A70-B643-361054A45153}" destId="{48649FB4-59CA-4D30-B650-449A05A99022}" srcOrd="4" destOrd="0" presId="urn:microsoft.com/office/officeart/2005/8/layout/cycle4"/>
    <dgm:cxn modelId="{D476C3CA-E091-4EF9-9D80-7B401BA4FF23}" type="presParOf" srcId="{52E851FE-98C8-4533-8A22-0D3E96B34693}" destId="{74103D47-F1C8-4557-BD9D-CF9E461E1CC0}" srcOrd="1" destOrd="0" presId="urn:microsoft.com/office/officeart/2005/8/layout/cycle4"/>
    <dgm:cxn modelId="{C7FA14AB-AAA9-4C65-BE59-940E1CFAA026}" type="presParOf" srcId="{74103D47-F1C8-4557-BD9D-CF9E461E1CC0}" destId="{FD451F3F-14FF-4D1B-9687-563F749A46A1}" srcOrd="0" destOrd="0" presId="urn:microsoft.com/office/officeart/2005/8/layout/cycle4"/>
    <dgm:cxn modelId="{533AD4E6-13A6-40CB-8DDA-969AB72AE31F}" type="presParOf" srcId="{74103D47-F1C8-4557-BD9D-CF9E461E1CC0}" destId="{AEDFB975-7E44-4343-9584-5E0D2F9C117C}" srcOrd="1" destOrd="0" presId="urn:microsoft.com/office/officeart/2005/8/layout/cycle4"/>
    <dgm:cxn modelId="{9CA79354-68F9-4C0C-861F-435AB71F032A}" type="presParOf" srcId="{74103D47-F1C8-4557-BD9D-CF9E461E1CC0}" destId="{A7D83DF8-A68F-4723-BDD5-A74B63E76E3A}" srcOrd="2" destOrd="0" presId="urn:microsoft.com/office/officeart/2005/8/layout/cycle4"/>
    <dgm:cxn modelId="{98C2E439-EDA8-4E43-84EE-58F1BA0CB1BA}" type="presParOf" srcId="{74103D47-F1C8-4557-BD9D-CF9E461E1CC0}" destId="{2C5D0D30-05B7-4373-8ED5-D890E373167A}" srcOrd="3" destOrd="0" presId="urn:microsoft.com/office/officeart/2005/8/layout/cycle4"/>
    <dgm:cxn modelId="{14C4E4F5-01B9-434B-85C1-9691ED175618}" type="presParOf" srcId="{74103D47-F1C8-4557-BD9D-CF9E461E1CC0}" destId="{444A0D17-7087-4117-BF8D-74C0313C77A2}" srcOrd="4" destOrd="0" presId="urn:microsoft.com/office/officeart/2005/8/layout/cycle4"/>
    <dgm:cxn modelId="{1415C88C-F00D-4A3B-9997-75561B6CE8AE}" type="presParOf" srcId="{52E851FE-98C8-4533-8A22-0D3E96B34693}" destId="{FD544CB4-B2CF-4890-9449-8F0970377EA8}" srcOrd="2" destOrd="0" presId="urn:microsoft.com/office/officeart/2005/8/layout/cycle4"/>
    <dgm:cxn modelId="{B8CB754C-DC17-475E-8218-C4FDBFE5C1F0}" type="presParOf" srcId="{52E851FE-98C8-4533-8A22-0D3E96B34693}" destId="{73B765BF-D53C-4361-AE23-6E54C615D54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CD9B20-E059-4D34-A3ED-82A35D17E53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81B288B-D858-4C1B-A418-C23201C8AAA1}">
      <dgm:prSet phldrT="[Texto]"/>
      <dgm:spPr/>
      <dgm:t>
        <a:bodyPr/>
        <a:lstStyle/>
        <a:p>
          <a:r>
            <a:rPr lang="es-EC" dirty="0" smtClean="0"/>
            <a:t>9403.30.00 – oficinas </a:t>
          </a:r>
          <a:endParaRPr lang="es-EC" dirty="0"/>
        </a:p>
      </dgm:t>
    </dgm:pt>
    <dgm:pt modelId="{0F66A382-C089-47C5-9607-7669DFC9490B}" type="parTrans" cxnId="{BD60D6BA-CFC1-4D0B-9CEF-F907A2351681}">
      <dgm:prSet/>
      <dgm:spPr/>
      <dgm:t>
        <a:bodyPr/>
        <a:lstStyle/>
        <a:p>
          <a:endParaRPr lang="es-EC"/>
        </a:p>
      </dgm:t>
    </dgm:pt>
    <dgm:pt modelId="{5033C4D0-0C93-4A91-81F6-D577DD09FA56}" type="sibTrans" cxnId="{BD60D6BA-CFC1-4D0B-9CEF-F907A2351681}">
      <dgm:prSet/>
      <dgm:spPr/>
      <dgm:t>
        <a:bodyPr/>
        <a:lstStyle/>
        <a:p>
          <a:endParaRPr lang="es-EC"/>
        </a:p>
      </dgm:t>
    </dgm:pt>
    <dgm:pt modelId="{23C57E26-9B3C-4D3D-ADB9-F64480CD9694}">
      <dgm:prSet phldrT="[Texto]"/>
      <dgm:spPr/>
      <dgm:t>
        <a:bodyPr/>
        <a:lstStyle/>
        <a:p>
          <a:r>
            <a:rPr lang="es-EC" dirty="0" smtClean="0"/>
            <a:t>9403.40.00- cocina</a:t>
          </a:r>
          <a:endParaRPr lang="es-EC" dirty="0"/>
        </a:p>
      </dgm:t>
    </dgm:pt>
    <dgm:pt modelId="{3196236D-2179-4D6F-8E07-D1DC579D9C3F}" type="parTrans" cxnId="{E292CC62-95CD-4AB0-BCCF-B74DAD9CD5DE}">
      <dgm:prSet/>
      <dgm:spPr/>
      <dgm:t>
        <a:bodyPr/>
        <a:lstStyle/>
        <a:p>
          <a:endParaRPr lang="es-EC"/>
        </a:p>
      </dgm:t>
    </dgm:pt>
    <dgm:pt modelId="{416A793B-0BFE-4B36-9E38-8413F21A0E5F}" type="sibTrans" cxnId="{E292CC62-95CD-4AB0-BCCF-B74DAD9CD5DE}">
      <dgm:prSet/>
      <dgm:spPr/>
      <dgm:t>
        <a:bodyPr/>
        <a:lstStyle/>
        <a:p>
          <a:endParaRPr lang="es-EC"/>
        </a:p>
      </dgm:t>
    </dgm:pt>
    <dgm:pt modelId="{D419485C-EAA9-4319-8214-44BC5E178C08}">
      <dgm:prSet phldrT="[Texto]"/>
      <dgm:spPr/>
      <dgm:t>
        <a:bodyPr/>
        <a:lstStyle/>
        <a:p>
          <a:r>
            <a:rPr lang="es-EC" dirty="0" smtClean="0"/>
            <a:t>9403.50.00- dormitorio</a:t>
          </a:r>
          <a:endParaRPr lang="es-EC" dirty="0"/>
        </a:p>
      </dgm:t>
    </dgm:pt>
    <dgm:pt modelId="{04AE1BE3-150B-4943-BDF3-3CCBA940E50B}" type="parTrans" cxnId="{73FE2A07-26B2-473B-B5C1-BFD7B63796FA}">
      <dgm:prSet/>
      <dgm:spPr/>
      <dgm:t>
        <a:bodyPr/>
        <a:lstStyle/>
        <a:p>
          <a:endParaRPr lang="es-EC"/>
        </a:p>
      </dgm:t>
    </dgm:pt>
    <dgm:pt modelId="{2CC26AB0-252E-4F1F-923A-F65D2D6D44E7}" type="sibTrans" cxnId="{73FE2A07-26B2-473B-B5C1-BFD7B63796FA}">
      <dgm:prSet/>
      <dgm:spPr/>
      <dgm:t>
        <a:bodyPr/>
        <a:lstStyle/>
        <a:p>
          <a:endParaRPr lang="es-EC"/>
        </a:p>
      </dgm:t>
    </dgm:pt>
    <dgm:pt modelId="{652DD211-3999-4995-8C48-D14523078AE7}">
      <dgm:prSet phldrT="[Texto]"/>
      <dgm:spPr/>
      <dgm:t>
        <a:bodyPr/>
        <a:lstStyle/>
        <a:p>
          <a:r>
            <a:rPr lang="es-EC" dirty="0" smtClean="0"/>
            <a:t>9403.60.00- los demás</a:t>
          </a:r>
          <a:endParaRPr lang="es-EC" dirty="0"/>
        </a:p>
      </dgm:t>
    </dgm:pt>
    <dgm:pt modelId="{1B9ECEA4-132C-48EB-83B8-21B58D0EDE91}" type="parTrans" cxnId="{2D5ABA6C-1329-4E9A-84D1-69CE2788CAC0}">
      <dgm:prSet/>
      <dgm:spPr/>
      <dgm:t>
        <a:bodyPr/>
        <a:lstStyle/>
        <a:p>
          <a:endParaRPr lang="es-EC"/>
        </a:p>
      </dgm:t>
    </dgm:pt>
    <dgm:pt modelId="{B951D7AB-420F-4D12-92DA-9708986A20B6}" type="sibTrans" cxnId="{2D5ABA6C-1329-4E9A-84D1-69CE2788CAC0}">
      <dgm:prSet/>
      <dgm:spPr/>
      <dgm:t>
        <a:bodyPr/>
        <a:lstStyle/>
        <a:p>
          <a:endParaRPr lang="es-EC"/>
        </a:p>
      </dgm:t>
    </dgm:pt>
    <dgm:pt modelId="{4E6DE1C7-62C7-4F42-B183-83D2378AFAD7}" type="pres">
      <dgm:prSet presAssocID="{6DCD9B20-E059-4D34-A3ED-82A35D17E5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F89A361-B5B0-4442-85D0-1F3FD05F5BC9}" type="pres">
      <dgm:prSet presAssocID="{F81B288B-D858-4C1B-A418-C23201C8AAA1}" presName="compNode" presStyleCnt="0"/>
      <dgm:spPr/>
    </dgm:pt>
    <dgm:pt modelId="{6393312A-FD05-4833-B4F1-18D760695D35}" type="pres">
      <dgm:prSet presAssocID="{F81B288B-D858-4C1B-A418-C23201C8AAA1}" presName="pictRect" presStyleLbl="nod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92D050"/>
          </a:solidFill>
        </a:ln>
      </dgm:spPr>
      <dgm:t>
        <a:bodyPr/>
        <a:lstStyle/>
        <a:p>
          <a:endParaRPr lang="es-EC"/>
        </a:p>
      </dgm:t>
    </dgm:pt>
    <dgm:pt modelId="{4892712A-CBE0-4AAB-BBA3-6E5DF484732C}" type="pres">
      <dgm:prSet presAssocID="{F81B288B-D858-4C1B-A418-C23201C8AAA1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D6EA37-6D15-4C72-9F19-0589703F685F}" type="pres">
      <dgm:prSet presAssocID="{5033C4D0-0C93-4A91-81F6-D577DD09FA56}" presName="sibTrans" presStyleLbl="sibTrans2D1" presStyleIdx="0" presStyleCnt="0"/>
      <dgm:spPr/>
      <dgm:t>
        <a:bodyPr/>
        <a:lstStyle/>
        <a:p>
          <a:endParaRPr lang="es-EC"/>
        </a:p>
      </dgm:t>
    </dgm:pt>
    <dgm:pt modelId="{D4F8707A-A43C-4D16-BE3A-ED22E28C1E51}" type="pres">
      <dgm:prSet presAssocID="{23C57E26-9B3C-4D3D-ADB9-F64480CD9694}" presName="compNode" presStyleCnt="0"/>
      <dgm:spPr/>
    </dgm:pt>
    <dgm:pt modelId="{1CE65B53-94EA-4305-9043-E558E4868945}" type="pres">
      <dgm:prSet presAssocID="{23C57E26-9B3C-4D3D-ADB9-F64480CD9694}" presName="pictRect" presStyleLbl="node1" presStyleIdx="1" presStyleCnt="4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16F9F2C2-5F1E-4551-8026-FDED33F69F88}" type="pres">
      <dgm:prSet presAssocID="{23C57E26-9B3C-4D3D-ADB9-F64480CD9694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6A67C3-89A2-4FB7-91EE-5F753DFAC425}" type="pres">
      <dgm:prSet presAssocID="{416A793B-0BFE-4B36-9E38-8413F21A0E5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17809195-17D8-44BE-892E-56217D26651E}" type="pres">
      <dgm:prSet presAssocID="{D419485C-EAA9-4319-8214-44BC5E178C08}" presName="compNode" presStyleCnt="0"/>
      <dgm:spPr/>
    </dgm:pt>
    <dgm:pt modelId="{4842EFE0-CDBA-4658-9426-7FDF7DD33436}" type="pres">
      <dgm:prSet presAssocID="{D419485C-EAA9-4319-8214-44BC5E178C08}" presName="pictRect" presStyleLbl="node1" presStyleIdx="2" presStyleCnt="4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92D050"/>
          </a:solidFill>
        </a:ln>
      </dgm:spPr>
      <dgm:t>
        <a:bodyPr/>
        <a:lstStyle/>
        <a:p>
          <a:endParaRPr lang="es-EC"/>
        </a:p>
      </dgm:t>
    </dgm:pt>
    <dgm:pt modelId="{0F1571BE-1D19-45BC-9608-68FC2BD59DD9}" type="pres">
      <dgm:prSet presAssocID="{D419485C-EAA9-4319-8214-44BC5E178C08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E50853-9B0A-46E1-9855-97A070B71391}" type="pres">
      <dgm:prSet presAssocID="{2CC26AB0-252E-4F1F-923A-F65D2D6D44E7}" presName="sibTrans" presStyleLbl="sibTrans2D1" presStyleIdx="0" presStyleCnt="0"/>
      <dgm:spPr/>
      <dgm:t>
        <a:bodyPr/>
        <a:lstStyle/>
        <a:p>
          <a:endParaRPr lang="es-EC"/>
        </a:p>
      </dgm:t>
    </dgm:pt>
    <dgm:pt modelId="{0FD62D03-F65E-4B24-A234-E4525A4BEBEB}" type="pres">
      <dgm:prSet presAssocID="{652DD211-3999-4995-8C48-D14523078AE7}" presName="compNode" presStyleCnt="0"/>
      <dgm:spPr/>
    </dgm:pt>
    <dgm:pt modelId="{548DA8C0-6E40-47F8-A194-839CF57AA2AC}" type="pres">
      <dgm:prSet presAssocID="{652DD211-3999-4995-8C48-D14523078AE7}" presName="pictRect" presStyleLbl="node1" presStyleIdx="3" presStyleCnt="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61845B4-5576-4558-B6EF-F5BA555BDB3D}" type="pres">
      <dgm:prSet presAssocID="{652DD211-3999-4995-8C48-D14523078AE7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7DF58ED-1064-4066-94B8-7EF10B999683}" type="presOf" srcId="{F81B288B-D858-4C1B-A418-C23201C8AAA1}" destId="{4892712A-CBE0-4AAB-BBA3-6E5DF484732C}" srcOrd="0" destOrd="0" presId="urn:microsoft.com/office/officeart/2005/8/layout/pList1"/>
    <dgm:cxn modelId="{BA964350-7FBC-4B8A-8D6B-6C0F44BC0F0E}" type="presOf" srcId="{D419485C-EAA9-4319-8214-44BC5E178C08}" destId="{0F1571BE-1D19-45BC-9608-68FC2BD59DD9}" srcOrd="0" destOrd="0" presId="urn:microsoft.com/office/officeart/2005/8/layout/pList1"/>
    <dgm:cxn modelId="{2D5ABA6C-1329-4E9A-84D1-69CE2788CAC0}" srcId="{6DCD9B20-E059-4D34-A3ED-82A35D17E539}" destId="{652DD211-3999-4995-8C48-D14523078AE7}" srcOrd="3" destOrd="0" parTransId="{1B9ECEA4-132C-48EB-83B8-21B58D0EDE91}" sibTransId="{B951D7AB-420F-4D12-92DA-9708986A20B6}"/>
    <dgm:cxn modelId="{973E2976-3E28-4F99-B6D1-30B50536D002}" type="presOf" srcId="{6DCD9B20-E059-4D34-A3ED-82A35D17E539}" destId="{4E6DE1C7-62C7-4F42-B183-83D2378AFAD7}" srcOrd="0" destOrd="0" presId="urn:microsoft.com/office/officeart/2005/8/layout/pList1"/>
    <dgm:cxn modelId="{196300C2-0913-4D65-8BC7-9A090303B1E2}" type="presOf" srcId="{2CC26AB0-252E-4F1F-923A-F65D2D6D44E7}" destId="{7EE50853-9B0A-46E1-9855-97A070B71391}" srcOrd="0" destOrd="0" presId="urn:microsoft.com/office/officeart/2005/8/layout/pList1"/>
    <dgm:cxn modelId="{BD60D6BA-CFC1-4D0B-9CEF-F907A2351681}" srcId="{6DCD9B20-E059-4D34-A3ED-82A35D17E539}" destId="{F81B288B-D858-4C1B-A418-C23201C8AAA1}" srcOrd="0" destOrd="0" parTransId="{0F66A382-C089-47C5-9607-7669DFC9490B}" sibTransId="{5033C4D0-0C93-4A91-81F6-D577DD09FA56}"/>
    <dgm:cxn modelId="{73FE2A07-26B2-473B-B5C1-BFD7B63796FA}" srcId="{6DCD9B20-E059-4D34-A3ED-82A35D17E539}" destId="{D419485C-EAA9-4319-8214-44BC5E178C08}" srcOrd="2" destOrd="0" parTransId="{04AE1BE3-150B-4943-BDF3-3CCBA940E50B}" sibTransId="{2CC26AB0-252E-4F1F-923A-F65D2D6D44E7}"/>
    <dgm:cxn modelId="{C57018A2-CDAB-4DEC-A62F-F2A627001411}" type="presOf" srcId="{416A793B-0BFE-4B36-9E38-8413F21A0E5F}" destId="{A56A67C3-89A2-4FB7-91EE-5F753DFAC425}" srcOrd="0" destOrd="0" presId="urn:microsoft.com/office/officeart/2005/8/layout/pList1"/>
    <dgm:cxn modelId="{29D50001-9837-4DBF-9273-66F6F562DC3F}" type="presOf" srcId="{5033C4D0-0C93-4A91-81F6-D577DD09FA56}" destId="{30D6EA37-6D15-4C72-9F19-0589703F685F}" srcOrd="0" destOrd="0" presId="urn:microsoft.com/office/officeart/2005/8/layout/pList1"/>
    <dgm:cxn modelId="{E292CC62-95CD-4AB0-BCCF-B74DAD9CD5DE}" srcId="{6DCD9B20-E059-4D34-A3ED-82A35D17E539}" destId="{23C57E26-9B3C-4D3D-ADB9-F64480CD9694}" srcOrd="1" destOrd="0" parTransId="{3196236D-2179-4D6F-8E07-D1DC579D9C3F}" sibTransId="{416A793B-0BFE-4B36-9E38-8413F21A0E5F}"/>
    <dgm:cxn modelId="{43EF696A-7F76-4134-9B88-9FD2D93DB0DE}" type="presOf" srcId="{23C57E26-9B3C-4D3D-ADB9-F64480CD9694}" destId="{16F9F2C2-5F1E-4551-8026-FDED33F69F88}" srcOrd="0" destOrd="0" presId="urn:microsoft.com/office/officeart/2005/8/layout/pList1"/>
    <dgm:cxn modelId="{19F2B698-16C1-4378-80EC-1EB40CEC3B67}" type="presOf" srcId="{652DD211-3999-4995-8C48-D14523078AE7}" destId="{A61845B4-5576-4558-B6EF-F5BA555BDB3D}" srcOrd="0" destOrd="0" presId="urn:microsoft.com/office/officeart/2005/8/layout/pList1"/>
    <dgm:cxn modelId="{5EC5C22C-8688-49A5-B7DE-2D49F3EEAA5D}" type="presParOf" srcId="{4E6DE1C7-62C7-4F42-B183-83D2378AFAD7}" destId="{4F89A361-B5B0-4442-85D0-1F3FD05F5BC9}" srcOrd="0" destOrd="0" presId="urn:microsoft.com/office/officeart/2005/8/layout/pList1"/>
    <dgm:cxn modelId="{FA8EDD26-DEFD-4714-80A7-11AD0F70CEAC}" type="presParOf" srcId="{4F89A361-B5B0-4442-85D0-1F3FD05F5BC9}" destId="{6393312A-FD05-4833-B4F1-18D760695D35}" srcOrd="0" destOrd="0" presId="urn:microsoft.com/office/officeart/2005/8/layout/pList1"/>
    <dgm:cxn modelId="{B4C16726-8BF4-4ADF-B671-857362695667}" type="presParOf" srcId="{4F89A361-B5B0-4442-85D0-1F3FD05F5BC9}" destId="{4892712A-CBE0-4AAB-BBA3-6E5DF484732C}" srcOrd="1" destOrd="0" presId="urn:microsoft.com/office/officeart/2005/8/layout/pList1"/>
    <dgm:cxn modelId="{26B070AB-AB5E-4014-97DE-F570EA270514}" type="presParOf" srcId="{4E6DE1C7-62C7-4F42-B183-83D2378AFAD7}" destId="{30D6EA37-6D15-4C72-9F19-0589703F685F}" srcOrd="1" destOrd="0" presId="urn:microsoft.com/office/officeart/2005/8/layout/pList1"/>
    <dgm:cxn modelId="{42673828-24F7-4F4B-9F04-68AB516BF801}" type="presParOf" srcId="{4E6DE1C7-62C7-4F42-B183-83D2378AFAD7}" destId="{D4F8707A-A43C-4D16-BE3A-ED22E28C1E51}" srcOrd="2" destOrd="0" presId="urn:microsoft.com/office/officeart/2005/8/layout/pList1"/>
    <dgm:cxn modelId="{0AD857FE-CDF9-4C66-9530-F7763446417A}" type="presParOf" srcId="{D4F8707A-A43C-4D16-BE3A-ED22E28C1E51}" destId="{1CE65B53-94EA-4305-9043-E558E4868945}" srcOrd="0" destOrd="0" presId="urn:microsoft.com/office/officeart/2005/8/layout/pList1"/>
    <dgm:cxn modelId="{E507C410-6B72-446F-963B-4742B95507E4}" type="presParOf" srcId="{D4F8707A-A43C-4D16-BE3A-ED22E28C1E51}" destId="{16F9F2C2-5F1E-4551-8026-FDED33F69F88}" srcOrd="1" destOrd="0" presId="urn:microsoft.com/office/officeart/2005/8/layout/pList1"/>
    <dgm:cxn modelId="{17A6CFB9-7F38-40BA-9C97-F0F006BD70FD}" type="presParOf" srcId="{4E6DE1C7-62C7-4F42-B183-83D2378AFAD7}" destId="{A56A67C3-89A2-4FB7-91EE-5F753DFAC425}" srcOrd="3" destOrd="0" presId="urn:microsoft.com/office/officeart/2005/8/layout/pList1"/>
    <dgm:cxn modelId="{85DF2B4A-F3B6-43DD-9C23-403EBB78C070}" type="presParOf" srcId="{4E6DE1C7-62C7-4F42-B183-83D2378AFAD7}" destId="{17809195-17D8-44BE-892E-56217D26651E}" srcOrd="4" destOrd="0" presId="urn:microsoft.com/office/officeart/2005/8/layout/pList1"/>
    <dgm:cxn modelId="{F1250664-4F80-48AD-A3AD-108985EBDFDC}" type="presParOf" srcId="{17809195-17D8-44BE-892E-56217D26651E}" destId="{4842EFE0-CDBA-4658-9426-7FDF7DD33436}" srcOrd="0" destOrd="0" presId="urn:microsoft.com/office/officeart/2005/8/layout/pList1"/>
    <dgm:cxn modelId="{1851D6DF-D52C-4865-BA2F-EFEA18226B2A}" type="presParOf" srcId="{17809195-17D8-44BE-892E-56217D26651E}" destId="{0F1571BE-1D19-45BC-9608-68FC2BD59DD9}" srcOrd="1" destOrd="0" presId="urn:microsoft.com/office/officeart/2005/8/layout/pList1"/>
    <dgm:cxn modelId="{D74BC866-5C7C-4773-A451-183F0DF6EC72}" type="presParOf" srcId="{4E6DE1C7-62C7-4F42-B183-83D2378AFAD7}" destId="{7EE50853-9B0A-46E1-9855-97A070B71391}" srcOrd="5" destOrd="0" presId="urn:microsoft.com/office/officeart/2005/8/layout/pList1"/>
    <dgm:cxn modelId="{C5A15C4E-1BF8-4AAC-8F1B-CF8C1B1D1EEB}" type="presParOf" srcId="{4E6DE1C7-62C7-4F42-B183-83D2378AFAD7}" destId="{0FD62D03-F65E-4B24-A234-E4525A4BEBEB}" srcOrd="6" destOrd="0" presId="urn:microsoft.com/office/officeart/2005/8/layout/pList1"/>
    <dgm:cxn modelId="{8A2E4A13-8A52-4051-B44B-FE79D099EE92}" type="presParOf" srcId="{0FD62D03-F65E-4B24-A234-E4525A4BEBEB}" destId="{548DA8C0-6E40-47F8-A194-839CF57AA2AC}" srcOrd="0" destOrd="0" presId="urn:microsoft.com/office/officeart/2005/8/layout/pList1"/>
    <dgm:cxn modelId="{DB558642-B590-4B36-910B-63068F7092F7}" type="presParOf" srcId="{0FD62D03-F65E-4B24-A234-E4525A4BEBEB}" destId="{A61845B4-5576-4558-B6EF-F5BA555BDB3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2EBE9D-0F6A-4462-B6F8-CBB2696D4C9D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16C21BE-DA8D-4D32-BB91-3A100E1D2F76}">
      <dgm:prSet phldrT="[Texto]"/>
      <dgm:spPr/>
      <dgm:t>
        <a:bodyPr/>
        <a:lstStyle/>
        <a:p>
          <a:r>
            <a:rPr lang="es-EC" dirty="0" smtClean="0">
              <a:effectLst/>
            </a:rPr>
            <a:t>Factor económico</a:t>
          </a:r>
          <a:endParaRPr lang="es-EC" dirty="0"/>
        </a:p>
      </dgm:t>
    </dgm:pt>
    <dgm:pt modelId="{BC6536F8-3CBD-4C1A-A287-99C0035276D3}" type="parTrans" cxnId="{7F7DF3F7-04AF-4293-881A-97A8D256BB95}">
      <dgm:prSet/>
      <dgm:spPr/>
      <dgm:t>
        <a:bodyPr/>
        <a:lstStyle/>
        <a:p>
          <a:endParaRPr lang="es-EC"/>
        </a:p>
      </dgm:t>
    </dgm:pt>
    <dgm:pt modelId="{18CD6C8F-C5AC-41CD-948B-E6FF2C367C67}" type="sibTrans" cxnId="{7F7DF3F7-04AF-4293-881A-97A8D256BB95}">
      <dgm:prSet/>
      <dgm:spPr/>
      <dgm:t>
        <a:bodyPr/>
        <a:lstStyle/>
        <a:p>
          <a:endParaRPr lang="es-EC"/>
        </a:p>
      </dgm:t>
    </dgm:pt>
    <dgm:pt modelId="{97456A9B-88B2-4F5B-ADFA-F20A21E78B4D}">
      <dgm:prSet/>
      <dgm:spPr/>
      <dgm:t>
        <a:bodyPr/>
        <a:lstStyle/>
        <a:p>
          <a:r>
            <a:rPr lang="es-EC" smtClean="0">
              <a:effectLst/>
            </a:rPr>
            <a:t>Factor comercial</a:t>
          </a:r>
          <a:endParaRPr lang="es-EC" dirty="0">
            <a:effectLst/>
          </a:endParaRPr>
        </a:p>
      </dgm:t>
    </dgm:pt>
    <dgm:pt modelId="{D02A36FA-70F7-4F42-B7E9-D4D0DD048C72}" type="parTrans" cxnId="{A6B7CA33-1531-4E44-BD41-B692A1241647}">
      <dgm:prSet/>
      <dgm:spPr/>
      <dgm:t>
        <a:bodyPr/>
        <a:lstStyle/>
        <a:p>
          <a:endParaRPr lang="es-EC"/>
        </a:p>
      </dgm:t>
    </dgm:pt>
    <dgm:pt modelId="{09182996-1E0D-4A8B-B286-0635619536E9}" type="sibTrans" cxnId="{A6B7CA33-1531-4E44-BD41-B692A1241647}">
      <dgm:prSet/>
      <dgm:spPr/>
      <dgm:t>
        <a:bodyPr/>
        <a:lstStyle/>
        <a:p>
          <a:endParaRPr lang="es-EC"/>
        </a:p>
      </dgm:t>
    </dgm:pt>
    <dgm:pt modelId="{1D854FFA-28DF-48F8-929E-D75CE68BB815}">
      <dgm:prSet/>
      <dgm:spPr/>
      <dgm:t>
        <a:bodyPr/>
        <a:lstStyle/>
        <a:p>
          <a:r>
            <a:rPr lang="es-EC" smtClean="0">
              <a:effectLst/>
            </a:rPr>
            <a:t>Factor tecnológico</a:t>
          </a:r>
          <a:endParaRPr lang="es-EC" dirty="0">
            <a:effectLst/>
          </a:endParaRPr>
        </a:p>
      </dgm:t>
    </dgm:pt>
    <dgm:pt modelId="{ADDED49E-276E-4676-8F5D-21AA12A45F1F}" type="parTrans" cxnId="{41C6BAD2-D8F5-4168-9FED-9EA7902615F8}">
      <dgm:prSet/>
      <dgm:spPr/>
      <dgm:t>
        <a:bodyPr/>
        <a:lstStyle/>
        <a:p>
          <a:endParaRPr lang="es-EC"/>
        </a:p>
      </dgm:t>
    </dgm:pt>
    <dgm:pt modelId="{45519EB8-C5C3-4062-8DE3-DB798822AEFA}" type="sibTrans" cxnId="{41C6BAD2-D8F5-4168-9FED-9EA7902615F8}">
      <dgm:prSet/>
      <dgm:spPr/>
      <dgm:t>
        <a:bodyPr/>
        <a:lstStyle/>
        <a:p>
          <a:endParaRPr lang="es-EC"/>
        </a:p>
      </dgm:t>
    </dgm:pt>
    <dgm:pt modelId="{5E407F83-112F-4116-96EE-C36F6098D6A5}">
      <dgm:prSet/>
      <dgm:spPr/>
      <dgm:t>
        <a:bodyPr/>
        <a:lstStyle/>
        <a:p>
          <a:r>
            <a:rPr lang="es-EC" smtClean="0">
              <a:effectLst/>
            </a:rPr>
            <a:t>Factor social </a:t>
          </a:r>
          <a:endParaRPr lang="es-EC" dirty="0">
            <a:effectLst/>
          </a:endParaRPr>
        </a:p>
      </dgm:t>
    </dgm:pt>
    <dgm:pt modelId="{7C6B9B04-778A-4B9A-98B4-70B3B2613E57}" type="parTrans" cxnId="{C23DC8AB-52D2-417D-9E15-7C5EDB541EC9}">
      <dgm:prSet/>
      <dgm:spPr/>
      <dgm:t>
        <a:bodyPr/>
        <a:lstStyle/>
        <a:p>
          <a:endParaRPr lang="es-EC"/>
        </a:p>
      </dgm:t>
    </dgm:pt>
    <dgm:pt modelId="{7B734BF6-8BF3-49AA-A475-AF1BB3F6C361}" type="sibTrans" cxnId="{C23DC8AB-52D2-417D-9E15-7C5EDB541EC9}">
      <dgm:prSet/>
      <dgm:spPr/>
      <dgm:t>
        <a:bodyPr/>
        <a:lstStyle/>
        <a:p>
          <a:endParaRPr lang="es-EC"/>
        </a:p>
      </dgm:t>
    </dgm:pt>
    <dgm:pt modelId="{146CC865-E9B4-4AA3-9EA8-998214F83BBF}">
      <dgm:prSet/>
      <dgm:spPr/>
      <dgm:t>
        <a:bodyPr/>
        <a:lstStyle/>
        <a:p>
          <a:r>
            <a:rPr lang="es-EC" dirty="0" smtClean="0">
              <a:effectLst/>
            </a:rPr>
            <a:t>Factor ambiental </a:t>
          </a:r>
          <a:endParaRPr lang="es-EC" dirty="0">
            <a:effectLst/>
            <a:latin typeface="Times New Roman"/>
            <a:ea typeface="Calibri"/>
            <a:cs typeface="Times New Roman"/>
          </a:endParaRPr>
        </a:p>
      </dgm:t>
    </dgm:pt>
    <dgm:pt modelId="{B7BBFFBC-3C27-4718-9713-5475DC41B55F}" type="parTrans" cxnId="{CBCEB4D8-0AAA-4E59-8FCE-43E04433AEDF}">
      <dgm:prSet/>
      <dgm:spPr/>
      <dgm:t>
        <a:bodyPr/>
        <a:lstStyle/>
        <a:p>
          <a:endParaRPr lang="es-EC"/>
        </a:p>
      </dgm:t>
    </dgm:pt>
    <dgm:pt modelId="{CDA6E8E0-B4AA-490F-A5A2-B2BE58A27205}" type="sibTrans" cxnId="{CBCEB4D8-0AAA-4E59-8FCE-43E04433AEDF}">
      <dgm:prSet/>
      <dgm:spPr/>
      <dgm:t>
        <a:bodyPr/>
        <a:lstStyle/>
        <a:p>
          <a:endParaRPr lang="es-EC"/>
        </a:p>
      </dgm:t>
    </dgm:pt>
    <dgm:pt modelId="{DC8FB7EE-DC9D-46E5-87BE-2E2A1EF79C49}" type="pres">
      <dgm:prSet presAssocID="{662EBE9D-0F6A-4462-B6F8-CBB2696D4C9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ACA8BC5-962E-418B-B323-30FF63054DD9}" type="pres">
      <dgm:prSet presAssocID="{B16C21BE-DA8D-4D32-BB91-3A100E1D2F76}" presName="circ1" presStyleLbl="vennNode1" presStyleIdx="0" presStyleCnt="5"/>
      <dgm:spPr/>
    </dgm:pt>
    <dgm:pt modelId="{AE300886-AA22-4C08-A91B-AB45F9DAE7A0}" type="pres">
      <dgm:prSet presAssocID="{B16C21BE-DA8D-4D32-BB91-3A100E1D2F7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CD93B3-CB19-426E-B351-12EE074080D6}" type="pres">
      <dgm:prSet presAssocID="{97456A9B-88B2-4F5B-ADFA-F20A21E78B4D}" presName="circ2" presStyleLbl="vennNode1" presStyleIdx="1" presStyleCnt="5"/>
      <dgm:spPr/>
    </dgm:pt>
    <dgm:pt modelId="{768F53E8-4B0E-40BE-9AFD-16FAEF5EDCF7}" type="pres">
      <dgm:prSet presAssocID="{97456A9B-88B2-4F5B-ADFA-F20A21E78B4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A2AA79-80C2-449B-8CD5-28F81B378C44}" type="pres">
      <dgm:prSet presAssocID="{1D854FFA-28DF-48F8-929E-D75CE68BB815}" presName="circ3" presStyleLbl="vennNode1" presStyleIdx="2" presStyleCnt="5"/>
      <dgm:spPr/>
    </dgm:pt>
    <dgm:pt modelId="{BEFC27D4-6218-4920-84C6-6D6511460AA6}" type="pres">
      <dgm:prSet presAssocID="{1D854FFA-28DF-48F8-929E-D75CE68BB81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751233-76CF-40F1-93E0-E69D2A5661A5}" type="pres">
      <dgm:prSet presAssocID="{5E407F83-112F-4116-96EE-C36F6098D6A5}" presName="circ4" presStyleLbl="vennNode1" presStyleIdx="3" presStyleCnt="5"/>
      <dgm:spPr/>
    </dgm:pt>
    <dgm:pt modelId="{495A8B9A-0316-44F9-913A-C916E1565916}" type="pres">
      <dgm:prSet presAssocID="{5E407F83-112F-4116-96EE-C36F6098D6A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BF150E-9D0A-4C5A-BB52-E3F1296A6F6D}" type="pres">
      <dgm:prSet presAssocID="{146CC865-E9B4-4AA3-9EA8-998214F83BBF}" presName="circ5" presStyleLbl="vennNode1" presStyleIdx="4" presStyleCnt="5"/>
      <dgm:spPr/>
    </dgm:pt>
    <dgm:pt modelId="{AEC2DE69-B31E-4993-9899-A25B15DFD868}" type="pres">
      <dgm:prSet presAssocID="{146CC865-E9B4-4AA3-9EA8-998214F83BB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6B7CA33-1531-4E44-BD41-B692A1241647}" srcId="{662EBE9D-0F6A-4462-B6F8-CBB2696D4C9D}" destId="{97456A9B-88B2-4F5B-ADFA-F20A21E78B4D}" srcOrd="1" destOrd="0" parTransId="{D02A36FA-70F7-4F42-B7E9-D4D0DD048C72}" sibTransId="{09182996-1E0D-4A8B-B286-0635619536E9}"/>
    <dgm:cxn modelId="{6F8DA051-8E83-46D7-ACDF-B78E54E542FD}" type="presOf" srcId="{146CC865-E9B4-4AA3-9EA8-998214F83BBF}" destId="{AEC2DE69-B31E-4993-9899-A25B15DFD868}" srcOrd="0" destOrd="0" presId="urn:microsoft.com/office/officeart/2005/8/layout/venn1"/>
    <dgm:cxn modelId="{C23DC8AB-52D2-417D-9E15-7C5EDB541EC9}" srcId="{662EBE9D-0F6A-4462-B6F8-CBB2696D4C9D}" destId="{5E407F83-112F-4116-96EE-C36F6098D6A5}" srcOrd="3" destOrd="0" parTransId="{7C6B9B04-778A-4B9A-98B4-70B3B2613E57}" sibTransId="{7B734BF6-8BF3-49AA-A475-AF1BB3F6C361}"/>
    <dgm:cxn modelId="{AEB44640-3E09-4636-9B0F-486094EB890E}" type="presOf" srcId="{5E407F83-112F-4116-96EE-C36F6098D6A5}" destId="{495A8B9A-0316-44F9-913A-C916E1565916}" srcOrd="0" destOrd="0" presId="urn:microsoft.com/office/officeart/2005/8/layout/venn1"/>
    <dgm:cxn modelId="{CBCEB4D8-0AAA-4E59-8FCE-43E04433AEDF}" srcId="{662EBE9D-0F6A-4462-B6F8-CBB2696D4C9D}" destId="{146CC865-E9B4-4AA3-9EA8-998214F83BBF}" srcOrd="4" destOrd="0" parTransId="{B7BBFFBC-3C27-4718-9713-5475DC41B55F}" sibTransId="{CDA6E8E0-B4AA-490F-A5A2-B2BE58A27205}"/>
    <dgm:cxn modelId="{D6CCAD46-D5D3-451B-843B-63D6CB36CEFB}" type="presOf" srcId="{1D854FFA-28DF-48F8-929E-D75CE68BB815}" destId="{BEFC27D4-6218-4920-84C6-6D6511460AA6}" srcOrd="0" destOrd="0" presId="urn:microsoft.com/office/officeart/2005/8/layout/venn1"/>
    <dgm:cxn modelId="{7F7DF3F7-04AF-4293-881A-97A8D256BB95}" srcId="{662EBE9D-0F6A-4462-B6F8-CBB2696D4C9D}" destId="{B16C21BE-DA8D-4D32-BB91-3A100E1D2F76}" srcOrd="0" destOrd="0" parTransId="{BC6536F8-3CBD-4C1A-A287-99C0035276D3}" sibTransId="{18CD6C8F-C5AC-41CD-948B-E6FF2C367C67}"/>
    <dgm:cxn modelId="{41C6BAD2-D8F5-4168-9FED-9EA7902615F8}" srcId="{662EBE9D-0F6A-4462-B6F8-CBB2696D4C9D}" destId="{1D854FFA-28DF-48F8-929E-D75CE68BB815}" srcOrd="2" destOrd="0" parTransId="{ADDED49E-276E-4676-8F5D-21AA12A45F1F}" sibTransId="{45519EB8-C5C3-4062-8DE3-DB798822AEFA}"/>
    <dgm:cxn modelId="{C97C434F-3204-4A8E-B240-0D8FC34F3969}" type="presOf" srcId="{B16C21BE-DA8D-4D32-BB91-3A100E1D2F76}" destId="{AE300886-AA22-4C08-A91B-AB45F9DAE7A0}" srcOrd="0" destOrd="0" presId="urn:microsoft.com/office/officeart/2005/8/layout/venn1"/>
    <dgm:cxn modelId="{9C9527BE-C07A-4C20-875E-72D5E9D23CD4}" type="presOf" srcId="{662EBE9D-0F6A-4462-B6F8-CBB2696D4C9D}" destId="{DC8FB7EE-DC9D-46E5-87BE-2E2A1EF79C49}" srcOrd="0" destOrd="0" presId="urn:microsoft.com/office/officeart/2005/8/layout/venn1"/>
    <dgm:cxn modelId="{FE09ACA5-E1EE-4AEB-9A4B-BE12EF9DF172}" type="presOf" srcId="{97456A9B-88B2-4F5B-ADFA-F20A21E78B4D}" destId="{768F53E8-4B0E-40BE-9AFD-16FAEF5EDCF7}" srcOrd="0" destOrd="0" presId="urn:microsoft.com/office/officeart/2005/8/layout/venn1"/>
    <dgm:cxn modelId="{1573298A-6BFD-473A-93F4-AE51D2BAD963}" type="presParOf" srcId="{DC8FB7EE-DC9D-46E5-87BE-2E2A1EF79C49}" destId="{0ACA8BC5-962E-418B-B323-30FF63054DD9}" srcOrd="0" destOrd="0" presId="urn:microsoft.com/office/officeart/2005/8/layout/venn1"/>
    <dgm:cxn modelId="{5D5CA570-CC73-493C-B764-62094DDD02EB}" type="presParOf" srcId="{DC8FB7EE-DC9D-46E5-87BE-2E2A1EF79C49}" destId="{AE300886-AA22-4C08-A91B-AB45F9DAE7A0}" srcOrd="1" destOrd="0" presId="urn:microsoft.com/office/officeart/2005/8/layout/venn1"/>
    <dgm:cxn modelId="{62A1D7C5-EB06-4582-AAB7-732792B1771B}" type="presParOf" srcId="{DC8FB7EE-DC9D-46E5-87BE-2E2A1EF79C49}" destId="{55CD93B3-CB19-426E-B351-12EE074080D6}" srcOrd="2" destOrd="0" presId="urn:microsoft.com/office/officeart/2005/8/layout/venn1"/>
    <dgm:cxn modelId="{94E8A020-D5DB-4201-B28B-4AB98436BB00}" type="presParOf" srcId="{DC8FB7EE-DC9D-46E5-87BE-2E2A1EF79C49}" destId="{768F53E8-4B0E-40BE-9AFD-16FAEF5EDCF7}" srcOrd="3" destOrd="0" presId="urn:microsoft.com/office/officeart/2005/8/layout/venn1"/>
    <dgm:cxn modelId="{AB88EB25-5126-4FBD-BEAC-D222D67A8A3E}" type="presParOf" srcId="{DC8FB7EE-DC9D-46E5-87BE-2E2A1EF79C49}" destId="{39A2AA79-80C2-449B-8CD5-28F81B378C44}" srcOrd="4" destOrd="0" presId="urn:microsoft.com/office/officeart/2005/8/layout/venn1"/>
    <dgm:cxn modelId="{4A941CBF-9392-4684-AC5B-80871BF4B610}" type="presParOf" srcId="{DC8FB7EE-DC9D-46E5-87BE-2E2A1EF79C49}" destId="{BEFC27D4-6218-4920-84C6-6D6511460AA6}" srcOrd="5" destOrd="0" presId="urn:microsoft.com/office/officeart/2005/8/layout/venn1"/>
    <dgm:cxn modelId="{A0490C5F-A271-47FB-8B27-77CFF9771F35}" type="presParOf" srcId="{DC8FB7EE-DC9D-46E5-87BE-2E2A1EF79C49}" destId="{FC751233-76CF-40F1-93E0-E69D2A5661A5}" srcOrd="6" destOrd="0" presId="urn:microsoft.com/office/officeart/2005/8/layout/venn1"/>
    <dgm:cxn modelId="{D61BB005-DD5C-4CC4-B697-86CDB8FB10C7}" type="presParOf" srcId="{DC8FB7EE-DC9D-46E5-87BE-2E2A1EF79C49}" destId="{495A8B9A-0316-44F9-913A-C916E1565916}" srcOrd="7" destOrd="0" presId="urn:microsoft.com/office/officeart/2005/8/layout/venn1"/>
    <dgm:cxn modelId="{AFF9360D-B9F7-4E44-8850-893C1F5BE131}" type="presParOf" srcId="{DC8FB7EE-DC9D-46E5-87BE-2E2A1EF79C49}" destId="{A9BF150E-9D0A-4C5A-BB52-E3F1296A6F6D}" srcOrd="8" destOrd="0" presId="urn:microsoft.com/office/officeart/2005/8/layout/venn1"/>
    <dgm:cxn modelId="{CEE1E28E-15CB-45D1-A438-EBC8421F2D3B}" type="presParOf" srcId="{DC8FB7EE-DC9D-46E5-87BE-2E2A1EF79C49}" destId="{AEC2DE69-B31E-4993-9899-A25B15DFD868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AC09DB-1B0B-4017-BF0A-B2AFDF752E1E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15E23C4-4DCD-4AAC-8383-4843CE7CACD3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3600" b="1" dirty="0" smtClean="0"/>
            <a:t>Objetivos</a:t>
          </a:r>
          <a:endParaRPr lang="es-EC" sz="3600" b="1" dirty="0"/>
        </a:p>
      </dgm:t>
    </dgm:pt>
    <dgm:pt modelId="{1DE103F2-7196-4A76-A7C0-E7710874C369}" type="parTrans" cxnId="{41848DF5-0C65-4DFA-8A04-4CB81B53DF62}">
      <dgm:prSet/>
      <dgm:spPr/>
      <dgm:t>
        <a:bodyPr/>
        <a:lstStyle/>
        <a:p>
          <a:endParaRPr lang="es-EC" b="1"/>
        </a:p>
      </dgm:t>
    </dgm:pt>
    <dgm:pt modelId="{53267562-DD36-4C53-82D2-5F7E0F3EBCF8}" type="sibTrans" cxnId="{41848DF5-0C65-4DFA-8A04-4CB81B53DF62}">
      <dgm:prSet/>
      <dgm:spPr/>
      <dgm:t>
        <a:bodyPr/>
        <a:lstStyle/>
        <a:p>
          <a:endParaRPr lang="es-EC" b="1"/>
        </a:p>
      </dgm:t>
    </dgm:pt>
    <dgm:pt modelId="{C0A94631-BBE4-4EF0-A3DA-42F710A492C7}">
      <dgm:prSet phldrT="[Texto]"/>
      <dgm:spPr/>
      <dgm:t>
        <a:bodyPr/>
        <a:lstStyle/>
        <a:p>
          <a:r>
            <a:rPr lang="es-EC" b="1" dirty="0" smtClean="0"/>
            <a:t>Participación  exportaciones del subsector respecto de las exportaciones no tradicionales</a:t>
          </a:r>
          <a:endParaRPr lang="es-EC" b="1" dirty="0"/>
        </a:p>
      </dgm:t>
    </dgm:pt>
    <dgm:pt modelId="{AE118D8D-E87F-49E1-BFD7-6FF3247E9D3B}" type="parTrans" cxnId="{311CF0AE-7420-4CA3-B177-2E0BEF44F49E}">
      <dgm:prSet/>
      <dgm:spPr/>
      <dgm:t>
        <a:bodyPr/>
        <a:lstStyle/>
        <a:p>
          <a:endParaRPr lang="es-EC" b="1"/>
        </a:p>
      </dgm:t>
    </dgm:pt>
    <dgm:pt modelId="{9BA4BA38-9B61-4081-8C1C-02895BE905B0}" type="sibTrans" cxnId="{311CF0AE-7420-4CA3-B177-2E0BEF44F49E}">
      <dgm:prSet/>
      <dgm:spPr/>
      <dgm:t>
        <a:bodyPr/>
        <a:lstStyle/>
        <a:p>
          <a:endParaRPr lang="es-EC" b="1"/>
        </a:p>
      </dgm:t>
    </dgm:pt>
    <dgm:pt modelId="{806367BA-D081-4FA2-A0A9-8D64CA648A62}">
      <dgm:prSet phldrT="[Texto]"/>
      <dgm:spPr/>
      <dgm:t>
        <a:bodyPr/>
        <a:lstStyle/>
        <a:p>
          <a:r>
            <a:rPr lang="es-EC" b="1" smtClean="0"/>
            <a:t>Relación del subsector con el desarrollo sostenible</a:t>
          </a:r>
          <a:endParaRPr lang="es-EC" b="1" dirty="0"/>
        </a:p>
      </dgm:t>
    </dgm:pt>
    <dgm:pt modelId="{0433E123-FBC5-4E39-AA6F-29E02A11FD6A}" type="parTrans" cxnId="{3BB4D785-D1B0-48D1-BFD3-AB8E7BD1CE66}">
      <dgm:prSet/>
      <dgm:spPr/>
      <dgm:t>
        <a:bodyPr/>
        <a:lstStyle/>
        <a:p>
          <a:endParaRPr lang="es-EC" b="1"/>
        </a:p>
      </dgm:t>
    </dgm:pt>
    <dgm:pt modelId="{512A2698-A6EA-435D-8AD5-CECA6EA341C6}" type="sibTrans" cxnId="{3BB4D785-D1B0-48D1-BFD3-AB8E7BD1CE66}">
      <dgm:prSet/>
      <dgm:spPr/>
      <dgm:t>
        <a:bodyPr/>
        <a:lstStyle/>
        <a:p>
          <a:endParaRPr lang="es-EC" b="1"/>
        </a:p>
      </dgm:t>
    </dgm:pt>
    <dgm:pt modelId="{D00E9745-C450-4F73-A283-362FD700F5F2}">
      <dgm:prSet phldrT="[Texto]"/>
      <dgm:spPr/>
      <dgm:t>
        <a:bodyPr/>
        <a:lstStyle/>
        <a:p>
          <a:r>
            <a:rPr lang="es-EC" b="1" smtClean="0"/>
            <a:t>Nivel de adaptación de cadena productiva-comercial referente a alternativas autosustentables</a:t>
          </a:r>
          <a:endParaRPr lang="es-EC" b="1" dirty="0"/>
        </a:p>
      </dgm:t>
    </dgm:pt>
    <dgm:pt modelId="{A980E080-567E-4E39-934C-B54155230E1A}" type="parTrans" cxnId="{F9019E4C-FB4D-4F64-8C5D-41A459E37FEE}">
      <dgm:prSet/>
      <dgm:spPr/>
      <dgm:t>
        <a:bodyPr/>
        <a:lstStyle/>
        <a:p>
          <a:endParaRPr lang="es-EC" b="1"/>
        </a:p>
      </dgm:t>
    </dgm:pt>
    <dgm:pt modelId="{3120F716-BA39-42B3-A762-EC1551ED87CF}" type="sibTrans" cxnId="{F9019E4C-FB4D-4F64-8C5D-41A459E37FEE}">
      <dgm:prSet/>
      <dgm:spPr/>
      <dgm:t>
        <a:bodyPr/>
        <a:lstStyle/>
        <a:p>
          <a:endParaRPr lang="es-EC" b="1"/>
        </a:p>
      </dgm:t>
    </dgm:pt>
    <dgm:pt modelId="{9596C036-1B8D-4EE1-A6CF-608E177124DC}">
      <dgm:prSet phldrT="[Texto]"/>
      <dgm:spPr/>
      <dgm:t>
        <a:bodyPr/>
        <a:lstStyle/>
        <a:p>
          <a:r>
            <a:rPr lang="es-EC" b="1" dirty="0" smtClean="0"/>
            <a:t>Estrategias comerciales que adoptaron las empresas </a:t>
          </a:r>
          <a:endParaRPr lang="es-EC" b="1" dirty="0"/>
        </a:p>
      </dgm:t>
    </dgm:pt>
    <dgm:pt modelId="{65DFF355-0BF6-4193-87C0-5FED59B5CD2A}" type="parTrans" cxnId="{FF104CB3-8FB1-4DDC-9130-8E20D92E7157}">
      <dgm:prSet/>
      <dgm:spPr/>
      <dgm:t>
        <a:bodyPr/>
        <a:lstStyle/>
        <a:p>
          <a:endParaRPr lang="es-EC" b="1"/>
        </a:p>
      </dgm:t>
    </dgm:pt>
    <dgm:pt modelId="{E03DD0C2-1A93-42E5-BF03-EE916C13DB0F}" type="sibTrans" cxnId="{FF104CB3-8FB1-4DDC-9130-8E20D92E7157}">
      <dgm:prSet/>
      <dgm:spPr/>
      <dgm:t>
        <a:bodyPr/>
        <a:lstStyle/>
        <a:p>
          <a:endParaRPr lang="es-EC" b="1"/>
        </a:p>
      </dgm:t>
    </dgm:pt>
    <dgm:pt modelId="{7B33CAD9-AABC-4DE7-B19C-99F2262E892A}" type="pres">
      <dgm:prSet presAssocID="{5CAC09DB-1B0B-4017-BF0A-B2AFDF752E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D1B60C70-A90A-49BD-BE9C-2DFDD1B14CA4}" type="pres">
      <dgm:prSet presAssocID="{F15E23C4-4DCD-4AAC-8383-4843CE7CACD3}" presName="root" presStyleCnt="0"/>
      <dgm:spPr/>
    </dgm:pt>
    <dgm:pt modelId="{D9C50ED7-930B-4D84-B809-574A79C10358}" type="pres">
      <dgm:prSet presAssocID="{F15E23C4-4DCD-4AAC-8383-4843CE7CACD3}" presName="rootComposite" presStyleCnt="0"/>
      <dgm:spPr/>
    </dgm:pt>
    <dgm:pt modelId="{50ABE3C3-788C-440F-9E8C-E7CE63C71543}" type="pres">
      <dgm:prSet presAssocID="{F15E23C4-4DCD-4AAC-8383-4843CE7CACD3}" presName="rootText" presStyleLbl="node1" presStyleIdx="0" presStyleCnt="1" custScaleX="205697" custScaleY="72532"/>
      <dgm:spPr/>
      <dgm:t>
        <a:bodyPr/>
        <a:lstStyle/>
        <a:p>
          <a:endParaRPr lang="es-EC"/>
        </a:p>
      </dgm:t>
    </dgm:pt>
    <dgm:pt modelId="{4A9D3FB0-53A7-4733-BABF-401561295417}" type="pres">
      <dgm:prSet presAssocID="{F15E23C4-4DCD-4AAC-8383-4843CE7CACD3}" presName="rootConnector" presStyleLbl="node1" presStyleIdx="0" presStyleCnt="1"/>
      <dgm:spPr/>
      <dgm:t>
        <a:bodyPr/>
        <a:lstStyle/>
        <a:p>
          <a:endParaRPr lang="es-EC"/>
        </a:p>
      </dgm:t>
    </dgm:pt>
    <dgm:pt modelId="{04AE2F58-024F-4CB1-9DE0-03A9EFD6B086}" type="pres">
      <dgm:prSet presAssocID="{F15E23C4-4DCD-4AAC-8383-4843CE7CACD3}" presName="childShape" presStyleCnt="0"/>
      <dgm:spPr/>
    </dgm:pt>
    <dgm:pt modelId="{CBA2EC5F-DD70-440E-8AE9-90F2D451AEC4}" type="pres">
      <dgm:prSet presAssocID="{AE118D8D-E87F-49E1-BFD7-6FF3247E9D3B}" presName="Name13" presStyleLbl="parChTrans1D2" presStyleIdx="0" presStyleCnt="4"/>
      <dgm:spPr/>
      <dgm:t>
        <a:bodyPr/>
        <a:lstStyle/>
        <a:p>
          <a:endParaRPr lang="es-EC"/>
        </a:p>
      </dgm:t>
    </dgm:pt>
    <dgm:pt modelId="{CDDA7B48-30F6-440B-BBD4-E72CACC71D4D}" type="pres">
      <dgm:prSet presAssocID="{C0A94631-BBE4-4EF0-A3DA-42F710A492C7}" presName="childText" presStyleLbl="bgAcc1" presStyleIdx="0" presStyleCnt="4" custScaleX="21125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EFAC42-B170-4D7E-A30F-872FD1DEB5FB}" type="pres">
      <dgm:prSet presAssocID="{0433E123-FBC5-4E39-AA6F-29E02A11FD6A}" presName="Name13" presStyleLbl="parChTrans1D2" presStyleIdx="1" presStyleCnt="4"/>
      <dgm:spPr/>
      <dgm:t>
        <a:bodyPr/>
        <a:lstStyle/>
        <a:p>
          <a:endParaRPr lang="es-EC"/>
        </a:p>
      </dgm:t>
    </dgm:pt>
    <dgm:pt modelId="{2B730682-A42B-4FB9-B953-B3B52CA272AA}" type="pres">
      <dgm:prSet presAssocID="{806367BA-D081-4FA2-A0A9-8D64CA648A62}" presName="childText" presStyleLbl="bgAcc1" presStyleIdx="1" presStyleCnt="4" custScaleX="2096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ED0DF9-0E7B-4089-A141-E61DB2C3CDB3}" type="pres">
      <dgm:prSet presAssocID="{A980E080-567E-4E39-934C-B54155230E1A}" presName="Name13" presStyleLbl="parChTrans1D2" presStyleIdx="2" presStyleCnt="4"/>
      <dgm:spPr/>
      <dgm:t>
        <a:bodyPr/>
        <a:lstStyle/>
        <a:p>
          <a:endParaRPr lang="es-EC"/>
        </a:p>
      </dgm:t>
    </dgm:pt>
    <dgm:pt modelId="{F0190F10-9BBD-40E6-9DD8-FEED09F4B6FE}" type="pres">
      <dgm:prSet presAssocID="{D00E9745-C450-4F73-A283-362FD700F5F2}" presName="childText" presStyleLbl="bgAcc1" presStyleIdx="2" presStyleCnt="4" custScaleX="2093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DB7CAE-747A-4AF5-B03F-9D3D2766ECB9}" type="pres">
      <dgm:prSet presAssocID="{65DFF355-0BF6-4193-87C0-5FED59B5CD2A}" presName="Name13" presStyleLbl="parChTrans1D2" presStyleIdx="3" presStyleCnt="4"/>
      <dgm:spPr/>
      <dgm:t>
        <a:bodyPr/>
        <a:lstStyle/>
        <a:p>
          <a:endParaRPr lang="es-EC"/>
        </a:p>
      </dgm:t>
    </dgm:pt>
    <dgm:pt modelId="{08FD9304-C568-4893-845D-B44D0045F7B7}" type="pres">
      <dgm:prSet presAssocID="{9596C036-1B8D-4EE1-A6CF-608E177124DC}" presName="childText" presStyleLbl="bgAcc1" presStyleIdx="3" presStyleCnt="4" custScaleX="2118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9158784-177C-4139-BB10-F8ECDFD1F93D}" type="presOf" srcId="{F15E23C4-4DCD-4AAC-8383-4843CE7CACD3}" destId="{4A9D3FB0-53A7-4733-BABF-401561295417}" srcOrd="1" destOrd="0" presId="urn:microsoft.com/office/officeart/2005/8/layout/hierarchy3"/>
    <dgm:cxn modelId="{FBEF7354-BCBA-4643-B3E0-9BFDD4F26A7C}" type="presOf" srcId="{D00E9745-C450-4F73-A283-362FD700F5F2}" destId="{F0190F10-9BBD-40E6-9DD8-FEED09F4B6FE}" srcOrd="0" destOrd="0" presId="urn:microsoft.com/office/officeart/2005/8/layout/hierarchy3"/>
    <dgm:cxn modelId="{48303497-24CC-461B-8572-31E8C7449547}" type="presOf" srcId="{A980E080-567E-4E39-934C-B54155230E1A}" destId="{77ED0DF9-0E7B-4089-A141-E61DB2C3CDB3}" srcOrd="0" destOrd="0" presId="urn:microsoft.com/office/officeart/2005/8/layout/hierarchy3"/>
    <dgm:cxn modelId="{F9019E4C-FB4D-4F64-8C5D-41A459E37FEE}" srcId="{F15E23C4-4DCD-4AAC-8383-4843CE7CACD3}" destId="{D00E9745-C450-4F73-A283-362FD700F5F2}" srcOrd="2" destOrd="0" parTransId="{A980E080-567E-4E39-934C-B54155230E1A}" sibTransId="{3120F716-BA39-42B3-A762-EC1551ED87CF}"/>
    <dgm:cxn modelId="{41848DF5-0C65-4DFA-8A04-4CB81B53DF62}" srcId="{5CAC09DB-1B0B-4017-BF0A-B2AFDF752E1E}" destId="{F15E23C4-4DCD-4AAC-8383-4843CE7CACD3}" srcOrd="0" destOrd="0" parTransId="{1DE103F2-7196-4A76-A7C0-E7710874C369}" sibTransId="{53267562-DD36-4C53-82D2-5F7E0F3EBCF8}"/>
    <dgm:cxn modelId="{1A52AA14-ED98-46E5-896C-EE8F6D4480BD}" type="presOf" srcId="{9596C036-1B8D-4EE1-A6CF-608E177124DC}" destId="{08FD9304-C568-4893-845D-B44D0045F7B7}" srcOrd="0" destOrd="0" presId="urn:microsoft.com/office/officeart/2005/8/layout/hierarchy3"/>
    <dgm:cxn modelId="{97697633-4A46-4F70-AA9D-3273AF85D61E}" type="presOf" srcId="{F15E23C4-4DCD-4AAC-8383-4843CE7CACD3}" destId="{50ABE3C3-788C-440F-9E8C-E7CE63C71543}" srcOrd="0" destOrd="0" presId="urn:microsoft.com/office/officeart/2005/8/layout/hierarchy3"/>
    <dgm:cxn modelId="{EAE13C4C-CBC4-459B-9996-A607C352B27E}" type="presOf" srcId="{AE118D8D-E87F-49E1-BFD7-6FF3247E9D3B}" destId="{CBA2EC5F-DD70-440E-8AE9-90F2D451AEC4}" srcOrd="0" destOrd="0" presId="urn:microsoft.com/office/officeart/2005/8/layout/hierarchy3"/>
    <dgm:cxn modelId="{311CF0AE-7420-4CA3-B177-2E0BEF44F49E}" srcId="{F15E23C4-4DCD-4AAC-8383-4843CE7CACD3}" destId="{C0A94631-BBE4-4EF0-A3DA-42F710A492C7}" srcOrd="0" destOrd="0" parTransId="{AE118D8D-E87F-49E1-BFD7-6FF3247E9D3B}" sibTransId="{9BA4BA38-9B61-4081-8C1C-02895BE905B0}"/>
    <dgm:cxn modelId="{95F4E503-4738-400B-BC62-D86DEC8F78F1}" type="presOf" srcId="{5CAC09DB-1B0B-4017-BF0A-B2AFDF752E1E}" destId="{7B33CAD9-AABC-4DE7-B19C-99F2262E892A}" srcOrd="0" destOrd="0" presId="urn:microsoft.com/office/officeart/2005/8/layout/hierarchy3"/>
    <dgm:cxn modelId="{488D0426-A3E6-4B73-BED2-5D9722B4FEE5}" type="presOf" srcId="{65DFF355-0BF6-4193-87C0-5FED59B5CD2A}" destId="{F3DB7CAE-747A-4AF5-B03F-9D3D2766ECB9}" srcOrd="0" destOrd="0" presId="urn:microsoft.com/office/officeart/2005/8/layout/hierarchy3"/>
    <dgm:cxn modelId="{90160970-FA0D-48EC-8B45-143F7BB6E1BD}" type="presOf" srcId="{0433E123-FBC5-4E39-AA6F-29E02A11FD6A}" destId="{49EFAC42-B170-4D7E-A30F-872FD1DEB5FB}" srcOrd="0" destOrd="0" presId="urn:microsoft.com/office/officeart/2005/8/layout/hierarchy3"/>
    <dgm:cxn modelId="{853C7152-B584-48CC-A917-E3127A24520D}" type="presOf" srcId="{C0A94631-BBE4-4EF0-A3DA-42F710A492C7}" destId="{CDDA7B48-30F6-440B-BBD4-E72CACC71D4D}" srcOrd="0" destOrd="0" presId="urn:microsoft.com/office/officeart/2005/8/layout/hierarchy3"/>
    <dgm:cxn modelId="{FF104CB3-8FB1-4DDC-9130-8E20D92E7157}" srcId="{F15E23C4-4DCD-4AAC-8383-4843CE7CACD3}" destId="{9596C036-1B8D-4EE1-A6CF-608E177124DC}" srcOrd="3" destOrd="0" parTransId="{65DFF355-0BF6-4193-87C0-5FED59B5CD2A}" sibTransId="{E03DD0C2-1A93-42E5-BF03-EE916C13DB0F}"/>
    <dgm:cxn modelId="{15583176-C1F3-42B1-9BAE-455A3214D71D}" type="presOf" srcId="{806367BA-D081-4FA2-A0A9-8D64CA648A62}" destId="{2B730682-A42B-4FB9-B953-B3B52CA272AA}" srcOrd="0" destOrd="0" presId="urn:microsoft.com/office/officeart/2005/8/layout/hierarchy3"/>
    <dgm:cxn modelId="{3BB4D785-D1B0-48D1-BFD3-AB8E7BD1CE66}" srcId="{F15E23C4-4DCD-4AAC-8383-4843CE7CACD3}" destId="{806367BA-D081-4FA2-A0A9-8D64CA648A62}" srcOrd="1" destOrd="0" parTransId="{0433E123-FBC5-4E39-AA6F-29E02A11FD6A}" sibTransId="{512A2698-A6EA-435D-8AD5-CECA6EA341C6}"/>
    <dgm:cxn modelId="{D4DD7954-4BA5-429A-81A7-FF774E7DB07A}" type="presParOf" srcId="{7B33CAD9-AABC-4DE7-B19C-99F2262E892A}" destId="{D1B60C70-A90A-49BD-BE9C-2DFDD1B14CA4}" srcOrd="0" destOrd="0" presId="urn:microsoft.com/office/officeart/2005/8/layout/hierarchy3"/>
    <dgm:cxn modelId="{0A4A17CF-FCBE-4EEC-AB6A-009D99CEE67E}" type="presParOf" srcId="{D1B60C70-A90A-49BD-BE9C-2DFDD1B14CA4}" destId="{D9C50ED7-930B-4D84-B809-574A79C10358}" srcOrd="0" destOrd="0" presId="urn:microsoft.com/office/officeart/2005/8/layout/hierarchy3"/>
    <dgm:cxn modelId="{CE9BF499-9A6F-4162-B6D0-CCD24DF28734}" type="presParOf" srcId="{D9C50ED7-930B-4D84-B809-574A79C10358}" destId="{50ABE3C3-788C-440F-9E8C-E7CE63C71543}" srcOrd="0" destOrd="0" presId="urn:microsoft.com/office/officeart/2005/8/layout/hierarchy3"/>
    <dgm:cxn modelId="{C1240F38-6510-4828-8937-D382BA6ACFA0}" type="presParOf" srcId="{D9C50ED7-930B-4D84-B809-574A79C10358}" destId="{4A9D3FB0-53A7-4733-BABF-401561295417}" srcOrd="1" destOrd="0" presId="urn:microsoft.com/office/officeart/2005/8/layout/hierarchy3"/>
    <dgm:cxn modelId="{81F59EE3-6933-4A34-9534-8A15A17D8CD3}" type="presParOf" srcId="{D1B60C70-A90A-49BD-BE9C-2DFDD1B14CA4}" destId="{04AE2F58-024F-4CB1-9DE0-03A9EFD6B086}" srcOrd="1" destOrd="0" presId="urn:microsoft.com/office/officeart/2005/8/layout/hierarchy3"/>
    <dgm:cxn modelId="{A235A3D7-8371-48CE-8E2C-74D04EACB025}" type="presParOf" srcId="{04AE2F58-024F-4CB1-9DE0-03A9EFD6B086}" destId="{CBA2EC5F-DD70-440E-8AE9-90F2D451AEC4}" srcOrd="0" destOrd="0" presId="urn:microsoft.com/office/officeart/2005/8/layout/hierarchy3"/>
    <dgm:cxn modelId="{2BCA445C-B391-4779-A0B8-F24F8BC9EE6C}" type="presParOf" srcId="{04AE2F58-024F-4CB1-9DE0-03A9EFD6B086}" destId="{CDDA7B48-30F6-440B-BBD4-E72CACC71D4D}" srcOrd="1" destOrd="0" presId="urn:microsoft.com/office/officeart/2005/8/layout/hierarchy3"/>
    <dgm:cxn modelId="{D8C693FF-D439-40C9-9228-4E3A87E3A4F9}" type="presParOf" srcId="{04AE2F58-024F-4CB1-9DE0-03A9EFD6B086}" destId="{49EFAC42-B170-4D7E-A30F-872FD1DEB5FB}" srcOrd="2" destOrd="0" presId="urn:microsoft.com/office/officeart/2005/8/layout/hierarchy3"/>
    <dgm:cxn modelId="{77628480-393F-42FC-B268-146F5E30CC77}" type="presParOf" srcId="{04AE2F58-024F-4CB1-9DE0-03A9EFD6B086}" destId="{2B730682-A42B-4FB9-B953-B3B52CA272AA}" srcOrd="3" destOrd="0" presId="urn:microsoft.com/office/officeart/2005/8/layout/hierarchy3"/>
    <dgm:cxn modelId="{D5E980A6-A9AD-4B73-AA8A-A68382EFBAD6}" type="presParOf" srcId="{04AE2F58-024F-4CB1-9DE0-03A9EFD6B086}" destId="{77ED0DF9-0E7B-4089-A141-E61DB2C3CDB3}" srcOrd="4" destOrd="0" presId="urn:microsoft.com/office/officeart/2005/8/layout/hierarchy3"/>
    <dgm:cxn modelId="{F5D2E868-D80D-4B79-B568-B3F2780BD834}" type="presParOf" srcId="{04AE2F58-024F-4CB1-9DE0-03A9EFD6B086}" destId="{F0190F10-9BBD-40E6-9DD8-FEED09F4B6FE}" srcOrd="5" destOrd="0" presId="urn:microsoft.com/office/officeart/2005/8/layout/hierarchy3"/>
    <dgm:cxn modelId="{C67F9321-BFEC-4C94-9D47-B53BA3F6B7A1}" type="presParOf" srcId="{04AE2F58-024F-4CB1-9DE0-03A9EFD6B086}" destId="{F3DB7CAE-747A-4AF5-B03F-9D3D2766ECB9}" srcOrd="6" destOrd="0" presId="urn:microsoft.com/office/officeart/2005/8/layout/hierarchy3"/>
    <dgm:cxn modelId="{1B43D365-4EB5-4ADF-8060-0795F7F56AA8}" type="presParOf" srcId="{04AE2F58-024F-4CB1-9DE0-03A9EFD6B086}" destId="{08FD9304-C568-4893-845D-B44D0045F7B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AC09DB-1B0B-4017-BF0A-B2AFDF752E1E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F15E23C4-4DCD-4AAC-8383-4843CE7CACD3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3600" b="1" dirty="0" smtClean="0"/>
            <a:t>Hipótesis</a:t>
          </a:r>
          <a:endParaRPr lang="es-EC" sz="3600" b="1" dirty="0"/>
        </a:p>
      </dgm:t>
    </dgm:pt>
    <dgm:pt modelId="{1DE103F2-7196-4A76-A7C0-E7710874C369}" type="parTrans" cxnId="{41848DF5-0C65-4DFA-8A04-4CB81B53DF62}">
      <dgm:prSet/>
      <dgm:spPr/>
      <dgm:t>
        <a:bodyPr/>
        <a:lstStyle/>
        <a:p>
          <a:endParaRPr lang="es-EC" b="1"/>
        </a:p>
      </dgm:t>
    </dgm:pt>
    <dgm:pt modelId="{53267562-DD36-4C53-82D2-5F7E0F3EBCF8}" type="sibTrans" cxnId="{41848DF5-0C65-4DFA-8A04-4CB81B53DF62}">
      <dgm:prSet/>
      <dgm:spPr/>
      <dgm:t>
        <a:bodyPr/>
        <a:lstStyle/>
        <a:p>
          <a:endParaRPr lang="es-EC" b="1"/>
        </a:p>
      </dgm:t>
    </dgm:pt>
    <dgm:pt modelId="{C0A94631-BBE4-4EF0-A3DA-42F710A492C7}">
      <dgm:prSet phldrT="[Texto]"/>
      <dgm:spPr/>
      <dgm:t>
        <a:bodyPr/>
        <a:lstStyle/>
        <a:p>
          <a:r>
            <a:rPr lang="es-EC" b="1" dirty="0" smtClean="0"/>
            <a:t>Razones de variación de las exportaciones son el aumento de la demanda a nivel mundial, medidas implementadas por parte del Gobierno, y estrategias adoptadas por las empresas</a:t>
          </a:r>
          <a:endParaRPr lang="es-EC" b="1" dirty="0"/>
        </a:p>
      </dgm:t>
    </dgm:pt>
    <dgm:pt modelId="{AE118D8D-E87F-49E1-BFD7-6FF3247E9D3B}" type="parTrans" cxnId="{311CF0AE-7420-4CA3-B177-2E0BEF44F49E}">
      <dgm:prSet/>
      <dgm:spPr/>
      <dgm:t>
        <a:bodyPr/>
        <a:lstStyle/>
        <a:p>
          <a:endParaRPr lang="es-EC" b="1"/>
        </a:p>
      </dgm:t>
    </dgm:pt>
    <dgm:pt modelId="{9BA4BA38-9B61-4081-8C1C-02895BE905B0}" type="sibTrans" cxnId="{311CF0AE-7420-4CA3-B177-2E0BEF44F49E}">
      <dgm:prSet/>
      <dgm:spPr/>
      <dgm:t>
        <a:bodyPr/>
        <a:lstStyle/>
        <a:p>
          <a:endParaRPr lang="es-EC" b="1"/>
        </a:p>
      </dgm:t>
    </dgm:pt>
    <dgm:pt modelId="{DDB11B3D-D413-4394-992C-70708790CE15}">
      <dgm:prSet custT="1"/>
      <dgm:spPr/>
      <dgm:t>
        <a:bodyPr/>
        <a:lstStyle/>
        <a:p>
          <a:r>
            <a:rPr lang="es-EC" sz="1800" b="1" smtClean="0"/>
            <a:t>Existe relación entre las exportaciones no tradicionales y exportaciones de muebles </a:t>
          </a:r>
          <a:endParaRPr lang="es-EC" sz="1800" b="1" dirty="0" smtClean="0"/>
        </a:p>
      </dgm:t>
    </dgm:pt>
    <dgm:pt modelId="{741E81ED-32B5-4966-8234-A763640B7011}" type="parTrans" cxnId="{862F6A12-87E8-45A8-89EB-A1AD5443CD27}">
      <dgm:prSet/>
      <dgm:spPr/>
      <dgm:t>
        <a:bodyPr/>
        <a:lstStyle/>
        <a:p>
          <a:endParaRPr lang="es-EC" b="1"/>
        </a:p>
      </dgm:t>
    </dgm:pt>
    <dgm:pt modelId="{D0A6B94D-BA61-4875-9015-D28DE0302F45}" type="sibTrans" cxnId="{862F6A12-87E8-45A8-89EB-A1AD5443CD27}">
      <dgm:prSet/>
      <dgm:spPr/>
      <dgm:t>
        <a:bodyPr/>
        <a:lstStyle/>
        <a:p>
          <a:endParaRPr lang="es-EC" b="1"/>
        </a:p>
      </dgm:t>
    </dgm:pt>
    <dgm:pt modelId="{32AC7C84-AD86-46F5-A070-16ECD3279491}">
      <dgm:prSet custT="1"/>
      <dgm:spPr/>
      <dgm:t>
        <a:bodyPr/>
        <a:lstStyle/>
        <a:p>
          <a:r>
            <a:rPr lang="es-EC" sz="1800" b="1" dirty="0" smtClean="0"/>
            <a:t>Los exportadores no basan sus procesos productivos y económicos en alcanzar un desarrollo sostenible. </a:t>
          </a:r>
          <a:endParaRPr lang="es-EC" sz="1800" b="1" dirty="0"/>
        </a:p>
      </dgm:t>
    </dgm:pt>
    <dgm:pt modelId="{A6A18BAB-BE13-4484-99AD-3FD460913C6B}" type="parTrans" cxnId="{CB9134DC-9696-4A93-A4C7-65ADF22096EC}">
      <dgm:prSet/>
      <dgm:spPr/>
      <dgm:t>
        <a:bodyPr/>
        <a:lstStyle/>
        <a:p>
          <a:endParaRPr lang="es-EC" b="1"/>
        </a:p>
      </dgm:t>
    </dgm:pt>
    <dgm:pt modelId="{A41E5683-0974-4462-8B67-6BEAF444A995}" type="sibTrans" cxnId="{CB9134DC-9696-4A93-A4C7-65ADF22096EC}">
      <dgm:prSet/>
      <dgm:spPr/>
      <dgm:t>
        <a:bodyPr/>
        <a:lstStyle/>
        <a:p>
          <a:endParaRPr lang="es-EC" b="1"/>
        </a:p>
      </dgm:t>
    </dgm:pt>
    <dgm:pt modelId="{DCCCC372-BE68-48A5-8B51-C6BFF5958CE7}" type="pres">
      <dgm:prSet presAssocID="{5CAC09DB-1B0B-4017-BF0A-B2AFDF752E1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FEE8A81-A0CA-4EB2-9376-2350A1BE3669}" type="pres">
      <dgm:prSet presAssocID="{F15E23C4-4DCD-4AAC-8383-4843CE7CACD3}" presName="root" presStyleCnt="0"/>
      <dgm:spPr/>
    </dgm:pt>
    <dgm:pt modelId="{AF81EDAB-57B8-42F9-B35E-08A70DDCF462}" type="pres">
      <dgm:prSet presAssocID="{F15E23C4-4DCD-4AAC-8383-4843CE7CACD3}" presName="rootComposite" presStyleCnt="0"/>
      <dgm:spPr/>
    </dgm:pt>
    <dgm:pt modelId="{8D8621F2-7B6F-4258-A694-A3A56961FCE5}" type="pres">
      <dgm:prSet presAssocID="{F15E23C4-4DCD-4AAC-8383-4843CE7CACD3}" presName="rootText" presStyleLbl="node1" presStyleIdx="0" presStyleCnt="1" custScaleX="156052" custScaleY="53314"/>
      <dgm:spPr/>
      <dgm:t>
        <a:bodyPr/>
        <a:lstStyle/>
        <a:p>
          <a:endParaRPr lang="es-EC"/>
        </a:p>
      </dgm:t>
    </dgm:pt>
    <dgm:pt modelId="{4474A79C-99FB-4437-90AE-1AE0F54528CE}" type="pres">
      <dgm:prSet presAssocID="{F15E23C4-4DCD-4AAC-8383-4843CE7CACD3}" presName="rootConnector" presStyleLbl="node1" presStyleIdx="0" presStyleCnt="1"/>
      <dgm:spPr/>
      <dgm:t>
        <a:bodyPr/>
        <a:lstStyle/>
        <a:p>
          <a:endParaRPr lang="es-EC"/>
        </a:p>
      </dgm:t>
    </dgm:pt>
    <dgm:pt modelId="{229FD2D3-31F2-4F5D-9F1E-0FF7B2DFDC7E}" type="pres">
      <dgm:prSet presAssocID="{F15E23C4-4DCD-4AAC-8383-4843CE7CACD3}" presName="childShape" presStyleCnt="0"/>
      <dgm:spPr/>
    </dgm:pt>
    <dgm:pt modelId="{86A0346C-D15E-41EF-8D3B-2C225E46BC22}" type="pres">
      <dgm:prSet presAssocID="{AE118D8D-E87F-49E1-BFD7-6FF3247E9D3B}" presName="Name13" presStyleLbl="parChTrans1D2" presStyleIdx="0" presStyleCnt="3"/>
      <dgm:spPr/>
      <dgm:t>
        <a:bodyPr/>
        <a:lstStyle/>
        <a:p>
          <a:endParaRPr lang="es-EC"/>
        </a:p>
      </dgm:t>
    </dgm:pt>
    <dgm:pt modelId="{708AE6E9-D897-435D-B8FD-AFB8577F1494}" type="pres">
      <dgm:prSet presAssocID="{C0A94631-BBE4-4EF0-A3DA-42F710A492C7}" presName="childText" presStyleLbl="bgAcc1" presStyleIdx="0" presStyleCnt="3" custScaleX="2025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6855E2-5773-44A8-8AB9-3DAC1CDB2FD6}" type="pres">
      <dgm:prSet presAssocID="{741E81ED-32B5-4966-8234-A763640B7011}" presName="Name13" presStyleLbl="parChTrans1D2" presStyleIdx="1" presStyleCnt="3"/>
      <dgm:spPr/>
      <dgm:t>
        <a:bodyPr/>
        <a:lstStyle/>
        <a:p>
          <a:endParaRPr lang="es-EC"/>
        </a:p>
      </dgm:t>
    </dgm:pt>
    <dgm:pt modelId="{604E194F-E1BF-4D7A-BF43-B2D1C0AD3694}" type="pres">
      <dgm:prSet presAssocID="{DDB11B3D-D413-4394-992C-70708790CE15}" presName="childText" presStyleLbl="bgAcc1" presStyleIdx="1" presStyleCnt="3" custScaleX="2025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F068694-262E-4917-BB47-3450F3CC20F9}" type="pres">
      <dgm:prSet presAssocID="{A6A18BAB-BE13-4484-99AD-3FD460913C6B}" presName="Name13" presStyleLbl="parChTrans1D2" presStyleIdx="2" presStyleCnt="3"/>
      <dgm:spPr/>
      <dgm:t>
        <a:bodyPr/>
        <a:lstStyle/>
        <a:p>
          <a:endParaRPr lang="es-EC"/>
        </a:p>
      </dgm:t>
    </dgm:pt>
    <dgm:pt modelId="{1B32DE3E-9126-4932-BED8-7581C19EC119}" type="pres">
      <dgm:prSet presAssocID="{32AC7C84-AD86-46F5-A070-16ECD3279491}" presName="childText" presStyleLbl="bgAcc1" presStyleIdx="2" presStyleCnt="3" custScaleX="2012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6D1EA6E-7CA4-4A7A-9B81-2F9364472AC1}" type="presOf" srcId="{F15E23C4-4DCD-4AAC-8383-4843CE7CACD3}" destId="{4474A79C-99FB-4437-90AE-1AE0F54528CE}" srcOrd="1" destOrd="0" presId="urn:microsoft.com/office/officeart/2005/8/layout/hierarchy3"/>
    <dgm:cxn modelId="{C587FACA-8C60-4B70-B607-98D6B82F5349}" type="presOf" srcId="{DDB11B3D-D413-4394-992C-70708790CE15}" destId="{604E194F-E1BF-4D7A-BF43-B2D1C0AD3694}" srcOrd="0" destOrd="0" presId="urn:microsoft.com/office/officeart/2005/8/layout/hierarchy3"/>
    <dgm:cxn modelId="{0FD7DD4E-DB93-47E2-8195-82E3E31A2F84}" type="presOf" srcId="{32AC7C84-AD86-46F5-A070-16ECD3279491}" destId="{1B32DE3E-9126-4932-BED8-7581C19EC119}" srcOrd="0" destOrd="0" presId="urn:microsoft.com/office/officeart/2005/8/layout/hierarchy3"/>
    <dgm:cxn modelId="{862F6A12-87E8-45A8-89EB-A1AD5443CD27}" srcId="{F15E23C4-4DCD-4AAC-8383-4843CE7CACD3}" destId="{DDB11B3D-D413-4394-992C-70708790CE15}" srcOrd="1" destOrd="0" parTransId="{741E81ED-32B5-4966-8234-A763640B7011}" sibTransId="{D0A6B94D-BA61-4875-9015-D28DE0302F45}"/>
    <dgm:cxn modelId="{66C3660E-6216-4BA1-8060-12C220F7F62C}" type="presOf" srcId="{741E81ED-32B5-4966-8234-A763640B7011}" destId="{526855E2-5773-44A8-8AB9-3DAC1CDB2FD6}" srcOrd="0" destOrd="0" presId="urn:microsoft.com/office/officeart/2005/8/layout/hierarchy3"/>
    <dgm:cxn modelId="{0EB69156-79C7-4954-AA88-5600973CE029}" type="presOf" srcId="{A6A18BAB-BE13-4484-99AD-3FD460913C6B}" destId="{CF068694-262E-4917-BB47-3450F3CC20F9}" srcOrd="0" destOrd="0" presId="urn:microsoft.com/office/officeart/2005/8/layout/hierarchy3"/>
    <dgm:cxn modelId="{311CF0AE-7420-4CA3-B177-2E0BEF44F49E}" srcId="{F15E23C4-4DCD-4AAC-8383-4843CE7CACD3}" destId="{C0A94631-BBE4-4EF0-A3DA-42F710A492C7}" srcOrd="0" destOrd="0" parTransId="{AE118D8D-E87F-49E1-BFD7-6FF3247E9D3B}" sibTransId="{9BA4BA38-9B61-4081-8C1C-02895BE905B0}"/>
    <dgm:cxn modelId="{BFCAD716-D438-4866-8329-1899D74C2F8C}" type="presOf" srcId="{C0A94631-BBE4-4EF0-A3DA-42F710A492C7}" destId="{708AE6E9-D897-435D-B8FD-AFB8577F1494}" srcOrd="0" destOrd="0" presId="urn:microsoft.com/office/officeart/2005/8/layout/hierarchy3"/>
    <dgm:cxn modelId="{CB9134DC-9696-4A93-A4C7-65ADF22096EC}" srcId="{F15E23C4-4DCD-4AAC-8383-4843CE7CACD3}" destId="{32AC7C84-AD86-46F5-A070-16ECD3279491}" srcOrd="2" destOrd="0" parTransId="{A6A18BAB-BE13-4484-99AD-3FD460913C6B}" sibTransId="{A41E5683-0974-4462-8B67-6BEAF444A995}"/>
    <dgm:cxn modelId="{D3A568A9-AC80-4E07-9B4A-40633495AA8D}" type="presOf" srcId="{F15E23C4-4DCD-4AAC-8383-4843CE7CACD3}" destId="{8D8621F2-7B6F-4258-A694-A3A56961FCE5}" srcOrd="0" destOrd="0" presId="urn:microsoft.com/office/officeart/2005/8/layout/hierarchy3"/>
    <dgm:cxn modelId="{D51EA5F5-82BB-43AD-9287-F1206FB22651}" type="presOf" srcId="{5CAC09DB-1B0B-4017-BF0A-B2AFDF752E1E}" destId="{DCCCC372-BE68-48A5-8B51-C6BFF5958CE7}" srcOrd="0" destOrd="0" presId="urn:microsoft.com/office/officeart/2005/8/layout/hierarchy3"/>
    <dgm:cxn modelId="{41848DF5-0C65-4DFA-8A04-4CB81B53DF62}" srcId="{5CAC09DB-1B0B-4017-BF0A-B2AFDF752E1E}" destId="{F15E23C4-4DCD-4AAC-8383-4843CE7CACD3}" srcOrd="0" destOrd="0" parTransId="{1DE103F2-7196-4A76-A7C0-E7710874C369}" sibTransId="{53267562-DD36-4C53-82D2-5F7E0F3EBCF8}"/>
    <dgm:cxn modelId="{A0AABF00-DF7F-4A52-9773-C82512C1FF86}" type="presOf" srcId="{AE118D8D-E87F-49E1-BFD7-6FF3247E9D3B}" destId="{86A0346C-D15E-41EF-8D3B-2C225E46BC22}" srcOrd="0" destOrd="0" presId="urn:microsoft.com/office/officeart/2005/8/layout/hierarchy3"/>
    <dgm:cxn modelId="{DDAE8562-FBA9-4C60-A308-BCCA9F889F36}" type="presParOf" srcId="{DCCCC372-BE68-48A5-8B51-C6BFF5958CE7}" destId="{2FEE8A81-A0CA-4EB2-9376-2350A1BE3669}" srcOrd="0" destOrd="0" presId="urn:microsoft.com/office/officeart/2005/8/layout/hierarchy3"/>
    <dgm:cxn modelId="{FA689B87-537F-407F-8FDB-10D1A7A0C3A8}" type="presParOf" srcId="{2FEE8A81-A0CA-4EB2-9376-2350A1BE3669}" destId="{AF81EDAB-57B8-42F9-B35E-08A70DDCF462}" srcOrd="0" destOrd="0" presId="urn:microsoft.com/office/officeart/2005/8/layout/hierarchy3"/>
    <dgm:cxn modelId="{338D95BC-A9DA-4D01-9A7F-82B0CD3E6940}" type="presParOf" srcId="{AF81EDAB-57B8-42F9-B35E-08A70DDCF462}" destId="{8D8621F2-7B6F-4258-A694-A3A56961FCE5}" srcOrd="0" destOrd="0" presId="urn:microsoft.com/office/officeart/2005/8/layout/hierarchy3"/>
    <dgm:cxn modelId="{71CD33F5-5C33-4B9C-879E-75440D270FF0}" type="presParOf" srcId="{AF81EDAB-57B8-42F9-B35E-08A70DDCF462}" destId="{4474A79C-99FB-4437-90AE-1AE0F54528CE}" srcOrd="1" destOrd="0" presId="urn:microsoft.com/office/officeart/2005/8/layout/hierarchy3"/>
    <dgm:cxn modelId="{3A8B9B77-314A-404B-B26B-D93C5CB36FF9}" type="presParOf" srcId="{2FEE8A81-A0CA-4EB2-9376-2350A1BE3669}" destId="{229FD2D3-31F2-4F5D-9F1E-0FF7B2DFDC7E}" srcOrd="1" destOrd="0" presId="urn:microsoft.com/office/officeart/2005/8/layout/hierarchy3"/>
    <dgm:cxn modelId="{44E6F61D-2AC3-4202-B287-F6509B60C513}" type="presParOf" srcId="{229FD2D3-31F2-4F5D-9F1E-0FF7B2DFDC7E}" destId="{86A0346C-D15E-41EF-8D3B-2C225E46BC22}" srcOrd="0" destOrd="0" presId="urn:microsoft.com/office/officeart/2005/8/layout/hierarchy3"/>
    <dgm:cxn modelId="{8B291294-1FB0-4521-A2C6-6AAF9E5F0264}" type="presParOf" srcId="{229FD2D3-31F2-4F5D-9F1E-0FF7B2DFDC7E}" destId="{708AE6E9-D897-435D-B8FD-AFB8577F1494}" srcOrd="1" destOrd="0" presId="urn:microsoft.com/office/officeart/2005/8/layout/hierarchy3"/>
    <dgm:cxn modelId="{967DDB82-A6B2-49E6-A5A8-026AFB18DB61}" type="presParOf" srcId="{229FD2D3-31F2-4F5D-9F1E-0FF7B2DFDC7E}" destId="{526855E2-5773-44A8-8AB9-3DAC1CDB2FD6}" srcOrd="2" destOrd="0" presId="urn:microsoft.com/office/officeart/2005/8/layout/hierarchy3"/>
    <dgm:cxn modelId="{4E0152C5-02A5-474A-A544-44DAE51C3190}" type="presParOf" srcId="{229FD2D3-31F2-4F5D-9F1E-0FF7B2DFDC7E}" destId="{604E194F-E1BF-4D7A-BF43-B2D1C0AD3694}" srcOrd="3" destOrd="0" presId="urn:microsoft.com/office/officeart/2005/8/layout/hierarchy3"/>
    <dgm:cxn modelId="{ED67E326-3B64-4063-8F3F-E26D8147EF01}" type="presParOf" srcId="{229FD2D3-31F2-4F5D-9F1E-0FF7B2DFDC7E}" destId="{CF068694-262E-4917-BB47-3450F3CC20F9}" srcOrd="4" destOrd="0" presId="urn:microsoft.com/office/officeart/2005/8/layout/hierarchy3"/>
    <dgm:cxn modelId="{6EB20F05-B90A-41E1-A9DE-EB86EFC1B24D}" type="presParOf" srcId="{229FD2D3-31F2-4F5D-9F1E-0FF7B2DFDC7E}" destId="{1B32DE3E-9126-4932-BED8-7581C19EC11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70E5C2-5E33-498C-B129-7E4106032455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362C50FF-50DD-4463-BD35-3FDC24F27B0F}">
      <dgm:prSet phldrT="[Texto]"/>
      <dgm:spPr/>
      <dgm:t>
        <a:bodyPr/>
        <a:lstStyle/>
        <a:p>
          <a:r>
            <a:rPr lang="es-EC" dirty="0" smtClean="0"/>
            <a:t>Teorías del comercio internacional</a:t>
          </a:r>
          <a:endParaRPr lang="es-EC" dirty="0"/>
        </a:p>
      </dgm:t>
    </dgm:pt>
    <dgm:pt modelId="{195932AD-786B-4868-87B8-9115490CFA79}" type="parTrans" cxnId="{45F79F9A-8ADB-4D3E-AEE9-FFFA6A57D522}">
      <dgm:prSet/>
      <dgm:spPr/>
      <dgm:t>
        <a:bodyPr/>
        <a:lstStyle/>
        <a:p>
          <a:endParaRPr lang="es-EC"/>
        </a:p>
      </dgm:t>
    </dgm:pt>
    <dgm:pt modelId="{2C713275-A7E4-4F8A-A459-6671A192CB48}" type="sibTrans" cxnId="{45F79F9A-8ADB-4D3E-AEE9-FFFA6A57D522}">
      <dgm:prSet/>
      <dgm:spPr/>
      <dgm:t>
        <a:bodyPr/>
        <a:lstStyle/>
        <a:p>
          <a:endParaRPr lang="es-EC"/>
        </a:p>
      </dgm:t>
    </dgm:pt>
    <dgm:pt modelId="{942BF5CA-DB38-4286-A53C-32B3BBDFDE59}">
      <dgm:prSet phldrT="[Texto]"/>
      <dgm:spPr/>
      <dgm:t>
        <a:bodyPr/>
        <a:lstStyle/>
        <a:p>
          <a:r>
            <a:rPr lang="es-EC" dirty="0" smtClean="0"/>
            <a:t>Teoría de la ventaja comparativa</a:t>
          </a:r>
          <a:endParaRPr lang="es-EC" dirty="0"/>
        </a:p>
      </dgm:t>
    </dgm:pt>
    <dgm:pt modelId="{A45DDF7C-8279-4344-A303-892888C91E86}" type="parTrans" cxnId="{B5863D79-E32F-4CBC-8BBF-49B4B11AC8BE}">
      <dgm:prSet/>
      <dgm:spPr/>
      <dgm:t>
        <a:bodyPr/>
        <a:lstStyle/>
        <a:p>
          <a:endParaRPr lang="es-EC"/>
        </a:p>
      </dgm:t>
    </dgm:pt>
    <dgm:pt modelId="{66515E70-3657-43D8-AE21-74C2F67E7F8D}" type="sibTrans" cxnId="{B5863D79-E32F-4CBC-8BBF-49B4B11AC8BE}">
      <dgm:prSet/>
      <dgm:spPr/>
      <dgm:t>
        <a:bodyPr/>
        <a:lstStyle/>
        <a:p>
          <a:endParaRPr lang="es-EC"/>
        </a:p>
      </dgm:t>
    </dgm:pt>
    <dgm:pt modelId="{3C041A84-2BDD-4E6E-9AA6-BAC26ACD8A05}">
      <dgm:prSet phldrT="[Texto]"/>
      <dgm:spPr/>
      <dgm:t>
        <a:bodyPr/>
        <a:lstStyle/>
        <a:p>
          <a:r>
            <a:rPr lang="es-EC" dirty="0" smtClean="0"/>
            <a:t>Teoría de las tres dimensiones de sostenibilidad</a:t>
          </a:r>
          <a:endParaRPr lang="es-EC" dirty="0"/>
        </a:p>
      </dgm:t>
    </dgm:pt>
    <dgm:pt modelId="{7F69BA33-7885-433A-9ABD-66385C758C54}" type="parTrans" cxnId="{C68CCEA6-03DF-4B33-9B5F-F8D6E9E19E92}">
      <dgm:prSet/>
      <dgm:spPr/>
      <dgm:t>
        <a:bodyPr/>
        <a:lstStyle/>
        <a:p>
          <a:endParaRPr lang="es-EC"/>
        </a:p>
      </dgm:t>
    </dgm:pt>
    <dgm:pt modelId="{273A7737-4CB2-43F9-9C03-60DC9FE2FD68}" type="sibTrans" cxnId="{C68CCEA6-03DF-4B33-9B5F-F8D6E9E19E92}">
      <dgm:prSet/>
      <dgm:spPr/>
      <dgm:t>
        <a:bodyPr/>
        <a:lstStyle/>
        <a:p>
          <a:endParaRPr lang="es-EC"/>
        </a:p>
      </dgm:t>
    </dgm:pt>
    <dgm:pt modelId="{6EBEE71F-2604-4AA6-9C20-E622B81FA691}">
      <dgm:prSet/>
      <dgm:spPr/>
      <dgm:t>
        <a:bodyPr/>
        <a:lstStyle/>
        <a:p>
          <a:r>
            <a:rPr lang="es-EC" dirty="0" smtClean="0"/>
            <a:t>Económica</a:t>
          </a:r>
          <a:endParaRPr lang="es-EC" dirty="0"/>
        </a:p>
      </dgm:t>
    </dgm:pt>
    <dgm:pt modelId="{6CE64B19-9FB0-40D9-AEF0-945254ADBCEB}" type="parTrans" cxnId="{A7E96DFA-27B8-48CC-99CD-092F58B1C5AC}">
      <dgm:prSet/>
      <dgm:spPr/>
      <dgm:t>
        <a:bodyPr/>
        <a:lstStyle/>
        <a:p>
          <a:endParaRPr lang="es-EC"/>
        </a:p>
      </dgm:t>
    </dgm:pt>
    <dgm:pt modelId="{139803AB-FADF-4224-8A61-E9FEDC3A3D1E}" type="sibTrans" cxnId="{A7E96DFA-27B8-48CC-99CD-092F58B1C5AC}">
      <dgm:prSet/>
      <dgm:spPr/>
      <dgm:t>
        <a:bodyPr/>
        <a:lstStyle/>
        <a:p>
          <a:endParaRPr lang="es-EC"/>
        </a:p>
      </dgm:t>
    </dgm:pt>
    <dgm:pt modelId="{27220B74-242F-4B0A-B428-EC0A646F876B}">
      <dgm:prSet/>
      <dgm:spPr/>
      <dgm:t>
        <a:bodyPr/>
        <a:lstStyle/>
        <a:p>
          <a:r>
            <a:rPr lang="es-EC" dirty="0" smtClean="0"/>
            <a:t>Social </a:t>
          </a:r>
          <a:endParaRPr lang="es-EC" dirty="0"/>
        </a:p>
      </dgm:t>
    </dgm:pt>
    <dgm:pt modelId="{69807F12-D3F7-4153-91C6-AFE308DC8EBE}" type="parTrans" cxnId="{88A27F94-56A6-4A44-98C9-B5BCA538EEAE}">
      <dgm:prSet/>
      <dgm:spPr/>
      <dgm:t>
        <a:bodyPr/>
        <a:lstStyle/>
        <a:p>
          <a:endParaRPr lang="es-EC"/>
        </a:p>
      </dgm:t>
    </dgm:pt>
    <dgm:pt modelId="{B25404E9-B5F3-4768-93D3-8E53D10830EA}" type="sibTrans" cxnId="{88A27F94-56A6-4A44-98C9-B5BCA538EEAE}">
      <dgm:prSet/>
      <dgm:spPr/>
      <dgm:t>
        <a:bodyPr/>
        <a:lstStyle/>
        <a:p>
          <a:endParaRPr lang="es-EC"/>
        </a:p>
      </dgm:t>
    </dgm:pt>
    <dgm:pt modelId="{0F013ACB-0598-40F1-85B4-87CB2F003165}">
      <dgm:prSet/>
      <dgm:spPr/>
      <dgm:t>
        <a:bodyPr/>
        <a:lstStyle/>
        <a:p>
          <a:r>
            <a:rPr lang="es-EC" dirty="0" smtClean="0"/>
            <a:t>Ambiental </a:t>
          </a:r>
          <a:endParaRPr lang="es-EC" dirty="0"/>
        </a:p>
      </dgm:t>
    </dgm:pt>
    <dgm:pt modelId="{9D1C280F-B5E2-41ED-8602-560E36418526}" type="parTrans" cxnId="{8AFBC0E3-3DE7-4EB7-874E-F8834F1E0BC7}">
      <dgm:prSet/>
      <dgm:spPr/>
      <dgm:t>
        <a:bodyPr/>
        <a:lstStyle/>
        <a:p>
          <a:endParaRPr lang="es-EC"/>
        </a:p>
      </dgm:t>
    </dgm:pt>
    <dgm:pt modelId="{249AC473-3ACB-4E8B-A20B-03613647BCD3}" type="sibTrans" cxnId="{8AFBC0E3-3DE7-4EB7-874E-F8834F1E0BC7}">
      <dgm:prSet/>
      <dgm:spPr/>
      <dgm:t>
        <a:bodyPr/>
        <a:lstStyle/>
        <a:p>
          <a:endParaRPr lang="es-EC"/>
        </a:p>
      </dgm:t>
    </dgm:pt>
    <dgm:pt modelId="{E3D24402-ED47-458E-837D-B53F5E4B115E}">
      <dgm:prSet/>
      <dgm:spPr/>
      <dgm:t>
        <a:bodyPr/>
        <a:lstStyle/>
        <a:p>
          <a:r>
            <a:rPr lang="es-EC" dirty="0" smtClean="0"/>
            <a:t>A pesar de producir un bien más caro</a:t>
          </a:r>
          <a:endParaRPr lang="es-EC" dirty="0"/>
        </a:p>
      </dgm:t>
    </dgm:pt>
    <dgm:pt modelId="{A984C470-E49C-4C37-AB01-02447A1BB30E}" type="parTrans" cxnId="{A51EA91E-EEBA-4F44-8E9E-98834F10829D}">
      <dgm:prSet/>
      <dgm:spPr/>
      <dgm:t>
        <a:bodyPr/>
        <a:lstStyle/>
        <a:p>
          <a:endParaRPr lang="es-EC"/>
        </a:p>
      </dgm:t>
    </dgm:pt>
    <dgm:pt modelId="{4508C647-F2C1-497F-8076-94D212D414DB}" type="sibTrans" cxnId="{A51EA91E-EEBA-4F44-8E9E-98834F10829D}">
      <dgm:prSet/>
      <dgm:spPr/>
      <dgm:t>
        <a:bodyPr/>
        <a:lstStyle/>
        <a:p>
          <a:endParaRPr lang="es-EC"/>
        </a:p>
      </dgm:t>
    </dgm:pt>
    <dgm:pt modelId="{94AA0608-B49D-4C13-AF4F-1D2483415713}">
      <dgm:prSet/>
      <dgm:spPr/>
      <dgm:t>
        <a:bodyPr/>
        <a:lstStyle/>
        <a:p>
          <a:r>
            <a:rPr lang="es-EC" dirty="0" smtClean="0"/>
            <a:t>Conviene exportar el bien con el coste relativo más bajo</a:t>
          </a:r>
          <a:endParaRPr lang="es-EC" dirty="0"/>
        </a:p>
      </dgm:t>
    </dgm:pt>
    <dgm:pt modelId="{72B6EDD4-9DEE-4270-937E-CE9C8FA00ABE}" type="parTrans" cxnId="{A3150DB0-421F-4424-B7E3-DFA649A0BC3C}">
      <dgm:prSet/>
      <dgm:spPr/>
      <dgm:t>
        <a:bodyPr/>
        <a:lstStyle/>
        <a:p>
          <a:endParaRPr lang="es-EC"/>
        </a:p>
      </dgm:t>
    </dgm:pt>
    <dgm:pt modelId="{C0DC6F82-F9C3-4982-9F07-6BAC686A5015}" type="sibTrans" cxnId="{A3150DB0-421F-4424-B7E3-DFA649A0BC3C}">
      <dgm:prSet/>
      <dgm:spPr/>
      <dgm:t>
        <a:bodyPr/>
        <a:lstStyle/>
        <a:p>
          <a:endParaRPr lang="es-EC"/>
        </a:p>
      </dgm:t>
    </dgm:pt>
    <dgm:pt modelId="{D8CB1DDE-CF05-4D5B-A9BD-96969BC471F5}">
      <dgm:prSet/>
      <dgm:spPr/>
      <dgm:t>
        <a:bodyPr/>
        <a:lstStyle/>
        <a:p>
          <a:r>
            <a:rPr lang="es-EC" dirty="0" smtClean="0"/>
            <a:t>Especializarse y dar diferenciación </a:t>
          </a:r>
          <a:endParaRPr lang="es-EC" dirty="0"/>
        </a:p>
      </dgm:t>
    </dgm:pt>
    <dgm:pt modelId="{D0DE2EA1-D24B-4901-B1F2-496089CB48B4}" type="parTrans" cxnId="{7571FE79-5073-4CB3-81E9-FCFDD174409F}">
      <dgm:prSet/>
      <dgm:spPr/>
      <dgm:t>
        <a:bodyPr/>
        <a:lstStyle/>
        <a:p>
          <a:endParaRPr lang="es-EC"/>
        </a:p>
      </dgm:t>
    </dgm:pt>
    <dgm:pt modelId="{7AC5BE81-7F9D-4050-BE2E-56DA3F6F1BC4}" type="sibTrans" cxnId="{7571FE79-5073-4CB3-81E9-FCFDD174409F}">
      <dgm:prSet/>
      <dgm:spPr/>
      <dgm:t>
        <a:bodyPr/>
        <a:lstStyle/>
        <a:p>
          <a:endParaRPr lang="es-EC"/>
        </a:p>
      </dgm:t>
    </dgm:pt>
    <dgm:pt modelId="{B0DBEE1E-05A8-4428-A8DD-818671C91935}">
      <dgm:prSet/>
      <dgm:spPr/>
      <dgm:t>
        <a:bodyPr/>
        <a:lstStyle/>
        <a:p>
          <a:r>
            <a:rPr lang="es-EC" dirty="0" smtClean="0"/>
            <a:t>Considerar todos los rubros del comercio internacional</a:t>
          </a:r>
          <a:endParaRPr lang="es-EC" dirty="0"/>
        </a:p>
      </dgm:t>
    </dgm:pt>
    <dgm:pt modelId="{43D7C21D-DD71-40BE-8FA9-234210C153FB}" type="parTrans" cxnId="{DEB95B07-984A-4153-AB22-C3A968D8C7C7}">
      <dgm:prSet/>
      <dgm:spPr/>
      <dgm:t>
        <a:bodyPr/>
        <a:lstStyle/>
        <a:p>
          <a:endParaRPr lang="es-EC"/>
        </a:p>
      </dgm:t>
    </dgm:pt>
    <dgm:pt modelId="{DC9B1256-0FA5-49C5-81DC-B1952D9FEF54}" type="sibTrans" cxnId="{DEB95B07-984A-4153-AB22-C3A968D8C7C7}">
      <dgm:prSet/>
      <dgm:spPr/>
      <dgm:t>
        <a:bodyPr/>
        <a:lstStyle/>
        <a:p>
          <a:endParaRPr lang="es-EC"/>
        </a:p>
      </dgm:t>
    </dgm:pt>
    <dgm:pt modelId="{9144E791-DFA3-4A2A-910C-3E49F20DDD7E}">
      <dgm:prSet/>
      <dgm:spPr/>
      <dgm:t>
        <a:bodyPr/>
        <a:lstStyle/>
        <a:p>
          <a:r>
            <a:rPr lang="es-EC" dirty="0" smtClean="0"/>
            <a:t>Ventaja competitiva</a:t>
          </a:r>
          <a:endParaRPr lang="es-EC" dirty="0"/>
        </a:p>
      </dgm:t>
    </dgm:pt>
    <dgm:pt modelId="{ED1782BF-22D5-483A-80F8-6C5C0762A532}" type="parTrans" cxnId="{939754AE-7416-4CF5-B85F-65C03B36CE22}">
      <dgm:prSet/>
      <dgm:spPr/>
      <dgm:t>
        <a:bodyPr/>
        <a:lstStyle/>
        <a:p>
          <a:endParaRPr lang="es-EC"/>
        </a:p>
      </dgm:t>
    </dgm:pt>
    <dgm:pt modelId="{FE98FB6E-D76F-4555-899B-0EDB0F15C179}" type="sibTrans" cxnId="{939754AE-7416-4CF5-B85F-65C03B36CE22}">
      <dgm:prSet/>
      <dgm:spPr/>
      <dgm:t>
        <a:bodyPr/>
        <a:lstStyle/>
        <a:p>
          <a:endParaRPr lang="es-EC"/>
        </a:p>
      </dgm:t>
    </dgm:pt>
    <dgm:pt modelId="{BF080C24-7FEA-42F4-89AD-70027F18BFA2}">
      <dgm:prSet/>
      <dgm:spPr/>
      <dgm:t>
        <a:bodyPr/>
        <a:lstStyle/>
        <a:p>
          <a:r>
            <a:rPr lang="es-EC" dirty="0" smtClean="0"/>
            <a:t>Producción y consumo responsables</a:t>
          </a:r>
          <a:endParaRPr lang="es-EC" dirty="0"/>
        </a:p>
      </dgm:t>
    </dgm:pt>
    <dgm:pt modelId="{76EE55F9-5C5E-4E77-9FE5-B31059F69743}" type="parTrans" cxnId="{EEE31BD1-1389-48DF-9B10-297A3017924C}">
      <dgm:prSet/>
      <dgm:spPr/>
      <dgm:t>
        <a:bodyPr/>
        <a:lstStyle/>
        <a:p>
          <a:endParaRPr lang="es-EC"/>
        </a:p>
      </dgm:t>
    </dgm:pt>
    <dgm:pt modelId="{E88006C0-05DF-4C0E-878E-BE37CB8F1C1A}" type="sibTrans" cxnId="{EEE31BD1-1389-48DF-9B10-297A3017924C}">
      <dgm:prSet/>
      <dgm:spPr/>
      <dgm:t>
        <a:bodyPr/>
        <a:lstStyle/>
        <a:p>
          <a:endParaRPr lang="es-EC"/>
        </a:p>
      </dgm:t>
    </dgm:pt>
    <dgm:pt modelId="{3559CB56-DC8B-4545-A37D-46643C3D35B1}">
      <dgm:prSet/>
      <dgm:spPr/>
      <dgm:t>
        <a:bodyPr/>
        <a:lstStyle/>
        <a:p>
          <a:r>
            <a:rPr lang="es-EC" dirty="0" smtClean="0"/>
            <a:t>Calidad de vida </a:t>
          </a:r>
          <a:endParaRPr lang="es-EC" dirty="0"/>
        </a:p>
      </dgm:t>
    </dgm:pt>
    <dgm:pt modelId="{B41C7FE6-AEA0-4421-A114-BB41BF35D182}" type="parTrans" cxnId="{998EAB33-5C5A-4782-801D-86A6E3A8FCEE}">
      <dgm:prSet/>
      <dgm:spPr/>
      <dgm:t>
        <a:bodyPr/>
        <a:lstStyle/>
        <a:p>
          <a:endParaRPr lang="es-EC"/>
        </a:p>
      </dgm:t>
    </dgm:pt>
    <dgm:pt modelId="{5A52BE17-6CA6-47D4-A456-B11CF612B58E}" type="sibTrans" cxnId="{998EAB33-5C5A-4782-801D-86A6E3A8FCEE}">
      <dgm:prSet/>
      <dgm:spPr/>
      <dgm:t>
        <a:bodyPr/>
        <a:lstStyle/>
        <a:p>
          <a:endParaRPr lang="es-EC"/>
        </a:p>
      </dgm:t>
    </dgm:pt>
    <dgm:pt modelId="{29D70A10-8DA6-4546-8BDD-A3CB81A0DF3D}">
      <dgm:prSet/>
      <dgm:spPr/>
      <dgm:t>
        <a:bodyPr/>
        <a:lstStyle/>
        <a:p>
          <a:r>
            <a:rPr lang="es-EC" dirty="0" smtClean="0"/>
            <a:t>Trabajo justo, igualdad de oportunidades</a:t>
          </a:r>
          <a:endParaRPr lang="es-EC" dirty="0"/>
        </a:p>
      </dgm:t>
    </dgm:pt>
    <dgm:pt modelId="{04411381-AC97-4E2F-93B0-01C40D2D04DF}" type="parTrans" cxnId="{9FECBA6C-B74D-429E-90C9-B5394C3C0DCA}">
      <dgm:prSet/>
      <dgm:spPr/>
      <dgm:t>
        <a:bodyPr/>
        <a:lstStyle/>
        <a:p>
          <a:endParaRPr lang="es-EC"/>
        </a:p>
      </dgm:t>
    </dgm:pt>
    <dgm:pt modelId="{64070AC1-EBE9-47C9-934F-C8CBDDFDCB80}" type="sibTrans" cxnId="{9FECBA6C-B74D-429E-90C9-B5394C3C0DCA}">
      <dgm:prSet/>
      <dgm:spPr/>
      <dgm:t>
        <a:bodyPr/>
        <a:lstStyle/>
        <a:p>
          <a:endParaRPr lang="es-EC"/>
        </a:p>
      </dgm:t>
    </dgm:pt>
    <dgm:pt modelId="{E71F2B19-264D-409B-9713-8E07B1A54DD8}">
      <dgm:prSet/>
      <dgm:spPr/>
      <dgm:t>
        <a:bodyPr/>
        <a:lstStyle/>
        <a:p>
          <a:r>
            <a:rPr lang="es-EC" dirty="0" smtClean="0"/>
            <a:t>Correcta distribución de la riqueza</a:t>
          </a:r>
          <a:endParaRPr lang="es-EC" dirty="0"/>
        </a:p>
      </dgm:t>
    </dgm:pt>
    <dgm:pt modelId="{9E3ACB42-4F0D-47B7-ACE5-02FF0DB7FE29}" type="parTrans" cxnId="{5A0A89C3-A28E-49B2-9C05-6BD8C1B44643}">
      <dgm:prSet/>
      <dgm:spPr/>
      <dgm:t>
        <a:bodyPr/>
        <a:lstStyle/>
        <a:p>
          <a:endParaRPr lang="es-EC"/>
        </a:p>
      </dgm:t>
    </dgm:pt>
    <dgm:pt modelId="{0108E85E-DE1D-4E66-BB30-1D5BC21BFD02}" type="sibTrans" cxnId="{5A0A89C3-A28E-49B2-9C05-6BD8C1B44643}">
      <dgm:prSet/>
      <dgm:spPr/>
      <dgm:t>
        <a:bodyPr/>
        <a:lstStyle/>
        <a:p>
          <a:endParaRPr lang="es-EC"/>
        </a:p>
      </dgm:t>
    </dgm:pt>
    <dgm:pt modelId="{3643A6D8-3EA4-4E22-824E-0FA04AC68E26}">
      <dgm:prSet/>
      <dgm:spPr/>
      <dgm:t>
        <a:bodyPr/>
        <a:lstStyle/>
        <a:p>
          <a:r>
            <a:rPr lang="es-EC" dirty="0" smtClean="0"/>
            <a:t>Derechos de la naturaleza</a:t>
          </a:r>
          <a:endParaRPr lang="es-EC" dirty="0"/>
        </a:p>
      </dgm:t>
    </dgm:pt>
    <dgm:pt modelId="{DF2CCABE-9055-49DB-8870-024E9EEE34FC}" type="parTrans" cxnId="{4F7DE802-C00F-42CA-8769-48A886E567BC}">
      <dgm:prSet/>
      <dgm:spPr/>
      <dgm:t>
        <a:bodyPr/>
        <a:lstStyle/>
        <a:p>
          <a:endParaRPr lang="es-EC"/>
        </a:p>
      </dgm:t>
    </dgm:pt>
    <dgm:pt modelId="{77C19CFC-9A6B-482A-AF8A-D37103B684AA}" type="sibTrans" cxnId="{4F7DE802-C00F-42CA-8769-48A886E567BC}">
      <dgm:prSet/>
      <dgm:spPr/>
      <dgm:t>
        <a:bodyPr/>
        <a:lstStyle/>
        <a:p>
          <a:endParaRPr lang="es-EC"/>
        </a:p>
      </dgm:t>
    </dgm:pt>
    <dgm:pt modelId="{20B72543-9012-4554-A966-631E1A9C03E0}">
      <dgm:prSet/>
      <dgm:spPr/>
      <dgm:t>
        <a:bodyPr/>
        <a:lstStyle/>
        <a:p>
          <a:r>
            <a:rPr lang="es-EC" dirty="0" smtClean="0"/>
            <a:t>Mantenimiento y regeneración del medio ambiente</a:t>
          </a:r>
          <a:endParaRPr lang="es-EC" dirty="0"/>
        </a:p>
      </dgm:t>
    </dgm:pt>
    <dgm:pt modelId="{7717C88F-1CBF-44FB-A77E-99373C0DD069}" type="parTrans" cxnId="{EF76A5F2-C085-4CDB-9A60-9FC6F78DF5B0}">
      <dgm:prSet/>
      <dgm:spPr/>
      <dgm:t>
        <a:bodyPr/>
        <a:lstStyle/>
        <a:p>
          <a:endParaRPr lang="es-EC"/>
        </a:p>
      </dgm:t>
    </dgm:pt>
    <dgm:pt modelId="{91666577-A058-446A-81E8-D6B08C7ED704}" type="sibTrans" cxnId="{EF76A5F2-C085-4CDB-9A60-9FC6F78DF5B0}">
      <dgm:prSet/>
      <dgm:spPr/>
      <dgm:t>
        <a:bodyPr/>
        <a:lstStyle/>
        <a:p>
          <a:endParaRPr lang="es-EC"/>
        </a:p>
      </dgm:t>
    </dgm:pt>
    <dgm:pt modelId="{0F93C8E1-5163-433E-BF01-07CE2436F4FF}" type="pres">
      <dgm:prSet presAssocID="{C170E5C2-5E33-498C-B129-7E41060324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9F5158C-834C-4BA6-9DA0-3A2C25D8C411}" type="pres">
      <dgm:prSet presAssocID="{362C50FF-50DD-4463-BD35-3FDC24F27B0F}" presName="root1" presStyleCnt="0"/>
      <dgm:spPr/>
    </dgm:pt>
    <dgm:pt modelId="{F3D40556-CD03-4321-9F1F-9EC5EB0ECB8D}" type="pres">
      <dgm:prSet presAssocID="{362C50FF-50DD-4463-BD35-3FDC24F27B0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C1F2E6B-1310-4A56-BC14-47B3D8B58274}" type="pres">
      <dgm:prSet presAssocID="{362C50FF-50DD-4463-BD35-3FDC24F27B0F}" presName="level2hierChild" presStyleCnt="0"/>
      <dgm:spPr/>
    </dgm:pt>
    <dgm:pt modelId="{D6514798-A4CA-4C5E-9C42-A65C93505B65}" type="pres">
      <dgm:prSet presAssocID="{A45DDF7C-8279-4344-A303-892888C91E86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DD7035AD-0359-41B2-9EFD-1AF298681608}" type="pres">
      <dgm:prSet presAssocID="{A45DDF7C-8279-4344-A303-892888C91E86}" presName="connTx" presStyleLbl="parChTrans1D2" presStyleIdx="0" presStyleCnt="2"/>
      <dgm:spPr/>
      <dgm:t>
        <a:bodyPr/>
        <a:lstStyle/>
        <a:p>
          <a:endParaRPr lang="es-EC"/>
        </a:p>
      </dgm:t>
    </dgm:pt>
    <dgm:pt modelId="{EFC1EC14-DE23-429E-A584-847211DAB7CB}" type="pres">
      <dgm:prSet presAssocID="{942BF5CA-DB38-4286-A53C-32B3BBDFDE59}" presName="root2" presStyleCnt="0"/>
      <dgm:spPr/>
    </dgm:pt>
    <dgm:pt modelId="{53F744E0-092D-4EFE-9C55-FB2E57FBB20E}" type="pres">
      <dgm:prSet presAssocID="{942BF5CA-DB38-4286-A53C-32B3BBDFDE5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CFC37AC-73B9-4BEA-96D8-CC1836F39FCF}" type="pres">
      <dgm:prSet presAssocID="{942BF5CA-DB38-4286-A53C-32B3BBDFDE59}" presName="level3hierChild" presStyleCnt="0"/>
      <dgm:spPr/>
    </dgm:pt>
    <dgm:pt modelId="{7838AF0B-92C6-4E1C-804C-8E89570B431A}" type="pres">
      <dgm:prSet presAssocID="{A984C470-E49C-4C37-AB01-02447A1BB30E}" presName="conn2-1" presStyleLbl="parChTrans1D3" presStyleIdx="0" presStyleCnt="5"/>
      <dgm:spPr/>
      <dgm:t>
        <a:bodyPr/>
        <a:lstStyle/>
        <a:p>
          <a:endParaRPr lang="es-EC"/>
        </a:p>
      </dgm:t>
    </dgm:pt>
    <dgm:pt modelId="{D49F4FFD-E7A9-4BCF-92F7-A61FDE41580C}" type="pres">
      <dgm:prSet presAssocID="{A984C470-E49C-4C37-AB01-02447A1BB30E}" presName="connTx" presStyleLbl="parChTrans1D3" presStyleIdx="0" presStyleCnt="5"/>
      <dgm:spPr/>
      <dgm:t>
        <a:bodyPr/>
        <a:lstStyle/>
        <a:p>
          <a:endParaRPr lang="es-EC"/>
        </a:p>
      </dgm:t>
    </dgm:pt>
    <dgm:pt modelId="{42932CE9-D86B-451A-BE13-63FCD50C7920}" type="pres">
      <dgm:prSet presAssocID="{E3D24402-ED47-458E-837D-B53F5E4B115E}" presName="root2" presStyleCnt="0"/>
      <dgm:spPr/>
    </dgm:pt>
    <dgm:pt modelId="{C0E3E47F-6867-4381-AF83-29AA2CEBFC99}" type="pres">
      <dgm:prSet presAssocID="{E3D24402-ED47-458E-837D-B53F5E4B115E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1104CF5-ED16-4385-83E8-38350316B699}" type="pres">
      <dgm:prSet presAssocID="{E3D24402-ED47-458E-837D-B53F5E4B115E}" presName="level3hierChild" presStyleCnt="0"/>
      <dgm:spPr/>
    </dgm:pt>
    <dgm:pt modelId="{998EEFFB-B651-4941-86C5-0456AE33CBEC}" type="pres">
      <dgm:prSet presAssocID="{72B6EDD4-9DEE-4270-937E-CE9C8FA00ABE}" presName="conn2-1" presStyleLbl="parChTrans1D3" presStyleIdx="1" presStyleCnt="5"/>
      <dgm:spPr/>
      <dgm:t>
        <a:bodyPr/>
        <a:lstStyle/>
        <a:p>
          <a:endParaRPr lang="es-EC"/>
        </a:p>
      </dgm:t>
    </dgm:pt>
    <dgm:pt modelId="{0FCD42B8-D25A-4532-A661-B05EE9D84A26}" type="pres">
      <dgm:prSet presAssocID="{72B6EDD4-9DEE-4270-937E-CE9C8FA00ABE}" presName="connTx" presStyleLbl="parChTrans1D3" presStyleIdx="1" presStyleCnt="5"/>
      <dgm:spPr/>
      <dgm:t>
        <a:bodyPr/>
        <a:lstStyle/>
        <a:p>
          <a:endParaRPr lang="es-EC"/>
        </a:p>
      </dgm:t>
    </dgm:pt>
    <dgm:pt modelId="{4577E71C-B606-473A-BEBB-0090F0B4FA2E}" type="pres">
      <dgm:prSet presAssocID="{94AA0608-B49D-4C13-AF4F-1D2483415713}" presName="root2" presStyleCnt="0"/>
      <dgm:spPr/>
    </dgm:pt>
    <dgm:pt modelId="{8C178145-DEE6-428B-9A73-3EF09208F8E0}" type="pres">
      <dgm:prSet presAssocID="{94AA0608-B49D-4C13-AF4F-1D2483415713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EFE2FE5-6B4D-42E2-A148-7FA23BDDE17D}" type="pres">
      <dgm:prSet presAssocID="{94AA0608-B49D-4C13-AF4F-1D2483415713}" presName="level3hierChild" presStyleCnt="0"/>
      <dgm:spPr/>
    </dgm:pt>
    <dgm:pt modelId="{6BD3B930-AA13-4E01-A3E9-077781077387}" type="pres">
      <dgm:prSet presAssocID="{D0DE2EA1-D24B-4901-B1F2-496089CB48B4}" presName="conn2-1" presStyleLbl="parChTrans1D4" presStyleIdx="0" presStyleCnt="9"/>
      <dgm:spPr/>
      <dgm:t>
        <a:bodyPr/>
        <a:lstStyle/>
        <a:p>
          <a:endParaRPr lang="es-EC"/>
        </a:p>
      </dgm:t>
    </dgm:pt>
    <dgm:pt modelId="{D48EDD88-80E7-460D-84EB-50BECF90D3C9}" type="pres">
      <dgm:prSet presAssocID="{D0DE2EA1-D24B-4901-B1F2-496089CB48B4}" presName="connTx" presStyleLbl="parChTrans1D4" presStyleIdx="0" presStyleCnt="9"/>
      <dgm:spPr/>
      <dgm:t>
        <a:bodyPr/>
        <a:lstStyle/>
        <a:p>
          <a:endParaRPr lang="es-EC"/>
        </a:p>
      </dgm:t>
    </dgm:pt>
    <dgm:pt modelId="{9C960BF1-F5FA-476B-977C-6C01BCB3E3E5}" type="pres">
      <dgm:prSet presAssocID="{D8CB1DDE-CF05-4D5B-A9BD-96969BC471F5}" presName="root2" presStyleCnt="0"/>
      <dgm:spPr/>
    </dgm:pt>
    <dgm:pt modelId="{B0FC8D97-8739-41F3-BF76-9C5B03809DAD}" type="pres">
      <dgm:prSet presAssocID="{D8CB1DDE-CF05-4D5B-A9BD-96969BC471F5}" presName="LevelTwoTextNode" presStyleLbl="node4" presStyleIdx="0" presStyleCnt="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AA54F53-5CE3-423E-97DA-6BD8B76B11C6}" type="pres">
      <dgm:prSet presAssocID="{D8CB1DDE-CF05-4D5B-A9BD-96969BC471F5}" presName="level3hierChild" presStyleCnt="0"/>
      <dgm:spPr/>
    </dgm:pt>
    <dgm:pt modelId="{81AFD2A6-DB56-4566-BE7D-122076C5CCFF}" type="pres">
      <dgm:prSet presAssocID="{ED1782BF-22D5-483A-80F8-6C5C0762A532}" presName="conn2-1" presStyleLbl="parChTrans1D4" presStyleIdx="1" presStyleCnt="9"/>
      <dgm:spPr/>
      <dgm:t>
        <a:bodyPr/>
        <a:lstStyle/>
        <a:p>
          <a:endParaRPr lang="es-EC"/>
        </a:p>
      </dgm:t>
    </dgm:pt>
    <dgm:pt modelId="{4A3E4EFA-122B-4B7B-8477-F2873EDEB884}" type="pres">
      <dgm:prSet presAssocID="{ED1782BF-22D5-483A-80F8-6C5C0762A532}" presName="connTx" presStyleLbl="parChTrans1D4" presStyleIdx="1" presStyleCnt="9"/>
      <dgm:spPr/>
      <dgm:t>
        <a:bodyPr/>
        <a:lstStyle/>
        <a:p>
          <a:endParaRPr lang="es-EC"/>
        </a:p>
      </dgm:t>
    </dgm:pt>
    <dgm:pt modelId="{504358CC-1211-45E2-8B55-F3CE899FB6FB}" type="pres">
      <dgm:prSet presAssocID="{9144E791-DFA3-4A2A-910C-3E49F20DDD7E}" presName="root2" presStyleCnt="0"/>
      <dgm:spPr/>
    </dgm:pt>
    <dgm:pt modelId="{25BEC614-AE96-45C7-B812-42755B2CACCE}" type="pres">
      <dgm:prSet presAssocID="{9144E791-DFA3-4A2A-910C-3E49F20DDD7E}" presName="LevelTwoTextNode" presStyleLbl="node4" presStyleIdx="1" presStyleCnt="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92B5C4B-BDF1-430C-BC7F-8210DA0C6609}" type="pres">
      <dgm:prSet presAssocID="{9144E791-DFA3-4A2A-910C-3E49F20DDD7E}" presName="level3hierChild" presStyleCnt="0"/>
      <dgm:spPr/>
    </dgm:pt>
    <dgm:pt modelId="{4B95B7AE-8FE5-4965-B72A-210A86506F66}" type="pres">
      <dgm:prSet presAssocID="{43D7C21D-DD71-40BE-8FA9-234210C153FB}" presName="conn2-1" presStyleLbl="parChTrans1D4" presStyleIdx="2" presStyleCnt="9"/>
      <dgm:spPr/>
      <dgm:t>
        <a:bodyPr/>
        <a:lstStyle/>
        <a:p>
          <a:endParaRPr lang="es-EC"/>
        </a:p>
      </dgm:t>
    </dgm:pt>
    <dgm:pt modelId="{F4846DEA-C01C-4AE1-BEFB-B74B45D2A56B}" type="pres">
      <dgm:prSet presAssocID="{43D7C21D-DD71-40BE-8FA9-234210C153FB}" presName="connTx" presStyleLbl="parChTrans1D4" presStyleIdx="2" presStyleCnt="9"/>
      <dgm:spPr/>
      <dgm:t>
        <a:bodyPr/>
        <a:lstStyle/>
        <a:p>
          <a:endParaRPr lang="es-EC"/>
        </a:p>
      </dgm:t>
    </dgm:pt>
    <dgm:pt modelId="{54C87DD3-B0A6-4369-8430-73E278965F69}" type="pres">
      <dgm:prSet presAssocID="{B0DBEE1E-05A8-4428-A8DD-818671C91935}" presName="root2" presStyleCnt="0"/>
      <dgm:spPr/>
    </dgm:pt>
    <dgm:pt modelId="{B70AECED-3C6D-49F7-8563-312DAB191CD3}" type="pres">
      <dgm:prSet presAssocID="{B0DBEE1E-05A8-4428-A8DD-818671C91935}" presName="LevelTwoTextNode" presStyleLbl="node4" presStyleIdx="2" presStyleCnt="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C5B999B-C056-4185-964E-79208D21AF6C}" type="pres">
      <dgm:prSet presAssocID="{B0DBEE1E-05A8-4428-A8DD-818671C91935}" presName="level3hierChild" presStyleCnt="0"/>
      <dgm:spPr/>
    </dgm:pt>
    <dgm:pt modelId="{B3BA06D8-771F-420B-887A-53730E666782}" type="pres">
      <dgm:prSet presAssocID="{7F69BA33-7885-433A-9ABD-66385C758C54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74A197B0-7288-4289-A4B4-D0C6E2478075}" type="pres">
      <dgm:prSet presAssocID="{7F69BA33-7885-433A-9ABD-66385C758C54}" presName="connTx" presStyleLbl="parChTrans1D2" presStyleIdx="1" presStyleCnt="2"/>
      <dgm:spPr/>
      <dgm:t>
        <a:bodyPr/>
        <a:lstStyle/>
        <a:p>
          <a:endParaRPr lang="es-EC"/>
        </a:p>
      </dgm:t>
    </dgm:pt>
    <dgm:pt modelId="{4BCFDE00-05DC-4780-B0F5-CA8755057995}" type="pres">
      <dgm:prSet presAssocID="{3C041A84-2BDD-4E6E-9AA6-BAC26ACD8A05}" presName="root2" presStyleCnt="0"/>
      <dgm:spPr/>
    </dgm:pt>
    <dgm:pt modelId="{9DA7A663-26EB-437B-AE4A-69C04DA2C25A}" type="pres">
      <dgm:prSet presAssocID="{3C041A84-2BDD-4E6E-9AA6-BAC26ACD8A0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758542E-A350-46D6-A486-C74887CF2F70}" type="pres">
      <dgm:prSet presAssocID="{3C041A84-2BDD-4E6E-9AA6-BAC26ACD8A05}" presName="level3hierChild" presStyleCnt="0"/>
      <dgm:spPr/>
    </dgm:pt>
    <dgm:pt modelId="{02D4A256-8EFD-4F16-BE54-0ED6C8BC2CE1}" type="pres">
      <dgm:prSet presAssocID="{6CE64B19-9FB0-40D9-AEF0-945254ADBCEB}" presName="conn2-1" presStyleLbl="parChTrans1D3" presStyleIdx="2" presStyleCnt="5"/>
      <dgm:spPr/>
      <dgm:t>
        <a:bodyPr/>
        <a:lstStyle/>
        <a:p>
          <a:endParaRPr lang="es-EC"/>
        </a:p>
      </dgm:t>
    </dgm:pt>
    <dgm:pt modelId="{C1671805-66AF-4EB5-AC96-9F347A58A7BA}" type="pres">
      <dgm:prSet presAssocID="{6CE64B19-9FB0-40D9-AEF0-945254ADBCEB}" presName="connTx" presStyleLbl="parChTrans1D3" presStyleIdx="2" presStyleCnt="5"/>
      <dgm:spPr/>
      <dgm:t>
        <a:bodyPr/>
        <a:lstStyle/>
        <a:p>
          <a:endParaRPr lang="es-EC"/>
        </a:p>
      </dgm:t>
    </dgm:pt>
    <dgm:pt modelId="{767DD524-14BF-42D2-8A5A-7BE86DB5C448}" type="pres">
      <dgm:prSet presAssocID="{6EBEE71F-2604-4AA6-9C20-E622B81FA691}" presName="root2" presStyleCnt="0"/>
      <dgm:spPr/>
    </dgm:pt>
    <dgm:pt modelId="{795A6C21-A0E3-4367-B449-7C122BA9010B}" type="pres">
      <dgm:prSet presAssocID="{6EBEE71F-2604-4AA6-9C20-E622B81FA691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3CF0224-807B-4E8B-A962-D8215802DC8C}" type="pres">
      <dgm:prSet presAssocID="{6EBEE71F-2604-4AA6-9C20-E622B81FA691}" presName="level3hierChild" presStyleCnt="0"/>
      <dgm:spPr/>
    </dgm:pt>
    <dgm:pt modelId="{23AFD27E-947E-4609-89DB-77FF68729BC2}" type="pres">
      <dgm:prSet presAssocID="{76EE55F9-5C5E-4E77-9FE5-B31059F69743}" presName="conn2-1" presStyleLbl="parChTrans1D4" presStyleIdx="3" presStyleCnt="9"/>
      <dgm:spPr/>
      <dgm:t>
        <a:bodyPr/>
        <a:lstStyle/>
        <a:p>
          <a:endParaRPr lang="es-EC"/>
        </a:p>
      </dgm:t>
    </dgm:pt>
    <dgm:pt modelId="{07D2C91C-0E55-4D9A-B8CD-A41207A7BA5E}" type="pres">
      <dgm:prSet presAssocID="{76EE55F9-5C5E-4E77-9FE5-B31059F69743}" presName="connTx" presStyleLbl="parChTrans1D4" presStyleIdx="3" presStyleCnt="9"/>
      <dgm:spPr/>
      <dgm:t>
        <a:bodyPr/>
        <a:lstStyle/>
        <a:p>
          <a:endParaRPr lang="es-EC"/>
        </a:p>
      </dgm:t>
    </dgm:pt>
    <dgm:pt modelId="{0BAE3862-F6B5-460E-AC47-3C2A52F44E1F}" type="pres">
      <dgm:prSet presAssocID="{BF080C24-7FEA-42F4-89AD-70027F18BFA2}" presName="root2" presStyleCnt="0"/>
      <dgm:spPr/>
    </dgm:pt>
    <dgm:pt modelId="{5592C6DD-22E7-4A73-B0E7-50A1EDDA0C08}" type="pres">
      <dgm:prSet presAssocID="{BF080C24-7FEA-42F4-89AD-70027F18BFA2}" presName="LevelTwoTextNode" presStyleLbl="node4" presStyleIdx="3" presStyleCnt="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9D410F1-3FB0-454A-AB5B-17A4B8E35A17}" type="pres">
      <dgm:prSet presAssocID="{BF080C24-7FEA-42F4-89AD-70027F18BFA2}" presName="level3hierChild" presStyleCnt="0"/>
      <dgm:spPr/>
    </dgm:pt>
    <dgm:pt modelId="{D3400125-4869-4632-9AD6-F25A737CFD13}" type="pres">
      <dgm:prSet presAssocID="{9E3ACB42-4F0D-47B7-ACE5-02FF0DB7FE29}" presName="conn2-1" presStyleLbl="parChTrans1D4" presStyleIdx="4" presStyleCnt="9"/>
      <dgm:spPr/>
      <dgm:t>
        <a:bodyPr/>
        <a:lstStyle/>
        <a:p>
          <a:endParaRPr lang="es-EC"/>
        </a:p>
      </dgm:t>
    </dgm:pt>
    <dgm:pt modelId="{9E7C7FF0-2445-4662-BF9A-DC2909CDD1E0}" type="pres">
      <dgm:prSet presAssocID="{9E3ACB42-4F0D-47B7-ACE5-02FF0DB7FE29}" presName="connTx" presStyleLbl="parChTrans1D4" presStyleIdx="4" presStyleCnt="9"/>
      <dgm:spPr/>
      <dgm:t>
        <a:bodyPr/>
        <a:lstStyle/>
        <a:p>
          <a:endParaRPr lang="es-EC"/>
        </a:p>
      </dgm:t>
    </dgm:pt>
    <dgm:pt modelId="{31181352-301E-407A-B18C-B1AACDA182B6}" type="pres">
      <dgm:prSet presAssocID="{E71F2B19-264D-409B-9713-8E07B1A54DD8}" presName="root2" presStyleCnt="0"/>
      <dgm:spPr/>
    </dgm:pt>
    <dgm:pt modelId="{61F95EB4-3D25-4229-8162-6E4CA8660333}" type="pres">
      <dgm:prSet presAssocID="{E71F2B19-264D-409B-9713-8E07B1A54DD8}" presName="LevelTwoTextNode" presStyleLbl="node4" presStyleIdx="4" presStyleCnt="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D85CFCA-5F76-45CB-AC0A-A29E50C16CFF}" type="pres">
      <dgm:prSet presAssocID="{E71F2B19-264D-409B-9713-8E07B1A54DD8}" presName="level3hierChild" presStyleCnt="0"/>
      <dgm:spPr/>
    </dgm:pt>
    <dgm:pt modelId="{09026CE7-6FA3-4039-94A7-62C1379EB9AA}" type="pres">
      <dgm:prSet presAssocID="{69807F12-D3F7-4153-91C6-AFE308DC8EBE}" presName="conn2-1" presStyleLbl="parChTrans1D3" presStyleIdx="3" presStyleCnt="5"/>
      <dgm:spPr/>
      <dgm:t>
        <a:bodyPr/>
        <a:lstStyle/>
        <a:p>
          <a:endParaRPr lang="es-EC"/>
        </a:p>
      </dgm:t>
    </dgm:pt>
    <dgm:pt modelId="{1EB77A76-D24B-401A-BD8D-B4642EEC60A5}" type="pres">
      <dgm:prSet presAssocID="{69807F12-D3F7-4153-91C6-AFE308DC8EBE}" presName="connTx" presStyleLbl="parChTrans1D3" presStyleIdx="3" presStyleCnt="5"/>
      <dgm:spPr/>
      <dgm:t>
        <a:bodyPr/>
        <a:lstStyle/>
        <a:p>
          <a:endParaRPr lang="es-EC"/>
        </a:p>
      </dgm:t>
    </dgm:pt>
    <dgm:pt modelId="{46AD97CD-42E8-4012-93DE-C8DF8309418F}" type="pres">
      <dgm:prSet presAssocID="{27220B74-242F-4B0A-B428-EC0A646F876B}" presName="root2" presStyleCnt="0"/>
      <dgm:spPr/>
    </dgm:pt>
    <dgm:pt modelId="{B587CD8B-3A37-48FF-A9D6-1DFA901D189F}" type="pres">
      <dgm:prSet presAssocID="{27220B74-242F-4B0A-B428-EC0A646F876B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5C74594-E3A5-4EE3-A94C-50A88493A2DD}" type="pres">
      <dgm:prSet presAssocID="{27220B74-242F-4B0A-B428-EC0A646F876B}" presName="level3hierChild" presStyleCnt="0"/>
      <dgm:spPr/>
    </dgm:pt>
    <dgm:pt modelId="{C3038B7C-0139-45CC-BB9E-86ED86B285D4}" type="pres">
      <dgm:prSet presAssocID="{B41C7FE6-AEA0-4421-A114-BB41BF35D182}" presName="conn2-1" presStyleLbl="parChTrans1D4" presStyleIdx="5" presStyleCnt="9"/>
      <dgm:spPr/>
      <dgm:t>
        <a:bodyPr/>
        <a:lstStyle/>
        <a:p>
          <a:endParaRPr lang="es-EC"/>
        </a:p>
      </dgm:t>
    </dgm:pt>
    <dgm:pt modelId="{1D9F194B-5D2A-47D8-A04F-7EACEE1BB062}" type="pres">
      <dgm:prSet presAssocID="{B41C7FE6-AEA0-4421-A114-BB41BF35D182}" presName="connTx" presStyleLbl="parChTrans1D4" presStyleIdx="5" presStyleCnt="9"/>
      <dgm:spPr/>
      <dgm:t>
        <a:bodyPr/>
        <a:lstStyle/>
        <a:p>
          <a:endParaRPr lang="es-EC"/>
        </a:p>
      </dgm:t>
    </dgm:pt>
    <dgm:pt modelId="{093C25EC-3B6B-4CAA-BD4B-257805B67AFA}" type="pres">
      <dgm:prSet presAssocID="{3559CB56-DC8B-4545-A37D-46643C3D35B1}" presName="root2" presStyleCnt="0"/>
      <dgm:spPr/>
    </dgm:pt>
    <dgm:pt modelId="{4BE99B8A-4635-4448-8491-266FEBC3A0D1}" type="pres">
      <dgm:prSet presAssocID="{3559CB56-DC8B-4545-A37D-46643C3D35B1}" presName="LevelTwoTextNode" presStyleLbl="node4" presStyleIdx="5" presStyleCnt="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A978101-C7F0-4915-9366-BDA7E15B5FE0}" type="pres">
      <dgm:prSet presAssocID="{3559CB56-DC8B-4545-A37D-46643C3D35B1}" presName="level3hierChild" presStyleCnt="0"/>
      <dgm:spPr/>
    </dgm:pt>
    <dgm:pt modelId="{609B797E-E67C-4937-8F72-F769F704C745}" type="pres">
      <dgm:prSet presAssocID="{04411381-AC97-4E2F-93B0-01C40D2D04DF}" presName="conn2-1" presStyleLbl="parChTrans1D4" presStyleIdx="6" presStyleCnt="9"/>
      <dgm:spPr/>
      <dgm:t>
        <a:bodyPr/>
        <a:lstStyle/>
        <a:p>
          <a:endParaRPr lang="es-EC"/>
        </a:p>
      </dgm:t>
    </dgm:pt>
    <dgm:pt modelId="{EC07EED4-86DE-4FDC-AFF3-5A071B2294BB}" type="pres">
      <dgm:prSet presAssocID="{04411381-AC97-4E2F-93B0-01C40D2D04DF}" presName="connTx" presStyleLbl="parChTrans1D4" presStyleIdx="6" presStyleCnt="9"/>
      <dgm:spPr/>
      <dgm:t>
        <a:bodyPr/>
        <a:lstStyle/>
        <a:p>
          <a:endParaRPr lang="es-EC"/>
        </a:p>
      </dgm:t>
    </dgm:pt>
    <dgm:pt modelId="{C2D0D58E-3EDD-4192-B775-98A54E34D846}" type="pres">
      <dgm:prSet presAssocID="{29D70A10-8DA6-4546-8BDD-A3CB81A0DF3D}" presName="root2" presStyleCnt="0"/>
      <dgm:spPr/>
    </dgm:pt>
    <dgm:pt modelId="{2A1339D7-690E-4CE3-9B22-CBBBD6FC7054}" type="pres">
      <dgm:prSet presAssocID="{29D70A10-8DA6-4546-8BDD-A3CB81A0DF3D}" presName="LevelTwoTextNode" presStyleLbl="node4" presStyleIdx="6" presStyleCnt="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A90A2C0-7E28-4B93-A681-8CAC4852CCEC}" type="pres">
      <dgm:prSet presAssocID="{29D70A10-8DA6-4546-8BDD-A3CB81A0DF3D}" presName="level3hierChild" presStyleCnt="0"/>
      <dgm:spPr/>
    </dgm:pt>
    <dgm:pt modelId="{E67C3403-6BCA-45B1-BA38-B2D904847D57}" type="pres">
      <dgm:prSet presAssocID="{9D1C280F-B5E2-41ED-8602-560E36418526}" presName="conn2-1" presStyleLbl="parChTrans1D3" presStyleIdx="4" presStyleCnt="5"/>
      <dgm:spPr/>
      <dgm:t>
        <a:bodyPr/>
        <a:lstStyle/>
        <a:p>
          <a:endParaRPr lang="es-EC"/>
        </a:p>
      </dgm:t>
    </dgm:pt>
    <dgm:pt modelId="{AFF2D447-96DC-46D3-9272-844E95444FE1}" type="pres">
      <dgm:prSet presAssocID="{9D1C280F-B5E2-41ED-8602-560E36418526}" presName="connTx" presStyleLbl="parChTrans1D3" presStyleIdx="4" presStyleCnt="5"/>
      <dgm:spPr/>
      <dgm:t>
        <a:bodyPr/>
        <a:lstStyle/>
        <a:p>
          <a:endParaRPr lang="es-EC"/>
        </a:p>
      </dgm:t>
    </dgm:pt>
    <dgm:pt modelId="{9E11C069-5C6E-4260-AFD0-764318AF664D}" type="pres">
      <dgm:prSet presAssocID="{0F013ACB-0598-40F1-85B4-87CB2F003165}" presName="root2" presStyleCnt="0"/>
      <dgm:spPr/>
    </dgm:pt>
    <dgm:pt modelId="{321AA32F-8A61-4BEC-A199-A16D8D920E89}" type="pres">
      <dgm:prSet presAssocID="{0F013ACB-0598-40F1-85B4-87CB2F003165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ED866FD-761B-4A73-8EC5-CB9EDD027A97}" type="pres">
      <dgm:prSet presAssocID="{0F013ACB-0598-40F1-85B4-87CB2F003165}" presName="level3hierChild" presStyleCnt="0"/>
      <dgm:spPr/>
    </dgm:pt>
    <dgm:pt modelId="{8069CD13-7A92-4C05-8931-B2C6355CEB28}" type="pres">
      <dgm:prSet presAssocID="{DF2CCABE-9055-49DB-8870-024E9EEE34FC}" presName="conn2-1" presStyleLbl="parChTrans1D4" presStyleIdx="7" presStyleCnt="9"/>
      <dgm:spPr/>
      <dgm:t>
        <a:bodyPr/>
        <a:lstStyle/>
        <a:p>
          <a:endParaRPr lang="es-EC"/>
        </a:p>
      </dgm:t>
    </dgm:pt>
    <dgm:pt modelId="{A25C2E5A-7921-4E71-B0A1-076482C640A3}" type="pres">
      <dgm:prSet presAssocID="{DF2CCABE-9055-49DB-8870-024E9EEE34FC}" presName="connTx" presStyleLbl="parChTrans1D4" presStyleIdx="7" presStyleCnt="9"/>
      <dgm:spPr/>
      <dgm:t>
        <a:bodyPr/>
        <a:lstStyle/>
        <a:p>
          <a:endParaRPr lang="es-EC"/>
        </a:p>
      </dgm:t>
    </dgm:pt>
    <dgm:pt modelId="{C967CEA6-35C3-4823-B73E-95EF781E3D71}" type="pres">
      <dgm:prSet presAssocID="{3643A6D8-3EA4-4E22-824E-0FA04AC68E26}" presName="root2" presStyleCnt="0"/>
      <dgm:spPr/>
    </dgm:pt>
    <dgm:pt modelId="{62ED2E5B-C7F4-4F90-81DE-9FF5E07CF382}" type="pres">
      <dgm:prSet presAssocID="{3643A6D8-3EA4-4E22-824E-0FA04AC68E26}" presName="LevelTwoTextNode" presStyleLbl="node4" presStyleIdx="7" presStyleCnt="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391CBEB-A1A8-4756-BB11-20E6BAB86F05}" type="pres">
      <dgm:prSet presAssocID="{3643A6D8-3EA4-4E22-824E-0FA04AC68E26}" presName="level3hierChild" presStyleCnt="0"/>
      <dgm:spPr/>
    </dgm:pt>
    <dgm:pt modelId="{4AB1AA0E-EDAC-4121-A118-37FEBF3D7ABF}" type="pres">
      <dgm:prSet presAssocID="{7717C88F-1CBF-44FB-A77E-99373C0DD069}" presName="conn2-1" presStyleLbl="parChTrans1D4" presStyleIdx="8" presStyleCnt="9"/>
      <dgm:spPr/>
      <dgm:t>
        <a:bodyPr/>
        <a:lstStyle/>
        <a:p>
          <a:endParaRPr lang="es-EC"/>
        </a:p>
      </dgm:t>
    </dgm:pt>
    <dgm:pt modelId="{854CA72E-2B87-4CCF-BF69-44BB25637FE5}" type="pres">
      <dgm:prSet presAssocID="{7717C88F-1CBF-44FB-A77E-99373C0DD069}" presName="connTx" presStyleLbl="parChTrans1D4" presStyleIdx="8" presStyleCnt="9"/>
      <dgm:spPr/>
      <dgm:t>
        <a:bodyPr/>
        <a:lstStyle/>
        <a:p>
          <a:endParaRPr lang="es-EC"/>
        </a:p>
      </dgm:t>
    </dgm:pt>
    <dgm:pt modelId="{8D597219-306E-48E0-9009-33E831428F58}" type="pres">
      <dgm:prSet presAssocID="{20B72543-9012-4554-A966-631E1A9C03E0}" presName="root2" presStyleCnt="0"/>
      <dgm:spPr/>
    </dgm:pt>
    <dgm:pt modelId="{A5144FA6-2077-4FD7-9C85-64E668642D8C}" type="pres">
      <dgm:prSet presAssocID="{20B72543-9012-4554-A966-631E1A9C03E0}" presName="LevelTwoTextNode" presStyleLbl="node4" presStyleIdx="8" presStyleCnt="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7BF83BF-C59F-4FA8-BE2D-B16C6AF163D9}" type="pres">
      <dgm:prSet presAssocID="{20B72543-9012-4554-A966-631E1A9C03E0}" presName="level3hierChild" presStyleCnt="0"/>
      <dgm:spPr/>
    </dgm:pt>
  </dgm:ptLst>
  <dgm:cxnLst>
    <dgm:cxn modelId="{DEB95B07-984A-4153-AB22-C3A968D8C7C7}" srcId="{94AA0608-B49D-4C13-AF4F-1D2483415713}" destId="{B0DBEE1E-05A8-4428-A8DD-818671C91935}" srcOrd="1" destOrd="0" parTransId="{43D7C21D-DD71-40BE-8FA9-234210C153FB}" sibTransId="{DC9B1256-0FA5-49C5-81DC-B1952D9FEF54}"/>
    <dgm:cxn modelId="{8AFBC0E3-3DE7-4EB7-874E-F8834F1E0BC7}" srcId="{3C041A84-2BDD-4E6E-9AA6-BAC26ACD8A05}" destId="{0F013ACB-0598-40F1-85B4-87CB2F003165}" srcOrd="2" destOrd="0" parTransId="{9D1C280F-B5E2-41ED-8602-560E36418526}" sibTransId="{249AC473-3ACB-4E8B-A20B-03613647BCD3}"/>
    <dgm:cxn modelId="{9FECBA6C-B74D-429E-90C9-B5394C3C0DCA}" srcId="{3559CB56-DC8B-4545-A37D-46643C3D35B1}" destId="{29D70A10-8DA6-4546-8BDD-A3CB81A0DF3D}" srcOrd="0" destOrd="0" parTransId="{04411381-AC97-4E2F-93B0-01C40D2D04DF}" sibTransId="{64070AC1-EBE9-47C9-934F-C8CBDDFDCB80}"/>
    <dgm:cxn modelId="{240C1C3F-346C-4E05-926A-5139FA9998B6}" type="presOf" srcId="{0F013ACB-0598-40F1-85B4-87CB2F003165}" destId="{321AA32F-8A61-4BEC-A199-A16D8D920E89}" srcOrd="0" destOrd="0" presId="urn:microsoft.com/office/officeart/2008/layout/HorizontalMultiLevelHierarchy"/>
    <dgm:cxn modelId="{2D2BCFD4-0CF2-4643-9940-AD020078B819}" type="presOf" srcId="{3559CB56-DC8B-4545-A37D-46643C3D35B1}" destId="{4BE99B8A-4635-4448-8491-266FEBC3A0D1}" srcOrd="0" destOrd="0" presId="urn:microsoft.com/office/officeart/2008/layout/HorizontalMultiLevelHierarchy"/>
    <dgm:cxn modelId="{43CDBE42-6BEB-44D6-AAF3-FD5BD3B5013A}" type="presOf" srcId="{27220B74-242F-4B0A-B428-EC0A646F876B}" destId="{B587CD8B-3A37-48FF-A9D6-1DFA901D189F}" srcOrd="0" destOrd="0" presId="urn:microsoft.com/office/officeart/2008/layout/HorizontalMultiLevelHierarchy"/>
    <dgm:cxn modelId="{777F5F43-31CD-42CC-8661-C163E1EC83FF}" type="presOf" srcId="{7717C88F-1CBF-44FB-A77E-99373C0DD069}" destId="{854CA72E-2B87-4CCF-BF69-44BB25637FE5}" srcOrd="1" destOrd="0" presId="urn:microsoft.com/office/officeart/2008/layout/HorizontalMultiLevelHierarchy"/>
    <dgm:cxn modelId="{998EAB33-5C5A-4782-801D-86A6E3A8FCEE}" srcId="{27220B74-242F-4B0A-B428-EC0A646F876B}" destId="{3559CB56-DC8B-4545-A37D-46643C3D35B1}" srcOrd="0" destOrd="0" parTransId="{B41C7FE6-AEA0-4421-A114-BB41BF35D182}" sibTransId="{5A52BE17-6CA6-47D4-A456-B11CF612B58E}"/>
    <dgm:cxn modelId="{C3CAF90D-A6B8-489A-8D3A-9E39F4C6A878}" type="presOf" srcId="{72B6EDD4-9DEE-4270-937E-CE9C8FA00ABE}" destId="{0FCD42B8-D25A-4532-A661-B05EE9D84A26}" srcOrd="1" destOrd="0" presId="urn:microsoft.com/office/officeart/2008/layout/HorizontalMultiLevelHierarchy"/>
    <dgm:cxn modelId="{F7129268-597C-4727-B35A-853A72E822B3}" type="presOf" srcId="{7F69BA33-7885-433A-9ABD-66385C758C54}" destId="{74A197B0-7288-4289-A4B4-D0C6E2478075}" srcOrd="1" destOrd="0" presId="urn:microsoft.com/office/officeart/2008/layout/HorizontalMultiLevelHierarchy"/>
    <dgm:cxn modelId="{366F9DC7-EE93-4B59-9128-E19A84B5D447}" type="presOf" srcId="{43D7C21D-DD71-40BE-8FA9-234210C153FB}" destId="{F4846DEA-C01C-4AE1-BEFB-B74B45D2A56B}" srcOrd="1" destOrd="0" presId="urn:microsoft.com/office/officeart/2008/layout/HorizontalMultiLevelHierarchy"/>
    <dgm:cxn modelId="{298AE69F-2DE0-49A7-B1F2-6D22203DD4FD}" type="presOf" srcId="{942BF5CA-DB38-4286-A53C-32B3BBDFDE59}" destId="{53F744E0-092D-4EFE-9C55-FB2E57FBB20E}" srcOrd="0" destOrd="0" presId="urn:microsoft.com/office/officeart/2008/layout/HorizontalMultiLevelHierarchy"/>
    <dgm:cxn modelId="{31008146-E4BB-4105-92B5-31BB565D2668}" type="presOf" srcId="{ED1782BF-22D5-483A-80F8-6C5C0762A532}" destId="{81AFD2A6-DB56-4566-BE7D-122076C5CCFF}" srcOrd="0" destOrd="0" presId="urn:microsoft.com/office/officeart/2008/layout/HorizontalMultiLevelHierarchy"/>
    <dgm:cxn modelId="{C68CCEA6-03DF-4B33-9B5F-F8D6E9E19E92}" srcId="{362C50FF-50DD-4463-BD35-3FDC24F27B0F}" destId="{3C041A84-2BDD-4E6E-9AA6-BAC26ACD8A05}" srcOrd="1" destOrd="0" parTransId="{7F69BA33-7885-433A-9ABD-66385C758C54}" sibTransId="{273A7737-4CB2-43F9-9C03-60DC9FE2FD68}"/>
    <dgm:cxn modelId="{03CC33DC-B8BA-45B2-9FF1-0B21CA94F028}" type="presOf" srcId="{D0DE2EA1-D24B-4901-B1F2-496089CB48B4}" destId="{6BD3B930-AA13-4E01-A3E9-077781077387}" srcOrd="0" destOrd="0" presId="urn:microsoft.com/office/officeart/2008/layout/HorizontalMultiLevelHierarchy"/>
    <dgm:cxn modelId="{3E8981CD-AECA-4DC0-A952-2406F9F5394A}" type="presOf" srcId="{04411381-AC97-4E2F-93B0-01C40D2D04DF}" destId="{609B797E-E67C-4937-8F72-F769F704C745}" srcOrd="0" destOrd="0" presId="urn:microsoft.com/office/officeart/2008/layout/HorizontalMultiLevelHierarchy"/>
    <dgm:cxn modelId="{53AB155E-B943-48BA-A8E1-8D088DAE9189}" type="presOf" srcId="{9D1C280F-B5E2-41ED-8602-560E36418526}" destId="{AFF2D447-96DC-46D3-9272-844E95444FE1}" srcOrd="1" destOrd="0" presId="urn:microsoft.com/office/officeart/2008/layout/HorizontalMultiLevelHierarchy"/>
    <dgm:cxn modelId="{1A1017C8-9524-4D8A-9CC6-76BCC6BC63A4}" type="presOf" srcId="{362C50FF-50DD-4463-BD35-3FDC24F27B0F}" destId="{F3D40556-CD03-4321-9F1F-9EC5EB0ECB8D}" srcOrd="0" destOrd="0" presId="urn:microsoft.com/office/officeart/2008/layout/HorizontalMultiLevelHierarchy"/>
    <dgm:cxn modelId="{AF75E368-B697-4F90-AE74-DDAE3A8D08B1}" type="presOf" srcId="{C170E5C2-5E33-498C-B129-7E4106032455}" destId="{0F93C8E1-5163-433E-BF01-07CE2436F4FF}" srcOrd="0" destOrd="0" presId="urn:microsoft.com/office/officeart/2008/layout/HorizontalMultiLevelHierarchy"/>
    <dgm:cxn modelId="{EEE31BD1-1389-48DF-9B10-297A3017924C}" srcId="{6EBEE71F-2604-4AA6-9C20-E622B81FA691}" destId="{BF080C24-7FEA-42F4-89AD-70027F18BFA2}" srcOrd="0" destOrd="0" parTransId="{76EE55F9-5C5E-4E77-9FE5-B31059F69743}" sibTransId="{E88006C0-05DF-4C0E-878E-BE37CB8F1C1A}"/>
    <dgm:cxn modelId="{939754AE-7416-4CF5-B85F-65C03B36CE22}" srcId="{D8CB1DDE-CF05-4D5B-A9BD-96969BC471F5}" destId="{9144E791-DFA3-4A2A-910C-3E49F20DDD7E}" srcOrd="0" destOrd="0" parTransId="{ED1782BF-22D5-483A-80F8-6C5C0762A532}" sibTransId="{FE98FB6E-D76F-4555-899B-0EDB0F15C179}"/>
    <dgm:cxn modelId="{13D22E41-5A85-4370-B387-A5D540944505}" type="presOf" srcId="{43D7C21D-DD71-40BE-8FA9-234210C153FB}" destId="{4B95B7AE-8FE5-4965-B72A-210A86506F66}" srcOrd="0" destOrd="0" presId="urn:microsoft.com/office/officeart/2008/layout/HorizontalMultiLevelHierarchy"/>
    <dgm:cxn modelId="{A3150DB0-421F-4424-B7E3-DFA649A0BC3C}" srcId="{942BF5CA-DB38-4286-A53C-32B3BBDFDE59}" destId="{94AA0608-B49D-4C13-AF4F-1D2483415713}" srcOrd="1" destOrd="0" parTransId="{72B6EDD4-9DEE-4270-937E-CE9C8FA00ABE}" sibTransId="{C0DC6F82-F9C3-4982-9F07-6BAC686A5015}"/>
    <dgm:cxn modelId="{C3278874-3BB1-4511-89F8-22D08F5DFFCB}" type="presOf" srcId="{9E3ACB42-4F0D-47B7-ACE5-02FF0DB7FE29}" destId="{9E7C7FF0-2445-4662-BF9A-DC2909CDD1E0}" srcOrd="1" destOrd="0" presId="urn:microsoft.com/office/officeart/2008/layout/HorizontalMultiLevelHierarchy"/>
    <dgm:cxn modelId="{906C15E0-A7B4-4507-B57B-FD32102BB317}" type="presOf" srcId="{6CE64B19-9FB0-40D9-AEF0-945254ADBCEB}" destId="{C1671805-66AF-4EB5-AC96-9F347A58A7BA}" srcOrd="1" destOrd="0" presId="urn:microsoft.com/office/officeart/2008/layout/HorizontalMultiLevelHierarchy"/>
    <dgm:cxn modelId="{5FA5E11D-6667-4A34-9418-0D712CDC7847}" type="presOf" srcId="{76EE55F9-5C5E-4E77-9FE5-B31059F69743}" destId="{07D2C91C-0E55-4D9A-B8CD-A41207A7BA5E}" srcOrd="1" destOrd="0" presId="urn:microsoft.com/office/officeart/2008/layout/HorizontalMultiLevelHierarchy"/>
    <dgm:cxn modelId="{59DE92A4-7B5D-4396-90B5-CC45EEDA2236}" type="presOf" srcId="{D0DE2EA1-D24B-4901-B1F2-496089CB48B4}" destId="{D48EDD88-80E7-460D-84EB-50BECF90D3C9}" srcOrd="1" destOrd="0" presId="urn:microsoft.com/office/officeart/2008/layout/HorizontalMultiLevelHierarchy"/>
    <dgm:cxn modelId="{EC0F89BA-1F2E-43BC-A34F-FB1B4E60C148}" type="presOf" srcId="{A984C470-E49C-4C37-AB01-02447A1BB30E}" destId="{7838AF0B-92C6-4E1C-804C-8E89570B431A}" srcOrd="0" destOrd="0" presId="urn:microsoft.com/office/officeart/2008/layout/HorizontalMultiLevelHierarchy"/>
    <dgm:cxn modelId="{C61CDF6C-D2B0-4F36-AB7F-0B366FEBB880}" type="presOf" srcId="{BF080C24-7FEA-42F4-89AD-70027F18BFA2}" destId="{5592C6DD-22E7-4A73-B0E7-50A1EDDA0C08}" srcOrd="0" destOrd="0" presId="urn:microsoft.com/office/officeart/2008/layout/HorizontalMultiLevelHierarchy"/>
    <dgm:cxn modelId="{45F79F9A-8ADB-4D3E-AEE9-FFFA6A57D522}" srcId="{C170E5C2-5E33-498C-B129-7E4106032455}" destId="{362C50FF-50DD-4463-BD35-3FDC24F27B0F}" srcOrd="0" destOrd="0" parTransId="{195932AD-786B-4868-87B8-9115490CFA79}" sibTransId="{2C713275-A7E4-4F8A-A459-6671A192CB48}"/>
    <dgm:cxn modelId="{5654C4EE-B4DE-43AC-BB10-28424C72DF3B}" type="presOf" srcId="{9E3ACB42-4F0D-47B7-ACE5-02FF0DB7FE29}" destId="{D3400125-4869-4632-9AD6-F25A737CFD13}" srcOrd="0" destOrd="0" presId="urn:microsoft.com/office/officeart/2008/layout/HorizontalMultiLevelHierarchy"/>
    <dgm:cxn modelId="{D773FB10-869C-4A86-8A45-42D2B549C085}" type="presOf" srcId="{A984C470-E49C-4C37-AB01-02447A1BB30E}" destId="{D49F4FFD-E7A9-4BCF-92F7-A61FDE41580C}" srcOrd="1" destOrd="0" presId="urn:microsoft.com/office/officeart/2008/layout/HorizontalMultiLevelHierarchy"/>
    <dgm:cxn modelId="{2C22DF07-D8B6-4761-8CD5-686C6A70DD4C}" type="presOf" srcId="{20B72543-9012-4554-A966-631E1A9C03E0}" destId="{A5144FA6-2077-4FD7-9C85-64E668642D8C}" srcOrd="0" destOrd="0" presId="urn:microsoft.com/office/officeart/2008/layout/HorizontalMultiLevelHierarchy"/>
    <dgm:cxn modelId="{C91FE0F1-83B0-42FA-84D4-7E9ABE340307}" type="presOf" srcId="{3C041A84-2BDD-4E6E-9AA6-BAC26ACD8A05}" destId="{9DA7A663-26EB-437B-AE4A-69C04DA2C25A}" srcOrd="0" destOrd="0" presId="urn:microsoft.com/office/officeart/2008/layout/HorizontalMultiLevelHierarchy"/>
    <dgm:cxn modelId="{4F7DE802-C00F-42CA-8769-48A886E567BC}" srcId="{0F013ACB-0598-40F1-85B4-87CB2F003165}" destId="{3643A6D8-3EA4-4E22-824E-0FA04AC68E26}" srcOrd="0" destOrd="0" parTransId="{DF2CCABE-9055-49DB-8870-024E9EEE34FC}" sibTransId="{77C19CFC-9A6B-482A-AF8A-D37103B684AA}"/>
    <dgm:cxn modelId="{5712D45B-3329-45C0-A970-AAF888088DC9}" type="presOf" srcId="{E3D24402-ED47-458E-837D-B53F5E4B115E}" destId="{C0E3E47F-6867-4381-AF83-29AA2CEBFC99}" srcOrd="0" destOrd="0" presId="urn:microsoft.com/office/officeart/2008/layout/HorizontalMultiLevelHierarchy"/>
    <dgm:cxn modelId="{5A0A89C3-A28E-49B2-9C05-6BD8C1B44643}" srcId="{BF080C24-7FEA-42F4-89AD-70027F18BFA2}" destId="{E71F2B19-264D-409B-9713-8E07B1A54DD8}" srcOrd="0" destOrd="0" parTransId="{9E3ACB42-4F0D-47B7-ACE5-02FF0DB7FE29}" sibTransId="{0108E85E-DE1D-4E66-BB30-1D5BC21BFD02}"/>
    <dgm:cxn modelId="{7571FE79-5073-4CB3-81E9-FCFDD174409F}" srcId="{94AA0608-B49D-4C13-AF4F-1D2483415713}" destId="{D8CB1DDE-CF05-4D5B-A9BD-96969BC471F5}" srcOrd="0" destOrd="0" parTransId="{D0DE2EA1-D24B-4901-B1F2-496089CB48B4}" sibTransId="{7AC5BE81-7F9D-4050-BE2E-56DA3F6F1BC4}"/>
    <dgm:cxn modelId="{B5863D79-E32F-4CBC-8BBF-49B4B11AC8BE}" srcId="{362C50FF-50DD-4463-BD35-3FDC24F27B0F}" destId="{942BF5CA-DB38-4286-A53C-32B3BBDFDE59}" srcOrd="0" destOrd="0" parTransId="{A45DDF7C-8279-4344-A303-892888C91E86}" sibTransId="{66515E70-3657-43D8-AE21-74C2F67E7F8D}"/>
    <dgm:cxn modelId="{D3C77D74-6086-4FEA-9F54-87B431AAC890}" type="presOf" srcId="{69807F12-D3F7-4153-91C6-AFE308DC8EBE}" destId="{1EB77A76-D24B-401A-BD8D-B4642EEC60A5}" srcOrd="1" destOrd="0" presId="urn:microsoft.com/office/officeart/2008/layout/HorizontalMultiLevelHierarchy"/>
    <dgm:cxn modelId="{8C8C9991-1CE9-46F3-84BD-74B680CA5ABC}" type="presOf" srcId="{94AA0608-B49D-4C13-AF4F-1D2483415713}" destId="{8C178145-DEE6-428B-9A73-3EF09208F8E0}" srcOrd="0" destOrd="0" presId="urn:microsoft.com/office/officeart/2008/layout/HorizontalMultiLevelHierarchy"/>
    <dgm:cxn modelId="{A51EA91E-EEBA-4F44-8E9E-98834F10829D}" srcId="{942BF5CA-DB38-4286-A53C-32B3BBDFDE59}" destId="{E3D24402-ED47-458E-837D-B53F5E4B115E}" srcOrd="0" destOrd="0" parTransId="{A984C470-E49C-4C37-AB01-02447A1BB30E}" sibTransId="{4508C647-F2C1-497F-8076-94D212D414DB}"/>
    <dgm:cxn modelId="{64AA47D0-9C8D-408A-BC2D-F7365D9F8794}" type="presOf" srcId="{E71F2B19-264D-409B-9713-8E07B1A54DD8}" destId="{61F95EB4-3D25-4229-8162-6E4CA8660333}" srcOrd="0" destOrd="0" presId="urn:microsoft.com/office/officeart/2008/layout/HorizontalMultiLevelHierarchy"/>
    <dgm:cxn modelId="{ECC489CC-D62F-49E1-B4EB-10E54AF459DB}" type="presOf" srcId="{DF2CCABE-9055-49DB-8870-024E9EEE34FC}" destId="{8069CD13-7A92-4C05-8931-B2C6355CEB28}" srcOrd="0" destOrd="0" presId="urn:microsoft.com/office/officeart/2008/layout/HorizontalMultiLevelHierarchy"/>
    <dgm:cxn modelId="{A7E96DFA-27B8-48CC-99CD-092F58B1C5AC}" srcId="{3C041A84-2BDD-4E6E-9AA6-BAC26ACD8A05}" destId="{6EBEE71F-2604-4AA6-9C20-E622B81FA691}" srcOrd="0" destOrd="0" parTransId="{6CE64B19-9FB0-40D9-AEF0-945254ADBCEB}" sibTransId="{139803AB-FADF-4224-8A61-E9FEDC3A3D1E}"/>
    <dgm:cxn modelId="{EF76A5F2-C085-4CDB-9A60-9FC6F78DF5B0}" srcId="{3643A6D8-3EA4-4E22-824E-0FA04AC68E26}" destId="{20B72543-9012-4554-A966-631E1A9C03E0}" srcOrd="0" destOrd="0" parTransId="{7717C88F-1CBF-44FB-A77E-99373C0DD069}" sibTransId="{91666577-A058-446A-81E8-D6B08C7ED704}"/>
    <dgm:cxn modelId="{6E8C94C6-574D-4806-8EEE-FAA9997EFF4D}" type="presOf" srcId="{6EBEE71F-2604-4AA6-9C20-E622B81FA691}" destId="{795A6C21-A0E3-4367-B449-7C122BA9010B}" srcOrd="0" destOrd="0" presId="urn:microsoft.com/office/officeart/2008/layout/HorizontalMultiLevelHierarchy"/>
    <dgm:cxn modelId="{2A68AE23-A707-4AF5-9649-3230B1903FC7}" type="presOf" srcId="{DF2CCABE-9055-49DB-8870-024E9EEE34FC}" destId="{A25C2E5A-7921-4E71-B0A1-076482C640A3}" srcOrd="1" destOrd="0" presId="urn:microsoft.com/office/officeart/2008/layout/HorizontalMultiLevelHierarchy"/>
    <dgm:cxn modelId="{00D28103-092F-423D-A781-925152F80ED1}" type="presOf" srcId="{29D70A10-8DA6-4546-8BDD-A3CB81A0DF3D}" destId="{2A1339D7-690E-4CE3-9B22-CBBBD6FC7054}" srcOrd="0" destOrd="0" presId="urn:microsoft.com/office/officeart/2008/layout/HorizontalMultiLevelHierarchy"/>
    <dgm:cxn modelId="{A39E85D8-97D8-4BDA-AE45-596A837C0EEE}" type="presOf" srcId="{7F69BA33-7885-433A-9ABD-66385C758C54}" destId="{B3BA06D8-771F-420B-887A-53730E666782}" srcOrd="0" destOrd="0" presId="urn:microsoft.com/office/officeart/2008/layout/HorizontalMultiLevelHierarchy"/>
    <dgm:cxn modelId="{3BA709D3-8824-44AE-88BF-01CE71B988CD}" type="presOf" srcId="{72B6EDD4-9DEE-4270-937E-CE9C8FA00ABE}" destId="{998EEFFB-B651-4941-86C5-0456AE33CBEC}" srcOrd="0" destOrd="0" presId="urn:microsoft.com/office/officeart/2008/layout/HorizontalMultiLevelHierarchy"/>
    <dgm:cxn modelId="{357803DF-9772-422B-9F52-99B8055292C4}" type="presOf" srcId="{A45DDF7C-8279-4344-A303-892888C91E86}" destId="{D6514798-A4CA-4C5E-9C42-A65C93505B65}" srcOrd="0" destOrd="0" presId="urn:microsoft.com/office/officeart/2008/layout/HorizontalMultiLevelHierarchy"/>
    <dgm:cxn modelId="{88A27F94-56A6-4A44-98C9-B5BCA538EEAE}" srcId="{3C041A84-2BDD-4E6E-9AA6-BAC26ACD8A05}" destId="{27220B74-242F-4B0A-B428-EC0A646F876B}" srcOrd="1" destOrd="0" parTransId="{69807F12-D3F7-4153-91C6-AFE308DC8EBE}" sibTransId="{B25404E9-B5F3-4768-93D3-8E53D10830EA}"/>
    <dgm:cxn modelId="{95A8E443-742F-44D4-80E4-7AFFF0D4B426}" type="presOf" srcId="{7717C88F-1CBF-44FB-A77E-99373C0DD069}" destId="{4AB1AA0E-EDAC-4121-A118-37FEBF3D7ABF}" srcOrd="0" destOrd="0" presId="urn:microsoft.com/office/officeart/2008/layout/HorizontalMultiLevelHierarchy"/>
    <dgm:cxn modelId="{0E4B4CB7-5C60-44F7-9E92-E8F00D5F40C1}" type="presOf" srcId="{B0DBEE1E-05A8-4428-A8DD-818671C91935}" destId="{B70AECED-3C6D-49F7-8563-312DAB191CD3}" srcOrd="0" destOrd="0" presId="urn:microsoft.com/office/officeart/2008/layout/HorizontalMultiLevelHierarchy"/>
    <dgm:cxn modelId="{440D2555-2A8C-4477-A13E-47800080E2BB}" type="presOf" srcId="{A45DDF7C-8279-4344-A303-892888C91E86}" destId="{DD7035AD-0359-41B2-9EFD-1AF298681608}" srcOrd="1" destOrd="0" presId="urn:microsoft.com/office/officeart/2008/layout/HorizontalMultiLevelHierarchy"/>
    <dgm:cxn modelId="{8E4FC411-9BFB-4B88-AB5B-560C89BE3ECA}" type="presOf" srcId="{B41C7FE6-AEA0-4421-A114-BB41BF35D182}" destId="{1D9F194B-5D2A-47D8-A04F-7EACEE1BB062}" srcOrd="1" destOrd="0" presId="urn:microsoft.com/office/officeart/2008/layout/HorizontalMultiLevelHierarchy"/>
    <dgm:cxn modelId="{F97FFBD6-0907-4CA9-94B5-DAB84A240A76}" type="presOf" srcId="{69807F12-D3F7-4153-91C6-AFE308DC8EBE}" destId="{09026CE7-6FA3-4039-94A7-62C1379EB9AA}" srcOrd="0" destOrd="0" presId="urn:microsoft.com/office/officeart/2008/layout/HorizontalMultiLevelHierarchy"/>
    <dgm:cxn modelId="{54E8B6CB-52E1-4618-A090-F84AAAEEE750}" type="presOf" srcId="{9D1C280F-B5E2-41ED-8602-560E36418526}" destId="{E67C3403-6BCA-45B1-BA38-B2D904847D57}" srcOrd="0" destOrd="0" presId="urn:microsoft.com/office/officeart/2008/layout/HorizontalMultiLevelHierarchy"/>
    <dgm:cxn modelId="{CDB709FA-18E6-47E2-B091-8D95A7FFA93A}" type="presOf" srcId="{ED1782BF-22D5-483A-80F8-6C5C0762A532}" destId="{4A3E4EFA-122B-4B7B-8477-F2873EDEB884}" srcOrd="1" destOrd="0" presId="urn:microsoft.com/office/officeart/2008/layout/HorizontalMultiLevelHierarchy"/>
    <dgm:cxn modelId="{E7DEADC4-2D3C-409A-8205-35C3783CA41C}" type="presOf" srcId="{04411381-AC97-4E2F-93B0-01C40D2D04DF}" destId="{EC07EED4-86DE-4FDC-AFF3-5A071B2294BB}" srcOrd="1" destOrd="0" presId="urn:microsoft.com/office/officeart/2008/layout/HorizontalMultiLevelHierarchy"/>
    <dgm:cxn modelId="{4F877351-B27E-40E1-BBC3-51A2A64BE286}" type="presOf" srcId="{76EE55F9-5C5E-4E77-9FE5-B31059F69743}" destId="{23AFD27E-947E-4609-89DB-77FF68729BC2}" srcOrd="0" destOrd="0" presId="urn:microsoft.com/office/officeart/2008/layout/HorizontalMultiLevelHierarchy"/>
    <dgm:cxn modelId="{F375CB28-200D-40CB-AEDB-19E5FE6AD60F}" type="presOf" srcId="{9144E791-DFA3-4A2A-910C-3E49F20DDD7E}" destId="{25BEC614-AE96-45C7-B812-42755B2CACCE}" srcOrd="0" destOrd="0" presId="urn:microsoft.com/office/officeart/2008/layout/HorizontalMultiLevelHierarchy"/>
    <dgm:cxn modelId="{C6A070C4-960F-4FB9-AED4-DC0F2EB928F1}" type="presOf" srcId="{6CE64B19-9FB0-40D9-AEF0-945254ADBCEB}" destId="{02D4A256-8EFD-4F16-BE54-0ED6C8BC2CE1}" srcOrd="0" destOrd="0" presId="urn:microsoft.com/office/officeart/2008/layout/HorizontalMultiLevelHierarchy"/>
    <dgm:cxn modelId="{E98A09A6-0F46-422E-9C07-2A07363B38F6}" type="presOf" srcId="{3643A6D8-3EA4-4E22-824E-0FA04AC68E26}" destId="{62ED2E5B-C7F4-4F90-81DE-9FF5E07CF382}" srcOrd="0" destOrd="0" presId="urn:microsoft.com/office/officeart/2008/layout/HorizontalMultiLevelHierarchy"/>
    <dgm:cxn modelId="{3D175838-8041-4227-90D1-0E50692D30BA}" type="presOf" srcId="{B41C7FE6-AEA0-4421-A114-BB41BF35D182}" destId="{C3038B7C-0139-45CC-BB9E-86ED86B285D4}" srcOrd="0" destOrd="0" presId="urn:microsoft.com/office/officeart/2008/layout/HorizontalMultiLevelHierarchy"/>
    <dgm:cxn modelId="{9BEE0C52-D18B-43F7-9275-523168BC3D60}" type="presOf" srcId="{D8CB1DDE-CF05-4D5B-A9BD-96969BC471F5}" destId="{B0FC8D97-8739-41F3-BF76-9C5B03809DAD}" srcOrd="0" destOrd="0" presId="urn:microsoft.com/office/officeart/2008/layout/HorizontalMultiLevelHierarchy"/>
    <dgm:cxn modelId="{CF71F63E-50BB-4240-B5CE-8DA0F9960E84}" type="presParOf" srcId="{0F93C8E1-5163-433E-BF01-07CE2436F4FF}" destId="{99F5158C-834C-4BA6-9DA0-3A2C25D8C411}" srcOrd="0" destOrd="0" presId="urn:microsoft.com/office/officeart/2008/layout/HorizontalMultiLevelHierarchy"/>
    <dgm:cxn modelId="{D4B16995-611B-4471-8263-DC0DD41338FD}" type="presParOf" srcId="{99F5158C-834C-4BA6-9DA0-3A2C25D8C411}" destId="{F3D40556-CD03-4321-9F1F-9EC5EB0ECB8D}" srcOrd="0" destOrd="0" presId="urn:microsoft.com/office/officeart/2008/layout/HorizontalMultiLevelHierarchy"/>
    <dgm:cxn modelId="{15E798B0-24FE-4124-BD63-52E5DB22509B}" type="presParOf" srcId="{99F5158C-834C-4BA6-9DA0-3A2C25D8C411}" destId="{BC1F2E6B-1310-4A56-BC14-47B3D8B58274}" srcOrd="1" destOrd="0" presId="urn:microsoft.com/office/officeart/2008/layout/HorizontalMultiLevelHierarchy"/>
    <dgm:cxn modelId="{52F1219C-1FA9-4D70-B055-DCF57186E996}" type="presParOf" srcId="{BC1F2E6B-1310-4A56-BC14-47B3D8B58274}" destId="{D6514798-A4CA-4C5E-9C42-A65C93505B65}" srcOrd="0" destOrd="0" presId="urn:microsoft.com/office/officeart/2008/layout/HorizontalMultiLevelHierarchy"/>
    <dgm:cxn modelId="{A219A71B-D0B6-4364-B9EA-328089CE90F8}" type="presParOf" srcId="{D6514798-A4CA-4C5E-9C42-A65C93505B65}" destId="{DD7035AD-0359-41B2-9EFD-1AF298681608}" srcOrd="0" destOrd="0" presId="urn:microsoft.com/office/officeart/2008/layout/HorizontalMultiLevelHierarchy"/>
    <dgm:cxn modelId="{9E688936-ECBC-484C-AF5F-6437EADBC21A}" type="presParOf" srcId="{BC1F2E6B-1310-4A56-BC14-47B3D8B58274}" destId="{EFC1EC14-DE23-429E-A584-847211DAB7CB}" srcOrd="1" destOrd="0" presId="urn:microsoft.com/office/officeart/2008/layout/HorizontalMultiLevelHierarchy"/>
    <dgm:cxn modelId="{0A16F856-ADE8-4765-9A6E-E1C77E261C83}" type="presParOf" srcId="{EFC1EC14-DE23-429E-A584-847211DAB7CB}" destId="{53F744E0-092D-4EFE-9C55-FB2E57FBB20E}" srcOrd="0" destOrd="0" presId="urn:microsoft.com/office/officeart/2008/layout/HorizontalMultiLevelHierarchy"/>
    <dgm:cxn modelId="{47D31060-030A-4EDB-800B-2A68846B1BFA}" type="presParOf" srcId="{EFC1EC14-DE23-429E-A584-847211DAB7CB}" destId="{3CFC37AC-73B9-4BEA-96D8-CC1836F39FCF}" srcOrd="1" destOrd="0" presId="urn:microsoft.com/office/officeart/2008/layout/HorizontalMultiLevelHierarchy"/>
    <dgm:cxn modelId="{A14818EB-1966-414A-9C42-36195EA36B1E}" type="presParOf" srcId="{3CFC37AC-73B9-4BEA-96D8-CC1836F39FCF}" destId="{7838AF0B-92C6-4E1C-804C-8E89570B431A}" srcOrd="0" destOrd="0" presId="urn:microsoft.com/office/officeart/2008/layout/HorizontalMultiLevelHierarchy"/>
    <dgm:cxn modelId="{DB1FC26E-906C-45E1-99B4-5698BFCF1DCB}" type="presParOf" srcId="{7838AF0B-92C6-4E1C-804C-8E89570B431A}" destId="{D49F4FFD-E7A9-4BCF-92F7-A61FDE41580C}" srcOrd="0" destOrd="0" presId="urn:microsoft.com/office/officeart/2008/layout/HorizontalMultiLevelHierarchy"/>
    <dgm:cxn modelId="{592941C9-9C9D-4C33-896D-6DC5F00EC4FC}" type="presParOf" srcId="{3CFC37AC-73B9-4BEA-96D8-CC1836F39FCF}" destId="{42932CE9-D86B-451A-BE13-63FCD50C7920}" srcOrd="1" destOrd="0" presId="urn:microsoft.com/office/officeart/2008/layout/HorizontalMultiLevelHierarchy"/>
    <dgm:cxn modelId="{0869ED1F-30D9-4DAD-AB93-74AD61CD0826}" type="presParOf" srcId="{42932CE9-D86B-451A-BE13-63FCD50C7920}" destId="{C0E3E47F-6867-4381-AF83-29AA2CEBFC99}" srcOrd="0" destOrd="0" presId="urn:microsoft.com/office/officeart/2008/layout/HorizontalMultiLevelHierarchy"/>
    <dgm:cxn modelId="{DB9CADC2-722E-455E-8BB7-E5989657F5C4}" type="presParOf" srcId="{42932CE9-D86B-451A-BE13-63FCD50C7920}" destId="{A1104CF5-ED16-4385-83E8-38350316B699}" srcOrd="1" destOrd="0" presId="urn:microsoft.com/office/officeart/2008/layout/HorizontalMultiLevelHierarchy"/>
    <dgm:cxn modelId="{812977B7-1189-4207-AC4E-78BA28B71683}" type="presParOf" srcId="{3CFC37AC-73B9-4BEA-96D8-CC1836F39FCF}" destId="{998EEFFB-B651-4941-86C5-0456AE33CBEC}" srcOrd="2" destOrd="0" presId="urn:microsoft.com/office/officeart/2008/layout/HorizontalMultiLevelHierarchy"/>
    <dgm:cxn modelId="{114790D6-732E-4878-9B80-96B415D0480B}" type="presParOf" srcId="{998EEFFB-B651-4941-86C5-0456AE33CBEC}" destId="{0FCD42B8-D25A-4532-A661-B05EE9D84A26}" srcOrd="0" destOrd="0" presId="urn:microsoft.com/office/officeart/2008/layout/HorizontalMultiLevelHierarchy"/>
    <dgm:cxn modelId="{60549DC8-3DA0-4ABB-A1F5-B083B0291249}" type="presParOf" srcId="{3CFC37AC-73B9-4BEA-96D8-CC1836F39FCF}" destId="{4577E71C-B606-473A-BEBB-0090F0B4FA2E}" srcOrd="3" destOrd="0" presId="urn:microsoft.com/office/officeart/2008/layout/HorizontalMultiLevelHierarchy"/>
    <dgm:cxn modelId="{C46CAA3D-82A1-4E42-9DFB-B5492D776FB2}" type="presParOf" srcId="{4577E71C-B606-473A-BEBB-0090F0B4FA2E}" destId="{8C178145-DEE6-428B-9A73-3EF09208F8E0}" srcOrd="0" destOrd="0" presId="urn:microsoft.com/office/officeart/2008/layout/HorizontalMultiLevelHierarchy"/>
    <dgm:cxn modelId="{1DA17CE7-5453-464B-A6B1-F4429FAA0B0E}" type="presParOf" srcId="{4577E71C-B606-473A-BEBB-0090F0B4FA2E}" destId="{9EFE2FE5-6B4D-42E2-A148-7FA23BDDE17D}" srcOrd="1" destOrd="0" presId="urn:microsoft.com/office/officeart/2008/layout/HorizontalMultiLevelHierarchy"/>
    <dgm:cxn modelId="{6D6C977E-CE23-44E3-AA5B-E8736501BA66}" type="presParOf" srcId="{9EFE2FE5-6B4D-42E2-A148-7FA23BDDE17D}" destId="{6BD3B930-AA13-4E01-A3E9-077781077387}" srcOrd="0" destOrd="0" presId="urn:microsoft.com/office/officeart/2008/layout/HorizontalMultiLevelHierarchy"/>
    <dgm:cxn modelId="{A2E2BB51-7566-4164-8393-D8F0FBC3D74A}" type="presParOf" srcId="{6BD3B930-AA13-4E01-A3E9-077781077387}" destId="{D48EDD88-80E7-460D-84EB-50BECF90D3C9}" srcOrd="0" destOrd="0" presId="urn:microsoft.com/office/officeart/2008/layout/HorizontalMultiLevelHierarchy"/>
    <dgm:cxn modelId="{7021FAA9-5D42-4680-AA76-A7A4ACDB6045}" type="presParOf" srcId="{9EFE2FE5-6B4D-42E2-A148-7FA23BDDE17D}" destId="{9C960BF1-F5FA-476B-977C-6C01BCB3E3E5}" srcOrd="1" destOrd="0" presId="urn:microsoft.com/office/officeart/2008/layout/HorizontalMultiLevelHierarchy"/>
    <dgm:cxn modelId="{C36A51F5-82E2-49C3-A971-B2EDB4E196CE}" type="presParOf" srcId="{9C960BF1-F5FA-476B-977C-6C01BCB3E3E5}" destId="{B0FC8D97-8739-41F3-BF76-9C5B03809DAD}" srcOrd="0" destOrd="0" presId="urn:microsoft.com/office/officeart/2008/layout/HorizontalMultiLevelHierarchy"/>
    <dgm:cxn modelId="{24095778-BFCC-4350-B379-FC05D0BC7A43}" type="presParOf" srcId="{9C960BF1-F5FA-476B-977C-6C01BCB3E3E5}" destId="{6AA54F53-5CE3-423E-97DA-6BD8B76B11C6}" srcOrd="1" destOrd="0" presId="urn:microsoft.com/office/officeart/2008/layout/HorizontalMultiLevelHierarchy"/>
    <dgm:cxn modelId="{621E1AE4-9F77-4703-B133-3014A9EA5C89}" type="presParOf" srcId="{6AA54F53-5CE3-423E-97DA-6BD8B76B11C6}" destId="{81AFD2A6-DB56-4566-BE7D-122076C5CCFF}" srcOrd="0" destOrd="0" presId="urn:microsoft.com/office/officeart/2008/layout/HorizontalMultiLevelHierarchy"/>
    <dgm:cxn modelId="{9EEA0AFA-5232-451E-A76D-65A9A9B3946D}" type="presParOf" srcId="{81AFD2A6-DB56-4566-BE7D-122076C5CCFF}" destId="{4A3E4EFA-122B-4B7B-8477-F2873EDEB884}" srcOrd="0" destOrd="0" presId="urn:microsoft.com/office/officeart/2008/layout/HorizontalMultiLevelHierarchy"/>
    <dgm:cxn modelId="{C1E900AD-DDD9-4DF9-A8EE-5DBD5461442B}" type="presParOf" srcId="{6AA54F53-5CE3-423E-97DA-6BD8B76B11C6}" destId="{504358CC-1211-45E2-8B55-F3CE899FB6FB}" srcOrd="1" destOrd="0" presId="urn:microsoft.com/office/officeart/2008/layout/HorizontalMultiLevelHierarchy"/>
    <dgm:cxn modelId="{A66721A0-2365-4E89-BADD-C2C305BCF331}" type="presParOf" srcId="{504358CC-1211-45E2-8B55-F3CE899FB6FB}" destId="{25BEC614-AE96-45C7-B812-42755B2CACCE}" srcOrd="0" destOrd="0" presId="urn:microsoft.com/office/officeart/2008/layout/HorizontalMultiLevelHierarchy"/>
    <dgm:cxn modelId="{3AB31BE1-AEDA-4B6A-BD07-414BDC24A38C}" type="presParOf" srcId="{504358CC-1211-45E2-8B55-F3CE899FB6FB}" destId="{592B5C4B-BDF1-430C-BC7F-8210DA0C6609}" srcOrd="1" destOrd="0" presId="urn:microsoft.com/office/officeart/2008/layout/HorizontalMultiLevelHierarchy"/>
    <dgm:cxn modelId="{E93AB3DD-F131-4DC8-A098-FBA41670B7E1}" type="presParOf" srcId="{9EFE2FE5-6B4D-42E2-A148-7FA23BDDE17D}" destId="{4B95B7AE-8FE5-4965-B72A-210A86506F66}" srcOrd="2" destOrd="0" presId="urn:microsoft.com/office/officeart/2008/layout/HorizontalMultiLevelHierarchy"/>
    <dgm:cxn modelId="{5B0B41F1-67D6-4589-8BDD-EDC4B91AA09E}" type="presParOf" srcId="{4B95B7AE-8FE5-4965-B72A-210A86506F66}" destId="{F4846DEA-C01C-4AE1-BEFB-B74B45D2A56B}" srcOrd="0" destOrd="0" presId="urn:microsoft.com/office/officeart/2008/layout/HorizontalMultiLevelHierarchy"/>
    <dgm:cxn modelId="{506224A2-C28B-4472-8B6F-79083B443339}" type="presParOf" srcId="{9EFE2FE5-6B4D-42E2-A148-7FA23BDDE17D}" destId="{54C87DD3-B0A6-4369-8430-73E278965F69}" srcOrd="3" destOrd="0" presId="urn:microsoft.com/office/officeart/2008/layout/HorizontalMultiLevelHierarchy"/>
    <dgm:cxn modelId="{9AF79578-2670-499F-9B61-AF2F0F809195}" type="presParOf" srcId="{54C87DD3-B0A6-4369-8430-73E278965F69}" destId="{B70AECED-3C6D-49F7-8563-312DAB191CD3}" srcOrd="0" destOrd="0" presId="urn:microsoft.com/office/officeart/2008/layout/HorizontalMultiLevelHierarchy"/>
    <dgm:cxn modelId="{41DB8270-8124-4902-9823-5A3F1AF63825}" type="presParOf" srcId="{54C87DD3-B0A6-4369-8430-73E278965F69}" destId="{DC5B999B-C056-4185-964E-79208D21AF6C}" srcOrd="1" destOrd="0" presId="urn:microsoft.com/office/officeart/2008/layout/HorizontalMultiLevelHierarchy"/>
    <dgm:cxn modelId="{E0BC9F8A-B3CF-499F-A9A3-BB65EDD6AF68}" type="presParOf" srcId="{BC1F2E6B-1310-4A56-BC14-47B3D8B58274}" destId="{B3BA06D8-771F-420B-887A-53730E666782}" srcOrd="2" destOrd="0" presId="urn:microsoft.com/office/officeart/2008/layout/HorizontalMultiLevelHierarchy"/>
    <dgm:cxn modelId="{31B8D728-95B6-4F38-A95D-81DD7E95C7EE}" type="presParOf" srcId="{B3BA06D8-771F-420B-887A-53730E666782}" destId="{74A197B0-7288-4289-A4B4-D0C6E2478075}" srcOrd="0" destOrd="0" presId="urn:microsoft.com/office/officeart/2008/layout/HorizontalMultiLevelHierarchy"/>
    <dgm:cxn modelId="{B9697E3F-0033-4D2E-A90E-7590E2672717}" type="presParOf" srcId="{BC1F2E6B-1310-4A56-BC14-47B3D8B58274}" destId="{4BCFDE00-05DC-4780-B0F5-CA8755057995}" srcOrd="3" destOrd="0" presId="urn:microsoft.com/office/officeart/2008/layout/HorizontalMultiLevelHierarchy"/>
    <dgm:cxn modelId="{10AFB90C-ED2A-40F9-825A-5ADB34068692}" type="presParOf" srcId="{4BCFDE00-05DC-4780-B0F5-CA8755057995}" destId="{9DA7A663-26EB-437B-AE4A-69C04DA2C25A}" srcOrd="0" destOrd="0" presId="urn:microsoft.com/office/officeart/2008/layout/HorizontalMultiLevelHierarchy"/>
    <dgm:cxn modelId="{056A4D01-FBAF-4088-B076-C2318244798D}" type="presParOf" srcId="{4BCFDE00-05DC-4780-B0F5-CA8755057995}" destId="{0758542E-A350-46D6-A486-C74887CF2F70}" srcOrd="1" destOrd="0" presId="urn:microsoft.com/office/officeart/2008/layout/HorizontalMultiLevelHierarchy"/>
    <dgm:cxn modelId="{771013B4-15F6-44D2-83AF-4BB98C02B2E4}" type="presParOf" srcId="{0758542E-A350-46D6-A486-C74887CF2F70}" destId="{02D4A256-8EFD-4F16-BE54-0ED6C8BC2CE1}" srcOrd="0" destOrd="0" presId="urn:microsoft.com/office/officeart/2008/layout/HorizontalMultiLevelHierarchy"/>
    <dgm:cxn modelId="{0B4036CE-D295-4E0A-B6E1-FE16D57E72B8}" type="presParOf" srcId="{02D4A256-8EFD-4F16-BE54-0ED6C8BC2CE1}" destId="{C1671805-66AF-4EB5-AC96-9F347A58A7BA}" srcOrd="0" destOrd="0" presId="urn:microsoft.com/office/officeart/2008/layout/HorizontalMultiLevelHierarchy"/>
    <dgm:cxn modelId="{FAA2FD93-4FF7-4301-93B4-B735447BD1E7}" type="presParOf" srcId="{0758542E-A350-46D6-A486-C74887CF2F70}" destId="{767DD524-14BF-42D2-8A5A-7BE86DB5C448}" srcOrd="1" destOrd="0" presId="urn:microsoft.com/office/officeart/2008/layout/HorizontalMultiLevelHierarchy"/>
    <dgm:cxn modelId="{C4354FE2-29D5-4BA9-9137-E201BD5B3944}" type="presParOf" srcId="{767DD524-14BF-42D2-8A5A-7BE86DB5C448}" destId="{795A6C21-A0E3-4367-B449-7C122BA9010B}" srcOrd="0" destOrd="0" presId="urn:microsoft.com/office/officeart/2008/layout/HorizontalMultiLevelHierarchy"/>
    <dgm:cxn modelId="{A856857C-040B-403A-B116-2379389EEED1}" type="presParOf" srcId="{767DD524-14BF-42D2-8A5A-7BE86DB5C448}" destId="{F3CF0224-807B-4E8B-A962-D8215802DC8C}" srcOrd="1" destOrd="0" presId="urn:microsoft.com/office/officeart/2008/layout/HorizontalMultiLevelHierarchy"/>
    <dgm:cxn modelId="{47D5940C-7A2C-4C3B-9641-56CAD1B41AFF}" type="presParOf" srcId="{F3CF0224-807B-4E8B-A962-D8215802DC8C}" destId="{23AFD27E-947E-4609-89DB-77FF68729BC2}" srcOrd="0" destOrd="0" presId="urn:microsoft.com/office/officeart/2008/layout/HorizontalMultiLevelHierarchy"/>
    <dgm:cxn modelId="{56ECB8BE-E8F8-437C-8CAF-841E7605CB8C}" type="presParOf" srcId="{23AFD27E-947E-4609-89DB-77FF68729BC2}" destId="{07D2C91C-0E55-4D9A-B8CD-A41207A7BA5E}" srcOrd="0" destOrd="0" presId="urn:microsoft.com/office/officeart/2008/layout/HorizontalMultiLevelHierarchy"/>
    <dgm:cxn modelId="{17F75AB5-7B66-4488-9DF3-04ECCDE44B01}" type="presParOf" srcId="{F3CF0224-807B-4E8B-A962-D8215802DC8C}" destId="{0BAE3862-F6B5-460E-AC47-3C2A52F44E1F}" srcOrd="1" destOrd="0" presId="urn:microsoft.com/office/officeart/2008/layout/HorizontalMultiLevelHierarchy"/>
    <dgm:cxn modelId="{9C078B65-D7DB-4B34-BAE0-B0411103F981}" type="presParOf" srcId="{0BAE3862-F6B5-460E-AC47-3C2A52F44E1F}" destId="{5592C6DD-22E7-4A73-B0E7-50A1EDDA0C08}" srcOrd="0" destOrd="0" presId="urn:microsoft.com/office/officeart/2008/layout/HorizontalMultiLevelHierarchy"/>
    <dgm:cxn modelId="{C2AF7773-FBDB-4393-B76C-4B7B862A52EB}" type="presParOf" srcId="{0BAE3862-F6B5-460E-AC47-3C2A52F44E1F}" destId="{49D410F1-3FB0-454A-AB5B-17A4B8E35A17}" srcOrd="1" destOrd="0" presId="urn:microsoft.com/office/officeart/2008/layout/HorizontalMultiLevelHierarchy"/>
    <dgm:cxn modelId="{EA25D3F5-ECC1-486C-B044-EAFC821CF658}" type="presParOf" srcId="{49D410F1-3FB0-454A-AB5B-17A4B8E35A17}" destId="{D3400125-4869-4632-9AD6-F25A737CFD13}" srcOrd="0" destOrd="0" presId="urn:microsoft.com/office/officeart/2008/layout/HorizontalMultiLevelHierarchy"/>
    <dgm:cxn modelId="{0377EA11-4F67-4341-94EE-DE687425122C}" type="presParOf" srcId="{D3400125-4869-4632-9AD6-F25A737CFD13}" destId="{9E7C7FF0-2445-4662-BF9A-DC2909CDD1E0}" srcOrd="0" destOrd="0" presId="urn:microsoft.com/office/officeart/2008/layout/HorizontalMultiLevelHierarchy"/>
    <dgm:cxn modelId="{ABF4295C-388A-48B2-A414-608C99B9ECF7}" type="presParOf" srcId="{49D410F1-3FB0-454A-AB5B-17A4B8E35A17}" destId="{31181352-301E-407A-B18C-B1AACDA182B6}" srcOrd="1" destOrd="0" presId="urn:microsoft.com/office/officeart/2008/layout/HorizontalMultiLevelHierarchy"/>
    <dgm:cxn modelId="{80306A10-903A-49F8-AF1D-7ED6AC0CC493}" type="presParOf" srcId="{31181352-301E-407A-B18C-B1AACDA182B6}" destId="{61F95EB4-3D25-4229-8162-6E4CA8660333}" srcOrd="0" destOrd="0" presId="urn:microsoft.com/office/officeart/2008/layout/HorizontalMultiLevelHierarchy"/>
    <dgm:cxn modelId="{7BE6A8A5-ECA0-46F0-BE0C-718415CED50F}" type="presParOf" srcId="{31181352-301E-407A-B18C-B1AACDA182B6}" destId="{3D85CFCA-5F76-45CB-AC0A-A29E50C16CFF}" srcOrd="1" destOrd="0" presId="urn:microsoft.com/office/officeart/2008/layout/HorizontalMultiLevelHierarchy"/>
    <dgm:cxn modelId="{101AED0F-FBE9-4E28-B361-3A398DB49C2D}" type="presParOf" srcId="{0758542E-A350-46D6-A486-C74887CF2F70}" destId="{09026CE7-6FA3-4039-94A7-62C1379EB9AA}" srcOrd="2" destOrd="0" presId="urn:microsoft.com/office/officeart/2008/layout/HorizontalMultiLevelHierarchy"/>
    <dgm:cxn modelId="{30756149-BAFE-4425-ADEB-3222529BBE51}" type="presParOf" srcId="{09026CE7-6FA3-4039-94A7-62C1379EB9AA}" destId="{1EB77A76-D24B-401A-BD8D-B4642EEC60A5}" srcOrd="0" destOrd="0" presId="urn:microsoft.com/office/officeart/2008/layout/HorizontalMultiLevelHierarchy"/>
    <dgm:cxn modelId="{43D8E6C2-49F0-4FD1-B593-71441C165A3A}" type="presParOf" srcId="{0758542E-A350-46D6-A486-C74887CF2F70}" destId="{46AD97CD-42E8-4012-93DE-C8DF8309418F}" srcOrd="3" destOrd="0" presId="urn:microsoft.com/office/officeart/2008/layout/HorizontalMultiLevelHierarchy"/>
    <dgm:cxn modelId="{073E4FF7-5294-4C00-BF14-AB8212BE8F44}" type="presParOf" srcId="{46AD97CD-42E8-4012-93DE-C8DF8309418F}" destId="{B587CD8B-3A37-48FF-A9D6-1DFA901D189F}" srcOrd="0" destOrd="0" presId="urn:microsoft.com/office/officeart/2008/layout/HorizontalMultiLevelHierarchy"/>
    <dgm:cxn modelId="{F7AFD455-7027-4246-B467-7E41B7715785}" type="presParOf" srcId="{46AD97CD-42E8-4012-93DE-C8DF8309418F}" destId="{A5C74594-E3A5-4EE3-A94C-50A88493A2DD}" srcOrd="1" destOrd="0" presId="urn:microsoft.com/office/officeart/2008/layout/HorizontalMultiLevelHierarchy"/>
    <dgm:cxn modelId="{21819ADB-8FA9-4976-BE80-44DBEC6C4ED5}" type="presParOf" srcId="{A5C74594-E3A5-4EE3-A94C-50A88493A2DD}" destId="{C3038B7C-0139-45CC-BB9E-86ED86B285D4}" srcOrd="0" destOrd="0" presId="urn:microsoft.com/office/officeart/2008/layout/HorizontalMultiLevelHierarchy"/>
    <dgm:cxn modelId="{5537B265-DA69-4468-B012-73CB7C690FAF}" type="presParOf" srcId="{C3038B7C-0139-45CC-BB9E-86ED86B285D4}" destId="{1D9F194B-5D2A-47D8-A04F-7EACEE1BB062}" srcOrd="0" destOrd="0" presId="urn:microsoft.com/office/officeart/2008/layout/HorizontalMultiLevelHierarchy"/>
    <dgm:cxn modelId="{2718E68C-D455-4E98-A6BB-0DAD5C82071B}" type="presParOf" srcId="{A5C74594-E3A5-4EE3-A94C-50A88493A2DD}" destId="{093C25EC-3B6B-4CAA-BD4B-257805B67AFA}" srcOrd="1" destOrd="0" presId="urn:microsoft.com/office/officeart/2008/layout/HorizontalMultiLevelHierarchy"/>
    <dgm:cxn modelId="{5C5045E9-A5F5-43C5-936E-9AD69433F472}" type="presParOf" srcId="{093C25EC-3B6B-4CAA-BD4B-257805B67AFA}" destId="{4BE99B8A-4635-4448-8491-266FEBC3A0D1}" srcOrd="0" destOrd="0" presId="urn:microsoft.com/office/officeart/2008/layout/HorizontalMultiLevelHierarchy"/>
    <dgm:cxn modelId="{CD5457A9-EDEB-4276-8758-4E98BE348943}" type="presParOf" srcId="{093C25EC-3B6B-4CAA-BD4B-257805B67AFA}" destId="{AA978101-C7F0-4915-9366-BDA7E15B5FE0}" srcOrd="1" destOrd="0" presId="urn:microsoft.com/office/officeart/2008/layout/HorizontalMultiLevelHierarchy"/>
    <dgm:cxn modelId="{E2C11FD4-C4DD-4A29-B6F3-575C56B5766F}" type="presParOf" srcId="{AA978101-C7F0-4915-9366-BDA7E15B5FE0}" destId="{609B797E-E67C-4937-8F72-F769F704C745}" srcOrd="0" destOrd="0" presId="urn:microsoft.com/office/officeart/2008/layout/HorizontalMultiLevelHierarchy"/>
    <dgm:cxn modelId="{2B4B7077-0FC5-45BF-9107-AF491BABE0CD}" type="presParOf" srcId="{609B797E-E67C-4937-8F72-F769F704C745}" destId="{EC07EED4-86DE-4FDC-AFF3-5A071B2294BB}" srcOrd="0" destOrd="0" presId="urn:microsoft.com/office/officeart/2008/layout/HorizontalMultiLevelHierarchy"/>
    <dgm:cxn modelId="{ADBC1F7A-61D6-4BBD-A4D2-44875A1F0A91}" type="presParOf" srcId="{AA978101-C7F0-4915-9366-BDA7E15B5FE0}" destId="{C2D0D58E-3EDD-4192-B775-98A54E34D846}" srcOrd="1" destOrd="0" presId="urn:microsoft.com/office/officeart/2008/layout/HorizontalMultiLevelHierarchy"/>
    <dgm:cxn modelId="{A3B3B47A-D3E7-4D92-99D2-462C64550550}" type="presParOf" srcId="{C2D0D58E-3EDD-4192-B775-98A54E34D846}" destId="{2A1339D7-690E-4CE3-9B22-CBBBD6FC7054}" srcOrd="0" destOrd="0" presId="urn:microsoft.com/office/officeart/2008/layout/HorizontalMultiLevelHierarchy"/>
    <dgm:cxn modelId="{3C7B2CC0-AC94-4A09-AEFD-0C2303538909}" type="presParOf" srcId="{C2D0D58E-3EDD-4192-B775-98A54E34D846}" destId="{4A90A2C0-7E28-4B93-A681-8CAC4852CCEC}" srcOrd="1" destOrd="0" presId="urn:microsoft.com/office/officeart/2008/layout/HorizontalMultiLevelHierarchy"/>
    <dgm:cxn modelId="{F79996AD-F9FD-4425-83DE-4ED72C066D27}" type="presParOf" srcId="{0758542E-A350-46D6-A486-C74887CF2F70}" destId="{E67C3403-6BCA-45B1-BA38-B2D904847D57}" srcOrd="4" destOrd="0" presId="urn:microsoft.com/office/officeart/2008/layout/HorizontalMultiLevelHierarchy"/>
    <dgm:cxn modelId="{F30E1E19-D177-45AB-A6C3-650E7BEC11C3}" type="presParOf" srcId="{E67C3403-6BCA-45B1-BA38-B2D904847D57}" destId="{AFF2D447-96DC-46D3-9272-844E95444FE1}" srcOrd="0" destOrd="0" presId="urn:microsoft.com/office/officeart/2008/layout/HorizontalMultiLevelHierarchy"/>
    <dgm:cxn modelId="{9770351F-41EA-4D78-9067-6D6412234AA6}" type="presParOf" srcId="{0758542E-A350-46D6-A486-C74887CF2F70}" destId="{9E11C069-5C6E-4260-AFD0-764318AF664D}" srcOrd="5" destOrd="0" presId="urn:microsoft.com/office/officeart/2008/layout/HorizontalMultiLevelHierarchy"/>
    <dgm:cxn modelId="{EAD279FE-1F70-41F8-9155-F6BA1D50ED20}" type="presParOf" srcId="{9E11C069-5C6E-4260-AFD0-764318AF664D}" destId="{321AA32F-8A61-4BEC-A199-A16D8D920E89}" srcOrd="0" destOrd="0" presId="urn:microsoft.com/office/officeart/2008/layout/HorizontalMultiLevelHierarchy"/>
    <dgm:cxn modelId="{1B84DF8C-C71E-4019-AE36-4774D461A1C8}" type="presParOf" srcId="{9E11C069-5C6E-4260-AFD0-764318AF664D}" destId="{BED866FD-761B-4A73-8EC5-CB9EDD027A97}" srcOrd="1" destOrd="0" presId="urn:microsoft.com/office/officeart/2008/layout/HorizontalMultiLevelHierarchy"/>
    <dgm:cxn modelId="{0CF2B0BC-BC0C-400C-AD64-CAC5AA491A0A}" type="presParOf" srcId="{BED866FD-761B-4A73-8EC5-CB9EDD027A97}" destId="{8069CD13-7A92-4C05-8931-B2C6355CEB28}" srcOrd="0" destOrd="0" presId="urn:microsoft.com/office/officeart/2008/layout/HorizontalMultiLevelHierarchy"/>
    <dgm:cxn modelId="{D7C70EA7-F6DD-4E72-BFB0-BAD9B57E34A3}" type="presParOf" srcId="{8069CD13-7A92-4C05-8931-B2C6355CEB28}" destId="{A25C2E5A-7921-4E71-B0A1-076482C640A3}" srcOrd="0" destOrd="0" presId="urn:microsoft.com/office/officeart/2008/layout/HorizontalMultiLevelHierarchy"/>
    <dgm:cxn modelId="{7762B7C7-8673-4D53-8857-74FA391D178E}" type="presParOf" srcId="{BED866FD-761B-4A73-8EC5-CB9EDD027A97}" destId="{C967CEA6-35C3-4823-B73E-95EF781E3D71}" srcOrd="1" destOrd="0" presId="urn:microsoft.com/office/officeart/2008/layout/HorizontalMultiLevelHierarchy"/>
    <dgm:cxn modelId="{A393A462-B1D0-4865-88BF-80DB0BBF3518}" type="presParOf" srcId="{C967CEA6-35C3-4823-B73E-95EF781E3D71}" destId="{62ED2E5B-C7F4-4F90-81DE-9FF5E07CF382}" srcOrd="0" destOrd="0" presId="urn:microsoft.com/office/officeart/2008/layout/HorizontalMultiLevelHierarchy"/>
    <dgm:cxn modelId="{4A631B5C-B691-411A-88D3-5367AE2FC55A}" type="presParOf" srcId="{C967CEA6-35C3-4823-B73E-95EF781E3D71}" destId="{E391CBEB-A1A8-4756-BB11-20E6BAB86F05}" srcOrd="1" destOrd="0" presId="urn:microsoft.com/office/officeart/2008/layout/HorizontalMultiLevelHierarchy"/>
    <dgm:cxn modelId="{FA74DC54-7C91-4599-8EAD-6203067A0CE8}" type="presParOf" srcId="{E391CBEB-A1A8-4756-BB11-20E6BAB86F05}" destId="{4AB1AA0E-EDAC-4121-A118-37FEBF3D7ABF}" srcOrd="0" destOrd="0" presId="urn:microsoft.com/office/officeart/2008/layout/HorizontalMultiLevelHierarchy"/>
    <dgm:cxn modelId="{28A1EB81-AD73-4E16-BA1A-DBC7100F7656}" type="presParOf" srcId="{4AB1AA0E-EDAC-4121-A118-37FEBF3D7ABF}" destId="{854CA72E-2B87-4CCF-BF69-44BB25637FE5}" srcOrd="0" destOrd="0" presId="urn:microsoft.com/office/officeart/2008/layout/HorizontalMultiLevelHierarchy"/>
    <dgm:cxn modelId="{EB82FCD9-8F24-4A14-8841-865BB860E4DB}" type="presParOf" srcId="{E391CBEB-A1A8-4756-BB11-20E6BAB86F05}" destId="{8D597219-306E-48E0-9009-33E831428F58}" srcOrd="1" destOrd="0" presId="urn:microsoft.com/office/officeart/2008/layout/HorizontalMultiLevelHierarchy"/>
    <dgm:cxn modelId="{AD866F42-1AED-4194-BDCA-0A5113D7515E}" type="presParOf" srcId="{8D597219-306E-48E0-9009-33E831428F58}" destId="{A5144FA6-2077-4FD7-9C85-64E668642D8C}" srcOrd="0" destOrd="0" presId="urn:microsoft.com/office/officeart/2008/layout/HorizontalMultiLevelHierarchy"/>
    <dgm:cxn modelId="{FB99364F-9E35-4DD2-9EDB-02C8800A12B3}" type="presParOf" srcId="{8D597219-306E-48E0-9009-33E831428F58}" destId="{C7BF83BF-C59F-4FA8-BE2D-B16C6AF163D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A9859D-51F1-47D7-A4E2-56E3AF10EAF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C99A383-64FA-4BAC-AE0E-74D3D69FF1EA}">
      <dgm:prSet phldrT="[Texto]"/>
      <dgm:spPr/>
      <dgm:t>
        <a:bodyPr/>
        <a:lstStyle/>
        <a:p>
          <a:r>
            <a:rPr lang="es-EC" dirty="0" smtClean="0"/>
            <a:t>75%</a:t>
          </a:r>
          <a:endParaRPr lang="es-EC" dirty="0"/>
        </a:p>
      </dgm:t>
    </dgm:pt>
    <dgm:pt modelId="{0B7112BE-5D44-46CC-90AC-3FDFF8D1BF5C}" type="parTrans" cxnId="{2A6AD75F-D64E-4291-9960-9DE76FBB2214}">
      <dgm:prSet/>
      <dgm:spPr/>
      <dgm:t>
        <a:bodyPr/>
        <a:lstStyle/>
        <a:p>
          <a:endParaRPr lang="es-EC"/>
        </a:p>
      </dgm:t>
    </dgm:pt>
    <dgm:pt modelId="{AF10B92A-BF2F-4B21-8777-745AC5FA7DAF}" type="sibTrans" cxnId="{2A6AD75F-D64E-4291-9960-9DE76FBB2214}">
      <dgm:prSet/>
      <dgm:spPr/>
      <dgm:t>
        <a:bodyPr/>
        <a:lstStyle/>
        <a:p>
          <a:endParaRPr lang="es-EC"/>
        </a:p>
      </dgm:t>
    </dgm:pt>
    <dgm:pt modelId="{454225CF-88BE-4E0D-B1BC-582737059936}">
      <dgm:prSet phldrT="[Texto]"/>
      <dgm:spPr/>
      <dgm:t>
        <a:bodyPr/>
        <a:lstStyle/>
        <a:p>
          <a:r>
            <a:rPr lang="es-EC" dirty="0" smtClean="0"/>
            <a:t>9%</a:t>
          </a:r>
          <a:endParaRPr lang="es-EC" dirty="0"/>
        </a:p>
      </dgm:t>
    </dgm:pt>
    <dgm:pt modelId="{5EA599D1-EC07-4211-B55F-F0FA54DFA4F8}" type="parTrans" cxnId="{DCF5A0AE-69EA-416B-8E23-A6C97B09C65A}">
      <dgm:prSet/>
      <dgm:spPr/>
      <dgm:t>
        <a:bodyPr/>
        <a:lstStyle/>
        <a:p>
          <a:endParaRPr lang="es-EC"/>
        </a:p>
      </dgm:t>
    </dgm:pt>
    <dgm:pt modelId="{29CB7100-3BD0-41C8-984C-16F4103A4E48}" type="sibTrans" cxnId="{DCF5A0AE-69EA-416B-8E23-A6C97B09C65A}">
      <dgm:prSet/>
      <dgm:spPr/>
      <dgm:t>
        <a:bodyPr/>
        <a:lstStyle/>
        <a:p>
          <a:endParaRPr lang="es-EC"/>
        </a:p>
      </dgm:t>
    </dgm:pt>
    <dgm:pt modelId="{F6402AAE-E1CA-4481-AD2D-1DFA8696445C}">
      <dgm:prSet phldrT="[Texto]"/>
      <dgm:spPr/>
      <dgm:t>
        <a:bodyPr/>
        <a:lstStyle/>
        <a:p>
          <a:r>
            <a:rPr lang="es-EC" dirty="0" smtClean="0"/>
            <a:t>16%</a:t>
          </a:r>
          <a:endParaRPr lang="es-EC" dirty="0"/>
        </a:p>
      </dgm:t>
    </dgm:pt>
    <dgm:pt modelId="{97003937-5C23-495E-8FA5-99C33EA2C1FC}" type="parTrans" cxnId="{BB095D16-640F-4FDD-9E1D-C7D9927A4288}">
      <dgm:prSet/>
      <dgm:spPr/>
      <dgm:t>
        <a:bodyPr/>
        <a:lstStyle/>
        <a:p>
          <a:endParaRPr lang="es-EC"/>
        </a:p>
      </dgm:t>
    </dgm:pt>
    <dgm:pt modelId="{0EC95939-034E-4D98-A68A-17B01E07AC68}" type="sibTrans" cxnId="{BB095D16-640F-4FDD-9E1D-C7D9927A4288}">
      <dgm:prSet/>
      <dgm:spPr/>
      <dgm:t>
        <a:bodyPr/>
        <a:lstStyle/>
        <a:p>
          <a:endParaRPr lang="es-EC"/>
        </a:p>
      </dgm:t>
    </dgm:pt>
    <dgm:pt modelId="{E5982421-CE72-47CB-9A53-4C45849E0141}" type="pres">
      <dgm:prSet presAssocID="{CCA9859D-51F1-47D7-A4E2-56E3AF10EAF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F65231C-8294-407D-8DF1-163504943888}" type="pres">
      <dgm:prSet presAssocID="{2C99A383-64FA-4BAC-AE0E-74D3D69FF1EA}" presName="compNode" presStyleCnt="0"/>
      <dgm:spPr/>
    </dgm:pt>
    <dgm:pt modelId="{B343535A-3DD9-4950-B50E-68FC63D6BAD2}" type="pres">
      <dgm:prSet presAssocID="{2C99A383-64FA-4BAC-AE0E-74D3D69FF1EA}" presName="pictRect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F93C9660-BD33-4A60-A5CB-CE3FBEC5E8FB}" type="pres">
      <dgm:prSet presAssocID="{2C99A383-64FA-4BAC-AE0E-74D3D69FF1EA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6B34B0-721C-46AB-B35B-749BEF839EBF}" type="pres">
      <dgm:prSet presAssocID="{AF10B92A-BF2F-4B21-8777-745AC5FA7DA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932657F6-B954-4A6E-BD76-C287659A6B94}" type="pres">
      <dgm:prSet presAssocID="{F6402AAE-E1CA-4481-AD2D-1DFA8696445C}" presName="compNode" presStyleCnt="0"/>
      <dgm:spPr/>
    </dgm:pt>
    <dgm:pt modelId="{9DC11B5C-68F1-4506-AA13-34AD5D6F7B9D}" type="pres">
      <dgm:prSet presAssocID="{F6402AAE-E1CA-4481-AD2D-1DFA8696445C}" presName="pictRect" presStyleLbl="node1" presStyleIdx="1" presStyleCnt="3" custFlipHor="1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9B30D494-2D13-4B5D-9582-F1E4CAB44346}" type="pres">
      <dgm:prSet presAssocID="{F6402AAE-E1CA-4481-AD2D-1DFA8696445C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D584D7-08AB-4CC5-A88C-9E8316B78742}" type="pres">
      <dgm:prSet presAssocID="{0EC95939-034E-4D98-A68A-17B01E07AC68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66ED22A-C727-4311-8850-4111EB4B7CB4}" type="pres">
      <dgm:prSet presAssocID="{454225CF-88BE-4E0D-B1BC-582737059936}" presName="compNode" presStyleCnt="0"/>
      <dgm:spPr/>
    </dgm:pt>
    <dgm:pt modelId="{B5B9C15D-2907-4C8A-8F3D-E59B07612D2D}" type="pres">
      <dgm:prSet presAssocID="{454225CF-88BE-4E0D-B1BC-582737059936}" presName="pictRect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D5AF343-3585-4D1F-9A2B-4A6057A083AE}" type="pres">
      <dgm:prSet presAssocID="{454225CF-88BE-4E0D-B1BC-582737059936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5A211A5-33C0-4F80-87E8-2EE6753BD1C6}" type="presOf" srcId="{0EC95939-034E-4D98-A68A-17B01E07AC68}" destId="{2ED584D7-08AB-4CC5-A88C-9E8316B78742}" srcOrd="0" destOrd="0" presId="urn:microsoft.com/office/officeart/2005/8/layout/pList1"/>
    <dgm:cxn modelId="{DCF5A0AE-69EA-416B-8E23-A6C97B09C65A}" srcId="{CCA9859D-51F1-47D7-A4E2-56E3AF10EAF3}" destId="{454225CF-88BE-4E0D-B1BC-582737059936}" srcOrd="2" destOrd="0" parTransId="{5EA599D1-EC07-4211-B55F-F0FA54DFA4F8}" sibTransId="{29CB7100-3BD0-41C8-984C-16F4103A4E48}"/>
    <dgm:cxn modelId="{BB095D16-640F-4FDD-9E1D-C7D9927A4288}" srcId="{CCA9859D-51F1-47D7-A4E2-56E3AF10EAF3}" destId="{F6402AAE-E1CA-4481-AD2D-1DFA8696445C}" srcOrd="1" destOrd="0" parTransId="{97003937-5C23-495E-8FA5-99C33EA2C1FC}" sibTransId="{0EC95939-034E-4D98-A68A-17B01E07AC68}"/>
    <dgm:cxn modelId="{5A2AA174-FA73-45AE-A671-B1FDB7FC2E15}" type="presOf" srcId="{454225CF-88BE-4E0D-B1BC-582737059936}" destId="{9D5AF343-3585-4D1F-9A2B-4A6057A083AE}" srcOrd="0" destOrd="0" presId="urn:microsoft.com/office/officeart/2005/8/layout/pList1"/>
    <dgm:cxn modelId="{2A6AD75F-D64E-4291-9960-9DE76FBB2214}" srcId="{CCA9859D-51F1-47D7-A4E2-56E3AF10EAF3}" destId="{2C99A383-64FA-4BAC-AE0E-74D3D69FF1EA}" srcOrd="0" destOrd="0" parTransId="{0B7112BE-5D44-46CC-90AC-3FDFF8D1BF5C}" sibTransId="{AF10B92A-BF2F-4B21-8777-745AC5FA7DAF}"/>
    <dgm:cxn modelId="{C3A548D3-BD88-4F6A-B05C-EDDC51E61BDF}" type="presOf" srcId="{CCA9859D-51F1-47D7-A4E2-56E3AF10EAF3}" destId="{E5982421-CE72-47CB-9A53-4C45849E0141}" srcOrd="0" destOrd="0" presId="urn:microsoft.com/office/officeart/2005/8/layout/pList1"/>
    <dgm:cxn modelId="{3867EBC5-2D58-4694-B622-D9C0D03CC1A4}" type="presOf" srcId="{F6402AAE-E1CA-4481-AD2D-1DFA8696445C}" destId="{9B30D494-2D13-4B5D-9582-F1E4CAB44346}" srcOrd="0" destOrd="0" presId="urn:microsoft.com/office/officeart/2005/8/layout/pList1"/>
    <dgm:cxn modelId="{BD2DF519-534C-4BDD-A16E-FE1C831C8493}" type="presOf" srcId="{2C99A383-64FA-4BAC-AE0E-74D3D69FF1EA}" destId="{F93C9660-BD33-4A60-A5CB-CE3FBEC5E8FB}" srcOrd="0" destOrd="0" presId="urn:microsoft.com/office/officeart/2005/8/layout/pList1"/>
    <dgm:cxn modelId="{2F4B025C-45A7-4EC7-8951-28620E7C5858}" type="presOf" srcId="{AF10B92A-BF2F-4B21-8777-745AC5FA7DAF}" destId="{F96B34B0-721C-46AB-B35B-749BEF839EBF}" srcOrd="0" destOrd="0" presId="urn:microsoft.com/office/officeart/2005/8/layout/pList1"/>
    <dgm:cxn modelId="{D8BE4DED-C479-4639-BCB1-549159A2A8EF}" type="presParOf" srcId="{E5982421-CE72-47CB-9A53-4C45849E0141}" destId="{EF65231C-8294-407D-8DF1-163504943888}" srcOrd="0" destOrd="0" presId="urn:microsoft.com/office/officeart/2005/8/layout/pList1"/>
    <dgm:cxn modelId="{86FC1932-53B8-46DD-AE4E-B974B7D98680}" type="presParOf" srcId="{EF65231C-8294-407D-8DF1-163504943888}" destId="{B343535A-3DD9-4950-B50E-68FC63D6BAD2}" srcOrd="0" destOrd="0" presId="urn:microsoft.com/office/officeart/2005/8/layout/pList1"/>
    <dgm:cxn modelId="{C12ED3B1-0505-464C-B606-9B34688C00C7}" type="presParOf" srcId="{EF65231C-8294-407D-8DF1-163504943888}" destId="{F93C9660-BD33-4A60-A5CB-CE3FBEC5E8FB}" srcOrd="1" destOrd="0" presId="urn:microsoft.com/office/officeart/2005/8/layout/pList1"/>
    <dgm:cxn modelId="{22632D54-F2A9-4E2E-84D2-A84502EA47A9}" type="presParOf" srcId="{E5982421-CE72-47CB-9A53-4C45849E0141}" destId="{F96B34B0-721C-46AB-B35B-749BEF839EBF}" srcOrd="1" destOrd="0" presId="urn:microsoft.com/office/officeart/2005/8/layout/pList1"/>
    <dgm:cxn modelId="{F0F93DBB-D934-49F5-92DD-8F1192062798}" type="presParOf" srcId="{E5982421-CE72-47CB-9A53-4C45849E0141}" destId="{932657F6-B954-4A6E-BD76-C287659A6B94}" srcOrd="2" destOrd="0" presId="urn:microsoft.com/office/officeart/2005/8/layout/pList1"/>
    <dgm:cxn modelId="{055C9AA1-97DE-479F-9FEA-4F8B3E079BED}" type="presParOf" srcId="{932657F6-B954-4A6E-BD76-C287659A6B94}" destId="{9DC11B5C-68F1-4506-AA13-34AD5D6F7B9D}" srcOrd="0" destOrd="0" presId="urn:microsoft.com/office/officeart/2005/8/layout/pList1"/>
    <dgm:cxn modelId="{0EC85F25-110D-47AF-ABCC-D0F8F576ECC8}" type="presParOf" srcId="{932657F6-B954-4A6E-BD76-C287659A6B94}" destId="{9B30D494-2D13-4B5D-9582-F1E4CAB44346}" srcOrd="1" destOrd="0" presId="urn:microsoft.com/office/officeart/2005/8/layout/pList1"/>
    <dgm:cxn modelId="{8C351720-8CF2-4CB5-9717-AA2B07045992}" type="presParOf" srcId="{E5982421-CE72-47CB-9A53-4C45849E0141}" destId="{2ED584D7-08AB-4CC5-A88C-9E8316B78742}" srcOrd="3" destOrd="0" presId="urn:microsoft.com/office/officeart/2005/8/layout/pList1"/>
    <dgm:cxn modelId="{D2737673-5565-458D-A5F3-8A34FEF875FE}" type="presParOf" srcId="{E5982421-CE72-47CB-9A53-4C45849E0141}" destId="{B66ED22A-C727-4311-8850-4111EB4B7CB4}" srcOrd="4" destOrd="0" presId="urn:microsoft.com/office/officeart/2005/8/layout/pList1"/>
    <dgm:cxn modelId="{FE2CCB5C-D02D-47C1-9FC3-F22019880757}" type="presParOf" srcId="{B66ED22A-C727-4311-8850-4111EB4B7CB4}" destId="{B5B9C15D-2907-4C8A-8F3D-E59B07612D2D}" srcOrd="0" destOrd="0" presId="urn:microsoft.com/office/officeart/2005/8/layout/pList1"/>
    <dgm:cxn modelId="{0F78B8A7-A760-407C-A2AF-C6A0AA55A4EB}" type="presParOf" srcId="{B66ED22A-C727-4311-8850-4111EB4B7CB4}" destId="{9D5AF343-3585-4D1F-9A2B-4A6057A083A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588B79-75B9-4015-A3AD-D26FC36014A5}" type="doc">
      <dgm:prSet loTypeId="urn:microsoft.com/office/officeart/2005/8/layout/vList2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42C11E5E-E5AA-4F43-AA77-88FEDF97E8CC}">
      <dgm:prSet phldrT="[Texto]"/>
      <dgm:spPr/>
      <dgm:t>
        <a:bodyPr/>
        <a:lstStyle/>
        <a:p>
          <a:pPr algn="just"/>
          <a:r>
            <a:rPr lang="es-EC" dirty="0" smtClean="0"/>
            <a:t>El decrecimiento de las exportaciones en el año 2014 se debió a la apreciación del dólar, disminución de demanda, caída del precio del petróleo.</a:t>
          </a:r>
          <a:endParaRPr lang="es-EC" dirty="0"/>
        </a:p>
      </dgm:t>
    </dgm:pt>
    <dgm:pt modelId="{C6BD517E-2777-4607-822A-496766E2B15E}" type="parTrans" cxnId="{72CB32DB-1E29-41D1-B796-A658D2DF5332}">
      <dgm:prSet/>
      <dgm:spPr/>
      <dgm:t>
        <a:bodyPr/>
        <a:lstStyle/>
        <a:p>
          <a:pPr algn="just"/>
          <a:endParaRPr lang="es-EC"/>
        </a:p>
      </dgm:t>
    </dgm:pt>
    <dgm:pt modelId="{C6FD2EB4-7B32-4C3D-9CBD-FA4F38FEEB43}" type="sibTrans" cxnId="{72CB32DB-1E29-41D1-B796-A658D2DF5332}">
      <dgm:prSet/>
      <dgm:spPr/>
      <dgm:t>
        <a:bodyPr/>
        <a:lstStyle/>
        <a:p>
          <a:pPr algn="just"/>
          <a:endParaRPr lang="es-EC"/>
        </a:p>
      </dgm:t>
    </dgm:pt>
    <dgm:pt modelId="{C9D1D483-BA87-4218-AD06-D4C825B9787A}">
      <dgm:prSet phldrT="[Texto]"/>
      <dgm:spPr/>
      <dgm:t>
        <a:bodyPr/>
        <a:lstStyle/>
        <a:p>
          <a:pPr algn="just"/>
          <a:r>
            <a:rPr lang="es-EC" dirty="0" smtClean="0"/>
            <a:t>En el año 2015 las exportaciones se recuperan gracias al apoyo gubernamental y las estrategias tomadas por las empresas privadas. </a:t>
          </a:r>
          <a:endParaRPr lang="es-EC" dirty="0"/>
        </a:p>
      </dgm:t>
    </dgm:pt>
    <dgm:pt modelId="{8EED5DB7-CAB6-43F2-8481-3028FCF4D7E5}" type="parTrans" cxnId="{A60516AD-615D-4D84-BE79-F4CB903EB2AD}">
      <dgm:prSet/>
      <dgm:spPr/>
      <dgm:t>
        <a:bodyPr/>
        <a:lstStyle/>
        <a:p>
          <a:pPr algn="just"/>
          <a:endParaRPr lang="es-EC"/>
        </a:p>
      </dgm:t>
    </dgm:pt>
    <dgm:pt modelId="{36022B1F-FE23-4441-AB91-11C53319BC8C}" type="sibTrans" cxnId="{A60516AD-615D-4D84-BE79-F4CB903EB2AD}">
      <dgm:prSet/>
      <dgm:spPr/>
      <dgm:t>
        <a:bodyPr/>
        <a:lstStyle/>
        <a:p>
          <a:pPr algn="just"/>
          <a:endParaRPr lang="es-EC"/>
        </a:p>
      </dgm:t>
    </dgm:pt>
    <dgm:pt modelId="{FD891477-19B6-40EF-AEF8-280A20F4E680}">
      <dgm:prSet phldrT="[Texto]"/>
      <dgm:spPr/>
      <dgm:t>
        <a:bodyPr/>
        <a:lstStyle/>
        <a:p>
          <a:pPr algn="just"/>
          <a:r>
            <a:rPr lang="es-EC" dirty="0" smtClean="0"/>
            <a:t>El subsector exportador tiene una incidencia mínima en la balanza comercial, pero es muy importante en el cambio de matriz productiva.</a:t>
          </a:r>
          <a:endParaRPr lang="es-EC" dirty="0"/>
        </a:p>
      </dgm:t>
    </dgm:pt>
    <dgm:pt modelId="{4E10536B-093E-43DA-86A8-65FF08124CE7}" type="parTrans" cxnId="{6A8BBA36-0DCE-4A43-A531-F56EF52731D5}">
      <dgm:prSet/>
      <dgm:spPr/>
      <dgm:t>
        <a:bodyPr/>
        <a:lstStyle/>
        <a:p>
          <a:pPr algn="just"/>
          <a:endParaRPr lang="es-EC"/>
        </a:p>
      </dgm:t>
    </dgm:pt>
    <dgm:pt modelId="{58A48302-50F0-46FB-9358-CD2FAB073C93}" type="sibTrans" cxnId="{6A8BBA36-0DCE-4A43-A531-F56EF52731D5}">
      <dgm:prSet/>
      <dgm:spPr/>
      <dgm:t>
        <a:bodyPr/>
        <a:lstStyle/>
        <a:p>
          <a:pPr algn="just"/>
          <a:endParaRPr lang="es-EC"/>
        </a:p>
      </dgm:t>
    </dgm:pt>
    <dgm:pt modelId="{9A34A37C-8680-4BFA-A16C-41E4A39F85EB}">
      <dgm:prSet/>
      <dgm:spPr/>
      <dgm:t>
        <a:bodyPr/>
        <a:lstStyle/>
        <a:p>
          <a:r>
            <a:rPr lang="es-EC" dirty="0" smtClean="0"/>
            <a:t>El 80% de la riqueza del sector se encuentra concentrado en siete empresas, de las cuales el 84% son empresas grandes y tan solo el 7% son pequeñas.</a:t>
          </a:r>
          <a:endParaRPr lang="es-EC" dirty="0"/>
        </a:p>
      </dgm:t>
    </dgm:pt>
    <dgm:pt modelId="{15D72A20-C4B1-4641-BBF0-F6B3141DCC63}" type="parTrans" cxnId="{5EF3D165-CA33-4EC5-8C72-581821B8DBCB}">
      <dgm:prSet/>
      <dgm:spPr/>
      <dgm:t>
        <a:bodyPr/>
        <a:lstStyle/>
        <a:p>
          <a:endParaRPr lang="es-EC"/>
        </a:p>
      </dgm:t>
    </dgm:pt>
    <dgm:pt modelId="{D13013DE-3042-4756-BB69-60AC0E782549}" type="sibTrans" cxnId="{5EF3D165-CA33-4EC5-8C72-581821B8DBCB}">
      <dgm:prSet/>
      <dgm:spPr/>
      <dgm:t>
        <a:bodyPr/>
        <a:lstStyle/>
        <a:p>
          <a:endParaRPr lang="es-EC"/>
        </a:p>
      </dgm:t>
    </dgm:pt>
    <dgm:pt modelId="{2F9FC53E-3757-4135-95D3-FF36C42F35C7}">
      <dgm:prSet/>
      <dgm:spPr/>
      <dgm:t>
        <a:bodyPr/>
        <a:lstStyle/>
        <a:p>
          <a:r>
            <a:rPr lang="es-EC" dirty="0" smtClean="0"/>
            <a:t>La sostenibilidad es un tema nuevo para la mayoría de las empresas, muy pocas adoptan prácticas sostenibles dentro de las tres dimensiones.</a:t>
          </a:r>
        </a:p>
      </dgm:t>
    </dgm:pt>
    <dgm:pt modelId="{179D621B-5723-48D2-92F5-DF86FB89EDA6}" type="parTrans" cxnId="{6E3604A5-097C-4198-B6B4-133BCC05D16C}">
      <dgm:prSet/>
      <dgm:spPr/>
      <dgm:t>
        <a:bodyPr/>
        <a:lstStyle/>
        <a:p>
          <a:endParaRPr lang="es-EC"/>
        </a:p>
      </dgm:t>
    </dgm:pt>
    <dgm:pt modelId="{6155A064-8019-4326-86D6-660B57085EE5}" type="sibTrans" cxnId="{6E3604A5-097C-4198-B6B4-133BCC05D16C}">
      <dgm:prSet/>
      <dgm:spPr/>
      <dgm:t>
        <a:bodyPr/>
        <a:lstStyle/>
        <a:p>
          <a:endParaRPr lang="es-EC"/>
        </a:p>
      </dgm:t>
    </dgm:pt>
    <dgm:pt modelId="{855FA885-D5CA-450D-A788-8AA4A6D89505}">
      <dgm:prSet/>
      <dgm:spPr/>
      <dgm:t>
        <a:bodyPr/>
        <a:lstStyle/>
        <a:p>
          <a:r>
            <a:rPr lang="es-EC" dirty="0" smtClean="0"/>
            <a:t>Las empresas exportadoras muestran interés en volverse más competitivas pero en su mayoría se encuentran limitadas para realizar inversiones.</a:t>
          </a:r>
        </a:p>
      </dgm:t>
    </dgm:pt>
    <dgm:pt modelId="{03847B4B-0AC1-4326-B8FC-ACD41E23C6F0}" type="parTrans" cxnId="{7253DC1C-F5D7-49C2-98E3-D3E1E16D0C69}">
      <dgm:prSet/>
      <dgm:spPr/>
      <dgm:t>
        <a:bodyPr/>
        <a:lstStyle/>
        <a:p>
          <a:endParaRPr lang="es-EC"/>
        </a:p>
      </dgm:t>
    </dgm:pt>
    <dgm:pt modelId="{798E86F8-C696-4235-AACD-1BB46E12FA0A}" type="sibTrans" cxnId="{7253DC1C-F5D7-49C2-98E3-D3E1E16D0C69}">
      <dgm:prSet/>
      <dgm:spPr/>
      <dgm:t>
        <a:bodyPr/>
        <a:lstStyle/>
        <a:p>
          <a:endParaRPr lang="es-EC"/>
        </a:p>
      </dgm:t>
    </dgm:pt>
    <dgm:pt modelId="{15E83040-D760-4CB9-9D56-A617E485C60E}" type="pres">
      <dgm:prSet presAssocID="{CD588B79-75B9-4015-A3AD-D26FC36014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27070EE-DB0B-43E6-8721-CE8D0874D110}" type="pres">
      <dgm:prSet presAssocID="{42C11E5E-E5AA-4F43-AA77-88FEDF97E8C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F28409-E2AB-4B2F-99DF-5BD181CD9335}" type="pres">
      <dgm:prSet presAssocID="{C6FD2EB4-7B32-4C3D-9CBD-FA4F38FEEB43}" presName="spacer" presStyleCnt="0"/>
      <dgm:spPr/>
    </dgm:pt>
    <dgm:pt modelId="{EDE29FF1-50A3-4487-B8D2-8414CC5B3107}" type="pres">
      <dgm:prSet presAssocID="{C9D1D483-BA87-4218-AD06-D4C825B9787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F88CB1-8F28-43A2-BD17-C80ADDD3AC52}" type="pres">
      <dgm:prSet presAssocID="{36022B1F-FE23-4441-AB91-11C53319BC8C}" presName="spacer" presStyleCnt="0"/>
      <dgm:spPr/>
    </dgm:pt>
    <dgm:pt modelId="{238B5689-A30D-494F-B484-275C8093CDDA}" type="pres">
      <dgm:prSet presAssocID="{FD891477-19B6-40EF-AEF8-280A20F4E68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26FACD-9142-4B45-81E1-44F69307CB59}" type="pres">
      <dgm:prSet presAssocID="{58A48302-50F0-46FB-9358-CD2FAB073C93}" presName="spacer" presStyleCnt="0"/>
      <dgm:spPr/>
    </dgm:pt>
    <dgm:pt modelId="{0A09A737-64E9-4D32-8151-9267F14752F3}" type="pres">
      <dgm:prSet presAssocID="{9A34A37C-8680-4BFA-A16C-41E4A39F85E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EF8F06-CD8F-4303-B718-67C450FF7974}" type="pres">
      <dgm:prSet presAssocID="{D13013DE-3042-4756-BB69-60AC0E782549}" presName="spacer" presStyleCnt="0"/>
      <dgm:spPr/>
    </dgm:pt>
    <dgm:pt modelId="{59A7908F-1BA1-4E2E-A3F3-8E0AED6CF6CC}" type="pres">
      <dgm:prSet presAssocID="{2F9FC53E-3757-4135-95D3-FF36C42F35C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E33ECF-FB0B-4F21-BE6E-381F6EF60050}" type="pres">
      <dgm:prSet presAssocID="{6155A064-8019-4326-86D6-660B57085EE5}" presName="spacer" presStyleCnt="0"/>
      <dgm:spPr/>
    </dgm:pt>
    <dgm:pt modelId="{C4BD3480-6081-409A-B043-4ED972478A03}" type="pres">
      <dgm:prSet presAssocID="{855FA885-D5CA-450D-A788-8AA4A6D8950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BA04D98-7115-4770-BBAE-F86304DA454B}" type="presOf" srcId="{42C11E5E-E5AA-4F43-AA77-88FEDF97E8CC}" destId="{727070EE-DB0B-43E6-8721-CE8D0874D110}" srcOrd="0" destOrd="0" presId="urn:microsoft.com/office/officeart/2005/8/layout/vList2"/>
    <dgm:cxn modelId="{7F5ECCC5-1DAC-42F3-80C0-8C7959235678}" type="presOf" srcId="{855FA885-D5CA-450D-A788-8AA4A6D89505}" destId="{C4BD3480-6081-409A-B043-4ED972478A03}" srcOrd="0" destOrd="0" presId="urn:microsoft.com/office/officeart/2005/8/layout/vList2"/>
    <dgm:cxn modelId="{6E3604A5-097C-4198-B6B4-133BCC05D16C}" srcId="{CD588B79-75B9-4015-A3AD-D26FC36014A5}" destId="{2F9FC53E-3757-4135-95D3-FF36C42F35C7}" srcOrd="4" destOrd="0" parTransId="{179D621B-5723-48D2-92F5-DF86FB89EDA6}" sibTransId="{6155A064-8019-4326-86D6-660B57085EE5}"/>
    <dgm:cxn modelId="{72CB32DB-1E29-41D1-B796-A658D2DF5332}" srcId="{CD588B79-75B9-4015-A3AD-D26FC36014A5}" destId="{42C11E5E-E5AA-4F43-AA77-88FEDF97E8CC}" srcOrd="0" destOrd="0" parTransId="{C6BD517E-2777-4607-822A-496766E2B15E}" sibTransId="{C6FD2EB4-7B32-4C3D-9CBD-FA4F38FEEB43}"/>
    <dgm:cxn modelId="{377F89BC-D2A5-4E63-9767-AA679E460EF2}" type="presOf" srcId="{9A34A37C-8680-4BFA-A16C-41E4A39F85EB}" destId="{0A09A737-64E9-4D32-8151-9267F14752F3}" srcOrd="0" destOrd="0" presId="urn:microsoft.com/office/officeart/2005/8/layout/vList2"/>
    <dgm:cxn modelId="{A60516AD-615D-4D84-BE79-F4CB903EB2AD}" srcId="{CD588B79-75B9-4015-A3AD-D26FC36014A5}" destId="{C9D1D483-BA87-4218-AD06-D4C825B9787A}" srcOrd="1" destOrd="0" parTransId="{8EED5DB7-CAB6-43F2-8481-3028FCF4D7E5}" sibTransId="{36022B1F-FE23-4441-AB91-11C53319BC8C}"/>
    <dgm:cxn modelId="{5EF3D165-CA33-4EC5-8C72-581821B8DBCB}" srcId="{CD588B79-75B9-4015-A3AD-D26FC36014A5}" destId="{9A34A37C-8680-4BFA-A16C-41E4A39F85EB}" srcOrd="3" destOrd="0" parTransId="{15D72A20-C4B1-4641-BBF0-F6B3141DCC63}" sibTransId="{D13013DE-3042-4756-BB69-60AC0E782549}"/>
    <dgm:cxn modelId="{064971BB-781C-4511-A94D-A15A3187D104}" type="presOf" srcId="{CD588B79-75B9-4015-A3AD-D26FC36014A5}" destId="{15E83040-D760-4CB9-9D56-A617E485C60E}" srcOrd="0" destOrd="0" presId="urn:microsoft.com/office/officeart/2005/8/layout/vList2"/>
    <dgm:cxn modelId="{6A8BBA36-0DCE-4A43-A531-F56EF52731D5}" srcId="{CD588B79-75B9-4015-A3AD-D26FC36014A5}" destId="{FD891477-19B6-40EF-AEF8-280A20F4E680}" srcOrd="2" destOrd="0" parTransId="{4E10536B-093E-43DA-86A8-65FF08124CE7}" sibTransId="{58A48302-50F0-46FB-9358-CD2FAB073C93}"/>
    <dgm:cxn modelId="{D75A505E-6DBD-4E0F-A275-70A333007FE4}" type="presOf" srcId="{2F9FC53E-3757-4135-95D3-FF36C42F35C7}" destId="{59A7908F-1BA1-4E2E-A3F3-8E0AED6CF6CC}" srcOrd="0" destOrd="0" presId="urn:microsoft.com/office/officeart/2005/8/layout/vList2"/>
    <dgm:cxn modelId="{9FCD675C-E251-4DAF-AE7D-D4192F203924}" type="presOf" srcId="{C9D1D483-BA87-4218-AD06-D4C825B9787A}" destId="{EDE29FF1-50A3-4487-B8D2-8414CC5B3107}" srcOrd="0" destOrd="0" presId="urn:microsoft.com/office/officeart/2005/8/layout/vList2"/>
    <dgm:cxn modelId="{7253DC1C-F5D7-49C2-98E3-D3E1E16D0C69}" srcId="{CD588B79-75B9-4015-A3AD-D26FC36014A5}" destId="{855FA885-D5CA-450D-A788-8AA4A6D89505}" srcOrd="5" destOrd="0" parTransId="{03847B4B-0AC1-4326-B8FC-ACD41E23C6F0}" sibTransId="{798E86F8-C696-4235-AACD-1BB46E12FA0A}"/>
    <dgm:cxn modelId="{B20999E6-3938-4CAD-8721-6F17890E862B}" type="presOf" srcId="{FD891477-19B6-40EF-AEF8-280A20F4E680}" destId="{238B5689-A30D-494F-B484-275C8093CDDA}" srcOrd="0" destOrd="0" presId="urn:microsoft.com/office/officeart/2005/8/layout/vList2"/>
    <dgm:cxn modelId="{806970E6-1B0F-40BE-A309-019FCB39DE53}" type="presParOf" srcId="{15E83040-D760-4CB9-9D56-A617E485C60E}" destId="{727070EE-DB0B-43E6-8721-CE8D0874D110}" srcOrd="0" destOrd="0" presId="urn:microsoft.com/office/officeart/2005/8/layout/vList2"/>
    <dgm:cxn modelId="{70EF9B5A-CCF8-4BE8-AED4-9A24014E6CD8}" type="presParOf" srcId="{15E83040-D760-4CB9-9D56-A617E485C60E}" destId="{04F28409-E2AB-4B2F-99DF-5BD181CD9335}" srcOrd="1" destOrd="0" presId="urn:microsoft.com/office/officeart/2005/8/layout/vList2"/>
    <dgm:cxn modelId="{90A422F6-558A-4343-93F4-777C074CE773}" type="presParOf" srcId="{15E83040-D760-4CB9-9D56-A617E485C60E}" destId="{EDE29FF1-50A3-4487-B8D2-8414CC5B3107}" srcOrd="2" destOrd="0" presId="urn:microsoft.com/office/officeart/2005/8/layout/vList2"/>
    <dgm:cxn modelId="{A8E58C57-B40C-4D9E-ADD4-0E1824BB1B7B}" type="presParOf" srcId="{15E83040-D760-4CB9-9D56-A617E485C60E}" destId="{B9F88CB1-8F28-43A2-BD17-C80ADDD3AC52}" srcOrd="3" destOrd="0" presId="urn:microsoft.com/office/officeart/2005/8/layout/vList2"/>
    <dgm:cxn modelId="{4E28094F-D846-4056-ACDD-DFA9F4776909}" type="presParOf" srcId="{15E83040-D760-4CB9-9D56-A617E485C60E}" destId="{238B5689-A30D-494F-B484-275C8093CDDA}" srcOrd="4" destOrd="0" presId="urn:microsoft.com/office/officeart/2005/8/layout/vList2"/>
    <dgm:cxn modelId="{F0B7314E-1D3F-419A-B09A-E0B33EA338CC}" type="presParOf" srcId="{15E83040-D760-4CB9-9D56-A617E485C60E}" destId="{B526FACD-9142-4B45-81E1-44F69307CB59}" srcOrd="5" destOrd="0" presId="urn:microsoft.com/office/officeart/2005/8/layout/vList2"/>
    <dgm:cxn modelId="{C3DC98F7-A84C-46E3-AEB5-0DC8345FAF33}" type="presParOf" srcId="{15E83040-D760-4CB9-9D56-A617E485C60E}" destId="{0A09A737-64E9-4D32-8151-9267F14752F3}" srcOrd="6" destOrd="0" presId="urn:microsoft.com/office/officeart/2005/8/layout/vList2"/>
    <dgm:cxn modelId="{718A1C5C-D084-466D-93AF-269FC133893D}" type="presParOf" srcId="{15E83040-D760-4CB9-9D56-A617E485C60E}" destId="{EBEF8F06-CD8F-4303-B718-67C450FF7974}" srcOrd="7" destOrd="0" presId="urn:microsoft.com/office/officeart/2005/8/layout/vList2"/>
    <dgm:cxn modelId="{BD384497-874C-4CDF-9A36-5E6F9414147C}" type="presParOf" srcId="{15E83040-D760-4CB9-9D56-A617E485C60E}" destId="{59A7908F-1BA1-4E2E-A3F3-8E0AED6CF6CC}" srcOrd="8" destOrd="0" presId="urn:microsoft.com/office/officeart/2005/8/layout/vList2"/>
    <dgm:cxn modelId="{A4A75AFF-EF49-4757-A431-E21923418D3B}" type="presParOf" srcId="{15E83040-D760-4CB9-9D56-A617E485C60E}" destId="{21E33ECF-FB0B-4F21-BE6E-381F6EF60050}" srcOrd="9" destOrd="0" presId="urn:microsoft.com/office/officeart/2005/8/layout/vList2"/>
    <dgm:cxn modelId="{6C29B519-1ED2-4DBC-AE96-0DD150770E1A}" type="presParOf" srcId="{15E83040-D760-4CB9-9D56-A617E485C60E}" destId="{C4BD3480-6081-409A-B043-4ED972478A0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F7231D3-CF32-4CCF-AAD8-ABF8E3EBD95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467FDA1-585C-4CC5-80D0-1B6B4AB40178}">
      <dgm:prSet custT="1"/>
      <dgm:spPr/>
      <dgm:t>
        <a:bodyPr/>
        <a:lstStyle/>
        <a:p>
          <a:pPr rtl="0"/>
          <a:r>
            <a:rPr lang="es-EC" sz="1800" b="1" dirty="0" smtClean="0">
              <a:solidFill>
                <a:schemeClr val="tx1"/>
              </a:solidFill>
            </a:rPr>
            <a:t>Los exportadores necesitan que se realicen estudios de nuevos mercados, donde existe potencial de demanda, así se diversifica y se disminuye el nivel de dependencia de mercado.</a:t>
          </a:r>
          <a:endParaRPr lang="es-EC" sz="1800" b="1" dirty="0">
            <a:solidFill>
              <a:schemeClr val="tx1"/>
            </a:solidFill>
          </a:endParaRPr>
        </a:p>
      </dgm:t>
    </dgm:pt>
    <dgm:pt modelId="{74613F9C-AD72-429C-9323-C445008D21DC}" type="parTrans" cxnId="{79E76419-541B-4B1C-BBAC-1C26DB7E87F4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F9CBD1EC-65EF-4046-9BA1-10AA101BCADD}" type="sibTrans" cxnId="{79E76419-541B-4B1C-BBAC-1C26DB7E87F4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F945E75A-71E2-4F4A-9BC0-F0FC6D10AA42}">
      <dgm:prSet custT="1"/>
      <dgm:spPr/>
      <dgm:t>
        <a:bodyPr/>
        <a:lstStyle/>
        <a:p>
          <a:pPr rtl="0"/>
          <a:r>
            <a:rPr lang="es-EC" sz="1800" b="1" dirty="0" smtClean="0">
              <a:solidFill>
                <a:schemeClr val="tx1"/>
              </a:solidFill>
            </a:rPr>
            <a:t>Los exportadores deben buscar crear asociaciones con integración hacia atrás y hacia adelante.</a:t>
          </a:r>
          <a:endParaRPr lang="es-EC" sz="1800" b="1" dirty="0">
            <a:solidFill>
              <a:schemeClr val="tx1"/>
            </a:solidFill>
          </a:endParaRPr>
        </a:p>
      </dgm:t>
    </dgm:pt>
    <dgm:pt modelId="{25699240-78EC-4C69-AF50-FC96BB8CA585}" type="parTrans" cxnId="{1F5DD440-F0EA-49EA-B6A3-595BC25EC67E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B8DBAC1F-22ED-4349-B57A-FA71A04B455E}" type="sibTrans" cxnId="{1F5DD440-F0EA-49EA-B6A3-595BC25EC67E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E4EB15C3-A216-438D-A811-E5F705BE6010}">
      <dgm:prSet custT="1"/>
      <dgm:spPr/>
      <dgm:t>
        <a:bodyPr/>
        <a:lstStyle/>
        <a:p>
          <a:pPr rtl="0"/>
          <a:r>
            <a:rPr lang="es-EC" sz="1800" b="1" dirty="0" smtClean="0">
              <a:solidFill>
                <a:schemeClr val="tx1"/>
              </a:solidFill>
            </a:rPr>
            <a:t>Se recomienda a las entidades públicas otorgar capacitaciones en cuanto a procesos de exportación, apertura y permanencia en nuevos mercados, regímenes aduaneros y sistemas de compensación.</a:t>
          </a:r>
          <a:endParaRPr lang="es-EC" sz="1800" b="1" dirty="0">
            <a:solidFill>
              <a:schemeClr val="tx1"/>
            </a:solidFill>
          </a:endParaRPr>
        </a:p>
      </dgm:t>
    </dgm:pt>
    <dgm:pt modelId="{10F4CE3B-E56F-4200-B1E2-655CFA9FFD94}" type="parTrans" cxnId="{8FC70CA1-5AD9-4AB4-8087-AF5A3E10D223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F6984319-59E3-44F3-BA7A-3589EE430A56}" type="sibTrans" cxnId="{8FC70CA1-5AD9-4AB4-8087-AF5A3E10D223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90887721-57EC-4BC0-B3B1-24C3182B9B2E}">
      <dgm:prSet custT="1"/>
      <dgm:spPr/>
      <dgm:t>
        <a:bodyPr/>
        <a:lstStyle/>
        <a:p>
          <a:pPr rtl="0"/>
          <a:r>
            <a:rPr lang="es-EC" sz="1800" b="1" dirty="0" smtClean="0">
              <a:solidFill>
                <a:schemeClr val="tx1"/>
              </a:solidFill>
            </a:rPr>
            <a:t>Las instituciones deberían preparar a todos los involucrados en la cadena de valor con enfoque sostenible para un uso eficiente de los recursos, y  alternativas de comercio justo.</a:t>
          </a:r>
          <a:endParaRPr lang="es-EC" sz="1800" b="1" dirty="0">
            <a:solidFill>
              <a:schemeClr val="tx1"/>
            </a:solidFill>
          </a:endParaRPr>
        </a:p>
      </dgm:t>
    </dgm:pt>
    <dgm:pt modelId="{0FF37384-F80C-4781-91A7-BFF8D39928B9}" type="parTrans" cxnId="{DC10F1AC-3C28-417B-AE42-0B6E6E6502DE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BECF2624-59E5-4388-8C93-845904123B25}" type="sibTrans" cxnId="{DC10F1AC-3C28-417B-AE42-0B6E6E6502DE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64942DB8-B4C6-4F07-A434-0F305B5D5473}">
      <dgm:prSet custT="1"/>
      <dgm:spPr/>
      <dgm:t>
        <a:bodyPr/>
        <a:lstStyle/>
        <a:p>
          <a:pPr rtl="0"/>
          <a:r>
            <a:rPr lang="es-EC" sz="1800" b="1" dirty="0" smtClean="0">
              <a:solidFill>
                <a:schemeClr val="tx1"/>
              </a:solidFill>
            </a:rPr>
            <a:t>Nuevos acuerdos comerciales para acceder a tecnología especializada, conocimiento de nuevos procesos de producción que permitan optimizar costos.</a:t>
          </a:r>
          <a:endParaRPr lang="es-EC" sz="1800" b="1" dirty="0">
            <a:solidFill>
              <a:schemeClr val="tx1"/>
            </a:solidFill>
          </a:endParaRPr>
        </a:p>
      </dgm:t>
    </dgm:pt>
    <dgm:pt modelId="{AFBC22C6-879A-43A4-85B6-59CDECEC649A}" type="parTrans" cxnId="{6D785686-A4BB-4459-B804-9AB85B9209EC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BA9A3997-9304-4FC2-8FE7-072EB8A90A94}" type="sibTrans" cxnId="{6D785686-A4BB-4459-B804-9AB85B9209EC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7BB15E9C-5AA3-4A0C-B7A3-7E689C44DAB6}">
      <dgm:prSet custT="1"/>
      <dgm:spPr/>
      <dgm:t>
        <a:bodyPr vert="horz" anchor="ctr"/>
        <a:lstStyle/>
        <a:p>
          <a:pPr algn="ctr" rtl="0"/>
          <a:r>
            <a:rPr lang="es-EC" sz="1800" b="1" dirty="0" smtClean="0">
              <a:solidFill>
                <a:schemeClr val="tx1"/>
              </a:solidFill>
            </a:rPr>
            <a:t>Socializar sobre los programas y medidas de apoyo ya existentes a las exportaciones. Además hacer un seguimiento a las empresas exportadoras.</a:t>
          </a:r>
          <a:endParaRPr lang="es-EC" sz="1800" b="1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4A096EEC-ED95-4545-AECD-762AD8369383}" type="sibTrans" cxnId="{AB8A1F24-0059-49F6-BFB4-47ABFB1AC456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99F7EEF1-A5F7-48CD-AB58-6D086A57AF2E}" type="parTrans" cxnId="{AB8A1F24-0059-49F6-BFB4-47ABFB1AC456}">
      <dgm:prSet/>
      <dgm:spPr/>
      <dgm:t>
        <a:bodyPr/>
        <a:lstStyle/>
        <a:p>
          <a:endParaRPr lang="es-EC" sz="1800" b="1">
            <a:solidFill>
              <a:schemeClr val="tx1"/>
            </a:solidFill>
          </a:endParaRPr>
        </a:p>
      </dgm:t>
    </dgm:pt>
    <dgm:pt modelId="{0655D1EB-627B-4E05-8ABE-BB9F53154F16}" type="pres">
      <dgm:prSet presAssocID="{0F7231D3-CF32-4CCF-AAD8-ABF8E3EBD9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4C4F8C2-C2D3-48F6-9C4B-79DEE9056D2F}" type="pres">
      <dgm:prSet presAssocID="{7BB15E9C-5AA3-4A0C-B7A3-7E689C44DAB6}" presName="composite" presStyleCnt="0"/>
      <dgm:spPr/>
    </dgm:pt>
    <dgm:pt modelId="{65F95FCB-5CF6-4A1F-9687-9F69B3FDC412}" type="pres">
      <dgm:prSet presAssocID="{7BB15E9C-5AA3-4A0C-B7A3-7E689C44DAB6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8F245E-2616-4839-9F42-289742730A3E}" type="pres">
      <dgm:prSet presAssocID="{7BB15E9C-5AA3-4A0C-B7A3-7E689C44DAB6}" presName="rect2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62FDA21B-AB98-45D1-BD97-5E6C354277FF}" type="pres">
      <dgm:prSet presAssocID="{4A096EEC-ED95-4545-AECD-762AD8369383}" presName="sibTrans" presStyleCnt="0"/>
      <dgm:spPr/>
    </dgm:pt>
    <dgm:pt modelId="{08C143AB-8952-4B27-AD10-F618E749295E}" type="pres">
      <dgm:prSet presAssocID="{8467FDA1-585C-4CC5-80D0-1B6B4AB40178}" presName="composite" presStyleCnt="0"/>
      <dgm:spPr/>
    </dgm:pt>
    <dgm:pt modelId="{58AF7C9A-6286-4BC9-8FB7-2259F329393D}" type="pres">
      <dgm:prSet presAssocID="{8467FDA1-585C-4CC5-80D0-1B6B4AB40178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C9CAB5-B678-4A2F-AC28-2123627504E5}" type="pres">
      <dgm:prSet presAssocID="{8467FDA1-585C-4CC5-80D0-1B6B4AB40178}" presName="rect2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FD23BB78-8B1A-471D-86F5-DCACD0C411FD}" type="pres">
      <dgm:prSet presAssocID="{F9CBD1EC-65EF-4046-9BA1-10AA101BCADD}" presName="sibTrans" presStyleCnt="0"/>
      <dgm:spPr/>
    </dgm:pt>
    <dgm:pt modelId="{DB226D82-9A9F-4F53-B4C3-9D83C3E4D668}" type="pres">
      <dgm:prSet presAssocID="{F945E75A-71E2-4F4A-9BC0-F0FC6D10AA42}" presName="composite" presStyleCnt="0"/>
      <dgm:spPr/>
    </dgm:pt>
    <dgm:pt modelId="{9F4184A3-FCC1-45E5-ADE7-DE420C2ACC98}" type="pres">
      <dgm:prSet presAssocID="{F945E75A-71E2-4F4A-9BC0-F0FC6D10AA42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DB7DFD-062D-4570-84B2-76E254B49E0C}" type="pres">
      <dgm:prSet presAssocID="{F945E75A-71E2-4F4A-9BC0-F0FC6D10AA42}" presName="rect2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4E62DC5-BCEE-4E25-B689-D89D6451C519}" type="pres">
      <dgm:prSet presAssocID="{B8DBAC1F-22ED-4349-B57A-FA71A04B455E}" presName="sibTrans" presStyleCnt="0"/>
      <dgm:spPr/>
    </dgm:pt>
    <dgm:pt modelId="{6A48B619-ECFF-4058-8F65-5D32E613DEDA}" type="pres">
      <dgm:prSet presAssocID="{E4EB15C3-A216-438D-A811-E5F705BE6010}" presName="composite" presStyleCnt="0"/>
      <dgm:spPr/>
    </dgm:pt>
    <dgm:pt modelId="{9A0BA1F4-478E-4A47-9941-8B93BC4A8CE2}" type="pres">
      <dgm:prSet presAssocID="{E4EB15C3-A216-438D-A811-E5F705BE6010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CF9E12-A204-4E71-8732-2B8CB8FEFD2D}" type="pres">
      <dgm:prSet presAssocID="{E4EB15C3-A216-438D-A811-E5F705BE6010}" presName="rect2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44B3F99-F836-458E-BAF4-8FC35EB51F87}" type="pres">
      <dgm:prSet presAssocID="{F6984319-59E3-44F3-BA7A-3589EE430A56}" presName="sibTrans" presStyleCnt="0"/>
      <dgm:spPr/>
    </dgm:pt>
    <dgm:pt modelId="{444B5258-6E0C-4BE6-B642-76517A15BDFA}" type="pres">
      <dgm:prSet presAssocID="{90887721-57EC-4BC0-B3B1-24C3182B9B2E}" presName="composite" presStyleCnt="0"/>
      <dgm:spPr/>
    </dgm:pt>
    <dgm:pt modelId="{5413DEAB-7AD0-4944-8C8C-6967AB2029B4}" type="pres">
      <dgm:prSet presAssocID="{90887721-57EC-4BC0-B3B1-24C3182B9B2E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9A8BA2-FAF5-4C8B-80EF-BB7F08928853}" type="pres">
      <dgm:prSet presAssocID="{90887721-57EC-4BC0-B3B1-24C3182B9B2E}" presName="rect2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583F3603-5608-4233-8361-0DB9F6F091D2}" type="pres">
      <dgm:prSet presAssocID="{BECF2624-59E5-4388-8C93-845904123B25}" presName="sibTrans" presStyleCnt="0"/>
      <dgm:spPr/>
    </dgm:pt>
    <dgm:pt modelId="{2378B3EC-99D1-433C-84DC-9F2BA92D67F4}" type="pres">
      <dgm:prSet presAssocID="{64942DB8-B4C6-4F07-A434-0F305B5D5473}" presName="composite" presStyleCnt="0"/>
      <dgm:spPr/>
    </dgm:pt>
    <dgm:pt modelId="{9D1D0BC5-B0CE-496D-BFDE-322020ECA0E0}" type="pres">
      <dgm:prSet presAssocID="{64942DB8-B4C6-4F07-A434-0F305B5D5473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0EA983-4CB0-4AA6-98F0-388B9D97C46E}" type="pres">
      <dgm:prSet presAssocID="{64942DB8-B4C6-4F07-A434-0F305B5D5473}" presName="rect2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309C447F-D37F-41D8-8990-DDB575371DD9}" type="presOf" srcId="{7BB15E9C-5AA3-4A0C-B7A3-7E689C44DAB6}" destId="{65F95FCB-5CF6-4A1F-9687-9F69B3FDC412}" srcOrd="0" destOrd="0" presId="urn:microsoft.com/office/officeart/2008/layout/PictureStrips"/>
    <dgm:cxn modelId="{6D785686-A4BB-4459-B804-9AB85B9209EC}" srcId="{0F7231D3-CF32-4CCF-AAD8-ABF8E3EBD954}" destId="{64942DB8-B4C6-4F07-A434-0F305B5D5473}" srcOrd="5" destOrd="0" parTransId="{AFBC22C6-879A-43A4-85B6-59CDECEC649A}" sibTransId="{BA9A3997-9304-4FC2-8FE7-072EB8A90A94}"/>
    <dgm:cxn modelId="{5A121853-B9B7-4C23-B2C1-D40C9BD88D71}" type="presOf" srcId="{90887721-57EC-4BC0-B3B1-24C3182B9B2E}" destId="{5413DEAB-7AD0-4944-8C8C-6967AB2029B4}" srcOrd="0" destOrd="0" presId="urn:microsoft.com/office/officeart/2008/layout/PictureStrips"/>
    <dgm:cxn modelId="{B1454925-2279-493B-B101-74482BB795D8}" type="presOf" srcId="{8467FDA1-585C-4CC5-80D0-1B6B4AB40178}" destId="{58AF7C9A-6286-4BC9-8FB7-2259F329393D}" srcOrd="0" destOrd="0" presId="urn:microsoft.com/office/officeart/2008/layout/PictureStrips"/>
    <dgm:cxn modelId="{79E76419-541B-4B1C-BBAC-1C26DB7E87F4}" srcId="{0F7231D3-CF32-4CCF-AAD8-ABF8E3EBD954}" destId="{8467FDA1-585C-4CC5-80D0-1B6B4AB40178}" srcOrd="1" destOrd="0" parTransId="{74613F9C-AD72-429C-9323-C445008D21DC}" sibTransId="{F9CBD1EC-65EF-4046-9BA1-10AA101BCADD}"/>
    <dgm:cxn modelId="{8FC70CA1-5AD9-4AB4-8087-AF5A3E10D223}" srcId="{0F7231D3-CF32-4CCF-AAD8-ABF8E3EBD954}" destId="{E4EB15C3-A216-438D-A811-E5F705BE6010}" srcOrd="3" destOrd="0" parTransId="{10F4CE3B-E56F-4200-B1E2-655CFA9FFD94}" sibTransId="{F6984319-59E3-44F3-BA7A-3589EE430A56}"/>
    <dgm:cxn modelId="{AB8A1F24-0059-49F6-BFB4-47ABFB1AC456}" srcId="{0F7231D3-CF32-4CCF-AAD8-ABF8E3EBD954}" destId="{7BB15E9C-5AA3-4A0C-B7A3-7E689C44DAB6}" srcOrd="0" destOrd="0" parTransId="{99F7EEF1-A5F7-48CD-AB58-6D086A57AF2E}" sibTransId="{4A096EEC-ED95-4545-AECD-762AD8369383}"/>
    <dgm:cxn modelId="{B013B91F-7449-4FF6-A92E-72205580E9C4}" type="presOf" srcId="{E4EB15C3-A216-438D-A811-E5F705BE6010}" destId="{9A0BA1F4-478E-4A47-9941-8B93BC4A8CE2}" srcOrd="0" destOrd="0" presId="urn:microsoft.com/office/officeart/2008/layout/PictureStrips"/>
    <dgm:cxn modelId="{C84BB3AC-F28B-4A26-BCAB-B605AF7F3144}" type="presOf" srcId="{64942DB8-B4C6-4F07-A434-0F305B5D5473}" destId="{9D1D0BC5-B0CE-496D-BFDE-322020ECA0E0}" srcOrd="0" destOrd="0" presId="urn:microsoft.com/office/officeart/2008/layout/PictureStrips"/>
    <dgm:cxn modelId="{44414294-5DB8-4173-B33B-BD5B3409B42C}" type="presOf" srcId="{0F7231D3-CF32-4CCF-AAD8-ABF8E3EBD954}" destId="{0655D1EB-627B-4E05-8ABE-BB9F53154F16}" srcOrd="0" destOrd="0" presId="urn:microsoft.com/office/officeart/2008/layout/PictureStrips"/>
    <dgm:cxn modelId="{30D7CB5D-980D-4EA2-8A0A-31F5D503B5EB}" type="presOf" srcId="{F945E75A-71E2-4F4A-9BC0-F0FC6D10AA42}" destId="{9F4184A3-FCC1-45E5-ADE7-DE420C2ACC98}" srcOrd="0" destOrd="0" presId="urn:microsoft.com/office/officeart/2008/layout/PictureStrips"/>
    <dgm:cxn modelId="{DC10F1AC-3C28-417B-AE42-0B6E6E6502DE}" srcId="{0F7231D3-CF32-4CCF-AAD8-ABF8E3EBD954}" destId="{90887721-57EC-4BC0-B3B1-24C3182B9B2E}" srcOrd="4" destOrd="0" parTransId="{0FF37384-F80C-4781-91A7-BFF8D39928B9}" sibTransId="{BECF2624-59E5-4388-8C93-845904123B25}"/>
    <dgm:cxn modelId="{1F5DD440-F0EA-49EA-B6A3-595BC25EC67E}" srcId="{0F7231D3-CF32-4CCF-AAD8-ABF8E3EBD954}" destId="{F945E75A-71E2-4F4A-9BC0-F0FC6D10AA42}" srcOrd="2" destOrd="0" parTransId="{25699240-78EC-4C69-AF50-FC96BB8CA585}" sibTransId="{B8DBAC1F-22ED-4349-B57A-FA71A04B455E}"/>
    <dgm:cxn modelId="{32DB7BDC-A08C-47D5-A22E-711B0970561A}" type="presParOf" srcId="{0655D1EB-627B-4E05-8ABE-BB9F53154F16}" destId="{E4C4F8C2-C2D3-48F6-9C4B-79DEE9056D2F}" srcOrd="0" destOrd="0" presId="urn:microsoft.com/office/officeart/2008/layout/PictureStrips"/>
    <dgm:cxn modelId="{94A34B00-F8AB-49DC-9C78-1202B0DE786D}" type="presParOf" srcId="{E4C4F8C2-C2D3-48F6-9C4B-79DEE9056D2F}" destId="{65F95FCB-5CF6-4A1F-9687-9F69B3FDC412}" srcOrd="0" destOrd="0" presId="urn:microsoft.com/office/officeart/2008/layout/PictureStrips"/>
    <dgm:cxn modelId="{8A348E31-798C-4EC9-9C75-5765FA721F01}" type="presParOf" srcId="{E4C4F8C2-C2D3-48F6-9C4B-79DEE9056D2F}" destId="{FE8F245E-2616-4839-9F42-289742730A3E}" srcOrd="1" destOrd="0" presId="urn:microsoft.com/office/officeart/2008/layout/PictureStrips"/>
    <dgm:cxn modelId="{DB3A6C3E-6EED-4398-B455-F167EEB4B0E2}" type="presParOf" srcId="{0655D1EB-627B-4E05-8ABE-BB9F53154F16}" destId="{62FDA21B-AB98-45D1-BD97-5E6C354277FF}" srcOrd="1" destOrd="0" presId="urn:microsoft.com/office/officeart/2008/layout/PictureStrips"/>
    <dgm:cxn modelId="{C6999018-36B5-4594-8AB9-C922D63EFD7C}" type="presParOf" srcId="{0655D1EB-627B-4E05-8ABE-BB9F53154F16}" destId="{08C143AB-8952-4B27-AD10-F618E749295E}" srcOrd="2" destOrd="0" presId="urn:microsoft.com/office/officeart/2008/layout/PictureStrips"/>
    <dgm:cxn modelId="{6637A22A-CE9D-4522-A2D3-60E80AAD294B}" type="presParOf" srcId="{08C143AB-8952-4B27-AD10-F618E749295E}" destId="{58AF7C9A-6286-4BC9-8FB7-2259F329393D}" srcOrd="0" destOrd="0" presId="urn:microsoft.com/office/officeart/2008/layout/PictureStrips"/>
    <dgm:cxn modelId="{CECF90C9-2363-44F4-A29B-CE69F641CBC1}" type="presParOf" srcId="{08C143AB-8952-4B27-AD10-F618E749295E}" destId="{38C9CAB5-B678-4A2F-AC28-2123627504E5}" srcOrd="1" destOrd="0" presId="urn:microsoft.com/office/officeart/2008/layout/PictureStrips"/>
    <dgm:cxn modelId="{26C1BBA8-16FA-4BF1-91FA-774090E7B75A}" type="presParOf" srcId="{0655D1EB-627B-4E05-8ABE-BB9F53154F16}" destId="{FD23BB78-8B1A-471D-86F5-DCACD0C411FD}" srcOrd="3" destOrd="0" presId="urn:microsoft.com/office/officeart/2008/layout/PictureStrips"/>
    <dgm:cxn modelId="{8AACA104-4B88-4B0C-97DE-0F6365C6B37E}" type="presParOf" srcId="{0655D1EB-627B-4E05-8ABE-BB9F53154F16}" destId="{DB226D82-9A9F-4F53-B4C3-9D83C3E4D668}" srcOrd="4" destOrd="0" presId="urn:microsoft.com/office/officeart/2008/layout/PictureStrips"/>
    <dgm:cxn modelId="{4AB325D2-2204-4606-8A78-ACAB019DE961}" type="presParOf" srcId="{DB226D82-9A9F-4F53-B4C3-9D83C3E4D668}" destId="{9F4184A3-FCC1-45E5-ADE7-DE420C2ACC98}" srcOrd="0" destOrd="0" presId="urn:microsoft.com/office/officeart/2008/layout/PictureStrips"/>
    <dgm:cxn modelId="{20261FE6-2CF6-45C5-ABC2-7CCC85B93DDB}" type="presParOf" srcId="{DB226D82-9A9F-4F53-B4C3-9D83C3E4D668}" destId="{76DB7DFD-062D-4570-84B2-76E254B49E0C}" srcOrd="1" destOrd="0" presId="urn:microsoft.com/office/officeart/2008/layout/PictureStrips"/>
    <dgm:cxn modelId="{191AF531-3C71-439C-A880-DFF5C3D1BB22}" type="presParOf" srcId="{0655D1EB-627B-4E05-8ABE-BB9F53154F16}" destId="{A4E62DC5-BCEE-4E25-B689-D89D6451C519}" srcOrd="5" destOrd="0" presId="urn:microsoft.com/office/officeart/2008/layout/PictureStrips"/>
    <dgm:cxn modelId="{815A8629-7CA7-4A4C-BED8-1469047F7F9C}" type="presParOf" srcId="{0655D1EB-627B-4E05-8ABE-BB9F53154F16}" destId="{6A48B619-ECFF-4058-8F65-5D32E613DEDA}" srcOrd="6" destOrd="0" presId="urn:microsoft.com/office/officeart/2008/layout/PictureStrips"/>
    <dgm:cxn modelId="{0F7A56B5-19F0-47C9-9836-D506121E9201}" type="presParOf" srcId="{6A48B619-ECFF-4058-8F65-5D32E613DEDA}" destId="{9A0BA1F4-478E-4A47-9941-8B93BC4A8CE2}" srcOrd="0" destOrd="0" presId="urn:microsoft.com/office/officeart/2008/layout/PictureStrips"/>
    <dgm:cxn modelId="{6F59FF1A-4345-49C5-B185-FD94777C0F5F}" type="presParOf" srcId="{6A48B619-ECFF-4058-8F65-5D32E613DEDA}" destId="{A1CF9E12-A204-4E71-8732-2B8CB8FEFD2D}" srcOrd="1" destOrd="0" presId="urn:microsoft.com/office/officeart/2008/layout/PictureStrips"/>
    <dgm:cxn modelId="{64780C90-3669-4C37-A859-089CEFDD3B04}" type="presParOf" srcId="{0655D1EB-627B-4E05-8ABE-BB9F53154F16}" destId="{B44B3F99-F836-458E-BAF4-8FC35EB51F87}" srcOrd="7" destOrd="0" presId="urn:microsoft.com/office/officeart/2008/layout/PictureStrips"/>
    <dgm:cxn modelId="{172D605E-829F-459B-B057-323D22E45DAB}" type="presParOf" srcId="{0655D1EB-627B-4E05-8ABE-BB9F53154F16}" destId="{444B5258-6E0C-4BE6-B642-76517A15BDFA}" srcOrd="8" destOrd="0" presId="urn:microsoft.com/office/officeart/2008/layout/PictureStrips"/>
    <dgm:cxn modelId="{20291EDB-A613-4D28-AA68-A9FA05F216D8}" type="presParOf" srcId="{444B5258-6E0C-4BE6-B642-76517A15BDFA}" destId="{5413DEAB-7AD0-4944-8C8C-6967AB2029B4}" srcOrd="0" destOrd="0" presId="urn:microsoft.com/office/officeart/2008/layout/PictureStrips"/>
    <dgm:cxn modelId="{2C42D9FB-2E3E-4AA4-8445-D19505497912}" type="presParOf" srcId="{444B5258-6E0C-4BE6-B642-76517A15BDFA}" destId="{529A8BA2-FAF5-4C8B-80EF-BB7F08928853}" srcOrd="1" destOrd="0" presId="urn:microsoft.com/office/officeart/2008/layout/PictureStrips"/>
    <dgm:cxn modelId="{0269FF1E-5DD4-4CE3-91C3-C974FDA9141A}" type="presParOf" srcId="{0655D1EB-627B-4E05-8ABE-BB9F53154F16}" destId="{583F3603-5608-4233-8361-0DB9F6F091D2}" srcOrd="9" destOrd="0" presId="urn:microsoft.com/office/officeart/2008/layout/PictureStrips"/>
    <dgm:cxn modelId="{DA732BB0-861C-432E-BA7F-818C8522DBB6}" type="presParOf" srcId="{0655D1EB-627B-4E05-8ABE-BB9F53154F16}" destId="{2378B3EC-99D1-433C-84DC-9F2BA92D67F4}" srcOrd="10" destOrd="0" presId="urn:microsoft.com/office/officeart/2008/layout/PictureStrips"/>
    <dgm:cxn modelId="{674C01AB-26B7-4485-9841-3CBEEB653B8D}" type="presParOf" srcId="{2378B3EC-99D1-433C-84DC-9F2BA92D67F4}" destId="{9D1D0BC5-B0CE-496D-BFDE-322020ECA0E0}" srcOrd="0" destOrd="0" presId="urn:microsoft.com/office/officeart/2008/layout/PictureStrips"/>
    <dgm:cxn modelId="{17C789F2-56A6-42B8-A977-1DC0468A4DE7}" type="presParOf" srcId="{2378B3EC-99D1-433C-84DC-9F2BA92D67F4}" destId="{E90EA983-4CB0-4AA6-98F0-388B9D97C46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702A6-0607-4B7A-9E7C-64C7468E5715}">
      <dsp:nvSpPr>
        <dsp:cNvPr id="0" name=""/>
        <dsp:cNvSpPr/>
      </dsp:nvSpPr>
      <dsp:spPr>
        <a:xfrm>
          <a:off x="6028336" y="3188677"/>
          <a:ext cx="2316480" cy="1500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Cambio de matriz productiva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Calidad de vida</a:t>
          </a:r>
          <a:endParaRPr lang="es-EC" sz="1500" kern="1200" dirty="0"/>
        </a:p>
      </dsp:txBody>
      <dsp:txXfrm>
        <a:off x="6756242" y="3596777"/>
        <a:ext cx="1555612" cy="1059491"/>
      </dsp:txXfrm>
    </dsp:sp>
    <dsp:sp modelId="{9D9B6056-8D80-4717-9D9D-0F649689EFEC}">
      <dsp:nvSpPr>
        <dsp:cNvPr id="0" name=""/>
        <dsp:cNvSpPr/>
      </dsp:nvSpPr>
      <dsp:spPr>
        <a:xfrm>
          <a:off x="2248815" y="3188677"/>
          <a:ext cx="2316480" cy="1500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Desarrollo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Competitividad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Diferenciación </a:t>
          </a:r>
          <a:endParaRPr lang="es-EC" sz="1500" kern="1200" dirty="0"/>
        </a:p>
      </dsp:txBody>
      <dsp:txXfrm>
        <a:off x="2281777" y="3596777"/>
        <a:ext cx="1555612" cy="1059491"/>
      </dsp:txXfrm>
    </dsp:sp>
    <dsp:sp modelId="{2C4DF82B-2BF1-4C39-921B-E443442C0B38}">
      <dsp:nvSpPr>
        <dsp:cNvPr id="0" name=""/>
        <dsp:cNvSpPr/>
      </dsp:nvSpPr>
      <dsp:spPr>
        <a:xfrm>
          <a:off x="6028336" y="0"/>
          <a:ext cx="2316480" cy="1500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40% del territorio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5.5% del PEA</a:t>
          </a:r>
          <a:endParaRPr lang="es-EC" sz="1500" kern="1200" dirty="0"/>
        </a:p>
      </dsp:txBody>
      <dsp:txXfrm>
        <a:off x="6756242" y="32962"/>
        <a:ext cx="1555612" cy="1059491"/>
      </dsp:txXfrm>
    </dsp:sp>
    <dsp:sp modelId="{7E07AF0D-AC8F-46FB-8CE7-1DAF6CF8A7B6}">
      <dsp:nvSpPr>
        <dsp:cNvPr id="0" name=""/>
        <dsp:cNvSpPr/>
      </dsp:nvSpPr>
      <dsp:spPr>
        <a:xfrm>
          <a:off x="2248815" y="0"/>
          <a:ext cx="2316480" cy="15005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Variedad, calidad, precios</a:t>
          </a:r>
          <a:endParaRPr lang="es-EC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Exigencias del mercado</a:t>
          </a:r>
          <a:endParaRPr lang="es-EC" sz="1500" kern="1200" dirty="0"/>
        </a:p>
      </dsp:txBody>
      <dsp:txXfrm>
        <a:off x="2281777" y="32962"/>
        <a:ext cx="1555612" cy="1059491"/>
      </dsp:txXfrm>
    </dsp:sp>
    <dsp:sp modelId="{FD451F3F-14FF-4D1B-9687-563F749A46A1}">
      <dsp:nvSpPr>
        <dsp:cNvPr id="0" name=""/>
        <dsp:cNvSpPr/>
      </dsp:nvSpPr>
      <dsp:spPr>
        <a:xfrm>
          <a:off x="3219486" y="267286"/>
          <a:ext cx="2030437" cy="203043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Globalización </a:t>
          </a:r>
          <a:endParaRPr lang="es-EC" sz="1600" kern="1200" dirty="0"/>
        </a:p>
      </dsp:txBody>
      <dsp:txXfrm>
        <a:off x="3814187" y="861987"/>
        <a:ext cx="1435736" cy="1435736"/>
      </dsp:txXfrm>
    </dsp:sp>
    <dsp:sp modelId="{AEDFB975-7E44-4343-9584-5E0D2F9C117C}">
      <dsp:nvSpPr>
        <dsp:cNvPr id="0" name=""/>
        <dsp:cNvSpPr/>
      </dsp:nvSpPr>
      <dsp:spPr>
        <a:xfrm rot="5400000">
          <a:off x="5343708" y="267286"/>
          <a:ext cx="2030437" cy="203043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Industria forestal-madera y muebles </a:t>
          </a:r>
          <a:endParaRPr lang="es-EC" sz="1600" kern="1200" dirty="0"/>
        </a:p>
      </dsp:txBody>
      <dsp:txXfrm rot="-5400000">
        <a:off x="5343708" y="861987"/>
        <a:ext cx="1435736" cy="1435736"/>
      </dsp:txXfrm>
    </dsp:sp>
    <dsp:sp modelId="{A7D83DF8-A68F-4723-BDD5-A74B63E76E3A}">
      <dsp:nvSpPr>
        <dsp:cNvPr id="0" name=""/>
        <dsp:cNvSpPr/>
      </dsp:nvSpPr>
      <dsp:spPr>
        <a:xfrm rot="10800000">
          <a:off x="5343708" y="2391507"/>
          <a:ext cx="2030437" cy="203043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Plan nacional del Buen Vivir</a:t>
          </a:r>
          <a:endParaRPr lang="es-EC" sz="1600" kern="1200" dirty="0"/>
        </a:p>
      </dsp:txBody>
      <dsp:txXfrm rot="10800000">
        <a:off x="5343708" y="2391507"/>
        <a:ext cx="1435736" cy="1435736"/>
      </dsp:txXfrm>
    </dsp:sp>
    <dsp:sp modelId="{2C5D0D30-05B7-4373-8ED5-D890E373167A}">
      <dsp:nvSpPr>
        <dsp:cNvPr id="0" name=""/>
        <dsp:cNvSpPr/>
      </dsp:nvSpPr>
      <dsp:spPr>
        <a:xfrm rot="16200000">
          <a:off x="3219486" y="2391507"/>
          <a:ext cx="2030437" cy="203043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Problemática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Muebles de madera </a:t>
          </a:r>
          <a:endParaRPr lang="es-EC" sz="1600" kern="1200" dirty="0"/>
        </a:p>
      </dsp:txBody>
      <dsp:txXfrm rot="5400000">
        <a:off x="3814187" y="2391507"/>
        <a:ext cx="1435736" cy="1435736"/>
      </dsp:txXfrm>
    </dsp:sp>
    <dsp:sp modelId="{FD544CB4-B2CF-4890-9449-8F0970377EA8}">
      <dsp:nvSpPr>
        <dsp:cNvPr id="0" name=""/>
        <dsp:cNvSpPr/>
      </dsp:nvSpPr>
      <dsp:spPr>
        <a:xfrm>
          <a:off x="4946295" y="1922584"/>
          <a:ext cx="701040" cy="60960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765BF-D53C-4361-AE23-6E54C615D54D}">
      <dsp:nvSpPr>
        <dsp:cNvPr id="0" name=""/>
        <dsp:cNvSpPr/>
      </dsp:nvSpPr>
      <dsp:spPr>
        <a:xfrm rot="10800000">
          <a:off x="4946295" y="2157046"/>
          <a:ext cx="701040" cy="60960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3312A-FD05-4833-B4F1-18D760695D35}">
      <dsp:nvSpPr>
        <dsp:cNvPr id="0" name=""/>
        <dsp:cNvSpPr/>
      </dsp:nvSpPr>
      <dsp:spPr>
        <a:xfrm>
          <a:off x="613191" y="1369"/>
          <a:ext cx="2343380" cy="1614589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2712A-CBE0-4AAB-BBA3-6E5DF484732C}">
      <dsp:nvSpPr>
        <dsp:cNvPr id="0" name=""/>
        <dsp:cNvSpPr/>
      </dsp:nvSpPr>
      <dsp:spPr>
        <a:xfrm>
          <a:off x="613191" y="1615959"/>
          <a:ext cx="2343380" cy="869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9403.30.00 – oficinas </a:t>
          </a:r>
          <a:endParaRPr lang="es-EC" sz="2400" kern="1200" dirty="0"/>
        </a:p>
      </dsp:txBody>
      <dsp:txXfrm>
        <a:off x="613191" y="1615959"/>
        <a:ext cx="2343380" cy="869394"/>
      </dsp:txXfrm>
    </dsp:sp>
    <dsp:sp modelId="{1CE65B53-94EA-4305-9043-E558E4868945}">
      <dsp:nvSpPr>
        <dsp:cNvPr id="0" name=""/>
        <dsp:cNvSpPr/>
      </dsp:nvSpPr>
      <dsp:spPr>
        <a:xfrm>
          <a:off x="3191008" y="1369"/>
          <a:ext cx="2343380" cy="1614589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9F2C2-5F1E-4551-8026-FDED33F69F88}">
      <dsp:nvSpPr>
        <dsp:cNvPr id="0" name=""/>
        <dsp:cNvSpPr/>
      </dsp:nvSpPr>
      <dsp:spPr>
        <a:xfrm>
          <a:off x="3191008" y="1615959"/>
          <a:ext cx="2343380" cy="869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9403.40.00- cocina</a:t>
          </a:r>
          <a:endParaRPr lang="es-EC" sz="2400" kern="1200" dirty="0"/>
        </a:p>
      </dsp:txBody>
      <dsp:txXfrm>
        <a:off x="3191008" y="1615959"/>
        <a:ext cx="2343380" cy="869394"/>
      </dsp:txXfrm>
    </dsp:sp>
    <dsp:sp modelId="{4842EFE0-CDBA-4658-9426-7FDF7DD33436}">
      <dsp:nvSpPr>
        <dsp:cNvPr id="0" name=""/>
        <dsp:cNvSpPr/>
      </dsp:nvSpPr>
      <dsp:spPr>
        <a:xfrm>
          <a:off x="613191" y="2719691"/>
          <a:ext cx="2343380" cy="1614589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571BE-1D19-45BC-9608-68FC2BD59DD9}">
      <dsp:nvSpPr>
        <dsp:cNvPr id="0" name=""/>
        <dsp:cNvSpPr/>
      </dsp:nvSpPr>
      <dsp:spPr>
        <a:xfrm>
          <a:off x="613191" y="4334281"/>
          <a:ext cx="2343380" cy="869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9403.50.00- dormitorio</a:t>
          </a:r>
          <a:endParaRPr lang="es-EC" sz="2400" kern="1200" dirty="0"/>
        </a:p>
      </dsp:txBody>
      <dsp:txXfrm>
        <a:off x="613191" y="4334281"/>
        <a:ext cx="2343380" cy="869394"/>
      </dsp:txXfrm>
    </dsp:sp>
    <dsp:sp modelId="{548DA8C0-6E40-47F8-A194-839CF57AA2AC}">
      <dsp:nvSpPr>
        <dsp:cNvPr id="0" name=""/>
        <dsp:cNvSpPr/>
      </dsp:nvSpPr>
      <dsp:spPr>
        <a:xfrm>
          <a:off x="3191008" y="2719691"/>
          <a:ext cx="2343380" cy="1614589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845B4-5576-4558-B6EF-F5BA555BDB3D}">
      <dsp:nvSpPr>
        <dsp:cNvPr id="0" name=""/>
        <dsp:cNvSpPr/>
      </dsp:nvSpPr>
      <dsp:spPr>
        <a:xfrm>
          <a:off x="3191008" y="4334281"/>
          <a:ext cx="2343380" cy="869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9403.60.00- los demás</a:t>
          </a:r>
          <a:endParaRPr lang="es-EC" sz="2400" kern="1200" dirty="0"/>
        </a:p>
      </dsp:txBody>
      <dsp:txXfrm>
        <a:off x="3191008" y="4334281"/>
        <a:ext cx="2343380" cy="8693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A8BC5-962E-418B-B323-30FF63054DD9}">
      <dsp:nvSpPr>
        <dsp:cNvPr id="0" name=""/>
        <dsp:cNvSpPr/>
      </dsp:nvSpPr>
      <dsp:spPr>
        <a:xfrm>
          <a:off x="1972984" y="749384"/>
          <a:ext cx="920297" cy="92029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E300886-AA22-4C08-A91B-AB45F9DAE7A0}">
      <dsp:nvSpPr>
        <dsp:cNvPr id="0" name=""/>
        <dsp:cNvSpPr/>
      </dsp:nvSpPr>
      <dsp:spPr>
        <a:xfrm>
          <a:off x="1899361" y="0"/>
          <a:ext cx="1067544" cy="61791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effectLst/>
            </a:rPr>
            <a:t>Factor económico</a:t>
          </a:r>
          <a:endParaRPr lang="es-EC" sz="1500" kern="1200" dirty="0"/>
        </a:p>
      </dsp:txBody>
      <dsp:txXfrm>
        <a:off x="1899361" y="0"/>
        <a:ext cx="1067544" cy="617913"/>
      </dsp:txXfrm>
    </dsp:sp>
    <dsp:sp modelId="{55CD93B3-CB19-426E-B351-12EE074080D6}">
      <dsp:nvSpPr>
        <dsp:cNvPr id="0" name=""/>
        <dsp:cNvSpPr/>
      </dsp:nvSpPr>
      <dsp:spPr>
        <a:xfrm>
          <a:off x="2323065" y="1003649"/>
          <a:ext cx="920297" cy="92029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68F53E8-4B0E-40BE-9AFD-16FAEF5EDCF7}">
      <dsp:nvSpPr>
        <dsp:cNvPr id="0" name=""/>
        <dsp:cNvSpPr/>
      </dsp:nvSpPr>
      <dsp:spPr>
        <a:xfrm>
          <a:off x="3316618" y="815120"/>
          <a:ext cx="957108" cy="6705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>
              <a:effectLst/>
            </a:rPr>
            <a:t>Factor comercial</a:t>
          </a:r>
          <a:endParaRPr lang="es-EC" sz="1500" kern="1200" dirty="0">
            <a:effectLst/>
          </a:endParaRPr>
        </a:p>
      </dsp:txBody>
      <dsp:txXfrm>
        <a:off x="3316618" y="815120"/>
        <a:ext cx="957108" cy="670502"/>
      </dsp:txXfrm>
    </dsp:sp>
    <dsp:sp modelId="{39A2AA79-80C2-449B-8CD5-28F81B378C44}">
      <dsp:nvSpPr>
        <dsp:cNvPr id="0" name=""/>
        <dsp:cNvSpPr/>
      </dsp:nvSpPr>
      <dsp:spPr>
        <a:xfrm>
          <a:off x="2189438" y="1415416"/>
          <a:ext cx="920297" cy="92029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EFC27D4-6218-4920-84C6-6D6511460AA6}">
      <dsp:nvSpPr>
        <dsp:cNvPr id="0" name=""/>
        <dsp:cNvSpPr/>
      </dsp:nvSpPr>
      <dsp:spPr>
        <a:xfrm>
          <a:off x="3169371" y="1958917"/>
          <a:ext cx="957108" cy="6705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>
              <a:effectLst/>
            </a:rPr>
            <a:t>Factor tecnológico</a:t>
          </a:r>
          <a:endParaRPr lang="es-EC" sz="1500" kern="1200" dirty="0">
            <a:effectLst/>
          </a:endParaRPr>
        </a:p>
      </dsp:txBody>
      <dsp:txXfrm>
        <a:off x="3169371" y="1958917"/>
        <a:ext cx="957108" cy="670502"/>
      </dsp:txXfrm>
    </dsp:sp>
    <dsp:sp modelId="{FC751233-76CF-40F1-93E0-E69D2A5661A5}">
      <dsp:nvSpPr>
        <dsp:cNvPr id="0" name=""/>
        <dsp:cNvSpPr/>
      </dsp:nvSpPr>
      <dsp:spPr>
        <a:xfrm>
          <a:off x="1756531" y="1415416"/>
          <a:ext cx="920297" cy="92029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95A8B9A-0316-44F9-913A-C916E1565916}">
      <dsp:nvSpPr>
        <dsp:cNvPr id="0" name=""/>
        <dsp:cNvSpPr/>
      </dsp:nvSpPr>
      <dsp:spPr>
        <a:xfrm>
          <a:off x="739787" y="1958917"/>
          <a:ext cx="957108" cy="6705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>
              <a:effectLst/>
            </a:rPr>
            <a:t>Factor social </a:t>
          </a:r>
          <a:endParaRPr lang="es-EC" sz="1500" kern="1200" dirty="0">
            <a:effectLst/>
          </a:endParaRPr>
        </a:p>
      </dsp:txBody>
      <dsp:txXfrm>
        <a:off x="739787" y="1958917"/>
        <a:ext cx="957108" cy="670502"/>
      </dsp:txXfrm>
    </dsp:sp>
    <dsp:sp modelId="{A9BF150E-9D0A-4C5A-BB52-E3F1296A6F6D}">
      <dsp:nvSpPr>
        <dsp:cNvPr id="0" name=""/>
        <dsp:cNvSpPr/>
      </dsp:nvSpPr>
      <dsp:spPr>
        <a:xfrm>
          <a:off x="1622904" y="1003649"/>
          <a:ext cx="920297" cy="92029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EC2DE69-B31E-4993-9899-A25B15DFD868}">
      <dsp:nvSpPr>
        <dsp:cNvPr id="0" name=""/>
        <dsp:cNvSpPr/>
      </dsp:nvSpPr>
      <dsp:spPr>
        <a:xfrm>
          <a:off x="592539" y="815120"/>
          <a:ext cx="957108" cy="67050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effectLst/>
            </a:rPr>
            <a:t>Factor ambiental </a:t>
          </a:r>
          <a:endParaRPr lang="es-EC" sz="1500" kern="1200" dirty="0">
            <a:effectLst/>
            <a:latin typeface="Times New Roman"/>
            <a:ea typeface="Calibri"/>
            <a:cs typeface="Times New Roman"/>
          </a:endParaRPr>
        </a:p>
      </dsp:txBody>
      <dsp:txXfrm>
        <a:off x="592539" y="815120"/>
        <a:ext cx="957108" cy="6705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BE3C3-788C-440F-9E8C-E7CE63C71543}">
      <dsp:nvSpPr>
        <dsp:cNvPr id="0" name=""/>
        <dsp:cNvSpPr/>
      </dsp:nvSpPr>
      <dsp:spPr>
        <a:xfrm>
          <a:off x="983175" y="3010"/>
          <a:ext cx="4116906" cy="725843"/>
        </a:xfrm>
        <a:prstGeom prst="roundRect">
          <a:avLst>
            <a:gd name="adj" fmla="val 10000"/>
          </a:avLst>
        </a:prstGeom>
        <a:solidFill>
          <a:schemeClr val="accent4">
            <a:tint val="55000"/>
            <a:satMod val="130000"/>
          </a:schemeClr>
        </a:solidFill>
        <a:ln w="1000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b="1" kern="1200" dirty="0" smtClean="0"/>
            <a:t>Objetivos</a:t>
          </a:r>
          <a:endParaRPr lang="es-EC" sz="3600" b="1" kern="1200" dirty="0"/>
        </a:p>
      </dsp:txBody>
      <dsp:txXfrm>
        <a:off x="1004434" y="24269"/>
        <a:ext cx="4074388" cy="683325"/>
      </dsp:txXfrm>
    </dsp:sp>
    <dsp:sp modelId="{CBA2EC5F-DD70-440E-8AE9-90F2D451AEC4}">
      <dsp:nvSpPr>
        <dsp:cNvPr id="0" name=""/>
        <dsp:cNvSpPr/>
      </dsp:nvSpPr>
      <dsp:spPr>
        <a:xfrm>
          <a:off x="1394866" y="728853"/>
          <a:ext cx="411690" cy="750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0540"/>
              </a:lnTo>
              <a:lnTo>
                <a:pt x="411690" y="75054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A7B48-30F6-440B-BBD4-E72CACC71D4D}">
      <dsp:nvSpPr>
        <dsp:cNvPr id="0" name=""/>
        <dsp:cNvSpPr/>
      </dsp:nvSpPr>
      <dsp:spPr>
        <a:xfrm>
          <a:off x="1806557" y="979033"/>
          <a:ext cx="3382501" cy="1000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Participación  exportaciones del subsector respecto de las exportaciones no tradicionales</a:t>
          </a:r>
          <a:endParaRPr lang="es-EC" sz="1800" b="1" kern="1200" dirty="0"/>
        </a:p>
      </dsp:txBody>
      <dsp:txXfrm>
        <a:off x="1835867" y="1008343"/>
        <a:ext cx="3323881" cy="942101"/>
      </dsp:txXfrm>
    </dsp:sp>
    <dsp:sp modelId="{49EFAC42-B170-4D7E-A30F-872FD1DEB5FB}">
      <dsp:nvSpPr>
        <dsp:cNvPr id="0" name=""/>
        <dsp:cNvSpPr/>
      </dsp:nvSpPr>
      <dsp:spPr>
        <a:xfrm>
          <a:off x="1394866" y="728853"/>
          <a:ext cx="411690" cy="2001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442"/>
              </a:lnTo>
              <a:lnTo>
                <a:pt x="411690" y="200144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30682-A42B-4FB9-B953-B3B52CA272AA}">
      <dsp:nvSpPr>
        <dsp:cNvPr id="0" name=""/>
        <dsp:cNvSpPr/>
      </dsp:nvSpPr>
      <dsp:spPr>
        <a:xfrm>
          <a:off x="1806557" y="2229935"/>
          <a:ext cx="3356098" cy="1000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2856591"/>
              <a:satOff val="5854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smtClean="0"/>
            <a:t>Relación del subsector con el desarrollo sostenible</a:t>
          </a:r>
          <a:endParaRPr lang="es-EC" sz="1800" b="1" kern="1200" dirty="0"/>
        </a:p>
      </dsp:txBody>
      <dsp:txXfrm>
        <a:off x="1835867" y="2259245"/>
        <a:ext cx="3297478" cy="942101"/>
      </dsp:txXfrm>
    </dsp:sp>
    <dsp:sp modelId="{77ED0DF9-0E7B-4089-A141-E61DB2C3CDB3}">
      <dsp:nvSpPr>
        <dsp:cNvPr id="0" name=""/>
        <dsp:cNvSpPr/>
      </dsp:nvSpPr>
      <dsp:spPr>
        <a:xfrm>
          <a:off x="1394866" y="728853"/>
          <a:ext cx="411690" cy="3252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2343"/>
              </a:lnTo>
              <a:lnTo>
                <a:pt x="411690" y="3252343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190F10-9BBD-40E6-9DD8-FEED09F4B6FE}">
      <dsp:nvSpPr>
        <dsp:cNvPr id="0" name=""/>
        <dsp:cNvSpPr/>
      </dsp:nvSpPr>
      <dsp:spPr>
        <a:xfrm>
          <a:off x="1806557" y="3480836"/>
          <a:ext cx="3351887" cy="1000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5713182"/>
              <a:satOff val="11709"/>
              <a:lumOff val="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smtClean="0"/>
            <a:t>Nivel de adaptación de cadena productiva-comercial referente a alternativas autosustentables</a:t>
          </a:r>
          <a:endParaRPr lang="es-EC" sz="1800" b="1" kern="1200" dirty="0"/>
        </a:p>
      </dsp:txBody>
      <dsp:txXfrm>
        <a:off x="1835867" y="3510146"/>
        <a:ext cx="3293267" cy="942101"/>
      </dsp:txXfrm>
    </dsp:sp>
    <dsp:sp modelId="{F3DB7CAE-747A-4AF5-B03F-9D3D2766ECB9}">
      <dsp:nvSpPr>
        <dsp:cNvPr id="0" name=""/>
        <dsp:cNvSpPr/>
      </dsp:nvSpPr>
      <dsp:spPr>
        <a:xfrm>
          <a:off x="1394866" y="728853"/>
          <a:ext cx="411690" cy="4503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3245"/>
              </a:lnTo>
              <a:lnTo>
                <a:pt x="411690" y="4503245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D9304-C568-4893-845D-B44D0045F7B7}">
      <dsp:nvSpPr>
        <dsp:cNvPr id="0" name=""/>
        <dsp:cNvSpPr/>
      </dsp:nvSpPr>
      <dsp:spPr>
        <a:xfrm>
          <a:off x="1806557" y="4731738"/>
          <a:ext cx="3392700" cy="1000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8569773"/>
              <a:satOff val="17563"/>
              <a:lumOff val="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Estrategias comerciales que adoptaron las empresas </a:t>
          </a:r>
          <a:endParaRPr lang="es-EC" sz="1800" b="1" kern="1200" dirty="0"/>
        </a:p>
      </dsp:txBody>
      <dsp:txXfrm>
        <a:off x="1835867" y="4761048"/>
        <a:ext cx="3334080" cy="9421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621F2-7B6F-4258-A694-A3A56961FCE5}">
      <dsp:nvSpPr>
        <dsp:cNvPr id="0" name=""/>
        <dsp:cNvSpPr/>
      </dsp:nvSpPr>
      <dsp:spPr>
        <a:xfrm>
          <a:off x="745708" y="1885"/>
          <a:ext cx="4074643" cy="696035"/>
        </a:xfrm>
        <a:prstGeom prst="roundRect">
          <a:avLst>
            <a:gd name="adj" fmla="val 10000"/>
          </a:avLst>
        </a:prstGeom>
        <a:solidFill>
          <a:schemeClr val="accent3">
            <a:tint val="55000"/>
            <a:satMod val="130000"/>
          </a:schemeClr>
        </a:solidFill>
        <a:ln w="100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b="1" kern="1200" dirty="0" smtClean="0"/>
            <a:t>Hipótesis</a:t>
          </a:r>
          <a:endParaRPr lang="es-EC" sz="3600" b="1" kern="1200" dirty="0"/>
        </a:p>
      </dsp:txBody>
      <dsp:txXfrm>
        <a:off x="766094" y="22271"/>
        <a:ext cx="4033871" cy="655263"/>
      </dsp:txXfrm>
    </dsp:sp>
    <dsp:sp modelId="{86A0346C-D15E-41EF-8D3B-2C225E46BC22}">
      <dsp:nvSpPr>
        <dsp:cNvPr id="0" name=""/>
        <dsp:cNvSpPr/>
      </dsp:nvSpPr>
      <dsp:spPr>
        <a:xfrm>
          <a:off x="1153172" y="697921"/>
          <a:ext cx="407464" cy="979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155"/>
              </a:lnTo>
              <a:lnTo>
                <a:pt x="407464" y="97915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AE6E9-D897-435D-B8FD-AFB8577F1494}">
      <dsp:nvSpPr>
        <dsp:cNvPr id="0" name=""/>
        <dsp:cNvSpPr/>
      </dsp:nvSpPr>
      <dsp:spPr>
        <a:xfrm>
          <a:off x="1560636" y="1024306"/>
          <a:ext cx="4230931" cy="1305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/>
            <a:t>Razones de variación de las exportaciones son el aumento de la demanda a nivel mundial, medidas implementadas por parte del Gobierno, y estrategias adoptadas por las empresas</a:t>
          </a:r>
          <a:endParaRPr lang="es-EC" sz="1700" b="1" kern="1200" dirty="0"/>
        </a:p>
      </dsp:txBody>
      <dsp:txXfrm>
        <a:off x="1598874" y="1062544"/>
        <a:ext cx="4154455" cy="1229064"/>
      </dsp:txXfrm>
    </dsp:sp>
    <dsp:sp modelId="{526855E2-5773-44A8-8AB9-3DAC1CDB2FD6}">
      <dsp:nvSpPr>
        <dsp:cNvPr id="0" name=""/>
        <dsp:cNvSpPr/>
      </dsp:nvSpPr>
      <dsp:spPr>
        <a:xfrm>
          <a:off x="1153172" y="697921"/>
          <a:ext cx="407464" cy="2611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1080"/>
              </a:lnTo>
              <a:lnTo>
                <a:pt x="407464" y="261108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E194F-E1BF-4D7A-BF43-B2D1C0AD3694}">
      <dsp:nvSpPr>
        <dsp:cNvPr id="0" name=""/>
        <dsp:cNvSpPr/>
      </dsp:nvSpPr>
      <dsp:spPr>
        <a:xfrm>
          <a:off x="1560636" y="2656231"/>
          <a:ext cx="4230931" cy="1305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4927703"/>
              <a:satOff val="-26639"/>
              <a:lumOff val="-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smtClean="0"/>
            <a:t>Existe relación entre las exportaciones no tradicionales y exportaciones de muebles </a:t>
          </a:r>
          <a:endParaRPr lang="es-EC" sz="1800" b="1" kern="1200" dirty="0" smtClean="0"/>
        </a:p>
      </dsp:txBody>
      <dsp:txXfrm>
        <a:off x="1598874" y="2694469"/>
        <a:ext cx="4154455" cy="1229064"/>
      </dsp:txXfrm>
    </dsp:sp>
    <dsp:sp modelId="{CF068694-262E-4917-BB47-3450F3CC20F9}">
      <dsp:nvSpPr>
        <dsp:cNvPr id="0" name=""/>
        <dsp:cNvSpPr/>
      </dsp:nvSpPr>
      <dsp:spPr>
        <a:xfrm>
          <a:off x="1153172" y="697921"/>
          <a:ext cx="407464" cy="4243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3005"/>
              </a:lnTo>
              <a:lnTo>
                <a:pt x="407464" y="424300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2DE3E-9126-4932-BED8-7581C19EC119}">
      <dsp:nvSpPr>
        <dsp:cNvPr id="0" name=""/>
        <dsp:cNvSpPr/>
      </dsp:nvSpPr>
      <dsp:spPr>
        <a:xfrm>
          <a:off x="1560636" y="4288157"/>
          <a:ext cx="4203442" cy="13055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9855406"/>
              <a:satOff val="-53278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Los exportadores no basan sus procesos productivos y económicos en alcanzar un desarrollo sostenible. </a:t>
          </a:r>
          <a:endParaRPr lang="es-EC" sz="1800" b="1" kern="1200" dirty="0"/>
        </a:p>
      </dsp:txBody>
      <dsp:txXfrm>
        <a:off x="1598874" y="4326395"/>
        <a:ext cx="4126966" cy="12290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1AA0E-EDAC-4121-A118-37FEBF3D7ABF}">
      <dsp:nvSpPr>
        <dsp:cNvPr id="0" name=""/>
        <dsp:cNvSpPr/>
      </dsp:nvSpPr>
      <dsp:spPr>
        <a:xfrm>
          <a:off x="7402025" y="4561451"/>
          <a:ext cx="378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8980" y="4572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7582041" y="4597697"/>
        <a:ext cx="18949" cy="18949"/>
      </dsp:txXfrm>
    </dsp:sp>
    <dsp:sp modelId="{8069CD13-7A92-4C05-8931-B2C6355CEB28}">
      <dsp:nvSpPr>
        <dsp:cNvPr id="0" name=""/>
        <dsp:cNvSpPr/>
      </dsp:nvSpPr>
      <dsp:spPr>
        <a:xfrm>
          <a:off x="5128143" y="4561451"/>
          <a:ext cx="378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8980" y="4572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308158" y="4597697"/>
        <a:ext cx="18949" cy="18949"/>
      </dsp:txXfrm>
    </dsp:sp>
    <dsp:sp modelId="{E67C3403-6BCA-45B1-BA38-B2D904847D57}">
      <dsp:nvSpPr>
        <dsp:cNvPr id="0" name=""/>
        <dsp:cNvSpPr/>
      </dsp:nvSpPr>
      <dsp:spPr>
        <a:xfrm>
          <a:off x="2854260" y="3885029"/>
          <a:ext cx="378980" cy="722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490" y="0"/>
              </a:lnTo>
              <a:lnTo>
                <a:pt x="189490" y="722142"/>
              </a:lnTo>
              <a:lnTo>
                <a:pt x="378980" y="72214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023362" y="4225711"/>
        <a:ext cx="40777" cy="40777"/>
      </dsp:txXfrm>
    </dsp:sp>
    <dsp:sp modelId="{609B797E-E67C-4937-8F72-F769F704C745}">
      <dsp:nvSpPr>
        <dsp:cNvPr id="0" name=""/>
        <dsp:cNvSpPr/>
      </dsp:nvSpPr>
      <dsp:spPr>
        <a:xfrm>
          <a:off x="7402025" y="3839309"/>
          <a:ext cx="378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8980" y="4572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7582041" y="3875554"/>
        <a:ext cx="18949" cy="18949"/>
      </dsp:txXfrm>
    </dsp:sp>
    <dsp:sp modelId="{C3038B7C-0139-45CC-BB9E-86ED86B285D4}">
      <dsp:nvSpPr>
        <dsp:cNvPr id="0" name=""/>
        <dsp:cNvSpPr/>
      </dsp:nvSpPr>
      <dsp:spPr>
        <a:xfrm>
          <a:off x="5128143" y="3839309"/>
          <a:ext cx="378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8980" y="4572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308158" y="3875554"/>
        <a:ext cx="18949" cy="18949"/>
      </dsp:txXfrm>
    </dsp:sp>
    <dsp:sp modelId="{09026CE7-6FA3-4039-94A7-62C1379EB9AA}">
      <dsp:nvSpPr>
        <dsp:cNvPr id="0" name=""/>
        <dsp:cNvSpPr/>
      </dsp:nvSpPr>
      <dsp:spPr>
        <a:xfrm>
          <a:off x="2854260" y="3839309"/>
          <a:ext cx="378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8980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034276" y="3875554"/>
        <a:ext cx="18949" cy="18949"/>
      </dsp:txXfrm>
    </dsp:sp>
    <dsp:sp modelId="{D3400125-4869-4632-9AD6-F25A737CFD13}">
      <dsp:nvSpPr>
        <dsp:cNvPr id="0" name=""/>
        <dsp:cNvSpPr/>
      </dsp:nvSpPr>
      <dsp:spPr>
        <a:xfrm>
          <a:off x="7402025" y="3117166"/>
          <a:ext cx="378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8980" y="4572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7582041" y="3153412"/>
        <a:ext cx="18949" cy="18949"/>
      </dsp:txXfrm>
    </dsp:sp>
    <dsp:sp modelId="{23AFD27E-947E-4609-89DB-77FF68729BC2}">
      <dsp:nvSpPr>
        <dsp:cNvPr id="0" name=""/>
        <dsp:cNvSpPr/>
      </dsp:nvSpPr>
      <dsp:spPr>
        <a:xfrm>
          <a:off x="5128143" y="3117166"/>
          <a:ext cx="378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8980" y="4572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308158" y="3153412"/>
        <a:ext cx="18949" cy="18949"/>
      </dsp:txXfrm>
    </dsp:sp>
    <dsp:sp modelId="{02D4A256-8EFD-4F16-BE54-0ED6C8BC2CE1}">
      <dsp:nvSpPr>
        <dsp:cNvPr id="0" name=""/>
        <dsp:cNvSpPr/>
      </dsp:nvSpPr>
      <dsp:spPr>
        <a:xfrm>
          <a:off x="2854260" y="3162886"/>
          <a:ext cx="378980" cy="722142"/>
        </a:xfrm>
        <a:custGeom>
          <a:avLst/>
          <a:gdLst/>
          <a:ahLst/>
          <a:cxnLst/>
          <a:rect l="0" t="0" r="0" b="0"/>
          <a:pathLst>
            <a:path>
              <a:moveTo>
                <a:pt x="0" y="722142"/>
              </a:moveTo>
              <a:lnTo>
                <a:pt x="189490" y="722142"/>
              </a:lnTo>
              <a:lnTo>
                <a:pt x="189490" y="0"/>
              </a:lnTo>
              <a:lnTo>
                <a:pt x="378980" y="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023362" y="3503569"/>
        <a:ext cx="40777" cy="40777"/>
      </dsp:txXfrm>
    </dsp:sp>
    <dsp:sp modelId="{B3BA06D8-771F-420B-887A-53730E666782}">
      <dsp:nvSpPr>
        <dsp:cNvPr id="0" name=""/>
        <dsp:cNvSpPr/>
      </dsp:nvSpPr>
      <dsp:spPr>
        <a:xfrm>
          <a:off x="580378" y="2801815"/>
          <a:ext cx="378980" cy="108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490" y="0"/>
              </a:lnTo>
              <a:lnTo>
                <a:pt x="189490" y="1083213"/>
              </a:lnTo>
              <a:lnTo>
                <a:pt x="378980" y="108321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741178" y="3314732"/>
        <a:ext cx="57379" cy="57379"/>
      </dsp:txXfrm>
    </dsp:sp>
    <dsp:sp modelId="{4B95B7AE-8FE5-4965-B72A-210A86506F66}">
      <dsp:nvSpPr>
        <dsp:cNvPr id="0" name=""/>
        <dsp:cNvSpPr/>
      </dsp:nvSpPr>
      <dsp:spPr>
        <a:xfrm>
          <a:off x="5128143" y="2079672"/>
          <a:ext cx="378980" cy="361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490" y="0"/>
              </a:lnTo>
              <a:lnTo>
                <a:pt x="189490" y="361071"/>
              </a:lnTo>
              <a:lnTo>
                <a:pt x="378980" y="36107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304546" y="2247122"/>
        <a:ext cx="26172" cy="26172"/>
      </dsp:txXfrm>
    </dsp:sp>
    <dsp:sp modelId="{81AFD2A6-DB56-4566-BE7D-122076C5CCFF}">
      <dsp:nvSpPr>
        <dsp:cNvPr id="0" name=""/>
        <dsp:cNvSpPr/>
      </dsp:nvSpPr>
      <dsp:spPr>
        <a:xfrm>
          <a:off x="7402025" y="1672881"/>
          <a:ext cx="3789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8980" y="4572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7582041" y="1709127"/>
        <a:ext cx="18949" cy="18949"/>
      </dsp:txXfrm>
    </dsp:sp>
    <dsp:sp modelId="{6BD3B930-AA13-4E01-A3E9-077781077387}">
      <dsp:nvSpPr>
        <dsp:cNvPr id="0" name=""/>
        <dsp:cNvSpPr/>
      </dsp:nvSpPr>
      <dsp:spPr>
        <a:xfrm>
          <a:off x="5128143" y="1718601"/>
          <a:ext cx="378980" cy="361071"/>
        </a:xfrm>
        <a:custGeom>
          <a:avLst/>
          <a:gdLst/>
          <a:ahLst/>
          <a:cxnLst/>
          <a:rect l="0" t="0" r="0" b="0"/>
          <a:pathLst>
            <a:path>
              <a:moveTo>
                <a:pt x="0" y="361071"/>
              </a:moveTo>
              <a:lnTo>
                <a:pt x="189490" y="361071"/>
              </a:lnTo>
              <a:lnTo>
                <a:pt x="189490" y="0"/>
              </a:lnTo>
              <a:lnTo>
                <a:pt x="378980" y="0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304546" y="1886051"/>
        <a:ext cx="26172" cy="26172"/>
      </dsp:txXfrm>
    </dsp:sp>
    <dsp:sp modelId="{998EEFFB-B651-4941-86C5-0456AE33CBEC}">
      <dsp:nvSpPr>
        <dsp:cNvPr id="0" name=""/>
        <dsp:cNvSpPr/>
      </dsp:nvSpPr>
      <dsp:spPr>
        <a:xfrm>
          <a:off x="2854260" y="1718601"/>
          <a:ext cx="378980" cy="361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9490" y="0"/>
              </a:lnTo>
              <a:lnTo>
                <a:pt x="189490" y="361071"/>
              </a:lnTo>
              <a:lnTo>
                <a:pt x="378980" y="36107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030664" y="1886051"/>
        <a:ext cx="26172" cy="26172"/>
      </dsp:txXfrm>
    </dsp:sp>
    <dsp:sp modelId="{7838AF0B-92C6-4E1C-804C-8E89570B431A}">
      <dsp:nvSpPr>
        <dsp:cNvPr id="0" name=""/>
        <dsp:cNvSpPr/>
      </dsp:nvSpPr>
      <dsp:spPr>
        <a:xfrm>
          <a:off x="2854260" y="1357530"/>
          <a:ext cx="378980" cy="361071"/>
        </a:xfrm>
        <a:custGeom>
          <a:avLst/>
          <a:gdLst/>
          <a:ahLst/>
          <a:cxnLst/>
          <a:rect l="0" t="0" r="0" b="0"/>
          <a:pathLst>
            <a:path>
              <a:moveTo>
                <a:pt x="0" y="361071"/>
              </a:moveTo>
              <a:lnTo>
                <a:pt x="189490" y="361071"/>
              </a:lnTo>
              <a:lnTo>
                <a:pt x="189490" y="0"/>
              </a:lnTo>
              <a:lnTo>
                <a:pt x="378980" y="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030664" y="1524979"/>
        <a:ext cx="26172" cy="26172"/>
      </dsp:txXfrm>
    </dsp:sp>
    <dsp:sp modelId="{D6514798-A4CA-4C5E-9C42-A65C93505B65}">
      <dsp:nvSpPr>
        <dsp:cNvPr id="0" name=""/>
        <dsp:cNvSpPr/>
      </dsp:nvSpPr>
      <dsp:spPr>
        <a:xfrm>
          <a:off x="580378" y="1718601"/>
          <a:ext cx="378980" cy="1083213"/>
        </a:xfrm>
        <a:custGeom>
          <a:avLst/>
          <a:gdLst/>
          <a:ahLst/>
          <a:cxnLst/>
          <a:rect l="0" t="0" r="0" b="0"/>
          <a:pathLst>
            <a:path>
              <a:moveTo>
                <a:pt x="0" y="1083213"/>
              </a:moveTo>
              <a:lnTo>
                <a:pt x="189490" y="1083213"/>
              </a:lnTo>
              <a:lnTo>
                <a:pt x="189490" y="0"/>
              </a:lnTo>
              <a:lnTo>
                <a:pt x="378980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741178" y="2231518"/>
        <a:ext cx="57379" cy="57379"/>
      </dsp:txXfrm>
    </dsp:sp>
    <dsp:sp modelId="{F3D40556-CD03-4321-9F1F-9EC5EB0ECB8D}">
      <dsp:nvSpPr>
        <dsp:cNvPr id="0" name=""/>
        <dsp:cNvSpPr/>
      </dsp:nvSpPr>
      <dsp:spPr>
        <a:xfrm rot="16200000">
          <a:off x="-1228778" y="2512958"/>
          <a:ext cx="3040600" cy="5777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Teorías del comercio internacional</a:t>
          </a:r>
          <a:endParaRPr lang="es-EC" sz="1900" kern="1200" dirty="0"/>
        </a:p>
      </dsp:txBody>
      <dsp:txXfrm>
        <a:off x="-1228778" y="2512958"/>
        <a:ext cx="3040600" cy="577714"/>
      </dsp:txXfrm>
    </dsp:sp>
    <dsp:sp modelId="{53F744E0-092D-4EFE-9C55-FB2E57FBB20E}">
      <dsp:nvSpPr>
        <dsp:cNvPr id="0" name=""/>
        <dsp:cNvSpPr/>
      </dsp:nvSpPr>
      <dsp:spPr>
        <a:xfrm>
          <a:off x="959358" y="1429744"/>
          <a:ext cx="1894901" cy="5777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Teoría de la ventaja comparativa</a:t>
          </a:r>
          <a:endParaRPr lang="es-EC" sz="1300" kern="1200" dirty="0"/>
        </a:p>
      </dsp:txBody>
      <dsp:txXfrm>
        <a:off x="959358" y="1429744"/>
        <a:ext cx="1894901" cy="577714"/>
      </dsp:txXfrm>
    </dsp:sp>
    <dsp:sp modelId="{C0E3E47F-6867-4381-AF83-29AA2CEBFC99}">
      <dsp:nvSpPr>
        <dsp:cNvPr id="0" name=""/>
        <dsp:cNvSpPr/>
      </dsp:nvSpPr>
      <dsp:spPr>
        <a:xfrm>
          <a:off x="3233241" y="1068673"/>
          <a:ext cx="1894901" cy="5777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A pesar de producir un bien más caro</a:t>
          </a:r>
          <a:endParaRPr lang="es-EC" sz="1300" kern="1200" dirty="0"/>
        </a:p>
      </dsp:txBody>
      <dsp:txXfrm>
        <a:off x="3233241" y="1068673"/>
        <a:ext cx="1894901" cy="577714"/>
      </dsp:txXfrm>
    </dsp:sp>
    <dsp:sp modelId="{8C178145-DEE6-428B-9A73-3EF09208F8E0}">
      <dsp:nvSpPr>
        <dsp:cNvPr id="0" name=""/>
        <dsp:cNvSpPr/>
      </dsp:nvSpPr>
      <dsp:spPr>
        <a:xfrm>
          <a:off x="3233241" y="1790815"/>
          <a:ext cx="1894901" cy="5777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Conviene exportar el bien con el coste relativo más bajo</a:t>
          </a:r>
          <a:endParaRPr lang="es-EC" sz="1300" kern="1200" dirty="0"/>
        </a:p>
      </dsp:txBody>
      <dsp:txXfrm>
        <a:off x="3233241" y="1790815"/>
        <a:ext cx="1894901" cy="577714"/>
      </dsp:txXfrm>
    </dsp:sp>
    <dsp:sp modelId="{B0FC8D97-8739-41F3-BF76-9C5B03809DAD}">
      <dsp:nvSpPr>
        <dsp:cNvPr id="0" name=""/>
        <dsp:cNvSpPr/>
      </dsp:nvSpPr>
      <dsp:spPr>
        <a:xfrm>
          <a:off x="5507123" y="1429744"/>
          <a:ext cx="1894901" cy="5777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Especializarse y dar diferenciación </a:t>
          </a:r>
          <a:endParaRPr lang="es-EC" sz="1300" kern="1200" dirty="0"/>
        </a:p>
      </dsp:txBody>
      <dsp:txXfrm>
        <a:off x="5507123" y="1429744"/>
        <a:ext cx="1894901" cy="577714"/>
      </dsp:txXfrm>
    </dsp:sp>
    <dsp:sp modelId="{25BEC614-AE96-45C7-B812-42755B2CACCE}">
      <dsp:nvSpPr>
        <dsp:cNvPr id="0" name=""/>
        <dsp:cNvSpPr/>
      </dsp:nvSpPr>
      <dsp:spPr>
        <a:xfrm>
          <a:off x="7781005" y="1429744"/>
          <a:ext cx="1894901" cy="5777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Ventaja competitiva</a:t>
          </a:r>
          <a:endParaRPr lang="es-EC" sz="1300" kern="1200" dirty="0"/>
        </a:p>
      </dsp:txBody>
      <dsp:txXfrm>
        <a:off x="7781005" y="1429744"/>
        <a:ext cx="1894901" cy="577714"/>
      </dsp:txXfrm>
    </dsp:sp>
    <dsp:sp modelId="{B70AECED-3C6D-49F7-8563-312DAB191CD3}">
      <dsp:nvSpPr>
        <dsp:cNvPr id="0" name=""/>
        <dsp:cNvSpPr/>
      </dsp:nvSpPr>
      <dsp:spPr>
        <a:xfrm>
          <a:off x="5507123" y="2151887"/>
          <a:ext cx="1894901" cy="5777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Considerar todos los rubros del comercio internacional</a:t>
          </a:r>
          <a:endParaRPr lang="es-EC" sz="1300" kern="1200" dirty="0"/>
        </a:p>
      </dsp:txBody>
      <dsp:txXfrm>
        <a:off x="5507123" y="2151887"/>
        <a:ext cx="1894901" cy="577714"/>
      </dsp:txXfrm>
    </dsp:sp>
    <dsp:sp modelId="{9DA7A663-26EB-437B-AE4A-69C04DA2C25A}">
      <dsp:nvSpPr>
        <dsp:cNvPr id="0" name=""/>
        <dsp:cNvSpPr/>
      </dsp:nvSpPr>
      <dsp:spPr>
        <a:xfrm>
          <a:off x="959358" y="3596172"/>
          <a:ext cx="1894901" cy="5777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Teoría de las tres dimensiones de sostenibilidad</a:t>
          </a:r>
          <a:endParaRPr lang="es-EC" sz="1300" kern="1200" dirty="0"/>
        </a:p>
      </dsp:txBody>
      <dsp:txXfrm>
        <a:off x="959358" y="3596172"/>
        <a:ext cx="1894901" cy="577714"/>
      </dsp:txXfrm>
    </dsp:sp>
    <dsp:sp modelId="{795A6C21-A0E3-4367-B449-7C122BA9010B}">
      <dsp:nvSpPr>
        <dsp:cNvPr id="0" name=""/>
        <dsp:cNvSpPr/>
      </dsp:nvSpPr>
      <dsp:spPr>
        <a:xfrm>
          <a:off x="3233241" y="2874029"/>
          <a:ext cx="1894901" cy="5777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Económica</a:t>
          </a:r>
          <a:endParaRPr lang="es-EC" sz="1300" kern="1200" dirty="0"/>
        </a:p>
      </dsp:txBody>
      <dsp:txXfrm>
        <a:off x="3233241" y="2874029"/>
        <a:ext cx="1894901" cy="577714"/>
      </dsp:txXfrm>
    </dsp:sp>
    <dsp:sp modelId="{5592C6DD-22E7-4A73-B0E7-50A1EDDA0C08}">
      <dsp:nvSpPr>
        <dsp:cNvPr id="0" name=""/>
        <dsp:cNvSpPr/>
      </dsp:nvSpPr>
      <dsp:spPr>
        <a:xfrm>
          <a:off x="5507123" y="2874029"/>
          <a:ext cx="1894901" cy="5777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Producción y consumo responsables</a:t>
          </a:r>
          <a:endParaRPr lang="es-EC" sz="1300" kern="1200" dirty="0"/>
        </a:p>
      </dsp:txBody>
      <dsp:txXfrm>
        <a:off x="5507123" y="2874029"/>
        <a:ext cx="1894901" cy="577714"/>
      </dsp:txXfrm>
    </dsp:sp>
    <dsp:sp modelId="{61F95EB4-3D25-4229-8162-6E4CA8660333}">
      <dsp:nvSpPr>
        <dsp:cNvPr id="0" name=""/>
        <dsp:cNvSpPr/>
      </dsp:nvSpPr>
      <dsp:spPr>
        <a:xfrm>
          <a:off x="7781005" y="2874029"/>
          <a:ext cx="1894901" cy="5777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Correcta distribución de la riqueza</a:t>
          </a:r>
          <a:endParaRPr lang="es-EC" sz="1300" kern="1200" dirty="0"/>
        </a:p>
      </dsp:txBody>
      <dsp:txXfrm>
        <a:off x="7781005" y="2874029"/>
        <a:ext cx="1894901" cy="577714"/>
      </dsp:txXfrm>
    </dsp:sp>
    <dsp:sp modelId="{B587CD8B-3A37-48FF-A9D6-1DFA901D189F}">
      <dsp:nvSpPr>
        <dsp:cNvPr id="0" name=""/>
        <dsp:cNvSpPr/>
      </dsp:nvSpPr>
      <dsp:spPr>
        <a:xfrm>
          <a:off x="3233241" y="3596172"/>
          <a:ext cx="1894901" cy="5777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Social </a:t>
          </a:r>
          <a:endParaRPr lang="es-EC" sz="1300" kern="1200" dirty="0"/>
        </a:p>
      </dsp:txBody>
      <dsp:txXfrm>
        <a:off x="3233241" y="3596172"/>
        <a:ext cx="1894901" cy="577714"/>
      </dsp:txXfrm>
    </dsp:sp>
    <dsp:sp modelId="{4BE99B8A-4635-4448-8491-266FEBC3A0D1}">
      <dsp:nvSpPr>
        <dsp:cNvPr id="0" name=""/>
        <dsp:cNvSpPr/>
      </dsp:nvSpPr>
      <dsp:spPr>
        <a:xfrm>
          <a:off x="5507123" y="3596172"/>
          <a:ext cx="1894901" cy="5777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Calidad de vida </a:t>
          </a:r>
          <a:endParaRPr lang="es-EC" sz="1300" kern="1200" dirty="0"/>
        </a:p>
      </dsp:txBody>
      <dsp:txXfrm>
        <a:off x="5507123" y="3596172"/>
        <a:ext cx="1894901" cy="577714"/>
      </dsp:txXfrm>
    </dsp:sp>
    <dsp:sp modelId="{2A1339D7-690E-4CE3-9B22-CBBBD6FC7054}">
      <dsp:nvSpPr>
        <dsp:cNvPr id="0" name=""/>
        <dsp:cNvSpPr/>
      </dsp:nvSpPr>
      <dsp:spPr>
        <a:xfrm>
          <a:off x="7781005" y="3596172"/>
          <a:ext cx="1894901" cy="5777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Trabajo justo, igualdad de oportunidades</a:t>
          </a:r>
          <a:endParaRPr lang="es-EC" sz="1300" kern="1200" dirty="0"/>
        </a:p>
      </dsp:txBody>
      <dsp:txXfrm>
        <a:off x="7781005" y="3596172"/>
        <a:ext cx="1894901" cy="577714"/>
      </dsp:txXfrm>
    </dsp:sp>
    <dsp:sp modelId="{321AA32F-8A61-4BEC-A199-A16D8D920E89}">
      <dsp:nvSpPr>
        <dsp:cNvPr id="0" name=""/>
        <dsp:cNvSpPr/>
      </dsp:nvSpPr>
      <dsp:spPr>
        <a:xfrm>
          <a:off x="3233241" y="4318314"/>
          <a:ext cx="1894901" cy="5777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Ambiental </a:t>
          </a:r>
          <a:endParaRPr lang="es-EC" sz="1300" kern="1200" dirty="0"/>
        </a:p>
      </dsp:txBody>
      <dsp:txXfrm>
        <a:off x="3233241" y="4318314"/>
        <a:ext cx="1894901" cy="577714"/>
      </dsp:txXfrm>
    </dsp:sp>
    <dsp:sp modelId="{62ED2E5B-C7F4-4F90-81DE-9FF5E07CF382}">
      <dsp:nvSpPr>
        <dsp:cNvPr id="0" name=""/>
        <dsp:cNvSpPr/>
      </dsp:nvSpPr>
      <dsp:spPr>
        <a:xfrm>
          <a:off x="5507123" y="4318314"/>
          <a:ext cx="1894901" cy="5777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Derechos de la naturaleza</a:t>
          </a:r>
          <a:endParaRPr lang="es-EC" sz="1300" kern="1200" dirty="0"/>
        </a:p>
      </dsp:txBody>
      <dsp:txXfrm>
        <a:off x="5507123" y="4318314"/>
        <a:ext cx="1894901" cy="577714"/>
      </dsp:txXfrm>
    </dsp:sp>
    <dsp:sp modelId="{A5144FA6-2077-4FD7-9C85-64E668642D8C}">
      <dsp:nvSpPr>
        <dsp:cNvPr id="0" name=""/>
        <dsp:cNvSpPr/>
      </dsp:nvSpPr>
      <dsp:spPr>
        <a:xfrm>
          <a:off x="7781005" y="4318314"/>
          <a:ext cx="1894901" cy="5777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Mantenimiento y regeneración del medio ambiente</a:t>
          </a:r>
          <a:endParaRPr lang="es-EC" sz="1300" kern="1200" dirty="0"/>
        </a:p>
      </dsp:txBody>
      <dsp:txXfrm>
        <a:off x="7781005" y="4318314"/>
        <a:ext cx="1894901" cy="5777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3535A-3DD9-4950-B50E-68FC63D6BAD2}">
      <dsp:nvSpPr>
        <dsp:cNvPr id="0" name=""/>
        <dsp:cNvSpPr/>
      </dsp:nvSpPr>
      <dsp:spPr>
        <a:xfrm>
          <a:off x="126183" y="2234"/>
          <a:ext cx="1601833" cy="1103663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C9660-BD33-4A60-A5CB-CE3FBEC5E8FB}">
      <dsp:nvSpPr>
        <dsp:cNvPr id="0" name=""/>
        <dsp:cNvSpPr/>
      </dsp:nvSpPr>
      <dsp:spPr>
        <a:xfrm>
          <a:off x="126183" y="1105897"/>
          <a:ext cx="1601833" cy="594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75%</a:t>
          </a:r>
          <a:endParaRPr lang="es-EC" sz="2800" kern="1200" dirty="0"/>
        </a:p>
      </dsp:txBody>
      <dsp:txXfrm>
        <a:off x="126183" y="1105897"/>
        <a:ext cx="1601833" cy="594280"/>
      </dsp:txXfrm>
    </dsp:sp>
    <dsp:sp modelId="{9DC11B5C-68F1-4506-AA13-34AD5D6F7B9D}">
      <dsp:nvSpPr>
        <dsp:cNvPr id="0" name=""/>
        <dsp:cNvSpPr/>
      </dsp:nvSpPr>
      <dsp:spPr>
        <a:xfrm flipH="1">
          <a:off x="126183" y="1860361"/>
          <a:ext cx="1601833" cy="1103663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0D494-2D13-4B5D-9582-F1E4CAB44346}">
      <dsp:nvSpPr>
        <dsp:cNvPr id="0" name=""/>
        <dsp:cNvSpPr/>
      </dsp:nvSpPr>
      <dsp:spPr>
        <a:xfrm>
          <a:off x="126183" y="2964025"/>
          <a:ext cx="1601833" cy="594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16%</a:t>
          </a:r>
          <a:endParaRPr lang="es-EC" sz="2800" kern="1200" dirty="0"/>
        </a:p>
      </dsp:txBody>
      <dsp:txXfrm>
        <a:off x="126183" y="2964025"/>
        <a:ext cx="1601833" cy="594280"/>
      </dsp:txXfrm>
    </dsp:sp>
    <dsp:sp modelId="{B5B9C15D-2907-4C8A-8F3D-E59B07612D2D}">
      <dsp:nvSpPr>
        <dsp:cNvPr id="0" name=""/>
        <dsp:cNvSpPr/>
      </dsp:nvSpPr>
      <dsp:spPr>
        <a:xfrm>
          <a:off x="126183" y="3718488"/>
          <a:ext cx="1601833" cy="1103663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AF343-3585-4D1F-9A2B-4A6057A083AE}">
      <dsp:nvSpPr>
        <dsp:cNvPr id="0" name=""/>
        <dsp:cNvSpPr/>
      </dsp:nvSpPr>
      <dsp:spPr>
        <a:xfrm>
          <a:off x="126183" y="4822152"/>
          <a:ext cx="1601833" cy="594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9%</a:t>
          </a:r>
          <a:endParaRPr lang="es-EC" sz="2800" kern="1200" dirty="0"/>
        </a:p>
      </dsp:txBody>
      <dsp:txXfrm>
        <a:off x="126183" y="4822152"/>
        <a:ext cx="1601833" cy="5942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070EE-DB0B-43E6-8721-CE8D0874D110}">
      <dsp:nvSpPr>
        <dsp:cNvPr id="0" name=""/>
        <dsp:cNvSpPr/>
      </dsp:nvSpPr>
      <dsp:spPr>
        <a:xfrm>
          <a:off x="0" y="329627"/>
          <a:ext cx="8128000" cy="75582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El decrecimiento de las exportaciones en el año 2014 se debió a la apreciación del dólar, disminución de demanda, caída del precio del petróleo.</a:t>
          </a:r>
          <a:endParaRPr lang="es-EC" sz="1900" kern="1200" dirty="0"/>
        </a:p>
      </dsp:txBody>
      <dsp:txXfrm>
        <a:off x="36896" y="366523"/>
        <a:ext cx="8054208" cy="682028"/>
      </dsp:txXfrm>
    </dsp:sp>
    <dsp:sp modelId="{EDE29FF1-50A3-4487-B8D2-8414CC5B3107}">
      <dsp:nvSpPr>
        <dsp:cNvPr id="0" name=""/>
        <dsp:cNvSpPr/>
      </dsp:nvSpPr>
      <dsp:spPr>
        <a:xfrm>
          <a:off x="0" y="1140167"/>
          <a:ext cx="8128000" cy="755820"/>
        </a:xfrm>
        <a:prstGeom prst="roundRect">
          <a:avLst/>
        </a:prstGeom>
        <a:solidFill>
          <a:schemeClr val="accent1">
            <a:shade val="80000"/>
            <a:hueOff val="40333"/>
            <a:satOff val="-5653"/>
            <a:lumOff val="628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En el año 2015 las exportaciones se recuperan gracias al apoyo gubernamental y las estrategias tomadas por las empresas privadas. </a:t>
          </a:r>
          <a:endParaRPr lang="es-EC" sz="1900" kern="1200" dirty="0"/>
        </a:p>
      </dsp:txBody>
      <dsp:txXfrm>
        <a:off x="36896" y="1177063"/>
        <a:ext cx="8054208" cy="682028"/>
      </dsp:txXfrm>
    </dsp:sp>
    <dsp:sp modelId="{238B5689-A30D-494F-B484-275C8093CDDA}">
      <dsp:nvSpPr>
        <dsp:cNvPr id="0" name=""/>
        <dsp:cNvSpPr/>
      </dsp:nvSpPr>
      <dsp:spPr>
        <a:xfrm>
          <a:off x="0" y="1950707"/>
          <a:ext cx="8128000" cy="755820"/>
        </a:xfrm>
        <a:prstGeom prst="roundRect">
          <a:avLst/>
        </a:prstGeom>
        <a:solidFill>
          <a:schemeClr val="accent1">
            <a:shade val="80000"/>
            <a:hueOff val="80666"/>
            <a:satOff val="-11306"/>
            <a:lumOff val="12577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El subsector exportador tiene una incidencia mínima en la balanza comercial, pero es muy importante en el cambio de matriz productiva.</a:t>
          </a:r>
          <a:endParaRPr lang="es-EC" sz="1900" kern="1200" dirty="0"/>
        </a:p>
      </dsp:txBody>
      <dsp:txXfrm>
        <a:off x="36896" y="1987603"/>
        <a:ext cx="8054208" cy="682028"/>
      </dsp:txXfrm>
    </dsp:sp>
    <dsp:sp modelId="{0A09A737-64E9-4D32-8151-9267F14752F3}">
      <dsp:nvSpPr>
        <dsp:cNvPr id="0" name=""/>
        <dsp:cNvSpPr/>
      </dsp:nvSpPr>
      <dsp:spPr>
        <a:xfrm>
          <a:off x="0" y="2761247"/>
          <a:ext cx="8128000" cy="755820"/>
        </a:xfrm>
        <a:prstGeom prst="roundRect">
          <a:avLst/>
        </a:prstGeom>
        <a:solidFill>
          <a:schemeClr val="accent1">
            <a:shade val="80000"/>
            <a:hueOff val="120999"/>
            <a:satOff val="-16958"/>
            <a:lumOff val="1886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El 80% de la riqueza del sector se encuentra concentrado en siete empresas, de las cuales el 84% son empresas grandes y tan solo el 7% son pequeñas.</a:t>
          </a:r>
          <a:endParaRPr lang="es-EC" sz="1900" kern="1200" dirty="0"/>
        </a:p>
      </dsp:txBody>
      <dsp:txXfrm>
        <a:off x="36896" y="2798143"/>
        <a:ext cx="8054208" cy="682028"/>
      </dsp:txXfrm>
    </dsp:sp>
    <dsp:sp modelId="{59A7908F-1BA1-4E2E-A3F3-8E0AED6CF6CC}">
      <dsp:nvSpPr>
        <dsp:cNvPr id="0" name=""/>
        <dsp:cNvSpPr/>
      </dsp:nvSpPr>
      <dsp:spPr>
        <a:xfrm>
          <a:off x="0" y="3571787"/>
          <a:ext cx="8128000" cy="755820"/>
        </a:xfrm>
        <a:prstGeom prst="roundRect">
          <a:avLst/>
        </a:prstGeom>
        <a:solidFill>
          <a:schemeClr val="accent1">
            <a:shade val="80000"/>
            <a:hueOff val="161332"/>
            <a:satOff val="-22611"/>
            <a:lumOff val="25154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La sostenibilidad es un tema nuevo para la mayoría de las empresas, muy pocas adoptan prácticas sostenibles dentro de las tres dimensiones.</a:t>
          </a:r>
        </a:p>
      </dsp:txBody>
      <dsp:txXfrm>
        <a:off x="36896" y="3608683"/>
        <a:ext cx="8054208" cy="682028"/>
      </dsp:txXfrm>
    </dsp:sp>
    <dsp:sp modelId="{C4BD3480-6081-409A-B043-4ED972478A03}">
      <dsp:nvSpPr>
        <dsp:cNvPr id="0" name=""/>
        <dsp:cNvSpPr/>
      </dsp:nvSpPr>
      <dsp:spPr>
        <a:xfrm>
          <a:off x="0" y="4382327"/>
          <a:ext cx="8128000" cy="755820"/>
        </a:xfrm>
        <a:prstGeom prst="roundRect">
          <a:avLst/>
        </a:prstGeom>
        <a:solidFill>
          <a:schemeClr val="accent1">
            <a:shade val="80000"/>
            <a:hueOff val="201665"/>
            <a:satOff val="-28264"/>
            <a:lumOff val="31442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Las empresas exportadoras muestran interés en volverse más competitivas pero en su mayoría se encuentran limitadas para realizar inversiones.</a:t>
          </a:r>
        </a:p>
      </dsp:txBody>
      <dsp:txXfrm>
        <a:off x="36896" y="4419223"/>
        <a:ext cx="8054208" cy="6820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95FCB-5CF6-4A1F-9687-9F69B3FDC412}">
      <dsp:nvSpPr>
        <dsp:cNvPr id="0" name=""/>
        <dsp:cNvSpPr/>
      </dsp:nvSpPr>
      <dsp:spPr>
        <a:xfrm>
          <a:off x="519270" y="304246"/>
          <a:ext cx="4769675" cy="14905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581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Socializar sobre los programas y medidas de apoyo ya existentes a las exportaciones. Además hacer un seguimiento a las empresas exportadoras.</a:t>
          </a:r>
          <a:endParaRPr lang="es-EC" sz="1800" b="1" kern="1200" dirty="0">
            <a:solidFill>
              <a:schemeClr val="tx1"/>
            </a:solidFill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19270" y="304246"/>
        <a:ext cx="4769675" cy="1490523"/>
      </dsp:txXfrm>
    </dsp:sp>
    <dsp:sp modelId="{FE8F245E-2616-4839-9F42-289742730A3E}">
      <dsp:nvSpPr>
        <dsp:cNvPr id="0" name=""/>
        <dsp:cNvSpPr/>
      </dsp:nvSpPr>
      <dsp:spPr>
        <a:xfrm>
          <a:off x="320533" y="88948"/>
          <a:ext cx="1043366" cy="156504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F7C9A-6286-4BC9-8FB7-2259F329393D}">
      <dsp:nvSpPr>
        <dsp:cNvPr id="0" name=""/>
        <dsp:cNvSpPr/>
      </dsp:nvSpPr>
      <dsp:spPr>
        <a:xfrm>
          <a:off x="5746114" y="304246"/>
          <a:ext cx="4769675" cy="14905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581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Los exportadores necesitan que se realicen estudios de nuevos mercados, donde existe potencial de demanda, así se diversifica y se disminuye el nivel de dependencia de mercado.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5746114" y="304246"/>
        <a:ext cx="4769675" cy="1490523"/>
      </dsp:txXfrm>
    </dsp:sp>
    <dsp:sp modelId="{38C9CAB5-B678-4A2F-AC28-2123627504E5}">
      <dsp:nvSpPr>
        <dsp:cNvPr id="0" name=""/>
        <dsp:cNvSpPr/>
      </dsp:nvSpPr>
      <dsp:spPr>
        <a:xfrm>
          <a:off x="5547378" y="88948"/>
          <a:ext cx="1043366" cy="156504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184A3-FCC1-45E5-ADE7-DE420C2ACC98}">
      <dsp:nvSpPr>
        <dsp:cNvPr id="0" name=""/>
        <dsp:cNvSpPr/>
      </dsp:nvSpPr>
      <dsp:spPr>
        <a:xfrm>
          <a:off x="519270" y="2180650"/>
          <a:ext cx="4769675" cy="14905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581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Los exportadores deben buscar crear asociaciones con integración hacia atrás y hacia adelante.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519270" y="2180650"/>
        <a:ext cx="4769675" cy="1490523"/>
      </dsp:txXfrm>
    </dsp:sp>
    <dsp:sp modelId="{76DB7DFD-062D-4570-84B2-76E254B49E0C}">
      <dsp:nvSpPr>
        <dsp:cNvPr id="0" name=""/>
        <dsp:cNvSpPr/>
      </dsp:nvSpPr>
      <dsp:spPr>
        <a:xfrm>
          <a:off x="320533" y="1965352"/>
          <a:ext cx="1043366" cy="156504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BA1F4-478E-4A47-9941-8B93BC4A8CE2}">
      <dsp:nvSpPr>
        <dsp:cNvPr id="0" name=""/>
        <dsp:cNvSpPr/>
      </dsp:nvSpPr>
      <dsp:spPr>
        <a:xfrm>
          <a:off x="5746114" y="2180650"/>
          <a:ext cx="4769675" cy="14905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581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Se recomienda a las entidades públicas otorgar capacitaciones en cuanto a procesos de exportación, apertura y permanencia en nuevos mercados, regímenes aduaneros y sistemas de compensación.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5746114" y="2180650"/>
        <a:ext cx="4769675" cy="1490523"/>
      </dsp:txXfrm>
    </dsp:sp>
    <dsp:sp modelId="{A1CF9E12-A204-4E71-8732-2B8CB8FEFD2D}">
      <dsp:nvSpPr>
        <dsp:cNvPr id="0" name=""/>
        <dsp:cNvSpPr/>
      </dsp:nvSpPr>
      <dsp:spPr>
        <a:xfrm>
          <a:off x="5547378" y="1965352"/>
          <a:ext cx="1043366" cy="1565049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3DEAB-7AD0-4944-8C8C-6967AB2029B4}">
      <dsp:nvSpPr>
        <dsp:cNvPr id="0" name=""/>
        <dsp:cNvSpPr/>
      </dsp:nvSpPr>
      <dsp:spPr>
        <a:xfrm>
          <a:off x="519270" y="4057053"/>
          <a:ext cx="4769675" cy="14905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581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Las instituciones deberían preparar a todos los involucrados en la cadena de valor con enfoque sostenible para un uso eficiente de los recursos, y  alternativas de comercio justo.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519270" y="4057053"/>
        <a:ext cx="4769675" cy="1490523"/>
      </dsp:txXfrm>
    </dsp:sp>
    <dsp:sp modelId="{529A8BA2-FAF5-4C8B-80EF-BB7F08928853}">
      <dsp:nvSpPr>
        <dsp:cNvPr id="0" name=""/>
        <dsp:cNvSpPr/>
      </dsp:nvSpPr>
      <dsp:spPr>
        <a:xfrm>
          <a:off x="320533" y="3841755"/>
          <a:ext cx="1043366" cy="1565049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D0BC5-B0CE-496D-BFDE-322020ECA0E0}">
      <dsp:nvSpPr>
        <dsp:cNvPr id="0" name=""/>
        <dsp:cNvSpPr/>
      </dsp:nvSpPr>
      <dsp:spPr>
        <a:xfrm>
          <a:off x="5746114" y="4057053"/>
          <a:ext cx="4769675" cy="14905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9581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tx1"/>
              </a:solidFill>
            </a:rPr>
            <a:t>Nuevos acuerdos comerciales para acceder a tecnología especializada, conocimiento de nuevos procesos de producción que permitan optimizar costos.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5746114" y="4057053"/>
        <a:ext cx="4769675" cy="1490523"/>
      </dsp:txXfrm>
    </dsp:sp>
    <dsp:sp modelId="{E90EA983-4CB0-4AA6-98F0-388B9D97C46E}">
      <dsp:nvSpPr>
        <dsp:cNvPr id="0" name=""/>
        <dsp:cNvSpPr/>
      </dsp:nvSpPr>
      <dsp:spPr>
        <a:xfrm>
          <a:off x="5547378" y="3841755"/>
          <a:ext cx="1043366" cy="1565049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0.12763</cdr:x>
      <cdr:y>0.57947</cdr:y>
    </cdr:from>
    <cdr:to>
      <cdr:x>0.28827</cdr:x>
      <cdr:y>0.64844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1041400" y="2944836"/>
          <a:ext cx="1310640" cy="35052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s-EC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C" dirty="0" smtClean="0"/>
            <a:t>14.3 </a:t>
          </a:r>
          <a:r>
            <a:rPr lang="es-EC" dirty="0" err="1" smtClean="0"/>
            <a:t>mill</a:t>
          </a:r>
          <a:r>
            <a:rPr lang="es-EC" dirty="0" smtClean="0"/>
            <a:t>.</a:t>
          </a:r>
          <a:endParaRPr lang="es-EC" dirty="0"/>
        </a:p>
      </cdr:txBody>
    </cdr:sp>
  </cdr:relSizeAnchor>
  <cdr:relSizeAnchor xmlns:cdr="http://schemas.openxmlformats.org/drawingml/2006/chartDrawing">
    <cdr:from>
      <cdr:x>0.73654</cdr:x>
      <cdr:y>0.1417</cdr:y>
    </cdr:from>
    <cdr:to>
      <cdr:x>0.89717</cdr:x>
      <cdr:y>0.21067</cdr:y>
    </cdr:to>
    <cdr:sp macro="" textlink="">
      <cdr:nvSpPr>
        <cdr:cNvPr id="3" name="Rectángulo 2"/>
        <cdr:cNvSpPr/>
      </cdr:nvSpPr>
      <cdr:spPr>
        <a:xfrm xmlns:a="http://schemas.openxmlformats.org/drawingml/2006/main">
          <a:off x="6009640" y="720089"/>
          <a:ext cx="1310640" cy="35052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s-EC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C" dirty="0" smtClean="0"/>
            <a:t>12.8 </a:t>
          </a:r>
          <a:r>
            <a:rPr lang="es-EC" dirty="0" err="1" smtClean="0"/>
            <a:t>mill</a:t>
          </a:r>
          <a:r>
            <a:rPr lang="es-EC" dirty="0" smtClean="0"/>
            <a:t>.</a:t>
          </a:r>
          <a:endParaRPr lang="es-EC" dirty="0"/>
        </a:p>
      </cdr:txBody>
    </cdr:sp>
  </cdr:relSizeAnchor>
  <cdr:relSizeAnchor xmlns:cdr="http://schemas.openxmlformats.org/drawingml/2006/chartDrawing">
    <cdr:from>
      <cdr:x>0.74401</cdr:x>
      <cdr:y>0.58278</cdr:y>
    </cdr:from>
    <cdr:to>
      <cdr:x>0.90465</cdr:x>
      <cdr:y>0.65175</cdr:y>
    </cdr:to>
    <cdr:sp macro="" textlink="">
      <cdr:nvSpPr>
        <cdr:cNvPr id="4" name="Rectángulo 3"/>
        <cdr:cNvSpPr/>
      </cdr:nvSpPr>
      <cdr:spPr>
        <a:xfrm xmlns:a="http://schemas.openxmlformats.org/drawingml/2006/main">
          <a:off x="6070600" y="2961640"/>
          <a:ext cx="1310640" cy="35052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s-EC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C" dirty="0" smtClean="0"/>
            <a:t>2.5 </a:t>
          </a:r>
          <a:r>
            <a:rPr lang="es-EC" dirty="0" err="1" smtClean="0"/>
            <a:t>mill</a:t>
          </a:r>
          <a:r>
            <a:rPr lang="es-EC" dirty="0" smtClean="0"/>
            <a:t>.</a:t>
          </a:r>
          <a:endParaRPr lang="es-EC" dirty="0"/>
        </a:p>
      </cdr:txBody>
    </cdr:sp>
  </cdr:relSizeAnchor>
  <cdr:relSizeAnchor xmlns:cdr="http://schemas.openxmlformats.org/drawingml/2006/chartDrawing">
    <cdr:from>
      <cdr:x>0.20795</cdr:x>
      <cdr:y>0.64844</cdr:y>
    </cdr:from>
    <cdr:to>
      <cdr:x>0.40201</cdr:x>
      <cdr:y>0.66574</cdr:y>
    </cdr:to>
    <cdr:cxnSp macro="">
      <cdr:nvCxnSpPr>
        <cdr:cNvPr id="6" name="Conector angular 5"/>
        <cdr:cNvCxnSpPr>
          <a:stCxn xmlns:a="http://schemas.openxmlformats.org/drawingml/2006/main" id="2" idx="2"/>
        </cdr:cNvCxnSpPr>
      </cdr:nvCxnSpPr>
      <cdr:spPr>
        <a:xfrm xmlns:a="http://schemas.openxmlformats.org/drawingml/2006/main" rot="16200000" flipH="1">
          <a:off x="2444458" y="2547618"/>
          <a:ext cx="87923" cy="1583398"/>
        </a:xfrm>
        <a:prstGeom xmlns:a="http://schemas.openxmlformats.org/drawingml/2006/main" prst="bentConnector2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0.67098</cdr:x>
      <cdr:y>0.54279</cdr:y>
    </cdr:from>
    <cdr:to>
      <cdr:x>0.82433</cdr:x>
      <cdr:y>0.58278</cdr:y>
    </cdr:to>
    <cdr:cxnSp macro="">
      <cdr:nvCxnSpPr>
        <cdr:cNvPr id="10" name="Conector angular 9"/>
        <cdr:cNvCxnSpPr>
          <a:stCxn xmlns:a="http://schemas.openxmlformats.org/drawingml/2006/main" id="4" idx="0"/>
        </cdr:cNvCxnSpPr>
      </cdr:nvCxnSpPr>
      <cdr:spPr>
        <a:xfrm xmlns:a="http://schemas.openxmlformats.org/drawingml/2006/main" rot="16200000" flipV="1">
          <a:off x="5998700" y="2234420"/>
          <a:ext cx="203198" cy="1251242"/>
        </a:xfrm>
        <a:prstGeom xmlns:a="http://schemas.openxmlformats.org/drawingml/2006/main" prst="bentConnector2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0.68966</cdr:x>
      <cdr:y>0.21067</cdr:y>
    </cdr:from>
    <cdr:to>
      <cdr:x>0.81686</cdr:x>
      <cdr:y>0.33287</cdr:y>
    </cdr:to>
    <cdr:cxnSp macro="">
      <cdr:nvCxnSpPr>
        <cdr:cNvPr id="14" name="Conector angular 13"/>
        <cdr:cNvCxnSpPr>
          <a:stCxn xmlns:a="http://schemas.openxmlformats.org/drawingml/2006/main" id="3" idx="2"/>
        </cdr:cNvCxnSpPr>
      </cdr:nvCxnSpPr>
      <cdr:spPr>
        <a:xfrm xmlns:a="http://schemas.openxmlformats.org/drawingml/2006/main" rot="5400000">
          <a:off x="5835504" y="862183"/>
          <a:ext cx="621030" cy="1037882"/>
        </a:xfrm>
        <a:prstGeom xmlns:a="http://schemas.openxmlformats.org/drawingml/2006/main" prst="bentConnector2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0.12612</cdr:x>
      <cdr:y>0.13939</cdr:y>
    </cdr:from>
    <cdr:to>
      <cdr:x>0.12752</cdr:x>
      <cdr:y>0.56559</cdr:y>
    </cdr:to>
    <cdr:cxnSp macro="">
      <cdr:nvCxnSpPr>
        <cdr:cNvPr id="2" name="Conector recto 1"/>
        <cdr:cNvCxnSpPr/>
      </cdr:nvCxnSpPr>
      <cdr:spPr>
        <a:xfrm xmlns:a="http://schemas.openxmlformats.org/drawingml/2006/main" flipH="1">
          <a:off x="1486840" y="884388"/>
          <a:ext cx="16504" cy="270403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92D050"/>
          </a:solidFill>
          <a:prstDash val="dash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0.08831</cdr:x>
      <cdr:y>0.18182</cdr:y>
    </cdr:from>
    <cdr:to>
      <cdr:x>0.95704</cdr:x>
      <cdr:y>0.18404</cdr:y>
    </cdr:to>
    <cdr:cxnSp macro="">
      <cdr:nvCxnSpPr>
        <cdr:cNvPr id="4" name="Conector recto 3"/>
        <cdr:cNvCxnSpPr/>
      </cdr:nvCxnSpPr>
      <cdr:spPr>
        <a:xfrm xmlns:a="http://schemas.openxmlformats.org/drawingml/2006/main" flipH="1">
          <a:off x="1041009" y="1153549"/>
          <a:ext cx="10241281" cy="1406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C0CACF-5E65-4393-8D92-C416C70BADC5}" type="datetimeFigureOut">
              <a:rPr lang="es-EC" smtClean="0"/>
              <a:t>13/02/2018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62258E-11AB-478B-BC62-478783CD2236}" type="slidenum">
              <a:rPr lang="es-EC" smtClean="0"/>
              <a:t>‹Nº›</a:t>
            </a:fld>
            <a:endParaRPr lang="es-EC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00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CACF-5E65-4393-8D92-C416C70BADC5}" type="datetimeFigureOut">
              <a:rPr lang="es-EC" smtClean="0"/>
              <a:t>13/02/2018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258E-11AB-478B-BC62-478783CD223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177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CACF-5E65-4393-8D92-C416C70BADC5}" type="datetimeFigureOut">
              <a:rPr lang="es-EC" smtClean="0"/>
              <a:t>13/02/2018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258E-11AB-478B-BC62-478783CD223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55409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3600" y="1498605"/>
            <a:ext cx="70104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405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3600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1" b="0">
                <a:solidFill>
                  <a:schemeClr val="tx1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5940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CACF-5E65-4393-8D92-C416C70BADC5}" type="datetimeFigureOut">
              <a:rPr lang="es-EC" smtClean="0"/>
              <a:t>13/02/2018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258E-11AB-478B-BC62-478783CD223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221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45000"/>
            <a:ext cx="7010400" cy="1930400"/>
          </a:xfrm>
        </p:spPr>
        <p:txBody>
          <a:bodyPr anchor="t">
            <a:normAutofit/>
          </a:bodyPr>
          <a:lstStyle>
            <a:lvl1pPr algn="l">
              <a:defRPr sz="4051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3124201"/>
            <a:ext cx="70104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101">
                <a:solidFill>
                  <a:schemeClr val="tx1"/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33481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CACF-5E65-4393-8D92-C416C70BADC5}" type="datetimeFigureOut">
              <a:rPr lang="es-EC" smtClean="0"/>
              <a:t>13/02/2018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258E-11AB-478B-BC62-478783CD223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6545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CACF-5E65-4393-8D92-C416C70BADC5}" type="datetimeFigureOut">
              <a:rPr lang="es-EC" smtClean="0"/>
              <a:t>13/02/2018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258E-11AB-478B-BC62-478783CD223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828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CACF-5E65-4393-8D92-C416C70BADC5}" type="datetimeFigureOut">
              <a:rPr lang="es-EC" smtClean="0"/>
              <a:t>13/02/2018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258E-11AB-478B-BC62-478783CD223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357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CACF-5E65-4393-8D92-C416C70BADC5}" type="datetimeFigureOut">
              <a:rPr lang="es-EC" smtClean="0"/>
              <a:t>13/02/2018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258E-11AB-478B-BC62-478783CD223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4057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defTabSz="1218987"/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701800"/>
            <a:ext cx="3352800" cy="28448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0" y="482600"/>
            <a:ext cx="6807200" cy="5892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4648200"/>
            <a:ext cx="3352800" cy="17272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CACF-5E65-4393-8D92-C416C70BADC5}" type="datetimeFigureOut">
              <a:rPr lang="es-EC" smtClean="0"/>
              <a:t>13/02/2018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258E-11AB-478B-BC62-478783CD223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485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CACF-5E65-4393-8D92-C416C70BADC5}" type="datetimeFigureOut">
              <a:rPr lang="es-EC" smtClean="0"/>
              <a:t>13/02/2018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258E-11AB-478B-BC62-478783CD223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4532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800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defTabSz="1218987"/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7315200" cy="7620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279405"/>
            <a:ext cx="7315200" cy="4448175"/>
          </a:xfrm>
        </p:spPr>
        <p:txBody>
          <a:bodyPr>
            <a:normAutofit/>
          </a:bodyPr>
          <a:lstStyle>
            <a:lvl1pPr marL="0" indent="0">
              <a:buNone/>
              <a:defRPr sz="2101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r>
              <a:rPr lang="es-ES" smtClean="0"/>
              <a:t>Haga clic en el icono para agregar una imagen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562600"/>
            <a:ext cx="7315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CACF-5E65-4393-8D92-C416C70BADC5}" type="datetimeFigureOut">
              <a:rPr lang="es-EC" smtClean="0"/>
              <a:t>13/02/2018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258E-11AB-478B-BC62-478783CD223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93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CACF-5E65-4393-8D92-C416C70BADC5}" type="datetimeFigureOut">
              <a:rPr lang="es-EC" smtClean="0"/>
              <a:t>13/02/2018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258E-11AB-478B-BC62-478783CD223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4472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274642"/>
            <a:ext cx="1422400" cy="589756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274642"/>
            <a:ext cx="8534400" cy="589756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CACF-5E65-4393-8D92-C416C70BADC5}" type="datetimeFigureOut">
              <a:rPr lang="es-EC" smtClean="0"/>
              <a:t>13/02/2018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258E-11AB-478B-BC62-478783CD223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95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5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73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178C-CE31-4CBF-8186-B1BBA0D0EC78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13/02/2018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3C23-3185-4066-936A-7C3F66582F2D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4" y="91551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40" y="32284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30" y="609607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679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178C-CE31-4CBF-8186-B1BBA0D0EC78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13/02/2018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3C23-3185-4066-936A-7C3F66582F2D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15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6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178C-CE31-4CBF-8186-B1BBA0D0EC78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13/02/2018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3C23-3185-4066-936A-7C3F66582F2D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46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5" y="685806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7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178C-CE31-4CBF-8186-B1BBA0D0EC78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13/02/2018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3C23-3185-4066-936A-7C3F66582F2D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50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1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5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9" y="685800"/>
            <a:ext cx="4665135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7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178C-CE31-4CBF-8186-B1BBA0D0EC78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13/02/2018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3C23-3185-4066-936A-7C3F66582F2D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67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178C-CE31-4CBF-8186-B1BBA0D0EC78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13/02/2018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3C23-3185-4066-936A-7C3F66582F2D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04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178C-CE31-4CBF-8186-B1BBA0D0EC78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13/02/2018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3C23-3185-4066-936A-7C3F66582F2D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4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CACF-5E65-4393-8D92-C416C70BADC5}" type="datetimeFigureOut">
              <a:rPr lang="es-EC" smtClean="0"/>
              <a:t>13/02/2018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258E-11AB-478B-BC62-478783CD2236}" type="slidenum">
              <a:rPr lang="es-EC" smtClean="0"/>
              <a:t>‹Nº›</a:t>
            </a:fld>
            <a:endParaRPr lang="es-EC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402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6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805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178C-CE31-4CBF-8186-B1BBA0D0EC78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13/02/2018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3C23-3185-4066-936A-7C3F66582F2D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3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5" y="914400"/>
            <a:ext cx="3280975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5" y="2777067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178C-CE31-4CBF-8186-B1BBA0D0EC78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13/02/2018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3C23-3185-4066-936A-7C3F66582F2D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25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3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3843867"/>
            <a:ext cx="8304211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178C-CE31-4CBF-8186-B1BBA0D0EC78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13/02/2018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3C23-3185-4066-936A-7C3F66582F2D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02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5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178C-CE31-4CBF-8186-B1BBA0D0EC78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13/02/2018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3C23-3185-4066-936A-7C3F66582F2D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486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6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73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178C-CE31-4CBF-8186-B1BBA0D0EC78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13/02/2018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3C23-3185-4066-936A-7C3F66582F2D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00490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4" y="5132981"/>
            <a:ext cx="85359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178C-CE31-4CBF-8186-B1BBA0D0EC78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13/02/2018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3C23-3185-4066-936A-7C3F66582F2D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921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6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6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178C-CE31-4CBF-8186-B1BBA0D0EC78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13/02/2018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3C23-3185-4066-936A-7C3F66582F2D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9967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6" y="4766738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178C-CE31-4CBF-8186-B1BBA0D0EC78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13/02/2018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3C23-3185-4066-936A-7C3F66582F2D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860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178C-CE31-4CBF-8186-B1BBA0D0EC78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13/02/2018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3C23-3185-4066-936A-7C3F66582F2D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40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9178C-CE31-4CBF-8186-B1BBA0D0EC78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13/02/2018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A3C23-3185-4066-936A-7C3F66582F2D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CACF-5E65-4393-8D92-C416C70BADC5}" type="datetimeFigureOut">
              <a:rPr lang="es-EC" smtClean="0"/>
              <a:t>13/02/2018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258E-11AB-478B-BC62-478783CD223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458183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3" y="1964267"/>
            <a:ext cx="7197727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3" y="4385740"/>
            <a:ext cx="7197727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9" y="5870583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2/13/2018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3" y="5870583"/>
            <a:ext cx="4893959" cy="3778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63" y="5870583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05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2/13/2018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976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2/13/2018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457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6" y="2142067"/>
            <a:ext cx="4995335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72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2/13/2018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861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4" y="2218267"/>
            <a:ext cx="4709055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4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7" y="2870201"/>
            <a:ext cx="4995335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2/13/2018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952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2/13/2018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938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2/13/2018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590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7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2/13/2018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300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8" y="914400"/>
            <a:ext cx="3280975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2/13/2018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868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1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2/13/2018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5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CACF-5E65-4393-8D92-C416C70BADC5}" type="datetimeFigureOut">
              <a:rPr lang="es-EC" smtClean="0"/>
              <a:t>13/02/2018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258E-11AB-478B-BC62-478783CD223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488939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9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2/13/2018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0871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73" y="609609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70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2/13/2018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989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8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2/13/2018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386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73" y="609609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3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2/13/2018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93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9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3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2/13/2018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593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2/13/2018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6" y="609608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872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607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3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2/13/2018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089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3600" y="1498605"/>
            <a:ext cx="70104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405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3600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1" b="0">
                <a:solidFill>
                  <a:schemeClr val="tx1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4462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CACF-5E65-4393-8D92-C416C70BADC5}" type="datetimeFigureOut">
              <a:rPr lang="es-EC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13/02/2018</a:t>
            </a:fld>
            <a:endParaRPr lang="es-EC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258E-11AB-478B-BC62-478783CD2236}" type="slidenum">
              <a:rPr lang="es-EC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es-EC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45000"/>
            <a:ext cx="7010400" cy="1930400"/>
          </a:xfrm>
        </p:spPr>
        <p:txBody>
          <a:bodyPr anchor="t">
            <a:normAutofit/>
          </a:bodyPr>
          <a:lstStyle>
            <a:lvl1pPr algn="l">
              <a:defRPr sz="4051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3124201"/>
            <a:ext cx="70104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101">
                <a:solidFill>
                  <a:schemeClr val="tx1"/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57282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CACF-5E65-4393-8D92-C416C70BADC5}" type="datetimeFigureOut">
              <a:rPr lang="es-EC" smtClean="0"/>
              <a:t>13/02/2018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258E-11AB-478B-BC62-478783CD223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761709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CACF-5E65-4393-8D92-C416C70BADC5}" type="datetimeFigureOut">
              <a:rPr lang="es-EC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13/02/2018</a:t>
            </a:fld>
            <a:endParaRPr lang="es-EC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258E-11AB-478B-BC62-478783CD2236}" type="slidenum">
              <a:rPr lang="es-EC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es-EC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5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CACF-5E65-4393-8D92-C416C70BADC5}" type="datetimeFigureOut">
              <a:rPr lang="es-EC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13/02/2018</a:t>
            </a:fld>
            <a:endParaRPr lang="es-EC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258E-11AB-478B-BC62-478783CD2236}" type="slidenum">
              <a:rPr lang="es-EC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es-EC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6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CACF-5E65-4393-8D92-C416C70BADC5}" type="datetimeFigureOut">
              <a:rPr lang="es-EC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13/02/2018</a:t>
            </a:fld>
            <a:endParaRPr lang="es-EC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258E-11AB-478B-BC62-478783CD2236}" type="slidenum">
              <a:rPr lang="es-EC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es-EC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6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CACF-5E65-4393-8D92-C416C70BADC5}" type="datetimeFigureOut">
              <a:rPr lang="es-EC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13/02/2018</a:t>
            </a:fld>
            <a:endParaRPr lang="es-EC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258E-11AB-478B-BC62-478783CD2236}" type="slidenum">
              <a:rPr lang="es-EC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es-EC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2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defTabSz="1218987"/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701800"/>
            <a:ext cx="3352800" cy="28448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0" y="482600"/>
            <a:ext cx="6807200" cy="5892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4648200"/>
            <a:ext cx="3352800" cy="17272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CACF-5E65-4393-8D92-C416C70BADC5}" type="datetimeFigureOut">
              <a:rPr lang="es-EC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13/02/2018</a:t>
            </a:fld>
            <a:endParaRPr lang="es-EC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258E-11AB-478B-BC62-478783CD2236}" type="slidenum">
              <a:rPr lang="es-EC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es-EC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800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defTabSz="1218987"/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7315200" cy="7620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279405"/>
            <a:ext cx="7315200" cy="4448175"/>
          </a:xfrm>
        </p:spPr>
        <p:txBody>
          <a:bodyPr>
            <a:normAutofit/>
          </a:bodyPr>
          <a:lstStyle>
            <a:lvl1pPr marL="0" indent="0">
              <a:buNone/>
              <a:defRPr sz="2101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r>
              <a:rPr lang="es-ES" smtClean="0"/>
              <a:t>Haga clic en el icono para agregar una imagen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562600"/>
            <a:ext cx="7315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CACF-5E65-4393-8D92-C416C70BADC5}" type="datetimeFigureOut">
              <a:rPr lang="es-EC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13/02/2018</a:t>
            </a:fld>
            <a:endParaRPr lang="es-EC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258E-11AB-478B-BC62-478783CD2236}" type="slidenum">
              <a:rPr lang="es-EC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es-EC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2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CACF-5E65-4393-8D92-C416C70BADC5}" type="datetimeFigureOut">
              <a:rPr lang="es-EC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13/02/2018</a:t>
            </a:fld>
            <a:endParaRPr lang="es-EC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258E-11AB-478B-BC62-478783CD2236}" type="slidenum">
              <a:rPr lang="es-EC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es-EC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274642"/>
            <a:ext cx="1422400" cy="589756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274642"/>
            <a:ext cx="8534400" cy="589756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CACF-5E65-4393-8D92-C416C70BADC5}" type="datetimeFigureOut">
              <a:rPr lang="es-EC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13/02/2018</a:t>
            </a:fld>
            <a:endParaRPr lang="es-EC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258E-11AB-478B-BC62-478783CD2236}" type="slidenum">
              <a:rPr lang="es-EC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es-EC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3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CACF-5E65-4393-8D92-C416C70BADC5}" type="datetimeFigureOut">
              <a:rPr lang="es-EC" smtClean="0"/>
              <a:t>13/02/2018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258E-11AB-478B-BC62-478783CD223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333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CACF-5E65-4393-8D92-C416C70BADC5}" type="datetimeFigureOut">
              <a:rPr lang="es-EC" smtClean="0"/>
              <a:t>13/02/2018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258E-11AB-478B-BC62-478783CD223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3399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CACF-5E65-4393-8D92-C416C70BADC5}" type="datetimeFigureOut">
              <a:rPr lang="es-EC" smtClean="0"/>
              <a:t>13/02/2018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2258E-11AB-478B-BC62-478783CD223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537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3C0CACF-5E65-4393-8D92-C416C70BADC5}" type="datetimeFigureOut">
              <a:rPr lang="es-EC" smtClean="0"/>
              <a:t>13/02/2018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B62258E-11AB-478B-BC62-478783CD223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494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0"/>
            <a:ext cx="11582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defTabSz="1218987"/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400805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83C0CACF-5E65-4393-8D92-C416C70BADC5}" type="datetimeFigureOut">
              <a:rPr lang="es-EC" smtClean="0"/>
              <a:t>13/02/2018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860" y="6400805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9797" y="6400805"/>
            <a:ext cx="1107807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7B62258E-11AB-478B-BC62-478783CD223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958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84" rtl="0" eaLnBrk="1" latinLnBrk="0" hangingPunct="1">
        <a:lnSpc>
          <a:spcPct val="85000"/>
        </a:lnSpc>
        <a:spcBef>
          <a:spcPct val="0"/>
        </a:spcBef>
        <a:buNone/>
        <a:tabLst/>
        <a:defRPr sz="330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5000"/>
        </a:lnSpc>
        <a:spcBef>
          <a:spcPts val="1400"/>
        </a:spcBef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90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5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2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08898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2896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14903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69106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834900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7"/>
            <a:ext cx="2981859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6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4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409178C-CE31-4CBF-8186-B1BBA0D0EC78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13/02/2018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9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EFA3C23-3185-4066-936A-7C3F66582F2D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‹Nº›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65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5" y="609606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5" y="2142072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81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 defTabSz="457200"/>
              <a:t>2/13/2018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870581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5" y="5870581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64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0"/>
            <a:ext cx="11582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 defTabSz="1218987"/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400805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83C0CACF-5E65-4393-8D92-C416C70BADC5}" type="datetimeFigureOut">
              <a:rPr lang="es-EC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13/02/2018</a:t>
            </a:fld>
            <a:endParaRPr lang="es-EC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860" y="6400805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C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9797" y="6400805"/>
            <a:ext cx="1107807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7B62258E-11AB-478B-BC62-478783CD2236}" type="slidenum">
              <a:rPr lang="es-EC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es-EC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8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84" rtl="0" eaLnBrk="1" latinLnBrk="0" hangingPunct="1">
        <a:lnSpc>
          <a:spcPct val="85000"/>
        </a:lnSpc>
        <a:spcBef>
          <a:spcPct val="0"/>
        </a:spcBef>
        <a:buNone/>
        <a:tabLst/>
        <a:defRPr sz="330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5000"/>
        </a:lnSpc>
        <a:spcBef>
          <a:spcPts val="1400"/>
        </a:spcBef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90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5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2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08898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2896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14903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69106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834900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7574625" y="168812"/>
            <a:ext cx="4547916" cy="64761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8" name="Picture 4" descr="Resultado de imagen para muebles de adriana hoyo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9699" y="134250"/>
            <a:ext cx="4252622" cy="2144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muebles de adriana hoyo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631" y="2237287"/>
            <a:ext cx="4298434" cy="2292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37833" y="2820842"/>
            <a:ext cx="697674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TRABAJO DE TITULACIÓN, PREVIO A LA OBTENCIÓN DEL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TÍTULO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DE INGENIERAS EN COMERCIO EXTERIOR Y NEGOCIACIÓN INTERNACIONAL</a:t>
            </a:r>
            <a:b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ANÁLISIS DE LOS FACTORES QUE INTERVIENEN EN LAS EXPORTACIONES DEL SUBSECTOR DE MUEBLES DE MADERA Y SU IMPACTO EN LA BALANZA COMERCIAL DEL ECUADOR EN EL PERIODO </a:t>
            </a:r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2012-2016</a:t>
            </a:r>
          </a:p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CARRION JARAMILLO MARIA SOLEDAD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SEVILLA ERAZO ERIKA SAMANTHA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DIRECTORA: VITERI MARCELA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4"/>
          <a:stretch>
            <a:fillRect/>
          </a:stretch>
        </p:blipFill>
        <p:spPr>
          <a:xfrm>
            <a:off x="759449" y="373405"/>
            <a:ext cx="6133513" cy="2059159"/>
          </a:xfrm>
          <a:prstGeom prst="rect">
            <a:avLst/>
          </a:prstGeom>
        </p:spPr>
      </p:pic>
      <p:pic>
        <p:nvPicPr>
          <p:cNvPr id="1030" name="Picture 6" descr="Resultado de imagen para DORMITORIOS COLINEA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3810" y="4467447"/>
            <a:ext cx="4445804" cy="226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7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2743732272"/>
              </p:ext>
            </p:extLst>
          </p:nvPr>
        </p:nvGraphicFramePr>
        <p:xfrm>
          <a:off x="382137" y="2361062"/>
          <a:ext cx="5336275" cy="4193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254758"/>
            <a:ext cx="9875520" cy="10344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C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Principales </a:t>
            </a:r>
            <a:r>
              <a:rPr lang="es-EC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Mercados </a:t>
            </a:r>
            <a:r>
              <a:rPr lang="es-EC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es-EC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estino</a:t>
            </a:r>
            <a:endParaRPr lang="es-EC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404332"/>
              </p:ext>
            </p:extLst>
          </p:nvPr>
        </p:nvGraphicFramePr>
        <p:xfrm>
          <a:off x="327550" y="1255596"/>
          <a:ext cx="5390865" cy="2169771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009931"/>
                <a:gridCol w="436728"/>
                <a:gridCol w="574916"/>
                <a:gridCol w="673858"/>
                <a:gridCol w="673858"/>
                <a:gridCol w="673858"/>
                <a:gridCol w="673858"/>
                <a:gridCol w="673858"/>
              </a:tblGrid>
              <a:tr h="407779"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Partida</a:t>
                      </a:r>
                      <a:r>
                        <a:rPr lang="es-EC" sz="1600" dirty="0">
                          <a:effectLst/>
                        </a:rPr>
                        <a:t>: 9403.30 Muebles de </a:t>
                      </a:r>
                      <a:r>
                        <a:rPr lang="es-EC" sz="1600" dirty="0" smtClean="0">
                          <a:effectLst/>
                        </a:rPr>
                        <a:t>oficinas (Mil.</a:t>
                      </a:r>
                      <a:r>
                        <a:rPr lang="es-EC" sz="1600" baseline="0" dirty="0" smtClean="0">
                          <a:effectLst/>
                        </a:rPr>
                        <a:t> USD)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87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Importadores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2012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2013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2014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2015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2016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SUMA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PROM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92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Venezuela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189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381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355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39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983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196.6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37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Colombia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51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282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66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0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402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80.4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7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EEUU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127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32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51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64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51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325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65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0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Bolivia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68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33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47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110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311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62.2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550252"/>
              </p:ext>
            </p:extLst>
          </p:nvPr>
        </p:nvGraphicFramePr>
        <p:xfrm>
          <a:off x="5906070" y="1255595"/>
          <a:ext cx="5899244" cy="216327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924534"/>
                <a:gridCol w="539585"/>
                <a:gridCol w="579066"/>
                <a:gridCol w="671191"/>
                <a:gridCol w="763315"/>
                <a:gridCol w="723834"/>
                <a:gridCol w="710673"/>
                <a:gridCol w="987046"/>
              </a:tblGrid>
              <a:tr h="399701"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Partida</a:t>
                      </a:r>
                      <a:r>
                        <a:rPr lang="es-EC" sz="1600" dirty="0">
                          <a:effectLst/>
                        </a:rPr>
                        <a:t>: </a:t>
                      </a:r>
                      <a:r>
                        <a:rPr lang="es-EC" sz="1600" dirty="0" smtClean="0">
                          <a:effectLst/>
                        </a:rPr>
                        <a:t>9403.50 </a:t>
                      </a:r>
                      <a:r>
                        <a:rPr lang="es-EC" sz="1600" dirty="0">
                          <a:effectLst/>
                        </a:rPr>
                        <a:t>Muebles de </a:t>
                      </a:r>
                      <a:r>
                        <a:rPr lang="es-EC" sz="1600" dirty="0" smtClean="0">
                          <a:effectLst/>
                        </a:rPr>
                        <a:t>dormitorio (Mil. USD)</a:t>
                      </a:r>
                      <a:endParaRPr lang="es-EC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37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Importadores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2012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2013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2014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2015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2016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SUMA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PROM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7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Panamá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315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367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374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313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288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1657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331.4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11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EEUU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249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230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247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273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390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1389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277.8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7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Perú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319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205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307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293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238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1362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272.4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43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Venezuela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137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100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16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10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272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54.4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2001279306"/>
              </p:ext>
            </p:extLst>
          </p:nvPr>
        </p:nvGraphicFramePr>
        <p:xfrm>
          <a:off x="6096591" y="3643952"/>
          <a:ext cx="5654131" cy="290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9949218" y="6348231"/>
            <a:ext cx="1992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200" i="1" dirty="0" smtClean="0"/>
              <a:t>Fuente: </a:t>
            </a:r>
            <a:r>
              <a:rPr lang="es-EC" sz="1200" i="1" dirty="0" err="1" smtClean="0"/>
              <a:t>Trade</a:t>
            </a:r>
            <a:r>
              <a:rPr lang="es-EC" sz="1200" i="1" dirty="0" smtClean="0"/>
              <a:t> </a:t>
            </a:r>
            <a:r>
              <a:rPr lang="es-EC" sz="1200" i="1" dirty="0" err="1" smtClean="0"/>
              <a:t>Map</a:t>
            </a:r>
            <a:endParaRPr lang="es-EC" sz="1200" i="1" dirty="0"/>
          </a:p>
        </p:txBody>
      </p:sp>
    </p:spTree>
    <p:extLst>
      <p:ext uri="{BB962C8B-B14F-4D97-AF65-F5344CB8AC3E}">
        <p14:creationId xmlns:p14="http://schemas.microsoft.com/office/powerpoint/2010/main" val="115638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115704" y="241110"/>
            <a:ext cx="9875520" cy="987189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Principales </a:t>
            </a:r>
            <a:r>
              <a:rPr lang="es-EC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Mercados </a:t>
            </a:r>
            <a:r>
              <a:rPr lang="es-EC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es-EC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estino</a:t>
            </a:r>
            <a:endParaRPr lang="es-EC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43581"/>
              </p:ext>
            </p:extLst>
          </p:nvPr>
        </p:nvGraphicFramePr>
        <p:xfrm>
          <a:off x="228600" y="1214651"/>
          <a:ext cx="5476163" cy="2183642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036093"/>
                <a:gridCol w="501850"/>
                <a:gridCol w="454508"/>
                <a:gridCol w="664150"/>
                <a:gridCol w="664150"/>
                <a:gridCol w="664150"/>
                <a:gridCol w="664150"/>
                <a:gridCol w="827112"/>
              </a:tblGrid>
              <a:tr h="354821"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Partida: 9403.40.00.00 Muebles de madera de </a:t>
                      </a:r>
                      <a:r>
                        <a:rPr lang="es-EC" sz="1400" dirty="0" smtClean="0">
                          <a:effectLst/>
                        </a:rPr>
                        <a:t>cocinas (Mil.</a:t>
                      </a:r>
                      <a:r>
                        <a:rPr lang="es-EC" sz="1400" baseline="0" dirty="0" smtClean="0">
                          <a:effectLst/>
                        </a:rPr>
                        <a:t> USD)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95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Importadores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2012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2013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2014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2015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2016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SUMA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PROMEDIO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EEUU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75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178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234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331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299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1117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223.4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Panamá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644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235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15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894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178.8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Perú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84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108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21.6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8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Colombia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1.4</a:t>
                      </a:r>
                      <a:endParaRPr lang="es-EC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2280872857"/>
              </p:ext>
            </p:extLst>
          </p:nvPr>
        </p:nvGraphicFramePr>
        <p:xfrm>
          <a:off x="541465" y="3565631"/>
          <a:ext cx="5340720" cy="291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801946"/>
              </p:ext>
            </p:extLst>
          </p:nvPr>
        </p:nvGraphicFramePr>
        <p:xfrm>
          <a:off x="5991367" y="1200603"/>
          <a:ext cx="5882186" cy="2197692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023582"/>
                <a:gridCol w="668741"/>
                <a:gridCol w="614149"/>
                <a:gridCol w="600501"/>
                <a:gridCol w="644536"/>
                <a:gridCol w="693654"/>
                <a:gridCol w="749146"/>
                <a:gridCol w="887877"/>
              </a:tblGrid>
              <a:tr h="369403"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Partida: 9403.60.00.00 Los demás (Mil. UDS)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859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Importadores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2012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2013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2014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 2015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2016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SUMA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PROMEDIO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5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Panamá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1147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561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1023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495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599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3825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765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5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EEUU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724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671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698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683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743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3519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703.8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5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Perú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342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162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285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477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405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1671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334.2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5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Francia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371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393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370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183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146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1463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292.6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637999601"/>
              </p:ext>
            </p:extLst>
          </p:nvPr>
        </p:nvGraphicFramePr>
        <p:xfrm>
          <a:off x="6609212" y="3534770"/>
          <a:ext cx="5045975" cy="300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9949218" y="6348231"/>
            <a:ext cx="1992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200" i="1" dirty="0" smtClean="0"/>
              <a:t>Fuente: </a:t>
            </a:r>
            <a:r>
              <a:rPr lang="es-EC" sz="1200" i="1" dirty="0" err="1" smtClean="0"/>
              <a:t>Trade</a:t>
            </a:r>
            <a:r>
              <a:rPr lang="es-EC" sz="1200" i="1" dirty="0" smtClean="0"/>
              <a:t> </a:t>
            </a:r>
            <a:r>
              <a:rPr lang="es-EC" sz="1200" i="1" dirty="0" err="1" smtClean="0"/>
              <a:t>Map</a:t>
            </a:r>
            <a:endParaRPr lang="es-EC" sz="1200" i="1" dirty="0"/>
          </a:p>
        </p:txBody>
      </p:sp>
    </p:spTree>
    <p:extLst>
      <p:ext uri="{BB962C8B-B14F-4D97-AF65-F5344CB8AC3E}">
        <p14:creationId xmlns:p14="http://schemas.microsoft.com/office/powerpoint/2010/main" val="275097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902473686"/>
              </p:ext>
            </p:extLst>
          </p:nvPr>
        </p:nvGraphicFramePr>
        <p:xfrm>
          <a:off x="225083" y="295423"/>
          <a:ext cx="11788726" cy="6344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42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487104"/>
              </p:ext>
            </p:extLst>
          </p:nvPr>
        </p:nvGraphicFramePr>
        <p:xfrm>
          <a:off x="439613" y="499662"/>
          <a:ext cx="6931857" cy="580241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798596"/>
                <a:gridCol w="1235317"/>
                <a:gridCol w="1702191"/>
                <a:gridCol w="1195753"/>
              </a:tblGrid>
              <a:tr h="400007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Análisis Pareto – Empresas exportadoras de muebles de madera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Periodo 2012-2016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7321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EMPRESA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</a:rPr>
                        <a:t>FOB MILL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% PARTICIPACIÓN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TAMAÑO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64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AHCORP ECUADOR CIA. LTDA. 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 $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</a:rPr>
                        <a:t>14,16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33.33%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Grande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66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COLINEAL CORPORATION CIA. LTDA. 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 $  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</a:rPr>
                        <a:t>7,07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16.66%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Grande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66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ATU ARTÍCULOS DE ACERO S.A. 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 $  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</a:rPr>
                        <a:t>5,28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12.40%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Grande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66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ECUATORIANA DE DISEÑO OCTACORP S.A 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 $  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</a:rPr>
                        <a:t>2,45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5.80%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Pequeña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64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REMODULARSA S.A. 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 $  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</a:rPr>
                        <a:t>2,13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5.00%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Grande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64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LA GALERÍA CLEYDIA S.A. 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 $  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</a:rPr>
                        <a:t>1,68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4.00%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Mediana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64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FADEL SA 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 $  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</a:rPr>
                        <a:t>1,17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2.80%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Mediana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OTRAS</a:t>
                      </a:r>
                      <a:endParaRPr lang="es-EC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 $  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</a:rPr>
                        <a:t>8,53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</a:rPr>
                        <a:t>20.01%</a:t>
                      </a:r>
                      <a:endParaRPr lang="es-EC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232630"/>
            <a:ext cx="4224264" cy="629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8490" y="282054"/>
            <a:ext cx="11382232" cy="1028131"/>
          </a:xfrm>
        </p:spPr>
        <p:txBody>
          <a:bodyPr>
            <a:normAutofit/>
          </a:bodyPr>
          <a:lstStyle/>
          <a:p>
            <a:pPr algn="ctr"/>
            <a:r>
              <a:rPr lang="es-EC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Exportaciones totales muebles de madera en relación</a:t>
            </a:r>
            <a:br>
              <a:rPr lang="es-EC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EC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Balanza Comercial y PIB</a:t>
            </a:r>
            <a:endParaRPr lang="es-EC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539785" y="6315190"/>
            <a:ext cx="238835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Fuente: Banco Central del Ecuador</a:t>
            </a:r>
            <a:endParaRPr kumimoji="0" lang="es-EC" altLang="es-EC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649995"/>
              </p:ext>
            </p:extLst>
          </p:nvPr>
        </p:nvGraphicFramePr>
        <p:xfrm>
          <a:off x="3730112" y="4804042"/>
          <a:ext cx="5236466" cy="1511148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2324904"/>
                <a:gridCol w="1833849"/>
                <a:gridCol w="1077713"/>
              </a:tblGrid>
              <a:tr h="42672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Participación exportación muebles de madera en PIB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5B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1107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 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MILLONES USD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%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107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EXPORTACIÓN MUEBLES MADERA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8.50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107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PIB MANUFACTURA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12,713.06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0.07%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1107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PIB TOTAL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96,536.98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0.01%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7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063056"/>
              </p:ext>
            </p:extLst>
          </p:nvPr>
        </p:nvGraphicFramePr>
        <p:xfrm>
          <a:off x="897340" y="1419367"/>
          <a:ext cx="10580427" cy="313182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740391"/>
                <a:gridCol w="1187355"/>
                <a:gridCol w="1160060"/>
                <a:gridCol w="1337481"/>
                <a:gridCol w="1146412"/>
                <a:gridCol w="1678674"/>
                <a:gridCol w="1733266"/>
                <a:gridCol w="1596788"/>
              </a:tblGrid>
              <a:tr h="313999"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PORCENTAJES DE EXPORTACIÓN DE MUEBLES DE MADERA VS PORCENTAJES DE BALANZA COMERCIAL PERIODO 2012 - 2016</a:t>
                      </a:r>
                      <a:endParaRPr lang="es-EC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547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% no petrolero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% no tradicional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% industrializado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% maderas y derivados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% muebles de </a:t>
                      </a:r>
                      <a:r>
                        <a:rPr lang="es-EC" sz="1300" dirty="0" smtClean="0">
                          <a:effectLst/>
                        </a:rPr>
                        <a:t>madera en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Industria maderera</a:t>
                      </a:r>
                      <a:endParaRPr lang="es-EC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% muebles de </a:t>
                      </a:r>
                      <a:r>
                        <a:rPr lang="es-EC" sz="1300" dirty="0" smtClean="0">
                          <a:effectLst/>
                        </a:rPr>
                        <a:t>madera en </a:t>
                      </a:r>
                      <a:r>
                        <a:rPr lang="es-EC" sz="1300" dirty="0" err="1" smtClean="0">
                          <a:effectLst/>
                        </a:rPr>
                        <a:t>Export</a:t>
                      </a:r>
                      <a:r>
                        <a:rPr lang="es-EC" sz="1300" dirty="0" smtClean="0">
                          <a:effectLst/>
                        </a:rPr>
                        <a:t>.</a:t>
                      </a:r>
                      <a:r>
                        <a:rPr lang="es-EC" sz="1300" baseline="0" dirty="0" smtClean="0">
                          <a:effectLst/>
                        </a:rPr>
                        <a:t> No tradicional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% muebles de </a:t>
                      </a:r>
                      <a:r>
                        <a:rPr lang="es-EC" sz="1300" dirty="0" smtClean="0">
                          <a:effectLst/>
                        </a:rPr>
                        <a:t>madera</a:t>
                      </a:r>
                      <a:r>
                        <a:rPr lang="es-EC" sz="1300" baseline="0" dirty="0" smtClean="0">
                          <a:effectLst/>
                        </a:rPr>
                        <a:t> en Total Balanza Comercial</a:t>
                      </a:r>
                      <a:endParaRPr lang="es-EC" sz="1300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3139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2012</a:t>
                      </a:r>
                      <a:endParaRPr lang="es-EC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41.96%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55.91%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71.94%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1.66%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12.02%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0.14%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0.03%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9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2013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43.00%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51.80%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68.01%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1.47%</a:t>
                      </a:r>
                      <a:endParaRPr lang="es-EC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18.07%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0.18%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0.04%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9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2014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48.39%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49.59%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59.66%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1.49%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12.45%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0.11%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0.03%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9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2015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63.67%</a:t>
                      </a:r>
                      <a:endParaRPr lang="es-EC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45.98%</a:t>
                      </a:r>
                      <a:endParaRPr lang="es-EC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62.21%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1.53%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17.56%</a:t>
                      </a:r>
                      <a:endParaRPr lang="es-EC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0.17%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0.05%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9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2016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67.50%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43.05%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66.71%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1.81%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14.87%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0.18%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0.05%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9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53%</a:t>
                      </a:r>
                      <a:endParaRPr lang="es-EC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49%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66%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15%</a:t>
                      </a:r>
                      <a:endParaRPr lang="es-EC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0.16%</a:t>
                      </a:r>
                      <a:endParaRPr lang="es-EC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0.04%</a:t>
                      </a:r>
                      <a:endParaRPr lang="es-EC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1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29352" y="322997"/>
            <a:ext cx="9875520" cy="1082722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Aranceles promedio aplicados por </a:t>
            </a:r>
            <a:r>
              <a:rPr lang="es-EC" sz="3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s-EC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ubpartidas</a:t>
            </a:r>
            <a:endParaRPr lang="es-EC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107218"/>
              </p:ext>
            </p:extLst>
          </p:nvPr>
        </p:nvGraphicFramePr>
        <p:xfrm>
          <a:off x="682389" y="1282887"/>
          <a:ext cx="11013740" cy="214270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101374"/>
                <a:gridCol w="1101374"/>
                <a:gridCol w="1101374"/>
                <a:gridCol w="1101374"/>
                <a:gridCol w="1101374"/>
                <a:gridCol w="1101374"/>
                <a:gridCol w="1101374"/>
                <a:gridCol w="1101374"/>
                <a:gridCol w="1101374"/>
                <a:gridCol w="1101374"/>
              </a:tblGrid>
              <a:tr h="337638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PERIODO 2012-2016</a:t>
                      </a:r>
                      <a:endParaRPr lang="es-EC" sz="2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4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PARTIDA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ESTADOS UNIDOS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CANADÁ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REPÚBLICA DOMINICANA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COSTA RICA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EMIRATOS ÁRABES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TURQUÍA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CHINA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ARABIA SAUDITA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QATAR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7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9403.30.00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0.00%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14.00%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7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9403.40.00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9.50%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14.00%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2.70%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7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9403.50.00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9.50%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14.00%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7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9403.60.00</a:t>
                      </a:r>
                      <a:endParaRPr lang="es-EC" sz="20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9.50%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14.00%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5.00%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5.00%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5.00%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584817"/>
              </p:ext>
            </p:extLst>
          </p:nvPr>
        </p:nvGraphicFramePr>
        <p:xfrm>
          <a:off x="682389" y="3682192"/>
          <a:ext cx="11013741" cy="2256994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932947"/>
                <a:gridCol w="864068"/>
                <a:gridCol w="1536121"/>
                <a:gridCol w="1152091"/>
                <a:gridCol w="1008080"/>
                <a:gridCol w="992078"/>
                <a:gridCol w="800063"/>
                <a:gridCol w="1216096"/>
                <a:gridCol w="864068"/>
                <a:gridCol w="896072"/>
                <a:gridCol w="752057"/>
              </a:tblGrid>
              <a:tr h="255867">
                <a:tc gridSpan="1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PERIODO 2012-2016</a:t>
                      </a:r>
                      <a:endParaRPr lang="es-EC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020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PARTIDA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UNIÓN EUROPEA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PERÚ</a:t>
                      </a:r>
                      <a:endParaRPr lang="es-EC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COLOMBIA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BOLIVIA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VENEZUELA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46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SIN CO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MULTIPARTES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SIN CO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CAN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SIN CO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CAN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SIN CO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CAN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SIN CO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ALADI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</a:tr>
              <a:tr h="3705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9403.30.00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0.00%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6.00%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15.00%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40.00%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14.40%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</a:tr>
              <a:tr h="3562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9403.40.00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6.00%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15.00%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14.40%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</a:tr>
              <a:tr h="3562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9403.50.00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2.70%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6.00%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15.00%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14.40%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</a:tr>
              <a:tr h="3135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9403.60.00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0.00%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6.00%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15.00%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20.00%</a:t>
                      </a:r>
                      <a:endParaRPr lang="es-EC" sz="13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14.40%</a:t>
                      </a:r>
                      <a:endParaRPr lang="es-EC" sz="13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178" marR="53178" marT="0" marB="0"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9282753" y="6358045"/>
            <a:ext cx="26766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i="1" dirty="0"/>
              <a:t>Fuente: Market Access Map (MACMAP)</a:t>
            </a:r>
            <a:endParaRPr lang="es-EC" sz="1200" i="1" dirty="0"/>
          </a:p>
        </p:txBody>
      </p:sp>
    </p:spTree>
    <p:extLst>
      <p:ext uri="{BB962C8B-B14F-4D97-AF65-F5344CB8AC3E}">
        <p14:creationId xmlns:p14="http://schemas.microsoft.com/office/powerpoint/2010/main" val="416068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295703"/>
            <a:ext cx="9875520" cy="714232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 smtClean="0">
                <a:solidFill>
                  <a:schemeClr val="bg2">
                    <a:lumMod val="50000"/>
                  </a:schemeClr>
                </a:solidFill>
              </a:rPr>
              <a:t>Análisis Correlacional</a:t>
            </a:r>
            <a:endParaRPr lang="es-EC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6521" y="3507473"/>
            <a:ext cx="9993573" cy="2588525"/>
          </a:xfrm>
          <a:solidFill>
            <a:srgbClr val="CCFFFF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C" sz="1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Ho: No existe una relación entre las exportaciones no tradicionales y las exportaciones de muebles de madera del </a:t>
            </a:r>
            <a:r>
              <a:rPr lang="es-EC" sz="1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Ecuador</a:t>
            </a:r>
            <a:r>
              <a:rPr lang="es-EC" sz="1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 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EC" sz="1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H1: Existe una relación entre las exportaciones no tradicionales y exportaciones de muebles del Ecuador. </a:t>
            </a:r>
          </a:p>
          <a:p>
            <a:pPr indent="252095" algn="just">
              <a:lnSpc>
                <a:spcPct val="150000"/>
              </a:lnSpc>
              <a:spcAft>
                <a:spcPts val="0"/>
              </a:spcAft>
            </a:pPr>
            <a:r>
              <a:rPr lang="es-EC" sz="1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Se </a:t>
            </a:r>
            <a:r>
              <a:rPr lang="es-EC" sz="1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rechaza la existencia de correlación entre las exportaciones totales de muebles de madera y las exportaciones no tradicionales. </a:t>
            </a:r>
          </a:p>
          <a:p>
            <a:pPr indent="252095" algn="just">
              <a:lnSpc>
                <a:spcPct val="150000"/>
              </a:lnSpc>
              <a:spcAft>
                <a:spcPts val="0"/>
              </a:spcAft>
            </a:pPr>
            <a:r>
              <a:rPr lang="es-EC" sz="1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Ninguna </a:t>
            </a:r>
            <a:r>
              <a:rPr lang="es-EC" sz="1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de las dos variables depende una de </a:t>
            </a:r>
            <a:r>
              <a:rPr lang="es-EC" sz="1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otra, si </a:t>
            </a:r>
            <a:r>
              <a:rPr lang="es-EC" sz="1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las exportaciones de muebles de madera crecen o decrecen no van a afectar en el porcentaje de crecimiento de las exportaciones no tradicionales </a:t>
            </a:r>
            <a:r>
              <a:rPr lang="es-EC" sz="1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viceversa</a:t>
            </a:r>
            <a:r>
              <a:rPr lang="es-EC" sz="1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399584"/>
              </p:ext>
            </p:extLst>
          </p:nvPr>
        </p:nvGraphicFramePr>
        <p:xfrm>
          <a:off x="1009936" y="1114791"/>
          <a:ext cx="8993873" cy="212405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811437"/>
                <a:gridCol w="1801506"/>
                <a:gridCol w="1528549"/>
                <a:gridCol w="2852381"/>
              </a:tblGrid>
              <a:tr h="4236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TOTAL</a:t>
                      </a:r>
                      <a:r>
                        <a:rPr lang="es-EC" sz="1200" baseline="0" dirty="0" smtClean="0">
                          <a:effectLst/>
                        </a:rPr>
                        <a:t> </a:t>
                      </a:r>
                      <a:r>
                        <a:rPr lang="es-EC" sz="1200" dirty="0" smtClean="0">
                          <a:effectLst/>
                        </a:rPr>
                        <a:t>FOB</a:t>
                      </a:r>
                      <a:endParaRPr lang="es-EC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EXPORTACIONES</a:t>
                      </a:r>
                      <a:r>
                        <a:rPr lang="es-EC" sz="1200" baseline="0" dirty="0" smtClean="0">
                          <a:effectLst/>
                        </a:rPr>
                        <a:t> </a:t>
                      </a:r>
                      <a:r>
                        <a:rPr lang="es-EC" sz="1200" dirty="0" smtClean="0">
                          <a:effectLst/>
                        </a:rPr>
                        <a:t>NO</a:t>
                      </a:r>
                      <a:r>
                        <a:rPr lang="es-EC" sz="1200" baseline="0" dirty="0" smtClean="0">
                          <a:effectLst/>
                        </a:rPr>
                        <a:t> </a:t>
                      </a:r>
                      <a:r>
                        <a:rPr lang="es-EC" sz="1200" dirty="0" smtClean="0">
                          <a:effectLst/>
                        </a:rPr>
                        <a:t>TRADICIONALES</a:t>
                      </a:r>
                      <a:endParaRPr lang="es-EC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34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TOTAL_FOB</a:t>
                      </a:r>
                      <a:endParaRPr lang="es-EC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Correlación de Pearson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-.557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4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Sig. (bilateral)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.329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4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4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EXPORTACIONES</a:t>
                      </a:r>
                      <a:r>
                        <a:rPr lang="es-EC" sz="1200" baseline="0" dirty="0" smtClean="0">
                          <a:effectLst/>
                        </a:rPr>
                        <a:t> </a:t>
                      </a:r>
                      <a:r>
                        <a:rPr lang="es-EC" sz="1200" dirty="0" smtClean="0">
                          <a:effectLst/>
                        </a:rPr>
                        <a:t>NO</a:t>
                      </a:r>
                      <a:r>
                        <a:rPr lang="es-EC" sz="1200" baseline="0" dirty="0" smtClean="0">
                          <a:effectLst/>
                        </a:rPr>
                        <a:t> </a:t>
                      </a:r>
                      <a:r>
                        <a:rPr lang="es-EC" sz="1200" dirty="0" smtClean="0">
                          <a:effectLst/>
                        </a:rPr>
                        <a:t>TRADICIONALES</a:t>
                      </a:r>
                      <a:endParaRPr lang="es-EC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Correlación de Pearson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-.557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4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Sig. (bilateral)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.329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34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5 Conector recto de flecha"/>
          <p:cNvCxnSpPr/>
          <p:nvPr/>
        </p:nvCxnSpPr>
        <p:spPr>
          <a:xfrm>
            <a:off x="10003809" y="1937982"/>
            <a:ext cx="423080" cy="0"/>
          </a:xfrm>
          <a:prstGeom prst="straightConnector1">
            <a:avLst/>
          </a:prstGeom>
          <a:ln>
            <a:solidFill>
              <a:srgbClr val="FF5BD4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10426889" y="1699146"/>
            <a:ext cx="1146412" cy="477672"/>
          </a:xfrm>
          <a:prstGeom prst="rect">
            <a:avLst/>
          </a:prstGeom>
          <a:ln>
            <a:solidFill>
              <a:srgbClr val="FF5BD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/>
              <a:t>Porcentaje de error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6426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977297073"/>
              </p:ext>
            </p:extLst>
          </p:nvPr>
        </p:nvGraphicFramePr>
        <p:xfrm>
          <a:off x="712273" y="344732"/>
          <a:ext cx="10949844" cy="6267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175959"/>
              </p:ext>
            </p:extLst>
          </p:nvPr>
        </p:nvGraphicFramePr>
        <p:xfrm>
          <a:off x="442397" y="2476814"/>
          <a:ext cx="2946400" cy="2240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6914"/>
                <a:gridCol w="1083212"/>
                <a:gridCol w="786274"/>
              </a:tblGrid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TAMAÑO EMPRESA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es-EC" sz="1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 empresas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 de</a:t>
                      </a:r>
                      <a:r>
                        <a:rPr lang="es-EC" sz="14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GRANDE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PEQUEÑA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143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1578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7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4796430" y="872467"/>
            <a:ext cx="7010400" cy="1632139"/>
          </a:xfrm>
        </p:spPr>
        <p:txBody>
          <a:bodyPr>
            <a:normAutofit/>
          </a:bodyPr>
          <a:lstStyle/>
          <a:p>
            <a:pPr algn="ctr"/>
            <a:r>
              <a:rPr lang="es-EC" sz="4800" b="1" dirty="0" smtClean="0"/>
              <a:t>Análisis de Datos Secundarios</a:t>
            </a:r>
            <a:endParaRPr lang="es-EC" sz="4800" b="1" dirty="0"/>
          </a:p>
        </p:txBody>
      </p:sp>
      <p:pic>
        <p:nvPicPr>
          <p:cNvPr id="13314" name="Picture 2" descr="Resultado de imagen para analisis de datos dibuj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123" y="2769406"/>
            <a:ext cx="3802276" cy="380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55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04967" y="363940"/>
            <a:ext cx="11286699" cy="1369326"/>
          </a:xfrm>
        </p:spPr>
        <p:txBody>
          <a:bodyPr>
            <a:normAutofit/>
          </a:bodyPr>
          <a:lstStyle/>
          <a:p>
            <a:pPr algn="ctr"/>
            <a:r>
              <a:rPr lang="es-EC" sz="2800" b="1" dirty="0" smtClean="0"/>
              <a:t>Factores que aportan a la Teoría de la Ventaja </a:t>
            </a:r>
            <a:r>
              <a:rPr lang="es-EC" sz="2800" b="1" dirty="0" smtClean="0"/>
              <a:t>Comparativa</a:t>
            </a:r>
            <a:r>
              <a:rPr lang="es-EC" sz="2800" b="1" dirty="0" smtClean="0"/>
              <a:t/>
            </a:r>
            <a:br>
              <a:rPr lang="es-EC" sz="2800" b="1" dirty="0" smtClean="0"/>
            </a:br>
            <a:r>
              <a:rPr lang="es-EC" sz="2800" b="1" dirty="0"/>
              <a:t>Periodo 2012-2016</a:t>
            </a: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562347"/>
              </p:ext>
            </p:extLst>
          </p:nvPr>
        </p:nvGraphicFramePr>
        <p:xfrm>
          <a:off x="245660" y="1992573"/>
          <a:ext cx="3493827" cy="388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357954783"/>
              </p:ext>
            </p:extLst>
          </p:nvPr>
        </p:nvGraphicFramePr>
        <p:xfrm>
          <a:off x="3742003" y="1992574"/>
          <a:ext cx="3941686" cy="3889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Rectángulo"/>
          <p:cNvSpPr/>
          <p:nvPr/>
        </p:nvSpPr>
        <p:spPr>
          <a:xfrm>
            <a:off x="9535332" y="6303666"/>
            <a:ext cx="23651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i="1" dirty="0"/>
              <a:t>Fuente: Sitios web de cada empresa</a:t>
            </a:r>
          </a:p>
        </p:txBody>
      </p:sp>
      <p:graphicFrame>
        <p:nvGraphicFramePr>
          <p:cNvPr id="8" name="7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524631"/>
              </p:ext>
            </p:extLst>
          </p:nvPr>
        </p:nvGraphicFramePr>
        <p:xfrm>
          <a:off x="7697336" y="1992575"/>
          <a:ext cx="4299046" cy="3889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3025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8106" y="257908"/>
            <a:ext cx="9875520" cy="1356360"/>
          </a:xfrm>
        </p:spPr>
        <p:txBody>
          <a:bodyPr>
            <a:normAutofit/>
          </a:bodyPr>
          <a:lstStyle/>
          <a:p>
            <a:r>
              <a:rPr lang="es-EC" sz="4000" dirty="0" smtClean="0"/>
              <a:t>Consideraciones que motivaron al proyecto</a:t>
            </a:r>
            <a:endParaRPr lang="es-EC" sz="40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15933"/>
              </p:ext>
            </p:extLst>
          </p:nvPr>
        </p:nvGraphicFramePr>
        <p:xfrm>
          <a:off x="618980" y="1491175"/>
          <a:ext cx="10593632" cy="4689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61" y="2057973"/>
            <a:ext cx="2368685" cy="1579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industria forestal ecuad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905" y="2057973"/>
            <a:ext cx="2416169" cy="1471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9905" y="4058188"/>
            <a:ext cx="2416169" cy="1537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102" y="4147623"/>
            <a:ext cx="2353347" cy="1588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286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25083" y="1505243"/>
            <a:ext cx="11732455" cy="51065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rgbClr val="00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193" y="343573"/>
            <a:ext cx="11464119" cy="642425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 smtClean="0"/>
              <a:t>Factores que aportan a la teoría de las </a:t>
            </a:r>
            <a:r>
              <a:rPr lang="es-EC" sz="2800" b="1" dirty="0" smtClean="0"/>
              <a:t>Tres </a:t>
            </a:r>
            <a:r>
              <a:rPr lang="es-EC" sz="2800" b="1" dirty="0"/>
              <a:t>D</a:t>
            </a:r>
            <a:r>
              <a:rPr lang="es-EC" sz="2800" b="1" dirty="0" smtClean="0"/>
              <a:t>imensiones </a:t>
            </a:r>
            <a:r>
              <a:rPr lang="es-EC" sz="2800" b="1" dirty="0" smtClean="0"/>
              <a:t>de </a:t>
            </a:r>
            <a:r>
              <a:rPr lang="es-EC" sz="2800" b="1" dirty="0" smtClean="0"/>
              <a:t>Sostenibilidad</a:t>
            </a:r>
            <a:r>
              <a:rPr lang="es-EC" sz="2800" b="1" dirty="0" smtClean="0"/>
              <a:t/>
            </a:r>
            <a:br>
              <a:rPr lang="es-EC" sz="2800" b="1" dirty="0" smtClean="0"/>
            </a:br>
            <a:r>
              <a:rPr lang="es-EC" sz="2800" b="1" dirty="0" smtClean="0"/>
              <a:t>Periodo 2012-2016</a:t>
            </a:r>
            <a:endParaRPr lang="es-EC" sz="2800" b="1" dirty="0"/>
          </a:p>
        </p:txBody>
      </p:sp>
      <p:sp>
        <p:nvSpPr>
          <p:cNvPr id="3" name="Rectángulo 2"/>
          <p:cNvSpPr/>
          <p:nvPr/>
        </p:nvSpPr>
        <p:spPr>
          <a:xfrm>
            <a:off x="562707" y="1614267"/>
            <a:ext cx="3137096" cy="2813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rgbClr val="000000"/>
                </a:solidFill>
              </a:rPr>
              <a:t>Dimensión Social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186306" y="1624818"/>
            <a:ext cx="3191031" cy="2813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rgbClr val="000000"/>
                </a:solidFill>
              </a:rPr>
              <a:t>Dimensión Económica</a:t>
            </a:r>
          </a:p>
        </p:txBody>
      </p:sp>
      <p:graphicFrame>
        <p:nvGraphicFramePr>
          <p:cNvPr id="5" name="Gráfico 4"/>
          <p:cNvGraphicFramePr/>
          <p:nvPr>
            <p:extLst/>
          </p:nvPr>
        </p:nvGraphicFramePr>
        <p:xfrm>
          <a:off x="225083" y="2208629"/>
          <a:ext cx="3582572" cy="3924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/>
          </p:nvPr>
        </p:nvGraphicFramePr>
        <p:xfrm>
          <a:off x="3975881" y="2208629"/>
          <a:ext cx="3611880" cy="4227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ángulo 7"/>
          <p:cNvSpPr/>
          <p:nvPr/>
        </p:nvSpPr>
        <p:spPr>
          <a:xfrm>
            <a:off x="8147529" y="1624818"/>
            <a:ext cx="3191031" cy="2813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rgbClr val="000000"/>
                </a:solidFill>
              </a:rPr>
              <a:t>Ambiental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001251"/>
              </p:ext>
            </p:extLst>
          </p:nvPr>
        </p:nvGraphicFramePr>
        <p:xfrm>
          <a:off x="8030886" y="2208629"/>
          <a:ext cx="3307673" cy="4227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0231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4796430" y="940705"/>
            <a:ext cx="7010400" cy="1632139"/>
          </a:xfrm>
        </p:spPr>
        <p:txBody>
          <a:bodyPr>
            <a:normAutofit/>
          </a:bodyPr>
          <a:lstStyle/>
          <a:p>
            <a:pPr algn="ctr"/>
            <a:r>
              <a:rPr lang="es-EC" sz="4800" b="1" dirty="0" smtClean="0"/>
              <a:t>Resultados Entrevistas</a:t>
            </a:r>
            <a:endParaRPr lang="es-EC" sz="4800" b="1" dirty="0"/>
          </a:p>
        </p:txBody>
      </p:sp>
      <p:pic>
        <p:nvPicPr>
          <p:cNvPr id="11268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97" y="3165291"/>
            <a:ext cx="3529320" cy="283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419897" y="6264322"/>
            <a:ext cx="4648437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es-EC" sz="1400" dirty="0"/>
              <a:t>E</a:t>
            </a:r>
            <a:r>
              <a:rPr lang="es-EC" sz="1400" dirty="0" smtClean="0"/>
              <a:t>ntrevistas </a:t>
            </a:r>
            <a:r>
              <a:rPr lang="es-EC" sz="1400" dirty="0"/>
              <a:t>estructuradas </a:t>
            </a:r>
            <a:endParaRPr lang="es-EC" sz="1400" dirty="0" smtClean="0"/>
          </a:p>
          <a:p>
            <a:pPr algn="just">
              <a:lnSpc>
                <a:spcPct val="95000"/>
              </a:lnSpc>
            </a:pPr>
            <a:r>
              <a:rPr lang="es-EC" sz="1400" dirty="0" smtClean="0"/>
              <a:t>(</a:t>
            </a:r>
            <a:r>
              <a:rPr lang="es-EC" sz="1400" dirty="0" err="1" smtClean="0"/>
              <a:t>Fassio</a:t>
            </a:r>
            <a:r>
              <a:rPr lang="es-EC" sz="1400" dirty="0"/>
              <a:t>, Pascual, &amp; Suárez, 2002)</a:t>
            </a:r>
          </a:p>
        </p:txBody>
      </p:sp>
    </p:spTree>
    <p:extLst>
      <p:ext uri="{BB962C8B-B14F-4D97-AF65-F5344CB8AC3E}">
        <p14:creationId xmlns:p14="http://schemas.microsoft.com/office/powerpoint/2010/main" val="5538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257908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>
                <a:solidFill>
                  <a:schemeClr val="bg2">
                    <a:lumMod val="50000"/>
                  </a:schemeClr>
                </a:solidFill>
              </a:rPr>
              <a:t>Factores de la </a:t>
            </a:r>
            <a:r>
              <a:rPr lang="es-EC" sz="3600" b="1" dirty="0" smtClean="0">
                <a:solidFill>
                  <a:schemeClr val="bg2">
                    <a:lumMod val="50000"/>
                  </a:schemeClr>
                </a:solidFill>
              </a:rPr>
              <a:t>Teoría </a:t>
            </a:r>
            <a:r>
              <a:rPr lang="es-EC" sz="3600" b="1" dirty="0">
                <a:solidFill>
                  <a:schemeClr val="bg2">
                    <a:lumMod val="50000"/>
                  </a:schemeClr>
                </a:solidFill>
              </a:rPr>
              <a:t>de </a:t>
            </a:r>
            <a:r>
              <a:rPr lang="es-EC" sz="3600" b="1" dirty="0" smtClean="0">
                <a:solidFill>
                  <a:schemeClr val="bg2">
                    <a:lumMod val="50000"/>
                  </a:schemeClr>
                </a:solidFill>
              </a:rPr>
              <a:t>la </a:t>
            </a:r>
            <a:r>
              <a:rPr lang="es-EC" sz="3600" b="1" dirty="0" smtClean="0">
                <a:solidFill>
                  <a:schemeClr val="bg2">
                    <a:lumMod val="50000"/>
                  </a:schemeClr>
                </a:solidFill>
              </a:rPr>
              <a:t>Ventaja </a:t>
            </a:r>
            <a:r>
              <a:rPr lang="es-EC" sz="36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s-EC" sz="3600" b="1" dirty="0" smtClean="0">
                <a:solidFill>
                  <a:schemeClr val="bg2">
                    <a:lumMod val="50000"/>
                  </a:schemeClr>
                </a:solidFill>
              </a:rPr>
              <a:t>omparativa</a:t>
            </a:r>
            <a:endParaRPr lang="es-EC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409415191"/>
              </p:ext>
            </p:extLst>
          </p:nvPr>
        </p:nvGraphicFramePr>
        <p:xfrm>
          <a:off x="6080760" y="1614268"/>
          <a:ext cx="5739618" cy="495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328464048"/>
              </p:ext>
            </p:extLst>
          </p:nvPr>
        </p:nvGraphicFramePr>
        <p:xfrm>
          <a:off x="341142" y="1614267"/>
          <a:ext cx="5624244" cy="495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689048973"/>
              </p:ext>
            </p:extLst>
          </p:nvPr>
        </p:nvGraphicFramePr>
        <p:xfrm>
          <a:off x="358477" y="1678674"/>
          <a:ext cx="5564652" cy="4735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462397881"/>
              </p:ext>
            </p:extLst>
          </p:nvPr>
        </p:nvGraphicFramePr>
        <p:xfrm>
          <a:off x="6228648" y="1637731"/>
          <a:ext cx="5603240" cy="4913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857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257908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>
                <a:solidFill>
                  <a:schemeClr val="bg2">
                    <a:lumMod val="50000"/>
                  </a:schemeClr>
                </a:solidFill>
              </a:rPr>
              <a:t>Factores de la </a:t>
            </a:r>
            <a:r>
              <a:rPr lang="es-EC" sz="3600" b="1" dirty="0" smtClean="0">
                <a:solidFill>
                  <a:schemeClr val="bg2">
                    <a:lumMod val="50000"/>
                  </a:schemeClr>
                </a:solidFill>
              </a:rPr>
              <a:t>Teoría </a:t>
            </a:r>
            <a:r>
              <a:rPr lang="es-EC" sz="3600" b="1" dirty="0">
                <a:solidFill>
                  <a:schemeClr val="bg2">
                    <a:lumMod val="50000"/>
                  </a:schemeClr>
                </a:solidFill>
              </a:rPr>
              <a:t>de </a:t>
            </a:r>
            <a:r>
              <a:rPr lang="es-EC" sz="3600" b="1" dirty="0" smtClean="0">
                <a:solidFill>
                  <a:schemeClr val="bg2">
                    <a:lumMod val="50000"/>
                  </a:schemeClr>
                </a:solidFill>
              </a:rPr>
              <a:t>la </a:t>
            </a:r>
            <a:r>
              <a:rPr lang="es-EC" sz="3600" b="1" dirty="0" smtClean="0">
                <a:solidFill>
                  <a:schemeClr val="bg2">
                    <a:lumMod val="50000"/>
                  </a:schemeClr>
                </a:solidFill>
              </a:rPr>
              <a:t>Ventaja </a:t>
            </a:r>
            <a:r>
              <a:rPr lang="es-EC" sz="3600" b="1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s-EC" sz="3600" b="1" dirty="0" smtClean="0">
                <a:solidFill>
                  <a:schemeClr val="bg2">
                    <a:lumMod val="50000"/>
                  </a:schemeClr>
                </a:solidFill>
              </a:rPr>
              <a:t>omparativa</a:t>
            </a:r>
            <a:endParaRPr lang="es-EC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663842002"/>
              </p:ext>
            </p:extLst>
          </p:nvPr>
        </p:nvGraphicFramePr>
        <p:xfrm>
          <a:off x="6080760" y="1614268"/>
          <a:ext cx="5739618" cy="495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959845948"/>
              </p:ext>
            </p:extLst>
          </p:nvPr>
        </p:nvGraphicFramePr>
        <p:xfrm>
          <a:off x="341142" y="1614267"/>
          <a:ext cx="5624244" cy="495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758680602"/>
              </p:ext>
            </p:extLst>
          </p:nvPr>
        </p:nvGraphicFramePr>
        <p:xfrm>
          <a:off x="368778" y="1631134"/>
          <a:ext cx="5554350" cy="4974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2586781526"/>
              </p:ext>
            </p:extLst>
          </p:nvPr>
        </p:nvGraphicFramePr>
        <p:xfrm>
          <a:off x="6100837" y="1592095"/>
          <a:ext cx="5718124" cy="4972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0486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257908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>
                <a:solidFill>
                  <a:schemeClr val="bg2">
                    <a:lumMod val="50000"/>
                  </a:schemeClr>
                </a:solidFill>
              </a:rPr>
              <a:t>Factores de la </a:t>
            </a:r>
            <a:r>
              <a:rPr lang="es-EC" sz="3600" b="1" dirty="0" smtClean="0">
                <a:solidFill>
                  <a:schemeClr val="bg2">
                    <a:lumMod val="50000"/>
                  </a:schemeClr>
                </a:solidFill>
              </a:rPr>
              <a:t>Teoría </a:t>
            </a:r>
            <a:r>
              <a:rPr lang="es-EC" sz="3600" b="1" dirty="0">
                <a:solidFill>
                  <a:schemeClr val="bg2">
                    <a:lumMod val="50000"/>
                  </a:schemeClr>
                </a:solidFill>
              </a:rPr>
              <a:t>de </a:t>
            </a:r>
            <a:r>
              <a:rPr lang="es-EC" sz="3600" b="1" dirty="0" smtClean="0">
                <a:solidFill>
                  <a:schemeClr val="bg2">
                    <a:lumMod val="50000"/>
                  </a:schemeClr>
                </a:solidFill>
              </a:rPr>
              <a:t>la </a:t>
            </a:r>
            <a:r>
              <a:rPr lang="es-EC" sz="3600" b="1" dirty="0" smtClean="0">
                <a:solidFill>
                  <a:schemeClr val="bg2">
                    <a:lumMod val="50000"/>
                  </a:schemeClr>
                </a:solidFill>
              </a:rPr>
              <a:t>Ventaja </a:t>
            </a:r>
            <a:r>
              <a:rPr lang="es-EC" sz="36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s-EC" sz="3600" b="1" dirty="0" smtClean="0">
                <a:solidFill>
                  <a:schemeClr val="bg2">
                    <a:lumMod val="50000"/>
                  </a:schemeClr>
                </a:solidFill>
              </a:rPr>
              <a:t>omparativa</a:t>
            </a:r>
            <a:endParaRPr lang="es-EC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817880724"/>
              </p:ext>
            </p:extLst>
          </p:nvPr>
        </p:nvGraphicFramePr>
        <p:xfrm>
          <a:off x="6080760" y="1614268"/>
          <a:ext cx="5739618" cy="495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851019319"/>
              </p:ext>
            </p:extLst>
          </p:nvPr>
        </p:nvGraphicFramePr>
        <p:xfrm>
          <a:off x="341142" y="1614267"/>
          <a:ext cx="5624244" cy="495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932609075"/>
              </p:ext>
            </p:extLst>
          </p:nvPr>
        </p:nvGraphicFramePr>
        <p:xfrm>
          <a:off x="355131" y="1623950"/>
          <a:ext cx="5581645" cy="4981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500518588"/>
              </p:ext>
            </p:extLst>
          </p:nvPr>
        </p:nvGraphicFramePr>
        <p:xfrm>
          <a:off x="6086574" y="1625150"/>
          <a:ext cx="5732387" cy="4994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356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257908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>
                <a:solidFill>
                  <a:schemeClr val="bg2">
                    <a:lumMod val="50000"/>
                  </a:schemeClr>
                </a:solidFill>
              </a:rPr>
              <a:t>Factores de la </a:t>
            </a:r>
            <a:r>
              <a:rPr lang="es-EC" sz="3600" b="1" dirty="0" smtClean="0">
                <a:solidFill>
                  <a:schemeClr val="bg2">
                    <a:lumMod val="50000"/>
                  </a:schemeClr>
                </a:solidFill>
              </a:rPr>
              <a:t>Teoría </a:t>
            </a:r>
            <a:r>
              <a:rPr lang="es-EC" sz="3600" b="1" dirty="0">
                <a:solidFill>
                  <a:schemeClr val="bg2">
                    <a:lumMod val="50000"/>
                  </a:schemeClr>
                </a:solidFill>
              </a:rPr>
              <a:t>de </a:t>
            </a:r>
            <a:r>
              <a:rPr lang="es-EC" sz="3600" b="1" dirty="0" smtClean="0">
                <a:solidFill>
                  <a:schemeClr val="bg2">
                    <a:lumMod val="50000"/>
                  </a:schemeClr>
                </a:solidFill>
              </a:rPr>
              <a:t>la </a:t>
            </a:r>
            <a:r>
              <a:rPr lang="es-EC" sz="3600" b="1" dirty="0" smtClean="0">
                <a:solidFill>
                  <a:schemeClr val="bg2">
                    <a:lumMod val="50000"/>
                  </a:schemeClr>
                </a:solidFill>
              </a:rPr>
              <a:t>Ventaja </a:t>
            </a:r>
            <a:r>
              <a:rPr lang="es-EC" sz="3600" b="1" dirty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s-EC" sz="3600" b="1" dirty="0" smtClean="0">
                <a:solidFill>
                  <a:schemeClr val="bg2">
                    <a:lumMod val="50000"/>
                  </a:schemeClr>
                </a:solidFill>
              </a:rPr>
              <a:t>omparativa</a:t>
            </a:r>
            <a:endParaRPr lang="es-EC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781688694"/>
              </p:ext>
            </p:extLst>
          </p:nvPr>
        </p:nvGraphicFramePr>
        <p:xfrm>
          <a:off x="6080760" y="1614268"/>
          <a:ext cx="5739618" cy="495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131557630"/>
              </p:ext>
            </p:extLst>
          </p:nvPr>
        </p:nvGraphicFramePr>
        <p:xfrm>
          <a:off x="341142" y="1614267"/>
          <a:ext cx="5624244" cy="495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961370857"/>
              </p:ext>
            </p:extLst>
          </p:nvPr>
        </p:nvGraphicFramePr>
        <p:xfrm>
          <a:off x="355130" y="1610436"/>
          <a:ext cx="5554351" cy="4995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1157674654"/>
              </p:ext>
            </p:extLst>
          </p:nvPr>
        </p:nvGraphicFramePr>
        <p:xfrm>
          <a:off x="6080513" y="1614028"/>
          <a:ext cx="5752095" cy="5005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6359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257908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/>
              <a:t>Factores de la </a:t>
            </a:r>
            <a:r>
              <a:rPr lang="es-EC" sz="3600" b="1" dirty="0" smtClean="0"/>
              <a:t>Teoría </a:t>
            </a:r>
            <a:r>
              <a:rPr lang="es-EC" sz="3600" b="1" dirty="0"/>
              <a:t>de las </a:t>
            </a:r>
            <a:r>
              <a:rPr lang="es-EC" sz="3600" b="1" dirty="0" smtClean="0"/>
              <a:t>Tres </a:t>
            </a:r>
            <a:r>
              <a:rPr lang="es-EC" sz="3600" b="1" dirty="0"/>
              <a:t>D</a:t>
            </a:r>
            <a:r>
              <a:rPr lang="es-EC" sz="3600" b="1" dirty="0" smtClean="0"/>
              <a:t>imensiones </a:t>
            </a:r>
            <a:r>
              <a:rPr lang="es-EC" sz="3600" b="1" dirty="0"/>
              <a:t>de </a:t>
            </a:r>
            <a:r>
              <a:rPr lang="es-EC" sz="3600" b="1" dirty="0"/>
              <a:t>S</a:t>
            </a:r>
            <a:r>
              <a:rPr lang="es-EC" sz="3600" b="1" dirty="0" smtClean="0"/>
              <a:t>ostenibilidad</a:t>
            </a:r>
            <a:endParaRPr lang="es-EC" sz="3600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38417459"/>
              </p:ext>
            </p:extLst>
          </p:nvPr>
        </p:nvGraphicFramePr>
        <p:xfrm>
          <a:off x="6080760" y="1614268"/>
          <a:ext cx="5739618" cy="495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700830875"/>
              </p:ext>
            </p:extLst>
          </p:nvPr>
        </p:nvGraphicFramePr>
        <p:xfrm>
          <a:off x="341142" y="1614267"/>
          <a:ext cx="5624244" cy="495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076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513733393"/>
              </p:ext>
            </p:extLst>
          </p:nvPr>
        </p:nvGraphicFramePr>
        <p:xfrm>
          <a:off x="463394" y="1405719"/>
          <a:ext cx="5964701" cy="5152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623753832"/>
              </p:ext>
            </p:extLst>
          </p:nvPr>
        </p:nvGraphicFramePr>
        <p:xfrm>
          <a:off x="6582088" y="1405718"/>
          <a:ext cx="4968239" cy="5138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143000" y="257908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/>
              <a:t>Factores de la </a:t>
            </a:r>
            <a:r>
              <a:rPr lang="es-EC" sz="3600" b="1" dirty="0" smtClean="0"/>
              <a:t>Teoría </a:t>
            </a:r>
            <a:r>
              <a:rPr lang="es-EC" sz="3600" b="1" dirty="0"/>
              <a:t>de las </a:t>
            </a:r>
            <a:r>
              <a:rPr lang="es-EC" sz="3600" b="1" dirty="0" smtClean="0"/>
              <a:t>Tres </a:t>
            </a:r>
            <a:r>
              <a:rPr lang="es-EC" sz="3600" b="1" dirty="0"/>
              <a:t>D</a:t>
            </a:r>
            <a:r>
              <a:rPr lang="es-EC" sz="3600" b="1" dirty="0" smtClean="0"/>
              <a:t>imensiones </a:t>
            </a:r>
            <a:r>
              <a:rPr lang="es-EC" sz="3600" b="1" dirty="0"/>
              <a:t>de </a:t>
            </a:r>
            <a:r>
              <a:rPr lang="es-EC" sz="3600" b="1" dirty="0"/>
              <a:t>S</a:t>
            </a:r>
            <a:r>
              <a:rPr lang="es-EC" sz="3600" b="1" dirty="0" smtClean="0"/>
              <a:t>ostenibilidad</a:t>
            </a:r>
            <a:endParaRPr lang="es-EC" sz="3600" dirty="0"/>
          </a:p>
        </p:txBody>
      </p:sp>
    </p:spTree>
    <p:extLst>
      <p:ext uri="{BB962C8B-B14F-4D97-AF65-F5344CB8AC3E}">
        <p14:creationId xmlns:p14="http://schemas.microsoft.com/office/powerpoint/2010/main" val="103962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560" y="338666"/>
            <a:ext cx="9875520" cy="762000"/>
          </a:xfrm>
        </p:spPr>
        <p:txBody>
          <a:bodyPr/>
          <a:lstStyle/>
          <a:p>
            <a:r>
              <a:rPr lang="es-EC" dirty="0" smtClean="0"/>
              <a:t>Conclusiones </a:t>
            </a:r>
            <a:endParaRPr lang="es-EC" dirty="0"/>
          </a:p>
        </p:txBody>
      </p:sp>
      <p:pic>
        <p:nvPicPr>
          <p:cNvPr id="4098" name="Picture 2" descr="Resultado de imagen para aparadores adriana hoy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440" y="222506"/>
            <a:ext cx="4253230" cy="6376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26548931"/>
              </p:ext>
            </p:extLst>
          </p:nvPr>
        </p:nvGraphicFramePr>
        <p:xfrm>
          <a:off x="670560" y="902546"/>
          <a:ext cx="8128000" cy="5467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701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094445"/>
              </p:ext>
            </p:extLst>
          </p:nvPr>
        </p:nvGraphicFramePr>
        <p:xfrm>
          <a:off x="614149" y="900752"/>
          <a:ext cx="10836324" cy="5636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3175830" y="318062"/>
            <a:ext cx="6100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200" b="1" dirty="0" smtClean="0"/>
              <a:t>RECOMENDACIONES</a:t>
            </a:r>
            <a:endParaRPr lang="es-EC" sz="3200" b="1" dirty="0"/>
          </a:p>
        </p:txBody>
      </p:sp>
    </p:spTree>
    <p:extLst>
      <p:ext uri="{BB962C8B-B14F-4D97-AF65-F5344CB8AC3E}">
        <p14:creationId xmlns:p14="http://schemas.microsoft.com/office/powerpoint/2010/main" val="9191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3338" y="181708"/>
            <a:ext cx="9875520" cy="1356360"/>
          </a:xfrm>
        </p:spPr>
        <p:txBody>
          <a:bodyPr>
            <a:normAutofit/>
          </a:bodyPr>
          <a:lstStyle/>
          <a:p>
            <a:r>
              <a:rPr lang="es-EC" sz="4000" dirty="0" smtClean="0"/>
              <a:t>Objeto de </a:t>
            </a:r>
            <a:r>
              <a:rPr lang="es-EC" sz="4000" dirty="0" smtClean="0"/>
              <a:t>Estudio</a:t>
            </a:r>
            <a:endParaRPr lang="es-EC" sz="40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6820"/>
              </p:ext>
            </p:extLst>
          </p:nvPr>
        </p:nvGraphicFramePr>
        <p:xfrm>
          <a:off x="281355" y="1322363"/>
          <a:ext cx="6147581" cy="5205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4842" y="1711570"/>
            <a:ext cx="5005774" cy="4167041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6" name="Rectángulo 5"/>
          <p:cNvSpPr/>
          <p:nvPr/>
        </p:nvSpPr>
        <p:spPr>
          <a:xfrm>
            <a:off x="6893169" y="647114"/>
            <a:ext cx="4389120" cy="7174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Ubicación geográfica de Muebles de madera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5790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3"/>
          <p:cNvCxnSpPr/>
          <p:nvPr/>
        </p:nvCxnSpPr>
        <p:spPr>
          <a:xfrm>
            <a:off x="1826953" y="3363107"/>
            <a:ext cx="5704205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Conector recto 5"/>
          <p:cNvCxnSpPr/>
          <p:nvPr/>
        </p:nvCxnSpPr>
        <p:spPr>
          <a:xfrm>
            <a:off x="2495693" y="1645306"/>
            <a:ext cx="777875" cy="174625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ector recto 6"/>
          <p:cNvCxnSpPr/>
          <p:nvPr/>
        </p:nvCxnSpPr>
        <p:spPr>
          <a:xfrm>
            <a:off x="5991762" y="1647211"/>
            <a:ext cx="777875" cy="174625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7"/>
          <p:cNvCxnSpPr/>
          <p:nvPr/>
        </p:nvCxnSpPr>
        <p:spPr>
          <a:xfrm flipH="1">
            <a:off x="2100913" y="3365008"/>
            <a:ext cx="1172655" cy="204055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traso 1121"/>
          <p:cNvSpPr>
            <a:spLocks noChangeArrowheads="1"/>
          </p:cNvSpPr>
          <p:nvPr/>
        </p:nvSpPr>
        <p:spPr bwMode="auto">
          <a:xfrm>
            <a:off x="7077768" y="2543957"/>
            <a:ext cx="4263522" cy="1409487"/>
          </a:xfrm>
          <a:prstGeom prst="flowChartDelay">
            <a:avLst/>
          </a:prstGeom>
          <a:solidFill>
            <a:srgbClr val="FFFFFF"/>
          </a:solidFill>
          <a:ln w="38100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C" sz="1400" dirty="0"/>
              <a:t>¿Qué factores determinan la variación de las exportaciones de muebles de madera durante el periodo 2012-2016 y cuál es su impacto social y en la balanza comercial del Ecuador?</a:t>
            </a:r>
          </a:p>
        </p:txBody>
      </p:sp>
      <p:cxnSp>
        <p:nvCxnSpPr>
          <p:cNvPr id="13" name="Conector recto 8"/>
          <p:cNvCxnSpPr>
            <a:endCxn id="17" idx="0"/>
          </p:cNvCxnSpPr>
          <p:nvPr/>
        </p:nvCxnSpPr>
        <p:spPr>
          <a:xfrm flipH="1">
            <a:off x="5294818" y="3391556"/>
            <a:ext cx="1474819" cy="201824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Resultado de imagen para globaliz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352" y="227974"/>
            <a:ext cx="3357039" cy="209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156648" y="241111"/>
            <a:ext cx="9875520" cy="1032825"/>
          </a:xfrm>
        </p:spPr>
        <p:txBody>
          <a:bodyPr>
            <a:normAutofit/>
          </a:bodyPr>
          <a:lstStyle/>
          <a:p>
            <a:pPr algn="ctr"/>
            <a:r>
              <a:rPr lang="es-EC" sz="4000" b="1" dirty="0" smtClean="0"/>
              <a:t>Planteamiento del Problema</a:t>
            </a:r>
            <a:endParaRPr lang="es-EC" sz="4000" b="1" dirty="0"/>
          </a:p>
        </p:txBody>
      </p:sp>
      <p:sp>
        <p:nvSpPr>
          <p:cNvPr id="14" name="Cuadro de texto 1126"/>
          <p:cNvSpPr txBox="1">
            <a:spLocks noChangeArrowheads="1"/>
          </p:cNvSpPr>
          <p:nvPr/>
        </p:nvSpPr>
        <p:spPr bwMode="auto">
          <a:xfrm>
            <a:off x="1310622" y="1273936"/>
            <a:ext cx="2409825" cy="5207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Globalización</a:t>
            </a:r>
            <a:endParaRPr kumimoji="0" lang="es-EC" altLang="es-EC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Cuadro de texto 1127"/>
          <p:cNvSpPr txBox="1">
            <a:spLocks noChangeArrowheads="1"/>
          </p:cNvSpPr>
          <p:nvPr/>
        </p:nvSpPr>
        <p:spPr bwMode="auto">
          <a:xfrm>
            <a:off x="1177859" y="5405564"/>
            <a:ext cx="1973262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Países implementan medidas</a:t>
            </a:r>
            <a:endParaRPr kumimoji="0" lang="es-EC" altLang="es-EC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Cuadro de texto 1128"/>
          <p:cNvSpPr txBox="1">
            <a:spLocks noChangeArrowheads="1"/>
          </p:cNvSpPr>
          <p:nvPr/>
        </p:nvSpPr>
        <p:spPr bwMode="auto">
          <a:xfrm>
            <a:off x="4464797" y="1273936"/>
            <a:ext cx="2612971" cy="5207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C" sz="1600" dirty="0" smtClean="0"/>
              <a:t>Ecuador Periodo </a:t>
            </a:r>
            <a:r>
              <a:rPr lang="es-EC" sz="1600" dirty="0"/>
              <a:t>2012-2016</a:t>
            </a:r>
          </a:p>
        </p:txBody>
      </p:sp>
      <p:sp>
        <p:nvSpPr>
          <p:cNvPr id="17" name="Cuadro de texto 1129"/>
          <p:cNvSpPr txBox="1">
            <a:spLocks noChangeArrowheads="1"/>
          </p:cNvSpPr>
          <p:nvPr/>
        </p:nvSpPr>
        <p:spPr bwMode="auto">
          <a:xfrm>
            <a:off x="3704937" y="5409801"/>
            <a:ext cx="3179762" cy="641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Empresas exportadoras de muebles de madera</a:t>
            </a:r>
            <a:endParaRPr kumimoji="0" lang="es-EC" altLang="es-EC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Cuadro de texto 1131"/>
          <p:cNvSpPr txBox="1">
            <a:spLocks noChangeArrowheads="1"/>
          </p:cNvSpPr>
          <p:nvPr/>
        </p:nvSpPr>
        <p:spPr bwMode="auto">
          <a:xfrm>
            <a:off x="1159270" y="3575649"/>
            <a:ext cx="1774209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C" sz="1400" dirty="0"/>
              <a:t>Promover desarrollo de sectores de producción</a:t>
            </a:r>
          </a:p>
        </p:txBody>
      </p:sp>
      <p:sp>
        <p:nvSpPr>
          <p:cNvPr id="19" name="Cuadro de texto 1132"/>
          <p:cNvSpPr txBox="1">
            <a:spLocks noChangeArrowheads="1"/>
          </p:cNvSpPr>
          <p:nvPr/>
        </p:nvSpPr>
        <p:spPr bwMode="auto">
          <a:xfrm>
            <a:off x="596824" y="4597287"/>
            <a:ext cx="17335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C" sz="1400" dirty="0"/>
              <a:t>Analizar factores influyentes</a:t>
            </a:r>
          </a:p>
        </p:txBody>
      </p:sp>
      <p:sp>
        <p:nvSpPr>
          <p:cNvPr id="20" name="Cuadro de texto 1133"/>
          <p:cNvSpPr txBox="1">
            <a:spLocks noChangeArrowheads="1"/>
          </p:cNvSpPr>
          <p:nvPr/>
        </p:nvSpPr>
        <p:spPr bwMode="auto">
          <a:xfrm>
            <a:off x="4663546" y="2682107"/>
            <a:ext cx="21050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C" sz="1400" dirty="0"/>
              <a:t>Oportunidades económicas y sociales </a:t>
            </a:r>
          </a:p>
        </p:txBody>
      </p:sp>
      <p:sp>
        <p:nvSpPr>
          <p:cNvPr id="21" name="Cuadro de texto 114"/>
          <p:cNvSpPr txBox="1">
            <a:spLocks noChangeArrowheads="1"/>
          </p:cNvSpPr>
          <p:nvPr/>
        </p:nvSpPr>
        <p:spPr bwMode="auto">
          <a:xfrm>
            <a:off x="4449287" y="1867720"/>
            <a:ext cx="1733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C"/>
            </a:defPPr>
            <a:lvl1pPr>
              <a:defRPr sz="1400" bmk="_Toc489432483"/>
            </a:lvl1pPr>
          </a:lstStyle>
          <a:p>
            <a:r>
              <a:rPr lang="es-EC" dirty="0"/>
              <a:t>Medidas gubernamentales</a:t>
            </a:r>
          </a:p>
        </p:txBody>
      </p:sp>
      <p:sp>
        <p:nvSpPr>
          <p:cNvPr id="23" name="Cuadro de texto 119"/>
          <p:cNvSpPr txBox="1">
            <a:spLocks noChangeArrowheads="1"/>
          </p:cNvSpPr>
          <p:nvPr/>
        </p:nvSpPr>
        <p:spPr bwMode="auto">
          <a:xfrm>
            <a:off x="4449287" y="3675232"/>
            <a:ext cx="1733550" cy="55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C"/>
            </a:defPPr>
            <a:lvl1pPr>
              <a:defRPr sz="1400" bmk="_Toc489432483"/>
            </a:lvl1pPr>
          </a:lstStyle>
          <a:p>
            <a:pPr algn="r"/>
            <a:r>
              <a:rPr lang="es-EC" altLang="es-EC" dirty="0"/>
              <a:t>No han aprovechado medidas  </a:t>
            </a:r>
          </a:p>
        </p:txBody>
      </p:sp>
      <p:sp>
        <p:nvSpPr>
          <p:cNvPr id="24" name="Cuadro de texto 122"/>
          <p:cNvSpPr txBox="1">
            <a:spLocks noChangeArrowheads="1"/>
          </p:cNvSpPr>
          <p:nvPr/>
        </p:nvSpPr>
        <p:spPr bwMode="auto">
          <a:xfrm>
            <a:off x="1062501" y="2001070"/>
            <a:ext cx="1733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C" sz="1400" dirty="0"/>
              <a:t>Evolución de economía mundial</a:t>
            </a:r>
          </a:p>
        </p:txBody>
      </p:sp>
      <p:sp>
        <p:nvSpPr>
          <p:cNvPr id="25" name="Cuadro de texto 125"/>
          <p:cNvSpPr txBox="1">
            <a:spLocks noChangeArrowheads="1"/>
          </p:cNvSpPr>
          <p:nvPr/>
        </p:nvSpPr>
        <p:spPr bwMode="auto">
          <a:xfrm>
            <a:off x="1062501" y="2769420"/>
            <a:ext cx="196774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C" sz="1400" dirty="0"/>
              <a:t>Desarrollo tecnológico</a:t>
            </a:r>
          </a:p>
        </p:txBody>
      </p:sp>
      <p:sp>
        <p:nvSpPr>
          <p:cNvPr id="32" name="Cuadro de texto 119"/>
          <p:cNvSpPr txBox="1">
            <a:spLocks noChangeArrowheads="1"/>
          </p:cNvSpPr>
          <p:nvPr/>
        </p:nvSpPr>
        <p:spPr bwMode="auto">
          <a:xfrm>
            <a:off x="3273568" y="4611340"/>
            <a:ext cx="2256753" cy="55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C"/>
            </a:defPPr>
            <a:lvl1pPr>
              <a:defRPr sz="1400"/>
            </a:lvl1pPr>
          </a:lstStyle>
          <a:p>
            <a:pPr algn="r"/>
            <a:r>
              <a:rPr lang="es-EC" altLang="es-EC" dirty="0" bmk="_Toc489432483"/>
              <a:t>Falta de análisis de </a:t>
            </a:r>
            <a:r>
              <a:rPr lang="es-EC" altLang="es-EC" dirty="0" smtClean="0" bmk="_Toc489432483"/>
              <a:t>influencia en exportaciones</a:t>
            </a:r>
            <a:endParaRPr lang="es-EC" altLang="es-EC" dirty="0"/>
          </a:p>
        </p:txBody>
      </p:sp>
      <p:graphicFrame>
        <p:nvGraphicFramePr>
          <p:cNvPr id="30" name="29 Diagrama"/>
          <p:cNvGraphicFramePr/>
          <p:nvPr>
            <p:extLst>
              <p:ext uri="{D42A27DB-BD31-4B8C-83A1-F6EECF244321}">
                <p14:modId xmlns:p14="http://schemas.microsoft.com/office/powerpoint/2010/main" val="3095657771"/>
              </p:ext>
            </p:extLst>
          </p:nvPr>
        </p:nvGraphicFramePr>
        <p:xfrm>
          <a:off x="7185545" y="4000284"/>
          <a:ext cx="4866267" cy="26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766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7" y="234873"/>
            <a:ext cx="11764370" cy="640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665665"/>
              </p:ext>
            </p:extLst>
          </p:nvPr>
        </p:nvGraphicFramePr>
        <p:xfrm>
          <a:off x="245661" y="487909"/>
          <a:ext cx="6182434" cy="5735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095354"/>
              </p:ext>
            </p:extLst>
          </p:nvPr>
        </p:nvGraphicFramePr>
        <p:xfrm>
          <a:off x="5418162" y="545910"/>
          <a:ext cx="6537277" cy="5595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2675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074179" y="-266050"/>
            <a:ext cx="2034000" cy="11774923"/>
          </a:xfrm>
          <a:prstGeom prst="rect">
            <a:avLst/>
          </a:prstGeom>
        </p:spPr>
      </p:pic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9079545" y="421371"/>
            <a:ext cx="2705663" cy="1995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870534"/>
              </p:ext>
            </p:extLst>
          </p:nvPr>
        </p:nvGraphicFramePr>
        <p:xfrm>
          <a:off x="337626" y="-343291"/>
          <a:ext cx="9678572" cy="5964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errar llave 4"/>
          <p:cNvSpPr/>
          <p:nvPr/>
        </p:nvSpPr>
        <p:spPr>
          <a:xfrm>
            <a:off x="10027931" y="2528143"/>
            <a:ext cx="534572" cy="199761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10550770" y="2622856"/>
            <a:ext cx="1364565" cy="17584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Satisfacer necesidades actuales sin comprometer a las futuras generaciones</a:t>
            </a:r>
            <a:endParaRPr lang="es-EC" sz="1600" dirty="0">
              <a:solidFill>
                <a:schemeClr val="tx1"/>
              </a:solidFill>
            </a:endParaRPr>
          </a:p>
        </p:txBody>
      </p:sp>
      <p:pic>
        <p:nvPicPr>
          <p:cNvPr id="3074" name="Picture 2" descr="Resultado de imagen para trabajo decente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9720" y="1792702"/>
            <a:ext cx="1354016" cy="1470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7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0296" y="282053"/>
            <a:ext cx="9875520" cy="1123666"/>
          </a:xfrm>
        </p:spPr>
        <p:txBody>
          <a:bodyPr>
            <a:normAutofit/>
          </a:bodyPr>
          <a:lstStyle/>
          <a:p>
            <a:pPr algn="ctr"/>
            <a:r>
              <a:rPr lang="es-EC" sz="4000" b="1" dirty="0" smtClean="0"/>
              <a:t>Metodología de Investigación</a:t>
            </a:r>
            <a:endParaRPr lang="es-EC" sz="4000" b="1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780758"/>
              </p:ext>
            </p:extLst>
          </p:nvPr>
        </p:nvGraphicFramePr>
        <p:xfrm>
          <a:off x="6095999" y="2757533"/>
          <a:ext cx="5172501" cy="294302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160015"/>
                <a:gridCol w="1296047"/>
                <a:gridCol w="1414551"/>
                <a:gridCol w="1301888"/>
              </a:tblGrid>
              <a:tr h="876137">
                <a:tc>
                  <a:txBody>
                    <a:bodyPr/>
                    <a:lstStyle/>
                    <a:p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Núm. de Empresas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%  Participación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Número Muestra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3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GRANDE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29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20.28%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3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MEDIANA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21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14.69%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3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MICRO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48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33.57%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11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3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PEQUEÑA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45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31.47%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33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143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100%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32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095999" y="1379437"/>
            <a:ext cx="513610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501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2524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alt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M</a:t>
            </a:r>
            <a:r>
              <a:rPr kumimoji="0" lang="es-EC" altLang="es-EC" sz="2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uestra</a:t>
            </a:r>
          </a:p>
          <a:p>
            <a:pPr lvl="0" indent="0" algn="just" eaLnBrk="0" hangingPunct="0"/>
            <a:r>
              <a:rPr kumimoji="0" lang="es-EC" alt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Muestreo no probabilístico – Por conveniencia </a:t>
            </a:r>
          </a:p>
          <a:p>
            <a:pPr lvl="0" indent="0" algn="just" eaLnBrk="0" hangingPunct="0"/>
            <a:endParaRPr lang="es-EC" sz="1100" dirty="0" smtClean="0"/>
          </a:p>
          <a:p>
            <a:pPr lvl="0" indent="0" algn="just" eaLnBrk="0" hangingPunct="0"/>
            <a:r>
              <a:rPr lang="es-EC" sz="1100" dirty="0" err="1" smtClean="0"/>
              <a:t>Malhotra</a:t>
            </a:r>
            <a:r>
              <a:rPr lang="es-EC" sz="1100" dirty="0"/>
              <a:t>, N. K. (2004). </a:t>
            </a:r>
            <a:r>
              <a:rPr lang="es-EC" sz="1100" i="1" dirty="0"/>
              <a:t>Investigación de mercados: un enfoque aplicado</a:t>
            </a:r>
            <a:r>
              <a:rPr lang="es-EC" sz="1100" dirty="0"/>
              <a:t>. Pearson educación.</a:t>
            </a:r>
            <a:endParaRPr kumimoji="0" lang="es-EC" altLang="es-EC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832143" y="5700560"/>
            <a:ext cx="3744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524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9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Fuente: SRI</a:t>
            </a:r>
            <a:endParaRPr lang="es-EC" altLang="es-EC" sz="900" dirty="0">
              <a:latin typeface="Arial" pitchFamily="34" charset="0"/>
              <a:cs typeface="Arial" pitchFamily="34" charset="0"/>
            </a:endParaRPr>
          </a:p>
          <a:p>
            <a:pPr lvl="0" indent="2524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9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Elaborado: Samantha Sevilla – Soledad Carrión</a:t>
            </a:r>
            <a:endParaRPr lang="es-EC" altLang="es-EC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27630" y="1422825"/>
            <a:ext cx="48813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/>
              <a:t>Lugar y delimitación temporal</a:t>
            </a:r>
            <a:endParaRPr lang="es-EC" sz="2400" dirty="0"/>
          </a:p>
          <a:p>
            <a:pPr lvl="0" algn="just"/>
            <a:r>
              <a:rPr lang="es-EC" dirty="0"/>
              <a:t>Ecuador, empresas dedicadas a la producción y comercialización de muebles de madera.</a:t>
            </a:r>
          </a:p>
          <a:p>
            <a:pPr lvl="0" algn="just"/>
            <a:r>
              <a:rPr lang="es-EC" dirty="0"/>
              <a:t>Periodo 2012 - 2016.</a:t>
            </a:r>
          </a:p>
          <a:p>
            <a:r>
              <a:rPr lang="es-EC" dirty="0"/>
              <a:t> </a:t>
            </a:r>
          </a:p>
        </p:txBody>
      </p:sp>
      <p:pic>
        <p:nvPicPr>
          <p:cNvPr id="10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14" y="2752234"/>
            <a:ext cx="4359780" cy="3629285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933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588" y="215705"/>
            <a:ext cx="9875520" cy="1356360"/>
          </a:xfrm>
        </p:spPr>
        <p:txBody>
          <a:bodyPr/>
          <a:lstStyle/>
          <a:p>
            <a:r>
              <a:rPr lang="es-EC" dirty="0" smtClean="0"/>
              <a:t>Análisis </a:t>
            </a:r>
            <a:r>
              <a:rPr lang="es-EC" dirty="0" smtClean="0"/>
              <a:t>Estadístico</a:t>
            </a:r>
            <a:endParaRPr lang="es-EC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658751203"/>
              </p:ext>
            </p:extLst>
          </p:nvPr>
        </p:nvGraphicFramePr>
        <p:xfrm>
          <a:off x="745588" y="1702190"/>
          <a:ext cx="6991643" cy="4290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709669426"/>
              </p:ext>
            </p:extLst>
          </p:nvPr>
        </p:nvGraphicFramePr>
        <p:xfrm>
          <a:off x="7120231" y="560509"/>
          <a:ext cx="4619625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>
            <a:off x="8536744" y="3686244"/>
            <a:ext cx="1786597" cy="6119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</a:rPr>
              <a:t>Crecimiento promedio de 5.5%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285872" y="5214417"/>
            <a:ext cx="2855742" cy="1153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Exportación FOB total= 42.51 millones USD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Exportación FOB </a:t>
            </a:r>
            <a:r>
              <a:rPr lang="es-EC" dirty="0" err="1" smtClean="0">
                <a:solidFill>
                  <a:schemeClr val="tx1"/>
                </a:solidFill>
              </a:rPr>
              <a:t>prom</a:t>
            </a:r>
            <a:r>
              <a:rPr lang="es-EC" dirty="0" smtClean="0">
                <a:solidFill>
                  <a:schemeClr val="tx1"/>
                </a:solidFill>
              </a:rPr>
              <a:t>.= 8.5 millones USD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9" name="Conector recto de flecha 8"/>
          <p:cNvCxnSpPr>
            <a:stCxn id="6" idx="0"/>
            <a:endCxn id="5" idx="2"/>
          </p:cNvCxnSpPr>
          <p:nvPr/>
        </p:nvCxnSpPr>
        <p:spPr>
          <a:xfrm flipV="1">
            <a:off x="9430043" y="3360859"/>
            <a:ext cx="0" cy="325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angular 11"/>
          <p:cNvCxnSpPr>
            <a:endCxn id="7" idx="0"/>
          </p:cNvCxnSpPr>
          <p:nvPr/>
        </p:nvCxnSpPr>
        <p:spPr>
          <a:xfrm>
            <a:off x="7723164" y="4637642"/>
            <a:ext cx="1990579" cy="5767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13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520" y="588790"/>
            <a:ext cx="6502205" cy="793654"/>
          </a:xfrm>
        </p:spPr>
        <p:txBody>
          <a:bodyPr>
            <a:normAutofit fontScale="90000"/>
          </a:bodyPr>
          <a:lstStyle/>
          <a:p>
            <a:pPr algn="ctr"/>
            <a:r>
              <a:rPr lang="es-EC" sz="3600" dirty="0" smtClean="0"/>
              <a:t>Participación por partida </a:t>
            </a:r>
            <a:br>
              <a:rPr lang="es-EC" sz="3600" dirty="0" smtClean="0"/>
            </a:br>
            <a:r>
              <a:rPr lang="es-EC" sz="3600" dirty="0" smtClean="0"/>
              <a:t>Periodo 2012-2016</a:t>
            </a:r>
            <a:endParaRPr lang="es-EC" sz="36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462229790"/>
              </p:ext>
            </p:extLst>
          </p:nvPr>
        </p:nvGraphicFramePr>
        <p:xfrm>
          <a:off x="0" y="1382444"/>
          <a:ext cx="8159262" cy="5081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594360" y="2796541"/>
            <a:ext cx="1310640" cy="3505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12.7 </a:t>
            </a:r>
            <a:r>
              <a:rPr lang="es-EC" dirty="0" err="1" smtClean="0"/>
              <a:t>mill</a:t>
            </a:r>
            <a:r>
              <a:rPr lang="es-EC" dirty="0" smtClean="0"/>
              <a:t>.</a:t>
            </a:r>
            <a:endParaRPr lang="es-EC" dirty="0"/>
          </a:p>
        </p:txBody>
      </p:sp>
      <p:cxnSp>
        <p:nvCxnSpPr>
          <p:cNvPr id="7" name="Conector angular 6"/>
          <p:cNvCxnSpPr>
            <a:stCxn id="5" idx="0"/>
          </p:cNvCxnSpPr>
          <p:nvPr/>
        </p:nvCxnSpPr>
        <p:spPr>
          <a:xfrm rot="5400000" flipH="1" flipV="1">
            <a:off x="1819714" y="1853127"/>
            <a:ext cx="373381" cy="151344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3812895889"/>
              </p:ext>
            </p:extLst>
          </p:nvPr>
        </p:nvGraphicFramePr>
        <p:xfrm>
          <a:off x="9432193" y="847870"/>
          <a:ext cx="1854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ectángulo 20"/>
          <p:cNvSpPr/>
          <p:nvPr/>
        </p:nvSpPr>
        <p:spPr>
          <a:xfrm>
            <a:off x="8159262" y="985617"/>
            <a:ext cx="634218" cy="49280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s-EC" sz="2000" dirty="0" smtClean="0">
                <a:solidFill>
                  <a:schemeClr val="tx1"/>
                </a:solidFill>
              </a:rPr>
              <a:t>Exportación de muebles de madera por vía de trasporte</a:t>
            </a:r>
            <a:endParaRPr lang="es-EC" sz="2000" dirty="0">
              <a:solidFill>
                <a:schemeClr val="tx1"/>
              </a:solidFill>
            </a:endParaRPr>
          </a:p>
        </p:txBody>
      </p:sp>
      <p:cxnSp>
        <p:nvCxnSpPr>
          <p:cNvPr id="23" name="Conector recto de flecha 22"/>
          <p:cNvCxnSpPr>
            <a:stCxn id="21" idx="3"/>
          </p:cNvCxnSpPr>
          <p:nvPr/>
        </p:nvCxnSpPr>
        <p:spPr>
          <a:xfrm>
            <a:off x="8793480" y="3449662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21" idx="3"/>
          </p:cNvCxnSpPr>
          <p:nvPr/>
        </p:nvCxnSpPr>
        <p:spPr>
          <a:xfrm>
            <a:off x="8793480" y="3449662"/>
            <a:ext cx="762000" cy="1792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 flipV="1">
            <a:off x="8793480" y="1382444"/>
            <a:ext cx="762000" cy="205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41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2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3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Celes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5.xml><?xml version="1.0" encoding="utf-8"?>
<a:theme xmlns:a="http://schemas.openxmlformats.org/drawingml/2006/main" name="1_Tema2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838</TotalTime>
  <Words>2165</Words>
  <Application>Microsoft Office PowerPoint</Application>
  <PresentationFormat>Personalizado</PresentationFormat>
  <Paragraphs>647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Base</vt:lpstr>
      <vt:lpstr>Tema2</vt:lpstr>
      <vt:lpstr>Sector</vt:lpstr>
      <vt:lpstr>Celestial</vt:lpstr>
      <vt:lpstr>1_Tema2</vt:lpstr>
      <vt:lpstr>Presentación de PowerPoint</vt:lpstr>
      <vt:lpstr>Consideraciones que motivaron al proyecto</vt:lpstr>
      <vt:lpstr>Objeto de Estudio</vt:lpstr>
      <vt:lpstr>Planteamiento del Problema</vt:lpstr>
      <vt:lpstr>Presentación de PowerPoint</vt:lpstr>
      <vt:lpstr>Presentación de PowerPoint</vt:lpstr>
      <vt:lpstr>Metodología de Investigación</vt:lpstr>
      <vt:lpstr>Análisis Estadístico</vt:lpstr>
      <vt:lpstr>Participación por partida  Periodo 2012-2016</vt:lpstr>
      <vt:lpstr>Principales Mercados Destino</vt:lpstr>
      <vt:lpstr>Principales Mercados Destino</vt:lpstr>
      <vt:lpstr>Presentación de PowerPoint</vt:lpstr>
      <vt:lpstr>Presentación de PowerPoint</vt:lpstr>
      <vt:lpstr>Exportaciones totales muebles de madera en relación Balanza Comercial y PIB</vt:lpstr>
      <vt:lpstr>Aranceles promedio aplicados por subpartidas</vt:lpstr>
      <vt:lpstr>Análisis Correlacional</vt:lpstr>
      <vt:lpstr>Presentación de PowerPoint</vt:lpstr>
      <vt:lpstr>Análisis de Datos Secundarios</vt:lpstr>
      <vt:lpstr>Factores que aportan a la Teoría de la Ventaja Comparativa Periodo 2012-2016</vt:lpstr>
      <vt:lpstr>Factores que aportan a la teoría de las Tres Dimensiones de Sostenibilidad Periodo 2012-2016</vt:lpstr>
      <vt:lpstr>Resultados Entrevistas</vt:lpstr>
      <vt:lpstr>Factores de la Teoría de la Ventaja Comparativa</vt:lpstr>
      <vt:lpstr>Factores de la Teoría de la Ventaja Comparativa</vt:lpstr>
      <vt:lpstr>Factores de la Teoría de la Ventaja Comparativa</vt:lpstr>
      <vt:lpstr>Factores de la Teoría de la Ventaja Comparativa</vt:lpstr>
      <vt:lpstr>Factores de la Teoría de las Tres Dimensiones de Sostenibilidad</vt:lpstr>
      <vt:lpstr>Factores de la Teoría de las Tres Dimensiones de Sostenibilidad</vt:lpstr>
      <vt:lpstr>Conclusiones 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Sammy</cp:lastModifiedBy>
  <cp:revision>101</cp:revision>
  <dcterms:created xsi:type="dcterms:W3CDTF">2018-02-12T20:25:16Z</dcterms:created>
  <dcterms:modified xsi:type="dcterms:W3CDTF">2018-02-14T01:34:04Z</dcterms:modified>
</cp:coreProperties>
</file>