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0" r:id="rId5"/>
    <p:sldId id="261" r:id="rId6"/>
    <p:sldId id="262" r:id="rId7"/>
    <p:sldId id="263" r:id="rId8"/>
    <p:sldId id="303" r:id="rId9"/>
    <p:sldId id="265" r:id="rId10"/>
    <p:sldId id="267" r:id="rId11"/>
    <p:sldId id="269" r:id="rId12"/>
    <p:sldId id="270" r:id="rId13"/>
    <p:sldId id="271" r:id="rId14"/>
    <p:sldId id="272" r:id="rId15"/>
    <p:sldId id="273" r:id="rId16"/>
    <p:sldId id="276" r:id="rId17"/>
    <p:sldId id="278" r:id="rId18"/>
    <p:sldId id="279" r:id="rId19"/>
    <p:sldId id="280" r:id="rId20"/>
    <p:sldId id="283" r:id="rId21"/>
    <p:sldId id="287" r:id="rId22"/>
    <p:sldId id="289" r:id="rId23"/>
    <p:sldId id="292" r:id="rId24"/>
    <p:sldId id="297" r:id="rId25"/>
    <p:sldId id="298" r:id="rId26"/>
    <p:sldId id="299" r:id="rId27"/>
    <p:sldId id="300" r:id="rId28"/>
    <p:sldId id="301"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Documents\clases\Integrador4\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dirty="0"/>
              <a:t>Apertura</a:t>
            </a:r>
            <a:r>
              <a:rPr lang="es-EC" baseline="0" dirty="0"/>
              <a:t> de la </a:t>
            </a:r>
            <a:r>
              <a:rPr lang="es-EC" baseline="0" dirty="0" smtClean="0"/>
              <a:t>Aplicación</a:t>
            </a:r>
            <a:endParaRPr lang="es-EC" dirty="0"/>
          </a:p>
        </c:rich>
      </c:tx>
      <c:overlay val="0"/>
    </c:title>
    <c:autoTitleDeleted val="0"/>
    <c:plotArea>
      <c:layout/>
      <c:lineChart>
        <c:grouping val="standard"/>
        <c:varyColors val="0"/>
        <c:ser>
          <c:idx val="0"/>
          <c:order val="0"/>
          <c:tx>
            <c:strRef>
              <c:f>'Tiempos de Respuestas'!$B$30</c:f>
              <c:strCache>
                <c:ptCount val="1"/>
                <c:pt idx="0">
                  <c:v>Nativo</c:v>
                </c:pt>
              </c:strCache>
            </c:strRef>
          </c:tx>
          <c:val>
            <c:numRef>
              <c:f>'Tiempos de Respuestas'!$B$31:$B$35</c:f>
              <c:numCache>
                <c:formatCode>General</c:formatCode>
                <c:ptCount val="5"/>
                <c:pt idx="0">
                  <c:v>1.22</c:v>
                </c:pt>
                <c:pt idx="1">
                  <c:v>1.07</c:v>
                </c:pt>
                <c:pt idx="2">
                  <c:v>1.22</c:v>
                </c:pt>
                <c:pt idx="3">
                  <c:v>1.17</c:v>
                </c:pt>
                <c:pt idx="4">
                  <c:v>1.2</c:v>
                </c:pt>
              </c:numCache>
            </c:numRef>
          </c:val>
          <c:smooth val="0"/>
        </c:ser>
        <c:ser>
          <c:idx val="1"/>
          <c:order val="1"/>
          <c:tx>
            <c:strRef>
              <c:f>'Tiempos de Respuestas'!$C$30</c:f>
              <c:strCache>
                <c:ptCount val="1"/>
                <c:pt idx="0">
                  <c:v>Hibrido</c:v>
                </c:pt>
              </c:strCache>
            </c:strRef>
          </c:tx>
          <c:val>
            <c:numRef>
              <c:f>'Tiempos de Respuestas'!$C$31:$C$35</c:f>
              <c:numCache>
                <c:formatCode>General</c:formatCode>
                <c:ptCount val="5"/>
                <c:pt idx="0">
                  <c:v>9.32</c:v>
                </c:pt>
                <c:pt idx="1">
                  <c:v>8.5</c:v>
                </c:pt>
                <c:pt idx="2">
                  <c:v>8.43</c:v>
                </c:pt>
                <c:pt idx="3">
                  <c:v>8.9700000000000006</c:v>
                </c:pt>
                <c:pt idx="4">
                  <c:v>8.57</c:v>
                </c:pt>
              </c:numCache>
            </c:numRef>
          </c:val>
          <c:smooth val="0"/>
        </c:ser>
        <c:dLbls>
          <c:showLegendKey val="0"/>
          <c:showVal val="0"/>
          <c:showCatName val="0"/>
          <c:showSerName val="0"/>
          <c:showPercent val="0"/>
          <c:showBubbleSize val="0"/>
        </c:dLbls>
        <c:marker val="1"/>
        <c:smooth val="0"/>
        <c:axId val="160730112"/>
        <c:axId val="168325056"/>
      </c:lineChart>
      <c:catAx>
        <c:axId val="160730112"/>
        <c:scaling>
          <c:orientation val="minMax"/>
        </c:scaling>
        <c:delete val="0"/>
        <c:axPos val="b"/>
        <c:majorTickMark val="none"/>
        <c:minorTickMark val="none"/>
        <c:tickLblPos val="nextTo"/>
        <c:crossAx val="168325056"/>
        <c:crosses val="autoZero"/>
        <c:auto val="1"/>
        <c:lblAlgn val="ctr"/>
        <c:lblOffset val="100"/>
        <c:noMultiLvlLbl val="0"/>
      </c:catAx>
      <c:valAx>
        <c:axId val="168325056"/>
        <c:scaling>
          <c:orientation val="minMax"/>
        </c:scaling>
        <c:delete val="0"/>
        <c:axPos val="l"/>
        <c:majorGridlines/>
        <c:title>
          <c:tx>
            <c:rich>
              <a:bodyPr/>
              <a:lstStyle/>
              <a:p>
                <a:pPr>
                  <a:defRPr/>
                </a:pPr>
                <a:r>
                  <a:rPr lang="es-EC" dirty="0"/>
                  <a:t>Tiempo</a:t>
                </a:r>
                <a:r>
                  <a:rPr lang="es-EC" baseline="0" dirty="0"/>
                  <a:t> (s)</a:t>
                </a:r>
                <a:endParaRPr lang="es-EC" dirty="0"/>
              </a:p>
            </c:rich>
          </c:tx>
          <c:overlay val="0"/>
        </c:title>
        <c:numFmt formatCode="General" sourceLinked="1"/>
        <c:majorTickMark val="none"/>
        <c:minorTickMark val="none"/>
        <c:tickLblPos val="nextTo"/>
        <c:crossAx val="1607301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Capacidad de</a:t>
            </a:r>
            <a:r>
              <a:rPr lang="es-EC" baseline="0" dirty="0"/>
              <a:t> la Aplicación</a:t>
            </a:r>
            <a:endParaRPr lang="es-EC" dirty="0"/>
          </a:p>
        </c:rich>
      </c:tx>
      <c:overlay val="0"/>
    </c:title>
    <c:autoTitleDeleted val="0"/>
    <c:plotArea>
      <c:layout/>
      <c:barChart>
        <c:barDir val="col"/>
        <c:grouping val="clustered"/>
        <c:varyColors val="0"/>
        <c:ser>
          <c:idx val="0"/>
          <c:order val="0"/>
          <c:tx>
            <c:strRef>
              <c:f>Capacidad!$A$4</c:f>
              <c:strCache>
                <c:ptCount val="1"/>
                <c:pt idx="0">
                  <c:v>nativo</c:v>
                </c:pt>
              </c:strCache>
            </c:strRef>
          </c:tx>
          <c:invertIfNegative val="0"/>
          <c:cat>
            <c:strRef>
              <c:f>Capacidad!$B$3:$C$3</c:f>
              <c:strCache>
                <c:ptCount val="2"/>
                <c:pt idx="0">
                  <c:v>almacenamiento</c:v>
                </c:pt>
                <c:pt idx="1">
                  <c:v>offline</c:v>
                </c:pt>
              </c:strCache>
            </c:strRef>
          </c:cat>
          <c:val>
            <c:numRef>
              <c:f>Capacidad!$B$4:$C$4</c:f>
              <c:numCache>
                <c:formatCode>0%</c:formatCode>
                <c:ptCount val="2"/>
                <c:pt idx="0">
                  <c:v>0.95</c:v>
                </c:pt>
                <c:pt idx="1">
                  <c:v>1</c:v>
                </c:pt>
              </c:numCache>
            </c:numRef>
          </c:val>
        </c:ser>
        <c:ser>
          <c:idx val="1"/>
          <c:order val="1"/>
          <c:tx>
            <c:strRef>
              <c:f>Capacidad!$A$5</c:f>
              <c:strCache>
                <c:ptCount val="1"/>
                <c:pt idx="0">
                  <c:v>hibrido</c:v>
                </c:pt>
              </c:strCache>
            </c:strRef>
          </c:tx>
          <c:invertIfNegative val="0"/>
          <c:cat>
            <c:strRef>
              <c:f>Capacidad!$B$3:$C$3</c:f>
              <c:strCache>
                <c:ptCount val="2"/>
                <c:pt idx="0">
                  <c:v>almacenamiento</c:v>
                </c:pt>
                <c:pt idx="1">
                  <c:v>offline</c:v>
                </c:pt>
              </c:strCache>
            </c:strRef>
          </c:cat>
          <c:val>
            <c:numRef>
              <c:f>Capacidad!$B$5:$C$5</c:f>
              <c:numCache>
                <c:formatCode>0%</c:formatCode>
                <c:ptCount val="2"/>
                <c:pt idx="0">
                  <c:v>1</c:v>
                </c:pt>
                <c:pt idx="1">
                  <c:v>1</c:v>
                </c:pt>
              </c:numCache>
            </c:numRef>
          </c:val>
        </c:ser>
        <c:dLbls>
          <c:showLegendKey val="0"/>
          <c:showVal val="0"/>
          <c:showCatName val="0"/>
          <c:showSerName val="0"/>
          <c:showPercent val="0"/>
          <c:showBubbleSize val="0"/>
        </c:dLbls>
        <c:gapWidth val="150"/>
        <c:axId val="204075520"/>
        <c:axId val="209594624"/>
      </c:barChart>
      <c:catAx>
        <c:axId val="204075520"/>
        <c:scaling>
          <c:orientation val="minMax"/>
        </c:scaling>
        <c:delete val="0"/>
        <c:axPos val="b"/>
        <c:title>
          <c:tx>
            <c:rich>
              <a:bodyPr/>
              <a:lstStyle/>
              <a:p>
                <a:pPr>
                  <a:defRPr/>
                </a:pPr>
                <a:r>
                  <a:rPr lang="es-EC" dirty="0" smtClean="0"/>
                  <a:t>Capacidad</a:t>
                </a:r>
                <a:endParaRPr lang="es-EC" dirty="0"/>
              </a:p>
            </c:rich>
          </c:tx>
          <c:overlay val="0"/>
        </c:title>
        <c:majorTickMark val="none"/>
        <c:minorTickMark val="none"/>
        <c:tickLblPos val="nextTo"/>
        <c:crossAx val="209594624"/>
        <c:crosses val="autoZero"/>
        <c:auto val="1"/>
        <c:lblAlgn val="ctr"/>
        <c:lblOffset val="100"/>
        <c:noMultiLvlLbl val="0"/>
      </c:catAx>
      <c:valAx>
        <c:axId val="209594624"/>
        <c:scaling>
          <c:orientation val="minMax"/>
        </c:scaling>
        <c:delete val="0"/>
        <c:axPos val="l"/>
        <c:majorGridlines/>
        <c:title>
          <c:tx>
            <c:rich>
              <a:bodyPr/>
              <a:lstStyle/>
              <a:p>
                <a:pPr>
                  <a:defRPr/>
                </a:pPr>
                <a:r>
                  <a:rPr lang="es-EC" dirty="0"/>
                  <a:t>%</a:t>
                </a:r>
              </a:p>
            </c:rich>
          </c:tx>
          <c:overlay val="0"/>
        </c:title>
        <c:numFmt formatCode="0%" sourceLinked="1"/>
        <c:majorTickMark val="out"/>
        <c:minorTickMark val="none"/>
        <c:tickLblPos val="nextTo"/>
        <c:crossAx val="204075520"/>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Puntos</a:t>
            </a:r>
            <a:r>
              <a:rPr lang="es-EC" baseline="0" dirty="0"/>
              <a:t> Eficiencia</a:t>
            </a:r>
            <a:endParaRPr lang="es-EC" dirty="0"/>
          </a:p>
        </c:rich>
      </c:tx>
      <c:overlay val="0"/>
    </c:title>
    <c:autoTitleDeleted val="0"/>
    <c:plotArea>
      <c:layout/>
      <c:barChart>
        <c:barDir val="col"/>
        <c:grouping val="stacked"/>
        <c:varyColors val="0"/>
        <c:ser>
          <c:idx val="0"/>
          <c:order val="0"/>
          <c:invertIfNegative val="0"/>
          <c:cat>
            <c:strRef>
              <c:f>'Sumatoria Final'!$B$4:$C$4</c:f>
              <c:strCache>
                <c:ptCount val="2"/>
                <c:pt idx="0">
                  <c:v>Nativo </c:v>
                </c:pt>
                <c:pt idx="1">
                  <c:v>Hibrido</c:v>
                </c:pt>
              </c:strCache>
            </c:strRef>
          </c:cat>
          <c:val>
            <c:numRef>
              <c:f>'Sumatoria Final'!$B$19:$C$19</c:f>
              <c:numCache>
                <c:formatCode>General</c:formatCode>
                <c:ptCount val="2"/>
                <c:pt idx="0">
                  <c:v>20.27</c:v>
                </c:pt>
                <c:pt idx="1">
                  <c:v>17.61</c:v>
                </c:pt>
              </c:numCache>
            </c:numRef>
          </c:val>
        </c:ser>
        <c:dLbls>
          <c:showLegendKey val="0"/>
          <c:showVal val="0"/>
          <c:showCatName val="0"/>
          <c:showSerName val="0"/>
          <c:showPercent val="0"/>
          <c:showBubbleSize val="0"/>
        </c:dLbls>
        <c:gapWidth val="300"/>
        <c:overlap val="100"/>
        <c:serLines/>
        <c:axId val="204078592"/>
        <c:axId val="209596928"/>
      </c:barChart>
      <c:catAx>
        <c:axId val="204078592"/>
        <c:scaling>
          <c:orientation val="minMax"/>
        </c:scaling>
        <c:delete val="0"/>
        <c:axPos val="b"/>
        <c:title>
          <c:tx>
            <c:rich>
              <a:bodyPr/>
              <a:lstStyle/>
              <a:p>
                <a:pPr>
                  <a:defRPr/>
                </a:pPr>
                <a:r>
                  <a:rPr lang="es-EC" dirty="0"/>
                  <a:t>Tipos de Aplicación</a:t>
                </a:r>
              </a:p>
            </c:rich>
          </c:tx>
          <c:overlay val="0"/>
        </c:title>
        <c:majorTickMark val="none"/>
        <c:minorTickMark val="none"/>
        <c:tickLblPos val="nextTo"/>
        <c:crossAx val="209596928"/>
        <c:crosses val="autoZero"/>
        <c:auto val="1"/>
        <c:lblAlgn val="ctr"/>
        <c:lblOffset val="100"/>
        <c:noMultiLvlLbl val="0"/>
      </c:catAx>
      <c:valAx>
        <c:axId val="209596928"/>
        <c:scaling>
          <c:orientation val="minMax"/>
          <c:max val="20"/>
          <c:min val="0"/>
        </c:scaling>
        <c:delete val="0"/>
        <c:axPos val="l"/>
        <c:majorGridlines/>
        <c:title>
          <c:tx>
            <c:rich>
              <a:bodyPr/>
              <a:lstStyle/>
              <a:p>
                <a:pPr>
                  <a:defRPr/>
                </a:pPr>
                <a:r>
                  <a:rPr lang="es-EC" dirty="0"/>
                  <a:t>Puntos</a:t>
                </a:r>
              </a:p>
            </c:rich>
          </c:tx>
          <c:overlay val="0"/>
        </c:title>
        <c:numFmt formatCode="General" sourceLinked="1"/>
        <c:majorTickMark val="out"/>
        <c:minorTickMark val="none"/>
        <c:tickLblPos val="nextTo"/>
        <c:crossAx val="2040785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dirty="0"/>
              <a:t>Recursos</a:t>
            </a:r>
            <a:r>
              <a:rPr lang="es-EC" baseline="0" dirty="0"/>
              <a:t> de Software</a:t>
            </a:r>
            <a:endParaRPr lang="es-EC" dirty="0"/>
          </a:p>
        </c:rich>
      </c:tx>
      <c:overlay val="0"/>
    </c:title>
    <c:autoTitleDeleted val="0"/>
    <c:plotArea>
      <c:layout/>
      <c:lineChart>
        <c:grouping val="stacked"/>
        <c:varyColors val="0"/>
        <c:ser>
          <c:idx val="0"/>
          <c:order val="0"/>
          <c:tx>
            <c:strRef>
              <c:f>'Recursos de Software'!$B$16</c:f>
              <c:strCache>
                <c:ptCount val="1"/>
                <c:pt idx="0">
                  <c:v>Nativo</c:v>
                </c:pt>
              </c:strCache>
            </c:strRef>
          </c:tx>
          <c:cat>
            <c:strRef>
              <c:f>'Recursos de Software'!$C$15:$J$15</c:f>
              <c:strCache>
                <c:ptCount val="8"/>
                <c:pt idx="0">
                  <c:v>JDK</c:v>
                </c:pt>
                <c:pt idx="1">
                  <c:v>Lenguajes de Programacion</c:v>
                </c:pt>
                <c:pt idx="2">
                  <c:v>IDE o Editor de Código</c:v>
                </c:pt>
                <c:pt idx="3">
                  <c:v>SDK</c:v>
                </c:pt>
                <c:pt idx="4">
                  <c:v>SERVIDOR DE APLICACIONES</c:v>
                </c:pt>
                <c:pt idx="5">
                  <c:v>COMPILADOR EXTERNO</c:v>
                </c:pt>
                <c:pt idx="6">
                  <c:v>BASE DE DATOS</c:v>
                </c:pt>
                <c:pt idx="7">
                  <c:v>GPS</c:v>
                </c:pt>
              </c:strCache>
            </c:strRef>
          </c:cat>
          <c:val>
            <c:numRef>
              <c:f>'Recursos de Software'!$C$16:$J$16</c:f>
              <c:numCache>
                <c:formatCode>General</c:formatCode>
                <c:ptCount val="8"/>
                <c:pt idx="0">
                  <c:v>1</c:v>
                </c:pt>
                <c:pt idx="1">
                  <c:v>1</c:v>
                </c:pt>
                <c:pt idx="2">
                  <c:v>1</c:v>
                </c:pt>
                <c:pt idx="3">
                  <c:v>1</c:v>
                </c:pt>
                <c:pt idx="4">
                  <c:v>0</c:v>
                </c:pt>
                <c:pt idx="5">
                  <c:v>0</c:v>
                </c:pt>
                <c:pt idx="6">
                  <c:v>1</c:v>
                </c:pt>
                <c:pt idx="7">
                  <c:v>1</c:v>
                </c:pt>
              </c:numCache>
            </c:numRef>
          </c:val>
          <c:smooth val="0"/>
        </c:ser>
        <c:ser>
          <c:idx val="1"/>
          <c:order val="1"/>
          <c:tx>
            <c:strRef>
              <c:f>'Recursos de Software'!$B$17</c:f>
              <c:strCache>
                <c:ptCount val="1"/>
                <c:pt idx="0">
                  <c:v>Hibrido</c:v>
                </c:pt>
              </c:strCache>
            </c:strRef>
          </c:tx>
          <c:cat>
            <c:strRef>
              <c:f>'Recursos de Software'!$C$15:$J$15</c:f>
              <c:strCache>
                <c:ptCount val="8"/>
                <c:pt idx="0">
                  <c:v>JDK</c:v>
                </c:pt>
                <c:pt idx="1">
                  <c:v>Lenguajes de Programacion</c:v>
                </c:pt>
                <c:pt idx="2">
                  <c:v>IDE o Editor de Código</c:v>
                </c:pt>
                <c:pt idx="3">
                  <c:v>SDK</c:v>
                </c:pt>
                <c:pt idx="4">
                  <c:v>SERVIDOR DE APLICACIONES</c:v>
                </c:pt>
                <c:pt idx="5">
                  <c:v>COMPILADOR EXTERNO</c:v>
                </c:pt>
                <c:pt idx="6">
                  <c:v>BASE DE DATOS</c:v>
                </c:pt>
                <c:pt idx="7">
                  <c:v>GPS</c:v>
                </c:pt>
              </c:strCache>
            </c:strRef>
          </c:cat>
          <c:val>
            <c:numRef>
              <c:f>'Recursos de Software'!$C$17:$J$17</c:f>
              <c:numCache>
                <c:formatCode>General</c:formatCode>
                <c:ptCount val="8"/>
                <c:pt idx="0">
                  <c:v>1</c:v>
                </c:pt>
                <c:pt idx="1">
                  <c:v>1</c:v>
                </c:pt>
                <c:pt idx="2">
                  <c:v>1</c:v>
                </c:pt>
                <c:pt idx="3">
                  <c:v>1</c:v>
                </c:pt>
                <c:pt idx="4">
                  <c:v>1</c:v>
                </c:pt>
                <c:pt idx="5">
                  <c:v>1</c:v>
                </c:pt>
                <c:pt idx="6">
                  <c:v>1</c:v>
                </c:pt>
                <c:pt idx="7">
                  <c:v>1</c:v>
                </c:pt>
              </c:numCache>
            </c:numRef>
          </c:val>
          <c:smooth val="0"/>
        </c:ser>
        <c:dLbls>
          <c:showLegendKey val="0"/>
          <c:showVal val="0"/>
          <c:showCatName val="0"/>
          <c:showSerName val="0"/>
          <c:showPercent val="0"/>
          <c:showBubbleSize val="0"/>
        </c:dLbls>
        <c:marker val="1"/>
        <c:smooth val="0"/>
        <c:axId val="161553920"/>
        <c:axId val="168328512"/>
      </c:lineChart>
      <c:catAx>
        <c:axId val="161553920"/>
        <c:scaling>
          <c:orientation val="minMax"/>
        </c:scaling>
        <c:delete val="0"/>
        <c:axPos val="b"/>
        <c:majorTickMark val="none"/>
        <c:minorTickMark val="none"/>
        <c:tickLblPos val="nextTo"/>
        <c:crossAx val="168328512"/>
        <c:crosses val="autoZero"/>
        <c:auto val="1"/>
        <c:lblAlgn val="ctr"/>
        <c:lblOffset val="100"/>
        <c:noMultiLvlLbl val="0"/>
      </c:catAx>
      <c:valAx>
        <c:axId val="168328512"/>
        <c:scaling>
          <c:orientation val="minMax"/>
        </c:scaling>
        <c:delete val="0"/>
        <c:axPos val="l"/>
        <c:majorGridlines/>
        <c:title>
          <c:tx>
            <c:rich>
              <a:bodyPr/>
              <a:lstStyle/>
              <a:p>
                <a:pPr>
                  <a:defRPr/>
                </a:pPr>
                <a:r>
                  <a:rPr lang="es-EC" dirty="0"/>
                  <a:t># Recursos</a:t>
                </a:r>
              </a:p>
            </c:rich>
          </c:tx>
          <c:overlay val="0"/>
        </c:title>
        <c:numFmt formatCode="General" sourceLinked="1"/>
        <c:majorTickMark val="none"/>
        <c:minorTickMark val="none"/>
        <c:tickLblPos val="nextTo"/>
        <c:crossAx val="16155392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Tamaño de la </a:t>
            </a:r>
            <a:r>
              <a:rPr lang="es-EC" dirty="0" smtClean="0"/>
              <a:t>Aplicación </a:t>
            </a:r>
            <a:r>
              <a:rPr lang="es-EC" dirty="0"/>
              <a:t>en Memoria</a:t>
            </a:r>
          </a:p>
        </c:rich>
      </c:tx>
      <c:overlay val="0"/>
    </c:title>
    <c:autoTitleDeleted val="0"/>
    <c:view3D>
      <c:rotX val="15"/>
      <c:rotY val="20"/>
      <c:rAngAx val="1"/>
    </c:view3D>
    <c:floor>
      <c:thickness val="0"/>
    </c:floor>
    <c:sideWall>
      <c:thickness val="0"/>
      <c:spPr>
        <a:ln>
          <a:solidFill>
            <a:schemeClr val="tx1"/>
          </a:solidFill>
        </a:ln>
      </c:spPr>
    </c:sideWall>
    <c:backWall>
      <c:thickness val="0"/>
      <c:spPr>
        <a:ln>
          <a:solidFill>
            <a:schemeClr val="tx1"/>
          </a:solidFill>
        </a:ln>
      </c:spPr>
    </c:backWall>
    <c:plotArea>
      <c:layout/>
      <c:bar3DChart>
        <c:barDir val="col"/>
        <c:grouping val="clustered"/>
        <c:varyColors val="0"/>
        <c:ser>
          <c:idx val="0"/>
          <c:order val="0"/>
          <c:tx>
            <c:strRef>
              <c:f>'Recursos de Software'!$B$6</c:f>
              <c:strCache>
                <c:ptCount val="1"/>
                <c:pt idx="0">
                  <c:v>Almacenamiento</c:v>
                </c:pt>
              </c:strCache>
            </c:strRef>
          </c:tx>
          <c:invertIfNegative val="0"/>
          <c:cat>
            <c:strRef>
              <c:f>'Recursos de Software'!$C$5:$D$5</c:f>
              <c:strCache>
                <c:ptCount val="2"/>
                <c:pt idx="0">
                  <c:v>Nativo</c:v>
                </c:pt>
                <c:pt idx="1">
                  <c:v>Hibrido</c:v>
                </c:pt>
              </c:strCache>
            </c:strRef>
          </c:cat>
          <c:val>
            <c:numRef>
              <c:f>'Recursos de Software'!$C$6:$D$6</c:f>
              <c:numCache>
                <c:formatCode>General</c:formatCode>
                <c:ptCount val="2"/>
                <c:pt idx="0">
                  <c:v>3.63</c:v>
                </c:pt>
                <c:pt idx="1">
                  <c:v>26.3</c:v>
                </c:pt>
              </c:numCache>
            </c:numRef>
          </c:val>
        </c:ser>
        <c:ser>
          <c:idx val="1"/>
          <c:order val="1"/>
          <c:tx>
            <c:strRef>
              <c:f>'Recursos de Software'!$B$7</c:f>
              <c:strCache>
                <c:ptCount val="1"/>
                <c:pt idx="0">
                  <c:v>Cache</c:v>
                </c:pt>
              </c:strCache>
            </c:strRef>
          </c:tx>
          <c:invertIfNegative val="0"/>
          <c:cat>
            <c:strRef>
              <c:f>'Recursos de Software'!$C$5:$D$5</c:f>
              <c:strCache>
                <c:ptCount val="2"/>
                <c:pt idx="0">
                  <c:v>Nativo</c:v>
                </c:pt>
                <c:pt idx="1">
                  <c:v>Hibrido</c:v>
                </c:pt>
              </c:strCache>
            </c:strRef>
          </c:cat>
          <c:val>
            <c:numRef>
              <c:f>'Recursos de Software'!$C$7:$D$7</c:f>
              <c:numCache>
                <c:formatCode>General</c:formatCode>
                <c:ptCount val="2"/>
                <c:pt idx="0">
                  <c:v>0.1</c:v>
                </c:pt>
                <c:pt idx="1">
                  <c:v>0.24</c:v>
                </c:pt>
              </c:numCache>
            </c:numRef>
          </c:val>
        </c:ser>
        <c:dLbls>
          <c:showLegendKey val="0"/>
          <c:showVal val="0"/>
          <c:showCatName val="0"/>
          <c:showSerName val="0"/>
          <c:showPercent val="0"/>
          <c:showBubbleSize val="0"/>
        </c:dLbls>
        <c:gapWidth val="150"/>
        <c:shape val="cylinder"/>
        <c:axId val="192830976"/>
        <c:axId val="198723840"/>
        <c:axId val="0"/>
      </c:bar3DChart>
      <c:catAx>
        <c:axId val="192830976"/>
        <c:scaling>
          <c:orientation val="minMax"/>
        </c:scaling>
        <c:delete val="0"/>
        <c:axPos val="b"/>
        <c:majorTickMark val="none"/>
        <c:minorTickMark val="none"/>
        <c:tickLblPos val="nextTo"/>
        <c:crossAx val="198723840"/>
        <c:crosses val="autoZero"/>
        <c:auto val="1"/>
        <c:lblAlgn val="ctr"/>
        <c:lblOffset val="100"/>
        <c:noMultiLvlLbl val="0"/>
      </c:catAx>
      <c:valAx>
        <c:axId val="198723840"/>
        <c:scaling>
          <c:orientation val="minMax"/>
        </c:scaling>
        <c:delete val="0"/>
        <c:axPos val="l"/>
        <c:majorGridlines/>
        <c:title>
          <c:tx>
            <c:rich>
              <a:bodyPr/>
              <a:lstStyle/>
              <a:p>
                <a:pPr>
                  <a:defRPr/>
                </a:pPr>
                <a:r>
                  <a:rPr lang="es-EC" dirty="0" smtClean="0"/>
                  <a:t>Mbps</a:t>
                </a:r>
                <a:endParaRPr lang="es-EC" dirty="0"/>
              </a:p>
            </c:rich>
          </c:tx>
          <c:overlay val="0"/>
        </c:title>
        <c:numFmt formatCode="General" sourceLinked="1"/>
        <c:majorTickMark val="none"/>
        <c:minorTickMark val="none"/>
        <c:tickLblPos val="nextTo"/>
        <c:crossAx val="19283097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dirty="0"/>
              <a:t>Consumo de </a:t>
            </a:r>
            <a:r>
              <a:rPr lang="es-EC" dirty="0" smtClean="0"/>
              <a:t>Batería</a:t>
            </a:r>
            <a:endParaRPr lang="es-EC" dirty="0"/>
          </a:p>
        </c:rich>
      </c:tx>
      <c:overlay val="0"/>
    </c:title>
    <c:autoTitleDeleted val="0"/>
    <c:plotArea>
      <c:layout/>
      <c:lineChart>
        <c:grouping val="standard"/>
        <c:varyColors val="0"/>
        <c:ser>
          <c:idx val="0"/>
          <c:order val="0"/>
          <c:tx>
            <c:strRef>
              <c:f>'Consumo de Bateria'!$B$6</c:f>
              <c:strCache>
                <c:ptCount val="1"/>
                <c:pt idx="0">
                  <c:v>Nativo</c:v>
                </c:pt>
              </c:strCache>
            </c:strRef>
          </c:tx>
          <c:val>
            <c:numRef>
              <c:f>'Consumo de Bateria'!$B$7:$B$22</c:f>
              <c:numCache>
                <c:formatCode>0.00</c:formatCode>
                <c:ptCount val="16"/>
                <c:pt idx="0">
                  <c:v>4.5708069192190486</c:v>
                </c:pt>
                <c:pt idx="1">
                  <c:v>3.6349459865666818</c:v>
                </c:pt>
                <c:pt idx="2">
                  <c:v>4.1197317311901624</c:v>
                </c:pt>
                <c:pt idx="3">
                  <c:v>4.0200772889492082</c:v>
                </c:pt>
                <c:pt idx="4">
                  <c:v>3.4870086397949747</c:v>
                </c:pt>
                <c:pt idx="5">
                  <c:v>4.309570764995196</c:v>
                </c:pt>
                <c:pt idx="6">
                  <c:v>3.79859721208584</c:v>
                </c:pt>
                <c:pt idx="7">
                  <c:v>3.1798071412374966</c:v>
                </c:pt>
                <c:pt idx="8">
                  <c:v>4.0997799301583733</c:v>
                </c:pt>
                <c:pt idx="9">
                  <c:v>4.1817435027851193</c:v>
                </c:pt>
                <c:pt idx="10">
                  <c:v>4.0470179996480962</c:v>
                </c:pt>
                <c:pt idx="11">
                  <c:v>4.0314478581390141</c:v>
                </c:pt>
                <c:pt idx="12">
                  <c:v>3.8055804762019267</c:v>
                </c:pt>
                <c:pt idx="13">
                  <c:v>4.9669193672580763</c:v>
                </c:pt>
                <c:pt idx="14">
                  <c:v>3.8482354265821468</c:v>
                </c:pt>
                <c:pt idx="15">
                  <c:v>4.4120241295028899</c:v>
                </c:pt>
              </c:numCache>
            </c:numRef>
          </c:val>
          <c:smooth val="0"/>
        </c:ser>
        <c:ser>
          <c:idx val="1"/>
          <c:order val="1"/>
          <c:tx>
            <c:strRef>
              <c:f>'Consumo de Bateria'!$C$6</c:f>
              <c:strCache>
                <c:ptCount val="1"/>
                <c:pt idx="0">
                  <c:v>Hibrido</c:v>
                </c:pt>
              </c:strCache>
            </c:strRef>
          </c:tx>
          <c:val>
            <c:numRef>
              <c:f>'Consumo de Bateria'!$C$7:$C$22</c:f>
              <c:numCache>
                <c:formatCode>0.00</c:formatCode>
                <c:ptCount val="16"/>
                <c:pt idx="0">
                  <c:v>4.6544154478259596</c:v>
                </c:pt>
                <c:pt idx="1">
                  <c:v>4.0534530925487147</c:v>
                </c:pt>
                <c:pt idx="2">
                  <c:v>4.1912996859802725</c:v>
                </c:pt>
                <c:pt idx="3">
                  <c:v>4.980592021034921</c:v>
                </c:pt>
                <c:pt idx="4">
                  <c:v>5.5366873541610406</c:v>
                </c:pt>
                <c:pt idx="5">
                  <c:v>5.7512546356503842</c:v>
                </c:pt>
                <c:pt idx="6">
                  <c:v>4.8736662234410497</c:v>
                </c:pt>
                <c:pt idx="7">
                  <c:v>4.9305895404517743</c:v>
                </c:pt>
                <c:pt idx="8">
                  <c:v>4.1476190156349313</c:v>
                </c:pt>
                <c:pt idx="9">
                  <c:v>4.2845917078623774</c:v>
                </c:pt>
                <c:pt idx="10">
                  <c:v>4.7169480494022942</c:v>
                </c:pt>
                <c:pt idx="11">
                  <c:v>4.2517337388189862</c:v>
                </c:pt>
                <c:pt idx="12">
                  <c:v>4.9408713541568066</c:v>
                </c:pt>
                <c:pt idx="13">
                  <c:v>5.3284543832895732</c:v>
                </c:pt>
                <c:pt idx="14">
                  <c:v>5.6906458544412857</c:v>
                </c:pt>
                <c:pt idx="15">
                  <c:v>4.9421438441790988</c:v>
                </c:pt>
              </c:numCache>
            </c:numRef>
          </c:val>
          <c:smooth val="0"/>
        </c:ser>
        <c:dLbls>
          <c:showLegendKey val="0"/>
          <c:showVal val="0"/>
          <c:showCatName val="0"/>
          <c:showSerName val="0"/>
          <c:showPercent val="0"/>
          <c:showBubbleSize val="0"/>
        </c:dLbls>
        <c:marker val="1"/>
        <c:smooth val="0"/>
        <c:axId val="160890880"/>
        <c:axId val="198726144"/>
      </c:lineChart>
      <c:catAx>
        <c:axId val="160890880"/>
        <c:scaling>
          <c:orientation val="minMax"/>
        </c:scaling>
        <c:delete val="0"/>
        <c:axPos val="b"/>
        <c:majorTickMark val="none"/>
        <c:minorTickMark val="none"/>
        <c:tickLblPos val="nextTo"/>
        <c:crossAx val="198726144"/>
        <c:crosses val="autoZero"/>
        <c:auto val="1"/>
        <c:lblAlgn val="ctr"/>
        <c:lblOffset val="100"/>
        <c:noMultiLvlLbl val="0"/>
      </c:catAx>
      <c:valAx>
        <c:axId val="198726144"/>
        <c:scaling>
          <c:orientation val="minMax"/>
        </c:scaling>
        <c:delete val="0"/>
        <c:axPos val="l"/>
        <c:majorGridlines/>
        <c:title>
          <c:tx>
            <c:rich>
              <a:bodyPr/>
              <a:lstStyle/>
              <a:p>
                <a:pPr>
                  <a:defRPr/>
                </a:pPr>
                <a:r>
                  <a:rPr lang="es-EC" dirty="0"/>
                  <a:t>%</a:t>
                </a:r>
              </a:p>
            </c:rich>
          </c:tx>
          <c:overlay val="0"/>
        </c:title>
        <c:numFmt formatCode="0.00" sourceLinked="1"/>
        <c:majorTickMark val="none"/>
        <c:minorTickMark val="none"/>
        <c:tickLblPos val="nextTo"/>
        <c:crossAx val="16089088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dirty="0"/>
              <a:t>Cpu-Funcionamiento General</a:t>
            </a:r>
          </a:p>
        </c:rich>
      </c:tx>
      <c:overlay val="0"/>
    </c:title>
    <c:autoTitleDeleted val="0"/>
    <c:plotArea>
      <c:layout>
        <c:manualLayout>
          <c:layoutTarget val="inner"/>
          <c:xMode val="edge"/>
          <c:yMode val="edge"/>
          <c:x val="0.14281188302789585"/>
          <c:y val="0.14164423714551605"/>
          <c:w val="0.66214201100968573"/>
          <c:h val="0.79428924887573771"/>
        </c:manualLayout>
      </c:layout>
      <c:radarChart>
        <c:radarStyle val="marker"/>
        <c:varyColors val="0"/>
        <c:ser>
          <c:idx val="0"/>
          <c:order val="0"/>
          <c:tx>
            <c:strRef>
              <c:f>'Consumo de Cpu'!$B$31</c:f>
              <c:strCache>
                <c:ptCount val="1"/>
                <c:pt idx="0">
                  <c:v>Nativo</c:v>
                </c:pt>
              </c:strCache>
            </c:strRef>
          </c:tx>
          <c:val>
            <c:numRef>
              <c:f>'Consumo de Cpu'!$B$32:$B$74</c:f>
              <c:numCache>
                <c:formatCode>General</c:formatCode>
                <c:ptCount val="43"/>
                <c:pt idx="0">
                  <c:v>20.69</c:v>
                </c:pt>
                <c:pt idx="1">
                  <c:v>25.14</c:v>
                </c:pt>
                <c:pt idx="2">
                  <c:v>19.989999999999998</c:v>
                </c:pt>
                <c:pt idx="3">
                  <c:v>32.26</c:v>
                </c:pt>
                <c:pt idx="4">
                  <c:v>65.8</c:v>
                </c:pt>
                <c:pt idx="5">
                  <c:v>6.87</c:v>
                </c:pt>
                <c:pt idx="6">
                  <c:v>65.569999999999993</c:v>
                </c:pt>
                <c:pt idx="7">
                  <c:v>63.99</c:v>
                </c:pt>
                <c:pt idx="8">
                  <c:v>53.12</c:v>
                </c:pt>
                <c:pt idx="9">
                  <c:v>11.55</c:v>
                </c:pt>
                <c:pt idx="10">
                  <c:v>43.98</c:v>
                </c:pt>
                <c:pt idx="11">
                  <c:v>11.56</c:v>
                </c:pt>
                <c:pt idx="12">
                  <c:v>35.74</c:v>
                </c:pt>
                <c:pt idx="13">
                  <c:v>58.76</c:v>
                </c:pt>
                <c:pt idx="14">
                  <c:v>19.350000000000001</c:v>
                </c:pt>
                <c:pt idx="15">
                  <c:v>68.010000000000005</c:v>
                </c:pt>
                <c:pt idx="16">
                  <c:v>20.63</c:v>
                </c:pt>
                <c:pt idx="17">
                  <c:v>33.979999999999997</c:v>
                </c:pt>
                <c:pt idx="18">
                  <c:v>12.23</c:v>
                </c:pt>
                <c:pt idx="19">
                  <c:v>50.26</c:v>
                </c:pt>
                <c:pt idx="20">
                  <c:v>9.7100000000000009</c:v>
                </c:pt>
                <c:pt idx="21">
                  <c:v>64.78</c:v>
                </c:pt>
                <c:pt idx="22">
                  <c:v>18.27</c:v>
                </c:pt>
                <c:pt idx="23">
                  <c:v>39.53</c:v>
                </c:pt>
                <c:pt idx="24">
                  <c:v>56.05</c:v>
                </c:pt>
                <c:pt idx="25">
                  <c:v>75.790000000000006</c:v>
                </c:pt>
                <c:pt idx="26">
                  <c:v>63.78</c:v>
                </c:pt>
                <c:pt idx="27">
                  <c:v>57.07</c:v>
                </c:pt>
                <c:pt idx="28">
                  <c:v>12.68</c:v>
                </c:pt>
                <c:pt idx="29">
                  <c:v>14.06</c:v>
                </c:pt>
                <c:pt idx="30">
                  <c:v>22.1</c:v>
                </c:pt>
                <c:pt idx="31">
                  <c:v>10.54</c:v>
                </c:pt>
                <c:pt idx="32">
                  <c:v>48.33</c:v>
                </c:pt>
                <c:pt idx="33">
                  <c:v>60.6</c:v>
                </c:pt>
                <c:pt idx="34">
                  <c:v>29.47</c:v>
                </c:pt>
                <c:pt idx="35">
                  <c:v>8.48</c:v>
                </c:pt>
                <c:pt idx="36">
                  <c:v>45.1</c:v>
                </c:pt>
                <c:pt idx="37">
                  <c:v>82.49</c:v>
                </c:pt>
                <c:pt idx="38">
                  <c:v>12.17</c:v>
                </c:pt>
                <c:pt idx="39">
                  <c:v>51.29</c:v>
                </c:pt>
                <c:pt idx="40">
                  <c:v>63.78</c:v>
                </c:pt>
                <c:pt idx="41">
                  <c:v>38.520000000000003</c:v>
                </c:pt>
                <c:pt idx="42">
                  <c:v>12.81</c:v>
                </c:pt>
              </c:numCache>
            </c:numRef>
          </c:val>
        </c:ser>
        <c:ser>
          <c:idx val="1"/>
          <c:order val="1"/>
          <c:tx>
            <c:strRef>
              <c:f>'Consumo de Cpu'!$C$31</c:f>
              <c:strCache>
                <c:ptCount val="1"/>
                <c:pt idx="0">
                  <c:v>Hibrido</c:v>
                </c:pt>
              </c:strCache>
            </c:strRef>
          </c:tx>
          <c:val>
            <c:numRef>
              <c:f>'Consumo de Cpu'!$C$32:$C$74</c:f>
              <c:numCache>
                <c:formatCode>General</c:formatCode>
                <c:ptCount val="43"/>
                <c:pt idx="0">
                  <c:v>19.29</c:v>
                </c:pt>
                <c:pt idx="1">
                  <c:v>40.68</c:v>
                </c:pt>
                <c:pt idx="2">
                  <c:v>77.319999999999993</c:v>
                </c:pt>
                <c:pt idx="3">
                  <c:v>89.12</c:v>
                </c:pt>
                <c:pt idx="4">
                  <c:v>31.46</c:v>
                </c:pt>
                <c:pt idx="5">
                  <c:v>17.309999999999999</c:v>
                </c:pt>
                <c:pt idx="6">
                  <c:v>55.41</c:v>
                </c:pt>
                <c:pt idx="7">
                  <c:v>94.75</c:v>
                </c:pt>
                <c:pt idx="8">
                  <c:v>12.1</c:v>
                </c:pt>
                <c:pt idx="9">
                  <c:v>33.26</c:v>
                </c:pt>
                <c:pt idx="10">
                  <c:v>72.48</c:v>
                </c:pt>
                <c:pt idx="11">
                  <c:v>49.02</c:v>
                </c:pt>
                <c:pt idx="12">
                  <c:v>86.5</c:v>
                </c:pt>
                <c:pt idx="13">
                  <c:v>75.03</c:v>
                </c:pt>
                <c:pt idx="14">
                  <c:v>66.349999999999994</c:v>
                </c:pt>
                <c:pt idx="15">
                  <c:v>65.17</c:v>
                </c:pt>
                <c:pt idx="16">
                  <c:v>80.33</c:v>
                </c:pt>
                <c:pt idx="17">
                  <c:v>72.06</c:v>
                </c:pt>
                <c:pt idx="18">
                  <c:v>15.73</c:v>
                </c:pt>
                <c:pt idx="19">
                  <c:v>11.25</c:v>
                </c:pt>
                <c:pt idx="20">
                  <c:v>50.16</c:v>
                </c:pt>
                <c:pt idx="21">
                  <c:v>97.29</c:v>
                </c:pt>
                <c:pt idx="22">
                  <c:v>82.39</c:v>
                </c:pt>
                <c:pt idx="23">
                  <c:v>90.45</c:v>
                </c:pt>
                <c:pt idx="24">
                  <c:v>75.89</c:v>
                </c:pt>
                <c:pt idx="25">
                  <c:v>66.400000000000006</c:v>
                </c:pt>
                <c:pt idx="26">
                  <c:v>68.06</c:v>
                </c:pt>
                <c:pt idx="27">
                  <c:v>66.22</c:v>
                </c:pt>
                <c:pt idx="28">
                  <c:v>15.71</c:v>
                </c:pt>
                <c:pt idx="29">
                  <c:v>94.13</c:v>
                </c:pt>
                <c:pt idx="30">
                  <c:v>69.06</c:v>
                </c:pt>
                <c:pt idx="31">
                  <c:v>56.57</c:v>
                </c:pt>
                <c:pt idx="32">
                  <c:v>24.88</c:v>
                </c:pt>
                <c:pt idx="33">
                  <c:v>80.89</c:v>
                </c:pt>
                <c:pt idx="34">
                  <c:v>64.05</c:v>
                </c:pt>
                <c:pt idx="35">
                  <c:v>73.989999999999995</c:v>
                </c:pt>
                <c:pt idx="36">
                  <c:v>65.290000000000006</c:v>
                </c:pt>
                <c:pt idx="37">
                  <c:v>24.39</c:v>
                </c:pt>
                <c:pt idx="38">
                  <c:v>59.14</c:v>
                </c:pt>
                <c:pt idx="39">
                  <c:v>77.89</c:v>
                </c:pt>
                <c:pt idx="40">
                  <c:v>60.75</c:v>
                </c:pt>
                <c:pt idx="41">
                  <c:v>55.41</c:v>
                </c:pt>
                <c:pt idx="42">
                  <c:v>16.64</c:v>
                </c:pt>
              </c:numCache>
            </c:numRef>
          </c:val>
        </c:ser>
        <c:dLbls>
          <c:showLegendKey val="0"/>
          <c:showVal val="1"/>
          <c:showCatName val="0"/>
          <c:showSerName val="0"/>
          <c:showPercent val="0"/>
          <c:showBubbleSize val="0"/>
        </c:dLbls>
        <c:axId val="160894464"/>
        <c:axId val="198729024"/>
      </c:radarChart>
      <c:catAx>
        <c:axId val="160894464"/>
        <c:scaling>
          <c:orientation val="minMax"/>
        </c:scaling>
        <c:delete val="0"/>
        <c:axPos val="b"/>
        <c:majorGridlines/>
        <c:majorTickMark val="none"/>
        <c:minorTickMark val="none"/>
        <c:tickLblPos val="nextTo"/>
        <c:crossAx val="198729024"/>
        <c:crosses val="autoZero"/>
        <c:auto val="1"/>
        <c:lblAlgn val="ctr"/>
        <c:lblOffset val="100"/>
        <c:noMultiLvlLbl val="0"/>
      </c:catAx>
      <c:valAx>
        <c:axId val="198729024"/>
        <c:scaling>
          <c:orientation val="minMax"/>
        </c:scaling>
        <c:delete val="0"/>
        <c:axPos val="l"/>
        <c:majorGridlines/>
        <c:numFmt formatCode="General" sourceLinked="1"/>
        <c:majorTickMark val="none"/>
        <c:minorTickMark val="none"/>
        <c:tickLblPos val="nextTo"/>
        <c:crossAx val="160894464"/>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baseline="0" dirty="0">
                <a:effectLst/>
              </a:rPr>
              <a:t>Uso de Internet Wifi Carga</a:t>
            </a:r>
            <a:endParaRPr lang="es-EC" dirty="0">
              <a:effectLst/>
            </a:endParaRPr>
          </a:p>
        </c:rich>
      </c:tx>
      <c:overlay val="0"/>
    </c:title>
    <c:autoTitleDeleted val="0"/>
    <c:plotArea>
      <c:layout/>
      <c:lineChart>
        <c:grouping val="standard"/>
        <c:varyColors val="0"/>
        <c:ser>
          <c:idx val="0"/>
          <c:order val="0"/>
          <c:tx>
            <c:strRef>
              <c:f>'Consumo de Internet Wify'!$B$60</c:f>
              <c:strCache>
                <c:ptCount val="1"/>
                <c:pt idx="0">
                  <c:v>Nativo</c:v>
                </c:pt>
              </c:strCache>
            </c:strRef>
          </c:tx>
          <c:val>
            <c:numRef>
              <c:f>'Consumo de Internet Wify'!$B$61:$B$79</c:f>
              <c:numCache>
                <c:formatCode>General</c:formatCode>
                <c:ptCount val="19"/>
                <c:pt idx="0">
                  <c:v>0</c:v>
                </c:pt>
                <c:pt idx="1">
                  <c:v>0</c:v>
                </c:pt>
                <c:pt idx="2">
                  <c:v>800.92</c:v>
                </c:pt>
                <c:pt idx="3">
                  <c:v>65.28</c:v>
                </c:pt>
                <c:pt idx="4">
                  <c:v>42.08</c:v>
                </c:pt>
                <c:pt idx="5">
                  <c:v>0</c:v>
                </c:pt>
                <c:pt idx="6">
                  <c:v>173.31</c:v>
                </c:pt>
                <c:pt idx="7">
                  <c:v>200.13</c:v>
                </c:pt>
                <c:pt idx="8">
                  <c:v>240.33</c:v>
                </c:pt>
                <c:pt idx="9">
                  <c:v>65.819999999999993</c:v>
                </c:pt>
                <c:pt idx="10">
                  <c:v>0</c:v>
                </c:pt>
                <c:pt idx="11">
                  <c:v>343.67</c:v>
                </c:pt>
                <c:pt idx="12">
                  <c:v>206.92</c:v>
                </c:pt>
                <c:pt idx="13">
                  <c:v>205.06</c:v>
                </c:pt>
                <c:pt idx="14">
                  <c:v>0</c:v>
                </c:pt>
                <c:pt idx="15">
                  <c:v>0</c:v>
                </c:pt>
                <c:pt idx="16">
                  <c:v>0.65</c:v>
                </c:pt>
                <c:pt idx="17">
                  <c:v>804.36</c:v>
                </c:pt>
                <c:pt idx="18">
                  <c:v>0</c:v>
                </c:pt>
              </c:numCache>
            </c:numRef>
          </c:val>
          <c:smooth val="0"/>
        </c:ser>
        <c:ser>
          <c:idx val="1"/>
          <c:order val="1"/>
          <c:tx>
            <c:strRef>
              <c:f>'Consumo de Internet Wify'!$C$60</c:f>
              <c:strCache>
                <c:ptCount val="1"/>
                <c:pt idx="0">
                  <c:v>Hibrido</c:v>
                </c:pt>
              </c:strCache>
            </c:strRef>
          </c:tx>
          <c:val>
            <c:numRef>
              <c:f>'Consumo de Internet Wify'!$C$61:$C$79</c:f>
              <c:numCache>
                <c:formatCode>General</c:formatCode>
                <c:ptCount val="19"/>
                <c:pt idx="0">
                  <c:v>1.42</c:v>
                </c:pt>
                <c:pt idx="1">
                  <c:v>1.1100000000000001</c:v>
                </c:pt>
                <c:pt idx="2">
                  <c:v>0</c:v>
                </c:pt>
                <c:pt idx="3">
                  <c:v>0</c:v>
                </c:pt>
                <c:pt idx="4">
                  <c:v>0</c:v>
                </c:pt>
                <c:pt idx="5">
                  <c:v>739.06</c:v>
                </c:pt>
                <c:pt idx="6">
                  <c:v>0</c:v>
                </c:pt>
                <c:pt idx="7">
                  <c:v>0</c:v>
                </c:pt>
                <c:pt idx="8">
                  <c:v>0</c:v>
                </c:pt>
                <c:pt idx="9">
                  <c:v>0</c:v>
                </c:pt>
                <c:pt idx="10">
                  <c:v>6.66</c:v>
                </c:pt>
                <c:pt idx="11">
                  <c:v>1.08</c:v>
                </c:pt>
                <c:pt idx="12">
                  <c:v>5.6</c:v>
                </c:pt>
                <c:pt idx="13">
                  <c:v>0</c:v>
                </c:pt>
                <c:pt idx="14">
                  <c:v>41.65</c:v>
                </c:pt>
                <c:pt idx="15">
                  <c:v>64.22</c:v>
                </c:pt>
                <c:pt idx="16">
                  <c:v>0</c:v>
                </c:pt>
                <c:pt idx="17">
                  <c:v>0</c:v>
                </c:pt>
                <c:pt idx="18">
                  <c:v>0</c:v>
                </c:pt>
              </c:numCache>
            </c:numRef>
          </c:val>
          <c:smooth val="0"/>
        </c:ser>
        <c:dLbls>
          <c:showLegendKey val="0"/>
          <c:showVal val="0"/>
          <c:showCatName val="0"/>
          <c:showSerName val="0"/>
          <c:showPercent val="0"/>
          <c:showBubbleSize val="0"/>
        </c:dLbls>
        <c:marker val="1"/>
        <c:smooth val="0"/>
        <c:axId val="160976384"/>
        <c:axId val="192939712"/>
      </c:lineChart>
      <c:catAx>
        <c:axId val="160976384"/>
        <c:scaling>
          <c:orientation val="minMax"/>
        </c:scaling>
        <c:delete val="0"/>
        <c:axPos val="b"/>
        <c:majorTickMark val="none"/>
        <c:minorTickMark val="none"/>
        <c:tickLblPos val="nextTo"/>
        <c:crossAx val="192939712"/>
        <c:crosses val="autoZero"/>
        <c:auto val="1"/>
        <c:lblAlgn val="ctr"/>
        <c:lblOffset val="100"/>
        <c:noMultiLvlLbl val="0"/>
      </c:catAx>
      <c:valAx>
        <c:axId val="192939712"/>
        <c:scaling>
          <c:orientation val="minMax"/>
        </c:scaling>
        <c:delete val="0"/>
        <c:axPos val="l"/>
        <c:majorGridlines/>
        <c:title>
          <c:tx>
            <c:rich>
              <a:bodyPr/>
              <a:lstStyle/>
              <a:p>
                <a:pPr>
                  <a:defRPr/>
                </a:pPr>
                <a:r>
                  <a:rPr lang="es-EC" dirty="0"/>
                  <a:t>Bytes</a:t>
                </a:r>
                <a:r>
                  <a:rPr lang="es-EC" baseline="0" dirty="0"/>
                  <a:t> x (s)</a:t>
                </a:r>
                <a:endParaRPr lang="es-EC" dirty="0"/>
              </a:p>
            </c:rich>
          </c:tx>
          <c:overlay val="0"/>
        </c:title>
        <c:numFmt formatCode="General" sourceLinked="1"/>
        <c:majorTickMark val="none"/>
        <c:minorTickMark val="none"/>
        <c:tickLblPos val="nextTo"/>
        <c:crossAx val="1609763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baseline="0" dirty="0">
                <a:effectLst/>
              </a:rPr>
              <a:t>Uso de Internet Wify Descarga</a:t>
            </a:r>
            <a:endParaRPr lang="es-EC" dirty="0">
              <a:effectLst/>
            </a:endParaRPr>
          </a:p>
        </c:rich>
      </c:tx>
      <c:overlay val="0"/>
    </c:title>
    <c:autoTitleDeleted val="0"/>
    <c:plotArea>
      <c:layout/>
      <c:lineChart>
        <c:grouping val="standard"/>
        <c:varyColors val="0"/>
        <c:ser>
          <c:idx val="0"/>
          <c:order val="0"/>
          <c:tx>
            <c:strRef>
              <c:f>'Consumo de Internet Wify'!$B$87</c:f>
              <c:strCache>
                <c:ptCount val="1"/>
                <c:pt idx="0">
                  <c:v>Nativo</c:v>
                </c:pt>
              </c:strCache>
            </c:strRef>
          </c:tx>
          <c:val>
            <c:numRef>
              <c:f>'Consumo de Internet Wify'!$B$88:$B$109</c:f>
              <c:numCache>
                <c:formatCode>General</c:formatCode>
                <c:ptCount val="22"/>
                <c:pt idx="0">
                  <c:v>0</c:v>
                </c:pt>
                <c:pt idx="1">
                  <c:v>0</c:v>
                </c:pt>
                <c:pt idx="2">
                  <c:v>119.24</c:v>
                </c:pt>
                <c:pt idx="3">
                  <c:v>164.47</c:v>
                </c:pt>
                <c:pt idx="4">
                  <c:v>82.09</c:v>
                </c:pt>
                <c:pt idx="5">
                  <c:v>28.06</c:v>
                </c:pt>
                <c:pt idx="6">
                  <c:v>164.54</c:v>
                </c:pt>
                <c:pt idx="7">
                  <c:v>426.3</c:v>
                </c:pt>
                <c:pt idx="8">
                  <c:v>0</c:v>
                </c:pt>
                <c:pt idx="9">
                  <c:v>213.37</c:v>
                </c:pt>
                <c:pt idx="10">
                  <c:v>183.48</c:v>
                </c:pt>
                <c:pt idx="11">
                  <c:v>51.85</c:v>
                </c:pt>
                <c:pt idx="12">
                  <c:v>0</c:v>
                </c:pt>
                <c:pt idx="13">
                  <c:v>0</c:v>
                </c:pt>
                <c:pt idx="14">
                  <c:v>797.8</c:v>
                </c:pt>
                <c:pt idx="15">
                  <c:v>417.83</c:v>
                </c:pt>
                <c:pt idx="16">
                  <c:v>261.82</c:v>
                </c:pt>
                <c:pt idx="17">
                  <c:v>0</c:v>
                </c:pt>
                <c:pt idx="18">
                  <c:v>0</c:v>
                </c:pt>
                <c:pt idx="19">
                  <c:v>1.25</c:v>
                </c:pt>
                <c:pt idx="20">
                  <c:v>552</c:v>
                </c:pt>
                <c:pt idx="21">
                  <c:v>0</c:v>
                </c:pt>
              </c:numCache>
            </c:numRef>
          </c:val>
          <c:smooth val="0"/>
        </c:ser>
        <c:ser>
          <c:idx val="1"/>
          <c:order val="1"/>
          <c:tx>
            <c:strRef>
              <c:f>'Consumo de Internet Wify'!$C$87</c:f>
              <c:strCache>
                <c:ptCount val="1"/>
                <c:pt idx="0">
                  <c:v>Hibrido</c:v>
                </c:pt>
              </c:strCache>
            </c:strRef>
          </c:tx>
          <c:val>
            <c:numRef>
              <c:f>'Consumo de Internet Wify'!$C$88:$C$109</c:f>
              <c:numCache>
                <c:formatCode>General</c:formatCode>
                <c:ptCount val="22"/>
                <c:pt idx="0">
                  <c:v>2.2799999999999998</c:v>
                </c:pt>
                <c:pt idx="1">
                  <c:v>5.42</c:v>
                </c:pt>
                <c:pt idx="2">
                  <c:v>0</c:v>
                </c:pt>
                <c:pt idx="3">
                  <c:v>0</c:v>
                </c:pt>
                <c:pt idx="4">
                  <c:v>577.54999999999995</c:v>
                </c:pt>
                <c:pt idx="5">
                  <c:v>0</c:v>
                </c:pt>
                <c:pt idx="6">
                  <c:v>0</c:v>
                </c:pt>
                <c:pt idx="7">
                  <c:v>0</c:v>
                </c:pt>
                <c:pt idx="8">
                  <c:v>161.63999999999999</c:v>
                </c:pt>
                <c:pt idx="9">
                  <c:v>0</c:v>
                </c:pt>
                <c:pt idx="10">
                  <c:v>0</c:v>
                </c:pt>
                <c:pt idx="11">
                  <c:v>0</c:v>
                </c:pt>
                <c:pt idx="12">
                  <c:v>8.3800000000000008</c:v>
                </c:pt>
                <c:pt idx="13">
                  <c:v>241.67</c:v>
                </c:pt>
                <c:pt idx="14">
                  <c:v>1.97</c:v>
                </c:pt>
                <c:pt idx="15">
                  <c:v>5.68</c:v>
                </c:pt>
                <c:pt idx="16">
                  <c:v>0</c:v>
                </c:pt>
                <c:pt idx="17">
                  <c:v>27.77</c:v>
                </c:pt>
                <c:pt idx="18">
                  <c:v>50.6</c:v>
                </c:pt>
                <c:pt idx="19">
                  <c:v>0</c:v>
                </c:pt>
                <c:pt idx="20">
                  <c:v>0</c:v>
                </c:pt>
                <c:pt idx="21">
                  <c:v>0</c:v>
                </c:pt>
              </c:numCache>
            </c:numRef>
          </c:val>
          <c:smooth val="0"/>
        </c:ser>
        <c:dLbls>
          <c:showLegendKey val="0"/>
          <c:showVal val="0"/>
          <c:showCatName val="0"/>
          <c:showSerName val="0"/>
          <c:showPercent val="0"/>
          <c:showBubbleSize val="0"/>
        </c:dLbls>
        <c:marker val="1"/>
        <c:smooth val="0"/>
        <c:axId val="161034240"/>
        <c:axId val="192942592"/>
      </c:lineChart>
      <c:catAx>
        <c:axId val="161034240"/>
        <c:scaling>
          <c:orientation val="minMax"/>
        </c:scaling>
        <c:delete val="0"/>
        <c:axPos val="b"/>
        <c:majorTickMark val="none"/>
        <c:minorTickMark val="none"/>
        <c:tickLblPos val="nextTo"/>
        <c:crossAx val="192942592"/>
        <c:crosses val="autoZero"/>
        <c:auto val="1"/>
        <c:lblAlgn val="ctr"/>
        <c:lblOffset val="100"/>
        <c:noMultiLvlLbl val="0"/>
      </c:catAx>
      <c:valAx>
        <c:axId val="192942592"/>
        <c:scaling>
          <c:orientation val="minMax"/>
        </c:scaling>
        <c:delete val="0"/>
        <c:axPos val="l"/>
        <c:majorGridlines/>
        <c:title>
          <c:tx>
            <c:rich>
              <a:bodyPr/>
              <a:lstStyle/>
              <a:p>
                <a:pPr>
                  <a:defRPr/>
                </a:pPr>
                <a:r>
                  <a:rPr lang="es-EC" dirty="0"/>
                  <a:t>Bytes</a:t>
                </a:r>
                <a:r>
                  <a:rPr lang="es-EC" baseline="0" dirty="0"/>
                  <a:t> x (s)</a:t>
                </a:r>
                <a:endParaRPr lang="es-EC" dirty="0"/>
              </a:p>
            </c:rich>
          </c:tx>
          <c:overlay val="0"/>
        </c:title>
        <c:numFmt formatCode="General" sourceLinked="1"/>
        <c:majorTickMark val="none"/>
        <c:minorTickMark val="none"/>
        <c:tickLblPos val="nextTo"/>
        <c:crossAx val="16103424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dirty="0"/>
              <a:t>Consumo</a:t>
            </a:r>
            <a:r>
              <a:rPr lang="es-EC" baseline="0" dirty="0"/>
              <a:t> de Megas</a:t>
            </a:r>
            <a:endParaRPr lang="es-EC" dirty="0"/>
          </a:p>
        </c:rich>
      </c:tx>
      <c:overlay val="0"/>
    </c:title>
    <c:autoTitleDeleted val="0"/>
    <c:plotArea>
      <c:layout/>
      <c:lineChart>
        <c:grouping val="standard"/>
        <c:varyColors val="0"/>
        <c:ser>
          <c:idx val="0"/>
          <c:order val="0"/>
          <c:tx>
            <c:strRef>
              <c:f>'Consumo de Datos Moviles'!$B$5</c:f>
              <c:strCache>
                <c:ptCount val="1"/>
                <c:pt idx="0">
                  <c:v>Nativo</c:v>
                </c:pt>
              </c:strCache>
            </c:strRef>
          </c:tx>
          <c:val>
            <c:numRef>
              <c:f>'Consumo de Datos Moviles'!$B$6:$B$21</c:f>
              <c:numCache>
                <c:formatCode>General</c:formatCode>
                <c:ptCount val="16"/>
                <c:pt idx="0">
                  <c:v>112.71</c:v>
                </c:pt>
                <c:pt idx="1">
                  <c:v>41.39</c:v>
                </c:pt>
                <c:pt idx="2">
                  <c:v>3.37</c:v>
                </c:pt>
                <c:pt idx="3">
                  <c:v>9.66</c:v>
                </c:pt>
                <c:pt idx="4">
                  <c:v>15.09</c:v>
                </c:pt>
                <c:pt idx="5">
                  <c:v>3.6</c:v>
                </c:pt>
                <c:pt idx="6">
                  <c:v>227.62</c:v>
                </c:pt>
                <c:pt idx="7">
                  <c:v>85.56</c:v>
                </c:pt>
                <c:pt idx="8">
                  <c:v>18.07</c:v>
                </c:pt>
                <c:pt idx="9">
                  <c:v>57.03</c:v>
                </c:pt>
                <c:pt idx="10">
                  <c:v>117.9</c:v>
                </c:pt>
                <c:pt idx="11">
                  <c:v>281.56</c:v>
                </c:pt>
                <c:pt idx="12">
                  <c:v>100.78</c:v>
                </c:pt>
                <c:pt idx="13">
                  <c:v>145.83000000000001</c:v>
                </c:pt>
                <c:pt idx="14">
                  <c:v>15.81</c:v>
                </c:pt>
                <c:pt idx="15">
                  <c:v>27.88</c:v>
                </c:pt>
              </c:numCache>
            </c:numRef>
          </c:val>
          <c:smooth val="0"/>
        </c:ser>
        <c:ser>
          <c:idx val="1"/>
          <c:order val="1"/>
          <c:tx>
            <c:strRef>
              <c:f>'Consumo de Datos Moviles'!$C$5</c:f>
              <c:strCache>
                <c:ptCount val="1"/>
                <c:pt idx="0">
                  <c:v>Hibrido</c:v>
                </c:pt>
              </c:strCache>
            </c:strRef>
          </c:tx>
          <c:val>
            <c:numRef>
              <c:f>'Consumo de Datos Moviles'!$C$6:$C$21</c:f>
              <c:numCache>
                <c:formatCode>General</c:formatCode>
                <c:ptCount val="16"/>
                <c:pt idx="0">
                  <c:v>18.09</c:v>
                </c:pt>
                <c:pt idx="1">
                  <c:v>14.25</c:v>
                </c:pt>
                <c:pt idx="2">
                  <c:v>11.81</c:v>
                </c:pt>
                <c:pt idx="3">
                  <c:v>14.02</c:v>
                </c:pt>
                <c:pt idx="4">
                  <c:v>13.84</c:v>
                </c:pt>
                <c:pt idx="5">
                  <c:v>10.71</c:v>
                </c:pt>
                <c:pt idx="6">
                  <c:v>11.88</c:v>
                </c:pt>
                <c:pt idx="7">
                  <c:v>18.260000000000002</c:v>
                </c:pt>
                <c:pt idx="8">
                  <c:v>10.14</c:v>
                </c:pt>
                <c:pt idx="9">
                  <c:v>12.58</c:v>
                </c:pt>
                <c:pt idx="10">
                  <c:v>79.45</c:v>
                </c:pt>
                <c:pt idx="11">
                  <c:v>7.38</c:v>
                </c:pt>
                <c:pt idx="12">
                  <c:v>7.03</c:v>
                </c:pt>
                <c:pt idx="13">
                  <c:v>11.35</c:v>
                </c:pt>
                <c:pt idx="14">
                  <c:v>14.99</c:v>
                </c:pt>
                <c:pt idx="15">
                  <c:v>102.43</c:v>
                </c:pt>
              </c:numCache>
            </c:numRef>
          </c:val>
          <c:smooth val="0"/>
        </c:ser>
        <c:dLbls>
          <c:showLegendKey val="0"/>
          <c:showVal val="0"/>
          <c:showCatName val="0"/>
          <c:showSerName val="0"/>
          <c:showPercent val="0"/>
          <c:showBubbleSize val="0"/>
        </c:dLbls>
        <c:marker val="1"/>
        <c:smooth val="0"/>
        <c:axId val="204591616"/>
        <c:axId val="192938560"/>
      </c:lineChart>
      <c:catAx>
        <c:axId val="204591616"/>
        <c:scaling>
          <c:orientation val="minMax"/>
        </c:scaling>
        <c:delete val="0"/>
        <c:axPos val="b"/>
        <c:majorTickMark val="none"/>
        <c:minorTickMark val="none"/>
        <c:tickLblPos val="nextTo"/>
        <c:crossAx val="192938560"/>
        <c:crosses val="autoZero"/>
        <c:auto val="1"/>
        <c:lblAlgn val="ctr"/>
        <c:lblOffset val="100"/>
        <c:noMultiLvlLbl val="0"/>
      </c:catAx>
      <c:valAx>
        <c:axId val="192938560"/>
        <c:scaling>
          <c:orientation val="minMax"/>
        </c:scaling>
        <c:delete val="0"/>
        <c:axPos val="l"/>
        <c:majorGridlines/>
        <c:title>
          <c:tx>
            <c:rich>
              <a:bodyPr/>
              <a:lstStyle/>
              <a:p>
                <a:pPr>
                  <a:defRPr/>
                </a:pPr>
                <a:r>
                  <a:rPr lang="es-EC" dirty="0"/>
                  <a:t>Mb/s</a:t>
                </a:r>
              </a:p>
            </c:rich>
          </c:tx>
          <c:overlay val="0"/>
        </c:title>
        <c:numFmt formatCode="General" sourceLinked="1"/>
        <c:majorTickMark val="none"/>
        <c:minorTickMark val="none"/>
        <c:tickLblPos val="nextTo"/>
        <c:crossAx val="20459161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sz="1800" b="1" i="0" baseline="0" dirty="0">
                <a:effectLst/>
              </a:rPr>
              <a:t>Uso de Memoria </a:t>
            </a:r>
            <a:r>
              <a:rPr lang="es-EC" sz="1800" b="1" i="0" baseline="0" dirty="0" smtClean="0">
                <a:effectLst/>
              </a:rPr>
              <a:t>RAM</a:t>
            </a:r>
            <a:endParaRPr lang="es-EC" dirty="0">
              <a:effectLst/>
            </a:endParaRPr>
          </a:p>
        </c:rich>
      </c:tx>
      <c:overlay val="0"/>
    </c:title>
    <c:autoTitleDeleted val="0"/>
    <c:plotArea>
      <c:layout/>
      <c:radarChart>
        <c:radarStyle val="marker"/>
        <c:varyColors val="0"/>
        <c:ser>
          <c:idx val="0"/>
          <c:order val="0"/>
          <c:tx>
            <c:strRef>
              <c:f>'Consumo de Ram'!$B$31</c:f>
              <c:strCache>
                <c:ptCount val="1"/>
                <c:pt idx="0">
                  <c:v>Nativo</c:v>
                </c:pt>
              </c:strCache>
            </c:strRef>
          </c:tx>
          <c:marker>
            <c:symbol val="none"/>
          </c:marker>
          <c:val>
            <c:numRef>
              <c:f>'Consumo de Ram'!$B$32:$B$65</c:f>
              <c:numCache>
                <c:formatCode>General</c:formatCode>
                <c:ptCount val="34"/>
                <c:pt idx="0">
                  <c:v>56.17</c:v>
                </c:pt>
                <c:pt idx="1">
                  <c:v>55.93</c:v>
                </c:pt>
                <c:pt idx="2">
                  <c:v>55.85</c:v>
                </c:pt>
                <c:pt idx="3">
                  <c:v>55.97</c:v>
                </c:pt>
                <c:pt idx="4">
                  <c:v>56.01</c:v>
                </c:pt>
                <c:pt idx="5">
                  <c:v>55.68</c:v>
                </c:pt>
                <c:pt idx="6">
                  <c:v>55.24</c:v>
                </c:pt>
                <c:pt idx="7">
                  <c:v>55.69</c:v>
                </c:pt>
                <c:pt idx="8">
                  <c:v>55.72</c:v>
                </c:pt>
                <c:pt idx="9">
                  <c:v>55.81</c:v>
                </c:pt>
                <c:pt idx="10">
                  <c:v>55.82</c:v>
                </c:pt>
                <c:pt idx="11">
                  <c:v>55.62</c:v>
                </c:pt>
                <c:pt idx="12">
                  <c:v>55.73</c:v>
                </c:pt>
                <c:pt idx="13">
                  <c:v>55.11</c:v>
                </c:pt>
                <c:pt idx="14">
                  <c:v>55.74</c:v>
                </c:pt>
                <c:pt idx="15">
                  <c:v>55.76</c:v>
                </c:pt>
                <c:pt idx="16">
                  <c:v>55.78</c:v>
                </c:pt>
                <c:pt idx="17">
                  <c:v>55.75</c:v>
                </c:pt>
                <c:pt idx="18">
                  <c:v>55.36</c:v>
                </c:pt>
                <c:pt idx="19">
                  <c:v>55.71</c:v>
                </c:pt>
                <c:pt idx="20">
                  <c:v>55.81</c:v>
                </c:pt>
                <c:pt idx="21">
                  <c:v>55.83</c:v>
                </c:pt>
                <c:pt idx="22">
                  <c:v>55.9</c:v>
                </c:pt>
                <c:pt idx="23">
                  <c:v>55.73</c:v>
                </c:pt>
                <c:pt idx="24">
                  <c:v>55.76</c:v>
                </c:pt>
                <c:pt idx="25">
                  <c:v>55.36</c:v>
                </c:pt>
                <c:pt idx="26">
                  <c:v>55.88</c:v>
                </c:pt>
                <c:pt idx="27">
                  <c:v>55.98</c:v>
                </c:pt>
                <c:pt idx="28">
                  <c:v>56.1</c:v>
                </c:pt>
                <c:pt idx="29">
                  <c:v>56.06</c:v>
                </c:pt>
                <c:pt idx="30">
                  <c:v>56.09</c:v>
                </c:pt>
                <c:pt idx="31">
                  <c:v>55.92</c:v>
                </c:pt>
                <c:pt idx="32">
                  <c:v>55.96</c:v>
                </c:pt>
                <c:pt idx="33">
                  <c:v>55.93</c:v>
                </c:pt>
              </c:numCache>
            </c:numRef>
          </c:val>
        </c:ser>
        <c:ser>
          <c:idx val="1"/>
          <c:order val="1"/>
          <c:tx>
            <c:strRef>
              <c:f>'Consumo de Ram'!$C$31</c:f>
              <c:strCache>
                <c:ptCount val="1"/>
                <c:pt idx="0">
                  <c:v>Hibrido</c:v>
                </c:pt>
              </c:strCache>
            </c:strRef>
          </c:tx>
          <c:marker>
            <c:symbol val="none"/>
          </c:marker>
          <c:val>
            <c:numRef>
              <c:f>'Consumo de Ram'!$C$32:$C$65</c:f>
              <c:numCache>
                <c:formatCode>General</c:formatCode>
                <c:ptCount val="34"/>
                <c:pt idx="0">
                  <c:v>62.52</c:v>
                </c:pt>
                <c:pt idx="1">
                  <c:v>63.96</c:v>
                </c:pt>
                <c:pt idx="2">
                  <c:v>66.22</c:v>
                </c:pt>
                <c:pt idx="3">
                  <c:v>67.23</c:v>
                </c:pt>
                <c:pt idx="4">
                  <c:v>65.5</c:v>
                </c:pt>
                <c:pt idx="5">
                  <c:v>64.88</c:v>
                </c:pt>
                <c:pt idx="6">
                  <c:v>66.400000000000006</c:v>
                </c:pt>
                <c:pt idx="7">
                  <c:v>65.83</c:v>
                </c:pt>
                <c:pt idx="8">
                  <c:v>66.19</c:v>
                </c:pt>
                <c:pt idx="9">
                  <c:v>67.150000000000006</c:v>
                </c:pt>
                <c:pt idx="10">
                  <c:v>65.98</c:v>
                </c:pt>
                <c:pt idx="11">
                  <c:v>66.19</c:v>
                </c:pt>
                <c:pt idx="12">
                  <c:v>66.069999999999993</c:v>
                </c:pt>
                <c:pt idx="13">
                  <c:v>66.150000000000006</c:v>
                </c:pt>
                <c:pt idx="14">
                  <c:v>67.12</c:v>
                </c:pt>
                <c:pt idx="15">
                  <c:v>67.290000000000006</c:v>
                </c:pt>
                <c:pt idx="16">
                  <c:v>66.86</c:v>
                </c:pt>
                <c:pt idx="17">
                  <c:v>66.62</c:v>
                </c:pt>
                <c:pt idx="18">
                  <c:v>67.069999999999993</c:v>
                </c:pt>
                <c:pt idx="19">
                  <c:v>66.58</c:v>
                </c:pt>
                <c:pt idx="20">
                  <c:v>66.92</c:v>
                </c:pt>
                <c:pt idx="21">
                  <c:v>68.010000000000005</c:v>
                </c:pt>
                <c:pt idx="22">
                  <c:v>67.12</c:v>
                </c:pt>
                <c:pt idx="23">
                  <c:v>67.290000000000006</c:v>
                </c:pt>
                <c:pt idx="24">
                  <c:v>66.81</c:v>
                </c:pt>
                <c:pt idx="25">
                  <c:v>68.16</c:v>
                </c:pt>
                <c:pt idx="26">
                  <c:v>68.040000000000006</c:v>
                </c:pt>
                <c:pt idx="27">
                  <c:v>67.86</c:v>
                </c:pt>
                <c:pt idx="28">
                  <c:v>67.930000000000007</c:v>
                </c:pt>
                <c:pt idx="29">
                  <c:v>68.319999999999993</c:v>
                </c:pt>
                <c:pt idx="30">
                  <c:v>68.75</c:v>
                </c:pt>
                <c:pt idx="31">
                  <c:v>67.489999999999995</c:v>
                </c:pt>
                <c:pt idx="32">
                  <c:v>67.73</c:v>
                </c:pt>
                <c:pt idx="33">
                  <c:v>67.56</c:v>
                </c:pt>
              </c:numCache>
            </c:numRef>
          </c:val>
        </c:ser>
        <c:dLbls>
          <c:showLegendKey val="0"/>
          <c:showVal val="0"/>
          <c:showCatName val="0"/>
          <c:showSerName val="0"/>
          <c:showPercent val="0"/>
          <c:showBubbleSize val="0"/>
        </c:dLbls>
        <c:axId val="209580544"/>
        <c:axId val="209592320"/>
      </c:radarChart>
      <c:catAx>
        <c:axId val="209580544"/>
        <c:scaling>
          <c:orientation val="minMax"/>
        </c:scaling>
        <c:delete val="0"/>
        <c:axPos val="b"/>
        <c:majorGridlines/>
        <c:majorTickMark val="none"/>
        <c:minorTickMark val="none"/>
        <c:tickLblPos val="nextTo"/>
        <c:spPr>
          <a:ln w="9525">
            <a:noFill/>
          </a:ln>
        </c:spPr>
        <c:crossAx val="209592320"/>
        <c:crosses val="autoZero"/>
        <c:auto val="1"/>
        <c:lblAlgn val="ctr"/>
        <c:lblOffset val="100"/>
        <c:noMultiLvlLbl val="0"/>
      </c:catAx>
      <c:valAx>
        <c:axId val="209592320"/>
        <c:scaling>
          <c:orientation val="minMax"/>
        </c:scaling>
        <c:delete val="0"/>
        <c:axPos val="l"/>
        <c:majorGridlines/>
        <c:numFmt formatCode="General" sourceLinked="1"/>
        <c:majorTickMark val="none"/>
        <c:minorTickMark val="none"/>
        <c:tickLblPos val="nextTo"/>
        <c:crossAx val="209580544"/>
        <c:crosses val="autoZero"/>
        <c:crossBetween val="between"/>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564CF2E0-CCC4-4E1E-9902-C3C36AB3FDA4}" type="datetimeFigureOut">
              <a:rPr lang="en-US" smtClean="0"/>
              <a:t>2/14/2018</a:t>
            </a:fld>
            <a:endParaRPr lang="en-U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6F42FDE4-A7DD-41A7-A0A6-9B649FB43336}" type="slidenum">
              <a:rPr kumimoji="0" lang="en-US" smtClean="0"/>
              <a:t>‹Nº›</a:t>
            </a:fld>
            <a:endParaRPr kumimoji="0" lang="en-US" sz="1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64CF2E0-CCC4-4E1E-9902-C3C36AB3FDA4}" type="datetimeFigureOut">
              <a:rPr lang="en-US" smtClean="0"/>
              <a:t>2/14/2018</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6F42FDE4-A7DD-41A7-A0A6-9B649FB43336}" type="slidenum">
              <a:rPr kumimoji="0" lang="en-US" smtClean="0"/>
              <a:t>‹Nº›</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64CF2E0-CCC4-4E1E-9902-C3C36AB3FDA4}" type="datetimeFigureOut">
              <a:rPr lang="en-US" smtClean="0"/>
              <a:t>2/14/2018</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6F42FDE4-A7DD-41A7-A0A6-9B649FB43336}" type="slidenum">
              <a:rPr kumimoji="0" lang="en-US" smtClean="0"/>
              <a:t>‹Nº›</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564CF2E0-CCC4-4E1E-9902-C3C36AB3FDA4}" type="datetimeFigureOut">
              <a:rPr lang="en-US" smtClean="0"/>
              <a:t>2/14/2018</a:t>
            </a:fld>
            <a:endParaRPr lang="en-US" dirty="0"/>
          </a:p>
        </p:txBody>
      </p:sp>
      <p:sp>
        <p:nvSpPr>
          <p:cNvPr id="9" name="8 Marcador de número de diapositiva"/>
          <p:cNvSpPr>
            <a:spLocks noGrp="1"/>
          </p:cNvSpPr>
          <p:nvPr>
            <p:ph type="sldNum" sz="quarter" idx="15"/>
          </p:nvPr>
        </p:nvSpPr>
        <p:spPr/>
        <p:txBody>
          <a:bodyPr rtlCol="0"/>
          <a:lstStyle/>
          <a:p>
            <a:fld id="{6F42FDE4-A7DD-41A7-A0A6-9B649FB43336}" type="slidenum">
              <a:rPr kumimoji="0" lang="en-US" smtClean="0"/>
              <a:t>‹Nº›</a:t>
            </a:fld>
            <a:endParaRPr kumimoji="0" lang="en-US" dirty="0"/>
          </a:p>
        </p:txBody>
      </p:sp>
      <p:sp>
        <p:nvSpPr>
          <p:cNvPr id="10" name="9 Marcador de pie de página"/>
          <p:cNvSpPr>
            <a:spLocks noGrp="1"/>
          </p:cNvSpPr>
          <p:nvPr>
            <p:ph type="ftr" sz="quarter" idx="16"/>
          </p:nvPr>
        </p:nvSpPr>
        <p:spPr/>
        <p:txBody>
          <a:bodyPr rtlCol="0"/>
          <a:lstStyle/>
          <a:p>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564CF2E0-CCC4-4E1E-9902-C3C36AB3FDA4}" type="datetimeFigureOut">
              <a:rPr lang="en-US" smtClean="0"/>
              <a:t>2/14/2018</a:t>
            </a:fld>
            <a:endParaRPr lang="en-US"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kumimoji="0" lang="en-US"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6F42FDE4-A7DD-41A7-A0A6-9B649FB43336}" type="slidenum">
              <a:rPr kumimoji="0" lang="en-US" smtClean="0"/>
              <a:t>‹Nº›</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64CF2E0-CCC4-4E1E-9902-C3C36AB3FDA4}" type="datetimeFigureOut">
              <a:rPr lang="en-US" smtClean="0"/>
              <a:t>2/14/2018</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6F42FDE4-A7DD-41A7-A0A6-9B649FB43336}" type="slidenum">
              <a:rPr kumimoji="0" lang="en-US" smtClean="0"/>
              <a:t>‹Nº›</a:t>
            </a:fld>
            <a:endParaRPr kumimoji="0" lang="en-US"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64CF2E0-CCC4-4E1E-9902-C3C36AB3FDA4}" type="datetimeFigureOut">
              <a:rPr lang="en-US" smtClean="0"/>
              <a:t>2/14/2018</a:t>
            </a:fld>
            <a:endParaRPr lang="en-US" dirty="0"/>
          </a:p>
        </p:txBody>
      </p:sp>
      <p:sp>
        <p:nvSpPr>
          <p:cNvPr id="8" name="7 Marcador de pie de página"/>
          <p:cNvSpPr>
            <a:spLocks noGrp="1"/>
          </p:cNvSpPr>
          <p:nvPr>
            <p:ph type="ftr" sz="quarter" idx="11"/>
          </p:nvPr>
        </p:nvSpPr>
        <p:spPr/>
        <p:txBody>
          <a:bodyPr/>
          <a:lstStyle/>
          <a:p>
            <a:endParaRPr kumimoji="0" lang="en-US" dirty="0"/>
          </a:p>
        </p:txBody>
      </p:sp>
      <p:sp>
        <p:nvSpPr>
          <p:cNvPr id="9" name="8 Marcador de número de diapositiva"/>
          <p:cNvSpPr>
            <a:spLocks noGrp="1"/>
          </p:cNvSpPr>
          <p:nvPr>
            <p:ph type="sldNum" sz="quarter" idx="12"/>
          </p:nvPr>
        </p:nvSpPr>
        <p:spPr/>
        <p:txBody>
          <a:bodyPr/>
          <a:lstStyle/>
          <a:p>
            <a:fld id="{6F42FDE4-A7DD-41A7-A0A6-9B649FB43336}" type="slidenum">
              <a:rPr kumimoji="0" lang="en-US" smtClean="0"/>
              <a:t>‹Nº›</a:t>
            </a:fld>
            <a:endParaRPr kumimoji="0" lang="en-US"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564CF2E0-CCC4-4E1E-9902-C3C36AB3FDA4}" type="datetimeFigureOut">
              <a:rPr lang="en-US" smtClean="0"/>
              <a:t>2/14/2018</a:t>
            </a:fld>
            <a:endParaRPr lang="en-US" dirty="0"/>
          </a:p>
        </p:txBody>
      </p:sp>
      <p:sp>
        <p:nvSpPr>
          <p:cNvPr id="7" name="6 Marcador de número de diapositiva"/>
          <p:cNvSpPr>
            <a:spLocks noGrp="1"/>
          </p:cNvSpPr>
          <p:nvPr>
            <p:ph type="sldNum" sz="quarter" idx="11"/>
          </p:nvPr>
        </p:nvSpPr>
        <p:spPr/>
        <p:txBody>
          <a:bodyPr rtlCol="0"/>
          <a:lstStyle/>
          <a:p>
            <a:fld id="{6F42FDE4-A7DD-41A7-A0A6-9B649FB43336}" type="slidenum">
              <a:rPr kumimoji="0" lang="en-US" smtClean="0"/>
              <a:t>‹Nº›</a:t>
            </a:fld>
            <a:endParaRPr kumimoji="0" lang="en-US" dirty="0"/>
          </a:p>
        </p:txBody>
      </p:sp>
      <p:sp>
        <p:nvSpPr>
          <p:cNvPr id="8" name="7 Marcador de pie de página"/>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4CF2E0-CCC4-4E1E-9902-C3C36AB3FDA4}" type="datetimeFigureOut">
              <a:rPr lang="en-US" smtClean="0"/>
              <a:t>2/14/2018</a:t>
            </a:fld>
            <a:endParaRPr lang="en-US" dirty="0"/>
          </a:p>
        </p:txBody>
      </p:sp>
      <p:sp>
        <p:nvSpPr>
          <p:cNvPr id="3" name="2 Marcador de pie de página"/>
          <p:cNvSpPr>
            <a:spLocks noGrp="1"/>
          </p:cNvSpPr>
          <p:nvPr>
            <p:ph type="ftr" sz="quarter" idx="11"/>
          </p:nvPr>
        </p:nvSpPr>
        <p:spPr/>
        <p:txBody>
          <a:bodyPr/>
          <a:lstStyle/>
          <a:p>
            <a:endParaRPr kumimoji="0" lang="en-US" dirty="0"/>
          </a:p>
        </p:txBody>
      </p:sp>
      <p:sp>
        <p:nvSpPr>
          <p:cNvPr id="4" name="3 Marcador de número de diapositiva"/>
          <p:cNvSpPr>
            <a:spLocks noGrp="1"/>
          </p:cNvSpPr>
          <p:nvPr>
            <p:ph type="sldNum" sz="quarter" idx="12"/>
          </p:nvPr>
        </p:nvSpPr>
        <p:spPr/>
        <p:txBody>
          <a:bodyPr/>
          <a:lstStyle/>
          <a:p>
            <a:fld id="{6F42FDE4-A7DD-41A7-A0A6-9B649FB43336}" type="slidenum">
              <a:rPr kumimoji="0" lang="en-US" smtClean="0"/>
              <a:t>‹Nº›</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564CF2E0-CCC4-4E1E-9902-C3C36AB3FDA4}" type="datetimeFigureOut">
              <a:rPr lang="en-US" smtClean="0"/>
              <a:t>2/14/2018</a:t>
            </a:fld>
            <a:endParaRPr lang="en-US" dirty="0"/>
          </a:p>
        </p:txBody>
      </p:sp>
      <p:sp>
        <p:nvSpPr>
          <p:cNvPr id="22" name="21 Marcador de número de diapositiva"/>
          <p:cNvSpPr>
            <a:spLocks noGrp="1"/>
          </p:cNvSpPr>
          <p:nvPr>
            <p:ph type="sldNum" sz="quarter" idx="15"/>
          </p:nvPr>
        </p:nvSpPr>
        <p:spPr/>
        <p:txBody>
          <a:bodyPr rtlCol="0"/>
          <a:lstStyle/>
          <a:p>
            <a:fld id="{6F42FDE4-A7DD-41A7-A0A6-9B649FB43336}" type="slidenum">
              <a:rPr kumimoji="0" lang="en-US" smtClean="0"/>
              <a:t>‹Nº›</a:t>
            </a:fld>
            <a:endParaRPr kumimoji="0" lang="en-US" dirty="0"/>
          </a:p>
        </p:txBody>
      </p:sp>
      <p:sp>
        <p:nvSpPr>
          <p:cNvPr id="23" name="22 Marcador de pie de página"/>
          <p:cNvSpPr>
            <a:spLocks noGrp="1"/>
          </p:cNvSpPr>
          <p:nvPr>
            <p:ph type="ftr" sz="quarter" idx="16"/>
          </p:nvPr>
        </p:nvSpPr>
        <p:spPr/>
        <p:txBody>
          <a:bodyPr rtlCol="0"/>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64CF2E0-CCC4-4E1E-9902-C3C36AB3FDA4}" type="datetimeFigureOut">
              <a:rPr lang="en-US" smtClean="0"/>
              <a:t>2/14/2018</a:t>
            </a:fld>
            <a:endParaRPr lang="en-US" dirty="0"/>
          </a:p>
        </p:txBody>
      </p:sp>
      <p:sp>
        <p:nvSpPr>
          <p:cNvPr id="18" name="17 Marcador de número de diapositiva"/>
          <p:cNvSpPr>
            <a:spLocks noGrp="1"/>
          </p:cNvSpPr>
          <p:nvPr>
            <p:ph type="sldNum" sz="quarter" idx="11"/>
          </p:nvPr>
        </p:nvSpPr>
        <p:spPr/>
        <p:txBody>
          <a:bodyPr rtlCol="0"/>
          <a:lstStyle/>
          <a:p>
            <a:fld id="{6F42FDE4-A7DD-41A7-A0A6-9B649FB43336}" type="slidenum">
              <a:rPr kumimoji="0" lang="en-US" smtClean="0"/>
              <a:t>‹Nº›</a:t>
            </a:fld>
            <a:endParaRPr kumimoji="0" lang="en-US" dirty="0"/>
          </a:p>
        </p:txBody>
      </p:sp>
      <p:sp>
        <p:nvSpPr>
          <p:cNvPr id="21" name="20 Marcador de pie de página"/>
          <p:cNvSpPr>
            <a:spLocks noGrp="1"/>
          </p:cNvSpPr>
          <p:nvPr>
            <p:ph type="ftr" sz="quarter" idx="12"/>
          </p:nvPr>
        </p:nvSpPr>
        <p:spPr/>
        <p:txBody>
          <a:bodyPr rtlCol="0"/>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564CF2E0-CCC4-4E1E-9902-C3C36AB3FDA4}" type="datetimeFigureOut">
              <a:rPr lang="en-US" smtClean="0"/>
              <a:t>2/14/2018</a:t>
            </a:fld>
            <a:endParaRPr lang="en-US" sz="1400" dirty="0">
              <a:solidFill>
                <a:schemeClr val="tx2"/>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0" lang="en-US" sz="1400" dirty="0">
              <a:solidFill>
                <a:schemeClr val="tx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6F42FDE4-A7DD-41A7-A0A6-9B649FB43336}" type="slidenum">
              <a:rPr kumimoji="0" lang="en-US" smtClean="0"/>
              <a:t>‹Nº›</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67743" y="2924944"/>
            <a:ext cx="6480721" cy="1224136"/>
          </a:xfrm>
        </p:spPr>
        <p:txBody>
          <a:bodyPr>
            <a:noAutofit/>
          </a:bodyPr>
          <a:lstStyle/>
          <a:p>
            <a:r>
              <a:rPr lang="es-ES" sz="1600" b="1" dirty="0"/>
              <a:t>ESTUDIO DE LA EFICIENCIA DE LOS FRAMEWORKS HIBRIDOS Y NATIVOS EN EL DESARROLLO DE APLICACIONES MÓVILES, BASADO EN BENCHMARK PARA EL CONSORCIO INFORMEGA</a:t>
            </a:r>
            <a:endParaRPr lang="es-EC" sz="1600" dirty="0"/>
          </a:p>
        </p:txBody>
      </p:sp>
      <p:sp>
        <p:nvSpPr>
          <p:cNvPr id="2" name="1 Subtítulo"/>
          <p:cNvSpPr>
            <a:spLocks noGrp="1"/>
          </p:cNvSpPr>
          <p:nvPr>
            <p:ph type="subTitle" idx="1"/>
          </p:nvPr>
        </p:nvSpPr>
        <p:spPr>
          <a:xfrm>
            <a:off x="2411760" y="4797152"/>
            <a:ext cx="6120680" cy="1080120"/>
          </a:xfrm>
        </p:spPr>
        <p:txBody>
          <a:bodyPr>
            <a:normAutofit lnSpcReduction="10000"/>
          </a:bodyPr>
          <a:lstStyle/>
          <a:p>
            <a:pPr algn="l"/>
            <a:r>
              <a:rPr lang="es-ES" sz="1500" dirty="0" smtClean="0">
                <a:solidFill>
                  <a:schemeClr val="tx1"/>
                </a:solidFill>
              </a:rPr>
              <a:t>AUTOR:     </a:t>
            </a:r>
            <a:r>
              <a:rPr lang="es-ES" sz="1500" dirty="0">
                <a:solidFill>
                  <a:schemeClr val="tx1"/>
                </a:solidFill>
              </a:rPr>
              <a:t>	</a:t>
            </a:r>
            <a:r>
              <a:rPr lang="es-ES" sz="1500" dirty="0" smtClean="0">
                <a:solidFill>
                  <a:schemeClr val="tx1"/>
                </a:solidFill>
              </a:rPr>
              <a:t>SALGADO ESCOBAR STALIN SEBASTIAN</a:t>
            </a:r>
            <a:r>
              <a:rPr lang="es-ES" sz="1500" dirty="0">
                <a:solidFill>
                  <a:schemeClr val="tx1"/>
                </a:solidFill>
              </a:rPr>
              <a:t/>
            </a:r>
            <a:br>
              <a:rPr lang="es-ES" sz="1500" dirty="0">
                <a:solidFill>
                  <a:schemeClr val="tx1"/>
                </a:solidFill>
              </a:rPr>
            </a:br>
            <a:r>
              <a:rPr lang="es-ES" sz="1500" dirty="0">
                <a:solidFill>
                  <a:schemeClr val="tx1"/>
                </a:solidFill>
              </a:rPr>
              <a:t> </a:t>
            </a:r>
            <a:endParaRPr lang="es-EC" sz="1500" dirty="0">
              <a:solidFill>
                <a:schemeClr val="tx1"/>
              </a:solidFill>
            </a:endParaRPr>
          </a:p>
          <a:p>
            <a:pPr algn="l"/>
            <a:r>
              <a:rPr lang="es-ES" sz="1500" dirty="0">
                <a:solidFill>
                  <a:schemeClr val="tx1"/>
                </a:solidFill>
              </a:rPr>
              <a:t>DIRECTOR: 	ING. </a:t>
            </a:r>
            <a:r>
              <a:rPr lang="es-ES" sz="1500" dirty="0" smtClean="0">
                <a:solidFill>
                  <a:schemeClr val="tx1"/>
                </a:solidFill>
              </a:rPr>
              <a:t>JOSE SANCHO</a:t>
            </a:r>
            <a:endParaRPr lang="es-EC" sz="1500" dirty="0">
              <a:solidFill>
                <a:schemeClr val="tx1"/>
              </a:solidFill>
            </a:endParaRPr>
          </a:p>
          <a:p>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56984" cy="2160240"/>
          </a:xfrm>
          <a:prstGeom prst="rect">
            <a:avLst/>
          </a:prstGeom>
          <a:noFill/>
          <a:ln>
            <a:noFill/>
          </a:ln>
        </p:spPr>
      </p:pic>
    </p:spTree>
    <p:extLst>
      <p:ext uri="{BB962C8B-B14F-4D97-AF65-F5344CB8AC3E}">
        <p14:creationId xmlns:p14="http://schemas.microsoft.com/office/powerpoint/2010/main" val="2058621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Modelo de Calidad IQMC</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7" name="6 Imagen"/>
          <p:cNvPicPr/>
          <p:nvPr/>
        </p:nvPicPr>
        <p:blipFill>
          <a:blip r:embed="rId2"/>
          <a:stretch>
            <a:fillRect/>
          </a:stretch>
        </p:blipFill>
        <p:spPr>
          <a:xfrm>
            <a:off x="288294" y="1700808"/>
            <a:ext cx="7620514" cy="4176464"/>
          </a:xfrm>
          <a:prstGeom prst="rect">
            <a:avLst/>
          </a:prstGeom>
        </p:spPr>
      </p:pic>
      <p:sp>
        <p:nvSpPr>
          <p:cNvPr id="6" name="5 CuadroTexto"/>
          <p:cNvSpPr txBox="1"/>
          <p:nvPr/>
        </p:nvSpPr>
        <p:spPr>
          <a:xfrm>
            <a:off x="3851920" y="1187460"/>
            <a:ext cx="1992853" cy="369332"/>
          </a:xfrm>
          <a:prstGeom prst="rect">
            <a:avLst/>
          </a:prstGeom>
          <a:noFill/>
        </p:spPr>
        <p:txBody>
          <a:bodyPr wrap="none" rtlCol="0">
            <a:spAutoFit/>
          </a:bodyPr>
          <a:lstStyle/>
          <a:p>
            <a:r>
              <a:rPr lang="es-EC" dirty="0" smtClean="0"/>
              <a:t>Modelo Obtenido</a:t>
            </a:r>
            <a:endParaRPr lang="es-EC" dirty="0"/>
          </a:p>
        </p:txBody>
      </p:sp>
    </p:spTree>
    <p:extLst>
      <p:ext uri="{BB962C8B-B14F-4D97-AF65-F5344CB8AC3E}">
        <p14:creationId xmlns:p14="http://schemas.microsoft.com/office/powerpoint/2010/main" val="87734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Resultados de Implementación</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5 CuadroTexto"/>
          <p:cNvSpPr txBox="1"/>
          <p:nvPr/>
        </p:nvSpPr>
        <p:spPr>
          <a:xfrm>
            <a:off x="2195736" y="882450"/>
            <a:ext cx="4322017" cy="369332"/>
          </a:xfrm>
          <a:prstGeom prst="rect">
            <a:avLst/>
          </a:prstGeom>
          <a:noFill/>
        </p:spPr>
        <p:txBody>
          <a:bodyPr wrap="none" rtlCol="0">
            <a:spAutoFit/>
          </a:bodyPr>
          <a:lstStyle/>
          <a:p>
            <a:r>
              <a:rPr lang="es-EC" dirty="0" smtClean="0"/>
              <a:t>Modulo de Seguridad o Autentificación</a:t>
            </a:r>
            <a:endParaRPr lang="es-EC" dirty="0"/>
          </a:p>
        </p:txBody>
      </p:sp>
      <p:sp>
        <p:nvSpPr>
          <p:cNvPr id="9" name="8 CuadroTexto"/>
          <p:cNvSpPr txBox="1"/>
          <p:nvPr/>
        </p:nvSpPr>
        <p:spPr>
          <a:xfrm>
            <a:off x="1509060" y="1829246"/>
            <a:ext cx="1048685" cy="369332"/>
          </a:xfrm>
          <a:prstGeom prst="rect">
            <a:avLst/>
          </a:prstGeom>
          <a:noFill/>
        </p:spPr>
        <p:txBody>
          <a:bodyPr wrap="none" rtlCol="0">
            <a:spAutoFit/>
          </a:bodyPr>
          <a:lstStyle/>
          <a:p>
            <a:r>
              <a:rPr lang="es-EC" dirty="0" smtClean="0"/>
              <a:t>Android</a:t>
            </a:r>
            <a:endParaRPr lang="es-EC" dirty="0"/>
          </a:p>
        </p:txBody>
      </p:sp>
      <p:sp>
        <p:nvSpPr>
          <p:cNvPr id="10" name="9 CuadroTexto"/>
          <p:cNvSpPr txBox="1"/>
          <p:nvPr/>
        </p:nvSpPr>
        <p:spPr>
          <a:xfrm>
            <a:off x="5510906" y="1829246"/>
            <a:ext cx="2013693" cy="369332"/>
          </a:xfrm>
          <a:prstGeom prst="rect">
            <a:avLst/>
          </a:prstGeom>
          <a:noFill/>
        </p:spPr>
        <p:txBody>
          <a:bodyPr wrap="none" rtlCol="0">
            <a:spAutoFit/>
          </a:bodyPr>
          <a:lstStyle/>
          <a:p>
            <a:r>
              <a:rPr lang="es-EC" dirty="0" smtClean="0"/>
              <a:t>Ionic Framework</a:t>
            </a:r>
            <a:endParaRPr lang="es-EC" dirty="0"/>
          </a:p>
        </p:txBody>
      </p:sp>
      <p:pic>
        <p:nvPicPr>
          <p:cNvPr id="11" name="10 Imagen"/>
          <p:cNvPicPr/>
          <p:nvPr/>
        </p:nvPicPr>
        <p:blipFill rotWithShape="1">
          <a:blip r:embed="rId2">
            <a:extLst>
              <a:ext uri="{28A0092B-C50C-407E-A947-70E740481C1C}">
                <a14:useLocalDpi xmlns:a14="http://schemas.microsoft.com/office/drawing/2010/main" val="0"/>
              </a:ext>
            </a:extLst>
          </a:blip>
          <a:srcRect t="3737" b="7253"/>
          <a:stretch/>
        </p:blipFill>
        <p:spPr bwMode="auto">
          <a:xfrm>
            <a:off x="155575" y="2348880"/>
            <a:ext cx="3914675" cy="3467819"/>
          </a:xfrm>
          <a:prstGeom prst="rect">
            <a:avLst/>
          </a:prstGeom>
          <a:noFill/>
          <a:ln>
            <a:noFill/>
          </a:ln>
          <a:extLst>
            <a:ext uri="{53640926-AAD7-44D8-BBD7-CCE9431645EC}">
              <a14:shadowObscured xmlns:a14="http://schemas.microsoft.com/office/drawing/2010/main"/>
            </a:ext>
          </a:extLst>
        </p:spPr>
      </p:pic>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3648868" cy="3600400"/>
          </a:xfrm>
          <a:prstGeom prst="rect">
            <a:avLst/>
          </a:prstGeom>
          <a:noFill/>
          <a:ln>
            <a:noFill/>
          </a:ln>
        </p:spPr>
      </p:pic>
    </p:spTree>
    <p:extLst>
      <p:ext uri="{BB962C8B-B14F-4D97-AF65-F5344CB8AC3E}">
        <p14:creationId xmlns:p14="http://schemas.microsoft.com/office/powerpoint/2010/main" val="87706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Resultados de Implementación</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5 CuadroTexto"/>
          <p:cNvSpPr txBox="1"/>
          <p:nvPr/>
        </p:nvSpPr>
        <p:spPr>
          <a:xfrm>
            <a:off x="2195736" y="882450"/>
            <a:ext cx="4322017" cy="369332"/>
          </a:xfrm>
          <a:prstGeom prst="rect">
            <a:avLst/>
          </a:prstGeom>
          <a:noFill/>
        </p:spPr>
        <p:txBody>
          <a:bodyPr wrap="none" rtlCol="0">
            <a:spAutoFit/>
          </a:bodyPr>
          <a:lstStyle/>
          <a:p>
            <a:r>
              <a:rPr lang="es-EC" dirty="0" smtClean="0"/>
              <a:t>Modulo de Seguridad o Autentificación</a:t>
            </a:r>
            <a:endParaRPr lang="es-EC" dirty="0"/>
          </a:p>
        </p:txBody>
      </p:sp>
      <p:sp>
        <p:nvSpPr>
          <p:cNvPr id="9" name="8 CuadroTexto"/>
          <p:cNvSpPr txBox="1"/>
          <p:nvPr/>
        </p:nvSpPr>
        <p:spPr>
          <a:xfrm>
            <a:off x="1509060" y="1829246"/>
            <a:ext cx="1048685" cy="369332"/>
          </a:xfrm>
          <a:prstGeom prst="rect">
            <a:avLst/>
          </a:prstGeom>
          <a:noFill/>
        </p:spPr>
        <p:txBody>
          <a:bodyPr wrap="none" rtlCol="0">
            <a:spAutoFit/>
          </a:bodyPr>
          <a:lstStyle/>
          <a:p>
            <a:r>
              <a:rPr lang="es-EC" dirty="0" smtClean="0"/>
              <a:t>Android</a:t>
            </a:r>
            <a:endParaRPr lang="es-EC" dirty="0"/>
          </a:p>
        </p:txBody>
      </p:sp>
      <p:sp>
        <p:nvSpPr>
          <p:cNvPr id="10" name="9 CuadroTexto"/>
          <p:cNvSpPr txBox="1"/>
          <p:nvPr/>
        </p:nvSpPr>
        <p:spPr>
          <a:xfrm>
            <a:off x="5510906" y="1829246"/>
            <a:ext cx="2013693" cy="369332"/>
          </a:xfrm>
          <a:prstGeom prst="rect">
            <a:avLst/>
          </a:prstGeom>
          <a:noFill/>
        </p:spPr>
        <p:txBody>
          <a:bodyPr wrap="none" rtlCol="0">
            <a:spAutoFit/>
          </a:bodyPr>
          <a:lstStyle/>
          <a:p>
            <a:r>
              <a:rPr lang="es-EC" dirty="0" smtClean="0"/>
              <a:t>Ionic Framework</a:t>
            </a:r>
            <a:endParaRPr lang="es-EC" dirty="0"/>
          </a:p>
        </p:txBody>
      </p:sp>
      <p:pic>
        <p:nvPicPr>
          <p:cNvPr id="13" name="12 Imagen" descr="C:\Users\StalinSebastian\AppData\Local\Microsoft\Windows\INetCache\Content.Word\Screenshot_2017-11-06-00-33-1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243" y="2514589"/>
            <a:ext cx="2479017" cy="3934020"/>
          </a:xfrm>
          <a:prstGeom prst="rect">
            <a:avLst/>
          </a:prstGeom>
          <a:noFill/>
          <a:ln>
            <a:noFill/>
          </a:ln>
        </p:spPr>
      </p:pic>
      <p:pic>
        <p:nvPicPr>
          <p:cNvPr id="14" name="13 Imagen"/>
          <p:cNvPicPr/>
          <p:nvPr/>
        </p:nvPicPr>
        <p:blipFill>
          <a:blip r:embed="rId3">
            <a:extLst>
              <a:ext uri="{28A0092B-C50C-407E-A947-70E740481C1C}">
                <a14:useLocalDpi xmlns:a14="http://schemas.microsoft.com/office/drawing/2010/main" val="0"/>
              </a:ext>
            </a:extLst>
          </a:blip>
          <a:srcRect/>
          <a:stretch>
            <a:fillRect/>
          </a:stretch>
        </p:blipFill>
        <p:spPr bwMode="auto">
          <a:xfrm>
            <a:off x="876749" y="2514589"/>
            <a:ext cx="2313305" cy="3752850"/>
          </a:xfrm>
          <a:prstGeom prst="rect">
            <a:avLst/>
          </a:prstGeom>
          <a:noFill/>
          <a:ln>
            <a:noFill/>
          </a:ln>
        </p:spPr>
      </p:pic>
    </p:spTree>
    <p:extLst>
      <p:ext uri="{BB962C8B-B14F-4D97-AF65-F5344CB8AC3E}">
        <p14:creationId xmlns:p14="http://schemas.microsoft.com/office/powerpoint/2010/main" val="51425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Resultados de Implementación</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5 CuadroTexto"/>
          <p:cNvSpPr txBox="1"/>
          <p:nvPr/>
        </p:nvSpPr>
        <p:spPr>
          <a:xfrm>
            <a:off x="2195736" y="882450"/>
            <a:ext cx="4322017" cy="369332"/>
          </a:xfrm>
          <a:prstGeom prst="rect">
            <a:avLst/>
          </a:prstGeom>
          <a:noFill/>
        </p:spPr>
        <p:txBody>
          <a:bodyPr wrap="none" rtlCol="0">
            <a:spAutoFit/>
          </a:bodyPr>
          <a:lstStyle/>
          <a:p>
            <a:r>
              <a:rPr lang="es-EC" dirty="0" smtClean="0"/>
              <a:t>Modulo de Seguridad o Autentificación</a:t>
            </a:r>
            <a:endParaRPr lang="es-EC" dirty="0"/>
          </a:p>
        </p:txBody>
      </p:sp>
      <p:sp>
        <p:nvSpPr>
          <p:cNvPr id="9" name="8 CuadroTexto"/>
          <p:cNvSpPr txBox="1"/>
          <p:nvPr/>
        </p:nvSpPr>
        <p:spPr>
          <a:xfrm>
            <a:off x="1509060" y="1829246"/>
            <a:ext cx="1048685" cy="369332"/>
          </a:xfrm>
          <a:prstGeom prst="rect">
            <a:avLst/>
          </a:prstGeom>
          <a:noFill/>
        </p:spPr>
        <p:txBody>
          <a:bodyPr wrap="none" rtlCol="0">
            <a:spAutoFit/>
          </a:bodyPr>
          <a:lstStyle/>
          <a:p>
            <a:r>
              <a:rPr lang="es-EC" dirty="0" smtClean="0"/>
              <a:t>Android</a:t>
            </a:r>
            <a:endParaRPr lang="es-EC" dirty="0"/>
          </a:p>
        </p:txBody>
      </p:sp>
      <p:sp>
        <p:nvSpPr>
          <p:cNvPr id="10" name="9 CuadroTexto"/>
          <p:cNvSpPr txBox="1"/>
          <p:nvPr/>
        </p:nvSpPr>
        <p:spPr>
          <a:xfrm>
            <a:off x="5510906" y="1829246"/>
            <a:ext cx="2013693" cy="369332"/>
          </a:xfrm>
          <a:prstGeom prst="rect">
            <a:avLst/>
          </a:prstGeom>
          <a:noFill/>
        </p:spPr>
        <p:txBody>
          <a:bodyPr wrap="none" rtlCol="0">
            <a:spAutoFit/>
          </a:bodyPr>
          <a:lstStyle/>
          <a:p>
            <a:r>
              <a:rPr lang="es-EC" dirty="0" smtClean="0"/>
              <a:t>Ionic Framework</a:t>
            </a:r>
            <a:endParaRPr lang="es-EC" dirty="0"/>
          </a:p>
        </p:txBody>
      </p:sp>
      <p:pic>
        <p:nvPicPr>
          <p:cNvPr id="11" name="1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446" y="2348880"/>
            <a:ext cx="2351417" cy="3295650"/>
          </a:xfrm>
          <a:prstGeom prst="rect">
            <a:avLst/>
          </a:prstGeom>
          <a:noFill/>
          <a:ln>
            <a:noFill/>
          </a:ln>
        </p:spPr>
      </p:pic>
      <p:pic>
        <p:nvPicPr>
          <p:cNvPr id="12" name="11 Imagen" descr="C:\Users\StalinSebastian\AppData\Local\Microsoft\Windows\INetCache\Content.Word\Screenshot_2017-11-06-00-34-5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301668"/>
            <a:ext cx="2743835" cy="4391025"/>
          </a:xfrm>
          <a:prstGeom prst="rect">
            <a:avLst/>
          </a:prstGeom>
          <a:noFill/>
          <a:ln>
            <a:noFill/>
          </a:ln>
        </p:spPr>
      </p:pic>
    </p:spTree>
    <p:extLst>
      <p:ext uri="{BB962C8B-B14F-4D97-AF65-F5344CB8AC3E}">
        <p14:creationId xmlns:p14="http://schemas.microsoft.com/office/powerpoint/2010/main" val="75876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r>
              <a:rPr lang="es-EC" dirty="0" smtClean="0"/>
              <a:t>Herramienta </a:t>
            </a:r>
            <a:r>
              <a:rPr lang="es-EC" dirty="0"/>
              <a:t>para Monitorizar Componentes de la Aplicación</a:t>
            </a:r>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3" name="12 Imagen" descr="C:\Users\StalinSebastian\Desktop\unname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2492896"/>
            <a:ext cx="2221409" cy="2160240"/>
          </a:xfrm>
          <a:prstGeom prst="rect">
            <a:avLst/>
          </a:prstGeom>
          <a:noFill/>
          <a:ln>
            <a:noFill/>
          </a:ln>
        </p:spPr>
      </p:pic>
      <p:pic>
        <p:nvPicPr>
          <p:cNvPr id="4098" name="Picture 2" descr="https://lh3.googleusercontent.com/koLR1kV97uDW8gpUcO46gZzkbbQUdF7EhC5mthD90TadbEE0UTaFbsEeP1V_yHpyJCQ=h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313" y="2469557"/>
            <a:ext cx="2160912" cy="3849902"/>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p:cNvPicPr/>
          <p:nvPr/>
        </p:nvPicPr>
        <p:blipFill>
          <a:blip r:embed="rId4"/>
          <a:stretch>
            <a:fillRect/>
          </a:stretch>
        </p:blipFill>
        <p:spPr>
          <a:xfrm>
            <a:off x="5508104" y="2469558"/>
            <a:ext cx="2376264" cy="3849902"/>
          </a:xfrm>
          <a:prstGeom prst="rect">
            <a:avLst/>
          </a:prstGeom>
        </p:spPr>
      </p:pic>
    </p:spTree>
    <p:extLst>
      <p:ext uri="{BB962C8B-B14F-4D97-AF65-F5344CB8AC3E}">
        <p14:creationId xmlns:p14="http://schemas.microsoft.com/office/powerpoint/2010/main" val="65611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r>
              <a:rPr lang="es-EC" dirty="0" smtClean="0"/>
              <a:t>Evaluación de Componentes</a:t>
            </a:r>
          </a:p>
          <a:p>
            <a:r>
              <a:rPr lang="es-ES" dirty="0"/>
              <a:t>Para la recopilación de datos se planteó tres escenarios de evaluación, basados en los indicadores obtenidos en el Capítulo III, los siguientes son</a:t>
            </a:r>
            <a:r>
              <a:rPr lang="es-ES" dirty="0" smtClean="0"/>
              <a:t>:</a:t>
            </a:r>
          </a:p>
          <a:p>
            <a:endParaRPr lang="es-EC" dirty="0"/>
          </a:p>
          <a:p>
            <a:pPr lvl="0"/>
            <a:r>
              <a:rPr lang="es-ES" dirty="0"/>
              <a:t>Tiempos de Respuestas</a:t>
            </a:r>
            <a:endParaRPr lang="es-EC" dirty="0"/>
          </a:p>
          <a:p>
            <a:pPr lvl="0"/>
            <a:r>
              <a:rPr lang="es-ES" dirty="0"/>
              <a:t>Recursos de Software</a:t>
            </a:r>
            <a:endParaRPr lang="es-EC" dirty="0"/>
          </a:p>
          <a:p>
            <a:pPr lvl="0"/>
            <a:r>
              <a:rPr lang="es-ES" dirty="0"/>
              <a:t>Recursos de la Aplicación</a:t>
            </a:r>
            <a:endParaRPr lang="es-EC" dirty="0"/>
          </a:p>
          <a:p>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4040283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pPr lvl="0"/>
            <a:r>
              <a:rPr lang="es-ES" dirty="0"/>
              <a:t>Tiempos de Respuestas</a:t>
            </a:r>
            <a:endParaRPr lang="es-EC" dirty="0"/>
          </a:p>
          <a:p>
            <a:pPr lvl="1"/>
            <a:r>
              <a:rPr lang="es-EC" dirty="0" smtClean="0"/>
              <a:t>Apertura </a:t>
            </a:r>
            <a:r>
              <a:rPr lang="es-EC" dirty="0"/>
              <a:t>e Inicio de la Aplicación</a:t>
            </a:r>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11" name="10 Gráfico"/>
          <p:cNvGraphicFramePr/>
          <p:nvPr>
            <p:extLst>
              <p:ext uri="{D42A27DB-BD31-4B8C-83A1-F6EECF244321}">
                <p14:modId xmlns:p14="http://schemas.microsoft.com/office/powerpoint/2010/main" val="721992353"/>
              </p:ext>
            </p:extLst>
          </p:nvPr>
        </p:nvGraphicFramePr>
        <p:xfrm>
          <a:off x="1835696" y="2852936"/>
          <a:ext cx="5219700" cy="2305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64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pPr lvl="0"/>
            <a:r>
              <a:rPr lang="es-EC" dirty="0" smtClean="0"/>
              <a:t>Recursos de Software</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639868051"/>
              </p:ext>
            </p:extLst>
          </p:nvPr>
        </p:nvGraphicFramePr>
        <p:xfrm>
          <a:off x="765175" y="2132856"/>
          <a:ext cx="7623248" cy="1428750"/>
        </p:xfrm>
        <a:graphic>
          <a:graphicData uri="http://schemas.openxmlformats.org/drawingml/2006/table">
            <a:tbl>
              <a:tblPr firstRow="1" firstCol="1" bandRow="1">
                <a:tableStyleId>{073A0DAA-6AF3-43AB-8588-CEC1D06C72B9}</a:tableStyleId>
              </a:tblPr>
              <a:tblGrid>
                <a:gridCol w="768654"/>
                <a:gridCol w="502652"/>
                <a:gridCol w="1193340"/>
                <a:gridCol w="846619"/>
                <a:gridCol w="862213"/>
                <a:gridCol w="1041076"/>
                <a:gridCol w="1045663"/>
                <a:gridCol w="591625"/>
                <a:gridCol w="771406"/>
              </a:tblGrid>
              <a:tr h="400050">
                <a:tc>
                  <a:txBody>
                    <a:bodyPr/>
                    <a:lstStyle/>
                    <a:p>
                      <a:pPr algn="l">
                        <a:lnSpc>
                          <a:spcPct val="150000"/>
                        </a:lnSpc>
                        <a:spcAft>
                          <a:spcPts val="0"/>
                        </a:spcAft>
                      </a:pPr>
                      <a:r>
                        <a:rPr lang="es-EC" sz="1100" dirty="0">
                          <a:effectLst/>
                        </a:rPr>
                        <a:t>Tipo</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800" dirty="0">
                          <a:effectLst/>
                        </a:rPr>
                        <a:t>JDK</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800" dirty="0">
                          <a:effectLst/>
                        </a:rPr>
                        <a:t>Lenguajes de Programación</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800" dirty="0">
                          <a:effectLst/>
                        </a:rPr>
                        <a:t>IDE o Editor de Código</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100" dirty="0">
                          <a:effectLst/>
                        </a:rPr>
                        <a:t>SDK</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800" dirty="0">
                          <a:effectLst/>
                        </a:rPr>
                        <a:t>SERVIDOR DE APLICACIONES</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800" dirty="0">
                          <a:effectLst/>
                        </a:rPr>
                        <a:t>COMPILADOR EXTERNO</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800" dirty="0">
                          <a:effectLst/>
                        </a:rPr>
                        <a:t>BASE DE DATOS</a:t>
                      </a:r>
                      <a:endParaRPr lang="es-EC" sz="1200" dirty="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900" dirty="0">
                          <a:effectLst/>
                        </a:rPr>
                        <a:t>GPS</a:t>
                      </a:r>
                      <a:endParaRPr lang="es-EC" sz="1200" dirty="0">
                        <a:effectLst/>
                        <a:latin typeface="Times New Roman"/>
                        <a:ea typeface="Calibri"/>
                        <a:cs typeface="Times New Roman"/>
                      </a:endParaRPr>
                    </a:p>
                  </a:txBody>
                  <a:tcPr marL="44450" marR="44450" marT="0" marB="0" anchor="ctr"/>
                </a:tc>
              </a:tr>
              <a:tr h="190500">
                <a:tc>
                  <a:txBody>
                    <a:bodyPr/>
                    <a:lstStyle/>
                    <a:p>
                      <a:pPr algn="l">
                        <a:lnSpc>
                          <a:spcPct val="150000"/>
                        </a:lnSpc>
                        <a:spcAft>
                          <a:spcPts val="0"/>
                        </a:spcAft>
                      </a:pPr>
                      <a:r>
                        <a:rPr lang="es-EC" sz="900" dirty="0">
                          <a:effectLst/>
                        </a:rPr>
                        <a:t>Nativo</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1,8</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JAVA</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ECLIPSE LUNA</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TARGET 24</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NA</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NA</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SQLITE</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GPS NATIVO</a:t>
                      </a:r>
                      <a:endParaRPr lang="es-EC" sz="1200" dirty="0">
                        <a:effectLst/>
                        <a:latin typeface="Times New Roman"/>
                        <a:ea typeface="Calibri"/>
                        <a:cs typeface="Times New Roman"/>
                      </a:endParaRPr>
                    </a:p>
                  </a:txBody>
                  <a:tcPr marL="44450" marR="44450" marT="0" marB="0" anchor="b"/>
                </a:tc>
              </a:tr>
              <a:tr h="190500">
                <a:tc>
                  <a:txBody>
                    <a:bodyPr/>
                    <a:lstStyle/>
                    <a:p>
                      <a:pPr algn="l">
                        <a:lnSpc>
                          <a:spcPct val="150000"/>
                        </a:lnSpc>
                        <a:spcAft>
                          <a:spcPts val="0"/>
                        </a:spcAft>
                      </a:pPr>
                      <a:r>
                        <a:rPr lang="es-EC" sz="900" dirty="0">
                          <a:effectLst/>
                        </a:rPr>
                        <a:t>Hibrido</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1,8</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JAVASCRIPT</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VISUAL STUDIO CODE </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TARGET 26</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NODE JS</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CORDOVA</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SQLITE</a:t>
                      </a:r>
                      <a:endParaRPr lang="es-EC" sz="1200" dirty="0">
                        <a:effectLst/>
                        <a:latin typeface="Times New Roman"/>
                        <a:ea typeface="Calibri"/>
                        <a:cs typeface="Times New Roman"/>
                      </a:endParaRPr>
                    </a:p>
                  </a:txBody>
                  <a:tcPr marL="44450" marR="44450" marT="0" marB="0" anchor="b"/>
                </a:tc>
                <a:tc>
                  <a:txBody>
                    <a:bodyPr/>
                    <a:lstStyle/>
                    <a:p>
                      <a:pPr algn="r">
                        <a:lnSpc>
                          <a:spcPct val="150000"/>
                        </a:lnSpc>
                        <a:spcAft>
                          <a:spcPts val="0"/>
                        </a:spcAft>
                      </a:pPr>
                      <a:r>
                        <a:rPr lang="es-EC" sz="900" dirty="0">
                          <a:effectLst/>
                        </a:rPr>
                        <a:t>GPS NATIVO</a:t>
                      </a:r>
                      <a:endParaRPr lang="es-EC" sz="1200" dirty="0">
                        <a:effectLst/>
                        <a:latin typeface="Times New Roman"/>
                        <a:ea typeface="Calibri"/>
                        <a:cs typeface="Times New Roman"/>
                      </a:endParaRPr>
                    </a:p>
                  </a:txBody>
                  <a:tcPr marL="44450" marR="44450" marT="0" marB="0" anchor="b"/>
                </a:tc>
              </a:tr>
            </a:tbl>
          </a:graphicData>
        </a:graphic>
      </p:graphicFrame>
      <p:graphicFrame>
        <p:nvGraphicFramePr>
          <p:cNvPr id="9" name="8 Gráfico"/>
          <p:cNvGraphicFramePr/>
          <p:nvPr>
            <p:extLst>
              <p:ext uri="{D42A27DB-BD31-4B8C-83A1-F6EECF244321}">
                <p14:modId xmlns:p14="http://schemas.microsoft.com/office/powerpoint/2010/main" val="3244437497"/>
              </p:ext>
            </p:extLst>
          </p:nvPr>
        </p:nvGraphicFramePr>
        <p:xfrm>
          <a:off x="765175" y="3789040"/>
          <a:ext cx="7479233" cy="2345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9131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pPr lvl="0"/>
            <a:r>
              <a:rPr lang="es-ES" dirty="0" smtClean="0"/>
              <a:t>Recursos de la Aplicación</a:t>
            </a:r>
            <a:endParaRPr lang="es-EC" dirty="0"/>
          </a:p>
          <a:p>
            <a:pPr lvl="1"/>
            <a:r>
              <a:rPr lang="es-EC" dirty="0" smtClean="0"/>
              <a:t>Tamaño </a:t>
            </a:r>
            <a:r>
              <a:rPr lang="es-EC" dirty="0"/>
              <a:t>de la Aplicación</a:t>
            </a:r>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9" name="8 Gráfico"/>
          <p:cNvGraphicFramePr/>
          <p:nvPr>
            <p:extLst>
              <p:ext uri="{D42A27DB-BD31-4B8C-83A1-F6EECF244321}">
                <p14:modId xmlns:p14="http://schemas.microsoft.com/office/powerpoint/2010/main" val="1514072927"/>
              </p:ext>
            </p:extLst>
          </p:nvPr>
        </p:nvGraphicFramePr>
        <p:xfrm>
          <a:off x="1043608" y="2852936"/>
          <a:ext cx="6984776"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797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pPr lvl="0"/>
            <a:r>
              <a:rPr lang="es-ES" dirty="0" smtClean="0"/>
              <a:t>Recursos de la Aplicación</a:t>
            </a:r>
            <a:endParaRPr lang="es-EC" dirty="0"/>
          </a:p>
          <a:p>
            <a:pPr lvl="1"/>
            <a:r>
              <a:rPr lang="es-EC" dirty="0" smtClean="0"/>
              <a:t>Consumo de Batería</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8" name="7 Gráfico"/>
          <p:cNvGraphicFramePr/>
          <p:nvPr>
            <p:extLst>
              <p:ext uri="{D42A27DB-BD31-4B8C-83A1-F6EECF244321}">
                <p14:modId xmlns:p14="http://schemas.microsoft.com/office/powerpoint/2010/main" val="1087668546"/>
              </p:ext>
            </p:extLst>
          </p:nvPr>
        </p:nvGraphicFramePr>
        <p:xfrm>
          <a:off x="612775" y="2564904"/>
          <a:ext cx="7720409" cy="3744416"/>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24744"/>
            <a:ext cx="1721768" cy="129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6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ANTECEDENTES</a:t>
            </a:r>
            <a:endParaRPr lang="es-EC" dirty="0"/>
          </a:p>
        </p:txBody>
      </p:sp>
      <p:pic>
        <p:nvPicPr>
          <p:cNvPr id="1026" name="Picture 2" descr="http://confirmado.com.ve/conf/conf-upload/uploads/2016/02/smartphones-628x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24" y="1484784"/>
            <a:ext cx="2736304" cy="164701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32" name="Picture 8" descr="http://erickzendejas.com/wp-content/uploads/2011/07/internet-movil-pelig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769" y="1484784"/>
            <a:ext cx="2145254" cy="16470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techhive.com/images/article/2013/06/android_ios-100040982-lar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712" y="4873281"/>
            <a:ext cx="2436311" cy="169701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124" y="4602374"/>
            <a:ext cx="2606862" cy="199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60375" y="1045056"/>
            <a:ext cx="3802644" cy="369332"/>
          </a:xfrm>
          <a:prstGeom prst="rect">
            <a:avLst/>
          </a:prstGeom>
          <a:noFill/>
        </p:spPr>
        <p:txBody>
          <a:bodyPr wrap="none" rtlCol="0">
            <a:spAutoFit/>
          </a:bodyPr>
          <a:lstStyle/>
          <a:p>
            <a:r>
              <a:rPr lang="es-EC" dirty="0" smtClean="0"/>
              <a:t>Proliferación Dispositivos Móviles</a:t>
            </a:r>
            <a:endParaRPr lang="es-EC" dirty="0"/>
          </a:p>
        </p:txBody>
      </p:sp>
      <p:sp>
        <p:nvSpPr>
          <p:cNvPr id="7" name="6 CuadroTexto"/>
          <p:cNvSpPr txBox="1"/>
          <p:nvPr/>
        </p:nvSpPr>
        <p:spPr>
          <a:xfrm>
            <a:off x="6342665" y="1045056"/>
            <a:ext cx="1074333" cy="369332"/>
          </a:xfrm>
          <a:prstGeom prst="rect">
            <a:avLst/>
          </a:prstGeom>
          <a:noFill/>
        </p:spPr>
        <p:txBody>
          <a:bodyPr wrap="none" rtlCol="0">
            <a:spAutoFit/>
          </a:bodyPr>
          <a:lstStyle/>
          <a:p>
            <a:r>
              <a:rPr lang="es-EC" dirty="0" smtClean="0"/>
              <a:t>Internet</a:t>
            </a:r>
            <a:endParaRPr lang="es-EC" dirty="0"/>
          </a:p>
        </p:txBody>
      </p:sp>
      <p:sp>
        <p:nvSpPr>
          <p:cNvPr id="12" name="11 CuadroTexto"/>
          <p:cNvSpPr txBox="1"/>
          <p:nvPr/>
        </p:nvSpPr>
        <p:spPr>
          <a:xfrm>
            <a:off x="1174482" y="4018217"/>
            <a:ext cx="2488182" cy="369332"/>
          </a:xfrm>
          <a:prstGeom prst="rect">
            <a:avLst/>
          </a:prstGeom>
          <a:noFill/>
        </p:spPr>
        <p:txBody>
          <a:bodyPr wrap="none" rtlCol="0">
            <a:spAutoFit/>
          </a:bodyPr>
          <a:lstStyle/>
          <a:p>
            <a:r>
              <a:rPr lang="es-EC" dirty="0" smtClean="0"/>
              <a:t>Adaptación Dinámica</a:t>
            </a:r>
            <a:endParaRPr lang="es-EC" dirty="0"/>
          </a:p>
        </p:txBody>
      </p:sp>
      <p:sp>
        <p:nvSpPr>
          <p:cNvPr id="13" name="12 CuadroTexto"/>
          <p:cNvSpPr txBox="1"/>
          <p:nvPr/>
        </p:nvSpPr>
        <p:spPr>
          <a:xfrm>
            <a:off x="5986586" y="4211757"/>
            <a:ext cx="1877437" cy="369332"/>
          </a:xfrm>
          <a:prstGeom prst="rect">
            <a:avLst/>
          </a:prstGeom>
          <a:noFill/>
        </p:spPr>
        <p:txBody>
          <a:bodyPr wrap="none" rtlCol="0">
            <a:spAutoFit/>
          </a:bodyPr>
          <a:lstStyle/>
          <a:p>
            <a:r>
              <a:rPr lang="es-EC" dirty="0" smtClean="0"/>
              <a:t>Heterogeneidad</a:t>
            </a:r>
            <a:endParaRPr lang="es-EC" dirty="0"/>
          </a:p>
        </p:txBody>
      </p:sp>
      <p:sp>
        <p:nvSpPr>
          <p:cNvPr id="8" name="7 Flecha derecha"/>
          <p:cNvSpPr/>
          <p:nvPr/>
        </p:nvSpPr>
        <p:spPr>
          <a:xfrm>
            <a:off x="3851920" y="2107973"/>
            <a:ext cx="1368152" cy="40063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
        <p:nvSpPr>
          <p:cNvPr id="9" name="8 Abrir llave"/>
          <p:cNvSpPr/>
          <p:nvPr/>
        </p:nvSpPr>
        <p:spPr>
          <a:xfrm rot="5400000">
            <a:off x="4257348" y="1133627"/>
            <a:ext cx="661225" cy="465756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1736025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a:xfrm>
            <a:off x="155575" y="1628800"/>
            <a:ext cx="2616225" cy="4873752"/>
          </a:xfrm>
        </p:spPr>
        <p:txBody>
          <a:bodyPr/>
          <a:lstStyle/>
          <a:p>
            <a:pPr lvl="0"/>
            <a:r>
              <a:rPr lang="es-ES" sz="1600" dirty="0" smtClean="0"/>
              <a:t>Recursos de la Aplicación</a:t>
            </a:r>
            <a:endParaRPr lang="es-EC" sz="1600" dirty="0"/>
          </a:p>
          <a:p>
            <a:pPr lvl="1"/>
            <a:r>
              <a:rPr lang="es-EC" sz="1200" dirty="0" smtClean="0"/>
              <a:t>Consumo de Componentes (CPU)</a:t>
            </a:r>
          </a:p>
          <a:p>
            <a:pPr lvl="2"/>
            <a:r>
              <a:rPr lang="es-EC" sz="1200" dirty="0" smtClean="0"/>
              <a:t>Funcionamiento  General</a:t>
            </a:r>
          </a:p>
          <a:p>
            <a:pPr marL="731520" lvl="2" indent="0">
              <a:buNone/>
            </a:pP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9" name="8 Gráfico"/>
          <p:cNvGraphicFramePr/>
          <p:nvPr>
            <p:extLst>
              <p:ext uri="{D42A27DB-BD31-4B8C-83A1-F6EECF244321}">
                <p14:modId xmlns:p14="http://schemas.microsoft.com/office/powerpoint/2010/main" val="744045903"/>
              </p:ext>
            </p:extLst>
          </p:nvPr>
        </p:nvGraphicFramePr>
        <p:xfrm>
          <a:off x="2771800" y="1700808"/>
          <a:ext cx="5819006" cy="4630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141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0375" y="43583"/>
            <a:ext cx="7467600" cy="1143000"/>
          </a:xfrm>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a:xfrm>
            <a:off x="460375" y="1124744"/>
            <a:ext cx="7467600" cy="4873752"/>
          </a:xfrm>
        </p:spPr>
        <p:txBody>
          <a:bodyPr/>
          <a:lstStyle/>
          <a:p>
            <a:pPr lvl="0"/>
            <a:r>
              <a:rPr lang="es-ES" dirty="0" smtClean="0"/>
              <a:t>Recursos de la Aplicación</a:t>
            </a:r>
            <a:endParaRPr lang="es-EC" dirty="0"/>
          </a:p>
          <a:p>
            <a:pPr lvl="1"/>
            <a:r>
              <a:rPr lang="es-EC" dirty="0" smtClean="0"/>
              <a:t>Consumo de Componentes (WIFI)</a:t>
            </a:r>
          </a:p>
          <a:p>
            <a:pPr lvl="2"/>
            <a:r>
              <a:rPr lang="es-ES" dirty="0"/>
              <a:t>Funcionamiento General</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10" name="9 Gráfico"/>
          <p:cNvGraphicFramePr/>
          <p:nvPr>
            <p:extLst>
              <p:ext uri="{D42A27DB-BD31-4B8C-83A1-F6EECF244321}">
                <p14:modId xmlns:p14="http://schemas.microsoft.com/office/powerpoint/2010/main" val="2564606415"/>
              </p:ext>
            </p:extLst>
          </p:nvPr>
        </p:nvGraphicFramePr>
        <p:xfrm>
          <a:off x="34846" y="2348880"/>
          <a:ext cx="8736905"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Gráfico"/>
          <p:cNvGraphicFramePr/>
          <p:nvPr>
            <p:extLst>
              <p:ext uri="{D42A27DB-BD31-4B8C-83A1-F6EECF244321}">
                <p14:modId xmlns:p14="http://schemas.microsoft.com/office/powerpoint/2010/main" val="3681654676"/>
              </p:ext>
            </p:extLst>
          </p:nvPr>
        </p:nvGraphicFramePr>
        <p:xfrm>
          <a:off x="155575" y="4437112"/>
          <a:ext cx="8592889" cy="230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7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pPr lvl="0"/>
            <a:r>
              <a:rPr lang="es-ES" dirty="0" smtClean="0"/>
              <a:t>Recursos de la Aplicación</a:t>
            </a:r>
            <a:endParaRPr lang="es-EC" dirty="0"/>
          </a:p>
          <a:p>
            <a:pPr lvl="1"/>
            <a:r>
              <a:rPr lang="es-EC" dirty="0" smtClean="0"/>
              <a:t>Consumo de Componentes </a:t>
            </a:r>
            <a:r>
              <a:rPr lang="es-ES" dirty="0"/>
              <a:t>(Internet Móvil</a:t>
            </a:r>
            <a:r>
              <a:rPr lang="es-ES" dirty="0" smtClean="0"/>
              <a:t>)</a:t>
            </a:r>
            <a:endParaRPr lang="es-EC" dirty="0" smtClean="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8" name="7 Gráfico"/>
          <p:cNvGraphicFramePr/>
          <p:nvPr>
            <p:extLst>
              <p:ext uri="{D42A27DB-BD31-4B8C-83A1-F6EECF244321}">
                <p14:modId xmlns:p14="http://schemas.microsoft.com/office/powerpoint/2010/main" val="1604660306"/>
              </p:ext>
            </p:extLst>
          </p:nvPr>
        </p:nvGraphicFramePr>
        <p:xfrm>
          <a:off x="307975" y="2636912"/>
          <a:ext cx="8287376"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88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pPr lvl="0"/>
            <a:r>
              <a:rPr lang="es-ES" dirty="0" smtClean="0"/>
              <a:t>Recursos de la Aplicación</a:t>
            </a:r>
            <a:endParaRPr lang="es-EC" dirty="0"/>
          </a:p>
          <a:p>
            <a:pPr lvl="1"/>
            <a:r>
              <a:rPr lang="es-EC" dirty="0" smtClean="0"/>
              <a:t>Consumo de Componentes (RAM)</a:t>
            </a:r>
          </a:p>
          <a:p>
            <a:pPr lvl="2"/>
            <a:r>
              <a:rPr lang="es-ES" dirty="0"/>
              <a:t>Funcionamiento General</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10" name="9 Gráfico"/>
          <p:cNvGraphicFramePr/>
          <p:nvPr>
            <p:extLst>
              <p:ext uri="{D42A27DB-BD31-4B8C-83A1-F6EECF244321}">
                <p14:modId xmlns:p14="http://schemas.microsoft.com/office/powerpoint/2010/main" val="2382460295"/>
              </p:ext>
            </p:extLst>
          </p:nvPr>
        </p:nvGraphicFramePr>
        <p:xfrm>
          <a:off x="460374" y="2852936"/>
          <a:ext cx="8288089"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897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Benchmarking de Aplicaciones Nativas Vs Hibridas</a:t>
            </a:r>
            <a:endParaRPr lang="es-EC" dirty="0"/>
          </a:p>
        </p:txBody>
      </p:sp>
      <p:sp>
        <p:nvSpPr>
          <p:cNvPr id="7" name="6 Marcador de contenido"/>
          <p:cNvSpPr>
            <a:spLocks noGrp="1"/>
          </p:cNvSpPr>
          <p:nvPr>
            <p:ph sz="quarter" idx="1"/>
          </p:nvPr>
        </p:nvSpPr>
        <p:spPr/>
        <p:txBody>
          <a:bodyPr/>
          <a:lstStyle/>
          <a:p>
            <a:pPr lvl="0"/>
            <a:r>
              <a:rPr lang="es-EC" dirty="0" smtClean="0"/>
              <a:t>Capacidad</a:t>
            </a:r>
            <a:endParaRPr lang="es-EC" dirty="0"/>
          </a:p>
          <a:p>
            <a:pPr lvl="1"/>
            <a:r>
              <a:rPr lang="es-EC" dirty="0" smtClean="0"/>
              <a:t>Capacidad de Almacenamiento</a:t>
            </a:r>
          </a:p>
          <a:p>
            <a:pPr lvl="1"/>
            <a:r>
              <a:rPr lang="es-EC" dirty="0" smtClean="0"/>
              <a:t>Funcionamiento Offline</a:t>
            </a:r>
          </a:p>
          <a:p>
            <a:pPr lvl="1"/>
            <a:endParaRPr lang="es-EC" dirty="0" smtClean="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9" name="8 Gráfico"/>
          <p:cNvGraphicFramePr/>
          <p:nvPr>
            <p:extLst>
              <p:ext uri="{D42A27DB-BD31-4B8C-83A1-F6EECF244321}">
                <p14:modId xmlns:p14="http://schemas.microsoft.com/office/powerpoint/2010/main" val="4088216063"/>
              </p:ext>
            </p:extLst>
          </p:nvPr>
        </p:nvGraphicFramePr>
        <p:xfrm>
          <a:off x="603500" y="2996952"/>
          <a:ext cx="7496892"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637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normAutofit/>
          </a:bodyPr>
          <a:lstStyle/>
          <a:p>
            <a:pPr algn="ctr"/>
            <a:r>
              <a:rPr lang="es-EC" dirty="0" smtClean="0"/>
              <a:t>Resultados Obtenidos</a:t>
            </a:r>
            <a:endParaRPr lang="es-EC" dirty="0"/>
          </a:p>
        </p:txBody>
      </p:sp>
      <p:sp>
        <p:nvSpPr>
          <p:cNvPr id="7" name="6 Marcador de contenido"/>
          <p:cNvSpPr>
            <a:spLocks noGrp="1"/>
          </p:cNvSpPr>
          <p:nvPr>
            <p:ph sz="quarter" idx="1"/>
          </p:nvPr>
        </p:nvSpPr>
        <p:spPr>
          <a:xfrm>
            <a:off x="460375" y="1124744"/>
            <a:ext cx="7467600" cy="4873752"/>
          </a:xfrm>
        </p:spPr>
        <p:txBody>
          <a:bodyPr/>
          <a:lstStyle/>
          <a:p>
            <a:pPr lvl="0"/>
            <a:r>
              <a:rPr lang="es-EC" dirty="0" smtClean="0"/>
              <a:t>Acumulación de Puntos de Eficiencia</a:t>
            </a:r>
          </a:p>
          <a:p>
            <a:pPr lvl="1"/>
            <a:endParaRPr lang="es-EC" dirty="0" smtClean="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8" name="7 Gráfico"/>
          <p:cNvGraphicFramePr/>
          <p:nvPr>
            <p:extLst>
              <p:ext uri="{D42A27DB-BD31-4B8C-83A1-F6EECF244321}">
                <p14:modId xmlns:p14="http://schemas.microsoft.com/office/powerpoint/2010/main" val="2787517216"/>
              </p:ext>
            </p:extLst>
          </p:nvPr>
        </p:nvGraphicFramePr>
        <p:xfrm>
          <a:off x="765175" y="2132856"/>
          <a:ext cx="7415609"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77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C" dirty="0" smtClean="0"/>
              <a:t>Conclusiones </a:t>
            </a:r>
            <a:endParaRPr lang="es-EC" dirty="0"/>
          </a:p>
        </p:txBody>
      </p:sp>
      <p:sp>
        <p:nvSpPr>
          <p:cNvPr id="3" name="2 Marcador de contenido"/>
          <p:cNvSpPr>
            <a:spLocks noGrp="1"/>
          </p:cNvSpPr>
          <p:nvPr>
            <p:ph sz="quarter" idx="1"/>
          </p:nvPr>
        </p:nvSpPr>
        <p:spPr>
          <a:xfrm>
            <a:off x="611560" y="1052736"/>
            <a:ext cx="7467600" cy="4873752"/>
          </a:xfrm>
        </p:spPr>
        <p:txBody>
          <a:bodyPr>
            <a:normAutofit lnSpcReduction="10000"/>
          </a:bodyPr>
          <a:lstStyle/>
          <a:p>
            <a:r>
              <a:rPr lang="es-ES" dirty="0"/>
              <a:t>L</a:t>
            </a:r>
            <a:r>
              <a:rPr lang="es-ES" dirty="0" smtClean="0"/>
              <a:t>a </a:t>
            </a:r>
            <a:r>
              <a:rPr lang="es-ES" dirty="0"/>
              <a:t>aplicación nativa es más eficiente que la aplicación hibrida</a:t>
            </a:r>
            <a:endParaRPr lang="es-ES" dirty="0" smtClean="0"/>
          </a:p>
          <a:p>
            <a:r>
              <a:rPr lang="es-ES" dirty="0" smtClean="0"/>
              <a:t>En </a:t>
            </a:r>
            <a:r>
              <a:rPr lang="es-ES" dirty="0"/>
              <a:t>el análisis de herramientas que se realizó, se pudo identificar que no existe una herramienta especializada para medir indicadores de eficiencia en dispositivos </a:t>
            </a:r>
            <a:r>
              <a:rPr lang="es-ES" dirty="0" smtClean="0"/>
              <a:t>móviles.</a:t>
            </a:r>
          </a:p>
          <a:p>
            <a:pPr lvl="1"/>
            <a:r>
              <a:rPr lang="es-ES" dirty="0"/>
              <a:t>Consumo de internet y la capacidad de </a:t>
            </a:r>
            <a:r>
              <a:rPr lang="es-ES" dirty="0" smtClean="0"/>
              <a:t>almacenamiento</a:t>
            </a:r>
          </a:p>
          <a:p>
            <a:pPr lvl="1"/>
            <a:r>
              <a:rPr lang="es-ES" dirty="0"/>
              <a:t>El </a:t>
            </a:r>
            <a:r>
              <a:rPr lang="es-ES" dirty="0" smtClean="0"/>
              <a:t>algoritmo GPS</a:t>
            </a:r>
          </a:p>
          <a:p>
            <a:r>
              <a:rPr lang="es-ES" dirty="0"/>
              <a:t>Ionic Framework nos permite desarrollar aplicaciones móviles, mas sin embargo</a:t>
            </a:r>
            <a:endParaRPr lang="es-ES" dirty="0" smtClean="0"/>
          </a:p>
          <a:p>
            <a:r>
              <a:rPr lang="es-ES" dirty="0"/>
              <a:t>Al entregar las dos aplicaciones desarrolladas a Consorcio </a:t>
            </a:r>
            <a:r>
              <a:rPr lang="es-ES" dirty="0" smtClean="0"/>
              <a:t>Informega</a:t>
            </a:r>
          </a:p>
        </p:txBody>
      </p:sp>
    </p:spTree>
    <p:extLst>
      <p:ext uri="{BB962C8B-B14F-4D97-AF65-F5344CB8AC3E}">
        <p14:creationId xmlns:p14="http://schemas.microsoft.com/office/powerpoint/2010/main" val="3034638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467600" cy="580926"/>
          </a:xfrm>
        </p:spPr>
        <p:txBody>
          <a:bodyPr/>
          <a:lstStyle/>
          <a:p>
            <a:r>
              <a:rPr lang="es-EC" dirty="0" smtClean="0"/>
              <a:t>Recomendación</a:t>
            </a:r>
            <a:endParaRPr lang="es-EC" dirty="0"/>
          </a:p>
        </p:txBody>
      </p:sp>
      <p:sp>
        <p:nvSpPr>
          <p:cNvPr id="3" name="2 Marcador de contenido"/>
          <p:cNvSpPr>
            <a:spLocks noGrp="1"/>
          </p:cNvSpPr>
          <p:nvPr>
            <p:ph sz="quarter" idx="1"/>
          </p:nvPr>
        </p:nvSpPr>
        <p:spPr/>
        <p:txBody>
          <a:bodyPr>
            <a:normAutofit/>
          </a:bodyPr>
          <a:lstStyle/>
          <a:p>
            <a:pPr lvl="0"/>
            <a:r>
              <a:rPr lang="es-ES" dirty="0"/>
              <a:t>E</a:t>
            </a:r>
            <a:r>
              <a:rPr lang="es-ES" dirty="0" smtClean="0"/>
              <a:t>laborar </a:t>
            </a:r>
            <a:r>
              <a:rPr lang="es-ES" dirty="0"/>
              <a:t>un prototipo ya sea de metodología o una herramienta que permita evaluar no solo la eficiencia de </a:t>
            </a:r>
            <a:r>
              <a:rPr lang="es-ES" dirty="0" smtClean="0"/>
              <a:t>aplicaciones. </a:t>
            </a:r>
            <a:endParaRPr lang="es-EC" dirty="0"/>
          </a:p>
          <a:p>
            <a:pPr lvl="0"/>
            <a:r>
              <a:rPr lang="es-ES" dirty="0" smtClean="0"/>
              <a:t>Análisis </a:t>
            </a:r>
            <a:r>
              <a:rPr lang="es-ES" dirty="0"/>
              <a:t>previo de componentes que va utilizar, verificando que dichos componentes estén habilitados en este caso en Ionic </a:t>
            </a:r>
            <a:r>
              <a:rPr lang="es-ES" dirty="0" smtClean="0"/>
              <a:t>Framework.</a:t>
            </a:r>
            <a:endParaRPr lang="es-EC" dirty="0"/>
          </a:p>
          <a:p>
            <a:pPr lvl="0"/>
            <a:r>
              <a:rPr lang="es-ES" dirty="0" smtClean="0"/>
              <a:t>Analizar </a:t>
            </a:r>
            <a:r>
              <a:rPr lang="es-ES" dirty="0"/>
              <a:t>la complejidad que pueda existir en la implementación de determinada </a:t>
            </a:r>
            <a:r>
              <a:rPr lang="es-ES" dirty="0" smtClean="0"/>
              <a:t>funcionalidades.</a:t>
            </a:r>
            <a:r>
              <a:rPr lang="es-ES" dirty="0"/>
              <a:t> </a:t>
            </a:r>
            <a:endParaRPr lang="es-EC" dirty="0"/>
          </a:p>
          <a:p>
            <a:pPr lvl="0"/>
            <a:r>
              <a:rPr lang="es-ES" dirty="0" smtClean="0"/>
              <a:t>Ahondar </a:t>
            </a:r>
            <a:r>
              <a:rPr lang="es-ES" dirty="0"/>
              <a:t>en el estudio de los plugins o componentes que ofrecen los frameworks </a:t>
            </a:r>
            <a:r>
              <a:rPr lang="es-ES" dirty="0" smtClean="0"/>
              <a:t>híbridos.</a:t>
            </a:r>
            <a:endParaRPr lang="es-EC" dirty="0"/>
          </a:p>
          <a:p>
            <a:endParaRPr lang="es-EC" dirty="0"/>
          </a:p>
        </p:txBody>
      </p:sp>
    </p:spTree>
    <p:extLst>
      <p:ext uri="{BB962C8B-B14F-4D97-AF65-F5344CB8AC3E}">
        <p14:creationId xmlns:p14="http://schemas.microsoft.com/office/powerpoint/2010/main" val="2297089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564904"/>
            <a:ext cx="5832648" cy="1143000"/>
          </a:xfrm>
        </p:spPr>
        <p:txBody>
          <a:bodyPr>
            <a:noAutofit/>
          </a:bodyPr>
          <a:lstStyle/>
          <a:p>
            <a:r>
              <a:rPr lang="es-EC" sz="8000" dirty="0" smtClean="0"/>
              <a:t>Preguntas</a:t>
            </a:r>
            <a:endParaRPr lang="es-EC" sz="8000" dirty="0"/>
          </a:p>
        </p:txBody>
      </p:sp>
    </p:spTree>
    <p:extLst>
      <p:ext uri="{BB962C8B-B14F-4D97-AF65-F5344CB8AC3E}">
        <p14:creationId xmlns:p14="http://schemas.microsoft.com/office/powerpoint/2010/main" val="103967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916832"/>
            <a:ext cx="5832648" cy="2952328"/>
          </a:xfrm>
        </p:spPr>
        <p:txBody>
          <a:bodyPr>
            <a:noAutofit/>
          </a:bodyPr>
          <a:lstStyle/>
          <a:p>
            <a:pPr algn="ctr"/>
            <a:r>
              <a:rPr lang="es-EC" sz="8000" dirty="0" smtClean="0"/>
              <a:t>Gracias por su atención</a:t>
            </a:r>
            <a:endParaRPr lang="es-EC" sz="8000" dirty="0"/>
          </a:p>
        </p:txBody>
      </p:sp>
    </p:spTree>
    <p:extLst>
      <p:ext uri="{BB962C8B-B14F-4D97-AF65-F5344CB8AC3E}">
        <p14:creationId xmlns:p14="http://schemas.microsoft.com/office/powerpoint/2010/main" val="84396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Problemática</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5 CuadroTexto"/>
          <p:cNvSpPr txBox="1"/>
          <p:nvPr/>
        </p:nvSpPr>
        <p:spPr>
          <a:xfrm>
            <a:off x="765175" y="1064876"/>
            <a:ext cx="3804247" cy="369332"/>
          </a:xfrm>
          <a:prstGeom prst="rect">
            <a:avLst/>
          </a:prstGeom>
          <a:noFill/>
        </p:spPr>
        <p:txBody>
          <a:bodyPr wrap="none" rtlCol="0">
            <a:spAutoFit/>
          </a:bodyPr>
          <a:lstStyle/>
          <a:p>
            <a:r>
              <a:rPr lang="es-EC" dirty="0" smtClean="0"/>
              <a:t>Fragmentación entre Plataformas</a:t>
            </a:r>
            <a:endParaRPr lang="es-EC" dirty="0"/>
          </a:p>
        </p:txBody>
      </p:sp>
      <p:sp>
        <p:nvSpPr>
          <p:cNvPr id="12" name="11 CuadroTexto"/>
          <p:cNvSpPr txBox="1"/>
          <p:nvPr/>
        </p:nvSpPr>
        <p:spPr>
          <a:xfrm>
            <a:off x="307975" y="3671924"/>
            <a:ext cx="1587294" cy="369332"/>
          </a:xfrm>
          <a:prstGeom prst="rect">
            <a:avLst/>
          </a:prstGeom>
          <a:noFill/>
        </p:spPr>
        <p:txBody>
          <a:bodyPr wrap="none" rtlCol="0">
            <a:spAutoFit/>
          </a:bodyPr>
          <a:lstStyle/>
          <a:p>
            <a:r>
              <a:rPr lang="es-EC" dirty="0" smtClean="0"/>
              <a:t>Especialistas</a:t>
            </a:r>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2" name="Picture 4" descr="http://www.poderpda.com/wp-content/uploads/2012/07/modern-mobile-operating-syst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50" y="1494091"/>
            <a:ext cx="5190034" cy="20069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enam.eu/wp-content/uploads/freshizer/9ed0d887795e7fceef95b4213a22fed9_dev-team-698-c-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88" y="4056692"/>
            <a:ext cx="1722213" cy="13681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1.bp.blogspot.com/-z6neVIx4JFg/VWaLpClsYgI/AAAAAAAAEqY/IRPtBx1I9zE/s1600/fotolia_3498791_X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808" y="4341948"/>
            <a:ext cx="1277888" cy="1277889"/>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2245708" y="3695051"/>
            <a:ext cx="1584088" cy="646331"/>
          </a:xfrm>
          <a:prstGeom prst="rect">
            <a:avLst/>
          </a:prstGeom>
          <a:noFill/>
        </p:spPr>
        <p:txBody>
          <a:bodyPr wrap="none" rtlCol="0">
            <a:spAutoFit/>
          </a:bodyPr>
          <a:lstStyle/>
          <a:p>
            <a:pPr algn="ctr"/>
            <a:r>
              <a:rPr lang="es-EC" dirty="0" smtClean="0"/>
              <a:t>Reutilización</a:t>
            </a:r>
          </a:p>
          <a:p>
            <a:pPr algn="ctr"/>
            <a:r>
              <a:rPr lang="es-EC" dirty="0" smtClean="0"/>
              <a:t>Código</a:t>
            </a:r>
            <a:endParaRPr lang="es-EC" dirty="0"/>
          </a:p>
        </p:txBody>
      </p:sp>
      <p:pic>
        <p:nvPicPr>
          <p:cNvPr id="2058" name="Picture 10" descr="https://thumbs.dreamstime.com/z/hombre-contra-tiempo-2032414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004" t="9768" r="21704" b="17095"/>
          <a:stretch/>
        </p:blipFill>
        <p:spPr bwMode="auto">
          <a:xfrm>
            <a:off x="3857134" y="4210951"/>
            <a:ext cx="1324399" cy="1385041"/>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4020560" y="3695051"/>
            <a:ext cx="979755" cy="369332"/>
          </a:xfrm>
          <a:prstGeom prst="rect">
            <a:avLst/>
          </a:prstGeom>
          <a:noFill/>
        </p:spPr>
        <p:txBody>
          <a:bodyPr wrap="none" rtlCol="0">
            <a:spAutoFit/>
          </a:bodyPr>
          <a:lstStyle/>
          <a:p>
            <a:r>
              <a:rPr lang="es-EC" dirty="0" smtClean="0"/>
              <a:t>Tiempo</a:t>
            </a:r>
            <a:endParaRPr lang="es-EC" dirty="0"/>
          </a:p>
        </p:txBody>
      </p:sp>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8253" y="5881417"/>
            <a:ext cx="918997" cy="84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Abrir llave"/>
          <p:cNvSpPr/>
          <p:nvPr/>
        </p:nvSpPr>
        <p:spPr>
          <a:xfrm>
            <a:off x="5652120" y="1249542"/>
            <a:ext cx="504056" cy="505682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dirty="0"/>
          </a:p>
        </p:txBody>
      </p:sp>
      <p:cxnSp>
        <p:nvCxnSpPr>
          <p:cNvPr id="14" name="13 Conector angular"/>
          <p:cNvCxnSpPr/>
          <p:nvPr/>
        </p:nvCxnSpPr>
        <p:spPr>
          <a:xfrm>
            <a:off x="1606748" y="5595991"/>
            <a:ext cx="792062" cy="710374"/>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8" name="17 Conector angular"/>
          <p:cNvCxnSpPr/>
          <p:nvPr/>
        </p:nvCxnSpPr>
        <p:spPr>
          <a:xfrm rot="10800000" flipV="1">
            <a:off x="3676696" y="5619837"/>
            <a:ext cx="892726" cy="686528"/>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20" name="19 CuadroTexto"/>
          <p:cNvSpPr txBox="1"/>
          <p:nvPr/>
        </p:nvSpPr>
        <p:spPr>
          <a:xfrm>
            <a:off x="2685031" y="5622645"/>
            <a:ext cx="779381" cy="369332"/>
          </a:xfrm>
          <a:prstGeom prst="rect">
            <a:avLst/>
          </a:prstGeom>
          <a:noFill/>
        </p:spPr>
        <p:txBody>
          <a:bodyPr wrap="none" rtlCol="0">
            <a:spAutoFit/>
          </a:bodyPr>
          <a:lstStyle/>
          <a:p>
            <a:r>
              <a:rPr lang="es-EC" dirty="0" smtClean="0"/>
              <a:t>Costo</a:t>
            </a:r>
            <a:endParaRPr lang="es-EC" dirty="0"/>
          </a:p>
        </p:txBody>
      </p:sp>
      <p:pic>
        <p:nvPicPr>
          <p:cNvPr id="2061" name="Picture 13" descr="https://sunnyface.com/wp-content/uploads/2015/04/desarrollo-aplicacion-web-multiplataform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1007" y="3293495"/>
            <a:ext cx="2553522" cy="1732748"/>
          </a:xfrm>
          <a:prstGeom prst="rect">
            <a:avLst/>
          </a:prstGeom>
          <a:noFill/>
          <a:extLst>
            <a:ext uri="{909E8E84-426E-40DD-AFC4-6F175D3DCCD1}">
              <a14:hiddenFill xmlns:a14="http://schemas.microsoft.com/office/drawing/2010/main">
                <a:solidFill>
                  <a:srgbClr val="FFFFFF"/>
                </a:solidFill>
              </a14:hiddenFill>
            </a:ext>
          </a:extLst>
        </p:spPr>
      </p:pic>
      <p:sp>
        <p:nvSpPr>
          <p:cNvPr id="32" name="31 CuadroTexto"/>
          <p:cNvSpPr txBox="1"/>
          <p:nvPr/>
        </p:nvSpPr>
        <p:spPr>
          <a:xfrm>
            <a:off x="6071007" y="2312883"/>
            <a:ext cx="2401619" cy="646331"/>
          </a:xfrm>
          <a:prstGeom prst="rect">
            <a:avLst/>
          </a:prstGeom>
          <a:noFill/>
        </p:spPr>
        <p:txBody>
          <a:bodyPr wrap="none" rtlCol="0">
            <a:spAutoFit/>
          </a:bodyPr>
          <a:lstStyle/>
          <a:p>
            <a:pPr algn="ctr"/>
            <a:r>
              <a:rPr lang="es-EC" dirty="0" smtClean="0"/>
              <a:t>Aplicaciones Móviles</a:t>
            </a:r>
          </a:p>
          <a:p>
            <a:pPr algn="ctr"/>
            <a:r>
              <a:rPr lang="es-EC" dirty="0" smtClean="0"/>
              <a:t>Multiplataforma</a:t>
            </a:r>
            <a:endParaRPr lang="es-EC" dirty="0"/>
          </a:p>
        </p:txBody>
      </p:sp>
    </p:spTree>
    <p:extLst>
      <p:ext uri="{BB962C8B-B14F-4D97-AF65-F5344CB8AC3E}">
        <p14:creationId xmlns:p14="http://schemas.microsoft.com/office/powerpoint/2010/main" val="2265340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JUSTIFICACIÓN</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5 CuadroTexto"/>
          <p:cNvSpPr txBox="1"/>
          <p:nvPr/>
        </p:nvSpPr>
        <p:spPr>
          <a:xfrm>
            <a:off x="2965901" y="1068217"/>
            <a:ext cx="2513830" cy="369332"/>
          </a:xfrm>
          <a:prstGeom prst="rect">
            <a:avLst/>
          </a:prstGeom>
          <a:noFill/>
        </p:spPr>
        <p:txBody>
          <a:bodyPr wrap="none" rtlCol="0">
            <a:spAutoFit/>
          </a:bodyPr>
          <a:lstStyle/>
          <a:p>
            <a:r>
              <a:rPr lang="es-EC" dirty="0" smtClean="0"/>
              <a:t>Aplicaciones Hibridas</a:t>
            </a:r>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074" name="Picture 2" descr="https://www.zalcu.com/wp-content/uploads/2017/02/hybrid-apps-1024x3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37549"/>
            <a:ext cx="6156439" cy="17034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lperiodicodelaenergia.com/wp-content/uploads/2016/03/e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74" y="4438706"/>
            <a:ext cx="1568314" cy="9593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images.techhive.com/images/article/2013/06/android_ios-100040982-large.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957564" y="3371980"/>
            <a:ext cx="697332" cy="971455"/>
          </a:xfrm>
          <a:prstGeom prst="rect">
            <a:avLst/>
          </a:prstGeom>
          <a:noFill/>
          <a:extLst>
            <a:ext uri="{909E8E84-426E-40DD-AFC4-6F175D3DCCD1}">
              <a14:hiddenFill xmlns:a14="http://schemas.microsoft.com/office/drawing/2010/main">
                <a:solidFill>
                  <a:srgbClr val="FFFFFF"/>
                </a:solidFill>
              </a14:hiddenFill>
            </a:ext>
          </a:extLst>
        </p:spPr>
      </p:pic>
      <p:pic>
        <p:nvPicPr>
          <p:cNvPr id="24" name="23 Imagen"/>
          <p:cNvPicPr/>
          <p:nvPr/>
        </p:nvPicPr>
        <p:blipFill>
          <a:blip r:embed="rId5">
            <a:extLst>
              <a:ext uri="{28A0092B-C50C-407E-A947-70E740481C1C}">
                <a14:useLocalDpi xmlns:a14="http://schemas.microsoft.com/office/drawing/2010/main" val="0"/>
              </a:ext>
            </a:extLst>
          </a:blip>
          <a:srcRect b="12184"/>
          <a:stretch>
            <a:fillRect/>
          </a:stretch>
        </p:blipFill>
        <p:spPr bwMode="auto">
          <a:xfrm>
            <a:off x="4788024" y="4149080"/>
            <a:ext cx="3067603" cy="1990725"/>
          </a:xfrm>
          <a:prstGeom prst="rect">
            <a:avLst/>
          </a:prstGeom>
          <a:noFill/>
          <a:ln>
            <a:noFill/>
          </a:ln>
        </p:spPr>
      </p:pic>
      <p:pic>
        <p:nvPicPr>
          <p:cNvPr id="3078" name="Picture 6" descr="https://upload.wikimedia.org/wikipedia/commons/thumb/2/24/Ionic-logo-landscape.svg/1200px-Ionic-logo-landscape.svg.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066" b="34766"/>
          <a:stretch/>
        </p:blipFill>
        <p:spPr bwMode="auto">
          <a:xfrm>
            <a:off x="156603" y="4343435"/>
            <a:ext cx="2304255" cy="2156429"/>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448032" y="3673041"/>
            <a:ext cx="901209" cy="369332"/>
          </a:xfrm>
          <a:prstGeom prst="rect">
            <a:avLst/>
          </a:prstGeom>
          <a:noFill/>
        </p:spPr>
        <p:txBody>
          <a:bodyPr wrap="none" rtlCol="0">
            <a:spAutoFit/>
          </a:bodyPr>
          <a:lstStyle/>
          <a:p>
            <a:r>
              <a:rPr lang="es-EC" dirty="0" smtClean="0"/>
              <a:t>Nativo</a:t>
            </a:r>
            <a:endParaRPr lang="es-EC" dirty="0"/>
          </a:p>
        </p:txBody>
      </p:sp>
      <p:sp>
        <p:nvSpPr>
          <p:cNvPr id="28" name="27 CuadroTexto"/>
          <p:cNvSpPr txBox="1"/>
          <p:nvPr/>
        </p:nvSpPr>
        <p:spPr>
          <a:xfrm>
            <a:off x="2451480" y="5965294"/>
            <a:ext cx="1000595" cy="369332"/>
          </a:xfrm>
          <a:prstGeom prst="rect">
            <a:avLst/>
          </a:prstGeom>
          <a:noFill/>
        </p:spPr>
        <p:txBody>
          <a:bodyPr wrap="none" rtlCol="0">
            <a:spAutoFit/>
          </a:bodyPr>
          <a:lstStyle/>
          <a:p>
            <a:r>
              <a:rPr lang="es-EC" dirty="0" smtClean="0"/>
              <a:t>Hibrido</a:t>
            </a:r>
            <a:endParaRPr lang="es-EC" dirty="0"/>
          </a:p>
        </p:txBody>
      </p:sp>
      <p:sp>
        <p:nvSpPr>
          <p:cNvPr id="29" name="28 CuadroTexto"/>
          <p:cNvSpPr txBox="1"/>
          <p:nvPr/>
        </p:nvSpPr>
        <p:spPr>
          <a:xfrm>
            <a:off x="2398338" y="4959776"/>
            <a:ext cx="1136850" cy="369332"/>
          </a:xfrm>
          <a:prstGeom prst="rect">
            <a:avLst/>
          </a:prstGeom>
          <a:noFill/>
        </p:spPr>
        <p:txBody>
          <a:bodyPr wrap="none" rtlCol="0">
            <a:spAutoFit/>
          </a:bodyPr>
          <a:lstStyle/>
          <a:p>
            <a:r>
              <a:rPr lang="es-EC" dirty="0" smtClean="0"/>
              <a:t>Eficiente</a:t>
            </a:r>
            <a:endParaRPr lang="es-EC" dirty="0"/>
          </a:p>
        </p:txBody>
      </p:sp>
      <p:sp>
        <p:nvSpPr>
          <p:cNvPr id="30" name="29 CuadroTexto"/>
          <p:cNvSpPr txBox="1"/>
          <p:nvPr/>
        </p:nvSpPr>
        <p:spPr>
          <a:xfrm>
            <a:off x="5152628" y="3685512"/>
            <a:ext cx="2744662" cy="369332"/>
          </a:xfrm>
          <a:prstGeom prst="rect">
            <a:avLst/>
          </a:prstGeom>
          <a:noFill/>
        </p:spPr>
        <p:txBody>
          <a:bodyPr wrap="none" rtlCol="0">
            <a:spAutoFit/>
          </a:bodyPr>
          <a:lstStyle/>
          <a:p>
            <a:r>
              <a:rPr lang="es-EC" dirty="0" smtClean="0"/>
              <a:t>Sincronización de Datos</a:t>
            </a:r>
            <a:endParaRPr lang="es-EC" dirty="0"/>
          </a:p>
        </p:txBody>
      </p:sp>
      <p:sp>
        <p:nvSpPr>
          <p:cNvPr id="8" name="7 Flecha arriba y abajo"/>
          <p:cNvSpPr/>
          <p:nvPr/>
        </p:nvSpPr>
        <p:spPr>
          <a:xfrm>
            <a:off x="3626109" y="3501008"/>
            <a:ext cx="369827" cy="2833618"/>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098649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160" y="260648"/>
            <a:ext cx="7467600" cy="580926"/>
          </a:xfrm>
        </p:spPr>
        <p:txBody>
          <a:bodyPr/>
          <a:lstStyle/>
          <a:p>
            <a:r>
              <a:rPr lang="es-EC" dirty="0" smtClean="0"/>
              <a:t>Objetivo General</a:t>
            </a:r>
            <a:endParaRPr lang="es-EC" dirty="0"/>
          </a:p>
        </p:txBody>
      </p:sp>
      <p:sp>
        <p:nvSpPr>
          <p:cNvPr id="3" name="2 Marcador de contenido"/>
          <p:cNvSpPr>
            <a:spLocks noGrp="1"/>
          </p:cNvSpPr>
          <p:nvPr>
            <p:ph sz="quarter" idx="1"/>
          </p:nvPr>
        </p:nvSpPr>
        <p:spPr>
          <a:xfrm>
            <a:off x="467544" y="908720"/>
            <a:ext cx="7467600" cy="1180728"/>
          </a:xfrm>
        </p:spPr>
        <p:txBody>
          <a:bodyPr>
            <a:normAutofit lnSpcReduction="10000"/>
          </a:bodyPr>
          <a:lstStyle/>
          <a:p>
            <a:r>
              <a:rPr lang="es-ES" dirty="0"/>
              <a:t>Realizar el estudio de la eficiencia de aplicaciones móviles con </a:t>
            </a:r>
            <a:r>
              <a:rPr lang="es-ES" dirty="0" smtClean="0"/>
              <a:t>un framework </a:t>
            </a:r>
            <a:r>
              <a:rPr lang="es-ES" dirty="0"/>
              <a:t>híbrido y </a:t>
            </a:r>
            <a:r>
              <a:rPr lang="es-ES" dirty="0" smtClean="0"/>
              <a:t>un nativo </a:t>
            </a:r>
            <a:r>
              <a:rPr lang="es-ES" dirty="0"/>
              <a:t>basado en Benchmarking</a:t>
            </a:r>
            <a:endParaRPr lang="es-EC" dirty="0"/>
          </a:p>
        </p:txBody>
      </p:sp>
      <p:sp>
        <p:nvSpPr>
          <p:cNvPr id="4" name="1 Título"/>
          <p:cNvSpPr txBox="1">
            <a:spLocks/>
          </p:cNvSpPr>
          <p:nvPr/>
        </p:nvSpPr>
        <p:spPr>
          <a:xfrm>
            <a:off x="467544" y="1988840"/>
            <a:ext cx="7467600" cy="71095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C" dirty="0" smtClean="0"/>
              <a:t>Objetivo Específicos</a:t>
            </a:r>
            <a:endParaRPr lang="es-EC" dirty="0"/>
          </a:p>
        </p:txBody>
      </p:sp>
      <p:sp>
        <p:nvSpPr>
          <p:cNvPr id="5" name="2 Marcador de contenido"/>
          <p:cNvSpPr txBox="1">
            <a:spLocks/>
          </p:cNvSpPr>
          <p:nvPr/>
        </p:nvSpPr>
        <p:spPr>
          <a:xfrm>
            <a:off x="470101" y="2699792"/>
            <a:ext cx="7467600" cy="375354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0"/>
            <a:r>
              <a:rPr lang="es-ES" dirty="0"/>
              <a:t>Analizar herramientas de software que permitan evaluar la eficiencia de las aplicaciones móviles específicamente en tiempos de respuesta, basado en el caso de estudio propuesto</a:t>
            </a:r>
            <a:r>
              <a:rPr lang="es-ES" dirty="0" smtClean="0"/>
              <a:t>.</a:t>
            </a:r>
          </a:p>
          <a:p>
            <a:r>
              <a:rPr lang="es-ES" dirty="0"/>
              <a:t>Implementar un caso de estudio específico en las dos tecnologías de desarrollo</a:t>
            </a:r>
            <a:r>
              <a:rPr lang="es-ES" dirty="0" smtClean="0"/>
              <a:t>.</a:t>
            </a:r>
          </a:p>
          <a:p>
            <a:pPr lvl="0"/>
            <a:r>
              <a:rPr lang="es-ES" dirty="0"/>
              <a:t>Realizar un análisis comparativo de las dos implementaciones de desarrollo móvil,  enfocado en el caso de estudio  usando Benchmarking </a:t>
            </a:r>
            <a:endParaRPr lang="es-EC" dirty="0"/>
          </a:p>
          <a:p>
            <a:endParaRPr lang="es-EC" dirty="0"/>
          </a:p>
          <a:p>
            <a:pPr lvl="0"/>
            <a:endParaRPr lang="es-EC" dirty="0"/>
          </a:p>
        </p:txBody>
      </p:sp>
    </p:spTree>
    <p:extLst>
      <p:ext uri="{BB962C8B-B14F-4D97-AF65-F5344CB8AC3E}">
        <p14:creationId xmlns:p14="http://schemas.microsoft.com/office/powerpoint/2010/main" val="971029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ALCANCE</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4" name="23 Imagen"/>
          <p:cNvPicPr/>
          <p:nvPr/>
        </p:nvPicPr>
        <p:blipFill>
          <a:blip r:embed="rId2">
            <a:extLst>
              <a:ext uri="{28A0092B-C50C-407E-A947-70E740481C1C}">
                <a14:useLocalDpi xmlns:a14="http://schemas.microsoft.com/office/drawing/2010/main" val="0"/>
              </a:ext>
            </a:extLst>
          </a:blip>
          <a:srcRect b="12184"/>
          <a:stretch>
            <a:fillRect/>
          </a:stretch>
        </p:blipFill>
        <p:spPr bwMode="auto">
          <a:xfrm>
            <a:off x="155574" y="1556792"/>
            <a:ext cx="5280521" cy="2808312"/>
          </a:xfrm>
          <a:prstGeom prst="rect">
            <a:avLst/>
          </a:prstGeom>
          <a:noFill/>
          <a:ln>
            <a:noFill/>
          </a:ln>
        </p:spPr>
      </p:pic>
      <p:sp>
        <p:nvSpPr>
          <p:cNvPr id="30" name="29 CuadroTexto"/>
          <p:cNvSpPr txBox="1"/>
          <p:nvPr/>
        </p:nvSpPr>
        <p:spPr>
          <a:xfrm>
            <a:off x="1547664" y="1091937"/>
            <a:ext cx="3117750" cy="369332"/>
          </a:xfrm>
          <a:prstGeom prst="rect">
            <a:avLst/>
          </a:prstGeom>
          <a:noFill/>
        </p:spPr>
        <p:txBody>
          <a:bodyPr wrap="square" rtlCol="0">
            <a:spAutoFit/>
          </a:bodyPr>
          <a:lstStyle/>
          <a:p>
            <a:r>
              <a:rPr lang="es-EC" dirty="0" smtClean="0"/>
              <a:t>Caso de Estudio Planteado</a:t>
            </a:r>
            <a:endParaRPr lang="es-EC" dirty="0"/>
          </a:p>
        </p:txBody>
      </p:sp>
      <p:sp>
        <p:nvSpPr>
          <p:cNvPr id="9" name="8 Rectángulo"/>
          <p:cNvSpPr/>
          <p:nvPr/>
        </p:nvSpPr>
        <p:spPr>
          <a:xfrm>
            <a:off x="6012159" y="1772816"/>
            <a:ext cx="2592289" cy="1477328"/>
          </a:xfrm>
          <a:prstGeom prst="rect">
            <a:avLst/>
          </a:prstGeom>
        </p:spPr>
        <p:txBody>
          <a:bodyPr wrap="square">
            <a:spAutoFit/>
          </a:bodyPr>
          <a:lstStyle/>
          <a:p>
            <a:pPr marL="285750" lvl="0" indent="-285750">
              <a:buFont typeface="Arial" panose="020B0604020202020204" pitchFamily="34" charset="0"/>
              <a:buChar char="•"/>
            </a:pPr>
            <a:r>
              <a:rPr lang="es-ES" dirty="0" smtClean="0"/>
              <a:t>Módulo </a:t>
            </a:r>
            <a:r>
              <a:rPr lang="es-ES" dirty="0"/>
              <a:t>de Acceso y Seguridad</a:t>
            </a:r>
            <a:endParaRPr lang="es-EC" dirty="0"/>
          </a:p>
          <a:p>
            <a:pPr marL="285750" lvl="0" indent="-285750">
              <a:buFont typeface="Arial" panose="020B0604020202020204" pitchFamily="34" charset="0"/>
              <a:buChar char="•"/>
            </a:pPr>
            <a:r>
              <a:rPr lang="es-ES" dirty="0"/>
              <a:t>Módulo de Automatización de </a:t>
            </a:r>
            <a:r>
              <a:rPr lang="es-ES" dirty="0" smtClean="0"/>
              <a:t>Logística</a:t>
            </a:r>
            <a:endParaRPr lang="es-EC" dirty="0"/>
          </a:p>
        </p:txBody>
      </p:sp>
      <p:sp>
        <p:nvSpPr>
          <p:cNvPr id="10" name="9 Rectángulo"/>
          <p:cNvSpPr/>
          <p:nvPr/>
        </p:nvSpPr>
        <p:spPr>
          <a:xfrm>
            <a:off x="460375" y="4903084"/>
            <a:ext cx="6055841" cy="1200329"/>
          </a:xfrm>
          <a:prstGeom prst="rect">
            <a:avLst/>
          </a:prstGeom>
        </p:spPr>
        <p:txBody>
          <a:bodyPr wrap="square">
            <a:spAutoFit/>
          </a:bodyPr>
          <a:lstStyle/>
          <a:p>
            <a:pPr lvl="0"/>
            <a:r>
              <a:rPr lang="es-ES" dirty="0"/>
              <a:t>¿Cuál de las dos aplicaciones es más eficiente, basándose en la norma ISO25000, con un enfoque específico al uso de recursos como también en relación al comportamiento temporal de la aplicación?</a:t>
            </a:r>
            <a:endParaRPr lang="es-EC" dirty="0"/>
          </a:p>
        </p:txBody>
      </p:sp>
      <p:pic>
        <p:nvPicPr>
          <p:cNvPr id="1026" name="Picture 2" descr="http://4.bp.blogspot.com/-uBMWY2fihW8/UL9z-DmfYsI/AAAAAAAABmE/DRGeu1__ywc/s1600/ask-question-2-fe3957f2f75adefef4c10ac44d2fd9c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849" y="4568771"/>
            <a:ext cx="1444907" cy="162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3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Aplicaciones Nativas e Hibridas</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0" name="29 CuadroTexto"/>
          <p:cNvSpPr txBox="1"/>
          <p:nvPr/>
        </p:nvSpPr>
        <p:spPr>
          <a:xfrm>
            <a:off x="1879830" y="1089365"/>
            <a:ext cx="1080120" cy="369332"/>
          </a:xfrm>
          <a:prstGeom prst="rect">
            <a:avLst/>
          </a:prstGeom>
          <a:noFill/>
        </p:spPr>
        <p:txBody>
          <a:bodyPr wrap="square" rtlCol="0">
            <a:spAutoFit/>
          </a:bodyPr>
          <a:lstStyle/>
          <a:p>
            <a:r>
              <a:rPr lang="es-EC" dirty="0" smtClean="0"/>
              <a:t>Android </a:t>
            </a:r>
            <a:endParaRPr lang="es-EC" dirty="0"/>
          </a:p>
        </p:txBody>
      </p:sp>
      <p:sp>
        <p:nvSpPr>
          <p:cNvPr id="11" name="10 CuadroTexto"/>
          <p:cNvSpPr txBox="1"/>
          <p:nvPr/>
        </p:nvSpPr>
        <p:spPr>
          <a:xfrm>
            <a:off x="5586121" y="1089365"/>
            <a:ext cx="2082224" cy="369332"/>
          </a:xfrm>
          <a:prstGeom prst="rect">
            <a:avLst/>
          </a:prstGeom>
          <a:noFill/>
        </p:spPr>
        <p:txBody>
          <a:bodyPr wrap="square" rtlCol="0">
            <a:spAutoFit/>
          </a:bodyPr>
          <a:lstStyle/>
          <a:p>
            <a:r>
              <a:rPr lang="es-EC" dirty="0" smtClean="0"/>
              <a:t>Ionic Framework</a:t>
            </a:r>
            <a:endParaRPr lang="es-EC" dirty="0"/>
          </a:p>
        </p:txBody>
      </p:sp>
      <p:pic>
        <p:nvPicPr>
          <p:cNvPr id="2050" name="Picture 2" descr="http://fanvictor.com/wp-content/uploads/2016/08/andro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2320516" cy="1740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3.bp.blogspot.com/-1mW9YddgTu8/Vv13olOOR_I/AAAAAAAAALQ/FshvImRYalEsHNohAhJ8NlM1ItRwB119g/s1600/ionic_framewor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95" t="16023" r="29401"/>
          <a:stretch/>
        </p:blipFill>
        <p:spPr bwMode="auto">
          <a:xfrm>
            <a:off x="5721781" y="1591791"/>
            <a:ext cx="1898073" cy="177739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25053" y="4221088"/>
            <a:ext cx="3842891"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Interacción directa con el SO</a:t>
            </a:r>
          </a:p>
          <a:p>
            <a:pPr marL="285750" indent="-285750">
              <a:buFont typeface="Arial" panose="020B0604020202020204" pitchFamily="34" charset="0"/>
              <a:buChar char="•"/>
            </a:pPr>
            <a:r>
              <a:rPr lang="es-EC" dirty="0"/>
              <a:t>Gps , Base de datos, Internet</a:t>
            </a:r>
          </a:p>
          <a:p>
            <a:pPr marL="285750" indent="-285750">
              <a:buFont typeface="Arial" panose="020B0604020202020204" pitchFamily="34" charset="0"/>
              <a:buChar char="•"/>
            </a:pPr>
            <a:r>
              <a:rPr lang="es-EC" dirty="0" smtClean="0"/>
              <a:t>Java como Lenguaje de Programación</a:t>
            </a:r>
          </a:p>
          <a:p>
            <a:pPr marL="285750" indent="-285750">
              <a:buFont typeface="Arial" panose="020B0604020202020204" pitchFamily="34" charset="0"/>
              <a:buChar char="•"/>
            </a:pPr>
            <a:r>
              <a:rPr lang="es-EC" dirty="0" smtClean="0"/>
              <a:t>Experiencia de Usuario Fluida</a:t>
            </a:r>
          </a:p>
          <a:p>
            <a:pPr marL="285750" indent="-285750">
              <a:buFont typeface="Arial" panose="020B0604020202020204" pitchFamily="34" charset="0"/>
              <a:buChar char="•"/>
            </a:pPr>
            <a:endParaRPr lang="es-EC" dirty="0"/>
          </a:p>
        </p:txBody>
      </p:sp>
      <p:sp>
        <p:nvSpPr>
          <p:cNvPr id="15" name="14 CuadroTexto"/>
          <p:cNvSpPr txBox="1"/>
          <p:nvPr/>
        </p:nvSpPr>
        <p:spPr>
          <a:xfrm>
            <a:off x="4375655" y="4244249"/>
            <a:ext cx="4372809" cy="2308324"/>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Interacción con el SO mediante un web view</a:t>
            </a:r>
          </a:p>
          <a:p>
            <a:pPr marL="285750" indent="-285750">
              <a:buFont typeface="Arial" panose="020B0604020202020204" pitchFamily="34" charset="0"/>
              <a:buChar char="•"/>
            </a:pPr>
            <a:r>
              <a:rPr lang="es-EC" dirty="0" smtClean="0"/>
              <a:t>Gps , Base de datos, Internet</a:t>
            </a:r>
          </a:p>
          <a:p>
            <a:pPr marL="285750" indent="-285750">
              <a:buFont typeface="Arial" panose="020B0604020202020204" pitchFamily="34" charset="0"/>
              <a:buChar char="•"/>
            </a:pPr>
            <a:r>
              <a:rPr lang="es-EC" dirty="0" smtClean="0"/>
              <a:t>HTML5 + JAVASCRIPT +CSS</a:t>
            </a:r>
            <a:endParaRPr lang="es-EC" dirty="0"/>
          </a:p>
          <a:p>
            <a:pPr marL="285750" indent="-285750">
              <a:buFont typeface="Arial" panose="020B0604020202020204" pitchFamily="34" charset="0"/>
              <a:buChar char="•"/>
            </a:pPr>
            <a:r>
              <a:rPr lang="es-EC" dirty="0" smtClean="0"/>
              <a:t>Reutilización de Código</a:t>
            </a:r>
          </a:p>
          <a:p>
            <a:pPr marL="285750" indent="-285750">
              <a:buFont typeface="Arial" panose="020B0604020202020204" pitchFamily="34" charset="0"/>
              <a:buChar char="•"/>
            </a:pPr>
            <a:r>
              <a:rPr lang="es-EC" dirty="0" smtClean="0"/>
              <a:t>Experiencia de Usuario Similar al nativo</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314119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ISO 25000 eficiencia de desempeño</a:t>
            </a:r>
            <a:endParaRPr lang="es-EC" dirty="0"/>
          </a:p>
        </p:txBody>
      </p:sp>
      <p:sp>
        <p:nvSpPr>
          <p:cNvPr id="3" name="2 Marcador de contenido"/>
          <p:cNvSpPr>
            <a:spLocks noGrp="1"/>
          </p:cNvSpPr>
          <p:nvPr>
            <p:ph sz="quarter" idx="1"/>
          </p:nvPr>
        </p:nvSpPr>
        <p:spPr/>
        <p:txBody>
          <a:bodyPr>
            <a:normAutofit/>
          </a:bodyPr>
          <a:lstStyle/>
          <a:p>
            <a:r>
              <a:rPr lang="es-EC" dirty="0" smtClean="0"/>
              <a:t>Eficiencia </a:t>
            </a:r>
            <a:r>
              <a:rPr lang="es-EC" dirty="0"/>
              <a:t>de </a:t>
            </a:r>
            <a:r>
              <a:rPr lang="es-EC" dirty="0" smtClean="0"/>
              <a:t>desempeño</a:t>
            </a:r>
          </a:p>
          <a:p>
            <a:pPr lvl="1"/>
            <a:r>
              <a:rPr lang="es-EC" dirty="0"/>
              <a:t>D</a:t>
            </a:r>
            <a:r>
              <a:rPr lang="es-EC" dirty="0" smtClean="0"/>
              <a:t>esempeño </a:t>
            </a:r>
            <a:r>
              <a:rPr lang="es-EC" dirty="0"/>
              <a:t>relativo a la cantidad de recursos utilizados bajo determinadas condiciones</a:t>
            </a:r>
          </a:p>
          <a:p>
            <a:r>
              <a:rPr lang="es-EC" b="1" dirty="0"/>
              <a:t>Comportamiento temporal.</a:t>
            </a:r>
            <a:r>
              <a:rPr lang="es-EC" dirty="0"/>
              <a:t> </a:t>
            </a:r>
            <a:endParaRPr lang="es-EC" dirty="0" smtClean="0"/>
          </a:p>
          <a:p>
            <a:r>
              <a:rPr lang="es-EC" b="1" dirty="0" smtClean="0"/>
              <a:t>Utilización </a:t>
            </a:r>
            <a:r>
              <a:rPr lang="es-EC" b="1" dirty="0"/>
              <a:t>de recursos.</a:t>
            </a:r>
            <a:r>
              <a:rPr lang="es-EC" dirty="0"/>
              <a:t> </a:t>
            </a:r>
          </a:p>
          <a:p>
            <a:r>
              <a:rPr lang="es-EC" b="1" dirty="0"/>
              <a:t>Capacidad.</a:t>
            </a:r>
            <a:r>
              <a:rPr lang="es-EC" dirty="0"/>
              <a:t> </a:t>
            </a:r>
          </a:p>
          <a:p>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852936"/>
            <a:ext cx="280188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Resultado de imagen para tiempo de respues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193" r="12538"/>
          <a:stretch/>
        </p:blipFill>
        <p:spPr bwMode="auto">
          <a:xfrm>
            <a:off x="5729953" y="4725144"/>
            <a:ext cx="2867892" cy="172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221088"/>
            <a:ext cx="2139280" cy="213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90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smtClean="0"/>
              <a:t>Modelo de Calidad IQMC</a:t>
            </a:r>
            <a:endParaRPr lang="es-EC" dirty="0"/>
          </a:p>
        </p:txBody>
      </p:sp>
      <p:sp>
        <p:nvSpPr>
          <p:cNvPr id="4" name="AutoShape 4" descr="Resultado de imagen para internet mo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internet mo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2" descr="Resultado de imagen para fragmentacion entre plataformas movi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8" name="7 Imagen"/>
          <p:cNvPicPr/>
          <p:nvPr/>
        </p:nvPicPr>
        <p:blipFill>
          <a:blip r:embed="rId2"/>
          <a:stretch>
            <a:fillRect/>
          </a:stretch>
        </p:blipFill>
        <p:spPr>
          <a:xfrm>
            <a:off x="765175" y="1196752"/>
            <a:ext cx="7128792" cy="4824536"/>
          </a:xfrm>
          <a:prstGeom prst="rect">
            <a:avLst/>
          </a:prstGeom>
        </p:spPr>
      </p:pic>
    </p:spTree>
    <p:extLst>
      <p:ext uri="{BB962C8B-B14F-4D97-AF65-F5344CB8AC3E}">
        <p14:creationId xmlns:p14="http://schemas.microsoft.com/office/powerpoint/2010/main" val="3914091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6981</TotalTime>
  <Words>750</Words>
  <Application>Microsoft Office PowerPoint</Application>
  <PresentationFormat>Presentación en pantalla (4:3)</PresentationFormat>
  <Paragraphs>171</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Mirador</vt:lpstr>
      <vt:lpstr>ESTUDIO DE LA EFICIENCIA DE LOS FRAMEWORKS HIBRIDOS Y NATIVOS EN EL DESARROLLO DE APLICACIONES MÓVILES, BASADO EN BENCHMARK PARA EL CONSORCIO INFORMEGA</vt:lpstr>
      <vt:lpstr>ANTECEDENTES</vt:lpstr>
      <vt:lpstr>Problemática</vt:lpstr>
      <vt:lpstr>JUSTIFICACIÓN</vt:lpstr>
      <vt:lpstr>Objetivo General</vt:lpstr>
      <vt:lpstr>ALCANCE</vt:lpstr>
      <vt:lpstr>Aplicaciones Nativas e Hibridas</vt:lpstr>
      <vt:lpstr>ISO 25000 eficiencia de desempeño</vt:lpstr>
      <vt:lpstr>Modelo de Calidad IQMC</vt:lpstr>
      <vt:lpstr>Modelo de Calidad IQMC</vt:lpstr>
      <vt:lpstr>Resultados de Implementación</vt:lpstr>
      <vt:lpstr>Resultados de Implementación</vt:lpstr>
      <vt:lpstr>Resultados de Implementación</vt:lpstr>
      <vt:lpstr>Benchmarking de Aplicaciones Nativas Vs Hibridas</vt:lpstr>
      <vt:lpstr>Benchmarking de Aplicaciones Nativas Vs Hibridas</vt:lpstr>
      <vt:lpstr>Benchmarking de Aplicaciones Nativas Vs Hibridas</vt:lpstr>
      <vt:lpstr>Benchmarking de Aplicaciones Nativas Vs Hibridas</vt:lpstr>
      <vt:lpstr>Benchmarking de Aplicaciones Nativas Vs Hibridas</vt:lpstr>
      <vt:lpstr>Benchmarking de Aplicaciones Nativas Vs Hibridas</vt:lpstr>
      <vt:lpstr>Benchmarking de Aplicaciones Nativas Vs Hibridas</vt:lpstr>
      <vt:lpstr>Benchmarking de Aplicaciones Nativas Vs Hibridas</vt:lpstr>
      <vt:lpstr>Benchmarking de Aplicaciones Nativas Vs Hibridas</vt:lpstr>
      <vt:lpstr>Benchmarking de Aplicaciones Nativas Vs Hibridas</vt:lpstr>
      <vt:lpstr>Benchmarking de Aplicaciones Nativas Vs Hibridas</vt:lpstr>
      <vt:lpstr>Resultados Obtenidos</vt:lpstr>
      <vt:lpstr>Conclusiones </vt:lpstr>
      <vt:lpstr>Recomendación</vt:lpstr>
      <vt:lpstr>Preguntas</vt:lpstr>
      <vt:lpstr>Gracias por su atención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LA EFICIENCIA DE LOS FRAMEWORKS HIBRIDOS Y NATIVOS EN EL DESARROLLO DE APLICACIONES MÓVILES, BASADO EN BENCHMARK PARA EL CONSORCIO INFORMEGA</dc:title>
  <dc:creator>Stalin Sebastian Salgado Escobar</dc:creator>
  <cp:lastModifiedBy>Stalin Sebastian Salgado Escobar</cp:lastModifiedBy>
  <cp:revision>56</cp:revision>
  <dcterms:created xsi:type="dcterms:W3CDTF">2018-01-24T00:39:45Z</dcterms:created>
  <dcterms:modified xsi:type="dcterms:W3CDTF">2018-02-14T16:40:23Z</dcterms:modified>
</cp:coreProperties>
</file>