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9.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09" r:id="rId2"/>
  </p:sldMasterIdLst>
  <p:notesMasterIdLst>
    <p:notesMasterId r:id="rId27"/>
  </p:notesMasterIdLst>
  <p:handoutMasterIdLst>
    <p:handoutMasterId r:id="rId28"/>
  </p:handoutMasterIdLst>
  <p:sldIdLst>
    <p:sldId id="262" r:id="rId3"/>
    <p:sldId id="261" r:id="rId4"/>
    <p:sldId id="295" r:id="rId5"/>
    <p:sldId id="287" r:id="rId6"/>
    <p:sldId id="293" r:id="rId7"/>
    <p:sldId id="292" r:id="rId8"/>
    <p:sldId id="289" r:id="rId9"/>
    <p:sldId id="290" r:id="rId10"/>
    <p:sldId id="294" r:id="rId11"/>
    <p:sldId id="299" r:id="rId12"/>
    <p:sldId id="296" r:id="rId13"/>
    <p:sldId id="310" r:id="rId14"/>
    <p:sldId id="297" r:id="rId15"/>
    <p:sldId id="311" r:id="rId16"/>
    <p:sldId id="312" r:id="rId17"/>
    <p:sldId id="301" r:id="rId18"/>
    <p:sldId id="306" r:id="rId19"/>
    <p:sldId id="307" r:id="rId20"/>
    <p:sldId id="300" r:id="rId21"/>
    <p:sldId id="303" r:id="rId22"/>
    <p:sldId id="304" r:id="rId23"/>
    <p:sldId id="314" r:id="rId24"/>
    <p:sldId id="286" r:id="rId25"/>
    <p:sldId id="313"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803"/>
    <a:srgbClr val="E646D3"/>
    <a:srgbClr val="7CE9EC"/>
    <a:srgbClr val="9865F5"/>
    <a:srgbClr val="DF4F6E"/>
    <a:srgbClr val="CC99FF"/>
    <a:srgbClr val="F17C69"/>
    <a:srgbClr val="9999FF"/>
    <a:srgbClr val="993300"/>
    <a:srgbClr val="EAB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86" d="100"/>
          <a:sy n="86"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ocuments\Proc%202016\Encuesta%20Ropa%20Interior.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Documents\Proc%202016\Encuesta%20Ropa%20Interior.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ROACON\AppData\Roaming\Microsoft\Excel\Trade_Map_-_Lista_de_los_mercados_proveedores_para_un_producto_importado_por_Ecuador%20(9)%20(version%201).xlsb"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ROACON\AppData\Roaming\Microsoft\Excel\Inversion%20china%20(version%201).xlsb"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afierro\Downloads\TESIS-TABULACION.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15\Documents\Proc%202016\datos%20analisis%20de%20credito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wnloads\Trade_Map_-_Lista_de_los_mercados_importadores_para_un_producto_exportado_por_Ecuador%20(15).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ownloads\Trade_Map_-_Lista_de_los_mercados_importadores_para_un_producto_exportado_por_Ecuador%20(16).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andre\Downloads\TESIS-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Sector Textil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Hoja1!$C$67</c:f>
              <c:strCache>
                <c:ptCount val="1"/>
                <c:pt idx="0">
                  <c:v>Industria manufacturera</c:v>
                </c:pt>
              </c:strCache>
            </c:strRef>
          </c:tx>
          <c:spPr>
            <a:ln w="28575" cap="rnd">
              <a:solidFill>
                <a:schemeClr val="accent1"/>
              </a:solidFill>
              <a:round/>
            </a:ln>
            <a:effectLst/>
          </c:spPr>
          <c:marker>
            <c:symbol val="none"/>
          </c:marker>
          <c:cat>
            <c:numRef>
              <c:f>Hoja1!$D$61:$N$61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Hoja1!$D$67:$N$67</c:f>
              <c:numCache>
                <c:formatCode>#,##0.00</c:formatCode>
                <c:ptCount val="11"/>
                <c:pt idx="0">
                  <c:v>80131.166666666701</c:v>
                </c:pt>
                <c:pt idx="1">
                  <c:v>87767.466666666704</c:v>
                </c:pt>
                <c:pt idx="2">
                  <c:v>95403.766666666706</c:v>
                </c:pt>
                <c:pt idx="3">
                  <c:v>103040.066666667</c:v>
                </c:pt>
                <c:pt idx="4">
                  <c:v>110676.366666667</c:v>
                </c:pt>
                <c:pt idx="5">
                  <c:v>120323.6</c:v>
                </c:pt>
                <c:pt idx="6">
                  <c:v>121927.1</c:v>
                </c:pt>
                <c:pt idx="7">
                  <c:v>135596.20000000001</c:v>
                </c:pt>
                <c:pt idx="8">
                  <c:v>137917.79999999999</c:v>
                </c:pt>
                <c:pt idx="9">
                  <c:v>107722.2</c:v>
                </c:pt>
                <c:pt idx="10">
                  <c:v>264101</c:v>
                </c:pt>
              </c:numCache>
            </c:numRef>
          </c:val>
          <c:smooth val="0"/>
          <c:extLst>
            <c:ext xmlns:c16="http://schemas.microsoft.com/office/drawing/2014/chart" uri="{C3380CC4-5D6E-409C-BE32-E72D297353CC}">
              <c16:uniqueId val="{00000000-EB81-4916-A583-4B2A3FD6768B}"/>
            </c:ext>
          </c:extLst>
        </c:ser>
        <c:dLbls>
          <c:showLegendKey val="0"/>
          <c:showVal val="0"/>
          <c:showCatName val="0"/>
          <c:showSerName val="0"/>
          <c:showPercent val="0"/>
          <c:showBubbleSize val="0"/>
        </c:dLbls>
        <c:smooth val="0"/>
        <c:axId val="187298560"/>
        <c:axId val="187300096"/>
      </c:lineChart>
      <c:catAx>
        <c:axId val="1872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87300096"/>
        <c:crosses val="autoZero"/>
        <c:auto val="1"/>
        <c:lblAlgn val="ctr"/>
        <c:lblOffset val="100"/>
        <c:noMultiLvlLbl val="0"/>
      </c:catAx>
      <c:valAx>
        <c:axId val="187300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872985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Hoja1!$B$33:$B$34</c:f>
              <c:strCache>
                <c:ptCount val="2"/>
                <c:pt idx="0">
                  <c:v>Sí</c:v>
                </c:pt>
                <c:pt idx="1">
                  <c:v>No</c:v>
                </c:pt>
              </c:strCache>
            </c:strRef>
          </c:cat>
          <c:val>
            <c:numRef>
              <c:f>Hoja1!$D$33:$D$34</c:f>
              <c:numCache>
                <c:formatCode>0%</c:formatCode>
                <c:ptCount val="2"/>
                <c:pt idx="0">
                  <c:v>0.4</c:v>
                </c:pt>
                <c:pt idx="1">
                  <c:v>0.6</c:v>
                </c:pt>
              </c:numCache>
            </c:numRef>
          </c:val>
          <c:extLst>
            <c:ext xmlns:c16="http://schemas.microsoft.com/office/drawing/2014/chart" uri="{C3380CC4-5D6E-409C-BE32-E72D297353CC}">
              <c16:uniqueId val="{00000000-E0E2-48D2-9A13-E9FB99C6AFE0}"/>
            </c:ext>
          </c:extLst>
        </c:ser>
        <c:dLbls>
          <c:showLegendKey val="0"/>
          <c:showVal val="1"/>
          <c:showCatName val="0"/>
          <c:showSerName val="0"/>
          <c:showPercent val="0"/>
          <c:showBubbleSize val="0"/>
        </c:dLbls>
        <c:gapWidth val="100"/>
        <c:overlap val="-24"/>
        <c:axId val="218777472"/>
        <c:axId val="218817280"/>
      </c:barChart>
      <c:catAx>
        <c:axId val="2187774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8817280"/>
        <c:crosses val="autoZero"/>
        <c:auto val="1"/>
        <c:lblAlgn val="ctr"/>
        <c:lblOffset val="100"/>
        <c:noMultiLvlLbl val="0"/>
      </c:catAx>
      <c:valAx>
        <c:axId val="21881728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87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51012866428203E-2"/>
          <c:y val="4.3361998355633827E-2"/>
          <c:w val="0.9609489871335718"/>
          <c:h val="0.86519014137842409"/>
        </c:manualLayout>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Hoja1!$B$45:$B$47</c:f>
              <c:strCache>
                <c:ptCount val="3"/>
                <c:pt idx="0">
                  <c:v>América </c:v>
                </c:pt>
                <c:pt idx="1">
                  <c:v>Europa</c:v>
                </c:pt>
                <c:pt idx="2">
                  <c:v>Asía</c:v>
                </c:pt>
              </c:strCache>
            </c:strRef>
          </c:cat>
          <c:val>
            <c:numRef>
              <c:f>Hoja1!$D$45:$D$47</c:f>
              <c:numCache>
                <c:formatCode>0%</c:formatCode>
                <c:ptCount val="3"/>
                <c:pt idx="0">
                  <c:v>0.76666666666666672</c:v>
                </c:pt>
                <c:pt idx="1">
                  <c:v>0.2</c:v>
                </c:pt>
                <c:pt idx="2">
                  <c:v>3.3333333333333333E-2</c:v>
                </c:pt>
              </c:numCache>
            </c:numRef>
          </c:val>
          <c:extLst>
            <c:ext xmlns:c16="http://schemas.microsoft.com/office/drawing/2014/chart" uri="{C3380CC4-5D6E-409C-BE32-E72D297353CC}">
              <c16:uniqueId val="{00000000-C056-414F-BB09-8C55BB240081}"/>
            </c:ext>
          </c:extLst>
        </c:ser>
        <c:dLbls>
          <c:showLegendKey val="0"/>
          <c:showVal val="1"/>
          <c:showCatName val="0"/>
          <c:showSerName val="0"/>
          <c:showPercent val="0"/>
          <c:showBubbleSize val="0"/>
        </c:dLbls>
        <c:gapWidth val="100"/>
        <c:overlap val="-24"/>
        <c:axId val="219484544"/>
        <c:axId val="219487232"/>
      </c:barChart>
      <c:catAx>
        <c:axId val="219484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9487232"/>
        <c:crosses val="autoZero"/>
        <c:auto val="1"/>
        <c:lblAlgn val="ctr"/>
        <c:lblOffset val="100"/>
        <c:noMultiLvlLbl val="0"/>
      </c:catAx>
      <c:valAx>
        <c:axId val="21948723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948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6BE-4D4F-8E58-FC925506F94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6BE-4D4F-8E58-FC925506F94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6BE-4D4F-8E58-FC925506F94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6BE-4D4F-8E58-FC925506F94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6BE-4D4F-8E58-FC925506F94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76BE-4D4F-8E58-FC925506F94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'Trade_Map_-_Lista_de_los_mercad'!$A$16:$A$21</c:f>
              <c:strCache>
                <c:ptCount val="6"/>
                <c:pt idx="0">
                  <c:v>Colombia</c:v>
                </c:pt>
                <c:pt idx="1">
                  <c:v>China</c:v>
                </c:pt>
                <c:pt idx="2">
                  <c:v>Bangladesh</c:v>
                </c:pt>
                <c:pt idx="3">
                  <c:v>Perú</c:v>
                </c:pt>
                <c:pt idx="4">
                  <c:v>Sri Lanka</c:v>
                </c:pt>
                <c:pt idx="5">
                  <c:v>Paraguay</c:v>
                </c:pt>
              </c:strCache>
            </c:strRef>
          </c:cat>
          <c:val>
            <c:numRef>
              <c:f>'Trade_Map_-_Lista_de_los_mercad'!$H$16:$H$21</c:f>
              <c:numCache>
                <c:formatCode>General</c:formatCode>
                <c:ptCount val="6"/>
                <c:pt idx="0">
                  <c:v>370</c:v>
                </c:pt>
                <c:pt idx="1">
                  <c:v>101</c:v>
                </c:pt>
                <c:pt idx="2">
                  <c:v>40</c:v>
                </c:pt>
                <c:pt idx="3">
                  <c:v>10</c:v>
                </c:pt>
                <c:pt idx="4">
                  <c:v>9</c:v>
                </c:pt>
                <c:pt idx="5">
                  <c:v>8</c:v>
                </c:pt>
              </c:numCache>
            </c:numRef>
          </c:val>
          <c:extLst>
            <c:ext xmlns:c16="http://schemas.microsoft.com/office/drawing/2014/chart" uri="{C3380CC4-5D6E-409C-BE32-E72D297353CC}">
              <c16:uniqueId val="{0000000C-76BE-4D4F-8E58-FC925506F94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60-4FEE-BCD4-B66E4869CE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60-4FEE-BCD4-B66E4869CE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60-4FEE-BCD4-B66E4869CE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60-4FEE-BCD4-B66E4869CE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60-4FEE-BCD4-B66E4869CE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60-4FEE-BCD4-B66E4869CE7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260-4FEE-BCD4-B66E4869CE7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Hoja5!$B$124:$B$130</c:f>
              <c:strCache>
                <c:ptCount val="7"/>
                <c:pt idx="0">
                  <c:v>HILATURA, TEJEDURA Y ACABADO DE PRODUCTOS TEXTILES</c:v>
                </c:pt>
                <c:pt idx="1">
                  <c:v>FABRICACIÓN DE PRENDAS DE VESTIR, EXCEPTO PRENDAS DE PIEL</c:v>
                </c:pt>
                <c:pt idx="2">
                  <c:v>FABRICACIÓN DE CALZADO</c:v>
                </c:pt>
                <c:pt idx="3">
                  <c:v>FABRICACIÓN DE OTROS PRODUCTOS TEXTILES N.C.P.</c:v>
                </c:pt>
                <c:pt idx="4">
                  <c:v>FABRICACIÓN DE TEJIDOS Y ARTÍCULOS DE PUNTO Y GANCHILLO</c:v>
                </c:pt>
                <c:pt idx="5">
                  <c:v>CURTIDO Y ADOBO DE CUEROS FABRICACIÓN DE
MALETAS, BOLSOS DE MANO, ARTÍCULOS DE
TALABARTERÍA, GUARNICIONERÍA Y CALZADO</c:v>
                </c:pt>
                <c:pt idx="6">
                  <c:v>ADOBO Y TEÑIDO DE PIELES, FABRICACIÓN DE ARTÍCULOS
DE PIEL</c:v>
                </c:pt>
              </c:strCache>
            </c:strRef>
          </c:cat>
          <c:val>
            <c:numRef>
              <c:f>Hoja5!$C$124:$C$130</c:f>
              <c:numCache>
                <c:formatCode>0%</c:formatCode>
                <c:ptCount val="7"/>
                <c:pt idx="0">
                  <c:v>0.35</c:v>
                </c:pt>
                <c:pt idx="1">
                  <c:v>0.27</c:v>
                </c:pt>
                <c:pt idx="2" formatCode="0.00%">
                  <c:v>0.151</c:v>
                </c:pt>
                <c:pt idx="3" formatCode="0.00%">
                  <c:v>0.10199999999999999</c:v>
                </c:pt>
                <c:pt idx="4" formatCode="0.00%">
                  <c:v>9.6000000000000002E-2</c:v>
                </c:pt>
                <c:pt idx="5">
                  <c:v>0.03</c:v>
                </c:pt>
                <c:pt idx="6" formatCode="0.00%">
                  <c:v>1E-3</c:v>
                </c:pt>
              </c:numCache>
            </c:numRef>
          </c:val>
          <c:extLst>
            <c:ext xmlns:c16="http://schemas.microsoft.com/office/drawing/2014/chart" uri="{C3380CC4-5D6E-409C-BE32-E72D297353CC}">
              <c16:uniqueId val="{0000000E-6260-4FEE-BCD4-B66E4869CE7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715420614120992"/>
          <c:y val="5.1892393998032957E-2"/>
          <c:w val="0.44284581333808093"/>
          <c:h val="0.8085072671746658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Existencia de proveedores locales</a:t>
            </a:r>
          </a:p>
        </c:rich>
      </c:tx>
      <c:layout>
        <c:manualLayout>
          <c:xMode val="edge"/>
          <c:yMode val="edge"/>
          <c:x val="0.10047941574109626"/>
          <c:y val="3.4020840041510785E-2"/>
        </c:manualLayout>
      </c:layout>
      <c:overlay val="0"/>
      <c:spPr>
        <a:noFill/>
        <a:ln>
          <a:noFill/>
        </a:ln>
        <a:effectLst/>
      </c:spPr>
    </c:title>
    <c:autoTitleDeleted val="0"/>
    <c:plotArea>
      <c:layout/>
      <c:pieChart>
        <c:varyColors val="1"/>
        <c:ser>
          <c:idx val="0"/>
          <c:order val="0"/>
          <c:tx>
            <c:strRef>
              <c:f>'[TESIS-TABULACION.xlsx]PREG9'!$B$3</c:f>
              <c:strCache>
                <c:ptCount val="1"/>
                <c:pt idx="0">
                  <c:v>Existencia de proveedores locales</c:v>
                </c:pt>
              </c:strCache>
            </c:strRef>
          </c:tx>
          <c:spPr>
            <a:solidFill>
              <a:srgbClr val="92D050"/>
            </a:solidFill>
          </c:spPr>
          <c:dPt>
            <c:idx val="0"/>
            <c:bubble3D val="0"/>
            <c:spPr>
              <a:solidFill>
                <a:srgbClr val="92D050"/>
              </a:solidFill>
              <a:ln>
                <a:noFill/>
              </a:ln>
              <a:effectLst/>
            </c:spPr>
            <c:extLst>
              <c:ext xmlns:c16="http://schemas.microsoft.com/office/drawing/2014/chart" uri="{C3380CC4-5D6E-409C-BE32-E72D297353CC}">
                <c16:uniqueId val="{00000001-2B87-4E37-8672-116F1972FEDC}"/>
              </c:ext>
            </c:extLst>
          </c:dPt>
          <c:dPt>
            <c:idx val="1"/>
            <c:bubble3D val="0"/>
            <c:spPr>
              <a:solidFill>
                <a:srgbClr val="00B0F0"/>
              </a:solidFill>
              <a:ln>
                <a:noFill/>
              </a:ln>
              <a:effectLst/>
            </c:spPr>
            <c:extLst>
              <c:ext xmlns:c16="http://schemas.microsoft.com/office/drawing/2014/chart" uri="{C3380CC4-5D6E-409C-BE32-E72D297353CC}">
                <c16:uniqueId val="{00000003-2B87-4E37-8672-116F1972FEDC}"/>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'[TESIS-TABULACION.xlsx]PREG9'!$C$2:$D$2</c:f>
              <c:strCache>
                <c:ptCount val="2"/>
                <c:pt idx="0">
                  <c:v>SI</c:v>
                </c:pt>
                <c:pt idx="1">
                  <c:v>NO</c:v>
                </c:pt>
              </c:strCache>
            </c:strRef>
          </c:cat>
          <c:val>
            <c:numRef>
              <c:f>'[TESIS-TABULACION.xlsx]PREG9'!$C$3:$D$3</c:f>
              <c:numCache>
                <c:formatCode>0%</c:formatCode>
                <c:ptCount val="2"/>
                <c:pt idx="0">
                  <c:v>0.43000000000000038</c:v>
                </c:pt>
                <c:pt idx="1">
                  <c:v>0.56999999999999995</c:v>
                </c:pt>
              </c:numCache>
            </c:numRef>
          </c:val>
          <c:extLst>
            <c:ext xmlns:c16="http://schemas.microsoft.com/office/drawing/2014/chart" uri="{C3380CC4-5D6E-409C-BE32-E72D297353CC}">
              <c16:uniqueId val="{00000004-2B87-4E37-8672-116F1972FEDC}"/>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s-EC"/>
        </a:p>
      </c:txPr>
    </c:legend>
    <c:plotVisOnly val="1"/>
    <c:dispBlanksAs val="zero"/>
    <c:showDLblsOverMax val="0"/>
  </c:chart>
  <c:spPr>
    <a:solidFill>
      <a:schemeClr val="bg1"/>
    </a:solidFill>
    <a:ln w="9525" cap="flat" cmpd="sng" algn="ctr">
      <a:noFill/>
      <a:round/>
    </a:ln>
    <a:effectLst/>
  </c:spPr>
  <c:txPr>
    <a:bodyPr/>
    <a:lstStyle/>
    <a:p>
      <a:pPr>
        <a:defRPr sz="14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46-4260-82BD-93EE04DB7A79}"/>
              </c:ext>
            </c:extLst>
          </c:dPt>
          <c:dPt>
            <c:idx val="1"/>
            <c:bubble3D val="0"/>
            <c:spPr>
              <a:solidFill>
                <a:schemeClr val="accent2"/>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46-4260-82BD-93EE04DB7A79}"/>
              </c:ext>
            </c:extLst>
          </c:dPt>
          <c:dPt>
            <c:idx val="2"/>
            <c:bubble3D val="0"/>
            <c:spPr>
              <a:solidFill>
                <a:schemeClr val="accent3"/>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46-4260-82BD-93EE04DB7A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Hoja1!$B$5:$B$7</c:f>
              <c:strCache>
                <c:ptCount val="3"/>
                <c:pt idx="0">
                  <c:v>1 - 3 años</c:v>
                </c:pt>
                <c:pt idx="1">
                  <c:v>3 - 6 años</c:v>
                </c:pt>
                <c:pt idx="2">
                  <c:v>6 - 9 años</c:v>
                </c:pt>
              </c:strCache>
            </c:strRef>
          </c:cat>
          <c:val>
            <c:numRef>
              <c:f>Hoja1!$C$5:$C$7</c:f>
              <c:numCache>
                <c:formatCode>General</c:formatCode>
                <c:ptCount val="3"/>
                <c:pt idx="0">
                  <c:v>4</c:v>
                </c:pt>
                <c:pt idx="1">
                  <c:v>7</c:v>
                </c:pt>
                <c:pt idx="2">
                  <c:v>19</c:v>
                </c:pt>
              </c:numCache>
            </c:numRef>
          </c:val>
          <c:extLst>
            <c:ext xmlns:c16="http://schemas.microsoft.com/office/drawing/2014/chart" uri="{C3380CC4-5D6E-409C-BE32-E72D297353CC}">
              <c16:uniqueId val="{00000006-6046-4260-82BD-93EE04DB7A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Entry>
      <c:legendEntry>
        <c:idx val="1"/>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Entry>
      <c:legendEntry>
        <c:idx val="2"/>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502133245815556"/>
          <c:w val="0.9261744966442953"/>
          <c:h val="0.784629776545408"/>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Hoja1!$B$21:$B$22</c:f>
              <c:strCache>
                <c:ptCount val="2"/>
                <c:pt idx="0">
                  <c:v>Exportar</c:v>
                </c:pt>
                <c:pt idx="1">
                  <c:v>Crecer a nivel nacional </c:v>
                </c:pt>
              </c:strCache>
            </c:strRef>
          </c:cat>
          <c:val>
            <c:numRef>
              <c:f>Hoja1!$D$21:$D$22</c:f>
              <c:numCache>
                <c:formatCode>0%</c:formatCode>
                <c:ptCount val="2"/>
                <c:pt idx="0">
                  <c:v>0.6333333333333333</c:v>
                </c:pt>
                <c:pt idx="1">
                  <c:v>0.36666666666666664</c:v>
                </c:pt>
              </c:numCache>
            </c:numRef>
          </c:val>
          <c:extLst>
            <c:ext xmlns:c16="http://schemas.microsoft.com/office/drawing/2014/chart" uri="{C3380CC4-5D6E-409C-BE32-E72D297353CC}">
              <c16:uniqueId val="{00000000-E02A-481E-8D21-8260F42FBCD7}"/>
            </c:ext>
          </c:extLst>
        </c:ser>
        <c:dLbls>
          <c:showLegendKey val="0"/>
          <c:showVal val="1"/>
          <c:showCatName val="0"/>
          <c:showSerName val="0"/>
          <c:showPercent val="0"/>
          <c:showBubbleSize val="0"/>
        </c:dLbls>
        <c:gapWidth val="100"/>
        <c:overlap val="-24"/>
        <c:axId val="219831296"/>
        <c:axId val="219862912"/>
      </c:barChart>
      <c:catAx>
        <c:axId val="2198312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9862912"/>
        <c:crosses val="autoZero"/>
        <c:auto val="1"/>
        <c:lblAlgn val="ctr"/>
        <c:lblOffset val="100"/>
        <c:noMultiLvlLbl val="0"/>
      </c:catAx>
      <c:valAx>
        <c:axId val="21986291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1983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Hoja1!$B$47</c:f>
              <c:strCache>
                <c:ptCount val="1"/>
                <c:pt idx="0">
                  <c:v>Actividades profesionales, técnicas y administrativas</c:v>
                </c:pt>
              </c:strCache>
            </c:strRef>
          </c:tx>
          <c:spPr>
            <a:solidFill>
              <a:schemeClr val="accent6"/>
            </a:solidFill>
            <a:ln>
              <a:noFill/>
            </a:ln>
            <a:effectLst/>
          </c:spPr>
          <c:invertIfNegative val="0"/>
          <c:val>
            <c:numRef>
              <c:f>Hoja1!$D$47</c:f>
              <c:numCache>
                <c:formatCode>General</c:formatCode>
                <c:ptCount val="1"/>
                <c:pt idx="0">
                  <c:v>0.46</c:v>
                </c:pt>
              </c:numCache>
            </c:numRef>
          </c:val>
          <c:extLst>
            <c:ext xmlns:c16="http://schemas.microsoft.com/office/drawing/2014/chart" uri="{C3380CC4-5D6E-409C-BE32-E72D297353CC}">
              <c16:uniqueId val="{00000000-94B5-4421-99D4-8963C37C1534}"/>
            </c:ext>
          </c:extLst>
        </c:ser>
        <c:ser>
          <c:idx val="1"/>
          <c:order val="1"/>
          <c:tx>
            <c:strRef>
              <c:f>Hoja1!$B$48</c:f>
              <c:strCache>
                <c:ptCount val="1"/>
                <c:pt idx="0">
                  <c:v>Enseñanza y servicios socailes y de salud</c:v>
                </c:pt>
              </c:strCache>
            </c:strRef>
          </c:tx>
          <c:spPr>
            <a:solidFill>
              <a:schemeClr val="accent5"/>
            </a:solidFill>
            <a:ln>
              <a:noFill/>
            </a:ln>
            <a:effectLst/>
          </c:spPr>
          <c:invertIfNegative val="0"/>
          <c:val>
            <c:numRef>
              <c:f>Hoja1!$D$48</c:f>
              <c:numCache>
                <c:formatCode>General</c:formatCode>
                <c:ptCount val="1"/>
                <c:pt idx="0">
                  <c:v>0.37</c:v>
                </c:pt>
              </c:numCache>
            </c:numRef>
          </c:val>
          <c:extLst>
            <c:ext xmlns:c16="http://schemas.microsoft.com/office/drawing/2014/chart" uri="{C3380CC4-5D6E-409C-BE32-E72D297353CC}">
              <c16:uniqueId val="{00000001-94B5-4421-99D4-8963C37C1534}"/>
            </c:ext>
          </c:extLst>
        </c:ser>
        <c:ser>
          <c:idx val="2"/>
          <c:order val="2"/>
          <c:tx>
            <c:strRef>
              <c:f>Hoja1!$B$49</c:f>
              <c:strCache>
                <c:ptCount val="1"/>
                <c:pt idx="0">
                  <c:v>Manufactura</c:v>
                </c:pt>
              </c:strCache>
            </c:strRef>
          </c:tx>
          <c:spPr>
            <a:solidFill>
              <a:schemeClr val="accent4"/>
            </a:solidFill>
            <a:ln>
              <a:noFill/>
            </a:ln>
            <a:effectLst/>
          </c:spPr>
          <c:invertIfNegative val="0"/>
          <c:val>
            <c:numRef>
              <c:f>Hoja1!$D$49</c:f>
              <c:numCache>
                <c:formatCode>General</c:formatCode>
                <c:ptCount val="1"/>
                <c:pt idx="0">
                  <c:v>0.28999999999999998</c:v>
                </c:pt>
              </c:numCache>
            </c:numRef>
          </c:val>
          <c:extLst>
            <c:ext xmlns:c16="http://schemas.microsoft.com/office/drawing/2014/chart" uri="{C3380CC4-5D6E-409C-BE32-E72D297353CC}">
              <c16:uniqueId val="{00000002-94B5-4421-99D4-8963C37C1534}"/>
            </c:ext>
          </c:extLst>
        </c:ser>
        <c:ser>
          <c:idx val="3"/>
          <c:order val="3"/>
          <c:tx>
            <c:strRef>
              <c:f>Hoja1!$B$50</c:f>
              <c:strCache>
                <c:ptCount val="1"/>
                <c:pt idx="0">
                  <c:v>Comercio </c:v>
                </c:pt>
              </c:strCache>
            </c:strRef>
          </c:tx>
          <c:spPr>
            <a:solidFill>
              <a:schemeClr val="accent6">
                <a:lumMod val="60000"/>
              </a:schemeClr>
            </a:solidFill>
            <a:ln>
              <a:noFill/>
            </a:ln>
            <a:effectLst/>
          </c:spPr>
          <c:invertIfNegative val="0"/>
          <c:val>
            <c:numRef>
              <c:f>Hoja1!$D$50</c:f>
              <c:numCache>
                <c:formatCode>General</c:formatCode>
                <c:ptCount val="1"/>
                <c:pt idx="0">
                  <c:v>0.24</c:v>
                </c:pt>
              </c:numCache>
            </c:numRef>
          </c:val>
          <c:extLst>
            <c:ext xmlns:c16="http://schemas.microsoft.com/office/drawing/2014/chart" uri="{C3380CC4-5D6E-409C-BE32-E72D297353CC}">
              <c16:uniqueId val="{00000003-94B5-4421-99D4-8963C37C1534}"/>
            </c:ext>
          </c:extLst>
        </c:ser>
        <c:ser>
          <c:idx val="4"/>
          <c:order val="4"/>
          <c:tx>
            <c:strRef>
              <c:f>Hoja1!$B$51</c:f>
              <c:strCache>
                <c:ptCount val="1"/>
                <c:pt idx="0">
                  <c:v>Administracion publica </c:v>
                </c:pt>
              </c:strCache>
            </c:strRef>
          </c:tx>
          <c:spPr>
            <a:solidFill>
              <a:schemeClr val="accent5">
                <a:lumMod val="60000"/>
              </a:schemeClr>
            </a:solidFill>
            <a:ln>
              <a:noFill/>
            </a:ln>
            <a:effectLst/>
          </c:spPr>
          <c:invertIfNegative val="0"/>
          <c:val>
            <c:numRef>
              <c:f>Hoja1!$D$51</c:f>
              <c:numCache>
                <c:formatCode>General</c:formatCode>
                <c:ptCount val="1"/>
                <c:pt idx="0">
                  <c:v>0.24</c:v>
                </c:pt>
              </c:numCache>
            </c:numRef>
          </c:val>
          <c:extLst>
            <c:ext xmlns:c16="http://schemas.microsoft.com/office/drawing/2014/chart" uri="{C3380CC4-5D6E-409C-BE32-E72D297353CC}">
              <c16:uniqueId val="{00000004-94B5-4421-99D4-8963C37C1534}"/>
            </c:ext>
          </c:extLst>
        </c:ser>
        <c:ser>
          <c:idx val="5"/>
          <c:order val="5"/>
          <c:tx>
            <c:strRef>
              <c:f>Hoja1!$B$52</c:f>
              <c:strCache>
                <c:ptCount val="1"/>
                <c:pt idx="0">
                  <c:v>Suministro de electricidad y agua</c:v>
                </c:pt>
              </c:strCache>
            </c:strRef>
          </c:tx>
          <c:spPr>
            <a:solidFill>
              <a:schemeClr val="accent4">
                <a:lumMod val="60000"/>
              </a:schemeClr>
            </a:solidFill>
            <a:ln>
              <a:noFill/>
            </a:ln>
            <a:effectLst/>
          </c:spPr>
          <c:invertIfNegative val="0"/>
          <c:val>
            <c:numRef>
              <c:f>Hoja1!$D$52</c:f>
              <c:numCache>
                <c:formatCode>General</c:formatCode>
                <c:ptCount val="1"/>
                <c:pt idx="0">
                  <c:v>0.18</c:v>
                </c:pt>
              </c:numCache>
            </c:numRef>
          </c:val>
          <c:extLst>
            <c:ext xmlns:c16="http://schemas.microsoft.com/office/drawing/2014/chart" uri="{C3380CC4-5D6E-409C-BE32-E72D297353CC}">
              <c16:uniqueId val="{00000005-94B5-4421-99D4-8963C37C1534}"/>
            </c:ext>
          </c:extLst>
        </c:ser>
        <c:ser>
          <c:idx val="6"/>
          <c:order val="6"/>
          <c:tx>
            <c:strRef>
              <c:f>Hoja1!$B$53</c:f>
              <c:strCache>
                <c:ptCount val="1"/>
                <c:pt idx="0">
                  <c:v>Transporte </c:v>
                </c:pt>
              </c:strCache>
            </c:strRef>
          </c:tx>
          <c:spPr>
            <a:solidFill>
              <a:schemeClr val="accent6">
                <a:lumMod val="80000"/>
                <a:lumOff val="20000"/>
              </a:schemeClr>
            </a:solidFill>
            <a:ln>
              <a:noFill/>
            </a:ln>
            <a:effectLst/>
          </c:spPr>
          <c:invertIfNegative val="0"/>
          <c:val>
            <c:numRef>
              <c:f>Hoja1!$D$53</c:f>
              <c:numCache>
                <c:formatCode>General</c:formatCode>
                <c:ptCount val="1"/>
                <c:pt idx="0">
                  <c:v>0.15</c:v>
                </c:pt>
              </c:numCache>
            </c:numRef>
          </c:val>
          <c:extLst>
            <c:ext xmlns:c16="http://schemas.microsoft.com/office/drawing/2014/chart" uri="{C3380CC4-5D6E-409C-BE32-E72D297353CC}">
              <c16:uniqueId val="{00000006-94B5-4421-99D4-8963C37C1534}"/>
            </c:ext>
          </c:extLst>
        </c:ser>
        <c:ser>
          <c:idx val="7"/>
          <c:order val="7"/>
          <c:tx>
            <c:strRef>
              <c:f>Hoja1!$B$54</c:f>
              <c:strCache>
                <c:ptCount val="1"/>
                <c:pt idx="0">
                  <c:v>Agricultura </c:v>
                </c:pt>
              </c:strCache>
            </c:strRef>
          </c:tx>
          <c:spPr>
            <a:solidFill>
              <a:schemeClr val="accent5">
                <a:lumMod val="80000"/>
                <a:lumOff val="20000"/>
              </a:schemeClr>
            </a:solidFill>
            <a:ln>
              <a:noFill/>
            </a:ln>
            <a:effectLst/>
          </c:spPr>
          <c:invertIfNegative val="0"/>
          <c:val>
            <c:numRef>
              <c:f>Hoja1!$D$54</c:f>
              <c:numCache>
                <c:formatCode>General</c:formatCode>
                <c:ptCount val="1"/>
                <c:pt idx="0">
                  <c:v>0.11</c:v>
                </c:pt>
              </c:numCache>
            </c:numRef>
          </c:val>
          <c:extLst>
            <c:ext xmlns:c16="http://schemas.microsoft.com/office/drawing/2014/chart" uri="{C3380CC4-5D6E-409C-BE32-E72D297353CC}">
              <c16:uniqueId val="{00000007-94B5-4421-99D4-8963C37C1534}"/>
            </c:ext>
          </c:extLst>
        </c:ser>
        <c:ser>
          <c:idx val="8"/>
          <c:order val="8"/>
          <c:tx>
            <c:strRef>
              <c:f>Hoja1!$B$55</c:f>
              <c:strCache>
                <c:ptCount val="1"/>
                <c:pt idx="0">
                  <c:v>Acuicultura y pesca de camarón </c:v>
                </c:pt>
              </c:strCache>
            </c:strRef>
          </c:tx>
          <c:spPr>
            <a:solidFill>
              <a:schemeClr val="accent4">
                <a:lumMod val="80000"/>
                <a:lumOff val="20000"/>
              </a:schemeClr>
            </a:solidFill>
            <a:ln>
              <a:noFill/>
            </a:ln>
            <a:effectLst/>
          </c:spPr>
          <c:invertIfNegative val="0"/>
          <c:val>
            <c:numRef>
              <c:f>Hoja1!$D$55</c:f>
              <c:numCache>
                <c:formatCode>General</c:formatCode>
                <c:ptCount val="1"/>
                <c:pt idx="0">
                  <c:v>0.08</c:v>
                </c:pt>
              </c:numCache>
            </c:numRef>
          </c:val>
          <c:extLst>
            <c:ext xmlns:c16="http://schemas.microsoft.com/office/drawing/2014/chart" uri="{C3380CC4-5D6E-409C-BE32-E72D297353CC}">
              <c16:uniqueId val="{00000008-94B5-4421-99D4-8963C37C1534}"/>
            </c:ext>
          </c:extLst>
        </c:ser>
        <c:ser>
          <c:idx val="9"/>
          <c:order val="9"/>
          <c:tx>
            <c:strRef>
              <c:f>Hoja1!$B$56</c:f>
              <c:strCache>
                <c:ptCount val="1"/>
                <c:pt idx="0">
                  <c:v>Otros Servicios </c:v>
                </c:pt>
              </c:strCache>
            </c:strRef>
          </c:tx>
          <c:spPr>
            <a:solidFill>
              <a:schemeClr val="accent6">
                <a:lumMod val="80000"/>
              </a:schemeClr>
            </a:solidFill>
            <a:ln>
              <a:noFill/>
            </a:ln>
            <a:effectLst/>
          </c:spPr>
          <c:invertIfNegative val="0"/>
          <c:val>
            <c:numRef>
              <c:f>Hoja1!$D$56</c:f>
              <c:numCache>
                <c:formatCode>General</c:formatCode>
                <c:ptCount val="1"/>
                <c:pt idx="0">
                  <c:v>7.0000000000000007E-2</c:v>
                </c:pt>
              </c:numCache>
            </c:numRef>
          </c:val>
          <c:extLst>
            <c:ext xmlns:c16="http://schemas.microsoft.com/office/drawing/2014/chart" uri="{C3380CC4-5D6E-409C-BE32-E72D297353CC}">
              <c16:uniqueId val="{00000009-94B5-4421-99D4-8963C37C1534}"/>
            </c:ext>
          </c:extLst>
        </c:ser>
        <c:ser>
          <c:idx val="10"/>
          <c:order val="10"/>
          <c:tx>
            <c:strRef>
              <c:f>Hoja1!$B$57</c:f>
              <c:strCache>
                <c:ptCount val="1"/>
                <c:pt idx="0">
                  <c:v>Pesca</c:v>
                </c:pt>
              </c:strCache>
            </c:strRef>
          </c:tx>
          <c:spPr>
            <a:solidFill>
              <a:schemeClr val="accent5">
                <a:lumMod val="80000"/>
              </a:schemeClr>
            </a:solidFill>
            <a:ln>
              <a:noFill/>
            </a:ln>
            <a:effectLst/>
          </c:spPr>
          <c:invertIfNegative val="0"/>
          <c:val>
            <c:numRef>
              <c:f>Hoja1!$D$57</c:f>
              <c:numCache>
                <c:formatCode>General</c:formatCode>
                <c:ptCount val="1"/>
                <c:pt idx="0">
                  <c:v>0.04</c:v>
                </c:pt>
              </c:numCache>
            </c:numRef>
          </c:val>
          <c:extLst>
            <c:ext xmlns:c16="http://schemas.microsoft.com/office/drawing/2014/chart" uri="{C3380CC4-5D6E-409C-BE32-E72D297353CC}">
              <c16:uniqueId val="{0000000A-94B5-4421-99D4-8963C37C1534}"/>
            </c:ext>
          </c:extLst>
        </c:ser>
        <c:ser>
          <c:idx val="11"/>
          <c:order val="11"/>
          <c:tx>
            <c:strRef>
              <c:f>Hoja1!$B$58</c:f>
              <c:strCache>
                <c:ptCount val="1"/>
                <c:pt idx="0">
                  <c:v>Actividades de servicios financieros </c:v>
                </c:pt>
              </c:strCache>
            </c:strRef>
          </c:tx>
          <c:spPr>
            <a:solidFill>
              <a:schemeClr val="accent4">
                <a:lumMod val="80000"/>
              </a:schemeClr>
            </a:solidFill>
            <a:ln>
              <a:noFill/>
            </a:ln>
            <a:effectLst/>
          </c:spPr>
          <c:invertIfNegative val="0"/>
          <c:val>
            <c:numRef>
              <c:f>Hoja1!$D$58</c:f>
              <c:numCache>
                <c:formatCode>General</c:formatCode>
                <c:ptCount val="1"/>
                <c:pt idx="0">
                  <c:v>0.03</c:v>
                </c:pt>
              </c:numCache>
            </c:numRef>
          </c:val>
          <c:extLst>
            <c:ext xmlns:c16="http://schemas.microsoft.com/office/drawing/2014/chart" uri="{C3380CC4-5D6E-409C-BE32-E72D297353CC}">
              <c16:uniqueId val="{0000000B-94B5-4421-99D4-8963C37C1534}"/>
            </c:ext>
          </c:extLst>
        </c:ser>
        <c:ser>
          <c:idx val="12"/>
          <c:order val="12"/>
          <c:tx>
            <c:strRef>
              <c:f>Hoja1!$B$59</c:f>
              <c:strCache>
                <c:ptCount val="1"/>
                <c:pt idx="0">
                  <c:v>Servicio doméstico </c:v>
                </c:pt>
              </c:strCache>
            </c:strRef>
          </c:tx>
          <c:spPr>
            <a:solidFill>
              <a:schemeClr val="accent6">
                <a:lumMod val="60000"/>
                <a:lumOff val="40000"/>
              </a:schemeClr>
            </a:solidFill>
            <a:ln>
              <a:noFill/>
            </a:ln>
            <a:effectLst/>
          </c:spPr>
          <c:invertIfNegative val="0"/>
          <c:val>
            <c:numRef>
              <c:f>Hoja1!$D$59</c:f>
              <c:numCache>
                <c:formatCode>General</c:formatCode>
                <c:ptCount val="1"/>
                <c:pt idx="0">
                  <c:v>0</c:v>
                </c:pt>
              </c:numCache>
            </c:numRef>
          </c:val>
          <c:extLst>
            <c:ext xmlns:c16="http://schemas.microsoft.com/office/drawing/2014/chart" uri="{C3380CC4-5D6E-409C-BE32-E72D297353CC}">
              <c16:uniqueId val="{0000000C-94B5-4421-99D4-8963C37C1534}"/>
            </c:ext>
          </c:extLst>
        </c:ser>
        <c:ser>
          <c:idx val="13"/>
          <c:order val="13"/>
          <c:tx>
            <c:strRef>
              <c:f>Hoja1!$B$60</c:f>
              <c:strCache>
                <c:ptCount val="1"/>
                <c:pt idx="0">
                  <c:v>Alojamiento y servicios de comida </c:v>
                </c:pt>
              </c:strCache>
            </c:strRef>
          </c:tx>
          <c:spPr>
            <a:solidFill>
              <a:schemeClr val="accent5">
                <a:lumMod val="60000"/>
                <a:lumOff val="40000"/>
              </a:schemeClr>
            </a:solidFill>
            <a:ln>
              <a:noFill/>
            </a:ln>
            <a:effectLst/>
          </c:spPr>
          <c:invertIfNegative val="0"/>
          <c:val>
            <c:numRef>
              <c:f>Hoja1!$D$60</c:f>
              <c:numCache>
                <c:formatCode>General</c:formatCode>
                <c:ptCount val="1"/>
                <c:pt idx="0">
                  <c:v>-0.03</c:v>
                </c:pt>
              </c:numCache>
            </c:numRef>
          </c:val>
          <c:extLst>
            <c:ext xmlns:c16="http://schemas.microsoft.com/office/drawing/2014/chart" uri="{C3380CC4-5D6E-409C-BE32-E72D297353CC}">
              <c16:uniqueId val="{0000000D-94B5-4421-99D4-8963C37C1534}"/>
            </c:ext>
          </c:extLst>
        </c:ser>
        <c:ser>
          <c:idx val="14"/>
          <c:order val="14"/>
          <c:tx>
            <c:strRef>
              <c:f>Hoja1!$B$61</c:f>
              <c:strCache>
                <c:ptCount val="1"/>
                <c:pt idx="0">
                  <c:v>Correo y comunicaciones </c:v>
                </c:pt>
              </c:strCache>
            </c:strRef>
          </c:tx>
          <c:spPr>
            <a:solidFill>
              <a:schemeClr val="accent4">
                <a:lumMod val="60000"/>
                <a:lumOff val="40000"/>
              </a:schemeClr>
            </a:solidFill>
            <a:ln>
              <a:noFill/>
            </a:ln>
            <a:effectLst/>
          </c:spPr>
          <c:invertIfNegative val="0"/>
          <c:val>
            <c:numRef>
              <c:f>Hoja1!$D$61</c:f>
              <c:numCache>
                <c:formatCode>General</c:formatCode>
                <c:ptCount val="1"/>
                <c:pt idx="0">
                  <c:v>-7.0000000000000007E-2</c:v>
                </c:pt>
              </c:numCache>
            </c:numRef>
          </c:val>
          <c:extLst>
            <c:ext xmlns:c16="http://schemas.microsoft.com/office/drawing/2014/chart" uri="{C3380CC4-5D6E-409C-BE32-E72D297353CC}">
              <c16:uniqueId val="{0000000E-94B5-4421-99D4-8963C37C1534}"/>
            </c:ext>
          </c:extLst>
        </c:ser>
        <c:ser>
          <c:idx val="15"/>
          <c:order val="15"/>
          <c:tx>
            <c:strRef>
              <c:f>Hoja1!$B$62</c:f>
              <c:strCache>
                <c:ptCount val="1"/>
                <c:pt idx="0">
                  <c:v>Construcción </c:v>
                </c:pt>
              </c:strCache>
            </c:strRef>
          </c:tx>
          <c:spPr>
            <a:solidFill>
              <a:schemeClr val="accent6">
                <a:lumMod val="50000"/>
              </a:schemeClr>
            </a:solidFill>
            <a:ln>
              <a:noFill/>
            </a:ln>
            <a:effectLst/>
          </c:spPr>
          <c:invertIfNegative val="0"/>
          <c:val>
            <c:numRef>
              <c:f>Hoja1!$D$62</c:f>
              <c:numCache>
                <c:formatCode>General</c:formatCode>
                <c:ptCount val="1"/>
                <c:pt idx="0">
                  <c:v>-0.11</c:v>
                </c:pt>
              </c:numCache>
            </c:numRef>
          </c:val>
          <c:extLst>
            <c:ext xmlns:c16="http://schemas.microsoft.com/office/drawing/2014/chart" uri="{C3380CC4-5D6E-409C-BE32-E72D297353CC}">
              <c16:uniqueId val="{0000000F-94B5-4421-99D4-8963C37C1534}"/>
            </c:ext>
          </c:extLst>
        </c:ser>
        <c:ser>
          <c:idx val="16"/>
          <c:order val="16"/>
          <c:tx>
            <c:strRef>
              <c:f>Hoja1!$B$63</c:f>
              <c:strCache>
                <c:ptCount val="1"/>
                <c:pt idx="0">
                  <c:v>Refinación de petróleo </c:v>
                </c:pt>
              </c:strCache>
            </c:strRef>
          </c:tx>
          <c:spPr>
            <a:solidFill>
              <a:schemeClr val="accent5">
                <a:lumMod val="50000"/>
              </a:schemeClr>
            </a:solidFill>
            <a:ln>
              <a:noFill/>
            </a:ln>
            <a:effectLst/>
          </c:spPr>
          <c:invertIfNegative val="0"/>
          <c:val>
            <c:numRef>
              <c:f>Hoja1!$D$63</c:f>
              <c:numCache>
                <c:formatCode>General</c:formatCode>
                <c:ptCount val="1"/>
                <c:pt idx="0">
                  <c:v>-0.19</c:v>
                </c:pt>
              </c:numCache>
            </c:numRef>
          </c:val>
          <c:extLst>
            <c:ext xmlns:c16="http://schemas.microsoft.com/office/drawing/2014/chart" uri="{C3380CC4-5D6E-409C-BE32-E72D297353CC}">
              <c16:uniqueId val="{00000010-94B5-4421-99D4-8963C37C1534}"/>
            </c:ext>
          </c:extLst>
        </c:ser>
        <c:ser>
          <c:idx val="17"/>
          <c:order val="17"/>
          <c:tx>
            <c:strRef>
              <c:f>Hoja1!$B$64</c:f>
              <c:strCache>
                <c:ptCount val="1"/>
                <c:pt idx="0">
                  <c:v>Petróleo y minas </c:v>
                </c:pt>
              </c:strCache>
            </c:strRef>
          </c:tx>
          <c:spPr>
            <a:solidFill>
              <a:schemeClr val="accent4">
                <a:lumMod val="50000"/>
              </a:schemeClr>
            </a:solidFill>
            <a:ln>
              <a:noFill/>
            </a:ln>
            <a:effectLst/>
          </c:spPr>
          <c:invertIfNegative val="0"/>
          <c:val>
            <c:numRef>
              <c:f>Hoja1!$D$64</c:f>
              <c:numCache>
                <c:formatCode>General</c:formatCode>
                <c:ptCount val="1"/>
                <c:pt idx="0">
                  <c:v>-0.27</c:v>
                </c:pt>
              </c:numCache>
            </c:numRef>
          </c:val>
          <c:extLst>
            <c:ext xmlns:c16="http://schemas.microsoft.com/office/drawing/2014/chart" uri="{C3380CC4-5D6E-409C-BE32-E72D297353CC}">
              <c16:uniqueId val="{00000011-94B5-4421-99D4-8963C37C1534}"/>
            </c:ext>
          </c:extLst>
        </c:ser>
        <c:dLbls>
          <c:showLegendKey val="0"/>
          <c:showVal val="0"/>
          <c:showCatName val="0"/>
          <c:showSerName val="0"/>
          <c:showPercent val="0"/>
          <c:showBubbleSize val="0"/>
        </c:dLbls>
        <c:gapWidth val="300"/>
        <c:axId val="193594880"/>
        <c:axId val="193596416"/>
      </c:barChart>
      <c:catAx>
        <c:axId val="193594880"/>
        <c:scaling>
          <c:orientation val="minMax"/>
        </c:scaling>
        <c:delete val="1"/>
        <c:axPos val="b"/>
        <c:numFmt formatCode="General" sourceLinked="1"/>
        <c:majorTickMark val="none"/>
        <c:minorTickMark val="none"/>
        <c:tickLblPos val="nextTo"/>
        <c:crossAx val="193596416"/>
        <c:crosses val="autoZero"/>
        <c:auto val="1"/>
        <c:lblAlgn val="ctr"/>
        <c:lblOffset val="100"/>
        <c:noMultiLvlLbl val="0"/>
      </c:catAx>
      <c:valAx>
        <c:axId val="193596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a:t>PIB sectorial (2005 - 2015)</a:t>
                </a:r>
                <a:endParaRPr lang="es-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93594880"/>
        <c:crosses val="autoZero"/>
        <c:crossBetween val="between"/>
      </c:valAx>
      <c:spPr>
        <a:noFill/>
        <a:ln>
          <a:noFill/>
        </a:ln>
        <a:effectLst/>
      </c:spPr>
    </c:plotArea>
    <c:legend>
      <c:legendPos val="r"/>
      <c:layout>
        <c:manualLayout>
          <c:xMode val="edge"/>
          <c:yMode val="edge"/>
          <c:x val="0.6447716477965495"/>
          <c:y val="3.7098949203787694E-2"/>
          <c:w val="0.31269008598107212"/>
          <c:h val="0.8788529260475606"/>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Arial Black" panose="020B0A04020102020204" pitchFamily="34" charset="0"/>
              <a:ea typeface="+mj-ea"/>
              <a:cs typeface="+mj-cs"/>
            </a:defRPr>
          </a:pPr>
          <a:endParaRPr lang="es-EC"/>
        </a:p>
      </c:txPr>
    </c:title>
    <c:autoTitleDeleted val="0"/>
    <c:plotArea>
      <c:layout/>
      <c:lineChart>
        <c:grouping val="standard"/>
        <c:varyColors val="0"/>
        <c:ser>
          <c:idx val="0"/>
          <c:order val="0"/>
          <c:tx>
            <c:strRef>
              <c:f>Hoja1!$C$85</c:f>
              <c:strCache>
                <c:ptCount val="1"/>
                <c:pt idx="0">
                  <c:v>Fabricación de productos textiles: prendas de vestir</c:v>
                </c:pt>
              </c:strCache>
            </c:strRef>
          </c:tx>
          <c:spPr>
            <a:ln w="2222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Hoja1!$D$82:$N$82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Hoja1!$D$99:$N$99</c:f>
              <c:numCache>
                <c:formatCode>0.0%</c:formatCode>
                <c:ptCount val="11"/>
                <c:pt idx="0" formatCode="0.00%">
                  <c:v>3.9E-2</c:v>
                </c:pt>
                <c:pt idx="1">
                  <c:v>4.3159215989184395E-2</c:v>
                </c:pt>
                <c:pt idx="2">
                  <c:v>4.1373565346169525E-2</c:v>
                </c:pt>
                <c:pt idx="3">
                  <c:v>3.9729801795397292E-2</c:v>
                </c:pt>
                <c:pt idx="4">
                  <c:v>3.821166011284103E-2</c:v>
                </c:pt>
                <c:pt idx="5">
                  <c:v>1.4985590778095088E-2</c:v>
                </c:pt>
                <c:pt idx="6">
                  <c:v>5.1959114139693306E-2</c:v>
                </c:pt>
                <c:pt idx="7">
                  <c:v>5.2631578947368467E-2</c:v>
                </c:pt>
                <c:pt idx="8">
                  <c:v>3.8461538461538491E-2</c:v>
                </c:pt>
                <c:pt idx="9">
                  <c:v>5.9259259259259102E-2</c:v>
                </c:pt>
                <c:pt idx="10">
                  <c:v>-5.9440559440559301E-2</c:v>
                </c:pt>
              </c:numCache>
            </c:numRef>
          </c:val>
          <c:smooth val="0"/>
          <c:extLst>
            <c:ext xmlns:c16="http://schemas.microsoft.com/office/drawing/2014/chart" uri="{C3380CC4-5D6E-409C-BE32-E72D297353CC}">
              <c16:uniqueId val="{00000000-A6E2-4C6C-839C-9856E89408F4}"/>
            </c:ext>
          </c:extLst>
        </c:ser>
        <c:dLbls>
          <c:showLegendKey val="0"/>
          <c:showVal val="1"/>
          <c:showCatName val="0"/>
          <c:showSerName val="0"/>
          <c:showPercent val="0"/>
          <c:showBubbleSize val="0"/>
        </c:dLbls>
        <c:smooth val="0"/>
        <c:axId val="195450752"/>
        <c:axId val="195461888"/>
      </c:lineChart>
      <c:catAx>
        <c:axId val="19545075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195461888"/>
        <c:crosses val="autoZero"/>
        <c:auto val="1"/>
        <c:lblAlgn val="ctr"/>
        <c:lblOffset val="100"/>
        <c:noMultiLvlLbl val="0"/>
      </c:catAx>
      <c:valAx>
        <c:axId val="19546188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1954507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v>Importaciones </c:v>
          </c:tx>
          <c:spPr>
            <a:solidFill>
              <a:schemeClr val="accent2"/>
            </a:solidFill>
            <a:ln>
              <a:noFill/>
            </a:ln>
            <a:effectLst/>
          </c:spPr>
          <c:invertIfNegative val="0"/>
          <c:cat>
            <c:numRef>
              <c:f>Hoja1!$D$113:$N$113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Hoja1!$D$114:$N$114</c:f>
              <c:numCache>
                <c:formatCode>General</c:formatCode>
                <c:ptCount val="11"/>
                <c:pt idx="0">
                  <c:v>5.48</c:v>
                </c:pt>
                <c:pt idx="1">
                  <c:v>4.9850000000000003</c:v>
                </c:pt>
                <c:pt idx="2">
                  <c:v>4.49</c:v>
                </c:pt>
                <c:pt idx="3">
                  <c:v>3.9950000000000001</c:v>
                </c:pt>
                <c:pt idx="4">
                  <c:v>3.5</c:v>
                </c:pt>
                <c:pt idx="5">
                  <c:v>2.97</c:v>
                </c:pt>
                <c:pt idx="6">
                  <c:v>2.58</c:v>
                </c:pt>
                <c:pt idx="7">
                  <c:v>1.98</c:v>
                </c:pt>
                <c:pt idx="8">
                  <c:v>1.89</c:v>
                </c:pt>
                <c:pt idx="9">
                  <c:v>1.74</c:v>
                </c:pt>
                <c:pt idx="10">
                  <c:v>0.98</c:v>
                </c:pt>
              </c:numCache>
            </c:numRef>
          </c:val>
          <c:extLst>
            <c:ext xmlns:c16="http://schemas.microsoft.com/office/drawing/2014/chart" uri="{C3380CC4-5D6E-409C-BE32-E72D297353CC}">
              <c16:uniqueId val="{00000000-02E1-407C-8276-2B810AB61C96}"/>
            </c:ext>
          </c:extLst>
        </c:ser>
        <c:dLbls>
          <c:showLegendKey val="0"/>
          <c:showVal val="0"/>
          <c:showCatName val="0"/>
          <c:showSerName val="0"/>
          <c:showPercent val="0"/>
          <c:showBubbleSize val="0"/>
        </c:dLbls>
        <c:gapWidth val="150"/>
        <c:axId val="195495424"/>
        <c:axId val="195496960"/>
      </c:barChart>
      <c:catAx>
        <c:axId val="19549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95496960"/>
        <c:crosses val="autoZero"/>
        <c:auto val="1"/>
        <c:lblAlgn val="ctr"/>
        <c:lblOffset val="100"/>
        <c:noMultiLvlLbl val="0"/>
      </c:catAx>
      <c:valAx>
        <c:axId val="19549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95495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9766558995197E-2"/>
          <c:y val="3.9683090767692476E-2"/>
          <c:w val="0.92538220256034653"/>
          <c:h val="0.90299688923452948"/>
        </c:manualLayout>
      </c:layout>
      <c:lineChart>
        <c:grouping val="standard"/>
        <c:varyColors val="0"/>
        <c:ser>
          <c:idx val="0"/>
          <c:order val="0"/>
          <c:tx>
            <c:v>Variación %</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Hoja1!$D$113:$N$113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Hoja1!$D$115:$N$115</c:f>
              <c:numCache>
                <c:formatCode>0.00%</c:formatCode>
                <c:ptCount val="11"/>
                <c:pt idx="0">
                  <c:v>-8.4599999999999995E-2</c:v>
                </c:pt>
                <c:pt idx="1">
                  <c:v>-9.0328467153284686E-2</c:v>
                </c:pt>
                <c:pt idx="2">
                  <c:v>-9.9297893681043151E-2</c:v>
                </c:pt>
                <c:pt idx="3">
                  <c:v>-0.11024498886414255</c:v>
                </c:pt>
                <c:pt idx="4">
                  <c:v>-0.12390488110137675</c:v>
                </c:pt>
                <c:pt idx="5">
                  <c:v>-0.15142857142857138</c:v>
                </c:pt>
                <c:pt idx="6">
                  <c:v>-0.13131313131313135</c:v>
                </c:pt>
                <c:pt idx="7">
                  <c:v>-0.23255813953488375</c:v>
                </c:pt>
                <c:pt idx="8">
                  <c:v>-4.5454545454545497E-2</c:v>
                </c:pt>
                <c:pt idx="9">
                  <c:v>-7.9365079365079319E-2</c:v>
                </c:pt>
                <c:pt idx="10">
                  <c:v>-0.43678160919540232</c:v>
                </c:pt>
              </c:numCache>
            </c:numRef>
          </c:val>
          <c:smooth val="0"/>
          <c:extLst>
            <c:ext xmlns:c16="http://schemas.microsoft.com/office/drawing/2014/chart" uri="{C3380CC4-5D6E-409C-BE32-E72D297353CC}">
              <c16:uniqueId val="{00000000-EAD8-4669-BA82-78CE5B153CD0}"/>
            </c:ext>
          </c:extLst>
        </c:ser>
        <c:dLbls>
          <c:showLegendKey val="0"/>
          <c:showVal val="1"/>
          <c:showCatName val="0"/>
          <c:showSerName val="0"/>
          <c:showPercent val="0"/>
          <c:showBubbleSize val="0"/>
        </c:dLbls>
        <c:smooth val="0"/>
        <c:axId val="195509632"/>
        <c:axId val="195533056"/>
      </c:lineChart>
      <c:catAx>
        <c:axId val="1955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5533056"/>
        <c:crosses val="autoZero"/>
        <c:auto val="1"/>
        <c:lblAlgn val="ctr"/>
        <c:lblOffset val="100"/>
        <c:noMultiLvlLbl val="0"/>
      </c:catAx>
      <c:valAx>
        <c:axId val="195533056"/>
        <c:scaling>
          <c:orientation val="minMax"/>
        </c:scaling>
        <c:delete val="1"/>
        <c:axPos val="l"/>
        <c:numFmt formatCode="0.00%" sourceLinked="1"/>
        <c:majorTickMark val="none"/>
        <c:minorTickMark val="none"/>
        <c:tickLblPos val="nextTo"/>
        <c:crossAx val="19550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'Trade_Map_-_Lista_de_los_mercad'!$A$16</c:f>
              <c:strCache>
                <c:ptCount val="1"/>
                <c:pt idx="0">
                  <c:v>Miles USD</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'Trade_Map_-_Lista_de_los_mercad'!$B$15:$L$15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'Trade_Map_-_Lista_de_los_mercad'!$B$16:$L$16</c:f>
              <c:numCache>
                <c:formatCode>_(* #,##0.00_);_(* \(#,##0.00\);_(* "-"??_);_(@_)</c:formatCode>
                <c:ptCount val="11"/>
                <c:pt idx="0">
                  <c:v>7580</c:v>
                </c:pt>
                <c:pt idx="1">
                  <c:v>9456</c:v>
                </c:pt>
                <c:pt idx="2">
                  <c:v>11332</c:v>
                </c:pt>
                <c:pt idx="3">
                  <c:v>13208</c:v>
                </c:pt>
                <c:pt idx="4">
                  <c:v>15084</c:v>
                </c:pt>
                <c:pt idx="5">
                  <c:v>16960</c:v>
                </c:pt>
                <c:pt idx="6">
                  <c:v>18836</c:v>
                </c:pt>
                <c:pt idx="7">
                  <c:v>20712</c:v>
                </c:pt>
                <c:pt idx="8">
                  <c:v>16194</c:v>
                </c:pt>
                <c:pt idx="9">
                  <c:v>13793</c:v>
                </c:pt>
                <c:pt idx="10">
                  <c:v>9921</c:v>
                </c:pt>
              </c:numCache>
            </c:numRef>
          </c:val>
          <c:smooth val="0"/>
          <c:extLst>
            <c:ext xmlns:c16="http://schemas.microsoft.com/office/drawing/2014/chart" uri="{C3380CC4-5D6E-409C-BE32-E72D297353CC}">
              <c16:uniqueId val="{00000000-51B3-4069-8B5C-C3017DB4A422}"/>
            </c:ext>
          </c:extLst>
        </c:ser>
        <c:dLbls>
          <c:dLblPos val="ctr"/>
          <c:showLegendKey val="0"/>
          <c:showVal val="1"/>
          <c:showCatName val="0"/>
          <c:showSerName val="0"/>
          <c:showPercent val="0"/>
          <c:showBubbleSize val="0"/>
        </c:dLbls>
        <c:smooth val="0"/>
        <c:axId val="208946304"/>
        <c:axId val="209000320"/>
      </c:lineChart>
      <c:catAx>
        <c:axId val="2089463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09000320"/>
        <c:crosses val="autoZero"/>
        <c:auto val="1"/>
        <c:lblAlgn val="ctr"/>
        <c:lblOffset val="100"/>
        <c:noMultiLvlLbl val="0"/>
      </c:catAx>
      <c:valAx>
        <c:axId val="20900032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C"/>
                  <a:t>Miles USD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C"/>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20894630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none"/>
          </c:marker>
          <c:cat>
            <c:numRef>
              <c:f>'Trade_Map_-_Lista_de_los_mercad'!$B$15:$L$15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'Trade_Map_-_Lista_de_los_mercad'!$B$16:$L$16</c:f>
              <c:numCache>
                <c:formatCode>General</c:formatCode>
                <c:ptCount val="11"/>
                <c:pt idx="0">
                  <c:v>0</c:v>
                </c:pt>
                <c:pt idx="1">
                  <c:v>0</c:v>
                </c:pt>
                <c:pt idx="2">
                  <c:v>0</c:v>
                </c:pt>
                <c:pt idx="3">
                  <c:v>7</c:v>
                </c:pt>
                <c:pt idx="4">
                  <c:v>3</c:v>
                </c:pt>
                <c:pt idx="5">
                  <c:v>0</c:v>
                </c:pt>
                <c:pt idx="6">
                  <c:v>12</c:v>
                </c:pt>
                <c:pt idx="7">
                  <c:v>6</c:v>
                </c:pt>
                <c:pt idx="8">
                  <c:v>0</c:v>
                </c:pt>
                <c:pt idx="9">
                  <c:v>9</c:v>
                </c:pt>
                <c:pt idx="10">
                  <c:v>7</c:v>
                </c:pt>
              </c:numCache>
            </c:numRef>
          </c:val>
          <c:smooth val="0"/>
          <c:extLst>
            <c:ext xmlns:c16="http://schemas.microsoft.com/office/drawing/2014/chart" uri="{C3380CC4-5D6E-409C-BE32-E72D297353CC}">
              <c16:uniqueId val="{00000000-7AEA-4CA2-A7C0-630AFEB6BC65}"/>
            </c:ext>
          </c:extLst>
        </c:ser>
        <c:dLbls>
          <c:showLegendKey val="0"/>
          <c:showVal val="0"/>
          <c:showCatName val="0"/>
          <c:showSerName val="0"/>
          <c:showPercent val="0"/>
          <c:showBubbleSize val="0"/>
        </c:dLbls>
        <c:smooth val="0"/>
        <c:axId val="209057280"/>
        <c:axId val="209058816"/>
      </c:lineChart>
      <c:catAx>
        <c:axId val="2090572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09058816"/>
        <c:crosses val="autoZero"/>
        <c:auto val="1"/>
        <c:lblAlgn val="ctr"/>
        <c:lblOffset val="100"/>
        <c:noMultiLvlLbl val="0"/>
      </c:catAx>
      <c:valAx>
        <c:axId val="20905881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C"/>
                  <a:t>Miles de USD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0905728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s-EC"/>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7942194457026"/>
          <c:y val="1.9912662033967552E-2"/>
          <c:w val="0.72750850051820837"/>
          <c:h val="0.52516219795149777"/>
        </c:manualLayout>
      </c:layout>
      <c:barChart>
        <c:barDir val="col"/>
        <c:grouping val="stacked"/>
        <c:varyColors val="0"/>
        <c:ser>
          <c:idx val="0"/>
          <c:order val="0"/>
          <c:tx>
            <c:strRef>
              <c:f>Hoja1!$D$45</c:f>
              <c:strCache>
                <c:ptCount val="1"/>
                <c:pt idx="0">
                  <c:v>Agricultura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Hoja1!$C$46:$C$56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Hoja1!$D$46:$D$56</c:f>
              <c:numCache>
                <c:formatCode>0.00</c:formatCode>
                <c:ptCount val="11"/>
                <c:pt idx="0">
                  <c:v>7.6333333333333302</c:v>
                </c:pt>
                <c:pt idx="1">
                  <c:v>7.4833333333333298</c:v>
                </c:pt>
                <c:pt idx="2">
                  <c:v>7.3333333333333304</c:v>
                </c:pt>
                <c:pt idx="3">
                  <c:v>7.18333333333333</c:v>
                </c:pt>
                <c:pt idx="4">
                  <c:v>7.0333333333333297</c:v>
                </c:pt>
                <c:pt idx="5">
                  <c:v>6.6</c:v>
                </c:pt>
                <c:pt idx="6">
                  <c:v>7.3</c:v>
                </c:pt>
                <c:pt idx="7">
                  <c:v>6.3</c:v>
                </c:pt>
                <c:pt idx="8">
                  <c:v>5.6</c:v>
                </c:pt>
                <c:pt idx="9">
                  <c:v>5.45</c:v>
                </c:pt>
                <c:pt idx="10">
                  <c:v>5.05</c:v>
                </c:pt>
              </c:numCache>
            </c:numRef>
          </c:val>
          <c:extLst>
            <c:ext xmlns:c16="http://schemas.microsoft.com/office/drawing/2014/chart" uri="{C3380CC4-5D6E-409C-BE32-E72D297353CC}">
              <c16:uniqueId val="{00000000-BD83-4E5B-A3EF-99275A7266E1}"/>
            </c:ext>
          </c:extLst>
        </c:ser>
        <c:ser>
          <c:idx val="1"/>
          <c:order val="1"/>
          <c:tx>
            <c:strRef>
              <c:f>Hoja1!$E$45</c:f>
              <c:strCache>
                <c:ptCount val="1"/>
                <c:pt idx="0">
                  <c:v>Industrias Manufactureras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Hoja1!$C$46:$C$56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Hoja1!$E$46:$E$56</c:f>
              <c:numCache>
                <c:formatCode>0.00</c:formatCode>
                <c:ptCount val="11"/>
                <c:pt idx="0">
                  <c:v>16.2</c:v>
                </c:pt>
                <c:pt idx="1">
                  <c:v>15.45</c:v>
                </c:pt>
                <c:pt idx="2">
                  <c:v>14.7</c:v>
                </c:pt>
                <c:pt idx="3">
                  <c:v>13.95</c:v>
                </c:pt>
                <c:pt idx="4">
                  <c:v>13.2</c:v>
                </c:pt>
                <c:pt idx="5">
                  <c:v>11.2</c:v>
                </c:pt>
                <c:pt idx="6">
                  <c:v>14.2</c:v>
                </c:pt>
                <c:pt idx="7">
                  <c:v>9.6999999999999993</c:v>
                </c:pt>
                <c:pt idx="8">
                  <c:v>10.4</c:v>
                </c:pt>
                <c:pt idx="9">
                  <c:v>9.65</c:v>
                </c:pt>
                <c:pt idx="10">
                  <c:v>8.9600000000000009</c:v>
                </c:pt>
              </c:numCache>
            </c:numRef>
          </c:val>
          <c:extLst>
            <c:ext xmlns:c16="http://schemas.microsoft.com/office/drawing/2014/chart" uri="{C3380CC4-5D6E-409C-BE32-E72D297353CC}">
              <c16:uniqueId val="{00000001-BD83-4E5B-A3EF-99275A7266E1}"/>
            </c:ext>
          </c:extLst>
        </c:ser>
        <c:ser>
          <c:idx val="2"/>
          <c:order val="2"/>
          <c:tx>
            <c:strRef>
              <c:f>Hoja1!$F$45</c:f>
              <c:strCache>
                <c:ptCount val="1"/>
                <c:pt idx="0">
                  <c:v>Extracción de Petroleo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Hoja1!$C$46:$C$56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Hoja1!$F$46:$F$56</c:f>
              <c:numCache>
                <c:formatCode>0.00</c:formatCode>
                <c:ptCount val="11"/>
                <c:pt idx="0">
                  <c:v>7.5</c:v>
                </c:pt>
                <c:pt idx="1">
                  <c:v>7.9</c:v>
                </c:pt>
                <c:pt idx="2">
                  <c:v>8.3000000000000007</c:v>
                </c:pt>
                <c:pt idx="3">
                  <c:v>8.6999999999999993</c:v>
                </c:pt>
                <c:pt idx="4">
                  <c:v>9.1</c:v>
                </c:pt>
                <c:pt idx="5">
                  <c:v>9.4</c:v>
                </c:pt>
                <c:pt idx="6">
                  <c:v>10.1</c:v>
                </c:pt>
                <c:pt idx="7">
                  <c:v>10.199999999999999</c:v>
                </c:pt>
                <c:pt idx="8">
                  <c:v>13.2</c:v>
                </c:pt>
                <c:pt idx="9">
                  <c:v>13.6</c:v>
                </c:pt>
                <c:pt idx="10">
                  <c:v>14.75</c:v>
                </c:pt>
              </c:numCache>
            </c:numRef>
          </c:val>
          <c:extLst>
            <c:ext xmlns:c16="http://schemas.microsoft.com/office/drawing/2014/chart" uri="{C3380CC4-5D6E-409C-BE32-E72D297353CC}">
              <c16:uniqueId val="{00000002-BD83-4E5B-A3EF-99275A7266E1}"/>
            </c:ext>
          </c:extLst>
        </c:ser>
        <c:ser>
          <c:idx val="3"/>
          <c:order val="3"/>
          <c:tx>
            <c:strRef>
              <c:f>Hoja1!$G$45</c:f>
              <c:strCache>
                <c:ptCount val="1"/>
                <c:pt idx="0">
                  <c:v>Servicios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Hoja1!$C$46:$C$56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Hoja1!$G$46:$G$56</c:f>
              <c:numCache>
                <c:formatCode>0.00</c:formatCode>
                <c:ptCount val="11"/>
                <c:pt idx="0">
                  <c:v>68.6666666666667</c:v>
                </c:pt>
                <c:pt idx="1">
                  <c:v>69.1666666666667</c:v>
                </c:pt>
                <c:pt idx="2">
                  <c:v>69.6666666666667</c:v>
                </c:pt>
                <c:pt idx="3">
                  <c:v>70.1666666666667</c:v>
                </c:pt>
                <c:pt idx="4">
                  <c:v>70.6666666666667</c:v>
                </c:pt>
                <c:pt idx="5">
                  <c:v>72.8</c:v>
                </c:pt>
                <c:pt idx="6">
                  <c:v>68.400000000000006</c:v>
                </c:pt>
                <c:pt idx="7">
                  <c:v>73.8</c:v>
                </c:pt>
                <c:pt idx="8">
                  <c:v>70.900000000000006</c:v>
                </c:pt>
                <c:pt idx="9">
                  <c:v>71.400000000000006</c:v>
                </c:pt>
                <c:pt idx="10">
                  <c:v>71.37</c:v>
                </c:pt>
              </c:numCache>
            </c:numRef>
          </c:val>
          <c:extLst>
            <c:ext xmlns:c16="http://schemas.microsoft.com/office/drawing/2014/chart" uri="{C3380CC4-5D6E-409C-BE32-E72D297353CC}">
              <c16:uniqueId val="{00000003-BD83-4E5B-A3EF-99275A7266E1}"/>
            </c:ext>
          </c:extLst>
        </c:ser>
        <c:dLbls>
          <c:showLegendKey val="0"/>
          <c:showVal val="1"/>
          <c:showCatName val="0"/>
          <c:showSerName val="0"/>
          <c:showPercent val="0"/>
          <c:showBubbleSize val="0"/>
        </c:dLbls>
        <c:gapWidth val="75"/>
        <c:overlap val="100"/>
        <c:axId val="209111680"/>
        <c:axId val="209211776"/>
      </c:barChart>
      <c:catAx>
        <c:axId val="2091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211776"/>
        <c:crosses val="autoZero"/>
        <c:auto val="1"/>
        <c:lblAlgn val="ctr"/>
        <c:lblOffset val="100"/>
        <c:noMultiLvlLbl val="0"/>
      </c:catAx>
      <c:valAx>
        <c:axId val="2092117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11680"/>
        <c:crosses val="autoZero"/>
        <c:crossBetween val="between"/>
      </c:valAx>
      <c:spPr>
        <a:noFill/>
        <a:ln>
          <a:noFill/>
        </a:ln>
        <a:effectLst/>
      </c:spPr>
    </c:plotArea>
    <c:legend>
      <c:legendPos val="b"/>
      <c:layout>
        <c:manualLayout>
          <c:xMode val="edge"/>
          <c:yMode val="edge"/>
          <c:x val="1.6543983889649873E-4"/>
          <c:y val="0.75665162953415577"/>
          <c:w val="0.78737514577388479"/>
          <c:h val="0.1632006521700393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342834402735"/>
          <c:y val="0"/>
          <c:w val="0.6927527178218813"/>
          <c:h val="0.62643378068001798"/>
        </c:manualLayout>
      </c:layout>
      <c:barChart>
        <c:barDir val="col"/>
        <c:grouping val="clustered"/>
        <c:varyColors val="0"/>
        <c:ser>
          <c:idx val="0"/>
          <c:order val="0"/>
          <c:tx>
            <c:strRef>
              <c:f>'[TESIS-GRAFICOS.xlsx]PREG8'!$B$3</c:f>
              <c:strCache>
                <c:ptCount val="1"/>
                <c:pt idx="0">
                  <c:v>% Afectación</c:v>
                </c:pt>
              </c:strCache>
            </c:strRef>
          </c:tx>
          <c:spPr>
            <a:solidFill>
              <a:schemeClr val="accent2"/>
            </a:solidFill>
            <a:ln w="19050" cap="flat" cmpd="sng" algn="ctr">
              <a:solidFill>
                <a:schemeClr val="lt1"/>
              </a:solidFill>
              <a:prstDash val="solid"/>
              <a:miter lim="800000"/>
            </a:ln>
            <a:effectLst/>
          </c:spPr>
          <c:invertIfNegative val="0"/>
          <c:dLbls>
            <c:spPr>
              <a:noFill/>
              <a:ln>
                <a:noFill/>
              </a:ln>
              <a:effectLst/>
            </c:spPr>
            <c:txPr>
              <a:bodyPr rot="-540000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'[TESIS-GRAFICOS.xlsx]PREG8'!$C$2:$F$2</c:f>
              <c:strCache>
                <c:ptCount val="4"/>
                <c:pt idx="0">
                  <c:v>Contrabando</c:v>
                </c:pt>
                <c:pt idx="1">
                  <c:v>Productos asiáticos baratos</c:v>
                </c:pt>
                <c:pt idx="2">
                  <c:v>Devaluación Monedas Extranjeras </c:v>
                </c:pt>
                <c:pt idx="3">
                  <c:v>Cambios consumo</c:v>
                </c:pt>
              </c:strCache>
            </c:strRef>
          </c:cat>
          <c:val>
            <c:numRef>
              <c:f>'[TESIS-GRAFICOS.xlsx]PREG8'!$C$3:$F$3</c:f>
              <c:numCache>
                <c:formatCode>0%</c:formatCode>
                <c:ptCount val="4"/>
                <c:pt idx="0">
                  <c:v>0.29000000000000031</c:v>
                </c:pt>
                <c:pt idx="1">
                  <c:v>0.29000000000000031</c:v>
                </c:pt>
                <c:pt idx="2">
                  <c:v>0.26</c:v>
                </c:pt>
                <c:pt idx="3">
                  <c:v>0.2</c:v>
                </c:pt>
              </c:numCache>
            </c:numRef>
          </c:val>
          <c:extLst>
            <c:ext xmlns:c16="http://schemas.microsoft.com/office/drawing/2014/chart" uri="{C3380CC4-5D6E-409C-BE32-E72D297353CC}">
              <c16:uniqueId val="{00000000-D940-4B9B-830A-1ABD180982E8}"/>
            </c:ext>
          </c:extLst>
        </c:ser>
        <c:dLbls>
          <c:showLegendKey val="0"/>
          <c:showVal val="1"/>
          <c:showCatName val="0"/>
          <c:showSerName val="0"/>
          <c:showPercent val="0"/>
          <c:showBubbleSize val="0"/>
        </c:dLbls>
        <c:gapWidth val="444"/>
        <c:overlap val="-90"/>
        <c:axId val="219081728"/>
        <c:axId val="219021696"/>
      </c:barChart>
      <c:catAx>
        <c:axId val="219081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19021696"/>
        <c:crosses val="autoZero"/>
        <c:auto val="1"/>
        <c:lblAlgn val="ctr"/>
        <c:lblOffset val="100"/>
        <c:noMultiLvlLbl val="0"/>
      </c:catAx>
      <c:valAx>
        <c:axId val="219021696"/>
        <c:scaling>
          <c:orientation val="minMax"/>
        </c:scaling>
        <c:delete val="1"/>
        <c:axPos val="l"/>
        <c:numFmt formatCode="0%" sourceLinked="1"/>
        <c:majorTickMark val="none"/>
        <c:minorTickMark val="none"/>
        <c:tickLblPos val="none"/>
        <c:crossAx val="21908172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a:lstStyle/>
          <a:p>
            <a:pPr rtl="0">
              <a:defRPr sz="1100">
                <a:latin typeface="Arial" panose="020B0604020202020204" pitchFamily="34" charset="0"/>
                <a:cs typeface="Arial" panose="020B0604020202020204" pitchFamily="34" charset="0"/>
              </a:defRPr>
            </a:pPr>
            <a:endParaRPr lang="es-EC"/>
          </a:p>
        </c:txPr>
      </c:dTable>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sz="1200"/>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5A46-CA57-4211-A3B8-0163C9D79ED6}" type="doc">
      <dgm:prSet loTypeId="urn:microsoft.com/office/officeart/2005/8/layout/venn1" loCatId="relationship" qsTypeId="urn:microsoft.com/office/officeart/2005/8/quickstyle/3d3" qsCatId="3D" csTypeId="urn:microsoft.com/office/officeart/2005/8/colors/accent1_2" csCatId="accent1" phldr="1"/>
      <dgm:spPr/>
    </dgm:pt>
    <dgm:pt modelId="{CF0813F0-32CD-4414-8E5B-BD443FD25982}" type="pres">
      <dgm:prSet presAssocID="{13165A46-CA57-4211-A3B8-0163C9D79ED6}" presName="compositeShape" presStyleCnt="0">
        <dgm:presLayoutVars>
          <dgm:chMax val="7"/>
          <dgm:dir/>
          <dgm:resizeHandles val="exact"/>
        </dgm:presLayoutVars>
      </dgm:prSet>
      <dgm:spPr/>
    </dgm:pt>
  </dgm:ptLst>
  <dgm:cxnLst>
    <dgm:cxn modelId="{3295B757-0485-4EA3-870C-C92F1727DF9D}" type="presOf" srcId="{13165A46-CA57-4211-A3B8-0163C9D79ED6}" destId="{CF0813F0-32CD-4414-8E5B-BD443FD25982}" srcOrd="0" destOrd="0" presId="urn:microsoft.com/office/officeart/2005/8/layout/venn1"/>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5AB4B9-4249-45F3-A00C-F986FDFD245D}" type="doc">
      <dgm:prSet loTypeId="urn:microsoft.com/office/officeart/2005/8/layout/cycle1" loCatId="cycle" qsTypeId="urn:microsoft.com/office/officeart/2005/8/quickstyle/simple3" qsCatId="simple" csTypeId="urn:microsoft.com/office/officeart/2005/8/colors/colorful4" csCatId="colorful" phldr="1"/>
      <dgm:spPr/>
      <dgm:t>
        <a:bodyPr/>
        <a:lstStyle/>
        <a:p>
          <a:endParaRPr lang="es-EC"/>
        </a:p>
      </dgm:t>
    </dgm:pt>
    <dgm:pt modelId="{1D34EDCE-10A7-4454-AF61-ABF9086EA35E}">
      <dgm:prSet phldrT="[Texto]"/>
      <dgm:spPr/>
      <dgm:t>
        <a:bodyPr/>
        <a:lstStyle/>
        <a:p>
          <a:r>
            <a:rPr lang="es-EC" dirty="0"/>
            <a:t>Protección a la industria </a:t>
          </a:r>
        </a:p>
      </dgm:t>
    </dgm:pt>
    <dgm:pt modelId="{8D8DF86F-AC36-4609-9AD0-E0FEDFEF4919}" type="parTrans" cxnId="{EA6C0EEB-95A8-4C5F-979D-73C450761550}">
      <dgm:prSet/>
      <dgm:spPr/>
      <dgm:t>
        <a:bodyPr/>
        <a:lstStyle/>
        <a:p>
          <a:endParaRPr lang="es-EC"/>
        </a:p>
      </dgm:t>
    </dgm:pt>
    <dgm:pt modelId="{CBE1B535-924A-493D-AA57-73009BA3DF3D}" type="sibTrans" cxnId="{EA6C0EEB-95A8-4C5F-979D-73C450761550}">
      <dgm:prSet/>
      <dgm:spPr/>
      <dgm:t>
        <a:bodyPr/>
        <a:lstStyle/>
        <a:p>
          <a:endParaRPr lang="es-EC"/>
        </a:p>
      </dgm:t>
    </dgm:pt>
    <dgm:pt modelId="{BD8D5DC1-F725-4CF3-BA6E-DAAED057B64B}">
      <dgm:prSet phldrT="[Texto]" custT="1"/>
      <dgm:spPr/>
      <dgm:t>
        <a:bodyPr/>
        <a:lstStyle/>
        <a:p>
          <a:pPr algn="ctr"/>
          <a:r>
            <a:rPr lang="es-EC" sz="1400" dirty="0"/>
            <a:t>Salvaguardias 2015</a:t>
          </a:r>
        </a:p>
      </dgm:t>
    </dgm:pt>
    <dgm:pt modelId="{B2096C30-1C0A-413D-90B8-221CB2A1C7D6}" type="parTrans" cxnId="{1720BDC1-F350-4F00-BC41-66AE87DECA1B}">
      <dgm:prSet/>
      <dgm:spPr/>
      <dgm:t>
        <a:bodyPr/>
        <a:lstStyle/>
        <a:p>
          <a:endParaRPr lang="es-EC"/>
        </a:p>
      </dgm:t>
    </dgm:pt>
    <dgm:pt modelId="{75D37CD9-FCA2-4E9F-B138-885AA6F95A79}" type="sibTrans" cxnId="{1720BDC1-F350-4F00-BC41-66AE87DECA1B}">
      <dgm:prSet/>
      <dgm:spPr/>
      <dgm:t>
        <a:bodyPr/>
        <a:lstStyle/>
        <a:p>
          <a:endParaRPr lang="es-EC"/>
        </a:p>
      </dgm:t>
    </dgm:pt>
    <dgm:pt modelId="{7DA2975B-2F65-4FB2-A904-78D6C0580BD6}">
      <dgm:prSet custT="1"/>
      <dgm:spPr/>
      <dgm:t>
        <a:bodyPr/>
        <a:lstStyle/>
        <a:p>
          <a:pPr algn="l"/>
          <a:endParaRPr lang="es-EC" sz="1400"/>
        </a:p>
      </dgm:t>
    </dgm:pt>
    <dgm:pt modelId="{FF1961E6-9E36-4784-BF6E-87A1A0FE086F}" type="parTrans" cxnId="{F868355C-3AD4-4CBA-9579-457C2E37AE6F}">
      <dgm:prSet/>
      <dgm:spPr/>
      <dgm:t>
        <a:bodyPr/>
        <a:lstStyle/>
        <a:p>
          <a:endParaRPr lang="es-EC"/>
        </a:p>
      </dgm:t>
    </dgm:pt>
    <dgm:pt modelId="{1C5D28E0-EEF1-4765-ABCB-1E884693C085}" type="sibTrans" cxnId="{F868355C-3AD4-4CBA-9579-457C2E37AE6F}">
      <dgm:prSet/>
      <dgm:spPr/>
      <dgm:t>
        <a:bodyPr/>
        <a:lstStyle/>
        <a:p>
          <a:endParaRPr lang="es-EC"/>
        </a:p>
      </dgm:t>
    </dgm:pt>
    <dgm:pt modelId="{41F2D2AF-C7EC-4F42-BE22-1FCDAB507441}" type="pres">
      <dgm:prSet presAssocID="{9D5AB4B9-4249-45F3-A00C-F986FDFD245D}" presName="cycle" presStyleCnt="0">
        <dgm:presLayoutVars>
          <dgm:dir/>
          <dgm:resizeHandles val="exact"/>
        </dgm:presLayoutVars>
      </dgm:prSet>
      <dgm:spPr/>
      <dgm:t>
        <a:bodyPr/>
        <a:lstStyle/>
        <a:p>
          <a:endParaRPr lang="es-ES"/>
        </a:p>
      </dgm:t>
    </dgm:pt>
    <dgm:pt modelId="{16DF4252-B50E-4CB9-A546-41C880095289}" type="pres">
      <dgm:prSet presAssocID="{1D34EDCE-10A7-4454-AF61-ABF9086EA35E}" presName="dummy" presStyleCnt="0"/>
      <dgm:spPr/>
      <dgm:t>
        <a:bodyPr/>
        <a:lstStyle/>
        <a:p>
          <a:endParaRPr lang="es-ES"/>
        </a:p>
      </dgm:t>
    </dgm:pt>
    <dgm:pt modelId="{4764EF6E-12D5-4640-8E89-2A72E3B6FECB}" type="pres">
      <dgm:prSet presAssocID="{1D34EDCE-10A7-4454-AF61-ABF9086EA35E}" presName="node" presStyleLbl="revTx" presStyleIdx="0" presStyleCnt="2">
        <dgm:presLayoutVars>
          <dgm:bulletEnabled val="1"/>
        </dgm:presLayoutVars>
      </dgm:prSet>
      <dgm:spPr/>
      <dgm:t>
        <a:bodyPr/>
        <a:lstStyle/>
        <a:p>
          <a:endParaRPr lang="es-ES"/>
        </a:p>
      </dgm:t>
    </dgm:pt>
    <dgm:pt modelId="{98C208D1-F039-4AEF-B7E0-343259159291}" type="pres">
      <dgm:prSet presAssocID="{CBE1B535-924A-493D-AA57-73009BA3DF3D}" presName="sibTrans" presStyleLbl="node1" presStyleIdx="0" presStyleCnt="2"/>
      <dgm:spPr/>
      <dgm:t>
        <a:bodyPr/>
        <a:lstStyle/>
        <a:p>
          <a:endParaRPr lang="es-ES"/>
        </a:p>
      </dgm:t>
    </dgm:pt>
    <dgm:pt modelId="{633D3991-9BB6-4D4E-A390-5D1DAB2EE492}" type="pres">
      <dgm:prSet presAssocID="{BD8D5DC1-F725-4CF3-BA6E-DAAED057B64B}" presName="dummy" presStyleCnt="0"/>
      <dgm:spPr/>
      <dgm:t>
        <a:bodyPr/>
        <a:lstStyle/>
        <a:p>
          <a:endParaRPr lang="es-ES"/>
        </a:p>
      </dgm:t>
    </dgm:pt>
    <dgm:pt modelId="{839C8F92-173C-44ED-8AE2-B026FBF41A90}" type="pres">
      <dgm:prSet presAssocID="{BD8D5DC1-F725-4CF3-BA6E-DAAED057B64B}" presName="node" presStyleLbl="revTx" presStyleIdx="1" presStyleCnt="2">
        <dgm:presLayoutVars>
          <dgm:bulletEnabled val="1"/>
        </dgm:presLayoutVars>
      </dgm:prSet>
      <dgm:spPr/>
      <dgm:t>
        <a:bodyPr/>
        <a:lstStyle/>
        <a:p>
          <a:endParaRPr lang="es-ES"/>
        </a:p>
      </dgm:t>
    </dgm:pt>
    <dgm:pt modelId="{20C96457-4479-448C-8827-428A7A89B575}" type="pres">
      <dgm:prSet presAssocID="{75D37CD9-FCA2-4E9F-B138-885AA6F95A79}" presName="sibTrans" presStyleLbl="node1" presStyleIdx="1" presStyleCnt="2"/>
      <dgm:spPr/>
      <dgm:t>
        <a:bodyPr/>
        <a:lstStyle/>
        <a:p>
          <a:endParaRPr lang="es-ES"/>
        </a:p>
      </dgm:t>
    </dgm:pt>
  </dgm:ptLst>
  <dgm:cxnLst>
    <dgm:cxn modelId="{C4160A85-7908-471C-9952-4907D5EA5998}" type="presOf" srcId="{BD8D5DC1-F725-4CF3-BA6E-DAAED057B64B}" destId="{839C8F92-173C-44ED-8AE2-B026FBF41A90}" srcOrd="0" destOrd="0" presId="urn:microsoft.com/office/officeart/2005/8/layout/cycle1"/>
    <dgm:cxn modelId="{8ACD45CF-5AAC-496F-AC5A-BEDF9EEB0855}" type="presOf" srcId="{1D34EDCE-10A7-4454-AF61-ABF9086EA35E}" destId="{4764EF6E-12D5-4640-8E89-2A72E3B6FECB}" srcOrd="0" destOrd="0" presId="urn:microsoft.com/office/officeart/2005/8/layout/cycle1"/>
    <dgm:cxn modelId="{EA6C0EEB-95A8-4C5F-979D-73C450761550}" srcId="{9D5AB4B9-4249-45F3-A00C-F986FDFD245D}" destId="{1D34EDCE-10A7-4454-AF61-ABF9086EA35E}" srcOrd="0" destOrd="0" parTransId="{8D8DF86F-AC36-4609-9AD0-E0FEDFEF4919}" sibTransId="{CBE1B535-924A-493D-AA57-73009BA3DF3D}"/>
    <dgm:cxn modelId="{6E0E8F38-22D6-4E80-84BC-E2C18192DE46}" type="presOf" srcId="{CBE1B535-924A-493D-AA57-73009BA3DF3D}" destId="{98C208D1-F039-4AEF-B7E0-343259159291}" srcOrd="0" destOrd="0" presId="urn:microsoft.com/office/officeart/2005/8/layout/cycle1"/>
    <dgm:cxn modelId="{1720BDC1-F350-4F00-BC41-66AE87DECA1B}" srcId="{9D5AB4B9-4249-45F3-A00C-F986FDFD245D}" destId="{BD8D5DC1-F725-4CF3-BA6E-DAAED057B64B}" srcOrd="1" destOrd="0" parTransId="{B2096C30-1C0A-413D-90B8-221CB2A1C7D6}" sibTransId="{75D37CD9-FCA2-4E9F-B138-885AA6F95A79}"/>
    <dgm:cxn modelId="{C21E310A-0513-4946-AD97-9FD0725A3A91}" type="presOf" srcId="{7DA2975B-2F65-4FB2-A904-78D6C0580BD6}" destId="{839C8F92-173C-44ED-8AE2-B026FBF41A90}" srcOrd="0" destOrd="1" presId="urn:microsoft.com/office/officeart/2005/8/layout/cycle1"/>
    <dgm:cxn modelId="{58B2E436-3E33-4D11-AFA4-01D4F7CDF726}" type="presOf" srcId="{9D5AB4B9-4249-45F3-A00C-F986FDFD245D}" destId="{41F2D2AF-C7EC-4F42-BE22-1FCDAB507441}" srcOrd="0" destOrd="0" presId="urn:microsoft.com/office/officeart/2005/8/layout/cycle1"/>
    <dgm:cxn modelId="{8BFE3F6D-2529-4B46-89F5-3A8F3C887211}" type="presOf" srcId="{75D37CD9-FCA2-4E9F-B138-885AA6F95A79}" destId="{20C96457-4479-448C-8827-428A7A89B575}" srcOrd="0" destOrd="0" presId="urn:microsoft.com/office/officeart/2005/8/layout/cycle1"/>
    <dgm:cxn modelId="{F868355C-3AD4-4CBA-9579-457C2E37AE6F}" srcId="{BD8D5DC1-F725-4CF3-BA6E-DAAED057B64B}" destId="{7DA2975B-2F65-4FB2-A904-78D6C0580BD6}" srcOrd="0" destOrd="0" parTransId="{FF1961E6-9E36-4784-BF6E-87A1A0FE086F}" sibTransId="{1C5D28E0-EEF1-4765-ABCB-1E884693C085}"/>
    <dgm:cxn modelId="{9DC4B73A-6AD5-40AB-A88B-BF2F192287F2}" type="presParOf" srcId="{41F2D2AF-C7EC-4F42-BE22-1FCDAB507441}" destId="{16DF4252-B50E-4CB9-A546-41C880095289}" srcOrd="0" destOrd="0" presId="urn:microsoft.com/office/officeart/2005/8/layout/cycle1"/>
    <dgm:cxn modelId="{5E6D170C-F557-4A47-B894-5B49A9010745}" type="presParOf" srcId="{41F2D2AF-C7EC-4F42-BE22-1FCDAB507441}" destId="{4764EF6E-12D5-4640-8E89-2A72E3B6FECB}" srcOrd="1" destOrd="0" presId="urn:microsoft.com/office/officeart/2005/8/layout/cycle1"/>
    <dgm:cxn modelId="{75CCFF2B-8546-4EF1-AF44-4D899A2E1778}" type="presParOf" srcId="{41F2D2AF-C7EC-4F42-BE22-1FCDAB507441}" destId="{98C208D1-F039-4AEF-B7E0-343259159291}" srcOrd="2" destOrd="0" presId="urn:microsoft.com/office/officeart/2005/8/layout/cycle1"/>
    <dgm:cxn modelId="{1DD81A2E-60C1-40E3-8A7C-ED595587B780}" type="presParOf" srcId="{41F2D2AF-C7EC-4F42-BE22-1FCDAB507441}" destId="{633D3991-9BB6-4D4E-A390-5D1DAB2EE492}" srcOrd="3" destOrd="0" presId="urn:microsoft.com/office/officeart/2005/8/layout/cycle1"/>
    <dgm:cxn modelId="{8D757302-8C80-4721-9318-FB0CD27558AC}" type="presParOf" srcId="{41F2D2AF-C7EC-4F42-BE22-1FCDAB507441}" destId="{839C8F92-173C-44ED-8AE2-B026FBF41A90}" srcOrd="4" destOrd="0" presId="urn:microsoft.com/office/officeart/2005/8/layout/cycle1"/>
    <dgm:cxn modelId="{52A7270A-BF40-4953-8DC6-98EE5723D6E0}" type="presParOf" srcId="{41F2D2AF-C7EC-4F42-BE22-1FCDAB507441}" destId="{20C96457-4479-448C-8827-428A7A89B575}" srcOrd="5"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3691C2-E20A-4550-9492-B48EBA5771C6}" type="doc">
      <dgm:prSet loTypeId="urn:microsoft.com/office/officeart/2005/8/layout/hProcess9" loCatId="process" qsTypeId="urn:microsoft.com/office/officeart/2005/8/quickstyle/simple1" qsCatId="simple" csTypeId="urn:microsoft.com/office/officeart/2005/8/colors/accent1_1" csCatId="accent1" phldr="1"/>
      <dgm:spPr/>
    </dgm:pt>
    <dgm:pt modelId="{2F388A69-E8F2-4DE7-807E-D56B21B2F841}">
      <dgm:prSet phldrT="[Texto]"/>
      <dgm:spPr/>
      <dgm:t>
        <a:bodyPr/>
        <a:lstStyle/>
        <a:p>
          <a:r>
            <a:rPr lang="es-EC" dirty="0" smtClean="0"/>
            <a:t>Salvaguardias</a:t>
          </a:r>
        </a:p>
        <a:p>
          <a:r>
            <a:rPr lang="es-EC" dirty="0" smtClean="0"/>
            <a:t>costos </a:t>
          </a:r>
          <a:r>
            <a:rPr lang="es-EC" dirty="0"/>
            <a:t>de importación de materias primas  </a:t>
          </a:r>
        </a:p>
      </dgm:t>
    </dgm:pt>
    <dgm:pt modelId="{4F84C58E-A8FE-412A-BB48-8F33769FED4D}" type="parTrans" cxnId="{3F4F1477-F9FB-4CF7-84DE-CFB55F6E752A}">
      <dgm:prSet/>
      <dgm:spPr/>
      <dgm:t>
        <a:bodyPr/>
        <a:lstStyle/>
        <a:p>
          <a:endParaRPr lang="es-EC"/>
        </a:p>
      </dgm:t>
    </dgm:pt>
    <dgm:pt modelId="{3C31F074-3E8B-4FBF-80C7-AAD178D026BF}" type="sibTrans" cxnId="{3F4F1477-F9FB-4CF7-84DE-CFB55F6E752A}">
      <dgm:prSet/>
      <dgm:spPr/>
      <dgm:t>
        <a:bodyPr/>
        <a:lstStyle/>
        <a:p>
          <a:endParaRPr lang="es-EC"/>
        </a:p>
      </dgm:t>
    </dgm:pt>
    <dgm:pt modelId="{D68171F1-F073-4A28-A82E-9D8AE9EEBCC0}">
      <dgm:prSet phldrT="[Texto]"/>
      <dgm:spPr/>
      <dgm:t>
        <a:bodyPr/>
        <a:lstStyle/>
        <a:p>
          <a:r>
            <a:rPr lang="es-EC" dirty="0"/>
            <a:t>Hilos </a:t>
          </a:r>
        </a:p>
      </dgm:t>
    </dgm:pt>
    <dgm:pt modelId="{83E1D9EE-3B54-4423-8A4A-C335188A3456}" type="parTrans" cxnId="{1ADF3C5F-9BB8-402E-8462-4499A8C6ABBF}">
      <dgm:prSet/>
      <dgm:spPr/>
      <dgm:t>
        <a:bodyPr/>
        <a:lstStyle/>
        <a:p>
          <a:endParaRPr lang="es-EC"/>
        </a:p>
      </dgm:t>
    </dgm:pt>
    <dgm:pt modelId="{FFF2904A-6BDF-4E61-A52F-6B64E0E252A6}" type="sibTrans" cxnId="{1ADF3C5F-9BB8-402E-8462-4499A8C6ABBF}">
      <dgm:prSet/>
      <dgm:spPr/>
      <dgm:t>
        <a:bodyPr/>
        <a:lstStyle/>
        <a:p>
          <a:endParaRPr lang="es-EC"/>
        </a:p>
      </dgm:t>
    </dgm:pt>
    <dgm:pt modelId="{6925CF0E-B7B6-4295-9EDF-9137494B5734}" type="pres">
      <dgm:prSet presAssocID="{B43691C2-E20A-4550-9492-B48EBA5771C6}" presName="CompostProcess" presStyleCnt="0">
        <dgm:presLayoutVars>
          <dgm:dir/>
          <dgm:resizeHandles val="exact"/>
        </dgm:presLayoutVars>
      </dgm:prSet>
      <dgm:spPr/>
    </dgm:pt>
    <dgm:pt modelId="{42E86BD8-D824-4350-A65D-808770AB165B}" type="pres">
      <dgm:prSet presAssocID="{B43691C2-E20A-4550-9492-B48EBA5771C6}" presName="arrow" presStyleLbl="bgShp" presStyleIdx="0" presStyleCnt="1" custLinFactNeighborX="-8824" custLinFactNeighborY="-54275"/>
      <dgm:spPr/>
    </dgm:pt>
    <dgm:pt modelId="{77DAA486-5628-48A0-8A23-32C019FF92F0}" type="pres">
      <dgm:prSet presAssocID="{B43691C2-E20A-4550-9492-B48EBA5771C6}" presName="linearProcess" presStyleCnt="0"/>
      <dgm:spPr/>
    </dgm:pt>
    <dgm:pt modelId="{9F11E442-CFCB-43BD-B55E-439ED79FFBFB}" type="pres">
      <dgm:prSet presAssocID="{2F388A69-E8F2-4DE7-807E-D56B21B2F841}" presName="textNode" presStyleLbl="node1" presStyleIdx="0" presStyleCnt="2">
        <dgm:presLayoutVars>
          <dgm:bulletEnabled val="1"/>
        </dgm:presLayoutVars>
      </dgm:prSet>
      <dgm:spPr/>
      <dgm:t>
        <a:bodyPr/>
        <a:lstStyle/>
        <a:p>
          <a:endParaRPr lang="es-ES"/>
        </a:p>
      </dgm:t>
    </dgm:pt>
    <dgm:pt modelId="{B0611647-DBCF-46E7-964D-80FDF1A07021}" type="pres">
      <dgm:prSet presAssocID="{3C31F074-3E8B-4FBF-80C7-AAD178D026BF}" presName="sibTrans" presStyleCnt="0"/>
      <dgm:spPr/>
    </dgm:pt>
    <dgm:pt modelId="{DB6F4FBC-FC07-494E-81AA-FCB8CB793A59}" type="pres">
      <dgm:prSet presAssocID="{D68171F1-F073-4A28-A82E-9D8AE9EEBCC0}" presName="textNode" presStyleLbl="node1" presStyleIdx="1" presStyleCnt="2">
        <dgm:presLayoutVars>
          <dgm:bulletEnabled val="1"/>
        </dgm:presLayoutVars>
      </dgm:prSet>
      <dgm:spPr/>
      <dgm:t>
        <a:bodyPr/>
        <a:lstStyle/>
        <a:p>
          <a:endParaRPr lang="es-ES"/>
        </a:p>
      </dgm:t>
    </dgm:pt>
  </dgm:ptLst>
  <dgm:cxnLst>
    <dgm:cxn modelId="{3F4F1477-F9FB-4CF7-84DE-CFB55F6E752A}" srcId="{B43691C2-E20A-4550-9492-B48EBA5771C6}" destId="{2F388A69-E8F2-4DE7-807E-D56B21B2F841}" srcOrd="0" destOrd="0" parTransId="{4F84C58E-A8FE-412A-BB48-8F33769FED4D}" sibTransId="{3C31F074-3E8B-4FBF-80C7-AAD178D026BF}"/>
    <dgm:cxn modelId="{16B6E6E4-D2E7-4C23-B628-BEDF4BB0EEEF}" type="presOf" srcId="{B43691C2-E20A-4550-9492-B48EBA5771C6}" destId="{6925CF0E-B7B6-4295-9EDF-9137494B5734}" srcOrd="0" destOrd="0" presId="urn:microsoft.com/office/officeart/2005/8/layout/hProcess9"/>
    <dgm:cxn modelId="{5E89598A-9A57-48C2-9E49-97EE97FDB3AD}" type="presOf" srcId="{2F388A69-E8F2-4DE7-807E-D56B21B2F841}" destId="{9F11E442-CFCB-43BD-B55E-439ED79FFBFB}" srcOrd="0" destOrd="0" presId="urn:microsoft.com/office/officeart/2005/8/layout/hProcess9"/>
    <dgm:cxn modelId="{1ADF3C5F-9BB8-402E-8462-4499A8C6ABBF}" srcId="{B43691C2-E20A-4550-9492-B48EBA5771C6}" destId="{D68171F1-F073-4A28-A82E-9D8AE9EEBCC0}" srcOrd="1" destOrd="0" parTransId="{83E1D9EE-3B54-4423-8A4A-C335188A3456}" sibTransId="{FFF2904A-6BDF-4E61-A52F-6B64E0E252A6}"/>
    <dgm:cxn modelId="{5E7E6FA1-CCB8-4D41-A3CD-A9F9AEAC8AB7}" type="presOf" srcId="{D68171F1-F073-4A28-A82E-9D8AE9EEBCC0}" destId="{DB6F4FBC-FC07-494E-81AA-FCB8CB793A59}" srcOrd="0" destOrd="0" presId="urn:microsoft.com/office/officeart/2005/8/layout/hProcess9"/>
    <dgm:cxn modelId="{F6E8F035-C229-4023-959B-3674E973D514}" type="presParOf" srcId="{6925CF0E-B7B6-4295-9EDF-9137494B5734}" destId="{42E86BD8-D824-4350-A65D-808770AB165B}" srcOrd="0" destOrd="0" presId="urn:microsoft.com/office/officeart/2005/8/layout/hProcess9"/>
    <dgm:cxn modelId="{7DDFF9B9-B207-48F6-9B8E-AC56042462BB}" type="presParOf" srcId="{6925CF0E-B7B6-4295-9EDF-9137494B5734}" destId="{77DAA486-5628-48A0-8A23-32C019FF92F0}" srcOrd="1" destOrd="0" presId="urn:microsoft.com/office/officeart/2005/8/layout/hProcess9"/>
    <dgm:cxn modelId="{3E8884CC-9771-4CCF-BEA0-F2B511F0F233}" type="presParOf" srcId="{77DAA486-5628-48A0-8A23-32C019FF92F0}" destId="{9F11E442-CFCB-43BD-B55E-439ED79FFBFB}" srcOrd="0" destOrd="0" presId="urn:microsoft.com/office/officeart/2005/8/layout/hProcess9"/>
    <dgm:cxn modelId="{367D8F8E-9E29-4918-8A68-737584D74605}" type="presParOf" srcId="{77DAA486-5628-48A0-8A23-32C019FF92F0}" destId="{B0611647-DBCF-46E7-964D-80FDF1A07021}" srcOrd="1" destOrd="0" presId="urn:microsoft.com/office/officeart/2005/8/layout/hProcess9"/>
    <dgm:cxn modelId="{CFCCB8FB-E89C-4138-8335-933F7E93791C}" type="presParOf" srcId="{77DAA486-5628-48A0-8A23-32C019FF92F0}" destId="{DB6F4FBC-FC07-494E-81AA-FCB8CB793A59}"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51A5D0-52FD-460D-9AEB-B60BF24266D7}"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B5F6852A-2EAB-4A4E-82D1-44605E69B68C}">
      <dgm:prSet phldrT="[Texto]" custT="1"/>
      <dgm:spPr/>
      <dgm:t>
        <a:bodyPr/>
        <a:lstStyle/>
        <a:p>
          <a:r>
            <a:rPr lang="es-EC" sz="2000" dirty="0" smtClean="0">
              <a:latin typeface="+mn-lt"/>
              <a:cs typeface="Arial" panose="020B0604020202020204" pitchFamily="34" charset="0"/>
            </a:rPr>
            <a:t>Varios intentos de implementación del Modelo ISI con resultados negativos.</a:t>
          </a:r>
          <a:endParaRPr lang="es-EC" sz="2000" dirty="0">
            <a:latin typeface="+mn-lt"/>
            <a:cs typeface="Arial" panose="020B0604020202020204" pitchFamily="34" charset="0"/>
          </a:endParaRPr>
        </a:p>
      </dgm:t>
    </dgm:pt>
    <dgm:pt modelId="{EE445A10-AB01-47CF-A668-43F29575EC95}" type="parTrans" cxnId="{24AAE8A5-1ED8-4EFF-80D8-D83552EA6C14}">
      <dgm:prSet/>
      <dgm:spPr/>
      <dgm:t>
        <a:bodyPr/>
        <a:lstStyle/>
        <a:p>
          <a:endParaRPr lang="es-EC" sz="1800">
            <a:solidFill>
              <a:schemeClr val="tx1"/>
            </a:solidFill>
            <a:latin typeface="+mn-lt"/>
            <a:cs typeface="Arial" panose="020B0604020202020204" pitchFamily="34" charset="0"/>
          </a:endParaRPr>
        </a:p>
      </dgm:t>
    </dgm:pt>
    <dgm:pt modelId="{86F15900-8DA8-45EC-A1CB-85DDA0F9E492}" type="sibTrans" cxnId="{24AAE8A5-1ED8-4EFF-80D8-D83552EA6C14}">
      <dgm:prSet/>
      <dgm:spPr/>
      <dgm:t>
        <a:bodyPr/>
        <a:lstStyle/>
        <a:p>
          <a:endParaRPr lang="es-EC" sz="1800">
            <a:solidFill>
              <a:schemeClr val="tx1"/>
            </a:solidFill>
            <a:latin typeface="+mn-lt"/>
            <a:cs typeface="Arial" panose="020B0604020202020204" pitchFamily="34" charset="0"/>
          </a:endParaRPr>
        </a:p>
      </dgm:t>
    </dgm:pt>
    <dgm:pt modelId="{EFDADC07-C21D-4EDD-A339-E228B1948974}">
      <dgm:prSet phldrT="[Texto]" custT="1"/>
      <dgm:spPr/>
      <dgm:t>
        <a:bodyPr/>
        <a:lstStyle/>
        <a:p>
          <a:r>
            <a:rPr lang="es-EC" sz="2000" smtClean="0">
              <a:latin typeface="+mn-lt"/>
              <a:cs typeface="Arial" panose="020B0604020202020204" pitchFamily="34" charset="0"/>
            </a:rPr>
            <a:t>Fortalecimiento y desarrollo de la industria,; las empresas productoras no encontraron una vía factible para la exportación. </a:t>
          </a:r>
          <a:endParaRPr lang="es-EC" sz="2000" dirty="0">
            <a:latin typeface="+mn-lt"/>
            <a:cs typeface="Arial" panose="020B0604020202020204" pitchFamily="34" charset="0"/>
          </a:endParaRPr>
        </a:p>
      </dgm:t>
    </dgm:pt>
    <dgm:pt modelId="{D74F1F68-C67B-4A4E-A941-84E8DA342EB5}" type="parTrans" cxnId="{2F544131-BF51-4BE5-A233-B1E0B5DAB1A5}">
      <dgm:prSet/>
      <dgm:spPr/>
      <dgm:t>
        <a:bodyPr/>
        <a:lstStyle/>
        <a:p>
          <a:endParaRPr lang="es-EC" sz="1800">
            <a:solidFill>
              <a:schemeClr val="tx1"/>
            </a:solidFill>
            <a:latin typeface="+mn-lt"/>
            <a:cs typeface="Arial" panose="020B0604020202020204" pitchFamily="34" charset="0"/>
          </a:endParaRPr>
        </a:p>
      </dgm:t>
    </dgm:pt>
    <dgm:pt modelId="{CDE4F444-A427-40D3-8A43-101BC7BD70C7}" type="sibTrans" cxnId="{2F544131-BF51-4BE5-A233-B1E0B5DAB1A5}">
      <dgm:prSet/>
      <dgm:spPr/>
      <dgm:t>
        <a:bodyPr/>
        <a:lstStyle/>
        <a:p>
          <a:endParaRPr lang="es-EC" sz="1800">
            <a:solidFill>
              <a:schemeClr val="tx1"/>
            </a:solidFill>
            <a:latin typeface="+mn-lt"/>
            <a:cs typeface="Arial" panose="020B0604020202020204" pitchFamily="34" charset="0"/>
          </a:endParaRPr>
        </a:p>
      </dgm:t>
    </dgm:pt>
    <dgm:pt modelId="{9E2A7B3F-CC92-4999-883C-5A165A5ADEE5}">
      <dgm:prSet phldrT="[Texto]" custT="1"/>
      <dgm:spPr/>
      <dgm:t>
        <a:bodyPr/>
        <a:lstStyle/>
        <a:p>
          <a:r>
            <a:rPr lang="es-ES" sz="1800" smtClean="0">
              <a:latin typeface="+mn-lt"/>
              <a:cs typeface="Arial" panose="020B0604020202020204" pitchFamily="34" charset="0"/>
            </a:rPr>
            <a:t>La participación de las empresas textiles en ferias internacionales es mínima</a:t>
          </a:r>
          <a:endParaRPr lang="es-EC" sz="1800" dirty="0">
            <a:latin typeface="+mn-lt"/>
            <a:cs typeface="Arial" panose="020B0604020202020204" pitchFamily="34" charset="0"/>
          </a:endParaRPr>
        </a:p>
      </dgm:t>
    </dgm:pt>
    <dgm:pt modelId="{29563767-3F37-4658-B0E1-989CA230E1E1}" type="parTrans" cxnId="{9F88D454-D81E-44DC-826F-9DBD9A146906}">
      <dgm:prSet/>
      <dgm:spPr/>
      <dgm:t>
        <a:bodyPr/>
        <a:lstStyle/>
        <a:p>
          <a:endParaRPr lang="es-EC" sz="1800">
            <a:solidFill>
              <a:schemeClr val="tx1"/>
            </a:solidFill>
            <a:latin typeface="+mn-lt"/>
            <a:cs typeface="Arial" panose="020B0604020202020204" pitchFamily="34" charset="0"/>
          </a:endParaRPr>
        </a:p>
      </dgm:t>
    </dgm:pt>
    <dgm:pt modelId="{04B249AF-77CF-4384-9C1A-E71CDEF55FFE}" type="sibTrans" cxnId="{9F88D454-D81E-44DC-826F-9DBD9A146906}">
      <dgm:prSet/>
      <dgm:spPr/>
      <dgm:t>
        <a:bodyPr/>
        <a:lstStyle/>
        <a:p>
          <a:endParaRPr lang="es-EC" sz="1800">
            <a:solidFill>
              <a:schemeClr val="tx1"/>
            </a:solidFill>
            <a:latin typeface="+mn-lt"/>
            <a:cs typeface="Arial" panose="020B0604020202020204" pitchFamily="34" charset="0"/>
          </a:endParaRPr>
        </a:p>
      </dgm:t>
    </dgm:pt>
    <dgm:pt modelId="{896BB1DA-3FF0-44A3-B5C8-F1BB9BCDB2C7}">
      <dgm:prSet phldrT="[Texto]" custT="1"/>
      <dgm:spPr/>
      <dgm:t>
        <a:bodyPr/>
        <a:lstStyle/>
        <a:p>
          <a:r>
            <a:rPr lang="es-EC" sz="1800" smtClean="0">
              <a:latin typeface="+mn-lt"/>
              <a:cs typeface="Arial" panose="020B0604020202020204" pitchFamily="34" charset="0"/>
            </a:rPr>
            <a:t>Disminución de las importaciones de la subpartida 6108.21.00.00; </a:t>
          </a:r>
          <a:endParaRPr lang="es-EC" sz="1800" dirty="0">
            <a:latin typeface="+mn-lt"/>
            <a:cs typeface="Arial" panose="020B0604020202020204" pitchFamily="34" charset="0"/>
          </a:endParaRPr>
        </a:p>
      </dgm:t>
    </dgm:pt>
    <dgm:pt modelId="{1863505C-4930-4CD6-8D1A-7257133B94CE}" type="parTrans" cxnId="{4879E7EC-12D1-4321-A35D-DADA06E77450}">
      <dgm:prSet/>
      <dgm:spPr/>
      <dgm:t>
        <a:bodyPr/>
        <a:lstStyle/>
        <a:p>
          <a:endParaRPr lang="es-EC" sz="1800">
            <a:solidFill>
              <a:schemeClr val="tx1"/>
            </a:solidFill>
            <a:latin typeface="+mn-lt"/>
            <a:cs typeface="Arial" panose="020B0604020202020204" pitchFamily="34" charset="0"/>
          </a:endParaRPr>
        </a:p>
      </dgm:t>
    </dgm:pt>
    <dgm:pt modelId="{5BA1250B-9127-42A9-A115-CAF2CDA2E8FD}" type="sibTrans" cxnId="{4879E7EC-12D1-4321-A35D-DADA06E77450}">
      <dgm:prSet/>
      <dgm:spPr/>
      <dgm:t>
        <a:bodyPr/>
        <a:lstStyle/>
        <a:p>
          <a:endParaRPr lang="es-EC" sz="1800">
            <a:solidFill>
              <a:schemeClr val="tx1"/>
            </a:solidFill>
            <a:latin typeface="+mn-lt"/>
            <a:cs typeface="Arial" panose="020B0604020202020204" pitchFamily="34" charset="0"/>
          </a:endParaRPr>
        </a:p>
      </dgm:t>
    </dgm:pt>
    <dgm:pt modelId="{09BE339B-E958-4BC1-B0D8-BFC067E0431A}">
      <dgm:prSet custT="1"/>
      <dgm:spPr/>
      <dgm:t>
        <a:bodyPr/>
        <a:lstStyle/>
        <a:p>
          <a:r>
            <a:rPr lang="es-EC" sz="1800" dirty="0" smtClean="0">
              <a:latin typeface="+mn-lt"/>
            </a:rPr>
            <a:t>Imposición de sobretasas  arancelarias a las importaciones y afectación de la producción nacional por factores externos.</a:t>
          </a:r>
          <a:endParaRPr lang="es-EC" sz="1800" dirty="0">
            <a:latin typeface="+mn-lt"/>
          </a:endParaRPr>
        </a:p>
      </dgm:t>
    </dgm:pt>
    <dgm:pt modelId="{EAD6C2E9-4FEB-42A2-B92B-97841CD3B5FA}" type="parTrans" cxnId="{6E333158-8AFB-4511-8A7F-72C4BC064612}">
      <dgm:prSet/>
      <dgm:spPr/>
      <dgm:t>
        <a:bodyPr/>
        <a:lstStyle/>
        <a:p>
          <a:endParaRPr lang="es-EC" sz="1800">
            <a:latin typeface="+mn-lt"/>
          </a:endParaRPr>
        </a:p>
      </dgm:t>
    </dgm:pt>
    <dgm:pt modelId="{0EAB28AC-6D3E-4909-B3FF-DA29BD074CED}" type="sibTrans" cxnId="{6E333158-8AFB-4511-8A7F-72C4BC064612}">
      <dgm:prSet/>
      <dgm:spPr/>
      <dgm:t>
        <a:bodyPr/>
        <a:lstStyle/>
        <a:p>
          <a:endParaRPr lang="es-EC" sz="1800">
            <a:latin typeface="+mn-lt"/>
          </a:endParaRPr>
        </a:p>
      </dgm:t>
    </dgm:pt>
    <dgm:pt modelId="{B355125E-8B55-4CDD-8D65-508FFABB04ED}" type="pres">
      <dgm:prSet presAssocID="{3151A5D0-52FD-460D-9AEB-B60BF24266D7}" presName="Name0" presStyleCnt="0">
        <dgm:presLayoutVars>
          <dgm:chMax val="7"/>
          <dgm:chPref val="7"/>
          <dgm:dir/>
        </dgm:presLayoutVars>
      </dgm:prSet>
      <dgm:spPr/>
      <dgm:t>
        <a:bodyPr/>
        <a:lstStyle/>
        <a:p>
          <a:endParaRPr lang="es-EC"/>
        </a:p>
      </dgm:t>
    </dgm:pt>
    <dgm:pt modelId="{7EB8E7AB-CEDE-4470-A3F2-9C47FE78C983}" type="pres">
      <dgm:prSet presAssocID="{3151A5D0-52FD-460D-9AEB-B60BF24266D7}" presName="Name1" presStyleCnt="0"/>
      <dgm:spPr/>
      <dgm:t>
        <a:bodyPr/>
        <a:lstStyle/>
        <a:p>
          <a:endParaRPr lang="es-EC"/>
        </a:p>
      </dgm:t>
    </dgm:pt>
    <dgm:pt modelId="{7F1F1B2E-2FF3-4C06-A84E-F873525AEAD2}" type="pres">
      <dgm:prSet presAssocID="{3151A5D0-52FD-460D-9AEB-B60BF24266D7}" presName="cycle" presStyleCnt="0"/>
      <dgm:spPr/>
      <dgm:t>
        <a:bodyPr/>
        <a:lstStyle/>
        <a:p>
          <a:endParaRPr lang="es-EC"/>
        </a:p>
      </dgm:t>
    </dgm:pt>
    <dgm:pt modelId="{ABE553EE-9123-4614-A910-95B0AF53776F}" type="pres">
      <dgm:prSet presAssocID="{3151A5D0-52FD-460D-9AEB-B60BF24266D7}" presName="srcNode" presStyleLbl="node1" presStyleIdx="0" presStyleCnt="5"/>
      <dgm:spPr/>
      <dgm:t>
        <a:bodyPr/>
        <a:lstStyle/>
        <a:p>
          <a:endParaRPr lang="es-EC"/>
        </a:p>
      </dgm:t>
    </dgm:pt>
    <dgm:pt modelId="{E831DB24-2592-438A-BB80-096E0C8D30C8}" type="pres">
      <dgm:prSet presAssocID="{3151A5D0-52FD-460D-9AEB-B60BF24266D7}" presName="conn" presStyleLbl="parChTrans1D2" presStyleIdx="0" presStyleCnt="1"/>
      <dgm:spPr/>
      <dgm:t>
        <a:bodyPr/>
        <a:lstStyle/>
        <a:p>
          <a:endParaRPr lang="es-EC"/>
        </a:p>
      </dgm:t>
    </dgm:pt>
    <dgm:pt modelId="{7519C776-0E81-49E8-BC9D-4B92087F3FAE}" type="pres">
      <dgm:prSet presAssocID="{3151A5D0-52FD-460D-9AEB-B60BF24266D7}" presName="extraNode" presStyleLbl="node1" presStyleIdx="0" presStyleCnt="5"/>
      <dgm:spPr/>
      <dgm:t>
        <a:bodyPr/>
        <a:lstStyle/>
        <a:p>
          <a:endParaRPr lang="es-EC"/>
        </a:p>
      </dgm:t>
    </dgm:pt>
    <dgm:pt modelId="{21E3027A-1A49-4E8C-AB35-A9BC5A10F937}" type="pres">
      <dgm:prSet presAssocID="{3151A5D0-52FD-460D-9AEB-B60BF24266D7}" presName="dstNode" presStyleLbl="node1" presStyleIdx="0" presStyleCnt="5"/>
      <dgm:spPr/>
      <dgm:t>
        <a:bodyPr/>
        <a:lstStyle/>
        <a:p>
          <a:endParaRPr lang="es-EC"/>
        </a:p>
      </dgm:t>
    </dgm:pt>
    <dgm:pt modelId="{5DF51311-5731-4970-A704-9F0B8AB8C4BC}" type="pres">
      <dgm:prSet presAssocID="{B5F6852A-2EAB-4A4E-82D1-44605E69B68C}" presName="text_1" presStyleLbl="node1" presStyleIdx="0" presStyleCnt="5">
        <dgm:presLayoutVars>
          <dgm:bulletEnabled val="1"/>
        </dgm:presLayoutVars>
      </dgm:prSet>
      <dgm:spPr/>
      <dgm:t>
        <a:bodyPr/>
        <a:lstStyle/>
        <a:p>
          <a:endParaRPr lang="es-EC"/>
        </a:p>
      </dgm:t>
    </dgm:pt>
    <dgm:pt modelId="{B5874679-20D1-4D3E-B7DE-8BA493D1FA9D}" type="pres">
      <dgm:prSet presAssocID="{B5F6852A-2EAB-4A4E-82D1-44605E69B68C}" presName="accent_1" presStyleCnt="0"/>
      <dgm:spPr/>
      <dgm:t>
        <a:bodyPr/>
        <a:lstStyle/>
        <a:p>
          <a:endParaRPr lang="es-EC"/>
        </a:p>
      </dgm:t>
    </dgm:pt>
    <dgm:pt modelId="{C66EFD24-6B2E-4BBA-B009-4D3B31DCCBFB}" type="pres">
      <dgm:prSet presAssocID="{B5F6852A-2EAB-4A4E-82D1-44605E69B68C}" presName="accentRepeatNode" presStyleLbl="solidFgAcc1" presStyleIdx="0" presStyleCnt="5"/>
      <dgm:spPr/>
      <dgm:t>
        <a:bodyPr/>
        <a:lstStyle/>
        <a:p>
          <a:endParaRPr lang="es-EC"/>
        </a:p>
      </dgm:t>
    </dgm:pt>
    <dgm:pt modelId="{088D4D80-C905-484C-86E6-1D101F4BB698}" type="pres">
      <dgm:prSet presAssocID="{EFDADC07-C21D-4EDD-A339-E228B1948974}" presName="text_2" presStyleLbl="node1" presStyleIdx="1" presStyleCnt="5" custScaleY="150754" custLinFactNeighborX="3737" custLinFactNeighborY="2467">
        <dgm:presLayoutVars>
          <dgm:bulletEnabled val="1"/>
        </dgm:presLayoutVars>
      </dgm:prSet>
      <dgm:spPr/>
      <dgm:t>
        <a:bodyPr/>
        <a:lstStyle/>
        <a:p>
          <a:endParaRPr lang="es-EC"/>
        </a:p>
      </dgm:t>
    </dgm:pt>
    <dgm:pt modelId="{673C6959-3009-4263-AAD9-EE99581B2C7D}" type="pres">
      <dgm:prSet presAssocID="{EFDADC07-C21D-4EDD-A339-E228B1948974}" presName="accent_2" presStyleCnt="0"/>
      <dgm:spPr/>
      <dgm:t>
        <a:bodyPr/>
        <a:lstStyle/>
        <a:p>
          <a:endParaRPr lang="es-EC"/>
        </a:p>
      </dgm:t>
    </dgm:pt>
    <dgm:pt modelId="{411ACAA6-71E0-47DC-947F-97ABA61A2BB5}" type="pres">
      <dgm:prSet presAssocID="{EFDADC07-C21D-4EDD-A339-E228B1948974}" presName="accentRepeatNode" presStyleLbl="solidFgAcc1" presStyleIdx="1" presStyleCnt="5"/>
      <dgm:spPr/>
      <dgm:t>
        <a:bodyPr/>
        <a:lstStyle/>
        <a:p>
          <a:endParaRPr lang="es-EC"/>
        </a:p>
      </dgm:t>
    </dgm:pt>
    <dgm:pt modelId="{8DFD1B4D-3CD4-4651-97FA-3BA363FDC3AD}" type="pres">
      <dgm:prSet presAssocID="{09BE339B-E958-4BC1-B0D8-BFC067E0431A}" presName="text_3" presStyleLbl="node1" presStyleIdx="2" presStyleCnt="5" custScaleY="100299">
        <dgm:presLayoutVars>
          <dgm:bulletEnabled val="1"/>
        </dgm:presLayoutVars>
      </dgm:prSet>
      <dgm:spPr/>
      <dgm:t>
        <a:bodyPr/>
        <a:lstStyle/>
        <a:p>
          <a:endParaRPr lang="es-EC"/>
        </a:p>
      </dgm:t>
    </dgm:pt>
    <dgm:pt modelId="{C2A3FA6C-2028-4F13-8F58-F1BE121B63CF}" type="pres">
      <dgm:prSet presAssocID="{09BE339B-E958-4BC1-B0D8-BFC067E0431A}" presName="accent_3" presStyleCnt="0"/>
      <dgm:spPr/>
      <dgm:t>
        <a:bodyPr/>
        <a:lstStyle/>
        <a:p>
          <a:endParaRPr lang="es-EC"/>
        </a:p>
      </dgm:t>
    </dgm:pt>
    <dgm:pt modelId="{52B07E8B-8E99-4A6C-98A6-A19460009B92}" type="pres">
      <dgm:prSet presAssocID="{09BE339B-E958-4BC1-B0D8-BFC067E0431A}" presName="accentRepeatNode" presStyleLbl="solidFgAcc1" presStyleIdx="2" presStyleCnt="5"/>
      <dgm:spPr/>
      <dgm:t>
        <a:bodyPr/>
        <a:lstStyle/>
        <a:p>
          <a:endParaRPr lang="es-EC"/>
        </a:p>
      </dgm:t>
    </dgm:pt>
    <dgm:pt modelId="{1BA62205-A8D6-410D-8A07-4CE518309AC3}" type="pres">
      <dgm:prSet presAssocID="{9E2A7B3F-CC92-4999-883C-5A165A5ADEE5}" presName="text_4" presStyleLbl="node1" presStyleIdx="3" presStyleCnt="5">
        <dgm:presLayoutVars>
          <dgm:bulletEnabled val="1"/>
        </dgm:presLayoutVars>
      </dgm:prSet>
      <dgm:spPr/>
      <dgm:t>
        <a:bodyPr/>
        <a:lstStyle/>
        <a:p>
          <a:endParaRPr lang="es-EC"/>
        </a:p>
      </dgm:t>
    </dgm:pt>
    <dgm:pt modelId="{F224665A-2A33-469F-9643-BB665305C312}" type="pres">
      <dgm:prSet presAssocID="{9E2A7B3F-CC92-4999-883C-5A165A5ADEE5}" presName="accent_4" presStyleCnt="0"/>
      <dgm:spPr/>
      <dgm:t>
        <a:bodyPr/>
        <a:lstStyle/>
        <a:p>
          <a:endParaRPr lang="es-EC"/>
        </a:p>
      </dgm:t>
    </dgm:pt>
    <dgm:pt modelId="{A93D885A-586F-4384-8FBB-264BC07C4781}" type="pres">
      <dgm:prSet presAssocID="{9E2A7B3F-CC92-4999-883C-5A165A5ADEE5}" presName="accentRepeatNode" presStyleLbl="solidFgAcc1" presStyleIdx="3" presStyleCnt="5"/>
      <dgm:spPr/>
      <dgm:t>
        <a:bodyPr/>
        <a:lstStyle/>
        <a:p>
          <a:endParaRPr lang="es-EC"/>
        </a:p>
      </dgm:t>
    </dgm:pt>
    <dgm:pt modelId="{653430F6-070D-449E-B048-18E81374A1FC}" type="pres">
      <dgm:prSet presAssocID="{896BB1DA-3FF0-44A3-B5C8-F1BB9BCDB2C7}" presName="text_5" presStyleLbl="node1" presStyleIdx="4" presStyleCnt="5">
        <dgm:presLayoutVars>
          <dgm:bulletEnabled val="1"/>
        </dgm:presLayoutVars>
      </dgm:prSet>
      <dgm:spPr/>
      <dgm:t>
        <a:bodyPr/>
        <a:lstStyle/>
        <a:p>
          <a:endParaRPr lang="es-EC"/>
        </a:p>
      </dgm:t>
    </dgm:pt>
    <dgm:pt modelId="{0E4785BE-064B-488A-92D7-3CEC5A27D879}" type="pres">
      <dgm:prSet presAssocID="{896BB1DA-3FF0-44A3-B5C8-F1BB9BCDB2C7}" presName="accent_5" presStyleCnt="0"/>
      <dgm:spPr/>
      <dgm:t>
        <a:bodyPr/>
        <a:lstStyle/>
        <a:p>
          <a:endParaRPr lang="es-EC"/>
        </a:p>
      </dgm:t>
    </dgm:pt>
    <dgm:pt modelId="{1A740C0A-0CC3-415E-8347-89F0F80ACAF2}" type="pres">
      <dgm:prSet presAssocID="{896BB1DA-3FF0-44A3-B5C8-F1BB9BCDB2C7}" presName="accentRepeatNode" presStyleLbl="solidFgAcc1" presStyleIdx="4" presStyleCnt="5"/>
      <dgm:spPr/>
      <dgm:t>
        <a:bodyPr/>
        <a:lstStyle/>
        <a:p>
          <a:endParaRPr lang="es-EC"/>
        </a:p>
      </dgm:t>
    </dgm:pt>
  </dgm:ptLst>
  <dgm:cxnLst>
    <dgm:cxn modelId="{6E333158-8AFB-4511-8A7F-72C4BC064612}" srcId="{3151A5D0-52FD-460D-9AEB-B60BF24266D7}" destId="{09BE339B-E958-4BC1-B0D8-BFC067E0431A}" srcOrd="2" destOrd="0" parTransId="{EAD6C2E9-4FEB-42A2-B92B-97841CD3B5FA}" sibTransId="{0EAB28AC-6D3E-4909-B3FF-DA29BD074CED}"/>
    <dgm:cxn modelId="{314E7107-F737-47E2-8E1F-08A7E2B9B7A6}" type="presOf" srcId="{EFDADC07-C21D-4EDD-A339-E228B1948974}" destId="{088D4D80-C905-484C-86E6-1D101F4BB698}" srcOrd="0" destOrd="0" presId="urn:microsoft.com/office/officeart/2008/layout/VerticalCurvedList"/>
    <dgm:cxn modelId="{E8EAE402-B4E2-4688-996D-76B712E84A13}" type="presOf" srcId="{86F15900-8DA8-45EC-A1CB-85DDA0F9E492}" destId="{E831DB24-2592-438A-BB80-096E0C8D30C8}" srcOrd="0" destOrd="0" presId="urn:microsoft.com/office/officeart/2008/layout/VerticalCurvedList"/>
    <dgm:cxn modelId="{0A1BA1FF-CDD4-4B1E-AAFB-A119EE9A7104}" type="presOf" srcId="{09BE339B-E958-4BC1-B0D8-BFC067E0431A}" destId="{8DFD1B4D-3CD4-4651-97FA-3BA363FDC3AD}" srcOrd="0" destOrd="0" presId="urn:microsoft.com/office/officeart/2008/layout/VerticalCurvedList"/>
    <dgm:cxn modelId="{24AAE8A5-1ED8-4EFF-80D8-D83552EA6C14}" srcId="{3151A5D0-52FD-460D-9AEB-B60BF24266D7}" destId="{B5F6852A-2EAB-4A4E-82D1-44605E69B68C}" srcOrd="0" destOrd="0" parTransId="{EE445A10-AB01-47CF-A668-43F29575EC95}" sibTransId="{86F15900-8DA8-45EC-A1CB-85DDA0F9E492}"/>
    <dgm:cxn modelId="{9F88D454-D81E-44DC-826F-9DBD9A146906}" srcId="{3151A5D0-52FD-460D-9AEB-B60BF24266D7}" destId="{9E2A7B3F-CC92-4999-883C-5A165A5ADEE5}" srcOrd="3" destOrd="0" parTransId="{29563767-3F37-4658-B0E1-989CA230E1E1}" sibTransId="{04B249AF-77CF-4384-9C1A-E71CDEF55FFE}"/>
    <dgm:cxn modelId="{2F544131-BF51-4BE5-A233-B1E0B5DAB1A5}" srcId="{3151A5D0-52FD-460D-9AEB-B60BF24266D7}" destId="{EFDADC07-C21D-4EDD-A339-E228B1948974}" srcOrd="1" destOrd="0" parTransId="{D74F1F68-C67B-4A4E-A941-84E8DA342EB5}" sibTransId="{CDE4F444-A427-40D3-8A43-101BC7BD70C7}"/>
    <dgm:cxn modelId="{D72E8CF7-F90E-4C0B-AE73-11AFA762C7F0}" type="presOf" srcId="{3151A5D0-52FD-460D-9AEB-B60BF24266D7}" destId="{B355125E-8B55-4CDD-8D65-508FFABB04ED}" srcOrd="0" destOrd="0" presId="urn:microsoft.com/office/officeart/2008/layout/VerticalCurvedList"/>
    <dgm:cxn modelId="{482A2DB1-69B5-414E-A171-DA5948DA826D}" type="presOf" srcId="{9E2A7B3F-CC92-4999-883C-5A165A5ADEE5}" destId="{1BA62205-A8D6-410D-8A07-4CE518309AC3}" srcOrd="0" destOrd="0" presId="urn:microsoft.com/office/officeart/2008/layout/VerticalCurvedList"/>
    <dgm:cxn modelId="{4879E7EC-12D1-4321-A35D-DADA06E77450}" srcId="{3151A5D0-52FD-460D-9AEB-B60BF24266D7}" destId="{896BB1DA-3FF0-44A3-B5C8-F1BB9BCDB2C7}" srcOrd="4" destOrd="0" parTransId="{1863505C-4930-4CD6-8D1A-7257133B94CE}" sibTransId="{5BA1250B-9127-42A9-A115-CAF2CDA2E8FD}"/>
    <dgm:cxn modelId="{CC1A6627-F6B3-4F8C-9DD5-A95F6A8E9511}" type="presOf" srcId="{B5F6852A-2EAB-4A4E-82D1-44605E69B68C}" destId="{5DF51311-5731-4970-A704-9F0B8AB8C4BC}" srcOrd="0" destOrd="0" presId="urn:microsoft.com/office/officeart/2008/layout/VerticalCurvedList"/>
    <dgm:cxn modelId="{EEF94E10-6C48-43DC-834B-D98E6E1C2CF0}" type="presOf" srcId="{896BB1DA-3FF0-44A3-B5C8-F1BB9BCDB2C7}" destId="{653430F6-070D-449E-B048-18E81374A1FC}" srcOrd="0" destOrd="0" presId="urn:microsoft.com/office/officeart/2008/layout/VerticalCurvedList"/>
    <dgm:cxn modelId="{4CEE071D-B493-426D-B505-52966F5B3EEB}" type="presParOf" srcId="{B355125E-8B55-4CDD-8D65-508FFABB04ED}" destId="{7EB8E7AB-CEDE-4470-A3F2-9C47FE78C983}" srcOrd="0" destOrd="0" presId="urn:microsoft.com/office/officeart/2008/layout/VerticalCurvedList"/>
    <dgm:cxn modelId="{199F74CF-817E-46C9-95FC-762C22787060}" type="presParOf" srcId="{7EB8E7AB-CEDE-4470-A3F2-9C47FE78C983}" destId="{7F1F1B2E-2FF3-4C06-A84E-F873525AEAD2}" srcOrd="0" destOrd="0" presId="urn:microsoft.com/office/officeart/2008/layout/VerticalCurvedList"/>
    <dgm:cxn modelId="{175FE7C2-06E8-4B1E-AB74-139574ACEF73}" type="presParOf" srcId="{7F1F1B2E-2FF3-4C06-A84E-F873525AEAD2}" destId="{ABE553EE-9123-4614-A910-95B0AF53776F}" srcOrd="0" destOrd="0" presId="urn:microsoft.com/office/officeart/2008/layout/VerticalCurvedList"/>
    <dgm:cxn modelId="{62AC287E-DBCE-413E-A100-36DA8FB0F9B4}" type="presParOf" srcId="{7F1F1B2E-2FF3-4C06-A84E-F873525AEAD2}" destId="{E831DB24-2592-438A-BB80-096E0C8D30C8}" srcOrd="1" destOrd="0" presId="urn:microsoft.com/office/officeart/2008/layout/VerticalCurvedList"/>
    <dgm:cxn modelId="{3CAEDBBF-4D42-44AE-B911-1E9AF48F64E9}" type="presParOf" srcId="{7F1F1B2E-2FF3-4C06-A84E-F873525AEAD2}" destId="{7519C776-0E81-49E8-BC9D-4B92087F3FAE}" srcOrd="2" destOrd="0" presId="urn:microsoft.com/office/officeart/2008/layout/VerticalCurvedList"/>
    <dgm:cxn modelId="{2571FE72-57F0-456C-86E4-373C77C2BF94}" type="presParOf" srcId="{7F1F1B2E-2FF3-4C06-A84E-F873525AEAD2}" destId="{21E3027A-1A49-4E8C-AB35-A9BC5A10F937}" srcOrd="3" destOrd="0" presId="urn:microsoft.com/office/officeart/2008/layout/VerticalCurvedList"/>
    <dgm:cxn modelId="{675B7C3C-92D0-48D0-A54A-DC38CB3CD868}" type="presParOf" srcId="{7EB8E7AB-CEDE-4470-A3F2-9C47FE78C983}" destId="{5DF51311-5731-4970-A704-9F0B8AB8C4BC}" srcOrd="1" destOrd="0" presId="urn:microsoft.com/office/officeart/2008/layout/VerticalCurvedList"/>
    <dgm:cxn modelId="{59894158-1EA3-41D5-A944-5BEEA44F4150}" type="presParOf" srcId="{7EB8E7AB-CEDE-4470-A3F2-9C47FE78C983}" destId="{B5874679-20D1-4D3E-B7DE-8BA493D1FA9D}" srcOrd="2" destOrd="0" presId="urn:microsoft.com/office/officeart/2008/layout/VerticalCurvedList"/>
    <dgm:cxn modelId="{BD911A34-9077-4AFC-A0D7-16B4EC320A22}" type="presParOf" srcId="{B5874679-20D1-4D3E-B7DE-8BA493D1FA9D}" destId="{C66EFD24-6B2E-4BBA-B009-4D3B31DCCBFB}" srcOrd="0" destOrd="0" presId="urn:microsoft.com/office/officeart/2008/layout/VerticalCurvedList"/>
    <dgm:cxn modelId="{09AE6908-78F0-4A79-8A19-72BFF3C0A344}" type="presParOf" srcId="{7EB8E7AB-CEDE-4470-A3F2-9C47FE78C983}" destId="{088D4D80-C905-484C-86E6-1D101F4BB698}" srcOrd="3" destOrd="0" presId="urn:microsoft.com/office/officeart/2008/layout/VerticalCurvedList"/>
    <dgm:cxn modelId="{7149B563-AB99-4C36-9EA4-D5C0E2BDE80F}" type="presParOf" srcId="{7EB8E7AB-CEDE-4470-A3F2-9C47FE78C983}" destId="{673C6959-3009-4263-AAD9-EE99581B2C7D}" srcOrd="4" destOrd="0" presId="urn:microsoft.com/office/officeart/2008/layout/VerticalCurvedList"/>
    <dgm:cxn modelId="{396F9DA3-89F2-429D-B168-31D6784F1AFC}" type="presParOf" srcId="{673C6959-3009-4263-AAD9-EE99581B2C7D}" destId="{411ACAA6-71E0-47DC-947F-97ABA61A2BB5}" srcOrd="0" destOrd="0" presId="urn:microsoft.com/office/officeart/2008/layout/VerticalCurvedList"/>
    <dgm:cxn modelId="{A0B3F491-6F93-43FC-A5FF-A98169746BE8}" type="presParOf" srcId="{7EB8E7AB-CEDE-4470-A3F2-9C47FE78C983}" destId="{8DFD1B4D-3CD4-4651-97FA-3BA363FDC3AD}" srcOrd="5" destOrd="0" presId="urn:microsoft.com/office/officeart/2008/layout/VerticalCurvedList"/>
    <dgm:cxn modelId="{1A76855F-929C-46CB-A5BD-8A10E5DA609C}" type="presParOf" srcId="{7EB8E7AB-CEDE-4470-A3F2-9C47FE78C983}" destId="{C2A3FA6C-2028-4F13-8F58-F1BE121B63CF}" srcOrd="6" destOrd="0" presId="urn:microsoft.com/office/officeart/2008/layout/VerticalCurvedList"/>
    <dgm:cxn modelId="{874771CF-5D33-4A09-B8EC-7B2AB49FAA21}" type="presParOf" srcId="{C2A3FA6C-2028-4F13-8F58-F1BE121B63CF}" destId="{52B07E8B-8E99-4A6C-98A6-A19460009B92}" srcOrd="0" destOrd="0" presId="urn:microsoft.com/office/officeart/2008/layout/VerticalCurvedList"/>
    <dgm:cxn modelId="{15144AE0-1F59-4B71-A139-9E018A26408D}" type="presParOf" srcId="{7EB8E7AB-CEDE-4470-A3F2-9C47FE78C983}" destId="{1BA62205-A8D6-410D-8A07-4CE518309AC3}" srcOrd="7" destOrd="0" presId="urn:microsoft.com/office/officeart/2008/layout/VerticalCurvedList"/>
    <dgm:cxn modelId="{1D4CB15E-921E-47B3-B159-E2C56F814B7C}" type="presParOf" srcId="{7EB8E7AB-CEDE-4470-A3F2-9C47FE78C983}" destId="{F224665A-2A33-469F-9643-BB665305C312}" srcOrd="8" destOrd="0" presId="urn:microsoft.com/office/officeart/2008/layout/VerticalCurvedList"/>
    <dgm:cxn modelId="{9565CD8B-30D2-40ED-9A37-9D3879EDD460}" type="presParOf" srcId="{F224665A-2A33-469F-9643-BB665305C312}" destId="{A93D885A-586F-4384-8FBB-264BC07C4781}" srcOrd="0" destOrd="0" presId="urn:microsoft.com/office/officeart/2008/layout/VerticalCurvedList"/>
    <dgm:cxn modelId="{7AB991BF-8B86-40DB-BAAD-45F160915031}" type="presParOf" srcId="{7EB8E7AB-CEDE-4470-A3F2-9C47FE78C983}" destId="{653430F6-070D-449E-B048-18E81374A1FC}" srcOrd="9" destOrd="0" presId="urn:microsoft.com/office/officeart/2008/layout/VerticalCurvedList"/>
    <dgm:cxn modelId="{E4066378-5A20-424C-8766-3E9D979EF628}" type="presParOf" srcId="{7EB8E7AB-CEDE-4470-A3F2-9C47FE78C983}" destId="{0E4785BE-064B-488A-92D7-3CEC5A27D879}" srcOrd="10" destOrd="0" presId="urn:microsoft.com/office/officeart/2008/layout/VerticalCurvedList"/>
    <dgm:cxn modelId="{C94C6ADC-6EE0-4F47-9BCF-57D8C3B9940C}" type="presParOf" srcId="{0E4785BE-064B-488A-92D7-3CEC5A27D879}" destId="{1A740C0A-0CC3-415E-8347-89F0F80ACA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F39523-731A-4EF5-80FA-1E36A1C38634}"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EA9B3233-17DC-44A4-AB80-820B6D9886FA}">
      <dgm:prSet phldrT="[Texto]"/>
      <dgm:spPr/>
      <dgm:t>
        <a:bodyPr/>
        <a:lstStyle/>
        <a:p>
          <a:r>
            <a:rPr lang="es-EC" smtClean="0">
              <a:latin typeface="Arial" panose="020B0604020202020204" pitchFamily="34" charset="0"/>
              <a:cs typeface="Arial" panose="020B0604020202020204" pitchFamily="34" charset="0"/>
            </a:rPr>
            <a:t>Cambio en la mentalidad del consumidor</a:t>
          </a:r>
          <a:endParaRPr lang="es-EC" dirty="0">
            <a:latin typeface="Arial" panose="020B0604020202020204" pitchFamily="34" charset="0"/>
            <a:cs typeface="Arial" panose="020B0604020202020204" pitchFamily="34" charset="0"/>
          </a:endParaRPr>
        </a:p>
      </dgm:t>
    </dgm:pt>
    <dgm:pt modelId="{62168DB5-1726-476A-AD98-493851F8FF8F}" type="parTrans" cxnId="{CB675E74-5509-417D-8E00-5CC97CA3D6B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F86882CE-30B9-4B44-9B4B-5F404B3A7C2D}" type="sibTrans" cxnId="{CB675E74-5509-417D-8E00-5CC97CA3D6B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82CD9C16-392E-4BB1-8C1F-E0B1A102E5C3}">
      <dgm:prSet phldrT="[Texto]"/>
      <dgm:spPr/>
      <dgm:t>
        <a:bodyPr/>
        <a:lstStyle/>
        <a:p>
          <a:r>
            <a:rPr lang="es-EC" dirty="0" smtClean="0">
              <a:latin typeface="Arial" panose="020B0604020202020204" pitchFamily="34" charset="0"/>
              <a:cs typeface="Arial" panose="020B0604020202020204" pitchFamily="34" charset="0"/>
            </a:rPr>
            <a:t>Fomentar las relaciones comerciales a través de las ferias internacionales</a:t>
          </a:r>
          <a:endParaRPr lang="es-EC" dirty="0">
            <a:latin typeface="Arial" panose="020B0604020202020204" pitchFamily="34" charset="0"/>
            <a:cs typeface="Arial" panose="020B0604020202020204" pitchFamily="34" charset="0"/>
          </a:endParaRPr>
        </a:p>
      </dgm:t>
    </dgm:pt>
    <dgm:pt modelId="{5D8BE6F9-64B3-44F7-A93B-2800A348F755}" type="parTrans" cxnId="{F74A4147-27DA-4D2D-A0F9-B0C7F4F68A8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F0ED6AE-9DFE-4A5E-A08D-4373421C197C}" type="sibTrans" cxnId="{F74A4147-27DA-4D2D-A0F9-B0C7F4F68A8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78C0093D-313D-4807-80B9-550EDA82FE23}">
      <dgm:prSet phldrT="[Texto]"/>
      <dgm:spPr/>
      <dgm:t>
        <a:bodyPr/>
        <a:lstStyle/>
        <a:p>
          <a:r>
            <a:rPr lang="es-ES" smtClean="0">
              <a:latin typeface="Arial" panose="020B0604020202020204" pitchFamily="34" charset="0"/>
              <a:cs typeface="Arial" panose="020B0604020202020204" pitchFamily="34" charset="0"/>
            </a:rPr>
            <a:t>Buscar el desarrollo con una nueva cartera de clientes</a:t>
          </a:r>
          <a:endParaRPr lang="es-EC" dirty="0">
            <a:latin typeface="Arial" panose="020B0604020202020204" pitchFamily="34" charset="0"/>
            <a:cs typeface="Arial" panose="020B0604020202020204" pitchFamily="34" charset="0"/>
          </a:endParaRPr>
        </a:p>
      </dgm:t>
    </dgm:pt>
    <dgm:pt modelId="{DA842045-9461-4038-95E0-6F51DD8E11F7}" type="parTrans" cxnId="{E1B35258-05EB-4103-9A0E-F947A539E1F3}">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E580271-2A04-42BB-9983-665012A1F89C}" type="sibTrans" cxnId="{E1B35258-05EB-4103-9A0E-F947A539E1F3}">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E443BE6-F997-4321-BB1F-4212BD32DBDD}">
      <dgm:prSet phldrT="[Texto]"/>
      <dgm:spPr/>
      <dgm:t>
        <a:bodyPr/>
        <a:lstStyle/>
        <a:p>
          <a:r>
            <a:rPr lang="es-EC" smtClean="0">
              <a:latin typeface="Arial" panose="020B0604020202020204" pitchFamily="34" charset="0"/>
              <a:cs typeface="Arial" panose="020B0604020202020204" pitchFamily="34" charset="0"/>
            </a:rPr>
            <a:t>Promover el desarrollo de proveedores locales</a:t>
          </a:r>
          <a:endParaRPr lang="es-EC" dirty="0">
            <a:latin typeface="Arial" panose="020B0604020202020204" pitchFamily="34" charset="0"/>
            <a:cs typeface="Arial" panose="020B0604020202020204" pitchFamily="34" charset="0"/>
          </a:endParaRPr>
        </a:p>
      </dgm:t>
    </dgm:pt>
    <dgm:pt modelId="{9C25E5D9-908B-4828-AF3D-F5F2CF56FE70}" type="parTrans" cxnId="{F2BABBD6-0A9C-41EE-B9F0-6B1A80E65E4B}">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7E63F879-C08B-4A80-ADD3-EF7EA777A05F}" type="sibTrans" cxnId="{F2BABBD6-0A9C-41EE-B9F0-6B1A80E65E4B}">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FC1AF260-5760-40D8-A4B9-B0CDF9316398}" type="pres">
      <dgm:prSet presAssocID="{BAF39523-731A-4EF5-80FA-1E36A1C38634}" presName="Name0" presStyleCnt="0">
        <dgm:presLayoutVars>
          <dgm:chMax val="7"/>
          <dgm:chPref val="7"/>
          <dgm:dir/>
        </dgm:presLayoutVars>
      </dgm:prSet>
      <dgm:spPr/>
      <dgm:t>
        <a:bodyPr/>
        <a:lstStyle/>
        <a:p>
          <a:endParaRPr lang="es-ES"/>
        </a:p>
      </dgm:t>
    </dgm:pt>
    <dgm:pt modelId="{65F98907-ECCD-4389-947C-7E56D7591F43}" type="pres">
      <dgm:prSet presAssocID="{BAF39523-731A-4EF5-80FA-1E36A1C38634}" presName="Name1" presStyleCnt="0"/>
      <dgm:spPr/>
      <dgm:t>
        <a:bodyPr/>
        <a:lstStyle/>
        <a:p>
          <a:endParaRPr lang="es-ES"/>
        </a:p>
      </dgm:t>
    </dgm:pt>
    <dgm:pt modelId="{5BC2B2A9-3E37-4F13-B3F1-5DABC2DC1508}" type="pres">
      <dgm:prSet presAssocID="{BAF39523-731A-4EF5-80FA-1E36A1C38634}" presName="cycle" presStyleCnt="0"/>
      <dgm:spPr/>
      <dgm:t>
        <a:bodyPr/>
        <a:lstStyle/>
        <a:p>
          <a:endParaRPr lang="es-ES"/>
        </a:p>
      </dgm:t>
    </dgm:pt>
    <dgm:pt modelId="{106D59C5-9711-4917-92AF-7A9F25044BDD}" type="pres">
      <dgm:prSet presAssocID="{BAF39523-731A-4EF5-80FA-1E36A1C38634}" presName="srcNode" presStyleLbl="node1" presStyleIdx="0" presStyleCnt="4"/>
      <dgm:spPr/>
      <dgm:t>
        <a:bodyPr/>
        <a:lstStyle/>
        <a:p>
          <a:endParaRPr lang="es-ES"/>
        </a:p>
      </dgm:t>
    </dgm:pt>
    <dgm:pt modelId="{7A066627-0AA6-42F0-A09B-E2A19CFFF888}" type="pres">
      <dgm:prSet presAssocID="{BAF39523-731A-4EF5-80FA-1E36A1C38634}" presName="conn" presStyleLbl="parChTrans1D2" presStyleIdx="0" presStyleCnt="1"/>
      <dgm:spPr/>
      <dgm:t>
        <a:bodyPr/>
        <a:lstStyle/>
        <a:p>
          <a:endParaRPr lang="es-ES"/>
        </a:p>
      </dgm:t>
    </dgm:pt>
    <dgm:pt modelId="{5BDC188D-5D6C-45B5-8C17-6DF1A8C1BCC0}" type="pres">
      <dgm:prSet presAssocID="{BAF39523-731A-4EF5-80FA-1E36A1C38634}" presName="extraNode" presStyleLbl="node1" presStyleIdx="0" presStyleCnt="4"/>
      <dgm:spPr/>
      <dgm:t>
        <a:bodyPr/>
        <a:lstStyle/>
        <a:p>
          <a:endParaRPr lang="es-ES"/>
        </a:p>
      </dgm:t>
    </dgm:pt>
    <dgm:pt modelId="{133224F5-E523-4586-9769-80B3CD6870BD}" type="pres">
      <dgm:prSet presAssocID="{BAF39523-731A-4EF5-80FA-1E36A1C38634}" presName="dstNode" presStyleLbl="node1" presStyleIdx="0" presStyleCnt="4"/>
      <dgm:spPr/>
      <dgm:t>
        <a:bodyPr/>
        <a:lstStyle/>
        <a:p>
          <a:endParaRPr lang="es-ES"/>
        </a:p>
      </dgm:t>
    </dgm:pt>
    <dgm:pt modelId="{C38CBBF0-BB00-4431-931A-50354F672A04}" type="pres">
      <dgm:prSet presAssocID="{EA9B3233-17DC-44A4-AB80-820B6D9886FA}" presName="text_1" presStyleLbl="node1" presStyleIdx="0" presStyleCnt="4">
        <dgm:presLayoutVars>
          <dgm:bulletEnabled val="1"/>
        </dgm:presLayoutVars>
      </dgm:prSet>
      <dgm:spPr/>
      <dgm:t>
        <a:bodyPr/>
        <a:lstStyle/>
        <a:p>
          <a:endParaRPr lang="es-ES"/>
        </a:p>
      </dgm:t>
    </dgm:pt>
    <dgm:pt modelId="{2876F36E-3F22-4F48-A282-5D6484377F8C}" type="pres">
      <dgm:prSet presAssocID="{EA9B3233-17DC-44A4-AB80-820B6D9886FA}" presName="accent_1" presStyleCnt="0"/>
      <dgm:spPr/>
      <dgm:t>
        <a:bodyPr/>
        <a:lstStyle/>
        <a:p>
          <a:endParaRPr lang="es-ES"/>
        </a:p>
      </dgm:t>
    </dgm:pt>
    <dgm:pt modelId="{0FDF6A54-E496-482D-BF5A-5AAA201A5F9C}" type="pres">
      <dgm:prSet presAssocID="{EA9B3233-17DC-44A4-AB80-820B6D9886FA}" presName="accentRepeatNode" presStyleLbl="solidFgAcc1" presStyleIdx="0" presStyleCnt="4" custLinFactNeighborX="3365" custLinFactNeighborY="8896"/>
      <dgm:spPr/>
      <dgm:t>
        <a:bodyPr/>
        <a:lstStyle/>
        <a:p>
          <a:endParaRPr lang="es-ES"/>
        </a:p>
      </dgm:t>
    </dgm:pt>
    <dgm:pt modelId="{34FCDFB3-9493-4002-A03B-053A78098B81}" type="pres">
      <dgm:prSet presAssocID="{82CD9C16-392E-4BB1-8C1F-E0B1A102E5C3}" presName="text_2" presStyleLbl="node1" presStyleIdx="1" presStyleCnt="4">
        <dgm:presLayoutVars>
          <dgm:bulletEnabled val="1"/>
        </dgm:presLayoutVars>
      </dgm:prSet>
      <dgm:spPr/>
      <dgm:t>
        <a:bodyPr/>
        <a:lstStyle/>
        <a:p>
          <a:endParaRPr lang="es-ES"/>
        </a:p>
      </dgm:t>
    </dgm:pt>
    <dgm:pt modelId="{3AF07380-49A9-4FAE-9962-7F28ACFF5EC1}" type="pres">
      <dgm:prSet presAssocID="{82CD9C16-392E-4BB1-8C1F-E0B1A102E5C3}" presName="accent_2" presStyleCnt="0"/>
      <dgm:spPr/>
      <dgm:t>
        <a:bodyPr/>
        <a:lstStyle/>
        <a:p>
          <a:endParaRPr lang="es-ES"/>
        </a:p>
      </dgm:t>
    </dgm:pt>
    <dgm:pt modelId="{1E91F95F-4269-4CDC-B208-925EFCF9A023}" type="pres">
      <dgm:prSet presAssocID="{82CD9C16-392E-4BB1-8C1F-E0B1A102E5C3}" presName="accentRepeatNode" presStyleLbl="solidFgAcc1" presStyleIdx="1" presStyleCnt="4"/>
      <dgm:spPr/>
      <dgm:t>
        <a:bodyPr/>
        <a:lstStyle/>
        <a:p>
          <a:endParaRPr lang="es-ES"/>
        </a:p>
      </dgm:t>
    </dgm:pt>
    <dgm:pt modelId="{F6B5444F-A1BA-407F-B4E5-FCCB68BA9871}" type="pres">
      <dgm:prSet presAssocID="{78C0093D-313D-4807-80B9-550EDA82FE23}" presName="text_3" presStyleLbl="node1" presStyleIdx="2" presStyleCnt="4">
        <dgm:presLayoutVars>
          <dgm:bulletEnabled val="1"/>
        </dgm:presLayoutVars>
      </dgm:prSet>
      <dgm:spPr/>
      <dgm:t>
        <a:bodyPr/>
        <a:lstStyle/>
        <a:p>
          <a:endParaRPr lang="es-ES"/>
        </a:p>
      </dgm:t>
    </dgm:pt>
    <dgm:pt modelId="{D3417A65-C4D7-4A9F-A929-6F005D46E0B6}" type="pres">
      <dgm:prSet presAssocID="{78C0093D-313D-4807-80B9-550EDA82FE23}" presName="accent_3" presStyleCnt="0"/>
      <dgm:spPr/>
      <dgm:t>
        <a:bodyPr/>
        <a:lstStyle/>
        <a:p>
          <a:endParaRPr lang="es-ES"/>
        </a:p>
      </dgm:t>
    </dgm:pt>
    <dgm:pt modelId="{7B049D90-2932-497F-BC68-DFAD5C68A4AE}" type="pres">
      <dgm:prSet presAssocID="{78C0093D-313D-4807-80B9-550EDA82FE23}" presName="accentRepeatNode" presStyleLbl="solidFgAcc1" presStyleIdx="2" presStyleCnt="4"/>
      <dgm:spPr/>
      <dgm:t>
        <a:bodyPr/>
        <a:lstStyle/>
        <a:p>
          <a:endParaRPr lang="es-ES"/>
        </a:p>
      </dgm:t>
    </dgm:pt>
    <dgm:pt modelId="{55872ADB-CBF4-4E6C-BB37-AF1C3A01F203}" type="pres">
      <dgm:prSet presAssocID="{EE443BE6-F997-4321-BB1F-4212BD32DBDD}" presName="text_4" presStyleLbl="node1" presStyleIdx="3" presStyleCnt="4">
        <dgm:presLayoutVars>
          <dgm:bulletEnabled val="1"/>
        </dgm:presLayoutVars>
      </dgm:prSet>
      <dgm:spPr/>
      <dgm:t>
        <a:bodyPr/>
        <a:lstStyle/>
        <a:p>
          <a:endParaRPr lang="es-ES"/>
        </a:p>
      </dgm:t>
    </dgm:pt>
    <dgm:pt modelId="{74FBE338-BFFD-4BDC-B4C6-01F310523A7B}" type="pres">
      <dgm:prSet presAssocID="{EE443BE6-F997-4321-BB1F-4212BD32DBDD}" presName="accent_4" presStyleCnt="0"/>
      <dgm:spPr/>
      <dgm:t>
        <a:bodyPr/>
        <a:lstStyle/>
        <a:p>
          <a:endParaRPr lang="es-ES"/>
        </a:p>
      </dgm:t>
    </dgm:pt>
    <dgm:pt modelId="{4823664B-F51C-454F-AC9B-AE77F6FD8FB8}" type="pres">
      <dgm:prSet presAssocID="{EE443BE6-F997-4321-BB1F-4212BD32DBDD}" presName="accentRepeatNode" presStyleLbl="solidFgAcc1" presStyleIdx="3" presStyleCnt="4"/>
      <dgm:spPr/>
      <dgm:t>
        <a:bodyPr/>
        <a:lstStyle/>
        <a:p>
          <a:endParaRPr lang="es-ES"/>
        </a:p>
      </dgm:t>
    </dgm:pt>
  </dgm:ptLst>
  <dgm:cxnLst>
    <dgm:cxn modelId="{1B755723-32F3-4AE9-9526-A3255745D262}" type="presOf" srcId="{EE443BE6-F997-4321-BB1F-4212BD32DBDD}" destId="{55872ADB-CBF4-4E6C-BB37-AF1C3A01F203}" srcOrd="0" destOrd="0" presId="urn:microsoft.com/office/officeart/2008/layout/VerticalCurvedList"/>
    <dgm:cxn modelId="{35EC6600-FD51-41BD-A2F6-EC7C95BC1A33}" type="presOf" srcId="{EA9B3233-17DC-44A4-AB80-820B6D9886FA}" destId="{C38CBBF0-BB00-4431-931A-50354F672A04}" srcOrd="0" destOrd="0" presId="urn:microsoft.com/office/officeart/2008/layout/VerticalCurvedList"/>
    <dgm:cxn modelId="{FF5DE26D-D315-4B43-A4E9-E86D2FE6FD60}" type="presOf" srcId="{BAF39523-731A-4EF5-80FA-1E36A1C38634}" destId="{FC1AF260-5760-40D8-A4B9-B0CDF9316398}" srcOrd="0" destOrd="0" presId="urn:microsoft.com/office/officeart/2008/layout/VerticalCurvedList"/>
    <dgm:cxn modelId="{89DF398D-D6D2-4957-9A7A-106AE7DF0A28}" type="presOf" srcId="{F86882CE-30B9-4B44-9B4B-5F404B3A7C2D}" destId="{7A066627-0AA6-42F0-A09B-E2A19CFFF888}" srcOrd="0" destOrd="0" presId="urn:microsoft.com/office/officeart/2008/layout/VerticalCurvedList"/>
    <dgm:cxn modelId="{CB675E74-5509-417D-8E00-5CC97CA3D6B8}" srcId="{BAF39523-731A-4EF5-80FA-1E36A1C38634}" destId="{EA9B3233-17DC-44A4-AB80-820B6D9886FA}" srcOrd="0" destOrd="0" parTransId="{62168DB5-1726-476A-AD98-493851F8FF8F}" sibTransId="{F86882CE-30B9-4B44-9B4B-5F404B3A7C2D}"/>
    <dgm:cxn modelId="{E1B35258-05EB-4103-9A0E-F947A539E1F3}" srcId="{BAF39523-731A-4EF5-80FA-1E36A1C38634}" destId="{78C0093D-313D-4807-80B9-550EDA82FE23}" srcOrd="2" destOrd="0" parTransId="{DA842045-9461-4038-95E0-6F51DD8E11F7}" sibTransId="{2E580271-2A04-42BB-9983-665012A1F89C}"/>
    <dgm:cxn modelId="{82CA9398-AE87-4B6C-9E85-8CD406ECBF1B}" type="presOf" srcId="{78C0093D-313D-4807-80B9-550EDA82FE23}" destId="{F6B5444F-A1BA-407F-B4E5-FCCB68BA9871}" srcOrd="0" destOrd="0" presId="urn:microsoft.com/office/officeart/2008/layout/VerticalCurvedList"/>
    <dgm:cxn modelId="{017BF6A6-B3BF-46CD-A81E-1D2425DD8BBF}" type="presOf" srcId="{82CD9C16-392E-4BB1-8C1F-E0B1A102E5C3}" destId="{34FCDFB3-9493-4002-A03B-053A78098B81}" srcOrd="0" destOrd="0" presId="urn:microsoft.com/office/officeart/2008/layout/VerticalCurvedList"/>
    <dgm:cxn modelId="{F2BABBD6-0A9C-41EE-B9F0-6B1A80E65E4B}" srcId="{BAF39523-731A-4EF5-80FA-1E36A1C38634}" destId="{EE443BE6-F997-4321-BB1F-4212BD32DBDD}" srcOrd="3" destOrd="0" parTransId="{9C25E5D9-908B-4828-AF3D-F5F2CF56FE70}" sibTransId="{7E63F879-C08B-4A80-ADD3-EF7EA777A05F}"/>
    <dgm:cxn modelId="{F74A4147-27DA-4D2D-A0F9-B0C7F4F68A8A}" srcId="{BAF39523-731A-4EF5-80FA-1E36A1C38634}" destId="{82CD9C16-392E-4BB1-8C1F-E0B1A102E5C3}" srcOrd="1" destOrd="0" parTransId="{5D8BE6F9-64B3-44F7-A93B-2800A348F755}" sibTransId="{6F0ED6AE-9DFE-4A5E-A08D-4373421C197C}"/>
    <dgm:cxn modelId="{76066AFE-8B03-49B2-874F-70F355C6AF2A}" type="presParOf" srcId="{FC1AF260-5760-40D8-A4B9-B0CDF9316398}" destId="{65F98907-ECCD-4389-947C-7E56D7591F43}" srcOrd="0" destOrd="0" presId="urn:microsoft.com/office/officeart/2008/layout/VerticalCurvedList"/>
    <dgm:cxn modelId="{3D4066D8-16CE-4925-A8CB-CDAF7FAFE6F6}" type="presParOf" srcId="{65F98907-ECCD-4389-947C-7E56D7591F43}" destId="{5BC2B2A9-3E37-4F13-B3F1-5DABC2DC1508}" srcOrd="0" destOrd="0" presId="urn:microsoft.com/office/officeart/2008/layout/VerticalCurvedList"/>
    <dgm:cxn modelId="{1D746984-3760-44E1-8811-1E68C0CBD3DA}" type="presParOf" srcId="{5BC2B2A9-3E37-4F13-B3F1-5DABC2DC1508}" destId="{106D59C5-9711-4917-92AF-7A9F25044BDD}" srcOrd="0" destOrd="0" presId="urn:microsoft.com/office/officeart/2008/layout/VerticalCurvedList"/>
    <dgm:cxn modelId="{6A7571D4-61BC-446F-96ED-2D1CE712B0FD}" type="presParOf" srcId="{5BC2B2A9-3E37-4F13-B3F1-5DABC2DC1508}" destId="{7A066627-0AA6-42F0-A09B-E2A19CFFF888}" srcOrd="1" destOrd="0" presId="urn:microsoft.com/office/officeart/2008/layout/VerticalCurvedList"/>
    <dgm:cxn modelId="{9C600A87-1AC7-46E3-89BE-FE302F278C53}" type="presParOf" srcId="{5BC2B2A9-3E37-4F13-B3F1-5DABC2DC1508}" destId="{5BDC188D-5D6C-45B5-8C17-6DF1A8C1BCC0}" srcOrd="2" destOrd="0" presId="urn:microsoft.com/office/officeart/2008/layout/VerticalCurvedList"/>
    <dgm:cxn modelId="{DCCCB9BD-8843-458D-87BA-B2F613B6B78E}" type="presParOf" srcId="{5BC2B2A9-3E37-4F13-B3F1-5DABC2DC1508}" destId="{133224F5-E523-4586-9769-80B3CD6870BD}" srcOrd="3" destOrd="0" presId="urn:microsoft.com/office/officeart/2008/layout/VerticalCurvedList"/>
    <dgm:cxn modelId="{D125EAF0-15E9-4807-BE90-6A45A6D0404A}" type="presParOf" srcId="{65F98907-ECCD-4389-947C-7E56D7591F43}" destId="{C38CBBF0-BB00-4431-931A-50354F672A04}" srcOrd="1" destOrd="0" presId="urn:microsoft.com/office/officeart/2008/layout/VerticalCurvedList"/>
    <dgm:cxn modelId="{C0D10DAA-69E9-4E26-BA64-BE8244C0A020}" type="presParOf" srcId="{65F98907-ECCD-4389-947C-7E56D7591F43}" destId="{2876F36E-3F22-4F48-A282-5D6484377F8C}" srcOrd="2" destOrd="0" presId="urn:microsoft.com/office/officeart/2008/layout/VerticalCurvedList"/>
    <dgm:cxn modelId="{8BB51464-A1E1-49A0-A867-88645CA5C8E2}" type="presParOf" srcId="{2876F36E-3F22-4F48-A282-5D6484377F8C}" destId="{0FDF6A54-E496-482D-BF5A-5AAA201A5F9C}" srcOrd="0" destOrd="0" presId="urn:microsoft.com/office/officeart/2008/layout/VerticalCurvedList"/>
    <dgm:cxn modelId="{49BBA9C5-AC9D-4B6F-AE9A-177697B8813F}" type="presParOf" srcId="{65F98907-ECCD-4389-947C-7E56D7591F43}" destId="{34FCDFB3-9493-4002-A03B-053A78098B81}" srcOrd="3" destOrd="0" presId="urn:microsoft.com/office/officeart/2008/layout/VerticalCurvedList"/>
    <dgm:cxn modelId="{F88732E5-6393-4184-A106-F310F80207CD}" type="presParOf" srcId="{65F98907-ECCD-4389-947C-7E56D7591F43}" destId="{3AF07380-49A9-4FAE-9962-7F28ACFF5EC1}" srcOrd="4" destOrd="0" presId="urn:microsoft.com/office/officeart/2008/layout/VerticalCurvedList"/>
    <dgm:cxn modelId="{49F9AC52-01B7-4A2A-AE88-3B82F43C76D2}" type="presParOf" srcId="{3AF07380-49A9-4FAE-9962-7F28ACFF5EC1}" destId="{1E91F95F-4269-4CDC-B208-925EFCF9A023}" srcOrd="0" destOrd="0" presId="urn:microsoft.com/office/officeart/2008/layout/VerticalCurvedList"/>
    <dgm:cxn modelId="{A9465164-2E32-470F-AEBC-D242CE197678}" type="presParOf" srcId="{65F98907-ECCD-4389-947C-7E56D7591F43}" destId="{F6B5444F-A1BA-407F-B4E5-FCCB68BA9871}" srcOrd="5" destOrd="0" presId="urn:microsoft.com/office/officeart/2008/layout/VerticalCurvedList"/>
    <dgm:cxn modelId="{72554E55-3EBC-4F59-8B5D-50D5879B389F}" type="presParOf" srcId="{65F98907-ECCD-4389-947C-7E56D7591F43}" destId="{D3417A65-C4D7-4A9F-A929-6F005D46E0B6}" srcOrd="6" destOrd="0" presId="urn:microsoft.com/office/officeart/2008/layout/VerticalCurvedList"/>
    <dgm:cxn modelId="{12F2CCAB-D8E5-4C00-93CA-36966C7E876A}" type="presParOf" srcId="{D3417A65-C4D7-4A9F-A929-6F005D46E0B6}" destId="{7B049D90-2932-497F-BC68-DFAD5C68A4AE}" srcOrd="0" destOrd="0" presId="urn:microsoft.com/office/officeart/2008/layout/VerticalCurvedList"/>
    <dgm:cxn modelId="{374A870C-FD62-49DE-B1A3-72BE13D350E3}" type="presParOf" srcId="{65F98907-ECCD-4389-947C-7E56D7591F43}" destId="{55872ADB-CBF4-4E6C-BB37-AF1C3A01F203}" srcOrd="7" destOrd="0" presId="urn:microsoft.com/office/officeart/2008/layout/VerticalCurvedList"/>
    <dgm:cxn modelId="{D754AB4B-A253-438A-8B9C-06DECE2ECD87}" type="presParOf" srcId="{65F98907-ECCD-4389-947C-7E56D7591F43}" destId="{74FBE338-BFFD-4BDC-B4C6-01F310523A7B}" srcOrd="8" destOrd="0" presId="urn:microsoft.com/office/officeart/2008/layout/VerticalCurvedList"/>
    <dgm:cxn modelId="{44607A5E-33CF-4ED9-B3CC-F7D16B17F7FB}" type="presParOf" srcId="{74FBE338-BFFD-4BDC-B4C6-01F310523A7B}" destId="{4823664B-F51C-454F-AC9B-AE77F6FD8F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90B01-0D78-43AA-BA95-2EB5A8D08E77}" type="doc">
      <dgm:prSet loTypeId="urn:microsoft.com/office/officeart/2005/8/layout/hProcess9" loCatId="process" qsTypeId="urn:microsoft.com/office/officeart/2005/8/quickstyle/3d7" qsCatId="3D" csTypeId="urn:microsoft.com/office/officeart/2005/8/colors/colorful2" csCatId="colorful" phldr="1"/>
      <dgm:spPr/>
    </dgm:pt>
    <dgm:pt modelId="{662F625D-1B14-407C-BAC1-82D39754B9D3}">
      <dgm:prSet phldrT="[Texto]"/>
      <dgm:spPr>
        <a:solidFill>
          <a:schemeClr val="accent2">
            <a:hueOff val="0"/>
            <a:satOff val="0"/>
            <a:lumOff val="0"/>
            <a:alpha val="70000"/>
          </a:schemeClr>
        </a:solidFill>
      </dgm:spPr>
      <dgm:t>
        <a:bodyPr/>
        <a:lstStyle/>
        <a:p>
          <a:r>
            <a:rPr lang="es-EC" dirty="0">
              <a:latin typeface="Arial" panose="020B0604020202020204" pitchFamily="34" charset="0"/>
              <a:cs typeface="Arial" panose="020B0604020202020204" pitchFamily="34" charset="0"/>
            </a:rPr>
            <a:t>Materias primas</a:t>
          </a:r>
        </a:p>
      </dgm:t>
    </dgm:pt>
    <dgm:pt modelId="{ED169DA6-F143-47A6-A998-5737601B0D8E}" type="parTrans" cxnId="{971BB909-7941-43FF-9F78-475CE8924E66}">
      <dgm:prSet/>
      <dgm:spPr/>
      <dgm:t>
        <a:bodyPr/>
        <a:lstStyle/>
        <a:p>
          <a:endParaRPr lang="es-EC">
            <a:latin typeface="Arial" panose="020B0604020202020204" pitchFamily="34" charset="0"/>
            <a:cs typeface="Arial" panose="020B0604020202020204" pitchFamily="34" charset="0"/>
          </a:endParaRPr>
        </a:p>
      </dgm:t>
    </dgm:pt>
    <dgm:pt modelId="{53713A29-FF57-475A-8512-6A5B916FA629}" type="sibTrans" cxnId="{971BB909-7941-43FF-9F78-475CE8924E66}">
      <dgm:prSet/>
      <dgm:spPr/>
      <dgm:t>
        <a:bodyPr/>
        <a:lstStyle/>
        <a:p>
          <a:endParaRPr lang="es-EC">
            <a:latin typeface="Arial" panose="020B0604020202020204" pitchFamily="34" charset="0"/>
            <a:cs typeface="Arial" panose="020B0604020202020204" pitchFamily="34" charset="0"/>
          </a:endParaRPr>
        </a:p>
      </dgm:t>
    </dgm:pt>
    <dgm:pt modelId="{A50B6943-5CB7-4B2E-8326-3B84A70EDB1F}">
      <dgm:prSet phldrT="[Texto]"/>
      <dgm:spPr>
        <a:solidFill>
          <a:schemeClr val="accent2">
            <a:hueOff val="-485121"/>
            <a:satOff val="-27976"/>
            <a:lumOff val="2876"/>
            <a:alpha val="74000"/>
          </a:schemeClr>
        </a:solidFill>
      </dgm:spPr>
      <dgm:t>
        <a:bodyPr/>
        <a:lstStyle/>
        <a:p>
          <a:r>
            <a:rPr lang="es-EC" dirty="0">
              <a:latin typeface="Arial" panose="020B0604020202020204" pitchFamily="34" charset="0"/>
              <a:cs typeface="Arial" panose="020B0604020202020204" pitchFamily="34" charset="0"/>
            </a:rPr>
            <a:t>Artículos técnicos de materia textil</a:t>
          </a:r>
        </a:p>
      </dgm:t>
    </dgm:pt>
    <dgm:pt modelId="{409DD5E6-10EB-4F00-A23C-AA8845EACFC9}" type="parTrans" cxnId="{F663DF97-5544-48F8-8EEA-D7C89F4ECB46}">
      <dgm:prSet/>
      <dgm:spPr/>
      <dgm:t>
        <a:bodyPr/>
        <a:lstStyle/>
        <a:p>
          <a:endParaRPr lang="es-EC">
            <a:latin typeface="Arial" panose="020B0604020202020204" pitchFamily="34" charset="0"/>
            <a:cs typeface="Arial" panose="020B0604020202020204" pitchFamily="34" charset="0"/>
          </a:endParaRPr>
        </a:p>
      </dgm:t>
    </dgm:pt>
    <dgm:pt modelId="{6E04D38E-1C7C-469A-9E28-B285FA5DDA6C}" type="sibTrans" cxnId="{F663DF97-5544-48F8-8EEA-D7C89F4ECB46}">
      <dgm:prSet/>
      <dgm:spPr/>
      <dgm:t>
        <a:bodyPr/>
        <a:lstStyle/>
        <a:p>
          <a:endParaRPr lang="es-EC">
            <a:latin typeface="Arial" panose="020B0604020202020204" pitchFamily="34" charset="0"/>
            <a:cs typeface="Arial" panose="020B0604020202020204" pitchFamily="34" charset="0"/>
          </a:endParaRPr>
        </a:p>
      </dgm:t>
    </dgm:pt>
    <dgm:pt modelId="{D690BAB7-441C-4F20-9FED-BF65E7583E02}">
      <dgm:prSet phldrT="[Texto]"/>
      <dgm:spPr>
        <a:solidFill>
          <a:schemeClr val="accent2">
            <a:hueOff val="-970242"/>
            <a:satOff val="-55952"/>
            <a:lumOff val="5752"/>
            <a:alpha val="58000"/>
          </a:schemeClr>
        </a:solidFill>
      </dgm:spPr>
      <dgm:t>
        <a:bodyPr/>
        <a:lstStyle/>
        <a:p>
          <a:r>
            <a:rPr lang="es-EC" dirty="0">
              <a:latin typeface="Arial" panose="020B0604020202020204" pitchFamily="34" charset="0"/>
              <a:cs typeface="Arial" panose="020B0604020202020204" pitchFamily="34" charset="0"/>
            </a:rPr>
            <a:t>Productos terminados </a:t>
          </a:r>
        </a:p>
      </dgm:t>
    </dgm:pt>
    <dgm:pt modelId="{4060EF74-9D82-4FBD-96EC-7BA2823F62A4}" type="parTrans" cxnId="{92AA342C-052C-4C85-817E-993BDCF54DF1}">
      <dgm:prSet/>
      <dgm:spPr/>
      <dgm:t>
        <a:bodyPr/>
        <a:lstStyle/>
        <a:p>
          <a:endParaRPr lang="es-EC">
            <a:latin typeface="Arial" panose="020B0604020202020204" pitchFamily="34" charset="0"/>
            <a:cs typeface="Arial" panose="020B0604020202020204" pitchFamily="34" charset="0"/>
          </a:endParaRPr>
        </a:p>
      </dgm:t>
    </dgm:pt>
    <dgm:pt modelId="{032DCDB9-7841-498F-8806-79B51D1E0724}" type="sibTrans" cxnId="{92AA342C-052C-4C85-817E-993BDCF54DF1}">
      <dgm:prSet/>
      <dgm:spPr/>
      <dgm:t>
        <a:bodyPr/>
        <a:lstStyle/>
        <a:p>
          <a:endParaRPr lang="es-EC">
            <a:latin typeface="Arial" panose="020B0604020202020204" pitchFamily="34" charset="0"/>
            <a:cs typeface="Arial" panose="020B0604020202020204" pitchFamily="34" charset="0"/>
          </a:endParaRPr>
        </a:p>
      </dgm:t>
    </dgm:pt>
    <dgm:pt modelId="{E209CFB2-A624-4C63-B460-8FE95156F0DD}">
      <dgm:prSet phldrT="[Texto]"/>
      <dgm:spPr>
        <a:solidFill>
          <a:schemeClr val="accent2">
            <a:hueOff val="-1455363"/>
            <a:satOff val="-83928"/>
            <a:lumOff val="8628"/>
            <a:alpha val="69000"/>
          </a:schemeClr>
        </a:solidFill>
      </dgm:spPr>
      <dgm:t>
        <a:bodyPr/>
        <a:lstStyle/>
        <a:p>
          <a:r>
            <a:rPr lang="es-EC" dirty="0">
              <a:latin typeface="Arial" panose="020B0604020202020204" pitchFamily="34" charset="0"/>
              <a:cs typeface="Arial" panose="020B0604020202020204" pitchFamily="34" charset="0"/>
            </a:rPr>
            <a:t>Tejidos especiales </a:t>
          </a:r>
        </a:p>
      </dgm:t>
    </dgm:pt>
    <dgm:pt modelId="{09982CA1-92C9-41A1-AF6D-45FC1518AFFE}" type="parTrans" cxnId="{D378198F-12C6-461A-842B-C95261F85F51}">
      <dgm:prSet/>
      <dgm:spPr/>
      <dgm:t>
        <a:bodyPr/>
        <a:lstStyle/>
        <a:p>
          <a:endParaRPr lang="es-EC">
            <a:latin typeface="Arial" panose="020B0604020202020204" pitchFamily="34" charset="0"/>
            <a:cs typeface="Arial" panose="020B0604020202020204" pitchFamily="34" charset="0"/>
          </a:endParaRPr>
        </a:p>
      </dgm:t>
    </dgm:pt>
    <dgm:pt modelId="{764BC437-93A7-4D15-952D-D4207B4F2CB6}" type="sibTrans" cxnId="{D378198F-12C6-461A-842B-C95261F85F51}">
      <dgm:prSet/>
      <dgm:spPr/>
      <dgm:t>
        <a:bodyPr/>
        <a:lstStyle/>
        <a:p>
          <a:endParaRPr lang="es-EC">
            <a:latin typeface="Arial" panose="020B0604020202020204" pitchFamily="34" charset="0"/>
            <a:cs typeface="Arial" panose="020B0604020202020204" pitchFamily="34" charset="0"/>
          </a:endParaRPr>
        </a:p>
      </dgm:t>
    </dgm:pt>
    <dgm:pt modelId="{0F5BCB37-B316-4A87-9A33-F018940D498F}" type="pres">
      <dgm:prSet presAssocID="{DB790B01-0D78-43AA-BA95-2EB5A8D08E77}" presName="CompostProcess" presStyleCnt="0">
        <dgm:presLayoutVars>
          <dgm:dir/>
          <dgm:resizeHandles val="exact"/>
        </dgm:presLayoutVars>
      </dgm:prSet>
      <dgm:spPr/>
    </dgm:pt>
    <dgm:pt modelId="{1DA6B616-1F33-48EC-9252-7FA40527BC1F}" type="pres">
      <dgm:prSet presAssocID="{DB790B01-0D78-43AA-BA95-2EB5A8D08E77}" presName="arrow" presStyleLbl="bgShp" presStyleIdx="0" presStyleCnt="1" custLinFactNeighborX="-145" custLinFactNeighborY="7716"/>
      <dgm:spPr>
        <a:solidFill>
          <a:schemeClr val="accent2">
            <a:tint val="40000"/>
            <a:hueOff val="0"/>
            <a:satOff val="0"/>
            <a:lumOff val="0"/>
            <a:alpha val="40000"/>
          </a:schemeClr>
        </a:solidFill>
      </dgm:spPr>
    </dgm:pt>
    <dgm:pt modelId="{33401159-E01A-4639-AE3F-D302809CE059}" type="pres">
      <dgm:prSet presAssocID="{DB790B01-0D78-43AA-BA95-2EB5A8D08E77}" presName="linearProcess" presStyleCnt="0"/>
      <dgm:spPr/>
    </dgm:pt>
    <dgm:pt modelId="{3C9437D0-D0F5-45D0-B911-827A25D5CD56}" type="pres">
      <dgm:prSet presAssocID="{662F625D-1B14-407C-BAC1-82D39754B9D3}" presName="textNode" presStyleLbl="node1" presStyleIdx="0" presStyleCnt="4">
        <dgm:presLayoutVars>
          <dgm:bulletEnabled val="1"/>
        </dgm:presLayoutVars>
      </dgm:prSet>
      <dgm:spPr/>
      <dgm:t>
        <a:bodyPr/>
        <a:lstStyle/>
        <a:p>
          <a:endParaRPr lang="es-ES"/>
        </a:p>
      </dgm:t>
    </dgm:pt>
    <dgm:pt modelId="{2631FC89-CFE6-4C8A-BC63-26E560E13AAF}" type="pres">
      <dgm:prSet presAssocID="{53713A29-FF57-475A-8512-6A5B916FA629}" presName="sibTrans" presStyleCnt="0"/>
      <dgm:spPr/>
    </dgm:pt>
    <dgm:pt modelId="{3CB5BE16-059C-4E54-9CC4-F91DE5330732}" type="pres">
      <dgm:prSet presAssocID="{A50B6943-5CB7-4B2E-8326-3B84A70EDB1F}" presName="textNode" presStyleLbl="node1" presStyleIdx="1" presStyleCnt="4">
        <dgm:presLayoutVars>
          <dgm:bulletEnabled val="1"/>
        </dgm:presLayoutVars>
      </dgm:prSet>
      <dgm:spPr/>
      <dgm:t>
        <a:bodyPr/>
        <a:lstStyle/>
        <a:p>
          <a:endParaRPr lang="es-ES"/>
        </a:p>
      </dgm:t>
    </dgm:pt>
    <dgm:pt modelId="{CBCA8FDF-B1F7-4D49-AA64-949841E0641F}" type="pres">
      <dgm:prSet presAssocID="{6E04D38E-1C7C-469A-9E28-B285FA5DDA6C}" presName="sibTrans" presStyleCnt="0"/>
      <dgm:spPr/>
    </dgm:pt>
    <dgm:pt modelId="{638A2F77-BD75-4D0D-8DFB-720035986B5A}" type="pres">
      <dgm:prSet presAssocID="{D690BAB7-441C-4F20-9FED-BF65E7583E02}" presName="textNode" presStyleLbl="node1" presStyleIdx="2" presStyleCnt="4">
        <dgm:presLayoutVars>
          <dgm:bulletEnabled val="1"/>
        </dgm:presLayoutVars>
      </dgm:prSet>
      <dgm:spPr/>
      <dgm:t>
        <a:bodyPr/>
        <a:lstStyle/>
        <a:p>
          <a:endParaRPr lang="es-ES"/>
        </a:p>
      </dgm:t>
    </dgm:pt>
    <dgm:pt modelId="{3943F0BB-3C72-414C-9B5D-498D91A2D2FD}" type="pres">
      <dgm:prSet presAssocID="{032DCDB9-7841-498F-8806-79B51D1E0724}" presName="sibTrans" presStyleCnt="0"/>
      <dgm:spPr/>
    </dgm:pt>
    <dgm:pt modelId="{E2581950-0610-43B3-B776-872E7B34300B}" type="pres">
      <dgm:prSet presAssocID="{E209CFB2-A624-4C63-B460-8FE95156F0DD}" presName="textNode" presStyleLbl="node1" presStyleIdx="3" presStyleCnt="4">
        <dgm:presLayoutVars>
          <dgm:bulletEnabled val="1"/>
        </dgm:presLayoutVars>
      </dgm:prSet>
      <dgm:spPr/>
      <dgm:t>
        <a:bodyPr/>
        <a:lstStyle/>
        <a:p>
          <a:endParaRPr lang="es-ES"/>
        </a:p>
      </dgm:t>
    </dgm:pt>
  </dgm:ptLst>
  <dgm:cxnLst>
    <dgm:cxn modelId="{971BB909-7941-43FF-9F78-475CE8924E66}" srcId="{DB790B01-0D78-43AA-BA95-2EB5A8D08E77}" destId="{662F625D-1B14-407C-BAC1-82D39754B9D3}" srcOrd="0" destOrd="0" parTransId="{ED169DA6-F143-47A6-A998-5737601B0D8E}" sibTransId="{53713A29-FF57-475A-8512-6A5B916FA629}"/>
    <dgm:cxn modelId="{D378198F-12C6-461A-842B-C95261F85F51}" srcId="{DB790B01-0D78-43AA-BA95-2EB5A8D08E77}" destId="{E209CFB2-A624-4C63-B460-8FE95156F0DD}" srcOrd="3" destOrd="0" parTransId="{09982CA1-92C9-41A1-AF6D-45FC1518AFFE}" sibTransId="{764BC437-93A7-4D15-952D-D4207B4F2CB6}"/>
    <dgm:cxn modelId="{56094B4E-CDE1-4455-8F21-9C9092E339C2}" type="presOf" srcId="{662F625D-1B14-407C-BAC1-82D39754B9D3}" destId="{3C9437D0-D0F5-45D0-B911-827A25D5CD56}" srcOrd="0" destOrd="0" presId="urn:microsoft.com/office/officeart/2005/8/layout/hProcess9"/>
    <dgm:cxn modelId="{92AA342C-052C-4C85-817E-993BDCF54DF1}" srcId="{DB790B01-0D78-43AA-BA95-2EB5A8D08E77}" destId="{D690BAB7-441C-4F20-9FED-BF65E7583E02}" srcOrd="2" destOrd="0" parTransId="{4060EF74-9D82-4FBD-96EC-7BA2823F62A4}" sibTransId="{032DCDB9-7841-498F-8806-79B51D1E0724}"/>
    <dgm:cxn modelId="{5962470B-8F6F-46BE-AE0E-641DBC1D00CD}" type="presOf" srcId="{DB790B01-0D78-43AA-BA95-2EB5A8D08E77}" destId="{0F5BCB37-B316-4A87-9A33-F018940D498F}" srcOrd="0" destOrd="0" presId="urn:microsoft.com/office/officeart/2005/8/layout/hProcess9"/>
    <dgm:cxn modelId="{F663DF97-5544-48F8-8EEA-D7C89F4ECB46}" srcId="{DB790B01-0D78-43AA-BA95-2EB5A8D08E77}" destId="{A50B6943-5CB7-4B2E-8326-3B84A70EDB1F}" srcOrd="1" destOrd="0" parTransId="{409DD5E6-10EB-4F00-A23C-AA8845EACFC9}" sibTransId="{6E04D38E-1C7C-469A-9E28-B285FA5DDA6C}"/>
    <dgm:cxn modelId="{F179D22C-CB34-46DB-8B71-48D41532E742}" type="presOf" srcId="{A50B6943-5CB7-4B2E-8326-3B84A70EDB1F}" destId="{3CB5BE16-059C-4E54-9CC4-F91DE5330732}" srcOrd="0" destOrd="0" presId="urn:microsoft.com/office/officeart/2005/8/layout/hProcess9"/>
    <dgm:cxn modelId="{76864E4F-7590-4FC6-A26D-4CB99B178B78}" type="presOf" srcId="{D690BAB7-441C-4F20-9FED-BF65E7583E02}" destId="{638A2F77-BD75-4D0D-8DFB-720035986B5A}" srcOrd="0" destOrd="0" presId="urn:microsoft.com/office/officeart/2005/8/layout/hProcess9"/>
    <dgm:cxn modelId="{F6E967FA-D7A0-4A0B-9FC5-BDF852A904BE}" type="presOf" srcId="{E209CFB2-A624-4C63-B460-8FE95156F0DD}" destId="{E2581950-0610-43B3-B776-872E7B34300B}" srcOrd="0" destOrd="0" presId="urn:microsoft.com/office/officeart/2005/8/layout/hProcess9"/>
    <dgm:cxn modelId="{2CBAB58F-2388-4D57-88D4-EA71963C374D}" type="presParOf" srcId="{0F5BCB37-B316-4A87-9A33-F018940D498F}" destId="{1DA6B616-1F33-48EC-9252-7FA40527BC1F}" srcOrd="0" destOrd="0" presId="urn:microsoft.com/office/officeart/2005/8/layout/hProcess9"/>
    <dgm:cxn modelId="{28A482C9-4623-4159-B3F4-2104B429F8D3}" type="presParOf" srcId="{0F5BCB37-B316-4A87-9A33-F018940D498F}" destId="{33401159-E01A-4639-AE3F-D302809CE059}" srcOrd="1" destOrd="0" presId="urn:microsoft.com/office/officeart/2005/8/layout/hProcess9"/>
    <dgm:cxn modelId="{2AC0C8C3-88AD-489D-AB7A-22BD8398CB53}" type="presParOf" srcId="{33401159-E01A-4639-AE3F-D302809CE059}" destId="{3C9437D0-D0F5-45D0-B911-827A25D5CD56}" srcOrd="0" destOrd="0" presId="urn:microsoft.com/office/officeart/2005/8/layout/hProcess9"/>
    <dgm:cxn modelId="{C153643F-86E0-42DD-82EE-73EF7C1828D3}" type="presParOf" srcId="{33401159-E01A-4639-AE3F-D302809CE059}" destId="{2631FC89-CFE6-4C8A-BC63-26E560E13AAF}" srcOrd="1" destOrd="0" presId="urn:microsoft.com/office/officeart/2005/8/layout/hProcess9"/>
    <dgm:cxn modelId="{C91133C2-2447-428F-86BB-6E88F8DE6527}" type="presParOf" srcId="{33401159-E01A-4639-AE3F-D302809CE059}" destId="{3CB5BE16-059C-4E54-9CC4-F91DE5330732}" srcOrd="2" destOrd="0" presId="urn:microsoft.com/office/officeart/2005/8/layout/hProcess9"/>
    <dgm:cxn modelId="{ECCB11C7-9921-4F91-9953-85DC3ACFF0B9}" type="presParOf" srcId="{33401159-E01A-4639-AE3F-D302809CE059}" destId="{CBCA8FDF-B1F7-4D49-AA64-949841E0641F}" srcOrd="3" destOrd="0" presId="urn:microsoft.com/office/officeart/2005/8/layout/hProcess9"/>
    <dgm:cxn modelId="{99D0A9C6-87CB-43DA-ADCE-9894616D9998}" type="presParOf" srcId="{33401159-E01A-4639-AE3F-D302809CE059}" destId="{638A2F77-BD75-4D0D-8DFB-720035986B5A}" srcOrd="4" destOrd="0" presId="urn:microsoft.com/office/officeart/2005/8/layout/hProcess9"/>
    <dgm:cxn modelId="{16673E69-D5B3-410E-8F19-E44D894B1D0B}" type="presParOf" srcId="{33401159-E01A-4639-AE3F-D302809CE059}" destId="{3943F0BB-3C72-414C-9B5D-498D91A2D2FD}" srcOrd="5" destOrd="0" presId="urn:microsoft.com/office/officeart/2005/8/layout/hProcess9"/>
    <dgm:cxn modelId="{AA4B4BF4-54E8-41F9-AB02-D1A5FE15A23F}" type="presParOf" srcId="{33401159-E01A-4639-AE3F-D302809CE059}" destId="{E2581950-0610-43B3-B776-872E7B34300B}" srcOrd="6" destOrd="0" presId="urn:microsoft.com/office/officeart/2005/8/layout/hProcess9"/>
  </dgm:cxnLst>
  <dgm:bg>
    <a:solidFill>
      <a:schemeClr val="accent2">
        <a:tint val="40000"/>
        <a:hueOff val="0"/>
        <a:satOff val="0"/>
        <a:lumOff val="0"/>
        <a:alpha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C1114-DB3A-4DA5-B4C3-72B05BF0AF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F0D9A435-FF9F-4D72-A267-D94126B14077}">
      <dgm:prSet/>
      <dgm:spPr>
        <a:solidFill>
          <a:schemeClr val="accent2">
            <a:lumMod val="75000"/>
          </a:schemeClr>
        </a:solidFill>
      </dgm:spPr>
      <dgm:t>
        <a:bodyPr/>
        <a:lstStyle/>
        <a:p>
          <a:r>
            <a:rPr lang="es-EC" b="1" dirty="0"/>
            <a:t>Por su finalidad : básica </a:t>
          </a:r>
          <a:endParaRPr lang="es-EC" dirty="0"/>
        </a:p>
      </dgm:t>
    </dgm:pt>
    <dgm:pt modelId="{39FC688E-ED17-4598-948B-FE30AEA4933F}" type="parTrans" cxnId="{FB6259A2-763A-453A-BF58-14A2CAA330D3}">
      <dgm:prSet/>
      <dgm:spPr/>
      <dgm:t>
        <a:bodyPr/>
        <a:lstStyle/>
        <a:p>
          <a:endParaRPr lang="es-EC"/>
        </a:p>
      </dgm:t>
    </dgm:pt>
    <dgm:pt modelId="{22764D22-23C6-4563-BFCA-953293E2E233}" type="sibTrans" cxnId="{FB6259A2-763A-453A-BF58-14A2CAA330D3}">
      <dgm:prSet/>
      <dgm:spPr/>
      <dgm:t>
        <a:bodyPr/>
        <a:lstStyle/>
        <a:p>
          <a:endParaRPr lang="es-EC"/>
        </a:p>
      </dgm:t>
    </dgm:pt>
    <dgm:pt modelId="{9A25A048-4DE4-4DD4-9ADA-7911A5B57D29}" type="pres">
      <dgm:prSet presAssocID="{619C1114-DB3A-4DA5-B4C3-72B05BF0AFB7}" presName="CompostProcess" presStyleCnt="0">
        <dgm:presLayoutVars>
          <dgm:dir/>
          <dgm:resizeHandles val="exact"/>
        </dgm:presLayoutVars>
      </dgm:prSet>
      <dgm:spPr/>
      <dgm:t>
        <a:bodyPr/>
        <a:lstStyle/>
        <a:p>
          <a:endParaRPr lang="es-ES"/>
        </a:p>
      </dgm:t>
    </dgm:pt>
    <dgm:pt modelId="{03FDD3F6-D132-445C-A6BB-B366C5D8B595}" type="pres">
      <dgm:prSet presAssocID="{619C1114-DB3A-4DA5-B4C3-72B05BF0AFB7}" presName="arrow" presStyleLbl="bgShp" presStyleIdx="0" presStyleCnt="1"/>
      <dgm:spPr/>
    </dgm:pt>
    <dgm:pt modelId="{8196A719-075F-4A5F-BD4C-9D6297E089DD}" type="pres">
      <dgm:prSet presAssocID="{619C1114-DB3A-4DA5-B4C3-72B05BF0AFB7}" presName="linearProcess" presStyleCnt="0"/>
      <dgm:spPr/>
    </dgm:pt>
    <dgm:pt modelId="{4B764882-B5C4-459C-A7CA-3807FCEB6656}" type="pres">
      <dgm:prSet presAssocID="{F0D9A435-FF9F-4D72-A267-D94126B14077}" presName="textNode" presStyleLbl="node1" presStyleIdx="0" presStyleCnt="1">
        <dgm:presLayoutVars>
          <dgm:bulletEnabled val="1"/>
        </dgm:presLayoutVars>
      </dgm:prSet>
      <dgm:spPr/>
      <dgm:t>
        <a:bodyPr/>
        <a:lstStyle/>
        <a:p>
          <a:endParaRPr lang="es-ES"/>
        </a:p>
      </dgm:t>
    </dgm:pt>
  </dgm:ptLst>
  <dgm:cxnLst>
    <dgm:cxn modelId="{8E5B9CB7-946D-4A75-A7DD-7D91D557EC7C}" type="presOf" srcId="{619C1114-DB3A-4DA5-B4C3-72B05BF0AFB7}" destId="{9A25A048-4DE4-4DD4-9ADA-7911A5B57D29}" srcOrd="0" destOrd="0" presId="urn:microsoft.com/office/officeart/2005/8/layout/hProcess9"/>
    <dgm:cxn modelId="{FB6259A2-763A-453A-BF58-14A2CAA330D3}" srcId="{619C1114-DB3A-4DA5-B4C3-72B05BF0AFB7}" destId="{F0D9A435-FF9F-4D72-A267-D94126B14077}" srcOrd="0" destOrd="0" parTransId="{39FC688E-ED17-4598-948B-FE30AEA4933F}" sibTransId="{22764D22-23C6-4563-BFCA-953293E2E233}"/>
    <dgm:cxn modelId="{F6EF2CC6-FD97-41A9-9CC2-E666D4704795}" type="presOf" srcId="{F0D9A435-FF9F-4D72-A267-D94126B14077}" destId="{4B764882-B5C4-459C-A7CA-3807FCEB6656}" srcOrd="0" destOrd="0" presId="urn:microsoft.com/office/officeart/2005/8/layout/hProcess9"/>
    <dgm:cxn modelId="{ED393407-8D9B-4831-93CB-060E18A869D2}" type="presParOf" srcId="{9A25A048-4DE4-4DD4-9ADA-7911A5B57D29}" destId="{03FDD3F6-D132-445C-A6BB-B366C5D8B595}" srcOrd="0" destOrd="0" presId="urn:microsoft.com/office/officeart/2005/8/layout/hProcess9"/>
    <dgm:cxn modelId="{A16B4D20-103A-4B3C-BF03-B243EB7246FD}" type="presParOf" srcId="{9A25A048-4DE4-4DD4-9ADA-7911A5B57D29}" destId="{8196A719-075F-4A5F-BD4C-9D6297E089DD}" srcOrd="1" destOrd="0" presId="urn:microsoft.com/office/officeart/2005/8/layout/hProcess9"/>
    <dgm:cxn modelId="{FAA214B1-D17A-4A11-94EB-AC46251AABAA}" type="presParOf" srcId="{8196A719-075F-4A5F-BD4C-9D6297E089DD}" destId="{4B764882-B5C4-459C-A7CA-3807FCEB665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FFBB4-E256-4951-B63B-3D4F388FFE2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88339D95-1E1C-404D-B409-52F34BF65492}">
      <dgm:prSet/>
      <dgm:spPr>
        <a:solidFill>
          <a:srgbClr val="002060"/>
        </a:solidFill>
      </dgm:spPr>
      <dgm:t>
        <a:bodyPr/>
        <a:lstStyle/>
        <a:p>
          <a:r>
            <a:rPr lang="es-EC" b="1" dirty="0"/>
            <a:t>Variables de estudio</a:t>
          </a:r>
          <a:endParaRPr lang="es-EC" dirty="0"/>
        </a:p>
      </dgm:t>
    </dgm:pt>
    <dgm:pt modelId="{81FD168A-82AD-4201-929B-C5A4A25314BE}" type="parTrans" cxnId="{06B189AE-AE99-42A3-91FA-491F80F56193}">
      <dgm:prSet/>
      <dgm:spPr/>
      <dgm:t>
        <a:bodyPr/>
        <a:lstStyle/>
        <a:p>
          <a:endParaRPr lang="es-EC"/>
        </a:p>
      </dgm:t>
    </dgm:pt>
    <dgm:pt modelId="{55CBDAC7-5480-4841-858C-6246B13E7319}" type="sibTrans" cxnId="{06B189AE-AE99-42A3-91FA-491F80F56193}">
      <dgm:prSet/>
      <dgm:spPr/>
      <dgm:t>
        <a:bodyPr/>
        <a:lstStyle/>
        <a:p>
          <a:endParaRPr lang="es-EC"/>
        </a:p>
      </dgm:t>
    </dgm:pt>
    <dgm:pt modelId="{224185CE-B48A-4B7A-9543-E847308710AB}" type="pres">
      <dgm:prSet presAssocID="{88CFFBB4-E256-4951-B63B-3D4F388FFE24}" presName="CompostProcess" presStyleCnt="0">
        <dgm:presLayoutVars>
          <dgm:dir/>
          <dgm:resizeHandles val="exact"/>
        </dgm:presLayoutVars>
      </dgm:prSet>
      <dgm:spPr/>
      <dgm:t>
        <a:bodyPr/>
        <a:lstStyle/>
        <a:p>
          <a:endParaRPr lang="es-ES"/>
        </a:p>
      </dgm:t>
    </dgm:pt>
    <dgm:pt modelId="{F76DDC8B-C975-4F70-A081-38D0102C3690}" type="pres">
      <dgm:prSet presAssocID="{88CFFBB4-E256-4951-B63B-3D4F388FFE24}" presName="arrow" presStyleLbl="bgShp" presStyleIdx="0" presStyleCnt="1"/>
      <dgm:spPr/>
    </dgm:pt>
    <dgm:pt modelId="{F225239D-7756-4AAB-9C5A-C4B7F507D33B}" type="pres">
      <dgm:prSet presAssocID="{88CFFBB4-E256-4951-B63B-3D4F388FFE24}" presName="linearProcess" presStyleCnt="0"/>
      <dgm:spPr/>
    </dgm:pt>
    <dgm:pt modelId="{8F1BA286-610C-4F91-A931-5181EC436070}" type="pres">
      <dgm:prSet presAssocID="{88339D95-1E1C-404D-B409-52F34BF65492}" presName="textNode" presStyleLbl="node1" presStyleIdx="0" presStyleCnt="1">
        <dgm:presLayoutVars>
          <dgm:bulletEnabled val="1"/>
        </dgm:presLayoutVars>
      </dgm:prSet>
      <dgm:spPr/>
      <dgm:t>
        <a:bodyPr/>
        <a:lstStyle/>
        <a:p>
          <a:endParaRPr lang="es-ES"/>
        </a:p>
      </dgm:t>
    </dgm:pt>
  </dgm:ptLst>
  <dgm:cxnLst>
    <dgm:cxn modelId="{8582CD7D-53AE-4AA9-B217-A4BFFA5B4EA2}" type="presOf" srcId="{88339D95-1E1C-404D-B409-52F34BF65492}" destId="{8F1BA286-610C-4F91-A931-5181EC436070}" srcOrd="0" destOrd="0" presId="urn:microsoft.com/office/officeart/2005/8/layout/hProcess9"/>
    <dgm:cxn modelId="{113B87A6-C3DB-4F30-91DC-94B0B8E46403}" type="presOf" srcId="{88CFFBB4-E256-4951-B63B-3D4F388FFE24}" destId="{224185CE-B48A-4B7A-9543-E847308710AB}" srcOrd="0" destOrd="0" presId="urn:microsoft.com/office/officeart/2005/8/layout/hProcess9"/>
    <dgm:cxn modelId="{06B189AE-AE99-42A3-91FA-491F80F56193}" srcId="{88CFFBB4-E256-4951-B63B-3D4F388FFE24}" destId="{88339D95-1E1C-404D-B409-52F34BF65492}" srcOrd="0" destOrd="0" parTransId="{81FD168A-82AD-4201-929B-C5A4A25314BE}" sibTransId="{55CBDAC7-5480-4841-858C-6246B13E7319}"/>
    <dgm:cxn modelId="{5376005D-8860-418D-A9B7-010E74403546}" type="presParOf" srcId="{224185CE-B48A-4B7A-9543-E847308710AB}" destId="{F76DDC8B-C975-4F70-A081-38D0102C3690}" srcOrd="0" destOrd="0" presId="urn:microsoft.com/office/officeart/2005/8/layout/hProcess9"/>
    <dgm:cxn modelId="{4AA7B8D1-7EE3-4A32-BB0C-EA8D602F3484}" type="presParOf" srcId="{224185CE-B48A-4B7A-9543-E847308710AB}" destId="{F225239D-7756-4AAB-9C5A-C4B7F507D33B}" srcOrd="1" destOrd="0" presId="urn:microsoft.com/office/officeart/2005/8/layout/hProcess9"/>
    <dgm:cxn modelId="{CDD10F63-50BA-4601-A0E4-A043AE068527}" type="presParOf" srcId="{F225239D-7756-4AAB-9C5A-C4B7F507D33B}" destId="{8F1BA286-610C-4F91-A931-5181EC436070}"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E470E-D0F8-4BE1-9E9C-A2896FAC78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80629C1F-FA50-4DCD-83A9-0C2DEC22AD2C}">
      <dgm:prSet/>
      <dgm:spPr>
        <a:solidFill>
          <a:srgbClr val="00B050"/>
        </a:solidFill>
      </dgm:spPr>
      <dgm:t>
        <a:bodyPr/>
        <a:lstStyle/>
        <a:p>
          <a:r>
            <a:rPr lang="es-EC" b="1" dirty="0"/>
            <a:t>Estudio Descriptivo</a:t>
          </a:r>
          <a:endParaRPr lang="es-EC" dirty="0"/>
        </a:p>
      </dgm:t>
    </dgm:pt>
    <dgm:pt modelId="{FCFA4CFA-154E-4DC1-9C02-3ABEA7D89500}" type="parTrans" cxnId="{892E3B0D-3D26-4AC4-BEC8-CCB82E893E46}">
      <dgm:prSet/>
      <dgm:spPr/>
      <dgm:t>
        <a:bodyPr/>
        <a:lstStyle/>
        <a:p>
          <a:endParaRPr lang="es-EC"/>
        </a:p>
      </dgm:t>
    </dgm:pt>
    <dgm:pt modelId="{4D2282CF-DDE9-4D34-A0AE-FB57DB3C54A1}" type="sibTrans" cxnId="{892E3B0D-3D26-4AC4-BEC8-CCB82E893E46}">
      <dgm:prSet/>
      <dgm:spPr/>
      <dgm:t>
        <a:bodyPr/>
        <a:lstStyle/>
        <a:p>
          <a:endParaRPr lang="es-EC"/>
        </a:p>
      </dgm:t>
    </dgm:pt>
    <dgm:pt modelId="{DEBDCEF5-5927-43E2-8B38-D1279C8884FF}" type="pres">
      <dgm:prSet presAssocID="{6A3E470E-D0F8-4BE1-9E9C-A2896FAC7818}" presName="CompostProcess" presStyleCnt="0">
        <dgm:presLayoutVars>
          <dgm:dir/>
          <dgm:resizeHandles val="exact"/>
        </dgm:presLayoutVars>
      </dgm:prSet>
      <dgm:spPr/>
      <dgm:t>
        <a:bodyPr/>
        <a:lstStyle/>
        <a:p>
          <a:endParaRPr lang="es-ES"/>
        </a:p>
      </dgm:t>
    </dgm:pt>
    <dgm:pt modelId="{D105DE8D-4C80-4C7A-AD4D-CAE22F0644EA}" type="pres">
      <dgm:prSet presAssocID="{6A3E470E-D0F8-4BE1-9E9C-A2896FAC7818}" presName="arrow" presStyleLbl="bgShp" presStyleIdx="0" presStyleCnt="1"/>
      <dgm:spPr/>
    </dgm:pt>
    <dgm:pt modelId="{B60D3776-4622-4858-AB3E-CBD3CD586390}" type="pres">
      <dgm:prSet presAssocID="{6A3E470E-D0F8-4BE1-9E9C-A2896FAC7818}" presName="linearProcess" presStyleCnt="0"/>
      <dgm:spPr/>
    </dgm:pt>
    <dgm:pt modelId="{FA477B13-5E7A-4421-B2C1-07480D64A996}" type="pres">
      <dgm:prSet presAssocID="{80629C1F-FA50-4DCD-83A9-0C2DEC22AD2C}" presName="textNode" presStyleLbl="node1" presStyleIdx="0" presStyleCnt="1">
        <dgm:presLayoutVars>
          <dgm:bulletEnabled val="1"/>
        </dgm:presLayoutVars>
      </dgm:prSet>
      <dgm:spPr/>
      <dgm:t>
        <a:bodyPr/>
        <a:lstStyle/>
        <a:p>
          <a:endParaRPr lang="es-ES"/>
        </a:p>
      </dgm:t>
    </dgm:pt>
  </dgm:ptLst>
  <dgm:cxnLst>
    <dgm:cxn modelId="{892E3B0D-3D26-4AC4-BEC8-CCB82E893E46}" srcId="{6A3E470E-D0F8-4BE1-9E9C-A2896FAC7818}" destId="{80629C1F-FA50-4DCD-83A9-0C2DEC22AD2C}" srcOrd="0" destOrd="0" parTransId="{FCFA4CFA-154E-4DC1-9C02-3ABEA7D89500}" sibTransId="{4D2282CF-DDE9-4D34-A0AE-FB57DB3C54A1}"/>
    <dgm:cxn modelId="{8A94FB47-702C-491A-BC8A-2198256FFE81}" type="presOf" srcId="{6A3E470E-D0F8-4BE1-9E9C-A2896FAC7818}" destId="{DEBDCEF5-5927-43E2-8B38-D1279C8884FF}" srcOrd="0" destOrd="0" presId="urn:microsoft.com/office/officeart/2005/8/layout/hProcess9"/>
    <dgm:cxn modelId="{8924A09C-AE9D-431C-8810-4234E6F3285C}" type="presOf" srcId="{80629C1F-FA50-4DCD-83A9-0C2DEC22AD2C}" destId="{FA477B13-5E7A-4421-B2C1-07480D64A996}" srcOrd="0" destOrd="0" presId="urn:microsoft.com/office/officeart/2005/8/layout/hProcess9"/>
    <dgm:cxn modelId="{75F421ED-BE01-46D2-90B9-B149116641C3}" type="presParOf" srcId="{DEBDCEF5-5927-43E2-8B38-D1279C8884FF}" destId="{D105DE8D-4C80-4C7A-AD4D-CAE22F0644EA}" srcOrd="0" destOrd="0" presId="urn:microsoft.com/office/officeart/2005/8/layout/hProcess9"/>
    <dgm:cxn modelId="{6C4D25B1-50D6-4E5C-ACCD-171AC6EFBF9A}" type="presParOf" srcId="{DEBDCEF5-5927-43E2-8B38-D1279C8884FF}" destId="{B60D3776-4622-4858-AB3E-CBD3CD586390}" srcOrd="1" destOrd="0" presId="urn:microsoft.com/office/officeart/2005/8/layout/hProcess9"/>
    <dgm:cxn modelId="{4011059C-F67F-4052-864D-AA9E254A0C77}" type="presParOf" srcId="{B60D3776-4622-4858-AB3E-CBD3CD586390}" destId="{FA477B13-5E7A-4421-B2C1-07480D64A996}"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18DF29-CB4F-4B3F-961D-2F27056A20F3}" type="doc">
      <dgm:prSet loTypeId="urn:microsoft.com/office/officeart/2005/8/layout/process2" loCatId="process" qsTypeId="urn:microsoft.com/office/officeart/2005/8/quickstyle/simple1" qsCatId="simple" csTypeId="urn:microsoft.com/office/officeart/2005/8/colors/colorful2" csCatId="colorful" phldr="1"/>
      <dgm:spPr/>
    </dgm:pt>
    <dgm:pt modelId="{38D39252-51CC-4BF9-913B-A236AD58B616}">
      <dgm:prSet phldrT="[Texto]"/>
      <dgm:spPr/>
      <dgm:t>
        <a:bodyPr/>
        <a:lstStyle/>
        <a:p>
          <a:r>
            <a:rPr lang="es-EC" dirty="0"/>
            <a:t>Sujetos seleccionados según su accesibilidad </a:t>
          </a:r>
        </a:p>
      </dgm:t>
    </dgm:pt>
    <dgm:pt modelId="{902C52C7-575E-44BD-A4D9-983F8384506B}" type="parTrans" cxnId="{888FE391-2A8B-464C-8866-788980195C32}">
      <dgm:prSet/>
      <dgm:spPr/>
      <dgm:t>
        <a:bodyPr/>
        <a:lstStyle/>
        <a:p>
          <a:endParaRPr lang="es-EC"/>
        </a:p>
      </dgm:t>
    </dgm:pt>
    <dgm:pt modelId="{E6B57A7C-E00A-4834-9048-EC26ADDDBEA6}" type="sibTrans" cxnId="{888FE391-2A8B-464C-8866-788980195C32}">
      <dgm:prSet/>
      <dgm:spPr/>
      <dgm:t>
        <a:bodyPr/>
        <a:lstStyle/>
        <a:p>
          <a:endParaRPr lang="es-EC"/>
        </a:p>
      </dgm:t>
    </dgm:pt>
    <dgm:pt modelId="{1B67A3C1-2920-487D-AE50-44FDA4D4D871}">
      <dgm:prSet phldrT="[Texto]"/>
      <dgm:spPr/>
      <dgm:t>
        <a:bodyPr/>
        <a:lstStyle/>
        <a:p>
          <a:r>
            <a:rPr lang="es-EC" dirty="0"/>
            <a:t>Método no probabilístico o muestreo por conveniencia</a:t>
          </a:r>
        </a:p>
      </dgm:t>
    </dgm:pt>
    <dgm:pt modelId="{8EB277C7-B6BF-462F-AEFA-B971C2A203E3}" type="parTrans" cxnId="{6333CAE3-AFCA-423F-8A55-01ED094A7E79}">
      <dgm:prSet/>
      <dgm:spPr/>
      <dgm:t>
        <a:bodyPr/>
        <a:lstStyle/>
        <a:p>
          <a:endParaRPr lang="es-EC"/>
        </a:p>
      </dgm:t>
    </dgm:pt>
    <dgm:pt modelId="{652F7FF2-85FE-4E0E-9B03-A8DFF30FAA11}" type="sibTrans" cxnId="{6333CAE3-AFCA-423F-8A55-01ED094A7E79}">
      <dgm:prSet/>
      <dgm:spPr/>
      <dgm:t>
        <a:bodyPr/>
        <a:lstStyle/>
        <a:p>
          <a:endParaRPr lang="es-EC"/>
        </a:p>
      </dgm:t>
    </dgm:pt>
    <dgm:pt modelId="{0290B38A-8DE6-4E44-9481-47A4F2F2A12D}">
      <dgm:prSet phldrT="[Texto]"/>
      <dgm:spPr/>
      <dgm:t>
        <a:bodyPr/>
        <a:lstStyle/>
        <a:p>
          <a:r>
            <a:rPr lang="es-EC" dirty="0"/>
            <a:t>Estudiar elementos con características similares a las de la población objetivo</a:t>
          </a:r>
        </a:p>
      </dgm:t>
    </dgm:pt>
    <dgm:pt modelId="{0EA937A3-16DA-430A-8D50-9FB07831B2AF}" type="parTrans" cxnId="{704FF674-DA41-42CB-A9DB-E13EC7F51DA4}">
      <dgm:prSet/>
      <dgm:spPr/>
      <dgm:t>
        <a:bodyPr/>
        <a:lstStyle/>
        <a:p>
          <a:endParaRPr lang="es-EC"/>
        </a:p>
      </dgm:t>
    </dgm:pt>
    <dgm:pt modelId="{755BD7EB-C614-4C62-B142-3261005F7FA6}" type="sibTrans" cxnId="{704FF674-DA41-42CB-A9DB-E13EC7F51DA4}">
      <dgm:prSet/>
      <dgm:spPr/>
      <dgm:t>
        <a:bodyPr/>
        <a:lstStyle/>
        <a:p>
          <a:endParaRPr lang="es-EC"/>
        </a:p>
      </dgm:t>
    </dgm:pt>
    <dgm:pt modelId="{2D95F61D-E10B-487F-960C-49E25BEE11E6}" type="pres">
      <dgm:prSet presAssocID="{F218DF29-CB4F-4B3F-961D-2F27056A20F3}" presName="linearFlow" presStyleCnt="0">
        <dgm:presLayoutVars>
          <dgm:resizeHandles val="exact"/>
        </dgm:presLayoutVars>
      </dgm:prSet>
      <dgm:spPr/>
    </dgm:pt>
    <dgm:pt modelId="{808592B2-5E15-42CC-BCE7-9BEA10603908}" type="pres">
      <dgm:prSet presAssocID="{38D39252-51CC-4BF9-913B-A236AD58B616}" presName="node" presStyleLbl="node1" presStyleIdx="0" presStyleCnt="3" custLinFactY="93481" custLinFactNeighborX="-2203" custLinFactNeighborY="100000">
        <dgm:presLayoutVars>
          <dgm:bulletEnabled val="1"/>
        </dgm:presLayoutVars>
      </dgm:prSet>
      <dgm:spPr/>
      <dgm:t>
        <a:bodyPr/>
        <a:lstStyle/>
        <a:p>
          <a:endParaRPr lang="es-ES"/>
        </a:p>
      </dgm:t>
    </dgm:pt>
    <dgm:pt modelId="{41567C8A-11FB-405B-8B0F-C735646D12F0}" type="pres">
      <dgm:prSet presAssocID="{E6B57A7C-E00A-4834-9048-EC26ADDDBEA6}" presName="sibTrans" presStyleLbl="sibTrans2D1" presStyleIdx="0" presStyleCnt="2"/>
      <dgm:spPr/>
      <dgm:t>
        <a:bodyPr/>
        <a:lstStyle/>
        <a:p>
          <a:endParaRPr lang="es-ES"/>
        </a:p>
      </dgm:t>
    </dgm:pt>
    <dgm:pt modelId="{29C5E539-9071-44D1-B1DB-78E5545ED59F}" type="pres">
      <dgm:prSet presAssocID="{E6B57A7C-E00A-4834-9048-EC26ADDDBEA6}" presName="connectorText" presStyleLbl="sibTrans2D1" presStyleIdx="0" presStyleCnt="2"/>
      <dgm:spPr/>
      <dgm:t>
        <a:bodyPr/>
        <a:lstStyle/>
        <a:p>
          <a:endParaRPr lang="es-ES"/>
        </a:p>
      </dgm:t>
    </dgm:pt>
    <dgm:pt modelId="{86A9914E-2592-4C92-A497-4A849CBBAB58}" type="pres">
      <dgm:prSet presAssocID="{1B67A3C1-2920-487D-AE50-44FDA4D4D871}" presName="node" presStyleLbl="node1" presStyleIdx="1" presStyleCnt="3" custLinFactY="-100000" custLinFactNeighborX="-4125" custLinFactNeighborY="-120469">
        <dgm:presLayoutVars>
          <dgm:bulletEnabled val="1"/>
        </dgm:presLayoutVars>
      </dgm:prSet>
      <dgm:spPr/>
      <dgm:t>
        <a:bodyPr/>
        <a:lstStyle/>
        <a:p>
          <a:endParaRPr lang="es-ES"/>
        </a:p>
      </dgm:t>
    </dgm:pt>
    <dgm:pt modelId="{8BF93C40-719F-44DB-AFB8-C03D5200283D}" type="pres">
      <dgm:prSet presAssocID="{652F7FF2-85FE-4E0E-9B03-A8DFF30FAA11}" presName="sibTrans" presStyleLbl="sibTrans2D1" presStyleIdx="1" presStyleCnt="2" custAng="87236" custFlipHor="1" custScaleX="13013" custScaleY="8683" custLinFactY="72916" custLinFactNeighborX="11099" custLinFactNeighborY="100000"/>
      <dgm:spPr/>
      <dgm:t>
        <a:bodyPr/>
        <a:lstStyle/>
        <a:p>
          <a:endParaRPr lang="es-ES"/>
        </a:p>
      </dgm:t>
    </dgm:pt>
    <dgm:pt modelId="{359C5566-1561-4C37-A952-A338CB3DB220}" type="pres">
      <dgm:prSet presAssocID="{652F7FF2-85FE-4E0E-9B03-A8DFF30FAA11}" presName="connectorText" presStyleLbl="sibTrans2D1" presStyleIdx="1" presStyleCnt="2"/>
      <dgm:spPr/>
      <dgm:t>
        <a:bodyPr/>
        <a:lstStyle/>
        <a:p>
          <a:endParaRPr lang="es-ES"/>
        </a:p>
      </dgm:t>
    </dgm:pt>
    <dgm:pt modelId="{F14BDFD2-E095-4C6F-99D9-76657FCCD693}" type="pres">
      <dgm:prSet presAssocID="{0290B38A-8DE6-4E44-9481-47A4F2F2A12D}" presName="node" presStyleLbl="node1" presStyleIdx="2" presStyleCnt="3" custLinFactNeighborX="-4125" custLinFactNeighborY="-6590">
        <dgm:presLayoutVars>
          <dgm:bulletEnabled val="1"/>
        </dgm:presLayoutVars>
      </dgm:prSet>
      <dgm:spPr/>
      <dgm:t>
        <a:bodyPr/>
        <a:lstStyle/>
        <a:p>
          <a:endParaRPr lang="es-ES"/>
        </a:p>
      </dgm:t>
    </dgm:pt>
  </dgm:ptLst>
  <dgm:cxnLst>
    <dgm:cxn modelId="{6EBA9321-76F3-4332-A67E-826D0C428FB6}" type="presOf" srcId="{E6B57A7C-E00A-4834-9048-EC26ADDDBEA6}" destId="{29C5E539-9071-44D1-B1DB-78E5545ED59F}" srcOrd="1" destOrd="0" presId="urn:microsoft.com/office/officeart/2005/8/layout/process2"/>
    <dgm:cxn modelId="{9F2ABCF8-E1FC-4483-BE23-DEF23E903C43}" type="presOf" srcId="{0290B38A-8DE6-4E44-9481-47A4F2F2A12D}" destId="{F14BDFD2-E095-4C6F-99D9-76657FCCD693}" srcOrd="0" destOrd="0" presId="urn:microsoft.com/office/officeart/2005/8/layout/process2"/>
    <dgm:cxn modelId="{76495425-B69A-4C6F-B395-97DE1A514896}" type="presOf" srcId="{38D39252-51CC-4BF9-913B-A236AD58B616}" destId="{808592B2-5E15-42CC-BCE7-9BEA10603908}" srcOrd="0" destOrd="0" presId="urn:microsoft.com/office/officeart/2005/8/layout/process2"/>
    <dgm:cxn modelId="{97ADCB35-1742-464D-A333-5DF4B17C26D1}" type="presOf" srcId="{1B67A3C1-2920-487D-AE50-44FDA4D4D871}" destId="{86A9914E-2592-4C92-A497-4A849CBBAB58}" srcOrd="0" destOrd="0" presId="urn:microsoft.com/office/officeart/2005/8/layout/process2"/>
    <dgm:cxn modelId="{0D237646-06AC-4AB7-8437-000C447BE248}" type="presOf" srcId="{F218DF29-CB4F-4B3F-961D-2F27056A20F3}" destId="{2D95F61D-E10B-487F-960C-49E25BEE11E6}" srcOrd="0" destOrd="0" presId="urn:microsoft.com/office/officeart/2005/8/layout/process2"/>
    <dgm:cxn modelId="{6333CAE3-AFCA-423F-8A55-01ED094A7E79}" srcId="{F218DF29-CB4F-4B3F-961D-2F27056A20F3}" destId="{1B67A3C1-2920-487D-AE50-44FDA4D4D871}" srcOrd="1" destOrd="0" parTransId="{8EB277C7-B6BF-462F-AEFA-B971C2A203E3}" sibTransId="{652F7FF2-85FE-4E0E-9B03-A8DFF30FAA11}"/>
    <dgm:cxn modelId="{A6D105C9-BC81-45F6-A41E-1EF3A14492AD}" type="presOf" srcId="{652F7FF2-85FE-4E0E-9B03-A8DFF30FAA11}" destId="{359C5566-1561-4C37-A952-A338CB3DB220}" srcOrd="1" destOrd="0" presId="urn:microsoft.com/office/officeart/2005/8/layout/process2"/>
    <dgm:cxn modelId="{39219034-60AB-4B7D-9B9B-ED116DD8EE28}" type="presOf" srcId="{652F7FF2-85FE-4E0E-9B03-A8DFF30FAA11}" destId="{8BF93C40-719F-44DB-AFB8-C03D5200283D}" srcOrd="0" destOrd="0" presId="urn:microsoft.com/office/officeart/2005/8/layout/process2"/>
    <dgm:cxn modelId="{3835878B-1B58-4847-9A5B-4418FB4E0C80}" type="presOf" srcId="{E6B57A7C-E00A-4834-9048-EC26ADDDBEA6}" destId="{41567C8A-11FB-405B-8B0F-C735646D12F0}" srcOrd="0" destOrd="0" presId="urn:microsoft.com/office/officeart/2005/8/layout/process2"/>
    <dgm:cxn modelId="{704FF674-DA41-42CB-A9DB-E13EC7F51DA4}" srcId="{F218DF29-CB4F-4B3F-961D-2F27056A20F3}" destId="{0290B38A-8DE6-4E44-9481-47A4F2F2A12D}" srcOrd="2" destOrd="0" parTransId="{0EA937A3-16DA-430A-8D50-9FB07831B2AF}" sibTransId="{755BD7EB-C614-4C62-B142-3261005F7FA6}"/>
    <dgm:cxn modelId="{888FE391-2A8B-464C-8866-788980195C32}" srcId="{F218DF29-CB4F-4B3F-961D-2F27056A20F3}" destId="{38D39252-51CC-4BF9-913B-A236AD58B616}" srcOrd="0" destOrd="0" parTransId="{902C52C7-575E-44BD-A4D9-983F8384506B}" sibTransId="{E6B57A7C-E00A-4834-9048-EC26ADDDBEA6}"/>
    <dgm:cxn modelId="{A016D1DB-9942-4A4A-A46C-E2A6856401F2}" type="presParOf" srcId="{2D95F61D-E10B-487F-960C-49E25BEE11E6}" destId="{808592B2-5E15-42CC-BCE7-9BEA10603908}" srcOrd="0" destOrd="0" presId="urn:microsoft.com/office/officeart/2005/8/layout/process2"/>
    <dgm:cxn modelId="{007180D7-0CB2-4E62-BAAB-AD6FFA2F3154}" type="presParOf" srcId="{2D95F61D-E10B-487F-960C-49E25BEE11E6}" destId="{41567C8A-11FB-405B-8B0F-C735646D12F0}" srcOrd="1" destOrd="0" presId="urn:microsoft.com/office/officeart/2005/8/layout/process2"/>
    <dgm:cxn modelId="{10ED844A-8E3A-44DA-970E-107D9249B095}" type="presParOf" srcId="{41567C8A-11FB-405B-8B0F-C735646D12F0}" destId="{29C5E539-9071-44D1-B1DB-78E5545ED59F}" srcOrd="0" destOrd="0" presId="urn:microsoft.com/office/officeart/2005/8/layout/process2"/>
    <dgm:cxn modelId="{3CD58D24-48B1-4E53-B0E8-9E2B68F54DB4}" type="presParOf" srcId="{2D95F61D-E10B-487F-960C-49E25BEE11E6}" destId="{86A9914E-2592-4C92-A497-4A849CBBAB58}" srcOrd="2" destOrd="0" presId="urn:microsoft.com/office/officeart/2005/8/layout/process2"/>
    <dgm:cxn modelId="{B595565D-3513-42E1-9695-643D59778886}" type="presParOf" srcId="{2D95F61D-E10B-487F-960C-49E25BEE11E6}" destId="{8BF93C40-719F-44DB-AFB8-C03D5200283D}" srcOrd="3" destOrd="0" presId="urn:microsoft.com/office/officeart/2005/8/layout/process2"/>
    <dgm:cxn modelId="{918C4F32-76F9-41E4-8480-49036F19B613}" type="presParOf" srcId="{8BF93C40-719F-44DB-AFB8-C03D5200283D}" destId="{359C5566-1561-4C37-A952-A338CB3DB220}" srcOrd="0" destOrd="0" presId="urn:microsoft.com/office/officeart/2005/8/layout/process2"/>
    <dgm:cxn modelId="{DE9A3754-E586-43F3-A56A-E48B7BB1DB25}" type="presParOf" srcId="{2D95F61D-E10B-487F-960C-49E25BEE11E6}" destId="{F14BDFD2-E095-4C6F-99D9-76657FCCD69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41BF05-F53C-4837-A471-721875E0413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31A7B7DA-1701-41FF-8295-EF8E737696D3}">
      <dgm:prSet phldrT="[Texto]"/>
      <dgm:spPr/>
      <dgm:t>
        <a:bodyPr/>
        <a:lstStyle/>
        <a:p>
          <a:r>
            <a:rPr lang="es-EC" dirty="0"/>
            <a:t>Participación importante</a:t>
          </a:r>
        </a:p>
      </dgm:t>
    </dgm:pt>
    <dgm:pt modelId="{05069280-5396-40EC-8D8D-ED3A26B5C932}" type="parTrans" cxnId="{C2BF4778-4EEA-49FA-8097-6FB74F54C94C}">
      <dgm:prSet/>
      <dgm:spPr/>
      <dgm:t>
        <a:bodyPr/>
        <a:lstStyle/>
        <a:p>
          <a:endParaRPr lang="es-EC"/>
        </a:p>
      </dgm:t>
    </dgm:pt>
    <dgm:pt modelId="{8FA76E04-DD6A-452F-B222-9DF86FF6C06D}" type="sibTrans" cxnId="{C2BF4778-4EEA-49FA-8097-6FB74F54C94C}">
      <dgm:prSet/>
      <dgm:spPr/>
      <dgm:t>
        <a:bodyPr/>
        <a:lstStyle/>
        <a:p>
          <a:endParaRPr lang="es-EC"/>
        </a:p>
      </dgm:t>
    </dgm:pt>
    <dgm:pt modelId="{CB28BDD2-E90D-4EC3-91CA-F5F97E86A6ED}">
      <dgm:prSet phldrT="[Texto]"/>
      <dgm:spPr/>
      <dgm:t>
        <a:bodyPr/>
        <a:lstStyle/>
        <a:p>
          <a:r>
            <a:rPr lang="es-EC" dirty="0"/>
            <a:t>Imposición de medidas de salvaguardias</a:t>
          </a:r>
        </a:p>
      </dgm:t>
    </dgm:pt>
    <dgm:pt modelId="{F3650CB4-A417-4294-9E15-75AF3A5629E1}" type="parTrans" cxnId="{433764B8-6919-459B-9BCD-F69FA857C6BD}">
      <dgm:prSet/>
      <dgm:spPr/>
      <dgm:t>
        <a:bodyPr/>
        <a:lstStyle/>
        <a:p>
          <a:endParaRPr lang="es-EC"/>
        </a:p>
      </dgm:t>
    </dgm:pt>
    <dgm:pt modelId="{AEC9F7C0-D43A-412E-84D8-EA98901C11BD}" type="sibTrans" cxnId="{433764B8-6919-459B-9BCD-F69FA857C6BD}">
      <dgm:prSet/>
      <dgm:spPr/>
      <dgm:t>
        <a:bodyPr/>
        <a:lstStyle/>
        <a:p>
          <a:endParaRPr lang="es-EC"/>
        </a:p>
      </dgm:t>
    </dgm:pt>
    <dgm:pt modelId="{CC429F61-607B-4B48-92A6-70300A511ACE}">
      <dgm:prSet phldrT="[Texto]"/>
      <dgm:spPr/>
      <dgm:t>
        <a:bodyPr/>
        <a:lstStyle/>
        <a:p>
          <a:r>
            <a:rPr lang="es-EC" dirty="0"/>
            <a:t>No existe un ambiente económico estable</a:t>
          </a:r>
        </a:p>
      </dgm:t>
    </dgm:pt>
    <dgm:pt modelId="{46D23786-82D8-4EA0-AC4F-CD4EFCAD4397}" type="parTrans" cxnId="{AA2C2557-D27D-48C8-9F2A-0EFDB08A3FB0}">
      <dgm:prSet/>
      <dgm:spPr/>
      <dgm:t>
        <a:bodyPr/>
        <a:lstStyle/>
        <a:p>
          <a:endParaRPr lang="es-EC"/>
        </a:p>
      </dgm:t>
    </dgm:pt>
    <dgm:pt modelId="{86149C2A-DB4A-4F7A-9199-3ACA1417970F}" type="sibTrans" cxnId="{AA2C2557-D27D-48C8-9F2A-0EFDB08A3FB0}">
      <dgm:prSet/>
      <dgm:spPr/>
      <dgm:t>
        <a:bodyPr/>
        <a:lstStyle/>
        <a:p>
          <a:endParaRPr lang="es-EC"/>
        </a:p>
      </dgm:t>
    </dgm:pt>
    <dgm:pt modelId="{69E2434A-67EA-4291-BEA2-DBAC819426D0}" type="pres">
      <dgm:prSet presAssocID="{4B41BF05-F53C-4837-A471-721875E0413B}" presName="rootnode" presStyleCnt="0">
        <dgm:presLayoutVars>
          <dgm:chMax/>
          <dgm:chPref/>
          <dgm:dir/>
          <dgm:animLvl val="lvl"/>
        </dgm:presLayoutVars>
      </dgm:prSet>
      <dgm:spPr/>
      <dgm:t>
        <a:bodyPr/>
        <a:lstStyle/>
        <a:p>
          <a:endParaRPr lang="es-ES"/>
        </a:p>
      </dgm:t>
    </dgm:pt>
    <dgm:pt modelId="{D643231F-D57D-4606-828C-A47AD245BC64}" type="pres">
      <dgm:prSet presAssocID="{31A7B7DA-1701-41FF-8295-EF8E737696D3}" presName="composite" presStyleCnt="0"/>
      <dgm:spPr/>
    </dgm:pt>
    <dgm:pt modelId="{B0CE8161-7EAE-4FCD-B3E1-772CECE11851}" type="pres">
      <dgm:prSet presAssocID="{31A7B7DA-1701-41FF-8295-EF8E737696D3}" presName="LShape" presStyleLbl="alignNode1" presStyleIdx="0" presStyleCnt="5"/>
      <dgm:spPr/>
    </dgm:pt>
    <dgm:pt modelId="{5ADDE67E-E145-4763-85B2-80F690F8BC81}" type="pres">
      <dgm:prSet presAssocID="{31A7B7DA-1701-41FF-8295-EF8E737696D3}" presName="ParentText" presStyleLbl="revTx" presStyleIdx="0" presStyleCnt="3">
        <dgm:presLayoutVars>
          <dgm:chMax val="0"/>
          <dgm:chPref val="0"/>
          <dgm:bulletEnabled val="1"/>
        </dgm:presLayoutVars>
      </dgm:prSet>
      <dgm:spPr/>
      <dgm:t>
        <a:bodyPr/>
        <a:lstStyle/>
        <a:p>
          <a:endParaRPr lang="es-ES"/>
        </a:p>
      </dgm:t>
    </dgm:pt>
    <dgm:pt modelId="{A9C2B073-AF47-427C-A72F-45375AC47B22}" type="pres">
      <dgm:prSet presAssocID="{31A7B7DA-1701-41FF-8295-EF8E737696D3}" presName="Triangle" presStyleLbl="alignNode1" presStyleIdx="1" presStyleCnt="5"/>
      <dgm:spPr/>
    </dgm:pt>
    <dgm:pt modelId="{27303C44-17CD-4D13-9934-5F6EF84085F4}" type="pres">
      <dgm:prSet presAssocID="{8FA76E04-DD6A-452F-B222-9DF86FF6C06D}" presName="sibTrans" presStyleCnt="0"/>
      <dgm:spPr/>
    </dgm:pt>
    <dgm:pt modelId="{483D8775-A704-4EE8-BCC2-C4418F9C6B51}" type="pres">
      <dgm:prSet presAssocID="{8FA76E04-DD6A-452F-B222-9DF86FF6C06D}" presName="space" presStyleCnt="0"/>
      <dgm:spPr/>
    </dgm:pt>
    <dgm:pt modelId="{31B6DC6F-4070-4334-890E-967074D18690}" type="pres">
      <dgm:prSet presAssocID="{CB28BDD2-E90D-4EC3-91CA-F5F97E86A6ED}" presName="composite" presStyleCnt="0"/>
      <dgm:spPr/>
    </dgm:pt>
    <dgm:pt modelId="{42B1B5E7-8F74-431F-91E0-DB287D0F2FF2}" type="pres">
      <dgm:prSet presAssocID="{CB28BDD2-E90D-4EC3-91CA-F5F97E86A6ED}" presName="LShape" presStyleLbl="alignNode1" presStyleIdx="2" presStyleCnt="5"/>
      <dgm:spPr/>
    </dgm:pt>
    <dgm:pt modelId="{05534AB5-2805-4BD4-8930-1B9D8B62139E}" type="pres">
      <dgm:prSet presAssocID="{CB28BDD2-E90D-4EC3-91CA-F5F97E86A6ED}" presName="ParentText" presStyleLbl="revTx" presStyleIdx="1" presStyleCnt="3">
        <dgm:presLayoutVars>
          <dgm:chMax val="0"/>
          <dgm:chPref val="0"/>
          <dgm:bulletEnabled val="1"/>
        </dgm:presLayoutVars>
      </dgm:prSet>
      <dgm:spPr/>
      <dgm:t>
        <a:bodyPr/>
        <a:lstStyle/>
        <a:p>
          <a:endParaRPr lang="es-ES"/>
        </a:p>
      </dgm:t>
    </dgm:pt>
    <dgm:pt modelId="{7E9AA517-85DB-44B3-B909-E359E5F3EC91}" type="pres">
      <dgm:prSet presAssocID="{CB28BDD2-E90D-4EC3-91CA-F5F97E86A6ED}" presName="Triangle" presStyleLbl="alignNode1" presStyleIdx="3" presStyleCnt="5"/>
      <dgm:spPr/>
    </dgm:pt>
    <dgm:pt modelId="{4BB7B020-4B43-432F-894A-163ADA06021B}" type="pres">
      <dgm:prSet presAssocID="{AEC9F7C0-D43A-412E-84D8-EA98901C11BD}" presName="sibTrans" presStyleCnt="0"/>
      <dgm:spPr/>
    </dgm:pt>
    <dgm:pt modelId="{356D01D4-9853-4C1A-84FB-A6C98DB286ED}" type="pres">
      <dgm:prSet presAssocID="{AEC9F7C0-D43A-412E-84D8-EA98901C11BD}" presName="space" presStyleCnt="0"/>
      <dgm:spPr/>
    </dgm:pt>
    <dgm:pt modelId="{5F3D86ED-F9B0-453A-BEF4-B5458F5B0C23}" type="pres">
      <dgm:prSet presAssocID="{CC429F61-607B-4B48-92A6-70300A511ACE}" presName="composite" presStyleCnt="0"/>
      <dgm:spPr/>
    </dgm:pt>
    <dgm:pt modelId="{DCE5449B-49A0-4BBE-AF6B-C0C802A821D5}" type="pres">
      <dgm:prSet presAssocID="{CC429F61-607B-4B48-92A6-70300A511ACE}" presName="LShape" presStyleLbl="alignNode1" presStyleIdx="4" presStyleCnt="5"/>
      <dgm:spPr/>
    </dgm:pt>
    <dgm:pt modelId="{F72D819C-DF68-4764-A8C2-DAC5CADA0C89}" type="pres">
      <dgm:prSet presAssocID="{CC429F61-607B-4B48-92A6-70300A511ACE}" presName="ParentText" presStyleLbl="revTx" presStyleIdx="2" presStyleCnt="3">
        <dgm:presLayoutVars>
          <dgm:chMax val="0"/>
          <dgm:chPref val="0"/>
          <dgm:bulletEnabled val="1"/>
        </dgm:presLayoutVars>
      </dgm:prSet>
      <dgm:spPr/>
      <dgm:t>
        <a:bodyPr/>
        <a:lstStyle/>
        <a:p>
          <a:endParaRPr lang="es-ES"/>
        </a:p>
      </dgm:t>
    </dgm:pt>
  </dgm:ptLst>
  <dgm:cxnLst>
    <dgm:cxn modelId="{87257E1D-56B2-45D1-A7AB-75660FBDF6EF}" type="presOf" srcId="{CC429F61-607B-4B48-92A6-70300A511ACE}" destId="{F72D819C-DF68-4764-A8C2-DAC5CADA0C89}" srcOrd="0" destOrd="0" presId="urn:microsoft.com/office/officeart/2009/3/layout/StepUpProcess"/>
    <dgm:cxn modelId="{C2BF4778-4EEA-49FA-8097-6FB74F54C94C}" srcId="{4B41BF05-F53C-4837-A471-721875E0413B}" destId="{31A7B7DA-1701-41FF-8295-EF8E737696D3}" srcOrd="0" destOrd="0" parTransId="{05069280-5396-40EC-8D8D-ED3A26B5C932}" sibTransId="{8FA76E04-DD6A-452F-B222-9DF86FF6C06D}"/>
    <dgm:cxn modelId="{433764B8-6919-459B-9BCD-F69FA857C6BD}" srcId="{4B41BF05-F53C-4837-A471-721875E0413B}" destId="{CB28BDD2-E90D-4EC3-91CA-F5F97E86A6ED}" srcOrd="1" destOrd="0" parTransId="{F3650CB4-A417-4294-9E15-75AF3A5629E1}" sibTransId="{AEC9F7C0-D43A-412E-84D8-EA98901C11BD}"/>
    <dgm:cxn modelId="{58048342-4110-463E-8C58-905670957080}" type="presOf" srcId="{CB28BDD2-E90D-4EC3-91CA-F5F97E86A6ED}" destId="{05534AB5-2805-4BD4-8930-1B9D8B62139E}" srcOrd="0" destOrd="0" presId="urn:microsoft.com/office/officeart/2009/3/layout/StepUpProcess"/>
    <dgm:cxn modelId="{A1DECB0C-4368-460F-B9B8-07903DD62D60}" type="presOf" srcId="{31A7B7DA-1701-41FF-8295-EF8E737696D3}" destId="{5ADDE67E-E145-4763-85B2-80F690F8BC81}" srcOrd="0" destOrd="0" presId="urn:microsoft.com/office/officeart/2009/3/layout/StepUpProcess"/>
    <dgm:cxn modelId="{AA2C2557-D27D-48C8-9F2A-0EFDB08A3FB0}" srcId="{4B41BF05-F53C-4837-A471-721875E0413B}" destId="{CC429F61-607B-4B48-92A6-70300A511ACE}" srcOrd="2" destOrd="0" parTransId="{46D23786-82D8-4EA0-AC4F-CD4EFCAD4397}" sibTransId="{86149C2A-DB4A-4F7A-9199-3ACA1417970F}"/>
    <dgm:cxn modelId="{CBF9FD08-CEDB-4A3F-AD82-243E3F72375C}" type="presOf" srcId="{4B41BF05-F53C-4837-A471-721875E0413B}" destId="{69E2434A-67EA-4291-BEA2-DBAC819426D0}" srcOrd="0" destOrd="0" presId="urn:microsoft.com/office/officeart/2009/3/layout/StepUpProcess"/>
    <dgm:cxn modelId="{7326B53B-3960-455E-A24F-B21CE6E6DFAF}" type="presParOf" srcId="{69E2434A-67EA-4291-BEA2-DBAC819426D0}" destId="{D643231F-D57D-4606-828C-A47AD245BC64}" srcOrd="0" destOrd="0" presId="urn:microsoft.com/office/officeart/2009/3/layout/StepUpProcess"/>
    <dgm:cxn modelId="{4F6CF94F-E541-4357-A0E2-8EB7EDAA9A6A}" type="presParOf" srcId="{D643231F-D57D-4606-828C-A47AD245BC64}" destId="{B0CE8161-7EAE-4FCD-B3E1-772CECE11851}" srcOrd="0" destOrd="0" presId="urn:microsoft.com/office/officeart/2009/3/layout/StepUpProcess"/>
    <dgm:cxn modelId="{E1ABAF01-BAF2-45B1-8CC2-2558EDA9976F}" type="presParOf" srcId="{D643231F-D57D-4606-828C-A47AD245BC64}" destId="{5ADDE67E-E145-4763-85B2-80F690F8BC81}" srcOrd="1" destOrd="0" presId="urn:microsoft.com/office/officeart/2009/3/layout/StepUpProcess"/>
    <dgm:cxn modelId="{04DFBAA8-3156-411A-BAC8-F6E41D59EF2B}" type="presParOf" srcId="{D643231F-D57D-4606-828C-A47AD245BC64}" destId="{A9C2B073-AF47-427C-A72F-45375AC47B22}" srcOrd="2" destOrd="0" presId="urn:microsoft.com/office/officeart/2009/3/layout/StepUpProcess"/>
    <dgm:cxn modelId="{83D38E9C-27D4-4D6A-AB3E-3838FCADDBEB}" type="presParOf" srcId="{69E2434A-67EA-4291-BEA2-DBAC819426D0}" destId="{27303C44-17CD-4D13-9934-5F6EF84085F4}" srcOrd="1" destOrd="0" presId="urn:microsoft.com/office/officeart/2009/3/layout/StepUpProcess"/>
    <dgm:cxn modelId="{DB417204-B3A6-46A4-93A5-ACB6B45AB3A8}" type="presParOf" srcId="{27303C44-17CD-4D13-9934-5F6EF84085F4}" destId="{483D8775-A704-4EE8-BCC2-C4418F9C6B51}" srcOrd="0" destOrd="0" presId="urn:microsoft.com/office/officeart/2009/3/layout/StepUpProcess"/>
    <dgm:cxn modelId="{8D6E3AA5-7064-4B39-B4B0-900A33DCFE57}" type="presParOf" srcId="{69E2434A-67EA-4291-BEA2-DBAC819426D0}" destId="{31B6DC6F-4070-4334-890E-967074D18690}" srcOrd="2" destOrd="0" presId="urn:microsoft.com/office/officeart/2009/3/layout/StepUpProcess"/>
    <dgm:cxn modelId="{C26676F9-575E-4317-AE07-5A1F10EF0B6D}" type="presParOf" srcId="{31B6DC6F-4070-4334-890E-967074D18690}" destId="{42B1B5E7-8F74-431F-91E0-DB287D0F2FF2}" srcOrd="0" destOrd="0" presId="urn:microsoft.com/office/officeart/2009/3/layout/StepUpProcess"/>
    <dgm:cxn modelId="{8D1B27EB-35BE-467F-8492-F00985378C37}" type="presParOf" srcId="{31B6DC6F-4070-4334-890E-967074D18690}" destId="{05534AB5-2805-4BD4-8930-1B9D8B62139E}" srcOrd="1" destOrd="0" presId="urn:microsoft.com/office/officeart/2009/3/layout/StepUpProcess"/>
    <dgm:cxn modelId="{DD0AE1D2-2C38-4614-8CD5-4401AD8C7877}" type="presParOf" srcId="{31B6DC6F-4070-4334-890E-967074D18690}" destId="{7E9AA517-85DB-44B3-B909-E359E5F3EC91}" srcOrd="2" destOrd="0" presId="urn:microsoft.com/office/officeart/2009/3/layout/StepUpProcess"/>
    <dgm:cxn modelId="{853AEED7-1A4C-47AC-BB7A-068B9D6F05E1}" type="presParOf" srcId="{69E2434A-67EA-4291-BEA2-DBAC819426D0}" destId="{4BB7B020-4B43-432F-894A-163ADA06021B}" srcOrd="3" destOrd="0" presId="urn:microsoft.com/office/officeart/2009/3/layout/StepUpProcess"/>
    <dgm:cxn modelId="{12F893E0-CC67-42C2-9BE3-4CA258505549}" type="presParOf" srcId="{4BB7B020-4B43-432F-894A-163ADA06021B}" destId="{356D01D4-9853-4C1A-84FB-A6C98DB286ED}" srcOrd="0" destOrd="0" presId="urn:microsoft.com/office/officeart/2009/3/layout/StepUpProcess"/>
    <dgm:cxn modelId="{4A0CF636-4F9E-4E15-B92B-A9C4D65AB293}" type="presParOf" srcId="{69E2434A-67EA-4291-BEA2-DBAC819426D0}" destId="{5F3D86ED-F9B0-453A-BEF4-B5458F5B0C23}" srcOrd="4" destOrd="0" presId="urn:microsoft.com/office/officeart/2009/3/layout/StepUpProcess"/>
    <dgm:cxn modelId="{6B095166-A2CF-4A4D-8A66-9431BB68BD92}" type="presParOf" srcId="{5F3D86ED-F9B0-453A-BEF4-B5458F5B0C23}" destId="{DCE5449B-49A0-4BBE-AF6B-C0C802A821D5}" srcOrd="0" destOrd="0" presId="urn:microsoft.com/office/officeart/2009/3/layout/StepUpProcess"/>
    <dgm:cxn modelId="{A755675E-F9E4-400B-BCA6-36320CDF1222}" type="presParOf" srcId="{5F3D86ED-F9B0-453A-BEF4-B5458F5B0C23}" destId="{F72D819C-DF68-4764-A8C2-DAC5CADA0C8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B67BB-42A8-4B56-B46A-9AB5EAEDDDF9}" type="doc">
      <dgm:prSet loTypeId="urn:microsoft.com/office/officeart/2005/8/layout/chevron1" loCatId="process" qsTypeId="urn:microsoft.com/office/officeart/2005/8/quickstyle/simple1" qsCatId="simple" csTypeId="urn:microsoft.com/office/officeart/2005/8/colors/colorful2" csCatId="colorful" phldr="1"/>
      <dgm:spPr/>
    </dgm:pt>
    <dgm:pt modelId="{3C7216DE-D629-4196-B761-7B9F3BE6F43A}">
      <dgm:prSet phldrT="[Texto]"/>
      <dgm:spPr/>
      <dgm:t>
        <a:bodyPr/>
        <a:lstStyle/>
        <a:p>
          <a:r>
            <a:rPr lang="es-EC" dirty="0"/>
            <a:t>El promedio de disminución es del 22% anual </a:t>
          </a:r>
        </a:p>
      </dgm:t>
    </dgm:pt>
    <dgm:pt modelId="{2F9474C7-1D76-43BF-9F05-CBD8565645B8}" type="parTrans" cxnId="{D7385B3F-D897-4B26-98EE-3E77C5B047C4}">
      <dgm:prSet/>
      <dgm:spPr/>
      <dgm:t>
        <a:bodyPr/>
        <a:lstStyle/>
        <a:p>
          <a:endParaRPr lang="es-EC"/>
        </a:p>
      </dgm:t>
    </dgm:pt>
    <dgm:pt modelId="{53BDCA7F-BFDB-4FBE-BBF2-EE8D846C03D2}" type="sibTrans" cxnId="{D7385B3F-D897-4B26-98EE-3E77C5B047C4}">
      <dgm:prSet/>
      <dgm:spPr/>
      <dgm:t>
        <a:bodyPr/>
        <a:lstStyle/>
        <a:p>
          <a:endParaRPr lang="es-EC"/>
        </a:p>
      </dgm:t>
    </dgm:pt>
    <dgm:pt modelId="{92A03650-84FE-496C-BF3E-732BB700914C}">
      <dgm:prSet phldrT="[Texto]"/>
      <dgm:spPr/>
      <dgm:t>
        <a:bodyPr/>
        <a:lstStyle/>
        <a:p>
          <a:r>
            <a:rPr lang="es-EC" dirty="0"/>
            <a:t>salvaguardias</a:t>
          </a:r>
        </a:p>
      </dgm:t>
    </dgm:pt>
    <dgm:pt modelId="{1DB19248-A554-4938-BFB6-743865E15A78}" type="parTrans" cxnId="{0EA45EC4-648C-4335-AEDD-E3EBD60AA798}">
      <dgm:prSet/>
      <dgm:spPr/>
      <dgm:t>
        <a:bodyPr/>
        <a:lstStyle/>
        <a:p>
          <a:endParaRPr lang="es-EC"/>
        </a:p>
      </dgm:t>
    </dgm:pt>
    <dgm:pt modelId="{05CF98ED-E203-4A8A-B5D4-1E41A1674DF5}" type="sibTrans" cxnId="{0EA45EC4-648C-4335-AEDD-E3EBD60AA798}">
      <dgm:prSet/>
      <dgm:spPr/>
      <dgm:t>
        <a:bodyPr/>
        <a:lstStyle/>
        <a:p>
          <a:endParaRPr lang="es-EC"/>
        </a:p>
      </dgm:t>
    </dgm:pt>
    <dgm:pt modelId="{58C52F88-ABFC-45AD-A132-A512B79FA310}">
      <dgm:prSet phldrT="[Texto]"/>
      <dgm:spPr/>
      <dgm:t>
        <a:bodyPr/>
        <a:lstStyle/>
        <a:p>
          <a:r>
            <a:rPr lang="es-EC" dirty="0"/>
            <a:t>Materias primas </a:t>
          </a:r>
        </a:p>
      </dgm:t>
    </dgm:pt>
    <dgm:pt modelId="{C6AF5F83-89BE-411C-9C6F-BDCB4AE49799}" type="parTrans" cxnId="{E019731F-23E3-4A3A-BA65-6D31B36B1C61}">
      <dgm:prSet/>
      <dgm:spPr/>
      <dgm:t>
        <a:bodyPr/>
        <a:lstStyle/>
        <a:p>
          <a:endParaRPr lang="es-EC"/>
        </a:p>
      </dgm:t>
    </dgm:pt>
    <dgm:pt modelId="{AC58493E-B07A-4394-9119-ED44BB92FBD1}" type="sibTrans" cxnId="{E019731F-23E3-4A3A-BA65-6D31B36B1C61}">
      <dgm:prSet/>
      <dgm:spPr/>
      <dgm:t>
        <a:bodyPr/>
        <a:lstStyle/>
        <a:p>
          <a:endParaRPr lang="es-EC"/>
        </a:p>
      </dgm:t>
    </dgm:pt>
    <dgm:pt modelId="{3962081E-4B64-42AA-8F66-22097F537629}" type="pres">
      <dgm:prSet presAssocID="{E81B67BB-42A8-4B56-B46A-9AB5EAEDDDF9}" presName="Name0" presStyleCnt="0">
        <dgm:presLayoutVars>
          <dgm:dir/>
          <dgm:animLvl val="lvl"/>
          <dgm:resizeHandles val="exact"/>
        </dgm:presLayoutVars>
      </dgm:prSet>
      <dgm:spPr/>
    </dgm:pt>
    <dgm:pt modelId="{83F5F003-318C-475C-9E64-5CBC8F030A4B}" type="pres">
      <dgm:prSet presAssocID="{3C7216DE-D629-4196-B761-7B9F3BE6F43A}" presName="parTxOnly" presStyleLbl="node1" presStyleIdx="0" presStyleCnt="3">
        <dgm:presLayoutVars>
          <dgm:chMax val="0"/>
          <dgm:chPref val="0"/>
          <dgm:bulletEnabled val="1"/>
        </dgm:presLayoutVars>
      </dgm:prSet>
      <dgm:spPr/>
      <dgm:t>
        <a:bodyPr/>
        <a:lstStyle/>
        <a:p>
          <a:endParaRPr lang="es-ES"/>
        </a:p>
      </dgm:t>
    </dgm:pt>
    <dgm:pt modelId="{07992C45-5647-4936-BABF-5562DDF5B745}" type="pres">
      <dgm:prSet presAssocID="{53BDCA7F-BFDB-4FBE-BBF2-EE8D846C03D2}" presName="parTxOnlySpace" presStyleCnt="0"/>
      <dgm:spPr/>
    </dgm:pt>
    <dgm:pt modelId="{6C0DB144-0A08-472B-BEBA-F54BD749C014}" type="pres">
      <dgm:prSet presAssocID="{92A03650-84FE-496C-BF3E-732BB700914C}" presName="parTxOnly" presStyleLbl="node1" presStyleIdx="1" presStyleCnt="3">
        <dgm:presLayoutVars>
          <dgm:chMax val="0"/>
          <dgm:chPref val="0"/>
          <dgm:bulletEnabled val="1"/>
        </dgm:presLayoutVars>
      </dgm:prSet>
      <dgm:spPr/>
      <dgm:t>
        <a:bodyPr/>
        <a:lstStyle/>
        <a:p>
          <a:endParaRPr lang="es-ES"/>
        </a:p>
      </dgm:t>
    </dgm:pt>
    <dgm:pt modelId="{369C998C-7B3C-44A9-98ED-9A31B42C5959}" type="pres">
      <dgm:prSet presAssocID="{05CF98ED-E203-4A8A-B5D4-1E41A1674DF5}" presName="parTxOnlySpace" presStyleCnt="0"/>
      <dgm:spPr/>
    </dgm:pt>
    <dgm:pt modelId="{03C66F20-1F57-4BAE-8DAE-A09A6ACEB01A}" type="pres">
      <dgm:prSet presAssocID="{58C52F88-ABFC-45AD-A132-A512B79FA310}" presName="parTxOnly" presStyleLbl="node1" presStyleIdx="2" presStyleCnt="3">
        <dgm:presLayoutVars>
          <dgm:chMax val="0"/>
          <dgm:chPref val="0"/>
          <dgm:bulletEnabled val="1"/>
        </dgm:presLayoutVars>
      </dgm:prSet>
      <dgm:spPr/>
      <dgm:t>
        <a:bodyPr/>
        <a:lstStyle/>
        <a:p>
          <a:endParaRPr lang="es-ES"/>
        </a:p>
      </dgm:t>
    </dgm:pt>
  </dgm:ptLst>
  <dgm:cxnLst>
    <dgm:cxn modelId="{D7385B3F-D897-4B26-98EE-3E77C5B047C4}" srcId="{E81B67BB-42A8-4B56-B46A-9AB5EAEDDDF9}" destId="{3C7216DE-D629-4196-B761-7B9F3BE6F43A}" srcOrd="0" destOrd="0" parTransId="{2F9474C7-1D76-43BF-9F05-CBD8565645B8}" sibTransId="{53BDCA7F-BFDB-4FBE-BBF2-EE8D846C03D2}"/>
    <dgm:cxn modelId="{63525C75-4E82-4CF5-B54E-8BC00AFBAE76}" type="presOf" srcId="{3C7216DE-D629-4196-B761-7B9F3BE6F43A}" destId="{83F5F003-318C-475C-9E64-5CBC8F030A4B}" srcOrd="0" destOrd="0" presId="urn:microsoft.com/office/officeart/2005/8/layout/chevron1"/>
    <dgm:cxn modelId="{E019731F-23E3-4A3A-BA65-6D31B36B1C61}" srcId="{E81B67BB-42A8-4B56-B46A-9AB5EAEDDDF9}" destId="{58C52F88-ABFC-45AD-A132-A512B79FA310}" srcOrd="2" destOrd="0" parTransId="{C6AF5F83-89BE-411C-9C6F-BDCB4AE49799}" sibTransId="{AC58493E-B07A-4394-9119-ED44BB92FBD1}"/>
    <dgm:cxn modelId="{19C513BF-1555-4343-82C9-E74314748538}" type="presOf" srcId="{E81B67BB-42A8-4B56-B46A-9AB5EAEDDDF9}" destId="{3962081E-4B64-42AA-8F66-22097F537629}" srcOrd="0" destOrd="0" presId="urn:microsoft.com/office/officeart/2005/8/layout/chevron1"/>
    <dgm:cxn modelId="{877F042F-E9F3-4FDB-9FBE-62EA9C3B9282}" type="presOf" srcId="{92A03650-84FE-496C-BF3E-732BB700914C}" destId="{6C0DB144-0A08-472B-BEBA-F54BD749C014}" srcOrd="0" destOrd="0" presId="urn:microsoft.com/office/officeart/2005/8/layout/chevron1"/>
    <dgm:cxn modelId="{0EA45EC4-648C-4335-AEDD-E3EBD60AA798}" srcId="{E81B67BB-42A8-4B56-B46A-9AB5EAEDDDF9}" destId="{92A03650-84FE-496C-BF3E-732BB700914C}" srcOrd="1" destOrd="0" parTransId="{1DB19248-A554-4938-BFB6-743865E15A78}" sibTransId="{05CF98ED-E203-4A8A-B5D4-1E41A1674DF5}"/>
    <dgm:cxn modelId="{2437DCBA-95AC-41AA-97AC-9F8F2BC1858D}" type="presOf" srcId="{58C52F88-ABFC-45AD-A132-A512B79FA310}" destId="{03C66F20-1F57-4BAE-8DAE-A09A6ACEB01A}" srcOrd="0" destOrd="0" presId="urn:microsoft.com/office/officeart/2005/8/layout/chevron1"/>
    <dgm:cxn modelId="{57CABDC0-1B8D-4234-A1EC-E59CFF872388}" type="presParOf" srcId="{3962081E-4B64-42AA-8F66-22097F537629}" destId="{83F5F003-318C-475C-9E64-5CBC8F030A4B}" srcOrd="0" destOrd="0" presId="urn:microsoft.com/office/officeart/2005/8/layout/chevron1"/>
    <dgm:cxn modelId="{2CBDAE34-4919-4174-A438-7DAF49293C46}" type="presParOf" srcId="{3962081E-4B64-42AA-8F66-22097F537629}" destId="{07992C45-5647-4936-BABF-5562DDF5B745}" srcOrd="1" destOrd="0" presId="urn:microsoft.com/office/officeart/2005/8/layout/chevron1"/>
    <dgm:cxn modelId="{EE91ABD9-73CC-460C-80D4-978AF60DF56A}" type="presParOf" srcId="{3962081E-4B64-42AA-8F66-22097F537629}" destId="{6C0DB144-0A08-472B-BEBA-F54BD749C014}" srcOrd="2" destOrd="0" presId="urn:microsoft.com/office/officeart/2005/8/layout/chevron1"/>
    <dgm:cxn modelId="{AB68FB19-BCF1-4E74-955D-332558083E94}" type="presParOf" srcId="{3962081E-4B64-42AA-8F66-22097F537629}" destId="{369C998C-7B3C-44A9-98ED-9A31B42C5959}" srcOrd="3" destOrd="0" presId="urn:microsoft.com/office/officeart/2005/8/layout/chevron1"/>
    <dgm:cxn modelId="{7E81554A-B032-492C-8965-1B8B3025CCDB}" type="presParOf" srcId="{3962081E-4B64-42AA-8F66-22097F537629}" destId="{03C66F20-1F57-4BAE-8DAE-A09A6ACEB01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5AB4B9-4249-45F3-A00C-F986FDFD245D}" type="doc">
      <dgm:prSet loTypeId="urn:microsoft.com/office/officeart/2005/8/layout/process2" loCatId="process" qsTypeId="urn:microsoft.com/office/officeart/2005/8/quickstyle/simple2" qsCatId="simple" csTypeId="urn:microsoft.com/office/officeart/2005/8/colors/accent2_1" csCatId="accent2" phldr="1"/>
      <dgm:spPr/>
      <dgm:t>
        <a:bodyPr/>
        <a:lstStyle/>
        <a:p>
          <a:endParaRPr lang="es-EC"/>
        </a:p>
      </dgm:t>
    </dgm:pt>
    <dgm:pt modelId="{1D34EDCE-10A7-4454-AF61-ABF9086EA35E}">
      <dgm:prSet phldrT="[Texto]"/>
      <dgm:spPr/>
      <dgm:t>
        <a:bodyPr/>
        <a:lstStyle/>
        <a:p>
          <a:r>
            <a:rPr lang="es-EC" dirty="0" smtClean="0"/>
            <a:t>Identifica aumento de capacidad productiva</a:t>
          </a:r>
          <a:endParaRPr lang="es-EC" dirty="0"/>
        </a:p>
      </dgm:t>
    </dgm:pt>
    <dgm:pt modelId="{8D8DF86F-AC36-4609-9AD0-E0FEDFEF4919}" type="parTrans" cxnId="{EA6C0EEB-95A8-4C5F-979D-73C450761550}">
      <dgm:prSet/>
      <dgm:spPr/>
      <dgm:t>
        <a:bodyPr/>
        <a:lstStyle/>
        <a:p>
          <a:endParaRPr lang="es-EC"/>
        </a:p>
      </dgm:t>
    </dgm:pt>
    <dgm:pt modelId="{CBE1B535-924A-493D-AA57-73009BA3DF3D}" type="sibTrans" cxnId="{EA6C0EEB-95A8-4C5F-979D-73C450761550}">
      <dgm:prSet/>
      <dgm:spPr/>
      <dgm:t>
        <a:bodyPr/>
        <a:lstStyle/>
        <a:p>
          <a:endParaRPr lang="es-EC"/>
        </a:p>
      </dgm:t>
    </dgm:pt>
    <dgm:pt modelId="{1118DF31-3DB2-4606-8C02-A9B5D01A22CD}">
      <dgm:prSet phldrT="[Texto]"/>
      <dgm:spPr/>
      <dgm:t>
        <a:bodyPr/>
        <a:lstStyle/>
        <a:p>
          <a:r>
            <a:rPr lang="es-EC" dirty="0" smtClean="0"/>
            <a:t>Presenta un crecimiento de FBKF de 10,68%:</a:t>
          </a:r>
          <a:endParaRPr lang="es-EC" dirty="0"/>
        </a:p>
      </dgm:t>
    </dgm:pt>
    <dgm:pt modelId="{E5C1F6EA-7005-457F-9F13-4DA39B3B9828}" type="parTrans" cxnId="{27BE3AA4-2D0B-400E-B95B-DE6C0730A166}">
      <dgm:prSet/>
      <dgm:spPr/>
      <dgm:t>
        <a:bodyPr/>
        <a:lstStyle/>
        <a:p>
          <a:endParaRPr lang="es-EC"/>
        </a:p>
      </dgm:t>
    </dgm:pt>
    <dgm:pt modelId="{15197214-6EFC-4D34-BE3C-2A5CC28D3ED5}" type="sibTrans" cxnId="{27BE3AA4-2D0B-400E-B95B-DE6C0730A166}">
      <dgm:prSet/>
      <dgm:spPr/>
      <dgm:t>
        <a:bodyPr/>
        <a:lstStyle/>
        <a:p>
          <a:endParaRPr lang="es-EC"/>
        </a:p>
      </dgm:t>
    </dgm:pt>
    <dgm:pt modelId="{67F4F43E-6EA1-4F02-9DD3-D80C78D8D438}" type="pres">
      <dgm:prSet presAssocID="{9D5AB4B9-4249-45F3-A00C-F986FDFD245D}" presName="linearFlow" presStyleCnt="0">
        <dgm:presLayoutVars>
          <dgm:resizeHandles val="exact"/>
        </dgm:presLayoutVars>
      </dgm:prSet>
      <dgm:spPr/>
      <dgm:t>
        <a:bodyPr/>
        <a:lstStyle/>
        <a:p>
          <a:endParaRPr lang="es-ES"/>
        </a:p>
      </dgm:t>
    </dgm:pt>
    <dgm:pt modelId="{A0314463-FA59-400D-AA9E-7F51DAD87BE0}" type="pres">
      <dgm:prSet presAssocID="{1D34EDCE-10A7-4454-AF61-ABF9086EA35E}" presName="node" presStyleLbl="node1" presStyleIdx="0" presStyleCnt="2">
        <dgm:presLayoutVars>
          <dgm:bulletEnabled val="1"/>
        </dgm:presLayoutVars>
      </dgm:prSet>
      <dgm:spPr/>
      <dgm:t>
        <a:bodyPr/>
        <a:lstStyle/>
        <a:p>
          <a:endParaRPr lang="es-ES"/>
        </a:p>
      </dgm:t>
    </dgm:pt>
    <dgm:pt modelId="{F98B135E-3CC0-4D1E-805D-722BA2208255}" type="pres">
      <dgm:prSet presAssocID="{CBE1B535-924A-493D-AA57-73009BA3DF3D}" presName="sibTrans" presStyleLbl="sibTrans2D1" presStyleIdx="0" presStyleCnt="1"/>
      <dgm:spPr/>
      <dgm:t>
        <a:bodyPr/>
        <a:lstStyle/>
        <a:p>
          <a:endParaRPr lang="es-ES"/>
        </a:p>
      </dgm:t>
    </dgm:pt>
    <dgm:pt modelId="{0062F48D-37E6-4FD7-ABE6-89562C5F9DAD}" type="pres">
      <dgm:prSet presAssocID="{CBE1B535-924A-493D-AA57-73009BA3DF3D}" presName="connectorText" presStyleLbl="sibTrans2D1" presStyleIdx="0" presStyleCnt="1"/>
      <dgm:spPr/>
      <dgm:t>
        <a:bodyPr/>
        <a:lstStyle/>
        <a:p>
          <a:endParaRPr lang="es-ES"/>
        </a:p>
      </dgm:t>
    </dgm:pt>
    <dgm:pt modelId="{D66C3807-727F-4D4E-8881-DF99D735FDB8}" type="pres">
      <dgm:prSet presAssocID="{1118DF31-3DB2-4606-8C02-A9B5D01A22CD}" presName="node" presStyleLbl="node1" presStyleIdx="1" presStyleCnt="2">
        <dgm:presLayoutVars>
          <dgm:bulletEnabled val="1"/>
        </dgm:presLayoutVars>
      </dgm:prSet>
      <dgm:spPr/>
      <dgm:t>
        <a:bodyPr/>
        <a:lstStyle/>
        <a:p>
          <a:endParaRPr lang="es-ES"/>
        </a:p>
      </dgm:t>
    </dgm:pt>
  </dgm:ptLst>
  <dgm:cxnLst>
    <dgm:cxn modelId="{1204E4FC-DCE7-41C3-9B36-CD27557BC0DC}" type="presOf" srcId="{9D5AB4B9-4249-45F3-A00C-F986FDFD245D}" destId="{67F4F43E-6EA1-4F02-9DD3-D80C78D8D438}" srcOrd="0" destOrd="0" presId="urn:microsoft.com/office/officeart/2005/8/layout/process2"/>
    <dgm:cxn modelId="{0A478549-F0F7-4656-90D5-0198BC8392ED}" type="presOf" srcId="{CBE1B535-924A-493D-AA57-73009BA3DF3D}" destId="{F98B135E-3CC0-4D1E-805D-722BA2208255}" srcOrd="0" destOrd="0" presId="urn:microsoft.com/office/officeart/2005/8/layout/process2"/>
    <dgm:cxn modelId="{37C0300F-9382-4B5F-9AD0-A4330FB0C887}" type="presOf" srcId="{CBE1B535-924A-493D-AA57-73009BA3DF3D}" destId="{0062F48D-37E6-4FD7-ABE6-89562C5F9DAD}" srcOrd="1" destOrd="0" presId="urn:microsoft.com/office/officeart/2005/8/layout/process2"/>
    <dgm:cxn modelId="{DE2E63F5-43FA-4480-BF3D-2B555434473B}" type="presOf" srcId="{1D34EDCE-10A7-4454-AF61-ABF9086EA35E}" destId="{A0314463-FA59-400D-AA9E-7F51DAD87BE0}" srcOrd="0" destOrd="0" presId="urn:microsoft.com/office/officeart/2005/8/layout/process2"/>
    <dgm:cxn modelId="{27BE3AA4-2D0B-400E-B95B-DE6C0730A166}" srcId="{9D5AB4B9-4249-45F3-A00C-F986FDFD245D}" destId="{1118DF31-3DB2-4606-8C02-A9B5D01A22CD}" srcOrd="1" destOrd="0" parTransId="{E5C1F6EA-7005-457F-9F13-4DA39B3B9828}" sibTransId="{15197214-6EFC-4D34-BE3C-2A5CC28D3ED5}"/>
    <dgm:cxn modelId="{81A36C31-8C42-4C08-B30C-7B6620C76416}" type="presOf" srcId="{1118DF31-3DB2-4606-8C02-A9B5D01A22CD}" destId="{D66C3807-727F-4D4E-8881-DF99D735FDB8}" srcOrd="0" destOrd="0" presId="urn:microsoft.com/office/officeart/2005/8/layout/process2"/>
    <dgm:cxn modelId="{EA6C0EEB-95A8-4C5F-979D-73C450761550}" srcId="{9D5AB4B9-4249-45F3-A00C-F986FDFD245D}" destId="{1D34EDCE-10A7-4454-AF61-ABF9086EA35E}" srcOrd="0" destOrd="0" parTransId="{8D8DF86F-AC36-4609-9AD0-E0FEDFEF4919}" sibTransId="{CBE1B535-924A-493D-AA57-73009BA3DF3D}"/>
    <dgm:cxn modelId="{615413FD-0D82-4D07-A0CE-F34DF36DC06B}" type="presParOf" srcId="{67F4F43E-6EA1-4F02-9DD3-D80C78D8D438}" destId="{A0314463-FA59-400D-AA9E-7F51DAD87BE0}" srcOrd="0" destOrd="0" presId="urn:microsoft.com/office/officeart/2005/8/layout/process2"/>
    <dgm:cxn modelId="{CA4642D8-4F87-4BA3-A160-987C46D69FC5}" type="presParOf" srcId="{67F4F43E-6EA1-4F02-9DD3-D80C78D8D438}" destId="{F98B135E-3CC0-4D1E-805D-722BA2208255}" srcOrd="1" destOrd="0" presId="urn:microsoft.com/office/officeart/2005/8/layout/process2"/>
    <dgm:cxn modelId="{8F376FBC-3D27-41AC-BD9D-137CA5F8C59E}" type="presParOf" srcId="{F98B135E-3CC0-4D1E-805D-722BA2208255}" destId="{0062F48D-37E6-4FD7-ABE6-89562C5F9DAD}" srcOrd="0" destOrd="0" presId="urn:microsoft.com/office/officeart/2005/8/layout/process2"/>
    <dgm:cxn modelId="{A5B76BB8-4D90-40F1-BB66-A88945757D1F}" type="presParOf" srcId="{67F4F43E-6EA1-4F02-9DD3-D80C78D8D438}" destId="{D66C3807-727F-4D4E-8881-DF99D735FDB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EF6E-12D5-4640-8E89-2A72E3B6FECB}">
      <dsp:nvSpPr>
        <dsp:cNvPr id="0" name=""/>
        <dsp:cNvSpPr/>
      </dsp:nvSpPr>
      <dsp:spPr>
        <a:xfrm>
          <a:off x="2082280" y="590348"/>
          <a:ext cx="1118936" cy="111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a:t>Protección a la industria </a:t>
          </a:r>
        </a:p>
      </dsp:txBody>
      <dsp:txXfrm>
        <a:off x="2082280" y="590348"/>
        <a:ext cx="1118936" cy="1118936"/>
      </dsp:txXfrm>
    </dsp:sp>
    <dsp:sp modelId="{98C208D1-F039-4AEF-B7E0-343259159291}">
      <dsp:nvSpPr>
        <dsp:cNvPr id="0" name=""/>
        <dsp:cNvSpPr/>
      </dsp:nvSpPr>
      <dsp:spPr>
        <a:xfrm>
          <a:off x="578259" y="-116"/>
          <a:ext cx="2299865" cy="2299865"/>
        </a:xfrm>
        <a:prstGeom prst="circularArrow">
          <a:avLst>
            <a:gd name="adj1" fmla="val 9487"/>
            <a:gd name="adj2" fmla="val 685356"/>
            <a:gd name="adj3" fmla="val 7848821"/>
            <a:gd name="adj4" fmla="val 2265822"/>
            <a:gd name="adj5" fmla="val 11068"/>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9C8F92-173C-44ED-8AE2-B026FBF41A90}">
      <dsp:nvSpPr>
        <dsp:cNvPr id="0" name=""/>
        <dsp:cNvSpPr/>
      </dsp:nvSpPr>
      <dsp:spPr>
        <a:xfrm>
          <a:off x="255166" y="590348"/>
          <a:ext cx="1118936" cy="111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Salvaguardias 2015</a:t>
          </a:r>
        </a:p>
        <a:p>
          <a:pPr marL="114300" lvl="1" indent="-114300" algn="l" defTabSz="622300">
            <a:lnSpc>
              <a:spcPct val="90000"/>
            </a:lnSpc>
            <a:spcBef>
              <a:spcPct val="0"/>
            </a:spcBef>
            <a:spcAft>
              <a:spcPct val="15000"/>
            </a:spcAft>
            <a:buChar char="••"/>
          </a:pPr>
          <a:endParaRPr lang="es-EC" sz="1400" kern="1200"/>
        </a:p>
      </dsp:txBody>
      <dsp:txXfrm>
        <a:off x="255166" y="590348"/>
        <a:ext cx="1118936" cy="1118936"/>
      </dsp:txXfrm>
    </dsp:sp>
    <dsp:sp modelId="{20C96457-4479-448C-8827-428A7A89B575}">
      <dsp:nvSpPr>
        <dsp:cNvPr id="0" name=""/>
        <dsp:cNvSpPr/>
      </dsp:nvSpPr>
      <dsp:spPr>
        <a:xfrm>
          <a:off x="578259" y="-116"/>
          <a:ext cx="2299865" cy="2299865"/>
        </a:xfrm>
        <a:prstGeom prst="circularArrow">
          <a:avLst>
            <a:gd name="adj1" fmla="val 9487"/>
            <a:gd name="adj2" fmla="val 685356"/>
            <a:gd name="adj3" fmla="val 18648821"/>
            <a:gd name="adj4" fmla="val 13065822"/>
            <a:gd name="adj5" fmla="val 11068"/>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6BD8-D824-4350-A65D-808770AB165B}">
      <dsp:nvSpPr>
        <dsp:cNvPr id="0" name=""/>
        <dsp:cNvSpPr/>
      </dsp:nvSpPr>
      <dsp:spPr>
        <a:xfrm>
          <a:off x="0" y="0"/>
          <a:ext cx="4549417" cy="31841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1E442-CFCB-43BD-B55E-439ED79FFBFB}">
      <dsp:nvSpPr>
        <dsp:cNvPr id="0" name=""/>
        <dsp:cNvSpPr/>
      </dsp:nvSpPr>
      <dsp:spPr>
        <a:xfrm>
          <a:off x="65" y="955238"/>
          <a:ext cx="2610792" cy="127365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Salvaguardias</a:t>
          </a:r>
        </a:p>
        <a:p>
          <a:pPr lvl="0" algn="ctr" defTabSz="889000">
            <a:lnSpc>
              <a:spcPct val="90000"/>
            </a:lnSpc>
            <a:spcBef>
              <a:spcPct val="0"/>
            </a:spcBef>
            <a:spcAft>
              <a:spcPct val="35000"/>
            </a:spcAft>
          </a:pPr>
          <a:r>
            <a:rPr lang="es-EC" sz="2000" kern="1200" dirty="0" smtClean="0"/>
            <a:t>costos </a:t>
          </a:r>
          <a:r>
            <a:rPr lang="es-EC" sz="2000" kern="1200" dirty="0"/>
            <a:t>de importación de materias primas  </a:t>
          </a:r>
        </a:p>
      </dsp:txBody>
      <dsp:txXfrm>
        <a:off x="62240" y="1017413"/>
        <a:ext cx="2486442" cy="1149301"/>
      </dsp:txXfrm>
    </dsp:sp>
    <dsp:sp modelId="{DB6F4FBC-FC07-494E-81AA-FCB8CB793A59}">
      <dsp:nvSpPr>
        <dsp:cNvPr id="0" name=""/>
        <dsp:cNvSpPr/>
      </dsp:nvSpPr>
      <dsp:spPr>
        <a:xfrm>
          <a:off x="2741397" y="955238"/>
          <a:ext cx="2610792" cy="127365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Hilos </a:t>
          </a:r>
        </a:p>
      </dsp:txBody>
      <dsp:txXfrm>
        <a:off x="2803572" y="1017413"/>
        <a:ext cx="2486442" cy="11493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1DB24-2592-438A-BB80-096E0C8D30C8}">
      <dsp:nvSpPr>
        <dsp:cNvPr id="0" name=""/>
        <dsp:cNvSpPr/>
      </dsp:nvSpPr>
      <dsp:spPr>
        <a:xfrm>
          <a:off x="-5958055" y="-911729"/>
          <a:ext cx="7092817" cy="7092817"/>
        </a:xfrm>
        <a:prstGeom prst="blockArc">
          <a:avLst>
            <a:gd name="adj1" fmla="val 18900000"/>
            <a:gd name="adj2" fmla="val 2700000"/>
            <a:gd name="adj3" fmla="val 30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F51311-5731-4970-A704-9F0B8AB8C4BC}">
      <dsp:nvSpPr>
        <dsp:cNvPr id="0" name=""/>
        <dsp:cNvSpPr/>
      </dsp:nvSpPr>
      <dsp:spPr>
        <a:xfrm>
          <a:off x="495920" y="329229"/>
          <a:ext cx="6486639" cy="6588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986"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mn-lt"/>
              <a:cs typeface="Arial" panose="020B0604020202020204" pitchFamily="34" charset="0"/>
            </a:rPr>
            <a:t>Varios intentos de implementación del Modelo ISI con resultados negativos.</a:t>
          </a:r>
          <a:endParaRPr lang="es-EC" sz="2000" kern="1200" dirty="0">
            <a:latin typeface="+mn-lt"/>
            <a:cs typeface="Arial" panose="020B0604020202020204" pitchFamily="34" charset="0"/>
          </a:endParaRPr>
        </a:p>
      </dsp:txBody>
      <dsp:txXfrm>
        <a:off x="495920" y="329229"/>
        <a:ext cx="6486639" cy="658880"/>
      </dsp:txXfrm>
    </dsp:sp>
    <dsp:sp modelId="{C66EFD24-6B2E-4BBA-B009-4D3B31DCCBFB}">
      <dsp:nvSpPr>
        <dsp:cNvPr id="0" name=""/>
        <dsp:cNvSpPr/>
      </dsp:nvSpPr>
      <dsp:spPr>
        <a:xfrm>
          <a:off x="84120" y="246869"/>
          <a:ext cx="823600" cy="8236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88D4D80-C905-484C-86E6-1D101F4BB698}">
      <dsp:nvSpPr>
        <dsp:cNvPr id="0" name=""/>
        <dsp:cNvSpPr/>
      </dsp:nvSpPr>
      <dsp:spPr>
        <a:xfrm>
          <a:off x="1042279" y="1166284"/>
          <a:ext cx="6014504" cy="993288"/>
        </a:xfrm>
        <a:prstGeom prst="rect">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986" tIns="50800" rIns="50800" bIns="50800" numCol="1" spcCol="1270" anchor="ctr" anchorCtr="0">
          <a:noAutofit/>
        </a:bodyPr>
        <a:lstStyle/>
        <a:p>
          <a:pPr lvl="0" algn="l" defTabSz="889000">
            <a:lnSpc>
              <a:spcPct val="90000"/>
            </a:lnSpc>
            <a:spcBef>
              <a:spcPct val="0"/>
            </a:spcBef>
            <a:spcAft>
              <a:spcPct val="35000"/>
            </a:spcAft>
          </a:pPr>
          <a:r>
            <a:rPr lang="es-EC" sz="2000" kern="1200" smtClean="0">
              <a:latin typeface="+mn-lt"/>
              <a:cs typeface="Arial" panose="020B0604020202020204" pitchFamily="34" charset="0"/>
            </a:rPr>
            <a:t>Fortalecimiento y desarrollo de la industria,; las empresas productoras no encontraron una vía factible para la exportación. </a:t>
          </a:r>
          <a:endParaRPr lang="es-EC" sz="2000" kern="1200" dirty="0">
            <a:latin typeface="+mn-lt"/>
            <a:cs typeface="Arial" panose="020B0604020202020204" pitchFamily="34" charset="0"/>
          </a:endParaRPr>
        </a:p>
      </dsp:txBody>
      <dsp:txXfrm>
        <a:off x="1042279" y="1166284"/>
        <a:ext cx="6014504" cy="993288"/>
      </dsp:txXfrm>
    </dsp:sp>
    <dsp:sp modelId="{411ACAA6-71E0-47DC-947F-97ABA61A2BB5}">
      <dsp:nvSpPr>
        <dsp:cNvPr id="0" name=""/>
        <dsp:cNvSpPr/>
      </dsp:nvSpPr>
      <dsp:spPr>
        <a:xfrm>
          <a:off x="556254" y="1234874"/>
          <a:ext cx="823600" cy="8236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2598923"/>
              <a:satOff val="-11992"/>
              <a:lumOff val="441"/>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FD1B4D-3CD4-4651-97FA-3BA363FDC3AD}">
      <dsp:nvSpPr>
        <dsp:cNvPr id="0" name=""/>
        <dsp:cNvSpPr/>
      </dsp:nvSpPr>
      <dsp:spPr>
        <a:xfrm>
          <a:off x="1112962" y="2304253"/>
          <a:ext cx="5869597" cy="660850"/>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986"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mn-lt"/>
            </a:rPr>
            <a:t>Imposición de sobretasas  arancelarias a las importaciones y afectación de la producción nacional por factores externos.</a:t>
          </a:r>
          <a:endParaRPr lang="es-EC" sz="1800" kern="1200" dirty="0">
            <a:latin typeface="+mn-lt"/>
          </a:endParaRPr>
        </a:p>
      </dsp:txBody>
      <dsp:txXfrm>
        <a:off x="1112962" y="2304253"/>
        <a:ext cx="5869597" cy="660850"/>
      </dsp:txXfrm>
    </dsp:sp>
    <dsp:sp modelId="{52B07E8B-8E99-4A6C-98A6-A19460009B92}">
      <dsp:nvSpPr>
        <dsp:cNvPr id="0" name=""/>
        <dsp:cNvSpPr/>
      </dsp:nvSpPr>
      <dsp:spPr>
        <a:xfrm>
          <a:off x="701162" y="2222878"/>
          <a:ext cx="823600" cy="8236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A62205-A8D6-410D-8A07-4CE518309AC3}">
      <dsp:nvSpPr>
        <dsp:cNvPr id="0" name=""/>
        <dsp:cNvSpPr/>
      </dsp:nvSpPr>
      <dsp:spPr>
        <a:xfrm>
          <a:off x="968055" y="3293243"/>
          <a:ext cx="6014504" cy="658880"/>
        </a:xfrm>
        <a:prstGeom prst="rect">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986" tIns="45720" rIns="45720" bIns="45720" numCol="1" spcCol="1270" anchor="ctr" anchorCtr="0">
          <a:noAutofit/>
        </a:bodyPr>
        <a:lstStyle/>
        <a:p>
          <a:pPr lvl="0" algn="l" defTabSz="800100">
            <a:lnSpc>
              <a:spcPct val="90000"/>
            </a:lnSpc>
            <a:spcBef>
              <a:spcPct val="0"/>
            </a:spcBef>
            <a:spcAft>
              <a:spcPct val="35000"/>
            </a:spcAft>
          </a:pPr>
          <a:r>
            <a:rPr lang="es-ES" sz="1800" kern="1200" smtClean="0">
              <a:latin typeface="+mn-lt"/>
              <a:cs typeface="Arial" panose="020B0604020202020204" pitchFamily="34" charset="0"/>
            </a:rPr>
            <a:t>La participación de las empresas textiles en ferias internacionales es mínima</a:t>
          </a:r>
          <a:endParaRPr lang="es-EC" sz="1800" kern="1200" dirty="0">
            <a:latin typeface="+mn-lt"/>
            <a:cs typeface="Arial" panose="020B0604020202020204" pitchFamily="34" charset="0"/>
          </a:endParaRPr>
        </a:p>
      </dsp:txBody>
      <dsp:txXfrm>
        <a:off x="968055" y="3293243"/>
        <a:ext cx="6014504" cy="658880"/>
      </dsp:txXfrm>
    </dsp:sp>
    <dsp:sp modelId="{A93D885A-586F-4384-8FBB-264BC07C4781}">
      <dsp:nvSpPr>
        <dsp:cNvPr id="0" name=""/>
        <dsp:cNvSpPr/>
      </dsp:nvSpPr>
      <dsp:spPr>
        <a:xfrm>
          <a:off x="556254" y="3210883"/>
          <a:ext cx="823600" cy="8236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3430F6-070D-449E-B048-18E81374A1FC}">
      <dsp:nvSpPr>
        <dsp:cNvPr id="0" name=""/>
        <dsp:cNvSpPr/>
      </dsp:nvSpPr>
      <dsp:spPr>
        <a:xfrm>
          <a:off x="495920" y="4281247"/>
          <a:ext cx="6486639" cy="658880"/>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986" tIns="45720" rIns="45720" bIns="45720" numCol="1" spcCol="1270" anchor="ctr" anchorCtr="0">
          <a:noAutofit/>
        </a:bodyPr>
        <a:lstStyle/>
        <a:p>
          <a:pPr lvl="0" algn="l" defTabSz="800100">
            <a:lnSpc>
              <a:spcPct val="90000"/>
            </a:lnSpc>
            <a:spcBef>
              <a:spcPct val="0"/>
            </a:spcBef>
            <a:spcAft>
              <a:spcPct val="35000"/>
            </a:spcAft>
          </a:pPr>
          <a:r>
            <a:rPr lang="es-EC" sz="1800" kern="1200" smtClean="0">
              <a:latin typeface="+mn-lt"/>
              <a:cs typeface="Arial" panose="020B0604020202020204" pitchFamily="34" charset="0"/>
            </a:rPr>
            <a:t>Disminución de las importaciones de la subpartida 6108.21.00.00; </a:t>
          </a:r>
          <a:endParaRPr lang="es-EC" sz="1800" kern="1200" dirty="0">
            <a:latin typeface="+mn-lt"/>
            <a:cs typeface="Arial" panose="020B0604020202020204" pitchFamily="34" charset="0"/>
          </a:endParaRPr>
        </a:p>
      </dsp:txBody>
      <dsp:txXfrm>
        <a:off x="495920" y="4281247"/>
        <a:ext cx="6486639" cy="658880"/>
      </dsp:txXfrm>
    </dsp:sp>
    <dsp:sp modelId="{1A740C0A-0CC3-415E-8347-89F0F80ACAF2}">
      <dsp:nvSpPr>
        <dsp:cNvPr id="0" name=""/>
        <dsp:cNvSpPr/>
      </dsp:nvSpPr>
      <dsp:spPr>
        <a:xfrm>
          <a:off x="84120" y="4198887"/>
          <a:ext cx="823600" cy="8236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66627-0AA6-42F0-A09B-E2A19CFFF888}">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8CBBF0-BB00-4431-931A-50354F672A04}">
      <dsp:nvSpPr>
        <dsp:cNvPr id="0" name=""/>
        <dsp:cNvSpPr/>
      </dsp:nvSpPr>
      <dsp:spPr>
        <a:xfrm>
          <a:off x="460128" y="312440"/>
          <a:ext cx="5580684" cy="62520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C" sz="1900" kern="1200" smtClean="0">
              <a:latin typeface="Arial" panose="020B0604020202020204" pitchFamily="34" charset="0"/>
              <a:cs typeface="Arial" panose="020B0604020202020204" pitchFamily="34" charset="0"/>
            </a:rPr>
            <a:t>Cambio en la mentalidad del consumidor</a:t>
          </a:r>
          <a:endParaRPr lang="es-EC" sz="1900" kern="1200" dirty="0">
            <a:latin typeface="Arial" panose="020B0604020202020204" pitchFamily="34" charset="0"/>
            <a:cs typeface="Arial" panose="020B0604020202020204" pitchFamily="34" charset="0"/>
          </a:endParaRPr>
        </a:p>
      </dsp:txBody>
      <dsp:txXfrm>
        <a:off x="460128" y="312440"/>
        <a:ext cx="5580684" cy="625205"/>
      </dsp:txXfrm>
    </dsp:sp>
    <dsp:sp modelId="{0FDF6A54-E496-482D-BF5A-5AAA201A5F9C}">
      <dsp:nvSpPr>
        <dsp:cNvPr id="0" name=""/>
        <dsp:cNvSpPr/>
      </dsp:nvSpPr>
      <dsp:spPr>
        <a:xfrm>
          <a:off x="95672" y="303812"/>
          <a:ext cx="781507" cy="7815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4FCDFB3-9493-4002-A03B-053A78098B81}">
      <dsp:nvSpPr>
        <dsp:cNvPr id="0" name=""/>
        <dsp:cNvSpPr/>
      </dsp:nvSpPr>
      <dsp:spPr>
        <a:xfrm>
          <a:off x="818573" y="1250411"/>
          <a:ext cx="5222240" cy="625205"/>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Fomentar las relaciones comerciales a través de las ferias internacionales</a:t>
          </a:r>
          <a:endParaRPr lang="es-EC" sz="1900" kern="1200" dirty="0">
            <a:latin typeface="Arial" panose="020B0604020202020204" pitchFamily="34" charset="0"/>
            <a:cs typeface="Arial" panose="020B0604020202020204" pitchFamily="34" charset="0"/>
          </a:endParaRPr>
        </a:p>
      </dsp:txBody>
      <dsp:txXfrm>
        <a:off x="818573" y="1250411"/>
        <a:ext cx="5222240" cy="625205"/>
      </dsp:txXfrm>
    </dsp:sp>
    <dsp:sp modelId="{1E91F95F-4269-4CDC-B208-925EFCF9A023}">
      <dsp:nvSpPr>
        <dsp:cNvPr id="0" name=""/>
        <dsp:cNvSpPr/>
      </dsp:nvSpPr>
      <dsp:spPr>
        <a:xfrm>
          <a:off x="427819" y="1172260"/>
          <a:ext cx="781507" cy="7815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F6B5444F-A1BA-407F-B4E5-FCCB68BA9871}">
      <dsp:nvSpPr>
        <dsp:cNvPr id="0" name=""/>
        <dsp:cNvSpPr/>
      </dsp:nvSpPr>
      <dsp:spPr>
        <a:xfrm>
          <a:off x="818573" y="2188382"/>
          <a:ext cx="5222240" cy="625205"/>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S" sz="1900" kern="1200" smtClean="0">
              <a:latin typeface="Arial" panose="020B0604020202020204" pitchFamily="34" charset="0"/>
              <a:cs typeface="Arial" panose="020B0604020202020204" pitchFamily="34" charset="0"/>
            </a:rPr>
            <a:t>Buscar el desarrollo con una nueva cartera de clientes</a:t>
          </a:r>
          <a:endParaRPr lang="es-EC" sz="1900" kern="1200" dirty="0">
            <a:latin typeface="Arial" panose="020B0604020202020204" pitchFamily="34" charset="0"/>
            <a:cs typeface="Arial" panose="020B0604020202020204" pitchFamily="34" charset="0"/>
          </a:endParaRPr>
        </a:p>
      </dsp:txBody>
      <dsp:txXfrm>
        <a:off x="818573" y="2188382"/>
        <a:ext cx="5222240" cy="625205"/>
      </dsp:txXfrm>
    </dsp:sp>
    <dsp:sp modelId="{7B049D90-2932-497F-BC68-DFAD5C68A4AE}">
      <dsp:nvSpPr>
        <dsp:cNvPr id="0" name=""/>
        <dsp:cNvSpPr/>
      </dsp:nvSpPr>
      <dsp:spPr>
        <a:xfrm>
          <a:off x="427819" y="2110232"/>
          <a:ext cx="781507" cy="7815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872ADB-CBF4-4E6C-BB37-AF1C3A01F203}">
      <dsp:nvSpPr>
        <dsp:cNvPr id="0" name=""/>
        <dsp:cNvSpPr/>
      </dsp:nvSpPr>
      <dsp:spPr>
        <a:xfrm>
          <a:off x="460128" y="3126353"/>
          <a:ext cx="5580684" cy="625205"/>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C" sz="1900" kern="1200" smtClean="0">
              <a:latin typeface="Arial" panose="020B0604020202020204" pitchFamily="34" charset="0"/>
              <a:cs typeface="Arial" panose="020B0604020202020204" pitchFamily="34" charset="0"/>
            </a:rPr>
            <a:t>Promover el desarrollo de proveedores locales</a:t>
          </a:r>
          <a:endParaRPr lang="es-EC" sz="1900" kern="1200" dirty="0">
            <a:latin typeface="Arial" panose="020B0604020202020204" pitchFamily="34" charset="0"/>
            <a:cs typeface="Arial" panose="020B0604020202020204" pitchFamily="34" charset="0"/>
          </a:endParaRPr>
        </a:p>
      </dsp:txBody>
      <dsp:txXfrm>
        <a:off x="460128" y="3126353"/>
        <a:ext cx="5580684" cy="625205"/>
      </dsp:txXfrm>
    </dsp:sp>
    <dsp:sp modelId="{4823664B-F51C-454F-AC9B-AE77F6FD8FB8}">
      <dsp:nvSpPr>
        <dsp:cNvPr id="0" name=""/>
        <dsp:cNvSpPr/>
      </dsp:nvSpPr>
      <dsp:spPr>
        <a:xfrm>
          <a:off x="69375" y="3048203"/>
          <a:ext cx="781507" cy="78150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6B616-1F33-48EC-9252-7FA40527BC1F}">
      <dsp:nvSpPr>
        <dsp:cNvPr id="0" name=""/>
        <dsp:cNvSpPr/>
      </dsp:nvSpPr>
      <dsp:spPr>
        <a:xfrm>
          <a:off x="373207" y="0"/>
          <a:ext cx="4300352" cy="2440416"/>
        </a:xfrm>
        <a:prstGeom prst="rightArrow">
          <a:avLst/>
        </a:prstGeom>
        <a:solidFill>
          <a:schemeClr val="accent2">
            <a:tint val="40000"/>
            <a:hueOff val="0"/>
            <a:satOff val="0"/>
            <a:lumOff val="0"/>
            <a:alpha val="4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C9437D0-D0F5-45D0-B911-827A25D5CD56}">
      <dsp:nvSpPr>
        <dsp:cNvPr id="0" name=""/>
        <dsp:cNvSpPr/>
      </dsp:nvSpPr>
      <dsp:spPr>
        <a:xfrm>
          <a:off x="2532" y="732125"/>
          <a:ext cx="1217873" cy="976166"/>
        </a:xfrm>
        <a:prstGeom prst="roundRect">
          <a:avLst/>
        </a:prstGeom>
        <a:solidFill>
          <a:schemeClr val="accent2">
            <a:hueOff val="0"/>
            <a:satOff val="0"/>
            <a:lumOff val="0"/>
            <a:alpha val="7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Materias primas</a:t>
          </a:r>
        </a:p>
      </dsp:txBody>
      <dsp:txXfrm>
        <a:off x="50184" y="779777"/>
        <a:ext cx="1122569" cy="880862"/>
      </dsp:txXfrm>
    </dsp:sp>
    <dsp:sp modelId="{3CB5BE16-059C-4E54-9CC4-F91DE5330732}">
      <dsp:nvSpPr>
        <dsp:cNvPr id="0" name=""/>
        <dsp:cNvSpPr/>
      </dsp:nvSpPr>
      <dsp:spPr>
        <a:xfrm>
          <a:off x="1281298" y="732125"/>
          <a:ext cx="1217873" cy="976166"/>
        </a:xfrm>
        <a:prstGeom prst="roundRect">
          <a:avLst/>
        </a:prstGeom>
        <a:solidFill>
          <a:schemeClr val="accent2">
            <a:hueOff val="-485121"/>
            <a:satOff val="-27976"/>
            <a:lumOff val="2876"/>
            <a:alpha val="74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Artículos técnicos de materia textil</a:t>
          </a:r>
        </a:p>
      </dsp:txBody>
      <dsp:txXfrm>
        <a:off x="1328950" y="779777"/>
        <a:ext cx="1122569" cy="880862"/>
      </dsp:txXfrm>
    </dsp:sp>
    <dsp:sp modelId="{638A2F77-BD75-4D0D-8DFB-720035986B5A}">
      <dsp:nvSpPr>
        <dsp:cNvPr id="0" name=""/>
        <dsp:cNvSpPr/>
      </dsp:nvSpPr>
      <dsp:spPr>
        <a:xfrm>
          <a:off x="2560065" y="732125"/>
          <a:ext cx="1217873" cy="976166"/>
        </a:xfrm>
        <a:prstGeom prst="roundRect">
          <a:avLst/>
        </a:prstGeom>
        <a:solidFill>
          <a:schemeClr val="accent2">
            <a:hueOff val="-970242"/>
            <a:satOff val="-55952"/>
            <a:lumOff val="5752"/>
            <a:alpha val="58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Productos terminados </a:t>
          </a:r>
        </a:p>
      </dsp:txBody>
      <dsp:txXfrm>
        <a:off x="2607717" y="779777"/>
        <a:ext cx="1122569" cy="880862"/>
      </dsp:txXfrm>
    </dsp:sp>
    <dsp:sp modelId="{E2581950-0610-43B3-B776-872E7B34300B}">
      <dsp:nvSpPr>
        <dsp:cNvPr id="0" name=""/>
        <dsp:cNvSpPr/>
      </dsp:nvSpPr>
      <dsp:spPr>
        <a:xfrm>
          <a:off x="3838832" y="732125"/>
          <a:ext cx="1217873" cy="976166"/>
        </a:xfrm>
        <a:prstGeom prst="roundRect">
          <a:avLst/>
        </a:prstGeom>
        <a:solidFill>
          <a:schemeClr val="accent2">
            <a:hueOff val="-1455363"/>
            <a:satOff val="-83928"/>
            <a:lumOff val="8628"/>
            <a:alpha val="69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Tejidos especiales </a:t>
          </a:r>
        </a:p>
      </dsp:txBody>
      <dsp:txXfrm>
        <a:off x="3886484" y="779777"/>
        <a:ext cx="1122569" cy="880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DD3F6-D132-445C-A6BB-B366C5D8B595}">
      <dsp:nvSpPr>
        <dsp:cNvPr id="0" name=""/>
        <dsp:cNvSpPr/>
      </dsp:nvSpPr>
      <dsp:spPr>
        <a:xfrm>
          <a:off x="216023" y="0"/>
          <a:ext cx="2448272" cy="1944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64882-B5C4-459C-A7CA-3807FCEB6656}">
      <dsp:nvSpPr>
        <dsp:cNvPr id="0" name=""/>
        <dsp:cNvSpPr/>
      </dsp:nvSpPr>
      <dsp:spPr>
        <a:xfrm>
          <a:off x="0" y="583264"/>
          <a:ext cx="2880320" cy="77768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t>Por su finalidad : básica </a:t>
          </a:r>
          <a:endParaRPr lang="es-EC" sz="2100" kern="1200" dirty="0"/>
        </a:p>
      </dsp:txBody>
      <dsp:txXfrm>
        <a:off x="37964" y="621228"/>
        <a:ext cx="2804392" cy="70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DDC8B-C975-4F70-A081-38D0102C3690}">
      <dsp:nvSpPr>
        <dsp:cNvPr id="0" name=""/>
        <dsp:cNvSpPr/>
      </dsp:nvSpPr>
      <dsp:spPr>
        <a:xfrm>
          <a:off x="216023" y="0"/>
          <a:ext cx="2448272" cy="1944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BA286-610C-4F91-A931-5181EC436070}">
      <dsp:nvSpPr>
        <dsp:cNvPr id="0" name=""/>
        <dsp:cNvSpPr/>
      </dsp:nvSpPr>
      <dsp:spPr>
        <a:xfrm>
          <a:off x="0" y="583264"/>
          <a:ext cx="2880320" cy="77768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a:t>Variables de estudio</a:t>
          </a:r>
          <a:endParaRPr lang="es-EC" sz="2400" kern="1200" dirty="0"/>
        </a:p>
      </dsp:txBody>
      <dsp:txXfrm>
        <a:off x="37964" y="621228"/>
        <a:ext cx="2804392" cy="701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5DE8D-4C80-4C7A-AD4D-CAE22F0644EA}">
      <dsp:nvSpPr>
        <dsp:cNvPr id="0" name=""/>
        <dsp:cNvSpPr/>
      </dsp:nvSpPr>
      <dsp:spPr>
        <a:xfrm>
          <a:off x="216023" y="0"/>
          <a:ext cx="2448272" cy="1944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77B13-5E7A-4421-B2C1-07480D64A996}">
      <dsp:nvSpPr>
        <dsp:cNvPr id="0" name=""/>
        <dsp:cNvSpPr/>
      </dsp:nvSpPr>
      <dsp:spPr>
        <a:xfrm>
          <a:off x="31503" y="583264"/>
          <a:ext cx="2817313" cy="77768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Estudio Descriptivo</a:t>
          </a:r>
          <a:endParaRPr lang="es-EC" sz="2500" kern="1200" dirty="0"/>
        </a:p>
      </dsp:txBody>
      <dsp:txXfrm>
        <a:off x="69467" y="621228"/>
        <a:ext cx="2741385" cy="701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92B2-5E15-42CC-BCE7-9BEA10603908}">
      <dsp:nvSpPr>
        <dsp:cNvPr id="0" name=""/>
        <dsp:cNvSpPr/>
      </dsp:nvSpPr>
      <dsp:spPr>
        <a:xfrm>
          <a:off x="2034492" y="1678914"/>
          <a:ext cx="2785000" cy="11701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Sujetos seleccionados según su accesibilidad </a:t>
          </a:r>
        </a:p>
      </dsp:txBody>
      <dsp:txXfrm>
        <a:off x="2068764" y="1713186"/>
        <a:ext cx="2716456" cy="1101586"/>
      </dsp:txXfrm>
    </dsp:sp>
    <dsp:sp modelId="{41567C8A-11FB-405B-8B0F-C735646D12F0}">
      <dsp:nvSpPr>
        <dsp:cNvPr id="0" name=""/>
        <dsp:cNvSpPr/>
      </dsp:nvSpPr>
      <dsp:spPr>
        <a:xfrm rot="16090434">
          <a:off x="3209337" y="1161242"/>
          <a:ext cx="381782" cy="5265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3244086" y="1348135"/>
        <a:ext cx="315934" cy="267247"/>
      </dsp:txXfrm>
    </dsp:sp>
    <dsp:sp modelId="{86A9914E-2592-4C92-A497-4A849CBBAB58}">
      <dsp:nvSpPr>
        <dsp:cNvPr id="0" name=""/>
        <dsp:cNvSpPr/>
      </dsp:nvSpPr>
      <dsp:spPr>
        <a:xfrm>
          <a:off x="1980964" y="0"/>
          <a:ext cx="2785000" cy="117013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Método no probabilístico o muestreo por conveniencia</a:t>
          </a:r>
        </a:p>
      </dsp:txBody>
      <dsp:txXfrm>
        <a:off x="2015236" y="34272"/>
        <a:ext cx="2716456" cy="1101586"/>
      </dsp:txXfrm>
    </dsp:sp>
    <dsp:sp modelId="{8BF93C40-719F-44DB-AFB8-C03D5200283D}">
      <dsp:nvSpPr>
        <dsp:cNvPr id="0" name=""/>
        <dsp:cNvSpPr/>
      </dsp:nvSpPr>
      <dsp:spPr>
        <a:xfrm rot="16112764" flipH="1">
          <a:off x="3438777" y="3005884"/>
          <a:ext cx="185066" cy="45721"/>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3517419" y="2936214"/>
        <a:ext cx="27433" cy="171350"/>
      </dsp:txXfrm>
    </dsp:sp>
    <dsp:sp modelId="{F14BDFD2-E095-4C6F-99D9-76657FCCD693}">
      <dsp:nvSpPr>
        <dsp:cNvPr id="0" name=""/>
        <dsp:cNvSpPr/>
      </dsp:nvSpPr>
      <dsp:spPr>
        <a:xfrm>
          <a:off x="1980964" y="3066352"/>
          <a:ext cx="2785000" cy="11701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Estudiar elementos con características similares a las de la población objetivo</a:t>
          </a:r>
        </a:p>
      </dsp:txBody>
      <dsp:txXfrm>
        <a:off x="2015236" y="3100624"/>
        <a:ext cx="2716456" cy="1101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8161-7EAE-4FCD-B3E1-772CECE11851}">
      <dsp:nvSpPr>
        <dsp:cNvPr id="0" name=""/>
        <dsp:cNvSpPr/>
      </dsp:nvSpPr>
      <dsp:spPr>
        <a:xfrm rot="5400000">
          <a:off x="1982900" y="505324"/>
          <a:ext cx="871957" cy="1450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DE67E-E145-4763-85B2-80F690F8BC81}">
      <dsp:nvSpPr>
        <dsp:cNvPr id="0" name=""/>
        <dsp:cNvSpPr/>
      </dsp:nvSpPr>
      <dsp:spPr>
        <a:xfrm>
          <a:off x="1837349" y="938836"/>
          <a:ext cx="1309896" cy="11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Participación importante</a:t>
          </a:r>
        </a:p>
      </dsp:txBody>
      <dsp:txXfrm>
        <a:off x="1837349" y="938836"/>
        <a:ext cx="1309896" cy="1148201"/>
      </dsp:txXfrm>
    </dsp:sp>
    <dsp:sp modelId="{A9C2B073-AF47-427C-A72F-45375AC47B22}">
      <dsp:nvSpPr>
        <dsp:cNvPr id="0" name=""/>
        <dsp:cNvSpPr/>
      </dsp:nvSpPr>
      <dsp:spPr>
        <a:xfrm>
          <a:off x="2900095" y="398506"/>
          <a:ext cx="247150" cy="24715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1B5E7-8F74-431F-91E0-DB287D0F2FF2}">
      <dsp:nvSpPr>
        <dsp:cNvPr id="0" name=""/>
        <dsp:cNvSpPr/>
      </dsp:nvSpPr>
      <dsp:spPr>
        <a:xfrm rot="5400000">
          <a:off x="3586470" y="108519"/>
          <a:ext cx="871957" cy="1450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34AB5-2805-4BD4-8930-1B9D8B62139E}">
      <dsp:nvSpPr>
        <dsp:cNvPr id="0" name=""/>
        <dsp:cNvSpPr/>
      </dsp:nvSpPr>
      <dsp:spPr>
        <a:xfrm>
          <a:off x="3440918" y="542031"/>
          <a:ext cx="1309896" cy="11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Imposición de medidas de salvaguardias</a:t>
          </a:r>
        </a:p>
      </dsp:txBody>
      <dsp:txXfrm>
        <a:off x="3440918" y="542031"/>
        <a:ext cx="1309896" cy="1148201"/>
      </dsp:txXfrm>
    </dsp:sp>
    <dsp:sp modelId="{7E9AA517-85DB-44B3-B909-E359E5F3EC91}">
      <dsp:nvSpPr>
        <dsp:cNvPr id="0" name=""/>
        <dsp:cNvSpPr/>
      </dsp:nvSpPr>
      <dsp:spPr>
        <a:xfrm>
          <a:off x="4503665" y="1701"/>
          <a:ext cx="247150" cy="24715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5449B-49A0-4BBE-AF6B-C0C802A821D5}">
      <dsp:nvSpPr>
        <dsp:cNvPr id="0" name=""/>
        <dsp:cNvSpPr/>
      </dsp:nvSpPr>
      <dsp:spPr>
        <a:xfrm rot="5400000">
          <a:off x="5190039" y="-288285"/>
          <a:ext cx="871957" cy="1450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D819C-DF68-4764-A8C2-DAC5CADA0C89}">
      <dsp:nvSpPr>
        <dsp:cNvPr id="0" name=""/>
        <dsp:cNvSpPr/>
      </dsp:nvSpPr>
      <dsp:spPr>
        <a:xfrm>
          <a:off x="5044488" y="145226"/>
          <a:ext cx="1309896" cy="114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a:t>No existe un ambiente económico estable</a:t>
          </a:r>
        </a:p>
      </dsp:txBody>
      <dsp:txXfrm>
        <a:off x="5044488" y="145226"/>
        <a:ext cx="1309896" cy="1148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5F003-318C-475C-9E64-5CBC8F030A4B}">
      <dsp:nvSpPr>
        <dsp:cNvPr id="0" name=""/>
        <dsp:cNvSpPr/>
      </dsp:nvSpPr>
      <dsp:spPr>
        <a:xfrm>
          <a:off x="1785" y="1423578"/>
          <a:ext cx="2175867" cy="8703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a:t>El promedio de disminución es del 22% anual </a:t>
          </a:r>
        </a:p>
      </dsp:txBody>
      <dsp:txXfrm>
        <a:off x="436958" y="1423578"/>
        <a:ext cx="1305521" cy="870346"/>
      </dsp:txXfrm>
    </dsp:sp>
    <dsp:sp modelId="{6C0DB144-0A08-472B-BEBA-F54BD749C014}">
      <dsp:nvSpPr>
        <dsp:cNvPr id="0" name=""/>
        <dsp:cNvSpPr/>
      </dsp:nvSpPr>
      <dsp:spPr>
        <a:xfrm>
          <a:off x="1960066" y="1423578"/>
          <a:ext cx="2175867" cy="870346"/>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a:t>salvaguardias</a:t>
          </a:r>
        </a:p>
      </dsp:txBody>
      <dsp:txXfrm>
        <a:off x="2395239" y="1423578"/>
        <a:ext cx="1305521" cy="870346"/>
      </dsp:txXfrm>
    </dsp:sp>
    <dsp:sp modelId="{03C66F20-1F57-4BAE-8DAE-A09A6ACEB01A}">
      <dsp:nvSpPr>
        <dsp:cNvPr id="0" name=""/>
        <dsp:cNvSpPr/>
      </dsp:nvSpPr>
      <dsp:spPr>
        <a:xfrm>
          <a:off x="3918346" y="1423578"/>
          <a:ext cx="2175867" cy="870346"/>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a:t>Materias primas </a:t>
          </a:r>
        </a:p>
      </dsp:txBody>
      <dsp:txXfrm>
        <a:off x="4353519" y="1423578"/>
        <a:ext cx="1305521" cy="8703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14463-FA59-400D-AA9E-7F51DAD87BE0}">
      <dsp:nvSpPr>
        <dsp:cNvPr id="0" name=""/>
        <dsp:cNvSpPr/>
      </dsp:nvSpPr>
      <dsp:spPr>
        <a:xfrm>
          <a:off x="492139" y="377"/>
          <a:ext cx="2225495" cy="123638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Identifica aumento de capacidad productiva</a:t>
          </a:r>
          <a:endParaRPr lang="es-EC" sz="2000" kern="1200" dirty="0"/>
        </a:p>
      </dsp:txBody>
      <dsp:txXfrm>
        <a:off x="528352" y="36590"/>
        <a:ext cx="2153069" cy="1163960"/>
      </dsp:txXfrm>
    </dsp:sp>
    <dsp:sp modelId="{F98B135E-3CC0-4D1E-805D-722BA2208255}">
      <dsp:nvSpPr>
        <dsp:cNvPr id="0" name=""/>
        <dsp:cNvSpPr/>
      </dsp:nvSpPr>
      <dsp:spPr>
        <a:xfrm rot="5400000">
          <a:off x="1373065" y="1267673"/>
          <a:ext cx="463644" cy="5563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1437976" y="1314038"/>
        <a:ext cx="333823" cy="324551"/>
      </dsp:txXfrm>
    </dsp:sp>
    <dsp:sp modelId="{D66C3807-727F-4D4E-8881-DF99D735FDB8}">
      <dsp:nvSpPr>
        <dsp:cNvPr id="0" name=""/>
        <dsp:cNvSpPr/>
      </dsp:nvSpPr>
      <dsp:spPr>
        <a:xfrm>
          <a:off x="492139" y="1854957"/>
          <a:ext cx="2225495" cy="123638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Presenta un crecimiento de FBKF de 10,68%:</a:t>
          </a:r>
          <a:endParaRPr lang="es-EC" sz="2000" kern="1200" dirty="0"/>
        </a:p>
      </dsp:txBody>
      <dsp:txXfrm>
        <a:off x="528352" y="1891170"/>
        <a:ext cx="2153069" cy="11639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0.23457</cdr:x>
      <cdr:y>0.04</cdr:y>
    </cdr:from>
    <cdr:to>
      <cdr:x>0.44444</cdr:x>
      <cdr:y>0.22</cdr:y>
    </cdr:to>
    <cdr:cxnSp macro="">
      <cdr:nvCxnSpPr>
        <cdr:cNvPr id="3" name="Conector recto de flecha 2">
          <a:extLst xmlns:a="http://schemas.openxmlformats.org/drawingml/2006/main">
            <a:ext uri="{FF2B5EF4-FFF2-40B4-BE49-F238E27FC236}">
              <a16:creationId xmlns:a16="http://schemas.microsoft.com/office/drawing/2014/main" id="{81086360-6812-4DF8-8796-683667A31A8B}"/>
            </a:ext>
          </a:extLst>
        </cdr:cNvPr>
        <cdr:cNvCxnSpPr/>
      </cdr:nvCxnSpPr>
      <cdr:spPr>
        <a:xfrm xmlns:a="http://schemas.openxmlformats.org/drawingml/2006/main" flipH="1">
          <a:off x="1368152" y="144016"/>
          <a:ext cx="1224136" cy="6480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1FE3D9-253F-48AB-B9E5-4A5F67B1EAD1}" type="datetimeFigureOut">
              <a:rPr lang="es-EC" smtClean="0"/>
              <a:t>1/3/2018</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CB1F94-2055-4BA5-AC9C-CCBF5B62AD69}" type="slidenum">
              <a:rPr lang="es-EC" smtClean="0"/>
              <a:t>‹Nº›</a:t>
            </a:fld>
            <a:endParaRPr lang="es-EC"/>
          </a:p>
        </p:txBody>
      </p:sp>
    </p:spTree>
    <p:extLst>
      <p:ext uri="{BB962C8B-B14F-4D97-AF65-F5344CB8AC3E}">
        <p14:creationId xmlns:p14="http://schemas.microsoft.com/office/powerpoint/2010/main" val="348831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152FE-B6B2-40AC-BA74-62A8F3135567}" type="datetimeFigureOut">
              <a:rPr lang="es-EC" smtClean="0"/>
              <a:t>1/3/2018</a:t>
            </a:fld>
            <a:endParaRPr lang="es-EC"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F959-5621-41FE-9D12-6A229346175C}" type="slidenum">
              <a:rPr lang="es-EC" smtClean="0"/>
              <a:t>‹Nº›</a:t>
            </a:fld>
            <a:endParaRPr lang="es-EC" dirty="0"/>
          </a:p>
        </p:txBody>
      </p:sp>
    </p:spTree>
    <p:extLst>
      <p:ext uri="{BB962C8B-B14F-4D97-AF65-F5344CB8AC3E}">
        <p14:creationId xmlns:p14="http://schemas.microsoft.com/office/powerpoint/2010/main" val="182696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Resolu</a:t>
            </a:r>
            <a:endParaRPr lang="es-EC" dirty="0"/>
          </a:p>
          <a:p>
            <a:endParaRPr lang="es-EC" dirty="0"/>
          </a:p>
        </p:txBody>
      </p:sp>
      <p:sp>
        <p:nvSpPr>
          <p:cNvPr id="4" name="Marcador de número de diapositiva 3"/>
          <p:cNvSpPr>
            <a:spLocks noGrp="1"/>
          </p:cNvSpPr>
          <p:nvPr>
            <p:ph type="sldNum" sz="quarter" idx="10"/>
          </p:nvPr>
        </p:nvSpPr>
        <p:spPr/>
        <p:txBody>
          <a:bodyPr/>
          <a:lstStyle/>
          <a:p>
            <a:fld id="{34DDF959-5621-41FE-9D12-6A229346175C}" type="slidenum">
              <a:rPr lang="es-EC" smtClean="0"/>
              <a:t>10</a:t>
            </a:fld>
            <a:endParaRPr lang="es-EC" dirty="0"/>
          </a:p>
        </p:txBody>
      </p:sp>
    </p:spTree>
    <p:extLst>
      <p:ext uri="{BB962C8B-B14F-4D97-AF65-F5344CB8AC3E}">
        <p14:creationId xmlns:p14="http://schemas.microsoft.com/office/powerpoint/2010/main" val="343534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4DDF959-5621-41FE-9D12-6A229346175C}" type="slidenum">
              <a:rPr lang="es-EC" smtClean="0"/>
              <a:t>17</a:t>
            </a:fld>
            <a:endParaRPr lang="es-EC" dirty="0"/>
          </a:p>
        </p:txBody>
      </p:sp>
    </p:spTree>
    <p:extLst>
      <p:ext uri="{BB962C8B-B14F-4D97-AF65-F5344CB8AC3E}">
        <p14:creationId xmlns:p14="http://schemas.microsoft.com/office/powerpoint/2010/main" val="309349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43452085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3665294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428264835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49059249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69550477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8914958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67527975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79575076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23290244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60089101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8955193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4108527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413545120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12544965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930467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5474790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586928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28867733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07738862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60181136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162798471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414658844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0372218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5465127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74525556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9511199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0CF032B-9472-4E1E-8B9A-4955799C875B}" type="datetimeFigureOut">
              <a:rPr lang="es-EC" smtClean="0"/>
              <a:t>1/3/2018</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968658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CF032B-9472-4E1E-8B9A-4955799C875B}" type="datetimeFigureOut">
              <a:rPr lang="es-EC" smtClean="0"/>
              <a:t>1/3/2018</a:t>
            </a:fld>
            <a:endParaRPr lang="es-EC"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8B2014-B5F4-4533-B5A3-E0B7113C4CEF}" type="slidenum">
              <a:rPr lang="es-EC" smtClean="0"/>
              <a:t>‹Nº›</a:t>
            </a:fld>
            <a:endParaRPr lang="es-EC" dirty="0"/>
          </a:p>
        </p:txBody>
      </p:sp>
    </p:spTree>
    <p:extLst>
      <p:ext uri="{BB962C8B-B14F-4D97-AF65-F5344CB8AC3E}">
        <p14:creationId xmlns:p14="http://schemas.microsoft.com/office/powerpoint/2010/main" val="321322828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F032B-9472-4E1E-8B9A-4955799C875B}" type="datetimeFigureOut">
              <a:rPr lang="es-EC" smtClean="0"/>
              <a:t>1/3/2018</a:t>
            </a:fld>
            <a:endParaRPr lang="es-EC"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08B2014-B5F4-4533-B5A3-E0B7113C4CEF}" type="slidenum">
              <a:rPr lang="es-EC" smtClean="0"/>
              <a:t>‹Nº›</a:t>
            </a:fld>
            <a:endParaRPr lang="es-EC" dirty="0"/>
          </a:p>
        </p:txBody>
      </p:sp>
    </p:spTree>
    <p:extLst>
      <p:ext uri="{BB962C8B-B14F-4D97-AF65-F5344CB8AC3E}">
        <p14:creationId xmlns:p14="http://schemas.microsoft.com/office/powerpoint/2010/main" val="25582665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chart" Target="../charts/chart5.xml"/><Relationship Id="rId7" Type="http://schemas.openxmlformats.org/officeDocument/2006/relationships/diagramColors" Target="../diagrams/colors8.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chart" Target="../charts/chart10.xml"/><Relationship Id="rId7" Type="http://schemas.openxmlformats.org/officeDocument/2006/relationships/diagramColors" Target="../diagrams/colors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1.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ítulo 1"/>
          <p:cNvSpPr>
            <a:spLocks noGrp="1"/>
          </p:cNvSpPr>
          <p:nvPr>
            <p:ph type="ctrTitle"/>
          </p:nvPr>
        </p:nvSpPr>
        <p:spPr>
          <a:xfrm>
            <a:off x="611560" y="1628800"/>
            <a:ext cx="7740762" cy="1325984"/>
          </a:xfrm>
        </p:spPr>
        <p:txBody>
          <a:bodyPr>
            <a:noAutofit/>
          </a:bodyPr>
          <a:lstStyle/>
          <a:p>
            <a:pPr algn="ctr"/>
            <a:r>
              <a:rPr lang="es-EC" sz="3200" b="1" dirty="0">
                <a:solidFill>
                  <a:schemeClr val="accent2">
                    <a:lumMod val="5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INGENIERÍA EN COMERCIO EXTERIOR Y NEGOCIACIÓN INTERNACIONAL</a:t>
            </a:r>
          </a:p>
        </p:txBody>
      </p:sp>
      <p:sp>
        <p:nvSpPr>
          <p:cNvPr id="1048613" name="Subtítulo 2"/>
          <p:cNvSpPr>
            <a:spLocks noGrp="1"/>
          </p:cNvSpPr>
          <p:nvPr>
            <p:ph type="subTitle" idx="1"/>
          </p:nvPr>
        </p:nvSpPr>
        <p:spPr>
          <a:xfrm>
            <a:off x="899592" y="2492896"/>
            <a:ext cx="6861300" cy="2429301"/>
          </a:xfrm>
        </p:spPr>
        <p:txBody>
          <a:bodyPr>
            <a:noAutofit/>
          </a:bodyPr>
          <a:lstStyle/>
          <a:p>
            <a:pPr algn="ctr"/>
            <a:endParaRPr lang="es-EC" sz="24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s-EC" sz="2400" i="1" dirty="0" smtClean="0">
                <a:solidFill>
                  <a:schemeClr val="tx1"/>
                </a:solidFill>
                <a:latin typeface="Times New Roman" panose="02020603050405020304" pitchFamily="18" charset="0"/>
                <a:cs typeface="Times New Roman" panose="02020603050405020304" pitchFamily="18" charset="0"/>
              </a:rPr>
              <a:t>Impacto </a:t>
            </a:r>
            <a:r>
              <a:rPr lang="es-EC" sz="2400" i="1" dirty="0">
                <a:solidFill>
                  <a:schemeClr val="tx1"/>
                </a:solidFill>
                <a:latin typeface="Times New Roman" panose="02020603050405020304" pitchFamily="18" charset="0"/>
                <a:cs typeface="Times New Roman" panose="02020603050405020304" pitchFamily="18" charset="0"/>
              </a:rPr>
              <a:t>del modelo de sustitución de importaciones en el comercio internacional del sector manufacturero textil ecuatoriana prendas de algodón (6108.21.00.00</a:t>
            </a:r>
            <a:r>
              <a:rPr lang="es-EC" sz="2400" i="1" dirty="0" smtClean="0">
                <a:solidFill>
                  <a:schemeClr val="tx1"/>
                </a:solidFill>
                <a:latin typeface="Times New Roman" panose="02020603050405020304" pitchFamily="18" charset="0"/>
                <a:cs typeface="Times New Roman" panose="02020603050405020304" pitchFamily="18" charset="0"/>
              </a:rPr>
              <a:t>), Periodo 2005-2015</a:t>
            </a:r>
            <a:endParaRPr lang="es-EC" sz="2400" i="1" dirty="0">
              <a:solidFill>
                <a:schemeClr val="tx1"/>
              </a:solidFill>
              <a:latin typeface="Times New Roman" panose="02020603050405020304" pitchFamily="18" charset="0"/>
              <a:cs typeface="Times New Roman" panose="02020603050405020304" pitchFamily="18" charset="0"/>
            </a:endParaRPr>
          </a:p>
          <a:p>
            <a:endParaRPr lang="es-EC" sz="2400" b="1" dirty="0">
              <a:ln w="0"/>
              <a:solidFill>
                <a:schemeClr val="tx1"/>
              </a:solidFill>
              <a:effectLst>
                <a:outerShdw blurRad="38100" dist="19050" dir="2700000" algn="tl" rotWithShape="0">
                  <a:schemeClr val="dk1">
                    <a:alpha val="40000"/>
                  </a:schemeClr>
                </a:outerShdw>
              </a:effectLst>
            </a:endParaRPr>
          </a:p>
          <a:p>
            <a:pPr algn="ctr"/>
            <a:r>
              <a:rPr lang="es-EC" sz="2000" dirty="0">
                <a:ln w="0"/>
                <a:solidFill>
                  <a:schemeClr val="accent2">
                    <a:lumMod val="50000"/>
                  </a:schemeClr>
                </a:solidFill>
                <a:latin typeface="Calisto MT" panose="02040603050505030304" pitchFamily="18" charset="0"/>
              </a:rPr>
              <a:t>Escobar Quiñonez, Estefanía Carolina </a:t>
            </a:r>
            <a:endParaRPr lang="es-EC" sz="2000" dirty="0">
              <a:ln w="0"/>
              <a:solidFill>
                <a:schemeClr val="accent2">
                  <a:lumMod val="50000"/>
                </a:schemeClr>
              </a:solidFill>
              <a:latin typeface="Calisto MT" panose="02040603050505030304" pitchFamily="18" charset="0"/>
            </a:endParaRPr>
          </a:p>
          <a:p>
            <a:pPr algn="ctr"/>
            <a:r>
              <a:rPr lang="es-EC" sz="2000" dirty="0">
                <a:ln w="0"/>
                <a:solidFill>
                  <a:schemeClr val="accent2">
                    <a:lumMod val="50000"/>
                  </a:schemeClr>
                </a:solidFill>
                <a:latin typeface="Calisto MT" panose="02040603050505030304" pitchFamily="18" charset="0"/>
              </a:rPr>
              <a:t>Guerrero Cuenca, </a:t>
            </a:r>
            <a:r>
              <a:rPr lang="es-EC" sz="2000">
                <a:ln w="0"/>
                <a:solidFill>
                  <a:schemeClr val="accent2">
                    <a:lumMod val="50000"/>
                  </a:schemeClr>
                </a:solidFill>
                <a:latin typeface="Calisto MT" panose="02040603050505030304" pitchFamily="18" charset="0"/>
              </a:rPr>
              <a:t>Paulina </a:t>
            </a:r>
            <a:r>
              <a:rPr lang="es-EC" sz="2000" smtClean="0">
                <a:ln w="0"/>
                <a:solidFill>
                  <a:schemeClr val="accent2">
                    <a:lumMod val="50000"/>
                  </a:schemeClr>
                </a:solidFill>
                <a:latin typeface="Calisto MT" panose="02040603050505030304" pitchFamily="18" charset="0"/>
              </a:rPr>
              <a:t>Sofía </a:t>
            </a:r>
            <a:endParaRPr lang="es-EC" sz="2000" dirty="0" smtClean="0">
              <a:ln w="0"/>
              <a:solidFill>
                <a:schemeClr val="accent2">
                  <a:lumMod val="50000"/>
                </a:schemeClr>
              </a:solidFill>
              <a:latin typeface="Calisto MT" panose="02040603050505030304" pitchFamily="18" charset="0"/>
            </a:endParaRPr>
          </a:p>
          <a:p>
            <a:endParaRPr lang="es-EC" sz="2000" dirty="0" smtClean="0">
              <a:ln w="0"/>
              <a:solidFill>
                <a:schemeClr val="tx1"/>
              </a:solidFill>
              <a:latin typeface="Calisto MT" panose="02040603050505030304" pitchFamily="18" charset="0"/>
            </a:endParaRPr>
          </a:p>
          <a:p>
            <a:r>
              <a:rPr lang="es-EC" sz="2000" dirty="0">
                <a:ln w="0"/>
                <a:solidFill>
                  <a:schemeClr val="tx1"/>
                </a:solidFill>
                <a:latin typeface="Calisto MT" panose="02040603050505030304" pitchFamily="18" charset="0"/>
              </a:rPr>
              <a:t> </a:t>
            </a:r>
            <a:r>
              <a:rPr lang="es-EC" sz="2000" dirty="0" smtClean="0">
                <a:ln w="0"/>
                <a:solidFill>
                  <a:schemeClr val="tx1"/>
                </a:solidFill>
                <a:latin typeface="Calisto MT" panose="02040603050505030304" pitchFamily="18" charset="0"/>
              </a:rPr>
              <a:t>   </a:t>
            </a:r>
            <a:r>
              <a:rPr lang="es-EC" sz="2000" i="1" dirty="0" smtClean="0">
                <a:ln w="0"/>
                <a:solidFill>
                  <a:schemeClr val="tx1"/>
                </a:solidFill>
                <a:latin typeface="Calisto MT" panose="02040603050505030304" pitchFamily="18" charset="0"/>
              </a:rPr>
              <a:t>Tutor: Ing. </a:t>
            </a:r>
            <a:r>
              <a:rPr lang="es-EC" sz="2000" i="1" dirty="0" err="1" smtClean="0">
                <a:ln w="0"/>
                <a:solidFill>
                  <a:schemeClr val="tx1"/>
                </a:solidFill>
                <a:latin typeface="Calisto MT" panose="02040603050505030304" pitchFamily="18" charset="0"/>
              </a:rPr>
              <a:t>Legarda</a:t>
            </a:r>
            <a:r>
              <a:rPr lang="es-EC" sz="2000" i="1" dirty="0" smtClean="0">
                <a:ln w="0"/>
                <a:solidFill>
                  <a:schemeClr val="tx1"/>
                </a:solidFill>
                <a:latin typeface="Calisto MT" panose="02040603050505030304" pitchFamily="18" charset="0"/>
              </a:rPr>
              <a:t> R</a:t>
            </a:r>
            <a:r>
              <a:rPr lang="es-EC" sz="2000" i="1" dirty="0" smtClean="0">
                <a:ln w="0"/>
                <a:solidFill>
                  <a:schemeClr val="tx1"/>
                </a:solidFill>
                <a:latin typeface="Calisto MT" panose="02040603050505030304" pitchFamily="18" charset="0"/>
              </a:rPr>
              <a:t>., </a:t>
            </a:r>
            <a:r>
              <a:rPr lang="es-EC" sz="2000" i="1" dirty="0" smtClean="0">
                <a:ln w="0"/>
                <a:solidFill>
                  <a:schemeClr val="tx1"/>
                </a:solidFill>
                <a:latin typeface="Calisto MT" panose="02040603050505030304" pitchFamily="18" charset="0"/>
              </a:rPr>
              <a:t>Ramiro MIB</a:t>
            </a:r>
            <a:r>
              <a:rPr lang="es-EC" sz="2000" dirty="0" smtClean="0">
                <a:ln w="0"/>
                <a:solidFill>
                  <a:schemeClr val="tx1"/>
                </a:solidFill>
                <a:latin typeface="Calisto MT" panose="02040603050505030304" pitchFamily="18" charset="0"/>
              </a:rPr>
              <a:t>.</a:t>
            </a:r>
            <a:endParaRPr lang="es-EC" sz="2000" dirty="0">
              <a:ln w="0"/>
              <a:solidFill>
                <a:schemeClr val="tx1"/>
              </a:solidFill>
              <a:latin typeface="Calisto MT" panose="02040603050505030304" pitchFamily="18" charset="0"/>
            </a:endParaRPr>
          </a:p>
        </p:txBody>
      </p:sp>
      <p:pic>
        <p:nvPicPr>
          <p:cNvPr id="2097152" name="Picture 2" descr="Resultado de imagen para espe"/>
          <p:cNvPicPr>
            <a:picLocks noChangeAspect="1" noChangeArrowheads="1"/>
          </p:cNvPicPr>
          <p:nvPr/>
        </p:nvPicPr>
        <p:blipFill>
          <a:blip r:embed="rId2" cstate="print"/>
          <a:srcRect/>
          <a:stretch>
            <a:fillRect/>
          </a:stretch>
        </p:blipFill>
        <p:spPr bwMode="auto">
          <a:xfrm>
            <a:off x="2206006" y="46384"/>
            <a:ext cx="3960440" cy="1156532"/>
          </a:xfrm>
          <a:prstGeom prst="rect">
            <a:avLst/>
          </a:prstGeom>
          <a:noFill/>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C2B03-361E-44F7-9B6B-82C1222F0239}"/>
              </a:ext>
            </a:extLst>
          </p:cNvPr>
          <p:cNvSpPr>
            <a:spLocks noGrp="1"/>
          </p:cNvSpPr>
          <p:nvPr>
            <p:ph type="title"/>
          </p:nvPr>
        </p:nvSpPr>
        <p:spPr>
          <a:xfrm>
            <a:off x="2051720" y="328502"/>
            <a:ext cx="7886700" cy="1325563"/>
          </a:xfrm>
        </p:spPr>
        <p:txBody>
          <a:bodyPr/>
          <a:lstStyle/>
          <a:p>
            <a:r>
              <a:rPr lang="es-EC" b="1" dirty="0"/>
              <a:t>Inversión extranjera</a:t>
            </a:r>
          </a:p>
        </p:txBody>
      </p:sp>
      <p:graphicFrame>
        <p:nvGraphicFramePr>
          <p:cNvPr id="4" name="Gráfico 3">
            <a:extLst>
              <a:ext uri="{FF2B5EF4-FFF2-40B4-BE49-F238E27FC236}">
                <a16:creationId xmlns:a16="http://schemas.microsoft.com/office/drawing/2014/main" id="{D3416344-258E-455F-B101-C0FFB396525A}"/>
              </a:ext>
            </a:extLst>
          </p:cNvPr>
          <p:cNvGraphicFramePr/>
          <p:nvPr>
            <p:extLst>
              <p:ext uri="{D42A27DB-BD31-4B8C-83A1-F6EECF244321}">
                <p14:modId xmlns:p14="http://schemas.microsoft.com/office/powerpoint/2010/main" val="4186172172"/>
              </p:ext>
            </p:extLst>
          </p:nvPr>
        </p:nvGraphicFramePr>
        <p:xfrm>
          <a:off x="192154" y="1284202"/>
          <a:ext cx="7095161" cy="439555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15E3CC59-EDCF-4D61-9D6D-90433AD143C7}"/>
              </a:ext>
            </a:extLst>
          </p:cNvPr>
          <p:cNvSpPr/>
          <p:nvPr/>
        </p:nvSpPr>
        <p:spPr>
          <a:xfrm>
            <a:off x="116784" y="5718912"/>
            <a:ext cx="2230098" cy="275204"/>
          </a:xfrm>
          <a:prstGeom prst="rect">
            <a:avLst/>
          </a:prstGeom>
        </p:spPr>
        <p:txBody>
          <a:bodyPr wrap="none">
            <a:spAutoFit/>
          </a:bodyPr>
          <a:lstStyle/>
          <a:p>
            <a:pPr algn="just">
              <a:lnSpc>
                <a:spcPct val="150000"/>
              </a:lnSpc>
              <a:spcAft>
                <a:spcPts val="0"/>
              </a:spcAft>
            </a:pPr>
            <a:r>
              <a:rPr lang="es-EC"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Fuente: (Banco Central del Ecuador , 2017).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4" descr="http://www.wsfint.net/images/flagsIcons/USA.png">
            <a:extLst>
              <a:ext uri="{FF2B5EF4-FFF2-40B4-BE49-F238E27FC236}">
                <a16:creationId xmlns:a16="http://schemas.microsoft.com/office/drawing/2014/main" id="{9F9F8245-D8F4-49D6-B7D9-7440AA7797F6}"/>
              </a:ext>
            </a:extLst>
          </p:cNvPr>
          <p:cNvPicPr>
            <a:picLocks noChangeAspect="1" noChangeArrowheads="1"/>
          </p:cNvPicPr>
          <p:nvPr/>
        </p:nvPicPr>
        <p:blipFill>
          <a:blip r:embed="rId4" cstate="print"/>
          <a:srcRect/>
          <a:stretch>
            <a:fillRect/>
          </a:stretch>
        </p:blipFill>
        <p:spPr bwMode="auto">
          <a:xfrm>
            <a:off x="7886822" y="355507"/>
            <a:ext cx="928693" cy="928695"/>
          </a:xfrm>
          <a:prstGeom prst="rect">
            <a:avLst/>
          </a:prstGeom>
          <a:noFill/>
        </p:spPr>
      </p:pic>
      <p:pic>
        <p:nvPicPr>
          <p:cNvPr id="7" name="Imagen 6">
            <a:extLst>
              <a:ext uri="{FF2B5EF4-FFF2-40B4-BE49-F238E27FC236}">
                <a16:creationId xmlns:a16="http://schemas.microsoft.com/office/drawing/2014/main" id="{A626E21B-E4DE-4168-AD72-57A8F5F6E776}"/>
              </a:ext>
            </a:extLst>
          </p:cNvPr>
          <p:cNvPicPr>
            <a:picLocks noChangeAspect="1"/>
          </p:cNvPicPr>
          <p:nvPr/>
        </p:nvPicPr>
        <p:blipFill rotWithShape="1">
          <a:blip r:embed="rId5"/>
          <a:srcRect r="19599"/>
          <a:stretch/>
        </p:blipFill>
        <p:spPr>
          <a:xfrm>
            <a:off x="7605943" y="1431283"/>
            <a:ext cx="1228035" cy="1396095"/>
          </a:xfrm>
          <a:prstGeom prst="rect">
            <a:avLst/>
          </a:prstGeom>
        </p:spPr>
      </p:pic>
      <p:pic>
        <p:nvPicPr>
          <p:cNvPr id="8" name="Imagen 7">
            <a:extLst>
              <a:ext uri="{FF2B5EF4-FFF2-40B4-BE49-F238E27FC236}">
                <a16:creationId xmlns:a16="http://schemas.microsoft.com/office/drawing/2014/main" id="{E3EB759D-48A8-4CA7-9EA5-A4C41C77173A}"/>
              </a:ext>
            </a:extLst>
          </p:cNvPr>
          <p:cNvPicPr>
            <a:picLocks noChangeAspect="1"/>
          </p:cNvPicPr>
          <p:nvPr/>
        </p:nvPicPr>
        <p:blipFill>
          <a:blip r:embed="rId6"/>
          <a:stretch>
            <a:fillRect/>
          </a:stretch>
        </p:blipFill>
        <p:spPr>
          <a:xfrm>
            <a:off x="7718926" y="2851588"/>
            <a:ext cx="1096589" cy="1096589"/>
          </a:xfrm>
          <a:prstGeom prst="rect">
            <a:avLst/>
          </a:prstGeom>
        </p:spPr>
      </p:pic>
      <p:pic>
        <p:nvPicPr>
          <p:cNvPr id="9" name="Imagen 8">
            <a:extLst>
              <a:ext uri="{FF2B5EF4-FFF2-40B4-BE49-F238E27FC236}">
                <a16:creationId xmlns:a16="http://schemas.microsoft.com/office/drawing/2014/main" id="{BE35827D-EE36-4A4E-91DD-0578E4CC6135}"/>
              </a:ext>
            </a:extLst>
          </p:cNvPr>
          <p:cNvPicPr>
            <a:picLocks noChangeAspect="1"/>
          </p:cNvPicPr>
          <p:nvPr/>
        </p:nvPicPr>
        <p:blipFill>
          <a:blip r:embed="rId7"/>
          <a:stretch>
            <a:fillRect/>
          </a:stretch>
        </p:blipFill>
        <p:spPr>
          <a:xfrm>
            <a:off x="7806812" y="4130343"/>
            <a:ext cx="1160268" cy="1160268"/>
          </a:xfrm>
          <a:prstGeom prst="rect">
            <a:avLst/>
          </a:prstGeom>
        </p:spPr>
      </p:pic>
      <p:sp>
        <p:nvSpPr>
          <p:cNvPr id="14" name="Título 3">
            <a:extLst>
              <a:ext uri="{FF2B5EF4-FFF2-40B4-BE49-F238E27FC236}">
                <a16:creationId xmlns:a16="http://schemas.microsoft.com/office/drawing/2014/main" id="{AAEC59D8-B842-49AF-A038-090664AB5DC4}"/>
              </a:ext>
            </a:extLst>
          </p:cNvPr>
          <p:cNvSpPr txBox="1">
            <a:spLocks/>
          </p:cNvSpPr>
          <p:nvPr/>
        </p:nvSpPr>
        <p:spPr>
          <a:xfrm>
            <a:off x="516790" y="95098"/>
            <a:ext cx="7886700" cy="590931"/>
          </a:xfrm>
          <a:prstGeom prst="rect">
            <a:avLst/>
          </a:prstGeom>
          <a:solidFill>
            <a:schemeClr val="bg1">
              <a:alpha val="22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C" sz="3600" b="1" spc="5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ANALISIS DE RESULTADOS </a:t>
            </a:r>
            <a:endParaRPr lang="es-EC" sz="3600" b="1"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011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4A4F577F-FF3E-4AA6-A86A-D4139A9DD94E}"/>
              </a:ext>
            </a:extLst>
          </p:cNvPr>
          <p:cNvGraphicFramePr>
            <a:graphicFrameLocks noGrp="1"/>
          </p:cNvGraphicFramePr>
          <p:nvPr>
            <p:ph idx="1"/>
            <p:extLst>
              <p:ext uri="{D42A27DB-BD31-4B8C-83A1-F6EECF244321}">
                <p14:modId xmlns:p14="http://schemas.microsoft.com/office/powerpoint/2010/main" val="1481951470"/>
              </p:ext>
            </p:extLst>
          </p:nvPr>
        </p:nvGraphicFramePr>
        <p:xfrm>
          <a:off x="827584" y="836712"/>
          <a:ext cx="7488832"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2">
            <a:extLst>
              <a:ext uri="{FF2B5EF4-FFF2-40B4-BE49-F238E27FC236}">
                <a16:creationId xmlns:a16="http://schemas.microsoft.com/office/drawing/2014/main" id="{7936FE87-1E7C-4058-AD83-A98A1DFE3D05}"/>
              </a:ext>
            </a:extLst>
          </p:cNvPr>
          <p:cNvSpPr>
            <a:spLocks noGrp="1"/>
          </p:cNvSpPr>
          <p:nvPr>
            <p:ph type="title"/>
          </p:nvPr>
        </p:nvSpPr>
        <p:spPr>
          <a:xfrm>
            <a:off x="628650" y="-171400"/>
            <a:ext cx="7886700" cy="1325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PIB SECTORIAL</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Diagrama 8">
            <a:extLst>
              <a:ext uri="{FF2B5EF4-FFF2-40B4-BE49-F238E27FC236}">
                <a16:creationId xmlns:a16="http://schemas.microsoft.com/office/drawing/2014/main" id="{A1F1DB70-CC6A-43C2-99E9-926FBE183BE4}"/>
              </a:ext>
            </a:extLst>
          </p:cNvPr>
          <p:cNvGraphicFramePr/>
          <p:nvPr>
            <p:extLst>
              <p:ext uri="{D42A27DB-BD31-4B8C-83A1-F6EECF244321}">
                <p14:modId xmlns:p14="http://schemas.microsoft.com/office/powerpoint/2010/main" val="897016366"/>
              </p:ext>
            </p:extLst>
          </p:nvPr>
        </p:nvGraphicFramePr>
        <p:xfrm>
          <a:off x="467544" y="4221088"/>
          <a:ext cx="804780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echa: hacia abajo 9">
            <a:extLst>
              <a:ext uri="{FF2B5EF4-FFF2-40B4-BE49-F238E27FC236}">
                <a16:creationId xmlns:a16="http://schemas.microsoft.com/office/drawing/2014/main" id="{115E1193-02BB-4411-B592-176D50350935}"/>
              </a:ext>
            </a:extLst>
          </p:cNvPr>
          <p:cNvSpPr/>
          <p:nvPr/>
        </p:nvSpPr>
        <p:spPr>
          <a:xfrm>
            <a:off x="4355976" y="580526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9E79E0AD-6253-4C87-A646-C94F4995A928}"/>
              </a:ext>
            </a:extLst>
          </p:cNvPr>
          <p:cNvSpPr txBox="1"/>
          <p:nvPr/>
        </p:nvSpPr>
        <p:spPr>
          <a:xfrm>
            <a:off x="4095403" y="6232666"/>
            <a:ext cx="792088" cy="369332"/>
          </a:xfrm>
          <a:prstGeom prst="rect">
            <a:avLst/>
          </a:prstGeom>
          <a:noFill/>
        </p:spPr>
        <p:txBody>
          <a:bodyPr wrap="square" rtlCol="0">
            <a:spAutoFit/>
          </a:bodyPr>
          <a:lstStyle/>
          <a:p>
            <a:r>
              <a:rPr lang="es-EC" dirty="0"/>
              <a:t>1,20%</a:t>
            </a:r>
          </a:p>
        </p:txBody>
      </p:sp>
    </p:spTree>
    <p:extLst>
      <p:ext uri="{BB962C8B-B14F-4D97-AF65-F5344CB8AC3E}">
        <p14:creationId xmlns:p14="http://schemas.microsoft.com/office/powerpoint/2010/main" val="74433603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404664"/>
            <a:ext cx="7633742" cy="498272"/>
          </a:xfrm>
        </p:spPr>
        <p:txBody>
          <a:bodyPr>
            <a:normAutofit fontScale="90000"/>
          </a:bodyPr>
          <a:lstStyle/>
          <a:p>
            <a:pPr algn="ctr"/>
            <a:r>
              <a:rPr lang="es-EC" b="1" dirty="0"/>
              <a:t> </a:t>
            </a:r>
            <a:r>
              <a:rPr lang="es-EC" sz="1500" b="1" dirty="0">
                <a:latin typeface="Arial Black" panose="020B0A04020102020204" pitchFamily="34" charset="0"/>
              </a:rPr>
              <a:t>Variación de la Producción Textil (2005 – 2015).</a:t>
            </a:r>
            <a:endParaRPr lang="es-EC" sz="1500" dirty="0">
              <a:latin typeface="Arial Black" panose="020B0A04020102020204" pitchFamily="34" charset="0"/>
            </a:endParaRPr>
          </a:p>
        </p:txBody>
      </p:sp>
      <p:graphicFrame>
        <p:nvGraphicFramePr>
          <p:cNvPr id="4" name="Gráfico 3"/>
          <p:cNvGraphicFramePr/>
          <p:nvPr>
            <p:extLst>
              <p:ext uri="{D42A27DB-BD31-4B8C-83A1-F6EECF244321}">
                <p14:modId xmlns:p14="http://schemas.microsoft.com/office/powerpoint/2010/main" val="2519262119"/>
              </p:ext>
            </p:extLst>
          </p:nvPr>
        </p:nvGraphicFramePr>
        <p:xfrm>
          <a:off x="1043608" y="1196752"/>
          <a:ext cx="6984776" cy="4414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08617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CC6C7-8BD9-4147-87E4-585961FFA8D6}"/>
              </a:ext>
            </a:extLst>
          </p:cNvPr>
          <p:cNvSpPr>
            <a:spLocks noGrp="1"/>
          </p:cNvSpPr>
          <p:nvPr>
            <p:ph type="title"/>
          </p:nvPr>
        </p:nvSpPr>
        <p:spPr>
          <a:xfrm>
            <a:off x="32252" y="-375857"/>
            <a:ext cx="7886700" cy="1325563"/>
          </a:xfrm>
        </p:spPr>
        <p:txBody>
          <a:bodyPr/>
          <a:lstStyle/>
          <a:p>
            <a:r>
              <a:rPr lang="es-EC" b="1" dirty="0"/>
              <a:t>Importaciones del sector </a:t>
            </a:r>
          </a:p>
        </p:txBody>
      </p:sp>
      <p:sp>
        <p:nvSpPr>
          <p:cNvPr id="5" name="Título 1">
            <a:extLst>
              <a:ext uri="{FF2B5EF4-FFF2-40B4-BE49-F238E27FC236}">
                <a16:creationId xmlns:a16="http://schemas.microsoft.com/office/drawing/2014/main" id="{7AA26C23-0BC4-4880-9C64-1AAE5FCA6B0C}"/>
              </a:ext>
            </a:extLst>
          </p:cNvPr>
          <p:cNvSpPr txBox="1">
            <a:spLocks/>
          </p:cNvSpPr>
          <p:nvPr/>
        </p:nvSpPr>
        <p:spPr>
          <a:xfrm>
            <a:off x="32252" y="-2381"/>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C" sz="1600" b="1" dirty="0"/>
              <a:t>Importaciones de Ropa Interior de Algodón (2005 – 2015). </a:t>
            </a:r>
          </a:p>
        </p:txBody>
      </p:sp>
      <p:sp>
        <p:nvSpPr>
          <p:cNvPr id="7" name="CuadroTexto 6">
            <a:extLst>
              <a:ext uri="{FF2B5EF4-FFF2-40B4-BE49-F238E27FC236}">
                <a16:creationId xmlns:a16="http://schemas.microsoft.com/office/drawing/2014/main" id="{2E514D4B-D4F0-4870-A979-19B8978E3FE8}"/>
              </a:ext>
            </a:extLst>
          </p:cNvPr>
          <p:cNvSpPr txBox="1"/>
          <p:nvPr/>
        </p:nvSpPr>
        <p:spPr>
          <a:xfrm>
            <a:off x="323528" y="4252837"/>
            <a:ext cx="2088232" cy="600164"/>
          </a:xfrm>
          <a:prstGeom prst="rect">
            <a:avLst/>
          </a:prstGeom>
          <a:noFill/>
        </p:spPr>
        <p:txBody>
          <a:bodyPr wrap="square" rtlCol="0">
            <a:spAutoFit/>
          </a:bodyPr>
          <a:lstStyle/>
          <a:p>
            <a:r>
              <a:rPr lang="es-EC" sz="1100" dirty="0"/>
              <a:t>Subpartida: 6108.21.00.00.</a:t>
            </a:r>
          </a:p>
          <a:p>
            <a:r>
              <a:rPr lang="es-EC" sz="1100" dirty="0"/>
              <a:t>Fuente: (</a:t>
            </a:r>
            <a:r>
              <a:rPr lang="es-EC" sz="1100" dirty="0" err="1"/>
              <a:t>Trademap</a:t>
            </a:r>
            <a:r>
              <a:rPr lang="es-EC" sz="1100" dirty="0"/>
              <a:t>, 2017).</a:t>
            </a:r>
          </a:p>
          <a:p>
            <a:endParaRPr lang="es-EC" sz="1100" dirty="0"/>
          </a:p>
        </p:txBody>
      </p:sp>
      <p:graphicFrame>
        <p:nvGraphicFramePr>
          <p:cNvPr id="9" name="Gráfico 8">
            <a:extLst>
              <a:ext uri="{FF2B5EF4-FFF2-40B4-BE49-F238E27FC236}">
                <a16:creationId xmlns:a16="http://schemas.microsoft.com/office/drawing/2014/main" id="{AA0E0C12-A6D1-47CA-99C6-D987192AEB44}"/>
              </a:ext>
            </a:extLst>
          </p:cNvPr>
          <p:cNvGraphicFramePr/>
          <p:nvPr>
            <p:extLst>
              <p:ext uri="{D42A27DB-BD31-4B8C-83A1-F6EECF244321}">
                <p14:modId xmlns:p14="http://schemas.microsoft.com/office/powerpoint/2010/main" val="2373572134"/>
              </p:ext>
            </p:extLst>
          </p:nvPr>
        </p:nvGraphicFramePr>
        <p:xfrm>
          <a:off x="0" y="1050316"/>
          <a:ext cx="4283968" cy="3199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2EDB17D0-7630-4574-BE66-E681BC223677}"/>
              </a:ext>
            </a:extLst>
          </p:cNvPr>
          <p:cNvGraphicFramePr/>
          <p:nvPr>
            <p:extLst>
              <p:ext uri="{D42A27DB-BD31-4B8C-83A1-F6EECF244321}">
                <p14:modId xmlns:p14="http://schemas.microsoft.com/office/powerpoint/2010/main" val="3673961626"/>
              </p:ext>
            </p:extLst>
          </p:nvPr>
        </p:nvGraphicFramePr>
        <p:xfrm>
          <a:off x="4716017" y="1369370"/>
          <a:ext cx="418076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a 2">
            <a:extLst>
              <a:ext uri="{FF2B5EF4-FFF2-40B4-BE49-F238E27FC236}">
                <a16:creationId xmlns:a16="http://schemas.microsoft.com/office/drawing/2014/main" id="{B4B135E4-0D5F-4D20-BB3E-C4DA26C26F69}"/>
              </a:ext>
            </a:extLst>
          </p:cNvPr>
          <p:cNvGraphicFramePr/>
          <p:nvPr>
            <p:extLst>
              <p:ext uri="{D42A27DB-BD31-4B8C-83A1-F6EECF244321}">
                <p14:modId xmlns:p14="http://schemas.microsoft.com/office/powerpoint/2010/main" val="408342409"/>
              </p:ext>
            </p:extLst>
          </p:nvPr>
        </p:nvGraphicFramePr>
        <p:xfrm>
          <a:off x="1400389" y="3789139"/>
          <a:ext cx="6096000" cy="3717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adroTexto 11">
            <a:extLst>
              <a:ext uri="{FF2B5EF4-FFF2-40B4-BE49-F238E27FC236}">
                <a16:creationId xmlns:a16="http://schemas.microsoft.com/office/drawing/2014/main" id="{3CE5ED3A-C8B5-4642-B743-BBB3FB6362FB}"/>
              </a:ext>
            </a:extLst>
          </p:cNvPr>
          <p:cNvSpPr txBox="1"/>
          <p:nvPr/>
        </p:nvSpPr>
        <p:spPr>
          <a:xfrm>
            <a:off x="5077294" y="836362"/>
            <a:ext cx="3839435" cy="430887"/>
          </a:xfrm>
          <a:prstGeom prst="rect">
            <a:avLst/>
          </a:prstGeom>
          <a:noFill/>
        </p:spPr>
        <p:txBody>
          <a:bodyPr wrap="square" rtlCol="0">
            <a:spAutoFit/>
          </a:bodyPr>
          <a:lstStyle/>
          <a:p>
            <a:pPr algn="ctr"/>
            <a:r>
              <a:rPr lang="es-EC" sz="1100" b="1" dirty="0"/>
              <a:t>VARIACION PORCENTUAL </a:t>
            </a:r>
          </a:p>
          <a:p>
            <a:endParaRPr lang="es-EC" sz="1100" dirty="0"/>
          </a:p>
        </p:txBody>
      </p:sp>
    </p:spTree>
    <p:extLst>
      <p:ext uri="{BB962C8B-B14F-4D97-AF65-F5344CB8AC3E}">
        <p14:creationId xmlns:p14="http://schemas.microsoft.com/office/powerpoint/2010/main" val="153138210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7543800" cy="480645"/>
          </a:xfrm>
        </p:spPr>
        <p:txBody>
          <a:bodyPr>
            <a:normAutofit fontScale="90000"/>
          </a:bodyPr>
          <a:lstStyle/>
          <a:p>
            <a:pPr algn="ctr"/>
            <a:r>
              <a:rPr lang="es-EC" sz="2400" dirty="0" smtClean="0">
                <a:latin typeface="Arial Black" panose="020B0A04020102020204" pitchFamily="34" charset="0"/>
              </a:rPr>
              <a:t>Exportaciones FOB del sector textil del </a:t>
            </a:r>
            <a:r>
              <a:rPr lang="es-EC" sz="2400" dirty="0">
                <a:latin typeface="Arial Black" panose="020B0A04020102020204" pitchFamily="34" charset="0"/>
              </a:rPr>
              <a:t>Ecuador</a:t>
            </a:r>
          </a:p>
        </p:txBody>
      </p:sp>
      <p:graphicFrame>
        <p:nvGraphicFramePr>
          <p:cNvPr id="4" name="Gráfico 3"/>
          <p:cNvGraphicFramePr>
            <a:graphicFrameLocks/>
          </p:cNvGraphicFramePr>
          <p:nvPr>
            <p:extLst>
              <p:ext uri="{D42A27DB-BD31-4B8C-83A1-F6EECF244321}">
                <p14:modId xmlns:p14="http://schemas.microsoft.com/office/powerpoint/2010/main" val="589882803"/>
              </p:ext>
            </p:extLst>
          </p:nvPr>
        </p:nvGraphicFramePr>
        <p:xfrm>
          <a:off x="395536" y="980728"/>
          <a:ext cx="8136904" cy="316835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05" t="28764" r="23021" b="33539"/>
          <a:stretch/>
        </p:blipFill>
        <p:spPr bwMode="auto">
          <a:xfrm>
            <a:off x="158430" y="4221089"/>
            <a:ext cx="5637706" cy="228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04248" y="4742565"/>
            <a:ext cx="1872208" cy="1477328"/>
          </a:xfrm>
          <a:prstGeom prst="rect">
            <a:avLst/>
          </a:prstGeom>
          <a:noFill/>
        </p:spPr>
        <p:txBody>
          <a:bodyPr wrap="square" rtlCol="0">
            <a:spAutoFit/>
          </a:bodyPr>
          <a:lstStyle/>
          <a:p>
            <a:pPr algn="ctr"/>
            <a:r>
              <a:rPr lang="es-EC" b="1" i="1" dirty="0" smtClean="0"/>
              <a:t>Principales Productos de exportación de prendas de vestir 2005-2015</a:t>
            </a:r>
            <a:endParaRPr lang="es-EC" b="1" i="1" dirty="0"/>
          </a:p>
        </p:txBody>
      </p:sp>
      <p:sp>
        <p:nvSpPr>
          <p:cNvPr id="6" name="5 Flecha izquierda"/>
          <p:cNvSpPr/>
          <p:nvPr/>
        </p:nvSpPr>
        <p:spPr>
          <a:xfrm>
            <a:off x="5796136" y="5301208"/>
            <a:ext cx="792088" cy="36004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1730836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7483" y="1258349"/>
            <a:ext cx="7543800" cy="676588"/>
          </a:xfrm>
        </p:spPr>
        <p:txBody>
          <a:bodyPr>
            <a:normAutofit fontScale="90000"/>
          </a:bodyPr>
          <a:lstStyle/>
          <a:p>
            <a:r>
              <a:rPr lang="es-EC" sz="2700" dirty="0">
                <a:latin typeface="Arial Black" panose="020B0A04020102020204" pitchFamily="34" charset="0"/>
                <a:cs typeface="Arial" panose="020B0604020202020204" pitchFamily="34" charset="0"/>
              </a:rPr>
              <a:t>Exportaciones de ropa interior de algodón : </a:t>
            </a:r>
            <a:r>
              <a:rPr lang="es-EC" sz="2700" dirty="0" err="1">
                <a:latin typeface="Arial Black" panose="020B0A04020102020204" pitchFamily="34" charset="0"/>
                <a:cs typeface="Arial" panose="020B0604020202020204" pitchFamily="34" charset="0"/>
              </a:rPr>
              <a:t>Subpartida</a:t>
            </a:r>
            <a:r>
              <a:rPr lang="es-EC" sz="2700" dirty="0">
                <a:latin typeface="Arial Black" panose="020B0A04020102020204" pitchFamily="34" charset="0"/>
                <a:cs typeface="Arial" panose="020B0604020202020204" pitchFamily="34" charset="0"/>
              </a:rPr>
              <a:t>: 6108.21.00.00.</a:t>
            </a:r>
          </a:p>
        </p:txBody>
      </p:sp>
      <p:graphicFrame>
        <p:nvGraphicFramePr>
          <p:cNvPr id="4" name="Gráfico 3"/>
          <p:cNvGraphicFramePr>
            <a:graphicFrameLocks/>
          </p:cNvGraphicFramePr>
          <p:nvPr>
            <p:extLst>
              <p:ext uri="{D42A27DB-BD31-4B8C-83A1-F6EECF244321}">
                <p14:modId xmlns:p14="http://schemas.microsoft.com/office/powerpoint/2010/main" val="765833208"/>
              </p:ext>
            </p:extLst>
          </p:nvPr>
        </p:nvGraphicFramePr>
        <p:xfrm>
          <a:off x="899592" y="2276872"/>
          <a:ext cx="7467169" cy="309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64587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0512D-4A89-4218-9E9D-452C20C90835}"/>
              </a:ext>
            </a:extLst>
          </p:cNvPr>
          <p:cNvSpPr>
            <a:spLocks noGrp="1"/>
          </p:cNvSpPr>
          <p:nvPr>
            <p:ph type="title"/>
          </p:nvPr>
        </p:nvSpPr>
        <p:spPr>
          <a:xfrm>
            <a:off x="3070211" y="188639"/>
            <a:ext cx="2916458" cy="432048"/>
          </a:xfrm>
        </p:spPr>
        <p:txBody>
          <a:bodyPr>
            <a:noAutofit/>
          </a:bodyPr>
          <a:lstStyle/>
          <a:p>
            <a:r>
              <a:rPr lang="es-EC" sz="2000" b="1" dirty="0"/>
              <a:t>Medidas </a:t>
            </a:r>
            <a:r>
              <a:rPr lang="es-EC" sz="2000" b="1" dirty="0" smtClean="0"/>
              <a:t>gubernamentales – Formación  Bruta de Capital Fijo </a:t>
            </a:r>
            <a:endParaRPr lang="es-EC" sz="2000" b="1" dirty="0"/>
          </a:p>
        </p:txBody>
      </p:sp>
      <p:sp>
        <p:nvSpPr>
          <p:cNvPr id="4" name="Título 1">
            <a:extLst>
              <a:ext uri="{FF2B5EF4-FFF2-40B4-BE49-F238E27FC236}">
                <a16:creationId xmlns:a16="http://schemas.microsoft.com/office/drawing/2014/main" id="{DFFB6D09-037B-4161-9B63-90EF019571EC}"/>
              </a:ext>
            </a:extLst>
          </p:cNvPr>
          <p:cNvSpPr txBox="1">
            <a:spLocks/>
          </p:cNvSpPr>
          <p:nvPr/>
        </p:nvSpPr>
        <p:spPr>
          <a:xfrm>
            <a:off x="5035276" y="404663"/>
            <a:ext cx="3785196" cy="110953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C" b="1" dirty="0"/>
          </a:p>
        </p:txBody>
      </p:sp>
      <p:graphicFrame>
        <p:nvGraphicFramePr>
          <p:cNvPr id="5" name="Gráfico 4">
            <a:extLst>
              <a:ext uri="{FF2B5EF4-FFF2-40B4-BE49-F238E27FC236}">
                <a16:creationId xmlns:a16="http://schemas.microsoft.com/office/drawing/2014/main" id="{286F6BD8-492B-445A-AB33-1E677E5DE2D2}"/>
              </a:ext>
            </a:extLst>
          </p:cNvPr>
          <p:cNvGraphicFramePr/>
          <p:nvPr>
            <p:extLst>
              <p:ext uri="{D42A27DB-BD31-4B8C-83A1-F6EECF244321}">
                <p14:modId xmlns:p14="http://schemas.microsoft.com/office/powerpoint/2010/main" val="2344738194"/>
              </p:ext>
            </p:extLst>
          </p:nvPr>
        </p:nvGraphicFramePr>
        <p:xfrm>
          <a:off x="226084" y="545419"/>
          <a:ext cx="5210011" cy="3279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a 5">
            <a:extLst>
              <a:ext uri="{FF2B5EF4-FFF2-40B4-BE49-F238E27FC236}">
                <a16:creationId xmlns:a16="http://schemas.microsoft.com/office/drawing/2014/main" id="{B59ABCD8-7722-429A-97BF-9B831216BB3D}"/>
              </a:ext>
            </a:extLst>
          </p:cNvPr>
          <p:cNvGraphicFramePr/>
          <p:nvPr>
            <p:extLst>
              <p:ext uri="{D42A27DB-BD31-4B8C-83A1-F6EECF244321}">
                <p14:modId xmlns:p14="http://schemas.microsoft.com/office/powerpoint/2010/main" val="1902119465"/>
              </p:ext>
            </p:extLst>
          </p:nvPr>
        </p:nvGraphicFramePr>
        <p:xfrm>
          <a:off x="6084167" y="260647"/>
          <a:ext cx="3209775" cy="3091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igno menos 6">
            <a:extLst>
              <a:ext uri="{FF2B5EF4-FFF2-40B4-BE49-F238E27FC236}">
                <a16:creationId xmlns:a16="http://schemas.microsoft.com/office/drawing/2014/main" id="{28438C0B-E04A-45A4-A780-68E9FDC49B1A}"/>
              </a:ext>
            </a:extLst>
          </p:cNvPr>
          <p:cNvSpPr/>
          <p:nvPr/>
        </p:nvSpPr>
        <p:spPr>
          <a:xfrm>
            <a:off x="5148064" y="1689812"/>
            <a:ext cx="1316534" cy="468052"/>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075FE4EE-B945-41FA-9353-AB1261B357FF}"/>
              </a:ext>
            </a:extLst>
          </p:cNvPr>
          <p:cNvSpPr/>
          <p:nvPr/>
        </p:nvSpPr>
        <p:spPr>
          <a:xfrm>
            <a:off x="1410814" y="3773805"/>
            <a:ext cx="3225761" cy="584775"/>
          </a:xfrm>
          <a:prstGeom prst="rect">
            <a:avLst/>
          </a:prstGeom>
          <a:solidFill>
            <a:srgbClr val="00B0F0"/>
          </a:solidFill>
        </p:spPr>
        <p:txBody>
          <a:bodyPr wrap="square">
            <a:spAutoFit/>
          </a:bodyPr>
          <a:lstStyle/>
          <a:p>
            <a:pPr algn="ctr"/>
            <a:r>
              <a:rPr lang="es-ES" sz="1600" b="1" dirty="0">
                <a:latin typeface="Arial" panose="020B0604020202020204" pitchFamily="34" charset="0"/>
                <a:cs typeface="Arial" panose="020B0604020202020204" pitchFamily="34" charset="0"/>
              </a:rPr>
              <a:t>Factores que afectan al nivel competitivo de la industria</a:t>
            </a:r>
            <a:endParaRPr lang="es-EC" sz="1600" dirty="0">
              <a:latin typeface="Arial" panose="020B0604020202020204" pitchFamily="34" charset="0"/>
              <a:cs typeface="Arial" panose="020B0604020202020204" pitchFamily="34" charset="0"/>
            </a:endParaRPr>
          </a:p>
        </p:txBody>
      </p:sp>
      <p:graphicFrame>
        <p:nvGraphicFramePr>
          <p:cNvPr id="9" name="3 Gráfico">
            <a:extLst>
              <a:ext uri="{FF2B5EF4-FFF2-40B4-BE49-F238E27FC236}">
                <a16:creationId xmlns:a16="http://schemas.microsoft.com/office/drawing/2014/main" id="{B99A1365-C7B9-44BC-A141-20D1A563AC32}"/>
              </a:ext>
            </a:extLst>
          </p:cNvPr>
          <p:cNvGraphicFramePr/>
          <p:nvPr>
            <p:extLst>
              <p:ext uri="{D42A27DB-BD31-4B8C-83A1-F6EECF244321}">
                <p14:modId xmlns:p14="http://schemas.microsoft.com/office/powerpoint/2010/main" val="3157391893"/>
              </p:ext>
            </p:extLst>
          </p:nvPr>
        </p:nvGraphicFramePr>
        <p:xfrm>
          <a:off x="496115" y="4509120"/>
          <a:ext cx="4140460" cy="22344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Diagrama 9">
            <a:extLst>
              <a:ext uri="{FF2B5EF4-FFF2-40B4-BE49-F238E27FC236}">
                <a16:creationId xmlns:a16="http://schemas.microsoft.com/office/drawing/2014/main" id="{0EA27CB2-03FE-4712-A8AB-00BF3C7EDF31}"/>
              </a:ext>
            </a:extLst>
          </p:cNvPr>
          <p:cNvGraphicFramePr/>
          <p:nvPr>
            <p:extLst>
              <p:ext uri="{D42A27DB-BD31-4B8C-83A1-F6EECF244321}">
                <p14:modId xmlns:p14="http://schemas.microsoft.com/office/powerpoint/2010/main" val="497160121"/>
              </p:ext>
            </p:extLst>
          </p:nvPr>
        </p:nvGraphicFramePr>
        <p:xfrm>
          <a:off x="5867877" y="4066192"/>
          <a:ext cx="3456384" cy="22996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CuadroTexto 2"/>
          <p:cNvSpPr txBox="1"/>
          <p:nvPr/>
        </p:nvSpPr>
        <p:spPr>
          <a:xfrm>
            <a:off x="5554621" y="1437175"/>
            <a:ext cx="864097" cy="369332"/>
          </a:xfrm>
          <a:prstGeom prst="rect">
            <a:avLst/>
          </a:prstGeom>
          <a:noFill/>
        </p:spPr>
        <p:txBody>
          <a:bodyPr wrap="square" rtlCol="0">
            <a:spAutoFit/>
          </a:bodyPr>
          <a:lstStyle/>
          <a:p>
            <a:r>
              <a:rPr lang="es-EC" dirty="0" smtClean="0"/>
              <a:t>FBKF</a:t>
            </a:r>
            <a:endParaRPr lang="es-EC" dirty="0"/>
          </a:p>
        </p:txBody>
      </p:sp>
    </p:spTree>
    <p:extLst>
      <p:ext uri="{BB962C8B-B14F-4D97-AF65-F5344CB8AC3E}">
        <p14:creationId xmlns:p14="http://schemas.microsoft.com/office/powerpoint/2010/main" val="311699359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F2553E90-A690-4113-9EEF-7B95803BF2A8}"/>
              </a:ext>
            </a:extLst>
          </p:cNvPr>
          <p:cNvGraphicFramePr>
            <a:graphicFrameLocks noGrp="1"/>
          </p:cNvGraphicFramePr>
          <p:nvPr>
            <p:ph idx="1"/>
            <p:extLst>
              <p:ext uri="{D42A27DB-BD31-4B8C-83A1-F6EECF244321}">
                <p14:modId xmlns:p14="http://schemas.microsoft.com/office/powerpoint/2010/main" val="2656128008"/>
              </p:ext>
            </p:extLst>
          </p:nvPr>
        </p:nvGraphicFramePr>
        <p:xfrm>
          <a:off x="632947" y="1484784"/>
          <a:ext cx="3362989" cy="1584176"/>
        </p:xfrm>
        <a:graphic>
          <a:graphicData uri="http://schemas.openxmlformats.org/drawingml/2006/table">
            <a:tbl>
              <a:tblPr firstRow="1" firstCol="1" bandRow="1">
                <a:tableStyleId>{5C22544A-7EE6-4342-B048-85BDC9FD1C3A}</a:tableStyleId>
              </a:tblPr>
              <a:tblGrid>
                <a:gridCol w="2234096">
                  <a:extLst>
                    <a:ext uri="{9D8B030D-6E8A-4147-A177-3AD203B41FA5}">
                      <a16:colId xmlns:a16="http://schemas.microsoft.com/office/drawing/2014/main" val="4018426124"/>
                    </a:ext>
                  </a:extLst>
                </a:gridCol>
                <a:gridCol w="1128893">
                  <a:extLst>
                    <a:ext uri="{9D8B030D-6E8A-4147-A177-3AD203B41FA5}">
                      <a16:colId xmlns:a16="http://schemas.microsoft.com/office/drawing/2014/main" val="4075169302"/>
                    </a:ext>
                  </a:extLst>
                </a:gridCol>
              </a:tblGrid>
              <a:tr h="805529">
                <a:tc gridSpan="2">
                  <a:txBody>
                    <a:bodyPr/>
                    <a:lstStyle/>
                    <a:p>
                      <a:pPr>
                        <a:lnSpc>
                          <a:spcPct val="107000"/>
                        </a:lnSpc>
                        <a:spcAft>
                          <a:spcPts val="0"/>
                        </a:spcAft>
                      </a:pPr>
                      <a:r>
                        <a:rPr lang="es-EC" sz="1400">
                          <a:solidFill>
                            <a:schemeClr val="tx1"/>
                          </a:solidFill>
                          <a:effectLst/>
                        </a:rPr>
                        <a:t>¿Considera que las políticas del Gobierno Nacional han beneficiado la producción de ropa interior?</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541294556"/>
                  </a:ext>
                </a:extLst>
              </a:tr>
              <a:tr h="259549">
                <a:tc>
                  <a:txBody>
                    <a:bodyPr/>
                    <a:lstStyle/>
                    <a:p>
                      <a:pPr>
                        <a:lnSpc>
                          <a:spcPct val="107000"/>
                        </a:lnSpc>
                        <a:spcAft>
                          <a:spcPts val="0"/>
                        </a:spcAft>
                      </a:pPr>
                      <a:r>
                        <a:rPr lang="es-EC" sz="1400">
                          <a:solidFill>
                            <a:schemeClr val="tx1"/>
                          </a:solidFill>
                          <a:effectLst/>
                        </a:rPr>
                        <a:t>Sí</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tx1"/>
                          </a:solidFill>
                          <a:effectLst/>
                        </a:rPr>
                        <a:t>12</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030349"/>
                  </a:ext>
                </a:extLst>
              </a:tr>
              <a:tr h="259549">
                <a:tc>
                  <a:txBody>
                    <a:bodyPr/>
                    <a:lstStyle/>
                    <a:p>
                      <a:pPr>
                        <a:lnSpc>
                          <a:spcPct val="107000"/>
                        </a:lnSpc>
                        <a:spcAft>
                          <a:spcPts val="0"/>
                        </a:spcAft>
                      </a:pPr>
                      <a:r>
                        <a:rPr lang="es-EC" sz="1400">
                          <a:solidFill>
                            <a:schemeClr val="tx1"/>
                          </a:solidFill>
                          <a:effectLst/>
                        </a:rPr>
                        <a:t>No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solidFill>
                            <a:schemeClr val="tx1"/>
                          </a:solidFill>
                          <a:effectLst/>
                        </a:rPr>
                        <a:t>18</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59460"/>
                  </a:ext>
                </a:extLst>
              </a:tr>
              <a:tr h="259549">
                <a:tc>
                  <a:txBody>
                    <a:bodyPr/>
                    <a:lstStyle/>
                    <a:p>
                      <a:pPr>
                        <a:lnSpc>
                          <a:spcPct val="107000"/>
                        </a:lnSpc>
                        <a:spcAft>
                          <a:spcPts val="0"/>
                        </a:spcAft>
                      </a:pPr>
                      <a:r>
                        <a:rPr lang="es-EC" sz="1400">
                          <a:solidFill>
                            <a:schemeClr val="tx1"/>
                          </a:solidFill>
                          <a:effectLst/>
                        </a:rPr>
                        <a:t>Total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solidFill>
                            <a:schemeClr val="tx1"/>
                          </a:solidFill>
                          <a:effectLst/>
                        </a:rPr>
                        <a:t>30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547726"/>
                  </a:ext>
                </a:extLst>
              </a:tr>
            </a:tbl>
          </a:graphicData>
        </a:graphic>
      </p:graphicFrame>
      <p:sp>
        <p:nvSpPr>
          <p:cNvPr id="4" name="Título 1">
            <a:extLst>
              <a:ext uri="{FF2B5EF4-FFF2-40B4-BE49-F238E27FC236}">
                <a16:creationId xmlns:a16="http://schemas.microsoft.com/office/drawing/2014/main" id="{3224FEC1-7BF8-47F7-9517-DAEB27821806}"/>
              </a:ext>
            </a:extLst>
          </p:cNvPr>
          <p:cNvSpPr>
            <a:spLocks noGrp="1"/>
          </p:cNvSpPr>
          <p:nvPr>
            <p:ph type="title"/>
          </p:nvPr>
        </p:nvSpPr>
        <p:spPr>
          <a:xfrm>
            <a:off x="628650" y="365127"/>
            <a:ext cx="3367286" cy="831626"/>
          </a:xfrm>
        </p:spPr>
        <p:txBody>
          <a:bodyPr/>
          <a:lstStyle/>
          <a:p>
            <a:r>
              <a:rPr lang="es-EC" b="1" dirty="0"/>
              <a:t>Análisis del Sector</a:t>
            </a:r>
          </a:p>
        </p:txBody>
      </p:sp>
      <p:graphicFrame>
        <p:nvGraphicFramePr>
          <p:cNvPr id="6" name="Gráfico 5">
            <a:extLst>
              <a:ext uri="{FF2B5EF4-FFF2-40B4-BE49-F238E27FC236}">
                <a16:creationId xmlns:a16="http://schemas.microsoft.com/office/drawing/2014/main" id="{47649287-A3A3-4C0C-927C-6077D35924C6}"/>
              </a:ext>
            </a:extLst>
          </p:cNvPr>
          <p:cNvGraphicFramePr/>
          <p:nvPr>
            <p:extLst>
              <p:ext uri="{D42A27DB-BD31-4B8C-83A1-F6EECF244321}">
                <p14:modId xmlns:p14="http://schemas.microsoft.com/office/powerpoint/2010/main" val="3089465287"/>
              </p:ext>
            </p:extLst>
          </p:nvPr>
        </p:nvGraphicFramePr>
        <p:xfrm>
          <a:off x="4644008" y="1124744"/>
          <a:ext cx="4176464"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a:extLst>
              <a:ext uri="{FF2B5EF4-FFF2-40B4-BE49-F238E27FC236}">
                <a16:creationId xmlns:a16="http://schemas.microsoft.com/office/drawing/2014/main" id="{B31DEC2A-0E7F-49D0-9266-EA78674F01DD}"/>
              </a:ext>
            </a:extLst>
          </p:cNvPr>
          <p:cNvGraphicFramePr/>
          <p:nvPr>
            <p:extLst>
              <p:ext uri="{D42A27DB-BD31-4B8C-83A1-F6EECF244321}">
                <p14:modId xmlns:p14="http://schemas.microsoft.com/office/powerpoint/2010/main" val="1678850505"/>
              </p:ext>
            </p:extLst>
          </p:nvPr>
        </p:nvGraphicFramePr>
        <p:xfrm>
          <a:off x="395536" y="3861048"/>
          <a:ext cx="5352256" cy="3184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435769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098DAD-63D1-43E9-943C-B9E8E103726E}"/>
              </a:ext>
            </a:extLst>
          </p:cNvPr>
          <p:cNvSpPr>
            <a:spLocks noGrp="1"/>
          </p:cNvSpPr>
          <p:nvPr>
            <p:ph idx="1"/>
          </p:nvPr>
        </p:nvSpPr>
        <p:spPr>
          <a:xfrm>
            <a:off x="442106" y="1377254"/>
            <a:ext cx="3744416" cy="864096"/>
          </a:xfrm>
        </p:spPr>
        <p:txBody>
          <a:bodyPr>
            <a:normAutofit/>
          </a:bodyPr>
          <a:lstStyle/>
          <a:p>
            <a:r>
              <a:rPr lang="es-ES" sz="2400" b="1" dirty="0"/>
              <a:t>Proveedores del Sector.   </a:t>
            </a:r>
            <a:endParaRPr lang="es-EC" sz="2400" i="1" dirty="0"/>
          </a:p>
          <a:p>
            <a:endParaRPr lang="es-EC" sz="2400" dirty="0"/>
          </a:p>
        </p:txBody>
      </p:sp>
      <p:sp>
        <p:nvSpPr>
          <p:cNvPr id="4" name="Título 1">
            <a:extLst>
              <a:ext uri="{FF2B5EF4-FFF2-40B4-BE49-F238E27FC236}">
                <a16:creationId xmlns:a16="http://schemas.microsoft.com/office/drawing/2014/main" id="{A3ECB6F9-437E-49E2-B26D-6FAC9EC54A57}"/>
              </a:ext>
            </a:extLst>
          </p:cNvPr>
          <p:cNvSpPr>
            <a:spLocks noGrp="1"/>
          </p:cNvSpPr>
          <p:nvPr>
            <p:ph type="title"/>
          </p:nvPr>
        </p:nvSpPr>
        <p:spPr>
          <a:xfrm>
            <a:off x="467544" y="188640"/>
            <a:ext cx="2647206" cy="1191666"/>
          </a:xfrm>
        </p:spPr>
        <p:txBody>
          <a:bodyPr/>
          <a:lstStyle/>
          <a:p>
            <a:r>
              <a:rPr lang="es-EC" b="1" dirty="0"/>
              <a:t>Análisis del Sector</a:t>
            </a:r>
          </a:p>
        </p:txBody>
      </p:sp>
      <p:graphicFrame>
        <p:nvGraphicFramePr>
          <p:cNvPr id="5" name="Gráfico 4">
            <a:extLst>
              <a:ext uri="{FF2B5EF4-FFF2-40B4-BE49-F238E27FC236}">
                <a16:creationId xmlns:a16="http://schemas.microsoft.com/office/drawing/2014/main" id="{9E114250-40FB-4AF9-B8E0-0B2A22A2BA33}"/>
              </a:ext>
            </a:extLst>
          </p:cNvPr>
          <p:cNvGraphicFramePr/>
          <p:nvPr>
            <p:extLst>
              <p:ext uri="{D42A27DB-BD31-4B8C-83A1-F6EECF244321}">
                <p14:modId xmlns:p14="http://schemas.microsoft.com/office/powerpoint/2010/main" val="4159555488"/>
              </p:ext>
            </p:extLst>
          </p:nvPr>
        </p:nvGraphicFramePr>
        <p:xfrm>
          <a:off x="620284" y="3645024"/>
          <a:ext cx="3879708"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A91FC7A3-FECB-4F04-8244-1E5325E9B2EC}"/>
              </a:ext>
            </a:extLst>
          </p:cNvPr>
          <p:cNvGraphicFramePr>
            <a:graphicFrameLocks noGrp="1"/>
          </p:cNvGraphicFramePr>
          <p:nvPr>
            <p:extLst>
              <p:ext uri="{D42A27DB-BD31-4B8C-83A1-F6EECF244321}">
                <p14:modId xmlns:p14="http://schemas.microsoft.com/office/powerpoint/2010/main" val="1421221515"/>
              </p:ext>
            </p:extLst>
          </p:nvPr>
        </p:nvGraphicFramePr>
        <p:xfrm>
          <a:off x="780066" y="1809302"/>
          <a:ext cx="3240360" cy="1629895"/>
        </p:xfrm>
        <a:graphic>
          <a:graphicData uri="http://schemas.openxmlformats.org/drawingml/2006/table">
            <a:tbl>
              <a:tblPr firstRow="1" firstCol="1" bandRow="1">
                <a:tableStyleId>{17292A2E-F333-43FB-9621-5CBBE7FDCDCB}</a:tableStyleId>
              </a:tblPr>
              <a:tblGrid>
                <a:gridCol w="2459296">
                  <a:extLst>
                    <a:ext uri="{9D8B030D-6E8A-4147-A177-3AD203B41FA5}">
                      <a16:colId xmlns:a16="http://schemas.microsoft.com/office/drawing/2014/main" val="3402973655"/>
                    </a:ext>
                  </a:extLst>
                </a:gridCol>
                <a:gridCol w="781064">
                  <a:extLst>
                    <a:ext uri="{9D8B030D-6E8A-4147-A177-3AD203B41FA5}">
                      <a16:colId xmlns:a16="http://schemas.microsoft.com/office/drawing/2014/main" val="338542148"/>
                    </a:ext>
                  </a:extLst>
                </a:gridCol>
              </a:tblGrid>
              <a:tr h="552591">
                <a:tc gridSpan="2">
                  <a:txBody>
                    <a:bodyPr/>
                    <a:lstStyle/>
                    <a:p>
                      <a:pPr>
                        <a:lnSpc>
                          <a:spcPct val="107000"/>
                        </a:lnSpc>
                        <a:spcAft>
                          <a:spcPts val="0"/>
                        </a:spcAft>
                      </a:pPr>
                      <a:r>
                        <a:rPr lang="es-EC" sz="1400" dirty="0">
                          <a:effectLst/>
                        </a:rPr>
                        <a:t> ¿Cuáles son sus principales proveedores de insumos de producción?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2158521960"/>
                  </a:ext>
                </a:extLst>
              </a:tr>
              <a:tr h="269326">
                <a:tc>
                  <a:txBody>
                    <a:bodyPr/>
                    <a:lstStyle/>
                    <a:p>
                      <a:pPr>
                        <a:lnSpc>
                          <a:spcPct val="107000"/>
                        </a:lnSpc>
                        <a:spcAft>
                          <a:spcPts val="0"/>
                        </a:spcAft>
                      </a:pPr>
                      <a:r>
                        <a:rPr lang="es-EC" sz="1400">
                          <a:effectLst/>
                        </a:rPr>
                        <a:t>América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1882245"/>
                  </a:ext>
                </a:extLst>
              </a:tr>
              <a:tr h="269326">
                <a:tc>
                  <a:txBody>
                    <a:bodyPr/>
                    <a:lstStyle/>
                    <a:p>
                      <a:pPr>
                        <a:lnSpc>
                          <a:spcPct val="107000"/>
                        </a:lnSpc>
                        <a:spcAft>
                          <a:spcPts val="0"/>
                        </a:spcAft>
                      </a:pPr>
                      <a:r>
                        <a:rPr lang="es-EC" sz="1400">
                          <a:effectLst/>
                        </a:rPr>
                        <a:t>Europa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57535"/>
                  </a:ext>
                </a:extLst>
              </a:tr>
              <a:tr h="269326">
                <a:tc>
                  <a:txBody>
                    <a:bodyPr/>
                    <a:lstStyle/>
                    <a:p>
                      <a:pPr>
                        <a:lnSpc>
                          <a:spcPct val="107000"/>
                        </a:lnSpc>
                        <a:spcAft>
                          <a:spcPts val="0"/>
                        </a:spcAft>
                      </a:pPr>
                      <a:r>
                        <a:rPr lang="es-EC" sz="1400">
                          <a:effectLst/>
                        </a:rPr>
                        <a:t>Asía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4796609"/>
                  </a:ext>
                </a:extLst>
              </a:tr>
              <a:tr h="269326">
                <a:tc>
                  <a:txBody>
                    <a:bodyPr/>
                    <a:lstStyle/>
                    <a:p>
                      <a:pPr>
                        <a:lnSpc>
                          <a:spcPct val="107000"/>
                        </a:lnSpc>
                        <a:spcAft>
                          <a:spcPts val="0"/>
                        </a:spcAft>
                      </a:pPr>
                      <a:r>
                        <a:rPr lang="es-EC" sz="1400">
                          <a:effectLst/>
                        </a:rPr>
                        <a:t>Total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223205"/>
                  </a:ext>
                </a:extLst>
              </a:tr>
            </a:tbl>
          </a:graphicData>
        </a:graphic>
      </p:graphicFrame>
      <p:sp>
        <p:nvSpPr>
          <p:cNvPr id="7" name="Rectángulo 6">
            <a:extLst>
              <a:ext uri="{FF2B5EF4-FFF2-40B4-BE49-F238E27FC236}">
                <a16:creationId xmlns:a16="http://schemas.microsoft.com/office/drawing/2014/main" id="{2D439CD6-1FF8-46B6-9096-5B230EEB9D79}"/>
              </a:ext>
            </a:extLst>
          </p:cNvPr>
          <p:cNvSpPr/>
          <p:nvPr/>
        </p:nvSpPr>
        <p:spPr>
          <a:xfrm>
            <a:off x="4499992" y="1277208"/>
            <a:ext cx="4207883" cy="507831"/>
          </a:xfrm>
          <a:prstGeom prst="rect">
            <a:avLst/>
          </a:prstGeom>
        </p:spPr>
        <p:txBody>
          <a:bodyPr wrap="none">
            <a:spAutoFit/>
          </a:bodyPr>
          <a:lstStyle/>
          <a:p>
            <a:pPr algn="just">
              <a:lnSpc>
                <a:spcPct val="150000"/>
              </a:lnSpc>
              <a:spcAft>
                <a:spcPts val="0"/>
              </a:spcAft>
            </a:pP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Países Proveedores Textiles del Ecuador.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E0764101-8F17-420D-A3A9-B9E3793DA04D}"/>
              </a:ext>
            </a:extLst>
          </p:cNvPr>
          <p:cNvGraphicFramePr/>
          <p:nvPr>
            <p:extLst>
              <p:ext uri="{D42A27DB-BD31-4B8C-83A1-F6EECF244321}">
                <p14:modId xmlns:p14="http://schemas.microsoft.com/office/powerpoint/2010/main" val="1397100757"/>
              </p:ext>
            </p:extLst>
          </p:nvPr>
        </p:nvGraphicFramePr>
        <p:xfrm>
          <a:off x="4043800" y="2106355"/>
          <a:ext cx="4882515" cy="254678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96891DB6-1E29-4A5B-8770-29779502AC3A}"/>
              </a:ext>
            </a:extLst>
          </p:cNvPr>
          <p:cNvSpPr/>
          <p:nvPr/>
        </p:nvSpPr>
        <p:spPr>
          <a:xfrm>
            <a:off x="5724128" y="4653136"/>
            <a:ext cx="4572000" cy="530915"/>
          </a:xfrm>
          <a:prstGeom prst="rect">
            <a:avLst/>
          </a:prstGeom>
        </p:spPr>
        <p:txBody>
          <a:bodyPr>
            <a:spAutoFit/>
          </a:bodyPr>
          <a:lstStyle/>
          <a:p>
            <a:pPr algn="just">
              <a:lnSpc>
                <a:spcPct val="150000"/>
              </a:lnSpc>
              <a:spcAft>
                <a:spcPts val="0"/>
              </a:spcAft>
            </a:pPr>
            <a:r>
              <a:rPr lang="es-EC" sz="1100" dirty="0">
                <a:latin typeface="Times New Roman" panose="02020603050405020304" pitchFamily="18" charset="0"/>
                <a:ea typeface="Calibri" panose="020F0502020204030204" pitchFamily="34" charset="0"/>
                <a:cs typeface="Times New Roman" panose="02020603050405020304" pitchFamily="18" charset="0"/>
              </a:rPr>
              <a:t>Subpartida: 6108.21.00.00.</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r>
              <a:rPr lang="es-EC" sz="1100" dirty="0">
                <a:latin typeface="Times New Roman" panose="02020603050405020304" pitchFamily="18" charset="0"/>
                <a:ea typeface="Calibri" panose="020F0502020204030204" pitchFamily="34" charset="0"/>
              </a:rPr>
              <a:t>Fuente: (</a:t>
            </a:r>
            <a:r>
              <a:rPr lang="es-EC" sz="1100" dirty="0" err="1">
                <a:latin typeface="Times New Roman" panose="02020603050405020304" pitchFamily="18" charset="0"/>
                <a:ea typeface="Calibri" panose="020F0502020204030204" pitchFamily="34" charset="0"/>
              </a:rPr>
              <a:t>Trademap</a:t>
            </a:r>
            <a:r>
              <a:rPr lang="es-EC" sz="1100" dirty="0">
                <a:latin typeface="Times New Roman" panose="02020603050405020304" pitchFamily="18" charset="0"/>
                <a:ea typeface="Calibri" panose="020F0502020204030204" pitchFamily="34" charset="0"/>
              </a:rPr>
              <a:t>, 2017)</a:t>
            </a:r>
            <a:endParaRPr lang="es-EC" sz="1100" dirty="0"/>
          </a:p>
        </p:txBody>
      </p:sp>
    </p:spTree>
    <p:extLst>
      <p:ext uri="{BB962C8B-B14F-4D97-AF65-F5344CB8AC3E}">
        <p14:creationId xmlns:p14="http://schemas.microsoft.com/office/powerpoint/2010/main" val="121058338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5EDE8-5501-4390-BEFB-BFA4E9BDED16}"/>
              </a:ext>
            </a:extLst>
          </p:cNvPr>
          <p:cNvSpPr>
            <a:spLocks noGrp="1"/>
          </p:cNvSpPr>
          <p:nvPr>
            <p:ph type="title"/>
          </p:nvPr>
        </p:nvSpPr>
        <p:spPr/>
        <p:txBody>
          <a:bodyPr>
            <a:normAutofit fontScale="90000"/>
          </a:bodyPr>
          <a:lstStyle/>
          <a:p>
            <a:r>
              <a:rPr lang="es-EC" b="1" dirty="0"/>
              <a:t>Producción de la industria de fabricación de productos textiles.</a:t>
            </a:r>
            <a:r>
              <a:rPr lang="es-EC" dirty="0"/>
              <a:t/>
            </a:r>
            <a:br>
              <a:rPr lang="es-EC" dirty="0"/>
            </a:br>
            <a:endParaRPr lang="es-EC" dirty="0"/>
          </a:p>
        </p:txBody>
      </p:sp>
      <p:graphicFrame>
        <p:nvGraphicFramePr>
          <p:cNvPr id="4" name="Marcador de contenido 3">
            <a:extLst>
              <a:ext uri="{FF2B5EF4-FFF2-40B4-BE49-F238E27FC236}">
                <a16:creationId xmlns:a16="http://schemas.microsoft.com/office/drawing/2014/main" id="{37B39A62-2D16-4398-BF1B-FA8074C74BE2}"/>
              </a:ext>
            </a:extLst>
          </p:cNvPr>
          <p:cNvGraphicFramePr>
            <a:graphicFrameLocks noGrp="1"/>
          </p:cNvGraphicFramePr>
          <p:nvPr>
            <p:ph idx="1"/>
            <p:extLst>
              <p:ext uri="{D42A27DB-BD31-4B8C-83A1-F6EECF244321}">
                <p14:modId xmlns:p14="http://schemas.microsoft.com/office/powerpoint/2010/main" val="3658823848"/>
              </p:ext>
            </p:extLst>
          </p:nvPr>
        </p:nvGraphicFramePr>
        <p:xfrm>
          <a:off x="661054" y="1916832"/>
          <a:ext cx="5095478" cy="441168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A4C3EE58-8D04-4CDA-B421-8F74C3981173}"/>
              </a:ext>
            </a:extLst>
          </p:cNvPr>
          <p:cNvSpPr/>
          <p:nvPr/>
        </p:nvSpPr>
        <p:spPr>
          <a:xfrm>
            <a:off x="628650" y="5862164"/>
            <a:ext cx="4572000" cy="558230"/>
          </a:xfrm>
          <a:prstGeom prst="rect">
            <a:avLst/>
          </a:prstGeom>
        </p:spPr>
        <p:txBody>
          <a:bodyPr>
            <a:spAutoFit/>
          </a:bodyPr>
          <a:lstStyle/>
          <a:p>
            <a:pPr algn="just">
              <a:lnSpc>
                <a:spcPct val="150000"/>
              </a:lnSpc>
              <a:spcAft>
                <a:spcPts val="0"/>
              </a:spcAft>
            </a:pPr>
            <a:r>
              <a:rPr lang="es-EC" sz="1050" dirty="0">
                <a:latin typeface="Times New Roman" panose="02020603050405020304" pitchFamily="18" charset="0"/>
                <a:ea typeface="Calibri" panose="020F0502020204030204" pitchFamily="34" charset="0"/>
                <a:cs typeface="Times New Roman" panose="02020603050405020304" pitchFamily="18" charset="0"/>
              </a:rPr>
              <a:t>Fuente: (Banco Central de Ecuador, 2016): Cuentas Nacionales Anuales. </a:t>
            </a:r>
            <a:endParaRPr lang="es-EC"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sz="1100"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3 Gráfico">
            <a:extLst>
              <a:ext uri="{FF2B5EF4-FFF2-40B4-BE49-F238E27FC236}">
                <a16:creationId xmlns:a16="http://schemas.microsoft.com/office/drawing/2014/main" id="{AEBC3138-56AD-45E9-B33B-E7389D152969}"/>
              </a:ext>
            </a:extLst>
          </p:cNvPr>
          <p:cNvGraphicFramePr/>
          <p:nvPr>
            <p:extLst>
              <p:ext uri="{D42A27DB-BD31-4B8C-83A1-F6EECF244321}">
                <p14:modId xmlns:p14="http://schemas.microsoft.com/office/powerpoint/2010/main" val="1785754731"/>
              </p:ext>
            </p:extLst>
          </p:nvPr>
        </p:nvGraphicFramePr>
        <p:xfrm>
          <a:off x="5516371" y="1556792"/>
          <a:ext cx="3520125" cy="37330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B30CC29E-FA64-4D5D-8832-1B4E56970921}"/>
              </a:ext>
            </a:extLst>
          </p:cNvPr>
          <p:cNvSpPr/>
          <p:nvPr/>
        </p:nvSpPr>
        <p:spPr>
          <a:xfrm>
            <a:off x="6212515" y="5255160"/>
            <a:ext cx="2127836" cy="276999"/>
          </a:xfrm>
          <a:prstGeom prst="rect">
            <a:avLst/>
          </a:prstGeom>
        </p:spPr>
        <p:txBody>
          <a:bodyPr wrap="square">
            <a:spAutoFit/>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Fuente: AITE 2016</a:t>
            </a:r>
            <a:endParaRPr lang="es-EC" sz="1200" dirty="0"/>
          </a:p>
        </p:txBody>
      </p:sp>
    </p:spTree>
    <p:extLst>
      <p:ext uri="{BB962C8B-B14F-4D97-AF65-F5344CB8AC3E}">
        <p14:creationId xmlns:p14="http://schemas.microsoft.com/office/powerpoint/2010/main" val="26153735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B905EB-584E-4AE6-99DA-71A4FC9AD0BD}"/>
              </a:ext>
            </a:extLst>
          </p:cNvPr>
          <p:cNvPicPr>
            <a:picLocks noChangeAspect="1"/>
          </p:cNvPicPr>
          <p:nvPr/>
        </p:nvPicPr>
        <p:blipFill>
          <a:blip r:embed="rId3"/>
          <a:stretch>
            <a:fillRect/>
          </a:stretch>
        </p:blipFill>
        <p:spPr>
          <a:xfrm>
            <a:off x="1" y="-43166"/>
            <a:ext cx="9144000" cy="6901166"/>
          </a:xfrm>
          <a:prstGeom prst="rect">
            <a:avLst/>
          </a:prstGeom>
        </p:spPr>
      </p:pic>
      <p:graphicFrame>
        <p:nvGraphicFramePr>
          <p:cNvPr id="4" name="3 Marcador de contenido"/>
          <p:cNvGraphicFramePr>
            <a:graphicFrameLocks noGrp="1"/>
          </p:cNvGraphicFramePr>
          <p:nvPr>
            <p:ph idx="1"/>
            <p:extLst>
              <p:ext uri="{D42A27DB-BD31-4B8C-83A1-F6EECF244321}">
                <p14:modId xmlns:p14="http://schemas.microsoft.com/office/powerpoint/2010/main" val="4092886921"/>
              </p:ext>
            </p:extLst>
          </p:nvPr>
        </p:nvGraphicFramePr>
        <p:xfrm>
          <a:off x="4419600" y="1485847"/>
          <a:ext cx="3968824" cy="2309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0" y="116632"/>
            <a:ext cx="9144000" cy="830997"/>
          </a:xfrm>
          <a:prstGeom prst="rect">
            <a:avLst/>
          </a:prstGeom>
          <a:solidFill>
            <a:srgbClr val="92D050">
              <a:alpha val="22000"/>
            </a:srgbClr>
          </a:solidFill>
        </p:spPr>
        <p:txBody>
          <a:bodyPr wrap="square" lIns="91440" tIns="45720" rIns="91440" bIns="45720">
            <a:spAutoFit/>
          </a:bodyPr>
          <a:lstStyle/>
          <a:p>
            <a:pPr algn="ctr"/>
            <a:r>
              <a:rPr lang="es-EC" sz="48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ANTECEDENTES</a:t>
            </a:r>
          </a:p>
        </p:txBody>
      </p:sp>
      <p:sp>
        <p:nvSpPr>
          <p:cNvPr id="8" name="Rectángulo 7"/>
          <p:cNvSpPr/>
          <p:nvPr/>
        </p:nvSpPr>
        <p:spPr>
          <a:xfrm>
            <a:off x="2614798" y="2060848"/>
            <a:ext cx="184730" cy="430887"/>
          </a:xfrm>
          <a:prstGeom prst="rect">
            <a:avLst/>
          </a:prstGeom>
          <a:solidFill>
            <a:schemeClr val="bg1">
              <a:alpha val="30000"/>
            </a:schemeClr>
          </a:solidFill>
          <a:effectLst>
            <a:glow rad="1587500">
              <a:schemeClr val="accent1">
                <a:alpha val="40000"/>
              </a:schemeClr>
            </a:glow>
            <a:innerShdw blurRad="63500" dist="50800" dir="13500000">
              <a:prstClr val="black">
                <a:alpha val="50000"/>
              </a:prstClr>
            </a:innerShdw>
          </a:effectLst>
        </p:spPr>
        <p:txBody>
          <a:bodyPr wrap="none" lIns="91440" tIns="45720" rIns="91440" bIns="45720">
            <a:spAutoFit/>
          </a:bodyPr>
          <a:lstStyle/>
          <a:p>
            <a:pPr lvl="0" algn="ctr"/>
            <a:endParaRPr lang="es-EC" sz="2200" b="1" dirty="0">
              <a:solidFill>
                <a:schemeClr val="tx1">
                  <a:lumMod val="95000"/>
                  <a:lumOff val="5000"/>
                </a:schemeClr>
              </a:solidFill>
              <a:effectLst>
                <a:outerShdw dir="21540000" algn="tl">
                  <a:srgbClr val="000000">
                    <a:alpha val="43137"/>
                  </a:srgbClr>
                </a:outerShdw>
              </a:effectLst>
            </a:endParaRPr>
          </a:p>
        </p:txBody>
      </p:sp>
      <p:sp>
        <p:nvSpPr>
          <p:cNvPr id="11" name="Rectángulo 10"/>
          <p:cNvSpPr/>
          <p:nvPr/>
        </p:nvSpPr>
        <p:spPr>
          <a:xfrm>
            <a:off x="649884" y="4964286"/>
            <a:ext cx="1906291" cy="430887"/>
          </a:xfrm>
          <a:prstGeom prst="rect">
            <a:avLst/>
          </a:prstGeom>
          <a:solidFill>
            <a:schemeClr val="bg1">
              <a:alpha val="10000"/>
            </a:schemeClr>
          </a:solidFill>
          <a:effectLst>
            <a:glow rad="1587500">
              <a:schemeClr val="accent1">
                <a:alpha val="40000"/>
              </a:schemeClr>
            </a:glow>
            <a:innerShdw blurRad="63500" dist="50800" dir="13500000">
              <a:prstClr val="black">
                <a:alpha val="50000"/>
              </a:prstClr>
            </a:innerShdw>
          </a:effectLst>
        </p:spPr>
        <p:txBody>
          <a:bodyPr wrap="square" lIns="91440" tIns="45720" rIns="91440" bIns="45720">
            <a:spAutoFit/>
          </a:bodyPr>
          <a:lstStyle/>
          <a:p>
            <a:pPr lvl="0" algn="ctr"/>
            <a:endParaRPr lang="es-EC" sz="2200" b="1" dirty="0">
              <a:solidFill>
                <a:schemeClr val="tx1">
                  <a:lumMod val="95000"/>
                  <a:lumOff val="5000"/>
                </a:schemeClr>
              </a:solidFill>
              <a:effectLst>
                <a:outerShdw dir="21540000" algn="tl">
                  <a:srgbClr val="000000">
                    <a:alpha val="43137"/>
                  </a:srgbClr>
                </a:outerShdw>
              </a:effectLst>
            </a:endParaRPr>
          </a:p>
        </p:txBody>
      </p:sp>
      <p:sp>
        <p:nvSpPr>
          <p:cNvPr id="12" name="Rectángulo 11"/>
          <p:cNvSpPr/>
          <p:nvPr/>
        </p:nvSpPr>
        <p:spPr>
          <a:xfrm>
            <a:off x="4724400" y="5034156"/>
            <a:ext cx="1906291" cy="430887"/>
          </a:xfrm>
          <a:prstGeom prst="rect">
            <a:avLst/>
          </a:prstGeom>
          <a:solidFill>
            <a:schemeClr val="bg1">
              <a:alpha val="10000"/>
            </a:schemeClr>
          </a:solidFill>
          <a:effectLst>
            <a:glow rad="1587500">
              <a:schemeClr val="accent1">
                <a:alpha val="40000"/>
              </a:schemeClr>
            </a:glow>
            <a:innerShdw blurRad="63500" dist="50800" dir="13500000">
              <a:prstClr val="black">
                <a:alpha val="50000"/>
              </a:prstClr>
            </a:innerShdw>
          </a:effectLst>
        </p:spPr>
        <p:txBody>
          <a:bodyPr wrap="square" lIns="91440" tIns="45720" rIns="91440" bIns="45720">
            <a:spAutoFit/>
          </a:bodyPr>
          <a:lstStyle/>
          <a:p>
            <a:pPr lvl="0" algn="ctr"/>
            <a:endParaRPr lang="es-EC" sz="2200" b="1" dirty="0">
              <a:solidFill>
                <a:schemeClr val="tx1">
                  <a:lumMod val="95000"/>
                  <a:lumOff val="5000"/>
                </a:schemeClr>
              </a:solidFill>
              <a:effectLst>
                <a:outerShdw dir="21540000" algn="tl">
                  <a:srgbClr val="000000">
                    <a:alpha val="43137"/>
                  </a:srgbClr>
                </a:outerShdw>
              </a:effectLst>
            </a:endParaRPr>
          </a:p>
        </p:txBody>
      </p:sp>
      <p:sp>
        <p:nvSpPr>
          <p:cNvPr id="2" name="AutoShape 2" descr="Resultado de imagen para empresas textiles">
            <a:extLst>
              <a:ext uri="{FF2B5EF4-FFF2-40B4-BE49-F238E27FC236}">
                <a16:creationId xmlns:a16="http://schemas.microsoft.com/office/drawing/2014/main" id="{56E5A7B3-BCF4-4499-8266-BD22E6650D5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Rectángulo 5">
            <a:extLst>
              <a:ext uri="{FF2B5EF4-FFF2-40B4-BE49-F238E27FC236}">
                <a16:creationId xmlns:a16="http://schemas.microsoft.com/office/drawing/2014/main" id="{2F066A54-4070-4050-9B29-4FFD4F84D232}"/>
              </a:ext>
            </a:extLst>
          </p:cNvPr>
          <p:cNvSpPr/>
          <p:nvPr/>
        </p:nvSpPr>
        <p:spPr>
          <a:xfrm>
            <a:off x="251520" y="1616164"/>
            <a:ext cx="3488152" cy="130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rPr>
              <a:t>Modelo de sustitución </a:t>
            </a:r>
          </a:p>
          <a:p>
            <a:pPr lvl="0" algn="ctr"/>
            <a:r>
              <a:rPr lang="es-EC" b="1" dirty="0">
                <a:solidFill>
                  <a:schemeClr val="tx1"/>
                </a:solidFill>
              </a:rPr>
              <a:t>de importaciones </a:t>
            </a:r>
          </a:p>
        </p:txBody>
      </p:sp>
      <p:sp>
        <p:nvSpPr>
          <p:cNvPr id="10" name="Rectángulo 9">
            <a:extLst>
              <a:ext uri="{FF2B5EF4-FFF2-40B4-BE49-F238E27FC236}">
                <a16:creationId xmlns:a16="http://schemas.microsoft.com/office/drawing/2014/main" id="{4F1A2570-8D27-4218-901F-5F0CB357AA91}"/>
              </a:ext>
            </a:extLst>
          </p:cNvPr>
          <p:cNvSpPr/>
          <p:nvPr/>
        </p:nvSpPr>
        <p:spPr>
          <a:xfrm>
            <a:off x="251520" y="4086394"/>
            <a:ext cx="3488152" cy="130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lumMod val="95000"/>
                    <a:lumOff val="5000"/>
                  </a:schemeClr>
                </a:solidFill>
                <a:effectLst>
                  <a:outerShdw dir="21540000" algn="tl">
                    <a:srgbClr val="000000">
                      <a:alpha val="43137"/>
                    </a:srgbClr>
                  </a:outerShdw>
                </a:effectLst>
              </a:rPr>
              <a:t>Origen en Latinoamérica </a:t>
            </a:r>
          </a:p>
          <a:p>
            <a:pPr lvl="0" algn="ctr"/>
            <a:endParaRPr lang="es-EC" b="1" dirty="0">
              <a:solidFill>
                <a:schemeClr val="tx1">
                  <a:lumMod val="95000"/>
                  <a:lumOff val="5000"/>
                </a:schemeClr>
              </a:solidFill>
              <a:effectLst>
                <a:outerShdw dir="21540000" algn="tl">
                  <a:srgbClr val="000000">
                    <a:alpha val="43137"/>
                  </a:srgbClr>
                </a:outerShdw>
              </a:effectLst>
            </a:endParaRPr>
          </a:p>
        </p:txBody>
      </p:sp>
      <p:sp>
        <p:nvSpPr>
          <p:cNvPr id="13" name="Rectángulo 12">
            <a:extLst>
              <a:ext uri="{FF2B5EF4-FFF2-40B4-BE49-F238E27FC236}">
                <a16:creationId xmlns:a16="http://schemas.microsoft.com/office/drawing/2014/main" id="{320D58DA-CFF4-4BB2-9B61-D670358AD6A5}"/>
              </a:ext>
            </a:extLst>
          </p:cNvPr>
          <p:cNvSpPr/>
          <p:nvPr/>
        </p:nvSpPr>
        <p:spPr>
          <a:xfrm>
            <a:off x="4603760" y="4466003"/>
            <a:ext cx="4216712" cy="2391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lumMod val="95000"/>
                    <a:lumOff val="5000"/>
                  </a:schemeClr>
                </a:solidFill>
                <a:effectLst>
                  <a:outerShdw dir="21540000" algn="tl">
                    <a:srgbClr val="000000">
                      <a:alpha val="43137"/>
                    </a:srgbClr>
                  </a:outerShdw>
                </a:effectLst>
              </a:rPr>
              <a:t>ECUADOR </a:t>
            </a:r>
          </a:p>
          <a:p>
            <a:pPr lvl="0">
              <a:spcBef>
                <a:spcPts val="600"/>
              </a:spcBef>
            </a:pPr>
            <a:r>
              <a:rPr lang="es-EC" dirty="0">
                <a:latin typeface="Arial" panose="020B0604020202020204" pitchFamily="34" charset="0"/>
                <a:ea typeface="SimSun" panose="02010600030101010101" pitchFamily="2" charset="-122"/>
                <a:cs typeface="Arial" panose="020B0604020202020204" pitchFamily="34" charset="0"/>
              </a:rPr>
              <a:t>-1925 Modelo Sustitución</a:t>
            </a:r>
            <a:endParaRPr lang="es-ES" dirty="0">
              <a:latin typeface="Arial" panose="020B0604020202020204" pitchFamily="34" charset="0"/>
              <a:cs typeface="Arial" panose="020B0604020202020204" pitchFamily="34" charset="0"/>
            </a:endParaRPr>
          </a:p>
          <a:p>
            <a:pPr lvl="0">
              <a:spcBef>
                <a:spcPts val="600"/>
              </a:spcBef>
            </a:pPr>
            <a:r>
              <a:rPr lang="es-EC" dirty="0">
                <a:latin typeface="Arial" panose="020B0604020202020204" pitchFamily="34" charset="0"/>
                <a:ea typeface="SimSun" panose="02010600030101010101" pitchFamily="2" charset="-122"/>
                <a:cs typeface="Arial" panose="020B0604020202020204" pitchFamily="34" charset="0"/>
              </a:rPr>
              <a:t>Objeto: Proteger la industria</a:t>
            </a:r>
            <a:endParaRPr lang="es-ES" dirty="0">
              <a:latin typeface="Arial" panose="020B0604020202020204" pitchFamily="34" charset="0"/>
              <a:cs typeface="Arial" panose="020B0604020202020204" pitchFamily="34" charset="0"/>
            </a:endParaRPr>
          </a:p>
          <a:p>
            <a:pPr lvl="0">
              <a:spcBef>
                <a:spcPts val="600"/>
              </a:spcBef>
            </a:pPr>
            <a:r>
              <a:rPr lang="es-EC" dirty="0">
                <a:latin typeface="Arial" panose="020B0604020202020204" pitchFamily="34" charset="0"/>
                <a:ea typeface="SimSun" panose="02010600030101010101" pitchFamily="2" charset="-122"/>
                <a:cs typeface="Arial" panose="020B0604020202020204" pitchFamily="34" charset="0"/>
              </a:rPr>
              <a:t>-1948 Miembro CEPAL</a:t>
            </a:r>
            <a:endParaRPr lang="es-ES" dirty="0">
              <a:latin typeface="Arial" panose="020B0604020202020204" pitchFamily="34" charset="0"/>
              <a:cs typeface="Arial" panose="020B0604020202020204" pitchFamily="34" charset="0"/>
            </a:endParaRPr>
          </a:p>
          <a:p>
            <a:pPr lvl="0">
              <a:spcBef>
                <a:spcPts val="600"/>
              </a:spcBef>
            </a:pPr>
            <a:r>
              <a:rPr lang="es-EC" dirty="0">
                <a:latin typeface="Arial" panose="020B0604020202020204" pitchFamily="34" charset="0"/>
                <a:ea typeface="SimSun" panose="02010600030101010101" pitchFamily="2" charset="-122"/>
                <a:cs typeface="Arial" panose="020B0604020202020204" pitchFamily="34" charset="0"/>
              </a:rPr>
              <a:t>-1960 Modelo ISI</a:t>
            </a:r>
            <a:endParaRPr lang="es-ES" dirty="0">
              <a:latin typeface="Arial" panose="020B0604020202020204" pitchFamily="34" charset="0"/>
              <a:cs typeface="Arial" panose="020B0604020202020204" pitchFamily="34" charset="0"/>
            </a:endParaRPr>
          </a:p>
          <a:p>
            <a:pPr lvl="0">
              <a:spcBef>
                <a:spcPts val="600"/>
              </a:spcBef>
            </a:pPr>
            <a:r>
              <a:rPr lang="es-EC" dirty="0">
                <a:latin typeface="Arial" panose="020B0604020202020204" pitchFamily="34" charset="0"/>
                <a:ea typeface="SimSun" panose="02010600030101010101" pitchFamily="2" charset="-122"/>
                <a:cs typeface="Arial" panose="020B0604020202020204" pitchFamily="34" charset="0"/>
              </a:rPr>
              <a:t>-1972 Auge petrolero</a:t>
            </a:r>
            <a:endParaRPr lang="es-ES" dirty="0">
              <a:latin typeface="Arial" panose="020B0604020202020204" pitchFamily="34" charset="0"/>
              <a:cs typeface="Arial" panose="020B0604020202020204" pitchFamily="34" charset="0"/>
            </a:endParaRPr>
          </a:p>
          <a:p>
            <a:pPr lvl="0" algn="ctr"/>
            <a:endParaRPr lang="es-EC" b="1" dirty="0">
              <a:solidFill>
                <a:schemeClr val="tx1">
                  <a:lumMod val="95000"/>
                  <a:lumOff val="5000"/>
                </a:schemeClr>
              </a:solidFill>
              <a:effectLst>
                <a:outerShdw dir="21540000" algn="tl">
                  <a:srgbClr val="000000">
                    <a:alpha val="43137"/>
                  </a:srgbClr>
                </a:outerShdw>
              </a:effectLst>
            </a:endParaRPr>
          </a:p>
        </p:txBody>
      </p:sp>
      <p:sp>
        <p:nvSpPr>
          <p:cNvPr id="14" name="Menos 17">
            <a:extLst>
              <a:ext uri="{FF2B5EF4-FFF2-40B4-BE49-F238E27FC236}">
                <a16:creationId xmlns:a16="http://schemas.microsoft.com/office/drawing/2014/main" id="{EB179B3E-4138-48BC-8315-184D221CF0C6}"/>
              </a:ext>
            </a:extLst>
          </p:cNvPr>
          <p:cNvSpPr/>
          <p:nvPr/>
        </p:nvSpPr>
        <p:spPr>
          <a:xfrm>
            <a:off x="6427039" y="2373165"/>
            <a:ext cx="792088" cy="576064"/>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4230AD62-DEE4-4FF8-9D08-A9310E33B271}"/>
              </a:ext>
            </a:extLst>
          </p:cNvPr>
          <p:cNvSpPr txBox="1"/>
          <p:nvPr/>
        </p:nvSpPr>
        <p:spPr>
          <a:xfrm>
            <a:off x="6437576" y="2806648"/>
            <a:ext cx="1654336" cy="338554"/>
          </a:xfrm>
          <a:prstGeom prst="rect">
            <a:avLst/>
          </a:prstGeom>
          <a:noFill/>
        </p:spPr>
        <p:txBody>
          <a:bodyPr wrap="square" rtlCol="0">
            <a:spAutoFit/>
          </a:bodyPr>
          <a:lstStyle/>
          <a:p>
            <a:r>
              <a:rPr lang="es-EC" sz="1600" b="1" i="1" dirty="0">
                <a:solidFill>
                  <a:schemeClr val="accent6">
                    <a:lumMod val="50000"/>
                  </a:schemeClr>
                </a:solidFill>
                <a:latin typeface="Arial" panose="020B0604020202020204" pitchFamily="34" charset="0"/>
                <a:cs typeface="Arial" panose="020B0604020202020204" pitchFamily="34" charset="0"/>
              </a:rPr>
              <a:t>Importaciones</a:t>
            </a:r>
          </a:p>
        </p:txBody>
      </p:sp>
      <p:sp>
        <p:nvSpPr>
          <p:cNvPr id="16" name="Más 16">
            <a:extLst>
              <a:ext uri="{FF2B5EF4-FFF2-40B4-BE49-F238E27FC236}">
                <a16:creationId xmlns:a16="http://schemas.microsoft.com/office/drawing/2014/main" id="{373045DA-BF4A-44FD-AD72-92F2B0556F30}"/>
              </a:ext>
            </a:extLst>
          </p:cNvPr>
          <p:cNvSpPr/>
          <p:nvPr/>
        </p:nvSpPr>
        <p:spPr>
          <a:xfrm>
            <a:off x="4326531" y="1426978"/>
            <a:ext cx="792088" cy="77263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6">
            <a:extLst>
              <a:ext uri="{FF2B5EF4-FFF2-40B4-BE49-F238E27FC236}">
                <a16:creationId xmlns:a16="http://schemas.microsoft.com/office/drawing/2014/main" id="{A547ED99-5BE7-4799-9F07-3A338F00F20C}"/>
              </a:ext>
            </a:extLst>
          </p:cNvPr>
          <p:cNvSpPr/>
          <p:nvPr/>
        </p:nvSpPr>
        <p:spPr>
          <a:xfrm>
            <a:off x="4885648" y="1422253"/>
            <a:ext cx="1518364" cy="646331"/>
          </a:xfrm>
          <a:prstGeom prst="rect">
            <a:avLst/>
          </a:prstGeom>
        </p:spPr>
        <p:txBody>
          <a:bodyPr wrap="none">
            <a:spAutoFit/>
          </a:bodyPr>
          <a:lstStyle/>
          <a:p>
            <a:r>
              <a:rPr lang="es-EC" b="1" i="1" dirty="0">
                <a:solidFill>
                  <a:schemeClr val="accent6">
                    <a:lumMod val="50000"/>
                  </a:schemeClr>
                </a:solidFill>
                <a:latin typeface="Arial" panose="020B0604020202020204" pitchFamily="34" charset="0"/>
                <a:cs typeface="Arial" panose="020B0604020202020204" pitchFamily="34" charset="0"/>
              </a:rPr>
              <a:t>Producción </a:t>
            </a:r>
          </a:p>
          <a:p>
            <a:r>
              <a:rPr lang="es-EC" b="1" i="1" dirty="0">
                <a:solidFill>
                  <a:schemeClr val="accent6">
                    <a:lumMod val="50000"/>
                  </a:schemeClr>
                </a:solidFill>
                <a:latin typeface="Arial" panose="020B0604020202020204" pitchFamily="34" charset="0"/>
                <a:cs typeface="Arial" panose="020B0604020202020204" pitchFamily="34" charset="0"/>
              </a:rPr>
              <a:t>nacional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0E73F-F58C-4909-B7C8-D942CCC0F3DC}"/>
              </a:ext>
            </a:extLst>
          </p:cNvPr>
          <p:cNvSpPr>
            <a:spLocks noGrp="1"/>
          </p:cNvSpPr>
          <p:nvPr>
            <p:ph type="title"/>
          </p:nvPr>
        </p:nvSpPr>
        <p:spPr>
          <a:xfrm>
            <a:off x="3563888" y="188640"/>
            <a:ext cx="2647206" cy="1263674"/>
          </a:xfrm>
        </p:spPr>
        <p:txBody>
          <a:bodyPr/>
          <a:lstStyle/>
          <a:p>
            <a:pPr algn="ctr"/>
            <a:r>
              <a:rPr lang="es-EC" b="1" dirty="0"/>
              <a:t>Análisis del Sector</a:t>
            </a:r>
          </a:p>
        </p:txBody>
      </p:sp>
      <p:sp>
        <p:nvSpPr>
          <p:cNvPr id="3" name="Marcador de contenido 2">
            <a:extLst>
              <a:ext uri="{FF2B5EF4-FFF2-40B4-BE49-F238E27FC236}">
                <a16:creationId xmlns:a16="http://schemas.microsoft.com/office/drawing/2014/main" id="{02A87AC6-5365-4D4E-BFA7-533A39E43419}"/>
              </a:ext>
            </a:extLst>
          </p:cNvPr>
          <p:cNvSpPr>
            <a:spLocks noGrp="1"/>
          </p:cNvSpPr>
          <p:nvPr>
            <p:ph idx="1"/>
          </p:nvPr>
        </p:nvSpPr>
        <p:spPr>
          <a:xfrm>
            <a:off x="683568" y="1268760"/>
            <a:ext cx="2647206" cy="667271"/>
          </a:xfrm>
        </p:spPr>
        <p:txBody>
          <a:bodyPr>
            <a:normAutofit lnSpcReduction="10000"/>
          </a:bodyPr>
          <a:lstStyle/>
          <a:p>
            <a:r>
              <a:rPr lang="es-EC" b="1" dirty="0"/>
              <a:t>Tiempo en el Mercado.</a:t>
            </a:r>
          </a:p>
        </p:txBody>
      </p:sp>
      <p:graphicFrame>
        <p:nvGraphicFramePr>
          <p:cNvPr id="6" name="Gráfico 5"/>
          <p:cNvGraphicFramePr/>
          <p:nvPr>
            <p:extLst>
              <p:ext uri="{D42A27DB-BD31-4B8C-83A1-F6EECF244321}">
                <p14:modId xmlns:p14="http://schemas.microsoft.com/office/powerpoint/2010/main" val="701908590"/>
              </p:ext>
            </p:extLst>
          </p:nvPr>
        </p:nvGraphicFramePr>
        <p:xfrm>
          <a:off x="4716016" y="2132856"/>
          <a:ext cx="3814011" cy="3332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542316064"/>
              </p:ext>
            </p:extLst>
          </p:nvPr>
        </p:nvGraphicFramePr>
        <p:xfrm>
          <a:off x="395536" y="2132856"/>
          <a:ext cx="3888432" cy="3306468"/>
        </p:xfrm>
        <a:graphic>
          <a:graphicData uri="http://schemas.openxmlformats.org/drawingml/2006/table">
            <a:tbl>
              <a:tblPr firstRow="1" firstCol="1" bandRow="1">
                <a:tableStyleId>{69012ECD-51FC-41F1-AA8D-1B2483CD663E}</a:tableStyleId>
              </a:tblPr>
              <a:tblGrid>
                <a:gridCol w="2500064">
                  <a:extLst>
                    <a:ext uri="{9D8B030D-6E8A-4147-A177-3AD203B41FA5}">
                      <a16:colId xmlns:a16="http://schemas.microsoft.com/office/drawing/2014/main" val="20000"/>
                    </a:ext>
                  </a:extLst>
                </a:gridCol>
                <a:gridCol w="1388368">
                  <a:extLst>
                    <a:ext uri="{9D8B030D-6E8A-4147-A177-3AD203B41FA5}">
                      <a16:colId xmlns:a16="http://schemas.microsoft.com/office/drawing/2014/main" val="20001"/>
                    </a:ext>
                  </a:extLst>
                </a:gridCol>
              </a:tblGrid>
              <a:tr h="318507">
                <a:tc>
                  <a:txBody>
                    <a:bodyPr/>
                    <a:lstStyle/>
                    <a:p>
                      <a:pPr algn="ctr">
                        <a:lnSpc>
                          <a:spcPct val="107000"/>
                        </a:lnSpc>
                        <a:spcAft>
                          <a:spcPts val="0"/>
                        </a:spcAft>
                      </a:pPr>
                      <a:r>
                        <a:rPr lang="es-EC" sz="2000" dirty="0">
                          <a:solidFill>
                            <a:schemeClr val="tx1"/>
                          </a:solidFill>
                          <a:effectLst/>
                        </a:rPr>
                        <a:t>Tiempo en el Mercado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C"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3549">
                <a:tc>
                  <a:txBody>
                    <a:bodyPr/>
                    <a:lstStyle/>
                    <a:p>
                      <a:pPr>
                        <a:lnSpc>
                          <a:spcPct val="107000"/>
                        </a:lnSpc>
                        <a:spcAft>
                          <a:spcPts val="0"/>
                        </a:spcAft>
                      </a:pPr>
                      <a:r>
                        <a:rPr lang="es-EC" sz="2000" dirty="0">
                          <a:effectLst/>
                        </a:rPr>
                        <a:t>1 - 3 años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20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3549">
                <a:tc>
                  <a:txBody>
                    <a:bodyPr/>
                    <a:lstStyle/>
                    <a:p>
                      <a:pPr>
                        <a:lnSpc>
                          <a:spcPct val="107000"/>
                        </a:lnSpc>
                        <a:spcAft>
                          <a:spcPts val="0"/>
                        </a:spcAft>
                      </a:pPr>
                      <a:r>
                        <a:rPr lang="es-EC" sz="2000" dirty="0">
                          <a:effectLst/>
                        </a:rPr>
                        <a:t>3 - 6 años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2000">
                          <a:effectLst/>
                        </a:rPr>
                        <a:t>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3549">
                <a:tc>
                  <a:txBody>
                    <a:bodyPr/>
                    <a:lstStyle/>
                    <a:p>
                      <a:pPr>
                        <a:lnSpc>
                          <a:spcPct val="107000"/>
                        </a:lnSpc>
                        <a:spcAft>
                          <a:spcPts val="0"/>
                        </a:spcAft>
                      </a:pPr>
                      <a:r>
                        <a:rPr lang="es-EC" sz="2000" dirty="0">
                          <a:effectLst/>
                        </a:rPr>
                        <a:t>6 - 9 años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2000" dirty="0">
                          <a:effectLst/>
                        </a:rPr>
                        <a:t>19</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3549">
                <a:tc>
                  <a:txBody>
                    <a:bodyPr/>
                    <a:lstStyle/>
                    <a:p>
                      <a:pPr>
                        <a:lnSpc>
                          <a:spcPct val="107000"/>
                        </a:lnSpc>
                        <a:spcAft>
                          <a:spcPts val="0"/>
                        </a:spcAft>
                      </a:pPr>
                      <a:r>
                        <a:rPr lang="es-EC" sz="2000" dirty="0">
                          <a:effectLst/>
                        </a:rPr>
                        <a:t>Total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2000" dirty="0">
                          <a:effectLst/>
                        </a:rPr>
                        <a:t>30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073235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597AC-F853-4C2D-A332-21B3AA34B474}"/>
              </a:ext>
            </a:extLst>
          </p:cNvPr>
          <p:cNvSpPr>
            <a:spLocks noGrp="1"/>
          </p:cNvSpPr>
          <p:nvPr>
            <p:ph type="title"/>
          </p:nvPr>
        </p:nvSpPr>
        <p:spPr>
          <a:xfrm>
            <a:off x="628650" y="365126"/>
            <a:ext cx="3151262" cy="1335682"/>
          </a:xfrm>
        </p:spPr>
        <p:txBody>
          <a:bodyPr/>
          <a:lstStyle/>
          <a:p>
            <a:r>
              <a:rPr lang="es-EC" b="1" dirty="0"/>
              <a:t>Proyección a Corto Plazo. </a:t>
            </a:r>
            <a:endParaRPr lang="es-EC" dirty="0"/>
          </a:p>
        </p:txBody>
      </p:sp>
      <p:sp>
        <p:nvSpPr>
          <p:cNvPr id="3" name="Marcador de contenido 2"/>
          <p:cNvSpPr>
            <a:spLocks noGrp="1"/>
          </p:cNvSpPr>
          <p:nvPr>
            <p:ph idx="1"/>
          </p:nvPr>
        </p:nvSpPr>
        <p:spPr>
          <a:xfrm>
            <a:off x="628650" y="3068959"/>
            <a:ext cx="4015358" cy="3108003"/>
          </a:xfrm>
        </p:spPr>
        <p:txBody>
          <a:bodyPr/>
          <a:lstStyle/>
          <a:p>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943239895"/>
              </p:ext>
            </p:extLst>
          </p:nvPr>
        </p:nvGraphicFramePr>
        <p:xfrm>
          <a:off x="310986" y="1916832"/>
          <a:ext cx="4300167" cy="2891256"/>
        </p:xfrm>
        <a:graphic>
          <a:graphicData uri="http://schemas.openxmlformats.org/drawingml/2006/table">
            <a:tbl>
              <a:tblPr firstRow="1" firstCol="1" bandRow="1">
                <a:tableStyleId>{ED083AE6-46FA-4A59-8FB0-9F97EB10719F}</a:tableStyleId>
              </a:tblPr>
              <a:tblGrid>
                <a:gridCol w="3627364">
                  <a:extLst>
                    <a:ext uri="{9D8B030D-6E8A-4147-A177-3AD203B41FA5}">
                      <a16:colId xmlns:a16="http://schemas.microsoft.com/office/drawing/2014/main" val="20000"/>
                    </a:ext>
                  </a:extLst>
                </a:gridCol>
                <a:gridCol w="672803">
                  <a:extLst>
                    <a:ext uri="{9D8B030D-6E8A-4147-A177-3AD203B41FA5}">
                      <a16:colId xmlns:a16="http://schemas.microsoft.com/office/drawing/2014/main" val="20001"/>
                    </a:ext>
                  </a:extLst>
                </a:gridCol>
              </a:tblGrid>
              <a:tr h="722814">
                <a:tc gridSpan="2">
                  <a:txBody>
                    <a:bodyPr/>
                    <a:lstStyle/>
                    <a:p>
                      <a:pPr algn="ctr">
                        <a:lnSpc>
                          <a:spcPct val="107000"/>
                        </a:lnSpc>
                        <a:spcAft>
                          <a:spcPts val="0"/>
                        </a:spcAft>
                      </a:pPr>
                      <a:r>
                        <a:rPr lang="es-EC" sz="2000" dirty="0">
                          <a:effectLst/>
                        </a:rPr>
                        <a:t>1. ¿Cuál es su proyección en el corto plazo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0000"/>
                  </a:ext>
                </a:extLst>
              </a:tr>
              <a:tr h="722814">
                <a:tc>
                  <a:txBody>
                    <a:bodyPr/>
                    <a:lstStyle/>
                    <a:p>
                      <a:pPr>
                        <a:lnSpc>
                          <a:spcPct val="107000"/>
                        </a:lnSpc>
                        <a:spcAft>
                          <a:spcPts val="0"/>
                        </a:spcAft>
                      </a:pPr>
                      <a:r>
                        <a:rPr lang="es-EC" sz="2000" dirty="0">
                          <a:effectLst/>
                        </a:rPr>
                        <a:t>Exportar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dirty="0">
                          <a:effectLst/>
                        </a:rPr>
                        <a:t>19</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2814">
                <a:tc>
                  <a:txBody>
                    <a:bodyPr/>
                    <a:lstStyle/>
                    <a:p>
                      <a:pPr>
                        <a:lnSpc>
                          <a:spcPct val="107000"/>
                        </a:lnSpc>
                        <a:spcAft>
                          <a:spcPts val="0"/>
                        </a:spcAft>
                      </a:pPr>
                      <a:r>
                        <a:rPr lang="es-EC" sz="2000" dirty="0">
                          <a:effectLst/>
                        </a:rPr>
                        <a:t>Crecer a nivel nacional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dirty="0">
                          <a:effectLst/>
                        </a:rPr>
                        <a:t>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22814">
                <a:tc>
                  <a:txBody>
                    <a:bodyPr/>
                    <a:lstStyle/>
                    <a:p>
                      <a:pPr>
                        <a:lnSpc>
                          <a:spcPct val="107000"/>
                        </a:lnSpc>
                        <a:spcAft>
                          <a:spcPts val="0"/>
                        </a:spcAft>
                      </a:pPr>
                      <a:r>
                        <a:rPr lang="es-EC" sz="2000" dirty="0">
                          <a:effectLst/>
                        </a:rPr>
                        <a:t>Total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dirty="0" smtClean="0">
                          <a:effectLst/>
                        </a:rPr>
                        <a:t>20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7" name="Gráfico 6"/>
          <p:cNvGraphicFramePr/>
          <p:nvPr>
            <p:extLst>
              <p:ext uri="{D42A27DB-BD31-4B8C-83A1-F6EECF244321}">
                <p14:modId xmlns:p14="http://schemas.microsoft.com/office/powerpoint/2010/main" val="3347074931"/>
              </p:ext>
            </p:extLst>
          </p:nvPr>
        </p:nvGraphicFramePr>
        <p:xfrm>
          <a:off x="4860032" y="1434959"/>
          <a:ext cx="4086622" cy="3578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07138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9712" y="404664"/>
            <a:ext cx="4738926" cy="923330"/>
          </a:xfrm>
          <a:prstGeom prst="rect">
            <a:avLst/>
          </a:prstGeom>
          <a:noFill/>
        </p:spPr>
        <p:txBody>
          <a:bodyPr wrap="none" lIns="91440" tIns="45720" rIns="91440" bIns="45720">
            <a:spAutoFit/>
          </a:bodyPr>
          <a:lstStyle/>
          <a:p>
            <a:pPr algn="ctr"/>
            <a:r>
              <a:rPr lang="es-EC" sz="5400" b="1" cap="none" spc="50" dirty="0">
                <a:ln w="9525" cmpd="sng">
                  <a:solidFill>
                    <a:sysClr val="windowText" lastClr="000000"/>
                  </a:solidFill>
                  <a:prstDash val="solid"/>
                </a:ln>
                <a:solidFill>
                  <a:srgbClr val="7030A0"/>
                </a:solidFill>
                <a:effectLst>
                  <a:glow rad="38100">
                    <a:schemeClr val="accent1">
                      <a:alpha val="40000"/>
                    </a:schemeClr>
                  </a:glow>
                </a:effectLst>
              </a:rPr>
              <a:t>CONCLUSIONES</a:t>
            </a:r>
          </a:p>
        </p:txBody>
      </p:sp>
      <p:graphicFrame>
        <p:nvGraphicFramePr>
          <p:cNvPr id="7" name="Diagrama 6"/>
          <p:cNvGraphicFramePr/>
          <p:nvPr>
            <p:extLst>
              <p:ext uri="{D42A27DB-BD31-4B8C-83A1-F6EECF244321}">
                <p14:modId xmlns:p14="http://schemas.microsoft.com/office/powerpoint/2010/main" val="4158629893"/>
              </p:ext>
            </p:extLst>
          </p:nvPr>
        </p:nvGraphicFramePr>
        <p:xfrm>
          <a:off x="1475656" y="1327994"/>
          <a:ext cx="7056784" cy="526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99232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5656" y="404664"/>
            <a:ext cx="6196120" cy="923330"/>
          </a:xfrm>
          <a:prstGeom prst="rect">
            <a:avLst/>
          </a:prstGeom>
          <a:noFill/>
        </p:spPr>
        <p:txBody>
          <a:bodyPr wrap="none" lIns="91440" tIns="45720" rIns="91440" bIns="45720">
            <a:spAutoFit/>
          </a:bodyPr>
          <a:lstStyle/>
          <a:p>
            <a:pPr algn="ctr"/>
            <a:r>
              <a:rPr lang="es-EC" sz="5400" b="1" cap="none" spc="50" dirty="0">
                <a:ln w="9525" cmpd="sng">
                  <a:solidFill>
                    <a:sysClr val="windowText" lastClr="000000"/>
                  </a:solidFill>
                  <a:prstDash val="solid"/>
                </a:ln>
                <a:solidFill>
                  <a:srgbClr val="E646D3"/>
                </a:solidFill>
                <a:effectLst>
                  <a:glow rad="38100">
                    <a:schemeClr val="accent1">
                      <a:alpha val="40000"/>
                    </a:schemeClr>
                  </a:glow>
                </a:effectLst>
              </a:rPr>
              <a:t>RECOMENDACIONES</a:t>
            </a:r>
          </a:p>
        </p:txBody>
      </p:sp>
      <p:graphicFrame>
        <p:nvGraphicFramePr>
          <p:cNvPr id="6" name="Diagrama 5"/>
          <p:cNvGraphicFramePr/>
          <p:nvPr>
            <p:extLst>
              <p:ext uri="{D42A27DB-BD31-4B8C-83A1-F6EECF244321}">
                <p14:modId xmlns:p14="http://schemas.microsoft.com/office/powerpoint/2010/main" val="1565112979"/>
              </p:ext>
            </p:extLst>
          </p:nvPr>
        </p:nvGraphicFramePr>
        <p:xfrm>
          <a:off x="183569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628650" y="1690689"/>
            <a:ext cx="7886700" cy="4351338"/>
          </a:xfrm>
        </p:spPr>
        <p:txBody>
          <a:bodyPr/>
          <a:lstStyle/>
          <a:p>
            <a:endParaRPr lang="es-EC" dirty="0"/>
          </a:p>
        </p:txBody>
      </p:sp>
      <p:sp>
        <p:nvSpPr>
          <p:cNvPr id="4" name="Rectángulo 3"/>
          <p:cNvSpPr/>
          <p:nvPr/>
        </p:nvSpPr>
        <p:spPr>
          <a:xfrm>
            <a:off x="1763688" y="2492896"/>
            <a:ext cx="5832648" cy="2800767"/>
          </a:xfrm>
          <a:prstGeom prst="rect">
            <a:avLst/>
          </a:prstGeom>
          <a:noFill/>
        </p:spPr>
        <p:txBody>
          <a:bodyPr wrap="square" lIns="91440" tIns="45720" rIns="91440" bIns="45720">
            <a:spAutoFit/>
          </a:bodyPr>
          <a:lstStyle/>
          <a:p>
            <a:pPr algn="ctr"/>
            <a:r>
              <a:rPr lang="es-ES" sz="8800" i="1" dirty="0" smtClean="0">
                <a:ln w="0"/>
                <a:solidFill>
                  <a:schemeClr val="accent4">
                    <a:lumMod val="50000"/>
                  </a:schemeClr>
                </a:solidFill>
                <a:effectLst>
                  <a:reflection blurRad="6350" stA="53000" endA="300" endPos="35500" dir="5400000" sy="-90000" algn="bl" rotWithShape="0"/>
                </a:effectLst>
              </a:rPr>
              <a:t>MUCHAS </a:t>
            </a:r>
          </a:p>
          <a:p>
            <a:pPr algn="ctr"/>
            <a:r>
              <a:rPr lang="es-ES" sz="8800" i="1" dirty="0" smtClean="0">
                <a:ln w="0"/>
                <a:solidFill>
                  <a:schemeClr val="accent4">
                    <a:lumMod val="50000"/>
                  </a:schemeClr>
                </a:solidFill>
                <a:effectLst>
                  <a:reflection blurRad="6350" stA="53000" endA="300" endPos="35500" dir="5400000" sy="-90000" algn="bl" rotWithShape="0"/>
                </a:effectLst>
              </a:rPr>
              <a:t>GRACIAS</a:t>
            </a:r>
            <a:endParaRPr lang="es-ES" sz="8800" i="1" dirty="0">
              <a:ln w="0"/>
              <a:solidFill>
                <a:schemeClr val="accent4">
                  <a:lumMod val="50000"/>
                </a:schemeClr>
              </a:solidFill>
              <a:effectLst>
                <a:reflection blurRad="6350" stA="53000" endA="300" endPos="35500" dir="5400000" sy="-90000" algn="bl" rotWithShape="0"/>
              </a:effectLst>
            </a:endParaRPr>
          </a:p>
        </p:txBody>
      </p:sp>
      <p:pic>
        <p:nvPicPr>
          <p:cNvPr id="5" name="Picture 2" descr="Resultado de imagen para espe"/>
          <p:cNvPicPr>
            <a:picLocks noChangeAspect="1" noChangeArrowheads="1"/>
          </p:cNvPicPr>
          <p:nvPr/>
        </p:nvPicPr>
        <p:blipFill>
          <a:blip r:embed="rId2" cstate="print"/>
          <a:srcRect/>
          <a:stretch>
            <a:fillRect/>
          </a:stretch>
        </p:blipFill>
        <p:spPr bwMode="auto">
          <a:xfrm>
            <a:off x="2339752" y="260648"/>
            <a:ext cx="4176464" cy="1219615"/>
          </a:xfrm>
          <a:prstGeom prst="rect">
            <a:avLst/>
          </a:prstGeom>
          <a:noFill/>
        </p:spPr>
      </p:pic>
    </p:spTree>
    <p:extLst>
      <p:ext uri="{BB962C8B-B14F-4D97-AF65-F5344CB8AC3E}">
        <p14:creationId xmlns:p14="http://schemas.microsoft.com/office/powerpoint/2010/main" val="88215772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BBCB3469-CE26-46ED-979B-9838FBA8B7BF}"/>
              </a:ext>
            </a:extLst>
          </p:cNvPr>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3347864" y="332656"/>
            <a:ext cx="5328592" cy="6192688"/>
          </a:xfrm>
          <a:prstGeom prst="rect">
            <a:avLst/>
          </a:prstGeom>
          <a:noFill/>
          <a:ln w="9525">
            <a:noFill/>
            <a:miter lim="800000"/>
            <a:headEnd/>
            <a:tailEnd/>
          </a:ln>
        </p:spPr>
      </p:pic>
      <p:sp>
        <p:nvSpPr>
          <p:cNvPr id="5" name="Rectángulo 4">
            <a:extLst>
              <a:ext uri="{FF2B5EF4-FFF2-40B4-BE49-F238E27FC236}">
                <a16:creationId xmlns:a16="http://schemas.microsoft.com/office/drawing/2014/main" id="{D50522F3-0EBF-4B0D-8E21-F5CA63A6685F}"/>
              </a:ext>
            </a:extLst>
          </p:cNvPr>
          <p:cNvSpPr/>
          <p:nvPr/>
        </p:nvSpPr>
        <p:spPr>
          <a:xfrm>
            <a:off x="287524" y="836712"/>
            <a:ext cx="2880320" cy="1200329"/>
          </a:xfrm>
          <a:prstGeom prst="rect">
            <a:avLst/>
          </a:prstGeom>
        </p:spPr>
        <p:txBody>
          <a:bodyPr wrap="square">
            <a:spAutoFit/>
          </a:bodyPr>
          <a:lstStyle/>
          <a:p>
            <a:pPr lvl="0"/>
            <a:r>
              <a:rPr lang="es-EC" b="1" dirty="0"/>
              <a:t>Industrialización por Sustitución de importaciones y satisfacción de la demanda </a:t>
            </a:r>
            <a:r>
              <a:rPr lang="es-EC" b="1" dirty="0" smtClean="0"/>
              <a:t>interna</a:t>
            </a:r>
            <a:endParaRPr lang="es-EC" dirty="0"/>
          </a:p>
        </p:txBody>
      </p:sp>
      <p:sp>
        <p:nvSpPr>
          <p:cNvPr id="6" name="Rectángulo 5">
            <a:extLst>
              <a:ext uri="{FF2B5EF4-FFF2-40B4-BE49-F238E27FC236}">
                <a16:creationId xmlns:a16="http://schemas.microsoft.com/office/drawing/2014/main" id="{D50522F3-0EBF-4B0D-8E21-F5CA63A6685F}"/>
              </a:ext>
            </a:extLst>
          </p:cNvPr>
          <p:cNvSpPr/>
          <p:nvPr/>
        </p:nvSpPr>
        <p:spPr>
          <a:xfrm>
            <a:off x="209413" y="3267719"/>
            <a:ext cx="2880320" cy="646331"/>
          </a:xfrm>
          <a:prstGeom prst="rect">
            <a:avLst/>
          </a:prstGeom>
        </p:spPr>
        <p:txBody>
          <a:bodyPr wrap="square">
            <a:spAutoFit/>
          </a:bodyPr>
          <a:lstStyle/>
          <a:p>
            <a:pPr lvl="0"/>
            <a:r>
              <a:rPr lang="es-EC" b="1" dirty="0" smtClean="0"/>
              <a:t>De impulso y de reconversión industrial</a:t>
            </a:r>
            <a:endParaRPr lang="es-EC" dirty="0"/>
          </a:p>
        </p:txBody>
      </p:sp>
      <p:sp>
        <p:nvSpPr>
          <p:cNvPr id="7" name="Rectángulo 6">
            <a:extLst>
              <a:ext uri="{FF2B5EF4-FFF2-40B4-BE49-F238E27FC236}">
                <a16:creationId xmlns:a16="http://schemas.microsoft.com/office/drawing/2014/main" id="{D50522F3-0EBF-4B0D-8E21-F5CA63A6685F}"/>
              </a:ext>
            </a:extLst>
          </p:cNvPr>
          <p:cNvSpPr/>
          <p:nvPr/>
        </p:nvSpPr>
        <p:spPr>
          <a:xfrm>
            <a:off x="311323" y="5229200"/>
            <a:ext cx="2880320" cy="646331"/>
          </a:xfrm>
          <a:prstGeom prst="rect">
            <a:avLst/>
          </a:prstGeom>
        </p:spPr>
        <p:txBody>
          <a:bodyPr wrap="square">
            <a:spAutoFit/>
          </a:bodyPr>
          <a:lstStyle/>
          <a:p>
            <a:pPr lvl="0"/>
            <a:r>
              <a:rPr lang="es-EC" b="1" dirty="0" smtClean="0"/>
              <a:t>Implantación del modelo de exportación</a:t>
            </a:r>
            <a:endParaRPr lang="es-EC" dirty="0"/>
          </a:p>
        </p:txBody>
      </p:sp>
      <p:sp>
        <p:nvSpPr>
          <p:cNvPr id="2" name="Flecha derecha 1"/>
          <p:cNvSpPr/>
          <p:nvPr/>
        </p:nvSpPr>
        <p:spPr>
          <a:xfrm>
            <a:off x="2987824" y="1628800"/>
            <a:ext cx="360040" cy="14401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a:off x="2909713" y="3740421"/>
            <a:ext cx="360040" cy="14401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2909714" y="5803523"/>
            <a:ext cx="360040" cy="14401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6431327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476" y="290588"/>
            <a:ext cx="5569153" cy="830997"/>
          </a:xfrm>
          <a:prstGeom prst="rect">
            <a:avLst/>
          </a:prstGeom>
          <a:solidFill>
            <a:schemeClr val="bg1">
              <a:alpha val="22000"/>
            </a:schemeClr>
          </a:solidFill>
        </p:spPr>
        <p:txBody>
          <a:bodyPr wrap="none" lIns="91440" tIns="45720" rIns="91440" bIns="45720">
            <a:spAutoFit/>
          </a:bodyPr>
          <a:lstStyle/>
          <a:p>
            <a:pPr algn="ctr"/>
            <a:r>
              <a:rPr lang="es-EC"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MARCO TEÓRICO</a:t>
            </a:r>
          </a:p>
        </p:txBody>
      </p:sp>
      <p:sp>
        <p:nvSpPr>
          <p:cNvPr id="21" name="Redondear rectángulo de esquina diagonal 20"/>
          <p:cNvSpPr/>
          <p:nvPr/>
        </p:nvSpPr>
        <p:spPr>
          <a:xfrm>
            <a:off x="5363520" y="1131893"/>
            <a:ext cx="3707904" cy="696770"/>
          </a:xfrm>
          <a:prstGeom prst="round2DiagRect">
            <a:avLst/>
          </a:prstGeom>
          <a:solidFill>
            <a:srgbClr val="92D050">
              <a:alpha val="68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PLAN NACIONAL DE DESARROLLO</a:t>
            </a:r>
          </a:p>
        </p:txBody>
      </p:sp>
      <p:sp>
        <p:nvSpPr>
          <p:cNvPr id="26" name="Redondear rectángulo de esquina diagonal 25"/>
          <p:cNvSpPr/>
          <p:nvPr/>
        </p:nvSpPr>
        <p:spPr>
          <a:xfrm>
            <a:off x="917969" y="1199760"/>
            <a:ext cx="2304256" cy="628903"/>
          </a:xfrm>
          <a:prstGeom prst="round2DiagRect">
            <a:avLst/>
          </a:prstGeom>
          <a:solidFill>
            <a:srgbClr val="92D050">
              <a:alpha val="68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TEORIA DE LA DEPENDENCIA </a:t>
            </a:r>
            <a:endParaRPr lang="es-EC" b="1" dirty="0">
              <a:solidFill>
                <a:schemeClr val="tx1"/>
              </a:solidFill>
              <a:latin typeface="Arial" panose="020B0604020202020204" pitchFamily="34" charset="0"/>
              <a:cs typeface="Arial" panose="020B0604020202020204" pitchFamily="34" charset="0"/>
            </a:endParaRPr>
          </a:p>
        </p:txBody>
      </p:sp>
      <p:pic>
        <p:nvPicPr>
          <p:cNvPr id="38" name="Imagen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66" y="5237921"/>
            <a:ext cx="1352550" cy="1571625"/>
          </a:xfrm>
          <a:prstGeom prst="rect">
            <a:avLst/>
          </a:prstGeom>
        </p:spPr>
      </p:pic>
      <p:sp>
        <p:nvSpPr>
          <p:cNvPr id="24" name="Redondear rectángulo de esquina diagonal 25">
            <a:extLst>
              <a:ext uri="{FF2B5EF4-FFF2-40B4-BE49-F238E27FC236}">
                <a16:creationId xmlns:a16="http://schemas.microsoft.com/office/drawing/2014/main" id="{E5AB2337-B717-4F4D-B5C2-5304D1134E07}"/>
              </a:ext>
            </a:extLst>
          </p:cNvPr>
          <p:cNvSpPr/>
          <p:nvPr/>
        </p:nvSpPr>
        <p:spPr>
          <a:xfrm>
            <a:off x="924865" y="4606964"/>
            <a:ext cx="2506843" cy="769550"/>
          </a:xfrm>
          <a:prstGeom prst="round2DiagRect">
            <a:avLst/>
          </a:prstGeom>
          <a:solidFill>
            <a:srgbClr val="92D050">
              <a:alpha val="68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TEORIA DEL PROTECCIONISMO </a:t>
            </a:r>
            <a:endParaRPr lang="es-EC" b="1"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FE388178-9D7E-45EC-BC78-0795D2098DD6}"/>
              </a:ext>
            </a:extLst>
          </p:cNvPr>
          <p:cNvPicPr>
            <a:picLocks noChangeAspect="1"/>
          </p:cNvPicPr>
          <p:nvPr/>
        </p:nvPicPr>
        <p:blipFill>
          <a:blip r:embed="rId3"/>
          <a:stretch>
            <a:fillRect/>
          </a:stretch>
        </p:blipFill>
        <p:spPr>
          <a:xfrm>
            <a:off x="3692485" y="5504468"/>
            <a:ext cx="1560633" cy="1038530"/>
          </a:xfrm>
          <a:prstGeom prst="rect">
            <a:avLst/>
          </a:prstGeom>
        </p:spPr>
      </p:pic>
      <p:pic>
        <p:nvPicPr>
          <p:cNvPr id="4" name="Imagen 3">
            <a:extLst>
              <a:ext uri="{FF2B5EF4-FFF2-40B4-BE49-F238E27FC236}">
                <a16:creationId xmlns:a16="http://schemas.microsoft.com/office/drawing/2014/main" id="{2B9A57B4-E35E-437E-B041-80FC73376029}"/>
              </a:ext>
            </a:extLst>
          </p:cNvPr>
          <p:cNvPicPr>
            <a:picLocks noChangeAspect="1"/>
          </p:cNvPicPr>
          <p:nvPr/>
        </p:nvPicPr>
        <p:blipFill>
          <a:blip r:embed="rId4"/>
          <a:stretch>
            <a:fillRect/>
          </a:stretch>
        </p:blipFill>
        <p:spPr>
          <a:xfrm>
            <a:off x="1065209" y="2042133"/>
            <a:ext cx="2009775" cy="2037927"/>
          </a:xfrm>
          <a:prstGeom prst="rect">
            <a:avLst/>
          </a:prstGeom>
        </p:spPr>
      </p:pic>
      <p:sp>
        <p:nvSpPr>
          <p:cNvPr id="7" name="Flecha: hacia abajo 6">
            <a:extLst>
              <a:ext uri="{FF2B5EF4-FFF2-40B4-BE49-F238E27FC236}">
                <a16:creationId xmlns:a16="http://schemas.microsoft.com/office/drawing/2014/main" id="{1A10CCB1-5007-44F5-BAD8-D20B37D57A3A}"/>
              </a:ext>
            </a:extLst>
          </p:cNvPr>
          <p:cNvSpPr/>
          <p:nvPr/>
        </p:nvSpPr>
        <p:spPr>
          <a:xfrm>
            <a:off x="7143264" y="2531651"/>
            <a:ext cx="432048" cy="18047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8" name="Rectángulo: esquinas redondeadas 7">
            <a:extLst>
              <a:ext uri="{FF2B5EF4-FFF2-40B4-BE49-F238E27FC236}">
                <a16:creationId xmlns:a16="http://schemas.microsoft.com/office/drawing/2014/main" id="{9E378531-60C7-4B42-BD60-604DD20F91F5}"/>
              </a:ext>
            </a:extLst>
          </p:cNvPr>
          <p:cNvSpPr/>
          <p:nvPr/>
        </p:nvSpPr>
        <p:spPr>
          <a:xfrm>
            <a:off x="6292124" y="2719038"/>
            <a:ext cx="2176376" cy="146519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Diversificar y generar mayor valor agregado en la producción de bienes nacionales</a:t>
            </a:r>
          </a:p>
        </p:txBody>
      </p:sp>
      <p:sp>
        <p:nvSpPr>
          <p:cNvPr id="25" name="Flecha: hacia abajo 24">
            <a:extLst>
              <a:ext uri="{FF2B5EF4-FFF2-40B4-BE49-F238E27FC236}">
                <a16:creationId xmlns:a16="http://schemas.microsoft.com/office/drawing/2014/main" id="{46DF8956-FA2C-4D16-AAB9-99F106EAFB71}"/>
              </a:ext>
            </a:extLst>
          </p:cNvPr>
          <p:cNvSpPr/>
          <p:nvPr/>
        </p:nvSpPr>
        <p:spPr>
          <a:xfrm>
            <a:off x="7164288" y="4249747"/>
            <a:ext cx="432048" cy="611389"/>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29" name="Rectángulo: esquinas redondeadas 28">
            <a:extLst>
              <a:ext uri="{FF2B5EF4-FFF2-40B4-BE49-F238E27FC236}">
                <a16:creationId xmlns:a16="http://schemas.microsoft.com/office/drawing/2014/main" id="{7BDDB00D-8875-4A09-943D-2FC03958E6B0}"/>
              </a:ext>
            </a:extLst>
          </p:cNvPr>
          <p:cNvSpPr/>
          <p:nvPr/>
        </p:nvSpPr>
        <p:spPr>
          <a:xfrm>
            <a:off x="6292124" y="4915193"/>
            <a:ext cx="2258239" cy="1751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Generar y aumentar la tecnología en la producción de bienes intermedios y finales.</a:t>
            </a:r>
          </a:p>
        </p:txBody>
      </p:sp>
      <p:sp>
        <p:nvSpPr>
          <p:cNvPr id="10" name="Abrir llave 9">
            <a:extLst>
              <a:ext uri="{FF2B5EF4-FFF2-40B4-BE49-F238E27FC236}">
                <a16:creationId xmlns:a16="http://schemas.microsoft.com/office/drawing/2014/main" id="{E443B60A-5422-41DB-AFF9-5ACA69821C5A}"/>
              </a:ext>
            </a:extLst>
          </p:cNvPr>
          <p:cNvSpPr/>
          <p:nvPr/>
        </p:nvSpPr>
        <p:spPr>
          <a:xfrm>
            <a:off x="5395811" y="2923456"/>
            <a:ext cx="539589" cy="336701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dirty="0"/>
          </a:p>
        </p:txBody>
      </p:sp>
      <p:sp>
        <p:nvSpPr>
          <p:cNvPr id="11" name="CuadroTexto 10">
            <a:extLst>
              <a:ext uri="{FF2B5EF4-FFF2-40B4-BE49-F238E27FC236}">
                <a16:creationId xmlns:a16="http://schemas.microsoft.com/office/drawing/2014/main" id="{EF6166B4-88BB-400D-8C2E-F28FD454D8FD}"/>
              </a:ext>
            </a:extLst>
          </p:cNvPr>
          <p:cNvSpPr txBox="1"/>
          <p:nvPr/>
        </p:nvSpPr>
        <p:spPr>
          <a:xfrm>
            <a:off x="4219661" y="4094557"/>
            <a:ext cx="1601536" cy="923330"/>
          </a:xfrm>
          <a:prstGeom prst="rect">
            <a:avLst/>
          </a:prstGeom>
          <a:noFill/>
        </p:spPr>
        <p:txBody>
          <a:bodyPr wrap="square" rtlCol="0">
            <a:spAutoFit/>
          </a:bodyPr>
          <a:lstStyle/>
          <a:p>
            <a:pPr algn="ctr"/>
            <a:r>
              <a:rPr lang="es-EC" dirty="0">
                <a:ln w="0"/>
                <a:effectLst>
                  <a:outerShdw blurRad="38100" dist="19050" dir="2700000" algn="tl" rotWithShape="0">
                    <a:schemeClr val="dk1">
                      <a:alpha val="40000"/>
                    </a:schemeClr>
                  </a:outerShdw>
                </a:effectLst>
              </a:rPr>
              <a:t>EJES </a:t>
            </a:r>
          </a:p>
          <a:p>
            <a:pPr algn="ctr"/>
            <a:r>
              <a:rPr lang="es-EC" dirty="0">
                <a:ln w="0"/>
                <a:effectLst>
                  <a:outerShdw blurRad="38100" dist="19050" dir="2700000" algn="tl" rotWithShape="0">
                    <a:schemeClr val="dk1">
                      <a:alpha val="40000"/>
                    </a:schemeClr>
                  </a:outerShdw>
                </a:effectLst>
              </a:rPr>
              <a:t>DE DESARROLLO</a:t>
            </a:r>
          </a:p>
        </p:txBody>
      </p:sp>
      <p:sp>
        <p:nvSpPr>
          <p:cNvPr id="12" name="Flecha: curvada hacia la derecha 11">
            <a:extLst>
              <a:ext uri="{FF2B5EF4-FFF2-40B4-BE49-F238E27FC236}">
                <a16:creationId xmlns:a16="http://schemas.microsoft.com/office/drawing/2014/main" id="{BACF82C1-FB85-4DFD-9F65-2CF8982D9F4F}"/>
              </a:ext>
            </a:extLst>
          </p:cNvPr>
          <p:cNvSpPr/>
          <p:nvPr/>
        </p:nvSpPr>
        <p:spPr>
          <a:xfrm>
            <a:off x="136911" y="1828663"/>
            <a:ext cx="617341" cy="2896481"/>
          </a:xfrm>
          <a:prstGeom prst="curv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2" name="Rectángulo 1">
            <a:extLst>
              <a:ext uri="{FF2B5EF4-FFF2-40B4-BE49-F238E27FC236}">
                <a16:creationId xmlns:a16="http://schemas.microsoft.com/office/drawing/2014/main" id="{6D8A40F2-E3EB-404A-8AC8-B4D330CFFC26}"/>
              </a:ext>
            </a:extLst>
          </p:cNvPr>
          <p:cNvSpPr/>
          <p:nvPr/>
        </p:nvSpPr>
        <p:spPr>
          <a:xfrm>
            <a:off x="5253642" y="1930356"/>
            <a:ext cx="3817782" cy="5065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Objetivo 10: impulsar la trasformación de la matriz productiva </a:t>
            </a:r>
          </a:p>
        </p:txBody>
      </p:sp>
    </p:spTree>
    <p:extLst>
      <p:ext uri="{BB962C8B-B14F-4D97-AF65-F5344CB8AC3E}">
        <p14:creationId xmlns:p14="http://schemas.microsoft.com/office/powerpoint/2010/main" val="41356571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redondeado">
            <a:extLst>
              <a:ext uri="{FF2B5EF4-FFF2-40B4-BE49-F238E27FC236}">
                <a16:creationId xmlns:a16="http://schemas.microsoft.com/office/drawing/2014/main" id="{2747AF6C-B24B-4CCB-AEAB-BD37B839B23F}"/>
              </a:ext>
            </a:extLst>
          </p:cNvPr>
          <p:cNvSpPr/>
          <p:nvPr/>
        </p:nvSpPr>
        <p:spPr>
          <a:xfrm>
            <a:off x="96349" y="4149080"/>
            <a:ext cx="3539548" cy="17976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b="1" dirty="0">
                <a:latin typeface="Arial" pitchFamily="34" charset="0"/>
                <a:cs typeface="Arial" pitchFamily="34" charset="0"/>
              </a:rPr>
              <a:t>Se determina que la implementación de  salvaguardias  generará un impacto económico en el área textil.</a:t>
            </a:r>
            <a:endParaRPr lang="es-EC" b="1" dirty="0">
              <a:latin typeface="Arial" pitchFamily="34" charset="0"/>
              <a:cs typeface="Arial" pitchFamily="34" charset="0"/>
            </a:endParaRPr>
          </a:p>
        </p:txBody>
      </p:sp>
      <p:sp>
        <p:nvSpPr>
          <p:cNvPr id="8" name="8 Rectángulo redondeado">
            <a:extLst>
              <a:ext uri="{FF2B5EF4-FFF2-40B4-BE49-F238E27FC236}">
                <a16:creationId xmlns:a16="http://schemas.microsoft.com/office/drawing/2014/main" id="{C50B39EF-AE9A-4069-AF12-C5E878C8BB44}"/>
              </a:ext>
            </a:extLst>
          </p:cNvPr>
          <p:cNvSpPr/>
          <p:nvPr/>
        </p:nvSpPr>
        <p:spPr>
          <a:xfrm>
            <a:off x="2195736" y="1196752"/>
            <a:ext cx="4860633" cy="2739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latin typeface="Arial" pitchFamily="34" charset="0"/>
                <a:cs typeface="Arial" pitchFamily="34" charset="0"/>
              </a:rPr>
              <a:t>La escasa eficiencia en la aplicación del modelo de sustitución de importaciones en el sector manufacturero textil Ecuatoriana puede ser la principal causa de obstrucción del desarrollo comercial de la industria textil en los mercados internacionales </a:t>
            </a:r>
          </a:p>
        </p:txBody>
      </p:sp>
      <p:sp>
        <p:nvSpPr>
          <p:cNvPr id="12" name="Título 3">
            <a:extLst>
              <a:ext uri="{FF2B5EF4-FFF2-40B4-BE49-F238E27FC236}">
                <a16:creationId xmlns:a16="http://schemas.microsoft.com/office/drawing/2014/main" id="{5159895A-ABE8-4CFB-BB07-E5BB13D78B3D}"/>
              </a:ext>
            </a:extLst>
          </p:cNvPr>
          <p:cNvSpPr>
            <a:spLocks noGrp="1"/>
          </p:cNvSpPr>
          <p:nvPr>
            <p:ph type="title"/>
          </p:nvPr>
        </p:nvSpPr>
        <p:spPr>
          <a:xfrm>
            <a:off x="-551724" y="20786"/>
            <a:ext cx="5904656" cy="1089529"/>
          </a:xfrm>
          <a:prstGeom prst="rect">
            <a:avLst/>
          </a:prstGeom>
          <a:solidFill>
            <a:schemeClr val="bg1">
              <a:alpha val="22000"/>
            </a:schemeClr>
          </a:solidFill>
        </p:spPr>
        <p:txBody>
          <a:bodyPr wrap="square" lIns="91440" tIns="45720" rIns="91440" bIns="45720">
            <a:spAutoFit/>
          </a:bodyPr>
          <a:lstStyle/>
          <a:p>
            <a:pPr algn="ctr"/>
            <a: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PLANTEAMIENTO </a:t>
            </a:r>
            <a:b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br>
            <a: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DEL PROBLEMA </a:t>
            </a:r>
          </a:p>
        </p:txBody>
      </p:sp>
      <p:graphicFrame>
        <p:nvGraphicFramePr>
          <p:cNvPr id="13" name="Diagrama 12">
            <a:extLst>
              <a:ext uri="{FF2B5EF4-FFF2-40B4-BE49-F238E27FC236}">
                <a16:creationId xmlns:a16="http://schemas.microsoft.com/office/drawing/2014/main" id="{6D2EEA00-A9CB-4256-B065-066EF0E29337}"/>
              </a:ext>
            </a:extLst>
          </p:cNvPr>
          <p:cNvGraphicFramePr/>
          <p:nvPr>
            <p:extLst>
              <p:ext uri="{D42A27DB-BD31-4B8C-83A1-F6EECF244321}">
                <p14:modId xmlns:p14="http://schemas.microsoft.com/office/powerpoint/2010/main" val="3194685686"/>
              </p:ext>
            </p:extLst>
          </p:nvPr>
        </p:nvGraphicFramePr>
        <p:xfrm>
          <a:off x="3563888" y="4293095"/>
          <a:ext cx="5059238" cy="2440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a:extLst>
              <a:ext uri="{FF2B5EF4-FFF2-40B4-BE49-F238E27FC236}">
                <a16:creationId xmlns:a16="http://schemas.microsoft.com/office/drawing/2014/main" id="{815B33CE-0E4A-4A55-807C-A9E62AEE2F5B}"/>
              </a:ext>
            </a:extLst>
          </p:cNvPr>
          <p:cNvSpPr/>
          <p:nvPr/>
        </p:nvSpPr>
        <p:spPr>
          <a:xfrm>
            <a:off x="3924858" y="4524709"/>
            <a:ext cx="1402387" cy="523220"/>
          </a:xfrm>
          <a:prstGeom prst="rect">
            <a:avLst/>
          </a:prstGeom>
          <a:noFill/>
        </p:spPr>
        <p:txBody>
          <a:bodyPr wrap="square" lIns="91440" tIns="45720" rIns="91440" bIns="45720">
            <a:spAutoFit/>
          </a:bodyPr>
          <a:lstStyle/>
          <a:p>
            <a:pPr algn="ctr"/>
            <a:r>
              <a:rPr lang="es-EC" sz="2800" b="1" cap="none" spc="0" dirty="0">
                <a:ln w="10160">
                  <a:solidFill>
                    <a:schemeClr val="tx1"/>
                  </a:solidFill>
                  <a:prstDash val="solid"/>
                </a:ln>
                <a:solidFill>
                  <a:srgbClr val="9999FF"/>
                </a:solidFill>
                <a:effectLst>
                  <a:glow rad="101600">
                    <a:schemeClr val="bg1">
                      <a:alpha val="60000"/>
                    </a:schemeClr>
                  </a:glow>
                  <a:outerShdw blurRad="38100" dist="22860" dir="5400000" algn="tl" rotWithShape="0">
                    <a:srgbClr val="000000">
                      <a:alpha val="30000"/>
                    </a:srgbClr>
                  </a:outerShdw>
                </a:effectLst>
              </a:rPr>
              <a:t>5%</a:t>
            </a:r>
          </a:p>
        </p:txBody>
      </p:sp>
      <p:sp>
        <p:nvSpPr>
          <p:cNvPr id="16" name="Rectángulo 15">
            <a:extLst>
              <a:ext uri="{FF2B5EF4-FFF2-40B4-BE49-F238E27FC236}">
                <a16:creationId xmlns:a16="http://schemas.microsoft.com/office/drawing/2014/main" id="{830D898F-1172-4E76-A13C-3FCC55D5A757}"/>
              </a:ext>
            </a:extLst>
          </p:cNvPr>
          <p:cNvSpPr/>
          <p:nvPr/>
        </p:nvSpPr>
        <p:spPr>
          <a:xfrm>
            <a:off x="5076056" y="4524709"/>
            <a:ext cx="864096" cy="523220"/>
          </a:xfrm>
          <a:prstGeom prst="rect">
            <a:avLst/>
          </a:prstGeom>
        </p:spPr>
        <p:txBody>
          <a:bodyPr wrap="square">
            <a:spAutoFit/>
          </a:bodyPr>
          <a:lstStyle/>
          <a:p>
            <a:pPr algn="ctr"/>
            <a:r>
              <a:rPr lang="es-EC" sz="2800" b="1" dirty="0">
                <a:ln w="10160">
                  <a:solidFill>
                    <a:schemeClr val="tx1"/>
                  </a:solidFill>
                  <a:prstDash val="solid"/>
                </a:ln>
                <a:solidFill>
                  <a:srgbClr val="9999FF"/>
                </a:solidFill>
                <a:effectLst>
                  <a:glow rad="101600">
                    <a:schemeClr val="bg1">
                      <a:alpha val="60000"/>
                    </a:schemeClr>
                  </a:glow>
                  <a:outerShdw blurRad="38100" dist="22860" dir="5400000" algn="tl" rotWithShape="0">
                    <a:srgbClr val="000000">
                      <a:alpha val="30000"/>
                    </a:srgbClr>
                  </a:outerShdw>
                </a:effectLst>
              </a:rPr>
              <a:t>15%</a:t>
            </a:r>
          </a:p>
        </p:txBody>
      </p:sp>
      <p:sp>
        <p:nvSpPr>
          <p:cNvPr id="17" name="Rectángulo 16">
            <a:extLst>
              <a:ext uri="{FF2B5EF4-FFF2-40B4-BE49-F238E27FC236}">
                <a16:creationId xmlns:a16="http://schemas.microsoft.com/office/drawing/2014/main" id="{B663F184-5193-426F-ABCE-381DC703D061}"/>
              </a:ext>
            </a:extLst>
          </p:cNvPr>
          <p:cNvSpPr/>
          <p:nvPr/>
        </p:nvSpPr>
        <p:spPr>
          <a:xfrm>
            <a:off x="6103164" y="4522862"/>
            <a:ext cx="811440" cy="523220"/>
          </a:xfrm>
          <a:prstGeom prst="rect">
            <a:avLst/>
          </a:prstGeom>
          <a:noFill/>
        </p:spPr>
        <p:txBody>
          <a:bodyPr wrap="none" lIns="91440" tIns="45720" rIns="91440" bIns="45720">
            <a:spAutoFit/>
          </a:bodyPr>
          <a:lstStyle/>
          <a:p>
            <a:pPr algn="ctr"/>
            <a:r>
              <a:rPr lang="es-EC" sz="2800" b="1" dirty="0">
                <a:ln w="10160">
                  <a:solidFill>
                    <a:schemeClr val="tx1"/>
                  </a:solidFill>
                  <a:prstDash val="solid"/>
                </a:ln>
                <a:solidFill>
                  <a:srgbClr val="9999FF"/>
                </a:solidFill>
                <a:effectLst>
                  <a:glow rad="101600">
                    <a:schemeClr val="bg1">
                      <a:alpha val="60000"/>
                    </a:schemeClr>
                  </a:glow>
                  <a:outerShdw blurRad="38100" dist="22860" dir="5400000" algn="tl" rotWithShape="0">
                    <a:srgbClr val="000000">
                      <a:alpha val="30000"/>
                    </a:srgbClr>
                  </a:outerShdw>
                </a:effectLst>
              </a:rPr>
              <a:t>2</a:t>
            </a:r>
            <a:r>
              <a:rPr lang="es-EC" sz="2800" b="1" cap="none" spc="0" dirty="0">
                <a:ln w="10160">
                  <a:solidFill>
                    <a:schemeClr val="tx1"/>
                  </a:solidFill>
                  <a:prstDash val="solid"/>
                </a:ln>
                <a:solidFill>
                  <a:srgbClr val="9999FF"/>
                </a:solidFill>
                <a:effectLst>
                  <a:glow rad="101600">
                    <a:schemeClr val="bg1">
                      <a:alpha val="60000"/>
                    </a:schemeClr>
                  </a:glow>
                  <a:outerShdw blurRad="38100" dist="22860" dir="5400000" algn="tl" rotWithShape="0">
                    <a:srgbClr val="000000">
                      <a:alpha val="30000"/>
                    </a:srgbClr>
                  </a:outerShdw>
                </a:effectLst>
              </a:rPr>
              <a:t>5%</a:t>
            </a:r>
          </a:p>
        </p:txBody>
      </p:sp>
      <p:sp>
        <p:nvSpPr>
          <p:cNvPr id="18" name="Rectángulo 17">
            <a:extLst>
              <a:ext uri="{FF2B5EF4-FFF2-40B4-BE49-F238E27FC236}">
                <a16:creationId xmlns:a16="http://schemas.microsoft.com/office/drawing/2014/main" id="{934C0B2E-B3B4-4CE5-AFC7-B053FC787F2B}"/>
              </a:ext>
            </a:extLst>
          </p:cNvPr>
          <p:cNvSpPr/>
          <p:nvPr/>
        </p:nvSpPr>
        <p:spPr>
          <a:xfrm>
            <a:off x="7363145" y="4491210"/>
            <a:ext cx="811440" cy="523220"/>
          </a:xfrm>
          <a:prstGeom prst="rect">
            <a:avLst/>
          </a:prstGeom>
          <a:noFill/>
        </p:spPr>
        <p:txBody>
          <a:bodyPr wrap="none" lIns="91440" tIns="45720" rIns="91440" bIns="45720">
            <a:spAutoFit/>
          </a:bodyPr>
          <a:lstStyle/>
          <a:p>
            <a:pPr algn="ctr"/>
            <a:r>
              <a:rPr lang="es-EC" sz="2800" b="1" dirty="0">
                <a:ln w="10160">
                  <a:solidFill>
                    <a:schemeClr val="tx1"/>
                  </a:solidFill>
                  <a:prstDash val="solid"/>
                </a:ln>
                <a:solidFill>
                  <a:srgbClr val="9999FF"/>
                </a:solidFill>
                <a:effectLst>
                  <a:glow rad="101600">
                    <a:schemeClr val="bg1">
                      <a:lumMod val="95000"/>
                      <a:alpha val="60000"/>
                    </a:schemeClr>
                  </a:glow>
                  <a:outerShdw blurRad="38100" dist="22860" dir="5400000" algn="tl" rotWithShape="0">
                    <a:srgbClr val="000000">
                      <a:alpha val="30000"/>
                    </a:srgbClr>
                  </a:outerShdw>
                </a:effectLst>
              </a:rPr>
              <a:t>4</a:t>
            </a:r>
            <a:r>
              <a:rPr lang="es-EC" sz="2800" b="1" cap="none" spc="0" dirty="0">
                <a:ln w="10160">
                  <a:solidFill>
                    <a:schemeClr val="tx1"/>
                  </a:solidFill>
                  <a:prstDash val="solid"/>
                </a:ln>
                <a:solidFill>
                  <a:srgbClr val="9999FF"/>
                </a:solidFill>
                <a:effectLst>
                  <a:glow rad="101600">
                    <a:schemeClr val="bg1">
                      <a:lumMod val="95000"/>
                      <a:alpha val="60000"/>
                    </a:schemeClr>
                  </a:glow>
                  <a:outerShdw blurRad="38100" dist="22860" dir="5400000" algn="tl" rotWithShape="0">
                    <a:srgbClr val="000000">
                      <a:alpha val="30000"/>
                    </a:srgbClr>
                  </a:outerShdw>
                </a:effectLst>
              </a:rPr>
              <a:t>5%</a:t>
            </a:r>
          </a:p>
        </p:txBody>
      </p:sp>
    </p:spTree>
    <p:extLst>
      <p:ext uri="{BB962C8B-B14F-4D97-AF65-F5344CB8AC3E}">
        <p14:creationId xmlns:p14="http://schemas.microsoft.com/office/powerpoint/2010/main" val="16550656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78DBAEB-7DFE-4C54-A522-C09E5B105B9C}"/>
              </a:ext>
            </a:extLst>
          </p:cNvPr>
          <p:cNvSpPr>
            <a:spLocks noGrp="1"/>
          </p:cNvSpPr>
          <p:nvPr>
            <p:ph type="title"/>
          </p:nvPr>
        </p:nvSpPr>
        <p:spPr>
          <a:xfrm>
            <a:off x="323528" y="404664"/>
            <a:ext cx="5904656" cy="1089529"/>
          </a:xfrm>
          <a:prstGeom prst="rect">
            <a:avLst/>
          </a:prstGeom>
          <a:solidFill>
            <a:schemeClr val="bg1">
              <a:alpha val="22000"/>
            </a:schemeClr>
          </a:solidFill>
        </p:spPr>
        <p:txBody>
          <a:bodyPr wrap="square" lIns="91440" tIns="45720" rIns="91440" bIns="45720">
            <a:spAutoFit/>
          </a:bodyPr>
          <a:lstStyle/>
          <a:p>
            <a:pPr algn="ctr"/>
            <a: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PLANTEAMIENTO </a:t>
            </a:r>
            <a:b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br>
            <a:r>
              <a:rPr lang="es-EC" sz="3600" b="1" cap="none" spc="50" dirty="0">
                <a:ln w="9525" cmpd="sng">
                  <a:solidFill>
                    <a:schemeClr val="tx1"/>
                  </a:solidFill>
                  <a:prstDash val="solid"/>
                </a:ln>
                <a:solidFill>
                  <a:srgbClr val="92D050"/>
                </a:solidFill>
                <a:effectLst>
                  <a:glow rad="38100">
                    <a:schemeClr val="accent1">
                      <a:alpha val="40000"/>
                    </a:schemeClr>
                  </a:glow>
                </a:effectLst>
                <a:latin typeface="Arial" panose="020B0604020202020204" pitchFamily="34" charset="0"/>
                <a:cs typeface="Arial" panose="020B0604020202020204" pitchFamily="34" charset="0"/>
              </a:rPr>
              <a:t>DEL PROBLEMA </a:t>
            </a:r>
          </a:p>
        </p:txBody>
      </p:sp>
      <p:grpSp>
        <p:nvGrpSpPr>
          <p:cNvPr id="5" name="Grupo 4">
            <a:extLst>
              <a:ext uri="{FF2B5EF4-FFF2-40B4-BE49-F238E27FC236}">
                <a16:creationId xmlns:a16="http://schemas.microsoft.com/office/drawing/2014/main" id="{44430462-AB4A-47E1-8C71-C557C351D448}"/>
              </a:ext>
            </a:extLst>
          </p:cNvPr>
          <p:cNvGrpSpPr>
            <a:grpSpLocks/>
          </p:cNvGrpSpPr>
          <p:nvPr/>
        </p:nvGrpSpPr>
        <p:grpSpPr bwMode="auto">
          <a:xfrm>
            <a:off x="539552" y="1628800"/>
            <a:ext cx="8168062" cy="4849493"/>
            <a:chOff x="2312" y="2217"/>
            <a:chExt cx="12594" cy="8610"/>
          </a:xfrm>
        </p:grpSpPr>
        <p:grpSp>
          <p:nvGrpSpPr>
            <p:cNvPr id="6" name="Group 3">
              <a:extLst>
                <a:ext uri="{FF2B5EF4-FFF2-40B4-BE49-F238E27FC236}">
                  <a16:creationId xmlns:a16="http://schemas.microsoft.com/office/drawing/2014/main" id="{82275030-EE0A-4CF1-8E29-5212B57180DE}"/>
                </a:ext>
              </a:extLst>
            </p:cNvPr>
            <p:cNvGrpSpPr>
              <a:grpSpLocks/>
            </p:cNvGrpSpPr>
            <p:nvPr/>
          </p:nvGrpSpPr>
          <p:grpSpPr bwMode="auto">
            <a:xfrm>
              <a:off x="2312" y="5455"/>
              <a:ext cx="12246" cy="1815"/>
              <a:chOff x="748" y="1706"/>
              <a:chExt cx="4445" cy="726"/>
            </a:xfrm>
          </p:grpSpPr>
          <p:sp>
            <p:nvSpPr>
              <p:cNvPr id="37" name="AutoShape 4">
                <a:extLst>
                  <a:ext uri="{FF2B5EF4-FFF2-40B4-BE49-F238E27FC236}">
                    <a16:creationId xmlns:a16="http://schemas.microsoft.com/office/drawing/2014/main" id="{7F45F71A-6700-4D57-90E7-164C6C697E26}"/>
                  </a:ext>
                </a:extLst>
              </p:cNvPr>
              <p:cNvSpPr>
                <a:spLocks noChangeArrowheads="1"/>
              </p:cNvSpPr>
              <p:nvPr/>
            </p:nvSpPr>
            <p:spPr bwMode="auto">
              <a:xfrm rot="-16200000">
                <a:off x="2777" y="312"/>
                <a:ext cx="44" cy="3557"/>
              </a:xfrm>
              <a:prstGeom prst="triangle">
                <a:avLst>
                  <a:gd name="adj" fmla="val 54407"/>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dirty="0"/>
              </a:p>
            </p:txBody>
          </p:sp>
          <p:sp>
            <p:nvSpPr>
              <p:cNvPr id="38" name="AutoShape 5">
                <a:extLst>
                  <a:ext uri="{FF2B5EF4-FFF2-40B4-BE49-F238E27FC236}">
                    <a16:creationId xmlns:a16="http://schemas.microsoft.com/office/drawing/2014/main" id="{95263CFA-3F09-4054-A53E-D7DA40C01F30}"/>
                  </a:ext>
                </a:extLst>
              </p:cNvPr>
              <p:cNvSpPr>
                <a:spLocks noChangeArrowheads="1"/>
              </p:cNvSpPr>
              <p:nvPr/>
            </p:nvSpPr>
            <p:spPr bwMode="auto">
              <a:xfrm rot="10800000">
                <a:off x="748" y="1706"/>
                <a:ext cx="272" cy="726"/>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dirty="0"/>
              </a:p>
            </p:txBody>
          </p:sp>
          <p:grpSp>
            <p:nvGrpSpPr>
              <p:cNvPr id="39" name="Group 6">
                <a:extLst>
                  <a:ext uri="{FF2B5EF4-FFF2-40B4-BE49-F238E27FC236}">
                    <a16:creationId xmlns:a16="http://schemas.microsoft.com/office/drawing/2014/main" id="{33681750-562C-40A6-9C3C-69BED897BD74}"/>
                  </a:ext>
                </a:extLst>
              </p:cNvPr>
              <p:cNvGrpSpPr>
                <a:grpSpLocks/>
              </p:cNvGrpSpPr>
              <p:nvPr/>
            </p:nvGrpSpPr>
            <p:grpSpPr bwMode="auto">
              <a:xfrm>
                <a:off x="4512" y="1706"/>
                <a:ext cx="681" cy="681"/>
                <a:chOff x="4694" y="1706"/>
                <a:chExt cx="681" cy="681"/>
              </a:xfrm>
            </p:grpSpPr>
            <p:sp>
              <p:nvSpPr>
                <p:cNvPr id="41" name="AutoShape 7">
                  <a:extLst>
                    <a:ext uri="{FF2B5EF4-FFF2-40B4-BE49-F238E27FC236}">
                      <a16:creationId xmlns:a16="http://schemas.microsoft.com/office/drawing/2014/main" id="{0CF1504F-FF3D-48AA-B296-D8634CCC564A}"/>
                    </a:ext>
                  </a:extLst>
                </p:cNvPr>
                <p:cNvSpPr>
                  <a:spLocks noChangeArrowheads="1"/>
                </p:cNvSpPr>
                <p:nvPr/>
              </p:nvSpPr>
              <p:spPr bwMode="auto">
                <a:xfrm rot="10800000">
                  <a:off x="4921" y="1706"/>
                  <a:ext cx="454" cy="681"/>
                </a:xfrm>
                <a:prstGeom prst="moon">
                  <a:avLst>
                    <a:gd name="adj" fmla="val 50000"/>
                  </a:avLst>
                </a:prstGeom>
                <a:solidFill>
                  <a:srgbClr val="BBE0E3"/>
                </a:solidFill>
                <a:ln w="9525">
                  <a:solidFill>
                    <a:srgbClr val="83C6CB"/>
                  </a:solidFill>
                  <a:miter lim="800000"/>
                  <a:headEnd/>
                  <a:tailEnd/>
                </a:ln>
              </p:spPr>
              <p:txBody>
                <a:bodyPr rot="0" vert="horz" wrap="square" lIns="91440" tIns="45720" rIns="91440" bIns="45720" anchor="ctr" anchorCtr="0" upright="1">
                  <a:noAutofit/>
                </a:bodyPr>
                <a:lstStyle/>
                <a:p>
                  <a:endParaRPr lang="es-EC" dirty="0"/>
                </a:p>
              </p:txBody>
            </p:sp>
            <p:sp>
              <p:nvSpPr>
                <p:cNvPr id="42" name="Oval 8">
                  <a:extLst>
                    <a:ext uri="{FF2B5EF4-FFF2-40B4-BE49-F238E27FC236}">
                      <a16:creationId xmlns:a16="http://schemas.microsoft.com/office/drawing/2014/main" id="{5BC47C86-40A3-4E74-9BC7-C33076ECD58E}"/>
                    </a:ext>
                  </a:extLst>
                </p:cNvPr>
                <p:cNvSpPr>
                  <a:spLocks noChangeArrowheads="1"/>
                </p:cNvSpPr>
                <p:nvPr/>
              </p:nvSpPr>
              <p:spPr bwMode="auto">
                <a:xfrm>
                  <a:off x="4694" y="1706"/>
                  <a:ext cx="453" cy="681"/>
                </a:xfrm>
                <a:prstGeom prst="ellipse">
                  <a:avLst/>
                </a:prstGeom>
                <a:solidFill>
                  <a:srgbClr val="BBE0E3"/>
                </a:solidFill>
                <a:ln w="9525">
                  <a:solidFill>
                    <a:srgbClr val="83C6CB"/>
                  </a:solidFill>
                  <a:round/>
                  <a:headEnd/>
                  <a:tailEnd/>
                </a:ln>
              </p:spPr>
              <p:txBody>
                <a:bodyPr rot="0" vert="horz" wrap="square" lIns="91440" tIns="45720" rIns="91440" bIns="45720" anchor="ctr" anchorCtr="0" upright="1">
                  <a:noAutofit/>
                </a:bodyPr>
                <a:lstStyle/>
                <a:p>
                  <a:endParaRPr lang="es-EC" dirty="0"/>
                </a:p>
              </p:txBody>
            </p:sp>
          </p:grpSp>
          <p:sp>
            <p:nvSpPr>
              <p:cNvPr id="40" name="AutoShape 9">
                <a:extLst>
                  <a:ext uri="{FF2B5EF4-FFF2-40B4-BE49-F238E27FC236}">
                    <a16:creationId xmlns:a16="http://schemas.microsoft.com/office/drawing/2014/main" id="{4F58F859-6DB9-4E10-AE47-944C955ABD04}"/>
                  </a:ext>
                </a:extLst>
              </p:cNvPr>
              <p:cNvSpPr>
                <a:spLocks noChangeArrowheads="1"/>
              </p:cNvSpPr>
              <p:nvPr/>
            </p:nvSpPr>
            <p:spPr bwMode="auto">
              <a:xfrm rot="-10800000">
                <a:off x="4749" y="1717"/>
                <a:ext cx="262" cy="662"/>
              </a:xfrm>
              <a:prstGeom prst="moon">
                <a:avLst>
                  <a:gd name="adj" fmla="val 50000"/>
                </a:avLst>
              </a:prstGeom>
              <a:solidFill>
                <a:srgbClr val="BBE0E3"/>
              </a:solidFill>
              <a:ln w="9525">
                <a:solidFill>
                  <a:srgbClr val="BBE0E3"/>
                </a:solidFill>
                <a:miter lim="800000"/>
                <a:headEnd/>
                <a:tailEnd/>
              </a:ln>
            </p:spPr>
            <p:txBody>
              <a:bodyPr rot="0" vert="horz" wrap="square" lIns="91440" tIns="45720" rIns="91440" bIns="45720" anchor="ctr" anchorCtr="0" upright="1">
                <a:noAutofit/>
              </a:bodyPr>
              <a:lstStyle/>
              <a:p>
                <a:endParaRPr lang="es-EC" dirty="0"/>
              </a:p>
            </p:txBody>
          </p:sp>
        </p:grpSp>
        <p:sp>
          <p:nvSpPr>
            <p:cNvPr id="7" name="AutoShape 10">
              <a:extLst>
                <a:ext uri="{FF2B5EF4-FFF2-40B4-BE49-F238E27FC236}">
                  <a16:creationId xmlns:a16="http://schemas.microsoft.com/office/drawing/2014/main" id="{A2265EE0-0A1B-41CB-B8C5-AA27D13C1D72}"/>
                </a:ext>
              </a:extLst>
            </p:cNvPr>
            <p:cNvSpPr>
              <a:spLocks noChangeArrowheads="1"/>
            </p:cNvSpPr>
            <p:nvPr/>
          </p:nvSpPr>
          <p:spPr bwMode="auto">
            <a:xfrm rot="20331747" flipH="1">
              <a:off x="5038" y="2987"/>
              <a:ext cx="112" cy="351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8" name="AutoShape 11">
              <a:extLst>
                <a:ext uri="{FF2B5EF4-FFF2-40B4-BE49-F238E27FC236}">
                  <a16:creationId xmlns:a16="http://schemas.microsoft.com/office/drawing/2014/main" id="{6CCA97BE-A05B-4560-8298-D13146AE75D2}"/>
                </a:ext>
              </a:extLst>
            </p:cNvPr>
            <p:cNvSpPr>
              <a:spLocks noChangeArrowheads="1"/>
            </p:cNvSpPr>
            <p:nvPr/>
          </p:nvSpPr>
          <p:spPr bwMode="auto">
            <a:xfrm rot="20331747" flipH="1">
              <a:off x="9778" y="2962"/>
              <a:ext cx="110" cy="352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9" name="AutoShape 12">
              <a:extLst>
                <a:ext uri="{FF2B5EF4-FFF2-40B4-BE49-F238E27FC236}">
                  <a16:creationId xmlns:a16="http://schemas.microsoft.com/office/drawing/2014/main" id="{F89553B6-AB6B-401F-A774-DAE7E0582375}"/>
                </a:ext>
              </a:extLst>
            </p:cNvPr>
            <p:cNvSpPr>
              <a:spLocks noChangeArrowheads="1"/>
            </p:cNvSpPr>
            <p:nvPr/>
          </p:nvSpPr>
          <p:spPr bwMode="auto">
            <a:xfrm rot="730962" flipH="1">
              <a:off x="6160" y="6404"/>
              <a:ext cx="110"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0" name="AutoShape 13">
              <a:extLst>
                <a:ext uri="{FF2B5EF4-FFF2-40B4-BE49-F238E27FC236}">
                  <a16:creationId xmlns:a16="http://schemas.microsoft.com/office/drawing/2014/main" id="{B6D68C4F-B0E7-4BF1-B4B5-39B2FCCEB687}"/>
                </a:ext>
              </a:extLst>
            </p:cNvPr>
            <p:cNvSpPr>
              <a:spLocks noChangeArrowheads="1"/>
            </p:cNvSpPr>
            <p:nvPr/>
          </p:nvSpPr>
          <p:spPr bwMode="auto">
            <a:xfrm rot="731678" flipH="1">
              <a:off x="10871" y="6404"/>
              <a:ext cx="122" cy="351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1" name="Text Box 14">
              <a:extLst>
                <a:ext uri="{FF2B5EF4-FFF2-40B4-BE49-F238E27FC236}">
                  <a16:creationId xmlns:a16="http://schemas.microsoft.com/office/drawing/2014/main" id="{F8A9BDC6-3ADE-4CAC-8913-D400D28FBBFA}"/>
                </a:ext>
              </a:extLst>
            </p:cNvPr>
            <p:cNvSpPr txBox="1">
              <a:spLocks noChangeArrowheads="1"/>
            </p:cNvSpPr>
            <p:nvPr/>
          </p:nvSpPr>
          <p:spPr bwMode="auto">
            <a:xfrm>
              <a:off x="6146" y="5454"/>
              <a:ext cx="3177" cy="75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15">
              <a:extLst>
                <a:ext uri="{FF2B5EF4-FFF2-40B4-BE49-F238E27FC236}">
                  <a16:creationId xmlns:a16="http://schemas.microsoft.com/office/drawing/2014/main" id="{421FD342-932E-4F98-B15A-6A1B76EBE47C}"/>
                </a:ext>
              </a:extLst>
            </p:cNvPr>
            <p:cNvSpPr txBox="1">
              <a:spLocks noChangeArrowheads="1"/>
            </p:cNvSpPr>
            <p:nvPr/>
          </p:nvSpPr>
          <p:spPr bwMode="auto">
            <a:xfrm>
              <a:off x="2858" y="2371"/>
              <a:ext cx="4498" cy="669"/>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a:lnSpc>
                  <a:spcPct val="107000"/>
                </a:lnSpc>
                <a:spcAft>
                  <a:spcPts val="800"/>
                </a:spcAft>
              </a:pPr>
              <a:r>
                <a:rPr lang="es-EC"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Restricción arancelaria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 Box 16">
              <a:extLst>
                <a:ext uri="{FF2B5EF4-FFF2-40B4-BE49-F238E27FC236}">
                  <a16:creationId xmlns:a16="http://schemas.microsoft.com/office/drawing/2014/main" id="{B87B9250-677F-415C-A512-CED468698DFF}"/>
                </a:ext>
              </a:extLst>
            </p:cNvPr>
            <p:cNvSpPr txBox="1">
              <a:spLocks noChangeArrowheads="1"/>
            </p:cNvSpPr>
            <p:nvPr/>
          </p:nvSpPr>
          <p:spPr bwMode="auto">
            <a:xfrm>
              <a:off x="8063" y="2217"/>
              <a:ext cx="4832" cy="749"/>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none" lIns="91440" tIns="45720" rIns="91440" bIns="45720" anchor="ctr" anchorCtr="1" upright="1">
              <a:noAutofit/>
            </a:bodyPr>
            <a:lstStyle/>
            <a:p>
              <a:pPr>
                <a:lnSpc>
                  <a:spcPct val="107000"/>
                </a:lnSpc>
                <a:spcAft>
                  <a:spcPts val="800"/>
                </a:spcAft>
              </a:pPr>
              <a:r>
                <a:rPr lang="es-EC"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Bajo crecimiento del sector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 Box 17">
              <a:extLst>
                <a:ext uri="{FF2B5EF4-FFF2-40B4-BE49-F238E27FC236}">
                  <a16:creationId xmlns:a16="http://schemas.microsoft.com/office/drawing/2014/main" id="{893E5CAF-1022-4B39-9D4E-F820F1995D67}"/>
                </a:ext>
              </a:extLst>
            </p:cNvPr>
            <p:cNvSpPr txBox="1">
              <a:spLocks noChangeArrowheads="1"/>
            </p:cNvSpPr>
            <p:nvPr/>
          </p:nvSpPr>
          <p:spPr bwMode="auto">
            <a:xfrm>
              <a:off x="8198" y="9979"/>
              <a:ext cx="6270" cy="847"/>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none" lIns="91440" tIns="45720" rIns="91440" bIns="45720" anchor="ctr" anchorCtr="1" upright="1">
              <a:noAutofit/>
            </a:bodyPr>
            <a:lstStyle/>
            <a:p>
              <a:pPr>
                <a:lnSpc>
                  <a:spcPct val="107000"/>
                </a:lnSpc>
                <a:spcAft>
                  <a:spcPts val="800"/>
                </a:spcAft>
              </a:pPr>
              <a:r>
                <a:rPr lang="es-EC"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Nivel bajo de crecimiento económico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utoShape 18">
              <a:extLst>
                <a:ext uri="{FF2B5EF4-FFF2-40B4-BE49-F238E27FC236}">
                  <a16:creationId xmlns:a16="http://schemas.microsoft.com/office/drawing/2014/main" id="{B263AEE0-CEA1-45A1-BAFC-6103569940BB}"/>
                </a:ext>
              </a:extLst>
            </p:cNvPr>
            <p:cNvSpPr>
              <a:spLocks noChangeArrowheads="1"/>
            </p:cNvSpPr>
            <p:nvPr/>
          </p:nvSpPr>
          <p:spPr bwMode="auto">
            <a:xfrm rot="5860491" flipH="1">
              <a:off x="6940" y="7030"/>
              <a:ext cx="110" cy="1247"/>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6" name="AutoShape 19">
              <a:extLst>
                <a:ext uri="{FF2B5EF4-FFF2-40B4-BE49-F238E27FC236}">
                  <a16:creationId xmlns:a16="http://schemas.microsoft.com/office/drawing/2014/main" id="{A8CA3411-3A22-4E48-B8CA-263446090CE5}"/>
                </a:ext>
              </a:extLst>
            </p:cNvPr>
            <p:cNvSpPr>
              <a:spLocks noChangeArrowheads="1"/>
            </p:cNvSpPr>
            <p:nvPr/>
          </p:nvSpPr>
          <p:spPr bwMode="auto">
            <a:xfrm rot="5860491" flipH="1">
              <a:off x="5523" y="7794"/>
              <a:ext cx="115" cy="1135"/>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7" name="AutoShape 21">
              <a:extLst>
                <a:ext uri="{FF2B5EF4-FFF2-40B4-BE49-F238E27FC236}">
                  <a16:creationId xmlns:a16="http://schemas.microsoft.com/office/drawing/2014/main" id="{D29DC989-0331-4E10-AD07-71374BFE9BF9}"/>
                </a:ext>
              </a:extLst>
            </p:cNvPr>
            <p:cNvSpPr>
              <a:spLocks noChangeArrowheads="1"/>
            </p:cNvSpPr>
            <p:nvPr/>
          </p:nvSpPr>
          <p:spPr bwMode="auto">
            <a:xfrm rot="5860491" flipH="1">
              <a:off x="11189" y="8688"/>
              <a:ext cx="130" cy="114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8" name="AutoShape 22">
              <a:extLst>
                <a:ext uri="{FF2B5EF4-FFF2-40B4-BE49-F238E27FC236}">
                  <a16:creationId xmlns:a16="http://schemas.microsoft.com/office/drawing/2014/main" id="{76F85C95-FF02-4F64-8BC1-4C01E3F66294}"/>
                </a:ext>
              </a:extLst>
            </p:cNvPr>
            <p:cNvSpPr>
              <a:spLocks noChangeArrowheads="1"/>
            </p:cNvSpPr>
            <p:nvPr/>
          </p:nvSpPr>
          <p:spPr bwMode="auto">
            <a:xfrm rot="-5842881" flipH="1" flipV="1">
              <a:off x="5522" y="3810"/>
              <a:ext cx="115" cy="1133"/>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19" name="AutoShape 23">
              <a:extLst>
                <a:ext uri="{FF2B5EF4-FFF2-40B4-BE49-F238E27FC236}">
                  <a16:creationId xmlns:a16="http://schemas.microsoft.com/office/drawing/2014/main" id="{0202A58E-03D4-480B-B9D9-F7C6D575A2B4}"/>
                </a:ext>
              </a:extLst>
            </p:cNvPr>
            <p:cNvSpPr>
              <a:spLocks noChangeArrowheads="1"/>
            </p:cNvSpPr>
            <p:nvPr/>
          </p:nvSpPr>
          <p:spPr bwMode="auto">
            <a:xfrm rot="15748288" flipH="1">
              <a:off x="4788" y="4889"/>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0" name="AutoShape 24">
              <a:extLst>
                <a:ext uri="{FF2B5EF4-FFF2-40B4-BE49-F238E27FC236}">
                  <a16:creationId xmlns:a16="http://schemas.microsoft.com/office/drawing/2014/main" id="{609014A7-D2C3-49DA-BC5F-BEA5B97935C9}"/>
                </a:ext>
              </a:extLst>
            </p:cNvPr>
            <p:cNvSpPr>
              <a:spLocks noChangeArrowheads="1"/>
            </p:cNvSpPr>
            <p:nvPr/>
          </p:nvSpPr>
          <p:spPr bwMode="auto">
            <a:xfrm rot="5860491" flipH="1" flipV="1">
              <a:off x="6661" y="8574"/>
              <a:ext cx="110" cy="135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1" name="AutoShape 25">
              <a:extLst>
                <a:ext uri="{FF2B5EF4-FFF2-40B4-BE49-F238E27FC236}">
                  <a16:creationId xmlns:a16="http://schemas.microsoft.com/office/drawing/2014/main" id="{E7764C4E-7481-4166-A18C-6B6910884DF9}"/>
                </a:ext>
              </a:extLst>
            </p:cNvPr>
            <p:cNvSpPr>
              <a:spLocks noChangeArrowheads="1"/>
            </p:cNvSpPr>
            <p:nvPr/>
          </p:nvSpPr>
          <p:spPr bwMode="auto">
            <a:xfrm rot="5860491" flipH="1">
              <a:off x="11640" y="7102"/>
              <a:ext cx="125" cy="1136"/>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2" name="AutoShape 26">
              <a:extLst>
                <a:ext uri="{FF2B5EF4-FFF2-40B4-BE49-F238E27FC236}">
                  <a16:creationId xmlns:a16="http://schemas.microsoft.com/office/drawing/2014/main" id="{5CAC2107-4154-4A20-9A5B-1365A9A9F5A3}"/>
                </a:ext>
              </a:extLst>
            </p:cNvPr>
            <p:cNvSpPr>
              <a:spLocks noChangeArrowheads="1"/>
            </p:cNvSpPr>
            <p:nvPr/>
          </p:nvSpPr>
          <p:spPr bwMode="auto">
            <a:xfrm rot="15748288" flipH="1">
              <a:off x="4221" y="3412"/>
              <a:ext cx="110" cy="1019"/>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3" name="AutoShape 27">
              <a:extLst>
                <a:ext uri="{FF2B5EF4-FFF2-40B4-BE49-F238E27FC236}">
                  <a16:creationId xmlns:a16="http://schemas.microsoft.com/office/drawing/2014/main" id="{80798BBB-94E0-449E-AF1F-B0D1CAD4171F}"/>
                </a:ext>
              </a:extLst>
            </p:cNvPr>
            <p:cNvSpPr>
              <a:spLocks noChangeArrowheads="1"/>
            </p:cNvSpPr>
            <p:nvPr/>
          </p:nvSpPr>
          <p:spPr bwMode="auto">
            <a:xfrm rot="-5842881" flipH="1" flipV="1">
              <a:off x="10259" y="3699"/>
              <a:ext cx="115" cy="1132"/>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4" name="AutoShape 28">
              <a:extLst>
                <a:ext uri="{FF2B5EF4-FFF2-40B4-BE49-F238E27FC236}">
                  <a16:creationId xmlns:a16="http://schemas.microsoft.com/office/drawing/2014/main" id="{0883200F-6E8E-4024-AAD9-38598F859997}"/>
                </a:ext>
              </a:extLst>
            </p:cNvPr>
            <p:cNvSpPr>
              <a:spLocks noChangeArrowheads="1"/>
            </p:cNvSpPr>
            <p:nvPr/>
          </p:nvSpPr>
          <p:spPr bwMode="auto">
            <a:xfrm rot="15748288" flipH="1">
              <a:off x="9551" y="4889"/>
              <a:ext cx="110" cy="1019"/>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5" name="AutoShape 29">
              <a:extLst>
                <a:ext uri="{FF2B5EF4-FFF2-40B4-BE49-F238E27FC236}">
                  <a16:creationId xmlns:a16="http://schemas.microsoft.com/office/drawing/2014/main" id="{EE17CC58-D9CF-4DE2-AA54-9CB383478EBE}"/>
                </a:ext>
              </a:extLst>
            </p:cNvPr>
            <p:cNvSpPr>
              <a:spLocks noChangeArrowheads="1"/>
            </p:cNvSpPr>
            <p:nvPr/>
          </p:nvSpPr>
          <p:spPr bwMode="auto">
            <a:xfrm rot="15748288" flipH="1">
              <a:off x="8871" y="3209"/>
              <a:ext cx="110" cy="1020"/>
            </a:xfrm>
            <a:prstGeom prst="moon">
              <a:avLst>
                <a:gd name="adj" fmla="val 50000"/>
              </a:avLst>
            </a:prstGeom>
            <a:solidFill>
              <a:srgbClr val="BBE0E3"/>
            </a:solidFill>
            <a:ln w="9525">
              <a:solidFill>
                <a:srgbClr val="83C6CB"/>
              </a:solidFill>
              <a:miter lim="800000"/>
              <a:headEnd/>
              <a:tailEnd/>
            </a:ln>
          </p:spPr>
          <p:txBody>
            <a:bodyPr rot="0" vert="horz" wrap="none" lIns="91440" tIns="45720" rIns="91440" bIns="45720" anchor="ctr" anchorCtr="0" upright="1">
              <a:noAutofit/>
            </a:bodyPr>
            <a:lstStyle/>
            <a:p>
              <a:endParaRPr lang="es-EC" dirty="0"/>
            </a:p>
          </p:txBody>
        </p:sp>
        <p:sp>
          <p:nvSpPr>
            <p:cNvPr id="26" name="Text Box 30">
              <a:extLst>
                <a:ext uri="{FF2B5EF4-FFF2-40B4-BE49-F238E27FC236}">
                  <a16:creationId xmlns:a16="http://schemas.microsoft.com/office/drawing/2014/main" id="{9D555DA3-8E2B-4E42-B7D9-CE15B3650CAC}"/>
                </a:ext>
              </a:extLst>
            </p:cNvPr>
            <p:cNvSpPr txBox="1">
              <a:spLocks noChangeArrowheads="1"/>
            </p:cNvSpPr>
            <p:nvPr/>
          </p:nvSpPr>
          <p:spPr bwMode="auto">
            <a:xfrm>
              <a:off x="3010" y="7766"/>
              <a:ext cx="4230" cy="11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Poca variedad del producto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 Box 31">
              <a:extLst>
                <a:ext uri="{FF2B5EF4-FFF2-40B4-BE49-F238E27FC236}">
                  <a16:creationId xmlns:a16="http://schemas.microsoft.com/office/drawing/2014/main" id="{3D20884D-AA7E-4277-A107-E4F83F5CD41F}"/>
                </a:ext>
              </a:extLst>
            </p:cNvPr>
            <p:cNvSpPr txBox="1">
              <a:spLocks noChangeArrowheads="1"/>
            </p:cNvSpPr>
            <p:nvPr/>
          </p:nvSpPr>
          <p:spPr bwMode="auto">
            <a:xfrm>
              <a:off x="9616" y="7168"/>
              <a:ext cx="5290" cy="7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    Baja calidad de producto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 Box 32">
              <a:extLst>
                <a:ext uri="{FF2B5EF4-FFF2-40B4-BE49-F238E27FC236}">
                  <a16:creationId xmlns:a16="http://schemas.microsoft.com/office/drawing/2014/main" id="{8FCED510-4656-4469-BDEA-63FE49746491}"/>
                </a:ext>
              </a:extLst>
            </p:cNvPr>
            <p:cNvSpPr txBox="1">
              <a:spLocks noChangeArrowheads="1"/>
            </p:cNvSpPr>
            <p:nvPr/>
          </p:nvSpPr>
          <p:spPr bwMode="auto">
            <a:xfrm>
              <a:off x="5001" y="8835"/>
              <a:ext cx="4117" cy="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Nivel de calidad del producto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 Box 35">
              <a:extLst>
                <a:ext uri="{FF2B5EF4-FFF2-40B4-BE49-F238E27FC236}">
                  <a16:creationId xmlns:a16="http://schemas.microsoft.com/office/drawing/2014/main" id="{3359D0A5-CFC7-48E3-B474-1F34B41C3D2F}"/>
                </a:ext>
              </a:extLst>
            </p:cNvPr>
            <p:cNvSpPr txBox="1">
              <a:spLocks noChangeArrowheads="1"/>
            </p:cNvSpPr>
            <p:nvPr/>
          </p:nvSpPr>
          <p:spPr bwMode="auto">
            <a:xfrm>
              <a:off x="9438" y="8835"/>
              <a:ext cx="4347" cy="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  Falta de apoyo gubernamental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 Box 36">
              <a:extLst>
                <a:ext uri="{FF2B5EF4-FFF2-40B4-BE49-F238E27FC236}">
                  <a16:creationId xmlns:a16="http://schemas.microsoft.com/office/drawing/2014/main" id="{33B5C4D2-BB68-404A-B932-067B60541AE2}"/>
                </a:ext>
              </a:extLst>
            </p:cNvPr>
            <p:cNvSpPr txBox="1">
              <a:spLocks noChangeArrowheads="1"/>
            </p:cNvSpPr>
            <p:nvPr/>
          </p:nvSpPr>
          <p:spPr bwMode="auto">
            <a:xfrm>
              <a:off x="4169" y="4029"/>
              <a:ext cx="3003" cy="1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Falta de convenios internacionales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 Box 37">
              <a:extLst>
                <a:ext uri="{FF2B5EF4-FFF2-40B4-BE49-F238E27FC236}">
                  <a16:creationId xmlns:a16="http://schemas.microsoft.com/office/drawing/2014/main" id="{5E6E3D3E-5A98-4281-94A3-2E6D4B2C3DA6}"/>
                </a:ext>
              </a:extLst>
            </p:cNvPr>
            <p:cNvSpPr txBox="1">
              <a:spLocks noChangeArrowheads="1"/>
            </p:cNvSpPr>
            <p:nvPr/>
          </p:nvSpPr>
          <p:spPr bwMode="auto">
            <a:xfrm>
              <a:off x="2858" y="3302"/>
              <a:ext cx="2762" cy="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Poca negociación gubernamental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 Box 38">
              <a:extLst>
                <a:ext uri="{FF2B5EF4-FFF2-40B4-BE49-F238E27FC236}">
                  <a16:creationId xmlns:a16="http://schemas.microsoft.com/office/drawing/2014/main" id="{5F982862-9F64-4EA8-97EA-C832CE53D602}"/>
                </a:ext>
              </a:extLst>
            </p:cNvPr>
            <p:cNvSpPr txBox="1">
              <a:spLocks noChangeArrowheads="1"/>
            </p:cNvSpPr>
            <p:nvPr/>
          </p:nvSpPr>
          <p:spPr bwMode="auto">
            <a:xfrm>
              <a:off x="3326" y="4453"/>
              <a:ext cx="2540" cy="18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C" sz="1400" dirty="0">
                  <a:solidFill>
                    <a:srgbClr val="000000"/>
                  </a:solidFill>
                  <a:latin typeface="Comic Sans MS" panose="030F0702030302020204" pitchFamily="66" charset="0"/>
                  <a:ea typeface="Calibri" panose="020F0502020204030204" pitchFamily="34" charset="0"/>
                  <a:cs typeface="Comic Sans MS" panose="030F0702030302020204" pitchFamily="66" charset="0"/>
                </a:rPr>
                <a:t>aranceles</a:t>
              </a: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 Box 39">
              <a:extLst>
                <a:ext uri="{FF2B5EF4-FFF2-40B4-BE49-F238E27FC236}">
                  <a16:creationId xmlns:a16="http://schemas.microsoft.com/office/drawing/2014/main" id="{39C6CCEF-2CA1-462B-AEDC-765ED8DB936B}"/>
                </a:ext>
              </a:extLst>
            </p:cNvPr>
            <p:cNvSpPr txBox="1">
              <a:spLocks noChangeArrowheads="1"/>
            </p:cNvSpPr>
            <p:nvPr/>
          </p:nvSpPr>
          <p:spPr bwMode="auto">
            <a:xfrm>
              <a:off x="7505" y="3187"/>
              <a:ext cx="4768" cy="11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Falta negociación con los proveedores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Text Box 41">
              <a:extLst>
                <a:ext uri="{FF2B5EF4-FFF2-40B4-BE49-F238E27FC236}">
                  <a16:creationId xmlns:a16="http://schemas.microsoft.com/office/drawing/2014/main" id="{2EEF4AE3-F9FD-45B2-BB4E-128952133529}"/>
                </a:ext>
              </a:extLst>
            </p:cNvPr>
            <p:cNvSpPr txBox="1">
              <a:spLocks noChangeArrowheads="1"/>
            </p:cNvSpPr>
            <p:nvPr/>
          </p:nvSpPr>
          <p:spPr bwMode="auto">
            <a:xfrm>
              <a:off x="8029" y="5114"/>
              <a:ext cx="4820" cy="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83C6CB"/>
                  </a:solidFill>
                  <a:miter lim="800000"/>
                  <a:headEnd/>
                  <a:tailEnd/>
                </a14:hiddenLine>
              </a:ext>
            </a:extLst>
          </p:spPr>
          <p:txBody>
            <a:bodyPr rot="0" vert="horz" wrap="square" lIns="91440" tIns="45720" rIns="91440" bIns="45720" anchor="ctr" anchorCtr="1" upright="1">
              <a:noAutofit/>
            </a:bodyPr>
            <a:lstStyle/>
            <a:p>
              <a:pPr>
                <a:lnSpc>
                  <a:spcPct val="107000"/>
                </a:lnSpc>
                <a:spcAft>
                  <a:spcPts val="800"/>
                </a:spcAft>
              </a:pPr>
              <a:r>
                <a:rPr lang="es-EC" sz="14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Poca competitividad con países vecinos.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 Box 42">
              <a:extLst>
                <a:ext uri="{FF2B5EF4-FFF2-40B4-BE49-F238E27FC236}">
                  <a16:creationId xmlns:a16="http://schemas.microsoft.com/office/drawing/2014/main" id="{ACACEE02-9691-465E-B458-676350F91DBD}"/>
                </a:ext>
              </a:extLst>
            </p:cNvPr>
            <p:cNvSpPr txBox="1">
              <a:spLocks noChangeArrowheads="1"/>
            </p:cNvSpPr>
            <p:nvPr/>
          </p:nvSpPr>
          <p:spPr bwMode="auto">
            <a:xfrm>
              <a:off x="2362" y="9967"/>
              <a:ext cx="4958" cy="860"/>
            </a:xfrm>
            <a:prstGeom prst="rect">
              <a:avLst/>
            </a:prstGeom>
            <a:noFill/>
            <a:ln w="9525">
              <a:solidFill>
                <a:srgbClr val="83C6CB"/>
              </a:solidFill>
              <a:miter lim="800000"/>
              <a:headEnd/>
              <a:tailEnd/>
            </a:ln>
            <a:effectLst>
              <a:prstShdw prst="shdw18" dist="17961" dir="13500000">
                <a:srgbClr val="83C6CB">
                  <a:gamma/>
                  <a:shade val="60000"/>
                  <a:invGamma/>
                </a:srgbClr>
              </a:prstShdw>
            </a:effectLst>
            <a:extLst>
              <a:ext uri="{909E8E84-426E-40DD-AFC4-6F175D3DCCD1}">
                <a14:hiddenFill xmlns:a14="http://schemas.microsoft.com/office/drawing/2010/main">
                  <a:solidFill>
                    <a:srgbClr val="BBE0E3"/>
                  </a:solidFill>
                </a14:hiddenFill>
              </a:ext>
            </a:extLst>
          </p:spPr>
          <p:txBody>
            <a:bodyPr rot="0" vert="horz" wrap="square" lIns="91440" tIns="45720" rIns="91440" bIns="45720" anchor="ctr" anchorCtr="1" upright="1">
              <a:noAutofit/>
            </a:bodyPr>
            <a:lstStyle/>
            <a:p>
              <a:pPr>
                <a:lnSpc>
                  <a:spcPct val="107000"/>
                </a:lnSpc>
                <a:spcAft>
                  <a:spcPts val="800"/>
                </a:spcAft>
              </a:pPr>
              <a:r>
                <a:rPr lang="es-EC"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Nivel bajo de Productividad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Text Box 43">
              <a:extLst>
                <a:ext uri="{FF2B5EF4-FFF2-40B4-BE49-F238E27FC236}">
                  <a16:creationId xmlns:a16="http://schemas.microsoft.com/office/drawing/2014/main" id="{9F458DE7-75E1-4D64-B5FA-4F5DABCD890E}"/>
                </a:ext>
              </a:extLst>
            </p:cNvPr>
            <p:cNvSpPr txBox="1">
              <a:spLocks noChangeArrowheads="1"/>
            </p:cNvSpPr>
            <p:nvPr/>
          </p:nvSpPr>
          <p:spPr bwMode="auto">
            <a:xfrm>
              <a:off x="12723" y="5909"/>
              <a:ext cx="1813" cy="109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s-EC"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Falta de un modelo de sustitución de importaciones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60785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9202" y="35088"/>
            <a:ext cx="3767378" cy="830997"/>
          </a:xfrm>
          <a:prstGeom prst="rect">
            <a:avLst/>
          </a:prstGeom>
          <a:solidFill>
            <a:schemeClr val="bg1">
              <a:alpha val="22000"/>
            </a:schemeClr>
          </a:solidFill>
          <a:ln>
            <a:noFill/>
          </a:ln>
        </p:spPr>
        <p:txBody>
          <a:bodyPr wrap="none" lIns="91440" tIns="45720" rIns="91440" bIns="45720">
            <a:spAutoFit/>
          </a:bodyPr>
          <a:lstStyle/>
          <a:p>
            <a:pPr algn="ctr"/>
            <a:r>
              <a:rPr lang="es-EC" sz="4800" b="1" cap="none" spc="50" dirty="0">
                <a:ln w="9525" cmpd="sng">
                  <a:solidFill>
                    <a:schemeClr val="tx1"/>
                  </a:solidFill>
                  <a:prstDash val="solid"/>
                </a:ln>
                <a:solidFill>
                  <a:srgbClr val="F17C69"/>
                </a:solidFill>
                <a:effectLst>
                  <a:glow rad="38100">
                    <a:schemeClr val="accent1">
                      <a:alpha val="40000"/>
                    </a:schemeClr>
                  </a:glow>
                </a:effectLst>
                <a:latin typeface="Arial" panose="020B0604020202020204" pitchFamily="34" charset="0"/>
                <a:cs typeface="Arial" panose="020B0604020202020204" pitchFamily="34" charset="0"/>
              </a:rPr>
              <a:t>OBJETIVOS</a:t>
            </a:r>
          </a:p>
        </p:txBody>
      </p:sp>
      <p:sp>
        <p:nvSpPr>
          <p:cNvPr id="11" name="CuadroTexto 10"/>
          <p:cNvSpPr txBox="1"/>
          <p:nvPr/>
        </p:nvSpPr>
        <p:spPr>
          <a:xfrm>
            <a:off x="5560240" y="2491879"/>
            <a:ext cx="2376264" cy="2031325"/>
          </a:xfrm>
          <a:prstGeom prst="rect">
            <a:avLst/>
          </a:prstGeom>
          <a:solidFill>
            <a:srgbClr val="F17C69">
              <a:alpha val="60000"/>
            </a:srgbClr>
          </a:solidFill>
        </p:spPr>
        <p:txBody>
          <a:bodyPr wrap="square" rtlCol="0">
            <a:spAutoFit/>
          </a:bodyPr>
          <a:lstStyle/>
          <a:p>
            <a:pPr lvl="0" algn="ctr"/>
            <a:r>
              <a:rPr lang="es-ES" b="1" dirty="0">
                <a:effectLst>
                  <a:glow rad="228600">
                    <a:schemeClr val="accent2">
                      <a:satMod val="175000"/>
                      <a:alpha val="40000"/>
                    </a:schemeClr>
                  </a:glow>
                  <a:outerShdw blurRad="876300" dist="1130300" dir="19620000" algn="ctr" rotWithShape="0">
                    <a:srgbClr val="000000">
                      <a:alpha val="0"/>
                    </a:srgbClr>
                  </a:outerShdw>
                </a:effectLst>
                <a:latin typeface="Arial" panose="020B0604020202020204" pitchFamily="34" charset="0"/>
                <a:cs typeface="Arial" panose="020B0604020202020204" pitchFamily="34" charset="0"/>
              </a:rPr>
              <a:t>Determinar la afectación de las barreras arancelarias de las prendas de algodón en el mercado internacional </a:t>
            </a:r>
            <a:endParaRPr lang="es-EC" b="1" dirty="0">
              <a:effectLst>
                <a:glow rad="228600">
                  <a:schemeClr val="accent2">
                    <a:satMod val="175000"/>
                    <a:alpha val="40000"/>
                  </a:schemeClr>
                </a:glow>
                <a:outerShdw blurRad="876300" dist="1130300" dir="19620000" algn="ctr" rotWithShape="0">
                  <a:srgbClr val="000000">
                    <a:alpha val="0"/>
                  </a:srgbClr>
                </a:outerShdw>
              </a:effectLst>
              <a:latin typeface="Arial" panose="020B0604020202020204" pitchFamily="34" charset="0"/>
              <a:cs typeface="Arial" panose="020B0604020202020204" pitchFamily="34" charset="0"/>
            </a:endParaRPr>
          </a:p>
        </p:txBody>
      </p:sp>
      <p:sp>
        <p:nvSpPr>
          <p:cNvPr id="16" name="CuadroTexto 15"/>
          <p:cNvSpPr txBox="1"/>
          <p:nvPr/>
        </p:nvSpPr>
        <p:spPr>
          <a:xfrm>
            <a:off x="5580112" y="292851"/>
            <a:ext cx="2376264" cy="2031325"/>
          </a:xfrm>
          <a:prstGeom prst="rect">
            <a:avLst/>
          </a:prstGeom>
          <a:solidFill>
            <a:srgbClr val="F17C69">
              <a:alpha val="58000"/>
            </a:srgbClr>
          </a:solidFill>
        </p:spPr>
        <p:txBody>
          <a:bodyPr wrap="square" rtlCol="0">
            <a:spAutoFit/>
          </a:bodyPr>
          <a:lstStyle/>
          <a:p>
            <a:pPr lvl="0" algn="ctr"/>
            <a:r>
              <a:rPr lang="es-ES" b="1" dirty="0">
                <a:effectLst>
                  <a:glow rad="228600">
                    <a:schemeClr val="accent1">
                      <a:satMod val="175000"/>
                      <a:alpha val="40000"/>
                    </a:schemeClr>
                  </a:glow>
                </a:effectLst>
                <a:latin typeface="Arial" panose="020B0604020202020204" pitchFamily="34" charset="0"/>
                <a:cs typeface="Arial" panose="020B0604020202020204" pitchFamily="34" charset="0"/>
              </a:rPr>
              <a:t>Determinar el nivel de inversiones que ha recibido la industria  textil, para que por medio de ello se cumpla el modelo ISI</a:t>
            </a:r>
            <a:endParaRPr lang="es-EC" b="1" dirty="0">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18" name="CuadroTexto 17"/>
          <p:cNvSpPr txBox="1"/>
          <p:nvPr/>
        </p:nvSpPr>
        <p:spPr>
          <a:xfrm>
            <a:off x="4976364" y="4680979"/>
            <a:ext cx="3583760" cy="2031325"/>
          </a:xfrm>
          <a:prstGeom prst="rect">
            <a:avLst/>
          </a:prstGeom>
          <a:solidFill>
            <a:srgbClr val="F17C69">
              <a:alpha val="30000"/>
            </a:srgbClr>
          </a:solidFill>
        </p:spPr>
        <p:txBody>
          <a:bodyPr wrap="square" rtlCol="0">
            <a:spAutoFit/>
          </a:bodyPr>
          <a:lstStyle/>
          <a:p>
            <a:pPr lvl="0" algn="ctr"/>
            <a:r>
              <a:rPr lang="es-ES" b="1" dirty="0">
                <a:effectLst>
                  <a:glow rad="228600">
                    <a:schemeClr val="accent6">
                      <a:satMod val="175000"/>
                      <a:alpha val="40000"/>
                    </a:schemeClr>
                  </a:glow>
                </a:effectLst>
                <a:latin typeface="Arial" panose="020B0604020202020204" pitchFamily="34" charset="0"/>
                <a:cs typeface="Arial" panose="020B0604020202020204" pitchFamily="34" charset="0"/>
              </a:rPr>
              <a:t>Identificar la influencia de las políticas comerciales ecuatorianas y los actuales acuerdos internacionales en las operaciones de comercio exterior de las prendas de algodón </a:t>
            </a:r>
            <a:endParaRPr lang="es-EC" b="1" dirty="0">
              <a:effectLst>
                <a:glow rad="228600">
                  <a:schemeClr val="accent6">
                    <a:satMod val="175000"/>
                    <a:alpha val="40000"/>
                  </a:schemeClr>
                </a:glow>
              </a:effectLst>
              <a:latin typeface="Arial" panose="020B0604020202020204" pitchFamily="34" charset="0"/>
              <a:cs typeface="Arial" panose="020B0604020202020204" pitchFamily="34" charset="0"/>
            </a:endParaRPr>
          </a:p>
        </p:txBody>
      </p:sp>
      <p:sp>
        <p:nvSpPr>
          <p:cNvPr id="2" name="Elipse 1">
            <a:extLst>
              <a:ext uri="{FF2B5EF4-FFF2-40B4-BE49-F238E27FC236}">
                <a16:creationId xmlns:a16="http://schemas.microsoft.com/office/drawing/2014/main" id="{85BA8DE0-D63E-4851-93EA-DBFBE9BE4250}"/>
              </a:ext>
            </a:extLst>
          </p:cNvPr>
          <p:cNvSpPr/>
          <p:nvPr/>
        </p:nvSpPr>
        <p:spPr>
          <a:xfrm>
            <a:off x="467544" y="1124744"/>
            <a:ext cx="3960440" cy="36724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Identificar la influencia del modelo de sustitución de importaciones en el sector manufacturero textil de las prendas de algodón con el comercio internacional</a:t>
            </a:r>
          </a:p>
        </p:txBody>
      </p:sp>
      <p:pic>
        <p:nvPicPr>
          <p:cNvPr id="3" name="Imagen 2">
            <a:extLst>
              <a:ext uri="{FF2B5EF4-FFF2-40B4-BE49-F238E27FC236}">
                <a16:creationId xmlns:a16="http://schemas.microsoft.com/office/drawing/2014/main" id="{861AB93B-87CE-4E0A-873F-0127972B29C6}"/>
              </a:ext>
            </a:extLst>
          </p:cNvPr>
          <p:cNvPicPr>
            <a:picLocks noChangeAspect="1"/>
          </p:cNvPicPr>
          <p:nvPr/>
        </p:nvPicPr>
        <p:blipFill>
          <a:blip r:embed="rId2"/>
          <a:stretch>
            <a:fillRect/>
          </a:stretch>
        </p:blipFill>
        <p:spPr>
          <a:xfrm>
            <a:off x="179512" y="4680978"/>
            <a:ext cx="1624393" cy="2177021"/>
          </a:xfrm>
          <a:prstGeom prst="rect">
            <a:avLst/>
          </a:prstGeom>
        </p:spPr>
      </p:pic>
      <p:pic>
        <p:nvPicPr>
          <p:cNvPr id="4" name="Imagen 3">
            <a:extLst>
              <a:ext uri="{FF2B5EF4-FFF2-40B4-BE49-F238E27FC236}">
                <a16:creationId xmlns:a16="http://schemas.microsoft.com/office/drawing/2014/main" id="{5A37DFB0-3BC3-4E9B-BF56-A5471236E428}"/>
              </a:ext>
            </a:extLst>
          </p:cNvPr>
          <p:cNvPicPr>
            <a:picLocks noChangeAspect="1"/>
          </p:cNvPicPr>
          <p:nvPr/>
        </p:nvPicPr>
        <p:blipFill>
          <a:blip r:embed="rId3"/>
          <a:stretch>
            <a:fillRect/>
          </a:stretch>
        </p:blipFill>
        <p:spPr>
          <a:xfrm>
            <a:off x="2148198" y="5016165"/>
            <a:ext cx="2423802" cy="1409762"/>
          </a:xfrm>
          <a:prstGeom prst="rect">
            <a:avLst/>
          </a:prstGeom>
        </p:spPr>
      </p:pic>
    </p:spTree>
    <p:extLst>
      <p:ext uri="{BB962C8B-B14F-4D97-AF65-F5344CB8AC3E}">
        <p14:creationId xmlns:p14="http://schemas.microsoft.com/office/powerpoint/2010/main" val="11536356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F8BF36F-B2BC-468A-8E60-0D72A1940F35}"/>
              </a:ext>
            </a:extLst>
          </p:cNvPr>
          <p:cNvGraphicFramePr/>
          <p:nvPr>
            <p:extLst>
              <p:ext uri="{D42A27DB-BD31-4B8C-83A1-F6EECF244321}">
                <p14:modId xmlns:p14="http://schemas.microsoft.com/office/powerpoint/2010/main" val="2997437337"/>
              </p:ext>
            </p:extLst>
          </p:nvPr>
        </p:nvGraphicFramePr>
        <p:xfrm>
          <a:off x="38572" y="2130713"/>
          <a:ext cx="288032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A5FE4BEC-4F7A-4C20-9AD7-142D9AD67C87}"/>
              </a:ext>
            </a:extLst>
          </p:cNvPr>
          <p:cNvGraphicFramePr/>
          <p:nvPr>
            <p:extLst>
              <p:ext uri="{D42A27DB-BD31-4B8C-83A1-F6EECF244321}">
                <p14:modId xmlns:p14="http://schemas.microsoft.com/office/powerpoint/2010/main" val="1338661753"/>
              </p:ext>
            </p:extLst>
          </p:nvPr>
        </p:nvGraphicFramePr>
        <p:xfrm>
          <a:off x="6252468" y="65721"/>
          <a:ext cx="2880320"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a 2">
            <a:extLst>
              <a:ext uri="{FF2B5EF4-FFF2-40B4-BE49-F238E27FC236}">
                <a16:creationId xmlns:a16="http://schemas.microsoft.com/office/drawing/2014/main" id="{BCAE6E0D-3891-4FC6-973F-305F157EC5E0}"/>
              </a:ext>
            </a:extLst>
          </p:cNvPr>
          <p:cNvGraphicFramePr/>
          <p:nvPr>
            <p:extLst>
              <p:ext uri="{D42A27DB-BD31-4B8C-83A1-F6EECF244321}">
                <p14:modId xmlns:p14="http://schemas.microsoft.com/office/powerpoint/2010/main" val="4050706096"/>
              </p:ext>
            </p:extLst>
          </p:nvPr>
        </p:nvGraphicFramePr>
        <p:xfrm>
          <a:off x="3137495" y="746629"/>
          <a:ext cx="2880320"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ectángulo 10"/>
          <p:cNvSpPr/>
          <p:nvPr/>
        </p:nvSpPr>
        <p:spPr>
          <a:xfrm>
            <a:off x="49535" y="82978"/>
            <a:ext cx="4897623" cy="830997"/>
          </a:xfrm>
          <a:prstGeom prst="rect">
            <a:avLst/>
          </a:prstGeom>
          <a:solidFill>
            <a:schemeClr val="bg1">
              <a:alpha val="22000"/>
            </a:schemeClr>
          </a:solidFill>
          <a:ln>
            <a:noFill/>
          </a:ln>
        </p:spPr>
        <p:txBody>
          <a:bodyPr wrap="none" lIns="91440" tIns="45720" rIns="91440" bIns="45720">
            <a:spAutoFit/>
          </a:bodyPr>
          <a:lstStyle/>
          <a:p>
            <a:pPr algn="ctr"/>
            <a:r>
              <a:rPr lang="es-EC" sz="4800" b="1" cap="none" spc="50" dirty="0">
                <a:ln w="9525" cmpd="sng">
                  <a:solidFill>
                    <a:schemeClr val="tx1"/>
                  </a:solidFill>
                  <a:prstDash val="solid"/>
                </a:ln>
                <a:solidFill>
                  <a:srgbClr val="993300"/>
                </a:solidFill>
                <a:effectLst>
                  <a:glow rad="38100">
                    <a:schemeClr val="accent1">
                      <a:alpha val="40000"/>
                    </a:schemeClr>
                  </a:glow>
                </a:effectLst>
                <a:latin typeface="Arial" panose="020B0604020202020204" pitchFamily="34" charset="0"/>
                <a:cs typeface="Arial" panose="020B0604020202020204" pitchFamily="34" charset="0"/>
              </a:rPr>
              <a:t>METODOLOGÍA</a:t>
            </a:r>
          </a:p>
        </p:txBody>
      </p:sp>
      <p:sp>
        <p:nvSpPr>
          <p:cNvPr id="12" name="Rectángulo 11"/>
          <p:cNvSpPr/>
          <p:nvPr/>
        </p:nvSpPr>
        <p:spPr>
          <a:xfrm>
            <a:off x="6324475" y="1767515"/>
            <a:ext cx="2736305" cy="456535"/>
          </a:xfrm>
          <a:prstGeom prst="rect">
            <a:avLst/>
          </a:prstGeom>
        </p:spPr>
        <p:txBody>
          <a:bodyPr wrap="square">
            <a:spAutoFit/>
          </a:bodyPr>
          <a:lstStyle/>
          <a:p>
            <a:pPr marL="228600" marR="0" algn="just">
              <a:lnSpc>
                <a:spcPct val="150000"/>
              </a:lnSpc>
              <a:spcBef>
                <a:spcPts val="0"/>
              </a:spcBef>
              <a:spcAft>
                <a:spcPts val="0"/>
              </a:spcAft>
            </a:pPr>
            <a:r>
              <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rPr>
              <a:t>P1 </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2005-2015</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
        <p:nvSpPr>
          <p:cNvPr id="13" name="6 CuadroTexto"/>
          <p:cNvSpPr txBox="1"/>
          <p:nvPr/>
        </p:nvSpPr>
        <p:spPr>
          <a:xfrm>
            <a:off x="3363410" y="2502656"/>
            <a:ext cx="2483768" cy="1200329"/>
          </a:xfrm>
          <a:prstGeom prst="rect">
            <a:avLst/>
          </a:prstGeom>
          <a:noFill/>
        </p:spPr>
        <p:txBody>
          <a:bodyPr wrap="square" rtlCol="0">
            <a:spAutoFit/>
          </a:bodyPr>
          <a:lstStyle/>
          <a:p>
            <a:pPr algn="ctr"/>
            <a:r>
              <a:rPr lang="es-EC" dirty="0">
                <a:latin typeface="Arial" panose="020B0604020202020204" pitchFamily="34" charset="0"/>
                <a:cs typeface="Arial" panose="020B0604020202020204" pitchFamily="34" charset="0"/>
              </a:rPr>
              <a:t>Situación del Sector</a:t>
            </a:r>
          </a:p>
          <a:p>
            <a:pPr algn="ctr"/>
            <a:r>
              <a:rPr lang="es-EC" dirty="0">
                <a:latin typeface="Arial" panose="020B0604020202020204" pitchFamily="34" charset="0"/>
                <a:cs typeface="Arial" panose="020B0604020202020204" pitchFamily="34" charset="0"/>
              </a:rPr>
              <a:t>Pichincha </a:t>
            </a:r>
            <a:r>
              <a:rPr lang="es-EC" b="1" dirty="0">
                <a:latin typeface="Arial" panose="020B0604020202020204" pitchFamily="34" charset="0"/>
                <a:cs typeface="Arial" panose="020B0604020202020204" pitchFamily="34" charset="0"/>
              </a:rPr>
              <a:t>AITE</a:t>
            </a:r>
          </a:p>
          <a:p>
            <a:r>
              <a:rPr lang="es-ES" b="1" dirty="0">
                <a:latin typeface="Arial" panose="020B0604020202020204" pitchFamily="34" charset="0"/>
                <a:cs typeface="Arial" panose="020B0604020202020204" pitchFamily="34" charset="0"/>
              </a:rPr>
              <a:t> </a:t>
            </a:r>
            <a:endParaRPr lang="es-EC" b="1"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
        <p:nvSpPr>
          <p:cNvPr id="14" name="5 CuadroTexto"/>
          <p:cNvSpPr txBox="1"/>
          <p:nvPr/>
        </p:nvSpPr>
        <p:spPr>
          <a:xfrm>
            <a:off x="217996" y="3919637"/>
            <a:ext cx="2483768" cy="1200329"/>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Investigación: cuantitativa y cualitativa.</a:t>
            </a:r>
            <a:endParaRPr lang="es-EC"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275D89D1-7FC3-4946-AC6E-4E049BE73E72}"/>
              </a:ext>
            </a:extLst>
          </p:cNvPr>
          <p:cNvPicPr>
            <a:picLocks noChangeAspect="1"/>
          </p:cNvPicPr>
          <p:nvPr/>
        </p:nvPicPr>
        <p:blipFill>
          <a:blip r:embed="rId17"/>
          <a:stretch>
            <a:fillRect/>
          </a:stretch>
        </p:blipFill>
        <p:spPr>
          <a:xfrm>
            <a:off x="217996" y="4778624"/>
            <a:ext cx="2705100" cy="1685925"/>
          </a:xfrm>
          <a:prstGeom prst="rect">
            <a:avLst/>
          </a:prstGeom>
        </p:spPr>
      </p:pic>
      <p:pic>
        <p:nvPicPr>
          <p:cNvPr id="16" name="Imagen 15">
            <a:extLst>
              <a:ext uri="{FF2B5EF4-FFF2-40B4-BE49-F238E27FC236}">
                <a16:creationId xmlns:a16="http://schemas.microsoft.com/office/drawing/2014/main" id="{5774427C-7C12-49D1-A526-1A4D29CA28E9}"/>
              </a:ext>
            </a:extLst>
          </p:cNvPr>
          <p:cNvPicPr>
            <a:picLocks noChangeAspect="1"/>
          </p:cNvPicPr>
          <p:nvPr/>
        </p:nvPicPr>
        <p:blipFill>
          <a:blip r:embed="rId18"/>
          <a:stretch>
            <a:fillRect/>
          </a:stretch>
        </p:blipFill>
        <p:spPr>
          <a:xfrm>
            <a:off x="3457847" y="3861522"/>
            <a:ext cx="2915091" cy="1760064"/>
          </a:xfrm>
          <a:prstGeom prst="rect">
            <a:avLst/>
          </a:prstGeom>
        </p:spPr>
      </p:pic>
      <p:pic>
        <p:nvPicPr>
          <p:cNvPr id="17" name="Imagen 16">
            <a:extLst>
              <a:ext uri="{FF2B5EF4-FFF2-40B4-BE49-F238E27FC236}">
                <a16:creationId xmlns:a16="http://schemas.microsoft.com/office/drawing/2014/main" id="{C256ED73-4AC1-4046-B4BC-BACBD63588ED}"/>
              </a:ext>
            </a:extLst>
          </p:cNvPr>
          <p:cNvPicPr>
            <a:picLocks noChangeAspect="1"/>
          </p:cNvPicPr>
          <p:nvPr/>
        </p:nvPicPr>
        <p:blipFill>
          <a:blip r:embed="rId19"/>
          <a:stretch>
            <a:fillRect/>
          </a:stretch>
        </p:blipFill>
        <p:spPr>
          <a:xfrm>
            <a:off x="6732240" y="2852936"/>
            <a:ext cx="1733550" cy="2638425"/>
          </a:xfrm>
          <a:prstGeom prst="rect">
            <a:avLst/>
          </a:prstGeom>
        </p:spPr>
      </p:pic>
    </p:spTree>
    <p:extLst>
      <p:ext uri="{BB962C8B-B14F-4D97-AF65-F5344CB8AC3E}">
        <p14:creationId xmlns:p14="http://schemas.microsoft.com/office/powerpoint/2010/main" val="2661816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E6C32-B304-4ED0-B639-DBB7051E5C29}"/>
              </a:ext>
            </a:extLst>
          </p:cNvPr>
          <p:cNvSpPr>
            <a:spLocks noGrp="1"/>
          </p:cNvSpPr>
          <p:nvPr>
            <p:ph type="title"/>
          </p:nvPr>
        </p:nvSpPr>
        <p:spPr>
          <a:xfrm>
            <a:off x="1979712" y="2921751"/>
            <a:ext cx="7886700" cy="1325563"/>
          </a:xfrm>
        </p:spPr>
        <p:txBody>
          <a:bodyPr>
            <a:normAutofit/>
          </a:bodyPr>
          <a:lstStyle/>
          <a:p>
            <a:pPr algn="ctr"/>
            <a:r>
              <a:rPr lang="es-EC" sz="1800" b="1" dirty="0"/>
              <a:t>Muestra Empresas Textiles </a:t>
            </a:r>
            <a:endParaRPr lang="es-EC" sz="1800" dirty="0"/>
          </a:p>
        </p:txBody>
      </p:sp>
      <p:graphicFrame>
        <p:nvGraphicFramePr>
          <p:cNvPr id="4" name="Marcador de contenido 3">
            <a:extLst>
              <a:ext uri="{FF2B5EF4-FFF2-40B4-BE49-F238E27FC236}">
                <a16:creationId xmlns:a16="http://schemas.microsoft.com/office/drawing/2014/main" id="{84DF4458-3B89-40C1-8010-DD7AE41503C8}"/>
              </a:ext>
            </a:extLst>
          </p:cNvPr>
          <p:cNvGraphicFramePr>
            <a:graphicFrameLocks noGrp="1"/>
          </p:cNvGraphicFramePr>
          <p:nvPr>
            <p:ph idx="1"/>
            <p:extLst>
              <p:ext uri="{D42A27DB-BD31-4B8C-83A1-F6EECF244321}">
                <p14:modId xmlns:p14="http://schemas.microsoft.com/office/powerpoint/2010/main" val="3452678559"/>
              </p:ext>
            </p:extLst>
          </p:nvPr>
        </p:nvGraphicFramePr>
        <p:xfrm>
          <a:off x="3580857" y="3717032"/>
          <a:ext cx="4103716" cy="2290567"/>
        </p:xfrm>
        <a:graphic>
          <a:graphicData uri="http://schemas.openxmlformats.org/drawingml/2006/table">
            <a:tbl>
              <a:tblPr firstRow="1" firstCol="1" bandRow="1">
                <a:tableStyleId>{5A111915-BE36-4E01-A7E5-04B1672EAD32}</a:tableStyleId>
              </a:tblPr>
              <a:tblGrid>
                <a:gridCol w="2088232">
                  <a:extLst>
                    <a:ext uri="{9D8B030D-6E8A-4147-A177-3AD203B41FA5}">
                      <a16:colId xmlns:a16="http://schemas.microsoft.com/office/drawing/2014/main" val="2045716311"/>
                    </a:ext>
                  </a:extLst>
                </a:gridCol>
                <a:gridCol w="2015484">
                  <a:extLst>
                    <a:ext uri="{9D8B030D-6E8A-4147-A177-3AD203B41FA5}">
                      <a16:colId xmlns:a16="http://schemas.microsoft.com/office/drawing/2014/main" val="4081075336"/>
                    </a:ext>
                  </a:extLst>
                </a:gridCol>
              </a:tblGrid>
              <a:tr h="461767">
                <a:tc>
                  <a:txBody>
                    <a:bodyPr/>
                    <a:lstStyle/>
                    <a:p>
                      <a:pPr algn="ctr">
                        <a:lnSpc>
                          <a:spcPct val="150000"/>
                        </a:lnSpc>
                        <a:spcAft>
                          <a:spcPts val="0"/>
                        </a:spcAft>
                      </a:pPr>
                      <a:r>
                        <a:rPr lang="es-MX" sz="2000" dirty="0">
                          <a:effectLst/>
                        </a:rPr>
                        <a:t>Dimensión </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2000" dirty="0" err="1">
                          <a:effectLst/>
                        </a:rPr>
                        <a:t>N°</a:t>
                      </a:r>
                      <a:r>
                        <a:rPr lang="es-MX" sz="2000" dirty="0">
                          <a:effectLst/>
                        </a:rPr>
                        <a:t> de Empresas </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255055"/>
                  </a:ext>
                </a:extLst>
              </a:tr>
              <a:tr h="403837">
                <a:tc>
                  <a:txBody>
                    <a:bodyPr/>
                    <a:lstStyle/>
                    <a:p>
                      <a:pPr algn="just">
                        <a:lnSpc>
                          <a:spcPct val="150000"/>
                        </a:lnSpc>
                        <a:spcAft>
                          <a:spcPts val="0"/>
                        </a:spcAft>
                      </a:pPr>
                      <a:r>
                        <a:rPr lang="es-MX" sz="2000">
                          <a:effectLst/>
                        </a:rPr>
                        <a:t>Población</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2000" dirty="0">
                          <a:effectLst/>
                        </a:rPr>
                        <a:t>1.680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2058297"/>
                  </a:ext>
                </a:extLst>
              </a:tr>
              <a:tr h="1188242">
                <a:tc>
                  <a:txBody>
                    <a:bodyPr/>
                    <a:lstStyle/>
                    <a:p>
                      <a:pPr algn="just">
                        <a:lnSpc>
                          <a:spcPct val="150000"/>
                        </a:lnSpc>
                        <a:spcAft>
                          <a:spcPts val="0"/>
                        </a:spcAft>
                      </a:pPr>
                      <a:r>
                        <a:rPr lang="es-MX" sz="2000" dirty="0">
                          <a:effectLst/>
                        </a:rPr>
                        <a:t>Muestra (Muestreo por preferencias)</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2000" dirty="0">
                          <a:effectLst/>
                        </a:rPr>
                        <a:t>30</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7912693"/>
                  </a:ext>
                </a:extLst>
              </a:tr>
            </a:tbl>
          </a:graphicData>
        </a:graphic>
      </p:graphicFrame>
      <p:graphicFrame>
        <p:nvGraphicFramePr>
          <p:cNvPr id="5" name="Diagrama 4">
            <a:extLst>
              <a:ext uri="{FF2B5EF4-FFF2-40B4-BE49-F238E27FC236}">
                <a16:creationId xmlns:a16="http://schemas.microsoft.com/office/drawing/2014/main" id="{1AD4E117-A660-4059-9EF4-9A34221CDFBF}"/>
              </a:ext>
            </a:extLst>
          </p:cNvPr>
          <p:cNvGraphicFramePr/>
          <p:nvPr>
            <p:extLst>
              <p:ext uri="{D42A27DB-BD31-4B8C-83A1-F6EECF244321}">
                <p14:modId xmlns:p14="http://schemas.microsoft.com/office/powerpoint/2010/main" val="4223977907"/>
              </p:ext>
            </p:extLst>
          </p:nvPr>
        </p:nvGraphicFramePr>
        <p:xfrm>
          <a:off x="-1801454" y="509378"/>
          <a:ext cx="69766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ecociencia.ecotec.edu.ec/upload/php/files/agosto/3.8.png">
            <a:extLst>
              <a:ext uri="{FF2B5EF4-FFF2-40B4-BE49-F238E27FC236}">
                <a16:creationId xmlns:a16="http://schemas.microsoft.com/office/drawing/2014/main" id="{B103DE0B-3189-4FD6-A1EC-BC045A55A2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3368"/>
          <a:stretch/>
        </p:blipFill>
        <p:spPr bwMode="auto">
          <a:xfrm>
            <a:off x="3589886" y="943656"/>
            <a:ext cx="5497106" cy="238049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0C7904B-329C-4846-828E-049CAA3327EC}"/>
              </a:ext>
            </a:extLst>
          </p:cNvPr>
          <p:cNvSpPr txBox="1"/>
          <p:nvPr/>
        </p:nvSpPr>
        <p:spPr>
          <a:xfrm>
            <a:off x="3277561" y="236637"/>
            <a:ext cx="3960440" cy="646331"/>
          </a:xfrm>
          <a:prstGeom prst="rect">
            <a:avLst/>
          </a:prstGeom>
          <a:noFill/>
        </p:spPr>
        <p:txBody>
          <a:bodyPr wrap="square" rtlCol="0">
            <a:spAutoFit/>
          </a:bodyPr>
          <a:lstStyle/>
          <a:p>
            <a:pPr algn="ctr"/>
            <a:r>
              <a:rPr lang="es-EC" b="1" dirty="0"/>
              <a:t>LOCALIZACION DE LAS EMPRESAS TEXTILES EN EL ECUADOR </a:t>
            </a:r>
          </a:p>
        </p:txBody>
      </p:sp>
      <p:sp>
        <p:nvSpPr>
          <p:cNvPr id="9" name="CuadroTexto 8">
            <a:extLst>
              <a:ext uri="{FF2B5EF4-FFF2-40B4-BE49-F238E27FC236}">
                <a16:creationId xmlns:a16="http://schemas.microsoft.com/office/drawing/2014/main" id="{EC60A82E-5134-4B0A-B56B-3FD9E1922636}"/>
              </a:ext>
            </a:extLst>
          </p:cNvPr>
          <p:cNvSpPr txBox="1"/>
          <p:nvPr/>
        </p:nvSpPr>
        <p:spPr>
          <a:xfrm>
            <a:off x="3176235" y="3036673"/>
            <a:ext cx="3960440" cy="261610"/>
          </a:xfrm>
          <a:prstGeom prst="rect">
            <a:avLst/>
          </a:prstGeom>
          <a:noFill/>
        </p:spPr>
        <p:txBody>
          <a:bodyPr wrap="square" rtlCol="0">
            <a:spAutoFit/>
          </a:bodyPr>
          <a:lstStyle/>
          <a:p>
            <a:pPr algn="ctr"/>
            <a:r>
              <a:rPr lang="es-EC" sz="1100" dirty="0"/>
              <a:t>Fuente: Boletín INEC 2016</a:t>
            </a:r>
          </a:p>
        </p:txBody>
      </p:sp>
    </p:spTree>
    <p:extLst>
      <p:ext uri="{BB962C8B-B14F-4D97-AF65-F5344CB8AC3E}">
        <p14:creationId xmlns:p14="http://schemas.microsoft.com/office/powerpoint/2010/main" val="113773244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4282</TotalTime>
  <Words>889</Words>
  <Application>Microsoft Office PowerPoint</Application>
  <PresentationFormat>Presentación en pantalla (4:3)</PresentationFormat>
  <Paragraphs>184</Paragraphs>
  <Slides>24</Slides>
  <Notes>2</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24</vt:i4>
      </vt:variant>
    </vt:vector>
  </HeadingPairs>
  <TitlesOfParts>
    <vt:vector size="36" baseType="lpstr">
      <vt:lpstr>SimSun</vt:lpstr>
      <vt:lpstr>Arial</vt:lpstr>
      <vt:lpstr>Arial Black</vt:lpstr>
      <vt:lpstr>Calibri</vt:lpstr>
      <vt:lpstr>Calibri Light</vt:lpstr>
      <vt:lpstr>Calisto MT</vt:lpstr>
      <vt:lpstr>Comic Sans MS</vt:lpstr>
      <vt:lpstr>Times New Roman</vt:lpstr>
      <vt:lpstr>Trebuchet MS</vt:lpstr>
      <vt:lpstr>Wingdings 3</vt:lpstr>
      <vt:lpstr>Tema de Office</vt:lpstr>
      <vt:lpstr>Faceta</vt:lpstr>
      <vt:lpstr>INGENIERÍA EN COMERCIO EXTERIOR Y NEGOCIACIÓN INTERNACIONAL</vt:lpstr>
      <vt:lpstr>Presentación de PowerPoint</vt:lpstr>
      <vt:lpstr>Presentación de PowerPoint</vt:lpstr>
      <vt:lpstr>Presentación de PowerPoint</vt:lpstr>
      <vt:lpstr>PLANTEAMIENTO  DEL PROBLEMA </vt:lpstr>
      <vt:lpstr>PLANTEAMIENTO  DEL PROBLEMA </vt:lpstr>
      <vt:lpstr>Presentación de PowerPoint</vt:lpstr>
      <vt:lpstr>Presentación de PowerPoint</vt:lpstr>
      <vt:lpstr>Muestra Empresas Textiles </vt:lpstr>
      <vt:lpstr>Inversión extranjera</vt:lpstr>
      <vt:lpstr>PIB SECTORIAL</vt:lpstr>
      <vt:lpstr> Variación de la Producción Textil (2005 – 2015).</vt:lpstr>
      <vt:lpstr>Importaciones del sector </vt:lpstr>
      <vt:lpstr>Exportaciones FOB del sector textil del Ecuador</vt:lpstr>
      <vt:lpstr>Exportaciones de ropa interior de algodón : Subpartida: 6108.21.00.00.</vt:lpstr>
      <vt:lpstr>Medidas gubernamentales – Formación  Bruta de Capital Fijo </vt:lpstr>
      <vt:lpstr>Análisis del Sector</vt:lpstr>
      <vt:lpstr>Análisis del Sector</vt:lpstr>
      <vt:lpstr>Producción de la industria de fabricación de productos textiles. </vt:lpstr>
      <vt:lpstr>Análisis del Sector</vt:lpstr>
      <vt:lpstr>Proyección a Corto Plazo.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use5r</dc:creator>
  <cp:lastModifiedBy>Usuario de Windows</cp:lastModifiedBy>
  <cp:revision>144</cp:revision>
  <cp:lastPrinted>2018-02-17T22:55:36Z</cp:lastPrinted>
  <dcterms:created xsi:type="dcterms:W3CDTF">2017-03-21T15:06:35Z</dcterms:created>
  <dcterms:modified xsi:type="dcterms:W3CDTF">2018-03-01T15:34:53Z</dcterms:modified>
</cp:coreProperties>
</file>