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8.xml" ContentType="application/vnd.openxmlformats-officedocument.drawingml.diagramData+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714" r:id="rId1"/>
  </p:sldMasterIdLst>
  <p:notesMasterIdLst>
    <p:notesMasterId r:id="rId66"/>
  </p:notesMasterIdLst>
  <p:sldIdLst>
    <p:sldId id="293" r:id="rId2"/>
    <p:sldId id="321" r:id="rId3"/>
    <p:sldId id="257" r:id="rId4"/>
    <p:sldId id="397" r:id="rId5"/>
    <p:sldId id="398" r:id="rId6"/>
    <p:sldId id="324" r:id="rId7"/>
    <p:sldId id="325" r:id="rId8"/>
    <p:sldId id="400" r:id="rId9"/>
    <p:sldId id="328" r:id="rId10"/>
    <p:sldId id="399" r:id="rId11"/>
    <p:sldId id="434" r:id="rId12"/>
    <p:sldId id="329" r:id="rId13"/>
    <p:sldId id="327" r:id="rId14"/>
    <p:sldId id="373" r:id="rId15"/>
    <p:sldId id="374" r:id="rId16"/>
    <p:sldId id="375" r:id="rId17"/>
    <p:sldId id="330" r:id="rId18"/>
    <p:sldId id="333" r:id="rId19"/>
    <p:sldId id="401" r:id="rId20"/>
    <p:sldId id="402" r:id="rId21"/>
    <p:sldId id="331" r:id="rId22"/>
    <p:sldId id="391" r:id="rId23"/>
    <p:sldId id="441" r:id="rId24"/>
    <p:sldId id="390" r:id="rId25"/>
    <p:sldId id="435" r:id="rId26"/>
    <p:sldId id="442" r:id="rId27"/>
    <p:sldId id="443" r:id="rId28"/>
    <p:sldId id="440" r:id="rId29"/>
    <p:sldId id="403" r:id="rId30"/>
    <p:sldId id="429" r:id="rId31"/>
    <p:sldId id="425" r:id="rId32"/>
    <p:sldId id="426" r:id="rId33"/>
    <p:sldId id="444" r:id="rId34"/>
    <p:sldId id="445" r:id="rId35"/>
    <p:sldId id="446" r:id="rId36"/>
    <p:sldId id="447" r:id="rId37"/>
    <p:sldId id="448" r:id="rId38"/>
    <p:sldId id="449" r:id="rId39"/>
    <p:sldId id="453" r:id="rId40"/>
    <p:sldId id="452" r:id="rId41"/>
    <p:sldId id="454" r:id="rId42"/>
    <p:sldId id="455" r:id="rId43"/>
    <p:sldId id="456" r:id="rId44"/>
    <p:sldId id="457" r:id="rId45"/>
    <p:sldId id="458" r:id="rId46"/>
    <p:sldId id="438" r:id="rId47"/>
    <p:sldId id="459" r:id="rId48"/>
    <p:sldId id="460" r:id="rId49"/>
    <p:sldId id="461" r:id="rId50"/>
    <p:sldId id="462" r:id="rId51"/>
    <p:sldId id="463" r:id="rId52"/>
    <p:sldId id="464" r:id="rId53"/>
    <p:sldId id="427" r:id="rId54"/>
    <p:sldId id="465" r:id="rId55"/>
    <p:sldId id="466" r:id="rId56"/>
    <p:sldId id="467" r:id="rId57"/>
    <p:sldId id="468" r:id="rId58"/>
    <p:sldId id="469" r:id="rId59"/>
    <p:sldId id="362" r:id="rId60"/>
    <p:sldId id="368" r:id="rId61"/>
    <p:sldId id="371" r:id="rId62"/>
    <p:sldId id="431" r:id="rId63"/>
    <p:sldId id="433" r:id="rId64"/>
    <p:sldId id="320" r:id="rId6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5" autoAdjust="0"/>
    <p:restoredTop sz="84601" autoAdjust="0"/>
  </p:normalViewPr>
  <p:slideViewPr>
    <p:cSldViewPr snapToGrid="0">
      <p:cViewPr varScale="1">
        <p:scale>
          <a:sx n="63" d="100"/>
          <a:sy n="63" d="100"/>
        </p:scale>
        <p:origin x="888"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ata4.xml.rels><?xml version="1.0" encoding="UTF-8" standalone="yes"?>
<Relationships xmlns="http://schemas.openxmlformats.org/package/2006/relationships"><Relationship Id="rId1" Type="http://schemas.openxmlformats.org/officeDocument/2006/relationships/image" Target="../media/image7.png"/></Relationships>
</file>

<file path=ppt/diagrams/_rels/data8.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4.xml.rels><?xml version="1.0" encoding="UTF-8" standalone="yes"?>
<Relationships xmlns="http://schemas.openxmlformats.org/package/2006/relationships"><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E84AF8-1D10-4F13-8B6A-3978DC305B56}"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s-EC"/>
        </a:p>
      </dgm:t>
    </dgm:pt>
    <dgm:pt modelId="{257CF1C3-B41F-40ED-BFF5-B9E4BF4C9891}">
      <dgm:prSet phldrT="[Texto]" custT="1"/>
      <dgm:spPr/>
      <dgm:t>
        <a:bodyPr/>
        <a:lstStyle/>
        <a:p>
          <a:r>
            <a:rPr lang="es-EC" sz="2000" b="0" dirty="0"/>
            <a:t>ANTECEDENTES </a:t>
          </a:r>
        </a:p>
      </dgm:t>
    </dgm:pt>
    <dgm:pt modelId="{71C1C247-F8D8-44F7-9DC4-FF88284244FD}" type="parTrans" cxnId="{DA996B7E-406F-4F1B-A9DD-3C3F26593F6C}">
      <dgm:prSet/>
      <dgm:spPr/>
      <dgm:t>
        <a:bodyPr/>
        <a:lstStyle/>
        <a:p>
          <a:endParaRPr lang="es-EC" sz="1800" b="0"/>
        </a:p>
      </dgm:t>
    </dgm:pt>
    <dgm:pt modelId="{9BC7DD22-F938-430F-AD0C-2662B5E13C49}" type="sibTrans" cxnId="{DA996B7E-406F-4F1B-A9DD-3C3F26593F6C}">
      <dgm:prSet/>
      <dgm:spPr/>
      <dgm:t>
        <a:bodyPr/>
        <a:lstStyle/>
        <a:p>
          <a:endParaRPr lang="es-EC" sz="1800" b="0"/>
        </a:p>
      </dgm:t>
    </dgm:pt>
    <dgm:pt modelId="{E3EB2EE5-DF7D-44CE-8645-3FEF24ED353C}">
      <dgm:prSet phldrT="[Texto]" custT="1"/>
      <dgm:spPr/>
      <dgm:t>
        <a:bodyPr/>
        <a:lstStyle/>
        <a:p>
          <a:r>
            <a:rPr lang="es-EC" sz="2000" b="0" dirty="0"/>
            <a:t>MARCO TEÓRICO</a:t>
          </a:r>
        </a:p>
      </dgm:t>
    </dgm:pt>
    <dgm:pt modelId="{CD2C96C0-CC78-43D9-A186-906C028DB3E7}" type="parTrans" cxnId="{B061F631-B4C9-41EF-B6EC-16C5D06B5896}">
      <dgm:prSet/>
      <dgm:spPr/>
      <dgm:t>
        <a:bodyPr/>
        <a:lstStyle/>
        <a:p>
          <a:endParaRPr lang="es-EC" sz="1800" b="0"/>
        </a:p>
      </dgm:t>
    </dgm:pt>
    <dgm:pt modelId="{E784687F-C023-4AE0-85B9-345874B722F5}" type="sibTrans" cxnId="{B061F631-B4C9-41EF-B6EC-16C5D06B5896}">
      <dgm:prSet/>
      <dgm:spPr/>
      <dgm:t>
        <a:bodyPr/>
        <a:lstStyle/>
        <a:p>
          <a:endParaRPr lang="es-EC" sz="1800" b="0"/>
        </a:p>
      </dgm:t>
    </dgm:pt>
    <dgm:pt modelId="{A9023425-3A71-4E12-BA30-1B58F21D877B}">
      <dgm:prSet phldrT="[Texto]" custT="1"/>
      <dgm:spPr/>
      <dgm:t>
        <a:bodyPr/>
        <a:lstStyle/>
        <a:p>
          <a:r>
            <a:rPr lang="es-EC" sz="2000" b="0" dirty="0"/>
            <a:t>METODOLOGÍA Y DESARROLLO</a:t>
          </a:r>
        </a:p>
      </dgm:t>
    </dgm:pt>
    <dgm:pt modelId="{6FC5EB98-3230-4300-AE61-3C3BDA7F36E8}" type="parTrans" cxnId="{CB6502CB-F652-4F85-9A09-0C8D1506466D}">
      <dgm:prSet/>
      <dgm:spPr/>
      <dgm:t>
        <a:bodyPr/>
        <a:lstStyle/>
        <a:p>
          <a:endParaRPr lang="es-EC" sz="1800" b="0"/>
        </a:p>
      </dgm:t>
    </dgm:pt>
    <dgm:pt modelId="{99A76AB8-7EC1-4F5C-8746-6861143B8BE7}" type="sibTrans" cxnId="{CB6502CB-F652-4F85-9A09-0C8D1506466D}">
      <dgm:prSet/>
      <dgm:spPr/>
      <dgm:t>
        <a:bodyPr/>
        <a:lstStyle/>
        <a:p>
          <a:endParaRPr lang="es-EC" sz="1800" b="0"/>
        </a:p>
      </dgm:t>
    </dgm:pt>
    <dgm:pt modelId="{A1410BB3-392F-45E0-8DA9-BF50CA1FEFB3}">
      <dgm:prSet custT="1"/>
      <dgm:spPr/>
      <dgm:t>
        <a:bodyPr/>
        <a:lstStyle/>
        <a:p>
          <a:r>
            <a:rPr lang="es-EC" sz="2000" b="0" dirty="0"/>
            <a:t>OBJETIVOS</a:t>
          </a:r>
        </a:p>
      </dgm:t>
    </dgm:pt>
    <dgm:pt modelId="{86F18BBB-CA19-40A5-88C5-0C3CE0F10AB9}" type="parTrans" cxnId="{3A0005BF-B85B-42C6-A6AB-D40B2ED19325}">
      <dgm:prSet/>
      <dgm:spPr/>
      <dgm:t>
        <a:bodyPr/>
        <a:lstStyle/>
        <a:p>
          <a:endParaRPr lang="es-EC" sz="1800" b="0"/>
        </a:p>
      </dgm:t>
    </dgm:pt>
    <dgm:pt modelId="{4477AD44-3A88-422D-8035-9511A6498436}" type="sibTrans" cxnId="{3A0005BF-B85B-42C6-A6AB-D40B2ED19325}">
      <dgm:prSet/>
      <dgm:spPr/>
      <dgm:t>
        <a:bodyPr/>
        <a:lstStyle/>
        <a:p>
          <a:endParaRPr lang="es-EC" sz="1800" b="0"/>
        </a:p>
      </dgm:t>
    </dgm:pt>
    <dgm:pt modelId="{C410F6C4-DC04-42B3-A61F-48E3F9BC40D9}">
      <dgm:prSet custT="1"/>
      <dgm:spPr/>
      <dgm:t>
        <a:bodyPr/>
        <a:lstStyle/>
        <a:p>
          <a:r>
            <a:rPr lang="es-EC" sz="2000" b="0" dirty="0"/>
            <a:t>INTRODUCCIÓN</a:t>
          </a:r>
        </a:p>
      </dgm:t>
    </dgm:pt>
    <dgm:pt modelId="{12284443-30C4-4977-8DA2-3F92E279BF76}" type="parTrans" cxnId="{1716AB09-B1C5-4EA9-B299-948D59D436D5}">
      <dgm:prSet/>
      <dgm:spPr/>
      <dgm:t>
        <a:bodyPr/>
        <a:lstStyle/>
        <a:p>
          <a:endParaRPr lang="es-EC" sz="1800" b="0"/>
        </a:p>
      </dgm:t>
    </dgm:pt>
    <dgm:pt modelId="{32B22275-DCCB-462A-ADA9-0EDFE1809CD4}" type="sibTrans" cxnId="{1716AB09-B1C5-4EA9-B299-948D59D436D5}">
      <dgm:prSet/>
      <dgm:spPr/>
      <dgm:t>
        <a:bodyPr/>
        <a:lstStyle/>
        <a:p>
          <a:endParaRPr lang="es-EC" sz="1800" b="0"/>
        </a:p>
      </dgm:t>
    </dgm:pt>
    <dgm:pt modelId="{E6A184BF-9FDB-4609-96F2-11B573E86BD5}">
      <dgm:prSet phldrT="[Texto]" custT="1"/>
      <dgm:spPr/>
      <dgm:t>
        <a:bodyPr/>
        <a:lstStyle/>
        <a:p>
          <a:r>
            <a:rPr lang="es-EC" sz="2000" b="0" dirty="0"/>
            <a:t>RESULTADOS</a:t>
          </a:r>
        </a:p>
      </dgm:t>
    </dgm:pt>
    <dgm:pt modelId="{FCC8ABD1-A36F-4385-B2B4-7496A18003C4}" type="parTrans" cxnId="{5FB9FCA9-D101-4A42-A863-431B7B9F7EDB}">
      <dgm:prSet/>
      <dgm:spPr/>
      <dgm:t>
        <a:bodyPr/>
        <a:lstStyle/>
        <a:p>
          <a:endParaRPr lang="es-ES" b="0"/>
        </a:p>
      </dgm:t>
    </dgm:pt>
    <dgm:pt modelId="{FC2F841E-3921-40CC-B538-CEE9C9A6FC8F}" type="sibTrans" cxnId="{5FB9FCA9-D101-4A42-A863-431B7B9F7EDB}">
      <dgm:prSet/>
      <dgm:spPr/>
      <dgm:t>
        <a:bodyPr/>
        <a:lstStyle/>
        <a:p>
          <a:endParaRPr lang="es-ES" b="0"/>
        </a:p>
      </dgm:t>
    </dgm:pt>
    <dgm:pt modelId="{02ED37BC-4235-4D60-93F9-6F0B6FDC47E2}">
      <dgm:prSet phldrT="[Texto]" custT="1"/>
      <dgm:spPr/>
      <dgm:t>
        <a:bodyPr/>
        <a:lstStyle/>
        <a:p>
          <a:r>
            <a:rPr lang="es-EC" sz="2000" b="0" dirty="0"/>
            <a:t>CONCLUSIONES Y RECOMENDACIONES</a:t>
          </a:r>
        </a:p>
      </dgm:t>
    </dgm:pt>
    <dgm:pt modelId="{808B327D-18C2-4A4E-9275-58311246BAD9}" type="parTrans" cxnId="{FD348D25-B390-4299-8E8A-1844A7BA29D9}">
      <dgm:prSet/>
      <dgm:spPr/>
      <dgm:t>
        <a:bodyPr/>
        <a:lstStyle/>
        <a:p>
          <a:endParaRPr lang="es-ES" b="0"/>
        </a:p>
      </dgm:t>
    </dgm:pt>
    <dgm:pt modelId="{A9982C0E-C3A0-434A-88A7-C3AD65181927}" type="sibTrans" cxnId="{FD348D25-B390-4299-8E8A-1844A7BA29D9}">
      <dgm:prSet/>
      <dgm:spPr/>
      <dgm:t>
        <a:bodyPr/>
        <a:lstStyle/>
        <a:p>
          <a:endParaRPr lang="es-ES" b="0"/>
        </a:p>
      </dgm:t>
    </dgm:pt>
    <dgm:pt modelId="{F899BDDE-62E2-4A5D-8F8E-848485D1653E}" type="pres">
      <dgm:prSet presAssocID="{90E84AF8-1D10-4F13-8B6A-3978DC305B56}" presName="Name0" presStyleCnt="0">
        <dgm:presLayoutVars>
          <dgm:chMax val="7"/>
          <dgm:chPref val="7"/>
          <dgm:dir/>
        </dgm:presLayoutVars>
      </dgm:prSet>
      <dgm:spPr/>
      <dgm:t>
        <a:bodyPr/>
        <a:lstStyle/>
        <a:p>
          <a:endParaRPr lang="es-EC"/>
        </a:p>
      </dgm:t>
    </dgm:pt>
    <dgm:pt modelId="{D631420C-AD5A-4736-A06D-C6B234BA614A}" type="pres">
      <dgm:prSet presAssocID="{90E84AF8-1D10-4F13-8B6A-3978DC305B56}" presName="Name1" presStyleCnt="0"/>
      <dgm:spPr/>
      <dgm:t>
        <a:bodyPr/>
        <a:lstStyle/>
        <a:p>
          <a:endParaRPr lang="es-EC"/>
        </a:p>
      </dgm:t>
    </dgm:pt>
    <dgm:pt modelId="{73F040A3-C904-4A0E-9A7E-C098E2781D42}" type="pres">
      <dgm:prSet presAssocID="{90E84AF8-1D10-4F13-8B6A-3978DC305B56}" presName="cycle" presStyleCnt="0"/>
      <dgm:spPr/>
      <dgm:t>
        <a:bodyPr/>
        <a:lstStyle/>
        <a:p>
          <a:endParaRPr lang="es-EC"/>
        </a:p>
      </dgm:t>
    </dgm:pt>
    <dgm:pt modelId="{7B323B81-5342-4676-95C7-52E562BB839D}" type="pres">
      <dgm:prSet presAssocID="{90E84AF8-1D10-4F13-8B6A-3978DC305B56}" presName="srcNode" presStyleLbl="node1" presStyleIdx="0" presStyleCnt="7"/>
      <dgm:spPr/>
      <dgm:t>
        <a:bodyPr/>
        <a:lstStyle/>
        <a:p>
          <a:endParaRPr lang="es-EC"/>
        </a:p>
      </dgm:t>
    </dgm:pt>
    <dgm:pt modelId="{0E1656E1-3328-4C80-937E-FFD5A1FE9977}" type="pres">
      <dgm:prSet presAssocID="{90E84AF8-1D10-4F13-8B6A-3978DC305B56}" presName="conn" presStyleLbl="parChTrans1D2" presStyleIdx="0" presStyleCnt="1"/>
      <dgm:spPr/>
      <dgm:t>
        <a:bodyPr/>
        <a:lstStyle/>
        <a:p>
          <a:endParaRPr lang="es-EC"/>
        </a:p>
      </dgm:t>
    </dgm:pt>
    <dgm:pt modelId="{A3A92EA8-8F49-4C22-96E9-104A16E22A51}" type="pres">
      <dgm:prSet presAssocID="{90E84AF8-1D10-4F13-8B6A-3978DC305B56}" presName="extraNode" presStyleLbl="node1" presStyleIdx="0" presStyleCnt="7"/>
      <dgm:spPr/>
      <dgm:t>
        <a:bodyPr/>
        <a:lstStyle/>
        <a:p>
          <a:endParaRPr lang="es-EC"/>
        </a:p>
      </dgm:t>
    </dgm:pt>
    <dgm:pt modelId="{28FF0DB4-42A8-44C6-9E3D-CA6E48ABFDAC}" type="pres">
      <dgm:prSet presAssocID="{90E84AF8-1D10-4F13-8B6A-3978DC305B56}" presName="dstNode" presStyleLbl="node1" presStyleIdx="0" presStyleCnt="7"/>
      <dgm:spPr/>
      <dgm:t>
        <a:bodyPr/>
        <a:lstStyle/>
        <a:p>
          <a:endParaRPr lang="es-EC"/>
        </a:p>
      </dgm:t>
    </dgm:pt>
    <dgm:pt modelId="{9EE3573E-2728-49EB-96A8-61B512A0E98A}" type="pres">
      <dgm:prSet presAssocID="{257CF1C3-B41F-40ED-BFF5-B9E4BF4C9891}" presName="text_1" presStyleLbl="node1" presStyleIdx="0" presStyleCnt="7">
        <dgm:presLayoutVars>
          <dgm:bulletEnabled val="1"/>
        </dgm:presLayoutVars>
      </dgm:prSet>
      <dgm:spPr/>
      <dgm:t>
        <a:bodyPr/>
        <a:lstStyle/>
        <a:p>
          <a:endParaRPr lang="es-EC"/>
        </a:p>
      </dgm:t>
    </dgm:pt>
    <dgm:pt modelId="{697F3FCB-6EAD-4090-8A3E-051C7DD0748C}" type="pres">
      <dgm:prSet presAssocID="{257CF1C3-B41F-40ED-BFF5-B9E4BF4C9891}" presName="accent_1" presStyleCnt="0"/>
      <dgm:spPr/>
      <dgm:t>
        <a:bodyPr/>
        <a:lstStyle/>
        <a:p>
          <a:endParaRPr lang="es-EC"/>
        </a:p>
      </dgm:t>
    </dgm:pt>
    <dgm:pt modelId="{360C8C1B-C2E7-4E9F-98C2-3B6DFB75F141}" type="pres">
      <dgm:prSet presAssocID="{257CF1C3-B41F-40ED-BFF5-B9E4BF4C9891}" presName="accentRepeatNode" presStyleLbl="solidFgAcc1" presStyleIdx="0" presStyleCnt="7"/>
      <dgm:spPr/>
      <dgm:t>
        <a:bodyPr/>
        <a:lstStyle/>
        <a:p>
          <a:endParaRPr lang="es-EC"/>
        </a:p>
      </dgm:t>
    </dgm:pt>
    <dgm:pt modelId="{027518C8-8A64-48C1-BC87-E6628DC60B97}" type="pres">
      <dgm:prSet presAssocID="{C410F6C4-DC04-42B3-A61F-48E3F9BC40D9}" presName="text_2" presStyleLbl="node1" presStyleIdx="1" presStyleCnt="7">
        <dgm:presLayoutVars>
          <dgm:bulletEnabled val="1"/>
        </dgm:presLayoutVars>
      </dgm:prSet>
      <dgm:spPr/>
      <dgm:t>
        <a:bodyPr/>
        <a:lstStyle/>
        <a:p>
          <a:endParaRPr lang="es-EC"/>
        </a:p>
      </dgm:t>
    </dgm:pt>
    <dgm:pt modelId="{09CD3F2C-1723-4C53-9EC0-0254E405BF71}" type="pres">
      <dgm:prSet presAssocID="{C410F6C4-DC04-42B3-A61F-48E3F9BC40D9}" presName="accent_2" presStyleCnt="0"/>
      <dgm:spPr/>
      <dgm:t>
        <a:bodyPr/>
        <a:lstStyle/>
        <a:p>
          <a:endParaRPr lang="es-EC"/>
        </a:p>
      </dgm:t>
    </dgm:pt>
    <dgm:pt modelId="{D9A3DD82-8DA2-4CAB-92D9-CB465F2BBFFD}" type="pres">
      <dgm:prSet presAssocID="{C410F6C4-DC04-42B3-A61F-48E3F9BC40D9}" presName="accentRepeatNode" presStyleLbl="solidFgAcc1" presStyleIdx="1" presStyleCnt="7"/>
      <dgm:spPr/>
      <dgm:t>
        <a:bodyPr/>
        <a:lstStyle/>
        <a:p>
          <a:endParaRPr lang="es-EC"/>
        </a:p>
      </dgm:t>
    </dgm:pt>
    <dgm:pt modelId="{5428243F-74E2-4527-ACF3-B852693D8822}" type="pres">
      <dgm:prSet presAssocID="{A1410BB3-392F-45E0-8DA9-BF50CA1FEFB3}" presName="text_3" presStyleLbl="node1" presStyleIdx="2" presStyleCnt="7">
        <dgm:presLayoutVars>
          <dgm:bulletEnabled val="1"/>
        </dgm:presLayoutVars>
      </dgm:prSet>
      <dgm:spPr/>
      <dgm:t>
        <a:bodyPr/>
        <a:lstStyle/>
        <a:p>
          <a:endParaRPr lang="es-EC"/>
        </a:p>
      </dgm:t>
    </dgm:pt>
    <dgm:pt modelId="{3CEBDF43-4B0B-4395-A62F-39AA514B84F4}" type="pres">
      <dgm:prSet presAssocID="{A1410BB3-392F-45E0-8DA9-BF50CA1FEFB3}" presName="accent_3" presStyleCnt="0"/>
      <dgm:spPr/>
      <dgm:t>
        <a:bodyPr/>
        <a:lstStyle/>
        <a:p>
          <a:endParaRPr lang="es-EC"/>
        </a:p>
      </dgm:t>
    </dgm:pt>
    <dgm:pt modelId="{B8BCBD71-841C-45AF-802D-4934E1F6F72C}" type="pres">
      <dgm:prSet presAssocID="{A1410BB3-392F-45E0-8DA9-BF50CA1FEFB3}" presName="accentRepeatNode" presStyleLbl="solidFgAcc1" presStyleIdx="2" presStyleCnt="7"/>
      <dgm:spPr/>
      <dgm:t>
        <a:bodyPr/>
        <a:lstStyle/>
        <a:p>
          <a:endParaRPr lang="es-EC"/>
        </a:p>
      </dgm:t>
    </dgm:pt>
    <dgm:pt modelId="{A02AE1DD-898D-47A3-B1BE-4370A357B37C}" type="pres">
      <dgm:prSet presAssocID="{E3EB2EE5-DF7D-44CE-8645-3FEF24ED353C}" presName="text_4" presStyleLbl="node1" presStyleIdx="3" presStyleCnt="7">
        <dgm:presLayoutVars>
          <dgm:bulletEnabled val="1"/>
        </dgm:presLayoutVars>
      </dgm:prSet>
      <dgm:spPr/>
      <dgm:t>
        <a:bodyPr/>
        <a:lstStyle/>
        <a:p>
          <a:endParaRPr lang="es-EC"/>
        </a:p>
      </dgm:t>
    </dgm:pt>
    <dgm:pt modelId="{0F8854B1-7121-424E-947E-AD0949AD9985}" type="pres">
      <dgm:prSet presAssocID="{E3EB2EE5-DF7D-44CE-8645-3FEF24ED353C}" presName="accent_4" presStyleCnt="0"/>
      <dgm:spPr/>
      <dgm:t>
        <a:bodyPr/>
        <a:lstStyle/>
        <a:p>
          <a:endParaRPr lang="es-EC"/>
        </a:p>
      </dgm:t>
    </dgm:pt>
    <dgm:pt modelId="{CE6498D5-8B8A-4927-8EF0-9A365B18FF44}" type="pres">
      <dgm:prSet presAssocID="{E3EB2EE5-DF7D-44CE-8645-3FEF24ED353C}" presName="accentRepeatNode" presStyleLbl="solidFgAcc1" presStyleIdx="3" presStyleCnt="7"/>
      <dgm:spPr/>
      <dgm:t>
        <a:bodyPr/>
        <a:lstStyle/>
        <a:p>
          <a:endParaRPr lang="es-EC"/>
        </a:p>
      </dgm:t>
    </dgm:pt>
    <dgm:pt modelId="{E0B6C26D-86E7-4082-8B85-E7A1D0C25226}" type="pres">
      <dgm:prSet presAssocID="{A9023425-3A71-4E12-BA30-1B58F21D877B}" presName="text_5" presStyleLbl="node1" presStyleIdx="4" presStyleCnt="7">
        <dgm:presLayoutVars>
          <dgm:bulletEnabled val="1"/>
        </dgm:presLayoutVars>
      </dgm:prSet>
      <dgm:spPr/>
      <dgm:t>
        <a:bodyPr/>
        <a:lstStyle/>
        <a:p>
          <a:endParaRPr lang="es-EC"/>
        </a:p>
      </dgm:t>
    </dgm:pt>
    <dgm:pt modelId="{C1C86FE8-E7B5-4A51-A1B4-8D2194A63815}" type="pres">
      <dgm:prSet presAssocID="{A9023425-3A71-4E12-BA30-1B58F21D877B}" presName="accent_5" presStyleCnt="0"/>
      <dgm:spPr/>
      <dgm:t>
        <a:bodyPr/>
        <a:lstStyle/>
        <a:p>
          <a:endParaRPr lang="es-EC"/>
        </a:p>
      </dgm:t>
    </dgm:pt>
    <dgm:pt modelId="{2CEAD3A3-7552-4527-A4B3-0F1C36E613A7}" type="pres">
      <dgm:prSet presAssocID="{A9023425-3A71-4E12-BA30-1B58F21D877B}" presName="accentRepeatNode" presStyleLbl="solidFgAcc1" presStyleIdx="4" presStyleCnt="7"/>
      <dgm:spPr/>
      <dgm:t>
        <a:bodyPr/>
        <a:lstStyle/>
        <a:p>
          <a:endParaRPr lang="es-EC"/>
        </a:p>
      </dgm:t>
    </dgm:pt>
    <dgm:pt modelId="{0608C771-645B-4FA7-9D13-A767B0A17FDE}" type="pres">
      <dgm:prSet presAssocID="{E6A184BF-9FDB-4609-96F2-11B573E86BD5}" presName="text_6" presStyleLbl="node1" presStyleIdx="5" presStyleCnt="7">
        <dgm:presLayoutVars>
          <dgm:bulletEnabled val="1"/>
        </dgm:presLayoutVars>
      </dgm:prSet>
      <dgm:spPr/>
      <dgm:t>
        <a:bodyPr/>
        <a:lstStyle/>
        <a:p>
          <a:endParaRPr lang="es-EC"/>
        </a:p>
      </dgm:t>
    </dgm:pt>
    <dgm:pt modelId="{771C55AC-DCBD-473D-A0DA-901FD1315BAE}" type="pres">
      <dgm:prSet presAssocID="{E6A184BF-9FDB-4609-96F2-11B573E86BD5}" presName="accent_6" presStyleCnt="0"/>
      <dgm:spPr/>
      <dgm:t>
        <a:bodyPr/>
        <a:lstStyle/>
        <a:p>
          <a:endParaRPr lang="es-EC"/>
        </a:p>
      </dgm:t>
    </dgm:pt>
    <dgm:pt modelId="{B80414D8-4045-494B-90B1-0A7A470A1DCA}" type="pres">
      <dgm:prSet presAssocID="{E6A184BF-9FDB-4609-96F2-11B573E86BD5}" presName="accentRepeatNode" presStyleLbl="solidFgAcc1" presStyleIdx="5" presStyleCnt="7"/>
      <dgm:spPr>
        <a:xfrm>
          <a:off x="508338" y="3804699"/>
          <a:ext cx="603735" cy="603735"/>
        </a:xfrm>
        <a:prstGeom prst="ellipse">
          <a:avLst/>
        </a:prstGeom>
      </dgm:spPr>
      <dgm:t>
        <a:bodyPr/>
        <a:lstStyle/>
        <a:p>
          <a:endParaRPr lang="es-EC"/>
        </a:p>
      </dgm:t>
    </dgm:pt>
    <dgm:pt modelId="{42F81C41-83F8-4189-A0AA-3F2EEB173BBA}" type="pres">
      <dgm:prSet presAssocID="{02ED37BC-4235-4D60-93F9-6F0B6FDC47E2}" presName="text_7" presStyleLbl="node1" presStyleIdx="6" presStyleCnt="7">
        <dgm:presLayoutVars>
          <dgm:bulletEnabled val="1"/>
        </dgm:presLayoutVars>
      </dgm:prSet>
      <dgm:spPr/>
      <dgm:t>
        <a:bodyPr/>
        <a:lstStyle/>
        <a:p>
          <a:endParaRPr lang="es-EC"/>
        </a:p>
      </dgm:t>
    </dgm:pt>
    <dgm:pt modelId="{E5A6BB23-F47A-46B4-B8E4-4A8DBF4256D5}" type="pres">
      <dgm:prSet presAssocID="{02ED37BC-4235-4D60-93F9-6F0B6FDC47E2}" presName="accent_7" presStyleCnt="0"/>
      <dgm:spPr/>
      <dgm:t>
        <a:bodyPr/>
        <a:lstStyle/>
        <a:p>
          <a:endParaRPr lang="es-EC"/>
        </a:p>
      </dgm:t>
    </dgm:pt>
    <dgm:pt modelId="{1354E48A-60A7-4D91-9E67-46E77B5EF56D}" type="pres">
      <dgm:prSet presAssocID="{02ED37BC-4235-4D60-93F9-6F0B6FDC47E2}" presName="accentRepeatNode" presStyleLbl="solidFgAcc1" presStyleIdx="6" presStyleCnt="7"/>
      <dgm:spPr>
        <a:xfrm>
          <a:off x="70949" y="4529607"/>
          <a:ext cx="603735" cy="603735"/>
        </a:xfrm>
        <a:prstGeom prst="ellipse">
          <a:avLst/>
        </a:prstGeom>
      </dgm:spPr>
      <dgm:t>
        <a:bodyPr/>
        <a:lstStyle/>
        <a:p>
          <a:endParaRPr lang="es-EC"/>
        </a:p>
      </dgm:t>
    </dgm:pt>
  </dgm:ptLst>
  <dgm:cxnLst>
    <dgm:cxn modelId="{7F645057-163F-4682-A788-19D3ADF1AFCA}" type="presOf" srcId="{A9023425-3A71-4E12-BA30-1B58F21D877B}" destId="{E0B6C26D-86E7-4082-8B85-E7A1D0C25226}" srcOrd="0" destOrd="0" presId="urn:microsoft.com/office/officeart/2008/layout/VerticalCurvedList"/>
    <dgm:cxn modelId="{FD348D25-B390-4299-8E8A-1844A7BA29D9}" srcId="{90E84AF8-1D10-4F13-8B6A-3978DC305B56}" destId="{02ED37BC-4235-4D60-93F9-6F0B6FDC47E2}" srcOrd="6" destOrd="0" parTransId="{808B327D-18C2-4A4E-9275-58311246BAD9}" sibTransId="{A9982C0E-C3A0-434A-88A7-C3AD65181927}"/>
    <dgm:cxn modelId="{13674070-741E-4D63-9BB4-7047FB373FB4}" type="presOf" srcId="{90E84AF8-1D10-4F13-8B6A-3978DC305B56}" destId="{F899BDDE-62E2-4A5D-8F8E-848485D1653E}" srcOrd="0" destOrd="0" presId="urn:microsoft.com/office/officeart/2008/layout/VerticalCurvedList"/>
    <dgm:cxn modelId="{1716AB09-B1C5-4EA9-B299-948D59D436D5}" srcId="{90E84AF8-1D10-4F13-8B6A-3978DC305B56}" destId="{C410F6C4-DC04-42B3-A61F-48E3F9BC40D9}" srcOrd="1" destOrd="0" parTransId="{12284443-30C4-4977-8DA2-3F92E279BF76}" sibTransId="{32B22275-DCCB-462A-ADA9-0EDFE1809CD4}"/>
    <dgm:cxn modelId="{5FB9FCA9-D101-4A42-A863-431B7B9F7EDB}" srcId="{90E84AF8-1D10-4F13-8B6A-3978DC305B56}" destId="{E6A184BF-9FDB-4609-96F2-11B573E86BD5}" srcOrd="5" destOrd="0" parTransId="{FCC8ABD1-A36F-4385-B2B4-7496A18003C4}" sibTransId="{FC2F841E-3921-40CC-B538-CEE9C9A6FC8F}"/>
    <dgm:cxn modelId="{DA996B7E-406F-4F1B-A9DD-3C3F26593F6C}" srcId="{90E84AF8-1D10-4F13-8B6A-3978DC305B56}" destId="{257CF1C3-B41F-40ED-BFF5-B9E4BF4C9891}" srcOrd="0" destOrd="0" parTransId="{71C1C247-F8D8-44F7-9DC4-FF88284244FD}" sibTransId="{9BC7DD22-F938-430F-AD0C-2662B5E13C49}"/>
    <dgm:cxn modelId="{B061F631-B4C9-41EF-B6EC-16C5D06B5896}" srcId="{90E84AF8-1D10-4F13-8B6A-3978DC305B56}" destId="{E3EB2EE5-DF7D-44CE-8645-3FEF24ED353C}" srcOrd="3" destOrd="0" parTransId="{CD2C96C0-CC78-43D9-A186-906C028DB3E7}" sibTransId="{E784687F-C023-4AE0-85B9-345874B722F5}"/>
    <dgm:cxn modelId="{057FAAA7-D0F9-4FF3-BF98-5819C1119139}" type="presOf" srcId="{C410F6C4-DC04-42B3-A61F-48E3F9BC40D9}" destId="{027518C8-8A64-48C1-BC87-E6628DC60B97}" srcOrd="0" destOrd="0" presId="urn:microsoft.com/office/officeart/2008/layout/VerticalCurvedList"/>
    <dgm:cxn modelId="{0C4619D1-9A55-4926-8CF4-4F0435086A07}" type="presOf" srcId="{E6A184BF-9FDB-4609-96F2-11B573E86BD5}" destId="{0608C771-645B-4FA7-9D13-A767B0A17FDE}" srcOrd="0" destOrd="0" presId="urn:microsoft.com/office/officeart/2008/layout/VerticalCurvedList"/>
    <dgm:cxn modelId="{CB6502CB-F652-4F85-9A09-0C8D1506466D}" srcId="{90E84AF8-1D10-4F13-8B6A-3978DC305B56}" destId="{A9023425-3A71-4E12-BA30-1B58F21D877B}" srcOrd="4" destOrd="0" parTransId="{6FC5EB98-3230-4300-AE61-3C3BDA7F36E8}" sibTransId="{99A76AB8-7EC1-4F5C-8746-6861143B8BE7}"/>
    <dgm:cxn modelId="{53838874-771A-450C-BA9D-0D56F21CF036}" type="presOf" srcId="{02ED37BC-4235-4D60-93F9-6F0B6FDC47E2}" destId="{42F81C41-83F8-4189-A0AA-3F2EEB173BBA}" srcOrd="0" destOrd="0" presId="urn:microsoft.com/office/officeart/2008/layout/VerticalCurvedList"/>
    <dgm:cxn modelId="{735709D9-5F90-4860-BCBD-6AFDD3233BB0}" type="presOf" srcId="{A1410BB3-392F-45E0-8DA9-BF50CA1FEFB3}" destId="{5428243F-74E2-4527-ACF3-B852693D8822}" srcOrd="0" destOrd="0" presId="urn:microsoft.com/office/officeart/2008/layout/VerticalCurvedList"/>
    <dgm:cxn modelId="{75186A15-A43B-4BEF-B9DA-51447E0FADF1}" type="presOf" srcId="{9BC7DD22-F938-430F-AD0C-2662B5E13C49}" destId="{0E1656E1-3328-4C80-937E-FFD5A1FE9977}" srcOrd="0" destOrd="0" presId="urn:microsoft.com/office/officeart/2008/layout/VerticalCurvedList"/>
    <dgm:cxn modelId="{46D72C57-3690-460D-BAC6-E7C463CCA872}" type="presOf" srcId="{E3EB2EE5-DF7D-44CE-8645-3FEF24ED353C}" destId="{A02AE1DD-898D-47A3-B1BE-4370A357B37C}" srcOrd="0" destOrd="0" presId="urn:microsoft.com/office/officeart/2008/layout/VerticalCurvedList"/>
    <dgm:cxn modelId="{C0970388-9D4D-4E57-9E86-0C92D36E0ED7}" type="presOf" srcId="{257CF1C3-B41F-40ED-BFF5-B9E4BF4C9891}" destId="{9EE3573E-2728-49EB-96A8-61B512A0E98A}" srcOrd="0" destOrd="0" presId="urn:microsoft.com/office/officeart/2008/layout/VerticalCurvedList"/>
    <dgm:cxn modelId="{3A0005BF-B85B-42C6-A6AB-D40B2ED19325}" srcId="{90E84AF8-1D10-4F13-8B6A-3978DC305B56}" destId="{A1410BB3-392F-45E0-8DA9-BF50CA1FEFB3}" srcOrd="2" destOrd="0" parTransId="{86F18BBB-CA19-40A5-88C5-0C3CE0F10AB9}" sibTransId="{4477AD44-3A88-422D-8035-9511A6498436}"/>
    <dgm:cxn modelId="{ECE2B062-A338-47B8-914B-2A30B0AC6B23}" type="presParOf" srcId="{F899BDDE-62E2-4A5D-8F8E-848485D1653E}" destId="{D631420C-AD5A-4736-A06D-C6B234BA614A}" srcOrd="0" destOrd="0" presId="urn:microsoft.com/office/officeart/2008/layout/VerticalCurvedList"/>
    <dgm:cxn modelId="{57800380-3FE4-480B-B8F6-F538406C5A00}" type="presParOf" srcId="{D631420C-AD5A-4736-A06D-C6B234BA614A}" destId="{73F040A3-C904-4A0E-9A7E-C098E2781D42}" srcOrd="0" destOrd="0" presId="urn:microsoft.com/office/officeart/2008/layout/VerticalCurvedList"/>
    <dgm:cxn modelId="{02110563-E68B-457F-81C2-11DF8234FFD6}" type="presParOf" srcId="{73F040A3-C904-4A0E-9A7E-C098E2781D42}" destId="{7B323B81-5342-4676-95C7-52E562BB839D}" srcOrd="0" destOrd="0" presId="urn:microsoft.com/office/officeart/2008/layout/VerticalCurvedList"/>
    <dgm:cxn modelId="{B942261A-69BC-4B6A-B97E-745EABC69759}" type="presParOf" srcId="{73F040A3-C904-4A0E-9A7E-C098E2781D42}" destId="{0E1656E1-3328-4C80-937E-FFD5A1FE9977}" srcOrd="1" destOrd="0" presId="urn:microsoft.com/office/officeart/2008/layout/VerticalCurvedList"/>
    <dgm:cxn modelId="{497249B8-003A-4792-A664-6AC98C2BB816}" type="presParOf" srcId="{73F040A3-C904-4A0E-9A7E-C098E2781D42}" destId="{A3A92EA8-8F49-4C22-96E9-104A16E22A51}" srcOrd="2" destOrd="0" presId="urn:microsoft.com/office/officeart/2008/layout/VerticalCurvedList"/>
    <dgm:cxn modelId="{451B34B9-F634-426D-99D5-A330603A5BFC}" type="presParOf" srcId="{73F040A3-C904-4A0E-9A7E-C098E2781D42}" destId="{28FF0DB4-42A8-44C6-9E3D-CA6E48ABFDAC}" srcOrd="3" destOrd="0" presId="urn:microsoft.com/office/officeart/2008/layout/VerticalCurvedList"/>
    <dgm:cxn modelId="{6F02A3B1-4823-47CA-977D-D8DE457F475F}" type="presParOf" srcId="{D631420C-AD5A-4736-A06D-C6B234BA614A}" destId="{9EE3573E-2728-49EB-96A8-61B512A0E98A}" srcOrd="1" destOrd="0" presId="urn:microsoft.com/office/officeart/2008/layout/VerticalCurvedList"/>
    <dgm:cxn modelId="{69248815-1FDE-4519-A613-EF95353178E1}" type="presParOf" srcId="{D631420C-AD5A-4736-A06D-C6B234BA614A}" destId="{697F3FCB-6EAD-4090-8A3E-051C7DD0748C}" srcOrd="2" destOrd="0" presId="urn:microsoft.com/office/officeart/2008/layout/VerticalCurvedList"/>
    <dgm:cxn modelId="{4EDE0094-B4B8-400A-8329-34312CE09E47}" type="presParOf" srcId="{697F3FCB-6EAD-4090-8A3E-051C7DD0748C}" destId="{360C8C1B-C2E7-4E9F-98C2-3B6DFB75F141}" srcOrd="0" destOrd="0" presId="urn:microsoft.com/office/officeart/2008/layout/VerticalCurvedList"/>
    <dgm:cxn modelId="{651A4571-3C8D-4D84-9797-4286E4FEED54}" type="presParOf" srcId="{D631420C-AD5A-4736-A06D-C6B234BA614A}" destId="{027518C8-8A64-48C1-BC87-E6628DC60B97}" srcOrd="3" destOrd="0" presId="urn:microsoft.com/office/officeart/2008/layout/VerticalCurvedList"/>
    <dgm:cxn modelId="{6DCCD2F9-583C-4C5F-B87A-CF7A9E2161CC}" type="presParOf" srcId="{D631420C-AD5A-4736-A06D-C6B234BA614A}" destId="{09CD3F2C-1723-4C53-9EC0-0254E405BF71}" srcOrd="4" destOrd="0" presId="urn:microsoft.com/office/officeart/2008/layout/VerticalCurvedList"/>
    <dgm:cxn modelId="{2F4D3361-5BA5-421C-A007-1CA1E92EC947}" type="presParOf" srcId="{09CD3F2C-1723-4C53-9EC0-0254E405BF71}" destId="{D9A3DD82-8DA2-4CAB-92D9-CB465F2BBFFD}" srcOrd="0" destOrd="0" presId="urn:microsoft.com/office/officeart/2008/layout/VerticalCurvedList"/>
    <dgm:cxn modelId="{F221114D-8979-4017-A025-21293E165D76}" type="presParOf" srcId="{D631420C-AD5A-4736-A06D-C6B234BA614A}" destId="{5428243F-74E2-4527-ACF3-B852693D8822}" srcOrd="5" destOrd="0" presId="urn:microsoft.com/office/officeart/2008/layout/VerticalCurvedList"/>
    <dgm:cxn modelId="{97010E85-7A83-47BE-828C-9B6278FC8A3F}" type="presParOf" srcId="{D631420C-AD5A-4736-A06D-C6B234BA614A}" destId="{3CEBDF43-4B0B-4395-A62F-39AA514B84F4}" srcOrd="6" destOrd="0" presId="urn:microsoft.com/office/officeart/2008/layout/VerticalCurvedList"/>
    <dgm:cxn modelId="{7EF5F930-FD94-4B0D-B381-146B6B4221F9}" type="presParOf" srcId="{3CEBDF43-4B0B-4395-A62F-39AA514B84F4}" destId="{B8BCBD71-841C-45AF-802D-4934E1F6F72C}" srcOrd="0" destOrd="0" presId="urn:microsoft.com/office/officeart/2008/layout/VerticalCurvedList"/>
    <dgm:cxn modelId="{A1C89DFB-82E0-47CB-979A-C7BAB320A5DC}" type="presParOf" srcId="{D631420C-AD5A-4736-A06D-C6B234BA614A}" destId="{A02AE1DD-898D-47A3-B1BE-4370A357B37C}" srcOrd="7" destOrd="0" presId="urn:microsoft.com/office/officeart/2008/layout/VerticalCurvedList"/>
    <dgm:cxn modelId="{378D4CAB-5421-4240-8AAC-E53627BAB5EF}" type="presParOf" srcId="{D631420C-AD5A-4736-A06D-C6B234BA614A}" destId="{0F8854B1-7121-424E-947E-AD0949AD9985}" srcOrd="8" destOrd="0" presId="urn:microsoft.com/office/officeart/2008/layout/VerticalCurvedList"/>
    <dgm:cxn modelId="{0A733630-C550-44B8-9F2B-3EF1BC262405}" type="presParOf" srcId="{0F8854B1-7121-424E-947E-AD0949AD9985}" destId="{CE6498D5-8B8A-4927-8EF0-9A365B18FF44}" srcOrd="0" destOrd="0" presId="urn:microsoft.com/office/officeart/2008/layout/VerticalCurvedList"/>
    <dgm:cxn modelId="{7714E2A6-639F-4402-B727-A856CC535277}" type="presParOf" srcId="{D631420C-AD5A-4736-A06D-C6B234BA614A}" destId="{E0B6C26D-86E7-4082-8B85-E7A1D0C25226}" srcOrd="9" destOrd="0" presId="urn:microsoft.com/office/officeart/2008/layout/VerticalCurvedList"/>
    <dgm:cxn modelId="{BF85D689-073A-4EF8-99E1-87E5FF79B93E}" type="presParOf" srcId="{D631420C-AD5A-4736-A06D-C6B234BA614A}" destId="{C1C86FE8-E7B5-4A51-A1B4-8D2194A63815}" srcOrd="10" destOrd="0" presId="urn:microsoft.com/office/officeart/2008/layout/VerticalCurvedList"/>
    <dgm:cxn modelId="{3C08FC44-F721-4F5E-B8FA-B315F22DB11D}" type="presParOf" srcId="{C1C86FE8-E7B5-4A51-A1B4-8D2194A63815}" destId="{2CEAD3A3-7552-4527-A4B3-0F1C36E613A7}" srcOrd="0" destOrd="0" presId="urn:microsoft.com/office/officeart/2008/layout/VerticalCurvedList"/>
    <dgm:cxn modelId="{D8355CB6-8B76-4F62-9072-CA8D56278837}" type="presParOf" srcId="{D631420C-AD5A-4736-A06D-C6B234BA614A}" destId="{0608C771-645B-4FA7-9D13-A767B0A17FDE}" srcOrd="11" destOrd="0" presId="urn:microsoft.com/office/officeart/2008/layout/VerticalCurvedList"/>
    <dgm:cxn modelId="{66F237B7-BECD-4BC4-BE36-C2532D53CFD5}" type="presParOf" srcId="{D631420C-AD5A-4736-A06D-C6B234BA614A}" destId="{771C55AC-DCBD-473D-A0DA-901FD1315BAE}" srcOrd="12" destOrd="0" presId="urn:microsoft.com/office/officeart/2008/layout/VerticalCurvedList"/>
    <dgm:cxn modelId="{83E02B5C-08A3-453E-8BCD-DE949C71F66D}" type="presParOf" srcId="{771C55AC-DCBD-473D-A0DA-901FD1315BAE}" destId="{B80414D8-4045-494B-90B1-0A7A470A1DCA}" srcOrd="0" destOrd="0" presId="urn:microsoft.com/office/officeart/2008/layout/VerticalCurvedList"/>
    <dgm:cxn modelId="{78E2A5BE-F8FB-4AF3-BD07-EDA54A417439}" type="presParOf" srcId="{D631420C-AD5A-4736-A06D-C6B234BA614A}" destId="{42F81C41-83F8-4189-A0AA-3F2EEB173BBA}" srcOrd="13" destOrd="0" presId="urn:microsoft.com/office/officeart/2008/layout/VerticalCurvedList"/>
    <dgm:cxn modelId="{5C73202C-6715-49A3-8EC0-AB4D6DDA5D4F}" type="presParOf" srcId="{D631420C-AD5A-4736-A06D-C6B234BA614A}" destId="{E5A6BB23-F47A-46B4-B8E4-4A8DBF4256D5}" srcOrd="14" destOrd="0" presId="urn:microsoft.com/office/officeart/2008/layout/VerticalCurvedList"/>
    <dgm:cxn modelId="{D81ED0E6-96DA-4F35-8E59-428075D0E5A7}" type="presParOf" srcId="{E5A6BB23-F47A-46B4-B8E4-4A8DBF4256D5}" destId="{1354E48A-60A7-4D91-9E67-46E77B5EF56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86FC00-5C7A-4659-9581-D7FBE838308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76D46602-22E5-4CF7-A485-D663383DA896}">
      <dgm:prSet phldrT="[Texto]" custT="1"/>
      <dgm:spPr/>
      <dgm:t>
        <a:bodyPr/>
        <a:lstStyle/>
        <a:p>
          <a:r>
            <a:rPr lang="es-EC" sz="1400" dirty="0" smtClean="0"/>
            <a:t>La evolución constante de los sistemas de telecomunicaciones </a:t>
          </a:r>
          <a:endParaRPr lang="es-ES" sz="1400" dirty="0"/>
        </a:p>
      </dgm:t>
    </dgm:pt>
    <dgm:pt modelId="{D4E6F5A0-7818-416E-B559-A68F25B66822}" type="parTrans" cxnId="{7FA5DA35-5F77-42FE-8D2D-6EEE20C87015}">
      <dgm:prSet/>
      <dgm:spPr/>
      <dgm:t>
        <a:bodyPr/>
        <a:lstStyle/>
        <a:p>
          <a:endParaRPr lang="es-ES"/>
        </a:p>
      </dgm:t>
    </dgm:pt>
    <dgm:pt modelId="{66AA65BA-D40F-49DF-BD6C-E87CD52F5A18}" type="sibTrans" cxnId="{7FA5DA35-5F77-42FE-8D2D-6EEE20C87015}">
      <dgm:prSet/>
      <dgm:spPr/>
      <dgm:t>
        <a:bodyPr/>
        <a:lstStyle/>
        <a:p>
          <a:endParaRPr lang="es-ES"/>
        </a:p>
      </dgm:t>
    </dgm:pt>
    <dgm:pt modelId="{73468170-090C-47CF-A1EF-78F7ED2CF9B0}">
      <dgm:prSet phldrT="[Texto]" custT="1"/>
      <dgm:spPr/>
      <dgm:t>
        <a:bodyPr/>
        <a:lstStyle/>
        <a:p>
          <a:r>
            <a:rPr lang="es-ES" sz="1400" dirty="0" smtClean="0"/>
            <a:t>Elementos con mayor importancia en los sistemas de microondas y ondas milimétricas</a:t>
          </a:r>
          <a:endParaRPr lang="es-ES" sz="1400" dirty="0"/>
        </a:p>
      </dgm:t>
    </dgm:pt>
    <dgm:pt modelId="{FBE37CD8-0A15-4E67-92FB-8608FE07A432}" type="parTrans" cxnId="{4F92F551-691B-4DE2-9AC8-65ECA795D552}">
      <dgm:prSet/>
      <dgm:spPr/>
      <dgm:t>
        <a:bodyPr/>
        <a:lstStyle/>
        <a:p>
          <a:endParaRPr lang="es-ES"/>
        </a:p>
      </dgm:t>
    </dgm:pt>
    <dgm:pt modelId="{8F52315B-0962-4CFF-BE0A-3DE7899F1AF2}" type="sibTrans" cxnId="{4F92F551-691B-4DE2-9AC8-65ECA795D552}">
      <dgm:prSet/>
      <dgm:spPr/>
      <dgm:t>
        <a:bodyPr/>
        <a:lstStyle/>
        <a:p>
          <a:endParaRPr lang="es-ES"/>
        </a:p>
      </dgm:t>
    </dgm:pt>
    <dgm:pt modelId="{BFBF8818-A5BB-45E4-8433-1AE03C6E4C9A}">
      <dgm:prSet phldrT="[Texto]" custT="1"/>
      <dgm:spPr/>
      <dgm:t>
        <a:bodyPr/>
        <a:lstStyle/>
        <a:p>
          <a:r>
            <a:rPr lang="es-ES" sz="1400" dirty="0" smtClean="0"/>
            <a:t>Nuevas Tecnologías </a:t>
          </a:r>
          <a:endParaRPr lang="es-ES" sz="1400" dirty="0"/>
        </a:p>
      </dgm:t>
    </dgm:pt>
    <dgm:pt modelId="{8F248FC5-1813-4B9E-B04C-514F8007EE35}" type="parTrans" cxnId="{4518CE52-22BF-41EC-8FBC-2E74018BE0EA}">
      <dgm:prSet/>
      <dgm:spPr/>
      <dgm:t>
        <a:bodyPr/>
        <a:lstStyle/>
        <a:p>
          <a:endParaRPr lang="es-ES"/>
        </a:p>
      </dgm:t>
    </dgm:pt>
    <dgm:pt modelId="{9284E3B8-8AAA-4DB7-9546-879120CCA87D}" type="sibTrans" cxnId="{4518CE52-22BF-41EC-8FBC-2E74018BE0EA}">
      <dgm:prSet/>
      <dgm:spPr/>
      <dgm:t>
        <a:bodyPr/>
        <a:lstStyle/>
        <a:p>
          <a:endParaRPr lang="es-ES"/>
        </a:p>
      </dgm:t>
    </dgm:pt>
    <dgm:pt modelId="{7BEC7904-1C39-40AF-B3EF-DAA089A1F223}">
      <dgm:prSet phldrT="[Texto]" custT="1"/>
      <dgm:spPr/>
      <dgm:t>
        <a:bodyPr/>
        <a:lstStyle/>
        <a:p>
          <a:r>
            <a:rPr lang="es-ES" sz="1400" dirty="0" smtClean="0"/>
            <a:t>Se han investigado y desarrollado nuevas tecnologías de guía de onda</a:t>
          </a:r>
          <a:endParaRPr lang="es-ES" sz="1400" dirty="0"/>
        </a:p>
      </dgm:t>
    </dgm:pt>
    <dgm:pt modelId="{6CA4CCBB-2F5D-48DB-9462-2308FB5B6C72}" type="parTrans" cxnId="{3AE40A4A-27CB-44A3-A414-F372C5DA7FC4}">
      <dgm:prSet/>
      <dgm:spPr/>
      <dgm:t>
        <a:bodyPr/>
        <a:lstStyle/>
        <a:p>
          <a:endParaRPr lang="es-ES"/>
        </a:p>
      </dgm:t>
    </dgm:pt>
    <dgm:pt modelId="{7CC4CB57-E427-494A-8FAF-D321B2B05637}" type="sibTrans" cxnId="{3AE40A4A-27CB-44A3-A414-F372C5DA7FC4}">
      <dgm:prSet/>
      <dgm:spPr/>
      <dgm:t>
        <a:bodyPr/>
        <a:lstStyle/>
        <a:p>
          <a:endParaRPr lang="es-ES"/>
        </a:p>
      </dgm:t>
    </dgm:pt>
    <dgm:pt modelId="{2ACB3127-92C3-450D-A041-F9F0E5C4AF80}">
      <dgm:prSet phldrT="[Texto]" custT="1"/>
      <dgm:spPr/>
      <dgm:t>
        <a:bodyPr/>
        <a:lstStyle/>
        <a:p>
          <a:r>
            <a:rPr lang="es-EC" sz="1400" dirty="0" smtClean="0"/>
            <a:t>La mejora del ancho de banda de los dispositivos de RF</a:t>
          </a:r>
          <a:r>
            <a:rPr lang="es-ES" sz="1400" dirty="0" smtClean="0"/>
            <a:t>.</a:t>
          </a:r>
          <a:endParaRPr lang="es-ES" sz="1400" dirty="0"/>
        </a:p>
      </dgm:t>
    </dgm:pt>
    <dgm:pt modelId="{83738B9E-FC3E-44D7-BF99-4400995442FC}" type="parTrans" cxnId="{12EE9065-C921-4512-8DE3-7209784B7221}">
      <dgm:prSet/>
      <dgm:spPr/>
      <dgm:t>
        <a:bodyPr/>
        <a:lstStyle/>
        <a:p>
          <a:endParaRPr lang="es-EC"/>
        </a:p>
      </dgm:t>
    </dgm:pt>
    <dgm:pt modelId="{82BBA7BA-C2C3-458D-B000-B0F57BF86513}" type="sibTrans" cxnId="{12EE9065-C921-4512-8DE3-7209784B7221}">
      <dgm:prSet/>
      <dgm:spPr/>
      <dgm:t>
        <a:bodyPr/>
        <a:lstStyle/>
        <a:p>
          <a:endParaRPr lang="es-EC"/>
        </a:p>
      </dgm:t>
    </dgm:pt>
    <dgm:pt modelId="{79B9D6E1-228E-4958-A8ED-A2F3901F6A17}">
      <dgm:prSet phldrT="[Texto]" custT="1"/>
      <dgm:spPr/>
      <dgm:t>
        <a:bodyPr/>
        <a:lstStyle/>
        <a:p>
          <a:r>
            <a:rPr lang="es-EC" sz="1400" dirty="0" smtClean="0"/>
            <a:t>Menor costo posible</a:t>
          </a:r>
          <a:endParaRPr lang="es-ES" sz="1400" dirty="0"/>
        </a:p>
      </dgm:t>
    </dgm:pt>
    <dgm:pt modelId="{DB189B7E-3D85-403F-947D-198383EA623F}" type="parTrans" cxnId="{B76370A0-CB7E-45F3-A90B-E6846E49F2D3}">
      <dgm:prSet/>
      <dgm:spPr/>
      <dgm:t>
        <a:bodyPr/>
        <a:lstStyle/>
        <a:p>
          <a:endParaRPr lang="es-EC"/>
        </a:p>
      </dgm:t>
    </dgm:pt>
    <dgm:pt modelId="{C6141BD2-17FC-4E80-8505-57B1B92D969B}" type="sibTrans" cxnId="{B76370A0-CB7E-45F3-A90B-E6846E49F2D3}">
      <dgm:prSet/>
      <dgm:spPr/>
      <dgm:t>
        <a:bodyPr/>
        <a:lstStyle/>
        <a:p>
          <a:endParaRPr lang="es-EC"/>
        </a:p>
      </dgm:t>
    </dgm:pt>
    <dgm:pt modelId="{B1098DF4-97B7-4DA2-9519-52CFB599283B}">
      <dgm:prSet phldrT="[Texto]" custT="1"/>
      <dgm:spPr/>
      <dgm:t>
        <a:bodyPr/>
        <a:lstStyle/>
        <a:p>
          <a:r>
            <a:rPr lang="es-ES" sz="1400" dirty="0" smtClean="0"/>
            <a:t>Niveles de potencia más altos.</a:t>
          </a:r>
          <a:endParaRPr lang="es-ES" sz="1400" dirty="0"/>
        </a:p>
      </dgm:t>
    </dgm:pt>
    <dgm:pt modelId="{04EFF763-4550-45A9-8127-BD8DD9142EF9}" type="parTrans" cxnId="{9620E0DE-CE7A-4B56-B851-49783F84B8FA}">
      <dgm:prSet/>
      <dgm:spPr/>
      <dgm:t>
        <a:bodyPr/>
        <a:lstStyle/>
        <a:p>
          <a:endParaRPr lang="es-EC"/>
        </a:p>
      </dgm:t>
    </dgm:pt>
    <dgm:pt modelId="{2E471F27-B656-471C-AFB1-5C85E6C92186}" type="sibTrans" cxnId="{9620E0DE-CE7A-4B56-B851-49783F84B8FA}">
      <dgm:prSet/>
      <dgm:spPr/>
      <dgm:t>
        <a:bodyPr/>
        <a:lstStyle/>
        <a:p>
          <a:endParaRPr lang="es-EC"/>
        </a:p>
      </dgm:t>
    </dgm:pt>
    <dgm:pt modelId="{9B55F27F-BC0E-4E4F-BDEA-64593D0F99AC}">
      <dgm:prSet phldrT="[Texto]" custT="1"/>
      <dgm:spPr/>
      <dgm:t>
        <a:bodyPr/>
        <a:lstStyle/>
        <a:p>
          <a:r>
            <a:rPr lang="es-ES" sz="1400" dirty="0" smtClean="0"/>
            <a:t>Mejora en herramientas de diseño y optimización.</a:t>
          </a:r>
          <a:endParaRPr lang="es-ES" sz="1400" dirty="0"/>
        </a:p>
      </dgm:t>
    </dgm:pt>
    <dgm:pt modelId="{4CB1BB13-B21F-4937-9402-E38831B7F111}" type="parTrans" cxnId="{B6990FD5-F982-4985-BFCB-F37C7E69CACE}">
      <dgm:prSet/>
      <dgm:spPr/>
      <dgm:t>
        <a:bodyPr/>
        <a:lstStyle/>
        <a:p>
          <a:endParaRPr lang="es-EC"/>
        </a:p>
      </dgm:t>
    </dgm:pt>
    <dgm:pt modelId="{7ACFC37C-B2B5-487D-BCE1-23C164AAFC9E}" type="sibTrans" cxnId="{B6990FD5-F982-4985-BFCB-F37C7E69CACE}">
      <dgm:prSet/>
      <dgm:spPr/>
      <dgm:t>
        <a:bodyPr/>
        <a:lstStyle/>
        <a:p>
          <a:endParaRPr lang="es-EC"/>
        </a:p>
      </dgm:t>
    </dgm:pt>
    <dgm:pt modelId="{DF467FDD-E917-4934-8BA3-81272FF68C1D}">
      <dgm:prSet phldrT="[Texto]" custT="1"/>
      <dgm:spPr/>
      <dgm:t>
        <a:bodyPr/>
        <a:lstStyle/>
        <a:p>
          <a:r>
            <a:rPr lang="es-EC" sz="1400" dirty="0" smtClean="0"/>
            <a:t>Preferida en aquellas aplicaciones pasivas que demandan grandes anchos de banda con factores de calidad elevados</a:t>
          </a:r>
          <a:endParaRPr lang="es-ES" sz="1400" dirty="0"/>
        </a:p>
      </dgm:t>
    </dgm:pt>
    <dgm:pt modelId="{B682C5DD-F92B-44D6-83F9-5C0C4E968E1F}" type="parTrans" cxnId="{B3B7A435-5FB2-4394-B4B6-F8497AE40342}">
      <dgm:prSet/>
      <dgm:spPr/>
      <dgm:t>
        <a:bodyPr/>
        <a:lstStyle/>
        <a:p>
          <a:endParaRPr lang="es-EC"/>
        </a:p>
      </dgm:t>
    </dgm:pt>
    <dgm:pt modelId="{76964811-7418-4BA5-95CC-0DB53FCCE4A8}" type="sibTrans" cxnId="{B3B7A435-5FB2-4394-B4B6-F8497AE40342}">
      <dgm:prSet/>
      <dgm:spPr/>
      <dgm:t>
        <a:bodyPr/>
        <a:lstStyle/>
        <a:p>
          <a:endParaRPr lang="es-EC"/>
        </a:p>
      </dgm:t>
    </dgm:pt>
    <dgm:pt modelId="{BC45EA9A-D786-4F2F-A4A8-FCA28E8F0F56}">
      <dgm:prSet phldrT="[Texto]" custT="1"/>
      <dgm:spPr/>
      <dgm:t>
        <a:bodyPr/>
        <a:lstStyle/>
        <a:p>
          <a:r>
            <a:rPr lang="es-ES" sz="1400" dirty="0" err="1" smtClean="0"/>
            <a:t>Sustratre</a:t>
          </a:r>
          <a:r>
            <a:rPr lang="es-ES" sz="1400" dirty="0" smtClean="0"/>
            <a:t> </a:t>
          </a:r>
          <a:r>
            <a:rPr lang="es-ES" sz="1400" dirty="0" err="1" smtClean="0"/>
            <a:t>Integrate</a:t>
          </a:r>
          <a:r>
            <a:rPr lang="es-ES" sz="1400" dirty="0" smtClean="0"/>
            <a:t> </a:t>
          </a:r>
          <a:r>
            <a:rPr lang="es-ES" sz="1400" dirty="0" err="1" smtClean="0"/>
            <a:t>Waveguide</a:t>
          </a:r>
          <a:r>
            <a:rPr lang="es-ES" sz="1400" dirty="0" smtClean="0"/>
            <a:t> (SIW).</a:t>
          </a:r>
          <a:endParaRPr lang="es-ES" sz="1400" dirty="0"/>
        </a:p>
      </dgm:t>
    </dgm:pt>
    <dgm:pt modelId="{29390E13-B8A6-49F1-9D4F-56637D078E13}" type="parTrans" cxnId="{C8B775BF-FD25-47DA-A5F5-0CD53849A5B2}">
      <dgm:prSet/>
      <dgm:spPr/>
      <dgm:t>
        <a:bodyPr/>
        <a:lstStyle/>
        <a:p>
          <a:endParaRPr lang="es-EC"/>
        </a:p>
      </dgm:t>
    </dgm:pt>
    <dgm:pt modelId="{84A9E425-5F2B-4110-B0B2-9156A1B09F7B}" type="sibTrans" cxnId="{C8B775BF-FD25-47DA-A5F5-0CD53849A5B2}">
      <dgm:prSet/>
      <dgm:spPr/>
      <dgm:t>
        <a:bodyPr/>
        <a:lstStyle/>
        <a:p>
          <a:endParaRPr lang="es-EC"/>
        </a:p>
      </dgm:t>
    </dgm:pt>
    <dgm:pt modelId="{5B9F7302-3D04-4E98-AE53-8A7A90F233CA}">
      <dgm:prSet phldrT="[Texto]" custT="1"/>
      <dgm:spPr/>
      <dgm:t>
        <a:bodyPr/>
        <a:lstStyle/>
        <a:p>
          <a:endParaRPr lang="es-ES" sz="1400" dirty="0"/>
        </a:p>
      </dgm:t>
    </dgm:pt>
    <dgm:pt modelId="{1DF02DC8-4D79-4F29-AABB-F2268D423589}" type="parTrans" cxnId="{C14530B1-697F-4674-88FD-BF1E85FD538A}">
      <dgm:prSet/>
      <dgm:spPr/>
      <dgm:t>
        <a:bodyPr/>
        <a:lstStyle/>
        <a:p>
          <a:endParaRPr lang="es-EC"/>
        </a:p>
      </dgm:t>
    </dgm:pt>
    <dgm:pt modelId="{77E53919-977B-4E3D-A472-10762D58A77A}" type="sibTrans" cxnId="{C14530B1-697F-4674-88FD-BF1E85FD538A}">
      <dgm:prSet/>
      <dgm:spPr/>
      <dgm:t>
        <a:bodyPr/>
        <a:lstStyle/>
        <a:p>
          <a:endParaRPr lang="es-EC"/>
        </a:p>
      </dgm:t>
    </dgm:pt>
    <dgm:pt modelId="{FA6E9A17-CFAF-4C4B-A86D-D6E7BFE54519}">
      <dgm:prSet phldrT="[Texto]" custT="1"/>
      <dgm:spPr/>
      <dgm:t>
        <a:bodyPr/>
        <a:lstStyle/>
        <a:p>
          <a:r>
            <a:rPr lang="es-EC" sz="1400" dirty="0" smtClean="0"/>
            <a:t>Sus aplicaciones incluyen control de tráfico aéreo, navegación marina, control de misiles, aviación, vigilancia</a:t>
          </a:r>
          <a:endParaRPr lang="es-ES" sz="1400" dirty="0"/>
        </a:p>
      </dgm:t>
    </dgm:pt>
    <dgm:pt modelId="{84A06DEE-53AC-4951-B1FD-8D770E5EC1D1}" type="parTrans" cxnId="{BBE49CAF-CFF5-4E16-A68C-ED746AF18541}">
      <dgm:prSet/>
      <dgm:spPr/>
    </dgm:pt>
    <dgm:pt modelId="{A1396597-D92E-4762-82B9-B95AB609E05C}" type="sibTrans" cxnId="{BBE49CAF-CFF5-4E16-A68C-ED746AF18541}">
      <dgm:prSet/>
      <dgm:spPr/>
    </dgm:pt>
    <dgm:pt modelId="{C25926D1-761E-4B3C-BC70-FBF23BA0503D}" type="pres">
      <dgm:prSet presAssocID="{6786FC00-5C7A-4659-9581-D7FBE8383081}" presName="linear" presStyleCnt="0">
        <dgm:presLayoutVars>
          <dgm:dir/>
          <dgm:animLvl val="lvl"/>
          <dgm:resizeHandles val="exact"/>
        </dgm:presLayoutVars>
      </dgm:prSet>
      <dgm:spPr/>
      <dgm:t>
        <a:bodyPr/>
        <a:lstStyle/>
        <a:p>
          <a:endParaRPr lang="es-EC"/>
        </a:p>
      </dgm:t>
    </dgm:pt>
    <dgm:pt modelId="{9C7CE66A-8943-40FE-902A-3866B75B628D}" type="pres">
      <dgm:prSet presAssocID="{76D46602-22E5-4CF7-A485-D663383DA896}" presName="parentLin" presStyleCnt="0"/>
      <dgm:spPr/>
    </dgm:pt>
    <dgm:pt modelId="{8FBF6F0F-718A-4D09-ADA8-A37DB9B02DE8}" type="pres">
      <dgm:prSet presAssocID="{76D46602-22E5-4CF7-A485-D663383DA896}" presName="parentLeftMargin" presStyleLbl="node1" presStyleIdx="0" presStyleCnt="2"/>
      <dgm:spPr/>
      <dgm:t>
        <a:bodyPr/>
        <a:lstStyle/>
        <a:p>
          <a:endParaRPr lang="es-EC"/>
        </a:p>
      </dgm:t>
    </dgm:pt>
    <dgm:pt modelId="{9DA51010-958F-415F-8090-CCC896F69D5D}" type="pres">
      <dgm:prSet presAssocID="{76D46602-22E5-4CF7-A485-D663383DA896}" presName="parentText" presStyleLbl="node1" presStyleIdx="0" presStyleCnt="2">
        <dgm:presLayoutVars>
          <dgm:chMax val="0"/>
          <dgm:bulletEnabled val="1"/>
        </dgm:presLayoutVars>
      </dgm:prSet>
      <dgm:spPr/>
      <dgm:t>
        <a:bodyPr/>
        <a:lstStyle/>
        <a:p>
          <a:endParaRPr lang="es-EC"/>
        </a:p>
      </dgm:t>
    </dgm:pt>
    <dgm:pt modelId="{A29D32E9-B187-436A-9208-AB2B8D9A9E9F}" type="pres">
      <dgm:prSet presAssocID="{76D46602-22E5-4CF7-A485-D663383DA896}" presName="negativeSpace" presStyleCnt="0"/>
      <dgm:spPr/>
    </dgm:pt>
    <dgm:pt modelId="{07DEB072-348F-46FD-8A6A-DD9ED5B05850}" type="pres">
      <dgm:prSet presAssocID="{76D46602-22E5-4CF7-A485-D663383DA896}" presName="childText" presStyleLbl="conFgAcc1" presStyleIdx="0" presStyleCnt="2">
        <dgm:presLayoutVars>
          <dgm:bulletEnabled val="1"/>
        </dgm:presLayoutVars>
      </dgm:prSet>
      <dgm:spPr/>
      <dgm:t>
        <a:bodyPr/>
        <a:lstStyle/>
        <a:p>
          <a:endParaRPr lang="es-EC"/>
        </a:p>
      </dgm:t>
    </dgm:pt>
    <dgm:pt modelId="{1C2ADC42-978C-4E0A-86EB-7F3517D24F97}" type="pres">
      <dgm:prSet presAssocID="{66AA65BA-D40F-49DF-BD6C-E87CD52F5A18}" presName="spaceBetweenRectangles" presStyleCnt="0"/>
      <dgm:spPr/>
    </dgm:pt>
    <dgm:pt modelId="{021E97FA-6201-456B-B101-2A39DFC5E41E}" type="pres">
      <dgm:prSet presAssocID="{BFBF8818-A5BB-45E4-8433-1AE03C6E4C9A}" presName="parentLin" presStyleCnt="0"/>
      <dgm:spPr/>
    </dgm:pt>
    <dgm:pt modelId="{1DB7007C-4014-46AF-8EF1-3E492D1E5258}" type="pres">
      <dgm:prSet presAssocID="{BFBF8818-A5BB-45E4-8433-1AE03C6E4C9A}" presName="parentLeftMargin" presStyleLbl="node1" presStyleIdx="0" presStyleCnt="2"/>
      <dgm:spPr/>
      <dgm:t>
        <a:bodyPr/>
        <a:lstStyle/>
        <a:p>
          <a:endParaRPr lang="es-EC"/>
        </a:p>
      </dgm:t>
    </dgm:pt>
    <dgm:pt modelId="{A2C5C474-4C82-42F7-AEC8-32DE646FEF12}" type="pres">
      <dgm:prSet presAssocID="{BFBF8818-A5BB-45E4-8433-1AE03C6E4C9A}" presName="parentText" presStyleLbl="node1" presStyleIdx="1" presStyleCnt="2">
        <dgm:presLayoutVars>
          <dgm:chMax val="0"/>
          <dgm:bulletEnabled val="1"/>
        </dgm:presLayoutVars>
      </dgm:prSet>
      <dgm:spPr/>
      <dgm:t>
        <a:bodyPr/>
        <a:lstStyle/>
        <a:p>
          <a:endParaRPr lang="es-EC"/>
        </a:p>
      </dgm:t>
    </dgm:pt>
    <dgm:pt modelId="{102F7A8C-E5A2-47DE-A645-29A11DAFF062}" type="pres">
      <dgm:prSet presAssocID="{BFBF8818-A5BB-45E4-8433-1AE03C6E4C9A}" presName="negativeSpace" presStyleCnt="0"/>
      <dgm:spPr/>
    </dgm:pt>
    <dgm:pt modelId="{F858B7D2-108A-4418-A201-AD91A0DE0869}" type="pres">
      <dgm:prSet presAssocID="{BFBF8818-A5BB-45E4-8433-1AE03C6E4C9A}" presName="childText" presStyleLbl="conFgAcc1" presStyleIdx="1" presStyleCnt="2">
        <dgm:presLayoutVars>
          <dgm:bulletEnabled val="1"/>
        </dgm:presLayoutVars>
      </dgm:prSet>
      <dgm:spPr/>
      <dgm:t>
        <a:bodyPr/>
        <a:lstStyle/>
        <a:p>
          <a:endParaRPr lang="es-EC"/>
        </a:p>
      </dgm:t>
    </dgm:pt>
  </dgm:ptLst>
  <dgm:cxnLst>
    <dgm:cxn modelId="{2F395FD4-920D-4465-874B-597B28AA82F0}" type="presOf" srcId="{B1098DF4-97B7-4DA2-9519-52CFB599283B}" destId="{07DEB072-348F-46FD-8A6A-DD9ED5B05850}" srcOrd="0" destOrd="3" presId="urn:microsoft.com/office/officeart/2005/8/layout/list1"/>
    <dgm:cxn modelId="{2D96B5FF-B4EB-44F0-AD90-89E10EB83537}" type="presOf" srcId="{76D46602-22E5-4CF7-A485-D663383DA896}" destId="{8FBF6F0F-718A-4D09-ADA8-A37DB9B02DE8}" srcOrd="0" destOrd="0" presId="urn:microsoft.com/office/officeart/2005/8/layout/list1"/>
    <dgm:cxn modelId="{3CD1A23E-770E-4F2D-8B29-B8810C184F3C}" type="presOf" srcId="{76D46602-22E5-4CF7-A485-D663383DA896}" destId="{9DA51010-958F-415F-8090-CCC896F69D5D}" srcOrd="1" destOrd="0" presId="urn:microsoft.com/office/officeart/2005/8/layout/list1"/>
    <dgm:cxn modelId="{BBE49CAF-CFF5-4E16-A68C-ED746AF18541}" srcId="{76D46602-22E5-4CF7-A485-D663383DA896}" destId="{FA6E9A17-CFAF-4C4B-A86D-D6E7BFE54519}" srcOrd="1" destOrd="0" parTransId="{84A06DEE-53AC-4951-B1FD-8D770E5EC1D1}" sibTransId="{A1396597-D92E-4762-82B9-B95AB609E05C}"/>
    <dgm:cxn modelId="{7B36927F-49A2-49BA-8AF5-E75F8BAC3BAA}" type="presOf" srcId="{9B55F27F-BC0E-4E4F-BDEA-64593D0F99AC}" destId="{F858B7D2-108A-4418-A201-AD91A0DE0869}" srcOrd="0" destOrd="3" presId="urn:microsoft.com/office/officeart/2005/8/layout/list1"/>
    <dgm:cxn modelId="{B3B7A435-5FB2-4394-B4B6-F8497AE40342}" srcId="{BFBF8818-A5BB-45E4-8433-1AE03C6E4C9A}" destId="{DF467FDD-E917-4934-8BA3-81272FF68C1D}" srcOrd="1" destOrd="0" parTransId="{B682C5DD-F92B-44D6-83F9-5C0C4E968E1F}" sibTransId="{76964811-7418-4BA5-95CC-0DB53FCCE4A8}"/>
    <dgm:cxn modelId="{BFA4C421-381B-4E8C-B456-BF66BACE9E76}" type="presOf" srcId="{6786FC00-5C7A-4659-9581-D7FBE8383081}" destId="{C25926D1-761E-4B3C-BC70-FBF23BA0503D}" srcOrd="0" destOrd="0" presId="urn:microsoft.com/office/officeart/2005/8/layout/list1"/>
    <dgm:cxn modelId="{4F92F551-691B-4DE2-9AC8-65ECA795D552}" srcId="{76D46602-22E5-4CF7-A485-D663383DA896}" destId="{73468170-090C-47CF-A1EF-78F7ED2CF9B0}" srcOrd="0" destOrd="0" parTransId="{FBE37CD8-0A15-4E67-92FB-8608FE07A432}" sibTransId="{8F52315B-0962-4CFF-BE0A-3DE7899F1AF2}"/>
    <dgm:cxn modelId="{6A099284-1075-4EED-A862-46CC81A382E2}" type="presOf" srcId="{2ACB3127-92C3-450D-A041-F9F0E5C4AF80}" destId="{07DEB072-348F-46FD-8A6A-DD9ED5B05850}" srcOrd="0" destOrd="2" presId="urn:microsoft.com/office/officeart/2005/8/layout/list1"/>
    <dgm:cxn modelId="{C14530B1-697F-4674-88FD-BF1E85FD538A}" srcId="{BFBF8818-A5BB-45E4-8433-1AE03C6E4C9A}" destId="{5B9F7302-3D04-4E98-AE53-8A7A90F233CA}" srcOrd="4" destOrd="0" parTransId="{1DF02DC8-4D79-4F29-AABB-F2268D423589}" sibTransId="{77E53919-977B-4E3D-A472-10762D58A77A}"/>
    <dgm:cxn modelId="{12EE9065-C921-4512-8DE3-7209784B7221}" srcId="{76D46602-22E5-4CF7-A485-D663383DA896}" destId="{2ACB3127-92C3-450D-A041-F9F0E5C4AF80}" srcOrd="2" destOrd="0" parTransId="{83738B9E-FC3E-44D7-BF99-4400995442FC}" sibTransId="{82BBA7BA-C2C3-458D-B000-B0F57BF86513}"/>
    <dgm:cxn modelId="{845876BA-F40C-4935-A9A5-F8DE5719B013}" type="presOf" srcId="{FA6E9A17-CFAF-4C4B-A86D-D6E7BFE54519}" destId="{07DEB072-348F-46FD-8A6A-DD9ED5B05850}" srcOrd="0" destOrd="1" presId="urn:microsoft.com/office/officeart/2005/8/layout/list1"/>
    <dgm:cxn modelId="{63785827-EF45-42BF-BABE-81C0F84FE49F}" type="presOf" srcId="{73468170-090C-47CF-A1EF-78F7ED2CF9B0}" destId="{07DEB072-348F-46FD-8A6A-DD9ED5B05850}" srcOrd="0" destOrd="0" presId="urn:microsoft.com/office/officeart/2005/8/layout/list1"/>
    <dgm:cxn modelId="{33EE15D3-77D3-4214-B186-12775A0367BD}" type="presOf" srcId="{BFBF8818-A5BB-45E4-8433-1AE03C6E4C9A}" destId="{1DB7007C-4014-46AF-8EF1-3E492D1E5258}" srcOrd="0" destOrd="0" presId="urn:microsoft.com/office/officeart/2005/8/layout/list1"/>
    <dgm:cxn modelId="{B6990FD5-F982-4985-BFCB-F37C7E69CACE}" srcId="{BFBF8818-A5BB-45E4-8433-1AE03C6E4C9A}" destId="{9B55F27F-BC0E-4E4F-BDEA-64593D0F99AC}" srcOrd="3" destOrd="0" parTransId="{4CB1BB13-B21F-4937-9402-E38831B7F111}" sibTransId="{7ACFC37C-B2B5-487D-BCE1-23C164AAFC9E}"/>
    <dgm:cxn modelId="{3AE40A4A-27CB-44A3-A414-F372C5DA7FC4}" srcId="{BFBF8818-A5BB-45E4-8433-1AE03C6E4C9A}" destId="{7BEC7904-1C39-40AF-B3EF-DAA089A1F223}" srcOrd="0" destOrd="0" parTransId="{6CA4CCBB-2F5D-48DB-9462-2308FB5B6C72}" sibTransId="{7CC4CB57-E427-494A-8FAF-D321B2B05637}"/>
    <dgm:cxn modelId="{B76370A0-CB7E-45F3-A90B-E6846E49F2D3}" srcId="{76D46602-22E5-4CF7-A485-D663383DA896}" destId="{79B9D6E1-228E-4958-A8ED-A2F3901F6A17}" srcOrd="4" destOrd="0" parTransId="{DB189B7E-3D85-403F-947D-198383EA623F}" sibTransId="{C6141BD2-17FC-4E80-8505-57B1B92D969B}"/>
    <dgm:cxn modelId="{76DDFCCE-4039-4DE1-9C38-9E0A837BAD7E}" type="presOf" srcId="{7BEC7904-1C39-40AF-B3EF-DAA089A1F223}" destId="{F858B7D2-108A-4418-A201-AD91A0DE0869}" srcOrd="0" destOrd="0" presId="urn:microsoft.com/office/officeart/2005/8/layout/list1"/>
    <dgm:cxn modelId="{4518CE52-22BF-41EC-8FBC-2E74018BE0EA}" srcId="{6786FC00-5C7A-4659-9581-D7FBE8383081}" destId="{BFBF8818-A5BB-45E4-8433-1AE03C6E4C9A}" srcOrd="1" destOrd="0" parTransId="{8F248FC5-1813-4B9E-B04C-514F8007EE35}" sibTransId="{9284E3B8-8AAA-4DB7-9546-879120CCA87D}"/>
    <dgm:cxn modelId="{34317ECC-22F6-4A78-BDE4-3CB05E3C8562}" type="presOf" srcId="{79B9D6E1-228E-4958-A8ED-A2F3901F6A17}" destId="{07DEB072-348F-46FD-8A6A-DD9ED5B05850}" srcOrd="0" destOrd="4" presId="urn:microsoft.com/office/officeart/2005/8/layout/list1"/>
    <dgm:cxn modelId="{17D3C7CA-5B1D-4316-94D2-333B6642E671}" type="presOf" srcId="{5B9F7302-3D04-4E98-AE53-8A7A90F233CA}" destId="{F858B7D2-108A-4418-A201-AD91A0DE0869}" srcOrd="0" destOrd="4" presId="urn:microsoft.com/office/officeart/2005/8/layout/list1"/>
    <dgm:cxn modelId="{9620E0DE-CE7A-4B56-B851-49783F84B8FA}" srcId="{76D46602-22E5-4CF7-A485-D663383DA896}" destId="{B1098DF4-97B7-4DA2-9519-52CFB599283B}" srcOrd="3" destOrd="0" parTransId="{04EFF763-4550-45A9-8127-BD8DD9142EF9}" sibTransId="{2E471F27-B656-471C-AFB1-5C85E6C92186}"/>
    <dgm:cxn modelId="{7FA5DA35-5F77-42FE-8D2D-6EEE20C87015}" srcId="{6786FC00-5C7A-4659-9581-D7FBE8383081}" destId="{76D46602-22E5-4CF7-A485-D663383DA896}" srcOrd="0" destOrd="0" parTransId="{D4E6F5A0-7818-416E-B559-A68F25B66822}" sibTransId="{66AA65BA-D40F-49DF-BD6C-E87CD52F5A18}"/>
    <dgm:cxn modelId="{C8B775BF-FD25-47DA-A5F5-0CD53849A5B2}" srcId="{BFBF8818-A5BB-45E4-8433-1AE03C6E4C9A}" destId="{BC45EA9A-D786-4F2F-A4A8-FCA28E8F0F56}" srcOrd="2" destOrd="0" parTransId="{29390E13-B8A6-49F1-9D4F-56637D078E13}" sibTransId="{84A9E425-5F2B-4110-B0B2-9156A1B09F7B}"/>
    <dgm:cxn modelId="{DD3AECF1-31F7-48FA-AC00-67AE006FC4DE}" type="presOf" srcId="{DF467FDD-E917-4934-8BA3-81272FF68C1D}" destId="{F858B7D2-108A-4418-A201-AD91A0DE0869}" srcOrd="0" destOrd="1" presId="urn:microsoft.com/office/officeart/2005/8/layout/list1"/>
    <dgm:cxn modelId="{247610BD-47DF-4866-92D0-9EE48C841E27}" type="presOf" srcId="{BFBF8818-A5BB-45E4-8433-1AE03C6E4C9A}" destId="{A2C5C474-4C82-42F7-AEC8-32DE646FEF12}" srcOrd="1" destOrd="0" presId="urn:microsoft.com/office/officeart/2005/8/layout/list1"/>
    <dgm:cxn modelId="{CAD1A928-CC65-476E-A4CE-9882CC0A3104}" type="presOf" srcId="{BC45EA9A-D786-4F2F-A4A8-FCA28E8F0F56}" destId="{F858B7D2-108A-4418-A201-AD91A0DE0869}" srcOrd="0" destOrd="2" presId="urn:microsoft.com/office/officeart/2005/8/layout/list1"/>
    <dgm:cxn modelId="{61EB8B80-D89B-42A6-A1B3-54A08F83E018}" type="presParOf" srcId="{C25926D1-761E-4B3C-BC70-FBF23BA0503D}" destId="{9C7CE66A-8943-40FE-902A-3866B75B628D}" srcOrd="0" destOrd="0" presId="urn:microsoft.com/office/officeart/2005/8/layout/list1"/>
    <dgm:cxn modelId="{68E5EBA9-5541-4114-AA4B-2E9AC7DEFB56}" type="presParOf" srcId="{9C7CE66A-8943-40FE-902A-3866B75B628D}" destId="{8FBF6F0F-718A-4D09-ADA8-A37DB9B02DE8}" srcOrd="0" destOrd="0" presId="urn:microsoft.com/office/officeart/2005/8/layout/list1"/>
    <dgm:cxn modelId="{698A5B66-62D0-4122-BB0C-2198A27DF8E2}" type="presParOf" srcId="{9C7CE66A-8943-40FE-902A-3866B75B628D}" destId="{9DA51010-958F-415F-8090-CCC896F69D5D}" srcOrd="1" destOrd="0" presId="urn:microsoft.com/office/officeart/2005/8/layout/list1"/>
    <dgm:cxn modelId="{81412DC5-47DA-4163-9A66-5BD426133423}" type="presParOf" srcId="{C25926D1-761E-4B3C-BC70-FBF23BA0503D}" destId="{A29D32E9-B187-436A-9208-AB2B8D9A9E9F}" srcOrd="1" destOrd="0" presId="urn:microsoft.com/office/officeart/2005/8/layout/list1"/>
    <dgm:cxn modelId="{5D8083DC-A508-4E2A-8EF9-AFA4E263BB9D}" type="presParOf" srcId="{C25926D1-761E-4B3C-BC70-FBF23BA0503D}" destId="{07DEB072-348F-46FD-8A6A-DD9ED5B05850}" srcOrd="2" destOrd="0" presId="urn:microsoft.com/office/officeart/2005/8/layout/list1"/>
    <dgm:cxn modelId="{EA8398F6-EA1C-476A-AF2F-45B547189CD4}" type="presParOf" srcId="{C25926D1-761E-4B3C-BC70-FBF23BA0503D}" destId="{1C2ADC42-978C-4E0A-86EB-7F3517D24F97}" srcOrd="3" destOrd="0" presId="urn:microsoft.com/office/officeart/2005/8/layout/list1"/>
    <dgm:cxn modelId="{C6334D8B-3192-453F-BA67-81188B9A01C9}" type="presParOf" srcId="{C25926D1-761E-4B3C-BC70-FBF23BA0503D}" destId="{021E97FA-6201-456B-B101-2A39DFC5E41E}" srcOrd="4" destOrd="0" presId="urn:microsoft.com/office/officeart/2005/8/layout/list1"/>
    <dgm:cxn modelId="{D1A1A7A0-835C-4A71-86E1-25A913CBF1E4}" type="presParOf" srcId="{021E97FA-6201-456B-B101-2A39DFC5E41E}" destId="{1DB7007C-4014-46AF-8EF1-3E492D1E5258}" srcOrd="0" destOrd="0" presId="urn:microsoft.com/office/officeart/2005/8/layout/list1"/>
    <dgm:cxn modelId="{DE5735E0-4730-492C-928D-81088739325F}" type="presParOf" srcId="{021E97FA-6201-456B-B101-2A39DFC5E41E}" destId="{A2C5C474-4C82-42F7-AEC8-32DE646FEF12}" srcOrd="1" destOrd="0" presId="urn:microsoft.com/office/officeart/2005/8/layout/list1"/>
    <dgm:cxn modelId="{C438CFBC-19E1-411B-A0A3-B9FCC8624657}" type="presParOf" srcId="{C25926D1-761E-4B3C-BC70-FBF23BA0503D}" destId="{102F7A8C-E5A2-47DE-A645-29A11DAFF062}" srcOrd="5" destOrd="0" presId="urn:microsoft.com/office/officeart/2005/8/layout/list1"/>
    <dgm:cxn modelId="{7DFE3664-121A-45A5-BF70-45DB6AC2FC2B}" type="presParOf" srcId="{C25926D1-761E-4B3C-BC70-FBF23BA0503D}" destId="{F858B7D2-108A-4418-A201-AD91A0DE0869}"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F84416-B1EA-4BC6-B6AE-02B9FB0976D5}" type="doc">
      <dgm:prSet loTypeId="urn:microsoft.com/office/officeart/2005/8/layout/pList2" loCatId="picture" qsTypeId="urn:microsoft.com/office/officeart/2005/8/quickstyle/simple1" qsCatId="simple" csTypeId="urn:microsoft.com/office/officeart/2005/8/colors/accent1_4" csCatId="accent1" phldr="1"/>
      <dgm:spPr/>
      <dgm:t>
        <a:bodyPr/>
        <a:lstStyle/>
        <a:p>
          <a:endParaRPr lang="es-ES"/>
        </a:p>
      </dgm:t>
    </dgm:pt>
    <dgm:pt modelId="{37E4FAF8-F068-4310-BC67-EE14D4B31D84}">
      <dgm:prSet phldrT="[Texto]" custT="1"/>
      <dgm:spPr/>
      <dgm:t>
        <a:bodyPr/>
        <a:lstStyle/>
        <a:p>
          <a:r>
            <a:rPr lang="es-ES" sz="1600" dirty="0"/>
            <a:t>Geometría</a:t>
          </a:r>
        </a:p>
      </dgm:t>
    </dgm:pt>
    <dgm:pt modelId="{227DC9CC-D5F9-4363-8AEE-C1719E66206C}" type="parTrans" cxnId="{A330DE1E-CFB3-479A-809B-A51553C1C778}">
      <dgm:prSet/>
      <dgm:spPr/>
      <dgm:t>
        <a:bodyPr/>
        <a:lstStyle/>
        <a:p>
          <a:endParaRPr lang="es-ES" sz="2400"/>
        </a:p>
      </dgm:t>
    </dgm:pt>
    <dgm:pt modelId="{3927784B-EF72-47A7-A161-6A29D54C777A}" type="sibTrans" cxnId="{A330DE1E-CFB3-479A-809B-A51553C1C778}">
      <dgm:prSet/>
      <dgm:spPr/>
      <dgm:t>
        <a:bodyPr/>
        <a:lstStyle/>
        <a:p>
          <a:endParaRPr lang="es-ES" sz="2400"/>
        </a:p>
      </dgm:t>
    </dgm:pt>
    <dgm:pt modelId="{52F772FD-E143-4DE7-BFF0-932091ED40A2}">
      <dgm:prSet phldrT="[Texto]" custT="1"/>
      <dgm:spPr/>
      <dgm:t>
        <a:bodyPr/>
        <a:lstStyle/>
        <a:p>
          <a:r>
            <a:rPr lang="es-ES" sz="1600" dirty="0"/>
            <a:t>Construida con Tecnología Planar</a:t>
          </a:r>
        </a:p>
      </dgm:t>
    </dgm:pt>
    <dgm:pt modelId="{DB3FA49A-CE43-4E5E-83D7-481D159D0EF3}" type="parTrans" cxnId="{3DDE156C-5E23-40FB-A40E-4EE834ED98FB}">
      <dgm:prSet/>
      <dgm:spPr/>
      <dgm:t>
        <a:bodyPr/>
        <a:lstStyle/>
        <a:p>
          <a:endParaRPr lang="es-ES" sz="2400"/>
        </a:p>
      </dgm:t>
    </dgm:pt>
    <dgm:pt modelId="{0BCE3EE2-2D36-4FFF-B35F-D96B819782CB}" type="sibTrans" cxnId="{3DDE156C-5E23-40FB-A40E-4EE834ED98FB}">
      <dgm:prSet/>
      <dgm:spPr/>
      <dgm:t>
        <a:bodyPr/>
        <a:lstStyle/>
        <a:p>
          <a:endParaRPr lang="es-ES" sz="2400"/>
        </a:p>
      </dgm:t>
    </dgm:pt>
    <dgm:pt modelId="{24E5A2F9-91CE-4421-8C46-2BDA30DB4437}">
      <dgm:prSet phldrT="[Texto]" custT="1"/>
      <dgm:spPr/>
      <dgm:t>
        <a:bodyPr/>
        <a:lstStyle/>
        <a:p>
          <a:r>
            <a:rPr lang="es-ES" sz="1600" dirty="0"/>
            <a:t>Fácil Integración</a:t>
          </a:r>
        </a:p>
      </dgm:t>
    </dgm:pt>
    <dgm:pt modelId="{09621B34-2AE1-4367-A581-75C348654F37}" type="parTrans" cxnId="{17B0CAA2-7171-4A6B-85FE-8F8E43D0141E}">
      <dgm:prSet/>
      <dgm:spPr/>
      <dgm:t>
        <a:bodyPr/>
        <a:lstStyle/>
        <a:p>
          <a:endParaRPr lang="es-ES" sz="2400"/>
        </a:p>
      </dgm:t>
    </dgm:pt>
    <dgm:pt modelId="{E92AAE75-C880-4C90-9888-7C10DA780CB6}" type="sibTrans" cxnId="{17B0CAA2-7171-4A6B-85FE-8F8E43D0141E}">
      <dgm:prSet/>
      <dgm:spPr/>
      <dgm:t>
        <a:bodyPr/>
        <a:lstStyle/>
        <a:p>
          <a:endParaRPr lang="es-ES" sz="2400"/>
        </a:p>
      </dgm:t>
    </dgm:pt>
    <dgm:pt modelId="{CFD85DD1-8717-49E7-B7A7-14223A6EE1E0}" type="pres">
      <dgm:prSet presAssocID="{BDF84416-B1EA-4BC6-B6AE-02B9FB0976D5}" presName="Name0" presStyleCnt="0">
        <dgm:presLayoutVars>
          <dgm:dir/>
          <dgm:resizeHandles val="exact"/>
        </dgm:presLayoutVars>
      </dgm:prSet>
      <dgm:spPr/>
      <dgm:t>
        <a:bodyPr/>
        <a:lstStyle/>
        <a:p>
          <a:endParaRPr lang="es-EC"/>
        </a:p>
      </dgm:t>
    </dgm:pt>
    <dgm:pt modelId="{C9C0B34E-D381-4C18-8792-1BB46CD64231}" type="pres">
      <dgm:prSet presAssocID="{BDF84416-B1EA-4BC6-B6AE-02B9FB0976D5}" presName="bkgdShp" presStyleLbl="alignAccFollowNode1" presStyleIdx="0" presStyleCnt="1" custScaleY="170752" custLinFactNeighborY="11505"/>
      <dgm:spPr/>
    </dgm:pt>
    <dgm:pt modelId="{0E5B2683-D824-4771-9EBC-FC6DDE7C2E12}" type="pres">
      <dgm:prSet presAssocID="{BDF84416-B1EA-4BC6-B6AE-02B9FB0976D5}" presName="linComp" presStyleCnt="0"/>
      <dgm:spPr/>
    </dgm:pt>
    <dgm:pt modelId="{81D453A4-94C7-4282-9A6E-B8ED38E99675}" type="pres">
      <dgm:prSet presAssocID="{37E4FAF8-F068-4310-BC67-EE14D4B31D84}" presName="compNode" presStyleCnt="0"/>
      <dgm:spPr/>
    </dgm:pt>
    <dgm:pt modelId="{2D65304C-4971-48BD-848A-93A69586A1B6}" type="pres">
      <dgm:prSet presAssocID="{37E4FAF8-F068-4310-BC67-EE14D4B31D84}" presName="node" presStyleLbl="node1" presStyleIdx="0" presStyleCnt="3" custScaleY="33438" custLinFactNeighborX="-403" custLinFactNeighborY="-22217">
        <dgm:presLayoutVars>
          <dgm:bulletEnabled val="1"/>
        </dgm:presLayoutVars>
      </dgm:prSet>
      <dgm:spPr/>
      <dgm:t>
        <a:bodyPr/>
        <a:lstStyle/>
        <a:p>
          <a:endParaRPr lang="es-EC"/>
        </a:p>
      </dgm:t>
    </dgm:pt>
    <dgm:pt modelId="{CB39186D-879A-4167-A7D2-EBB87C04C53A}" type="pres">
      <dgm:prSet presAssocID="{37E4FAF8-F068-4310-BC67-EE14D4B31D84}" presName="invisiNode" presStyleLbl="node1" presStyleIdx="0" presStyleCnt="3"/>
      <dgm:spPr/>
    </dgm:pt>
    <dgm:pt modelId="{D446386D-6077-4A0E-8EC9-8BFC4474EBB7}" type="pres">
      <dgm:prSet presAssocID="{37E4FAF8-F068-4310-BC67-EE14D4B31D84}" presName="imagNode" presStyleLbl="fgImgPlace1" presStyleIdx="0" presStyleCnt="3" custScaleY="218695" custLinFactNeighborX="-403" custLinFactNeighborY="-55099"/>
      <dgm:spPr>
        <a:blipFill rotWithShape="1">
          <a:blip xmlns:r="http://schemas.openxmlformats.org/officeDocument/2006/relationships" r:embed="rId1"/>
          <a:stretch>
            <a:fillRect/>
          </a:stretch>
        </a:blipFill>
      </dgm:spPr>
      <dgm:t>
        <a:bodyPr/>
        <a:lstStyle/>
        <a:p>
          <a:endParaRPr lang="es-EC"/>
        </a:p>
      </dgm:t>
    </dgm:pt>
    <dgm:pt modelId="{6F3BCD09-1DCB-42D5-8D27-455D333D2710}" type="pres">
      <dgm:prSet presAssocID="{3927784B-EF72-47A7-A161-6A29D54C777A}" presName="sibTrans" presStyleLbl="sibTrans2D1" presStyleIdx="0" presStyleCnt="0"/>
      <dgm:spPr/>
      <dgm:t>
        <a:bodyPr/>
        <a:lstStyle/>
        <a:p>
          <a:endParaRPr lang="es-EC"/>
        </a:p>
      </dgm:t>
    </dgm:pt>
    <dgm:pt modelId="{E5E58B23-761A-464D-88F1-66012E66AC60}" type="pres">
      <dgm:prSet presAssocID="{52F772FD-E143-4DE7-BFF0-932091ED40A2}" presName="compNode" presStyleCnt="0"/>
      <dgm:spPr/>
    </dgm:pt>
    <dgm:pt modelId="{AE842EB0-EA99-4277-9159-CBCEC4FDD683}" type="pres">
      <dgm:prSet presAssocID="{52F772FD-E143-4DE7-BFF0-932091ED40A2}" presName="node" presStyleLbl="node1" presStyleIdx="1" presStyleCnt="3" custScaleY="33438" custLinFactNeighborX="-403" custLinFactNeighborY="-22217">
        <dgm:presLayoutVars>
          <dgm:bulletEnabled val="1"/>
        </dgm:presLayoutVars>
      </dgm:prSet>
      <dgm:spPr/>
      <dgm:t>
        <a:bodyPr/>
        <a:lstStyle/>
        <a:p>
          <a:endParaRPr lang="es-EC"/>
        </a:p>
      </dgm:t>
    </dgm:pt>
    <dgm:pt modelId="{F0E06217-C6C0-4476-B8B1-CC5D0426C966}" type="pres">
      <dgm:prSet presAssocID="{52F772FD-E143-4DE7-BFF0-932091ED40A2}" presName="invisiNode" presStyleLbl="node1" presStyleIdx="1" presStyleCnt="3"/>
      <dgm:spPr/>
    </dgm:pt>
    <dgm:pt modelId="{153D6C20-7EB1-4346-9D7F-564AECB2B227}" type="pres">
      <dgm:prSet presAssocID="{52F772FD-E143-4DE7-BFF0-932091ED40A2}" presName="imagNode" presStyleLbl="fgImgPlace1" presStyleIdx="1" presStyleCnt="3" custScaleY="218695" custLinFactNeighborX="-403" custLinFactNeighborY="-55099"/>
      <dgm:spPr>
        <a:blipFill rotWithShape="1">
          <a:blip xmlns:r="http://schemas.openxmlformats.org/officeDocument/2006/relationships" r:embed="rId2"/>
          <a:stretch>
            <a:fillRect/>
          </a:stretch>
        </a:blipFill>
      </dgm:spPr>
      <dgm:t>
        <a:bodyPr/>
        <a:lstStyle/>
        <a:p>
          <a:endParaRPr lang="es-EC"/>
        </a:p>
      </dgm:t>
    </dgm:pt>
    <dgm:pt modelId="{4ECEC56F-99EF-4027-9C46-77C3B92DA1CB}" type="pres">
      <dgm:prSet presAssocID="{0BCE3EE2-2D36-4FFF-B35F-D96B819782CB}" presName="sibTrans" presStyleLbl="sibTrans2D1" presStyleIdx="0" presStyleCnt="0"/>
      <dgm:spPr/>
      <dgm:t>
        <a:bodyPr/>
        <a:lstStyle/>
        <a:p>
          <a:endParaRPr lang="es-EC"/>
        </a:p>
      </dgm:t>
    </dgm:pt>
    <dgm:pt modelId="{D0C92D45-2356-4881-8152-78D9F9C637AD}" type="pres">
      <dgm:prSet presAssocID="{24E5A2F9-91CE-4421-8C46-2BDA30DB4437}" presName="compNode" presStyleCnt="0"/>
      <dgm:spPr/>
    </dgm:pt>
    <dgm:pt modelId="{A7818BCA-585F-4CB8-A008-1E12434964BE}" type="pres">
      <dgm:prSet presAssocID="{24E5A2F9-91CE-4421-8C46-2BDA30DB4437}" presName="node" presStyleLbl="node1" presStyleIdx="2" presStyleCnt="3" custScaleY="33438" custLinFactNeighborX="-403" custLinFactNeighborY="-22217">
        <dgm:presLayoutVars>
          <dgm:bulletEnabled val="1"/>
        </dgm:presLayoutVars>
      </dgm:prSet>
      <dgm:spPr/>
      <dgm:t>
        <a:bodyPr/>
        <a:lstStyle/>
        <a:p>
          <a:endParaRPr lang="es-EC"/>
        </a:p>
      </dgm:t>
    </dgm:pt>
    <dgm:pt modelId="{CB142A4A-26FD-472B-88D6-E4DF745A49DE}" type="pres">
      <dgm:prSet presAssocID="{24E5A2F9-91CE-4421-8C46-2BDA30DB4437}" presName="invisiNode" presStyleLbl="node1" presStyleIdx="2" presStyleCnt="3"/>
      <dgm:spPr/>
    </dgm:pt>
    <dgm:pt modelId="{CF015B74-AB51-4357-80A4-36B1645E0830}" type="pres">
      <dgm:prSet presAssocID="{24E5A2F9-91CE-4421-8C46-2BDA30DB4437}" presName="imagNode" presStyleLbl="fgImgPlace1" presStyleIdx="2" presStyleCnt="3" custScaleY="218695" custLinFactNeighborX="-403" custLinFactNeighborY="-55099"/>
      <dgm:spPr>
        <a:blipFill rotWithShape="1">
          <a:blip xmlns:r="http://schemas.openxmlformats.org/officeDocument/2006/relationships" r:embed="rId3"/>
          <a:srcRect/>
          <a:stretch>
            <a:fillRect/>
          </a:stretch>
        </a:blipFill>
      </dgm:spPr>
      <dgm:t>
        <a:bodyPr/>
        <a:lstStyle/>
        <a:p>
          <a:endParaRPr lang="es-EC"/>
        </a:p>
      </dgm:t>
    </dgm:pt>
  </dgm:ptLst>
  <dgm:cxnLst>
    <dgm:cxn modelId="{EB06B509-22F6-4A72-9296-726A17018A35}" type="presOf" srcId="{52F772FD-E143-4DE7-BFF0-932091ED40A2}" destId="{AE842EB0-EA99-4277-9159-CBCEC4FDD683}" srcOrd="0" destOrd="0" presId="urn:microsoft.com/office/officeart/2005/8/layout/pList2"/>
    <dgm:cxn modelId="{17B0CAA2-7171-4A6B-85FE-8F8E43D0141E}" srcId="{BDF84416-B1EA-4BC6-B6AE-02B9FB0976D5}" destId="{24E5A2F9-91CE-4421-8C46-2BDA30DB4437}" srcOrd="2" destOrd="0" parTransId="{09621B34-2AE1-4367-A581-75C348654F37}" sibTransId="{E92AAE75-C880-4C90-9888-7C10DA780CB6}"/>
    <dgm:cxn modelId="{22B1DE2F-EB23-45E5-9C54-0061131260BE}" type="presOf" srcId="{BDF84416-B1EA-4BC6-B6AE-02B9FB0976D5}" destId="{CFD85DD1-8717-49E7-B7A7-14223A6EE1E0}" srcOrd="0" destOrd="0" presId="urn:microsoft.com/office/officeart/2005/8/layout/pList2"/>
    <dgm:cxn modelId="{A330DE1E-CFB3-479A-809B-A51553C1C778}" srcId="{BDF84416-B1EA-4BC6-B6AE-02B9FB0976D5}" destId="{37E4FAF8-F068-4310-BC67-EE14D4B31D84}" srcOrd="0" destOrd="0" parTransId="{227DC9CC-D5F9-4363-8AEE-C1719E66206C}" sibTransId="{3927784B-EF72-47A7-A161-6A29D54C777A}"/>
    <dgm:cxn modelId="{3DDE156C-5E23-40FB-A40E-4EE834ED98FB}" srcId="{BDF84416-B1EA-4BC6-B6AE-02B9FB0976D5}" destId="{52F772FD-E143-4DE7-BFF0-932091ED40A2}" srcOrd="1" destOrd="0" parTransId="{DB3FA49A-CE43-4E5E-83D7-481D159D0EF3}" sibTransId="{0BCE3EE2-2D36-4FFF-B35F-D96B819782CB}"/>
    <dgm:cxn modelId="{C8DD84E7-63FB-4423-950E-3A11A704D101}" type="presOf" srcId="{24E5A2F9-91CE-4421-8C46-2BDA30DB4437}" destId="{A7818BCA-585F-4CB8-A008-1E12434964BE}" srcOrd="0" destOrd="0" presId="urn:microsoft.com/office/officeart/2005/8/layout/pList2"/>
    <dgm:cxn modelId="{4951E914-342F-474E-8A19-9420082584AB}" type="presOf" srcId="{0BCE3EE2-2D36-4FFF-B35F-D96B819782CB}" destId="{4ECEC56F-99EF-4027-9C46-77C3B92DA1CB}" srcOrd="0" destOrd="0" presId="urn:microsoft.com/office/officeart/2005/8/layout/pList2"/>
    <dgm:cxn modelId="{2C6978FA-0CD3-407A-B19B-9EA07EB1C939}" type="presOf" srcId="{37E4FAF8-F068-4310-BC67-EE14D4B31D84}" destId="{2D65304C-4971-48BD-848A-93A69586A1B6}" srcOrd="0" destOrd="0" presId="urn:microsoft.com/office/officeart/2005/8/layout/pList2"/>
    <dgm:cxn modelId="{A79EA03A-5191-4E5F-A483-88085EB0287E}" type="presOf" srcId="{3927784B-EF72-47A7-A161-6A29D54C777A}" destId="{6F3BCD09-1DCB-42D5-8D27-455D333D2710}" srcOrd="0" destOrd="0" presId="urn:microsoft.com/office/officeart/2005/8/layout/pList2"/>
    <dgm:cxn modelId="{84084E89-9432-43C4-8060-CD0027C16F58}" type="presParOf" srcId="{CFD85DD1-8717-49E7-B7A7-14223A6EE1E0}" destId="{C9C0B34E-D381-4C18-8792-1BB46CD64231}" srcOrd="0" destOrd="0" presId="urn:microsoft.com/office/officeart/2005/8/layout/pList2"/>
    <dgm:cxn modelId="{C59A3BF9-FF94-4FC7-89F3-CA6E80B37052}" type="presParOf" srcId="{CFD85DD1-8717-49E7-B7A7-14223A6EE1E0}" destId="{0E5B2683-D824-4771-9EBC-FC6DDE7C2E12}" srcOrd="1" destOrd="0" presId="urn:microsoft.com/office/officeart/2005/8/layout/pList2"/>
    <dgm:cxn modelId="{397AAA15-0D89-4404-BBD5-FC6893A1815C}" type="presParOf" srcId="{0E5B2683-D824-4771-9EBC-FC6DDE7C2E12}" destId="{81D453A4-94C7-4282-9A6E-B8ED38E99675}" srcOrd="0" destOrd="0" presId="urn:microsoft.com/office/officeart/2005/8/layout/pList2"/>
    <dgm:cxn modelId="{1406399B-4482-4EAF-9AFD-E9E493525F07}" type="presParOf" srcId="{81D453A4-94C7-4282-9A6E-B8ED38E99675}" destId="{2D65304C-4971-48BD-848A-93A69586A1B6}" srcOrd="0" destOrd="0" presId="urn:microsoft.com/office/officeart/2005/8/layout/pList2"/>
    <dgm:cxn modelId="{81AEE394-B908-427E-BE3A-8441E1E73849}" type="presParOf" srcId="{81D453A4-94C7-4282-9A6E-B8ED38E99675}" destId="{CB39186D-879A-4167-A7D2-EBB87C04C53A}" srcOrd="1" destOrd="0" presId="urn:microsoft.com/office/officeart/2005/8/layout/pList2"/>
    <dgm:cxn modelId="{A35E8CE4-D612-41C8-BB01-3789B1042ECB}" type="presParOf" srcId="{81D453A4-94C7-4282-9A6E-B8ED38E99675}" destId="{D446386D-6077-4A0E-8EC9-8BFC4474EBB7}" srcOrd="2" destOrd="0" presId="urn:microsoft.com/office/officeart/2005/8/layout/pList2"/>
    <dgm:cxn modelId="{73ABEA36-38DE-4822-A1E6-D61712AC02C1}" type="presParOf" srcId="{0E5B2683-D824-4771-9EBC-FC6DDE7C2E12}" destId="{6F3BCD09-1DCB-42D5-8D27-455D333D2710}" srcOrd="1" destOrd="0" presId="urn:microsoft.com/office/officeart/2005/8/layout/pList2"/>
    <dgm:cxn modelId="{5DB236BA-42FD-4AF0-8DB4-5493EEC9022B}" type="presParOf" srcId="{0E5B2683-D824-4771-9EBC-FC6DDE7C2E12}" destId="{E5E58B23-761A-464D-88F1-66012E66AC60}" srcOrd="2" destOrd="0" presId="urn:microsoft.com/office/officeart/2005/8/layout/pList2"/>
    <dgm:cxn modelId="{3E18CD4C-D79D-4929-909B-53BFC42E3DB0}" type="presParOf" srcId="{E5E58B23-761A-464D-88F1-66012E66AC60}" destId="{AE842EB0-EA99-4277-9159-CBCEC4FDD683}" srcOrd="0" destOrd="0" presId="urn:microsoft.com/office/officeart/2005/8/layout/pList2"/>
    <dgm:cxn modelId="{97676823-5B72-4B10-B005-7A31A2829D45}" type="presParOf" srcId="{E5E58B23-761A-464D-88F1-66012E66AC60}" destId="{F0E06217-C6C0-4476-B8B1-CC5D0426C966}" srcOrd="1" destOrd="0" presId="urn:microsoft.com/office/officeart/2005/8/layout/pList2"/>
    <dgm:cxn modelId="{B7D79381-7FCC-4D5C-B5E8-ABE8B88F6D37}" type="presParOf" srcId="{E5E58B23-761A-464D-88F1-66012E66AC60}" destId="{153D6C20-7EB1-4346-9D7F-564AECB2B227}" srcOrd="2" destOrd="0" presId="urn:microsoft.com/office/officeart/2005/8/layout/pList2"/>
    <dgm:cxn modelId="{AAECEF6F-4327-40CE-9C38-146F6C4696A3}" type="presParOf" srcId="{0E5B2683-D824-4771-9EBC-FC6DDE7C2E12}" destId="{4ECEC56F-99EF-4027-9C46-77C3B92DA1CB}" srcOrd="3" destOrd="0" presId="urn:microsoft.com/office/officeart/2005/8/layout/pList2"/>
    <dgm:cxn modelId="{9D3D7093-CDD6-4023-B4A0-0136CC2FA113}" type="presParOf" srcId="{0E5B2683-D824-4771-9EBC-FC6DDE7C2E12}" destId="{D0C92D45-2356-4881-8152-78D9F9C637AD}" srcOrd="4" destOrd="0" presId="urn:microsoft.com/office/officeart/2005/8/layout/pList2"/>
    <dgm:cxn modelId="{638C0D54-38D3-4570-A6FB-4D56D68300BC}" type="presParOf" srcId="{D0C92D45-2356-4881-8152-78D9F9C637AD}" destId="{A7818BCA-585F-4CB8-A008-1E12434964BE}" srcOrd="0" destOrd="0" presId="urn:microsoft.com/office/officeart/2005/8/layout/pList2"/>
    <dgm:cxn modelId="{46341AEE-82AF-4BDA-8918-6D02EDF0F901}" type="presParOf" srcId="{D0C92D45-2356-4881-8152-78D9F9C637AD}" destId="{CB142A4A-26FD-472B-88D6-E4DF745A49DE}" srcOrd="1" destOrd="0" presId="urn:microsoft.com/office/officeart/2005/8/layout/pList2"/>
    <dgm:cxn modelId="{10474D78-7008-479B-9406-CAEE0BB920D6}" type="presParOf" srcId="{D0C92D45-2356-4881-8152-78D9F9C637AD}" destId="{CF015B74-AB51-4357-80A4-36B1645E0830}"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B4D005-DF80-4240-9B40-1F3EC73CB44A}"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s-ES"/>
        </a:p>
      </dgm:t>
    </dgm:pt>
    <dgm:pt modelId="{10672A4A-25A9-412F-83FE-9DBFA1EA6BDE}">
      <dgm:prSet phldrT="[Texto]"/>
      <dgm:spPr/>
      <dgm:t>
        <a:bodyPr/>
        <a:lstStyle/>
        <a:p>
          <a:r>
            <a:rPr lang="es-ES" dirty="0"/>
            <a:t>Nuevas </a:t>
          </a:r>
          <a:r>
            <a:rPr lang="es-ES" dirty="0" smtClean="0"/>
            <a:t>Tecnologías</a:t>
          </a:r>
          <a:endParaRPr lang="es-ES" dirty="0"/>
        </a:p>
      </dgm:t>
    </dgm:pt>
    <dgm:pt modelId="{27BDB949-173E-470B-AD91-C84385C1A5D0}" type="parTrans" cxnId="{7D422AE7-F71E-4F39-A707-EC1EB3554035}">
      <dgm:prSet/>
      <dgm:spPr/>
      <dgm:t>
        <a:bodyPr/>
        <a:lstStyle/>
        <a:p>
          <a:endParaRPr lang="es-ES"/>
        </a:p>
      </dgm:t>
    </dgm:pt>
    <dgm:pt modelId="{4661130D-3F98-46A4-8431-40B057A78087}" type="sibTrans" cxnId="{7D422AE7-F71E-4F39-A707-EC1EB3554035}">
      <dgm:prSet/>
      <dgm:spPr/>
      <dgm:t>
        <a:bodyPr/>
        <a:lstStyle/>
        <a:p>
          <a:endParaRPr lang="es-ES"/>
        </a:p>
      </dgm:t>
    </dgm:pt>
    <dgm:pt modelId="{9544F3A4-1CF7-4580-9D3C-7705DE09DB91}">
      <dgm:prSet phldrT="[Texto]"/>
      <dgm:spPr/>
      <dgm:t>
        <a:bodyPr/>
        <a:lstStyle/>
        <a:p>
          <a:r>
            <a:rPr lang="es-ES" dirty="0"/>
            <a:t>Guía de Onda Rectangular</a:t>
          </a:r>
        </a:p>
      </dgm:t>
    </dgm:pt>
    <dgm:pt modelId="{3E521AAC-8F17-4BE6-B968-752AD372EBD6}" type="parTrans" cxnId="{04C9DC76-A967-41CE-BBD5-94E0DF168198}">
      <dgm:prSet/>
      <dgm:spPr/>
      <dgm:t>
        <a:bodyPr/>
        <a:lstStyle/>
        <a:p>
          <a:endParaRPr lang="es-ES"/>
        </a:p>
      </dgm:t>
    </dgm:pt>
    <dgm:pt modelId="{CBBF2518-C761-4D07-AB59-5F019E83FA7A}" type="sibTrans" cxnId="{04C9DC76-A967-41CE-BBD5-94E0DF168198}">
      <dgm:prSet/>
      <dgm:spPr/>
      <dgm:t>
        <a:bodyPr/>
        <a:lstStyle/>
        <a:p>
          <a:endParaRPr lang="es-ES"/>
        </a:p>
      </dgm:t>
    </dgm:pt>
    <dgm:pt modelId="{605F4A68-95B0-4172-A3CB-3130756FCC99}">
      <dgm:prSet phldrT="[Texto]"/>
      <dgm:spPr/>
      <dgm:t>
        <a:bodyPr/>
        <a:lstStyle/>
        <a:p>
          <a:r>
            <a:rPr lang="es-ES" dirty="0"/>
            <a:t>Software de Simulación y Diseño</a:t>
          </a:r>
        </a:p>
      </dgm:t>
    </dgm:pt>
    <dgm:pt modelId="{D32D4F52-9223-4C6B-AA1E-1C8C76F063EB}" type="parTrans" cxnId="{7352A688-223D-4FC3-98EF-73FA60797FE5}">
      <dgm:prSet/>
      <dgm:spPr/>
      <dgm:t>
        <a:bodyPr/>
        <a:lstStyle/>
        <a:p>
          <a:endParaRPr lang="es-ES"/>
        </a:p>
      </dgm:t>
    </dgm:pt>
    <dgm:pt modelId="{19693B16-60F4-4EA5-95C1-8F44FC3C596D}" type="sibTrans" cxnId="{7352A688-223D-4FC3-98EF-73FA60797FE5}">
      <dgm:prSet/>
      <dgm:spPr/>
      <dgm:t>
        <a:bodyPr/>
        <a:lstStyle/>
        <a:p>
          <a:endParaRPr lang="es-ES"/>
        </a:p>
      </dgm:t>
    </dgm:pt>
    <dgm:pt modelId="{873D7E0C-96BA-47F3-BEEA-7217F7930806}">
      <dgm:prSet phldrT="[Texto]"/>
      <dgm:spPr/>
      <dgm:t>
        <a:bodyPr/>
        <a:lstStyle/>
        <a:p>
          <a:r>
            <a:rPr lang="es-ES" dirty="0"/>
            <a:t>Algoritmos y herramientas graficas.</a:t>
          </a:r>
        </a:p>
      </dgm:t>
    </dgm:pt>
    <dgm:pt modelId="{1AC70E96-A8C0-4365-8F9A-81EA29B80CC3}" type="parTrans" cxnId="{C4F2C35D-1194-426F-8FFE-2E5D9C778C87}">
      <dgm:prSet/>
      <dgm:spPr/>
      <dgm:t>
        <a:bodyPr/>
        <a:lstStyle/>
        <a:p>
          <a:endParaRPr lang="es-ES"/>
        </a:p>
      </dgm:t>
    </dgm:pt>
    <dgm:pt modelId="{671511DE-EF9E-4DEF-A232-55E1F094F5AA}" type="sibTrans" cxnId="{C4F2C35D-1194-426F-8FFE-2E5D9C778C87}">
      <dgm:prSet/>
      <dgm:spPr/>
      <dgm:t>
        <a:bodyPr/>
        <a:lstStyle/>
        <a:p>
          <a:endParaRPr lang="es-ES"/>
        </a:p>
      </dgm:t>
    </dgm:pt>
    <dgm:pt modelId="{3BE3136D-79BC-4509-9947-99314D6EA106}">
      <dgm:prSet phldrT="[Texto]"/>
      <dgm:spPr/>
      <dgm:t>
        <a:bodyPr/>
        <a:lstStyle/>
        <a:p>
          <a:r>
            <a:rPr lang="es-ES" dirty="0"/>
            <a:t>Microstrip</a:t>
          </a:r>
        </a:p>
      </dgm:t>
    </dgm:pt>
    <dgm:pt modelId="{39FE3344-AC33-4B84-A828-797EBB7B35E0}" type="parTrans" cxnId="{73BDA6B6-E705-4F15-B159-57D6A03905D5}">
      <dgm:prSet/>
      <dgm:spPr/>
      <dgm:t>
        <a:bodyPr/>
        <a:lstStyle/>
        <a:p>
          <a:endParaRPr lang="es-ES"/>
        </a:p>
      </dgm:t>
    </dgm:pt>
    <dgm:pt modelId="{8CEE658D-6956-498A-9742-9DB41C9C0051}" type="sibTrans" cxnId="{73BDA6B6-E705-4F15-B159-57D6A03905D5}">
      <dgm:prSet/>
      <dgm:spPr/>
      <dgm:t>
        <a:bodyPr/>
        <a:lstStyle/>
        <a:p>
          <a:endParaRPr lang="es-ES"/>
        </a:p>
      </dgm:t>
    </dgm:pt>
    <dgm:pt modelId="{362807F8-EBF9-4647-8FE7-1BD53DEF331F}">
      <dgm:prSet phldrT="[Texto]"/>
      <dgm:spPr/>
      <dgm:t>
        <a:bodyPr/>
        <a:lstStyle/>
        <a:p>
          <a:r>
            <a:rPr lang="es-ES" dirty="0"/>
            <a:t>Guía de Onda Integrada en Substrato (SIW)</a:t>
          </a:r>
        </a:p>
      </dgm:t>
    </dgm:pt>
    <dgm:pt modelId="{A5A63DBF-E8B5-4B1B-BA16-C83EF9101477}" type="parTrans" cxnId="{CFEFB18B-BEE6-4B16-B8A1-9BFEDD675563}">
      <dgm:prSet/>
      <dgm:spPr/>
      <dgm:t>
        <a:bodyPr/>
        <a:lstStyle/>
        <a:p>
          <a:endParaRPr lang="es-ES"/>
        </a:p>
      </dgm:t>
    </dgm:pt>
    <dgm:pt modelId="{249DC86D-8404-4CA0-B181-8099792E6E10}" type="sibTrans" cxnId="{CFEFB18B-BEE6-4B16-B8A1-9BFEDD675563}">
      <dgm:prSet/>
      <dgm:spPr/>
      <dgm:t>
        <a:bodyPr/>
        <a:lstStyle/>
        <a:p>
          <a:endParaRPr lang="es-ES"/>
        </a:p>
      </dgm:t>
    </dgm:pt>
    <dgm:pt modelId="{F175D133-63D6-42A3-A6E2-7F8B7C71E817}">
      <dgm:prSet phldrT="[Texto]"/>
      <dgm:spPr/>
      <dgm:t>
        <a:bodyPr/>
        <a:lstStyle/>
        <a:p>
          <a:r>
            <a:rPr lang="es-ES" dirty="0"/>
            <a:t>Diseño 3D </a:t>
          </a:r>
        </a:p>
      </dgm:t>
    </dgm:pt>
    <dgm:pt modelId="{7F2CA052-2D72-4924-8E7D-50DE60A87F29}" type="parTrans" cxnId="{84C756BC-7FD9-400C-9E35-06F5C12F5D60}">
      <dgm:prSet/>
      <dgm:spPr/>
      <dgm:t>
        <a:bodyPr/>
        <a:lstStyle/>
        <a:p>
          <a:endParaRPr lang="es-ES"/>
        </a:p>
      </dgm:t>
    </dgm:pt>
    <dgm:pt modelId="{EED97CC8-9209-445D-83B9-88A0EEA07113}" type="sibTrans" cxnId="{84C756BC-7FD9-400C-9E35-06F5C12F5D60}">
      <dgm:prSet/>
      <dgm:spPr/>
      <dgm:t>
        <a:bodyPr/>
        <a:lstStyle/>
        <a:p>
          <a:endParaRPr lang="es-ES"/>
        </a:p>
      </dgm:t>
    </dgm:pt>
    <dgm:pt modelId="{9ED3A4B3-F60F-493F-A572-783BF17E8DDD}" type="pres">
      <dgm:prSet presAssocID="{97B4D005-DF80-4240-9B40-1F3EC73CB44A}" presName="Name0" presStyleCnt="0">
        <dgm:presLayoutVars>
          <dgm:chMax val="7"/>
          <dgm:chPref val="7"/>
          <dgm:dir/>
        </dgm:presLayoutVars>
      </dgm:prSet>
      <dgm:spPr/>
      <dgm:t>
        <a:bodyPr/>
        <a:lstStyle/>
        <a:p>
          <a:endParaRPr lang="es-EC"/>
        </a:p>
      </dgm:t>
    </dgm:pt>
    <dgm:pt modelId="{627F2B7A-3883-4C96-9CD8-6E2022298A14}" type="pres">
      <dgm:prSet presAssocID="{97B4D005-DF80-4240-9B40-1F3EC73CB44A}" presName="Name1" presStyleCnt="0"/>
      <dgm:spPr/>
    </dgm:pt>
    <dgm:pt modelId="{2A51E729-7FEC-4AF5-A4E4-6AB0220FEA19}" type="pres">
      <dgm:prSet presAssocID="{97B4D005-DF80-4240-9B40-1F3EC73CB44A}" presName="cycle" presStyleCnt="0"/>
      <dgm:spPr/>
    </dgm:pt>
    <dgm:pt modelId="{81D954DF-DDE8-40BB-95D0-035620C0159C}" type="pres">
      <dgm:prSet presAssocID="{97B4D005-DF80-4240-9B40-1F3EC73CB44A}" presName="srcNode" presStyleLbl="node1" presStyleIdx="0" presStyleCnt="2"/>
      <dgm:spPr/>
    </dgm:pt>
    <dgm:pt modelId="{B882C027-4109-4DFB-97C3-758FBED7074A}" type="pres">
      <dgm:prSet presAssocID="{97B4D005-DF80-4240-9B40-1F3EC73CB44A}" presName="conn" presStyleLbl="parChTrans1D2" presStyleIdx="0" presStyleCnt="1"/>
      <dgm:spPr/>
      <dgm:t>
        <a:bodyPr/>
        <a:lstStyle/>
        <a:p>
          <a:endParaRPr lang="es-EC"/>
        </a:p>
      </dgm:t>
    </dgm:pt>
    <dgm:pt modelId="{C2531784-F8EF-44FA-AF42-457FB91605E3}" type="pres">
      <dgm:prSet presAssocID="{97B4D005-DF80-4240-9B40-1F3EC73CB44A}" presName="extraNode" presStyleLbl="node1" presStyleIdx="0" presStyleCnt="2"/>
      <dgm:spPr/>
    </dgm:pt>
    <dgm:pt modelId="{03CDD2A5-A00F-4675-B567-517C1EDF2F15}" type="pres">
      <dgm:prSet presAssocID="{97B4D005-DF80-4240-9B40-1F3EC73CB44A}" presName="dstNode" presStyleLbl="node1" presStyleIdx="0" presStyleCnt="2"/>
      <dgm:spPr/>
    </dgm:pt>
    <dgm:pt modelId="{1269CA0E-856E-4D19-BEB1-B1AC10DCFD83}" type="pres">
      <dgm:prSet presAssocID="{10672A4A-25A9-412F-83FE-9DBFA1EA6BDE}" presName="text_1" presStyleLbl="node1" presStyleIdx="0" presStyleCnt="2">
        <dgm:presLayoutVars>
          <dgm:bulletEnabled val="1"/>
        </dgm:presLayoutVars>
      </dgm:prSet>
      <dgm:spPr/>
      <dgm:t>
        <a:bodyPr/>
        <a:lstStyle/>
        <a:p>
          <a:endParaRPr lang="es-EC"/>
        </a:p>
      </dgm:t>
    </dgm:pt>
    <dgm:pt modelId="{BD416BF2-FD6F-4D3A-8788-C6923AF06D14}" type="pres">
      <dgm:prSet presAssocID="{10672A4A-25A9-412F-83FE-9DBFA1EA6BDE}" presName="accent_1" presStyleCnt="0"/>
      <dgm:spPr/>
    </dgm:pt>
    <dgm:pt modelId="{CA56E088-3F65-4865-BAAA-E944B4C71780}" type="pres">
      <dgm:prSet presAssocID="{10672A4A-25A9-412F-83FE-9DBFA1EA6BDE}" presName="accentRepeatNode" presStyleLbl="solidFgAcc1" presStyleIdx="0" presStyleCnt="2"/>
      <dgm:spPr>
        <a:blipFill rotWithShape="0">
          <a:blip xmlns:r="http://schemas.openxmlformats.org/officeDocument/2006/relationships" r:embed="rId1"/>
          <a:stretch>
            <a:fillRect/>
          </a:stretch>
        </a:blipFill>
      </dgm:spPr>
      <dgm:t>
        <a:bodyPr/>
        <a:lstStyle/>
        <a:p>
          <a:endParaRPr lang="es-EC"/>
        </a:p>
      </dgm:t>
    </dgm:pt>
    <dgm:pt modelId="{56B02F0E-1392-4EDD-8E07-E532152BCC80}" type="pres">
      <dgm:prSet presAssocID="{605F4A68-95B0-4172-A3CB-3130756FCC99}" presName="text_2" presStyleLbl="node1" presStyleIdx="1" presStyleCnt="2">
        <dgm:presLayoutVars>
          <dgm:bulletEnabled val="1"/>
        </dgm:presLayoutVars>
      </dgm:prSet>
      <dgm:spPr/>
      <dgm:t>
        <a:bodyPr/>
        <a:lstStyle/>
        <a:p>
          <a:endParaRPr lang="es-EC"/>
        </a:p>
      </dgm:t>
    </dgm:pt>
    <dgm:pt modelId="{7E611725-6DA5-4DF6-AD81-162046B82E04}" type="pres">
      <dgm:prSet presAssocID="{605F4A68-95B0-4172-A3CB-3130756FCC99}" presName="accent_2" presStyleCnt="0"/>
      <dgm:spPr/>
    </dgm:pt>
    <dgm:pt modelId="{162AC70D-D239-420D-8E83-10EE8E92B39C}" type="pres">
      <dgm:prSet presAssocID="{605F4A68-95B0-4172-A3CB-3130756FCC99}" presName="accentRepeatNode" presStyleLbl="solidFgAcc1" presStyleIdx="1" presStyleCnt="2"/>
      <dgm:spPr/>
    </dgm:pt>
  </dgm:ptLst>
  <dgm:cxnLst>
    <dgm:cxn modelId="{7F63CBD1-C3B8-4B89-B595-8853DEF1E7DC}" type="presOf" srcId="{F175D133-63D6-42A3-A6E2-7F8B7C71E817}" destId="{56B02F0E-1392-4EDD-8E07-E532152BCC80}" srcOrd="0" destOrd="2" presId="urn:microsoft.com/office/officeart/2008/layout/VerticalCurvedList"/>
    <dgm:cxn modelId="{658930BD-5DB4-477F-9530-69915EA71C78}" type="presOf" srcId="{9544F3A4-1CF7-4580-9D3C-7705DE09DB91}" destId="{1269CA0E-856E-4D19-BEB1-B1AC10DCFD83}" srcOrd="0" destOrd="1" presId="urn:microsoft.com/office/officeart/2008/layout/VerticalCurvedList"/>
    <dgm:cxn modelId="{CEFCC1D6-B0A4-4594-95D7-45A6B29AF074}" type="presOf" srcId="{CBBF2518-C761-4D07-AB59-5F019E83FA7A}" destId="{B882C027-4109-4DFB-97C3-758FBED7074A}" srcOrd="0" destOrd="0" presId="urn:microsoft.com/office/officeart/2008/layout/VerticalCurvedList"/>
    <dgm:cxn modelId="{C4F2C35D-1194-426F-8FFE-2E5D9C778C87}" srcId="{605F4A68-95B0-4172-A3CB-3130756FCC99}" destId="{873D7E0C-96BA-47F3-BEEA-7217F7930806}" srcOrd="0" destOrd="0" parTransId="{1AC70E96-A8C0-4365-8F9A-81EA29B80CC3}" sibTransId="{671511DE-EF9E-4DEF-A232-55E1F094F5AA}"/>
    <dgm:cxn modelId="{0BAEE779-D2D7-4C09-90BC-93E52579E374}" type="presOf" srcId="{10672A4A-25A9-412F-83FE-9DBFA1EA6BDE}" destId="{1269CA0E-856E-4D19-BEB1-B1AC10DCFD83}" srcOrd="0" destOrd="0" presId="urn:microsoft.com/office/officeart/2008/layout/VerticalCurvedList"/>
    <dgm:cxn modelId="{7D422AE7-F71E-4F39-A707-EC1EB3554035}" srcId="{97B4D005-DF80-4240-9B40-1F3EC73CB44A}" destId="{10672A4A-25A9-412F-83FE-9DBFA1EA6BDE}" srcOrd="0" destOrd="0" parTransId="{27BDB949-173E-470B-AD91-C84385C1A5D0}" sibTransId="{4661130D-3F98-46A4-8431-40B057A78087}"/>
    <dgm:cxn modelId="{12B3F466-7F09-4E13-A5D9-B63C1D609FF8}" type="presOf" srcId="{97B4D005-DF80-4240-9B40-1F3EC73CB44A}" destId="{9ED3A4B3-F60F-493F-A572-783BF17E8DDD}" srcOrd="0" destOrd="0" presId="urn:microsoft.com/office/officeart/2008/layout/VerticalCurvedList"/>
    <dgm:cxn modelId="{84C756BC-7FD9-400C-9E35-06F5C12F5D60}" srcId="{605F4A68-95B0-4172-A3CB-3130756FCC99}" destId="{F175D133-63D6-42A3-A6E2-7F8B7C71E817}" srcOrd="1" destOrd="0" parTransId="{7F2CA052-2D72-4924-8E7D-50DE60A87F29}" sibTransId="{EED97CC8-9209-445D-83B9-88A0EEA07113}"/>
    <dgm:cxn modelId="{BD078023-03E3-464D-A8B5-DA5D0BF4D84F}" type="presOf" srcId="{3BE3136D-79BC-4509-9947-99314D6EA106}" destId="{1269CA0E-856E-4D19-BEB1-B1AC10DCFD83}" srcOrd="0" destOrd="2" presId="urn:microsoft.com/office/officeart/2008/layout/VerticalCurvedList"/>
    <dgm:cxn modelId="{9058BFD1-94D1-4420-8E4A-C7C22F3B5E41}" type="presOf" srcId="{873D7E0C-96BA-47F3-BEEA-7217F7930806}" destId="{56B02F0E-1392-4EDD-8E07-E532152BCC80}" srcOrd="0" destOrd="1" presId="urn:microsoft.com/office/officeart/2008/layout/VerticalCurvedList"/>
    <dgm:cxn modelId="{04C9DC76-A967-41CE-BBD5-94E0DF168198}" srcId="{10672A4A-25A9-412F-83FE-9DBFA1EA6BDE}" destId="{9544F3A4-1CF7-4580-9D3C-7705DE09DB91}" srcOrd="0" destOrd="0" parTransId="{3E521AAC-8F17-4BE6-B968-752AD372EBD6}" sibTransId="{CBBF2518-C761-4D07-AB59-5F019E83FA7A}"/>
    <dgm:cxn modelId="{7352A688-223D-4FC3-98EF-73FA60797FE5}" srcId="{97B4D005-DF80-4240-9B40-1F3EC73CB44A}" destId="{605F4A68-95B0-4172-A3CB-3130756FCC99}" srcOrd="1" destOrd="0" parTransId="{D32D4F52-9223-4C6B-AA1E-1C8C76F063EB}" sibTransId="{19693B16-60F4-4EA5-95C1-8F44FC3C596D}"/>
    <dgm:cxn modelId="{73BDA6B6-E705-4F15-B159-57D6A03905D5}" srcId="{10672A4A-25A9-412F-83FE-9DBFA1EA6BDE}" destId="{3BE3136D-79BC-4509-9947-99314D6EA106}" srcOrd="1" destOrd="0" parTransId="{39FE3344-AC33-4B84-A828-797EBB7B35E0}" sibTransId="{8CEE658D-6956-498A-9742-9DB41C9C0051}"/>
    <dgm:cxn modelId="{CFEFB18B-BEE6-4B16-B8A1-9BFEDD675563}" srcId="{10672A4A-25A9-412F-83FE-9DBFA1EA6BDE}" destId="{362807F8-EBF9-4647-8FE7-1BD53DEF331F}" srcOrd="2" destOrd="0" parTransId="{A5A63DBF-E8B5-4B1B-BA16-C83EF9101477}" sibTransId="{249DC86D-8404-4CA0-B181-8099792E6E10}"/>
    <dgm:cxn modelId="{93C4A847-87CF-4882-B79E-808AB515FB46}" type="presOf" srcId="{362807F8-EBF9-4647-8FE7-1BD53DEF331F}" destId="{1269CA0E-856E-4D19-BEB1-B1AC10DCFD83}" srcOrd="0" destOrd="3" presId="urn:microsoft.com/office/officeart/2008/layout/VerticalCurvedList"/>
    <dgm:cxn modelId="{5583E5B6-F2C7-4575-BCBF-91EDCA65DA3F}" type="presOf" srcId="{605F4A68-95B0-4172-A3CB-3130756FCC99}" destId="{56B02F0E-1392-4EDD-8E07-E532152BCC80}" srcOrd="0" destOrd="0" presId="urn:microsoft.com/office/officeart/2008/layout/VerticalCurvedList"/>
    <dgm:cxn modelId="{ED6035BA-B54F-440C-81AD-DB095B62611B}" type="presParOf" srcId="{9ED3A4B3-F60F-493F-A572-783BF17E8DDD}" destId="{627F2B7A-3883-4C96-9CD8-6E2022298A14}" srcOrd="0" destOrd="0" presId="urn:microsoft.com/office/officeart/2008/layout/VerticalCurvedList"/>
    <dgm:cxn modelId="{5E6E0D56-D62E-4393-A5F2-585AEC62F66A}" type="presParOf" srcId="{627F2B7A-3883-4C96-9CD8-6E2022298A14}" destId="{2A51E729-7FEC-4AF5-A4E4-6AB0220FEA19}" srcOrd="0" destOrd="0" presId="urn:microsoft.com/office/officeart/2008/layout/VerticalCurvedList"/>
    <dgm:cxn modelId="{BCB05285-578D-438E-BFDF-F8F82F35FC75}" type="presParOf" srcId="{2A51E729-7FEC-4AF5-A4E4-6AB0220FEA19}" destId="{81D954DF-DDE8-40BB-95D0-035620C0159C}" srcOrd="0" destOrd="0" presId="urn:microsoft.com/office/officeart/2008/layout/VerticalCurvedList"/>
    <dgm:cxn modelId="{CA2AE47A-A2B4-4C0E-BE4C-69C0B87BA698}" type="presParOf" srcId="{2A51E729-7FEC-4AF5-A4E4-6AB0220FEA19}" destId="{B882C027-4109-4DFB-97C3-758FBED7074A}" srcOrd="1" destOrd="0" presId="urn:microsoft.com/office/officeart/2008/layout/VerticalCurvedList"/>
    <dgm:cxn modelId="{29032802-9F55-4E4B-AA2E-1E2DEA2AE22B}" type="presParOf" srcId="{2A51E729-7FEC-4AF5-A4E4-6AB0220FEA19}" destId="{C2531784-F8EF-44FA-AF42-457FB91605E3}" srcOrd="2" destOrd="0" presId="urn:microsoft.com/office/officeart/2008/layout/VerticalCurvedList"/>
    <dgm:cxn modelId="{762F5E29-A4B4-41D0-85B8-673EB4138B63}" type="presParOf" srcId="{2A51E729-7FEC-4AF5-A4E4-6AB0220FEA19}" destId="{03CDD2A5-A00F-4675-B567-517C1EDF2F15}" srcOrd="3" destOrd="0" presId="urn:microsoft.com/office/officeart/2008/layout/VerticalCurvedList"/>
    <dgm:cxn modelId="{60CDDE85-7A19-414A-83D5-8B1C0CD26F8E}" type="presParOf" srcId="{627F2B7A-3883-4C96-9CD8-6E2022298A14}" destId="{1269CA0E-856E-4D19-BEB1-B1AC10DCFD83}" srcOrd="1" destOrd="0" presId="urn:microsoft.com/office/officeart/2008/layout/VerticalCurvedList"/>
    <dgm:cxn modelId="{9DCF53AD-BB6E-4588-89AC-8F7CF9EA212B}" type="presParOf" srcId="{627F2B7A-3883-4C96-9CD8-6E2022298A14}" destId="{BD416BF2-FD6F-4D3A-8788-C6923AF06D14}" srcOrd="2" destOrd="0" presId="urn:microsoft.com/office/officeart/2008/layout/VerticalCurvedList"/>
    <dgm:cxn modelId="{6C8A5C0E-A3B4-4338-8EEF-E0847CF6C1F2}" type="presParOf" srcId="{BD416BF2-FD6F-4D3A-8788-C6923AF06D14}" destId="{CA56E088-3F65-4865-BAAA-E944B4C71780}" srcOrd="0" destOrd="0" presId="urn:microsoft.com/office/officeart/2008/layout/VerticalCurvedList"/>
    <dgm:cxn modelId="{D68D3C55-35B5-49E2-83D1-83F56BC6773C}" type="presParOf" srcId="{627F2B7A-3883-4C96-9CD8-6E2022298A14}" destId="{56B02F0E-1392-4EDD-8E07-E532152BCC80}" srcOrd="3" destOrd="0" presId="urn:microsoft.com/office/officeart/2008/layout/VerticalCurvedList"/>
    <dgm:cxn modelId="{35863D41-FDCE-45E7-BD56-107BC8546120}" type="presParOf" srcId="{627F2B7A-3883-4C96-9CD8-6E2022298A14}" destId="{7E611725-6DA5-4DF6-AD81-162046B82E04}" srcOrd="4" destOrd="0" presId="urn:microsoft.com/office/officeart/2008/layout/VerticalCurvedList"/>
    <dgm:cxn modelId="{5942B37A-86EB-40F2-9A18-16D607B7F4CD}" type="presParOf" srcId="{7E611725-6DA5-4DF6-AD81-162046B82E04}" destId="{162AC70D-D239-420D-8E83-10EE8E92B39C}"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9999C1-580F-4870-8164-A1E1DA63DDAF}" type="doc">
      <dgm:prSet loTypeId="urn:microsoft.com/office/officeart/2005/8/layout/matrix3" loCatId="matrix" qsTypeId="urn:microsoft.com/office/officeart/2005/8/quickstyle/simple1" qsCatId="simple" csTypeId="urn:microsoft.com/office/officeart/2005/8/colors/accent0_1" csCatId="mainScheme" phldr="1"/>
      <dgm:spPr/>
      <dgm:t>
        <a:bodyPr/>
        <a:lstStyle/>
        <a:p>
          <a:endParaRPr lang="es-EC"/>
        </a:p>
      </dgm:t>
    </dgm:pt>
    <dgm:pt modelId="{02811F74-8BDC-44E1-A500-060FC67CF5D2}">
      <dgm:prSet phldrT="[Texto]"/>
      <dgm:spPr/>
      <dgm:t>
        <a:bodyPr/>
        <a:lstStyle/>
        <a:p>
          <a:r>
            <a:rPr lang="es-EC" dirty="0" smtClean="0"/>
            <a:t>Transmitir una parte o la totalidad de la potencia de la señal</a:t>
          </a:r>
          <a:endParaRPr lang="es-EC" dirty="0"/>
        </a:p>
      </dgm:t>
    </dgm:pt>
    <dgm:pt modelId="{DC807D40-D749-47DE-AB80-72B122025C36}" type="parTrans" cxnId="{ED9A8A28-B759-43C9-A2FE-722181D652FC}">
      <dgm:prSet/>
      <dgm:spPr/>
      <dgm:t>
        <a:bodyPr/>
        <a:lstStyle/>
        <a:p>
          <a:endParaRPr lang="es-EC"/>
        </a:p>
      </dgm:t>
    </dgm:pt>
    <dgm:pt modelId="{4EB83D38-A2E9-4401-B9FB-F4655CCA7391}" type="sibTrans" cxnId="{ED9A8A28-B759-43C9-A2FE-722181D652FC}">
      <dgm:prSet/>
      <dgm:spPr/>
      <dgm:t>
        <a:bodyPr/>
        <a:lstStyle/>
        <a:p>
          <a:endParaRPr lang="es-EC"/>
        </a:p>
      </dgm:t>
    </dgm:pt>
    <dgm:pt modelId="{8A1232E3-F9EC-4932-B202-2DCD691485C8}">
      <dgm:prSet phldrT="[Texto]"/>
      <dgm:spPr/>
      <dgm:t>
        <a:bodyPr/>
        <a:lstStyle/>
        <a:p>
          <a:r>
            <a:rPr lang="es-EC" dirty="0" smtClean="0"/>
            <a:t>Pueden ser fabricados en diferentes tecnologías</a:t>
          </a:r>
          <a:endParaRPr lang="es-EC" dirty="0"/>
        </a:p>
      </dgm:t>
    </dgm:pt>
    <dgm:pt modelId="{A17D326E-CF6F-41E9-BDF4-B330BEF4F50C}" type="parTrans" cxnId="{486F87CE-706D-4B54-B30B-9258426BCA0B}">
      <dgm:prSet/>
      <dgm:spPr/>
      <dgm:t>
        <a:bodyPr/>
        <a:lstStyle/>
        <a:p>
          <a:endParaRPr lang="es-EC"/>
        </a:p>
      </dgm:t>
    </dgm:pt>
    <dgm:pt modelId="{5FE3DD85-821C-4BD5-B3F6-2A487528EEAC}" type="sibTrans" cxnId="{486F87CE-706D-4B54-B30B-9258426BCA0B}">
      <dgm:prSet/>
      <dgm:spPr/>
      <dgm:t>
        <a:bodyPr/>
        <a:lstStyle/>
        <a:p>
          <a:endParaRPr lang="es-EC"/>
        </a:p>
      </dgm:t>
    </dgm:pt>
    <dgm:pt modelId="{056A5882-5BCF-4F06-B2EB-6151D72AA344}">
      <dgm:prSet phldrT="[Texto]"/>
      <dgm:spPr/>
      <dgm:t>
        <a:bodyPr/>
        <a:lstStyle/>
        <a:p>
          <a:r>
            <a:rPr lang="es-ES" dirty="0" smtClean="0"/>
            <a:t>Impedancias Acopladas</a:t>
          </a:r>
          <a:endParaRPr lang="es-EC" dirty="0"/>
        </a:p>
      </dgm:t>
    </dgm:pt>
    <dgm:pt modelId="{175DA844-47B9-40E1-AFF4-6A5F7E7FC813}" type="parTrans" cxnId="{F8602A00-F5E6-4599-B1D9-BF3B3D5E41F4}">
      <dgm:prSet/>
      <dgm:spPr/>
      <dgm:t>
        <a:bodyPr/>
        <a:lstStyle/>
        <a:p>
          <a:endParaRPr lang="es-EC"/>
        </a:p>
      </dgm:t>
    </dgm:pt>
    <dgm:pt modelId="{135717D7-099C-44A5-B788-2D4D211EAC91}" type="sibTrans" cxnId="{F8602A00-F5E6-4599-B1D9-BF3B3D5E41F4}">
      <dgm:prSet/>
      <dgm:spPr/>
      <dgm:t>
        <a:bodyPr/>
        <a:lstStyle/>
        <a:p>
          <a:endParaRPr lang="es-EC"/>
        </a:p>
      </dgm:t>
    </dgm:pt>
    <dgm:pt modelId="{8EBCB3B0-8793-4ED0-9C3A-AAB0C9864427}">
      <dgm:prSet phldrT="[Texto]"/>
      <dgm:spPr/>
      <dgm:t>
        <a:bodyPr/>
        <a:lstStyle/>
        <a:p>
          <a:r>
            <a:rPr lang="es-EC" dirty="0" smtClean="0"/>
            <a:t>Gran Ancho de Banda y bajas perdidas de transmisión</a:t>
          </a:r>
          <a:endParaRPr lang="es-EC" dirty="0"/>
        </a:p>
      </dgm:t>
    </dgm:pt>
    <dgm:pt modelId="{D171BBEE-7FF6-49AC-897B-4CD5719ACA7D}" type="parTrans" cxnId="{0C636E92-AB3B-4026-B474-37A813E0E1BC}">
      <dgm:prSet/>
      <dgm:spPr/>
      <dgm:t>
        <a:bodyPr/>
        <a:lstStyle/>
        <a:p>
          <a:endParaRPr lang="es-EC"/>
        </a:p>
      </dgm:t>
    </dgm:pt>
    <dgm:pt modelId="{234B7D26-C704-479A-ACF2-E4F3DA183795}" type="sibTrans" cxnId="{0C636E92-AB3B-4026-B474-37A813E0E1BC}">
      <dgm:prSet/>
      <dgm:spPr/>
      <dgm:t>
        <a:bodyPr/>
        <a:lstStyle/>
        <a:p>
          <a:endParaRPr lang="es-EC"/>
        </a:p>
      </dgm:t>
    </dgm:pt>
    <dgm:pt modelId="{6856C64C-17AD-412C-87D3-F21218ABAAB3}" type="pres">
      <dgm:prSet presAssocID="{AB9999C1-580F-4870-8164-A1E1DA63DDAF}" presName="matrix" presStyleCnt="0">
        <dgm:presLayoutVars>
          <dgm:chMax val="1"/>
          <dgm:dir/>
          <dgm:resizeHandles val="exact"/>
        </dgm:presLayoutVars>
      </dgm:prSet>
      <dgm:spPr/>
      <dgm:t>
        <a:bodyPr/>
        <a:lstStyle/>
        <a:p>
          <a:endParaRPr lang="es-EC"/>
        </a:p>
      </dgm:t>
    </dgm:pt>
    <dgm:pt modelId="{601480A4-36B0-42D5-8C9F-282FD21ACEBE}" type="pres">
      <dgm:prSet presAssocID="{AB9999C1-580F-4870-8164-A1E1DA63DDAF}" presName="diamond" presStyleLbl="bgShp" presStyleIdx="0" presStyleCnt="1"/>
      <dgm:spPr/>
    </dgm:pt>
    <dgm:pt modelId="{EA2BC197-AF27-46EA-97A4-BF7E3CABCE78}" type="pres">
      <dgm:prSet presAssocID="{AB9999C1-580F-4870-8164-A1E1DA63DDAF}" presName="quad1" presStyleLbl="node1" presStyleIdx="0" presStyleCnt="4">
        <dgm:presLayoutVars>
          <dgm:chMax val="0"/>
          <dgm:chPref val="0"/>
          <dgm:bulletEnabled val="1"/>
        </dgm:presLayoutVars>
      </dgm:prSet>
      <dgm:spPr/>
      <dgm:t>
        <a:bodyPr/>
        <a:lstStyle/>
        <a:p>
          <a:endParaRPr lang="es-EC"/>
        </a:p>
      </dgm:t>
    </dgm:pt>
    <dgm:pt modelId="{7964C791-DC22-406A-ABBD-66A8FAA59354}" type="pres">
      <dgm:prSet presAssocID="{AB9999C1-580F-4870-8164-A1E1DA63DDAF}" presName="quad2" presStyleLbl="node1" presStyleIdx="1" presStyleCnt="4">
        <dgm:presLayoutVars>
          <dgm:chMax val="0"/>
          <dgm:chPref val="0"/>
          <dgm:bulletEnabled val="1"/>
        </dgm:presLayoutVars>
      </dgm:prSet>
      <dgm:spPr/>
      <dgm:t>
        <a:bodyPr/>
        <a:lstStyle/>
        <a:p>
          <a:endParaRPr lang="es-EC"/>
        </a:p>
      </dgm:t>
    </dgm:pt>
    <dgm:pt modelId="{0633E9C8-E1B9-4F16-A721-584D931ECA2C}" type="pres">
      <dgm:prSet presAssocID="{AB9999C1-580F-4870-8164-A1E1DA63DDAF}" presName="quad3" presStyleLbl="node1" presStyleIdx="2" presStyleCnt="4">
        <dgm:presLayoutVars>
          <dgm:chMax val="0"/>
          <dgm:chPref val="0"/>
          <dgm:bulletEnabled val="1"/>
        </dgm:presLayoutVars>
      </dgm:prSet>
      <dgm:spPr/>
      <dgm:t>
        <a:bodyPr/>
        <a:lstStyle/>
        <a:p>
          <a:endParaRPr lang="es-EC"/>
        </a:p>
      </dgm:t>
    </dgm:pt>
    <dgm:pt modelId="{A4B1D8E9-8773-41FB-A4ED-08986583507E}" type="pres">
      <dgm:prSet presAssocID="{AB9999C1-580F-4870-8164-A1E1DA63DDAF}" presName="quad4" presStyleLbl="node1" presStyleIdx="3" presStyleCnt="4">
        <dgm:presLayoutVars>
          <dgm:chMax val="0"/>
          <dgm:chPref val="0"/>
          <dgm:bulletEnabled val="1"/>
        </dgm:presLayoutVars>
      </dgm:prSet>
      <dgm:spPr/>
      <dgm:t>
        <a:bodyPr/>
        <a:lstStyle/>
        <a:p>
          <a:endParaRPr lang="es-EC"/>
        </a:p>
      </dgm:t>
    </dgm:pt>
  </dgm:ptLst>
  <dgm:cxnLst>
    <dgm:cxn modelId="{486F87CE-706D-4B54-B30B-9258426BCA0B}" srcId="{AB9999C1-580F-4870-8164-A1E1DA63DDAF}" destId="{8A1232E3-F9EC-4932-B202-2DCD691485C8}" srcOrd="1" destOrd="0" parTransId="{A17D326E-CF6F-41E9-BDF4-B330BEF4F50C}" sibTransId="{5FE3DD85-821C-4BD5-B3F6-2A487528EEAC}"/>
    <dgm:cxn modelId="{4AE1630B-362C-4C88-9897-91F8DFD80A0D}" type="presOf" srcId="{8EBCB3B0-8793-4ED0-9C3A-AAB0C9864427}" destId="{A4B1D8E9-8773-41FB-A4ED-08986583507E}" srcOrd="0" destOrd="0" presId="urn:microsoft.com/office/officeart/2005/8/layout/matrix3"/>
    <dgm:cxn modelId="{F8B4AD76-8470-423C-B286-05121AD213F2}" type="presOf" srcId="{02811F74-8BDC-44E1-A500-060FC67CF5D2}" destId="{EA2BC197-AF27-46EA-97A4-BF7E3CABCE78}" srcOrd="0" destOrd="0" presId="urn:microsoft.com/office/officeart/2005/8/layout/matrix3"/>
    <dgm:cxn modelId="{F8602A00-F5E6-4599-B1D9-BF3B3D5E41F4}" srcId="{AB9999C1-580F-4870-8164-A1E1DA63DDAF}" destId="{056A5882-5BCF-4F06-B2EB-6151D72AA344}" srcOrd="2" destOrd="0" parTransId="{175DA844-47B9-40E1-AFF4-6A5F7E7FC813}" sibTransId="{135717D7-099C-44A5-B788-2D4D211EAC91}"/>
    <dgm:cxn modelId="{B342FEEC-D3CA-4625-B6C2-C5A6E60FF341}" type="presOf" srcId="{8A1232E3-F9EC-4932-B202-2DCD691485C8}" destId="{7964C791-DC22-406A-ABBD-66A8FAA59354}" srcOrd="0" destOrd="0" presId="urn:microsoft.com/office/officeart/2005/8/layout/matrix3"/>
    <dgm:cxn modelId="{0C636E92-AB3B-4026-B474-37A813E0E1BC}" srcId="{AB9999C1-580F-4870-8164-A1E1DA63DDAF}" destId="{8EBCB3B0-8793-4ED0-9C3A-AAB0C9864427}" srcOrd="3" destOrd="0" parTransId="{D171BBEE-7FF6-49AC-897B-4CD5719ACA7D}" sibTransId="{234B7D26-C704-479A-ACF2-E4F3DA183795}"/>
    <dgm:cxn modelId="{122F6492-0E61-4717-9B3C-D4051E74BEA3}" type="presOf" srcId="{AB9999C1-580F-4870-8164-A1E1DA63DDAF}" destId="{6856C64C-17AD-412C-87D3-F21218ABAAB3}" srcOrd="0" destOrd="0" presId="urn:microsoft.com/office/officeart/2005/8/layout/matrix3"/>
    <dgm:cxn modelId="{7F184440-39DA-4E39-9041-885CB77C56F3}" type="presOf" srcId="{056A5882-5BCF-4F06-B2EB-6151D72AA344}" destId="{0633E9C8-E1B9-4F16-A721-584D931ECA2C}" srcOrd="0" destOrd="0" presId="urn:microsoft.com/office/officeart/2005/8/layout/matrix3"/>
    <dgm:cxn modelId="{ED9A8A28-B759-43C9-A2FE-722181D652FC}" srcId="{AB9999C1-580F-4870-8164-A1E1DA63DDAF}" destId="{02811F74-8BDC-44E1-A500-060FC67CF5D2}" srcOrd="0" destOrd="0" parTransId="{DC807D40-D749-47DE-AB80-72B122025C36}" sibTransId="{4EB83D38-A2E9-4401-B9FB-F4655CCA7391}"/>
    <dgm:cxn modelId="{AE2D9F16-61A3-4F7A-9FDD-81CC661D841D}" type="presParOf" srcId="{6856C64C-17AD-412C-87D3-F21218ABAAB3}" destId="{601480A4-36B0-42D5-8C9F-282FD21ACEBE}" srcOrd="0" destOrd="0" presId="urn:microsoft.com/office/officeart/2005/8/layout/matrix3"/>
    <dgm:cxn modelId="{2FFB4FB2-8DF5-45E8-B945-F827AFEA83BB}" type="presParOf" srcId="{6856C64C-17AD-412C-87D3-F21218ABAAB3}" destId="{EA2BC197-AF27-46EA-97A4-BF7E3CABCE78}" srcOrd="1" destOrd="0" presId="urn:microsoft.com/office/officeart/2005/8/layout/matrix3"/>
    <dgm:cxn modelId="{BFD4E329-E1B3-4696-97AC-6FC8A314A756}" type="presParOf" srcId="{6856C64C-17AD-412C-87D3-F21218ABAAB3}" destId="{7964C791-DC22-406A-ABBD-66A8FAA59354}" srcOrd="2" destOrd="0" presId="urn:microsoft.com/office/officeart/2005/8/layout/matrix3"/>
    <dgm:cxn modelId="{DB2BA255-203B-4712-AAAE-7AD6BF680AEF}" type="presParOf" srcId="{6856C64C-17AD-412C-87D3-F21218ABAAB3}" destId="{0633E9C8-E1B9-4F16-A721-584D931ECA2C}" srcOrd="3" destOrd="0" presId="urn:microsoft.com/office/officeart/2005/8/layout/matrix3"/>
    <dgm:cxn modelId="{CE4D79C2-A0EF-446F-B70B-6A13CA2BD2E5}" type="presParOf" srcId="{6856C64C-17AD-412C-87D3-F21218ABAAB3}" destId="{A4B1D8E9-8773-41FB-A4ED-08986583507E}"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CAE742D-7E0D-4F9E-8615-6090AE1A49B8}"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s-EC"/>
        </a:p>
      </dgm:t>
    </dgm:pt>
    <dgm:pt modelId="{929491A3-1930-47FF-93C9-47A236FDED0F}">
      <dgm:prSet phldrT="[Texto]" custT="1"/>
      <dgm:spPr/>
      <dgm:t>
        <a:bodyPr/>
        <a:lstStyle/>
        <a:p>
          <a:r>
            <a:rPr lang="es-EC" sz="2400" dirty="0" smtClean="0"/>
            <a:t>Estudiar trabajos previamente realizados sobre acopladores direccionales y guías de onda rectangulares en diferentes tecnologías</a:t>
          </a:r>
          <a:r>
            <a:rPr lang="es-EC" sz="2400" b="0" dirty="0" smtClean="0"/>
            <a:t>.</a:t>
          </a:r>
          <a:endParaRPr lang="es-EC" sz="2400" b="0" dirty="0"/>
        </a:p>
      </dgm:t>
    </dgm:pt>
    <dgm:pt modelId="{28B32471-7D4D-4BD2-BD86-EFB41166E6AB}" type="parTrans" cxnId="{5B5CB453-5DBC-4CF2-9CED-53939EC89447}">
      <dgm:prSet/>
      <dgm:spPr/>
      <dgm:t>
        <a:bodyPr/>
        <a:lstStyle/>
        <a:p>
          <a:endParaRPr lang="es-EC" b="0">
            <a:solidFill>
              <a:schemeClr val="tx2"/>
            </a:solidFill>
          </a:endParaRPr>
        </a:p>
      </dgm:t>
    </dgm:pt>
    <dgm:pt modelId="{E32089CC-F864-4F42-9A27-A4BEB2E60B33}" type="sibTrans" cxnId="{5B5CB453-5DBC-4CF2-9CED-53939EC89447}">
      <dgm:prSet/>
      <dgm:spPr/>
      <dgm:t>
        <a:bodyPr/>
        <a:lstStyle/>
        <a:p>
          <a:endParaRPr lang="es-EC" b="0">
            <a:solidFill>
              <a:schemeClr val="tx2"/>
            </a:solidFill>
          </a:endParaRPr>
        </a:p>
      </dgm:t>
    </dgm:pt>
    <dgm:pt modelId="{7AE37EFD-21E7-4C2C-B07B-DAC5DEBEC67B}">
      <dgm:prSet phldrT="[Texto]" custT="1"/>
      <dgm:spPr/>
      <dgm:t>
        <a:bodyPr/>
        <a:lstStyle/>
        <a:p>
          <a:r>
            <a:rPr lang="es-EC" sz="2400" dirty="0" smtClean="0"/>
            <a:t>Plantear parámetros de diseño necesario para la implementación de los acopladores</a:t>
          </a:r>
          <a:r>
            <a:rPr lang="es-EC" sz="2400" b="0" dirty="0" smtClean="0"/>
            <a:t>.</a:t>
          </a:r>
          <a:endParaRPr lang="es-EC" sz="2400" b="0" dirty="0"/>
        </a:p>
      </dgm:t>
    </dgm:pt>
    <dgm:pt modelId="{C7596FC4-B768-4065-99BD-000F6B1DC142}" type="parTrans" cxnId="{DD44300A-3039-4912-894B-39A58F2E334D}">
      <dgm:prSet/>
      <dgm:spPr/>
      <dgm:t>
        <a:bodyPr/>
        <a:lstStyle/>
        <a:p>
          <a:endParaRPr lang="es-EC" b="0">
            <a:solidFill>
              <a:schemeClr val="tx2"/>
            </a:solidFill>
          </a:endParaRPr>
        </a:p>
      </dgm:t>
    </dgm:pt>
    <dgm:pt modelId="{D9DBB53A-5BD4-4863-BA82-FD2D1BB874A0}" type="sibTrans" cxnId="{DD44300A-3039-4912-894B-39A58F2E334D}">
      <dgm:prSet/>
      <dgm:spPr/>
      <dgm:t>
        <a:bodyPr/>
        <a:lstStyle/>
        <a:p>
          <a:endParaRPr lang="es-EC" b="0">
            <a:solidFill>
              <a:schemeClr val="tx2"/>
            </a:solidFill>
          </a:endParaRPr>
        </a:p>
      </dgm:t>
    </dgm:pt>
    <dgm:pt modelId="{4B1A5F4B-726A-49E8-B1CE-AEF575B62F10}">
      <dgm:prSet phldrT="[Texto]" custT="1"/>
      <dgm:spPr/>
      <dgm:t>
        <a:bodyPr/>
        <a:lstStyle/>
        <a:p>
          <a:r>
            <a:rPr lang="es-EC" sz="2400" b="0" dirty="0"/>
            <a:t>Realizar pruebas para determinar el Ancho de Banda, Parámetros S y comparar con las Simulaciones</a:t>
          </a:r>
        </a:p>
      </dgm:t>
    </dgm:pt>
    <dgm:pt modelId="{9031FAAD-4928-4DF1-A5AD-62EBC2AE20DE}" type="parTrans" cxnId="{84BD5B60-8758-45A8-BF21-438833EF936E}">
      <dgm:prSet/>
      <dgm:spPr/>
      <dgm:t>
        <a:bodyPr/>
        <a:lstStyle/>
        <a:p>
          <a:endParaRPr lang="es-EC" b="0">
            <a:solidFill>
              <a:schemeClr val="tx2"/>
            </a:solidFill>
          </a:endParaRPr>
        </a:p>
      </dgm:t>
    </dgm:pt>
    <dgm:pt modelId="{A39EB6D8-F742-4C2D-A6D8-C1F646D35700}" type="sibTrans" cxnId="{84BD5B60-8758-45A8-BF21-438833EF936E}">
      <dgm:prSet/>
      <dgm:spPr/>
      <dgm:t>
        <a:bodyPr/>
        <a:lstStyle/>
        <a:p>
          <a:endParaRPr lang="es-EC" b="0">
            <a:solidFill>
              <a:schemeClr val="tx2"/>
            </a:solidFill>
          </a:endParaRPr>
        </a:p>
      </dgm:t>
    </dgm:pt>
    <dgm:pt modelId="{84FC626F-09E7-4E05-91A5-CD446ACF8594}">
      <dgm:prSet custT="1"/>
      <dgm:spPr/>
      <dgm:t>
        <a:bodyPr/>
        <a:lstStyle/>
        <a:p>
          <a:r>
            <a:rPr lang="es-EC" sz="2400" b="0" dirty="0" smtClean="0"/>
            <a:t>Implementar la matriz de Butler mediante la unión de acopladores direccionales, en tecnología SIW.</a:t>
          </a:r>
          <a:endParaRPr lang="es-EC" sz="2400" b="0" dirty="0"/>
        </a:p>
      </dgm:t>
    </dgm:pt>
    <dgm:pt modelId="{5C1884F8-EC8E-4023-B20B-2ED904BB4044}" type="parTrans" cxnId="{A1F74CC4-0C73-425D-8354-B9F524B1B698}">
      <dgm:prSet/>
      <dgm:spPr/>
      <dgm:t>
        <a:bodyPr/>
        <a:lstStyle/>
        <a:p>
          <a:endParaRPr lang="es-EC" b="0">
            <a:solidFill>
              <a:schemeClr val="tx2"/>
            </a:solidFill>
          </a:endParaRPr>
        </a:p>
      </dgm:t>
    </dgm:pt>
    <dgm:pt modelId="{5FAD8874-E4E1-4508-80DA-28459B4A1DDE}" type="sibTrans" cxnId="{A1F74CC4-0C73-425D-8354-B9F524B1B698}">
      <dgm:prSet/>
      <dgm:spPr/>
      <dgm:t>
        <a:bodyPr/>
        <a:lstStyle/>
        <a:p>
          <a:endParaRPr lang="es-EC" b="0">
            <a:solidFill>
              <a:schemeClr val="tx2"/>
            </a:solidFill>
          </a:endParaRPr>
        </a:p>
      </dgm:t>
    </dgm:pt>
    <dgm:pt modelId="{CD0EC33C-BC83-430E-A0DF-2A0857FB4418}" type="pres">
      <dgm:prSet presAssocID="{2CAE742D-7E0D-4F9E-8615-6090AE1A49B8}" presName="Name0" presStyleCnt="0">
        <dgm:presLayoutVars>
          <dgm:chMax val="7"/>
          <dgm:chPref val="7"/>
          <dgm:dir/>
        </dgm:presLayoutVars>
      </dgm:prSet>
      <dgm:spPr/>
      <dgm:t>
        <a:bodyPr/>
        <a:lstStyle/>
        <a:p>
          <a:endParaRPr lang="es-EC"/>
        </a:p>
      </dgm:t>
    </dgm:pt>
    <dgm:pt modelId="{CE87DBCC-7A1B-4470-836C-88161B600196}" type="pres">
      <dgm:prSet presAssocID="{2CAE742D-7E0D-4F9E-8615-6090AE1A49B8}" presName="Name1" presStyleCnt="0"/>
      <dgm:spPr/>
    </dgm:pt>
    <dgm:pt modelId="{369F5B90-A234-4E62-A007-AA4E995B4E8F}" type="pres">
      <dgm:prSet presAssocID="{2CAE742D-7E0D-4F9E-8615-6090AE1A49B8}" presName="cycle" presStyleCnt="0"/>
      <dgm:spPr/>
    </dgm:pt>
    <dgm:pt modelId="{ED77F1BB-7999-4390-8449-BA76FF0EDCC0}" type="pres">
      <dgm:prSet presAssocID="{2CAE742D-7E0D-4F9E-8615-6090AE1A49B8}" presName="srcNode" presStyleLbl="node1" presStyleIdx="0" presStyleCnt="4"/>
      <dgm:spPr/>
    </dgm:pt>
    <dgm:pt modelId="{7A1A8EC8-94A3-4D17-BCA6-2A4DB09A57FC}" type="pres">
      <dgm:prSet presAssocID="{2CAE742D-7E0D-4F9E-8615-6090AE1A49B8}" presName="conn" presStyleLbl="parChTrans1D2" presStyleIdx="0" presStyleCnt="1"/>
      <dgm:spPr/>
      <dgm:t>
        <a:bodyPr/>
        <a:lstStyle/>
        <a:p>
          <a:endParaRPr lang="es-EC"/>
        </a:p>
      </dgm:t>
    </dgm:pt>
    <dgm:pt modelId="{3DD17C16-D97A-4B0C-BBE6-DF8C81ABF69E}" type="pres">
      <dgm:prSet presAssocID="{2CAE742D-7E0D-4F9E-8615-6090AE1A49B8}" presName="extraNode" presStyleLbl="node1" presStyleIdx="0" presStyleCnt="4"/>
      <dgm:spPr/>
    </dgm:pt>
    <dgm:pt modelId="{43604682-E444-472A-AE3C-C05CD8F15BAC}" type="pres">
      <dgm:prSet presAssocID="{2CAE742D-7E0D-4F9E-8615-6090AE1A49B8}" presName="dstNode" presStyleLbl="node1" presStyleIdx="0" presStyleCnt="4"/>
      <dgm:spPr/>
    </dgm:pt>
    <dgm:pt modelId="{509C155D-0CF4-440F-9BD9-84A3F9AF7667}" type="pres">
      <dgm:prSet presAssocID="{929491A3-1930-47FF-93C9-47A236FDED0F}" presName="text_1" presStyleLbl="node1" presStyleIdx="0" presStyleCnt="4" custScaleY="126564" custLinFactNeighborY="-14575">
        <dgm:presLayoutVars>
          <dgm:bulletEnabled val="1"/>
        </dgm:presLayoutVars>
      </dgm:prSet>
      <dgm:spPr/>
      <dgm:t>
        <a:bodyPr/>
        <a:lstStyle/>
        <a:p>
          <a:endParaRPr lang="es-EC"/>
        </a:p>
      </dgm:t>
    </dgm:pt>
    <dgm:pt modelId="{753A4EAA-B0D8-4E55-A938-E2C3741A9BE8}" type="pres">
      <dgm:prSet presAssocID="{929491A3-1930-47FF-93C9-47A236FDED0F}" presName="accent_1" presStyleCnt="0"/>
      <dgm:spPr/>
    </dgm:pt>
    <dgm:pt modelId="{3689CB26-9905-4D10-8ACC-B653C2FF3717}" type="pres">
      <dgm:prSet presAssocID="{929491A3-1930-47FF-93C9-47A236FDED0F}" presName="accentRepeatNode" presStyleLbl="solidFgAcc1" presStyleIdx="0" presStyleCnt="4" custLinFactNeighborY="-11659"/>
      <dgm:spPr/>
    </dgm:pt>
    <dgm:pt modelId="{BA0C2470-B9A6-4D71-88F1-FD7116A2BE86}" type="pres">
      <dgm:prSet presAssocID="{7AE37EFD-21E7-4C2C-B07B-DAC5DEBEC67B}" presName="text_2" presStyleLbl="node1" presStyleIdx="1" presStyleCnt="4" custScaleY="126564" custLinFactNeighborY="-12094">
        <dgm:presLayoutVars>
          <dgm:bulletEnabled val="1"/>
        </dgm:presLayoutVars>
      </dgm:prSet>
      <dgm:spPr/>
      <dgm:t>
        <a:bodyPr/>
        <a:lstStyle/>
        <a:p>
          <a:endParaRPr lang="es-EC"/>
        </a:p>
      </dgm:t>
    </dgm:pt>
    <dgm:pt modelId="{6B654AC3-599C-4EEE-BE03-6BF372938668}" type="pres">
      <dgm:prSet presAssocID="{7AE37EFD-21E7-4C2C-B07B-DAC5DEBEC67B}" presName="accent_2" presStyleCnt="0"/>
      <dgm:spPr/>
    </dgm:pt>
    <dgm:pt modelId="{93402E0F-5C49-48ED-A678-576BBA130AE2}" type="pres">
      <dgm:prSet presAssocID="{7AE37EFD-21E7-4C2C-B07B-DAC5DEBEC67B}" presName="accentRepeatNode" presStyleLbl="solidFgAcc1" presStyleIdx="1" presStyleCnt="4" custLinFactNeighborY="-9674"/>
      <dgm:spPr/>
    </dgm:pt>
    <dgm:pt modelId="{53885FD5-F10A-4E45-966F-295DB17E775F}" type="pres">
      <dgm:prSet presAssocID="{84FC626F-09E7-4E05-91A5-CD446ACF8594}" presName="text_3" presStyleLbl="node1" presStyleIdx="2" presStyleCnt="4" custScaleY="126564" custLinFactNeighborX="849" custLinFactNeighborY="-4404">
        <dgm:presLayoutVars>
          <dgm:bulletEnabled val="1"/>
        </dgm:presLayoutVars>
      </dgm:prSet>
      <dgm:spPr/>
      <dgm:t>
        <a:bodyPr/>
        <a:lstStyle/>
        <a:p>
          <a:endParaRPr lang="es-EC"/>
        </a:p>
      </dgm:t>
    </dgm:pt>
    <dgm:pt modelId="{7B290222-0605-4B7C-8D0F-9DD6B4A7BD6C}" type="pres">
      <dgm:prSet presAssocID="{84FC626F-09E7-4E05-91A5-CD446ACF8594}" presName="accent_3" presStyleCnt="0"/>
      <dgm:spPr/>
    </dgm:pt>
    <dgm:pt modelId="{9540B8F5-6486-45C9-B3B7-BA752A12604D}" type="pres">
      <dgm:prSet presAssocID="{84FC626F-09E7-4E05-91A5-CD446ACF8594}" presName="accentRepeatNode" presStyleLbl="solidFgAcc1" presStyleIdx="2" presStyleCnt="4" custLinFactNeighborX="1226" custLinFactNeighborY="6478"/>
      <dgm:spPr/>
    </dgm:pt>
    <dgm:pt modelId="{2CFCDFBE-8EC8-4067-93ED-CBE3E10961A4}" type="pres">
      <dgm:prSet presAssocID="{4B1A5F4B-726A-49E8-B1CE-AEF575B62F10}" presName="text_4" presStyleLbl="node1" presStyleIdx="3" presStyleCnt="4" custScaleY="126564" custLinFactNeighborY="16759">
        <dgm:presLayoutVars>
          <dgm:bulletEnabled val="1"/>
        </dgm:presLayoutVars>
      </dgm:prSet>
      <dgm:spPr/>
      <dgm:t>
        <a:bodyPr/>
        <a:lstStyle/>
        <a:p>
          <a:endParaRPr lang="es-EC"/>
        </a:p>
      </dgm:t>
    </dgm:pt>
    <dgm:pt modelId="{D734BEAD-5A4E-4019-8779-C6449F1BE2C4}" type="pres">
      <dgm:prSet presAssocID="{4B1A5F4B-726A-49E8-B1CE-AEF575B62F10}" presName="accent_4" presStyleCnt="0"/>
      <dgm:spPr/>
    </dgm:pt>
    <dgm:pt modelId="{65A083A1-9B3A-4148-AD12-5589C0AEBAF0}" type="pres">
      <dgm:prSet presAssocID="{4B1A5F4B-726A-49E8-B1CE-AEF575B62F10}" presName="accentRepeatNode" presStyleLbl="solidFgAcc1" presStyleIdx="3" presStyleCnt="4" custLinFactNeighborY="13406"/>
      <dgm:spPr/>
    </dgm:pt>
  </dgm:ptLst>
  <dgm:cxnLst>
    <dgm:cxn modelId="{84BD5B60-8758-45A8-BF21-438833EF936E}" srcId="{2CAE742D-7E0D-4F9E-8615-6090AE1A49B8}" destId="{4B1A5F4B-726A-49E8-B1CE-AEF575B62F10}" srcOrd="3" destOrd="0" parTransId="{9031FAAD-4928-4DF1-A5AD-62EBC2AE20DE}" sibTransId="{A39EB6D8-F742-4C2D-A6D8-C1F646D35700}"/>
    <dgm:cxn modelId="{A1F74CC4-0C73-425D-8354-B9F524B1B698}" srcId="{2CAE742D-7E0D-4F9E-8615-6090AE1A49B8}" destId="{84FC626F-09E7-4E05-91A5-CD446ACF8594}" srcOrd="2" destOrd="0" parTransId="{5C1884F8-EC8E-4023-B20B-2ED904BB4044}" sibTransId="{5FAD8874-E4E1-4508-80DA-28459B4A1DDE}"/>
    <dgm:cxn modelId="{4A6B5FE5-9980-4757-80B4-A4AE720CD0CF}" type="presOf" srcId="{4B1A5F4B-726A-49E8-B1CE-AEF575B62F10}" destId="{2CFCDFBE-8EC8-4067-93ED-CBE3E10961A4}" srcOrd="0" destOrd="0" presId="urn:microsoft.com/office/officeart/2008/layout/VerticalCurvedList"/>
    <dgm:cxn modelId="{5B5CB453-5DBC-4CF2-9CED-53939EC89447}" srcId="{2CAE742D-7E0D-4F9E-8615-6090AE1A49B8}" destId="{929491A3-1930-47FF-93C9-47A236FDED0F}" srcOrd="0" destOrd="0" parTransId="{28B32471-7D4D-4BD2-BD86-EFB41166E6AB}" sibTransId="{E32089CC-F864-4F42-9A27-A4BEB2E60B33}"/>
    <dgm:cxn modelId="{DD44300A-3039-4912-894B-39A58F2E334D}" srcId="{2CAE742D-7E0D-4F9E-8615-6090AE1A49B8}" destId="{7AE37EFD-21E7-4C2C-B07B-DAC5DEBEC67B}" srcOrd="1" destOrd="0" parTransId="{C7596FC4-B768-4065-99BD-000F6B1DC142}" sibTransId="{D9DBB53A-5BD4-4863-BA82-FD2D1BB874A0}"/>
    <dgm:cxn modelId="{9104D19D-B755-479F-B234-60C213F02497}" type="presOf" srcId="{929491A3-1930-47FF-93C9-47A236FDED0F}" destId="{509C155D-0CF4-440F-9BD9-84A3F9AF7667}" srcOrd="0" destOrd="0" presId="urn:microsoft.com/office/officeart/2008/layout/VerticalCurvedList"/>
    <dgm:cxn modelId="{752053AD-0923-4428-8C93-868B77E007FF}" type="presOf" srcId="{2CAE742D-7E0D-4F9E-8615-6090AE1A49B8}" destId="{CD0EC33C-BC83-430E-A0DF-2A0857FB4418}" srcOrd="0" destOrd="0" presId="urn:microsoft.com/office/officeart/2008/layout/VerticalCurvedList"/>
    <dgm:cxn modelId="{7A00542D-CF6B-4AC9-9DFE-79BA56EB8D21}" type="presOf" srcId="{84FC626F-09E7-4E05-91A5-CD446ACF8594}" destId="{53885FD5-F10A-4E45-966F-295DB17E775F}" srcOrd="0" destOrd="0" presId="urn:microsoft.com/office/officeart/2008/layout/VerticalCurvedList"/>
    <dgm:cxn modelId="{FB397B46-C958-4FFD-B040-579431FFC47B}" type="presOf" srcId="{E32089CC-F864-4F42-9A27-A4BEB2E60B33}" destId="{7A1A8EC8-94A3-4D17-BCA6-2A4DB09A57FC}" srcOrd="0" destOrd="0" presId="urn:microsoft.com/office/officeart/2008/layout/VerticalCurvedList"/>
    <dgm:cxn modelId="{C3561C18-B5A3-4583-BA57-177E839D804A}" type="presOf" srcId="{7AE37EFD-21E7-4C2C-B07B-DAC5DEBEC67B}" destId="{BA0C2470-B9A6-4D71-88F1-FD7116A2BE86}" srcOrd="0" destOrd="0" presId="urn:microsoft.com/office/officeart/2008/layout/VerticalCurvedList"/>
    <dgm:cxn modelId="{061DC33D-52F4-4791-9428-A018D6D3C110}" type="presParOf" srcId="{CD0EC33C-BC83-430E-A0DF-2A0857FB4418}" destId="{CE87DBCC-7A1B-4470-836C-88161B600196}" srcOrd="0" destOrd="0" presId="urn:microsoft.com/office/officeart/2008/layout/VerticalCurvedList"/>
    <dgm:cxn modelId="{3BC24AA2-480D-464B-8019-F7EFD9D7AD9B}" type="presParOf" srcId="{CE87DBCC-7A1B-4470-836C-88161B600196}" destId="{369F5B90-A234-4E62-A007-AA4E995B4E8F}" srcOrd="0" destOrd="0" presId="urn:microsoft.com/office/officeart/2008/layout/VerticalCurvedList"/>
    <dgm:cxn modelId="{2D4E6E6D-B06D-469A-85B6-497C994B00AD}" type="presParOf" srcId="{369F5B90-A234-4E62-A007-AA4E995B4E8F}" destId="{ED77F1BB-7999-4390-8449-BA76FF0EDCC0}" srcOrd="0" destOrd="0" presId="urn:microsoft.com/office/officeart/2008/layout/VerticalCurvedList"/>
    <dgm:cxn modelId="{CA3461DA-B88D-4121-A1A4-F626005211A8}" type="presParOf" srcId="{369F5B90-A234-4E62-A007-AA4E995B4E8F}" destId="{7A1A8EC8-94A3-4D17-BCA6-2A4DB09A57FC}" srcOrd="1" destOrd="0" presId="urn:microsoft.com/office/officeart/2008/layout/VerticalCurvedList"/>
    <dgm:cxn modelId="{6EA0868E-2795-41E6-8311-37C84D6F3036}" type="presParOf" srcId="{369F5B90-A234-4E62-A007-AA4E995B4E8F}" destId="{3DD17C16-D97A-4B0C-BBE6-DF8C81ABF69E}" srcOrd="2" destOrd="0" presId="urn:microsoft.com/office/officeart/2008/layout/VerticalCurvedList"/>
    <dgm:cxn modelId="{3403DE43-0B26-49AB-8123-4C33922CA878}" type="presParOf" srcId="{369F5B90-A234-4E62-A007-AA4E995B4E8F}" destId="{43604682-E444-472A-AE3C-C05CD8F15BAC}" srcOrd="3" destOrd="0" presId="urn:microsoft.com/office/officeart/2008/layout/VerticalCurvedList"/>
    <dgm:cxn modelId="{515378CA-734D-4F1C-A489-FEFFC3843FE9}" type="presParOf" srcId="{CE87DBCC-7A1B-4470-836C-88161B600196}" destId="{509C155D-0CF4-440F-9BD9-84A3F9AF7667}" srcOrd="1" destOrd="0" presId="urn:microsoft.com/office/officeart/2008/layout/VerticalCurvedList"/>
    <dgm:cxn modelId="{0A985652-732A-4C48-9DBE-531C0DBF67F3}" type="presParOf" srcId="{CE87DBCC-7A1B-4470-836C-88161B600196}" destId="{753A4EAA-B0D8-4E55-A938-E2C3741A9BE8}" srcOrd="2" destOrd="0" presId="urn:microsoft.com/office/officeart/2008/layout/VerticalCurvedList"/>
    <dgm:cxn modelId="{909CF562-6CD7-4C95-9057-70D3B404CFAB}" type="presParOf" srcId="{753A4EAA-B0D8-4E55-A938-E2C3741A9BE8}" destId="{3689CB26-9905-4D10-8ACC-B653C2FF3717}" srcOrd="0" destOrd="0" presId="urn:microsoft.com/office/officeart/2008/layout/VerticalCurvedList"/>
    <dgm:cxn modelId="{B1C107D5-8335-4607-9D74-D767CD8F075C}" type="presParOf" srcId="{CE87DBCC-7A1B-4470-836C-88161B600196}" destId="{BA0C2470-B9A6-4D71-88F1-FD7116A2BE86}" srcOrd="3" destOrd="0" presId="urn:microsoft.com/office/officeart/2008/layout/VerticalCurvedList"/>
    <dgm:cxn modelId="{6BE7575A-5101-40D4-86FB-803E219101D5}" type="presParOf" srcId="{CE87DBCC-7A1B-4470-836C-88161B600196}" destId="{6B654AC3-599C-4EEE-BE03-6BF372938668}" srcOrd="4" destOrd="0" presId="urn:microsoft.com/office/officeart/2008/layout/VerticalCurvedList"/>
    <dgm:cxn modelId="{525296D2-8CFA-4C00-A5F5-A61BD24F9438}" type="presParOf" srcId="{6B654AC3-599C-4EEE-BE03-6BF372938668}" destId="{93402E0F-5C49-48ED-A678-576BBA130AE2}" srcOrd="0" destOrd="0" presId="urn:microsoft.com/office/officeart/2008/layout/VerticalCurvedList"/>
    <dgm:cxn modelId="{8A6DE66E-2CC9-40DC-B390-E799105FDFAD}" type="presParOf" srcId="{CE87DBCC-7A1B-4470-836C-88161B600196}" destId="{53885FD5-F10A-4E45-966F-295DB17E775F}" srcOrd="5" destOrd="0" presId="urn:microsoft.com/office/officeart/2008/layout/VerticalCurvedList"/>
    <dgm:cxn modelId="{FE74E0C3-33D3-4F3E-85E4-4DB5D3B88322}" type="presParOf" srcId="{CE87DBCC-7A1B-4470-836C-88161B600196}" destId="{7B290222-0605-4B7C-8D0F-9DD6B4A7BD6C}" srcOrd="6" destOrd="0" presId="urn:microsoft.com/office/officeart/2008/layout/VerticalCurvedList"/>
    <dgm:cxn modelId="{35713CD4-9E04-4085-8EAC-0488FF0DF104}" type="presParOf" srcId="{7B290222-0605-4B7C-8D0F-9DD6B4A7BD6C}" destId="{9540B8F5-6486-45C9-B3B7-BA752A12604D}" srcOrd="0" destOrd="0" presId="urn:microsoft.com/office/officeart/2008/layout/VerticalCurvedList"/>
    <dgm:cxn modelId="{28AAF6D0-4849-4AB2-8B12-50B52015FB81}" type="presParOf" srcId="{CE87DBCC-7A1B-4470-836C-88161B600196}" destId="{2CFCDFBE-8EC8-4067-93ED-CBE3E10961A4}" srcOrd="7" destOrd="0" presId="urn:microsoft.com/office/officeart/2008/layout/VerticalCurvedList"/>
    <dgm:cxn modelId="{23430055-A91B-4BED-BB74-4179F7D78B73}" type="presParOf" srcId="{CE87DBCC-7A1B-4470-836C-88161B600196}" destId="{D734BEAD-5A4E-4019-8779-C6449F1BE2C4}" srcOrd="8" destOrd="0" presId="urn:microsoft.com/office/officeart/2008/layout/VerticalCurvedList"/>
    <dgm:cxn modelId="{4F17E82A-AA63-4659-9C14-1A6D73F9CFFB}" type="presParOf" srcId="{D734BEAD-5A4E-4019-8779-C6449F1BE2C4}" destId="{65A083A1-9B3A-4148-AD12-5589C0AEBAF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7304D8-343C-40C3-AE15-834AE8630569}" type="doc">
      <dgm:prSet loTypeId="urn:microsoft.com/office/officeart/2005/8/layout/process2" loCatId="process" qsTypeId="urn:microsoft.com/office/officeart/2005/8/quickstyle/simple4" qsCatId="simple" csTypeId="urn:microsoft.com/office/officeart/2005/8/colors/colorful2" csCatId="colorful" phldr="1"/>
      <dgm:spPr/>
      <dgm:t>
        <a:bodyPr/>
        <a:lstStyle/>
        <a:p>
          <a:endParaRPr lang="es-ES"/>
        </a:p>
      </dgm:t>
    </dgm:pt>
    <dgm:pt modelId="{29FC02C7-A6B2-4CAC-BB16-2461CA56B889}">
      <dgm:prSet phldrT="[Texto]"/>
      <dgm:spPr/>
      <dgm:t>
        <a:bodyPr/>
        <a:lstStyle/>
        <a:p>
          <a:r>
            <a:rPr lang="es-ES" dirty="0">
              <a:solidFill>
                <a:schemeClr val="tx1"/>
              </a:solidFill>
            </a:rPr>
            <a:t>Guía de Onda Rectangular</a:t>
          </a:r>
        </a:p>
      </dgm:t>
    </dgm:pt>
    <dgm:pt modelId="{BC3D649C-407F-43AA-B567-B6BB832D6C50}" type="parTrans" cxnId="{3C927B3D-2EC3-469D-B5C0-93D0CFEB0DD1}">
      <dgm:prSet/>
      <dgm:spPr/>
      <dgm:t>
        <a:bodyPr/>
        <a:lstStyle/>
        <a:p>
          <a:endParaRPr lang="es-ES"/>
        </a:p>
      </dgm:t>
    </dgm:pt>
    <dgm:pt modelId="{688155A1-84DF-4FF6-B5A8-4CD2B5AEF1AE}" type="sibTrans" cxnId="{3C927B3D-2EC3-469D-B5C0-93D0CFEB0DD1}">
      <dgm:prSet/>
      <dgm:spPr/>
      <dgm:t>
        <a:bodyPr/>
        <a:lstStyle/>
        <a:p>
          <a:endParaRPr lang="es-ES"/>
        </a:p>
      </dgm:t>
    </dgm:pt>
    <dgm:pt modelId="{85DFFE9E-214D-43B0-8E19-E5C2AD5C01B4}">
      <dgm:prSet phldrT="[Texto]"/>
      <dgm:spPr/>
      <dgm:t>
        <a:bodyPr/>
        <a:lstStyle/>
        <a:p>
          <a:r>
            <a:rPr lang="es-ES" dirty="0">
              <a:solidFill>
                <a:schemeClr val="tx1"/>
              </a:solidFill>
            </a:rPr>
            <a:t>Guía de Onda Rectangular con un Dieléctrico en su Interior</a:t>
          </a:r>
        </a:p>
      </dgm:t>
    </dgm:pt>
    <dgm:pt modelId="{170AFE38-640A-4D89-9B86-0F30B8B6989C}" type="parTrans" cxnId="{11D4B61B-951D-468B-9610-1DB94B28D1CA}">
      <dgm:prSet/>
      <dgm:spPr/>
      <dgm:t>
        <a:bodyPr/>
        <a:lstStyle/>
        <a:p>
          <a:endParaRPr lang="es-ES"/>
        </a:p>
      </dgm:t>
    </dgm:pt>
    <dgm:pt modelId="{B0A74D77-03DC-440D-977E-BFFFCF08FFF3}" type="sibTrans" cxnId="{11D4B61B-951D-468B-9610-1DB94B28D1CA}">
      <dgm:prSet/>
      <dgm:spPr/>
      <dgm:t>
        <a:bodyPr/>
        <a:lstStyle/>
        <a:p>
          <a:endParaRPr lang="es-ES"/>
        </a:p>
      </dgm:t>
    </dgm:pt>
    <dgm:pt modelId="{98AA1BEE-CE8B-4258-BEF2-390480C96575}">
      <dgm:prSet phldrT="[Texto]"/>
      <dgm:spPr/>
      <dgm:t>
        <a:bodyPr/>
        <a:lstStyle/>
        <a:p>
          <a:r>
            <a:rPr lang="es-ES" dirty="0">
              <a:solidFill>
                <a:schemeClr val="tx1"/>
              </a:solidFill>
            </a:rPr>
            <a:t>Guía de Onda SIW</a:t>
          </a:r>
        </a:p>
      </dgm:t>
    </dgm:pt>
    <dgm:pt modelId="{EEB88D22-7B23-4C26-870B-BEAEFDC3178A}" type="parTrans" cxnId="{8CDAB7A5-AD6D-4041-8EB1-83E62094F1C0}">
      <dgm:prSet/>
      <dgm:spPr/>
      <dgm:t>
        <a:bodyPr/>
        <a:lstStyle/>
        <a:p>
          <a:endParaRPr lang="es-ES"/>
        </a:p>
      </dgm:t>
    </dgm:pt>
    <dgm:pt modelId="{CBDFDEED-7561-4E5D-AF37-A1C8B23CB58C}" type="sibTrans" cxnId="{8CDAB7A5-AD6D-4041-8EB1-83E62094F1C0}">
      <dgm:prSet/>
      <dgm:spPr/>
      <dgm:t>
        <a:bodyPr/>
        <a:lstStyle/>
        <a:p>
          <a:endParaRPr lang="es-ES"/>
        </a:p>
      </dgm:t>
    </dgm:pt>
    <dgm:pt modelId="{4AA30BD9-A378-4650-A03C-F364493F0D2F}">
      <dgm:prSet phldrT="[Texto]"/>
      <dgm:spPr/>
      <dgm:t>
        <a:bodyPr/>
        <a:lstStyle/>
        <a:p>
          <a:r>
            <a:rPr lang="es-ES" dirty="0">
              <a:solidFill>
                <a:schemeClr val="tx1"/>
              </a:solidFill>
            </a:rPr>
            <a:t>La guía de Onda tradicional, generalmente en su interior contiene aire.</a:t>
          </a:r>
        </a:p>
      </dgm:t>
    </dgm:pt>
    <dgm:pt modelId="{8D92CB8D-232C-48AE-8E5C-89EDDDB77001}" type="parTrans" cxnId="{8AA754FA-CF83-4CF9-A4CF-515588A527D3}">
      <dgm:prSet/>
      <dgm:spPr/>
      <dgm:t>
        <a:bodyPr/>
        <a:lstStyle/>
        <a:p>
          <a:endParaRPr lang="es-ES"/>
        </a:p>
      </dgm:t>
    </dgm:pt>
    <dgm:pt modelId="{81A0F5F6-9395-4931-8D5E-E483D75C04D0}" type="sibTrans" cxnId="{8AA754FA-CF83-4CF9-A4CF-515588A527D3}">
      <dgm:prSet/>
      <dgm:spPr/>
      <dgm:t>
        <a:bodyPr/>
        <a:lstStyle/>
        <a:p>
          <a:endParaRPr lang="es-ES"/>
        </a:p>
      </dgm:t>
    </dgm:pt>
    <mc:AlternateContent xmlns:mc="http://schemas.openxmlformats.org/markup-compatibility/2006" xmlns:a14="http://schemas.microsoft.com/office/drawing/2010/main">
      <mc:Choice Requires="a14">
        <dgm:pt modelId="{F2E2A1B5-8218-4F2A-95D9-F4CB053F9E43}">
          <dgm:prSet phldrT="[Texto]"/>
          <dgm:spPr/>
          <dgm:t>
            <a:bodyPr/>
            <a:lstStyle/>
            <a:p>
              <a:r>
                <a:rPr lang="es-ES" dirty="0" smtClean="0">
                  <a:solidFill>
                    <a:schemeClr val="tx1"/>
                  </a:solidFill>
                </a:rPr>
                <a:t>Se debe tomar en cuanta la constante dieléctrica </a:t>
              </a:r>
              <a14:m>
                <m:oMath xmlns:m="http://schemas.openxmlformats.org/officeDocument/2006/math">
                  <m:r>
                    <a:rPr lang="es-ES" i="1">
                      <a:solidFill>
                        <a:schemeClr val="tx1"/>
                      </a:solidFill>
                      <a:latin typeface="Cambria Math" panose="02040503050406030204" pitchFamily="18" charset="0"/>
                      <a:ea typeface="Cambria Math" panose="02040503050406030204" pitchFamily="18" charset="0"/>
                    </a:rPr>
                    <m:t>𝜀</m:t>
                  </m:r>
                </m:oMath>
              </a14:m>
              <a:r>
                <a:rPr lang="es-ES" dirty="0">
                  <a:solidFill>
                    <a:schemeClr val="tx1"/>
                  </a:solidFill>
                </a:rPr>
                <a:t> que tiene el material por el que se va a propagar la onda</a:t>
              </a:r>
            </a:p>
          </dgm:t>
        </dgm:pt>
      </mc:Choice>
      <mc:Fallback xmlns="">
        <dgm:pt modelId="{F2E2A1B5-8218-4F2A-95D9-F4CB053F9E43}">
          <dgm:prSet phldrT="[Texto]"/>
          <dgm:spPr/>
          <dgm:t>
            <a:bodyPr/>
            <a:lstStyle/>
            <a:p>
              <a:r>
                <a:rPr lang="es-ES" dirty="0" smtClean="0">
                  <a:solidFill>
                    <a:schemeClr val="tx1"/>
                  </a:solidFill>
                </a:rPr>
                <a:t>Se debe tomar en cuanta la constante dieléctrica </a:t>
              </a:r>
              <a:r>
                <a:rPr lang="es-ES" i="0">
                  <a:solidFill>
                    <a:schemeClr val="tx1"/>
                  </a:solidFill>
                  <a:latin typeface="Cambria Math" panose="02040503050406030204" pitchFamily="18" charset="0"/>
                  <a:ea typeface="Cambria Math" panose="02040503050406030204" pitchFamily="18" charset="0"/>
                </a:rPr>
                <a:t>𝜀</a:t>
              </a:r>
              <a:r>
                <a:rPr lang="es-ES" dirty="0">
                  <a:solidFill>
                    <a:schemeClr val="tx1"/>
                  </a:solidFill>
                </a:rPr>
                <a:t> que tiene el material por el que se va a propagar la onda</a:t>
              </a:r>
            </a:p>
          </dgm:t>
        </dgm:pt>
      </mc:Fallback>
    </mc:AlternateContent>
    <dgm:pt modelId="{5AB246B2-9753-409C-BCBA-B3431F79D630}" type="parTrans" cxnId="{2FB509F1-BB6C-4103-986C-C5877AD13DF1}">
      <dgm:prSet/>
      <dgm:spPr/>
      <dgm:t>
        <a:bodyPr/>
        <a:lstStyle/>
        <a:p>
          <a:endParaRPr lang="es-ES"/>
        </a:p>
      </dgm:t>
    </dgm:pt>
    <dgm:pt modelId="{F85F1F35-AB25-4A7E-B9DE-A215DD747032}" type="sibTrans" cxnId="{2FB509F1-BB6C-4103-986C-C5877AD13DF1}">
      <dgm:prSet/>
      <dgm:spPr/>
      <dgm:t>
        <a:bodyPr/>
        <a:lstStyle/>
        <a:p>
          <a:endParaRPr lang="es-ES"/>
        </a:p>
      </dgm:t>
    </dgm:pt>
    <dgm:pt modelId="{F2901E1F-49F7-4459-8846-6419743EE667}">
      <dgm:prSet/>
      <dgm:spPr/>
      <dgm:t>
        <a:bodyPr/>
        <a:lstStyle/>
        <a:p>
          <a:r>
            <a:rPr lang="es-ES" dirty="0">
              <a:solidFill>
                <a:schemeClr val="tx1"/>
              </a:solidFill>
            </a:rPr>
            <a:t>Se aplica una analogía, para el paso de guía de onda tradicional a SIW</a:t>
          </a:r>
        </a:p>
      </dgm:t>
    </dgm:pt>
    <dgm:pt modelId="{DB7B9B74-34EE-437E-9400-F6F8FFDCD337}" type="parTrans" cxnId="{C4CC95E4-33BB-4DDE-8E6C-B85A316C883A}">
      <dgm:prSet/>
      <dgm:spPr/>
      <dgm:t>
        <a:bodyPr/>
        <a:lstStyle/>
        <a:p>
          <a:endParaRPr lang="es-ES"/>
        </a:p>
      </dgm:t>
    </dgm:pt>
    <dgm:pt modelId="{2A428D02-F9E2-4FE3-98D7-C7441EF60476}" type="sibTrans" cxnId="{C4CC95E4-33BB-4DDE-8E6C-B85A316C883A}">
      <dgm:prSet/>
      <dgm:spPr/>
      <dgm:t>
        <a:bodyPr/>
        <a:lstStyle/>
        <a:p>
          <a:endParaRPr lang="es-ES"/>
        </a:p>
      </dgm:t>
    </dgm:pt>
    <dgm:pt modelId="{8DFB86C6-F5B9-4DF1-9386-C10C21A33EA0}" type="pres">
      <dgm:prSet presAssocID="{E87304D8-343C-40C3-AE15-834AE8630569}" presName="linearFlow" presStyleCnt="0">
        <dgm:presLayoutVars>
          <dgm:resizeHandles val="exact"/>
        </dgm:presLayoutVars>
      </dgm:prSet>
      <dgm:spPr/>
      <dgm:t>
        <a:bodyPr/>
        <a:lstStyle/>
        <a:p>
          <a:endParaRPr lang="es-EC"/>
        </a:p>
      </dgm:t>
    </dgm:pt>
    <dgm:pt modelId="{CC083D11-C5BE-4F1B-9D6B-10B4D89E2D8F}" type="pres">
      <dgm:prSet presAssocID="{29FC02C7-A6B2-4CAC-BB16-2461CA56B889}" presName="node" presStyleLbl="node1" presStyleIdx="0" presStyleCnt="3" custScaleX="119136">
        <dgm:presLayoutVars>
          <dgm:bulletEnabled val="1"/>
        </dgm:presLayoutVars>
      </dgm:prSet>
      <dgm:spPr/>
      <dgm:t>
        <a:bodyPr/>
        <a:lstStyle/>
        <a:p>
          <a:endParaRPr lang="es-EC"/>
        </a:p>
      </dgm:t>
    </dgm:pt>
    <dgm:pt modelId="{8156DBF9-94FC-4458-97EE-184B650711AC}" type="pres">
      <dgm:prSet presAssocID="{688155A1-84DF-4FF6-B5A8-4CD2B5AEF1AE}" presName="sibTrans" presStyleLbl="sibTrans2D1" presStyleIdx="0" presStyleCnt="2"/>
      <dgm:spPr/>
      <dgm:t>
        <a:bodyPr/>
        <a:lstStyle/>
        <a:p>
          <a:endParaRPr lang="es-EC"/>
        </a:p>
      </dgm:t>
    </dgm:pt>
    <dgm:pt modelId="{A1BFA523-FA3A-4389-A928-84E7D6167903}" type="pres">
      <dgm:prSet presAssocID="{688155A1-84DF-4FF6-B5A8-4CD2B5AEF1AE}" presName="connectorText" presStyleLbl="sibTrans2D1" presStyleIdx="0" presStyleCnt="2"/>
      <dgm:spPr/>
      <dgm:t>
        <a:bodyPr/>
        <a:lstStyle/>
        <a:p>
          <a:endParaRPr lang="es-EC"/>
        </a:p>
      </dgm:t>
    </dgm:pt>
    <dgm:pt modelId="{26F95D7A-787C-438E-9B31-EBDCBA6BA1A1}" type="pres">
      <dgm:prSet presAssocID="{85DFFE9E-214D-43B0-8E19-E5C2AD5C01B4}" presName="node" presStyleLbl="node1" presStyleIdx="1" presStyleCnt="3" custScaleX="119136">
        <dgm:presLayoutVars>
          <dgm:bulletEnabled val="1"/>
        </dgm:presLayoutVars>
      </dgm:prSet>
      <dgm:spPr/>
      <dgm:t>
        <a:bodyPr/>
        <a:lstStyle/>
        <a:p>
          <a:endParaRPr lang="es-EC"/>
        </a:p>
      </dgm:t>
    </dgm:pt>
    <dgm:pt modelId="{385273BF-DC9C-4969-B3F9-C9D7F3A88822}" type="pres">
      <dgm:prSet presAssocID="{B0A74D77-03DC-440D-977E-BFFFCF08FFF3}" presName="sibTrans" presStyleLbl="sibTrans2D1" presStyleIdx="1" presStyleCnt="2"/>
      <dgm:spPr/>
      <dgm:t>
        <a:bodyPr/>
        <a:lstStyle/>
        <a:p>
          <a:endParaRPr lang="es-EC"/>
        </a:p>
      </dgm:t>
    </dgm:pt>
    <dgm:pt modelId="{80A29950-6120-404C-BACA-B5A05CBE1C3F}" type="pres">
      <dgm:prSet presAssocID="{B0A74D77-03DC-440D-977E-BFFFCF08FFF3}" presName="connectorText" presStyleLbl="sibTrans2D1" presStyleIdx="1" presStyleCnt="2"/>
      <dgm:spPr/>
      <dgm:t>
        <a:bodyPr/>
        <a:lstStyle/>
        <a:p>
          <a:endParaRPr lang="es-EC"/>
        </a:p>
      </dgm:t>
    </dgm:pt>
    <dgm:pt modelId="{85424CBE-ADCB-4585-B3E8-195528A11BCB}" type="pres">
      <dgm:prSet presAssocID="{98AA1BEE-CE8B-4258-BEF2-390480C96575}" presName="node" presStyleLbl="node1" presStyleIdx="2" presStyleCnt="3" custScaleX="119136">
        <dgm:presLayoutVars>
          <dgm:bulletEnabled val="1"/>
        </dgm:presLayoutVars>
      </dgm:prSet>
      <dgm:spPr/>
      <dgm:t>
        <a:bodyPr/>
        <a:lstStyle/>
        <a:p>
          <a:endParaRPr lang="es-EC"/>
        </a:p>
      </dgm:t>
    </dgm:pt>
  </dgm:ptLst>
  <dgm:cxnLst>
    <dgm:cxn modelId="{696373B9-B4D9-4EBD-854E-40C526FF3F9D}" type="presOf" srcId="{B0A74D77-03DC-440D-977E-BFFFCF08FFF3}" destId="{80A29950-6120-404C-BACA-B5A05CBE1C3F}" srcOrd="1" destOrd="0" presId="urn:microsoft.com/office/officeart/2005/8/layout/process2"/>
    <dgm:cxn modelId="{C9746093-33F9-4DF2-B740-98F39D5627CD}" type="presOf" srcId="{29FC02C7-A6B2-4CAC-BB16-2461CA56B889}" destId="{CC083D11-C5BE-4F1B-9D6B-10B4D89E2D8F}" srcOrd="0" destOrd="0" presId="urn:microsoft.com/office/officeart/2005/8/layout/process2"/>
    <dgm:cxn modelId="{8E42BCB0-C0D2-4AF5-A878-C719DB645472}" type="presOf" srcId="{98AA1BEE-CE8B-4258-BEF2-390480C96575}" destId="{85424CBE-ADCB-4585-B3E8-195528A11BCB}" srcOrd="0" destOrd="0" presId="urn:microsoft.com/office/officeart/2005/8/layout/process2"/>
    <dgm:cxn modelId="{3C927B3D-2EC3-469D-B5C0-93D0CFEB0DD1}" srcId="{E87304D8-343C-40C3-AE15-834AE8630569}" destId="{29FC02C7-A6B2-4CAC-BB16-2461CA56B889}" srcOrd="0" destOrd="0" parTransId="{BC3D649C-407F-43AA-B567-B6BB832D6C50}" sibTransId="{688155A1-84DF-4FF6-B5A8-4CD2B5AEF1AE}"/>
    <dgm:cxn modelId="{235AFC2B-0388-42B0-8681-31F2C1B25171}" type="presOf" srcId="{E87304D8-343C-40C3-AE15-834AE8630569}" destId="{8DFB86C6-F5B9-4DF1-9386-C10C21A33EA0}" srcOrd="0" destOrd="0" presId="urn:microsoft.com/office/officeart/2005/8/layout/process2"/>
    <dgm:cxn modelId="{2FB509F1-BB6C-4103-986C-C5877AD13DF1}" srcId="{85DFFE9E-214D-43B0-8E19-E5C2AD5C01B4}" destId="{F2E2A1B5-8218-4F2A-95D9-F4CB053F9E43}" srcOrd="0" destOrd="0" parTransId="{5AB246B2-9753-409C-BCBA-B3431F79D630}" sibTransId="{F85F1F35-AB25-4A7E-B9DE-A215DD747032}"/>
    <dgm:cxn modelId="{9E09323F-54D8-4456-86FE-308D7AE75D92}" type="presOf" srcId="{B0A74D77-03DC-440D-977E-BFFFCF08FFF3}" destId="{385273BF-DC9C-4969-B3F9-C9D7F3A88822}" srcOrd="0" destOrd="0" presId="urn:microsoft.com/office/officeart/2005/8/layout/process2"/>
    <dgm:cxn modelId="{90A8D2D6-8889-48E1-A4B7-0898D2607DEC}" type="presOf" srcId="{F2E2A1B5-8218-4F2A-95D9-F4CB053F9E43}" destId="{26F95D7A-787C-438E-9B31-EBDCBA6BA1A1}" srcOrd="0" destOrd="1" presId="urn:microsoft.com/office/officeart/2005/8/layout/process2"/>
    <dgm:cxn modelId="{8AA754FA-CF83-4CF9-A4CF-515588A527D3}" srcId="{29FC02C7-A6B2-4CAC-BB16-2461CA56B889}" destId="{4AA30BD9-A378-4650-A03C-F364493F0D2F}" srcOrd="0" destOrd="0" parTransId="{8D92CB8D-232C-48AE-8E5C-89EDDDB77001}" sibTransId="{81A0F5F6-9395-4931-8D5E-E483D75C04D0}"/>
    <dgm:cxn modelId="{8CDAB7A5-AD6D-4041-8EB1-83E62094F1C0}" srcId="{E87304D8-343C-40C3-AE15-834AE8630569}" destId="{98AA1BEE-CE8B-4258-BEF2-390480C96575}" srcOrd="2" destOrd="0" parTransId="{EEB88D22-7B23-4C26-870B-BEAEFDC3178A}" sibTransId="{CBDFDEED-7561-4E5D-AF37-A1C8B23CB58C}"/>
    <dgm:cxn modelId="{FA115137-5DC5-4F09-B6D1-796489404689}" type="presOf" srcId="{4AA30BD9-A378-4650-A03C-F364493F0D2F}" destId="{CC083D11-C5BE-4F1B-9D6B-10B4D89E2D8F}" srcOrd="0" destOrd="1" presId="urn:microsoft.com/office/officeart/2005/8/layout/process2"/>
    <dgm:cxn modelId="{2A08C0C2-4639-412A-BF5C-BA8364E85D0B}" type="presOf" srcId="{85DFFE9E-214D-43B0-8E19-E5C2AD5C01B4}" destId="{26F95D7A-787C-438E-9B31-EBDCBA6BA1A1}" srcOrd="0" destOrd="0" presId="urn:microsoft.com/office/officeart/2005/8/layout/process2"/>
    <dgm:cxn modelId="{280C078D-BA2C-4E68-8E3D-2292958CFA2D}" type="presOf" srcId="{F2901E1F-49F7-4459-8846-6419743EE667}" destId="{85424CBE-ADCB-4585-B3E8-195528A11BCB}" srcOrd="0" destOrd="1" presId="urn:microsoft.com/office/officeart/2005/8/layout/process2"/>
    <dgm:cxn modelId="{1A8E96CB-AA87-4128-A9B3-64A12DE9EE4A}" type="presOf" srcId="{688155A1-84DF-4FF6-B5A8-4CD2B5AEF1AE}" destId="{A1BFA523-FA3A-4389-A928-84E7D6167903}" srcOrd="1" destOrd="0" presId="urn:microsoft.com/office/officeart/2005/8/layout/process2"/>
    <dgm:cxn modelId="{11D4B61B-951D-468B-9610-1DB94B28D1CA}" srcId="{E87304D8-343C-40C3-AE15-834AE8630569}" destId="{85DFFE9E-214D-43B0-8E19-E5C2AD5C01B4}" srcOrd="1" destOrd="0" parTransId="{170AFE38-640A-4D89-9B86-0F30B8B6989C}" sibTransId="{B0A74D77-03DC-440D-977E-BFFFCF08FFF3}"/>
    <dgm:cxn modelId="{C4CC95E4-33BB-4DDE-8E6C-B85A316C883A}" srcId="{98AA1BEE-CE8B-4258-BEF2-390480C96575}" destId="{F2901E1F-49F7-4459-8846-6419743EE667}" srcOrd="0" destOrd="0" parTransId="{DB7B9B74-34EE-437E-9400-F6F8FFDCD337}" sibTransId="{2A428D02-F9E2-4FE3-98D7-C7441EF60476}"/>
    <dgm:cxn modelId="{D7CF6E53-FD86-4B30-A3D3-548AC0E2314B}" type="presOf" srcId="{688155A1-84DF-4FF6-B5A8-4CD2B5AEF1AE}" destId="{8156DBF9-94FC-4458-97EE-184B650711AC}" srcOrd="0" destOrd="0" presId="urn:microsoft.com/office/officeart/2005/8/layout/process2"/>
    <dgm:cxn modelId="{26B58427-99A1-4BF4-9AE7-5EC8E0AA61B8}" type="presParOf" srcId="{8DFB86C6-F5B9-4DF1-9386-C10C21A33EA0}" destId="{CC083D11-C5BE-4F1B-9D6B-10B4D89E2D8F}" srcOrd="0" destOrd="0" presId="urn:microsoft.com/office/officeart/2005/8/layout/process2"/>
    <dgm:cxn modelId="{79D5C5C4-94B6-41B0-B6A5-3C9F62D866F7}" type="presParOf" srcId="{8DFB86C6-F5B9-4DF1-9386-C10C21A33EA0}" destId="{8156DBF9-94FC-4458-97EE-184B650711AC}" srcOrd="1" destOrd="0" presId="urn:microsoft.com/office/officeart/2005/8/layout/process2"/>
    <dgm:cxn modelId="{1B5E8017-E2CB-4F0F-9822-731FBAF14773}" type="presParOf" srcId="{8156DBF9-94FC-4458-97EE-184B650711AC}" destId="{A1BFA523-FA3A-4389-A928-84E7D6167903}" srcOrd="0" destOrd="0" presId="urn:microsoft.com/office/officeart/2005/8/layout/process2"/>
    <dgm:cxn modelId="{69092359-34D3-4E7D-9247-5CA3278EAD23}" type="presParOf" srcId="{8DFB86C6-F5B9-4DF1-9386-C10C21A33EA0}" destId="{26F95D7A-787C-438E-9B31-EBDCBA6BA1A1}" srcOrd="2" destOrd="0" presId="urn:microsoft.com/office/officeart/2005/8/layout/process2"/>
    <dgm:cxn modelId="{27CCAB4F-8D88-443D-8E9B-CBA9CC556C61}" type="presParOf" srcId="{8DFB86C6-F5B9-4DF1-9386-C10C21A33EA0}" destId="{385273BF-DC9C-4969-B3F9-C9D7F3A88822}" srcOrd="3" destOrd="0" presId="urn:microsoft.com/office/officeart/2005/8/layout/process2"/>
    <dgm:cxn modelId="{FE366847-EB78-4BCE-A6E0-306B543F396B}" type="presParOf" srcId="{385273BF-DC9C-4969-B3F9-C9D7F3A88822}" destId="{80A29950-6120-404C-BACA-B5A05CBE1C3F}" srcOrd="0" destOrd="0" presId="urn:microsoft.com/office/officeart/2005/8/layout/process2"/>
    <dgm:cxn modelId="{D837A4AF-27F4-48DE-82D5-F87E160B2324}" type="presParOf" srcId="{8DFB86C6-F5B9-4DF1-9386-C10C21A33EA0}" destId="{85424CBE-ADCB-4585-B3E8-195528A11BCB}"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7304D8-343C-40C3-AE15-834AE8630569}" type="doc">
      <dgm:prSet loTypeId="urn:microsoft.com/office/officeart/2005/8/layout/process2" loCatId="process" qsTypeId="urn:microsoft.com/office/officeart/2005/8/quickstyle/simple4" qsCatId="simple" csTypeId="urn:microsoft.com/office/officeart/2005/8/colors/colorful2" csCatId="colorful" phldr="1"/>
      <dgm:spPr/>
      <dgm:t>
        <a:bodyPr/>
        <a:lstStyle/>
        <a:p>
          <a:endParaRPr lang="es-ES"/>
        </a:p>
      </dgm:t>
    </dgm:pt>
    <dgm:pt modelId="{29FC02C7-A6B2-4CAC-BB16-2461CA56B889}">
      <dgm:prSet phldrT="[Texto]"/>
      <dgm:spPr/>
      <dgm:t>
        <a:bodyPr/>
        <a:lstStyle/>
        <a:p>
          <a:r>
            <a:rPr lang="es-ES" dirty="0">
              <a:solidFill>
                <a:schemeClr val="tx1"/>
              </a:solidFill>
            </a:rPr>
            <a:t>Guía de Onda Rectangular</a:t>
          </a:r>
        </a:p>
      </dgm:t>
    </dgm:pt>
    <dgm:pt modelId="{BC3D649C-407F-43AA-B567-B6BB832D6C50}" type="parTrans" cxnId="{3C927B3D-2EC3-469D-B5C0-93D0CFEB0DD1}">
      <dgm:prSet/>
      <dgm:spPr/>
      <dgm:t>
        <a:bodyPr/>
        <a:lstStyle/>
        <a:p>
          <a:endParaRPr lang="es-ES"/>
        </a:p>
      </dgm:t>
    </dgm:pt>
    <dgm:pt modelId="{688155A1-84DF-4FF6-B5A8-4CD2B5AEF1AE}" type="sibTrans" cxnId="{3C927B3D-2EC3-469D-B5C0-93D0CFEB0DD1}">
      <dgm:prSet/>
      <dgm:spPr/>
      <dgm:t>
        <a:bodyPr/>
        <a:lstStyle/>
        <a:p>
          <a:endParaRPr lang="es-ES"/>
        </a:p>
      </dgm:t>
    </dgm:pt>
    <dgm:pt modelId="{85DFFE9E-214D-43B0-8E19-E5C2AD5C01B4}">
      <dgm:prSet phldrT="[Texto]"/>
      <dgm:spPr>
        <a:blipFill rotWithShape="0">
          <a:blip xmlns:r="http://schemas.openxmlformats.org/officeDocument/2006/relationships" r:embed="rId1"/>
          <a:stretch>
            <a:fillRect l="-940" r="-188"/>
          </a:stretch>
        </a:blipFill>
      </dgm:spPr>
      <dgm:t>
        <a:bodyPr/>
        <a:lstStyle/>
        <a:p>
          <a:r>
            <a:rPr lang="es-EC">
              <a:noFill/>
            </a:rPr>
            <a:t> </a:t>
          </a:r>
        </a:p>
      </dgm:t>
    </dgm:pt>
    <dgm:pt modelId="{170AFE38-640A-4D89-9B86-0F30B8B6989C}" type="parTrans" cxnId="{11D4B61B-951D-468B-9610-1DB94B28D1CA}">
      <dgm:prSet/>
      <dgm:spPr/>
      <dgm:t>
        <a:bodyPr/>
        <a:lstStyle/>
        <a:p>
          <a:endParaRPr lang="es-ES"/>
        </a:p>
      </dgm:t>
    </dgm:pt>
    <dgm:pt modelId="{B0A74D77-03DC-440D-977E-BFFFCF08FFF3}" type="sibTrans" cxnId="{11D4B61B-951D-468B-9610-1DB94B28D1CA}">
      <dgm:prSet/>
      <dgm:spPr/>
      <dgm:t>
        <a:bodyPr/>
        <a:lstStyle/>
        <a:p>
          <a:endParaRPr lang="es-ES"/>
        </a:p>
      </dgm:t>
    </dgm:pt>
    <dgm:pt modelId="{98AA1BEE-CE8B-4258-BEF2-390480C96575}">
      <dgm:prSet phldrT="[Texto]"/>
      <dgm:spPr/>
      <dgm:t>
        <a:bodyPr/>
        <a:lstStyle/>
        <a:p>
          <a:r>
            <a:rPr lang="es-ES" dirty="0">
              <a:solidFill>
                <a:schemeClr val="tx1"/>
              </a:solidFill>
            </a:rPr>
            <a:t>Guía de Onda SIW</a:t>
          </a:r>
        </a:p>
      </dgm:t>
    </dgm:pt>
    <dgm:pt modelId="{EEB88D22-7B23-4C26-870B-BEAEFDC3178A}" type="parTrans" cxnId="{8CDAB7A5-AD6D-4041-8EB1-83E62094F1C0}">
      <dgm:prSet/>
      <dgm:spPr/>
      <dgm:t>
        <a:bodyPr/>
        <a:lstStyle/>
        <a:p>
          <a:endParaRPr lang="es-ES"/>
        </a:p>
      </dgm:t>
    </dgm:pt>
    <dgm:pt modelId="{CBDFDEED-7561-4E5D-AF37-A1C8B23CB58C}" type="sibTrans" cxnId="{8CDAB7A5-AD6D-4041-8EB1-83E62094F1C0}">
      <dgm:prSet/>
      <dgm:spPr/>
      <dgm:t>
        <a:bodyPr/>
        <a:lstStyle/>
        <a:p>
          <a:endParaRPr lang="es-ES"/>
        </a:p>
      </dgm:t>
    </dgm:pt>
    <dgm:pt modelId="{4AA30BD9-A378-4650-A03C-F364493F0D2F}">
      <dgm:prSet phldrT="[Texto]"/>
      <dgm:spPr/>
      <dgm:t>
        <a:bodyPr/>
        <a:lstStyle/>
        <a:p>
          <a:r>
            <a:rPr lang="es-ES" dirty="0">
              <a:solidFill>
                <a:schemeClr val="tx1"/>
              </a:solidFill>
            </a:rPr>
            <a:t>La guía de Onda tradicional, generalmente en su interior contiene aire.</a:t>
          </a:r>
        </a:p>
      </dgm:t>
    </dgm:pt>
    <dgm:pt modelId="{8D92CB8D-232C-48AE-8E5C-89EDDDB77001}" type="parTrans" cxnId="{8AA754FA-CF83-4CF9-A4CF-515588A527D3}">
      <dgm:prSet/>
      <dgm:spPr/>
      <dgm:t>
        <a:bodyPr/>
        <a:lstStyle/>
        <a:p>
          <a:endParaRPr lang="es-ES"/>
        </a:p>
      </dgm:t>
    </dgm:pt>
    <dgm:pt modelId="{81A0F5F6-9395-4931-8D5E-E483D75C04D0}" type="sibTrans" cxnId="{8AA754FA-CF83-4CF9-A4CF-515588A527D3}">
      <dgm:prSet/>
      <dgm:spPr/>
      <dgm:t>
        <a:bodyPr/>
        <a:lstStyle/>
        <a:p>
          <a:endParaRPr lang="es-ES"/>
        </a:p>
      </dgm:t>
    </dgm:pt>
    <dgm:pt modelId="{F2E2A1B5-8218-4F2A-95D9-F4CB053F9E43}">
      <dgm:prSet phldrT="[Texto]"/>
      <dgm:spPr/>
      <dgm:t>
        <a:bodyPr/>
        <a:lstStyle/>
        <a:p>
          <a:r>
            <a:rPr lang="es-EC">
              <a:noFill/>
            </a:rPr>
            <a:t> </a:t>
          </a:r>
        </a:p>
      </dgm:t>
    </dgm:pt>
    <dgm:pt modelId="{5AB246B2-9753-409C-BCBA-B3431F79D630}" type="parTrans" cxnId="{2FB509F1-BB6C-4103-986C-C5877AD13DF1}">
      <dgm:prSet/>
      <dgm:spPr/>
      <dgm:t>
        <a:bodyPr/>
        <a:lstStyle/>
        <a:p>
          <a:endParaRPr lang="es-ES"/>
        </a:p>
      </dgm:t>
    </dgm:pt>
    <dgm:pt modelId="{F85F1F35-AB25-4A7E-B9DE-A215DD747032}" type="sibTrans" cxnId="{2FB509F1-BB6C-4103-986C-C5877AD13DF1}">
      <dgm:prSet/>
      <dgm:spPr/>
      <dgm:t>
        <a:bodyPr/>
        <a:lstStyle/>
        <a:p>
          <a:endParaRPr lang="es-ES"/>
        </a:p>
      </dgm:t>
    </dgm:pt>
    <dgm:pt modelId="{F2901E1F-49F7-4459-8846-6419743EE667}">
      <dgm:prSet/>
      <dgm:spPr/>
      <dgm:t>
        <a:bodyPr/>
        <a:lstStyle/>
        <a:p>
          <a:r>
            <a:rPr lang="es-ES" dirty="0">
              <a:solidFill>
                <a:schemeClr val="tx1"/>
              </a:solidFill>
            </a:rPr>
            <a:t>Se aplica una analogía, para el paso de guía de onda tradicional a SIW</a:t>
          </a:r>
        </a:p>
      </dgm:t>
    </dgm:pt>
    <dgm:pt modelId="{DB7B9B74-34EE-437E-9400-F6F8FFDCD337}" type="parTrans" cxnId="{C4CC95E4-33BB-4DDE-8E6C-B85A316C883A}">
      <dgm:prSet/>
      <dgm:spPr/>
      <dgm:t>
        <a:bodyPr/>
        <a:lstStyle/>
        <a:p>
          <a:endParaRPr lang="es-ES"/>
        </a:p>
      </dgm:t>
    </dgm:pt>
    <dgm:pt modelId="{2A428D02-F9E2-4FE3-98D7-C7441EF60476}" type="sibTrans" cxnId="{C4CC95E4-33BB-4DDE-8E6C-B85A316C883A}">
      <dgm:prSet/>
      <dgm:spPr/>
      <dgm:t>
        <a:bodyPr/>
        <a:lstStyle/>
        <a:p>
          <a:endParaRPr lang="es-ES"/>
        </a:p>
      </dgm:t>
    </dgm:pt>
    <dgm:pt modelId="{8DFB86C6-F5B9-4DF1-9386-C10C21A33EA0}" type="pres">
      <dgm:prSet presAssocID="{E87304D8-343C-40C3-AE15-834AE8630569}" presName="linearFlow" presStyleCnt="0">
        <dgm:presLayoutVars>
          <dgm:resizeHandles val="exact"/>
        </dgm:presLayoutVars>
      </dgm:prSet>
      <dgm:spPr/>
      <dgm:t>
        <a:bodyPr/>
        <a:lstStyle/>
        <a:p>
          <a:endParaRPr lang="es-EC"/>
        </a:p>
      </dgm:t>
    </dgm:pt>
    <dgm:pt modelId="{CC083D11-C5BE-4F1B-9D6B-10B4D89E2D8F}" type="pres">
      <dgm:prSet presAssocID="{29FC02C7-A6B2-4CAC-BB16-2461CA56B889}" presName="node" presStyleLbl="node1" presStyleIdx="0" presStyleCnt="3" custScaleX="119136">
        <dgm:presLayoutVars>
          <dgm:bulletEnabled val="1"/>
        </dgm:presLayoutVars>
      </dgm:prSet>
      <dgm:spPr/>
      <dgm:t>
        <a:bodyPr/>
        <a:lstStyle/>
        <a:p>
          <a:endParaRPr lang="es-EC"/>
        </a:p>
      </dgm:t>
    </dgm:pt>
    <dgm:pt modelId="{8156DBF9-94FC-4458-97EE-184B650711AC}" type="pres">
      <dgm:prSet presAssocID="{688155A1-84DF-4FF6-B5A8-4CD2B5AEF1AE}" presName="sibTrans" presStyleLbl="sibTrans2D1" presStyleIdx="0" presStyleCnt="2"/>
      <dgm:spPr/>
      <dgm:t>
        <a:bodyPr/>
        <a:lstStyle/>
        <a:p>
          <a:endParaRPr lang="es-EC"/>
        </a:p>
      </dgm:t>
    </dgm:pt>
    <dgm:pt modelId="{A1BFA523-FA3A-4389-A928-84E7D6167903}" type="pres">
      <dgm:prSet presAssocID="{688155A1-84DF-4FF6-B5A8-4CD2B5AEF1AE}" presName="connectorText" presStyleLbl="sibTrans2D1" presStyleIdx="0" presStyleCnt="2"/>
      <dgm:spPr/>
      <dgm:t>
        <a:bodyPr/>
        <a:lstStyle/>
        <a:p>
          <a:endParaRPr lang="es-EC"/>
        </a:p>
      </dgm:t>
    </dgm:pt>
    <dgm:pt modelId="{26F95D7A-787C-438E-9B31-EBDCBA6BA1A1}" type="pres">
      <dgm:prSet presAssocID="{85DFFE9E-214D-43B0-8E19-E5C2AD5C01B4}" presName="node" presStyleLbl="node1" presStyleIdx="1" presStyleCnt="3" custScaleX="119136">
        <dgm:presLayoutVars>
          <dgm:bulletEnabled val="1"/>
        </dgm:presLayoutVars>
      </dgm:prSet>
      <dgm:spPr/>
      <dgm:t>
        <a:bodyPr/>
        <a:lstStyle/>
        <a:p>
          <a:endParaRPr lang="es-EC"/>
        </a:p>
      </dgm:t>
    </dgm:pt>
    <dgm:pt modelId="{385273BF-DC9C-4969-B3F9-C9D7F3A88822}" type="pres">
      <dgm:prSet presAssocID="{B0A74D77-03DC-440D-977E-BFFFCF08FFF3}" presName="sibTrans" presStyleLbl="sibTrans2D1" presStyleIdx="1" presStyleCnt="2"/>
      <dgm:spPr/>
      <dgm:t>
        <a:bodyPr/>
        <a:lstStyle/>
        <a:p>
          <a:endParaRPr lang="es-EC"/>
        </a:p>
      </dgm:t>
    </dgm:pt>
    <dgm:pt modelId="{80A29950-6120-404C-BACA-B5A05CBE1C3F}" type="pres">
      <dgm:prSet presAssocID="{B0A74D77-03DC-440D-977E-BFFFCF08FFF3}" presName="connectorText" presStyleLbl="sibTrans2D1" presStyleIdx="1" presStyleCnt="2"/>
      <dgm:spPr/>
      <dgm:t>
        <a:bodyPr/>
        <a:lstStyle/>
        <a:p>
          <a:endParaRPr lang="es-EC"/>
        </a:p>
      </dgm:t>
    </dgm:pt>
    <dgm:pt modelId="{85424CBE-ADCB-4585-B3E8-195528A11BCB}" type="pres">
      <dgm:prSet presAssocID="{98AA1BEE-CE8B-4258-BEF2-390480C96575}" presName="node" presStyleLbl="node1" presStyleIdx="2" presStyleCnt="3" custScaleX="119136">
        <dgm:presLayoutVars>
          <dgm:bulletEnabled val="1"/>
        </dgm:presLayoutVars>
      </dgm:prSet>
      <dgm:spPr/>
      <dgm:t>
        <a:bodyPr/>
        <a:lstStyle/>
        <a:p>
          <a:endParaRPr lang="es-EC"/>
        </a:p>
      </dgm:t>
    </dgm:pt>
  </dgm:ptLst>
  <dgm:cxnLst>
    <dgm:cxn modelId="{696373B9-B4D9-4EBD-854E-40C526FF3F9D}" type="presOf" srcId="{B0A74D77-03DC-440D-977E-BFFFCF08FFF3}" destId="{80A29950-6120-404C-BACA-B5A05CBE1C3F}" srcOrd="1" destOrd="0" presId="urn:microsoft.com/office/officeart/2005/8/layout/process2"/>
    <dgm:cxn modelId="{C9746093-33F9-4DF2-B740-98F39D5627CD}" type="presOf" srcId="{29FC02C7-A6B2-4CAC-BB16-2461CA56B889}" destId="{CC083D11-C5BE-4F1B-9D6B-10B4D89E2D8F}" srcOrd="0" destOrd="0" presId="urn:microsoft.com/office/officeart/2005/8/layout/process2"/>
    <dgm:cxn modelId="{8E42BCB0-C0D2-4AF5-A878-C719DB645472}" type="presOf" srcId="{98AA1BEE-CE8B-4258-BEF2-390480C96575}" destId="{85424CBE-ADCB-4585-B3E8-195528A11BCB}" srcOrd="0" destOrd="0" presId="urn:microsoft.com/office/officeart/2005/8/layout/process2"/>
    <dgm:cxn modelId="{3C927B3D-2EC3-469D-B5C0-93D0CFEB0DD1}" srcId="{E87304D8-343C-40C3-AE15-834AE8630569}" destId="{29FC02C7-A6B2-4CAC-BB16-2461CA56B889}" srcOrd="0" destOrd="0" parTransId="{BC3D649C-407F-43AA-B567-B6BB832D6C50}" sibTransId="{688155A1-84DF-4FF6-B5A8-4CD2B5AEF1AE}"/>
    <dgm:cxn modelId="{235AFC2B-0388-42B0-8681-31F2C1B25171}" type="presOf" srcId="{E87304D8-343C-40C3-AE15-834AE8630569}" destId="{8DFB86C6-F5B9-4DF1-9386-C10C21A33EA0}" srcOrd="0" destOrd="0" presId="urn:microsoft.com/office/officeart/2005/8/layout/process2"/>
    <dgm:cxn modelId="{2FB509F1-BB6C-4103-986C-C5877AD13DF1}" srcId="{85DFFE9E-214D-43B0-8E19-E5C2AD5C01B4}" destId="{F2E2A1B5-8218-4F2A-95D9-F4CB053F9E43}" srcOrd="0" destOrd="0" parTransId="{5AB246B2-9753-409C-BCBA-B3431F79D630}" sibTransId="{F85F1F35-AB25-4A7E-B9DE-A215DD747032}"/>
    <dgm:cxn modelId="{9E09323F-54D8-4456-86FE-308D7AE75D92}" type="presOf" srcId="{B0A74D77-03DC-440D-977E-BFFFCF08FFF3}" destId="{385273BF-DC9C-4969-B3F9-C9D7F3A88822}" srcOrd="0" destOrd="0" presId="urn:microsoft.com/office/officeart/2005/8/layout/process2"/>
    <dgm:cxn modelId="{90A8D2D6-8889-48E1-A4B7-0898D2607DEC}" type="presOf" srcId="{F2E2A1B5-8218-4F2A-95D9-F4CB053F9E43}" destId="{26F95D7A-787C-438E-9B31-EBDCBA6BA1A1}" srcOrd="0" destOrd="1" presId="urn:microsoft.com/office/officeart/2005/8/layout/process2"/>
    <dgm:cxn modelId="{8AA754FA-CF83-4CF9-A4CF-515588A527D3}" srcId="{29FC02C7-A6B2-4CAC-BB16-2461CA56B889}" destId="{4AA30BD9-A378-4650-A03C-F364493F0D2F}" srcOrd="0" destOrd="0" parTransId="{8D92CB8D-232C-48AE-8E5C-89EDDDB77001}" sibTransId="{81A0F5F6-9395-4931-8D5E-E483D75C04D0}"/>
    <dgm:cxn modelId="{8CDAB7A5-AD6D-4041-8EB1-83E62094F1C0}" srcId="{E87304D8-343C-40C3-AE15-834AE8630569}" destId="{98AA1BEE-CE8B-4258-BEF2-390480C96575}" srcOrd="2" destOrd="0" parTransId="{EEB88D22-7B23-4C26-870B-BEAEFDC3178A}" sibTransId="{CBDFDEED-7561-4E5D-AF37-A1C8B23CB58C}"/>
    <dgm:cxn modelId="{FA115137-5DC5-4F09-B6D1-796489404689}" type="presOf" srcId="{4AA30BD9-A378-4650-A03C-F364493F0D2F}" destId="{CC083D11-C5BE-4F1B-9D6B-10B4D89E2D8F}" srcOrd="0" destOrd="1" presId="urn:microsoft.com/office/officeart/2005/8/layout/process2"/>
    <dgm:cxn modelId="{2A08C0C2-4639-412A-BF5C-BA8364E85D0B}" type="presOf" srcId="{85DFFE9E-214D-43B0-8E19-E5C2AD5C01B4}" destId="{26F95D7A-787C-438E-9B31-EBDCBA6BA1A1}" srcOrd="0" destOrd="0" presId="urn:microsoft.com/office/officeart/2005/8/layout/process2"/>
    <dgm:cxn modelId="{280C078D-BA2C-4E68-8E3D-2292958CFA2D}" type="presOf" srcId="{F2901E1F-49F7-4459-8846-6419743EE667}" destId="{85424CBE-ADCB-4585-B3E8-195528A11BCB}" srcOrd="0" destOrd="1" presId="urn:microsoft.com/office/officeart/2005/8/layout/process2"/>
    <dgm:cxn modelId="{1A8E96CB-AA87-4128-A9B3-64A12DE9EE4A}" type="presOf" srcId="{688155A1-84DF-4FF6-B5A8-4CD2B5AEF1AE}" destId="{A1BFA523-FA3A-4389-A928-84E7D6167903}" srcOrd="1" destOrd="0" presId="urn:microsoft.com/office/officeart/2005/8/layout/process2"/>
    <dgm:cxn modelId="{11D4B61B-951D-468B-9610-1DB94B28D1CA}" srcId="{E87304D8-343C-40C3-AE15-834AE8630569}" destId="{85DFFE9E-214D-43B0-8E19-E5C2AD5C01B4}" srcOrd="1" destOrd="0" parTransId="{170AFE38-640A-4D89-9B86-0F30B8B6989C}" sibTransId="{B0A74D77-03DC-440D-977E-BFFFCF08FFF3}"/>
    <dgm:cxn modelId="{C4CC95E4-33BB-4DDE-8E6C-B85A316C883A}" srcId="{98AA1BEE-CE8B-4258-BEF2-390480C96575}" destId="{F2901E1F-49F7-4459-8846-6419743EE667}" srcOrd="0" destOrd="0" parTransId="{DB7B9B74-34EE-437E-9400-F6F8FFDCD337}" sibTransId="{2A428D02-F9E2-4FE3-98D7-C7441EF60476}"/>
    <dgm:cxn modelId="{D7CF6E53-FD86-4B30-A3D3-548AC0E2314B}" type="presOf" srcId="{688155A1-84DF-4FF6-B5A8-4CD2B5AEF1AE}" destId="{8156DBF9-94FC-4458-97EE-184B650711AC}" srcOrd="0" destOrd="0" presId="urn:microsoft.com/office/officeart/2005/8/layout/process2"/>
    <dgm:cxn modelId="{26B58427-99A1-4BF4-9AE7-5EC8E0AA61B8}" type="presParOf" srcId="{8DFB86C6-F5B9-4DF1-9386-C10C21A33EA0}" destId="{CC083D11-C5BE-4F1B-9D6B-10B4D89E2D8F}" srcOrd="0" destOrd="0" presId="urn:microsoft.com/office/officeart/2005/8/layout/process2"/>
    <dgm:cxn modelId="{79D5C5C4-94B6-41B0-B6A5-3C9F62D866F7}" type="presParOf" srcId="{8DFB86C6-F5B9-4DF1-9386-C10C21A33EA0}" destId="{8156DBF9-94FC-4458-97EE-184B650711AC}" srcOrd="1" destOrd="0" presId="urn:microsoft.com/office/officeart/2005/8/layout/process2"/>
    <dgm:cxn modelId="{1B5E8017-E2CB-4F0F-9822-731FBAF14773}" type="presParOf" srcId="{8156DBF9-94FC-4458-97EE-184B650711AC}" destId="{A1BFA523-FA3A-4389-A928-84E7D6167903}" srcOrd="0" destOrd="0" presId="urn:microsoft.com/office/officeart/2005/8/layout/process2"/>
    <dgm:cxn modelId="{69092359-34D3-4E7D-9247-5CA3278EAD23}" type="presParOf" srcId="{8DFB86C6-F5B9-4DF1-9386-C10C21A33EA0}" destId="{26F95D7A-787C-438E-9B31-EBDCBA6BA1A1}" srcOrd="2" destOrd="0" presId="urn:microsoft.com/office/officeart/2005/8/layout/process2"/>
    <dgm:cxn modelId="{27CCAB4F-8D88-443D-8E9B-CBA9CC556C61}" type="presParOf" srcId="{8DFB86C6-F5B9-4DF1-9386-C10C21A33EA0}" destId="{385273BF-DC9C-4969-B3F9-C9D7F3A88822}" srcOrd="3" destOrd="0" presId="urn:microsoft.com/office/officeart/2005/8/layout/process2"/>
    <dgm:cxn modelId="{FE366847-EB78-4BCE-A6E0-306B543F396B}" type="presParOf" srcId="{385273BF-DC9C-4969-B3F9-C9D7F3A88822}" destId="{80A29950-6120-404C-BACA-B5A05CBE1C3F}" srcOrd="0" destOrd="0" presId="urn:microsoft.com/office/officeart/2005/8/layout/process2"/>
    <dgm:cxn modelId="{D837A4AF-27F4-48DE-82D5-F87E160B2324}" type="presParOf" srcId="{8DFB86C6-F5B9-4DF1-9386-C10C21A33EA0}" destId="{85424CBE-ADCB-4585-B3E8-195528A11BCB}"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665A223-344F-4670-864A-BAD2698AD509}" type="doc">
      <dgm:prSet loTypeId="urn:microsoft.com/office/officeart/2005/8/layout/process5" loCatId="process" qsTypeId="urn:microsoft.com/office/officeart/2005/8/quickstyle/simple3" qsCatId="simple" csTypeId="urn:microsoft.com/office/officeart/2005/8/colors/colorful1" csCatId="colorful" phldr="1"/>
      <dgm:spPr/>
      <dgm:t>
        <a:bodyPr/>
        <a:lstStyle/>
        <a:p>
          <a:endParaRPr lang="es-ES"/>
        </a:p>
      </dgm:t>
    </dgm:pt>
    <dgm:pt modelId="{E3189744-25CA-4541-9172-A7078A87F355}">
      <dgm:prSet phldrT="[Texto]" custT="1"/>
      <dgm:spPr/>
      <dgm:t>
        <a:bodyPr/>
        <a:lstStyle/>
        <a:p>
          <a:r>
            <a:rPr lang="es-ES" sz="1800" dirty="0"/>
            <a:t>(Calcular)</a:t>
          </a:r>
          <a:br>
            <a:rPr lang="es-ES" sz="1800" dirty="0"/>
          </a:br>
          <a:r>
            <a:rPr lang="es-ES" sz="1800" dirty="0"/>
            <a:t>Consideraciones de Diseño</a:t>
          </a:r>
        </a:p>
      </dgm:t>
    </dgm:pt>
    <dgm:pt modelId="{E54E7F01-691D-4EF1-A972-C23CBF8C3B2B}" type="parTrans" cxnId="{084D78C0-65C7-455B-956D-F3C70E1996DB}">
      <dgm:prSet/>
      <dgm:spPr/>
      <dgm:t>
        <a:bodyPr/>
        <a:lstStyle/>
        <a:p>
          <a:endParaRPr lang="es-ES" sz="2800"/>
        </a:p>
      </dgm:t>
    </dgm:pt>
    <dgm:pt modelId="{C0B162B7-BA91-4749-885B-41A1683E4603}" type="sibTrans" cxnId="{084D78C0-65C7-455B-956D-F3C70E1996DB}">
      <dgm:prSet/>
      <dgm:spPr/>
      <dgm:t>
        <a:bodyPr/>
        <a:lstStyle/>
        <a:p>
          <a:endParaRPr lang="es-ES" sz="2800"/>
        </a:p>
      </dgm:t>
    </dgm:pt>
    <dgm:pt modelId="{05E7278D-7933-42BF-B293-BB5B0B5D31B1}">
      <dgm:prSet phldrT="[Texto]" custT="1"/>
      <dgm:spPr/>
      <dgm:t>
        <a:bodyPr/>
        <a:lstStyle/>
        <a:p>
          <a:r>
            <a:rPr lang="es-ES" sz="1800" dirty="0"/>
            <a:t>(Diseño)</a:t>
          </a:r>
          <a:br>
            <a:rPr lang="es-ES" sz="1800" dirty="0"/>
          </a:br>
          <a:r>
            <a:rPr lang="es-ES" sz="1800" dirty="0"/>
            <a:t>Guía de Onda Rectangular SIW</a:t>
          </a:r>
        </a:p>
      </dgm:t>
    </dgm:pt>
    <dgm:pt modelId="{6A28FCD6-64D3-4422-B4C7-2DD3F863414D}" type="parTrans" cxnId="{AEF907C7-BA97-4C91-97A5-223973D22B70}">
      <dgm:prSet/>
      <dgm:spPr/>
      <dgm:t>
        <a:bodyPr/>
        <a:lstStyle/>
        <a:p>
          <a:endParaRPr lang="es-ES" sz="2800"/>
        </a:p>
      </dgm:t>
    </dgm:pt>
    <dgm:pt modelId="{A185DC95-0CEA-40FA-B970-2EECAD78C58C}" type="sibTrans" cxnId="{AEF907C7-BA97-4C91-97A5-223973D22B70}">
      <dgm:prSet/>
      <dgm:spPr/>
      <dgm:t>
        <a:bodyPr/>
        <a:lstStyle/>
        <a:p>
          <a:endParaRPr lang="es-ES" sz="2800"/>
        </a:p>
      </dgm:t>
    </dgm:pt>
    <dgm:pt modelId="{A3537652-0DDB-4E5B-B84B-0A6CB21C9ACC}">
      <dgm:prSet phldrT="[Texto]" custT="1"/>
      <dgm:spPr/>
      <dgm:t>
        <a:bodyPr/>
        <a:lstStyle/>
        <a:p>
          <a:r>
            <a:rPr lang="es-ES" sz="1800" dirty="0"/>
            <a:t>(Diseño)</a:t>
          </a:r>
          <a:br>
            <a:rPr lang="es-ES" sz="1800" dirty="0"/>
          </a:br>
          <a:r>
            <a:rPr lang="es-ES" sz="1800" dirty="0" smtClean="0"/>
            <a:t>Acoplador direccional de -3dB</a:t>
          </a:r>
          <a:endParaRPr lang="es-ES" sz="1800" dirty="0"/>
        </a:p>
      </dgm:t>
    </dgm:pt>
    <dgm:pt modelId="{D08A4B70-2888-4DBE-9A5F-3648A1A4C79A}" type="parTrans" cxnId="{C1F563BD-B2C4-42DB-A682-E3C9A3EDEDDC}">
      <dgm:prSet/>
      <dgm:spPr/>
      <dgm:t>
        <a:bodyPr/>
        <a:lstStyle/>
        <a:p>
          <a:endParaRPr lang="es-ES" sz="2800"/>
        </a:p>
      </dgm:t>
    </dgm:pt>
    <dgm:pt modelId="{E3480404-F591-4C1F-B3C7-C6EA23C55F49}" type="sibTrans" cxnId="{C1F563BD-B2C4-42DB-A682-E3C9A3EDEDDC}">
      <dgm:prSet/>
      <dgm:spPr/>
      <dgm:t>
        <a:bodyPr/>
        <a:lstStyle/>
        <a:p>
          <a:endParaRPr lang="es-ES" sz="2800"/>
        </a:p>
      </dgm:t>
    </dgm:pt>
    <dgm:pt modelId="{906974B0-24CE-436A-9E79-8A6EC9B7C862}">
      <dgm:prSet phldrT="[Texto]" custT="1"/>
      <dgm:spPr/>
      <dgm:t>
        <a:bodyPr/>
        <a:lstStyle/>
        <a:p>
          <a:r>
            <a:rPr lang="es-ES" sz="1800" dirty="0"/>
            <a:t>(Diseño)</a:t>
          </a:r>
          <a:br>
            <a:rPr lang="es-ES" sz="1800" dirty="0"/>
          </a:br>
          <a:r>
            <a:rPr lang="es-ES" sz="1800" dirty="0" smtClean="0"/>
            <a:t>Acoplador direccional de 0dB</a:t>
          </a:r>
          <a:endParaRPr lang="es-ES" sz="1800" dirty="0"/>
        </a:p>
      </dgm:t>
    </dgm:pt>
    <dgm:pt modelId="{660D6AD2-9B50-4B4E-83E5-C788EC7C0C27}" type="parTrans" cxnId="{5FC37AE6-EF51-41E5-B565-F9532BAF3660}">
      <dgm:prSet/>
      <dgm:spPr/>
      <dgm:t>
        <a:bodyPr/>
        <a:lstStyle/>
        <a:p>
          <a:endParaRPr lang="es-ES" sz="2800"/>
        </a:p>
      </dgm:t>
    </dgm:pt>
    <dgm:pt modelId="{59E6001D-3DC9-4CC3-B24E-B0CCA3D4E605}" type="sibTrans" cxnId="{5FC37AE6-EF51-41E5-B565-F9532BAF3660}">
      <dgm:prSet/>
      <dgm:spPr/>
      <dgm:t>
        <a:bodyPr/>
        <a:lstStyle/>
        <a:p>
          <a:endParaRPr lang="es-ES" sz="2800"/>
        </a:p>
      </dgm:t>
    </dgm:pt>
    <dgm:pt modelId="{B42723E4-E9AA-4F60-B6C4-7869B1382E25}">
      <dgm:prSet phldrT="[Texto]" custT="1"/>
      <dgm:spPr/>
      <dgm:t>
        <a:bodyPr/>
        <a:lstStyle/>
        <a:p>
          <a:r>
            <a:rPr lang="es-ES" sz="1800" dirty="0"/>
            <a:t>(Simulación)</a:t>
          </a:r>
          <a:br>
            <a:rPr lang="es-ES" sz="1800" dirty="0"/>
          </a:br>
          <a:r>
            <a:rPr lang="es-ES" sz="1800" dirty="0" smtClean="0"/>
            <a:t>Acoplador direccional de 0dB</a:t>
          </a:r>
          <a:endParaRPr lang="es-ES" sz="1800" dirty="0"/>
        </a:p>
      </dgm:t>
    </dgm:pt>
    <dgm:pt modelId="{B55E2A61-57FA-4DB4-8C58-BEF8B4D51A68}" type="parTrans" cxnId="{E044AC4B-AA81-4C5F-B03D-144A3A3E86A1}">
      <dgm:prSet/>
      <dgm:spPr/>
      <dgm:t>
        <a:bodyPr/>
        <a:lstStyle/>
        <a:p>
          <a:endParaRPr lang="es-ES" sz="2800"/>
        </a:p>
      </dgm:t>
    </dgm:pt>
    <dgm:pt modelId="{072A417D-9612-4077-9AF4-5344C1E117C1}" type="sibTrans" cxnId="{E044AC4B-AA81-4C5F-B03D-144A3A3E86A1}">
      <dgm:prSet/>
      <dgm:spPr/>
      <dgm:t>
        <a:bodyPr/>
        <a:lstStyle/>
        <a:p>
          <a:endParaRPr lang="es-ES" sz="2800"/>
        </a:p>
      </dgm:t>
    </dgm:pt>
    <dgm:pt modelId="{EE2D961A-8E22-4C52-86A2-6D64D7A8CBBC}">
      <dgm:prSet phldrT="[Texto]" custT="1"/>
      <dgm:spPr/>
      <dgm:t>
        <a:bodyPr/>
        <a:lstStyle/>
        <a:p>
          <a:r>
            <a:rPr lang="es-ES" sz="1800" dirty="0"/>
            <a:t>(Diseño)</a:t>
          </a:r>
          <a:br>
            <a:rPr lang="es-ES" sz="1800" dirty="0"/>
          </a:br>
          <a:r>
            <a:rPr lang="es-ES" sz="1800" dirty="0"/>
            <a:t>Transiciones</a:t>
          </a:r>
        </a:p>
      </dgm:t>
    </dgm:pt>
    <dgm:pt modelId="{45961690-173F-40C1-87FE-15366A59679B}" type="parTrans" cxnId="{58CC10C0-992E-4C82-8F1A-034DF1895E39}">
      <dgm:prSet/>
      <dgm:spPr/>
      <dgm:t>
        <a:bodyPr/>
        <a:lstStyle/>
        <a:p>
          <a:endParaRPr lang="es-ES" sz="2800"/>
        </a:p>
      </dgm:t>
    </dgm:pt>
    <dgm:pt modelId="{0B68BC64-0184-4D0C-8F53-09979DF55A52}" type="sibTrans" cxnId="{58CC10C0-992E-4C82-8F1A-034DF1895E39}">
      <dgm:prSet/>
      <dgm:spPr/>
      <dgm:t>
        <a:bodyPr/>
        <a:lstStyle/>
        <a:p>
          <a:endParaRPr lang="es-ES" sz="2800"/>
        </a:p>
      </dgm:t>
    </dgm:pt>
    <dgm:pt modelId="{1F1C5687-241C-452B-9C84-C2F28ABFAB12}">
      <dgm:prSet phldrT="[Texto]" custT="1"/>
      <dgm:spPr/>
      <dgm:t>
        <a:bodyPr/>
        <a:lstStyle/>
        <a:p>
          <a:r>
            <a:rPr lang="es-ES" sz="1800" dirty="0" smtClean="0"/>
            <a:t>(Simulación)</a:t>
          </a:r>
          <a:r>
            <a:rPr lang="es-ES" sz="1800" dirty="0"/>
            <a:t/>
          </a:r>
          <a:br>
            <a:rPr lang="es-ES" sz="1800" dirty="0"/>
          </a:br>
          <a:r>
            <a:rPr lang="es-ES" sz="1800" dirty="0" smtClean="0"/>
            <a:t>Matriz de Butler </a:t>
          </a:r>
          <a:r>
            <a:rPr lang="es-ES" sz="1800" dirty="0"/>
            <a:t>con Transiciones</a:t>
          </a:r>
        </a:p>
      </dgm:t>
    </dgm:pt>
    <dgm:pt modelId="{2FF33EAC-7D4A-49AB-882D-D4FA46F379E4}" type="parTrans" cxnId="{CA855583-1010-4F3F-8ABC-E9D8B602AA2E}">
      <dgm:prSet/>
      <dgm:spPr/>
      <dgm:t>
        <a:bodyPr/>
        <a:lstStyle/>
        <a:p>
          <a:endParaRPr lang="es-ES" sz="2800"/>
        </a:p>
      </dgm:t>
    </dgm:pt>
    <dgm:pt modelId="{33BDE54D-C81A-4C46-AD8C-4E56650301BA}" type="sibTrans" cxnId="{CA855583-1010-4F3F-8ABC-E9D8B602AA2E}">
      <dgm:prSet/>
      <dgm:spPr/>
      <dgm:t>
        <a:bodyPr/>
        <a:lstStyle/>
        <a:p>
          <a:endParaRPr lang="es-ES" sz="2800"/>
        </a:p>
      </dgm:t>
    </dgm:pt>
    <dgm:pt modelId="{EBD48626-1A8A-47BB-9099-07BA7A45C845}">
      <dgm:prSet phldrT="[Texto]" custT="1"/>
      <dgm:spPr/>
      <dgm:t>
        <a:bodyPr/>
        <a:lstStyle/>
        <a:p>
          <a:r>
            <a:rPr lang="es-ES" sz="1800" dirty="0"/>
            <a:t>(</a:t>
          </a:r>
          <a:r>
            <a:rPr lang="es-ES" sz="1800" dirty="0" smtClean="0"/>
            <a:t>Graficar, Comparar y </a:t>
          </a:r>
          <a:r>
            <a:rPr lang="es-ES" sz="1800" dirty="0"/>
            <a:t>Analizar)</a:t>
          </a:r>
          <a:br>
            <a:rPr lang="es-ES" sz="1800" dirty="0"/>
          </a:br>
          <a:r>
            <a:rPr lang="es-ES" sz="1800" dirty="0"/>
            <a:t>Resultados</a:t>
          </a:r>
        </a:p>
      </dgm:t>
    </dgm:pt>
    <dgm:pt modelId="{403165A7-0038-4E0B-BDCE-CEADB6994158}" type="parTrans" cxnId="{6FF778A3-B464-454D-B3F1-112CB5B3812F}">
      <dgm:prSet/>
      <dgm:spPr/>
      <dgm:t>
        <a:bodyPr/>
        <a:lstStyle/>
        <a:p>
          <a:endParaRPr lang="es-ES" sz="2800"/>
        </a:p>
      </dgm:t>
    </dgm:pt>
    <dgm:pt modelId="{A22AFEC5-16AB-4072-AD36-5FB4BD590215}" type="sibTrans" cxnId="{6FF778A3-B464-454D-B3F1-112CB5B3812F}">
      <dgm:prSet/>
      <dgm:spPr/>
      <dgm:t>
        <a:bodyPr/>
        <a:lstStyle/>
        <a:p>
          <a:endParaRPr lang="es-ES" sz="2800"/>
        </a:p>
      </dgm:t>
    </dgm:pt>
    <dgm:pt modelId="{6A990C59-0D37-47FB-9035-873C7BA424DA}">
      <dgm:prSet phldrT="[Texto]" custT="1"/>
      <dgm:spPr/>
      <dgm:t>
        <a:bodyPr/>
        <a:lstStyle/>
        <a:p>
          <a:r>
            <a:rPr lang="es-ES" sz="1800" dirty="0" smtClean="0"/>
            <a:t>(Diseño)</a:t>
          </a:r>
          <a:br>
            <a:rPr lang="es-ES" sz="1800" dirty="0" smtClean="0"/>
          </a:br>
          <a:r>
            <a:rPr lang="es-ES" sz="1800" dirty="0" err="1" smtClean="0"/>
            <a:t>Desfasador</a:t>
          </a:r>
          <a:r>
            <a:rPr lang="es-ES" sz="1800" dirty="0" smtClean="0"/>
            <a:t> de 45°</a:t>
          </a:r>
          <a:endParaRPr lang="es-ES" sz="1800" dirty="0"/>
        </a:p>
      </dgm:t>
    </dgm:pt>
    <dgm:pt modelId="{A15A22D7-C353-444A-A538-C51246ABD3E7}" type="parTrans" cxnId="{7961BD7C-5FD6-4B8F-A688-AF491648CDFC}">
      <dgm:prSet/>
      <dgm:spPr/>
      <dgm:t>
        <a:bodyPr/>
        <a:lstStyle/>
        <a:p>
          <a:endParaRPr lang="es-EC"/>
        </a:p>
      </dgm:t>
    </dgm:pt>
    <dgm:pt modelId="{FA942FA2-E83B-435B-860D-5B870A9A402F}" type="sibTrans" cxnId="{7961BD7C-5FD6-4B8F-A688-AF491648CDFC}">
      <dgm:prSet/>
      <dgm:spPr/>
      <dgm:t>
        <a:bodyPr/>
        <a:lstStyle/>
        <a:p>
          <a:endParaRPr lang="es-EC"/>
        </a:p>
      </dgm:t>
    </dgm:pt>
    <dgm:pt modelId="{423B3C01-9868-4A11-87EF-965EB810E415}">
      <dgm:prSet phldrT="[Texto]" custT="1"/>
      <dgm:spPr/>
      <dgm:t>
        <a:bodyPr/>
        <a:lstStyle/>
        <a:p>
          <a:r>
            <a:rPr lang="es-ES" sz="1800" dirty="0" smtClean="0"/>
            <a:t>(Simulación)</a:t>
          </a:r>
          <a:br>
            <a:rPr lang="es-ES" sz="1800" dirty="0" smtClean="0"/>
          </a:br>
          <a:r>
            <a:rPr lang="es-ES" sz="1800" dirty="0" smtClean="0"/>
            <a:t>Acoplador direccional de -3dB</a:t>
          </a:r>
          <a:endParaRPr lang="es-ES" sz="1800" dirty="0"/>
        </a:p>
      </dgm:t>
    </dgm:pt>
    <dgm:pt modelId="{4DF1FFB3-02FB-4C13-9B8A-DFCFF4C340EB}" type="parTrans" cxnId="{318DBC85-85CD-4B4F-805C-7691DE0076FF}">
      <dgm:prSet/>
      <dgm:spPr/>
      <dgm:t>
        <a:bodyPr/>
        <a:lstStyle/>
        <a:p>
          <a:endParaRPr lang="es-EC"/>
        </a:p>
      </dgm:t>
    </dgm:pt>
    <dgm:pt modelId="{587DDEC6-6FD4-4D69-9EDE-78C50EF16978}" type="sibTrans" cxnId="{318DBC85-85CD-4B4F-805C-7691DE0076FF}">
      <dgm:prSet/>
      <dgm:spPr/>
      <dgm:t>
        <a:bodyPr/>
        <a:lstStyle/>
        <a:p>
          <a:endParaRPr lang="es-EC"/>
        </a:p>
      </dgm:t>
    </dgm:pt>
    <dgm:pt modelId="{F4F91C41-1E39-4EC8-A6FD-79796992DEFA}">
      <dgm:prSet phldrT="[Texto]"/>
      <dgm:spPr/>
      <dgm:t>
        <a:bodyPr/>
        <a:lstStyle/>
        <a:p>
          <a:r>
            <a:rPr lang="es-ES" dirty="0"/>
            <a:t>(Simulación)</a:t>
          </a:r>
          <a:br>
            <a:rPr lang="es-ES" dirty="0"/>
          </a:br>
          <a:r>
            <a:rPr lang="es-ES" dirty="0" err="1" smtClean="0"/>
            <a:t>Desfasador</a:t>
          </a:r>
          <a:r>
            <a:rPr lang="es-ES" dirty="0" smtClean="0"/>
            <a:t> de 45°</a:t>
          </a:r>
          <a:endParaRPr lang="es-ES" dirty="0"/>
        </a:p>
      </dgm:t>
    </dgm:pt>
    <dgm:pt modelId="{81338304-7170-4427-93C6-19B9AF3548B1}" type="parTrans" cxnId="{30C169D0-F1D5-410F-8270-A82135F34E0A}">
      <dgm:prSet/>
      <dgm:spPr/>
      <dgm:t>
        <a:bodyPr/>
        <a:lstStyle/>
        <a:p>
          <a:endParaRPr lang="es-EC"/>
        </a:p>
      </dgm:t>
    </dgm:pt>
    <dgm:pt modelId="{46FDACF8-1250-4BD5-A1B4-F0D08789778C}" type="sibTrans" cxnId="{30C169D0-F1D5-410F-8270-A82135F34E0A}">
      <dgm:prSet/>
      <dgm:spPr/>
      <dgm:t>
        <a:bodyPr/>
        <a:lstStyle/>
        <a:p>
          <a:endParaRPr lang="es-EC"/>
        </a:p>
      </dgm:t>
    </dgm:pt>
    <dgm:pt modelId="{928C7353-35FA-4911-B03B-8F4AAD9CC856}">
      <dgm:prSet phldrT="[Texto]" custT="1"/>
      <dgm:spPr/>
      <dgm:t>
        <a:bodyPr/>
        <a:lstStyle/>
        <a:p>
          <a:r>
            <a:rPr lang="es-ES" sz="1800" dirty="0" smtClean="0"/>
            <a:t>(Diseño) Matriz de Butler</a:t>
          </a:r>
          <a:endParaRPr lang="es-ES" sz="1800" dirty="0"/>
        </a:p>
      </dgm:t>
    </dgm:pt>
    <dgm:pt modelId="{1ADD1022-707C-433E-9321-1505EF9E510A}" type="parTrans" cxnId="{161B79AC-8B11-492F-B6C0-1A3D63CF5064}">
      <dgm:prSet/>
      <dgm:spPr/>
      <dgm:t>
        <a:bodyPr/>
        <a:lstStyle/>
        <a:p>
          <a:endParaRPr lang="es-EC"/>
        </a:p>
      </dgm:t>
    </dgm:pt>
    <dgm:pt modelId="{F74DA3A2-2219-4CBC-9BE1-FCDCE2F9A0A1}" type="sibTrans" cxnId="{161B79AC-8B11-492F-B6C0-1A3D63CF5064}">
      <dgm:prSet/>
      <dgm:spPr/>
      <dgm:t>
        <a:bodyPr/>
        <a:lstStyle/>
        <a:p>
          <a:endParaRPr lang="es-EC"/>
        </a:p>
      </dgm:t>
    </dgm:pt>
    <dgm:pt modelId="{1CF80CC7-3CB8-4DB2-8A00-C29828FE6FCA}">
      <dgm:prSet phldrT="[Texto]" custT="1"/>
      <dgm:spPr/>
      <dgm:t>
        <a:bodyPr/>
        <a:lstStyle/>
        <a:p>
          <a:r>
            <a:rPr lang="es-ES" sz="1800" dirty="0" smtClean="0"/>
            <a:t>(Simulación) Matriz de Butler</a:t>
          </a:r>
          <a:endParaRPr lang="es-ES" sz="1800" dirty="0"/>
        </a:p>
      </dgm:t>
    </dgm:pt>
    <dgm:pt modelId="{35CC72B4-2AC5-4B05-8F05-356437F6A8AD}" type="parTrans" cxnId="{60D720BC-53FE-4436-B603-B147CBD80CBD}">
      <dgm:prSet/>
      <dgm:spPr/>
      <dgm:t>
        <a:bodyPr/>
        <a:lstStyle/>
        <a:p>
          <a:endParaRPr lang="es-EC"/>
        </a:p>
      </dgm:t>
    </dgm:pt>
    <dgm:pt modelId="{CF8983B1-2EBB-418D-8D1F-FBA6121213F8}" type="sibTrans" cxnId="{60D720BC-53FE-4436-B603-B147CBD80CBD}">
      <dgm:prSet/>
      <dgm:spPr/>
      <dgm:t>
        <a:bodyPr/>
        <a:lstStyle/>
        <a:p>
          <a:endParaRPr lang="es-EC"/>
        </a:p>
      </dgm:t>
    </dgm:pt>
    <dgm:pt modelId="{778174B6-8F97-403F-84AC-DAB07D8EEF2A}">
      <dgm:prSet phldrT="[Texto]" custT="1"/>
      <dgm:spPr/>
      <dgm:t>
        <a:bodyPr/>
        <a:lstStyle/>
        <a:p>
          <a:r>
            <a:rPr lang="es-ES" sz="1800" dirty="0" smtClean="0"/>
            <a:t>(Implementación)</a:t>
          </a:r>
          <a:br>
            <a:rPr lang="es-ES" sz="1800" dirty="0" smtClean="0"/>
          </a:br>
          <a:r>
            <a:rPr lang="es-ES" sz="1800" dirty="0" smtClean="0"/>
            <a:t>Matriz de Butler con Transiciones</a:t>
          </a:r>
          <a:endParaRPr lang="es-ES" sz="1800" dirty="0"/>
        </a:p>
      </dgm:t>
    </dgm:pt>
    <dgm:pt modelId="{EDA66E7D-0D42-4EC2-8CF7-F8620EEC3DFB}" type="parTrans" cxnId="{0DE328FD-6E1E-4E0D-9BFA-AD2A68B41B01}">
      <dgm:prSet/>
      <dgm:spPr/>
      <dgm:t>
        <a:bodyPr/>
        <a:lstStyle/>
        <a:p>
          <a:endParaRPr lang="es-EC"/>
        </a:p>
      </dgm:t>
    </dgm:pt>
    <dgm:pt modelId="{9FD8EA52-DDCF-4AAD-B767-708548B2C03A}" type="sibTrans" cxnId="{0DE328FD-6E1E-4E0D-9BFA-AD2A68B41B01}">
      <dgm:prSet/>
      <dgm:spPr/>
      <dgm:t>
        <a:bodyPr/>
        <a:lstStyle/>
        <a:p>
          <a:endParaRPr lang="es-EC"/>
        </a:p>
      </dgm:t>
    </dgm:pt>
    <dgm:pt modelId="{321D1617-6F51-4175-8E7C-6987D98BD198}" type="pres">
      <dgm:prSet presAssocID="{9665A223-344F-4670-864A-BAD2698AD509}" presName="diagram" presStyleCnt="0">
        <dgm:presLayoutVars>
          <dgm:dir/>
          <dgm:resizeHandles val="exact"/>
        </dgm:presLayoutVars>
      </dgm:prSet>
      <dgm:spPr/>
      <dgm:t>
        <a:bodyPr/>
        <a:lstStyle/>
        <a:p>
          <a:endParaRPr lang="es-EC"/>
        </a:p>
      </dgm:t>
    </dgm:pt>
    <dgm:pt modelId="{7F03A22D-F97F-4152-B887-1963C620F668}" type="pres">
      <dgm:prSet presAssocID="{E3189744-25CA-4541-9172-A7078A87F355}" presName="node" presStyleLbl="node1" presStyleIdx="0" presStyleCnt="14">
        <dgm:presLayoutVars>
          <dgm:bulletEnabled val="1"/>
        </dgm:presLayoutVars>
      </dgm:prSet>
      <dgm:spPr/>
      <dgm:t>
        <a:bodyPr/>
        <a:lstStyle/>
        <a:p>
          <a:endParaRPr lang="es-EC"/>
        </a:p>
      </dgm:t>
    </dgm:pt>
    <dgm:pt modelId="{1CF9B509-752B-4DB8-BE3E-EAC2D45F8CD2}" type="pres">
      <dgm:prSet presAssocID="{C0B162B7-BA91-4749-885B-41A1683E4603}" presName="sibTrans" presStyleLbl="sibTrans2D1" presStyleIdx="0" presStyleCnt="13"/>
      <dgm:spPr/>
      <dgm:t>
        <a:bodyPr/>
        <a:lstStyle/>
        <a:p>
          <a:endParaRPr lang="es-EC"/>
        </a:p>
      </dgm:t>
    </dgm:pt>
    <dgm:pt modelId="{D4293215-5499-4033-A644-5CB616D771F6}" type="pres">
      <dgm:prSet presAssocID="{C0B162B7-BA91-4749-885B-41A1683E4603}" presName="connectorText" presStyleLbl="sibTrans2D1" presStyleIdx="0" presStyleCnt="13"/>
      <dgm:spPr/>
      <dgm:t>
        <a:bodyPr/>
        <a:lstStyle/>
        <a:p>
          <a:endParaRPr lang="es-EC"/>
        </a:p>
      </dgm:t>
    </dgm:pt>
    <dgm:pt modelId="{EB4A1D10-50B6-43BE-8F30-C58627CBDA6A}" type="pres">
      <dgm:prSet presAssocID="{05E7278D-7933-42BF-B293-BB5B0B5D31B1}" presName="node" presStyleLbl="node1" presStyleIdx="1" presStyleCnt="14">
        <dgm:presLayoutVars>
          <dgm:bulletEnabled val="1"/>
        </dgm:presLayoutVars>
      </dgm:prSet>
      <dgm:spPr/>
      <dgm:t>
        <a:bodyPr/>
        <a:lstStyle/>
        <a:p>
          <a:endParaRPr lang="es-EC"/>
        </a:p>
      </dgm:t>
    </dgm:pt>
    <dgm:pt modelId="{DEC440B5-A526-42A4-A414-251B79A624A0}" type="pres">
      <dgm:prSet presAssocID="{A185DC95-0CEA-40FA-B970-2EECAD78C58C}" presName="sibTrans" presStyleLbl="sibTrans2D1" presStyleIdx="1" presStyleCnt="13"/>
      <dgm:spPr/>
      <dgm:t>
        <a:bodyPr/>
        <a:lstStyle/>
        <a:p>
          <a:endParaRPr lang="es-EC"/>
        </a:p>
      </dgm:t>
    </dgm:pt>
    <dgm:pt modelId="{3A0ADF60-40B7-4BFE-9C08-65B8BB23CCB8}" type="pres">
      <dgm:prSet presAssocID="{A185DC95-0CEA-40FA-B970-2EECAD78C58C}" presName="connectorText" presStyleLbl="sibTrans2D1" presStyleIdx="1" presStyleCnt="13"/>
      <dgm:spPr/>
      <dgm:t>
        <a:bodyPr/>
        <a:lstStyle/>
        <a:p>
          <a:endParaRPr lang="es-EC"/>
        </a:p>
      </dgm:t>
    </dgm:pt>
    <dgm:pt modelId="{93FBC30A-55ED-4E83-A08C-9C4C90D3956B}" type="pres">
      <dgm:prSet presAssocID="{A3537652-0DDB-4E5B-B84B-0A6CB21C9ACC}" presName="node" presStyleLbl="node1" presStyleIdx="2" presStyleCnt="14">
        <dgm:presLayoutVars>
          <dgm:bulletEnabled val="1"/>
        </dgm:presLayoutVars>
      </dgm:prSet>
      <dgm:spPr/>
      <dgm:t>
        <a:bodyPr/>
        <a:lstStyle/>
        <a:p>
          <a:endParaRPr lang="es-EC"/>
        </a:p>
      </dgm:t>
    </dgm:pt>
    <dgm:pt modelId="{1FE1E1D5-DFCA-4DC8-A004-EDFD888205AC}" type="pres">
      <dgm:prSet presAssocID="{E3480404-F591-4C1F-B3C7-C6EA23C55F49}" presName="sibTrans" presStyleLbl="sibTrans2D1" presStyleIdx="2" presStyleCnt="13"/>
      <dgm:spPr/>
      <dgm:t>
        <a:bodyPr/>
        <a:lstStyle/>
        <a:p>
          <a:endParaRPr lang="es-EC"/>
        </a:p>
      </dgm:t>
    </dgm:pt>
    <dgm:pt modelId="{48372E59-38C1-4EBD-BC5F-50ACF580E99D}" type="pres">
      <dgm:prSet presAssocID="{E3480404-F591-4C1F-B3C7-C6EA23C55F49}" presName="connectorText" presStyleLbl="sibTrans2D1" presStyleIdx="2" presStyleCnt="13"/>
      <dgm:spPr/>
      <dgm:t>
        <a:bodyPr/>
        <a:lstStyle/>
        <a:p>
          <a:endParaRPr lang="es-EC"/>
        </a:p>
      </dgm:t>
    </dgm:pt>
    <dgm:pt modelId="{CD17AC61-A223-4E10-A480-F0228CFEA101}" type="pres">
      <dgm:prSet presAssocID="{423B3C01-9868-4A11-87EF-965EB810E415}" presName="node" presStyleLbl="node1" presStyleIdx="3" presStyleCnt="14">
        <dgm:presLayoutVars>
          <dgm:bulletEnabled val="1"/>
        </dgm:presLayoutVars>
      </dgm:prSet>
      <dgm:spPr/>
      <dgm:t>
        <a:bodyPr/>
        <a:lstStyle/>
        <a:p>
          <a:endParaRPr lang="es-EC"/>
        </a:p>
      </dgm:t>
    </dgm:pt>
    <dgm:pt modelId="{8FCCAFDD-35D0-4D81-BEBE-2B7F1ACEFB77}" type="pres">
      <dgm:prSet presAssocID="{587DDEC6-6FD4-4D69-9EDE-78C50EF16978}" presName="sibTrans" presStyleLbl="sibTrans2D1" presStyleIdx="3" presStyleCnt="13"/>
      <dgm:spPr/>
      <dgm:t>
        <a:bodyPr/>
        <a:lstStyle/>
        <a:p>
          <a:endParaRPr lang="es-EC"/>
        </a:p>
      </dgm:t>
    </dgm:pt>
    <dgm:pt modelId="{8230F075-A7C5-4CAC-8D5A-0E4F7C2A24D1}" type="pres">
      <dgm:prSet presAssocID="{587DDEC6-6FD4-4D69-9EDE-78C50EF16978}" presName="connectorText" presStyleLbl="sibTrans2D1" presStyleIdx="3" presStyleCnt="13"/>
      <dgm:spPr/>
      <dgm:t>
        <a:bodyPr/>
        <a:lstStyle/>
        <a:p>
          <a:endParaRPr lang="es-EC"/>
        </a:p>
      </dgm:t>
    </dgm:pt>
    <dgm:pt modelId="{183BC98C-BB56-40E8-AC94-C8400CAD1162}" type="pres">
      <dgm:prSet presAssocID="{906974B0-24CE-436A-9E79-8A6EC9B7C862}" presName="node" presStyleLbl="node1" presStyleIdx="4" presStyleCnt="14">
        <dgm:presLayoutVars>
          <dgm:bulletEnabled val="1"/>
        </dgm:presLayoutVars>
      </dgm:prSet>
      <dgm:spPr/>
      <dgm:t>
        <a:bodyPr/>
        <a:lstStyle/>
        <a:p>
          <a:endParaRPr lang="es-EC"/>
        </a:p>
      </dgm:t>
    </dgm:pt>
    <dgm:pt modelId="{0A418D2D-E56B-46B8-BD00-DB31381749EB}" type="pres">
      <dgm:prSet presAssocID="{59E6001D-3DC9-4CC3-B24E-B0CCA3D4E605}" presName="sibTrans" presStyleLbl="sibTrans2D1" presStyleIdx="4" presStyleCnt="13"/>
      <dgm:spPr/>
      <dgm:t>
        <a:bodyPr/>
        <a:lstStyle/>
        <a:p>
          <a:endParaRPr lang="es-EC"/>
        </a:p>
      </dgm:t>
    </dgm:pt>
    <dgm:pt modelId="{4C3768A4-C263-457B-9244-5FEC93F0C436}" type="pres">
      <dgm:prSet presAssocID="{59E6001D-3DC9-4CC3-B24E-B0CCA3D4E605}" presName="connectorText" presStyleLbl="sibTrans2D1" presStyleIdx="4" presStyleCnt="13"/>
      <dgm:spPr/>
      <dgm:t>
        <a:bodyPr/>
        <a:lstStyle/>
        <a:p>
          <a:endParaRPr lang="es-EC"/>
        </a:p>
      </dgm:t>
    </dgm:pt>
    <dgm:pt modelId="{69F35EA3-81B6-4B2F-8EF5-18EE54D5E04A}" type="pres">
      <dgm:prSet presAssocID="{B42723E4-E9AA-4F60-B6C4-7869B1382E25}" presName="node" presStyleLbl="node1" presStyleIdx="5" presStyleCnt="14">
        <dgm:presLayoutVars>
          <dgm:bulletEnabled val="1"/>
        </dgm:presLayoutVars>
      </dgm:prSet>
      <dgm:spPr/>
      <dgm:t>
        <a:bodyPr/>
        <a:lstStyle/>
        <a:p>
          <a:endParaRPr lang="es-EC"/>
        </a:p>
      </dgm:t>
    </dgm:pt>
    <dgm:pt modelId="{5975F302-4D6C-4081-B72C-CD1C15941F00}" type="pres">
      <dgm:prSet presAssocID="{072A417D-9612-4077-9AF4-5344C1E117C1}" presName="sibTrans" presStyleLbl="sibTrans2D1" presStyleIdx="5" presStyleCnt="13"/>
      <dgm:spPr/>
      <dgm:t>
        <a:bodyPr/>
        <a:lstStyle/>
        <a:p>
          <a:endParaRPr lang="es-EC"/>
        </a:p>
      </dgm:t>
    </dgm:pt>
    <dgm:pt modelId="{8326C863-A472-416F-8E4C-A942C737A22F}" type="pres">
      <dgm:prSet presAssocID="{072A417D-9612-4077-9AF4-5344C1E117C1}" presName="connectorText" presStyleLbl="sibTrans2D1" presStyleIdx="5" presStyleCnt="13"/>
      <dgm:spPr/>
      <dgm:t>
        <a:bodyPr/>
        <a:lstStyle/>
        <a:p>
          <a:endParaRPr lang="es-EC"/>
        </a:p>
      </dgm:t>
    </dgm:pt>
    <dgm:pt modelId="{6477C5A5-FEC6-4263-8CD5-26CF2A3C5236}" type="pres">
      <dgm:prSet presAssocID="{6A990C59-0D37-47FB-9035-873C7BA424DA}" presName="node" presStyleLbl="node1" presStyleIdx="6" presStyleCnt="14">
        <dgm:presLayoutVars>
          <dgm:bulletEnabled val="1"/>
        </dgm:presLayoutVars>
      </dgm:prSet>
      <dgm:spPr/>
      <dgm:t>
        <a:bodyPr/>
        <a:lstStyle/>
        <a:p>
          <a:endParaRPr lang="es-EC"/>
        </a:p>
      </dgm:t>
    </dgm:pt>
    <dgm:pt modelId="{1A88C3CE-4B55-4407-8C92-B6DBE6B390AD}" type="pres">
      <dgm:prSet presAssocID="{FA942FA2-E83B-435B-860D-5B870A9A402F}" presName="sibTrans" presStyleLbl="sibTrans2D1" presStyleIdx="6" presStyleCnt="13"/>
      <dgm:spPr/>
      <dgm:t>
        <a:bodyPr/>
        <a:lstStyle/>
        <a:p>
          <a:endParaRPr lang="es-EC"/>
        </a:p>
      </dgm:t>
    </dgm:pt>
    <dgm:pt modelId="{A27B2081-7B17-461E-AA2B-42F19E9569FC}" type="pres">
      <dgm:prSet presAssocID="{FA942FA2-E83B-435B-860D-5B870A9A402F}" presName="connectorText" presStyleLbl="sibTrans2D1" presStyleIdx="6" presStyleCnt="13"/>
      <dgm:spPr/>
      <dgm:t>
        <a:bodyPr/>
        <a:lstStyle/>
        <a:p>
          <a:endParaRPr lang="es-EC"/>
        </a:p>
      </dgm:t>
    </dgm:pt>
    <dgm:pt modelId="{61AC3562-0BAF-4C36-9D1C-9B8A8A0E3CE0}" type="pres">
      <dgm:prSet presAssocID="{F4F91C41-1E39-4EC8-A6FD-79796992DEFA}" presName="node" presStyleLbl="node1" presStyleIdx="7" presStyleCnt="14">
        <dgm:presLayoutVars>
          <dgm:bulletEnabled val="1"/>
        </dgm:presLayoutVars>
      </dgm:prSet>
      <dgm:spPr/>
      <dgm:t>
        <a:bodyPr/>
        <a:lstStyle/>
        <a:p>
          <a:endParaRPr lang="es-EC"/>
        </a:p>
      </dgm:t>
    </dgm:pt>
    <dgm:pt modelId="{13882311-BC58-4800-BC4D-74F9295DA610}" type="pres">
      <dgm:prSet presAssocID="{46FDACF8-1250-4BD5-A1B4-F0D08789778C}" presName="sibTrans" presStyleLbl="sibTrans2D1" presStyleIdx="7" presStyleCnt="13"/>
      <dgm:spPr/>
      <dgm:t>
        <a:bodyPr/>
        <a:lstStyle/>
        <a:p>
          <a:endParaRPr lang="es-EC"/>
        </a:p>
      </dgm:t>
    </dgm:pt>
    <dgm:pt modelId="{5C11AD51-9030-4F6D-841A-0D5BF42DD023}" type="pres">
      <dgm:prSet presAssocID="{46FDACF8-1250-4BD5-A1B4-F0D08789778C}" presName="connectorText" presStyleLbl="sibTrans2D1" presStyleIdx="7" presStyleCnt="13"/>
      <dgm:spPr/>
      <dgm:t>
        <a:bodyPr/>
        <a:lstStyle/>
        <a:p>
          <a:endParaRPr lang="es-EC"/>
        </a:p>
      </dgm:t>
    </dgm:pt>
    <dgm:pt modelId="{E22D9B7E-8D87-4F2D-AB57-3629D26DB262}" type="pres">
      <dgm:prSet presAssocID="{928C7353-35FA-4911-B03B-8F4AAD9CC856}" presName="node" presStyleLbl="node1" presStyleIdx="8" presStyleCnt="14">
        <dgm:presLayoutVars>
          <dgm:bulletEnabled val="1"/>
        </dgm:presLayoutVars>
      </dgm:prSet>
      <dgm:spPr/>
      <dgm:t>
        <a:bodyPr/>
        <a:lstStyle/>
        <a:p>
          <a:endParaRPr lang="es-EC"/>
        </a:p>
      </dgm:t>
    </dgm:pt>
    <dgm:pt modelId="{EF22DFD9-3E08-45C6-A8C0-3ED3565CDF9C}" type="pres">
      <dgm:prSet presAssocID="{F74DA3A2-2219-4CBC-9BE1-FCDCE2F9A0A1}" presName="sibTrans" presStyleLbl="sibTrans2D1" presStyleIdx="8" presStyleCnt="13"/>
      <dgm:spPr/>
      <dgm:t>
        <a:bodyPr/>
        <a:lstStyle/>
        <a:p>
          <a:endParaRPr lang="es-EC"/>
        </a:p>
      </dgm:t>
    </dgm:pt>
    <dgm:pt modelId="{8CBBD7C6-A7E6-4191-8C4E-199A48495F5A}" type="pres">
      <dgm:prSet presAssocID="{F74DA3A2-2219-4CBC-9BE1-FCDCE2F9A0A1}" presName="connectorText" presStyleLbl="sibTrans2D1" presStyleIdx="8" presStyleCnt="13"/>
      <dgm:spPr/>
      <dgm:t>
        <a:bodyPr/>
        <a:lstStyle/>
        <a:p>
          <a:endParaRPr lang="es-EC"/>
        </a:p>
      </dgm:t>
    </dgm:pt>
    <dgm:pt modelId="{AA339550-EBC5-469A-8534-7936407C7ACF}" type="pres">
      <dgm:prSet presAssocID="{1CF80CC7-3CB8-4DB2-8A00-C29828FE6FCA}" presName="node" presStyleLbl="node1" presStyleIdx="9" presStyleCnt="14">
        <dgm:presLayoutVars>
          <dgm:bulletEnabled val="1"/>
        </dgm:presLayoutVars>
      </dgm:prSet>
      <dgm:spPr/>
      <dgm:t>
        <a:bodyPr/>
        <a:lstStyle/>
        <a:p>
          <a:endParaRPr lang="es-EC"/>
        </a:p>
      </dgm:t>
    </dgm:pt>
    <dgm:pt modelId="{2D1BB344-8EE0-4421-B1EA-E045877D84EE}" type="pres">
      <dgm:prSet presAssocID="{CF8983B1-2EBB-418D-8D1F-FBA6121213F8}" presName="sibTrans" presStyleLbl="sibTrans2D1" presStyleIdx="9" presStyleCnt="13"/>
      <dgm:spPr/>
      <dgm:t>
        <a:bodyPr/>
        <a:lstStyle/>
        <a:p>
          <a:endParaRPr lang="es-EC"/>
        </a:p>
      </dgm:t>
    </dgm:pt>
    <dgm:pt modelId="{3F265D51-B43A-470A-B1FA-4A70EBD73569}" type="pres">
      <dgm:prSet presAssocID="{CF8983B1-2EBB-418D-8D1F-FBA6121213F8}" presName="connectorText" presStyleLbl="sibTrans2D1" presStyleIdx="9" presStyleCnt="13"/>
      <dgm:spPr/>
      <dgm:t>
        <a:bodyPr/>
        <a:lstStyle/>
        <a:p>
          <a:endParaRPr lang="es-EC"/>
        </a:p>
      </dgm:t>
    </dgm:pt>
    <dgm:pt modelId="{97E2D4EA-C9F3-4AB8-9EE7-C91B1948E385}" type="pres">
      <dgm:prSet presAssocID="{EE2D961A-8E22-4C52-86A2-6D64D7A8CBBC}" presName="node" presStyleLbl="node1" presStyleIdx="10" presStyleCnt="14">
        <dgm:presLayoutVars>
          <dgm:bulletEnabled val="1"/>
        </dgm:presLayoutVars>
      </dgm:prSet>
      <dgm:spPr/>
      <dgm:t>
        <a:bodyPr/>
        <a:lstStyle/>
        <a:p>
          <a:endParaRPr lang="es-EC"/>
        </a:p>
      </dgm:t>
    </dgm:pt>
    <dgm:pt modelId="{812D6743-3B62-415B-BD52-3427D872F611}" type="pres">
      <dgm:prSet presAssocID="{0B68BC64-0184-4D0C-8F53-09979DF55A52}" presName="sibTrans" presStyleLbl="sibTrans2D1" presStyleIdx="10" presStyleCnt="13"/>
      <dgm:spPr/>
      <dgm:t>
        <a:bodyPr/>
        <a:lstStyle/>
        <a:p>
          <a:endParaRPr lang="es-EC"/>
        </a:p>
      </dgm:t>
    </dgm:pt>
    <dgm:pt modelId="{B1D0BBDF-55EA-4FCB-8A7F-D5C1912C75A5}" type="pres">
      <dgm:prSet presAssocID="{0B68BC64-0184-4D0C-8F53-09979DF55A52}" presName="connectorText" presStyleLbl="sibTrans2D1" presStyleIdx="10" presStyleCnt="13"/>
      <dgm:spPr/>
      <dgm:t>
        <a:bodyPr/>
        <a:lstStyle/>
        <a:p>
          <a:endParaRPr lang="es-EC"/>
        </a:p>
      </dgm:t>
    </dgm:pt>
    <dgm:pt modelId="{6C7FA651-6D48-4D6F-9FDD-C31EFD8A02FE}" type="pres">
      <dgm:prSet presAssocID="{1F1C5687-241C-452B-9C84-C2F28ABFAB12}" presName="node" presStyleLbl="node1" presStyleIdx="11" presStyleCnt="14">
        <dgm:presLayoutVars>
          <dgm:bulletEnabled val="1"/>
        </dgm:presLayoutVars>
      </dgm:prSet>
      <dgm:spPr/>
      <dgm:t>
        <a:bodyPr/>
        <a:lstStyle/>
        <a:p>
          <a:endParaRPr lang="es-EC"/>
        </a:p>
      </dgm:t>
    </dgm:pt>
    <dgm:pt modelId="{63EC11A6-0C4B-4CCF-A1EE-F69FDD9A02E6}" type="pres">
      <dgm:prSet presAssocID="{33BDE54D-C81A-4C46-AD8C-4E56650301BA}" presName="sibTrans" presStyleLbl="sibTrans2D1" presStyleIdx="11" presStyleCnt="13"/>
      <dgm:spPr/>
      <dgm:t>
        <a:bodyPr/>
        <a:lstStyle/>
        <a:p>
          <a:endParaRPr lang="es-EC"/>
        </a:p>
      </dgm:t>
    </dgm:pt>
    <dgm:pt modelId="{5120D416-3B25-40F9-9976-E9CB23489F91}" type="pres">
      <dgm:prSet presAssocID="{33BDE54D-C81A-4C46-AD8C-4E56650301BA}" presName="connectorText" presStyleLbl="sibTrans2D1" presStyleIdx="11" presStyleCnt="13"/>
      <dgm:spPr/>
      <dgm:t>
        <a:bodyPr/>
        <a:lstStyle/>
        <a:p>
          <a:endParaRPr lang="es-EC"/>
        </a:p>
      </dgm:t>
    </dgm:pt>
    <dgm:pt modelId="{7205E228-C273-4CC3-8575-1B530984A262}" type="pres">
      <dgm:prSet presAssocID="{778174B6-8F97-403F-84AC-DAB07D8EEF2A}" presName="node" presStyleLbl="node1" presStyleIdx="12" presStyleCnt="14" custScaleX="99223">
        <dgm:presLayoutVars>
          <dgm:bulletEnabled val="1"/>
        </dgm:presLayoutVars>
      </dgm:prSet>
      <dgm:spPr/>
      <dgm:t>
        <a:bodyPr/>
        <a:lstStyle/>
        <a:p>
          <a:endParaRPr lang="es-EC"/>
        </a:p>
      </dgm:t>
    </dgm:pt>
    <dgm:pt modelId="{0E102836-3EFE-4B2C-BE2D-00FBA6BC54D2}" type="pres">
      <dgm:prSet presAssocID="{9FD8EA52-DDCF-4AAD-B767-708548B2C03A}" presName="sibTrans" presStyleLbl="sibTrans2D1" presStyleIdx="12" presStyleCnt="13"/>
      <dgm:spPr/>
      <dgm:t>
        <a:bodyPr/>
        <a:lstStyle/>
        <a:p>
          <a:endParaRPr lang="es-EC"/>
        </a:p>
      </dgm:t>
    </dgm:pt>
    <dgm:pt modelId="{3E58E6FC-22EB-4FD1-BC5D-98ABBFAB4109}" type="pres">
      <dgm:prSet presAssocID="{9FD8EA52-DDCF-4AAD-B767-708548B2C03A}" presName="connectorText" presStyleLbl="sibTrans2D1" presStyleIdx="12" presStyleCnt="13"/>
      <dgm:spPr/>
      <dgm:t>
        <a:bodyPr/>
        <a:lstStyle/>
        <a:p>
          <a:endParaRPr lang="es-EC"/>
        </a:p>
      </dgm:t>
    </dgm:pt>
    <dgm:pt modelId="{C357122B-84EC-4015-8627-1738C811A837}" type="pres">
      <dgm:prSet presAssocID="{EBD48626-1A8A-47BB-9099-07BA7A45C845}" presName="node" presStyleLbl="node1" presStyleIdx="13" presStyleCnt="14">
        <dgm:presLayoutVars>
          <dgm:bulletEnabled val="1"/>
        </dgm:presLayoutVars>
      </dgm:prSet>
      <dgm:spPr/>
      <dgm:t>
        <a:bodyPr/>
        <a:lstStyle/>
        <a:p>
          <a:endParaRPr lang="es-EC"/>
        </a:p>
      </dgm:t>
    </dgm:pt>
  </dgm:ptLst>
  <dgm:cxnLst>
    <dgm:cxn modelId="{255ADB0B-7252-4639-A9A2-F3ED13799C8D}" type="presOf" srcId="{46FDACF8-1250-4BD5-A1B4-F0D08789778C}" destId="{13882311-BC58-4800-BC4D-74F9295DA610}" srcOrd="0" destOrd="0" presId="urn:microsoft.com/office/officeart/2005/8/layout/process5"/>
    <dgm:cxn modelId="{941AD5CF-4938-4069-B8D9-EA91299B5067}" type="presOf" srcId="{9FD8EA52-DDCF-4AAD-B767-708548B2C03A}" destId="{0E102836-3EFE-4B2C-BE2D-00FBA6BC54D2}" srcOrd="0" destOrd="0" presId="urn:microsoft.com/office/officeart/2005/8/layout/process5"/>
    <dgm:cxn modelId="{C1F563BD-B2C4-42DB-A682-E3C9A3EDEDDC}" srcId="{9665A223-344F-4670-864A-BAD2698AD509}" destId="{A3537652-0DDB-4E5B-B84B-0A6CB21C9ACC}" srcOrd="2" destOrd="0" parTransId="{D08A4B70-2888-4DBE-9A5F-3648A1A4C79A}" sibTransId="{E3480404-F591-4C1F-B3C7-C6EA23C55F49}"/>
    <dgm:cxn modelId="{9C6B5466-D2BE-429B-AA2E-F925BBD03F9B}" type="presOf" srcId="{59E6001D-3DC9-4CC3-B24E-B0CCA3D4E605}" destId="{0A418D2D-E56B-46B8-BD00-DB31381749EB}" srcOrd="0" destOrd="0" presId="urn:microsoft.com/office/officeart/2005/8/layout/process5"/>
    <dgm:cxn modelId="{48641CC9-1B71-4890-9076-F133F089FD51}" type="presOf" srcId="{A185DC95-0CEA-40FA-B970-2EECAD78C58C}" destId="{3A0ADF60-40B7-4BFE-9C08-65B8BB23CCB8}" srcOrd="1" destOrd="0" presId="urn:microsoft.com/office/officeart/2005/8/layout/process5"/>
    <dgm:cxn modelId="{D5949F13-4308-47E5-B8B2-10205B5456C0}" type="presOf" srcId="{072A417D-9612-4077-9AF4-5344C1E117C1}" destId="{8326C863-A472-416F-8E4C-A942C737A22F}" srcOrd="1" destOrd="0" presId="urn:microsoft.com/office/officeart/2005/8/layout/process5"/>
    <dgm:cxn modelId="{43B50E0C-D133-42EE-A3D5-E04F8F1666A2}" type="presOf" srcId="{6A990C59-0D37-47FB-9035-873C7BA424DA}" destId="{6477C5A5-FEC6-4263-8CD5-26CF2A3C5236}" srcOrd="0" destOrd="0" presId="urn:microsoft.com/office/officeart/2005/8/layout/process5"/>
    <dgm:cxn modelId="{B0A01A57-3E41-43C1-B73B-CE5FEB40151C}" type="presOf" srcId="{B42723E4-E9AA-4F60-B6C4-7869B1382E25}" destId="{69F35EA3-81B6-4B2F-8EF5-18EE54D5E04A}" srcOrd="0" destOrd="0" presId="urn:microsoft.com/office/officeart/2005/8/layout/process5"/>
    <dgm:cxn modelId="{67CA5E4F-C170-42A3-9509-9A41CA7119CD}" type="presOf" srcId="{33BDE54D-C81A-4C46-AD8C-4E56650301BA}" destId="{5120D416-3B25-40F9-9976-E9CB23489F91}" srcOrd="1" destOrd="0" presId="urn:microsoft.com/office/officeart/2005/8/layout/process5"/>
    <dgm:cxn modelId="{AEF907C7-BA97-4C91-97A5-223973D22B70}" srcId="{9665A223-344F-4670-864A-BAD2698AD509}" destId="{05E7278D-7933-42BF-B293-BB5B0B5D31B1}" srcOrd="1" destOrd="0" parTransId="{6A28FCD6-64D3-4422-B4C7-2DD3F863414D}" sibTransId="{A185DC95-0CEA-40FA-B970-2EECAD78C58C}"/>
    <dgm:cxn modelId="{49D36DC9-A03B-444E-AE94-659DB70992F3}" type="presOf" srcId="{E3189744-25CA-4541-9172-A7078A87F355}" destId="{7F03A22D-F97F-4152-B887-1963C620F668}" srcOrd="0" destOrd="0" presId="urn:microsoft.com/office/officeart/2005/8/layout/process5"/>
    <dgm:cxn modelId="{C1A061DA-CCD9-49AF-9140-F59DBCF375EC}" type="presOf" srcId="{CF8983B1-2EBB-418D-8D1F-FBA6121213F8}" destId="{2D1BB344-8EE0-4421-B1EA-E045877D84EE}" srcOrd="0" destOrd="0" presId="urn:microsoft.com/office/officeart/2005/8/layout/process5"/>
    <dgm:cxn modelId="{7961BD7C-5FD6-4B8F-A688-AF491648CDFC}" srcId="{9665A223-344F-4670-864A-BAD2698AD509}" destId="{6A990C59-0D37-47FB-9035-873C7BA424DA}" srcOrd="6" destOrd="0" parTransId="{A15A22D7-C353-444A-A538-C51246ABD3E7}" sibTransId="{FA942FA2-E83B-435B-860D-5B870A9A402F}"/>
    <dgm:cxn modelId="{161B79AC-8B11-492F-B6C0-1A3D63CF5064}" srcId="{9665A223-344F-4670-864A-BAD2698AD509}" destId="{928C7353-35FA-4911-B03B-8F4AAD9CC856}" srcOrd="8" destOrd="0" parTransId="{1ADD1022-707C-433E-9321-1505EF9E510A}" sibTransId="{F74DA3A2-2219-4CBC-9BE1-FCDCE2F9A0A1}"/>
    <dgm:cxn modelId="{60D720BC-53FE-4436-B603-B147CBD80CBD}" srcId="{9665A223-344F-4670-864A-BAD2698AD509}" destId="{1CF80CC7-3CB8-4DB2-8A00-C29828FE6FCA}" srcOrd="9" destOrd="0" parTransId="{35CC72B4-2AC5-4B05-8F05-356437F6A8AD}" sibTransId="{CF8983B1-2EBB-418D-8D1F-FBA6121213F8}"/>
    <dgm:cxn modelId="{CA855583-1010-4F3F-8ABC-E9D8B602AA2E}" srcId="{9665A223-344F-4670-864A-BAD2698AD509}" destId="{1F1C5687-241C-452B-9C84-C2F28ABFAB12}" srcOrd="11" destOrd="0" parTransId="{2FF33EAC-7D4A-49AB-882D-D4FA46F379E4}" sibTransId="{33BDE54D-C81A-4C46-AD8C-4E56650301BA}"/>
    <dgm:cxn modelId="{6FF778A3-B464-454D-B3F1-112CB5B3812F}" srcId="{9665A223-344F-4670-864A-BAD2698AD509}" destId="{EBD48626-1A8A-47BB-9099-07BA7A45C845}" srcOrd="13" destOrd="0" parTransId="{403165A7-0038-4E0B-BDCE-CEADB6994158}" sibTransId="{A22AFEC5-16AB-4072-AD36-5FB4BD590215}"/>
    <dgm:cxn modelId="{BB121B72-50E0-4099-8356-60109B43D653}" type="presOf" srcId="{A185DC95-0CEA-40FA-B970-2EECAD78C58C}" destId="{DEC440B5-A526-42A4-A414-251B79A624A0}" srcOrd="0" destOrd="0" presId="urn:microsoft.com/office/officeart/2005/8/layout/process5"/>
    <dgm:cxn modelId="{635F3972-5D41-4B56-A939-AA2D3637E683}" type="presOf" srcId="{9665A223-344F-4670-864A-BAD2698AD509}" destId="{321D1617-6F51-4175-8E7C-6987D98BD198}" srcOrd="0" destOrd="0" presId="urn:microsoft.com/office/officeart/2005/8/layout/process5"/>
    <dgm:cxn modelId="{299D65A4-64E5-4DAE-8BC5-8844129CA89C}" type="presOf" srcId="{423B3C01-9868-4A11-87EF-965EB810E415}" destId="{CD17AC61-A223-4E10-A480-F0228CFEA101}" srcOrd="0" destOrd="0" presId="urn:microsoft.com/office/officeart/2005/8/layout/process5"/>
    <dgm:cxn modelId="{E044AC4B-AA81-4C5F-B03D-144A3A3E86A1}" srcId="{9665A223-344F-4670-864A-BAD2698AD509}" destId="{B42723E4-E9AA-4F60-B6C4-7869B1382E25}" srcOrd="5" destOrd="0" parTransId="{B55E2A61-57FA-4DB4-8C58-BEF8B4D51A68}" sibTransId="{072A417D-9612-4077-9AF4-5344C1E117C1}"/>
    <dgm:cxn modelId="{869CE1E6-DA07-4654-987D-7ABE22535533}" type="presOf" srcId="{0B68BC64-0184-4D0C-8F53-09979DF55A52}" destId="{812D6743-3B62-415B-BD52-3427D872F611}" srcOrd="0" destOrd="0" presId="urn:microsoft.com/office/officeart/2005/8/layout/process5"/>
    <dgm:cxn modelId="{58CC10C0-992E-4C82-8F1A-034DF1895E39}" srcId="{9665A223-344F-4670-864A-BAD2698AD509}" destId="{EE2D961A-8E22-4C52-86A2-6D64D7A8CBBC}" srcOrd="10" destOrd="0" parTransId="{45961690-173F-40C1-87FE-15366A59679B}" sibTransId="{0B68BC64-0184-4D0C-8F53-09979DF55A52}"/>
    <dgm:cxn modelId="{F40C34C5-181A-40C5-93FD-9DF42BC01E67}" type="presOf" srcId="{778174B6-8F97-403F-84AC-DAB07D8EEF2A}" destId="{7205E228-C273-4CC3-8575-1B530984A262}" srcOrd="0" destOrd="0" presId="urn:microsoft.com/office/officeart/2005/8/layout/process5"/>
    <dgm:cxn modelId="{DFE4D521-1229-491C-B60A-7A1BC3DF924D}" type="presOf" srcId="{FA942FA2-E83B-435B-860D-5B870A9A402F}" destId="{A27B2081-7B17-461E-AA2B-42F19E9569FC}" srcOrd="1" destOrd="0" presId="urn:microsoft.com/office/officeart/2005/8/layout/process5"/>
    <dgm:cxn modelId="{C64C59E6-BB13-4396-BC4E-D7C2298C6B76}" type="presOf" srcId="{46FDACF8-1250-4BD5-A1B4-F0D08789778C}" destId="{5C11AD51-9030-4F6D-841A-0D5BF42DD023}" srcOrd="1" destOrd="0" presId="urn:microsoft.com/office/officeart/2005/8/layout/process5"/>
    <dgm:cxn modelId="{275F8934-755D-43D4-B726-3B88180D31EF}" type="presOf" srcId="{1CF80CC7-3CB8-4DB2-8A00-C29828FE6FCA}" destId="{AA339550-EBC5-469A-8534-7936407C7ACF}" srcOrd="0" destOrd="0" presId="urn:microsoft.com/office/officeart/2005/8/layout/process5"/>
    <dgm:cxn modelId="{D12293F6-502E-4A66-BE8D-5A83EAAB536F}" type="presOf" srcId="{F74DA3A2-2219-4CBC-9BE1-FCDCE2F9A0A1}" destId="{8CBBD7C6-A7E6-4191-8C4E-199A48495F5A}" srcOrd="1" destOrd="0" presId="urn:microsoft.com/office/officeart/2005/8/layout/process5"/>
    <dgm:cxn modelId="{6EFF6FBE-0364-44DF-9EAD-0E157E1DCA3B}" type="presOf" srcId="{E3480404-F591-4C1F-B3C7-C6EA23C55F49}" destId="{48372E59-38C1-4EBD-BC5F-50ACF580E99D}" srcOrd="1" destOrd="0" presId="urn:microsoft.com/office/officeart/2005/8/layout/process5"/>
    <dgm:cxn modelId="{9D1DC67A-D069-4438-A12E-C9B084C4C5DE}" type="presOf" srcId="{33BDE54D-C81A-4C46-AD8C-4E56650301BA}" destId="{63EC11A6-0C4B-4CCF-A1EE-F69FDD9A02E6}" srcOrd="0" destOrd="0" presId="urn:microsoft.com/office/officeart/2005/8/layout/process5"/>
    <dgm:cxn modelId="{DB9E8965-5958-4968-B498-AC1D4714C158}" type="presOf" srcId="{072A417D-9612-4077-9AF4-5344C1E117C1}" destId="{5975F302-4D6C-4081-B72C-CD1C15941F00}" srcOrd="0" destOrd="0" presId="urn:microsoft.com/office/officeart/2005/8/layout/process5"/>
    <dgm:cxn modelId="{FB90D266-B93E-429A-8CAA-D251E13D378E}" type="presOf" srcId="{C0B162B7-BA91-4749-885B-41A1683E4603}" destId="{D4293215-5499-4033-A644-5CB616D771F6}" srcOrd="1" destOrd="0" presId="urn:microsoft.com/office/officeart/2005/8/layout/process5"/>
    <dgm:cxn modelId="{EECB8F65-1F3F-450E-B0B9-A2C5A6765F06}" type="presOf" srcId="{05E7278D-7933-42BF-B293-BB5B0B5D31B1}" destId="{EB4A1D10-50B6-43BE-8F30-C58627CBDA6A}" srcOrd="0" destOrd="0" presId="urn:microsoft.com/office/officeart/2005/8/layout/process5"/>
    <dgm:cxn modelId="{69382DA5-EF3B-4964-A7E8-DB9B8FAFCE73}" type="presOf" srcId="{EBD48626-1A8A-47BB-9099-07BA7A45C845}" destId="{C357122B-84EC-4015-8627-1738C811A837}" srcOrd="0" destOrd="0" presId="urn:microsoft.com/office/officeart/2005/8/layout/process5"/>
    <dgm:cxn modelId="{084D78C0-65C7-455B-956D-F3C70E1996DB}" srcId="{9665A223-344F-4670-864A-BAD2698AD509}" destId="{E3189744-25CA-4541-9172-A7078A87F355}" srcOrd="0" destOrd="0" parTransId="{E54E7F01-691D-4EF1-A972-C23CBF8C3B2B}" sibTransId="{C0B162B7-BA91-4749-885B-41A1683E4603}"/>
    <dgm:cxn modelId="{7F6101C9-F71F-46D4-AD5D-D98C4E650F09}" type="presOf" srcId="{587DDEC6-6FD4-4D69-9EDE-78C50EF16978}" destId="{8230F075-A7C5-4CAC-8D5A-0E4F7C2A24D1}" srcOrd="1" destOrd="0" presId="urn:microsoft.com/office/officeart/2005/8/layout/process5"/>
    <dgm:cxn modelId="{E5A5142F-6D0B-47B4-BCB2-25A763574985}" type="presOf" srcId="{A3537652-0DDB-4E5B-B84B-0A6CB21C9ACC}" destId="{93FBC30A-55ED-4E83-A08C-9C4C90D3956B}" srcOrd="0" destOrd="0" presId="urn:microsoft.com/office/officeart/2005/8/layout/process5"/>
    <dgm:cxn modelId="{67CF8C51-E048-4950-A87D-9AEFB0A2F438}" type="presOf" srcId="{EE2D961A-8E22-4C52-86A2-6D64D7A8CBBC}" destId="{97E2D4EA-C9F3-4AB8-9EE7-C91B1948E385}" srcOrd="0" destOrd="0" presId="urn:microsoft.com/office/officeart/2005/8/layout/process5"/>
    <dgm:cxn modelId="{30C169D0-F1D5-410F-8270-A82135F34E0A}" srcId="{9665A223-344F-4670-864A-BAD2698AD509}" destId="{F4F91C41-1E39-4EC8-A6FD-79796992DEFA}" srcOrd="7" destOrd="0" parTransId="{81338304-7170-4427-93C6-19B9AF3548B1}" sibTransId="{46FDACF8-1250-4BD5-A1B4-F0D08789778C}"/>
    <dgm:cxn modelId="{3BDC4D8C-F130-4B66-88CC-0DA547DBC43B}" type="presOf" srcId="{F74DA3A2-2219-4CBC-9BE1-FCDCE2F9A0A1}" destId="{EF22DFD9-3E08-45C6-A8C0-3ED3565CDF9C}" srcOrd="0" destOrd="0" presId="urn:microsoft.com/office/officeart/2005/8/layout/process5"/>
    <dgm:cxn modelId="{318DBC85-85CD-4B4F-805C-7691DE0076FF}" srcId="{9665A223-344F-4670-864A-BAD2698AD509}" destId="{423B3C01-9868-4A11-87EF-965EB810E415}" srcOrd="3" destOrd="0" parTransId="{4DF1FFB3-02FB-4C13-9B8A-DFCFF4C340EB}" sibTransId="{587DDEC6-6FD4-4D69-9EDE-78C50EF16978}"/>
    <dgm:cxn modelId="{0DE328FD-6E1E-4E0D-9BFA-AD2A68B41B01}" srcId="{9665A223-344F-4670-864A-BAD2698AD509}" destId="{778174B6-8F97-403F-84AC-DAB07D8EEF2A}" srcOrd="12" destOrd="0" parTransId="{EDA66E7D-0D42-4EC2-8CF7-F8620EEC3DFB}" sibTransId="{9FD8EA52-DDCF-4AAD-B767-708548B2C03A}"/>
    <dgm:cxn modelId="{09A5F553-EBC1-4B62-808E-0CD2462E52B8}" type="presOf" srcId="{C0B162B7-BA91-4749-885B-41A1683E4603}" destId="{1CF9B509-752B-4DB8-BE3E-EAC2D45F8CD2}" srcOrd="0" destOrd="0" presId="urn:microsoft.com/office/officeart/2005/8/layout/process5"/>
    <dgm:cxn modelId="{89B1C364-979D-445E-B1F5-72DC30F7632C}" type="presOf" srcId="{FA942FA2-E83B-435B-860D-5B870A9A402F}" destId="{1A88C3CE-4B55-4407-8C92-B6DBE6B390AD}" srcOrd="0" destOrd="0" presId="urn:microsoft.com/office/officeart/2005/8/layout/process5"/>
    <dgm:cxn modelId="{191F528C-DEAF-4480-9D9A-619DD8949C8F}" type="presOf" srcId="{9FD8EA52-DDCF-4AAD-B767-708548B2C03A}" destId="{3E58E6FC-22EB-4FD1-BC5D-98ABBFAB4109}" srcOrd="1" destOrd="0" presId="urn:microsoft.com/office/officeart/2005/8/layout/process5"/>
    <dgm:cxn modelId="{078AC17B-A99E-4DC1-8816-363E5F0615CC}" type="presOf" srcId="{59E6001D-3DC9-4CC3-B24E-B0CCA3D4E605}" destId="{4C3768A4-C263-457B-9244-5FEC93F0C436}" srcOrd="1" destOrd="0" presId="urn:microsoft.com/office/officeart/2005/8/layout/process5"/>
    <dgm:cxn modelId="{DC996091-E828-454B-AAC9-7EB8E9036850}" type="presOf" srcId="{0B68BC64-0184-4D0C-8F53-09979DF55A52}" destId="{B1D0BBDF-55EA-4FCB-8A7F-D5C1912C75A5}" srcOrd="1" destOrd="0" presId="urn:microsoft.com/office/officeart/2005/8/layout/process5"/>
    <dgm:cxn modelId="{5FC37AE6-EF51-41E5-B565-F9532BAF3660}" srcId="{9665A223-344F-4670-864A-BAD2698AD509}" destId="{906974B0-24CE-436A-9E79-8A6EC9B7C862}" srcOrd="4" destOrd="0" parTransId="{660D6AD2-9B50-4B4E-83E5-C788EC7C0C27}" sibTransId="{59E6001D-3DC9-4CC3-B24E-B0CCA3D4E605}"/>
    <dgm:cxn modelId="{69885446-8AAF-4244-A388-7E168BD7913A}" type="presOf" srcId="{F4F91C41-1E39-4EC8-A6FD-79796992DEFA}" destId="{61AC3562-0BAF-4C36-9D1C-9B8A8A0E3CE0}" srcOrd="0" destOrd="0" presId="urn:microsoft.com/office/officeart/2005/8/layout/process5"/>
    <dgm:cxn modelId="{FDA0F927-7AB8-4243-8DEF-2718A6A62BA5}" type="presOf" srcId="{928C7353-35FA-4911-B03B-8F4AAD9CC856}" destId="{E22D9B7E-8D87-4F2D-AB57-3629D26DB262}" srcOrd="0" destOrd="0" presId="urn:microsoft.com/office/officeart/2005/8/layout/process5"/>
    <dgm:cxn modelId="{D732D96D-FFED-4EE6-BBCE-67883434CF18}" type="presOf" srcId="{E3480404-F591-4C1F-B3C7-C6EA23C55F49}" destId="{1FE1E1D5-DFCA-4DC8-A004-EDFD888205AC}" srcOrd="0" destOrd="0" presId="urn:microsoft.com/office/officeart/2005/8/layout/process5"/>
    <dgm:cxn modelId="{ADC34BA9-A161-4886-B199-FFADCED7EF33}" type="presOf" srcId="{906974B0-24CE-436A-9E79-8A6EC9B7C862}" destId="{183BC98C-BB56-40E8-AC94-C8400CAD1162}" srcOrd="0" destOrd="0" presId="urn:microsoft.com/office/officeart/2005/8/layout/process5"/>
    <dgm:cxn modelId="{835865B5-F14F-4E39-93A7-D6A501CA7EFF}" type="presOf" srcId="{CF8983B1-2EBB-418D-8D1F-FBA6121213F8}" destId="{3F265D51-B43A-470A-B1FA-4A70EBD73569}" srcOrd="1" destOrd="0" presId="urn:microsoft.com/office/officeart/2005/8/layout/process5"/>
    <dgm:cxn modelId="{944C7F8F-F2DE-4173-A7BA-7A2121E26480}" type="presOf" srcId="{587DDEC6-6FD4-4D69-9EDE-78C50EF16978}" destId="{8FCCAFDD-35D0-4D81-BEBE-2B7F1ACEFB77}" srcOrd="0" destOrd="0" presId="urn:microsoft.com/office/officeart/2005/8/layout/process5"/>
    <dgm:cxn modelId="{A0DBE84B-7A90-4943-B0EE-AA16D42A8A52}" type="presOf" srcId="{1F1C5687-241C-452B-9C84-C2F28ABFAB12}" destId="{6C7FA651-6D48-4D6F-9FDD-C31EFD8A02FE}" srcOrd="0" destOrd="0" presId="urn:microsoft.com/office/officeart/2005/8/layout/process5"/>
    <dgm:cxn modelId="{531C1330-787A-4F9F-9174-53A193600380}" type="presParOf" srcId="{321D1617-6F51-4175-8E7C-6987D98BD198}" destId="{7F03A22D-F97F-4152-B887-1963C620F668}" srcOrd="0" destOrd="0" presId="urn:microsoft.com/office/officeart/2005/8/layout/process5"/>
    <dgm:cxn modelId="{33933E2D-B99D-433A-A85C-F9C5066698B9}" type="presParOf" srcId="{321D1617-6F51-4175-8E7C-6987D98BD198}" destId="{1CF9B509-752B-4DB8-BE3E-EAC2D45F8CD2}" srcOrd="1" destOrd="0" presId="urn:microsoft.com/office/officeart/2005/8/layout/process5"/>
    <dgm:cxn modelId="{2A0225E6-964B-4E23-ADB5-5921D0E63B32}" type="presParOf" srcId="{1CF9B509-752B-4DB8-BE3E-EAC2D45F8CD2}" destId="{D4293215-5499-4033-A644-5CB616D771F6}" srcOrd="0" destOrd="0" presId="urn:microsoft.com/office/officeart/2005/8/layout/process5"/>
    <dgm:cxn modelId="{21029FC7-55B1-49E2-A82F-0844E35AC0C9}" type="presParOf" srcId="{321D1617-6F51-4175-8E7C-6987D98BD198}" destId="{EB4A1D10-50B6-43BE-8F30-C58627CBDA6A}" srcOrd="2" destOrd="0" presId="urn:microsoft.com/office/officeart/2005/8/layout/process5"/>
    <dgm:cxn modelId="{31BA4F76-BE9C-40A9-AA62-D0A055A230A9}" type="presParOf" srcId="{321D1617-6F51-4175-8E7C-6987D98BD198}" destId="{DEC440B5-A526-42A4-A414-251B79A624A0}" srcOrd="3" destOrd="0" presId="urn:microsoft.com/office/officeart/2005/8/layout/process5"/>
    <dgm:cxn modelId="{0EE3E1B0-D020-4799-89B3-43D856BC824E}" type="presParOf" srcId="{DEC440B5-A526-42A4-A414-251B79A624A0}" destId="{3A0ADF60-40B7-4BFE-9C08-65B8BB23CCB8}" srcOrd="0" destOrd="0" presId="urn:microsoft.com/office/officeart/2005/8/layout/process5"/>
    <dgm:cxn modelId="{AEF5B0C2-5EA5-42B3-9CDE-0CBC34B4A119}" type="presParOf" srcId="{321D1617-6F51-4175-8E7C-6987D98BD198}" destId="{93FBC30A-55ED-4E83-A08C-9C4C90D3956B}" srcOrd="4" destOrd="0" presId="urn:microsoft.com/office/officeart/2005/8/layout/process5"/>
    <dgm:cxn modelId="{5B8CBB58-1295-4728-8243-E5A51E5D8761}" type="presParOf" srcId="{321D1617-6F51-4175-8E7C-6987D98BD198}" destId="{1FE1E1D5-DFCA-4DC8-A004-EDFD888205AC}" srcOrd="5" destOrd="0" presId="urn:microsoft.com/office/officeart/2005/8/layout/process5"/>
    <dgm:cxn modelId="{CDC443DB-8CCB-4789-ACE4-419B01D98C83}" type="presParOf" srcId="{1FE1E1D5-DFCA-4DC8-A004-EDFD888205AC}" destId="{48372E59-38C1-4EBD-BC5F-50ACF580E99D}" srcOrd="0" destOrd="0" presId="urn:microsoft.com/office/officeart/2005/8/layout/process5"/>
    <dgm:cxn modelId="{4C7C2C81-F499-48C2-9469-209C9EA05165}" type="presParOf" srcId="{321D1617-6F51-4175-8E7C-6987D98BD198}" destId="{CD17AC61-A223-4E10-A480-F0228CFEA101}" srcOrd="6" destOrd="0" presId="urn:microsoft.com/office/officeart/2005/8/layout/process5"/>
    <dgm:cxn modelId="{8D2813DC-0B15-4880-B0B9-89354CFB2EEF}" type="presParOf" srcId="{321D1617-6F51-4175-8E7C-6987D98BD198}" destId="{8FCCAFDD-35D0-4D81-BEBE-2B7F1ACEFB77}" srcOrd="7" destOrd="0" presId="urn:microsoft.com/office/officeart/2005/8/layout/process5"/>
    <dgm:cxn modelId="{8A279862-1C42-4503-A3E9-B3C2D99E0A59}" type="presParOf" srcId="{8FCCAFDD-35D0-4D81-BEBE-2B7F1ACEFB77}" destId="{8230F075-A7C5-4CAC-8D5A-0E4F7C2A24D1}" srcOrd="0" destOrd="0" presId="urn:microsoft.com/office/officeart/2005/8/layout/process5"/>
    <dgm:cxn modelId="{EB686180-6DA2-4DFB-949E-BED6F589A4C1}" type="presParOf" srcId="{321D1617-6F51-4175-8E7C-6987D98BD198}" destId="{183BC98C-BB56-40E8-AC94-C8400CAD1162}" srcOrd="8" destOrd="0" presId="urn:microsoft.com/office/officeart/2005/8/layout/process5"/>
    <dgm:cxn modelId="{28001E7C-CC9B-4F23-9337-E97208E2BE3A}" type="presParOf" srcId="{321D1617-6F51-4175-8E7C-6987D98BD198}" destId="{0A418D2D-E56B-46B8-BD00-DB31381749EB}" srcOrd="9" destOrd="0" presId="urn:microsoft.com/office/officeart/2005/8/layout/process5"/>
    <dgm:cxn modelId="{DA188FC5-A6F9-4348-8EA9-94AB798D8F1E}" type="presParOf" srcId="{0A418D2D-E56B-46B8-BD00-DB31381749EB}" destId="{4C3768A4-C263-457B-9244-5FEC93F0C436}" srcOrd="0" destOrd="0" presId="urn:microsoft.com/office/officeart/2005/8/layout/process5"/>
    <dgm:cxn modelId="{235380D4-9189-460D-87EF-855E90D20F18}" type="presParOf" srcId="{321D1617-6F51-4175-8E7C-6987D98BD198}" destId="{69F35EA3-81B6-4B2F-8EF5-18EE54D5E04A}" srcOrd="10" destOrd="0" presId="urn:microsoft.com/office/officeart/2005/8/layout/process5"/>
    <dgm:cxn modelId="{C43B8AA5-45F6-4A5F-BE1F-7379546AD0F9}" type="presParOf" srcId="{321D1617-6F51-4175-8E7C-6987D98BD198}" destId="{5975F302-4D6C-4081-B72C-CD1C15941F00}" srcOrd="11" destOrd="0" presId="urn:microsoft.com/office/officeart/2005/8/layout/process5"/>
    <dgm:cxn modelId="{ED7CD208-6474-482F-9E06-045016ED7958}" type="presParOf" srcId="{5975F302-4D6C-4081-B72C-CD1C15941F00}" destId="{8326C863-A472-416F-8E4C-A942C737A22F}" srcOrd="0" destOrd="0" presId="urn:microsoft.com/office/officeart/2005/8/layout/process5"/>
    <dgm:cxn modelId="{2BFF73C2-FA7C-4768-ABF0-B46A7ECBD8F2}" type="presParOf" srcId="{321D1617-6F51-4175-8E7C-6987D98BD198}" destId="{6477C5A5-FEC6-4263-8CD5-26CF2A3C5236}" srcOrd="12" destOrd="0" presId="urn:microsoft.com/office/officeart/2005/8/layout/process5"/>
    <dgm:cxn modelId="{A7F686D5-2FB8-49A4-A494-9CB38CC79DA8}" type="presParOf" srcId="{321D1617-6F51-4175-8E7C-6987D98BD198}" destId="{1A88C3CE-4B55-4407-8C92-B6DBE6B390AD}" srcOrd="13" destOrd="0" presId="urn:microsoft.com/office/officeart/2005/8/layout/process5"/>
    <dgm:cxn modelId="{8CD5E81E-691D-46E9-A376-06C096735104}" type="presParOf" srcId="{1A88C3CE-4B55-4407-8C92-B6DBE6B390AD}" destId="{A27B2081-7B17-461E-AA2B-42F19E9569FC}" srcOrd="0" destOrd="0" presId="urn:microsoft.com/office/officeart/2005/8/layout/process5"/>
    <dgm:cxn modelId="{73695865-A645-4ED6-8493-0DDFB3DFA514}" type="presParOf" srcId="{321D1617-6F51-4175-8E7C-6987D98BD198}" destId="{61AC3562-0BAF-4C36-9D1C-9B8A8A0E3CE0}" srcOrd="14" destOrd="0" presId="urn:microsoft.com/office/officeart/2005/8/layout/process5"/>
    <dgm:cxn modelId="{503061A9-507E-44D4-935D-8A0E07019179}" type="presParOf" srcId="{321D1617-6F51-4175-8E7C-6987D98BD198}" destId="{13882311-BC58-4800-BC4D-74F9295DA610}" srcOrd="15" destOrd="0" presId="urn:microsoft.com/office/officeart/2005/8/layout/process5"/>
    <dgm:cxn modelId="{46B4A1FF-604C-4A7E-B9E4-DF9295D3C371}" type="presParOf" srcId="{13882311-BC58-4800-BC4D-74F9295DA610}" destId="{5C11AD51-9030-4F6D-841A-0D5BF42DD023}" srcOrd="0" destOrd="0" presId="urn:microsoft.com/office/officeart/2005/8/layout/process5"/>
    <dgm:cxn modelId="{D1CECFDE-30D5-483B-99B4-8DF277E96067}" type="presParOf" srcId="{321D1617-6F51-4175-8E7C-6987D98BD198}" destId="{E22D9B7E-8D87-4F2D-AB57-3629D26DB262}" srcOrd="16" destOrd="0" presId="urn:microsoft.com/office/officeart/2005/8/layout/process5"/>
    <dgm:cxn modelId="{F53AD42E-EA47-4577-A838-A575F6E847D5}" type="presParOf" srcId="{321D1617-6F51-4175-8E7C-6987D98BD198}" destId="{EF22DFD9-3E08-45C6-A8C0-3ED3565CDF9C}" srcOrd="17" destOrd="0" presId="urn:microsoft.com/office/officeart/2005/8/layout/process5"/>
    <dgm:cxn modelId="{FFE78CB9-6C05-4239-8866-33BFB851C6DF}" type="presParOf" srcId="{EF22DFD9-3E08-45C6-A8C0-3ED3565CDF9C}" destId="{8CBBD7C6-A7E6-4191-8C4E-199A48495F5A}" srcOrd="0" destOrd="0" presId="urn:microsoft.com/office/officeart/2005/8/layout/process5"/>
    <dgm:cxn modelId="{87B76E76-2E61-4E99-BF78-BBAB167D8833}" type="presParOf" srcId="{321D1617-6F51-4175-8E7C-6987D98BD198}" destId="{AA339550-EBC5-469A-8534-7936407C7ACF}" srcOrd="18" destOrd="0" presId="urn:microsoft.com/office/officeart/2005/8/layout/process5"/>
    <dgm:cxn modelId="{59EA9AB0-47D6-413A-9B65-080429FCCD45}" type="presParOf" srcId="{321D1617-6F51-4175-8E7C-6987D98BD198}" destId="{2D1BB344-8EE0-4421-B1EA-E045877D84EE}" srcOrd="19" destOrd="0" presId="urn:microsoft.com/office/officeart/2005/8/layout/process5"/>
    <dgm:cxn modelId="{116EE0D8-4D67-48BC-998F-911E436D43A6}" type="presParOf" srcId="{2D1BB344-8EE0-4421-B1EA-E045877D84EE}" destId="{3F265D51-B43A-470A-B1FA-4A70EBD73569}" srcOrd="0" destOrd="0" presId="urn:microsoft.com/office/officeart/2005/8/layout/process5"/>
    <dgm:cxn modelId="{724C5C32-27CE-404A-AD56-36A2D61804F1}" type="presParOf" srcId="{321D1617-6F51-4175-8E7C-6987D98BD198}" destId="{97E2D4EA-C9F3-4AB8-9EE7-C91B1948E385}" srcOrd="20" destOrd="0" presId="urn:microsoft.com/office/officeart/2005/8/layout/process5"/>
    <dgm:cxn modelId="{6573F2E4-1CE7-4827-B059-E78707151BCB}" type="presParOf" srcId="{321D1617-6F51-4175-8E7C-6987D98BD198}" destId="{812D6743-3B62-415B-BD52-3427D872F611}" srcOrd="21" destOrd="0" presId="urn:microsoft.com/office/officeart/2005/8/layout/process5"/>
    <dgm:cxn modelId="{E784C435-D63D-479E-810F-462572A23E02}" type="presParOf" srcId="{812D6743-3B62-415B-BD52-3427D872F611}" destId="{B1D0BBDF-55EA-4FCB-8A7F-D5C1912C75A5}" srcOrd="0" destOrd="0" presId="urn:microsoft.com/office/officeart/2005/8/layout/process5"/>
    <dgm:cxn modelId="{5E1F5615-671E-4DF4-BB02-59B9EAFDF7D4}" type="presParOf" srcId="{321D1617-6F51-4175-8E7C-6987D98BD198}" destId="{6C7FA651-6D48-4D6F-9FDD-C31EFD8A02FE}" srcOrd="22" destOrd="0" presId="urn:microsoft.com/office/officeart/2005/8/layout/process5"/>
    <dgm:cxn modelId="{A848FFE1-23E3-49A2-A465-53126FC97820}" type="presParOf" srcId="{321D1617-6F51-4175-8E7C-6987D98BD198}" destId="{63EC11A6-0C4B-4CCF-A1EE-F69FDD9A02E6}" srcOrd="23" destOrd="0" presId="urn:microsoft.com/office/officeart/2005/8/layout/process5"/>
    <dgm:cxn modelId="{3EE49CC0-695B-41BC-9E3B-64BD84081B4C}" type="presParOf" srcId="{63EC11A6-0C4B-4CCF-A1EE-F69FDD9A02E6}" destId="{5120D416-3B25-40F9-9976-E9CB23489F91}" srcOrd="0" destOrd="0" presId="urn:microsoft.com/office/officeart/2005/8/layout/process5"/>
    <dgm:cxn modelId="{1B98E2C4-6A7A-40CA-92CA-423514FB3E8A}" type="presParOf" srcId="{321D1617-6F51-4175-8E7C-6987D98BD198}" destId="{7205E228-C273-4CC3-8575-1B530984A262}" srcOrd="24" destOrd="0" presId="urn:microsoft.com/office/officeart/2005/8/layout/process5"/>
    <dgm:cxn modelId="{B07361A1-4C54-4059-B962-024AC47A0611}" type="presParOf" srcId="{321D1617-6F51-4175-8E7C-6987D98BD198}" destId="{0E102836-3EFE-4B2C-BE2D-00FBA6BC54D2}" srcOrd="25" destOrd="0" presId="urn:microsoft.com/office/officeart/2005/8/layout/process5"/>
    <dgm:cxn modelId="{44A81FC1-3C66-4696-8241-9D92A92A1ACA}" type="presParOf" srcId="{0E102836-3EFE-4B2C-BE2D-00FBA6BC54D2}" destId="{3E58E6FC-22EB-4FD1-BC5D-98ABBFAB4109}" srcOrd="0" destOrd="0" presId="urn:microsoft.com/office/officeart/2005/8/layout/process5"/>
    <dgm:cxn modelId="{A43E42BE-FC39-4382-9937-81C686BE5CD0}" type="presParOf" srcId="{321D1617-6F51-4175-8E7C-6987D98BD198}" destId="{C357122B-84EC-4015-8627-1738C811A837}" srcOrd="2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656E1-3328-4C80-937E-FFD5A1FE9977}">
      <dsp:nvSpPr>
        <dsp:cNvPr id="0" name=""/>
        <dsp:cNvSpPr/>
      </dsp:nvSpPr>
      <dsp:spPr>
        <a:xfrm>
          <a:off x="-6005218" y="-919505"/>
          <a:ext cx="7153580" cy="7153580"/>
        </a:xfrm>
        <a:prstGeom prst="blockArc">
          <a:avLst>
            <a:gd name="adj1" fmla="val 18900000"/>
            <a:gd name="adj2" fmla="val 2700000"/>
            <a:gd name="adj3" fmla="val 302"/>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E3573E-2728-49EB-96A8-61B512A0E98A}">
      <dsp:nvSpPr>
        <dsp:cNvPr id="0" name=""/>
        <dsp:cNvSpPr/>
      </dsp:nvSpPr>
      <dsp:spPr>
        <a:xfrm>
          <a:off x="372817" y="241600"/>
          <a:ext cx="6829041" cy="48298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3372" tIns="50800" rIns="50800" bIns="50800" numCol="1" spcCol="1270" anchor="ctr" anchorCtr="0">
          <a:noAutofit/>
        </a:bodyPr>
        <a:lstStyle/>
        <a:p>
          <a:pPr lvl="0" algn="l" defTabSz="889000">
            <a:lnSpc>
              <a:spcPct val="90000"/>
            </a:lnSpc>
            <a:spcBef>
              <a:spcPct val="0"/>
            </a:spcBef>
            <a:spcAft>
              <a:spcPct val="35000"/>
            </a:spcAft>
          </a:pPr>
          <a:r>
            <a:rPr lang="es-EC" sz="2000" b="0" kern="1200" dirty="0"/>
            <a:t>ANTECEDENTES </a:t>
          </a:r>
        </a:p>
      </dsp:txBody>
      <dsp:txXfrm>
        <a:off x="372817" y="241600"/>
        <a:ext cx="6829041" cy="482988"/>
      </dsp:txXfrm>
    </dsp:sp>
    <dsp:sp modelId="{360C8C1B-C2E7-4E9F-98C2-3B6DFB75F141}">
      <dsp:nvSpPr>
        <dsp:cNvPr id="0" name=""/>
        <dsp:cNvSpPr/>
      </dsp:nvSpPr>
      <dsp:spPr>
        <a:xfrm>
          <a:off x="70949" y="181226"/>
          <a:ext cx="603735" cy="60373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027518C8-8A64-48C1-BC87-E6628DC60B97}">
      <dsp:nvSpPr>
        <dsp:cNvPr id="0" name=""/>
        <dsp:cNvSpPr/>
      </dsp:nvSpPr>
      <dsp:spPr>
        <a:xfrm>
          <a:off x="810206" y="966507"/>
          <a:ext cx="6391652" cy="482988"/>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3372" tIns="50800" rIns="50800" bIns="50800" numCol="1" spcCol="1270" anchor="ctr" anchorCtr="0">
          <a:noAutofit/>
        </a:bodyPr>
        <a:lstStyle/>
        <a:p>
          <a:pPr lvl="0" algn="l" defTabSz="889000">
            <a:lnSpc>
              <a:spcPct val="90000"/>
            </a:lnSpc>
            <a:spcBef>
              <a:spcPct val="0"/>
            </a:spcBef>
            <a:spcAft>
              <a:spcPct val="35000"/>
            </a:spcAft>
          </a:pPr>
          <a:r>
            <a:rPr lang="es-EC" sz="2000" b="0" kern="1200" dirty="0"/>
            <a:t>INTRODUCCIÓN</a:t>
          </a:r>
        </a:p>
      </dsp:txBody>
      <dsp:txXfrm>
        <a:off x="810206" y="966507"/>
        <a:ext cx="6391652" cy="482988"/>
      </dsp:txXfrm>
    </dsp:sp>
    <dsp:sp modelId="{D9A3DD82-8DA2-4CAB-92D9-CB465F2BBFFD}">
      <dsp:nvSpPr>
        <dsp:cNvPr id="0" name=""/>
        <dsp:cNvSpPr/>
      </dsp:nvSpPr>
      <dsp:spPr>
        <a:xfrm>
          <a:off x="508338" y="906134"/>
          <a:ext cx="603735" cy="60373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5428243F-74E2-4527-ACF3-B852693D8822}">
      <dsp:nvSpPr>
        <dsp:cNvPr id="0" name=""/>
        <dsp:cNvSpPr/>
      </dsp:nvSpPr>
      <dsp:spPr>
        <a:xfrm>
          <a:off x="1049893" y="1690883"/>
          <a:ext cx="6151965" cy="482988"/>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3372" tIns="50800" rIns="50800" bIns="50800" numCol="1" spcCol="1270" anchor="ctr" anchorCtr="0">
          <a:noAutofit/>
        </a:bodyPr>
        <a:lstStyle/>
        <a:p>
          <a:pPr lvl="0" algn="l" defTabSz="889000">
            <a:lnSpc>
              <a:spcPct val="90000"/>
            </a:lnSpc>
            <a:spcBef>
              <a:spcPct val="0"/>
            </a:spcBef>
            <a:spcAft>
              <a:spcPct val="35000"/>
            </a:spcAft>
          </a:pPr>
          <a:r>
            <a:rPr lang="es-EC" sz="2000" b="0" kern="1200" dirty="0"/>
            <a:t>OBJETIVOS</a:t>
          </a:r>
        </a:p>
      </dsp:txBody>
      <dsp:txXfrm>
        <a:off x="1049893" y="1690883"/>
        <a:ext cx="6151965" cy="482988"/>
      </dsp:txXfrm>
    </dsp:sp>
    <dsp:sp modelId="{B8BCBD71-841C-45AF-802D-4934E1F6F72C}">
      <dsp:nvSpPr>
        <dsp:cNvPr id="0" name=""/>
        <dsp:cNvSpPr/>
      </dsp:nvSpPr>
      <dsp:spPr>
        <a:xfrm>
          <a:off x="748025" y="1630509"/>
          <a:ext cx="603735" cy="60373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A02AE1DD-898D-47A3-B1BE-4370A357B37C}">
      <dsp:nvSpPr>
        <dsp:cNvPr id="0" name=""/>
        <dsp:cNvSpPr/>
      </dsp:nvSpPr>
      <dsp:spPr>
        <a:xfrm>
          <a:off x="1126422" y="2415790"/>
          <a:ext cx="6075435" cy="482988"/>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3372" tIns="50800" rIns="50800" bIns="50800" numCol="1" spcCol="1270" anchor="ctr" anchorCtr="0">
          <a:noAutofit/>
        </a:bodyPr>
        <a:lstStyle/>
        <a:p>
          <a:pPr lvl="0" algn="l" defTabSz="889000">
            <a:lnSpc>
              <a:spcPct val="90000"/>
            </a:lnSpc>
            <a:spcBef>
              <a:spcPct val="0"/>
            </a:spcBef>
            <a:spcAft>
              <a:spcPct val="35000"/>
            </a:spcAft>
          </a:pPr>
          <a:r>
            <a:rPr lang="es-EC" sz="2000" b="0" kern="1200" dirty="0"/>
            <a:t>MARCO TEÓRICO</a:t>
          </a:r>
        </a:p>
      </dsp:txBody>
      <dsp:txXfrm>
        <a:off x="1126422" y="2415790"/>
        <a:ext cx="6075435" cy="482988"/>
      </dsp:txXfrm>
    </dsp:sp>
    <dsp:sp modelId="{CE6498D5-8B8A-4927-8EF0-9A365B18FF44}">
      <dsp:nvSpPr>
        <dsp:cNvPr id="0" name=""/>
        <dsp:cNvSpPr/>
      </dsp:nvSpPr>
      <dsp:spPr>
        <a:xfrm>
          <a:off x="824555" y="2355416"/>
          <a:ext cx="603735" cy="60373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E0B6C26D-86E7-4082-8B85-E7A1D0C25226}">
      <dsp:nvSpPr>
        <dsp:cNvPr id="0" name=""/>
        <dsp:cNvSpPr/>
      </dsp:nvSpPr>
      <dsp:spPr>
        <a:xfrm>
          <a:off x="1049893" y="3140697"/>
          <a:ext cx="6151965" cy="482988"/>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3372" tIns="50800" rIns="50800" bIns="50800" numCol="1" spcCol="1270" anchor="ctr" anchorCtr="0">
          <a:noAutofit/>
        </a:bodyPr>
        <a:lstStyle/>
        <a:p>
          <a:pPr lvl="0" algn="l" defTabSz="889000">
            <a:lnSpc>
              <a:spcPct val="90000"/>
            </a:lnSpc>
            <a:spcBef>
              <a:spcPct val="0"/>
            </a:spcBef>
            <a:spcAft>
              <a:spcPct val="35000"/>
            </a:spcAft>
          </a:pPr>
          <a:r>
            <a:rPr lang="es-EC" sz="2000" b="0" kern="1200" dirty="0"/>
            <a:t>METODOLOGÍA Y DESARROLLO</a:t>
          </a:r>
        </a:p>
      </dsp:txBody>
      <dsp:txXfrm>
        <a:off x="1049893" y="3140697"/>
        <a:ext cx="6151965" cy="482988"/>
      </dsp:txXfrm>
    </dsp:sp>
    <dsp:sp modelId="{2CEAD3A3-7552-4527-A4B3-0F1C36E613A7}">
      <dsp:nvSpPr>
        <dsp:cNvPr id="0" name=""/>
        <dsp:cNvSpPr/>
      </dsp:nvSpPr>
      <dsp:spPr>
        <a:xfrm>
          <a:off x="748025" y="3080324"/>
          <a:ext cx="603735" cy="60373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0608C771-645B-4FA7-9D13-A767B0A17FDE}">
      <dsp:nvSpPr>
        <dsp:cNvPr id="0" name=""/>
        <dsp:cNvSpPr/>
      </dsp:nvSpPr>
      <dsp:spPr>
        <a:xfrm>
          <a:off x="810206" y="3865073"/>
          <a:ext cx="6391652" cy="48298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3372" tIns="50800" rIns="50800" bIns="50800" numCol="1" spcCol="1270" anchor="ctr" anchorCtr="0">
          <a:noAutofit/>
        </a:bodyPr>
        <a:lstStyle/>
        <a:p>
          <a:pPr lvl="0" algn="l" defTabSz="889000">
            <a:lnSpc>
              <a:spcPct val="90000"/>
            </a:lnSpc>
            <a:spcBef>
              <a:spcPct val="0"/>
            </a:spcBef>
            <a:spcAft>
              <a:spcPct val="35000"/>
            </a:spcAft>
          </a:pPr>
          <a:r>
            <a:rPr lang="es-EC" sz="2000" b="0" kern="1200" dirty="0"/>
            <a:t>RESULTADOS</a:t>
          </a:r>
        </a:p>
      </dsp:txBody>
      <dsp:txXfrm>
        <a:off x="810206" y="3865073"/>
        <a:ext cx="6391652" cy="482988"/>
      </dsp:txXfrm>
    </dsp:sp>
    <dsp:sp modelId="{B80414D8-4045-494B-90B1-0A7A470A1DCA}">
      <dsp:nvSpPr>
        <dsp:cNvPr id="0" name=""/>
        <dsp:cNvSpPr/>
      </dsp:nvSpPr>
      <dsp:spPr>
        <a:xfrm>
          <a:off x="508338" y="3804699"/>
          <a:ext cx="603735" cy="60373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42F81C41-83F8-4189-A0AA-3F2EEB173BBA}">
      <dsp:nvSpPr>
        <dsp:cNvPr id="0" name=""/>
        <dsp:cNvSpPr/>
      </dsp:nvSpPr>
      <dsp:spPr>
        <a:xfrm>
          <a:off x="372817" y="4589980"/>
          <a:ext cx="6829041" cy="482988"/>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3372" tIns="50800" rIns="50800" bIns="50800" numCol="1" spcCol="1270" anchor="ctr" anchorCtr="0">
          <a:noAutofit/>
        </a:bodyPr>
        <a:lstStyle/>
        <a:p>
          <a:pPr lvl="0" algn="l" defTabSz="889000">
            <a:lnSpc>
              <a:spcPct val="90000"/>
            </a:lnSpc>
            <a:spcBef>
              <a:spcPct val="0"/>
            </a:spcBef>
            <a:spcAft>
              <a:spcPct val="35000"/>
            </a:spcAft>
          </a:pPr>
          <a:r>
            <a:rPr lang="es-EC" sz="2000" b="0" kern="1200" dirty="0"/>
            <a:t>CONCLUSIONES Y RECOMENDACIONES</a:t>
          </a:r>
        </a:p>
      </dsp:txBody>
      <dsp:txXfrm>
        <a:off x="372817" y="4589980"/>
        <a:ext cx="6829041" cy="482988"/>
      </dsp:txXfrm>
    </dsp:sp>
    <dsp:sp modelId="{1354E48A-60A7-4D91-9E67-46E77B5EF56D}">
      <dsp:nvSpPr>
        <dsp:cNvPr id="0" name=""/>
        <dsp:cNvSpPr/>
      </dsp:nvSpPr>
      <dsp:spPr>
        <a:xfrm>
          <a:off x="70949" y="4529607"/>
          <a:ext cx="603735" cy="60373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EB072-348F-46FD-8A6A-DD9ED5B05850}">
      <dsp:nvSpPr>
        <dsp:cNvPr id="0" name=""/>
        <dsp:cNvSpPr/>
      </dsp:nvSpPr>
      <dsp:spPr>
        <a:xfrm>
          <a:off x="0" y="211130"/>
          <a:ext cx="7998647" cy="16789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0784" tIns="270764" rIns="620784" bIns="99568" numCol="1" spcCol="1270" anchor="t" anchorCtr="0">
          <a:noAutofit/>
        </a:bodyPr>
        <a:lstStyle/>
        <a:p>
          <a:pPr marL="114300" lvl="1" indent="-114300" algn="l" defTabSz="622300">
            <a:lnSpc>
              <a:spcPct val="90000"/>
            </a:lnSpc>
            <a:spcBef>
              <a:spcPct val="0"/>
            </a:spcBef>
            <a:spcAft>
              <a:spcPct val="15000"/>
            </a:spcAft>
            <a:buChar char="••"/>
          </a:pPr>
          <a:r>
            <a:rPr lang="es-ES" sz="1400" kern="1200" dirty="0" smtClean="0"/>
            <a:t>Elementos con mayor importancia en los sistemas de microondas y ondas milimétricas</a:t>
          </a:r>
          <a:endParaRPr lang="es-ES" sz="1400" kern="1200" dirty="0"/>
        </a:p>
        <a:p>
          <a:pPr marL="114300" lvl="1" indent="-114300" algn="l" defTabSz="622300">
            <a:lnSpc>
              <a:spcPct val="90000"/>
            </a:lnSpc>
            <a:spcBef>
              <a:spcPct val="0"/>
            </a:spcBef>
            <a:spcAft>
              <a:spcPct val="15000"/>
            </a:spcAft>
            <a:buChar char="••"/>
          </a:pPr>
          <a:r>
            <a:rPr lang="es-EC" sz="1400" kern="1200" dirty="0" smtClean="0"/>
            <a:t>Sus aplicaciones incluyen control de tráfico aéreo, navegación marina, control de misiles, aviación, vigilancia</a:t>
          </a:r>
          <a:endParaRPr lang="es-ES" sz="1400" kern="1200" dirty="0"/>
        </a:p>
        <a:p>
          <a:pPr marL="114300" lvl="1" indent="-114300" algn="l" defTabSz="622300">
            <a:lnSpc>
              <a:spcPct val="90000"/>
            </a:lnSpc>
            <a:spcBef>
              <a:spcPct val="0"/>
            </a:spcBef>
            <a:spcAft>
              <a:spcPct val="15000"/>
            </a:spcAft>
            <a:buChar char="••"/>
          </a:pPr>
          <a:r>
            <a:rPr lang="es-EC" sz="1400" kern="1200" dirty="0" smtClean="0"/>
            <a:t>La mejora del ancho de banda de los dispositivos de RF</a:t>
          </a:r>
          <a:r>
            <a:rPr lang="es-ES" sz="1400" kern="1200" dirty="0" smtClean="0"/>
            <a:t>.</a:t>
          </a:r>
          <a:endParaRPr lang="es-ES" sz="1400" kern="1200" dirty="0"/>
        </a:p>
        <a:p>
          <a:pPr marL="114300" lvl="1" indent="-114300" algn="l" defTabSz="622300">
            <a:lnSpc>
              <a:spcPct val="90000"/>
            </a:lnSpc>
            <a:spcBef>
              <a:spcPct val="0"/>
            </a:spcBef>
            <a:spcAft>
              <a:spcPct val="15000"/>
            </a:spcAft>
            <a:buChar char="••"/>
          </a:pPr>
          <a:r>
            <a:rPr lang="es-ES" sz="1400" kern="1200" dirty="0" smtClean="0"/>
            <a:t>Niveles de potencia más altos.</a:t>
          </a:r>
          <a:endParaRPr lang="es-ES" sz="1400" kern="1200" dirty="0"/>
        </a:p>
        <a:p>
          <a:pPr marL="114300" lvl="1" indent="-114300" algn="l" defTabSz="622300">
            <a:lnSpc>
              <a:spcPct val="90000"/>
            </a:lnSpc>
            <a:spcBef>
              <a:spcPct val="0"/>
            </a:spcBef>
            <a:spcAft>
              <a:spcPct val="15000"/>
            </a:spcAft>
            <a:buChar char="••"/>
          </a:pPr>
          <a:r>
            <a:rPr lang="es-EC" sz="1400" kern="1200" dirty="0" smtClean="0"/>
            <a:t>Menor costo posible</a:t>
          </a:r>
          <a:endParaRPr lang="es-ES" sz="1400" kern="1200" dirty="0"/>
        </a:p>
      </dsp:txBody>
      <dsp:txXfrm>
        <a:off x="0" y="211130"/>
        <a:ext cx="7998647" cy="1678950"/>
      </dsp:txXfrm>
    </dsp:sp>
    <dsp:sp modelId="{9DA51010-958F-415F-8090-CCC896F69D5D}">
      <dsp:nvSpPr>
        <dsp:cNvPr id="0" name=""/>
        <dsp:cNvSpPr/>
      </dsp:nvSpPr>
      <dsp:spPr>
        <a:xfrm>
          <a:off x="399932" y="19250"/>
          <a:ext cx="5599052"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631" tIns="0" rIns="211631" bIns="0" numCol="1" spcCol="1270" anchor="ctr" anchorCtr="0">
          <a:noAutofit/>
        </a:bodyPr>
        <a:lstStyle/>
        <a:p>
          <a:pPr lvl="0" algn="l" defTabSz="622300">
            <a:lnSpc>
              <a:spcPct val="90000"/>
            </a:lnSpc>
            <a:spcBef>
              <a:spcPct val="0"/>
            </a:spcBef>
            <a:spcAft>
              <a:spcPct val="35000"/>
            </a:spcAft>
          </a:pPr>
          <a:r>
            <a:rPr lang="es-EC" sz="1400" kern="1200" dirty="0" smtClean="0"/>
            <a:t>La evolución constante de los sistemas de telecomunicaciones </a:t>
          </a:r>
          <a:endParaRPr lang="es-ES" sz="1400" kern="1200" dirty="0"/>
        </a:p>
      </dsp:txBody>
      <dsp:txXfrm>
        <a:off x="418666" y="37984"/>
        <a:ext cx="5561584" cy="346292"/>
      </dsp:txXfrm>
    </dsp:sp>
    <dsp:sp modelId="{F858B7D2-108A-4418-A201-AD91A0DE0869}">
      <dsp:nvSpPr>
        <dsp:cNvPr id="0" name=""/>
        <dsp:cNvSpPr/>
      </dsp:nvSpPr>
      <dsp:spPr>
        <a:xfrm>
          <a:off x="0" y="2152160"/>
          <a:ext cx="7998647" cy="16789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0784" tIns="270764" rIns="620784" bIns="99568" numCol="1" spcCol="1270" anchor="t" anchorCtr="0">
          <a:noAutofit/>
        </a:bodyPr>
        <a:lstStyle/>
        <a:p>
          <a:pPr marL="114300" lvl="1" indent="-114300" algn="l" defTabSz="622300">
            <a:lnSpc>
              <a:spcPct val="90000"/>
            </a:lnSpc>
            <a:spcBef>
              <a:spcPct val="0"/>
            </a:spcBef>
            <a:spcAft>
              <a:spcPct val="15000"/>
            </a:spcAft>
            <a:buChar char="••"/>
          </a:pPr>
          <a:r>
            <a:rPr lang="es-ES" sz="1400" kern="1200" dirty="0" smtClean="0"/>
            <a:t>Se han investigado y desarrollado nuevas tecnologías de guía de onda</a:t>
          </a:r>
          <a:endParaRPr lang="es-ES" sz="1400" kern="1200" dirty="0"/>
        </a:p>
        <a:p>
          <a:pPr marL="114300" lvl="1" indent="-114300" algn="l" defTabSz="622300">
            <a:lnSpc>
              <a:spcPct val="90000"/>
            </a:lnSpc>
            <a:spcBef>
              <a:spcPct val="0"/>
            </a:spcBef>
            <a:spcAft>
              <a:spcPct val="15000"/>
            </a:spcAft>
            <a:buChar char="••"/>
          </a:pPr>
          <a:r>
            <a:rPr lang="es-EC" sz="1400" kern="1200" dirty="0" smtClean="0"/>
            <a:t>Preferida en aquellas aplicaciones pasivas que demandan grandes anchos de banda con factores de calidad elevados</a:t>
          </a:r>
          <a:endParaRPr lang="es-ES" sz="1400" kern="1200" dirty="0"/>
        </a:p>
        <a:p>
          <a:pPr marL="114300" lvl="1" indent="-114300" algn="l" defTabSz="622300">
            <a:lnSpc>
              <a:spcPct val="90000"/>
            </a:lnSpc>
            <a:spcBef>
              <a:spcPct val="0"/>
            </a:spcBef>
            <a:spcAft>
              <a:spcPct val="15000"/>
            </a:spcAft>
            <a:buChar char="••"/>
          </a:pPr>
          <a:r>
            <a:rPr lang="es-ES" sz="1400" kern="1200" dirty="0" err="1" smtClean="0"/>
            <a:t>Sustratre</a:t>
          </a:r>
          <a:r>
            <a:rPr lang="es-ES" sz="1400" kern="1200" dirty="0" smtClean="0"/>
            <a:t> </a:t>
          </a:r>
          <a:r>
            <a:rPr lang="es-ES" sz="1400" kern="1200" dirty="0" err="1" smtClean="0"/>
            <a:t>Integrate</a:t>
          </a:r>
          <a:r>
            <a:rPr lang="es-ES" sz="1400" kern="1200" dirty="0" smtClean="0"/>
            <a:t> </a:t>
          </a:r>
          <a:r>
            <a:rPr lang="es-ES" sz="1400" kern="1200" dirty="0" err="1" smtClean="0"/>
            <a:t>Waveguide</a:t>
          </a:r>
          <a:r>
            <a:rPr lang="es-ES" sz="1400" kern="1200" dirty="0" smtClean="0"/>
            <a:t> (SIW).</a:t>
          </a:r>
          <a:endParaRPr lang="es-ES" sz="1400" kern="1200" dirty="0"/>
        </a:p>
        <a:p>
          <a:pPr marL="114300" lvl="1" indent="-114300" algn="l" defTabSz="622300">
            <a:lnSpc>
              <a:spcPct val="90000"/>
            </a:lnSpc>
            <a:spcBef>
              <a:spcPct val="0"/>
            </a:spcBef>
            <a:spcAft>
              <a:spcPct val="15000"/>
            </a:spcAft>
            <a:buChar char="••"/>
          </a:pPr>
          <a:r>
            <a:rPr lang="es-ES" sz="1400" kern="1200" dirty="0" smtClean="0"/>
            <a:t>Mejora en herramientas de diseño y optimización.</a:t>
          </a:r>
          <a:endParaRPr lang="es-ES" sz="1400" kern="1200" dirty="0"/>
        </a:p>
        <a:p>
          <a:pPr marL="114300" lvl="1" indent="-114300" algn="l" defTabSz="622300">
            <a:lnSpc>
              <a:spcPct val="90000"/>
            </a:lnSpc>
            <a:spcBef>
              <a:spcPct val="0"/>
            </a:spcBef>
            <a:spcAft>
              <a:spcPct val="15000"/>
            </a:spcAft>
            <a:buChar char="••"/>
          </a:pPr>
          <a:endParaRPr lang="es-ES" sz="1400" kern="1200" dirty="0"/>
        </a:p>
      </dsp:txBody>
      <dsp:txXfrm>
        <a:off x="0" y="2152160"/>
        <a:ext cx="7998647" cy="1678950"/>
      </dsp:txXfrm>
    </dsp:sp>
    <dsp:sp modelId="{A2C5C474-4C82-42F7-AEC8-32DE646FEF12}">
      <dsp:nvSpPr>
        <dsp:cNvPr id="0" name=""/>
        <dsp:cNvSpPr/>
      </dsp:nvSpPr>
      <dsp:spPr>
        <a:xfrm>
          <a:off x="399932" y="1960280"/>
          <a:ext cx="5599052"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631" tIns="0" rIns="211631" bIns="0" numCol="1" spcCol="1270" anchor="ctr" anchorCtr="0">
          <a:noAutofit/>
        </a:bodyPr>
        <a:lstStyle/>
        <a:p>
          <a:pPr lvl="0" algn="l" defTabSz="622300">
            <a:lnSpc>
              <a:spcPct val="90000"/>
            </a:lnSpc>
            <a:spcBef>
              <a:spcPct val="0"/>
            </a:spcBef>
            <a:spcAft>
              <a:spcPct val="35000"/>
            </a:spcAft>
          </a:pPr>
          <a:r>
            <a:rPr lang="es-ES" sz="1400" kern="1200" dirty="0" smtClean="0"/>
            <a:t>Nuevas Tecnologías </a:t>
          </a:r>
          <a:endParaRPr lang="es-ES" sz="1400" kern="1200" dirty="0"/>
        </a:p>
      </dsp:txBody>
      <dsp:txXfrm>
        <a:off x="418666" y="1979014"/>
        <a:ext cx="5561584" cy="346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0B34E-D381-4C18-8792-1BB46CD64231}">
      <dsp:nvSpPr>
        <dsp:cNvPr id="0" name=""/>
        <dsp:cNvSpPr/>
      </dsp:nvSpPr>
      <dsp:spPr>
        <a:xfrm>
          <a:off x="0" y="-58040"/>
          <a:ext cx="6912768" cy="2783178"/>
        </a:xfrm>
        <a:prstGeom prst="roundRect">
          <a:avLst>
            <a:gd name="adj" fmla="val 10000"/>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46386D-6077-4A0E-8EC9-8BFC4474EBB7}">
      <dsp:nvSpPr>
        <dsp:cNvPr id="0" name=""/>
        <dsp:cNvSpPr/>
      </dsp:nvSpPr>
      <dsp:spPr>
        <a:xfrm>
          <a:off x="199199" y="0"/>
          <a:ext cx="2030625" cy="2614059"/>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65304C-4971-48BD-848A-93A69586A1B6}">
      <dsp:nvSpPr>
        <dsp:cNvPr id="0" name=""/>
        <dsp:cNvSpPr/>
      </dsp:nvSpPr>
      <dsp:spPr>
        <a:xfrm rot="10800000">
          <a:off x="199199" y="2758945"/>
          <a:ext cx="2030625" cy="666140"/>
        </a:xfrm>
        <a:prstGeom prst="round2SameRect">
          <a:avLst>
            <a:gd name="adj1" fmla="val 10500"/>
            <a:gd name="adj2" fmla="val 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S" sz="1600" kern="1200" dirty="0"/>
            <a:t>Geometría</a:t>
          </a:r>
        </a:p>
      </dsp:txBody>
      <dsp:txXfrm rot="10800000">
        <a:off x="219685" y="2758945"/>
        <a:ext cx="1989653" cy="645654"/>
      </dsp:txXfrm>
    </dsp:sp>
    <dsp:sp modelId="{153D6C20-7EB1-4346-9D7F-564AECB2B227}">
      <dsp:nvSpPr>
        <dsp:cNvPr id="0" name=""/>
        <dsp:cNvSpPr/>
      </dsp:nvSpPr>
      <dsp:spPr>
        <a:xfrm>
          <a:off x="2432887" y="0"/>
          <a:ext cx="2030625" cy="2614059"/>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842EB0-EA99-4277-9159-CBCEC4FDD683}">
      <dsp:nvSpPr>
        <dsp:cNvPr id="0" name=""/>
        <dsp:cNvSpPr/>
      </dsp:nvSpPr>
      <dsp:spPr>
        <a:xfrm rot="10800000">
          <a:off x="2432887" y="2758945"/>
          <a:ext cx="2030625" cy="666140"/>
        </a:xfrm>
        <a:prstGeom prst="round2SameRect">
          <a:avLst>
            <a:gd name="adj1" fmla="val 10500"/>
            <a:gd name="adj2" fmla="val 0"/>
          </a:avLst>
        </a:prstGeom>
        <a:solidFill>
          <a:schemeClr val="accent1">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S" sz="1600" kern="1200" dirty="0"/>
            <a:t>Construida con Tecnología Planar</a:t>
          </a:r>
        </a:p>
      </dsp:txBody>
      <dsp:txXfrm rot="10800000">
        <a:off x="2453373" y="2758945"/>
        <a:ext cx="1989653" cy="645654"/>
      </dsp:txXfrm>
    </dsp:sp>
    <dsp:sp modelId="{CF015B74-AB51-4357-80A4-36B1645E0830}">
      <dsp:nvSpPr>
        <dsp:cNvPr id="0" name=""/>
        <dsp:cNvSpPr/>
      </dsp:nvSpPr>
      <dsp:spPr>
        <a:xfrm>
          <a:off x="4666575" y="0"/>
          <a:ext cx="2030625" cy="2614059"/>
        </a:xfrm>
        <a:prstGeom prst="roundRect">
          <a:avLst>
            <a:gd name="adj" fmla="val 10000"/>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818BCA-585F-4CB8-A008-1E12434964BE}">
      <dsp:nvSpPr>
        <dsp:cNvPr id="0" name=""/>
        <dsp:cNvSpPr/>
      </dsp:nvSpPr>
      <dsp:spPr>
        <a:xfrm rot="10800000">
          <a:off x="4666575" y="2758945"/>
          <a:ext cx="2030625" cy="666140"/>
        </a:xfrm>
        <a:prstGeom prst="round2SameRect">
          <a:avLst>
            <a:gd name="adj1" fmla="val 10500"/>
            <a:gd name="adj2" fmla="val 0"/>
          </a:avLst>
        </a:prstGeom>
        <a:solidFill>
          <a:schemeClr val="accent1">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S" sz="1600" kern="1200" dirty="0"/>
            <a:t>Fácil Integración</a:t>
          </a:r>
        </a:p>
      </dsp:txBody>
      <dsp:txXfrm rot="10800000">
        <a:off x="4687061" y="2758945"/>
        <a:ext cx="1989653" cy="645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2C027-4109-4DFB-97C3-758FBED7074A}">
      <dsp:nvSpPr>
        <dsp:cNvPr id="0" name=""/>
        <dsp:cNvSpPr/>
      </dsp:nvSpPr>
      <dsp:spPr>
        <a:xfrm>
          <a:off x="-6241480" y="-846003"/>
          <a:ext cx="7488335" cy="7488335"/>
        </a:xfrm>
        <a:prstGeom prst="blockArc">
          <a:avLst>
            <a:gd name="adj1" fmla="val 18900000"/>
            <a:gd name="adj2" fmla="val 2700000"/>
            <a:gd name="adj3" fmla="val 288"/>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69CA0E-856E-4D19-BEB1-B1AC10DCFD83}">
      <dsp:nvSpPr>
        <dsp:cNvPr id="0" name=""/>
        <dsp:cNvSpPr/>
      </dsp:nvSpPr>
      <dsp:spPr>
        <a:xfrm>
          <a:off x="1022736" y="911164"/>
          <a:ext cx="3398829" cy="15894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1603" tIns="48260" rIns="48260" bIns="48260" numCol="1" spcCol="1270" anchor="t" anchorCtr="0">
          <a:noAutofit/>
        </a:bodyPr>
        <a:lstStyle/>
        <a:p>
          <a:pPr lvl="0" algn="l" defTabSz="844550">
            <a:lnSpc>
              <a:spcPct val="90000"/>
            </a:lnSpc>
            <a:spcBef>
              <a:spcPct val="0"/>
            </a:spcBef>
            <a:spcAft>
              <a:spcPct val="35000"/>
            </a:spcAft>
          </a:pPr>
          <a:r>
            <a:rPr lang="es-ES" sz="1900" kern="1200" dirty="0"/>
            <a:t>Nuevas </a:t>
          </a:r>
          <a:r>
            <a:rPr lang="es-ES" sz="1900" kern="1200" dirty="0" smtClean="0"/>
            <a:t>Tecnologías</a:t>
          </a:r>
          <a:endParaRPr lang="es-ES" sz="1900" kern="1200" dirty="0"/>
        </a:p>
        <a:p>
          <a:pPr marL="114300" lvl="1" indent="-114300" algn="l" defTabSz="666750">
            <a:lnSpc>
              <a:spcPct val="90000"/>
            </a:lnSpc>
            <a:spcBef>
              <a:spcPct val="0"/>
            </a:spcBef>
            <a:spcAft>
              <a:spcPct val="15000"/>
            </a:spcAft>
            <a:buChar char="••"/>
          </a:pPr>
          <a:r>
            <a:rPr lang="es-ES" sz="1500" kern="1200" dirty="0"/>
            <a:t>Guía de Onda Rectangular</a:t>
          </a:r>
        </a:p>
        <a:p>
          <a:pPr marL="114300" lvl="1" indent="-114300" algn="l" defTabSz="666750">
            <a:lnSpc>
              <a:spcPct val="90000"/>
            </a:lnSpc>
            <a:spcBef>
              <a:spcPct val="0"/>
            </a:spcBef>
            <a:spcAft>
              <a:spcPct val="15000"/>
            </a:spcAft>
            <a:buChar char="••"/>
          </a:pPr>
          <a:r>
            <a:rPr lang="es-ES" sz="1500" kern="1200" dirty="0"/>
            <a:t>Microstrip</a:t>
          </a:r>
        </a:p>
        <a:p>
          <a:pPr marL="114300" lvl="1" indent="-114300" algn="l" defTabSz="666750">
            <a:lnSpc>
              <a:spcPct val="90000"/>
            </a:lnSpc>
            <a:spcBef>
              <a:spcPct val="0"/>
            </a:spcBef>
            <a:spcAft>
              <a:spcPct val="15000"/>
            </a:spcAft>
            <a:buChar char="••"/>
          </a:pPr>
          <a:r>
            <a:rPr lang="es-ES" sz="1500" kern="1200" dirty="0"/>
            <a:t>Guía de Onda Integrada en Substrato (SIW)</a:t>
          </a:r>
        </a:p>
      </dsp:txBody>
      <dsp:txXfrm>
        <a:off x="1022736" y="911164"/>
        <a:ext cx="3398829" cy="1589421"/>
      </dsp:txXfrm>
    </dsp:sp>
    <dsp:sp modelId="{CA56E088-3F65-4865-BAAA-E944B4C71780}">
      <dsp:nvSpPr>
        <dsp:cNvPr id="0" name=""/>
        <dsp:cNvSpPr/>
      </dsp:nvSpPr>
      <dsp:spPr>
        <a:xfrm>
          <a:off x="29348" y="712487"/>
          <a:ext cx="1986776" cy="1986776"/>
        </a:xfrm>
        <a:prstGeom prst="ellipse">
          <a:avLst/>
        </a:prstGeom>
        <a:blipFill rotWithShape="0">
          <a:blip xmlns:r="http://schemas.openxmlformats.org/officeDocument/2006/relationships" r:embed="rId1"/>
          <a:stretch>
            <a:fillRect/>
          </a:stretch>
        </a:blip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B02F0E-1392-4EDD-8E07-E532152BCC80}">
      <dsp:nvSpPr>
        <dsp:cNvPr id="0" name=""/>
        <dsp:cNvSpPr/>
      </dsp:nvSpPr>
      <dsp:spPr>
        <a:xfrm>
          <a:off x="1022736" y="3295741"/>
          <a:ext cx="3398829" cy="158942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1603" tIns="48260" rIns="48260" bIns="48260" numCol="1" spcCol="1270" anchor="t" anchorCtr="0">
          <a:noAutofit/>
        </a:bodyPr>
        <a:lstStyle/>
        <a:p>
          <a:pPr lvl="0" algn="l" defTabSz="844550">
            <a:lnSpc>
              <a:spcPct val="90000"/>
            </a:lnSpc>
            <a:spcBef>
              <a:spcPct val="0"/>
            </a:spcBef>
            <a:spcAft>
              <a:spcPct val="35000"/>
            </a:spcAft>
          </a:pPr>
          <a:r>
            <a:rPr lang="es-ES" sz="1900" kern="1200" dirty="0"/>
            <a:t>Software de Simulación y Diseño</a:t>
          </a:r>
        </a:p>
        <a:p>
          <a:pPr marL="114300" lvl="1" indent="-114300" algn="l" defTabSz="666750">
            <a:lnSpc>
              <a:spcPct val="90000"/>
            </a:lnSpc>
            <a:spcBef>
              <a:spcPct val="0"/>
            </a:spcBef>
            <a:spcAft>
              <a:spcPct val="15000"/>
            </a:spcAft>
            <a:buChar char="••"/>
          </a:pPr>
          <a:r>
            <a:rPr lang="es-ES" sz="1500" kern="1200" dirty="0"/>
            <a:t>Algoritmos y herramientas graficas.</a:t>
          </a:r>
        </a:p>
        <a:p>
          <a:pPr marL="114300" lvl="1" indent="-114300" algn="l" defTabSz="666750">
            <a:lnSpc>
              <a:spcPct val="90000"/>
            </a:lnSpc>
            <a:spcBef>
              <a:spcPct val="0"/>
            </a:spcBef>
            <a:spcAft>
              <a:spcPct val="15000"/>
            </a:spcAft>
            <a:buChar char="••"/>
          </a:pPr>
          <a:r>
            <a:rPr lang="es-ES" sz="1500" kern="1200" dirty="0"/>
            <a:t>Diseño 3D </a:t>
          </a:r>
        </a:p>
      </dsp:txBody>
      <dsp:txXfrm>
        <a:off x="1022736" y="3295741"/>
        <a:ext cx="3398829" cy="1589421"/>
      </dsp:txXfrm>
    </dsp:sp>
    <dsp:sp modelId="{162AC70D-D239-420D-8E83-10EE8E92B39C}">
      <dsp:nvSpPr>
        <dsp:cNvPr id="0" name=""/>
        <dsp:cNvSpPr/>
      </dsp:nvSpPr>
      <dsp:spPr>
        <a:xfrm>
          <a:off x="29348" y="3097064"/>
          <a:ext cx="1986776" cy="1986776"/>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480A4-36B0-42D5-8C9F-282FD21ACEBE}">
      <dsp:nvSpPr>
        <dsp:cNvPr id="0" name=""/>
        <dsp:cNvSpPr/>
      </dsp:nvSpPr>
      <dsp:spPr>
        <a:xfrm>
          <a:off x="1354666" y="0"/>
          <a:ext cx="5418667" cy="5418667"/>
        </a:xfrm>
        <a:prstGeom prst="diamond">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2BC197-AF27-46EA-97A4-BF7E3CABCE78}">
      <dsp:nvSpPr>
        <dsp:cNvPr id="0" name=""/>
        <dsp:cNvSpPr/>
      </dsp:nvSpPr>
      <dsp:spPr>
        <a:xfrm>
          <a:off x="1869439" y="514773"/>
          <a:ext cx="2113280" cy="21132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Transmitir una parte o la totalidad de la potencia de la señal</a:t>
          </a:r>
          <a:endParaRPr lang="es-EC" sz="2400" kern="1200" dirty="0"/>
        </a:p>
      </dsp:txBody>
      <dsp:txXfrm>
        <a:off x="1972601" y="617935"/>
        <a:ext cx="1906956" cy="1906956"/>
      </dsp:txXfrm>
    </dsp:sp>
    <dsp:sp modelId="{7964C791-DC22-406A-ABBD-66A8FAA59354}">
      <dsp:nvSpPr>
        <dsp:cNvPr id="0" name=""/>
        <dsp:cNvSpPr/>
      </dsp:nvSpPr>
      <dsp:spPr>
        <a:xfrm>
          <a:off x="4145280" y="514773"/>
          <a:ext cx="2113280" cy="21132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Pueden ser fabricados en diferentes tecnologías</a:t>
          </a:r>
          <a:endParaRPr lang="es-EC" sz="2400" kern="1200" dirty="0"/>
        </a:p>
      </dsp:txBody>
      <dsp:txXfrm>
        <a:off x="4248442" y="617935"/>
        <a:ext cx="1906956" cy="1906956"/>
      </dsp:txXfrm>
    </dsp:sp>
    <dsp:sp modelId="{0633E9C8-E1B9-4F16-A721-584D931ECA2C}">
      <dsp:nvSpPr>
        <dsp:cNvPr id="0" name=""/>
        <dsp:cNvSpPr/>
      </dsp:nvSpPr>
      <dsp:spPr>
        <a:xfrm>
          <a:off x="1869439" y="2790613"/>
          <a:ext cx="2113280" cy="21132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t>Impedancias Acopladas</a:t>
          </a:r>
          <a:endParaRPr lang="es-EC" sz="2400" kern="1200" dirty="0"/>
        </a:p>
      </dsp:txBody>
      <dsp:txXfrm>
        <a:off x="1972601" y="2893775"/>
        <a:ext cx="1906956" cy="1906956"/>
      </dsp:txXfrm>
    </dsp:sp>
    <dsp:sp modelId="{A4B1D8E9-8773-41FB-A4ED-08986583507E}">
      <dsp:nvSpPr>
        <dsp:cNvPr id="0" name=""/>
        <dsp:cNvSpPr/>
      </dsp:nvSpPr>
      <dsp:spPr>
        <a:xfrm>
          <a:off x="4145280" y="2790613"/>
          <a:ext cx="2113280" cy="21132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Gran Ancho de Banda y bajas perdidas de transmisión</a:t>
          </a:r>
          <a:endParaRPr lang="es-EC" sz="2400" kern="1200" dirty="0"/>
        </a:p>
      </dsp:txBody>
      <dsp:txXfrm>
        <a:off x="4248442" y="2893775"/>
        <a:ext cx="1906956" cy="19069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A8EC8-94A3-4D17-BCA6-2A4DB09A57FC}">
      <dsp:nvSpPr>
        <dsp:cNvPr id="0" name=""/>
        <dsp:cNvSpPr/>
      </dsp:nvSpPr>
      <dsp:spPr>
        <a:xfrm>
          <a:off x="-5309703" y="-813162"/>
          <a:ext cx="6322621" cy="6322621"/>
        </a:xfrm>
        <a:prstGeom prst="blockArc">
          <a:avLst>
            <a:gd name="adj1" fmla="val 18900000"/>
            <a:gd name="adj2" fmla="val 2700000"/>
            <a:gd name="adj3" fmla="val 342"/>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9C155D-0CF4-440F-9BD9-84A3F9AF7667}">
      <dsp:nvSpPr>
        <dsp:cNvPr id="0" name=""/>
        <dsp:cNvSpPr/>
      </dsp:nvSpPr>
      <dsp:spPr>
        <a:xfrm>
          <a:off x="530317" y="159790"/>
          <a:ext cx="7901453" cy="91439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467"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Estudiar trabajos previamente realizados sobre acopladores direccionales y guías de onda rectangulares en diferentes tecnologías</a:t>
          </a:r>
          <a:r>
            <a:rPr lang="es-EC" sz="2400" b="0" kern="1200" dirty="0" smtClean="0"/>
            <a:t>.</a:t>
          </a:r>
          <a:endParaRPr lang="es-EC" sz="2400" b="0" kern="1200" dirty="0"/>
        </a:p>
      </dsp:txBody>
      <dsp:txXfrm>
        <a:off x="530317" y="159790"/>
        <a:ext cx="7901453" cy="914397"/>
      </dsp:txXfrm>
    </dsp:sp>
    <dsp:sp modelId="{3689CB26-9905-4D10-8ACC-B653C2FF3717}">
      <dsp:nvSpPr>
        <dsp:cNvPr id="0" name=""/>
        <dsp:cNvSpPr/>
      </dsp:nvSpPr>
      <dsp:spPr>
        <a:xfrm>
          <a:off x="78768" y="165449"/>
          <a:ext cx="903097" cy="903097"/>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0C2470-B9A6-4D71-88F1-FD7116A2BE86}">
      <dsp:nvSpPr>
        <dsp:cNvPr id="0" name=""/>
        <dsp:cNvSpPr/>
      </dsp:nvSpPr>
      <dsp:spPr>
        <a:xfrm>
          <a:off x="944530" y="1261620"/>
          <a:ext cx="7487240" cy="91439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467"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Plantear parámetros de diseño necesario para la implementación de los acopladores</a:t>
          </a:r>
          <a:r>
            <a:rPr lang="es-EC" sz="2400" b="0" kern="1200" dirty="0" smtClean="0"/>
            <a:t>.</a:t>
          </a:r>
          <a:endParaRPr lang="es-EC" sz="2400" b="0" kern="1200" dirty="0"/>
        </a:p>
      </dsp:txBody>
      <dsp:txXfrm>
        <a:off x="944530" y="1261620"/>
        <a:ext cx="7487240" cy="914397"/>
      </dsp:txXfrm>
    </dsp:sp>
    <dsp:sp modelId="{93402E0F-5C49-48ED-A678-576BBA130AE2}">
      <dsp:nvSpPr>
        <dsp:cNvPr id="0" name=""/>
        <dsp:cNvSpPr/>
      </dsp:nvSpPr>
      <dsp:spPr>
        <a:xfrm>
          <a:off x="492981" y="1267280"/>
          <a:ext cx="903097" cy="903097"/>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885FD5-F10A-4E45-966F-295DB17E775F}">
      <dsp:nvSpPr>
        <dsp:cNvPr id="0" name=""/>
        <dsp:cNvSpPr/>
      </dsp:nvSpPr>
      <dsp:spPr>
        <a:xfrm>
          <a:off x="1008097" y="2401083"/>
          <a:ext cx="7487240" cy="91439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467" tIns="60960" rIns="60960" bIns="60960" numCol="1" spcCol="1270" anchor="ctr" anchorCtr="0">
          <a:noAutofit/>
        </a:bodyPr>
        <a:lstStyle/>
        <a:p>
          <a:pPr lvl="0" algn="l" defTabSz="1066800">
            <a:lnSpc>
              <a:spcPct val="90000"/>
            </a:lnSpc>
            <a:spcBef>
              <a:spcPct val="0"/>
            </a:spcBef>
            <a:spcAft>
              <a:spcPct val="35000"/>
            </a:spcAft>
          </a:pPr>
          <a:r>
            <a:rPr lang="es-EC" sz="2400" b="0" kern="1200" dirty="0" smtClean="0"/>
            <a:t>Implementar la matriz de Butler mediante la unión de acopladores direccionales, en tecnología SIW.</a:t>
          </a:r>
          <a:endParaRPr lang="es-EC" sz="2400" b="0" kern="1200" dirty="0"/>
        </a:p>
      </dsp:txBody>
      <dsp:txXfrm>
        <a:off x="1008097" y="2401083"/>
        <a:ext cx="7487240" cy="914397"/>
      </dsp:txXfrm>
    </dsp:sp>
    <dsp:sp modelId="{9540B8F5-6486-45C9-B3B7-BA752A12604D}">
      <dsp:nvSpPr>
        <dsp:cNvPr id="0" name=""/>
        <dsp:cNvSpPr/>
      </dsp:nvSpPr>
      <dsp:spPr>
        <a:xfrm>
          <a:off x="504053" y="2497054"/>
          <a:ext cx="903097" cy="903097"/>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FCDFBE-8EC8-4067-93ED-CBE3E10961A4}">
      <dsp:nvSpPr>
        <dsp:cNvPr id="0" name=""/>
        <dsp:cNvSpPr/>
      </dsp:nvSpPr>
      <dsp:spPr>
        <a:xfrm>
          <a:off x="530317" y="3637887"/>
          <a:ext cx="7901453" cy="91439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467" tIns="60960" rIns="60960" bIns="60960" numCol="1" spcCol="1270" anchor="ctr" anchorCtr="0">
          <a:noAutofit/>
        </a:bodyPr>
        <a:lstStyle/>
        <a:p>
          <a:pPr lvl="0" algn="l" defTabSz="1066800">
            <a:lnSpc>
              <a:spcPct val="90000"/>
            </a:lnSpc>
            <a:spcBef>
              <a:spcPct val="0"/>
            </a:spcBef>
            <a:spcAft>
              <a:spcPct val="35000"/>
            </a:spcAft>
          </a:pPr>
          <a:r>
            <a:rPr lang="es-EC" sz="2400" b="0" kern="1200" dirty="0"/>
            <a:t>Realizar pruebas para determinar el Ancho de Banda, Parámetros S y comparar con las Simulaciones</a:t>
          </a:r>
        </a:p>
      </dsp:txBody>
      <dsp:txXfrm>
        <a:off x="530317" y="3637887"/>
        <a:ext cx="7901453" cy="914397"/>
      </dsp:txXfrm>
    </dsp:sp>
    <dsp:sp modelId="{65A083A1-9B3A-4148-AD12-5589C0AEBAF0}">
      <dsp:nvSpPr>
        <dsp:cNvPr id="0" name=""/>
        <dsp:cNvSpPr/>
      </dsp:nvSpPr>
      <dsp:spPr>
        <a:xfrm>
          <a:off x="78768" y="3643526"/>
          <a:ext cx="903097" cy="903097"/>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83D11-C5BE-4F1B-9D6B-10B4D89E2D8F}">
      <dsp:nvSpPr>
        <dsp:cNvPr id="0" name=""/>
        <dsp:cNvSpPr/>
      </dsp:nvSpPr>
      <dsp:spPr>
        <a:xfrm>
          <a:off x="3703548" y="0"/>
          <a:ext cx="3241413" cy="151153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a:solidFill>
                <a:schemeClr val="tx1"/>
              </a:solidFill>
            </a:rPr>
            <a:t>Guía de Onda Rectangular</a:t>
          </a:r>
        </a:p>
        <a:p>
          <a:pPr marL="114300" lvl="1" indent="-114300" algn="l" defTabSz="622300">
            <a:lnSpc>
              <a:spcPct val="90000"/>
            </a:lnSpc>
            <a:spcBef>
              <a:spcPct val="0"/>
            </a:spcBef>
            <a:spcAft>
              <a:spcPct val="15000"/>
            </a:spcAft>
            <a:buChar char="••"/>
          </a:pPr>
          <a:r>
            <a:rPr lang="es-ES" sz="1400" kern="1200" dirty="0">
              <a:solidFill>
                <a:schemeClr val="tx1"/>
              </a:solidFill>
            </a:rPr>
            <a:t>La guía de Onda tradicional, generalmente en su interior contiene aire.</a:t>
          </a:r>
        </a:p>
      </dsp:txBody>
      <dsp:txXfrm>
        <a:off x="3747819" y="44271"/>
        <a:ext cx="3152871" cy="1422995"/>
      </dsp:txXfrm>
    </dsp:sp>
    <dsp:sp modelId="{8156DBF9-94FC-4458-97EE-184B650711AC}">
      <dsp:nvSpPr>
        <dsp:cNvPr id="0" name=""/>
        <dsp:cNvSpPr/>
      </dsp:nvSpPr>
      <dsp:spPr>
        <a:xfrm rot="5400000">
          <a:off x="5040842" y="1549325"/>
          <a:ext cx="566826" cy="680191"/>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5120198" y="1606007"/>
        <a:ext cx="408115" cy="396778"/>
      </dsp:txXfrm>
    </dsp:sp>
    <dsp:sp modelId="{26F95D7A-787C-438E-9B31-EBDCBA6BA1A1}">
      <dsp:nvSpPr>
        <dsp:cNvPr id="0" name=""/>
        <dsp:cNvSpPr/>
      </dsp:nvSpPr>
      <dsp:spPr>
        <a:xfrm>
          <a:off x="3703548" y="2267306"/>
          <a:ext cx="3241413" cy="1511537"/>
        </a:xfrm>
        <a:prstGeom prst="roundRect">
          <a:avLst>
            <a:gd name="adj" fmla="val 10000"/>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a:solidFill>
                <a:schemeClr val="tx1"/>
              </a:solidFill>
            </a:rPr>
            <a:t>Guía de Onda Rectangular con un Dieléctrico en su Interior</a:t>
          </a:r>
        </a:p>
        <a:p>
          <a:pPr marL="114300" lvl="1" indent="-114300" algn="l" defTabSz="622300">
            <a:lnSpc>
              <a:spcPct val="90000"/>
            </a:lnSpc>
            <a:spcBef>
              <a:spcPct val="0"/>
            </a:spcBef>
            <a:spcAft>
              <a:spcPct val="15000"/>
            </a:spcAft>
            <a:buChar char="••"/>
          </a:pPr>
          <a:r>
            <a:rPr lang="es-ES" sz="1400" kern="1200" dirty="0" smtClean="0">
              <a:solidFill>
                <a:schemeClr val="tx1"/>
              </a:solidFill>
            </a:rPr>
            <a:t>Se debe tomar en cuanta la constante dieléctrica </a:t>
          </a:r>
          <a14:m xmlns:a14="http://schemas.microsoft.com/office/drawing/2010/main">
            <m:oMath xmlns:m="http://schemas.openxmlformats.org/officeDocument/2006/math">
              <m:r>
                <a:rPr lang="es-ES" sz="1400" i="1" kern="1200">
                  <a:solidFill>
                    <a:schemeClr val="tx1"/>
                  </a:solidFill>
                  <a:latin typeface="Cambria Math" panose="02040503050406030204" pitchFamily="18" charset="0"/>
                  <a:ea typeface="Cambria Math" panose="02040503050406030204" pitchFamily="18" charset="0"/>
                </a:rPr>
                <m:t>𝜀</m:t>
              </m:r>
            </m:oMath>
          </a14:m>
          <a:r>
            <a:rPr lang="es-ES" sz="1400" kern="1200" dirty="0">
              <a:solidFill>
                <a:schemeClr val="tx1"/>
              </a:solidFill>
            </a:rPr>
            <a:t> que tiene el material por el que se va a propagar la onda</a:t>
          </a:r>
        </a:p>
      </dsp:txBody>
      <dsp:txXfrm>
        <a:off x="3747819" y="2311577"/>
        <a:ext cx="3152871" cy="1422995"/>
      </dsp:txXfrm>
    </dsp:sp>
    <dsp:sp modelId="{385273BF-DC9C-4969-B3F9-C9D7F3A88822}">
      <dsp:nvSpPr>
        <dsp:cNvPr id="0" name=""/>
        <dsp:cNvSpPr/>
      </dsp:nvSpPr>
      <dsp:spPr>
        <a:xfrm rot="5400000">
          <a:off x="5040842" y="3816632"/>
          <a:ext cx="566826" cy="680191"/>
        </a:xfrm>
        <a:prstGeom prst="rightArrow">
          <a:avLst>
            <a:gd name="adj1" fmla="val 60000"/>
            <a:gd name="adj2" fmla="val 5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5120198" y="3873314"/>
        <a:ext cx="408115" cy="396778"/>
      </dsp:txXfrm>
    </dsp:sp>
    <dsp:sp modelId="{85424CBE-ADCB-4585-B3E8-195528A11BCB}">
      <dsp:nvSpPr>
        <dsp:cNvPr id="0" name=""/>
        <dsp:cNvSpPr/>
      </dsp:nvSpPr>
      <dsp:spPr>
        <a:xfrm>
          <a:off x="3703548" y="4534612"/>
          <a:ext cx="3241413" cy="1511537"/>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a:solidFill>
                <a:schemeClr val="tx1"/>
              </a:solidFill>
            </a:rPr>
            <a:t>Guía de Onda SIW</a:t>
          </a:r>
        </a:p>
        <a:p>
          <a:pPr marL="114300" lvl="1" indent="-114300" algn="l" defTabSz="622300">
            <a:lnSpc>
              <a:spcPct val="90000"/>
            </a:lnSpc>
            <a:spcBef>
              <a:spcPct val="0"/>
            </a:spcBef>
            <a:spcAft>
              <a:spcPct val="15000"/>
            </a:spcAft>
            <a:buChar char="••"/>
          </a:pPr>
          <a:r>
            <a:rPr lang="es-ES" sz="1400" kern="1200" dirty="0">
              <a:solidFill>
                <a:schemeClr val="tx1"/>
              </a:solidFill>
            </a:rPr>
            <a:t>Se aplica una analogía, para el paso de guía de onda tradicional a SIW</a:t>
          </a:r>
        </a:p>
      </dsp:txBody>
      <dsp:txXfrm>
        <a:off x="3747819" y="4578883"/>
        <a:ext cx="3152871" cy="14229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3A22D-F97F-4152-B887-1963C620F668}">
      <dsp:nvSpPr>
        <dsp:cNvPr id="0" name=""/>
        <dsp:cNvSpPr/>
      </dsp:nvSpPr>
      <dsp:spPr>
        <a:xfrm>
          <a:off x="5728" y="512889"/>
          <a:ext cx="1775783" cy="106547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a:t>(Calcular)</a:t>
          </a:r>
          <a:br>
            <a:rPr lang="es-ES" sz="1800" kern="1200" dirty="0"/>
          </a:br>
          <a:r>
            <a:rPr lang="es-ES" sz="1800" kern="1200" dirty="0"/>
            <a:t>Consideraciones de Diseño</a:t>
          </a:r>
        </a:p>
      </dsp:txBody>
      <dsp:txXfrm>
        <a:off x="36935" y="544096"/>
        <a:ext cx="1713369" cy="1003056"/>
      </dsp:txXfrm>
    </dsp:sp>
    <dsp:sp modelId="{1CF9B509-752B-4DB8-BE3E-EAC2D45F8CD2}">
      <dsp:nvSpPr>
        <dsp:cNvPr id="0" name=""/>
        <dsp:cNvSpPr/>
      </dsp:nvSpPr>
      <dsp:spPr>
        <a:xfrm>
          <a:off x="1937781" y="825427"/>
          <a:ext cx="376466" cy="440394"/>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a:off x="1937781" y="913506"/>
        <a:ext cx="263526" cy="264236"/>
      </dsp:txXfrm>
    </dsp:sp>
    <dsp:sp modelId="{EB4A1D10-50B6-43BE-8F30-C58627CBDA6A}">
      <dsp:nvSpPr>
        <dsp:cNvPr id="0" name=""/>
        <dsp:cNvSpPr/>
      </dsp:nvSpPr>
      <dsp:spPr>
        <a:xfrm>
          <a:off x="2491825" y="512889"/>
          <a:ext cx="1775783" cy="106547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a:t>(Diseño)</a:t>
          </a:r>
          <a:br>
            <a:rPr lang="es-ES" sz="1800" kern="1200" dirty="0"/>
          </a:br>
          <a:r>
            <a:rPr lang="es-ES" sz="1800" kern="1200" dirty="0"/>
            <a:t>Guía de Onda Rectangular SIW</a:t>
          </a:r>
        </a:p>
      </dsp:txBody>
      <dsp:txXfrm>
        <a:off x="2523032" y="544096"/>
        <a:ext cx="1713369" cy="1003056"/>
      </dsp:txXfrm>
    </dsp:sp>
    <dsp:sp modelId="{DEC440B5-A526-42A4-A414-251B79A624A0}">
      <dsp:nvSpPr>
        <dsp:cNvPr id="0" name=""/>
        <dsp:cNvSpPr/>
      </dsp:nvSpPr>
      <dsp:spPr>
        <a:xfrm>
          <a:off x="4423878" y="825427"/>
          <a:ext cx="376466" cy="440394"/>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a:off x="4423878" y="913506"/>
        <a:ext cx="263526" cy="264236"/>
      </dsp:txXfrm>
    </dsp:sp>
    <dsp:sp modelId="{93FBC30A-55ED-4E83-A08C-9C4C90D3956B}">
      <dsp:nvSpPr>
        <dsp:cNvPr id="0" name=""/>
        <dsp:cNvSpPr/>
      </dsp:nvSpPr>
      <dsp:spPr>
        <a:xfrm>
          <a:off x="4977923" y="512889"/>
          <a:ext cx="1775783" cy="106547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a:t>(Diseño)</a:t>
          </a:r>
          <a:br>
            <a:rPr lang="es-ES" sz="1800" kern="1200" dirty="0"/>
          </a:br>
          <a:r>
            <a:rPr lang="es-ES" sz="1800" kern="1200" dirty="0" smtClean="0"/>
            <a:t>Acoplador direccional de -3dB</a:t>
          </a:r>
          <a:endParaRPr lang="es-ES" sz="1800" kern="1200" dirty="0"/>
        </a:p>
      </dsp:txBody>
      <dsp:txXfrm>
        <a:off x="5009130" y="544096"/>
        <a:ext cx="1713369" cy="1003056"/>
      </dsp:txXfrm>
    </dsp:sp>
    <dsp:sp modelId="{1FE1E1D5-DFCA-4DC8-A004-EDFD888205AC}">
      <dsp:nvSpPr>
        <dsp:cNvPr id="0" name=""/>
        <dsp:cNvSpPr/>
      </dsp:nvSpPr>
      <dsp:spPr>
        <a:xfrm>
          <a:off x="6909975" y="825427"/>
          <a:ext cx="376466" cy="440394"/>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a:off x="6909975" y="913506"/>
        <a:ext cx="263526" cy="264236"/>
      </dsp:txXfrm>
    </dsp:sp>
    <dsp:sp modelId="{CD17AC61-A223-4E10-A480-F0228CFEA101}">
      <dsp:nvSpPr>
        <dsp:cNvPr id="0" name=""/>
        <dsp:cNvSpPr/>
      </dsp:nvSpPr>
      <dsp:spPr>
        <a:xfrm>
          <a:off x="7464020" y="512889"/>
          <a:ext cx="1775783" cy="106547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(Simulación)</a:t>
          </a:r>
          <a:br>
            <a:rPr lang="es-ES" sz="1800" kern="1200" dirty="0" smtClean="0"/>
          </a:br>
          <a:r>
            <a:rPr lang="es-ES" sz="1800" kern="1200" dirty="0" smtClean="0"/>
            <a:t>Acoplador direccional de -3dB</a:t>
          </a:r>
          <a:endParaRPr lang="es-ES" sz="1800" kern="1200" dirty="0"/>
        </a:p>
      </dsp:txBody>
      <dsp:txXfrm>
        <a:off x="7495227" y="544096"/>
        <a:ext cx="1713369" cy="1003056"/>
      </dsp:txXfrm>
    </dsp:sp>
    <dsp:sp modelId="{8FCCAFDD-35D0-4D81-BEBE-2B7F1ACEFB77}">
      <dsp:nvSpPr>
        <dsp:cNvPr id="0" name=""/>
        <dsp:cNvSpPr/>
      </dsp:nvSpPr>
      <dsp:spPr>
        <a:xfrm>
          <a:off x="9396073" y="825427"/>
          <a:ext cx="376466" cy="440394"/>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a:p>
      </dsp:txBody>
      <dsp:txXfrm>
        <a:off x="9396073" y="913506"/>
        <a:ext cx="263526" cy="264236"/>
      </dsp:txXfrm>
    </dsp:sp>
    <dsp:sp modelId="{183BC98C-BB56-40E8-AC94-C8400CAD1162}">
      <dsp:nvSpPr>
        <dsp:cNvPr id="0" name=""/>
        <dsp:cNvSpPr/>
      </dsp:nvSpPr>
      <dsp:spPr>
        <a:xfrm>
          <a:off x="9950117" y="512889"/>
          <a:ext cx="1775783" cy="1065470"/>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a:t>(Diseño)</a:t>
          </a:r>
          <a:br>
            <a:rPr lang="es-ES" sz="1800" kern="1200" dirty="0"/>
          </a:br>
          <a:r>
            <a:rPr lang="es-ES" sz="1800" kern="1200" dirty="0" smtClean="0"/>
            <a:t>Acoplador direccional de 0dB</a:t>
          </a:r>
          <a:endParaRPr lang="es-ES" sz="1800" kern="1200" dirty="0"/>
        </a:p>
      </dsp:txBody>
      <dsp:txXfrm>
        <a:off x="9981324" y="544096"/>
        <a:ext cx="1713369" cy="1003056"/>
      </dsp:txXfrm>
    </dsp:sp>
    <dsp:sp modelId="{0A418D2D-E56B-46B8-BD00-DB31381749EB}">
      <dsp:nvSpPr>
        <dsp:cNvPr id="0" name=""/>
        <dsp:cNvSpPr/>
      </dsp:nvSpPr>
      <dsp:spPr>
        <a:xfrm rot="5400000">
          <a:off x="10649776" y="1702664"/>
          <a:ext cx="376466" cy="440394"/>
        </a:xfrm>
        <a:prstGeom prst="rightArrow">
          <a:avLst>
            <a:gd name="adj1" fmla="val 60000"/>
            <a:gd name="adj2" fmla="val 5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rot="-5400000">
        <a:off x="10705891" y="1734628"/>
        <a:ext cx="264236" cy="263526"/>
      </dsp:txXfrm>
    </dsp:sp>
    <dsp:sp modelId="{69F35EA3-81B6-4B2F-8EF5-18EE54D5E04A}">
      <dsp:nvSpPr>
        <dsp:cNvPr id="0" name=""/>
        <dsp:cNvSpPr/>
      </dsp:nvSpPr>
      <dsp:spPr>
        <a:xfrm>
          <a:off x="9950117" y="2288673"/>
          <a:ext cx="1775783" cy="106547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a:t>(Simulación)</a:t>
          </a:r>
          <a:br>
            <a:rPr lang="es-ES" sz="1800" kern="1200" dirty="0"/>
          </a:br>
          <a:r>
            <a:rPr lang="es-ES" sz="1800" kern="1200" dirty="0" smtClean="0"/>
            <a:t>Acoplador direccional de 0dB</a:t>
          </a:r>
          <a:endParaRPr lang="es-ES" sz="1800" kern="1200" dirty="0"/>
        </a:p>
      </dsp:txBody>
      <dsp:txXfrm>
        <a:off x="9981324" y="2319880"/>
        <a:ext cx="1713369" cy="1003056"/>
      </dsp:txXfrm>
    </dsp:sp>
    <dsp:sp modelId="{5975F302-4D6C-4081-B72C-CD1C15941F00}">
      <dsp:nvSpPr>
        <dsp:cNvPr id="0" name=""/>
        <dsp:cNvSpPr/>
      </dsp:nvSpPr>
      <dsp:spPr>
        <a:xfrm rot="10800000">
          <a:off x="9417382" y="2601211"/>
          <a:ext cx="376466" cy="440394"/>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rot="10800000">
        <a:off x="9530322" y="2689290"/>
        <a:ext cx="263526" cy="264236"/>
      </dsp:txXfrm>
    </dsp:sp>
    <dsp:sp modelId="{6477C5A5-FEC6-4263-8CD5-26CF2A3C5236}">
      <dsp:nvSpPr>
        <dsp:cNvPr id="0" name=""/>
        <dsp:cNvSpPr/>
      </dsp:nvSpPr>
      <dsp:spPr>
        <a:xfrm>
          <a:off x="7464020" y="2288673"/>
          <a:ext cx="1775783" cy="106547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(Diseño)</a:t>
          </a:r>
          <a:br>
            <a:rPr lang="es-ES" sz="1800" kern="1200" dirty="0" smtClean="0"/>
          </a:br>
          <a:r>
            <a:rPr lang="es-ES" sz="1800" kern="1200" dirty="0" err="1" smtClean="0"/>
            <a:t>Desfasador</a:t>
          </a:r>
          <a:r>
            <a:rPr lang="es-ES" sz="1800" kern="1200" dirty="0" smtClean="0"/>
            <a:t> de 45°</a:t>
          </a:r>
          <a:endParaRPr lang="es-ES" sz="1800" kern="1200" dirty="0"/>
        </a:p>
      </dsp:txBody>
      <dsp:txXfrm>
        <a:off x="7495227" y="2319880"/>
        <a:ext cx="1713369" cy="1003056"/>
      </dsp:txXfrm>
    </dsp:sp>
    <dsp:sp modelId="{1A88C3CE-4B55-4407-8C92-B6DBE6B390AD}">
      <dsp:nvSpPr>
        <dsp:cNvPr id="0" name=""/>
        <dsp:cNvSpPr/>
      </dsp:nvSpPr>
      <dsp:spPr>
        <a:xfrm rot="10800000">
          <a:off x="6931285" y="2601211"/>
          <a:ext cx="376466" cy="440394"/>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a:p>
      </dsp:txBody>
      <dsp:txXfrm rot="10800000">
        <a:off x="7044225" y="2689290"/>
        <a:ext cx="263526" cy="264236"/>
      </dsp:txXfrm>
    </dsp:sp>
    <dsp:sp modelId="{61AC3562-0BAF-4C36-9D1C-9B8A8A0E3CE0}">
      <dsp:nvSpPr>
        <dsp:cNvPr id="0" name=""/>
        <dsp:cNvSpPr/>
      </dsp:nvSpPr>
      <dsp:spPr>
        <a:xfrm>
          <a:off x="4977923" y="2288673"/>
          <a:ext cx="1775783" cy="106547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(Simulación)</a:t>
          </a:r>
          <a:br>
            <a:rPr lang="es-ES" sz="2000" kern="1200" dirty="0"/>
          </a:br>
          <a:r>
            <a:rPr lang="es-ES" sz="2000" kern="1200" dirty="0" err="1" smtClean="0"/>
            <a:t>Desfasador</a:t>
          </a:r>
          <a:r>
            <a:rPr lang="es-ES" sz="2000" kern="1200" dirty="0" smtClean="0"/>
            <a:t> de 45°</a:t>
          </a:r>
          <a:endParaRPr lang="es-ES" sz="2000" kern="1200" dirty="0"/>
        </a:p>
      </dsp:txBody>
      <dsp:txXfrm>
        <a:off x="5009130" y="2319880"/>
        <a:ext cx="1713369" cy="1003056"/>
      </dsp:txXfrm>
    </dsp:sp>
    <dsp:sp modelId="{13882311-BC58-4800-BC4D-74F9295DA610}">
      <dsp:nvSpPr>
        <dsp:cNvPr id="0" name=""/>
        <dsp:cNvSpPr/>
      </dsp:nvSpPr>
      <dsp:spPr>
        <a:xfrm rot="10800000">
          <a:off x="4445187" y="2601211"/>
          <a:ext cx="376466" cy="440394"/>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a:p>
      </dsp:txBody>
      <dsp:txXfrm rot="10800000">
        <a:off x="4558127" y="2689290"/>
        <a:ext cx="263526" cy="264236"/>
      </dsp:txXfrm>
    </dsp:sp>
    <dsp:sp modelId="{E22D9B7E-8D87-4F2D-AB57-3629D26DB262}">
      <dsp:nvSpPr>
        <dsp:cNvPr id="0" name=""/>
        <dsp:cNvSpPr/>
      </dsp:nvSpPr>
      <dsp:spPr>
        <a:xfrm>
          <a:off x="2491825" y="2288673"/>
          <a:ext cx="1775783" cy="106547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(Diseño) Matriz de Butler</a:t>
          </a:r>
          <a:endParaRPr lang="es-ES" sz="1800" kern="1200" dirty="0"/>
        </a:p>
      </dsp:txBody>
      <dsp:txXfrm>
        <a:off x="2523032" y="2319880"/>
        <a:ext cx="1713369" cy="1003056"/>
      </dsp:txXfrm>
    </dsp:sp>
    <dsp:sp modelId="{EF22DFD9-3E08-45C6-A8C0-3ED3565CDF9C}">
      <dsp:nvSpPr>
        <dsp:cNvPr id="0" name=""/>
        <dsp:cNvSpPr/>
      </dsp:nvSpPr>
      <dsp:spPr>
        <a:xfrm rot="10800000">
          <a:off x="1959090" y="2601211"/>
          <a:ext cx="376466" cy="440394"/>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a:p>
      </dsp:txBody>
      <dsp:txXfrm rot="10800000">
        <a:off x="2072030" y="2689290"/>
        <a:ext cx="263526" cy="264236"/>
      </dsp:txXfrm>
    </dsp:sp>
    <dsp:sp modelId="{AA339550-EBC5-469A-8534-7936407C7ACF}">
      <dsp:nvSpPr>
        <dsp:cNvPr id="0" name=""/>
        <dsp:cNvSpPr/>
      </dsp:nvSpPr>
      <dsp:spPr>
        <a:xfrm>
          <a:off x="5728" y="2288673"/>
          <a:ext cx="1775783" cy="1065470"/>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(Simulación) Matriz de Butler</a:t>
          </a:r>
          <a:endParaRPr lang="es-ES" sz="1800" kern="1200" dirty="0"/>
        </a:p>
      </dsp:txBody>
      <dsp:txXfrm>
        <a:off x="36935" y="2319880"/>
        <a:ext cx="1713369" cy="1003056"/>
      </dsp:txXfrm>
    </dsp:sp>
    <dsp:sp modelId="{2D1BB344-8EE0-4421-B1EA-E045877D84EE}">
      <dsp:nvSpPr>
        <dsp:cNvPr id="0" name=""/>
        <dsp:cNvSpPr/>
      </dsp:nvSpPr>
      <dsp:spPr>
        <a:xfrm rot="5400000">
          <a:off x="705387" y="3478448"/>
          <a:ext cx="376466" cy="440394"/>
        </a:xfrm>
        <a:prstGeom prst="rightArrow">
          <a:avLst>
            <a:gd name="adj1" fmla="val 60000"/>
            <a:gd name="adj2" fmla="val 5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a:p>
      </dsp:txBody>
      <dsp:txXfrm rot="-5400000">
        <a:off x="761502" y="3510412"/>
        <a:ext cx="264236" cy="263526"/>
      </dsp:txXfrm>
    </dsp:sp>
    <dsp:sp modelId="{97E2D4EA-C9F3-4AB8-9EE7-C91B1948E385}">
      <dsp:nvSpPr>
        <dsp:cNvPr id="0" name=""/>
        <dsp:cNvSpPr/>
      </dsp:nvSpPr>
      <dsp:spPr>
        <a:xfrm>
          <a:off x="5728" y="4064457"/>
          <a:ext cx="1775783" cy="106547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a:t>(Diseño)</a:t>
          </a:r>
          <a:br>
            <a:rPr lang="es-ES" sz="1800" kern="1200" dirty="0"/>
          </a:br>
          <a:r>
            <a:rPr lang="es-ES" sz="1800" kern="1200" dirty="0"/>
            <a:t>Transiciones</a:t>
          </a:r>
        </a:p>
      </dsp:txBody>
      <dsp:txXfrm>
        <a:off x="36935" y="4095664"/>
        <a:ext cx="1713369" cy="1003056"/>
      </dsp:txXfrm>
    </dsp:sp>
    <dsp:sp modelId="{812D6743-3B62-415B-BD52-3427D872F611}">
      <dsp:nvSpPr>
        <dsp:cNvPr id="0" name=""/>
        <dsp:cNvSpPr/>
      </dsp:nvSpPr>
      <dsp:spPr>
        <a:xfrm>
          <a:off x="1937781" y="4376995"/>
          <a:ext cx="376466" cy="440394"/>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a:off x="1937781" y="4465074"/>
        <a:ext cx="263526" cy="264236"/>
      </dsp:txXfrm>
    </dsp:sp>
    <dsp:sp modelId="{6C7FA651-6D48-4D6F-9FDD-C31EFD8A02FE}">
      <dsp:nvSpPr>
        <dsp:cNvPr id="0" name=""/>
        <dsp:cNvSpPr/>
      </dsp:nvSpPr>
      <dsp:spPr>
        <a:xfrm>
          <a:off x="2491825" y="4064457"/>
          <a:ext cx="1775783" cy="106547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(Simulación)</a:t>
          </a:r>
          <a:r>
            <a:rPr lang="es-ES" sz="1800" kern="1200" dirty="0"/>
            <a:t/>
          </a:r>
          <a:br>
            <a:rPr lang="es-ES" sz="1800" kern="1200" dirty="0"/>
          </a:br>
          <a:r>
            <a:rPr lang="es-ES" sz="1800" kern="1200" dirty="0" smtClean="0"/>
            <a:t>Matriz de Butler </a:t>
          </a:r>
          <a:r>
            <a:rPr lang="es-ES" sz="1800" kern="1200" dirty="0"/>
            <a:t>con Transiciones</a:t>
          </a:r>
        </a:p>
      </dsp:txBody>
      <dsp:txXfrm>
        <a:off x="2523032" y="4095664"/>
        <a:ext cx="1713369" cy="1003056"/>
      </dsp:txXfrm>
    </dsp:sp>
    <dsp:sp modelId="{63EC11A6-0C4B-4CCF-A1EE-F69FDD9A02E6}">
      <dsp:nvSpPr>
        <dsp:cNvPr id="0" name=""/>
        <dsp:cNvSpPr/>
      </dsp:nvSpPr>
      <dsp:spPr>
        <a:xfrm>
          <a:off x="4423878" y="4376995"/>
          <a:ext cx="376466" cy="440394"/>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a:off x="4423878" y="4465074"/>
        <a:ext cx="263526" cy="264236"/>
      </dsp:txXfrm>
    </dsp:sp>
    <dsp:sp modelId="{7205E228-C273-4CC3-8575-1B530984A262}">
      <dsp:nvSpPr>
        <dsp:cNvPr id="0" name=""/>
        <dsp:cNvSpPr/>
      </dsp:nvSpPr>
      <dsp:spPr>
        <a:xfrm>
          <a:off x="4977923" y="4064457"/>
          <a:ext cx="1761985" cy="106547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(Implementación)</a:t>
          </a:r>
          <a:br>
            <a:rPr lang="es-ES" sz="1800" kern="1200" dirty="0" smtClean="0"/>
          </a:br>
          <a:r>
            <a:rPr lang="es-ES" sz="1800" kern="1200" dirty="0" smtClean="0"/>
            <a:t>Matriz de Butler con Transiciones</a:t>
          </a:r>
          <a:endParaRPr lang="es-ES" sz="1800" kern="1200" dirty="0"/>
        </a:p>
      </dsp:txBody>
      <dsp:txXfrm>
        <a:off x="5009130" y="4095664"/>
        <a:ext cx="1699571" cy="1003056"/>
      </dsp:txXfrm>
    </dsp:sp>
    <dsp:sp modelId="{0E102836-3EFE-4B2C-BE2D-00FBA6BC54D2}">
      <dsp:nvSpPr>
        <dsp:cNvPr id="0" name=""/>
        <dsp:cNvSpPr/>
      </dsp:nvSpPr>
      <dsp:spPr>
        <a:xfrm>
          <a:off x="6896178" y="4376995"/>
          <a:ext cx="376466" cy="440394"/>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a:p>
      </dsp:txBody>
      <dsp:txXfrm>
        <a:off x="6896178" y="4465074"/>
        <a:ext cx="263526" cy="264236"/>
      </dsp:txXfrm>
    </dsp:sp>
    <dsp:sp modelId="{C357122B-84EC-4015-8627-1738C811A837}">
      <dsp:nvSpPr>
        <dsp:cNvPr id="0" name=""/>
        <dsp:cNvSpPr/>
      </dsp:nvSpPr>
      <dsp:spPr>
        <a:xfrm>
          <a:off x="7450222" y="4064457"/>
          <a:ext cx="1775783" cy="106547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a:t>(</a:t>
          </a:r>
          <a:r>
            <a:rPr lang="es-ES" sz="1800" kern="1200" dirty="0" smtClean="0"/>
            <a:t>Graficar, Comparar y </a:t>
          </a:r>
          <a:r>
            <a:rPr lang="es-ES" sz="1800" kern="1200" dirty="0"/>
            <a:t>Analizar)</a:t>
          </a:r>
          <a:br>
            <a:rPr lang="es-ES" sz="1800" kern="1200" dirty="0"/>
          </a:br>
          <a:r>
            <a:rPr lang="es-ES" sz="1800" kern="1200" dirty="0"/>
            <a:t>Resultados</a:t>
          </a:r>
        </a:p>
      </dsp:txBody>
      <dsp:txXfrm>
        <a:off x="7481429" y="4095664"/>
        <a:ext cx="1713369" cy="100305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264CF2-FC8A-6F4E-9306-4364FE5879B0}" type="datetimeFigureOut">
              <a:rPr lang="es-ES_tradnl" smtClean="0"/>
              <a:t>05/03/2018</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451EA-B135-BE40-A0D0-3183126A3EB7}" type="slidenum">
              <a:rPr lang="es-ES_tradnl" smtClean="0"/>
              <a:t>‹Nº›</a:t>
            </a:fld>
            <a:endParaRPr lang="es-ES_tradnl"/>
          </a:p>
        </p:txBody>
      </p:sp>
    </p:spTree>
    <p:extLst>
      <p:ext uri="{BB962C8B-B14F-4D97-AF65-F5344CB8AC3E}">
        <p14:creationId xmlns:p14="http://schemas.microsoft.com/office/powerpoint/2010/main" val="720025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En un mundo cada vez más intercomunicado, las microondas juegan un rol muy importante, </a:t>
            </a:r>
            <a:r>
              <a:rPr lang="es-EC" sz="1200" b="1" kern="1200" dirty="0">
                <a:solidFill>
                  <a:schemeClr val="tx1"/>
                </a:solidFill>
                <a:effectLst/>
                <a:latin typeface="+mn-lt"/>
                <a:ea typeface="+mn-ea"/>
                <a:cs typeface="+mn-cs"/>
              </a:rPr>
              <a:t>GRACIAS A ELLAS ES POSIBLE </a:t>
            </a:r>
            <a:r>
              <a:rPr lang="es-EC" sz="1200" kern="1200" dirty="0">
                <a:solidFill>
                  <a:schemeClr val="tx1"/>
                </a:solidFill>
                <a:effectLst/>
                <a:latin typeface="+mn-lt"/>
                <a:ea typeface="+mn-ea"/>
                <a:cs typeface="+mn-cs"/>
              </a:rPr>
              <a:t>la localización de objetos, las comunicaciones móviles, comunicaciones satelitales, uso militar, médico, medioambiental, etc. </a:t>
            </a:r>
            <a:br>
              <a:rPr lang="es-EC" sz="1200" kern="1200" dirty="0">
                <a:solidFill>
                  <a:schemeClr val="tx1"/>
                </a:solidFill>
                <a:effectLst/>
                <a:latin typeface="+mn-lt"/>
                <a:ea typeface="+mn-ea"/>
                <a:cs typeface="+mn-cs"/>
              </a:rPr>
            </a:br>
            <a:r>
              <a:rPr lang="es-EC" sz="1200" kern="1200" dirty="0">
                <a:solidFill>
                  <a:schemeClr val="tx1"/>
                </a:solidFill>
                <a:effectLst/>
                <a:latin typeface="+mn-lt"/>
                <a:ea typeface="+mn-ea"/>
                <a:cs typeface="+mn-cs"/>
              </a:rPr>
              <a:t/>
            </a:r>
            <a:br>
              <a:rPr lang="es-EC" sz="1200" kern="1200" dirty="0">
                <a:solidFill>
                  <a:schemeClr val="tx1"/>
                </a:solidFill>
                <a:effectLst/>
                <a:latin typeface="+mn-lt"/>
                <a:ea typeface="+mn-ea"/>
                <a:cs typeface="+mn-cs"/>
              </a:rPr>
            </a:br>
            <a:r>
              <a:rPr lang="es-EC" sz="1200" kern="1200" dirty="0">
                <a:solidFill>
                  <a:schemeClr val="tx1"/>
                </a:solidFill>
                <a:effectLst/>
                <a:latin typeface="+mn-lt"/>
                <a:ea typeface="+mn-ea"/>
                <a:cs typeface="+mn-cs"/>
              </a:rPr>
              <a:t>Para estas señales cuya longitud de onda oscila entre 1m y 1mm, la teoría clásica de los circuitos no es </a:t>
            </a:r>
            <a:r>
              <a:rPr lang="es-EC" sz="1200" b="1" kern="1200" dirty="0">
                <a:solidFill>
                  <a:schemeClr val="tx1"/>
                </a:solidFill>
                <a:effectLst/>
                <a:latin typeface="+mn-lt"/>
                <a:ea typeface="+mn-ea"/>
                <a:cs typeface="+mn-cs"/>
              </a:rPr>
              <a:t>VIABLE</a:t>
            </a:r>
            <a:r>
              <a:rPr lang="es-EC" sz="1200" kern="1200" dirty="0">
                <a:solidFill>
                  <a:schemeClr val="tx1"/>
                </a:solidFill>
                <a:effectLst/>
                <a:latin typeface="+mn-lt"/>
                <a:ea typeface="+mn-ea"/>
                <a:cs typeface="+mn-cs"/>
              </a:rPr>
              <a:t> para la resolución de problemas en redes de microonda, es por esta razón que se utiliza las ecuaciones de Maxwell para caracterizar su comportamiento, complicando la parte del cálculo matemático,</a:t>
            </a:r>
            <a:br>
              <a:rPr lang="es-EC" sz="1200" kern="1200" dirty="0">
                <a:solidFill>
                  <a:schemeClr val="tx1"/>
                </a:solidFill>
                <a:effectLst/>
                <a:latin typeface="+mn-lt"/>
                <a:ea typeface="+mn-ea"/>
                <a:cs typeface="+mn-cs"/>
              </a:rPr>
            </a:br>
            <a:r>
              <a:rPr lang="es-EC" sz="1200" kern="1200" dirty="0">
                <a:solidFill>
                  <a:schemeClr val="tx1"/>
                </a:solidFill>
                <a:effectLst/>
                <a:latin typeface="+mn-lt"/>
                <a:ea typeface="+mn-ea"/>
                <a:cs typeface="+mn-cs"/>
              </a:rPr>
              <a:t/>
            </a:r>
            <a:br>
              <a:rPr lang="es-EC" sz="1200" kern="1200" dirty="0">
                <a:solidFill>
                  <a:schemeClr val="tx1"/>
                </a:solidFill>
                <a:effectLst/>
                <a:latin typeface="+mn-lt"/>
                <a:ea typeface="+mn-ea"/>
                <a:cs typeface="+mn-cs"/>
              </a:rPr>
            </a:br>
            <a:r>
              <a:rPr lang="es-EC" sz="1200" kern="1200" dirty="0">
                <a:solidFill>
                  <a:schemeClr val="tx1"/>
                </a:solidFill>
                <a:effectLst/>
                <a:latin typeface="+mn-lt"/>
                <a:ea typeface="+mn-ea"/>
                <a:cs typeface="+mn-cs"/>
              </a:rPr>
              <a:t>Pero aportando muchas ventajas entre las que podemos destacar, el </a:t>
            </a:r>
            <a:r>
              <a:rPr lang="es-EC" sz="1200" b="1" kern="1200" dirty="0">
                <a:solidFill>
                  <a:schemeClr val="tx1"/>
                </a:solidFill>
                <a:effectLst/>
                <a:latin typeface="+mn-lt"/>
                <a:ea typeface="+mn-ea"/>
                <a:cs typeface="+mn-cs"/>
              </a:rPr>
              <a:t>MAYOR ANCHO DE BANDA</a:t>
            </a:r>
            <a:r>
              <a:rPr lang="es-EC" sz="1200" kern="1200" dirty="0">
                <a:solidFill>
                  <a:schemeClr val="tx1"/>
                </a:solidFill>
                <a:effectLst/>
                <a:latin typeface="+mn-lt"/>
                <a:ea typeface="+mn-ea"/>
                <a:cs typeface="+mn-cs"/>
              </a:rPr>
              <a:t> en altas frecuencias, mayor </a:t>
            </a:r>
            <a:r>
              <a:rPr lang="es-EC" sz="1200" b="1" kern="1200" dirty="0">
                <a:solidFill>
                  <a:schemeClr val="tx1"/>
                </a:solidFill>
                <a:effectLst/>
                <a:latin typeface="+mn-lt"/>
                <a:ea typeface="+mn-ea"/>
                <a:cs typeface="+mn-cs"/>
              </a:rPr>
              <a:t>GANANCIAS</a:t>
            </a:r>
            <a:r>
              <a:rPr lang="es-EC" sz="1200" kern="1200" dirty="0">
                <a:solidFill>
                  <a:schemeClr val="tx1"/>
                </a:solidFill>
                <a:effectLst/>
                <a:latin typeface="+mn-lt"/>
                <a:ea typeface="+mn-ea"/>
                <a:cs typeface="+mn-cs"/>
              </a:rPr>
              <a:t> en las antenas, diferentes </a:t>
            </a:r>
            <a:r>
              <a:rPr lang="es-EC" sz="1200" b="1" kern="1200" dirty="0">
                <a:solidFill>
                  <a:schemeClr val="tx1"/>
                </a:solidFill>
                <a:effectLst/>
                <a:latin typeface="+mn-lt"/>
                <a:ea typeface="+mn-ea"/>
                <a:cs typeface="+mn-cs"/>
              </a:rPr>
              <a:t>RESONANCIAS</a:t>
            </a:r>
            <a:r>
              <a:rPr lang="es-EC" sz="1200" kern="1200" dirty="0">
                <a:solidFill>
                  <a:schemeClr val="tx1"/>
                </a:solidFill>
                <a:effectLst/>
                <a:latin typeface="+mn-lt"/>
                <a:ea typeface="+mn-ea"/>
                <a:cs typeface="+mn-cs"/>
              </a:rPr>
              <a:t> en frecuencias de microonda.</a:t>
            </a:r>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3</a:t>
            </a:fld>
            <a:endParaRPr lang="es-ES_tradnl"/>
          </a:p>
        </p:txBody>
      </p:sp>
    </p:spTree>
    <p:extLst>
      <p:ext uri="{BB962C8B-B14F-4D97-AF65-F5344CB8AC3E}">
        <p14:creationId xmlns:p14="http://schemas.microsoft.com/office/powerpoint/2010/main" val="402283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Tomando en cuenta la consideración indicada previamente y siendo un sistema recíproco, la matriz </a:t>
            </a:r>
            <a:r>
              <a:rPr lang="es-EC" sz="1200" i="1" kern="1200" dirty="0">
                <a:solidFill>
                  <a:schemeClr val="tx1"/>
                </a:solidFill>
                <a:effectLst/>
                <a:latin typeface="+mn-lt"/>
                <a:ea typeface="+mn-ea"/>
                <a:cs typeface="+mn-cs"/>
              </a:rPr>
              <a:t>Scattering</a:t>
            </a:r>
            <a:r>
              <a:rPr lang="es-EC" sz="1200" kern="1200" dirty="0">
                <a:solidFill>
                  <a:schemeClr val="tx1"/>
                </a:solidFill>
                <a:effectLst/>
                <a:latin typeface="+mn-lt"/>
                <a:ea typeface="+mn-ea"/>
                <a:cs typeface="+mn-cs"/>
              </a:rPr>
              <a:t> correspondiente al </a:t>
            </a:r>
            <a:r>
              <a:rPr lang="es-EC" sz="1200" kern="1200" dirty="0" smtClean="0">
                <a:solidFill>
                  <a:schemeClr val="tx1"/>
                </a:solidFill>
                <a:effectLst/>
                <a:latin typeface="+mn-lt"/>
                <a:ea typeface="+mn-ea"/>
                <a:cs typeface="+mn-cs"/>
              </a:rPr>
              <a:t>Acoplador seria </a:t>
            </a:r>
            <a:r>
              <a:rPr lang="es-EC" sz="1200" kern="1200" dirty="0">
                <a:solidFill>
                  <a:schemeClr val="tx1"/>
                </a:solidFill>
                <a:effectLst/>
                <a:latin typeface="+mn-lt"/>
                <a:ea typeface="+mn-ea"/>
                <a:cs typeface="+mn-cs"/>
              </a:rPr>
              <a:t>la siguiente: </a:t>
            </a:r>
          </a:p>
          <a:p>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Al analizar estas consideraciones, se observa que un </a:t>
            </a:r>
            <a:r>
              <a:rPr lang="es-EC" sz="1200" kern="1200" dirty="0" smtClean="0">
                <a:solidFill>
                  <a:schemeClr val="tx1"/>
                </a:solidFill>
                <a:effectLst/>
                <a:latin typeface="+mn-lt"/>
                <a:ea typeface="+mn-ea"/>
                <a:cs typeface="+mn-cs"/>
              </a:rPr>
              <a:t>acoplador </a:t>
            </a:r>
            <a:r>
              <a:rPr lang="es-EC" sz="1200" kern="1200" dirty="0">
                <a:solidFill>
                  <a:schemeClr val="tx1"/>
                </a:solidFill>
                <a:effectLst/>
                <a:latin typeface="+mn-lt"/>
                <a:ea typeface="+mn-ea"/>
                <a:cs typeface="+mn-cs"/>
              </a:rPr>
              <a:t>no puede ser simultáneamente reciproco, sin perdidas y tener los puertos adaptados entre sí. Lo cual es una consideración muy importante al momento del </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diseño.</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21</a:t>
            </a:fld>
            <a:endParaRPr lang="es-ES_tradnl"/>
          </a:p>
        </p:txBody>
      </p:sp>
    </p:spTree>
    <p:extLst>
      <p:ext uri="{BB962C8B-B14F-4D97-AF65-F5344CB8AC3E}">
        <p14:creationId xmlns:p14="http://schemas.microsoft.com/office/powerpoint/2010/main" val="2250894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El diámetro de los orificios debe tener un diámetro mínimo, para simular una pared de conductor y así obtener, el mejor funcionamiento del dispositivo, se escogió un valor de 0.6mm, el cual es una distancia acorde al parámetro de diseño y disponible en el mercado nacional.</a:t>
                </a:r>
                <a:endParaRPr lang="en-US"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Para la distancia entre los orificios </a:t>
                </a:r>
                <a14:m>
                  <m:oMath xmlns:m="http://schemas.openxmlformats.org/officeDocument/2006/math">
                    <m:r>
                      <a:rPr lang="es-EC" sz="1200" i="1" kern="1200">
                        <a:solidFill>
                          <a:schemeClr val="tx1"/>
                        </a:solidFill>
                        <a:effectLst/>
                        <a:latin typeface="Cambria Math" panose="02040503050406030204" pitchFamily="18" charset="0"/>
                        <a:ea typeface="+mn-ea"/>
                        <a:cs typeface="+mn-cs"/>
                      </a:rPr>
                      <m:t>(</m:t>
                    </m:r>
                    <m:r>
                      <m:rPr>
                        <m:sty m:val="p"/>
                      </m:rPr>
                      <a:rPr lang="es-EC" sz="1200" kern="1200">
                        <a:solidFill>
                          <a:schemeClr val="tx1"/>
                        </a:solidFill>
                        <a:effectLst/>
                        <a:latin typeface="Cambria Math" panose="02040503050406030204" pitchFamily="18" charset="0"/>
                        <a:ea typeface="+mn-ea"/>
                        <a:cs typeface="+mn-cs"/>
                      </a:rPr>
                      <m:t>b</m:t>
                    </m:r>
                    <m:r>
                      <a:rPr lang="es-EC" sz="1200" kern="1200">
                        <a:solidFill>
                          <a:schemeClr val="tx1"/>
                        </a:solidFill>
                        <a:effectLst/>
                        <a:latin typeface="Cambria Math" panose="02040503050406030204" pitchFamily="18" charset="0"/>
                        <a:ea typeface="+mn-ea"/>
                        <a:cs typeface="+mn-cs"/>
                      </a:rPr>
                      <m:t>)</m:t>
                    </m:r>
                  </m:oMath>
                </a14:m>
                <a:r>
                  <a:rPr lang="es-EC" sz="1200" kern="1200" dirty="0">
                    <a:solidFill>
                      <a:schemeClr val="tx1"/>
                    </a:solidFill>
                    <a:effectLst/>
                    <a:latin typeface="+mn-lt"/>
                    <a:ea typeface="+mn-ea"/>
                    <a:cs typeface="+mn-cs"/>
                  </a:rPr>
                  <a:t>, debe repetirse periódicamente, es decir, debe existir la misma distancia entre un orifico metalizado y otro. Esta medida es de gran importancia debido a que la agrupación de los orificios se comporta y simula como las paredes laterales de una guía de onda tradicional</a:t>
                </a: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efectivo en la guía de onda SIW (Wsiw) se relaciona directamente con la frecuencia central de trabajo, y el tipo de propagación de la onda</a:t>
                </a:r>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El diámetro de los orificios debe tener un diámetro mínimo, para simular una pared de conductor y así obtener, el mejor funcionamiento del dispositivo, además de ser sencillo el proceso de implementación. Debido a los materiales disponibles en el mercado nacional, se escogió un valor de 0.6mm, el cual es una distancia acorde al parámetro de diseño y disponible en el mercado nacional.</a:t>
                </a:r>
                <a:endParaRPr lang="en-US"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Para la distancia entre los orificios </a:t>
                </a:r>
                <a:r>
                  <a:rPr lang="es-EC" sz="1200" i="0" kern="1200">
                    <a:solidFill>
                      <a:schemeClr val="tx1"/>
                    </a:solidFill>
                    <a:effectLst/>
                    <a:latin typeface="+mn-lt"/>
                    <a:ea typeface="+mn-ea"/>
                    <a:cs typeface="+mn-cs"/>
                  </a:rPr>
                  <a:t>(b)</a:t>
                </a:r>
                <a:r>
                  <a:rPr lang="es-EC" sz="1200" kern="1200" dirty="0">
                    <a:solidFill>
                      <a:schemeClr val="tx1"/>
                    </a:solidFill>
                    <a:effectLst/>
                    <a:latin typeface="+mn-lt"/>
                    <a:ea typeface="+mn-ea"/>
                    <a:cs typeface="+mn-cs"/>
                  </a:rPr>
                  <a:t>, debe repetirse periódicamente, es decir, debe existir la misma distancia entre un orifico metalizado y otro. Esta medida es de gran importancia debido a que la agrupación de los orificios se comporta y simula como las paredes laterales de una guía de onda tradicional</a:t>
                </a: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efectivo en la guía de onda SIW (Wsiw) se relaciona directamente con la frecuencia central de trabajo, y el tipo de propagación de la onda</a:t>
                </a:r>
              </a:p>
            </p:txBody>
          </p:sp>
        </mc:Fallback>
      </mc:AlternateContent>
      <p:sp>
        <p:nvSpPr>
          <p:cNvPr id="4" name="Marcador de número de diapositiva 3"/>
          <p:cNvSpPr>
            <a:spLocks noGrp="1"/>
          </p:cNvSpPr>
          <p:nvPr>
            <p:ph type="sldNum" sz="quarter" idx="10"/>
          </p:nvPr>
        </p:nvSpPr>
        <p:spPr/>
        <p:txBody>
          <a:bodyPr/>
          <a:lstStyle/>
          <a:p>
            <a:fld id="{5E0451EA-B135-BE40-A0D0-3183126A3EB7}" type="slidenum">
              <a:rPr lang="es-ES_tradnl" smtClean="0"/>
              <a:t>22</a:t>
            </a:fld>
            <a:endParaRPr lang="es-ES_tradnl"/>
          </a:p>
        </p:txBody>
      </p:sp>
    </p:spTree>
    <p:extLst>
      <p:ext uri="{BB962C8B-B14F-4D97-AF65-F5344CB8AC3E}">
        <p14:creationId xmlns:p14="http://schemas.microsoft.com/office/powerpoint/2010/main" val="3005911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El diámetro de los orificios debe tener un diámetro mínimo, para simular una pared de conductor y así obtener, el mejor funcionamiento del dispositivo, se escogió un valor de 0.6mm, el cual es una distancia acorde al parámetro de diseño y disponible en el mercado nacional.</a:t>
                </a:r>
                <a:endParaRPr lang="en-US"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Para la distancia entre los orificios </a:t>
                </a:r>
                <a14:m>
                  <m:oMath xmlns:m="http://schemas.openxmlformats.org/officeDocument/2006/math">
                    <m:r>
                      <a:rPr lang="es-EC" sz="1200" i="1" kern="1200">
                        <a:solidFill>
                          <a:schemeClr val="tx1"/>
                        </a:solidFill>
                        <a:effectLst/>
                        <a:latin typeface="Cambria Math" panose="02040503050406030204" pitchFamily="18" charset="0"/>
                        <a:ea typeface="+mn-ea"/>
                        <a:cs typeface="+mn-cs"/>
                      </a:rPr>
                      <m:t>(</m:t>
                    </m:r>
                    <m:r>
                      <m:rPr>
                        <m:sty m:val="p"/>
                      </m:rPr>
                      <a:rPr lang="es-EC" sz="1200" kern="1200">
                        <a:solidFill>
                          <a:schemeClr val="tx1"/>
                        </a:solidFill>
                        <a:effectLst/>
                        <a:latin typeface="Cambria Math" panose="02040503050406030204" pitchFamily="18" charset="0"/>
                        <a:ea typeface="+mn-ea"/>
                        <a:cs typeface="+mn-cs"/>
                      </a:rPr>
                      <m:t>b</m:t>
                    </m:r>
                    <m:r>
                      <a:rPr lang="es-EC" sz="1200" kern="1200">
                        <a:solidFill>
                          <a:schemeClr val="tx1"/>
                        </a:solidFill>
                        <a:effectLst/>
                        <a:latin typeface="Cambria Math" panose="02040503050406030204" pitchFamily="18" charset="0"/>
                        <a:ea typeface="+mn-ea"/>
                        <a:cs typeface="+mn-cs"/>
                      </a:rPr>
                      <m:t>)</m:t>
                    </m:r>
                  </m:oMath>
                </a14:m>
                <a:r>
                  <a:rPr lang="es-EC" sz="1200" kern="1200" dirty="0">
                    <a:solidFill>
                      <a:schemeClr val="tx1"/>
                    </a:solidFill>
                    <a:effectLst/>
                    <a:latin typeface="+mn-lt"/>
                    <a:ea typeface="+mn-ea"/>
                    <a:cs typeface="+mn-cs"/>
                  </a:rPr>
                  <a:t>, debe repetirse periódicamente, es decir, debe existir la misma distancia entre un orifico metalizado y otro. Esta medida es de gran importancia debido a que la agrupación de los orificios se comporta y simula como las paredes laterales de una guía de onda tradicional</a:t>
                </a: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efectivo en la guía de onda SIW (Wsiw) se relaciona directamente con la frecuencia central de trabajo, y el tipo de propagación de la onda</a:t>
                </a:r>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El diámetro de los orificios debe tener un diámetro mínimo, para simular una pared de conductor y así obtener, el mejor funcionamiento del dispositivo, además de ser sencillo el proceso de implementación. Debido a los materiales disponibles en el mercado nacional, se escogió un valor de 0.6mm, el cual es una distancia acorde al parámetro de diseño y disponible en el mercado nacional.</a:t>
                </a:r>
                <a:endParaRPr lang="en-US"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Para la distancia entre los orificios </a:t>
                </a:r>
                <a:r>
                  <a:rPr lang="es-EC" sz="1200" i="0" kern="1200">
                    <a:solidFill>
                      <a:schemeClr val="tx1"/>
                    </a:solidFill>
                    <a:effectLst/>
                    <a:latin typeface="+mn-lt"/>
                    <a:ea typeface="+mn-ea"/>
                    <a:cs typeface="+mn-cs"/>
                  </a:rPr>
                  <a:t>(b)</a:t>
                </a:r>
                <a:r>
                  <a:rPr lang="es-EC" sz="1200" kern="1200" dirty="0">
                    <a:solidFill>
                      <a:schemeClr val="tx1"/>
                    </a:solidFill>
                    <a:effectLst/>
                    <a:latin typeface="+mn-lt"/>
                    <a:ea typeface="+mn-ea"/>
                    <a:cs typeface="+mn-cs"/>
                  </a:rPr>
                  <a:t>, debe repetirse periódicamente, es decir, debe existir la misma distancia entre un orifico metalizado y otro. Esta medida es de gran importancia debido a que la agrupación de los orificios se comporta y simula como las paredes laterales de una guía de onda tradicional</a:t>
                </a: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efectivo en la guía de onda SIW (Wsiw) se relaciona directamente con la frecuencia central de trabajo, y el tipo de propagación de la onda</a:t>
                </a:r>
              </a:p>
            </p:txBody>
          </p:sp>
        </mc:Fallback>
      </mc:AlternateContent>
      <p:sp>
        <p:nvSpPr>
          <p:cNvPr id="4" name="Marcador de número de diapositiva 3"/>
          <p:cNvSpPr>
            <a:spLocks noGrp="1"/>
          </p:cNvSpPr>
          <p:nvPr>
            <p:ph type="sldNum" sz="quarter" idx="10"/>
          </p:nvPr>
        </p:nvSpPr>
        <p:spPr/>
        <p:txBody>
          <a:bodyPr/>
          <a:lstStyle/>
          <a:p>
            <a:fld id="{5E0451EA-B135-BE40-A0D0-3183126A3EB7}" type="slidenum">
              <a:rPr lang="es-ES_tradnl" smtClean="0"/>
              <a:t>23</a:t>
            </a:fld>
            <a:endParaRPr lang="es-ES_tradnl"/>
          </a:p>
        </p:txBody>
      </p:sp>
    </p:spTree>
    <p:extLst>
      <p:ext uri="{BB962C8B-B14F-4D97-AF65-F5344CB8AC3E}">
        <p14:creationId xmlns:p14="http://schemas.microsoft.com/office/powerpoint/2010/main" val="1677256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 continuación, se muestra el proceso de diseño de los divisores de potencia tipo T truncada, la que se realizará paso a paso</a:t>
            </a:r>
          </a:p>
          <a:p>
            <a:endParaRPr lang="es-EC" dirty="0"/>
          </a:p>
          <a:p>
            <a:r>
              <a:rPr lang="es-EC" dirty="0"/>
              <a:t>Empezando con una guía de onda tradicional, hasta llegar al diseño final </a:t>
            </a:r>
            <a:r>
              <a:rPr lang="es-EC" dirty="0" smtClean="0"/>
              <a:t>Matriz de Butler</a:t>
            </a:r>
            <a:r>
              <a:rPr lang="es-EC" baseline="0" dirty="0" smtClean="0"/>
              <a:t> </a:t>
            </a:r>
            <a:r>
              <a:rPr lang="es-EC" dirty="0" smtClean="0"/>
              <a:t>puertos </a:t>
            </a:r>
            <a:r>
              <a:rPr lang="es-EC" dirty="0"/>
              <a:t>en banda X y Ku respectivamente, todas los diseños y simulaciones se van a realizar en el software CST.</a:t>
            </a:r>
          </a:p>
          <a:p>
            <a:endParaRPr lang="es-EC" dirty="0"/>
          </a:p>
          <a:p>
            <a:r>
              <a:rPr lang="es-EC" dirty="0"/>
              <a:t>Una vez terminado el diseño del divisor en guía de onda SIW, se realizar la parte de adaptación de impedancias, o más conocida como transición a microstrip, diseños que se compararan entre sí para verificar su funcionamiento y realizar un posterior análisis de los resultados.</a:t>
            </a: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24</a:t>
            </a:fld>
            <a:endParaRPr lang="es-ES_tradnl"/>
          </a:p>
        </p:txBody>
      </p:sp>
    </p:spTree>
    <p:extLst>
      <p:ext uri="{BB962C8B-B14F-4D97-AF65-F5344CB8AC3E}">
        <p14:creationId xmlns:p14="http://schemas.microsoft.com/office/powerpoint/2010/main" val="2650607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a:p>
            <a:r>
              <a:rPr lang="es-EC" dirty="0"/>
              <a:t>Se realizará una comparativa de resultados individuales de las partes que conforman el divisor como son: el truncamiento, los codos y biselados, ya que a partir de los cálculos y diseños iniciales se procede a realizar una optimización de variables paramétricas, para un mejor desempeño de los prototipos finales. </a:t>
            </a: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25</a:t>
            </a:fld>
            <a:endParaRPr lang="es-ES_tradnl"/>
          </a:p>
        </p:txBody>
      </p:sp>
    </p:spTree>
    <p:extLst>
      <p:ext uri="{BB962C8B-B14F-4D97-AF65-F5344CB8AC3E}">
        <p14:creationId xmlns:p14="http://schemas.microsoft.com/office/powerpoint/2010/main" val="2852019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a:p>
            <a:r>
              <a:rPr lang="es-EC" dirty="0"/>
              <a:t>Se realizará una comparativa de resultados individuales de las partes que conforman el divisor como son: el truncamiento, los codos y biselados, ya que a partir de los cálculos y diseños iniciales se procede a realizar una optimización de variables paramétricas, para un mejor desempeño de los prototipos finales. </a:t>
            </a: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26</a:t>
            </a:fld>
            <a:endParaRPr lang="es-ES_tradnl"/>
          </a:p>
        </p:txBody>
      </p:sp>
    </p:spTree>
    <p:extLst>
      <p:ext uri="{BB962C8B-B14F-4D97-AF65-F5344CB8AC3E}">
        <p14:creationId xmlns:p14="http://schemas.microsoft.com/office/powerpoint/2010/main" val="2239232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a:p>
            <a:r>
              <a:rPr lang="es-EC" dirty="0"/>
              <a:t>Se realizará una comparativa de resultados individuales de las partes que conforman el divisor como son: el truncamiento, los codos y biselados, ya que a partir de los cálculos y diseños iniciales se procede a realizar una optimización de variables paramétricas, para un mejor desempeño de los prototipos finales. </a:t>
            </a: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27</a:t>
            </a:fld>
            <a:endParaRPr lang="es-ES_tradnl"/>
          </a:p>
        </p:txBody>
      </p:sp>
    </p:spTree>
    <p:extLst>
      <p:ext uri="{BB962C8B-B14F-4D97-AF65-F5344CB8AC3E}">
        <p14:creationId xmlns:p14="http://schemas.microsoft.com/office/powerpoint/2010/main" val="1362607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El software electromagnético </a:t>
            </a:r>
            <a:r>
              <a:rPr lang="es-EC" sz="1200" i="1" kern="1200" dirty="0">
                <a:solidFill>
                  <a:schemeClr val="tx1"/>
                </a:solidFill>
                <a:effectLst/>
                <a:latin typeface="+mn-lt"/>
                <a:ea typeface="+mn-ea"/>
                <a:cs typeface="+mn-cs"/>
              </a:rPr>
              <a:t>CST Studio Suite</a:t>
            </a:r>
            <a:r>
              <a:rPr lang="es-EC" sz="1200" kern="1200" dirty="0">
                <a:solidFill>
                  <a:schemeClr val="tx1"/>
                </a:solidFill>
                <a:effectLst/>
                <a:latin typeface="+mn-lt"/>
                <a:ea typeface="+mn-ea"/>
                <a:cs typeface="+mn-cs"/>
              </a:rPr>
              <a:t>, tiene la herramienta de exportar el proyecto por </a:t>
            </a:r>
            <a:r>
              <a:rPr lang="es-EC" sz="1200" b="1" kern="1200" dirty="0">
                <a:solidFill>
                  <a:schemeClr val="tx1"/>
                </a:solidFill>
                <a:effectLst/>
                <a:latin typeface="+mn-lt"/>
                <a:ea typeface="+mn-ea"/>
                <a:cs typeface="+mn-cs"/>
              </a:rPr>
              <a:t>CAPAS</a:t>
            </a:r>
            <a:r>
              <a:rPr lang="es-EC" sz="1200" kern="1200" dirty="0">
                <a:solidFill>
                  <a:schemeClr val="tx1"/>
                </a:solidFill>
                <a:effectLst/>
                <a:latin typeface="+mn-lt"/>
                <a:ea typeface="+mn-ea"/>
                <a:cs typeface="+mn-cs"/>
              </a:rPr>
              <a:t>, estas son definidas por: sustrato, metal, y vías metalizadas, de esta forma se exporta el proyecto al programa AutoCAD el cual es un software de diseño asistido por computadora, en el que se establece parámetros de </a:t>
            </a:r>
            <a:r>
              <a:rPr lang="es-EC" sz="1200" b="1" kern="1200" dirty="0">
                <a:solidFill>
                  <a:schemeClr val="tx1"/>
                </a:solidFill>
                <a:effectLst/>
                <a:latin typeface="+mn-lt"/>
                <a:ea typeface="+mn-ea"/>
                <a:cs typeface="+mn-cs"/>
              </a:rPr>
              <a:t>MEDIDAS, POSICIÓN Y CAPAS </a:t>
            </a:r>
            <a:r>
              <a:rPr lang="es-EC" sz="1200" kern="1200" dirty="0">
                <a:solidFill>
                  <a:schemeClr val="tx1"/>
                </a:solidFill>
                <a:effectLst/>
                <a:latin typeface="+mn-lt"/>
                <a:ea typeface="+mn-ea"/>
                <a:cs typeface="+mn-cs"/>
              </a:rPr>
              <a:t>para posteriormente exportar al programa ADS el que es un software de automatización de diseño electrónico para RF, en el que se genera un archivo </a:t>
            </a:r>
            <a:r>
              <a:rPr lang="es-EC" sz="1200" b="1" kern="1200" dirty="0">
                <a:solidFill>
                  <a:schemeClr val="tx1"/>
                </a:solidFill>
                <a:effectLst/>
                <a:latin typeface="+mn-lt"/>
                <a:ea typeface="+mn-ea"/>
                <a:cs typeface="+mn-cs"/>
              </a:rPr>
              <a:t>GERBER</a:t>
            </a:r>
            <a:r>
              <a:rPr lang="es-EC" sz="1200" kern="1200" dirty="0">
                <a:solidFill>
                  <a:schemeClr val="tx1"/>
                </a:solidFill>
                <a:effectLst/>
                <a:latin typeface="+mn-lt"/>
                <a:ea typeface="+mn-ea"/>
                <a:cs typeface="+mn-cs"/>
              </a:rPr>
              <a:t> que es un formato de archivo que contiene la información necesaria para la fabricación de la placa de circuito impreso o PCB, compatible con los archivos que </a:t>
            </a:r>
            <a:r>
              <a:rPr lang="es-EC" sz="1200" b="1" kern="1200" dirty="0">
                <a:solidFill>
                  <a:schemeClr val="tx1"/>
                </a:solidFill>
                <a:effectLst/>
                <a:latin typeface="+mn-lt"/>
                <a:ea typeface="+mn-ea"/>
                <a:cs typeface="+mn-cs"/>
              </a:rPr>
              <a:t>SE CARGAN A LA PROTOTIPADORA </a:t>
            </a:r>
            <a:r>
              <a:rPr lang="es-EC" sz="1200" kern="1200" dirty="0">
                <a:solidFill>
                  <a:schemeClr val="tx1"/>
                </a:solidFill>
                <a:effectLst/>
                <a:latin typeface="+mn-lt"/>
                <a:ea typeface="+mn-ea"/>
                <a:cs typeface="+mn-cs"/>
              </a:rPr>
              <a:t>para realizar el diseño.</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28</a:t>
            </a:fld>
            <a:endParaRPr lang="es-ES_tradnl"/>
          </a:p>
        </p:txBody>
      </p:sp>
    </p:spTree>
    <p:extLst>
      <p:ext uri="{BB962C8B-B14F-4D97-AF65-F5344CB8AC3E}">
        <p14:creationId xmlns:p14="http://schemas.microsoft.com/office/powerpoint/2010/main" val="4065998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siendo 15.14GHz su frecuencia central y con frecuencias secundarias de 12.43GHz, 13.39GHz, 16.37GHz, 16.88GHz, y 17.88GHz</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de banda en la frecuencia diseñada es de 380MHz, lo que representa el 2.533% de toda la banda.</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31</a:t>
            </a:fld>
            <a:endParaRPr lang="es-ES_tradnl"/>
          </a:p>
        </p:txBody>
      </p:sp>
    </p:spTree>
    <p:extLst>
      <p:ext uri="{BB962C8B-B14F-4D97-AF65-F5344CB8AC3E}">
        <p14:creationId xmlns:p14="http://schemas.microsoft.com/office/powerpoint/2010/main" val="2898433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siendo 15.14GHz su frecuencia central y con frecuencias secundarias de 12.43GHz, 13.39GHz, 16.37GHz, 16.88GHz, y 17.88GHz</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de banda en la frecuencia diseñada es de 380MHz, lo que representa el 2.533% de toda la banda.</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34</a:t>
            </a:fld>
            <a:endParaRPr lang="es-ES_tradnl"/>
          </a:p>
        </p:txBody>
      </p:sp>
    </p:spTree>
    <p:extLst>
      <p:ext uri="{BB962C8B-B14F-4D97-AF65-F5344CB8AC3E}">
        <p14:creationId xmlns:p14="http://schemas.microsoft.com/office/powerpoint/2010/main" val="4233151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La tecnología SIW, utilizada por primera vez en 1994, consiste en la geometría de dos filas de cilindros metalizados integrados en un sustrato, creando así una especie de guía de onda metálica la cual en su interior está llena de material dieléctrico y construida con </a:t>
            </a:r>
            <a:br>
              <a:rPr lang="es-EC" sz="1200" kern="1200" dirty="0">
                <a:solidFill>
                  <a:schemeClr val="tx1"/>
                </a:solidFill>
                <a:effectLst/>
                <a:latin typeface="+mn-lt"/>
                <a:ea typeface="+mn-ea"/>
                <a:cs typeface="+mn-cs"/>
              </a:rPr>
            </a:b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Tecnología planar, muy similar a tecnologías antiguas como microstrip y coplanar,</a:t>
            </a:r>
            <a:br>
              <a:rPr lang="es-EC" sz="1200" kern="1200" dirty="0">
                <a:solidFill>
                  <a:schemeClr val="tx1"/>
                </a:solidFill>
                <a:effectLst/>
                <a:latin typeface="+mn-lt"/>
                <a:ea typeface="+mn-ea"/>
                <a:cs typeface="+mn-cs"/>
              </a:rPr>
            </a:b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Razón por la cual facilita la integración de otros circuitos con líneas de transmisión</a:t>
            </a:r>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4</a:t>
            </a:fld>
            <a:endParaRPr lang="es-ES_tradnl"/>
          </a:p>
        </p:txBody>
      </p:sp>
    </p:spTree>
    <p:extLst>
      <p:ext uri="{BB962C8B-B14F-4D97-AF65-F5344CB8AC3E}">
        <p14:creationId xmlns:p14="http://schemas.microsoft.com/office/powerpoint/2010/main" val="4157625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siendo 15.14GHz su frecuencia central y con frecuencias secundarias de 12.43GHz, 13.39GHz, 16.37GHz, 16.88GHz, y 17.88GHz</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de banda en la frecuencia diseñada es de 380MHz, lo que representa el 2.533% de toda la banda.</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37</a:t>
            </a:fld>
            <a:endParaRPr lang="es-ES_tradnl"/>
          </a:p>
        </p:txBody>
      </p:sp>
    </p:spTree>
    <p:extLst>
      <p:ext uri="{BB962C8B-B14F-4D97-AF65-F5344CB8AC3E}">
        <p14:creationId xmlns:p14="http://schemas.microsoft.com/office/powerpoint/2010/main" val="3178164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Para la representación de los elementos existentes en un </a:t>
            </a:r>
            <a:r>
              <a:rPr lang="es-EC" sz="1200" kern="1200" dirty="0" smtClean="0">
                <a:solidFill>
                  <a:schemeClr val="tx1"/>
                </a:solidFill>
                <a:effectLst/>
                <a:latin typeface="+mn-lt"/>
                <a:ea typeface="+mn-ea"/>
                <a:cs typeface="+mn-cs"/>
              </a:rPr>
              <a:t>acoplador, </a:t>
            </a:r>
            <a:r>
              <a:rPr lang="es-EC" sz="1200" kern="1200" dirty="0">
                <a:solidFill>
                  <a:schemeClr val="tx1"/>
                </a:solidFill>
                <a:effectLst/>
                <a:latin typeface="+mn-lt"/>
                <a:ea typeface="+mn-ea"/>
                <a:cs typeface="+mn-cs"/>
              </a:rPr>
              <a:t>se utiliza la matriz de </a:t>
            </a:r>
            <a:r>
              <a:rPr lang="es-EC" sz="1200" i="1" kern="1200" dirty="0">
                <a:solidFill>
                  <a:schemeClr val="tx1"/>
                </a:solidFill>
                <a:effectLst/>
                <a:latin typeface="+mn-lt"/>
                <a:ea typeface="+mn-ea"/>
                <a:cs typeface="+mn-cs"/>
              </a:rPr>
              <a:t>Scattering</a:t>
            </a:r>
            <a:r>
              <a:rPr lang="es-EC" sz="1200" kern="1200" dirty="0">
                <a:solidFill>
                  <a:schemeClr val="tx1"/>
                </a:solidFill>
                <a:effectLst/>
                <a:latin typeface="+mn-lt"/>
                <a:ea typeface="+mn-ea"/>
                <a:cs typeface="+mn-cs"/>
              </a:rPr>
              <a:t>, los valores característicos de esta matriz dependen directamente de las propiedades del </a:t>
            </a:r>
            <a:r>
              <a:rPr lang="es-EC" sz="1200" kern="1200" dirty="0" smtClean="0">
                <a:solidFill>
                  <a:schemeClr val="tx1"/>
                </a:solidFill>
                <a:effectLst/>
                <a:latin typeface="+mn-lt"/>
                <a:ea typeface="+mn-ea"/>
                <a:cs typeface="+mn-cs"/>
              </a:rPr>
              <a:t>acoplador, </a:t>
            </a:r>
            <a:r>
              <a:rPr lang="es-EC" sz="1200" kern="1200" dirty="0">
                <a:solidFill>
                  <a:schemeClr val="tx1"/>
                </a:solidFill>
                <a:effectLst/>
                <a:latin typeface="+mn-lt"/>
                <a:ea typeface="+mn-ea"/>
                <a:cs typeface="+mn-cs"/>
              </a:rPr>
              <a:t>en el caso de un </a:t>
            </a:r>
            <a:r>
              <a:rPr lang="es-EC" sz="1200" kern="1200" dirty="0" smtClean="0">
                <a:solidFill>
                  <a:schemeClr val="tx1"/>
                </a:solidFill>
                <a:effectLst/>
                <a:latin typeface="+mn-lt"/>
                <a:ea typeface="+mn-ea"/>
                <a:cs typeface="+mn-cs"/>
              </a:rPr>
              <a:t>acoplador hibrido, </a:t>
            </a:r>
            <a:r>
              <a:rPr lang="es-EC" sz="1200" kern="1200" dirty="0">
                <a:solidFill>
                  <a:schemeClr val="tx1"/>
                </a:solidFill>
                <a:effectLst/>
                <a:latin typeface="+mn-lt"/>
                <a:ea typeface="+mn-ea"/>
                <a:cs typeface="+mn-cs"/>
              </a:rPr>
              <a:t>tiene </a:t>
            </a:r>
            <a:r>
              <a:rPr lang="es-EC" sz="1200" kern="1200" dirty="0" smtClean="0">
                <a:solidFill>
                  <a:schemeClr val="tx1"/>
                </a:solidFill>
                <a:effectLst/>
                <a:latin typeface="+mn-lt"/>
                <a:ea typeface="+mn-ea"/>
                <a:cs typeface="+mn-cs"/>
              </a:rPr>
              <a:t>2 entrada </a:t>
            </a:r>
            <a:r>
              <a:rPr lang="es-EC" sz="1200" kern="1200" dirty="0">
                <a:solidFill>
                  <a:schemeClr val="tx1"/>
                </a:solidFill>
                <a:effectLst/>
                <a:latin typeface="+mn-lt"/>
                <a:ea typeface="+mn-ea"/>
                <a:cs typeface="+mn-cs"/>
              </a:rPr>
              <a:t>y dos salidas, la matriz </a:t>
            </a:r>
            <a:r>
              <a:rPr lang="es-EC" sz="1200" i="1" kern="1200" dirty="0">
                <a:solidFill>
                  <a:schemeClr val="tx1"/>
                </a:solidFill>
                <a:effectLst/>
                <a:latin typeface="+mn-lt"/>
                <a:ea typeface="+mn-ea"/>
                <a:cs typeface="+mn-cs"/>
              </a:rPr>
              <a:t>Scattering</a:t>
            </a:r>
            <a:r>
              <a:rPr lang="es-EC" sz="1200" kern="1200" dirty="0">
                <a:solidFill>
                  <a:schemeClr val="tx1"/>
                </a:solidFill>
                <a:effectLst/>
                <a:latin typeface="+mn-lt"/>
                <a:ea typeface="+mn-ea"/>
                <a:cs typeface="+mn-cs"/>
              </a:rPr>
              <a:t> tiene la siguiente representación</a:t>
            </a:r>
            <a:endParaRPr lang="en-US"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39</a:t>
            </a:fld>
            <a:endParaRPr lang="es-ES_tradnl"/>
          </a:p>
        </p:txBody>
      </p:sp>
    </p:spTree>
    <p:extLst>
      <p:ext uri="{BB962C8B-B14F-4D97-AF65-F5344CB8AC3E}">
        <p14:creationId xmlns:p14="http://schemas.microsoft.com/office/powerpoint/2010/main" val="2346002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siendo 15.14GHz su frecuencia central y con frecuencias secundarias de 12.43GHz, 13.39GHz, 16.37GHz, 16.88GHz, y 17.88GHz</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de banda en la frecuencia diseñada es de 380MHz, lo que representa el 2.533% de toda la banda.</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42</a:t>
            </a:fld>
            <a:endParaRPr lang="es-ES_tradnl"/>
          </a:p>
        </p:txBody>
      </p:sp>
    </p:spTree>
    <p:extLst>
      <p:ext uri="{BB962C8B-B14F-4D97-AF65-F5344CB8AC3E}">
        <p14:creationId xmlns:p14="http://schemas.microsoft.com/office/powerpoint/2010/main" val="3933974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siendo 15.14GHz su frecuencia central y con frecuencias secundarias de 12.43GHz, 13.39GHz, 16.37GHz, 16.88GHz, y 17.88GHz</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de banda en la frecuencia diseñada es de 380MHz, lo que representa el 2.533% de toda la banda.</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43</a:t>
            </a:fld>
            <a:endParaRPr lang="es-ES_tradnl"/>
          </a:p>
        </p:txBody>
      </p:sp>
    </p:spTree>
    <p:extLst>
      <p:ext uri="{BB962C8B-B14F-4D97-AF65-F5344CB8AC3E}">
        <p14:creationId xmlns:p14="http://schemas.microsoft.com/office/powerpoint/2010/main" val="3206683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siendo 15.14GHz su frecuencia central y con frecuencias secundarias de 12.43GHz, 13.39GHz, 16.37GHz, 16.88GHz, y 17.88GHz</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de banda en la frecuencia diseñada es de 380MHz, lo que representa el 2.533% de toda la banda.</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44</a:t>
            </a:fld>
            <a:endParaRPr lang="es-ES_tradnl"/>
          </a:p>
        </p:txBody>
      </p:sp>
    </p:spTree>
    <p:extLst>
      <p:ext uri="{BB962C8B-B14F-4D97-AF65-F5344CB8AC3E}">
        <p14:creationId xmlns:p14="http://schemas.microsoft.com/office/powerpoint/2010/main" val="1816898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siendo 15.14GHz su frecuencia central y con frecuencias secundarias de 12.43GHz, 13.39GHz, 16.37GHz, 16.88GHz, y 17.88GHz</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de banda en la frecuencia diseñada es de 380MHz, lo que representa el 2.533% de toda la banda.</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45</a:t>
            </a:fld>
            <a:endParaRPr lang="es-ES_tradnl"/>
          </a:p>
        </p:txBody>
      </p:sp>
    </p:spTree>
    <p:extLst>
      <p:ext uri="{BB962C8B-B14F-4D97-AF65-F5344CB8AC3E}">
        <p14:creationId xmlns:p14="http://schemas.microsoft.com/office/powerpoint/2010/main" val="67328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siendo 15.14GHz su frecuencia central y con frecuencias secundarias de 12.43GHz, 13.39GHz, 16.37GHz, 16.88GHz, y 17.88GHz</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de banda en la frecuencia diseñada es de 380MHz, lo que representa el 2.533% de toda la banda.</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47</a:t>
            </a:fld>
            <a:endParaRPr lang="es-ES_tradnl"/>
          </a:p>
        </p:txBody>
      </p:sp>
    </p:spTree>
    <p:extLst>
      <p:ext uri="{BB962C8B-B14F-4D97-AF65-F5344CB8AC3E}">
        <p14:creationId xmlns:p14="http://schemas.microsoft.com/office/powerpoint/2010/main" val="841717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siendo 15.14GHz su frecuencia central y con frecuencias secundarias de 12.43GHz, 13.39GHz, 16.37GHz, 16.88GHz, y 17.88GHz</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de banda en la frecuencia diseñada es de 380MHz, lo que representa el 2.533% de toda la banda.</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48</a:t>
            </a:fld>
            <a:endParaRPr lang="es-ES_tradnl"/>
          </a:p>
        </p:txBody>
      </p:sp>
    </p:spTree>
    <p:extLst>
      <p:ext uri="{BB962C8B-B14F-4D97-AF65-F5344CB8AC3E}">
        <p14:creationId xmlns:p14="http://schemas.microsoft.com/office/powerpoint/2010/main" val="1053283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siendo 15.14GHz su frecuencia central y con frecuencias secundarias de 12.43GHz, 13.39GHz, 16.37GHz, 16.88GHz, y 17.88GHz</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de banda en la frecuencia diseñada es de 380MHz, lo que representa el 2.533% de toda la banda.</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49</a:t>
            </a:fld>
            <a:endParaRPr lang="es-ES_tradnl"/>
          </a:p>
        </p:txBody>
      </p:sp>
    </p:spTree>
    <p:extLst>
      <p:ext uri="{BB962C8B-B14F-4D97-AF65-F5344CB8AC3E}">
        <p14:creationId xmlns:p14="http://schemas.microsoft.com/office/powerpoint/2010/main" val="521669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siendo 15.14GHz su frecuencia central y con frecuencias secundarias de 12.43GHz, 13.39GHz, 16.37GHz, 16.88GHz, y 17.88GHz</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de banda en la frecuencia diseñada es de 380MHz, lo que representa el 2.533% de toda la banda.</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50</a:t>
            </a:fld>
            <a:endParaRPr lang="es-ES_tradnl"/>
          </a:p>
        </p:txBody>
      </p:sp>
    </p:spTree>
    <p:extLst>
      <p:ext uri="{BB962C8B-B14F-4D97-AF65-F5344CB8AC3E}">
        <p14:creationId xmlns:p14="http://schemas.microsoft.com/office/powerpoint/2010/main" val="2895673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Actualmente los </a:t>
            </a:r>
            <a:r>
              <a:rPr lang="es-EC" sz="1200" kern="1200" dirty="0" smtClean="0">
                <a:solidFill>
                  <a:schemeClr val="tx1"/>
                </a:solidFill>
                <a:effectLst/>
                <a:latin typeface="+mn-lt"/>
                <a:ea typeface="+mn-ea"/>
                <a:cs typeface="+mn-cs"/>
              </a:rPr>
              <a:t>Acopladores direccionales</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son </a:t>
            </a:r>
            <a:r>
              <a:rPr lang="es-EC" sz="1200" kern="1200" dirty="0">
                <a:solidFill>
                  <a:schemeClr val="tx1"/>
                </a:solidFill>
                <a:effectLst/>
                <a:latin typeface="+mn-lt"/>
                <a:ea typeface="+mn-ea"/>
                <a:cs typeface="+mn-cs"/>
              </a:rPr>
              <a:t>utilizados en radiofrecuencia (RF), microondas (MW), comunicaciones ópticas, etc. para enviar potencia a varios dispositivos de manera simultánea,</a:t>
            </a: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manteniendo así las impedancias acopladas a fin de tener un bajo nivel de potencia reflejada en los dispositivos a conectar</a:t>
            </a:r>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5</a:t>
            </a:fld>
            <a:endParaRPr lang="es-ES_tradnl" dirty="0"/>
          </a:p>
        </p:txBody>
      </p:sp>
    </p:spTree>
    <p:extLst>
      <p:ext uri="{BB962C8B-B14F-4D97-AF65-F5344CB8AC3E}">
        <p14:creationId xmlns:p14="http://schemas.microsoft.com/office/powerpoint/2010/main" val="132849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siendo 15.14GHz su frecuencia central y con frecuencias secundarias de 12.43GHz, 13.39GHz, 16.37GHz, 16.88GHz, y 17.88GHz</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de banda en la frecuencia diseñada es de 380MHz, lo que representa el 2.533% de toda la banda.</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51</a:t>
            </a:fld>
            <a:endParaRPr lang="es-ES_tradnl"/>
          </a:p>
        </p:txBody>
      </p:sp>
    </p:spTree>
    <p:extLst>
      <p:ext uri="{BB962C8B-B14F-4D97-AF65-F5344CB8AC3E}">
        <p14:creationId xmlns:p14="http://schemas.microsoft.com/office/powerpoint/2010/main" val="2250924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siendo 15.14GHz su frecuencia central y con frecuencias secundarias de 12.43GHz, 13.39GHz, 16.37GHz, 16.88GHz, y 17.88GHz</a:t>
            </a:r>
            <a:endParaRPr lang="en-US"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ancho de banda en la frecuencia diseñada es de 380MHz, lo que representa el 2.533% de toda la banda.</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52</a:t>
            </a:fld>
            <a:endParaRPr lang="es-ES_tradnl"/>
          </a:p>
        </p:txBody>
      </p:sp>
    </p:spTree>
    <p:extLst>
      <p:ext uri="{BB962C8B-B14F-4D97-AF65-F5344CB8AC3E}">
        <p14:creationId xmlns:p14="http://schemas.microsoft.com/office/powerpoint/2010/main" val="1004129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a:t>Esto se logró mediante un diseño con estructura en cascada de los divisores,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a:t>Y estén a una distancia razonable para posteriormente soldar los conectores SMA.</a:t>
            </a:r>
            <a:endParaRPr lang="en-US" dirty="0"/>
          </a:p>
          <a:p>
            <a:pPr marL="0" indent="0">
              <a:buNone/>
            </a:pPr>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60</a:t>
            </a:fld>
            <a:endParaRPr lang="es-ES_tradnl"/>
          </a:p>
        </p:txBody>
      </p:sp>
    </p:spTree>
    <p:extLst>
      <p:ext uri="{BB962C8B-B14F-4D97-AF65-F5344CB8AC3E}">
        <p14:creationId xmlns:p14="http://schemas.microsoft.com/office/powerpoint/2010/main" val="432367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La cual es una medida característica de los conductores que indica la profundidad a la cual una onda mantiene sus características esenciales. Esta medida está directamente relacionada con la frecuencia, la permeabilidad y la conductividad del material, es decir el área efectiva por la que circula la onda.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El efecto que produce el</a:t>
            </a:r>
            <a:r>
              <a:rPr lang="es-EC" sz="1200" i="1" kern="1200" dirty="0">
                <a:solidFill>
                  <a:schemeClr val="tx1"/>
                </a:solidFill>
                <a:effectLst/>
                <a:latin typeface="+mn-lt"/>
                <a:ea typeface="+mn-ea"/>
                <a:cs typeface="+mn-cs"/>
              </a:rPr>
              <a:t> skin depth</a:t>
            </a:r>
            <a:r>
              <a:rPr lang="es-EC" sz="1200" kern="1200" dirty="0">
                <a:solidFill>
                  <a:schemeClr val="tx1"/>
                </a:solidFill>
                <a:effectLst/>
                <a:latin typeface="+mn-lt"/>
                <a:ea typeface="+mn-ea"/>
                <a:cs typeface="+mn-cs"/>
              </a:rPr>
              <a:t>, es que las ondas milimétricas y de microonda, se escapan por las paredes de las vías metalizadas, causando pérdidas en los parámetros de salida y cambios en la fase del dispositivo. Este efecto es apreciable en conductores de gran tamaño y con presencia de discontinuidades, como es el caso del divisor de 8 puertos, y a la vez, el efecto de perdidas aumenta de manera proporcional con la banda de trabajo.</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61</a:t>
            </a:fld>
            <a:endParaRPr lang="es-ES_tradnl"/>
          </a:p>
        </p:txBody>
      </p:sp>
    </p:spTree>
    <p:extLst>
      <p:ext uri="{BB962C8B-B14F-4D97-AF65-F5344CB8AC3E}">
        <p14:creationId xmlns:p14="http://schemas.microsoft.com/office/powerpoint/2010/main" val="3536409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C" sz="1200" kern="1200" dirty="0">
                <a:solidFill>
                  <a:schemeClr val="tx1"/>
                </a:solidFill>
                <a:effectLst/>
                <a:latin typeface="+mn-lt"/>
                <a:ea typeface="+mn-ea"/>
                <a:cs typeface="+mn-cs"/>
              </a:rPr>
              <a:t>El ancho de la guía de onda, representada por “a”; la cual depende de la frecuencia de trabajo en la que está diseñada la guía de onda en su modo de propagación dominante.</a:t>
            </a:r>
            <a:endParaRPr lang="en-US" sz="1200" kern="1200" dirty="0">
              <a:solidFill>
                <a:schemeClr val="tx1"/>
              </a:solidFill>
              <a:effectLst/>
              <a:latin typeface="+mn-lt"/>
              <a:ea typeface="+mn-ea"/>
              <a:cs typeface="+mn-cs"/>
            </a:endParaRPr>
          </a:p>
          <a:p>
            <a:pPr lvl="0"/>
            <a:r>
              <a:rPr lang="es-EC" sz="1200" kern="1200" dirty="0">
                <a:solidFill>
                  <a:schemeClr val="tx1"/>
                </a:solidFill>
                <a:effectLst/>
                <a:latin typeface="+mn-lt"/>
                <a:ea typeface="+mn-ea"/>
                <a:cs typeface="+mn-cs"/>
              </a:rPr>
              <a:t>La altura de la guía de onda, representada por “b”; esta depende de los modos de propagación que serán incluidos y aceptados en el diseño.</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9</a:t>
            </a:fld>
            <a:endParaRPr lang="es-ES_tradnl" dirty="0"/>
          </a:p>
        </p:txBody>
      </p:sp>
    </p:spTree>
    <p:extLst>
      <p:ext uri="{BB962C8B-B14F-4D97-AF65-F5344CB8AC3E}">
        <p14:creationId xmlns:p14="http://schemas.microsoft.com/office/powerpoint/2010/main" val="2651592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La tecnología SIW idealmente tiene el mismo funcionamiento que una guía de onda rectangular tradicional, por lo que se puede aplicar los mismos procedimientos de diseño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adicionalmente, considerando los parámetros intrínsecos de la tecnología SIW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se inicia el diseño tomando en cuenta las siguientes recomendaciones en dichos parámetros:</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12</a:t>
            </a:fld>
            <a:endParaRPr lang="es-ES_tradnl" dirty="0"/>
          </a:p>
        </p:txBody>
      </p:sp>
    </p:spTree>
    <p:extLst>
      <p:ext uri="{BB962C8B-B14F-4D97-AF65-F5344CB8AC3E}">
        <p14:creationId xmlns:p14="http://schemas.microsoft.com/office/powerpoint/2010/main" val="3696489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Por medio de la resolución de las ecuaciones de Maxwell, en la guía de onda da lugar a varias soluciones las cuales se clasifican en función de los componentes vectoriales de campo eléctrico y magnético. Así, se clasifican en:</a:t>
                </a:r>
                <a:endParaRPr lang="en-US" sz="1200" kern="1200" dirty="0">
                  <a:solidFill>
                    <a:schemeClr val="tx1"/>
                  </a:solidFill>
                  <a:effectLst/>
                  <a:latin typeface="+mn-lt"/>
                  <a:ea typeface="+mn-ea"/>
                  <a:cs typeface="+mn-cs"/>
                </a:endParaRPr>
              </a:p>
              <a:p>
                <a:pPr lvl="1"/>
                <a:r>
                  <a:rPr lang="es-EC" sz="1200" kern="1200" dirty="0">
                    <a:solidFill>
                      <a:schemeClr val="tx1"/>
                    </a:solidFill>
                    <a:effectLst/>
                    <a:latin typeface="+mn-lt"/>
                    <a:ea typeface="+mn-ea"/>
                    <a:cs typeface="+mn-cs"/>
                  </a:rPr>
                  <a:t>Modo Transversal Eléctrico (TE). El campo eléctrico es perpendicular a la dirección de propagación Z. Estas soluciones no tienen ninguna componente longitudinal eléctrica,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m:rPr>
                            <m:sty m:val="p"/>
                          </m:rPr>
                          <a:rPr lang="es-EC" sz="1200" kern="1200">
                            <a:solidFill>
                              <a:schemeClr val="tx1"/>
                            </a:solidFill>
                            <a:effectLst/>
                            <a:latin typeface="Cambria Math" panose="02040503050406030204" pitchFamily="18" charset="0"/>
                            <a:ea typeface="+mn-ea"/>
                            <a:cs typeface="+mn-cs"/>
                          </a:rPr>
                          <m:t>E</m:t>
                        </m:r>
                      </m:e>
                      <m:sub>
                        <m:r>
                          <m:rPr>
                            <m:sty m:val="p"/>
                          </m:rPr>
                          <a:rPr lang="es-EC" sz="1200" kern="1200">
                            <a:solidFill>
                              <a:schemeClr val="tx1"/>
                            </a:solidFill>
                            <a:effectLst/>
                            <a:latin typeface="Cambria Math" panose="02040503050406030204" pitchFamily="18" charset="0"/>
                            <a:ea typeface="+mn-ea"/>
                            <a:cs typeface="+mn-cs"/>
                          </a:rPr>
                          <m:t>z</m:t>
                        </m:r>
                      </m:sub>
                    </m:sSub>
                  </m:oMath>
                </a14:m>
                <a:r>
                  <a:rPr lang="es-EC" sz="1200" kern="1200" dirty="0">
                    <a:solidFill>
                      <a:schemeClr val="tx1"/>
                    </a:solidFill>
                    <a:effectLst/>
                    <a:latin typeface="+mn-lt"/>
                    <a:ea typeface="+mn-ea"/>
                    <a:cs typeface="+mn-cs"/>
                  </a:rPr>
                  <a:t> = 0.</a:t>
                </a:r>
                <a:endParaRPr lang="en-US" sz="1200" kern="1200" dirty="0">
                  <a:solidFill>
                    <a:schemeClr val="tx1"/>
                  </a:solidFill>
                  <a:effectLst/>
                  <a:latin typeface="+mn-lt"/>
                  <a:ea typeface="+mn-ea"/>
                  <a:cs typeface="+mn-cs"/>
                </a:endParaRPr>
              </a:p>
              <a:p>
                <a:pPr lvl="1"/>
                <a:r>
                  <a:rPr lang="es-EC" sz="1200" kern="1200" dirty="0">
                    <a:solidFill>
                      <a:schemeClr val="tx1"/>
                    </a:solidFill>
                    <a:effectLst/>
                    <a:latin typeface="+mn-lt"/>
                    <a:ea typeface="+mn-ea"/>
                    <a:cs typeface="+mn-cs"/>
                  </a:rPr>
                  <a:t>Modo Transversal Magnético (TM). El campo magnético es perpendicular a la dirección de propagación Z.</a:t>
                </a:r>
                <a:endParaRPr lang="en-US" sz="1200" kern="1200" dirty="0">
                  <a:solidFill>
                    <a:schemeClr val="tx1"/>
                  </a:solidFill>
                  <a:effectLst/>
                  <a:latin typeface="+mn-lt"/>
                  <a:ea typeface="+mn-ea"/>
                  <a:cs typeface="+mn-cs"/>
                </a:endParaRPr>
              </a:p>
              <a:p>
                <a:pPr lvl="1"/>
                <a:r>
                  <a:rPr lang="es-EC" sz="1200" kern="1200" dirty="0">
                    <a:solidFill>
                      <a:schemeClr val="tx1"/>
                    </a:solidFill>
                    <a:effectLst/>
                    <a:latin typeface="+mn-lt"/>
                    <a:ea typeface="+mn-ea"/>
                    <a:cs typeface="+mn-cs"/>
                  </a:rPr>
                  <a:t>Modo Transversal Electromagnético (TEM). Las componentes del campo eléctrico como del magnético en la dirección de propagación son nulos. Este modo no existe en la guía de onda, ya que se genera cuando hay dos conductores.</a:t>
                </a:r>
                <a:endParaRPr lang="en-US" sz="1200" kern="1200" dirty="0">
                  <a:solidFill>
                    <a:schemeClr val="tx1"/>
                  </a:solidFill>
                  <a:effectLst/>
                  <a:latin typeface="+mn-lt"/>
                  <a:ea typeface="+mn-ea"/>
                  <a:cs typeface="+mn-cs"/>
                </a:endParaRPr>
              </a:p>
              <a:p>
                <a:endParaRPr lang="es-EC" dirty="0"/>
              </a:p>
              <a:p>
                <a:r>
                  <a:rPr lang="es-EC" dirty="0"/>
                  <a:t>E</a:t>
                </a:r>
                <a:r>
                  <a:rPr lang="en-US" dirty="0"/>
                  <a:t>n el </a:t>
                </a:r>
                <a:r>
                  <a:rPr lang="en-US" dirty="0" err="1"/>
                  <a:t>modo</a:t>
                </a:r>
                <a:r>
                  <a:rPr lang="en-US" dirty="0"/>
                  <a:t> </a:t>
                </a:r>
                <a:r>
                  <a:rPr lang="en-US" dirty="0" err="1"/>
                  <a:t>transveral</a:t>
                </a:r>
                <a:r>
                  <a:rPr lang="en-US" dirty="0"/>
                  <a:t> TE20 </a:t>
                </a:r>
                <a:r>
                  <a:rPr lang="en-US" dirty="0" err="1"/>
                  <a:t>presenta</a:t>
                </a:r>
                <a:r>
                  <a:rPr lang="en-US" dirty="0"/>
                  <a:t> 2, </a:t>
                </a:r>
                <a:r>
                  <a:rPr lang="en-US" dirty="0" err="1"/>
                  <a:t>picos</a:t>
                </a:r>
                <a:r>
                  <a:rPr lang="en-US" dirty="0"/>
                  <a:t>, que a lo largo de la </a:t>
                </a:r>
                <a:r>
                  <a:rPr lang="en-US" dirty="0" err="1"/>
                  <a:t>guia</a:t>
                </a:r>
                <a:r>
                  <a:rPr lang="en-US" dirty="0"/>
                  <a:t> se </a:t>
                </a:r>
                <a:r>
                  <a:rPr lang="en-US" dirty="0" err="1"/>
                  <a:t>transimiten</a:t>
                </a:r>
                <a:r>
                  <a:rPr lang="en-US" dirty="0"/>
                  <a:t>, y </a:t>
                </a:r>
                <a:r>
                  <a:rPr lang="en-US" dirty="0" err="1"/>
                  <a:t>asi</a:t>
                </a:r>
                <a:r>
                  <a:rPr lang="en-US" dirty="0"/>
                  <a:t> </a:t>
                </a:r>
                <a:r>
                  <a:rPr lang="en-US" dirty="0" err="1"/>
                  <a:t>sucesivamente</a:t>
                </a:r>
                <a:r>
                  <a:rPr lang="en-US" dirty="0"/>
                  <a:t> con </a:t>
                </a:r>
                <a:r>
                  <a:rPr lang="en-US" dirty="0" err="1"/>
                  <a:t>los</a:t>
                </a:r>
                <a:r>
                  <a:rPr lang="en-US" dirty="0"/>
                  <a:t> TE30, 40 , </a:t>
                </a:r>
                <a:r>
                  <a:rPr lang="en-US" dirty="0" err="1"/>
                  <a:t>etc</a:t>
                </a:r>
                <a:r>
                  <a:rPr lang="en-US" dirty="0"/>
                  <a:t>,</a:t>
                </a:r>
                <a:br>
                  <a:rPr lang="en-US" dirty="0"/>
                </a:br>
                <a:r>
                  <a:rPr lang="en-US" dirty="0"/>
                  <a:t>El </a:t>
                </a:r>
                <a:r>
                  <a:rPr lang="en-US" dirty="0" err="1"/>
                  <a:t>modo</a:t>
                </a:r>
                <a:r>
                  <a:rPr lang="en-US" dirty="0"/>
                  <a:t> TE01, el </a:t>
                </a:r>
                <a:r>
                  <a:rPr lang="en-US" dirty="0" err="1"/>
                  <a:t>pico</a:t>
                </a:r>
                <a:r>
                  <a:rPr lang="en-US" dirty="0"/>
                  <a:t> </a:t>
                </a:r>
                <a:r>
                  <a:rPr lang="en-US" dirty="0" err="1"/>
                  <a:t>maximo</a:t>
                </a:r>
                <a:r>
                  <a:rPr lang="en-US" dirty="0"/>
                  <a:t> </a:t>
                </a:r>
                <a:r>
                  <a:rPr lang="en-US" dirty="0" err="1"/>
                  <a:t>es</a:t>
                </a:r>
                <a:r>
                  <a:rPr lang="en-US" dirty="0"/>
                  <a:t> horizontal lo </a:t>
                </a:r>
                <a:r>
                  <a:rPr lang="en-US" dirty="0" err="1"/>
                  <a:t>cual</a:t>
                </a:r>
                <a:r>
                  <a:rPr lang="en-US" dirty="0"/>
                  <a:t> no se </a:t>
                </a:r>
                <a:r>
                  <a:rPr lang="en-US" dirty="0" err="1"/>
                  <a:t>puede</a:t>
                </a:r>
                <a:r>
                  <a:rPr lang="en-US" dirty="0"/>
                  <a:t> </a:t>
                </a:r>
                <a:r>
                  <a:rPr lang="en-US" dirty="0" err="1"/>
                  <a:t>en</a:t>
                </a:r>
                <a:r>
                  <a:rPr lang="en-US" dirty="0"/>
                  <a:t> SIW, </a:t>
                </a:r>
                <a:r>
                  <a:rPr lang="en-US" dirty="0" err="1"/>
                  <a:t>por</a:t>
                </a:r>
                <a:r>
                  <a:rPr lang="en-US" dirty="0"/>
                  <a:t> </a:t>
                </a:r>
                <a:r>
                  <a:rPr lang="en-US" dirty="0" err="1"/>
                  <a:t>su</a:t>
                </a:r>
                <a:r>
                  <a:rPr lang="en-US" dirty="0"/>
                  <a:t> </a:t>
                </a:r>
                <a:r>
                  <a:rPr lang="en-US" dirty="0" err="1"/>
                  <a:t>carateristica</a:t>
                </a:r>
                <a:r>
                  <a:rPr lang="en-US" dirty="0"/>
                  <a:t> de las </a:t>
                </a:r>
                <a:r>
                  <a:rPr lang="en-US" dirty="0" err="1"/>
                  <a:t>paredes</a:t>
                </a:r>
                <a:r>
                  <a:rPr lang="en-US" dirty="0"/>
                  <a:t>.</a:t>
                </a:r>
              </a:p>
            </p:txBody>
          </p:sp>
        </mc:Choice>
        <mc:Fallback xmlns="">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Por medio de la resolución de las ecuaciones de Maxwell, en la guía de onda da lugar a varias soluciones las cuales se clasifican en función de los componentes vectoriales de campo eléctrico y magnético. Así, se clasifican en:</a:t>
                </a:r>
                <a:endParaRPr lang="en-US" sz="1200" kern="1200" dirty="0">
                  <a:solidFill>
                    <a:schemeClr val="tx1"/>
                  </a:solidFill>
                  <a:effectLst/>
                  <a:latin typeface="+mn-lt"/>
                  <a:ea typeface="+mn-ea"/>
                  <a:cs typeface="+mn-cs"/>
                </a:endParaRPr>
              </a:p>
              <a:p>
                <a:pPr lvl="1"/>
                <a:r>
                  <a:rPr lang="es-EC" sz="1200" kern="1200" dirty="0">
                    <a:solidFill>
                      <a:schemeClr val="tx1"/>
                    </a:solidFill>
                    <a:effectLst/>
                    <a:latin typeface="+mn-lt"/>
                    <a:ea typeface="+mn-ea"/>
                    <a:cs typeface="+mn-cs"/>
                  </a:rPr>
                  <a:t>Modo Transversal Eléctrico (TE). El campo eléctrico es perpendicular a la dirección de propagación Z. Estas soluciones no tienen ninguna componente longitudinal eléctrica, </a:t>
                </a:r>
                <a:r>
                  <a:rPr lang="es-EC" sz="1200" i="0" kern="1200">
                    <a:solidFill>
                      <a:schemeClr val="tx1"/>
                    </a:solidFill>
                    <a:effectLst/>
                    <a:latin typeface="+mn-lt"/>
                    <a:ea typeface="+mn-ea"/>
                    <a:cs typeface="+mn-cs"/>
                  </a:rPr>
                  <a:t>E</a:t>
                </a:r>
                <a:r>
                  <a:rPr lang="en-US" sz="1200" i="0" kern="1200">
                    <a:solidFill>
                      <a:schemeClr val="tx1"/>
                    </a:solidFill>
                    <a:effectLst/>
                    <a:latin typeface="+mn-lt"/>
                    <a:ea typeface="+mn-ea"/>
                    <a:cs typeface="+mn-cs"/>
                  </a:rPr>
                  <a:t>_</a:t>
                </a:r>
                <a:r>
                  <a:rPr lang="es-EC" sz="1200" i="0" kern="1200">
                    <a:solidFill>
                      <a:schemeClr val="tx1"/>
                    </a:solidFill>
                    <a:effectLst/>
                    <a:latin typeface="+mn-lt"/>
                    <a:ea typeface="+mn-ea"/>
                    <a:cs typeface="+mn-cs"/>
                  </a:rPr>
                  <a:t>z</a:t>
                </a:r>
                <a:r>
                  <a:rPr lang="es-EC" sz="1200" kern="1200" dirty="0">
                    <a:solidFill>
                      <a:schemeClr val="tx1"/>
                    </a:solidFill>
                    <a:effectLst/>
                    <a:latin typeface="+mn-lt"/>
                    <a:ea typeface="+mn-ea"/>
                    <a:cs typeface="+mn-cs"/>
                  </a:rPr>
                  <a:t> = 0.</a:t>
                </a:r>
                <a:endParaRPr lang="en-US" sz="1200" kern="1200" dirty="0">
                  <a:solidFill>
                    <a:schemeClr val="tx1"/>
                  </a:solidFill>
                  <a:effectLst/>
                  <a:latin typeface="+mn-lt"/>
                  <a:ea typeface="+mn-ea"/>
                  <a:cs typeface="+mn-cs"/>
                </a:endParaRPr>
              </a:p>
              <a:p>
                <a:pPr lvl="1"/>
                <a:r>
                  <a:rPr lang="es-EC" sz="1200" kern="1200" dirty="0">
                    <a:solidFill>
                      <a:schemeClr val="tx1"/>
                    </a:solidFill>
                    <a:effectLst/>
                    <a:latin typeface="+mn-lt"/>
                    <a:ea typeface="+mn-ea"/>
                    <a:cs typeface="+mn-cs"/>
                  </a:rPr>
                  <a:t>Modo Transversal Magnético (TM). El campo magnético es perpendicular a la dirección de propagación Z.</a:t>
                </a:r>
                <a:endParaRPr lang="en-US" sz="1200" kern="1200" dirty="0">
                  <a:solidFill>
                    <a:schemeClr val="tx1"/>
                  </a:solidFill>
                  <a:effectLst/>
                  <a:latin typeface="+mn-lt"/>
                  <a:ea typeface="+mn-ea"/>
                  <a:cs typeface="+mn-cs"/>
                </a:endParaRPr>
              </a:p>
              <a:p>
                <a:pPr lvl="1"/>
                <a:r>
                  <a:rPr lang="es-EC" sz="1200" kern="1200" dirty="0">
                    <a:solidFill>
                      <a:schemeClr val="tx1"/>
                    </a:solidFill>
                    <a:effectLst/>
                    <a:latin typeface="+mn-lt"/>
                    <a:ea typeface="+mn-ea"/>
                    <a:cs typeface="+mn-cs"/>
                  </a:rPr>
                  <a:t>Modo Transversal Electromagnético (</a:t>
                </a:r>
                <a:r>
                  <a:rPr lang="es-EC" sz="1200" kern="1200" dirty="0" err="1">
                    <a:solidFill>
                      <a:schemeClr val="tx1"/>
                    </a:solidFill>
                    <a:effectLst/>
                    <a:latin typeface="+mn-lt"/>
                    <a:ea typeface="+mn-ea"/>
                    <a:cs typeface="+mn-cs"/>
                  </a:rPr>
                  <a:t>TEM</a:t>
                </a:r>
                <a:r>
                  <a:rPr lang="es-EC" sz="1200" kern="1200" dirty="0">
                    <a:solidFill>
                      <a:schemeClr val="tx1"/>
                    </a:solidFill>
                    <a:effectLst/>
                    <a:latin typeface="+mn-lt"/>
                    <a:ea typeface="+mn-ea"/>
                    <a:cs typeface="+mn-cs"/>
                  </a:rPr>
                  <a:t>). Las componentes del campo eléctrico como del magnético en la dirección de propagación son nulos. Este modo no existe en la guía de onda, ya que se genera cuando hay dos conductores.</a:t>
                </a:r>
                <a:endParaRPr lang="en-US" sz="1200" kern="1200" dirty="0">
                  <a:solidFill>
                    <a:schemeClr val="tx1"/>
                  </a:solidFill>
                  <a:effectLst/>
                  <a:latin typeface="+mn-lt"/>
                  <a:ea typeface="+mn-ea"/>
                  <a:cs typeface="+mn-cs"/>
                </a:endParaRPr>
              </a:p>
              <a:p>
                <a:endParaRPr lang="en-US" dirty="0"/>
              </a:p>
            </p:txBody>
          </p:sp>
        </mc:Fallback>
      </mc:AlternateContent>
      <p:sp>
        <p:nvSpPr>
          <p:cNvPr id="4" name="Marcador de número de diapositiva 3"/>
          <p:cNvSpPr>
            <a:spLocks noGrp="1"/>
          </p:cNvSpPr>
          <p:nvPr>
            <p:ph type="sldNum" sz="quarter" idx="10"/>
          </p:nvPr>
        </p:nvSpPr>
        <p:spPr/>
        <p:txBody>
          <a:bodyPr/>
          <a:lstStyle/>
          <a:p>
            <a:fld id="{5E0451EA-B135-BE40-A0D0-3183126A3EB7}" type="slidenum">
              <a:rPr lang="es-ES_tradnl" smtClean="0"/>
              <a:t>13</a:t>
            </a:fld>
            <a:endParaRPr lang="es-ES_tradnl"/>
          </a:p>
        </p:txBody>
      </p:sp>
    </p:spTree>
    <p:extLst>
      <p:ext uri="{BB962C8B-B14F-4D97-AF65-F5344CB8AC3E}">
        <p14:creationId xmlns:p14="http://schemas.microsoft.com/office/powerpoint/2010/main" val="3795543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Una transición de SIW a microstrip básicamente se utiliza para dos cosas: la primera es en la alimentación a la guía de onda SIW; por medio de la cual debe suministrar toda la potencia transferida a la guía de onda, teniendo un margen de perdidas aceptable. Y su otra función es la de acoplar la guía de onda SIW a una impedancia de 50Ω, impedancia a la que trabajan los generadores de potencia y los demás dispositivos que se conectarían a la guía de onda SIW.</a:t>
            </a:r>
            <a:endParaRPr lang="en-US" sz="120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18</a:t>
            </a:fld>
            <a:endParaRPr lang="es-ES_tradnl"/>
          </a:p>
        </p:txBody>
      </p:sp>
    </p:spTree>
    <p:extLst>
      <p:ext uri="{BB962C8B-B14F-4D97-AF65-F5344CB8AC3E}">
        <p14:creationId xmlns:p14="http://schemas.microsoft.com/office/powerpoint/2010/main" val="360119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se compone por la parte del Taper y la línea Microstrip. Con la ayuda de la calculadora de líneas microstrip, herramienta online, ingresando los parámetros del Sustrato y la frecuencia de trabajo, se obtiene los resultados del Ancho (W) y Largo (L) de una línea microstrip, para que esta tenga un valor de impedancia de 50Ω y una longitud eléctrica de 90°, para evitar el cambio de fase en los puertos de salida.</a:t>
            </a:r>
            <a:endParaRPr lang="en-US" dirty="0"/>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19</a:t>
            </a:fld>
            <a:endParaRPr lang="es-ES_tradnl"/>
          </a:p>
        </p:txBody>
      </p:sp>
    </p:spTree>
    <p:extLst>
      <p:ext uri="{BB962C8B-B14F-4D97-AF65-F5344CB8AC3E}">
        <p14:creationId xmlns:p14="http://schemas.microsoft.com/office/powerpoint/2010/main" val="1720524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Para la representación de los elementos existentes en un </a:t>
            </a:r>
            <a:r>
              <a:rPr lang="es-EC" sz="1200" kern="1200" dirty="0" smtClean="0">
                <a:solidFill>
                  <a:schemeClr val="tx1"/>
                </a:solidFill>
                <a:effectLst/>
                <a:latin typeface="+mn-lt"/>
                <a:ea typeface="+mn-ea"/>
                <a:cs typeface="+mn-cs"/>
              </a:rPr>
              <a:t>acoplador, </a:t>
            </a:r>
            <a:r>
              <a:rPr lang="es-EC" sz="1200" kern="1200" dirty="0">
                <a:solidFill>
                  <a:schemeClr val="tx1"/>
                </a:solidFill>
                <a:effectLst/>
                <a:latin typeface="+mn-lt"/>
                <a:ea typeface="+mn-ea"/>
                <a:cs typeface="+mn-cs"/>
              </a:rPr>
              <a:t>se utiliza la matriz de </a:t>
            </a:r>
            <a:r>
              <a:rPr lang="es-EC" sz="1200" i="1" kern="1200" dirty="0">
                <a:solidFill>
                  <a:schemeClr val="tx1"/>
                </a:solidFill>
                <a:effectLst/>
                <a:latin typeface="+mn-lt"/>
                <a:ea typeface="+mn-ea"/>
                <a:cs typeface="+mn-cs"/>
              </a:rPr>
              <a:t>Scattering</a:t>
            </a:r>
            <a:r>
              <a:rPr lang="es-EC" sz="1200" kern="1200" dirty="0">
                <a:solidFill>
                  <a:schemeClr val="tx1"/>
                </a:solidFill>
                <a:effectLst/>
                <a:latin typeface="+mn-lt"/>
                <a:ea typeface="+mn-ea"/>
                <a:cs typeface="+mn-cs"/>
              </a:rPr>
              <a:t>, los valores característicos de esta matriz dependen directamente de las propiedades del </a:t>
            </a:r>
            <a:r>
              <a:rPr lang="es-EC" sz="1200" kern="1200" dirty="0" smtClean="0">
                <a:solidFill>
                  <a:schemeClr val="tx1"/>
                </a:solidFill>
                <a:effectLst/>
                <a:latin typeface="+mn-lt"/>
                <a:ea typeface="+mn-ea"/>
                <a:cs typeface="+mn-cs"/>
              </a:rPr>
              <a:t>acoplador, </a:t>
            </a:r>
            <a:r>
              <a:rPr lang="es-EC" sz="1200" kern="1200" dirty="0">
                <a:solidFill>
                  <a:schemeClr val="tx1"/>
                </a:solidFill>
                <a:effectLst/>
                <a:latin typeface="+mn-lt"/>
                <a:ea typeface="+mn-ea"/>
                <a:cs typeface="+mn-cs"/>
              </a:rPr>
              <a:t>en el caso de un </a:t>
            </a:r>
            <a:r>
              <a:rPr lang="es-EC" sz="1200" kern="1200" dirty="0" smtClean="0">
                <a:solidFill>
                  <a:schemeClr val="tx1"/>
                </a:solidFill>
                <a:effectLst/>
                <a:latin typeface="+mn-lt"/>
                <a:ea typeface="+mn-ea"/>
                <a:cs typeface="+mn-cs"/>
              </a:rPr>
              <a:t>acoplador hibrido, </a:t>
            </a:r>
            <a:r>
              <a:rPr lang="es-EC" sz="1200" kern="1200" dirty="0">
                <a:solidFill>
                  <a:schemeClr val="tx1"/>
                </a:solidFill>
                <a:effectLst/>
                <a:latin typeface="+mn-lt"/>
                <a:ea typeface="+mn-ea"/>
                <a:cs typeface="+mn-cs"/>
              </a:rPr>
              <a:t>tiene </a:t>
            </a:r>
            <a:r>
              <a:rPr lang="es-EC" sz="1200" kern="1200" dirty="0" smtClean="0">
                <a:solidFill>
                  <a:schemeClr val="tx1"/>
                </a:solidFill>
                <a:effectLst/>
                <a:latin typeface="+mn-lt"/>
                <a:ea typeface="+mn-ea"/>
                <a:cs typeface="+mn-cs"/>
              </a:rPr>
              <a:t>2 entrada </a:t>
            </a:r>
            <a:r>
              <a:rPr lang="es-EC" sz="1200" kern="1200" dirty="0">
                <a:solidFill>
                  <a:schemeClr val="tx1"/>
                </a:solidFill>
                <a:effectLst/>
                <a:latin typeface="+mn-lt"/>
                <a:ea typeface="+mn-ea"/>
                <a:cs typeface="+mn-cs"/>
              </a:rPr>
              <a:t>y dos salidas, la matriz </a:t>
            </a:r>
            <a:r>
              <a:rPr lang="es-EC" sz="1200" i="1" kern="1200" dirty="0">
                <a:solidFill>
                  <a:schemeClr val="tx1"/>
                </a:solidFill>
                <a:effectLst/>
                <a:latin typeface="+mn-lt"/>
                <a:ea typeface="+mn-ea"/>
                <a:cs typeface="+mn-cs"/>
              </a:rPr>
              <a:t>Scattering</a:t>
            </a:r>
            <a:r>
              <a:rPr lang="es-EC" sz="1200" kern="1200" dirty="0">
                <a:solidFill>
                  <a:schemeClr val="tx1"/>
                </a:solidFill>
                <a:effectLst/>
                <a:latin typeface="+mn-lt"/>
                <a:ea typeface="+mn-ea"/>
                <a:cs typeface="+mn-cs"/>
              </a:rPr>
              <a:t> tiene la siguiente representación</a:t>
            </a:r>
            <a:endParaRPr lang="en-US"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E0451EA-B135-BE40-A0D0-3183126A3EB7}" type="slidenum">
              <a:rPr lang="es-ES_tradnl" smtClean="0"/>
              <a:t>20</a:t>
            </a:fld>
            <a:endParaRPr lang="es-ES_tradnl"/>
          </a:p>
        </p:txBody>
      </p:sp>
    </p:spTree>
    <p:extLst>
      <p:ext uri="{BB962C8B-B14F-4D97-AF65-F5344CB8AC3E}">
        <p14:creationId xmlns:p14="http://schemas.microsoft.com/office/powerpoint/2010/main" val="2231274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923C4A65-74FA-48C1-8A1C-4E3B522DF67C}" type="datetimeFigureOut">
              <a:rPr lang="es-EC" smtClean="0"/>
              <a:t>5/3/2018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9932B0EF-ADB8-4D33-BFC8-735AFB0ACF93}" type="slidenum">
              <a:rPr lang="es-EC" smtClean="0"/>
              <a:t>‹Nº›</a:t>
            </a:fld>
            <a:endParaRPr lang="es-EC"/>
          </a:p>
        </p:txBody>
      </p:sp>
    </p:spTree>
    <p:extLst>
      <p:ext uri="{BB962C8B-B14F-4D97-AF65-F5344CB8AC3E}">
        <p14:creationId xmlns:p14="http://schemas.microsoft.com/office/powerpoint/2010/main" val="2171034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923C4A65-74FA-48C1-8A1C-4E3B522DF67C}" type="datetimeFigureOut">
              <a:rPr lang="es-EC" smtClean="0"/>
              <a:t>5/3/2018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9932B0EF-ADB8-4D33-BFC8-735AFB0ACF93}" type="slidenum">
              <a:rPr lang="es-EC" smtClean="0"/>
              <a:t>‹Nº›</a:t>
            </a:fld>
            <a:endParaRPr lang="es-EC"/>
          </a:p>
        </p:txBody>
      </p:sp>
    </p:spTree>
    <p:extLst>
      <p:ext uri="{BB962C8B-B14F-4D97-AF65-F5344CB8AC3E}">
        <p14:creationId xmlns:p14="http://schemas.microsoft.com/office/powerpoint/2010/main" val="3283823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923C4A65-74FA-48C1-8A1C-4E3B522DF67C}" type="datetimeFigureOut">
              <a:rPr lang="es-EC" smtClean="0"/>
              <a:t>5/3/2018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9932B0EF-ADB8-4D33-BFC8-735AFB0ACF93}" type="slidenum">
              <a:rPr lang="es-EC" smtClean="0"/>
              <a:t>‹Nº›</a:t>
            </a:fld>
            <a:endParaRPr lang="es-EC"/>
          </a:p>
        </p:txBody>
      </p:sp>
    </p:spTree>
    <p:extLst>
      <p:ext uri="{BB962C8B-B14F-4D97-AF65-F5344CB8AC3E}">
        <p14:creationId xmlns:p14="http://schemas.microsoft.com/office/powerpoint/2010/main" val="86694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923C4A65-74FA-48C1-8A1C-4E3B522DF67C}" type="datetimeFigureOut">
              <a:rPr lang="es-EC" smtClean="0"/>
              <a:t>5/3/2018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9932B0EF-ADB8-4D33-BFC8-735AFB0ACF93}" type="slidenum">
              <a:rPr lang="es-EC" smtClean="0"/>
              <a:t>‹Nº›</a:t>
            </a:fld>
            <a:endParaRPr lang="es-EC"/>
          </a:p>
        </p:txBody>
      </p:sp>
    </p:spTree>
    <p:extLst>
      <p:ext uri="{BB962C8B-B14F-4D97-AF65-F5344CB8AC3E}">
        <p14:creationId xmlns:p14="http://schemas.microsoft.com/office/powerpoint/2010/main" val="2161973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923C4A65-74FA-48C1-8A1C-4E3B522DF67C}" type="datetimeFigureOut">
              <a:rPr lang="es-EC" smtClean="0"/>
              <a:t>5/3/2018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9932B0EF-ADB8-4D33-BFC8-735AFB0ACF93}" type="slidenum">
              <a:rPr lang="es-EC" smtClean="0"/>
              <a:t>‹Nº›</a:t>
            </a:fld>
            <a:endParaRPr lang="es-EC"/>
          </a:p>
        </p:txBody>
      </p:sp>
    </p:spTree>
    <p:extLst>
      <p:ext uri="{BB962C8B-B14F-4D97-AF65-F5344CB8AC3E}">
        <p14:creationId xmlns:p14="http://schemas.microsoft.com/office/powerpoint/2010/main" val="2868867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923C4A65-74FA-48C1-8A1C-4E3B522DF67C}" type="datetimeFigureOut">
              <a:rPr lang="es-EC" smtClean="0"/>
              <a:t>5/3/2018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9932B0EF-ADB8-4D33-BFC8-735AFB0ACF93}" type="slidenum">
              <a:rPr lang="es-EC" smtClean="0"/>
              <a:t>‹Nº›</a:t>
            </a:fld>
            <a:endParaRPr lang="es-EC"/>
          </a:p>
        </p:txBody>
      </p:sp>
    </p:spTree>
    <p:extLst>
      <p:ext uri="{BB962C8B-B14F-4D97-AF65-F5344CB8AC3E}">
        <p14:creationId xmlns:p14="http://schemas.microsoft.com/office/powerpoint/2010/main" val="3284479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923C4A65-74FA-48C1-8A1C-4E3B522DF67C}" type="datetimeFigureOut">
              <a:rPr lang="es-EC" smtClean="0"/>
              <a:t>5/3/2018</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9932B0EF-ADB8-4D33-BFC8-735AFB0ACF93}" type="slidenum">
              <a:rPr lang="es-EC" smtClean="0"/>
              <a:t>‹Nº›</a:t>
            </a:fld>
            <a:endParaRPr lang="es-EC"/>
          </a:p>
        </p:txBody>
      </p:sp>
    </p:spTree>
    <p:extLst>
      <p:ext uri="{BB962C8B-B14F-4D97-AF65-F5344CB8AC3E}">
        <p14:creationId xmlns:p14="http://schemas.microsoft.com/office/powerpoint/2010/main" val="877609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923C4A65-74FA-48C1-8A1C-4E3B522DF67C}" type="datetimeFigureOut">
              <a:rPr lang="es-EC" smtClean="0"/>
              <a:t>5/3/2018</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9932B0EF-ADB8-4D33-BFC8-735AFB0ACF93}" type="slidenum">
              <a:rPr lang="es-EC" smtClean="0"/>
              <a:t>‹Nº›</a:t>
            </a:fld>
            <a:endParaRPr lang="es-EC"/>
          </a:p>
        </p:txBody>
      </p:sp>
    </p:spTree>
    <p:extLst>
      <p:ext uri="{BB962C8B-B14F-4D97-AF65-F5344CB8AC3E}">
        <p14:creationId xmlns:p14="http://schemas.microsoft.com/office/powerpoint/2010/main" val="3778708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23C4A65-74FA-48C1-8A1C-4E3B522DF67C}" type="datetimeFigureOut">
              <a:rPr lang="es-EC" smtClean="0"/>
              <a:t>5/3/2018</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9932B0EF-ADB8-4D33-BFC8-735AFB0ACF93}" type="slidenum">
              <a:rPr lang="es-EC" smtClean="0"/>
              <a:t>‹Nº›</a:t>
            </a:fld>
            <a:endParaRPr lang="es-EC"/>
          </a:p>
        </p:txBody>
      </p:sp>
    </p:spTree>
    <p:extLst>
      <p:ext uri="{BB962C8B-B14F-4D97-AF65-F5344CB8AC3E}">
        <p14:creationId xmlns:p14="http://schemas.microsoft.com/office/powerpoint/2010/main" val="40034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23C4A65-74FA-48C1-8A1C-4E3B522DF67C}" type="datetimeFigureOut">
              <a:rPr lang="es-EC" smtClean="0"/>
              <a:t>5/3/2018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9932B0EF-ADB8-4D33-BFC8-735AFB0ACF93}" type="slidenum">
              <a:rPr lang="es-EC" smtClean="0"/>
              <a:t>‹Nº›</a:t>
            </a:fld>
            <a:endParaRPr lang="es-EC"/>
          </a:p>
        </p:txBody>
      </p:sp>
    </p:spTree>
    <p:extLst>
      <p:ext uri="{BB962C8B-B14F-4D97-AF65-F5344CB8AC3E}">
        <p14:creationId xmlns:p14="http://schemas.microsoft.com/office/powerpoint/2010/main" val="178989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23C4A65-74FA-48C1-8A1C-4E3B522DF67C}" type="datetimeFigureOut">
              <a:rPr lang="es-EC" smtClean="0"/>
              <a:t>5/3/2018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9932B0EF-ADB8-4D33-BFC8-735AFB0ACF93}" type="slidenum">
              <a:rPr lang="es-EC" smtClean="0"/>
              <a:t>‹Nº›</a:t>
            </a:fld>
            <a:endParaRPr lang="es-EC"/>
          </a:p>
        </p:txBody>
      </p:sp>
    </p:spTree>
    <p:extLst>
      <p:ext uri="{BB962C8B-B14F-4D97-AF65-F5344CB8AC3E}">
        <p14:creationId xmlns:p14="http://schemas.microsoft.com/office/powerpoint/2010/main" val="1882351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3C4A65-74FA-48C1-8A1C-4E3B522DF67C}" type="datetimeFigureOut">
              <a:rPr lang="es-EC" smtClean="0"/>
              <a:t>5/3/2018</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2B0EF-ADB8-4D33-BFC8-735AFB0ACF93}" type="slidenum">
              <a:rPr lang="es-EC" smtClean="0"/>
              <a:t>‹Nº›</a:t>
            </a:fld>
            <a:endParaRPr lang="es-EC"/>
          </a:p>
        </p:txBody>
      </p:sp>
    </p:spTree>
    <p:extLst>
      <p:ext uri="{BB962C8B-B14F-4D97-AF65-F5344CB8AC3E}">
        <p14:creationId xmlns:p14="http://schemas.microsoft.com/office/powerpoint/2010/main" val="427933575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5.gif"/><Relationship Id="rId4" Type="http://schemas.openxmlformats.org/officeDocument/2006/relationships/image" Target="../media/image24.gif"/></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8.gif"/><Relationship Id="rId4" Type="http://schemas.openxmlformats.org/officeDocument/2006/relationships/image" Target="../media/image27.gif"/></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image" Target="../media/image340.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3.png"/><Relationship Id="rId3" Type="http://schemas.openxmlformats.org/officeDocument/2006/relationships/notesSlide" Target="../notesSlides/notesSlide12.xml"/><Relationship Id="rId7" Type="http://schemas.openxmlformats.org/officeDocument/2006/relationships/image" Target="../media/image37.wmf"/><Relationship Id="rId12"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51.png"/><Relationship Id="rId5" Type="http://schemas.openxmlformats.org/officeDocument/2006/relationships/image" Target="../media/image40.PNG"/><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png"/><Relationship Id="rId7" Type="http://schemas.openxmlformats.org/officeDocument/2006/relationships/diagramColors" Target="../diagrams/colors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9.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7.gif"/></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8.gif"/></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8.gif"/></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7.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87.pn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87.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image" Target="../media/image10.png"/><Relationship Id="rId5" Type="http://schemas.openxmlformats.org/officeDocument/2006/relationships/diagramLayout" Target="../diagrams/layout5.xml"/><Relationship Id="rId10" Type="http://schemas.openxmlformats.org/officeDocument/2006/relationships/hyperlink" Target="http://www.tecnoaccesible.net/node/4178" TargetMode="External"/><Relationship Id="rId4" Type="http://schemas.openxmlformats.org/officeDocument/2006/relationships/diagramData" Target="../diagrams/data5.xml"/><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87.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13.gif"/><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12.gi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diagramLayout" Target="../diagrams/layout7.xml"/><Relationship Id="rId1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http://sege.espe.edu.ec/wp-content/uploads/2013/08/cropped-Comunicado-2-1.jpg"/>
          <p:cNvPicPr/>
          <p:nvPr/>
        </p:nvPicPr>
        <p:blipFill rotWithShape="1">
          <a:blip r:embed="rId2" cstate="screen">
            <a:extLst>
              <a:ext uri="{28A0092B-C50C-407E-A947-70E740481C1C}">
                <a14:useLocalDpi xmlns:a14="http://schemas.microsoft.com/office/drawing/2010/main"/>
              </a:ext>
            </a:extLst>
          </a:blip>
          <a:srcRect r="73186"/>
          <a:stretch/>
        </p:blipFill>
        <p:spPr bwMode="auto">
          <a:xfrm>
            <a:off x="-13916" y="0"/>
            <a:ext cx="1413009" cy="1412776"/>
          </a:xfrm>
          <a:prstGeom prst="rect">
            <a:avLst/>
          </a:prstGeom>
          <a:noFill/>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813" b="94401" l="9663" r="89971">
                        <a14:foregroundMark x1="12811" y1="11979" x2="12811" y2="11979"/>
                        <a14:foregroundMark x1="12299" y1="10807" x2="12299" y2="10807"/>
                        <a14:foregroundMark x1="12518" y1="16016" x2="12518" y2="16016"/>
                        <a14:foregroundMark x1="12299" y1="14323" x2="12299" y2="14323"/>
                        <a14:foregroundMark x1="13031" y1="14974" x2="13031" y2="14974"/>
                        <a14:foregroundMark x1="12079" y1="9375" x2="12079" y2="9375"/>
                        <a14:foregroundMark x1="12665" y1="18229" x2="12665" y2="18229"/>
                        <a14:foregroundMark x1="12518" y1="21615" x2="12518" y2="21615"/>
                        <a14:foregroundMark x1="12665" y1="27995" x2="12665" y2="27995"/>
                        <a14:foregroundMark x1="12592" y1="33203" x2="12592" y2="33203"/>
                        <a14:foregroundMark x1="12811" y1="43620" x2="12811" y2="43620"/>
                        <a14:foregroundMark x1="12884" y1="49219" x2="12884" y2="49219"/>
                        <a14:foregroundMark x1="13104" y1="55729" x2="13104" y2="55729"/>
                        <a14:foregroundMark x1="12665" y1="63021" x2="12665" y2="63021"/>
                        <a14:foregroundMark x1="13324" y1="70573" x2="13324" y2="70573"/>
                        <a14:foregroundMark x1="13250" y1="81380" x2="13250" y2="81380"/>
                        <a14:foregroundMark x1="15959" y1="71484" x2="15959" y2="71484"/>
                        <a14:foregroundMark x1="18375" y1="83333" x2="18375" y2="83333"/>
                        <a14:foregroundMark x1="13616" y1="86068" x2="13616" y2="86068"/>
                        <a14:foregroundMark x1="12884" y1="67318" x2="12884" y2="67318"/>
                        <a14:foregroundMark x1="12152" y1="58984" x2="12152" y2="58984"/>
                        <a14:foregroundMark x1="12152" y1="52083" x2="12152" y2="52083"/>
                        <a14:foregroundMark x1="12665" y1="46875" x2="12665" y2="46875"/>
                        <a14:foregroundMark x1="13031" y1="41406" x2="13031" y2="41406"/>
                        <a14:foregroundMark x1="12884" y1="36719" x2="12884" y2="36719"/>
                        <a14:foregroundMark x1="12811" y1="30078" x2="12811" y2="30599"/>
                        <a14:foregroundMark x1="12079" y1="39714" x2="12079" y2="39714"/>
                        <a14:foregroundMark x1="45022" y1="88281" x2="45022" y2="88281"/>
                        <a14:foregroundMark x1="64275" y1="88411" x2="64275" y2="88411"/>
                        <a14:foregroundMark x1="78697" y1="88411" x2="78697" y2="88411"/>
                        <a14:foregroundMark x1="81259" y1="88672" x2="81259" y2="88672"/>
                        <a14:foregroundMark x1="57906" y1="88672" x2="57906" y2="88672"/>
                        <a14:foregroundMark x1="13031" y1="24479" x2="13031" y2="24479"/>
                        <a14:foregroundMark x1="14129" y1="18490" x2="14129" y2="18490"/>
                        <a14:foregroundMark x1="28917" y1="87891" x2="28917" y2="87891"/>
                        <a14:foregroundMark x1="37628" y1="88281" x2="37628" y2="88281"/>
                        <a14:foregroundMark x1="49854" y1="88281" x2="49854" y2="88281"/>
                        <a14:foregroundMark x1="68741" y1="88281" x2="68741" y2="88281"/>
                        <a14:foregroundMark x1="74451" y1="88411" x2="74451" y2="88411"/>
                        <a14:foregroundMark x1="31259" y1="88802" x2="31259" y2="88802"/>
                        <a14:foregroundMark x1="33895" y1="88021" x2="33895" y2="88021"/>
                        <a14:foregroundMark x1="36603" y1="88281" x2="36603" y2="88281"/>
                        <a14:foregroundMark x1="39824" y1="88281" x2="39824" y2="88281"/>
                        <a14:foregroundMark x1="43851" y1="88281" x2="43851" y2="88281"/>
                        <a14:foregroundMark x1="48243" y1="88021" x2="48243" y2="88021"/>
                        <a14:foregroundMark x1="40922" y1="88672" x2="40922" y2="88672"/>
                        <a14:foregroundMark x1="42826" y1="88021" x2="42826" y2="88021"/>
                        <a14:foregroundMark x1="46486" y1="88281" x2="46486" y2="88281"/>
                        <a14:foregroundMark x1="51611" y1="88672" x2="51611" y2="88672"/>
                        <a14:foregroundMark x1="55198" y1="88281" x2="55198" y2="88281"/>
                        <a14:foregroundMark x1="59151" y1="88281" x2="59151" y2="88281"/>
                        <a14:foregroundMark x1="53367" y1="88281" x2="53367" y2="88281"/>
                        <a14:foregroundMark x1="61054" y1="88281" x2="61054" y2="88281"/>
                        <a14:foregroundMark x1="63177" y1="88281" x2="63177" y2="88281"/>
                        <a14:foregroundMark x1="66837" y1="88411" x2="66837" y2="88411"/>
                        <a14:foregroundMark x1="71230" y1="88672" x2="71230" y2="88672"/>
                        <a14:foregroundMark x1="76135" y1="88411" x2="76135" y2="88411"/>
                        <a14:foregroundMark x1="80161" y1="88411" x2="80161" y2="88411"/>
                        <a14:foregroundMark x1="81991" y1="88672" x2="81991" y2="88672"/>
                        <a14:backgroundMark x1="21010" y1="18880" x2="21010" y2="18880"/>
                      </a14:backgroundRemoval>
                    </a14:imgEffect>
                  </a14:imgLayer>
                </a14:imgProps>
              </a:ext>
              <a:ext uri="{28A0092B-C50C-407E-A947-70E740481C1C}">
                <a14:useLocalDpi xmlns:a14="http://schemas.microsoft.com/office/drawing/2010/main" val="0"/>
              </a:ext>
            </a:extLst>
          </a:blip>
          <a:srcRect l="12057" t="7926" r="18175" b="11007"/>
          <a:stretch/>
        </p:blipFill>
        <p:spPr bwMode="auto">
          <a:xfrm>
            <a:off x="534996" y="1342624"/>
            <a:ext cx="9077564" cy="5515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ctrTitle" idx="4294967295"/>
          </p:nvPr>
        </p:nvSpPr>
        <p:spPr>
          <a:xfrm>
            <a:off x="801764" y="3288612"/>
            <a:ext cx="11448457" cy="1470025"/>
          </a:xfrm>
        </p:spPr>
        <p:txBody>
          <a:bodyPr>
            <a:noAutofit/>
          </a:bodyPr>
          <a:lstStyle/>
          <a:p>
            <a:pPr algn="ctr"/>
            <a:r>
              <a:rPr lang="es-EC" sz="1800" b="1" dirty="0">
                <a:latin typeface="Arial" panose="020B0604020202020204" pitchFamily="34" charset="0"/>
                <a:cs typeface="Arial" panose="020B0604020202020204" pitchFamily="34" charset="0"/>
              </a:rPr>
              <a:t>TEMA: </a:t>
            </a:r>
            <a:r>
              <a:rPr lang="es-ES" sz="1800" b="1" dirty="0">
                <a:latin typeface="Arial" panose="020B0604020202020204" pitchFamily="34" charset="0"/>
                <a:cs typeface="Arial" panose="020B0604020202020204" pitchFamily="34" charset="0"/>
              </a:rPr>
              <a:t>DISEÑO Y CONSTRUCCIÓN DE REDES DE DISTRIBUCIÓN DE POTENCIA PARA LA BANDA KU EN TECNOLOGÍA DE GUÍA DE ONDA INTEGRADA EN SUBSTRATO (SIW</a:t>
            </a:r>
            <a:r>
              <a:rPr lang="es-ES" sz="1800" b="1" dirty="0" smtClean="0">
                <a:latin typeface="Arial" panose="020B0604020202020204" pitchFamily="34" charset="0"/>
                <a:cs typeface="Arial" panose="020B0604020202020204" pitchFamily="34" charset="0"/>
              </a:rPr>
              <a:t>)</a:t>
            </a:r>
            <a:r>
              <a:rPr lang="es-EC" sz="1800" b="1" dirty="0">
                <a:latin typeface="Arial" panose="020B0604020202020204" pitchFamily="34" charset="0"/>
                <a:cs typeface="Arial" panose="020B0604020202020204" pitchFamily="34" charset="0"/>
              </a:rPr>
              <a:t/>
            </a:r>
            <a:br>
              <a:rPr lang="es-EC" sz="1800" b="1" dirty="0">
                <a:latin typeface="Arial" panose="020B0604020202020204" pitchFamily="34" charset="0"/>
                <a:cs typeface="Arial" panose="020B0604020202020204" pitchFamily="34" charset="0"/>
              </a:rPr>
            </a:br>
            <a:r>
              <a:rPr lang="es-EC" sz="1600" dirty="0">
                <a:solidFill>
                  <a:srgbClr val="9BBB63"/>
                </a:solidFill>
                <a:latin typeface="Arial" panose="020B0604020202020204" pitchFamily="34" charset="0"/>
                <a:cs typeface="Arial" panose="020B0604020202020204" pitchFamily="34" charset="0"/>
              </a:rPr>
              <a:t/>
            </a:r>
            <a:br>
              <a:rPr lang="es-EC" sz="1600" dirty="0">
                <a:solidFill>
                  <a:srgbClr val="9BBB63"/>
                </a:solidFill>
                <a:latin typeface="Arial" panose="020B0604020202020204" pitchFamily="34" charset="0"/>
                <a:cs typeface="Arial" panose="020B0604020202020204" pitchFamily="34" charset="0"/>
              </a:rPr>
            </a:br>
            <a:endParaRPr lang="es-EC" sz="1600" dirty="0">
              <a:solidFill>
                <a:srgbClr val="9BBB63"/>
              </a:solidFill>
              <a:latin typeface="Arial" panose="020B0604020202020204" pitchFamily="34" charset="0"/>
              <a:cs typeface="Arial" panose="020B0604020202020204" pitchFamily="34" charset="0"/>
            </a:endParaRPr>
          </a:p>
        </p:txBody>
      </p:sp>
      <p:pic>
        <p:nvPicPr>
          <p:cNvPr id="6" name="5 Imagen" descr="http://sege.espe.edu.ec/wp-content/uploads/2013/08/cropped-Comunicado-2-1.jpg"/>
          <p:cNvPicPr/>
          <p:nvPr/>
        </p:nvPicPr>
        <p:blipFill rotWithShape="1">
          <a:blip r:embed="rId2" cstate="screen">
            <a:extLst>
              <a:ext uri="{28A0092B-C50C-407E-A947-70E740481C1C}">
                <a14:useLocalDpi xmlns:a14="http://schemas.microsoft.com/office/drawing/2010/main"/>
              </a:ext>
            </a:extLst>
          </a:blip>
          <a:srcRect l="26253" r="2507"/>
          <a:stretch/>
        </p:blipFill>
        <p:spPr bwMode="auto">
          <a:xfrm>
            <a:off x="4940416" y="202605"/>
            <a:ext cx="2864642" cy="858751"/>
          </a:xfrm>
          <a:prstGeom prst="rect">
            <a:avLst/>
          </a:prstGeom>
          <a:noFill/>
          <a:ln>
            <a:noFill/>
          </a:ln>
          <a:extLst>
            <a:ext uri="{53640926-AAD7-44D8-BBD7-CCE9431645EC}">
              <a14:shadowObscured xmlns:a14="http://schemas.microsoft.com/office/drawing/2010/main"/>
            </a:ext>
          </a:extLst>
        </p:spPr>
      </p:pic>
      <p:sp>
        <p:nvSpPr>
          <p:cNvPr id="4" name="3 Rectángulo"/>
          <p:cNvSpPr/>
          <p:nvPr/>
        </p:nvSpPr>
        <p:spPr>
          <a:xfrm>
            <a:off x="875297" y="1382380"/>
            <a:ext cx="11316703" cy="1569660"/>
          </a:xfrm>
          <a:prstGeom prst="rect">
            <a:avLst/>
          </a:prstGeom>
        </p:spPr>
        <p:txBody>
          <a:bodyPr wrap="square">
            <a:spAutoFit/>
          </a:bodyPr>
          <a:lstStyle/>
          <a:p>
            <a:pPr algn="ctr"/>
            <a:r>
              <a:rPr lang="es-ES" sz="1600" dirty="0">
                <a:latin typeface="Arial" panose="020B0604020202020204" pitchFamily="34" charset="0"/>
                <a:cs typeface="Arial" panose="020B0604020202020204" pitchFamily="34" charset="0"/>
              </a:rPr>
              <a:t>DEPARTAMENTO DE ELÉCTRICA Y ELECTRÓNICA</a:t>
            </a:r>
            <a:endParaRPr lang="es-EC" sz="1600" dirty="0">
              <a:latin typeface="Arial" panose="020B0604020202020204" pitchFamily="34" charset="0"/>
              <a:cs typeface="Arial" panose="020B0604020202020204" pitchFamily="34" charset="0"/>
            </a:endParaRPr>
          </a:p>
          <a:p>
            <a:pPr algn="ctr"/>
            <a:r>
              <a:rPr lang="es-ES" sz="1600" dirty="0">
                <a:latin typeface="Arial" panose="020B0604020202020204" pitchFamily="34" charset="0"/>
                <a:cs typeface="Arial" panose="020B0604020202020204" pitchFamily="34" charset="0"/>
              </a:rPr>
              <a:t> </a:t>
            </a:r>
            <a:endParaRPr lang="es-EC" sz="1600" dirty="0">
              <a:latin typeface="Arial" panose="020B0604020202020204" pitchFamily="34" charset="0"/>
              <a:cs typeface="Arial" panose="020B0604020202020204" pitchFamily="34" charset="0"/>
            </a:endParaRPr>
          </a:p>
          <a:p>
            <a:pPr algn="ctr"/>
            <a:r>
              <a:rPr lang="es-ES" sz="1600" dirty="0">
                <a:latin typeface="Arial" panose="020B0604020202020204" pitchFamily="34" charset="0"/>
                <a:cs typeface="Arial" panose="020B0604020202020204" pitchFamily="34" charset="0"/>
              </a:rPr>
              <a:t>CARRERA DE INGENIERÍA EN ELECTRÓNICA Y TELECOMUNICACIONES</a:t>
            </a:r>
            <a:endParaRPr lang="es-EC" sz="1600" dirty="0">
              <a:latin typeface="Arial" panose="020B0604020202020204" pitchFamily="34" charset="0"/>
              <a:cs typeface="Arial" panose="020B0604020202020204" pitchFamily="34" charset="0"/>
            </a:endParaRPr>
          </a:p>
          <a:p>
            <a:pPr algn="ctr"/>
            <a:r>
              <a:rPr lang="es-ES" sz="1600" dirty="0">
                <a:latin typeface="Arial" panose="020B0604020202020204" pitchFamily="34" charset="0"/>
                <a:cs typeface="Arial" panose="020B0604020202020204" pitchFamily="34" charset="0"/>
              </a:rPr>
              <a:t> </a:t>
            </a:r>
            <a:endParaRPr lang="es-EC" sz="1600" dirty="0">
              <a:latin typeface="Arial" panose="020B0604020202020204" pitchFamily="34" charset="0"/>
              <a:cs typeface="Arial" panose="020B0604020202020204" pitchFamily="34" charset="0"/>
            </a:endParaRPr>
          </a:p>
          <a:p>
            <a:pPr algn="ctr"/>
            <a:r>
              <a:rPr lang="es-EC" sz="1600" dirty="0">
                <a:latin typeface="Arial" panose="020B0604020202020204" pitchFamily="34" charset="0"/>
                <a:cs typeface="Arial" panose="020B0604020202020204" pitchFamily="34" charset="0"/>
              </a:rPr>
              <a:t>PROYECTO DE GRADO PREVIO A LA OBTENCIÓN DEL TÍTULO DE INGENIERO EN ELECTRÓNICA Y TELECOMUNICACIONES</a:t>
            </a:r>
          </a:p>
        </p:txBody>
      </p:sp>
      <p:sp>
        <p:nvSpPr>
          <p:cNvPr id="7" name="6 Rectángulo"/>
          <p:cNvSpPr/>
          <p:nvPr/>
        </p:nvSpPr>
        <p:spPr>
          <a:xfrm>
            <a:off x="3348067" y="4793771"/>
            <a:ext cx="6354729" cy="338554"/>
          </a:xfrm>
          <a:prstGeom prst="rect">
            <a:avLst/>
          </a:prstGeom>
        </p:spPr>
        <p:txBody>
          <a:bodyPr wrap="square">
            <a:spAutoFit/>
          </a:bodyPr>
          <a:lstStyle/>
          <a:p>
            <a:pPr algn="ctr"/>
            <a:r>
              <a:rPr lang="es-ES" sz="1600" dirty="0">
                <a:latin typeface="Arial" panose="020B0604020202020204" pitchFamily="34" charset="0"/>
                <a:cs typeface="Arial" panose="020B0604020202020204" pitchFamily="34" charset="0"/>
              </a:rPr>
              <a:t>ELABORADO POR:</a:t>
            </a:r>
            <a:r>
              <a:rPr lang="es-EC" sz="1600" dirty="0">
                <a:latin typeface="Arial" panose="020B0604020202020204" pitchFamily="34" charset="0"/>
                <a:cs typeface="Arial" panose="020B0604020202020204" pitchFamily="34" charset="0"/>
              </a:rPr>
              <a:t> </a:t>
            </a:r>
            <a:r>
              <a:rPr lang="es-EC" sz="1600" dirty="0" smtClean="0">
                <a:latin typeface="Arial" panose="020B0604020202020204" pitchFamily="34" charset="0"/>
                <a:cs typeface="Arial" panose="020B0604020202020204" pitchFamily="34" charset="0"/>
              </a:rPr>
              <a:t>EDWIN ROBERTO LLUGSHA TOAPANTA</a:t>
            </a:r>
            <a:endParaRPr lang="es-EC" sz="1600" dirty="0">
              <a:latin typeface="Arial" panose="020B0604020202020204" pitchFamily="34" charset="0"/>
              <a:cs typeface="Arial" panose="020B0604020202020204" pitchFamily="34" charset="0"/>
            </a:endParaRPr>
          </a:p>
        </p:txBody>
      </p:sp>
      <p:sp>
        <p:nvSpPr>
          <p:cNvPr id="8" name="7 Rectángulo"/>
          <p:cNvSpPr/>
          <p:nvPr/>
        </p:nvSpPr>
        <p:spPr>
          <a:xfrm>
            <a:off x="2882988" y="5894067"/>
            <a:ext cx="9309012" cy="461665"/>
          </a:xfrm>
          <a:prstGeom prst="rect">
            <a:avLst/>
          </a:prstGeom>
        </p:spPr>
        <p:txBody>
          <a:bodyPr wrap="square">
            <a:spAutoFit/>
          </a:bodyPr>
          <a:lstStyle/>
          <a:p>
            <a:r>
              <a:rPr lang="es-EC" sz="1200" b="1" dirty="0">
                <a:latin typeface="Arial" panose="020B0604020202020204" pitchFamily="34" charset="0"/>
                <a:cs typeface="Arial" panose="020B0604020202020204" pitchFamily="34" charset="0"/>
              </a:rPr>
              <a:t>                Ing. Raúl Haro MSc.		                                Ing. </a:t>
            </a:r>
            <a:r>
              <a:rPr lang="es-EC" sz="1200" b="1" dirty="0" err="1" smtClean="0">
                <a:latin typeface="Arial" panose="020B0604020202020204" pitchFamily="34" charset="0"/>
                <a:cs typeface="Arial" panose="020B0604020202020204" pitchFamily="34" charset="0"/>
              </a:rPr>
              <a:t>MSc</a:t>
            </a:r>
            <a:r>
              <a:rPr lang="es-EC" sz="1200" b="1" dirty="0">
                <a:latin typeface="Arial" panose="020B0604020202020204" pitchFamily="34" charset="0"/>
                <a:cs typeface="Arial" panose="020B0604020202020204" pitchFamily="34" charset="0"/>
              </a:rPr>
              <a:t>.</a:t>
            </a:r>
            <a:endParaRPr lang="es-EC" sz="1200" dirty="0">
              <a:latin typeface="Arial" panose="020B0604020202020204" pitchFamily="34" charset="0"/>
              <a:cs typeface="Arial" panose="020B0604020202020204" pitchFamily="34" charset="0"/>
            </a:endParaRPr>
          </a:p>
          <a:p>
            <a:r>
              <a:rPr lang="es-EC" sz="1200" b="1" dirty="0">
                <a:latin typeface="Arial" panose="020B0604020202020204" pitchFamily="34" charset="0"/>
                <a:cs typeface="Arial" panose="020B0604020202020204" pitchFamily="34" charset="0"/>
              </a:rPr>
              <a:t>          TUTOR DEL PROYECTO	                                                   DOCENTE DESIGNADO </a:t>
            </a:r>
            <a:endParaRPr lang="es-EC"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34710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56" name="Marcador de contenido 2"/>
          <p:cNvSpPr txBox="1">
            <a:spLocks/>
          </p:cNvSpPr>
          <p:nvPr/>
        </p:nvSpPr>
        <p:spPr>
          <a:xfrm>
            <a:off x="8859128" y="5877990"/>
            <a:ext cx="1396179" cy="425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C" sz="2400" dirty="0">
              <a:cs typeface="Arial" panose="020B0604020202020204" pitchFamily="34" charset="0"/>
            </a:endParaRPr>
          </a:p>
          <a:p>
            <a:pPr marL="0" indent="0">
              <a:buFont typeface="Arial" panose="020B0604020202020204" pitchFamily="34" charset="0"/>
              <a:buNone/>
            </a:pPr>
            <a:endParaRPr lang="es-EC" sz="2400" dirty="0">
              <a:cs typeface="Arial" panose="020B0604020202020204" pitchFamily="34" charset="0"/>
            </a:endParaRPr>
          </a:p>
          <a:p>
            <a:pPr marL="0" indent="0">
              <a:buFont typeface="Arial" panose="020B0604020202020204" pitchFamily="34" charset="0"/>
              <a:buNone/>
            </a:pPr>
            <a:endParaRPr lang="es-EC" sz="2400" dirty="0">
              <a:cs typeface="Arial" panose="020B0604020202020204" pitchFamily="34" charset="0"/>
            </a:endParaRPr>
          </a:p>
        </p:txBody>
      </p:sp>
      <p:sp>
        <p:nvSpPr>
          <p:cNvPr id="10" name="11 Rectángulo">
            <a:extLst>
              <a:ext uri="{FF2B5EF4-FFF2-40B4-BE49-F238E27FC236}">
                <a16:creationId xmlns="" xmlns:a16="http://schemas.microsoft.com/office/drawing/2014/main" id="{9A0D88D2-D458-4518-BB5E-60E15CEB28DC}"/>
              </a:ext>
            </a:extLst>
          </p:cNvPr>
          <p:cNvSpPr/>
          <p:nvPr/>
        </p:nvSpPr>
        <p:spPr>
          <a:xfrm>
            <a:off x="0" y="0"/>
            <a:ext cx="9587345" cy="6400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t>MARCO TEÓRICO</a:t>
            </a:r>
          </a:p>
        </p:txBody>
      </p:sp>
      <p:sp>
        <p:nvSpPr>
          <p:cNvPr id="8" name="Rectángulo 7">
            <a:extLst>
              <a:ext uri="{FF2B5EF4-FFF2-40B4-BE49-F238E27FC236}">
                <a16:creationId xmlns="" xmlns:a16="http://schemas.microsoft.com/office/drawing/2014/main" id="{3886BDE2-DE07-4F69-9C71-03EFA7478780}"/>
              </a:ext>
            </a:extLst>
          </p:cNvPr>
          <p:cNvSpPr/>
          <p:nvPr/>
        </p:nvSpPr>
        <p:spPr>
          <a:xfrm>
            <a:off x="452777" y="880919"/>
            <a:ext cx="10929096" cy="2308324"/>
          </a:xfrm>
          <a:prstGeom prst="rect">
            <a:avLst/>
          </a:prstGeom>
        </p:spPr>
        <p:txBody>
          <a:bodyPr wrap="square">
            <a:spAutoFit/>
          </a:bodyPr>
          <a:lstStyle/>
          <a:p>
            <a:pPr algn="just"/>
            <a:r>
              <a:rPr lang="es-ES" sz="2400" b="1" dirty="0"/>
              <a:t>TECNOLOGÍA SIW</a:t>
            </a:r>
          </a:p>
          <a:p>
            <a:pPr algn="just"/>
            <a:endParaRPr lang="es-ES" sz="2400" b="1" dirty="0"/>
          </a:p>
          <a:p>
            <a:pPr algn="just"/>
            <a:r>
              <a:rPr lang="es-ES" sz="2400" dirty="0"/>
              <a:t>La tecnología SIW consiste en agrupar una guía de onda, dentro de un Sustrato Dieléctrico, creando paredes artificiales utilizando vías metalizadas</a:t>
            </a:r>
          </a:p>
          <a:p>
            <a:pPr algn="just"/>
            <a:r>
              <a:rPr lang="es-ES" sz="2400" dirty="0"/>
              <a:t>Obteniendo una amplia gama de diseños realizables, entre ellos: Resonadores, Diplexores, Filtros, Osciladores, Divisores, antenas.</a:t>
            </a:r>
            <a:endParaRPr lang="es-EC" sz="2400" dirty="0"/>
          </a:p>
        </p:txBody>
      </p:sp>
      <p:sp>
        <p:nvSpPr>
          <p:cNvPr id="5" name="Rectángulo 4">
            <a:extLst>
              <a:ext uri="{FF2B5EF4-FFF2-40B4-BE49-F238E27FC236}">
                <a16:creationId xmlns="" xmlns:a16="http://schemas.microsoft.com/office/drawing/2014/main" id="{97F25653-F671-45A3-B5C1-11E5062E35E0}"/>
              </a:ext>
            </a:extLst>
          </p:cNvPr>
          <p:cNvSpPr/>
          <p:nvPr/>
        </p:nvSpPr>
        <p:spPr>
          <a:xfrm>
            <a:off x="2648828" y="5566221"/>
            <a:ext cx="6096000" cy="369332"/>
          </a:xfrm>
          <a:prstGeom prst="rect">
            <a:avLst/>
          </a:prstGeom>
        </p:spPr>
        <p:txBody>
          <a:bodyPr>
            <a:spAutoFit/>
          </a:bodyPr>
          <a:lstStyle/>
          <a:p>
            <a:pPr algn="ctr"/>
            <a:r>
              <a:rPr lang="es-EC" dirty="0">
                <a:solidFill>
                  <a:srgbClr val="44546A"/>
                </a:solidFill>
                <a:ea typeface="Calibri" panose="020F0502020204030204" pitchFamily="34" charset="0"/>
                <a:cs typeface="Times New Roman" panose="02020603050405020304" pitchFamily="18" charset="0"/>
              </a:rPr>
              <a:t>Figura  2   Equivalencia entre SIW y la guía de onda tradicional</a:t>
            </a:r>
            <a:endParaRPr lang="en-US" sz="1100" i="1" dirty="0">
              <a:solidFill>
                <a:srgbClr val="44546A"/>
              </a:solidFill>
              <a:ea typeface="Calibri" panose="020F0502020204030204" pitchFamily="34" charset="0"/>
              <a:cs typeface="Times New Roman" panose="02020603050405020304" pitchFamily="18" charset="0"/>
            </a:endParaRPr>
          </a:p>
        </p:txBody>
      </p:sp>
      <p:pic>
        <p:nvPicPr>
          <p:cNvPr id="11" name="Imagen 10">
            <a:extLst>
              <a:ext uri="{FF2B5EF4-FFF2-40B4-BE49-F238E27FC236}">
                <a16:creationId xmlns="" xmlns:a16="http://schemas.microsoft.com/office/drawing/2014/main" id="{DDF20778-5408-487A-8030-65336CFB0178}"/>
              </a:ext>
            </a:extLst>
          </p:cNvPr>
          <p:cNvPicPr/>
          <p:nvPr/>
        </p:nvPicPr>
        <p:blipFill>
          <a:blip r:embed="rId3"/>
          <a:stretch>
            <a:fillRect/>
          </a:stretch>
        </p:blipFill>
        <p:spPr>
          <a:xfrm>
            <a:off x="3481533" y="3779300"/>
            <a:ext cx="4430590" cy="1622474"/>
          </a:xfrm>
          <a:prstGeom prst="rect">
            <a:avLst/>
          </a:prstGeom>
        </p:spPr>
      </p:pic>
    </p:spTree>
    <p:extLst>
      <p:ext uri="{BB962C8B-B14F-4D97-AF65-F5344CB8AC3E}">
        <p14:creationId xmlns:p14="http://schemas.microsoft.com/office/powerpoint/2010/main" val="28391139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p:cNvSpPr/>
          <p:nvPr/>
        </p:nvSpPr>
        <p:spPr>
          <a:xfrm>
            <a:off x="148858" y="246350"/>
            <a:ext cx="6411600" cy="6821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3" name="Rectángulo 2"/>
          <p:cNvSpPr/>
          <p:nvPr/>
        </p:nvSpPr>
        <p:spPr>
          <a:xfrm>
            <a:off x="665197" y="374899"/>
            <a:ext cx="5430803" cy="1200329"/>
          </a:xfrm>
          <a:prstGeom prst="rect">
            <a:avLst/>
          </a:prstGeom>
        </p:spPr>
        <p:txBody>
          <a:bodyPr wrap="square">
            <a:spAutoFit/>
          </a:bodyPr>
          <a:lstStyle/>
          <a:p>
            <a:r>
              <a:rPr lang="es-ES" sz="2400" b="1" dirty="0"/>
              <a:t>PARÁMETROS INTRÍNSECOS DE GUÍA SIW</a:t>
            </a:r>
          </a:p>
          <a:p>
            <a:endParaRPr lang="es-ES" sz="2400" dirty="0"/>
          </a:p>
          <a:p>
            <a:endParaRPr lang="es-ES" sz="2400" b="1" dirty="0"/>
          </a:p>
        </p:txBody>
      </p:sp>
      <mc:AlternateContent xmlns:mc="http://schemas.openxmlformats.org/markup-compatibility/2006" xmlns:a14="http://schemas.microsoft.com/office/drawing/2010/main">
        <mc:Choice Requires="a14">
          <p:sp>
            <p:nvSpPr>
              <p:cNvPr id="4" name="Rectángulo 3">
                <a:extLst>
                  <a:ext uri="{FF2B5EF4-FFF2-40B4-BE49-F238E27FC236}">
                    <a16:creationId xmlns="" xmlns:a16="http://schemas.microsoft.com/office/drawing/2014/main" id="{5689CC6A-CF2A-4239-98F7-CE90342C2F3E}"/>
                  </a:ext>
                </a:extLst>
              </p:cNvPr>
              <p:cNvSpPr/>
              <p:nvPr/>
            </p:nvSpPr>
            <p:spPr>
              <a:xfrm>
                <a:off x="464456" y="1575228"/>
                <a:ext cx="6937829" cy="3693319"/>
              </a:xfrm>
              <a:prstGeom prst="rect">
                <a:avLst/>
              </a:prstGeom>
            </p:spPr>
            <p:txBody>
              <a:bodyPr wrap="square">
                <a:spAutoFit/>
              </a:bodyPr>
              <a:lstStyle/>
              <a:p>
                <a:r>
                  <a:rPr lang="es-EC" dirty="0" smtClean="0"/>
                  <a:t>Constante dieléctrica: 			</a:t>
                </a:r>
                <a14:m>
                  <m:oMath xmlns:m="http://schemas.openxmlformats.org/officeDocument/2006/math">
                    <m:sSub>
                      <m:sSubPr>
                        <m:ctrlPr>
                          <a:rPr lang="el-GR"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𝜀</m:t>
                        </m:r>
                      </m:e>
                      <m:sub>
                        <m:r>
                          <a:rPr lang="es-EC" i="1">
                            <a:latin typeface="Cambria Math" panose="02040503050406030204" pitchFamily="18" charset="0"/>
                            <a:ea typeface="Cambria Math" panose="02040503050406030204" pitchFamily="18" charset="0"/>
                          </a:rPr>
                          <m:t>𝑟</m:t>
                        </m:r>
                      </m:sub>
                    </m:sSub>
                    <m:r>
                      <a:rPr lang="es-EC" i="1">
                        <a:latin typeface="Cambria Math" panose="02040503050406030204" pitchFamily="18" charset="0"/>
                      </a:rPr>
                      <m:t>=</m:t>
                    </m:r>
                    <m:r>
                      <a:rPr lang="es-EC" b="0" i="1" smtClean="0">
                        <a:latin typeface="Cambria Math" panose="02040503050406030204" pitchFamily="18" charset="0"/>
                      </a:rPr>
                      <m:t>2</m:t>
                    </m:r>
                    <m:r>
                      <a:rPr lang="es-EC" i="1">
                        <a:latin typeface="Cambria Math" panose="02040503050406030204" pitchFamily="18" charset="0"/>
                      </a:rPr>
                      <m:t>.</m:t>
                    </m:r>
                  </m:oMath>
                </a14:m>
                <a:r>
                  <a:rPr lang="es-EC" dirty="0" smtClean="0"/>
                  <a:t>2</a:t>
                </a:r>
              </a:p>
              <a:p>
                <a:endParaRPr lang="es-EC" dirty="0"/>
              </a:p>
              <a:p>
                <a:r>
                  <a:rPr lang="es-EC" dirty="0"/>
                  <a:t>Espesor del dieléctrico: 		</a:t>
                </a:r>
                <a:r>
                  <a:rPr lang="es-EC" dirty="0" smtClean="0"/>
                  <a:t>	h=1.575 </a:t>
                </a:r>
                <a:r>
                  <a:rPr lang="es-EC" dirty="0"/>
                  <a:t>[mm</a:t>
                </a:r>
                <a:r>
                  <a:rPr lang="es-EC" dirty="0" smtClean="0"/>
                  <a:t>]</a:t>
                </a:r>
              </a:p>
              <a:p>
                <a:endParaRPr lang="es-EC" dirty="0"/>
              </a:p>
              <a:p>
                <a:r>
                  <a:rPr lang="es-EC" dirty="0"/>
                  <a:t>Frecuencia:			</a:t>
                </a:r>
                <a:r>
                  <a:rPr lang="es-EC" dirty="0" smtClean="0"/>
                  <a:t>	Banda K </a:t>
                </a:r>
                <a:r>
                  <a:rPr lang="es-EC" dirty="0"/>
                  <a:t>(15-22 GHz</a:t>
                </a:r>
                <a:r>
                  <a:rPr lang="es-EC" dirty="0" smtClean="0"/>
                  <a:t>)</a:t>
                </a:r>
              </a:p>
              <a:p>
                <a:endParaRPr lang="es-EC" dirty="0"/>
              </a:p>
              <a:p>
                <a:r>
                  <a:rPr lang="es-EC" dirty="0"/>
                  <a:t>Ancho de la guía de onda:		</a:t>
                </a:r>
                <a:r>
                  <a:rPr lang="es-EC" dirty="0" smtClean="0"/>
                  <a:t>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𝑎</m:t>
                        </m:r>
                      </m:e>
                      <m:sub>
                        <m:r>
                          <a:rPr lang="es-EC" i="1">
                            <a:latin typeface="Cambria Math" panose="02040503050406030204" pitchFamily="18" charset="0"/>
                          </a:rPr>
                          <m:t>𝑠𝑖𝑤</m:t>
                        </m:r>
                      </m:sub>
                    </m:sSub>
                  </m:oMath>
                </a14:m>
                <a:r>
                  <a:rPr lang="es-EC" dirty="0"/>
                  <a:t>	</a:t>
                </a:r>
                <a:endParaRPr lang="es-EC" dirty="0" smtClean="0"/>
              </a:p>
              <a:p>
                <a:endParaRPr lang="es-EC" dirty="0"/>
              </a:p>
              <a:p>
                <a:r>
                  <a:rPr lang="es-EC" dirty="0" smtClean="0"/>
                  <a:t>Diámetro </a:t>
                </a:r>
                <a:r>
                  <a:rPr lang="es-EC" dirty="0"/>
                  <a:t>del cilindro</a:t>
                </a:r>
                <a:r>
                  <a:rPr lang="es-EC" dirty="0" smtClean="0"/>
                  <a:t>:</a:t>
                </a:r>
                <a:r>
                  <a:rPr lang="es-EC" dirty="0"/>
                  <a:t>		</a:t>
                </a:r>
                <a:r>
                  <a:rPr lang="es-EC" dirty="0" smtClean="0"/>
                  <a:t>	</a:t>
                </a:r>
                <a:r>
                  <a:rPr lang="es-EC" i="1" dirty="0" smtClean="0"/>
                  <a:t>d</a:t>
                </a:r>
              </a:p>
              <a:p>
                <a:endParaRPr lang="es-EC" i="1" dirty="0"/>
              </a:p>
              <a:p>
                <a:r>
                  <a:rPr lang="es-EC" dirty="0"/>
                  <a:t>Separación entre cilindros metalizados:	</a:t>
                </a:r>
                <a:r>
                  <a:rPr lang="es-EC" dirty="0" smtClean="0"/>
                  <a:t>	</a:t>
                </a:r>
                <a:r>
                  <a:rPr lang="es-EC" i="1" dirty="0" smtClean="0"/>
                  <a:t>p</a:t>
                </a:r>
              </a:p>
              <a:p>
                <a:endParaRPr lang="es-EC" i="1" dirty="0"/>
              </a:p>
              <a:p>
                <a:r>
                  <a:rPr lang="es-EC" dirty="0" smtClean="0"/>
                  <a:t>Velocidad </a:t>
                </a:r>
                <a:r>
                  <a:rPr lang="es-EC" dirty="0"/>
                  <a:t>de la luz:			</a:t>
                </a:r>
                <a:r>
                  <a:rPr lang="es-EC" dirty="0" smtClean="0"/>
                  <a:t>	</a:t>
                </a:r>
                <a14:m>
                  <m:oMath xmlns:m="http://schemas.openxmlformats.org/officeDocument/2006/math">
                    <m:r>
                      <a:rPr lang="es-EC" i="1">
                        <a:latin typeface="Cambria Math" panose="02040503050406030204" pitchFamily="18" charset="0"/>
                      </a:rPr>
                      <m:t>𝑐</m:t>
                    </m:r>
                    <m:r>
                      <a:rPr lang="es-EC" i="1">
                        <a:latin typeface="Cambria Math" panose="02040503050406030204" pitchFamily="18" charset="0"/>
                      </a:rPr>
                      <m:t>=3∗</m:t>
                    </m:r>
                    <m:sSup>
                      <m:sSupPr>
                        <m:ctrlPr>
                          <a:rPr lang="es-EC" i="1">
                            <a:latin typeface="Cambria Math" panose="02040503050406030204" pitchFamily="18" charset="0"/>
                          </a:rPr>
                        </m:ctrlPr>
                      </m:sSupPr>
                      <m:e>
                        <m:r>
                          <a:rPr lang="es-EC" i="1">
                            <a:latin typeface="Cambria Math" panose="02040503050406030204" pitchFamily="18" charset="0"/>
                          </a:rPr>
                          <m:t>10</m:t>
                        </m:r>
                      </m:e>
                      <m:sup>
                        <m:r>
                          <a:rPr lang="es-EC" i="1">
                            <a:latin typeface="Cambria Math" panose="02040503050406030204" pitchFamily="18" charset="0"/>
                          </a:rPr>
                          <m:t>8</m:t>
                        </m:r>
                      </m:sup>
                    </m:sSup>
                    <m:r>
                      <a:rPr lang="es-EC" i="1">
                        <a:latin typeface="Cambria Math" panose="02040503050406030204" pitchFamily="18" charset="0"/>
                      </a:rPr>
                      <m:t>[</m:t>
                    </m:r>
                    <m:r>
                      <a:rPr lang="es-EC" i="1">
                        <a:latin typeface="Cambria Math" panose="02040503050406030204" pitchFamily="18" charset="0"/>
                      </a:rPr>
                      <m:t>𝑚</m:t>
                    </m:r>
                    <m:r>
                      <a:rPr lang="es-EC" i="1">
                        <a:latin typeface="Cambria Math" panose="02040503050406030204" pitchFamily="18" charset="0"/>
                      </a:rPr>
                      <m:t>/</m:t>
                    </m:r>
                    <m:r>
                      <a:rPr lang="es-EC" i="1">
                        <a:latin typeface="Cambria Math" panose="02040503050406030204" pitchFamily="18" charset="0"/>
                      </a:rPr>
                      <m:t>𝑠</m:t>
                    </m:r>
                    <m:r>
                      <a:rPr lang="es-EC" i="1">
                        <a:latin typeface="Cambria Math" panose="02040503050406030204" pitchFamily="18" charset="0"/>
                      </a:rPr>
                      <m:t>]</m:t>
                    </m:r>
                  </m:oMath>
                </a14:m>
                <a:endParaRPr lang="es-EC" dirty="0"/>
              </a:p>
            </p:txBody>
          </p:sp>
        </mc:Choice>
        <mc:Fallback xmlns="">
          <p:sp>
            <p:nvSpPr>
              <p:cNvPr id="4" name="Rectángulo 3">
                <a:extLst>
                  <a:ext uri="{FF2B5EF4-FFF2-40B4-BE49-F238E27FC236}">
                    <a16:creationId xmlns="" xmlns:a16="http://schemas.microsoft.com/office/drawing/2014/main" xmlns:a14="http://schemas.microsoft.com/office/drawing/2010/main" id="{5689CC6A-CF2A-4239-98F7-CE90342C2F3E}"/>
                  </a:ext>
                </a:extLst>
              </p:cNvPr>
              <p:cNvSpPr>
                <a:spLocks noRot="1" noChangeAspect="1" noMove="1" noResize="1" noEditPoints="1" noAdjustHandles="1" noChangeArrowheads="1" noChangeShapeType="1" noTextEdit="1"/>
              </p:cNvSpPr>
              <p:nvPr/>
            </p:nvSpPr>
            <p:spPr>
              <a:xfrm>
                <a:off x="464456" y="1575228"/>
                <a:ext cx="6937829" cy="3693319"/>
              </a:xfrm>
              <a:prstGeom prst="rect">
                <a:avLst/>
              </a:prstGeom>
              <a:blipFill rotWithShape="0">
                <a:blip r:embed="rId3"/>
                <a:stretch>
                  <a:fillRect l="-703" t="-825" b="-1650"/>
                </a:stretch>
              </a:blipFill>
            </p:spPr>
            <p:txBody>
              <a:bodyPr/>
              <a:lstStyle/>
              <a:p>
                <a:r>
                  <a:rPr lang="es-EC">
                    <a:noFill/>
                  </a:rPr>
                  <a:t> </a:t>
                </a:r>
              </a:p>
            </p:txBody>
          </p:sp>
        </mc:Fallback>
      </mc:AlternateContent>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285" y="1528618"/>
            <a:ext cx="4132530" cy="3088053"/>
          </a:xfrm>
          <a:prstGeom prst="rect">
            <a:avLst/>
          </a:prstGeom>
        </p:spPr>
      </p:pic>
    </p:spTree>
    <p:extLst>
      <p:ext uri="{BB962C8B-B14F-4D97-AF65-F5344CB8AC3E}">
        <p14:creationId xmlns:p14="http://schemas.microsoft.com/office/powerpoint/2010/main" val="3074737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ipse 11"/>
          <p:cNvSpPr/>
          <p:nvPr/>
        </p:nvSpPr>
        <p:spPr>
          <a:xfrm>
            <a:off x="148857" y="380489"/>
            <a:ext cx="7863029" cy="6821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20" name="CuadroTexto 19"/>
          <p:cNvSpPr txBox="1"/>
          <p:nvPr/>
        </p:nvSpPr>
        <p:spPr>
          <a:xfrm>
            <a:off x="148857" y="1090906"/>
            <a:ext cx="11738348" cy="1200329"/>
          </a:xfrm>
          <a:prstGeom prst="rect">
            <a:avLst/>
          </a:prstGeom>
          <a:noFill/>
        </p:spPr>
        <p:txBody>
          <a:bodyPr wrap="square" rtlCol="0">
            <a:spAutoFit/>
          </a:bodyPr>
          <a:lstStyle/>
          <a:p>
            <a:pPr algn="just"/>
            <a:r>
              <a:rPr lang="es-ES" sz="2400" dirty="0"/>
              <a:t> </a:t>
            </a:r>
            <a:endParaRPr lang="es-ES" sz="2400" b="1" dirty="0"/>
          </a:p>
          <a:p>
            <a:pPr algn="just"/>
            <a:endParaRPr lang="es-EC" sz="2400" dirty="0"/>
          </a:p>
          <a:p>
            <a:pPr algn="just"/>
            <a:endParaRPr lang="es-ES" sz="2400" dirty="0"/>
          </a:p>
        </p:txBody>
      </p:sp>
      <p:sp>
        <p:nvSpPr>
          <p:cNvPr id="3" name="Rectángulo 2"/>
          <p:cNvSpPr/>
          <p:nvPr/>
        </p:nvSpPr>
        <p:spPr>
          <a:xfrm>
            <a:off x="520545" y="471208"/>
            <a:ext cx="11174150" cy="830997"/>
          </a:xfrm>
          <a:prstGeom prst="rect">
            <a:avLst/>
          </a:prstGeom>
        </p:spPr>
        <p:txBody>
          <a:bodyPr wrap="square">
            <a:spAutoFit/>
          </a:bodyPr>
          <a:lstStyle/>
          <a:p>
            <a:r>
              <a:rPr lang="es-EC" sz="2400" b="1" dirty="0"/>
              <a:t>Consideraciones de diseño en los Parámetros Intrínsecos</a:t>
            </a:r>
            <a:endParaRPr lang="es-ES" sz="2400" b="1" dirty="0"/>
          </a:p>
          <a:p>
            <a:endParaRPr lang="es-ES" sz="2400" b="1" dirty="0"/>
          </a:p>
        </p:txBody>
      </p:sp>
      <mc:AlternateContent xmlns:mc="http://schemas.openxmlformats.org/markup-compatibility/2006" xmlns:a14="http://schemas.microsoft.com/office/drawing/2010/main">
        <mc:Choice Requires="a14">
          <p:sp>
            <p:nvSpPr>
              <p:cNvPr id="9" name="Rectángulo 8">
                <a:extLst>
                  <a:ext uri="{FF2B5EF4-FFF2-40B4-BE49-F238E27FC236}">
                    <a16:creationId xmlns="" xmlns:a16="http://schemas.microsoft.com/office/drawing/2014/main" id="{615E8461-C974-479A-BC77-14C117C7F10E}"/>
                  </a:ext>
                </a:extLst>
              </p:cNvPr>
              <p:cNvSpPr/>
              <p:nvPr/>
            </p:nvSpPr>
            <p:spPr>
              <a:xfrm>
                <a:off x="497305" y="1977252"/>
                <a:ext cx="5157537" cy="2410916"/>
              </a:xfrm>
              <a:prstGeom prst="rect">
                <a:avLst/>
              </a:prstGeom>
            </p:spPr>
            <p:txBody>
              <a:bodyPr wrap="square">
                <a:spAutoFit/>
              </a:bodyPr>
              <a:lstStyle/>
              <a:p>
                <a:pPr marL="342900" marR="0" lvl="0" indent="-342900" algn="just">
                  <a:lnSpc>
                    <a:spcPct val="150000"/>
                  </a:lnSpc>
                  <a:spcBef>
                    <a:spcPts val="0"/>
                  </a:spcBef>
                  <a:spcAft>
                    <a:spcPts val="800"/>
                  </a:spcAft>
                  <a:buFont typeface="Arial" panose="020B0604020202020204" pitchFamily="34" charset="0"/>
                  <a:buChar char="•"/>
                </a:pPr>
                <a:r>
                  <a:rPr lang="es-EC" sz="2400" dirty="0"/>
                  <a:t>La distancia entre los orificios metalizados (b</a:t>
                </a:r>
                <a14:m>
                  <m:oMath xmlns:m="http://schemas.openxmlformats.org/officeDocument/2006/math">
                    <m:r>
                      <a:rPr lang="es-EC" sz="2400" b="0" i="0" smtClean="0">
                        <a:latin typeface="Cambria Math" panose="02040503050406030204" pitchFamily="18" charset="0"/>
                      </a:rPr>
                      <m:t>)</m:t>
                    </m:r>
                  </m:oMath>
                </a14:m>
                <a:endParaRPr lang="es-EC" sz="2400" dirty="0"/>
              </a:p>
              <a:p>
                <a:pPr/>
                <a14:m>
                  <m:oMathPara xmlns:m="http://schemas.openxmlformats.org/officeDocument/2006/math">
                    <m:oMathParaPr>
                      <m:jc m:val="centerGroup"/>
                    </m:oMathParaPr>
                    <m:oMath xmlns:m="http://schemas.openxmlformats.org/officeDocument/2006/math">
                      <m:sSub>
                        <m:sSubPr>
                          <m:ctrlPr>
                            <a:rPr lang="es-EC" sz="2400" i="1">
                              <a:latin typeface="Cambria Math" panose="02040503050406030204" pitchFamily="18" charset="0"/>
                              <a:ea typeface="Cambria Math" panose="02040503050406030204" pitchFamily="18" charset="0"/>
                            </a:rPr>
                          </m:ctrlPr>
                        </m:sSubPr>
                        <m:e>
                          <m:r>
                            <a:rPr lang="es-EC" sz="2400" i="1">
                              <a:latin typeface="Cambria Math" panose="02040503050406030204" pitchFamily="18" charset="0"/>
                              <a:ea typeface="Cambria Math" panose="02040503050406030204" pitchFamily="18" charset="0"/>
                            </a:rPr>
                            <m:t>0,5∗</m:t>
                          </m:r>
                          <m:r>
                            <a:rPr lang="es-EC" sz="2400" i="1">
                              <a:latin typeface="Cambria Math" panose="02040503050406030204" pitchFamily="18" charset="0"/>
                              <a:ea typeface="Cambria Math" panose="02040503050406030204" pitchFamily="18" charset="0"/>
                            </a:rPr>
                            <m:t>𝜆</m:t>
                          </m:r>
                          <m:r>
                            <a:rPr lang="es-EC" sz="2400" i="1">
                              <a:latin typeface="Cambria Math" panose="02040503050406030204" pitchFamily="18" charset="0"/>
                              <a:ea typeface="Cambria Math" panose="02040503050406030204" pitchFamily="18" charset="0"/>
                            </a:rPr>
                            <m:t>𝑔</m:t>
                          </m:r>
                        </m:e>
                        <m:sub>
                          <m:r>
                            <a:rPr lang="es-EC" sz="2400" i="1">
                              <a:latin typeface="Cambria Math" panose="02040503050406030204" pitchFamily="18" charset="0"/>
                              <a:ea typeface="Cambria Math" panose="02040503050406030204" pitchFamily="18" charset="0"/>
                            </a:rPr>
                            <m:t>𝑚𝑎𝑥</m:t>
                          </m:r>
                        </m:sub>
                      </m:sSub>
                      <m:r>
                        <a:rPr lang="es-EC" sz="2400" i="1">
                          <a:latin typeface="Cambria Math" panose="02040503050406030204" pitchFamily="18" charset="0"/>
                          <a:ea typeface="Cambria Math" panose="02040503050406030204" pitchFamily="18" charset="0"/>
                        </a:rPr>
                        <m:t>&lt;</m:t>
                      </m:r>
                      <m:r>
                        <a:rPr lang="es-EC" sz="2400" i="1">
                          <a:latin typeface="Cambria Math" panose="02040503050406030204" pitchFamily="18" charset="0"/>
                          <a:ea typeface="Cambria Math" panose="02040503050406030204" pitchFamily="18" charset="0"/>
                        </a:rPr>
                        <m:t>𝑝</m:t>
                      </m:r>
                      <m:r>
                        <a:rPr lang="es-EC" sz="2400" i="1">
                          <a:latin typeface="Cambria Math" panose="02040503050406030204" pitchFamily="18" charset="0"/>
                          <a:ea typeface="Cambria Math" panose="02040503050406030204" pitchFamily="18" charset="0"/>
                        </a:rPr>
                        <m:t>&lt;</m:t>
                      </m:r>
                      <m:sSub>
                        <m:sSubPr>
                          <m:ctrlPr>
                            <a:rPr lang="es-EC" sz="2400" i="1">
                              <a:latin typeface="Cambria Math" panose="02040503050406030204" pitchFamily="18" charset="0"/>
                              <a:ea typeface="Cambria Math" panose="02040503050406030204" pitchFamily="18" charset="0"/>
                            </a:rPr>
                          </m:ctrlPr>
                        </m:sSubPr>
                        <m:e>
                          <m:r>
                            <a:rPr lang="es-EC" sz="2400" i="1">
                              <a:latin typeface="Cambria Math" panose="02040503050406030204" pitchFamily="18" charset="0"/>
                              <a:ea typeface="Cambria Math" panose="02040503050406030204" pitchFamily="18" charset="0"/>
                            </a:rPr>
                            <m:t>0,25∗</m:t>
                          </m:r>
                          <m:r>
                            <a:rPr lang="es-EC" sz="2400" i="1">
                              <a:latin typeface="Cambria Math" panose="02040503050406030204" pitchFamily="18" charset="0"/>
                              <a:ea typeface="Cambria Math" panose="02040503050406030204" pitchFamily="18" charset="0"/>
                            </a:rPr>
                            <m:t>𝜆</m:t>
                          </m:r>
                          <m:r>
                            <a:rPr lang="es-EC" sz="2400" i="1">
                              <a:latin typeface="Cambria Math" panose="02040503050406030204" pitchFamily="18" charset="0"/>
                              <a:ea typeface="Cambria Math" panose="02040503050406030204" pitchFamily="18" charset="0"/>
                            </a:rPr>
                            <m:t>𝑔</m:t>
                          </m:r>
                        </m:e>
                        <m:sub>
                          <m:r>
                            <a:rPr lang="es-EC" sz="2400" i="1">
                              <a:latin typeface="Cambria Math" panose="02040503050406030204" pitchFamily="18" charset="0"/>
                              <a:ea typeface="Cambria Math" panose="02040503050406030204" pitchFamily="18" charset="0"/>
                            </a:rPr>
                            <m:t>𝑚𝑎𝑥</m:t>
                          </m:r>
                        </m:sub>
                      </m:sSub>
                    </m:oMath>
                  </m:oMathPara>
                </a14:m>
                <a:endParaRPr lang="es-EC" sz="2400" dirty="0"/>
              </a:p>
              <a:p>
                <a:endParaRPr lang="es-EC" sz="2400" dirty="0"/>
              </a:p>
              <a:p>
                <a:pPr/>
                <a14:m>
                  <m:oMathPara xmlns:m="http://schemas.openxmlformats.org/officeDocument/2006/math">
                    <m:oMathParaPr>
                      <m:jc m:val="centerGroup"/>
                    </m:oMathParaPr>
                    <m:oMath xmlns:m="http://schemas.openxmlformats.org/officeDocument/2006/math">
                      <m:r>
                        <a:rPr lang="es-EC" sz="2400" i="1">
                          <a:latin typeface="Cambria Math" panose="02040503050406030204" pitchFamily="18" charset="0"/>
                        </a:rPr>
                        <m:t>𝑝</m:t>
                      </m:r>
                      <m:r>
                        <a:rPr lang="es-EC" sz="2400" i="1">
                          <a:latin typeface="Cambria Math" panose="02040503050406030204" pitchFamily="18" charset="0"/>
                          <a:ea typeface="Cambria Math" panose="02040503050406030204" pitchFamily="18" charset="0"/>
                        </a:rPr>
                        <m:t>≤2∗</m:t>
                      </m:r>
                      <m:r>
                        <a:rPr lang="es-EC" sz="2400" i="1">
                          <a:latin typeface="Cambria Math" panose="02040503050406030204" pitchFamily="18" charset="0"/>
                          <a:ea typeface="Cambria Math" panose="02040503050406030204" pitchFamily="18" charset="0"/>
                        </a:rPr>
                        <m:t>𝑑</m:t>
                      </m:r>
                    </m:oMath>
                  </m:oMathPara>
                </a14:m>
                <a:endParaRPr lang="es-EC" sz="2400" dirty="0"/>
              </a:p>
            </p:txBody>
          </p:sp>
        </mc:Choice>
        <mc:Fallback xmlns="">
          <p:sp>
            <p:nvSpPr>
              <p:cNvPr id="9" name="Rectángulo 8">
                <a:extLst>
                  <a:ext uri="{FF2B5EF4-FFF2-40B4-BE49-F238E27FC236}">
                    <a16:creationId xmlns="" xmlns:a16="http://schemas.microsoft.com/office/drawing/2014/main" xmlns:a14="http://schemas.microsoft.com/office/drawing/2010/main" id="{615E8461-C974-479A-BC77-14C117C7F10E}"/>
                  </a:ext>
                </a:extLst>
              </p:cNvPr>
              <p:cNvSpPr>
                <a:spLocks noRot="1" noChangeAspect="1" noMove="1" noResize="1" noEditPoints="1" noAdjustHandles="1" noChangeArrowheads="1" noChangeShapeType="1" noTextEdit="1"/>
              </p:cNvSpPr>
              <p:nvPr/>
            </p:nvSpPr>
            <p:spPr>
              <a:xfrm>
                <a:off x="497305" y="1977252"/>
                <a:ext cx="5157537" cy="2410916"/>
              </a:xfrm>
              <a:prstGeom prst="rect">
                <a:avLst/>
              </a:prstGeom>
              <a:blipFill rotWithShape="0">
                <a:blip r:embed="rId4"/>
                <a:stretch>
                  <a:fillRect l="-1655" r="-1773" b="-1263"/>
                </a:stretch>
              </a:blipFill>
            </p:spPr>
            <p:txBody>
              <a:bodyPr/>
              <a:lstStyle/>
              <a:p>
                <a:r>
                  <a:rPr lang="es-EC">
                    <a:noFill/>
                  </a:rPr>
                  <a:t> </a:t>
                </a:r>
              </a:p>
            </p:txBody>
          </p:sp>
        </mc:Fallback>
      </mc:AlternateContent>
      <p:sp>
        <p:nvSpPr>
          <p:cNvPr id="10" name="Rectángulo 9">
            <a:extLst>
              <a:ext uri="{FF2B5EF4-FFF2-40B4-BE49-F238E27FC236}">
                <a16:creationId xmlns="" xmlns:a16="http://schemas.microsoft.com/office/drawing/2014/main" id="{44E6873D-C7AB-49DD-9EBE-04C66CD1F0F3}"/>
              </a:ext>
            </a:extLst>
          </p:cNvPr>
          <p:cNvSpPr/>
          <p:nvPr/>
        </p:nvSpPr>
        <p:spPr>
          <a:xfrm>
            <a:off x="304795" y="4726857"/>
            <a:ext cx="11582410" cy="1158138"/>
          </a:xfrm>
          <a:prstGeom prst="rect">
            <a:avLst/>
          </a:prstGeom>
        </p:spPr>
        <p:txBody>
          <a:bodyPr wrap="square">
            <a:spAutoFit/>
          </a:bodyPr>
          <a:lstStyle/>
          <a:p>
            <a:pPr indent="449580" algn="just">
              <a:lnSpc>
                <a:spcPct val="150000"/>
              </a:lnSpc>
              <a:spcAft>
                <a:spcPts val="800"/>
              </a:spcAft>
            </a:pPr>
            <a:r>
              <a:rPr lang="es-EC" sz="2200" dirty="0"/>
              <a:t>N</a:t>
            </a:r>
            <a:r>
              <a:rPr lang="es-EC" sz="2200" dirty="0" smtClean="0"/>
              <a:t>o </a:t>
            </a:r>
            <a:r>
              <a:rPr lang="es-EC" sz="2200" dirty="0"/>
              <a:t>son aplicables en todos los diseños de </a:t>
            </a:r>
            <a:r>
              <a:rPr lang="es-EC" sz="2200" dirty="0" smtClean="0"/>
              <a:t>SIW.</a:t>
            </a:r>
          </a:p>
          <a:p>
            <a:pPr indent="449580" algn="just">
              <a:lnSpc>
                <a:spcPct val="150000"/>
              </a:lnSpc>
              <a:spcAft>
                <a:spcPts val="800"/>
              </a:spcAft>
            </a:pPr>
            <a:r>
              <a:rPr lang="es-EC" sz="2200" dirty="0" smtClean="0"/>
              <a:t>Las </a:t>
            </a:r>
            <a:r>
              <a:rPr lang="es-EC" sz="2200" dirty="0"/>
              <a:t>consideraciones funcionan como parámetros para asegurar que disminuyan las </a:t>
            </a:r>
            <a:r>
              <a:rPr lang="es-EC" sz="2200" dirty="0" smtClean="0"/>
              <a:t>perdidas</a:t>
            </a:r>
            <a:r>
              <a:rPr lang="es-EC" sz="2200" dirty="0"/>
              <a:t>. </a:t>
            </a:r>
            <a:endParaRPr lang="en-US" sz="2200" dirty="0"/>
          </a:p>
        </p:txBody>
      </p:sp>
      <mc:AlternateContent xmlns:mc="http://schemas.openxmlformats.org/markup-compatibility/2006" xmlns:a14="http://schemas.microsoft.com/office/drawing/2010/main">
        <mc:Choice Requires="a14">
          <p:sp>
            <p:nvSpPr>
              <p:cNvPr id="11" name="Rectángulo 10">
                <a:extLst>
                  <a:ext uri="{FF2B5EF4-FFF2-40B4-BE49-F238E27FC236}">
                    <a16:creationId xmlns="" xmlns:a16="http://schemas.microsoft.com/office/drawing/2014/main" id="{20B9C8E6-9890-4CF0-B493-CD03DB288DBD}"/>
                  </a:ext>
                </a:extLst>
              </p:cNvPr>
              <p:cNvSpPr/>
              <p:nvPr/>
            </p:nvSpPr>
            <p:spPr>
              <a:xfrm>
                <a:off x="6527647" y="2040868"/>
                <a:ext cx="4348899" cy="2583977"/>
              </a:xfrm>
              <a:prstGeom prst="rect">
                <a:avLst/>
              </a:prstGeom>
            </p:spPr>
            <p:txBody>
              <a:bodyPr wrap="square">
                <a:spAutoFit/>
              </a:bodyPr>
              <a:lstStyle/>
              <a:p>
                <a:pPr marL="342900" indent="-342900" algn="just">
                  <a:lnSpc>
                    <a:spcPct val="150000"/>
                  </a:lnSpc>
                  <a:spcAft>
                    <a:spcPts val="800"/>
                  </a:spcAft>
                  <a:buFont typeface="Arial" panose="020B0604020202020204" pitchFamily="34" charset="0"/>
                  <a:buChar char="•"/>
                </a:pPr>
                <a:r>
                  <a:rPr lang="es-EC" sz="2400" dirty="0"/>
                  <a:t>El Diámetro de los orificios</a:t>
                </a:r>
              </a:p>
              <a:p>
                <a:pPr marL="342900" indent="-342900" algn="just">
                  <a:lnSpc>
                    <a:spcPct val="150000"/>
                  </a:lnSpc>
                  <a:spcAft>
                    <a:spcPts val="800"/>
                  </a:spcAft>
                  <a:buFont typeface="Arial" panose="020B0604020202020204" pitchFamily="34" charset="0"/>
                  <a:buChar char="•"/>
                </a:pPr>
                <a:endParaRPr lang="es-EC" sz="2400" dirty="0"/>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sz="2400">
                          <a:latin typeface="Cambria Math" panose="02040503050406030204" pitchFamily="18" charset="0"/>
                        </a:rPr>
                        <m:t>d</m:t>
                      </m:r>
                      <m:r>
                        <a:rPr lang="es-EC" sz="2400">
                          <a:latin typeface="Cambria Math" panose="02040503050406030204" pitchFamily="18" charset="0"/>
                        </a:rPr>
                        <m:t>&lt;</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m:rPr>
                                  <m:sty m:val="p"/>
                                </m:rPr>
                                <a:rPr lang="es-EC" sz="2400">
                                  <a:latin typeface="Cambria Math" panose="02040503050406030204" pitchFamily="18" charset="0"/>
                                </a:rPr>
                                <m:t>λ</m:t>
                              </m:r>
                            </m:e>
                            <m:sub>
                              <m:r>
                                <m:rPr>
                                  <m:sty m:val="p"/>
                                </m:rPr>
                                <a:rPr lang="es-EC" sz="2400">
                                  <a:latin typeface="Cambria Math" panose="02040503050406030204" pitchFamily="18" charset="0"/>
                                </a:rPr>
                                <m:t>g</m:t>
                              </m:r>
                            </m:sub>
                          </m:sSub>
                        </m:num>
                        <m:den>
                          <m:r>
                            <a:rPr lang="es-EC" sz="2400">
                              <a:latin typeface="Cambria Math" panose="02040503050406030204" pitchFamily="18" charset="0"/>
                            </a:rPr>
                            <m:t>5</m:t>
                          </m:r>
                        </m:den>
                      </m:f>
                      <m:r>
                        <a:rPr lang="es-EC" sz="2400">
                          <a:latin typeface="Cambria Math" panose="02040503050406030204" pitchFamily="18" charset="0"/>
                        </a:rPr>
                        <m:t> </m:t>
                      </m:r>
                    </m:oMath>
                  </m:oMathPara>
                </a14:m>
                <a:endParaRPr lang="en-US" sz="2400" dirty="0"/>
              </a:p>
            </p:txBody>
          </p:sp>
        </mc:Choice>
        <mc:Fallback xmlns="">
          <p:sp>
            <p:nvSpPr>
              <p:cNvPr id="11" name="Rectángulo 10">
                <a:extLst>
                  <a:ext uri="{FF2B5EF4-FFF2-40B4-BE49-F238E27FC236}">
                    <a16:creationId xmlns:a16="http://schemas.microsoft.com/office/drawing/2014/main" id="{20B9C8E6-9890-4CF0-B493-CD03DB288DBD}"/>
                  </a:ext>
                </a:extLst>
              </p:cNvPr>
              <p:cNvSpPr>
                <a:spLocks noRot="1" noChangeAspect="1" noMove="1" noResize="1" noEditPoints="1" noAdjustHandles="1" noChangeArrowheads="1" noChangeShapeType="1" noTextEdit="1"/>
              </p:cNvSpPr>
              <p:nvPr/>
            </p:nvSpPr>
            <p:spPr>
              <a:xfrm>
                <a:off x="6527647" y="2040868"/>
                <a:ext cx="4348899" cy="2583977"/>
              </a:xfrm>
              <a:prstGeom prst="rect">
                <a:avLst/>
              </a:prstGeom>
              <a:blipFill>
                <a:blip r:embed="rId5"/>
                <a:stretch>
                  <a:fillRect l="-1964"/>
                </a:stretch>
              </a:blipFill>
            </p:spPr>
            <p:txBody>
              <a:bodyPr/>
              <a:lstStyle/>
              <a:p>
                <a:r>
                  <a:rPr lang="en-US">
                    <a:noFill/>
                  </a:rPr>
                  <a:t> </a:t>
                </a:r>
              </a:p>
            </p:txBody>
          </p:sp>
        </mc:Fallback>
      </mc:AlternateContent>
    </p:spTree>
    <p:extLst>
      <p:ext uri="{BB962C8B-B14F-4D97-AF65-F5344CB8AC3E}">
        <p14:creationId xmlns:p14="http://schemas.microsoft.com/office/powerpoint/2010/main" val="2051749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ipse 10"/>
          <p:cNvSpPr/>
          <p:nvPr/>
        </p:nvSpPr>
        <p:spPr>
          <a:xfrm>
            <a:off x="148857" y="590232"/>
            <a:ext cx="4016743" cy="6821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3" name="Rectángulo 2"/>
          <p:cNvSpPr/>
          <p:nvPr/>
        </p:nvSpPr>
        <p:spPr>
          <a:xfrm>
            <a:off x="430956" y="751813"/>
            <a:ext cx="11174150" cy="1200329"/>
          </a:xfrm>
          <a:prstGeom prst="rect">
            <a:avLst/>
          </a:prstGeom>
        </p:spPr>
        <p:txBody>
          <a:bodyPr wrap="square">
            <a:spAutoFit/>
          </a:bodyPr>
          <a:lstStyle/>
          <a:p>
            <a:r>
              <a:rPr lang="es-ES" sz="2400" b="1" dirty="0"/>
              <a:t>MODOS DE PROPAGACIÓN </a:t>
            </a:r>
          </a:p>
          <a:p>
            <a:endParaRPr lang="es-ES" sz="2400" b="1" dirty="0"/>
          </a:p>
          <a:p>
            <a:pPr algn="just"/>
            <a:r>
              <a:rPr lang="es-ES" sz="2400" dirty="0"/>
              <a:t> Solo se soportan los modos TE</a:t>
            </a:r>
            <a:r>
              <a:rPr lang="es-ES" sz="2400" baseline="-25000" dirty="0"/>
              <a:t>m0</a:t>
            </a:r>
            <a:r>
              <a:rPr lang="es-ES" sz="2400" dirty="0"/>
              <a:t> con m = 1, 2,</a:t>
            </a:r>
            <a:r>
              <a:rPr lang="is-IS" sz="2400" dirty="0"/>
              <a:t>…</a:t>
            </a:r>
            <a:endParaRPr lang="es-EC" sz="2400" b="1" dirty="0"/>
          </a:p>
        </p:txBody>
      </p:sp>
      <p:sp>
        <p:nvSpPr>
          <p:cNvPr id="6" name="Rectángulo 5"/>
          <p:cNvSpPr/>
          <p:nvPr/>
        </p:nvSpPr>
        <p:spPr>
          <a:xfrm>
            <a:off x="1221206" y="5736855"/>
            <a:ext cx="3195170" cy="369332"/>
          </a:xfrm>
          <a:prstGeom prst="rect">
            <a:avLst/>
          </a:prstGeom>
        </p:spPr>
        <p:txBody>
          <a:bodyPr wrap="none">
            <a:spAutoFit/>
          </a:bodyPr>
          <a:lstStyle/>
          <a:p>
            <a:r>
              <a:rPr lang="es-ES_tradnl" dirty="0">
                <a:solidFill>
                  <a:schemeClr val="bg2">
                    <a:lumMod val="50000"/>
                  </a:schemeClr>
                </a:solidFill>
                <a:ea typeface="Arial" charset="0"/>
                <a:cs typeface="Arial" charset="0"/>
              </a:rPr>
              <a:t>Figura 3. Modos de Propagación</a:t>
            </a:r>
          </a:p>
        </p:txBody>
      </p:sp>
      <mc:AlternateContent xmlns:mc="http://schemas.openxmlformats.org/markup-compatibility/2006" xmlns:a14="http://schemas.microsoft.com/office/drawing/2010/main">
        <mc:Choice Requires="a14">
          <p:sp>
            <p:nvSpPr>
              <p:cNvPr id="4" name="3 Rectángulo"/>
              <p:cNvSpPr/>
              <p:nvPr/>
            </p:nvSpPr>
            <p:spPr>
              <a:xfrm>
                <a:off x="8282894" y="3067604"/>
                <a:ext cx="1727332" cy="5064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C" sz="2400" i="1">
                              <a:latin typeface="Cambria Math" panose="02040503050406030204" pitchFamily="18" charset="0"/>
                            </a:rPr>
                          </m:ctrlPr>
                        </m:accPr>
                        <m:e>
                          <m:sSub>
                            <m:sSubPr>
                              <m:ctrlPr>
                                <a:rPr lang="es-EC" sz="2400" i="1">
                                  <a:latin typeface="Cambria Math" panose="02040503050406030204" pitchFamily="18" charset="0"/>
                                </a:rPr>
                              </m:ctrlPr>
                            </m:sSubPr>
                            <m:e>
                              <m:r>
                                <a:rPr lang="es-ES" sz="2400" i="1">
                                  <a:latin typeface="Cambria Math" panose="02040503050406030204" pitchFamily="18" charset="0"/>
                                </a:rPr>
                                <m:t>𝐽</m:t>
                              </m:r>
                            </m:e>
                            <m:sub>
                              <m:r>
                                <a:rPr lang="es-ES" sz="2400" i="1">
                                  <a:latin typeface="Cambria Math" panose="02040503050406030204" pitchFamily="18" charset="0"/>
                                </a:rPr>
                                <m:t>𝑆</m:t>
                              </m:r>
                            </m:sub>
                          </m:sSub>
                        </m:e>
                      </m:acc>
                      <m:r>
                        <a:rPr lang="es-ES" sz="2400" i="1">
                          <a:latin typeface="Cambria Math" panose="02040503050406030204" pitchFamily="18" charset="0"/>
                        </a:rPr>
                        <m:t>=</m:t>
                      </m:r>
                      <m:acc>
                        <m:accPr>
                          <m:chr m:val="̂"/>
                          <m:ctrlPr>
                            <a:rPr lang="es-EC" sz="2400" i="1">
                              <a:latin typeface="Cambria Math" panose="02040503050406030204" pitchFamily="18" charset="0"/>
                            </a:rPr>
                          </m:ctrlPr>
                        </m:accPr>
                        <m:e>
                          <m:r>
                            <a:rPr lang="es-ES" sz="2400" i="1">
                              <a:latin typeface="Cambria Math" panose="02040503050406030204" pitchFamily="18" charset="0"/>
                            </a:rPr>
                            <m:t>𝑛</m:t>
                          </m:r>
                        </m:e>
                      </m:acc>
                      <m:r>
                        <a:rPr lang="es-ES" sz="2400" i="1">
                          <a:latin typeface="Cambria Math" panose="02040503050406030204" pitchFamily="18" charset="0"/>
                        </a:rPr>
                        <m:t>×</m:t>
                      </m:r>
                      <m:acc>
                        <m:accPr>
                          <m:chr m:val="̂"/>
                          <m:ctrlPr>
                            <a:rPr lang="es-EC" sz="2400" i="1">
                              <a:latin typeface="Cambria Math" panose="02040503050406030204" pitchFamily="18" charset="0"/>
                            </a:rPr>
                          </m:ctrlPr>
                        </m:accPr>
                        <m:e>
                          <m:r>
                            <a:rPr lang="es-ES" sz="2400" i="1">
                              <a:latin typeface="Cambria Math" panose="02040503050406030204" pitchFamily="18" charset="0"/>
                            </a:rPr>
                            <m:t>𝐻</m:t>
                          </m:r>
                        </m:e>
                      </m:acc>
                      <m:r>
                        <a:rPr lang="es-ES" sz="2400" i="1">
                          <a:latin typeface="Cambria Math" panose="02040503050406030204" pitchFamily="18" charset="0"/>
                        </a:rPr>
                        <m:t> </m:t>
                      </m:r>
                    </m:oMath>
                  </m:oMathPara>
                </a14:m>
                <a:endParaRPr lang="es-EC" sz="2400" dirty="0"/>
              </a:p>
            </p:txBody>
          </p:sp>
        </mc:Choice>
        <mc:Fallback xmlns="">
          <p:sp>
            <p:nvSpPr>
              <p:cNvPr id="4" name="3 Rectángulo"/>
              <p:cNvSpPr>
                <a:spLocks noRot="1" noChangeAspect="1" noMove="1" noResize="1" noEditPoints="1" noAdjustHandles="1" noChangeArrowheads="1" noChangeShapeType="1" noTextEdit="1"/>
              </p:cNvSpPr>
              <p:nvPr/>
            </p:nvSpPr>
            <p:spPr>
              <a:xfrm>
                <a:off x="8282894" y="3067604"/>
                <a:ext cx="1727332" cy="506421"/>
              </a:xfrm>
              <a:prstGeom prst="rect">
                <a:avLst/>
              </a:prstGeom>
              <a:blipFill>
                <a:blip r:embed="rId4"/>
                <a:stretch>
                  <a:fillRect/>
                </a:stretch>
              </a:blipFill>
            </p:spPr>
            <p:txBody>
              <a:bodyPr/>
              <a:lstStyle/>
              <a:p>
                <a:r>
                  <a:rPr lang="en-US">
                    <a:noFill/>
                  </a:rPr>
                  <a:t> </a:t>
                </a:r>
              </a:p>
            </p:txBody>
          </p:sp>
        </mc:Fallback>
      </mc:AlternateContent>
      <p:sp>
        <p:nvSpPr>
          <p:cNvPr id="7" name="6 Rectángulo"/>
          <p:cNvSpPr/>
          <p:nvPr/>
        </p:nvSpPr>
        <p:spPr>
          <a:xfrm>
            <a:off x="8091879" y="2514122"/>
            <a:ext cx="2108719" cy="461665"/>
          </a:xfrm>
          <a:prstGeom prst="rect">
            <a:avLst/>
          </a:prstGeom>
        </p:spPr>
        <p:txBody>
          <a:bodyPr wrap="none">
            <a:spAutoFit/>
          </a:bodyPr>
          <a:lstStyle/>
          <a:p>
            <a:r>
              <a:rPr lang="es-ES" dirty="0"/>
              <a:t> </a:t>
            </a:r>
            <a:r>
              <a:rPr lang="es-ES" sz="2400" dirty="0"/>
              <a:t>Ley de Ampere</a:t>
            </a:r>
            <a:endParaRPr lang="es-EC" sz="2400" dirty="0"/>
          </a:p>
        </p:txBody>
      </p:sp>
      <p:sp>
        <p:nvSpPr>
          <p:cNvPr id="8" name="7 Rectángulo"/>
          <p:cNvSpPr/>
          <p:nvPr/>
        </p:nvSpPr>
        <p:spPr>
          <a:xfrm>
            <a:off x="6908931" y="3870855"/>
            <a:ext cx="4785761" cy="1323439"/>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es-ES" sz="2000" dirty="0">
                <a:cs typeface="Arial" panose="020B0604020202020204" pitchFamily="34" charset="0"/>
              </a:rPr>
              <a:t>Si la corriente superficial no puede fluir en una determinada dirección, se deduce que el campo magnético perpendicular a dicha corriente superficial, no es soportado</a:t>
            </a:r>
            <a:endParaRPr lang="es-EC" sz="2000" dirty="0">
              <a:cs typeface="Arial" panose="020B0604020202020204" pitchFamily="34" charset="0"/>
            </a:endParaRPr>
          </a:p>
        </p:txBody>
      </p:sp>
      <p:pic>
        <p:nvPicPr>
          <p:cNvPr id="4098" name="Picture 2" descr="Resultado de imagen para modo de propagacion TE10">
            <a:extLst>
              <a:ext uri="{FF2B5EF4-FFF2-40B4-BE49-F238E27FC236}">
                <a16:creationId xmlns="" xmlns:a16="http://schemas.microsoft.com/office/drawing/2014/main" id="{06CE62F8-22EB-4E1E-9212-16E9C3CA1D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06" y="2302003"/>
            <a:ext cx="4873665" cy="3176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326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pic>
        <p:nvPicPr>
          <p:cNvPr id="3" name="Imagen 2"/>
          <p:cNvPicPr>
            <a:picLocks noChangeAspect="1"/>
          </p:cNvPicPr>
          <p:nvPr/>
        </p:nvPicPr>
        <p:blipFill rotWithShape="1">
          <a:blip r:embed="rId3">
            <a:grayscl/>
          </a:blip>
          <a:srcRect l="66817" t="3310"/>
          <a:stretch/>
        </p:blipFill>
        <p:spPr>
          <a:xfrm>
            <a:off x="4822927" y="5791601"/>
            <a:ext cx="1517119" cy="617592"/>
          </a:xfrm>
          <a:prstGeom prst="rect">
            <a:avLst/>
          </a:prstGeom>
        </p:spPr>
      </p:pic>
      <p:pic>
        <p:nvPicPr>
          <p:cNvPr id="12" name="Imagen 11">
            <a:extLst>
              <a:ext uri="{FF2B5EF4-FFF2-40B4-BE49-F238E27FC236}">
                <a16:creationId xmlns="" xmlns:a16="http://schemas.microsoft.com/office/drawing/2014/main" id="{01A89A8F-B9C1-41F5-B2F8-94A64F6F8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489" y="2286000"/>
            <a:ext cx="4404731" cy="2286000"/>
          </a:xfrm>
          <a:prstGeom prst="rect">
            <a:avLst/>
          </a:prstGeom>
        </p:spPr>
      </p:pic>
      <p:pic>
        <p:nvPicPr>
          <p:cNvPr id="14" name="Imagen 13">
            <a:extLst>
              <a:ext uri="{FF2B5EF4-FFF2-40B4-BE49-F238E27FC236}">
                <a16:creationId xmlns="" xmlns:a16="http://schemas.microsoft.com/office/drawing/2014/main" id="{66033DD0-EE3B-45B2-9648-9142328443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286000"/>
            <a:ext cx="5647296" cy="2286000"/>
          </a:xfrm>
          <a:prstGeom prst="rect">
            <a:avLst/>
          </a:prstGeom>
        </p:spPr>
      </p:pic>
      <p:sp>
        <p:nvSpPr>
          <p:cNvPr id="15" name="CuadroTexto 14">
            <a:extLst>
              <a:ext uri="{FF2B5EF4-FFF2-40B4-BE49-F238E27FC236}">
                <a16:creationId xmlns="" xmlns:a16="http://schemas.microsoft.com/office/drawing/2014/main" id="{905B2630-781B-41C9-845A-097C7618D819}"/>
              </a:ext>
            </a:extLst>
          </p:cNvPr>
          <p:cNvSpPr txBox="1"/>
          <p:nvPr/>
        </p:nvSpPr>
        <p:spPr>
          <a:xfrm>
            <a:off x="4822927" y="349030"/>
            <a:ext cx="2612767" cy="461665"/>
          </a:xfrm>
          <a:prstGeom prst="rect">
            <a:avLst/>
          </a:prstGeom>
          <a:noFill/>
        </p:spPr>
        <p:txBody>
          <a:bodyPr wrap="none" rtlCol="0">
            <a:spAutoFit/>
          </a:bodyPr>
          <a:lstStyle/>
          <a:p>
            <a:r>
              <a:rPr lang="es-EC" sz="2400" b="1" dirty="0"/>
              <a:t>CAMPO ELÉCTRICO</a:t>
            </a:r>
            <a:endParaRPr lang="en-US" sz="2400" b="1" dirty="0"/>
          </a:p>
        </p:txBody>
      </p:sp>
      <p:pic>
        <p:nvPicPr>
          <p:cNvPr id="16" name="Imagen 15">
            <a:extLst>
              <a:ext uri="{FF2B5EF4-FFF2-40B4-BE49-F238E27FC236}">
                <a16:creationId xmlns="" xmlns:a16="http://schemas.microsoft.com/office/drawing/2014/main" id="{103B1495-DCFA-4E9C-9940-8D13D61E50AE}"/>
              </a:ext>
            </a:extLst>
          </p:cNvPr>
          <p:cNvPicPr>
            <a:picLocks noChangeAspect="1"/>
          </p:cNvPicPr>
          <p:nvPr/>
        </p:nvPicPr>
        <p:blipFill>
          <a:blip r:embed="rId6"/>
          <a:stretch>
            <a:fillRect/>
          </a:stretch>
        </p:blipFill>
        <p:spPr>
          <a:xfrm>
            <a:off x="5230223" y="3743325"/>
            <a:ext cx="866775" cy="828675"/>
          </a:xfrm>
          <a:prstGeom prst="rect">
            <a:avLst/>
          </a:prstGeom>
        </p:spPr>
      </p:pic>
      <p:sp>
        <p:nvSpPr>
          <p:cNvPr id="10" name="CuadroTexto 9">
            <a:extLst>
              <a:ext uri="{FF2B5EF4-FFF2-40B4-BE49-F238E27FC236}">
                <a16:creationId xmlns="" xmlns:a16="http://schemas.microsoft.com/office/drawing/2014/main" id="{CA259343-1FFE-4F0C-A329-5558C947129C}"/>
              </a:ext>
            </a:extLst>
          </p:cNvPr>
          <p:cNvSpPr txBox="1"/>
          <p:nvPr/>
        </p:nvSpPr>
        <p:spPr>
          <a:xfrm>
            <a:off x="826489" y="1367697"/>
            <a:ext cx="2903744" cy="400110"/>
          </a:xfrm>
          <a:prstGeom prst="rect">
            <a:avLst/>
          </a:prstGeom>
          <a:noFill/>
        </p:spPr>
        <p:txBody>
          <a:bodyPr wrap="none" rtlCol="0">
            <a:spAutoFit/>
          </a:bodyPr>
          <a:lstStyle/>
          <a:p>
            <a:r>
              <a:rPr lang="es-EC" sz="2000" dirty="0"/>
              <a:t>Guía de Onda Rectangular</a:t>
            </a:r>
            <a:endParaRPr lang="en-US" sz="2000" dirty="0"/>
          </a:p>
        </p:txBody>
      </p:sp>
      <p:sp>
        <p:nvSpPr>
          <p:cNvPr id="11" name="CuadroTexto 10">
            <a:extLst>
              <a:ext uri="{FF2B5EF4-FFF2-40B4-BE49-F238E27FC236}">
                <a16:creationId xmlns="" xmlns:a16="http://schemas.microsoft.com/office/drawing/2014/main" id="{065B68C9-53AF-444E-B7C6-788EAAA642E9}"/>
              </a:ext>
            </a:extLst>
          </p:cNvPr>
          <p:cNvSpPr txBox="1"/>
          <p:nvPr/>
        </p:nvSpPr>
        <p:spPr>
          <a:xfrm>
            <a:off x="6331641" y="1367697"/>
            <a:ext cx="1132041" cy="400110"/>
          </a:xfrm>
          <a:prstGeom prst="rect">
            <a:avLst/>
          </a:prstGeom>
          <a:noFill/>
        </p:spPr>
        <p:txBody>
          <a:bodyPr wrap="none" rtlCol="0">
            <a:spAutoFit/>
          </a:bodyPr>
          <a:lstStyle/>
          <a:p>
            <a:r>
              <a:rPr lang="es-EC" sz="2000" dirty="0"/>
              <a:t>Guía SIW</a:t>
            </a:r>
            <a:endParaRPr lang="en-US" sz="2000" dirty="0"/>
          </a:p>
        </p:txBody>
      </p:sp>
    </p:spTree>
    <p:extLst>
      <p:ext uri="{BB962C8B-B14F-4D97-AF65-F5344CB8AC3E}">
        <p14:creationId xmlns:p14="http://schemas.microsoft.com/office/powerpoint/2010/main" val="641222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pic>
        <p:nvPicPr>
          <p:cNvPr id="4" name="Imagen 3"/>
          <p:cNvPicPr>
            <a:picLocks noChangeAspect="1"/>
          </p:cNvPicPr>
          <p:nvPr/>
        </p:nvPicPr>
        <p:blipFill>
          <a:blip r:embed="rId3">
            <a:grayscl/>
          </a:blip>
          <a:stretch>
            <a:fillRect/>
          </a:stretch>
        </p:blipFill>
        <p:spPr>
          <a:xfrm>
            <a:off x="3071065" y="5703777"/>
            <a:ext cx="6049870" cy="731520"/>
          </a:xfrm>
          <a:prstGeom prst="rect">
            <a:avLst/>
          </a:prstGeom>
        </p:spPr>
      </p:pic>
      <p:pic>
        <p:nvPicPr>
          <p:cNvPr id="9" name="Imagen 8">
            <a:extLst>
              <a:ext uri="{FF2B5EF4-FFF2-40B4-BE49-F238E27FC236}">
                <a16:creationId xmlns="" xmlns:a16="http://schemas.microsoft.com/office/drawing/2014/main" id="{3399AF73-A46E-41CF-B2DD-5DAA72E40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488" y="2286000"/>
            <a:ext cx="4404732" cy="2286000"/>
          </a:xfrm>
          <a:prstGeom prst="rect">
            <a:avLst/>
          </a:prstGeom>
        </p:spPr>
      </p:pic>
      <p:pic>
        <p:nvPicPr>
          <p:cNvPr id="13" name="Imagen 12">
            <a:extLst>
              <a:ext uri="{FF2B5EF4-FFF2-40B4-BE49-F238E27FC236}">
                <a16:creationId xmlns="" xmlns:a16="http://schemas.microsoft.com/office/drawing/2014/main" id="{1F480FB4-1726-4C42-8EFE-5F6816880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286000"/>
            <a:ext cx="5647296" cy="2286000"/>
          </a:xfrm>
          <a:prstGeom prst="rect">
            <a:avLst/>
          </a:prstGeom>
        </p:spPr>
      </p:pic>
      <p:sp>
        <p:nvSpPr>
          <p:cNvPr id="21" name="CuadroTexto 20">
            <a:extLst>
              <a:ext uri="{FF2B5EF4-FFF2-40B4-BE49-F238E27FC236}">
                <a16:creationId xmlns="" xmlns:a16="http://schemas.microsoft.com/office/drawing/2014/main" id="{62299581-635C-48A2-86B0-540B905FC5B4}"/>
              </a:ext>
            </a:extLst>
          </p:cNvPr>
          <p:cNvSpPr txBox="1"/>
          <p:nvPr/>
        </p:nvSpPr>
        <p:spPr>
          <a:xfrm>
            <a:off x="4672180" y="349030"/>
            <a:ext cx="2847639" cy="461665"/>
          </a:xfrm>
          <a:prstGeom prst="rect">
            <a:avLst/>
          </a:prstGeom>
          <a:noFill/>
        </p:spPr>
        <p:txBody>
          <a:bodyPr wrap="none" rtlCol="0">
            <a:spAutoFit/>
          </a:bodyPr>
          <a:lstStyle/>
          <a:p>
            <a:pPr algn="ctr"/>
            <a:r>
              <a:rPr lang="es-EC" sz="2400" b="1" dirty="0"/>
              <a:t>CAMPO MAGNÉTICO</a:t>
            </a:r>
            <a:endParaRPr lang="en-US" sz="2400" b="1" dirty="0"/>
          </a:p>
        </p:txBody>
      </p:sp>
      <p:pic>
        <p:nvPicPr>
          <p:cNvPr id="14" name="Imagen 13">
            <a:extLst>
              <a:ext uri="{FF2B5EF4-FFF2-40B4-BE49-F238E27FC236}">
                <a16:creationId xmlns="" xmlns:a16="http://schemas.microsoft.com/office/drawing/2014/main" id="{7D97DE03-85C6-4E73-9AF7-CC61FD4BF7EC}"/>
              </a:ext>
            </a:extLst>
          </p:cNvPr>
          <p:cNvPicPr>
            <a:picLocks noChangeAspect="1"/>
          </p:cNvPicPr>
          <p:nvPr/>
        </p:nvPicPr>
        <p:blipFill>
          <a:blip r:embed="rId6"/>
          <a:stretch>
            <a:fillRect/>
          </a:stretch>
        </p:blipFill>
        <p:spPr>
          <a:xfrm>
            <a:off x="5230223" y="3743325"/>
            <a:ext cx="866775" cy="828675"/>
          </a:xfrm>
          <a:prstGeom prst="rect">
            <a:avLst/>
          </a:prstGeom>
        </p:spPr>
      </p:pic>
      <p:sp>
        <p:nvSpPr>
          <p:cNvPr id="10" name="CuadroTexto 9">
            <a:extLst>
              <a:ext uri="{FF2B5EF4-FFF2-40B4-BE49-F238E27FC236}">
                <a16:creationId xmlns="" xmlns:a16="http://schemas.microsoft.com/office/drawing/2014/main" id="{8C946294-389C-484F-9921-67B8FCD60217}"/>
              </a:ext>
            </a:extLst>
          </p:cNvPr>
          <p:cNvSpPr txBox="1"/>
          <p:nvPr/>
        </p:nvSpPr>
        <p:spPr>
          <a:xfrm>
            <a:off x="826489" y="1367697"/>
            <a:ext cx="2903744" cy="400110"/>
          </a:xfrm>
          <a:prstGeom prst="rect">
            <a:avLst/>
          </a:prstGeom>
          <a:noFill/>
        </p:spPr>
        <p:txBody>
          <a:bodyPr wrap="none" rtlCol="0">
            <a:spAutoFit/>
          </a:bodyPr>
          <a:lstStyle/>
          <a:p>
            <a:r>
              <a:rPr lang="es-EC" sz="2000" dirty="0"/>
              <a:t>Guía de Onda Rectangular</a:t>
            </a:r>
            <a:endParaRPr lang="en-US" sz="2000" dirty="0"/>
          </a:p>
        </p:txBody>
      </p:sp>
      <p:sp>
        <p:nvSpPr>
          <p:cNvPr id="11" name="CuadroTexto 10">
            <a:extLst>
              <a:ext uri="{FF2B5EF4-FFF2-40B4-BE49-F238E27FC236}">
                <a16:creationId xmlns="" xmlns:a16="http://schemas.microsoft.com/office/drawing/2014/main" id="{266F2992-6C59-4C4C-9727-683317F665C0}"/>
              </a:ext>
            </a:extLst>
          </p:cNvPr>
          <p:cNvSpPr txBox="1"/>
          <p:nvPr/>
        </p:nvSpPr>
        <p:spPr>
          <a:xfrm>
            <a:off x="6331641" y="1367697"/>
            <a:ext cx="1132041" cy="400110"/>
          </a:xfrm>
          <a:prstGeom prst="rect">
            <a:avLst/>
          </a:prstGeom>
          <a:noFill/>
        </p:spPr>
        <p:txBody>
          <a:bodyPr wrap="none" rtlCol="0">
            <a:spAutoFit/>
          </a:bodyPr>
          <a:lstStyle/>
          <a:p>
            <a:r>
              <a:rPr lang="es-EC" sz="2000" dirty="0"/>
              <a:t>Guía SIW</a:t>
            </a:r>
            <a:endParaRPr lang="en-US" sz="2000" dirty="0"/>
          </a:p>
        </p:txBody>
      </p:sp>
    </p:spTree>
    <p:extLst>
      <p:ext uri="{BB962C8B-B14F-4D97-AF65-F5344CB8AC3E}">
        <p14:creationId xmlns:p14="http://schemas.microsoft.com/office/powerpoint/2010/main" val="2939923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pic>
        <p:nvPicPr>
          <p:cNvPr id="4" name="Imagen 3"/>
          <p:cNvPicPr>
            <a:picLocks noChangeAspect="1"/>
          </p:cNvPicPr>
          <p:nvPr/>
        </p:nvPicPr>
        <p:blipFill>
          <a:blip r:embed="rId3">
            <a:grayscl/>
          </a:blip>
          <a:stretch>
            <a:fillRect/>
          </a:stretch>
        </p:blipFill>
        <p:spPr>
          <a:xfrm>
            <a:off x="4515664" y="5800189"/>
            <a:ext cx="3024322" cy="648996"/>
          </a:xfrm>
          <a:prstGeom prst="rect">
            <a:avLst/>
          </a:prstGeom>
        </p:spPr>
      </p:pic>
      <p:pic>
        <p:nvPicPr>
          <p:cNvPr id="8" name="Imagen 7">
            <a:extLst>
              <a:ext uri="{FF2B5EF4-FFF2-40B4-BE49-F238E27FC236}">
                <a16:creationId xmlns="" xmlns:a16="http://schemas.microsoft.com/office/drawing/2014/main" id="{1EF65415-A4C0-47CD-8E0B-F36803827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488" y="2286000"/>
            <a:ext cx="4404732" cy="2286000"/>
          </a:xfrm>
          <a:prstGeom prst="rect">
            <a:avLst/>
          </a:prstGeom>
        </p:spPr>
      </p:pic>
      <p:pic>
        <p:nvPicPr>
          <p:cNvPr id="16" name="Imagen 15">
            <a:extLst>
              <a:ext uri="{FF2B5EF4-FFF2-40B4-BE49-F238E27FC236}">
                <a16:creationId xmlns="" xmlns:a16="http://schemas.microsoft.com/office/drawing/2014/main" id="{473159B9-F540-4016-95CD-3735826D7B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286000"/>
            <a:ext cx="5647296" cy="2286000"/>
          </a:xfrm>
          <a:prstGeom prst="rect">
            <a:avLst/>
          </a:prstGeom>
        </p:spPr>
      </p:pic>
      <p:sp>
        <p:nvSpPr>
          <p:cNvPr id="21" name="CuadroTexto 20">
            <a:extLst>
              <a:ext uri="{FF2B5EF4-FFF2-40B4-BE49-F238E27FC236}">
                <a16:creationId xmlns="" xmlns:a16="http://schemas.microsoft.com/office/drawing/2014/main" id="{F8E07B0F-DBF3-47C8-9AFC-DDB3C6530C39}"/>
              </a:ext>
            </a:extLst>
          </p:cNvPr>
          <p:cNvSpPr txBox="1"/>
          <p:nvPr/>
        </p:nvSpPr>
        <p:spPr>
          <a:xfrm>
            <a:off x="4515664" y="408815"/>
            <a:ext cx="3324308" cy="461665"/>
          </a:xfrm>
          <a:prstGeom prst="rect">
            <a:avLst/>
          </a:prstGeom>
          <a:noFill/>
        </p:spPr>
        <p:txBody>
          <a:bodyPr wrap="none" rtlCol="0">
            <a:spAutoFit/>
          </a:bodyPr>
          <a:lstStyle/>
          <a:p>
            <a:r>
              <a:rPr lang="es-EC" sz="2400" b="1" dirty="0"/>
              <a:t>CORRIENTE SUPERFICIAL</a:t>
            </a:r>
            <a:endParaRPr lang="en-US" sz="2400" b="1" dirty="0"/>
          </a:p>
        </p:txBody>
      </p:sp>
      <p:pic>
        <p:nvPicPr>
          <p:cNvPr id="17" name="Imagen 16">
            <a:extLst>
              <a:ext uri="{FF2B5EF4-FFF2-40B4-BE49-F238E27FC236}">
                <a16:creationId xmlns="" xmlns:a16="http://schemas.microsoft.com/office/drawing/2014/main" id="{01A9BA13-3C78-4CB4-9215-0F3E9D372B11}"/>
              </a:ext>
            </a:extLst>
          </p:cNvPr>
          <p:cNvPicPr>
            <a:picLocks noChangeAspect="1"/>
          </p:cNvPicPr>
          <p:nvPr/>
        </p:nvPicPr>
        <p:blipFill>
          <a:blip r:embed="rId6"/>
          <a:stretch>
            <a:fillRect/>
          </a:stretch>
        </p:blipFill>
        <p:spPr>
          <a:xfrm>
            <a:off x="5230223" y="3743325"/>
            <a:ext cx="866775" cy="828675"/>
          </a:xfrm>
          <a:prstGeom prst="rect">
            <a:avLst/>
          </a:prstGeom>
        </p:spPr>
      </p:pic>
      <p:sp>
        <p:nvSpPr>
          <p:cNvPr id="10" name="CuadroTexto 9">
            <a:extLst>
              <a:ext uri="{FF2B5EF4-FFF2-40B4-BE49-F238E27FC236}">
                <a16:creationId xmlns="" xmlns:a16="http://schemas.microsoft.com/office/drawing/2014/main" id="{5802D351-9E47-48EA-99A6-ACF58ABCDB63}"/>
              </a:ext>
            </a:extLst>
          </p:cNvPr>
          <p:cNvSpPr txBox="1"/>
          <p:nvPr/>
        </p:nvSpPr>
        <p:spPr>
          <a:xfrm>
            <a:off x="826489" y="1367697"/>
            <a:ext cx="2903744" cy="400110"/>
          </a:xfrm>
          <a:prstGeom prst="rect">
            <a:avLst/>
          </a:prstGeom>
          <a:noFill/>
        </p:spPr>
        <p:txBody>
          <a:bodyPr wrap="none" rtlCol="0">
            <a:spAutoFit/>
          </a:bodyPr>
          <a:lstStyle/>
          <a:p>
            <a:r>
              <a:rPr lang="es-EC" sz="2000" dirty="0"/>
              <a:t>Guía de Onda Rectangular</a:t>
            </a:r>
            <a:endParaRPr lang="en-US" sz="2000" dirty="0"/>
          </a:p>
        </p:txBody>
      </p:sp>
      <p:sp>
        <p:nvSpPr>
          <p:cNvPr id="11" name="CuadroTexto 10">
            <a:extLst>
              <a:ext uri="{FF2B5EF4-FFF2-40B4-BE49-F238E27FC236}">
                <a16:creationId xmlns="" xmlns:a16="http://schemas.microsoft.com/office/drawing/2014/main" id="{33DBB961-EE10-48AA-A370-8632F8B8B0E2}"/>
              </a:ext>
            </a:extLst>
          </p:cNvPr>
          <p:cNvSpPr txBox="1"/>
          <p:nvPr/>
        </p:nvSpPr>
        <p:spPr>
          <a:xfrm>
            <a:off x="6331641" y="1367697"/>
            <a:ext cx="1132041" cy="400110"/>
          </a:xfrm>
          <a:prstGeom prst="rect">
            <a:avLst/>
          </a:prstGeom>
          <a:noFill/>
        </p:spPr>
        <p:txBody>
          <a:bodyPr wrap="none" rtlCol="0">
            <a:spAutoFit/>
          </a:bodyPr>
          <a:lstStyle/>
          <a:p>
            <a:r>
              <a:rPr lang="es-EC" sz="2000" dirty="0"/>
              <a:t>Guía SIW</a:t>
            </a:r>
            <a:endParaRPr lang="en-US" sz="2000" dirty="0"/>
          </a:p>
        </p:txBody>
      </p:sp>
    </p:spTree>
    <p:extLst>
      <p:ext uri="{BB962C8B-B14F-4D97-AF65-F5344CB8AC3E}">
        <p14:creationId xmlns:p14="http://schemas.microsoft.com/office/powerpoint/2010/main" val="183373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ipse 8"/>
          <p:cNvSpPr/>
          <p:nvPr/>
        </p:nvSpPr>
        <p:spPr>
          <a:xfrm>
            <a:off x="352056" y="379367"/>
            <a:ext cx="9858743" cy="6821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20" name="CuadroTexto 19"/>
          <p:cNvSpPr txBox="1"/>
          <p:nvPr/>
        </p:nvSpPr>
        <p:spPr>
          <a:xfrm>
            <a:off x="148857" y="1090906"/>
            <a:ext cx="11738348" cy="1200329"/>
          </a:xfrm>
          <a:prstGeom prst="rect">
            <a:avLst/>
          </a:prstGeom>
          <a:noFill/>
        </p:spPr>
        <p:txBody>
          <a:bodyPr wrap="square" rtlCol="0">
            <a:spAutoFit/>
          </a:bodyPr>
          <a:lstStyle/>
          <a:p>
            <a:pPr algn="just"/>
            <a:r>
              <a:rPr lang="es-ES" sz="2400" dirty="0"/>
              <a:t> </a:t>
            </a:r>
            <a:endParaRPr lang="es-ES" sz="2400" b="1" dirty="0"/>
          </a:p>
          <a:p>
            <a:pPr algn="just"/>
            <a:endParaRPr lang="es-EC" sz="2400" dirty="0"/>
          </a:p>
          <a:p>
            <a:pPr algn="just"/>
            <a:endParaRPr lang="es-ES" sz="2400" dirty="0"/>
          </a:p>
        </p:txBody>
      </p:sp>
      <p:sp>
        <p:nvSpPr>
          <p:cNvPr id="3" name="Rectángulo 2"/>
          <p:cNvSpPr/>
          <p:nvPr/>
        </p:nvSpPr>
        <p:spPr>
          <a:xfrm>
            <a:off x="508925" y="509018"/>
            <a:ext cx="11174150" cy="461665"/>
          </a:xfrm>
          <a:prstGeom prst="rect">
            <a:avLst/>
          </a:prstGeom>
        </p:spPr>
        <p:txBody>
          <a:bodyPr wrap="square">
            <a:spAutoFit/>
          </a:bodyPr>
          <a:lstStyle/>
          <a:p>
            <a:r>
              <a:rPr lang="es-ES" sz="2400" b="1" dirty="0" smtClean="0"/>
              <a:t>ECUACIÓN PARA LA TRANSICION DE GUÍA </a:t>
            </a:r>
            <a:r>
              <a:rPr lang="es-ES" sz="2400" b="1" dirty="0"/>
              <a:t>DE ONDA TRADICIONAL A SIW</a:t>
            </a:r>
            <a:r>
              <a:rPr lang="es-ES_tradnl" sz="2400" dirty="0"/>
              <a:t> </a:t>
            </a:r>
            <a:endParaRPr lang="es-ES" sz="2400" b="1" dirty="0"/>
          </a:p>
        </p:txBody>
      </p:sp>
      <mc:AlternateContent xmlns:mc="http://schemas.openxmlformats.org/markup-compatibility/2006" xmlns:a14="http://schemas.microsoft.com/office/drawing/2010/main">
        <mc:Choice Requires="a14">
          <p:sp>
            <p:nvSpPr>
              <p:cNvPr id="8" name="Rectángulo 7">
                <a:extLst>
                  <a:ext uri="{FF2B5EF4-FFF2-40B4-BE49-F238E27FC236}">
                    <a16:creationId xmlns="" xmlns:a16="http://schemas.microsoft.com/office/drawing/2014/main" id="{E7EAD2AF-3484-4E00-8F8E-5F033474DEA9}"/>
                  </a:ext>
                </a:extLst>
              </p:cNvPr>
              <p:cNvSpPr/>
              <p:nvPr/>
            </p:nvSpPr>
            <p:spPr>
              <a:xfrm>
                <a:off x="2385391" y="1536531"/>
                <a:ext cx="8627165" cy="4481996"/>
              </a:xfrm>
              <a:prstGeom prst="rect">
                <a:avLst/>
              </a:prstGeom>
            </p:spPr>
            <p:txBody>
              <a:bodyPr wrap="square">
                <a:sp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sz="2000" i="1" smtClean="0">
                              <a:latin typeface="Cambria Math" panose="02040503050406030204" pitchFamily="18" charset="0"/>
                            </a:rPr>
                          </m:ctrlPr>
                        </m:sSubPr>
                        <m:e>
                          <m:r>
                            <a:rPr lang="es-EC" sz="2000" i="1">
                              <a:latin typeface="Cambria Math" panose="02040503050406030204" pitchFamily="18" charset="0"/>
                            </a:rPr>
                            <m:t>𝑎</m:t>
                          </m:r>
                        </m:e>
                        <m:sub>
                          <m:r>
                            <a:rPr lang="es-EC" sz="2000" i="1">
                              <a:latin typeface="Cambria Math" panose="02040503050406030204" pitchFamily="18" charset="0"/>
                            </a:rPr>
                            <m:t>𝑠𝑖𝑤</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𝑎</m:t>
                          </m:r>
                        </m:e>
                        <m:sub>
                          <m:r>
                            <a:rPr lang="es-EC" sz="2000" i="1">
                              <a:latin typeface="Cambria Math" panose="02040503050406030204" pitchFamily="18" charset="0"/>
                            </a:rPr>
                            <m:t>𝑤𝑟</m:t>
                          </m:r>
                        </m:sub>
                      </m:sSub>
                      <m:r>
                        <a:rPr lang="es-EC" sz="2000" i="1">
                          <a:latin typeface="Cambria Math" panose="02040503050406030204" pitchFamily="18" charset="0"/>
                        </a:rPr>
                        <m:t>+</m:t>
                      </m:r>
                      <m:f>
                        <m:fPr>
                          <m:ctrlPr>
                            <a:rPr lang="es-EC" sz="2000" i="1">
                              <a:latin typeface="Cambria Math" panose="02040503050406030204" pitchFamily="18" charset="0"/>
                            </a:rPr>
                          </m:ctrlPr>
                        </m:fPr>
                        <m:num>
                          <m:sSup>
                            <m:sSupPr>
                              <m:ctrlPr>
                                <a:rPr lang="es-EC" sz="2000" i="1">
                                  <a:latin typeface="Cambria Math" panose="02040503050406030204" pitchFamily="18" charset="0"/>
                                </a:rPr>
                              </m:ctrlPr>
                            </m:sSupPr>
                            <m:e>
                              <m:r>
                                <a:rPr lang="es-EC" sz="2000" i="1">
                                  <a:latin typeface="Cambria Math" panose="02040503050406030204" pitchFamily="18" charset="0"/>
                                </a:rPr>
                                <m:t>𝑑</m:t>
                              </m:r>
                            </m:e>
                            <m:sup>
                              <m:r>
                                <a:rPr lang="es-EC" sz="2000" i="1">
                                  <a:latin typeface="Cambria Math" panose="02040503050406030204" pitchFamily="18" charset="0"/>
                                </a:rPr>
                                <m:t>2</m:t>
                              </m:r>
                            </m:sup>
                          </m:sSup>
                        </m:num>
                        <m:den>
                          <m:r>
                            <a:rPr lang="es-EC" sz="2000" i="1">
                              <a:latin typeface="Cambria Math" panose="02040503050406030204" pitchFamily="18" charset="0"/>
                            </a:rPr>
                            <m:t>0.95∗</m:t>
                          </m:r>
                          <m:r>
                            <a:rPr lang="es-EC" sz="2000" i="1">
                              <a:latin typeface="Cambria Math" panose="02040503050406030204" pitchFamily="18" charset="0"/>
                            </a:rPr>
                            <m:t>𝑝</m:t>
                          </m:r>
                        </m:den>
                      </m:f>
                    </m:oMath>
                  </m:oMathPara>
                </a14:m>
                <a:endParaRPr lang="en-US" sz="2000" dirty="0"/>
              </a:p>
              <a:p>
                <a:pPr algn="ctr">
                  <a:lnSpc>
                    <a:spcPct val="150000"/>
                  </a:lnSpc>
                  <a:spcAft>
                    <a:spcPts val="800"/>
                  </a:spcAft>
                </a:pPr>
                <a:r>
                  <a:rPr lang="es-EC" sz="2000" dirty="0"/>
                  <a:t> </a:t>
                </a:r>
                <a:endParaRPr lang="en-US" sz="2000" dirty="0"/>
              </a:p>
              <a:p>
                <a:pPr indent="449580" algn="just">
                  <a:lnSpc>
                    <a:spcPct val="150000"/>
                  </a:lnSpc>
                  <a:spcAft>
                    <a:spcPts val="800"/>
                  </a:spcAft>
                </a:pPr>
                <a:r>
                  <a:rPr lang="es-EC" sz="2000" dirty="0"/>
                  <a:t>Partiendo de una guía de onda tradicional, cabe tomar en cuenta que:</a:t>
                </a:r>
                <a:endParaRPr lang="en-US" sz="2000" dirty="0"/>
              </a:p>
              <a:p>
                <a:pPr>
                  <a:lnSpc>
                    <a:spcPct val="150000"/>
                  </a:lnSpc>
                  <a:spcAft>
                    <a:spcPts val="800"/>
                  </a:spcAft>
                </a:pPr>
                <a14:m>
                  <m:oMath xmlns:m="http://schemas.openxmlformats.org/officeDocument/2006/math">
                    <m:sSub>
                      <m:sSubPr>
                        <m:ctrlPr>
                          <a:rPr lang="en-US" sz="2000" i="1">
                            <a:latin typeface="Cambria Math" panose="02040503050406030204" pitchFamily="18" charset="0"/>
                          </a:rPr>
                        </m:ctrlPr>
                      </m:sSubPr>
                      <m:e>
                        <m:r>
                          <m:rPr>
                            <m:sty m:val="p"/>
                          </m:rPr>
                          <a:rPr lang="es-EC" sz="2000" b="0" i="0" smtClean="0">
                            <a:latin typeface="Cambria Math" panose="02040503050406030204" pitchFamily="18" charset="0"/>
                          </a:rPr>
                          <m:t>a</m:t>
                        </m:r>
                      </m:e>
                      <m:sub>
                        <m:r>
                          <a:rPr lang="es-EC" sz="2000" b="0" i="1" smtClean="0">
                            <a:latin typeface="Cambria Math" panose="02040503050406030204" pitchFamily="18" charset="0"/>
                          </a:rPr>
                          <m:t>𝑤𝑟</m:t>
                        </m:r>
                      </m:sub>
                    </m:sSub>
                  </m:oMath>
                </a14:m>
                <a:r>
                  <a:rPr lang="es-EC" sz="2000" dirty="0"/>
                  <a:t>	Ancho de la guía de onda tradicional</a:t>
                </a:r>
                <a:endParaRPr lang="en-US" sz="2000" dirty="0"/>
              </a:p>
              <a:p>
                <a:pPr>
                  <a:lnSpc>
                    <a:spcPct val="150000"/>
                  </a:lnSpc>
                  <a:spcAft>
                    <a:spcPts val="800"/>
                  </a:spcAft>
                </a:pPr>
                <a14:m>
                  <m:oMath xmlns:m="http://schemas.openxmlformats.org/officeDocument/2006/math">
                    <m:sSub>
                      <m:sSubPr>
                        <m:ctrlPr>
                          <a:rPr lang="en-US" sz="2000" i="1">
                            <a:latin typeface="Cambria Math" panose="02040503050406030204" pitchFamily="18" charset="0"/>
                          </a:rPr>
                        </m:ctrlPr>
                      </m:sSubPr>
                      <m:e>
                        <m:r>
                          <m:rPr>
                            <m:sty m:val="p"/>
                          </m:rPr>
                          <a:rPr lang="es-EC" sz="2000" b="0" i="0" smtClean="0">
                            <a:latin typeface="Cambria Math" panose="02040503050406030204" pitchFamily="18" charset="0"/>
                          </a:rPr>
                          <m:t>a</m:t>
                        </m:r>
                      </m:e>
                      <m:sub>
                        <m:r>
                          <m:rPr>
                            <m:sty m:val="p"/>
                          </m:rPr>
                          <a:rPr lang="es-EC" sz="2000">
                            <a:latin typeface="Cambria Math" panose="02040503050406030204" pitchFamily="18" charset="0"/>
                          </a:rPr>
                          <m:t>siw</m:t>
                        </m:r>
                      </m:sub>
                    </m:sSub>
                  </m:oMath>
                </a14:m>
                <a:r>
                  <a:rPr lang="es-EC" sz="2000" dirty="0"/>
                  <a:t>	Ancho de la guía SIW</a:t>
                </a:r>
                <a:endParaRPr lang="en-US" sz="2000" dirty="0"/>
              </a:p>
              <a:p>
                <a:pPr>
                  <a:lnSpc>
                    <a:spcPct val="150000"/>
                  </a:lnSpc>
                  <a:spcAft>
                    <a:spcPts val="800"/>
                  </a:spcAft>
                </a:pPr>
                <a14:m>
                  <m:oMath xmlns:m="http://schemas.openxmlformats.org/officeDocument/2006/math">
                    <m:r>
                      <m:rPr>
                        <m:sty m:val="p"/>
                      </m:rPr>
                      <a:rPr lang="es-EC" sz="2000">
                        <a:latin typeface="Cambria Math" panose="02040503050406030204" pitchFamily="18" charset="0"/>
                      </a:rPr>
                      <m:t>d</m:t>
                    </m:r>
                  </m:oMath>
                </a14:m>
                <a:r>
                  <a:rPr lang="es-EC" sz="2000" dirty="0"/>
                  <a:t>	Diámetro de los orificios metalizados</a:t>
                </a:r>
                <a:endParaRPr lang="en-US" sz="2000" dirty="0"/>
              </a:p>
              <a:p>
                <a:pPr>
                  <a:lnSpc>
                    <a:spcPct val="150000"/>
                  </a:lnSpc>
                  <a:spcAft>
                    <a:spcPts val="800"/>
                  </a:spcAft>
                </a:pPr>
                <a14:m>
                  <m:oMath xmlns:m="http://schemas.openxmlformats.org/officeDocument/2006/math">
                    <m:r>
                      <a:rPr lang="es-EC" sz="2000" b="0" i="1" smtClean="0">
                        <a:latin typeface="Cambria Math" panose="02040503050406030204" pitchFamily="18" charset="0"/>
                      </a:rPr>
                      <m:t>𝑝</m:t>
                    </m:r>
                  </m:oMath>
                </a14:m>
                <a:r>
                  <a:rPr lang="es-EC" sz="2000" dirty="0"/>
                  <a:t>	Distancia de entre orificios metalizados</a:t>
                </a:r>
                <a:endParaRPr lang="en-US" sz="2000" dirty="0"/>
              </a:p>
            </p:txBody>
          </p:sp>
        </mc:Choice>
        <mc:Fallback xmlns="">
          <p:sp>
            <p:nvSpPr>
              <p:cNvPr id="8" name="Rectángulo 7">
                <a:extLst>
                  <a:ext uri="{FF2B5EF4-FFF2-40B4-BE49-F238E27FC236}">
                    <a16:creationId xmlns="" xmlns:a16="http://schemas.microsoft.com/office/drawing/2014/main" xmlns:a14="http://schemas.microsoft.com/office/drawing/2010/main" id="{E7EAD2AF-3484-4E00-8F8E-5F033474DEA9}"/>
                  </a:ext>
                </a:extLst>
              </p:cNvPr>
              <p:cNvSpPr>
                <a:spLocks noRot="1" noChangeAspect="1" noMove="1" noResize="1" noEditPoints="1" noAdjustHandles="1" noChangeArrowheads="1" noChangeShapeType="1" noTextEdit="1"/>
              </p:cNvSpPr>
              <p:nvPr/>
            </p:nvSpPr>
            <p:spPr>
              <a:xfrm>
                <a:off x="2385391" y="1536531"/>
                <a:ext cx="8627165" cy="4481996"/>
              </a:xfrm>
              <a:prstGeom prst="rect">
                <a:avLst/>
              </a:prstGeom>
              <a:blipFill rotWithShape="0">
                <a:blip r:embed="rId3"/>
                <a:stretch>
                  <a:fillRect b="-408"/>
                </a:stretch>
              </a:blipFill>
            </p:spPr>
            <p:txBody>
              <a:bodyPr/>
              <a:lstStyle/>
              <a:p>
                <a:r>
                  <a:rPr lang="es-EC">
                    <a:noFill/>
                  </a:rPr>
                  <a:t> </a:t>
                </a:r>
              </a:p>
            </p:txBody>
          </p:sp>
        </mc:Fallback>
      </mc:AlternateContent>
    </p:spTree>
    <p:extLst>
      <p:ext uri="{BB962C8B-B14F-4D97-AF65-F5344CB8AC3E}">
        <p14:creationId xmlns:p14="http://schemas.microsoft.com/office/powerpoint/2010/main" val="1881159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lipse 29"/>
          <p:cNvSpPr/>
          <p:nvPr/>
        </p:nvSpPr>
        <p:spPr>
          <a:xfrm>
            <a:off x="446906" y="444484"/>
            <a:ext cx="5099602" cy="6821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3" name="Rectángulo 2"/>
          <p:cNvSpPr/>
          <p:nvPr/>
        </p:nvSpPr>
        <p:spPr>
          <a:xfrm>
            <a:off x="832504" y="533776"/>
            <a:ext cx="4714003" cy="461665"/>
          </a:xfrm>
          <a:prstGeom prst="rect">
            <a:avLst/>
          </a:prstGeom>
        </p:spPr>
        <p:txBody>
          <a:bodyPr wrap="square">
            <a:spAutoFit/>
          </a:bodyPr>
          <a:lstStyle/>
          <a:p>
            <a:r>
              <a:rPr lang="es-ES" sz="2400" b="1" dirty="0"/>
              <a:t>TRANSICIONES SIW - MICROSTRIP</a:t>
            </a:r>
          </a:p>
        </p:txBody>
      </p:sp>
      <p:sp>
        <p:nvSpPr>
          <p:cNvPr id="14" name="Rectángulo 13">
            <a:extLst>
              <a:ext uri="{FF2B5EF4-FFF2-40B4-BE49-F238E27FC236}">
                <a16:creationId xmlns="" xmlns:a16="http://schemas.microsoft.com/office/drawing/2014/main" id="{0545D64A-07AD-4557-9B40-BA7DF2E57B20}"/>
              </a:ext>
            </a:extLst>
          </p:cNvPr>
          <p:cNvSpPr/>
          <p:nvPr/>
        </p:nvSpPr>
        <p:spPr>
          <a:xfrm>
            <a:off x="1396407" y="1399390"/>
            <a:ext cx="9399184" cy="1200329"/>
          </a:xfrm>
          <a:prstGeom prst="rect">
            <a:avLst/>
          </a:prstGeom>
        </p:spPr>
        <p:txBody>
          <a:bodyPr wrap="square">
            <a:spAutoFit/>
          </a:bodyPr>
          <a:lstStyle/>
          <a:p>
            <a:r>
              <a:rPr lang="es-EC" sz="2400" dirty="0"/>
              <a:t>Este método, acopla las características de Microstrip con las de SIW, gracias a que su campo eléctrico está en la misma dirección que el campo eléctrico presentado en la guía de onda SIW</a:t>
            </a:r>
            <a:endParaRPr lang="en-US" sz="2400" dirty="0"/>
          </a:p>
        </p:txBody>
      </p:sp>
      <p:sp>
        <p:nvSpPr>
          <p:cNvPr id="19" name="Rectángulo 18">
            <a:extLst>
              <a:ext uri="{FF2B5EF4-FFF2-40B4-BE49-F238E27FC236}">
                <a16:creationId xmlns="" xmlns:a16="http://schemas.microsoft.com/office/drawing/2014/main" id="{45D2B7AB-AC51-4B4C-943E-89C4B702D2D8}"/>
              </a:ext>
            </a:extLst>
          </p:cNvPr>
          <p:cNvSpPr/>
          <p:nvPr/>
        </p:nvSpPr>
        <p:spPr>
          <a:xfrm>
            <a:off x="6760560" y="5471077"/>
            <a:ext cx="4585860" cy="369332"/>
          </a:xfrm>
          <a:prstGeom prst="rect">
            <a:avLst/>
          </a:prstGeom>
        </p:spPr>
        <p:txBody>
          <a:bodyPr wrap="square">
            <a:spAutoFit/>
          </a:bodyPr>
          <a:lstStyle/>
          <a:p>
            <a:pPr algn="ctr"/>
            <a:r>
              <a:rPr lang="es-ES_tradnl" dirty="0">
                <a:solidFill>
                  <a:schemeClr val="bg2">
                    <a:lumMod val="50000"/>
                  </a:schemeClr>
                </a:solidFill>
                <a:ea typeface="Arial" charset="0"/>
                <a:cs typeface="Arial" charset="0"/>
              </a:rPr>
              <a:t>Figura 4 Estructura Total </a:t>
            </a:r>
            <a:r>
              <a:rPr lang="es-ES_tradnl" dirty="0" smtClean="0">
                <a:solidFill>
                  <a:schemeClr val="bg2">
                    <a:lumMod val="50000"/>
                  </a:schemeClr>
                </a:solidFill>
                <a:ea typeface="Arial" charset="0"/>
                <a:cs typeface="Arial" charset="0"/>
              </a:rPr>
              <a:t>SIW</a:t>
            </a:r>
            <a:endParaRPr lang="es-ES_tradnl" dirty="0">
              <a:solidFill>
                <a:schemeClr val="bg2">
                  <a:lumMod val="50000"/>
                </a:schemeClr>
              </a:solidFill>
              <a:ea typeface="Arial" charset="0"/>
              <a:cs typeface="Arial" charset="0"/>
            </a:endParaRPr>
          </a:p>
        </p:txBody>
      </p:sp>
      <p:grpSp>
        <p:nvGrpSpPr>
          <p:cNvPr id="2" name="Grupo 1">
            <a:extLst>
              <a:ext uri="{FF2B5EF4-FFF2-40B4-BE49-F238E27FC236}">
                <a16:creationId xmlns="" xmlns:a16="http://schemas.microsoft.com/office/drawing/2014/main" id="{7526D84E-5998-4434-AB3C-52E0EE3B39CA}"/>
              </a:ext>
            </a:extLst>
          </p:cNvPr>
          <p:cNvGrpSpPr/>
          <p:nvPr/>
        </p:nvGrpSpPr>
        <p:grpSpPr>
          <a:xfrm>
            <a:off x="1088194" y="2652551"/>
            <a:ext cx="4585860" cy="3280853"/>
            <a:chOff x="6480585" y="2814447"/>
            <a:chExt cx="4585860" cy="3280853"/>
          </a:xfrm>
        </p:grpSpPr>
        <p:pic>
          <p:nvPicPr>
            <p:cNvPr id="11" name="Imagen 10">
              <a:extLst>
                <a:ext uri="{FF2B5EF4-FFF2-40B4-BE49-F238E27FC236}">
                  <a16:creationId xmlns="" xmlns:a16="http://schemas.microsoft.com/office/drawing/2014/main" id="{FD280527-29BC-4383-8C4F-2E7A78BD08DD}"/>
                </a:ext>
              </a:extLst>
            </p:cNvPr>
            <p:cNvPicPr>
              <a:picLocks noChangeAspect="1"/>
            </p:cNvPicPr>
            <p:nvPr/>
          </p:nvPicPr>
          <p:blipFill>
            <a:blip r:embed="rId4">
              <a:biLevel thresh="50000"/>
            </a:blip>
            <a:stretch>
              <a:fillRect/>
            </a:stretch>
          </p:blipFill>
          <p:spPr>
            <a:xfrm rot="5400000">
              <a:off x="7458883" y="2365408"/>
              <a:ext cx="2887669" cy="3785748"/>
            </a:xfrm>
            <a:prstGeom prst="rect">
              <a:avLst/>
            </a:prstGeom>
          </p:spPr>
        </p:pic>
        <p:cxnSp>
          <p:nvCxnSpPr>
            <p:cNvPr id="12" name="Conector recto de flecha 11">
              <a:extLst>
                <a:ext uri="{FF2B5EF4-FFF2-40B4-BE49-F238E27FC236}">
                  <a16:creationId xmlns="" xmlns:a16="http://schemas.microsoft.com/office/drawing/2014/main" id="{A7CBF3A9-8708-4636-851A-ABBA025CF76D}"/>
                </a:ext>
              </a:extLst>
            </p:cNvPr>
            <p:cNvCxnSpPr>
              <a:cxnSpLocks/>
            </p:cNvCxnSpPr>
            <p:nvPr/>
          </p:nvCxnSpPr>
          <p:spPr>
            <a:xfrm>
              <a:off x="7442790" y="4084576"/>
              <a:ext cx="0" cy="33130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3" name="Conector recto de flecha 12">
              <a:extLst>
                <a:ext uri="{FF2B5EF4-FFF2-40B4-BE49-F238E27FC236}">
                  <a16:creationId xmlns="" xmlns:a16="http://schemas.microsoft.com/office/drawing/2014/main" id="{C68BF32E-45A0-4F72-A16A-6EC45D07BCB7}"/>
                </a:ext>
              </a:extLst>
            </p:cNvPr>
            <p:cNvCxnSpPr>
              <a:cxnSpLocks/>
            </p:cNvCxnSpPr>
            <p:nvPr/>
          </p:nvCxnSpPr>
          <p:spPr>
            <a:xfrm>
              <a:off x="8354732" y="3989392"/>
              <a:ext cx="0" cy="51551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5" name="Conector recto de flecha 14">
              <a:extLst>
                <a:ext uri="{FF2B5EF4-FFF2-40B4-BE49-F238E27FC236}">
                  <a16:creationId xmlns="" xmlns:a16="http://schemas.microsoft.com/office/drawing/2014/main" id="{29485620-AB00-4C27-A7CD-733A07C9ED11}"/>
                </a:ext>
              </a:extLst>
            </p:cNvPr>
            <p:cNvCxnSpPr>
              <a:cxnSpLocks/>
            </p:cNvCxnSpPr>
            <p:nvPr/>
          </p:nvCxnSpPr>
          <p:spPr>
            <a:xfrm>
              <a:off x="8819306" y="3609146"/>
              <a:ext cx="0" cy="128016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6" name="Conector recto de flecha 15">
              <a:extLst>
                <a:ext uri="{FF2B5EF4-FFF2-40B4-BE49-F238E27FC236}">
                  <a16:creationId xmlns="" xmlns:a16="http://schemas.microsoft.com/office/drawing/2014/main" id="{04E623A0-6971-4733-BC9F-44387F7180EE}"/>
                </a:ext>
              </a:extLst>
            </p:cNvPr>
            <p:cNvCxnSpPr>
              <a:cxnSpLocks/>
            </p:cNvCxnSpPr>
            <p:nvPr/>
          </p:nvCxnSpPr>
          <p:spPr>
            <a:xfrm>
              <a:off x="8358045" y="5009864"/>
              <a:ext cx="112900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7" name="Conector recto de flecha 16">
              <a:extLst>
                <a:ext uri="{FF2B5EF4-FFF2-40B4-BE49-F238E27FC236}">
                  <a16:creationId xmlns="" xmlns:a16="http://schemas.microsoft.com/office/drawing/2014/main" id="{88987CE0-A3B0-446B-94C3-9DBAC20D0765}"/>
                </a:ext>
              </a:extLst>
            </p:cNvPr>
            <p:cNvCxnSpPr>
              <a:cxnSpLocks/>
            </p:cNvCxnSpPr>
            <p:nvPr/>
          </p:nvCxnSpPr>
          <p:spPr>
            <a:xfrm>
              <a:off x="7078248" y="3989392"/>
              <a:ext cx="978203"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1" name="Conector recto de flecha 20">
              <a:extLst>
                <a:ext uri="{FF2B5EF4-FFF2-40B4-BE49-F238E27FC236}">
                  <a16:creationId xmlns="" xmlns:a16="http://schemas.microsoft.com/office/drawing/2014/main" id="{BB96FB78-5E39-4DA6-9139-60A80ECEF209}"/>
                </a:ext>
              </a:extLst>
            </p:cNvPr>
            <p:cNvCxnSpPr>
              <a:cxnSpLocks/>
            </p:cNvCxnSpPr>
            <p:nvPr/>
          </p:nvCxnSpPr>
          <p:spPr>
            <a:xfrm>
              <a:off x="8056451" y="3988889"/>
              <a:ext cx="298281" cy="685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2" name="CuadroTexto 21">
              <a:extLst>
                <a:ext uri="{FF2B5EF4-FFF2-40B4-BE49-F238E27FC236}">
                  <a16:creationId xmlns="" xmlns:a16="http://schemas.microsoft.com/office/drawing/2014/main" id="{EA01A191-9B0A-443E-8524-5BC757CDA4E6}"/>
                </a:ext>
              </a:extLst>
            </p:cNvPr>
            <p:cNvSpPr txBox="1"/>
            <p:nvPr/>
          </p:nvSpPr>
          <p:spPr>
            <a:xfrm>
              <a:off x="7490277" y="4262376"/>
              <a:ext cx="184731" cy="230832"/>
            </a:xfrm>
            <a:prstGeom prst="rect">
              <a:avLst/>
            </a:prstGeom>
            <a:noFill/>
          </p:spPr>
          <p:txBody>
            <a:bodyPr wrap="none" rtlCol="0">
              <a:spAutoFit/>
            </a:bodyPr>
            <a:lstStyle/>
            <a:p>
              <a:endParaRPr lang="en-US" sz="900" dirty="0"/>
            </a:p>
          </p:txBody>
        </p:sp>
        <p:sp>
          <p:nvSpPr>
            <p:cNvPr id="23" name="CuadroTexto 22">
              <a:extLst>
                <a:ext uri="{FF2B5EF4-FFF2-40B4-BE49-F238E27FC236}">
                  <a16:creationId xmlns="" xmlns:a16="http://schemas.microsoft.com/office/drawing/2014/main" id="{21264D76-EEFF-4528-A360-E38596959B21}"/>
                </a:ext>
              </a:extLst>
            </p:cNvPr>
            <p:cNvSpPr txBox="1"/>
            <p:nvPr/>
          </p:nvSpPr>
          <p:spPr>
            <a:xfrm>
              <a:off x="7410254" y="4125160"/>
              <a:ext cx="276038" cy="215444"/>
            </a:xfrm>
            <a:prstGeom prst="rect">
              <a:avLst/>
            </a:prstGeom>
            <a:noFill/>
          </p:spPr>
          <p:txBody>
            <a:bodyPr wrap="none" rtlCol="0">
              <a:spAutoFit/>
            </a:bodyPr>
            <a:lstStyle/>
            <a:p>
              <a:r>
                <a:rPr lang="es-EC" sz="800" dirty="0"/>
                <a:t>W</a:t>
              </a:r>
              <a:endParaRPr lang="en-US" sz="800" dirty="0"/>
            </a:p>
          </p:txBody>
        </p:sp>
        <p:sp>
          <p:nvSpPr>
            <p:cNvPr id="24" name="CuadroTexto 23">
              <a:extLst>
                <a:ext uri="{FF2B5EF4-FFF2-40B4-BE49-F238E27FC236}">
                  <a16:creationId xmlns="" xmlns:a16="http://schemas.microsoft.com/office/drawing/2014/main" id="{F9FBCEDE-0148-4E77-BC4A-CA4FDF92D022}"/>
                </a:ext>
              </a:extLst>
            </p:cNvPr>
            <p:cNvSpPr txBox="1"/>
            <p:nvPr/>
          </p:nvSpPr>
          <p:spPr>
            <a:xfrm>
              <a:off x="7397554" y="3814010"/>
              <a:ext cx="227948" cy="215444"/>
            </a:xfrm>
            <a:prstGeom prst="rect">
              <a:avLst/>
            </a:prstGeom>
            <a:noFill/>
          </p:spPr>
          <p:txBody>
            <a:bodyPr wrap="none" rtlCol="0">
              <a:spAutoFit/>
            </a:bodyPr>
            <a:lstStyle/>
            <a:p>
              <a:r>
                <a:rPr lang="es-EC" sz="800" dirty="0"/>
                <a:t>L</a:t>
              </a:r>
              <a:endParaRPr lang="en-US" sz="800" dirty="0"/>
            </a:p>
          </p:txBody>
        </p:sp>
        <p:sp>
          <p:nvSpPr>
            <p:cNvPr id="25" name="CuadroTexto 24">
              <a:extLst>
                <a:ext uri="{FF2B5EF4-FFF2-40B4-BE49-F238E27FC236}">
                  <a16:creationId xmlns="" xmlns:a16="http://schemas.microsoft.com/office/drawing/2014/main" id="{A8715040-3F38-4675-ABA7-938FCF389FBF}"/>
                </a:ext>
              </a:extLst>
            </p:cNvPr>
            <p:cNvSpPr txBox="1"/>
            <p:nvPr/>
          </p:nvSpPr>
          <p:spPr>
            <a:xfrm>
              <a:off x="8090075" y="3814010"/>
              <a:ext cx="261610" cy="215444"/>
            </a:xfrm>
            <a:prstGeom prst="rect">
              <a:avLst/>
            </a:prstGeom>
            <a:noFill/>
          </p:spPr>
          <p:txBody>
            <a:bodyPr wrap="none" rtlCol="0">
              <a:spAutoFit/>
            </a:bodyPr>
            <a:lstStyle/>
            <a:p>
              <a:r>
                <a:rPr lang="es-EC" sz="800" dirty="0"/>
                <a:t>Lt</a:t>
              </a:r>
              <a:endParaRPr lang="en-US" sz="800" dirty="0"/>
            </a:p>
          </p:txBody>
        </p:sp>
        <p:sp>
          <p:nvSpPr>
            <p:cNvPr id="26" name="CuadroTexto 25">
              <a:extLst>
                <a:ext uri="{FF2B5EF4-FFF2-40B4-BE49-F238E27FC236}">
                  <a16:creationId xmlns="" xmlns:a16="http://schemas.microsoft.com/office/drawing/2014/main" id="{DE462599-207F-4309-AB10-A293367EA680}"/>
                </a:ext>
              </a:extLst>
            </p:cNvPr>
            <p:cNvSpPr txBox="1"/>
            <p:nvPr/>
          </p:nvSpPr>
          <p:spPr>
            <a:xfrm>
              <a:off x="8301731" y="4150560"/>
              <a:ext cx="309700" cy="215444"/>
            </a:xfrm>
            <a:prstGeom prst="rect">
              <a:avLst/>
            </a:prstGeom>
            <a:noFill/>
          </p:spPr>
          <p:txBody>
            <a:bodyPr wrap="none" rtlCol="0">
              <a:spAutoFit/>
            </a:bodyPr>
            <a:lstStyle/>
            <a:p>
              <a:r>
                <a:rPr lang="es-EC" sz="800" dirty="0"/>
                <a:t>Wt</a:t>
              </a:r>
              <a:endParaRPr lang="en-US" sz="800" dirty="0"/>
            </a:p>
          </p:txBody>
        </p:sp>
        <p:sp>
          <p:nvSpPr>
            <p:cNvPr id="27" name="CuadroTexto 26">
              <a:extLst>
                <a:ext uri="{FF2B5EF4-FFF2-40B4-BE49-F238E27FC236}">
                  <a16:creationId xmlns="" xmlns:a16="http://schemas.microsoft.com/office/drawing/2014/main" id="{AFF44808-3EF4-4A91-8C62-83EDA8E5D6B2}"/>
                </a:ext>
              </a:extLst>
            </p:cNvPr>
            <p:cNvSpPr txBox="1"/>
            <p:nvPr/>
          </p:nvSpPr>
          <p:spPr>
            <a:xfrm>
              <a:off x="8773515" y="4102168"/>
              <a:ext cx="413896" cy="215444"/>
            </a:xfrm>
            <a:prstGeom prst="rect">
              <a:avLst/>
            </a:prstGeom>
            <a:noFill/>
          </p:spPr>
          <p:txBody>
            <a:bodyPr wrap="none" rtlCol="0">
              <a:spAutoFit/>
            </a:bodyPr>
            <a:lstStyle/>
            <a:p>
              <a:r>
                <a:rPr lang="es-EC" sz="800" dirty="0"/>
                <a:t>Wsiw</a:t>
              </a:r>
              <a:endParaRPr lang="en-US" sz="800" dirty="0"/>
            </a:p>
          </p:txBody>
        </p:sp>
        <p:sp>
          <p:nvSpPr>
            <p:cNvPr id="28" name="CuadroTexto 27">
              <a:extLst>
                <a:ext uri="{FF2B5EF4-FFF2-40B4-BE49-F238E27FC236}">
                  <a16:creationId xmlns="" xmlns:a16="http://schemas.microsoft.com/office/drawing/2014/main" id="{8D0BCDCE-691B-46C7-909D-3E880223C399}"/>
                </a:ext>
              </a:extLst>
            </p:cNvPr>
            <p:cNvSpPr txBox="1"/>
            <p:nvPr/>
          </p:nvSpPr>
          <p:spPr>
            <a:xfrm>
              <a:off x="8499191" y="4986762"/>
              <a:ext cx="846707" cy="215444"/>
            </a:xfrm>
            <a:prstGeom prst="rect">
              <a:avLst/>
            </a:prstGeom>
            <a:noFill/>
          </p:spPr>
          <p:txBody>
            <a:bodyPr wrap="none" rtlCol="0">
              <a:spAutoFit/>
            </a:bodyPr>
            <a:lstStyle/>
            <a:p>
              <a:r>
                <a:rPr lang="es-EC" sz="800" dirty="0"/>
                <a:t>Lambda medios</a:t>
              </a:r>
              <a:endParaRPr lang="en-US" sz="800" dirty="0"/>
            </a:p>
          </p:txBody>
        </p:sp>
        <p:sp>
          <p:nvSpPr>
            <p:cNvPr id="29" name="Rectángulo 28">
              <a:extLst>
                <a:ext uri="{FF2B5EF4-FFF2-40B4-BE49-F238E27FC236}">
                  <a16:creationId xmlns="" xmlns:a16="http://schemas.microsoft.com/office/drawing/2014/main" id="{0A3C3139-E0F4-4A69-870A-A5267A92925D}"/>
                </a:ext>
              </a:extLst>
            </p:cNvPr>
            <p:cNvSpPr/>
            <p:nvPr/>
          </p:nvSpPr>
          <p:spPr>
            <a:xfrm>
              <a:off x="6480585" y="5725968"/>
              <a:ext cx="4585860" cy="369332"/>
            </a:xfrm>
            <a:prstGeom prst="rect">
              <a:avLst/>
            </a:prstGeom>
          </p:spPr>
          <p:txBody>
            <a:bodyPr wrap="square">
              <a:spAutoFit/>
            </a:bodyPr>
            <a:lstStyle/>
            <a:p>
              <a:pPr algn="ctr"/>
              <a:r>
                <a:rPr lang="es-ES_tradnl" dirty="0">
                  <a:solidFill>
                    <a:schemeClr val="bg2">
                      <a:lumMod val="50000"/>
                    </a:schemeClr>
                  </a:solidFill>
                  <a:ea typeface="Arial" charset="0"/>
                  <a:cs typeface="Arial" charset="0"/>
                </a:rPr>
                <a:t>Figura </a:t>
              </a:r>
              <a:r>
                <a:rPr lang="es-ES_tradnl" dirty="0" smtClean="0">
                  <a:solidFill>
                    <a:schemeClr val="bg2">
                      <a:lumMod val="50000"/>
                    </a:schemeClr>
                  </a:solidFill>
                  <a:ea typeface="Arial" charset="0"/>
                  <a:cs typeface="Arial" charset="0"/>
                </a:rPr>
                <a:t>5 Guía de Onda SIW</a:t>
              </a:r>
              <a:endParaRPr lang="es-ES_tradnl" dirty="0">
                <a:solidFill>
                  <a:schemeClr val="bg2">
                    <a:lumMod val="50000"/>
                  </a:schemeClr>
                </a:solidFill>
                <a:ea typeface="Arial" charset="0"/>
                <a:cs typeface="Arial" charset="0"/>
              </a:endParaRPr>
            </a:p>
          </p:txBody>
        </p:sp>
      </p:grpSp>
      <p:pic>
        <p:nvPicPr>
          <p:cNvPr id="5" name="Imagen 4"/>
          <p:cNvPicPr>
            <a:picLocks noChangeAspect="1"/>
          </p:cNvPicPr>
          <p:nvPr/>
        </p:nvPicPr>
        <p:blipFill>
          <a:blip r:embed="rId5"/>
          <a:stretch>
            <a:fillRect/>
          </a:stretch>
        </p:blipFill>
        <p:spPr>
          <a:xfrm>
            <a:off x="6633754" y="2827328"/>
            <a:ext cx="4712666" cy="2322671"/>
          </a:xfrm>
          <a:prstGeom prst="rect">
            <a:avLst/>
          </a:prstGeom>
        </p:spPr>
      </p:pic>
    </p:spTree>
    <p:extLst>
      <p:ext uri="{BB962C8B-B14F-4D97-AF65-F5344CB8AC3E}">
        <p14:creationId xmlns:p14="http://schemas.microsoft.com/office/powerpoint/2010/main" val="12587477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pic>
        <p:nvPicPr>
          <p:cNvPr id="9" name="Imagen 8">
            <a:extLst>
              <a:ext uri="{FF2B5EF4-FFF2-40B4-BE49-F238E27FC236}">
                <a16:creationId xmlns="" xmlns:a16="http://schemas.microsoft.com/office/drawing/2014/main" id="{DA97B8BA-00F7-43CD-AA09-254056FE9C99}"/>
              </a:ext>
            </a:extLst>
          </p:cNvPr>
          <p:cNvPicPr/>
          <p:nvPr/>
        </p:nvPicPr>
        <p:blipFill>
          <a:blip r:embed="rId4"/>
          <a:stretch>
            <a:fillRect/>
          </a:stretch>
        </p:blipFill>
        <p:spPr>
          <a:xfrm>
            <a:off x="4912091" y="794807"/>
            <a:ext cx="2777490" cy="1731645"/>
          </a:xfrm>
          <a:prstGeom prst="rect">
            <a:avLst/>
          </a:prstGeom>
        </p:spPr>
      </p:pic>
      <mc:AlternateContent xmlns:mc="http://schemas.openxmlformats.org/markup-compatibility/2006" xmlns:a14="http://schemas.microsoft.com/office/drawing/2010/main">
        <mc:Choice Requires="a14">
          <p:sp>
            <p:nvSpPr>
              <p:cNvPr id="8" name="Rectángulo 7">
                <a:extLst>
                  <a:ext uri="{FF2B5EF4-FFF2-40B4-BE49-F238E27FC236}">
                    <a16:creationId xmlns="" xmlns:a16="http://schemas.microsoft.com/office/drawing/2014/main" id="{DC1AC3BA-C937-4A4A-800F-7BF815815FAA}"/>
                  </a:ext>
                </a:extLst>
              </p:cNvPr>
              <p:cNvSpPr/>
              <p:nvPr/>
            </p:nvSpPr>
            <p:spPr>
              <a:xfrm>
                <a:off x="8110299" y="3701939"/>
                <a:ext cx="1379417" cy="6576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a:latin typeface="Cambria Math" panose="02040503050406030204" pitchFamily="18" charset="0"/>
                                </a:rPr>
                                <m:t>W</m:t>
                              </m:r>
                            </m:e>
                            <m:sub>
                              <m:r>
                                <m:rPr>
                                  <m:sty m:val="p"/>
                                </m:rPr>
                                <a:rPr lang="en-US" i="0">
                                  <a:latin typeface="Cambria Math" panose="02040503050406030204" pitchFamily="18" charset="0"/>
                                </a:rPr>
                                <m:t>t</m:t>
                              </m:r>
                            </m:sub>
                          </m:sSub>
                        </m:num>
                        <m:den>
                          <m:sSub>
                            <m:sSubPr>
                              <m:ctrlPr>
                                <a:rPr lang="en-US" i="1">
                                  <a:latin typeface="Cambria Math" panose="02040503050406030204" pitchFamily="18" charset="0"/>
                                </a:rPr>
                              </m:ctrlPr>
                            </m:sSubPr>
                            <m:e>
                              <m:r>
                                <m:rPr>
                                  <m:sty m:val="p"/>
                                </m:rPr>
                                <a:rPr lang="en-US" i="0">
                                  <a:latin typeface="Cambria Math" panose="02040503050406030204" pitchFamily="18" charset="0"/>
                                </a:rPr>
                                <m:t>W</m:t>
                              </m:r>
                            </m:e>
                            <m:sub>
                              <m:r>
                                <m:rPr>
                                  <m:sty m:val="p"/>
                                </m:rPr>
                                <a:rPr lang="en-US" i="0">
                                  <a:latin typeface="Cambria Math" panose="02040503050406030204" pitchFamily="18" charset="0"/>
                                </a:rPr>
                                <m:t>siw</m:t>
                              </m:r>
                            </m:sub>
                          </m:sSub>
                        </m:den>
                      </m:f>
                      <m:acc>
                        <m:accPr>
                          <m:chr m:val="̃"/>
                          <m:ctrlPr>
                            <a:rPr lang="en-US" i="1">
                              <a:latin typeface="Cambria Math" panose="02040503050406030204" pitchFamily="18" charset="0"/>
                            </a:rPr>
                          </m:ctrlPr>
                        </m:accPr>
                        <m:e>
                          <m:r>
                            <a:rPr lang="en-US" i="0">
                              <a:latin typeface="Cambria Math" panose="02040503050406030204" pitchFamily="18" charset="0"/>
                            </a:rPr>
                            <m:t>=</m:t>
                          </m:r>
                        </m:e>
                      </m:acc>
                      <m:r>
                        <a:rPr lang="en-US" i="0">
                          <a:latin typeface="Cambria Math" panose="02040503050406030204" pitchFamily="18" charset="0"/>
                        </a:rPr>
                        <m:t>0.4 </m:t>
                      </m:r>
                    </m:oMath>
                  </m:oMathPara>
                </a14:m>
                <a:endParaRPr lang="en-US" dirty="0"/>
              </a:p>
            </p:txBody>
          </p:sp>
        </mc:Choice>
        <mc:Fallback xmlns="">
          <p:sp>
            <p:nvSpPr>
              <p:cNvPr id="8" name="Rectángulo 7">
                <a:extLst>
                  <a:ext uri="{FF2B5EF4-FFF2-40B4-BE49-F238E27FC236}">
                    <a16:creationId xmlns:a16="http://schemas.microsoft.com/office/drawing/2014/main" id="{DC1AC3BA-C937-4A4A-800F-7BF815815FAA}"/>
                  </a:ext>
                </a:extLst>
              </p:cNvPr>
              <p:cNvSpPr>
                <a:spLocks noRot="1" noChangeAspect="1" noMove="1" noResize="1" noEditPoints="1" noAdjustHandles="1" noChangeArrowheads="1" noChangeShapeType="1" noTextEdit="1"/>
              </p:cNvSpPr>
              <p:nvPr/>
            </p:nvSpPr>
            <p:spPr>
              <a:xfrm>
                <a:off x="8110299" y="3701939"/>
                <a:ext cx="1379417" cy="65768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a:extLst>
                  <a:ext uri="{FF2B5EF4-FFF2-40B4-BE49-F238E27FC236}">
                    <a16:creationId xmlns="" xmlns:a16="http://schemas.microsoft.com/office/drawing/2014/main" id="{D146620F-F8B1-481C-8C77-5E2E90BE5CD9}"/>
                  </a:ext>
                </a:extLst>
              </p:cNvPr>
              <p:cNvSpPr/>
              <p:nvPr/>
            </p:nvSpPr>
            <p:spPr>
              <a:xfrm>
                <a:off x="8110299" y="4670770"/>
                <a:ext cx="1513491" cy="616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m:rPr>
                              <m:sty m:val="p"/>
                            </m:rPr>
                            <a:rPr lang="en-US">
                              <a:latin typeface="Cambria Math" panose="02040503050406030204" pitchFamily="18" charset="0"/>
                            </a:rPr>
                            <m:t>λ</m:t>
                          </m:r>
                          <m:r>
                            <m:rPr>
                              <m:sty m:val="p"/>
                            </m:rPr>
                            <a:rPr lang="en-US" i="0">
                              <a:latin typeface="Cambria Math" panose="02040503050406030204" pitchFamily="18" charset="0"/>
                            </a:rPr>
                            <m:t>s</m:t>
                          </m:r>
                        </m:num>
                        <m:den>
                          <m:r>
                            <a:rPr lang="en-US" i="0">
                              <a:latin typeface="Cambria Math" panose="02040503050406030204" pitchFamily="18" charset="0"/>
                            </a:rPr>
                            <m:t>2</m:t>
                          </m:r>
                        </m:den>
                      </m:f>
                      <m:r>
                        <a:rPr lang="en-US" i="0">
                          <a:latin typeface="Cambria Math" panose="02040503050406030204" pitchFamily="18" charset="0"/>
                        </a:rPr>
                        <m:t>&lt;</m:t>
                      </m:r>
                      <m:sSub>
                        <m:sSubPr>
                          <m:ctrlPr>
                            <a:rPr lang="en-US" i="1">
                              <a:latin typeface="Cambria Math" panose="02040503050406030204" pitchFamily="18" charset="0"/>
                            </a:rPr>
                          </m:ctrlPr>
                        </m:sSubPr>
                        <m:e>
                          <m:r>
                            <m:rPr>
                              <m:sty m:val="p"/>
                            </m:rPr>
                            <a:rPr lang="en-US" i="0">
                              <a:latin typeface="Cambria Math" panose="02040503050406030204" pitchFamily="18" charset="0"/>
                            </a:rPr>
                            <m:t>L</m:t>
                          </m:r>
                        </m:e>
                        <m:sub>
                          <m:r>
                            <m:rPr>
                              <m:sty m:val="p"/>
                            </m:rPr>
                            <a:rPr lang="en-US" i="0">
                              <a:latin typeface="Cambria Math" panose="02040503050406030204" pitchFamily="18" charset="0"/>
                            </a:rPr>
                            <m:t>t</m:t>
                          </m:r>
                        </m:sub>
                      </m:sSub>
                      <m:r>
                        <a:rPr lang="en-US" i="0">
                          <a:latin typeface="Cambria Math" panose="02040503050406030204" pitchFamily="18" charset="0"/>
                        </a:rPr>
                        <m:t>&lt;</m:t>
                      </m:r>
                      <m:r>
                        <m:rPr>
                          <m:sty m:val="p"/>
                        </m:rPr>
                        <a:rPr lang="en-US" i="0">
                          <a:latin typeface="Cambria Math" panose="02040503050406030204" pitchFamily="18" charset="0"/>
                        </a:rPr>
                        <m:t>λs</m:t>
                      </m:r>
                      <m:r>
                        <a:rPr lang="en-US" i="0">
                          <a:latin typeface="Cambria Math" panose="02040503050406030204" pitchFamily="18" charset="0"/>
                        </a:rPr>
                        <m:t> </m:t>
                      </m:r>
                    </m:oMath>
                  </m:oMathPara>
                </a14:m>
                <a:endParaRPr lang="en-US" dirty="0"/>
              </a:p>
            </p:txBody>
          </p:sp>
        </mc:Choice>
        <mc:Fallback xmlns="">
          <p:sp>
            <p:nvSpPr>
              <p:cNvPr id="10" name="Rectángulo 9">
                <a:extLst>
                  <a:ext uri="{FF2B5EF4-FFF2-40B4-BE49-F238E27FC236}">
                    <a16:creationId xmlns:a16="http://schemas.microsoft.com/office/drawing/2014/main" id="{D146620F-F8B1-481C-8C77-5E2E90BE5CD9}"/>
                  </a:ext>
                </a:extLst>
              </p:cNvPr>
              <p:cNvSpPr>
                <a:spLocks noRot="1" noChangeAspect="1" noMove="1" noResize="1" noEditPoints="1" noAdjustHandles="1" noChangeArrowheads="1" noChangeShapeType="1" noTextEdit="1"/>
              </p:cNvSpPr>
              <p:nvPr/>
            </p:nvSpPr>
            <p:spPr>
              <a:xfrm>
                <a:off x="8110299" y="4670770"/>
                <a:ext cx="1513491" cy="616515"/>
              </a:xfrm>
              <a:prstGeom prst="rect">
                <a:avLst/>
              </a:prstGeom>
              <a:blipFill>
                <a:blip r:embed="rId6"/>
                <a:stretch>
                  <a:fillRect/>
                </a:stretch>
              </a:blipFill>
            </p:spPr>
            <p:txBody>
              <a:bodyPr/>
              <a:lstStyle/>
              <a:p>
                <a:r>
                  <a:rPr lang="en-US">
                    <a:noFill/>
                  </a:rPr>
                  <a:t> </a:t>
                </a:r>
              </a:p>
            </p:txBody>
          </p:sp>
        </mc:Fallback>
      </mc:AlternateContent>
      <p:sp>
        <p:nvSpPr>
          <p:cNvPr id="38" name="Rectángulo 37">
            <a:extLst>
              <a:ext uri="{FF2B5EF4-FFF2-40B4-BE49-F238E27FC236}">
                <a16:creationId xmlns="" xmlns:a16="http://schemas.microsoft.com/office/drawing/2014/main" id="{A3BA47BC-F5D6-47D4-9901-9A9409B771AD}"/>
              </a:ext>
            </a:extLst>
          </p:cNvPr>
          <p:cNvSpPr/>
          <p:nvPr/>
        </p:nvSpPr>
        <p:spPr>
          <a:xfrm>
            <a:off x="3803070" y="2643458"/>
            <a:ext cx="4585860" cy="369332"/>
          </a:xfrm>
          <a:prstGeom prst="rect">
            <a:avLst/>
          </a:prstGeom>
        </p:spPr>
        <p:txBody>
          <a:bodyPr wrap="square">
            <a:spAutoFit/>
          </a:bodyPr>
          <a:lstStyle/>
          <a:p>
            <a:pPr algn="ctr"/>
            <a:r>
              <a:rPr lang="es-ES_tradnl" dirty="0">
                <a:solidFill>
                  <a:schemeClr val="bg2">
                    <a:lumMod val="50000"/>
                  </a:schemeClr>
                </a:solidFill>
                <a:ea typeface="Arial" charset="0"/>
                <a:cs typeface="Arial" charset="0"/>
              </a:rPr>
              <a:t>Figura 6 Línea Microstrip</a:t>
            </a:r>
          </a:p>
        </p:txBody>
      </p:sp>
      <p:pic>
        <p:nvPicPr>
          <p:cNvPr id="26" name="Imagen 25">
            <a:extLst>
              <a:ext uri="{FF2B5EF4-FFF2-40B4-BE49-F238E27FC236}">
                <a16:creationId xmlns="" xmlns:a16="http://schemas.microsoft.com/office/drawing/2014/main" id="{98E89B08-4EA8-4587-85D1-B47D7C648920}"/>
              </a:ext>
            </a:extLst>
          </p:cNvPr>
          <p:cNvPicPr/>
          <p:nvPr/>
        </p:nvPicPr>
        <p:blipFill>
          <a:blip r:embed="rId7">
            <a:clrChange>
              <a:clrFrom>
                <a:srgbClr val="FFFFFF"/>
              </a:clrFrom>
              <a:clrTo>
                <a:srgbClr val="FFFFFF">
                  <a:alpha val="0"/>
                </a:srgbClr>
              </a:clrTo>
            </a:clrChange>
          </a:blip>
          <a:stretch>
            <a:fillRect/>
          </a:stretch>
        </p:blipFill>
        <p:spPr>
          <a:xfrm>
            <a:off x="2702284" y="3312994"/>
            <a:ext cx="3281444" cy="2286000"/>
          </a:xfrm>
          <a:prstGeom prst="rect">
            <a:avLst/>
          </a:prstGeom>
        </p:spPr>
      </p:pic>
      <p:sp>
        <p:nvSpPr>
          <p:cNvPr id="27" name="Rectángulo 26">
            <a:extLst>
              <a:ext uri="{FF2B5EF4-FFF2-40B4-BE49-F238E27FC236}">
                <a16:creationId xmlns="" xmlns:a16="http://schemas.microsoft.com/office/drawing/2014/main" id="{571002C9-0DB6-492C-A722-3B114F633624}"/>
              </a:ext>
            </a:extLst>
          </p:cNvPr>
          <p:cNvSpPr/>
          <p:nvPr/>
        </p:nvSpPr>
        <p:spPr>
          <a:xfrm>
            <a:off x="2048460" y="5645604"/>
            <a:ext cx="4585860" cy="369332"/>
          </a:xfrm>
          <a:prstGeom prst="rect">
            <a:avLst/>
          </a:prstGeom>
        </p:spPr>
        <p:txBody>
          <a:bodyPr wrap="square">
            <a:spAutoFit/>
          </a:bodyPr>
          <a:lstStyle/>
          <a:p>
            <a:pPr algn="ctr"/>
            <a:r>
              <a:rPr lang="es-ES_tradnl" dirty="0">
                <a:solidFill>
                  <a:schemeClr val="bg2">
                    <a:lumMod val="50000"/>
                  </a:schemeClr>
                </a:solidFill>
                <a:ea typeface="Arial" charset="0"/>
                <a:cs typeface="Arial" charset="0"/>
              </a:rPr>
              <a:t>Figura 7 Taper de Acoplamiento</a:t>
            </a:r>
          </a:p>
        </p:txBody>
      </p:sp>
    </p:spTree>
    <p:extLst>
      <p:ext uri="{BB962C8B-B14F-4D97-AF65-F5344CB8AC3E}">
        <p14:creationId xmlns:p14="http://schemas.microsoft.com/office/powerpoint/2010/main" val="2112357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56" name="Marcador de contenido 2"/>
          <p:cNvSpPr txBox="1">
            <a:spLocks/>
          </p:cNvSpPr>
          <p:nvPr/>
        </p:nvSpPr>
        <p:spPr>
          <a:xfrm>
            <a:off x="8859128" y="5877990"/>
            <a:ext cx="1396179" cy="425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C" sz="2400" dirty="0">
              <a:cs typeface="Arial" panose="020B0604020202020204" pitchFamily="34" charset="0"/>
            </a:endParaRPr>
          </a:p>
          <a:p>
            <a:pPr marL="0" indent="0">
              <a:buFont typeface="Arial" panose="020B0604020202020204" pitchFamily="34" charset="0"/>
              <a:buNone/>
            </a:pPr>
            <a:endParaRPr lang="es-EC" sz="2400" dirty="0">
              <a:cs typeface="Arial" panose="020B0604020202020204" pitchFamily="34" charset="0"/>
            </a:endParaRPr>
          </a:p>
          <a:p>
            <a:pPr marL="0" indent="0">
              <a:buFont typeface="Arial" panose="020B0604020202020204" pitchFamily="34" charset="0"/>
              <a:buNone/>
            </a:pPr>
            <a:endParaRPr lang="es-EC" sz="2400" dirty="0">
              <a:cs typeface="Arial" panose="020B0604020202020204" pitchFamily="34" charset="0"/>
            </a:endParaRPr>
          </a:p>
        </p:txBody>
      </p:sp>
      <p:sp>
        <p:nvSpPr>
          <p:cNvPr id="12" name="4 Rectángulo redondeado">
            <a:extLst>
              <a:ext uri="{FF2B5EF4-FFF2-40B4-BE49-F238E27FC236}">
                <a16:creationId xmlns="" xmlns:a16="http://schemas.microsoft.com/office/drawing/2014/main" id="{FFABF347-F2FE-4A55-A4FF-8CE1F14735E9}"/>
              </a:ext>
            </a:extLst>
          </p:cNvPr>
          <p:cNvSpPr/>
          <p:nvPr/>
        </p:nvSpPr>
        <p:spPr>
          <a:xfrm>
            <a:off x="2743622" y="227591"/>
            <a:ext cx="6192688" cy="576064"/>
          </a:xfrm>
          <a:prstGeom prst="roundRect">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2800" b="1" dirty="0">
                <a:cs typeface="Arial" panose="020B0604020202020204" pitchFamily="34" charset="0"/>
              </a:rPr>
              <a:t>TABLA DE CONTENIDOS</a:t>
            </a:r>
          </a:p>
        </p:txBody>
      </p:sp>
      <p:graphicFrame>
        <p:nvGraphicFramePr>
          <p:cNvPr id="13" name="3 Diagrama">
            <a:extLst>
              <a:ext uri="{FF2B5EF4-FFF2-40B4-BE49-F238E27FC236}">
                <a16:creationId xmlns="" xmlns:a16="http://schemas.microsoft.com/office/drawing/2014/main" id="{DD1DC682-D33B-4A3A-ADD6-86A5855E3F67}"/>
              </a:ext>
            </a:extLst>
          </p:cNvPr>
          <p:cNvGraphicFramePr/>
          <p:nvPr>
            <p:extLst>
              <p:ext uri="{D42A27DB-BD31-4B8C-83A1-F6EECF244321}">
                <p14:modId xmlns:p14="http://schemas.microsoft.com/office/powerpoint/2010/main" val="2717997653"/>
              </p:ext>
            </p:extLst>
          </p:nvPr>
        </p:nvGraphicFramePr>
        <p:xfrm>
          <a:off x="2207568" y="994155"/>
          <a:ext cx="7272808" cy="5314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8409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3" name="Rectángulo 2"/>
          <p:cNvSpPr/>
          <p:nvPr/>
        </p:nvSpPr>
        <p:spPr>
          <a:xfrm>
            <a:off x="832504" y="401066"/>
            <a:ext cx="4215193" cy="461665"/>
          </a:xfrm>
          <a:prstGeom prst="rect">
            <a:avLst/>
          </a:prstGeom>
        </p:spPr>
        <p:txBody>
          <a:bodyPr wrap="square">
            <a:spAutoFit/>
          </a:bodyPr>
          <a:lstStyle/>
          <a:p>
            <a:r>
              <a:rPr lang="es-ES" sz="2400" b="1" dirty="0" smtClean="0"/>
              <a:t>ACOPLADORES DIRECIONALES</a:t>
            </a:r>
            <a:endParaRPr lang="es-ES" sz="2400" b="1" dirty="0"/>
          </a:p>
        </p:txBody>
      </p:sp>
      <p:sp>
        <p:nvSpPr>
          <p:cNvPr id="14" name="Rectángulo 13">
            <a:extLst>
              <a:ext uri="{FF2B5EF4-FFF2-40B4-BE49-F238E27FC236}">
                <a16:creationId xmlns="" xmlns:a16="http://schemas.microsoft.com/office/drawing/2014/main" id="{0545D64A-07AD-4557-9B40-BA7DF2E57B20}"/>
              </a:ext>
            </a:extLst>
          </p:cNvPr>
          <p:cNvSpPr/>
          <p:nvPr/>
        </p:nvSpPr>
        <p:spPr>
          <a:xfrm>
            <a:off x="568649" y="1047720"/>
            <a:ext cx="11054701" cy="1569660"/>
          </a:xfrm>
          <a:prstGeom prst="rect">
            <a:avLst/>
          </a:prstGeom>
        </p:spPr>
        <p:txBody>
          <a:bodyPr wrap="square">
            <a:spAutoFit/>
          </a:bodyPr>
          <a:lstStyle/>
          <a:p>
            <a:r>
              <a:rPr lang="es-EC" sz="2400" dirty="0" smtClean="0"/>
              <a:t>Usados comúnmente </a:t>
            </a:r>
            <a:r>
              <a:rPr lang="es-EC" sz="2400" dirty="0"/>
              <a:t>en sistemas de microondas tales como divisores/</a:t>
            </a:r>
            <a:r>
              <a:rPr lang="es-EC" sz="2400" dirty="0" err="1"/>
              <a:t>combinadores</a:t>
            </a:r>
            <a:r>
              <a:rPr lang="es-EC" sz="2400" dirty="0"/>
              <a:t> de potencia. </a:t>
            </a:r>
            <a:r>
              <a:rPr lang="es-EC" sz="2400" dirty="0" smtClean="0"/>
              <a:t>Se ha construido una </a:t>
            </a:r>
            <a:r>
              <a:rPr lang="es-EC" sz="2400" dirty="0"/>
              <a:t>amplia variedad de acopladores </a:t>
            </a:r>
            <a:r>
              <a:rPr lang="es-EC" sz="2400" dirty="0" smtClean="0"/>
              <a:t>en </a:t>
            </a:r>
            <a:r>
              <a:rPr lang="es-EC" sz="2400" dirty="0"/>
              <a:t>guía de onda </a:t>
            </a:r>
            <a:r>
              <a:rPr lang="es-EC" sz="2400" dirty="0" smtClean="0"/>
              <a:t>y han </a:t>
            </a:r>
            <a:r>
              <a:rPr lang="es-EC" sz="2400" dirty="0"/>
              <a:t>sido diseñados para cumplir con determinados requerimientos según las aplicaciones en las que serían utilizados</a:t>
            </a:r>
            <a:endParaRPr lang="en-US" sz="2400" dirty="0"/>
          </a:p>
        </p:txBody>
      </p:sp>
      <p:sp>
        <p:nvSpPr>
          <p:cNvPr id="19" name="Rectángulo 18">
            <a:extLst>
              <a:ext uri="{FF2B5EF4-FFF2-40B4-BE49-F238E27FC236}">
                <a16:creationId xmlns="" xmlns:a16="http://schemas.microsoft.com/office/drawing/2014/main" id="{45D2B7AB-AC51-4B4C-943E-89C4B702D2D8}"/>
              </a:ext>
            </a:extLst>
          </p:cNvPr>
          <p:cNvSpPr/>
          <p:nvPr/>
        </p:nvSpPr>
        <p:spPr>
          <a:xfrm>
            <a:off x="461837" y="5479161"/>
            <a:ext cx="4585860" cy="369332"/>
          </a:xfrm>
          <a:prstGeom prst="rect">
            <a:avLst/>
          </a:prstGeom>
        </p:spPr>
        <p:txBody>
          <a:bodyPr wrap="square">
            <a:spAutoFit/>
          </a:bodyPr>
          <a:lstStyle/>
          <a:p>
            <a:pPr algn="ctr"/>
            <a:r>
              <a:rPr lang="es-ES_tradnl" dirty="0">
                <a:solidFill>
                  <a:schemeClr val="bg2">
                    <a:lumMod val="50000"/>
                  </a:schemeClr>
                </a:solidFill>
                <a:ea typeface="Arial" charset="0"/>
                <a:cs typeface="Arial" charset="0"/>
              </a:rPr>
              <a:t>Figura 8 </a:t>
            </a:r>
            <a:r>
              <a:rPr lang="es-ES_tradnl" dirty="0" smtClean="0">
                <a:solidFill>
                  <a:schemeClr val="bg2">
                    <a:lumMod val="50000"/>
                  </a:schemeClr>
                </a:solidFill>
                <a:ea typeface="Arial" charset="0"/>
                <a:cs typeface="Arial" charset="0"/>
              </a:rPr>
              <a:t>Esquema acoplador direccional</a:t>
            </a:r>
            <a:endParaRPr lang="es-ES_tradnl" dirty="0">
              <a:solidFill>
                <a:schemeClr val="bg2">
                  <a:lumMod val="50000"/>
                </a:schemeClr>
              </a:solidFill>
              <a:ea typeface="Arial" charset="0"/>
              <a:cs typeface="Arial" charset="0"/>
            </a:endParaRPr>
          </a:p>
        </p:txBody>
      </p:sp>
      <mc:AlternateContent xmlns:mc="http://schemas.openxmlformats.org/markup-compatibility/2006" xmlns:a14="http://schemas.microsoft.com/office/drawing/2010/main">
        <mc:Choice Requires="a14">
          <p:sp>
            <p:nvSpPr>
              <p:cNvPr id="12" name="Rectángulo 11">
                <a:extLst>
                  <a:ext uri="{FF2B5EF4-FFF2-40B4-BE49-F238E27FC236}">
                    <a16:creationId xmlns="" xmlns:a16="http://schemas.microsoft.com/office/drawing/2014/main" id="{1290FC55-BA58-49B2-BCC5-D09571350F09}"/>
                  </a:ext>
                </a:extLst>
              </p:cNvPr>
              <p:cNvSpPr/>
              <p:nvPr/>
            </p:nvSpPr>
            <p:spPr>
              <a:xfrm>
                <a:off x="5512459" y="4142839"/>
                <a:ext cx="6362729" cy="2203295"/>
              </a:xfrm>
              <a:prstGeom prst="rect">
                <a:avLst/>
              </a:prstGeom>
            </p:spPr>
            <p:txBody>
              <a:bodyPr wrap="square">
                <a:spAutoFit/>
              </a:bodyPr>
              <a:lstStyle/>
              <a:p>
                <a:pPr lvl="0" algn="just">
                  <a:lnSpc>
                    <a:spcPct val="150000"/>
                  </a:lnSpc>
                  <a:spcAft>
                    <a:spcPts val="0"/>
                  </a:spcAft>
                </a:pPr>
                <a:r>
                  <a:rPr lang="es-EC" b="1" dirty="0" smtClean="0">
                    <a:solidFill>
                      <a:srgbClr val="000000"/>
                    </a:solidFill>
                    <a:latin typeface="Arial" charset="0"/>
                    <a:ea typeface="Arial" charset="0"/>
                    <a:cs typeface="Arial" charset="0"/>
                  </a:rPr>
                  <a:t>Recomendación de diseño</a:t>
                </a:r>
              </a:p>
              <a:p>
                <a:pPr marL="342900" lvl="0" indent="-342900" algn="just">
                  <a:lnSpc>
                    <a:spcPct val="150000"/>
                  </a:lnSpc>
                  <a:spcAft>
                    <a:spcPts val="0"/>
                  </a:spcAft>
                  <a:buFont typeface="Symbol" charset="2"/>
                  <a:buChar char=""/>
                </a:pPr>
                <a:r>
                  <a:rPr lang="es-EC" dirty="0">
                    <a:solidFill>
                      <a:srgbClr val="000000"/>
                    </a:solidFill>
                    <a:latin typeface="Arial" charset="0"/>
                    <a:ea typeface="Arial" charset="0"/>
                    <a:cs typeface="Arial" charset="0"/>
                  </a:rPr>
                  <a:t>Si la red es adaptada: </a:t>
                </a:r>
                <a14:m>
                  <m:oMath xmlns:m="http://schemas.openxmlformats.org/officeDocument/2006/math">
                    <m:sSub>
                      <m:sSubPr>
                        <m:ctrlPr>
                          <a:rPr lang="es-ES_tradnl" i="1">
                            <a:solidFill>
                              <a:srgbClr val="000000"/>
                            </a:solidFill>
                            <a:effectLst/>
                            <a:latin typeface="Cambria Math" panose="02040503050406030204" pitchFamily="18" charset="0"/>
                            <a:ea typeface="Arial" charset="0"/>
                            <a:cs typeface="Arial" charset="0"/>
                          </a:rPr>
                        </m:ctrlPr>
                      </m:sSubPr>
                      <m:e>
                        <m:r>
                          <a:rPr lang="es-EC" i="1">
                            <a:solidFill>
                              <a:srgbClr val="000000"/>
                            </a:solidFill>
                            <a:effectLst/>
                            <a:latin typeface="Cambria Math"/>
                            <a:ea typeface="Arial" charset="0"/>
                            <a:cs typeface="Arial" charset="0"/>
                          </a:rPr>
                          <m:t>𝑆</m:t>
                        </m:r>
                      </m:e>
                      <m:sub>
                        <m:r>
                          <a:rPr lang="es-EC" i="1">
                            <a:solidFill>
                              <a:srgbClr val="000000"/>
                            </a:solidFill>
                            <a:effectLst/>
                            <a:latin typeface="Cambria Math"/>
                            <a:ea typeface="Arial" charset="0"/>
                            <a:cs typeface="Arial" charset="0"/>
                          </a:rPr>
                          <m:t>𝑖𝑖</m:t>
                        </m:r>
                      </m:sub>
                    </m:sSub>
                    <m:r>
                      <a:rPr lang="es-EC" i="1">
                        <a:solidFill>
                          <a:srgbClr val="000000"/>
                        </a:solidFill>
                        <a:effectLst/>
                        <a:latin typeface="Cambria Math"/>
                        <a:ea typeface="Arial" charset="0"/>
                        <a:cs typeface="Arial" charset="0"/>
                      </a:rPr>
                      <m:t>=0</m:t>
                    </m:r>
                  </m:oMath>
                </a14:m>
                <a:endParaRPr lang="es-ES_tradnl" dirty="0">
                  <a:solidFill>
                    <a:srgbClr val="000000"/>
                  </a:solidFill>
                  <a:effectLst/>
                  <a:latin typeface="Arial" charset="0"/>
                  <a:ea typeface="Arial" charset="0"/>
                  <a:cs typeface="Arial" charset="0"/>
                </a:endParaRPr>
              </a:p>
              <a:p>
                <a:pPr marL="342900" lvl="0" indent="-342900" algn="just">
                  <a:lnSpc>
                    <a:spcPct val="150000"/>
                  </a:lnSpc>
                  <a:spcAft>
                    <a:spcPts val="0"/>
                  </a:spcAft>
                  <a:buFont typeface="Symbol" charset="2"/>
                  <a:buChar char=""/>
                </a:pPr>
                <a:r>
                  <a:rPr lang="es-EC" dirty="0">
                    <a:solidFill>
                      <a:srgbClr val="000000"/>
                    </a:solidFill>
                    <a:effectLst/>
                    <a:latin typeface="Arial" charset="0"/>
                    <a:ea typeface="Arial" charset="0"/>
                    <a:cs typeface="Arial" charset="0"/>
                  </a:rPr>
                  <a:t>Si la red es recíproca: </a:t>
                </a:r>
                <a14:m>
                  <m:oMath xmlns:m="http://schemas.openxmlformats.org/officeDocument/2006/math">
                    <m:r>
                      <a:rPr lang="es-EC" i="1">
                        <a:solidFill>
                          <a:srgbClr val="000000"/>
                        </a:solidFill>
                        <a:effectLst/>
                        <a:latin typeface="Cambria Math"/>
                        <a:ea typeface="Arial" charset="0"/>
                        <a:cs typeface="Arial" charset="0"/>
                      </a:rPr>
                      <m:t>𝑆</m:t>
                    </m:r>
                    <m:r>
                      <a:rPr lang="es-EC" i="1">
                        <a:solidFill>
                          <a:srgbClr val="000000"/>
                        </a:solidFill>
                        <a:effectLst/>
                        <a:latin typeface="Cambria Math"/>
                        <a:ea typeface="Arial" charset="0"/>
                        <a:cs typeface="Arial" charset="0"/>
                      </a:rPr>
                      <m:t>=</m:t>
                    </m:r>
                    <m:sSup>
                      <m:sSupPr>
                        <m:ctrlPr>
                          <a:rPr lang="es-ES_tradnl" i="1">
                            <a:solidFill>
                              <a:srgbClr val="000000"/>
                            </a:solidFill>
                            <a:effectLst/>
                            <a:latin typeface="Cambria Math" panose="02040503050406030204" pitchFamily="18" charset="0"/>
                            <a:ea typeface="Arial" charset="0"/>
                            <a:cs typeface="Arial" charset="0"/>
                          </a:rPr>
                        </m:ctrlPr>
                      </m:sSupPr>
                      <m:e>
                        <m:r>
                          <a:rPr lang="es-EC" i="1">
                            <a:solidFill>
                              <a:srgbClr val="000000"/>
                            </a:solidFill>
                            <a:effectLst/>
                            <a:latin typeface="Cambria Math"/>
                            <a:ea typeface="Arial" charset="0"/>
                            <a:cs typeface="Arial" charset="0"/>
                          </a:rPr>
                          <m:t>𝑆</m:t>
                        </m:r>
                      </m:e>
                      <m:sup>
                        <m:r>
                          <a:rPr lang="es-EC" i="1">
                            <a:solidFill>
                              <a:srgbClr val="000000"/>
                            </a:solidFill>
                            <a:effectLst/>
                            <a:latin typeface="Cambria Math"/>
                            <a:ea typeface="Arial" charset="0"/>
                            <a:cs typeface="Arial" charset="0"/>
                          </a:rPr>
                          <m:t>𝑇</m:t>
                        </m:r>
                      </m:sup>
                    </m:sSup>
                    <m:r>
                      <a:rPr lang="es-EC" i="1">
                        <a:solidFill>
                          <a:srgbClr val="000000"/>
                        </a:solidFill>
                        <a:effectLst/>
                        <a:latin typeface="Cambria Math"/>
                        <a:ea typeface="Arial" charset="0"/>
                        <a:cs typeface="Arial" charset="0"/>
                      </a:rPr>
                      <m:t> </m:t>
                    </m:r>
                  </m:oMath>
                </a14:m>
                <a:r>
                  <a:rPr lang="es-EC" dirty="0">
                    <a:solidFill>
                      <a:srgbClr val="000000"/>
                    </a:solidFill>
                    <a:effectLst/>
                    <a:latin typeface="Arial" charset="0"/>
                    <a:ea typeface="Arial" charset="0"/>
                    <a:cs typeface="Arial" charset="0"/>
                  </a:rPr>
                  <a:t>y por ende </a:t>
                </a:r>
                <a14:m>
                  <m:oMath xmlns:m="http://schemas.openxmlformats.org/officeDocument/2006/math">
                    <m:sSub>
                      <m:sSubPr>
                        <m:ctrlPr>
                          <a:rPr lang="es-ES_tradnl" i="1">
                            <a:solidFill>
                              <a:srgbClr val="000000"/>
                            </a:solidFill>
                            <a:effectLst/>
                            <a:latin typeface="Cambria Math" panose="02040503050406030204" pitchFamily="18" charset="0"/>
                            <a:ea typeface="Arial" charset="0"/>
                            <a:cs typeface="Arial" charset="0"/>
                          </a:rPr>
                        </m:ctrlPr>
                      </m:sSubPr>
                      <m:e>
                        <m:r>
                          <a:rPr lang="es-EC" i="1">
                            <a:solidFill>
                              <a:srgbClr val="000000"/>
                            </a:solidFill>
                            <a:effectLst/>
                            <a:latin typeface="Cambria Math"/>
                            <a:ea typeface="Arial" charset="0"/>
                            <a:cs typeface="Arial" charset="0"/>
                          </a:rPr>
                          <m:t>𝑆</m:t>
                        </m:r>
                      </m:e>
                      <m:sub>
                        <m:r>
                          <a:rPr lang="es-EC" i="1">
                            <a:solidFill>
                              <a:srgbClr val="000000"/>
                            </a:solidFill>
                            <a:effectLst/>
                            <a:latin typeface="Cambria Math"/>
                            <a:ea typeface="Arial" charset="0"/>
                            <a:cs typeface="Arial" charset="0"/>
                          </a:rPr>
                          <m:t>𝑖𝑗</m:t>
                        </m:r>
                      </m:sub>
                    </m:sSub>
                    <m:r>
                      <a:rPr lang="es-EC" i="1">
                        <a:solidFill>
                          <a:srgbClr val="000000"/>
                        </a:solidFill>
                        <a:effectLst/>
                        <a:latin typeface="Cambria Math"/>
                        <a:ea typeface="Arial" charset="0"/>
                        <a:cs typeface="Arial" charset="0"/>
                      </a:rPr>
                      <m:t>=</m:t>
                    </m:r>
                    <m:sSub>
                      <m:sSubPr>
                        <m:ctrlPr>
                          <a:rPr lang="es-ES_tradnl" i="1">
                            <a:solidFill>
                              <a:srgbClr val="000000"/>
                            </a:solidFill>
                            <a:effectLst/>
                            <a:latin typeface="Cambria Math" panose="02040503050406030204" pitchFamily="18" charset="0"/>
                            <a:ea typeface="Arial" charset="0"/>
                            <a:cs typeface="Arial" charset="0"/>
                          </a:rPr>
                        </m:ctrlPr>
                      </m:sSubPr>
                      <m:e>
                        <m:r>
                          <a:rPr lang="es-EC" i="1">
                            <a:solidFill>
                              <a:srgbClr val="000000"/>
                            </a:solidFill>
                            <a:effectLst/>
                            <a:latin typeface="Cambria Math"/>
                            <a:ea typeface="Arial" charset="0"/>
                            <a:cs typeface="Arial" charset="0"/>
                          </a:rPr>
                          <m:t>𝑆</m:t>
                        </m:r>
                      </m:e>
                      <m:sub>
                        <m:r>
                          <a:rPr lang="es-EC" i="1">
                            <a:solidFill>
                              <a:srgbClr val="000000"/>
                            </a:solidFill>
                            <a:effectLst/>
                            <a:latin typeface="Cambria Math"/>
                            <a:ea typeface="Arial" charset="0"/>
                            <a:cs typeface="Arial" charset="0"/>
                          </a:rPr>
                          <m:t>𝑗𝑖</m:t>
                        </m:r>
                      </m:sub>
                    </m:sSub>
                  </m:oMath>
                </a14:m>
                <a:endParaRPr lang="es-ES_tradnl" dirty="0">
                  <a:solidFill>
                    <a:srgbClr val="000000"/>
                  </a:solidFill>
                  <a:effectLst/>
                  <a:latin typeface="Arial" charset="0"/>
                  <a:ea typeface="Arial" charset="0"/>
                  <a:cs typeface="Arial" charset="0"/>
                </a:endParaRPr>
              </a:p>
              <a:p>
                <a:pPr marL="342900" lvl="0" indent="-342900" algn="just">
                  <a:lnSpc>
                    <a:spcPct val="150000"/>
                  </a:lnSpc>
                  <a:spcAft>
                    <a:spcPts val="0"/>
                  </a:spcAft>
                  <a:buFont typeface="Symbol" charset="2"/>
                  <a:buChar char=""/>
                </a:pPr>
                <a:r>
                  <a:rPr lang="es-EC" dirty="0">
                    <a:solidFill>
                      <a:srgbClr val="000000"/>
                    </a:solidFill>
                    <a:effectLst/>
                    <a:latin typeface="Arial" charset="0"/>
                    <a:ea typeface="Arial" charset="0"/>
                    <a:cs typeface="Arial" charset="0"/>
                  </a:rPr>
                  <a:t>Si la red no tiene pérdidas: </a:t>
                </a:r>
                <a14:m>
                  <m:oMath xmlns:m="http://schemas.openxmlformats.org/officeDocument/2006/math">
                    <m:sSub>
                      <m:sSubPr>
                        <m:ctrlPr>
                          <a:rPr lang="es-ES_tradnl" i="1">
                            <a:solidFill>
                              <a:srgbClr val="000000"/>
                            </a:solidFill>
                            <a:latin typeface="Cambria Math" panose="02040503050406030204" pitchFamily="18" charset="0"/>
                            <a:ea typeface="Arial" charset="0"/>
                            <a:cs typeface="Arial" charset="0"/>
                          </a:rPr>
                        </m:ctrlPr>
                      </m:sSubPr>
                      <m:e>
                        <m:r>
                          <a:rPr lang="es-EC" i="1">
                            <a:solidFill>
                              <a:srgbClr val="000000"/>
                            </a:solidFill>
                            <a:latin typeface="Cambria Math"/>
                            <a:ea typeface="Arial" charset="0"/>
                            <a:cs typeface="Arial" charset="0"/>
                          </a:rPr>
                          <m:t>𝑆</m:t>
                        </m:r>
                      </m:e>
                      <m:sub>
                        <m:r>
                          <a:rPr lang="es-EC" i="1">
                            <a:solidFill>
                              <a:srgbClr val="000000"/>
                            </a:solidFill>
                            <a:latin typeface="Cambria Math" panose="02040503050406030204" pitchFamily="18" charset="0"/>
                            <a:ea typeface="Arial" charset="0"/>
                            <a:cs typeface="Arial" charset="0"/>
                          </a:rPr>
                          <m:t>1</m:t>
                        </m:r>
                        <m:r>
                          <a:rPr lang="es-EC" b="0" i="1" smtClean="0">
                            <a:solidFill>
                              <a:srgbClr val="000000"/>
                            </a:solidFill>
                            <a:latin typeface="Cambria Math" panose="02040503050406030204" pitchFamily="18" charset="0"/>
                            <a:ea typeface="Arial" charset="0"/>
                            <a:cs typeface="Arial" charset="0"/>
                          </a:rPr>
                          <m:t>4</m:t>
                        </m:r>
                      </m:sub>
                    </m:sSub>
                    <m:r>
                      <a:rPr lang="es-EC" i="1">
                        <a:solidFill>
                          <a:srgbClr val="000000"/>
                        </a:solidFill>
                        <a:latin typeface="Cambria Math" panose="02040503050406030204" pitchFamily="18" charset="0"/>
                        <a:ea typeface="Arial" charset="0"/>
                        <a:cs typeface="Arial" charset="0"/>
                      </a:rPr>
                      <m:t>=</m:t>
                    </m:r>
                    <m:sSub>
                      <m:sSubPr>
                        <m:ctrlPr>
                          <a:rPr lang="es-ES_tradnl" i="1">
                            <a:solidFill>
                              <a:srgbClr val="000000"/>
                            </a:solidFill>
                            <a:latin typeface="Cambria Math" panose="02040503050406030204" pitchFamily="18" charset="0"/>
                            <a:ea typeface="Arial" charset="0"/>
                            <a:cs typeface="Arial" charset="0"/>
                          </a:rPr>
                        </m:ctrlPr>
                      </m:sSubPr>
                      <m:e>
                        <m:r>
                          <a:rPr lang="es-EC" i="1">
                            <a:solidFill>
                              <a:srgbClr val="000000"/>
                            </a:solidFill>
                            <a:latin typeface="Cambria Math"/>
                            <a:ea typeface="Arial" charset="0"/>
                            <a:cs typeface="Arial" charset="0"/>
                          </a:rPr>
                          <m:t>𝑆</m:t>
                        </m:r>
                      </m:e>
                      <m:sub>
                        <m:r>
                          <a:rPr lang="es-EC" i="1">
                            <a:solidFill>
                              <a:srgbClr val="000000"/>
                            </a:solidFill>
                            <a:latin typeface="Cambria Math" panose="02040503050406030204" pitchFamily="18" charset="0"/>
                            <a:ea typeface="Arial" charset="0"/>
                            <a:cs typeface="Arial" charset="0"/>
                          </a:rPr>
                          <m:t>2</m:t>
                        </m:r>
                        <m:r>
                          <a:rPr lang="es-EC" b="0" i="1" smtClean="0">
                            <a:solidFill>
                              <a:srgbClr val="000000"/>
                            </a:solidFill>
                            <a:latin typeface="Cambria Math" panose="02040503050406030204" pitchFamily="18" charset="0"/>
                            <a:ea typeface="Arial" charset="0"/>
                            <a:cs typeface="Arial" charset="0"/>
                          </a:rPr>
                          <m:t>3</m:t>
                        </m:r>
                      </m:sub>
                    </m:sSub>
                    <m:r>
                      <a:rPr lang="es-EC" i="1">
                        <a:solidFill>
                          <a:srgbClr val="000000"/>
                        </a:solidFill>
                        <a:latin typeface="Cambria Math" panose="02040503050406030204" pitchFamily="18" charset="0"/>
                        <a:ea typeface="Arial" charset="0"/>
                        <a:cs typeface="Arial" charset="0"/>
                      </a:rPr>
                      <m:t>=</m:t>
                    </m:r>
                    <m:r>
                      <a:rPr lang="es-EC" b="0" i="1" smtClean="0">
                        <a:solidFill>
                          <a:srgbClr val="000000"/>
                        </a:solidFill>
                        <a:latin typeface="Cambria Math" panose="02040503050406030204" pitchFamily="18" charset="0"/>
                        <a:ea typeface="Arial" charset="0"/>
                        <a:cs typeface="Arial" charset="0"/>
                      </a:rPr>
                      <m:t>0, </m:t>
                    </m:r>
                    <m:d>
                      <m:dPr>
                        <m:begChr m:val="|"/>
                        <m:endChr m:val="|"/>
                        <m:ctrlPr>
                          <a:rPr lang="es-EC" b="0" i="1" smtClean="0">
                            <a:solidFill>
                              <a:srgbClr val="000000"/>
                            </a:solidFill>
                            <a:latin typeface="Cambria Math" panose="02040503050406030204" pitchFamily="18" charset="0"/>
                            <a:cs typeface="Arial" charset="0"/>
                          </a:rPr>
                        </m:ctrlPr>
                      </m:dPr>
                      <m:e>
                        <m:sSub>
                          <m:sSubPr>
                            <m:ctrlPr>
                              <a:rPr lang="es-EC" b="0" i="1" smtClean="0">
                                <a:solidFill>
                                  <a:srgbClr val="000000"/>
                                </a:solidFill>
                                <a:latin typeface="Cambria Math" panose="02040503050406030204" pitchFamily="18" charset="0"/>
                                <a:cs typeface="Arial" charset="0"/>
                              </a:rPr>
                            </m:ctrlPr>
                          </m:sSubPr>
                          <m:e>
                            <m:r>
                              <a:rPr lang="es-EC" b="0" i="1" smtClean="0">
                                <a:solidFill>
                                  <a:srgbClr val="000000"/>
                                </a:solidFill>
                                <a:latin typeface="Cambria Math" panose="02040503050406030204" pitchFamily="18" charset="0"/>
                                <a:cs typeface="Arial" charset="0"/>
                              </a:rPr>
                              <m:t>𝑆</m:t>
                            </m:r>
                          </m:e>
                          <m:sub>
                            <m:r>
                              <a:rPr lang="es-EC" b="0" i="1" smtClean="0">
                                <a:solidFill>
                                  <a:srgbClr val="000000"/>
                                </a:solidFill>
                                <a:latin typeface="Cambria Math" panose="02040503050406030204" pitchFamily="18" charset="0"/>
                                <a:cs typeface="Arial" charset="0"/>
                              </a:rPr>
                              <m:t>13</m:t>
                            </m:r>
                          </m:sub>
                        </m:sSub>
                      </m:e>
                    </m:d>
                    <m:r>
                      <a:rPr lang="es-EC">
                        <a:solidFill>
                          <a:srgbClr val="000000"/>
                        </a:solidFill>
                        <a:latin typeface="Cambria Math" panose="02040503050406030204" pitchFamily="18" charset="0"/>
                        <a:ea typeface="Arial" charset="0"/>
                        <a:cs typeface="Arial" charset="0"/>
                      </a:rPr>
                      <m:t>=</m:t>
                    </m:r>
                    <m:d>
                      <m:dPr>
                        <m:begChr m:val="|"/>
                        <m:endChr m:val="|"/>
                        <m:ctrlPr>
                          <a:rPr lang="es-EC" i="1">
                            <a:solidFill>
                              <a:srgbClr val="000000"/>
                            </a:solidFill>
                            <a:latin typeface="Cambria Math" panose="02040503050406030204" pitchFamily="18" charset="0"/>
                            <a:cs typeface="Arial" charset="0"/>
                          </a:rPr>
                        </m:ctrlPr>
                      </m:dPr>
                      <m:e>
                        <m:sSub>
                          <m:sSubPr>
                            <m:ctrlPr>
                              <a:rPr lang="es-EC" i="1">
                                <a:solidFill>
                                  <a:srgbClr val="000000"/>
                                </a:solidFill>
                                <a:latin typeface="Cambria Math" panose="02040503050406030204" pitchFamily="18" charset="0"/>
                                <a:cs typeface="Arial" charset="0"/>
                              </a:rPr>
                            </m:ctrlPr>
                          </m:sSubPr>
                          <m:e>
                            <m:r>
                              <a:rPr lang="es-EC" i="1">
                                <a:solidFill>
                                  <a:srgbClr val="000000"/>
                                </a:solidFill>
                                <a:latin typeface="Cambria Math" panose="02040503050406030204" pitchFamily="18" charset="0"/>
                                <a:cs typeface="Arial" charset="0"/>
                              </a:rPr>
                              <m:t>𝑆</m:t>
                            </m:r>
                          </m:e>
                          <m:sub>
                            <m:r>
                              <a:rPr lang="es-EC" b="0" i="1" smtClean="0">
                                <a:solidFill>
                                  <a:srgbClr val="000000"/>
                                </a:solidFill>
                                <a:latin typeface="Cambria Math" panose="02040503050406030204" pitchFamily="18" charset="0"/>
                                <a:cs typeface="Arial" charset="0"/>
                              </a:rPr>
                              <m:t>24</m:t>
                            </m:r>
                          </m:sub>
                        </m:sSub>
                      </m:e>
                    </m:d>
                  </m:oMath>
                </a14:m>
                <a:r>
                  <a:rPr lang="es-ES_tradnl" dirty="0" smtClean="0">
                    <a:solidFill>
                      <a:srgbClr val="000000"/>
                    </a:solidFill>
                    <a:effectLst/>
                    <a:latin typeface="Arial" charset="0"/>
                    <a:ea typeface="Arial" charset="0"/>
                    <a:cs typeface="Arial" charset="0"/>
                  </a:rPr>
                  <a:t>, </a:t>
                </a:r>
                <a14:m>
                  <m:oMath xmlns:m="http://schemas.openxmlformats.org/officeDocument/2006/math">
                    <m:d>
                      <m:dPr>
                        <m:begChr m:val="|"/>
                        <m:endChr m:val="|"/>
                        <m:ctrlPr>
                          <a:rPr lang="es-EC" i="1">
                            <a:solidFill>
                              <a:srgbClr val="000000"/>
                            </a:solidFill>
                            <a:latin typeface="Cambria Math" panose="02040503050406030204" pitchFamily="18" charset="0"/>
                            <a:cs typeface="Arial" charset="0"/>
                          </a:rPr>
                        </m:ctrlPr>
                      </m:dPr>
                      <m:e>
                        <m:sSub>
                          <m:sSubPr>
                            <m:ctrlPr>
                              <a:rPr lang="es-EC" i="1">
                                <a:solidFill>
                                  <a:srgbClr val="000000"/>
                                </a:solidFill>
                                <a:latin typeface="Cambria Math" panose="02040503050406030204" pitchFamily="18" charset="0"/>
                                <a:cs typeface="Arial" charset="0"/>
                              </a:rPr>
                            </m:ctrlPr>
                          </m:sSubPr>
                          <m:e>
                            <m:r>
                              <a:rPr lang="es-EC" i="1">
                                <a:solidFill>
                                  <a:srgbClr val="000000"/>
                                </a:solidFill>
                                <a:latin typeface="Cambria Math" panose="02040503050406030204" pitchFamily="18" charset="0"/>
                                <a:cs typeface="Arial" charset="0"/>
                              </a:rPr>
                              <m:t>𝑆</m:t>
                            </m:r>
                          </m:e>
                          <m:sub>
                            <m:r>
                              <a:rPr lang="es-EC" i="1">
                                <a:solidFill>
                                  <a:srgbClr val="000000"/>
                                </a:solidFill>
                                <a:latin typeface="Cambria Math" panose="02040503050406030204" pitchFamily="18" charset="0"/>
                                <a:cs typeface="Arial" charset="0"/>
                              </a:rPr>
                              <m:t>1</m:t>
                            </m:r>
                            <m:r>
                              <a:rPr lang="es-EC" b="0" i="1" smtClean="0">
                                <a:solidFill>
                                  <a:srgbClr val="000000"/>
                                </a:solidFill>
                                <a:latin typeface="Cambria Math" panose="02040503050406030204" pitchFamily="18" charset="0"/>
                                <a:cs typeface="Arial" charset="0"/>
                              </a:rPr>
                              <m:t>2</m:t>
                            </m:r>
                          </m:sub>
                        </m:sSub>
                      </m:e>
                    </m:d>
                  </m:oMath>
                </a14:m>
                <a:r>
                  <a:rPr lang="es-ES_tradnl" dirty="0" smtClean="0">
                    <a:solidFill>
                      <a:srgbClr val="000000"/>
                    </a:solidFill>
                    <a:effectLst/>
                    <a:latin typeface="Arial" charset="0"/>
                    <a:ea typeface="Arial" charset="0"/>
                    <a:cs typeface="Arial" charset="0"/>
                  </a:rPr>
                  <a:t>=</a:t>
                </a:r>
                <a14:m>
                  <m:oMath xmlns:m="http://schemas.openxmlformats.org/officeDocument/2006/math">
                    <m:d>
                      <m:dPr>
                        <m:begChr m:val="|"/>
                        <m:endChr m:val="|"/>
                        <m:ctrlPr>
                          <a:rPr lang="es-EC" i="1">
                            <a:solidFill>
                              <a:srgbClr val="000000"/>
                            </a:solidFill>
                            <a:latin typeface="Cambria Math" panose="02040503050406030204" pitchFamily="18" charset="0"/>
                            <a:cs typeface="Arial" charset="0"/>
                          </a:rPr>
                        </m:ctrlPr>
                      </m:dPr>
                      <m:e>
                        <m:sSub>
                          <m:sSubPr>
                            <m:ctrlPr>
                              <a:rPr lang="es-EC" i="1">
                                <a:solidFill>
                                  <a:srgbClr val="000000"/>
                                </a:solidFill>
                                <a:latin typeface="Cambria Math" panose="02040503050406030204" pitchFamily="18" charset="0"/>
                                <a:cs typeface="Arial" charset="0"/>
                              </a:rPr>
                            </m:ctrlPr>
                          </m:sSubPr>
                          <m:e>
                            <m:r>
                              <a:rPr lang="es-EC" i="1">
                                <a:solidFill>
                                  <a:srgbClr val="000000"/>
                                </a:solidFill>
                                <a:latin typeface="Cambria Math" panose="02040503050406030204" pitchFamily="18" charset="0"/>
                                <a:cs typeface="Arial" charset="0"/>
                              </a:rPr>
                              <m:t>𝑆</m:t>
                            </m:r>
                          </m:e>
                          <m:sub>
                            <m:r>
                              <a:rPr lang="es-EC" b="0" i="1" smtClean="0">
                                <a:solidFill>
                                  <a:srgbClr val="000000"/>
                                </a:solidFill>
                                <a:latin typeface="Cambria Math" panose="02040503050406030204" pitchFamily="18" charset="0"/>
                                <a:cs typeface="Arial" charset="0"/>
                              </a:rPr>
                              <m:t>34</m:t>
                            </m:r>
                          </m:sub>
                        </m:sSub>
                      </m:e>
                    </m:d>
                  </m:oMath>
                </a14:m>
                <a:endParaRPr lang="es-ES_tradnl" dirty="0">
                  <a:solidFill>
                    <a:srgbClr val="000000"/>
                  </a:solidFill>
                  <a:effectLst/>
                  <a:latin typeface="Arial" charset="0"/>
                  <a:ea typeface="Arial" charset="0"/>
                  <a:cs typeface="Arial" charset="0"/>
                </a:endParaRPr>
              </a:p>
            </p:txBody>
          </p:sp>
        </mc:Choice>
        <mc:Fallback xmlns="">
          <p:sp>
            <p:nvSpPr>
              <p:cNvPr id="12" name="Rectángulo 11">
                <a:extLst>
                  <a:ext uri="{FF2B5EF4-FFF2-40B4-BE49-F238E27FC236}">
                    <a16:creationId xmlns="" xmlns:a16="http://schemas.microsoft.com/office/drawing/2014/main" xmlns:a14="http://schemas.microsoft.com/office/drawing/2010/main" id="{1290FC55-BA58-49B2-BCC5-D09571350F09}"/>
                  </a:ext>
                </a:extLst>
              </p:cNvPr>
              <p:cNvSpPr>
                <a:spLocks noRot="1" noChangeAspect="1" noMove="1" noResize="1" noEditPoints="1" noAdjustHandles="1" noChangeArrowheads="1" noChangeShapeType="1" noTextEdit="1"/>
              </p:cNvSpPr>
              <p:nvPr/>
            </p:nvSpPr>
            <p:spPr>
              <a:xfrm>
                <a:off x="5512459" y="4142839"/>
                <a:ext cx="6362729" cy="2203295"/>
              </a:xfrm>
              <a:prstGeom prst="rect">
                <a:avLst/>
              </a:prstGeom>
              <a:blipFill rotWithShape="0">
                <a:blip r:embed="rId4"/>
                <a:stretch>
                  <a:fillRect l="-766" r="-862" b="-138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 name="Rectángulo 1">
                <a:extLst>
                  <a:ext uri="{FF2B5EF4-FFF2-40B4-BE49-F238E27FC236}">
                    <a16:creationId xmlns="" xmlns:a16="http://schemas.microsoft.com/office/drawing/2014/main" id="{8B817CBC-0E36-42B8-BF92-95ADFBA4963C}"/>
                  </a:ext>
                </a:extLst>
              </p:cNvPr>
              <p:cNvSpPr/>
              <p:nvPr/>
            </p:nvSpPr>
            <p:spPr>
              <a:xfrm>
                <a:off x="4752109" y="2660481"/>
                <a:ext cx="3097223" cy="113018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m:rPr>
                              <m:sty m:val="p"/>
                            </m:rPr>
                            <a:rPr lang="en-US">
                              <a:latin typeface="Cambria Math" panose="02040503050406030204" pitchFamily="18" charset="0"/>
                            </a:rPr>
                            <m:t>S</m:t>
                          </m:r>
                        </m:e>
                      </m:d>
                      <m:r>
                        <a:rPr lang="en-US" i="0">
                          <a:latin typeface="Cambria Math" panose="02040503050406030204" pitchFamily="18" charset="0"/>
                        </a:rPr>
                        <m:t>= </m:t>
                      </m:r>
                      <m:d>
                        <m:dPr>
                          <m:begChr m:val="["/>
                          <m:endChr m:val="]"/>
                          <m:ctrlPr>
                            <a:rPr lang="en-US" i="1">
                              <a:latin typeface="Cambria Math" panose="02040503050406030204" pitchFamily="18" charset="0"/>
                            </a:rPr>
                          </m:ctrlPr>
                        </m:dPr>
                        <m:e>
                          <m:eqArr>
                            <m:eqArrPr>
                              <m:ctrlPr>
                                <a:rPr lang="es-EC" b="0" i="1" smtClean="0">
                                  <a:latin typeface="Cambria Math" panose="02040503050406030204" pitchFamily="18" charset="0"/>
                                </a:rPr>
                              </m:ctrlPr>
                            </m:eqArrPr>
                            <m:e>
                              <m:m>
                                <m:mPr>
                                  <m:mcs>
                                    <m:mc>
                                      <m:mcPr>
                                        <m:count m:val="3"/>
                                        <m:mcJc m:val="center"/>
                                      </m:mcPr>
                                    </m:mc>
                                  </m:mcs>
                                  <m:ctrlPr>
                                    <a:rPr lang="es-EC" b="0" i="1" smtClean="0">
                                      <a:latin typeface="Cambria Math" panose="02040503050406030204" pitchFamily="18" charset="0"/>
                                    </a:rPr>
                                  </m:ctrlPr>
                                </m:mPr>
                                <m:mr>
                                  <m:e>
                                    <m:sSub>
                                      <m:sSubPr>
                                        <m:ctrlPr>
                                          <a:rPr lang="es-EC" b="0" i="1" smtClean="0">
                                            <a:latin typeface="Cambria Math" panose="02040503050406030204" pitchFamily="18" charset="0"/>
                                          </a:rPr>
                                        </m:ctrlPr>
                                      </m:sSubPr>
                                      <m:e>
                                        <m:r>
                                          <a:rPr lang="es-EC" b="0" i="1" smtClean="0">
                                            <a:latin typeface="Cambria Math" panose="02040503050406030204" pitchFamily="18" charset="0"/>
                                          </a:rPr>
                                          <m:t>𝑠</m:t>
                                        </m:r>
                                      </m:e>
                                      <m:sub>
                                        <m:r>
                                          <a:rPr lang="es-EC" b="0" i="1" smtClean="0">
                                            <a:latin typeface="Cambria Math" panose="02040503050406030204" pitchFamily="18" charset="0"/>
                                          </a:rPr>
                                          <m:t>11</m:t>
                                        </m:r>
                                      </m:sub>
                                    </m:sSub>
                                  </m:e>
                                  <m:e>
                                    <m:sSub>
                                      <m:sSubPr>
                                        <m:ctrlPr>
                                          <a:rPr lang="es-EC" i="1">
                                            <a:latin typeface="Cambria Math" panose="02040503050406030204" pitchFamily="18" charset="0"/>
                                          </a:rPr>
                                        </m:ctrlPr>
                                      </m:sSubPr>
                                      <m:e>
                                        <m:r>
                                          <a:rPr lang="es-EC" i="1">
                                            <a:latin typeface="Cambria Math" panose="02040503050406030204" pitchFamily="18" charset="0"/>
                                          </a:rPr>
                                          <m:t>𝑠</m:t>
                                        </m:r>
                                      </m:e>
                                      <m:sub>
                                        <m:r>
                                          <a:rPr lang="es-EC" i="1">
                                            <a:latin typeface="Cambria Math" panose="02040503050406030204" pitchFamily="18" charset="0"/>
                                          </a:rPr>
                                          <m:t>1</m:t>
                                        </m:r>
                                        <m:r>
                                          <a:rPr lang="es-EC" b="0" i="1" smtClean="0">
                                            <a:latin typeface="Cambria Math" panose="02040503050406030204" pitchFamily="18" charset="0"/>
                                          </a:rPr>
                                          <m:t>2</m:t>
                                        </m:r>
                                      </m:sub>
                                    </m:sSub>
                                  </m:e>
                                  <m:e>
                                    <m:m>
                                      <m:mPr>
                                        <m:mcs>
                                          <m:mc>
                                            <m:mcPr>
                                              <m:count m:val="2"/>
                                              <m:mcJc m:val="center"/>
                                            </m:mcPr>
                                          </m:mc>
                                        </m:mcs>
                                        <m:ctrlPr>
                                          <a:rPr lang="es-EC" b="0" i="1" smtClean="0">
                                            <a:latin typeface="Cambria Math" panose="02040503050406030204" pitchFamily="18" charset="0"/>
                                          </a:rPr>
                                        </m:ctrlPr>
                                      </m:mPr>
                                      <m:mr>
                                        <m:e>
                                          <m:sSub>
                                            <m:sSubPr>
                                              <m:ctrlPr>
                                                <a:rPr lang="es-EC" i="1">
                                                  <a:latin typeface="Cambria Math" panose="02040503050406030204" pitchFamily="18" charset="0"/>
                                                </a:rPr>
                                              </m:ctrlPr>
                                            </m:sSubPr>
                                            <m:e>
                                              <m:r>
                                                <a:rPr lang="es-EC" i="1">
                                                  <a:latin typeface="Cambria Math" panose="02040503050406030204" pitchFamily="18" charset="0"/>
                                                </a:rPr>
                                                <m:t>𝑠</m:t>
                                              </m:r>
                                            </m:e>
                                            <m:sub>
                                              <m:r>
                                                <a:rPr lang="es-EC" i="1">
                                                  <a:latin typeface="Cambria Math" panose="02040503050406030204" pitchFamily="18" charset="0"/>
                                                </a:rPr>
                                                <m:t>1</m:t>
                                              </m:r>
                                              <m:r>
                                                <a:rPr lang="es-EC" b="0" i="1" smtClean="0">
                                                  <a:latin typeface="Cambria Math" panose="02040503050406030204" pitchFamily="18" charset="0"/>
                                                </a:rPr>
                                                <m:t>3</m:t>
                                              </m:r>
                                            </m:sub>
                                          </m:sSub>
                                        </m:e>
                                        <m:e>
                                          <m:sSub>
                                            <m:sSubPr>
                                              <m:ctrlPr>
                                                <a:rPr lang="es-EC" i="1">
                                                  <a:latin typeface="Cambria Math" panose="02040503050406030204" pitchFamily="18" charset="0"/>
                                                </a:rPr>
                                              </m:ctrlPr>
                                            </m:sSubPr>
                                            <m:e>
                                              <m:r>
                                                <a:rPr lang="es-EC" i="1">
                                                  <a:latin typeface="Cambria Math" panose="02040503050406030204" pitchFamily="18" charset="0"/>
                                                </a:rPr>
                                                <m:t>𝑠</m:t>
                                              </m:r>
                                            </m:e>
                                            <m:sub>
                                              <m:r>
                                                <a:rPr lang="es-EC" i="1">
                                                  <a:latin typeface="Cambria Math" panose="02040503050406030204" pitchFamily="18" charset="0"/>
                                                </a:rPr>
                                                <m:t>1</m:t>
                                              </m:r>
                                              <m:r>
                                                <a:rPr lang="es-EC" b="0" i="1" smtClean="0">
                                                  <a:latin typeface="Cambria Math" panose="02040503050406030204" pitchFamily="18" charset="0"/>
                                                </a:rPr>
                                                <m:t>4</m:t>
                                              </m:r>
                                            </m:sub>
                                          </m:sSub>
                                        </m:e>
                                      </m:mr>
                                    </m:m>
                                  </m:e>
                                </m:mr>
                              </m:m>
                            </m:e>
                            <m:e>
                              <m:m>
                                <m:mPr>
                                  <m:mcs>
                                    <m:mc>
                                      <m:mcPr>
                                        <m:count m:val="3"/>
                                        <m:mcJc m:val="center"/>
                                      </m:mcPr>
                                    </m:mc>
                                  </m:mcs>
                                  <m:ctrlPr>
                                    <a:rPr lang="es-EC" b="0" i="1" smtClean="0">
                                      <a:latin typeface="Cambria Math" panose="02040503050406030204" pitchFamily="18" charset="0"/>
                                    </a:rPr>
                                  </m:ctrlPr>
                                </m:mPr>
                                <m:mr>
                                  <m:e>
                                    <m:sSub>
                                      <m:sSubPr>
                                        <m:ctrlPr>
                                          <a:rPr lang="es-EC" i="1">
                                            <a:latin typeface="Cambria Math" panose="02040503050406030204" pitchFamily="18" charset="0"/>
                                          </a:rPr>
                                        </m:ctrlPr>
                                      </m:sSubPr>
                                      <m:e>
                                        <m:r>
                                          <a:rPr lang="es-EC" i="1">
                                            <a:latin typeface="Cambria Math" panose="02040503050406030204" pitchFamily="18" charset="0"/>
                                          </a:rPr>
                                          <m:t>𝑠</m:t>
                                        </m:r>
                                      </m:e>
                                      <m:sub>
                                        <m:r>
                                          <a:rPr lang="es-EC" i="1">
                                            <a:latin typeface="Cambria Math" panose="02040503050406030204" pitchFamily="18" charset="0"/>
                                          </a:rPr>
                                          <m:t>1</m:t>
                                        </m:r>
                                        <m:r>
                                          <a:rPr lang="es-EC" b="0" i="1" smtClean="0">
                                            <a:latin typeface="Cambria Math" panose="02040503050406030204" pitchFamily="18" charset="0"/>
                                          </a:rPr>
                                          <m:t>2</m:t>
                                        </m:r>
                                      </m:sub>
                                    </m:sSub>
                                  </m:e>
                                  <m:e>
                                    <m:sSub>
                                      <m:sSubPr>
                                        <m:ctrlPr>
                                          <a:rPr lang="es-EC" i="1">
                                            <a:latin typeface="Cambria Math" panose="02040503050406030204" pitchFamily="18" charset="0"/>
                                          </a:rPr>
                                        </m:ctrlPr>
                                      </m:sSubPr>
                                      <m:e>
                                        <m:r>
                                          <a:rPr lang="es-EC" i="1">
                                            <a:latin typeface="Cambria Math" panose="02040503050406030204" pitchFamily="18" charset="0"/>
                                          </a:rPr>
                                          <m:t>𝑠</m:t>
                                        </m:r>
                                      </m:e>
                                      <m:sub>
                                        <m:r>
                                          <a:rPr lang="es-EC" b="0" i="1" smtClean="0">
                                            <a:latin typeface="Cambria Math" panose="02040503050406030204" pitchFamily="18" charset="0"/>
                                          </a:rPr>
                                          <m:t>22</m:t>
                                        </m:r>
                                      </m:sub>
                                    </m:sSub>
                                  </m:e>
                                  <m:e>
                                    <m:m>
                                      <m:mPr>
                                        <m:mcs>
                                          <m:mc>
                                            <m:mcPr>
                                              <m:count m:val="2"/>
                                              <m:mcJc m:val="center"/>
                                            </m:mcPr>
                                          </m:mc>
                                        </m:mcs>
                                        <m:ctrlPr>
                                          <a:rPr lang="es-EC" b="0" i="1" smtClean="0">
                                            <a:latin typeface="Cambria Math" panose="02040503050406030204" pitchFamily="18" charset="0"/>
                                          </a:rPr>
                                        </m:ctrlPr>
                                      </m:mPr>
                                      <m:mr>
                                        <m:e>
                                          <m:sSub>
                                            <m:sSubPr>
                                              <m:ctrlPr>
                                                <a:rPr lang="es-EC" i="1">
                                                  <a:latin typeface="Cambria Math" panose="02040503050406030204" pitchFamily="18" charset="0"/>
                                                </a:rPr>
                                              </m:ctrlPr>
                                            </m:sSubPr>
                                            <m:e>
                                              <m:r>
                                                <a:rPr lang="es-EC" i="1">
                                                  <a:latin typeface="Cambria Math" panose="02040503050406030204" pitchFamily="18" charset="0"/>
                                                </a:rPr>
                                                <m:t>𝑠</m:t>
                                              </m:r>
                                            </m:e>
                                            <m:sub>
                                              <m:r>
                                                <a:rPr lang="es-EC" b="0" i="1" smtClean="0">
                                                  <a:latin typeface="Cambria Math" panose="02040503050406030204" pitchFamily="18" charset="0"/>
                                                </a:rPr>
                                                <m:t>23</m:t>
                                              </m:r>
                                            </m:sub>
                                          </m:sSub>
                                        </m:e>
                                        <m:e>
                                          <m:sSub>
                                            <m:sSubPr>
                                              <m:ctrlPr>
                                                <a:rPr lang="es-EC" i="1">
                                                  <a:latin typeface="Cambria Math" panose="02040503050406030204" pitchFamily="18" charset="0"/>
                                                </a:rPr>
                                              </m:ctrlPr>
                                            </m:sSubPr>
                                            <m:e>
                                              <m:r>
                                                <a:rPr lang="es-EC" i="1">
                                                  <a:latin typeface="Cambria Math" panose="02040503050406030204" pitchFamily="18" charset="0"/>
                                                </a:rPr>
                                                <m:t>𝑠</m:t>
                                              </m:r>
                                            </m:e>
                                            <m:sub>
                                              <m:r>
                                                <a:rPr lang="es-EC" b="0" i="1" smtClean="0">
                                                  <a:latin typeface="Cambria Math" panose="02040503050406030204" pitchFamily="18" charset="0"/>
                                                </a:rPr>
                                                <m:t>24</m:t>
                                              </m:r>
                                            </m:sub>
                                          </m:sSub>
                                        </m:e>
                                      </m:mr>
                                    </m:m>
                                  </m:e>
                                </m:mr>
                              </m:m>
                            </m:e>
                            <m:e>
                              <m:m>
                                <m:mPr>
                                  <m:mcs>
                                    <m:mc>
                                      <m:mcPr>
                                        <m:count m:val="3"/>
                                        <m:mcJc m:val="center"/>
                                      </m:mcPr>
                                    </m:mc>
                                  </m:mcs>
                                  <m:ctrlPr>
                                    <a:rPr lang="es-EC" b="0" i="1" smtClean="0">
                                      <a:latin typeface="Cambria Math" panose="02040503050406030204" pitchFamily="18" charset="0"/>
                                    </a:rPr>
                                  </m:ctrlPr>
                                </m:mPr>
                                <m:mr>
                                  <m:e>
                                    <m:sSub>
                                      <m:sSubPr>
                                        <m:ctrlPr>
                                          <a:rPr lang="es-EC" i="1">
                                            <a:latin typeface="Cambria Math" panose="02040503050406030204" pitchFamily="18" charset="0"/>
                                          </a:rPr>
                                        </m:ctrlPr>
                                      </m:sSubPr>
                                      <m:e>
                                        <m:r>
                                          <a:rPr lang="es-EC" i="1">
                                            <a:latin typeface="Cambria Math" panose="02040503050406030204" pitchFamily="18" charset="0"/>
                                          </a:rPr>
                                          <m:t>𝑠</m:t>
                                        </m:r>
                                      </m:e>
                                      <m:sub>
                                        <m:r>
                                          <a:rPr lang="es-EC" i="1">
                                            <a:latin typeface="Cambria Math" panose="02040503050406030204" pitchFamily="18" charset="0"/>
                                          </a:rPr>
                                          <m:t>1</m:t>
                                        </m:r>
                                        <m:r>
                                          <a:rPr lang="es-EC" b="0" i="1" smtClean="0">
                                            <a:latin typeface="Cambria Math" panose="02040503050406030204" pitchFamily="18" charset="0"/>
                                          </a:rPr>
                                          <m:t>3</m:t>
                                        </m:r>
                                      </m:sub>
                                    </m:sSub>
                                  </m:e>
                                  <m:e>
                                    <m:sSub>
                                      <m:sSubPr>
                                        <m:ctrlPr>
                                          <a:rPr lang="es-EC" i="1">
                                            <a:latin typeface="Cambria Math" panose="02040503050406030204" pitchFamily="18" charset="0"/>
                                          </a:rPr>
                                        </m:ctrlPr>
                                      </m:sSubPr>
                                      <m:e>
                                        <m:r>
                                          <a:rPr lang="es-EC" i="1">
                                            <a:latin typeface="Cambria Math" panose="02040503050406030204" pitchFamily="18" charset="0"/>
                                          </a:rPr>
                                          <m:t>𝑠</m:t>
                                        </m:r>
                                      </m:e>
                                      <m:sub>
                                        <m:r>
                                          <a:rPr lang="es-EC" b="0" i="1" smtClean="0">
                                            <a:latin typeface="Cambria Math" panose="02040503050406030204" pitchFamily="18" charset="0"/>
                                          </a:rPr>
                                          <m:t>32</m:t>
                                        </m:r>
                                      </m:sub>
                                    </m:sSub>
                                  </m:e>
                                  <m:e>
                                    <m:m>
                                      <m:mPr>
                                        <m:mcs>
                                          <m:mc>
                                            <m:mcPr>
                                              <m:count m:val="2"/>
                                              <m:mcJc m:val="center"/>
                                            </m:mcPr>
                                          </m:mc>
                                        </m:mcs>
                                        <m:ctrlPr>
                                          <a:rPr lang="es-EC" b="0" i="1" smtClean="0">
                                            <a:latin typeface="Cambria Math" panose="02040503050406030204" pitchFamily="18" charset="0"/>
                                          </a:rPr>
                                        </m:ctrlPr>
                                      </m:mPr>
                                      <m:mr>
                                        <m:e>
                                          <m:sSub>
                                            <m:sSubPr>
                                              <m:ctrlPr>
                                                <a:rPr lang="es-EC" i="1">
                                                  <a:latin typeface="Cambria Math" panose="02040503050406030204" pitchFamily="18" charset="0"/>
                                                </a:rPr>
                                              </m:ctrlPr>
                                            </m:sSubPr>
                                            <m:e>
                                              <m:r>
                                                <a:rPr lang="es-EC" i="1">
                                                  <a:latin typeface="Cambria Math" panose="02040503050406030204" pitchFamily="18" charset="0"/>
                                                </a:rPr>
                                                <m:t>𝑠</m:t>
                                              </m:r>
                                            </m:e>
                                            <m:sub>
                                              <m:r>
                                                <a:rPr lang="es-EC" b="0" i="1" smtClean="0">
                                                  <a:latin typeface="Cambria Math" panose="02040503050406030204" pitchFamily="18" charset="0"/>
                                                </a:rPr>
                                                <m:t>33</m:t>
                                              </m:r>
                                            </m:sub>
                                          </m:sSub>
                                        </m:e>
                                        <m:e>
                                          <m:sSub>
                                            <m:sSubPr>
                                              <m:ctrlPr>
                                                <a:rPr lang="es-EC" i="1">
                                                  <a:latin typeface="Cambria Math" panose="02040503050406030204" pitchFamily="18" charset="0"/>
                                                </a:rPr>
                                              </m:ctrlPr>
                                            </m:sSubPr>
                                            <m:e>
                                              <m:r>
                                                <a:rPr lang="es-EC" i="1">
                                                  <a:latin typeface="Cambria Math" panose="02040503050406030204" pitchFamily="18" charset="0"/>
                                                </a:rPr>
                                                <m:t>𝑠</m:t>
                                              </m:r>
                                            </m:e>
                                            <m:sub>
                                              <m:r>
                                                <a:rPr lang="es-EC" b="0" i="1" smtClean="0">
                                                  <a:latin typeface="Cambria Math" panose="02040503050406030204" pitchFamily="18" charset="0"/>
                                                </a:rPr>
                                                <m:t>34</m:t>
                                              </m:r>
                                            </m:sub>
                                          </m:sSub>
                                        </m:e>
                                      </m:mr>
                                    </m:m>
                                  </m:e>
                                </m:mr>
                              </m:m>
                            </m:e>
                            <m:e>
                              <m:m>
                                <m:mPr>
                                  <m:mcs>
                                    <m:mc>
                                      <m:mcPr>
                                        <m:count m:val="3"/>
                                        <m:mcJc m:val="center"/>
                                      </m:mcPr>
                                    </m:mc>
                                  </m:mcs>
                                  <m:ctrlPr>
                                    <a:rPr lang="es-EC" b="0" i="1" smtClean="0">
                                      <a:latin typeface="Cambria Math" panose="02040503050406030204" pitchFamily="18" charset="0"/>
                                    </a:rPr>
                                  </m:ctrlPr>
                                </m:mPr>
                                <m:mr>
                                  <m:e>
                                    <m:sSub>
                                      <m:sSubPr>
                                        <m:ctrlPr>
                                          <a:rPr lang="es-EC" i="1">
                                            <a:latin typeface="Cambria Math" panose="02040503050406030204" pitchFamily="18" charset="0"/>
                                          </a:rPr>
                                        </m:ctrlPr>
                                      </m:sSubPr>
                                      <m:e>
                                        <m:r>
                                          <a:rPr lang="es-EC" i="1">
                                            <a:latin typeface="Cambria Math" panose="02040503050406030204" pitchFamily="18" charset="0"/>
                                          </a:rPr>
                                          <m:t>𝑠</m:t>
                                        </m:r>
                                      </m:e>
                                      <m:sub>
                                        <m:r>
                                          <a:rPr lang="es-EC" i="1">
                                            <a:latin typeface="Cambria Math" panose="02040503050406030204" pitchFamily="18" charset="0"/>
                                          </a:rPr>
                                          <m:t>1</m:t>
                                        </m:r>
                                        <m:r>
                                          <a:rPr lang="es-EC" b="0" i="1" smtClean="0">
                                            <a:latin typeface="Cambria Math" panose="02040503050406030204" pitchFamily="18" charset="0"/>
                                          </a:rPr>
                                          <m:t>4</m:t>
                                        </m:r>
                                      </m:sub>
                                    </m:sSub>
                                  </m:e>
                                  <m:e>
                                    <m:sSub>
                                      <m:sSubPr>
                                        <m:ctrlPr>
                                          <a:rPr lang="es-EC" i="1">
                                            <a:latin typeface="Cambria Math" panose="02040503050406030204" pitchFamily="18" charset="0"/>
                                          </a:rPr>
                                        </m:ctrlPr>
                                      </m:sSubPr>
                                      <m:e>
                                        <m:r>
                                          <a:rPr lang="es-EC" i="1">
                                            <a:latin typeface="Cambria Math" panose="02040503050406030204" pitchFamily="18" charset="0"/>
                                          </a:rPr>
                                          <m:t>𝑠</m:t>
                                        </m:r>
                                      </m:e>
                                      <m:sub>
                                        <m:r>
                                          <a:rPr lang="es-EC" b="0" i="1" smtClean="0">
                                            <a:latin typeface="Cambria Math" panose="02040503050406030204" pitchFamily="18" charset="0"/>
                                          </a:rPr>
                                          <m:t>42</m:t>
                                        </m:r>
                                      </m:sub>
                                    </m:sSub>
                                  </m:e>
                                  <m:e>
                                    <m:m>
                                      <m:mPr>
                                        <m:mcs>
                                          <m:mc>
                                            <m:mcPr>
                                              <m:count m:val="2"/>
                                              <m:mcJc m:val="center"/>
                                            </m:mcPr>
                                          </m:mc>
                                        </m:mcs>
                                        <m:ctrlPr>
                                          <a:rPr lang="es-EC" b="0" i="1" smtClean="0">
                                            <a:latin typeface="Cambria Math" panose="02040503050406030204" pitchFamily="18" charset="0"/>
                                          </a:rPr>
                                        </m:ctrlPr>
                                      </m:mPr>
                                      <m:mr>
                                        <m:e>
                                          <m:sSub>
                                            <m:sSubPr>
                                              <m:ctrlPr>
                                                <a:rPr lang="es-EC" i="1">
                                                  <a:latin typeface="Cambria Math" panose="02040503050406030204" pitchFamily="18" charset="0"/>
                                                </a:rPr>
                                              </m:ctrlPr>
                                            </m:sSubPr>
                                            <m:e>
                                              <m:r>
                                                <a:rPr lang="es-EC" i="1">
                                                  <a:latin typeface="Cambria Math" panose="02040503050406030204" pitchFamily="18" charset="0"/>
                                                </a:rPr>
                                                <m:t>𝑠</m:t>
                                              </m:r>
                                            </m:e>
                                            <m:sub>
                                              <m:r>
                                                <a:rPr lang="es-EC" b="0" i="1" smtClean="0">
                                                  <a:latin typeface="Cambria Math" panose="02040503050406030204" pitchFamily="18" charset="0"/>
                                                </a:rPr>
                                                <m:t>43</m:t>
                                              </m:r>
                                            </m:sub>
                                          </m:sSub>
                                        </m:e>
                                        <m:e>
                                          <m:sSub>
                                            <m:sSubPr>
                                              <m:ctrlPr>
                                                <a:rPr lang="es-EC" i="1">
                                                  <a:latin typeface="Cambria Math" panose="02040503050406030204" pitchFamily="18" charset="0"/>
                                                </a:rPr>
                                              </m:ctrlPr>
                                            </m:sSubPr>
                                            <m:e>
                                              <m:r>
                                                <a:rPr lang="es-EC" i="1">
                                                  <a:latin typeface="Cambria Math" panose="02040503050406030204" pitchFamily="18" charset="0"/>
                                                </a:rPr>
                                                <m:t>𝑠</m:t>
                                              </m:r>
                                            </m:e>
                                            <m:sub>
                                              <m:r>
                                                <a:rPr lang="es-EC" b="0" i="1" smtClean="0">
                                                  <a:latin typeface="Cambria Math" panose="02040503050406030204" pitchFamily="18" charset="0"/>
                                                </a:rPr>
                                                <m:t>44</m:t>
                                              </m:r>
                                            </m:sub>
                                          </m:sSub>
                                        </m:e>
                                      </m:mr>
                                    </m:m>
                                  </m:e>
                                </m:mr>
                              </m:m>
                            </m:e>
                          </m:eqArr>
                        </m:e>
                      </m:d>
                      <m:r>
                        <a:rPr lang="en-US" i="0">
                          <a:latin typeface="Cambria Math" panose="02040503050406030204" pitchFamily="18" charset="0"/>
                        </a:rPr>
                        <m:t> </m:t>
                      </m:r>
                    </m:oMath>
                  </m:oMathPara>
                </a14:m>
                <a:endParaRPr lang="en-US" dirty="0"/>
              </a:p>
            </p:txBody>
          </p:sp>
        </mc:Choice>
        <mc:Fallback xmlns="">
          <p:sp>
            <p:nvSpPr>
              <p:cNvPr id="2" name="Rectángulo 1">
                <a:extLst>
                  <a:ext uri="{FF2B5EF4-FFF2-40B4-BE49-F238E27FC236}">
                    <a16:creationId xmlns="" xmlns:a16="http://schemas.microsoft.com/office/drawing/2014/main" xmlns:a14="http://schemas.microsoft.com/office/drawing/2010/main" id="{8B817CBC-0E36-42B8-BF92-95ADFBA4963C}"/>
                  </a:ext>
                </a:extLst>
              </p:cNvPr>
              <p:cNvSpPr>
                <a:spLocks noRot="1" noChangeAspect="1" noMove="1" noResize="1" noEditPoints="1" noAdjustHandles="1" noChangeArrowheads="1" noChangeShapeType="1" noTextEdit="1"/>
              </p:cNvSpPr>
              <p:nvPr/>
            </p:nvSpPr>
            <p:spPr>
              <a:xfrm>
                <a:off x="4752109" y="2660481"/>
                <a:ext cx="3097223" cy="1130181"/>
              </a:xfrm>
              <a:prstGeom prst="rect">
                <a:avLst/>
              </a:prstGeom>
              <a:blipFill rotWithShape="0">
                <a:blip r:embed="rId5"/>
                <a:stretch>
                  <a:fillRect/>
                </a:stretch>
              </a:blipFill>
            </p:spPr>
            <p:txBody>
              <a:bodyPr/>
              <a:lstStyle/>
              <a:p>
                <a:r>
                  <a:rPr lang="es-EC">
                    <a:noFill/>
                  </a:rPr>
                  <a:t> </a:t>
                </a:r>
              </a:p>
            </p:txBody>
          </p:sp>
        </mc:Fallback>
      </mc:AlternateContent>
      <p:sp>
        <p:nvSpPr>
          <p:cNvPr id="4" name="Rectángulo 3">
            <a:extLst>
              <a:ext uri="{FF2B5EF4-FFF2-40B4-BE49-F238E27FC236}">
                <a16:creationId xmlns="" xmlns:a16="http://schemas.microsoft.com/office/drawing/2014/main" id="{E8369314-7D6E-4961-8B6D-8685F733C9BA}"/>
              </a:ext>
            </a:extLst>
          </p:cNvPr>
          <p:cNvSpPr/>
          <p:nvPr/>
        </p:nvSpPr>
        <p:spPr>
          <a:xfrm>
            <a:off x="7973716" y="2234542"/>
            <a:ext cx="3414720" cy="923330"/>
          </a:xfrm>
          <a:prstGeom prst="rect">
            <a:avLst/>
          </a:prstGeom>
        </p:spPr>
        <p:txBody>
          <a:bodyPr wrap="square">
            <a:spAutoFit/>
          </a:bodyPr>
          <a:lstStyle/>
          <a:p>
            <a:r>
              <a:rPr lang="es-EC" dirty="0" smtClean="0"/>
              <a:t>Considerando </a:t>
            </a:r>
            <a:r>
              <a:rPr lang="es-EC" dirty="0"/>
              <a:t>que no hay pérdidas y siendo una red recíproca y con simetría de construcción:</a:t>
            </a:r>
            <a:endParaRPr lang="en-US" sz="2400" dirty="0"/>
          </a:p>
        </p:txBody>
      </p:sp>
      <mc:AlternateContent xmlns:mc="http://schemas.openxmlformats.org/markup-compatibility/2006" xmlns:a14="http://schemas.microsoft.com/office/drawing/2010/main">
        <mc:Choice Requires="a14">
          <p:sp>
            <p:nvSpPr>
              <p:cNvPr id="5" name="Rectángulo 4">
                <a:extLst>
                  <a:ext uri="{FF2B5EF4-FFF2-40B4-BE49-F238E27FC236}">
                    <a16:creationId xmlns="" xmlns:a16="http://schemas.microsoft.com/office/drawing/2014/main" id="{534B1026-10C8-4510-8EDF-AC68D27A844A}"/>
                  </a:ext>
                </a:extLst>
              </p:cNvPr>
              <p:cNvSpPr/>
              <p:nvPr/>
            </p:nvSpPr>
            <p:spPr>
              <a:xfrm>
                <a:off x="8013291" y="3153816"/>
                <a:ext cx="323660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_tradnl" sz="2400" i="1" smtClean="0">
                              <a:solidFill>
                                <a:srgbClr val="000000"/>
                              </a:solidFill>
                              <a:latin typeface="Cambria Math" panose="02040503050406030204" pitchFamily="18" charset="0"/>
                              <a:ea typeface="Arial" charset="0"/>
                              <a:cs typeface="Arial" charset="0"/>
                            </a:rPr>
                          </m:ctrlPr>
                        </m:sSubPr>
                        <m:e>
                          <m:r>
                            <a:rPr lang="es-EC" sz="2400" i="1">
                              <a:solidFill>
                                <a:srgbClr val="000000"/>
                              </a:solidFill>
                              <a:latin typeface="Cambria Math"/>
                              <a:ea typeface="Arial" charset="0"/>
                              <a:cs typeface="Arial" charset="0"/>
                            </a:rPr>
                            <m:t>𝑆</m:t>
                          </m:r>
                        </m:e>
                        <m:sub>
                          <m:r>
                            <a:rPr lang="es-EC" sz="2400" b="0" i="1" smtClean="0">
                              <a:solidFill>
                                <a:srgbClr val="000000"/>
                              </a:solidFill>
                              <a:latin typeface="Cambria Math" panose="02040503050406030204" pitchFamily="18" charset="0"/>
                              <a:ea typeface="Arial" charset="0"/>
                              <a:cs typeface="Arial" charset="0"/>
                            </a:rPr>
                            <m:t>11</m:t>
                          </m:r>
                        </m:sub>
                      </m:sSub>
                      <m:r>
                        <a:rPr lang="es-EC" sz="2400" b="0" i="1" smtClean="0">
                          <a:solidFill>
                            <a:srgbClr val="000000"/>
                          </a:solidFill>
                          <a:latin typeface="Cambria Math" panose="02040503050406030204" pitchFamily="18" charset="0"/>
                          <a:ea typeface="Arial" charset="0"/>
                          <a:cs typeface="Arial" charset="0"/>
                        </a:rPr>
                        <m:t>=</m:t>
                      </m:r>
                      <m:sSub>
                        <m:sSubPr>
                          <m:ctrlPr>
                            <a:rPr lang="es-ES_tradnl" sz="2400" i="1">
                              <a:solidFill>
                                <a:srgbClr val="000000"/>
                              </a:solidFill>
                              <a:latin typeface="Cambria Math" panose="02040503050406030204" pitchFamily="18" charset="0"/>
                              <a:ea typeface="Arial" charset="0"/>
                              <a:cs typeface="Arial" charset="0"/>
                            </a:rPr>
                          </m:ctrlPr>
                        </m:sSubPr>
                        <m:e>
                          <m:r>
                            <a:rPr lang="es-EC" sz="2400" i="1">
                              <a:solidFill>
                                <a:srgbClr val="000000"/>
                              </a:solidFill>
                              <a:latin typeface="Cambria Math"/>
                              <a:ea typeface="Arial" charset="0"/>
                              <a:cs typeface="Arial" charset="0"/>
                            </a:rPr>
                            <m:t>𝑆</m:t>
                          </m:r>
                        </m:e>
                        <m:sub>
                          <m:r>
                            <a:rPr lang="es-EC" sz="2400" b="0" i="1" smtClean="0">
                              <a:solidFill>
                                <a:srgbClr val="000000"/>
                              </a:solidFill>
                              <a:latin typeface="Cambria Math" panose="02040503050406030204" pitchFamily="18" charset="0"/>
                              <a:ea typeface="Arial" charset="0"/>
                              <a:cs typeface="Arial" charset="0"/>
                            </a:rPr>
                            <m:t>22</m:t>
                          </m:r>
                        </m:sub>
                      </m:sSub>
                      <m:r>
                        <a:rPr lang="es-EC" sz="2400" b="0" i="1" smtClean="0">
                          <a:solidFill>
                            <a:srgbClr val="000000"/>
                          </a:solidFill>
                          <a:latin typeface="Cambria Math" panose="02040503050406030204" pitchFamily="18" charset="0"/>
                          <a:ea typeface="Arial" charset="0"/>
                          <a:cs typeface="Arial" charset="0"/>
                        </a:rPr>
                        <m:t>=</m:t>
                      </m:r>
                      <m:sSub>
                        <m:sSubPr>
                          <m:ctrlPr>
                            <a:rPr lang="es-ES_tradnl" sz="2400" i="1">
                              <a:solidFill>
                                <a:srgbClr val="000000"/>
                              </a:solidFill>
                              <a:latin typeface="Cambria Math" panose="02040503050406030204" pitchFamily="18" charset="0"/>
                              <a:ea typeface="Arial" charset="0"/>
                              <a:cs typeface="Arial" charset="0"/>
                            </a:rPr>
                          </m:ctrlPr>
                        </m:sSubPr>
                        <m:e>
                          <m:r>
                            <a:rPr lang="es-EC" sz="2400" i="1">
                              <a:solidFill>
                                <a:srgbClr val="000000"/>
                              </a:solidFill>
                              <a:latin typeface="Cambria Math"/>
                              <a:ea typeface="Arial" charset="0"/>
                              <a:cs typeface="Arial" charset="0"/>
                            </a:rPr>
                            <m:t>𝑆</m:t>
                          </m:r>
                        </m:e>
                        <m:sub>
                          <m:r>
                            <a:rPr lang="es-EC" sz="2400" b="0" i="1" smtClean="0">
                              <a:solidFill>
                                <a:srgbClr val="000000"/>
                              </a:solidFill>
                              <a:latin typeface="Cambria Math" panose="02040503050406030204" pitchFamily="18" charset="0"/>
                              <a:ea typeface="Arial" charset="0"/>
                              <a:cs typeface="Arial" charset="0"/>
                            </a:rPr>
                            <m:t>33</m:t>
                          </m:r>
                        </m:sub>
                      </m:sSub>
                      <m:r>
                        <a:rPr lang="es-EC" sz="2400" b="0" i="0" smtClean="0">
                          <a:solidFill>
                            <a:srgbClr val="000000"/>
                          </a:solidFill>
                          <a:latin typeface="Cambria Math" panose="02040503050406030204" pitchFamily="18" charset="0"/>
                          <a:ea typeface="Arial" charset="0"/>
                          <a:cs typeface="Arial" charset="0"/>
                        </a:rPr>
                        <m:t>=</m:t>
                      </m:r>
                      <m:sSub>
                        <m:sSubPr>
                          <m:ctrlPr>
                            <a:rPr lang="es-ES_tradnl" sz="2400" i="1">
                              <a:solidFill>
                                <a:srgbClr val="000000"/>
                              </a:solidFill>
                              <a:latin typeface="Cambria Math" panose="02040503050406030204" pitchFamily="18" charset="0"/>
                              <a:ea typeface="Arial" charset="0"/>
                              <a:cs typeface="Arial" charset="0"/>
                            </a:rPr>
                          </m:ctrlPr>
                        </m:sSubPr>
                        <m:e>
                          <m:r>
                            <a:rPr lang="es-EC" sz="2400" i="1">
                              <a:solidFill>
                                <a:srgbClr val="000000"/>
                              </a:solidFill>
                              <a:latin typeface="Cambria Math"/>
                              <a:ea typeface="Arial" charset="0"/>
                              <a:cs typeface="Arial" charset="0"/>
                            </a:rPr>
                            <m:t>𝑆</m:t>
                          </m:r>
                        </m:e>
                        <m:sub>
                          <m:r>
                            <a:rPr lang="es-EC" sz="2400" b="0" i="1" smtClean="0">
                              <a:solidFill>
                                <a:srgbClr val="000000"/>
                              </a:solidFill>
                              <a:latin typeface="Cambria Math" panose="02040503050406030204" pitchFamily="18" charset="0"/>
                              <a:ea typeface="Arial" charset="0"/>
                              <a:cs typeface="Arial" charset="0"/>
                            </a:rPr>
                            <m:t>44</m:t>
                          </m:r>
                        </m:sub>
                      </m:sSub>
                    </m:oMath>
                  </m:oMathPara>
                </a14:m>
                <a:endParaRPr lang="en-US" sz="2400" dirty="0"/>
              </a:p>
            </p:txBody>
          </p:sp>
        </mc:Choice>
        <mc:Fallback xmlns="">
          <p:sp>
            <p:nvSpPr>
              <p:cNvPr id="5" name="Rectángulo 4">
                <a:extLst>
                  <a:ext uri="{FF2B5EF4-FFF2-40B4-BE49-F238E27FC236}">
                    <a16:creationId xmlns="" xmlns:a16="http://schemas.microsoft.com/office/drawing/2014/main" id="{534B1026-10C8-4510-8EDF-AC68D27A844A}"/>
                  </a:ext>
                </a:extLst>
              </p:cNvPr>
              <p:cNvSpPr>
                <a:spLocks noRot="1" noChangeAspect="1" noMove="1" noResize="1" noEditPoints="1" noAdjustHandles="1" noChangeArrowheads="1" noChangeShapeType="1" noTextEdit="1"/>
              </p:cNvSpPr>
              <p:nvPr/>
            </p:nvSpPr>
            <p:spPr>
              <a:xfrm>
                <a:off x="8013291" y="3153816"/>
                <a:ext cx="3236600" cy="461665"/>
              </a:xfrm>
              <a:prstGeom prst="rect">
                <a:avLst/>
              </a:prstGeom>
              <a:blipFill rotWithShape="0">
                <a:blip r:embed="rId6"/>
                <a:stretch>
                  <a:fillRect b="-1316"/>
                </a:stretch>
              </a:blipFill>
            </p:spPr>
            <p:txBody>
              <a:bodyPr/>
              <a:lstStyle/>
              <a:p>
                <a:r>
                  <a:rPr lang="es-EC">
                    <a:noFill/>
                  </a:rPr>
                  <a:t> </a:t>
                </a:r>
              </a:p>
            </p:txBody>
          </p:sp>
        </mc:Fallback>
      </mc:AlternateContent>
      <p:pic>
        <p:nvPicPr>
          <p:cNvPr id="6" name="Imagen 5"/>
          <p:cNvPicPr>
            <a:picLocks noChangeAspect="1"/>
          </p:cNvPicPr>
          <p:nvPr/>
        </p:nvPicPr>
        <p:blipFill rotWithShape="1">
          <a:blip r:embed="rId7">
            <a:clrChange>
              <a:clrFrom>
                <a:srgbClr val="FEFEFE"/>
              </a:clrFrom>
              <a:clrTo>
                <a:srgbClr val="FEFEFE">
                  <a:alpha val="0"/>
                </a:srgbClr>
              </a:clrTo>
            </a:clrChange>
          </a:blip>
          <a:srcRect l="2290" t="3833" r="1655"/>
          <a:stretch/>
        </p:blipFill>
        <p:spPr>
          <a:xfrm>
            <a:off x="1551710" y="3546764"/>
            <a:ext cx="2424546" cy="1529697"/>
          </a:xfrm>
          <a:prstGeom prst="rect">
            <a:avLst/>
          </a:prstGeom>
        </p:spPr>
      </p:pic>
    </p:spTree>
    <p:extLst>
      <p:ext uri="{BB962C8B-B14F-4D97-AF65-F5344CB8AC3E}">
        <p14:creationId xmlns:p14="http://schemas.microsoft.com/office/powerpoint/2010/main" val="4133708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20" name="CuadroTexto 19"/>
          <p:cNvSpPr txBox="1"/>
          <p:nvPr/>
        </p:nvSpPr>
        <p:spPr>
          <a:xfrm>
            <a:off x="6911117" y="4986484"/>
            <a:ext cx="4437314" cy="369332"/>
          </a:xfrm>
          <a:prstGeom prst="rect">
            <a:avLst/>
          </a:prstGeom>
          <a:noFill/>
        </p:spPr>
        <p:txBody>
          <a:bodyPr wrap="square" rtlCol="0">
            <a:spAutoFit/>
          </a:bodyPr>
          <a:lstStyle/>
          <a:p>
            <a:pPr algn="ctr"/>
            <a:r>
              <a:rPr lang="es-ES_tradnl" dirty="0">
                <a:solidFill>
                  <a:schemeClr val="bg2">
                    <a:lumMod val="50000"/>
                  </a:schemeClr>
                </a:solidFill>
              </a:rPr>
              <a:t>Figura 10. </a:t>
            </a:r>
            <a:r>
              <a:rPr lang="es-ES_tradnl" dirty="0" smtClean="0">
                <a:solidFill>
                  <a:schemeClr val="bg2">
                    <a:lumMod val="50000"/>
                  </a:schemeClr>
                </a:solidFill>
              </a:rPr>
              <a:t>Acoplador direccional hibrido</a:t>
            </a:r>
            <a:endParaRPr lang="es-ES" dirty="0">
              <a:solidFill>
                <a:schemeClr val="bg2">
                  <a:lumMod val="50000"/>
                </a:schemeClr>
              </a:solidFill>
            </a:endParaRPr>
          </a:p>
        </p:txBody>
      </p:sp>
      <mc:AlternateContent xmlns:mc="http://schemas.openxmlformats.org/markup-compatibility/2006" xmlns:a14="http://schemas.microsoft.com/office/drawing/2010/main">
        <mc:Choice Requires="a14">
          <p:sp>
            <p:nvSpPr>
              <p:cNvPr id="4" name="Rectángulo 3"/>
              <p:cNvSpPr/>
              <p:nvPr/>
            </p:nvSpPr>
            <p:spPr>
              <a:xfrm>
                <a:off x="957535" y="1312289"/>
                <a:ext cx="3774887" cy="1209498"/>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d>
                        <m:dPr>
                          <m:begChr m:val="|"/>
                          <m:endChr m:val="|"/>
                          <m:ctrlPr>
                            <a:rPr lang="en-US" i="1" smtClean="0">
                              <a:latin typeface="Cambria Math" panose="02040503050406030204" pitchFamily="18" charset="0"/>
                            </a:rPr>
                          </m:ctrlPr>
                        </m:dPr>
                        <m:e>
                          <m:r>
                            <m:rPr>
                              <m:sty m:val="p"/>
                            </m:rPr>
                            <a:rPr lang="es-EC">
                              <a:latin typeface="Cambria Math" panose="02040503050406030204" pitchFamily="18" charset="0"/>
                            </a:rPr>
                            <m:t>S</m:t>
                          </m:r>
                        </m:e>
                      </m:d>
                      <m:r>
                        <a:rPr lang="es-EC">
                          <a:latin typeface="Cambria Math" panose="02040503050406030204" pitchFamily="18" charset="0"/>
                        </a:rPr>
                        <m:t>= </m:t>
                      </m:r>
                      <m:d>
                        <m:dPr>
                          <m:begChr m:val="["/>
                          <m:endChr m:val="]"/>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r>
                                  <a:rPr lang="es-EC">
                                    <a:latin typeface="Cambria Math" panose="02040503050406030204" pitchFamily="18" charset="0"/>
                                  </a:rPr>
                                  <m:t>0</m:t>
                                </m:r>
                              </m:e>
                              <m:e>
                                <m:sSub>
                                  <m:sSubPr>
                                    <m:ctrlPr>
                                      <a:rPr lang="en-US" i="1">
                                        <a:latin typeface="Cambria Math" panose="02040503050406030204" pitchFamily="18" charset="0"/>
                                      </a:rPr>
                                    </m:ctrlPr>
                                  </m:sSubPr>
                                  <m:e>
                                    <m:r>
                                      <m:rPr>
                                        <m:sty m:val="p"/>
                                      </m:rPr>
                                      <a:rPr lang="es-EC">
                                        <a:latin typeface="Cambria Math" panose="02040503050406030204" pitchFamily="18" charset="0"/>
                                      </a:rPr>
                                      <m:t>S</m:t>
                                    </m:r>
                                  </m:e>
                                  <m:sub>
                                    <m:r>
                                      <a:rPr lang="es-EC">
                                        <a:latin typeface="Cambria Math" panose="02040503050406030204" pitchFamily="18" charset="0"/>
                                      </a:rPr>
                                      <m:t>12</m:t>
                                    </m:r>
                                  </m:sub>
                                </m:sSub>
                              </m:e>
                              <m:e>
                                <m:m>
                                  <m:mPr>
                                    <m:mcs>
                                      <m:mc>
                                        <m:mcPr>
                                          <m:count m:val="2"/>
                                          <m:mcJc m:val="center"/>
                                        </m:mcPr>
                                      </m:mc>
                                    </m:mcs>
                                    <m:ctrlPr>
                                      <a:rPr lang="es-EC" i="1" smtClean="0">
                                        <a:latin typeface="Cambria Math" panose="02040503050406030204" pitchFamily="18" charset="0"/>
                                      </a:rPr>
                                    </m:ctrlPr>
                                  </m:mPr>
                                  <m:mr>
                                    <m:e>
                                      <m:sSub>
                                        <m:sSubPr>
                                          <m:ctrlPr>
                                            <a:rPr lang="en-US" i="1">
                                              <a:latin typeface="Cambria Math" panose="02040503050406030204" pitchFamily="18" charset="0"/>
                                            </a:rPr>
                                          </m:ctrlPr>
                                        </m:sSubPr>
                                        <m:e>
                                          <m:r>
                                            <m:rPr>
                                              <m:sty m:val="p"/>
                                            </m:rPr>
                                            <a:rPr lang="es-EC">
                                              <a:latin typeface="Cambria Math" panose="02040503050406030204" pitchFamily="18" charset="0"/>
                                            </a:rPr>
                                            <m:t>S</m:t>
                                          </m:r>
                                        </m:e>
                                        <m:sub>
                                          <m:r>
                                            <a:rPr lang="es-EC">
                                              <a:latin typeface="Cambria Math" panose="02040503050406030204" pitchFamily="18" charset="0"/>
                                            </a:rPr>
                                            <m:t>13</m:t>
                                          </m:r>
                                        </m:sub>
                                      </m:sSub>
                                    </m:e>
                                    <m:e>
                                      <m:r>
                                        <a:rPr lang="es-EC" b="0" i="1" smtClean="0">
                                          <a:latin typeface="Cambria Math" panose="02040503050406030204" pitchFamily="18" charset="0"/>
                                        </a:rPr>
                                        <m:t>0</m:t>
                                      </m:r>
                                    </m:e>
                                  </m:mr>
                                </m:m>
                              </m:e>
                            </m:mr>
                            <m:mr>
                              <m:e>
                                <m:sSub>
                                  <m:sSubPr>
                                    <m:ctrlPr>
                                      <a:rPr lang="en-US" i="1">
                                        <a:latin typeface="Cambria Math" panose="02040503050406030204" pitchFamily="18" charset="0"/>
                                      </a:rPr>
                                    </m:ctrlPr>
                                  </m:sSubPr>
                                  <m:e>
                                    <m:r>
                                      <m:rPr>
                                        <m:sty m:val="p"/>
                                      </m:rPr>
                                      <a:rPr lang="es-EC">
                                        <a:latin typeface="Cambria Math" panose="02040503050406030204" pitchFamily="18" charset="0"/>
                                      </a:rPr>
                                      <m:t>S</m:t>
                                    </m:r>
                                  </m:e>
                                  <m:sub>
                                    <m:r>
                                      <a:rPr lang="es-EC">
                                        <a:latin typeface="Cambria Math" panose="02040503050406030204" pitchFamily="18" charset="0"/>
                                      </a:rPr>
                                      <m:t>12</m:t>
                                    </m:r>
                                  </m:sub>
                                </m:sSub>
                              </m:e>
                              <m:e>
                                <m:r>
                                  <a:rPr lang="es-EC">
                                    <a:latin typeface="Cambria Math" panose="02040503050406030204" pitchFamily="18" charset="0"/>
                                  </a:rPr>
                                  <m:t>0</m:t>
                                </m:r>
                              </m:e>
                              <m:e>
                                <m:m>
                                  <m:mPr>
                                    <m:mcs>
                                      <m:mc>
                                        <m:mcPr>
                                          <m:count m:val="2"/>
                                          <m:mcJc m:val="center"/>
                                        </m:mcPr>
                                      </m:mc>
                                    </m:mcs>
                                    <m:ctrlPr>
                                      <a:rPr lang="es-EC" i="1" smtClean="0">
                                        <a:latin typeface="Cambria Math" panose="02040503050406030204" pitchFamily="18" charset="0"/>
                                      </a:rPr>
                                    </m:ctrlPr>
                                  </m:mPr>
                                  <m:mr>
                                    <m:e>
                                      <m:r>
                                        <a:rPr lang="es-EC" b="0" i="1" smtClean="0">
                                          <a:latin typeface="Cambria Math" panose="02040503050406030204" pitchFamily="18" charset="0"/>
                                        </a:rPr>
                                        <m:t>0</m:t>
                                      </m:r>
                                    </m:e>
                                    <m:e>
                                      <m:sSub>
                                        <m:sSubPr>
                                          <m:ctrlPr>
                                            <a:rPr lang="en-US" i="1">
                                              <a:latin typeface="Cambria Math" panose="02040503050406030204" pitchFamily="18" charset="0"/>
                                            </a:rPr>
                                          </m:ctrlPr>
                                        </m:sSubPr>
                                        <m:e>
                                          <m:r>
                                            <m:rPr>
                                              <m:sty m:val="p"/>
                                            </m:rPr>
                                            <a:rPr lang="es-EC">
                                              <a:latin typeface="Cambria Math" panose="02040503050406030204" pitchFamily="18" charset="0"/>
                                            </a:rPr>
                                            <m:t>S</m:t>
                                          </m:r>
                                        </m:e>
                                        <m:sub>
                                          <m:r>
                                            <a:rPr lang="es-EC" b="0" i="1" smtClean="0">
                                              <a:latin typeface="Cambria Math" panose="02040503050406030204" pitchFamily="18" charset="0"/>
                                            </a:rPr>
                                            <m:t>24</m:t>
                                          </m:r>
                                        </m:sub>
                                      </m:sSub>
                                    </m:e>
                                  </m:mr>
                                </m:m>
                              </m:e>
                            </m:mr>
                            <m:mr>
                              <m:e>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r>
                                          <m:rPr>
                                            <m:sty m:val="p"/>
                                          </m:rPr>
                                          <a:rPr lang="es-EC">
                                            <a:latin typeface="Cambria Math" panose="02040503050406030204" pitchFamily="18" charset="0"/>
                                          </a:rPr>
                                          <m:t>S</m:t>
                                        </m:r>
                                      </m:e>
                                      <m:sub>
                                        <m:r>
                                          <a:rPr lang="es-EC">
                                            <a:latin typeface="Cambria Math" panose="02040503050406030204" pitchFamily="18" charset="0"/>
                                          </a:rPr>
                                          <m:t>13</m:t>
                                        </m:r>
                                      </m:sub>
                                    </m:sSub>
                                  </m:e>
                                  <m:e>
                                    <m:r>
                                      <a:rPr lang="es-EC" b="0" i="1" smtClean="0">
                                        <a:latin typeface="Cambria Math" panose="02040503050406030204" pitchFamily="18" charset="0"/>
                                      </a:rPr>
                                      <m:t>0</m:t>
                                    </m:r>
                                  </m:e>
                                </m:eqArr>
                              </m:e>
                              <m:e>
                                <m:eqArr>
                                  <m:eqArrPr>
                                    <m:ctrlPr>
                                      <a:rPr lang="en-US" i="1">
                                        <a:latin typeface="Cambria Math" panose="02040503050406030204" pitchFamily="18" charset="0"/>
                                      </a:rPr>
                                    </m:ctrlPr>
                                  </m:eqArrPr>
                                  <m:e>
                                    <m:r>
                                      <a:rPr lang="es-EC" b="0" i="1" smtClean="0">
                                        <a:latin typeface="Cambria Math" panose="02040503050406030204" pitchFamily="18" charset="0"/>
                                      </a:rPr>
                                      <m:t>0</m:t>
                                    </m:r>
                                  </m:e>
                                  <m:e>
                                    <m:sSub>
                                      <m:sSubPr>
                                        <m:ctrlPr>
                                          <a:rPr lang="en-US" i="1">
                                            <a:latin typeface="Cambria Math" panose="02040503050406030204" pitchFamily="18" charset="0"/>
                                          </a:rPr>
                                        </m:ctrlPr>
                                      </m:sSubPr>
                                      <m:e>
                                        <m:r>
                                          <m:rPr>
                                            <m:sty m:val="p"/>
                                          </m:rPr>
                                          <a:rPr lang="es-EC">
                                            <a:latin typeface="Cambria Math" panose="02040503050406030204" pitchFamily="18" charset="0"/>
                                          </a:rPr>
                                          <m:t>S</m:t>
                                        </m:r>
                                      </m:e>
                                      <m:sub>
                                        <m:r>
                                          <a:rPr lang="es-EC" b="0" i="1" smtClean="0">
                                            <a:latin typeface="Cambria Math" panose="02040503050406030204" pitchFamily="18" charset="0"/>
                                          </a:rPr>
                                          <m:t>24</m:t>
                                        </m:r>
                                      </m:sub>
                                    </m:sSub>
                                  </m:e>
                                </m:eqArr>
                              </m:e>
                              <m:e>
                                <m:eqArr>
                                  <m:eqArrPr>
                                    <m:ctrlPr>
                                      <a:rPr lang="es-EC" i="1" smtClean="0">
                                        <a:latin typeface="Cambria Math" panose="02040503050406030204" pitchFamily="18" charset="0"/>
                                      </a:rPr>
                                    </m:ctrlPr>
                                  </m:eqArrPr>
                                  <m:e>
                                    <m:m>
                                      <m:mPr>
                                        <m:mcs>
                                          <m:mc>
                                            <m:mcPr>
                                              <m:count m:val="2"/>
                                              <m:mcJc m:val="center"/>
                                            </m:mcPr>
                                          </m:mc>
                                        </m:mcs>
                                        <m:ctrlPr>
                                          <a:rPr lang="es-EC" i="1" smtClean="0">
                                            <a:latin typeface="Cambria Math" panose="02040503050406030204" pitchFamily="18" charset="0"/>
                                          </a:rPr>
                                        </m:ctrlPr>
                                      </m:mPr>
                                      <m:mr>
                                        <m:e>
                                          <m:r>
                                            <a:rPr lang="es-EC" b="0" i="1" smtClean="0">
                                              <a:latin typeface="Cambria Math" panose="02040503050406030204" pitchFamily="18" charset="0"/>
                                            </a:rPr>
                                            <m:t>0</m:t>
                                          </m:r>
                                        </m:e>
                                        <m:e>
                                          <m:sSub>
                                            <m:sSubPr>
                                              <m:ctrlPr>
                                                <a:rPr lang="en-US" i="1">
                                                  <a:latin typeface="Cambria Math" panose="02040503050406030204" pitchFamily="18" charset="0"/>
                                                </a:rPr>
                                              </m:ctrlPr>
                                            </m:sSubPr>
                                            <m:e>
                                              <m:r>
                                                <m:rPr>
                                                  <m:sty m:val="p"/>
                                                </m:rPr>
                                                <a:rPr lang="es-EC">
                                                  <a:latin typeface="Cambria Math" panose="02040503050406030204" pitchFamily="18" charset="0"/>
                                                </a:rPr>
                                                <m:t>S</m:t>
                                              </m:r>
                                            </m:e>
                                            <m:sub>
                                              <m:r>
                                                <a:rPr lang="es-EC" b="0" i="1" smtClean="0">
                                                  <a:latin typeface="Cambria Math" panose="02040503050406030204" pitchFamily="18" charset="0"/>
                                                </a:rPr>
                                                <m:t>34</m:t>
                                              </m:r>
                                            </m:sub>
                                          </m:sSub>
                                        </m:e>
                                      </m:mr>
                                    </m:m>
                                  </m:e>
                                  <m:e>
                                    <m:m>
                                      <m:mPr>
                                        <m:mcs>
                                          <m:mc>
                                            <m:mcPr>
                                              <m:count m:val="2"/>
                                              <m:mcJc m:val="center"/>
                                            </m:mcPr>
                                          </m:mc>
                                        </m:mcs>
                                        <m:ctrlPr>
                                          <a:rPr lang="es-EC" i="1" smtClean="0">
                                            <a:latin typeface="Cambria Math" panose="02040503050406030204" pitchFamily="18" charset="0"/>
                                          </a:rPr>
                                        </m:ctrlPr>
                                      </m:mPr>
                                      <m:mr>
                                        <m:e>
                                          <m:sSub>
                                            <m:sSubPr>
                                              <m:ctrlPr>
                                                <a:rPr lang="en-US" i="1">
                                                  <a:latin typeface="Cambria Math" panose="02040503050406030204" pitchFamily="18" charset="0"/>
                                                </a:rPr>
                                              </m:ctrlPr>
                                            </m:sSubPr>
                                            <m:e>
                                              <m:r>
                                                <m:rPr>
                                                  <m:sty m:val="p"/>
                                                </m:rPr>
                                                <a:rPr lang="es-EC">
                                                  <a:latin typeface="Cambria Math" panose="02040503050406030204" pitchFamily="18" charset="0"/>
                                                </a:rPr>
                                                <m:t>S</m:t>
                                              </m:r>
                                            </m:e>
                                            <m:sub>
                                              <m:r>
                                                <a:rPr lang="es-EC" b="0" i="1" smtClean="0">
                                                  <a:latin typeface="Cambria Math" panose="02040503050406030204" pitchFamily="18" charset="0"/>
                                                </a:rPr>
                                                <m:t>34</m:t>
                                              </m:r>
                                            </m:sub>
                                          </m:sSub>
                                        </m:e>
                                        <m:e>
                                          <m:r>
                                            <a:rPr lang="es-EC" b="0" i="1" smtClean="0">
                                              <a:latin typeface="Cambria Math" panose="02040503050406030204" pitchFamily="18" charset="0"/>
                                            </a:rPr>
                                            <m:t>0</m:t>
                                          </m:r>
                                        </m:e>
                                      </m:mr>
                                    </m:m>
                                  </m:e>
                                </m:eqArr>
                              </m:e>
                            </m:mr>
                          </m:m>
                        </m:e>
                      </m:d>
                    </m:oMath>
                  </m:oMathPara>
                </a14:m>
                <a:endParaRPr lang="es-ES_tradnl" dirty="0"/>
              </a:p>
            </p:txBody>
          </p:sp>
        </mc:Choice>
        <mc:Fallback xmlns="">
          <p:sp>
            <p:nvSpPr>
              <p:cNvPr id="4" name="Rectángulo 3"/>
              <p:cNvSpPr>
                <a:spLocks noRot="1" noChangeAspect="1" noMove="1" noResize="1" noEditPoints="1" noAdjustHandles="1" noChangeArrowheads="1" noChangeShapeType="1" noTextEdit="1"/>
              </p:cNvSpPr>
              <p:nvPr/>
            </p:nvSpPr>
            <p:spPr>
              <a:xfrm>
                <a:off x="957535" y="1312289"/>
                <a:ext cx="3774887" cy="1209498"/>
              </a:xfrm>
              <a:prstGeom prst="rect">
                <a:avLst/>
              </a:prstGeom>
              <a:blipFill rotWithShape="0">
                <a:blip r:embed="rId4"/>
                <a:stretch>
                  <a:fillRect/>
                </a:stretch>
              </a:blipFill>
            </p:spPr>
            <p:txBody>
              <a:bodyPr/>
              <a:lstStyle/>
              <a:p>
                <a:r>
                  <a:rPr lang="es-EC">
                    <a:noFill/>
                  </a:rPr>
                  <a:t> </a:t>
                </a:r>
              </a:p>
            </p:txBody>
          </p:sp>
        </mc:Fallback>
      </mc:AlternateContent>
      <p:sp>
        <p:nvSpPr>
          <p:cNvPr id="6" name="Rectángulo 5"/>
          <p:cNvSpPr/>
          <p:nvPr/>
        </p:nvSpPr>
        <p:spPr>
          <a:xfrm>
            <a:off x="1401510" y="404174"/>
            <a:ext cx="3330912" cy="507831"/>
          </a:xfrm>
          <a:prstGeom prst="rect">
            <a:avLst/>
          </a:prstGeom>
        </p:spPr>
        <p:txBody>
          <a:bodyPr wrap="none">
            <a:spAutoFit/>
          </a:bodyPr>
          <a:lstStyle/>
          <a:p>
            <a:pPr lvl="0" algn="just">
              <a:lnSpc>
                <a:spcPct val="150000"/>
              </a:lnSpc>
              <a:spcAft>
                <a:spcPts val="0"/>
              </a:spcAft>
            </a:pPr>
            <a:r>
              <a:rPr lang="es-EC" b="1" dirty="0">
                <a:solidFill>
                  <a:srgbClr val="000000"/>
                </a:solidFill>
                <a:latin typeface="Arial" charset="0"/>
                <a:ea typeface="Arial" charset="0"/>
                <a:cs typeface="Arial" charset="0"/>
              </a:rPr>
              <a:t>MATRIZ DE PARÁMETROS S</a:t>
            </a:r>
          </a:p>
        </p:txBody>
      </p:sp>
      <p:sp>
        <p:nvSpPr>
          <p:cNvPr id="18" name="Rectángulo 17">
            <a:extLst>
              <a:ext uri="{FF2B5EF4-FFF2-40B4-BE49-F238E27FC236}">
                <a16:creationId xmlns="" xmlns:a16="http://schemas.microsoft.com/office/drawing/2014/main" id="{226415E7-8718-4CC3-BCB7-B10A37A1031D}"/>
              </a:ext>
            </a:extLst>
          </p:cNvPr>
          <p:cNvSpPr/>
          <p:nvPr/>
        </p:nvSpPr>
        <p:spPr>
          <a:xfrm>
            <a:off x="7307633" y="404174"/>
            <a:ext cx="3005951" cy="507831"/>
          </a:xfrm>
          <a:prstGeom prst="rect">
            <a:avLst/>
          </a:prstGeom>
        </p:spPr>
        <p:txBody>
          <a:bodyPr wrap="none">
            <a:spAutoFit/>
          </a:bodyPr>
          <a:lstStyle/>
          <a:p>
            <a:pPr lvl="0" algn="just">
              <a:lnSpc>
                <a:spcPct val="150000"/>
              </a:lnSpc>
              <a:spcAft>
                <a:spcPts val="0"/>
              </a:spcAft>
            </a:pPr>
            <a:r>
              <a:rPr lang="es-EC" b="1" dirty="0" smtClean="0">
                <a:solidFill>
                  <a:srgbClr val="000000"/>
                </a:solidFill>
                <a:latin typeface="Arial" charset="0"/>
                <a:ea typeface="Arial" charset="0"/>
                <a:cs typeface="Arial" charset="0"/>
              </a:rPr>
              <a:t>Acoplador direccional 90</a:t>
            </a:r>
            <a:endParaRPr lang="es-EC" b="1" dirty="0">
              <a:solidFill>
                <a:srgbClr val="000000"/>
              </a:solidFill>
              <a:latin typeface="Arial" charset="0"/>
              <a:ea typeface="Arial" charset="0"/>
              <a:cs typeface="Arial" charset="0"/>
            </a:endParaRPr>
          </a:p>
        </p:txBody>
      </p:sp>
      <p:sp>
        <p:nvSpPr>
          <p:cNvPr id="25" name="CuadroTexto 24">
            <a:extLst>
              <a:ext uri="{FF2B5EF4-FFF2-40B4-BE49-F238E27FC236}">
                <a16:creationId xmlns="" xmlns:a16="http://schemas.microsoft.com/office/drawing/2014/main" id="{69754352-6BEB-4F67-AD41-8F27FED4440B}"/>
              </a:ext>
            </a:extLst>
          </p:cNvPr>
          <p:cNvSpPr txBox="1"/>
          <p:nvPr/>
        </p:nvSpPr>
        <p:spPr>
          <a:xfrm>
            <a:off x="957535" y="4934791"/>
            <a:ext cx="4437314" cy="369332"/>
          </a:xfrm>
          <a:prstGeom prst="rect">
            <a:avLst/>
          </a:prstGeom>
          <a:noFill/>
        </p:spPr>
        <p:txBody>
          <a:bodyPr wrap="square" rtlCol="0">
            <a:spAutoFit/>
          </a:bodyPr>
          <a:lstStyle/>
          <a:p>
            <a:pPr algn="ctr"/>
            <a:r>
              <a:rPr lang="es-ES_tradnl" dirty="0">
                <a:solidFill>
                  <a:schemeClr val="bg2">
                    <a:lumMod val="50000"/>
                  </a:schemeClr>
                </a:solidFill>
              </a:rPr>
              <a:t>Figura 9. </a:t>
            </a:r>
            <a:r>
              <a:rPr lang="es-ES_tradnl" dirty="0" smtClean="0">
                <a:solidFill>
                  <a:schemeClr val="bg2">
                    <a:lumMod val="50000"/>
                  </a:schemeClr>
                </a:solidFill>
              </a:rPr>
              <a:t>Acoplador direccional</a:t>
            </a:r>
            <a:endParaRPr lang="es-ES" dirty="0">
              <a:solidFill>
                <a:schemeClr val="bg2">
                  <a:lumMod val="50000"/>
                </a:schemeClr>
              </a:solidFill>
            </a:endParaRPr>
          </a:p>
        </p:txBody>
      </p:sp>
      <p:sp>
        <p:nvSpPr>
          <p:cNvPr id="2" name="CuadroTexto 1">
            <a:extLst>
              <a:ext uri="{FF2B5EF4-FFF2-40B4-BE49-F238E27FC236}">
                <a16:creationId xmlns="" xmlns:a16="http://schemas.microsoft.com/office/drawing/2014/main" id="{D8355B7E-6989-4671-A17E-A8EAA4A2FB64}"/>
              </a:ext>
            </a:extLst>
          </p:cNvPr>
          <p:cNvSpPr txBox="1"/>
          <p:nvPr/>
        </p:nvSpPr>
        <p:spPr>
          <a:xfrm>
            <a:off x="1719989" y="3140343"/>
            <a:ext cx="301686" cy="369332"/>
          </a:xfrm>
          <a:prstGeom prst="rect">
            <a:avLst/>
          </a:prstGeom>
          <a:noFill/>
        </p:spPr>
        <p:txBody>
          <a:bodyPr wrap="none" rtlCol="0">
            <a:spAutoFit/>
          </a:bodyPr>
          <a:lstStyle/>
          <a:p>
            <a:r>
              <a:rPr lang="es-EC" dirty="0"/>
              <a:t>1</a:t>
            </a:r>
            <a:endParaRPr lang="en-US" dirty="0"/>
          </a:p>
        </p:txBody>
      </p:sp>
      <p:sp>
        <p:nvSpPr>
          <p:cNvPr id="15" name="CuadroTexto 14">
            <a:extLst>
              <a:ext uri="{FF2B5EF4-FFF2-40B4-BE49-F238E27FC236}">
                <a16:creationId xmlns="" xmlns:a16="http://schemas.microsoft.com/office/drawing/2014/main" id="{FE1D9E4B-5F30-4E66-8F4D-CAFE67D32C2C}"/>
              </a:ext>
            </a:extLst>
          </p:cNvPr>
          <p:cNvSpPr txBox="1"/>
          <p:nvPr/>
        </p:nvSpPr>
        <p:spPr>
          <a:xfrm>
            <a:off x="4154788" y="3174291"/>
            <a:ext cx="301686" cy="369332"/>
          </a:xfrm>
          <a:prstGeom prst="rect">
            <a:avLst/>
          </a:prstGeom>
          <a:noFill/>
        </p:spPr>
        <p:txBody>
          <a:bodyPr wrap="none" rtlCol="0">
            <a:spAutoFit/>
          </a:bodyPr>
          <a:lstStyle/>
          <a:p>
            <a:r>
              <a:rPr lang="es-EC" dirty="0"/>
              <a:t>2</a:t>
            </a:r>
            <a:endParaRPr lang="en-US" dirty="0"/>
          </a:p>
        </p:txBody>
      </p:sp>
      <p:sp>
        <p:nvSpPr>
          <p:cNvPr id="3" name="Rectángulo 2">
            <a:extLst>
              <a:ext uri="{FF2B5EF4-FFF2-40B4-BE49-F238E27FC236}">
                <a16:creationId xmlns="" xmlns:a16="http://schemas.microsoft.com/office/drawing/2014/main" id="{8692232D-FDE5-4314-B8CD-CCE48A47350E}"/>
              </a:ext>
            </a:extLst>
          </p:cNvPr>
          <p:cNvSpPr/>
          <p:nvPr/>
        </p:nvSpPr>
        <p:spPr>
          <a:xfrm>
            <a:off x="4121246" y="3970272"/>
            <a:ext cx="301686" cy="369332"/>
          </a:xfrm>
          <a:prstGeom prst="rect">
            <a:avLst/>
          </a:prstGeom>
        </p:spPr>
        <p:txBody>
          <a:bodyPr wrap="none">
            <a:spAutoFit/>
          </a:bodyPr>
          <a:lstStyle/>
          <a:p>
            <a:r>
              <a:rPr lang="es-EC" dirty="0"/>
              <a:t>3</a:t>
            </a:r>
            <a:endParaRPr lang="en-US" dirty="0"/>
          </a:p>
        </p:txBody>
      </p:sp>
      <p:pic>
        <p:nvPicPr>
          <p:cNvPr id="5" name="Imagen 4"/>
          <p:cNvPicPr>
            <a:picLocks noChangeAspect="1"/>
          </p:cNvPicPr>
          <p:nvPr/>
        </p:nvPicPr>
        <p:blipFill>
          <a:blip r:embed="rId5"/>
          <a:stretch>
            <a:fillRect/>
          </a:stretch>
        </p:blipFill>
        <p:spPr>
          <a:xfrm rot="5400000">
            <a:off x="2334617" y="2676031"/>
            <a:ext cx="1507229" cy="2133112"/>
          </a:xfrm>
          <a:prstGeom prst="rect">
            <a:avLst/>
          </a:prstGeom>
        </p:spPr>
      </p:pic>
      <p:sp>
        <p:nvSpPr>
          <p:cNvPr id="19" name="Rectángulo 18">
            <a:extLst>
              <a:ext uri="{FF2B5EF4-FFF2-40B4-BE49-F238E27FC236}">
                <a16:creationId xmlns="" xmlns:a16="http://schemas.microsoft.com/office/drawing/2014/main" id="{8692232D-FDE5-4314-B8CD-CCE48A47350E}"/>
              </a:ext>
            </a:extLst>
          </p:cNvPr>
          <p:cNvSpPr/>
          <p:nvPr/>
        </p:nvSpPr>
        <p:spPr>
          <a:xfrm>
            <a:off x="1715299" y="3976860"/>
            <a:ext cx="301686" cy="369332"/>
          </a:xfrm>
          <a:prstGeom prst="rect">
            <a:avLst/>
          </a:prstGeom>
        </p:spPr>
        <p:txBody>
          <a:bodyPr wrap="none">
            <a:spAutoFit/>
          </a:bodyPr>
          <a:lstStyle/>
          <a:p>
            <a:r>
              <a:rPr lang="es-EC" dirty="0"/>
              <a:t>4</a:t>
            </a:r>
            <a:endParaRPr lang="en-US" dirty="0"/>
          </a:p>
        </p:txBody>
      </p:sp>
      <p:pic>
        <p:nvPicPr>
          <p:cNvPr id="7" name="Imagen 6"/>
          <p:cNvPicPr>
            <a:picLocks noChangeAspect="1"/>
          </p:cNvPicPr>
          <p:nvPr/>
        </p:nvPicPr>
        <p:blipFill>
          <a:blip r:embed="rId6"/>
          <a:stretch>
            <a:fillRect/>
          </a:stretch>
        </p:blipFill>
        <p:spPr>
          <a:xfrm>
            <a:off x="6594746" y="1786548"/>
            <a:ext cx="4533900" cy="1773464"/>
          </a:xfrm>
          <a:prstGeom prst="rect">
            <a:avLst/>
          </a:prstGeom>
        </p:spPr>
      </p:pic>
    </p:spTree>
    <p:extLst>
      <p:ext uri="{BB962C8B-B14F-4D97-AF65-F5344CB8AC3E}">
        <p14:creationId xmlns:p14="http://schemas.microsoft.com/office/powerpoint/2010/main" val="10477843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20" name="CuadroTexto 19"/>
          <p:cNvSpPr txBox="1"/>
          <p:nvPr/>
        </p:nvSpPr>
        <p:spPr>
          <a:xfrm>
            <a:off x="148857" y="1131738"/>
            <a:ext cx="11738348" cy="1200329"/>
          </a:xfrm>
          <a:prstGeom prst="rect">
            <a:avLst/>
          </a:prstGeom>
          <a:noFill/>
        </p:spPr>
        <p:txBody>
          <a:bodyPr wrap="square" rtlCol="0">
            <a:spAutoFit/>
          </a:bodyPr>
          <a:lstStyle/>
          <a:p>
            <a:pPr algn="just"/>
            <a:r>
              <a:rPr lang="es-ES" sz="2400"/>
              <a:t> </a:t>
            </a:r>
            <a:endParaRPr lang="es-ES" sz="2400" b="1"/>
          </a:p>
          <a:p>
            <a:pPr algn="just"/>
            <a:endParaRPr lang="es-EC" sz="2400"/>
          </a:p>
          <a:p>
            <a:pPr algn="just"/>
            <a:endParaRPr lang="es-ES" sz="2400" dirty="0"/>
          </a:p>
        </p:txBody>
      </p:sp>
      <mc:AlternateContent xmlns:mc="http://schemas.openxmlformats.org/markup-compatibility/2006" xmlns:a14="http://schemas.microsoft.com/office/drawing/2010/main">
        <mc:Choice Requires="a14">
          <p:sp>
            <p:nvSpPr>
              <p:cNvPr id="3" name="Rectángulo 2"/>
              <p:cNvSpPr/>
              <p:nvPr/>
            </p:nvSpPr>
            <p:spPr>
              <a:xfrm>
                <a:off x="520545" y="393075"/>
                <a:ext cx="11174150" cy="1938992"/>
              </a:xfrm>
              <a:prstGeom prst="rect">
                <a:avLst/>
              </a:prstGeom>
            </p:spPr>
            <p:txBody>
              <a:bodyPr wrap="square">
                <a:spAutoFit/>
              </a:bodyPr>
              <a:lstStyle/>
              <a:p>
                <a:r>
                  <a:rPr lang="es-ES" sz="2400" b="1" dirty="0" smtClean="0"/>
                  <a:t>CONSIDERACIONES DE DISEÑO</a:t>
                </a:r>
              </a:p>
              <a:p>
                <a:endParaRPr lang="es-ES" sz="2400" b="1" dirty="0"/>
              </a:p>
              <a:p>
                <a:pPr algn="just"/>
                <a:r>
                  <a:rPr lang="es-EC" sz="2400" dirty="0"/>
                  <a:t>Separación entre las vías </a:t>
                </a:r>
                <a14:m>
                  <m:oMath xmlns:m="http://schemas.openxmlformats.org/officeDocument/2006/math">
                    <m:r>
                      <a:rPr lang="es-EC" sz="2400">
                        <a:latin typeface="Cambria Math" panose="02040503050406030204" pitchFamily="18" charset="0"/>
                      </a:rPr>
                      <m:t>(</m:t>
                    </m:r>
                    <m:r>
                      <a:rPr lang="es-EC" sz="2400" b="0" i="1" smtClean="0">
                        <a:latin typeface="Cambria Math" panose="02040503050406030204" pitchFamily="18" charset="0"/>
                      </a:rPr>
                      <m:t>𝑝</m:t>
                    </m:r>
                    <m:r>
                      <a:rPr lang="es-EC" sz="2400">
                        <a:latin typeface="Cambria Math" panose="02040503050406030204" pitchFamily="18" charset="0"/>
                      </a:rPr>
                      <m:t>) </m:t>
                    </m:r>
                  </m:oMath>
                </a14:m>
                <a:r>
                  <a:rPr lang="es-EC" sz="2400" dirty="0"/>
                  <a:t>, diámetro de los cilindros </a:t>
                </a:r>
                <a14:m>
                  <m:oMath xmlns:m="http://schemas.openxmlformats.org/officeDocument/2006/math">
                    <m:r>
                      <a:rPr lang="es-EC" sz="2400">
                        <a:latin typeface="Cambria Math" panose="02040503050406030204" pitchFamily="18" charset="0"/>
                      </a:rPr>
                      <m:t>(</m:t>
                    </m:r>
                    <m:r>
                      <m:rPr>
                        <m:sty m:val="p"/>
                      </m:rPr>
                      <a:rPr lang="es-EC" sz="2400">
                        <a:latin typeface="Cambria Math" panose="02040503050406030204" pitchFamily="18" charset="0"/>
                      </a:rPr>
                      <m:t>d</m:t>
                    </m:r>
                    <m:r>
                      <a:rPr lang="es-EC" sz="2400">
                        <a:latin typeface="Cambria Math" panose="02040503050406030204" pitchFamily="18" charset="0"/>
                      </a:rPr>
                      <m:t>)</m:t>
                    </m:r>
                  </m:oMath>
                </a14:m>
                <a:r>
                  <a:rPr lang="es-EC" sz="2400" dirty="0"/>
                  <a:t>, alto del Sustrato (</a:t>
                </a:r>
                <a14:m>
                  <m:oMath xmlns:m="http://schemas.openxmlformats.org/officeDocument/2006/math">
                    <m:r>
                      <m:rPr>
                        <m:sty m:val="p"/>
                      </m:rPr>
                      <a:rPr lang="es-EC" sz="2400">
                        <a:latin typeface="Cambria Math" panose="02040503050406030204" pitchFamily="18" charset="0"/>
                      </a:rPr>
                      <m:t>h</m:t>
                    </m:r>
                  </m:oMath>
                </a14:m>
                <a:r>
                  <a:rPr lang="es-EC" sz="2400" dirty="0"/>
                  <a:t>), la longitud de onda (</a:t>
                </a:r>
                <a14:m>
                  <m:oMath xmlns:m="http://schemas.openxmlformats.org/officeDocument/2006/math">
                    <m:r>
                      <m:rPr>
                        <m:sty m:val="p"/>
                      </m:rPr>
                      <a:rPr lang="es-EC" sz="2400">
                        <a:latin typeface="Cambria Math" panose="02040503050406030204" pitchFamily="18" charset="0"/>
                      </a:rPr>
                      <m:t>λ</m:t>
                    </m:r>
                  </m:oMath>
                </a14:m>
                <a:r>
                  <a:rPr lang="es-EC" sz="2400" dirty="0"/>
                  <a:t>), y el ancho efectivo SIW (</a:t>
                </a:r>
                <a14:m>
                  <m:oMath xmlns:m="http://schemas.openxmlformats.org/officeDocument/2006/math">
                    <m:sSub>
                      <m:sSubPr>
                        <m:ctrlPr>
                          <a:rPr lang="en-US" sz="2400" i="1">
                            <a:latin typeface="Cambria Math" panose="02040503050406030204" pitchFamily="18" charset="0"/>
                          </a:rPr>
                        </m:ctrlPr>
                      </m:sSubPr>
                      <m:e>
                        <m:r>
                          <m:rPr>
                            <m:sty m:val="p"/>
                          </m:rPr>
                          <a:rPr lang="es-EC" sz="2400" b="0" i="0" smtClean="0">
                            <a:latin typeface="Cambria Math" panose="02040503050406030204" pitchFamily="18" charset="0"/>
                          </a:rPr>
                          <m:t>a</m:t>
                        </m:r>
                      </m:e>
                      <m:sub>
                        <m:r>
                          <m:rPr>
                            <m:sty m:val="p"/>
                          </m:rPr>
                          <a:rPr lang="es-EC" sz="2400">
                            <a:latin typeface="Cambria Math" panose="02040503050406030204" pitchFamily="18" charset="0"/>
                          </a:rPr>
                          <m:t>SIW</m:t>
                        </m:r>
                      </m:sub>
                    </m:sSub>
                  </m:oMath>
                </a14:m>
                <a:r>
                  <a:rPr lang="es-EC" sz="2400" dirty="0"/>
                  <a:t>), siendo los dos últimos los parámetros que varían de acuerdo a la banda de trabajo.</a:t>
                </a:r>
                <a:endParaRPr lang="es-ES" sz="2400" b="1" dirty="0"/>
              </a:p>
            </p:txBody>
          </p:sp>
        </mc:Choice>
        <mc:Fallback xmlns="">
          <p:sp>
            <p:nvSpPr>
              <p:cNvPr id="3" name="Rectángulo 2"/>
              <p:cNvSpPr>
                <a:spLocks noRot="1" noChangeAspect="1" noMove="1" noResize="1" noEditPoints="1" noAdjustHandles="1" noChangeArrowheads="1" noChangeShapeType="1" noTextEdit="1"/>
              </p:cNvSpPr>
              <p:nvPr/>
            </p:nvSpPr>
            <p:spPr>
              <a:xfrm>
                <a:off x="520545" y="393075"/>
                <a:ext cx="11174150" cy="1938992"/>
              </a:xfrm>
              <a:prstGeom prst="rect">
                <a:avLst/>
              </a:prstGeom>
              <a:blipFill rotWithShape="0">
                <a:blip r:embed="rId4"/>
                <a:stretch>
                  <a:fillRect l="-818" t="-2508" r="-873" b="-595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a:extLst>
                  <a:ext uri="{FF2B5EF4-FFF2-40B4-BE49-F238E27FC236}">
                    <a16:creationId xmlns="" xmlns:a16="http://schemas.microsoft.com/office/drawing/2014/main" id="{50221D6F-D956-4CFD-8108-032766312B19}"/>
                  </a:ext>
                </a:extLst>
              </p:cNvPr>
              <p:cNvSpPr/>
              <p:nvPr/>
            </p:nvSpPr>
            <p:spPr>
              <a:xfrm>
                <a:off x="917947" y="3215447"/>
                <a:ext cx="18079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400" smtClean="0">
                          <a:latin typeface="Cambria Math" panose="02040503050406030204" pitchFamily="18" charset="0"/>
                        </a:rPr>
                        <m:t>d</m:t>
                      </m:r>
                      <m:r>
                        <a:rPr lang="en-US" sz="2400" i="0">
                          <a:latin typeface="Cambria Math" panose="02040503050406030204" pitchFamily="18" charset="0"/>
                        </a:rPr>
                        <m:t>=0.6 </m:t>
                      </m:r>
                      <m:r>
                        <m:rPr>
                          <m:sty m:val="p"/>
                        </m:rPr>
                        <a:rPr lang="en-US" sz="2400" i="0">
                          <a:latin typeface="Cambria Math" panose="02040503050406030204" pitchFamily="18" charset="0"/>
                        </a:rPr>
                        <m:t>mm</m:t>
                      </m:r>
                    </m:oMath>
                  </m:oMathPara>
                </a14:m>
                <a:endParaRPr lang="en-US" sz="2400" dirty="0"/>
              </a:p>
            </p:txBody>
          </p:sp>
        </mc:Choice>
        <mc:Fallback xmlns="">
          <p:sp>
            <p:nvSpPr>
              <p:cNvPr id="7" name="Rectángulo 6">
                <a:extLst>
                  <a:ext uri="{FF2B5EF4-FFF2-40B4-BE49-F238E27FC236}">
                    <a16:creationId xmlns:a16="http://schemas.microsoft.com/office/drawing/2014/main" id="{50221D6F-D956-4CFD-8108-032766312B19}"/>
                  </a:ext>
                </a:extLst>
              </p:cNvPr>
              <p:cNvSpPr>
                <a:spLocks noRot="1" noChangeAspect="1" noMove="1" noResize="1" noEditPoints="1" noAdjustHandles="1" noChangeArrowheads="1" noChangeShapeType="1" noTextEdit="1"/>
              </p:cNvSpPr>
              <p:nvPr/>
            </p:nvSpPr>
            <p:spPr>
              <a:xfrm>
                <a:off x="917947" y="3215447"/>
                <a:ext cx="1807931"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a:extLst>
                  <a:ext uri="{FF2B5EF4-FFF2-40B4-BE49-F238E27FC236}">
                    <a16:creationId xmlns="" xmlns:a16="http://schemas.microsoft.com/office/drawing/2014/main" id="{34DB52F9-FEA3-4E16-A844-198B3DFF565C}"/>
                  </a:ext>
                </a:extLst>
              </p:cNvPr>
              <p:cNvSpPr/>
              <p:nvPr/>
            </p:nvSpPr>
            <p:spPr>
              <a:xfrm>
                <a:off x="2725878" y="4802336"/>
                <a:ext cx="18079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400" b="0" i="1" smtClean="0">
                          <a:latin typeface="Cambria Math" panose="02040503050406030204" pitchFamily="18" charset="0"/>
                        </a:rPr>
                        <m:t>𝑝</m:t>
                      </m:r>
                      <m:r>
                        <a:rPr lang="en-US" sz="2400" i="0">
                          <a:latin typeface="Cambria Math" panose="02040503050406030204" pitchFamily="18" charset="0"/>
                        </a:rPr>
                        <m:t>=1.2 </m:t>
                      </m:r>
                      <m:r>
                        <m:rPr>
                          <m:sty m:val="p"/>
                        </m:rPr>
                        <a:rPr lang="en-US" sz="2400" i="0">
                          <a:latin typeface="Cambria Math" panose="02040503050406030204" pitchFamily="18" charset="0"/>
                        </a:rPr>
                        <m:t>mm</m:t>
                      </m:r>
                    </m:oMath>
                  </m:oMathPara>
                </a14:m>
                <a:endParaRPr lang="en-US" sz="2400" dirty="0"/>
              </a:p>
            </p:txBody>
          </p:sp>
        </mc:Choice>
        <mc:Fallback xmlns="">
          <p:sp>
            <p:nvSpPr>
              <p:cNvPr id="8" name="Rectángulo 7">
                <a:extLst>
                  <a:ext uri="{FF2B5EF4-FFF2-40B4-BE49-F238E27FC236}">
                    <a16:creationId xmlns="" xmlns:a16="http://schemas.microsoft.com/office/drawing/2014/main" xmlns:a14="http://schemas.microsoft.com/office/drawing/2010/main" id="{34DB52F9-FEA3-4E16-A844-198B3DFF565C}"/>
                  </a:ext>
                </a:extLst>
              </p:cNvPr>
              <p:cNvSpPr>
                <a:spLocks noRot="1" noChangeAspect="1" noMove="1" noResize="1" noEditPoints="1" noAdjustHandles="1" noChangeArrowheads="1" noChangeShapeType="1" noTextEdit="1"/>
              </p:cNvSpPr>
              <p:nvPr/>
            </p:nvSpPr>
            <p:spPr>
              <a:xfrm>
                <a:off x="2725878" y="4802336"/>
                <a:ext cx="1807931" cy="461665"/>
              </a:xfrm>
              <a:prstGeom prst="rect">
                <a:avLst/>
              </a:prstGeom>
              <a:blipFill rotWithShape="0">
                <a:blip r:embed="rId6"/>
                <a:stretch>
                  <a:fillRect b="-921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a:extLst>
                  <a:ext uri="{FF2B5EF4-FFF2-40B4-BE49-F238E27FC236}">
                    <a16:creationId xmlns="" xmlns:a16="http://schemas.microsoft.com/office/drawing/2014/main" id="{6810D277-8293-435A-AC82-846093E83798}"/>
                  </a:ext>
                </a:extLst>
              </p:cNvPr>
              <p:cNvSpPr/>
              <p:nvPr/>
            </p:nvSpPr>
            <p:spPr>
              <a:xfrm>
                <a:off x="4211703" y="3198167"/>
                <a:ext cx="214616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400" smtClean="0">
                          <a:latin typeface="Cambria Math" panose="02040503050406030204" pitchFamily="18" charset="0"/>
                        </a:rPr>
                        <m:t>h</m:t>
                      </m:r>
                      <m:r>
                        <a:rPr lang="en-US" sz="2400" i="0">
                          <a:latin typeface="Cambria Math" panose="02040503050406030204" pitchFamily="18" charset="0"/>
                        </a:rPr>
                        <m:t>=1.</m:t>
                      </m:r>
                      <m:r>
                        <a:rPr lang="es-EC" sz="2400" b="0" i="0" smtClean="0">
                          <a:latin typeface="Cambria Math" panose="02040503050406030204" pitchFamily="18" charset="0"/>
                        </a:rPr>
                        <m:t>575</m:t>
                      </m:r>
                      <m:r>
                        <a:rPr lang="en-US" sz="2400" i="0">
                          <a:latin typeface="Cambria Math" panose="02040503050406030204" pitchFamily="18" charset="0"/>
                        </a:rPr>
                        <m:t> </m:t>
                      </m:r>
                      <m:r>
                        <m:rPr>
                          <m:sty m:val="p"/>
                        </m:rPr>
                        <a:rPr lang="en-US" sz="2400" i="0">
                          <a:latin typeface="Cambria Math" panose="02040503050406030204" pitchFamily="18" charset="0"/>
                        </a:rPr>
                        <m:t>mm</m:t>
                      </m:r>
                    </m:oMath>
                  </m:oMathPara>
                </a14:m>
                <a:endParaRPr lang="en-US" sz="2400" dirty="0"/>
              </a:p>
            </p:txBody>
          </p:sp>
        </mc:Choice>
        <mc:Fallback xmlns="">
          <p:sp>
            <p:nvSpPr>
              <p:cNvPr id="15" name="Rectángulo 14">
                <a:extLst>
                  <a:ext uri="{FF2B5EF4-FFF2-40B4-BE49-F238E27FC236}">
                    <a16:creationId xmlns="" xmlns:a16="http://schemas.microsoft.com/office/drawing/2014/main" xmlns:a14="http://schemas.microsoft.com/office/drawing/2010/main" id="{6810D277-8293-435A-AC82-846093E83798}"/>
                  </a:ext>
                </a:extLst>
              </p:cNvPr>
              <p:cNvSpPr>
                <a:spLocks noRot="1" noChangeAspect="1" noMove="1" noResize="1" noEditPoints="1" noAdjustHandles="1" noChangeArrowheads="1" noChangeShapeType="1" noTextEdit="1"/>
              </p:cNvSpPr>
              <p:nvPr/>
            </p:nvSpPr>
            <p:spPr>
              <a:xfrm>
                <a:off x="4211703" y="3198167"/>
                <a:ext cx="2146165" cy="461665"/>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a:extLst>
                  <a:ext uri="{FF2B5EF4-FFF2-40B4-BE49-F238E27FC236}">
                    <a16:creationId xmlns="" xmlns:a16="http://schemas.microsoft.com/office/drawing/2014/main" id="{3F424648-9827-4A08-A631-CD80709A9ACE}"/>
                  </a:ext>
                </a:extLst>
              </p:cNvPr>
              <p:cNvSpPr/>
              <p:nvPr/>
            </p:nvSpPr>
            <p:spPr>
              <a:xfrm>
                <a:off x="8569574" y="3180048"/>
                <a:ext cx="1022396" cy="7872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400" smtClean="0">
                          <a:latin typeface="Cambria Math" panose="02040503050406030204" pitchFamily="18" charset="0"/>
                        </a:rPr>
                        <m:t>λ</m:t>
                      </m:r>
                      <m:r>
                        <a:rPr lang="en-US" sz="2400" i="0">
                          <a:latin typeface="Cambria Math" panose="02040503050406030204" pitchFamily="18" charset="0"/>
                        </a:rPr>
                        <m:t>=</m:t>
                      </m:r>
                      <m:f>
                        <m:fPr>
                          <m:ctrlPr>
                            <a:rPr lang="en-US" sz="2400" i="1">
                              <a:latin typeface="Cambria Math" panose="02040503050406030204" pitchFamily="18" charset="0"/>
                            </a:rPr>
                          </m:ctrlPr>
                        </m:fPr>
                        <m:num>
                          <m:r>
                            <m:rPr>
                              <m:sty m:val="p"/>
                            </m:rPr>
                            <a:rPr lang="en-US" sz="2400" i="0">
                              <a:latin typeface="Cambria Math" panose="02040503050406030204" pitchFamily="18" charset="0"/>
                            </a:rPr>
                            <m:t>c</m:t>
                          </m:r>
                        </m:num>
                        <m:den>
                          <m:sSub>
                            <m:sSubPr>
                              <m:ctrlPr>
                                <a:rPr lang="en-US" sz="2400" i="1">
                                  <a:latin typeface="Cambria Math" panose="02040503050406030204" pitchFamily="18" charset="0"/>
                                </a:rPr>
                              </m:ctrlPr>
                            </m:sSubPr>
                            <m:e>
                              <m:r>
                                <m:rPr>
                                  <m:sty m:val="p"/>
                                </m:rPr>
                                <a:rPr lang="en-US" sz="2400" i="0">
                                  <a:latin typeface="Cambria Math" panose="02040503050406030204" pitchFamily="18" charset="0"/>
                                </a:rPr>
                                <m:t>f</m:t>
                              </m:r>
                            </m:e>
                            <m:sub>
                              <m:r>
                                <m:rPr>
                                  <m:sty m:val="p"/>
                                </m:rPr>
                                <a:rPr lang="en-US" sz="2400" i="0">
                                  <a:latin typeface="Cambria Math" panose="02040503050406030204" pitchFamily="18" charset="0"/>
                                </a:rPr>
                                <m:t>c</m:t>
                              </m:r>
                            </m:sub>
                          </m:sSub>
                        </m:den>
                      </m:f>
                    </m:oMath>
                  </m:oMathPara>
                </a14:m>
                <a:endParaRPr lang="en-US" sz="2400" dirty="0"/>
              </a:p>
            </p:txBody>
          </p:sp>
        </mc:Choice>
        <mc:Fallback xmlns="">
          <p:sp>
            <p:nvSpPr>
              <p:cNvPr id="9" name="Rectángulo 8">
                <a:extLst>
                  <a:ext uri="{FF2B5EF4-FFF2-40B4-BE49-F238E27FC236}">
                    <a16:creationId xmlns:a16="http://schemas.microsoft.com/office/drawing/2014/main" id="{3F424648-9827-4A08-A631-CD80709A9ACE}"/>
                  </a:ext>
                </a:extLst>
              </p:cNvPr>
              <p:cNvSpPr>
                <a:spLocks noRot="1" noChangeAspect="1" noMove="1" noResize="1" noEditPoints="1" noAdjustHandles="1" noChangeArrowheads="1" noChangeShapeType="1" noTextEdit="1"/>
              </p:cNvSpPr>
              <p:nvPr/>
            </p:nvSpPr>
            <p:spPr>
              <a:xfrm>
                <a:off x="8569574" y="3180048"/>
                <a:ext cx="1022396" cy="78726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a:extLst>
                  <a:ext uri="{FF2B5EF4-FFF2-40B4-BE49-F238E27FC236}">
                    <a16:creationId xmlns="" xmlns:a16="http://schemas.microsoft.com/office/drawing/2014/main" id="{23CE5E46-0EF8-419C-BAEE-A5E3768E139F}"/>
                  </a:ext>
                </a:extLst>
              </p:cNvPr>
              <p:cNvSpPr/>
              <p:nvPr/>
            </p:nvSpPr>
            <p:spPr>
              <a:xfrm>
                <a:off x="7313059" y="4444045"/>
                <a:ext cx="3109569" cy="8956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400" i="1">
                              <a:latin typeface="Cambria Math" panose="02040503050406030204" pitchFamily="18" charset="0"/>
                            </a:rPr>
                          </m:ctrlPr>
                        </m:sSubPr>
                        <m:e>
                          <m:r>
                            <a:rPr lang="es-EC" sz="2400" i="1">
                              <a:latin typeface="Cambria Math" panose="02040503050406030204" pitchFamily="18" charset="0"/>
                            </a:rPr>
                            <m:t>𝑎</m:t>
                          </m:r>
                        </m:e>
                        <m:sub>
                          <m:r>
                            <a:rPr lang="es-EC" sz="2400" i="1">
                              <a:latin typeface="Cambria Math" panose="02040503050406030204" pitchFamily="18" charset="0"/>
                            </a:rPr>
                            <m:t>𝑠𝑖𝑤</m:t>
                          </m:r>
                        </m:sub>
                      </m:sSub>
                      <m:r>
                        <a:rPr lang="es-EC" sz="2400" i="1">
                          <a:latin typeface="Cambria Math" panose="02040503050406030204" pitchFamily="18" charset="0"/>
                        </a:rPr>
                        <m:t>=</m:t>
                      </m:r>
                      <m:sSub>
                        <m:sSubPr>
                          <m:ctrlPr>
                            <a:rPr lang="es-EC" sz="2400" i="1">
                              <a:latin typeface="Cambria Math" panose="02040503050406030204" pitchFamily="18" charset="0"/>
                            </a:rPr>
                          </m:ctrlPr>
                        </m:sSubPr>
                        <m:e>
                          <m:r>
                            <a:rPr lang="es-EC" sz="2400" i="1">
                              <a:latin typeface="Cambria Math" panose="02040503050406030204" pitchFamily="18" charset="0"/>
                            </a:rPr>
                            <m:t>𝑎</m:t>
                          </m:r>
                        </m:e>
                        <m:sub>
                          <m:r>
                            <a:rPr lang="es-EC" sz="2400" i="1">
                              <a:latin typeface="Cambria Math" panose="02040503050406030204" pitchFamily="18" charset="0"/>
                            </a:rPr>
                            <m:t>𝑤𝑟</m:t>
                          </m:r>
                        </m:sub>
                      </m:sSub>
                      <m:r>
                        <a:rPr lang="es-EC" sz="2400" i="1">
                          <a:latin typeface="Cambria Math" panose="02040503050406030204" pitchFamily="18" charset="0"/>
                        </a:rPr>
                        <m:t>+</m:t>
                      </m:r>
                      <m:f>
                        <m:fPr>
                          <m:ctrlPr>
                            <a:rPr lang="es-EC" sz="2400" i="1">
                              <a:latin typeface="Cambria Math" panose="02040503050406030204" pitchFamily="18" charset="0"/>
                            </a:rPr>
                          </m:ctrlPr>
                        </m:fPr>
                        <m:num>
                          <m:sSup>
                            <m:sSupPr>
                              <m:ctrlPr>
                                <a:rPr lang="es-EC" sz="2400" i="1">
                                  <a:latin typeface="Cambria Math" panose="02040503050406030204" pitchFamily="18" charset="0"/>
                                </a:rPr>
                              </m:ctrlPr>
                            </m:sSupPr>
                            <m:e>
                              <m:r>
                                <a:rPr lang="es-EC" sz="2400" i="1">
                                  <a:latin typeface="Cambria Math" panose="02040503050406030204" pitchFamily="18" charset="0"/>
                                </a:rPr>
                                <m:t>𝑑</m:t>
                              </m:r>
                            </m:e>
                            <m:sup>
                              <m:r>
                                <a:rPr lang="es-EC" sz="2400" i="1">
                                  <a:latin typeface="Cambria Math" panose="02040503050406030204" pitchFamily="18" charset="0"/>
                                </a:rPr>
                                <m:t>2</m:t>
                              </m:r>
                            </m:sup>
                          </m:sSup>
                        </m:num>
                        <m:den>
                          <m:r>
                            <a:rPr lang="es-EC" sz="2400" i="1">
                              <a:latin typeface="Cambria Math" panose="02040503050406030204" pitchFamily="18" charset="0"/>
                            </a:rPr>
                            <m:t>0.95∗</m:t>
                          </m:r>
                          <m:r>
                            <a:rPr lang="es-EC" sz="2400" i="1">
                              <a:latin typeface="Cambria Math" panose="02040503050406030204" pitchFamily="18" charset="0"/>
                            </a:rPr>
                            <m:t>𝑝</m:t>
                          </m:r>
                        </m:den>
                      </m:f>
                    </m:oMath>
                  </m:oMathPara>
                </a14:m>
                <a:endParaRPr lang="en-US" sz="2400" dirty="0"/>
              </a:p>
            </p:txBody>
          </p:sp>
        </mc:Choice>
        <mc:Fallback xmlns="">
          <p:sp>
            <p:nvSpPr>
              <p:cNvPr id="10" name="Rectángulo 9">
                <a:extLst>
                  <a:ext uri="{FF2B5EF4-FFF2-40B4-BE49-F238E27FC236}">
                    <a16:creationId xmlns="" xmlns:a16="http://schemas.microsoft.com/office/drawing/2014/main" xmlns:a14="http://schemas.microsoft.com/office/drawing/2010/main" id="{23CE5E46-0EF8-419C-BAEE-A5E3768E139F}"/>
                  </a:ext>
                </a:extLst>
              </p:cNvPr>
              <p:cNvSpPr>
                <a:spLocks noRot="1" noChangeAspect="1" noMove="1" noResize="1" noEditPoints="1" noAdjustHandles="1" noChangeArrowheads="1" noChangeShapeType="1" noTextEdit="1"/>
              </p:cNvSpPr>
              <p:nvPr/>
            </p:nvSpPr>
            <p:spPr>
              <a:xfrm>
                <a:off x="7313059" y="4444045"/>
                <a:ext cx="3109569" cy="895694"/>
              </a:xfrm>
              <a:prstGeom prst="rect">
                <a:avLst/>
              </a:prstGeom>
              <a:blipFill rotWithShape="0">
                <a:blip r:embed="rId9"/>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0947758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4"/>
          <a:stretch>
            <a:fillRect/>
          </a:stretch>
        </p:blipFill>
        <p:spPr>
          <a:xfrm>
            <a:off x="10370087" y="6435297"/>
            <a:ext cx="1517118" cy="384713"/>
          </a:xfrm>
          <a:prstGeom prst="rect">
            <a:avLst/>
          </a:prstGeom>
        </p:spPr>
      </p:pic>
      <p:sp>
        <p:nvSpPr>
          <p:cNvPr id="20" name="CuadroTexto 19"/>
          <p:cNvSpPr txBox="1"/>
          <p:nvPr/>
        </p:nvSpPr>
        <p:spPr>
          <a:xfrm>
            <a:off x="6343929" y="531574"/>
            <a:ext cx="1595385" cy="461665"/>
          </a:xfrm>
          <a:prstGeom prst="rect">
            <a:avLst/>
          </a:prstGeom>
          <a:noFill/>
        </p:spPr>
        <p:txBody>
          <a:bodyPr wrap="square" rtlCol="0">
            <a:spAutoFit/>
          </a:bodyPr>
          <a:lstStyle/>
          <a:p>
            <a:pPr algn="just"/>
            <a:r>
              <a:rPr lang="es-ES" sz="2400" dirty="0"/>
              <a:t> </a:t>
            </a:r>
            <a:r>
              <a:rPr lang="es-ES" sz="2400" dirty="0" smtClean="0"/>
              <a:t>Para Lx</a:t>
            </a:r>
            <a:endParaRPr lang="es-ES" sz="2400" dirty="0"/>
          </a:p>
        </p:txBody>
      </p:sp>
      <p:sp>
        <p:nvSpPr>
          <p:cNvPr id="3" name="Rectángulo 2"/>
          <p:cNvSpPr/>
          <p:nvPr/>
        </p:nvSpPr>
        <p:spPr>
          <a:xfrm>
            <a:off x="520545" y="393075"/>
            <a:ext cx="11174150" cy="1200329"/>
          </a:xfrm>
          <a:prstGeom prst="rect">
            <a:avLst/>
          </a:prstGeom>
        </p:spPr>
        <p:txBody>
          <a:bodyPr wrap="square">
            <a:spAutoFit/>
          </a:bodyPr>
          <a:lstStyle/>
          <a:p>
            <a:r>
              <a:rPr lang="es-ES" sz="2400" b="1" dirty="0" smtClean="0"/>
              <a:t>CONSIDERACIONES DE DISEÑO</a:t>
            </a:r>
          </a:p>
          <a:p>
            <a:endParaRPr lang="es-ES" sz="2400" b="1" dirty="0"/>
          </a:p>
          <a:p>
            <a:pPr algn="just"/>
            <a:endParaRPr lang="es-ES" sz="2400" b="1" dirty="0"/>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035" y="993239"/>
            <a:ext cx="5476443" cy="4476774"/>
          </a:xfrm>
          <a:prstGeom prst="rect">
            <a:avLst/>
          </a:prstGeom>
        </p:spPr>
      </p:pic>
      <p:graphicFrame>
        <p:nvGraphicFramePr>
          <p:cNvPr id="5" name="Objeto 4"/>
          <p:cNvGraphicFramePr>
            <a:graphicFrameLocks noChangeAspect="1"/>
          </p:cNvGraphicFramePr>
          <p:nvPr>
            <p:extLst>
              <p:ext uri="{D42A27DB-BD31-4B8C-83A1-F6EECF244321}">
                <p14:modId xmlns:p14="http://schemas.microsoft.com/office/powerpoint/2010/main" val="2794986210"/>
              </p:ext>
            </p:extLst>
          </p:nvPr>
        </p:nvGraphicFramePr>
        <p:xfrm>
          <a:off x="5231220" y="1105359"/>
          <a:ext cx="4373563" cy="969962"/>
        </p:xfrm>
        <a:graphic>
          <a:graphicData uri="http://schemas.openxmlformats.org/presentationml/2006/ole">
            <mc:AlternateContent xmlns:mc="http://schemas.openxmlformats.org/markup-compatibility/2006">
              <mc:Choice xmlns:v="urn:schemas-microsoft-com:vml" Requires="v">
                <p:oleObj spid="_x0000_s1032" name="Mathcad" r:id="rId6" imgW="3895560" imgH="847800" progId="Mathcad">
                  <p:embed/>
                </p:oleObj>
              </mc:Choice>
              <mc:Fallback>
                <p:oleObj name="Mathcad" r:id="rId6" imgW="3895560" imgH="847800" progId="Mathcad">
                  <p:embed/>
                  <p:pic>
                    <p:nvPicPr>
                      <p:cNvPr id="0" name=""/>
                      <p:cNvPicPr/>
                      <p:nvPr/>
                    </p:nvPicPr>
                    <p:blipFill>
                      <a:blip r:embed="rId7"/>
                      <a:stretch>
                        <a:fillRect/>
                      </a:stretch>
                    </p:blipFill>
                    <p:spPr>
                      <a:xfrm>
                        <a:off x="5231220" y="1105359"/>
                        <a:ext cx="4373563" cy="969962"/>
                      </a:xfrm>
                      <a:prstGeom prst="rect">
                        <a:avLst/>
                      </a:prstGeom>
                    </p:spPr>
                  </p:pic>
                </p:oleObj>
              </mc:Fallback>
            </mc:AlternateContent>
          </a:graphicData>
        </a:graphic>
      </p:graphicFrame>
      <p:sp>
        <p:nvSpPr>
          <p:cNvPr id="11" name="CuadroTexto 10"/>
          <p:cNvSpPr txBox="1"/>
          <p:nvPr/>
        </p:nvSpPr>
        <p:spPr>
          <a:xfrm>
            <a:off x="6343928" y="2454572"/>
            <a:ext cx="1595385" cy="461665"/>
          </a:xfrm>
          <a:prstGeom prst="rect">
            <a:avLst/>
          </a:prstGeom>
          <a:noFill/>
        </p:spPr>
        <p:txBody>
          <a:bodyPr wrap="square" rtlCol="0">
            <a:spAutoFit/>
          </a:bodyPr>
          <a:lstStyle/>
          <a:p>
            <a:pPr algn="just"/>
            <a:r>
              <a:rPr lang="es-ES" sz="2400" dirty="0"/>
              <a:t> </a:t>
            </a:r>
            <a:r>
              <a:rPr lang="es-ES" sz="2400" dirty="0" smtClean="0"/>
              <a:t>Para </a:t>
            </a:r>
            <a:r>
              <a:rPr lang="es-ES" sz="2400" dirty="0" err="1" smtClean="0"/>
              <a:t>L3</a:t>
            </a:r>
            <a:endParaRPr lang="es-ES" sz="2400" dirty="0"/>
          </a:p>
        </p:txBody>
      </p:sp>
      <p:pic>
        <p:nvPicPr>
          <p:cNvPr id="7" name="Imagen 6"/>
          <p:cNvPicPr>
            <a:picLocks noChangeAspect="1"/>
          </p:cNvPicPr>
          <p:nvPr/>
        </p:nvPicPr>
        <p:blipFill>
          <a:blip r:embed="rId8"/>
          <a:stretch>
            <a:fillRect/>
          </a:stretch>
        </p:blipFill>
        <p:spPr>
          <a:xfrm>
            <a:off x="9131882" y="1166952"/>
            <a:ext cx="1181702" cy="516702"/>
          </a:xfrm>
          <a:prstGeom prst="rect">
            <a:avLst/>
          </a:prstGeom>
        </p:spPr>
      </p:pic>
      <p:pic>
        <p:nvPicPr>
          <p:cNvPr id="8" name="Imagen 7"/>
          <p:cNvPicPr>
            <a:picLocks noChangeAspect="1"/>
          </p:cNvPicPr>
          <p:nvPr/>
        </p:nvPicPr>
        <p:blipFill>
          <a:blip r:embed="rId9"/>
          <a:stretch>
            <a:fillRect/>
          </a:stretch>
        </p:blipFill>
        <p:spPr>
          <a:xfrm>
            <a:off x="9252861" y="3006334"/>
            <a:ext cx="1060723" cy="371800"/>
          </a:xfrm>
          <a:prstGeom prst="rect">
            <a:avLst/>
          </a:prstGeom>
        </p:spPr>
      </p:pic>
      <p:pic>
        <p:nvPicPr>
          <p:cNvPr id="9" name="Imagen 8"/>
          <p:cNvPicPr>
            <a:picLocks noChangeAspect="1"/>
          </p:cNvPicPr>
          <p:nvPr/>
        </p:nvPicPr>
        <p:blipFill>
          <a:blip r:embed="rId10"/>
          <a:stretch>
            <a:fillRect/>
          </a:stretch>
        </p:blipFill>
        <p:spPr>
          <a:xfrm>
            <a:off x="5804478" y="3006334"/>
            <a:ext cx="2642836" cy="942975"/>
          </a:xfrm>
          <a:prstGeom prst="rect">
            <a:avLst/>
          </a:prstGeom>
        </p:spPr>
      </p:pic>
      <p:pic>
        <p:nvPicPr>
          <p:cNvPr id="10" name="Imagen 9"/>
          <p:cNvPicPr>
            <a:picLocks noChangeAspect="1"/>
          </p:cNvPicPr>
          <p:nvPr/>
        </p:nvPicPr>
        <p:blipFill>
          <a:blip r:embed="rId11"/>
          <a:stretch>
            <a:fillRect/>
          </a:stretch>
        </p:blipFill>
        <p:spPr>
          <a:xfrm>
            <a:off x="5920902" y="4430480"/>
            <a:ext cx="2828684" cy="728058"/>
          </a:xfrm>
          <a:prstGeom prst="rect">
            <a:avLst/>
          </a:prstGeom>
        </p:spPr>
      </p:pic>
      <p:sp>
        <p:nvSpPr>
          <p:cNvPr id="17" name="CuadroTexto 16"/>
          <p:cNvSpPr txBox="1"/>
          <p:nvPr/>
        </p:nvSpPr>
        <p:spPr>
          <a:xfrm>
            <a:off x="6328203" y="3959062"/>
            <a:ext cx="1595385" cy="461665"/>
          </a:xfrm>
          <a:prstGeom prst="rect">
            <a:avLst/>
          </a:prstGeom>
          <a:noFill/>
        </p:spPr>
        <p:txBody>
          <a:bodyPr wrap="square" rtlCol="0">
            <a:spAutoFit/>
          </a:bodyPr>
          <a:lstStyle/>
          <a:p>
            <a:pPr algn="just"/>
            <a:r>
              <a:rPr lang="es-ES" sz="2400" dirty="0"/>
              <a:t> </a:t>
            </a:r>
            <a:r>
              <a:rPr lang="es-ES" sz="2400" dirty="0" smtClean="0"/>
              <a:t>Para </a:t>
            </a:r>
            <a:r>
              <a:rPr lang="es-ES" sz="2400" dirty="0" err="1" smtClean="0"/>
              <a:t>L1</a:t>
            </a:r>
            <a:endParaRPr lang="es-ES" sz="2400" dirty="0"/>
          </a:p>
        </p:txBody>
      </p:sp>
      <p:pic>
        <p:nvPicPr>
          <p:cNvPr id="13" name="Imagen 12"/>
          <p:cNvPicPr>
            <a:picLocks noChangeAspect="1"/>
          </p:cNvPicPr>
          <p:nvPr/>
        </p:nvPicPr>
        <p:blipFill>
          <a:blip r:embed="rId12"/>
          <a:stretch>
            <a:fillRect/>
          </a:stretch>
        </p:blipFill>
        <p:spPr>
          <a:xfrm>
            <a:off x="5997229" y="5790697"/>
            <a:ext cx="2288781" cy="366205"/>
          </a:xfrm>
          <a:prstGeom prst="rect">
            <a:avLst/>
          </a:prstGeom>
        </p:spPr>
      </p:pic>
      <p:sp>
        <p:nvSpPr>
          <p:cNvPr id="19" name="CuadroTexto 18"/>
          <p:cNvSpPr txBox="1"/>
          <p:nvPr/>
        </p:nvSpPr>
        <p:spPr>
          <a:xfrm>
            <a:off x="2101396" y="4630525"/>
            <a:ext cx="1595385" cy="461665"/>
          </a:xfrm>
          <a:prstGeom prst="rect">
            <a:avLst/>
          </a:prstGeom>
          <a:noFill/>
        </p:spPr>
        <p:txBody>
          <a:bodyPr wrap="square" rtlCol="0">
            <a:spAutoFit/>
          </a:bodyPr>
          <a:lstStyle/>
          <a:p>
            <a:pPr algn="just"/>
            <a:r>
              <a:rPr lang="es-ES" sz="2400" dirty="0"/>
              <a:t> </a:t>
            </a:r>
            <a:r>
              <a:rPr lang="es-ES" sz="2400" dirty="0" smtClean="0"/>
              <a:t>Para h</a:t>
            </a:r>
            <a:endParaRPr lang="es-ES" sz="2400" dirty="0"/>
          </a:p>
        </p:txBody>
      </p:sp>
      <p:pic>
        <p:nvPicPr>
          <p:cNvPr id="14" name="Imagen 13"/>
          <p:cNvPicPr>
            <a:picLocks noChangeAspect="1"/>
          </p:cNvPicPr>
          <p:nvPr/>
        </p:nvPicPr>
        <p:blipFill>
          <a:blip r:embed="rId13"/>
          <a:stretch>
            <a:fillRect/>
          </a:stretch>
        </p:blipFill>
        <p:spPr>
          <a:xfrm>
            <a:off x="1611936" y="5267517"/>
            <a:ext cx="1881645" cy="802660"/>
          </a:xfrm>
          <a:prstGeom prst="rect">
            <a:avLst/>
          </a:prstGeom>
        </p:spPr>
      </p:pic>
      <p:sp>
        <p:nvSpPr>
          <p:cNvPr id="21" name="CuadroTexto 20"/>
          <p:cNvSpPr txBox="1"/>
          <p:nvPr/>
        </p:nvSpPr>
        <p:spPr>
          <a:xfrm>
            <a:off x="6328203" y="5158538"/>
            <a:ext cx="1595385" cy="461665"/>
          </a:xfrm>
          <a:prstGeom prst="rect">
            <a:avLst/>
          </a:prstGeom>
          <a:noFill/>
        </p:spPr>
        <p:txBody>
          <a:bodyPr wrap="square" rtlCol="0">
            <a:spAutoFit/>
          </a:bodyPr>
          <a:lstStyle/>
          <a:p>
            <a:pPr algn="just"/>
            <a:r>
              <a:rPr lang="es-ES" sz="2400" dirty="0"/>
              <a:t> </a:t>
            </a:r>
            <a:r>
              <a:rPr lang="es-ES" sz="2400" dirty="0" smtClean="0"/>
              <a:t>Para </a:t>
            </a:r>
            <a:r>
              <a:rPr lang="es-ES" sz="2400" dirty="0" err="1" smtClean="0"/>
              <a:t>L2</a:t>
            </a:r>
            <a:endParaRPr lang="es-ES" sz="2400" dirty="0"/>
          </a:p>
        </p:txBody>
      </p:sp>
    </p:spTree>
    <p:extLst>
      <p:ext uri="{BB962C8B-B14F-4D97-AF65-F5344CB8AC3E}">
        <p14:creationId xmlns:p14="http://schemas.microsoft.com/office/powerpoint/2010/main" val="13608614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4" name="AutoShape 2" descr="Resultado de imagen para matla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4" descr="Resultado de imagen para matla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AutoShape 7" descr="Resultado de imagen para excel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1" name="11 Rectángulo">
            <a:extLst>
              <a:ext uri="{FF2B5EF4-FFF2-40B4-BE49-F238E27FC236}">
                <a16:creationId xmlns="" xmlns:a16="http://schemas.microsoft.com/office/drawing/2014/main" id="{9664F5E2-28DB-4464-91CF-31C82CC32890}"/>
              </a:ext>
            </a:extLst>
          </p:cNvPr>
          <p:cNvSpPr/>
          <p:nvPr/>
        </p:nvSpPr>
        <p:spPr>
          <a:xfrm>
            <a:off x="0" y="0"/>
            <a:ext cx="5457371" cy="6400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t>METODOLOGÍA Y DESARROLLO</a:t>
            </a:r>
          </a:p>
        </p:txBody>
      </p:sp>
      <p:graphicFrame>
        <p:nvGraphicFramePr>
          <p:cNvPr id="23" name="Diagrama 22">
            <a:extLst>
              <a:ext uri="{FF2B5EF4-FFF2-40B4-BE49-F238E27FC236}">
                <a16:creationId xmlns="" xmlns:a16="http://schemas.microsoft.com/office/drawing/2014/main" id="{645F3605-5298-4A69-A1A2-D015FCBFEBAD}"/>
              </a:ext>
            </a:extLst>
          </p:cNvPr>
          <p:cNvGraphicFramePr/>
          <p:nvPr>
            <p:extLst>
              <p:ext uri="{D42A27DB-BD31-4B8C-83A1-F6EECF244321}">
                <p14:modId xmlns:p14="http://schemas.microsoft.com/office/powerpoint/2010/main" val="3936412922"/>
              </p:ext>
            </p:extLst>
          </p:nvPr>
        </p:nvGraphicFramePr>
        <p:xfrm>
          <a:off x="155575" y="792480"/>
          <a:ext cx="11731630" cy="56428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218128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4" name="AutoShape 2" descr="Resultado de imagen para matla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4" descr="Resultado de imagen para matla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AutoShape 7" descr="Resultado de imagen para excel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1" name="11 Rectángulo">
            <a:extLst>
              <a:ext uri="{FF2B5EF4-FFF2-40B4-BE49-F238E27FC236}">
                <a16:creationId xmlns="" xmlns:a16="http://schemas.microsoft.com/office/drawing/2014/main" id="{9664F5E2-28DB-4464-91CF-31C82CC32890}"/>
              </a:ext>
            </a:extLst>
          </p:cNvPr>
          <p:cNvSpPr/>
          <p:nvPr/>
        </p:nvSpPr>
        <p:spPr>
          <a:xfrm>
            <a:off x="0" y="0"/>
            <a:ext cx="6357257" cy="6400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t>Acoplador direccional de -3dB</a:t>
            </a:r>
            <a:endParaRPr lang="es-EC" sz="2800" b="1" dirty="0"/>
          </a:p>
        </p:txBody>
      </p:sp>
      <p:sp>
        <p:nvSpPr>
          <p:cNvPr id="5" name="Rectángulo 4">
            <a:extLst>
              <a:ext uri="{FF2B5EF4-FFF2-40B4-BE49-F238E27FC236}">
                <a16:creationId xmlns="" xmlns:a16="http://schemas.microsoft.com/office/drawing/2014/main" id="{D689612E-9E8C-4C2C-A382-11803D1449CF}"/>
              </a:ext>
            </a:extLst>
          </p:cNvPr>
          <p:cNvSpPr/>
          <p:nvPr/>
        </p:nvSpPr>
        <p:spPr>
          <a:xfrm>
            <a:off x="1593529" y="1165062"/>
            <a:ext cx="2488630" cy="369332"/>
          </a:xfrm>
          <a:prstGeom prst="rect">
            <a:avLst/>
          </a:prstGeom>
        </p:spPr>
        <p:txBody>
          <a:bodyPr wrap="none">
            <a:spAutoFit/>
          </a:bodyPr>
          <a:lstStyle/>
          <a:p>
            <a:r>
              <a:rPr lang="es-ES" b="1" dirty="0"/>
              <a:t>DISEÑO DE </a:t>
            </a:r>
            <a:r>
              <a:rPr lang="es-ES" b="1" dirty="0" smtClean="0"/>
              <a:t>ACOPLADOR</a:t>
            </a:r>
            <a:endParaRPr lang="es-ES" b="1" dirty="0"/>
          </a:p>
        </p:txBody>
      </p:sp>
      <p:sp>
        <p:nvSpPr>
          <p:cNvPr id="11" name="Rectángulo 10">
            <a:extLst>
              <a:ext uri="{FF2B5EF4-FFF2-40B4-BE49-F238E27FC236}">
                <a16:creationId xmlns="" xmlns:a16="http://schemas.microsoft.com/office/drawing/2014/main" id="{CB0F7A75-B530-40F7-9F67-994717D3E540}"/>
              </a:ext>
            </a:extLst>
          </p:cNvPr>
          <p:cNvSpPr/>
          <p:nvPr/>
        </p:nvSpPr>
        <p:spPr>
          <a:xfrm>
            <a:off x="6971995" y="1061283"/>
            <a:ext cx="3541611" cy="369332"/>
          </a:xfrm>
          <a:prstGeom prst="rect">
            <a:avLst/>
          </a:prstGeom>
        </p:spPr>
        <p:txBody>
          <a:bodyPr wrap="none">
            <a:spAutoFit/>
          </a:bodyPr>
          <a:lstStyle/>
          <a:p>
            <a:r>
              <a:rPr lang="es-ES" b="1" dirty="0" smtClean="0"/>
              <a:t>ACOPLADOR DIRECCIONAL DE -3dB</a:t>
            </a:r>
            <a:endParaRPr lang="en-US" dirty="0"/>
          </a:p>
        </p:txBody>
      </p:sp>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1997" t="11246" r="56377" b="22726"/>
          <a:stretch/>
        </p:blipFill>
        <p:spPr>
          <a:xfrm>
            <a:off x="105905" y="1690696"/>
            <a:ext cx="3976254" cy="2590800"/>
          </a:xfrm>
          <a:prstGeom prst="rect">
            <a:avLst/>
          </a:prstGeom>
        </p:spPr>
      </p:pic>
      <p:pic>
        <p:nvPicPr>
          <p:cNvPr id="20" name="Imagen 19"/>
          <p:cNvPicPr>
            <a:picLocks noChangeAspect="1"/>
          </p:cNvPicPr>
          <p:nvPr/>
        </p:nvPicPr>
        <p:blipFill rotWithShape="1">
          <a:blip r:embed="rId4">
            <a:extLst>
              <a:ext uri="{28A0092B-C50C-407E-A947-70E740481C1C}">
                <a14:useLocalDpi xmlns:a14="http://schemas.microsoft.com/office/drawing/2010/main" val="0"/>
              </a:ext>
            </a:extLst>
          </a:blip>
          <a:srcRect l="58502" t="8334" r="18437" b="12132"/>
          <a:stretch/>
        </p:blipFill>
        <p:spPr>
          <a:xfrm>
            <a:off x="4129783" y="1640249"/>
            <a:ext cx="2202874" cy="3120731"/>
          </a:xfrm>
          <a:prstGeom prst="rect">
            <a:avLst/>
          </a:prstGeom>
        </p:spPr>
      </p:pic>
      <p:pic>
        <p:nvPicPr>
          <p:cNvPr id="17" name="Imagen 16"/>
          <p:cNvPicPr>
            <a:picLocks noChangeAspect="1"/>
          </p:cNvPicPr>
          <p:nvPr/>
        </p:nvPicPr>
        <p:blipFill>
          <a:blip r:embed="rId5"/>
          <a:stretch>
            <a:fillRect/>
          </a:stretch>
        </p:blipFill>
        <p:spPr>
          <a:xfrm>
            <a:off x="6971995" y="1349728"/>
            <a:ext cx="5114925" cy="2409825"/>
          </a:xfrm>
          <a:prstGeom prst="rect">
            <a:avLst/>
          </a:prstGeom>
        </p:spPr>
      </p:pic>
      <p:pic>
        <p:nvPicPr>
          <p:cNvPr id="3" name="Imagen 2"/>
          <p:cNvPicPr>
            <a:picLocks noChangeAspect="1"/>
          </p:cNvPicPr>
          <p:nvPr/>
        </p:nvPicPr>
        <p:blipFill>
          <a:blip r:embed="rId6"/>
          <a:stretch>
            <a:fillRect/>
          </a:stretch>
        </p:blipFill>
        <p:spPr>
          <a:xfrm>
            <a:off x="7005220" y="3893073"/>
            <a:ext cx="4881985" cy="2349835"/>
          </a:xfrm>
          <a:prstGeom prst="rect">
            <a:avLst/>
          </a:prstGeom>
        </p:spPr>
      </p:pic>
    </p:spTree>
    <p:extLst>
      <p:ext uri="{BB962C8B-B14F-4D97-AF65-F5344CB8AC3E}">
        <p14:creationId xmlns:p14="http://schemas.microsoft.com/office/powerpoint/2010/main" val="11836351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4" name="AutoShape 2" descr="Resultado de imagen para matla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4" descr="Resultado de imagen para matla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AutoShape 7" descr="Resultado de imagen para excel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1" name="11 Rectángulo">
            <a:extLst>
              <a:ext uri="{FF2B5EF4-FFF2-40B4-BE49-F238E27FC236}">
                <a16:creationId xmlns="" xmlns:a16="http://schemas.microsoft.com/office/drawing/2014/main" id="{9664F5E2-28DB-4464-91CF-31C82CC32890}"/>
              </a:ext>
            </a:extLst>
          </p:cNvPr>
          <p:cNvSpPr/>
          <p:nvPr/>
        </p:nvSpPr>
        <p:spPr>
          <a:xfrm>
            <a:off x="0" y="0"/>
            <a:ext cx="6357257" cy="6400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t>Acoplador direccional de </a:t>
            </a:r>
            <a:r>
              <a:rPr lang="es-EC" sz="2800" b="1" dirty="0"/>
              <a:t>0</a:t>
            </a:r>
            <a:r>
              <a:rPr lang="es-EC" sz="2800" b="1" dirty="0" smtClean="0"/>
              <a:t>dB</a:t>
            </a:r>
            <a:endParaRPr lang="es-EC" sz="2800" b="1" dirty="0"/>
          </a:p>
        </p:txBody>
      </p:sp>
      <p:sp>
        <p:nvSpPr>
          <p:cNvPr id="5" name="Rectángulo 4">
            <a:extLst>
              <a:ext uri="{FF2B5EF4-FFF2-40B4-BE49-F238E27FC236}">
                <a16:creationId xmlns="" xmlns:a16="http://schemas.microsoft.com/office/drawing/2014/main" id="{D689612E-9E8C-4C2C-A382-11803D1449CF}"/>
              </a:ext>
            </a:extLst>
          </p:cNvPr>
          <p:cNvSpPr/>
          <p:nvPr/>
        </p:nvSpPr>
        <p:spPr>
          <a:xfrm>
            <a:off x="1593529" y="1165062"/>
            <a:ext cx="2488630" cy="369332"/>
          </a:xfrm>
          <a:prstGeom prst="rect">
            <a:avLst/>
          </a:prstGeom>
        </p:spPr>
        <p:txBody>
          <a:bodyPr wrap="none">
            <a:spAutoFit/>
          </a:bodyPr>
          <a:lstStyle/>
          <a:p>
            <a:r>
              <a:rPr lang="es-ES" b="1" dirty="0"/>
              <a:t>DISEÑO DE </a:t>
            </a:r>
            <a:r>
              <a:rPr lang="es-ES" b="1" dirty="0" smtClean="0"/>
              <a:t>ACOPLADOR</a:t>
            </a:r>
            <a:endParaRPr lang="es-ES" b="1" dirty="0"/>
          </a:p>
        </p:txBody>
      </p:sp>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1997" t="11246" r="56377" b="22726"/>
          <a:stretch/>
        </p:blipFill>
        <p:spPr>
          <a:xfrm>
            <a:off x="148857" y="1612040"/>
            <a:ext cx="3976254" cy="2590800"/>
          </a:xfrm>
          <a:prstGeom prst="rect">
            <a:avLst/>
          </a:prstGeom>
        </p:spPr>
      </p:pic>
      <p:pic>
        <p:nvPicPr>
          <p:cNvPr id="20" name="Imagen 19"/>
          <p:cNvPicPr>
            <a:picLocks noChangeAspect="1"/>
          </p:cNvPicPr>
          <p:nvPr/>
        </p:nvPicPr>
        <p:blipFill rotWithShape="1">
          <a:blip r:embed="rId4">
            <a:extLst>
              <a:ext uri="{28A0092B-C50C-407E-A947-70E740481C1C}">
                <a14:useLocalDpi xmlns:a14="http://schemas.microsoft.com/office/drawing/2010/main" val="0"/>
              </a:ext>
            </a:extLst>
          </a:blip>
          <a:srcRect l="58502" t="8334" r="18437" b="12132"/>
          <a:stretch/>
        </p:blipFill>
        <p:spPr>
          <a:xfrm>
            <a:off x="4125111" y="1659422"/>
            <a:ext cx="2202874" cy="3120731"/>
          </a:xfrm>
          <a:prstGeom prst="rect">
            <a:avLst/>
          </a:prstGeom>
        </p:spPr>
      </p:pic>
      <p:sp>
        <p:nvSpPr>
          <p:cNvPr id="13" name="Rectángulo 12">
            <a:extLst>
              <a:ext uri="{FF2B5EF4-FFF2-40B4-BE49-F238E27FC236}">
                <a16:creationId xmlns="" xmlns:a16="http://schemas.microsoft.com/office/drawing/2014/main" id="{CB0F7A75-B530-40F7-9F67-994717D3E540}"/>
              </a:ext>
            </a:extLst>
          </p:cNvPr>
          <p:cNvSpPr/>
          <p:nvPr/>
        </p:nvSpPr>
        <p:spPr>
          <a:xfrm>
            <a:off x="6971995" y="1061283"/>
            <a:ext cx="3541611" cy="369332"/>
          </a:xfrm>
          <a:prstGeom prst="rect">
            <a:avLst/>
          </a:prstGeom>
        </p:spPr>
        <p:txBody>
          <a:bodyPr wrap="none">
            <a:spAutoFit/>
          </a:bodyPr>
          <a:lstStyle/>
          <a:p>
            <a:r>
              <a:rPr lang="es-ES" b="1" dirty="0" smtClean="0"/>
              <a:t>ACOPLADOR DIRECCIONAL DE -0dB</a:t>
            </a:r>
            <a:endParaRPr lang="en-US" dirty="0"/>
          </a:p>
        </p:txBody>
      </p:sp>
      <p:pic>
        <p:nvPicPr>
          <p:cNvPr id="14" name="Imagen 13"/>
          <p:cNvPicPr>
            <a:picLocks noChangeAspect="1"/>
          </p:cNvPicPr>
          <p:nvPr/>
        </p:nvPicPr>
        <p:blipFill>
          <a:blip r:embed="rId5"/>
          <a:stretch>
            <a:fillRect/>
          </a:stretch>
        </p:blipFill>
        <p:spPr>
          <a:xfrm>
            <a:off x="6971995" y="3984701"/>
            <a:ext cx="4461523" cy="2133772"/>
          </a:xfrm>
          <a:prstGeom prst="rect">
            <a:avLst/>
          </a:prstGeom>
        </p:spPr>
      </p:pic>
      <p:pic>
        <p:nvPicPr>
          <p:cNvPr id="16" name="Imagen 15"/>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717" t="7271" r="12541" b="17576"/>
          <a:stretch/>
        </p:blipFill>
        <p:spPr>
          <a:xfrm>
            <a:off x="6971995" y="1534394"/>
            <a:ext cx="4825187" cy="2140585"/>
          </a:xfrm>
          <a:prstGeom prst="rect">
            <a:avLst/>
          </a:prstGeom>
        </p:spPr>
      </p:pic>
    </p:spTree>
    <p:extLst>
      <p:ext uri="{BB962C8B-B14F-4D97-AF65-F5344CB8AC3E}">
        <p14:creationId xmlns:p14="http://schemas.microsoft.com/office/powerpoint/2010/main" val="3328307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4" name="AutoShape 2" descr="Resultado de imagen para matla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4" descr="Resultado de imagen para matla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AutoShape 7" descr="Resultado de imagen para excel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1" name="11 Rectángulo">
            <a:extLst>
              <a:ext uri="{FF2B5EF4-FFF2-40B4-BE49-F238E27FC236}">
                <a16:creationId xmlns="" xmlns:a16="http://schemas.microsoft.com/office/drawing/2014/main" id="{9664F5E2-28DB-4464-91CF-31C82CC32890}"/>
              </a:ext>
            </a:extLst>
          </p:cNvPr>
          <p:cNvSpPr/>
          <p:nvPr/>
        </p:nvSpPr>
        <p:spPr>
          <a:xfrm>
            <a:off x="0" y="0"/>
            <a:ext cx="6357257" cy="6400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t>DESFASADOR DE 45°</a:t>
            </a:r>
            <a:endParaRPr lang="es-EC" sz="2800" b="1" dirty="0"/>
          </a:p>
        </p:txBody>
      </p:sp>
      <p:sp>
        <p:nvSpPr>
          <p:cNvPr id="5" name="Rectángulo 4">
            <a:extLst>
              <a:ext uri="{FF2B5EF4-FFF2-40B4-BE49-F238E27FC236}">
                <a16:creationId xmlns="" xmlns:a16="http://schemas.microsoft.com/office/drawing/2014/main" id="{D689612E-9E8C-4C2C-A382-11803D1449CF}"/>
              </a:ext>
            </a:extLst>
          </p:cNvPr>
          <p:cNvSpPr/>
          <p:nvPr/>
        </p:nvSpPr>
        <p:spPr>
          <a:xfrm>
            <a:off x="1593529" y="1165062"/>
            <a:ext cx="920445" cy="369332"/>
          </a:xfrm>
          <a:prstGeom prst="rect">
            <a:avLst/>
          </a:prstGeom>
        </p:spPr>
        <p:txBody>
          <a:bodyPr wrap="none">
            <a:spAutoFit/>
          </a:bodyPr>
          <a:lstStyle/>
          <a:p>
            <a:r>
              <a:rPr lang="es-ES" b="1" dirty="0" smtClean="0"/>
              <a:t>DISEÑO</a:t>
            </a:r>
            <a:endParaRPr lang="es-ES" b="1" dirty="0"/>
          </a:p>
        </p:txBody>
      </p:sp>
      <p:sp>
        <p:nvSpPr>
          <p:cNvPr id="13" name="Rectángulo 12">
            <a:extLst>
              <a:ext uri="{FF2B5EF4-FFF2-40B4-BE49-F238E27FC236}">
                <a16:creationId xmlns="" xmlns:a16="http://schemas.microsoft.com/office/drawing/2014/main" id="{CB0F7A75-B530-40F7-9F67-994717D3E540}"/>
              </a:ext>
            </a:extLst>
          </p:cNvPr>
          <p:cNvSpPr/>
          <p:nvPr/>
        </p:nvSpPr>
        <p:spPr>
          <a:xfrm>
            <a:off x="7919015" y="1165062"/>
            <a:ext cx="2135008" cy="369332"/>
          </a:xfrm>
          <a:prstGeom prst="rect">
            <a:avLst/>
          </a:prstGeom>
        </p:spPr>
        <p:txBody>
          <a:bodyPr wrap="none">
            <a:spAutoFit/>
          </a:bodyPr>
          <a:lstStyle/>
          <a:p>
            <a:r>
              <a:rPr lang="es-ES" b="1" dirty="0" smtClean="0"/>
              <a:t>DESFASADOR DE 45°</a:t>
            </a:r>
            <a:endParaRPr lang="en-US" dirty="0"/>
          </a:p>
        </p:txBody>
      </p:sp>
      <p:pic>
        <p:nvPicPr>
          <p:cNvPr id="2" name="Imagen 1"/>
          <p:cNvPicPr>
            <a:picLocks noChangeAspect="1"/>
          </p:cNvPicPr>
          <p:nvPr/>
        </p:nvPicPr>
        <p:blipFill>
          <a:blip r:embed="rId4"/>
          <a:stretch>
            <a:fillRect/>
          </a:stretch>
        </p:blipFill>
        <p:spPr>
          <a:xfrm>
            <a:off x="7013256" y="1795362"/>
            <a:ext cx="3768190" cy="1905540"/>
          </a:xfrm>
          <a:prstGeom prst="rect">
            <a:avLst/>
          </a:prstGeom>
        </p:spPr>
      </p:pic>
      <p:pic>
        <p:nvPicPr>
          <p:cNvPr id="3" name="Imagen 2"/>
          <p:cNvPicPr>
            <a:picLocks noChangeAspect="1"/>
          </p:cNvPicPr>
          <p:nvPr/>
        </p:nvPicPr>
        <p:blipFill>
          <a:blip r:embed="rId5"/>
          <a:stretch>
            <a:fillRect/>
          </a:stretch>
        </p:blipFill>
        <p:spPr>
          <a:xfrm>
            <a:off x="7013256" y="4087040"/>
            <a:ext cx="4115390" cy="1962119"/>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175" y="1795362"/>
            <a:ext cx="4380952" cy="3628571"/>
          </a:xfrm>
          <a:prstGeom prst="rect">
            <a:avLst/>
          </a:prstGeom>
        </p:spPr>
      </p:pic>
    </p:spTree>
    <p:extLst>
      <p:ext uri="{BB962C8B-B14F-4D97-AF65-F5344CB8AC3E}">
        <p14:creationId xmlns:p14="http://schemas.microsoft.com/office/powerpoint/2010/main" val="29129843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IMPLEMENTACIÓN</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3" name="Rectángulo 2"/>
          <p:cNvSpPr/>
          <p:nvPr/>
        </p:nvSpPr>
        <p:spPr>
          <a:xfrm>
            <a:off x="520545" y="1010161"/>
            <a:ext cx="4517620" cy="461665"/>
          </a:xfrm>
          <a:prstGeom prst="rect">
            <a:avLst/>
          </a:prstGeom>
        </p:spPr>
        <p:txBody>
          <a:bodyPr wrap="square">
            <a:spAutoFit/>
          </a:bodyPr>
          <a:lstStyle/>
          <a:p>
            <a:r>
              <a:rPr lang="es-ES" sz="2400" b="1" dirty="0"/>
              <a:t>PROCESO DE CONSTRUCCIÓN </a:t>
            </a:r>
          </a:p>
        </p:txBody>
      </p:sp>
      <p:pic>
        <p:nvPicPr>
          <p:cNvPr id="1026" name="Picture 2" descr="Resultado de imagen para cst studio suite">
            <a:extLst>
              <a:ext uri="{FF2B5EF4-FFF2-40B4-BE49-F238E27FC236}">
                <a16:creationId xmlns="" xmlns:a16="http://schemas.microsoft.com/office/drawing/2014/main" id="{0A53E6F7-DED1-4DF5-91D4-3C5C5BC2A0C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847"/>
          <a:stretch/>
        </p:blipFill>
        <p:spPr bwMode="auto">
          <a:xfrm>
            <a:off x="439618" y="2473129"/>
            <a:ext cx="2359001"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Autocad">
            <a:extLst>
              <a:ext uri="{FF2B5EF4-FFF2-40B4-BE49-F238E27FC236}">
                <a16:creationId xmlns="" xmlns:a16="http://schemas.microsoft.com/office/drawing/2014/main" id="{E7382E29-6873-453F-BB57-9FDD165898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846" t="18086" r="29891" b="17634"/>
          <a:stretch/>
        </p:blipFill>
        <p:spPr bwMode="auto">
          <a:xfrm>
            <a:off x="3340834" y="2771650"/>
            <a:ext cx="1969696"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advanced design system">
            <a:extLst>
              <a:ext uri="{FF2B5EF4-FFF2-40B4-BE49-F238E27FC236}">
                <a16:creationId xmlns="" xmlns:a16="http://schemas.microsoft.com/office/drawing/2014/main" id="{555BA1BC-98FE-4760-9EE1-1ACF4D33B0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2532" y="2697432"/>
            <a:ext cx="155786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prototipado pcb">
            <a:extLst>
              <a:ext uri="{FF2B5EF4-FFF2-40B4-BE49-F238E27FC236}">
                <a16:creationId xmlns="" xmlns:a16="http://schemas.microsoft.com/office/drawing/2014/main" id="{6BC08EB9-8E71-4880-A781-85DAC1D6B5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3171" y="2563397"/>
            <a:ext cx="2011680" cy="2011680"/>
          </a:xfrm>
          <a:prstGeom prst="rect">
            <a:avLst/>
          </a:prstGeom>
          <a:noFill/>
          <a:extLst>
            <a:ext uri="{909E8E84-426E-40DD-AFC4-6F175D3DCCD1}">
              <a14:hiddenFill xmlns:a14="http://schemas.microsoft.com/office/drawing/2010/main">
                <a:solidFill>
                  <a:srgbClr val="FFFFFF"/>
                </a:solidFill>
              </a14:hiddenFill>
            </a:ext>
          </a:extLst>
        </p:spPr>
      </p:pic>
      <p:sp>
        <p:nvSpPr>
          <p:cNvPr id="5" name="Flecha: a la derecha 4">
            <a:extLst>
              <a:ext uri="{FF2B5EF4-FFF2-40B4-BE49-F238E27FC236}">
                <a16:creationId xmlns="" xmlns:a16="http://schemas.microsoft.com/office/drawing/2014/main" id="{FD0EDC89-88B7-4E7F-83AA-71A896CD12CA}"/>
              </a:ext>
            </a:extLst>
          </p:cNvPr>
          <p:cNvSpPr/>
          <p:nvPr/>
        </p:nvSpPr>
        <p:spPr>
          <a:xfrm>
            <a:off x="2397146" y="3497521"/>
            <a:ext cx="889901" cy="4616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echa: a la derecha 14">
            <a:extLst>
              <a:ext uri="{FF2B5EF4-FFF2-40B4-BE49-F238E27FC236}">
                <a16:creationId xmlns="" xmlns:a16="http://schemas.microsoft.com/office/drawing/2014/main" id="{25EA7651-919D-4904-8B2B-2DC2C9FE4BF0}"/>
              </a:ext>
            </a:extLst>
          </p:cNvPr>
          <p:cNvSpPr/>
          <p:nvPr/>
        </p:nvSpPr>
        <p:spPr>
          <a:xfrm>
            <a:off x="5364456" y="3506487"/>
            <a:ext cx="889901" cy="4616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echa: a la derecha 15">
            <a:extLst>
              <a:ext uri="{FF2B5EF4-FFF2-40B4-BE49-F238E27FC236}">
                <a16:creationId xmlns="" xmlns:a16="http://schemas.microsoft.com/office/drawing/2014/main" id="{03DEA9DB-1990-42B2-9CE9-84B29C1B52C2}"/>
              </a:ext>
            </a:extLst>
          </p:cNvPr>
          <p:cNvSpPr/>
          <p:nvPr/>
        </p:nvSpPr>
        <p:spPr>
          <a:xfrm>
            <a:off x="8269018" y="3488560"/>
            <a:ext cx="889901" cy="4616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1052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3046" y="447498"/>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BANDA </a:t>
            </a:r>
            <a:r>
              <a:rPr lang="es-EC" sz="2800" b="1" dirty="0" smtClean="0">
                <a:latin typeface="Arial" panose="020B0604020202020204" pitchFamily="34" charset="0"/>
                <a:cs typeface="Arial" panose="020B0604020202020204" pitchFamily="34" charset="0"/>
              </a:rPr>
              <a:t>K</a:t>
            </a:r>
            <a:endParaRPr lang="es-EC" sz="2800" b="1" dirty="0">
              <a:latin typeface="Arial" panose="020B0604020202020204" pitchFamily="34" charset="0"/>
              <a:cs typeface="Arial" panose="020B0604020202020204" pitchFamily="34" charset="0"/>
            </a:endParaRP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graphicFrame>
        <p:nvGraphicFramePr>
          <p:cNvPr id="7" name="Tabla 6">
            <a:extLst>
              <a:ext uri="{FF2B5EF4-FFF2-40B4-BE49-F238E27FC236}">
                <a16:creationId xmlns="" xmlns:a16="http://schemas.microsoft.com/office/drawing/2014/main" id="{E762E82B-4F63-4984-AC74-9E5F7B648CC8}"/>
              </a:ext>
            </a:extLst>
          </p:cNvPr>
          <p:cNvGraphicFramePr>
            <a:graphicFrameLocks noGrp="1"/>
          </p:cNvGraphicFramePr>
          <p:nvPr>
            <p:extLst>
              <p:ext uri="{D42A27DB-BD31-4B8C-83A1-F6EECF244321}">
                <p14:modId xmlns:p14="http://schemas.microsoft.com/office/powerpoint/2010/main" val="1376254116"/>
              </p:ext>
            </p:extLst>
          </p:nvPr>
        </p:nvGraphicFramePr>
        <p:xfrm>
          <a:off x="5870846" y="2777077"/>
          <a:ext cx="5500018" cy="2086411"/>
        </p:xfrm>
        <a:graphic>
          <a:graphicData uri="http://schemas.openxmlformats.org/drawingml/2006/table">
            <a:tbl>
              <a:tblPr firstRow="1" bandRow="1">
                <a:tableStyleId>{073A0DAA-6AF3-43AB-8588-CEC1D06C72B9}</a:tableStyleId>
              </a:tblPr>
              <a:tblGrid>
                <a:gridCol w="2750009">
                  <a:extLst>
                    <a:ext uri="{9D8B030D-6E8A-4147-A177-3AD203B41FA5}">
                      <a16:colId xmlns="" xmlns:a16="http://schemas.microsoft.com/office/drawing/2014/main" val="545939733"/>
                    </a:ext>
                  </a:extLst>
                </a:gridCol>
                <a:gridCol w="2750009">
                  <a:extLst>
                    <a:ext uri="{9D8B030D-6E8A-4147-A177-3AD203B41FA5}">
                      <a16:colId xmlns="" xmlns:a16="http://schemas.microsoft.com/office/drawing/2014/main" val="2630555437"/>
                    </a:ext>
                  </a:extLst>
                </a:gridCol>
              </a:tblGrid>
              <a:tr h="161567">
                <a:tc>
                  <a:txBody>
                    <a:bodyPr/>
                    <a:lstStyle/>
                    <a:p>
                      <a:pPr algn="ctr"/>
                      <a:endParaRPr lang="en-US" sz="2400" dirty="0"/>
                    </a:p>
                  </a:txBody>
                  <a:tcPr/>
                </a:tc>
                <a:tc>
                  <a:txBody>
                    <a:bodyPr/>
                    <a:lstStyle/>
                    <a:p>
                      <a:pPr algn="ctr"/>
                      <a:endParaRPr lang="en-US" sz="2400" dirty="0"/>
                    </a:p>
                  </a:txBody>
                  <a:tcPr/>
                </a:tc>
                <a:extLst>
                  <a:ext uri="{0D108BD9-81ED-4DB2-BD59-A6C34878D82A}">
                    <a16:rowId xmlns="" xmlns:a16="http://schemas.microsoft.com/office/drawing/2014/main" val="3189977066"/>
                  </a:ext>
                </a:extLst>
              </a:tr>
              <a:tr h="806251">
                <a:tc>
                  <a:txBody>
                    <a:bodyPr/>
                    <a:lstStyle/>
                    <a:p>
                      <a:pPr algn="ctr"/>
                      <a:r>
                        <a:rPr lang="es-EC" sz="2400" dirty="0"/>
                        <a:t>Rango de Frecuencias</a:t>
                      </a:r>
                      <a:endParaRPr lang="en-US" sz="2400" dirty="0"/>
                    </a:p>
                  </a:txBody>
                  <a:tcPr/>
                </a:tc>
                <a:tc>
                  <a:txBody>
                    <a:bodyPr/>
                    <a:lstStyle/>
                    <a:p>
                      <a:pPr algn="ctr"/>
                      <a:r>
                        <a:rPr lang="es-EC" sz="2400" dirty="0" smtClean="0"/>
                        <a:t>15GHz </a:t>
                      </a:r>
                      <a:r>
                        <a:rPr lang="es-EC" sz="2400" dirty="0"/>
                        <a:t>– </a:t>
                      </a:r>
                      <a:r>
                        <a:rPr lang="es-EC" sz="2400" dirty="0" smtClean="0"/>
                        <a:t>22 </a:t>
                      </a:r>
                      <a:r>
                        <a:rPr lang="es-EC" sz="2400" dirty="0"/>
                        <a:t>GHz</a:t>
                      </a:r>
                      <a:endParaRPr lang="en-US" sz="2400" dirty="0"/>
                    </a:p>
                  </a:txBody>
                  <a:tcPr/>
                </a:tc>
                <a:extLst>
                  <a:ext uri="{0D108BD9-81ED-4DB2-BD59-A6C34878D82A}">
                    <a16:rowId xmlns="" xmlns:a16="http://schemas.microsoft.com/office/drawing/2014/main" val="1013251128"/>
                  </a:ext>
                </a:extLst>
              </a:tr>
              <a:tr h="806251">
                <a:tc>
                  <a:txBody>
                    <a:bodyPr/>
                    <a:lstStyle/>
                    <a:p>
                      <a:pPr algn="ctr"/>
                      <a:r>
                        <a:rPr lang="es-EC" sz="2400" dirty="0"/>
                        <a:t>Frecuencia Central</a:t>
                      </a:r>
                      <a:endParaRPr lang="en-US" sz="2400" dirty="0"/>
                    </a:p>
                  </a:txBody>
                  <a:tcPr/>
                </a:tc>
                <a:tc>
                  <a:txBody>
                    <a:bodyPr/>
                    <a:lstStyle/>
                    <a:p>
                      <a:pPr algn="ctr"/>
                      <a:r>
                        <a:rPr lang="es-EC" sz="2400" dirty="0" err="1" smtClean="0"/>
                        <a:t>20GHz</a:t>
                      </a:r>
                      <a:endParaRPr lang="en-US" sz="2400" dirty="0"/>
                    </a:p>
                  </a:txBody>
                  <a:tcPr/>
                </a:tc>
                <a:extLst>
                  <a:ext uri="{0D108BD9-81ED-4DB2-BD59-A6C34878D82A}">
                    <a16:rowId xmlns="" xmlns:a16="http://schemas.microsoft.com/office/drawing/2014/main" val="359710272"/>
                  </a:ext>
                </a:extLst>
              </a:tr>
            </a:tbl>
          </a:graphicData>
        </a:graphic>
      </p:graphicFrame>
      <p:sp>
        <p:nvSpPr>
          <p:cNvPr id="8" name="CuadroTexto 7">
            <a:extLst>
              <a:ext uri="{FF2B5EF4-FFF2-40B4-BE49-F238E27FC236}">
                <a16:creationId xmlns="" xmlns:a16="http://schemas.microsoft.com/office/drawing/2014/main" id="{7DD8C87B-5E44-463D-8F04-C5073F463CC7}"/>
              </a:ext>
            </a:extLst>
          </p:cNvPr>
          <p:cNvSpPr txBox="1"/>
          <p:nvPr/>
        </p:nvSpPr>
        <p:spPr>
          <a:xfrm>
            <a:off x="516338" y="3666490"/>
            <a:ext cx="5049710" cy="3046988"/>
          </a:xfrm>
          <a:prstGeom prst="rect">
            <a:avLst/>
          </a:prstGeom>
          <a:noFill/>
        </p:spPr>
        <p:txBody>
          <a:bodyPr wrap="square" rtlCol="0">
            <a:spAutoFit/>
          </a:bodyPr>
          <a:lstStyle/>
          <a:p>
            <a:r>
              <a:rPr lang="es-EC" sz="2400" b="1" dirty="0"/>
              <a:t>Aplicaciones de Banda </a:t>
            </a:r>
            <a:r>
              <a:rPr lang="es-EC" sz="2400" b="1" dirty="0" smtClean="0"/>
              <a:t>K</a:t>
            </a:r>
            <a:endParaRPr lang="es-EC" sz="2400" b="1" dirty="0"/>
          </a:p>
          <a:p>
            <a:endParaRPr lang="es-EC" sz="2400" dirty="0"/>
          </a:p>
          <a:p>
            <a:pPr marL="285750" indent="-285750">
              <a:buFont typeface="Arial" panose="020B0604020202020204" pitchFamily="34" charset="0"/>
              <a:buChar char="•"/>
            </a:pPr>
            <a:r>
              <a:rPr lang="es-EC" sz="2400" dirty="0"/>
              <a:t>Satélites con antenas mas pequeñas</a:t>
            </a:r>
          </a:p>
          <a:p>
            <a:pPr marL="285750" indent="-285750">
              <a:buFont typeface="Arial" panose="020B0604020202020204" pitchFamily="34" charset="0"/>
              <a:buChar char="•"/>
            </a:pPr>
            <a:r>
              <a:rPr lang="es-EC" sz="2400" dirty="0"/>
              <a:t>Comunicaciones Satelitales de Datos (Internet)</a:t>
            </a:r>
          </a:p>
          <a:p>
            <a:pPr marL="285750" indent="-285750">
              <a:buFont typeface="Arial" panose="020B0604020202020204" pitchFamily="34" charset="0"/>
              <a:buChar char="•"/>
            </a:pPr>
            <a:r>
              <a:rPr lang="es-EC" sz="2400" dirty="0"/>
              <a:t>Radiodifusión de televisión por satélite</a:t>
            </a:r>
          </a:p>
          <a:p>
            <a:endParaRPr lang="en-US" sz="2400" dirty="0"/>
          </a:p>
        </p:txBody>
      </p:sp>
      <p:pic>
        <p:nvPicPr>
          <p:cNvPr id="3074" name="Picture 2" descr="mgs GIF">
            <a:extLst>
              <a:ext uri="{FF2B5EF4-FFF2-40B4-BE49-F238E27FC236}">
                <a16:creationId xmlns="" xmlns:a16="http://schemas.microsoft.com/office/drawing/2014/main" id="{F18A43CF-3891-4537-96C6-8D1DFF976D5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3741" y="1513618"/>
            <a:ext cx="2833869" cy="1842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9125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56" name="Marcador de contenido 2"/>
          <p:cNvSpPr txBox="1">
            <a:spLocks/>
          </p:cNvSpPr>
          <p:nvPr/>
        </p:nvSpPr>
        <p:spPr>
          <a:xfrm>
            <a:off x="8859128" y="5877990"/>
            <a:ext cx="1396179" cy="425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C" sz="2400" dirty="0">
              <a:cs typeface="Arial" panose="020B0604020202020204" pitchFamily="34" charset="0"/>
            </a:endParaRPr>
          </a:p>
          <a:p>
            <a:pPr marL="0" indent="0">
              <a:buFont typeface="Arial" panose="020B0604020202020204" pitchFamily="34" charset="0"/>
              <a:buNone/>
            </a:pPr>
            <a:endParaRPr lang="es-EC" sz="2400" dirty="0">
              <a:cs typeface="Arial" panose="020B0604020202020204" pitchFamily="34" charset="0"/>
            </a:endParaRPr>
          </a:p>
          <a:p>
            <a:pPr marL="0" indent="0">
              <a:buFont typeface="Arial" panose="020B0604020202020204" pitchFamily="34" charset="0"/>
              <a:buNone/>
            </a:pPr>
            <a:endParaRPr lang="es-EC" sz="2400" dirty="0">
              <a:cs typeface="Arial" panose="020B0604020202020204" pitchFamily="34" charset="0"/>
            </a:endParaRPr>
          </a:p>
        </p:txBody>
      </p:sp>
      <p:sp>
        <p:nvSpPr>
          <p:cNvPr id="28" name="5 Rectángulo">
            <a:extLst>
              <a:ext uri="{FF2B5EF4-FFF2-40B4-BE49-F238E27FC236}">
                <a16:creationId xmlns="" xmlns:a16="http://schemas.microsoft.com/office/drawing/2014/main" id="{B70FBB62-A946-41CC-8C10-BC000BE35A49}"/>
              </a:ext>
            </a:extLst>
          </p:cNvPr>
          <p:cNvSpPr/>
          <p:nvPr/>
        </p:nvSpPr>
        <p:spPr>
          <a:xfrm>
            <a:off x="1" y="0"/>
            <a:ext cx="2960914" cy="6400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cs typeface="Arial" panose="020B0604020202020204" pitchFamily="34" charset="0"/>
              </a:rPr>
              <a:t>Antecedentes</a:t>
            </a:r>
          </a:p>
        </p:txBody>
      </p:sp>
      <p:graphicFrame>
        <p:nvGraphicFramePr>
          <p:cNvPr id="8" name="Diagrama 7"/>
          <p:cNvGraphicFramePr/>
          <p:nvPr>
            <p:extLst>
              <p:ext uri="{D42A27DB-BD31-4B8C-83A1-F6EECF244321}">
                <p14:modId xmlns:p14="http://schemas.microsoft.com/office/powerpoint/2010/main" val="3801995497"/>
              </p:ext>
            </p:extLst>
          </p:nvPr>
        </p:nvGraphicFramePr>
        <p:xfrm>
          <a:off x="1290496" y="1026439"/>
          <a:ext cx="7998647" cy="38503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25299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20" name="CuadroTexto 19"/>
          <p:cNvSpPr txBox="1"/>
          <p:nvPr/>
        </p:nvSpPr>
        <p:spPr>
          <a:xfrm>
            <a:off x="148857" y="1138866"/>
            <a:ext cx="11738348" cy="1200329"/>
          </a:xfrm>
          <a:prstGeom prst="rect">
            <a:avLst/>
          </a:prstGeom>
          <a:noFill/>
        </p:spPr>
        <p:txBody>
          <a:bodyPr wrap="square" rtlCol="0">
            <a:spAutoFit/>
          </a:bodyPr>
          <a:lstStyle/>
          <a:p>
            <a:pPr algn="just"/>
            <a:r>
              <a:rPr lang="es-ES" sz="2400" dirty="0"/>
              <a:t> </a:t>
            </a:r>
            <a:endParaRPr lang="es-ES" sz="2400" b="1" dirty="0"/>
          </a:p>
          <a:p>
            <a:pPr algn="just"/>
            <a:endParaRPr lang="es-EC" sz="2400" dirty="0"/>
          </a:p>
          <a:p>
            <a:pPr algn="just"/>
            <a:endParaRPr lang="es-ES" sz="2400" dirty="0"/>
          </a:p>
        </p:txBody>
      </p:sp>
      <p:sp>
        <p:nvSpPr>
          <p:cNvPr id="3" name="Rectángulo 2"/>
          <p:cNvSpPr/>
          <p:nvPr/>
        </p:nvSpPr>
        <p:spPr>
          <a:xfrm>
            <a:off x="3422707" y="861423"/>
            <a:ext cx="5721293" cy="461665"/>
          </a:xfrm>
          <a:prstGeom prst="rect">
            <a:avLst/>
          </a:prstGeom>
        </p:spPr>
        <p:txBody>
          <a:bodyPr wrap="square">
            <a:spAutoFit/>
          </a:bodyPr>
          <a:lstStyle/>
          <a:p>
            <a:r>
              <a:rPr lang="es-ES" sz="2400" b="1" dirty="0" smtClean="0"/>
              <a:t>ACOPLADOR DIRECCIONAL DE -3dB EN SIW</a:t>
            </a:r>
            <a:endParaRPr lang="es-ES" sz="2400" b="1" dirty="0"/>
          </a:p>
        </p:txBody>
      </p:sp>
      <p:pic>
        <p:nvPicPr>
          <p:cNvPr id="4" name="Imagen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717" t="7271" r="12541" b="17576"/>
          <a:stretch/>
        </p:blipFill>
        <p:spPr>
          <a:xfrm>
            <a:off x="5641439" y="2109492"/>
            <a:ext cx="5921830" cy="2627086"/>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048" y="2339195"/>
            <a:ext cx="4208498" cy="3002062"/>
          </a:xfrm>
          <a:prstGeom prst="rect">
            <a:avLst/>
          </a:prstGeom>
        </p:spPr>
      </p:pic>
    </p:spTree>
    <p:extLst>
      <p:ext uri="{BB962C8B-B14F-4D97-AF65-F5344CB8AC3E}">
        <p14:creationId xmlns:p14="http://schemas.microsoft.com/office/powerpoint/2010/main" val="17608304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mc:AlternateContent xmlns:mc="http://schemas.openxmlformats.org/markup-compatibility/2006" xmlns:a14="http://schemas.microsoft.com/office/drawing/2010/main">
        <mc:Choice Requires="a14">
          <p:sp>
            <p:nvSpPr>
              <p:cNvPr id="4" name="Rectángulo 3">
                <a:extLst>
                  <a:ext uri="{FF2B5EF4-FFF2-40B4-BE49-F238E27FC236}">
                    <a16:creationId xmlns="" xmlns:a16="http://schemas.microsoft.com/office/drawing/2014/main" id="{4E6E7617-7DE0-4279-BB16-234F0CE7F11F}"/>
                  </a:ext>
                </a:extLst>
              </p:cNvPr>
              <p:cNvSpPr/>
              <p:nvPr/>
            </p:nvSpPr>
            <p:spPr>
              <a:xfrm>
                <a:off x="7268307" y="3871822"/>
                <a:ext cx="6096000" cy="1646541"/>
              </a:xfrm>
              <a:prstGeom prst="rect">
                <a:avLst/>
              </a:prstGeom>
            </p:spPr>
            <p:txBody>
              <a:bodyPr>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s-EC" b="0" i="0" smtClean="0">
                                  <a:latin typeface="Cambria Math" panose="02040503050406030204" pitchFamily="18" charset="0"/>
                                  <a:ea typeface="Calibri" panose="020F0502020204030204" pitchFamily="34" charset="0"/>
                                  <a:cs typeface="Times New Roman" panose="02020603050405020304" pitchFamily="18" charset="0"/>
                                </a:rPr>
                                <m:t>2</m:t>
                              </m:r>
                              <m:r>
                                <a:rPr lang="es-EC" b="0" i="1" smtClean="0">
                                  <a:latin typeface="Cambria Math" panose="02040503050406030204" pitchFamily="18" charset="0"/>
                                  <a:ea typeface="Calibri" panose="020F0502020204030204" pitchFamily="34" charset="0"/>
                                  <a:cs typeface="Times New Roman" panose="02020603050405020304" pitchFamily="18" charset="0"/>
                                </a:rPr>
                                <m:t>2.32</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b="0" i="0" smtClean="0">
                                  <a:latin typeface="Cambria Math" panose="02040503050406030204" pitchFamily="18" charset="0"/>
                                  <a:ea typeface="Calibri" panose="020F0502020204030204" pitchFamily="34" charset="0"/>
                                  <a:cs typeface="Times New Roman" panose="02020603050405020304" pitchFamily="18" charset="0"/>
                                </a:rPr>
                                <m:t>18.56</m:t>
                              </m:r>
                            </m:num>
                            <m:den>
                              <m:r>
                                <a:rPr lang="es-EC" b="0" i="0" smtClean="0">
                                  <a:latin typeface="Cambria Math" panose="02040503050406030204" pitchFamily="18" charset="0"/>
                                  <a:ea typeface="Calibri" panose="020F0502020204030204" pitchFamily="34" charset="0"/>
                                  <a:cs typeface="Times New Roman" panose="02020603050405020304" pitchFamily="18" charset="0"/>
                                </a:rPr>
                                <m:t>20</m:t>
                              </m:r>
                            </m:den>
                          </m:f>
                        </m:e>
                      </m:d>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a:latin typeface="Cambria Math" panose="02040503050406030204" pitchFamily="18" charset="0"/>
                          <a:ea typeface="Times New Roman" panose="02020603050405020304" pitchFamily="18" charset="0"/>
                          <a:cs typeface="Times New Roman" panose="02020603050405020304" pitchFamily="18" charset="0"/>
                        </a:rPr>
                        <m:t>100</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Calibri" panose="020F0502020204030204" pitchFamily="34" charset="0"/>
                          <a:cs typeface="Times New Roman" panose="02020603050405020304" pitchFamily="18" charset="0"/>
                        </a:rPr>
                        <m:t>AB</m:t>
                      </m:r>
                      <m:r>
                        <a:rPr lang="es-EC">
                          <a:latin typeface="Cambria Math" panose="02040503050406030204" pitchFamily="18" charset="0"/>
                          <a:ea typeface="Calibri" panose="020F0502020204030204" pitchFamily="34" charset="0"/>
                          <a:cs typeface="Times New Roman" panose="02020603050405020304" pitchFamily="18" charset="0"/>
                        </a:rPr>
                        <m:t>%=18.8 %</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ángulo 3">
                <a:extLst>
                  <a:ext uri="{FF2B5EF4-FFF2-40B4-BE49-F238E27FC236}">
                    <a16:creationId xmlns="" xmlns:a16="http://schemas.microsoft.com/office/drawing/2014/main" xmlns:a14="http://schemas.microsoft.com/office/drawing/2010/main" id="{4E6E7617-7DE0-4279-BB16-234F0CE7F11F}"/>
                  </a:ext>
                </a:extLst>
              </p:cNvPr>
              <p:cNvSpPr>
                <a:spLocks noRot="1" noChangeAspect="1" noMove="1" noResize="1" noEditPoints="1" noAdjustHandles="1" noChangeArrowheads="1" noChangeShapeType="1" noTextEdit="1"/>
              </p:cNvSpPr>
              <p:nvPr/>
            </p:nvSpPr>
            <p:spPr>
              <a:xfrm>
                <a:off x="7268307" y="3871822"/>
                <a:ext cx="6096000" cy="1646541"/>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a:extLst>
                  <a:ext uri="{FF2B5EF4-FFF2-40B4-BE49-F238E27FC236}">
                    <a16:creationId xmlns="" xmlns:a16="http://schemas.microsoft.com/office/drawing/2014/main" id="{D5FEB599-EB08-4E09-B9D5-228B5B2B83ED}"/>
                  </a:ext>
                </a:extLst>
              </p:cNvPr>
              <p:cNvSpPr/>
              <p:nvPr/>
            </p:nvSpPr>
            <p:spPr>
              <a:xfrm>
                <a:off x="9564225" y="3114230"/>
                <a:ext cx="1659429"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=3.76</m:t>
                      </m:r>
                      <m:r>
                        <m:rPr>
                          <m:sty m:val="p"/>
                        </m:rPr>
                        <a:rPr lang="es-EC" b="0" i="0" smtClean="0">
                          <a:latin typeface="Cambria Math" panose="02040503050406030204" pitchFamily="18" charset="0"/>
                          <a:ea typeface="Calibri" panose="020F0502020204030204" pitchFamily="34" charset="0"/>
                          <a:cs typeface="Times New Roman" panose="02020603050405020304" pitchFamily="18" charset="0"/>
                        </a:rPr>
                        <m:t>GHz</m:t>
                      </m:r>
                    </m:oMath>
                  </m:oMathPara>
                </a14:m>
                <a:endParaRPr lang="en-US" dirty="0"/>
              </a:p>
            </p:txBody>
          </p:sp>
        </mc:Choice>
        <mc:Fallback xmlns="">
          <p:sp>
            <p:nvSpPr>
              <p:cNvPr id="11" name="Rectángulo 10">
                <a:extLst>
                  <a:ext uri="{FF2B5EF4-FFF2-40B4-BE49-F238E27FC236}">
                    <a16:creationId xmlns="" xmlns:a16="http://schemas.microsoft.com/office/drawing/2014/main" xmlns:a14="http://schemas.microsoft.com/office/drawing/2010/main" id="{D5FEB599-EB08-4E09-B9D5-228B5B2B83ED}"/>
                  </a:ext>
                </a:extLst>
              </p:cNvPr>
              <p:cNvSpPr>
                <a:spLocks noRot="1" noChangeAspect="1" noMove="1" noResize="1" noEditPoints="1" noAdjustHandles="1" noChangeArrowheads="1" noChangeShapeType="1" noTextEdit="1"/>
              </p:cNvSpPr>
              <p:nvPr/>
            </p:nvSpPr>
            <p:spPr>
              <a:xfrm>
                <a:off x="9564225" y="3114230"/>
                <a:ext cx="1659429" cy="369332"/>
              </a:xfrm>
              <a:prstGeom prst="rect">
                <a:avLst/>
              </a:prstGeom>
              <a:blipFill rotWithShape="0">
                <a:blip r:embed="rId5"/>
                <a:stretch>
                  <a:fillRect/>
                </a:stretch>
              </a:blipFill>
            </p:spPr>
            <p:txBody>
              <a:bodyPr/>
              <a:lstStyle/>
              <a:p>
                <a:r>
                  <a:rPr lang="es-EC">
                    <a:noFill/>
                  </a:rPr>
                  <a:t> </a:t>
                </a:r>
              </a:p>
            </p:txBody>
          </p:sp>
        </mc:Fallback>
      </mc:AlternateContent>
      <p:sp>
        <p:nvSpPr>
          <p:cNvPr id="12" name="Rectángulo 11"/>
          <p:cNvSpPr/>
          <p:nvPr/>
        </p:nvSpPr>
        <p:spPr>
          <a:xfrm>
            <a:off x="3422707" y="861423"/>
            <a:ext cx="5721293" cy="461665"/>
          </a:xfrm>
          <a:prstGeom prst="rect">
            <a:avLst/>
          </a:prstGeom>
        </p:spPr>
        <p:txBody>
          <a:bodyPr wrap="square">
            <a:spAutoFit/>
          </a:bodyPr>
          <a:lstStyle/>
          <a:p>
            <a:r>
              <a:rPr lang="es-ES" sz="2400" b="1" dirty="0" smtClean="0"/>
              <a:t>ACOPLADOR DIRECCIONAL DE -3dB EN SIW</a:t>
            </a:r>
            <a:endParaRPr lang="es-ES" sz="2400" b="1" dirty="0"/>
          </a:p>
        </p:txBody>
      </p:sp>
      <p:pic>
        <p:nvPicPr>
          <p:cNvPr id="6" name="Imagen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426" y="1580547"/>
            <a:ext cx="10058399" cy="5037058"/>
          </a:xfrm>
          <a:prstGeom prst="rect">
            <a:avLst/>
          </a:prstGeom>
        </p:spPr>
      </p:pic>
      <p:cxnSp>
        <p:nvCxnSpPr>
          <p:cNvPr id="15" name="Conector recto de flecha 14">
            <a:extLst>
              <a:ext uri="{FF2B5EF4-FFF2-40B4-BE49-F238E27FC236}">
                <a16:creationId xmlns="" xmlns:a16="http://schemas.microsoft.com/office/drawing/2014/main" id="{695FB8EE-AB88-4882-9BDB-5B021E92B50D}"/>
              </a:ext>
            </a:extLst>
          </p:cNvPr>
          <p:cNvCxnSpPr/>
          <p:nvPr/>
        </p:nvCxnSpPr>
        <p:spPr>
          <a:xfrm flipV="1">
            <a:off x="2432627" y="4013200"/>
            <a:ext cx="3930073" cy="5129"/>
          </a:xfrm>
          <a:prstGeom prst="straightConnector1">
            <a:avLst/>
          </a:prstGeom>
          <a:ln w="38100" cap="flat" cmpd="sng" algn="ctr">
            <a:solidFill>
              <a:srgbClr val="0070C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CuadroTexto 15">
            <a:extLst>
              <a:ext uri="{FF2B5EF4-FFF2-40B4-BE49-F238E27FC236}">
                <a16:creationId xmlns="" xmlns:a16="http://schemas.microsoft.com/office/drawing/2014/main" id="{A5859F2A-6F89-42A6-97FF-A8736D0DC0C6}"/>
              </a:ext>
            </a:extLst>
          </p:cNvPr>
          <p:cNvSpPr txBox="1"/>
          <p:nvPr/>
        </p:nvSpPr>
        <p:spPr>
          <a:xfrm>
            <a:off x="3867003" y="3687156"/>
            <a:ext cx="453970" cy="369332"/>
          </a:xfrm>
          <a:prstGeom prst="rect">
            <a:avLst/>
          </a:prstGeom>
          <a:noFill/>
          <a:ln>
            <a:noFill/>
          </a:ln>
        </p:spPr>
        <p:txBody>
          <a:bodyPr wrap="none" rtlCol="0">
            <a:spAutoFit/>
          </a:bodyPr>
          <a:lstStyle/>
          <a:p>
            <a:r>
              <a:rPr lang="es-EC" b="1" dirty="0">
                <a:solidFill>
                  <a:srgbClr val="0070C0"/>
                </a:solidFill>
              </a:rPr>
              <a:t>AB</a:t>
            </a:r>
            <a:endParaRPr lang="en-US" b="1" dirty="0">
              <a:solidFill>
                <a:srgbClr val="0070C0"/>
              </a:solidFill>
            </a:endParaRPr>
          </a:p>
        </p:txBody>
      </p:sp>
    </p:spTree>
    <p:extLst>
      <p:ext uri="{BB962C8B-B14F-4D97-AF65-F5344CB8AC3E}">
        <p14:creationId xmlns:p14="http://schemas.microsoft.com/office/powerpoint/2010/main" val="588857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20" name="CuadroTexto 19"/>
          <p:cNvSpPr txBox="1"/>
          <p:nvPr/>
        </p:nvSpPr>
        <p:spPr>
          <a:xfrm>
            <a:off x="148857" y="1138866"/>
            <a:ext cx="11738348" cy="1200329"/>
          </a:xfrm>
          <a:prstGeom prst="rect">
            <a:avLst/>
          </a:prstGeom>
          <a:noFill/>
        </p:spPr>
        <p:txBody>
          <a:bodyPr wrap="square" rtlCol="0">
            <a:spAutoFit/>
          </a:bodyPr>
          <a:lstStyle/>
          <a:p>
            <a:pPr algn="just"/>
            <a:r>
              <a:rPr lang="es-ES" sz="2400" dirty="0"/>
              <a:t> </a:t>
            </a:r>
            <a:endParaRPr lang="es-ES" sz="2400" b="1" dirty="0"/>
          </a:p>
          <a:p>
            <a:pPr algn="just"/>
            <a:endParaRPr lang="es-EC" sz="2400" dirty="0"/>
          </a:p>
          <a:p>
            <a:pPr algn="just"/>
            <a:endParaRPr lang="es-ES" sz="2400" dirty="0"/>
          </a:p>
        </p:txBody>
      </p:sp>
      <p:sp>
        <p:nvSpPr>
          <p:cNvPr id="9" name="Rectángulo 8"/>
          <p:cNvSpPr/>
          <p:nvPr/>
        </p:nvSpPr>
        <p:spPr>
          <a:xfrm>
            <a:off x="3422707" y="861423"/>
            <a:ext cx="5721293" cy="461665"/>
          </a:xfrm>
          <a:prstGeom prst="rect">
            <a:avLst/>
          </a:prstGeom>
        </p:spPr>
        <p:txBody>
          <a:bodyPr wrap="square">
            <a:spAutoFit/>
          </a:bodyPr>
          <a:lstStyle/>
          <a:p>
            <a:r>
              <a:rPr lang="es-ES" sz="2400" b="1" dirty="0" smtClean="0"/>
              <a:t>ACOPLADOR DIRECCIONAL DE -3dB EN SIW</a:t>
            </a:r>
            <a:endParaRPr lang="es-ES" sz="2400" b="1" dirty="0"/>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45" y="1351629"/>
            <a:ext cx="10058399" cy="5037057"/>
          </a:xfrm>
          <a:prstGeom prst="rect">
            <a:avLst/>
          </a:prstGeom>
        </p:spPr>
      </p:pic>
    </p:spTree>
    <p:extLst>
      <p:ext uri="{BB962C8B-B14F-4D97-AF65-F5344CB8AC3E}">
        <p14:creationId xmlns:p14="http://schemas.microsoft.com/office/powerpoint/2010/main" val="32528969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20" name="CuadroTexto 19"/>
          <p:cNvSpPr txBox="1"/>
          <p:nvPr/>
        </p:nvSpPr>
        <p:spPr>
          <a:xfrm>
            <a:off x="148857" y="1138866"/>
            <a:ext cx="11738348" cy="1200329"/>
          </a:xfrm>
          <a:prstGeom prst="rect">
            <a:avLst/>
          </a:prstGeom>
          <a:noFill/>
        </p:spPr>
        <p:txBody>
          <a:bodyPr wrap="square" rtlCol="0">
            <a:spAutoFit/>
          </a:bodyPr>
          <a:lstStyle/>
          <a:p>
            <a:pPr algn="just"/>
            <a:r>
              <a:rPr lang="es-ES" sz="2400" dirty="0"/>
              <a:t> </a:t>
            </a:r>
            <a:endParaRPr lang="es-ES" sz="2400" b="1" dirty="0"/>
          </a:p>
          <a:p>
            <a:pPr algn="just"/>
            <a:endParaRPr lang="es-EC" sz="2400" dirty="0"/>
          </a:p>
          <a:p>
            <a:pPr algn="just"/>
            <a:endParaRPr lang="es-ES" sz="2400" dirty="0"/>
          </a:p>
        </p:txBody>
      </p:sp>
      <p:sp>
        <p:nvSpPr>
          <p:cNvPr id="3" name="Rectángulo 2"/>
          <p:cNvSpPr/>
          <p:nvPr/>
        </p:nvSpPr>
        <p:spPr>
          <a:xfrm>
            <a:off x="3422707" y="861423"/>
            <a:ext cx="5721293" cy="461665"/>
          </a:xfrm>
          <a:prstGeom prst="rect">
            <a:avLst/>
          </a:prstGeom>
        </p:spPr>
        <p:txBody>
          <a:bodyPr wrap="square">
            <a:spAutoFit/>
          </a:bodyPr>
          <a:lstStyle/>
          <a:p>
            <a:r>
              <a:rPr lang="es-ES" sz="2400" b="1" dirty="0" smtClean="0"/>
              <a:t>ACOPLADOR DIRECCIONAL DE 0dB EN SIW</a:t>
            </a:r>
            <a:endParaRPr lang="es-ES" sz="2400" b="1" dirty="0"/>
          </a:p>
        </p:txBody>
      </p:sp>
      <p:pic>
        <p:nvPicPr>
          <p:cNvPr id="4" name="Imagen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717" t="7271" r="12541" b="17576"/>
          <a:stretch/>
        </p:blipFill>
        <p:spPr>
          <a:xfrm>
            <a:off x="5965375" y="2427685"/>
            <a:ext cx="5921830" cy="2627086"/>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392" y="2339195"/>
            <a:ext cx="4398023" cy="3283857"/>
          </a:xfrm>
          <a:prstGeom prst="rect">
            <a:avLst/>
          </a:prstGeom>
        </p:spPr>
      </p:pic>
    </p:spTree>
    <p:extLst>
      <p:ext uri="{BB962C8B-B14F-4D97-AF65-F5344CB8AC3E}">
        <p14:creationId xmlns:p14="http://schemas.microsoft.com/office/powerpoint/2010/main" val="34732346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mc:AlternateContent xmlns:mc="http://schemas.openxmlformats.org/markup-compatibility/2006" xmlns:a14="http://schemas.microsoft.com/office/drawing/2010/main">
        <mc:Choice Requires="a14">
          <p:sp>
            <p:nvSpPr>
              <p:cNvPr id="4" name="Rectángulo 3">
                <a:extLst>
                  <a:ext uri="{FF2B5EF4-FFF2-40B4-BE49-F238E27FC236}">
                    <a16:creationId xmlns="" xmlns:a16="http://schemas.microsoft.com/office/drawing/2014/main" id="{4E6E7617-7DE0-4279-BB16-234F0CE7F11F}"/>
                  </a:ext>
                </a:extLst>
              </p:cNvPr>
              <p:cNvSpPr/>
              <p:nvPr/>
            </p:nvSpPr>
            <p:spPr>
              <a:xfrm>
                <a:off x="7268307" y="3871822"/>
                <a:ext cx="6096000" cy="1646541"/>
              </a:xfrm>
              <a:prstGeom prst="rect">
                <a:avLst/>
              </a:prstGeom>
            </p:spPr>
            <p:txBody>
              <a:bodyPr>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s-EC" b="0" i="0" smtClean="0">
                                  <a:latin typeface="Cambria Math" panose="02040503050406030204" pitchFamily="18" charset="0"/>
                                  <a:ea typeface="Calibri" panose="020F0502020204030204" pitchFamily="34" charset="0"/>
                                  <a:cs typeface="Times New Roman" panose="02020603050405020304" pitchFamily="18" charset="0"/>
                                </a:rPr>
                                <m:t>2</m:t>
                              </m:r>
                              <m:r>
                                <a:rPr lang="es-EC" b="0" i="1" smtClean="0">
                                  <a:latin typeface="Cambria Math" panose="02040503050406030204" pitchFamily="18" charset="0"/>
                                  <a:ea typeface="Calibri" panose="020F0502020204030204" pitchFamily="34" charset="0"/>
                                  <a:cs typeface="Times New Roman" panose="02020603050405020304" pitchFamily="18" charset="0"/>
                                </a:rPr>
                                <m:t>0.59</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b="0" i="0" smtClean="0">
                                  <a:latin typeface="Cambria Math" panose="02040503050406030204" pitchFamily="18" charset="0"/>
                                  <a:ea typeface="Calibri" panose="020F0502020204030204" pitchFamily="34" charset="0"/>
                                  <a:cs typeface="Times New Roman" panose="02020603050405020304" pitchFamily="18" charset="0"/>
                                </a:rPr>
                                <m:t>1</m:t>
                              </m:r>
                              <m:r>
                                <a:rPr lang="es-EC" b="0" i="1" smtClean="0">
                                  <a:latin typeface="Cambria Math" panose="02040503050406030204" pitchFamily="18" charset="0"/>
                                  <a:ea typeface="Calibri" panose="020F0502020204030204" pitchFamily="34" charset="0"/>
                                  <a:cs typeface="Times New Roman" panose="02020603050405020304" pitchFamily="18" charset="0"/>
                                </a:rPr>
                                <m:t>9.01</m:t>
                              </m:r>
                            </m:num>
                            <m:den>
                              <m:r>
                                <a:rPr lang="es-EC" b="0" i="0" smtClean="0">
                                  <a:latin typeface="Cambria Math" panose="02040503050406030204" pitchFamily="18" charset="0"/>
                                  <a:ea typeface="Calibri" panose="020F0502020204030204" pitchFamily="34" charset="0"/>
                                  <a:cs typeface="Times New Roman" panose="02020603050405020304" pitchFamily="18" charset="0"/>
                                </a:rPr>
                                <m:t>20</m:t>
                              </m:r>
                            </m:den>
                          </m:f>
                        </m:e>
                      </m:d>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a:latin typeface="Cambria Math" panose="02040503050406030204" pitchFamily="18" charset="0"/>
                          <a:ea typeface="Times New Roman" panose="02020603050405020304" pitchFamily="18" charset="0"/>
                          <a:cs typeface="Times New Roman" panose="02020603050405020304" pitchFamily="18" charset="0"/>
                        </a:rPr>
                        <m:t>100</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Calibri" panose="020F0502020204030204" pitchFamily="34" charset="0"/>
                          <a:cs typeface="Times New Roman" panose="02020603050405020304" pitchFamily="18" charset="0"/>
                        </a:rPr>
                        <m:t>AB</m:t>
                      </m:r>
                      <m:r>
                        <a:rPr lang="es-EC">
                          <a:latin typeface="Cambria Math" panose="02040503050406030204" pitchFamily="18" charset="0"/>
                          <a:ea typeface="Calibri" panose="020F0502020204030204" pitchFamily="34" charset="0"/>
                          <a:cs typeface="Times New Roman" panose="02020603050405020304" pitchFamily="18" charset="0"/>
                        </a:rPr>
                        <m:t>%=7.9 %</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ángulo 3">
                <a:extLst>
                  <a:ext uri="{FF2B5EF4-FFF2-40B4-BE49-F238E27FC236}">
                    <a16:creationId xmlns="" xmlns:a16="http://schemas.microsoft.com/office/drawing/2014/main" xmlns:a14="http://schemas.microsoft.com/office/drawing/2010/main" id="{4E6E7617-7DE0-4279-BB16-234F0CE7F11F}"/>
                  </a:ext>
                </a:extLst>
              </p:cNvPr>
              <p:cNvSpPr>
                <a:spLocks noRot="1" noChangeAspect="1" noMove="1" noResize="1" noEditPoints="1" noAdjustHandles="1" noChangeArrowheads="1" noChangeShapeType="1" noTextEdit="1"/>
              </p:cNvSpPr>
              <p:nvPr/>
            </p:nvSpPr>
            <p:spPr>
              <a:xfrm>
                <a:off x="7268307" y="3871822"/>
                <a:ext cx="6096000" cy="1646541"/>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a:extLst>
                  <a:ext uri="{FF2B5EF4-FFF2-40B4-BE49-F238E27FC236}">
                    <a16:creationId xmlns="" xmlns:a16="http://schemas.microsoft.com/office/drawing/2014/main" id="{D5FEB599-EB08-4E09-B9D5-228B5B2B83ED}"/>
                  </a:ext>
                </a:extLst>
              </p:cNvPr>
              <p:cNvSpPr/>
              <p:nvPr/>
            </p:nvSpPr>
            <p:spPr>
              <a:xfrm>
                <a:off x="9564225" y="3114230"/>
                <a:ext cx="1659429"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=1.58</m:t>
                      </m:r>
                      <m:r>
                        <m:rPr>
                          <m:sty m:val="p"/>
                        </m:rPr>
                        <a:rPr lang="es-EC" b="0" i="0" smtClean="0">
                          <a:latin typeface="Cambria Math" panose="02040503050406030204" pitchFamily="18" charset="0"/>
                          <a:ea typeface="Calibri" panose="020F0502020204030204" pitchFamily="34" charset="0"/>
                          <a:cs typeface="Times New Roman" panose="02020603050405020304" pitchFamily="18" charset="0"/>
                        </a:rPr>
                        <m:t>GHz</m:t>
                      </m:r>
                    </m:oMath>
                  </m:oMathPara>
                </a14:m>
                <a:endParaRPr lang="en-US" dirty="0"/>
              </a:p>
            </p:txBody>
          </p:sp>
        </mc:Choice>
        <mc:Fallback xmlns="">
          <p:sp>
            <p:nvSpPr>
              <p:cNvPr id="11" name="Rectángulo 10">
                <a:extLst>
                  <a:ext uri="{FF2B5EF4-FFF2-40B4-BE49-F238E27FC236}">
                    <a16:creationId xmlns="" xmlns:a16="http://schemas.microsoft.com/office/drawing/2014/main" xmlns:a14="http://schemas.microsoft.com/office/drawing/2010/main" id="{D5FEB599-EB08-4E09-B9D5-228B5B2B83ED}"/>
                  </a:ext>
                </a:extLst>
              </p:cNvPr>
              <p:cNvSpPr>
                <a:spLocks noRot="1" noChangeAspect="1" noMove="1" noResize="1" noEditPoints="1" noAdjustHandles="1" noChangeArrowheads="1" noChangeShapeType="1" noTextEdit="1"/>
              </p:cNvSpPr>
              <p:nvPr/>
            </p:nvSpPr>
            <p:spPr>
              <a:xfrm>
                <a:off x="9564225" y="3114230"/>
                <a:ext cx="1659429" cy="369332"/>
              </a:xfrm>
              <a:prstGeom prst="rect">
                <a:avLst/>
              </a:prstGeom>
              <a:blipFill rotWithShape="0">
                <a:blip r:embed="rId5"/>
                <a:stretch>
                  <a:fillRect/>
                </a:stretch>
              </a:blipFill>
            </p:spPr>
            <p:txBody>
              <a:bodyPr/>
              <a:lstStyle/>
              <a:p>
                <a:r>
                  <a:rPr lang="es-EC">
                    <a:noFill/>
                  </a:rPr>
                  <a:t> </a:t>
                </a:r>
              </a:p>
            </p:txBody>
          </p:sp>
        </mc:Fallback>
      </mc:AlternateContent>
      <p:sp>
        <p:nvSpPr>
          <p:cNvPr id="12" name="Rectángulo 11"/>
          <p:cNvSpPr/>
          <p:nvPr/>
        </p:nvSpPr>
        <p:spPr>
          <a:xfrm>
            <a:off x="3422707" y="861423"/>
            <a:ext cx="5721293" cy="461665"/>
          </a:xfrm>
          <a:prstGeom prst="rect">
            <a:avLst/>
          </a:prstGeom>
        </p:spPr>
        <p:txBody>
          <a:bodyPr wrap="square">
            <a:spAutoFit/>
          </a:bodyPr>
          <a:lstStyle/>
          <a:p>
            <a:r>
              <a:rPr lang="es-ES" sz="2400" b="1" dirty="0" smtClean="0"/>
              <a:t>ACOPLADOR DIRECCIONAL DE 0dB EN SIW</a:t>
            </a:r>
            <a:endParaRPr lang="es-ES" sz="2400" b="1" dirty="0"/>
          </a:p>
        </p:txBody>
      </p:sp>
      <p:pic>
        <p:nvPicPr>
          <p:cNvPr id="6" name="Imagen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426" y="1580547"/>
            <a:ext cx="10058399" cy="5037057"/>
          </a:xfrm>
          <a:prstGeom prst="rect">
            <a:avLst/>
          </a:prstGeom>
        </p:spPr>
      </p:pic>
      <p:cxnSp>
        <p:nvCxnSpPr>
          <p:cNvPr id="15" name="Conector recto de flecha 14">
            <a:extLst>
              <a:ext uri="{FF2B5EF4-FFF2-40B4-BE49-F238E27FC236}">
                <a16:creationId xmlns="" xmlns:a16="http://schemas.microsoft.com/office/drawing/2014/main" id="{695FB8EE-AB88-4882-9BDB-5B021E92B50D}"/>
              </a:ext>
            </a:extLst>
          </p:cNvPr>
          <p:cNvCxnSpPr/>
          <p:nvPr/>
        </p:nvCxnSpPr>
        <p:spPr>
          <a:xfrm>
            <a:off x="2839027" y="3291640"/>
            <a:ext cx="1667746" cy="7256"/>
          </a:xfrm>
          <a:prstGeom prst="straightConnector1">
            <a:avLst/>
          </a:prstGeom>
          <a:ln w="38100" cap="flat" cmpd="sng" algn="ctr">
            <a:solidFill>
              <a:srgbClr val="0070C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CuadroTexto 15">
            <a:extLst>
              <a:ext uri="{FF2B5EF4-FFF2-40B4-BE49-F238E27FC236}">
                <a16:creationId xmlns="" xmlns:a16="http://schemas.microsoft.com/office/drawing/2014/main" id="{A5859F2A-6F89-42A6-97FF-A8736D0DC0C6}"/>
              </a:ext>
            </a:extLst>
          </p:cNvPr>
          <p:cNvSpPr txBox="1"/>
          <p:nvPr/>
        </p:nvSpPr>
        <p:spPr>
          <a:xfrm>
            <a:off x="3445915" y="2929564"/>
            <a:ext cx="453970" cy="369332"/>
          </a:xfrm>
          <a:prstGeom prst="rect">
            <a:avLst/>
          </a:prstGeom>
          <a:noFill/>
          <a:ln>
            <a:noFill/>
          </a:ln>
        </p:spPr>
        <p:txBody>
          <a:bodyPr wrap="none" rtlCol="0">
            <a:spAutoFit/>
          </a:bodyPr>
          <a:lstStyle/>
          <a:p>
            <a:r>
              <a:rPr lang="es-EC" b="1" dirty="0">
                <a:solidFill>
                  <a:srgbClr val="0070C0"/>
                </a:solidFill>
              </a:rPr>
              <a:t>AB</a:t>
            </a:r>
            <a:endParaRPr lang="en-US" b="1" dirty="0">
              <a:solidFill>
                <a:srgbClr val="0070C0"/>
              </a:solidFill>
            </a:endParaRPr>
          </a:p>
        </p:txBody>
      </p:sp>
    </p:spTree>
    <p:extLst>
      <p:ext uri="{BB962C8B-B14F-4D97-AF65-F5344CB8AC3E}">
        <p14:creationId xmlns:p14="http://schemas.microsoft.com/office/powerpoint/2010/main" val="13614511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20" name="CuadroTexto 19"/>
          <p:cNvSpPr txBox="1"/>
          <p:nvPr/>
        </p:nvSpPr>
        <p:spPr>
          <a:xfrm>
            <a:off x="148857" y="1138866"/>
            <a:ext cx="11738348" cy="1200329"/>
          </a:xfrm>
          <a:prstGeom prst="rect">
            <a:avLst/>
          </a:prstGeom>
          <a:noFill/>
        </p:spPr>
        <p:txBody>
          <a:bodyPr wrap="square" rtlCol="0">
            <a:spAutoFit/>
          </a:bodyPr>
          <a:lstStyle/>
          <a:p>
            <a:pPr algn="just"/>
            <a:r>
              <a:rPr lang="es-ES" sz="2400" dirty="0"/>
              <a:t> </a:t>
            </a:r>
            <a:endParaRPr lang="es-ES" sz="2400" b="1" dirty="0"/>
          </a:p>
          <a:p>
            <a:pPr algn="just"/>
            <a:endParaRPr lang="es-EC" sz="2400" dirty="0"/>
          </a:p>
          <a:p>
            <a:pPr algn="just"/>
            <a:endParaRPr lang="es-ES" sz="2400" dirty="0"/>
          </a:p>
        </p:txBody>
      </p:sp>
      <p:sp>
        <p:nvSpPr>
          <p:cNvPr id="9" name="Rectángulo 8"/>
          <p:cNvSpPr/>
          <p:nvPr/>
        </p:nvSpPr>
        <p:spPr>
          <a:xfrm>
            <a:off x="3422707" y="861423"/>
            <a:ext cx="5721293" cy="461665"/>
          </a:xfrm>
          <a:prstGeom prst="rect">
            <a:avLst/>
          </a:prstGeom>
        </p:spPr>
        <p:txBody>
          <a:bodyPr wrap="square">
            <a:spAutoFit/>
          </a:bodyPr>
          <a:lstStyle/>
          <a:p>
            <a:r>
              <a:rPr lang="es-ES" sz="2400" b="1" dirty="0" smtClean="0"/>
              <a:t>ACOPLADOR DIRECCIONAL DE 0dB EN SIW</a:t>
            </a:r>
            <a:endParaRPr lang="es-ES" sz="2400" b="1" dirty="0"/>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46" y="1351629"/>
            <a:ext cx="10058397" cy="5037057"/>
          </a:xfrm>
          <a:prstGeom prst="rect">
            <a:avLst/>
          </a:prstGeom>
        </p:spPr>
      </p:pic>
    </p:spTree>
    <p:extLst>
      <p:ext uri="{BB962C8B-B14F-4D97-AF65-F5344CB8AC3E}">
        <p14:creationId xmlns:p14="http://schemas.microsoft.com/office/powerpoint/2010/main" val="23360647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20" name="CuadroTexto 19"/>
          <p:cNvSpPr txBox="1"/>
          <p:nvPr/>
        </p:nvSpPr>
        <p:spPr>
          <a:xfrm>
            <a:off x="148857" y="1138866"/>
            <a:ext cx="11738348" cy="1200329"/>
          </a:xfrm>
          <a:prstGeom prst="rect">
            <a:avLst/>
          </a:prstGeom>
          <a:noFill/>
        </p:spPr>
        <p:txBody>
          <a:bodyPr wrap="square" rtlCol="0">
            <a:spAutoFit/>
          </a:bodyPr>
          <a:lstStyle/>
          <a:p>
            <a:pPr algn="just"/>
            <a:r>
              <a:rPr lang="es-ES" sz="2400" dirty="0"/>
              <a:t> </a:t>
            </a:r>
            <a:endParaRPr lang="es-ES" sz="2400" b="1" dirty="0"/>
          </a:p>
          <a:p>
            <a:pPr algn="just"/>
            <a:endParaRPr lang="es-EC" sz="2400" dirty="0"/>
          </a:p>
          <a:p>
            <a:pPr algn="just"/>
            <a:endParaRPr lang="es-ES" sz="2400" dirty="0"/>
          </a:p>
        </p:txBody>
      </p:sp>
      <p:sp>
        <p:nvSpPr>
          <p:cNvPr id="3" name="Rectángulo 2"/>
          <p:cNvSpPr/>
          <p:nvPr/>
        </p:nvSpPr>
        <p:spPr>
          <a:xfrm>
            <a:off x="3422707" y="861423"/>
            <a:ext cx="5721293" cy="461665"/>
          </a:xfrm>
          <a:prstGeom prst="rect">
            <a:avLst/>
          </a:prstGeom>
        </p:spPr>
        <p:txBody>
          <a:bodyPr wrap="square">
            <a:spAutoFit/>
          </a:bodyPr>
          <a:lstStyle/>
          <a:p>
            <a:r>
              <a:rPr lang="es-ES" sz="2400" b="1" dirty="0" smtClean="0"/>
              <a:t>DESFASADOR DE 45° EN SIW</a:t>
            </a:r>
            <a:endParaRPr lang="es-ES" sz="2400" b="1" dirty="0"/>
          </a:p>
        </p:txBody>
      </p:sp>
      <p:pic>
        <p:nvPicPr>
          <p:cNvPr id="9" name="Imagen 8"/>
          <p:cNvPicPr>
            <a:picLocks noChangeAspect="1"/>
          </p:cNvPicPr>
          <p:nvPr/>
        </p:nvPicPr>
        <p:blipFill>
          <a:blip r:embed="rId3"/>
          <a:stretch>
            <a:fillRect/>
          </a:stretch>
        </p:blipFill>
        <p:spPr>
          <a:xfrm>
            <a:off x="5891031" y="2366715"/>
            <a:ext cx="4862926" cy="2459138"/>
          </a:xfrm>
          <a:prstGeom prst="rect">
            <a:avLst/>
          </a:prstGeom>
        </p:spPr>
      </p:pic>
      <p:pic>
        <p:nvPicPr>
          <p:cNvPr id="4" name="Imagen 3"/>
          <p:cNvPicPr>
            <a:picLocks noChangeAspect="1"/>
          </p:cNvPicPr>
          <p:nvPr/>
        </p:nvPicPr>
        <p:blipFill rotWithShape="1">
          <a:blip r:embed="rId4"/>
          <a:srcRect t="1210"/>
          <a:stretch/>
        </p:blipFill>
        <p:spPr>
          <a:xfrm rot="1192812">
            <a:off x="1447231" y="2376092"/>
            <a:ext cx="2724150" cy="3105219"/>
          </a:xfrm>
          <a:prstGeom prst="rect">
            <a:avLst/>
          </a:prstGeom>
        </p:spPr>
      </p:pic>
    </p:spTree>
    <p:extLst>
      <p:ext uri="{BB962C8B-B14F-4D97-AF65-F5344CB8AC3E}">
        <p14:creationId xmlns:p14="http://schemas.microsoft.com/office/powerpoint/2010/main" val="847567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12" name="Rectángulo 11"/>
          <p:cNvSpPr/>
          <p:nvPr/>
        </p:nvSpPr>
        <p:spPr>
          <a:xfrm>
            <a:off x="3422707" y="861423"/>
            <a:ext cx="5721293" cy="461665"/>
          </a:xfrm>
          <a:prstGeom prst="rect">
            <a:avLst/>
          </a:prstGeom>
        </p:spPr>
        <p:txBody>
          <a:bodyPr wrap="square">
            <a:spAutoFit/>
          </a:bodyPr>
          <a:lstStyle/>
          <a:p>
            <a:r>
              <a:rPr lang="es-ES" sz="2400" b="1" dirty="0"/>
              <a:t>DESFASADOR DE 45° EN SIW</a:t>
            </a: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746" y="1475123"/>
            <a:ext cx="10058399" cy="5037057"/>
          </a:xfrm>
          <a:prstGeom prst="rect">
            <a:avLst/>
          </a:prstGeom>
        </p:spPr>
      </p:pic>
    </p:spTree>
    <p:extLst>
      <p:ext uri="{BB962C8B-B14F-4D97-AF65-F5344CB8AC3E}">
        <p14:creationId xmlns:p14="http://schemas.microsoft.com/office/powerpoint/2010/main" val="32734523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20" name="CuadroTexto 19"/>
          <p:cNvSpPr txBox="1"/>
          <p:nvPr/>
        </p:nvSpPr>
        <p:spPr>
          <a:xfrm>
            <a:off x="148857" y="1138866"/>
            <a:ext cx="11738348" cy="1200329"/>
          </a:xfrm>
          <a:prstGeom prst="rect">
            <a:avLst/>
          </a:prstGeom>
          <a:noFill/>
        </p:spPr>
        <p:txBody>
          <a:bodyPr wrap="square" rtlCol="0">
            <a:spAutoFit/>
          </a:bodyPr>
          <a:lstStyle/>
          <a:p>
            <a:pPr algn="just"/>
            <a:r>
              <a:rPr lang="es-ES" sz="2400" dirty="0"/>
              <a:t> </a:t>
            </a:r>
            <a:endParaRPr lang="es-ES" sz="2400" b="1" dirty="0"/>
          </a:p>
          <a:p>
            <a:pPr algn="just"/>
            <a:endParaRPr lang="es-EC" sz="2400" dirty="0"/>
          </a:p>
          <a:p>
            <a:pPr algn="just"/>
            <a:endParaRPr lang="es-ES" sz="2400" dirty="0"/>
          </a:p>
        </p:txBody>
      </p:sp>
      <p:sp>
        <p:nvSpPr>
          <p:cNvPr id="9" name="Rectángulo 8"/>
          <p:cNvSpPr/>
          <p:nvPr/>
        </p:nvSpPr>
        <p:spPr>
          <a:xfrm>
            <a:off x="3422707" y="861423"/>
            <a:ext cx="5721293" cy="461665"/>
          </a:xfrm>
          <a:prstGeom prst="rect">
            <a:avLst/>
          </a:prstGeom>
        </p:spPr>
        <p:txBody>
          <a:bodyPr wrap="square">
            <a:spAutoFit/>
          </a:bodyPr>
          <a:lstStyle/>
          <a:p>
            <a:r>
              <a:rPr lang="es-ES" sz="2400" b="1" dirty="0"/>
              <a:t>DESFASADOR DE 45° EN SIW</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45" y="1454760"/>
            <a:ext cx="10058399" cy="5037057"/>
          </a:xfrm>
          <a:prstGeom prst="rect">
            <a:avLst/>
          </a:prstGeom>
        </p:spPr>
      </p:pic>
    </p:spTree>
    <p:extLst>
      <p:ext uri="{BB962C8B-B14F-4D97-AF65-F5344CB8AC3E}">
        <p14:creationId xmlns:p14="http://schemas.microsoft.com/office/powerpoint/2010/main" val="21347458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3" name="Rectángulo 2"/>
          <p:cNvSpPr/>
          <p:nvPr/>
        </p:nvSpPr>
        <p:spPr>
          <a:xfrm>
            <a:off x="832504" y="401066"/>
            <a:ext cx="4215193" cy="461665"/>
          </a:xfrm>
          <a:prstGeom prst="rect">
            <a:avLst/>
          </a:prstGeom>
        </p:spPr>
        <p:txBody>
          <a:bodyPr wrap="square">
            <a:spAutoFit/>
          </a:bodyPr>
          <a:lstStyle/>
          <a:p>
            <a:r>
              <a:rPr lang="es-ES" sz="2400" b="1" dirty="0" smtClean="0"/>
              <a:t>MATRIZ DE BUTLER</a:t>
            </a:r>
            <a:endParaRPr lang="es-ES" sz="2400" b="1" dirty="0"/>
          </a:p>
        </p:txBody>
      </p:sp>
      <p:sp>
        <p:nvSpPr>
          <p:cNvPr id="14" name="Rectángulo 13">
            <a:extLst>
              <a:ext uri="{FF2B5EF4-FFF2-40B4-BE49-F238E27FC236}">
                <a16:creationId xmlns="" xmlns:a16="http://schemas.microsoft.com/office/drawing/2014/main" id="{0545D64A-07AD-4557-9B40-BA7DF2E57B20}"/>
              </a:ext>
            </a:extLst>
          </p:cNvPr>
          <p:cNvSpPr/>
          <p:nvPr/>
        </p:nvSpPr>
        <p:spPr>
          <a:xfrm>
            <a:off x="568649" y="1047720"/>
            <a:ext cx="11054701" cy="1569660"/>
          </a:xfrm>
          <a:prstGeom prst="rect">
            <a:avLst/>
          </a:prstGeom>
        </p:spPr>
        <p:txBody>
          <a:bodyPr wrap="square">
            <a:spAutoFit/>
          </a:bodyPr>
          <a:lstStyle/>
          <a:p>
            <a:r>
              <a:rPr lang="es-ES" sz="2400" dirty="0"/>
              <a:t>U</a:t>
            </a:r>
            <a:r>
              <a:rPr lang="es-ES" sz="2400" dirty="0" smtClean="0"/>
              <a:t>na </a:t>
            </a:r>
            <a:r>
              <a:rPr lang="es-ES" sz="2400" dirty="0"/>
              <a:t>red de entrada múltiple y salida múltiple con el </a:t>
            </a:r>
            <a:r>
              <a:rPr lang="es-ES" sz="2400" dirty="0" smtClean="0"/>
              <a:t>propósito </a:t>
            </a:r>
            <a:r>
              <a:rPr lang="es-ES" sz="2400" dirty="0"/>
              <a:t>de distribuir las señales de entrada en los puertos de salida con la distribución de fase y potencia </a:t>
            </a:r>
            <a:r>
              <a:rPr lang="es-ES" sz="2400" dirty="0" smtClean="0"/>
              <a:t>prescrita</a:t>
            </a:r>
          </a:p>
          <a:p>
            <a:r>
              <a:rPr lang="es-ES" sz="2400" dirty="0" smtClean="0"/>
              <a:t>Se </a:t>
            </a:r>
            <a:r>
              <a:rPr lang="es-ES" sz="2400" dirty="0"/>
              <a:t>forma la matriz de Butler por varios divisores de potencia híbridos y cambiadores de fase</a:t>
            </a:r>
            <a:endParaRPr lang="en-US" sz="2400" dirty="0"/>
          </a:p>
        </p:txBody>
      </p:sp>
      <p:sp>
        <p:nvSpPr>
          <p:cNvPr id="19" name="Rectángulo 18">
            <a:extLst>
              <a:ext uri="{FF2B5EF4-FFF2-40B4-BE49-F238E27FC236}">
                <a16:creationId xmlns="" xmlns:a16="http://schemas.microsoft.com/office/drawing/2014/main" id="{45D2B7AB-AC51-4B4C-943E-89C4B702D2D8}"/>
              </a:ext>
            </a:extLst>
          </p:cNvPr>
          <p:cNvSpPr/>
          <p:nvPr/>
        </p:nvSpPr>
        <p:spPr>
          <a:xfrm>
            <a:off x="3344737" y="5568061"/>
            <a:ext cx="4585860" cy="369332"/>
          </a:xfrm>
          <a:prstGeom prst="rect">
            <a:avLst/>
          </a:prstGeom>
        </p:spPr>
        <p:txBody>
          <a:bodyPr wrap="square">
            <a:spAutoFit/>
          </a:bodyPr>
          <a:lstStyle/>
          <a:p>
            <a:pPr algn="ctr"/>
            <a:r>
              <a:rPr lang="es-ES_tradnl" dirty="0">
                <a:solidFill>
                  <a:schemeClr val="bg2">
                    <a:lumMod val="50000"/>
                  </a:schemeClr>
                </a:solidFill>
                <a:ea typeface="Arial" charset="0"/>
                <a:cs typeface="Arial" charset="0"/>
              </a:rPr>
              <a:t>Figura </a:t>
            </a:r>
            <a:r>
              <a:rPr lang="es-ES_tradnl" dirty="0" smtClean="0">
                <a:solidFill>
                  <a:schemeClr val="bg2">
                    <a:lumMod val="50000"/>
                  </a:schemeClr>
                </a:solidFill>
                <a:ea typeface="Arial" charset="0"/>
                <a:cs typeface="Arial" charset="0"/>
              </a:rPr>
              <a:t>10 Esquema Matriz de Butler</a:t>
            </a:r>
            <a:endParaRPr lang="es-ES_tradnl" dirty="0">
              <a:solidFill>
                <a:schemeClr val="bg2">
                  <a:lumMod val="50000"/>
                </a:schemeClr>
              </a:solidFill>
              <a:ea typeface="Arial" charset="0"/>
              <a:cs typeface="Arial" charset="0"/>
            </a:endParaRP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504" y="2617380"/>
            <a:ext cx="8207084" cy="2861223"/>
          </a:xfrm>
          <a:prstGeom prst="rect">
            <a:avLst/>
          </a:prstGeom>
        </p:spPr>
      </p:pic>
    </p:spTree>
    <p:extLst>
      <p:ext uri="{BB962C8B-B14F-4D97-AF65-F5344CB8AC3E}">
        <p14:creationId xmlns:p14="http://schemas.microsoft.com/office/powerpoint/2010/main" val="1689842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56" name="Marcador de contenido 2"/>
          <p:cNvSpPr txBox="1">
            <a:spLocks/>
          </p:cNvSpPr>
          <p:nvPr/>
        </p:nvSpPr>
        <p:spPr>
          <a:xfrm>
            <a:off x="8859128" y="5877990"/>
            <a:ext cx="1396179" cy="425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C" sz="2400" dirty="0">
              <a:cs typeface="Arial" panose="020B0604020202020204" pitchFamily="34" charset="0"/>
            </a:endParaRPr>
          </a:p>
          <a:p>
            <a:pPr marL="0" indent="0">
              <a:buFont typeface="Arial" panose="020B0604020202020204" pitchFamily="34" charset="0"/>
              <a:buNone/>
            </a:pPr>
            <a:endParaRPr lang="es-EC" sz="2400" dirty="0">
              <a:cs typeface="Arial" panose="020B0604020202020204" pitchFamily="34" charset="0"/>
            </a:endParaRPr>
          </a:p>
          <a:p>
            <a:pPr marL="0" indent="0">
              <a:buFont typeface="Arial" panose="020B0604020202020204" pitchFamily="34" charset="0"/>
              <a:buNone/>
            </a:pPr>
            <a:endParaRPr lang="es-EC" sz="2400" dirty="0">
              <a:cs typeface="Arial" panose="020B0604020202020204" pitchFamily="34" charset="0"/>
            </a:endParaRPr>
          </a:p>
        </p:txBody>
      </p:sp>
      <p:graphicFrame>
        <p:nvGraphicFramePr>
          <p:cNvPr id="8" name="Diagrama 7">
            <a:extLst>
              <a:ext uri="{FF2B5EF4-FFF2-40B4-BE49-F238E27FC236}">
                <a16:creationId xmlns="" xmlns:a16="http://schemas.microsoft.com/office/drawing/2014/main" id="{01971DFF-38C7-432B-97BC-5750F9ECA9B9}"/>
              </a:ext>
            </a:extLst>
          </p:cNvPr>
          <p:cNvGraphicFramePr/>
          <p:nvPr>
            <p:extLst>
              <p:ext uri="{D42A27DB-BD31-4B8C-83A1-F6EECF244321}">
                <p14:modId xmlns:p14="http://schemas.microsoft.com/office/powerpoint/2010/main" val="1845758208"/>
              </p:ext>
            </p:extLst>
          </p:nvPr>
        </p:nvGraphicFramePr>
        <p:xfrm>
          <a:off x="5093695" y="1225652"/>
          <a:ext cx="6912768" cy="36221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Diagrama 1">
            <a:extLst>
              <a:ext uri="{FF2B5EF4-FFF2-40B4-BE49-F238E27FC236}">
                <a16:creationId xmlns="" xmlns:a16="http://schemas.microsoft.com/office/drawing/2014/main" id="{D6B4021D-43D6-466D-A9EF-3A19A5426EB8}"/>
              </a:ext>
            </a:extLst>
          </p:cNvPr>
          <p:cNvGraphicFramePr/>
          <p:nvPr>
            <p:extLst>
              <p:ext uri="{D42A27DB-BD31-4B8C-83A1-F6EECF244321}">
                <p14:modId xmlns:p14="http://schemas.microsoft.com/office/powerpoint/2010/main" val="631307433"/>
              </p:ext>
            </p:extLst>
          </p:nvPr>
        </p:nvGraphicFramePr>
        <p:xfrm>
          <a:off x="397962" y="914498"/>
          <a:ext cx="4450914" cy="57963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026" name="Picture 2" descr="Imagen relacionada">
            <a:extLst>
              <a:ext uri="{FF2B5EF4-FFF2-40B4-BE49-F238E27FC236}">
                <a16:creationId xmlns="" xmlns:a16="http://schemas.microsoft.com/office/drawing/2014/main" id="{09D702D1-C3BB-4A4A-A055-5F344E781FA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1403" y="4367385"/>
            <a:ext cx="1560254" cy="1200195"/>
          </a:xfrm>
          <a:prstGeom prst="rect">
            <a:avLst/>
          </a:prstGeom>
          <a:noFill/>
          <a:extLst>
            <a:ext uri="{909E8E84-426E-40DD-AFC4-6F175D3DCCD1}">
              <a14:hiddenFill xmlns:a14="http://schemas.microsoft.com/office/drawing/2010/main">
                <a:solidFill>
                  <a:srgbClr val="FFFFFF"/>
                </a:solidFill>
              </a14:hiddenFill>
            </a:ext>
          </a:extLst>
        </p:spPr>
      </p:pic>
      <p:sp>
        <p:nvSpPr>
          <p:cNvPr id="10" name="5 Rectángulo">
            <a:extLst>
              <a:ext uri="{FF2B5EF4-FFF2-40B4-BE49-F238E27FC236}">
                <a16:creationId xmlns="" xmlns:a16="http://schemas.microsoft.com/office/drawing/2014/main" id="{B70FBB62-A946-41CC-8C10-BC000BE35A49}"/>
              </a:ext>
            </a:extLst>
          </p:cNvPr>
          <p:cNvSpPr/>
          <p:nvPr/>
        </p:nvSpPr>
        <p:spPr>
          <a:xfrm>
            <a:off x="0" y="0"/>
            <a:ext cx="4064000" cy="6400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t>Introducción</a:t>
            </a:r>
            <a:endParaRPr lang="es-EC" sz="2800" b="1" dirty="0">
              <a:cs typeface="Arial" panose="020B0604020202020204" pitchFamily="34" charset="0"/>
            </a:endParaRPr>
          </a:p>
        </p:txBody>
      </p:sp>
      <p:sp>
        <p:nvSpPr>
          <p:cNvPr id="3" name="CuadroTexto 2"/>
          <p:cNvSpPr txBox="1"/>
          <p:nvPr/>
        </p:nvSpPr>
        <p:spPr>
          <a:xfrm>
            <a:off x="7676213" y="640080"/>
            <a:ext cx="2365829" cy="384721"/>
          </a:xfrm>
          <a:prstGeom prst="rect">
            <a:avLst/>
          </a:prstGeom>
          <a:noFill/>
        </p:spPr>
        <p:txBody>
          <a:bodyPr wrap="square" rtlCol="0">
            <a:spAutoFit/>
          </a:bodyPr>
          <a:lstStyle/>
          <a:p>
            <a:r>
              <a:rPr lang="es-EC" sz="1900" b="1" dirty="0"/>
              <a:t>Estruc</a:t>
            </a:r>
            <a:r>
              <a:rPr lang="es-EC" sz="1900" b="1" dirty="0" smtClean="0"/>
              <a:t>tura SIW</a:t>
            </a:r>
            <a:endParaRPr lang="es-EC" sz="1900" b="1" dirty="0"/>
          </a:p>
        </p:txBody>
      </p:sp>
    </p:spTree>
    <p:extLst>
      <p:ext uri="{BB962C8B-B14F-4D97-AF65-F5344CB8AC3E}">
        <p14:creationId xmlns:p14="http://schemas.microsoft.com/office/powerpoint/2010/main" val="7102946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20" name="CuadroTexto 19"/>
          <p:cNvSpPr txBox="1"/>
          <p:nvPr/>
        </p:nvSpPr>
        <p:spPr>
          <a:xfrm>
            <a:off x="148857" y="1138866"/>
            <a:ext cx="11738348" cy="1200329"/>
          </a:xfrm>
          <a:prstGeom prst="rect">
            <a:avLst/>
          </a:prstGeom>
          <a:noFill/>
        </p:spPr>
        <p:txBody>
          <a:bodyPr wrap="square" rtlCol="0">
            <a:spAutoFit/>
          </a:bodyPr>
          <a:lstStyle/>
          <a:p>
            <a:pPr algn="just"/>
            <a:r>
              <a:rPr lang="es-ES" sz="2400" dirty="0"/>
              <a:t> </a:t>
            </a:r>
            <a:endParaRPr lang="es-ES" sz="2400" b="1" dirty="0"/>
          </a:p>
          <a:p>
            <a:pPr algn="just"/>
            <a:endParaRPr lang="es-EC" sz="2400" dirty="0"/>
          </a:p>
          <a:p>
            <a:pPr algn="just"/>
            <a:endParaRPr lang="es-ES" sz="2400" dirty="0"/>
          </a:p>
        </p:txBody>
      </p:sp>
      <p:sp>
        <p:nvSpPr>
          <p:cNvPr id="9" name="Rectángulo 8"/>
          <p:cNvSpPr/>
          <p:nvPr/>
        </p:nvSpPr>
        <p:spPr>
          <a:xfrm>
            <a:off x="3194965" y="861423"/>
            <a:ext cx="6154714" cy="461665"/>
          </a:xfrm>
          <a:prstGeom prst="rect">
            <a:avLst/>
          </a:prstGeom>
        </p:spPr>
        <p:txBody>
          <a:bodyPr wrap="square">
            <a:spAutoFit/>
          </a:bodyPr>
          <a:lstStyle/>
          <a:p>
            <a:r>
              <a:rPr lang="es-ES" sz="2400" b="1" dirty="0" smtClean="0"/>
              <a:t>MATRIZ DE BUTLER EN </a:t>
            </a:r>
            <a:r>
              <a:rPr lang="es-ES" sz="2400" b="1" dirty="0" err="1" smtClean="0"/>
              <a:t>SIW</a:t>
            </a:r>
            <a:r>
              <a:rPr lang="es-ES" sz="2400" b="1" dirty="0" smtClean="0"/>
              <a:t> SIN TRANSICIÓN</a:t>
            </a:r>
            <a:endParaRPr lang="es-ES" sz="2400" b="1" dirty="0"/>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8102" t="3088" r="4388" b="3320"/>
          <a:stretch/>
        </p:blipFill>
        <p:spPr>
          <a:xfrm>
            <a:off x="6272322" y="2043082"/>
            <a:ext cx="5210629" cy="2656114"/>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545" y="1987889"/>
            <a:ext cx="4936436" cy="2837963"/>
          </a:xfrm>
          <a:prstGeom prst="rect">
            <a:avLst/>
          </a:prstGeom>
        </p:spPr>
      </p:pic>
    </p:spTree>
    <p:extLst>
      <p:ext uri="{BB962C8B-B14F-4D97-AF65-F5344CB8AC3E}">
        <p14:creationId xmlns:p14="http://schemas.microsoft.com/office/powerpoint/2010/main" val="12849294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20" name="CuadroTexto 19"/>
          <p:cNvSpPr txBox="1"/>
          <p:nvPr/>
        </p:nvSpPr>
        <p:spPr>
          <a:xfrm>
            <a:off x="-359143" y="1115561"/>
            <a:ext cx="11738348" cy="1200329"/>
          </a:xfrm>
          <a:prstGeom prst="rect">
            <a:avLst/>
          </a:prstGeom>
          <a:noFill/>
        </p:spPr>
        <p:txBody>
          <a:bodyPr wrap="square" rtlCol="0">
            <a:spAutoFit/>
          </a:bodyPr>
          <a:lstStyle/>
          <a:p>
            <a:pPr algn="just"/>
            <a:r>
              <a:rPr lang="es-ES" sz="2400" dirty="0"/>
              <a:t> </a:t>
            </a:r>
            <a:endParaRPr lang="es-ES" sz="2400" b="1" dirty="0"/>
          </a:p>
          <a:p>
            <a:pPr algn="just"/>
            <a:endParaRPr lang="es-EC" sz="2400" dirty="0"/>
          </a:p>
          <a:p>
            <a:pPr algn="just"/>
            <a:endParaRPr lang="es-ES" sz="2400" dirty="0"/>
          </a:p>
        </p:txBody>
      </p:sp>
      <p:sp>
        <p:nvSpPr>
          <p:cNvPr id="3" name="Rectángulo 2"/>
          <p:cNvSpPr/>
          <p:nvPr/>
        </p:nvSpPr>
        <p:spPr>
          <a:xfrm>
            <a:off x="3229956" y="884728"/>
            <a:ext cx="6154714" cy="461665"/>
          </a:xfrm>
          <a:prstGeom prst="rect">
            <a:avLst/>
          </a:prstGeom>
        </p:spPr>
        <p:txBody>
          <a:bodyPr wrap="square">
            <a:spAutoFit/>
          </a:bodyPr>
          <a:lstStyle/>
          <a:p>
            <a:r>
              <a:rPr lang="es-ES" sz="2400" b="1" dirty="0" smtClean="0"/>
              <a:t>MATRIZ DE BUTLER EN </a:t>
            </a:r>
            <a:r>
              <a:rPr lang="es-ES" sz="2400" b="1" dirty="0" err="1" smtClean="0"/>
              <a:t>SIW</a:t>
            </a:r>
            <a:r>
              <a:rPr lang="es-ES" sz="2400" b="1" dirty="0" smtClean="0"/>
              <a:t> CON TRANSICIÓN</a:t>
            </a:r>
            <a:endParaRPr lang="es-ES" sz="2400" b="1"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322" y="2129385"/>
            <a:ext cx="5210629" cy="2483507"/>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95" y="2124879"/>
            <a:ext cx="4936436" cy="2837963"/>
          </a:xfrm>
          <a:prstGeom prst="rect">
            <a:avLst/>
          </a:prstGeom>
        </p:spPr>
      </p:pic>
    </p:spTree>
    <p:extLst>
      <p:ext uri="{BB962C8B-B14F-4D97-AF65-F5344CB8AC3E}">
        <p14:creationId xmlns:p14="http://schemas.microsoft.com/office/powerpoint/2010/main" val="2452874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mc:AlternateContent xmlns:mc="http://schemas.openxmlformats.org/markup-compatibility/2006" xmlns:a14="http://schemas.microsoft.com/office/drawing/2010/main">
        <mc:Choice Requires="a14">
          <p:sp>
            <p:nvSpPr>
              <p:cNvPr id="4" name="Rectángulo 3">
                <a:extLst>
                  <a:ext uri="{FF2B5EF4-FFF2-40B4-BE49-F238E27FC236}">
                    <a16:creationId xmlns="" xmlns:a16="http://schemas.microsoft.com/office/drawing/2014/main" id="{4E6E7617-7DE0-4279-BB16-234F0CE7F11F}"/>
                  </a:ext>
                </a:extLst>
              </p:cNvPr>
              <p:cNvSpPr/>
              <p:nvPr/>
            </p:nvSpPr>
            <p:spPr>
              <a:xfrm>
                <a:off x="7268307" y="3871822"/>
                <a:ext cx="6096000" cy="1646541"/>
              </a:xfrm>
              <a:prstGeom prst="rect">
                <a:avLst/>
              </a:prstGeom>
            </p:spPr>
            <p:txBody>
              <a:bodyPr>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s-EC" b="0" i="0" smtClean="0">
                                  <a:latin typeface="Cambria Math" panose="02040503050406030204" pitchFamily="18" charset="0"/>
                                  <a:ea typeface="Calibri" panose="020F0502020204030204" pitchFamily="34" charset="0"/>
                                  <a:cs typeface="Times New Roman" panose="02020603050405020304" pitchFamily="18" charset="0"/>
                                </a:rPr>
                                <m:t>2</m:t>
                              </m:r>
                              <m:r>
                                <a:rPr lang="en-US" b="0" i="0" smtClean="0">
                                  <a:latin typeface="Cambria Math" panose="02040503050406030204" pitchFamily="18" charset="0"/>
                                  <a:ea typeface="Calibri" panose="020F0502020204030204" pitchFamily="34" charset="0"/>
                                  <a:cs typeface="Times New Roman" panose="02020603050405020304" pitchFamily="18" charset="0"/>
                                </a:rPr>
                                <m:t>1.17</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b="0" i="0" smtClean="0">
                                  <a:latin typeface="Cambria Math" panose="02040503050406030204" pitchFamily="18" charset="0"/>
                                  <a:ea typeface="Calibri" panose="020F0502020204030204" pitchFamily="34" charset="0"/>
                                  <a:cs typeface="Times New Roman" panose="02020603050405020304" pitchFamily="18" charset="0"/>
                                </a:rPr>
                                <m:t>18</m:t>
                              </m:r>
                              <m:r>
                                <a:rPr lang="en-US" b="0" i="0" smtClean="0">
                                  <a:latin typeface="Cambria Math" panose="02040503050406030204" pitchFamily="18" charset="0"/>
                                  <a:ea typeface="Calibri" panose="020F0502020204030204" pitchFamily="34" charset="0"/>
                                  <a:cs typeface="Times New Roman" panose="02020603050405020304" pitchFamily="18" charset="0"/>
                                </a:rPr>
                                <m:t>.73</m:t>
                              </m:r>
                            </m:num>
                            <m:den>
                              <m:r>
                                <a:rPr lang="es-EC" b="0" i="0" smtClean="0">
                                  <a:latin typeface="Cambria Math" panose="02040503050406030204" pitchFamily="18" charset="0"/>
                                  <a:ea typeface="Calibri" panose="020F0502020204030204" pitchFamily="34" charset="0"/>
                                  <a:cs typeface="Times New Roman" panose="02020603050405020304" pitchFamily="18" charset="0"/>
                                </a:rPr>
                                <m:t>20</m:t>
                              </m:r>
                            </m:den>
                          </m:f>
                        </m:e>
                      </m:d>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a:latin typeface="Cambria Math" panose="02040503050406030204" pitchFamily="18" charset="0"/>
                          <a:ea typeface="Times New Roman" panose="02020603050405020304" pitchFamily="18" charset="0"/>
                          <a:cs typeface="Times New Roman" panose="02020603050405020304" pitchFamily="18" charset="0"/>
                        </a:rPr>
                        <m:t>100</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Calibri" panose="020F0502020204030204" pitchFamily="34" charset="0"/>
                          <a:cs typeface="Times New Roman" panose="02020603050405020304" pitchFamily="18" charset="0"/>
                        </a:rPr>
                        <m:t>AB</m:t>
                      </m:r>
                      <m:r>
                        <a:rPr lang="es-EC">
                          <a:latin typeface="Cambria Math" panose="02040503050406030204" pitchFamily="18" charset="0"/>
                          <a:ea typeface="Calibri" panose="020F0502020204030204" pitchFamily="34" charset="0"/>
                          <a:cs typeface="Times New Roman" panose="02020603050405020304" pitchFamily="18" charset="0"/>
                        </a:rPr>
                        <m:t>%=12.2 %</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ángulo 3">
                <a:extLst>
                  <a:ext uri="{FF2B5EF4-FFF2-40B4-BE49-F238E27FC236}">
                    <a16:creationId xmlns:a16="http://schemas.microsoft.com/office/drawing/2014/main" xmlns="" xmlns:a14="http://schemas.microsoft.com/office/drawing/2010/main" id="{4E6E7617-7DE0-4279-BB16-234F0CE7F11F}"/>
                  </a:ext>
                </a:extLst>
              </p:cNvPr>
              <p:cNvSpPr>
                <a:spLocks noRot="1" noChangeAspect="1" noMove="1" noResize="1" noEditPoints="1" noAdjustHandles="1" noChangeArrowheads="1" noChangeShapeType="1" noTextEdit="1"/>
              </p:cNvSpPr>
              <p:nvPr/>
            </p:nvSpPr>
            <p:spPr>
              <a:xfrm>
                <a:off x="7268307" y="3871822"/>
                <a:ext cx="6096000" cy="1646541"/>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a:extLst>
                  <a:ext uri="{FF2B5EF4-FFF2-40B4-BE49-F238E27FC236}">
                    <a16:creationId xmlns="" xmlns:a16="http://schemas.microsoft.com/office/drawing/2014/main" id="{D5FEB599-EB08-4E09-B9D5-228B5B2B83ED}"/>
                  </a:ext>
                </a:extLst>
              </p:cNvPr>
              <p:cNvSpPr/>
              <p:nvPr/>
            </p:nvSpPr>
            <p:spPr>
              <a:xfrm>
                <a:off x="9564225" y="3114230"/>
                <a:ext cx="1659429"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=2.44</m:t>
                      </m:r>
                      <m:r>
                        <m:rPr>
                          <m:sty m:val="p"/>
                        </m:rPr>
                        <a:rPr lang="es-EC" b="0" i="0" smtClean="0">
                          <a:latin typeface="Cambria Math" panose="02040503050406030204" pitchFamily="18" charset="0"/>
                          <a:ea typeface="Calibri" panose="020F0502020204030204" pitchFamily="34" charset="0"/>
                          <a:cs typeface="Times New Roman" panose="02020603050405020304" pitchFamily="18" charset="0"/>
                        </a:rPr>
                        <m:t>GHz</m:t>
                      </m:r>
                    </m:oMath>
                  </m:oMathPara>
                </a14:m>
                <a:endParaRPr lang="en-US" dirty="0"/>
              </a:p>
            </p:txBody>
          </p:sp>
        </mc:Choice>
        <mc:Fallback xmlns="">
          <p:sp>
            <p:nvSpPr>
              <p:cNvPr id="11" name="Rectángulo 10">
                <a:extLst>
                  <a:ext uri="{FF2B5EF4-FFF2-40B4-BE49-F238E27FC236}">
                    <a16:creationId xmlns:a16="http://schemas.microsoft.com/office/drawing/2014/main" xmlns="" xmlns:a14="http://schemas.microsoft.com/office/drawing/2010/main" id="{D5FEB599-EB08-4E09-B9D5-228B5B2B83ED}"/>
                  </a:ext>
                </a:extLst>
              </p:cNvPr>
              <p:cNvSpPr>
                <a:spLocks noRot="1" noChangeAspect="1" noMove="1" noResize="1" noEditPoints="1" noAdjustHandles="1" noChangeArrowheads="1" noChangeShapeType="1" noTextEdit="1"/>
              </p:cNvSpPr>
              <p:nvPr/>
            </p:nvSpPr>
            <p:spPr>
              <a:xfrm>
                <a:off x="9564225" y="3114230"/>
                <a:ext cx="1659429" cy="369332"/>
              </a:xfrm>
              <a:prstGeom prst="rect">
                <a:avLst/>
              </a:prstGeom>
              <a:blipFill rotWithShape="0">
                <a:blip r:embed="rId5"/>
                <a:stretch>
                  <a:fillRect/>
                </a:stretch>
              </a:blipFill>
            </p:spPr>
            <p:txBody>
              <a:bodyPr/>
              <a:lstStyle/>
              <a:p>
                <a:r>
                  <a:rPr lang="es-EC">
                    <a:noFill/>
                  </a:rPr>
                  <a:t> </a:t>
                </a:r>
              </a:p>
            </p:txBody>
          </p:sp>
        </mc:Fallback>
      </mc:AlternateContent>
      <p:pic>
        <p:nvPicPr>
          <p:cNvPr id="6" name="Imagen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426" y="1580547"/>
            <a:ext cx="10058399" cy="5037057"/>
          </a:xfrm>
          <a:prstGeom prst="rect">
            <a:avLst/>
          </a:prstGeom>
        </p:spPr>
      </p:pic>
      <p:cxnSp>
        <p:nvCxnSpPr>
          <p:cNvPr id="15" name="Conector recto de flecha 14">
            <a:extLst>
              <a:ext uri="{FF2B5EF4-FFF2-40B4-BE49-F238E27FC236}">
                <a16:creationId xmlns="" xmlns:a16="http://schemas.microsoft.com/office/drawing/2014/main" id="{695FB8EE-AB88-4882-9BDB-5B021E92B50D}"/>
              </a:ext>
            </a:extLst>
          </p:cNvPr>
          <p:cNvCxnSpPr/>
          <p:nvPr/>
        </p:nvCxnSpPr>
        <p:spPr>
          <a:xfrm flipV="1">
            <a:off x="1901966" y="3111666"/>
            <a:ext cx="3495534" cy="5130"/>
          </a:xfrm>
          <a:prstGeom prst="straightConnector1">
            <a:avLst/>
          </a:prstGeom>
          <a:ln w="38100" cap="flat" cmpd="sng" algn="ctr">
            <a:solidFill>
              <a:srgbClr val="0070C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CuadroTexto 15">
            <a:extLst>
              <a:ext uri="{FF2B5EF4-FFF2-40B4-BE49-F238E27FC236}">
                <a16:creationId xmlns="" xmlns:a16="http://schemas.microsoft.com/office/drawing/2014/main" id="{A5859F2A-6F89-42A6-97FF-A8736D0DC0C6}"/>
              </a:ext>
            </a:extLst>
          </p:cNvPr>
          <p:cNvSpPr txBox="1"/>
          <p:nvPr/>
        </p:nvSpPr>
        <p:spPr>
          <a:xfrm>
            <a:off x="3634670" y="2742334"/>
            <a:ext cx="453970" cy="369332"/>
          </a:xfrm>
          <a:prstGeom prst="rect">
            <a:avLst/>
          </a:prstGeom>
          <a:noFill/>
          <a:ln>
            <a:noFill/>
          </a:ln>
        </p:spPr>
        <p:txBody>
          <a:bodyPr wrap="none" rtlCol="0">
            <a:spAutoFit/>
          </a:bodyPr>
          <a:lstStyle/>
          <a:p>
            <a:r>
              <a:rPr lang="es-EC" b="1" dirty="0">
                <a:solidFill>
                  <a:srgbClr val="0070C0"/>
                </a:solidFill>
              </a:rPr>
              <a:t>AB</a:t>
            </a:r>
            <a:endParaRPr lang="en-US" b="1" dirty="0">
              <a:solidFill>
                <a:srgbClr val="0070C0"/>
              </a:solidFill>
            </a:endParaRPr>
          </a:p>
        </p:txBody>
      </p:sp>
      <p:sp>
        <p:nvSpPr>
          <p:cNvPr id="12" name="Rectángulo 11"/>
          <p:cNvSpPr/>
          <p:nvPr/>
        </p:nvSpPr>
        <p:spPr>
          <a:xfrm>
            <a:off x="4158870" y="824962"/>
            <a:ext cx="3765930" cy="461665"/>
          </a:xfrm>
          <a:prstGeom prst="rect">
            <a:avLst/>
          </a:prstGeom>
        </p:spPr>
        <p:txBody>
          <a:bodyPr wrap="square">
            <a:spAutoFit/>
          </a:bodyPr>
          <a:lstStyle/>
          <a:p>
            <a:r>
              <a:rPr lang="es-ES" sz="2400" b="1" dirty="0" smtClean="0"/>
              <a:t>MATRIZ DE BUTLER EN </a:t>
            </a:r>
            <a:r>
              <a:rPr lang="es-ES" sz="2400" b="1" dirty="0" err="1" smtClean="0"/>
              <a:t>SIW</a:t>
            </a:r>
            <a:r>
              <a:rPr lang="es-ES" sz="2400" b="1" dirty="0" smtClean="0"/>
              <a:t> </a:t>
            </a:r>
            <a:endParaRPr lang="es-ES" sz="2400" b="1" dirty="0"/>
          </a:p>
        </p:txBody>
      </p:sp>
    </p:spTree>
    <p:extLst>
      <p:ext uri="{BB962C8B-B14F-4D97-AF65-F5344CB8AC3E}">
        <p14:creationId xmlns:p14="http://schemas.microsoft.com/office/powerpoint/2010/main" val="24005564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mc:AlternateContent xmlns:mc="http://schemas.openxmlformats.org/markup-compatibility/2006" xmlns:a14="http://schemas.microsoft.com/office/drawing/2010/main">
        <mc:Choice Requires="a14">
          <p:sp>
            <p:nvSpPr>
              <p:cNvPr id="4" name="Rectángulo 3">
                <a:extLst>
                  <a:ext uri="{FF2B5EF4-FFF2-40B4-BE49-F238E27FC236}">
                    <a16:creationId xmlns="" xmlns:a16="http://schemas.microsoft.com/office/drawing/2014/main" id="{4E6E7617-7DE0-4279-BB16-234F0CE7F11F}"/>
                  </a:ext>
                </a:extLst>
              </p:cNvPr>
              <p:cNvSpPr/>
              <p:nvPr/>
            </p:nvSpPr>
            <p:spPr>
              <a:xfrm>
                <a:off x="7268307" y="3871822"/>
                <a:ext cx="6096000" cy="1646541"/>
              </a:xfrm>
              <a:prstGeom prst="rect">
                <a:avLst/>
              </a:prstGeom>
            </p:spPr>
            <p:txBody>
              <a:bodyPr>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n-US" b="0" i="1" smtClean="0">
                                  <a:latin typeface="Cambria Math" panose="02040503050406030204" pitchFamily="18" charset="0"/>
                                  <a:ea typeface="Calibri" panose="020F0502020204030204" pitchFamily="34" charset="0"/>
                                  <a:cs typeface="Times New Roman" panose="02020603050405020304" pitchFamily="18" charset="0"/>
                                </a:rPr>
                                <m:t>21.94</m:t>
                              </m:r>
                              <m:r>
                                <a:rPr lang="es-EC" i="1">
                                  <a:latin typeface="Cambria Math" panose="02040503050406030204" pitchFamily="18" charset="0"/>
                                  <a:ea typeface="Calibri" panose="020F0502020204030204" pitchFamily="34" charset="0"/>
                                  <a:cs typeface="Times New Roman" panose="02020603050405020304" pitchFamily="18" charset="0"/>
                                </a:rPr>
                                <m:t>−</m:t>
                              </m:r>
                              <m:r>
                                <a:rPr lang="en-US" b="0" i="0" smtClean="0">
                                  <a:latin typeface="Cambria Math" panose="02040503050406030204" pitchFamily="18" charset="0"/>
                                  <a:ea typeface="Calibri" panose="020F0502020204030204" pitchFamily="34" charset="0"/>
                                  <a:cs typeface="Times New Roman" panose="02020603050405020304" pitchFamily="18" charset="0"/>
                                </a:rPr>
                                <m:t>19</m:t>
                              </m:r>
                            </m:num>
                            <m:den>
                              <m:r>
                                <a:rPr lang="es-EC" b="0" i="0" smtClean="0">
                                  <a:latin typeface="Cambria Math" panose="02040503050406030204" pitchFamily="18" charset="0"/>
                                  <a:ea typeface="Calibri" panose="020F0502020204030204" pitchFamily="34" charset="0"/>
                                  <a:cs typeface="Times New Roman" panose="02020603050405020304" pitchFamily="18" charset="0"/>
                                </a:rPr>
                                <m:t>20</m:t>
                              </m:r>
                            </m:den>
                          </m:f>
                        </m:e>
                      </m:d>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a:latin typeface="Cambria Math" panose="02040503050406030204" pitchFamily="18" charset="0"/>
                          <a:ea typeface="Times New Roman" panose="02020603050405020304" pitchFamily="18" charset="0"/>
                          <a:cs typeface="Times New Roman" panose="02020603050405020304" pitchFamily="18" charset="0"/>
                        </a:rPr>
                        <m:t>100</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Calibri" panose="020F0502020204030204" pitchFamily="34" charset="0"/>
                          <a:cs typeface="Times New Roman" panose="02020603050405020304" pitchFamily="18" charset="0"/>
                        </a:rPr>
                        <m:t>AB</m:t>
                      </m:r>
                      <m:r>
                        <a:rPr lang="es-EC">
                          <a:latin typeface="Cambria Math" panose="02040503050406030204" pitchFamily="18" charset="0"/>
                          <a:ea typeface="Calibri" panose="020F0502020204030204" pitchFamily="34" charset="0"/>
                          <a:cs typeface="Times New Roman" panose="02020603050405020304" pitchFamily="18" charset="0"/>
                        </a:rPr>
                        <m:t>%=14.7 %</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ángulo 3">
                <a:extLst>
                  <a:ext uri="{FF2B5EF4-FFF2-40B4-BE49-F238E27FC236}">
                    <a16:creationId xmlns:a16="http://schemas.microsoft.com/office/drawing/2014/main" xmlns="" xmlns:a14="http://schemas.microsoft.com/office/drawing/2010/main" id="{4E6E7617-7DE0-4279-BB16-234F0CE7F11F}"/>
                  </a:ext>
                </a:extLst>
              </p:cNvPr>
              <p:cNvSpPr>
                <a:spLocks noRot="1" noChangeAspect="1" noMove="1" noResize="1" noEditPoints="1" noAdjustHandles="1" noChangeArrowheads="1" noChangeShapeType="1" noTextEdit="1"/>
              </p:cNvSpPr>
              <p:nvPr/>
            </p:nvSpPr>
            <p:spPr>
              <a:xfrm>
                <a:off x="7268307" y="3871822"/>
                <a:ext cx="6096000" cy="1646541"/>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a:extLst>
                  <a:ext uri="{FF2B5EF4-FFF2-40B4-BE49-F238E27FC236}">
                    <a16:creationId xmlns="" xmlns:a16="http://schemas.microsoft.com/office/drawing/2014/main" id="{D5FEB599-EB08-4E09-B9D5-228B5B2B83ED}"/>
                  </a:ext>
                </a:extLst>
              </p:cNvPr>
              <p:cNvSpPr/>
              <p:nvPr/>
            </p:nvSpPr>
            <p:spPr>
              <a:xfrm>
                <a:off x="9564225" y="3114230"/>
                <a:ext cx="1659429"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=2.94</m:t>
                      </m:r>
                      <m:r>
                        <m:rPr>
                          <m:sty m:val="p"/>
                        </m:rPr>
                        <a:rPr lang="es-EC" b="0" i="0" smtClean="0">
                          <a:latin typeface="Cambria Math" panose="02040503050406030204" pitchFamily="18" charset="0"/>
                          <a:ea typeface="Calibri" panose="020F0502020204030204" pitchFamily="34" charset="0"/>
                          <a:cs typeface="Times New Roman" panose="02020603050405020304" pitchFamily="18" charset="0"/>
                        </a:rPr>
                        <m:t>GHz</m:t>
                      </m:r>
                    </m:oMath>
                  </m:oMathPara>
                </a14:m>
                <a:endParaRPr lang="en-US" dirty="0"/>
              </a:p>
            </p:txBody>
          </p:sp>
        </mc:Choice>
        <mc:Fallback xmlns="">
          <p:sp>
            <p:nvSpPr>
              <p:cNvPr id="11" name="Rectángulo 10">
                <a:extLst>
                  <a:ext uri="{FF2B5EF4-FFF2-40B4-BE49-F238E27FC236}">
                    <a16:creationId xmlns:a16="http://schemas.microsoft.com/office/drawing/2014/main" xmlns="" xmlns:a14="http://schemas.microsoft.com/office/drawing/2010/main" id="{D5FEB599-EB08-4E09-B9D5-228B5B2B83ED}"/>
                  </a:ext>
                </a:extLst>
              </p:cNvPr>
              <p:cNvSpPr>
                <a:spLocks noRot="1" noChangeAspect="1" noMove="1" noResize="1" noEditPoints="1" noAdjustHandles="1" noChangeArrowheads="1" noChangeShapeType="1" noTextEdit="1"/>
              </p:cNvSpPr>
              <p:nvPr/>
            </p:nvSpPr>
            <p:spPr>
              <a:xfrm>
                <a:off x="9564225" y="3114230"/>
                <a:ext cx="1659429" cy="369332"/>
              </a:xfrm>
              <a:prstGeom prst="rect">
                <a:avLst/>
              </a:prstGeom>
              <a:blipFill rotWithShape="0">
                <a:blip r:embed="rId5"/>
                <a:stretch>
                  <a:fillRect/>
                </a:stretch>
              </a:blipFill>
            </p:spPr>
            <p:txBody>
              <a:bodyPr/>
              <a:lstStyle/>
              <a:p>
                <a:r>
                  <a:rPr lang="es-EC">
                    <a:noFill/>
                  </a:rPr>
                  <a:t> </a:t>
                </a:r>
              </a:p>
            </p:txBody>
          </p:sp>
        </mc:Fallback>
      </mc:AlternateContent>
      <p:pic>
        <p:nvPicPr>
          <p:cNvPr id="6" name="Imagen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425" y="1493463"/>
            <a:ext cx="10058397" cy="5037057"/>
          </a:xfrm>
          <a:prstGeom prst="rect">
            <a:avLst/>
          </a:prstGeom>
        </p:spPr>
      </p:pic>
      <p:cxnSp>
        <p:nvCxnSpPr>
          <p:cNvPr id="15" name="Conector recto de flecha 14">
            <a:extLst>
              <a:ext uri="{FF2B5EF4-FFF2-40B4-BE49-F238E27FC236}">
                <a16:creationId xmlns="" xmlns:a16="http://schemas.microsoft.com/office/drawing/2014/main" id="{695FB8EE-AB88-4882-9BDB-5B021E92B50D}"/>
              </a:ext>
            </a:extLst>
          </p:cNvPr>
          <p:cNvCxnSpPr/>
          <p:nvPr/>
        </p:nvCxnSpPr>
        <p:spPr>
          <a:xfrm flipV="1">
            <a:off x="2508672" y="2933403"/>
            <a:ext cx="3765128" cy="5130"/>
          </a:xfrm>
          <a:prstGeom prst="straightConnector1">
            <a:avLst/>
          </a:prstGeom>
          <a:ln w="38100" cap="flat" cmpd="sng" algn="ctr">
            <a:solidFill>
              <a:srgbClr val="0070C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CuadroTexto 15">
            <a:extLst>
              <a:ext uri="{FF2B5EF4-FFF2-40B4-BE49-F238E27FC236}">
                <a16:creationId xmlns="" xmlns:a16="http://schemas.microsoft.com/office/drawing/2014/main" id="{A5859F2A-6F89-42A6-97FF-A8736D0DC0C6}"/>
              </a:ext>
            </a:extLst>
          </p:cNvPr>
          <p:cNvSpPr txBox="1"/>
          <p:nvPr/>
        </p:nvSpPr>
        <p:spPr>
          <a:xfrm>
            <a:off x="4057208" y="2564071"/>
            <a:ext cx="453970" cy="369332"/>
          </a:xfrm>
          <a:prstGeom prst="rect">
            <a:avLst/>
          </a:prstGeom>
          <a:noFill/>
          <a:ln>
            <a:noFill/>
          </a:ln>
        </p:spPr>
        <p:txBody>
          <a:bodyPr wrap="none" rtlCol="0">
            <a:spAutoFit/>
          </a:bodyPr>
          <a:lstStyle/>
          <a:p>
            <a:r>
              <a:rPr lang="es-EC" b="1" dirty="0">
                <a:solidFill>
                  <a:srgbClr val="0070C0"/>
                </a:solidFill>
              </a:rPr>
              <a:t>AB</a:t>
            </a:r>
            <a:endParaRPr lang="en-US" b="1" dirty="0">
              <a:solidFill>
                <a:srgbClr val="0070C0"/>
              </a:solidFill>
            </a:endParaRPr>
          </a:p>
        </p:txBody>
      </p:sp>
      <p:sp>
        <p:nvSpPr>
          <p:cNvPr id="12" name="Rectángulo 11"/>
          <p:cNvSpPr/>
          <p:nvPr/>
        </p:nvSpPr>
        <p:spPr>
          <a:xfrm>
            <a:off x="4040293" y="791375"/>
            <a:ext cx="6154714" cy="461665"/>
          </a:xfrm>
          <a:prstGeom prst="rect">
            <a:avLst/>
          </a:prstGeom>
        </p:spPr>
        <p:txBody>
          <a:bodyPr wrap="square">
            <a:spAutoFit/>
          </a:bodyPr>
          <a:lstStyle/>
          <a:p>
            <a:r>
              <a:rPr lang="es-ES" sz="2400" b="1" dirty="0" smtClean="0"/>
              <a:t>MATRIZ DE BUTLER EN </a:t>
            </a:r>
            <a:r>
              <a:rPr lang="es-ES" sz="2400" b="1" dirty="0" err="1" smtClean="0"/>
              <a:t>SIW</a:t>
            </a:r>
            <a:endParaRPr lang="es-ES" sz="2400" b="1" dirty="0"/>
          </a:p>
        </p:txBody>
      </p:sp>
    </p:spTree>
    <p:extLst>
      <p:ext uri="{BB962C8B-B14F-4D97-AF65-F5344CB8AC3E}">
        <p14:creationId xmlns:p14="http://schemas.microsoft.com/office/powerpoint/2010/main" val="15817139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mc:AlternateContent xmlns:mc="http://schemas.openxmlformats.org/markup-compatibility/2006" xmlns:a14="http://schemas.microsoft.com/office/drawing/2010/main">
        <mc:Choice Requires="a14">
          <p:sp>
            <p:nvSpPr>
              <p:cNvPr id="4" name="Rectángulo 3">
                <a:extLst>
                  <a:ext uri="{FF2B5EF4-FFF2-40B4-BE49-F238E27FC236}">
                    <a16:creationId xmlns="" xmlns:a16="http://schemas.microsoft.com/office/drawing/2014/main" id="{4E6E7617-7DE0-4279-BB16-234F0CE7F11F}"/>
                  </a:ext>
                </a:extLst>
              </p:cNvPr>
              <p:cNvSpPr/>
              <p:nvPr/>
            </p:nvSpPr>
            <p:spPr>
              <a:xfrm>
                <a:off x="7268307" y="3871822"/>
                <a:ext cx="6096000" cy="1646541"/>
              </a:xfrm>
              <a:prstGeom prst="rect">
                <a:avLst/>
              </a:prstGeom>
            </p:spPr>
            <p:txBody>
              <a:bodyPr>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n-US" b="0" i="1" smtClean="0">
                                  <a:latin typeface="Cambria Math" panose="02040503050406030204" pitchFamily="18" charset="0"/>
                                  <a:ea typeface="Calibri" panose="020F0502020204030204" pitchFamily="34" charset="0"/>
                                  <a:cs typeface="Times New Roman" panose="02020603050405020304" pitchFamily="18" charset="0"/>
                                </a:rPr>
                                <m:t>21.08</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b="0" i="0" smtClean="0">
                                  <a:latin typeface="Cambria Math" panose="02040503050406030204" pitchFamily="18" charset="0"/>
                                  <a:ea typeface="Calibri" panose="020F0502020204030204" pitchFamily="34" charset="0"/>
                                  <a:cs typeface="Times New Roman" panose="02020603050405020304" pitchFamily="18" charset="0"/>
                                </a:rPr>
                                <m:t>18</m:t>
                              </m:r>
                              <m:r>
                                <a:rPr lang="en-US" b="0" i="0" smtClean="0">
                                  <a:latin typeface="Cambria Math" panose="02040503050406030204" pitchFamily="18" charset="0"/>
                                  <a:ea typeface="Calibri" panose="020F0502020204030204" pitchFamily="34" charset="0"/>
                                  <a:cs typeface="Times New Roman" panose="02020603050405020304" pitchFamily="18" charset="0"/>
                                </a:rPr>
                                <m:t>.72</m:t>
                              </m:r>
                            </m:num>
                            <m:den>
                              <m:r>
                                <a:rPr lang="es-EC" b="0" i="0" smtClean="0">
                                  <a:latin typeface="Cambria Math" panose="02040503050406030204" pitchFamily="18" charset="0"/>
                                  <a:ea typeface="Calibri" panose="020F0502020204030204" pitchFamily="34" charset="0"/>
                                  <a:cs typeface="Times New Roman" panose="02020603050405020304" pitchFamily="18" charset="0"/>
                                </a:rPr>
                                <m:t>20</m:t>
                              </m:r>
                            </m:den>
                          </m:f>
                        </m:e>
                      </m:d>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a:latin typeface="Cambria Math" panose="02040503050406030204" pitchFamily="18" charset="0"/>
                          <a:ea typeface="Times New Roman" panose="02020603050405020304" pitchFamily="18" charset="0"/>
                          <a:cs typeface="Times New Roman" panose="02020603050405020304" pitchFamily="18" charset="0"/>
                        </a:rPr>
                        <m:t>100</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Calibri" panose="020F0502020204030204" pitchFamily="34" charset="0"/>
                          <a:cs typeface="Times New Roman" panose="02020603050405020304" pitchFamily="18" charset="0"/>
                        </a:rPr>
                        <m:t>AB</m:t>
                      </m:r>
                      <m:r>
                        <a:rPr lang="es-EC">
                          <a:latin typeface="Cambria Math" panose="02040503050406030204" pitchFamily="18" charset="0"/>
                          <a:ea typeface="Calibri" panose="020F0502020204030204" pitchFamily="34" charset="0"/>
                          <a:cs typeface="Times New Roman" panose="02020603050405020304" pitchFamily="18" charset="0"/>
                        </a:rPr>
                        <m:t>%=11.8 %</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ángulo 3">
                <a:extLst>
                  <a:ext uri="{FF2B5EF4-FFF2-40B4-BE49-F238E27FC236}">
                    <a16:creationId xmlns:a16="http://schemas.microsoft.com/office/drawing/2014/main" xmlns="" xmlns:a14="http://schemas.microsoft.com/office/drawing/2010/main" id="{4E6E7617-7DE0-4279-BB16-234F0CE7F11F}"/>
                  </a:ext>
                </a:extLst>
              </p:cNvPr>
              <p:cNvSpPr>
                <a:spLocks noRot="1" noChangeAspect="1" noMove="1" noResize="1" noEditPoints="1" noAdjustHandles="1" noChangeArrowheads="1" noChangeShapeType="1" noTextEdit="1"/>
              </p:cNvSpPr>
              <p:nvPr/>
            </p:nvSpPr>
            <p:spPr>
              <a:xfrm>
                <a:off x="7268307" y="3871822"/>
                <a:ext cx="6096000" cy="1646541"/>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a:extLst>
                  <a:ext uri="{FF2B5EF4-FFF2-40B4-BE49-F238E27FC236}">
                    <a16:creationId xmlns="" xmlns:a16="http://schemas.microsoft.com/office/drawing/2014/main" id="{D5FEB599-EB08-4E09-B9D5-228B5B2B83ED}"/>
                  </a:ext>
                </a:extLst>
              </p:cNvPr>
              <p:cNvSpPr/>
              <p:nvPr/>
            </p:nvSpPr>
            <p:spPr>
              <a:xfrm>
                <a:off x="9564225" y="3114230"/>
                <a:ext cx="1659429"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=2.36</m:t>
                      </m:r>
                      <m:r>
                        <m:rPr>
                          <m:sty m:val="p"/>
                        </m:rPr>
                        <a:rPr lang="es-EC" b="0" i="0" smtClean="0">
                          <a:latin typeface="Cambria Math" panose="02040503050406030204" pitchFamily="18" charset="0"/>
                          <a:ea typeface="Calibri" panose="020F0502020204030204" pitchFamily="34" charset="0"/>
                          <a:cs typeface="Times New Roman" panose="02020603050405020304" pitchFamily="18" charset="0"/>
                        </a:rPr>
                        <m:t>GHz</m:t>
                      </m:r>
                    </m:oMath>
                  </m:oMathPara>
                </a14:m>
                <a:endParaRPr lang="en-US" dirty="0"/>
              </a:p>
            </p:txBody>
          </p:sp>
        </mc:Choice>
        <mc:Fallback xmlns="">
          <p:sp>
            <p:nvSpPr>
              <p:cNvPr id="11" name="Rectángulo 10">
                <a:extLst>
                  <a:ext uri="{FF2B5EF4-FFF2-40B4-BE49-F238E27FC236}">
                    <a16:creationId xmlns:a16="http://schemas.microsoft.com/office/drawing/2014/main" xmlns="" xmlns:a14="http://schemas.microsoft.com/office/drawing/2010/main" id="{D5FEB599-EB08-4E09-B9D5-228B5B2B83ED}"/>
                  </a:ext>
                </a:extLst>
              </p:cNvPr>
              <p:cNvSpPr>
                <a:spLocks noRot="1" noChangeAspect="1" noMove="1" noResize="1" noEditPoints="1" noAdjustHandles="1" noChangeArrowheads="1" noChangeShapeType="1" noTextEdit="1"/>
              </p:cNvSpPr>
              <p:nvPr/>
            </p:nvSpPr>
            <p:spPr>
              <a:xfrm>
                <a:off x="9564225" y="3114230"/>
                <a:ext cx="1659429" cy="369332"/>
              </a:xfrm>
              <a:prstGeom prst="rect">
                <a:avLst/>
              </a:prstGeom>
              <a:blipFill rotWithShape="0">
                <a:blip r:embed="rId5"/>
                <a:stretch>
                  <a:fillRect/>
                </a:stretch>
              </a:blipFill>
            </p:spPr>
            <p:txBody>
              <a:bodyPr/>
              <a:lstStyle/>
              <a:p>
                <a:r>
                  <a:rPr lang="es-EC">
                    <a:noFill/>
                  </a:rPr>
                  <a:t> </a:t>
                </a:r>
              </a:p>
            </p:txBody>
          </p:sp>
        </mc:Fallback>
      </mc:AlternateContent>
      <p:pic>
        <p:nvPicPr>
          <p:cNvPr id="6" name="Imagen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4172" y="1456892"/>
            <a:ext cx="10058397" cy="5037056"/>
          </a:xfrm>
          <a:prstGeom prst="rect">
            <a:avLst/>
          </a:prstGeom>
        </p:spPr>
      </p:pic>
      <p:cxnSp>
        <p:nvCxnSpPr>
          <p:cNvPr id="15" name="Conector recto de flecha 14">
            <a:extLst>
              <a:ext uri="{FF2B5EF4-FFF2-40B4-BE49-F238E27FC236}">
                <a16:creationId xmlns="" xmlns:a16="http://schemas.microsoft.com/office/drawing/2014/main" id="{695FB8EE-AB88-4882-9BDB-5B021E92B50D}"/>
              </a:ext>
            </a:extLst>
          </p:cNvPr>
          <p:cNvCxnSpPr/>
          <p:nvPr/>
        </p:nvCxnSpPr>
        <p:spPr>
          <a:xfrm flipV="1">
            <a:off x="2635672" y="2955845"/>
            <a:ext cx="3551042" cy="5130"/>
          </a:xfrm>
          <a:prstGeom prst="straightConnector1">
            <a:avLst/>
          </a:prstGeom>
          <a:ln w="38100" cap="flat" cmpd="sng" algn="ctr">
            <a:solidFill>
              <a:srgbClr val="0070C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CuadroTexto 15">
            <a:extLst>
              <a:ext uri="{FF2B5EF4-FFF2-40B4-BE49-F238E27FC236}">
                <a16:creationId xmlns="" xmlns:a16="http://schemas.microsoft.com/office/drawing/2014/main" id="{A5859F2A-6F89-42A6-97FF-A8736D0DC0C6}"/>
              </a:ext>
            </a:extLst>
          </p:cNvPr>
          <p:cNvSpPr txBox="1"/>
          <p:nvPr/>
        </p:nvSpPr>
        <p:spPr>
          <a:xfrm>
            <a:off x="3586323" y="3317824"/>
            <a:ext cx="453970" cy="369332"/>
          </a:xfrm>
          <a:prstGeom prst="rect">
            <a:avLst/>
          </a:prstGeom>
          <a:noFill/>
          <a:ln>
            <a:noFill/>
          </a:ln>
        </p:spPr>
        <p:txBody>
          <a:bodyPr wrap="none" rtlCol="0">
            <a:spAutoFit/>
          </a:bodyPr>
          <a:lstStyle/>
          <a:p>
            <a:r>
              <a:rPr lang="es-EC" b="1" dirty="0">
                <a:solidFill>
                  <a:srgbClr val="0070C0"/>
                </a:solidFill>
              </a:rPr>
              <a:t>AB</a:t>
            </a:r>
            <a:endParaRPr lang="en-US" b="1" dirty="0">
              <a:solidFill>
                <a:srgbClr val="0070C0"/>
              </a:solidFill>
            </a:endParaRPr>
          </a:p>
        </p:txBody>
      </p:sp>
      <p:sp>
        <p:nvSpPr>
          <p:cNvPr id="12" name="Rectángulo 11"/>
          <p:cNvSpPr/>
          <p:nvPr/>
        </p:nvSpPr>
        <p:spPr>
          <a:xfrm>
            <a:off x="4040293" y="840168"/>
            <a:ext cx="6154714" cy="461665"/>
          </a:xfrm>
          <a:prstGeom prst="rect">
            <a:avLst/>
          </a:prstGeom>
        </p:spPr>
        <p:txBody>
          <a:bodyPr wrap="square">
            <a:spAutoFit/>
          </a:bodyPr>
          <a:lstStyle/>
          <a:p>
            <a:r>
              <a:rPr lang="es-ES" sz="2400" b="1" dirty="0" smtClean="0"/>
              <a:t>MATRIZ DE BUTLER EN </a:t>
            </a:r>
            <a:r>
              <a:rPr lang="es-ES" sz="2400" b="1" dirty="0" err="1" smtClean="0"/>
              <a:t>SIW</a:t>
            </a:r>
            <a:endParaRPr lang="es-ES" sz="2400" b="1" dirty="0"/>
          </a:p>
        </p:txBody>
      </p:sp>
    </p:spTree>
    <p:extLst>
      <p:ext uri="{BB962C8B-B14F-4D97-AF65-F5344CB8AC3E}">
        <p14:creationId xmlns:p14="http://schemas.microsoft.com/office/powerpoint/2010/main" val="15323876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mc:AlternateContent xmlns:mc="http://schemas.openxmlformats.org/markup-compatibility/2006" xmlns:a14="http://schemas.microsoft.com/office/drawing/2010/main">
        <mc:Choice Requires="a14">
          <p:sp>
            <p:nvSpPr>
              <p:cNvPr id="4" name="Rectángulo 3">
                <a:extLst>
                  <a:ext uri="{FF2B5EF4-FFF2-40B4-BE49-F238E27FC236}">
                    <a16:creationId xmlns="" xmlns:a16="http://schemas.microsoft.com/office/drawing/2014/main" id="{4E6E7617-7DE0-4279-BB16-234F0CE7F11F}"/>
                  </a:ext>
                </a:extLst>
              </p:cNvPr>
              <p:cNvSpPr/>
              <p:nvPr/>
            </p:nvSpPr>
            <p:spPr>
              <a:xfrm>
                <a:off x="7268307" y="3871822"/>
                <a:ext cx="6096000" cy="1646541"/>
              </a:xfrm>
              <a:prstGeom prst="rect">
                <a:avLst/>
              </a:prstGeom>
            </p:spPr>
            <p:txBody>
              <a:bodyPr>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n-US" b="0" i="1" smtClean="0">
                                  <a:latin typeface="Cambria Math" panose="02040503050406030204" pitchFamily="18" charset="0"/>
                                  <a:ea typeface="Calibri" panose="020F0502020204030204" pitchFamily="34" charset="0"/>
                                  <a:cs typeface="Times New Roman" panose="02020603050405020304" pitchFamily="18" charset="0"/>
                                </a:rPr>
                                <m:t>21.08</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b="0" i="0" smtClean="0">
                                  <a:latin typeface="Cambria Math" panose="02040503050406030204" pitchFamily="18" charset="0"/>
                                  <a:ea typeface="Calibri" panose="020F0502020204030204" pitchFamily="34" charset="0"/>
                                  <a:cs typeface="Times New Roman" panose="02020603050405020304" pitchFamily="18" charset="0"/>
                                </a:rPr>
                                <m:t>18</m:t>
                              </m:r>
                              <m:r>
                                <a:rPr lang="en-US" b="0" i="0" smtClean="0">
                                  <a:latin typeface="Cambria Math" panose="02040503050406030204" pitchFamily="18" charset="0"/>
                                  <a:ea typeface="Calibri" panose="020F0502020204030204" pitchFamily="34" charset="0"/>
                                  <a:cs typeface="Times New Roman" panose="02020603050405020304" pitchFamily="18" charset="0"/>
                                </a:rPr>
                                <m:t>.72</m:t>
                              </m:r>
                            </m:num>
                            <m:den>
                              <m:r>
                                <a:rPr lang="es-EC" b="0" i="0" smtClean="0">
                                  <a:latin typeface="Cambria Math" panose="02040503050406030204" pitchFamily="18" charset="0"/>
                                  <a:ea typeface="Calibri" panose="020F0502020204030204" pitchFamily="34" charset="0"/>
                                  <a:cs typeface="Times New Roman" panose="02020603050405020304" pitchFamily="18" charset="0"/>
                                </a:rPr>
                                <m:t>20</m:t>
                              </m:r>
                            </m:den>
                          </m:f>
                        </m:e>
                      </m:d>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a:latin typeface="Cambria Math" panose="02040503050406030204" pitchFamily="18" charset="0"/>
                          <a:ea typeface="Times New Roman" panose="02020603050405020304" pitchFamily="18" charset="0"/>
                          <a:cs typeface="Times New Roman" panose="02020603050405020304" pitchFamily="18" charset="0"/>
                        </a:rPr>
                        <m:t>100</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Calibri" panose="020F0502020204030204" pitchFamily="34" charset="0"/>
                          <a:cs typeface="Times New Roman" panose="02020603050405020304" pitchFamily="18" charset="0"/>
                        </a:rPr>
                        <m:t>AB</m:t>
                      </m:r>
                      <m:r>
                        <a:rPr lang="es-EC">
                          <a:latin typeface="Cambria Math" panose="02040503050406030204" pitchFamily="18" charset="0"/>
                          <a:ea typeface="Calibri" panose="020F0502020204030204" pitchFamily="34" charset="0"/>
                          <a:cs typeface="Times New Roman" panose="02020603050405020304" pitchFamily="18" charset="0"/>
                        </a:rPr>
                        <m:t>%=11.8 %</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ángulo 3">
                <a:extLst>
                  <a:ext uri="{FF2B5EF4-FFF2-40B4-BE49-F238E27FC236}">
                    <a16:creationId xmlns:a16="http://schemas.microsoft.com/office/drawing/2014/main" xmlns="" xmlns:a14="http://schemas.microsoft.com/office/drawing/2010/main" id="{4E6E7617-7DE0-4279-BB16-234F0CE7F11F}"/>
                  </a:ext>
                </a:extLst>
              </p:cNvPr>
              <p:cNvSpPr>
                <a:spLocks noRot="1" noChangeAspect="1" noMove="1" noResize="1" noEditPoints="1" noAdjustHandles="1" noChangeArrowheads="1" noChangeShapeType="1" noTextEdit="1"/>
              </p:cNvSpPr>
              <p:nvPr/>
            </p:nvSpPr>
            <p:spPr>
              <a:xfrm>
                <a:off x="7268307" y="3871822"/>
                <a:ext cx="6096000" cy="1646541"/>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a:extLst>
                  <a:ext uri="{FF2B5EF4-FFF2-40B4-BE49-F238E27FC236}">
                    <a16:creationId xmlns="" xmlns:a16="http://schemas.microsoft.com/office/drawing/2014/main" id="{D5FEB599-EB08-4E09-B9D5-228B5B2B83ED}"/>
                  </a:ext>
                </a:extLst>
              </p:cNvPr>
              <p:cNvSpPr/>
              <p:nvPr/>
            </p:nvSpPr>
            <p:spPr>
              <a:xfrm>
                <a:off x="9564225" y="3114230"/>
                <a:ext cx="1659429"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=2.36</m:t>
                      </m:r>
                      <m:r>
                        <m:rPr>
                          <m:sty m:val="p"/>
                        </m:rPr>
                        <a:rPr lang="es-EC" b="0" i="0" smtClean="0">
                          <a:latin typeface="Cambria Math" panose="02040503050406030204" pitchFamily="18" charset="0"/>
                          <a:ea typeface="Calibri" panose="020F0502020204030204" pitchFamily="34" charset="0"/>
                          <a:cs typeface="Times New Roman" panose="02020603050405020304" pitchFamily="18" charset="0"/>
                        </a:rPr>
                        <m:t>GHz</m:t>
                      </m:r>
                    </m:oMath>
                  </m:oMathPara>
                </a14:m>
                <a:endParaRPr lang="en-US" dirty="0"/>
              </a:p>
            </p:txBody>
          </p:sp>
        </mc:Choice>
        <mc:Fallback xmlns="">
          <p:sp>
            <p:nvSpPr>
              <p:cNvPr id="11" name="Rectángulo 10">
                <a:extLst>
                  <a:ext uri="{FF2B5EF4-FFF2-40B4-BE49-F238E27FC236}">
                    <a16:creationId xmlns:a16="http://schemas.microsoft.com/office/drawing/2014/main" xmlns="" xmlns:a14="http://schemas.microsoft.com/office/drawing/2010/main" id="{D5FEB599-EB08-4E09-B9D5-228B5B2B83ED}"/>
                  </a:ext>
                </a:extLst>
              </p:cNvPr>
              <p:cNvSpPr>
                <a:spLocks noRot="1" noChangeAspect="1" noMove="1" noResize="1" noEditPoints="1" noAdjustHandles="1" noChangeArrowheads="1" noChangeShapeType="1" noTextEdit="1"/>
              </p:cNvSpPr>
              <p:nvPr/>
            </p:nvSpPr>
            <p:spPr>
              <a:xfrm>
                <a:off x="9564225" y="3114230"/>
                <a:ext cx="1659429" cy="369332"/>
              </a:xfrm>
              <a:prstGeom prst="rect">
                <a:avLst/>
              </a:prstGeom>
              <a:blipFill rotWithShape="0">
                <a:blip r:embed="rId5"/>
                <a:stretch>
                  <a:fillRect/>
                </a:stretch>
              </a:blipFill>
            </p:spPr>
            <p:txBody>
              <a:bodyPr/>
              <a:lstStyle/>
              <a:p>
                <a:r>
                  <a:rPr lang="es-EC">
                    <a:noFill/>
                  </a:rPr>
                  <a:t> </a:t>
                </a:r>
              </a:p>
            </p:txBody>
          </p:sp>
        </mc:Fallback>
      </mc:AlternateContent>
      <p:pic>
        <p:nvPicPr>
          <p:cNvPr id="6" name="Imagen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425" y="1493463"/>
            <a:ext cx="10058397" cy="5037057"/>
          </a:xfrm>
          <a:prstGeom prst="rect">
            <a:avLst/>
          </a:prstGeom>
        </p:spPr>
      </p:pic>
      <p:cxnSp>
        <p:nvCxnSpPr>
          <p:cNvPr id="15" name="Conector recto de flecha 14">
            <a:extLst>
              <a:ext uri="{FF2B5EF4-FFF2-40B4-BE49-F238E27FC236}">
                <a16:creationId xmlns="" xmlns:a16="http://schemas.microsoft.com/office/drawing/2014/main" id="{695FB8EE-AB88-4882-9BDB-5B021E92B50D}"/>
              </a:ext>
            </a:extLst>
          </p:cNvPr>
          <p:cNvCxnSpPr/>
          <p:nvPr/>
        </p:nvCxnSpPr>
        <p:spPr>
          <a:xfrm flipV="1">
            <a:off x="1848272" y="3687156"/>
            <a:ext cx="3551042" cy="5130"/>
          </a:xfrm>
          <a:prstGeom prst="straightConnector1">
            <a:avLst/>
          </a:prstGeom>
          <a:ln w="38100" cap="flat" cmpd="sng" algn="ctr">
            <a:solidFill>
              <a:srgbClr val="0070C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CuadroTexto 15">
            <a:extLst>
              <a:ext uri="{FF2B5EF4-FFF2-40B4-BE49-F238E27FC236}">
                <a16:creationId xmlns="" xmlns:a16="http://schemas.microsoft.com/office/drawing/2014/main" id="{A5859F2A-6F89-42A6-97FF-A8736D0DC0C6}"/>
              </a:ext>
            </a:extLst>
          </p:cNvPr>
          <p:cNvSpPr txBox="1"/>
          <p:nvPr/>
        </p:nvSpPr>
        <p:spPr>
          <a:xfrm>
            <a:off x="3586323" y="3317824"/>
            <a:ext cx="453970" cy="369332"/>
          </a:xfrm>
          <a:prstGeom prst="rect">
            <a:avLst/>
          </a:prstGeom>
          <a:noFill/>
          <a:ln>
            <a:noFill/>
          </a:ln>
        </p:spPr>
        <p:txBody>
          <a:bodyPr wrap="none" rtlCol="0">
            <a:spAutoFit/>
          </a:bodyPr>
          <a:lstStyle/>
          <a:p>
            <a:r>
              <a:rPr lang="es-EC" b="1" dirty="0">
                <a:solidFill>
                  <a:srgbClr val="0070C0"/>
                </a:solidFill>
              </a:rPr>
              <a:t>AB</a:t>
            </a:r>
            <a:endParaRPr lang="en-US" b="1" dirty="0">
              <a:solidFill>
                <a:srgbClr val="0070C0"/>
              </a:solidFill>
            </a:endParaRPr>
          </a:p>
        </p:txBody>
      </p:sp>
      <p:sp>
        <p:nvSpPr>
          <p:cNvPr id="12" name="Rectángulo 11"/>
          <p:cNvSpPr/>
          <p:nvPr/>
        </p:nvSpPr>
        <p:spPr>
          <a:xfrm>
            <a:off x="4215373" y="837668"/>
            <a:ext cx="6154714" cy="461665"/>
          </a:xfrm>
          <a:prstGeom prst="rect">
            <a:avLst/>
          </a:prstGeom>
        </p:spPr>
        <p:txBody>
          <a:bodyPr wrap="square">
            <a:spAutoFit/>
          </a:bodyPr>
          <a:lstStyle/>
          <a:p>
            <a:r>
              <a:rPr lang="es-ES" sz="2400" b="1" dirty="0" smtClean="0"/>
              <a:t>MATRIZ DE BUTLER EN </a:t>
            </a:r>
            <a:r>
              <a:rPr lang="es-ES" sz="2400" b="1" dirty="0" err="1" smtClean="0"/>
              <a:t>SIW</a:t>
            </a:r>
            <a:endParaRPr lang="es-ES" sz="2400" b="1" dirty="0"/>
          </a:p>
        </p:txBody>
      </p:sp>
    </p:spTree>
    <p:extLst>
      <p:ext uri="{BB962C8B-B14F-4D97-AF65-F5344CB8AC3E}">
        <p14:creationId xmlns:p14="http://schemas.microsoft.com/office/powerpoint/2010/main" val="31327821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IMPLEMENTACIÓN</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12" name="Rectángulo 11"/>
          <p:cNvSpPr/>
          <p:nvPr/>
        </p:nvSpPr>
        <p:spPr>
          <a:xfrm>
            <a:off x="2916413" y="995789"/>
            <a:ext cx="6154714" cy="461665"/>
          </a:xfrm>
          <a:prstGeom prst="rect">
            <a:avLst/>
          </a:prstGeom>
        </p:spPr>
        <p:txBody>
          <a:bodyPr wrap="square">
            <a:spAutoFit/>
          </a:bodyPr>
          <a:lstStyle/>
          <a:p>
            <a:r>
              <a:rPr lang="es-ES" sz="2400" b="1" dirty="0" smtClean="0"/>
              <a:t>MATRIZ DE BUTLER EN </a:t>
            </a:r>
            <a:r>
              <a:rPr lang="es-ES" sz="2400" b="1" dirty="0" err="1" smtClean="0"/>
              <a:t>SIW</a:t>
            </a:r>
            <a:r>
              <a:rPr lang="es-ES" sz="2400" b="1" dirty="0" smtClean="0"/>
              <a:t> IMPLEMENTADO</a:t>
            </a:r>
            <a:endParaRPr lang="es-ES" sz="2400" b="1" dirty="0"/>
          </a:p>
        </p:txBody>
      </p:sp>
      <p:pic>
        <p:nvPicPr>
          <p:cNvPr id="3" name="Imagen 2"/>
          <p:cNvPicPr>
            <a:picLocks noChangeAspect="1"/>
          </p:cNvPicPr>
          <p:nvPr/>
        </p:nvPicPr>
        <p:blipFill>
          <a:blip r:embed="rId3"/>
          <a:stretch>
            <a:fillRect/>
          </a:stretch>
        </p:blipFill>
        <p:spPr>
          <a:xfrm>
            <a:off x="2478087" y="1575345"/>
            <a:ext cx="1876425" cy="4171950"/>
          </a:xfrm>
          <a:prstGeom prst="rect">
            <a:avLst/>
          </a:prstGeom>
        </p:spPr>
      </p:pic>
      <p:pic>
        <p:nvPicPr>
          <p:cNvPr id="4" name="Imagen 3"/>
          <p:cNvPicPr>
            <a:picLocks noChangeAspect="1"/>
          </p:cNvPicPr>
          <p:nvPr/>
        </p:nvPicPr>
        <p:blipFill>
          <a:blip r:embed="rId4"/>
          <a:stretch>
            <a:fillRect/>
          </a:stretch>
        </p:blipFill>
        <p:spPr>
          <a:xfrm>
            <a:off x="6884987" y="1611008"/>
            <a:ext cx="1876425" cy="4171950"/>
          </a:xfrm>
          <a:prstGeom prst="rect">
            <a:avLst/>
          </a:prstGeom>
        </p:spPr>
      </p:pic>
    </p:spTree>
    <p:extLst>
      <p:ext uri="{BB962C8B-B14F-4D97-AF65-F5344CB8AC3E}">
        <p14:creationId xmlns:p14="http://schemas.microsoft.com/office/powerpoint/2010/main" val="1808030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mc:AlternateContent xmlns:mc="http://schemas.openxmlformats.org/markup-compatibility/2006" xmlns:a14="http://schemas.microsoft.com/office/drawing/2010/main">
        <mc:Choice Requires="a14">
          <p:sp>
            <p:nvSpPr>
              <p:cNvPr id="4" name="Rectángulo 3">
                <a:extLst>
                  <a:ext uri="{FF2B5EF4-FFF2-40B4-BE49-F238E27FC236}">
                    <a16:creationId xmlns="" xmlns:a16="http://schemas.microsoft.com/office/drawing/2014/main" id="{4E6E7617-7DE0-4279-BB16-234F0CE7F11F}"/>
                  </a:ext>
                </a:extLst>
              </p:cNvPr>
              <p:cNvSpPr/>
              <p:nvPr/>
            </p:nvSpPr>
            <p:spPr>
              <a:xfrm>
                <a:off x="7268307" y="3871822"/>
                <a:ext cx="6096000" cy="1646541"/>
              </a:xfrm>
              <a:prstGeom prst="rect">
                <a:avLst/>
              </a:prstGeom>
            </p:spPr>
            <p:txBody>
              <a:bodyPr>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n-US" b="0" i="1" smtClean="0">
                                  <a:latin typeface="Cambria Math" panose="02040503050406030204" pitchFamily="18" charset="0"/>
                                  <a:ea typeface="Calibri" panose="020F0502020204030204" pitchFamily="34" charset="0"/>
                                  <a:cs typeface="Times New Roman" panose="02020603050405020304" pitchFamily="18" charset="0"/>
                                </a:rPr>
                                <m:t>21.08</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b="0" i="0" smtClean="0">
                                  <a:latin typeface="Cambria Math" panose="02040503050406030204" pitchFamily="18" charset="0"/>
                                  <a:ea typeface="Calibri" panose="020F0502020204030204" pitchFamily="34" charset="0"/>
                                  <a:cs typeface="Times New Roman" panose="02020603050405020304" pitchFamily="18" charset="0"/>
                                </a:rPr>
                                <m:t>18</m:t>
                              </m:r>
                              <m:r>
                                <a:rPr lang="en-US" b="0" i="0" smtClean="0">
                                  <a:latin typeface="Cambria Math" panose="02040503050406030204" pitchFamily="18" charset="0"/>
                                  <a:ea typeface="Calibri" panose="020F0502020204030204" pitchFamily="34" charset="0"/>
                                  <a:cs typeface="Times New Roman" panose="02020603050405020304" pitchFamily="18" charset="0"/>
                                </a:rPr>
                                <m:t>.72</m:t>
                              </m:r>
                            </m:num>
                            <m:den>
                              <m:r>
                                <a:rPr lang="es-EC" b="0" i="0" smtClean="0">
                                  <a:latin typeface="Cambria Math" panose="02040503050406030204" pitchFamily="18" charset="0"/>
                                  <a:ea typeface="Calibri" panose="020F0502020204030204" pitchFamily="34" charset="0"/>
                                  <a:cs typeface="Times New Roman" panose="02020603050405020304" pitchFamily="18" charset="0"/>
                                </a:rPr>
                                <m:t>20</m:t>
                              </m:r>
                            </m:den>
                          </m:f>
                        </m:e>
                      </m:d>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a:latin typeface="Cambria Math" panose="02040503050406030204" pitchFamily="18" charset="0"/>
                          <a:ea typeface="Times New Roman" panose="02020603050405020304" pitchFamily="18" charset="0"/>
                          <a:cs typeface="Times New Roman" panose="02020603050405020304" pitchFamily="18" charset="0"/>
                        </a:rPr>
                        <m:t>100</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Calibri" panose="020F0502020204030204" pitchFamily="34" charset="0"/>
                          <a:cs typeface="Times New Roman" panose="02020603050405020304" pitchFamily="18" charset="0"/>
                        </a:rPr>
                        <m:t>AB</m:t>
                      </m:r>
                      <m:r>
                        <a:rPr lang="es-EC">
                          <a:latin typeface="Cambria Math" panose="02040503050406030204" pitchFamily="18" charset="0"/>
                          <a:ea typeface="Calibri" panose="020F0502020204030204" pitchFamily="34" charset="0"/>
                          <a:cs typeface="Times New Roman" panose="02020603050405020304" pitchFamily="18" charset="0"/>
                        </a:rPr>
                        <m:t>%=11.8 %</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ángulo 3">
                <a:extLst>
                  <a:ext uri="{FF2B5EF4-FFF2-40B4-BE49-F238E27FC236}">
                    <a16:creationId xmlns:a16="http://schemas.microsoft.com/office/drawing/2014/main" xmlns="" xmlns:a14="http://schemas.microsoft.com/office/drawing/2010/main" id="{4E6E7617-7DE0-4279-BB16-234F0CE7F11F}"/>
                  </a:ext>
                </a:extLst>
              </p:cNvPr>
              <p:cNvSpPr>
                <a:spLocks noRot="1" noChangeAspect="1" noMove="1" noResize="1" noEditPoints="1" noAdjustHandles="1" noChangeArrowheads="1" noChangeShapeType="1" noTextEdit="1"/>
              </p:cNvSpPr>
              <p:nvPr/>
            </p:nvSpPr>
            <p:spPr>
              <a:xfrm>
                <a:off x="7268307" y="3871822"/>
                <a:ext cx="6096000" cy="1646541"/>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a:extLst>
                  <a:ext uri="{FF2B5EF4-FFF2-40B4-BE49-F238E27FC236}">
                    <a16:creationId xmlns="" xmlns:a16="http://schemas.microsoft.com/office/drawing/2014/main" id="{D5FEB599-EB08-4E09-B9D5-228B5B2B83ED}"/>
                  </a:ext>
                </a:extLst>
              </p:cNvPr>
              <p:cNvSpPr/>
              <p:nvPr/>
            </p:nvSpPr>
            <p:spPr>
              <a:xfrm>
                <a:off x="9564225" y="3114230"/>
                <a:ext cx="1659429"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=2.36</m:t>
                      </m:r>
                      <m:r>
                        <m:rPr>
                          <m:sty m:val="p"/>
                        </m:rPr>
                        <a:rPr lang="es-EC" b="0" i="0" smtClean="0">
                          <a:latin typeface="Cambria Math" panose="02040503050406030204" pitchFamily="18" charset="0"/>
                          <a:ea typeface="Calibri" panose="020F0502020204030204" pitchFamily="34" charset="0"/>
                          <a:cs typeface="Times New Roman" panose="02020603050405020304" pitchFamily="18" charset="0"/>
                        </a:rPr>
                        <m:t>GHz</m:t>
                      </m:r>
                    </m:oMath>
                  </m:oMathPara>
                </a14:m>
                <a:endParaRPr lang="en-US" dirty="0"/>
              </a:p>
            </p:txBody>
          </p:sp>
        </mc:Choice>
        <mc:Fallback xmlns="">
          <p:sp>
            <p:nvSpPr>
              <p:cNvPr id="11" name="Rectángulo 10">
                <a:extLst>
                  <a:ext uri="{FF2B5EF4-FFF2-40B4-BE49-F238E27FC236}">
                    <a16:creationId xmlns:a16="http://schemas.microsoft.com/office/drawing/2014/main" xmlns="" xmlns:a14="http://schemas.microsoft.com/office/drawing/2010/main" id="{D5FEB599-EB08-4E09-B9D5-228B5B2B83ED}"/>
                  </a:ext>
                </a:extLst>
              </p:cNvPr>
              <p:cNvSpPr>
                <a:spLocks noRot="1" noChangeAspect="1" noMove="1" noResize="1" noEditPoints="1" noAdjustHandles="1" noChangeArrowheads="1" noChangeShapeType="1" noTextEdit="1"/>
              </p:cNvSpPr>
              <p:nvPr/>
            </p:nvSpPr>
            <p:spPr>
              <a:xfrm>
                <a:off x="9564225" y="3114230"/>
                <a:ext cx="1659429" cy="369332"/>
              </a:xfrm>
              <a:prstGeom prst="rect">
                <a:avLst/>
              </a:prstGeom>
              <a:blipFill rotWithShape="0">
                <a:blip r:embed="rId5"/>
                <a:stretch>
                  <a:fillRect/>
                </a:stretch>
              </a:blipFill>
            </p:spPr>
            <p:txBody>
              <a:bodyPr/>
              <a:lstStyle/>
              <a:p>
                <a:r>
                  <a:rPr lang="es-EC">
                    <a:noFill/>
                  </a:rPr>
                  <a:t> </a:t>
                </a:r>
              </a:p>
            </p:txBody>
          </p:sp>
        </mc:Fallback>
      </mc:AlternateContent>
      <p:pic>
        <p:nvPicPr>
          <p:cNvPr id="6" name="Imagen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187" y="1390755"/>
            <a:ext cx="10058397" cy="5037056"/>
          </a:xfrm>
          <a:prstGeom prst="rect">
            <a:avLst/>
          </a:prstGeom>
        </p:spPr>
      </p:pic>
      <p:cxnSp>
        <p:nvCxnSpPr>
          <p:cNvPr id="15" name="Conector recto de flecha 14">
            <a:extLst>
              <a:ext uri="{FF2B5EF4-FFF2-40B4-BE49-F238E27FC236}">
                <a16:creationId xmlns="" xmlns:a16="http://schemas.microsoft.com/office/drawing/2014/main" id="{695FB8EE-AB88-4882-9BDB-5B021E92B50D}"/>
              </a:ext>
            </a:extLst>
          </p:cNvPr>
          <p:cNvCxnSpPr/>
          <p:nvPr/>
        </p:nvCxnSpPr>
        <p:spPr>
          <a:xfrm flipV="1">
            <a:off x="1448222" y="3502490"/>
            <a:ext cx="4495378" cy="5130"/>
          </a:xfrm>
          <a:prstGeom prst="straightConnector1">
            <a:avLst/>
          </a:prstGeom>
          <a:ln w="38100" cap="flat" cmpd="sng" algn="ctr">
            <a:solidFill>
              <a:srgbClr val="0070C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CuadroTexto 15">
            <a:extLst>
              <a:ext uri="{FF2B5EF4-FFF2-40B4-BE49-F238E27FC236}">
                <a16:creationId xmlns="" xmlns:a16="http://schemas.microsoft.com/office/drawing/2014/main" id="{A5859F2A-6F89-42A6-97FF-A8736D0DC0C6}"/>
              </a:ext>
            </a:extLst>
          </p:cNvPr>
          <p:cNvSpPr txBox="1"/>
          <p:nvPr/>
        </p:nvSpPr>
        <p:spPr>
          <a:xfrm>
            <a:off x="3586323" y="3317824"/>
            <a:ext cx="453970" cy="369332"/>
          </a:xfrm>
          <a:prstGeom prst="rect">
            <a:avLst/>
          </a:prstGeom>
          <a:noFill/>
          <a:ln>
            <a:noFill/>
          </a:ln>
        </p:spPr>
        <p:txBody>
          <a:bodyPr wrap="none" rtlCol="0">
            <a:spAutoFit/>
          </a:bodyPr>
          <a:lstStyle/>
          <a:p>
            <a:r>
              <a:rPr lang="es-EC" b="1" dirty="0">
                <a:solidFill>
                  <a:srgbClr val="0070C0"/>
                </a:solidFill>
              </a:rPr>
              <a:t>AB</a:t>
            </a:r>
            <a:endParaRPr lang="en-US" b="1" dirty="0">
              <a:solidFill>
                <a:srgbClr val="0070C0"/>
              </a:solidFill>
            </a:endParaRPr>
          </a:p>
        </p:txBody>
      </p:sp>
      <p:sp>
        <p:nvSpPr>
          <p:cNvPr id="12" name="Rectángulo 11"/>
          <p:cNvSpPr/>
          <p:nvPr/>
        </p:nvSpPr>
        <p:spPr>
          <a:xfrm>
            <a:off x="1034900" y="801608"/>
            <a:ext cx="10852305" cy="461665"/>
          </a:xfrm>
          <a:prstGeom prst="rect">
            <a:avLst/>
          </a:prstGeom>
        </p:spPr>
        <p:txBody>
          <a:bodyPr wrap="square">
            <a:spAutoFit/>
          </a:bodyPr>
          <a:lstStyle/>
          <a:p>
            <a:r>
              <a:rPr lang="es-ES" sz="2400" b="1" dirty="0"/>
              <a:t>MATRIZ DE BUTLER EN LA BANDA K EN </a:t>
            </a:r>
            <a:r>
              <a:rPr lang="es-ES" sz="2400" b="1" dirty="0" err="1"/>
              <a:t>SIW</a:t>
            </a:r>
            <a:r>
              <a:rPr lang="es-ES" sz="2400" b="1" dirty="0"/>
              <a:t> CON TRANSICIÓN IMPLEMENTADO</a:t>
            </a:r>
          </a:p>
        </p:txBody>
      </p:sp>
    </p:spTree>
    <p:extLst>
      <p:ext uri="{BB962C8B-B14F-4D97-AF65-F5344CB8AC3E}">
        <p14:creationId xmlns:p14="http://schemas.microsoft.com/office/powerpoint/2010/main" val="40910068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mc:AlternateContent xmlns:mc="http://schemas.openxmlformats.org/markup-compatibility/2006" xmlns:a14="http://schemas.microsoft.com/office/drawing/2010/main">
        <mc:Choice Requires="a14">
          <p:sp>
            <p:nvSpPr>
              <p:cNvPr id="4" name="Rectángulo 3">
                <a:extLst>
                  <a:ext uri="{FF2B5EF4-FFF2-40B4-BE49-F238E27FC236}">
                    <a16:creationId xmlns="" xmlns:a16="http://schemas.microsoft.com/office/drawing/2014/main" id="{4E6E7617-7DE0-4279-BB16-234F0CE7F11F}"/>
                  </a:ext>
                </a:extLst>
              </p:cNvPr>
              <p:cNvSpPr/>
              <p:nvPr/>
            </p:nvSpPr>
            <p:spPr>
              <a:xfrm>
                <a:off x="7268307" y="3871822"/>
                <a:ext cx="6096000" cy="1646541"/>
              </a:xfrm>
              <a:prstGeom prst="rect">
                <a:avLst/>
              </a:prstGeom>
            </p:spPr>
            <p:txBody>
              <a:bodyPr>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n-US" b="0" i="1" smtClean="0">
                                  <a:latin typeface="Cambria Math" panose="02040503050406030204" pitchFamily="18" charset="0"/>
                                  <a:ea typeface="Calibri" panose="020F0502020204030204" pitchFamily="34" charset="0"/>
                                  <a:cs typeface="Times New Roman" panose="02020603050405020304" pitchFamily="18" charset="0"/>
                                </a:rPr>
                                <m:t>21.08</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b="0" i="0" smtClean="0">
                                  <a:latin typeface="Cambria Math" panose="02040503050406030204" pitchFamily="18" charset="0"/>
                                  <a:ea typeface="Calibri" panose="020F0502020204030204" pitchFamily="34" charset="0"/>
                                  <a:cs typeface="Times New Roman" panose="02020603050405020304" pitchFamily="18" charset="0"/>
                                </a:rPr>
                                <m:t>18</m:t>
                              </m:r>
                              <m:r>
                                <a:rPr lang="en-US" b="0" i="0" smtClean="0">
                                  <a:latin typeface="Cambria Math" panose="02040503050406030204" pitchFamily="18" charset="0"/>
                                  <a:ea typeface="Calibri" panose="020F0502020204030204" pitchFamily="34" charset="0"/>
                                  <a:cs typeface="Times New Roman" panose="02020603050405020304" pitchFamily="18" charset="0"/>
                                </a:rPr>
                                <m:t>.72</m:t>
                              </m:r>
                            </m:num>
                            <m:den>
                              <m:r>
                                <a:rPr lang="es-EC" b="0" i="0" smtClean="0">
                                  <a:latin typeface="Cambria Math" panose="02040503050406030204" pitchFamily="18" charset="0"/>
                                  <a:ea typeface="Calibri" panose="020F0502020204030204" pitchFamily="34" charset="0"/>
                                  <a:cs typeface="Times New Roman" panose="02020603050405020304" pitchFamily="18" charset="0"/>
                                </a:rPr>
                                <m:t>20</m:t>
                              </m:r>
                            </m:den>
                          </m:f>
                        </m:e>
                      </m:d>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a:latin typeface="Cambria Math" panose="02040503050406030204" pitchFamily="18" charset="0"/>
                          <a:ea typeface="Times New Roman" panose="02020603050405020304" pitchFamily="18" charset="0"/>
                          <a:cs typeface="Times New Roman" panose="02020603050405020304" pitchFamily="18" charset="0"/>
                        </a:rPr>
                        <m:t>100</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Calibri" panose="020F0502020204030204" pitchFamily="34" charset="0"/>
                          <a:cs typeface="Times New Roman" panose="02020603050405020304" pitchFamily="18" charset="0"/>
                        </a:rPr>
                        <m:t>AB</m:t>
                      </m:r>
                      <m:r>
                        <a:rPr lang="es-EC">
                          <a:latin typeface="Cambria Math" panose="02040503050406030204" pitchFamily="18" charset="0"/>
                          <a:ea typeface="Calibri" panose="020F0502020204030204" pitchFamily="34" charset="0"/>
                          <a:cs typeface="Times New Roman" panose="02020603050405020304" pitchFamily="18" charset="0"/>
                        </a:rPr>
                        <m:t>%=11.8 %</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ángulo 3">
                <a:extLst>
                  <a:ext uri="{FF2B5EF4-FFF2-40B4-BE49-F238E27FC236}">
                    <a16:creationId xmlns:a16="http://schemas.microsoft.com/office/drawing/2014/main" xmlns="" xmlns:a14="http://schemas.microsoft.com/office/drawing/2010/main" id="{4E6E7617-7DE0-4279-BB16-234F0CE7F11F}"/>
                  </a:ext>
                </a:extLst>
              </p:cNvPr>
              <p:cNvSpPr>
                <a:spLocks noRot="1" noChangeAspect="1" noMove="1" noResize="1" noEditPoints="1" noAdjustHandles="1" noChangeArrowheads="1" noChangeShapeType="1" noTextEdit="1"/>
              </p:cNvSpPr>
              <p:nvPr/>
            </p:nvSpPr>
            <p:spPr>
              <a:xfrm>
                <a:off x="7268307" y="3871822"/>
                <a:ext cx="6096000" cy="1646541"/>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a:extLst>
                  <a:ext uri="{FF2B5EF4-FFF2-40B4-BE49-F238E27FC236}">
                    <a16:creationId xmlns="" xmlns:a16="http://schemas.microsoft.com/office/drawing/2014/main" id="{D5FEB599-EB08-4E09-B9D5-228B5B2B83ED}"/>
                  </a:ext>
                </a:extLst>
              </p:cNvPr>
              <p:cNvSpPr/>
              <p:nvPr/>
            </p:nvSpPr>
            <p:spPr>
              <a:xfrm>
                <a:off x="9564225" y="3114230"/>
                <a:ext cx="1659429"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=2.36</m:t>
                      </m:r>
                      <m:r>
                        <m:rPr>
                          <m:sty m:val="p"/>
                        </m:rPr>
                        <a:rPr lang="es-EC" b="0" i="0" smtClean="0">
                          <a:latin typeface="Cambria Math" panose="02040503050406030204" pitchFamily="18" charset="0"/>
                          <a:ea typeface="Calibri" panose="020F0502020204030204" pitchFamily="34" charset="0"/>
                          <a:cs typeface="Times New Roman" panose="02020603050405020304" pitchFamily="18" charset="0"/>
                        </a:rPr>
                        <m:t>GHz</m:t>
                      </m:r>
                    </m:oMath>
                  </m:oMathPara>
                </a14:m>
                <a:endParaRPr lang="en-US" dirty="0"/>
              </a:p>
            </p:txBody>
          </p:sp>
        </mc:Choice>
        <mc:Fallback xmlns="">
          <p:sp>
            <p:nvSpPr>
              <p:cNvPr id="11" name="Rectángulo 10">
                <a:extLst>
                  <a:ext uri="{FF2B5EF4-FFF2-40B4-BE49-F238E27FC236}">
                    <a16:creationId xmlns:a16="http://schemas.microsoft.com/office/drawing/2014/main" xmlns="" xmlns:a14="http://schemas.microsoft.com/office/drawing/2010/main" id="{D5FEB599-EB08-4E09-B9D5-228B5B2B83ED}"/>
                  </a:ext>
                </a:extLst>
              </p:cNvPr>
              <p:cNvSpPr>
                <a:spLocks noRot="1" noChangeAspect="1" noMove="1" noResize="1" noEditPoints="1" noAdjustHandles="1" noChangeArrowheads="1" noChangeShapeType="1" noTextEdit="1"/>
              </p:cNvSpPr>
              <p:nvPr/>
            </p:nvSpPr>
            <p:spPr>
              <a:xfrm>
                <a:off x="9564225" y="3114230"/>
                <a:ext cx="1659429" cy="369332"/>
              </a:xfrm>
              <a:prstGeom prst="rect">
                <a:avLst/>
              </a:prstGeom>
              <a:blipFill rotWithShape="0">
                <a:blip r:embed="rId5"/>
                <a:stretch>
                  <a:fillRect/>
                </a:stretch>
              </a:blipFill>
            </p:spPr>
            <p:txBody>
              <a:bodyPr/>
              <a:lstStyle/>
              <a:p>
                <a:r>
                  <a:rPr lang="es-EC">
                    <a:noFill/>
                  </a:rPr>
                  <a:t> </a:t>
                </a:r>
              </a:p>
            </p:txBody>
          </p:sp>
        </mc:Fallback>
      </mc:AlternateContent>
      <p:pic>
        <p:nvPicPr>
          <p:cNvPr id="6" name="Imagen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188" y="1390755"/>
            <a:ext cx="10058395" cy="5037056"/>
          </a:xfrm>
          <a:prstGeom prst="rect">
            <a:avLst/>
          </a:prstGeom>
        </p:spPr>
      </p:pic>
      <p:cxnSp>
        <p:nvCxnSpPr>
          <p:cNvPr id="15" name="Conector recto de flecha 14">
            <a:extLst>
              <a:ext uri="{FF2B5EF4-FFF2-40B4-BE49-F238E27FC236}">
                <a16:creationId xmlns="" xmlns:a16="http://schemas.microsoft.com/office/drawing/2014/main" id="{695FB8EE-AB88-4882-9BDB-5B021E92B50D}"/>
              </a:ext>
            </a:extLst>
          </p:cNvPr>
          <p:cNvCxnSpPr>
            <a:stCxn id="16" idx="1"/>
          </p:cNvCxnSpPr>
          <p:nvPr/>
        </p:nvCxnSpPr>
        <p:spPr>
          <a:xfrm>
            <a:off x="3586323" y="3502490"/>
            <a:ext cx="2357277" cy="0"/>
          </a:xfrm>
          <a:prstGeom prst="straightConnector1">
            <a:avLst/>
          </a:prstGeom>
          <a:ln w="38100" cap="flat" cmpd="sng" algn="ctr">
            <a:solidFill>
              <a:srgbClr val="0070C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CuadroTexto 15">
            <a:extLst>
              <a:ext uri="{FF2B5EF4-FFF2-40B4-BE49-F238E27FC236}">
                <a16:creationId xmlns="" xmlns:a16="http://schemas.microsoft.com/office/drawing/2014/main" id="{A5859F2A-6F89-42A6-97FF-A8736D0DC0C6}"/>
              </a:ext>
            </a:extLst>
          </p:cNvPr>
          <p:cNvSpPr txBox="1"/>
          <p:nvPr/>
        </p:nvSpPr>
        <p:spPr>
          <a:xfrm>
            <a:off x="3586323" y="3317824"/>
            <a:ext cx="453970" cy="369332"/>
          </a:xfrm>
          <a:prstGeom prst="rect">
            <a:avLst/>
          </a:prstGeom>
          <a:noFill/>
          <a:ln>
            <a:noFill/>
          </a:ln>
        </p:spPr>
        <p:txBody>
          <a:bodyPr wrap="none" rtlCol="0">
            <a:spAutoFit/>
          </a:bodyPr>
          <a:lstStyle/>
          <a:p>
            <a:r>
              <a:rPr lang="es-EC" b="1" dirty="0">
                <a:solidFill>
                  <a:srgbClr val="0070C0"/>
                </a:solidFill>
              </a:rPr>
              <a:t>AB</a:t>
            </a:r>
            <a:endParaRPr lang="en-US" b="1" dirty="0">
              <a:solidFill>
                <a:srgbClr val="0070C0"/>
              </a:solidFill>
            </a:endParaRPr>
          </a:p>
        </p:txBody>
      </p:sp>
      <p:sp>
        <p:nvSpPr>
          <p:cNvPr id="12" name="Rectángulo 11"/>
          <p:cNvSpPr/>
          <p:nvPr/>
        </p:nvSpPr>
        <p:spPr>
          <a:xfrm>
            <a:off x="1034900" y="801608"/>
            <a:ext cx="10852305" cy="461665"/>
          </a:xfrm>
          <a:prstGeom prst="rect">
            <a:avLst/>
          </a:prstGeom>
        </p:spPr>
        <p:txBody>
          <a:bodyPr wrap="square">
            <a:spAutoFit/>
          </a:bodyPr>
          <a:lstStyle/>
          <a:p>
            <a:r>
              <a:rPr lang="es-ES" sz="2400" b="1" dirty="0"/>
              <a:t>MATRIZ DE BUTLER EN LA BANDA K EN </a:t>
            </a:r>
            <a:r>
              <a:rPr lang="es-ES" sz="2400" b="1" dirty="0" err="1"/>
              <a:t>SIW</a:t>
            </a:r>
            <a:r>
              <a:rPr lang="es-ES" sz="2400" b="1" dirty="0"/>
              <a:t> CON TRANSICIÓN IMPLEMENTADO</a:t>
            </a:r>
          </a:p>
        </p:txBody>
      </p:sp>
    </p:spTree>
    <p:extLst>
      <p:ext uri="{BB962C8B-B14F-4D97-AF65-F5344CB8AC3E}">
        <p14:creationId xmlns:p14="http://schemas.microsoft.com/office/powerpoint/2010/main" val="18954927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mc:AlternateContent xmlns:mc="http://schemas.openxmlformats.org/markup-compatibility/2006" xmlns:a14="http://schemas.microsoft.com/office/drawing/2010/main">
        <mc:Choice Requires="a14">
          <p:sp>
            <p:nvSpPr>
              <p:cNvPr id="4" name="Rectángulo 3">
                <a:extLst>
                  <a:ext uri="{FF2B5EF4-FFF2-40B4-BE49-F238E27FC236}">
                    <a16:creationId xmlns="" xmlns:a16="http://schemas.microsoft.com/office/drawing/2014/main" id="{4E6E7617-7DE0-4279-BB16-234F0CE7F11F}"/>
                  </a:ext>
                </a:extLst>
              </p:cNvPr>
              <p:cNvSpPr/>
              <p:nvPr/>
            </p:nvSpPr>
            <p:spPr>
              <a:xfrm>
                <a:off x="7268307" y="3871822"/>
                <a:ext cx="6096000" cy="1646541"/>
              </a:xfrm>
              <a:prstGeom prst="rect">
                <a:avLst/>
              </a:prstGeom>
            </p:spPr>
            <p:txBody>
              <a:bodyPr>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n-US" b="0" i="1" smtClean="0">
                                  <a:latin typeface="Cambria Math" panose="02040503050406030204" pitchFamily="18" charset="0"/>
                                  <a:ea typeface="Calibri" panose="020F0502020204030204" pitchFamily="34" charset="0"/>
                                  <a:cs typeface="Times New Roman" panose="02020603050405020304" pitchFamily="18" charset="0"/>
                                </a:rPr>
                                <m:t>21.08</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b="0" i="0" smtClean="0">
                                  <a:latin typeface="Cambria Math" panose="02040503050406030204" pitchFamily="18" charset="0"/>
                                  <a:ea typeface="Calibri" panose="020F0502020204030204" pitchFamily="34" charset="0"/>
                                  <a:cs typeface="Times New Roman" panose="02020603050405020304" pitchFamily="18" charset="0"/>
                                </a:rPr>
                                <m:t>18</m:t>
                              </m:r>
                              <m:r>
                                <a:rPr lang="en-US" b="0" i="0" smtClean="0">
                                  <a:latin typeface="Cambria Math" panose="02040503050406030204" pitchFamily="18" charset="0"/>
                                  <a:ea typeface="Calibri" panose="020F0502020204030204" pitchFamily="34" charset="0"/>
                                  <a:cs typeface="Times New Roman" panose="02020603050405020304" pitchFamily="18" charset="0"/>
                                </a:rPr>
                                <m:t>.72</m:t>
                              </m:r>
                            </m:num>
                            <m:den>
                              <m:r>
                                <a:rPr lang="es-EC" b="0" i="0" smtClean="0">
                                  <a:latin typeface="Cambria Math" panose="02040503050406030204" pitchFamily="18" charset="0"/>
                                  <a:ea typeface="Calibri" panose="020F0502020204030204" pitchFamily="34" charset="0"/>
                                  <a:cs typeface="Times New Roman" panose="02020603050405020304" pitchFamily="18" charset="0"/>
                                </a:rPr>
                                <m:t>20</m:t>
                              </m:r>
                            </m:den>
                          </m:f>
                        </m:e>
                      </m:d>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a:latin typeface="Cambria Math" panose="02040503050406030204" pitchFamily="18" charset="0"/>
                          <a:ea typeface="Times New Roman" panose="02020603050405020304" pitchFamily="18" charset="0"/>
                          <a:cs typeface="Times New Roman" panose="02020603050405020304" pitchFamily="18" charset="0"/>
                        </a:rPr>
                        <m:t>100</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Calibri" panose="020F0502020204030204" pitchFamily="34" charset="0"/>
                          <a:cs typeface="Times New Roman" panose="02020603050405020304" pitchFamily="18" charset="0"/>
                        </a:rPr>
                        <m:t>AB</m:t>
                      </m:r>
                      <m:r>
                        <a:rPr lang="es-EC">
                          <a:latin typeface="Cambria Math" panose="02040503050406030204" pitchFamily="18" charset="0"/>
                          <a:ea typeface="Calibri" panose="020F0502020204030204" pitchFamily="34" charset="0"/>
                          <a:cs typeface="Times New Roman" panose="02020603050405020304" pitchFamily="18" charset="0"/>
                        </a:rPr>
                        <m:t>%=11.8 %</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ángulo 3">
                <a:extLst>
                  <a:ext uri="{FF2B5EF4-FFF2-40B4-BE49-F238E27FC236}">
                    <a16:creationId xmlns:a16="http://schemas.microsoft.com/office/drawing/2014/main" xmlns="" xmlns:a14="http://schemas.microsoft.com/office/drawing/2010/main" id="{4E6E7617-7DE0-4279-BB16-234F0CE7F11F}"/>
                  </a:ext>
                </a:extLst>
              </p:cNvPr>
              <p:cNvSpPr>
                <a:spLocks noRot="1" noChangeAspect="1" noMove="1" noResize="1" noEditPoints="1" noAdjustHandles="1" noChangeArrowheads="1" noChangeShapeType="1" noTextEdit="1"/>
              </p:cNvSpPr>
              <p:nvPr/>
            </p:nvSpPr>
            <p:spPr>
              <a:xfrm>
                <a:off x="7268307" y="3871822"/>
                <a:ext cx="6096000" cy="1646541"/>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a:extLst>
                  <a:ext uri="{FF2B5EF4-FFF2-40B4-BE49-F238E27FC236}">
                    <a16:creationId xmlns="" xmlns:a16="http://schemas.microsoft.com/office/drawing/2014/main" id="{D5FEB599-EB08-4E09-B9D5-228B5B2B83ED}"/>
                  </a:ext>
                </a:extLst>
              </p:cNvPr>
              <p:cNvSpPr/>
              <p:nvPr/>
            </p:nvSpPr>
            <p:spPr>
              <a:xfrm>
                <a:off x="9564225" y="3114230"/>
                <a:ext cx="1659429"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=2.36</m:t>
                      </m:r>
                      <m:r>
                        <m:rPr>
                          <m:sty m:val="p"/>
                        </m:rPr>
                        <a:rPr lang="es-EC" b="0" i="0" smtClean="0">
                          <a:latin typeface="Cambria Math" panose="02040503050406030204" pitchFamily="18" charset="0"/>
                          <a:ea typeface="Calibri" panose="020F0502020204030204" pitchFamily="34" charset="0"/>
                          <a:cs typeface="Times New Roman" panose="02020603050405020304" pitchFamily="18" charset="0"/>
                        </a:rPr>
                        <m:t>GHz</m:t>
                      </m:r>
                    </m:oMath>
                  </m:oMathPara>
                </a14:m>
                <a:endParaRPr lang="en-US" dirty="0"/>
              </a:p>
            </p:txBody>
          </p:sp>
        </mc:Choice>
        <mc:Fallback xmlns="">
          <p:sp>
            <p:nvSpPr>
              <p:cNvPr id="11" name="Rectángulo 10">
                <a:extLst>
                  <a:ext uri="{FF2B5EF4-FFF2-40B4-BE49-F238E27FC236}">
                    <a16:creationId xmlns:a16="http://schemas.microsoft.com/office/drawing/2014/main" xmlns="" xmlns:a14="http://schemas.microsoft.com/office/drawing/2010/main" id="{D5FEB599-EB08-4E09-B9D5-228B5B2B83ED}"/>
                  </a:ext>
                </a:extLst>
              </p:cNvPr>
              <p:cNvSpPr>
                <a:spLocks noRot="1" noChangeAspect="1" noMove="1" noResize="1" noEditPoints="1" noAdjustHandles="1" noChangeArrowheads="1" noChangeShapeType="1" noTextEdit="1"/>
              </p:cNvSpPr>
              <p:nvPr/>
            </p:nvSpPr>
            <p:spPr>
              <a:xfrm>
                <a:off x="9564225" y="3114230"/>
                <a:ext cx="1659429" cy="369332"/>
              </a:xfrm>
              <a:prstGeom prst="rect">
                <a:avLst/>
              </a:prstGeom>
              <a:blipFill rotWithShape="0">
                <a:blip r:embed="rId5"/>
                <a:stretch>
                  <a:fillRect/>
                </a:stretch>
              </a:blipFill>
            </p:spPr>
            <p:txBody>
              <a:bodyPr/>
              <a:lstStyle/>
              <a:p>
                <a:r>
                  <a:rPr lang="es-EC">
                    <a:noFill/>
                  </a:rPr>
                  <a:t> </a:t>
                </a:r>
              </a:p>
            </p:txBody>
          </p:sp>
        </mc:Fallback>
      </mc:AlternateContent>
      <p:pic>
        <p:nvPicPr>
          <p:cNvPr id="6" name="Imagen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188" y="1390755"/>
            <a:ext cx="10058395" cy="5037056"/>
          </a:xfrm>
          <a:prstGeom prst="rect">
            <a:avLst/>
          </a:prstGeom>
        </p:spPr>
      </p:pic>
      <p:cxnSp>
        <p:nvCxnSpPr>
          <p:cNvPr id="15" name="Conector recto de flecha 14">
            <a:extLst>
              <a:ext uri="{FF2B5EF4-FFF2-40B4-BE49-F238E27FC236}">
                <a16:creationId xmlns="" xmlns:a16="http://schemas.microsoft.com/office/drawing/2014/main" id="{695FB8EE-AB88-4882-9BDB-5B021E92B50D}"/>
              </a:ext>
            </a:extLst>
          </p:cNvPr>
          <p:cNvCxnSpPr/>
          <p:nvPr/>
        </p:nvCxnSpPr>
        <p:spPr>
          <a:xfrm>
            <a:off x="4514850" y="3483562"/>
            <a:ext cx="1600200" cy="0"/>
          </a:xfrm>
          <a:prstGeom prst="straightConnector1">
            <a:avLst/>
          </a:prstGeom>
          <a:ln w="38100" cap="flat" cmpd="sng" algn="ctr">
            <a:solidFill>
              <a:srgbClr val="0070C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CuadroTexto 15">
            <a:extLst>
              <a:ext uri="{FF2B5EF4-FFF2-40B4-BE49-F238E27FC236}">
                <a16:creationId xmlns="" xmlns:a16="http://schemas.microsoft.com/office/drawing/2014/main" id="{A5859F2A-6F89-42A6-97FF-A8736D0DC0C6}"/>
              </a:ext>
            </a:extLst>
          </p:cNvPr>
          <p:cNvSpPr txBox="1"/>
          <p:nvPr/>
        </p:nvSpPr>
        <p:spPr>
          <a:xfrm>
            <a:off x="4860980" y="3114230"/>
            <a:ext cx="453970" cy="369332"/>
          </a:xfrm>
          <a:prstGeom prst="rect">
            <a:avLst/>
          </a:prstGeom>
          <a:noFill/>
          <a:ln>
            <a:noFill/>
          </a:ln>
        </p:spPr>
        <p:txBody>
          <a:bodyPr wrap="none" rtlCol="0">
            <a:spAutoFit/>
          </a:bodyPr>
          <a:lstStyle/>
          <a:p>
            <a:r>
              <a:rPr lang="es-EC" b="1" dirty="0">
                <a:solidFill>
                  <a:srgbClr val="0070C0"/>
                </a:solidFill>
              </a:rPr>
              <a:t>AB</a:t>
            </a:r>
            <a:endParaRPr lang="en-US" b="1" dirty="0">
              <a:solidFill>
                <a:srgbClr val="0070C0"/>
              </a:solidFill>
            </a:endParaRPr>
          </a:p>
        </p:txBody>
      </p:sp>
      <p:sp>
        <p:nvSpPr>
          <p:cNvPr id="12" name="Rectángulo 11"/>
          <p:cNvSpPr/>
          <p:nvPr/>
        </p:nvSpPr>
        <p:spPr>
          <a:xfrm>
            <a:off x="1034900" y="801608"/>
            <a:ext cx="10852305" cy="461665"/>
          </a:xfrm>
          <a:prstGeom prst="rect">
            <a:avLst/>
          </a:prstGeom>
        </p:spPr>
        <p:txBody>
          <a:bodyPr wrap="square">
            <a:spAutoFit/>
          </a:bodyPr>
          <a:lstStyle/>
          <a:p>
            <a:r>
              <a:rPr lang="es-ES" sz="2400" b="1" dirty="0"/>
              <a:t>MATRIZ DE BUTLER EN LA BANDA K EN </a:t>
            </a:r>
            <a:r>
              <a:rPr lang="es-ES" sz="2400" b="1" dirty="0" err="1"/>
              <a:t>SIW</a:t>
            </a:r>
            <a:r>
              <a:rPr lang="es-ES" sz="2400" b="1" dirty="0"/>
              <a:t> CON TRANSICIÓN IMPLEMENTADO</a:t>
            </a:r>
          </a:p>
        </p:txBody>
      </p:sp>
    </p:spTree>
    <p:extLst>
      <p:ext uri="{BB962C8B-B14F-4D97-AF65-F5344CB8AC3E}">
        <p14:creationId xmlns:p14="http://schemas.microsoft.com/office/powerpoint/2010/main" val="37168178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56" name="Marcador de contenido 2"/>
          <p:cNvSpPr txBox="1">
            <a:spLocks/>
          </p:cNvSpPr>
          <p:nvPr/>
        </p:nvSpPr>
        <p:spPr>
          <a:xfrm>
            <a:off x="8859128" y="5877990"/>
            <a:ext cx="1396179" cy="425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C" sz="2400" dirty="0">
              <a:cs typeface="Arial" panose="020B0604020202020204" pitchFamily="34" charset="0"/>
            </a:endParaRPr>
          </a:p>
          <a:p>
            <a:pPr marL="0" indent="0">
              <a:buFont typeface="Arial" panose="020B0604020202020204" pitchFamily="34" charset="0"/>
              <a:buNone/>
            </a:pPr>
            <a:endParaRPr lang="es-EC" sz="2400" dirty="0">
              <a:cs typeface="Arial" panose="020B0604020202020204" pitchFamily="34" charset="0"/>
            </a:endParaRPr>
          </a:p>
          <a:p>
            <a:pPr marL="0" indent="0">
              <a:buFont typeface="Arial" panose="020B0604020202020204" pitchFamily="34" charset="0"/>
              <a:buNone/>
            </a:pPr>
            <a:endParaRPr lang="es-EC" sz="2400" dirty="0">
              <a:cs typeface="Arial" panose="020B0604020202020204" pitchFamily="34" charset="0"/>
            </a:endParaRPr>
          </a:p>
        </p:txBody>
      </p:sp>
      <p:sp>
        <p:nvSpPr>
          <p:cNvPr id="9" name="5 Rectángulo">
            <a:extLst>
              <a:ext uri="{FF2B5EF4-FFF2-40B4-BE49-F238E27FC236}">
                <a16:creationId xmlns="" xmlns:a16="http://schemas.microsoft.com/office/drawing/2014/main" id="{B70FBB62-A946-41CC-8C10-BC000BE35A49}"/>
              </a:ext>
            </a:extLst>
          </p:cNvPr>
          <p:cNvSpPr/>
          <p:nvPr/>
        </p:nvSpPr>
        <p:spPr>
          <a:xfrm>
            <a:off x="0" y="0"/>
            <a:ext cx="6894286" cy="6400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t>Introducción a los </a:t>
            </a:r>
            <a:r>
              <a:rPr lang="es-EC" sz="2800" b="1" dirty="0" smtClean="0"/>
              <a:t>Acopladores direccionales</a:t>
            </a:r>
            <a:endParaRPr lang="es-EC" sz="2800" b="1" dirty="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186923431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Hexágono 10"/>
          <p:cNvSpPr/>
          <p:nvPr/>
        </p:nvSpPr>
        <p:spPr>
          <a:xfrm>
            <a:off x="8859128" y="741666"/>
            <a:ext cx="2073489" cy="1787709"/>
          </a:xfrm>
          <a:prstGeom prst="hexagon">
            <a:avLst>
              <a:gd name="adj" fmla="val 25000"/>
              <a:gd name="vf" fmla="val 115470"/>
            </a:avLst>
          </a:prstGeom>
          <a:blipFill>
            <a:blip r:embed="rId9">
              <a:extLst>
                <a:ext uri="{28A0092B-C50C-407E-A947-70E740481C1C}">
                  <a14:useLocalDpi xmlns:a14="http://schemas.microsoft.com/office/drawing/2010/main" val="0"/>
                </a:ext>
                <a:ext uri="{837473B0-CC2E-450A-ABE3-18F120FF3D39}">
                  <a1611:picAttrSrcUrl xmlns:lc="http://schemas.openxmlformats.org/drawingml/2006/lockedCanvas" xmlns:a1611="http://schemas.microsoft.com/office/drawing/2016/11/main" xmlns:dgm="http://schemas.openxmlformats.org/drawingml/2006/diagram" xmlns="" r:id="rId10"/>
                </a:ext>
              </a:extLst>
            </a:blip>
            <a:srcRect/>
            <a:stretch>
              <a:fillRect t="-8000" b="-8000"/>
            </a:stretch>
          </a:blipFill>
        </p:spPr>
        <p:style>
          <a:lnRef idx="2">
            <a:schemeClr val="accent6">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pic>
        <p:nvPicPr>
          <p:cNvPr id="7" name="Imagen 6"/>
          <p:cNvPicPr>
            <a:picLocks noChangeAspect="1"/>
          </p:cNvPicPr>
          <p:nvPr/>
        </p:nvPicPr>
        <p:blipFill>
          <a:blip r:embed="rId11">
            <a:clrChange>
              <a:clrFrom>
                <a:srgbClr val="FEFEFE"/>
              </a:clrFrom>
              <a:clrTo>
                <a:srgbClr val="FEFEFE">
                  <a:alpha val="0"/>
                </a:srgbClr>
              </a:clrTo>
            </a:clrChange>
          </a:blip>
          <a:stretch>
            <a:fillRect/>
          </a:stretch>
        </p:blipFill>
        <p:spPr>
          <a:xfrm>
            <a:off x="9246137" y="2977545"/>
            <a:ext cx="2247900" cy="3238500"/>
          </a:xfrm>
          <a:prstGeom prst="rect">
            <a:avLst/>
          </a:prstGeom>
        </p:spPr>
      </p:pic>
      <p:pic>
        <p:nvPicPr>
          <p:cNvPr id="12" name="Imagen 11"/>
          <p:cNvPicPr>
            <a:picLocks noChangeAspect="1"/>
          </p:cNvPicPr>
          <p:nvPr/>
        </p:nvPicPr>
        <p:blipFill>
          <a:blip r:embed="rId12">
            <a:clrChange>
              <a:clrFrom>
                <a:srgbClr val="FEFEFE"/>
              </a:clrFrom>
              <a:clrTo>
                <a:srgbClr val="FEFEFE">
                  <a:alpha val="0"/>
                </a:srgbClr>
              </a:clrTo>
            </a:clrChange>
          </a:blip>
          <a:stretch>
            <a:fillRect/>
          </a:stretch>
        </p:blipFill>
        <p:spPr>
          <a:xfrm>
            <a:off x="457427" y="910125"/>
            <a:ext cx="2162175" cy="3238500"/>
          </a:xfrm>
          <a:prstGeom prst="rect">
            <a:avLst/>
          </a:prstGeom>
        </p:spPr>
      </p:pic>
    </p:spTree>
    <p:extLst>
      <p:ext uri="{BB962C8B-B14F-4D97-AF65-F5344CB8AC3E}">
        <p14:creationId xmlns:p14="http://schemas.microsoft.com/office/powerpoint/2010/main" val="21344150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mc:AlternateContent xmlns:mc="http://schemas.openxmlformats.org/markup-compatibility/2006" xmlns:a14="http://schemas.microsoft.com/office/drawing/2010/main">
        <mc:Choice Requires="a14">
          <p:sp>
            <p:nvSpPr>
              <p:cNvPr id="4" name="Rectángulo 3">
                <a:extLst>
                  <a:ext uri="{FF2B5EF4-FFF2-40B4-BE49-F238E27FC236}">
                    <a16:creationId xmlns="" xmlns:a16="http://schemas.microsoft.com/office/drawing/2014/main" id="{4E6E7617-7DE0-4279-BB16-234F0CE7F11F}"/>
                  </a:ext>
                </a:extLst>
              </p:cNvPr>
              <p:cNvSpPr/>
              <p:nvPr/>
            </p:nvSpPr>
            <p:spPr>
              <a:xfrm>
                <a:off x="7268307" y="3871822"/>
                <a:ext cx="6096000" cy="1646541"/>
              </a:xfrm>
              <a:prstGeom prst="rect">
                <a:avLst/>
              </a:prstGeom>
            </p:spPr>
            <p:txBody>
              <a:bodyPr>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n-US" b="0" i="1" smtClean="0">
                                  <a:latin typeface="Cambria Math" panose="02040503050406030204" pitchFamily="18" charset="0"/>
                                  <a:ea typeface="Calibri" panose="020F0502020204030204" pitchFamily="34" charset="0"/>
                                  <a:cs typeface="Times New Roman" panose="02020603050405020304" pitchFamily="18" charset="0"/>
                                </a:rPr>
                                <m:t>21.08</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b="0" i="0" smtClean="0">
                                  <a:latin typeface="Cambria Math" panose="02040503050406030204" pitchFamily="18" charset="0"/>
                                  <a:ea typeface="Calibri" panose="020F0502020204030204" pitchFamily="34" charset="0"/>
                                  <a:cs typeface="Times New Roman" panose="02020603050405020304" pitchFamily="18" charset="0"/>
                                </a:rPr>
                                <m:t>18</m:t>
                              </m:r>
                              <m:r>
                                <a:rPr lang="en-US" b="0" i="0" smtClean="0">
                                  <a:latin typeface="Cambria Math" panose="02040503050406030204" pitchFamily="18" charset="0"/>
                                  <a:ea typeface="Calibri" panose="020F0502020204030204" pitchFamily="34" charset="0"/>
                                  <a:cs typeface="Times New Roman" panose="02020603050405020304" pitchFamily="18" charset="0"/>
                                </a:rPr>
                                <m:t>.72</m:t>
                              </m:r>
                            </m:num>
                            <m:den>
                              <m:r>
                                <a:rPr lang="es-EC" b="0" i="0" smtClean="0">
                                  <a:latin typeface="Cambria Math" panose="02040503050406030204" pitchFamily="18" charset="0"/>
                                  <a:ea typeface="Calibri" panose="020F0502020204030204" pitchFamily="34" charset="0"/>
                                  <a:cs typeface="Times New Roman" panose="02020603050405020304" pitchFamily="18" charset="0"/>
                                </a:rPr>
                                <m:t>20</m:t>
                              </m:r>
                            </m:den>
                          </m:f>
                        </m:e>
                      </m:d>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a:latin typeface="Cambria Math" panose="02040503050406030204" pitchFamily="18" charset="0"/>
                          <a:ea typeface="Times New Roman" panose="02020603050405020304" pitchFamily="18" charset="0"/>
                          <a:cs typeface="Times New Roman" panose="02020603050405020304" pitchFamily="18" charset="0"/>
                        </a:rPr>
                        <m:t>100</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Calibri" panose="020F0502020204030204" pitchFamily="34" charset="0"/>
                          <a:cs typeface="Times New Roman" panose="02020603050405020304" pitchFamily="18" charset="0"/>
                        </a:rPr>
                        <m:t>AB</m:t>
                      </m:r>
                      <m:r>
                        <a:rPr lang="es-EC">
                          <a:latin typeface="Cambria Math" panose="02040503050406030204" pitchFamily="18" charset="0"/>
                          <a:ea typeface="Calibri" panose="020F0502020204030204" pitchFamily="34" charset="0"/>
                          <a:cs typeface="Times New Roman" panose="02020603050405020304" pitchFamily="18" charset="0"/>
                        </a:rPr>
                        <m:t>%=11.8 %</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ángulo 3">
                <a:extLst>
                  <a:ext uri="{FF2B5EF4-FFF2-40B4-BE49-F238E27FC236}">
                    <a16:creationId xmlns:a16="http://schemas.microsoft.com/office/drawing/2014/main" xmlns="" xmlns:a14="http://schemas.microsoft.com/office/drawing/2010/main" id="{4E6E7617-7DE0-4279-BB16-234F0CE7F11F}"/>
                  </a:ext>
                </a:extLst>
              </p:cNvPr>
              <p:cNvSpPr>
                <a:spLocks noRot="1" noChangeAspect="1" noMove="1" noResize="1" noEditPoints="1" noAdjustHandles="1" noChangeArrowheads="1" noChangeShapeType="1" noTextEdit="1"/>
              </p:cNvSpPr>
              <p:nvPr/>
            </p:nvSpPr>
            <p:spPr>
              <a:xfrm>
                <a:off x="7268307" y="3871822"/>
                <a:ext cx="6096000" cy="1646541"/>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a:extLst>
                  <a:ext uri="{FF2B5EF4-FFF2-40B4-BE49-F238E27FC236}">
                    <a16:creationId xmlns="" xmlns:a16="http://schemas.microsoft.com/office/drawing/2014/main" id="{D5FEB599-EB08-4E09-B9D5-228B5B2B83ED}"/>
                  </a:ext>
                </a:extLst>
              </p:cNvPr>
              <p:cNvSpPr/>
              <p:nvPr/>
            </p:nvSpPr>
            <p:spPr>
              <a:xfrm>
                <a:off x="9564225" y="3114230"/>
                <a:ext cx="1659429"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ea typeface="Calibri" panose="020F0502020204030204" pitchFamily="34" charset="0"/>
                          <a:cs typeface="Times New Roman" panose="02020603050405020304" pitchFamily="18" charset="0"/>
                        </a:rPr>
                        <m:t>AB</m:t>
                      </m:r>
                      <m:r>
                        <a:rPr lang="es-EC" smtClean="0">
                          <a:latin typeface="Cambria Math" panose="02040503050406030204" pitchFamily="18" charset="0"/>
                          <a:ea typeface="Calibri" panose="020F0502020204030204" pitchFamily="34" charset="0"/>
                          <a:cs typeface="Times New Roman" panose="02020603050405020304" pitchFamily="18" charset="0"/>
                        </a:rPr>
                        <m:t>=2.36</m:t>
                      </m:r>
                      <m:r>
                        <m:rPr>
                          <m:sty m:val="p"/>
                        </m:rPr>
                        <a:rPr lang="es-EC" b="0" i="0" smtClean="0">
                          <a:latin typeface="Cambria Math" panose="02040503050406030204" pitchFamily="18" charset="0"/>
                          <a:ea typeface="Calibri" panose="020F0502020204030204" pitchFamily="34" charset="0"/>
                          <a:cs typeface="Times New Roman" panose="02020603050405020304" pitchFamily="18" charset="0"/>
                        </a:rPr>
                        <m:t>GHz</m:t>
                      </m:r>
                    </m:oMath>
                  </m:oMathPara>
                </a14:m>
                <a:endParaRPr lang="en-US" dirty="0"/>
              </a:p>
            </p:txBody>
          </p:sp>
        </mc:Choice>
        <mc:Fallback xmlns="">
          <p:sp>
            <p:nvSpPr>
              <p:cNvPr id="11" name="Rectángulo 10">
                <a:extLst>
                  <a:ext uri="{FF2B5EF4-FFF2-40B4-BE49-F238E27FC236}">
                    <a16:creationId xmlns:a16="http://schemas.microsoft.com/office/drawing/2014/main" xmlns="" xmlns:a14="http://schemas.microsoft.com/office/drawing/2010/main" id="{D5FEB599-EB08-4E09-B9D5-228B5B2B83ED}"/>
                  </a:ext>
                </a:extLst>
              </p:cNvPr>
              <p:cNvSpPr>
                <a:spLocks noRot="1" noChangeAspect="1" noMove="1" noResize="1" noEditPoints="1" noAdjustHandles="1" noChangeArrowheads="1" noChangeShapeType="1" noTextEdit="1"/>
              </p:cNvSpPr>
              <p:nvPr/>
            </p:nvSpPr>
            <p:spPr>
              <a:xfrm>
                <a:off x="9564225" y="3114230"/>
                <a:ext cx="1659429" cy="369332"/>
              </a:xfrm>
              <a:prstGeom prst="rect">
                <a:avLst/>
              </a:prstGeom>
              <a:blipFill rotWithShape="0">
                <a:blip r:embed="rId5"/>
                <a:stretch>
                  <a:fillRect/>
                </a:stretch>
              </a:blipFill>
            </p:spPr>
            <p:txBody>
              <a:bodyPr/>
              <a:lstStyle/>
              <a:p>
                <a:r>
                  <a:rPr lang="es-EC">
                    <a:noFill/>
                  </a:rPr>
                  <a:t> </a:t>
                </a:r>
              </a:p>
            </p:txBody>
          </p:sp>
        </mc:Fallback>
      </mc:AlternateContent>
      <p:pic>
        <p:nvPicPr>
          <p:cNvPr id="6" name="Imagen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188" y="1390755"/>
            <a:ext cx="10058395" cy="5037056"/>
          </a:xfrm>
          <a:prstGeom prst="rect">
            <a:avLst/>
          </a:prstGeom>
        </p:spPr>
      </p:pic>
      <p:cxnSp>
        <p:nvCxnSpPr>
          <p:cNvPr id="15" name="Conector recto de flecha 14">
            <a:extLst>
              <a:ext uri="{FF2B5EF4-FFF2-40B4-BE49-F238E27FC236}">
                <a16:creationId xmlns="" xmlns:a16="http://schemas.microsoft.com/office/drawing/2014/main" id="{695FB8EE-AB88-4882-9BDB-5B021E92B50D}"/>
              </a:ext>
            </a:extLst>
          </p:cNvPr>
          <p:cNvCxnSpPr/>
          <p:nvPr/>
        </p:nvCxnSpPr>
        <p:spPr>
          <a:xfrm flipV="1">
            <a:off x="3813308" y="3538755"/>
            <a:ext cx="4495378" cy="5130"/>
          </a:xfrm>
          <a:prstGeom prst="straightConnector1">
            <a:avLst/>
          </a:prstGeom>
          <a:ln w="38100" cap="flat" cmpd="sng" algn="ctr">
            <a:solidFill>
              <a:srgbClr val="0070C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CuadroTexto 15">
            <a:extLst>
              <a:ext uri="{FF2B5EF4-FFF2-40B4-BE49-F238E27FC236}">
                <a16:creationId xmlns="" xmlns:a16="http://schemas.microsoft.com/office/drawing/2014/main" id="{A5859F2A-6F89-42A6-97FF-A8736D0DC0C6}"/>
              </a:ext>
            </a:extLst>
          </p:cNvPr>
          <p:cNvSpPr txBox="1"/>
          <p:nvPr/>
        </p:nvSpPr>
        <p:spPr>
          <a:xfrm>
            <a:off x="5289583" y="3169423"/>
            <a:ext cx="453970" cy="369332"/>
          </a:xfrm>
          <a:prstGeom prst="rect">
            <a:avLst/>
          </a:prstGeom>
          <a:noFill/>
          <a:ln>
            <a:noFill/>
          </a:ln>
        </p:spPr>
        <p:txBody>
          <a:bodyPr wrap="none" rtlCol="0">
            <a:spAutoFit/>
          </a:bodyPr>
          <a:lstStyle/>
          <a:p>
            <a:r>
              <a:rPr lang="es-EC" b="1" dirty="0">
                <a:solidFill>
                  <a:srgbClr val="0070C0"/>
                </a:solidFill>
              </a:rPr>
              <a:t>AB</a:t>
            </a:r>
            <a:endParaRPr lang="en-US" b="1" dirty="0">
              <a:solidFill>
                <a:srgbClr val="0070C0"/>
              </a:solidFill>
            </a:endParaRPr>
          </a:p>
        </p:txBody>
      </p:sp>
      <p:sp>
        <p:nvSpPr>
          <p:cNvPr id="12" name="Rectángulo 11"/>
          <p:cNvSpPr/>
          <p:nvPr/>
        </p:nvSpPr>
        <p:spPr>
          <a:xfrm>
            <a:off x="1034900" y="801608"/>
            <a:ext cx="10852305" cy="461665"/>
          </a:xfrm>
          <a:prstGeom prst="rect">
            <a:avLst/>
          </a:prstGeom>
        </p:spPr>
        <p:txBody>
          <a:bodyPr wrap="square">
            <a:spAutoFit/>
          </a:bodyPr>
          <a:lstStyle/>
          <a:p>
            <a:r>
              <a:rPr lang="es-ES" sz="2400" b="1" dirty="0"/>
              <a:t>MATRIZ DE BUTLER EN LA BANDA K EN </a:t>
            </a:r>
            <a:r>
              <a:rPr lang="es-ES" sz="2400" b="1" dirty="0" err="1"/>
              <a:t>SIW</a:t>
            </a:r>
            <a:r>
              <a:rPr lang="es-ES" sz="2400" b="1" dirty="0"/>
              <a:t> CON TRANSICIÓN IMPLEMENTADO</a:t>
            </a:r>
          </a:p>
        </p:txBody>
      </p:sp>
    </p:spTree>
    <p:extLst>
      <p:ext uri="{BB962C8B-B14F-4D97-AF65-F5344CB8AC3E}">
        <p14:creationId xmlns:p14="http://schemas.microsoft.com/office/powerpoint/2010/main" val="27574422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750" y="1351632"/>
            <a:ext cx="10058395" cy="5037055"/>
          </a:xfrm>
          <a:prstGeom prst="rect">
            <a:avLst/>
          </a:prstGeom>
        </p:spPr>
      </p:pic>
      <p:sp>
        <p:nvSpPr>
          <p:cNvPr id="12" name="Rectángulo 11"/>
          <p:cNvSpPr/>
          <p:nvPr/>
        </p:nvSpPr>
        <p:spPr>
          <a:xfrm>
            <a:off x="1034900" y="801608"/>
            <a:ext cx="10852305" cy="461665"/>
          </a:xfrm>
          <a:prstGeom prst="rect">
            <a:avLst/>
          </a:prstGeom>
        </p:spPr>
        <p:txBody>
          <a:bodyPr wrap="square">
            <a:spAutoFit/>
          </a:bodyPr>
          <a:lstStyle/>
          <a:p>
            <a:r>
              <a:rPr lang="es-ES" sz="2400" b="1" dirty="0"/>
              <a:t>MATRIZ DE BUTLER EN LA BANDA K EN </a:t>
            </a:r>
            <a:r>
              <a:rPr lang="es-ES" sz="2400" b="1" dirty="0" err="1"/>
              <a:t>SIW</a:t>
            </a:r>
            <a:r>
              <a:rPr lang="es-ES" sz="2400" b="1" dirty="0"/>
              <a:t> CON TRANSICIÓN IMPLEMENTADO</a:t>
            </a:r>
          </a:p>
        </p:txBody>
      </p:sp>
    </p:spTree>
    <p:extLst>
      <p:ext uri="{BB962C8B-B14F-4D97-AF65-F5344CB8AC3E}">
        <p14:creationId xmlns:p14="http://schemas.microsoft.com/office/powerpoint/2010/main" val="13842217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751" y="1351632"/>
            <a:ext cx="10058393" cy="5037055"/>
          </a:xfrm>
          <a:prstGeom prst="rect">
            <a:avLst/>
          </a:prstGeom>
        </p:spPr>
      </p:pic>
      <p:sp>
        <p:nvSpPr>
          <p:cNvPr id="12" name="Rectángulo 11"/>
          <p:cNvSpPr/>
          <p:nvPr/>
        </p:nvSpPr>
        <p:spPr>
          <a:xfrm>
            <a:off x="1034900" y="801608"/>
            <a:ext cx="10852305" cy="461665"/>
          </a:xfrm>
          <a:prstGeom prst="rect">
            <a:avLst/>
          </a:prstGeom>
        </p:spPr>
        <p:txBody>
          <a:bodyPr wrap="square">
            <a:spAutoFit/>
          </a:bodyPr>
          <a:lstStyle/>
          <a:p>
            <a:r>
              <a:rPr lang="es-ES" sz="2400" b="1" dirty="0"/>
              <a:t>MATRIZ DE BUTLER EN LA BANDA K EN </a:t>
            </a:r>
            <a:r>
              <a:rPr lang="es-ES" sz="2400" b="1" dirty="0" err="1"/>
              <a:t>SIW</a:t>
            </a:r>
            <a:r>
              <a:rPr lang="es-ES" sz="2400" b="1" dirty="0"/>
              <a:t> CON TRANSICIÓN IMPLEMENTADO</a:t>
            </a:r>
          </a:p>
        </p:txBody>
      </p:sp>
    </p:spTree>
    <p:extLst>
      <p:ext uri="{BB962C8B-B14F-4D97-AF65-F5344CB8AC3E}">
        <p14:creationId xmlns:p14="http://schemas.microsoft.com/office/powerpoint/2010/main" val="6752711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20" name="CuadroTexto 19"/>
          <p:cNvSpPr txBox="1"/>
          <p:nvPr/>
        </p:nvSpPr>
        <p:spPr>
          <a:xfrm>
            <a:off x="148857" y="1138866"/>
            <a:ext cx="11738348" cy="1200329"/>
          </a:xfrm>
          <a:prstGeom prst="rect">
            <a:avLst/>
          </a:prstGeom>
          <a:noFill/>
        </p:spPr>
        <p:txBody>
          <a:bodyPr wrap="square" rtlCol="0">
            <a:spAutoFit/>
          </a:bodyPr>
          <a:lstStyle/>
          <a:p>
            <a:pPr algn="just"/>
            <a:r>
              <a:rPr lang="es-ES" sz="2400" dirty="0"/>
              <a:t> </a:t>
            </a:r>
            <a:endParaRPr lang="es-ES" sz="2400" b="1" dirty="0"/>
          </a:p>
          <a:p>
            <a:pPr algn="just"/>
            <a:endParaRPr lang="es-EC" sz="2400" dirty="0"/>
          </a:p>
          <a:p>
            <a:pPr algn="just"/>
            <a:endParaRPr lang="es-ES" sz="2400" dirty="0"/>
          </a:p>
        </p:txBody>
      </p:sp>
      <p:sp>
        <p:nvSpPr>
          <p:cNvPr id="3" name="Rectángulo 2"/>
          <p:cNvSpPr/>
          <p:nvPr/>
        </p:nvSpPr>
        <p:spPr>
          <a:xfrm>
            <a:off x="263871" y="913319"/>
            <a:ext cx="11174150" cy="461665"/>
          </a:xfrm>
          <a:prstGeom prst="rect">
            <a:avLst/>
          </a:prstGeom>
        </p:spPr>
        <p:txBody>
          <a:bodyPr wrap="square">
            <a:spAutoFit/>
          </a:bodyPr>
          <a:lstStyle/>
          <a:p>
            <a:r>
              <a:rPr lang="es-ES" sz="2400" b="1" dirty="0"/>
              <a:t>COMPARACIÓN SIMULADO vs IMPLEMENTADO</a:t>
            </a:r>
          </a:p>
        </p:txBody>
      </p:sp>
      <p:pic>
        <p:nvPicPr>
          <p:cNvPr id="6" name="Imagen 5">
            <a:extLst>
              <a:ext uri="{FF2B5EF4-FFF2-40B4-BE49-F238E27FC236}">
                <a16:creationId xmlns="" xmlns:a16="http://schemas.microsoft.com/office/drawing/2014/main" id="{5F3FD1A4-553F-4E91-80FC-28E383067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21" y="1309778"/>
            <a:ext cx="10619157" cy="5317875"/>
          </a:xfrm>
          <a:prstGeom prst="rect">
            <a:avLst/>
          </a:prstGeom>
        </p:spPr>
      </p:pic>
    </p:spTree>
    <p:extLst>
      <p:ext uri="{BB962C8B-B14F-4D97-AF65-F5344CB8AC3E}">
        <p14:creationId xmlns:p14="http://schemas.microsoft.com/office/powerpoint/2010/main" val="22489664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20" name="CuadroTexto 19"/>
          <p:cNvSpPr txBox="1"/>
          <p:nvPr/>
        </p:nvSpPr>
        <p:spPr>
          <a:xfrm>
            <a:off x="148857" y="1138866"/>
            <a:ext cx="11738348" cy="1200329"/>
          </a:xfrm>
          <a:prstGeom prst="rect">
            <a:avLst/>
          </a:prstGeom>
          <a:noFill/>
        </p:spPr>
        <p:txBody>
          <a:bodyPr wrap="square" rtlCol="0">
            <a:spAutoFit/>
          </a:bodyPr>
          <a:lstStyle/>
          <a:p>
            <a:pPr algn="just"/>
            <a:r>
              <a:rPr lang="es-ES" sz="2400" dirty="0"/>
              <a:t> </a:t>
            </a:r>
            <a:endParaRPr lang="es-ES" sz="2400" b="1" dirty="0"/>
          </a:p>
          <a:p>
            <a:pPr algn="just"/>
            <a:endParaRPr lang="es-EC" sz="2400" dirty="0"/>
          </a:p>
          <a:p>
            <a:pPr algn="just"/>
            <a:endParaRPr lang="es-ES" sz="2400" dirty="0"/>
          </a:p>
        </p:txBody>
      </p:sp>
      <p:sp>
        <p:nvSpPr>
          <p:cNvPr id="3" name="Rectángulo 2"/>
          <p:cNvSpPr/>
          <p:nvPr/>
        </p:nvSpPr>
        <p:spPr>
          <a:xfrm>
            <a:off x="263871" y="913319"/>
            <a:ext cx="11174150" cy="461665"/>
          </a:xfrm>
          <a:prstGeom prst="rect">
            <a:avLst/>
          </a:prstGeom>
        </p:spPr>
        <p:txBody>
          <a:bodyPr wrap="square">
            <a:spAutoFit/>
          </a:bodyPr>
          <a:lstStyle/>
          <a:p>
            <a:r>
              <a:rPr lang="es-ES" sz="2400" b="1" dirty="0"/>
              <a:t>COMPARACIÓN SIMULADO vs IMPLEMENTADO</a:t>
            </a:r>
          </a:p>
        </p:txBody>
      </p:sp>
      <p:pic>
        <p:nvPicPr>
          <p:cNvPr id="6" name="Imagen 5">
            <a:extLst>
              <a:ext uri="{FF2B5EF4-FFF2-40B4-BE49-F238E27FC236}">
                <a16:creationId xmlns="" xmlns:a16="http://schemas.microsoft.com/office/drawing/2014/main" id="{5F3FD1A4-553F-4E91-80FC-28E383067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21" y="1309778"/>
            <a:ext cx="10619157" cy="5317874"/>
          </a:xfrm>
          <a:prstGeom prst="rect">
            <a:avLst/>
          </a:prstGeom>
        </p:spPr>
      </p:pic>
    </p:spTree>
    <p:extLst>
      <p:ext uri="{BB962C8B-B14F-4D97-AF65-F5344CB8AC3E}">
        <p14:creationId xmlns:p14="http://schemas.microsoft.com/office/powerpoint/2010/main" val="581478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20" name="CuadroTexto 19"/>
          <p:cNvSpPr txBox="1"/>
          <p:nvPr/>
        </p:nvSpPr>
        <p:spPr>
          <a:xfrm>
            <a:off x="148857" y="1138866"/>
            <a:ext cx="11738348" cy="1200329"/>
          </a:xfrm>
          <a:prstGeom prst="rect">
            <a:avLst/>
          </a:prstGeom>
          <a:noFill/>
        </p:spPr>
        <p:txBody>
          <a:bodyPr wrap="square" rtlCol="0">
            <a:spAutoFit/>
          </a:bodyPr>
          <a:lstStyle/>
          <a:p>
            <a:pPr algn="just"/>
            <a:r>
              <a:rPr lang="es-ES" sz="2400" dirty="0"/>
              <a:t> </a:t>
            </a:r>
            <a:endParaRPr lang="es-ES" sz="2400" b="1" dirty="0"/>
          </a:p>
          <a:p>
            <a:pPr algn="just"/>
            <a:endParaRPr lang="es-EC" sz="2400" dirty="0"/>
          </a:p>
          <a:p>
            <a:pPr algn="just"/>
            <a:endParaRPr lang="es-ES" sz="2400" dirty="0"/>
          </a:p>
        </p:txBody>
      </p:sp>
      <p:sp>
        <p:nvSpPr>
          <p:cNvPr id="3" name="Rectángulo 2"/>
          <p:cNvSpPr/>
          <p:nvPr/>
        </p:nvSpPr>
        <p:spPr>
          <a:xfrm>
            <a:off x="263871" y="913319"/>
            <a:ext cx="11174150" cy="461665"/>
          </a:xfrm>
          <a:prstGeom prst="rect">
            <a:avLst/>
          </a:prstGeom>
        </p:spPr>
        <p:txBody>
          <a:bodyPr wrap="square">
            <a:spAutoFit/>
          </a:bodyPr>
          <a:lstStyle/>
          <a:p>
            <a:r>
              <a:rPr lang="es-ES" sz="2400" b="1" dirty="0"/>
              <a:t>COMPARACIÓN SIMULADO vs IMPLEMENTADO</a:t>
            </a:r>
          </a:p>
        </p:txBody>
      </p:sp>
      <p:pic>
        <p:nvPicPr>
          <p:cNvPr id="6" name="Imagen 5">
            <a:extLst>
              <a:ext uri="{FF2B5EF4-FFF2-40B4-BE49-F238E27FC236}">
                <a16:creationId xmlns="" xmlns:a16="http://schemas.microsoft.com/office/drawing/2014/main" id="{5F3FD1A4-553F-4E91-80FC-28E383067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21" y="1309778"/>
            <a:ext cx="10619157" cy="5317874"/>
          </a:xfrm>
          <a:prstGeom prst="rect">
            <a:avLst/>
          </a:prstGeom>
        </p:spPr>
      </p:pic>
    </p:spTree>
    <p:extLst>
      <p:ext uri="{BB962C8B-B14F-4D97-AF65-F5344CB8AC3E}">
        <p14:creationId xmlns:p14="http://schemas.microsoft.com/office/powerpoint/2010/main" val="18648206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20" name="CuadroTexto 19"/>
          <p:cNvSpPr txBox="1"/>
          <p:nvPr/>
        </p:nvSpPr>
        <p:spPr>
          <a:xfrm>
            <a:off x="148857" y="1138866"/>
            <a:ext cx="11738348" cy="1200329"/>
          </a:xfrm>
          <a:prstGeom prst="rect">
            <a:avLst/>
          </a:prstGeom>
          <a:noFill/>
        </p:spPr>
        <p:txBody>
          <a:bodyPr wrap="square" rtlCol="0">
            <a:spAutoFit/>
          </a:bodyPr>
          <a:lstStyle/>
          <a:p>
            <a:pPr algn="just"/>
            <a:r>
              <a:rPr lang="es-ES" sz="2400" dirty="0"/>
              <a:t> </a:t>
            </a:r>
            <a:endParaRPr lang="es-ES" sz="2400" b="1" dirty="0"/>
          </a:p>
          <a:p>
            <a:pPr algn="just"/>
            <a:endParaRPr lang="es-EC" sz="2400" dirty="0"/>
          </a:p>
          <a:p>
            <a:pPr algn="just"/>
            <a:endParaRPr lang="es-ES" sz="2400" dirty="0"/>
          </a:p>
        </p:txBody>
      </p:sp>
      <p:sp>
        <p:nvSpPr>
          <p:cNvPr id="3" name="Rectángulo 2"/>
          <p:cNvSpPr/>
          <p:nvPr/>
        </p:nvSpPr>
        <p:spPr>
          <a:xfrm>
            <a:off x="263871" y="913319"/>
            <a:ext cx="11174150" cy="461665"/>
          </a:xfrm>
          <a:prstGeom prst="rect">
            <a:avLst/>
          </a:prstGeom>
        </p:spPr>
        <p:txBody>
          <a:bodyPr wrap="square">
            <a:spAutoFit/>
          </a:bodyPr>
          <a:lstStyle/>
          <a:p>
            <a:r>
              <a:rPr lang="es-ES" sz="2400" b="1" dirty="0"/>
              <a:t>COMPARACIÓN SIMULADO vs IMPLEMENTADO</a:t>
            </a:r>
          </a:p>
        </p:txBody>
      </p:sp>
      <p:pic>
        <p:nvPicPr>
          <p:cNvPr id="6" name="Imagen 5">
            <a:extLst>
              <a:ext uri="{FF2B5EF4-FFF2-40B4-BE49-F238E27FC236}">
                <a16:creationId xmlns="" xmlns:a16="http://schemas.microsoft.com/office/drawing/2014/main" id="{5F3FD1A4-553F-4E91-80FC-28E383067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21" y="1309778"/>
            <a:ext cx="10619157" cy="5317874"/>
          </a:xfrm>
          <a:prstGeom prst="rect">
            <a:avLst/>
          </a:prstGeom>
        </p:spPr>
      </p:pic>
    </p:spTree>
    <p:extLst>
      <p:ext uri="{BB962C8B-B14F-4D97-AF65-F5344CB8AC3E}">
        <p14:creationId xmlns:p14="http://schemas.microsoft.com/office/powerpoint/2010/main" val="18662834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20" name="CuadroTexto 19"/>
          <p:cNvSpPr txBox="1"/>
          <p:nvPr/>
        </p:nvSpPr>
        <p:spPr>
          <a:xfrm>
            <a:off x="148857" y="1138866"/>
            <a:ext cx="11738348" cy="1200329"/>
          </a:xfrm>
          <a:prstGeom prst="rect">
            <a:avLst/>
          </a:prstGeom>
          <a:noFill/>
        </p:spPr>
        <p:txBody>
          <a:bodyPr wrap="square" rtlCol="0">
            <a:spAutoFit/>
          </a:bodyPr>
          <a:lstStyle/>
          <a:p>
            <a:pPr algn="just"/>
            <a:r>
              <a:rPr lang="es-ES" sz="2400" dirty="0"/>
              <a:t> </a:t>
            </a:r>
            <a:endParaRPr lang="es-ES" sz="2400" b="1" dirty="0"/>
          </a:p>
          <a:p>
            <a:pPr algn="just"/>
            <a:endParaRPr lang="es-EC" sz="2400" dirty="0"/>
          </a:p>
          <a:p>
            <a:pPr algn="just"/>
            <a:endParaRPr lang="es-ES" sz="2400" dirty="0"/>
          </a:p>
        </p:txBody>
      </p:sp>
      <p:sp>
        <p:nvSpPr>
          <p:cNvPr id="3" name="Rectángulo 2"/>
          <p:cNvSpPr/>
          <p:nvPr/>
        </p:nvSpPr>
        <p:spPr>
          <a:xfrm>
            <a:off x="263871" y="913319"/>
            <a:ext cx="11174150" cy="461665"/>
          </a:xfrm>
          <a:prstGeom prst="rect">
            <a:avLst/>
          </a:prstGeom>
        </p:spPr>
        <p:txBody>
          <a:bodyPr wrap="square">
            <a:spAutoFit/>
          </a:bodyPr>
          <a:lstStyle/>
          <a:p>
            <a:r>
              <a:rPr lang="es-ES" sz="2400" b="1" dirty="0"/>
              <a:t>COMPARACIÓN SIMULADO vs IMPLEMENTADO</a:t>
            </a:r>
          </a:p>
        </p:txBody>
      </p:sp>
      <p:pic>
        <p:nvPicPr>
          <p:cNvPr id="6" name="Imagen 5">
            <a:extLst>
              <a:ext uri="{FF2B5EF4-FFF2-40B4-BE49-F238E27FC236}">
                <a16:creationId xmlns="" xmlns:a16="http://schemas.microsoft.com/office/drawing/2014/main" id="{5F3FD1A4-553F-4E91-80FC-28E383067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49482"/>
            <a:ext cx="6577657" cy="3293967"/>
          </a:xfrm>
          <a:prstGeom prst="rect">
            <a:avLst/>
          </a:prstGeom>
        </p:spPr>
      </p:pic>
      <p:pic>
        <p:nvPicPr>
          <p:cNvPr id="9" name="Imagen 8">
            <a:extLst>
              <a:ext uri="{FF2B5EF4-FFF2-40B4-BE49-F238E27FC236}">
                <a16:creationId xmlns="" xmlns:a16="http://schemas.microsoft.com/office/drawing/2014/main" id="{5F3FD1A4-553F-4E91-80FC-28E383067F6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825" y="2564742"/>
            <a:ext cx="7405291" cy="3708431"/>
          </a:xfrm>
          <a:prstGeom prst="rect">
            <a:avLst/>
          </a:prstGeom>
        </p:spPr>
      </p:pic>
    </p:spTree>
    <p:extLst>
      <p:ext uri="{BB962C8B-B14F-4D97-AF65-F5344CB8AC3E}">
        <p14:creationId xmlns:p14="http://schemas.microsoft.com/office/powerpoint/2010/main" val="20502075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20" name="CuadroTexto 19"/>
          <p:cNvSpPr txBox="1"/>
          <p:nvPr/>
        </p:nvSpPr>
        <p:spPr>
          <a:xfrm>
            <a:off x="148857" y="1138866"/>
            <a:ext cx="11738348" cy="1200329"/>
          </a:xfrm>
          <a:prstGeom prst="rect">
            <a:avLst/>
          </a:prstGeom>
          <a:noFill/>
        </p:spPr>
        <p:txBody>
          <a:bodyPr wrap="square" rtlCol="0">
            <a:spAutoFit/>
          </a:bodyPr>
          <a:lstStyle/>
          <a:p>
            <a:pPr algn="just"/>
            <a:r>
              <a:rPr lang="es-ES" sz="2400" dirty="0"/>
              <a:t> </a:t>
            </a:r>
            <a:endParaRPr lang="es-ES" sz="2400" b="1" dirty="0"/>
          </a:p>
          <a:p>
            <a:pPr algn="just"/>
            <a:endParaRPr lang="es-EC" sz="2400" dirty="0"/>
          </a:p>
          <a:p>
            <a:pPr algn="just"/>
            <a:endParaRPr lang="es-ES" sz="2400" dirty="0"/>
          </a:p>
        </p:txBody>
      </p:sp>
      <p:sp>
        <p:nvSpPr>
          <p:cNvPr id="3" name="Rectángulo 2"/>
          <p:cNvSpPr/>
          <p:nvPr/>
        </p:nvSpPr>
        <p:spPr>
          <a:xfrm>
            <a:off x="263871" y="913319"/>
            <a:ext cx="11174150" cy="461665"/>
          </a:xfrm>
          <a:prstGeom prst="rect">
            <a:avLst/>
          </a:prstGeom>
        </p:spPr>
        <p:txBody>
          <a:bodyPr wrap="square">
            <a:spAutoFit/>
          </a:bodyPr>
          <a:lstStyle/>
          <a:p>
            <a:r>
              <a:rPr lang="es-ES" sz="2400" b="1" dirty="0"/>
              <a:t>COMPARACIÓN SIMULADO vs IMPLEMENTADO</a:t>
            </a:r>
          </a:p>
        </p:txBody>
      </p:sp>
      <p:pic>
        <p:nvPicPr>
          <p:cNvPr id="10" name="Imagen 9">
            <a:extLst>
              <a:ext uri="{FF2B5EF4-FFF2-40B4-BE49-F238E27FC236}">
                <a16:creationId xmlns="" xmlns:a16="http://schemas.microsoft.com/office/drawing/2014/main" id="{5F3FD1A4-553F-4E91-80FC-28E383067F6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857" y="1391322"/>
            <a:ext cx="6845958" cy="3428327"/>
          </a:xfrm>
          <a:prstGeom prst="rect">
            <a:avLst/>
          </a:prstGeom>
        </p:spPr>
      </p:pic>
      <p:pic>
        <p:nvPicPr>
          <p:cNvPr id="11" name="Imagen 10">
            <a:extLst>
              <a:ext uri="{FF2B5EF4-FFF2-40B4-BE49-F238E27FC236}">
                <a16:creationId xmlns="" xmlns:a16="http://schemas.microsoft.com/office/drawing/2014/main" id="{5F3FD1A4-553F-4E91-80FC-28E383067F6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38734" y="2896024"/>
            <a:ext cx="6846056" cy="3428376"/>
          </a:xfrm>
          <a:prstGeom prst="rect">
            <a:avLst/>
          </a:prstGeom>
        </p:spPr>
      </p:pic>
    </p:spTree>
    <p:extLst>
      <p:ext uri="{BB962C8B-B14F-4D97-AF65-F5344CB8AC3E}">
        <p14:creationId xmlns:p14="http://schemas.microsoft.com/office/powerpoint/2010/main" val="3162895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RESULTADOS</a:t>
            </a:r>
          </a:p>
        </p:txBody>
      </p: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3" name="Rectángulo 2"/>
          <p:cNvSpPr/>
          <p:nvPr/>
        </p:nvSpPr>
        <p:spPr>
          <a:xfrm>
            <a:off x="263871" y="913319"/>
            <a:ext cx="11174150" cy="461665"/>
          </a:xfrm>
          <a:prstGeom prst="rect">
            <a:avLst/>
          </a:prstGeom>
        </p:spPr>
        <p:txBody>
          <a:bodyPr wrap="square">
            <a:spAutoFit/>
          </a:bodyPr>
          <a:lstStyle/>
          <a:p>
            <a:r>
              <a:rPr lang="es-ES" sz="2400" b="1" dirty="0"/>
              <a:t>RESUMEN DE RESULTADOS</a:t>
            </a:r>
          </a:p>
        </p:txBody>
      </p:sp>
      <p:graphicFrame>
        <p:nvGraphicFramePr>
          <p:cNvPr id="4" name="Tabla 3">
            <a:extLst>
              <a:ext uri="{FF2B5EF4-FFF2-40B4-BE49-F238E27FC236}">
                <a16:creationId xmlns="" xmlns:a16="http://schemas.microsoft.com/office/drawing/2014/main" id="{AE75D7F2-4C8A-411F-8792-F9D7F4689F79}"/>
              </a:ext>
            </a:extLst>
          </p:cNvPr>
          <p:cNvGraphicFramePr>
            <a:graphicFrameLocks noGrp="1"/>
          </p:cNvGraphicFramePr>
          <p:nvPr>
            <p:extLst>
              <p:ext uri="{D42A27DB-BD31-4B8C-83A1-F6EECF244321}">
                <p14:modId xmlns:p14="http://schemas.microsoft.com/office/powerpoint/2010/main" val="3587684333"/>
              </p:ext>
            </p:extLst>
          </p:nvPr>
        </p:nvGraphicFramePr>
        <p:xfrm>
          <a:off x="768583" y="1748748"/>
          <a:ext cx="10164726" cy="1466718"/>
        </p:xfrm>
        <a:graphic>
          <a:graphicData uri="http://schemas.openxmlformats.org/drawingml/2006/table">
            <a:tbl>
              <a:tblPr firstRow="1" bandRow="1">
                <a:tableStyleId>{7DF18680-E054-41AD-8BC1-D1AEF772440D}</a:tableStyleId>
              </a:tblPr>
              <a:tblGrid>
                <a:gridCol w="2240095">
                  <a:extLst>
                    <a:ext uri="{9D8B030D-6E8A-4147-A177-3AD203B41FA5}">
                      <a16:colId xmlns="" xmlns:a16="http://schemas.microsoft.com/office/drawing/2014/main" val="3047961537"/>
                    </a:ext>
                  </a:extLst>
                </a:gridCol>
                <a:gridCol w="1780306">
                  <a:extLst>
                    <a:ext uri="{9D8B030D-6E8A-4147-A177-3AD203B41FA5}">
                      <a16:colId xmlns="" xmlns:a16="http://schemas.microsoft.com/office/drawing/2014/main" val="458768333"/>
                    </a:ext>
                  </a:extLst>
                </a:gridCol>
                <a:gridCol w="2244633">
                  <a:extLst>
                    <a:ext uri="{9D8B030D-6E8A-4147-A177-3AD203B41FA5}">
                      <a16:colId xmlns="" xmlns:a16="http://schemas.microsoft.com/office/drawing/2014/main" val="3884106924"/>
                    </a:ext>
                  </a:extLst>
                </a:gridCol>
                <a:gridCol w="1780306">
                  <a:extLst>
                    <a:ext uri="{9D8B030D-6E8A-4147-A177-3AD203B41FA5}">
                      <a16:colId xmlns="" xmlns:a16="http://schemas.microsoft.com/office/drawing/2014/main" val="2578772459"/>
                    </a:ext>
                  </a:extLst>
                </a:gridCol>
                <a:gridCol w="2119386">
                  <a:extLst>
                    <a:ext uri="{9D8B030D-6E8A-4147-A177-3AD203B41FA5}">
                      <a16:colId xmlns="" xmlns:a16="http://schemas.microsoft.com/office/drawing/2014/main" val="1551151309"/>
                    </a:ext>
                  </a:extLst>
                </a:gridCol>
              </a:tblGrid>
              <a:tr h="317243">
                <a:tc rowSpan="2">
                  <a:txBody>
                    <a:bodyPr/>
                    <a:lstStyle/>
                    <a:p>
                      <a:pPr algn="ctr"/>
                      <a:r>
                        <a:rPr lang="es-EC" dirty="0"/>
                        <a:t>BANDA X</a:t>
                      </a:r>
                      <a:br>
                        <a:rPr lang="es-EC" dirty="0"/>
                      </a:br>
                      <a:r>
                        <a:rPr lang="es-EC" dirty="0"/>
                        <a:t>10GHz</a:t>
                      </a:r>
                      <a:endParaRPr lang="en-US" dirty="0"/>
                    </a:p>
                  </a:txBody>
                  <a:tcPr anchor="ctr"/>
                </a:tc>
                <a:tc gridSpan="2">
                  <a:txBody>
                    <a:bodyPr/>
                    <a:lstStyle/>
                    <a:p>
                      <a:pPr algn="ctr"/>
                      <a:r>
                        <a:rPr lang="es-EC" dirty="0"/>
                        <a:t>Acoplamiento</a:t>
                      </a:r>
                      <a:endParaRPr lang="en-US" dirty="0"/>
                    </a:p>
                  </a:txBody>
                  <a:tcPr anchor="ctr"/>
                </a:tc>
                <a:tc hMerge="1">
                  <a:txBody>
                    <a:bodyPr/>
                    <a:lstStyle/>
                    <a:p>
                      <a:endParaRPr lang="en-US" dirty="0"/>
                    </a:p>
                  </a:txBody>
                  <a:tcPr/>
                </a:tc>
                <a:tc gridSpan="2">
                  <a:txBody>
                    <a:bodyPr/>
                    <a:lstStyle/>
                    <a:p>
                      <a:pPr algn="ctr"/>
                      <a:r>
                        <a:rPr lang="es-EC" dirty="0"/>
                        <a:t>Ancho de Banda</a:t>
                      </a:r>
                      <a:endParaRPr lang="en-US" dirty="0"/>
                    </a:p>
                  </a:txBody>
                  <a:tcPr anchor="ctr"/>
                </a:tc>
                <a:tc hMerge="1">
                  <a:txBody>
                    <a:bodyPr/>
                    <a:lstStyle/>
                    <a:p>
                      <a:endParaRPr lang="en-US" dirty="0"/>
                    </a:p>
                  </a:txBody>
                  <a:tcPr/>
                </a:tc>
                <a:extLst>
                  <a:ext uri="{0D108BD9-81ED-4DB2-BD59-A6C34878D82A}">
                    <a16:rowId xmlns="" xmlns:a16="http://schemas.microsoft.com/office/drawing/2014/main" val="2066134551"/>
                  </a:ext>
                </a:extLst>
              </a:tr>
              <a:tr h="317243">
                <a:tc vMerge="1">
                  <a:txBody>
                    <a:bodyPr/>
                    <a:lstStyle/>
                    <a:p>
                      <a:endParaRPr lang="en-US"/>
                    </a:p>
                  </a:txBody>
                  <a:tcPr/>
                </a:tc>
                <a:tc>
                  <a:txBody>
                    <a:bodyPr/>
                    <a:lstStyle/>
                    <a:p>
                      <a:pPr algn="ctr"/>
                      <a:r>
                        <a:rPr lang="es-EC" dirty="0"/>
                        <a:t>Simulado</a:t>
                      </a:r>
                      <a:endParaRPr lang="en-US" dirty="0"/>
                    </a:p>
                  </a:txBody>
                  <a:tcPr anchor="ctr"/>
                </a:tc>
                <a:tc>
                  <a:txBody>
                    <a:bodyPr/>
                    <a:lstStyle/>
                    <a:p>
                      <a:pPr algn="ctr"/>
                      <a:r>
                        <a:rPr lang="es-EC" dirty="0"/>
                        <a:t>Implementado</a:t>
                      </a:r>
                      <a:endParaRPr lang="en-US" dirty="0"/>
                    </a:p>
                  </a:txBody>
                  <a:tcPr anchor="ctr"/>
                </a:tc>
                <a:tc>
                  <a:txBody>
                    <a:bodyPr/>
                    <a:lstStyle/>
                    <a:p>
                      <a:pPr algn="ctr"/>
                      <a:r>
                        <a:rPr lang="es-EC" dirty="0"/>
                        <a:t>Simulado</a:t>
                      </a:r>
                      <a:endParaRPr lang="en-US" dirty="0"/>
                    </a:p>
                  </a:txBody>
                  <a:tcPr anchor="ctr"/>
                </a:tc>
                <a:tc>
                  <a:txBody>
                    <a:bodyPr/>
                    <a:lstStyle/>
                    <a:p>
                      <a:pPr algn="ctr"/>
                      <a:r>
                        <a:rPr lang="es-EC" dirty="0"/>
                        <a:t>Implementado</a:t>
                      </a:r>
                      <a:endParaRPr lang="en-US" dirty="0"/>
                    </a:p>
                  </a:txBody>
                  <a:tcPr anchor="ctr"/>
                </a:tc>
                <a:extLst>
                  <a:ext uri="{0D108BD9-81ED-4DB2-BD59-A6C34878D82A}">
                    <a16:rowId xmlns="" xmlns:a16="http://schemas.microsoft.com/office/drawing/2014/main" val="510827879"/>
                  </a:ext>
                </a:extLst>
              </a:tr>
              <a:tr h="367599">
                <a:tc>
                  <a:txBody>
                    <a:bodyPr/>
                    <a:lstStyle/>
                    <a:p>
                      <a:pPr algn="ctr"/>
                      <a:r>
                        <a:rPr lang="es-EC" dirty="0"/>
                        <a:t>Parámetro S11</a:t>
                      </a:r>
                      <a:endParaRPr lang="en-US" dirty="0"/>
                    </a:p>
                  </a:txBody>
                  <a:tcPr anchor="ctr"/>
                </a:tc>
                <a:tc>
                  <a:txBody>
                    <a:bodyPr/>
                    <a:lstStyle/>
                    <a:p>
                      <a:pPr algn="ctr"/>
                      <a:r>
                        <a:rPr lang="es-EC" dirty="0"/>
                        <a:t>-36.02 dB</a:t>
                      </a:r>
                      <a:endParaRPr lang="en-US" dirty="0"/>
                    </a:p>
                  </a:txBody>
                  <a:tcPr anchor="ctr"/>
                </a:tc>
                <a:tc>
                  <a:txBody>
                    <a:bodyPr/>
                    <a:lstStyle/>
                    <a:p>
                      <a:pPr algn="ctr"/>
                      <a:r>
                        <a:rPr lang="es-EC" dirty="0"/>
                        <a:t>-35.07 dB</a:t>
                      </a:r>
                      <a:endParaRPr lang="en-US" dirty="0"/>
                    </a:p>
                  </a:txBody>
                  <a:tcPr anchor="ctr"/>
                </a:tc>
                <a:tc rowSpan="2">
                  <a:txBody>
                    <a:bodyPr/>
                    <a:lstStyle/>
                    <a:p>
                      <a:pPr algn="ctr"/>
                      <a:r>
                        <a:rPr lang="es-EC" dirty="0"/>
                        <a:t>540MHz</a:t>
                      </a:r>
                      <a:endParaRPr lang="en-US" dirty="0"/>
                    </a:p>
                  </a:txBody>
                  <a:tcPr anchor="ctr"/>
                </a:tc>
                <a:tc rowSpan="2">
                  <a:txBody>
                    <a:bodyPr/>
                    <a:lstStyle/>
                    <a:p>
                      <a:pPr algn="ctr"/>
                      <a:r>
                        <a:rPr lang="es-EC" dirty="0"/>
                        <a:t>130MHz</a:t>
                      </a:r>
                      <a:endParaRPr lang="en-US" dirty="0"/>
                    </a:p>
                  </a:txBody>
                  <a:tcPr anchor="ctr"/>
                </a:tc>
                <a:extLst>
                  <a:ext uri="{0D108BD9-81ED-4DB2-BD59-A6C34878D82A}">
                    <a16:rowId xmlns="" xmlns:a16="http://schemas.microsoft.com/office/drawing/2014/main" val="1355280524"/>
                  </a:ext>
                </a:extLst>
              </a:tr>
              <a:tr h="367599">
                <a:tc>
                  <a:txBody>
                    <a:bodyPr/>
                    <a:lstStyle/>
                    <a:p>
                      <a:pPr algn="ctr"/>
                      <a:r>
                        <a:rPr lang="es-EC" dirty="0"/>
                        <a:t>Parámetro S12</a:t>
                      </a:r>
                      <a:endParaRPr lang="en-US" dirty="0"/>
                    </a:p>
                  </a:txBody>
                  <a:tcPr anchor="ctr"/>
                </a:tc>
                <a:tc>
                  <a:txBody>
                    <a:bodyPr/>
                    <a:lstStyle/>
                    <a:p>
                      <a:pPr algn="ctr"/>
                      <a:r>
                        <a:rPr lang="es-EC" dirty="0"/>
                        <a:t>-6.069 dB</a:t>
                      </a:r>
                      <a:endParaRPr lang="en-US" dirty="0"/>
                    </a:p>
                  </a:txBody>
                  <a:tcPr anchor="ctr"/>
                </a:tc>
                <a:tc>
                  <a:txBody>
                    <a:bodyPr/>
                    <a:lstStyle/>
                    <a:p>
                      <a:pPr algn="ctr"/>
                      <a:r>
                        <a:rPr lang="es-EC" dirty="0"/>
                        <a:t>-14.39 dB</a:t>
                      </a:r>
                      <a:endParaRPr lang="en-US" dirty="0"/>
                    </a:p>
                  </a:txBody>
                  <a:tcPr anchor="ctr"/>
                </a:tc>
                <a:tc vMerge="1">
                  <a:txBody>
                    <a:bodyPr/>
                    <a:lstStyle/>
                    <a:p>
                      <a:endParaRPr lang="en-US" dirty="0"/>
                    </a:p>
                  </a:txBody>
                  <a:tcPr/>
                </a:tc>
                <a:tc vMerge="1">
                  <a:txBody>
                    <a:bodyPr/>
                    <a:lstStyle/>
                    <a:p>
                      <a:endParaRPr lang="en-US" dirty="0"/>
                    </a:p>
                  </a:txBody>
                  <a:tcPr/>
                </a:tc>
                <a:extLst>
                  <a:ext uri="{0D108BD9-81ED-4DB2-BD59-A6C34878D82A}">
                    <a16:rowId xmlns="" xmlns:a16="http://schemas.microsoft.com/office/drawing/2014/main" val="3953677934"/>
                  </a:ext>
                </a:extLst>
              </a:tr>
            </a:tbl>
          </a:graphicData>
        </a:graphic>
      </p:graphicFrame>
      <p:graphicFrame>
        <p:nvGraphicFramePr>
          <p:cNvPr id="9" name="Tabla 8">
            <a:extLst>
              <a:ext uri="{FF2B5EF4-FFF2-40B4-BE49-F238E27FC236}">
                <a16:creationId xmlns="" xmlns:a16="http://schemas.microsoft.com/office/drawing/2014/main" id="{37A6D26C-B56A-402A-A6D2-0A93A8878229}"/>
              </a:ext>
            </a:extLst>
          </p:cNvPr>
          <p:cNvGraphicFramePr>
            <a:graphicFrameLocks noGrp="1"/>
          </p:cNvGraphicFramePr>
          <p:nvPr>
            <p:extLst>
              <p:ext uri="{D42A27DB-BD31-4B8C-83A1-F6EECF244321}">
                <p14:modId xmlns:p14="http://schemas.microsoft.com/office/powerpoint/2010/main" val="1939155062"/>
              </p:ext>
            </p:extLst>
          </p:nvPr>
        </p:nvGraphicFramePr>
        <p:xfrm>
          <a:off x="768582" y="3977564"/>
          <a:ext cx="10164727" cy="1466718"/>
        </p:xfrm>
        <a:graphic>
          <a:graphicData uri="http://schemas.openxmlformats.org/drawingml/2006/table">
            <a:tbl>
              <a:tblPr firstRow="1" bandRow="1">
                <a:tableStyleId>{93296810-A885-4BE3-A3E7-6D5BEEA58F35}</a:tableStyleId>
              </a:tblPr>
              <a:tblGrid>
                <a:gridCol w="2240095">
                  <a:extLst>
                    <a:ext uri="{9D8B030D-6E8A-4147-A177-3AD203B41FA5}">
                      <a16:colId xmlns="" xmlns:a16="http://schemas.microsoft.com/office/drawing/2014/main" val="3047961537"/>
                    </a:ext>
                  </a:extLst>
                </a:gridCol>
                <a:gridCol w="1780306">
                  <a:extLst>
                    <a:ext uri="{9D8B030D-6E8A-4147-A177-3AD203B41FA5}">
                      <a16:colId xmlns="" xmlns:a16="http://schemas.microsoft.com/office/drawing/2014/main" val="458768333"/>
                    </a:ext>
                  </a:extLst>
                </a:gridCol>
                <a:gridCol w="2244633">
                  <a:extLst>
                    <a:ext uri="{9D8B030D-6E8A-4147-A177-3AD203B41FA5}">
                      <a16:colId xmlns="" xmlns:a16="http://schemas.microsoft.com/office/drawing/2014/main" val="3884106924"/>
                    </a:ext>
                  </a:extLst>
                </a:gridCol>
                <a:gridCol w="1780306">
                  <a:extLst>
                    <a:ext uri="{9D8B030D-6E8A-4147-A177-3AD203B41FA5}">
                      <a16:colId xmlns="" xmlns:a16="http://schemas.microsoft.com/office/drawing/2014/main" val="2578772459"/>
                    </a:ext>
                  </a:extLst>
                </a:gridCol>
                <a:gridCol w="2119387">
                  <a:extLst>
                    <a:ext uri="{9D8B030D-6E8A-4147-A177-3AD203B41FA5}">
                      <a16:colId xmlns="" xmlns:a16="http://schemas.microsoft.com/office/drawing/2014/main" val="1551151309"/>
                    </a:ext>
                  </a:extLst>
                </a:gridCol>
              </a:tblGrid>
              <a:tr h="317243">
                <a:tc rowSpan="2">
                  <a:txBody>
                    <a:bodyPr/>
                    <a:lstStyle/>
                    <a:p>
                      <a:pPr algn="ctr"/>
                      <a:r>
                        <a:rPr lang="es-EC" dirty="0"/>
                        <a:t>BANDA Ku</a:t>
                      </a:r>
                    </a:p>
                    <a:p>
                      <a:pPr algn="ctr"/>
                      <a:r>
                        <a:rPr lang="es-EC" dirty="0"/>
                        <a:t>15GHz</a:t>
                      </a:r>
                      <a:endParaRPr lang="en-US" dirty="0"/>
                    </a:p>
                  </a:txBody>
                  <a:tcPr anchor="ctr"/>
                </a:tc>
                <a:tc gridSpan="2">
                  <a:txBody>
                    <a:bodyPr/>
                    <a:lstStyle/>
                    <a:p>
                      <a:pPr algn="ctr"/>
                      <a:r>
                        <a:rPr lang="es-EC" dirty="0"/>
                        <a:t>Acoplamiento</a:t>
                      </a:r>
                      <a:endParaRPr lang="en-US" dirty="0"/>
                    </a:p>
                  </a:txBody>
                  <a:tcPr anchor="ctr"/>
                </a:tc>
                <a:tc hMerge="1">
                  <a:txBody>
                    <a:bodyPr/>
                    <a:lstStyle/>
                    <a:p>
                      <a:endParaRPr lang="en-US" dirty="0"/>
                    </a:p>
                  </a:txBody>
                  <a:tcPr/>
                </a:tc>
                <a:tc gridSpan="2">
                  <a:txBody>
                    <a:bodyPr/>
                    <a:lstStyle/>
                    <a:p>
                      <a:pPr algn="ctr"/>
                      <a:r>
                        <a:rPr lang="es-EC" dirty="0"/>
                        <a:t>Ancho de Banda</a:t>
                      </a:r>
                      <a:endParaRPr lang="en-US" dirty="0"/>
                    </a:p>
                  </a:txBody>
                  <a:tcPr anchor="ctr"/>
                </a:tc>
                <a:tc hMerge="1">
                  <a:txBody>
                    <a:bodyPr/>
                    <a:lstStyle/>
                    <a:p>
                      <a:endParaRPr lang="en-US" dirty="0"/>
                    </a:p>
                  </a:txBody>
                  <a:tcPr/>
                </a:tc>
                <a:extLst>
                  <a:ext uri="{0D108BD9-81ED-4DB2-BD59-A6C34878D82A}">
                    <a16:rowId xmlns="" xmlns:a16="http://schemas.microsoft.com/office/drawing/2014/main" val="2066134551"/>
                  </a:ext>
                </a:extLst>
              </a:tr>
              <a:tr h="317243">
                <a:tc vMerge="1">
                  <a:txBody>
                    <a:bodyPr/>
                    <a:lstStyle/>
                    <a:p>
                      <a:endParaRPr lang="en-US"/>
                    </a:p>
                  </a:txBody>
                  <a:tcPr/>
                </a:tc>
                <a:tc>
                  <a:txBody>
                    <a:bodyPr/>
                    <a:lstStyle/>
                    <a:p>
                      <a:pPr algn="ctr"/>
                      <a:r>
                        <a:rPr lang="es-EC" dirty="0"/>
                        <a:t>Simulado</a:t>
                      </a:r>
                      <a:endParaRPr lang="en-US" dirty="0"/>
                    </a:p>
                  </a:txBody>
                  <a:tcPr anchor="ctr"/>
                </a:tc>
                <a:tc>
                  <a:txBody>
                    <a:bodyPr/>
                    <a:lstStyle/>
                    <a:p>
                      <a:pPr algn="ctr"/>
                      <a:r>
                        <a:rPr lang="es-EC" dirty="0"/>
                        <a:t>Implementado</a:t>
                      </a:r>
                      <a:endParaRPr lang="en-US" dirty="0"/>
                    </a:p>
                  </a:txBody>
                  <a:tcPr anchor="ctr"/>
                </a:tc>
                <a:tc>
                  <a:txBody>
                    <a:bodyPr/>
                    <a:lstStyle/>
                    <a:p>
                      <a:pPr algn="ctr"/>
                      <a:r>
                        <a:rPr lang="es-EC" dirty="0"/>
                        <a:t>Simulado</a:t>
                      </a:r>
                      <a:endParaRPr lang="en-US" dirty="0"/>
                    </a:p>
                  </a:txBody>
                  <a:tcPr anchor="ctr"/>
                </a:tc>
                <a:tc>
                  <a:txBody>
                    <a:bodyPr/>
                    <a:lstStyle/>
                    <a:p>
                      <a:pPr algn="ctr"/>
                      <a:r>
                        <a:rPr lang="es-EC" dirty="0"/>
                        <a:t>Implementado</a:t>
                      </a:r>
                      <a:endParaRPr lang="en-US" dirty="0"/>
                    </a:p>
                  </a:txBody>
                  <a:tcPr anchor="ctr"/>
                </a:tc>
                <a:extLst>
                  <a:ext uri="{0D108BD9-81ED-4DB2-BD59-A6C34878D82A}">
                    <a16:rowId xmlns="" xmlns:a16="http://schemas.microsoft.com/office/drawing/2014/main" val="510827879"/>
                  </a:ext>
                </a:extLst>
              </a:tr>
              <a:tr h="367599">
                <a:tc>
                  <a:txBody>
                    <a:bodyPr/>
                    <a:lstStyle/>
                    <a:p>
                      <a:pPr algn="ctr"/>
                      <a:r>
                        <a:rPr lang="es-EC" dirty="0"/>
                        <a:t>Parámetro S11</a:t>
                      </a:r>
                      <a:endParaRPr lang="en-US" dirty="0"/>
                    </a:p>
                  </a:txBody>
                  <a:tcPr anchor="ctr"/>
                </a:tc>
                <a:tc>
                  <a:txBody>
                    <a:bodyPr/>
                    <a:lstStyle/>
                    <a:p>
                      <a:pPr algn="ctr"/>
                      <a:r>
                        <a:rPr lang="es-EC" dirty="0"/>
                        <a:t>-28.37 dB</a:t>
                      </a:r>
                      <a:endParaRPr lang="en-US" dirty="0"/>
                    </a:p>
                  </a:txBody>
                  <a:tcPr anchor="ctr"/>
                </a:tc>
                <a:tc>
                  <a:txBody>
                    <a:bodyPr/>
                    <a:lstStyle/>
                    <a:p>
                      <a:pPr algn="ctr"/>
                      <a:r>
                        <a:rPr lang="es-EC" dirty="0"/>
                        <a:t>-34.47 dB</a:t>
                      </a:r>
                      <a:endParaRPr lang="en-US" dirty="0"/>
                    </a:p>
                  </a:txBody>
                  <a:tcPr anchor="ctr"/>
                </a:tc>
                <a:tc rowSpan="2">
                  <a:txBody>
                    <a:bodyPr/>
                    <a:lstStyle/>
                    <a:p>
                      <a:pPr algn="ctr"/>
                      <a:r>
                        <a:rPr lang="es-EC" dirty="0"/>
                        <a:t>380 MHz</a:t>
                      </a:r>
                      <a:endParaRPr lang="en-US" dirty="0"/>
                    </a:p>
                  </a:txBody>
                  <a:tcPr anchor="ctr"/>
                </a:tc>
                <a:tc rowSpan="2">
                  <a:txBody>
                    <a:bodyPr/>
                    <a:lstStyle/>
                    <a:p>
                      <a:pPr algn="ctr"/>
                      <a:r>
                        <a:rPr lang="es-EC" dirty="0"/>
                        <a:t>900 MHz</a:t>
                      </a:r>
                      <a:endParaRPr lang="en-US" dirty="0"/>
                    </a:p>
                  </a:txBody>
                  <a:tcPr anchor="ctr"/>
                </a:tc>
                <a:extLst>
                  <a:ext uri="{0D108BD9-81ED-4DB2-BD59-A6C34878D82A}">
                    <a16:rowId xmlns="" xmlns:a16="http://schemas.microsoft.com/office/drawing/2014/main" val="1355280524"/>
                  </a:ext>
                </a:extLst>
              </a:tr>
              <a:tr h="367599">
                <a:tc>
                  <a:txBody>
                    <a:bodyPr/>
                    <a:lstStyle/>
                    <a:p>
                      <a:pPr algn="ctr"/>
                      <a:r>
                        <a:rPr lang="es-EC" dirty="0"/>
                        <a:t>Parámetro S12</a:t>
                      </a:r>
                      <a:endParaRPr lang="en-US" dirty="0"/>
                    </a:p>
                  </a:txBody>
                  <a:tcPr anchor="ctr"/>
                </a:tc>
                <a:tc>
                  <a:txBody>
                    <a:bodyPr/>
                    <a:lstStyle/>
                    <a:p>
                      <a:pPr algn="ctr"/>
                      <a:r>
                        <a:rPr lang="es-EC" dirty="0"/>
                        <a:t>-9.284 dB</a:t>
                      </a:r>
                      <a:endParaRPr lang="en-US" dirty="0"/>
                    </a:p>
                  </a:txBody>
                  <a:tcPr anchor="ctr"/>
                </a:tc>
                <a:tc>
                  <a:txBody>
                    <a:bodyPr/>
                    <a:lstStyle/>
                    <a:p>
                      <a:pPr algn="ctr"/>
                      <a:r>
                        <a:rPr lang="es-EC" dirty="0"/>
                        <a:t>-27.52 dB</a:t>
                      </a:r>
                      <a:endParaRPr lang="en-US" dirty="0"/>
                    </a:p>
                  </a:txBody>
                  <a:tcPr anchor="ctr"/>
                </a:tc>
                <a:tc vMerge="1">
                  <a:txBody>
                    <a:bodyPr/>
                    <a:lstStyle/>
                    <a:p>
                      <a:endParaRPr lang="en-US" dirty="0"/>
                    </a:p>
                  </a:txBody>
                  <a:tcPr/>
                </a:tc>
                <a:tc vMerge="1">
                  <a:txBody>
                    <a:bodyPr/>
                    <a:lstStyle/>
                    <a:p>
                      <a:endParaRPr lang="en-US" dirty="0"/>
                    </a:p>
                  </a:txBody>
                  <a:tcPr/>
                </a:tc>
                <a:extLst>
                  <a:ext uri="{0D108BD9-81ED-4DB2-BD59-A6C34878D82A}">
                    <a16:rowId xmlns="" xmlns:a16="http://schemas.microsoft.com/office/drawing/2014/main" val="3953677934"/>
                  </a:ext>
                </a:extLst>
              </a:tr>
            </a:tbl>
          </a:graphicData>
        </a:graphic>
      </p:graphicFrame>
      <p:cxnSp>
        <p:nvCxnSpPr>
          <p:cNvPr id="12" name="Conector recto 11">
            <a:extLst>
              <a:ext uri="{FF2B5EF4-FFF2-40B4-BE49-F238E27FC236}">
                <a16:creationId xmlns="" xmlns:a16="http://schemas.microsoft.com/office/drawing/2014/main" id="{CE6D59FD-F8C7-4D38-BFD9-9CBE9D1FE56F}"/>
              </a:ext>
            </a:extLst>
          </p:cNvPr>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4441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56" name="Marcador de contenido 2"/>
          <p:cNvSpPr txBox="1">
            <a:spLocks/>
          </p:cNvSpPr>
          <p:nvPr/>
        </p:nvSpPr>
        <p:spPr>
          <a:xfrm>
            <a:off x="8859128" y="5877990"/>
            <a:ext cx="1396179" cy="425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C" sz="2400" dirty="0">
              <a:cs typeface="Arial" panose="020B0604020202020204" pitchFamily="34" charset="0"/>
            </a:endParaRPr>
          </a:p>
          <a:p>
            <a:pPr marL="0" indent="0">
              <a:buFont typeface="Arial" panose="020B0604020202020204" pitchFamily="34" charset="0"/>
              <a:buNone/>
            </a:pPr>
            <a:endParaRPr lang="es-EC" sz="2400" dirty="0">
              <a:cs typeface="Arial" panose="020B0604020202020204" pitchFamily="34" charset="0"/>
            </a:endParaRPr>
          </a:p>
          <a:p>
            <a:pPr marL="0" indent="0">
              <a:buFont typeface="Arial" panose="020B0604020202020204" pitchFamily="34" charset="0"/>
              <a:buNone/>
            </a:pPr>
            <a:endParaRPr lang="es-EC" sz="2400" dirty="0">
              <a:cs typeface="Arial" panose="020B0604020202020204" pitchFamily="34" charset="0"/>
            </a:endParaRPr>
          </a:p>
        </p:txBody>
      </p:sp>
      <p:sp>
        <p:nvSpPr>
          <p:cNvPr id="11" name="1 Rectángulo redondeado">
            <a:extLst>
              <a:ext uri="{FF2B5EF4-FFF2-40B4-BE49-F238E27FC236}">
                <a16:creationId xmlns="" xmlns:mc="http://schemas.openxmlformats.org/markup-compatibility/2006" xmlns:a14="http://schemas.microsoft.com/office/drawing/2010/main" xmlns:a16="http://schemas.microsoft.com/office/drawing/2014/main" id="{A4CDB1D8-42F8-49C4-90CB-5AFCD718FAEF}"/>
              </a:ext>
            </a:extLst>
          </p:cNvPr>
          <p:cNvSpPr/>
          <p:nvPr/>
        </p:nvSpPr>
        <p:spPr>
          <a:xfrm>
            <a:off x="1128957" y="1725233"/>
            <a:ext cx="9727926" cy="3816424"/>
          </a:xfrm>
          <a:prstGeom prst="roundRect">
            <a:avLst/>
          </a:prstGeom>
          <a:ln/>
        </p:spPr>
        <p:style>
          <a:lnRef idx="1">
            <a:schemeClr val="dk1"/>
          </a:lnRef>
          <a:fillRef idx="1003">
            <a:schemeClr val="lt1"/>
          </a:fillRef>
          <a:effectRef idx="1">
            <a:schemeClr val="dk1"/>
          </a:effectRef>
          <a:fontRef idx="minor">
            <a:schemeClr val="dk1"/>
          </a:fontRef>
        </p:style>
        <p:txBody>
          <a:bodyPr rtlCol="0" anchor="ctr"/>
          <a:lstStyle/>
          <a:p>
            <a:pPr algn="ctr"/>
            <a:r>
              <a:rPr lang="es-EC" sz="3200" dirty="0"/>
              <a:t>Diseñar e Implementar redes de distribución de potencia en la </a:t>
            </a:r>
            <a:r>
              <a:rPr lang="es-EC" sz="3200" dirty="0" smtClean="0"/>
              <a:t>banda K en tecnología </a:t>
            </a:r>
            <a:r>
              <a:rPr lang="es-EC" sz="3200" i="1" dirty="0" err="1" smtClean="0"/>
              <a:t>Substrate</a:t>
            </a:r>
            <a:r>
              <a:rPr lang="es-EC" sz="3200" i="1" dirty="0" smtClean="0"/>
              <a:t> </a:t>
            </a:r>
            <a:r>
              <a:rPr lang="es-EC" sz="3200" i="1" dirty="0"/>
              <a:t>Integrated Waveguide (</a:t>
            </a:r>
            <a:r>
              <a:rPr lang="es-EC" sz="3200" dirty="0"/>
              <a:t>SIW</a:t>
            </a:r>
            <a:r>
              <a:rPr lang="es-EC" sz="3200" i="1" dirty="0"/>
              <a:t>).</a:t>
            </a:r>
            <a:r>
              <a:rPr lang="es-EC" sz="3200" dirty="0"/>
              <a:t> </a:t>
            </a:r>
            <a:endParaRPr lang="es-EC" sz="4400" dirty="0">
              <a:solidFill>
                <a:schemeClr val="tx2"/>
              </a:solidFill>
            </a:endParaRPr>
          </a:p>
        </p:txBody>
      </p:sp>
      <p:sp>
        <p:nvSpPr>
          <p:cNvPr id="8" name="5 Rectángulo">
            <a:extLst>
              <a:ext uri="{FF2B5EF4-FFF2-40B4-BE49-F238E27FC236}">
                <a16:creationId xmlns="" xmlns:a16="http://schemas.microsoft.com/office/drawing/2014/main" id="{B70FBB62-A946-41CC-8C10-BC000BE35A49}"/>
              </a:ext>
            </a:extLst>
          </p:cNvPr>
          <p:cNvSpPr/>
          <p:nvPr/>
        </p:nvSpPr>
        <p:spPr>
          <a:xfrm>
            <a:off x="0" y="0"/>
            <a:ext cx="7750629" cy="6400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t>OBJETIVO </a:t>
            </a:r>
            <a:r>
              <a:rPr lang="es-EC" sz="2800" b="1" dirty="0" smtClean="0"/>
              <a:t>GENERAL</a:t>
            </a:r>
            <a:endParaRPr lang="es-EC" sz="2800" b="1" dirty="0"/>
          </a:p>
        </p:txBody>
      </p:sp>
    </p:spTree>
    <p:extLst>
      <p:ext uri="{BB962C8B-B14F-4D97-AF65-F5344CB8AC3E}">
        <p14:creationId xmlns:p14="http://schemas.microsoft.com/office/powerpoint/2010/main" val="247256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CONCLUSIONES Y RECOMENDACIONES</a:t>
            </a:r>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4" name="Rectángulo 3">
            <a:extLst>
              <a:ext uri="{FF2B5EF4-FFF2-40B4-BE49-F238E27FC236}">
                <a16:creationId xmlns="" xmlns:a16="http://schemas.microsoft.com/office/drawing/2014/main" id="{880C5081-A5E8-4504-9DA9-E0C9A540EFEB}"/>
              </a:ext>
            </a:extLst>
          </p:cNvPr>
          <p:cNvSpPr/>
          <p:nvPr/>
        </p:nvSpPr>
        <p:spPr>
          <a:xfrm>
            <a:off x="148857" y="1205702"/>
            <a:ext cx="11281143" cy="4083169"/>
          </a:xfrm>
          <a:prstGeom prst="rect">
            <a:avLst/>
          </a:prstGeom>
        </p:spPr>
        <p:txBody>
          <a:bodyPr wrap="square">
            <a:spAutoFit/>
          </a:bodyPr>
          <a:lstStyle/>
          <a:p>
            <a:pPr marL="342900" indent="-342900" algn="just">
              <a:lnSpc>
                <a:spcPct val="150000"/>
              </a:lnSpc>
              <a:spcAft>
                <a:spcPts val="800"/>
              </a:spcAft>
              <a:buFont typeface="Symbol" panose="05050102010706020507" pitchFamily="18" charset="2"/>
              <a:buChar char=""/>
            </a:pPr>
            <a:r>
              <a:rPr lang="es-EC" sz="2000" dirty="0"/>
              <a:t>Se </a:t>
            </a:r>
            <a:r>
              <a:rPr lang="es-EC" sz="2000" dirty="0" smtClean="0"/>
              <a:t>diseño acopladores direccionales en tecnología SIW que trabaja en la banda K que permitieron la implementación de la matriz de Butler obteniendo resultados de acuerdo a las especificaciones planteadas en el diseño mediante los </a:t>
            </a:r>
            <a:r>
              <a:rPr lang="es-EC" sz="2000" dirty="0"/>
              <a:t>parámetros </a:t>
            </a:r>
            <a:r>
              <a:rPr lang="es-EC" sz="2000" i="1" dirty="0"/>
              <a:t>Scattering</a:t>
            </a:r>
            <a:r>
              <a:rPr lang="es-EC" sz="2000" dirty="0"/>
              <a:t> tanto en </a:t>
            </a:r>
            <a:r>
              <a:rPr lang="es-EC" sz="2000" dirty="0" smtClean="0"/>
              <a:t>los puertos </a:t>
            </a:r>
            <a:r>
              <a:rPr lang="es-EC" sz="2000" dirty="0"/>
              <a:t>de entrada y puertos de salida.</a:t>
            </a:r>
          </a:p>
          <a:p>
            <a:pPr marL="342900" indent="-342900" algn="just">
              <a:lnSpc>
                <a:spcPct val="150000"/>
              </a:lnSpc>
              <a:spcAft>
                <a:spcPts val="800"/>
              </a:spcAft>
              <a:buFont typeface="Symbol" panose="05050102010706020507" pitchFamily="18" charset="2"/>
              <a:buChar char=""/>
            </a:pPr>
            <a:r>
              <a:rPr lang="es-EC" sz="2000" dirty="0" smtClean="0"/>
              <a:t>Se diseño la matriz de Butler en base al estudio e investigación de la tecnología SIW, la cual se empleo debido a sus características favorables como son; menor tamaño, bajo costo, bajas perdidas, y una alta densidad de integración. Lo cual vuelve favorable el diseño de estos.</a:t>
            </a:r>
            <a:endParaRPr lang="en-US" sz="2400" dirty="0"/>
          </a:p>
          <a:p>
            <a:pPr marL="342900" marR="0" lvl="0" indent="-342900" algn="just">
              <a:lnSpc>
                <a:spcPct val="150000"/>
              </a:lnSpc>
              <a:spcBef>
                <a:spcPts val="0"/>
              </a:spcBef>
              <a:spcAft>
                <a:spcPts val="800"/>
              </a:spcAft>
              <a:buFont typeface="Symbol" panose="05050102010706020507" pitchFamily="18" charset="2"/>
              <a:buChar char=""/>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68665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3" name="Rectángulo 2">
            <a:extLst>
              <a:ext uri="{FF2B5EF4-FFF2-40B4-BE49-F238E27FC236}">
                <a16:creationId xmlns="" xmlns:a16="http://schemas.microsoft.com/office/drawing/2014/main" xmlns:a14="http://schemas.microsoft.com/office/drawing/2010/main" xmlns:mc="http://schemas.openxmlformats.org/markup-compatibility/2006" id="{38E8F28C-B0A6-4149-9E72-8DC55D3277AB}"/>
              </a:ext>
            </a:extLst>
          </p:cNvPr>
          <p:cNvSpPr/>
          <p:nvPr/>
        </p:nvSpPr>
        <p:spPr>
          <a:xfrm>
            <a:off x="588868" y="912350"/>
            <a:ext cx="10643012" cy="3631763"/>
          </a:xfrm>
          <a:prstGeom prst="rect">
            <a:avLst/>
          </a:prstGeom>
        </p:spPr>
        <p:txBody>
          <a:bodyPr wrap="square">
            <a:spAutoFit/>
          </a:bodyPr>
          <a:lstStyle/>
          <a:p>
            <a:pPr marL="342900" marR="0" lvl="0" indent="-342900" algn="just">
              <a:lnSpc>
                <a:spcPct val="150000"/>
              </a:lnSpc>
              <a:spcBef>
                <a:spcPts val="0"/>
              </a:spcBef>
              <a:spcAft>
                <a:spcPts val="800"/>
              </a:spcAft>
              <a:buFont typeface="Symbol" panose="05050102010706020507" pitchFamily="18" charset="2"/>
              <a:buChar char=""/>
            </a:pPr>
            <a:r>
              <a:rPr lang="es-EC" sz="2000" dirty="0"/>
              <a:t>Se comprobó que la longitud L1, L2 y h1 permiten mejorar en ancho de banda y modificar su frecuencia de trabajo lo que hace que se  diseñe a diferentes frecuencias.</a:t>
            </a:r>
          </a:p>
          <a:p>
            <a:pPr marL="342900" indent="-342900" algn="just">
              <a:lnSpc>
                <a:spcPct val="150000"/>
              </a:lnSpc>
              <a:spcAft>
                <a:spcPts val="800"/>
              </a:spcAft>
              <a:buFont typeface="Symbol" panose="05050102010706020507" pitchFamily="18" charset="2"/>
              <a:buChar char=""/>
            </a:pPr>
            <a:r>
              <a:rPr lang="es-EC" sz="2000" dirty="0"/>
              <a:t>Para la construcción de la matriz de Butler, trabajando en 20GHz, se presenta el problema de los efectos de skin </a:t>
            </a:r>
            <a:r>
              <a:rPr lang="es-EC" sz="2000" dirty="0" err="1"/>
              <a:t>deep</a:t>
            </a:r>
            <a:r>
              <a:rPr lang="es-EC" sz="2000" dirty="0"/>
              <a:t> o penetración superficial</a:t>
            </a:r>
          </a:p>
          <a:p>
            <a:pPr marL="342900" indent="-342900" algn="just">
              <a:lnSpc>
                <a:spcPct val="150000"/>
              </a:lnSpc>
              <a:spcAft>
                <a:spcPts val="800"/>
              </a:spcAft>
              <a:buFont typeface="Symbol" panose="05050102010706020507" pitchFamily="18" charset="2"/>
              <a:buChar char=""/>
            </a:pPr>
            <a:r>
              <a:rPr lang="es-EC" sz="2000" dirty="0"/>
              <a:t>Se analizo los resultados de simulación frente a los resultados medidos del dispositivo implementado mostrando buen acuerdo entre resultado de simulación y medida.</a:t>
            </a:r>
          </a:p>
          <a:p>
            <a:pPr marL="342900" indent="-342900" algn="just">
              <a:lnSpc>
                <a:spcPct val="150000"/>
              </a:lnSpc>
              <a:spcAft>
                <a:spcPts val="800"/>
              </a:spcAft>
              <a:buFont typeface="Symbol" panose="05050102010706020507" pitchFamily="18" charset="2"/>
              <a:buChar char=""/>
            </a:pPr>
            <a:endParaRPr lang="es-EC"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4598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3" name="Rectángulo 2">
            <a:extLst>
              <a:ext uri="{FF2B5EF4-FFF2-40B4-BE49-F238E27FC236}">
                <a16:creationId xmlns="" xmlns:a16="http://schemas.microsoft.com/office/drawing/2014/main" id="{38E8F28C-B0A6-4149-9E72-8DC55D3277AB}"/>
              </a:ext>
            </a:extLst>
          </p:cNvPr>
          <p:cNvSpPr/>
          <p:nvPr/>
        </p:nvSpPr>
        <p:spPr>
          <a:xfrm>
            <a:off x="148856" y="424671"/>
            <a:ext cx="11738349" cy="4657685"/>
          </a:xfrm>
          <a:prstGeom prst="rect">
            <a:avLst/>
          </a:prstGeom>
        </p:spPr>
        <p:txBody>
          <a:bodyPr wrap="square">
            <a:spAutoFit/>
          </a:bodyPr>
          <a:lstStyle/>
          <a:p>
            <a:pPr algn="just">
              <a:lnSpc>
                <a:spcPct val="150000"/>
              </a:lnSpc>
              <a:spcAft>
                <a:spcPts val="800"/>
              </a:spcAft>
            </a:pPr>
            <a:r>
              <a:rPr lang="es-EC" b="1" dirty="0"/>
              <a:t>Recomendaciones</a:t>
            </a:r>
          </a:p>
          <a:p>
            <a:pPr algn="just">
              <a:lnSpc>
                <a:spcPct val="150000"/>
              </a:lnSpc>
              <a:spcAft>
                <a:spcPts val="800"/>
              </a:spcAft>
            </a:pPr>
            <a:endParaRPr lang="en-US" b="1" dirty="0"/>
          </a:p>
          <a:p>
            <a:pPr marL="342900" indent="-342900" algn="just">
              <a:lnSpc>
                <a:spcPct val="150000"/>
              </a:lnSpc>
              <a:spcAft>
                <a:spcPts val="800"/>
              </a:spcAft>
              <a:buFont typeface="Symbol" panose="05050102010706020507" pitchFamily="18" charset="2"/>
              <a:buChar char=""/>
            </a:pPr>
            <a:r>
              <a:rPr lang="es-EC" dirty="0" smtClean="0"/>
              <a:t>Para realizar el diseño , simulación y optimización del dispositivo es necesario una alta carga computacional, es recomendable utilizar una herramienta que cumpla con dichas características para poder optimizar tiempo. </a:t>
            </a:r>
          </a:p>
          <a:p>
            <a:pPr marL="342900" indent="-342900" algn="just">
              <a:lnSpc>
                <a:spcPct val="150000"/>
              </a:lnSpc>
              <a:spcAft>
                <a:spcPts val="800"/>
              </a:spcAft>
              <a:buFont typeface="Symbol" panose="05050102010706020507" pitchFamily="18" charset="2"/>
              <a:buChar char=""/>
            </a:pPr>
            <a:r>
              <a:rPr lang="es-EC" dirty="0" smtClean="0"/>
              <a:t>Lo </a:t>
            </a:r>
            <a:r>
              <a:rPr lang="es-EC" dirty="0"/>
              <a:t>ideal en el presente trabajo de investigación es el correcto diseño </a:t>
            </a:r>
            <a:r>
              <a:rPr lang="es-EC" dirty="0" smtClean="0"/>
              <a:t>de los acopladores direccionales que son la base para generar una matriz de Butler, </a:t>
            </a:r>
            <a:r>
              <a:rPr lang="es-EC" dirty="0"/>
              <a:t>por lo que se recomienda iniciar el proceso realizando el diseño en guía de onda, para su posterior paso a SIW, así se comprenderá y verificará las mejores prestaciones que ofrece la tecnología SIW.</a:t>
            </a:r>
            <a:endParaRPr lang="en-US" dirty="0"/>
          </a:p>
          <a:p>
            <a:pPr marL="342900" indent="-342900" algn="just">
              <a:lnSpc>
                <a:spcPct val="150000"/>
              </a:lnSpc>
              <a:spcAft>
                <a:spcPts val="800"/>
              </a:spcAft>
              <a:buFont typeface="Symbol" panose="05050102010706020507" pitchFamily="18" charset="2"/>
              <a:buChar char=""/>
            </a:pPr>
            <a:r>
              <a:rPr lang="es-EC" dirty="0" smtClean="0"/>
              <a:t>Se </a:t>
            </a:r>
            <a:r>
              <a:rPr lang="es-EC" dirty="0"/>
              <a:t>debe soldar de forma adecuada los conectores SMA ya que, al trabajar con frecuencias altas, pequeñas imperfecciones o discontinuidades en la soldadura, causarían cambios en el resultado final, como son perdidas en los puertos y el bajo desempeño del divisor de Potencia de Salida.</a:t>
            </a:r>
            <a:endParaRPr lang="en-US" dirty="0"/>
          </a:p>
        </p:txBody>
      </p:sp>
    </p:spTree>
    <p:extLst>
      <p:ext uri="{BB962C8B-B14F-4D97-AF65-F5344CB8AC3E}">
        <p14:creationId xmlns:p14="http://schemas.microsoft.com/office/powerpoint/2010/main" val="5858249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6" name="Título 1">
            <a:extLst>
              <a:ext uri="{FF2B5EF4-FFF2-40B4-BE49-F238E27FC236}">
                <a16:creationId xmlns="" xmlns:a16="http://schemas.microsoft.com/office/drawing/2014/main" id="{E6253585-90B1-43AB-A3CB-032C3E360D4C}"/>
              </a:ext>
            </a:extLst>
          </p:cNvPr>
          <p:cNvSpPr>
            <a:spLocks noGrp="1"/>
          </p:cNvSpPr>
          <p:nvPr>
            <p:ph type="title"/>
          </p:nvPr>
        </p:nvSpPr>
        <p:spPr>
          <a:xfrm>
            <a:off x="520545" y="193355"/>
            <a:ext cx="10515600" cy="536396"/>
          </a:xfrm>
        </p:spPr>
        <p:txBody>
          <a:bodyPr>
            <a:normAutofit/>
          </a:bodyPr>
          <a:lstStyle/>
          <a:p>
            <a:pPr algn="ctr"/>
            <a:r>
              <a:rPr lang="es-EC" sz="2800" b="1" dirty="0">
                <a:latin typeface="Arial" panose="020B0604020202020204" pitchFamily="34" charset="0"/>
                <a:cs typeface="Arial" panose="020B0604020202020204" pitchFamily="34" charset="0"/>
              </a:rPr>
              <a:t>TRABAJOS FUTUROS</a:t>
            </a:r>
          </a:p>
        </p:txBody>
      </p:sp>
      <p:sp>
        <p:nvSpPr>
          <p:cNvPr id="7" name="Rectángulo 6">
            <a:extLst>
              <a:ext uri="{FF2B5EF4-FFF2-40B4-BE49-F238E27FC236}">
                <a16:creationId xmlns="" xmlns:a16="http://schemas.microsoft.com/office/drawing/2014/main" id="{0439415A-42E7-492A-81A9-C4DA45C74B0D}"/>
              </a:ext>
            </a:extLst>
          </p:cNvPr>
          <p:cNvSpPr/>
          <p:nvPr/>
        </p:nvSpPr>
        <p:spPr>
          <a:xfrm>
            <a:off x="520545" y="1309333"/>
            <a:ext cx="11202532" cy="1754326"/>
          </a:xfrm>
          <a:prstGeom prst="rect">
            <a:avLst/>
          </a:prstGeom>
        </p:spPr>
        <p:txBody>
          <a:bodyPr wrap="square">
            <a:spAutoFit/>
          </a:bodyPr>
          <a:lstStyle/>
          <a:p>
            <a:pPr algn="just"/>
            <a:endParaRPr lang="es-EC" dirty="0"/>
          </a:p>
          <a:p>
            <a:pPr marL="285750" indent="-285750" algn="just">
              <a:buFont typeface="Arial" panose="020B0604020202020204" pitchFamily="34" charset="0"/>
              <a:buChar char="•"/>
            </a:pPr>
            <a:r>
              <a:rPr lang="es-EC" dirty="0"/>
              <a:t>Para comparar el desempeño y realizar una analogía adecuada se puede desarrollar los dispositivos acopladores direccionales y matriz de Butler en otra tecnología diferente, como son en guía de onda rectangular o </a:t>
            </a:r>
            <a:r>
              <a:rPr lang="es-EC" dirty="0" err="1" smtClean="0"/>
              <a:t>microstrip</a:t>
            </a:r>
            <a:endParaRPr lang="es-EC" dirty="0" smtClean="0"/>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n-US" dirty="0" err="1"/>
              <a:t>Diseñar</a:t>
            </a:r>
            <a:r>
              <a:rPr lang="en-US" dirty="0"/>
              <a:t> e </a:t>
            </a:r>
            <a:r>
              <a:rPr lang="en-US" dirty="0" err="1"/>
              <a:t>implementar</a:t>
            </a:r>
            <a:r>
              <a:rPr lang="en-US" dirty="0"/>
              <a:t> la </a:t>
            </a:r>
            <a:r>
              <a:rPr lang="en-US" dirty="0" err="1"/>
              <a:t>matriz</a:t>
            </a:r>
            <a:r>
              <a:rPr lang="en-US" dirty="0"/>
              <a:t> de butler </a:t>
            </a:r>
            <a:r>
              <a:rPr lang="en-US" dirty="0" err="1"/>
              <a:t>en</a:t>
            </a:r>
            <a:r>
              <a:rPr lang="en-US" dirty="0"/>
              <a:t> </a:t>
            </a:r>
            <a:r>
              <a:rPr lang="en-US" dirty="0" err="1"/>
              <a:t>conjunto</a:t>
            </a:r>
            <a:r>
              <a:rPr lang="en-US" dirty="0"/>
              <a:t> a un </a:t>
            </a:r>
            <a:r>
              <a:rPr lang="en-US" dirty="0" err="1"/>
              <a:t>arreglo</a:t>
            </a:r>
            <a:r>
              <a:rPr lang="en-US" dirty="0"/>
              <a:t> de </a:t>
            </a:r>
            <a:r>
              <a:rPr lang="en-US" dirty="0" err="1"/>
              <a:t>antenas</a:t>
            </a:r>
            <a:r>
              <a:rPr lang="en-US" dirty="0"/>
              <a:t> para </a:t>
            </a:r>
            <a:r>
              <a:rPr lang="en-US" dirty="0" err="1"/>
              <a:t>comprobar</a:t>
            </a:r>
            <a:r>
              <a:rPr lang="en-US" dirty="0"/>
              <a:t> </a:t>
            </a:r>
            <a:r>
              <a:rPr lang="en-US" dirty="0" err="1"/>
              <a:t>las</a:t>
            </a:r>
            <a:r>
              <a:rPr lang="en-US" dirty="0"/>
              <a:t> </a:t>
            </a:r>
            <a:r>
              <a:rPr lang="en-US" dirty="0" err="1"/>
              <a:t>fases</a:t>
            </a:r>
            <a:r>
              <a:rPr lang="en-US" dirty="0"/>
              <a:t> de </a:t>
            </a:r>
            <a:r>
              <a:rPr lang="en-US" dirty="0" err="1"/>
              <a:t>salida</a:t>
            </a:r>
            <a:r>
              <a:rPr lang="en-US" dirty="0"/>
              <a:t>.</a:t>
            </a:r>
          </a:p>
          <a:p>
            <a:endParaRPr lang="en-US" dirty="0"/>
          </a:p>
        </p:txBody>
      </p:sp>
    </p:spTree>
    <p:extLst>
      <p:ext uri="{BB962C8B-B14F-4D97-AF65-F5344CB8AC3E}">
        <p14:creationId xmlns:p14="http://schemas.microsoft.com/office/powerpoint/2010/main" val="20624869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n 44"/>
          <p:cNvPicPr>
            <a:picLocks noChangeAspect="1"/>
          </p:cNvPicPr>
          <p:nvPr/>
        </p:nvPicPr>
        <p:blipFill>
          <a:blip r:embed="rId2"/>
          <a:stretch>
            <a:fillRect/>
          </a:stretch>
        </p:blipFill>
        <p:spPr>
          <a:xfrm>
            <a:off x="10370087" y="6435297"/>
            <a:ext cx="1517118" cy="384713"/>
          </a:xfrm>
          <a:prstGeom prst="rect">
            <a:avLst/>
          </a:prstGeom>
        </p:spPr>
      </p:pic>
      <p:cxnSp>
        <p:nvCxnSpPr>
          <p:cNvPr id="46" name="Conector recto 45"/>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ector recto 46"/>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 name="Conector recto 3"/>
          <p:cNvCxnSpPr/>
          <p:nvPr/>
        </p:nvCxnSpPr>
        <p:spPr>
          <a:xfrm>
            <a:off x="4035973" y="48224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ángulo 10"/>
          <p:cNvSpPr/>
          <p:nvPr/>
        </p:nvSpPr>
        <p:spPr>
          <a:xfrm>
            <a:off x="633927" y="1381796"/>
            <a:ext cx="10251582" cy="1569660"/>
          </a:xfrm>
          <a:prstGeom prst="rect">
            <a:avLst/>
          </a:prstGeom>
          <a:noFill/>
        </p:spPr>
        <p:txBody>
          <a:bodyPr wrap="square" lIns="91440" tIns="45720" rIns="91440" bIns="45720">
            <a:spAutoFit/>
          </a:bodyPr>
          <a:lstStyle/>
          <a:p>
            <a:pPr algn="ctr"/>
            <a:r>
              <a:rPr lang="es-ES" sz="9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GRACIAS</a:t>
            </a:r>
          </a:p>
        </p:txBody>
      </p:sp>
    </p:spTree>
    <p:extLst>
      <p:ext uri="{BB962C8B-B14F-4D97-AF65-F5344CB8AC3E}">
        <p14:creationId xmlns:p14="http://schemas.microsoft.com/office/powerpoint/2010/main" val="1210559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p:sp>
        <p:nvSpPr>
          <p:cNvPr id="56" name="Marcador de contenido 2"/>
          <p:cNvSpPr txBox="1">
            <a:spLocks/>
          </p:cNvSpPr>
          <p:nvPr/>
        </p:nvSpPr>
        <p:spPr>
          <a:xfrm>
            <a:off x="8859128" y="5877990"/>
            <a:ext cx="1396179" cy="425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C" sz="2400" dirty="0">
              <a:cs typeface="Arial" panose="020B0604020202020204" pitchFamily="34" charset="0"/>
            </a:endParaRPr>
          </a:p>
          <a:p>
            <a:pPr marL="0" indent="0">
              <a:buFont typeface="Arial" panose="020B0604020202020204" pitchFamily="34" charset="0"/>
              <a:buNone/>
            </a:pPr>
            <a:endParaRPr lang="es-EC" sz="2400" dirty="0">
              <a:cs typeface="Arial" panose="020B0604020202020204" pitchFamily="34" charset="0"/>
            </a:endParaRPr>
          </a:p>
          <a:p>
            <a:pPr marL="0" indent="0">
              <a:buFont typeface="Arial" panose="020B0604020202020204" pitchFamily="34" charset="0"/>
              <a:buNone/>
            </a:pPr>
            <a:endParaRPr lang="es-EC" sz="2400" dirty="0">
              <a:cs typeface="Arial" panose="020B0604020202020204" pitchFamily="34" charset="0"/>
            </a:endParaRPr>
          </a:p>
        </p:txBody>
      </p:sp>
      <p:sp>
        <p:nvSpPr>
          <p:cNvPr id="10" name="11 Rectángulo">
            <a:extLst>
              <a:ext uri="{FF2B5EF4-FFF2-40B4-BE49-F238E27FC236}">
                <a16:creationId xmlns="" xmlns:a16="http://schemas.microsoft.com/office/drawing/2014/main" id="{9A0D88D2-D458-4518-BB5E-60E15CEB28DC}"/>
              </a:ext>
            </a:extLst>
          </p:cNvPr>
          <p:cNvSpPr/>
          <p:nvPr/>
        </p:nvSpPr>
        <p:spPr>
          <a:xfrm>
            <a:off x="0" y="0"/>
            <a:ext cx="8859128" cy="64008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t>OBJETIVOS ESPECÍFICOS</a:t>
            </a:r>
          </a:p>
        </p:txBody>
      </p:sp>
      <p:graphicFrame>
        <p:nvGraphicFramePr>
          <p:cNvPr id="14" name="2 Diagrama">
            <a:extLst>
              <a:ext uri="{FF2B5EF4-FFF2-40B4-BE49-F238E27FC236}">
                <a16:creationId xmlns="" xmlns:a16="http://schemas.microsoft.com/office/drawing/2014/main" id="{D3297A49-85AA-4569-A58D-5C58168B6525}"/>
              </a:ext>
            </a:extLst>
          </p:cNvPr>
          <p:cNvGraphicFramePr/>
          <p:nvPr>
            <p:extLst>
              <p:ext uri="{D42A27DB-BD31-4B8C-83A1-F6EECF244321}">
                <p14:modId xmlns:p14="http://schemas.microsoft.com/office/powerpoint/2010/main" val="2475530185"/>
              </p:ext>
            </p:extLst>
          </p:nvPr>
        </p:nvGraphicFramePr>
        <p:xfrm>
          <a:off x="1847528" y="1397000"/>
          <a:ext cx="8496944" cy="4696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2834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2"/>
          <a:stretch>
            <a:fillRect/>
          </a:stretch>
        </p:blipFill>
        <p:spPr>
          <a:xfrm>
            <a:off x="10370087" y="6435297"/>
            <a:ext cx="1517118" cy="384713"/>
          </a:xfrm>
          <a:prstGeom prst="rect">
            <a:avLst/>
          </a:prstGeom>
        </p:spPr>
      </p:pic>
      <mc:AlternateContent xmlns:mc="http://schemas.openxmlformats.org/markup-compatibility/2006" xmlns:a14="http://schemas.microsoft.com/office/drawing/2010/main">
        <mc:Choice Requires="a14">
          <p:graphicFrame>
            <p:nvGraphicFramePr>
              <p:cNvPr id="37" name="Diagrama 36">
                <a:extLst>
                  <a:ext uri="{FF2B5EF4-FFF2-40B4-BE49-F238E27FC236}">
                    <a16:creationId xmlns="" xmlns:a16="http://schemas.microsoft.com/office/drawing/2014/main" id="{31752AFA-C5ED-4BBB-B403-F96F7EBA2A2A}"/>
                  </a:ext>
                </a:extLst>
              </p:cNvPr>
              <p:cNvGraphicFramePr/>
              <p:nvPr>
                <p:extLst>
                  <p:ext uri="{D42A27DB-BD31-4B8C-83A1-F6EECF244321}">
                    <p14:modId xmlns:p14="http://schemas.microsoft.com/office/powerpoint/2010/main" val="977004208"/>
                  </p:ext>
                </p:extLst>
              </p:nvPr>
            </p:nvGraphicFramePr>
            <p:xfrm>
              <a:off x="-1624563" y="232342"/>
              <a:ext cx="10648511" cy="604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37" name="Diagrama 36">
                <a:extLst>
                  <a:ext uri="{FF2B5EF4-FFF2-40B4-BE49-F238E27FC236}">
                    <a16:creationId xmlns="" xmlns:a16="http://schemas.microsoft.com/office/drawing/2014/main" xmlns:a14="http://schemas.microsoft.com/office/drawing/2010/main" id="{31752AFA-C5ED-4BBB-B403-F96F7EBA2A2A}"/>
                  </a:ext>
                </a:extLst>
              </p:cNvPr>
              <p:cNvGraphicFramePr/>
              <p:nvPr>
                <p:extLst>
                  <p:ext uri="{D42A27DB-BD31-4B8C-83A1-F6EECF244321}">
                    <p14:modId xmlns:p14="http://schemas.microsoft.com/office/powerpoint/2010/main" val="977004208"/>
                  </p:ext>
                </p:extLst>
              </p:nvPr>
            </p:nvGraphicFramePr>
            <p:xfrm>
              <a:off x="-1624563" y="232342"/>
              <a:ext cx="10648511" cy="60461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pic>
        <p:nvPicPr>
          <p:cNvPr id="51" name="Imagen 50">
            <a:extLst>
              <a:ext uri="{FF2B5EF4-FFF2-40B4-BE49-F238E27FC236}">
                <a16:creationId xmlns="" xmlns:a16="http://schemas.microsoft.com/office/drawing/2014/main" id="{6505D9DD-3EA8-403C-BA84-46317B8E78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12487" y="240890"/>
            <a:ext cx="3657600" cy="1764254"/>
          </a:xfrm>
          <a:prstGeom prst="rect">
            <a:avLst/>
          </a:prstGeom>
        </p:spPr>
      </p:pic>
      <p:pic>
        <p:nvPicPr>
          <p:cNvPr id="53" name="Imagen 52">
            <a:extLst>
              <a:ext uri="{FF2B5EF4-FFF2-40B4-BE49-F238E27FC236}">
                <a16:creationId xmlns="" xmlns:a16="http://schemas.microsoft.com/office/drawing/2014/main" id="{E249311D-A146-49F4-B6E0-CC437BA1D1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55984" y="2411904"/>
            <a:ext cx="3657600" cy="1764254"/>
          </a:xfrm>
          <a:prstGeom prst="rect">
            <a:avLst/>
          </a:prstGeom>
        </p:spPr>
      </p:pic>
      <p:pic>
        <p:nvPicPr>
          <p:cNvPr id="55" name="Imagen 54">
            <a:extLst>
              <a:ext uri="{FF2B5EF4-FFF2-40B4-BE49-F238E27FC236}">
                <a16:creationId xmlns="" xmlns:a16="http://schemas.microsoft.com/office/drawing/2014/main" id="{283A5052-08D8-40EC-A712-9078E4204E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12487" y="4603490"/>
            <a:ext cx="3657600" cy="1493217"/>
          </a:xfrm>
          <a:prstGeom prst="rect">
            <a:avLst/>
          </a:prstGeom>
        </p:spPr>
      </p:pic>
    </p:spTree>
    <p:extLst>
      <p:ext uri="{BB962C8B-B14F-4D97-AF65-F5344CB8AC3E}">
        <p14:creationId xmlns:p14="http://schemas.microsoft.com/office/powerpoint/2010/main" val="33752107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148857" y="246350"/>
            <a:ext cx="6995885" cy="6821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33" name="Conector recto 32"/>
          <p:cNvCxnSpPr/>
          <p:nvPr/>
        </p:nvCxnSpPr>
        <p:spPr>
          <a:xfrm flipH="1">
            <a:off x="148857" y="6710826"/>
            <a:ext cx="10164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H="1">
            <a:off x="152395" y="6664215"/>
            <a:ext cx="1016472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5" name="Imagen 34"/>
          <p:cNvPicPr>
            <a:picLocks noChangeAspect="1"/>
          </p:cNvPicPr>
          <p:nvPr/>
        </p:nvPicPr>
        <p:blipFill>
          <a:blip r:embed="rId3"/>
          <a:stretch>
            <a:fillRect/>
          </a:stretch>
        </p:blipFill>
        <p:spPr>
          <a:xfrm>
            <a:off x="10370087" y="6435297"/>
            <a:ext cx="1517118" cy="384713"/>
          </a:xfrm>
          <a:prstGeom prst="rect">
            <a:avLst/>
          </a:prstGeom>
        </p:spPr>
      </p:pic>
      <p:sp>
        <p:nvSpPr>
          <p:cNvPr id="3" name="Rectángulo 2"/>
          <p:cNvSpPr/>
          <p:nvPr/>
        </p:nvSpPr>
        <p:spPr>
          <a:xfrm>
            <a:off x="504303" y="394103"/>
            <a:ext cx="11174150" cy="1200329"/>
          </a:xfrm>
          <a:prstGeom prst="rect">
            <a:avLst/>
          </a:prstGeom>
        </p:spPr>
        <p:txBody>
          <a:bodyPr wrap="square">
            <a:spAutoFit/>
          </a:bodyPr>
          <a:lstStyle/>
          <a:p>
            <a:r>
              <a:rPr lang="es-ES" sz="2400" b="1" dirty="0"/>
              <a:t>DIMENSIONES DE GUÍA DE ONDA RECTANGULAR</a:t>
            </a:r>
          </a:p>
          <a:p>
            <a:endParaRPr lang="es-ES" sz="2400" b="1" dirty="0"/>
          </a:p>
          <a:p>
            <a:pPr algn="just"/>
            <a:r>
              <a:rPr lang="es-EC" sz="2400" dirty="0"/>
              <a:t>Las dimensiones están preestablecidas en el estándar “</a:t>
            </a:r>
            <a:r>
              <a:rPr lang="es-EC" sz="2400" dirty="0" smtClean="0"/>
              <a:t>WR-62” </a:t>
            </a:r>
            <a:r>
              <a:rPr lang="es-EC" sz="2400" dirty="0"/>
              <a:t>y “WR-51”, </a:t>
            </a:r>
            <a:endParaRPr lang="es-EC" sz="2400" b="1" dirty="0"/>
          </a:p>
        </p:txBody>
      </p:sp>
      <p:sp>
        <p:nvSpPr>
          <p:cNvPr id="4" name="Rectángulo 3"/>
          <p:cNvSpPr/>
          <p:nvPr/>
        </p:nvSpPr>
        <p:spPr>
          <a:xfrm>
            <a:off x="200521" y="5382360"/>
            <a:ext cx="4585860" cy="369332"/>
          </a:xfrm>
          <a:prstGeom prst="rect">
            <a:avLst/>
          </a:prstGeom>
        </p:spPr>
        <p:txBody>
          <a:bodyPr wrap="square">
            <a:spAutoFit/>
          </a:bodyPr>
          <a:lstStyle/>
          <a:p>
            <a:pPr algn="ctr"/>
            <a:r>
              <a:rPr lang="es-ES_tradnl" dirty="0">
                <a:solidFill>
                  <a:schemeClr val="bg2">
                    <a:lumMod val="50000"/>
                  </a:schemeClr>
                </a:solidFill>
                <a:ea typeface="Arial" charset="0"/>
                <a:cs typeface="Arial" charset="0"/>
              </a:rPr>
              <a:t>Figura 1 Guía de Onda Rectangular</a:t>
            </a:r>
          </a:p>
        </p:txBody>
      </p:sp>
      <p:graphicFrame>
        <p:nvGraphicFramePr>
          <p:cNvPr id="7" name="Tabla 6"/>
          <p:cNvGraphicFramePr>
            <a:graphicFrameLocks noGrp="1"/>
          </p:cNvGraphicFramePr>
          <p:nvPr>
            <p:extLst>
              <p:ext uri="{D42A27DB-BD31-4B8C-83A1-F6EECF244321}">
                <p14:modId xmlns:p14="http://schemas.microsoft.com/office/powerpoint/2010/main" val="2082618397"/>
              </p:ext>
            </p:extLst>
          </p:nvPr>
        </p:nvGraphicFramePr>
        <p:xfrm>
          <a:off x="5614041" y="3357240"/>
          <a:ext cx="5676794" cy="1310499"/>
        </p:xfrm>
        <a:graphic>
          <a:graphicData uri="http://schemas.openxmlformats.org/drawingml/2006/table">
            <a:tbl>
              <a:tblPr firstRow="1" firstCol="1" bandRow="1">
                <a:tableStyleId>{3B4B98B0-60AC-42C2-AFA5-B58CD77FA1E5}</a:tableStyleId>
              </a:tblPr>
              <a:tblGrid>
                <a:gridCol w="1118813">
                  <a:extLst>
                    <a:ext uri="{9D8B030D-6E8A-4147-A177-3AD203B41FA5}">
                      <a16:colId xmlns="" xmlns:a16="http://schemas.microsoft.com/office/drawing/2014/main" val="747974817"/>
                    </a:ext>
                  </a:extLst>
                </a:gridCol>
                <a:gridCol w="1118813">
                  <a:extLst>
                    <a:ext uri="{9D8B030D-6E8A-4147-A177-3AD203B41FA5}">
                      <a16:colId xmlns="" xmlns:a16="http://schemas.microsoft.com/office/drawing/2014/main" val="20000"/>
                    </a:ext>
                  </a:extLst>
                </a:gridCol>
                <a:gridCol w="1328529">
                  <a:extLst>
                    <a:ext uri="{9D8B030D-6E8A-4147-A177-3AD203B41FA5}">
                      <a16:colId xmlns="" xmlns:a16="http://schemas.microsoft.com/office/drawing/2014/main" val="20002"/>
                    </a:ext>
                  </a:extLst>
                </a:gridCol>
                <a:gridCol w="1053395">
                  <a:extLst>
                    <a:ext uri="{9D8B030D-6E8A-4147-A177-3AD203B41FA5}">
                      <a16:colId xmlns="" xmlns:a16="http://schemas.microsoft.com/office/drawing/2014/main" val="20004"/>
                    </a:ext>
                  </a:extLst>
                </a:gridCol>
                <a:gridCol w="1057244">
                  <a:extLst>
                    <a:ext uri="{9D8B030D-6E8A-4147-A177-3AD203B41FA5}">
                      <a16:colId xmlns="" xmlns:a16="http://schemas.microsoft.com/office/drawing/2014/main" val="20005"/>
                    </a:ext>
                  </a:extLst>
                </a:gridCol>
              </a:tblGrid>
              <a:tr h="666681">
                <a:tc>
                  <a:txBody>
                    <a:bodyPr/>
                    <a:lstStyle/>
                    <a:p>
                      <a:pPr algn="l">
                        <a:lnSpc>
                          <a:spcPct val="150000"/>
                        </a:lnSpc>
                        <a:spcAft>
                          <a:spcPts val="0"/>
                        </a:spcAft>
                      </a:pPr>
                      <a:r>
                        <a:rPr lang="es-ES_tradnl" sz="1400" kern="1200" dirty="0">
                          <a:effectLst/>
                        </a:rPr>
                        <a:t>Banda</a:t>
                      </a:r>
                      <a:r>
                        <a:rPr lang="es-ES_tradnl" sz="1400" dirty="0">
                          <a:effectLst/>
                        </a:rPr>
                        <a:t> </a:t>
                      </a:r>
                      <a:endParaRPr lang="es-ES_tradnl" sz="1400" dirty="0">
                        <a:effectLst/>
                        <a:latin typeface="+mn-lt"/>
                        <a:ea typeface="Arial" charset="0"/>
                        <a:cs typeface="Arial" charset="0"/>
                      </a:endParaRPr>
                    </a:p>
                  </a:txBody>
                  <a:tcPr marL="41840" marR="41840" marT="0" marB="0" anchor="ctr"/>
                </a:tc>
                <a:tc>
                  <a:txBody>
                    <a:bodyPr/>
                    <a:lstStyle/>
                    <a:p>
                      <a:pPr algn="l">
                        <a:lnSpc>
                          <a:spcPct val="150000"/>
                        </a:lnSpc>
                        <a:spcAft>
                          <a:spcPts val="0"/>
                        </a:spcAft>
                      </a:pPr>
                      <a:r>
                        <a:rPr lang="es-ES" sz="1400" dirty="0">
                          <a:effectLst/>
                        </a:rPr>
                        <a:t>Estándar</a:t>
                      </a:r>
                      <a:endParaRPr lang="es-ES_tradnl" sz="1400" dirty="0">
                        <a:effectLst/>
                        <a:latin typeface="+mn-lt"/>
                        <a:ea typeface="Arial" charset="0"/>
                        <a:cs typeface="Arial" charset="0"/>
                      </a:endParaRPr>
                    </a:p>
                  </a:txBody>
                  <a:tcPr marL="41840" marR="41840" marT="0" marB="0" anchor="ctr"/>
                </a:tc>
                <a:tc>
                  <a:txBody>
                    <a:bodyPr/>
                    <a:lstStyle/>
                    <a:p>
                      <a:pPr algn="l">
                        <a:lnSpc>
                          <a:spcPct val="150000"/>
                        </a:lnSpc>
                        <a:spcAft>
                          <a:spcPts val="0"/>
                        </a:spcAft>
                      </a:pPr>
                      <a:r>
                        <a:rPr lang="es-ES" sz="1400" dirty="0">
                          <a:effectLst/>
                        </a:rPr>
                        <a:t>Rango de frecuencia (GHz)</a:t>
                      </a:r>
                      <a:endParaRPr lang="es-ES_tradnl" sz="1400" dirty="0">
                        <a:effectLst/>
                        <a:latin typeface="+mn-lt"/>
                        <a:ea typeface="Arial" charset="0"/>
                        <a:cs typeface="Arial" charset="0"/>
                      </a:endParaRPr>
                    </a:p>
                  </a:txBody>
                  <a:tcPr marL="41840" marR="41840" marT="0" marB="0" anchor="ctr"/>
                </a:tc>
                <a:tc>
                  <a:txBody>
                    <a:bodyPr/>
                    <a:lstStyle/>
                    <a:p>
                      <a:pPr algn="l">
                        <a:lnSpc>
                          <a:spcPct val="150000"/>
                        </a:lnSpc>
                        <a:spcAft>
                          <a:spcPts val="0"/>
                        </a:spcAft>
                      </a:pPr>
                      <a:r>
                        <a:rPr lang="es-ES" sz="1400" dirty="0">
                          <a:effectLst/>
                        </a:rPr>
                        <a:t>a(mm)</a:t>
                      </a:r>
                      <a:endParaRPr lang="es-ES_tradnl" sz="1400" dirty="0">
                        <a:effectLst/>
                        <a:latin typeface="+mn-lt"/>
                        <a:ea typeface="Arial" charset="0"/>
                        <a:cs typeface="Arial" charset="0"/>
                      </a:endParaRPr>
                    </a:p>
                  </a:txBody>
                  <a:tcPr marL="41840" marR="41840" marT="0" marB="0" anchor="ctr"/>
                </a:tc>
                <a:tc>
                  <a:txBody>
                    <a:bodyPr/>
                    <a:lstStyle/>
                    <a:p>
                      <a:pPr algn="l">
                        <a:lnSpc>
                          <a:spcPct val="150000"/>
                        </a:lnSpc>
                        <a:spcAft>
                          <a:spcPts val="0"/>
                        </a:spcAft>
                      </a:pPr>
                      <a:r>
                        <a:rPr lang="es-ES" sz="1400" dirty="0">
                          <a:effectLst/>
                        </a:rPr>
                        <a:t>b(mm)</a:t>
                      </a:r>
                      <a:endParaRPr lang="es-ES_tradnl" sz="1400" dirty="0">
                        <a:effectLst/>
                        <a:latin typeface="+mn-lt"/>
                        <a:ea typeface="Arial" charset="0"/>
                        <a:cs typeface="Arial" charset="0"/>
                      </a:endParaRPr>
                    </a:p>
                  </a:txBody>
                  <a:tcPr marL="41840" marR="41840" marT="0" marB="0" anchor="ctr"/>
                </a:tc>
                <a:extLst>
                  <a:ext uri="{0D108BD9-81ED-4DB2-BD59-A6C34878D82A}">
                    <a16:rowId xmlns="" xmlns:a16="http://schemas.microsoft.com/office/drawing/2014/main" val="10000"/>
                  </a:ext>
                </a:extLst>
              </a:tr>
              <a:tr h="321909">
                <a:tc>
                  <a:txBody>
                    <a:bodyPr/>
                    <a:lstStyle/>
                    <a:p>
                      <a:pPr algn="l">
                        <a:lnSpc>
                          <a:spcPct val="150000"/>
                        </a:lnSpc>
                        <a:spcAft>
                          <a:spcPts val="0"/>
                        </a:spcAft>
                      </a:pPr>
                      <a:r>
                        <a:rPr lang="es-ES_tradnl" sz="1400" dirty="0">
                          <a:effectLst/>
                        </a:rPr>
                        <a:t>Banda Ku</a:t>
                      </a:r>
                      <a:endParaRPr lang="es-ES_tradnl" sz="1400" dirty="0">
                        <a:effectLst/>
                        <a:latin typeface="+mn-lt"/>
                        <a:ea typeface="Arial" charset="0"/>
                        <a:cs typeface="Arial" charset="0"/>
                      </a:endParaRPr>
                    </a:p>
                  </a:txBody>
                  <a:tcPr marL="41840" marR="41840" marT="0" marB="0" anchor="ctr"/>
                </a:tc>
                <a:tc>
                  <a:txBody>
                    <a:bodyPr/>
                    <a:lstStyle/>
                    <a:p>
                      <a:pPr algn="l">
                        <a:lnSpc>
                          <a:spcPct val="150000"/>
                        </a:lnSpc>
                        <a:spcAft>
                          <a:spcPts val="0"/>
                        </a:spcAft>
                      </a:pPr>
                      <a:r>
                        <a:rPr lang="es-ES" sz="1400" dirty="0">
                          <a:effectLst/>
                        </a:rPr>
                        <a:t>WR62</a:t>
                      </a:r>
                      <a:endParaRPr lang="es-ES_tradnl" sz="1400" dirty="0">
                        <a:effectLst/>
                        <a:latin typeface="+mn-lt"/>
                        <a:ea typeface="Arial" charset="0"/>
                        <a:cs typeface="Arial" charset="0"/>
                      </a:endParaRPr>
                    </a:p>
                  </a:txBody>
                  <a:tcPr marL="41840" marR="41840" marT="0" marB="0" anchor="ctr"/>
                </a:tc>
                <a:tc>
                  <a:txBody>
                    <a:bodyPr/>
                    <a:lstStyle/>
                    <a:p>
                      <a:pPr algn="l">
                        <a:lnSpc>
                          <a:spcPct val="150000"/>
                        </a:lnSpc>
                        <a:spcAft>
                          <a:spcPts val="0"/>
                        </a:spcAft>
                      </a:pPr>
                      <a:r>
                        <a:rPr lang="es-ES" sz="1400" dirty="0">
                          <a:effectLst/>
                        </a:rPr>
                        <a:t>12.4 – 18</a:t>
                      </a:r>
                      <a:endParaRPr lang="es-ES_tradnl" sz="1400" dirty="0">
                        <a:effectLst/>
                        <a:latin typeface="+mn-lt"/>
                        <a:ea typeface="Arial" charset="0"/>
                        <a:cs typeface="Arial" charset="0"/>
                      </a:endParaRPr>
                    </a:p>
                  </a:txBody>
                  <a:tcPr marL="41840" marR="41840" marT="0" marB="0" anchor="ctr"/>
                </a:tc>
                <a:tc>
                  <a:txBody>
                    <a:bodyPr/>
                    <a:lstStyle/>
                    <a:p>
                      <a:pPr algn="l">
                        <a:lnSpc>
                          <a:spcPct val="150000"/>
                        </a:lnSpc>
                        <a:spcAft>
                          <a:spcPts val="0"/>
                        </a:spcAft>
                      </a:pPr>
                      <a:r>
                        <a:rPr lang="es-ES" sz="1400" dirty="0">
                          <a:effectLst/>
                        </a:rPr>
                        <a:t>15.7988</a:t>
                      </a:r>
                      <a:endParaRPr lang="es-ES_tradnl" sz="1400" dirty="0">
                        <a:effectLst/>
                        <a:latin typeface="+mn-lt"/>
                        <a:ea typeface="Arial" charset="0"/>
                        <a:cs typeface="Arial" charset="0"/>
                      </a:endParaRPr>
                    </a:p>
                  </a:txBody>
                  <a:tcPr marL="41840" marR="41840" marT="0" marB="0" anchor="ctr"/>
                </a:tc>
                <a:tc>
                  <a:txBody>
                    <a:bodyPr/>
                    <a:lstStyle/>
                    <a:p>
                      <a:pPr algn="l">
                        <a:lnSpc>
                          <a:spcPct val="150000"/>
                        </a:lnSpc>
                        <a:spcAft>
                          <a:spcPts val="0"/>
                        </a:spcAft>
                      </a:pPr>
                      <a:r>
                        <a:rPr lang="es-ES" sz="1400" dirty="0">
                          <a:effectLst/>
                        </a:rPr>
                        <a:t>7.8994</a:t>
                      </a:r>
                      <a:endParaRPr lang="es-ES_tradnl" sz="1400" dirty="0">
                        <a:effectLst/>
                        <a:latin typeface="+mn-lt"/>
                        <a:ea typeface="Arial" charset="0"/>
                        <a:cs typeface="Arial" charset="0"/>
                      </a:endParaRPr>
                    </a:p>
                  </a:txBody>
                  <a:tcPr marL="41840" marR="41840" marT="0" marB="0" anchor="ctr"/>
                </a:tc>
                <a:extLst>
                  <a:ext uri="{0D108BD9-81ED-4DB2-BD59-A6C34878D82A}">
                    <a16:rowId xmlns="" xmlns:a16="http://schemas.microsoft.com/office/drawing/2014/main" val="10002"/>
                  </a:ext>
                </a:extLst>
              </a:tr>
              <a:tr h="321909">
                <a:tc>
                  <a:txBody>
                    <a:bodyPr/>
                    <a:lstStyle/>
                    <a:p>
                      <a:pPr algn="l">
                        <a:lnSpc>
                          <a:spcPct val="150000"/>
                        </a:lnSpc>
                        <a:spcAft>
                          <a:spcPts val="0"/>
                        </a:spcAft>
                      </a:pPr>
                      <a:r>
                        <a:rPr lang="es-ES_tradnl" sz="1400" dirty="0">
                          <a:effectLst/>
                        </a:rPr>
                        <a:t>Banda K</a:t>
                      </a:r>
                      <a:endParaRPr lang="es-ES_tradnl" sz="1400" dirty="0">
                        <a:effectLst/>
                        <a:latin typeface="+mn-lt"/>
                        <a:ea typeface="Arial" charset="0"/>
                        <a:cs typeface="Arial" charset="0"/>
                      </a:endParaRPr>
                    </a:p>
                  </a:txBody>
                  <a:tcPr marL="41840" marR="41840" marT="0" marB="0" anchor="ctr"/>
                </a:tc>
                <a:tc>
                  <a:txBody>
                    <a:bodyPr/>
                    <a:lstStyle/>
                    <a:p>
                      <a:pPr algn="l">
                        <a:lnSpc>
                          <a:spcPct val="150000"/>
                        </a:lnSpc>
                        <a:spcAft>
                          <a:spcPts val="0"/>
                        </a:spcAft>
                      </a:pPr>
                      <a:r>
                        <a:rPr lang="es-ES" sz="1400" dirty="0">
                          <a:effectLst/>
                        </a:rPr>
                        <a:t>WR51</a:t>
                      </a:r>
                      <a:endParaRPr lang="es-ES_tradnl" sz="1400" dirty="0">
                        <a:effectLst/>
                        <a:latin typeface="+mn-lt"/>
                        <a:ea typeface="Arial" charset="0"/>
                        <a:cs typeface="Arial" charset="0"/>
                      </a:endParaRPr>
                    </a:p>
                  </a:txBody>
                  <a:tcPr marL="41840" marR="41840" marT="0" marB="0" anchor="ctr"/>
                </a:tc>
                <a:tc>
                  <a:txBody>
                    <a:bodyPr/>
                    <a:lstStyle/>
                    <a:p>
                      <a:pPr algn="l">
                        <a:lnSpc>
                          <a:spcPct val="150000"/>
                        </a:lnSpc>
                        <a:spcAft>
                          <a:spcPts val="0"/>
                        </a:spcAft>
                      </a:pPr>
                      <a:r>
                        <a:rPr lang="es-ES" sz="1400" dirty="0">
                          <a:effectLst/>
                        </a:rPr>
                        <a:t>15 – 22</a:t>
                      </a:r>
                      <a:endParaRPr lang="es-ES_tradnl" sz="1400" dirty="0">
                        <a:effectLst/>
                        <a:latin typeface="+mn-lt"/>
                        <a:ea typeface="Arial" charset="0"/>
                        <a:cs typeface="Arial" charset="0"/>
                      </a:endParaRPr>
                    </a:p>
                  </a:txBody>
                  <a:tcPr marL="41840" marR="41840" marT="0" marB="0" anchor="ctr"/>
                </a:tc>
                <a:tc>
                  <a:txBody>
                    <a:bodyPr/>
                    <a:lstStyle/>
                    <a:p>
                      <a:pPr algn="l">
                        <a:lnSpc>
                          <a:spcPct val="150000"/>
                        </a:lnSpc>
                        <a:spcAft>
                          <a:spcPts val="0"/>
                        </a:spcAft>
                      </a:pPr>
                      <a:r>
                        <a:rPr lang="es-ES_tradnl" sz="1400" dirty="0">
                          <a:effectLst/>
                        </a:rPr>
                        <a:t>12.954</a:t>
                      </a:r>
                      <a:endParaRPr lang="es-ES_tradnl" sz="1400" dirty="0">
                        <a:effectLst/>
                        <a:latin typeface="+mn-lt"/>
                        <a:ea typeface="Arial" charset="0"/>
                        <a:cs typeface="Arial" charset="0"/>
                      </a:endParaRPr>
                    </a:p>
                  </a:txBody>
                  <a:tcPr marL="41840" marR="41840" marT="0" marB="0" anchor="ctr"/>
                </a:tc>
                <a:tc>
                  <a:txBody>
                    <a:bodyPr/>
                    <a:lstStyle/>
                    <a:p>
                      <a:pPr algn="l">
                        <a:lnSpc>
                          <a:spcPct val="150000"/>
                        </a:lnSpc>
                        <a:spcAft>
                          <a:spcPts val="0"/>
                        </a:spcAft>
                      </a:pPr>
                      <a:r>
                        <a:rPr lang="es-ES_tradnl" sz="1400" dirty="0">
                          <a:effectLst/>
                        </a:rPr>
                        <a:t>6.477</a:t>
                      </a:r>
                      <a:endParaRPr lang="es-ES_tradnl" sz="1400" dirty="0">
                        <a:effectLst/>
                        <a:latin typeface="+mn-lt"/>
                        <a:ea typeface="Arial" charset="0"/>
                        <a:cs typeface="Arial" charset="0"/>
                      </a:endParaRPr>
                    </a:p>
                  </a:txBody>
                  <a:tcPr marL="41840" marR="41840" marT="0" marB="0" anchor="ctr"/>
                </a:tc>
                <a:extLst>
                  <a:ext uri="{0D108BD9-81ED-4DB2-BD59-A6C34878D82A}">
                    <a16:rowId xmlns="" xmlns:a16="http://schemas.microsoft.com/office/drawing/2014/main" val="10003"/>
                  </a:ext>
                </a:extLst>
              </a:tr>
            </a:tbl>
          </a:graphicData>
        </a:graphic>
      </p:graphicFrame>
      <p:sp>
        <p:nvSpPr>
          <p:cNvPr id="8" name="Rectángulo 7"/>
          <p:cNvSpPr/>
          <p:nvPr/>
        </p:nvSpPr>
        <p:spPr>
          <a:xfrm>
            <a:off x="6059494" y="2870407"/>
            <a:ext cx="4294381" cy="369332"/>
          </a:xfrm>
          <a:prstGeom prst="rect">
            <a:avLst/>
          </a:prstGeom>
        </p:spPr>
        <p:txBody>
          <a:bodyPr wrap="none">
            <a:spAutoFit/>
          </a:bodyPr>
          <a:lstStyle/>
          <a:p>
            <a:r>
              <a:rPr lang="es-ES_tradnl" dirty="0">
                <a:solidFill>
                  <a:schemeClr val="bg2">
                    <a:lumMod val="50000"/>
                  </a:schemeClr>
                </a:solidFill>
                <a:ea typeface="Arial" charset="0"/>
                <a:cs typeface="Arial" charset="0"/>
              </a:rPr>
              <a:t>Tabla1. Guías de onda rectangular estándar </a:t>
            </a:r>
          </a:p>
        </p:txBody>
      </p:sp>
      <p:pic>
        <p:nvPicPr>
          <p:cNvPr id="5" name="Imagen 4"/>
          <p:cNvPicPr>
            <a:picLocks noChangeAspect="1"/>
          </p:cNvPicPr>
          <p:nvPr/>
        </p:nvPicPr>
        <p:blipFill>
          <a:blip r:embed="rId4"/>
          <a:stretch>
            <a:fillRect/>
          </a:stretch>
        </p:blipFill>
        <p:spPr>
          <a:xfrm>
            <a:off x="1206725" y="3239739"/>
            <a:ext cx="2696262" cy="1637456"/>
          </a:xfrm>
          <a:prstGeom prst="rect">
            <a:avLst/>
          </a:prstGeom>
        </p:spPr>
      </p:pic>
    </p:spTree>
    <p:extLst>
      <p:ext uri="{BB962C8B-B14F-4D97-AF65-F5344CB8AC3E}">
        <p14:creationId xmlns:p14="http://schemas.microsoft.com/office/powerpoint/2010/main" val="180617661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2115221</TotalTime>
  <Words>3868</Words>
  <Application>Microsoft Office PowerPoint</Application>
  <PresentationFormat>Panorámica</PresentationFormat>
  <Paragraphs>506</Paragraphs>
  <Slides>64</Slides>
  <Notes>33</Notes>
  <HiddenSlides>4</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64</vt:i4>
      </vt:variant>
    </vt:vector>
  </HeadingPairs>
  <TitlesOfParts>
    <vt:vector size="72" baseType="lpstr">
      <vt:lpstr>Arial</vt:lpstr>
      <vt:lpstr>Calibri</vt:lpstr>
      <vt:lpstr>Calibri Light</vt:lpstr>
      <vt:lpstr>Cambria Math</vt:lpstr>
      <vt:lpstr>Symbol</vt:lpstr>
      <vt:lpstr>Times New Roman</vt:lpstr>
      <vt:lpstr>Tema de Office</vt:lpstr>
      <vt:lpstr>Mathcad</vt:lpstr>
      <vt:lpstr>TEMA: DISEÑO Y CONSTRUCCIÓN DE REDES DE DISTRIBUCIÓN DE POTENCIA PARA LA BANDA KU EN TECNOLOGÍA DE GUÍA DE ONDA INTEGRADA EN SUBSTRATO (SIW)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IMPLEMENTACIÓN</vt:lpstr>
      <vt:lpstr>BANDA K</vt:lpstr>
      <vt:lpstr>RESULTADOS</vt:lpstr>
      <vt:lpstr>RESULTADOS</vt:lpstr>
      <vt:lpstr>RESULTADOS</vt:lpstr>
      <vt:lpstr>RESULTADOS</vt:lpstr>
      <vt:lpstr>RESULTADOS</vt:lpstr>
      <vt:lpstr>RESULTADOS</vt:lpstr>
      <vt:lpstr>RESULTADOS</vt:lpstr>
      <vt:lpstr>RESULTADOS</vt:lpstr>
      <vt:lpstr>RESULTADOS</vt:lpstr>
      <vt:lpstr>Presentación de PowerPoint</vt:lpstr>
      <vt:lpstr>RESULTADOS</vt:lpstr>
      <vt:lpstr>RESULTADOS</vt:lpstr>
      <vt:lpstr>RESULTADOS</vt:lpstr>
      <vt:lpstr>RESULTADOS</vt:lpstr>
      <vt:lpstr>RESULTADOS</vt:lpstr>
      <vt:lpstr>RESULTADOS</vt:lpstr>
      <vt:lpstr>IMPLEMENTACIÓN</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CONCLUSIONES Y RECOMENDACIONES</vt:lpstr>
      <vt:lpstr>Presentación de PowerPoint</vt:lpstr>
      <vt:lpstr>Presentación de PowerPoint</vt:lpstr>
      <vt:lpstr>TRABAJOS FUTUROS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ANÁLISIS DE VULNERABILIDAD Y ESTIMACIÓN DE COSTOS SOCIO-ECONÓMICOS POR DAÑOS EN EL SECTOR DE SAN RAFAEL Y PLAYA CHICA 1 ANTE UNA EVENTUAL ERUPCIÓN DEL VOLCÁN COTOPAXI</dc:title>
  <dc:creator>Edwin Llugsha</dc:creator>
  <cp:lastModifiedBy>edwin llugsha</cp:lastModifiedBy>
  <cp:revision>513</cp:revision>
  <dcterms:created xsi:type="dcterms:W3CDTF">2016-12-07T14:22:52Z</dcterms:created>
  <dcterms:modified xsi:type="dcterms:W3CDTF">2018-03-05T13:38:06Z</dcterms:modified>
</cp:coreProperties>
</file>