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1">
  <p:sldMasterIdLst>
    <p:sldMasterId id="214748378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81" r:id="rId13"/>
    <p:sldId id="287" r:id="rId14"/>
    <p:sldId id="288" r:id="rId15"/>
    <p:sldId id="289" r:id="rId16"/>
    <p:sldId id="290" r:id="rId17"/>
    <p:sldId id="291" r:id="rId18"/>
    <p:sldId id="270" r:id="rId19"/>
    <p:sldId id="282" r:id="rId20"/>
    <p:sldId id="283" r:id="rId21"/>
    <p:sldId id="284" r:id="rId22"/>
    <p:sldId id="285" r:id="rId23"/>
    <p:sldId id="286" r:id="rId24"/>
    <p:sldId id="292" r:id="rId25"/>
    <p:sldId id="293" r:id="rId26"/>
    <p:sldId id="294" r:id="rId2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Proc%202016\Tabu%20camaron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Proc%202016\Tabu%20camaron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Proc%202016\Tabu%20camaron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Proc%202016\Tabu%20camaron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Proc%202016\Tabu%20camaron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wnloads\Trade_Map_-_Lista_de_los_mercados_importadores_para_un_producto_exportado_por_Ecuador%20(10)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Hoja1!$C$15</c:f>
              <c:strCache>
                <c:ptCount val="1"/>
                <c:pt idx="0">
                  <c:v>N° de Empresas Productoras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Hoja1!$B$16:$B$23</c:f>
              <c:strCache>
                <c:ptCount val="8"/>
                <c:pt idx="0">
                  <c:v>Samborondon</c:v>
                </c:pt>
                <c:pt idx="1">
                  <c:v>Pedernales</c:v>
                </c:pt>
                <c:pt idx="2">
                  <c:v>Palmar</c:v>
                </c:pt>
                <c:pt idx="3">
                  <c:v>Machala </c:v>
                </c:pt>
                <c:pt idx="4">
                  <c:v>Jama</c:v>
                </c:pt>
                <c:pt idx="5">
                  <c:v>Esmeraldas</c:v>
                </c:pt>
                <c:pt idx="6">
                  <c:v>Duran</c:v>
                </c:pt>
                <c:pt idx="7">
                  <c:v>Bahía de Caraquez </c:v>
                </c:pt>
              </c:strCache>
            </c:strRef>
          </c:cat>
          <c:val>
            <c:numRef>
              <c:f>Hoja1!$C$16:$C$23</c:f>
              <c:numCache>
                <c:formatCode>General</c:formatCode>
                <c:ptCount val="8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25</c:v>
                </c:pt>
                <c:pt idx="4">
                  <c:v>5</c:v>
                </c:pt>
                <c:pt idx="5">
                  <c:v>90</c:v>
                </c:pt>
                <c:pt idx="6">
                  <c:v>6</c:v>
                </c:pt>
                <c:pt idx="7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BF-4AA1-9D26-03E62D2A0B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79449472"/>
        <c:axId val="279449864"/>
      </c:barChart>
      <c:catAx>
        <c:axId val="279449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279449864"/>
        <c:crosses val="autoZero"/>
        <c:auto val="1"/>
        <c:lblAlgn val="ctr"/>
        <c:lblOffset val="100"/>
        <c:noMultiLvlLbl val="0"/>
      </c:catAx>
      <c:valAx>
        <c:axId val="2794498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7944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s-EC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Hoja1!$C$25</c:f>
              <c:strCache>
                <c:ptCount val="1"/>
                <c:pt idx="0">
                  <c:v>N° de Empresas Exportadoras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Hoja1!$B$26:$B$33</c:f>
              <c:strCache>
                <c:ptCount val="8"/>
                <c:pt idx="0">
                  <c:v>Arenillas </c:v>
                </c:pt>
                <c:pt idx="1">
                  <c:v>Bahía </c:v>
                </c:pt>
                <c:pt idx="2">
                  <c:v>Duran </c:v>
                </c:pt>
                <c:pt idx="3">
                  <c:v>Guayaquil</c:v>
                </c:pt>
                <c:pt idx="4">
                  <c:v>Huaquillas</c:v>
                </c:pt>
                <c:pt idx="5">
                  <c:v>Machala</c:v>
                </c:pt>
                <c:pt idx="6">
                  <c:v>Manta </c:v>
                </c:pt>
                <c:pt idx="7">
                  <c:v>Santo Domingo </c:v>
                </c:pt>
              </c:strCache>
            </c:strRef>
          </c:cat>
          <c:val>
            <c:numRef>
              <c:f>Hoja1!$C$26:$C$33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6</c:v>
                </c:pt>
                <c:pt idx="3">
                  <c:v>24</c:v>
                </c:pt>
                <c:pt idx="4">
                  <c:v>2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0A-441C-AD6C-547D37BD94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79450648"/>
        <c:axId val="279451040"/>
      </c:barChart>
      <c:catAx>
        <c:axId val="279450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279451040"/>
        <c:crosses val="autoZero"/>
        <c:auto val="1"/>
        <c:lblAlgn val="ctr"/>
        <c:lblOffset val="100"/>
        <c:noMultiLvlLbl val="0"/>
      </c:catAx>
      <c:valAx>
        <c:axId val="2794510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79450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250590204002275"/>
          <c:y val="2.7260402526674412E-2"/>
          <c:w val="0.31026139093724397"/>
          <c:h val="8.64991890566870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s-EC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13-4A88-831B-9D4AF54B00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213-4A88-831B-9D4AF54B00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213-4A88-831B-9D4AF54B00F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213-4A88-831B-9D4AF54B00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s-EC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Hoja1!$C$12:$C$15</c:f>
              <c:strCache>
                <c:ptCount val="4"/>
                <c:pt idx="0">
                  <c:v>Guayas</c:v>
                </c:pt>
                <c:pt idx="1">
                  <c:v>El Oro </c:v>
                </c:pt>
                <c:pt idx="2">
                  <c:v>Manabí</c:v>
                </c:pt>
                <c:pt idx="3">
                  <c:v>Esmeraldas</c:v>
                </c:pt>
              </c:strCache>
            </c:strRef>
          </c:cat>
          <c:val>
            <c:numRef>
              <c:f>Hoja1!$D$12:$D$15</c:f>
              <c:numCache>
                <c:formatCode>0%</c:formatCode>
                <c:ptCount val="4"/>
                <c:pt idx="0">
                  <c:v>0.65</c:v>
                </c:pt>
                <c:pt idx="1">
                  <c:v>0.19</c:v>
                </c:pt>
                <c:pt idx="2">
                  <c:v>0.08</c:v>
                </c:pt>
                <c:pt idx="3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213-4A88-831B-9D4AF54B00F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chemeClr val="bg1"/>
          </a:solidFill>
          <a:latin typeface="+mn-lt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Times New Roman" panose="02020603050405020304" pitchFamily="18" charset="0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'Hoja1 (2)'!$B$14:$B$17</c:f>
              <c:strCache>
                <c:ptCount val="4"/>
                <c:pt idx="0">
                  <c:v>Pedernales</c:v>
                </c:pt>
                <c:pt idx="1">
                  <c:v>Jama</c:v>
                </c:pt>
                <c:pt idx="2">
                  <c:v>Bahía de Caraquez </c:v>
                </c:pt>
                <c:pt idx="3">
                  <c:v>Manta </c:v>
                </c:pt>
              </c:strCache>
            </c:strRef>
          </c:cat>
          <c:val>
            <c:numRef>
              <c:f>'Hoja1 (2)'!$D$14:$D$17</c:f>
              <c:numCache>
                <c:formatCode>0%</c:formatCode>
                <c:ptCount val="4"/>
                <c:pt idx="0">
                  <c:v>0.17391304347826086</c:v>
                </c:pt>
                <c:pt idx="1">
                  <c:v>0.21739130434782608</c:v>
                </c:pt>
                <c:pt idx="2">
                  <c:v>0.56521739130434778</c:v>
                </c:pt>
                <c:pt idx="3">
                  <c:v>4.3478260869565216E-2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01-499F-9F35-79E445C9BF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0391888"/>
        <c:axId val="280612584"/>
      </c:barChart>
      <c:catAx>
        <c:axId val="28039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280612584"/>
        <c:crosses val="autoZero"/>
        <c:auto val="1"/>
        <c:lblAlgn val="ctr"/>
        <c:lblOffset val="100"/>
        <c:noMultiLvlLbl val="0"/>
      </c:catAx>
      <c:valAx>
        <c:axId val="2806125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8039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+mj-lt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CBE-429B-92CF-A0CBC02F6C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CBE-429B-92CF-A0CBC02F6C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s-EC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'Hoja1 (2)'!$B$20:$B$21</c:f>
              <c:strCache>
                <c:ptCount val="2"/>
                <c:pt idx="0">
                  <c:v>Productora</c:v>
                </c:pt>
                <c:pt idx="1">
                  <c:v>Exportadora </c:v>
                </c:pt>
              </c:strCache>
            </c:strRef>
          </c:cat>
          <c:val>
            <c:numRef>
              <c:f>'Hoja1 (2)'!$C$20:$C$21</c:f>
              <c:numCache>
                <c:formatCode>General</c:formatCode>
                <c:ptCount val="2"/>
                <c:pt idx="0">
                  <c:v>19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CBE-429B-92CF-A0CBC02F6C6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bg1"/>
          </a:solidFill>
          <a:latin typeface="+mn-lt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055743032120985E-2"/>
          <c:y val="5.2601876446069659E-2"/>
          <c:w val="0.91735939257592802"/>
          <c:h val="0.789422396167426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'Hoja1 (2)'!$B$59</c:f>
              <c:strCache>
                <c:ptCount val="1"/>
                <c:pt idx="0">
                  <c:v>Muy bien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'Hoja1 (2)'!$D$59</c:f>
              <c:numCache>
                <c:formatCode>0%</c:formatCode>
                <c:ptCount val="1"/>
                <c:pt idx="0">
                  <c:v>0.60869565217391308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4F-4D38-BFA0-826985E44A5E}"/>
            </c:ext>
          </c:extLst>
        </c:ser>
        <c:ser>
          <c:idx val="1"/>
          <c:order val="1"/>
          <c:tx>
            <c:strRef>
              <c:f>'Hoja1 (2)'!$B$60</c:f>
              <c:strCache>
                <c:ptCount val="1"/>
                <c:pt idx="0">
                  <c:v>Bien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'Hoja1 (2)'!$D$60</c:f>
              <c:numCache>
                <c:formatCode>0%</c:formatCode>
                <c:ptCount val="1"/>
                <c:pt idx="0">
                  <c:v>0.2608695652173913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F4F-4D38-BFA0-826985E44A5E}"/>
            </c:ext>
          </c:extLst>
        </c:ser>
        <c:ser>
          <c:idx val="2"/>
          <c:order val="2"/>
          <c:tx>
            <c:strRef>
              <c:f>'Hoja1 (2)'!$B$61</c:f>
              <c:strCache>
                <c:ptCount val="1"/>
                <c:pt idx="0">
                  <c:v>Regular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'Hoja1 (2)'!$D$61</c:f>
              <c:numCache>
                <c:formatCode>0%</c:formatCode>
                <c:ptCount val="1"/>
                <c:pt idx="0">
                  <c:v>8.6956521739130432E-2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F4F-4D38-BFA0-826985E44A5E}"/>
            </c:ext>
          </c:extLst>
        </c:ser>
        <c:ser>
          <c:idx val="3"/>
          <c:order val="3"/>
          <c:tx>
            <c:strRef>
              <c:f>'Hoja1 (2)'!$B$62</c:f>
              <c:strCache>
                <c:ptCount val="1"/>
                <c:pt idx="0">
                  <c:v>Mal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'Hoja1 (2)'!$D$62</c:f>
              <c:numCache>
                <c:formatCode>0%</c:formatCode>
                <c:ptCount val="1"/>
                <c:pt idx="0">
                  <c:v>4.3478260869565216E-2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F4F-4D38-BFA0-826985E44A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80613760"/>
        <c:axId val="280614152"/>
      </c:barChart>
      <c:catAx>
        <c:axId val="2806137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0614152"/>
        <c:crosses val="autoZero"/>
        <c:auto val="1"/>
        <c:lblAlgn val="ctr"/>
        <c:lblOffset val="100"/>
        <c:noMultiLvlLbl val="0"/>
      </c:catAx>
      <c:valAx>
        <c:axId val="28061415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280613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+mn-lt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'Hoja1 (2)'!$B$73:$B$74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'Hoja1 (2)'!$D$73:$D$74</c:f>
              <c:numCache>
                <c:formatCode>0%</c:formatCode>
                <c:ptCount val="2"/>
                <c:pt idx="0">
                  <c:v>0.65217391304347827</c:v>
                </c:pt>
                <c:pt idx="1">
                  <c:v>0.34782608695652173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D0-487C-98D7-903EA1F0C2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0614936"/>
        <c:axId val="280615328"/>
      </c:barChart>
      <c:catAx>
        <c:axId val="280614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280615328"/>
        <c:crosses val="autoZero"/>
        <c:auto val="1"/>
        <c:lblAlgn val="ctr"/>
        <c:lblOffset val="100"/>
        <c:noMultiLvlLbl val="0"/>
      </c:catAx>
      <c:valAx>
        <c:axId val="2806153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80614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+mn-lt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'Hoja1 (2)'!$B$85:$B$89</c:f>
              <c:strCache>
                <c:ptCount val="5"/>
                <c:pt idx="0">
                  <c:v>Apertura de nuevos mercados</c:v>
                </c:pt>
                <c:pt idx="1">
                  <c:v>Reducción de Costos </c:v>
                </c:pt>
                <c:pt idx="2">
                  <c:v>Incremento de los precios </c:v>
                </c:pt>
                <c:pt idx="3">
                  <c:v>Aumento de los ingresos</c:v>
                </c:pt>
                <c:pt idx="4">
                  <c:v>Preferencias arancelarias </c:v>
                </c:pt>
              </c:strCache>
            </c:strRef>
          </c:cat>
          <c:val>
            <c:numRef>
              <c:f>'Hoja1 (2)'!$D$85:$D$89</c:f>
              <c:numCache>
                <c:formatCode>0%</c:formatCode>
                <c:ptCount val="5"/>
                <c:pt idx="0">
                  <c:v>0.39130434782608697</c:v>
                </c:pt>
                <c:pt idx="1">
                  <c:v>0.17391304347826086</c:v>
                </c:pt>
                <c:pt idx="2">
                  <c:v>0.13043478260869565</c:v>
                </c:pt>
                <c:pt idx="3">
                  <c:v>0.2608695652173913</c:v>
                </c:pt>
                <c:pt idx="4">
                  <c:v>4.3478260869565216E-2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66-4062-B36A-0DFCC67794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0616112"/>
        <c:axId val="280952432"/>
      </c:barChart>
      <c:catAx>
        <c:axId val="28061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280952432"/>
        <c:crosses val="autoZero"/>
        <c:auto val="1"/>
        <c:lblAlgn val="ctr"/>
        <c:lblOffset val="100"/>
        <c:noMultiLvlLbl val="0"/>
      </c:catAx>
      <c:valAx>
        <c:axId val="28095243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8061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+mn-lt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930-4A7F-8834-53DA66EC3B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930-4A7F-8834-53DA66EC3B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930-4A7F-8834-53DA66EC3B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930-4A7F-8834-53DA66EC3B5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930-4A7F-8834-53DA66EC3B5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930-4A7F-8834-53DA66EC3B5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930-4A7F-8834-53DA66EC3B5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930-4A7F-8834-53DA66EC3B5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9930-4A7F-8834-53DA66EC3B5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9930-4A7F-8834-53DA66EC3B5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'Trade_Map_-_Lista_de_los_mercad'!$A$16:$A$25</c:f>
              <c:strCache>
                <c:ptCount val="10"/>
                <c:pt idx="0">
                  <c:v>Viet Nam</c:v>
                </c:pt>
                <c:pt idx="1">
                  <c:v>Estados Unidos de América</c:v>
                </c:pt>
                <c:pt idx="2">
                  <c:v>España</c:v>
                </c:pt>
                <c:pt idx="3">
                  <c:v>Francia</c:v>
                </c:pt>
                <c:pt idx="4">
                  <c:v>Italia</c:v>
                </c:pt>
                <c:pt idx="5">
                  <c:v>China</c:v>
                </c:pt>
                <c:pt idx="6">
                  <c:v>Corea, República de</c:v>
                </c:pt>
                <c:pt idx="7">
                  <c:v>Colombia</c:v>
                </c:pt>
                <c:pt idx="8">
                  <c:v>Bélgica</c:v>
                </c:pt>
                <c:pt idx="9">
                  <c:v>Rusia, Federación de</c:v>
                </c:pt>
              </c:strCache>
            </c:strRef>
          </c:cat>
          <c:val>
            <c:numRef>
              <c:f>'Trade_Map_-_Lista_de_los_mercad'!$H$16:$H$25</c:f>
              <c:numCache>
                <c:formatCode>General</c:formatCode>
                <c:ptCount val="10"/>
                <c:pt idx="0">
                  <c:v>1070991</c:v>
                </c:pt>
                <c:pt idx="1">
                  <c:v>549495</c:v>
                </c:pt>
                <c:pt idx="2">
                  <c:v>235924</c:v>
                </c:pt>
                <c:pt idx="3">
                  <c:v>200429</c:v>
                </c:pt>
                <c:pt idx="4">
                  <c:v>162640</c:v>
                </c:pt>
                <c:pt idx="5">
                  <c:v>76704</c:v>
                </c:pt>
                <c:pt idx="6">
                  <c:v>48561</c:v>
                </c:pt>
                <c:pt idx="7">
                  <c:v>32388</c:v>
                </c:pt>
                <c:pt idx="8">
                  <c:v>23484</c:v>
                </c:pt>
                <c:pt idx="9">
                  <c:v>23017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9930-4A7F-8834-53DA66EC3B5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6C52D4-AB04-443D-B638-AA96F20F4412}" type="doc">
      <dgm:prSet loTypeId="urn:microsoft.com/office/officeart/2005/8/layout/arrow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96EA5F96-F440-445C-8C8C-43AA8BE3F16C}">
      <dgm:prSet phldrT="[Texto]" custT="1"/>
      <dgm:spPr/>
      <dgm:t>
        <a:bodyPr/>
        <a:lstStyle/>
        <a:p>
          <a:pPr algn="just"/>
          <a:r>
            <a:rPr lang="es-EC" sz="1800" dirty="0" smtClean="0"/>
            <a:t>La presente investigación nace de la necesidad de identificar y conocer las verdaderas potencialidades del sector camaronero de la provincia de Manabí, tomando en cuenta que se presenta una gran oportunidad de mercado a niveles internacionales.</a:t>
          </a:r>
          <a:endParaRPr lang="es-ES" sz="1800" dirty="0">
            <a:latin typeface="+mj-lt"/>
          </a:endParaRPr>
        </a:p>
      </dgm:t>
    </dgm:pt>
    <dgm:pt modelId="{33A47696-D1A0-4E01-BD47-97942AE5E108}" type="parTrans" cxnId="{4A2ABEBA-A7CC-43F6-9303-8960379DB81F}">
      <dgm:prSet/>
      <dgm:spPr/>
      <dgm:t>
        <a:bodyPr/>
        <a:lstStyle/>
        <a:p>
          <a:endParaRPr lang="es-ES"/>
        </a:p>
      </dgm:t>
    </dgm:pt>
    <dgm:pt modelId="{698721C2-AB54-435E-8C15-ABBA3C352C0A}" type="sibTrans" cxnId="{4A2ABEBA-A7CC-43F6-9303-8960379DB81F}">
      <dgm:prSet/>
      <dgm:spPr/>
      <dgm:t>
        <a:bodyPr/>
        <a:lstStyle/>
        <a:p>
          <a:endParaRPr lang="es-ES"/>
        </a:p>
      </dgm:t>
    </dgm:pt>
    <dgm:pt modelId="{D88D2FA3-A515-4972-8E48-30459EFF33BD}" type="pres">
      <dgm:prSet presAssocID="{196C52D4-AB04-443D-B638-AA96F20F441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5C6FDD0-A6F3-429E-8BEB-DB409D37AC01}" type="pres">
      <dgm:prSet presAssocID="{96EA5F96-F440-445C-8C8C-43AA8BE3F16C}" presName="upArrow" presStyleLbl="node1" presStyleIdx="0" presStyleCnt="1"/>
      <dgm:spPr/>
    </dgm:pt>
    <dgm:pt modelId="{F2304307-F20A-4950-915F-8179ADC07D61}" type="pres">
      <dgm:prSet presAssocID="{96EA5F96-F440-445C-8C8C-43AA8BE3F16C}" presName="upArrowText" presStyleLbl="revTx" presStyleIdx="0" presStyleCnt="1" custScaleY="8763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5EC2D3F-14D8-4B27-BA3A-61E588358B52}" type="presOf" srcId="{96EA5F96-F440-445C-8C8C-43AA8BE3F16C}" destId="{F2304307-F20A-4950-915F-8179ADC07D61}" srcOrd="0" destOrd="0" presId="urn:microsoft.com/office/officeart/2005/8/layout/arrow4"/>
    <dgm:cxn modelId="{4A2ABEBA-A7CC-43F6-9303-8960379DB81F}" srcId="{196C52D4-AB04-443D-B638-AA96F20F4412}" destId="{96EA5F96-F440-445C-8C8C-43AA8BE3F16C}" srcOrd="0" destOrd="0" parTransId="{33A47696-D1A0-4E01-BD47-97942AE5E108}" sibTransId="{698721C2-AB54-435E-8C15-ABBA3C352C0A}"/>
    <dgm:cxn modelId="{FD1FAB63-ECEB-4077-9283-2044F750E450}" type="presOf" srcId="{196C52D4-AB04-443D-B638-AA96F20F4412}" destId="{D88D2FA3-A515-4972-8E48-30459EFF33BD}" srcOrd="0" destOrd="0" presId="urn:microsoft.com/office/officeart/2005/8/layout/arrow4"/>
    <dgm:cxn modelId="{691E64B8-3B03-4A96-A32F-CACB704B6361}" type="presParOf" srcId="{D88D2FA3-A515-4972-8E48-30459EFF33BD}" destId="{A5C6FDD0-A6F3-429E-8BEB-DB409D37AC01}" srcOrd="0" destOrd="0" presId="urn:microsoft.com/office/officeart/2005/8/layout/arrow4"/>
    <dgm:cxn modelId="{9797744C-50E0-4315-9070-F7DB5620F6D9}" type="presParOf" srcId="{D88D2FA3-A515-4972-8E48-30459EFF33BD}" destId="{F2304307-F20A-4950-915F-8179ADC07D61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89EAD9-48EA-4935-94AC-C092F05CF7E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531A304-4883-4CFA-8923-9E2AC4EDC85F}">
      <dgm:prSet phldrT="[Texto]" custT="1"/>
      <dgm:spPr/>
      <dgm:t>
        <a:bodyPr/>
        <a:lstStyle/>
        <a:p>
          <a:r>
            <a:rPr lang="es-ES" sz="1800" dirty="0" smtClean="0"/>
            <a:t>Determinar las ventajas que proporciona el Acuerdo Comercial Multipartes con la Unión Europea en el sector camaronero de la provincia de Manabí.</a:t>
          </a:r>
          <a:endParaRPr lang="es-ES" sz="1800" dirty="0"/>
        </a:p>
      </dgm:t>
    </dgm:pt>
    <dgm:pt modelId="{E280B915-0D20-40FD-A1A9-4C2F469E7EA8}" type="parTrans" cxnId="{24599033-2C37-43E1-8B2F-6BDEB2D9A4E8}">
      <dgm:prSet/>
      <dgm:spPr/>
      <dgm:t>
        <a:bodyPr/>
        <a:lstStyle/>
        <a:p>
          <a:endParaRPr lang="es-ES"/>
        </a:p>
      </dgm:t>
    </dgm:pt>
    <dgm:pt modelId="{9CBEB2B3-6F37-461A-BD9E-9FBB066F25B7}" type="sibTrans" cxnId="{24599033-2C37-43E1-8B2F-6BDEB2D9A4E8}">
      <dgm:prSet/>
      <dgm:spPr/>
      <dgm:t>
        <a:bodyPr/>
        <a:lstStyle/>
        <a:p>
          <a:endParaRPr lang="es-ES"/>
        </a:p>
      </dgm:t>
    </dgm:pt>
    <dgm:pt modelId="{49579522-FF97-4A57-8008-E74F6981A8ED}">
      <dgm:prSet phldrT="[Texto]" custT="1"/>
      <dgm:spPr/>
      <dgm:t>
        <a:bodyPr/>
        <a:lstStyle/>
        <a:p>
          <a:r>
            <a:rPr lang="es-EC" sz="1600" dirty="0" smtClean="0"/>
            <a:t>Caracterizar al sector camaronero ecuatoriano.</a:t>
          </a:r>
          <a:endParaRPr lang="es-ES" sz="1600" dirty="0"/>
        </a:p>
      </dgm:t>
    </dgm:pt>
    <dgm:pt modelId="{87BA4A70-6EBE-427F-9DDD-3C6BC635C07F}" type="parTrans" cxnId="{137139BE-1F96-4187-9A2F-A53D4688CDD8}">
      <dgm:prSet/>
      <dgm:spPr/>
      <dgm:t>
        <a:bodyPr/>
        <a:lstStyle/>
        <a:p>
          <a:endParaRPr lang="es-ES"/>
        </a:p>
      </dgm:t>
    </dgm:pt>
    <dgm:pt modelId="{2AFDCD10-191A-4937-8745-414273501E47}" type="sibTrans" cxnId="{137139BE-1F96-4187-9A2F-A53D4688CDD8}">
      <dgm:prSet/>
      <dgm:spPr/>
      <dgm:t>
        <a:bodyPr/>
        <a:lstStyle/>
        <a:p>
          <a:endParaRPr lang="es-ES"/>
        </a:p>
      </dgm:t>
    </dgm:pt>
    <dgm:pt modelId="{959C1DD0-525A-4EF8-A4D6-7F81A62CD45C}">
      <dgm:prSet phldrT="[Texto]" custT="1"/>
      <dgm:spPr/>
      <dgm:t>
        <a:bodyPr/>
        <a:lstStyle/>
        <a:p>
          <a:r>
            <a:rPr lang="es-EC" sz="1600" dirty="0" smtClean="0"/>
            <a:t>Determinar las ventajas de la normativa del Acuerdo comercial Multipartes con la Unión Europea.</a:t>
          </a:r>
          <a:endParaRPr lang="es-ES" sz="1600" dirty="0"/>
        </a:p>
      </dgm:t>
    </dgm:pt>
    <dgm:pt modelId="{E29B7E36-3896-4479-9FAF-06D466E1C7A1}" type="parTrans" cxnId="{E6635255-4F3C-4794-97EA-6AD41AC10FD9}">
      <dgm:prSet/>
      <dgm:spPr/>
      <dgm:t>
        <a:bodyPr/>
        <a:lstStyle/>
        <a:p>
          <a:endParaRPr lang="es-ES"/>
        </a:p>
      </dgm:t>
    </dgm:pt>
    <dgm:pt modelId="{3D055F75-67B7-4029-A024-CCF7351B1666}" type="sibTrans" cxnId="{E6635255-4F3C-4794-97EA-6AD41AC10FD9}">
      <dgm:prSet/>
      <dgm:spPr/>
      <dgm:t>
        <a:bodyPr/>
        <a:lstStyle/>
        <a:p>
          <a:endParaRPr lang="es-ES"/>
        </a:p>
      </dgm:t>
    </dgm:pt>
    <dgm:pt modelId="{BB95157C-EEA5-451D-B6A3-9DA461714155}">
      <dgm:prSet phldrT="[Texto]" custT="1"/>
      <dgm:spPr/>
      <dgm:t>
        <a:bodyPr/>
        <a:lstStyle/>
        <a:p>
          <a:r>
            <a:rPr lang="es-EC" sz="1600" dirty="0" smtClean="0"/>
            <a:t>Analizar los mecanismos idóneos para el aprovechamiento del convenio con la Unión Europea que beneficie al sector camaronero de la provincia de Manabí.</a:t>
          </a:r>
          <a:endParaRPr lang="es-ES" sz="1600" dirty="0"/>
        </a:p>
      </dgm:t>
    </dgm:pt>
    <dgm:pt modelId="{1DB609D3-93F2-4145-97F1-38FF30D6AE16}" type="parTrans" cxnId="{86D6383B-0936-4987-91C8-A3598D53B527}">
      <dgm:prSet/>
      <dgm:spPr/>
      <dgm:t>
        <a:bodyPr/>
        <a:lstStyle/>
        <a:p>
          <a:endParaRPr lang="es-ES"/>
        </a:p>
      </dgm:t>
    </dgm:pt>
    <dgm:pt modelId="{CBC3CA86-870F-4BD9-BB6F-E2BBD248CB74}" type="sibTrans" cxnId="{86D6383B-0936-4987-91C8-A3598D53B527}">
      <dgm:prSet/>
      <dgm:spPr/>
      <dgm:t>
        <a:bodyPr/>
        <a:lstStyle/>
        <a:p>
          <a:endParaRPr lang="es-ES"/>
        </a:p>
      </dgm:t>
    </dgm:pt>
    <dgm:pt modelId="{B13C58E3-BFE7-4769-A694-4D278E47A70E}">
      <dgm:prSet phldrT="[Texto]" custT="1"/>
      <dgm:spPr/>
      <dgm:t>
        <a:bodyPr/>
        <a:lstStyle/>
        <a:p>
          <a:r>
            <a:rPr lang="es-EC" sz="1600" dirty="0" smtClean="0"/>
            <a:t>Comparar las potenciales ventajas comerciales y económicas con el Acuerdo Comercial Multipartes.</a:t>
          </a:r>
          <a:endParaRPr lang="es-ES" sz="1600" dirty="0"/>
        </a:p>
      </dgm:t>
    </dgm:pt>
    <dgm:pt modelId="{3DB0A071-0C54-428E-87E1-8E86BAAE2F8F}" type="parTrans" cxnId="{1537AD04-C513-4471-A8D9-5643C87CF81C}">
      <dgm:prSet/>
      <dgm:spPr/>
      <dgm:t>
        <a:bodyPr/>
        <a:lstStyle/>
        <a:p>
          <a:endParaRPr lang="es-ES"/>
        </a:p>
      </dgm:t>
    </dgm:pt>
    <dgm:pt modelId="{F1FB22CC-6760-4278-82FF-A1BCEF90535C}" type="sibTrans" cxnId="{1537AD04-C513-4471-A8D9-5643C87CF81C}">
      <dgm:prSet/>
      <dgm:spPr/>
      <dgm:t>
        <a:bodyPr/>
        <a:lstStyle/>
        <a:p>
          <a:endParaRPr lang="es-ES"/>
        </a:p>
      </dgm:t>
    </dgm:pt>
    <dgm:pt modelId="{68CC9F7C-C62D-463A-8919-720F865292F4}" type="pres">
      <dgm:prSet presAssocID="{E289EAD9-48EA-4935-94AC-C092F05CF7E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5D95EC0-727A-4124-AAA3-D98CBCDC003B}" type="pres">
      <dgm:prSet presAssocID="{6531A304-4883-4CFA-8923-9E2AC4EDC85F}" presName="root" presStyleCnt="0"/>
      <dgm:spPr/>
    </dgm:pt>
    <dgm:pt modelId="{56DED952-B4A6-4A0F-8FFC-635B86AAED37}" type="pres">
      <dgm:prSet presAssocID="{6531A304-4883-4CFA-8923-9E2AC4EDC85F}" presName="rootComposite" presStyleCnt="0"/>
      <dgm:spPr/>
    </dgm:pt>
    <dgm:pt modelId="{531F46AF-6F86-46C6-B195-A7EDE6C1F615}" type="pres">
      <dgm:prSet presAssocID="{6531A304-4883-4CFA-8923-9E2AC4EDC85F}" presName="rootText" presStyleLbl="node1" presStyleIdx="0" presStyleCnt="1" custScaleX="463508" custScaleY="120190"/>
      <dgm:spPr/>
      <dgm:t>
        <a:bodyPr/>
        <a:lstStyle/>
        <a:p>
          <a:endParaRPr lang="es-ES"/>
        </a:p>
      </dgm:t>
    </dgm:pt>
    <dgm:pt modelId="{7380C47E-1AA8-42B8-8141-6065A3C27EB9}" type="pres">
      <dgm:prSet presAssocID="{6531A304-4883-4CFA-8923-9E2AC4EDC85F}" presName="rootConnector" presStyleLbl="node1" presStyleIdx="0" presStyleCnt="1"/>
      <dgm:spPr/>
      <dgm:t>
        <a:bodyPr/>
        <a:lstStyle/>
        <a:p>
          <a:endParaRPr lang="es-ES"/>
        </a:p>
      </dgm:t>
    </dgm:pt>
    <dgm:pt modelId="{BCFC90DC-139B-4463-A521-454B878C05B4}" type="pres">
      <dgm:prSet presAssocID="{6531A304-4883-4CFA-8923-9E2AC4EDC85F}" presName="childShape" presStyleCnt="0"/>
      <dgm:spPr/>
    </dgm:pt>
    <dgm:pt modelId="{4C172D48-F566-45CB-B22F-EADEC96ECBF7}" type="pres">
      <dgm:prSet presAssocID="{87BA4A70-6EBE-427F-9DDD-3C6BC635C07F}" presName="Name13" presStyleLbl="parChTrans1D2" presStyleIdx="0" presStyleCnt="4"/>
      <dgm:spPr/>
      <dgm:t>
        <a:bodyPr/>
        <a:lstStyle/>
        <a:p>
          <a:endParaRPr lang="es-ES"/>
        </a:p>
      </dgm:t>
    </dgm:pt>
    <dgm:pt modelId="{3896442D-2683-4B05-827D-1CD584990CA8}" type="pres">
      <dgm:prSet presAssocID="{49579522-FF97-4A57-8008-E74F6981A8ED}" presName="childText" presStyleLbl="bgAcc1" presStyleIdx="0" presStyleCnt="4" custScaleX="3826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D9BF54-76B0-4D81-90C0-4700569E96B6}" type="pres">
      <dgm:prSet presAssocID="{E29B7E36-3896-4479-9FAF-06D466E1C7A1}" presName="Name13" presStyleLbl="parChTrans1D2" presStyleIdx="1" presStyleCnt="4"/>
      <dgm:spPr/>
      <dgm:t>
        <a:bodyPr/>
        <a:lstStyle/>
        <a:p>
          <a:endParaRPr lang="es-ES"/>
        </a:p>
      </dgm:t>
    </dgm:pt>
    <dgm:pt modelId="{69962328-C540-4DE0-A20A-A20AD73282BA}" type="pres">
      <dgm:prSet presAssocID="{959C1DD0-525A-4EF8-A4D6-7F81A62CD45C}" presName="childText" presStyleLbl="bgAcc1" presStyleIdx="1" presStyleCnt="4" custScaleX="38427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071E66-CF99-45B3-910B-CA599EA3C33B}" type="pres">
      <dgm:prSet presAssocID="{1DB609D3-93F2-4145-97F1-38FF30D6AE16}" presName="Name13" presStyleLbl="parChTrans1D2" presStyleIdx="2" presStyleCnt="4"/>
      <dgm:spPr/>
      <dgm:t>
        <a:bodyPr/>
        <a:lstStyle/>
        <a:p>
          <a:endParaRPr lang="es-ES"/>
        </a:p>
      </dgm:t>
    </dgm:pt>
    <dgm:pt modelId="{3A7882F2-5494-42FB-9AE4-8BD9FA98F209}" type="pres">
      <dgm:prSet presAssocID="{BB95157C-EEA5-451D-B6A3-9DA461714155}" presName="childText" presStyleLbl="bgAcc1" presStyleIdx="2" presStyleCnt="4" custScaleX="382619" custScaleY="1545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72274F-A73B-43F4-A9B1-575F2C3CFD27}" type="pres">
      <dgm:prSet presAssocID="{3DB0A071-0C54-428E-87E1-8E86BAAE2F8F}" presName="Name13" presStyleLbl="parChTrans1D2" presStyleIdx="3" presStyleCnt="4"/>
      <dgm:spPr/>
      <dgm:t>
        <a:bodyPr/>
        <a:lstStyle/>
        <a:p>
          <a:endParaRPr lang="es-EC"/>
        </a:p>
      </dgm:t>
    </dgm:pt>
    <dgm:pt modelId="{F7EE61D2-5A61-45B1-900A-9D81C433B19F}" type="pres">
      <dgm:prSet presAssocID="{B13C58E3-BFE7-4769-A694-4D278E47A70E}" presName="childText" presStyleLbl="bgAcc1" presStyleIdx="3" presStyleCnt="4" custScaleX="3826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7254C86-15E7-4D42-ABAB-52E846D54725}" type="presOf" srcId="{BB95157C-EEA5-451D-B6A3-9DA461714155}" destId="{3A7882F2-5494-42FB-9AE4-8BD9FA98F209}" srcOrd="0" destOrd="0" presId="urn:microsoft.com/office/officeart/2005/8/layout/hierarchy3"/>
    <dgm:cxn modelId="{B4227BDB-FDF3-4961-B967-666ED370B0D0}" type="presOf" srcId="{6531A304-4883-4CFA-8923-9E2AC4EDC85F}" destId="{531F46AF-6F86-46C6-B195-A7EDE6C1F615}" srcOrd="0" destOrd="0" presId="urn:microsoft.com/office/officeart/2005/8/layout/hierarchy3"/>
    <dgm:cxn modelId="{24599033-2C37-43E1-8B2F-6BDEB2D9A4E8}" srcId="{E289EAD9-48EA-4935-94AC-C092F05CF7EE}" destId="{6531A304-4883-4CFA-8923-9E2AC4EDC85F}" srcOrd="0" destOrd="0" parTransId="{E280B915-0D20-40FD-A1A9-4C2F469E7EA8}" sibTransId="{9CBEB2B3-6F37-461A-BD9E-9FBB066F25B7}"/>
    <dgm:cxn modelId="{BD73B3A8-6898-4985-9047-46F8942B40C7}" type="presOf" srcId="{87BA4A70-6EBE-427F-9DDD-3C6BC635C07F}" destId="{4C172D48-F566-45CB-B22F-EADEC96ECBF7}" srcOrd="0" destOrd="0" presId="urn:microsoft.com/office/officeart/2005/8/layout/hierarchy3"/>
    <dgm:cxn modelId="{A06DC075-D42A-441B-933F-DE19C97D3BFD}" type="presOf" srcId="{E289EAD9-48EA-4935-94AC-C092F05CF7EE}" destId="{68CC9F7C-C62D-463A-8919-720F865292F4}" srcOrd="0" destOrd="0" presId="urn:microsoft.com/office/officeart/2005/8/layout/hierarchy3"/>
    <dgm:cxn modelId="{1537AD04-C513-4471-A8D9-5643C87CF81C}" srcId="{6531A304-4883-4CFA-8923-9E2AC4EDC85F}" destId="{B13C58E3-BFE7-4769-A694-4D278E47A70E}" srcOrd="3" destOrd="0" parTransId="{3DB0A071-0C54-428E-87E1-8E86BAAE2F8F}" sibTransId="{F1FB22CC-6760-4278-82FF-A1BCEF90535C}"/>
    <dgm:cxn modelId="{A0AF3008-CFEF-439B-BD8F-4DB2A6FA3424}" type="presOf" srcId="{B13C58E3-BFE7-4769-A694-4D278E47A70E}" destId="{F7EE61D2-5A61-45B1-900A-9D81C433B19F}" srcOrd="0" destOrd="0" presId="urn:microsoft.com/office/officeart/2005/8/layout/hierarchy3"/>
    <dgm:cxn modelId="{074A5C5F-2BDB-41BF-BDB9-EAC3723D9681}" type="presOf" srcId="{1DB609D3-93F2-4145-97F1-38FF30D6AE16}" destId="{69071E66-CF99-45B3-910B-CA599EA3C33B}" srcOrd="0" destOrd="0" presId="urn:microsoft.com/office/officeart/2005/8/layout/hierarchy3"/>
    <dgm:cxn modelId="{6C51C433-DEDE-4835-9AA2-C850C7B328C8}" type="presOf" srcId="{E29B7E36-3896-4479-9FAF-06D466E1C7A1}" destId="{65D9BF54-76B0-4D81-90C0-4700569E96B6}" srcOrd="0" destOrd="0" presId="urn:microsoft.com/office/officeart/2005/8/layout/hierarchy3"/>
    <dgm:cxn modelId="{E460F86E-72BE-4945-96A4-BBDC896F896B}" type="presOf" srcId="{49579522-FF97-4A57-8008-E74F6981A8ED}" destId="{3896442D-2683-4B05-827D-1CD584990CA8}" srcOrd="0" destOrd="0" presId="urn:microsoft.com/office/officeart/2005/8/layout/hierarchy3"/>
    <dgm:cxn modelId="{E6635255-4F3C-4794-97EA-6AD41AC10FD9}" srcId="{6531A304-4883-4CFA-8923-9E2AC4EDC85F}" destId="{959C1DD0-525A-4EF8-A4D6-7F81A62CD45C}" srcOrd="1" destOrd="0" parTransId="{E29B7E36-3896-4479-9FAF-06D466E1C7A1}" sibTransId="{3D055F75-67B7-4029-A024-CCF7351B1666}"/>
    <dgm:cxn modelId="{79998AE4-48E9-4F08-81BC-5A881810FAD0}" type="presOf" srcId="{3DB0A071-0C54-428E-87E1-8E86BAAE2F8F}" destId="{4272274F-A73B-43F4-A9B1-575F2C3CFD27}" srcOrd="0" destOrd="0" presId="urn:microsoft.com/office/officeart/2005/8/layout/hierarchy3"/>
    <dgm:cxn modelId="{3333EA8E-1D2C-4F42-AC86-21777DE45120}" type="presOf" srcId="{959C1DD0-525A-4EF8-A4D6-7F81A62CD45C}" destId="{69962328-C540-4DE0-A20A-A20AD73282BA}" srcOrd="0" destOrd="0" presId="urn:microsoft.com/office/officeart/2005/8/layout/hierarchy3"/>
    <dgm:cxn modelId="{137139BE-1F96-4187-9A2F-A53D4688CDD8}" srcId="{6531A304-4883-4CFA-8923-9E2AC4EDC85F}" destId="{49579522-FF97-4A57-8008-E74F6981A8ED}" srcOrd="0" destOrd="0" parTransId="{87BA4A70-6EBE-427F-9DDD-3C6BC635C07F}" sibTransId="{2AFDCD10-191A-4937-8745-414273501E47}"/>
    <dgm:cxn modelId="{86D6383B-0936-4987-91C8-A3598D53B527}" srcId="{6531A304-4883-4CFA-8923-9E2AC4EDC85F}" destId="{BB95157C-EEA5-451D-B6A3-9DA461714155}" srcOrd="2" destOrd="0" parTransId="{1DB609D3-93F2-4145-97F1-38FF30D6AE16}" sibTransId="{CBC3CA86-870F-4BD9-BB6F-E2BBD248CB74}"/>
    <dgm:cxn modelId="{8F4BD33C-9C15-41EC-9E0C-33EE1314BFD3}" type="presOf" srcId="{6531A304-4883-4CFA-8923-9E2AC4EDC85F}" destId="{7380C47E-1AA8-42B8-8141-6065A3C27EB9}" srcOrd="1" destOrd="0" presId="urn:microsoft.com/office/officeart/2005/8/layout/hierarchy3"/>
    <dgm:cxn modelId="{DD4F3481-E305-4395-939F-2EA9C20B93CF}" type="presParOf" srcId="{68CC9F7C-C62D-463A-8919-720F865292F4}" destId="{F5D95EC0-727A-4124-AAA3-D98CBCDC003B}" srcOrd="0" destOrd="0" presId="urn:microsoft.com/office/officeart/2005/8/layout/hierarchy3"/>
    <dgm:cxn modelId="{1ECD6153-F19B-45F9-8E06-6585E98E6551}" type="presParOf" srcId="{F5D95EC0-727A-4124-AAA3-D98CBCDC003B}" destId="{56DED952-B4A6-4A0F-8FFC-635B86AAED37}" srcOrd="0" destOrd="0" presId="urn:microsoft.com/office/officeart/2005/8/layout/hierarchy3"/>
    <dgm:cxn modelId="{8B0F3BF1-5BBE-42E9-B331-83978D65E61D}" type="presParOf" srcId="{56DED952-B4A6-4A0F-8FFC-635B86AAED37}" destId="{531F46AF-6F86-46C6-B195-A7EDE6C1F615}" srcOrd="0" destOrd="0" presId="urn:microsoft.com/office/officeart/2005/8/layout/hierarchy3"/>
    <dgm:cxn modelId="{4F4B272D-FB84-48B4-A941-3597F346F308}" type="presParOf" srcId="{56DED952-B4A6-4A0F-8FFC-635B86AAED37}" destId="{7380C47E-1AA8-42B8-8141-6065A3C27EB9}" srcOrd="1" destOrd="0" presId="urn:microsoft.com/office/officeart/2005/8/layout/hierarchy3"/>
    <dgm:cxn modelId="{96D8A57C-2AA8-459F-9E55-40C5A391DD25}" type="presParOf" srcId="{F5D95EC0-727A-4124-AAA3-D98CBCDC003B}" destId="{BCFC90DC-139B-4463-A521-454B878C05B4}" srcOrd="1" destOrd="0" presId="urn:microsoft.com/office/officeart/2005/8/layout/hierarchy3"/>
    <dgm:cxn modelId="{05FDA387-C85E-4A19-A369-B61FD2FB98B3}" type="presParOf" srcId="{BCFC90DC-139B-4463-A521-454B878C05B4}" destId="{4C172D48-F566-45CB-B22F-EADEC96ECBF7}" srcOrd="0" destOrd="0" presId="urn:microsoft.com/office/officeart/2005/8/layout/hierarchy3"/>
    <dgm:cxn modelId="{5785DEAB-D25E-427B-9160-465649DB3844}" type="presParOf" srcId="{BCFC90DC-139B-4463-A521-454B878C05B4}" destId="{3896442D-2683-4B05-827D-1CD584990CA8}" srcOrd="1" destOrd="0" presId="urn:microsoft.com/office/officeart/2005/8/layout/hierarchy3"/>
    <dgm:cxn modelId="{FBFBFF40-9A1A-4F80-BE9E-FB2F72EB7395}" type="presParOf" srcId="{BCFC90DC-139B-4463-A521-454B878C05B4}" destId="{65D9BF54-76B0-4D81-90C0-4700569E96B6}" srcOrd="2" destOrd="0" presId="urn:microsoft.com/office/officeart/2005/8/layout/hierarchy3"/>
    <dgm:cxn modelId="{83E614F1-8C1E-4D22-A4CD-09E32052851B}" type="presParOf" srcId="{BCFC90DC-139B-4463-A521-454B878C05B4}" destId="{69962328-C540-4DE0-A20A-A20AD73282BA}" srcOrd="3" destOrd="0" presId="urn:microsoft.com/office/officeart/2005/8/layout/hierarchy3"/>
    <dgm:cxn modelId="{5BCC1532-8D7F-4242-9426-3D1903BCBC74}" type="presParOf" srcId="{BCFC90DC-139B-4463-A521-454B878C05B4}" destId="{69071E66-CF99-45B3-910B-CA599EA3C33B}" srcOrd="4" destOrd="0" presId="urn:microsoft.com/office/officeart/2005/8/layout/hierarchy3"/>
    <dgm:cxn modelId="{5BB0201D-B02D-40BB-BBFF-D2EE5AA5E42C}" type="presParOf" srcId="{BCFC90DC-139B-4463-A521-454B878C05B4}" destId="{3A7882F2-5494-42FB-9AE4-8BD9FA98F209}" srcOrd="5" destOrd="0" presId="urn:microsoft.com/office/officeart/2005/8/layout/hierarchy3"/>
    <dgm:cxn modelId="{5DBF7754-2678-4650-A1B1-1D6D51A10D52}" type="presParOf" srcId="{BCFC90DC-139B-4463-A521-454B878C05B4}" destId="{4272274F-A73B-43F4-A9B1-575F2C3CFD27}" srcOrd="6" destOrd="0" presId="urn:microsoft.com/office/officeart/2005/8/layout/hierarchy3"/>
    <dgm:cxn modelId="{F5FE34B6-CB41-4AA7-86EA-79CD8AF1DEEB}" type="presParOf" srcId="{BCFC90DC-139B-4463-A521-454B878C05B4}" destId="{F7EE61D2-5A61-45B1-900A-9D81C433B19F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6A2BA4-A9B3-40F9-A30D-AED0E0E2AABB}" type="doc">
      <dgm:prSet loTypeId="urn:microsoft.com/office/officeart/2005/8/layout/l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5CE883DF-21C6-4DD9-B2C1-FE268C68DFFF}">
      <dgm:prSet phldrT="[Texto]"/>
      <dgm:spPr/>
      <dgm:t>
        <a:bodyPr/>
        <a:lstStyle/>
        <a:p>
          <a:r>
            <a:rPr lang="es-EC" b="1" dirty="0" smtClean="0"/>
            <a:t>Teorías sobre el Comercio Internacional y el Comercio Justo </a:t>
          </a:r>
          <a:endParaRPr lang="es-ES" dirty="0"/>
        </a:p>
      </dgm:t>
    </dgm:pt>
    <dgm:pt modelId="{29385C92-2FAD-4A73-BFE6-025814A89414}" type="parTrans" cxnId="{97B7C597-83A5-47D0-A88A-C8425D34104F}">
      <dgm:prSet/>
      <dgm:spPr/>
      <dgm:t>
        <a:bodyPr/>
        <a:lstStyle/>
        <a:p>
          <a:endParaRPr lang="es-ES"/>
        </a:p>
      </dgm:t>
    </dgm:pt>
    <dgm:pt modelId="{24871D0C-41CA-4DC9-95C4-C3F37C71C0CB}" type="sibTrans" cxnId="{97B7C597-83A5-47D0-A88A-C8425D34104F}">
      <dgm:prSet/>
      <dgm:spPr/>
      <dgm:t>
        <a:bodyPr/>
        <a:lstStyle/>
        <a:p>
          <a:endParaRPr lang="es-ES"/>
        </a:p>
      </dgm:t>
    </dgm:pt>
    <dgm:pt modelId="{691CB836-6E10-4B4A-94E8-8CE549DF2373}">
      <dgm:prSet phldrT="[Texto]" custT="1"/>
      <dgm:spPr/>
      <dgm:t>
        <a:bodyPr/>
        <a:lstStyle/>
        <a:p>
          <a:r>
            <a:rPr lang="es-EC" sz="1600" dirty="0" smtClean="0"/>
            <a:t>La evolución del comercio exterior significa pasar de un país productor y exportador de materias primas a uno con la capacidad de transformar con tecnología y procesos orientados hacia la calidad productos altamente competitivos en mercados internacionales. </a:t>
          </a:r>
          <a:endParaRPr lang="es-ES" sz="1600" dirty="0"/>
        </a:p>
      </dgm:t>
    </dgm:pt>
    <dgm:pt modelId="{13A1018A-4D7D-4C97-83C9-18ACB229E683}" type="parTrans" cxnId="{D1C57CEE-4B65-4FA3-8286-241A1AD828C6}">
      <dgm:prSet/>
      <dgm:spPr/>
      <dgm:t>
        <a:bodyPr/>
        <a:lstStyle/>
        <a:p>
          <a:endParaRPr lang="es-ES"/>
        </a:p>
      </dgm:t>
    </dgm:pt>
    <dgm:pt modelId="{8A4765F8-67E6-4615-A77D-50D01DAA2D16}" type="sibTrans" cxnId="{D1C57CEE-4B65-4FA3-8286-241A1AD828C6}">
      <dgm:prSet/>
      <dgm:spPr/>
      <dgm:t>
        <a:bodyPr/>
        <a:lstStyle/>
        <a:p>
          <a:endParaRPr lang="es-ES"/>
        </a:p>
      </dgm:t>
    </dgm:pt>
    <dgm:pt modelId="{3C7BB5B3-F7C3-4C63-9780-21C6BE6A7A84}">
      <dgm:prSet phldrT="[Texto]" custT="1"/>
      <dgm:spPr/>
      <dgm:t>
        <a:bodyPr/>
        <a:lstStyle/>
        <a:p>
          <a:r>
            <a:rPr lang="es-EC" sz="1600" dirty="0" smtClean="0"/>
            <a:t>Entonces la base teoría tanto de las exportaciones como del comercio justo recae en el cambio a nivel mundial de transferencia de productos considerando que esta visión contempla el intercambio de productos en proceso de manufactura y manufacturados.</a:t>
          </a:r>
          <a:endParaRPr lang="es-ES" sz="1600" dirty="0"/>
        </a:p>
      </dgm:t>
    </dgm:pt>
    <dgm:pt modelId="{F0CEFCD5-BB8F-48D7-AF23-80F5D8BDAC6C}" type="parTrans" cxnId="{9808CC8B-A24C-4A75-BF71-C1776DE0C63B}">
      <dgm:prSet/>
      <dgm:spPr/>
      <dgm:t>
        <a:bodyPr/>
        <a:lstStyle/>
        <a:p>
          <a:endParaRPr lang="es-ES"/>
        </a:p>
      </dgm:t>
    </dgm:pt>
    <dgm:pt modelId="{10382FC3-10F9-4D34-A9E6-8E1F9B6B0546}" type="sibTrans" cxnId="{9808CC8B-A24C-4A75-BF71-C1776DE0C63B}">
      <dgm:prSet/>
      <dgm:spPr/>
      <dgm:t>
        <a:bodyPr/>
        <a:lstStyle/>
        <a:p>
          <a:endParaRPr lang="es-ES"/>
        </a:p>
      </dgm:t>
    </dgm:pt>
    <dgm:pt modelId="{9AD013F3-3A90-40BB-B6D7-2BDB09C9781E}">
      <dgm:prSet phldrT="[Texto]"/>
      <dgm:spPr/>
      <dgm:t>
        <a:bodyPr/>
        <a:lstStyle/>
        <a:p>
          <a:r>
            <a:rPr lang="es-EC" b="1" dirty="0" smtClean="0"/>
            <a:t>Comercio Justo </a:t>
          </a:r>
          <a:endParaRPr lang="es-ES" b="1" dirty="0"/>
        </a:p>
      </dgm:t>
    </dgm:pt>
    <dgm:pt modelId="{608952A0-1FED-447C-927C-A27EC928F5D4}" type="parTrans" cxnId="{C3403E84-2173-4A69-A928-0CC4A842F152}">
      <dgm:prSet/>
      <dgm:spPr/>
      <dgm:t>
        <a:bodyPr/>
        <a:lstStyle/>
        <a:p>
          <a:endParaRPr lang="es-ES"/>
        </a:p>
      </dgm:t>
    </dgm:pt>
    <dgm:pt modelId="{4C152C3F-0222-4D07-A3EC-A20E34596978}" type="sibTrans" cxnId="{C3403E84-2173-4A69-A928-0CC4A842F152}">
      <dgm:prSet/>
      <dgm:spPr/>
      <dgm:t>
        <a:bodyPr/>
        <a:lstStyle/>
        <a:p>
          <a:endParaRPr lang="es-ES"/>
        </a:p>
      </dgm:t>
    </dgm:pt>
    <dgm:pt modelId="{69D9700E-27E3-48F5-A185-37B2F76DC1E7}">
      <dgm:prSet phldrT="[Texto]" custT="1"/>
      <dgm:spPr/>
      <dgm:t>
        <a:bodyPr/>
        <a:lstStyle/>
        <a:p>
          <a:r>
            <a:rPr lang="es-EC" sz="1600" dirty="0" smtClean="0"/>
            <a:t>Es un enfoque alternativo al comercio convencional internacional y otra forma de relación entre productores en desventaja y consumidores responsables, reduciendo la cadena de intermediarios.</a:t>
          </a:r>
        </a:p>
      </dgm:t>
    </dgm:pt>
    <dgm:pt modelId="{9A53DBA1-3F2C-4955-8153-F9B596278C33}" type="parTrans" cxnId="{D756DA2B-2908-4C90-AB86-6524014B9864}">
      <dgm:prSet/>
      <dgm:spPr/>
      <dgm:t>
        <a:bodyPr/>
        <a:lstStyle/>
        <a:p>
          <a:endParaRPr lang="es-ES"/>
        </a:p>
      </dgm:t>
    </dgm:pt>
    <dgm:pt modelId="{562ACA0A-23B6-45A4-BBBF-BF371764C180}" type="sibTrans" cxnId="{D756DA2B-2908-4C90-AB86-6524014B9864}">
      <dgm:prSet/>
      <dgm:spPr/>
      <dgm:t>
        <a:bodyPr/>
        <a:lstStyle/>
        <a:p>
          <a:endParaRPr lang="es-ES"/>
        </a:p>
      </dgm:t>
    </dgm:pt>
    <dgm:pt modelId="{228D6D55-8E0E-4F6C-B75F-B482FF2FF6F8}">
      <dgm:prSet phldrT="[Texto]" custT="1"/>
      <dgm:spPr/>
      <dgm:t>
        <a:bodyPr/>
        <a:lstStyle/>
        <a:p>
          <a:r>
            <a:rPr lang="es-EC" sz="1600" dirty="0" smtClean="0"/>
            <a:t>Los productores del comercio justo están conformados por talleres o empresas familiares, pequeños grupos de productores informales, cooperativas, asociaciones reconocidas de 10 a 15 miembros, coordinadoras de talleres que agrupan a decenas, cientos y a veces miles de personas. </a:t>
          </a:r>
          <a:endParaRPr lang="es-ES" sz="1600" dirty="0"/>
        </a:p>
      </dgm:t>
    </dgm:pt>
    <dgm:pt modelId="{AD0A06AC-BDA0-438C-990B-C497E178CAB4}" type="parTrans" cxnId="{B772971F-571F-4F9D-B173-2440FC158C99}">
      <dgm:prSet/>
      <dgm:spPr/>
      <dgm:t>
        <a:bodyPr/>
        <a:lstStyle/>
        <a:p>
          <a:endParaRPr lang="es-ES"/>
        </a:p>
      </dgm:t>
    </dgm:pt>
    <dgm:pt modelId="{458F0DD9-11BB-4033-866C-1760243D2926}" type="sibTrans" cxnId="{B772971F-571F-4F9D-B173-2440FC158C99}">
      <dgm:prSet/>
      <dgm:spPr/>
      <dgm:t>
        <a:bodyPr/>
        <a:lstStyle/>
        <a:p>
          <a:endParaRPr lang="es-ES"/>
        </a:p>
      </dgm:t>
    </dgm:pt>
    <dgm:pt modelId="{CE769953-A85D-4517-82DC-62D12DBA4C26}" type="pres">
      <dgm:prSet presAssocID="{A36A2BA4-A9B3-40F9-A30D-AED0E0E2AA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14926D9-4C6C-418E-B2E8-98513ED932C4}" type="pres">
      <dgm:prSet presAssocID="{5CE883DF-21C6-4DD9-B2C1-FE268C68DFFF}" presName="vertFlow" presStyleCnt="0"/>
      <dgm:spPr/>
    </dgm:pt>
    <dgm:pt modelId="{013CC796-8EF4-48A7-9792-39CC5EFDC68C}" type="pres">
      <dgm:prSet presAssocID="{5CE883DF-21C6-4DD9-B2C1-FE268C68DFFF}" presName="header" presStyleLbl="node1" presStyleIdx="0" presStyleCnt="2"/>
      <dgm:spPr/>
      <dgm:t>
        <a:bodyPr/>
        <a:lstStyle/>
        <a:p>
          <a:endParaRPr lang="es-ES"/>
        </a:p>
      </dgm:t>
    </dgm:pt>
    <dgm:pt modelId="{6168A0CE-D584-42BD-8A84-0ECDAC8A85D4}" type="pres">
      <dgm:prSet presAssocID="{13A1018A-4D7D-4C97-83C9-18ACB229E683}" presName="parTrans" presStyleLbl="sibTrans2D1" presStyleIdx="0" presStyleCnt="4"/>
      <dgm:spPr/>
      <dgm:t>
        <a:bodyPr/>
        <a:lstStyle/>
        <a:p>
          <a:endParaRPr lang="es-ES"/>
        </a:p>
      </dgm:t>
    </dgm:pt>
    <dgm:pt modelId="{A1F92F1C-C1D6-4839-A7EE-AAFCB3F9643C}" type="pres">
      <dgm:prSet presAssocID="{691CB836-6E10-4B4A-94E8-8CE549DF2373}" presName="child" presStyleLbl="alignAccFollowNode1" presStyleIdx="0" presStyleCnt="4" custScaleX="10757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4BA1B2-1B10-452A-83C8-AD4B1C58A38C}" type="pres">
      <dgm:prSet presAssocID="{8A4765F8-67E6-4615-A77D-50D01DAA2D16}" presName="sibTrans" presStyleLbl="sibTrans2D1" presStyleIdx="1" presStyleCnt="4"/>
      <dgm:spPr/>
      <dgm:t>
        <a:bodyPr/>
        <a:lstStyle/>
        <a:p>
          <a:endParaRPr lang="es-ES"/>
        </a:p>
      </dgm:t>
    </dgm:pt>
    <dgm:pt modelId="{A187843F-0D51-48BC-B617-F201EA0CB7CD}" type="pres">
      <dgm:prSet presAssocID="{3C7BB5B3-F7C3-4C63-9780-21C6BE6A7A84}" presName="child" presStyleLbl="alignAccFollowNode1" presStyleIdx="1" presStyleCnt="4" custScaleY="13823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9D4C63-8093-41C2-B157-7AA5C17FEB43}" type="pres">
      <dgm:prSet presAssocID="{5CE883DF-21C6-4DD9-B2C1-FE268C68DFFF}" presName="hSp" presStyleCnt="0"/>
      <dgm:spPr/>
    </dgm:pt>
    <dgm:pt modelId="{9AA0E802-79ED-4046-BBDA-9084A8D761BC}" type="pres">
      <dgm:prSet presAssocID="{9AD013F3-3A90-40BB-B6D7-2BDB09C9781E}" presName="vertFlow" presStyleCnt="0"/>
      <dgm:spPr/>
    </dgm:pt>
    <dgm:pt modelId="{C19C1DF0-F212-45EA-9FD7-BA8FA98D873B}" type="pres">
      <dgm:prSet presAssocID="{9AD013F3-3A90-40BB-B6D7-2BDB09C9781E}" presName="header" presStyleLbl="node1" presStyleIdx="1" presStyleCnt="2" custLinFactNeighborX="-1326"/>
      <dgm:spPr/>
      <dgm:t>
        <a:bodyPr/>
        <a:lstStyle/>
        <a:p>
          <a:endParaRPr lang="es-ES"/>
        </a:p>
      </dgm:t>
    </dgm:pt>
    <dgm:pt modelId="{D144E39D-5FE9-4D43-A9BA-6A6F108886A0}" type="pres">
      <dgm:prSet presAssocID="{9A53DBA1-3F2C-4955-8153-F9B596278C33}" presName="parTrans" presStyleLbl="sibTrans2D1" presStyleIdx="2" presStyleCnt="4"/>
      <dgm:spPr/>
      <dgm:t>
        <a:bodyPr/>
        <a:lstStyle/>
        <a:p>
          <a:endParaRPr lang="es-ES"/>
        </a:p>
      </dgm:t>
    </dgm:pt>
    <dgm:pt modelId="{B691481E-1C49-4440-8A1A-4C3F272C7765}" type="pres">
      <dgm:prSet presAssocID="{69D9700E-27E3-48F5-A185-37B2F76DC1E7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CD6907-1CF7-40A2-B75B-21AFAAB694A4}" type="pres">
      <dgm:prSet presAssocID="{562ACA0A-23B6-45A4-BBBF-BF371764C180}" presName="sibTrans" presStyleLbl="sibTrans2D1" presStyleIdx="3" presStyleCnt="4"/>
      <dgm:spPr/>
      <dgm:t>
        <a:bodyPr/>
        <a:lstStyle/>
        <a:p>
          <a:endParaRPr lang="es-ES"/>
        </a:p>
      </dgm:t>
    </dgm:pt>
    <dgm:pt modelId="{27BEE072-6FE7-44E6-A08D-FACCB4D8C320}" type="pres">
      <dgm:prSet presAssocID="{228D6D55-8E0E-4F6C-B75F-B482FF2FF6F8}" presName="child" presStyleLbl="alignAccFollowNode1" presStyleIdx="3" presStyleCnt="4" custScaleX="115103" custScaleY="12415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23AFE9D-BED8-4EE2-B0D5-E86A9AACCDB6}" type="presOf" srcId="{A36A2BA4-A9B3-40F9-A30D-AED0E0E2AABB}" destId="{CE769953-A85D-4517-82DC-62D12DBA4C26}" srcOrd="0" destOrd="0" presId="urn:microsoft.com/office/officeart/2005/8/layout/lProcess1"/>
    <dgm:cxn modelId="{C1122BEA-9E74-4BD1-8E01-3BA10CF6AA1C}" type="presOf" srcId="{5CE883DF-21C6-4DD9-B2C1-FE268C68DFFF}" destId="{013CC796-8EF4-48A7-9792-39CC5EFDC68C}" srcOrd="0" destOrd="0" presId="urn:microsoft.com/office/officeart/2005/8/layout/lProcess1"/>
    <dgm:cxn modelId="{D1C57CEE-4B65-4FA3-8286-241A1AD828C6}" srcId="{5CE883DF-21C6-4DD9-B2C1-FE268C68DFFF}" destId="{691CB836-6E10-4B4A-94E8-8CE549DF2373}" srcOrd="0" destOrd="0" parTransId="{13A1018A-4D7D-4C97-83C9-18ACB229E683}" sibTransId="{8A4765F8-67E6-4615-A77D-50D01DAA2D16}"/>
    <dgm:cxn modelId="{9808CC8B-A24C-4A75-BF71-C1776DE0C63B}" srcId="{5CE883DF-21C6-4DD9-B2C1-FE268C68DFFF}" destId="{3C7BB5B3-F7C3-4C63-9780-21C6BE6A7A84}" srcOrd="1" destOrd="0" parTransId="{F0CEFCD5-BB8F-48D7-AF23-80F5D8BDAC6C}" sibTransId="{10382FC3-10F9-4D34-A9E6-8E1F9B6B0546}"/>
    <dgm:cxn modelId="{B772971F-571F-4F9D-B173-2440FC158C99}" srcId="{9AD013F3-3A90-40BB-B6D7-2BDB09C9781E}" destId="{228D6D55-8E0E-4F6C-B75F-B482FF2FF6F8}" srcOrd="1" destOrd="0" parTransId="{AD0A06AC-BDA0-438C-990B-C497E178CAB4}" sibTransId="{458F0DD9-11BB-4033-866C-1760243D2926}"/>
    <dgm:cxn modelId="{97B7C597-83A5-47D0-A88A-C8425D34104F}" srcId="{A36A2BA4-A9B3-40F9-A30D-AED0E0E2AABB}" destId="{5CE883DF-21C6-4DD9-B2C1-FE268C68DFFF}" srcOrd="0" destOrd="0" parTransId="{29385C92-2FAD-4A73-BFE6-025814A89414}" sibTransId="{24871D0C-41CA-4DC9-95C4-C3F37C71C0CB}"/>
    <dgm:cxn modelId="{9F04566E-3AA6-4164-B720-31F6D76DFB49}" type="presOf" srcId="{8A4765F8-67E6-4615-A77D-50D01DAA2D16}" destId="{514BA1B2-1B10-452A-83C8-AD4B1C58A38C}" srcOrd="0" destOrd="0" presId="urn:microsoft.com/office/officeart/2005/8/layout/lProcess1"/>
    <dgm:cxn modelId="{E8E24525-E8BD-4AF4-BA03-CF23C0100D6C}" type="presOf" srcId="{562ACA0A-23B6-45A4-BBBF-BF371764C180}" destId="{12CD6907-1CF7-40A2-B75B-21AFAAB694A4}" srcOrd="0" destOrd="0" presId="urn:microsoft.com/office/officeart/2005/8/layout/lProcess1"/>
    <dgm:cxn modelId="{AEC1A095-558B-4007-808F-4D0A2D255D42}" type="presOf" srcId="{9AD013F3-3A90-40BB-B6D7-2BDB09C9781E}" destId="{C19C1DF0-F212-45EA-9FD7-BA8FA98D873B}" srcOrd="0" destOrd="0" presId="urn:microsoft.com/office/officeart/2005/8/layout/lProcess1"/>
    <dgm:cxn modelId="{7A064558-ABEF-4E69-BEC6-E1E15BD1F302}" type="presOf" srcId="{3C7BB5B3-F7C3-4C63-9780-21C6BE6A7A84}" destId="{A187843F-0D51-48BC-B617-F201EA0CB7CD}" srcOrd="0" destOrd="0" presId="urn:microsoft.com/office/officeart/2005/8/layout/lProcess1"/>
    <dgm:cxn modelId="{F628DDB2-F15D-4915-989E-D53900EAD0D7}" type="presOf" srcId="{69D9700E-27E3-48F5-A185-37B2F76DC1E7}" destId="{B691481E-1C49-4440-8A1A-4C3F272C7765}" srcOrd="0" destOrd="0" presId="urn:microsoft.com/office/officeart/2005/8/layout/lProcess1"/>
    <dgm:cxn modelId="{D18AA039-7F87-4C20-B526-B9CF050357FC}" type="presOf" srcId="{228D6D55-8E0E-4F6C-B75F-B482FF2FF6F8}" destId="{27BEE072-6FE7-44E6-A08D-FACCB4D8C320}" srcOrd="0" destOrd="0" presId="urn:microsoft.com/office/officeart/2005/8/layout/lProcess1"/>
    <dgm:cxn modelId="{D756DA2B-2908-4C90-AB86-6524014B9864}" srcId="{9AD013F3-3A90-40BB-B6D7-2BDB09C9781E}" destId="{69D9700E-27E3-48F5-A185-37B2F76DC1E7}" srcOrd="0" destOrd="0" parTransId="{9A53DBA1-3F2C-4955-8153-F9B596278C33}" sibTransId="{562ACA0A-23B6-45A4-BBBF-BF371764C180}"/>
    <dgm:cxn modelId="{C3403E84-2173-4A69-A928-0CC4A842F152}" srcId="{A36A2BA4-A9B3-40F9-A30D-AED0E0E2AABB}" destId="{9AD013F3-3A90-40BB-B6D7-2BDB09C9781E}" srcOrd="1" destOrd="0" parTransId="{608952A0-1FED-447C-927C-A27EC928F5D4}" sibTransId="{4C152C3F-0222-4D07-A3EC-A20E34596978}"/>
    <dgm:cxn modelId="{A294A95B-BA8C-4593-8DB4-4C621B93E45E}" type="presOf" srcId="{691CB836-6E10-4B4A-94E8-8CE549DF2373}" destId="{A1F92F1C-C1D6-4839-A7EE-AAFCB3F9643C}" srcOrd="0" destOrd="0" presId="urn:microsoft.com/office/officeart/2005/8/layout/lProcess1"/>
    <dgm:cxn modelId="{60938FA0-40AA-4247-90F2-F3222F81E9CF}" type="presOf" srcId="{13A1018A-4D7D-4C97-83C9-18ACB229E683}" destId="{6168A0CE-D584-42BD-8A84-0ECDAC8A85D4}" srcOrd="0" destOrd="0" presId="urn:microsoft.com/office/officeart/2005/8/layout/lProcess1"/>
    <dgm:cxn modelId="{79A76E83-5D7F-497C-901E-040812DFF703}" type="presOf" srcId="{9A53DBA1-3F2C-4955-8153-F9B596278C33}" destId="{D144E39D-5FE9-4D43-A9BA-6A6F108886A0}" srcOrd="0" destOrd="0" presId="urn:microsoft.com/office/officeart/2005/8/layout/lProcess1"/>
    <dgm:cxn modelId="{33229C08-8C1F-4095-9D02-C16A5B487897}" type="presParOf" srcId="{CE769953-A85D-4517-82DC-62D12DBA4C26}" destId="{214926D9-4C6C-418E-B2E8-98513ED932C4}" srcOrd="0" destOrd="0" presId="urn:microsoft.com/office/officeart/2005/8/layout/lProcess1"/>
    <dgm:cxn modelId="{0D1766FF-7234-426C-A0F3-D784AF6422E1}" type="presParOf" srcId="{214926D9-4C6C-418E-B2E8-98513ED932C4}" destId="{013CC796-8EF4-48A7-9792-39CC5EFDC68C}" srcOrd="0" destOrd="0" presId="urn:microsoft.com/office/officeart/2005/8/layout/lProcess1"/>
    <dgm:cxn modelId="{7A1CB1DF-0D08-4488-97AD-01CA8B7DE86D}" type="presParOf" srcId="{214926D9-4C6C-418E-B2E8-98513ED932C4}" destId="{6168A0CE-D584-42BD-8A84-0ECDAC8A85D4}" srcOrd="1" destOrd="0" presId="urn:microsoft.com/office/officeart/2005/8/layout/lProcess1"/>
    <dgm:cxn modelId="{E5435BFA-BB7F-4B72-A6C7-B4D82A3C2407}" type="presParOf" srcId="{214926D9-4C6C-418E-B2E8-98513ED932C4}" destId="{A1F92F1C-C1D6-4839-A7EE-AAFCB3F9643C}" srcOrd="2" destOrd="0" presId="urn:microsoft.com/office/officeart/2005/8/layout/lProcess1"/>
    <dgm:cxn modelId="{E0CF38F6-A4E9-4660-AAE5-AF376A41A704}" type="presParOf" srcId="{214926D9-4C6C-418E-B2E8-98513ED932C4}" destId="{514BA1B2-1B10-452A-83C8-AD4B1C58A38C}" srcOrd="3" destOrd="0" presId="urn:microsoft.com/office/officeart/2005/8/layout/lProcess1"/>
    <dgm:cxn modelId="{58FFAB36-BA80-4DEC-90F6-A35155F96B85}" type="presParOf" srcId="{214926D9-4C6C-418E-B2E8-98513ED932C4}" destId="{A187843F-0D51-48BC-B617-F201EA0CB7CD}" srcOrd="4" destOrd="0" presId="urn:microsoft.com/office/officeart/2005/8/layout/lProcess1"/>
    <dgm:cxn modelId="{FADE7031-D4AC-41DE-A9FF-65A0E9DE2D6B}" type="presParOf" srcId="{CE769953-A85D-4517-82DC-62D12DBA4C26}" destId="{489D4C63-8093-41C2-B157-7AA5C17FEB43}" srcOrd="1" destOrd="0" presId="urn:microsoft.com/office/officeart/2005/8/layout/lProcess1"/>
    <dgm:cxn modelId="{919C12A2-D6C0-4213-AED4-4E5FD2F05F34}" type="presParOf" srcId="{CE769953-A85D-4517-82DC-62D12DBA4C26}" destId="{9AA0E802-79ED-4046-BBDA-9084A8D761BC}" srcOrd="2" destOrd="0" presId="urn:microsoft.com/office/officeart/2005/8/layout/lProcess1"/>
    <dgm:cxn modelId="{63567463-C84E-4EDB-BC2D-724FCD672303}" type="presParOf" srcId="{9AA0E802-79ED-4046-BBDA-9084A8D761BC}" destId="{C19C1DF0-F212-45EA-9FD7-BA8FA98D873B}" srcOrd="0" destOrd="0" presId="urn:microsoft.com/office/officeart/2005/8/layout/lProcess1"/>
    <dgm:cxn modelId="{6EEAC6A9-A50F-476E-899E-B0FA0EC99D41}" type="presParOf" srcId="{9AA0E802-79ED-4046-BBDA-9084A8D761BC}" destId="{D144E39D-5FE9-4D43-A9BA-6A6F108886A0}" srcOrd="1" destOrd="0" presId="urn:microsoft.com/office/officeart/2005/8/layout/lProcess1"/>
    <dgm:cxn modelId="{44C02D1C-E38B-49BF-B857-915E1244A6EC}" type="presParOf" srcId="{9AA0E802-79ED-4046-BBDA-9084A8D761BC}" destId="{B691481E-1C49-4440-8A1A-4C3F272C7765}" srcOrd="2" destOrd="0" presId="urn:microsoft.com/office/officeart/2005/8/layout/lProcess1"/>
    <dgm:cxn modelId="{445C0861-B784-44DE-9739-185971F1DD7C}" type="presParOf" srcId="{9AA0E802-79ED-4046-BBDA-9084A8D761BC}" destId="{12CD6907-1CF7-40A2-B75B-21AFAAB694A4}" srcOrd="3" destOrd="0" presId="urn:microsoft.com/office/officeart/2005/8/layout/lProcess1"/>
    <dgm:cxn modelId="{99CB3CD7-51A2-4630-9D5B-627551498D9E}" type="presParOf" srcId="{9AA0E802-79ED-4046-BBDA-9084A8D761BC}" destId="{27BEE072-6FE7-44E6-A08D-FACCB4D8C320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016703-1220-4A67-8F03-E4060C8BA581}" type="doc">
      <dgm:prSet loTypeId="urn:microsoft.com/office/officeart/2005/8/layout/lProcess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11E1CFCC-7EDD-4E23-8B20-B6569566BC1F}">
      <dgm:prSet phldrT="[Texto]" custT="1"/>
      <dgm:spPr/>
      <dgm:t>
        <a:bodyPr/>
        <a:lstStyle/>
        <a:p>
          <a:r>
            <a:rPr lang="es-ES" sz="1800" dirty="0">
              <a:latin typeface="+mj-lt"/>
              <a:cs typeface="Times New Roman" panose="02020603050405020304" pitchFamily="18" charset="0"/>
            </a:rPr>
            <a:t>EMPAQUETADORAS Y EXPORTADORAS</a:t>
          </a:r>
        </a:p>
      </dgm:t>
    </dgm:pt>
    <dgm:pt modelId="{3A2F1502-6E2C-45D3-9274-A94796DAC6C4}" type="parTrans" cxnId="{BC752A6D-0515-4965-8669-3BDB86C893A5}">
      <dgm:prSet/>
      <dgm:spPr/>
      <dgm:t>
        <a:bodyPr/>
        <a:lstStyle/>
        <a:p>
          <a:endParaRPr lang="es-ES" sz="1800">
            <a:latin typeface="+mj-lt"/>
            <a:cs typeface="Times New Roman" panose="02020603050405020304" pitchFamily="18" charset="0"/>
          </a:endParaRPr>
        </a:p>
      </dgm:t>
    </dgm:pt>
    <dgm:pt modelId="{D35B36AF-CF11-49E7-8D09-37A1F0A399A3}" type="sibTrans" cxnId="{BC752A6D-0515-4965-8669-3BDB86C893A5}">
      <dgm:prSet/>
      <dgm:spPr/>
      <dgm:t>
        <a:bodyPr/>
        <a:lstStyle/>
        <a:p>
          <a:endParaRPr lang="es-ES" sz="1800">
            <a:latin typeface="+mj-lt"/>
            <a:cs typeface="Times New Roman" panose="02020603050405020304" pitchFamily="18" charset="0"/>
          </a:endParaRPr>
        </a:p>
      </dgm:t>
    </dgm:pt>
    <dgm:pt modelId="{5C053103-588D-4C2E-95E1-6255D83E8D39}">
      <dgm:prSet phldrT="[Texto]" custT="1"/>
      <dgm:spPr/>
      <dgm:t>
        <a:bodyPr/>
        <a:lstStyle/>
        <a:p>
          <a:r>
            <a:rPr lang="es-ES" sz="1800">
              <a:latin typeface="+mj-lt"/>
              <a:cs typeface="Times New Roman" panose="02020603050405020304" pitchFamily="18" charset="0"/>
            </a:rPr>
            <a:t>9. RECEPCIÓN CAMARÓN</a:t>
          </a:r>
        </a:p>
      </dgm:t>
    </dgm:pt>
    <dgm:pt modelId="{A738C34D-7359-4E80-9B9F-AC3835E7D0BE}" type="parTrans" cxnId="{C679F1FB-2C9C-4CA9-A860-695458E13E80}">
      <dgm:prSet/>
      <dgm:spPr/>
      <dgm:t>
        <a:bodyPr/>
        <a:lstStyle/>
        <a:p>
          <a:endParaRPr lang="es-ES" sz="1800">
            <a:latin typeface="+mj-lt"/>
            <a:cs typeface="Times New Roman" panose="02020603050405020304" pitchFamily="18" charset="0"/>
          </a:endParaRPr>
        </a:p>
      </dgm:t>
    </dgm:pt>
    <dgm:pt modelId="{9B7D6126-9EBE-4AD6-8281-BF6DAFF2BB92}" type="sibTrans" cxnId="{C679F1FB-2C9C-4CA9-A860-695458E13E80}">
      <dgm:prSet/>
      <dgm:spPr/>
      <dgm:t>
        <a:bodyPr/>
        <a:lstStyle/>
        <a:p>
          <a:endParaRPr lang="es-ES" sz="1800">
            <a:latin typeface="+mj-lt"/>
            <a:cs typeface="Times New Roman" panose="02020603050405020304" pitchFamily="18" charset="0"/>
          </a:endParaRPr>
        </a:p>
      </dgm:t>
    </dgm:pt>
    <dgm:pt modelId="{B42D9DA8-4DEF-4DA0-834F-3BD8E64A545D}">
      <dgm:prSet phldrT="[Texto]" custT="1"/>
      <dgm:spPr/>
      <dgm:t>
        <a:bodyPr/>
        <a:lstStyle/>
        <a:p>
          <a:r>
            <a:rPr lang="es-ES" sz="1800">
              <a:latin typeface="+mj-lt"/>
              <a:cs typeface="Times New Roman" panose="02020603050405020304" pitchFamily="18" charset="0"/>
            </a:rPr>
            <a:t>10. CORTE CABEZA</a:t>
          </a:r>
        </a:p>
      </dgm:t>
    </dgm:pt>
    <dgm:pt modelId="{E031A6F7-CACE-4CDC-8AD6-8755A8F716B9}" type="parTrans" cxnId="{916249F7-0AEE-4E6F-8804-BD4EFCF57C9C}">
      <dgm:prSet/>
      <dgm:spPr/>
      <dgm:t>
        <a:bodyPr/>
        <a:lstStyle/>
        <a:p>
          <a:endParaRPr lang="es-ES" sz="1800">
            <a:latin typeface="+mj-lt"/>
            <a:cs typeface="Times New Roman" panose="02020603050405020304" pitchFamily="18" charset="0"/>
          </a:endParaRPr>
        </a:p>
      </dgm:t>
    </dgm:pt>
    <dgm:pt modelId="{AB1EECDA-4A09-4E4B-9EE8-16320C421D4D}" type="sibTrans" cxnId="{916249F7-0AEE-4E6F-8804-BD4EFCF57C9C}">
      <dgm:prSet/>
      <dgm:spPr/>
      <dgm:t>
        <a:bodyPr/>
        <a:lstStyle/>
        <a:p>
          <a:endParaRPr lang="es-ES" sz="1800">
            <a:latin typeface="+mj-lt"/>
            <a:cs typeface="Times New Roman" panose="02020603050405020304" pitchFamily="18" charset="0"/>
          </a:endParaRPr>
        </a:p>
      </dgm:t>
    </dgm:pt>
    <dgm:pt modelId="{1AF834C8-E1B2-4468-8734-F2E6957C1DE0}">
      <dgm:prSet phldrT="[Texto]" custT="1"/>
      <dgm:spPr/>
      <dgm:t>
        <a:bodyPr/>
        <a:lstStyle/>
        <a:p>
          <a:r>
            <a:rPr lang="es-ES" sz="1800">
              <a:latin typeface="+mj-lt"/>
              <a:cs typeface="Times New Roman" panose="02020603050405020304" pitchFamily="18" charset="0"/>
            </a:rPr>
            <a:t>11. COCCIÓN</a:t>
          </a:r>
        </a:p>
      </dgm:t>
    </dgm:pt>
    <dgm:pt modelId="{245F7AFD-9F94-492E-8D73-F5F98F089545}" type="parTrans" cxnId="{5BB41D9F-710A-40E7-845C-22E8BCF93568}">
      <dgm:prSet/>
      <dgm:spPr/>
      <dgm:t>
        <a:bodyPr/>
        <a:lstStyle/>
        <a:p>
          <a:endParaRPr lang="es-ES" sz="1800">
            <a:latin typeface="+mj-lt"/>
            <a:cs typeface="Times New Roman" panose="02020603050405020304" pitchFamily="18" charset="0"/>
          </a:endParaRPr>
        </a:p>
      </dgm:t>
    </dgm:pt>
    <dgm:pt modelId="{66123F40-CB64-49C7-B43A-1EF7C568055A}" type="sibTrans" cxnId="{5BB41D9F-710A-40E7-845C-22E8BCF93568}">
      <dgm:prSet/>
      <dgm:spPr/>
      <dgm:t>
        <a:bodyPr/>
        <a:lstStyle/>
        <a:p>
          <a:endParaRPr lang="es-ES" sz="1800">
            <a:latin typeface="+mj-lt"/>
            <a:cs typeface="Times New Roman" panose="02020603050405020304" pitchFamily="18" charset="0"/>
          </a:endParaRPr>
        </a:p>
      </dgm:t>
    </dgm:pt>
    <dgm:pt modelId="{44F536FC-7304-4AF6-950E-D329DD1C8108}">
      <dgm:prSet phldrT="[Texto]" custT="1"/>
      <dgm:spPr/>
      <dgm:t>
        <a:bodyPr/>
        <a:lstStyle/>
        <a:p>
          <a:r>
            <a:rPr lang="es-ES" sz="1800">
              <a:latin typeface="+mj-lt"/>
              <a:cs typeface="Times New Roman" panose="02020603050405020304" pitchFamily="18" charset="0"/>
            </a:rPr>
            <a:t>12. CONGELADO</a:t>
          </a:r>
        </a:p>
      </dgm:t>
    </dgm:pt>
    <dgm:pt modelId="{EE671AE0-8781-439D-BB80-9BCF693FF59C}" type="parTrans" cxnId="{997FD669-9958-4F2F-86C0-A8284FC1444A}">
      <dgm:prSet/>
      <dgm:spPr/>
      <dgm:t>
        <a:bodyPr/>
        <a:lstStyle/>
        <a:p>
          <a:endParaRPr lang="es-ES" sz="1800">
            <a:latin typeface="+mj-lt"/>
            <a:cs typeface="Times New Roman" panose="02020603050405020304" pitchFamily="18" charset="0"/>
          </a:endParaRPr>
        </a:p>
      </dgm:t>
    </dgm:pt>
    <dgm:pt modelId="{54C57E4C-1C20-460A-AE06-B60DF94D4938}" type="sibTrans" cxnId="{997FD669-9958-4F2F-86C0-A8284FC1444A}">
      <dgm:prSet/>
      <dgm:spPr/>
      <dgm:t>
        <a:bodyPr/>
        <a:lstStyle/>
        <a:p>
          <a:endParaRPr lang="es-ES" sz="1800">
            <a:latin typeface="+mj-lt"/>
            <a:cs typeface="Times New Roman" panose="02020603050405020304" pitchFamily="18" charset="0"/>
          </a:endParaRPr>
        </a:p>
      </dgm:t>
    </dgm:pt>
    <dgm:pt modelId="{69D909E8-EC32-4B53-8572-949EA7CE99A1}">
      <dgm:prSet phldrT="[Texto]" custT="1"/>
      <dgm:spPr/>
      <dgm:t>
        <a:bodyPr/>
        <a:lstStyle/>
        <a:p>
          <a:r>
            <a:rPr lang="es-ES" sz="1800">
              <a:latin typeface="+mj-lt"/>
              <a:cs typeface="Times New Roman" panose="02020603050405020304" pitchFamily="18" charset="0"/>
            </a:rPr>
            <a:t>13. EMPACADO</a:t>
          </a:r>
        </a:p>
      </dgm:t>
    </dgm:pt>
    <dgm:pt modelId="{59DB66A5-08D5-4865-9678-331F7AD15E2F}" type="parTrans" cxnId="{849A191D-E4FE-4877-8CA5-C74D9059E03A}">
      <dgm:prSet/>
      <dgm:spPr/>
      <dgm:t>
        <a:bodyPr/>
        <a:lstStyle/>
        <a:p>
          <a:endParaRPr lang="es-ES" sz="1800">
            <a:latin typeface="+mj-lt"/>
          </a:endParaRPr>
        </a:p>
      </dgm:t>
    </dgm:pt>
    <dgm:pt modelId="{777F6E52-2D74-4EF1-927F-0A3F25FE3541}" type="sibTrans" cxnId="{849A191D-E4FE-4877-8CA5-C74D9059E03A}">
      <dgm:prSet/>
      <dgm:spPr/>
      <dgm:t>
        <a:bodyPr/>
        <a:lstStyle/>
        <a:p>
          <a:endParaRPr lang="es-ES" sz="1800">
            <a:latin typeface="+mj-lt"/>
          </a:endParaRPr>
        </a:p>
      </dgm:t>
    </dgm:pt>
    <dgm:pt modelId="{C823E72A-79CE-4586-BD3B-1C6F95C9384C}">
      <dgm:prSet phldrT="[Texto]" custT="1"/>
      <dgm:spPr/>
      <dgm:t>
        <a:bodyPr/>
        <a:lstStyle/>
        <a:p>
          <a:r>
            <a:rPr lang="es-ES" sz="1800" dirty="0">
              <a:latin typeface="+mj-lt"/>
              <a:cs typeface="Times New Roman" panose="02020603050405020304" pitchFamily="18" charset="0"/>
            </a:rPr>
            <a:t>14. EXPORTACIÓN</a:t>
          </a:r>
        </a:p>
      </dgm:t>
    </dgm:pt>
    <dgm:pt modelId="{F69FC721-693F-4B1F-8F92-DB04319F2A8F}" type="parTrans" cxnId="{45D3A2F4-BE4E-49DB-9D0B-6AA5868E3B44}">
      <dgm:prSet/>
      <dgm:spPr/>
      <dgm:t>
        <a:bodyPr/>
        <a:lstStyle/>
        <a:p>
          <a:endParaRPr lang="es-ES" sz="1800">
            <a:latin typeface="+mj-lt"/>
          </a:endParaRPr>
        </a:p>
      </dgm:t>
    </dgm:pt>
    <dgm:pt modelId="{4761253B-9BA1-403C-B9C1-9DEF65A4DFDF}" type="sibTrans" cxnId="{45D3A2F4-BE4E-49DB-9D0B-6AA5868E3B44}">
      <dgm:prSet/>
      <dgm:spPr/>
      <dgm:t>
        <a:bodyPr/>
        <a:lstStyle/>
        <a:p>
          <a:endParaRPr lang="es-ES" sz="1800">
            <a:latin typeface="+mj-lt"/>
          </a:endParaRPr>
        </a:p>
      </dgm:t>
    </dgm:pt>
    <dgm:pt modelId="{7E58E0CF-FB19-4433-9B6F-C7DF7506A0C2}" type="pres">
      <dgm:prSet presAssocID="{C1016703-1220-4A67-8F03-E4060C8BA5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9DDA26D-6AFE-47AC-BE4D-3A3CD44E5808}" type="pres">
      <dgm:prSet presAssocID="{11E1CFCC-7EDD-4E23-8B20-B6569566BC1F}" presName="vertFlow" presStyleCnt="0"/>
      <dgm:spPr/>
    </dgm:pt>
    <dgm:pt modelId="{F91083A9-00F6-4ECC-B0AE-70EF2F15363B}" type="pres">
      <dgm:prSet presAssocID="{11E1CFCC-7EDD-4E23-8B20-B6569566BC1F}" presName="header" presStyleLbl="node1" presStyleIdx="0" presStyleCnt="1" custScaleX="142863" custScaleY="154836"/>
      <dgm:spPr/>
      <dgm:t>
        <a:bodyPr/>
        <a:lstStyle/>
        <a:p>
          <a:endParaRPr lang="es-ES"/>
        </a:p>
      </dgm:t>
    </dgm:pt>
    <dgm:pt modelId="{F808D4B1-441D-463C-9E38-F2A41DE2A895}" type="pres">
      <dgm:prSet presAssocID="{A738C34D-7359-4E80-9B9F-AC3835E7D0BE}" presName="parTrans" presStyleLbl="sibTrans2D1" presStyleIdx="0" presStyleCnt="6"/>
      <dgm:spPr/>
      <dgm:t>
        <a:bodyPr/>
        <a:lstStyle/>
        <a:p>
          <a:endParaRPr lang="es-ES"/>
        </a:p>
      </dgm:t>
    </dgm:pt>
    <dgm:pt modelId="{B63D442C-3325-4540-A893-C1A50ED7C7DD}" type="pres">
      <dgm:prSet presAssocID="{5C053103-588D-4C2E-95E1-6255D83E8D39}" presName="child" presStyleLbl="alignAccFollow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D9BFA5-B437-4F87-9D72-2EF64FA044DA}" type="pres">
      <dgm:prSet presAssocID="{9B7D6126-9EBE-4AD6-8281-BF6DAFF2BB92}" presName="sibTrans" presStyleLbl="sibTrans2D1" presStyleIdx="1" presStyleCnt="6"/>
      <dgm:spPr/>
      <dgm:t>
        <a:bodyPr/>
        <a:lstStyle/>
        <a:p>
          <a:endParaRPr lang="es-ES"/>
        </a:p>
      </dgm:t>
    </dgm:pt>
    <dgm:pt modelId="{7BB241FE-E85B-4A2B-9062-AA2B6FA92CB9}" type="pres">
      <dgm:prSet presAssocID="{B42D9DA8-4DEF-4DA0-834F-3BD8E64A545D}" presName="child" presStyleLbl="alignAccFollow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14EEBB-88B8-4C64-9F6D-412763A1AACF}" type="pres">
      <dgm:prSet presAssocID="{AB1EECDA-4A09-4E4B-9EE8-16320C421D4D}" presName="sibTrans" presStyleLbl="sibTrans2D1" presStyleIdx="2" presStyleCnt="6"/>
      <dgm:spPr/>
      <dgm:t>
        <a:bodyPr/>
        <a:lstStyle/>
        <a:p>
          <a:endParaRPr lang="es-ES"/>
        </a:p>
      </dgm:t>
    </dgm:pt>
    <dgm:pt modelId="{80CB79EF-0BD8-4738-9F46-B3997641276D}" type="pres">
      <dgm:prSet presAssocID="{1AF834C8-E1B2-4468-8734-F2E6957C1DE0}" presName="child" presStyleLbl="alignAccFollow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3C3CE7-F454-48C6-A0A0-C5F9091438A3}" type="pres">
      <dgm:prSet presAssocID="{66123F40-CB64-49C7-B43A-1EF7C568055A}" presName="sibTrans" presStyleLbl="sibTrans2D1" presStyleIdx="3" presStyleCnt="6"/>
      <dgm:spPr/>
      <dgm:t>
        <a:bodyPr/>
        <a:lstStyle/>
        <a:p>
          <a:endParaRPr lang="es-ES"/>
        </a:p>
      </dgm:t>
    </dgm:pt>
    <dgm:pt modelId="{947642AD-5063-454E-9FC8-851496638402}" type="pres">
      <dgm:prSet presAssocID="{44F536FC-7304-4AF6-950E-D329DD1C8108}" presName="child" presStyleLbl="alignAccFollow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434C9A-DB54-4DA6-BC5D-3CA19B2AB1BF}" type="pres">
      <dgm:prSet presAssocID="{54C57E4C-1C20-460A-AE06-B60DF94D4938}" presName="sibTrans" presStyleLbl="sibTrans2D1" presStyleIdx="4" presStyleCnt="6"/>
      <dgm:spPr/>
      <dgm:t>
        <a:bodyPr/>
        <a:lstStyle/>
        <a:p>
          <a:endParaRPr lang="es-ES"/>
        </a:p>
      </dgm:t>
    </dgm:pt>
    <dgm:pt modelId="{3556883D-7E01-4528-9DAC-308F0998663F}" type="pres">
      <dgm:prSet presAssocID="{69D909E8-EC32-4B53-8572-949EA7CE99A1}" presName="child" presStyleLbl="alignAccFollow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11E130-986B-467A-B438-B725748FA50E}" type="pres">
      <dgm:prSet presAssocID="{777F6E52-2D74-4EF1-927F-0A3F25FE3541}" presName="sibTrans" presStyleLbl="sibTrans2D1" presStyleIdx="5" presStyleCnt="6"/>
      <dgm:spPr/>
      <dgm:t>
        <a:bodyPr/>
        <a:lstStyle/>
        <a:p>
          <a:endParaRPr lang="es-ES"/>
        </a:p>
      </dgm:t>
    </dgm:pt>
    <dgm:pt modelId="{7ADC7323-C480-4B0E-B9B2-F9F396D7D0F3}" type="pres">
      <dgm:prSet presAssocID="{C823E72A-79CE-4586-BD3B-1C6F95C9384C}" presName="child" presStyleLbl="alignAccFollow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50B7026-41A0-439A-8766-44B0B304B01B}" type="presOf" srcId="{66123F40-CB64-49C7-B43A-1EF7C568055A}" destId="{9D3C3CE7-F454-48C6-A0A0-C5F9091438A3}" srcOrd="0" destOrd="0" presId="urn:microsoft.com/office/officeart/2005/8/layout/lProcess1"/>
    <dgm:cxn modelId="{F51F4FE9-2B16-4385-B189-69B47A64FF33}" type="presOf" srcId="{54C57E4C-1C20-460A-AE06-B60DF94D4938}" destId="{53434C9A-DB54-4DA6-BC5D-3CA19B2AB1BF}" srcOrd="0" destOrd="0" presId="urn:microsoft.com/office/officeart/2005/8/layout/lProcess1"/>
    <dgm:cxn modelId="{C679F1FB-2C9C-4CA9-A860-695458E13E80}" srcId="{11E1CFCC-7EDD-4E23-8B20-B6569566BC1F}" destId="{5C053103-588D-4C2E-95E1-6255D83E8D39}" srcOrd="0" destOrd="0" parTransId="{A738C34D-7359-4E80-9B9F-AC3835E7D0BE}" sibTransId="{9B7D6126-9EBE-4AD6-8281-BF6DAFF2BB92}"/>
    <dgm:cxn modelId="{5BB41D9F-710A-40E7-845C-22E8BCF93568}" srcId="{11E1CFCC-7EDD-4E23-8B20-B6569566BC1F}" destId="{1AF834C8-E1B2-4468-8734-F2E6957C1DE0}" srcOrd="2" destOrd="0" parTransId="{245F7AFD-9F94-492E-8D73-F5F98F089545}" sibTransId="{66123F40-CB64-49C7-B43A-1EF7C568055A}"/>
    <dgm:cxn modelId="{3B54AE6B-7FDA-4483-B67D-0FDE6F3B3D88}" type="presOf" srcId="{44F536FC-7304-4AF6-950E-D329DD1C8108}" destId="{947642AD-5063-454E-9FC8-851496638402}" srcOrd="0" destOrd="0" presId="urn:microsoft.com/office/officeart/2005/8/layout/lProcess1"/>
    <dgm:cxn modelId="{849A191D-E4FE-4877-8CA5-C74D9059E03A}" srcId="{11E1CFCC-7EDD-4E23-8B20-B6569566BC1F}" destId="{69D909E8-EC32-4B53-8572-949EA7CE99A1}" srcOrd="4" destOrd="0" parTransId="{59DB66A5-08D5-4865-9678-331F7AD15E2F}" sibTransId="{777F6E52-2D74-4EF1-927F-0A3F25FE3541}"/>
    <dgm:cxn modelId="{885AE9B3-17B0-4CDE-BF34-7B3E75655FAD}" type="presOf" srcId="{69D909E8-EC32-4B53-8572-949EA7CE99A1}" destId="{3556883D-7E01-4528-9DAC-308F0998663F}" srcOrd="0" destOrd="0" presId="urn:microsoft.com/office/officeart/2005/8/layout/lProcess1"/>
    <dgm:cxn modelId="{E7C5DE3D-FD87-40FA-9107-4F8F21843F2C}" type="presOf" srcId="{9B7D6126-9EBE-4AD6-8281-BF6DAFF2BB92}" destId="{A0D9BFA5-B437-4F87-9D72-2EF64FA044DA}" srcOrd="0" destOrd="0" presId="urn:microsoft.com/office/officeart/2005/8/layout/lProcess1"/>
    <dgm:cxn modelId="{BC752A6D-0515-4965-8669-3BDB86C893A5}" srcId="{C1016703-1220-4A67-8F03-E4060C8BA581}" destId="{11E1CFCC-7EDD-4E23-8B20-B6569566BC1F}" srcOrd="0" destOrd="0" parTransId="{3A2F1502-6E2C-45D3-9274-A94796DAC6C4}" sibTransId="{D35B36AF-CF11-49E7-8D09-37A1F0A399A3}"/>
    <dgm:cxn modelId="{916249F7-0AEE-4E6F-8804-BD4EFCF57C9C}" srcId="{11E1CFCC-7EDD-4E23-8B20-B6569566BC1F}" destId="{B42D9DA8-4DEF-4DA0-834F-3BD8E64A545D}" srcOrd="1" destOrd="0" parTransId="{E031A6F7-CACE-4CDC-8AD6-8755A8F716B9}" sibTransId="{AB1EECDA-4A09-4E4B-9EE8-16320C421D4D}"/>
    <dgm:cxn modelId="{E85F7E1D-0553-42F7-824D-473BD61E4685}" type="presOf" srcId="{5C053103-588D-4C2E-95E1-6255D83E8D39}" destId="{B63D442C-3325-4540-A893-C1A50ED7C7DD}" srcOrd="0" destOrd="0" presId="urn:microsoft.com/office/officeart/2005/8/layout/lProcess1"/>
    <dgm:cxn modelId="{5C88C7E3-443A-44FD-A001-7CD4F026B7F6}" type="presOf" srcId="{777F6E52-2D74-4EF1-927F-0A3F25FE3541}" destId="{0B11E130-986B-467A-B438-B725748FA50E}" srcOrd="0" destOrd="0" presId="urn:microsoft.com/office/officeart/2005/8/layout/lProcess1"/>
    <dgm:cxn modelId="{E26D77DB-E38F-426E-8E51-A9FDA22A7631}" type="presOf" srcId="{AB1EECDA-4A09-4E4B-9EE8-16320C421D4D}" destId="{7714EEBB-88B8-4C64-9F6D-412763A1AACF}" srcOrd="0" destOrd="0" presId="urn:microsoft.com/office/officeart/2005/8/layout/lProcess1"/>
    <dgm:cxn modelId="{2F055DB8-FB92-4A51-BC4D-4202AD54E066}" type="presOf" srcId="{A738C34D-7359-4E80-9B9F-AC3835E7D0BE}" destId="{F808D4B1-441D-463C-9E38-F2A41DE2A895}" srcOrd="0" destOrd="0" presId="urn:microsoft.com/office/officeart/2005/8/layout/lProcess1"/>
    <dgm:cxn modelId="{726E90E8-90A2-4AB3-81E3-573329E246D2}" type="presOf" srcId="{C1016703-1220-4A67-8F03-E4060C8BA581}" destId="{7E58E0CF-FB19-4433-9B6F-C7DF7506A0C2}" srcOrd="0" destOrd="0" presId="urn:microsoft.com/office/officeart/2005/8/layout/lProcess1"/>
    <dgm:cxn modelId="{161AAB68-4350-4A9C-97B1-77571F9846AE}" type="presOf" srcId="{1AF834C8-E1B2-4468-8734-F2E6957C1DE0}" destId="{80CB79EF-0BD8-4738-9F46-B3997641276D}" srcOrd="0" destOrd="0" presId="urn:microsoft.com/office/officeart/2005/8/layout/lProcess1"/>
    <dgm:cxn modelId="{AE5D3D91-2DE2-4D5D-8B8A-1CFAFF9FD205}" type="presOf" srcId="{B42D9DA8-4DEF-4DA0-834F-3BD8E64A545D}" destId="{7BB241FE-E85B-4A2B-9062-AA2B6FA92CB9}" srcOrd="0" destOrd="0" presId="urn:microsoft.com/office/officeart/2005/8/layout/lProcess1"/>
    <dgm:cxn modelId="{997FD669-9958-4F2F-86C0-A8284FC1444A}" srcId="{11E1CFCC-7EDD-4E23-8B20-B6569566BC1F}" destId="{44F536FC-7304-4AF6-950E-D329DD1C8108}" srcOrd="3" destOrd="0" parTransId="{EE671AE0-8781-439D-BB80-9BCF693FF59C}" sibTransId="{54C57E4C-1C20-460A-AE06-B60DF94D4938}"/>
    <dgm:cxn modelId="{45D3A2F4-BE4E-49DB-9D0B-6AA5868E3B44}" srcId="{11E1CFCC-7EDD-4E23-8B20-B6569566BC1F}" destId="{C823E72A-79CE-4586-BD3B-1C6F95C9384C}" srcOrd="5" destOrd="0" parTransId="{F69FC721-693F-4B1F-8F92-DB04319F2A8F}" sibTransId="{4761253B-9BA1-403C-B9C1-9DEF65A4DFDF}"/>
    <dgm:cxn modelId="{1919A95C-2389-4387-A7F2-F828BA6240B6}" type="presOf" srcId="{11E1CFCC-7EDD-4E23-8B20-B6569566BC1F}" destId="{F91083A9-00F6-4ECC-B0AE-70EF2F15363B}" srcOrd="0" destOrd="0" presId="urn:microsoft.com/office/officeart/2005/8/layout/lProcess1"/>
    <dgm:cxn modelId="{FD2E6ED2-06EA-46CB-A220-F2B367F3A0F1}" type="presOf" srcId="{C823E72A-79CE-4586-BD3B-1C6F95C9384C}" destId="{7ADC7323-C480-4B0E-B9B2-F9F396D7D0F3}" srcOrd="0" destOrd="0" presId="urn:microsoft.com/office/officeart/2005/8/layout/lProcess1"/>
    <dgm:cxn modelId="{1E65C0E6-C6DC-41A8-8DDC-7D233B884ECC}" type="presParOf" srcId="{7E58E0CF-FB19-4433-9B6F-C7DF7506A0C2}" destId="{19DDA26D-6AFE-47AC-BE4D-3A3CD44E5808}" srcOrd="0" destOrd="0" presId="urn:microsoft.com/office/officeart/2005/8/layout/lProcess1"/>
    <dgm:cxn modelId="{07475013-95E2-4EF5-8EB9-6A57F188DAE8}" type="presParOf" srcId="{19DDA26D-6AFE-47AC-BE4D-3A3CD44E5808}" destId="{F91083A9-00F6-4ECC-B0AE-70EF2F15363B}" srcOrd="0" destOrd="0" presId="urn:microsoft.com/office/officeart/2005/8/layout/lProcess1"/>
    <dgm:cxn modelId="{5F66976B-044C-4B59-8B24-624E9E04104F}" type="presParOf" srcId="{19DDA26D-6AFE-47AC-BE4D-3A3CD44E5808}" destId="{F808D4B1-441D-463C-9E38-F2A41DE2A895}" srcOrd="1" destOrd="0" presId="urn:microsoft.com/office/officeart/2005/8/layout/lProcess1"/>
    <dgm:cxn modelId="{80AAC34E-3E1F-4C36-AA27-F46DE210775C}" type="presParOf" srcId="{19DDA26D-6AFE-47AC-BE4D-3A3CD44E5808}" destId="{B63D442C-3325-4540-A893-C1A50ED7C7DD}" srcOrd="2" destOrd="0" presId="urn:microsoft.com/office/officeart/2005/8/layout/lProcess1"/>
    <dgm:cxn modelId="{FF6E9CC0-3CE9-41FB-B43E-8E6FE6F645C2}" type="presParOf" srcId="{19DDA26D-6AFE-47AC-BE4D-3A3CD44E5808}" destId="{A0D9BFA5-B437-4F87-9D72-2EF64FA044DA}" srcOrd="3" destOrd="0" presId="urn:microsoft.com/office/officeart/2005/8/layout/lProcess1"/>
    <dgm:cxn modelId="{52A1E174-03DF-48E1-8468-C1812A54BFA7}" type="presParOf" srcId="{19DDA26D-6AFE-47AC-BE4D-3A3CD44E5808}" destId="{7BB241FE-E85B-4A2B-9062-AA2B6FA92CB9}" srcOrd="4" destOrd="0" presId="urn:microsoft.com/office/officeart/2005/8/layout/lProcess1"/>
    <dgm:cxn modelId="{7F37B448-7FE6-4EE6-ADA5-ACBD1EB52CDD}" type="presParOf" srcId="{19DDA26D-6AFE-47AC-BE4D-3A3CD44E5808}" destId="{7714EEBB-88B8-4C64-9F6D-412763A1AACF}" srcOrd="5" destOrd="0" presId="urn:microsoft.com/office/officeart/2005/8/layout/lProcess1"/>
    <dgm:cxn modelId="{D39FDE57-4B44-46F7-B5DB-B3F53D9BE0EE}" type="presParOf" srcId="{19DDA26D-6AFE-47AC-BE4D-3A3CD44E5808}" destId="{80CB79EF-0BD8-4738-9F46-B3997641276D}" srcOrd="6" destOrd="0" presId="urn:microsoft.com/office/officeart/2005/8/layout/lProcess1"/>
    <dgm:cxn modelId="{5CB1C54E-75BB-48A1-B655-D125549AD9E7}" type="presParOf" srcId="{19DDA26D-6AFE-47AC-BE4D-3A3CD44E5808}" destId="{9D3C3CE7-F454-48C6-A0A0-C5F9091438A3}" srcOrd="7" destOrd="0" presId="urn:microsoft.com/office/officeart/2005/8/layout/lProcess1"/>
    <dgm:cxn modelId="{6AD1E322-F2C0-42AD-8CF0-AD4DF523E945}" type="presParOf" srcId="{19DDA26D-6AFE-47AC-BE4D-3A3CD44E5808}" destId="{947642AD-5063-454E-9FC8-851496638402}" srcOrd="8" destOrd="0" presId="urn:microsoft.com/office/officeart/2005/8/layout/lProcess1"/>
    <dgm:cxn modelId="{24F950BD-B511-4DC9-97FD-CDC70CE7486D}" type="presParOf" srcId="{19DDA26D-6AFE-47AC-BE4D-3A3CD44E5808}" destId="{53434C9A-DB54-4DA6-BC5D-3CA19B2AB1BF}" srcOrd="9" destOrd="0" presId="urn:microsoft.com/office/officeart/2005/8/layout/lProcess1"/>
    <dgm:cxn modelId="{1FB8C640-0EC4-4A15-95F3-A24642E7DAE5}" type="presParOf" srcId="{19DDA26D-6AFE-47AC-BE4D-3A3CD44E5808}" destId="{3556883D-7E01-4528-9DAC-308F0998663F}" srcOrd="10" destOrd="0" presId="urn:microsoft.com/office/officeart/2005/8/layout/lProcess1"/>
    <dgm:cxn modelId="{B3491A91-B72E-47F4-8F25-5779450575DE}" type="presParOf" srcId="{19DDA26D-6AFE-47AC-BE4D-3A3CD44E5808}" destId="{0B11E130-986B-467A-B438-B725748FA50E}" srcOrd="11" destOrd="0" presId="urn:microsoft.com/office/officeart/2005/8/layout/lProcess1"/>
    <dgm:cxn modelId="{2AF87368-A38F-4C2E-A466-370CB2CC1EED}" type="presParOf" srcId="{19DDA26D-6AFE-47AC-BE4D-3A3CD44E5808}" destId="{7ADC7323-C480-4B0E-B9B2-F9F396D7D0F3}" srcOrd="1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016703-1220-4A67-8F03-E4060C8BA581}" type="doc">
      <dgm:prSet loTypeId="urn:microsoft.com/office/officeart/2005/8/layout/lProcess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11E1CFCC-7EDD-4E23-8B20-B6569566BC1F}">
      <dgm:prSet phldrT="[Texto]"/>
      <dgm:spPr/>
      <dgm:t>
        <a:bodyPr/>
        <a:lstStyle/>
        <a:p>
          <a:r>
            <a:rPr lang="es-ES">
              <a:latin typeface="+mj-lt"/>
              <a:cs typeface="Times New Roman" panose="02020603050405020304" pitchFamily="18" charset="0"/>
            </a:rPr>
            <a:t>LABORATORÍOS</a:t>
          </a:r>
        </a:p>
      </dgm:t>
    </dgm:pt>
    <dgm:pt modelId="{3A2F1502-6E2C-45D3-9274-A94796DAC6C4}" type="parTrans" cxnId="{BC752A6D-0515-4965-8669-3BDB86C893A5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D35B36AF-CF11-49E7-8D09-37A1F0A399A3}" type="sibTrans" cxnId="{BC752A6D-0515-4965-8669-3BDB86C893A5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5C053103-588D-4C2E-95E1-6255D83E8D39}">
      <dgm:prSet phldrT="[Texto]"/>
      <dgm:spPr/>
      <dgm:t>
        <a:bodyPr/>
        <a:lstStyle/>
        <a:p>
          <a:r>
            <a:rPr lang="es-ES">
              <a:latin typeface="+mj-lt"/>
              <a:cs typeface="Times New Roman" panose="02020603050405020304" pitchFamily="18" charset="0"/>
            </a:rPr>
            <a:t>1. REPRODUCCIÓN</a:t>
          </a:r>
        </a:p>
      </dgm:t>
    </dgm:pt>
    <dgm:pt modelId="{A738C34D-7359-4E80-9B9F-AC3835E7D0BE}" type="parTrans" cxnId="{C679F1FB-2C9C-4CA9-A860-695458E13E80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9B7D6126-9EBE-4AD6-8281-BF6DAFF2BB92}" type="sibTrans" cxnId="{C679F1FB-2C9C-4CA9-A860-695458E13E80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B42D9DA8-4DEF-4DA0-834F-3BD8E64A545D}">
      <dgm:prSet phldrT="[Texto]"/>
      <dgm:spPr/>
      <dgm:t>
        <a:bodyPr/>
        <a:lstStyle/>
        <a:p>
          <a:r>
            <a:rPr lang="es-ES">
              <a:latin typeface="+mj-lt"/>
              <a:cs typeface="Times New Roman" panose="02020603050405020304" pitchFamily="18" charset="0"/>
            </a:rPr>
            <a:t>2. DESOVE</a:t>
          </a:r>
        </a:p>
      </dgm:t>
    </dgm:pt>
    <dgm:pt modelId="{E031A6F7-CACE-4CDC-8AD6-8755A8F716B9}" type="parTrans" cxnId="{916249F7-0AEE-4E6F-8804-BD4EFCF57C9C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AB1EECDA-4A09-4E4B-9EE8-16320C421D4D}" type="sibTrans" cxnId="{916249F7-0AEE-4E6F-8804-BD4EFCF57C9C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4F74A374-B813-49AE-A8B6-FA09D9ABA38A}">
      <dgm:prSet phldrT="[Texto]"/>
      <dgm:spPr/>
      <dgm:t>
        <a:bodyPr/>
        <a:lstStyle/>
        <a:p>
          <a:r>
            <a:rPr lang="es-ES">
              <a:latin typeface="+mj-lt"/>
              <a:cs typeface="Times New Roman" panose="02020603050405020304" pitchFamily="18" charset="0"/>
            </a:rPr>
            <a:t>GRAJAS DE CULTIVO</a:t>
          </a:r>
        </a:p>
      </dgm:t>
    </dgm:pt>
    <dgm:pt modelId="{EDD9D5BE-F3FE-4404-995D-7371485B8F65}" type="parTrans" cxnId="{FBB42572-9640-4922-962F-988A16EA085D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50E8513C-47AA-4413-940F-AF8823FBC3F5}" type="sibTrans" cxnId="{FBB42572-9640-4922-962F-988A16EA085D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14FBA278-7486-474F-98B0-30B9B89EF41D}">
      <dgm:prSet phldrT="[Texto]"/>
      <dgm:spPr/>
      <dgm:t>
        <a:bodyPr/>
        <a:lstStyle/>
        <a:p>
          <a:r>
            <a:rPr lang="es-ES">
              <a:latin typeface="+mj-lt"/>
              <a:cs typeface="Times New Roman" panose="02020603050405020304" pitchFamily="18" charset="0"/>
            </a:rPr>
            <a:t>5: RECEPCIÓN DE POSTLARVAS</a:t>
          </a:r>
        </a:p>
      </dgm:t>
    </dgm:pt>
    <dgm:pt modelId="{E7D56D8F-AFA3-42A0-A1D6-59C3D0F9F43B}" type="parTrans" cxnId="{EF49873E-A2C4-4C3D-A5D4-1CA19246EAD7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B6B356FD-51C0-43DA-A072-40DD4A6D5927}" type="sibTrans" cxnId="{EF49873E-A2C4-4C3D-A5D4-1CA19246EAD7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B7FA826E-180B-4E7E-9CA2-65B539495259}">
      <dgm:prSet phldrT="[Texto]"/>
      <dgm:spPr/>
      <dgm:t>
        <a:bodyPr/>
        <a:lstStyle/>
        <a:p>
          <a:r>
            <a:rPr lang="es-ES">
              <a:latin typeface="+mj-lt"/>
              <a:cs typeface="Times New Roman" panose="02020603050405020304" pitchFamily="18" charset="0"/>
            </a:rPr>
            <a:t>6: CULTIVO SEMI - INTENSIVO</a:t>
          </a:r>
        </a:p>
      </dgm:t>
    </dgm:pt>
    <dgm:pt modelId="{9CF64E56-912A-450A-AD49-7C71A16F8268}" type="parTrans" cxnId="{983DE52A-7889-4F29-B0C2-CCBDEC74530B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8DD8E56B-66EA-4E5C-BAFB-1F5A8C12ABF5}" type="sibTrans" cxnId="{983DE52A-7889-4F29-B0C2-CCBDEC74530B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1AF834C8-E1B2-4468-8734-F2E6957C1DE0}">
      <dgm:prSet phldrT="[Texto]"/>
      <dgm:spPr/>
      <dgm:t>
        <a:bodyPr/>
        <a:lstStyle/>
        <a:p>
          <a:r>
            <a:rPr lang="es-ES">
              <a:latin typeface="+mj-lt"/>
              <a:cs typeface="Times New Roman" panose="02020603050405020304" pitchFamily="18" charset="0"/>
            </a:rPr>
            <a:t>3. CRECIMIENTO NAUPLIO</a:t>
          </a:r>
        </a:p>
      </dgm:t>
    </dgm:pt>
    <dgm:pt modelId="{245F7AFD-9F94-492E-8D73-F5F98F089545}" type="parTrans" cxnId="{5BB41D9F-710A-40E7-845C-22E8BCF93568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66123F40-CB64-49C7-B43A-1EF7C568055A}" type="sibTrans" cxnId="{5BB41D9F-710A-40E7-845C-22E8BCF93568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44F536FC-7304-4AF6-950E-D329DD1C8108}">
      <dgm:prSet phldrT="[Texto]"/>
      <dgm:spPr/>
      <dgm:t>
        <a:bodyPr/>
        <a:lstStyle/>
        <a:p>
          <a:r>
            <a:rPr lang="es-ES">
              <a:latin typeface="+mj-lt"/>
              <a:cs typeface="Times New Roman" panose="02020603050405020304" pitchFamily="18" charset="0"/>
            </a:rPr>
            <a:t>4. CRECIMIENTO POSTLARVAS</a:t>
          </a:r>
        </a:p>
      </dgm:t>
    </dgm:pt>
    <dgm:pt modelId="{EE671AE0-8781-439D-BB80-9BCF693FF59C}" type="parTrans" cxnId="{997FD669-9958-4F2F-86C0-A8284FC1444A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54C57E4C-1C20-460A-AE06-B60DF94D4938}" type="sibTrans" cxnId="{997FD669-9958-4F2F-86C0-A8284FC1444A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2E51F4C9-8C20-4B48-9DEA-9F0A6D1C219F}">
      <dgm:prSet phldrT="[Texto]"/>
      <dgm:spPr/>
      <dgm:t>
        <a:bodyPr/>
        <a:lstStyle/>
        <a:p>
          <a:r>
            <a:rPr lang="es-ES" dirty="0">
              <a:latin typeface="+mj-lt"/>
              <a:cs typeface="Times New Roman" panose="02020603050405020304" pitchFamily="18" charset="0"/>
            </a:rPr>
            <a:t>7: COSECHA</a:t>
          </a:r>
        </a:p>
      </dgm:t>
    </dgm:pt>
    <dgm:pt modelId="{8E9207FB-6A67-4AA2-B104-6F5A0F76576C}" type="parTrans" cxnId="{A0DE189D-96DB-4942-934E-AC30B5E0858A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3F98EF8E-86C0-4702-B298-35CFF5C91D58}" type="sibTrans" cxnId="{A0DE189D-96DB-4942-934E-AC30B5E0858A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9F57CDB4-8EB4-41F4-BA2E-A3035AAF9690}">
      <dgm:prSet phldrT="[Texto]"/>
      <dgm:spPr/>
      <dgm:t>
        <a:bodyPr/>
        <a:lstStyle/>
        <a:p>
          <a:r>
            <a:rPr lang="es-ES">
              <a:latin typeface="+mj-lt"/>
              <a:cs typeface="Times New Roman" panose="02020603050405020304" pitchFamily="18" charset="0"/>
            </a:rPr>
            <a:t>8: TRANSFERENCIA A PROCESARORAS</a:t>
          </a:r>
        </a:p>
      </dgm:t>
    </dgm:pt>
    <dgm:pt modelId="{88C3A8C1-CA96-41B4-8552-78ECF560CAEB}" type="parTrans" cxnId="{F7D6274F-E1F7-4162-BA2B-4ABBE06AB2F4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A5F6E19E-9022-46D5-AA4E-547A080C4CCA}" type="sibTrans" cxnId="{F7D6274F-E1F7-4162-BA2B-4ABBE06AB2F4}">
      <dgm:prSet/>
      <dgm:spPr/>
      <dgm:t>
        <a:bodyPr/>
        <a:lstStyle/>
        <a:p>
          <a:endParaRPr lang="es-ES">
            <a:latin typeface="+mj-lt"/>
            <a:cs typeface="Times New Roman" panose="02020603050405020304" pitchFamily="18" charset="0"/>
          </a:endParaRPr>
        </a:p>
      </dgm:t>
    </dgm:pt>
    <dgm:pt modelId="{7E58E0CF-FB19-4433-9B6F-C7DF7506A0C2}" type="pres">
      <dgm:prSet presAssocID="{C1016703-1220-4A67-8F03-E4060C8BA5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9DDA26D-6AFE-47AC-BE4D-3A3CD44E5808}" type="pres">
      <dgm:prSet presAssocID="{11E1CFCC-7EDD-4E23-8B20-B6569566BC1F}" presName="vertFlow" presStyleCnt="0"/>
      <dgm:spPr/>
    </dgm:pt>
    <dgm:pt modelId="{F91083A9-00F6-4ECC-B0AE-70EF2F15363B}" type="pres">
      <dgm:prSet presAssocID="{11E1CFCC-7EDD-4E23-8B20-B6569566BC1F}" presName="header" presStyleLbl="node1" presStyleIdx="0" presStyleCnt="2" custLinFactNeighborY="-8652"/>
      <dgm:spPr/>
      <dgm:t>
        <a:bodyPr/>
        <a:lstStyle/>
        <a:p>
          <a:endParaRPr lang="es-ES"/>
        </a:p>
      </dgm:t>
    </dgm:pt>
    <dgm:pt modelId="{F808D4B1-441D-463C-9E38-F2A41DE2A895}" type="pres">
      <dgm:prSet presAssocID="{A738C34D-7359-4E80-9B9F-AC3835E7D0BE}" presName="parTrans" presStyleLbl="sibTrans2D1" presStyleIdx="0" presStyleCnt="8"/>
      <dgm:spPr/>
      <dgm:t>
        <a:bodyPr/>
        <a:lstStyle/>
        <a:p>
          <a:endParaRPr lang="es-ES"/>
        </a:p>
      </dgm:t>
    </dgm:pt>
    <dgm:pt modelId="{B63D442C-3325-4540-A893-C1A50ED7C7DD}" type="pres">
      <dgm:prSet presAssocID="{5C053103-588D-4C2E-95E1-6255D83E8D39}" presName="child" presStyleLbl="alignAccFollow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D9BFA5-B437-4F87-9D72-2EF64FA044DA}" type="pres">
      <dgm:prSet presAssocID="{9B7D6126-9EBE-4AD6-8281-BF6DAFF2BB92}" presName="sibTrans" presStyleLbl="sibTrans2D1" presStyleIdx="1" presStyleCnt="8"/>
      <dgm:spPr/>
      <dgm:t>
        <a:bodyPr/>
        <a:lstStyle/>
        <a:p>
          <a:endParaRPr lang="es-ES"/>
        </a:p>
      </dgm:t>
    </dgm:pt>
    <dgm:pt modelId="{7BB241FE-E85B-4A2B-9062-AA2B6FA92CB9}" type="pres">
      <dgm:prSet presAssocID="{B42D9DA8-4DEF-4DA0-834F-3BD8E64A545D}" presName="child" presStyleLbl="alignAccFollow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14EEBB-88B8-4C64-9F6D-412763A1AACF}" type="pres">
      <dgm:prSet presAssocID="{AB1EECDA-4A09-4E4B-9EE8-16320C421D4D}" presName="sibTrans" presStyleLbl="sibTrans2D1" presStyleIdx="2" presStyleCnt="8"/>
      <dgm:spPr/>
      <dgm:t>
        <a:bodyPr/>
        <a:lstStyle/>
        <a:p>
          <a:endParaRPr lang="es-ES"/>
        </a:p>
      </dgm:t>
    </dgm:pt>
    <dgm:pt modelId="{80CB79EF-0BD8-4738-9F46-B3997641276D}" type="pres">
      <dgm:prSet presAssocID="{1AF834C8-E1B2-4468-8734-F2E6957C1DE0}" presName="child" presStyleLbl="alignAccFollow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3C3CE7-F454-48C6-A0A0-C5F9091438A3}" type="pres">
      <dgm:prSet presAssocID="{66123F40-CB64-49C7-B43A-1EF7C568055A}" presName="sibTrans" presStyleLbl="sibTrans2D1" presStyleIdx="3" presStyleCnt="8"/>
      <dgm:spPr/>
      <dgm:t>
        <a:bodyPr/>
        <a:lstStyle/>
        <a:p>
          <a:endParaRPr lang="es-ES"/>
        </a:p>
      </dgm:t>
    </dgm:pt>
    <dgm:pt modelId="{947642AD-5063-454E-9FC8-851496638402}" type="pres">
      <dgm:prSet presAssocID="{44F536FC-7304-4AF6-950E-D329DD1C8108}" presName="child" presStyleLbl="alignAccFollow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8FFE05-0AF7-4A2D-882F-228A9E62D626}" type="pres">
      <dgm:prSet presAssocID="{11E1CFCC-7EDD-4E23-8B20-B6569566BC1F}" presName="hSp" presStyleCnt="0"/>
      <dgm:spPr/>
    </dgm:pt>
    <dgm:pt modelId="{D7DD372C-3ED4-43ED-9BB4-9B1F27EBD3C6}" type="pres">
      <dgm:prSet presAssocID="{4F74A374-B813-49AE-A8B6-FA09D9ABA38A}" presName="vertFlow" presStyleCnt="0"/>
      <dgm:spPr/>
    </dgm:pt>
    <dgm:pt modelId="{C47195EE-196F-4373-B432-52C2AFDC363D}" type="pres">
      <dgm:prSet presAssocID="{4F74A374-B813-49AE-A8B6-FA09D9ABA38A}" presName="header" presStyleLbl="node1" presStyleIdx="1" presStyleCnt="2"/>
      <dgm:spPr/>
      <dgm:t>
        <a:bodyPr/>
        <a:lstStyle/>
        <a:p>
          <a:endParaRPr lang="es-ES"/>
        </a:p>
      </dgm:t>
    </dgm:pt>
    <dgm:pt modelId="{3C61F292-B6D0-40BA-9967-BBEBBA20352A}" type="pres">
      <dgm:prSet presAssocID="{E7D56D8F-AFA3-42A0-A1D6-59C3D0F9F43B}" presName="parTrans" presStyleLbl="sibTrans2D1" presStyleIdx="4" presStyleCnt="8"/>
      <dgm:spPr/>
      <dgm:t>
        <a:bodyPr/>
        <a:lstStyle/>
        <a:p>
          <a:endParaRPr lang="es-ES"/>
        </a:p>
      </dgm:t>
    </dgm:pt>
    <dgm:pt modelId="{7780C675-B9D0-4812-BC72-21184332C6E8}" type="pres">
      <dgm:prSet presAssocID="{14FBA278-7486-474F-98B0-30B9B89EF41D}" presName="child" presStyleLbl="alignAccFollow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DC18AD-8016-48FD-B0C0-6C46A22F9032}" type="pres">
      <dgm:prSet presAssocID="{B6B356FD-51C0-43DA-A072-40DD4A6D5927}" presName="sibTrans" presStyleLbl="sibTrans2D1" presStyleIdx="5" presStyleCnt="8"/>
      <dgm:spPr/>
      <dgm:t>
        <a:bodyPr/>
        <a:lstStyle/>
        <a:p>
          <a:endParaRPr lang="es-ES"/>
        </a:p>
      </dgm:t>
    </dgm:pt>
    <dgm:pt modelId="{8F231618-C417-4C0C-AE30-6EBEA3A34049}" type="pres">
      <dgm:prSet presAssocID="{B7FA826E-180B-4E7E-9CA2-65B539495259}" presName="child" presStyleLbl="alignAccFollow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2C1CFF-C368-4D70-BFF3-BC74E5565BC9}" type="pres">
      <dgm:prSet presAssocID="{8DD8E56B-66EA-4E5C-BAFB-1F5A8C12ABF5}" presName="sibTrans" presStyleLbl="sibTrans2D1" presStyleIdx="6" presStyleCnt="8"/>
      <dgm:spPr/>
      <dgm:t>
        <a:bodyPr/>
        <a:lstStyle/>
        <a:p>
          <a:endParaRPr lang="es-ES"/>
        </a:p>
      </dgm:t>
    </dgm:pt>
    <dgm:pt modelId="{7FB6C339-359D-4E35-AE57-90AC96E3CFFF}" type="pres">
      <dgm:prSet presAssocID="{2E51F4C9-8C20-4B48-9DEA-9F0A6D1C219F}" presName="child" presStyleLbl="alignAccFollow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C58FA5-B30D-475A-B381-AC1060EE57A7}" type="pres">
      <dgm:prSet presAssocID="{3F98EF8E-86C0-4702-B298-35CFF5C91D58}" presName="sibTrans" presStyleLbl="sibTrans2D1" presStyleIdx="7" presStyleCnt="8"/>
      <dgm:spPr/>
      <dgm:t>
        <a:bodyPr/>
        <a:lstStyle/>
        <a:p>
          <a:endParaRPr lang="es-ES"/>
        </a:p>
      </dgm:t>
    </dgm:pt>
    <dgm:pt modelId="{CCFBA3ED-0A06-4F2D-8757-5763C340266C}" type="pres">
      <dgm:prSet presAssocID="{9F57CDB4-8EB4-41F4-BA2E-A3035AAF9690}" presName="child" presStyleLbl="alignAccFollow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2299621-BD7C-4C7F-A24A-6507F3A04851}" type="presOf" srcId="{2E51F4C9-8C20-4B48-9DEA-9F0A6D1C219F}" destId="{7FB6C339-359D-4E35-AE57-90AC96E3CFFF}" srcOrd="0" destOrd="0" presId="urn:microsoft.com/office/officeart/2005/8/layout/lProcess1"/>
    <dgm:cxn modelId="{983DE52A-7889-4F29-B0C2-CCBDEC74530B}" srcId="{4F74A374-B813-49AE-A8B6-FA09D9ABA38A}" destId="{B7FA826E-180B-4E7E-9CA2-65B539495259}" srcOrd="1" destOrd="0" parTransId="{9CF64E56-912A-450A-AD49-7C71A16F8268}" sibTransId="{8DD8E56B-66EA-4E5C-BAFB-1F5A8C12ABF5}"/>
    <dgm:cxn modelId="{AE5D3D91-2DE2-4D5D-8B8A-1CFAFF9FD205}" type="presOf" srcId="{B42D9DA8-4DEF-4DA0-834F-3BD8E64A545D}" destId="{7BB241FE-E85B-4A2B-9062-AA2B6FA92CB9}" srcOrd="0" destOrd="0" presId="urn:microsoft.com/office/officeart/2005/8/layout/lProcess1"/>
    <dgm:cxn modelId="{161AAB68-4350-4A9C-97B1-77571F9846AE}" type="presOf" srcId="{1AF834C8-E1B2-4468-8734-F2E6957C1DE0}" destId="{80CB79EF-0BD8-4738-9F46-B3997641276D}" srcOrd="0" destOrd="0" presId="urn:microsoft.com/office/officeart/2005/8/layout/lProcess1"/>
    <dgm:cxn modelId="{1919A95C-2389-4387-A7F2-F828BA6240B6}" type="presOf" srcId="{11E1CFCC-7EDD-4E23-8B20-B6569566BC1F}" destId="{F91083A9-00F6-4ECC-B0AE-70EF2F15363B}" srcOrd="0" destOrd="0" presId="urn:microsoft.com/office/officeart/2005/8/layout/lProcess1"/>
    <dgm:cxn modelId="{E85F7E1D-0553-42F7-824D-473BD61E4685}" type="presOf" srcId="{5C053103-588D-4C2E-95E1-6255D83E8D39}" destId="{B63D442C-3325-4540-A893-C1A50ED7C7DD}" srcOrd="0" destOrd="0" presId="urn:microsoft.com/office/officeart/2005/8/layout/lProcess1"/>
    <dgm:cxn modelId="{726E90E8-90A2-4AB3-81E3-573329E246D2}" type="presOf" srcId="{C1016703-1220-4A67-8F03-E4060C8BA581}" destId="{7E58E0CF-FB19-4433-9B6F-C7DF7506A0C2}" srcOrd="0" destOrd="0" presId="urn:microsoft.com/office/officeart/2005/8/layout/lProcess1"/>
    <dgm:cxn modelId="{916249F7-0AEE-4E6F-8804-BD4EFCF57C9C}" srcId="{11E1CFCC-7EDD-4E23-8B20-B6569566BC1F}" destId="{B42D9DA8-4DEF-4DA0-834F-3BD8E64A545D}" srcOrd="1" destOrd="0" parTransId="{E031A6F7-CACE-4CDC-8AD6-8755A8F716B9}" sibTransId="{AB1EECDA-4A09-4E4B-9EE8-16320C421D4D}"/>
    <dgm:cxn modelId="{E7C5DE3D-FD87-40FA-9107-4F8F21843F2C}" type="presOf" srcId="{9B7D6126-9EBE-4AD6-8281-BF6DAFF2BB92}" destId="{A0D9BFA5-B437-4F87-9D72-2EF64FA044DA}" srcOrd="0" destOrd="0" presId="urn:microsoft.com/office/officeart/2005/8/layout/lProcess1"/>
    <dgm:cxn modelId="{C679F1FB-2C9C-4CA9-A860-695458E13E80}" srcId="{11E1CFCC-7EDD-4E23-8B20-B6569566BC1F}" destId="{5C053103-588D-4C2E-95E1-6255D83E8D39}" srcOrd="0" destOrd="0" parTransId="{A738C34D-7359-4E80-9B9F-AC3835E7D0BE}" sibTransId="{9B7D6126-9EBE-4AD6-8281-BF6DAFF2BB92}"/>
    <dgm:cxn modelId="{E26D77DB-E38F-426E-8E51-A9FDA22A7631}" type="presOf" srcId="{AB1EECDA-4A09-4E4B-9EE8-16320C421D4D}" destId="{7714EEBB-88B8-4C64-9F6D-412763A1AACF}" srcOrd="0" destOrd="0" presId="urn:microsoft.com/office/officeart/2005/8/layout/lProcess1"/>
    <dgm:cxn modelId="{F9EE73EC-FDF5-4065-B512-85FCF59E596D}" type="presOf" srcId="{E7D56D8F-AFA3-42A0-A1D6-59C3D0F9F43B}" destId="{3C61F292-B6D0-40BA-9967-BBEBBA20352A}" srcOrd="0" destOrd="0" presId="urn:microsoft.com/office/officeart/2005/8/layout/lProcess1"/>
    <dgm:cxn modelId="{997FD669-9958-4F2F-86C0-A8284FC1444A}" srcId="{11E1CFCC-7EDD-4E23-8B20-B6569566BC1F}" destId="{44F536FC-7304-4AF6-950E-D329DD1C8108}" srcOrd="3" destOrd="0" parTransId="{EE671AE0-8781-439D-BB80-9BCF693FF59C}" sibTransId="{54C57E4C-1C20-460A-AE06-B60DF94D4938}"/>
    <dgm:cxn modelId="{BC752A6D-0515-4965-8669-3BDB86C893A5}" srcId="{C1016703-1220-4A67-8F03-E4060C8BA581}" destId="{11E1CFCC-7EDD-4E23-8B20-B6569566BC1F}" srcOrd="0" destOrd="0" parTransId="{3A2F1502-6E2C-45D3-9274-A94796DAC6C4}" sibTransId="{D35B36AF-CF11-49E7-8D09-37A1F0A399A3}"/>
    <dgm:cxn modelId="{2F055DB8-FB92-4A51-BC4D-4202AD54E066}" type="presOf" srcId="{A738C34D-7359-4E80-9B9F-AC3835E7D0BE}" destId="{F808D4B1-441D-463C-9E38-F2A41DE2A895}" srcOrd="0" destOrd="0" presId="urn:microsoft.com/office/officeart/2005/8/layout/lProcess1"/>
    <dgm:cxn modelId="{D73997D8-A28F-4681-BE6A-296933EE611B}" type="presOf" srcId="{B7FA826E-180B-4E7E-9CA2-65B539495259}" destId="{8F231618-C417-4C0C-AE30-6EBEA3A34049}" srcOrd="0" destOrd="0" presId="urn:microsoft.com/office/officeart/2005/8/layout/lProcess1"/>
    <dgm:cxn modelId="{F7D6274F-E1F7-4162-BA2B-4ABBE06AB2F4}" srcId="{4F74A374-B813-49AE-A8B6-FA09D9ABA38A}" destId="{9F57CDB4-8EB4-41F4-BA2E-A3035AAF9690}" srcOrd="3" destOrd="0" parTransId="{88C3A8C1-CA96-41B4-8552-78ECF560CAEB}" sibTransId="{A5F6E19E-9022-46D5-AA4E-547A080C4CCA}"/>
    <dgm:cxn modelId="{A50B7026-41A0-439A-8766-44B0B304B01B}" type="presOf" srcId="{66123F40-CB64-49C7-B43A-1EF7C568055A}" destId="{9D3C3CE7-F454-48C6-A0A0-C5F9091438A3}" srcOrd="0" destOrd="0" presId="urn:microsoft.com/office/officeart/2005/8/layout/lProcess1"/>
    <dgm:cxn modelId="{887776D7-75F0-4FD9-8A4D-F3DA2E06A8AF}" type="presOf" srcId="{B6B356FD-51C0-43DA-A072-40DD4A6D5927}" destId="{4EDC18AD-8016-48FD-B0C0-6C46A22F9032}" srcOrd="0" destOrd="0" presId="urn:microsoft.com/office/officeart/2005/8/layout/lProcess1"/>
    <dgm:cxn modelId="{3B54AE6B-7FDA-4483-B67D-0FDE6F3B3D88}" type="presOf" srcId="{44F536FC-7304-4AF6-950E-D329DD1C8108}" destId="{947642AD-5063-454E-9FC8-851496638402}" srcOrd="0" destOrd="0" presId="urn:microsoft.com/office/officeart/2005/8/layout/lProcess1"/>
    <dgm:cxn modelId="{3DA8C9D3-E359-4588-B428-EC64F73BF108}" type="presOf" srcId="{9F57CDB4-8EB4-41F4-BA2E-A3035AAF9690}" destId="{CCFBA3ED-0A06-4F2D-8757-5763C340266C}" srcOrd="0" destOrd="0" presId="urn:microsoft.com/office/officeart/2005/8/layout/lProcess1"/>
    <dgm:cxn modelId="{FBB42572-9640-4922-962F-988A16EA085D}" srcId="{C1016703-1220-4A67-8F03-E4060C8BA581}" destId="{4F74A374-B813-49AE-A8B6-FA09D9ABA38A}" srcOrd="1" destOrd="0" parTransId="{EDD9D5BE-F3FE-4404-995D-7371485B8F65}" sibTransId="{50E8513C-47AA-4413-940F-AF8823FBC3F5}"/>
    <dgm:cxn modelId="{8070B07F-10AD-43BF-BAD6-D76F309212AD}" type="presOf" srcId="{3F98EF8E-86C0-4702-B298-35CFF5C91D58}" destId="{C1C58FA5-B30D-475A-B381-AC1060EE57A7}" srcOrd="0" destOrd="0" presId="urn:microsoft.com/office/officeart/2005/8/layout/lProcess1"/>
    <dgm:cxn modelId="{5BB41D9F-710A-40E7-845C-22E8BCF93568}" srcId="{11E1CFCC-7EDD-4E23-8B20-B6569566BC1F}" destId="{1AF834C8-E1B2-4468-8734-F2E6957C1DE0}" srcOrd="2" destOrd="0" parTransId="{245F7AFD-9F94-492E-8D73-F5F98F089545}" sibTransId="{66123F40-CB64-49C7-B43A-1EF7C568055A}"/>
    <dgm:cxn modelId="{A0DE189D-96DB-4942-934E-AC30B5E0858A}" srcId="{4F74A374-B813-49AE-A8B6-FA09D9ABA38A}" destId="{2E51F4C9-8C20-4B48-9DEA-9F0A6D1C219F}" srcOrd="2" destOrd="0" parTransId="{8E9207FB-6A67-4AA2-B104-6F5A0F76576C}" sibTransId="{3F98EF8E-86C0-4702-B298-35CFF5C91D58}"/>
    <dgm:cxn modelId="{421BE66D-F6D8-4B95-B189-05B66379156A}" type="presOf" srcId="{8DD8E56B-66EA-4E5C-BAFB-1F5A8C12ABF5}" destId="{0B2C1CFF-C368-4D70-BFF3-BC74E5565BC9}" srcOrd="0" destOrd="0" presId="urn:microsoft.com/office/officeart/2005/8/layout/lProcess1"/>
    <dgm:cxn modelId="{0D9CAEA3-64C1-48A5-9B15-9EFA958C6567}" type="presOf" srcId="{4F74A374-B813-49AE-A8B6-FA09D9ABA38A}" destId="{C47195EE-196F-4373-B432-52C2AFDC363D}" srcOrd="0" destOrd="0" presId="urn:microsoft.com/office/officeart/2005/8/layout/lProcess1"/>
    <dgm:cxn modelId="{F5C7F5D3-5AE8-4B2F-8A40-D89AFE384F2F}" type="presOf" srcId="{14FBA278-7486-474F-98B0-30B9B89EF41D}" destId="{7780C675-B9D0-4812-BC72-21184332C6E8}" srcOrd="0" destOrd="0" presId="urn:microsoft.com/office/officeart/2005/8/layout/lProcess1"/>
    <dgm:cxn modelId="{EF49873E-A2C4-4C3D-A5D4-1CA19246EAD7}" srcId="{4F74A374-B813-49AE-A8B6-FA09D9ABA38A}" destId="{14FBA278-7486-474F-98B0-30B9B89EF41D}" srcOrd="0" destOrd="0" parTransId="{E7D56D8F-AFA3-42A0-A1D6-59C3D0F9F43B}" sibTransId="{B6B356FD-51C0-43DA-A072-40DD4A6D5927}"/>
    <dgm:cxn modelId="{1E65C0E6-C6DC-41A8-8DDC-7D233B884ECC}" type="presParOf" srcId="{7E58E0CF-FB19-4433-9B6F-C7DF7506A0C2}" destId="{19DDA26D-6AFE-47AC-BE4D-3A3CD44E5808}" srcOrd="0" destOrd="0" presId="urn:microsoft.com/office/officeart/2005/8/layout/lProcess1"/>
    <dgm:cxn modelId="{07475013-95E2-4EF5-8EB9-6A57F188DAE8}" type="presParOf" srcId="{19DDA26D-6AFE-47AC-BE4D-3A3CD44E5808}" destId="{F91083A9-00F6-4ECC-B0AE-70EF2F15363B}" srcOrd="0" destOrd="0" presId="urn:microsoft.com/office/officeart/2005/8/layout/lProcess1"/>
    <dgm:cxn modelId="{5F66976B-044C-4B59-8B24-624E9E04104F}" type="presParOf" srcId="{19DDA26D-6AFE-47AC-BE4D-3A3CD44E5808}" destId="{F808D4B1-441D-463C-9E38-F2A41DE2A895}" srcOrd="1" destOrd="0" presId="urn:microsoft.com/office/officeart/2005/8/layout/lProcess1"/>
    <dgm:cxn modelId="{80AAC34E-3E1F-4C36-AA27-F46DE210775C}" type="presParOf" srcId="{19DDA26D-6AFE-47AC-BE4D-3A3CD44E5808}" destId="{B63D442C-3325-4540-A893-C1A50ED7C7DD}" srcOrd="2" destOrd="0" presId="urn:microsoft.com/office/officeart/2005/8/layout/lProcess1"/>
    <dgm:cxn modelId="{FF6E9CC0-3CE9-41FB-B43E-8E6FE6F645C2}" type="presParOf" srcId="{19DDA26D-6AFE-47AC-BE4D-3A3CD44E5808}" destId="{A0D9BFA5-B437-4F87-9D72-2EF64FA044DA}" srcOrd="3" destOrd="0" presId="urn:microsoft.com/office/officeart/2005/8/layout/lProcess1"/>
    <dgm:cxn modelId="{52A1E174-03DF-48E1-8468-C1812A54BFA7}" type="presParOf" srcId="{19DDA26D-6AFE-47AC-BE4D-3A3CD44E5808}" destId="{7BB241FE-E85B-4A2B-9062-AA2B6FA92CB9}" srcOrd="4" destOrd="0" presId="urn:microsoft.com/office/officeart/2005/8/layout/lProcess1"/>
    <dgm:cxn modelId="{7F37B448-7FE6-4EE6-ADA5-ACBD1EB52CDD}" type="presParOf" srcId="{19DDA26D-6AFE-47AC-BE4D-3A3CD44E5808}" destId="{7714EEBB-88B8-4C64-9F6D-412763A1AACF}" srcOrd="5" destOrd="0" presId="urn:microsoft.com/office/officeart/2005/8/layout/lProcess1"/>
    <dgm:cxn modelId="{D39FDE57-4B44-46F7-B5DB-B3F53D9BE0EE}" type="presParOf" srcId="{19DDA26D-6AFE-47AC-BE4D-3A3CD44E5808}" destId="{80CB79EF-0BD8-4738-9F46-B3997641276D}" srcOrd="6" destOrd="0" presId="urn:microsoft.com/office/officeart/2005/8/layout/lProcess1"/>
    <dgm:cxn modelId="{5CB1C54E-75BB-48A1-B655-D125549AD9E7}" type="presParOf" srcId="{19DDA26D-6AFE-47AC-BE4D-3A3CD44E5808}" destId="{9D3C3CE7-F454-48C6-A0A0-C5F9091438A3}" srcOrd="7" destOrd="0" presId="urn:microsoft.com/office/officeart/2005/8/layout/lProcess1"/>
    <dgm:cxn modelId="{6AD1E322-F2C0-42AD-8CF0-AD4DF523E945}" type="presParOf" srcId="{19DDA26D-6AFE-47AC-BE4D-3A3CD44E5808}" destId="{947642AD-5063-454E-9FC8-851496638402}" srcOrd="8" destOrd="0" presId="urn:microsoft.com/office/officeart/2005/8/layout/lProcess1"/>
    <dgm:cxn modelId="{48B44879-161F-4BD5-B974-6D8D5513D2C7}" type="presParOf" srcId="{7E58E0CF-FB19-4433-9B6F-C7DF7506A0C2}" destId="{7A8FFE05-0AF7-4A2D-882F-228A9E62D626}" srcOrd="1" destOrd="0" presId="urn:microsoft.com/office/officeart/2005/8/layout/lProcess1"/>
    <dgm:cxn modelId="{F313DA7B-BF9C-4F7B-A4A5-5126EB4B545D}" type="presParOf" srcId="{7E58E0CF-FB19-4433-9B6F-C7DF7506A0C2}" destId="{D7DD372C-3ED4-43ED-9BB4-9B1F27EBD3C6}" srcOrd="2" destOrd="0" presId="urn:microsoft.com/office/officeart/2005/8/layout/lProcess1"/>
    <dgm:cxn modelId="{428FAA1B-EE61-49B9-AAD0-DD78C1B92762}" type="presParOf" srcId="{D7DD372C-3ED4-43ED-9BB4-9B1F27EBD3C6}" destId="{C47195EE-196F-4373-B432-52C2AFDC363D}" srcOrd="0" destOrd="0" presId="urn:microsoft.com/office/officeart/2005/8/layout/lProcess1"/>
    <dgm:cxn modelId="{4B414881-604F-4677-A256-D151CF5240C9}" type="presParOf" srcId="{D7DD372C-3ED4-43ED-9BB4-9B1F27EBD3C6}" destId="{3C61F292-B6D0-40BA-9967-BBEBBA20352A}" srcOrd="1" destOrd="0" presId="urn:microsoft.com/office/officeart/2005/8/layout/lProcess1"/>
    <dgm:cxn modelId="{7F66F214-CE4F-4D3F-A795-E8CD17D3E6F8}" type="presParOf" srcId="{D7DD372C-3ED4-43ED-9BB4-9B1F27EBD3C6}" destId="{7780C675-B9D0-4812-BC72-21184332C6E8}" srcOrd="2" destOrd="0" presId="urn:microsoft.com/office/officeart/2005/8/layout/lProcess1"/>
    <dgm:cxn modelId="{CC0BF2CE-B78F-4C41-823F-B9EE16BEF76E}" type="presParOf" srcId="{D7DD372C-3ED4-43ED-9BB4-9B1F27EBD3C6}" destId="{4EDC18AD-8016-48FD-B0C0-6C46A22F9032}" srcOrd="3" destOrd="0" presId="urn:microsoft.com/office/officeart/2005/8/layout/lProcess1"/>
    <dgm:cxn modelId="{4B84CF8E-91F9-4109-8283-72D81A5547F9}" type="presParOf" srcId="{D7DD372C-3ED4-43ED-9BB4-9B1F27EBD3C6}" destId="{8F231618-C417-4C0C-AE30-6EBEA3A34049}" srcOrd="4" destOrd="0" presId="urn:microsoft.com/office/officeart/2005/8/layout/lProcess1"/>
    <dgm:cxn modelId="{509848A9-B670-4077-96D5-7CE4D70FA4F2}" type="presParOf" srcId="{D7DD372C-3ED4-43ED-9BB4-9B1F27EBD3C6}" destId="{0B2C1CFF-C368-4D70-BFF3-BC74E5565BC9}" srcOrd="5" destOrd="0" presId="urn:microsoft.com/office/officeart/2005/8/layout/lProcess1"/>
    <dgm:cxn modelId="{01BE27E4-B0FB-4834-BDC1-221424C78830}" type="presParOf" srcId="{D7DD372C-3ED4-43ED-9BB4-9B1F27EBD3C6}" destId="{7FB6C339-359D-4E35-AE57-90AC96E3CFFF}" srcOrd="6" destOrd="0" presId="urn:microsoft.com/office/officeart/2005/8/layout/lProcess1"/>
    <dgm:cxn modelId="{AC4770D8-EF02-457C-B904-FB7676E6921F}" type="presParOf" srcId="{D7DD372C-3ED4-43ED-9BB4-9B1F27EBD3C6}" destId="{C1C58FA5-B30D-475A-B381-AC1060EE57A7}" srcOrd="7" destOrd="0" presId="urn:microsoft.com/office/officeart/2005/8/layout/lProcess1"/>
    <dgm:cxn modelId="{5FFC13F0-00B2-492D-9EA2-CA60A1F5C084}" type="presParOf" srcId="{D7DD372C-3ED4-43ED-9BB4-9B1F27EBD3C6}" destId="{CCFBA3ED-0A06-4F2D-8757-5763C340266C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D47FEF-51E8-4C37-A13F-446267B97B0D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A2097363-CA63-4AA1-B46A-485643985C2F}">
      <dgm:prSet phldrT="[Texto]" custT="1"/>
      <dgm:spPr/>
      <dgm:t>
        <a:bodyPr/>
        <a:lstStyle/>
        <a:p>
          <a:r>
            <a:rPr lang="es-EC" sz="1600" b="1" dirty="0" err="1" smtClean="0"/>
            <a:t>InterCAN</a:t>
          </a:r>
          <a:endParaRPr lang="es-ES" sz="1600" dirty="0"/>
        </a:p>
      </dgm:t>
    </dgm:pt>
    <dgm:pt modelId="{051AEA75-E68E-4B99-912D-ED5010603F2F}" type="parTrans" cxnId="{67E95B22-A942-40EC-8096-D4C9811D1A93}">
      <dgm:prSet/>
      <dgm:spPr/>
      <dgm:t>
        <a:bodyPr/>
        <a:lstStyle/>
        <a:p>
          <a:endParaRPr lang="es-ES" sz="2000"/>
        </a:p>
      </dgm:t>
    </dgm:pt>
    <dgm:pt modelId="{99AB9C56-7161-4BE7-AF3B-F39CB4C0FC07}" type="sibTrans" cxnId="{67E95B22-A942-40EC-8096-D4C9811D1A93}">
      <dgm:prSet/>
      <dgm:spPr/>
      <dgm:t>
        <a:bodyPr/>
        <a:lstStyle/>
        <a:p>
          <a:endParaRPr lang="es-ES" sz="2000"/>
        </a:p>
      </dgm:t>
    </dgm:pt>
    <dgm:pt modelId="{7DDB7F4B-46D4-4428-A556-3090BC8D0AD2}">
      <dgm:prSet phldrT="[Texto]" custT="1"/>
      <dgm:spPr/>
      <dgm:t>
        <a:bodyPr/>
        <a:lstStyle/>
        <a:p>
          <a:r>
            <a:rPr lang="es-EC" sz="1400" dirty="0" smtClean="0"/>
            <a:t>Contribuir a la integración económica regional a través de la legislación y de prácticas armonizadas o de su reconocimiento mutuo</a:t>
          </a:r>
          <a:endParaRPr lang="es-ES" sz="1400" dirty="0"/>
        </a:p>
      </dgm:t>
    </dgm:pt>
    <dgm:pt modelId="{8A2100C0-C139-4D62-91A2-FEC676B2B899}" type="parTrans" cxnId="{934CF41A-A3A7-4825-BB86-BAB1CFC8AE75}">
      <dgm:prSet/>
      <dgm:spPr/>
      <dgm:t>
        <a:bodyPr/>
        <a:lstStyle/>
        <a:p>
          <a:endParaRPr lang="es-ES" sz="2000"/>
        </a:p>
      </dgm:t>
    </dgm:pt>
    <dgm:pt modelId="{3D4ADE03-F9D5-4A20-A90D-4D9188C4098C}" type="sibTrans" cxnId="{934CF41A-A3A7-4825-BB86-BAB1CFC8AE75}">
      <dgm:prSet/>
      <dgm:spPr/>
      <dgm:t>
        <a:bodyPr/>
        <a:lstStyle/>
        <a:p>
          <a:endParaRPr lang="es-ES" sz="2000"/>
        </a:p>
      </dgm:t>
    </dgm:pt>
    <dgm:pt modelId="{50FECA7A-3C82-41E5-8501-DC89263CD442}">
      <dgm:prSet phldrT="[Texto]" custT="1"/>
      <dgm:spPr/>
      <dgm:t>
        <a:bodyPr/>
        <a:lstStyle/>
        <a:p>
          <a:r>
            <a:rPr lang="es-EC" sz="1600" b="1" dirty="0" err="1" smtClean="0"/>
            <a:t>Export</a:t>
          </a:r>
          <a:r>
            <a:rPr lang="es-EC" sz="1600" b="1" dirty="0" smtClean="0"/>
            <a:t> </a:t>
          </a:r>
          <a:r>
            <a:rPr lang="es-EC" sz="1600" b="1" dirty="0" err="1" smtClean="0"/>
            <a:t>Helpdesk</a:t>
          </a:r>
          <a:r>
            <a:rPr lang="es-EC" sz="1600" b="1" dirty="0" smtClean="0"/>
            <a:t> </a:t>
          </a:r>
          <a:endParaRPr lang="es-ES" sz="1600" dirty="0"/>
        </a:p>
      </dgm:t>
    </dgm:pt>
    <dgm:pt modelId="{518E0279-424E-4490-8C8B-10E44111E904}" type="parTrans" cxnId="{E54585AD-A931-4711-BA45-8F86E8ACF56E}">
      <dgm:prSet/>
      <dgm:spPr/>
      <dgm:t>
        <a:bodyPr/>
        <a:lstStyle/>
        <a:p>
          <a:endParaRPr lang="es-ES" sz="2000"/>
        </a:p>
      </dgm:t>
    </dgm:pt>
    <dgm:pt modelId="{C1B3E2BC-08CD-45FF-9E3D-C9B401F1F8D6}" type="sibTrans" cxnId="{E54585AD-A931-4711-BA45-8F86E8ACF56E}">
      <dgm:prSet/>
      <dgm:spPr/>
      <dgm:t>
        <a:bodyPr/>
        <a:lstStyle/>
        <a:p>
          <a:endParaRPr lang="es-ES" sz="2000"/>
        </a:p>
      </dgm:t>
    </dgm:pt>
    <dgm:pt modelId="{594E8AFE-98C7-4B18-8583-9E21058A8597}">
      <dgm:prSet phldrT="[Texto]" custT="1"/>
      <dgm:spPr/>
      <dgm:t>
        <a:bodyPr/>
        <a:lstStyle/>
        <a:p>
          <a:r>
            <a:rPr lang="es-EC" sz="1400" dirty="0" smtClean="0"/>
            <a:t>Esta ventanilla única mejorar al acceso a los merados europeos</a:t>
          </a:r>
          <a:endParaRPr lang="es-ES" sz="1400" dirty="0"/>
        </a:p>
      </dgm:t>
    </dgm:pt>
    <dgm:pt modelId="{40958FCE-2608-4C19-A0F6-6589C96836B5}" type="parTrans" cxnId="{7D8156AC-3A8A-417C-BFC3-FBDA12A0ED23}">
      <dgm:prSet/>
      <dgm:spPr/>
      <dgm:t>
        <a:bodyPr/>
        <a:lstStyle/>
        <a:p>
          <a:endParaRPr lang="es-ES" sz="2000"/>
        </a:p>
      </dgm:t>
    </dgm:pt>
    <dgm:pt modelId="{1FAECA23-76F2-46FC-9946-F5174C842973}" type="sibTrans" cxnId="{7D8156AC-3A8A-417C-BFC3-FBDA12A0ED23}">
      <dgm:prSet/>
      <dgm:spPr/>
      <dgm:t>
        <a:bodyPr/>
        <a:lstStyle/>
        <a:p>
          <a:endParaRPr lang="es-ES" sz="2000"/>
        </a:p>
      </dgm:t>
    </dgm:pt>
    <dgm:pt modelId="{ABAD3A06-027F-457E-A422-EB23E376A20C}">
      <dgm:prSet phldrT="[Texto]" custT="1"/>
      <dgm:spPr/>
      <dgm:t>
        <a:bodyPr/>
        <a:lstStyle/>
        <a:p>
          <a:r>
            <a:rPr lang="es-EC" sz="1600" b="1" dirty="0" smtClean="0"/>
            <a:t>ECUAPASS</a:t>
          </a:r>
          <a:endParaRPr lang="es-ES" sz="1600" dirty="0"/>
        </a:p>
      </dgm:t>
    </dgm:pt>
    <dgm:pt modelId="{CB9D4AA5-E8DC-40FC-9F58-358F57B2E651}" type="parTrans" cxnId="{58DB8B3F-B8E8-4BA4-94BB-A841F5FAAF59}">
      <dgm:prSet/>
      <dgm:spPr/>
      <dgm:t>
        <a:bodyPr/>
        <a:lstStyle/>
        <a:p>
          <a:endParaRPr lang="es-ES" sz="2000"/>
        </a:p>
      </dgm:t>
    </dgm:pt>
    <dgm:pt modelId="{03ADA4CE-22E4-4825-9106-567020902220}" type="sibTrans" cxnId="{58DB8B3F-B8E8-4BA4-94BB-A841F5FAAF59}">
      <dgm:prSet/>
      <dgm:spPr/>
      <dgm:t>
        <a:bodyPr/>
        <a:lstStyle/>
        <a:p>
          <a:endParaRPr lang="es-ES" sz="2000"/>
        </a:p>
      </dgm:t>
    </dgm:pt>
    <dgm:pt modelId="{E91B1905-90B5-4365-9863-70026851D910}">
      <dgm:prSet phldrT="[Texto]" custT="1"/>
      <dgm:spPr/>
      <dgm:t>
        <a:bodyPr/>
        <a:lstStyle/>
        <a:p>
          <a:r>
            <a:rPr lang="es-EC" sz="1400" dirty="0" smtClean="0"/>
            <a:t>Este mecanismo desarrollado por el Estado tiene el objetivo de simplificar los procesos y tramites de exportación de los empresarios ecuatorianos.</a:t>
          </a:r>
          <a:endParaRPr lang="es-ES" sz="1400" dirty="0"/>
        </a:p>
      </dgm:t>
    </dgm:pt>
    <dgm:pt modelId="{8721B711-D4BE-44A7-9A01-8B13CCD822C6}" type="parTrans" cxnId="{A42AB165-FE67-4FF3-A831-B50204A0BF3C}">
      <dgm:prSet/>
      <dgm:spPr/>
      <dgm:t>
        <a:bodyPr/>
        <a:lstStyle/>
        <a:p>
          <a:endParaRPr lang="es-ES" sz="2000"/>
        </a:p>
      </dgm:t>
    </dgm:pt>
    <dgm:pt modelId="{3140A092-7996-4DB9-9088-7DEB961E8E6E}" type="sibTrans" cxnId="{A42AB165-FE67-4FF3-A831-B50204A0BF3C}">
      <dgm:prSet/>
      <dgm:spPr/>
      <dgm:t>
        <a:bodyPr/>
        <a:lstStyle/>
        <a:p>
          <a:endParaRPr lang="es-ES" sz="2000"/>
        </a:p>
      </dgm:t>
    </dgm:pt>
    <dgm:pt modelId="{EA53AD2E-8273-4A55-AD06-102884A99BFC}">
      <dgm:prSet phldrT="[Texto]" custT="1"/>
      <dgm:spPr/>
      <dgm:t>
        <a:bodyPr/>
        <a:lstStyle/>
        <a:p>
          <a:r>
            <a:rPr lang="es-EC" sz="1600" b="1" dirty="0" smtClean="0"/>
            <a:t>Programa AL-INVEST 5.0</a:t>
          </a:r>
          <a:endParaRPr lang="es-ES" sz="1600" dirty="0"/>
        </a:p>
      </dgm:t>
    </dgm:pt>
    <dgm:pt modelId="{9F613797-AB8E-40BF-B93B-2F2105326197}" type="parTrans" cxnId="{D141EF49-BC8D-4380-A378-5112272A7B6D}">
      <dgm:prSet/>
      <dgm:spPr/>
      <dgm:t>
        <a:bodyPr/>
        <a:lstStyle/>
        <a:p>
          <a:endParaRPr lang="es-ES" sz="2000"/>
        </a:p>
      </dgm:t>
    </dgm:pt>
    <dgm:pt modelId="{8B2BA693-E8B8-4EF9-B20C-7E0D02D7CAB4}" type="sibTrans" cxnId="{D141EF49-BC8D-4380-A378-5112272A7B6D}">
      <dgm:prSet/>
      <dgm:spPr/>
      <dgm:t>
        <a:bodyPr/>
        <a:lstStyle/>
        <a:p>
          <a:endParaRPr lang="es-ES" sz="2000"/>
        </a:p>
      </dgm:t>
    </dgm:pt>
    <dgm:pt modelId="{BAE4DE6F-7334-4819-B4DC-CBB2E134283D}">
      <dgm:prSet phldrT="[Texto]" custT="1"/>
      <dgm:spPr/>
      <dgm:t>
        <a:bodyPr/>
        <a:lstStyle/>
        <a:p>
          <a:r>
            <a:rPr lang="es-EC" sz="1400" dirty="0" smtClean="0"/>
            <a:t>Su objetivo ha sido atraer inversiones europeas a la región</a:t>
          </a:r>
          <a:endParaRPr lang="es-ES" sz="1400" dirty="0"/>
        </a:p>
      </dgm:t>
    </dgm:pt>
    <dgm:pt modelId="{7320D6D0-D70B-4A8F-BEC7-CE87A75C4B9B}" type="parTrans" cxnId="{73B2056D-A09C-4954-86C5-6F9603022490}">
      <dgm:prSet/>
      <dgm:spPr/>
      <dgm:t>
        <a:bodyPr/>
        <a:lstStyle/>
        <a:p>
          <a:endParaRPr lang="es-ES" sz="2000"/>
        </a:p>
      </dgm:t>
    </dgm:pt>
    <dgm:pt modelId="{6C4C8463-B35B-440D-BEB6-CEA16D7EC904}" type="sibTrans" cxnId="{73B2056D-A09C-4954-86C5-6F9603022490}">
      <dgm:prSet/>
      <dgm:spPr/>
      <dgm:t>
        <a:bodyPr/>
        <a:lstStyle/>
        <a:p>
          <a:endParaRPr lang="es-ES" sz="2000"/>
        </a:p>
      </dgm:t>
    </dgm:pt>
    <dgm:pt modelId="{1F4D558C-60F0-4244-B9EC-E2602C9F92A1}" type="pres">
      <dgm:prSet presAssocID="{E7D47FEF-51E8-4C37-A13F-446267B97B0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00BBB6F-ABBA-4136-B616-35F91B90505D}" type="pres">
      <dgm:prSet presAssocID="{E7D47FEF-51E8-4C37-A13F-446267B97B0D}" presName="children" presStyleCnt="0"/>
      <dgm:spPr/>
    </dgm:pt>
    <dgm:pt modelId="{5A6F213E-BF71-486D-8A20-9DE5A9AE0123}" type="pres">
      <dgm:prSet presAssocID="{E7D47FEF-51E8-4C37-A13F-446267B97B0D}" presName="child1group" presStyleCnt="0"/>
      <dgm:spPr/>
    </dgm:pt>
    <dgm:pt modelId="{52CA561D-0EFE-4F7D-B3B6-D9F719CF9343}" type="pres">
      <dgm:prSet presAssocID="{E7D47FEF-51E8-4C37-A13F-446267B97B0D}" presName="child1" presStyleLbl="bgAcc1" presStyleIdx="0" presStyleCnt="4" custScaleX="142428" custScaleY="107116" custLinFactNeighborX="-41841" custLinFactNeighborY="5439"/>
      <dgm:spPr/>
      <dgm:t>
        <a:bodyPr/>
        <a:lstStyle/>
        <a:p>
          <a:endParaRPr lang="es-ES"/>
        </a:p>
      </dgm:t>
    </dgm:pt>
    <dgm:pt modelId="{A33089C3-DE66-4DD7-AD30-440BDC964052}" type="pres">
      <dgm:prSet presAssocID="{E7D47FEF-51E8-4C37-A13F-446267B97B0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B009C1-74B2-4500-9C2A-4E51B6A1666A}" type="pres">
      <dgm:prSet presAssocID="{E7D47FEF-51E8-4C37-A13F-446267B97B0D}" presName="child2group" presStyleCnt="0"/>
      <dgm:spPr/>
    </dgm:pt>
    <dgm:pt modelId="{1EE2AABD-3BF7-4636-B599-0F0618E5320D}" type="pres">
      <dgm:prSet presAssocID="{E7D47FEF-51E8-4C37-A13F-446267B97B0D}" presName="child2" presStyleLbl="bgAcc1" presStyleIdx="1" presStyleCnt="4" custScaleX="159428" custLinFactNeighborX="27671" custLinFactNeighborY="0"/>
      <dgm:spPr/>
      <dgm:t>
        <a:bodyPr/>
        <a:lstStyle/>
        <a:p>
          <a:endParaRPr lang="es-ES"/>
        </a:p>
      </dgm:t>
    </dgm:pt>
    <dgm:pt modelId="{F505E2C3-1A75-4C9E-9D0E-D940DCAA3B84}" type="pres">
      <dgm:prSet presAssocID="{E7D47FEF-51E8-4C37-A13F-446267B97B0D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CB29F6-FD69-44A0-9EC9-962D5538494A}" type="pres">
      <dgm:prSet presAssocID="{E7D47FEF-51E8-4C37-A13F-446267B97B0D}" presName="child3group" presStyleCnt="0"/>
      <dgm:spPr/>
    </dgm:pt>
    <dgm:pt modelId="{4F1E4D3B-E243-4598-9E3F-EF832C9283BF}" type="pres">
      <dgm:prSet presAssocID="{E7D47FEF-51E8-4C37-A13F-446267B97B0D}" presName="child3" presStyleLbl="bgAcc1" presStyleIdx="2" presStyleCnt="4" custScaleX="154398" custScaleY="132050" custLinFactNeighborX="29968" custLinFactNeighborY="-11964"/>
      <dgm:spPr/>
      <dgm:t>
        <a:bodyPr/>
        <a:lstStyle/>
        <a:p>
          <a:endParaRPr lang="es-ES"/>
        </a:p>
      </dgm:t>
    </dgm:pt>
    <dgm:pt modelId="{F8652FE5-B8EB-41D5-B89E-9BE24E12DF70}" type="pres">
      <dgm:prSet presAssocID="{E7D47FEF-51E8-4C37-A13F-446267B97B0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A34AFD-6D35-42CC-9CEB-7D2076BA5766}" type="pres">
      <dgm:prSet presAssocID="{E7D47FEF-51E8-4C37-A13F-446267B97B0D}" presName="child4group" presStyleCnt="0"/>
      <dgm:spPr/>
    </dgm:pt>
    <dgm:pt modelId="{AC69AE8E-F1EF-4475-9EF0-DDDD926942CF}" type="pres">
      <dgm:prSet presAssocID="{E7D47FEF-51E8-4C37-A13F-446267B97B0D}" presName="child4" presStyleLbl="bgAcc1" presStyleIdx="3" presStyleCnt="4" custScaleX="164607" custLinFactNeighborX="-16737" custLinFactNeighborY="1360"/>
      <dgm:spPr/>
      <dgm:t>
        <a:bodyPr/>
        <a:lstStyle/>
        <a:p>
          <a:endParaRPr lang="es-ES"/>
        </a:p>
      </dgm:t>
    </dgm:pt>
    <dgm:pt modelId="{F84546FE-B628-4B0A-B056-F268A65196F0}" type="pres">
      <dgm:prSet presAssocID="{E7D47FEF-51E8-4C37-A13F-446267B97B0D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61F8E3-2D0B-4E00-84D0-0B30CCD81A45}" type="pres">
      <dgm:prSet presAssocID="{E7D47FEF-51E8-4C37-A13F-446267B97B0D}" presName="childPlaceholder" presStyleCnt="0"/>
      <dgm:spPr/>
    </dgm:pt>
    <dgm:pt modelId="{2C3733D4-3169-464B-8EA5-2F6079E9F53D}" type="pres">
      <dgm:prSet presAssocID="{E7D47FEF-51E8-4C37-A13F-446267B97B0D}" presName="circle" presStyleCnt="0"/>
      <dgm:spPr/>
    </dgm:pt>
    <dgm:pt modelId="{DDE77A49-C036-4530-AD45-FEAF35E71B7F}" type="pres">
      <dgm:prSet presAssocID="{E7D47FEF-51E8-4C37-A13F-446267B97B0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285005-9481-4798-8B28-3E9921381700}" type="pres">
      <dgm:prSet presAssocID="{E7D47FEF-51E8-4C37-A13F-446267B97B0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AF06DC-EE6F-4DB8-9A27-6DBDE5FC1246}" type="pres">
      <dgm:prSet presAssocID="{E7D47FEF-51E8-4C37-A13F-446267B97B0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742248-27FF-44E4-BDEF-A072AD3E7045}" type="pres">
      <dgm:prSet presAssocID="{E7D47FEF-51E8-4C37-A13F-446267B97B0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58F69F-8DF7-448F-B9A4-02B7964099B5}" type="pres">
      <dgm:prSet presAssocID="{E7D47FEF-51E8-4C37-A13F-446267B97B0D}" presName="quadrantPlaceholder" presStyleCnt="0"/>
      <dgm:spPr/>
    </dgm:pt>
    <dgm:pt modelId="{5E811843-FBA0-4D1A-953E-A9B651B06771}" type="pres">
      <dgm:prSet presAssocID="{E7D47FEF-51E8-4C37-A13F-446267B97B0D}" presName="center1" presStyleLbl="fgShp" presStyleIdx="0" presStyleCnt="2"/>
      <dgm:spPr/>
    </dgm:pt>
    <dgm:pt modelId="{ED49BE79-0B5A-44AF-84A3-D4971312E7DD}" type="pres">
      <dgm:prSet presAssocID="{E7D47FEF-51E8-4C37-A13F-446267B97B0D}" presName="center2" presStyleLbl="fgShp" presStyleIdx="1" presStyleCnt="2"/>
      <dgm:spPr/>
    </dgm:pt>
  </dgm:ptLst>
  <dgm:cxnLst>
    <dgm:cxn modelId="{01DACE96-9CA6-43E1-AB1C-C742F4531CC5}" type="presOf" srcId="{E91B1905-90B5-4365-9863-70026851D910}" destId="{F8652FE5-B8EB-41D5-B89E-9BE24E12DF70}" srcOrd="1" destOrd="0" presId="urn:microsoft.com/office/officeart/2005/8/layout/cycle4"/>
    <dgm:cxn modelId="{58DB8B3F-B8E8-4BA4-94BB-A841F5FAAF59}" srcId="{E7D47FEF-51E8-4C37-A13F-446267B97B0D}" destId="{ABAD3A06-027F-457E-A422-EB23E376A20C}" srcOrd="2" destOrd="0" parTransId="{CB9D4AA5-E8DC-40FC-9F58-358F57B2E651}" sibTransId="{03ADA4CE-22E4-4825-9106-567020902220}"/>
    <dgm:cxn modelId="{2D0AB959-1084-4C05-955D-B263F7B52F7D}" type="presOf" srcId="{BAE4DE6F-7334-4819-B4DC-CBB2E134283D}" destId="{F84546FE-B628-4B0A-B056-F268A65196F0}" srcOrd="1" destOrd="0" presId="urn:microsoft.com/office/officeart/2005/8/layout/cycle4"/>
    <dgm:cxn modelId="{67E95B22-A942-40EC-8096-D4C9811D1A93}" srcId="{E7D47FEF-51E8-4C37-A13F-446267B97B0D}" destId="{A2097363-CA63-4AA1-B46A-485643985C2F}" srcOrd="0" destOrd="0" parTransId="{051AEA75-E68E-4B99-912D-ED5010603F2F}" sibTransId="{99AB9C56-7161-4BE7-AF3B-F39CB4C0FC07}"/>
    <dgm:cxn modelId="{ED7204CE-4BF1-4F58-9DEE-F47E675CF6DD}" type="presOf" srcId="{A2097363-CA63-4AA1-B46A-485643985C2F}" destId="{DDE77A49-C036-4530-AD45-FEAF35E71B7F}" srcOrd="0" destOrd="0" presId="urn:microsoft.com/office/officeart/2005/8/layout/cycle4"/>
    <dgm:cxn modelId="{53DE56AA-391F-43D6-BFAE-A88FAB6BE603}" type="presOf" srcId="{594E8AFE-98C7-4B18-8583-9E21058A8597}" destId="{1EE2AABD-3BF7-4636-B599-0F0618E5320D}" srcOrd="0" destOrd="0" presId="urn:microsoft.com/office/officeart/2005/8/layout/cycle4"/>
    <dgm:cxn modelId="{1EEAA0F2-F841-4DAE-86F1-CF6594F24D68}" type="presOf" srcId="{ABAD3A06-027F-457E-A422-EB23E376A20C}" destId="{B7AF06DC-EE6F-4DB8-9A27-6DBDE5FC1246}" srcOrd="0" destOrd="0" presId="urn:microsoft.com/office/officeart/2005/8/layout/cycle4"/>
    <dgm:cxn modelId="{658A8D26-3130-4571-AE20-592CF8C4A9B6}" type="presOf" srcId="{E7D47FEF-51E8-4C37-A13F-446267B97B0D}" destId="{1F4D558C-60F0-4244-B9EC-E2602C9F92A1}" srcOrd="0" destOrd="0" presId="urn:microsoft.com/office/officeart/2005/8/layout/cycle4"/>
    <dgm:cxn modelId="{73B2056D-A09C-4954-86C5-6F9603022490}" srcId="{EA53AD2E-8273-4A55-AD06-102884A99BFC}" destId="{BAE4DE6F-7334-4819-B4DC-CBB2E134283D}" srcOrd="0" destOrd="0" parTransId="{7320D6D0-D70B-4A8F-BEC7-CE87A75C4B9B}" sibTransId="{6C4C8463-B35B-440D-BEB6-CEA16D7EC904}"/>
    <dgm:cxn modelId="{A42AB165-FE67-4FF3-A831-B50204A0BF3C}" srcId="{ABAD3A06-027F-457E-A422-EB23E376A20C}" destId="{E91B1905-90B5-4365-9863-70026851D910}" srcOrd="0" destOrd="0" parTransId="{8721B711-D4BE-44A7-9A01-8B13CCD822C6}" sibTransId="{3140A092-7996-4DB9-9088-7DEB961E8E6E}"/>
    <dgm:cxn modelId="{947FDCEC-D096-47F3-BAAC-5F1C9AB95B57}" type="presOf" srcId="{7DDB7F4B-46D4-4428-A556-3090BC8D0AD2}" destId="{A33089C3-DE66-4DD7-AD30-440BDC964052}" srcOrd="1" destOrd="0" presId="urn:microsoft.com/office/officeart/2005/8/layout/cycle4"/>
    <dgm:cxn modelId="{B90A435E-EAC5-4E7A-A3B3-8CAA8E53BF57}" type="presOf" srcId="{50FECA7A-3C82-41E5-8501-DC89263CD442}" destId="{34285005-9481-4798-8B28-3E9921381700}" srcOrd="0" destOrd="0" presId="urn:microsoft.com/office/officeart/2005/8/layout/cycle4"/>
    <dgm:cxn modelId="{674726D3-1905-4302-87C8-8F8FCBF49B6A}" type="presOf" srcId="{E91B1905-90B5-4365-9863-70026851D910}" destId="{4F1E4D3B-E243-4598-9E3F-EF832C9283BF}" srcOrd="0" destOrd="0" presId="urn:microsoft.com/office/officeart/2005/8/layout/cycle4"/>
    <dgm:cxn modelId="{E54585AD-A931-4711-BA45-8F86E8ACF56E}" srcId="{E7D47FEF-51E8-4C37-A13F-446267B97B0D}" destId="{50FECA7A-3C82-41E5-8501-DC89263CD442}" srcOrd="1" destOrd="0" parTransId="{518E0279-424E-4490-8C8B-10E44111E904}" sibTransId="{C1B3E2BC-08CD-45FF-9E3D-C9B401F1F8D6}"/>
    <dgm:cxn modelId="{03DED973-BAB6-4FC4-955E-130242B0FF36}" type="presOf" srcId="{594E8AFE-98C7-4B18-8583-9E21058A8597}" destId="{F505E2C3-1A75-4C9E-9D0E-D940DCAA3B84}" srcOrd="1" destOrd="0" presId="urn:microsoft.com/office/officeart/2005/8/layout/cycle4"/>
    <dgm:cxn modelId="{D141EF49-BC8D-4380-A378-5112272A7B6D}" srcId="{E7D47FEF-51E8-4C37-A13F-446267B97B0D}" destId="{EA53AD2E-8273-4A55-AD06-102884A99BFC}" srcOrd="3" destOrd="0" parTransId="{9F613797-AB8E-40BF-B93B-2F2105326197}" sibTransId="{8B2BA693-E8B8-4EF9-B20C-7E0D02D7CAB4}"/>
    <dgm:cxn modelId="{7D8156AC-3A8A-417C-BFC3-FBDA12A0ED23}" srcId="{50FECA7A-3C82-41E5-8501-DC89263CD442}" destId="{594E8AFE-98C7-4B18-8583-9E21058A8597}" srcOrd="0" destOrd="0" parTransId="{40958FCE-2608-4C19-A0F6-6589C96836B5}" sibTransId="{1FAECA23-76F2-46FC-9946-F5174C842973}"/>
    <dgm:cxn modelId="{65D33261-9100-496B-A79C-E1B119C3A1DD}" type="presOf" srcId="{BAE4DE6F-7334-4819-B4DC-CBB2E134283D}" destId="{AC69AE8E-F1EF-4475-9EF0-DDDD926942CF}" srcOrd="0" destOrd="0" presId="urn:microsoft.com/office/officeart/2005/8/layout/cycle4"/>
    <dgm:cxn modelId="{534A39B0-F1E4-46E5-9CE3-6CBE52B92584}" type="presOf" srcId="{EA53AD2E-8273-4A55-AD06-102884A99BFC}" destId="{2B742248-27FF-44E4-BDEF-A072AD3E7045}" srcOrd="0" destOrd="0" presId="urn:microsoft.com/office/officeart/2005/8/layout/cycle4"/>
    <dgm:cxn modelId="{8F00A487-4756-4E3F-98E5-08B97F4968E1}" type="presOf" srcId="{7DDB7F4B-46D4-4428-A556-3090BC8D0AD2}" destId="{52CA561D-0EFE-4F7D-B3B6-D9F719CF9343}" srcOrd="0" destOrd="0" presId="urn:microsoft.com/office/officeart/2005/8/layout/cycle4"/>
    <dgm:cxn modelId="{934CF41A-A3A7-4825-BB86-BAB1CFC8AE75}" srcId="{A2097363-CA63-4AA1-B46A-485643985C2F}" destId="{7DDB7F4B-46D4-4428-A556-3090BC8D0AD2}" srcOrd="0" destOrd="0" parTransId="{8A2100C0-C139-4D62-91A2-FEC676B2B899}" sibTransId="{3D4ADE03-F9D5-4A20-A90D-4D9188C4098C}"/>
    <dgm:cxn modelId="{102259A7-A1BD-4C42-98C5-4EE644885125}" type="presParOf" srcId="{1F4D558C-60F0-4244-B9EC-E2602C9F92A1}" destId="{100BBB6F-ABBA-4136-B616-35F91B90505D}" srcOrd="0" destOrd="0" presId="urn:microsoft.com/office/officeart/2005/8/layout/cycle4"/>
    <dgm:cxn modelId="{67D3445E-4280-4674-A789-8CCE7D35C426}" type="presParOf" srcId="{100BBB6F-ABBA-4136-B616-35F91B90505D}" destId="{5A6F213E-BF71-486D-8A20-9DE5A9AE0123}" srcOrd="0" destOrd="0" presId="urn:microsoft.com/office/officeart/2005/8/layout/cycle4"/>
    <dgm:cxn modelId="{C882DBAE-5048-4583-BA2A-565EE1D22DBF}" type="presParOf" srcId="{5A6F213E-BF71-486D-8A20-9DE5A9AE0123}" destId="{52CA561D-0EFE-4F7D-B3B6-D9F719CF9343}" srcOrd="0" destOrd="0" presId="urn:microsoft.com/office/officeart/2005/8/layout/cycle4"/>
    <dgm:cxn modelId="{01B107CE-CD23-4BEE-97AD-0F57C9A0A9D3}" type="presParOf" srcId="{5A6F213E-BF71-486D-8A20-9DE5A9AE0123}" destId="{A33089C3-DE66-4DD7-AD30-440BDC964052}" srcOrd="1" destOrd="0" presId="urn:microsoft.com/office/officeart/2005/8/layout/cycle4"/>
    <dgm:cxn modelId="{B5E70F3D-035D-4AFB-A85F-21256E84FE86}" type="presParOf" srcId="{100BBB6F-ABBA-4136-B616-35F91B90505D}" destId="{F5B009C1-74B2-4500-9C2A-4E51B6A1666A}" srcOrd="1" destOrd="0" presId="urn:microsoft.com/office/officeart/2005/8/layout/cycle4"/>
    <dgm:cxn modelId="{A52EBBEA-B630-45D9-BFE2-588C1A7099C3}" type="presParOf" srcId="{F5B009C1-74B2-4500-9C2A-4E51B6A1666A}" destId="{1EE2AABD-3BF7-4636-B599-0F0618E5320D}" srcOrd="0" destOrd="0" presId="urn:microsoft.com/office/officeart/2005/8/layout/cycle4"/>
    <dgm:cxn modelId="{DFB6BBEA-68D0-42D8-B3B6-2F75362B20C8}" type="presParOf" srcId="{F5B009C1-74B2-4500-9C2A-4E51B6A1666A}" destId="{F505E2C3-1A75-4C9E-9D0E-D940DCAA3B84}" srcOrd="1" destOrd="0" presId="urn:microsoft.com/office/officeart/2005/8/layout/cycle4"/>
    <dgm:cxn modelId="{1E6EB02A-4306-404C-B830-0B961FDB9498}" type="presParOf" srcId="{100BBB6F-ABBA-4136-B616-35F91B90505D}" destId="{51CB29F6-FD69-44A0-9EC9-962D5538494A}" srcOrd="2" destOrd="0" presId="urn:microsoft.com/office/officeart/2005/8/layout/cycle4"/>
    <dgm:cxn modelId="{ACFDFEFB-BA98-4447-ABA2-3CA577EF06DB}" type="presParOf" srcId="{51CB29F6-FD69-44A0-9EC9-962D5538494A}" destId="{4F1E4D3B-E243-4598-9E3F-EF832C9283BF}" srcOrd="0" destOrd="0" presId="urn:microsoft.com/office/officeart/2005/8/layout/cycle4"/>
    <dgm:cxn modelId="{47FEB2A8-51DC-437B-9417-F03199B7B502}" type="presParOf" srcId="{51CB29F6-FD69-44A0-9EC9-962D5538494A}" destId="{F8652FE5-B8EB-41D5-B89E-9BE24E12DF70}" srcOrd="1" destOrd="0" presId="urn:microsoft.com/office/officeart/2005/8/layout/cycle4"/>
    <dgm:cxn modelId="{C5CF175B-1CB0-4D25-A2A8-E0514E71EFAC}" type="presParOf" srcId="{100BBB6F-ABBA-4136-B616-35F91B90505D}" destId="{1DA34AFD-6D35-42CC-9CEB-7D2076BA5766}" srcOrd="3" destOrd="0" presId="urn:microsoft.com/office/officeart/2005/8/layout/cycle4"/>
    <dgm:cxn modelId="{307F4721-8571-4F6F-B181-A078B14535A4}" type="presParOf" srcId="{1DA34AFD-6D35-42CC-9CEB-7D2076BA5766}" destId="{AC69AE8E-F1EF-4475-9EF0-DDDD926942CF}" srcOrd="0" destOrd="0" presId="urn:microsoft.com/office/officeart/2005/8/layout/cycle4"/>
    <dgm:cxn modelId="{EF1B2933-4B55-44DD-8A34-ADF3E13FB3B3}" type="presParOf" srcId="{1DA34AFD-6D35-42CC-9CEB-7D2076BA5766}" destId="{F84546FE-B628-4B0A-B056-F268A65196F0}" srcOrd="1" destOrd="0" presId="urn:microsoft.com/office/officeart/2005/8/layout/cycle4"/>
    <dgm:cxn modelId="{240D6D39-4D5C-4192-894B-0ACE6A949B42}" type="presParOf" srcId="{100BBB6F-ABBA-4136-B616-35F91B90505D}" destId="{4461F8E3-2D0B-4E00-84D0-0B30CCD81A45}" srcOrd="4" destOrd="0" presId="urn:microsoft.com/office/officeart/2005/8/layout/cycle4"/>
    <dgm:cxn modelId="{8FE06037-3C56-4D57-B638-6B41B7BAE42D}" type="presParOf" srcId="{1F4D558C-60F0-4244-B9EC-E2602C9F92A1}" destId="{2C3733D4-3169-464B-8EA5-2F6079E9F53D}" srcOrd="1" destOrd="0" presId="urn:microsoft.com/office/officeart/2005/8/layout/cycle4"/>
    <dgm:cxn modelId="{5AA8C251-3AD7-43D8-B008-F4E2A13EA9BF}" type="presParOf" srcId="{2C3733D4-3169-464B-8EA5-2F6079E9F53D}" destId="{DDE77A49-C036-4530-AD45-FEAF35E71B7F}" srcOrd="0" destOrd="0" presId="urn:microsoft.com/office/officeart/2005/8/layout/cycle4"/>
    <dgm:cxn modelId="{0C1970B4-172A-408C-8B1F-4AD3F561AEA5}" type="presParOf" srcId="{2C3733D4-3169-464B-8EA5-2F6079E9F53D}" destId="{34285005-9481-4798-8B28-3E9921381700}" srcOrd="1" destOrd="0" presId="urn:microsoft.com/office/officeart/2005/8/layout/cycle4"/>
    <dgm:cxn modelId="{65C93A3E-ABE9-4879-B55E-C977F9710D60}" type="presParOf" srcId="{2C3733D4-3169-464B-8EA5-2F6079E9F53D}" destId="{B7AF06DC-EE6F-4DB8-9A27-6DBDE5FC1246}" srcOrd="2" destOrd="0" presId="urn:microsoft.com/office/officeart/2005/8/layout/cycle4"/>
    <dgm:cxn modelId="{0B254787-AB05-4D9C-89B8-F50242F89DA3}" type="presParOf" srcId="{2C3733D4-3169-464B-8EA5-2F6079E9F53D}" destId="{2B742248-27FF-44E4-BDEF-A072AD3E7045}" srcOrd="3" destOrd="0" presId="urn:microsoft.com/office/officeart/2005/8/layout/cycle4"/>
    <dgm:cxn modelId="{275F1E64-1AFF-41DF-9460-36E275D47E30}" type="presParOf" srcId="{2C3733D4-3169-464B-8EA5-2F6079E9F53D}" destId="{5758F69F-8DF7-448F-B9A4-02B7964099B5}" srcOrd="4" destOrd="0" presId="urn:microsoft.com/office/officeart/2005/8/layout/cycle4"/>
    <dgm:cxn modelId="{FB4FA248-2A58-4057-A875-87C97FCC8921}" type="presParOf" srcId="{1F4D558C-60F0-4244-B9EC-E2602C9F92A1}" destId="{5E811843-FBA0-4D1A-953E-A9B651B06771}" srcOrd="2" destOrd="0" presId="urn:microsoft.com/office/officeart/2005/8/layout/cycle4"/>
    <dgm:cxn modelId="{D3276803-1181-409C-94D5-5A41CD2E0FAB}" type="presParOf" srcId="{1F4D558C-60F0-4244-B9EC-E2602C9F92A1}" destId="{ED49BE79-0B5A-44AF-84A3-D4971312E7D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6FDD0-A6F3-429E-8BEB-DB409D37AC01}">
      <dsp:nvSpPr>
        <dsp:cNvPr id="0" name=""/>
        <dsp:cNvSpPr/>
      </dsp:nvSpPr>
      <dsp:spPr>
        <a:xfrm>
          <a:off x="394529" y="0"/>
          <a:ext cx="2601293" cy="4205030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304307-F20A-4950-915F-8179ADC07D61}">
      <dsp:nvSpPr>
        <dsp:cNvPr id="0" name=""/>
        <dsp:cNvSpPr/>
      </dsp:nvSpPr>
      <dsp:spPr>
        <a:xfrm>
          <a:off x="3073862" y="260039"/>
          <a:ext cx="4414317" cy="3684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La presente investigación nace de la necesidad de identificar y conocer las verdaderas potencialidades del sector camaronero de la provincia de Manabí, tomando en cuenta que se presenta una gran oportunidad de mercado a niveles internacionales.</a:t>
          </a:r>
          <a:endParaRPr lang="es-ES" sz="1800" kern="1200" dirty="0">
            <a:latin typeface="+mj-lt"/>
          </a:endParaRPr>
        </a:p>
      </dsp:txBody>
      <dsp:txXfrm>
        <a:off x="3073862" y="260039"/>
        <a:ext cx="4414317" cy="36849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F46AF-6F86-46C6-B195-A7EDE6C1F615}">
      <dsp:nvSpPr>
        <dsp:cNvPr id="0" name=""/>
        <dsp:cNvSpPr/>
      </dsp:nvSpPr>
      <dsp:spPr>
        <a:xfrm>
          <a:off x="1963370" y="1207"/>
          <a:ext cx="6288413" cy="8153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Determinar las ventajas que proporciona el Acuerdo Comercial Multipartes con la Unión Europea en el sector camaronero de la provincia de Manabí.</a:t>
          </a:r>
          <a:endParaRPr lang="es-ES" sz="1800" kern="1200" dirty="0"/>
        </a:p>
      </dsp:txBody>
      <dsp:txXfrm>
        <a:off x="1987250" y="25087"/>
        <a:ext cx="6240653" cy="767548"/>
      </dsp:txXfrm>
    </dsp:sp>
    <dsp:sp modelId="{4C172D48-F566-45CB-B22F-EADEC96ECBF7}">
      <dsp:nvSpPr>
        <dsp:cNvPr id="0" name=""/>
        <dsp:cNvSpPr/>
      </dsp:nvSpPr>
      <dsp:spPr>
        <a:xfrm>
          <a:off x="2592211" y="816516"/>
          <a:ext cx="628841" cy="508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62"/>
              </a:lnTo>
              <a:lnTo>
                <a:pt x="628841" y="50876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96442D-2683-4B05-827D-1CD584990CA8}">
      <dsp:nvSpPr>
        <dsp:cNvPr id="0" name=""/>
        <dsp:cNvSpPr/>
      </dsp:nvSpPr>
      <dsp:spPr>
        <a:xfrm>
          <a:off x="3221052" y="986104"/>
          <a:ext cx="4152794" cy="678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Caracterizar al sector camaronero ecuatoriano.</a:t>
          </a:r>
          <a:endParaRPr lang="es-ES" sz="1600" kern="1200" dirty="0"/>
        </a:p>
      </dsp:txBody>
      <dsp:txXfrm>
        <a:off x="3240920" y="1005972"/>
        <a:ext cx="4113058" cy="638614"/>
      </dsp:txXfrm>
    </dsp:sp>
    <dsp:sp modelId="{65D9BF54-76B0-4D81-90C0-4700569E96B6}">
      <dsp:nvSpPr>
        <dsp:cNvPr id="0" name=""/>
        <dsp:cNvSpPr/>
      </dsp:nvSpPr>
      <dsp:spPr>
        <a:xfrm>
          <a:off x="2592211" y="816516"/>
          <a:ext cx="628841" cy="1356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700"/>
              </a:lnTo>
              <a:lnTo>
                <a:pt x="628841" y="135670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62328-C540-4DE0-A20A-A20AD73282BA}">
      <dsp:nvSpPr>
        <dsp:cNvPr id="0" name=""/>
        <dsp:cNvSpPr/>
      </dsp:nvSpPr>
      <dsp:spPr>
        <a:xfrm>
          <a:off x="3221052" y="1834041"/>
          <a:ext cx="4170713" cy="678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Determinar las ventajas de la normativa del Acuerdo comercial Multipartes con la Unión Europea.</a:t>
          </a:r>
          <a:endParaRPr lang="es-ES" sz="1600" kern="1200" dirty="0"/>
        </a:p>
      </dsp:txBody>
      <dsp:txXfrm>
        <a:off x="3240920" y="1853909"/>
        <a:ext cx="4130977" cy="638614"/>
      </dsp:txXfrm>
    </dsp:sp>
    <dsp:sp modelId="{69071E66-CF99-45B3-910B-CA599EA3C33B}">
      <dsp:nvSpPr>
        <dsp:cNvPr id="0" name=""/>
        <dsp:cNvSpPr/>
      </dsp:nvSpPr>
      <dsp:spPr>
        <a:xfrm>
          <a:off x="2592211" y="816516"/>
          <a:ext cx="628841" cy="2389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9528"/>
              </a:lnTo>
              <a:lnTo>
                <a:pt x="628841" y="238952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7882F2-5494-42FB-9AE4-8BD9FA98F209}">
      <dsp:nvSpPr>
        <dsp:cNvPr id="0" name=""/>
        <dsp:cNvSpPr/>
      </dsp:nvSpPr>
      <dsp:spPr>
        <a:xfrm>
          <a:off x="3221052" y="2681979"/>
          <a:ext cx="4152794" cy="1048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Analizar los mecanismos idóneos para el aprovechamiento del convenio con la Unión Europea que beneficie al sector camaronero de la provincia de Manabí.</a:t>
          </a:r>
          <a:endParaRPr lang="es-ES" sz="1600" kern="1200" dirty="0"/>
        </a:p>
      </dsp:txBody>
      <dsp:txXfrm>
        <a:off x="3251751" y="2712678"/>
        <a:ext cx="4091396" cy="986734"/>
      </dsp:txXfrm>
    </dsp:sp>
    <dsp:sp modelId="{4272274F-A73B-43F4-A9B1-575F2C3CFD27}">
      <dsp:nvSpPr>
        <dsp:cNvPr id="0" name=""/>
        <dsp:cNvSpPr/>
      </dsp:nvSpPr>
      <dsp:spPr>
        <a:xfrm>
          <a:off x="2592211" y="816516"/>
          <a:ext cx="628841" cy="3422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2357"/>
              </a:lnTo>
              <a:lnTo>
                <a:pt x="628841" y="342235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E61D2-5A61-45B1-900A-9D81C433B19F}">
      <dsp:nvSpPr>
        <dsp:cNvPr id="0" name=""/>
        <dsp:cNvSpPr/>
      </dsp:nvSpPr>
      <dsp:spPr>
        <a:xfrm>
          <a:off x="3221052" y="3899699"/>
          <a:ext cx="4152794" cy="678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Comparar las potenciales ventajas comerciales y económicas con el Acuerdo Comercial Multipartes.</a:t>
          </a:r>
          <a:endParaRPr lang="es-ES" sz="1600" kern="1200" dirty="0"/>
        </a:p>
      </dsp:txBody>
      <dsp:txXfrm>
        <a:off x="3240920" y="3919567"/>
        <a:ext cx="4113058" cy="6386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CC796-8EF4-48A7-9792-39CC5EFDC68C}">
      <dsp:nvSpPr>
        <dsp:cNvPr id="0" name=""/>
        <dsp:cNvSpPr/>
      </dsp:nvSpPr>
      <dsp:spPr>
        <a:xfrm>
          <a:off x="176901" y="193041"/>
          <a:ext cx="4659977" cy="11649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 smtClean="0"/>
            <a:t>Teorías sobre el Comercio Internacional y el Comercio Justo </a:t>
          </a:r>
          <a:endParaRPr lang="es-ES" sz="2400" kern="1200" dirty="0"/>
        </a:p>
      </dsp:txBody>
      <dsp:txXfrm>
        <a:off x="211023" y="227163"/>
        <a:ext cx="4591733" cy="1096750"/>
      </dsp:txXfrm>
    </dsp:sp>
    <dsp:sp modelId="{6168A0CE-D584-42BD-8A84-0ECDAC8A85D4}">
      <dsp:nvSpPr>
        <dsp:cNvPr id="0" name=""/>
        <dsp:cNvSpPr/>
      </dsp:nvSpPr>
      <dsp:spPr>
        <a:xfrm rot="5400000">
          <a:off x="2404952" y="1459972"/>
          <a:ext cx="203874" cy="203874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92F1C-C1D6-4839-A7EE-AAFCB3F9643C}">
      <dsp:nvSpPr>
        <dsp:cNvPr id="0" name=""/>
        <dsp:cNvSpPr/>
      </dsp:nvSpPr>
      <dsp:spPr>
        <a:xfrm>
          <a:off x="404" y="1765783"/>
          <a:ext cx="5012970" cy="116499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La evolución del comercio exterior significa pasar de un país productor y exportador de materias primas a uno con la capacidad de transformar con tecnología y procesos orientados hacia la calidad productos altamente competitivos en mercados internacionales. </a:t>
          </a:r>
          <a:endParaRPr lang="es-ES" sz="1600" kern="1200" dirty="0"/>
        </a:p>
      </dsp:txBody>
      <dsp:txXfrm>
        <a:off x="34526" y="1799905"/>
        <a:ext cx="4944726" cy="1096750"/>
      </dsp:txXfrm>
    </dsp:sp>
    <dsp:sp modelId="{514BA1B2-1B10-452A-83C8-AD4B1C58A38C}">
      <dsp:nvSpPr>
        <dsp:cNvPr id="0" name=""/>
        <dsp:cNvSpPr/>
      </dsp:nvSpPr>
      <dsp:spPr>
        <a:xfrm rot="5400000">
          <a:off x="2404952" y="3032715"/>
          <a:ext cx="203874" cy="203874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151055"/>
            <a:satOff val="-15998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7843F-0D51-48BC-B617-F201EA0CB7CD}">
      <dsp:nvSpPr>
        <dsp:cNvPr id="0" name=""/>
        <dsp:cNvSpPr/>
      </dsp:nvSpPr>
      <dsp:spPr>
        <a:xfrm>
          <a:off x="176901" y="3338526"/>
          <a:ext cx="4659977" cy="161047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309552"/>
            <a:satOff val="-13952"/>
            <a:lumOff val="-985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309552"/>
              <a:satOff val="-13952"/>
              <a:lumOff val="-9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Entonces la base teoría tanto de las exportaciones como del comercio justo recae en el cambio a nivel mundial de transferencia de productos considerando que esta visión contempla el intercambio de productos en proceso de manufactura y manufacturados.</a:t>
          </a:r>
          <a:endParaRPr lang="es-ES" sz="1600" kern="1200" dirty="0"/>
        </a:p>
      </dsp:txBody>
      <dsp:txXfrm>
        <a:off x="224070" y="3385695"/>
        <a:ext cx="4565639" cy="1516138"/>
      </dsp:txXfrm>
    </dsp:sp>
    <dsp:sp modelId="{C19C1DF0-F212-45EA-9FD7-BA8FA98D873B}">
      <dsp:nvSpPr>
        <dsp:cNvPr id="0" name=""/>
        <dsp:cNvSpPr/>
      </dsp:nvSpPr>
      <dsp:spPr>
        <a:xfrm>
          <a:off x="5955878" y="193041"/>
          <a:ext cx="4659977" cy="1164994"/>
        </a:xfrm>
        <a:prstGeom prst="roundRect">
          <a:avLst>
            <a:gd name="adj" fmla="val 10000"/>
          </a:avLst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 smtClean="0"/>
            <a:t>Comercio Justo </a:t>
          </a:r>
          <a:endParaRPr lang="es-ES" sz="2400" b="1" kern="1200" dirty="0"/>
        </a:p>
      </dsp:txBody>
      <dsp:txXfrm>
        <a:off x="5990000" y="227163"/>
        <a:ext cx="4591733" cy="1096750"/>
      </dsp:txXfrm>
    </dsp:sp>
    <dsp:sp modelId="{D144E39D-5FE9-4D43-A9BA-6A6F108886A0}">
      <dsp:nvSpPr>
        <dsp:cNvPr id="0" name=""/>
        <dsp:cNvSpPr/>
      </dsp:nvSpPr>
      <dsp:spPr>
        <a:xfrm rot="5265004">
          <a:off x="8214747" y="1459972"/>
          <a:ext cx="204031" cy="203874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302110"/>
            <a:satOff val="-31995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91481E-1C49-4440-8A1A-4C3F272C7765}">
      <dsp:nvSpPr>
        <dsp:cNvPr id="0" name=""/>
        <dsp:cNvSpPr/>
      </dsp:nvSpPr>
      <dsp:spPr>
        <a:xfrm>
          <a:off x="6017670" y="1765783"/>
          <a:ext cx="4659977" cy="116499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619104"/>
            <a:satOff val="-27904"/>
            <a:lumOff val="-1969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619104"/>
              <a:satOff val="-27904"/>
              <a:lumOff val="-19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Es un enfoque alternativo al comercio convencional internacional y otra forma de relación entre productores en desventaja y consumidores responsables, reduciendo la cadena de intermediarios.</a:t>
          </a:r>
        </a:p>
      </dsp:txBody>
      <dsp:txXfrm>
        <a:off x="6051792" y="1799905"/>
        <a:ext cx="4591733" cy="1096750"/>
      </dsp:txXfrm>
    </dsp:sp>
    <dsp:sp modelId="{12CD6907-1CF7-40A2-B75B-21AFAAB694A4}">
      <dsp:nvSpPr>
        <dsp:cNvPr id="0" name=""/>
        <dsp:cNvSpPr/>
      </dsp:nvSpPr>
      <dsp:spPr>
        <a:xfrm rot="5400000">
          <a:off x="8245721" y="3032715"/>
          <a:ext cx="203874" cy="203874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EE072-6FE7-44E6-A08D-FACCB4D8C320}">
      <dsp:nvSpPr>
        <dsp:cNvPr id="0" name=""/>
        <dsp:cNvSpPr/>
      </dsp:nvSpPr>
      <dsp:spPr>
        <a:xfrm>
          <a:off x="5665771" y="3338526"/>
          <a:ext cx="5363773" cy="14463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928656"/>
            <a:satOff val="-41856"/>
            <a:lumOff val="-2954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928656"/>
              <a:satOff val="-41856"/>
              <a:lumOff val="-29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Los productores del comercio justo están conformados por talleres o empresas familiares, pequeños grupos de productores informales, cooperativas, asociaciones reconocidas de 10 a 15 miembros, coordinadoras de talleres que agrupan a decenas, cientos y a veces miles de personas. </a:t>
          </a:r>
          <a:endParaRPr lang="es-ES" sz="1600" kern="1200" dirty="0"/>
        </a:p>
      </dsp:txBody>
      <dsp:txXfrm>
        <a:off x="5708134" y="3380889"/>
        <a:ext cx="5279047" cy="13616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083A9-00F6-4ECC-B0AE-70EF2F15363B}">
      <dsp:nvSpPr>
        <dsp:cNvPr id="0" name=""/>
        <dsp:cNvSpPr/>
      </dsp:nvSpPr>
      <dsp:spPr>
        <a:xfrm>
          <a:off x="1308867" y="142"/>
          <a:ext cx="2555157" cy="69232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latin typeface="+mj-lt"/>
              <a:cs typeface="Times New Roman" panose="02020603050405020304" pitchFamily="18" charset="0"/>
            </a:rPr>
            <a:t>EMPAQUETADORAS Y EXPORTADORAS</a:t>
          </a:r>
        </a:p>
      </dsp:txBody>
      <dsp:txXfrm>
        <a:off x="1329144" y="20419"/>
        <a:ext cx="2514603" cy="651770"/>
      </dsp:txXfrm>
    </dsp:sp>
    <dsp:sp modelId="{F808D4B1-441D-463C-9E38-F2A41DE2A895}">
      <dsp:nvSpPr>
        <dsp:cNvPr id="0" name=""/>
        <dsp:cNvSpPr/>
      </dsp:nvSpPr>
      <dsp:spPr>
        <a:xfrm rot="5400000">
          <a:off x="2547321" y="731591"/>
          <a:ext cx="78248" cy="7824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D442C-3325-4540-A893-C1A50ED7C7DD}">
      <dsp:nvSpPr>
        <dsp:cNvPr id="0" name=""/>
        <dsp:cNvSpPr/>
      </dsp:nvSpPr>
      <dsp:spPr>
        <a:xfrm>
          <a:off x="1692177" y="848964"/>
          <a:ext cx="1788537" cy="44713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>
              <a:latin typeface="+mj-lt"/>
              <a:cs typeface="Times New Roman" panose="02020603050405020304" pitchFamily="18" charset="0"/>
            </a:rPr>
            <a:t>9. RECEPCIÓN CAMARÓN</a:t>
          </a:r>
        </a:p>
      </dsp:txBody>
      <dsp:txXfrm>
        <a:off x="1705273" y="862060"/>
        <a:ext cx="1762345" cy="420942"/>
      </dsp:txXfrm>
    </dsp:sp>
    <dsp:sp modelId="{A0D9BFA5-B437-4F87-9D72-2EF64FA044DA}">
      <dsp:nvSpPr>
        <dsp:cNvPr id="0" name=""/>
        <dsp:cNvSpPr/>
      </dsp:nvSpPr>
      <dsp:spPr>
        <a:xfrm rot="5400000">
          <a:off x="2547321" y="1335223"/>
          <a:ext cx="78248" cy="7824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241FE-E85B-4A2B-9062-AA2B6FA92CB9}">
      <dsp:nvSpPr>
        <dsp:cNvPr id="0" name=""/>
        <dsp:cNvSpPr/>
      </dsp:nvSpPr>
      <dsp:spPr>
        <a:xfrm>
          <a:off x="1692177" y="1452595"/>
          <a:ext cx="1788537" cy="44713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>
              <a:latin typeface="+mj-lt"/>
              <a:cs typeface="Times New Roman" panose="02020603050405020304" pitchFamily="18" charset="0"/>
            </a:rPr>
            <a:t>10. CORTE CABEZA</a:t>
          </a:r>
        </a:p>
      </dsp:txBody>
      <dsp:txXfrm>
        <a:off x="1705273" y="1465691"/>
        <a:ext cx="1762345" cy="420942"/>
      </dsp:txXfrm>
    </dsp:sp>
    <dsp:sp modelId="{7714EEBB-88B8-4C64-9F6D-412763A1AACF}">
      <dsp:nvSpPr>
        <dsp:cNvPr id="0" name=""/>
        <dsp:cNvSpPr/>
      </dsp:nvSpPr>
      <dsp:spPr>
        <a:xfrm rot="5400000">
          <a:off x="2547321" y="1938854"/>
          <a:ext cx="78248" cy="7824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CB79EF-0BD8-4738-9F46-B3997641276D}">
      <dsp:nvSpPr>
        <dsp:cNvPr id="0" name=""/>
        <dsp:cNvSpPr/>
      </dsp:nvSpPr>
      <dsp:spPr>
        <a:xfrm>
          <a:off x="1692177" y="2056227"/>
          <a:ext cx="1788537" cy="44713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>
              <a:latin typeface="+mj-lt"/>
              <a:cs typeface="Times New Roman" panose="02020603050405020304" pitchFamily="18" charset="0"/>
            </a:rPr>
            <a:t>11. COCCIÓN</a:t>
          </a:r>
        </a:p>
      </dsp:txBody>
      <dsp:txXfrm>
        <a:off x="1705273" y="2069323"/>
        <a:ext cx="1762345" cy="420942"/>
      </dsp:txXfrm>
    </dsp:sp>
    <dsp:sp modelId="{9D3C3CE7-F454-48C6-A0A0-C5F9091438A3}">
      <dsp:nvSpPr>
        <dsp:cNvPr id="0" name=""/>
        <dsp:cNvSpPr/>
      </dsp:nvSpPr>
      <dsp:spPr>
        <a:xfrm rot="5400000">
          <a:off x="2547321" y="2542485"/>
          <a:ext cx="78248" cy="7824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642AD-5063-454E-9FC8-851496638402}">
      <dsp:nvSpPr>
        <dsp:cNvPr id="0" name=""/>
        <dsp:cNvSpPr/>
      </dsp:nvSpPr>
      <dsp:spPr>
        <a:xfrm>
          <a:off x="1692177" y="2659858"/>
          <a:ext cx="1788537" cy="44713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>
              <a:latin typeface="+mj-lt"/>
              <a:cs typeface="Times New Roman" panose="02020603050405020304" pitchFamily="18" charset="0"/>
            </a:rPr>
            <a:t>12. CONGELADO</a:t>
          </a:r>
        </a:p>
      </dsp:txBody>
      <dsp:txXfrm>
        <a:off x="1705273" y="2672954"/>
        <a:ext cx="1762345" cy="420942"/>
      </dsp:txXfrm>
    </dsp:sp>
    <dsp:sp modelId="{53434C9A-DB54-4DA6-BC5D-3CA19B2AB1BF}">
      <dsp:nvSpPr>
        <dsp:cNvPr id="0" name=""/>
        <dsp:cNvSpPr/>
      </dsp:nvSpPr>
      <dsp:spPr>
        <a:xfrm rot="5400000">
          <a:off x="2547321" y="3146116"/>
          <a:ext cx="78248" cy="7824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56883D-7E01-4528-9DAC-308F0998663F}">
      <dsp:nvSpPr>
        <dsp:cNvPr id="0" name=""/>
        <dsp:cNvSpPr/>
      </dsp:nvSpPr>
      <dsp:spPr>
        <a:xfrm>
          <a:off x="1692177" y="3263489"/>
          <a:ext cx="1788537" cy="44713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>
              <a:latin typeface="+mj-lt"/>
              <a:cs typeface="Times New Roman" panose="02020603050405020304" pitchFamily="18" charset="0"/>
            </a:rPr>
            <a:t>13. EMPACADO</a:t>
          </a:r>
        </a:p>
      </dsp:txBody>
      <dsp:txXfrm>
        <a:off x="1705273" y="3276585"/>
        <a:ext cx="1762345" cy="420942"/>
      </dsp:txXfrm>
    </dsp:sp>
    <dsp:sp modelId="{0B11E130-986B-467A-B438-B725748FA50E}">
      <dsp:nvSpPr>
        <dsp:cNvPr id="0" name=""/>
        <dsp:cNvSpPr/>
      </dsp:nvSpPr>
      <dsp:spPr>
        <a:xfrm rot="5400000">
          <a:off x="2547321" y="3749748"/>
          <a:ext cx="78248" cy="7824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C7323-C480-4B0E-B9B2-F9F396D7D0F3}">
      <dsp:nvSpPr>
        <dsp:cNvPr id="0" name=""/>
        <dsp:cNvSpPr/>
      </dsp:nvSpPr>
      <dsp:spPr>
        <a:xfrm>
          <a:off x="1692177" y="3867120"/>
          <a:ext cx="1788537" cy="44713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latin typeface="+mj-lt"/>
              <a:cs typeface="Times New Roman" panose="02020603050405020304" pitchFamily="18" charset="0"/>
            </a:rPr>
            <a:t>14. EXPORTACIÓN</a:t>
          </a:r>
        </a:p>
      </dsp:txBody>
      <dsp:txXfrm>
        <a:off x="1705273" y="3880216"/>
        <a:ext cx="1762345" cy="4209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083A9-00F6-4ECC-B0AE-70EF2F15363B}">
      <dsp:nvSpPr>
        <dsp:cNvPr id="0" name=""/>
        <dsp:cNvSpPr/>
      </dsp:nvSpPr>
      <dsp:spPr>
        <a:xfrm>
          <a:off x="1824" y="1"/>
          <a:ext cx="2671219" cy="6678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>
              <a:latin typeface="+mj-lt"/>
              <a:cs typeface="Times New Roman" panose="02020603050405020304" pitchFamily="18" charset="0"/>
            </a:rPr>
            <a:t>LABORATORÍOS</a:t>
          </a:r>
        </a:p>
      </dsp:txBody>
      <dsp:txXfrm>
        <a:off x="21383" y="19560"/>
        <a:ext cx="2632101" cy="628686"/>
      </dsp:txXfrm>
    </dsp:sp>
    <dsp:sp modelId="{F808D4B1-441D-463C-9E38-F2A41DE2A895}">
      <dsp:nvSpPr>
        <dsp:cNvPr id="0" name=""/>
        <dsp:cNvSpPr/>
      </dsp:nvSpPr>
      <dsp:spPr>
        <a:xfrm rot="5400000">
          <a:off x="1273945" y="736350"/>
          <a:ext cx="126977" cy="116865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D442C-3325-4540-A893-C1A50ED7C7DD}">
      <dsp:nvSpPr>
        <dsp:cNvPr id="0" name=""/>
        <dsp:cNvSpPr/>
      </dsp:nvSpPr>
      <dsp:spPr>
        <a:xfrm>
          <a:off x="1824" y="921760"/>
          <a:ext cx="2671219" cy="66780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>
              <a:latin typeface="+mj-lt"/>
              <a:cs typeface="Times New Roman" panose="02020603050405020304" pitchFamily="18" charset="0"/>
            </a:rPr>
            <a:t>1. REPRODUCCIÓN</a:t>
          </a:r>
        </a:p>
      </dsp:txBody>
      <dsp:txXfrm>
        <a:off x="21383" y="941319"/>
        <a:ext cx="2632101" cy="628686"/>
      </dsp:txXfrm>
    </dsp:sp>
    <dsp:sp modelId="{A0D9BFA5-B437-4F87-9D72-2EF64FA044DA}">
      <dsp:nvSpPr>
        <dsp:cNvPr id="0" name=""/>
        <dsp:cNvSpPr/>
      </dsp:nvSpPr>
      <dsp:spPr>
        <a:xfrm rot="5400000">
          <a:off x="1279001" y="1647997"/>
          <a:ext cx="116865" cy="116865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241FE-E85B-4A2B-9062-AA2B6FA92CB9}">
      <dsp:nvSpPr>
        <dsp:cNvPr id="0" name=""/>
        <dsp:cNvSpPr/>
      </dsp:nvSpPr>
      <dsp:spPr>
        <a:xfrm>
          <a:off x="1824" y="1823296"/>
          <a:ext cx="2671219" cy="66780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>
              <a:latin typeface="+mj-lt"/>
              <a:cs typeface="Times New Roman" panose="02020603050405020304" pitchFamily="18" charset="0"/>
            </a:rPr>
            <a:t>2. DESOVE</a:t>
          </a:r>
        </a:p>
      </dsp:txBody>
      <dsp:txXfrm>
        <a:off x="21383" y="1842855"/>
        <a:ext cx="2632101" cy="628686"/>
      </dsp:txXfrm>
    </dsp:sp>
    <dsp:sp modelId="{7714EEBB-88B8-4C64-9F6D-412763A1AACF}">
      <dsp:nvSpPr>
        <dsp:cNvPr id="0" name=""/>
        <dsp:cNvSpPr/>
      </dsp:nvSpPr>
      <dsp:spPr>
        <a:xfrm rot="5400000">
          <a:off x="1279001" y="2549534"/>
          <a:ext cx="116865" cy="116865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CB79EF-0BD8-4738-9F46-B3997641276D}">
      <dsp:nvSpPr>
        <dsp:cNvPr id="0" name=""/>
        <dsp:cNvSpPr/>
      </dsp:nvSpPr>
      <dsp:spPr>
        <a:xfrm>
          <a:off x="1824" y="2724833"/>
          <a:ext cx="2671219" cy="66780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>
              <a:latin typeface="+mj-lt"/>
              <a:cs typeface="Times New Roman" panose="02020603050405020304" pitchFamily="18" charset="0"/>
            </a:rPr>
            <a:t>3. CRECIMIENTO NAUPLIO</a:t>
          </a:r>
        </a:p>
      </dsp:txBody>
      <dsp:txXfrm>
        <a:off x="21383" y="2744392"/>
        <a:ext cx="2632101" cy="628686"/>
      </dsp:txXfrm>
    </dsp:sp>
    <dsp:sp modelId="{9D3C3CE7-F454-48C6-A0A0-C5F9091438A3}">
      <dsp:nvSpPr>
        <dsp:cNvPr id="0" name=""/>
        <dsp:cNvSpPr/>
      </dsp:nvSpPr>
      <dsp:spPr>
        <a:xfrm rot="5400000">
          <a:off x="1279001" y="3451070"/>
          <a:ext cx="116865" cy="116865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642AD-5063-454E-9FC8-851496638402}">
      <dsp:nvSpPr>
        <dsp:cNvPr id="0" name=""/>
        <dsp:cNvSpPr/>
      </dsp:nvSpPr>
      <dsp:spPr>
        <a:xfrm>
          <a:off x="1824" y="3626369"/>
          <a:ext cx="2671219" cy="66780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>
              <a:latin typeface="+mj-lt"/>
              <a:cs typeface="Times New Roman" panose="02020603050405020304" pitchFamily="18" charset="0"/>
            </a:rPr>
            <a:t>4. CRECIMIENTO POSTLARVAS</a:t>
          </a:r>
        </a:p>
      </dsp:txBody>
      <dsp:txXfrm>
        <a:off x="21383" y="3645928"/>
        <a:ext cx="2632101" cy="628686"/>
      </dsp:txXfrm>
    </dsp:sp>
    <dsp:sp modelId="{C47195EE-196F-4373-B432-52C2AFDC363D}">
      <dsp:nvSpPr>
        <dsp:cNvPr id="0" name=""/>
        <dsp:cNvSpPr/>
      </dsp:nvSpPr>
      <dsp:spPr>
        <a:xfrm>
          <a:off x="3047014" y="20223"/>
          <a:ext cx="2671219" cy="6678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>
              <a:latin typeface="+mj-lt"/>
              <a:cs typeface="Times New Roman" panose="02020603050405020304" pitchFamily="18" charset="0"/>
            </a:rPr>
            <a:t>GRAJAS DE CULTIVO</a:t>
          </a:r>
        </a:p>
      </dsp:txBody>
      <dsp:txXfrm>
        <a:off x="3066573" y="39782"/>
        <a:ext cx="2632101" cy="628686"/>
      </dsp:txXfrm>
    </dsp:sp>
    <dsp:sp modelId="{3C61F292-B6D0-40BA-9967-BBEBBA20352A}">
      <dsp:nvSpPr>
        <dsp:cNvPr id="0" name=""/>
        <dsp:cNvSpPr/>
      </dsp:nvSpPr>
      <dsp:spPr>
        <a:xfrm rot="5400000">
          <a:off x="4324190" y="746461"/>
          <a:ext cx="116865" cy="116865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0C675-B9D0-4812-BC72-21184332C6E8}">
      <dsp:nvSpPr>
        <dsp:cNvPr id="0" name=""/>
        <dsp:cNvSpPr/>
      </dsp:nvSpPr>
      <dsp:spPr>
        <a:xfrm>
          <a:off x="3047014" y="921760"/>
          <a:ext cx="2671219" cy="66780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>
              <a:latin typeface="+mj-lt"/>
              <a:cs typeface="Times New Roman" panose="02020603050405020304" pitchFamily="18" charset="0"/>
            </a:rPr>
            <a:t>5: RECEPCIÓN DE POSTLARVAS</a:t>
          </a:r>
        </a:p>
      </dsp:txBody>
      <dsp:txXfrm>
        <a:off x="3066573" y="941319"/>
        <a:ext cx="2632101" cy="628686"/>
      </dsp:txXfrm>
    </dsp:sp>
    <dsp:sp modelId="{4EDC18AD-8016-48FD-B0C0-6C46A22F9032}">
      <dsp:nvSpPr>
        <dsp:cNvPr id="0" name=""/>
        <dsp:cNvSpPr/>
      </dsp:nvSpPr>
      <dsp:spPr>
        <a:xfrm rot="5400000">
          <a:off x="4324190" y="1647997"/>
          <a:ext cx="116865" cy="116865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231618-C417-4C0C-AE30-6EBEA3A34049}">
      <dsp:nvSpPr>
        <dsp:cNvPr id="0" name=""/>
        <dsp:cNvSpPr/>
      </dsp:nvSpPr>
      <dsp:spPr>
        <a:xfrm>
          <a:off x="3047014" y="1823296"/>
          <a:ext cx="2671219" cy="66780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>
              <a:latin typeface="+mj-lt"/>
              <a:cs typeface="Times New Roman" panose="02020603050405020304" pitchFamily="18" charset="0"/>
            </a:rPr>
            <a:t>6: CULTIVO SEMI - INTENSIVO</a:t>
          </a:r>
        </a:p>
      </dsp:txBody>
      <dsp:txXfrm>
        <a:off x="3066573" y="1842855"/>
        <a:ext cx="2632101" cy="628686"/>
      </dsp:txXfrm>
    </dsp:sp>
    <dsp:sp modelId="{0B2C1CFF-C368-4D70-BFF3-BC74E5565BC9}">
      <dsp:nvSpPr>
        <dsp:cNvPr id="0" name=""/>
        <dsp:cNvSpPr/>
      </dsp:nvSpPr>
      <dsp:spPr>
        <a:xfrm rot="5400000">
          <a:off x="4324190" y="2549534"/>
          <a:ext cx="116865" cy="116865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6C339-359D-4E35-AE57-90AC96E3CFFF}">
      <dsp:nvSpPr>
        <dsp:cNvPr id="0" name=""/>
        <dsp:cNvSpPr/>
      </dsp:nvSpPr>
      <dsp:spPr>
        <a:xfrm>
          <a:off x="3047014" y="2724833"/>
          <a:ext cx="2671219" cy="66780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>
              <a:latin typeface="+mj-lt"/>
              <a:cs typeface="Times New Roman" panose="02020603050405020304" pitchFamily="18" charset="0"/>
            </a:rPr>
            <a:t>7: COSECHA</a:t>
          </a:r>
        </a:p>
      </dsp:txBody>
      <dsp:txXfrm>
        <a:off x="3066573" y="2744392"/>
        <a:ext cx="2632101" cy="628686"/>
      </dsp:txXfrm>
    </dsp:sp>
    <dsp:sp modelId="{C1C58FA5-B30D-475A-B381-AC1060EE57A7}">
      <dsp:nvSpPr>
        <dsp:cNvPr id="0" name=""/>
        <dsp:cNvSpPr/>
      </dsp:nvSpPr>
      <dsp:spPr>
        <a:xfrm rot="5400000">
          <a:off x="4324190" y="3451070"/>
          <a:ext cx="116865" cy="116865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BA3ED-0A06-4F2D-8757-5763C340266C}">
      <dsp:nvSpPr>
        <dsp:cNvPr id="0" name=""/>
        <dsp:cNvSpPr/>
      </dsp:nvSpPr>
      <dsp:spPr>
        <a:xfrm>
          <a:off x="3047014" y="3626369"/>
          <a:ext cx="2671219" cy="66780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>
              <a:latin typeface="+mj-lt"/>
              <a:cs typeface="Times New Roman" panose="02020603050405020304" pitchFamily="18" charset="0"/>
            </a:rPr>
            <a:t>8: TRANSFERENCIA A PROCESARORAS</a:t>
          </a:r>
        </a:p>
      </dsp:txBody>
      <dsp:txXfrm>
        <a:off x="3066573" y="3645928"/>
        <a:ext cx="2632101" cy="6286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E4D3B-E243-4598-9E3F-EF832C9283BF}">
      <dsp:nvSpPr>
        <dsp:cNvPr id="0" name=""/>
        <dsp:cNvSpPr/>
      </dsp:nvSpPr>
      <dsp:spPr>
        <a:xfrm>
          <a:off x="6285780" y="2542189"/>
          <a:ext cx="3338996" cy="1849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Este mecanismo desarrollado por el Estado tiene el objetivo de simplificar los procesos y tramites de exportación de los empresarios ecuatorianos.</a:t>
          </a:r>
          <a:endParaRPr lang="es-ES" sz="1400" kern="1200" dirty="0"/>
        </a:p>
      </dsp:txBody>
      <dsp:txXfrm>
        <a:off x="7328114" y="3045286"/>
        <a:ext cx="2256027" cy="1306115"/>
      </dsp:txXfrm>
    </dsp:sp>
    <dsp:sp modelId="{AC69AE8E-F1EF-4475-9EF0-DDDD926942CF}">
      <dsp:nvSpPr>
        <dsp:cNvPr id="0" name=""/>
        <dsp:cNvSpPr/>
      </dsp:nvSpPr>
      <dsp:spPr>
        <a:xfrm>
          <a:off x="1636915" y="2953330"/>
          <a:ext cx="3559775" cy="1400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Su objetivo ha sido atraer inversiones europeas a la región</a:t>
          </a:r>
          <a:endParaRPr lang="es-ES" sz="1400" kern="1200" dirty="0"/>
        </a:p>
      </dsp:txBody>
      <dsp:txXfrm>
        <a:off x="1667688" y="3334320"/>
        <a:ext cx="2430296" cy="989105"/>
      </dsp:txXfrm>
    </dsp:sp>
    <dsp:sp modelId="{1EE2AABD-3BF7-4636-B599-0F0618E5320D}">
      <dsp:nvSpPr>
        <dsp:cNvPr id="0" name=""/>
        <dsp:cNvSpPr/>
      </dsp:nvSpPr>
      <dsp:spPr>
        <a:xfrm>
          <a:off x="6181716" y="-42567"/>
          <a:ext cx="3447775" cy="1400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Esta ventanilla única mejorar al acceso a los merados europeos</a:t>
          </a:r>
          <a:endParaRPr lang="es-ES" sz="1400" kern="1200" dirty="0"/>
        </a:p>
      </dsp:txBody>
      <dsp:txXfrm>
        <a:off x="7246822" y="-11794"/>
        <a:ext cx="2351896" cy="989105"/>
      </dsp:txXfrm>
    </dsp:sp>
    <dsp:sp modelId="{52CA561D-0EFE-4F7D-B3B6-D9F719CF9343}">
      <dsp:nvSpPr>
        <dsp:cNvPr id="0" name=""/>
        <dsp:cNvSpPr/>
      </dsp:nvSpPr>
      <dsp:spPr>
        <a:xfrm>
          <a:off x="1333839" y="-16216"/>
          <a:ext cx="3080134" cy="150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Contribuir a la integración económica regional a través de la legislación y de prácticas armonizadas o de su reconocimiento mutuo</a:t>
          </a:r>
          <a:endParaRPr lang="es-ES" sz="1400" kern="1200" dirty="0"/>
        </a:p>
      </dsp:txBody>
      <dsp:txXfrm>
        <a:off x="1366801" y="16746"/>
        <a:ext cx="2090170" cy="1059491"/>
      </dsp:txXfrm>
    </dsp:sp>
    <dsp:sp modelId="{DDE77A49-C036-4530-AD45-FEAF35E71B7F}">
      <dsp:nvSpPr>
        <dsp:cNvPr id="0" name=""/>
        <dsp:cNvSpPr/>
      </dsp:nvSpPr>
      <dsp:spPr>
        <a:xfrm>
          <a:off x="3575647" y="294285"/>
          <a:ext cx="1895550" cy="1895550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err="1" smtClean="0"/>
            <a:t>InterCAN</a:t>
          </a:r>
          <a:endParaRPr lang="es-ES" sz="1600" kern="1200" dirty="0"/>
        </a:p>
      </dsp:txBody>
      <dsp:txXfrm>
        <a:off x="4130841" y="849479"/>
        <a:ext cx="1340356" cy="1340356"/>
      </dsp:txXfrm>
    </dsp:sp>
    <dsp:sp modelId="{34285005-9481-4798-8B28-3E9921381700}">
      <dsp:nvSpPr>
        <dsp:cNvPr id="0" name=""/>
        <dsp:cNvSpPr/>
      </dsp:nvSpPr>
      <dsp:spPr>
        <a:xfrm rot="5400000">
          <a:off x="5558752" y="294285"/>
          <a:ext cx="1895550" cy="1895550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err="1" smtClean="0"/>
            <a:t>Export</a:t>
          </a:r>
          <a:r>
            <a:rPr lang="es-EC" sz="1600" b="1" kern="1200" dirty="0" smtClean="0"/>
            <a:t> </a:t>
          </a:r>
          <a:r>
            <a:rPr lang="es-EC" sz="1600" b="1" kern="1200" dirty="0" err="1" smtClean="0"/>
            <a:t>Helpdesk</a:t>
          </a:r>
          <a:r>
            <a:rPr lang="es-EC" sz="1600" b="1" kern="1200" dirty="0" smtClean="0"/>
            <a:t> </a:t>
          </a:r>
          <a:endParaRPr lang="es-ES" sz="1600" kern="1200" dirty="0"/>
        </a:p>
      </dsp:txBody>
      <dsp:txXfrm rot="-5400000">
        <a:off x="5558752" y="849479"/>
        <a:ext cx="1340356" cy="1340356"/>
      </dsp:txXfrm>
    </dsp:sp>
    <dsp:sp modelId="{B7AF06DC-EE6F-4DB8-9A27-6DBDE5FC1246}">
      <dsp:nvSpPr>
        <dsp:cNvPr id="0" name=""/>
        <dsp:cNvSpPr/>
      </dsp:nvSpPr>
      <dsp:spPr>
        <a:xfrm rot="10800000">
          <a:off x="5558752" y="2277390"/>
          <a:ext cx="1895550" cy="1895550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ECUAPASS</a:t>
          </a:r>
          <a:endParaRPr lang="es-ES" sz="1600" kern="1200" dirty="0"/>
        </a:p>
      </dsp:txBody>
      <dsp:txXfrm rot="10800000">
        <a:off x="5558752" y="2277390"/>
        <a:ext cx="1340356" cy="1340356"/>
      </dsp:txXfrm>
    </dsp:sp>
    <dsp:sp modelId="{2B742248-27FF-44E4-BDEF-A072AD3E7045}">
      <dsp:nvSpPr>
        <dsp:cNvPr id="0" name=""/>
        <dsp:cNvSpPr/>
      </dsp:nvSpPr>
      <dsp:spPr>
        <a:xfrm rot="16200000">
          <a:off x="3575647" y="2277390"/>
          <a:ext cx="1895550" cy="1895550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Programa AL-INVEST 5.0</a:t>
          </a:r>
          <a:endParaRPr lang="es-ES" sz="1600" kern="1200" dirty="0"/>
        </a:p>
      </dsp:txBody>
      <dsp:txXfrm rot="5400000">
        <a:off x="4130841" y="2277390"/>
        <a:ext cx="1340356" cy="1340356"/>
      </dsp:txXfrm>
    </dsp:sp>
    <dsp:sp modelId="{5E811843-FBA0-4D1A-953E-A9B651B06771}">
      <dsp:nvSpPr>
        <dsp:cNvPr id="0" name=""/>
        <dsp:cNvSpPr/>
      </dsp:nvSpPr>
      <dsp:spPr>
        <a:xfrm>
          <a:off x="5187740" y="1839618"/>
          <a:ext cx="654468" cy="56910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49BE79-0B5A-44AF-84A3-D4971312E7DD}">
      <dsp:nvSpPr>
        <dsp:cNvPr id="0" name=""/>
        <dsp:cNvSpPr/>
      </dsp:nvSpPr>
      <dsp:spPr>
        <a:xfrm rot="10800000">
          <a:off x="5187740" y="2058504"/>
          <a:ext cx="654468" cy="56910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683D-D70F-406F-BDCC-CEF52CF9B3F3}" type="datetimeFigureOut">
              <a:rPr lang="es-EC" smtClean="0"/>
              <a:t>26/02/2018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652F7FD-BDEB-4115-996F-EA9D2CFE93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5772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683D-D70F-406F-BDCC-CEF52CF9B3F3}" type="datetimeFigureOut">
              <a:rPr lang="es-EC" smtClean="0"/>
              <a:t>26/02/2018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52F7FD-BDEB-4115-996F-EA9D2CFE93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1616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683D-D70F-406F-BDCC-CEF52CF9B3F3}" type="datetimeFigureOut">
              <a:rPr lang="es-EC" smtClean="0"/>
              <a:t>26/02/2018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52F7FD-BDEB-4115-996F-EA9D2CFE93E9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44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683D-D70F-406F-BDCC-CEF52CF9B3F3}" type="datetimeFigureOut">
              <a:rPr lang="es-EC" smtClean="0"/>
              <a:t>26/02/2018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52F7FD-BDEB-4115-996F-EA9D2CFE93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93200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683D-D70F-406F-BDCC-CEF52CF9B3F3}" type="datetimeFigureOut">
              <a:rPr lang="es-EC" smtClean="0"/>
              <a:t>26/02/2018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52F7FD-BDEB-4115-996F-EA9D2CFE93E9}" type="slidenum">
              <a:rPr lang="es-EC" smtClean="0"/>
              <a:t>‹Nº›</a:t>
            </a:fld>
            <a:endParaRPr lang="es-EC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262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683D-D70F-406F-BDCC-CEF52CF9B3F3}" type="datetimeFigureOut">
              <a:rPr lang="es-EC" smtClean="0"/>
              <a:t>26/02/2018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52F7FD-BDEB-4115-996F-EA9D2CFE93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89216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683D-D70F-406F-BDCC-CEF52CF9B3F3}" type="datetimeFigureOut">
              <a:rPr lang="es-EC" smtClean="0"/>
              <a:t>26/02/2018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F7FD-BDEB-4115-996F-EA9D2CFE93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81518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683D-D70F-406F-BDCC-CEF52CF9B3F3}" type="datetimeFigureOut">
              <a:rPr lang="es-EC" smtClean="0"/>
              <a:t>26/02/2018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F7FD-BDEB-4115-996F-EA9D2CFE93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9429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683D-D70F-406F-BDCC-CEF52CF9B3F3}" type="datetimeFigureOut">
              <a:rPr lang="es-EC" smtClean="0"/>
              <a:t>26/02/2018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F7FD-BDEB-4115-996F-EA9D2CFE93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0253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683D-D70F-406F-BDCC-CEF52CF9B3F3}" type="datetimeFigureOut">
              <a:rPr lang="es-EC" smtClean="0"/>
              <a:t>26/02/2018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52F7FD-BDEB-4115-996F-EA9D2CFE93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6210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683D-D70F-406F-BDCC-CEF52CF9B3F3}" type="datetimeFigureOut">
              <a:rPr lang="es-EC" smtClean="0"/>
              <a:t>26/02/2018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652F7FD-BDEB-4115-996F-EA9D2CFE93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6167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683D-D70F-406F-BDCC-CEF52CF9B3F3}" type="datetimeFigureOut">
              <a:rPr lang="es-EC" smtClean="0"/>
              <a:t>26/02/2018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652F7FD-BDEB-4115-996F-EA9D2CFE93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1870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683D-D70F-406F-BDCC-CEF52CF9B3F3}" type="datetimeFigureOut">
              <a:rPr lang="es-EC" smtClean="0"/>
              <a:t>26/02/2018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F7FD-BDEB-4115-996F-EA9D2CFE93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845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683D-D70F-406F-BDCC-CEF52CF9B3F3}" type="datetimeFigureOut">
              <a:rPr lang="es-EC" smtClean="0"/>
              <a:t>26/02/2018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F7FD-BDEB-4115-996F-EA9D2CFE93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4259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683D-D70F-406F-BDCC-CEF52CF9B3F3}" type="datetimeFigureOut">
              <a:rPr lang="es-EC" smtClean="0"/>
              <a:t>26/02/2018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F7FD-BDEB-4115-996F-EA9D2CFE93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719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683D-D70F-406F-BDCC-CEF52CF9B3F3}" type="datetimeFigureOut">
              <a:rPr lang="es-EC" smtClean="0"/>
              <a:t>26/02/2018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52F7FD-BDEB-4115-996F-EA9D2CFE93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074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0683D-D70F-406F-BDCC-CEF52CF9B3F3}" type="datetimeFigureOut">
              <a:rPr lang="es-EC" smtClean="0"/>
              <a:t>26/02/2018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652F7FD-BDEB-4115-996F-EA9D2CFE93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5620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04703" y="4726141"/>
            <a:ext cx="8621485" cy="153096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C" sz="1800" b="1" dirty="0">
                <a:solidFill>
                  <a:schemeClr val="tx1"/>
                </a:solidFill>
              </a:rPr>
              <a:t>TRABAJO DE TITULACIÓN, PREVIO A LA OBTENCIÓN DEL TITULO DE INGENIERAS EN COMERCIO EXTERIOR Y NEGOCIACIÓN INTERNACIONAL</a:t>
            </a:r>
            <a:br>
              <a:rPr lang="es-EC" sz="1800" b="1" dirty="0">
                <a:solidFill>
                  <a:schemeClr val="tx1"/>
                </a:solidFill>
              </a:rPr>
            </a:br>
            <a:r>
              <a:rPr lang="es-EC" sz="1800" b="1" dirty="0">
                <a:solidFill>
                  <a:schemeClr val="tx1"/>
                </a:solidFill>
              </a:rPr>
              <a:t>  </a:t>
            </a:r>
            <a:br>
              <a:rPr lang="es-EC" sz="1800" b="1" dirty="0">
                <a:solidFill>
                  <a:schemeClr val="tx1"/>
                </a:solidFill>
              </a:rPr>
            </a:br>
            <a:r>
              <a:rPr lang="es-ES_tradnl" sz="1800" b="1" dirty="0">
                <a:solidFill>
                  <a:schemeClr val="tx1"/>
                </a:solidFill>
              </a:rPr>
              <a:t>ESTRATEGIAS DEL SECTOR CAMARONERO DE LA PROVINCIA DE MANABÍ AL AMPARO DEL ACUERDO MULTIPARTES CON LA UNION EUROPEA</a:t>
            </a:r>
            <a:r>
              <a:rPr lang="es-EC" sz="1800" b="1" dirty="0">
                <a:solidFill>
                  <a:schemeClr val="tx1"/>
                </a:solidFill>
              </a:rPr>
              <a:t> </a:t>
            </a:r>
            <a:br>
              <a:rPr lang="es-EC" sz="1800" b="1" dirty="0">
                <a:solidFill>
                  <a:schemeClr val="tx1"/>
                </a:solidFill>
              </a:rPr>
            </a:br>
            <a:r>
              <a:rPr lang="es-EC" sz="1800" b="1" dirty="0">
                <a:solidFill>
                  <a:schemeClr val="tx1"/>
                </a:solidFill>
              </a:rPr>
              <a:t/>
            </a:r>
            <a:br>
              <a:rPr lang="es-EC" sz="1800" b="1" dirty="0">
                <a:solidFill>
                  <a:schemeClr val="tx1"/>
                </a:solidFill>
              </a:rPr>
            </a:br>
            <a:r>
              <a:rPr lang="es-EC" sz="1800" b="1" dirty="0">
                <a:solidFill>
                  <a:schemeClr val="tx1"/>
                </a:solidFill>
              </a:rPr>
              <a:t>Jonathan Gonzalo Falcón </a:t>
            </a:r>
            <a:r>
              <a:rPr lang="es-EC" sz="1800" b="1" dirty="0" smtClean="0">
                <a:solidFill>
                  <a:schemeClr val="tx1"/>
                </a:solidFill>
              </a:rPr>
              <a:t>Rosario</a:t>
            </a:r>
            <a:br>
              <a:rPr lang="es-EC" sz="1800" b="1" dirty="0" smtClean="0">
                <a:solidFill>
                  <a:schemeClr val="tx1"/>
                </a:solidFill>
              </a:rPr>
            </a:br>
            <a:r>
              <a:rPr lang="es-EC" sz="1800" b="1" dirty="0">
                <a:solidFill>
                  <a:schemeClr val="tx1"/>
                </a:solidFill>
              </a:rPr>
              <a:t/>
            </a:r>
            <a:br>
              <a:rPr lang="es-EC" sz="1800" b="1" dirty="0">
                <a:solidFill>
                  <a:schemeClr val="tx1"/>
                </a:solidFill>
              </a:rPr>
            </a:br>
            <a:r>
              <a:rPr lang="es-EC" sz="1800" b="1" dirty="0" smtClean="0">
                <a:solidFill>
                  <a:schemeClr val="tx1"/>
                </a:solidFill>
              </a:rPr>
              <a:t>MARZO </a:t>
            </a:r>
            <a:r>
              <a:rPr lang="es-EC" sz="1800" b="1" dirty="0" smtClean="0">
                <a:solidFill>
                  <a:schemeClr val="tx1"/>
                </a:solidFill>
              </a:rPr>
              <a:t>2018</a:t>
            </a:r>
            <a:r>
              <a:rPr lang="es-EC" sz="1800" dirty="0">
                <a:solidFill>
                  <a:schemeClr val="bg1"/>
                </a:solidFill>
              </a:rPr>
              <a:t/>
            </a:r>
            <a:br>
              <a:rPr lang="es-EC" sz="1800" dirty="0">
                <a:solidFill>
                  <a:schemeClr val="bg1"/>
                </a:solidFill>
              </a:rPr>
            </a:br>
            <a:endParaRPr lang="es-EC" sz="1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Resultado de imagen para espe transparen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771" y="992778"/>
            <a:ext cx="6178732" cy="1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539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5672" y="429211"/>
            <a:ext cx="11029616" cy="1013800"/>
          </a:xfrm>
        </p:spPr>
        <p:txBody>
          <a:bodyPr/>
          <a:lstStyle/>
          <a:p>
            <a:r>
              <a:rPr lang="es-EC" dirty="0" smtClean="0"/>
              <a:t>Producción ECUATORIANA de </a:t>
            </a:r>
            <a:r>
              <a:rPr lang="es-EC" dirty="0" smtClean="0"/>
              <a:t>Camarón </a:t>
            </a:r>
            <a:endParaRPr lang="es-EC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4283285006"/>
              </p:ext>
            </p:extLst>
          </p:nvPr>
        </p:nvGraphicFramePr>
        <p:xfrm>
          <a:off x="489751" y="2122713"/>
          <a:ext cx="5231780" cy="4565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ángulo 2"/>
          <p:cNvSpPr/>
          <p:nvPr/>
        </p:nvSpPr>
        <p:spPr>
          <a:xfrm>
            <a:off x="5423368" y="3482118"/>
            <a:ext cx="60960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s-EC" sz="2000" dirty="0">
                <a:latin typeface="+mj-lt"/>
                <a:ea typeface="Calibri" panose="020F0502020204030204" pitchFamily="34" charset="0"/>
              </a:rPr>
              <a:t>3.000 áreas de cultivo de camarón, con más de 210.000 </a:t>
            </a:r>
            <a:endParaRPr lang="es-EC" sz="2000" dirty="0" smtClean="0">
              <a:latin typeface="+mj-lt"/>
              <a:ea typeface="Calibri" panose="020F0502020204030204" pitchFamily="34" charset="0"/>
            </a:endParaRPr>
          </a:p>
          <a:p>
            <a:pPr algn="ctr"/>
            <a:r>
              <a:rPr lang="es-EC" sz="2000" dirty="0" smtClean="0">
                <a:latin typeface="+mj-lt"/>
                <a:ea typeface="Calibri" panose="020F0502020204030204" pitchFamily="34" charset="0"/>
              </a:rPr>
              <a:t>ha </a:t>
            </a:r>
            <a:r>
              <a:rPr lang="es-EC" sz="2000" dirty="0">
                <a:latin typeface="+mj-lt"/>
                <a:ea typeface="Calibri" panose="020F0502020204030204" pitchFamily="34" charset="0"/>
              </a:rPr>
              <a:t>de extensión en el perfil costanero del </a:t>
            </a:r>
            <a:r>
              <a:rPr lang="es-EC" sz="2000" dirty="0" smtClean="0">
                <a:latin typeface="+mj-lt"/>
                <a:ea typeface="Calibri" panose="020F0502020204030204" pitchFamily="34" charset="0"/>
              </a:rPr>
              <a:t>Ecuador, en las cuales se producen alrededor de 120.000 toneladas anuales.</a:t>
            </a:r>
            <a:endParaRPr lang="es-EC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5792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dirty="0" smtClean="0"/>
              <a:t>COMERCIO EXTERIOR </a:t>
            </a:r>
            <a:r>
              <a:rPr lang="es-EC" dirty="0"/>
              <a:t/>
            </a:r>
            <a:br>
              <a:rPr lang="es-EC" dirty="0"/>
            </a:br>
            <a:endParaRPr lang="es-EC" sz="2400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977649"/>
              </p:ext>
            </p:extLst>
          </p:nvPr>
        </p:nvGraphicFramePr>
        <p:xfrm>
          <a:off x="431074" y="1938156"/>
          <a:ext cx="6828478" cy="53347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6987">
                  <a:extLst>
                    <a:ext uri="{9D8B030D-6E8A-4147-A177-3AD203B41FA5}">
                      <a16:colId xmlns="" xmlns:a16="http://schemas.microsoft.com/office/drawing/2014/main" val="3298689536"/>
                    </a:ext>
                  </a:extLst>
                </a:gridCol>
                <a:gridCol w="4161491">
                  <a:extLst>
                    <a:ext uri="{9D8B030D-6E8A-4147-A177-3AD203B41FA5}">
                      <a16:colId xmlns="" xmlns:a16="http://schemas.microsoft.com/office/drawing/2014/main" val="3219022407"/>
                    </a:ext>
                  </a:extLst>
                </a:gridCol>
              </a:tblGrid>
              <a:tr h="3259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CÓDIGO NEGOCIADO CON LA UE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NANDINA 766 A FEBRERO 2016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2" marR="315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DESCRIPCIÓN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2" marR="31522" marT="0" marB="0"/>
                </a:tc>
                <a:extLst>
                  <a:ext uri="{0D108BD9-81ED-4DB2-BD59-A6C34878D82A}">
                    <a16:rowId xmlns="" xmlns:a16="http://schemas.microsoft.com/office/drawing/2014/main" val="4183157232"/>
                  </a:ext>
                </a:extLst>
              </a:tr>
              <a:tr h="4976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030616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2" marR="315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Camarones y langostinos congelados "Pandalus spp. Crangon crangon", incluso ahumado, incluso pelados o no, incl. camarones y langostinos sin pelar, cocidos en agua o en agua hirviendo.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2" marR="31522" marT="0" marB="0"/>
                </a:tc>
                <a:extLst>
                  <a:ext uri="{0D108BD9-81ED-4DB2-BD59-A6C34878D82A}">
                    <a16:rowId xmlns="" xmlns:a16="http://schemas.microsoft.com/office/drawing/2014/main" val="1417884471"/>
                  </a:ext>
                </a:extLst>
              </a:tr>
              <a:tr h="44576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03061791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2" marR="315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Crustáceos, incluso pelados, vivos, frescos, refrigerados, congelados, secos, salados o en salmuera; 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2" marR="31522" marT="0" marB="0"/>
                </a:tc>
                <a:extLst>
                  <a:ext uri="{0D108BD9-81ED-4DB2-BD59-A6C34878D82A}">
                    <a16:rowId xmlns="" xmlns:a16="http://schemas.microsoft.com/office/drawing/2014/main" val="308266333"/>
                  </a:ext>
                </a:extLst>
              </a:tr>
              <a:tr h="66708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030626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2" marR="315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Camarones y langostinos "</a:t>
                      </a:r>
                      <a:r>
                        <a:rPr lang="es-EC" sz="1600" dirty="0" err="1">
                          <a:effectLst/>
                        </a:rPr>
                        <a:t>Pandalus</a:t>
                      </a:r>
                      <a:r>
                        <a:rPr lang="es-EC" sz="1600" dirty="0">
                          <a:effectLst/>
                        </a:rPr>
                        <a:t> </a:t>
                      </a:r>
                      <a:r>
                        <a:rPr lang="es-EC" sz="1600" dirty="0" err="1">
                          <a:effectLst/>
                        </a:rPr>
                        <a:t>spp</a:t>
                      </a:r>
                      <a:r>
                        <a:rPr lang="es-EC" sz="1600" dirty="0">
                          <a:effectLst/>
                        </a:rPr>
                        <a:t>. </a:t>
                      </a:r>
                      <a:r>
                        <a:rPr lang="es-EC" sz="1600" dirty="0" err="1">
                          <a:effectLst/>
                        </a:rPr>
                        <a:t>Crangon</a:t>
                      </a:r>
                      <a:r>
                        <a:rPr lang="es-EC" sz="1600" dirty="0">
                          <a:effectLst/>
                        </a:rPr>
                        <a:t> </a:t>
                      </a:r>
                      <a:r>
                        <a:rPr lang="es-EC" sz="1600" dirty="0" err="1">
                          <a:effectLst/>
                        </a:rPr>
                        <a:t>crangon</a:t>
                      </a:r>
                      <a:r>
                        <a:rPr lang="es-EC" sz="1600" dirty="0">
                          <a:effectLst/>
                        </a:rPr>
                        <a:t>", incluso ahumado, incluso pelados o no, vivos, frescos, refrigerados, secos, salados o en salmuera, incl. camarones y langostinos sin pelar, cocidos en agua o en agua </a:t>
                      </a:r>
                      <a:r>
                        <a:rPr lang="es-EC" sz="1600" dirty="0" smtClean="0">
                          <a:effectLst/>
                        </a:rPr>
                        <a:t>hirviendo.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2" marR="31522" marT="0" marB="0"/>
                </a:tc>
                <a:extLst>
                  <a:ext uri="{0D108BD9-81ED-4DB2-BD59-A6C34878D82A}">
                    <a16:rowId xmlns="" xmlns:a16="http://schemas.microsoft.com/office/drawing/2014/main" val="2745443276"/>
                  </a:ext>
                </a:extLst>
              </a:tr>
              <a:tr h="10370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03062791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2" marR="315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Crustáceos, incluso pelados, vivos, frescos, refrigerados, congelados, secos, salados o en salmuera; crustáceos </a:t>
                      </a:r>
                      <a:r>
                        <a:rPr lang="es-EC" sz="1600" dirty="0" smtClean="0">
                          <a:effectLst/>
                        </a:rPr>
                        <a:t>ahumados.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2" marR="31522" marT="0" marB="0"/>
                </a:tc>
                <a:extLst>
                  <a:ext uri="{0D108BD9-81ED-4DB2-BD59-A6C34878D82A}">
                    <a16:rowId xmlns="" xmlns:a16="http://schemas.microsoft.com/office/drawing/2014/main" val="45648545"/>
                  </a:ext>
                </a:extLst>
              </a:tr>
            </a:tbl>
          </a:graphicData>
        </a:graphic>
      </p:graphicFrame>
      <p:pic>
        <p:nvPicPr>
          <p:cNvPr id="2050" name="Picture 2" descr="Resultado de imagen para CAMAR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284" y="2120538"/>
            <a:ext cx="3826524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151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err="1"/>
              <a:t>Subpartidas</a:t>
            </a:r>
            <a:r>
              <a:rPr lang="es-EC" b="1" dirty="0"/>
              <a:t> Sector Camaronero Ecuatoriano (2010 – 2016</a:t>
            </a:r>
            <a:r>
              <a:rPr lang="es-EC" b="1" dirty="0" smtClean="0"/>
              <a:t>) (MILLONES $)</a:t>
            </a:r>
            <a:endParaRPr lang="es-EC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949921"/>
              </p:ext>
            </p:extLst>
          </p:nvPr>
        </p:nvGraphicFramePr>
        <p:xfrm>
          <a:off x="692331" y="2206625"/>
          <a:ext cx="10502536" cy="3384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8355">
                  <a:extLst>
                    <a:ext uri="{9D8B030D-6E8A-4147-A177-3AD203B41FA5}">
                      <a16:colId xmlns="" xmlns:a16="http://schemas.microsoft.com/office/drawing/2014/main" val="1129312581"/>
                    </a:ext>
                  </a:extLst>
                </a:gridCol>
                <a:gridCol w="1097279">
                  <a:extLst>
                    <a:ext uri="{9D8B030D-6E8A-4147-A177-3AD203B41FA5}">
                      <a16:colId xmlns="" xmlns:a16="http://schemas.microsoft.com/office/drawing/2014/main" val="2991192385"/>
                    </a:ext>
                  </a:extLst>
                </a:gridCol>
                <a:gridCol w="1312817">
                  <a:extLst>
                    <a:ext uri="{9D8B030D-6E8A-4147-A177-3AD203B41FA5}">
                      <a16:colId xmlns="" xmlns:a16="http://schemas.microsoft.com/office/drawing/2014/main" val="3640902158"/>
                    </a:ext>
                  </a:extLst>
                </a:gridCol>
                <a:gridCol w="1312817">
                  <a:extLst>
                    <a:ext uri="{9D8B030D-6E8A-4147-A177-3AD203B41FA5}">
                      <a16:colId xmlns="" xmlns:a16="http://schemas.microsoft.com/office/drawing/2014/main" val="3190606943"/>
                    </a:ext>
                  </a:extLst>
                </a:gridCol>
                <a:gridCol w="1312817">
                  <a:extLst>
                    <a:ext uri="{9D8B030D-6E8A-4147-A177-3AD203B41FA5}">
                      <a16:colId xmlns="" xmlns:a16="http://schemas.microsoft.com/office/drawing/2014/main" val="3469019065"/>
                    </a:ext>
                  </a:extLst>
                </a:gridCol>
                <a:gridCol w="1312817">
                  <a:extLst>
                    <a:ext uri="{9D8B030D-6E8A-4147-A177-3AD203B41FA5}">
                      <a16:colId xmlns="" xmlns:a16="http://schemas.microsoft.com/office/drawing/2014/main" val="3411636318"/>
                    </a:ext>
                  </a:extLst>
                </a:gridCol>
                <a:gridCol w="1312817">
                  <a:extLst>
                    <a:ext uri="{9D8B030D-6E8A-4147-A177-3AD203B41FA5}">
                      <a16:colId xmlns="" xmlns:a16="http://schemas.microsoft.com/office/drawing/2014/main" val="3837750581"/>
                    </a:ext>
                  </a:extLst>
                </a:gridCol>
                <a:gridCol w="1312817">
                  <a:extLst>
                    <a:ext uri="{9D8B030D-6E8A-4147-A177-3AD203B41FA5}">
                      <a16:colId xmlns="" xmlns:a16="http://schemas.microsoft.com/office/drawing/2014/main" val="1758181023"/>
                    </a:ext>
                  </a:extLst>
                </a:gridCol>
              </a:tblGrid>
              <a:tr h="458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Dimensiones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2010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2011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2012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2013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2014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2015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2016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60971821"/>
                  </a:ext>
                </a:extLst>
              </a:tr>
              <a:tr h="458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03.06.16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867,42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776,950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686,428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564,987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568,453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381,476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325,572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93721071"/>
                  </a:ext>
                </a:extLst>
              </a:tr>
              <a:tr h="7761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03.06.17.91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 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 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 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 33,091 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 61,126 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 42,573 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 33,340 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20024281"/>
                  </a:ext>
                </a:extLst>
              </a:tr>
              <a:tr h="458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03.06.26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 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 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 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2,426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3,833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3,450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 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535742958"/>
                  </a:ext>
                </a:extLst>
              </a:tr>
              <a:tr h="7761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03.06.27.91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 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 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 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 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0,22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 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 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27573594"/>
                  </a:ext>
                </a:extLst>
              </a:tr>
              <a:tr h="458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Total 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867,42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776,95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686,428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600,504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633,632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427,499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358,912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8430796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768826" y="5590901"/>
            <a:ext cx="2756845" cy="459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dirty="0">
                <a:ea typeface="Calibri" panose="020F0502020204030204" pitchFamily="34" charset="0"/>
                <a:cs typeface="Times New Roman" panose="02020603050405020304" pitchFamily="18" charset="0"/>
              </a:rPr>
              <a:t>Fuente: (TRADEMAP, 2017)</a:t>
            </a:r>
          </a:p>
        </p:txBody>
      </p:sp>
    </p:spTree>
    <p:extLst>
      <p:ext uri="{BB962C8B-B14F-4D97-AF65-F5344CB8AC3E}">
        <p14:creationId xmlns:p14="http://schemas.microsoft.com/office/powerpoint/2010/main" val="182325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24" y="855211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Ubicación de las </a:t>
            </a:r>
            <a:r>
              <a:rPr lang="es-EC" b="1" dirty="0" smtClean="0"/>
              <a:t>Empresas del sector camaronero de </a:t>
            </a:r>
            <a:r>
              <a:rPr lang="es-EC" b="1" dirty="0" err="1" smtClean="0"/>
              <a:t>manabí</a:t>
            </a:r>
            <a:r>
              <a:rPr lang="es-EC" b="1" dirty="0" smtClean="0"/>
              <a:t> </a:t>
            </a:r>
            <a:br>
              <a:rPr lang="es-EC" b="1" dirty="0" smtClean="0"/>
            </a:br>
            <a:endParaRPr lang="es-EC" b="1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512388559"/>
              </p:ext>
            </p:extLst>
          </p:nvPr>
        </p:nvGraphicFramePr>
        <p:xfrm>
          <a:off x="0" y="2128979"/>
          <a:ext cx="6646460" cy="254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4"/>
          <p:cNvSpPr/>
          <p:nvPr/>
        </p:nvSpPr>
        <p:spPr>
          <a:xfrm>
            <a:off x="860951" y="4676516"/>
            <a:ext cx="323678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Fuente: Investigación de Campo </a:t>
            </a:r>
          </a:p>
        </p:txBody>
      </p:sp>
      <p:pic>
        <p:nvPicPr>
          <p:cNvPr id="8194" name="Picture 2" descr="Resultado de imagen para manabi map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3"/>
          <a:stretch/>
        </p:blipFill>
        <p:spPr bwMode="auto">
          <a:xfrm>
            <a:off x="7209405" y="2128979"/>
            <a:ext cx="4353635" cy="409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ector recto de flecha 8"/>
          <p:cNvCxnSpPr/>
          <p:nvPr/>
        </p:nvCxnSpPr>
        <p:spPr>
          <a:xfrm>
            <a:off x="6096000" y="3402747"/>
            <a:ext cx="1574042" cy="0"/>
          </a:xfrm>
          <a:prstGeom prst="straightConnector1">
            <a:avLst/>
          </a:prstGeom>
          <a:ln w="1143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452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/>
              <a:t>Tipo de Actividad Empresas del sector camaronero de </a:t>
            </a:r>
            <a:r>
              <a:rPr lang="es-EC" b="1" dirty="0" err="1"/>
              <a:t>manabí</a:t>
            </a:r>
            <a:r>
              <a:rPr lang="es-EC" b="1" dirty="0"/>
              <a:t> </a:t>
            </a:r>
            <a:endParaRPr lang="es-EC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484904810"/>
              </p:ext>
            </p:extLst>
          </p:nvPr>
        </p:nvGraphicFramePr>
        <p:xfrm>
          <a:off x="2538484" y="2138362"/>
          <a:ext cx="6823880" cy="3771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ángulo 5"/>
          <p:cNvSpPr/>
          <p:nvPr/>
        </p:nvSpPr>
        <p:spPr>
          <a:xfrm>
            <a:off x="2034658" y="5655565"/>
            <a:ext cx="323678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Fuente: Investigación de Campo </a:t>
            </a:r>
          </a:p>
        </p:txBody>
      </p:sp>
    </p:spTree>
    <p:extLst>
      <p:ext uri="{BB962C8B-B14F-4D97-AF65-F5344CB8AC3E}">
        <p14:creationId xmlns:p14="http://schemas.microsoft.com/office/powerpoint/2010/main" val="695623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b="1" dirty="0"/>
              <a:t>Situación del Sector Camaronero de Manabí</a:t>
            </a:r>
            <a:br>
              <a:rPr lang="es-EC" b="1" dirty="0"/>
            </a:br>
            <a:endParaRPr lang="es-EC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662700710"/>
              </p:ext>
            </p:extLst>
          </p:nvPr>
        </p:nvGraphicFramePr>
        <p:xfrm>
          <a:off x="423080" y="1996837"/>
          <a:ext cx="6400800" cy="3557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4"/>
          <p:cNvSpPr/>
          <p:nvPr/>
        </p:nvSpPr>
        <p:spPr>
          <a:xfrm>
            <a:off x="386696" y="5308979"/>
            <a:ext cx="323678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Fuente: Investigación de Campo </a:t>
            </a:r>
          </a:p>
        </p:txBody>
      </p:sp>
      <p:pic>
        <p:nvPicPr>
          <p:cNvPr id="9218" name="Picture 2" descr="Resultado de imagen para sector camaronero manab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366" y="1873155"/>
            <a:ext cx="32194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308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Conocimiento del Acuerdo Multipartes </a:t>
            </a:r>
            <a:r>
              <a:rPr lang="es-EC" b="1" dirty="0" smtClean="0"/>
              <a:t/>
            </a:r>
            <a:br>
              <a:rPr lang="es-EC" b="1" dirty="0" smtClean="0"/>
            </a:br>
            <a:endParaRPr lang="es-EC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168610672"/>
              </p:ext>
            </p:extLst>
          </p:nvPr>
        </p:nvGraphicFramePr>
        <p:xfrm>
          <a:off x="1120254" y="2182646"/>
          <a:ext cx="4975746" cy="2853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4"/>
          <p:cNvSpPr/>
          <p:nvPr/>
        </p:nvSpPr>
        <p:spPr>
          <a:xfrm>
            <a:off x="727890" y="4994882"/>
            <a:ext cx="323678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Fuente: Investigación de Campo </a:t>
            </a:r>
          </a:p>
        </p:txBody>
      </p:sp>
      <p:pic>
        <p:nvPicPr>
          <p:cNvPr id="11266" name="Picture 2" descr="Resultado de imagen para conveni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828" y="2918432"/>
            <a:ext cx="512445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310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Resultados </a:t>
            </a:r>
            <a:r>
              <a:rPr lang="es-EC" b="1" dirty="0"/>
              <a:t>del Acuerdo Multipartes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957053060"/>
              </p:ext>
            </p:extLst>
          </p:nvPr>
        </p:nvGraphicFramePr>
        <p:xfrm>
          <a:off x="275230" y="2067635"/>
          <a:ext cx="6371230" cy="2927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4"/>
          <p:cNvSpPr/>
          <p:nvPr/>
        </p:nvSpPr>
        <p:spPr>
          <a:xfrm>
            <a:off x="556014" y="5036023"/>
            <a:ext cx="2870851" cy="418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Fuente: Investigación de Campo </a:t>
            </a:r>
          </a:p>
        </p:txBody>
      </p:sp>
      <p:pic>
        <p:nvPicPr>
          <p:cNvPr id="12290" name="Picture 2" descr="Resultado de imagen para exportacion de camar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824" y="2067635"/>
            <a:ext cx="4745984" cy="379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555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552031"/>
            <a:ext cx="11029616" cy="921927"/>
          </a:xfrm>
        </p:spPr>
        <p:txBody>
          <a:bodyPr>
            <a:normAutofit fontScale="90000"/>
          </a:bodyPr>
          <a:lstStyle/>
          <a:p>
            <a:r>
              <a:rPr lang="es-EC" dirty="0"/>
              <a:t>Principales </a:t>
            </a:r>
            <a:r>
              <a:rPr lang="es-EC" dirty="0" smtClean="0"/>
              <a:t>MERCADOS DE CAMARÓN ECUATORIANO</a:t>
            </a:r>
            <a:endParaRPr lang="es-EC" dirty="0"/>
          </a:p>
        </p:txBody>
      </p:sp>
      <p:sp>
        <p:nvSpPr>
          <p:cNvPr id="5" name="Rectángulo 4"/>
          <p:cNvSpPr/>
          <p:nvPr/>
        </p:nvSpPr>
        <p:spPr>
          <a:xfrm>
            <a:off x="420097" y="6342743"/>
            <a:ext cx="2529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s-EC" dirty="0">
                <a:ea typeface="Calibri" panose="020F0502020204030204" pitchFamily="34" charset="0"/>
                <a:cs typeface="Times New Roman" panose="02020603050405020304" pitchFamily="18" charset="0"/>
              </a:rPr>
              <a:t>Fuente: (</a:t>
            </a:r>
            <a:r>
              <a:rPr lang="es-EC" dirty="0" err="1">
                <a:ea typeface="Calibri" panose="020F0502020204030204" pitchFamily="34" charset="0"/>
                <a:cs typeface="Times New Roman" panose="02020603050405020304" pitchFamily="18" charset="0"/>
              </a:rPr>
              <a:t>Trademap</a:t>
            </a:r>
            <a:r>
              <a:rPr lang="es-EC" dirty="0">
                <a:ea typeface="Calibri" panose="020F0502020204030204" pitchFamily="34" charset="0"/>
                <a:cs typeface="Times New Roman" panose="02020603050405020304" pitchFamily="18" charset="0"/>
              </a:rPr>
              <a:t>, 2017)</a:t>
            </a:r>
            <a:endParaRPr lang="es-EC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4207925835"/>
              </p:ext>
            </p:extLst>
          </p:nvPr>
        </p:nvGraphicFramePr>
        <p:xfrm>
          <a:off x="-104502" y="2057400"/>
          <a:ext cx="11715310" cy="409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9805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0306" y="530705"/>
            <a:ext cx="11029616" cy="1220005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/>
            </a:r>
            <a:br>
              <a:rPr lang="es-EC" dirty="0" smtClean="0"/>
            </a:br>
            <a:r>
              <a:rPr lang="es-EC" dirty="0"/>
              <a:t/>
            </a:r>
            <a:br>
              <a:rPr lang="es-EC" dirty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/>
              <a:t/>
            </a:r>
            <a:br>
              <a:rPr lang="es-EC" dirty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/>
              <a:t/>
            </a:r>
            <a:br>
              <a:rPr lang="es-EC" dirty="0"/>
            </a:br>
            <a:r>
              <a:rPr lang="es-EC" b="1" dirty="0"/>
              <a:t>las ventajas de la normativa del Acuerdo comercial Multipartes con la Unión </a:t>
            </a:r>
            <a:r>
              <a:rPr lang="es-EC" b="1" dirty="0" smtClean="0"/>
              <a:t>Europea</a:t>
            </a:r>
            <a:br>
              <a:rPr lang="es-EC" b="1" dirty="0" smtClean="0"/>
            </a:br>
            <a:r>
              <a:rPr lang="es-EC" dirty="0" smtClean="0"/>
              <a:t>Retrospectiva </a:t>
            </a:r>
            <a:r>
              <a:rPr lang="es-EC" dirty="0"/>
              <a:t>del Acuerdo Multipartes 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802068"/>
              </p:ext>
            </p:extLst>
          </p:nvPr>
        </p:nvGraphicFramePr>
        <p:xfrm>
          <a:off x="430306" y="1922161"/>
          <a:ext cx="11376212" cy="481233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335748">
                  <a:extLst>
                    <a:ext uri="{9D8B030D-6E8A-4147-A177-3AD203B41FA5}">
                      <a16:colId xmlns="" xmlns:a16="http://schemas.microsoft.com/office/drawing/2014/main" val="1185538857"/>
                    </a:ext>
                  </a:extLst>
                </a:gridCol>
                <a:gridCol w="3342682">
                  <a:extLst>
                    <a:ext uri="{9D8B030D-6E8A-4147-A177-3AD203B41FA5}">
                      <a16:colId xmlns="" xmlns:a16="http://schemas.microsoft.com/office/drawing/2014/main" val="3124524513"/>
                    </a:ext>
                  </a:extLst>
                </a:gridCol>
                <a:gridCol w="4697782">
                  <a:extLst>
                    <a:ext uri="{9D8B030D-6E8A-4147-A177-3AD203B41FA5}">
                      <a16:colId xmlns="" xmlns:a16="http://schemas.microsoft.com/office/drawing/2014/main" val="473547519"/>
                    </a:ext>
                  </a:extLst>
                </a:gridCol>
              </a:tblGrid>
              <a:tr h="2576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Proceso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Fecha 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Acontecimiento 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extLst>
                  <a:ext uri="{0D108BD9-81ED-4DB2-BD59-A6C34878D82A}">
                    <a16:rowId xmlns="" xmlns:a16="http://schemas.microsoft.com/office/drawing/2014/main" val="229868244"/>
                  </a:ext>
                </a:extLst>
              </a:tr>
              <a:tr h="7729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Inicio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Abril 2007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La Comunidad Andina (CAN) inicia negociaciones con la UE para un Acuerdo de Asociación entre bloques.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extLst>
                  <a:ext uri="{0D108BD9-81ED-4DB2-BD59-A6C34878D82A}">
                    <a16:rowId xmlns="" xmlns:a16="http://schemas.microsoft.com/office/drawing/2014/main" val="2074932900"/>
                  </a:ext>
                </a:extLst>
              </a:tr>
              <a:tr h="7729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Traspié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Junio de 2008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 suspenden diálogos. Colombia, Perú y Ecuador siguen con Acuerdo de Comercio Bilateral Multipartes. 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extLst>
                  <a:ext uri="{0D108BD9-81ED-4DB2-BD59-A6C34878D82A}">
                    <a16:rowId xmlns="" xmlns:a16="http://schemas.microsoft.com/office/drawing/2014/main" val="1066471174"/>
                  </a:ext>
                </a:extLst>
              </a:tr>
              <a:tr h="51527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Suspensión 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Julio 2009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Ecuador suspende las negociaciones hasta que se resuelva el contencioso del banano en la OMC. 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extLst>
                  <a:ext uri="{0D108BD9-81ED-4DB2-BD59-A6C34878D82A}">
                    <a16:rowId xmlns="" xmlns:a16="http://schemas.microsoft.com/office/drawing/2014/main" val="1344428549"/>
                  </a:ext>
                </a:extLst>
              </a:tr>
              <a:tr h="7729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Comercio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Febrero de 2010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Se decide negociar pacto para desarrollo sobre comercio, temas no comerciales, diálogo político y cooperación. 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extLst>
                  <a:ext uri="{0D108BD9-81ED-4DB2-BD59-A6C34878D82A}">
                    <a16:rowId xmlns="" xmlns:a16="http://schemas.microsoft.com/office/drawing/2014/main" val="2245717207"/>
                  </a:ext>
                </a:extLst>
              </a:tr>
              <a:tr h="7729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Primera ronda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Enero de 2014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En Bruselas se inicia la primera ronda de los tratados del Acuerdo Multipartes entre Ecuador y la UE. 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extLst>
                  <a:ext uri="{0D108BD9-81ED-4DB2-BD59-A6C34878D82A}">
                    <a16:rowId xmlns="" xmlns:a16="http://schemas.microsoft.com/office/drawing/2014/main" val="1124917392"/>
                  </a:ext>
                </a:extLst>
              </a:tr>
              <a:tr h="6275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Cierre Pacto 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Julio de 2014 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Tras casi 4 años se cierra un acuerdo con la UE que considera las especificidades productivas del país.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extLst>
                  <a:ext uri="{0D108BD9-81ED-4DB2-BD59-A6C34878D82A}">
                    <a16:rowId xmlns="" xmlns:a16="http://schemas.microsoft.com/office/drawing/2014/main" val="86362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55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7746" y="666495"/>
            <a:ext cx="4279507" cy="842467"/>
          </a:xfrm>
        </p:spPr>
        <p:txBody>
          <a:bodyPr>
            <a:noAutofit/>
          </a:bodyPr>
          <a:lstStyle/>
          <a:p>
            <a:r>
              <a:rPr lang="es-EC" sz="3600" dirty="0" smtClean="0"/>
              <a:t>PROBLEMÁTICA </a:t>
            </a:r>
            <a:endParaRPr lang="es-EC" sz="3600" dirty="0"/>
          </a:p>
        </p:txBody>
      </p:sp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3435532" y="112383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s-EC" altLang="es-EC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C" alt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traso 21"/>
          <p:cNvSpPr/>
          <p:nvPr/>
        </p:nvSpPr>
        <p:spPr>
          <a:xfrm>
            <a:off x="7771989" y="3254216"/>
            <a:ext cx="2087880" cy="1657350"/>
          </a:xfrm>
          <a:prstGeom prst="flowChartDelay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s-EC" sz="9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ESCASAS OPORTUNIDADES DE DESARROLLO DEL SECTOR CAMARONERO DE LA PROVINCIA DE MANABÍ</a:t>
            </a:r>
            <a:endParaRPr lang="es-EC" sz="11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4" name="Conector recto 23"/>
          <p:cNvCxnSpPr/>
          <p:nvPr/>
        </p:nvCxnSpPr>
        <p:spPr>
          <a:xfrm>
            <a:off x="2820259" y="2318414"/>
            <a:ext cx="777875" cy="174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>
            <a:off x="6548344" y="2320319"/>
            <a:ext cx="777240" cy="1696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 flipH="1">
            <a:off x="2820259" y="4065299"/>
            <a:ext cx="777240" cy="1569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6548344" y="4079904"/>
            <a:ext cx="777240" cy="1505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 de texto 1126"/>
          <p:cNvSpPr txBox="1"/>
          <p:nvPr/>
        </p:nvSpPr>
        <p:spPr>
          <a:xfrm>
            <a:off x="1618839" y="2038379"/>
            <a:ext cx="2409825" cy="4095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US" sz="11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BAJA AGREGACIÓN DE VALOR</a:t>
            </a:r>
            <a:endParaRPr lang="es-EC" sz="11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Cuadro de texto 1127"/>
          <p:cNvSpPr txBox="1"/>
          <p:nvPr/>
        </p:nvSpPr>
        <p:spPr>
          <a:xfrm>
            <a:off x="1495014" y="5652164"/>
            <a:ext cx="176403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US" sz="11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LIMITADA TECNOLOGÍA</a:t>
            </a:r>
            <a:endParaRPr lang="es-EC" sz="11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Cuadro de texto 1128"/>
          <p:cNvSpPr txBox="1"/>
          <p:nvPr/>
        </p:nvSpPr>
        <p:spPr>
          <a:xfrm>
            <a:off x="5256754" y="2121564"/>
            <a:ext cx="2676525" cy="3270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US" sz="11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DISMINUCIÓN DE LA RENATBILIDAD </a:t>
            </a:r>
            <a:endParaRPr lang="es-EC" sz="11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Cuadro de texto 1129"/>
          <p:cNvSpPr txBox="1"/>
          <p:nvPr/>
        </p:nvSpPr>
        <p:spPr>
          <a:xfrm>
            <a:off x="4279489" y="5598189"/>
            <a:ext cx="3179445" cy="31305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US" sz="10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FALTA DE ACUERDOS COMERCIALES</a:t>
            </a:r>
            <a:endParaRPr lang="es-EC" sz="11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Cuadro de texto 1131"/>
          <p:cNvSpPr txBox="1"/>
          <p:nvPr/>
        </p:nvSpPr>
        <p:spPr>
          <a:xfrm>
            <a:off x="1471519" y="4452649"/>
            <a:ext cx="1732915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US" sz="9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REDUCIDA INVERSIÒN EN PROCESOS DE PRODUCCIÓN </a:t>
            </a:r>
            <a:endParaRPr lang="es-EC" sz="11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Cuadro de texto 1132"/>
          <p:cNvSpPr txBox="1"/>
          <p:nvPr/>
        </p:nvSpPr>
        <p:spPr>
          <a:xfrm>
            <a:off x="3460974" y="4716809"/>
            <a:ext cx="1476375" cy="5048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US" sz="10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DESFAVORABLES PREVISIONES DEL MERCADO</a:t>
            </a:r>
            <a:endParaRPr lang="es-EC" sz="11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Cuadro de texto 1133"/>
          <p:cNvSpPr txBox="1"/>
          <p:nvPr/>
        </p:nvSpPr>
        <p:spPr>
          <a:xfrm>
            <a:off x="5447254" y="3398549"/>
            <a:ext cx="1732915" cy="52768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US" sz="10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BAJA COMPETITIVIDAD </a:t>
            </a:r>
            <a:endParaRPr lang="es-EC" sz="11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Cuadro de texto 114"/>
          <p:cNvSpPr txBox="1"/>
          <p:nvPr/>
        </p:nvSpPr>
        <p:spPr>
          <a:xfrm>
            <a:off x="4979259" y="2815619"/>
            <a:ext cx="1732915" cy="3143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US" sz="10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REDUCCIÓN DEL SECTOR</a:t>
            </a:r>
            <a:endParaRPr lang="es-EC" sz="11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 de texto 118"/>
          <p:cNvSpPr txBox="1"/>
          <p:nvPr/>
        </p:nvSpPr>
        <p:spPr>
          <a:xfrm>
            <a:off x="5361529" y="4453284"/>
            <a:ext cx="1732915" cy="45021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US" sz="9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DESATENCIÒN DEL GOBIERNO NACIONAL  </a:t>
            </a:r>
            <a:endParaRPr lang="es-EC" sz="11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Cuadro de texto 119"/>
          <p:cNvSpPr txBox="1"/>
          <p:nvPr/>
        </p:nvSpPr>
        <p:spPr>
          <a:xfrm>
            <a:off x="5026884" y="4949219"/>
            <a:ext cx="1732915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US" sz="9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DESCUERDOS GREMIALES  </a:t>
            </a:r>
            <a:endParaRPr lang="es-EC" sz="11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Cuadro de texto 122"/>
          <p:cNvSpPr txBox="1"/>
          <p:nvPr/>
        </p:nvSpPr>
        <p:spPr>
          <a:xfrm>
            <a:off x="1475964" y="2565429"/>
            <a:ext cx="1732915" cy="57150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US" sz="10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DESVENTAJAS EN EL COMERCIO INTERNACIONAL</a:t>
            </a:r>
            <a:endParaRPr lang="es-EC" sz="11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Cuadro de texto 125"/>
          <p:cNvSpPr txBox="1"/>
          <p:nvPr/>
        </p:nvSpPr>
        <p:spPr>
          <a:xfrm>
            <a:off x="1620744" y="3456334"/>
            <a:ext cx="1732915" cy="45021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US" sz="9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LIMITADA OFERTA EXPORTABLE</a:t>
            </a:r>
            <a:endParaRPr lang="es-EC" sz="11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0" name="Conector recto 39"/>
          <p:cNvCxnSpPr/>
          <p:nvPr/>
        </p:nvCxnSpPr>
        <p:spPr>
          <a:xfrm>
            <a:off x="3597499" y="4047837"/>
            <a:ext cx="41738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593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Retrospectiva del Acuerdo Multipartes 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560455"/>
              </p:ext>
            </p:extLst>
          </p:nvPr>
        </p:nvGraphicFramePr>
        <p:xfrm>
          <a:off x="447402" y="1857952"/>
          <a:ext cx="11268348" cy="496734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304120">
                  <a:extLst>
                    <a:ext uri="{9D8B030D-6E8A-4147-A177-3AD203B41FA5}">
                      <a16:colId xmlns="" xmlns:a16="http://schemas.microsoft.com/office/drawing/2014/main" val="1096191343"/>
                    </a:ext>
                  </a:extLst>
                </a:gridCol>
                <a:gridCol w="3310989">
                  <a:extLst>
                    <a:ext uri="{9D8B030D-6E8A-4147-A177-3AD203B41FA5}">
                      <a16:colId xmlns="" xmlns:a16="http://schemas.microsoft.com/office/drawing/2014/main" val="1851298462"/>
                    </a:ext>
                  </a:extLst>
                </a:gridCol>
                <a:gridCol w="4653239">
                  <a:extLst>
                    <a:ext uri="{9D8B030D-6E8A-4147-A177-3AD203B41FA5}">
                      <a16:colId xmlns="" xmlns:a16="http://schemas.microsoft.com/office/drawing/2014/main" val="2526790931"/>
                    </a:ext>
                  </a:extLst>
                </a:gridCol>
              </a:tblGrid>
              <a:tr h="5782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Difusión Protocolo 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Febrero de 2015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La UE socializa al Comité de Comercio el texto del Protocolo de Adhesión al Acuerdo Comercial Multipartes.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1170780"/>
                  </a:ext>
                </a:extLst>
              </a:tr>
              <a:tr h="5782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Encuentro 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Junio de 2015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Reunión del Comité de Comercio. Colombia y Perú no se pronuncian ni aprueban el Protocolo de Adhesión. 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extLst>
                  <a:ext uri="{0D108BD9-81ED-4DB2-BD59-A6C34878D82A}">
                    <a16:rowId xmlns="" xmlns:a16="http://schemas.microsoft.com/office/drawing/2014/main" val="4010423149"/>
                  </a:ext>
                </a:extLst>
              </a:tr>
              <a:tr h="5782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Aprobada adhesión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Noviembre de 2015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El Parlamento Europeo acepta la Resolución para la adhesión de Ecuador al Acuerdo Comercial Multipartes. 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extLst>
                  <a:ext uri="{0D108BD9-81ED-4DB2-BD59-A6C34878D82A}">
                    <a16:rowId xmlns="" xmlns:a16="http://schemas.microsoft.com/office/drawing/2014/main" val="280915765"/>
                  </a:ext>
                </a:extLst>
              </a:tr>
              <a:tr h="5782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Apoyo de países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Diciembre de 2015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Reuniones Binacionales con Colombia y Perú. Presidentes reiteran su apoyo a la Adhesión de Ecuador al Acuerdo.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extLst>
                  <a:ext uri="{0D108BD9-81ED-4DB2-BD59-A6C34878D82A}">
                    <a16:rowId xmlns="" xmlns:a16="http://schemas.microsoft.com/office/drawing/2014/main" val="2332261226"/>
                  </a:ext>
                </a:extLst>
              </a:tr>
              <a:tr h="5782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Aceleran trámites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Junio de 2016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Ecuador apresura los trámites para lograr la firma del acuerdo con la UE Llegan respaldos de países europeos. 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extLst>
                  <a:ext uri="{0D108BD9-81ED-4DB2-BD59-A6C34878D82A}">
                    <a16:rowId xmlns="" xmlns:a16="http://schemas.microsoft.com/office/drawing/2014/main" val="1217888184"/>
                  </a:ext>
                </a:extLst>
              </a:tr>
              <a:tr h="5782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Fecha de la firma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Octubre de 2016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Consejo de la UE decide que el 11 de noviembre se suscriba Protocolo de Adhesión de Ecuador al Acuerdo.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extLst>
                  <a:ext uri="{0D108BD9-81ED-4DB2-BD59-A6C34878D82A}">
                    <a16:rowId xmlns="" xmlns:a16="http://schemas.microsoft.com/office/drawing/2014/main" val="79295748"/>
                  </a:ext>
                </a:extLst>
              </a:tr>
              <a:tr h="5782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Vigencia del Acuerdo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Enero de 2017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El Acuerdo Multipartes entre la Unión Europea y Ecuador entro en vigencia provisionalmente.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3" marR="19223" marT="0" marB="0"/>
                </a:tc>
                <a:extLst>
                  <a:ext uri="{0D108BD9-81ED-4DB2-BD59-A6C34878D82A}">
                    <a16:rowId xmlns="" xmlns:a16="http://schemas.microsoft.com/office/drawing/2014/main" val="2506658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78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mecanismos idóneos para el aprovechamiento del convenio 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374740"/>
              </p:ext>
            </p:extLst>
          </p:nvPr>
        </p:nvGraphicFramePr>
        <p:xfrm>
          <a:off x="238125" y="2009774"/>
          <a:ext cx="11029950" cy="4467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4231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Efecto del Acuerdo Multipartes </a:t>
            </a:r>
            <a:r>
              <a:rPr lang="es-EC" b="1" dirty="0" smtClean="0"/>
              <a:t/>
            </a:r>
            <a:br>
              <a:rPr lang="es-EC" b="1" dirty="0" smtClean="0"/>
            </a:br>
            <a:endParaRPr lang="es-EC" b="1" dirty="0"/>
          </a:p>
        </p:txBody>
      </p:sp>
      <p:sp>
        <p:nvSpPr>
          <p:cNvPr id="4" name="Rectángulo 3"/>
          <p:cNvSpPr/>
          <p:nvPr/>
        </p:nvSpPr>
        <p:spPr>
          <a:xfrm>
            <a:off x="2010770" y="1916351"/>
            <a:ext cx="7788322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C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Para determinar el efecto que tendrá el Acuerdo Multipartes entre Ecuador y la Unión Europea, se ha escogido a Perú como base para establecer el porcentaje en el cual crecerá el sector camaronero de la provincia de Manabí a partir del año 2017. Para esto se considera que Perú con la adhesión al Acuerdo a partir del año 2013, presenta un efecto importante en los flujos de exportación en los años 2014, 2015 y 2016. </a:t>
            </a:r>
            <a:endParaRPr lang="es-EC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40828"/>
              </p:ext>
            </p:extLst>
          </p:nvPr>
        </p:nvGraphicFramePr>
        <p:xfrm>
          <a:off x="1728716" y="4259405"/>
          <a:ext cx="8352430" cy="1759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6997">
                  <a:extLst>
                    <a:ext uri="{9D8B030D-6E8A-4147-A177-3AD203B41FA5}">
                      <a16:colId xmlns="" xmlns:a16="http://schemas.microsoft.com/office/drawing/2014/main" val="1310402876"/>
                    </a:ext>
                  </a:extLst>
                </a:gridCol>
                <a:gridCol w="1542197">
                  <a:extLst>
                    <a:ext uri="{9D8B030D-6E8A-4147-A177-3AD203B41FA5}">
                      <a16:colId xmlns="" xmlns:a16="http://schemas.microsoft.com/office/drawing/2014/main" val="2865874095"/>
                    </a:ext>
                  </a:extLst>
                </a:gridCol>
                <a:gridCol w="1622264">
                  <a:extLst>
                    <a:ext uri="{9D8B030D-6E8A-4147-A177-3AD203B41FA5}">
                      <a16:colId xmlns="" xmlns:a16="http://schemas.microsoft.com/office/drawing/2014/main" val="893254439"/>
                    </a:ext>
                  </a:extLst>
                </a:gridCol>
                <a:gridCol w="1670486">
                  <a:extLst>
                    <a:ext uri="{9D8B030D-6E8A-4147-A177-3AD203B41FA5}">
                      <a16:colId xmlns="" xmlns:a16="http://schemas.microsoft.com/office/drawing/2014/main" val="2680584198"/>
                    </a:ext>
                  </a:extLst>
                </a:gridCol>
                <a:gridCol w="1670486">
                  <a:extLst>
                    <a:ext uri="{9D8B030D-6E8A-4147-A177-3AD203B41FA5}">
                      <a16:colId xmlns="" xmlns:a16="http://schemas.microsoft.com/office/drawing/2014/main" val="1510398407"/>
                    </a:ext>
                  </a:extLst>
                </a:gridCol>
              </a:tblGrid>
              <a:tr h="4271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Dimensiones 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2013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2014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2015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2016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10661960"/>
                  </a:ext>
                </a:extLst>
              </a:tr>
              <a:tr h="9050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Millones de USD 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131,001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164,456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165,100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167,057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14111427"/>
                  </a:ext>
                </a:extLst>
              </a:tr>
              <a:tr h="4271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Crecimiento %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 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25,5%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0,4%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1,2%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83033989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1648803" y="3890073"/>
            <a:ext cx="4094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Exportaciones de Camarón Peruano</a:t>
            </a:r>
            <a:endParaRPr lang="es-EC" dirty="0">
              <a:latin typeface="+mj-lt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725298" y="5960210"/>
            <a:ext cx="275684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Fuente: (TRADEMAP, 2017)</a:t>
            </a:r>
          </a:p>
        </p:txBody>
      </p:sp>
    </p:spTree>
    <p:extLst>
      <p:ext uri="{BB962C8B-B14F-4D97-AF65-F5344CB8AC3E}">
        <p14:creationId xmlns:p14="http://schemas.microsoft.com/office/powerpoint/2010/main" val="621962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Efecto del Acuerdo Multipartes </a:t>
            </a:r>
            <a:br>
              <a:rPr lang="es-EC" b="1" dirty="0"/>
            </a:br>
            <a:endParaRPr lang="es-EC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555936"/>
              </p:ext>
            </p:extLst>
          </p:nvPr>
        </p:nvGraphicFramePr>
        <p:xfrm>
          <a:off x="445827" y="2202208"/>
          <a:ext cx="10918208" cy="1249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9492">
                  <a:extLst>
                    <a:ext uri="{9D8B030D-6E8A-4147-A177-3AD203B41FA5}">
                      <a16:colId xmlns="" xmlns:a16="http://schemas.microsoft.com/office/drawing/2014/main" val="212807237"/>
                    </a:ext>
                  </a:extLst>
                </a:gridCol>
                <a:gridCol w="1160060">
                  <a:extLst>
                    <a:ext uri="{9D8B030D-6E8A-4147-A177-3AD203B41FA5}">
                      <a16:colId xmlns="" xmlns:a16="http://schemas.microsoft.com/office/drawing/2014/main" val="3960651690"/>
                    </a:ext>
                  </a:extLst>
                </a:gridCol>
                <a:gridCol w="1364776">
                  <a:extLst>
                    <a:ext uri="{9D8B030D-6E8A-4147-A177-3AD203B41FA5}">
                      <a16:colId xmlns="" xmlns:a16="http://schemas.microsoft.com/office/drawing/2014/main" val="1961736050"/>
                    </a:ext>
                  </a:extLst>
                </a:gridCol>
                <a:gridCol w="1364776">
                  <a:extLst>
                    <a:ext uri="{9D8B030D-6E8A-4147-A177-3AD203B41FA5}">
                      <a16:colId xmlns="" xmlns:a16="http://schemas.microsoft.com/office/drawing/2014/main" val="1793827816"/>
                    </a:ext>
                  </a:extLst>
                </a:gridCol>
                <a:gridCol w="1364776">
                  <a:extLst>
                    <a:ext uri="{9D8B030D-6E8A-4147-A177-3AD203B41FA5}">
                      <a16:colId xmlns="" xmlns:a16="http://schemas.microsoft.com/office/drawing/2014/main" val="20756121"/>
                    </a:ext>
                  </a:extLst>
                </a:gridCol>
                <a:gridCol w="1364776">
                  <a:extLst>
                    <a:ext uri="{9D8B030D-6E8A-4147-A177-3AD203B41FA5}">
                      <a16:colId xmlns="" xmlns:a16="http://schemas.microsoft.com/office/drawing/2014/main" val="3179092685"/>
                    </a:ext>
                  </a:extLst>
                </a:gridCol>
                <a:gridCol w="1364776">
                  <a:extLst>
                    <a:ext uri="{9D8B030D-6E8A-4147-A177-3AD203B41FA5}">
                      <a16:colId xmlns="" xmlns:a16="http://schemas.microsoft.com/office/drawing/2014/main" val="4188322072"/>
                    </a:ext>
                  </a:extLst>
                </a:gridCol>
                <a:gridCol w="1364776">
                  <a:extLst>
                    <a:ext uri="{9D8B030D-6E8A-4147-A177-3AD203B41FA5}">
                      <a16:colId xmlns="" xmlns:a16="http://schemas.microsoft.com/office/drawing/2014/main" val="2181382854"/>
                    </a:ext>
                  </a:extLst>
                </a:gridCol>
              </a:tblGrid>
              <a:tr h="22406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+mj-lt"/>
                        </a:rPr>
                        <a:t>Dimensiones</a:t>
                      </a:r>
                      <a:endParaRPr lang="es-EC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+mj-lt"/>
                        </a:rPr>
                        <a:t>2010</a:t>
                      </a:r>
                      <a:endParaRPr lang="es-EC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+mj-lt"/>
                        </a:rPr>
                        <a:t>2011</a:t>
                      </a:r>
                      <a:endParaRPr lang="es-EC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+mj-lt"/>
                        </a:rPr>
                        <a:t>2012</a:t>
                      </a:r>
                      <a:endParaRPr lang="es-EC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+mj-lt"/>
                        </a:rPr>
                        <a:t>2013</a:t>
                      </a:r>
                      <a:endParaRPr lang="es-EC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+mj-lt"/>
                        </a:rPr>
                        <a:t>2014</a:t>
                      </a:r>
                      <a:endParaRPr lang="es-EC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+mj-lt"/>
                        </a:rPr>
                        <a:t>2015</a:t>
                      </a:r>
                      <a:endParaRPr lang="es-EC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+mj-lt"/>
                        </a:rPr>
                        <a:t>2016</a:t>
                      </a:r>
                      <a:endParaRPr lang="es-EC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18511287"/>
                  </a:ext>
                </a:extLst>
              </a:tr>
              <a:tr h="34513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+mj-lt"/>
                        </a:rPr>
                        <a:t>Sector Ecuatoriano</a:t>
                      </a:r>
                      <a:endParaRPr lang="es-EC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+mj-lt"/>
                        </a:rPr>
                        <a:t>867,42</a:t>
                      </a:r>
                      <a:endParaRPr lang="es-EC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+mj-lt"/>
                        </a:rPr>
                        <a:t>776,95</a:t>
                      </a:r>
                      <a:endParaRPr lang="es-EC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+mj-lt"/>
                        </a:rPr>
                        <a:t>686,42</a:t>
                      </a:r>
                      <a:endParaRPr lang="es-EC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+mj-lt"/>
                        </a:rPr>
                        <a:t>600,50</a:t>
                      </a:r>
                      <a:endParaRPr lang="es-EC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+mj-lt"/>
                        </a:rPr>
                        <a:t>633,63</a:t>
                      </a:r>
                      <a:endParaRPr lang="es-EC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+mj-lt"/>
                        </a:rPr>
                        <a:t>427,49</a:t>
                      </a:r>
                      <a:endParaRPr lang="es-EC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+mj-lt"/>
                        </a:rPr>
                        <a:t>358,91</a:t>
                      </a:r>
                      <a:endParaRPr lang="es-EC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66801478"/>
                  </a:ext>
                </a:extLst>
              </a:tr>
              <a:tr h="5177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+mj-lt"/>
                        </a:rPr>
                        <a:t>Sector Provincia de Manabí</a:t>
                      </a:r>
                      <a:endParaRPr lang="es-EC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+mj-lt"/>
                        </a:rPr>
                        <a:t>78,06</a:t>
                      </a:r>
                      <a:endParaRPr lang="es-EC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+mj-lt"/>
                        </a:rPr>
                        <a:t>69,92</a:t>
                      </a:r>
                      <a:endParaRPr lang="es-EC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+mj-lt"/>
                        </a:rPr>
                        <a:t>61,77</a:t>
                      </a:r>
                      <a:endParaRPr lang="es-EC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+mj-lt"/>
                        </a:rPr>
                        <a:t>54,04</a:t>
                      </a:r>
                      <a:endParaRPr lang="es-EC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+mj-lt"/>
                        </a:rPr>
                        <a:t>57,02</a:t>
                      </a:r>
                      <a:endParaRPr lang="es-EC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+mj-lt"/>
                        </a:rPr>
                        <a:t>38,47</a:t>
                      </a:r>
                      <a:endParaRPr lang="es-EC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+mj-lt"/>
                        </a:rPr>
                        <a:t>32,30</a:t>
                      </a:r>
                      <a:endParaRPr lang="es-EC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81531074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390123" y="1830417"/>
            <a:ext cx="10973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Exportaciones del Sector Camaronero Ecuatoriano y Manabita (2010 – 2016) Millones de USD</a:t>
            </a:r>
            <a:endParaRPr lang="es-EC" dirty="0">
              <a:latin typeface="+mj-lt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45827" y="3547458"/>
            <a:ext cx="275684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Fuente: (TRADEMAP, 2017)</a:t>
            </a:r>
          </a:p>
        </p:txBody>
      </p:sp>
      <p:sp>
        <p:nvSpPr>
          <p:cNvPr id="7" name="Rectángulo 6"/>
          <p:cNvSpPr/>
          <p:nvPr/>
        </p:nvSpPr>
        <p:spPr>
          <a:xfrm>
            <a:off x="390123" y="3908962"/>
            <a:ext cx="1085563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" b="1" dirty="0">
                <a:solidFill>
                  <a:srgbClr val="000000"/>
                </a:solidFill>
                <a:ea typeface="Times New Roman" panose="02020603050405020304" pitchFamily="18" charset="0"/>
              </a:rPr>
              <a:t>Proyección de la exportación de camarón del sector de la provincia de Manabí (Millones de USD)</a:t>
            </a:r>
            <a:endParaRPr lang="es-EC" sz="1100" i="1" dirty="0">
              <a:solidFill>
                <a:srgbClr val="44546A"/>
              </a:solidFill>
              <a:effectLst/>
              <a:ea typeface="Times New Roman" panose="02020603050405020304" pitchFamily="18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437859"/>
              </p:ext>
            </p:extLst>
          </p:nvPr>
        </p:nvGraphicFramePr>
        <p:xfrm>
          <a:off x="445827" y="4416793"/>
          <a:ext cx="10799930" cy="1975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9986">
                  <a:extLst>
                    <a:ext uri="{9D8B030D-6E8A-4147-A177-3AD203B41FA5}">
                      <a16:colId xmlns="" xmlns:a16="http://schemas.microsoft.com/office/drawing/2014/main" val="2354935311"/>
                    </a:ext>
                  </a:extLst>
                </a:gridCol>
                <a:gridCol w="2159986">
                  <a:extLst>
                    <a:ext uri="{9D8B030D-6E8A-4147-A177-3AD203B41FA5}">
                      <a16:colId xmlns="" xmlns:a16="http://schemas.microsoft.com/office/drawing/2014/main" val="2143404032"/>
                    </a:ext>
                  </a:extLst>
                </a:gridCol>
                <a:gridCol w="2159986">
                  <a:extLst>
                    <a:ext uri="{9D8B030D-6E8A-4147-A177-3AD203B41FA5}">
                      <a16:colId xmlns="" xmlns:a16="http://schemas.microsoft.com/office/drawing/2014/main" val="1219897971"/>
                    </a:ext>
                  </a:extLst>
                </a:gridCol>
                <a:gridCol w="2159986">
                  <a:extLst>
                    <a:ext uri="{9D8B030D-6E8A-4147-A177-3AD203B41FA5}">
                      <a16:colId xmlns="" xmlns:a16="http://schemas.microsoft.com/office/drawing/2014/main" val="1927464357"/>
                    </a:ext>
                  </a:extLst>
                </a:gridCol>
                <a:gridCol w="2159986">
                  <a:extLst>
                    <a:ext uri="{9D8B030D-6E8A-4147-A177-3AD203B41FA5}">
                      <a16:colId xmlns="" xmlns:a16="http://schemas.microsoft.com/office/drawing/2014/main" val="3319552931"/>
                    </a:ext>
                  </a:extLst>
                </a:gridCol>
              </a:tblGrid>
              <a:tr h="3109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PROYECCIÓN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1543861"/>
                  </a:ext>
                </a:extLst>
              </a:tr>
              <a:tr h="3303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</a:rPr>
                        <a:t>Factor</a:t>
                      </a:r>
                      <a:r>
                        <a:rPr lang="es-EC" sz="1600" baseline="0" dirty="0" smtClean="0">
                          <a:effectLst/>
                        </a:rPr>
                        <a:t> de Crecimiento 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+mn-lt"/>
                        </a:rPr>
                        <a:t>2016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C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C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 (25,5%)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 (0,4%)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r>
                        <a:rPr lang="es-EC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s-EC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1,2%)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41255786"/>
                  </a:ext>
                </a:extLst>
              </a:tr>
              <a:tr h="3109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Sector Ecuatoriano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358,91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450,43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452,23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457,66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3035831228"/>
                  </a:ext>
                </a:extLst>
              </a:tr>
              <a:tr h="6219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Sector Provincia de Manabí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32,30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40,53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40,70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41,19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3132312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978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17052" y="3080378"/>
            <a:ext cx="8915400" cy="678822"/>
          </a:xfrm>
        </p:spPr>
        <p:txBody>
          <a:bodyPr>
            <a:normAutofit/>
          </a:bodyPr>
          <a:lstStyle/>
          <a:p>
            <a:pPr algn="ctr"/>
            <a:r>
              <a:rPr lang="es-EC" sz="3200" dirty="0" smtClean="0"/>
              <a:t>CONCLUSIONES Y RECOMENDACIONES 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821741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Las </a:t>
            </a:r>
            <a:r>
              <a:rPr lang="es-ES" dirty="0"/>
              <a:t>empresas de este sector del país son relativamente jóvenes es decir tienen poco tiempo en el mercado, es decir, el 61% de estas tiene entre 3 y 6 años de actividad </a:t>
            </a:r>
            <a:r>
              <a:rPr lang="es-ES" dirty="0" smtClean="0"/>
              <a:t>productiva</a:t>
            </a:r>
          </a:p>
          <a:p>
            <a:r>
              <a:rPr lang="es-ES" dirty="0"/>
              <a:t>Bahía de </a:t>
            </a:r>
            <a:r>
              <a:rPr lang="es-ES" dirty="0" err="1" smtClean="0"/>
              <a:t>Caráquez</a:t>
            </a:r>
            <a:r>
              <a:rPr lang="es-ES" dirty="0" smtClean="0"/>
              <a:t> </a:t>
            </a:r>
            <a:r>
              <a:rPr lang="es-ES" dirty="0"/>
              <a:t>con una proporción del 57%, de estas el 17% se dedican a la exportación, mientras que el 83% a la </a:t>
            </a:r>
            <a:r>
              <a:rPr lang="es-ES" dirty="0" smtClean="0"/>
              <a:t>producción</a:t>
            </a:r>
          </a:p>
          <a:p>
            <a:r>
              <a:rPr lang="es-EC" dirty="0"/>
              <a:t>En consecuencia, alrededor del 65% de las empresas del sector conocen de los beneficios que este acuerdo generará al sistema productivo nacional y sobre toda la producción y exportación de </a:t>
            </a:r>
            <a:r>
              <a:rPr lang="es-EC" dirty="0" smtClean="0"/>
              <a:t>camarón</a:t>
            </a:r>
          </a:p>
          <a:p>
            <a:r>
              <a:rPr lang="es-EC" dirty="0" smtClean="0"/>
              <a:t>Se establece </a:t>
            </a:r>
            <a:r>
              <a:rPr lang="es-EC" dirty="0"/>
              <a:t>que las exportaciones de camarón </a:t>
            </a:r>
            <a:r>
              <a:rPr lang="es-EC" dirty="0" smtClean="0"/>
              <a:t>a </a:t>
            </a:r>
            <a:r>
              <a:rPr lang="es-EC" dirty="0"/>
              <a:t>partir del año 2013 hasta el año 2016 </a:t>
            </a:r>
            <a:r>
              <a:rPr lang="es-EC" dirty="0" smtClean="0"/>
              <a:t>tendrían </a:t>
            </a:r>
            <a:r>
              <a:rPr lang="es-EC" dirty="0"/>
              <a:t>el siguiente incremento porcentual; 25,5%, 0,4</a:t>
            </a:r>
            <a:r>
              <a:rPr lang="es-EC" dirty="0" smtClean="0"/>
              <a:t>%, </a:t>
            </a:r>
            <a:r>
              <a:rPr lang="es-EC" dirty="0"/>
              <a:t>1,2% para los años 2017, 2018 y 2019 </a:t>
            </a:r>
            <a:r>
              <a:rPr lang="es-EC" dirty="0" smtClean="0"/>
              <a:t>correspondientemente</a:t>
            </a:r>
            <a:r>
              <a:rPr lang="es-EC" dirty="0"/>
              <a:t>.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75384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RECOMENDACIONES </a:t>
            </a:r>
            <a:br>
              <a:rPr lang="es-EC" dirty="0"/>
            </a:b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S</a:t>
            </a:r>
            <a:r>
              <a:rPr lang="es-EC" dirty="0" smtClean="0"/>
              <a:t>e </a:t>
            </a:r>
            <a:r>
              <a:rPr lang="es-EC" dirty="0"/>
              <a:t>puede generar una manual de procesos de exportación que le permitan al empresario simplificar las operaciones y de una forma simple empezar las actividades de exportación</a:t>
            </a:r>
            <a:r>
              <a:rPr lang="es-EC" dirty="0" smtClean="0"/>
              <a:t>.</a:t>
            </a:r>
          </a:p>
          <a:p>
            <a:r>
              <a:rPr lang="es-EC" dirty="0" smtClean="0"/>
              <a:t>Facilidades de agremiación con planes de financiamiento para los pequeños y medianos productores.</a:t>
            </a:r>
          </a:p>
          <a:p>
            <a:r>
              <a:rPr lang="es-EC" dirty="0" smtClean="0"/>
              <a:t>Establecer una planificación de </a:t>
            </a:r>
            <a:r>
              <a:rPr lang="es-EC" dirty="0"/>
              <a:t>oferta exportable especializada a cada segmento del mercado y así potenciar las capacidades productivas de las empresas del sector camaronero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78780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940526"/>
            <a:ext cx="3644537" cy="600892"/>
          </a:xfrm>
        </p:spPr>
        <p:txBody>
          <a:bodyPr>
            <a:normAutofit fontScale="90000"/>
          </a:bodyPr>
          <a:lstStyle/>
          <a:p>
            <a:pPr algn="ctr"/>
            <a:r>
              <a:rPr lang="es-EC" sz="4000" dirty="0" smtClean="0"/>
              <a:t>JUSTIFICACIÓN</a:t>
            </a:r>
            <a:endParaRPr lang="es-EC" sz="40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510151132"/>
              </p:ext>
            </p:extLst>
          </p:nvPr>
        </p:nvGraphicFramePr>
        <p:xfrm>
          <a:off x="0" y="1933303"/>
          <a:ext cx="7882709" cy="4205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ángulo 6"/>
          <p:cNvSpPr/>
          <p:nvPr/>
        </p:nvSpPr>
        <p:spPr>
          <a:xfrm>
            <a:off x="8530045" y="2841897"/>
            <a:ext cx="32047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C" dirty="0"/>
              <a:t>El tema es esencial, tomando en cuenta que el acuerdo comercial Multipartes con la Unión Europea terminó su proceso de negociación y entro a la fase de implementación; a partir del mes de enero de 2017. </a:t>
            </a:r>
            <a:endParaRPr lang="es-ES" dirty="0"/>
          </a:p>
        </p:txBody>
      </p:sp>
      <p:sp>
        <p:nvSpPr>
          <p:cNvPr id="8" name="Flecha derecha 7"/>
          <p:cNvSpPr/>
          <p:nvPr/>
        </p:nvSpPr>
        <p:spPr>
          <a:xfrm>
            <a:off x="7506789" y="3224012"/>
            <a:ext cx="1023256" cy="1267097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83043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OBJETIVOS 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833927"/>
              </p:ext>
            </p:extLst>
          </p:nvPr>
        </p:nvGraphicFramePr>
        <p:xfrm>
          <a:off x="-1724298" y="1991360"/>
          <a:ext cx="10215154" cy="4579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Resultado de imagen para objetivo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310" y="2651488"/>
            <a:ext cx="3971109" cy="315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864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MARCO TEÓRICO 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915901"/>
              </p:ext>
            </p:extLst>
          </p:nvPr>
        </p:nvGraphicFramePr>
        <p:xfrm>
          <a:off x="698591" y="1715956"/>
          <a:ext cx="11029950" cy="5142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5253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MARCO METODOLÓGICO </a:t>
            </a:r>
            <a:endParaRPr lang="es-EC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189985"/>
              </p:ext>
            </p:extLst>
          </p:nvPr>
        </p:nvGraphicFramePr>
        <p:xfrm>
          <a:off x="1116148" y="2861975"/>
          <a:ext cx="9959704" cy="2258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926">
                  <a:extLst>
                    <a:ext uri="{9D8B030D-6E8A-4147-A177-3AD203B41FA5}">
                      <a16:colId xmlns="" xmlns:a16="http://schemas.microsoft.com/office/drawing/2014/main" val="1852891441"/>
                    </a:ext>
                  </a:extLst>
                </a:gridCol>
                <a:gridCol w="2489926">
                  <a:extLst>
                    <a:ext uri="{9D8B030D-6E8A-4147-A177-3AD203B41FA5}">
                      <a16:colId xmlns="" xmlns:a16="http://schemas.microsoft.com/office/drawing/2014/main" val="2874590375"/>
                    </a:ext>
                  </a:extLst>
                </a:gridCol>
                <a:gridCol w="2489926">
                  <a:extLst>
                    <a:ext uri="{9D8B030D-6E8A-4147-A177-3AD203B41FA5}">
                      <a16:colId xmlns="" xmlns:a16="http://schemas.microsoft.com/office/drawing/2014/main" val="36223150"/>
                    </a:ext>
                  </a:extLst>
                </a:gridCol>
                <a:gridCol w="2489926">
                  <a:extLst>
                    <a:ext uri="{9D8B030D-6E8A-4147-A177-3AD203B41FA5}">
                      <a16:colId xmlns="" xmlns:a16="http://schemas.microsoft.com/office/drawing/2014/main" val="33535248"/>
                    </a:ext>
                  </a:extLst>
                </a:gridCol>
              </a:tblGrid>
              <a:tr h="628525">
                <a:tc>
                  <a:txBody>
                    <a:bodyPr/>
                    <a:lstStyle/>
                    <a:p>
                      <a:r>
                        <a:rPr lang="es-EC" dirty="0" smtClean="0"/>
                        <a:t>ENFOQUE 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TIPOLOGÍA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INSTRUMENTOS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PROCEDIMIENTOS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5117906"/>
                  </a:ext>
                </a:extLst>
              </a:tr>
              <a:tr h="163014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Método inductivo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Método deductivo</a:t>
                      </a:r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smtClean="0"/>
                        <a:t>Aplicada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smtClean="0"/>
                        <a:t>Documental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err="1" smtClean="0"/>
                        <a:t>Insitu</a:t>
                      </a:r>
                      <a:endParaRPr lang="pt-B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smtClean="0"/>
                        <a:t>No experimental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err="1" smtClean="0"/>
                        <a:t>Descriptivo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dirty="0" smtClean="0"/>
                        <a:t>Observación científica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dirty="0" smtClean="0"/>
                        <a:t>Bibliografía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dirty="0" smtClean="0"/>
                        <a:t>Encuestas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dirty="0" smtClean="0"/>
                        <a:t>Técnica documental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dirty="0" smtClean="0"/>
                        <a:t>Base de datos </a:t>
                      </a:r>
                    </a:p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7892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99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OBJETIVO DE ESTUDIO</a:t>
            </a:r>
            <a:endParaRPr lang="es-EC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700758"/>
              </p:ext>
            </p:extLst>
          </p:nvPr>
        </p:nvGraphicFramePr>
        <p:xfrm>
          <a:off x="659191" y="2378834"/>
          <a:ext cx="4017828" cy="2639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8914">
                  <a:extLst>
                    <a:ext uri="{9D8B030D-6E8A-4147-A177-3AD203B41FA5}">
                      <a16:colId xmlns="" xmlns:a16="http://schemas.microsoft.com/office/drawing/2014/main" val="447090570"/>
                    </a:ext>
                  </a:extLst>
                </a:gridCol>
                <a:gridCol w="2008914">
                  <a:extLst>
                    <a:ext uri="{9D8B030D-6E8A-4147-A177-3AD203B41FA5}">
                      <a16:colId xmlns="" xmlns:a16="http://schemas.microsoft.com/office/drawing/2014/main" val="691041761"/>
                    </a:ext>
                  </a:extLst>
                </a:gridCol>
              </a:tblGrid>
              <a:tr h="5058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DIMENSIÓN</a:t>
                      </a:r>
                      <a:r>
                        <a:rPr lang="es-EC" sz="1400" baseline="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EC" sz="14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NÚMERO</a:t>
                      </a:r>
                      <a:endParaRPr lang="es-EC" sz="14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54125884"/>
                  </a:ext>
                </a:extLst>
              </a:tr>
              <a:tr h="9897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  <a:latin typeface="+mn-lt"/>
                        </a:rPr>
                        <a:t>Población</a:t>
                      </a:r>
                      <a:endParaRPr lang="es-EC" sz="14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  <a:latin typeface="+mn-lt"/>
                        </a:rPr>
                        <a:t>187 </a:t>
                      </a:r>
                      <a:r>
                        <a:rPr lang="es-EC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Empresas productoras y exportadoras de camarón del Ecuador. </a:t>
                      </a:r>
                      <a:r>
                        <a:rPr lang="es-EC" sz="1400" baseline="0" dirty="0" smtClean="0">
                          <a:effectLst/>
                          <a:latin typeface="+mn-lt"/>
                        </a:rPr>
                        <a:t> </a:t>
                      </a:r>
                      <a:endParaRPr lang="es-EC" sz="1400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53316864"/>
                  </a:ext>
                </a:extLst>
              </a:tr>
              <a:tr h="8052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  <a:latin typeface="+mn-lt"/>
                        </a:rPr>
                        <a:t>Muestra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 Empresas productoras y exportadoras de camarón de la provincia de Manabí.</a:t>
                      </a:r>
                      <a:endParaRPr lang="es-EC" sz="14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87004055"/>
                  </a:ext>
                </a:extLst>
              </a:tr>
            </a:tbl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010400" y="31215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EC" altLang="es-EC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C" alt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74059" y="5018324"/>
            <a:ext cx="4567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65045" algn="l"/>
              </a:tabLst>
            </a:pPr>
            <a:r>
              <a:rPr lang="es-EC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Fuente: </a:t>
            </a:r>
            <a:r>
              <a:rPr lang="es-EC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(Cámara Nacional de </a:t>
            </a:r>
            <a:r>
              <a:rPr lang="es-EC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Acuacultura)</a:t>
            </a:r>
            <a:endParaRPr lang="es-EC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1746480823"/>
              </p:ext>
            </p:extLst>
          </p:nvPr>
        </p:nvGraphicFramePr>
        <p:xfrm>
          <a:off x="4873477" y="1803743"/>
          <a:ext cx="6072165" cy="2635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39383881"/>
              </p:ext>
            </p:extLst>
          </p:nvPr>
        </p:nvGraphicFramePr>
        <p:xfrm>
          <a:off x="5045579" y="4411048"/>
          <a:ext cx="5760720" cy="2329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6535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CARACTERÍSTICAS DEL PRODUCTO </a:t>
            </a:r>
            <a:endParaRPr lang="es-EC" dirty="0"/>
          </a:p>
        </p:txBody>
      </p:sp>
      <p:pic>
        <p:nvPicPr>
          <p:cNvPr id="5" name="Imagen 4" descr="Resultado de imagen para especies de camarón ecuatoriano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4" t="15462" r="3324" b="4574"/>
          <a:stretch/>
        </p:blipFill>
        <p:spPr bwMode="auto">
          <a:xfrm>
            <a:off x="443802" y="2824824"/>
            <a:ext cx="5314180" cy="25414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401877" y="1901494"/>
            <a:ext cx="53980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b="1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Especies Comerciales de Camarón Producidas en Ecuador</a:t>
            </a:r>
            <a:endParaRPr lang="es-EC" sz="16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096000" y="1934999"/>
            <a:ext cx="5660571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s-EC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Producidos en agua fría: sus caracterizan por ser pequeñas y se crecen en aguas profundas. </a:t>
            </a:r>
            <a:endParaRPr lang="es-EC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s-EC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Producidas en aguas tropicales: gran tamaño, pero su tiempo de vida es corto, se desenvuelven en aguas tropicales cálidas. En esta clasificación se encuentran las variedades mayormente comerciadas a nivel mundial. </a:t>
            </a:r>
            <a:endParaRPr lang="es-EC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s-EC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Producidas en agua dulce: son de gran tamaño y pueden ser cultivas en ríos y lagos, sobre todo con climas cálidos. </a:t>
            </a:r>
            <a:endParaRPr lang="es-EC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65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Proceso de producción 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995396596"/>
              </p:ext>
            </p:extLst>
          </p:nvPr>
        </p:nvGraphicFramePr>
        <p:xfrm>
          <a:off x="6437916" y="2167618"/>
          <a:ext cx="5172892" cy="4314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428106863"/>
              </p:ext>
            </p:extLst>
          </p:nvPr>
        </p:nvGraphicFramePr>
        <p:xfrm>
          <a:off x="829386" y="2167618"/>
          <a:ext cx="5720058" cy="4314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Flecha derecha 6"/>
          <p:cNvSpPr/>
          <p:nvPr/>
        </p:nvSpPr>
        <p:spPr>
          <a:xfrm>
            <a:off x="6806604" y="3335095"/>
            <a:ext cx="875167" cy="674793"/>
          </a:xfrm>
          <a:prstGeom prst="rightArrow">
            <a:avLst>
              <a:gd name="adj1" fmla="val 50000"/>
              <a:gd name="adj2" fmla="val 7326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58421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348</TotalTime>
  <Words>1717</Words>
  <Application>Microsoft Office PowerPoint</Application>
  <PresentationFormat>Panorámica</PresentationFormat>
  <Paragraphs>287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2" baseType="lpstr">
      <vt:lpstr>Arial</vt:lpstr>
      <vt:lpstr>Calibri</vt:lpstr>
      <vt:lpstr>Century Gothic</vt:lpstr>
      <vt:lpstr>Times New Roman</vt:lpstr>
      <vt:lpstr>Wingdings 3</vt:lpstr>
      <vt:lpstr>Espiral</vt:lpstr>
      <vt:lpstr>TRABAJO DE TITULACIÓN, PREVIO A LA OBTENCIÓN DEL TITULO DE INGENIERAS EN COMERCIO EXTERIOR Y NEGOCIACIÓN INTERNACIONAL    ESTRATEGIAS DEL SECTOR CAMARONERO DE LA PROVINCIA DE MANABÍ AL AMPARO DEL ACUERDO MULTIPARTES CON LA UNION EUROPEA   Jonathan Gonzalo Falcón Rosario  MARZO 2018 </vt:lpstr>
      <vt:lpstr>PROBLEMÁTICA </vt:lpstr>
      <vt:lpstr>JUSTIFICACIÓN</vt:lpstr>
      <vt:lpstr>OBJETIVOS </vt:lpstr>
      <vt:lpstr>MARCO TEÓRICO </vt:lpstr>
      <vt:lpstr>MARCO METODOLÓGICO </vt:lpstr>
      <vt:lpstr>OBJETIVO DE ESTUDIO</vt:lpstr>
      <vt:lpstr>CARACTERÍSTICAS DEL PRODUCTO </vt:lpstr>
      <vt:lpstr>Proceso de producción </vt:lpstr>
      <vt:lpstr>Producción ECUATORIANA de Camarón </vt:lpstr>
      <vt:lpstr>COMERCIO EXTERIOR  </vt:lpstr>
      <vt:lpstr>Subpartidas Sector Camaronero Ecuatoriano (2010 – 2016) (MILLONES $)</vt:lpstr>
      <vt:lpstr>Ubicación de las Empresas del sector camaronero de manabí  </vt:lpstr>
      <vt:lpstr>Tipo de Actividad Empresas del sector camaronero de manabí </vt:lpstr>
      <vt:lpstr>Situación del Sector Camaronero de Manabí </vt:lpstr>
      <vt:lpstr>Conocimiento del Acuerdo Multipartes  </vt:lpstr>
      <vt:lpstr>Resultados del Acuerdo Multipartes </vt:lpstr>
      <vt:lpstr>Principales MERCADOS DE CAMARÓN ECUATORIANO</vt:lpstr>
      <vt:lpstr>      las ventajas de la normativa del Acuerdo comercial Multipartes con la Unión Europea Retrospectiva del Acuerdo Multipartes </vt:lpstr>
      <vt:lpstr>Retrospectiva del Acuerdo Multipartes  </vt:lpstr>
      <vt:lpstr>mecanismos idóneos para el aprovechamiento del convenio </vt:lpstr>
      <vt:lpstr>Efecto del Acuerdo Multipartes  </vt:lpstr>
      <vt:lpstr>Efecto del Acuerdo Multipartes  </vt:lpstr>
      <vt:lpstr>Presentación de PowerPoint</vt:lpstr>
      <vt:lpstr>Presentación de PowerPoint</vt:lpstr>
      <vt:lpstr>RECOMENDACIONES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DE TITULACIÓN, PREVIO A LA OBTENCIÓN DEL TITULO DE INGENIERAS EN COMERCIO EXTERIOR Y NEGOCIACIÓN INTERNACIONAL    ANÁLISIS DE LA INCIDENCIA DEL COMERCIO JUSTO EN LAS EXPORTACIONES DE LAS ORGANIZACIONES DE ECONOMÍA POPULAR Y SOLIDARIA. CASO: ACEITE DE PALMA AFRICANA 2011-2016   JARAMILLO TORRES ALBA LORENA GUEVARA SALAZAR KATHERINE MISHELLE   DIRECTOR: AGUAS FRANCISCO</dc:title>
  <dc:creator>Usuario de Windows</dc:creator>
  <cp:lastModifiedBy>Francisco Jimenez</cp:lastModifiedBy>
  <cp:revision>37</cp:revision>
  <dcterms:created xsi:type="dcterms:W3CDTF">2017-08-22T12:51:15Z</dcterms:created>
  <dcterms:modified xsi:type="dcterms:W3CDTF">2018-02-26T19:39:54Z</dcterms:modified>
</cp:coreProperties>
</file>