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78" r:id="rId16"/>
    <p:sldId id="276" r:id="rId17"/>
    <p:sldId id="267" r:id="rId18"/>
    <p:sldId id="268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E\Desktop\TESIS\FO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E\Desktop\TESIS\FO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Análisis</a:t>
            </a:r>
            <a:r>
              <a:rPr lang="es-EC" b="1" baseline="0"/>
              <a:t> de Brechas</a:t>
            </a:r>
            <a:endParaRPr lang="es-EC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'ESTUDIO DE BRECHAS'!$A$35:$A$39</c:f>
              <c:strCache>
                <c:ptCount val="5"/>
                <c:pt idx="0">
                  <c:v>ELEMENTOS TANGIBLES </c:v>
                </c:pt>
                <c:pt idx="1">
                  <c:v>EMPATIA</c:v>
                </c:pt>
                <c:pt idx="2">
                  <c:v>FIABILIDAD</c:v>
                </c:pt>
                <c:pt idx="3">
                  <c:v>CAPACIDAD DE RESPUESTA</c:v>
                </c:pt>
                <c:pt idx="4">
                  <c:v>SEGURIDAD</c:v>
                </c:pt>
              </c:strCache>
            </c:strRef>
          </c:cat>
          <c:val>
            <c:numRef>
              <c:f>'ESTUDIO DE BRECHAS'!$B$35:$B$39</c:f>
              <c:numCache>
                <c:formatCode>0.00</c:formatCode>
                <c:ptCount val="5"/>
                <c:pt idx="0">
                  <c:v>-0.4051724137931032</c:v>
                </c:pt>
                <c:pt idx="1">
                  <c:v>-0.2327586206896548</c:v>
                </c:pt>
                <c:pt idx="2">
                  <c:v>-0.35344827586206939</c:v>
                </c:pt>
                <c:pt idx="3">
                  <c:v>-0.2758620689655169</c:v>
                </c:pt>
                <c:pt idx="4">
                  <c:v>-0.2241379310344831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0A-425C-BFCC-454D9699E6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335774639"/>
        <c:axId val="1398824319"/>
      </c:lineChart>
      <c:catAx>
        <c:axId val="13357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98824319"/>
        <c:crosses val="autoZero"/>
        <c:auto val="1"/>
        <c:lblAlgn val="ctr"/>
        <c:lblOffset val="100"/>
        <c:noMultiLvlLbl val="0"/>
      </c:catAx>
      <c:valAx>
        <c:axId val="1398824319"/>
        <c:scaling>
          <c:orientation val="minMax"/>
          <c:max val="0.2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35774639"/>
        <c:crosses val="autoZero"/>
        <c:crossBetween val="between"/>
        <c:minorUnit val="1.0000000000000002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Análisis Totales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0D-407F-A43A-B1D7705C7A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0D-407F-A43A-B1D7705C7A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0D-407F-A43A-B1D7705C7A9E}"/>
              </c:ext>
            </c:extLst>
          </c:dPt>
          <c:dLbls>
            <c:dLbl>
              <c:idx val="1"/>
              <c:layout>
                <c:manualLayout>
                  <c:x val="-0.14162916968060332"/>
                  <c:y val="6.98981433801977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D-407F-A43A-B1D7705C7A9E}"/>
                </c:ext>
              </c:extLst>
            </c:dLbl>
            <c:dLbl>
              <c:idx val="2"/>
              <c:layout>
                <c:manualLayout>
                  <c:x val="-0.27888157513102407"/>
                  <c:y val="-6.95456402464061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0D-407F-A43A-B1D7705C7A9E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Hoja1!$A$8:$A$10</c:f>
              <c:strCache>
                <c:ptCount val="3"/>
                <c:pt idx="0">
                  <c:v>SI:</c:v>
                </c:pt>
                <c:pt idx="1">
                  <c:v>NO:</c:v>
                </c:pt>
                <c:pt idx="2">
                  <c:v>NA:</c:v>
                </c:pt>
              </c:strCache>
            </c:strRef>
          </c:cat>
          <c:val>
            <c:numRef>
              <c:f>Hoja1!$B$8:$B$10</c:f>
              <c:numCache>
                <c:formatCode>General</c:formatCode>
                <c:ptCount val="3"/>
                <c:pt idx="0">
                  <c:v>88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D-407F-A43A-B1D7705C7A9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fif"/><Relationship Id="rId1" Type="http://schemas.openxmlformats.org/officeDocument/2006/relationships/image" Target="../media/image32.jfif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fif"/><Relationship Id="rId1" Type="http://schemas.openxmlformats.org/officeDocument/2006/relationships/image" Target="../media/image32.jfif"/><Relationship Id="rId4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9BBB-6724-4FEF-917B-9D6A859490C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</dgm:pt>
    <dgm:pt modelId="{90D6BB78-BB40-432F-89C8-2B19F143459F}">
      <dgm:prSet phldrT="[Texto]"/>
      <dgm:spPr/>
      <dgm:t>
        <a:bodyPr/>
        <a:lstStyle/>
        <a:p>
          <a:r>
            <a:rPr lang="es-EC" dirty="0"/>
            <a:t>Servicio</a:t>
          </a:r>
        </a:p>
      </dgm:t>
    </dgm:pt>
    <dgm:pt modelId="{63195EF3-C624-4826-BCB8-20554B9C30BE}" type="parTrans" cxnId="{3B963353-DC73-4EEE-99D8-3283C70BB151}">
      <dgm:prSet/>
      <dgm:spPr/>
      <dgm:t>
        <a:bodyPr/>
        <a:lstStyle/>
        <a:p>
          <a:endParaRPr lang="es-EC"/>
        </a:p>
      </dgm:t>
    </dgm:pt>
    <dgm:pt modelId="{06DF5454-24EE-47DA-B66C-D3BC72856E18}" type="sibTrans" cxnId="{3B963353-DC73-4EEE-99D8-3283C70BB151}">
      <dgm:prSet/>
      <dgm:spPr/>
      <dgm:t>
        <a:bodyPr/>
        <a:lstStyle/>
        <a:p>
          <a:endParaRPr lang="es-EC"/>
        </a:p>
      </dgm:t>
    </dgm:pt>
    <dgm:pt modelId="{26E9663B-5CF2-46F5-8E92-DEEFD48F9DDA}">
      <dgm:prSet phldrT="[Texto]"/>
      <dgm:spPr/>
      <dgm:t>
        <a:bodyPr/>
        <a:lstStyle/>
        <a:p>
          <a:r>
            <a:rPr lang="es-EC" dirty="0"/>
            <a:t>Hotel &amp; Spa Casa Real</a:t>
          </a:r>
        </a:p>
      </dgm:t>
    </dgm:pt>
    <dgm:pt modelId="{AFCD8117-9003-41EC-A380-41CB22808A41}" type="parTrans" cxnId="{23439AFA-1A6F-4B02-981C-F61D6BA675B7}">
      <dgm:prSet/>
      <dgm:spPr/>
      <dgm:t>
        <a:bodyPr/>
        <a:lstStyle/>
        <a:p>
          <a:endParaRPr lang="es-EC"/>
        </a:p>
      </dgm:t>
    </dgm:pt>
    <dgm:pt modelId="{27BE1136-99EA-40B1-A4F6-68B05CD62DED}" type="sibTrans" cxnId="{23439AFA-1A6F-4B02-981C-F61D6BA675B7}">
      <dgm:prSet/>
      <dgm:spPr/>
      <dgm:t>
        <a:bodyPr/>
        <a:lstStyle/>
        <a:p>
          <a:endParaRPr lang="es-EC"/>
        </a:p>
      </dgm:t>
    </dgm:pt>
    <dgm:pt modelId="{70EDC4FB-A904-474A-9DF4-420157716233}">
      <dgm:prSet phldrT="[Texto]"/>
      <dgm:spPr/>
      <dgm:t>
        <a:bodyPr/>
        <a:lstStyle/>
        <a:p>
          <a:r>
            <a:rPr lang="es-EC" dirty="0"/>
            <a:t>Analizar</a:t>
          </a:r>
        </a:p>
      </dgm:t>
    </dgm:pt>
    <dgm:pt modelId="{AEA1CF66-EEC8-4783-813B-DF4D4C35FAAD}" type="parTrans" cxnId="{BC7E24D2-751A-4542-B00B-10234B2E42A2}">
      <dgm:prSet/>
      <dgm:spPr/>
      <dgm:t>
        <a:bodyPr/>
        <a:lstStyle/>
        <a:p>
          <a:endParaRPr lang="es-EC"/>
        </a:p>
      </dgm:t>
    </dgm:pt>
    <dgm:pt modelId="{E34D7C20-0015-4A30-824E-D77DD4913499}" type="sibTrans" cxnId="{BC7E24D2-751A-4542-B00B-10234B2E42A2}">
      <dgm:prSet/>
      <dgm:spPr/>
      <dgm:t>
        <a:bodyPr/>
        <a:lstStyle/>
        <a:p>
          <a:endParaRPr lang="es-EC"/>
        </a:p>
      </dgm:t>
    </dgm:pt>
    <dgm:pt modelId="{B4FF6307-3A37-4545-B158-D15B97D457FE}">
      <dgm:prSet phldrT="[Texto]"/>
      <dgm:spPr/>
      <dgm:t>
        <a:bodyPr/>
        <a:lstStyle/>
        <a:p>
          <a:r>
            <a:rPr lang="es-EC" dirty="0"/>
            <a:t>Calidad</a:t>
          </a:r>
        </a:p>
      </dgm:t>
    </dgm:pt>
    <dgm:pt modelId="{C4F078C3-F008-40F5-85B4-6371681616E9}" type="parTrans" cxnId="{4998C250-25AC-4CBC-8AAD-33BF3C3CE04D}">
      <dgm:prSet/>
      <dgm:spPr/>
      <dgm:t>
        <a:bodyPr/>
        <a:lstStyle/>
        <a:p>
          <a:endParaRPr lang="es-EC"/>
        </a:p>
      </dgm:t>
    </dgm:pt>
    <dgm:pt modelId="{8B25C001-1AA6-4C0D-8942-A723A2E5F099}" type="sibTrans" cxnId="{4998C250-25AC-4CBC-8AAD-33BF3C3CE04D}">
      <dgm:prSet/>
      <dgm:spPr/>
      <dgm:t>
        <a:bodyPr/>
        <a:lstStyle/>
        <a:p>
          <a:endParaRPr lang="es-EC"/>
        </a:p>
      </dgm:t>
    </dgm:pt>
    <dgm:pt modelId="{36AB4AAE-71E0-400E-9B1B-9D751FA83E2B}">
      <dgm:prSet phldrT="[Texto]"/>
      <dgm:spPr/>
      <dgm:t>
        <a:bodyPr/>
        <a:lstStyle/>
        <a:p>
          <a:r>
            <a:rPr lang="es-EC" dirty="0"/>
            <a:t>Certificaciones</a:t>
          </a:r>
        </a:p>
      </dgm:t>
    </dgm:pt>
    <dgm:pt modelId="{317F5CD1-815B-4045-A7CA-18148219E3D8}" type="parTrans" cxnId="{10DA24B8-BD1B-43E7-9100-11585C40F99B}">
      <dgm:prSet/>
      <dgm:spPr/>
      <dgm:t>
        <a:bodyPr/>
        <a:lstStyle/>
        <a:p>
          <a:endParaRPr lang="es-EC"/>
        </a:p>
      </dgm:t>
    </dgm:pt>
    <dgm:pt modelId="{4BA5227C-9FD6-43F5-87EB-35A764848AE0}" type="sibTrans" cxnId="{10DA24B8-BD1B-43E7-9100-11585C40F99B}">
      <dgm:prSet/>
      <dgm:spPr/>
      <dgm:t>
        <a:bodyPr/>
        <a:lstStyle/>
        <a:p>
          <a:endParaRPr lang="es-EC"/>
        </a:p>
      </dgm:t>
    </dgm:pt>
    <dgm:pt modelId="{CC4CF713-D840-4B17-9726-2AFB9593CE7F}" type="pres">
      <dgm:prSet presAssocID="{E86A9BBB-6724-4FEF-917B-9D6A859490C7}" presName="Name0" presStyleCnt="0">
        <dgm:presLayoutVars>
          <dgm:chMax val="7"/>
          <dgm:chPref val="5"/>
        </dgm:presLayoutVars>
      </dgm:prSet>
      <dgm:spPr/>
    </dgm:pt>
    <dgm:pt modelId="{3C0BC409-B0EE-4A61-84FD-1D97BE6F315C}" type="pres">
      <dgm:prSet presAssocID="{E86A9BBB-6724-4FEF-917B-9D6A859490C7}" presName="arrowNode" presStyleLbl="node1" presStyleIdx="0" presStyleCnt="1"/>
      <dgm:spPr/>
    </dgm:pt>
    <dgm:pt modelId="{2355E313-FC87-4F7C-B370-EDE6E3B965A1}" type="pres">
      <dgm:prSet presAssocID="{70EDC4FB-A904-474A-9DF4-420157716233}" presName="txNode1" presStyleLbl="revTx" presStyleIdx="0" presStyleCnt="5">
        <dgm:presLayoutVars>
          <dgm:bulletEnabled val="1"/>
        </dgm:presLayoutVars>
      </dgm:prSet>
      <dgm:spPr/>
    </dgm:pt>
    <dgm:pt modelId="{9238A8A6-0175-4C0F-A540-F2790DFE1EB2}" type="pres">
      <dgm:prSet presAssocID="{B4FF6307-3A37-4545-B158-D15B97D457FE}" presName="txNode2" presStyleLbl="revTx" presStyleIdx="1" presStyleCnt="5">
        <dgm:presLayoutVars>
          <dgm:bulletEnabled val="1"/>
        </dgm:presLayoutVars>
      </dgm:prSet>
      <dgm:spPr/>
    </dgm:pt>
    <dgm:pt modelId="{B6A43356-0C20-4038-A915-763291AF442A}" type="pres">
      <dgm:prSet presAssocID="{8B25C001-1AA6-4C0D-8942-A723A2E5F099}" presName="dotNode2" presStyleCnt="0"/>
      <dgm:spPr/>
    </dgm:pt>
    <dgm:pt modelId="{FB759281-D5D8-4912-8E51-143EDA2BB6D1}" type="pres">
      <dgm:prSet presAssocID="{8B25C001-1AA6-4C0D-8942-A723A2E5F099}" presName="dotRepeatNode" presStyleLbl="fgShp" presStyleIdx="0" presStyleCnt="3"/>
      <dgm:spPr/>
    </dgm:pt>
    <dgm:pt modelId="{765C3FA4-F44E-446D-BD5A-D3D2056A3710}" type="pres">
      <dgm:prSet presAssocID="{90D6BB78-BB40-432F-89C8-2B19F143459F}" presName="txNode3" presStyleLbl="revTx" presStyleIdx="2" presStyleCnt="5">
        <dgm:presLayoutVars>
          <dgm:bulletEnabled val="1"/>
        </dgm:presLayoutVars>
      </dgm:prSet>
      <dgm:spPr/>
    </dgm:pt>
    <dgm:pt modelId="{584FAAC4-1C63-475C-AE24-DE3C051EFF13}" type="pres">
      <dgm:prSet presAssocID="{06DF5454-24EE-47DA-B66C-D3BC72856E18}" presName="dotNode3" presStyleCnt="0"/>
      <dgm:spPr/>
    </dgm:pt>
    <dgm:pt modelId="{79110EC6-2449-48FA-B997-E9AE3FDB2A0F}" type="pres">
      <dgm:prSet presAssocID="{06DF5454-24EE-47DA-B66C-D3BC72856E18}" presName="dotRepeatNode" presStyleLbl="fgShp" presStyleIdx="1" presStyleCnt="3"/>
      <dgm:spPr/>
    </dgm:pt>
    <dgm:pt modelId="{28072FC0-CC66-4AFE-B938-054AB233861A}" type="pres">
      <dgm:prSet presAssocID="{26E9663B-5CF2-46F5-8E92-DEEFD48F9DDA}" presName="txNode4" presStyleLbl="revTx" presStyleIdx="3" presStyleCnt="5">
        <dgm:presLayoutVars>
          <dgm:bulletEnabled val="1"/>
        </dgm:presLayoutVars>
      </dgm:prSet>
      <dgm:spPr/>
    </dgm:pt>
    <dgm:pt modelId="{008DC4A1-C8C6-4F6D-AEB4-971026B960CB}" type="pres">
      <dgm:prSet presAssocID="{27BE1136-99EA-40B1-A4F6-68B05CD62DED}" presName="dotNode4" presStyleCnt="0"/>
      <dgm:spPr/>
    </dgm:pt>
    <dgm:pt modelId="{0B77B65A-D5F9-4295-A75A-9FBFD834E434}" type="pres">
      <dgm:prSet presAssocID="{27BE1136-99EA-40B1-A4F6-68B05CD62DED}" presName="dotRepeatNode" presStyleLbl="fgShp" presStyleIdx="2" presStyleCnt="3"/>
      <dgm:spPr/>
    </dgm:pt>
    <dgm:pt modelId="{0996C996-78E2-4550-A5F9-2F3CBEBE8A69}" type="pres">
      <dgm:prSet presAssocID="{36AB4AAE-71E0-400E-9B1B-9D751FA83E2B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C483C605-5330-404D-BCEF-D0B3D6F916A9}" type="presOf" srcId="{36AB4AAE-71E0-400E-9B1B-9D751FA83E2B}" destId="{0996C996-78E2-4550-A5F9-2F3CBEBE8A69}" srcOrd="0" destOrd="0" presId="urn:microsoft.com/office/officeart/2009/3/layout/DescendingProcess"/>
    <dgm:cxn modelId="{A9989817-3F34-4A3B-BB71-65B5996C1BF4}" type="presOf" srcId="{B4FF6307-3A37-4545-B158-D15B97D457FE}" destId="{9238A8A6-0175-4C0F-A540-F2790DFE1EB2}" srcOrd="0" destOrd="0" presId="urn:microsoft.com/office/officeart/2009/3/layout/DescendingProcess"/>
    <dgm:cxn modelId="{5ED29F17-2E37-45BF-9A66-47F95268FB00}" type="presOf" srcId="{27BE1136-99EA-40B1-A4F6-68B05CD62DED}" destId="{0B77B65A-D5F9-4295-A75A-9FBFD834E434}" srcOrd="0" destOrd="0" presId="urn:microsoft.com/office/officeart/2009/3/layout/DescendingProcess"/>
    <dgm:cxn modelId="{5039A55D-4EF0-4088-8A13-03CFA6E84A0F}" type="presOf" srcId="{26E9663B-5CF2-46F5-8E92-DEEFD48F9DDA}" destId="{28072FC0-CC66-4AFE-B938-054AB233861A}" srcOrd="0" destOrd="0" presId="urn:microsoft.com/office/officeart/2009/3/layout/DescendingProcess"/>
    <dgm:cxn modelId="{B06AF160-D6DF-47C9-90C5-832252A530C3}" type="presOf" srcId="{90D6BB78-BB40-432F-89C8-2B19F143459F}" destId="{765C3FA4-F44E-446D-BD5A-D3D2056A3710}" srcOrd="0" destOrd="0" presId="urn:microsoft.com/office/officeart/2009/3/layout/DescendingProcess"/>
    <dgm:cxn modelId="{4998C250-25AC-4CBC-8AAD-33BF3C3CE04D}" srcId="{E86A9BBB-6724-4FEF-917B-9D6A859490C7}" destId="{B4FF6307-3A37-4545-B158-D15B97D457FE}" srcOrd="1" destOrd="0" parTransId="{C4F078C3-F008-40F5-85B4-6371681616E9}" sibTransId="{8B25C001-1AA6-4C0D-8942-A723A2E5F099}"/>
    <dgm:cxn modelId="{3B963353-DC73-4EEE-99D8-3283C70BB151}" srcId="{E86A9BBB-6724-4FEF-917B-9D6A859490C7}" destId="{90D6BB78-BB40-432F-89C8-2B19F143459F}" srcOrd="2" destOrd="0" parTransId="{63195EF3-C624-4826-BCB8-20554B9C30BE}" sibTransId="{06DF5454-24EE-47DA-B66C-D3BC72856E18}"/>
    <dgm:cxn modelId="{62885157-B166-475D-B057-A514F4579B0E}" type="presOf" srcId="{70EDC4FB-A904-474A-9DF4-420157716233}" destId="{2355E313-FC87-4F7C-B370-EDE6E3B965A1}" srcOrd="0" destOrd="0" presId="urn:microsoft.com/office/officeart/2009/3/layout/DescendingProcess"/>
    <dgm:cxn modelId="{E340957C-FA49-41B7-AD3E-C3E0D22E98DD}" type="presOf" srcId="{06DF5454-24EE-47DA-B66C-D3BC72856E18}" destId="{79110EC6-2449-48FA-B997-E9AE3FDB2A0F}" srcOrd="0" destOrd="0" presId="urn:microsoft.com/office/officeart/2009/3/layout/DescendingProcess"/>
    <dgm:cxn modelId="{31B2D387-D588-45B4-A7A9-85391C9EB3D3}" type="presOf" srcId="{E86A9BBB-6724-4FEF-917B-9D6A859490C7}" destId="{CC4CF713-D840-4B17-9726-2AFB9593CE7F}" srcOrd="0" destOrd="0" presId="urn:microsoft.com/office/officeart/2009/3/layout/DescendingProcess"/>
    <dgm:cxn modelId="{56F7B2B0-3116-4C61-93F5-751759DACE2D}" type="presOf" srcId="{8B25C001-1AA6-4C0D-8942-A723A2E5F099}" destId="{FB759281-D5D8-4912-8E51-143EDA2BB6D1}" srcOrd="0" destOrd="0" presId="urn:microsoft.com/office/officeart/2009/3/layout/DescendingProcess"/>
    <dgm:cxn modelId="{10DA24B8-BD1B-43E7-9100-11585C40F99B}" srcId="{E86A9BBB-6724-4FEF-917B-9D6A859490C7}" destId="{36AB4AAE-71E0-400E-9B1B-9D751FA83E2B}" srcOrd="4" destOrd="0" parTransId="{317F5CD1-815B-4045-A7CA-18148219E3D8}" sibTransId="{4BA5227C-9FD6-43F5-87EB-35A764848AE0}"/>
    <dgm:cxn modelId="{BC7E24D2-751A-4542-B00B-10234B2E42A2}" srcId="{E86A9BBB-6724-4FEF-917B-9D6A859490C7}" destId="{70EDC4FB-A904-474A-9DF4-420157716233}" srcOrd="0" destOrd="0" parTransId="{AEA1CF66-EEC8-4783-813B-DF4D4C35FAAD}" sibTransId="{E34D7C20-0015-4A30-824E-D77DD4913499}"/>
    <dgm:cxn modelId="{23439AFA-1A6F-4B02-981C-F61D6BA675B7}" srcId="{E86A9BBB-6724-4FEF-917B-9D6A859490C7}" destId="{26E9663B-5CF2-46F5-8E92-DEEFD48F9DDA}" srcOrd="3" destOrd="0" parTransId="{AFCD8117-9003-41EC-A380-41CB22808A41}" sibTransId="{27BE1136-99EA-40B1-A4F6-68B05CD62DED}"/>
    <dgm:cxn modelId="{B84AA94D-47CB-43BC-A4B1-7699F8F5010B}" type="presParOf" srcId="{CC4CF713-D840-4B17-9726-2AFB9593CE7F}" destId="{3C0BC409-B0EE-4A61-84FD-1D97BE6F315C}" srcOrd="0" destOrd="0" presId="urn:microsoft.com/office/officeart/2009/3/layout/DescendingProcess"/>
    <dgm:cxn modelId="{1EF5598E-CE54-4505-A4B2-29AA334C3EF8}" type="presParOf" srcId="{CC4CF713-D840-4B17-9726-2AFB9593CE7F}" destId="{2355E313-FC87-4F7C-B370-EDE6E3B965A1}" srcOrd="1" destOrd="0" presId="urn:microsoft.com/office/officeart/2009/3/layout/DescendingProcess"/>
    <dgm:cxn modelId="{F22D74B8-7941-4243-BE34-41A7C1C2D4C5}" type="presParOf" srcId="{CC4CF713-D840-4B17-9726-2AFB9593CE7F}" destId="{9238A8A6-0175-4C0F-A540-F2790DFE1EB2}" srcOrd="2" destOrd="0" presId="urn:microsoft.com/office/officeart/2009/3/layout/DescendingProcess"/>
    <dgm:cxn modelId="{6F894476-E28C-4899-884E-8E3DA0804430}" type="presParOf" srcId="{CC4CF713-D840-4B17-9726-2AFB9593CE7F}" destId="{B6A43356-0C20-4038-A915-763291AF442A}" srcOrd="3" destOrd="0" presId="urn:microsoft.com/office/officeart/2009/3/layout/DescendingProcess"/>
    <dgm:cxn modelId="{07301FFF-33EC-4840-AA80-4A5367781674}" type="presParOf" srcId="{B6A43356-0C20-4038-A915-763291AF442A}" destId="{FB759281-D5D8-4912-8E51-143EDA2BB6D1}" srcOrd="0" destOrd="0" presId="urn:microsoft.com/office/officeart/2009/3/layout/DescendingProcess"/>
    <dgm:cxn modelId="{79AA6737-F843-4206-9B68-3F054137481D}" type="presParOf" srcId="{CC4CF713-D840-4B17-9726-2AFB9593CE7F}" destId="{765C3FA4-F44E-446D-BD5A-D3D2056A3710}" srcOrd="4" destOrd="0" presId="urn:microsoft.com/office/officeart/2009/3/layout/DescendingProcess"/>
    <dgm:cxn modelId="{18F463D5-F1D2-42DB-A65C-537E5B590F22}" type="presParOf" srcId="{CC4CF713-D840-4B17-9726-2AFB9593CE7F}" destId="{584FAAC4-1C63-475C-AE24-DE3C051EFF13}" srcOrd="5" destOrd="0" presId="urn:microsoft.com/office/officeart/2009/3/layout/DescendingProcess"/>
    <dgm:cxn modelId="{73D689CD-E263-42B2-9297-608B9554C92B}" type="presParOf" srcId="{584FAAC4-1C63-475C-AE24-DE3C051EFF13}" destId="{79110EC6-2449-48FA-B997-E9AE3FDB2A0F}" srcOrd="0" destOrd="0" presId="urn:microsoft.com/office/officeart/2009/3/layout/DescendingProcess"/>
    <dgm:cxn modelId="{CCFD9FDD-50FD-4168-9172-F21D8FD4B0E3}" type="presParOf" srcId="{CC4CF713-D840-4B17-9726-2AFB9593CE7F}" destId="{28072FC0-CC66-4AFE-B938-054AB233861A}" srcOrd="6" destOrd="0" presId="urn:microsoft.com/office/officeart/2009/3/layout/DescendingProcess"/>
    <dgm:cxn modelId="{2A6D99AB-7333-493F-81EF-361B95B14E21}" type="presParOf" srcId="{CC4CF713-D840-4B17-9726-2AFB9593CE7F}" destId="{008DC4A1-C8C6-4F6D-AEB4-971026B960CB}" srcOrd="7" destOrd="0" presId="urn:microsoft.com/office/officeart/2009/3/layout/DescendingProcess"/>
    <dgm:cxn modelId="{C9CC75D2-43B1-42FC-97C8-29A585E79D51}" type="presParOf" srcId="{008DC4A1-C8C6-4F6D-AEB4-971026B960CB}" destId="{0B77B65A-D5F9-4295-A75A-9FBFD834E434}" srcOrd="0" destOrd="0" presId="urn:microsoft.com/office/officeart/2009/3/layout/DescendingProcess"/>
    <dgm:cxn modelId="{F6662E13-0904-4CFB-9BFA-EAEC2880D504}" type="presParOf" srcId="{CC4CF713-D840-4B17-9726-2AFB9593CE7F}" destId="{0996C996-78E2-4550-A5F9-2F3CBEBE8A6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8C736-D2FB-4C05-9F4B-5972DC99463D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42814F-62A7-475A-A1B4-BDCE78E83D94}">
      <dgm:prSet phldrT="[Texto]"/>
      <dgm:spPr/>
      <dgm:t>
        <a:bodyPr/>
        <a:lstStyle/>
        <a:p>
          <a:r>
            <a:rPr lang="es-EC" dirty="0"/>
            <a:t>Smart  Voyager</a:t>
          </a:r>
        </a:p>
      </dgm:t>
    </dgm:pt>
    <dgm:pt modelId="{27F0E867-325E-4569-9171-26D1BAA5D63E}" type="parTrans" cxnId="{0A64ECED-A155-43C4-A1AA-C5CFCD19490E}">
      <dgm:prSet/>
      <dgm:spPr/>
      <dgm:t>
        <a:bodyPr/>
        <a:lstStyle/>
        <a:p>
          <a:endParaRPr lang="es-EC"/>
        </a:p>
      </dgm:t>
    </dgm:pt>
    <dgm:pt modelId="{75E02E8F-47FE-4F8C-A58E-924A3768E8B5}" type="sibTrans" cxnId="{0A64ECED-A155-43C4-A1AA-C5CFCD19490E}">
      <dgm:prSet/>
      <dgm:spPr/>
      <dgm:t>
        <a:bodyPr/>
        <a:lstStyle/>
        <a:p>
          <a:endParaRPr lang="es-EC"/>
        </a:p>
      </dgm:t>
    </dgm:pt>
    <dgm:pt modelId="{8BDACBC9-1977-484D-93A8-2E1042CE980D}">
      <dgm:prSet phldrT="[Texto]"/>
      <dgm:spPr/>
      <dgm:t>
        <a:bodyPr/>
        <a:lstStyle/>
        <a:p>
          <a:r>
            <a:rPr lang="es-EC" dirty="0"/>
            <a:t>ISO 9001 – 2015</a:t>
          </a:r>
        </a:p>
      </dgm:t>
    </dgm:pt>
    <dgm:pt modelId="{CB69808F-3251-4E10-9695-4BC08DB1F816}" type="parTrans" cxnId="{5FA02E3D-29DE-4F20-9A52-1C202E584870}">
      <dgm:prSet/>
      <dgm:spPr/>
      <dgm:t>
        <a:bodyPr/>
        <a:lstStyle/>
        <a:p>
          <a:endParaRPr lang="es-EC"/>
        </a:p>
      </dgm:t>
    </dgm:pt>
    <dgm:pt modelId="{B8D44899-8E5A-44F3-9453-D45C5353D93A}" type="sibTrans" cxnId="{5FA02E3D-29DE-4F20-9A52-1C202E584870}">
      <dgm:prSet/>
      <dgm:spPr/>
      <dgm:t>
        <a:bodyPr/>
        <a:lstStyle/>
        <a:p>
          <a:endParaRPr lang="es-EC"/>
        </a:p>
      </dgm:t>
    </dgm:pt>
    <dgm:pt modelId="{550940D8-C7DA-4B6B-87F2-AC0F89A528BE}">
      <dgm:prSet phldrT="[Texto]"/>
      <dgm:spPr/>
      <dgm:t>
        <a:bodyPr/>
        <a:lstStyle/>
        <a:p>
          <a:r>
            <a:rPr lang="es-EC" dirty="0"/>
            <a:t>TourCert</a:t>
          </a:r>
        </a:p>
      </dgm:t>
    </dgm:pt>
    <dgm:pt modelId="{19931010-3D7C-4AC4-B163-D8C5D8BDFD85}" type="parTrans" cxnId="{D7E2B4B3-1335-46FE-95F2-31F978E8E754}">
      <dgm:prSet/>
      <dgm:spPr/>
      <dgm:t>
        <a:bodyPr/>
        <a:lstStyle/>
        <a:p>
          <a:endParaRPr lang="es-EC"/>
        </a:p>
      </dgm:t>
    </dgm:pt>
    <dgm:pt modelId="{5D18424B-5159-4BCA-8712-022BF71717C2}" type="sibTrans" cxnId="{D7E2B4B3-1335-46FE-95F2-31F978E8E754}">
      <dgm:prSet/>
      <dgm:spPr/>
      <dgm:t>
        <a:bodyPr/>
        <a:lstStyle/>
        <a:p>
          <a:endParaRPr lang="es-EC"/>
        </a:p>
      </dgm:t>
    </dgm:pt>
    <dgm:pt modelId="{4B358BAA-F166-41A2-B9FD-32F521EEA362}">
      <dgm:prSet phldrT="[Texto]"/>
      <dgm:spPr/>
      <dgm:t>
        <a:bodyPr/>
        <a:lstStyle/>
        <a:p>
          <a:r>
            <a:rPr lang="es-EC" dirty="0"/>
            <a:t>Distintivo de Calidad Q</a:t>
          </a:r>
        </a:p>
      </dgm:t>
    </dgm:pt>
    <dgm:pt modelId="{187DFA47-9ACE-4741-97FB-47D080664EFC}" type="parTrans" cxnId="{2DBB14C9-4794-4FE3-991D-B74B3137DACE}">
      <dgm:prSet/>
      <dgm:spPr/>
      <dgm:t>
        <a:bodyPr/>
        <a:lstStyle/>
        <a:p>
          <a:endParaRPr lang="es-EC"/>
        </a:p>
      </dgm:t>
    </dgm:pt>
    <dgm:pt modelId="{1659C76A-5B35-4FD9-AEE6-1C38F92F0B5B}" type="sibTrans" cxnId="{2DBB14C9-4794-4FE3-991D-B74B3137DACE}">
      <dgm:prSet/>
      <dgm:spPr/>
      <dgm:t>
        <a:bodyPr/>
        <a:lstStyle/>
        <a:p>
          <a:endParaRPr lang="es-EC"/>
        </a:p>
      </dgm:t>
    </dgm:pt>
    <dgm:pt modelId="{84779FCD-A4C6-4902-830E-753B320C21A5}" type="pres">
      <dgm:prSet presAssocID="{33E8C736-D2FB-4C05-9F4B-5972DC99463D}" presName="Name0" presStyleCnt="0">
        <dgm:presLayoutVars>
          <dgm:dir/>
          <dgm:resizeHandles/>
        </dgm:presLayoutVars>
      </dgm:prSet>
      <dgm:spPr/>
    </dgm:pt>
    <dgm:pt modelId="{C2DDA57E-EC65-4059-95CA-1CD853422D2D}" type="pres">
      <dgm:prSet presAssocID="{8E42814F-62A7-475A-A1B4-BDCE78E83D94}" presName="composite" presStyleCnt="0"/>
      <dgm:spPr/>
    </dgm:pt>
    <dgm:pt modelId="{C1BF6695-99BD-4A14-9644-14B54A8829A5}" type="pres">
      <dgm:prSet presAssocID="{8E42814F-62A7-475A-A1B4-BDCE78E83D94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A7B4690-E7F0-4934-A4EC-7EABD8FC3DEE}" type="pres">
      <dgm:prSet presAssocID="{8E42814F-62A7-475A-A1B4-BDCE78E83D94}" presName="rect2" presStyleLbl="node1" presStyleIdx="0" presStyleCnt="4">
        <dgm:presLayoutVars>
          <dgm:bulletEnabled val="1"/>
        </dgm:presLayoutVars>
      </dgm:prSet>
      <dgm:spPr/>
    </dgm:pt>
    <dgm:pt modelId="{3C264A7F-7DAC-4D60-A552-18C4D66C99ED}" type="pres">
      <dgm:prSet presAssocID="{75E02E8F-47FE-4F8C-A58E-924A3768E8B5}" presName="sibTrans" presStyleCnt="0"/>
      <dgm:spPr/>
    </dgm:pt>
    <dgm:pt modelId="{DCAADE04-4998-456E-A15F-9F4F492C7077}" type="pres">
      <dgm:prSet presAssocID="{8BDACBC9-1977-484D-93A8-2E1042CE980D}" presName="composite" presStyleCnt="0"/>
      <dgm:spPr/>
    </dgm:pt>
    <dgm:pt modelId="{C9772356-0ADE-4AD0-9FCB-973F9390A3A4}" type="pres">
      <dgm:prSet presAssocID="{8BDACBC9-1977-484D-93A8-2E1042CE980D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04CE2E4-7D37-4DB1-B289-E557DC3D2E03}" type="pres">
      <dgm:prSet presAssocID="{8BDACBC9-1977-484D-93A8-2E1042CE980D}" presName="rect2" presStyleLbl="node1" presStyleIdx="1" presStyleCnt="4">
        <dgm:presLayoutVars>
          <dgm:bulletEnabled val="1"/>
        </dgm:presLayoutVars>
      </dgm:prSet>
      <dgm:spPr/>
    </dgm:pt>
    <dgm:pt modelId="{E64BF4AD-18A8-4772-B3D6-012B994F5D19}" type="pres">
      <dgm:prSet presAssocID="{B8D44899-8E5A-44F3-9453-D45C5353D93A}" presName="sibTrans" presStyleCnt="0"/>
      <dgm:spPr/>
    </dgm:pt>
    <dgm:pt modelId="{C8945EDF-8BD0-4230-A6EF-01582E3452DF}" type="pres">
      <dgm:prSet presAssocID="{550940D8-C7DA-4B6B-87F2-AC0F89A528BE}" presName="composite" presStyleCnt="0"/>
      <dgm:spPr/>
    </dgm:pt>
    <dgm:pt modelId="{DBEF36C3-49E0-4BC9-8FA9-EF39861D41D6}" type="pres">
      <dgm:prSet presAssocID="{550940D8-C7DA-4B6B-87F2-AC0F89A528BE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3E2AB8-60C3-4BB1-98AD-242B144F2F7D}" type="pres">
      <dgm:prSet presAssocID="{550940D8-C7DA-4B6B-87F2-AC0F89A528BE}" presName="rect2" presStyleLbl="node1" presStyleIdx="2" presStyleCnt="4">
        <dgm:presLayoutVars>
          <dgm:bulletEnabled val="1"/>
        </dgm:presLayoutVars>
      </dgm:prSet>
      <dgm:spPr/>
    </dgm:pt>
    <dgm:pt modelId="{CC0C21D1-679A-4AA2-BF0E-23A21B97165A}" type="pres">
      <dgm:prSet presAssocID="{5D18424B-5159-4BCA-8712-022BF71717C2}" presName="sibTrans" presStyleCnt="0"/>
      <dgm:spPr/>
    </dgm:pt>
    <dgm:pt modelId="{50D8AD00-0F67-4074-B379-4363961F6E8D}" type="pres">
      <dgm:prSet presAssocID="{4B358BAA-F166-41A2-B9FD-32F521EEA362}" presName="composite" presStyleCnt="0"/>
      <dgm:spPr/>
    </dgm:pt>
    <dgm:pt modelId="{9BF63D55-A1DD-4F30-96B0-0BBF7F0671DB}" type="pres">
      <dgm:prSet presAssocID="{4B358BAA-F166-41A2-B9FD-32F521EEA362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BEE7DA8-E795-4757-8D31-1CBD89553EA0}" type="pres">
      <dgm:prSet presAssocID="{4B358BAA-F166-41A2-B9FD-32F521EEA362}" presName="rect2" presStyleLbl="node1" presStyleIdx="3" presStyleCnt="4">
        <dgm:presLayoutVars>
          <dgm:bulletEnabled val="1"/>
        </dgm:presLayoutVars>
      </dgm:prSet>
      <dgm:spPr/>
    </dgm:pt>
  </dgm:ptLst>
  <dgm:cxnLst>
    <dgm:cxn modelId="{3D8FD201-4EB7-49A7-83CD-C0B58221A510}" type="presOf" srcId="{8BDACBC9-1977-484D-93A8-2E1042CE980D}" destId="{004CE2E4-7D37-4DB1-B289-E557DC3D2E03}" srcOrd="0" destOrd="0" presId="urn:microsoft.com/office/officeart/2008/layout/BendingPictureBlocks"/>
    <dgm:cxn modelId="{5FA02E3D-29DE-4F20-9A52-1C202E584870}" srcId="{33E8C736-D2FB-4C05-9F4B-5972DC99463D}" destId="{8BDACBC9-1977-484D-93A8-2E1042CE980D}" srcOrd="1" destOrd="0" parTransId="{CB69808F-3251-4E10-9695-4BC08DB1F816}" sibTransId="{B8D44899-8E5A-44F3-9453-D45C5353D93A}"/>
    <dgm:cxn modelId="{E9660F72-6FAB-4D54-9760-78C612EEA752}" type="presOf" srcId="{8E42814F-62A7-475A-A1B4-BDCE78E83D94}" destId="{8A7B4690-E7F0-4934-A4EC-7EABD8FC3DEE}" srcOrd="0" destOrd="0" presId="urn:microsoft.com/office/officeart/2008/layout/BendingPictureBlocks"/>
    <dgm:cxn modelId="{08033C9E-97D1-4C7C-8216-EDB6DBBBD33A}" type="presOf" srcId="{4B358BAA-F166-41A2-B9FD-32F521EEA362}" destId="{0BEE7DA8-E795-4757-8D31-1CBD89553EA0}" srcOrd="0" destOrd="0" presId="urn:microsoft.com/office/officeart/2008/layout/BendingPictureBlocks"/>
    <dgm:cxn modelId="{D7E2B4B3-1335-46FE-95F2-31F978E8E754}" srcId="{33E8C736-D2FB-4C05-9F4B-5972DC99463D}" destId="{550940D8-C7DA-4B6B-87F2-AC0F89A528BE}" srcOrd="2" destOrd="0" parTransId="{19931010-3D7C-4AC4-B163-D8C5D8BDFD85}" sibTransId="{5D18424B-5159-4BCA-8712-022BF71717C2}"/>
    <dgm:cxn modelId="{B5C41DB6-E451-4617-8A41-6B355CA1E6D3}" type="presOf" srcId="{550940D8-C7DA-4B6B-87F2-AC0F89A528BE}" destId="{CB3E2AB8-60C3-4BB1-98AD-242B144F2F7D}" srcOrd="0" destOrd="0" presId="urn:microsoft.com/office/officeart/2008/layout/BendingPictureBlocks"/>
    <dgm:cxn modelId="{2DBB14C9-4794-4FE3-991D-B74B3137DACE}" srcId="{33E8C736-D2FB-4C05-9F4B-5972DC99463D}" destId="{4B358BAA-F166-41A2-B9FD-32F521EEA362}" srcOrd="3" destOrd="0" parTransId="{187DFA47-9ACE-4741-97FB-47D080664EFC}" sibTransId="{1659C76A-5B35-4FD9-AEE6-1C38F92F0B5B}"/>
    <dgm:cxn modelId="{26589BDA-5114-4545-BC02-74ADB9241901}" type="presOf" srcId="{33E8C736-D2FB-4C05-9F4B-5972DC99463D}" destId="{84779FCD-A4C6-4902-830E-753B320C21A5}" srcOrd="0" destOrd="0" presId="urn:microsoft.com/office/officeart/2008/layout/BendingPictureBlocks"/>
    <dgm:cxn modelId="{0A64ECED-A155-43C4-A1AA-C5CFCD19490E}" srcId="{33E8C736-D2FB-4C05-9F4B-5972DC99463D}" destId="{8E42814F-62A7-475A-A1B4-BDCE78E83D94}" srcOrd="0" destOrd="0" parTransId="{27F0E867-325E-4569-9171-26D1BAA5D63E}" sibTransId="{75E02E8F-47FE-4F8C-A58E-924A3768E8B5}"/>
    <dgm:cxn modelId="{14E746AB-0F91-4BCD-BFFE-50B0D3513190}" type="presParOf" srcId="{84779FCD-A4C6-4902-830E-753B320C21A5}" destId="{C2DDA57E-EC65-4059-95CA-1CD853422D2D}" srcOrd="0" destOrd="0" presId="urn:microsoft.com/office/officeart/2008/layout/BendingPictureBlocks"/>
    <dgm:cxn modelId="{B3A1F23A-BCB1-447A-87B5-DA7E9B8D5104}" type="presParOf" srcId="{C2DDA57E-EC65-4059-95CA-1CD853422D2D}" destId="{C1BF6695-99BD-4A14-9644-14B54A8829A5}" srcOrd="0" destOrd="0" presId="urn:microsoft.com/office/officeart/2008/layout/BendingPictureBlocks"/>
    <dgm:cxn modelId="{BFFACDC1-090C-4F14-91CC-61FBED4FDCBC}" type="presParOf" srcId="{C2DDA57E-EC65-4059-95CA-1CD853422D2D}" destId="{8A7B4690-E7F0-4934-A4EC-7EABD8FC3DEE}" srcOrd="1" destOrd="0" presId="urn:microsoft.com/office/officeart/2008/layout/BendingPictureBlocks"/>
    <dgm:cxn modelId="{24B5AEA9-6BC8-46FA-94EA-1F54869DE934}" type="presParOf" srcId="{84779FCD-A4C6-4902-830E-753B320C21A5}" destId="{3C264A7F-7DAC-4D60-A552-18C4D66C99ED}" srcOrd="1" destOrd="0" presId="urn:microsoft.com/office/officeart/2008/layout/BendingPictureBlocks"/>
    <dgm:cxn modelId="{98E17BF5-C776-4B09-9CF6-E442C35D8F12}" type="presParOf" srcId="{84779FCD-A4C6-4902-830E-753B320C21A5}" destId="{DCAADE04-4998-456E-A15F-9F4F492C7077}" srcOrd="2" destOrd="0" presId="urn:microsoft.com/office/officeart/2008/layout/BendingPictureBlocks"/>
    <dgm:cxn modelId="{5690B677-613B-45D1-9D8B-2B98B04C1043}" type="presParOf" srcId="{DCAADE04-4998-456E-A15F-9F4F492C7077}" destId="{C9772356-0ADE-4AD0-9FCB-973F9390A3A4}" srcOrd="0" destOrd="0" presId="urn:microsoft.com/office/officeart/2008/layout/BendingPictureBlocks"/>
    <dgm:cxn modelId="{649E8EC7-A959-4D63-8A2A-4352521D42AE}" type="presParOf" srcId="{DCAADE04-4998-456E-A15F-9F4F492C7077}" destId="{004CE2E4-7D37-4DB1-B289-E557DC3D2E03}" srcOrd="1" destOrd="0" presId="urn:microsoft.com/office/officeart/2008/layout/BendingPictureBlocks"/>
    <dgm:cxn modelId="{5CEC8EEC-0387-4214-949F-93429B58DD7C}" type="presParOf" srcId="{84779FCD-A4C6-4902-830E-753B320C21A5}" destId="{E64BF4AD-18A8-4772-B3D6-012B994F5D19}" srcOrd="3" destOrd="0" presId="urn:microsoft.com/office/officeart/2008/layout/BendingPictureBlocks"/>
    <dgm:cxn modelId="{D0B8FD23-CE1F-4B40-B488-5829CE8160AC}" type="presParOf" srcId="{84779FCD-A4C6-4902-830E-753B320C21A5}" destId="{C8945EDF-8BD0-4230-A6EF-01582E3452DF}" srcOrd="4" destOrd="0" presId="urn:microsoft.com/office/officeart/2008/layout/BendingPictureBlocks"/>
    <dgm:cxn modelId="{97CBBC7D-F3AC-44E9-B309-8766F4C9D6EB}" type="presParOf" srcId="{C8945EDF-8BD0-4230-A6EF-01582E3452DF}" destId="{DBEF36C3-49E0-4BC9-8FA9-EF39861D41D6}" srcOrd="0" destOrd="0" presId="urn:microsoft.com/office/officeart/2008/layout/BendingPictureBlocks"/>
    <dgm:cxn modelId="{EA1D98B4-60C7-40BC-AD9F-6DE077529A17}" type="presParOf" srcId="{C8945EDF-8BD0-4230-A6EF-01582E3452DF}" destId="{CB3E2AB8-60C3-4BB1-98AD-242B144F2F7D}" srcOrd="1" destOrd="0" presId="urn:microsoft.com/office/officeart/2008/layout/BendingPictureBlocks"/>
    <dgm:cxn modelId="{DE46734C-9A8B-43DF-BCDE-7242910577F2}" type="presParOf" srcId="{84779FCD-A4C6-4902-830E-753B320C21A5}" destId="{CC0C21D1-679A-4AA2-BF0E-23A21B97165A}" srcOrd="5" destOrd="0" presId="urn:microsoft.com/office/officeart/2008/layout/BendingPictureBlocks"/>
    <dgm:cxn modelId="{34D5F5F8-8B1C-44AB-9392-100BF0718FFB}" type="presParOf" srcId="{84779FCD-A4C6-4902-830E-753B320C21A5}" destId="{50D8AD00-0F67-4074-B379-4363961F6E8D}" srcOrd="6" destOrd="0" presId="urn:microsoft.com/office/officeart/2008/layout/BendingPictureBlocks"/>
    <dgm:cxn modelId="{A9C2A22A-4FD3-4B15-881B-59BCFFBFDE48}" type="presParOf" srcId="{50D8AD00-0F67-4074-B379-4363961F6E8D}" destId="{9BF63D55-A1DD-4F30-96B0-0BBF7F0671DB}" srcOrd="0" destOrd="0" presId="urn:microsoft.com/office/officeart/2008/layout/BendingPictureBlocks"/>
    <dgm:cxn modelId="{5D8CC9F5-D00F-4CAB-B147-FCFF6AB7B0A4}" type="presParOf" srcId="{50D8AD00-0F67-4074-B379-4363961F6E8D}" destId="{0BEE7DA8-E795-4757-8D31-1CBD89553EA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86D3A-F1E7-4C6D-9DA2-003BC77DE3BF}" type="doc">
      <dgm:prSet loTypeId="urn:microsoft.com/office/officeart/2005/8/layout/radial3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AEC74699-D717-415F-B5A0-F45A224F7B84}">
      <dgm:prSet phldrT="[Texto]"/>
      <dgm:spPr/>
      <dgm:t>
        <a:bodyPr/>
        <a:lstStyle/>
        <a:p>
          <a:r>
            <a:rPr lang="es-EC" dirty="0"/>
            <a:t>SERVQUAL</a:t>
          </a:r>
        </a:p>
      </dgm:t>
    </dgm:pt>
    <dgm:pt modelId="{583643E5-236E-41E5-8B41-C85BD83F3026}" type="parTrans" cxnId="{F057CD6A-58B1-47C4-A538-A6D3EC7ACC3C}">
      <dgm:prSet/>
      <dgm:spPr/>
      <dgm:t>
        <a:bodyPr/>
        <a:lstStyle/>
        <a:p>
          <a:endParaRPr lang="es-EC"/>
        </a:p>
      </dgm:t>
    </dgm:pt>
    <dgm:pt modelId="{241A595F-F8ED-48F5-B676-3346226309F5}" type="sibTrans" cxnId="{F057CD6A-58B1-47C4-A538-A6D3EC7ACC3C}">
      <dgm:prSet/>
      <dgm:spPr/>
      <dgm:t>
        <a:bodyPr/>
        <a:lstStyle/>
        <a:p>
          <a:endParaRPr lang="es-EC"/>
        </a:p>
      </dgm:t>
    </dgm:pt>
    <dgm:pt modelId="{390E55C5-C1F4-4EB6-870D-7AEC5727BE07}">
      <dgm:prSet phldrT="[Texto]"/>
      <dgm:spPr/>
      <dgm:t>
        <a:bodyPr/>
        <a:lstStyle/>
        <a:p>
          <a:r>
            <a:rPr lang="es-EC" dirty="0"/>
            <a:t>Elementos Tangibles</a:t>
          </a:r>
        </a:p>
      </dgm:t>
    </dgm:pt>
    <dgm:pt modelId="{451732CD-06BC-48EB-B593-CF9A263CEE9B}" type="parTrans" cxnId="{33405E84-53DE-4986-8115-6A41B3EC43F0}">
      <dgm:prSet/>
      <dgm:spPr/>
      <dgm:t>
        <a:bodyPr/>
        <a:lstStyle/>
        <a:p>
          <a:endParaRPr lang="es-EC"/>
        </a:p>
      </dgm:t>
    </dgm:pt>
    <dgm:pt modelId="{30B83251-797F-4A32-A679-4D8E1E2A62A3}" type="sibTrans" cxnId="{33405E84-53DE-4986-8115-6A41B3EC43F0}">
      <dgm:prSet/>
      <dgm:spPr/>
      <dgm:t>
        <a:bodyPr/>
        <a:lstStyle/>
        <a:p>
          <a:endParaRPr lang="es-EC"/>
        </a:p>
      </dgm:t>
    </dgm:pt>
    <dgm:pt modelId="{0C09050D-3042-41C6-99CF-547BD2E907D6}">
      <dgm:prSet phldrT="[Texto]"/>
      <dgm:spPr/>
      <dgm:t>
        <a:bodyPr/>
        <a:lstStyle/>
        <a:p>
          <a:r>
            <a:rPr lang="es-EC" dirty="0"/>
            <a:t>Capacidad de Respuesta</a:t>
          </a:r>
        </a:p>
      </dgm:t>
    </dgm:pt>
    <dgm:pt modelId="{59CDF7E9-B98C-4784-A88B-08BD7A70F76E}" type="parTrans" cxnId="{6F943300-E4E0-4DB3-A63C-48239D3ECABE}">
      <dgm:prSet/>
      <dgm:spPr/>
      <dgm:t>
        <a:bodyPr/>
        <a:lstStyle/>
        <a:p>
          <a:endParaRPr lang="es-EC"/>
        </a:p>
      </dgm:t>
    </dgm:pt>
    <dgm:pt modelId="{D008135E-2E95-4713-8A5C-AF11064EF7F1}" type="sibTrans" cxnId="{6F943300-E4E0-4DB3-A63C-48239D3ECABE}">
      <dgm:prSet/>
      <dgm:spPr/>
      <dgm:t>
        <a:bodyPr/>
        <a:lstStyle/>
        <a:p>
          <a:endParaRPr lang="es-EC"/>
        </a:p>
      </dgm:t>
    </dgm:pt>
    <dgm:pt modelId="{00BE2C13-095A-4AF0-A862-821C49EE1E42}">
      <dgm:prSet phldrT="[Texto]"/>
      <dgm:spPr/>
      <dgm:t>
        <a:bodyPr/>
        <a:lstStyle/>
        <a:p>
          <a:r>
            <a:rPr lang="es-EC" dirty="0"/>
            <a:t>Seguridad</a:t>
          </a:r>
        </a:p>
      </dgm:t>
    </dgm:pt>
    <dgm:pt modelId="{E1811BCD-162C-4DD0-B1F8-18E103555CBC}" type="parTrans" cxnId="{B930C6DE-8100-4B3C-B639-0AE9232DF0A4}">
      <dgm:prSet/>
      <dgm:spPr/>
      <dgm:t>
        <a:bodyPr/>
        <a:lstStyle/>
        <a:p>
          <a:endParaRPr lang="es-EC"/>
        </a:p>
      </dgm:t>
    </dgm:pt>
    <dgm:pt modelId="{BFFBED77-56B6-47F4-AB76-227602255649}" type="sibTrans" cxnId="{B930C6DE-8100-4B3C-B639-0AE9232DF0A4}">
      <dgm:prSet/>
      <dgm:spPr/>
      <dgm:t>
        <a:bodyPr/>
        <a:lstStyle/>
        <a:p>
          <a:endParaRPr lang="es-EC"/>
        </a:p>
      </dgm:t>
    </dgm:pt>
    <dgm:pt modelId="{D22C06BD-169F-480A-B513-AEE3180C2611}">
      <dgm:prSet phldrT="[Texto]"/>
      <dgm:spPr/>
      <dgm:t>
        <a:bodyPr/>
        <a:lstStyle/>
        <a:p>
          <a:r>
            <a:rPr lang="es-EC" dirty="0"/>
            <a:t>Fiabilidad</a:t>
          </a:r>
        </a:p>
      </dgm:t>
    </dgm:pt>
    <dgm:pt modelId="{4112AFEC-CACB-4AB8-8559-95583C402407}" type="parTrans" cxnId="{FE2364CF-8868-4C80-9EF1-8B926780C764}">
      <dgm:prSet/>
      <dgm:spPr/>
      <dgm:t>
        <a:bodyPr/>
        <a:lstStyle/>
        <a:p>
          <a:endParaRPr lang="es-EC"/>
        </a:p>
      </dgm:t>
    </dgm:pt>
    <dgm:pt modelId="{62BBA863-84FE-44D1-BC90-76DA3CA66CEF}" type="sibTrans" cxnId="{FE2364CF-8868-4C80-9EF1-8B926780C764}">
      <dgm:prSet/>
      <dgm:spPr/>
      <dgm:t>
        <a:bodyPr/>
        <a:lstStyle/>
        <a:p>
          <a:endParaRPr lang="es-EC"/>
        </a:p>
      </dgm:t>
    </dgm:pt>
    <dgm:pt modelId="{9A318984-1B38-470D-A9F0-76ECB12C0C1D}">
      <dgm:prSet phldrT="[Texto]"/>
      <dgm:spPr/>
      <dgm:t>
        <a:bodyPr/>
        <a:lstStyle/>
        <a:p>
          <a:r>
            <a:rPr lang="es-EC" dirty="0"/>
            <a:t>Empatía</a:t>
          </a:r>
        </a:p>
      </dgm:t>
    </dgm:pt>
    <dgm:pt modelId="{70A9EAB1-249B-45CF-8963-038C8995884F}" type="parTrans" cxnId="{42E57888-5638-4EF6-A193-0924C218F5A3}">
      <dgm:prSet/>
      <dgm:spPr/>
      <dgm:t>
        <a:bodyPr/>
        <a:lstStyle/>
        <a:p>
          <a:endParaRPr lang="es-EC"/>
        </a:p>
      </dgm:t>
    </dgm:pt>
    <dgm:pt modelId="{8807586F-D1FA-4EB7-A9AD-8415B562D10F}" type="sibTrans" cxnId="{42E57888-5638-4EF6-A193-0924C218F5A3}">
      <dgm:prSet/>
      <dgm:spPr/>
      <dgm:t>
        <a:bodyPr/>
        <a:lstStyle/>
        <a:p>
          <a:endParaRPr lang="es-EC"/>
        </a:p>
      </dgm:t>
    </dgm:pt>
    <dgm:pt modelId="{F635F8FC-FF9A-4C94-82B3-000C7B69F081}" type="pres">
      <dgm:prSet presAssocID="{36286D3A-F1E7-4C6D-9DA2-003BC77DE3BF}" presName="composite" presStyleCnt="0">
        <dgm:presLayoutVars>
          <dgm:chMax val="1"/>
          <dgm:dir/>
          <dgm:resizeHandles val="exact"/>
        </dgm:presLayoutVars>
      </dgm:prSet>
      <dgm:spPr/>
    </dgm:pt>
    <dgm:pt modelId="{076E435B-ED03-41A0-A5C3-1B4F1E5E4016}" type="pres">
      <dgm:prSet presAssocID="{36286D3A-F1E7-4C6D-9DA2-003BC77DE3BF}" presName="radial" presStyleCnt="0">
        <dgm:presLayoutVars>
          <dgm:animLvl val="ctr"/>
        </dgm:presLayoutVars>
      </dgm:prSet>
      <dgm:spPr/>
    </dgm:pt>
    <dgm:pt modelId="{2F8AC95A-0E8A-42BB-B012-5B92D3932732}" type="pres">
      <dgm:prSet presAssocID="{AEC74699-D717-415F-B5A0-F45A224F7B84}" presName="centerShape" presStyleLbl="vennNode1" presStyleIdx="0" presStyleCnt="6"/>
      <dgm:spPr/>
    </dgm:pt>
    <dgm:pt modelId="{0DD1B31F-9A29-402A-BD7D-BD8CDC252C94}" type="pres">
      <dgm:prSet presAssocID="{390E55C5-C1F4-4EB6-870D-7AEC5727BE07}" presName="node" presStyleLbl="vennNode1" presStyleIdx="1" presStyleCnt="6">
        <dgm:presLayoutVars>
          <dgm:bulletEnabled val="1"/>
        </dgm:presLayoutVars>
      </dgm:prSet>
      <dgm:spPr/>
    </dgm:pt>
    <dgm:pt modelId="{C9C3A1DD-7ABF-434A-ACDE-25619FE3397F}" type="pres">
      <dgm:prSet presAssocID="{D22C06BD-169F-480A-B513-AEE3180C2611}" presName="node" presStyleLbl="vennNode1" presStyleIdx="2" presStyleCnt="6">
        <dgm:presLayoutVars>
          <dgm:bulletEnabled val="1"/>
        </dgm:presLayoutVars>
      </dgm:prSet>
      <dgm:spPr/>
    </dgm:pt>
    <dgm:pt modelId="{71F979E7-39D7-4CD0-9358-C21F004DBB95}" type="pres">
      <dgm:prSet presAssocID="{9A318984-1B38-470D-A9F0-76ECB12C0C1D}" presName="node" presStyleLbl="vennNode1" presStyleIdx="3" presStyleCnt="6">
        <dgm:presLayoutVars>
          <dgm:bulletEnabled val="1"/>
        </dgm:presLayoutVars>
      </dgm:prSet>
      <dgm:spPr/>
    </dgm:pt>
    <dgm:pt modelId="{C04423DE-32F7-4FDB-98B4-417BF658E8E7}" type="pres">
      <dgm:prSet presAssocID="{0C09050D-3042-41C6-99CF-547BD2E907D6}" presName="node" presStyleLbl="vennNode1" presStyleIdx="4" presStyleCnt="6">
        <dgm:presLayoutVars>
          <dgm:bulletEnabled val="1"/>
        </dgm:presLayoutVars>
      </dgm:prSet>
      <dgm:spPr/>
    </dgm:pt>
    <dgm:pt modelId="{D73CCBE4-7374-4813-977F-47BE6A4DA661}" type="pres">
      <dgm:prSet presAssocID="{00BE2C13-095A-4AF0-A862-821C49EE1E42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6F943300-E4E0-4DB3-A63C-48239D3ECABE}" srcId="{AEC74699-D717-415F-B5A0-F45A224F7B84}" destId="{0C09050D-3042-41C6-99CF-547BD2E907D6}" srcOrd="3" destOrd="0" parTransId="{59CDF7E9-B98C-4784-A88B-08BD7A70F76E}" sibTransId="{D008135E-2E95-4713-8A5C-AF11064EF7F1}"/>
    <dgm:cxn modelId="{2FF75106-EF98-4AF0-A45C-D1039ABFBE99}" type="presOf" srcId="{0C09050D-3042-41C6-99CF-547BD2E907D6}" destId="{C04423DE-32F7-4FDB-98B4-417BF658E8E7}" srcOrd="0" destOrd="0" presId="urn:microsoft.com/office/officeart/2005/8/layout/radial3"/>
    <dgm:cxn modelId="{26A9A91A-E163-4B86-9A4F-6A9902FAEB67}" type="presOf" srcId="{9A318984-1B38-470D-A9F0-76ECB12C0C1D}" destId="{71F979E7-39D7-4CD0-9358-C21F004DBB95}" srcOrd="0" destOrd="0" presId="urn:microsoft.com/office/officeart/2005/8/layout/radial3"/>
    <dgm:cxn modelId="{10CD203F-B4EF-4535-984D-AAF4AEE22FC6}" type="presOf" srcId="{390E55C5-C1F4-4EB6-870D-7AEC5727BE07}" destId="{0DD1B31F-9A29-402A-BD7D-BD8CDC252C94}" srcOrd="0" destOrd="0" presId="urn:microsoft.com/office/officeart/2005/8/layout/radial3"/>
    <dgm:cxn modelId="{BEADD043-7E9F-46D9-B5A2-9065725DB389}" type="presOf" srcId="{36286D3A-F1E7-4C6D-9DA2-003BC77DE3BF}" destId="{F635F8FC-FF9A-4C94-82B3-000C7B69F081}" srcOrd="0" destOrd="0" presId="urn:microsoft.com/office/officeart/2005/8/layout/radial3"/>
    <dgm:cxn modelId="{F057CD6A-58B1-47C4-A538-A6D3EC7ACC3C}" srcId="{36286D3A-F1E7-4C6D-9DA2-003BC77DE3BF}" destId="{AEC74699-D717-415F-B5A0-F45A224F7B84}" srcOrd="0" destOrd="0" parTransId="{583643E5-236E-41E5-8B41-C85BD83F3026}" sibTransId="{241A595F-F8ED-48F5-B676-3346226309F5}"/>
    <dgm:cxn modelId="{0C6E207D-CA02-4605-9BCB-29EDBC8699A2}" type="presOf" srcId="{D22C06BD-169F-480A-B513-AEE3180C2611}" destId="{C9C3A1DD-7ABF-434A-ACDE-25619FE3397F}" srcOrd="0" destOrd="0" presId="urn:microsoft.com/office/officeart/2005/8/layout/radial3"/>
    <dgm:cxn modelId="{33405E84-53DE-4986-8115-6A41B3EC43F0}" srcId="{AEC74699-D717-415F-B5A0-F45A224F7B84}" destId="{390E55C5-C1F4-4EB6-870D-7AEC5727BE07}" srcOrd="0" destOrd="0" parTransId="{451732CD-06BC-48EB-B593-CF9A263CEE9B}" sibTransId="{30B83251-797F-4A32-A679-4D8E1E2A62A3}"/>
    <dgm:cxn modelId="{42E57888-5638-4EF6-A193-0924C218F5A3}" srcId="{AEC74699-D717-415F-B5A0-F45A224F7B84}" destId="{9A318984-1B38-470D-A9F0-76ECB12C0C1D}" srcOrd="2" destOrd="0" parTransId="{70A9EAB1-249B-45CF-8963-038C8995884F}" sibTransId="{8807586F-D1FA-4EB7-A9AD-8415B562D10F}"/>
    <dgm:cxn modelId="{D8F1F0C8-9287-4E67-A97C-8A6AB617F439}" type="presOf" srcId="{00BE2C13-095A-4AF0-A862-821C49EE1E42}" destId="{D73CCBE4-7374-4813-977F-47BE6A4DA661}" srcOrd="0" destOrd="0" presId="urn:microsoft.com/office/officeart/2005/8/layout/radial3"/>
    <dgm:cxn modelId="{FE2364CF-8868-4C80-9EF1-8B926780C764}" srcId="{AEC74699-D717-415F-B5A0-F45A224F7B84}" destId="{D22C06BD-169F-480A-B513-AEE3180C2611}" srcOrd="1" destOrd="0" parTransId="{4112AFEC-CACB-4AB8-8559-95583C402407}" sibTransId="{62BBA863-84FE-44D1-BC90-76DA3CA66CEF}"/>
    <dgm:cxn modelId="{C3C938D7-0B15-4D45-A645-E5EFCDB28071}" type="presOf" srcId="{AEC74699-D717-415F-B5A0-F45A224F7B84}" destId="{2F8AC95A-0E8A-42BB-B012-5B92D3932732}" srcOrd="0" destOrd="0" presId="urn:microsoft.com/office/officeart/2005/8/layout/radial3"/>
    <dgm:cxn modelId="{B930C6DE-8100-4B3C-B639-0AE9232DF0A4}" srcId="{AEC74699-D717-415F-B5A0-F45A224F7B84}" destId="{00BE2C13-095A-4AF0-A862-821C49EE1E42}" srcOrd="4" destOrd="0" parTransId="{E1811BCD-162C-4DD0-B1F8-18E103555CBC}" sibTransId="{BFFBED77-56B6-47F4-AB76-227602255649}"/>
    <dgm:cxn modelId="{54976A8D-8BCF-43E4-9386-02A602C777F9}" type="presParOf" srcId="{F635F8FC-FF9A-4C94-82B3-000C7B69F081}" destId="{076E435B-ED03-41A0-A5C3-1B4F1E5E4016}" srcOrd="0" destOrd="0" presId="urn:microsoft.com/office/officeart/2005/8/layout/radial3"/>
    <dgm:cxn modelId="{6E1A1FB1-26B0-4DCD-AF32-E4B3A5C39D09}" type="presParOf" srcId="{076E435B-ED03-41A0-A5C3-1B4F1E5E4016}" destId="{2F8AC95A-0E8A-42BB-B012-5B92D3932732}" srcOrd="0" destOrd="0" presId="urn:microsoft.com/office/officeart/2005/8/layout/radial3"/>
    <dgm:cxn modelId="{06484484-042C-4CA0-8D46-011D036B9DDF}" type="presParOf" srcId="{076E435B-ED03-41A0-A5C3-1B4F1E5E4016}" destId="{0DD1B31F-9A29-402A-BD7D-BD8CDC252C94}" srcOrd="1" destOrd="0" presId="urn:microsoft.com/office/officeart/2005/8/layout/radial3"/>
    <dgm:cxn modelId="{2092C050-74BC-4B2C-B3C2-C9D49C4C4A69}" type="presParOf" srcId="{076E435B-ED03-41A0-A5C3-1B4F1E5E4016}" destId="{C9C3A1DD-7ABF-434A-ACDE-25619FE3397F}" srcOrd="2" destOrd="0" presId="urn:microsoft.com/office/officeart/2005/8/layout/radial3"/>
    <dgm:cxn modelId="{0F422147-EE7E-4501-BF26-CC3884B3E763}" type="presParOf" srcId="{076E435B-ED03-41A0-A5C3-1B4F1E5E4016}" destId="{71F979E7-39D7-4CD0-9358-C21F004DBB95}" srcOrd="3" destOrd="0" presId="urn:microsoft.com/office/officeart/2005/8/layout/radial3"/>
    <dgm:cxn modelId="{B77FF52D-A72A-4FFC-8FB6-435ECAFC10AD}" type="presParOf" srcId="{076E435B-ED03-41A0-A5C3-1B4F1E5E4016}" destId="{C04423DE-32F7-4FDB-98B4-417BF658E8E7}" srcOrd="4" destOrd="0" presId="urn:microsoft.com/office/officeart/2005/8/layout/radial3"/>
    <dgm:cxn modelId="{B10CC7F5-B488-417A-8704-05252CFE379C}" type="presParOf" srcId="{076E435B-ED03-41A0-A5C3-1B4F1E5E4016}" destId="{D73CCBE4-7374-4813-977F-47BE6A4DA66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C7F0B-5E43-43F3-B947-6CF80FB02FA6}" type="doc">
      <dgm:prSet loTypeId="urn:microsoft.com/office/officeart/2008/layout/BendingPictureCaptionList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CE50B9-88A8-4DC5-9F42-48398D1875DA}">
      <dgm:prSet phldrT="[Texto]"/>
      <dgm:spPr/>
      <dgm:t>
        <a:bodyPr/>
        <a:lstStyle/>
        <a:p>
          <a:r>
            <a:rPr lang="es-EC" dirty="0"/>
            <a:t>Diversas Investigaciones</a:t>
          </a:r>
        </a:p>
      </dgm:t>
    </dgm:pt>
    <dgm:pt modelId="{20D094A9-870E-4BD8-8B1F-1EFE99E7B7C6}" type="parTrans" cxnId="{2448E3AE-DC7A-4395-88C3-AEBECA04E41B}">
      <dgm:prSet/>
      <dgm:spPr/>
      <dgm:t>
        <a:bodyPr/>
        <a:lstStyle/>
        <a:p>
          <a:endParaRPr lang="es-EC"/>
        </a:p>
      </dgm:t>
    </dgm:pt>
    <dgm:pt modelId="{12B22D0D-A5E6-4B8E-9A28-64CA75E9DF49}" type="sibTrans" cxnId="{2448E3AE-DC7A-4395-88C3-AEBECA04E41B}">
      <dgm:prSet/>
      <dgm:spPr/>
      <dgm:t>
        <a:bodyPr/>
        <a:lstStyle/>
        <a:p>
          <a:endParaRPr lang="es-EC"/>
        </a:p>
      </dgm:t>
    </dgm:pt>
    <dgm:pt modelId="{BF26C2C8-4884-4550-A33C-C2D774785A08}">
      <dgm:prSet phldrT="[Texto]"/>
      <dgm:spPr/>
      <dgm:t>
        <a:bodyPr/>
        <a:lstStyle/>
        <a:p>
          <a:r>
            <a:rPr lang="es-EC" dirty="0"/>
            <a:t>SERVQUAL </a:t>
          </a:r>
        </a:p>
      </dgm:t>
    </dgm:pt>
    <dgm:pt modelId="{F1F68B10-7F16-44FD-9054-3C6C0D5660F8}" type="parTrans" cxnId="{8B7FF6AC-C447-4D84-B9D9-2C0A96D65024}">
      <dgm:prSet/>
      <dgm:spPr/>
      <dgm:t>
        <a:bodyPr/>
        <a:lstStyle/>
        <a:p>
          <a:endParaRPr lang="es-EC"/>
        </a:p>
      </dgm:t>
    </dgm:pt>
    <dgm:pt modelId="{61F82B51-799D-4E3F-B612-F6B5474C8A6E}" type="sibTrans" cxnId="{8B7FF6AC-C447-4D84-B9D9-2C0A96D65024}">
      <dgm:prSet/>
      <dgm:spPr/>
      <dgm:t>
        <a:bodyPr/>
        <a:lstStyle/>
        <a:p>
          <a:endParaRPr lang="es-EC"/>
        </a:p>
      </dgm:t>
    </dgm:pt>
    <dgm:pt modelId="{098705BE-E761-4AD7-B22B-60E0AF3DB96B}">
      <dgm:prSet phldrT="[Texto]"/>
      <dgm:spPr/>
      <dgm:t>
        <a:bodyPr/>
        <a:lstStyle/>
        <a:p>
          <a:r>
            <a:rPr lang="es-EC" dirty="0"/>
            <a:t>Certificaciones</a:t>
          </a:r>
        </a:p>
      </dgm:t>
    </dgm:pt>
    <dgm:pt modelId="{CBE3DE6E-5022-4B5F-9F84-248F89A8706A}" type="parTrans" cxnId="{F7CEB6ED-B208-4FEC-A660-99F035A46A30}">
      <dgm:prSet/>
      <dgm:spPr/>
      <dgm:t>
        <a:bodyPr/>
        <a:lstStyle/>
        <a:p>
          <a:endParaRPr lang="es-EC"/>
        </a:p>
      </dgm:t>
    </dgm:pt>
    <dgm:pt modelId="{615F9D23-9784-4959-84F8-68C4AEC995AC}" type="sibTrans" cxnId="{F7CEB6ED-B208-4FEC-A660-99F035A46A30}">
      <dgm:prSet/>
      <dgm:spPr/>
      <dgm:t>
        <a:bodyPr/>
        <a:lstStyle/>
        <a:p>
          <a:endParaRPr lang="es-EC"/>
        </a:p>
      </dgm:t>
    </dgm:pt>
    <dgm:pt modelId="{C8BF2115-EF60-4771-A585-1DF4AD38BC34}" type="pres">
      <dgm:prSet presAssocID="{419C7F0B-5E43-43F3-B947-6CF80FB02FA6}" presName="Name0" presStyleCnt="0">
        <dgm:presLayoutVars>
          <dgm:dir/>
          <dgm:resizeHandles val="exact"/>
        </dgm:presLayoutVars>
      </dgm:prSet>
      <dgm:spPr/>
    </dgm:pt>
    <dgm:pt modelId="{72A450CD-E7ED-4C99-9B96-10DC1135291A}" type="pres">
      <dgm:prSet presAssocID="{ADCE50B9-88A8-4DC5-9F42-48398D1875DA}" presName="composite" presStyleCnt="0"/>
      <dgm:spPr/>
    </dgm:pt>
    <dgm:pt modelId="{DBCF041F-7477-46E3-8681-5917B4024513}" type="pres">
      <dgm:prSet presAssocID="{ADCE50B9-88A8-4DC5-9F42-48398D1875DA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93BB528F-960F-4DF1-8510-620BA42FD176}" type="pres">
      <dgm:prSet presAssocID="{ADCE50B9-88A8-4DC5-9F42-48398D1875DA}" presName="wedgeRectCallout1" presStyleLbl="node1" presStyleIdx="0" presStyleCnt="3">
        <dgm:presLayoutVars>
          <dgm:bulletEnabled val="1"/>
        </dgm:presLayoutVars>
      </dgm:prSet>
      <dgm:spPr/>
    </dgm:pt>
    <dgm:pt modelId="{CA2825A9-EAA7-4C30-B98E-0540948C3DB1}" type="pres">
      <dgm:prSet presAssocID="{12B22D0D-A5E6-4B8E-9A28-64CA75E9DF49}" presName="sibTrans" presStyleCnt="0"/>
      <dgm:spPr/>
    </dgm:pt>
    <dgm:pt modelId="{4E6F10B6-CAA2-4975-81C7-A4061E32AA2B}" type="pres">
      <dgm:prSet presAssocID="{BF26C2C8-4884-4550-A33C-C2D774785A08}" presName="composite" presStyleCnt="0"/>
      <dgm:spPr/>
    </dgm:pt>
    <dgm:pt modelId="{0500CB50-912C-4C83-A1F3-D0538DEE1682}" type="pres">
      <dgm:prSet presAssocID="{BF26C2C8-4884-4550-A33C-C2D774785A08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2980DAD7-5C51-4A80-A6E3-16C1541CC254}" type="pres">
      <dgm:prSet presAssocID="{BF26C2C8-4884-4550-A33C-C2D774785A08}" presName="wedgeRectCallout1" presStyleLbl="node1" presStyleIdx="1" presStyleCnt="3">
        <dgm:presLayoutVars>
          <dgm:bulletEnabled val="1"/>
        </dgm:presLayoutVars>
      </dgm:prSet>
      <dgm:spPr/>
    </dgm:pt>
    <dgm:pt modelId="{94053B0C-F8AF-40E9-86D0-34698DB0A591}" type="pres">
      <dgm:prSet presAssocID="{61F82B51-799D-4E3F-B612-F6B5474C8A6E}" presName="sibTrans" presStyleCnt="0"/>
      <dgm:spPr/>
    </dgm:pt>
    <dgm:pt modelId="{03B7000D-E4F4-4575-896D-DD799D55B4E1}" type="pres">
      <dgm:prSet presAssocID="{098705BE-E761-4AD7-B22B-60E0AF3DB96B}" presName="composite" presStyleCnt="0"/>
      <dgm:spPr/>
    </dgm:pt>
    <dgm:pt modelId="{2B1F7B3F-8CDB-41E3-ABD8-363E5102A19E}" type="pres">
      <dgm:prSet presAssocID="{098705BE-E761-4AD7-B22B-60E0AF3DB96B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988AC80-7E92-4E24-AF43-6F1605ABD4F6}" type="pres">
      <dgm:prSet presAssocID="{098705BE-E761-4AD7-B22B-60E0AF3DB96B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03AA9A02-E0BF-4A0C-8206-78EE722041A0}" type="presOf" srcId="{ADCE50B9-88A8-4DC5-9F42-48398D1875DA}" destId="{93BB528F-960F-4DF1-8510-620BA42FD176}" srcOrd="0" destOrd="0" presId="urn:microsoft.com/office/officeart/2008/layout/BendingPictureCaptionList"/>
    <dgm:cxn modelId="{3CAAB508-9CD1-4705-A3BB-0721A2BD9647}" type="presOf" srcId="{098705BE-E761-4AD7-B22B-60E0AF3DB96B}" destId="{4988AC80-7E92-4E24-AF43-6F1605ABD4F6}" srcOrd="0" destOrd="0" presId="urn:microsoft.com/office/officeart/2008/layout/BendingPictureCaptionList"/>
    <dgm:cxn modelId="{EC81678C-E212-4D55-B280-44B98352CACE}" type="presOf" srcId="{BF26C2C8-4884-4550-A33C-C2D774785A08}" destId="{2980DAD7-5C51-4A80-A6E3-16C1541CC254}" srcOrd="0" destOrd="0" presId="urn:microsoft.com/office/officeart/2008/layout/BendingPictureCaptionList"/>
    <dgm:cxn modelId="{DA20E4AA-C4A4-4565-A6AA-C00B40DE34CF}" type="presOf" srcId="{419C7F0B-5E43-43F3-B947-6CF80FB02FA6}" destId="{C8BF2115-EF60-4771-A585-1DF4AD38BC34}" srcOrd="0" destOrd="0" presId="urn:microsoft.com/office/officeart/2008/layout/BendingPictureCaptionList"/>
    <dgm:cxn modelId="{8B7FF6AC-C447-4D84-B9D9-2C0A96D65024}" srcId="{419C7F0B-5E43-43F3-B947-6CF80FB02FA6}" destId="{BF26C2C8-4884-4550-A33C-C2D774785A08}" srcOrd="1" destOrd="0" parTransId="{F1F68B10-7F16-44FD-9054-3C6C0D5660F8}" sibTransId="{61F82B51-799D-4E3F-B612-F6B5474C8A6E}"/>
    <dgm:cxn modelId="{2448E3AE-DC7A-4395-88C3-AEBECA04E41B}" srcId="{419C7F0B-5E43-43F3-B947-6CF80FB02FA6}" destId="{ADCE50B9-88A8-4DC5-9F42-48398D1875DA}" srcOrd="0" destOrd="0" parTransId="{20D094A9-870E-4BD8-8B1F-1EFE99E7B7C6}" sibTransId="{12B22D0D-A5E6-4B8E-9A28-64CA75E9DF49}"/>
    <dgm:cxn modelId="{F7CEB6ED-B208-4FEC-A660-99F035A46A30}" srcId="{419C7F0B-5E43-43F3-B947-6CF80FB02FA6}" destId="{098705BE-E761-4AD7-B22B-60E0AF3DB96B}" srcOrd="2" destOrd="0" parTransId="{CBE3DE6E-5022-4B5F-9F84-248F89A8706A}" sibTransId="{615F9D23-9784-4959-84F8-68C4AEC995AC}"/>
    <dgm:cxn modelId="{E334007A-854E-4843-BED2-937B1C75DF07}" type="presParOf" srcId="{C8BF2115-EF60-4771-A585-1DF4AD38BC34}" destId="{72A450CD-E7ED-4C99-9B96-10DC1135291A}" srcOrd="0" destOrd="0" presId="urn:microsoft.com/office/officeart/2008/layout/BendingPictureCaptionList"/>
    <dgm:cxn modelId="{07F774A3-1C90-4ED3-A4F0-192F7EE0E62A}" type="presParOf" srcId="{72A450CD-E7ED-4C99-9B96-10DC1135291A}" destId="{DBCF041F-7477-46E3-8681-5917B4024513}" srcOrd="0" destOrd="0" presId="urn:microsoft.com/office/officeart/2008/layout/BendingPictureCaptionList"/>
    <dgm:cxn modelId="{18272AF9-A325-4DD4-B405-E645F59DF972}" type="presParOf" srcId="{72A450CD-E7ED-4C99-9B96-10DC1135291A}" destId="{93BB528F-960F-4DF1-8510-620BA42FD176}" srcOrd="1" destOrd="0" presId="urn:microsoft.com/office/officeart/2008/layout/BendingPictureCaptionList"/>
    <dgm:cxn modelId="{E4289810-8311-43CE-9368-89C6A4C10233}" type="presParOf" srcId="{C8BF2115-EF60-4771-A585-1DF4AD38BC34}" destId="{CA2825A9-EAA7-4C30-B98E-0540948C3DB1}" srcOrd="1" destOrd="0" presId="urn:microsoft.com/office/officeart/2008/layout/BendingPictureCaptionList"/>
    <dgm:cxn modelId="{DDAF2880-B151-4A04-8A25-8DA59CD62F40}" type="presParOf" srcId="{C8BF2115-EF60-4771-A585-1DF4AD38BC34}" destId="{4E6F10B6-CAA2-4975-81C7-A4061E32AA2B}" srcOrd="2" destOrd="0" presId="urn:microsoft.com/office/officeart/2008/layout/BendingPictureCaptionList"/>
    <dgm:cxn modelId="{AEDB2031-EFBE-4852-96EE-20C0547AB269}" type="presParOf" srcId="{4E6F10B6-CAA2-4975-81C7-A4061E32AA2B}" destId="{0500CB50-912C-4C83-A1F3-D0538DEE1682}" srcOrd="0" destOrd="0" presId="urn:microsoft.com/office/officeart/2008/layout/BendingPictureCaptionList"/>
    <dgm:cxn modelId="{D7B64B53-9FC9-4BA5-9F9F-98B730958C6B}" type="presParOf" srcId="{4E6F10B6-CAA2-4975-81C7-A4061E32AA2B}" destId="{2980DAD7-5C51-4A80-A6E3-16C1541CC254}" srcOrd="1" destOrd="0" presId="urn:microsoft.com/office/officeart/2008/layout/BendingPictureCaptionList"/>
    <dgm:cxn modelId="{7BBE7E14-F2E5-4A51-AB71-3BAE29CE14DE}" type="presParOf" srcId="{C8BF2115-EF60-4771-A585-1DF4AD38BC34}" destId="{94053B0C-F8AF-40E9-86D0-34698DB0A591}" srcOrd="3" destOrd="0" presId="urn:microsoft.com/office/officeart/2008/layout/BendingPictureCaptionList"/>
    <dgm:cxn modelId="{EEACE08C-807B-495D-BCB8-68CC84EF5788}" type="presParOf" srcId="{C8BF2115-EF60-4771-A585-1DF4AD38BC34}" destId="{03B7000D-E4F4-4575-896D-DD799D55B4E1}" srcOrd="4" destOrd="0" presId="urn:microsoft.com/office/officeart/2008/layout/BendingPictureCaptionList"/>
    <dgm:cxn modelId="{340B2914-060C-4A2A-A201-CAD162786107}" type="presParOf" srcId="{03B7000D-E4F4-4575-896D-DD799D55B4E1}" destId="{2B1F7B3F-8CDB-41E3-ABD8-363E5102A19E}" srcOrd="0" destOrd="0" presId="urn:microsoft.com/office/officeart/2008/layout/BendingPictureCaptionList"/>
    <dgm:cxn modelId="{A5F4C83C-863C-46BC-BEC0-21023AD7D98F}" type="presParOf" srcId="{03B7000D-E4F4-4575-896D-DD799D55B4E1}" destId="{4988AC80-7E92-4E24-AF43-6F1605ABD4F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BC409-B0EE-4A61-84FD-1D97BE6F315C}">
      <dsp:nvSpPr>
        <dsp:cNvPr id="0" name=""/>
        <dsp:cNvSpPr/>
      </dsp:nvSpPr>
      <dsp:spPr>
        <a:xfrm rot="4396374">
          <a:off x="1527264" y="1246541"/>
          <a:ext cx="5407693" cy="377119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59281-D5D8-4912-8E51-143EDA2BB6D1}">
      <dsp:nvSpPr>
        <dsp:cNvPr id="0" name=""/>
        <dsp:cNvSpPr/>
      </dsp:nvSpPr>
      <dsp:spPr>
        <a:xfrm>
          <a:off x="3553003" y="1738962"/>
          <a:ext cx="136561" cy="13656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0EC6-2449-48FA-B997-E9AE3FDB2A0F}">
      <dsp:nvSpPr>
        <dsp:cNvPr id="0" name=""/>
        <dsp:cNvSpPr/>
      </dsp:nvSpPr>
      <dsp:spPr>
        <a:xfrm>
          <a:off x="4488071" y="2493181"/>
          <a:ext cx="136561" cy="13656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7B65A-D5F9-4295-A75A-9FBFD834E434}">
      <dsp:nvSpPr>
        <dsp:cNvPr id="0" name=""/>
        <dsp:cNvSpPr/>
      </dsp:nvSpPr>
      <dsp:spPr>
        <a:xfrm>
          <a:off x="5188856" y="3375191"/>
          <a:ext cx="136561" cy="13656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5E313-FC87-4F7C-B370-EDE6E3B965A1}">
      <dsp:nvSpPr>
        <dsp:cNvPr id="0" name=""/>
        <dsp:cNvSpPr/>
      </dsp:nvSpPr>
      <dsp:spPr>
        <a:xfrm>
          <a:off x="1164748" y="0"/>
          <a:ext cx="2549559" cy="10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Analizar</a:t>
          </a:r>
        </a:p>
      </dsp:txBody>
      <dsp:txXfrm>
        <a:off x="1164748" y="0"/>
        <a:ext cx="2549559" cy="1002284"/>
      </dsp:txXfrm>
    </dsp:sp>
    <dsp:sp modelId="{9238A8A6-0175-4C0F-A540-F2790DFE1EB2}">
      <dsp:nvSpPr>
        <dsp:cNvPr id="0" name=""/>
        <dsp:cNvSpPr/>
      </dsp:nvSpPr>
      <dsp:spPr>
        <a:xfrm>
          <a:off x="4334471" y="1306101"/>
          <a:ext cx="3720979" cy="10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Calidad</a:t>
          </a:r>
        </a:p>
      </dsp:txBody>
      <dsp:txXfrm>
        <a:off x="4334471" y="1306101"/>
        <a:ext cx="3720979" cy="1002284"/>
      </dsp:txXfrm>
    </dsp:sp>
    <dsp:sp modelId="{765C3FA4-F44E-446D-BD5A-D3D2056A3710}">
      <dsp:nvSpPr>
        <dsp:cNvPr id="0" name=""/>
        <dsp:cNvSpPr/>
      </dsp:nvSpPr>
      <dsp:spPr>
        <a:xfrm>
          <a:off x="1164748" y="2060320"/>
          <a:ext cx="2963002" cy="10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Servicio</a:t>
          </a:r>
        </a:p>
      </dsp:txBody>
      <dsp:txXfrm>
        <a:off x="1164748" y="2060320"/>
        <a:ext cx="2963002" cy="1002284"/>
      </dsp:txXfrm>
    </dsp:sp>
    <dsp:sp modelId="{28072FC0-CC66-4AFE-B938-054AB233861A}">
      <dsp:nvSpPr>
        <dsp:cNvPr id="0" name=""/>
        <dsp:cNvSpPr/>
      </dsp:nvSpPr>
      <dsp:spPr>
        <a:xfrm>
          <a:off x="5781519" y="2942329"/>
          <a:ext cx="2273931" cy="10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Hotel &amp; Spa Casa Real</a:t>
          </a:r>
        </a:p>
      </dsp:txBody>
      <dsp:txXfrm>
        <a:off x="5781519" y="2942329"/>
        <a:ext cx="2273931" cy="1002284"/>
      </dsp:txXfrm>
    </dsp:sp>
    <dsp:sp modelId="{0996C996-78E2-4550-A5F9-2F3CBEBE8A69}">
      <dsp:nvSpPr>
        <dsp:cNvPr id="0" name=""/>
        <dsp:cNvSpPr/>
      </dsp:nvSpPr>
      <dsp:spPr>
        <a:xfrm>
          <a:off x="4610100" y="5261991"/>
          <a:ext cx="3445351" cy="10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Certificaciones</a:t>
          </a:r>
        </a:p>
      </dsp:txBody>
      <dsp:txXfrm>
        <a:off x="4610100" y="5261991"/>
        <a:ext cx="3445351" cy="100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F6695-99BD-4A14-9644-14B54A8829A5}">
      <dsp:nvSpPr>
        <dsp:cNvPr id="0" name=""/>
        <dsp:cNvSpPr/>
      </dsp:nvSpPr>
      <dsp:spPr>
        <a:xfrm>
          <a:off x="2800805" y="300531"/>
          <a:ext cx="2862752" cy="2407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B4690-E7F0-4934-A4EC-7EABD8FC3DEE}">
      <dsp:nvSpPr>
        <dsp:cNvPr id="0" name=""/>
        <dsp:cNvSpPr/>
      </dsp:nvSpPr>
      <dsp:spPr>
        <a:xfrm>
          <a:off x="1734327" y="1312719"/>
          <a:ext cx="1551509" cy="1551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Smart  Voyager</a:t>
          </a:r>
        </a:p>
      </dsp:txBody>
      <dsp:txXfrm>
        <a:off x="1734327" y="1312719"/>
        <a:ext cx="1551509" cy="1551509"/>
      </dsp:txXfrm>
    </dsp:sp>
    <dsp:sp modelId="{C9772356-0ADE-4AD0-9FCB-973F9390A3A4}">
      <dsp:nvSpPr>
        <dsp:cNvPr id="0" name=""/>
        <dsp:cNvSpPr/>
      </dsp:nvSpPr>
      <dsp:spPr>
        <a:xfrm>
          <a:off x="7232870" y="300531"/>
          <a:ext cx="2862752" cy="24077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CE2E4-7D37-4DB1-B289-E557DC3D2E03}">
      <dsp:nvSpPr>
        <dsp:cNvPr id="0" name=""/>
        <dsp:cNvSpPr/>
      </dsp:nvSpPr>
      <dsp:spPr>
        <a:xfrm>
          <a:off x="6166392" y="1312719"/>
          <a:ext cx="1551509" cy="1551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ISO 9001 – 2015</a:t>
          </a:r>
        </a:p>
      </dsp:txBody>
      <dsp:txXfrm>
        <a:off x="6166392" y="1312719"/>
        <a:ext cx="1551509" cy="1551509"/>
      </dsp:txXfrm>
    </dsp:sp>
    <dsp:sp modelId="{DBEF36C3-49E0-4BC9-8FA9-EF39861D41D6}">
      <dsp:nvSpPr>
        <dsp:cNvPr id="0" name=""/>
        <dsp:cNvSpPr/>
      </dsp:nvSpPr>
      <dsp:spPr>
        <a:xfrm>
          <a:off x="2800805" y="3297913"/>
          <a:ext cx="2862752" cy="2407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E2AB8-60C3-4BB1-98AD-242B144F2F7D}">
      <dsp:nvSpPr>
        <dsp:cNvPr id="0" name=""/>
        <dsp:cNvSpPr/>
      </dsp:nvSpPr>
      <dsp:spPr>
        <a:xfrm>
          <a:off x="1734327" y="4310101"/>
          <a:ext cx="1551509" cy="1551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TourCert</a:t>
          </a:r>
        </a:p>
      </dsp:txBody>
      <dsp:txXfrm>
        <a:off x="1734327" y="4310101"/>
        <a:ext cx="1551509" cy="1551509"/>
      </dsp:txXfrm>
    </dsp:sp>
    <dsp:sp modelId="{9BF63D55-A1DD-4F30-96B0-0BBF7F0671DB}">
      <dsp:nvSpPr>
        <dsp:cNvPr id="0" name=""/>
        <dsp:cNvSpPr/>
      </dsp:nvSpPr>
      <dsp:spPr>
        <a:xfrm>
          <a:off x="7232870" y="3297913"/>
          <a:ext cx="2862752" cy="24077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E7DA8-E795-4757-8D31-1CBD89553EA0}">
      <dsp:nvSpPr>
        <dsp:cNvPr id="0" name=""/>
        <dsp:cNvSpPr/>
      </dsp:nvSpPr>
      <dsp:spPr>
        <a:xfrm>
          <a:off x="6166392" y="4310101"/>
          <a:ext cx="1551509" cy="1551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Distintivo de Calidad Q</a:t>
          </a:r>
        </a:p>
      </dsp:txBody>
      <dsp:txXfrm>
        <a:off x="6166392" y="4310101"/>
        <a:ext cx="1551509" cy="1551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AC95A-0E8A-42BB-B012-5B92D3932732}">
      <dsp:nvSpPr>
        <dsp:cNvPr id="0" name=""/>
        <dsp:cNvSpPr/>
      </dsp:nvSpPr>
      <dsp:spPr>
        <a:xfrm>
          <a:off x="2167480" y="1418993"/>
          <a:ext cx="3289345" cy="3289345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/>
            <a:t>SERVQUAL</a:t>
          </a:r>
        </a:p>
      </dsp:txBody>
      <dsp:txXfrm>
        <a:off x="2649193" y="1900706"/>
        <a:ext cx="2325919" cy="2325919"/>
      </dsp:txXfrm>
    </dsp:sp>
    <dsp:sp modelId="{0DD1B31F-9A29-402A-BD7D-BD8CDC252C94}">
      <dsp:nvSpPr>
        <dsp:cNvPr id="0" name=""/>
        <dsp:cNvSpPr/>
      </dsp:nvSpPr>
      <dsp:spPr>
        <a:xfrm>
          <a:off x="2989817" y="101484"/>
          <a:ext cx="1644672" cy="1644672"/>
        </a:xfrm>
        <a:prstGeom prst="ellipse">
          <a:avLst/>
        </a:prstGeom>
        <a:solidFill>
          <a:schemeClr val="accent6">
            <a:shade val="80000"/>
            <a:alpha val="50000"/>
            <a:hueOff val="-110531"/>
            <a:satOff val="-12781"/>
            <a:lumOff val="75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Elementos Tangibles</a:t>
          </a:r>
        </a:p>
      </dsp:txBody>
      <dsp:txXfrm>
        <a:off x="3230674" y="342341"/>
        <a:ext cx="1162958" cy="1162958"/>
      </dsp:txXfrm>
    </dsp:sp>
    <dsp:sp modelId="{C9C3A1DD-7ABF-434A-ACDE-25619FE3397F}">
      <dsp:nvSpPr>
        <dsp:cNvPr id="0" name=""/>
        <dsp:cNvSpPr/>
      </dsp:nvSpPr>
      <dsp:spPr>
        <a:xfrm>
          <a:off x="5024931" y="1580081"/>
          <a:ext cx="1644672" cy="1644672"/>
        </a:xfrm>
        <a:prstGeom prst="ellipse">
          <a:avLst/>
        </a:prstGeom>
        <a:solidFill>
          <a:schemeClr val="accent6">
            <a:shade val="80000"/>
            <a:alpha val="50000"/>
            <a:hueOff val="-221062"/>
            <a:satOff val="-25561"/>
            <a:lumOff val="151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Fiabilidad</a:t>
          </a:r>
        </a:p>
      </dsp:txBody>
      <dsp:txXfrm>
        <a:off x="5265788" y="1820938"/>
        <a:ext cx="1162958" cy="1162958"/>
      </dsp:txXfrm>
    </dsp:sp>
    <dsp:sp modelId="{71F979E7-39D7-4CD0-9358-C21F004DBB95}">
      <dsp:nvSpPr>
        <dsp:cNvPr id="0" name=""/>
        <dsp:cNvSpPr/>
      </dsp:nvSpPr>
      <dsp:spPr>
        <a:xfrm>
          <a:off x="4247586" y="3972501"/>
          <a:ext cx="1644672" cy="1644672"/>
        </a:xfrm>
        <a:prstGeom prst="ellipse">
          <a:avLst/>
        </a:prstGeom>
        <a:solidFill>
          <a:schemeClr val="accent6">
            <a:shade val="80000"/>
            <a:alpha val="50000"/>
            <a:hueOff val="-331594"/>
            <a:satOff val="-38342"/>
            <a:lumOff val="2271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Empatía</a:t>
          </a:r>
        </a:p>
      </dsp:txBody>
      <dsp:txXfrm>
        <a:off x="4488443" y="4213358"/>
        <a:ext cx="1162958" cy="1162958"/>
      </dsp:txXfrm>
    </dsp:sp>
    <dsp:sp modelId="{C04423DE-32F7-4FDB-98B4-417BF658E8E7}">
      <dsp:nvSpPr>
        <dsp:cNvPr id="0" name=""/>
        <dsp:cNvSpPr/>
      </dsp:nvSpPr>
      <dsp:spPr>
        <a:xfrm>
          <a:off x="1732047" y="3972501"/>
          <a:ext cx="1644672" cy="1644672"/>
        </a:xfrm>
        <a:prstGeom prst="ellipse">
          <a:avLst/>
        </a:prstGeom>
        <a:solidFill>
          <a:schemeClr val="accent6">
            <a:shade val="80000"/>
            <a:alpha val="50000"/>
            <a:hueOff val="-442125"/>
            <a:satOff val="-51122"/>
            <a:lumOff val="302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Capacidad de Respuesta</a:t>
          </a:r>
        </a:p>
      </dsp:txBody>
      <dsp:txXfrm>
        <a:off x="1972904" y="4213358"/>
        <a:ext cx="1162958" cy="1162958"/>
      </dsp:txXfrm>
    </dsp:sp>
    <dsp:sp modelId="{D73CCBE4-7374-4813-977F-47BE6A4DA661}">
      <dsp:nvSpPr>
        <dsp:cNvPr id="0" name=""/>
        <dsp:cNvSpPr/>
      </dsp:nvSpPr>
      <dsp:spPr>
        <a:xfrm>
          <a:off x="954703" y="1580081"/>
          <a:ext cx="1644672" cy="1644672"/>
        </a:xfrm>
        <a:prstGeom prst="ellipse">
          <a:avLst/>
        </a:prstGeom>
        <a:solidFill>
          <a:schemeClr val="accent6">
            <a:shade val="80000"/>
            <a:alpha val="50000"/>
            <a:hueOff val="-552656"/>
            <a:satOff val="-63903"/>
            <a:lumOff val="378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Seguridad</a:t>
          </a:r>
        </a:p>
      </dsp:txBody>
      <dsp:txXfrm>
        <a:off x="1195560" y="1820938"/>
        <a:ext cx="1162958" cy="1162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F041F-7477-46E3-8681-5917B4024513}">
      <dsp:nvSpPr>
        <dsp:cNvPr id="0" name=""/>
        <dsp:cNvSpPr/>
      </dsp:nvSpPr>
      <dsp:spPr>
        <a:xfrm>
          <a:off x="0" y="977621"/>
          <a:ext cx="3226356" cy="258108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528F-960F-4DF1-8510-620BA42FD176}">
      <dsp:nvSpPr>
        <dsp:cNvPr id="0" name=""/>
        <dsp:cNvSpPr/>
      </dsp:nvSpPr>
      <dsp:spPr>
        <a:xfrm>
          <a:off x="290372" y="3300598"/>
          <a:ext cx="2871457" cy="90337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Diversas Investigaciones</a:t>
          </a:r>
        </a:p>
      </dsp:txBody>
      <dsp:txXfrm>
        <a:off x="290372" y="3300598"/>
        <a:ext cx="2871457" cy="903379"/>
      </dsp:txXfrm>
    </dsp:sp>
    <dsp:sp modelId="{0500CB50-912C-4C83-A1F3-D0538DEE1682}">
      <dsp:nvSpPr>
        <dsp:cNvPr id="0" name=""/>
        <dsp:cNvSpPr/>
      </dsp:nvSpPr>
      <dsp:spPr>
        <a:xfrm>
          <a:off x="3548991" y="977621"/>
          <a:ext cx="3226356" cy="2581085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DAD7-5C51-4A80-A6E3-16C1541CC254}">
      <dsp:nvSpPr>
        <dsp:cNvPr id="0" name=""/>
        <dsp:cNvSpPr/>
      </dsp:nvSpPr>
      <dsp:spPr>
        <a:xfrm>
          <a:off x="3839363" y="3300598"/>
          <a:ext cx="2871457" cy="90337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SERVQUAL </a:t>
          </a:r>
        </a:p>
      </dsp:txBody>
      <dsp:txXfrm>
        <a:off x="3839363" y="3300598"/>
        <a:ext cx="2871457" cy="903379"/>
      </dsp:txXfrm>
    </dsp:sp>
    <dsp:sp modelId="{2B1F7B3F-8CDB-41E3-ABD8-363E5102A19E}">
      <dsp:nvSpPr>
        <dsp:cNvPr id="0" name=""/>
        <dsp:cNvSpPr/>
      </dsp:nvSpPr>
      <dsp:spPr>
        <a:xfrm>
          <a:off x="7097983" y="977621"/>
          <a:ext cx="3226356" cy="258108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8AC80-7E92-4E24-AF43-6F1605ABD4F6}">
      <dsp:nvSpPr>
        <dsp:cNvPr id="0" name=""/>
        <dsp:cNvSpPr/>
      </dsp:nvSpPr>
      <dsp:spPr>
        <a:xfrm>
          <a:off x="7388355" y="3300598"/>
          <a:ext cx="2871457" cy="90337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Certificaciones</a:t>
          </a:r>
        </a:p>
      </dsp:txBody>
      <dsp:txXfrm>
        <a:off x="7388355" y="3300598"/>
        <a:ext cx="2871457" cy="903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4E22-CE99-47A1-99CE-50F6DA4520A0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8487-E995-4EC8-BF0C-265BEAE9B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84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ISO SURVERY INFORME 2014 ESTABLECIO QUE EL 2014 LAS CERTIFICACIONES CRECIERON EN UN 4% CON UN TOTLA DE 1504213 CERTIFICCAIONES EN MAS DE 200 PAÍSES EVIDENCIANDO ASÍ QUE LAS EMPRESAS SIGUEN APOSTANDO POR CERTIFICACIOES DE CALDIAD PARA ENGRENTARSE A LOS NUEVORE SRETOS GLOBALES.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8487-E995-4EC8-BF0C-265BEAE9B139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674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526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72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65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838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68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221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69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02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98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50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32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75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587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70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2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403-906C-432C-BC7B-DE40D0DBDD7A}" type="datetimeFigureOut">
              <a:rPr lang="es-EC" smtClean="0"/>
              <a:t>2/3/2018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1A0D4D-7BC9-4198-91EB-EE01E865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38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C445-A0D3-4196-96C3-F933C9245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0732"/>
            <a:ext cx="9144000" cy="4172903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C" altLang="es-EC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ECONÓMICAS,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altLang="es-EC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ADMINISTRATIVAS Y DEL COMERCIO</a:t>
            </a:r>
            <a:b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 DE INGENIERÍA EN ADMINISTRACIÓN 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TURÍSTICA Y HOTELERA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TEMA; CALIDAD DEL SERVICIO EN EL HOTEL &amp; SPA CASA REAL DE LA CIUDAD DE RIOBAMBA PARA LOGRO DE CERTIFICACIONES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AUTOR: BUSTOS GONZÁLEZ MICHAEL DAVID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SANGOLQUI</a:t>
            </a:r>
            <a:b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0" descr="Resultado de imagen para logo espe">
            <a:extLst>
              <a:ext uri="{FF2B5EF4-FFF2-40B4-BE49-F238E27FC236}">
                <a16:creationId xmlns:a16="http://schemas.microsoft.com/office/drawing/2014/main" id="{C39D5820-150C-4C08-BA08-04AC9C78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43" y="156811"/>
            <a:ext cx="6612914" cy="14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6B198-6E51-46C0-99E5-D398A00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8" y="119614"/>
            <a:ext cx="10515600" cy="1325563"/>
          </a:xfrm>
        </p:spPr>
        <p:txBody>
          <a:bodyPr/>
          <a:lstStyle/>
          <a:p>
            <a:r>
              <a:rPr lang="es-EC" b="1" dirty="0"/>
              <a:t>SERVQUAL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1F782DE-0D13-465E-B69C-CE2734536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309715"/>
              </p:ext>
            </p:extLst>
          </p:nvPr>
        </p:nvGraphicFramePr>
        <p:xfrm>
          <a:off x="2283846" y="0"/>
          <a:ext cx="7624307" cy="57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infraestructura hotel">
            <a:extLst>
              <a:ext uri="{FF2B5EF4-FFF2-40B4-BE49-F238E27FC236}">
                <a16:creationId xmlns:a16="http://schemas.microsoft.com/office/drawing/2014/main" id="{8BB0B5F0-D1E5-4414-9908-EA302631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23" y="119614"/>
            <a:ext cx="2061125" cy="1374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>
            <a:extLst>
              <a:ext uri="{FF2B5EF4-FFF2-40B4-BE49-F238E27FC236}">
                <a16:creationId xmlns:a16="http://schemas.microsoft.com/office/drawing/2014/main" id="{91E8AA76-C0E4-41A9-8B34-2B751753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02" y="5013094"/>
            <a:ext cx="1843915" cy="16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1DBDD0-0277-471E-B153-67E99BA4F1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298" y="3181212"/>
            <a:ext cx="2489060" cy="165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 descr="https://scontent.xx.fbcdn.net/v/t31.0-8/12783769_1115789865146320_3471738178786417690_o.jpg?oh=0e66172d9ae884029a6279ce5b9d55d1&amp;oe=5B26F0AC">
            <a:extLst>
              <a:ext uri="{FF2B5EF4-FFF2-40B4-BE49-F238E27FC236}">
                <a16:creationId xmlns:a16="http://schemas.microsoft.com/office/drawing/2014/main" id="{97D6C405-F80B-40A4-98A2-243C91C0D4F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30" y="140673"/>
            <a:ext cx="1863857" cy="135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Resultado de imagen para confianza">
            <a:extLst>
              <a:ext uri="{FF2B5EF4-FFF2-40B4-BE49-F238E27FC236}">
                <a16:creationId xmlns:a16="http://schemas.microsoft.com/office/drawing/2014/main" id="{0480DBF2-687E-4E05-9DEB-B29B9BA9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2" y="3181212"/>
            <a:ext cx="2489060" cy="1658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BCB9E1-5124-458A-856E-A0CE1C6723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621" y="1428120"/>
            <a:ext cx="2424902" cy="16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8E5F7-0A5A-4EEB-B5EC-9BA5C94D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69" y="0"/>
            <a:ext cx="8911687" cy="1280890"/>
          </a:xfrm>
        </p:spPr>
        <p:txBody>
          <a:bodyPr/>
          <a:lstStyle/>
          <a:p>
            <a:r>
              <a:rPr lang="es-EC" b="1" dirty="0"/>
              <a:t>Hotel &amp; Spa Casa Real de la Ciudad De Riobamba</a:t>
            </a:r>
          </a:p>
        </p:txBody>
      </p:sp>
      <p:pic>
        <p:nvPicPr>
          <p:cNvPr id="6" name="Imagen 5" descr="https://scontent.xx.fbcdn.net/v/t31.0-8/12783769_1115789865146320_3471738178786417690_o.jpg?oh=0e66172d9ae884029a6279ce5b9d55d1&amp;oe=5B26F0AC">
            <a:extLst>
              <a:ext uri="{FF2B5EF4-FFF2-40B4-BE49-F238E27FC236}">
                <a16:creationId xmlns:a16="http://schemas.microsoft.com/office/drawing/2014/main" id="{703F8304-6A9A-44DC-9AA1-232A217B47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2" y="1742256"/>
            <a:ext cx="4157243" cy="1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64D826-FB96-4095-85C3-5D260D3F5B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35965" y="3481618"/>
            <a:ext cx="4167393" cy="168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35F4B1-6123-4DF1-9BBF-9F254BCCC043}"/>
              </a:ext>
            </a:extLst>
          </p:cNvPr>
          <p:cNvSpPr txBox="1"/>
          <p:nvPr/>
        </p:nvSpPr>
        <p:spPr>
          <a:xfrm>
            <a:off x="941737" y="1280890"/>
            <a:ext cx="153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Ubicación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8334D7-EF14-4C24-8ECC-29B158F287B1}"/>
              </a:ext>
            </a:extLst>
          </p:cNvPr>
          <p:cNvSpPr txBox="1"/>
          <p:nvPr/>
        </p:nvSpPr>
        <p:spPr>
          <a:xfrm>
            <a:off x="8388357" y="1339367"/>
            <a:ext cx="204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Infraestructura</a:t>
            </a:r>
          </a:p>
        </p:txBody>
      </p:sp>
      <p:pic>
        <p:nvPicPr>
          <p:cNvPr id="10" name="Picture 4" descr="Resultado de imagen para hotel casa real riobamba">
            <a:extLst>
              <a:ext uri="{FF2B5EF4-FFF2-40B4-BE49-F238E27FC236}">
                <a16:creationId xmlns:a16="http://schemas.microsoft.com/office/drawing/2014/main" id="{4F386958-2F6A-40F4-BF79-02AAD943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829457"/>
            <a:ext cx="6879102" cy="47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hotel casa real riobamba">
            <a:extLst>
              <a:ext uri="{FF2B5EF4-FFF2-40B4-BE49-F238E27FC236}">
                <a16:creationId xmlns:a16="http://schemas.microsoft.com/office/drawing/2014/main" id="{450BE08F-FA4D-490C-93ED-1B62115E9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4" name="Picture 6" descr="http://www.hotelspacasareal.com/wp-content/uploads/2013/03/home-2a.jpg">
            <a:extLst>
              <a:ext uri="{FF2B5EF4-FFF2-40B4-BE49-F238E27FC236}">
                <a16:creationId xmlns:a16="http://schemas.microsoft.com/office/drawing/2014/main" id="{C8DFEA89-CD54-422D-9E14-0E784296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49" y="5164960"/>
            <a:ext cx="4055266" cy="1639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8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F676B-63CE-4218-9D15-7A447D82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1" y="149066"/>
            <a:ext cx="10515600" cy="1325563"/>
          </a:xfrm>
        </p:spPr>
        <p:txBody>
          <a:bodyPr/>
          <a:lstStyle/>
          <a:p>
            <a:r>
              <a:rPr lang="es-EC" b="1" dirty="0"/>
              <a:t>Estudio de Brechas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7954C9-23B0-46BB-AAD5-F70BA9CAB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17208"/>
              </p:ext>
            </p:extLst>
          </p:nvPr>
        </p:nvGraphicFramePr>
        <p:xfrm>
          <a:off x="175261" y="1287822"/>
          <a:ext cx="5237987" cy="45958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53921">
                  <a:extLst>
                    <a:ext uri="{9D8B030D-6E8A-4147-A177-3AD203B41FA5}">
                      <a16:colId xmlns:a16="http://schemas.microsoft.com/office/drawing/2014/main" val="2044288996"/>
                    </a:ext>
                  </a:extLst>
                </a:gridCol>
                <a:gridCol w="786967">
                  <a:extLst>
                    <a:ext uri="{9D8B030D-6E8A-4147-A177-3AD203B41FA5}">
                      <a16:colId xmlns:a16="http://schemas.microsoft.com/office/drawing/2014/main" val="1125392392"/>
                    </a:ext>
                  </a:extLst>
                </a:gridCol>
                <a:gridCol w="609265">
                  <a:extLst>
                    <a:ext uri="{9D8B030D-6E8A-4147-A177-3AD203B41FA5}">
                      <a16:colId xmlns:a16="http://schemas.microsoft.com/office/drawing/2014/main" val="3924415891"/>
                    </a:ext>
                  </a:extLst>
                </a:gridCol>
                <a:gridCol w="990056">
                  <a:extLst>
                    <a:ext uri="{9D8B030D-6E8A-4147-A177-3AD203B41FA5}">
                      <a16:colId xmlns:a16="http://schemas.microsoft.com/office/drawing/2014/main" val="1487320086"/>
                    </a:ext>
                  </a:extLst>
                </a:gridCol>
                <a:gridCol w="558493">
                  <a:extLst>
                    <a:ext uri="{9D8B030D-6E8A-4147-A177-3AD203B41FA5}">
                      <a16:colId xmlns:a16="http://schemas.microsoft.com/office/drawing/2014/main" val="1374189762"/>
                    </a:ext>
                  </a:extLst>
                </a:gridCol>
                <a:gridCol w="939285">
                  <a:extLst>
                    <a:ext uri="{9D8B030D-6E8A-4147-A177-3AD203B41FA5}">
                      <a16:colId xmlns:a16="http://schemas.microsoft.com/office/drawing/2014/main" val="1424751937"/>
                    </a:ext>
                  </a:extLst>
                </a:gridCol>
              </a:tblGrid>
              <a:tr h="7245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Elementos  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Antes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V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Después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V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Totales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549198"/>
                  </a:ext>
                </a:extLst>
              </a:tr>
              <a:tr h="8488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Elementos tangibles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561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4,84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514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4,43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-0,41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2058862"/>
                  </a:ext>
                </a:extLst>
              </a:tr>
              <a:tr h="7245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Empatía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569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4,91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542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4,67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-0,23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2325670"/>
                  </a:ext>
                </a:extLst>
              </a:tr>
              <a:tr h="7245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Fiabilidad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580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5,00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539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4,65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-0,35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274396"/>
                  </a:ext>
                </a:extLst>
              </a:tr>
              <a:tr h="8488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Capacidad de respuesta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566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4,88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534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4,60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-0,28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608836"/>
                  </a:ext>
                </a:extLst>
              </a:tr>
              <a:tr h="7245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Seguridad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580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5,00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554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4,78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-0,22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5481414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733D20E-C915-40E9-95C8-401799691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963120"/>
              </p:ext>
            </p:extLst>
          </p:nvPr>
        </p:nvGraphicFramePr>
        <p:xfrm>
          <a:off x="5495544" y="36576"/>
          <a:ext cx="6484619" cy="42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B3BA7E3-4226-499A-AADF-B20F912D8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03732"/>
              </p:ext>
            </p:extLst>
          </p:nvPr>
        </p:nvGraphicFramePr>
        <p:xfrm>
          <a:off x="5678424" y="4402836"/>
          <a:ext cx="5875020" cy="235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9500">
                  <a:extLst>
                    <a:ext uri="{9D8B030D-6E8A-4147-A177-3AD203B41FA5}">
                      <a16:colId xmlns:a16="http://schemas.microsoft.com/office/drawing/2014/main" val="2736847929"/>
                    </a:ext>
                  </a:extLst>
                </a:gridCol>
                <a:gridCol w="2405520">
                  <a:extLst>
                    <a:ext uri="{9D8B030D-6E8A-4147-A177-3AD203B41FA5}">
                      <a16:colId xmlns:a16="http://schemas.microsoft.com/office/drawing/2014/main" val="332633222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ELEMENTOS   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TOTALES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873641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ELEMENTOS TANGIBLES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-0,41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824454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EMPATIA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-0,23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20585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FIABILIDAD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-0,35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17446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CAPACIDAD DE RESPUESTA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-0,28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212483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SEGURIDAD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-0,22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277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66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2E097-C66F-4087-B7E8-77DD20EC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0"/>
            <a:ext cx="10515600" cy="1325563"/>
          </a:xfrm>
        </p:spPr>
        <p:txBody>
          <a:bodyPr/>
          <a:lstStyle/>
          <a:p>
            <a:r>
              <a:rPr lang="es-EC" b="1" dirty="0"/>
              <a:t>Normativa de calidad para el Distintivo Q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2A81F-EE93-436F-A047-4F134415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163" y="4318325"/>
            <a:ext cx="6537960" cy="1029652"/>
          </a:xfrm>
        </p:spPr>
        <p:txBody>
          <a:bodyPr/>
          <a:lstStyle/>
          <a:p>
            <a:r>
              <a:rPr lang="es-EC" b="1" i="1" dirty="0"/>
              <a:t>Tabla 75 </a:t>
            </a:r>
            <a:br>
              <a:rPr lang="es-EC" b="1" i="1" dirty="0"/>
            </a:br>
            <a:r>
              <a:rPr lang="es-EC" b="1" i="1" dirty="0"/>
              <a:t>Análisis totales Cuestionario Distintivo Q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AE2AB0-4B8D-4E8F-B1B1-D4DDF0B38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54323"/>
              </p:ext>
            </p:extLst>
          </p:nvPr>
        </p:nvGraphicFramePr>
        <p:xfrm>
          <a:off x="421026" y="4953450"/>
          <a:ext cx="36271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404819719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86878645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120694390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SI: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93,62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14875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NO: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3,19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575793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NA: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3,19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35277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2B98E3-8A8B-416A-84AD-89461525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0524"/>
              </p:ext>
            </p:extLst>
          </p:nvPr>
        </p:nvGraphicFramePr>
        <p:xfrm>
          <a:off x="421026" y="1931150"/>
          <a:ext cx="4948518" cy="228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324">
                  <a:extLst>
                    <a:ext uri="{9D8B030D-6E8A-4147-A177-3AD203B41FA5}">
                      <a16:colId xmlns:a16="http://schemas.microsoft.com/office/drawing/2014/main" val="2023955448"/>
                    </a:ext>
                  </a:extLst>
                </a:gridCol>
                <a:gridCol w="1716194">
                  <a:extLst>
                    <a:ext uri="{9D8B030D-6E8A-4147-A177-3AD203B41FA5}">
                      <a16:colId xmlns:a16="http://schemas.microsoft.com/office/drawing/2014/main" val="3521438805"/>
                    </a:ext>
                  </a:extLst>
                </a:gridCol>
              </a:tblGrid>
              <a:tr h="29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Criterios Obligatorios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11/11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919818"/>
                  </a:ext>
                </a:extLst>
              </a:tr>
              <a:tr h="29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Responsabilidad Social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12/16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71985"/>
                  </a:ext>
                </a:extLst>
              </a:tr>
              <a:tr h="29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Gestión Administrativa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13/14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681813"/>
                  </a:ext>
                </a:extLst>
              </a:tr>
              <a:tr h="598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Infraestructura y Equipamiento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32/33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407792"/>
                  </a:ext>
                </a:extLst>
              </a:tr>
              <a:tr h="598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Calidad del servicio y atención al cliente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31/31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547300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707B2FF-D813-4A58-8E68-E8978B811623}"/>
              </a:ext>
            </a:extLst>
          </p:cNvPr>
          <p:cNvSpPr txBox="1">
            <a:spLocks/>
          </p:cNvSpPr>
          <p:nvPr/>
        </p:nvSpPr>
        <p:spPr>
          <a:xfrm>
            <a:off x="146304" y="1224374"/>
            <a:ext cx="6537960" cy="102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Tabla 76 </a:t>
            </a:r>
            <a:br>
              <a:rPr lang="es-EC" i="1" dirty="0"/>
            </a:br>
            <a:r>
              <a:rPr lang="es-EC" b="1" dirty="0"/>
              <a:t>Evaluaciones Totales del </a:t>
            </a:r>
            <a:r>
              <a:rPr lang="es-EC" b="1" i="1" dirty="0"/>
              <a:t>Cuestionario Distintivo Q</a:t>
            </a:r>
            <a:endParaRPr lang="es-EC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8A184E8-F005-464C-877B-9D0F1D1D7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523734"/>
              </p:ext>
            </p:extLst>
          </p:nvPr>
        </p:nvGraphicFramePr>
        <p:xfrm>
          <a:off x="6275294" y="1931150"/>
          <a:ext cx="5395767" cy="387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4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2FB8A-B515-4F5A-93F4-62570653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428" y="345461"/>
            <a:ext cx="9513014" cy="128089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Instructivo para la obtención y renovación de la Certificación de Calidad del Distintivo Q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91A0C0-2B27-4504-B275-07A4200FE5F5}"/>
              </a:ext>
            </a:extLst>
          </p:cNvPr>
          <p:cNvSpPr/>
          <p:nvPr/>
        </p:nvSpPr>
        <p:spPr>
          <a:xfrm>
            <a:off x="1122797" y="2451416"/>
            <a:ext cx="1143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dirty="0"/>
              <a:t>Objetivo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6A8427-5035-471C-AECE-1671BA1017E6}"/>
              </a:ext>
            </a:extLst>
          </p:cNvPr>
          <p:cNvSpPr/>
          <p:nvPr/>
        </p:nvSpPr>
        <p:spPr>
          <a:xfrm>
            <a:off x="3592567" y="245141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dirty="0"/>
              <a:t>Alcance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69BBD22-C142-4843-81B3-8E8038CF5DC1}"/>
              </a:ext>
            </a:extLst>
          </p:cNvPr>
          <p:cNvSpPr/>
          <p:nvPr/>
        </p:nvSpPr>
        <p:spPr>
          <a:xfrm>
            <a:off x="5698165" y="245141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dirty="0"/>
              <a:t>Descripción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9503F8E-0FFD-4D9B-83EE-5D7C5B399957}"/>
              </a:ext>
            </a:extLst>
          </p:cNvPr>
          <p:cNvSpPr/>
          <p:nvPr/>
        </p:nvSpPr>
        <p:spPr>
          <a:xfrm>
            <a:off x="8159629" y="24514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dirty="0"/>
              <a:t>Requisitos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DBE16B-5BC7-4BCC-8CC2-C7529A960B0A}"/>
              </a:ext>
            </a:extLst>
          </p:cNvPr>
          <p:cNvSpPr/>
          <p:nvPr/>
        </p:nvSpPr>
        <p:spPr>
          <a:xfrm>
            <a:off x="9892660" y="2453387"/>
            <a:ext cx="131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b="1" dirty="0"/>
              <a:t>Beneficios</a:t>
            </a:r>
          </a:p>
        </p:txBody>
      </p:sp>
      <p:pic>
        <p:nvPicPr>
          <p:cNvPr id="10" name="Picture 2" descr="Resultado de imagen para requisitos">
            <a:extLst>
              <a:ext uri="{FF2B5EF4-FFF2-40B4-BE49-F238E27FC236}">
                <a16:creationId xmlns:a16="http://schemas.microsoft.com/office/drawing/2014/main" id="{E79D11CE-4DAF-4C6B-ABA5-16FC3028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16" y="30626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>
            <a:extLst>
              <a:ext uri="{FF2B5EF4-FFF2-40B4-BE49-F238E27FC236}">
                <a16:creationId xmlns:a16="http://schemas.microsoft.com/office/drawing/2014/main" id="{9EA7F136-3446-4F38-A516-A15EE1E1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10" y="3062653"/>
            <a:ext cx="2088389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Resultado de imagen para requisito">
            <a:extLst>
              <a:ext uri="{FF2B5EF4-FFF2-40B4-BE49-F238E27FC236}">
                <a16:creationId xmlns:a16="http://schemas.microsoft.com/office/drawing/2014/main" id="{A357E844-4307-413D-B2A9-9EF9E9F7B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/>
          <a:stretch/>
        </p:blipFill>
        <p:spPr bwMode="auto">
          <a:xfrm>
            <a:off x="7898458" y="2820748"/>
            <a:ext cx="2097441" cy="21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beneficio economico">
            <a:extLst>
              <a:ext uri="{FF2B5EF4-FFF2-40B4-BE49-F238E27FC236}">
                <a16:creationId xmlns:a16="http://schemas.microsoft.com/office/drawing/2014/main" id="{6344A11C-11C0-4A55-BCEE-90C0CFF0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02" y="2906851"/>
            <a:ext cx="2517991" cy="21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proceso">
            <a:extLst>
              <a:ext uri="{FF2B5EF4-FFF2-40B4-BE49-F238E27FC236}">
                <a16:creationId xmlns:a16="http://schemas.microsoft.com/office/drawing/2014/main" id="{DE0D0722-E5F5-4D14-AC54-648BF3B7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45" y="3125313"/>
            <a:ext cx="2050367" cy="15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E0B6D-940B-48E1-BAD6-91177B2F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46888"/>
            <a:ext cx="9793043" cy="899890"/>
          </a:xfrm>
        </p:spPr>
        <p:txBody>
          <a:bodyPr/>
          <a:lstStyle/>
          <a:p>
            <a:r>
              <a:rPr lang="es-EC" b="1" dirty="0"/>
              <a:t>Plan de mejoras Hotel &amp; SPA Casa Real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5708A-8E4B-4F57-A7A8-AC7A676E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693336"/>
            <a:ext cx="2042746" cy="506884"/>
          </a:xfrm>
        </p:spPr>
        <p:txBody>
          <a:bodyPr>
            <a:normAutofit/>
          </a:bodyPr>
          <a:lstStyle/>
          <a:p>
            <a:r>
              <a:rPr lang="es-EC" sz="2400" b="1" dirty="0"/>
              <a:t>Objetivo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4A0051C-D5E3-4A70-87AB-BE74B9563EB1}"/>
              </a:ext>
            </a:extLst>
          </p:cNvPr>
          <p:cNvSpPr txBox="1">
            <a:spLocks/>
          </p:cNvSpPr>
          <p:nvPr/>
        </p:nvSpPr>
        <p:spPr>
          <a:xfrm>
            <a:off x="7055829" y="693336"/>
            <a:ext cx="2910254" cy="89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Identificar el área de mejora</a:t>
            </a:r>
          </a:p>
        </p:txBody>
      </p:sp>
      <p:pic>
        <p:nvPicPr>
          <p:cNvPr id="7170" name="Picture 2" descr="Resultado de imagen para pasos">
            <a:extLst>
              <a:ext uri="{FF2B5EF4-FFF2-40B4-BE49-F238E27FC236}">
                <a16:creationId xmlns:a16="http://schemas.microsoft.com/office/drawing/2014/main" id="{247E378A-B32C-4E7A-A72C-5FA8F2759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08797"/>
            <a:ext cx="3516922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identificar">
            <a:extLst>
              <a:ext uri="{FF2B5EF4-FFF2-40B4-BE49-F238E27FC236}">
                <a16:creationId xmlns:a16="http://schemas.microsoft.com/office/drawing/2014/main" id="{E2E348B4-7D54-4C69-B052-E1D31DF1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51" y="1470721"/>
            <a:ext cx="2910254" cy="21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B39282A-9394-4283-84AD-7B27808AA990}"/>
              </a:ext>
            </a:extLst>
          </p:cNvPr>
          <p:cNvSpPr txBox="1">
            <a:spLocks/>
          </p:cNvSpPr>
          <p:nvPr/>
        </p:nvSpPr>
        <p:spPr>
          <a:xfrm>
            <a:off x="2712425" y="4829811"/>
            <a:ext cx="2889725" cy="58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b="1" dirty="0"/>
              <a:t>Infraestructura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D3F57EC-B04A-4CEF-9228-B7E3C2E26F66}"/>
              </a:ext>
            </a:extLst>
          </p:cNvPr>
          <p:cNvSpPr txBox="1">
            <a:spLocks/>
          </p:cNvSpPr>
          <p:nvPr/>
        </p:nvSpPr>
        <p:spPr>
          <a:xfrm>
            <a:off x="2251551" y="4132566"/>
            <a:ext cx="3350599" cy="5800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b="1" dirty="0"/>
              <a:t>Material Informativo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9B5E155-3273-45A8-8A00-C1F671CA61CE}"/>
              </a:ext>
            </a:extLst>
          </p:cNvPr>
          <p:cNvSpPr txBox="1">
            <a:spLocks/>
          </p:cNvSpPr>
          <p:nvPr/>
        </p:nvSpPr>
        <p:spPr>
          <a:xfrm>
            <a:off x="3159353" y="5527056"/>
            <a:ext cx="2442797" cy="580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b="1" dirty="0"/>
              <a:t>Capacitación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AA0EDE-BF85-49D9-825D-20B532854961}"/>
              </a:ext>
            </a:extLst>
          </p:cNvPr>
          <p:cNvSpPr txBox="1">
            <a:spLocks/>
          </p:cNvSpPr>
          <p:nvPr/>
        </p:nvSpPr>
        <p:spPr>
          <a:xfrm>
            <a:off x="7108587" y="3727410"/>
            <a:ext cx="3606305" cy="110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Principales causas del problema</a:t>
            </a:r>
          </a:p>
        </p:txBody>
      </p:sp>
      <p:pic>
        <p:nvPicPr>
          <p:cNvPr id="7174" name="Picture 6" descr="Resultado de imagen para problema">
            <a:extLst>
              <a:ext uri="{FF2B5EF4-FFF2-40B4-BE49-F238E27FC236}">
                <a16:creationId xmlns:a16="http://schemas.microsoft.com/office/drawing/2014/main" id="{63372CFC-12D5-4637-AE1D-DB21966B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19" y="4712581"/>
            <a:ext cx="2139586" cy="1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E0B6D-940B-48E1-BAD6-91177B2F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46888"/>
            <a:ext cx="9793043" cy="899890"/>
          </a:xfrm>
        </p:spPr>
        <p:txBody>
          <a:bodyPr/>
          <a:lstStyle/>
          <a:p>
            <a:r>
              <a:rPr lang="es-EC" b="1" dirty="0"/>
              <a:t>Plan de mejoras Hotel &amp; SPA Casa Real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5708A-8E4B-4F57-A7A8-AC7A676E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8" y="693336"/>
            <a:ext cx="3497873" cy="777385"/>
          </a:xfrm>
        </p:spPr>
        <p:txBody>
          <a:bodyPr>
            <a:normAutofit/>
          </a:bodyPr>
          <a:lstStyle/>
          <a:p>
            <a:r>
              <a:rPr lang="es-EC" sz="2400" b="1" dirty="0"/>
              <a:t>Formular Objetivos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4A0051C-D5E3-4A70-87AB-BE74B9563EB1}"/>
              </a:ext>
            </a:extLst>
          </p:cNvPr>
          <p:cNvSpPr txBox="1">
            <a:spLocks/>
          </p:cNvSpPr>
          <p:nvPr/>
        </p:nvSpPr>
        <p:spPr>
          <a:xfrm>
            <a:off x="7055829" y="693336"/>
            <a:ext cx="2910254" cy="89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Seleccionar acciones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AA0EDE-BF85-49D9-825D-20B532854961}"/>
              </a:ext>
            </a:extLst>
          </p:cNvPr>
          <p:cNvSpPr txBox="1">
            <a:spLocks/>
          </p:cNvSpPr>
          <p:nvPr/>
        </p:nvSpPr>
        <p:spPr>
          <a:xfrm>
            <a:off x="1529866" y="3914979"/>
            <a:ext cx="3606305" cy="110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Planificación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13F3D51-753E-4E0D-9FD0-430D4899F916}"/>
              </a:ext>
            </a:extLst>
          </p:cNvPr>
          <p:cNvSpPr txBox="1">
            <a:spLocks/>
          </p:cNvSpPr>
          <p:nvPr/>
        </p:nvSpPr>
        <p:spPr>
          <a:xfrm>
            <a:off x="6956859" y="3914978"/>
            <a:ext cx="3606305" cy="110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Seguimiento</a:t>
            </a:r>
          </a:p>
        </p:txBody>
      </p:sp>
      <p:pic>
        <p:nvPicPr>
          <p:cNvPr id="7176" name="Picture 8" descr="Resultado de imagen para objetivos">
            <a:extLst>
              <a:ext uri="{FF2B5EF4-FFF2-40B4-BE49-F238E27FC236}">
                <a16:creationId xmlns:a16="http://schemas.microsoft.com/office/drawing/2014/main" id="{28CB66EC-6722-4748-BC59-FC3726F9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48" y="1470720"/>
            <a:ext cx="3606305" cy="22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n para triptico dibujo">
            <a:extLst>
              <a:ext uri="{FF2B5EF4-FFF2-40B4-BE49-F238E27FC236}">
                <a16:creationId xmlns:a16="http://schemas.microsoft.com/office/drawing/2014/main" id="{110550A7-FF0A-42CF-967D-2BB441CC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59" y="1877137"/>
            <a:ext cx="1391394" cy="13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n relacionada">
            <a:extLst>
              <a:ext uri="{FF2B5EF4-FFF2-40B4-BE49-F238E27FC236}">
                <a16:creationId xmlns:a16="http://schemas.microsoft.com/office/drawing/2014/main" id="{EC8072AB-C276-459F-A081-8A8941C1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40" y="1877137"/>
            <a:ext cx="1915647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spa">
            <a:extLst>
              <a:ext uri="{FF2B5EF4-FFF2-40B4-BE49-F238E27FC236}">
                <a16:creationId xmlns:a16="http://schemas.microsoft.com/office/drawing/2014/main" id="{A89E5D13-9DAC-48B8-AD18-EC46DFE7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18" y="1877137"/>
            <a:ext cx="2082275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61CE518-1B3E-497F-A628-2262299FBEB4}"/>
              </a:ext>
            </a:extLst>
          </p:cNvPr>
          <p:cNvSpPr/>
          <p:nvPr/>
        </p:nvSpPr>
        <p:spPr>
          <a:xfrm>
            <a:off x="1737948" y="4514100"/>
            <a:ext cx="28372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Dificultad</a:t>
            </a:r>
            <a:endParaRPr lang="es-EC" sz="2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D4FCC3-1BD8-4752-BF48-3F7B0316E1F5}"/>
              </a:ext>
            </a:extLst>
          </p:cNvPr>
          <p:cNvSpPr/>
          <p:nvPr/>
        </p:nvSpPr>
        <p:spPr>
          <a:xfrm>
            <a:off x="1922693" y="5024469"/>
            <a:ext cx="265250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Plazo</a:t>
            </a:r>
            <a:endParaRPr lang="es-EC" sz="24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BF668C-4321-4C8B-9235-C9E1C68A0445}"/>
              </a:ext>
            </a:extLst>
          </p:cNvPr>
          <p:cNvSpPr/>
          <p:nvPr/>
        </p:nvSpPr>
        <p:spPr>
          <a:xfrm>
            <a:off x="2183256" y="5574886"/>
            <a:ext cx="239194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Impacto</a:t>
            </a:r>
            <a:endParaRPr lang="es-EC" sz="24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276FFF7-E654-4F1A-99BA-8FD830853E8A}"/>
              </a:ext>
            </a:extLst>
          </p:cNvPr>
          <p:cNvSpPr/>
          <p:nvPr/>
        </p:nvSpPr>
        <p:spPr>
          <a:xfrm>
            <a:off x="2349664" y="6125303"/>
            <a:ext cx="22255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Priorización</a:t>
            </a:r>
            <a:endParaRPr lang="es-EC" sz="2400" b="1" dirty="0"/>
          </a:p>
        </p:txBody>
      </p:sp>
      <p:pic>
        <p:nvPicPr>
          <p:cNvPr id="7180" name="Picture 12" descr="Resultado de imagen para seguimiento">
            <a:extLst>
              <a:ext uri="{FF2B5EF4-FFF2-40B4-BE49-F238E27FC236}">
                <a16:creationId xmlns:a16="http://schemas.microsoft.com/office/drawing/2014/main" id="{1312F0BF-BFEB-47DB-B09E-AEC3CB86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35" y="4895027"/>
            <a:ext cx="2490618" cy="16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EB03962B-09AC-4F52-A6A0-4A035269A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19908"/>
              </p:ext>
            </p:extLst>
          </p:nvPr>
        </p:nvGraphicFramePr>
        <p:xfrm>
          <a:off x="4744940" y="4412049"/>
          <a:ext cx="744706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412">
                  <a:extLst>
                    <a:ext uri="{9D8B030D-6E8A-4147-A177-3AD203B41FA5}">
                      <a16:colId xmlns:a16="http://schemas.microsoft.com/office/drawing/2014/main" val="1149107525"/>
                    </a:ext>
                  </a:extLst>
                </a:gridCol>
                <a:gridCol w="1489412">
                  <a:extLst>
                    <a:ext uri="{9D8B030D-6E8A-4147-A177-3AD203B41FA5}">
                      <a16:colId xmlns:a16="http://schemas.microsoft.com/office/drawing/2014/main" val="193599789"/>
                    </a:ext>
                  </a:extLst>
                </a:gridCol>
                <a:gridCol w="1489412">
                  <a:extLst>
                    <a:ext uri="{9D8B030D-6E8A-4147-A177-3AD203B41FA5}">
                      <a16:colId xmlns:a16="http://schemas.microsoft.com/office/drawing/2014/main" val="2866747465"/>
                    </a:ext>
                  </a:extLst>
                </a:gridCol>
                <a:gridCol w="1489412">
                  <a:extLst>
                    <a:ext uri="{9D8B030D-6E8A-4147-A177-3AD203B41FA5}">
                      <a16:colId xmlns:a16="http://schemas.microsoft.com/office/drawing/2014/main" val="544580656"/>
                    </a:ext>
                  </a:extLst>
                </a:gridCol>
                <a:gridCol w="1489412">
                  <a:extLst>
                    <a:ext uri="{9D8B030D-6E8A-4147-A177-3AD203B41FA5}">
                      <a16:colId xmlns:a16="http://schemas.microsoft.com/office/drawing/2014/main" val="106228656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RESPONSABLE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TIEMPOS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RECURSOS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FINANCIACIÓN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RESPONSABLE DEL SEGUIMIENTO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55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8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2C8F1-BA8B-4D8C-83E4-84D8AE3E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7283"/>
            <a:ext cx="8911687" cy="1280890"/>
          </a:xfrm>
        </p:spPr>
        <p:txBody>
          <a:bodyPr/>
          <a:lstStyle/>
          <a:p>
            <a:r>
              <a:rPr lang="es-EC" b="1" dirty="0"/>
              <a:t>Conclusiones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728A411-8E2D-41E2-AEA6-5091FEF61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40384"/>
              </p:ext>
            </p:extLst>
          </p:nvPr>
        </p:nvGraphicFramePr>
        <p:xfrm>
          <a:off x="1125538" y="1007728"/>
          <a:ext cx="1032434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6AB2C-3307-4BCF-8E28-717204D3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7534"/>
            <a:ext cx="8911687" cy="1280890"/>
          </a:xfrm>
        </p:spPr>
        <p:txBody>
          <a:bodyPr/>
          <a:lstStyle/>
          <a:p>
            <a:r>
              <a:rPr lang="es-EC" b="1" dirty="0"/>
              <a:t>Recomendaciones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16BF6B-9095-41E3-94BA-A1C226B5081D}"/>
              </a:ext>
            </a:extLst>
          </p:cNvPr>
          <p:cNvSpPr/>
          <p:nvPr/>
        </p:nvSpPr>
        <p:spPr>
          <a:xfrm>
            <a:off x="677265" y="1697608"/>
            <a:ext cx="33874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/>
              <a:t>Ampliar estudios en Ecuador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7B7E9D-F6FE-4C96-BC5C-CDFC1E04369E}"/>
              </a:ext>
            </a:extLst>
          </p:cNvPr>
          <p:cNvSpPr/>
          <p:nvPr/>
        </p:nvSpPr>
        <p:spPr>
          <a:xfrm>
            <a:off x="4812610" y="5093565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/>
              <a:t>Encuestas mas abiertas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C687604-5003-4C60-8239-A68A9DB5A86D}"/>
              </a:ext>
            </a:extLst>
          </p:cNvPr>
          <p:cNvSpPr/>
          <p:nvPr/>
        </p:nvSpPr>
        <p:spPr>
          <a:xfrm>
            <a:off x="7809069" y="1669908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/>
              <a:t>Establecer una certificación nacional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87D59F95-426C-485E-BFC9-9A28744A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7" y="2045724"/>
            <a:ext cx="2981325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encuestas">
            <a:extLst>
              <a:ext uri="{FF2B5EF4-FFF2-40B4-BE49-F238E27FC236}">
                <a16:creationId xmlns:a16="http://schemas.microsoft.com/office/drawing/2014/main" id="{E153529B-604E-4F0A-82B9-CC706698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9" y="1903457"/>
            <a:ext cx="2361913" cy="29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ropio">
            <a:extLst>
              <a:ext uri="{FF2B5EF4-FFF2-40B4-BE49-F238E27FC236}">
                <a16:creationId xmlns:a16="http://schemas.microsoft.com/office/drawing/2014/main" id="{1294D87C-964E-4636-A9FE-4C99B27F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21" y="2095560"/>
            <a:ext cx="4356279" cy="28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03F5D-6855-448B-833B-A2D89D3F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/>
          <a:lstStyle/>
          <a:p>
            <a:r>
              <a:rPr lang="es-EC" dirty="0"/>
              <a:t>BIBLIOGRAFÍA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B70CB2-7778-4CA4-A76A-9A3A3664DC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5312" y="497922"/>
            <a:ext cx="10371545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Adí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Sharón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(2003).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Medición de la Calidad de los Servicios.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Universidad del CEMA.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AENOR. (2014).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Certificaciones crecen en un 4% en el mundo.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Madrid: ISO SURVEY.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AENOR. (2016).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AENOR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Certificación de Accesibilidad para sitios web: https://www.aenor.es/aenor/certificacion/resp_social/accesibilidad_tic.asp#.WfiUFWjWzIU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Arteaga Basurto, C., &amp; González Montaño, M. (2007).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Diadnóstico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México.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Carro Paz, R., &amp; González Gómez, D. (2012).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Administración de la Calidad Total.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 del Plata: Ciencias Económicas y Sociales.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Genise, C. (2010).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Hotelería tradicional versus nuevas modalidades de alojamiento.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Buenos Aires.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Gobierno de Chile SERNATUR. (2008).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Boletin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Técnico N°1 2008.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GLOSARIO DE TERMINOS TECNICOS RELACIONADOS CON LA ACTIVIDAD TURISTICA HABITUALMENTE EMPLEADOS EN CHILE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(2016). Obtenido de https://www.google.com.ec/maps/place/Hotel+Spa+Casa+Real/@-1.6470354,-78.644241,17z/data=!3m1!4b1!4m5!3m4!1s0x91d3a80924d3a259:0xf2d26336b7a6cc1a!8m2!3d-1.6470408!4d-78.6420523?hl=es-419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Gracias, E., &amp; Grau , R. (2012). Estudio de la calidad de servicio como base fundamental para establecer la lealtad del cliente en establecimientos turísticos.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Jornades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Foment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Mexicano de </a:t>
            </a:r>
            <a:r>
              <a:rPr kumimoji="0" lang="es-EC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Normalizacion</a:t>
            </a: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s-EC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Certificació</a:t>
            </a: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(2015). Sistemas de gestión de la calidad - Fundamentos y Vocabulario. Distrito Federal, México, México.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ISO, N. (2016).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 ISO 9001 2015.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Miranda, J. (s.f.). Clarificando el concepto de certificación: El caso español 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Normas 9000. (2017).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Calidad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normas9000.com: http://www.normas9000.com/Company_Blog/historia-iso-9001.aspx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Onnce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(2015).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Certificaciones.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Juarez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http://www.imcyc.com/ct2009/may09/publicidad/publicidad_onncce.pdf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 Mundial del Turismo. (Febrero de 2014).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Glossary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Glossary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Profesionales de calidad turística. (23 de 11 de 2016).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 Turística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http://www.profesionales.calidadturistica.es/index.aspx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QUITO TURISMO. (2015).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Empresa Publica Metropolitana de Gestión de destino Turística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https://www.quito-turismo.gob.ec/destacados/3-distintivo-q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Academia Española. (Octubre de 2014).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 Academia Española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http://dle.rae.es/?id=6nVpk8P|6nXVL1Z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Real, C. (2017).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&amp; Spa Casa Real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http://www.hotelspacasareal.com/gallery/hotel/#prettyPhoto/0/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Rosenzweig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(s.f.). Administración en las organizaciones. Enfoque de sistemas y de contingencias . México: McGraw - Hill.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Ruiz Bueno, C. (2007).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de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REvistas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Científicas de </a:t>
            </a:r>
            <a:r>
              <a:rPr kumimoji="0" lang="es-ES" altLang="es-EC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Américaa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http://www.redalyc.org/html/3421/342130827007/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B. (s.f.).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Cybernetic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managment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Londres: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Thompson, I. (Octubre de 2012).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Promonegocios.net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Promonegocios.net: https://www.promonegocios.net/empresa/definicion-organizacion.html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Torres Hernández, Z. (2007).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Teoría general de la Administración.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México: Patria.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Tourcert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(s.f.).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TourCert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http://www.tourcert.org/es/certificacion-de-tourcert/tourcert-el-sistema.html#c6665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Turismo, Q. (2015).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Quito Turismo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https://www.quito-turismo.gob.ec/destacados/3-distintivo-q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Nacional de la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Patagonía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(2005). Terminología Turística.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Glosario Técnico – Consejo Federal de Turismo – Año: 1982- 2005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Vargas Quiñones, M., &amp; De Vega, L. (2015).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 y Servicio Conceptos y herramientas.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Caracas: ECOE </a:t>
            </a:r>
            <a:r>
              <a:rPr kumimoji="0" lang="es-ES" altLang="es-EC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Edisiones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Voyager, S. (10 de 2016). </a:t>
            </a:r>
            <a:r>
              <a:rPr kumimoji="0" lang="es-ES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Certificación 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Obtenido de http://www.smartvoyager.org/sample-page/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W.M, J. (s.f.). Diccionario léxico hispánico. México: Trillas.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distintivo q">
            <a:extLst>
              <a:ext uri="{FF2B5EF4-FFF2-40B4-BE49-F238E27FC236}">
                <a16:creationId xmlns:a16="http://schemas.microsoft.com/office/drawing/2014/main" id="{D631B697-8615-4FB4-AA57-E643BCDD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00" y="4018668"/>
            <a:ext cx="4188282" cy="27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distintivo q">
            <a:extLst>
              <a:ext uri="{FF2B5EF4-FFF2-40B4-BE49-F238E27FC236}">
                <a16:creationId xmlns:a16="http://schemas.microsoft.com/office/drawing/2014/main" id="{2216C84C-A758-41C5-A372-BA9F3435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154">
            <a:off x="9102998" y="4335108"/>
            <a:ext cx="2959488" cy="20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iso 9001 2015">
            <a:extLst>
              <a:ext uri="{FF2B5EF4-FFF2-40B4-BE49-F238E27FC236}">
                <a16:creationId xmlns:a16="http://schemas.microsoft.com/office/drawing/2014/main" id="{509ACFD1-87E2-42E3-9860-919422A4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27" y="4843314"/>
            <a:ext cx="1792298" cy="18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tourcert">
            <a:extLst>
              <a:ext uri="{FF2B5EF4-FFF2-40B4-BE49-F238E27FC236}">
                <a16:creationId xmlns:a16="http://schemas.microsoft.com/office/drawing/2014/main" id="{A28FA37A-6CF7-47FC-B61C-677E0F8D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89" y="4876077"/>
            <a:ext cx="1826187" cy="18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B0195B-EB7A-4D2E-B451-3307D0ACB259}"/>
              </a:ext>
            </a:extLst>
          </p:cNvPr>
          <p:cNvSpPr/>
          <p:nvPr/>
        </p:nvSpPr>
        <p:spPr>
          <a:xfrm>
            <a:off x="1709528" y="-39760"/>
            <a:ext cx="100516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/>
              <a:t>CALIDAD DEL SERVICIO EN EL HOTEL &amp; SPA CASA REAL DE LA CIUDAD DE RIOBAMBA PARA LOGRO DE CERTIFICACIONES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37156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4AFE-ABEC-4128-8247-399D6EF7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2620E-B101-460F-8DEB-93A4FB14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 descr="Resultado de imagen para gracias">
            <a:extLst>
              <a:ext uri="{FF2B5EF4-FFF2-40B4-BE49-F238E27FC236}">
                <a16:creationId xmlns:a16="http://schemas.microsoft.com/office/drawing/2014/main" id="{BE5715CC-FDF3-4B8B-AFCE-D2AA6CD3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3A532-4F3A-4933-832A-183142EC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7605"/>
            <a:ext cx="8911687" cy="1280890"/>
          </a:xfrm>
        </p:spPr>
        <p:txBody>
          <a:bodyPr/>
          <a:lstStyle/>
          <a:p>
            <a:r>
              <a:rPr lang="es-EC" b="1" dirty="0"/>
              <a:t>INTRODUCCIÓN HOTELERIA</a:t>
            </a:r>
          </a:p>
        </p:txBody>
      </p:sp>
      <p:pic>
        <p:nvPicPr>
          <p:cNvPr id="1028" name="Picture 4" descr="Resultado de imagen para posadas antiguas">
            <a:extLst>
              <a:ext uri="{FF2B5EF4-FFF2-40B4-BE49-F238E27FC236}">
                <a16:creationId xmlns:a16="http://schemas.microsoft.com/office/drawing/2014/main" id="{AE1D7CB4-6CDB-46DA-BE8D-8F7D5553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2" y="1239077"/>
            <a:ext cx="3803015" cy="24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2435E2-1F4F-4655-9631-BA468DC130D5}"/>
              </a:ext>
            </a:extLst>
          </p:cNvPr>
          <p:cNvSpPr txBox="1"/>
          <p:nvPr/>
        </p:nvSpPr>
        <p:spPr>
          <a:xfrm>
            <a:off x="1337812" y="3684656"/>
            <a:ext cx="327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Pueblos y Comunidades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12C649-CF6F-4161-B76B-8C1798F0827D}"/>
              </a:ext>
            </a:extLst>
          </p:cNvPr>
          <p:cNvSpPr txBox="1"/>
          <p:nvPr/>
        </p:nvSpPr>
        <p:spPr>
          <a:xfrm>
            <a:off x="5925557" y="3676857"/>
            <a:ext cx="128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Siglo XIII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372AE0-B0AA-4E86-9C3B-7CD85EE5B804}"/>
              </a:ext>
            </a:extLst>
          </p:cNvPr>
          <p:cNvSpPr txBox="1"/>
          <p:nvPr/>
        </p:nvSpPr>
        <p:spPr>
          <a:xfrm>
            <a:off x="9049791" y="3659241"/>
            <a:ext cx="20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Siglo XIV-XVII</a:t>
            </a:r>
          </a:p>
        </p:txBody>
      </p:sp>
      <p:pic>
        <p:nvPicPr>
          <p:cNvPr id="4" name="Picture 2" descr="Resultado de imagen para casas siglo 14">
            <a:extLst>
              <a:ext uri="{FF2B5EF4-FFF2-40B4-BE49-F238E27FC236}">
                <a16:creationId xmlns:a16="http://schemas.microsoft.com/office/drawing/2014/main" id="{2A83C127-220A-459D-B304-A0692F74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09" y="1008646"/>
            <a:ext cx="2045808" cy="26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florencia italia siglo 13">
            <a:extLst>
              <a:ext uri="{FF2B5EF4-FFF2-40B4-BE49-F238E27FC236}">
                <a16:creationId xmlns:a16="http://schemas.microsoft.com/office/drawing/2014/main" id="{D2EC04D7-1EFC-4225-A512-7B52D024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52" y="1316451"/>
            <a:ext cx="3169002" cy="23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revolucion industrial">
            <a:extLst>
              <a:ext uri="{FF2B5EF4-FFF2-40B4-BE49-F238E27FC236}">
                <a16:creationId xmlns:a16="http://schemas.microsoft.com/office/drawing/2014/main" id="{7394043B-1DD5-4C31-82D0-849C737D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12" y="4116978"/>
            <a:ext cx="3088414" cy="21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A8ED6EE-0293-4782-8052-D540AB5451FB}"/>
              </a:ext>
            </a:extLst>
          </p:cNvPr>
          <p:cNvSpPr txBox="1"/>
          <p:nvPr/>
        </p:nvSpPr>
        <p:spPr>
          <a:xfrm>
            <a:off x="1841771" y="6260395"/>
            <a:ext cx="149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Siglo XVIII</a:t>
            </a:r>
          </a:p>
        </p:txBody>
      </p:sp>
      <p:pic>
        <p:nvPicPr>
          <p:cNvPr id="7" name="Picture 8" descr="Resultado de imagen para hoteles siglo 20 color">
            <a:extLst>
              <a:ext uri="{FF2B5EF4-FFF2-40B4-BE49-F238E27FC236}">
                <a16:creationId xmlns:a16="http://schemas.microsoft.com/office/drawing/2014/main" id="{7CC0D4D5-D333-4D2E-B76A-DC601CED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85" y="4065855"/>
            <a:ext cx="3169002" cy="21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0C78BE7-C77D-4815-A60D-1CB8603E7504}"/>
              </a:ext>
            </a:extLst>
          </p:cNvPr>
          <p:cNvSpPr txBox="1"/>
          <p:nvPr/>
        </p:nvSpPr>
        <p:spPr>
          <a:xfrm>
            <a:off x="5646530" y="6260395"/>
            <a:ext cx="211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Siglo XVIIII - XX</a:t>
            </a:r>
          </a:p>
        </p:txBody>
      </p:sp>
      <p:pic>
        <p:nvPicPr>
          <p:cNvPr id="1034" name="Picture 10" descr="Resultado de imagen para hoteles marriott">
            <a:extLst>
              <a:ext uri="{FF2B5EF4-FFF2-40B4-BE49-F238E27FC236}">
                <a16:creationId xmlns:a16="http://schemas.microsoft.com/office/drawing/2014/main" id="{372CBC1D-954D-4AA7-B0DD-978359C5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20" y="4027972"/>
            <a:ext cx="3102293" cy="21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932B348-28FC-4F7A-96DE-6809AB913DFD}"/>
              </a:ext>
            </a:extLst>
          </p:cNvPr>
          <p:cNvSpPr txBox="1"/>
          <p:nvPr/>
        </p:nvSpPr>
        <p:spPr>
          <a:xfrm>
            <a:off x="9411029" y="6173445"/>
            <a:ext cx="14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Siglo XXI</a:t>
            </a:r>
          </a:p>
        </p:txBody>
      </p:sp>
    </p:spTree>
    <p:extLst>
      <p:ext uri="{BB962C8B-B14F-4D97-AF65-F5344CB8AC3E}">
        <p14:creationId xmlns:p14="http://schemas.microsoft.com/office/powerpoint/2010/main" val="39636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56351-A3A4-4DEE-AAF3-7FA7554D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5658"/>
            <a:ext cx="10515600" cy="1325563"/>
          </a:xfrm>
        </p:spPr>
        <p:txBody>
          <a:bodyPr/>
          <a:lstStyle/>
          <a:p>
            <a:r>
              <a:rPr lang="es-EC" b="1" dirty="0"/>
              <a:t>PLANTEAMIENTO DEL PROBLEMA</a:t>
            </a:r>
          </a:p>
        </p:txBody>
      </p:sp>
      <p:pic>
        <p:nvPicPr>
          <p:cNvPr id="1038" name="Picture 14" descr="Resultado de imagen para riobamba escudo">
            <a:extLst>
              <a:ext uri="{FF2B5EF4-FFF2-40B4-BE49-F238E27FC236}">
                <a16:creationId xmlns:a16="http://schemas.microsoft.com/office/drawing/2014/main" id="{473F7605-A3E4-4B49-BCC9-6A07E13E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56" y="4344188"/>
            <a:ext cx="1433431" cy="18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2B8F76-2A9D-4C14-B78D-9E1CB8F2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435" y="3578542"/>
            <a:ext cx="3758579" cy="3777622"/>
          </a:xfrm>
        </p:spPr>
        <p:txBody>
          <a:bodyPr/>
          <a:lstStyle/>
          <a:p>
            <a:pPr lvl="0"/>
            <a:r>
              <a:rPr lang="es-EC" b="1" dirty="0"/>
              <a:t>San Pedro de Riobamba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2A832634-1EC3-48E2-B836-44F4B4C23D08}"/>
              </a:ext>
            </a:extLst>
          </p:cNvPr>
          <p:cNvSpPr txBox="1">
            <a:spLocks/>
          </p:cNvSpPr>
          <p:nvPr/>
        </p:nvSpPr>
        <p:spPr>
          <a:xfrm>
            <a:off x="6660085" y="3565919"/>
            <a:ext cx="3758579" cy="47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Hotel &amp; Spa Casa Real </a:t>
            </a:r>
          </a:p>
          <a:p>
            <a:endParaRPr lang="es-EC" b="1" dirty="0"/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BB443278-5851-4759-90F7-A9E0DB98A336}"/>
              </a:ext>
            </a:extLst>
          </p:cNvPr>
          <p:cNvSpPr txBox="1">
            <a:spLocks/>
          </p:cNvSpPr>
          <p:nvPr/>
        </p:nvSpPr>
        <p:spPr>
          <a:xfrm>
            <a:off x="6660086" y="717931"/>
            <a:ext cx="375857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Estrategias Competitivas</a:t>
            </a:r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14" name="Marcador de contenido 4">
            <a:extLst>
              <a:ext uri="{FF2B5EF4-FFF2-40B4-BE49-F238E27FC236}">
                <a16:creationId xmlns:a16="http://schemas.microsoft.com/office/drawing/2014/main" id="{F6538C3E-5683-40EC-9CDA-62129966263D}"/>
              </a:ext>
            </a:extLst>
          </p:cNvPr>
          <p:cNvSpPr txBox="1">
            <a:spLocks/>
          </p:cNvSpPr>
          <p:nvPr/>
        </p:nvSpPr>
        <p:spPr>
          <a:xfrm>
            <a:off x="1691909" y="757377"/>
            <a:ext cx="375857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Industria Hotelera</a:t>
            </a:r>
          </a:p>
          <a:p>
            <a:pPr marL="0" indent="0">
              <a:buNone/>
            </a:pPr>
            <a:endParaRPr lang="es-EC" b="1" dirty="0"/>
          </a:p>
        </p:txBody>
      </p:sp>
      <p:pic>
        <p:nvPicPr>
          <p:cNvPr id="2050" name="Picture 2" descr="Resultado de imagen para industria hotelera">
            <a:extLst>
              <a:ext uri="{FF2B5EF4-FFF2-40B4-BE49-F238E27FC236}">
                <a16:creationId xmlns:a16="http://schemas.microsoft.com/office/drawing/2014/main" id="{A3D584B1-C968-4A36-A18B-18BC6505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83" y="1186721"/>
            <a:ext cx="3594058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strategias">
            <a:extLst>
              <a:ext uri="{FF2B5EF4-FFF2-40B4-BE49-F238E27FC236}">
                <a16:creationId xmlns:a16="http://schemas.microsoft.com/office/drawing/2014/main" id="{64020071-B7CB-4DFF-B69F-FFB79BCB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81" y="1271603"/>
            <a:ext cx="2126381" cy="21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alidad">
            <a:extLst>
              <a:ext uri="{FF2B5EF4-FFF2-40B4-BE49-F238E27FC236}">
                <a16:creationId xmlns:a16="http://schemas.microsoft.com/office/drawing/2014/main" id="{6CAB0550-7D39-436E-901E-459A0CD1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67" y="1140898"/>
            <a:ext cx="295967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riobamba">
            <a:extLst>
              <a:ext uri="{FF2B5EF4-FFF2-40B4-BE49-F238E27FC236}">
                <a16:creationId xmlns:a16="http://schemas.microsoft.com/office/drawing/2014/main" id="{45BF3058-0F0B-4BA2-9370-E3691C3D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79" y="4021494"/>
            <a:ext cx="3373930" cy="25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hotel casa real riobamba">
            <a:extLst>
              <a:ext uri="{FF2B5EF4-FFF2-40B4-BE49-F238E27FC236}">
                <a16:creationId xmlns:a16="http://schemas.microsoft.com/office/drawing/2014/main" id="{735C74D0-DC12-4AAC-AE61-F3E3D7A1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81" y="4059297"/>
            <a:ext cx="5470129" cy="20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54865-3382-4690-8C01-85B8821D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4745"/>
            <a:ext cx="10515600" cy="1325563"/>
          </a:xfrm>
        </p:spPr>
        <p:txBody>
          <a:bodyPr/>
          <a:lstStyle/>
          <a:p>
            <a:r>
              <a:rPr lang="es-EC" b="1" dirty="0"/>
              <a:t>OBJETIVO GENERAL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DE27A6-B7A6-478A-B25D-4A0C7A4A9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897708"/>
              </p:ext>
            </p:extLst>
          </p:nvPr>
        </p:nvGraphicFramePr>
        <p:xfrm>
          <a:off x="1295400" y="593725"/>
          <a:ext cx="92202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1546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76A96-B408-4D75-AD0D-F9C26CAB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193861"/>
            <a:ext cx="10515600" cy="1325563"/>
          </a:xfrm>
        </p:spPr>
        <p:txBody>
          <a:bodyPr/>
          <a:lstStyle/>
          <a:p>
            <a:r>
              <a:rPr lang="es-EC" b="1" dirty="0"/>
              <a:t>OBJETIVOS ESPECÍFICOS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062D9-9AC4-41A2-B50C-D0582B85B00F}"/>
              </a:ext>
            </a:extLst>
          </p:cNvPr>
          <p:cNvSpPr/>
          <p:nvPr/>
        </p:nvSpPr>
        <p:spPr>
          <a:xfrm>
            <a:off x="1674358" y="786744"/>
            <a:ext cx="24403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dirty="0"/>
              <a:t>Teorías y Estudios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CBF1F0-08E1-4BAB-9FE7-12C8CD8FDF41}"/>
              </a:ext>
            </a:extLst>
          </p:cNvPr>
          <p:cNvSpPr/>
          <p:nvPr/>
        </p:nvSpPr>
        <p:spPr>
          <a:xfrm>
            <a:off x="5165395" y="2671870"/>
            <a:ext cx="20734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dirty="0"/>
              <a:t>Diagnosticar SERVQUAL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2AD8509-8E28-45C5-AACA-09C3E6CAD622}"/>
              </a:ext>
            </a:extLst>
          </p:cNvPr>
          <p:cNvSpPr/>
          <p:nvPr/>
        </p:nvSpPr>
        <p:spPr>
          <a:xfrm>
            <a:off x="8189843" y="3656079"/>
            <a:ext cx="3520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dirty="0"/>
              <a:t>Instructivo Distintivo Q  </a:t>
            </a:r>
            <a:br>
              <a:rPr lang="es-EC" sz="2400" b="1" dirty="0"/>
            </a:br>
            <a:r>
              <a:rPr lang="es-EC" sz="2400" b="1" dirty="0"/>
              <a:t>Plan de Mejoras </a:t>
            </a:r>
          </a:p>
        </p:txBody>
      </p:sp>
      <p:pic>
        <p:nvPicPr>
          <p:cNvPr id="3074" name="Picture 2" descr="Resultado de imagen para estudios">
            <a:extLst>
              <a:ext uri="{FF2B5EF4-FFF2-40B4-BE49-F238E27FC236}">
                <a16:creationId xmlns:a16="http://schemas.microsoft.com/office/drawing/2014/main" id="{96C8CF35-EBFF-4774-A8BF-B6AFB1A7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28" y="1635719"/>
            <a:ext cx="3552056" cy="150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satisfaccion del cliente">
            <a:extLst>
              <a:ext uri="{FF2B5EF4-FFF2-40B4-BE49-F238E27FC236}">
                <a16:creationId xmlns:a16="http://schemas.microsoft.com/office/drawing/2014/main" id="{E9CB2759-1D5B-4D3A-9BD7-DC15EB66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83" y="3429000"/>
            <a:ext cx="2674731" cy="183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id="{8094265A-B2CA-4EC7-BF93-F8AFA16F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3" y="4413209"/>
            <a:ext cx="3410777" cy="240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F639D5D-C17D-4B63-AB69-23AACFD2D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58697">
            <a:off x="4854764" y="878055"/>
            <a:ext cx="1378898" cy="137889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BC56EEF-E04C-452D-AFEC-636ECB219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037148">
            <a:off x="7900516" y="2360986"/>
            <a:ext cx="1378898" cy="13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Imagen relacionada">
            <a:extLst>
              <a:ext uri="{FF2B5EF4-FFF2-40B4-BE49-F238E27FC236}">
                <a16:creationId xmlns:a16="http://schemas.microsoft.com/office/drawing/2014/main" id="{BB697DB7-001F-434C-9B6D-A20D3E93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06" y="3711630"/>
            <a:ext cx="3606585" cy="125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40D9B0-7084-4CF2-8227-93CB874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6036"/>
            <a:ext cx="8911687" cy="1280890"/>
          </a:xfrm>
        </p:spPr>
        <p:txBody>
          <a:bodyPr/>
          <a:lstStyle/>
          <a:p>
            <a:r>
              <a:rPr lang="es-EC" dirty="0"/>
              <a:t>La Administración como Sistema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ECAFEA-558A-444B-B036-ED9940C4313F}"/>
              </a:ext>
            </a:extLst>
          </p:cNvPr>
          <p:cNvSpPr/>
          <p:nvPr/>
        </p:nvSpPr>
        <p:spPr>
          <a:xfrm>
            <a:off x="1640156" y="6166089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 ambiente sideral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0B87E0-8C54-4B8E-994C-1D033C34B053}"/>
              </a:ext>
            </a:extLst>
          </p:cNvPr>
          <p:cNvSpPr/>
          <p:nvPr/>
        </p:nvSpPr>
        <p:spPr>
          <a:xfrm>
            <a:off x="1953818" y="3344879"/>
            <a:ext cx="16786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Meso ambiente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547F9A-4365-4EF9-93A7-9243302C91F7}"/>
              </a:ext>
            </a:extLst>
          </p:cNvPr>
          <p:cNvSpPr/>
          <p:nvPr/>
        </p:nvSpPr>
        <p:spPr>
          <a:xfrm>
            <a:off x="4927531" y="2733227"/>
            <a:ext cx="25571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 ambiente interno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26293D-8B23-4A96-86F4-284B89C1EC53}"/>
              </a:ext>
            </a:extLst>
          </p:cNvPr>
          <p:cNvSpPr/>
          <p:nvPr/>
        </p:nvSpPr>
        <p:spPr>
          <a:xfrm>
            <a:off x="8153800" y="3216270"/>
            <a:ext cx="28584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 ambiente de trabajo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B95287-29A9-45A9-9D09-E9EF77C8D17A}"/>
              </a:ext>
            </a:extLst>
          </p:cNvPr>
          <p:cNvSpPr/>
          <p:nvPr/>
        </p:nvSpPr>
        <p:spPr>
          <a:xfrm>
            <a:off x="9336813" y="6079597"/>
            <a:ext cx="18027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 ambiente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B5FEE6-CA0A-4D0B-AF58-A50805393335}"/>
              </a:ext>
            </a:extLst>
          </p:cNvPr>
          <p:cNvSpPr/>
          <p:nvPr/>
        </p:nvSpPr>
        <p:spPr>
          <a:xfrm>
            <a:off x="4107320" y="5463466"/>
            <a:ext cx="454489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60"/>
              </a:spcBef>
              <a:spcAft>
                <a:spcPts val="36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 AMBIENTE ORGANIZACIONAL</a:t>
            </a:r>
            <a:endParaRPr lang="es-EC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AD4CFA3B-1EE8-443C-8D1D-A4155996BF2D}"/>
              </a:ext>
            </a:extLst>
          </p:cNvPr>
          <p:cNvSpPr/>
          <p:nvPr/>
        </p:nvSpPr>
        <p:spPr>
          <a:xfrm rot="4723180">
            <a:off x="4237302" y="4605759"/>
            <a:ext cx="764516" cy="517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BA69CD49-8D19-41A1-8095-8BFD48E49C2A}"/>
              </a:ext>
            </a:extLst>
          </p:cNvPr>
          <p:cNvSpPr/>
          <p:nvPr/>
        </p:nvSpPr>
        <p:spPr>
          <a:xfrm rot="7660140">
            <a:off x="4207384" y="3588152"/>
            <a:ext cx="764516" cy="517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F887A501-34FF-4E7A-97D8-439FCBA7B6BD}"/>
              </a:ext>
            </a:extLst>
          </p:cNvPr>
          <p:cNvSpPr/>
          <p:nvPr/>
        </p:nvSpPr>
        <p:spPr>
          <a:xfrm rot="15056269">
            <a:off x="7430907" y="3588152"/>
            <a:ext cx="764516" cy="517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3A8006CA-3A8B-4F6A-A662-C4266CF2769E}"/>
              </a:ext>
            </a:extLst>
          </p:cNvPr>
          <p:cNvSpPr/>
          <p:nvPr/>
        </p:nvSpPr>
        <p:spPr>
          <a:xfrm rot="16888853">
            <a:off x="7441892" y="4638995"/>
            <a:ext cx="764516" cy="517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E6B7D57E-ADE1-4DBA-B672-C0A24C93E01D}"/>
              </a:ext>
            </a:extLst>
          </p:cNvPr>
          <p:cNvSpPr/>
          <p:nvPr/>
        </p:nvSpPr>
        <p:spPr>
          <a:xfrm rot="10800000">
            <a:off x="12164115" y="3322422"/>
            <a:ext cx="82291" cy="158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Resultado de imagen para clientes hotel">
            <a:extLst>
              <a:ext uri="{FF2B5EF4-FFF2-40B4-BE49-F238E27FC236}">
                <a16:creationId xmlns:a16="http://schemas.microsoft.com/office/drawing/2014/main" id="{C59D5544-A0D7-4AE8-823F-76089563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31" y="1079603"/>
            <a:ext cx="2569117" cy="17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>
            <a:extLst>
              <a:ext uri="{FF2B5EF4-FFF2-40B4-BE49-F238E27FC236}">
                <a16:creationId xmlns:a16="http://schemas.microsoft.com/office/drawing/2014/main" id="{7066E3C0-70C3-4361-BBFC-643319D5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68" y="1746271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clientes">
            <a:extLst>
              <a:ext uri="{FF2B5EF4-FFF2-40B4-BE49-F238E27FC236}">
                <a16:creationId xmlns:a16="http://schemas.microsoft.com/office/drawing/2014/main" id="{82645749-91B9-4C05-AAEB-754E9527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29" y="1301979"/>
            <a:ext cx="2739679" cy="17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tecnologia">
            <a:extLst>
              <a:ext uri="{FF2B5EF4-FFF2-40B4-BE49-F238E27FC236}">
                <a16:creationId xmlns:a16="http://schemas.microsoft.com/office/drawing/2014/main" id="{4E9E8724-6CB4-4D01-A3DA-769BECF0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64" y="4351315"/>
            <a:ext cx="2917035" cy="16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tormentas desde el espacio">
            <a:extLst>
              <a:ext uri="{FF2B5EF4-FFF2-40B4-BE49-F238E27FC236}">
                <a16:creationId xmlns:a16="http://schemas.microsoft.com/office/drawing/2014/main" id="{A3EE14F5-C33C-4487-AE8B-CCCFEBFA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68" y="4351315"/>
            <a:ext cx="2740452" cy="18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2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4088E-CE51-422B-AE6C-63AF9449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283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C" sz="4800" b="1" dirty="0"/>
              <a:t>Gestión de la Calidad Total</a:t>
            </a:r>
            <a:br>
              <a:rPr lang="es-EC" sz="4800" b="1" dirty="0"/>
            </a:br>
            <a:endParaRPr lang="es-EC" sz="48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5FC830C-2C21-417D-B8EA-D90FA073F856}"/>
              </a:ext>
            </a:extLst>
          </p:cNvPr>
          <p:cNvSpPr/>
          <p:nvPr/>
        </p:nvSpPr>
        <p:spPr>
          <a:xfrm>
            <a:off x="1184535" y="1559527"/>
            <a:ext cx="293843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Edwar W Deming</a:t>
            </a:r>
            <a:endParaRPr lang="es-EC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05975C-0473-43F1-AEB3-D9D923C61876}"/>
              </a:ext>
            </a:extLst>
          </p:cNvPr>
          <p:cNvSpPr/>
          <p:nvPr/>
        </p:nvSpPr>
        <p:spPr>
          <a:xfrm>
            <a:off x="5191553" y="1566901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Joseph Juran </a:t>
            </a:r>
            <a:endParaRPr lang="es-EC" sz="2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361ED51-34F4-4488-B0BC-A21F5A3B6DC5}"/>
              </a:ext>
            </a:extLst>
          </p:cNvPr>
          <p:cNvSpPr/>
          <p:nvPr/>
        </p:nvSpPr>
        <p:spPr>
          <a:xfrm>
            <a:off x="8400469" y="1635094"/>
            <a:ext cx="260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Karow Ishikawa </a:t>
            </a:r>
            <a:endParaRPr lang="es-EC" sz="2800" b="1" dirty="0"/>
          </a:p>
        </p:txBody>
      </p:sp>
      <p:pic>
        <p:nvPicPr>
          <p:cNvPr id="4098" name="Picture 2" descr="Resultado de imagen para edward w deming">
            <a:extLst>
              <a:ext uri="{FF2B5EF4-FFF2-40B4-BE49-F238E27FC236}">
                <a16:creationId xmlns:a16="http://schemas.microsoft.com/office/drawing/2014/main" id="{C8080713-91DB-40A3-AD34-38128D9C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5" y="2181402"/>
            <a:ext cx="2893337" cy="36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joseph juran">
            <a:extLst>
              <a:ext uri="{FF2B5EF4-FFF2-40B4-BE49-F238E27FC236}">
                <a16:creationId xmlns:a16="http://schemas.microsoft.com/office/drawing/2014/main" id="{F9380D0B-3FA4-4683-9B4E-A03D5C9F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53" y="2181402"/>
            <a:ext cx="2555554" cy="36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kaoru ishikawa">
            <a:extLst>
              <a:ext uri="{FF2B5EF4-FFF2-40B4-BE49-F238E27FC236}">
                <a16:creationId xmlns:a16="http://schemas.microsoft.com/office/drawing/2014/main" id="{32FDFF4B-5051-489C-9B5B-B3A05021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45" y="2181402"/>
            <a:ext cx="2290977" cy="37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1942411-5415-4FC2-BF59-83AD4F59D824}"/>
              </a:ext>
            </a:extLst>
          </p:cNvPr>
          <p:cNvSpPr/>
          <p:nvPr/>
        </p:nvSpPr>
        <p:spPr>
          <a:xfrm>
            <a:off x="1533915" y="6106522"/>
            <a:ext cx="987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“Trabajamos para brindar productos y servicios de buena calidad a un precio razonable, a la vez que creamos un mundo mejor para la humanidad y una vida feliz para cada uno de nosotros”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50805579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8209D-80AF-485C-9EB9-B6E16735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8509"/>
            <a:ext cx="10515600" cy="1325563"/>
          </a:xfrm>
        </p:spPr>
        <p:txBody>
          <a:bodyPr/>
          <a:lstStyle/>
          <a:p>
            <a:r>
              <a:rPr lang="es-EC" b="1" dirty="0"/>
              <a:t>Certificaciones de Calidad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69C5349-08E1-4D18-AB82-ACD43D71C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93644"/>
              </p:ext>
            </p:extLst>
          </p:nvPr>
        </p:nvGraphicFramePr>
        <p:xfrm>
          <a:off x="0" y="671290"/>
          <a:ext cx="11829951" cy="616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6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9098</TotalTime>
  <Words>1217</Words>
  <Application>Microsoft Office PowerPoint</Application>
  <PresentationFormat>Panorámica</PresentationFormat>
  <Paragraphs>194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Espiral</vt:lpstr>
      <vt:lpstr>DEPARTAMENTO DE CIENCIAS ECONÓMICAS, ADMINISTRATIVAS Y DEL COMERCIO  CARRERA DE INGENIERÍA EN ADMINISTRACIÓN  TURÍSTICA Y HOTELERA  TEMA; CALIDAD DEL SERVICIO EN EL HOTEL &amp; SPA CASA REAL DE LA CIUDAD DE RIOBAMBA PARA LOGRO DE CERTIFICACIONES  AUTOR: BUSTOS GONZÁLEZ MICHAEL DAVID  SANGOLQUI 2018</vt:lpstr>
      <vt:lpstr>Presentación de PowerPoint</vt:lpstr>
      <vt:lpstr>INTRODUCCIÓN HOTELERIA</vt:lpstr>
      <vt:lpstr>PLANTEAMIENTO DEL PROBLEMA</vt:lpstr>
      <vt:lpstr>OBJETIVO GENERAL</vt:lpstr>
      <vt:lpstr>OBJETIVOS ESPECÍFICOS</vt:lpstr>
      <vt:lpstr>La Administración como Sistema</vt:lpstr>
      <vt:lpstr>Gestión de la Calidad Total </vt:lpstr>
      <vt:lpstr>Certificaciones de Calidad</vt:lpstr>
      <vt:lpstr>SERVQUAL</vt:lpstr>
      <vt:lpstr>Hotel &amp; Spa Casa Real de la Ciudad De Riobamba</vt:lpstr>
      <vt:lpstr>Estudio de Brechas</vt:lpstr>
      <vt:lpstr>Normativa de calidad para el Distintivo Q</vt:lpstr>
      <vt:lpstr>Instructivo para la obtención y renovación de la Certificación de Calidad del Distintivo Q</vt:lpstr>
      <vt:lpstr>Plan de mejoras Hotel &amp; SPA Casa Real </vt:lpstr>
      <vt:lpstr>Plan de mejoras Hotel &amp; SPA Casa Real </vt:lpstr>
      <vt:lpstr>Conclusiones</vt:lpstr>
      <vt:lpstr>Recomendaciones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DEL COMERCIO CARRERA DE INGENIERÍA EN ADMINISTRACIÓN  TURÍSTICA Y HOTELERA  TEMA: CALIDAD DEL SERVICIO EN EL HOTEL &amp; SPA CASA REAL DE LA CIUDAD DE RIOBAMBA PARA LOGRO DE CERTIFICACIONES  AUTOR: BUSTOS GONZÁLEZ MICHAEL DAVID</dc:title>
  <dc:creator>MIKE DAVID BUSTOS</dc:creator>
  <cp:lastModifiedBy>MIKE DAVID BUSTOS</cp:lastModifiedBy>
  <cp:revision>82</cp:revision>
  <dcterms:created xsi:type="dcterms:W3CDTF">2018-01-29T02:55:41Z</dcterms:created>
  <dcterms:modified xsi:type="dcterms:W3CDTF">2018-03-04T23:50:47Z</dcterms:modified>
</cp:coreProperties>
</file>