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91"/>
  </p:notesMasterIdLst>
  <p:sldIdLst>
    <p:sldId id="256" r:id="rId2"/>
    <p:sldId id="259" r:id="rId3"/>
    <p:sldId id="268" r:id="rId4"/>
    <p:sldId id="261" r:id="rId5"/>
    <p:sldId id="260" r:id="rId6"/>
    <p:sldId id="262" r:id="rId7"/>
    <p:sldId id="263" r:id="rId8"/>
    <p:sldId id="264" r:id="rId9"/>
    <p:sldId id="266" r:id="rId10"/>
    <p:sldId id="267" r:id="rId11"/>
    <p:sldId id="265" r:id="rId12"/>
    <p:sldId id="269" r:id="rId13"/>
    <p:sldId id="270" r:id="rId14"/>
    <p:sldId id="272" r:id="rId15"/>
    <p:sldId id="271" r:id="rId16"/>
    <p:sldId id="273" r:id="rId17"/>
    <p:sldId id="274" r:id="rId18"/>
    <p:sldId id="275" r:id="rId19"/>
    <p:sldId id="276" r:id="rId20"/>
    <p:sldId id="277" r:id="rId21"/>
    <p:sldId id="278" r:id="rId22"/>
    <p:sldId id="279" r:id="rId23"/>
    <p:sldId id="280" r:id="rId24"/>
    <p:sldId id="281" r:id="rId25"/>
    <p:sldId id="283" r:id="rId26"/>
    <p:sldId id="284" r:id="rId27"/>
    <p:sldId id="285" r:id="rId28"/>
    <p:sldId id="282"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1" r:id="rId44"/>
    <p:sldId id="306" r:id="rId45"/>
    <p:sldId id="302" r:id="rId46"/>
    <p:sldId id="304" r:id="rId47"/>
    <p:sldId id="307" r:id="rId48"/>
    <p:sldId id="303" r:id="rId49"/>
    <p:sldId id="308" r:id="rId50"/>
    <p:sldId id="309" r:id="rId51"/>
    <p:sldId id="310" r:id="rId52"/>
    <p:sldId id="311" r:id="rId53"/>
    <p:sldId id="312" r:id="rId54"/>
    <p:sldId id="313" r:id="rId55"/>
    <p:sldId id="314" r:id="rId56"/>
    <p:sldId id="315" r:id="rId57"/>
    <p:sldId id="316" r:id="rId58"/>
    <p:sldId id="317" r:id="rId59"/>
    <p:sldId id="319" r:id="rId60"/>
    <p:sldId id="318" r:id="rId61"/>
    <p:sldId id="320" r:id="rId62"/>
    <p:sldId id="322" r:id="rId63"/>
    <p:sldId id="321" r:id="rId64"/>
    <p:sldId id="323" r:id="rId65"/>
    <p:sldId id="324" r:id="rId66"/>
    <p:sldId id="325" r:id="rId67"/>
    <p:sldId id="326" r:id="rId68"/>
    <p:sldId id="327" r:id="rId69"/>
    <p:sldId id="328" r:id="rId70"/>
    <p:sldId id="329" r:id="rId71"/>
    <p:sldId id="331" r:id="rId72"/>
    <p:sldId id="330" r:id="rId73"/>
    <p:sldId id="332" r:id="rId74"/>
    <p:sldId id="336" r:id="rId75"/>
    <p:sldId id="334" r:id="rId76"/>
    <p:sldId id="335" r:id="rId77"/>
    <p:sldId id="333" r:id="rId78"/>
    <p:sldId id="338" r:id="rId79"/>
    <p:sldId id="337" r:id="rId80"/>
    <p:sldId id="340" r:id="rId81"/>
    <p:sldId id="339" r:id="rId82"/>
    <p:sldId id="341" r:id="rId83"/>
    <p:sldId id="342" r:id="rId84"/>
    <p:sldId id="343" r:id="rId85"/>
    <p:sldId id="344" r:id="rId86"/>
    <p:sldId id="345" r:id="rId87"/>
    <p:sldId id="346" r:id="rId88"/>
    <p:sldId id="347" r:id="rId89"/>
    <p:sldId id="348"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C"/>
    <a:srgbClr val="9BB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72" d="100"/>
          <a:sy n="72"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8.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620.png"/><Relationship Id="rId7" Type="http://schemas.openxmlformats.org/officeDocument/2006/relationships/image" Target="../media/image660.png"/><Relationship Id="rId2" Type="http://schemas.openxmlformats.org/officeDocument/2006/relationships/image" Target="../media/image610.png"/><Relationship Id="rId1" Type="http://schemas.openxmlformats.org/officeDocument/2006/relationships/image" Target="../media/image600.png"/><Relationship Id="rId6" Type="http://schemas.openxmlformats.org/officeDocument/2006/relationships/image" Target="../media/image650.png"/><Relationship Id="rId11" Type="http://schemas.openxmlformats.org/officeDocument/2006/relationships/image" Target="../media/image700.png"/><Relationship Id="rId5" Type="http://schemas.openxmlformats.org/officeDocument/2006/relationships/image" Target="../media/image640.png"/><Relationship Id="rId10" Type="http://schemas.openxmlformats.org/officeDocument/2006/relationships/image" Target="../media/image690.png"/><Relationship Id="rId4" Type="http://schemas.openxmlformats.org/officeDocument/2006/relationships/image" Target="../media/image630.png"/><Relationship Id="rId9" Type="http://schemas.openxmlformats.org/officeDocument/2006/relationships/image" Target="../media/image68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FB25A-4DFE-49C2-8101-568F4B3EB9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S"/>
        </a:p>
      </dgm:t>
    </dgm:pt>
    <dgm:pt modelId="{FEB73FE2-2C7D-4D2E-B50C-09D20DBC1D19}">
      <dgm:prSet phldrT="[Texto]"/>
      <dgm:spPr/>
      <dgm:t>
        <a:bodyPr/>
        <a:lstStyle/>
        <a:p>
          <a:r>
            <a:rPr lang="es-ES" dirty="0"/>
            <a:t>Estado del Arte</a:t>
          </a:r>
        </a:p>
      </dgm:t>
    </dgm:pt>
    <dgm:pt modelId="{00F70177-D656-44A6-8B02-B8A206A50F2C}" type="parTrans" cxnId="{D8497DB6-9888-4F7B-81E8-3C3DA2F99899}">
      <dgm:prSet/>
      <dgm:spPr/>
      <dgm:t>
        <a:bodyPr/>
        <a:lstStyle/>
        <a:p>
          <a:endParaRPr lang="es-ES"/>
        </a:p>
      </dgm:t>
    </dgm:pt>
    <dgm:pt modelId="{1667B7FD-0523-42C9-BD33-64B64B035436}" type="sibTrans" cxnId="{D8497DB6-9888-4F7B-81E8-3C3DA2F99899}">
      <dgm:prSet/>
      <dgm:spPr/>
      <dgm:t>
        <a:bodyPr/>
        <a:lstStyle/>
        <a:p>
          <a:endParaRPr lang="es-ES"/>
        </a:p>
      </dgm:t>
    </dgm:pt>
    <dgm:pt modelId="{6130DA7C-6F0C-40F3-A56A-3ADA834E765A}">
      <dgm:prSet phldrT="[Texto]"/>
      <dgm:spPr/>
      <dgm:t>
        <a:bodyPr/>
        <a:lstStyle/>
        <a:p>
          <a:r>
            <a:rPr lang="es-ES" dirty="0"/>
            <a:t>Introducción</a:t>
          </a:r>
        </a:p>
      </dgm:t>
    </dgm:pt>
    <dgm:pt modelId="{2E4471D7-AE0E-4263-BE23-3612A99F371A}" type="parTrans" cxnId="{99B4E3C0-14D9-4234-95CA-60BEA045BBEE}">
      <dgm:prSet/>
      <dgm:spPr/>
      <dgm:t>
        <a:bodyPr/>
        <a:lstStyle/>
        <a:p>
          <a:endParaRPr lang="es-ES"/>
        </a:p>
      </dgm:t>
    </dgm:pt>
    <dgm:pt modelId="{2EF13742-1C93-4FD2-9602-B6A3B55C4036}" type="sibTrans" cxnId="{99B4E3C0-14D9-4234-95CA-60BEA045BBEE}">
      <dgm:prSet/>
      <dgm:spPr/>
      <dgm:t>
        <a:bodyPr/>
        <a:lstStyle/>
        <a:p>
          <a:endParaRPr lang="es-ES"/>
        </a:p>
      </dgm:t>
    </dgm:pt>
    <dgm:pt modelId="{479939E9-39D8-419B-99D2-BB738AF39A9F}">
      <dgm:prSet phldrT="[Texto]"/>
      <dgm:spPr/>
      <dgm:t>
        <a:bodyPr/>
        <a:lstStyle/>
        <a:p>
          <a:r>
            <a:rPr lang="es-ES" dirty="0"/>
            <a:t>Diseño del Sistema de Control</a:t>
          </a:r>
        </a:p>
      </dgm:t>
    </dgm:pt>
    <dgm:pt modelId="{43343BB5-7E2F-4B1E-B058-A559D2F6A071}" type="parTrans" cxnId="{21F9698F-F2A4-407E-ACBC-89D46EC97F21}">
      <dgm:prSet/>
      <dgm:spPr/>
      <dgm:t>
        <a:bodyPr/>
        <a:lstStyle/>
        <a:p>
          <a:endParaRPr lang="es-ES"/>
        </a:p>
      </dgm:t>
    </dgm:pt>
    <dgm:pt modelId="{6BF3D780-28CA-4A6F-AC03-1C1C79B0492C}" type="sibTrans" cxnId="{21F9698F-F2A4-407E-ACBC-89D46EC97F21}">
      <dgm:prSet/>
      <dgm:spPr/>
      <dgm:t>
        <a:bodyPr/>
        <a:lstStyle/>
        <a:p>
          <a:endParaRPr lang="es-ES"/>
        </a:p>
      </dgm:t>
    </dgm:pt>
    <dgm:pt modelId="{F2F6E57C-FE3A-4FEF-971E-FF7DA9E5E2A8}">
      <dgm:prSet phldrT="[Texto]"/>
      <dgm:spPr/>
      <dgm:t>
        <a:bodyPr/>
        <a:lstStyle/>
        <a:p>
          <a:r>
            <a:rPr lang="es-EC" dirty="0"/>
            <a:t>Descripción Actual de la Planta.</a:t>
          </a:r>
          <a:endParaRPr lang="es-ES" dirty="0"/>
        </a:p>
      </dgm:t>
    </dgm:pt>
    <dgm:pt modelId="{DFBC1085-DF34-41F6-83CD-F0E8D832B61A}" type="parTrans" cxnId="{EA49CB69-EA21-47F5-91E5-4238F681AEF6}">
      <dgm:prSet/>
      <dgm:spPr/>
      <dgm:t>
        <a:bodyPr/>
        <a:lstStyle/>
        <a:p>
          <a:endParaRPr lang="es-ES"/>
        </a:p>
      </dgm:t>
    </dgm:pt>
    <dgm:pt modelId="{F2E5E021-E02F-4FD7-A22D-274FA245CC7C}" type="sibTrans" cxnId="{EA49CB69-EA21-47F5-91E5-4238F681AEF6}">
      <dgm:prSet/>
      <dgm:spPr/>
      <dgm:t>
        <a:bodyPr/>
        <a:lstStyle/>
        <a:p>
          <a:endParaRPr lang="es-ES"/>
        </a:p>
      </dgm:t>
    </dgm:pt>
    <dgm:pt modelId="{6F16247D-6D36-441E-A960-8FB9C20FD453}">
      <dgm:prSet phldrT="[Texto]"/>
      <dgm:spPr/>
      <dgm:t>
        <a:bodyPr/>
        <a:lstStyle/>
        <a:p>
          <a:r>
            <a:rPr lang="es-ES" dirty="0"/>
            <a:t>Antecedentes</a:t>
          </a:r>
        </a:p>
      </dgm:t>
    </dgm:pt>
    <dgm:pt modelId="{0B034F76-95D8-4D79-839C-352ACF3E00CE}" type="parTrans" cxnId="{5B70DE08-5DEA-4F4B-8FA6-B9608F6FF1A9}">
      <dgm:prSet/>
      <dgm:spPr/>
      <dgm:t>
        <a:bodyPr/>
        <a:lstStyle/>
        <a:p>
          <a:endParaRPr lang="es-ES"/>
        </a:p>
      </dgm:t>
    </dgm:pt>
    <dgm:pt modelId="{9563138C-C02E-4DF8-9940-71D4E49B5A4B}" type="sibTrans" cxnId="{5B70DE08-5DEA-4F4B-8FA6-B9608F6FF1A9}">
      <dgm:prSet/>
      <dgm:spPr/>
      <dgm:t>
        <a:bodyPr/>
        <a:lstStyle/>
        <a:p>
          <a:endParaRPr lang="es-ES"/>
        </a:p>
      </dgm:t>
    </dgm:pt>
    <dgm:pt modelId="{FB7888EE-3D05-46FA-9FE2-2773C1B0BD0B}">
      <dgm:prSet phldrT="[Texto]"/>
      <dgm:spPr/>
      <dgm:t>
        <a:bodyPr/>
        <a:lstStyle/>
        <a:p>
          <a:r>
            <a:rPr lang="es-EC" dirty="0"/>
            <a:t>Tecnología Solar Térmica de Concentración</a:t>
          </a:r>
          <a:endParaRPr lang="es-ES" dirty="0"/>
        </a:p>
      </dgm:t>
    </dgm:pt>
    <dgm:pt modelId="{6D7EBF16-533A-473A-A26E-94E357C126CC}" type="parTrans" cxnId="{A7B4CDB4-B973-4C25-ABF5-2278FF7BE5FC}">
      <dgm:prSet/>
      <dgm:spPr/>
      <dgm:t>
        <a:bodyPr/>
        <a:lstStyle/>
        <a:p>
          <a:endParaRPr lang="es-ES"/>
        </a:p>
      </dgm:t>
    </dgm:pt>
    <dgm:pt modelId="{C78886C6-5F11-4D56-85B2-4B21230BC9EF}" type="sibTrans" cxnId="{A7B4CDB4-B973-4C25-ABF5-2278FF7BE5FC}">
      <dgm:prSet/>
      <dgm:spPr/>
      <dgm:t>
        <a:bodyPr/>
        <a:lstStyle/>
        <a:p>
          <a:endParaRPr lang="es-ES"/>
        </a:p>
      </dgm:t>
    </dgm:pt>
    <dgm:pt modelId="{892DF42E-9568-4E56-9B43-71D24AB034EF}">
      <dgm:prSet phldrT="[Texto]"/>
      <dgm:spPr/>
      <dgm:t>
        <a:bodyPr/>
        <a:lstStyle/>
        <a:p>
          <a:r>
            <a:rPr lang="es-ES" dirty="0"/>
            <a:t> Pruebas y resultados</a:t>
          </a:r>
        </a:p>
      </dgm:t>
    </dgm:pt>
    <dgm:pt modelId="{0A510B80-C67F-4D0A-9052-2A7650028F09}" type="parTrans" cxnId="{90ED2901-A427-442A-ABDB-FB647068C1B5}">
      <dgm:prSet/>
      <dgm:spPr/>
      <dgm:t>
        <a:bodyPr/>
        <a:lstStyle/>
        <a:p>
          <a:endParaRPr lang="es-ES"/>
        </a:p>
      </dgm:t>
    </dgm:pt>
    <dgm:pt modelId="{12C98A6C-0765-432E-A518-EA538050BEC7}" type="sibTrans" cxnId="{90ED2901-A427-442A-ABDB-FB647068C1B5}">
      <dgm:prSet/>
      <dgm:spPr/>
      <dgm:t>
        <a:bodyPr/>
        <a:lstStyle/>
        <a:p>
          <a:endParaRPr lang="es-ES"/>
        </a:p>
      </dgm:t>
    </dgm:pt>
    <dgm:pt modelId="{FDDDFBF5-0840-471E-ADE5-C3DE17DDF174}">
      <dgm:prSet phldrT="[Texto]"/>
      <dgm:spPr/>
      <dgm:t>
        <a:bodyPr/>
        <a:lstStyle/>
        <a:p>
          <a:r>
            <a:rPr lang="es-EC" dirty="0"/>
            <a:t>Control Predictivo basado en Modelo.</a:t>
          </a:r>
          <a:endParaRPr lang="es-ES" dirty="0"/>
        </a:p>
      </dgm:t>
    </dgm:pt>
    <dgm:pt modelId="{D56279EE-22BA-4A1E-883E-3F2960C93F22}" type="parTrans" cxnId="{E387666D-FF56-42B7-982F-DCBCFBA1C186}">
      <dgm:prSet/>
      <dgm:spPr/>
      <dgm:t>
        <a:bodyPr/>
        <a:lstStyle/>
        <a:p>
          <a:endParaRPr lang="es-ES"/>
        </a:p>
      </dgm:t>
    </dgm:pt>
    <dgm:pt modelId="{FC4E1ECC-1BB1-4346-8CA3-4C7F891CCCE8}" type="sibTrans" cxnId="{E387666D-FF56-42B7-982F-DCBCFBA1C186}">
      <dgm:prSet/>
      <dgm:spPr/>
      <dgm:t>
        <a:bodyPr/>
        <a:lstStyle/>
        <a:p>
          <a:endParaRPr lang="es-ES"/>
        </a:p>
      </dgm:t>
    </dgm:pt>
    <dgm:pt modelId="{69BC16C1-5494-49A5-9441-F62814BB5B09}">
      <dgm:prSet phldrT="[Texto]"/>
      <dgm:spPr/>
      <dgm:t>
        <a:bodyPr/>
        <a:lstStyle/>
        <a:p>
          <a:r>
            <a:rPr lang="es-ES" dirty="0"/>
            <a:t>Cálculo de la Irradiancia Directa Solar.</a:t>
          </a:r>
        </a:p>
      </dgm:t>
    </dgm:pt>
    <dgm:pt modelId="{D825DCAB-A509-49D6-8923-3087A13AB786}" type="parTrans" cxnId="{DA83BA6D-866F-4D51-9FE0-3C74B8D7FE4E}">
      <dgm:prSet/>
      <dgm:spPr/>
      <dgm:t>
        <a:bodyPr/>
        <a:lstStyle/>
        <a:p>
          <a:endParaRPr lang="es-ES"/>
        </a:p>
      </dgm:t>
    </dgm:pt>
    <dgm:pt modelId="{DBBE425B-2263-4CB7-AE06-C5D5D4F138A1}" type="sibTrans" cxnId="{DA83BA6D-866F-4D51-9FE0-3C74B8D7FE4E}">
      <dgm:prSet/>
      <dgm:spPr/>
      <dgm:t>
        <a:bodyPr/>
        <a:lstStyle/>
        <a:p>
          <a:endParaRPr lang="es-ES"/>
        </a:p>
      </dgm:t>
    </dgm:pt>
    <dgm:pt modelId="{BC180200-4B1A-4DC0-9CFB-DBF2CE9ED877}">
      <dgm:prSet phldrT="[Texto]"/>
      <dgm:spPr/>
      <dgm:t>
        <a:bodyPr/>
        <a:lstStyle/>
        <a:p>
          <a:r>
            <a:rPr lang="es-EC" dirty="0"/>
            <a:t> Modelado de la Planta Solar.</a:t>
          </a:r>
          <a:endParaRPr lang="es-ES" dirty="0"/>
        </a:p>
      </dgm:t>
    </dgm:pt>
    <dgm:pt modelId="{099183AA-8353-4F31-99B9-EC3AD1068FE8}" type="parTrans" cxnId="{64E2911E-E7EE-4489-95A8-32653044D3CA}">
      <dgm:prSet/>
      <dgm:spPr/>
      <dgm:t>
        <a:bodyPr/>
        <a:lstStyle/>
        <a:p>
          <a:endParaRPr lang="es-ES"/>
        </a:p>
      </dgm:t>
    </dgm:pt>
    <dgm:pt modelId="{8210F463-359C-4C94-9C52-D15E5EB293A9}" type="sibTrans" cxnId="{64E2911E-E7EE-4489-95A8-32653044D3CA}">
      <dgm:prSet/>
      <dgm:spPr/>
      <dgm:t>
        <a:bodyPr/>
        <a:lstStyle/>
        <a:p>
          <a:endParaRPr lang="es-ES"/>
        </a:p>
      </dgm:t>
    </dgm:pt>
    <dgm:pt modelId="{172AB8AE-7A78-4DCA-8BF5-C175EFD52316}">
      <dgm:prSet phldrT="[Texto]"/>
      <dgm:spPr/>
      <dgm:t>
        <a:bodyPr/>
        <a:lstStyle/>
        <a:p>
          <a:r>
            <a:rPr lang="es-ES" dirty="0"/>
            <a:t>Modelo de Parámetros Distribuidos.</a:t>
          </a:r>
        </a:p>
      </dgm:t>
    </dgm:pt>
    <dgm:pt modelId="{29673138-31D6-4703-B9CB-CAE3AB774EEB}" type="parTrans" cxnId="{F7B423B6-A534-43F1-A5AB-B9902843358F}">
      <dgm:prSet/>
      <dgm:spPr/>
      <dgm:t>
        <a:bodyPr/>
        <a:lstStyle/>
        <a:p>
          <a:endParaRPr lang="es-ES"/>
        </a:p>
      </dgm:t>
    </dgm:pt>
    <dgm:pt modelId="{66D1170F-B0B2-4300-9A3E-8F981908A440}" type="sibTrans" cxnId="{F7B423B6-A534-43F1-A5AB-B9902843358F}">
      <dgm:prSet/>
      <dgm:spPr/>
      <dgm:t>
        <a:bodyPr/>
        <a:lstStyle/>
        <a:p>
          <a:endParaRPr lang="es-ES"/>
        </a:p>
      </dgm:t>
    </dgm:pt>
    <dgm:pt modelId="{8C99AAEC-E641-4550-A8CA-B2400F497F3C}">
      <dgm:prSet phldrT="[Texto]"/>
      <dgm:spPr/>
      <dgm:t>
        <a:bodyPr/>
        <a:lstStyle/>
        <a:p>
          <a:r>
            <a:rPr lang="es-EC" dirty="0"/>
            <a:t>Identificación de modelo lineal de la planta solar.</a:t>
          </a:r>
          <a:endParaRPr lang="es-ES" dirty="0"/>
        </a:p>
      </dgm:t>
    </dgm:pt>
    <dgm:pt modelId="{A91D45F9-FB3D-419F-AE51-A247920DC208}" type="parTrans" cxnId="{B7879C21-2812-414B-BEBA-64187235B733}">
      <dgm:prSet/>
      <dgm:spPr/>
      <dgm:t>
        <a:bodyPr/>
        <a:lstStyle/>
        <a:p>
          <a:endParaRPr lang="es-ES"/>
        </a:p>
      </dgm:t>
    </dgm:pt>
    <dgm:pt modelId="{666F3CF9-8011-4D52-8E1D-A00DCEE3E0A7}" type="sibTrans" cxnId="{B7879C21-2812-414B-BEBA-64187235B733}">
      <dgm:prSet/>
      <dgm:spPr/>
      <dgm:t>
        <a:bodyPr/>
        <a:lstStyle/>
        <a:p>
          <a:endParaRPr lang="es-ES"/>
        </a:p>
      </dgm:t>
    </dgm:pt>
    <dgm:pt modelId="{C096E769-8C44-46D2-B936-A096DA973C54}">
      <dgm:prSet phldrT="[Texto]"/>
      <dgm:spPr/>
      <dgm:t>
        <a:bodyPr/>
        <a:lstStyle/>
        <a:p>
          <a:r>
            <a:rPr lang="es-ES" dirty="0"/>
            <a:t>Estrategia de Control</a:t>
          </a:r>
        </a:p>
      </dgm:t>
    </dgm:pt>
    <dgm:pt modelId="{1B4CD976-7026-4869-999E-689DD5FF41D5}" type="parTrans" cxnId="{170E1CE5-50AF-4AAC-9A68-734F9F888D72}">
      <dgm:prSet/>
      <dgm:spPr/>
      <dgm:t>
        <a:bodyPr/>
        <a:lstStyle/>
        <a:p>
          <a:endParaRPr lang="es-ES"/>
        </a:p>
      </dgm:t>
    </dgm:pt>
    <dgm:pt modelId="{B816A0A6-64FD-4C5B-81CF-5D2A45284318}" type="sibTrans" cxnId="{170E1CE5-50AF-4AAC-9A68-734F9F888D72}">
      <dgm:prSet/>
      <dgm:spPr/>
      <dgm:t>
        <a:bodyPr/>
        <a:lstStyle/>
        <a:p>
          <a:endParaRPr lang="es-ES"/>
        </a:p>
      </dgm:t>
    </dgm:pt>
    <dgm:pt modelId="{4D52F49F-1956-4631-9B8B-7F64D2234EE3}">
      <dgm:prSet phldrT="[Texto]"/>
      <dgm:spPr/>
      <dgm:t>
        <a:bodyPr/>
        <a:lstStyle/>
        <a:p>
          <a:r>
            <a:rPr lang="es-ES" dirty="0"/>
            <a:t>Algoritmo Controlador DMC.</a:t>
          </a:r>
        </a:p>
      </dgm:t>
    </dgm:pt>
    <dgm:pt modelId="{ED6A0105-7529-4F30-B96D-D8515FEC05B9}" type="parTrans" cxnId="{D08F1361-F6D8-4222-9027-A677594FCC9D}">
      <dgm:prSet/>
      <dgm:spPr/>
      <dgm:t>
        <a:bodyPr/>
        <a:lstStyle/>
        <a:p>
          <a:endParaRPr lang="es-ES"/>
        </a:p>
      </dgm:t>
    </dgm:pt>
    <dgm:pt modelId="{38DF24C0-A5A4-4E62-838D-F4B5C5684480}" type="sibTrans" cxnId="{D08F1361-F6D8-4222-9027-A677594FCC9D}">
      <dgm:prSet/>
      <dgm:spPr/>
      <dgm:t>
        <a:bodyPr/>
        <a:lstStyle/>
        <a:p>
          <a:endParaRPr lang="es-ES"/>
        </a:p>
      </dgm:t>
    </dgm:pt>
    <dgm:pt modelId="{4E281595-5BA9-4A3F-83E9-DD3DD3C2FAC5}">
      <dgm:prSet phldrT="[Texto]"/>
      <dgm:spPr/>
      <dgm:t>
        <a:bodyPr/>
        <a:lstStyle/>
        <a:p>
          <a:r>
            <a:rPr lang="es-ES" dirty="0"/>
            <a:t>Parámetros de Sintonización.</a:t>
          </a:r>
        </a:p>
      </dgm:t>
    </dgm:pt>
    <dgm:pt modelId="{CE62DFAD-DBC1-42AA-BC34-CA0D882FBF89}" type="parTrans" cxnId="{AC491448-1898-44B7-946C-B4D20C8B5AB1}">
      <dgm:prSet/>
      <dgm:spPr/>
      <dgm:t>
        <a:bodyPr/>
        <a:lstStyle/>
        <a:p>
          <a:endParaRPr lang="es-ES"/>
        </a:p>
      </dgm:t>
    </dgm:pt>
    <dgm:pt modelId="{4FB9A129-B39D-4631-90F3-8C32BA6DFBCF}" type="sibTrans" cxnId="{AC491448-1898-44B7-946C-B4D20C8B5AB1}">
      <dgm:prSet/>
      <dgm:spPr/>
      <dgm:t>
        <a:bodyPr/>
        <a:lstStyle/>
        <a:p>
          <a:endParaRPr lang="es-ES"/>
        </a:p>
      </dgm:t>
    </dgm:pt>
    <dgm:pt modelId="{F3589881-EA11-45B7-A275-8194E64989C5}">
      <dgm:prSet phldrT="[Texto]"/>
      <dgm:spPr/>
      <dgm:t>
        <a:bodyPr/>
        <a:lstStyle/>
        <a:p>
          <a:r>
            <a:rPr lang="es-ES" dirty="0"/>
            <a:t>Control por Matriz Dinámica.</a:t>
          </a:r>
        </a:p>
      </dgm:t>
    </dgm:pt>
    <dgm:pt modelId="{B01EB2E6-E037-456A-B905-43EF9E1B99FC}" type="parTrans" cxnId="{275CBD74-3CDA-42D2-93BB-72816DB33C5C}">
      <dgm:prSet/>
      <dgm:spPr/>
      <dgm:t>
        <a:bodyPr/>
        <a:lstStyle/>
        <a:p>
          <a:endParaRPr lang="es-ES"/>
        </a:p>
      </dgm:t>
    </dgm:pt>
    <dgm:pt modelId="{C2AEB73D-7347-4F0B-8A14-413FFA74FB7D}" type="sibTrans" cxnId="{275CBD74-3CDA-42D2-93BB-72816DB33C5C}">
      <dgm:prSet/>
      <dgm:spPr/>
      <dgm:t>
        <a:bodyPr/>
        <a:lstStyle/>
        <a:p>
          <a:endParaRPr lang="es-ES"/>
        </a:p>
      </dgm:t>
    </dgm:pt>
    <dgm:pt modelId="{1849B904-D64D-4A23-99B5-87DA213E3D42}">
      <dgm:prSet phldrT="[Texto]"/>
      <dgm:spPr/>
      <dgm:t>
        <a:bodyPr/>
        <a:lstStyle/>
        <a:p>
          <a:r>
            <a:rPr lang="es-EC" dirty="0"/>
            <a:t>Evaluación del DMC con el Modelo Lineal de segundo orden.</a:t>
          </a:r>
          <a:endParaRPr lang="es-ES" dirty="0"/>
        </a:p>
      </dgm:t>
    </dgm:pt>
    <dgm:pt modelId="{AE4D30EF-0ED4-474D-826D-5A518C6F0373}" type="parTrans" cxnId="{E4A5D049-B6FC-402E-B033-0DAFCB38D1C6}">
      <dgm:prSet/>
      <dgm:spPr/>
      <dgm:t>
        <a:bodyPr/>
        <a:lstStyle/>
        <a:p>
          <a:endParaRPr lang="es-ES"/>
        </a:p>
      </dgm:t>
    </dgm:pt>
    <dgm:pt modelId="{72268FA5-1EA0-43F9-B4A5-AE1454CED284}" type="sibTrans" cxnId="{E4A5D049-B6FC-402E-B033-0DAFCB38D1C6}">
      <dgm:prSet/>
      <dgm:spPr/>
      <dgm:t>
        <a:bodyPr/>
        <a:lstStyle/>
        <a:p>
          <a:endParaRPr lang="es-ES"/>
        </a:p>
      </dgm:t>
    </dgm:pt>
    <dgm:pt modelId="{90792F6E-2D93-4FCC-83BC-0BE214289734}">
      <dgm:prSet phldrT="[Texto]"/>
      <dgm:spPr/>
      <dgm:t>
        <a:bodyPr/>
        <a:lstStyle/>
        <a:p>
          <a:r>
            <a:rPr lang="es-EC" dirty="0"/>
            <a:t> Evaluación del DMC con el Modelo de parámetros distribuido.</a:t>
          </a:r>
          <a:endParaRPr lang="es-ES" dirty="0"/>
        </a:p>
      </dgm:t>
    </dgm:pt>
    <dgm:pt modelId="{33069EFE-B73A-4921-ACC9-F42CF741BD33}" type="parTrans" cxnId="{407EDCD4-28F8-4DA2-8C18-F3CB4BF42FE5}">
      <dgm:prSet/>
      <dgm:spPr/>
      <dgm:t>
        <a:bodyPr/>
        <a:lstStyle/>
        <a:p>
          <a:endParaRPr lang="es-ES"/>
        </a:p>
      </dgm:t>
    </dgm:pt>
    <dgm:pt modelId="{5EDCA362-DC77-4B93-A006-2F304171863C}" type="sibTrans" cxnId="{407EDCD4-28F8-4DA2-8C18-F3CB4BF42FE5}">
      <dgm:prSet/>
      <dgm:spPr/>
      <dgm:t>
        <a:bodyPr/>
        <a:lstStyle/>
        <a:p>
          <a:endParaRPr lang="es-ES"/>
        </a:p>
      </dgm:t>
    </dgm:pt>
    <dgm:pt modelId="{6C9ACF3F-7F6D-47F7-B223-3B5FA86B8918}">
      <dgm:prSet phldrT="[Texto]"/>
      <dgm:spPr/>
      <dgm:t>
        <a:bodyPr/>
        <a:lstStyle/>
        <a:p>
          <a:r>
            <a:rPr lang="es-ES" dirty="0"/>
            <a:t>Conclusiones y recomendaciones</a:t>
          </a:r>
        </a:p>
      </dgm:t>
    </dgm:pt>
    <dgm:pt modelId="{908C9EC3-89CF-43F7-ACB3-46A45960CF00}" type="parTrans" cxnId="{F13EABB1-952C-4C21-B5B7-93003515393A}">
      <dgm:prSet/>
      <dgm:spPr/>
      <dgm:t>
        <a:bodyPr/>
        <a:lstStyle/>
        <a:p>
          <a:endParaRPr lang="es-ES"/>
        </a:p>
      </dgm:t>
    </dgm:pt>
    <dgm:pt modelId="{EF08B548-B075-402B-AF58-5CF88C3CFC77}" type="sibTrans" cxnId="{F13EABB1-952C-4C21-B5B7-93003515393A}">
      <dgm:prSet/>
      <dgm:spPr/>
      <dgm:t>
        <a:bodyPr/>
        <a:lstStyle/>
        <a:p>
          <a:endParaRPr lang="es-ES"/>
        </a:p>
      </dgm:t>
    </dgm:pt>
    <dgm:pt modelId="{27FAD484-7101-4B6C-976D-9C4BE2AFCB07}" type="pres">
      <dgm:prSet presAssocID="{8B6FB25A-4DFE-49C2-8101-568F4B3EB992}" presName="linear" presStyleCnt="0">
        <dgm:presLayoutVars>
          <dgm:animLvl val="lvl"/>
          <dgm:resizeHandles val="exact"/>
        </dgm:presLayoutVars>
      </dgm:prSet>
      <dgm:spPr/>
    </dgm:pt>
    <dgm:pt modelId="{FE465687-0209-4B7D-B836-86FEC002F06F}" type="pres">
      <dgm:prSet presAssocID="{FEB73FE2-2C7D-4D2E-B50C-09D20DBC1D19}" presName="parentText" presStyleLbl="node1" presStyleIdx="0" presStyleCnt="4">
        <dgm:presLayoutVars>
          <dgm:chMax val="0"/>
          <dgm:bulletEnabled val="1"/>
        </dgm:presLayoutVars>
      </dgm:prSet>
      <dgm:spPr/>
    </dgm:pt>
    <dgm:pt modelId="{01201C11-1814-4DAA-8DC3-9D5C6276D3EE}" type="pres">
      <dgm:prSet presAssocID="{FEB73FE2-2C7D-4D2E-B50C-09D20DBC1D19}" presName="childText" presStyleLbl="revTx" presStyleIdx="0" presStyleCnt="3">
        <dgm:presLayoutVars>
          <dgm:bulletEnabled val="1"/>
        </dgm:presLayoutVars>
      </dgm:prSet>
      <dgm:spPr/>
    </dgm:pt>
    <dgm:pt modelId="{D98D5023-E80A-47C0-92B4-6ED093E30EFC}" type="pres">
      <dgm:prSet presAssocID="{479939E9-39D8-419B-99D2-BB738AF39A9F}" presName="parentText" presStyleLbl="node1" presStyleIdx="1" presStyleCnt="4">
        <dgm:presLayoutVars>
          <dgm:chMax val="0"/>
          <dgm:bulletEnabled val="1"/>
        </dgm:presLayoutVars>
      </dgm:prSet>
      <dgm:spPr/>
    </dgm:pt>
    <dgm:pt modelId="{3EAE9E86-26E4-4424-8F6E-A1985EAB8346}" type="pres">
      <dgm:prSet presAssocID="{479939E9-39D8-419B-99D2-BB738AF39A9F}" presName="childText" presStyleLbl="revTx" presStyleIdx="1" presStyleCnt="3">
        <dgm:presLayoutVars>
          <dgm:bulletEnabled val="1"/>
        </dgm:presLayoutVars>
      </dgm:prSet>
      <dgm:spPr/>
    </dgm:pt>
    <dgm:pt modelId="{4D97C937-39F3-425E-ACCD-A0E8B29BF903}" type="pres">
      <dgm:prSet presAssocID="{892DF42E-9568-4E56-9B43-71D24AB034EF}" presName="parentText" presStyleLbl="node1" presStyleIdx="2" presStyleCnt="4">
        <dgm:presLayoutVars>
          <dgm:chMax val="0"/>
          <dgm:bulletEnabled val="1"/>
        </dgm:presLayoutVars>
      </dgm:prSet>
      <dgm:spPr/>
    </dgm:pt>
    <dgm:pt modelId="{E1FBCAB3-1672-4C6D-9F33-7EA8857C7499}" type="pres">
      <dgm:prSet presAssocID="{892DF42E-9568-4E56-9B43-71D24AB034EF}" presName="childText" presStyleLbl="revTx" presStyleIdx="2" presStyleCnt="3">
        <dgm:presLayoutVars>
          <dgm:bulletEnabled val="1"/>
        </dgm:presLayoutVars>
      </dgm:prSet>
      <dgm:spPr/>
    </dgm:pt>
    <dgm:pt modelId="{DC9DD15B-4C00-47DE-948C-33E0BAB6EE1D}" type="pres">
      <dgm:prSet presAssocID="{6C9ACF3F-7F6D-47F7-B223-3B5FA86B8918}" presName="parentText" presStyleLbl="node1" presStyleIdx="3" presStyleCnt="4">
        <dgm:presLayoutVars>
          <dgm:chMax val="0"/>
          <dgm:bulletEnabled val="1"/>
        </dgm:presLayoutVars>
      </dgm:prSet>
      <dgm:spPr/>
    </dgm:pt>
  </dgm:ptLst>
  <dgm:cxnLst>
    <dgm:cxn modelId="{90ED2901-A427-442A-ABDB-FB647068C1B5}" srcId="{8B6FB25A-4DFE-49C2-8101-568F4B3EB992}" destId="{892DF42E-9568-4E56-9B43-71D24AB034EF}" srcOrd="2" destOrd="0" parTransId="{0A510B80-C67F-4D0A-9052-2A7650028F09}" sibTransId="{12C98A6C-0765-432E-A518-EA538050BEC7}"/>
    <dgm:cxn modelId="{5B70DE08-5DEA-4F4B-8FA6-B9608F6FF1A9}" srcId="{FEB73FE2-2C7D-4D2E-B50C-09D20DBC1D19}" destId="{6F16247D-6D36-441E-A960-8FB9C20FD453}" srcOrd="1" destOrd="0" parTransId="{0B034F76-95D8-4D79-839C-352ACF3E00CE}" sibTransId="{9563138C-C02E-4DF8-9940-71D4E49B5A4B}"/>
    <dgm:cxn modelId="{D9DFA40D-3B23-40F9-B85F-F9B3D0B7D121}" type="presOf" srcId="{90792F6E-2D93-4FCC-83BC-0BE214289734}" destId="{E1FBCAB3-1672-4C6D-9F33-7EA8857C7499}" srcOrd="0" destOrd="1" presId="urn:microsoft.com/office/officeart/2005/8/layout/vList2"/>
    <dgm:cxn modelId="{68552D11-14F7-439C-B817-428B9C49ECE7}" type="presOf" srcId="{8C99AAEC-E641-4550-A8CA-B2400F497F3C}" destId="{3EAE9E86-26E4-4424-8F6E-A1985EAB8346}" srcOrd="0" destOrd="4" presId="urn:microsoft.com/office/officeart/2005/8/layout/vList2"/>
    <dgm:cxn modelId="{DCCD0913-36B9-41AC-84F8-F05137279969}" type="presOf" srcId="{FEB73FE2-2C7D-4D2E-B50C-09D20DBC1D19}" destId="{FE465687-0209-4B7D-B836-86FEC002F06F}" srcOrd="0" destOrd="0" presId="urn:microsoft.com/office/officeart/2005/8/layout/vList2"/>
    <dgm:cxn modelId="{64E2911E-E7EE-4489-95A8-32653044D3CA}" srcId="{479939E9-39D8-419B-99D2-BB738AF39A9F}" destId="{BC180200-4B1A-4DC0-9CFB-DBF2CE9ED877}" srcOrd="2" destOrd="0" parTransId="{099183AA-8353-4F31-99B9-EC3AD1068FE8}" sibTransId="{8210F463-359C-4C94-9C52-D15E5EB293A9}"/>
    <dgm:cxn modelId="{F1CACA1E-213C-4831-9101-FE17A80F0C9B}" type="presOf" srcId="{172AB8AE-7A78-4DCA-8BF5-C175EFD52316}" destId="{3EAE9E86-26E4-4424-8F6E-A1985EAB8346}" srcOrd="0" destOrd="3" presId="urn:microsoft.com/office/officeart/2005/8/layout/vList2"/>
    <dgm:cxn modelId="{B7879C21-2812-414B-BEBA-64187235B733}" srcId="{BC180200-4B1A-4DC0-9CFB-DBF2CE9ED877}" destId="{8C99AAEC-E641-4550-A8CA-B2400F497F3C}" srcOrd="1" destOrd="0" parTransId="{A91D45F9-FB3D-419F-AE51-A247920DC208}" sibTransId="{666F3CF9-8011-4D52-8E1D-A00DCEE3E0A7}"/>
    <dgm:cxn modelId="{736E2A32-8A19-407A-957C-CAA51B4FE709}" type="presOf" srcId="{FDDDFBF5-0840-471E-ADE5-C3DE17DDF174}" destId="{01201C11-1814-4DAA-8DC3-9D5C6276D3EE}" srcOrd="0" destOrd="3" presId="urn:microsoft.com/office/officeart/2005/8/layout/vList2"/>
    <dgm:cxn modelId="{06C0945C-4089-4133-8A05-298FA5066643}" type="presOf" srcId="{892DF42E-9568-4E56-9B43-71D24AB034EF}" destId="{4D97C937-39F3-425E-ACCD-A0E8B29BF903}" srcOrd="0" destOrd="0" presId="urn:microsoft.com/office/officeart/2005/8/layout/vList2"/>
    <dgm:cxn modelId="{53DB6D5E-2454-4E52-A8C6-3079634533E3}" type="presOf" srcId="{1849B904-D64D-4A23-99B5-87DA213E3D42}" destId="{E1FBCAB3-1672-4C6D-9F33-7EA8857C7499}" srcOrd="0" destOrd="0" presId="urn:microsoft.com/office/officeart/2005/8/layout/vList2"/>
    <dgm:cxn modelId="{D08F1361-F6D8-4222-9027-A677594FCC9D}" srcId="{C096E769-8C44-46D2-B936-A096DA973C54}" destId="{4D52F49F-1956-4631-9B8B-7F64D2234EE3}" srcOrd="0" destOrd="0" parTransId="{ED6A0105-7529-4F30-B96D-D8515FEC05B9}" sibTransId="{38DF24C0-A5A4-4E62-838D-F4B5C5684480}"/>
    <dgm:cxn modelId="{CE613A41-E829-4BB0-ACB5-70CEB66059CE}" type="presOf" srcId="{4D52F49F-1956-4631-9B8B-7F64D2234EE3}" destId="{3EAE9E86-26E4-4424-8F6E-A1985EAB8346}" srcOrd="0" destOrd="6" presId="urn:microsoft.com/office/officeart/2005/8/layout/vList2"/>
    <dgm:cxn modelId="{29791D67-4BD1-465B-BC99-A661BA2D597C}" type="presOf" srcId="{479939E9-39D8-419B-99D2-BB738AF39A9F}" destId="{D98D5023-E80A-47C0-92B4-6ED093E30EFC}" srcOrd="0" destOrd="0" presId="urn:microsoft.com/office/officeart/2005/8/layout/vList2"/>
    <dgm:cxn modelId="{77113967-1F8A-4073-BFDB-FA1A5774C957}" type="presOf" srcId="{BC180200-4B1A-4DC0-9CFB-DBF2CE9ED877}" destId="{3EAE9E86-26E4-4424-8F6E-A1985EAB8346}" srcOrd="0" destOrd="2" presId="urn:microsoft.com/office/officeart/2005/8/layout/vList2"/>
    <dgm:cxn modelId="{AC491448-1898-44B7-946C-B4D20C8B5AB1}" srcId="{C096E769-8C44-46D2-B936-A096DA973C54}" destId="{4E281595-5BA9-4A3F-83E9-DD3DD3C2FAC5}" srcOrd="1" destOrd="0" parTransId="{CE62DFAD-DBC1-42AA-BC34-CA0D882FBF89}" sibTransId="{4FB9A129-B39D-4631-90F3-8C32BA6DFBCF}"/>
    <dgm:cxn modelId="{EA49CB69-EA21-47F5-91E5-4238F681AEF6}" srcId="{479939E9-39D8-419B-99D2-BB738AF39A9F}" destId="{F2F6E57C-FE3A-4FEF-971E-FF7DA9E5E2A8}" srcOrd="0" destOrd="0" parTransId="{DFBC1085-DF34-41F6-83CD-F0E8D832B61A}" sibTransId="{F2E5E021-E02F-4FD7-A22D-274FA245CC7C}"/>
    <dgm:cxn modelId="{E4A5D049-B6FC-402E-B033-0DAFCB38D1C6}" srcId="{892DF42E-9568-4E56-9B43-71D24AB034EF}" destId="{1849B904-D64D-4A23-99B5-87DA213E3D42}" srcOrd="0" destOrd="0" parTransId="{AE4D30EF-0ED4-474D-826D-5A518C6F0373}" sibTransId="{72268FA5-1EA0-43F9-B4A5-AE1454CED284}"/>
    <dgm:cxn modelId="{E387666D-FF56-42B7-982F-DCBCFBA1C186}" srcId="{FEB73FE2-2C7D-4D2E-B50C-09D20DBC1D19}" destId="{FDDDFBF5-0840-471E-ADE5-C3DE17DDF174}" srcOrd="3" destOrd="0" parTransId="{D56279EE-22BA-4A1E-883E-3F2960C93F22}" sibTransId="{FC4E1ECC-1BB1-4346-8CA3-4C7F891CCCE8}"/>
    <dgm:cxn modelId="{DA83BA6D-866F-4D51-9FE0-3C74B8D7FE4E}" srcId="{479939E9-39D8-419B-99D2-BB738AF39A9F}" destId="{69BC16C1-5494-49A5-9441-F62814BB5B09}" srcOrd="1" destOrd="0" parTransId="{D825DCAB-A509-49D6-8923-3087A13AB786}" sibTransId="{DBBE425B-2263-4CB7-AE06-C5D5D4F138A1}"/>
    <dgm:cxn modelId="{275CBD74-3CDA-42D2-93BB-72816DB33C5C}" srcId="{FDDDFBF5-0840-471E-ADE5-C3DE17DDF174}" destId="{F3589881-EA11-45B7-A275-8194E64989C5}" srcOrd="0" destOrd="0" parTransId="{B01EB2E6-E037-456A-B905-43EF9E1B99FC}" sibTransId="{C2AEB73D-7347-4F0B-8A14-413FFA74FB7D}"/>
    <dgm:cxn modelId="{27F67F80-5847-478E-90F5-A5623F10350E}" type="presOf" srcId="{4E281595-5BA9-4A3F-83E9-DD3DD3C2FAC5}" destId="{3EAE9E86-26E4-4424-8F6E-A1985EAB8346}" srcOrd="0" destOrd="7" presId="urn:microsoft.com/office/officeart/2005/8/layout/vList2"/>
    <dgm:cxn modelId="{A9191B88-5CA1-428E-8F76-58FF50BF8604}" type="presOf" srcId="{69BC16C1-5494-49A5-9441-F62814BB5B09}" destId="{3EAE9E86-26E4-4424-8F6E-A1985EAB8346}" srcOrd="0" destOrd="1" presId="urn:microsoft.com/office/officeart/2005/8/layout/vList2"/>
    <dgm:cxn modelId="{21F9698F-F2A4-407E-ACBC-89D46EC97F21}" srcId="{8B6FB25A-4DFE-49C2-8101-568F4B3EB992}" destId="{479939E9-39D8-419B-99D2-BB738AF39A9F}" srcOrd="1" destOrd="0" parTransId="{43343BB5-7E2F-4B1E-B058-A559D2F6A071}" sibTransId="{6BF3D780-28CA-4A6F-AC03-1C1C79B0492C}"/>
    <dgm:cxn modelId="{D9D4EA97-38B3-4100-AE5E-1D9D5488FC05}" type="presOf" srcId="{8B6FB25A-4DFE-49C2-8101-568F4B3EB992}" destId="{27FAD484-7101-4B6C-976D-9C4BE2AFCB07}" srcOrd="0" destOrd="0" presId="urn:microsoft.com/office/officeart/2005/8/layout/vList2"/>
    <dgm:cxn modelId="{663AC4A6-DED0-4D6B-BB50-2ECA253872DC}" type="presOf" srcId="{6F16247D-6D36-441E-A960-8FB9C20FD453}" destId="{01201C11-1814-4DAA-8DC3-9D5C6276D3EE}" srcOrd="0" destOrd="1" presId="urn:microsoft.com/office/officeart/2005/8/layout/vList2"/>
    <dgm:cxn modelId="{A27FFFA6-C7C4-4210-8C98-65F7584620E4}" type="presOf" srcId="{F3589881-EA11-45B7-A275-8194E64989C5}" destId="{01201C11-1814-4DAA-8DC3-9D5C6276D3EE}" srcOrd="0" destOrd="4" presId="urn:microsoft.com/office/officeart/2005/8/layout/vList2"/>
    <dgm:cxn modelId="{F13EABB1-952C-4C21-B5B7-93003515393A}" srcId="{8B6FB25A-4DFE-49C2-8101-568F4B3EB992}" destId="{6C9ACF3F-7F6D-47F7-B223-3B5FA86B8918}" srcOrd="3" destOrd="0" parTransId="{908C9EC3-89CF-43F7-ACB3-46A45960CF00}" sibTransId="{EF08B548-B075-402B-AF58-5CF88C3CFC77}"/>
    <dgm:cxn modelId="{A7B4CDB4-B973-4C25-ABF5-2278FF7BE5FC}" srcId="{FEB73FE2-2C7D-4D2E-B50C-09D20DBC1D19}" destId="{FB7888EE-3D05-46FA-9FE2-2773C1B0BD0B}" srcOrd="2" destOrd="0" parTransId="{6D7EBF16-533A-473A-A26E-94E357C126CC}" sibTransId="{C78886C6-5F11-4D56-85B2-4B21230BC9EF}"/>
    <dgm:cxn modelId="{F7B423B6-A534-43F1-A5AB-B9902843358F}" srcId="{BC180200-4B1A-4DC0-9CFB-DBF2CE9ED877}" destId="{172AB8AE-7A78-4DCA-8BF5-C175EFD52316}" srcOrd="0" destOrd="0" parTransId="{29673138-31D6-4703-B9CB-CAE3AB774EEB}" sibTransId="{66D1170F-B0B2-4300-9A3E-8F981908A440}"/>
    <dgm:cxn modelId="{D8497DB6-9888-4F7B-81E8-3C3DA2F99899}" srcId="{8B6FB25A-4DFE-49C2-8101-568F4B3EB992}" destId="{FEB73FE2-2C7D-4D2E-B50C-09D20DBC1D19}" srcOrd="0" destOrd="0" parTransId="{00F70177-D656-44A6-8B02-B8A206A50F2C}" sibTransId="{1667B7FD-0523-42C9-BD33-64B64B035436}"/>
    <dgm:cxn modelId="{5572C0BE-E565-4333-90E8-BE51C246D3B1}" type="presOf" srcId="{FB7888EE-3D05-46FA-9FE2-2773C1B0BD0B}" destId="{01201C11-1814-4DAA-8DC3-9D5C6276D3EE}" srcOrd="0" destOrd="2" presId="urn:microsoft.com/office/officeart/2005/8/layout/vList2"/>
    <dgm:cxn modelId="{99B4E3C0-14D9-4234-95CA-60BEA045BBEE}" srcId="{FEB73FE2-2C7D-4D2E-B50C-09D20DBC1D19}" destId="{6130DA7C-6F0C-40F3-A56A-3ADA834E765A}" srcOrd="0" destOrd="0" parTransId="{2E4471D7-AE0E-4263-BE23-3612A99F371A}" sibTransId="{2EF13742-1C93-4FD2-9602-B6A3B55C4036}"/>
    <dgm:cxn modelId="{3F6BE2C5-CC4D-488A-BC8E-CF8FB8CF303C}" type="presOf" srcId="{6C9ACF3F-7F6D-47F7-B223-3B5FA86B8918}" destId="{DC9DD15B-4C00-47DE-948C-33E0BAB6EE1D}" srcOrd="0" destOrd="0" presId="urn:microsoft.com/office/officeart/2005/8/layout/vList2"/>
    <dgm:cxn modelId="{0D501BC7-BFC2-43E2-94A0-1BFAB754F392}" type="presOf" srcId="{F2F6E57C-FE3A-4FEF-971E-FF7DA9E5E2A8}" destId="{3EAE9E86-26E4-4424-8F6E-A1985EAB8346}" srcOrd="0" destOrd="0" presId="urn:microsoft.com/office/officeart/2005/8/layout/vList2"/>
    <dgm:cxn modelId="{407EDCD4-28F8-4DA2-8C18-F3CB4BF42FE5}" srcId="{892DF42E-9568-4E56-9B43-71D24AB034EF}" destId="{90792F6E-2D93-4FCC-83BC-0BE214289734}" srcOrd="1" destOrd="0" parTransId="{33069EFE-B73A-4921-ACC9-F42CF741BD33}" sibTransId="{5EDCA362-DC77-4B93-A006-2F304171863C}"/>
    <dgm:cxn modelId="{DE4D99D7-9318-4435-ACB2-86E2F616FA49}" type="presOf" srcId="{C096E769-8C44-46D2-B936-A096DA973C54}" destId="{3EAE9E86-26E4-4424-8F6E-A1985EAB8346}" srcOrd="0" destOrd="5" presId="urn:microsoft.com/office/officeart/2005/8/layout/vList2"/>
    <dgm:cxn modelId="{D3B8DDDA-0D64-4150-AB5F-E4E925E7195C}" type="presOf" srcId="{6130DA7C-6F0C-40F3-A56A-3ADA834E765A}" destId="{01201C11-1814-4DAA-8DC3-9D5C6276D3EE}" srcOrd="0" destOrd="0" presId="urn:microsoft.com/office/officeart/2005/8/layout/vList2"/>
    <dgm:cxn modelId="{170E1CE5-50AF-4AAC-9A68-734F9F888D72}" srcId="{479939E9-39D8-419B-99D2-BB738AF39A9F}" destId="{C096E769-8C44-46D2-B936-A096DA973C54}" srcOrd="3" destOrd="0" parTransId="{1B4CD976-7026-4869-999E-689DD5FF41D5}" sibTransId="{B816A0A6-64FD-4C5B-81CF-5D2A45284318}"/>
    <dgm:cxn modelId="{B4C653C3-AD29-4111-9080-6338D9B873C4}" type="presParOf" srcId="{27FAD484-7101-4B6C-976D-9C4BE2AFCB07}" destId="{FE465687-0209-4B7D-B836-86FEC002F06F}" srcOrd="0" destOrd="0" presId="urn:microsoft.com/office/officeart/2005/8/layout/vList2"/>
    <dgm:cxn modelId="{3CD6B335-51AE-43F6-9026-5B096BB58DFB}" type="presParOf" srcId="{27FAD484-7101-4B6C-976D-9C4BE2AFCB07}" destId="{01201C11-1814-4DAA-8DC3-9D5C6276D3EE}" srcOrd="1" destOrd="0" presId="urn:microsoft.com/office/officeart/2005/8/layout/vList2"/>
    <dgm:cxn modelId="{3B7FB1EA-4FEB-4275-B091-17E292B986E3}" type="presParOf" srcId="{27FAD484-7101-4B6C-976D-9C4BE2AFCB07}" destId="{D98D5023-E80A-47C0-92B4-6ED093E30EFC}" srcOrd="2" destOrd="0" presId="urn:microsoft.com/office/officeart/2005/8/layout/vList2"/>
    <dgm:cxn modelId="{E40756FD-6CC8-4309-9358-D412C972511E}" type="presParOf" srcId="{27FAD484-7101-4B6C-976D-9C4BE2AFCB07}" destId="{3EAE9E86-26E4-4424-8F6E-A1985EAB8346}" srcOrd="3" destOrd="0" presId="urn:microsoft.com/office/officeart/2005/8/layout/vList2"/>
    <dgm:cxn modelId="{8409831F-3A0F-46A0-AB87-EEF4A865C078}" type="presParOf" srcId="{27FAD484-7101-4B6C-976D-9C4BE2AFCB07}" destId="{4D97C937-39F3-425E-ACCD-A0E8B29BF903}" srcOrd="4" destOrd="0" presId="urn:microsoft.com/office/officeart/2005/8/layout/vList2"/>
    <dgm:cxn modelId="{DA341EBA-D929-4173-B77A-511AD566BC60}" type="presParOf" srcId="{27FAD484-7101-4B6C-976D-9C4BE2AFCB07}" destId="{E1FBCAB3-1672-4C6D-9F33-7EA8857C7499}" srcOrd="5" destOrd="0" presId="urn:microsoft.com/office/officeart/2005/8/layout/vList2"/>
    <dgm:cxn modelId="{54A16219-A889-4670-AA02-B6DA7069103D}" type="presParOf" srcId="{27FAD484-7101-4B6C-976D-9C4BE2AFCB07}" destId="{DC9DD15B-4C00-47DE-948C-33E0BAB6EE1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957241-DFEE-4033-8EF9-8FC4D9FB5C79}" type="doc">
      <dgm:prSet loTypeId="urn:microsoft.com/office/officeart/2005/8/layout/matrix2" loCatId="matrix" qsTypeId="urn:microsoft.com/office/officeart/2005/8/quickstyle/3d1" qsCatId="3D" csTypeId="urn:microsoft.com/office/officeart/2005/8/colors/accent1_2" csCatId="accent1" phldr="1"/>
      <dgm:spPr/>
      <dgm:t>
        <a:bodyPr/>
        <a:lstStyle/>
        <a:p>
          <a:endParaRPr lang="es-ES"/>
        </a:p>
      </dgm:t>
    </dgm:pt>
    <dgm:pt modelId="{C1955CDE-9866-414F-B9C7-F8E3F168782E}">
      <dgm:prSet phldrT="[Texto]" custT="1"/>
      <dgm:spPr/>
      <dgm:t>
        <a:bodyPr/>
        <a:lstStyle/>
        <a:p>
          <a:r>
            <a:rPr lang="es-ES" sz="2400" dirty="0"/>
            <a:t>Térmica</a:t>
          </a:r>
        </a:p>
      </dgm:t>
    </dgm:pt>
    <dgm:pt modelId="{0F59ADCE-7CB6-45F4-9E55-F9CDED0A2AAD}" type="parTrans" cxnId="{BDBF5703-14D9-4451-9323-79A56B44CE0B}">
      <dgm:prSet/>
      <dgm:spPr/>
      <dgm:t>
        <a:bodyPr/>
        <a:lstStyle/>
        <a:p>
          <a:endParaRPr lang="es-ES" sz="2400"/>
        </a:p>
      </dgm:t>
    </dgm:pt>
    <dgm:pt modelId="{1AD8F927-0E27-46CE-99AD-D9C0405AB025}" type="sibTrans" cxnId="{BDBF5703-14D9-4451-9323-79A56B44CE0B}">
      <dgm:prSet/>
      <dgm:spPr/>
      <dgm:t>
        <a:bodyPr/>
        <a:lstStyle/>
        <a:p>
          <a:endParaRPr lang="es-ES" sz="2400"/>
        </a:p>
      </dgm:t>
    </dgm:pt>
    <dgm:pt modelId="{CDB251BF-5C2E-4E30-9F65-9C8093945175}">
      <dgm:prSet phldrT="[Texto]" custT="1"/>
      <dgm:spPr/>
      <dgm:t>
        <a:bodyPr/>
        <a:lstStyle/>
        <a:p>
          <a:r>
            <a:rPr lang="es-ES" sz="2400" dirty="0"/>
            <a:t>Fotovoltaica</a:t>
          </a:r>
        </a:p>
      </dgm:t>
    </dgm:pt>
    <dgm:pt modelId="{74E00D9F-18D5-41F1-BA4F-83F36E850084}" type="parTrans" cxnId="{7A8F7DBD-2C9F-45B0-A8B6-4C1E8CEC234E}">
      <dgm:prSet/>
      <dgm:spPr/>
      <dgm:t>
        <a:bodyPr/>
        <a:lstStyle/>
        <a:p>
          <a:endParaRPr lang="es-ES" sz="2400"/>
        </a:p>
      </dgm:t>
    </dgm:pt>
    <dgm:pt modelId="{48ADEA89-3F96-4364-8089-847FBE26D905}" type="sibTrans" cxnId="{7A8F7DBD-2C9F-45B0-A8B6-4C1E8CEC234E}">
      <dgm:prSet/>
      <dgm:spPr/>
      <dgm:t>
        <a:bodyPr/>
        <a:lstStyle/>
        <a:p>
          <a:endParaRPr lang="es-ES" sz="2400"/>
        </a:p>
      </dgm:t>
    </dgm:pt>
    <dgm:pt modelId="{47C767B7-445F-4DF8-93AF-53FD517638FC}">
      <dgm:prSet phldrT="[Texto]" custT="1"/>
      <dgm:spPr/>
      <dgm:t>
        <a:bodyPr/>
        <a:lstStyle/>
        <a:p>
          <a:r>
            <a:rPr lang="es-ES" sz="2400" dirty="0"/>
            <a:t>Eólico-Solar</a:t>
          </a:r>
        </a:p>
      </dgm:t>
    </dgm:pt>
    <dgm:pt modelId="{3401CE58-DC20-47E0-8E10-A1831CC7F13E}" type="parTrans" cxnId="{2BFE736F-457F-4DD2-A1E0-E27C649241EE}">
      <dgm:prSet/>
      <dgm:spPr/>
      <dgm:t>
        <a:bodyPr/>
        <a:lstStyle/>
        <a:p>
          <a:endParaRPr lang="es-ES" sz="2400"/>
        </a:p>
      </dgm:t>
    </dgm:pt>
    <dgm:pt modelId="{C710E49B-E66D-43D9-9F68-CB3FCB9BC9FC}" type="sibTrans" cxnId="{2BFE736F-457F-4DD2-A1E0-E27C649241EE}">
      <dgm:prSet/>
      <dgm:spPr/>
      <dgm:t>
        <a:bodyPr/>
        <a:lstStyle/>
        <a:p>
          <a:endParaRPr lang="es-ES" sz="2400"/>
        </a:p>
      </dgm:t>
    </dgm:pt>
    <dgm:pt modelId="{9B7308BF-08E4-46AC-8091-4CF5D705BE4F}">
      <dgm:prSet phldrT="[Texto]" custT="1"/>
      <dgm:spPr/>
      <dgm:t>
        <a:bodyPr/>
        <a:lstStyle/>
        <a:p>
          <a:r>
            <a:rPr lang="es-ES" sz="2400" dirty="0"/>
            <a:t> </a:t>
          </a:r>
          <a:r>
            <a:rPr lang="es-ES" sz="2400" dirty="0" err="1"/>
            <a:t>Termosolar</a:t>
          </a:r>
          <a:r>
            <a:rPr lang="es-ES" sz="2400" dirty="0"/>
            <a:t> de concentración</a:t>
          </a:r>
        </a:p>
      </dgm:t>
    </dgm:pt>
    <dgm:pt modelId="{F94344A6-E43E-4E88-A375-0E19071397CB}" type="parTrans" cxnId="{5D7B09DC-164E-4234-9BE4-774C3E5929A8}">
      <dgm:prSet/>
      <dgm:spPr/>
      <dgm:t>
        <a:bodyPr/>
        <a:lstStyle/>
        <a:p>
          <a:endParaRPr lang="es-ES" sz="2400"/>
        </a:p>
      </dgm:t>
    </dgm:pt>
    <dgm:pt modelId="{D571F295-C50E-4BE5-ACBF-225515BB24CF}" type="sibTrans" cxnId="{5D7B09DC-164E-4234-9BE4-774C3E5929A8}">
      <dgm:prSet/>
      <dgm:spPr/>
      <dgm:t>
        <a:bodyPr/>
        <a:lstStyle/>
        <a:p>
          <a:endParaRPr lang="es-ES" sz="2400"/>
        </a:p>
      </dgm:t>
    </dgm:pt>
    <dgm:pt modelId="{3C9EF40E-7C2E-46F5-BF75-0BC44172AD7F}" type="pres">
      <dgm:prSet presAssocID="{4F957241-DFEE-4033-8EF9-8FC4D9FB5C79}" presName="matrix" presStyleCnt="0">
        <dgm:presLayoutVars>
          <dgm:chMax val="1"/>
          <dgm:dir/>
          <dgm:resizeHandles val="exact"/>
        </dgm:presLayoutVars>
      </dgm:prSet>
      <dgm:spPr/>
    </dgm:pt>
    <dgm:pt modelId="{7EB327F7-1120-4EEF-BF10-E9FEFDE18F33}" type="pres">
      <dgm:prSet presAssocID="{4F957241-DFEE-4033-8EF9-8FC4D9FB5C79}" presName="axisShape" presStyleLbl="bgShp" presStyleIdx="0" presStyleCnt="1"/>
      <dgm:spPr/>
    </dgm:pt>
    <dgm:pt modelId="{434F9268-97B7-42EB-8DCD-358C8D2A57F3}" type="pres">
      <dgm:prSet presAssocID="{4F957241-DFEE-4033-8EF9-8FC4D9FB5C79}" presName="rect1" presStyleLbl="node1" presStyleIdx="0" presStyleCnt="4">
        <dgm:presLayoutVars>
          <dgm:chMax val="0"/>
          <dgm:chPref val="0"/>
          <dgm:bulletEnabled val="1"/>
        </dgm:presLayoutVars>
      </dgm:prSet>
      <dgm:spPr/>
    </dgm:pt>
    <dgm:pt modelId="{42FB1A00-9EB1-47F9-AA52-8535F0E4A505}" type="pres">
      <dgm:prSet presAssocID="{4F957241-DFEE-4033-8EF9-8FC4D9FB5C79}" presName="rect2" presStyleLbl="node1" presStyleIdx="1" presStyleCnt="4" custScaleX="116433" custLinFactNeighborX="16093" custLinFactNeighborY="2379">
        <dgm:presLayoutVars>
          <dgm:chMax val="0"/>
          <dgm:chPref val="0"/>
          <dgm:bulletEnabled val="1"/>
        </dgm:presLayoutVars>
      </dgm:prSet>
      <dgm:spPr/>
    </dgm:pt>
    <dgm:pt modelId="{B9F9B073-716F-41D9-8769-E9FC7E217CCF}" type="pres">
      <dgm:prSet presAssocID="{4F957241-DFEE-4033-8EF9-8FC4D9FB5C79}" presName="rect3" presStyleLbl="node1" presStyleIdx="2" presStyleCnt="4">
        <dgm:presLayoutVars>
          <dgm:chMax val="0"/>
          <dgm:chPref val="0"/>
          <dgm:bulletEnabled val="1"/>
        </dgm:presLayoutVars>
      </dgm:prSet>
      <dgm:spPr/>
    </dgm:pt>
    <dgm:pt modelId="{6844EC44-EA69-477F-B007-A2CDD98A34D5}" type="pres">
      <dgm:prSet presAssocID="{4F957241-DFEE-4033-8EF9-8FC4D9FB5C79}" presName="rect4" presStyleLbl="node1" presStyleIdx="3" presStyleCnt="4" custScaleX="126873" custLinFactNeighborX="12373">
        <dgm:presLayoutVars>
          <dgm:chMax val="0"/>
          <dgm:chPref val="0"/>
          <dgm:bulletEnabled val="1"/>
        </dgm:presLayoutVars>
      </dgm:prSet>
      <dgm:spPr/>
    </dgm:pt>
  </dgm:ptLst>
  <dgm:cxnLst>
    <dgm:cxn modelId="{BDBF5703-14D9-4451-9323-79A56B44CE0B}" srcId="{4F957241-DFEE-4033-8EF9-8FC4D9FB5C79}" destId="{C1955CDE-9866-414F-B9C7-F8E3F168782E}" srcOrd="0" destOrd="0" parTransId="{0F59ADCE-7CB6-45F4-9E55-F9CDED0A2AAD}" sibTransId="{1AD8F927-0E27-46CE-99AD-D9C0405AB025}"/>
    <dgm:cxn modelId="{7FCB1004-A1EB-4F26-90FB-B12C4C802203}" type="presOf" srcId="{4F957241-DFEE-4033-8EF9-8FC4D9FB5C79}" destId="{3C9EF40E-7C2E-46F5-BF75-0BC44172AD7F}" srcOrd="0" destOrd="0" presId="urn:microsoft.com/office/officeart/2005/8/layout/matrix2"/>
    <dgm:cxn modelId="{AB414005-1A2F-44FD-A4FC-CEFD9B43CE0D}" type="presOf" srcId="{CDB251BF-5C2E-4E30-9F65-9C8093945175}" destId="{42FB1A00-9EB1-47F9-AA52-8535F0E4A505}" srcOrd="0" destOrd="0" presId="urn:microsoft.com/office/officeart/2005/8/layout/matrix2"/>
    <dgm:cxn modelId="{2BFE736F-457F-4DD2-A1E0-E27C649241EE}" srcId="{4F957241-DFEE-4033-8EF9-8FC4D9FB5C79}" destId="{47C767B7-445F-4DF8-93AF-53FD517638FC}" srcOrd="2" destOrd="0" parTransId="{3401CE58-DC20-47E0-8E10-A1831CC7F13E}" sibTransId="{C710E49B-E66D-43D9-9F68-CB3FCB9BC9FC}"/>
    <dgm:cxn modelId="{52C31C77-772F-4163-A48A-E22F8D873C47}" type="presOf" srcId="{C1955CDE-9866-414F-B9C7-F8E3F168782E}" destId="{434F9268-97B7-42EB-8DCD-358C8D2A57F3}" srcOrd="0" destOrd="0" presId="urn:microsoft.com/office/officeart/2005/8/layout/matrix2"/>
    <dgm:cxn modelId="{7A8F7DBD-2C9F-45B0-A8B6-4C1E8CEC234E}" srcId="{4F957241-DFEE-4033-8EF9-8FC4D9FB5C79}" destId="{CDB251BF-5C2E-4E30-9F65-9C8093945175}" srcOrd="1" destOrd="0" parTransId="{74E00D9F-18D5-41F1-BA4F-83F36E850084}" sibTransId="{48ADEA89-3F96-4364-8089-847FBE26D905}"/>
    <dgm:cxn modelId="{5D7B09DC-164E-4234-9BE4-774C3E5929A8}" srcId="{4F957241-DFEE-4033-8EF9-8FC4D9FB5C79}" destId="{9B7308BF-08E4-46AC-8091-4CF5D705BE4F}" srcOrd="3" destOrd="0" parTransId="{F94344A6-E43E-4E88-A375-0E19071397CB}" sibTransId="{D571F295-C50E-4BE5-ACBF-225515BB24CF}"/>
    <dgm:cxn modelId="{515866EF-9CF3-46F8-8DDD-EE38E54CA6BE}" type="presOf" srcId="{9B7308BF-08E4-46AC-8091-4CF5D705BE4F}" destId="{6844EC44-EA69-477F-B007-A2CDD98A34D5}" srcOrd="0" destOrd="0" presId="urn:microsoft.com/office/officeart/2005/8/layout/matrix2"/>
    <dgm:cxn modelId="{4425DCFD-922B-4C4D-B650-445E918C8906}" type="presOf" srcId="{47C767B7-445F-4DF8-93AF-53FD517638FC}" destId="{B9F9B073-716F-41D9-8769-E9FC7E217CCF}" srcOrd="0" destOrd="0" presId="urn:microsoft.com/office/officeart/2005/8/layout/matrix2"/>
    <dgm:cxn modelId="{4BF5C39E-8609-4931-9F06-781280E3D780}" type="presParOf" srcId="{3C9EF40E-7C2E-46F5-BF75-0BC44172AD7F}" destId="{7EB327F7-1120-4EEF-BF10-E9FEFDE18F33}" srcOrd="0" destOrd="0" presId="urn:microsoft.com/office/officeart/2005/8/layout/matrix2"/>
    <dgm:cxn modelId="{CD86284F-1EE3-45C9-B11F-AF1399D79D11}" type="presParOf" srcId="{3C9EF40E-7C2E-46F5-BF75-0BC44172AD7F}" destId="{434F9268-97B7-42EB-8DCD-358C8D2A57F3}" srcOrd="1" destOrd="0" presId="urn:microsoft.com/office/officeart/2005/8/layout/matrix2"/>
    <dgm:cxn modelId="{3E19F996-D8A4-422F-8528-765C52EAFF2E}" type="presParOf" srcId="{3C9EF40E-7C2E-46F5-BF75-0BC44172AD7F}" destId="{42FB1A00-9EB1-47F9-AA52-8535F0E4A505}" srcOrd="2" destOrd="0" presId="urn:microsoft.com/office/officeart/2005/8/layout/matrix2"/>
    <dgm:cxn modelId="{E80B1D38-CDB5-4170-B35E-12C4CE516C68}" type="presParOf" srcId="{3C9EF40E-7C2E-46F5-BF75-0BC44172AD7F}" destId="{B9F9B073-716F-41D9-8769-E9FC7E217CCF}" srcOrd="3" destOrd="0" presId="urn:microsoft.com/office/officeart/2005/8/layout/matrix2"/>
    <dgm:cxn modelId="{D59EE3C0-1E0C-4038-8D8F-92B0E39D7F70}" type="presParOf" srcId="{3C9EF40E-7C2E-46F5-BF75-0BC44172AD7F}" destId="{6844EC44-EA69-477F-B007-A2CDD98A34D5}"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22E18B-DC9A-42CD-A99A-63CD22FB1CB8}"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
        </a:p>
      </dgm:t>
    </dgm:pt>
    <dgm:pt modelId="{8A54C46A-B2EB-4845-93B5-8810732D1965}">
      <dgm:prSet phldrT="[Texto]" custT="1"/>
      <dgm:spPr/>
      <dgm:t>
        <a:bodyPr/>
        <a:lstStyle/>
        <a:p>
          <a:r>
            <a:rPr lang="es-EC" sz="2400" dirty="0"/>
            <a:t>Eje </a:t>
          </a:r>
          <a:r>
            <a:rPr lang="es-ES" sz="2400" dirty="0"/>
            <a:t>Galápagos</a:t>
          </a:r>
          <a:r>
            <a:rPr lang="es-EC" sz="2400" dirty="0"/>
            <a:t>:</a:t>
          </a:r>
          <a:endParaRPr lang="es-ES" sz="2400" dirty="0"/>
        </a:p>
      </dgm:t>
    </dgm:pt>
    <dgm:pt modelId="{B1B6859E-4FCC-4A81-BBD5-A67DE48FAD08}" type="parTrans" cxnId="{D27C5852-1933-487E-A520-6E322E3183A8}">
      <dgm:prSet/>
      <dgm:spPr/>
      <dgm:t>
        <a:bodyPr/>
        <a:lstStyle/>
        <a:p>
          <a:endParaRPr lang="es-ES" sz="2400"/>
        </a:p>
      </dgm:t>
    </dgm:pt>
    <dgm:pt modelId="{03BF03DF-B759-48D3-9B4A-D193B123F4A6}" type="sibTrans" cxnId="{D27C5852-1933-487E-A520-6E322E3183A8}">
      <dgm:prSet/>
      <dgm:spPr/>
      <dgm:t>
        <a:bodyPr/>
        <a:lstStyle/>
        <a:p>
          <a:endParaRPr lang="es-ES" sz="2400"/>
        </a:p>
      </dgm:t>
    </dgm:pt>
    <dgm:pt modelId="{E7CBCBE7-3E51-4436-8E52-9800847B26AC}">
      <dgm:prSet phldrT="[Texto]" custT="1"/>
      <dgm:spPr/>
      <dgm:t>
        <a:bodyPr/>
        <a:lstStyle/>
        <a:p>
          <a:r>
            <a:rPr lang="es-EC" sz="2400" dirty="0"/>
            <a:t>Planta fotovoltaica y acumulación energética, Baltra (65 </a:t>
          </a:r>
          <a:r>
            <a:rPr lang="es-EC" sz="2400" dirty="0" err="1"/>
            <a:t>kWp</a:t>
          </a:r>
          <a:r>
            <a:rPr lang="es-EC" sz="2400" dirty="0"/>
            <a:t>, 4MWh plomo ácido y 268 kWh ion litio).</a:t>
          </a:r>
          <a:endParaRPr lang="es-ES" sz="2400" dirty="0"/>
        </a:p>
      </dgm:t>
    </dgm:pt>
    <dgm:pt modelId="{ACED4C57-E308-4CB1-AB4E-16AF8EAB5238}" type="parTrans" cxnId="{B5DD72AB-BA95-41E1-B9FF-073515B4801F}">
      <dgm:prSet/>
      <dgm:spPr/>
      <dgm:t>
        <a:bodyPr/>
        <a:lstStyle/>
        <a:p>
          <a:endParaRPr lang="es-ES" sz="2400"/>
        </a:p>
      </dgm:t>
    </dgm:pt>
    <dgm:pt modelId="{F1FF7BB6-DDA5-4B2A-8AF1-BF491ACED5FC}" type="sibTrans" cxnId="{B5DD72AB-BA95-41E1-B9FF-073515B4801F}">
      <dgm:prSet/>
      <dgm:spPr/>
      <dgm:t>
        <a:bodyPr/>
        <a:lstStyle/>
        <a:p>
          <a:endParaRPr lang="es-ES" sz="2400"/>
        </a:p>
      </dgm:t>
    </dgm:pt>
    <dgm:pt modelId="{9256FAD5-71FD-46CC-89BC-EB256931FA82}">
      <dgm:prSet phldrT="[Texto]" custT="1"/>
      <dgm:spPr/>
      <dgm:t>
        <a:bodyPr/>
        <a:lstStyle/>
        <a:p>
          <a:r>
            <a:rPr lang="es-ES" sz="2400" dirty="0"/>
            <a:t>Planta fotovoltaica, Puerto Ayora (1,5 MW)</a:t>
          </a:r>
        </a:p>
      </dgm:t>
    </dgm:pt>
    <dgm:pt modelId="{93A07152-E2E5-4400-B3AD-70971707BFFF}" type="parTrans" cxnId="{2505FC52-F722-428B-85CF-0D474C5F90AC}">
      <dgm:prSet/>
      <dgm:spPr/>
      <dgm:t>
        <a:bodyPr/>
        <a:lstStyle/>
        <a:p>
          <a:endParaRPr lang="es-ES" sz="2400"/>
        </a:p>
      </dgm:t>
    </dgm:pt>
    <dgm:pt modelId="{AA2B27C9-AA36-4764-A773-56946A5697EC}" type="sibTrans" cxnId="{2505FC52-F722-428B-85CF-0D474C5F90AC}">
      <dgm:prSet/>
      <dgm:spPr/>
      <dgm:t>
        <a:bodyPr/>
        <a:lstStyle/>
        <a:p>
          <a:endParaRPr lang="es-ES" sz="2400"/>
        </a:p>
      </dgm:t>
    </dgm:pt>
    <dgm:pt modelId="{FC33DC8C-8ECB-4608-B647-A4E98F4D48AA}" type="pres">
      <dgm:prSet presAssocID="{9922E18B-DC9A-42CD-A99A-63CD22FB1CB8}" presName="linear" presStyleCnt="0">
        <dgm:presLayoutVars>
          <dgm:dir/>
          <dgm:animLvl val="lvl"/>
          <dgm:resizeHandles val="exact"/>
        </dgm:presLayoutVars>
      </dgm:prSet>
      <dgm:spPr/>
    </dgm:pt>
    <dgm:pt modelId="{517E2C0A-5235-49C7-81B8-A6F510EB4EDF}" type="pres">
      <dgm:prSet presAssocID="{8A54C46A-B2EB-4845-93B5-8810732D1965}" presName="parentLin" presStyleCnt="0"/>
      <dgm:spPr/>
    </dgm:pt>
    <dgm:pt modelId="{D15D58D8-150C-471B-AE9C-77BB4CA4BAD1}" type="pres">
      <dgm:prSet presAssocID="{8A54C46A-B2EB-4845-93B5-8810732D1965}" presName="parentLeftMargin" presStyleLbl="node1" presStyleIdx="0" presStyleCnt="1"/>
      <dgm:spPr/>
    </dgm:pt>
    <dgm:pt modelId="{1D353CF7-3492-4319-A717-11C866E682C2}" type="pres">
      <dgm:prSet presAssocID="{8A54C46A-B2EB-4845-93B5-8810732D1965}" presName="parentText" presStyleLbl="node1" presStyleIdx="0" presStyleCnt="1" custScaleY="46636">
        <dgm:presLayoutVars>
          <dgm:chMax val="0"/>
          <dgm:bulletEnabled val="1"/>
        </dgm:presLayoutVars>
      </dgm:prSet>
      <dgm:spPr/>
    </dgm:pt>
    <dgm:pt modelId="{50E15026-408C-4B69-A2B4-BEC59770C3DB}" type="pres">
      <dgm:prSet presAssocID="{8A54C46A-B2EB-4845-93B5-8810732D1965}" presName="negativeSpace" presStyleCnt="0"/>
      <dgm:spPr/>
    </dgm:pt>
    <dgm:pt modelId="{45A4D8C3-9C3A-424D-878F-D799752DC958}" type="pres">
      <dgm:prSet presAssocID="{8A54C46A-B2EB-4845-93B5-8810732D1965}" presName="childText" presStyleLbl="conFgAcc1" presStyleIdx="0" presStyleCnt="1">
        <dgm:presLayoutVars>
          <dgm:bulletEnabled val="1"/>
        </dgm:presLayoutVars>
      </dgm:prSet>
      <dgm:spPr/>
    </dgm:pt>
  </dgm:ptLst>
  <dgm:cxnLst>
    <dgm:cxn modelId="{543EA52B-2747-4417-99CA-14E47B668540}" type="presOf" srcId="{E7CBCBE7-3E51-4436-8E52-9800847B26AC}" destId="{45A4D8C3-9C3A-424D-878F-D799752DC958}" srcOrd="0" destOrd="0" presId="urn:microsoft.com/office/officeart/2005/8/layout/list1"/>
    <dgm:cxn modelId="{5CD67660-C332-4E63-8BFC-3904BDBF12C1}" type="presOf" srcId="{9922E18B-DC9A-42CD-A99A-63CD22FB1CB8}" destId="{FC33DC8C-8ECB-4608-B647-A4E98F4D48AA}" srcOrd="0" destOrd="0" presId="urn:microsoft.com/office/officeart/2005/8/layout/list1"/>
    <dgm:cxn modelId="{F3810349-0FE9-4FA0-ABFF-23B2C1F21447}" type="presOf" srcId="{8A54C46A-B2EB-4845-93B5-8810732D1965}" destId="{D15D58D8-150C-471B-AE9C-77BB4CA4BAD1}" srcOrd="0" destOrd="0" presId="urn:microsoft.com/office/officeart/2005/8/layout/list1"/>
    <dgm:cxn modelId="{D27C5852-1933-487E-A520-6E322E3183A8}" srcId="{9922E18B-DC9A-42CD-A99A-63CD22FB1CB8}" destId="{8A54C46A-B2EB-4845-93B5-8810732D1965}" srcOrd="0" destOrd="0" parTransId="{B1B6859E-4FCC-4A81-BBD5-A67DE48FAD08}" sibTransId="{03BF03DF-B759-48D3-9B4A-D193B123F4A6}"/>
    <dgm:cxn modelId="{2505FC52-F722-428B-85CF-0D474C5F90AC}" srcId="{8A54C46A-B2EB-4845-93B5-8810732D1965}" destId="{9256FAD5-71FD-46CC-89BC-EB256931FA82}" srcOrd="1" destOrd="0" parTransId="{93A07152-E2E5-4400-B3AD-70971707BFFF}" sibTransId="{AA2B27C9-AA36-4764-A773-56946A5697EC}"/>
    <dgm:cxn modelId="{B5DD72AB-BA95-41E1-B9FF-073515B4801F}" srcId="{8A54C46A-B2EB-4845-93B5-8810732D1965}" destId="{E7CBCBE7-3E51-4436-8E52-9800847B26AC}" srcOrd="0" destOrd="0" parTransId="{ACED4C57-E308-4CB1-AB4E-16AF8EAB5238}" sibTransId="{F1FF7BB6-DDA5-4B2A-8AF1-BF491ACED5FC}"/>
    <dgm:cxn modelId="{7141C4AC-93CB-4CBC-8994-5E8534AE97F2}" type="presOf" srcId="{8A54C46A-B2EB-4845-93B5-8810732D1965}" destId="{1D353CF7-3492-4319-A717-11C866E682C2}" srcOrd="1" destOrd="0" presId="urn:microsoft.com/office/officeart/2005/8/layout/list1"/>
    <dgm:cxn modelId="{1B6BF7E5-8CE8-41C1-822F-BF875499D3CD}" type="presOf" srcId="{9256FAD5-71FD-46CC-89BC-EB256931FA82}" destId="{45A4D8C3-9C3A-424D-878F-D799752DC958}" srcOrd="0" destOrd="1" presId="urn:microsoft.com/office/officeart/2005/8/layout/list1"/>
    <dgm:cxn modelId="{CBF8D57C-E9DE-49ED-8B4C-FE41C9E10415}" type="presParOf" srcId="{FC33DC8C-8ECB-4608-B647-A4E98F4D48AA}" destId="{517E2C0A-5235-49C7-81B8-A6F510EB4EDF}" srcOrd="0" destOrd="0" presId="urn:microsoft.com/office/officeart/2005/8/layout/list1"/>
    <dgm:cxn modelId="{535E5F33-94B1-40BE-970A-9798FF1F8D7D}" type="presParOf" srcId="{517E2C0A-5235-49C7-81B8-A6F510EB4EDF}" destId="{D15D58D8-150C-471B-AE9C-77BB4CA4BAD1}" srcOrd="0" destOrd="0" presId="urn:microsoft.com/office/officeart/2005/8/layout/list1"/>
    <dgm:cxn modelId="{ED3F0EFF-1109-4D70-95B7-79EC0EB53F30}" type="presParOf" srcId="{517E2C0A-5235-49C7-81B8-A6F510EB4EDF}" destId="{1D353CF7-3492-4319-A717-11C866E682C2}" srcOrd="1" destOrd="0" presId="urn:microsoft.com/office/officeart/2005/8/layout/list1"/>
    <dgm:cxn modelId="{A5EBCBDB-2F43-48C2-8720-E1DE7E7A37B8}" type="presParOf" srcId="{FC33DC8C-8ECB-4608-B647-A4E98F4D48AA}" destId="{50E15026-408C-4B69-A2B4-BEC59770C3DB}" srcOrd="1" destOrd="0" presId="urn:microsoft.com/office/officeart/2005/8/layout/list1"/>
    <dgm:cxn modelId="{C2E5CB6A-5705-4EBA-8535-761C81630C3C}" type="presParOf" srcId="{FC33DC8C-8ECB-4608-B647-A4E98F4D48AA}" destId="{45A4D8C3-9C3A-424D-878F-D799752DC95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60AFC6-DDD8-4C26-A320-93EB813289BC}"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9D3FB9F4-4403-469E-BD83-D3580D24A883}">
      <dgm:prSet phldrT="[Texto]"/>
      <dgm:spPr/>
      <dgm:t>
        <a:bodyPr/>
        <a:lstStyle/>
        <a:p>
          <a:r>
            <a:rPr lang="es-EC" b="1" dirty="0"/>
            <a:t>Ángulo cenital solar θ s </a:t>
          </a:r>
          <a:r>
            <a:rPr lang="es-EC" dirty="0"/>
            <a:t>: Es la posición del sol relativa a la normal local, toma valores entre 0° y 90°</a:t>
          </a:r>
          <a:endParaRPr lang="es-ES" dirty="0"/>
        </a:p>
      </dgm:t>
    </dgm:pt>
    <dgm:pt modelId="{568B1D37-921D-4033-86AA-F08C3D087610}" type="parTrans" cxnId="{FFF4D9AC-835B-427F-8F71-B60F287AFA58}">
      <dgm:prSet/>
      <dgm:spPr/>
      <dgm:t>
        <a:bodyPr/>
        <a:lstStyle/>
        <a:p>
          <a:endParaRPr lang="es-ES"/>
        </a:p>
      </dgm:t>
    </dgm:pt>
    <dgm:pt modelId="{BDD3D7A3-7B76-4F36-81E1-3358E6C26714}" type="sibTrans" cxnId="{FFF4D9AC-835B-427F-8F71-B60F287AFA58}">
      <dgm:prSet/>
      <dgm:spPr/>
      <dgm:t>
        <a:bodyPr/>
        <a:lstStyle/>
        <a:p>
          <a:endParaRPr lang="es-ES"/>
        </a:p>
      </dgm:t>
    </dgm:pt>
    <dgm:pt modelId="{12BD6777-6512-4A65-A094-B9A744B73776}">
      <dgm:prSet phldrT="[Texto]"/>
      <dgm:spPr/>
      <dgm:t>
        <a:bodyPr/>
        <a:lstStyle/>
        <a:p>
          <a:r>
            <a:rPr lang="es-EC" b="1" dirty="0"/>
            <a:t>Declinación δ: </a:t>
          </a:r>
          <a:r>
            <a:rPr lang="es-EC" dirty="0"/>
            <a:t>Es la posición angular del Sol al medio día solar, respecto al </a:t>
          </a:r>
          <a:r>
            <a:rPr lang="es-ES" dirty="0"/>
            <a:t>plano del ecuador.</a:t>
          </a:r>
        </a:p>
      </dgm:t>
    </dgm:pt>
    <dgm:pt modelId="{A55C0BD4-63E4-4B5C-A8C8-4A6A326F1049}" type="parTrans" cxnId="{03611576-9304-4721-906E-387FBD81B948}">
      <dgm:prSet/>
      <dgm:spPr/>
      <dgm:t>
        <a:bodyPr/>
        <a:lstStyle/>
        <a:p>
          <a:endParaRPr lang="es-ES"/>
        </a:p>
      </dgm:t>
    </dgm:pt>
    <dgm:pt modelId="{5A723274-7C62-4864-9FE3-8E3977640CC0}" type="sibTrans" cxnId="{03611576-9304-4721-906E-387FBD81B948}">
      <dgm:prSet/>
      <dgm:spPr/>
      <dgm:t>
        <a:bodyPr/>
        <a:lstStyle/>
        <a:p>
          <a:endParaRPr lang="es-ES"/>
        </a:p>
      </dgm:t>
    </dgm:pt>
    <dgm:pt modelId="{06746200-5C15-49C7-9221-268D63C86845}">
      <dgm:prSet phldrT="[Texto]"/>
      <dgm:spPr/>
      <dgm:t>
        <a:bodyPr/>
        <a:lstStyle/>
        <a:p>
          <a:r>
            <a:rPr lang="es-EC" b="1" dirty="0"/>
            <a:t>Ángulo horario τ: </a:t>
          </a:r>
          <a:r>
            <a:rPr lang="es-EC" dirty="0"/>
            <a:t>Indica el desplazamiento angular del Sol sobre el plano de la </a:t>
          </a:r>
          <a:r>
            <a:rPr lang="es-ES" dirty="0"/>
            <a:t>trayectoria solar. Cada hora local corresponde a 15°</a:t>
          </a:r>
        </a:p>
      </dgm:t>
    </dgm:pt>
    <dgm:pt modelId="{3D734177-01E1-47C0-B249-31A4833560A7}" type="parTrans" cxnId="{6C92A50A-34DD-4D22-A525-5993F5A4A86F}">
      <dgm:prSet/>
      <dgm:spPr/>
      <dgm:t>
        <a:bodyPr/>
        <a:lstStyle/>
        <a:p>
          <a:endParaRPr lang="es-ES"/>
        </a:p>
      </dgm:t>
    </dgm:pt>
    <dgm:pt modelId="{C445D094-418C-4043-AD13-9BF26EBB1D52}" type="sibTrans" cxnId="{6C92A50A-34DD-4D22-A525-5993F5A4A86F}">
      <dgm:prSet/>
      <dgm:spPr/>
      <dgm:t>
        <a:bodyPr/>
        <a:lstStyle/>
        <a:p>
          <a:endParaRPr lang="es-ES"/>
        </a:p>
      </dgm:t>
    </dgm:pt>
    <dgm:pt modelId="{BB38528F-03D1-4710-A4B1-8B5591E127AD}">
      <dgm:prSet phldrT="[Texto]"/>
      <dgm:spPr/>
      <dgm:t>
        <a:bodyPr/>
        <a:lstStyle/>
        <a:p>
          <a:r>
            <a:rPr lang="es-EC" b="1" dirty="0"/>
            <a:t>Latitud Γ: </a:t>
          </a:r>
          <a:r>
            <a:rPr lang="es-EC" dirty="0"/>
            <a:t>Es la distancia angular que hay desde un punto de la superficie de la Tierra hasta el paralelo del ecuador</a:t>
          </a:r>
          <a:endParaRPr lang="es-ES" dirty="0"/>
        </a:p>
      </dgm:t>
    </dgm:pt>
    <dgm:pt modelId="{696F26F7-835A-494D-97AD-57F341FB2749}" type="parTrans" cxnId="{2059B79D-EFBA-482F-A823-2D309A4B1E87}">
      <dgm:prSet/>
      <dgm:spPr/>
      <dgm:t>
        <a:bodyPr/>
        <a:lstStyle/>
        <a:p>
          <a:endParaRPr lang="es-ES"/>
        </a:p>
      </dgm:t>
    </dgm:pt>
    <dgm:pt modelId="{15187934-2603-4C3F-B3E2-54A132AFF055}" type="sibTrans" cxnId="{2059B79D-EFBA-482F-A823-2D309A4B1E87}">
      <dgm:prSet/>
      <dgm:spPr/>
      <dgm:t>
        <a:bodyPr/>
        <a:lstStyle/>
        <a:p>
          <a:endParaRPr lang="es-ES"/>
        </a:p>
      </dgm:t>
    </dgm:pt>
    <dgm:pt modelId="{577894A2-CBC5-4683-9C55-03DD8E73CA34}">
      <dgm:prSet phldrT="[Texto]"/>
      <dgm:spPr/>
      <dgm:t>
        <a:bodyPr/>
        <a:lstStyle/>
        <a:p>
          <a:r>
            <a:rPr lang="es-EC" b="1" dirty="0"/>
            <a:t>Longitud L: </a:t>
          </a:r>
          <a:r>
            <a:rPr lang="es-EC" dirty="0"/>
            <a:t>distancia angular entre un punto dado de la superficie terrestre y el meridiano Greenwich</a:t>
          </a:r>
          <a:endParaRPr lang="es-ES" dirty="0"/>
        </a:p>
      </dgm:t>
    </dgm:pt>
    <dgm:pt modelId="{11D1DBEC-C497-468F-97DC-5B8D4850E8A1}" type="parTrans" cxnId="{AEC0F5B5-BAF0-4086-A715-74BF28A1DF2D}">
      <dgm:prSet/>
      <dgm:spPr/>
      <dgm:t>
        <a:bodyPr/>
        <a:lstStyle/>
        <a:p>
          <a:endParaRPr lang="es-ES"/>
        </a:p>
      </dgm:t>
    </dgm:pt>
    <dgm:pt modelId="{6892D62F-67CD-42A8-B2C9-9C6F70C2019A}" type="sibTrans" cxnId="{AEC0F5B5-BAF0-4086-A715-74BF28A1DF2D}">
      <dgm:prSet/>
      <dgm:spPr/>
      <dgm:t>
        <a:bodyPr/>
        <a:lstStyle/>
        <a:p>
          <a:endParaRPr lang="es-ES"/>
        </a:p>
      </dgm:t>
    </dgm:pt>
    <dgm:pt modelId="{EEC8C3F0-C985-45AC-AA12-364C330D8FF7}" type="pres">
      <dgm:prSet presAssocID="{D460AFC6-DDD8-4C26-A320-93EB813289BC}" presName="Name0" presStyleCnt="0">
        <dgm:presLayoutVars>
          <dgm:chMax val="7"/>
          <dgm:chPref val="7"/>
          <dgm:dir/>
        </dgm:presLayoutVars>
      </dgm:prSet>
      <dgm:spPr/>
    </dgm:pt>
    <dgm:pt modelId="{4D6CB642-267D-447C-8598-8E9F8811364B}" type="pres">
      <dgm:prSet presAssocID="{D460AFC6-DDD8-4C26-A320-93EB813289BC}" presName="Name1" presStyleCnt="0"/>
      <dgm:spPr/>
    </dgm:pt>
    <dgm:pt modelId="{72391594-4A3B-40DE-A873-FF355A5C9252}" type="pres">
      <dgm:prSet presAssocID="{D460AFC6-DDD8-4C26-A320-93EB813289BC}" presName="cycle" presStyleCnt="0"/>
      <dgm:spPr/>
    </dgm:pt>
    <dgm:pt modelId="{B8FBCC02-44B5-4A98-A75D-9DE3D32B742E}" type="pres">
      <dgm:prSet presAssocID="{D460AFC6-DDD8-4C26-A320-93EB813289BC}" presName="srcNode" presStyleLbl="node1" presStyleIdx="0" presStyleCnt="5"/>
      <dgm:spPr/>
    </dgm:pt>
    <dgm:pt modelId="{B99434D8-2E88-4060-8D91-177548997FEB}" type="pres">
      <dgm:prSet presAssocID="{D460AFC6-DDD8-4C26-A320-93EB813289BC}" presName="conn" presStyleLbl="parChTrans1D2" presStyleIdx="0" presStyleCnt="1"/>
      <dgm:spPr/>
    </dgm:pt>
    <dgm:pt modelId="{88A19F97-15AB-4B4E-A015-E4A2F29DB05A}" type="pres">
      <dgm:prSet presAssocID="{D460AFC6-DDD8-4C26-A320-93EB813289BC}" presName="extraNode" presStyleLbl="node1" presStyleIdx="0" presStyleCnt="5"/>
      <dgm:spPr/>
    </dgm:pt>
    <dgm:pt modelId="{C82036BD-FA99-42A1-AE88-F888F40EA689}" type="pres">
      <dgm:prSet presAssocID="{D460AFC6-DDD8-4C26-A320-93EB813289BC}" presName="dstNode" presStyleLbl="node1" presStyleIdx="0" presStyleCnt="5"/>
      <dgm:spPr/>
    </dgm:pt>
    <dgm:pt modelId="{451EB6CB-9614-4DF1-A84E-3494F9FDCD67}" type="pres">
      <dgm:prSet presAssocID="{9D3FB9F4-4403-469E-BD83-D3580D24A883}" presName="text_1" presStyleLbl="node1" presStyleIdx="0" presStyleCnt="5">
        <dgm:presLayoutVars>
          <dgm:bulletEnabled val="1"/>
        </dgm:presLayoutVars>
      </dgm:prSet>
      <dgm:spPr/>
    </dgm:pt>
    <dgm:pt modelId="{A1F1308F-FF9C-46A1-986E-0865F3997B22}" type="pres">
      <dgm:prSet presAssocID="{9D3FB9F4-4403-469E-BD83-D3580D24A883}" presName="accent_1" presStyleCnt="0"/>
      <dgm:spPr/>
    </dgm:pt>
    <dgm:pt modelId="{FF6DF099-CE43-44E3-ACA5-C3F2AAD081B6}" type="pres">
      <dgm:prSet presAssocID="{9D3FB9F4-4403-469E-BD83-D3580D24A883}" presName="accentRepeatNode" presStyleLbl="solidFgAcc1" presStyleIdx="0" presStyleCnt="5"/>
      <dgm:spPr/>
    </dgm:pt>
    <dgm:pt modelId="{26AF7CC1-1D56-4D08-AAA9-FC5ED121DE58}" type="pres">
      <dgm:prSet presAssocID="{12BD6777-6512-4A65-A094-B9A744B73776}" presName="text_2" presStyleLbl="node1" presStyleIdx="1" presStyleCnt="5">
        <dgm:presLayoutVars>
          <dgm:bulletEnabled val="1"/>
        </dgm:presLayoutVars>
      </dgm:prSet>
      <dgm:spPr/>
    </dgm:pt>
    <dgm:pt modelId="{364D6C56-237D-46D7-B8EC-22A3653DC53B}" type="pres">
      <dgm:prSet presAssocID="{12BD6777-6512-4A65-A094-B9A744B73776}" presName="accent_2" presStyleCnt="0"/>
      <dgm:spPr/>
    </dgm:pt>
    <dgm:pt modelId="{B65E4940-1446-4052-8633-D89DBFFDAE2C}" type="pres">
      <dgm:prSet presAssocID="{12BD6777-6512-4A65-A094-B9A744B73776}" presName="accentRepeatNode" presStyleLbl="solidFgAcc1" presStyleIdx="1" presStyleCnt="5"/>
      <dgm:spPr/>
    </dgm:pt>
    <dgm:pt modelId="{BE20464F-8455-43A1-8C95-8409F54C7AFE}" type="pres">
      <dgm:prSet presAssocID="{06746200-5C15-49C7-9221-268D63C86845}" presName="text_3" presStyleLbl="node1" presStyleIdx="2" presStyleCnt="5">
        <dgm:presLayoutVars>
          <dgm:bulletEnabled val="1"/>
        </dgm:presLayoutVars>
      </dgm:prSet>
      <dgm:spPr/>
    </dgm:pt>
    <dgm:pt modelId="{7039F041-D993-4173-92A8-2366CD11838F}" type="pres">
      <dgm:prSet presAssocID="{06746200-5C15-49C7-9221-268D63C86845}" presName="accent_3" presStyleCnt="0"/>
      <dgm:spPr/>
    </dgm:pt>
    <dgm:pt modelId="{A36E0AA5-1F98-419C-8886-BFBD4A049CCD}" type="pres">
      <dgm:prSet presAssocID="{06746200-5C15-49C7-9221-268D63C86845}" presName="accentRepeatNode" presStyleLbl="solidFgAcc1" presStyleIdx="2" presStyleCnt="5"/>
      <dgm:spPr/>
    </dgm:pt>
    <dgm:pt modelId="{543ACF14-39DD-465B-8200-16F453766E56}" type="pres">
      <dgm:prSet presAssocID="{BB38528F-03D1-4710-A4B1-8B5591E127AD}" presName="text_4" presStyleLbl="node1" presStyleIdx="3" presStyleCnt="5">
        <dgm:presLayoutVars>
          <dgm:bulletEnabled val="1"/>
        </dgm:presLayoutVars>
      </dgm:prSet>
      <dgm:spPr/>
    </dgm:pt>
    <dgm:pt modelId="{A71EA0D2-B63D-4700-9005-9B7A99B43F45}" type="pres">
      <dgm:prSet presAssocID="{BB38528F-03D1-4710-A4B1-8B5591E127AD}" presName="accent_4" presStyleCnt="0"/>
      <dgm:spPr/>
    </dgm:pt>
    <dgm:pt modelId="{D68015B6-467F-4B65-91CB-C4EF377FC8D5}" type="pres">
      <dgm:prSet presAssocID="{BB38528F-03D1-4710-A4B1-8B5591E127AD}" presName="accentRepeatNode" presStyleLbl="solidFgAcc1" presStyleIdx="3" presStyleCnt="5"/>
      <dgm:spPr/>
    </dgm:pt>
    <dgm:pt modelId="{D1988600-819F-4974-B531-602E769A26FB}" type="pres">
      <dgm:prSet presAssocID="{577894A2-CBC5-4683-9C55-03DD8E73CA34}" presName="text_5" presStyleLbl="node1" presStyleIdx="4" presStyleCnt="5">
        <dgm:presLayoutVars>
          <dgm:bulletEnabled val="1"/>
        </dgm:presLayoutVars>
      </dgm:prSet>
      <dgm:spPr/>
    </dgm:pt>
    <dgm:pt modelId="{AEFC89DC-B524-4025-872E-8479949A8DA0}" type="pres">
      <dgm:prSet presAssocID="{577894A2-CBC5-4683-9C55-03DD8E73CA34}" presName="accent_5" presStyleCnt="0"/>
      <dgm:spPr/>
    </dgm:pt>
    <dgm:pt modelId="{EBE6523D-CAD3-4796-832A-6E3B13CB7AE7}" type="pres">
      <dgm:prSet presAssocID="{577894A2-CBC5-4683-9C55-03DD8E73CA34}" presName="accentRepeatNode" presStyleLbl="solidFgAcc1" presStyleIdx="4" presStyleCnt="5"/>
      <dgm:spPr/>
    </dgm:pt>
  </dgm:ptLst>
  <dgm:cxnLst>
    <dgm:cxn modelId="{6C92A50A-34DD-4D22-A525-5993F5A4A86F}" srcId="{D460AFC6-DDD8-4C26-A320-93EB813289BC}" destId="{06746200-5C15-49C7-9221-268D63C86845}" srcOrd="2" destOrd="0" parTransId="{3D734177-01E1-47C0-B249-31A4833560A7}" sibTransId="{C445D094-418C-4043-AD13-9BF26EBB1D52}"/>
    <dgm:cxn modelId="{7444461E-A820-498C-A662-ADC9E1F53F20}" type="presOf" srcId="{BB38528F-03D1-4710-A4B1-8B5591E127AD}" destId="{543ACF14-39DD-465B-8200-16F453766E56}" srcOrd="0" destOrd="0" presId="urn:microsoft.com/office/officeart/2008/layout/VerticalCurvedList"/>
    <dgm:cxn modelId="{225A5C45-782B-4EE8-B3CF-099335263D59}" type="presOf" srcId="{D460AFC6-DDD8-4C26-A320-93EB813289BC}" destId="{EEC8C3F0-C985-45AC-AA12-364C330D8FF7}" srcOrd="0" destOrd="0" presId="urn:microsoft.com/office/officeart/2008/layout/VerticalCurvedList"/>
    <dgm:cxn modelId="{9041DE4D-3C8D-4EB3-B4D3-B6CFBD5DE53A}" type="presOf" srcId="{12BD6777-6512-4A65-A094-B9A744B73776}" destId="{26AF7CC1-1D56-4D08-AAA9-FC5ED121DE58}" srcOrd="0" destOrd="0" presId="urn:microsoft.com/office/officeart/2008/layout/VerticalCurvedList"/>
    <dgm:cxn modelId="{03611576-9304-4721-906E-387FBD81B948}" srcId="{D460AFC6-DDD8-4C26-A320-93EB813289BC}" destId="{12BD6777-6512-4A65-A094-B9A744B73776}" srcOrd="1" destOrd="0" parTransId="{A55C0BD4-63E4-4B5C-A8C8-4A6A326F1049}" sibTransId="{5A723274-7C62-4864-9FE3-8E3977640CC0}"/>
    <dgm:cxn modelId="{2059B79D-EFBA-482F-A823-2D309A4B1E87}" srcId="{D460AFC6-DDD8-4C26-A320-93EB813289BC}" destId="{BB38528F-03D1-4710-A4B1-8B5591E127AD}" srcOrd="3" destOrd="0" parTransId="{696F26F7-835A-494D-97AD-57F341FB2749}" sibTransId="{15187934-2603-4C3F-B3E2-54A132AFF055}"/>
    <dgm:cxn modelId="{9E2427A1-8E89-4D0D-A960-46FD09DDF365}" type="presOf" srcId="{BDD3D7A3-7B76-4F36-81E1-3358E6C26714}" destId="{B99434D8-2E88-4060-8D91-177548997FEB}" srcOrd="0" destOrd="0" presId="urn:microsoft.com/office/officeart/2008/layout/VerticalCurvedList"/>
    <dgm:cxn modelId="{83B991A8-9681-4F2B-9256-91CA204D559A}" type="presOf" srcId="{06746200-5C15-49C7-9221-268D63C86845}" destId="{BE20464F-8455-43A1-8C95-8409F54C7AFE}" srcOrd="0" destOrd="0" presId="urn:microsoft.com/office/officeart/2008/layout/VerticalCurvedList"/>
    <dgm:cxn modelId="{FFF4D9AC-835B-427F-8F71-B60F287AFA58}" srcId="{D460AFC6-DDD8-4C26-A320-93EB813289BC}" destId="{9D3FB9F4-4403-469E-BD83-D3580D24A883}" srcOrd="0" destOrd="0" parTransId="{568B1D37-921D-4033-86AA-F08C3D087610}" sibTransId="{BDD3D7A3-7B76-4F36-81E1-3358E6C26714}"/>
    <dgm:cxn modelId="{AEC0F5B5-BAF0-4086-A715-74BF28A1DF2D}" srcId="{D460AFC6-DDD8-4C26-A320-93EB813289BC}" destId="{577894A2-CBC5-4683-9C55-03DD8E73CA34}" srcOrd="4" destOrd="0" parTransId="{11D1DBEC-C497-468F-97DC-5B8D4850E8A1}" sibTransId="{6892D62F-67CD-42A8-B2C9-9C6F70C2019A}"/>
    <dgm:cxn modelId="{E0E6B3E8-624D-412D-B6BA-86C56AD37F5C}" type="presOf" srcId="{577894A2-CBC5-4683-9C55-03DD8E73CA34}" destId="{D1988600-819F-4974-B531-602E769A26FB}" srcOrd="0" destOrd="0" presId="urn:microsoft.com/office/officeart/2008/layout/VerticalCurvedList"/>
    <dgm:cxn modelId="{966DF6EC-7BBD-4FB2-AB71-921294C6EB78}" type="presOf" srcId="{9D3FB9F4-4403-469E-BD83-D3580D24A883}" destId="{451EB6CB-9614-4DF1-A84E-3494F9FDCD67}" srcOrd="0" destOrd="0" presId="urn:microsoft.com/office/officeart/2008/layout/VerticalCurvedList"/>
    <dgm:cxn modelId="{E6E797C6-C752-4E9B-B1E0-0FD78E2589AF}" type="presParOf" srcId="{EEC8C3F0-C985-45AC-AA12-364C330D8FF7}" destId="{4D6CB642-267D-447C-8598-8E9F8811364B}" srcOrd="0" destOrd="0" presId="urn:microsoft.com/office/officeart/2008/layout/VerticalCurvedList"/>
    <dgm:cxn modelId="{0375F887-6A83-4773-BFBC-8EA0DBB5F2AB}" type="presParOf" srcId="{4D6CB642-267D-447C-8598-8E9F8811364B}" destId="{72391594-4A3B-40DE-A873-FF355A5C9252}" srcOrd="0" destOrd="0" presId="urn:microsoft.com/office/officeart/2008/layout/VerticalCurvedList"/>
    <dgm:cxn modelId="{6F5E2236-EBF5-43AF-9931-565AE9A92C42}" type="presParOf" srcId="{72391594-4A3B-40DE-A873-FF355A5C9252}" destId="{B8FBCC02-44B5-4A98-A75D-9DE3D32B742E}" srcOrd="0" destOrd="0" presId="urn:microsoft.com/office/officeart/2008/layout/VerticalCurvedList"/>
    <dgm:cxn modelId="{4D0CAE30-EAC3-429F-A7C4-D7207768FECC}" type="presParOf" srcId="{72391594-4A3B-40DE-A873-FF355A5C9252}" destId="{B99434D8-2E88-4060-8D91-177548997FEB}" srcOrd="1" destOrd="0" presId="urn:microsoft.com/office/officeart/2008/layout/VerticalCurvedList"/>
    <dgm:cxn modelId="{82AF1A03-CCCD-4480-9C9C-D75640B169D9}" type="presParOf" srcId="{72391594-4A3B-40DE-A873-FF355A5C9252}" destId="{88A19F97-15AB-4B4E-A015-E4A2F29DB05A}" srcOrd="2" destOrd="0" presId="urn:microsoft.com/office/officeart/2008/layout/VerticalCurvedList"/>
    <dgm:cxn modelId="{A1972E05-9EE5-4B40-9667-FA234ED4C582}" type="presParOf" srcId="{72391594-4A3B-40DE-A873-FF355A5C9252}" destId="{C82036BD-FA99-42A1-AE88-F888F40EA689}" srcOrd="3" destOrd="0" presId="urn:microsoft.com/office/officeart/2008/layout/VerticalCurvedList"/>
    <dgm:cxn modelId="{C0693312-AA37-4D08-A201-F888F2B7AB51}" type="presParOf" srcId="{4D6CB642-267D-447C-8598-8E9F8811364B}" destId="{451EB6CB-9614-4DF1-A84E-3494F9FDCD67}" srcOrd="1" destOrd="0" presId="urn:microsoft.com/office/officeart/2008/layout/VerticalCurvedList"/>
    <dgm:cxn modelId="{07AFF7CE-2B23-4515-B345-13C7E5E4E8C7}" type="presParOf" srcId="{4D6CB642-267D-447C-8598-8E9F8811364B}" destId="{A1F1308F-FF9C-46A1-986E-0865F3997B22}" srcOrd="2" destOrd="0" presId="urn:microsoft.com/office/officeart/2008/layout/VerticalCurvedList"/>
    <dgm:cxn modelId="{596676DF-0DA2-4B40-9300-DC2ADC0AA6F9}" type="presParOf" srcId="{A1F1308F-FF9C-46A1-986E-0865F3997B22}" destId="{FF6DF099-CE43-44E3-ACA5-C3F2AAD081B6}" srcOrd="0" destOrd="0" presId="urn:microsoft.com/office/officeart/2008/layout/VerticalCurvedList"/>
    <dgm:cxn modelId="{9B9B6F35-E8D6-495F-AD2F-C05781DEDD93}" type="presParOf" srcId="{4D6CB642-267D-447C-8598-8E9F8811364B}" destId="{26AF7CC1-1D56-4D08-AAA9-FC5ED121DE58}" srcOrd="3" destOrd="0" presId="urn:microsoft.com/office/officeart/2008/layout/VerticalCurvedList"/>
    <dgm:cxn modelId="{349E3910-1A2E-44EF-9DD2-5745ADD97A91}" type="presParOf" srcId="{4D6CB642-267D-447C-8598-8E9F8811364B}" destId="{364D6C56-237D-46D7-B8EC-22A3653DC53B}" srcOrd="4" destOrd="0" presId="urn:microsoft.com/office/officeart/2008/layout/VerticalCurvedList"/>
    <dgm:cxn modelId="{536AB864-049B-443C-94DB-EBFDF7A91EE2}" type="presParOf" srcId="{364D6C56-237D-46D7-B8EC-22A3653DC53B}" destId="{B65E4940-1446-4052-8633-D89DBFFDAE2C}" srcOrd="0" destOrd="0" presId="urn:microsoft.com/office/officeart/2008/layout/VerticalCurvedList"/>
    <dgm:cxn modelId="{6A235FE1-C2CF-498B-B43C-43133A16EA5E}" type="presParOf" srcId="{4D6CB642-267D-447C-8598-8E9F8811364B}" destId="{BE20464F-8455-43A1-8C95-8409F54C7AFE}" srcOrd="5" destOrd="0" presId="urn:microsoft.com/office/officeart/2008/layout/VerticalCurvedList"/>
    <dgm:cxn modelId="{BDC2233E-64EA-4750-BA84-8F5F54CECEBE}" type="presParOf" srcId="{4D6CB642-267D-447C-8598-8E9F8811364B}" destId="{7039F041-D993-4173-92A8-2366CD11838F}" srcOrd="6" destOrd="0" presId="urn:microsoft.com/office/officeart/2008/layout/VerticalCurvedList"/>
    <dgm:cxn modelId="{8B178A66-0306-4B23-AA2E-77539DA1E8FC}" type="presParOf" srcId="{7039F041-D993-4173-92A8-2366CD11838F}" destId="{A36E0AA5-1F98-419C-8886-BFBD4A049CCD}" srcOrd="0" destOrd="0" presId="urn:microsoft.com/office/officeart/2008/layout/VerticalCurvedList"/>
    <dgm:cxn modelId="{05C8A1AA-60F6-4731-B695-7389A4C37961}" type="presParOf" srcId="{4D6CB642-267D-447C-8598-8E9F8811364B}" destId="{543ACF14-39DD-465B-8200-16F453766E56}" srcOrd="7" destOrd="0" presId="urn:microsoft.com/office/officeart/2008/layout/VerticalCurvedList"/>
    <dgm:cxn modelId="{5ECEFE74-5F54-4B0F-8C7B-831CC4533013}" type="presParOf" srcId="{4D6CB642-267D-447C-8598-8E9F8811364B}" destId="{A71EA0D2-B63D-4700-9005-9B7A99B43F45}" srcOrd="8" destOrd="0" presId="urn:microsoft.com/office/officeart/2008/layout/VerticalCurvedList"/>
    <dgm:cxn modelId="{76751156-A014-4ED6-8707-80F9BE0A576E}" type="presParOf" srcId="{A71EA0D2-B63D-4700-9005-9B7A99B43F45}" destId="{D68015B6-467F-4B65-91CB-C4EF377FC8D5}" srcOrd="0" destOrd="0" presId="urn:microsoft.com/office/officeart/2008/layout/VerticalCurvedList"/>
    <dgm:cxn modelId="{8172FAE7-7376-47B9-A54F-C6C4BC85AD4B}" type="presParOf" srcId="{4D6CB642-267D-447C-8598-8E9F8811364B}" destId="{D1988600-819F-4974-B531-602E769A26FB}" srcOrd="9" destOrd="0" presId="urn:microsoft.com/office/officeart/2008/layout/VerticalCurvedList"/>
    <dgm:cxn modelId="{63E61946-170C-46B4-A0D7-86303ABB30CA}" type="presParOf" srcId="{4D6CB642-267D-447C-8598-8E9F8811364B}" destId="{AEFC89DC-B524-4025-872E-8479949A8DA0}" srcOrd="10" destOrd="0" presId="urn:microsoft.com/office/officeart/2008/layout/VerticalCurvedList"/>
    <dgm:cxn modelId="{EFDED163-4C90-4974-848F-9EE906144D3C}" type="presParOf" srcId="{AEFC89DC-B524-4025-872E-8479949A8DA0}" destId="{EBE6523D-CAD3-4796-832A-6E3B13CB7AE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92E0F5-8E7C-441D-A1B8-C249C61B1114}"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ES"/>
        </a:p>
      </dgm:t>
    </dgm:pt>
    <mc:AlternateContent xmlns:mc="http://schemas.openxmlformats.org/markup-compatibility/2006" xmlns:a14="http://schemas.microsoft.com/office/drawing/2010/main">
      <mc:Choice Requires="a14">
        <dgm:pt modelId="{1AF9CB13-B586-4546-B7F8-33AD8A050920}">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𝑝</m:t>
                      </m:r>
                    </m:e>
                    <m:sub>
                      <m:r>
                        <a:rPr lang="es-ES" b="0" i="1" smtClean="0">
                          <a:latin typeface="Cambria Math" panose="02040503050406030204" pitchFamily="18" charset="0"/>
                        </a:rPr>
                        <m:t>𝑓</m:t>
                      </m:r>
                    </m:sub>
                  </m:sSub>
                </m:oMath>
              </a14:m>
              <a:r>
                <a:rPr lang="es-EC" dirty="0"/>
                <a:t> y </a:t>
              </a:r>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𝑝</m:t>
                      </m:r>
                    </m:e>
                    <m:sub>
                      <m:r>
                        <a:rPr lang="es-ES" b="0" i="1" smtClean="0">
                          <a:latin typeface="Cambria Math" panose="02040503050406030204" pitchFamily="18" charset="0"/>
                        </a:rPr>
                        <m:t>𝑚</m:t>
                      </m:r>
                    </m:sub>
                  </m:sSub>
                </m:oMath>
              </a14:m>
              <a:r>
                <a:rPr lang="es-EC" dirty="0"/>
                <a:t> : es la densidad [kg/</a:t>
              </a:r>
              <a14:m>
                <m:oMath xmlns:m="http://schemas.openxmlformats.org/officeDocument/2006/math">
                  <m:sSup>
                    <m:sSupPr>
                      <m:ctrlPr>
                        <a:rPr lang="es-EC"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3</m:t>
                      </m:r>
                    </m:sup>
                  </m:sSup>
                </m:oMath>
              </a14:m>
              <a:r>
                <a:rPr lang="es-EC" dirty="0"/>
                <a:t> ]</a:t>
              </a:r>
              <a:endParaRPr lang="es-ES" dirty="0"/>
            </a:p>
          </dgm:t>
        </dgm:pt>
      </mc:Choice>
      <mc:Fallback xmlns="">
        <dgm:pt modelId="{1AF9CB13-B586-4546-B7F8-33AD8A050920}">
          <dgm:prSet phldrT="[Texto]"/>
          <dgm:spPr/>
          <dgm:t>
            <a:bodyPr/>
            <a:lstStyle/>
            <a:p>
              <a:r>
                <a:rPr lang="es-ES" b="0" i="0">
                  <a:latin typeface="Cambria Math" panose="02040503050406030204" pitchFamily="18" charset="0"/>
                </a:rPr>
                <a:t>𝑝</a:t>
              </a:r>
              <a:r>
                <a:rPr lang="es-EC" b="0" i="0">
                  <a:latin typeface="Cambria Math" panose="02040503050406030204" pitchFamily="18" charset="0"/>
                </a:rPr>
                <a:t>_</a:t>
              </a:r>
              <a:r>
                <a:rPr lang="es-ES" b="0" i="0">
                  <a:latin typeface="Cambria Math" panose="02040503050406030204" pitchFamily="18" charset="0"/>
                </a:rPr>
                <a:t>𝑓</a:t>
              </a:r>
              <a:r>
                <a:rPr lang="es-EC" dirty="0"/>
                <a:t> y </a:t>
              </a:r>
              <a:r>
                <a:rPr lang="es-ES" b="0" i="0">
                  <a:latin typeface="Cambria Math" panose="02040503050406030204" pitchFamily="18" charset="0"/>
                </a:rPr>
                <a:t>𝑝</a:t>
              </a:r>
              <a:r>
                <a:rPr lang="es-EC" b="0" i="0">
                  <a:latin typeface="Cambria Math" panose="02040503050406030204" pitchFamily="18" charset="0"/>
                </a:rPr>
                <a:t>_</a:t>
              </a:r>
              <a:r>
                <a:rPr lang="es-ES" b="0" i="0">
                  <a:latin typeface="Cambria Math" panose="02040503050406030204" pitchFamily="18" charset="0"/>
                </a:rPr>
                <a:t>𝑚</a:t>
              </a:r>
              <a:r>
                <a:rPr lang="es-EC" dirty="0"/>
                <a:t> : es la densidad [kg/</a:t>
              </a:r>
              <a:r>
                <a:rPr lang="es-ES" b="0" i="0">
                  <a:latin typeface="Cambria Math" panose="02040503050406030204" pitchFamily="18" charset="0"/>
                </a:rPr>
                <a:t>𝑚</a:t>
              </a:r>
              <a:r>
                <a:rPr lang="es-EC" b="0" i="0">
                  <a:latin typeface="Cambria Math" panose="02040503050406030204" pitchFamily="18" charset="0"/>
                </a:rPr>
                <a:t>^</a:t>
              </a:r>
              <a:r>
                <a:rPr lang="es-ES" b="0" i="0">
                  <a:latin typeface="Cambria Math" panose="02040503050406030204" pitchFamily="18" charset="0"/>
                </a:rPr>
                <a:t>3</a:t>
              </a:r>
              <a:r>
                <a:rPr lang="es-EC" dirty="0"/>
                <a:t> ]</a:t>
              </a:r>
              <a:endParaRPr lang="es-ES" dirty="0"/>
            </a:p>
          </dgm:t>
        </dgm:pt>
      </mc:Fallback>
    </mc:AlternateContent>
    <dgm:pt modelId="{D5D1F93F-EC04-4B54-B0D4-1413BBBED02A}" type="parTrans" cxnId="{ECFD7BE9-45AE-41C1-825E-D4148F5E49FA}">
      <dgm:prSet/>
      <dgm:spPr/>
      <dgm:t>
        <a:bodyPr/>
        <a:lstStyle/>
        <a:p>
          <a:endParaRPr lang="es-ES"/>
        </a:p>
      </dgm:t>
    </dgm:pt>
    <dgm:pt modelId="{6948342C-2CDF-4892-BEED-5CDB1F53A2DD}" type="sibTrans" cxnId="{ECFD7BE9-45AE-41C1-825E-D4148F5E49FA}">
      <dgm:prSet/>
      <dgm:spPr/>
      <dgm:t>
        <a:bodyPr/>
        <a:lstStyle/>
        <a:p>
          <a:endParaRPr lang="es-ES"/>
        </a:p>
      </dgm:t>
    </dgm:pt>
    <mc:AlternateContent xmlns:mc="http://schemas.openxmlformats.org/markup-compatibility/2006" xmlns:a14="http://schemas.microsoft.com/office/drawing/2010/main">
      <mc:Choice Requires="a14">
        <dgm:pt modelId="{89EC3AE8-D15F-4EB7-9671-31F619E656D6}">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𝑐</m:t>
                      </m:r>
                    </m:e>
                    <m:sub>
                      <m:r>
                        <a:rPr lang="es-ES" b="0" i="1" smtClean="0">
                          <a:latin typeface="Cambria Math" panose="02040503050406030204" pitchFamily="18" charset="0"/>
                        </a:rPr>
                        <m:t>𝑓</m:t>
                      </m:r>
                    </m:sub>
                  </m:sSub>
                </m:oMath>
              </a14:m>
              <a:r>
                <a:rPr lang="es-EC" dirty="0"/>
                <a:t> y </a:t>
              </a:r>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𝑐</m:t>
                      </m:r>
                    </m:e>
                    <m:sub>
                      <m:r>
                        <a:rPr lang="es-ES" b="0" i="1" smtClean="0">
                          <a:latin typeface="Cambria Math" panose="02040503050406030204" pitchFamily="18" charset="0"/>
                        </a:rPr>
                        <m:t>𝑚</m:t>
                      </m:r>
                    </m:sub>
                  </m:sSub>
                </m:oMath>
              </a14:m>
              <a:r>
                <a:rPr lang="es-EC" dirty="0"/>
                <a:t>  : es el capacidad térmica [J/</a:t>
              </a:r>
              <a:r>
                <a:rPr lang="es-EC" dirty="0" err="1"/>
                <a:t>kg°C</a:t>
              </a:r>
              <a:r>
                <a:rPr lang="es-EC" dirty="0"/>
                <a:t> ]</a:t>
              </a:r>
              <a:endParaRPr lang="es-ES" dirty="0"/>
            </a:p>
          </dgm:t>
        </dgm:pt>
      </mc:Choice>
      <mc:Fallback xmlns="">
        <dgm:pt modelId="{89EC3AE8-D15F-4EB7-9671-31F619E656D6}">
          <dgm:prSet phldrT="[Texto]"/>
          <dgm:spPr/>
          <dgm:t>
            <a:bodyPr/>
            <a:lstStyle/>
            <a:p>
              <a:r>
                <a:rPr lang="es-ES" b="0" i="0">
                  <a:latin typeface="Cambria Math" panose="02040503050406030204" pitchFamily="18" charset="0"/>
                </a:rPr>
                <a:t>𝑐</a:t>
              </a:r>
              <a:r>
                <a:rPr lang="es-EC" b="0" i="0">
                  <a:latin typeface="Cambria Math" panose="02040503050406030204" pitchFamily="18" charset="0"/>
                </a:rPr>
                <a:t>_</a:t>
              </a:r>
              <a:r>
                <a:rPr lang="es-ES" b="0" i="0">
                  <a:latin typeface="Cambria Math" panose="02040503050406030204" pitchFamily="18" charset="0"/>
                </a:rPr>
                <a:t>𝑓</a:t>
              </a:r>
              <a:r>
                <a:rPr lang="es-EC" dirty="0"/>
                <a:t> y </a:t>
              </a:r>
              <a:r>
                <a:rPr lang="es-ES" b="0" i="0">
                  <a:latin typeface="Cambria Math" panose="02040503050406030204" pitchFamily="18" charset="0"/>
                </a:rPr>
                <a:t>𝑐</a:t>
              </a:r>
              <a:r>
                <a:rPr lang="es-EC" b="0" i="0">
                  <a:latin typeface="Cambria Math" panose="02040503050406030204" pitchFamily="18" charset="0"/>
                </a:rPr>
                <a:t>_</a:t>
              </a:r>
              <a:r>
                <a:rPr lang="es-ES" b="0" i="0">
                  <a:latin typeface="Cambria Math" panose="02040503050406030204" pitchFamily="18" charset="0"/>
                </a:rPr>
                <a:t>𝑚</a:t>
              </a:r>
              <a:r>
                <a:rPr lang="es-EC" dirty="0"/>
                <a:t>  : es el capacidad térmica [J/</a:t>
              </a:r>
              <a:r>
                <a:rPr lang="es-EC" dirty="0" err="1"/>
                <a:t>kg°C</a:t>
              </a:r>
              <a:r>
                <a:rPr lang="es-EC" dirty="0"/>
                <a:t> ]</a:t>
              </a:r>
              <a:endParaRPr lang="es-ES" dirty="0"/>
            </a:p>
          </dgm:t>
        </dgm:pt>
      </mc:Fallback>
    </mc:AlternateContent>
    <dgm:pt modelId="{EEFA53DB-DAFE-47F4-ADF9-73AA8B71B7B1}" type="parTrans" cxnId="{D45394EF-02FD-41FF-8600-62284EEDC65A}">
      <dgm:prSet/>
      <dgm:spPr/>
      <dgm:t>
        <a:bodyPr/>
        <a:lstStyle/>
        <a:p>
          <a:endParaRPr lang="es-ES"/>
        </a:p>
      </dgm:t>
    </dgm:pt>
    <dgm:pt modelId="{5CAC51A3-0045-407F-9389-26E081AE3B2A}" type="sibTrans" cxnId="{D45394EF-02FD-41FF-8600-62284EEDC65A}">
      <dgm:prSet/>
      <dgm:spPr/>
      <dgm:t>
        <a:bodyPr/>
        <a:lstStyle/>
        <a:p>
          <a:endParaRPr lang="es-ES"/>
        </a:p>
      </dgm:t>
    </dgm:pt>
    <mc:AlternateContent xmlns:mc="http://schemas.openxmlformats.org/markup-compatibility/2006" xmlns:a14="http://schemas.microsoft.com/office/drawing/2010/main">
      <mc:Choice Requires="a14">
        <dgm:pt modelId="{6696D7A5-FD53-494D-A277-C78D8A998C4A}">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𝑓</m:t>
                      </m:r>
                    </m:sub>
                  </m:sSub>
                </m:oMath>
              </a14:m>
              <a:r>
                <a:rPr lang="es-EC" dirty="0"/>
                <a:t> y </a:t>
              </a:r>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𝑚</m:t>
                      </m:r>
                    </m:sub>
                  </m:sSub>
                </m:oMath>
              </a14:m>
              <a:r>
                <a:rPr lang="es-EC" dirty="0"/>
                <a:t>: es el área de la sección transversal de la tubería interna y externa </a:t>
              </a:r>
              <a:r>
                <a:rPr lang="es-ES" dirty="0"/>
                <a:t>[</a:t>
              </a:r>
              <a14:m>
                <m:oMath xmlns:m="http://schemas.openxmlformats.org/officeDocument/2006/math">
                  <m:sSup>
                    <m:sSupPr>
                      <m:ctrlPr>
                        <a:rPr lang="es-EC"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r>
                <a:rPr lang="es-ES" dirty="0"/>
                <a:t> ].</a:t>
              </a:r>
            </a:p>
          </dgm:t>
        </dgm:pt>
      </mc:Choice>
      <mc:Fallback xmlns="">
        <dgm:pt modelId="{6696D7A5-FD53-494D-A277-C78D8A998C4A}">
          <dgm:prSet phldrT="[Texto]"/>
          <dgm:spPr/>
          <dgm:t>
            <a:bodyPr/>
            <a:lstStyle/>
            <a:p>
              <a:r>
                <a:rPr lang="es-ES" b="0" i="0">
                  <a:latin typeface="Cambria Math" panose="02040503050406030204" pitchFamily="18" charset="0"/>
                </a:rPr>
                <a:t>𝐴</a:t>
              </a:r>
              <a:r>
                <a:rPr lang="es-EC" b="0" i="0">
                  <a:latin typeface="Cambria Math" panose="02040503050406030204" pitchFamily="18" charset="0"/>
                </a:rPr>
                <a:t>_</a:t>
              </a:r>
              <a:r>
                <a:rPr lang="es-ES" b="0" i="0">
                  <a:latin typeface="Cambria Math" panose="02040503050406030204" pitchFamily="18" charset="0"/>
                </a:rPr>
                <a:t>𝑓</a:t>
              </a:r>
              <a:r>
                <a:rPr lang="es-EC" dirty="0"/>
                <a:t> y </a:t>
              </a:r>
              <a:r>
                <a:rPr lang="es-ES" b="0" i="0">
                  <a:latin typeface="Cambria Math" panose="02040503050406030204" pitchFamily="18" charset="0"/>
                </a:rPr>
                <a:t>𝐴</a:t>
              </a:r>
              <a:r>
                <a:rPr lang="es-EC" b="0" i="0">
                  <a:latin typeface="Cambria Math" panose="02040503050406030204" pitchFamily="18" charset="0"/>
                </a:rPr>
                <a:t>_</a:t>
              </a:r>
              <a:r>
                <a:rPr lang="es-ES" b="0" i="0">
                  <a:latin typeface="Cambria Math" panose="02040503050406030204" pitchFamily="18" charset="0"/>
                </a:rPr>
                <a:t>𝑚</a:t>
              </a:r>
              <a:r>
                <a:rPr lang="es-EC" dirty="0"/>
                <a:t>: es el área de la sección transversal de la tubería interna y externa </a:t>
              </a:r>
              <a:r>
                <a:rPr lang="es-ES" dirty="0"/>
                <a:t>[</a:t>
              </a:r>
              <a:r>
                <a:rPr lang="es-ES" b="0" i="0">
                  <a:latin typeface="Cambria Math" panose="02040503050406030204" pitchFamily="18" charset="0"/>
                </a:rPr>
                <a:t>𝑚</a:t>
              </a:r>
              <a:r>
                <a:rPr lang="es-EC" b="0" i="0">
                  <a:latin typeface="Cambria Math" panose="02040503050406030204" pitchFamily="18" charset="0"/>
                </a:rPr>
                <a:t>^</a:t>
              </a:r>
              <a:r>
                <a:rPr lang="es-ES" b="0" i="0">
                  <a:latin typeface="Cambria Math" panose="02040503050406030204" pitchFamily="18" charset="0"/>
                </a:rPr>
                <a:t>2</a:t>
              </a:r>
              <a:r>
                <a:rPr lang="es-ES" dirty="0"/>
                <a:t> ].</a:t>
              </a:r>
            </a:p>
          </dgm:t>
        </dgm:pt>
      </mc:Fallback>
    </mc:AlternateContent>
    <dgm:pt modelId="{F9AFE0BE-9792-4613-8F34-9BC5D16EDBF7}" type="parTrans" cxnId="{48BAA429-CC54-46DE-AE99-4F46A9D75FD6}">
      <dgm:prSet/>
      <dgm:spPr/>
      <dgm:t>
        <a:bodyPr/>
        <a:lstStyle/>
        <a:p>
          <a:endParaRPr lang="es-ES"/>
        </a:p>
      </dgm:t>
    </dgm:pt>
    <dgm:pt modelId="{D4A49A5C-532D-461D-8D4B-E1787E5A4D43}" type="sibTrans" cxnId="{48BAA429-CC54-46DE-AE99-4F46A9D75FD6}">
      <dgm:prSet/>
      <dgm:spPr/>
      <dgm:t>
        <a:bodyPr/>
        <a:lstStyle/>
        <a:p>
          <a:endParaRPr lang="es-ES"/>
        </a:p>
      </dgm:t>
    </dgm:pt>
    <mc:AlternateContent xmlns:mc="http://schemas.openxmlformats.org/markup-compatibility/2006" xmlns:a14="http://schemas.microsoft.com/office/drawing/2010/main">
      <mc:Choice Requires="a14">
        <dgm:pt modelId="{5532B4B8-7F3C-4B1C-9C3D-F87862D02E1D}">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𝑓</m:t>
                      </m:r>
                    </m:sub>
                  </m:sSub>
                </m:oMath>
              </a14:m>
              <a:r>
                <a:rPr lang="es-ES" dirty="0"/>
                <a:t> y  </a:t>
              </a:r>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𝑚</m:t>
                      </m:r>
                    </m:sub>
                  </m:sSub>
                </m:oMath>
              </a14:m>
              <a:r>
                <a:rPr lang="es-ES" dirty="0"/>
                <a:t>T : es la temperatura [°C].</a:t>
              </a:r>
            </a:p>
          </dgm:t>
        </dgm:pt>
      </mc:Choice>
      <mc:Fallback xmlns="">
        <dgm:pt modelId="{5532B4B8-7F3C-4B1C-9C3D-F87862D02E1D}">
          <dgm:prSet phldrT="[Texto]"/>
          <dgm:spPr/>
          <dgm:t>
            <a:bodyPr/>
            <a:lstStyle/>
            <a:p>
              <a:r>
                <a:rPr lang="es-ES" b="0" i="0">
                  <a:latin typeface="Cambria Math" panose="02040503050406030204" pitchFamily="18" charset="0"/>
                </a:rPr>
                <a:t>𝑇</a:t>
              </a:r>
              <a:r>
                <a:rPr lang="es-EC" b="0" i="0">
                  <a:latin typeface="Cambria Math" panose="02040503050406030204" pitchFamily="18" charset="0"/>
                </a:rPr>
                <a:t>_</a:t>
              </a:r>
              <a:r>
                <a:rPr lang="es-ES" b="0" i="0">
                  <a:latin typeface="Cambria Math" panose="02040503050406030204" pitchFamily="18" charset="0"/>
                </a:rPr>
                <a:t>𝑓</a:t>
              </a:r>
              <a:r>
                <a:rPr lang="es-ES" dirty="0"/>
                <a:t> y  </a:t>
              </a:r>
              <a:r>
                <a:rPr lang="es-ES" b="0" i="0">
                  <a:latin typeface="Cambria Math" panose="02040503050406030204" pitchFamily="18" charset="0"/>
                </a:rPr>
                <a:t>𝑇</a:t>
              </a:r>
              <a:r>
                <a:rPr lang="es-EC" b="0" i="0">
                  <a:latin typeface="Cambria Math" panose="02040503050406030204" pitchFamily="18" charset="0"/>
                </a:rPr>
                <a:t>_</a:t>
              </a:r>
              <a:r>
                <a:rPr lang="es-ES" b="0" i="0">
                  <a:latin typeface="Cambria Math" panose="02040503050406030204" pitchFamily="18" charset="0"/>
                </a:rPr>
                <a:t>𝑚</a:t>
              </a:r>
              <a:r>
                <a:rPr lang="es-ES" dirty="0"/>
                <a:t>T : es la temperatura [°C].</a:t>
              </a:r>
            </a:p>
          </dgm:t>
        </dgm:pt>
      </mc:Fallback>
    </mc:AlternateContent>
    <dgm:pt modelId="{142A77DA-0E29-4525-981B-14AEC51B86A8}" type="parTrans" cxnId="{D657E5FB-B363-4F6F-9A5D-1655C8CAC391}">
      <dgm:prSet/>
      <dgm:spPr/>
      <dgm:t>
        <a:bodyPr/>
        <a:lstStyle/>
        <a:p>
          <a:endParaRPr lang="es-ES"/>
        </a:p>
      </dgm:t>
    </dgm:pt>
    <dgm:pt modelId="{C6B17C1A-F9A7-4FD6-A302-F6659A7076AE}" type="sibTrans" cxnId="{D657E5FB-B363-4F6F-9A5D-1655C8CAC391}">
      <dgm:prSet/>
      <dgm:spPr/>
      <dgm:t>
        <a:bodyPr/>
        <a:lstStyle/>
        <a:p>
          <a:endParaRPr lang="es-ES"/>
        </a:p>
      </dgm:t>
    </dgm:pt>
    <mc:AlternateContent xmlns:mc="http://schemas.openxmlformats.org/markup-compatibility/2006" xmlns:a14="http://schemas.microsoft.com/office/drawing/2010/main">
      <mc:Choice Requires="a14">
        <dgm:pt modelId="{4105BF3F-D9AC-4798-AE96-E9F86BD2330F}">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𝑎</m:t>
                      </m:r>
                    </m:sub>
                  </m:sSub>
                </m:oMath>
              </a14:m>
              <a:r>
                <a:rPr lang="es-EC" dirty="0"/>
                <a:t> : es la temperatura ambiente[°C].</a:t>
              </a:r>
              <a:endParaRPr lang="es-ES" dirty="0"/>
            </a:p>
          </dgm:t>
        </dgm:pt>
      </mc:Choice>
      <mc:Fallback xmlns="">
        <dgm:pt modelId="{4105BF3F-D9AC-4798-AE96-E9F86BD2330F}">
          <dgm:prSet phldrT="[Texto]"/>
          <dgm:spPr/>
          <dgm:t>
            <a:bodyPr/>
            <a:lstStyle/>
            <a:p>
              <a:r>
                <a:rPr lang="es-ES" b="0" i="0">
                  <a:latin typeface="Cambria Math" panose="02040503050406030204" pitchFamily="18" charset="0"/>
                </a:rPr>
                <a:t>𝑇</a:t>
              </a:r>
              <a:r>
                <a:rPr lang="es-EC" b="0" i="0">
                  <a:latin typeface="Cambria Math" panose="02040503050406030204" pitchFamily="18" charset="0"/>
                </a:rPr>
                <a:t>_</a:t>
              </a:r>
              <a:r>
                <a:rPr lang="es-ES" b="0" i="0">
                  <a:latin typeface="Cambria Math" panose="02040503050406030204" pitchFamily="18" charset="0"/>
                </a:rPr>
                <a:t>𝑎</a:t>
              </a:r>
              <a:r>
                <a:rPr lang="es-EC" dirty="0"/>
                <a:t> : es la temperatura ambiente[°C].</a:t>
              </a:r>
              <a:endParaRPr lang="es-ES" dirty="0"/>
            </a:p>
          </dgm:t>
        </dgm:pt>
      </mc:Fallback>
    </mc:AlternateContent>
    <dgm:pt modelId="{04966B66-8556-40D6-9BD9-2743D0C463DC}" type="parTrans" cxnId="{BA5BE537-A4B5-4958-98ED-6F7CC7AEEBE9}">
      <dgm:prSet/>
      <dgm:spPr/>
      <dgm:t>
        <a:bodyPr/>
        <a:lstStyle/>
        <a:p>
          <a:endParaRPr lang="es-ES"/>
        </a:p>
      </dgm:t>
    </dgm:pt>
    <dgm:pt modelId="{729FBD57-901B-41C8-9D3A-DEA703E62DFF}" type="sibTrans" cxnId="{BA5BE537-A4B5-4958-98ED-6F7CC7AEEBE9}">
      <dgm:prSet/>
      <dgm:spPr/>
      <dgm:t>
        <a:bodyPr/>
        <a:lstStyle/>
        <a:p>
          <a:endParaRPr lang="es-ES"/>
        </a:p>
      </dgm:t>
    </dgm:pt>
    <dgm:pt modelId="{11F6193A-AB9E-4308-B1FC-457DD15F7DB9}">
      <dgm:prSet phldrT="[Texto]"/>
      <dgm:spPr/>
      <dgm:t>
        <a:bodyPr/>
        <a:lstStyle/>
        <a:p>
          <a:r>
            <a:rPr lang="es-EC"/>
            <a:t>t : es el tiempo[s].</a:t>
          </a:r>
          <a:endParaRPr lang="es-ES" dirty="0"/>
        </a:p>
      </dgm:t>
    </dgm:pt>
    <dgm:pt modelId="{542CB802-9005-435F-BB82-DD79DBF2D36E}" type="parTrans" cxnId="{4DF6D69A-F4FB-4844-B2DF-1FB9CEC6B91C}">
      <dgm:prSet/>
      <dgm:spPr/>
      <dgm:t>
        <a:bodyPr/>
        <a:lstStyle/>
        <a:p>
          <a:endParaRPr lang="es-ES"/>
        </a:p>
      </dgm:t>
    </dgm:pt>
    <dgm:pt modelId="{4A827FF4-06F3-4726-BE7D-564DA133158E}" type="sibTrans" cxnId="{4DF6D69A-F4FB-4844-B2DF-1FB9CEC6B91C}">
      <dgm:prSet/>
      <dgm:spPr/>
      <dgm:t>
        <a:bodyPr/>
        <a:lstStyle/>
        <a:p>
          <a:endParaRPr lang="es-ES"/>
        </a:p>
      </dgm:t>
    </dgm:pt>
    <dgm:pt modelId="{19EED1D1-66A5-4FC0-ADDA-E3F08768A904}">
      <dgm:prSet phldrT="[Texto]"/>
      <dgm:spPr/>
      <dgm:t>
        <a:bodyPr/>
        <a:lstStyle/>
        <a:p>
          <a:r>
            <a:rPr lang="es-EC"/>
            <a:t>l : es la posición a lo largo de la tubería[m].</a:t>
          </a:r>
          <a:endParaRPr lang="es-ES" dirty="0"/>
        </a:p>
      </dgm:t>
    </dgm:pt>
    <dgm:pt modelId="{BF6BD4F7-7C39-4B71-9A37-EC4D156BD109}" type="parTrans" cxnId="{0B2BCD3E-8760-4666-9D73-ED12AD1E9306}">
      <dgm:prSet/>
      <dgm:spPr/>
      <dgm:t>
        <a:bodyPr/>
        <a:lstStyle/>
        <a:p>
          <a:endParaRPr lang="es-ES"/>
        </a:p>
      </dgm:t>
    </dgm:pt>
    <dgm:pt modelId="{CF807D20-7058-4CEE-9AD9-96531BBD8EF4}" type="sibTrans" cxnId="{0B2BCD3E-8760-4666-9D73-ED12AD1E9306}">
      <dgm:prSet/>
      <dgm:spPr/>
      <dgm:t>
        <a:bodyPr/>
        <a:lstStyle/>
        <a:p>
          <a:endParaRPr lang="es-ES"/>
        </a:p>
      </dgm:t>
    </dgm:pt>
    <mc:AlternateContent xmlns:mc="http://schemas.openxmlformats.org/markup-compatibility/2006" xmlns:a14="http://schemas.microsoft.com/office/drawing/2010/main">
      <mc:Choice Requires="a14">
        <dgm:pt modelId="{C37DD47F-5760-4E75-9EE4-03F2999F177C}">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𝑛</m:t>
                      </m:r>
                    </m:e>
                    <m:sub>
                      <m:r>
                        <a:rPr lang="es-ES" b="0" i="1" smtClean="0">
                          <a:latin typeface="Cambria Math" panose="02040503050406030204" pitchFamily="18" charset="0"/>
                        </a:rPr>
                        <m:t>𝑐𝑜𝑙</m:t>
                      </m:r>
                    </m:sub>
                  </m:sSub>
                </m:oMath>
              </a14:m>
              <a:r>
                <a:rPr lang="es-EC" dirty="0"/>
                <a:t>  : es la eficiencia óptica del colector.</a:t>
              </a:r>
              <a:endParaRPr lang="es-ES" dirty="0"/>
            </a:p>
          </dgm:t>
        </dgm:pt>
      </mc:Choice>
      <mc:Fallback xmlns="">
        <dgm:pt modelId="{C37DD47F-5760-4E75-9EE4-03F2999F177C}">
          <dgm:prSet phldrT="[Texto]"/>
          <dgm:spPr/>
          <dgm:t>
            <a:bodyPr/>
            <a:lstStyle/>
            <a:p>
              <a:r>
                <a:rPr lang="es-ES" b="0" i="0">
                  <a:latin typeface="Cambria Math" panose="02040503050406030204" pitchFamily="18" charset="0"/>
                </a:rPr>
                <a:t>𝑛</a:t>
              </a:r>
              <a:r>
                <a:rPr lang="es-EC" b="0" i="0">
                  <a:latin typeface="Cambria Math" panose="02040503050406030204" pitchFamily="18" charset="0"/>
                </a:rPr>
                <a:t>_</a:t>
              </a:r>
              <a:r>
                <a:rPr lang="es-ES" b="0" i="0">
                  <a:latin typeface="Cambria Math" panose="02040503050406030204" pitchFamily="18" charset="0"/>
                </a:rPr>
                <a:t>𝑐𝑜𝑙</a:t>
              </a:r>
              <a:r>
                <a:rPr lang="es-EC" dirty="0"/>
                <a:t>  : es la eficiencia óptica del colector.</a:t>
              </a:r>
              <a:endParaRPr lang="es-ES" dirty="0"/>
            </a:p>
          </dgm:t>
        </dgm:pt>
      </mc:Fallback>
    </mc:AlternateContent>
    <dgm:pt modelId="{F72AB0B1-5C1A-4013-BECA-C62D62F4A611}" type="parTrans" cxnId="{1A67BB4E-540D-4F1B-B0F6-3499041978FC}">
      <dgm:prSet/>
      <dgm:spPr/>
      <dgm:t>
        <a:bodyPr/>
        <a:lstStyle/>
        <a:p>
          <a:endParaRPr lang="es-ES"/>
        </a:p>
      </dgm:t>
    </dgm:pt>
    <dgm:pt modelId="{3861DC7E-F63C-43EE-A59C-D91ACEF3286E}" type="sibTrans" cxnId="{1A67BB4E-540D-4F1B-B0F6-3499041978FC}">
      <dgm:prSet/>
      <dgm:spPr/>
      <dgm:t>
        <a:bodyPr/>
        <a:lstStyle/>
        <a:p>
          <a:endParaRPr lang="es-ES"/>
        </a:p>
      </dgm:t>
    </dgm:pt>
    <dgm:pt modelId="{F265E253-2D5D-4B55-A5C7-C61F0C790616}">
      <dgm:prSet phldrT="[Texto]"/>
      <dgm:spPr/>
      <dgm:t>
        <a:bodyPr/>
        <a:lstStyle/>
        <a:p>
          <a:r>
            <a:rPr lang="es-EC" dirty="0"/>
            <a:t>G : es la apertura del colector [m].</a:t>
          </a:r>
          <a:endParaRPr lang="es-ES" dirty="0"/>
        </a:p>
      </dgm:t>
    </dgm:pt>
    <dgm:pt modelId="{AF11109E-21DF-4CD7-97E7-8B0E6EBDCE98}" type="parTrans" cxnId="{2394A73D-3145-44FC-938A-0983AC888B88}">
      <dgm:prSet/>
      <dgm:spPr/>
      <dgm:t>
        <a:bodyPr/>
        <a:lstStyle/>
        <a:p>
          <a:endParaRPr lang="es-ES"/>
        </a:p>
      </dgm:t>
    </dgm:pt>
    <dgm:pt modelId="{FFC3703F-F3FC-4B39-A54D-FA223AAD48CA}" type="sibTrans" cxnId="{2394A73D-3145-44FC-938A-0983AC888B88}">
      <dgm:prSet/>
      <dgm:spPr/>
      <dgm:t>
        <a:bodyPr/>
        <a:lstStyle/>
        <a:p>
          <a:endParaRPr lang="es-ES"/>
        </a:p>
      </dgm:t>
    </dgm:pt>
    <mc:AlternateContent xmlns:mc="http://schemas.openxmlformats.org/markup-compatibility/2006" xmlns:a14="http://schemas.microsoft.com/office/drawing/2010/main">
      <mc:Choice Requires="a14">
        <dgm:pt modelId="{E48E50AB-55C2-468A-AE99-0188007C58C0}">
          <dgm:prSet phldrT="[Texto]"/>
          <dgm:spPr/>
          <dgm:t>
            <a:bodyPr/>
            <a:lstStyle/>
            <a:p>
              <a:r>
                <a:rPr lang="es-EC" dirty="0"/>
                <a:t>I : es la irradiancia directa [W/</a:t>
              </a:r>
              <a14:m>
                <m:oMath xmlns:m="http://schemas.openxmlformats.org/officeDocument/2006/math">
                  <m:sSup>
                    <m:sSupPr>
                      <m:ctrlPr>
                        <a:rPr lang="es-EC"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r>
                <a:rPr lang="es-EC" dirty="0"/>
                <a:t> ].</a:t>
              </a:r>
              <a:endParaRPr lang="es-ES" dirty="0"/>
            </a:p>
          </dgm:t>
        </dgm:pt>
      </mc:Choice>
      <mc:Fallback xmlns="">
        <dgm:pt modelId="{E48E50AB-55C2-468A-AE99-0188007C58C0}">
          <dgm:prSet phldrT="[Texto]"/>
          <dgm:spPr/>
          <dgm:t>
            <a:bodyPr/>
            <a:lstStyle/>
            <a:p>
              <a:r>
                <a:rPr lang="es-EC" dirty="0"/>
                <a:t>I : es la irradiancia directa [W/</a:t>
              </a:r>
              <a:r>
                <a:rPr lang="es-ES" b="0" i="0">
                  <a:latin typeface="Cambria Math" panose="02040503050406030204" pitchFamily="18" charset="0"/>
                </a:rPr>
                <a:t>𝑚</a:t>
              </a:r>
              <a:r>
                <a:rPr lang="es-EC" b="0" i="0">
                  <a:latin typeface="Cambria Math" panose="02040503050406030204" pitchFamily="18" charset="0"/>
                </a:rPr>
                <a:t>^</a:t>
              </a:r>
              <a:r>
                <a:rPr lang="es-ES" b="0" i="0">
                  <a:latin typeface="Cambria Math" panose="02040503050406030204" pitchFamily="18" charset="0"/>
                </a:rPr>
                <a:t>2</a:t>
              </a:r>
              <a:r>
                <a:rPr lang="es-EC" dirty="0"/>
                <a:t> ].</a:t>
              </a:r>
              <a:endParaRPr lang="es-ES" dirty="0"/>
            </a:p>
          </dgm:t>
        </dgm:pt>
      </mc:Fallback>
    </mc:AlternateContent>
    <dgm:pt modelId="{4B6DE785-3015-4B44-A032-6D7C840B2DE7}" type="parTrans" cxnId="{6D742826-B0F3-4D5F-8EA7-E934283B3DDF}">
      <dgm:prSet/>
      <dgm:spPr/>
      <dgm:t>
        <a:bodyPr/>
        <a:lstStyle/>
        <a:p>
          <a:endParaRPr lang="es-ES"/>
        </a:p>
      </dgm:t>
    </dgm:pt>
    <dgm:pt modelId="{11938F5A-2A2B-43FB-88AD-01A52D209C1E}" type="sibTrans" cxnId="{6D742826-B0F3-4D5F-8EA7-E934283B3DDF}">
      <dgm:prSet/>
      <dgm:spPr/>
      <dgm:t>
        <a:bodyPr/>
        <a:lstStyle/>
        <a:p>
          <a:endParaRPr lang="es-ES"/>
        </a:p>
      </dgm:t>
    </dgm:pt>
    <mc:AlternateContent xmlns:mc="http://schemas.openxmlformats.org/markup-compatibility/2006" xmlns:a14="http://schemas.microsoft.com/office/drawing/2010/main">
      <mc:Choice Requires="a14">
        <dgm:pt modelId="{84988639-D32E-4207-9178-1E4C636989B6}">
          <dgm:prSet phldrT="[Texto]"/>
          <dgm:spPr/>
          <dgm:t>
            <a:bodyPr/>
            <a:lstStyle/>
            <a:p>
              <a:r>
                <a:rPr lang="es-EC" dirty="0"/>
                <a:t> </a:t>
              </a:r>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𝐷</m:t>
                      </m:r>
                    </m:e>
                    <m:sub>
                      <m:r>
                        <a:rPr lang="es-ES" b="0" i="1" smtClean="0">
                          <a:latin typeface="Cambria Math" panose="02040503050406030204" pitchFamily="18" charset="0"/>
                        </a:rPr>
                        <m:t>𝑓</m:t>
                      </m:r>
                    </m:sub>
                  </m:sSub>
                </m:oMath>
              </a14:m>
              <a:r>
                <a:rPr lang="es-EC" dirty="0"/>
                <a:t> y </a:t>
              </a:r>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𝐷</m:t>
                      </m:r>
                    </m:e>
                    <m:sub>
                      <m:r>
                        <a:rPr lang="es-ES" b="0" i="1" smtClean="0">
                          <a:latin typeface="Cambria Math" panose="02040503050406030204" pitchFamily="18" charset="0"/>
                        </a:rPr>
                        <m:t>𝑚</m:t>
                      </m:r>
                    </m:sub>
                  </m:sSub>
                </m:oMath>
              </a14:m>
              <a:r>
                <a:rPr lang="es-EC" dirty="0"/>
                <a:t> : diámetro de la tubería interna y externa [</a:t>
              </a:r>
              <a14:m>
                <m:oMath xmlns:m="http://schemas.openxmlformats.org/officeDocument/2006/math">
                  <m:sSup>
                    <m:sSupPr>
                      <m:ctrlPr>
                        <a:rPr lang="es-EC"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r>
                <a:rPr lang="es-EC" dirty="0"/>
                <a:t>].</a:t>
              </a:r>
              <a:endParaRPr lang="es-ES" dirty="0"/>
            </a:p>
          </dgm:t>
        </dgm:pt>
      </mc:Choice>
      <mc:Fallback xmlns="">
        <dgm:pt modelId="{84988639-D32E-4207-9178-1E4C636989B6}">
          <dgm:prSet phldrT="[Texto]"/>
          <dgm:spPr/>
          <dgm:t>
            <a:bodyPr/>
            <a:lstStyle/>
            <a:p>
              <a:r>
                <a:rPr lang="es-EC" dirty="0"/>
                <a:t> </a:t>
              </a:r>
              <a:r>
                <a:rPr lang="es-ES" b="0" i="0">
                  <a:latin typeface="Cambria Math" panose="02040503050406030204" pitchFamily="18" charset="0"/>
                </a:rPr>
                <a:t>𝐷</a:t>
              </a:r>
              <a:r>
                <a:rPr lang="es-EC" b="0" i="0">
                  <a:latin typeface="Cambria Math" panose="02040503050406030204" pitchFamily="18" charset="0"/>
                </a:rPr>
                <a:t>_</a:t>
              </a:r>
              <a:r>
                <a:rPr lang="es-ES" b="0" i="0">
                  <a:latin typeface="Cambria Math" panose="02040503050406030204" pitchFamily="18" charset="0"/>
                </a:rPr>
                <a:t>𝑓</a:t>
              </a:r>
              <a:r>
                <a:rPr lang="es-EC" dirty="0"/>
                <a:t> y </a:t>
              </a:r>
              <a:r>
                <a:rPr lang="es-ES" b="0" i="0">
                  <a:latin typeface="Cambria Math" panose="02040503050406030204" pitchFamily="18" charset="0"/>
                </a:rPr>
                <a:t>𝐷</a:t>
              </a:r>
              <a:r>
                <a:rPr lang="es-EC" b="0" i="0">
                  <a:latin typeface="Cambria Math" panose="02040503050406030204" pitchFamily="18" charset="0"/>
                </a:rPr>
                <a:t>_</a:t>
              </a:r>
              <a:r>
                <a:rPr lang="es-ES" b="0" i="0">
                  <a:latin typeface="Cambria Math" panose="02040503050406030204" pitchFamily="18" charset="0"/>
                </a:rPr>
                <a:t>𝑚</a:t>
              </a:r>
              <a:r>
                <a:rPr lang="es-EC" dirty="0"/>
                <a:t> : diámetro de la tubería interna y externa [</a:t>
              </a:r>
              <a:r>
                <a:rPr lang="es-ES" b="0" i="0">
                  <a:latin typeface="Cambria Math" panose="02040503050406030204" pitchFamily="18" charset="0"/>
                </a:rPr>
                <a:t>𝑚</a:t>
              </a:r>
              <a:r>
                <a:rPr lang="es-EC" b="0" i="0">
                  <a:latin typeface="Cambria Math" panose="02040503050406030204" pitchFamily="18" charset="0"/>
                </a:rPr>
                <a:t>^</a:t>
              </a:r>
              <a:r>
                <a:rPr lang="es-ES" b="0" i="0">
                  <a:latin typeface="Cambria Math" panose="02040503050406030204" pitchFamily="18" charset="0"/>
                </a:rPr>
                <a:t>2</a:t>
              </a:r>
              <a:r>
                <a:rPr lang="es-EC" dirty="0"/>
                <a:t>].</a:t>
              </a:r>
              <a:endParaRPr lang="es-ES" dirty="0"/>
            </a:p>
          </dgm:t>
        </dgm:pt>
      </mc:Fallback>
    </mc:AlternateContent>
    <dgm:pt modelId="{6A067C64-E447-4A41-8ACD-680F23EC0F2D}" type="parTrans" cxnId="{32713E32-C4BC-435A-8158-090A6C91A2E9}">
      <dgm:prSet/>
      <dgm:spPr/>
      <dgm:t>
        <a:bodyPr/>
        <a:lstStyle/>
        <a:p>
          <a:endParaRPr lang="es-ES"/>
        </a:p>
      </dgm:t>
    </dgm:pt>
    <dgm:pt modelId="{F750F555-B05C-46C9-BA6B-710292CB5A0A}" type="sibTrans" cxnId="{32713E32-C4BC-435A-8158-090A6C91A2E9}">
      <dgm:prSet/>
      <dgm:spPr/>
      <dgm:t>
        <a:bodyPr/>
        <a:lstStyle/>
        <a:p>
          <a:endParaRPr lang="es-ES"/>
        </a:p>
      </dgm:t>
    </dgm:pt>
    <mc:AlternateContent xmlns:mc="http://schemas.openxmlformats.org/markup-compatibility/2006" xmlns:a14="http://schemas.microsoft.com/office/drawing/2010/main">
      <mc:Choice Requires="a14">
        <dgm:pt modelId="{2C81AA06-FF78-4B60-AD12-89AA467F1A67}">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𝐻</m:t>
                      </m:r>
                    </m:e>
                    <m:sub>
                      <m:r>
                        <a:rPr lang="es-ES" b="0" i="1" smtClean="0">
                          <a:latin typeface="Cambria Math" panose="02040503050406030204" pitchFamily="18" charset="0"/>
                        </a:rPr>
                        <m:t>𝑙</m:t>
                      </m:r>
                    </m:sub>
                  </m:sSub>
                </m:oMath>
              </a14:m>
              <a:r>
                <a:rPr lang="es-EC" dirty="0"/>
                <a:t> : es el coeficiente global de pérdidas térmicas [W/</a:t>
              </a:r>
              <a14:m>
                <m:oMath xmlns:m="http://schemas.openxmlformats.org/officeDocument/2006/math">
                  <m:sSup>
                    <m:sSupPr>
                      <m:ctrlPr>
                        <a:rPr lang="es-EC"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r>
                <a:rPr lang="es-EC" dirty="0"/>
                <a:t> °C].</a:t>
              </a:r>
              <a:endParaRPr lang="es-ES" dirty="0"/>
            </a:p>
          </dgm:t>
        </dgm:pt>
      </mc:Choice>
      <mc:Fallback xmlns="">
        <dgm:pt modelId="{2C81AA06-FF78-4B60-AD12-89AA467F1A67}">
          <dgm:prSet phldrT="[Texto]"/>
          <dgm:spPr/>
          <dgm:t>
            <a:bodyPr/>
            <a:lstStyle/>
            <a:p>
              <a:r>
                <a:rPr lang="es-ES" b="0" i="0">
                  <a:latin typeface="Cambria Math" panose="02040503050406030204" pitchFamily="18" charset="0"/>
                </a:rPr>
                <a:t>𝐻</a:t>
              </a:r>
              <a:r>
                <a:rPr lang="es-EC" b="0" i="0">
                  <a:latin typeface="Cambria Math" panose="02040503050406030204" pitchFamily="18" charset="0"/>
                </a:rPr>
                <a:t>_</a:t>
              </a:r>
              <a:r>
                <a:rPr lang="es-ES" b="0" i="0">
                  <a:latin typeface="Cambria Math" panose="02040503050406030204" pitchFamily="18" charset="0"/>
                </a:rPr>
                <a:t>𝑙</a:t>
              </a:r>
              <a:r>
                <a:rPr lang="es-EC" dirty="0"/>
                <a:t> : es el coeficiente global de pérdidas térmicas [W/</a:t>
              </a:r>
              <a:r>
                <a:rPr lang="es-ES" b="0" i="0">
                  <a:latin typeface="Cambria Math" panose="02040503050406030204" pitchFamily="18" charset="0"/>
                </a:rPr>
                <a:t>𝑚</a:t>
              </a:r>
              <a:r>
                <a:rPr lang="es-EC" b="0" i="0">
                  <a:latin typeface="Cambria Math" panose="02040503050406030204" pitchFamily="18" charset="0"/>
                </a:rPr>
                <a:t>^</a:t>
              </a:r>
              <a:r>
                <a:rPr lang="es-ES" b="0" i="0">
                  <a:latin typeface="Cambria Math" panose="02040503050406030204" pitchFamily="18" charset="0"/>
                </a:rPr>
                <a:t>2</a:t>
              </a:r>
              <a:r>
                <a:rPr lang="es-EC" dirty="0"/>
                <a:t> °C].</a:t>
              </a:r>
              <a:endParaRPr lang="es-ES" dirty="0"/>
            </a:p>
          </dgm:t>
        </dgm:pt>
      </mc:Fallback>
    </mc:AlternateContent>
    <dgm:pt modelId="{343762B9-587F-4445-B967-BEBF55017A37}" type="parTrans" cxnId="{B4B8D019-A9C7-4900-BACC-ED0573C9E96D}">
      <dgm:prSet/>
      <dgm:spPr/>
      <dgm:t>
        <a:bodyPr/>
        <a:lstStyle/>
        <a:p>
          <a:endParaRPr lang="es-ES"/>
        </a:p>
      </dgm:t>
    </dgm:pt>
    <dgm:pt modelId="{C87BD210-4D35-46A2-89CF-F617043D4771}" type="sibTrans" cxnId="{B4B8D019-A9C7-4900-BACC-ED0573C9E96D}">
      <dgm:prSet/>
      <dgm:spPr/>
      <dgm:t>
        <a:bodyPr/>
        <a:lstStyle/>
        <a:p>
          <a:endParaRPr lang="es-ES"/>
        </a:p>
      </dgm:t>
    </dgm:pt>
    <mc:AlternateContent xmlns:mc="http://schemas.openxmlformats.org/markup-compatibility/2006" xmlns:a14="http://schemas.microsoft.com/office/drawing/2010/main">
      <mc:Choice Requires="a14">
        <dgm:pt modelId="{0840D0BE-DAC0-4145-AAF3-210CACC44E11}">
          <dgm:prSet phldrT="[Texto]"/>
          <dgm:spPr/>
          <dgm:t>
            <a:bodyPr/>
            <a:lstStyle/>
            <a:p>
              <a14:m>
                <m:oMath xmlns:m="http://schemas.openxmlformats.org/officeDocument/2006/math">
                  <m:sSub>
                    <m:sSubPr>
                      <m:ctrlPr>
                        <a:rPr lang="es-EC" i="1" smtClean="0">
                          <a:latin typeface="Cambria Math" panose="02040503050406030204" pitchFamily="18" charset="0"/>
                        </a:rPr>
                      </m:ctrlPr>
                    </m:sSubPr>
                    <m:e>
                      <m:r>
                        <a:rPr lang="es-ES" b="0" i="1" smtClean="0">
                          <a:latin typeface="Cambria Math" panose="02040503050406030204" pitchFamily="18" charset="0"/>
                        </a:rPr>
                        <m:t>𝐻</m:t>
                      </m:r>
                    </m:e>
                    <m:sub>
                      <m:r>
                        <a:rPr lang="es-ES" b="0" i="1" smtClean="0">
                          <a:latin typeface="Cambria Math" panose="02040503050406030204" pitchFamily="18" charset="0"/>
                        </a:rPr>
                        <m:t>𝑡</m:t>
                      </m:r>
                    </m:sub>
                  </m:sSub>
                </m:oMath>
              </a14:m>
              <a:r>
                <a:rPr lang="es-EC" dirty="0"/>
                <a:t>  : es el coeficiente de transferencia de calor por convección dentro de la tubería [W/</a:t>
              </a:r>
              <a14:m>
                <m:oMath xmlns:m="http://schemas.openxmlformats.org/officeDocument/2006/math">
                  <m:sSup>
                    <m:sSupPr>
                      <m:ctrlPr>
                        <a:rPr lang="es-EC"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oMath>
              </a14:m>
              <a:r>
                <a:rPr lang="es-EC" dirty="0"/>
                <a:t> °C]</a:t>
              </a:r>
              <a:r>
                <a:rPr lang="es-ES" dirty="0"/>
                <a:t>.</a:t>
              </a:r>
            </a:p>
          </dgm:t>
        </dgm:pt>
      </mc:Choice>
      <mc:Fallback xmlns="">
        <dgm:pt modelId="{0840D0BE-DAC0-4145-AAF3-210CACC44E11}">
          <dgm:prSet phldrT="[Texto]"/>
          <dgm:spPr/>
          <dgm:t>
            <a:bodyPr/>
            <a:lstStyle/>
            <a:p>
              <a:r>
                <a:rPr lang="es-ES" b="0" i="0">
                  <a:latin typeface="Cambria Math" panose="02040503050406030204" pitchFamily="18" charset="0"/>
                </a:rPr>
                <a:t>𝐻</a:t>
              </a:r>
              <a:r>
                <a:rPr lang="es-EC" b="0" i="0">
                  <a:latin typeface="Cambria Math" panose="02040503050406030204" pitchFamily="18" charset="0"/>
                </a:rPr>
                <a:t>_</a:t>
              </a:r>
              <a:r>
                <a:rPr lang="es-ES" b="0" i="0">
                  <a:latin typeface="Cambria Math" panose="02040503050406030204" pitchFamily="18" charset="0"/>
                </a:rPr>
                <a:t>𝑡</a:t>
              </a:r>
              <a:r>
                <a:rPr lang="es-EC" dirty="0"/>
                <a:t>  : es el coeficiente de transferencia de calor por convección dentro de la tubería [W/</a:t>
              </a:r>
              <a:r>
                <a:rPr lang="es-ES" b="0" i="0">
                  <a:latin typeface="Cambria Math" panose="02040503050406030204" pitchFamily="18" charset="0"/>
                </a:rPr>
                <a:t>𝑚</a:t>
              </a:r>
              <a:r>
                <a:rPr lang="es-EC" b="0" i="0">
                  <a:latin typeface="Cambria Math" panose="02040503050406030204" pitchFamily="18" charset="0"/>
                </a:rPr>
                <a:t>^</a:t>
              </a:r>
              <a:r>
                <a:rPr lang="es-ES" b="0" i="0">
                  <a:latin typeface="Cambria Math" panose="02040503050406030204" pitchFamily="18" charset="0"/>
                </a:rPr>
                <a:t>2</a:t>
              </a:r>
              <a:r>
                <a:rPr lang="es-EC" dirty="0"/>
                <a:t> °C]</a:t>
              </a:r>
              <a:r>
                <a:rPr lang="es-ES" dirty="0"/>
                <a:t>.</a:t>
              </a:r>
            </a:p>
          </dgm:t>
        </dgm:pt>
      </mc:Fallback>
    </mc:AlternateContent>
    <dgm:pt modelId="{1CD75865-6657-4B03-950E-8216DFF35974}" type="parTrans" cxnId="{9F9A5BC8-9A4B-44BC-9502-E334ECC01797}">
      <dgm:prSet/>
      <dgm:spPr/>
      <dgm:t>
        <a:bodyPr/>
        <a:lstStyle/>
        <a:p>
          <a:endParaRPr lang="es-ES"/>
        </a:p>
      </dgm:t>
    </dgm:pt>
    <dgm:pt modelId="{2B410AF2-9CDC-44DF-B5A2-92F2421CCEF2}" type="sibTrans" cxnId="{9F9A5BC8-9A4B-44BC-9502-E334ECC01797}">
      <dgm:prSet/>
      <dgm:spPr/>
      <dgm:t>
        <a:bodyPr/>
        <a:lstStyle/>
        <a:p>
          <a:endParaRPr lang="es-ES"/>
        </a:p>
      </dgm:t>
    </dgm:pt>
    <mc:AlternateContent xmlns:mc="http://schemas.openxmlformats.org/markup-compatibility/2006" xmlns:a14="http://schemas.microsoft.com/office/drawing/2010/main">
      <mc:Choice Requires="a14">
        <dgm:pt modelId="{9BBACAE4-AB64-413D-895D-56B0141877BB}">
          <dgm:prSet phldrT="[Texto]"/>
          <dgm:spPr/>
          <dgm:t>
            <a:bodyPr/>
            <a:lstStyle/>
            <a:p>
              <a:r>
                <a:rPr lang="es-EC" dirty="0"/>
                <a:t>q : es el caudal [</a:t>
              </a:r>
              <a14:m>
                <m:oMath xmlns:m="http://schemas.openxmlformats.org/officeDocument/2006/math">
                  <m:sSup>
                    <m:sSupPr>
                      <m:ctrlPr>
                        <a:rPr lang="es-EC"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3</m:t>
                      </m:r>
                    </m:sup>
                  </m:sSup>
                </m:oMath>
              </a14:m>
              <a:r>
                <a:rPr lang="es-EC" dirty="0"/>
                <a:t>/s]</a:t>
              </a:r>
              <a:endParaRPr lang="es-ES" dirty="0"/>
            </a:p>
          </dgm:t>
        </dgm:pt>
      </mc:Choice>
      <mc:Fallback xmlns="">
        <dgm:pt modelId="{9BBACAE4-AB64-413D-895D-56B0141877BB}">
          <dgm:prSet phldrT="[Texto]"/>
          <dgm:spPr/>
          <dgm:t>
            <a:bodyPr/>
            <a:lstStyle/>
            <a:p>
              <a:r>
                <a:rPr lang="es-EC" dirty="0"/>
                <a:t>q : es el caudal [</a:t>
              </a:r>
              <a:r>
                <a:rPr lang="es-ES" b="0" i="0">
                  <a:latin typeface="Cambria Math" panose="02040503050406030204" pitchFamily="18" charset="0"/>
                </a:rPr>
                <a:t>𝑚</a:t>
              </a:r>
              <a:r>
                <a:rPr lang="es-EC" b="0" i="0">
                  <a:latin typeface="Cambria Math" panose="02040503050406030204" pitchFamily="18" charset="0"/>
                </a:rPr>
                <a:t>^</a:t>
              </a:r>
              <a:r>
                <a:rPr lang="es-ES" b="0" i="0">
                  <a:latin typeface="Cambria Math" panose="02040503050406030204" pitchFamily="18" charset="0"/>
                </a:rPr>
                <a:t>3</a:t>
              </a:r>
              <a:r>
                <a:rPr lang="es-EC" dirty="0"/>
                <a:t>/s]</a:t>
              </a:r>
              <a:endParaRPr lang="es-ES" dirty="0"/>
            </a:p>
          </dgm:t>
        </dgm:pt>
      </mc:Fallback>
    </mc:AlternateContent>
    <dgm:pt modelId="{5533FF13-4895-4443-8767-D71A1F3219F9}" type="parTrans" cxnId="{A2750BE9-670A-4979-AFC2-880D0EF478B0}">
      <dgm:prSet/>
      <dgm:spPr/>
      <dgm:t>
        <a:bodyPr/>
        <a:lstStyle/>
        <a:p>
          <a:endParaRPr lang="es-ES"/>
        </a:p>
      </dgm:t>
    </dgm:pt>
    <dgm:pt modelId="{75F92151-B3B6-4098-B306-3FDDDA3DAF4B}" type="sibTrans" cxnId="{A2750BE9-670A-4979-AFC2-880D0EF478B0}">
      <dgm:prSet/>
      <dgm:spPr/>
      <dgm:t>
        <a:bodyPr/>
        <a:lstStyle/>
        <a:p>
          <a:endParaRPr lang="es-ES"/>
        </a:p>
      </dgm:t>
    </dgm:pt>
    <dgm:pt modelId="{6B2F31BF-AAC0-4E58-ADA6-5B8175B48B64}" type="pres">
      <dgm:prSet presAssocID="{DF92E0F5-8E7C-441D-A1B8-C249C61B1114}" presName="diagram" presStyleCnt="0">
        <dgm:presLayoutVars>
          <dgm:dir/>
          <dgm:resizeHandles val="exact"/>
        </dgm:presLayoutVars>
      </dgm:prSet>
      <dgm:spPr/>
    </dgm:pt>
    <dgm:pt modelId="{9FE5CF18-EC85-42B2-A633-B4F629183949}" type="pres">
      <dgm:prSet presAssocID="{1AF9CB13-B586-4546-B7F8-33AD8A050920}" presName="node" presStyleLbl="node1" presStyleIdx="0" presStyleCnt="14">
        <dgm:presLayoutVars>
          <dgm:bulletEnabled val="1"/>
        </dgm:presLayoutVars>
      </dgm:prSet>
      <dgm:spPr/>
    </dgm:pt>
    <dgm:pt modelId="{46E37F75-EA15-4204-8009-52701C5C2139}" type="pres">
      <dgm:prSet presAssocID="{6948342C-2CDF-4892-BEED-5CDB1F53A2DD}" presName="sibTrans" presStyleCnt="0"/>
      <dgm:spPr/>
    </dgm:pt>
    <dgm:pt modelId="{BFAAC285-0E53-4AE5-8A65-ADC59801E010}" type="pres">
      <dgm:prSet presAssocID="{89EC3AE8-D15F-4EB7-9671-31F619E656D6}" presName="node" presStyleLbl="node1" presStyleIdx="1" presStyleCnt="14">
        <dgm:presLayoutVars>
          <dgm:bulletEnabled val="1"/>
        </dgm:presLayoutVars>
      </dgm:prSet>
      <dgm:spPr/>
    </dgm:pt>
    <dgm:pt modelId="{01FE8186-CF5D-47CF-AFFA-FDDB6A74C38B}" type="pres">
      <dgm:prSet presAssocID="{5CAC51A3-0045-407F-9389-26E081AE3B2A}" presName="sibTrans" presStyleCnt="0"/>
      <dgm:spPr/>
    </dgm:pt>
    <dgm:pt modelId="{F1AA0EE2-348A-4731-9945-75F2BCDBEA87}" type="pres">
      <dgm:prSet presAssocID="{6696D7A5-FD53-494D-A277-C78D8A998C4A}" presName="node" presStyleLbl="node1" presStyleIdx="2" presStyleCnt="14">
        <dgm:presLayoutVars>
          <dgm:bulletEnabled val="1"/>
        </dgm:presLayoutVars>
      </dgm:prSet>
      <dgm:spPr/>
    </dgm:pt>
    <dgm:pt modelId="{400AC797-A4C8-45AE-9412-F89045AB0874}" type="pres">
      <dgm:prSet presAssocID="{D4A49A5C-532D-461D-8D4B-E1787E5A4D43}" presName="sibTrans" presStyleCnt="0"/>
      <dgm:spPr/>
    </dgm:pt>
    <dgm:pt modelId="{7B720432-69FA-489B-9083-E19049D3524F}" type="pres">
      <dgm:prSet presAssocID="{5532B4B8-7F3C-4B1C-9C3D-F87862D02E1D}" presName="node" presStyleLbl="node1" presStyleIdx="3" presStyleCnt="14">
        <dgm:presLayoutVars>
          <dgm:bulletEnabled val="1"/>
        </dgm:presLayoutVars>
      </dgm:prSet>
      <dgm:spPr/>
    </dgm:pt>
    <dgm:pt modelId="{91687414-6823-44B0-9EC0-22AF6C0088CD}" type="pres">
      <dgm:prSet presAssocID="{C6B17C1A-F9A7-4FD6-A302-F6659A7076AE}" presName="sibTrans" presStyleCnt="0"/>
      <dgm:spPr/>
    </dgm:pt>
    <dgm:pt modelId="{71247022-83DC-4539-A087-B506120E0A1B}" type="pres">
      <dgm:prSet presAssocID="{4105BF3F-D9AC-4798-AE96-E9F86BD2330F}" presName="node" presStyleLbl="node1" presStyleIdx="4" presStyleCnt="14">
        <dgm:presLayoutVars>
          <dgm:bulletEnabled val="1"/>
        </dgm:presLayoutVars>
      </dgm:prSet>
      <dgm:spPr/>
    </dgm:pt>
    <dgm:pt modelId="{672B8C10-D93A-4981-9D84-E22AD103325F}" type="pres">
      <dgm:prSet presAssocID="{729FBD57-901B-41C8-9D3A-DEA703E62DFF}" presName="sibTrans" presStyleCnt="0"/>
      <dgm:spPr/>
    </dgm:pt>
    <dgm:pt modelId="{DC5CA7BF-22A4-4A72-90AC-3AA4B42B83CE}" type="pres">
      <dgm:prSet presAssocID="{11F6193A-AB9E-4308-B1FC-457DD15F7DB9}" presName="node" presStyleLbl="node1" presStyleIdx="5" presStyleCnt="14">
        <dgm:presLayoutVars>
          <dgm:bulletEnabled val="1"/>
        </dgm:presLayoutVars>
      </dgm:prSet>
      <dgm:spPr/>
    </dgm:pt>
    <dgm:pt modelId="{7605B726-CEBF-4764-A218-A1A86EC8D470}" type="pres">
      <dgm:prSet presAssocID="{4A827FF4-06F3-4726-BE7D-564DA133158E}" presName="sibTrans" presStyleCnt="0"/>
      <dgm:spPr/>
    </dgm:pt>
    <dgm:pt modelId="{800BA813-90E7-4A1A-AAF6-2ECB4423DABF}" type="pres">
      <dgm:prSet presAssocID="{19EED1D1-66A5-4FC0-ADDA-E3F08768A904}" presName="node" presStyleLbl="node1" presStyleIdx="6" presStyleCnt="14">
        <dgm:presLayoutVars>
          <dgm:bulletEnabled val="1"/>
        </dgm:presLayoutVars>
      </dgm:prSet>
      <dgm:spPr/>
    </dgm:pt>
    <dgm:pt modelId="{F68E4EB7-C2D6-4A6B-9A4F-AC8A94F5BB21}" type="pres">
      <dgm:prSet presAssocID="{CF807D20-7058-4CEE-9AD9-96531BBD8EF4}" presName="sibTrans" presStyleCnt="0"/>
      <dgm:spPr/>
    </dgm:pt>
    <dgm:pt modelId="{D9D03F10-1A1A-4529-A42C-C489C88CD175}" type="pres">
      <dgm:prSet presAssocID="{C37DD47F-5760-4E75-9EE4-03F2999F177C}" presName="node" presStyleLbl="node1" presStyleIdx="7" presStyleCnt="14">
        <dgm:presLayoutVars>
          <dgm:bulletEnabled val="1"/>
        </dgm:presLayoutVars>
      </dgm:prSet>
      <dgm:spPr/>
    </dgm:pt>
    <dgm:pt modelId="{218D1B7B-3420-4502-9D34-ED0DA4B433B8}" type="pres">
      <dgm:prSet presAssocID="{3861DC7E-F63C-43EE-A59C-D91ACEF3286E}" presName="sibTrans" presStyleCnt="0"/>
      <dgm:spPr/>
    </dgm:pt>
    <dgm:pt modelId="{46FD64D8-C93E-4CC0-BC7C-37E7D872654C}" type="pres">
      <dgm:prSet presAssocID="{F265E253-2D5D-4B55-A5C7-C61F0C790616}" presName="node" presStyleLbl="node1" presStyleIdx="8" presStyleCnt="14">
        <dgm:presLayoutVars>
          <dgm:bulletEnabled val="1"/>
        </dgm:presLayoutVars>
      </dgm:prSet>
      <dgm:spPr/>
    </dgm:pt>
    <dgm:pt modelId="{765E7C0D-5034-437C-B0BB-E6EA064CD479}" type="pres">
      <dgm:prSet presAssocID="{FFC3703F-F3FC-4B39-A54D-FA223AAD48CA}" presName="sibTrans" presStyleCnt="0"/>
      <dgm:spPr/>
    </dgm:pt>
    <dgm:pt modelId="{2E15651E-5375-46FD-BF52-36FE280414A4}" type="pres">
      <dgm:prSet presAssocID="{E48E50AB-55C2-468A-AE99-0188007C58C0}" presName="node" presStyleLbl="node1" presStyleIdx="9" presStyleCnt="14">
        <dgm:presLayoutVars>
          <dgm:bulletEnabled val="1"/>
        </dgm:presLayoutVars>
      </dgm:prSet>
      <dgm:spPr/>
    </dgm:pt>
    <dgm:pt modelId="{B9CEA2EB-A788-49CF-AA06-4FC39278028C}" type="pres">
      <dgm:prSet presAssocID="{11938F5A-2A2B-43FB-88AD-01A52D209C1E}" presName="sibTrans" presStyleCnt="0"/>
      <dgm:spPr/>
    </dgm:pt>
    <dgm:pt modelId="{E51C5B28-E9CC-435B-8677-A5345D590E26}" type="pres">
      <dgm:prSet presAssocID="{84988639-D32E-4207-9178-1E4C636989B6}" presName="node" presStyleLbl="node1" presStyleIdx="10" presStyleCnt="14">
        <dgm:presLayoutVars>
          <dgm:bulletEnabled val="1"/>
        </dgm:presLayoutVars>
      </dgm:prSet>
      <dgm:spPr/>
    </dgm:pt>
    <dgm:pt modelId="{8E9A1353-4729-4E25-B7E3-629720AF2A24}" type="pres">
      <dgm:prSet presAssocID="{F750F555-B05C-46C9-BA6B-710292CB5A0A}" presName="sibTrans" presStyleCnt="0"/>
      <dgm:spPr/>
    </dgm:pt>
    <dgm:pt modelId="{ACB955B7-709B-44B8-B078-518C2D707E28}" type="pres">
      <dgm:prSet presAssocID="{2C81AA06-FF78-4B60-AD12-89AA467F1A67}" presName="node" presStyleLbl="node1" presStyleIdx="11" presStyleCnt="14">
        <dgm:presLayoutVars>
          <dgm:bulletEnabled val="1"/>
        </dgm:presLayoutVars>
      </dgm:prSet>
      <dgm:spPr/>
    </dgm:pt>
    <dgm:pt modelId="{997E8DD5-EC7A-4EAD-A57C-C57A638AA3AD}" type="pres">
      <dgm:prSet presAssocID="{C87BD210-4D35-46A2-89CF-F617043D4771}" presName="sibTrans" presStyleCnt="0"/>
      <dgm:spPr/>
    </dgm:pt>
    <dgm:pt modelId="{0959424D-E6FE-479B-9594-9DD7E0150B72}" type="pres">
      <dgm:prSet presAssocID="{0840D0BE-DAC0-4145-AAF3-210CACC44E11}" presName="node" presStyleLbl="node1" presStyleIdx="12" presStyleCnt="14">
        <dgm:presLayoutVars>
          <dgm:bulletEnabled val="1"/>
        </dgm:presLayoutVars>
      </dgm:prSet>
      <dgm:spPr/>
    </dgm:pt>
    <dgm:pt modelId="{BC03FFF3-D157-440D-A6A6-E7272E5BE404}" type="pres">
      <dgm:prSet presAssocID="{2B410AF2-9CDC-44DF-B5A2-92F2421CCEF2}" presName="sibTrans" presStyleCnt="0"/>
      <dgm:spPr/>
    </dgm:pt>
    <dgm:pt modelId="{34770512-FAE5-4723-BAB6-2C78B0C0FDD7}" type="pres">
      <dgm:prSet presAssocID="{9BBACAE4-AB64-413D-895D-56B0141877BB}" presName="node" presStyleLbl="node1" presStyleIdx="13" presStyleCnt="14">
        <dgm:presLayoutVars>
          <dgm:bulletEnabled val="1"/>
        </dgm:presLayoutVars>
      </dgm:prSet>
      <dgm:spPr/>
    </dgm:pt>
  </dgm:ptLst>
  <dgm:cxnLst>
    <dgm:cxn modelId="{B4B8D019-A9C7-4900-BACC-ED0573C9E96D}" srcId="{DF92E0F5-8E7C-441D-A1B8-C249C61B1114}" destId="{2C81AA06-FF78-4B60-AD12-89AA467F1A67}" srcOrd="11" destOrd="0" parTransId="{343762B9-587F-4445-B967-BEBF55017A37}" sibTransId="{C87BD210-4D35-46A2-89CF-F617043D4771}"/>
    <dgm:cxn modelId="{C77DA924-1087-4B41-9A3C-202D549A0662}" type="presOf" srcId="{0840D0BE-DAC0-4145-AAF3-210CACC44E11}" destId="{0959424D-E6FE-479B-9594-9DD7E0150B72}" srcOrd="0" destOrd="0" presId="urn:microsoft.com/office/officeart/2005/8/layout/default"/>
    <dgm:cxn modelId="{B4A60325-0FB9-41FA-91E6-C7453340AC72}" type="presOf" srcId="{84988639-D32E-4207-9178-1E4C636989B6}" destId="{E51C5B28-E9CC-435B-8677-A5345D590E26}" srcOrd="0" destOrd="0" presId="urn:microsoft.com/office/officeart/2005/8/layout/default"/>
    <dgm:cxn modelId="{6D742826-B0F3-4D5F-8EA7-E934283B3DDF}" srcId="{DF92E0F5-8E7C-441D-A1B8-C249C61B1114}" destId="{E48E50AB-55C2-468A-AE99-0188007C58C0}" srcOrd="9" destOrd="0" parTransId="{4B6DE785-3015-4B44-A032-6D7C840B2DE7}" sibTransId="{11938F5A-2A2B-43FB-88AD-01A52D209C1E}"/>
    <dgm:cxn modelId="{48BAA429-CC54-46DE-AE99-4F46A9D75FD6}" srcId="{DF92E0F5-8E7C-441D-A1B8-C249C61B1114}" destId="{6696D7A5-FD53-494D-A277-C78D8A998C4A}" srcOrd="2" destOrd="0" parTransId="{F9AFE0BE-9792-4613-8F34-9BC5D16EDBF7}" sibTransId="{D4A49A5C-532D-461D-8D4B-E1787E5A4D43}"/>
    <dgm:cxn modelId="{32713E32-C4BC-435A-8158-090A6C91A2E9}" srcId="{DF92E0F5-8E7C-441D-A1B8-C249C61B1114}" destId="{84988639-D32E-4207-9178-1E4C636989B6}" srcOrd="10" destOrd="0" parTransId="{6A067C64-E447-4A41-8ACD-680F23EC0F2D}" sibTransId="{F750F555-B05C-46C9-BA6B-710292CB5A0A}"/>
    <dgm:cxn modelId="{C5214E35-38B1-450D-B155-6B3D4A1DAABA}" type="presOf" srcId="{5532B4B8-7F3C-4B1C-9C3D-F87862D02E1D}" destId="{7B720432-69FA-489B-9083-E19049D3524F}" srcOrd="0" destOrd="0" presId="urn:microsoft.com/office/officeart/2005/8/layout/default"/>
    <dgm:cxn modelId="{BA5BE537-A4B5-4958-98ED-6F7CC7AEEBE9}" srcId="{DF92E0F5-8E7C-441D-A1B8-C249C61B1114}" destId="{4105BF3F-D9AC-4798-AE96-E9F86BD2330F}" srcOrd="4" destOrd="0" parTransId="{04966B66-8556-40D6-9BD9-2743D0C463DC}" sibTransId="{729FBD57-901B-41C8-9D3A-DEA703E62DFF}"/>
    <dgm:cxn modelId="{2394A73D-3145-44FC-938A-0983AC888B88}" srcId="{DF92E0F5-8E7C-441D-A1B8-C249C61B1114}" destId="{F265E253-2D5D-4B55-A5C7-C61F0C790616}" srcOrd="8" destOrd="0" parTransId="{AF11109E-21DF-4CD7-97E7-8B0E6EBDCE98}" sibTransId="{FFC3703F-F3FC-4B39-A54D-FA223AAD48CA}"/>
    <dgm:cxn modelId="{0B2BCD3E-8760-4666-9D73-ED12AD1E9306}" srcId="{DF92E0F5-8E7C-441D-A1B8-C249C61B1114}" destId="{19EED1D1-66A5-4FC0-ADDA-E3F08768A904}" srcOrd="6" destOrd="0" parTransId="{BF6BD4F7-7C39-4B71-9A37-EC4D156BD109}" sibTransId="{CF807D20-7058-4CEE-9AD9-96531BBD8EF4}"/>
    <dgm:cxn modelId="{9D746D63-092A-43D1-9464-1E2E187299BA}" type="presOf" srcId="{C37DD47F-5760-4E75-9EE4-03F2999F177C}" destId="{D9D03F10-1A1A-4529-A42C-C489C88CD175}" srcOrd="0" destOrd="0" presId="urn:microsoft.com/office/officeart/2005/8/layout/default"/>
    <dgm:cxn modelId="{01DD7363-1805-48BA-A1E6-1793A33DDF8B}" type="presOf" srcId="{89EC3AE8-D15F-4EB7-9671-31F619E656D6}" destId="{BFAAC285-0E53-4AE5-8A65-ADC59801E010}" srcOrd="0" destOrd="0" presId="urn:microsoft.com/office/officeart/2005/8/layout/default"/>
    <dgm:cxn modelId="{B9E28363-0305-45B0-B36B-80C3FD837ED1}" type="presOf" srcId="{4105BF3F-D9AC-4798-AE96-E9F86BD2330F}" destId="{71247022-83DC-4539-A087-B506120E0A1B}" srcOrd="0" destOrd="0" presId="urn:microsoft.com/office/officeart/2005/8/layout/default"/>
    <dgm:cxn modelId="{0D33AE43-AD73-440C-83C2-F355644FCD9D}" type="presOf" srcId="{E48E50AB-55C2-468A-AE99-0188007C58C0}" destId="{2E15651E-5375-46FD-BF52-36FE280414A4}" srcOrd="0" destOrd="0" presId="urn:microsoft.com/office/officeart/2005/8/layout/default"/>
    <dgm:cxn modelId="{0F955F48-A66C-4FEB-811A-EE6248ACFC20}" type="presOf" srcId="{19EED1D1-66A5-4FC0-ADDA-E3F08768A904}" destId="{800BA813-90E7-4A1A-AAF6-2ECB4423DABF}" srcOrd="0" destOrd="0" presId="urn:microsoft.com/office/officeart/2005/8/layout/default"/>
    <dgm:cxn modelId="{A6A6444A-F428-45EF-8271-149AB758FED5}" type="presOf" srcId="{6696D7A5-FD53-494D-A277-C78D8A998C4A}" destId="{F1AA0EE2-348A-4731-9945-75F2BCDBEA87}" srcOrd="0" destOrd="0" presId="urn:microsoft.com/office/officeart/2005/8/layout/default"/>
    <dgm:cxn modelId="{1A67BB4E-540D-4F1B-B0F6-3499041978FC}" srcId="{DF92E0F5-8E7C-441D-A1B8-C249C61B1114}" destId="{C37DD47F-5760-4E75-9EE4-03F2999F177C}" srcOrd="7" destOrd="0" parTransId="{F72AB0B1-5C1A-4013-BECA-C62D62F4A611}" sibTransId="{3861DC7E-F63C-43EE-A59C-D91ACEF3286E}"/>
    <dgm:cxn modelId="{71F7A98C-9E4D-4366-B313-4CA2F1300626}" type="presOf" srcId="{F265E253-2D5D-4B55-A5C7-C61F0C790616}" destId="{46FD64D8-C93E-4CC0-BC7C-37E7D872654C}" srcOrd="0" destOrd="0" presId="urn:microsoft.com/office/officeart/2005/8/layout/default"/>
    <dgm:cxn modelId="{184C8890-8ABE-467A-8554-2CFE26493F1B}" type="presOf" srcId="{1AF9CB13-B586-4546-B7F8-33AD8A050920}" destId="{9FE5CF18-EC85-42B2-A633-B4F629183949}" srcOrd="0" destOrd="0" presId="urn:microsoft.com/office/officeart/2005/8/layout/default"/>
    <dgm:cxn modelId="{B6ACC69A-532E-4A57-836A-8044DB9FC0EC}" type="presOf" srcId="{9BBACAE4-AB64-413D-895D-56B0141877BB}" destId="{34770512-FAE5-4723-BAB6-2C78B0C0FDD7}" srcOrd="0" destOrd="0" presId="urn:microsoft.com/office/officeart/2005/8/layout/default"/>
    <dgm:cxn modelId="{4DF6D69A-F4FB-4844-B2DF-1FB9CEC6B91C}" srcId="{DF92E0F5-8E7C-441D-A1B8-C249C61B1114}" destId="{11F6193A-AB9E-4308-B1FC-457DD15F7DB9}" srcOrd="5" destOrd="0" parTransId="{542CB802-9005-435F-BB82-DD79DBF2D36E}" sibTransId="{4A827FF4-06F3-4726-BE7D-564DA133158E}"/>
    <dgm:cxn modelId="{823AB9AA-8D0C-4B26-9209-1A7DD07B19CF}" type="presOf" srcId="{11F6193A-AB9E-4308-B1FC-457DD15F7DB9}" destId="{DC5CA7BF-22A4-4A72-90AC-3AA4B42B83CE}" srcOrd="0" destOrd="0" presId="urn:microsoft.com/office/officeart/2005/8/layout/default"/>
    <dgm:cxn modelId="{271907B6-98E8-4258-81C3-75F59FBE0263}" type="presOf" srcId="{2C81AA06-FF78-4B60-AD12-89AA467F1A67}" destId="{ACB955B7-709B-44B8-B078-518C2D707E28}" srcOrd="0" destOrd="0" presId="urn:microsoft.com/office/officeart/2005/8/layout/default"/>
    <dgm:cxn modelId="{9F9A5BC8-9A4B-44BC-9502-E334ECC01797}" srcId="{DF92E0F5-8E7C-441D-A1B8-C249C61B1114}" destId="{0840D0BE-DAC0-4145-AAF3-210CACC44E11}" srcOrd="12" destOrd="0" parTransId="{1CD75865-6657-4B03-950E-8216DFF35974}" sibTransId="{2B410AF2-9CDC-44DF-B5A2-92F2421CCEF2}"/>
    <dgm:cxn modelId="{A2750BE9-670A-4979-AFC2-880D0EF478B0}" srcId="{DF92E0F5-8E7C-441D-A1B8-C249C61B1114}" destId="{9BBACAE4-AB64-413D-895D-56B0141877BB}" srcOrd="13" destOrd="0" parTransId="{5533FF13-4895-4443-8767-D71A1F3219F9}" sibTransId="{75F92151-B3B6-4098-B306-3FDDDA3DAF4B}"/>
    <dgm:cxn modelId="{ECFD7BE9-45AE-41C1-825E-D4148F5E49FA}" srcId="{DF92E0F5-8E7C-441D-A1B8-C249C61B1114}" destId="{1AF9CB13-B586-4546-B7F8-33AD8A050920}" srcOrd="0" destOrd="0" parTransId="{D5D1F93F-EC04-4B54-B0D4-1413BBBED02A}" sibTransId="{6948342C-2CDF-4892-BEED-5CDB1F53A2DD}"/>
    <dgm:cxn modelId="{E3EC02EA-3786-4FB2-BC60-40DE2B668957}" type="presOf" srcId="{DF92E0F5-8E7C-441D-A1B8-C249C61B1114}" destId="{6B2F31BF-AAC0-4E58-ADA6-5B8175B48B64}" srcOrd="0" destOrd="0" presId="urn:microsoft.com/office/officeart/2005/8/layout/default"/>
    <dgm:cxn modelId="{D45394EF-02FD-41FF-8600-62284EEDC65A}" srcId="{DF92E0F5-8E7C-441D-A1B8-C249C61B1114}" destId="{89EC3AE8-D15F-4EB7-9671-31F619E656D6}" srcOrd="1" destOrd="0" parTransId="{EEFA53DB-DAFE-47F4-ADF9-73AA8B71B7B1}" sibTransId="{5CAC51A3-0045-407F-9389-26E081AE3B2A}"/>
    <dgm:cxn modelId="{D657E5FB-B363-4F6F-9A5D-1655C8CAC391}" srcId="{DF92E0F5-8E7C-441D-A1B8-C249C61B1114}" destId="{5532B4B8-7F3C-4B1C-9C3D-F87862D02E1D}" srcOrd="3" destOrd="0" parTransId="{142A77DA-0E29-4525-981B-14AEC51B86A8}" sibTransId="{C6B17C1A-F9A7-4FD6-A302-F6659A7076AE}"/>
    <dgm:cxn modelId="{99342822-EF43-4063-9A00-72C9EE8D38C3}" type="presParOf" srcId="{6B2F31BF-AAC0-4E58-ADA6-5B8175B48B64}" destId="{9FE5CF18-EC85-42B2-A633-B4F629183949}" srcOrd="0" destOrd="0" presId="urn:microsoft.com/office/officeart/2005/8/layout/default"/>
    <dgm:cxn modelId="{DF5E516D-629A-4EFD-A090-95554B7B80B0}" type="presParOf" srcId="{6B2F31BF-AAC0-4E58-ADA6-5B8175B48B64}" destId="{46E37F75-EA15-4204-8009-52701C5C2139}" srcOrd="1" destOrd="0" presId="urn:microsoft.com/office/officeart/2005/8/layout/default"/>
    <dgm:cxn modelId="{7D5476E2-B72A-4DE1-B583-3842AF447713}" type="presParOf" srcId="{6B2F31BF-AAC0-4E58-ADA6-5B8175B48B64}" destId="{BFAAC285-0E53-4AE5-8A65-ADC59801E010}" srcOrd="2" destOrd="0" presId="urn:microsoft.com/office/officeart/2005/8/layout/default"/>
    <dgm:cxn modelId="{8224850B-084B-44B9-8178-4FD40FBE0F77}" type="presParOf" srcId="{6B2F31BF-AAC0-4E58-ADA6-5B8175B48B64}" destId="{01FE8186-CF5D-47CF-AFFA-FDDB6A74C38B}" srcOrd="3" destOrd="0" presId="urn:microsoft.com/office/officeart/2005/8/layout/default"/>
    <dgm:cxn modelId="{B419B117-9767-463F-AB90-D952513E6E68}" type="presParOf" srcId="{6B2F31BF-AAC0-4E58-ADA6-5B8175B48B64}" destId="{F1AA0EE2-348A-4731-9945-75F2BCDBEA87}" srcOrd="4" destOrd="0" presId="urn:microsoft.com/office/officeart/2005/8/layout/default"/>
    <dgm:cxn modelId="{17F7B0F8-B488-4C66-BFAC-00EFA6DF7770}" type="presParOf" srcId="{6B2F31BF-AAC0-4E58-ADA6-5B8175B48B64}" destId="{400AC797-A4C8-45AE-9412-F89045AB0874}" srcOrd="5" destOrd="0" presId="urn:microsoft.com/office/officeart/2005/8/layout/default"/>
    <dgm:cxn modelId="{91AA0524-36FE-4BA1-8E9E-F71627E1174E}" type="presParOf" srcId="{6B2F31BF-AAC0-4E58-ADA6-5B8175B48B64}" destId="{7B720432-69FA-489B-9083-E19049D3524F}" srcOrd="6" destOrd="0" presId="urn:microsoft.com/office/officeart/2005/8/layout/default"/>
    <dgm:cxn modelId="{EC5F92CD-68E3-4B0E-B590-09A041EF2CDA}" type="presParOf" srcId="{6B2F31BF-AAC0-4E58-ADA6-5B8175B48B64}" destId="{91687414-6823-44B0-9EC0-22AF6C0088CD}" srcOrd="7" destOrd="0" presId="urn:microsoft.com/office/officeart/2005/8/layout/default"/>
    <dgm:cxn modelId="{D49DF00B-E08F-4199-BEE6-F4FCF6DE5DEB}" type="presParOf" srcId="{6B2F31BF-AAC0-4E58-ADA6-5B8175B48B64}" destId="{71247022-83DC-4539-A087-B506120E0A1B}" srcOrd="8" destOrd="0" presId="urn:microsoft.com/office/officeart/2005/8/layout/default"/>
    <dgm:cxn modelId="{1CE00932-3B4F-4D88-9FDE-8DCE6BF19AB6}" type="presParOf" srcId="{6B2F31BF-AAC0-4E58-ADA6-5B8175B48B64}" destId="{672B8C10-D93A-4981-9D84-E22AD103325F}" srcOrd="9" destOrd="0" presId="urn:microsoft.com/office/officeart/2005/8/layout/default"/>
    <dgm:cxn modelId="{15B573CF-41D2-4CB4-B9F5-874E689F42FA}" type="presParOf" srcId="{6B2F31BF-AAC0-4E58-ADA6-5B8175B48B64}" destId="{DC5CA7BF-22A4-4A72-90AC-3AA4B42B83CE}" srcOrd="10" destOrd="0" presId="urn:microsoft.com/office/officeart/2005/8/layout/default"/>
    <dgm:cxn modelId="{FD2B86B1-74BB-45F0-9DEE-953BD1D98A23}" type="presParOf" srcId="{6B2F31BF-AAC0-4E58-ADA6-5B8175B48B64}" destId="{7605B726-CEBF-4764-A218-A1A86EC8D470}" srcOrd="11" destOrd="0" presId="urn:microsoft.com/office/officeart/2005/8/layout/default"/>
    <dgm:cxn modelId="{F4A0367B-D737-4EA2-9771-2C592C4043C5}" type="presParOf" srcId="{6B2F31BF-AAC0-4E58-ADA6-5B8175B48B64}" destId="{800BA813-90E7-4A1A-AAF6-2ECB4423DABF}" srcOrd="12" destOrd="0" presId="urn:microsoft.com/office/officeart/2005/8/layout/default"/>
    <dgm:cxn modelId="{310053FC-B196-4EA2-BD4E-6E8B35378295}" type="presParOf" srcId="{6B2F31BF-AAC0-4E58-ADA6-5B8175B48B64}" destId="{F68E4EB7-C2D6-4A6B-9A4F-AC8A94F5BB21}" srcOrd="13" destOrd="0" presId="urn:microsoft.com/office/officeart/2005/8/layout/default"/>
    <dgm:cxn modelId="{030006EC-02BE-4858-BD27-915465D243EC}" type="presParOf" srcId="{6B2F31BF-AAC0-4E58-ADA6-5B8175B48B64}" destId="{D9D03F10-1A1A-4529-A42C-C489C88CD175}" srcOrd="14" destOrd="0" presId="urn:microsoft.com/office/officeart/2005/8/layout/default"/>
    <dgm:cxn modelId="{4BB70876-C64E-4F40-8C7B-67D9B7802EFA}" type="presParOf" srcId="{6B2F31BF-AAC0-4E58-ADA6-5B8175B48B64}" destId="{218D1B7B-3420-4502-9D34-ED0DA4B433B8}" srcOrd="15" destOrd="0" presId="urn:microsoft.com/office/officeart/2005/8/layout/default"/>
    <dgm:cxn modelId="{4CFA6926-EA87-4AC6-9A6B-EB2F6467CC89}" type="presParOf" srcId="{6B2F31BF-AAC0-4E58-ADA6-5B8175B48B64}" destId="{46FD64D8-C93E-4CC0-BC7C-37E7D872654C}" srcOrd="16" destOrd="0" presId="urn:microsoft.com/office/officeart/2005/8/layout/default"/>
    <dgm:cxn modelId="{3201749C-9699-41AE-AA61-BE89DDBF7875}" type="presParOf" srcId="{6B2F31BF-AAC0-4E58-ADA6-5B8175B48B64}" destId="{765E7C0D-5034-437C-B0BB-E6EA064CD479}" srcOrd="17" destOrd="0" presId="urn:microsoft.com/office/officeart/2005/8/layout/default"/>
    <dgm:cxn modelId="{6F7CF33F-8594-452F-9982-4DCAACB0E485}" type="presParOf" srcId="{6B2F31BF-AAC0-4E58-ADA6-5B8175B48B64}" destId="{2E15651E-5375-46FD-BF52-36FE280414A4}" srcOrd="18" destOrd="0" presId="urn:microsoft.com/office/officeart/2005/8/layout/default"/>
    <dgm:cxn modelId="{FD9CF41C-1CFD-478D-A419-71C03925BA51}" type="presParOf" srcId="{6B2F31BF-AAC0-4E58-ADA6-5B8175B48B64}" destId="{B9CEA2EB-A788-49CF-AA06-4FC39278028C}" srcOrd="19" destOrd="0" presId="urn:microsoft.com/office/officeart/2005/8/layout/default"/>
    <dgm:cxn modelId="{97A991A4-CC1B-4ABE-B5FC-13C41807CFB4}" type="presParOf" srcId="{6B2F31BF-AAC0-4E58-ADA6-5B8175B48B64}" destId="{E51C5B28-E9CC-435B-8677-A5345D590E26}" srcOrd="20" destOrd="0" presId="urn:microsoft.com/office/officeart/2005/8/layout/default"/>
    <dgm:cxn modelId="{32253EB6-CDA3-4B98-9D65-6A9A2919390B}" type="presParOf" srcId="{6B2F31BF-AAC0-4E58-ADA6-5B8175B48B64}" destId="{8E9A1353-4729-4E25-B7E3-629720AF2A24}" srcOrd="21" destOrd="0" presId="urn:microsoft.com/office/officeart/2005/8/layout/default"/>
    <dgm:cxn modelId="{F0DA82E4-8433-4817-B5F9-FA31173F50BB}" type="presParOf" srcId="{6B2F31BF-AAC0-4E58-ADA6-5B8175B48B64}" destId="{ACB955B7-709B-44B8-B078-518C2D707E28}" srcOrd="22" destOrd="0" presId="urn:microsoft.com/office/officeart/2005/8/layout/default"/>
    <dgm:cxn modelId="{E6B5534E-427F-4298-BAA9-12ED5A8D8430}" type="presParOf" srcId="{6B2F31BF-AAC0-4E58-ADA6-5B8175B48B64}" destId="{997E8DD5-EC7A-4EAD-A57C-C57A638AA3AD}" srcOrd="23" destOrd="0" presId="urn:microsoft.com/office/officeart/2005/8/layout/default"/>
    <dgm:cxn modelId="{32450FC6-8EDE-4033-BE12-DF39B622925D}" type="presParOf" srcId="{6B2F31BF-AAC0-4E58-ADA6-5B8175B48B64}" destId="{0959424D-E6FE-479B-9594-9DD7E0150B72}" srcOrd="24" destOrd="0" presId="urn:microsoft.com/office/officeart/2005/8/layout/default"/>
    <dgm:cxn modelId="{DB139401-7155-4F78-AA3F-CBFB1FA2F00F}" type="presParOf" srcId="{6B2F31BF-AAC0-4E58-ADA6-5B8175B48B64}" destId="{BC03FFF3-D157-440D-A6A6-E7272E5BE404}" srcOrd="25" destOrd="0" presId="urn:microsoft.com/office/officeart/2005/8/layout/default"/>
    <dgm:cxn modelId="{D8A39CBF-0F54-4118-ACAF-763EA4056C21}" type="presParOf" srcId="{6B2F31BF-AAC0-4E58-ADA6-5B8175B48B64}" destId="{34770512-FAE5-4723-BAB6-2C78B0C0FDD7}"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92E0F5-8E7C-441D-A1B8-C249C61B1114}"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ES"/>
        </a:p>
      </dgm:t>
    </dgm:pt>
    <dgm:pt modelId="{1AF9CB13-B586-4546-B7F8-33AD8A050920}">
      <dgm:prSet phldrT="[Texto]"/>
      <dgm:spPr>
        <a:blipFill>
          <a:blip xmlns:r="http://schemas.openxmlformats.org/officeDocument/2006/relationships" r:embed="rId1"/>
          <a:stretch>
            <a:fillRect r="-2985"/>
          </a:stretch>
        </a:blipFill>
      </dgm:spPr>
      <dgm:t>
        <a:bodyPr/>
        <a:lstStyle/>
        <a:p>
          <a:r>
            <a:rPr lang="es-ES">
              <a:noFill/>
            </a:rPr>
            <a:t> </a:t>
          </a:r>
        </a:p>
      </dgm:t>
    </dgm:pt>
    <dgm:pt modelId="{D5D1F93F-EC04-4B54-B0D4-1413BBBED02A}" type="parTrans" cxnId="{ECFD7BE9-45AE-41C1-825E-D4148F5E49FA}">
      <dgm:prSet/>
      <dgm:spPr/>
      <dgm:t>
        <a:bodyPr/>
        <a:lstStyle/>
        <a:p>
          <a:endParaRPr lang="es-ES"/>
        </a:p>
      </dgm:t>
    </dgm:pt>
    <dgm:pt modelId="{6948342C-2CDF-4892-BEED-5CDB1F53A2DD}" type="sibTrans" cxnId="{ECFD7BE9-45AE-41C1-825E-D4148F5E49FA}">
      <dgm:prSet/>
      <dgm:spPr/>
      <dgm:t>
        <a:bodyPr/>
        <a:lstStyle/>
        <a:p>
          <a:endParaRPr lang="es-ES"/>
        </a:p>
      </dgm:t>
    </dgm:pt>
    <dgm:pt modelId="{89EC3AE8-D15F-4EB7-9671-31F619E656D6}">
      <dgm:prSet phldrT="[Texto]"/>
      <dgm:spPr>
        <a:blipFill>
          <a:blip xmlns:r="http://schemas.openxmlformats.org/officeDocument/2006/relationships" r:embed="rId2"/>
          <a:stretch>
            <a:fillRect/>
          </a:stretch>
        </a:blipFill>
      </dgm:spPr>
      <dgm:t>
        <a:bodyPr/>
        <a:lstStyle/>
        <a:p>
          <a:r>
            <a:rPr lang="es-ES">
              <a:noFill/>
            </a:rPr>
            <a:t> </a:t>
          </a:r>
        </a:p>
      </dgm:t>
    </dgm:pt>
    <dgm:pt modelId="{EEFA53DB-DAFE-47F4-ADF9-73AA8B71B7B1}" type="parTrans" cxnId="{D45394EF-02FD-41FF-8600-62284EEDC65A}">
      <dgm:prSet/>
      <dgm:spPr/>
      <dgm:t>
        <a:bodyPr/>
        <a:lstStyle/>
        <a:p>
          <a:endParaRPr lang="es-ES"/>
        </a:p>
      </dgm:t>
    </dgm:pt>
    <dgm:pt modelId="{5CAC51A3-0045-407F-9389-26E081AE3B2A}" type="sibTrans" cxnId="{D45394EF-02FD-41FF-8600-62284EEDC65A}">
      <dgm:prSet/>
      <dgm:spPr/>
      <dgm:t>
        <a:bodyPr/>
        <a:lstStyle/>
        <a:p>
          <a:endParaRPr lang="es-ES"/>
        </a:p>
      </dgm:t>
    </dgm:pt>
    <dgm:pt modelId="{6696D7A5-FD53-494D-A277-C78D8A998C4A}">
      <dgm:prSet phldrT="[Texto]"/>
      <dgm:spPr>
        <a:blipFill>
          <a:blip xmlns:r="http://schemas.openxmlformats.org/officeDocument/2006/relationships" r:embed="rId3"/>
          <a:stretch>
            <a:fillRect l="-1796" r="-4491"/>
          </a:stretch>
        </a:blipFill>
      </dgm:spPr>
      <dgm:t>
        <a:bodyPr/>
        <a:lstStyle/>
        <a:p>
          <a:r>
            <a:rPr lang="es-ES">
              <a:noFill/>
            </a:rPr>
            <a:t> </a:t>
          </a:r>
        </a:p>
      </dgm:t>
    </dgm:pt>
    <dgm:pt modelId="{F9AFE0BE-9792-4613-8F34-9BC5D16EDBF7}" type="parTrans" cxnId="{48BAA429-CC54-46DE-AE99-4F46A9D75FD6}">
      <dgm:prSet/>
      <dgm:spPr/>
      <dgm:t>
        <a:bodyPr/>
        <a:lstStyle/>
        <a:p>
          <a:endParaRPr lang="es-ES"/>
        </a:p>
      </dgm:t>
    </dgm:pt>
    <dgm:pt modelId="{D4A49A5C-532D-461D-8D4B-E1787E5A4D43}" type="sibTrans" cxnId="{48BAA429-CC54-46DE-AE99-4F46A9D75FD6}">
      <dgm:prSet/>
      <dgm:spPr/>
      <dgm:t>
        <a:bodyPr/>
        <a:lstStyle/>
        <a:p>
          <a:endParaRPr lang="es-ES"/>
        </a:p>
      </dgm:t>
    </dgm:pt>
    <dgm:pt modelId="{5532B4B8-7F3C-4B1C-9C3D-F87862D02E1D}">
      <dgm:prSet phldrT="[Texto]"/>
      <dgm:spPr>
        <a:blipFill>
          <a:blip xmlns:r="http://schemas.openxmlformats.org/officeDocument/2006/relationships" r:embed="rId4"/>
          <a:stretch>
            <a:fillRect/>
          </a:stretch>
        </a:blipFill>
      </dgm:spPr>
      <dgm:t>
        <a:bodyPr/>
        <a:lstStyle/>
        <a:p>
          <a:r>
            <a:rPr lang="es-ES">
              <a:noFill/>
            </a:rPr>
            <a:t> </a:t>
          </a:r>
        </a:p>
      </dgm:t>
    </dgm:pt>
    <dgm:pt modelId="{142A77DA-0E29-4525-981B-14AEC51B86A8}" type="parTrans" cxnId="{D657E5FB-B363-4F6F-9A5D-1655C8CAC391}">
      <dgm:prSet/>
      <dgm:spPr/>
      <dgm:t>
        <a:bodyPr/>
        <a:lstStyle/>
        <a:p>
          <a:endParaRPr lang="es-ES"/>
        </a:p>
      </dgm:t>
    </dgm:pt>
    <dgm:pt modelId="{C6B17C1A-F9A7-4FD6-A302-F6659A7076AE}" type="sibTrans" cxnId="{D657E5FB-B363-4F6F-9A5D-1655C8CAC391}">
      <dgm:prSet/>
      <dgm:spPr/>
      <dgm:t>
        <a:bodyPr/>
        <a:lstStyle/>
        <a:p>
          <a:endParaRPr lang="es-ES"/>
        </a:p>
      </dgm:t>
    </dgm:pt>
    <dgm:pt modelId="{4105BF3F-D9AC-4798-AE96-E9F86BD2330F}">
      <dgm:prSet phldrT="[Texto]"/>
      <dgm:spPr>
        <a:blipFill>
          <a:blip xmlns:r="http://schemas.openxmlformats.org/officeDocument/2006/relationships" r:embed="rId5"/>
          <a:stretch>
            <a:fillRect/>
          </a:stretch>
        </a:blipFill>
      </dgm:spPr>
      <dgm:t>
        <a:bodyPr/>
        <a:lstStyle/>
        <a:p>
          <a:r>
            <a:rPr lang="es-ES">
              <a:noFill/>
            </a:rPr>
            <a:t> </a:t>
          </a:r>
        </a:p>
      </dgm:t>
    </dgm:pt>
    <dgm:pt modelId="{04966B66-8556-40D6-9BD9-2743D0C463DC}" type="parTrans" cxnId="{BA5BE537-A4B5-4958-98ED-6F7CC7AEEBE9}">
      <dgm:prSet/>
      <dgm:spPr/>
      <dgm:t>
        <a:bodyPr/>
        <a:lstStyle/>
        <a:p>
          <a:endParaRPr lang="es-ES"/>
        </a:p>
      </dgm:t>
    </dgm:pt>
    <dgm:pt modelId="{729FBD57-901B-41C8-9D3A-DEA703E62DFF}" type="sibTrans" cxnId="{BA5BE537-A4B5-4958-98ED-6F7CC7AEEBE9}">
      <dgm:prSet/>
      <dgm:spPr/>
      <dgm:t>
        <a:bodyPr/>
        <a:lstStyle/>
        <a:p>
          <a:endParaRPr lang="es-ES"/>
        </a:p>
      </dgm:t>
    </dgm:pt>
    <dgm:pt modelId="{11F6193A-AB9E-4308-B1FC-457DD15F7DB9}">
      <dgm:prSet phldrT="[Texto]"/>
      <dgm:spPr/>
      <dgm:t>
        <a:bodyPr/>
        <a:lstStyle/>
        <a:p>
          <a:r>
            <a:rPr lang="es-EC"/>
            <a:t>t : es el tiempo[s].</a:t>
          </a:r>
          <a:endParaRPr lang="es-ES" dirty="0"/>
        </a:p>
      </dgm:t>
    </dgm:pt>
    <dgm:pt modelId="{542CB802-9005-435F-BB82-DD79DBF2D36E}" type="parTrans" cxnId="{4DF6D69A-F4FB-4844-B2DF-1FB9CEC6B91C}">
      <dgm:prSet/>
      <dgm:spPr/>
      <dgm:t>
        <a:bodyPr/>
        <a:lstStyle/>
        <a:p>
          <a:endParaRPr lang="es-ES"/>
        </a:p>
      </dgm:t>
    </dgm:pt>
    <dgm:pt modelId="{4A827FF4-06F3-4726-BE7D-564DA133158E}" type="sibTrans" cxnId="{4DF6D69A-F4FB-4844-B2DF-1FB9CEC6B91C}">
      <dgm:prSet/>
      <dgm:spPr/>
      <dgm:t>
        <a:bodyPr/>
        <a:lstStyle/>
        <a:p>
          <a:endParaRPr lang="es-ES"/>
        </a:p>
      </dgm:t>
    </dgm:pt>
    <dgm:pt modelId="{19EED1D1-66A5-4FC0-ADDA-E3F08768A904}">
      <dgm:prSet phldrT="[Texto]"/>
      <dgm:spPr/>
      <dgm:t>
        <a:bodyPr/>
        <a:lstStyle/>
        <a:p>
          <a:r>
            <a:rPr lang="es-EC"/>
            <a:t>l : es la posición a lo largo de la tubería[m].</a:t>
          </a:r>
          <a:endParaRPr lang="es-ES" dirty="0"/>
        </a:p>
      </dgm:t>
    </dgm:pt>
    <dgm:pt modelId="{BF6BD4F7-7C39-4B71-9A37-EC4D156BD109}" type="parTrans" cxnId="{0B2BCD3E-8760-4666-9D73-ED12AD1E9306}">
      <dgm:prSet/>
      <dgm:spPr/>
      <dgm:t>
        <a:bodyPr/>
        <a:lstStyle/>
        <a:p>
          <a:endParaRPr lang="es-ES"/>
        </a:p>
      </dgm:t>
    </dgm:pt>
    <dgm:pt modelId="{CF807D20-7058-4CEE-9AD9-96531BBD8EF4}" type="sibTrans" cxnId="{0B2BCD3E-8760-4666-9D73-ED12AD1E9306}">
      <dgm:prSet/>
      <dgm:spPr/>
      <dgm:t>
        <a:bodyPr/>
        <a:lstStyle/>
        <a:p>
          <a:endParaRPr lang="es-ES"/>
        </a:p>
      </dgm:t>
    </dgm:pt>
    <dgm:pt modelId="{C37DD47F-5760-4E75-9EE4-03F2999F177C}">
      <dgm:prSet phldrT="[Texto]"/>
      <dgm:spPr>
        <a:blipFill>
          <a:blip xmlns:r="http://schemas.openxmlformats.org/officeDocument/2006/relationships" r:embed="rId6"/>
          <a:stretch>
            <a:fillRect/>
          </a:stretch>
        </a:blipFill>
      </dgm:spPr>
      <dgm:t>
        <a:bodyPr/>
        <a:lstStyle/>
        <a:p>
          <a:r>
            <a:rPr lang="es-ES">
              <a:noFill/>
            </a:rPr>
            <a:t> </a:t>
          </a:r>
        </a:p>
      </dgm:t>
    </dgm:pt>
    <dgm:pt modelId="{F72AB0B1-5C1A-4013-BECA-C62D62F4A611}" type="parTrans" cxnId="{1A67BB4E-540D-4F1B-B0F6-3499041978FC}">
      <dgm:prSet/>
      <dgm:spPr/>
      <dgm:t>
        <a:bodyPr/>
        <a:lstStyle/>
        <a:p>
          <a:endParaRPr lang="es-ES"/>
        </a:p>
      </dgm:t>
    </dgm:pt>
    <dgm:pt modelId="{3861DC7E-F63C-43EE-A59C-D91ACEF3286E}" type="sibTrans" cxnId="{1A67BB4E-540D-4F1B-B0F6-3499041978FC}">
      <dgm:prSet/>
      <dgm:spPr/>
      <dgm:t>
        <a:bodyPr/>
        <a:lstStyle/>
        <a:p>
          <a:endParaRPr lang="es-ES"/>
        </a:p>
      </dgm:t>
    </dgm:pt>
    <dgm:pt modelId="{F265E253-2D5D-4B55-A5C7-C61F0C790616}">
      <dgm:prSet phldrT="[Texto]"/>
      <dgm:spPr/>
      <dgm:t>
        <a:bodyPr/>
        <a:lstStyle/>
        <a:p>
          <a:r>
            <a:rPr lang="es-EC" dirty="0"/>
            <a:t>G : es la apertura del colector [m].</a:t>
          </a:r>
          <a:endParaRPr lang="es-ES" dirty="0"/>
        </a:p>
      </dgm:t>
    </dgm:pt>
    <dgm:pt modelId="{AF11109E-21DF-4CD7-97E7-8B0E6EBDCE98}" type="parTrans" cxnId="{2394A73D-3145-44FC-938A-0983AC888B88}">
      <dgm:prSet/>
      <dgm:spPr/>
      <dgm:t>
        <a:bodyPr/>
        <a:lstStyle/>
        <a:p>
          <a:endParaRPr lang="es-ES"/>
        </a:p>
      </dgm:t>
    </dgm:pt>
    <dgm:pt modelId="{FFC3703F-F3FC-4B39-A54D-FA223AAD48CA}" type="sibTrans" cxnId="{2394A73D-3145-44FC-938A-0983AC888B88}">
      <dgm:prSet/>
      <dgm:spPr/>
      <dgm:t>
        <a:bodyPr/>
        <a:lstStyle/>
        <a:p>
          <a:endParaRPr lang="es-ES"/>
        </a:p>
      </dgm:t>
    </dgm:pt>
    <dgm:pt modelId="{E48E50AB-55C2-468A-AE99-0188007C58C0}">
      <dgm:prSet phldrT="[Texto]"/>
      <dgm:spPr>
        <a:blipFill>
          <a:blip xmlns:r="http://schemas.openxmlformats.org/officeDocument/2006/relationships" r:embed="rId7"/>
          <a:stretch>
            <a:fillRect/>
          </a:stretch>
        </a:blipFill>
      </dgm:spPr>
      <dgm:t>
        <a:bodyPr/>
        <a:lstStyle/>
        <a:p>
          <a:r>
            <a:rPr lang="es-ES">
              <a:noFill/>
            </a:rPr>
            <a:t> </a:t>
          </a:r>
        </a:p>
      </dgm:t>
    </dgm:pt>
    <dgm:pt modelId="{4B6DE785-3015-4B44-A032-6D7C840B2DE7}" type="parTrans" cxnId="{6D742826-B0F3-4D5F-8EA7-E934283B3DDF}">
      <dgm:prSet/>
      <dgm:spPr/>
      <dgm:t>
        <a:bodyPr/>
        <a:lstStyle/>
        <a:p>
          <a:endParaRPr lang="es-ES"/>
        </a:p>
      </dgm:t>
    </dgm:pt>
    <dgm:pt modelId="{11938F5A-2A2B-43FB-88AD-01A52D209C1E}" type="sibTrans" cxnId="{6D742826-B0F3-4D5F-8EA7-E934283B3DDF}">
      <dgm:prSet/>
      <dgm:spPr/>
      <dgm:t>
        <a:bodyPr/>
        <a:lstStyle/>
        <a:p>
          <a:endParaRPr lang="es-ES"/>
        </a:p>
      </dgm:t>
    </dgm:pt>
    <dgm:pt modelId="{84988639-D32E-4207-9178-1E4C636989B6}">
      <dgm:prSet phldrT="[Texto]"/>
      <dgm:spPr>
        <a:blipFill>
          <a:blip xmlns:r="http://schemas.openxmlformats.org/officeDocument/2006/relationships" r:embed="rId8"/>
          <a:stretch>
            <a:fillRect r="-1194"/>
          </a:stretch>
        </a:blipFill>
      </dgm:spPr>
      <dgm:t>
        <a:bodyPr/>
        <a:lstStyle/>
        <a:p>
          <a:r>
            <a:rPr lang="es-ES">
              <a:noFill/>
            </a:rPr>
            <a:t> </a:t>
          </a:r>
        </a:p>
      </dgm:t>
    </dgm:pt>
    <dgm:pt modelId="{6A067C64-E447-4A41-8ACD-680F23EC0F2D}" type="parTrans" cxnId="{32713E32-C4BC-435A-8158-090A6C91A2E9}">
      <dgm:prSet/>
      <dgm:spPr/>
      <dgm:t>
        <a:bodyPr/>
        <a:lstStyle/>
        <a:p>
          <a:endParaRPr lang="es-ES"/>
        </a:p>
      </dgm:t>
    </dgm:pt>
    <dgm:pt modelId="{F750F555-B05C-46C9-BA6B-710292CB5A0A}" type="sibTrans" cxnId="{32713E32-C4BC-435A-8158-090A6C91A2E9}">
      <dgm:prSet/>
      <dgm:spPr/>
      <dgm:t>
        <a:bodyPr/>
        <a:lstStyle/>
        <a:p>
          <a:endParaRPr lang="es-ES"/>
        </a:p>
      </dgm:t>
    </dgm:pt>
    <dgm:pt modelId="{2C81AA06-FF78-4B60-AD12-89AA467F1A67}">
      <dgm:prSet phldrT="[Texto]"/>
      <dgm:spPr>
        <a:blipFill>
          <a:blip xmlns:r="http://schemas.openxmlformats.org/officeDocument/2006/relationships" r:embed="rId9"/>
          <a:stretch>
            <a:fillRect/>
          </a:stretch>
        </a:blipFill>
      </dgm:spPr>
      <dgm:t>
        <a:bodyPr/>
        <a:lstStyle/>
        <a:p>
          <a:r>
            <a:rPr lang="es-ES">
              <a:noFill/>
            </a:rPr>
            <a:t> </a:t>
          </a:r>
        </a:p>
      </dgm:t>
    </dgm:pt>
    <dgm:pt modelId="{343762B9-587F-4445-B967-BEBF55017A37}" type="parTrans" cxnId="{B4B8D019-A9C7-4900-BACC-ED0573C9E96D}">
      <dgm:prSet/>
      <dgm:spPr/>
      <dgm:t>
        <a:bodyPr/>
        <a:lstStyle/>
        <a:p>
          <a:endParaRPr lang="es-ES"/>
        </a:p>
      </dgm:t>
    </dgm:pt>
    <dgm:pt modelId="{C87BD210-4D35-46A2-89CF-F617043D4771}" type="sibTrans" cxnId="{B4B8D019-A9C7-4900-BACC-ED0573C9E96D}">
      <dgm:prSet/>
      <dgm:spPr/>
      <dgm:t>
        <a:bodyPr/>
        <a:lstStyle/>
        <a:p>
          <a:endParaRPr lang="es-ES"/>
        </a:p>
      </dgm:t>
    </dgm:pt>
    <dgm:pt modelId="{0840D0BE-DAC0-4145-AAF3-210CACC44E11}">
      <dgm:prSet phldrT="[Texto]"/>
      <dgm:spPr>
        <a:blipFill>
          <a:blip xmlns:r="http://schemas.openxmlformats.org/officeDocument/2006/relationships" r:embed="rId10"/>
          <a:stretch>
            <a:fillRect l="-2388" r="-3284"/>
          </a:stretch>
        </a:blipFill>
      </dgm:spPr>
      <dgm:t>
        <a:bodyPr/>
        <a:lstStyle/>
        <a:p>
          <a:r>
            <a:rPr lang="es-ES">
              <a:noFill/>
            </a:rPr>
            <a:t> </a:t>
          </a:r>
        </a:p>
      </dgm:t>
    </dgm:pt>
    <dgm:pt modelId="{1CD75865-6657-4B03-950E-8216DFF35974}" type="parTrans" cxnId="{9F9A5BC8-9A4B-44BC-9502-E334ECC01797}">
      <dgm:prSet/>
      <dgm:spPr/>
      <dgm:t>
        <a:bodyPr/>
        <a:lstStyle/>
        <a:p>
          <a:endParaRPr lang="es-ES"/>
        </a:p>
      </dgm:t>
    </dgm:pt>
    <dgm:pt modelId="{2B410AF2-9CDC-44DF-B5A2-92F2421CCEF2}" type="sibTrans" cxnId="{9F9A5BC8-9A4B-44BC-9502-E334ECC01797}">
      <dgm:prSet/>
      <dgm:spPr/>
      <dgm:t>
        <a:bodyPr/>
        <a:lstStyle/>
        <a:p>
          <a:endParaRPr lang="es-ES"/>
        </a:p>
      </dgm:t>
    </dgm:pt>
    <dgm:pt modelId="{9BBACAE4-AB64-413D-895D-56B0141877BB}">
      <dgm:prSet phldrT="[Texto]"/>
      <dgm:spPr>
        <a:blipFill>
          <a:blip xmlns:r="http://schemas.openxmlformats.org/officeDocument/2006/relationships" r:embed="rId11"/>
          <a:stretch>
            <a:fillRect/>
          </a:stretch>
        </a:blipFill>
      </dgm:spPr>
      <dgm:t>
        <a:bodyPr/>
        <a:lstStyle/>
        <a:p>
          <a:r>
            <a:rPr lang="es-ES">
              <a:noFill/>
            </a:rPr>
            <a:t> </a:t>
          </a:r>
        </a:p>
      </dgm:t>
    </dgm:pt>
    <dgm:pt modelId="{5533FF13-4895-4443-8767-D71A1F3219F9}" type="parTrans" cxnId="{A2750BE9-670A-4979-AFC2-880D0EF478B0}">
      <dgm:prSet/>
      <dgm:spPr/>
      <dgm:t>
        <a:bodyPr/>
        <a:lstStyle/>
        <a:p>
          <a:endParaRPr lang="es-ES"/>
        </a:p>
      </dgm:t>
    </dgm:pt>
    <dgm:pt modelId="{75F92151-B3B6-4098-B306-3FDDDA3DAF4B}" type="sibTrans" cxnId="{A2750BE9-670A-4979-AFC2-880D0EF478B0}">
      <dgm:prSet/>
      <dgm:spPr/>
      <dgm:t>
        <a:bodyPr/>
        <a:lstStyle/>
        <a:p>
          <a:endParaRPr lang="es-ES"/>
        </a:p>
      </dgm:t>
    </dgm:pt>
    <dgm:pt modelId="{6B2F31BF-AAC0-4E58-ADA6-5B8175B48B64}" type="pres">
      <dgm:prSet presAssocID="{DF92E0F5-8E7C-441D-A1B8-C249C61B1114}" presName="diagram" presStyleCnt="0">
        <dgm:presLayoutVars>
          <dgm:dir/>
          <dgm:resizeHandles val="exact"/>
        </dgm:presLayoutVars>
      </dgm:prSet>
      <dgm:spPr/>
    </dgm:pt>
    <dgm:pt modelId="{9FE5CF18-EC85-42B2-A633-B4F629183949}" type="pres">
      <dgm:prSet presAssocID="{1AF9CB13-B586-4546-B7F8-33AD8A050920}" presName="node" presStyleLbl="node1" presStyleIdx="0" presStyleCnt="14">
        <dgm:presLayoutVars>
          <dgm:bulletEnabled val="1"/>
        </dgm:presLayoutVars>
      </dgm:prSet>
      <dgm:spPr/>
    </dgm:pt>
    <dgm:pt modelId="{46E37F75-EA15-4204-8009-52701C5C2139}" type="pres">
      <dgm:prSet presAssocID="{6948342C-2CDF-4892-BEED-5CDB1F53A2DD}" presName="sibTrans" presStyleCnt="0"/>
      <dgm:spPr/>
    </dgm:pt>
    <dgm:pt modelId="{BFAAC285-0E53-4AE5-8A65-ADC59801E010}" type="pres">
      <dgm:prSet presAssocID="{89EC3AE8-D15F-4EB7-9671-31F619E656D6}" presName="node" presStyleLbl="node1" presStyleIdx="1" presStyleCnt="14">
        <dgm:presLayoutVars>
          <dgm:bulletEnabled val="1"/>
        </dgm:presLayoutVars>
      </dgm:prSet>
      <dgm:spPr/>
    </dgm:pt>
    <dgm:pt modelId="{01FE8186-CF5D-47CF-AFFA-FDDB6A74C38B}" type="pres">
      <dgm:prSet presAssocID="{5CAC51A3-0045-407F-9389-26E081AE3B2A}" presName="sibTrans" presStyleCnt="0"/>
      <dgm:spPr/>
    </dgm:pt>
    <dgm:pt modelId="{F1AA0EE2-348A-4731-9945-75F2BCDBEA87}" type="pres">
      <dgm:prSet presAssocID="{6696D7A5-FD53-494D-A277-C78D8A998C4A}" presName="node" presStyleLbl="node1" presStyleIdx="2" presStyleCnt="14">
        <dgm:presLayoutVars>
          <dgm:bulletEnabled val="1"/>
        </dgm:presLayoutVars>
      </dgm:prSet>
      <dgm:spPr/>
    </dgm:pt>
    <dgm:pt modelId="{400AC797-A4C8-45AE-9412-F89045AB0874}" type="pres">
      <dgm:prSet presAssocID="{D4A49A5C-532D-461D-8D4B-E1787E5A4D43}" presName="sibTrans" presStyleCnt="0"/>
      <dgm:spPr/>
    </dgm:pt>
    <dgm:pt modelId="{7B720432-69FA-489B-9083-E19049D3524F}" type="pres">
      <dgm:prSet presAssocID="{5532B4B8-7F3C-4B1C-9C3D-F87862D02E1D}" presName="node" presStyleLbl="node1" presStyleIdx="3" presStyleCnt="14">
        <dgm:presLayoutVars>
          <dgm:bulletEnabled val="1"/>
        </dgm:presLayoutVars>
      </dgm:prSet>
      <dgm:spPr/>
    </dgm:pt>
    <dgm:pt modelId="{91687414-6823-44B0-9EC0-22AF6C0088CD}" type="pres">
      <dgm:prSet presAssocID="{C6B17C1A-F9A7-4FD6-A302-F6659A7076AE}" presName="sibTrans" presStyleCnt="0"/>
      <dgm:spPr/>
    </dgm:pt>
    <dgm:pt modelId="{71247022-83DC-4539-A087-B506120E0A1B}" type="pres">
      <dgm:prSet presAssocID="{4105BF3F-D9AC-4798-AE96-E9F86BD2330F}" presName="node" presStyleLbl="node1" presStyleIdx="4" presStyleCnt="14">
        <dgm:presLayoutVars>
          <dgm:bulletEnabled val="1"/>
        </dgm:presLayoutVars>
      </dgm:prSet>
      <dgm:spPr/>
    </dgm:pt>
    <dgm:pt modelId="{672B8C10-D93A-4981-9D84-E22AD103325F}" type="pres">
      <dgm:prSet presAssocID="{729FBD57-901B-41C8-9D3A-DEA703E62DFF}" presName="sibTrans" presStyleCnt="0"/>
      <dgm:spPr/>
    </dgm:pt>
    <dgm:pt modelId="{DC5CA7BF-22A4-4A72-90AC-3AA4B42B83CE}" type="pres">
      <dgm:prSet presAssocID="{11F6193A-AB9E-4308-B1FC-457DD15F7DB9}" presName="node" presStyleLbl="node1" presStyleIdx="5" presStyleCnt="14">
        <dgm:presLayoutVars>
          <dgm:bulletEnabled val="1"/>
        </dgm:presLayoutVars>
      </dgm:prSet>
      <dgm:spPr/>
    </dgm:pt>
    <dgm:pt modelId="{7605B726-CEBF-4764-A218-A1A86EC8D470}" type="pres">
      <dgm:prSet presAssocID="{4A827FF4-06F3-4726-BE7D-564DA133158E}" presName="sibTrans" presStyleCnt="0"/>
      <dgm:spPr/>
    </dgm:pt>
    <dgm:pt modelId="{800BA813-90E7-4A1A-AAF6-2ECB4423DABF}" type="pres">
      <dgm:prSet presAssocID="{19EED1D1-66A5-4FC0-ADDA-E3F08768A904}" presName="node" presStyleLbl="node1" presStyleIdx="6" presStyleCnt="14">
        <dgm:presLayoutVars>
          <dgm:bulletEnabled val="1"/>
        </dgm:presLayoutVars>
      </dgm:prSet>
      <dgm:spPr/>
    </dgm:pt>
    <dgm:pt modelId="{F68E4EB7-C2D6-4A6B-9A4F-AC8A94F5BB21}" type="pres">
      <dgm:prSet presAssocID="{CF807D20-7058-4CEE-9AD9-96531BBD8EF4}" presName="sibTrans" presStyleCnt="0"/>
      <dgm:spPr/>
    </dgm:pt>
    <dgm:pt modelId="{D9D03F10-1A1A-4529-A42C-C489C88CD175}" type="pres">
      <dgm:prSet presAssocID="{C37DD47F-5760-4E75-9EE4-03F2999F177C}" presName="node" presStyleLbl="node1" presStyleIdx="7" presStyleCnt="14">
        <dgm:presLayoutVars>
          <dgm:bulletEnabled val="1"/>
        </dgm:presLayoutVars>
      </dgm:prSet>
      <dgm:spPr/>
    </dgm:pt>
    <dgm:pt modelId="{218D1B7B-3420-4502-9D34-ED0DA4B433B8}" type="pres">
      <dgm:prSet presAssocID="{3861DC7E-F63C-43EE-A59C-D91ACEF3286E}" presName="sibTrans" presStyleCnt="0"/>
      <dgm:spPr/>
    </dgm:pt>
    <dgm:pt modelId="{46FD64D8-C93E-4CC0-BC7C-37E7D872654C}" type="pres">
      <dgm:prSet presAssocID="{F265E253-2D5D-4B55-A5C7-C61F0C790616}" presName="node" presStyleLbl="node1" presStyleIdx="8" presStyleCnt="14">
        <dgm:presLayoutVars>
          <dgm:bulletEnabled val="1"/>
        </dgm:presLayoutVars>
      </dgm:prSet>
      <dgm:spPr/>
    </dgm:pt>
    <dgm:pt modelId="{765E7C0D-5034-437C-B0BB-E6EA064CD479}" type="pres">
      <dgm:prSet presAssocID="{FFC3703F-F3FC-4B39-A54D-FA223AAD48CA}" presName="sibTrans" presStyleCnt="0"/>
      <dgm:spPr/>
    </dgm:pt>
    <dgm:pt modelId="{2E15651E-5375-46FD-BF52-36FE280414A4}" type="pres">
      <dgm:prSet presAssocID="{E48E50AB-55C2-468A-AE99-0188007C58C0}" presName="node" presStyleLbl="node1" presStyleIdx="9" presStyleCnt="14">
        <dgm:presLayoutVars>
          <dgm:bulletEnabled val="1"/>
        </dgm:presLayoutVars>
      </dgm:prSet>
      <dgm:spPr/>
    </dgm:pt>
    <dgm:pt modelId="{B9CEA2EB-A788-49CF-AA06-4FC39278028C}" type="pres">
      <dgm:prSet presAssocID="{11938F5A-2A2B-43FB-88AD-01A52D209C1E}" presName="sibTrans" presStyleCnt="0"/>
      <dgm:spPr/>
    </dgm:pt>
    <dgm:pt modelId="{E51C5B28-E9CC-435B-8677-A5345D590E26}" type="pres">
      <dgm:prSet presAssocID="{84988639-D32E-4207-9178-1E4C636989B6}" presName="node" presStyleLbl="node1" presStyleIdx="10" presStyleCnt="14">
        <dgm:presLayoutVars>
          <dgm:bulletEnabled val="1"/>
        </dgm:presLayoutVars>
      </dgm:prSet>
      <dgm:spPr/>
    </dgm:pt>
    <dgm:pt modelId="{8E9A1353-4729-4E25-B7E3-629720AF2A24}" type="pres">
      <dgm:prSet presAssocID="{F750F555-B05C-46C9-BA6B-710292CB5A0A}" presName="sibTrans" presStyleCnt="0"/>
      <dgm:spPr/>
    </dgm:pt>
    <dgm:pt modelId="{ACB955B7-709B-44B8-B078-518C2D707E28}" type="pres">
      <dgm:prSet presAssocID="{2C81AA06-FF78-4B60-AD12-89AA467F1A67}" presName="node" presStyleLbl="node1" presStyleIdx="11" presStyleCnt="14">
        <dgm:presLayoutVars>
          <dgm:bulletEnabled val="1"/>
        </dgm:presLayoutVars>
      </dgm:prSet>
      <dgm:spPr/>
    </dgm:pt>
    <dgm:pt modelId="{997E8DD5-EC7A-4EAD-A57C-C57A638AA3AD}" type="pres">
      <dgm:prSet presAssocID="{C87BD210-4D35-46A2-89CF-F617043D4771}" presName="sibTrans" presStyleCnt="0"/>
      <dgm:spPr/>
    </dgm:pt>
    <dgm:pt modelId="{0959424D-E6FE-479B-9594-9DD7E0150B72}" type="pres">
      <dgm:prSet presAssocID="{0840D0BE-DAC0-4145-AAF3-210CACC44E11}" presName="node" presStyleLbl="node1" presStyleIdx="12" presStyleCnt="14">
        <dgm:presLayoutVars>
          <dgm:bulletEnabled val="1"/>
        </dgm:presLayoutVars>
      </dgm:prSet>
      <dgm:spPr/>
    </dgm:pt>
    <dgm:pt modelId="{BC03FFF3-D157-440D-A6A6-E7272E5BE404}" type="pres">
      <dgm:prSet presAssocID="{2B410AF2-9CDC-44DF-B5A2-92F2421CCEF2}" presName="sibTrans" presStyleCnt="0"/>
      <dgm:spPr/>
    </dgm:pt>
    <dgm:pt modelId="{34770512-FAE5-4723-BAB6-2C78B0C0FDD7}" type="pres">
      <dgm:prSet presAssocID="{9BBACAE4-AB64-413D-895D-56B0141877BB}" presName="node" presStyleLbl="node1" presStyleIdx="13" presStyleCnt="14">
        <dgm:presLayoutVars>
          <dgm:bulletEnabled val="1"/>
        </dgm:presLayoutVars>
      </dgm:prSet>
      <dgm:spPr/>
    </dgm:pt>
  </dgm:ptLst>
  <dgm:cxnLst>
    <dgm:cxn modelId="{B4B8D019-A9C7-4900-BACC-ED0573C9E96D}" srcId="{DF92E0F5-8E7C-441D-A1B8-C249C61B1114}" destId="{2C81AA06-FF78-4B60-AD12-89AA467F1A67}" srcOrd="11" destOrd="0" parTransId="{343762B9-587F-4445-B967-BEBF55017A37}" sibTransId="{C87BD210-4D35-46A2-89CF-F617043D4771}"/>
    <dgm:cxn modelId="{C77DA924-1087-4B41-9A3C-202D549A0662}" type="presOf" srcId="{0840D0BE-DAC0-4145-AAF3-210CACC44E11}" destId="{0959424D-E6FE-479B-9594-9DD7E0150B72}" srcOrd="0" destOrd="0" presId="urn:microsoft.com/office/officeart/2005/8/layout/default"/>
    <dgm:cxn modelId="{B4A60325-0FB9-41FA-91E6-C7453340AC72}" type="presOf" srcId="{84988639-D32E-4207-9178-1E4C636989B6}" destId="{E51C5B28-E9CC-435B-8677-A5345D590E26}" srcOrd="0" destOrd="0" presId="urn:microsoft.com/office/officeart/2005/8/layout/default"/>
    <dgm:cxn modelId="{6D742826-B0F3-4D5F-8EA7-E934283B3DDF}" srcId="{DF92E0F5-8E7C-441D-A1B8-C249C61B1114}" destId="{E48E50AB-55C2-468A-AE99-0188007C58C0}" srcOrd="9" destOrd="0" parTransId="{4B6DE785-3015-4B44-A032-6D7C840B2DE7}" sibTransId="{11938F5A-2A2B-43FB-88AD-01A52D209C1E}"/>
    <dgm:cxn modelId="{48BAA429-CC54-46DE-AE99-4F46A9D75FD6}" srcId="{DF92E0F5-8E7C-441D-A1B8-C249C61B1114}" destId="{6696D7A5-FD53-494D-A277-C78D8A998C4A}" srcOrd="2" destOrd="0" parTransId="{F9AFE0BE-9792-4613-8F34-9BC5D16EDBF7}" sibTransId="{D4A49A5C-532D-461D-8D4B-E1787E5A4D43}"/>
    <dgm:cxn modelId="{32713E32-C4BC-435A-8158-090A6C91A2E9}" srcId="{DF92E0F5-8E7C-441D-A1B8-C249C61B1114}" destId="{84988639-D32E-4207-9178-1E4C636989B6}" srcOrd="10" destOrd="0" parTransId="{6A067C64-E447-4A41-8ACD-680F23EC0F2D}" sibTransId="{F750F555-B05C-46C9-BA6B-710292CB5A0A}"/>
    <dgm:cxn modelId="{C5214E35-38B1-450D-B155-6B3D4A1DAABA}" type="presOf" srcId="{5532B4B8-7F3C-4B1C-9C3D-F87862D02E1D}" destId="{7B720432-69FA-489B-9083-E19049D3524F}" srcOrd="0" destOrd="0" presId="urn:microsoft.com/office/officeart/2005/8/layout/default"/>
    <dgm:cxn modelId="{BA5BE537-A4B5-4958-98ED-6F7CC7AEEBE9}" srcId="{DF92E0F5-8E7C-441D-A1B8-C249C61B1114}" destId="{4105BF3F-D9AC-4798-AE96-E9F86BD2330F}" srcOrd="4" destOrd="0" parTransId="{04966B66-8556-40D6-9BD9-2743D0C463DC}" sibTransId="{729FBD57-901B-41C8-9D3A-DEA703E62DFF}"/>
    <dgm:cxn modelId="{2394A73D-3145-44FC-938A-0983AC888B88}" srcId="{DF92E0F5-8E7C-441D-A1B8-C249C61B1114}" destId="{F265E253-2D5D-4B55-A5C7-C61F0C790616}" srcOrd="8" destOrd="0" parTransId="{AF11109E-21DF-4CD7-97E7-8B0E6EBDCE98}" sibTransId="{FFC3703F-F3FC-4B39-A54D-FA223AAD48CA}"/>
    <dgm:cxn modelId="{0B2BCD3E-8760-4666-9D73-ED12AD1E9306}" srcId="{DF92E0F5-8E7C-441D-A1B8-C249C61B1114}" destId="{19EED1D1-66A5-4FC0-ADDA-E3F08768A904}" srcOrd="6" destOrd="0" parTransId="{BF6BD4F7-7C39-4B71-9A37-EC4D156BD109}" sibTransId="{CF807D20-7058-4CEE-9AD9-96531BBD8EF4}"/>
    <dgm:cxn modelId="{9D746D63-092A-43D1-9464-1E2E187299BA}" type="presOf" srcId="{C37DD47F-5760-4E75-9EE4-03F2999F177C}" destId="{D9D03F10-1A1A-4529-A42C-C489C88CD175}" srcOrd="0" destOrd="0" presId="urn:microsoft.com/office/officeart/2005/8/layout/default"/>
    <dgm:cxn modelId="{01DD7363-1805-48BA-A1E6-1793A33DDF8B}" type="presOf" srcId="{89EC3AE8-D15F-4EB7-9671-31F619E656D6}" destId="{BFAAC285-0E53-4AE5-8A65-ADC59801E010}" srcOrd="0" destOrd="0" presId="urn:microsoft.com/office/officeart/2005/8/layout/default"/>
    <dgm:cxn modelId="{B9E28363-0305-45B0-B36B-80C3FD837ED1}" type="presOf" srcId="{4105BF3F-D9AC-4798-AE96-E9F86BD2330F}" destId="{71247022-83DC-4539-A087-B506120E0A1B}" srcOrd="0" destOrd="0" presId="urn:microsoft.com/office/officeart/2005/8/layout/default"/>
    <dgm:cxn modelId="{0D33AE43-AD73-440C-83C2-F355644FCD9D}" type="presOf" srcId="{E48E50AB-55C2-468A-AE99-0188007C58C0}" destId="{2E15651E-5375-46FD-BF52-36FE280414A4}" srcOrd="0" destOrd="0" presId="urn:microsoft.com/office/officeart/2005/8/layout/default"/>
    <dgm:cxn modelId="{0F955F48-A66C-4FEB-811A-EE6248ACFC20}" type="presOf" srcId="{19EED1D1-66A5-4FC0-ADDA-E3F08768A904}" destId="{800BA813-90E7-4A1A-AAF6-2ECB4423DABF}" srcOrd="0" destOrd="0" presId="urn:microsoft.com/office/officeart/2005/8/layout/default"/>
    <dgm:cxn modelId="{A6A6444A-F428-45EF-8271-149AB758FED5}" type="presOf" srcId="{6696D7A5-FD53-494D-A277-C78D8A998C4A}" destId="{F1AA0EE2-348A-4731-9945-75F2BCDBEA87}" srcOrd="0" destOrd="0" presId="urn:microsoft.com/office/officeart/2005/8/layout/default"/>
    <dgm:cxn modelId="{1A67BB4E-540D-4F1B-B0F6-3499041978FC}" srcId="{DF92E0F5-8E7C-441D-A1B8-C249C61B1114}" destId="{C37DD47F-5760-4E75-9EE4-03F2999F177C}" srcOrd="7" destOrd="0" parTransId="{F72AB0B1-5C1A-4013-BECA-C62D62F4A611}" sibTransId="{3861DC7E-F63C-43EE-A59C-D91ACEF3286E}"/>
    <dgm:cxn modelId="{71F7A98C-9E4D-4366-B313-4CA2F1300626}" type="presOf" srcId="{F265E253-2D5D-4B55-A5C7-C61F0C790616}" destId="{46FD64D8-C93E-4CC0-BC7C-37E7D872654C}" srcOrd="0" destOrd="0" presId="urn:microsoft.com/office/officeart/2005/8/layout/default"/>
    <dgm:cxn modelId="{184C8890-8ABE-467A-8554-2CFE26493F1B}" type="presOf" srcId="{1AF9CB13-B586-4546-B7F8-33AD8A050920}" destId="{9FE5CF18-EC85-42B2-A633-B4F629183949}" srcOrd="0" destOrd="0" presId="urn:microsoft.com/office/officeart/2005/8/layout/default"/>
    <dgm:cxn modelId="{B6ACC69A-532E-4A57-836A-8044DB9FC0EC}" type="presOf" srcId="{9BBACAE4-AB64-413D-895D-56B0141877BB}" destId="{34770512-FAE5-4723-BAB6-2C78B0C0FDD7}" srcOrd="0" destOrd="0" presId="urn:microsoft.com/office/officeart/2005/8/layout/default"/>
    <dgm:cxn modelId="{4DF6D69A-F4FB-4844-B2DF-1FB9CEC6B91C}" srcId="{DF92E0F5-8E7C-441D-A1B8-C249C61B1114}" destId="{11F6193A-AB9E-4308-B1FC-457DD15F7DB9}" srcOrd="5" destOrd="0" parTransId="{542CB802-9005-435F-BB82-DD79DBF2D36E}" sibTransId="{4A827FF4-06F3-4726-BE7D-564DA133158E}"/>
    <dgm:cxn modelId="{823AB9AA-8D0C-4B26-9209-1A7DD07B19CF}" type="presOf" srcId="{11F6193A-AB9E-4308-B1FC-457DD15F7DB9}" destId="{DC5CA7BF-22A4-4A72-90AC-3AA4B42B83CE}" srcOrd="0" destOrd="0" presId="urn:microsoft.com/office/officeart/2005/8/layout/default"/>
    <dgm:cxn modelId="{271907B6-98E8-4258-81C3-75F59FBE0263}" type="presOf" srcId="{2C81AA06-FF78-4B60-AD12-89AA467F1A67}" destId="{ACB955B7-709B-44B8-B078-518C2D707E28}" srcOrd="0" destOrd="0" presId="urn:microsoft.com/office/officeart/2005/8/layout/default"/>
    <dgm:cxn modelId="{9F9A5BC8-9A4B-44BC-9502-E334ECC01797}" srcId="{DF92E0F5-8E7C-441D-A1B8-C249C61B1114}" destId="{0840D0BE-DAC0-4145-AAF3-210CACC44E11}" srcOrd="12" destOrd="0" parTransId="{1CD75865-6657-4B03-950E-8216DFF35974}" sibTransId="{2B410AF2-9CDC-44DF-B5A2-92F2421CCEF2}"/>
    <dgm:cxn modelId="{A2750BE9-670A-4979-AFC2-880D0EF478B0}" srcId="{DF92E0F5-8E7C-441D-A1B8-C249C61B1114}" destId="{9BBACAE4-AB64-413D-895D-56B0141877BB}" srcOrd="13" destOrd="0" parTransId="{5533FF13-4895-4443-8767-D71A1F3219F9}" sibTransId="{75F92151-B3B6-4098-B306-3FDDDA3DAF4B}"/>
    <dgm:cxn modelId="{ECFD7BE9-45AE-41C1-825E-D4148F5E49FA}" srcId="{DF92E0F5-8E7C-441D-A1B8-C249C61B1114}" destId="{1AF9CB13-B586-4546-B7F8-33AD8A050920}" srcOrd="0" destOrd="0" parTransId="{D5D1F93F-EC04-4B54-B0D4-1413BBBED02A}" sibTransId="{6948342C-2CDF-4892-BEED-5CDB1F53A2DD}"/>
    <dgm:cxn modelId="{E3EC02EA-3786-4FB2-BC60-40DE2B668957}" type="presOf" srcId="{DF92E0F5-8E7C-441D-A1B8-C249C61B1114}" destId="{6B2F31BF-AAC0-4E58-ADA6-5B8175B48B64}" srcOrd="0" destOrd="0" presId="urn:microsoft.com/office/officeart/2005/8/layout/default"/>
    <dgm:cxn modelId="{D45394EF-02FD-41FF-8600-62284EEDC65A}" srcId="{DF92E0F5-8E7C-441D-A1B8-C249C61B1114}" destId="{89EC3AE8-D15F-4EB7-9671-31F619E656D6}" srcOrd="1" destOrd="0" parTransId="{EEFA53DB-DAFE-47F4-ADF9-73AA8B71B7B1}" sibTransId="{5CAC51A3-0045-407F-9389-26E081AE3B2A}"/>
    <dgm:cxn modelId="{D657E5FB-B363-4F6F-9A5D-1655C8CAC391}" srcId="{DF92E0F5-8E7C-441D-A1B8-C249C61B1114}" destId="{5532B4B8-7F3C-4B1C-9C3D-F87862D02E1D}" srcOrd="3" destOrd="0" parTransId="{142A77DA-0E29-4525-981B-14AEC51B86A8}" sibTransId="{C6B17C1A-F9A7-4FD6-A302-F6659A7076AE}"/>
    <dgm:cxn modelId="{99342822-EF43-4063-9A00-72C9EE8D38C3}" type="presParOf" srcId="{6B2F31BF-AAC0-4E58-ADA6-5B8175B48B64}" destId="{9FE5CF18-EC85-42B2-A633-B4F629183949}" srcOrd="0" destOrd="0" presId="urn:microsoft.com/office/officeart/2005/8/layout/default"/>
    <dgm:cxn modelId="{DF5E516D-629A-4EFD-A090-95554B7B80B0}" type="presParOf" srcId="{6B2F31BF-AAC0-4E58-ADA6-5B8175B48B64}" destId="{46E37F75-EA15-4204-8009-52701C5C2139}" srcOrd="1" destOrd="0" presId="urn:microsoft.com/office/officeart/2005/8/layout/default"/>
    <dgm:cxn modelId="{7D5476E2-B72A-4DE1-B583-3842AF447713}" type="presParOf" srcId="{6B2F31BF-AAC0-4E58-ADA6-5B8175B48B64}" destId="{BFAAC285-0E53-4AE5-8A65-ADC59801E010}" srcOrd="2" destOrd="0" presId="urn:microsoft.com/office/officeart/2005/8/layout/default"/>
    <dgm:cxn modelId="{8224850B-084B-44B9-8178-4FD40FBE0F77}" type="presParOf" srcId="{6B2F31BF-AAC0-4E58-ADA6-5B8175B48B64}" destId="{01FE8186-CF5D-47CF-AFFA-FDDB6A74C38B}" srcOrd="3" destOrd="0" presId="urn:microsoft.com/office/officeart/2005/8/layout/default"/>
    <dgm:cxn modelId="{B419B117-9767-463F-AB90-D952513E6E68}" type="presParOf" srcId="{6B2F31BF-AAC0-4E58-ADA6-5B8175B48B64}" destId="{F1AA0EE2-348A-4731-9945-75F2BCDBEA87}" srcOrd="4" destOrd="0" presId="urn:microsoft.com/office/officeart/2005/8/layout/default"/>
    <dgm:cxn modelId="{17F7B0F8-B488-4C66-BFAC-00EFA6DF7770}" type="presParOf" srcId="{6B2F31BF-AAC0-4E58-ADA6-5B8175B48B64}" destId="{400AC797-A4C8-45AE-9412-F89045AB0874}" srcOrd="5" destOrd="0" presId="urn:microsoft.com/office/officeart/2005/8/layout/default"/>
    <dgm:cxn modelId="{91AA0524-36FE-4BA1-8E9E-F71627E1174E}" type="presParOf" srcId="{6B2F31BF-AAC0-4E58-ADA6-5B8175B48B64}" destId="{7B720432-69FA-489B-9083-E19049D3524F}" srcOrd="6" destOrd="0" presId="urn:microsoft.com/office/officeart/2005/8/layout/default"/>
    <dgm:cxn modelId="{EC5F92CD-68E3-4B0E-B590-09A041EF2CDA}" type="presParOf" srcId="{6B2F31BF-AAC0-4E58-ADA6-5B8175B48B64}" destId="{91687414-6823-44B0-9EC0-22AF6C0088CD}" srcOrd="7" destOrd="0" presId="urn:microsoft.com/office/officeart/2005/8/layout/default"/>
    <dgm:cxn modelId="{D49DF00B-E08F-4199-BEE6-F4FCF6DE5DEB}" type="presParOf" srcId="{6B2F31BF-AAC0-4E58-ADA6-5B8175B48B64}" destId="{71247022-83DC-4539-A087-B506120E0A1B}" srcOrd="8" destOrd="0" presId="urn:microsoft.com/office/officeart/2005/8/layout/default"/>
    <dgm:cxn modelId="{1CE00932-3B4F-4D88-9FDE-8DCE6BF19AB6}" type="presParOf" srcId="{6B2F31BF-AAC0-4E58-ADA6-5B8175B48B64}" destId="{672B8C10-D93A-4981-9D84-E22AD103325F}" srcOrd="9" destOrd="0" presId="urn:microsoft.com/office/officeart/2005/8/layout/default"/>
    <dgm:cxn modelId="{15B573CF-41D2-4CB4-B9F5-874E689F42FA}" type="presParOf" srcId="{6B2F31BF-AAC0-4E58-ADA6-5B8175B48B64}" destId="{DC5CA7BF-22A4-4A72-90AC-3AA4B42B83CE}" srcOrd="10" destOrd="0" presId="urn:microsoft.com/office/officeart/2005/8/layout/default"/>
    <dgm:cxn modelId="{FD2B86B1-74BB-45F0-9DEE-953BD1D98A23}" type="presParOf" srcId="{6B2F31BF-AAC0-4E58-ADA6-5B8175B48B64}" destId="{7605B726-CEBF-4764-A218-A1A86EC8D470}" srcOrd="11" destOrd="0" presId="urn:microsoft.com/office/officeart/2005/8/layout/default"/>
    <dgm:cxn modelId="{F4A0367B-D737-4EA2-9771-2C592C4043C5}" type="presParOf" srcId="{6B2F31BF-AAC0-4E58-ADA6-5B8175B48B64}" destId="{800BA813-90E7-4A1A-AAF6-2ECB4423DABF}" srcOrd="12" destOrd="0" presId="urn:microsoft.com/office/officeart/2005/8/layout/default"/>
    <dgm:cxn modelId="{310053FC-B196-4EA2-BD4E-6E8B35378295}" type="presParOf" srcId="{6B2F31BF-AAC0-4E58-ADA6-5B8175B48B64}" destId="{F68E4EB7-C2D6-4A6B-9A4F-AC8A94F5BB21}" srcOrd="13" destOrd="0" presId="urn:microsoft.com/office/officeart/2005/8/layout/default"/>
    <dgm:cxn modelId="{030006EC-02BE-4858-BD27-915465D243EC}" type="presParOf" srcId="{6B2F31BF-AAC0-4E58-ADA6-5B8175B48B64}" destId="{D9D03F10-1A1A-4529-A42C-C489C88CD175}" srcOrd="14" destOrd="0" presId="urn:microsoft.com/office/officeart/2005/8/layout/default"/>
    <dgm:cxn modelId="{4BB70876-C64E-4F40-8C7B-67D9B7802EFA}" type="presParOf" srcId="{6B2F31BF-AAC0-4E58-ADA6-5B8175B48B64}" destId="{218D1B7B-3420-4502-9D34-ED0DA4B433B8}" srcOrd="15" destOrd="0" presId="urn:microsoft.com/office/officeart/2005/8/layout/default"/>
    <dgm:cxn modelId="{4CFA6926-EA87-4AC6-9A6B-EB2F6467CC89}" type="presParOf" srcId="{6B2F31BF-AAC0-4E58-ADA6-5B8175B48B64}" destId="{46FD64D8-C93E-4CC0-BC7C-37E7D872654C}" srcOrd="16" destOrd="0" presId="urn:microsoft.com/office/officeart/2005/8/layout/default"/>
    <dgm:cxn modelId="{3201749C-9699-41AE-AA61-BE89DDBF7875}" type="presParOf" srcId="{6B2F31BF-AAC0-4E58-ADA6-5B8175B48B64}" destId="{765E7C0D-5034-437C-B0BB-E6EA064CD479}" srcOrd="17" destOrd="0" presId="urn:microsoft.com/office/officeart/2005/8/layout/default"/>
    <dgm:cxn modelId="{6F7CF33F-8594-452F-9982-4DCAACB0E485}" type="presParOf" srcId="{6B2F31BF-AAC0-4E58-ADA6-5B8175B48B64}" destId="{2E15651E-5375-46FD-BF52-36FE280414A4}" srcOrd="18" destOrd="0" presId="urn:microsoft.com/office/officeart/2005/8/layout/default"/>
    <dgm:cxn modelId="{FD9CF41C-1CFD-478D-A419-71C03925BA51}" type="presParOf" srcId="{6B2F31BF-AAC0-4E58-ADA6-5B8175B48B64}" destId="{B9CEA2EB-A788-49CF-AA06-4FC39278028C}" srcOrd="19" destOrd="0" presId="urn:microsoft.com/office/officeart/2005/8/layout/default"/>
    <dgm:cxn modelId="{97A991A4-CC1B-4ABE-B5FC-13C41807CFB4}" type="presParOf" srcId="{6B2F31BF-AAC0-4E58-ADA6-5B8175B48B64}" destId="{E51C5B28-E9CC-435B-8677-A5345D590E26}" srcOrd="20" destOrd="0" presId="urn:microsoft.com/office/officeart/2005/8/layout/default"/>
    <dgm:cxn modelId="{32253EB6-CDA3-4B98-9D65-6A9A2919390B}" type="presParOf" srcId="{6B2F31BF-AAC0-4E58-ADA6-5B8175B48B64}" destId="{8E9A1353-4729-4E25-B7E3-629720AF2A24}" srcOrd="21" destOrd="0" presId="urn:microsoft.com/office/officeart/2005/8/layout/default"/>
    <dgm:cxn modelId="{F0DA82E4-8433-4817-B5F9-FA31173F50BB}" type="presParOf" srcId="{6B2F31BF-AAC0-4E58-ADA6-5B8175B48B64}" destId="{ACB955B7-709B-44B8-B078-518C2D707E28}" srcOrd="22" destOrd="0" presId="urn:microsoft.com/office/officeart/2005/8/layout/default"/>
    <dgm:cxn modelId="{E6B5534E-427F-4298-BAA9-12ED5A8D8430}" type="presParOf" srcId="{6B2F31BF-AAC0-4E58-ADA6-5B8175B48B64}" destId="{997E8DD5-EC7A-4EAD-A57C-C57A638AA3AD}" srcOrd="23" destOrd="0" presId="urn:microsoft.com/office/officeart/2005/8/layout/default"/>
    <dgm:cxn modelId="{32450FC6-8EDE-4033-BE12-DF39B622925D}" type="presParOf" srcId="{6B2F31BF-AAC0-4E58-ADA6-5B8175B48B64}" destId="{0959424D-E6FE-479B-9594-9DD7E0150B72}" srcOrd="24" destOrd="0" presId="urn:microsoft.com/office/officeart/2005/8/layout/default"/>
    <dgm:cxn modelId="{DB139401-7155-4F78-AA3F-CBFB1FA2F00F}" type="presParOf" srcId="{6B2F31BF-AAC0-4E58-ADA6-5B8175B48B64}" destId="{BC03FFF3-D157-440D-A6A6-E7272E5BE404}" srcOrd="25" destOrd="0" presId="urn:microsoft.com/office/officeart/2005/8/layout/default"/>
    <dgm:cxn modelId="{D8A39CBF-0F54-4118-ACAF-763EA4056C21}" type="presParOf" srcId="{6B2F31BF-AAC0-4E58-ADA6-5B8175B48B64}" destId="{34770512-FAE5-4723-BAB6-2C78B0C0FDD7}"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65687-0209-4B7D-B836-86FEC002F06F}">
      <dsp:nvSpPr>
        <dsp:cNvPr id="0" name=""/>
        <dsp:cNvSpPr/>
      </dsp:nvSpPr>
      <dsp:spPr>
        <a:xfrm>
          <a:off x="0" y="10371"/>
          <a:ext cx="8511216"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Estado del Arte</a:t>
          </a:r>
        </a:p>
      </dsp:txBody>
      <dsp:txXfrm>
        <a:off x="21075" y="31446"/>
        <a:ext cx="8469066" cy="389580"/>
      </dsp:txXfrm>
    </dsp:sp>
    <dsp:sp modelId="{01201C11-1814-4DAA-8DC3-9D5C6276D3EE}">
      <dsp:nvSpPr>
        <dsp:cNvPr id="0" name=""/>
        <dsp:cNvSpPr/>
      </dsp:nvSpPr>
      <dsp:spPr>
        <a:xfrm>
          <a:off x="0" y="442101"/>
          <a:ext cx="8511216" cy="122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3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ES" sz="1400" kern="1200" dirty="0"/>
            <a:t>Introducción</a:t>
          </a:r>
        </a:p>
        <a:p>
          <a:pPr marL="114300" lvl="1" indent="-114300" algn="l" defTabSz="622300">
            <a:lnSpc>
              <a:spcPct val="90000"/>
            </a:lnSpc>
            <a:spcBef>
              <a:spcPct val="0"/>
            </a:spcBef>
            <a:spcAft>
              <a:spcPct val="20000"/>
            </a:spcAft>
            <a:buChar char="•"/>
          </a:pPr>
          <a:r>
            <a:rPr lang="es-ES" sz="1400" kern="1200" dirty="0"/>
            <a:t>Antecedentes</a:t>
          </a:r>
        </a:p>
        <a:p>
          <a:pPr marL="114300" lvl="1" indent="-114300" algn="l" defTabSz="622300">
            <a:lnSpc>
              <a:spcPct val="90000"/>
            </a:lnSpc>
            <a:spcBef>
              <a:spcPct val="0"/>
            </a:spcBef>
            <a:spcAft>
              <a:spcPct val="20000"/>
            </a:spcAft>
            <a:buChar char="•"/>
          </a:pPr>
          <a:r>
            <a:rPr lang="es-EC" sz="1400" kern="1200" dirty="0"/>
            <a:t>Tecnología Solar Térmica de Concentración</a:t>
          </a:r>
          <a:endParaRPr lang="es-ES" sz="1400" kern="1200" dirty="0"/>
        </a:p>
        <a:p>
          <a:pPr marL="114300" lvl="1" indent="-114300" algn="l" defTabSz="622300">
            <a:lnSpc>
              <a:spcPct val="90000"/>
            </a:lnSpc>
            <a:spcBef>
              <a:spcPct val="0"/>
            </a:spcBef>
            <a:spcAft>
              <a:spcPct val="20000"/>
            </a:spcAft>
            <a:buChar char="•"/>
          </a:pPr>
          <a:r>
            <a:rPr lang="es-EC" sz="1400" kern="1200" dirty="0"/>
            <a:t>Control Predictivo basado en Modelo.</a:t>
          </a:r>
          <a:endParaRPr lang="es-ES" sz="1400" kern="1200" dirty="0"/>
        </a:p>
        <a:p>
          <a:pPr marL="228600" lvl="2" indent="-114300" algn="l" defTabSz="622300">
            <a:lnSpc>
              <a:spcPct val="90000"/>
            </a:lnSpc>
            <a:spcBef>
              <a:spcPct val="0"/>
            </a:spcBef>
            <a:spcAft>
              <a:spcPct val="20000"/>
            </a:spcAft>
            <a:buChar char="•"/>
          </a:pPr>
          <a:r>
            <a:rPr lang="es-ES" sz="1400" kern="1200" dirty="0"/>
            <a:t>Control por Matriz Dinámica.</a:t>
          </a:r>
        </a:p>
      </dsp:txBody>
      <dsp:txXfrm>
        <a:off x="0" y="442101"/>
        <a:ext cx="8511216" cy="1229580"/>
      </dsp:txXfrm>
    </dsp:sp>
    <dsp:sp modelId="{D98D5023-E80A-47C0-92B4-6ED093E30EFC}">
      <dsp:nvSpPr>
        <dsp:cNvPr id="0" name=""/>
        <dsp:cNvSpPr/>
      </dsp:nvSpPr>
      <dsp:spPr>
        <a:xfrm>
          <a:off x="0" y="1671681"/>
          <a:ext cx="8511216"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Diseño del Sistema de Control</a:t>
          </a:r>
        </a:p>
      </dsp:txBody>
      <dsp:txXfrm>
        <a:off x="21075" y="1692756"/>
        <a:ext cx="8469066" cy="389580"/>
      </dsp:txXfrm>
    </dsp:sp>
    <dsp:sp modelId="{3EAE9E86-26E4-4424-8F6E-A1985EAB8346}">
      <dsp:nvSpPr>
        <dsp:cNvPr id="0" name=""/>
        <dsp:cNvSpPr/>
      </dsp:nvSpPr>
      <dsp:spPr>
        <a:xfrm>
          <a:off x="0" y="2103411"/>
          <a:ext cx="8511216"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3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EC" sz="1400" kern="1200" dirty="0"/>
            <a:t>Descripción Actual de la Planta.</a:t>
          </a:r>
          <a:endParaRPr lang="es-ES" sz="1400" kern="1200" dirty="0"/>
        </a:p>
        <a:p>
          <a:pPr marL="114300" lvl="1" indent="-114300" algn="l" defTabSz="622300">
            <a:lnSpc>
              <a:spcPct val="90000"/>
            </a:lnSpc>
            <a:spcBef>
              <a:spcPct val="0"/>
            </a:spcBef>
            <a:spcAft>
              <a:spcPct val="20000"/>
            </a:spcAft>
            <a:buChar char="•"/>
          </a:pPr>
          <a:r>
            <a:rPr lang="es-ES" sz="1400" kern="1200" dirty="0"/>
            <a:t>Cálculo de la Irradiancia Directa Solar.</a:t>
          </a:r>
        </a:p>
        <a:p>
          <a:pPr marL="114300" lvl="1" indent="-114300" algn="l" defTabSz="622300">
            <a:lnSpc>
              <a:spcPct val="90000"/>
            </a:lnSpc>
            <a:spcBef>
              <a:spcPct val="0"/>
            </a:spcBef>
            <a:spcAft>
              <a:spcPct val="20000"/>
            </a:spcAft>
            <a:buChar char="•"/>
          </a:pPr>
          <a:r>
            <a:rPr lang="es-EC" sz="1400" kern="1200" dirty="0"/>
            <a:t> Modelado de la Planta Solar.</a:t>
          </a:r>
          <a:endParaRPr lang="es-ES" sz="1400" kern="1200" dirty="0"/>
        </a:p>
        <a:p>
          <a:pPr marL="228600" lvl="2" indent="-114300" algn="l" defTabSz="622300">
            <a:lnSpc>
              <a:spcPct val="90000"/>
            </a:lnSpc>
            <a:spcBef>
              <a:spcPct val="0"/>
            </a:spcBef>
            <a:spcAft>
              <a:spcPct val="20000"/>
            </a:spcAft>
            <a:buChar char="•"/>
          </a:pPr>
          <a:r>
            <a:rPr lang="es-ES" sz="1400" kern="1200" dirty="0"/>
            <a:t>Modelo de Parámetros Distribuidos.</a:t>
          </a:r>
        </a:p>
        <a:p>
          <a:pPr marL="228600" lvl="2" indent="-114300" algn="l" defTabSz="622300">
            <a:lnSpc>
              <a:spcPct val="90000"/>
            </a:lnSpc>
            <a:spcBef>
              <a:spcPct val="0"/>
            </a:spcBef>
            <a:spcAft>
              <a:spcPct val="20000"/>
            </a:spcAft>
            <a:buChar char="•"/>
          </a:pPr>
          <a:r>
            <a:rPr lang="es-EC" sz="1400" kern="1200" dirty="0"/>
            <a:t>Identificación de modelo lineal de la planta solar.</a:t>
          </a:r>
          <a:endParaRPr lang="es-ES" sz="1400" kern="1200" dirty="0"/>
        </a:p>
        <a:p>
          <a:pPr marL="114300" lvl="1" indent="-114300" algn="l" defTabSz="622300">
            <a:lnSpc>
              <a:spcPct val="90000"/>
            </a:lnSpc>
            <a:spcBef>
              <a:spcPct val="0"/>
            </a:spcBef>
            <a:spcAft>
              <a:spcPct val="20000"/>
            </a:spcAft>
            <a:buChar char="•"/>
          </a:pPr>
          <a:r>
            <a:rPr lang="es-ES" sz="1400" kern="1200" dirty="0"/>
            <a:t>Estrategia de Control</a:t>
          </a:r>
        </a:p>
        <a:p>
          <a:pPr marL="228600" lvl="2" indent="-114300" algn="l" defTabSz="622300">
            <a:lnSpc>
              <a:spcPct val="90000"/>
            </a:lnSpc>
            <a:spcBef>
              <a:spcPct val="0"/>
            </a:spcBef>
            <a:spcAft>
              <a:spcPct val="20000"/>
            </a:spcAft>
            <a:buChar char="•"/>
          </a:pPr>
          <a:r>
            <a:rPr lang="es-ES" sz="1400" kern="1200" dirty="0"/>
            <a:t>Algoritmo Controlador DMC.</a:t>
          </a:r>
        </a:p>
        <a:p>
          <a:pPr marL="228600" lvl="2" indent="-114300" algn="l" defTabSz="622300">
            <a:lnSpc>
              <a:spcPct val="90000"/>
            </a:lnSpc>
            <a:spcBef>
              <a:spcPct val="0"/>
            </a:spcBef>
            <a:spcAft>
              <a:spcPct val="20000"/>
            </a:spcAft>
            <a:buChar char="•"/>
          </a:pPr>
          <a:r>
            <a:rPr lang="es-ES" sz="1400" kern="1200" dirty="0"/>
            <a:t>Parámetros de Sintonización.</a:t>
          </a:r>
        </a:p>
      </dsp:txBody>
      <dsp:txXfrm>
        <a:off x="0" y="2103411"/>
        <a:ext cx="8511216" cy="1937520"/>
      </dsp:txXfrm>
    </dsp:sp>
    <dsp:sp modelId="{4D97C937-39F3-425E-ACCD-A0E8B29BF903}">
      <dsp:nvSpPr>
        <dsp:cNvPr id="0" name=""/>
        <dsp:cNvSpPr/>
      </dsp:nvSpPr>
      <dsp:spPr>
        <a:xfrm>
          <a:off x="0" y="4040931"/>
          <a:ext cx="8511216"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 Pruebas y resultados</a:t>
          </a:r>
        </a:p>
      </dsp:txBody>
      <dsp:txXfrm>
        <a:off x="21075" y="4062006"/>
        <a:ext cx="8469066" cy="389580"/>
      </dsp:txXfrm>
    </dsp:sp>
    <dsp:sp modelId="{E1FBCAB3-1672-4C6D-9F33-7EA8857C7499}">
      <dsp:nvSpPr>
        <dsp:cNvPr id="0" name=""/>
        <dsp:cNvSpPr/>
      </dsp:nvSpPr>
      <dsp:spPr>
        <a:xfrm>
          <a:off x="0" y="4472662"/>
          <a:ext cx="8511216"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3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EC" sz="1400" kern="1200" dirty="0"/>
            <a:t>Evaluación del DMC con el Modelo Lineal de segundo orden.</a:t>
          </a:r>
          <a:endParaRPr lang="es-ES" sz="1400" kern="1200" dirty="0"/>
        </a:p>
        <a:p>
          <a:pPr marL="114300" lvl="1" indent="-114300" algn="l" defTabSz="622300">
            <a:lnSpc>
              <a:spcPct val="90000"/>
            </a:lnSpc>
            <a:spcBef>
              <a:spcPct val="0"/>
            </a:spcBef>
            <a:spcAft>
              <a:spcPct val="20000"/>
            </a:spcAft>
            <a:buChar char="•"/>
          </a:pPr>
          <a:r>
            <a:rPr lang="es-EC" sz="1400" kern="1200" dirty="0"/>
            <a:t> Evaluación del DMC con el Modelo de parámetros distribuido.</a:t>
          </a:r>
          <a:endParaRPr lang="es-ES" sz="1400" kern="1200" dirty="0"/>
        </a:p>
      </dsp:txBody>
      <dsp:txXfrm>
        <a:off x="0" y="4472662"/>
        <a:ext cx="8511216" cy="484380"/>
      </dsp:txXfrm>
    </dsp:sp>
    <dsp:sp modelId="{DC9DD15B-4C00-47DE-948C-33E0BAB6EE1D}">
      <dsp:nvSpPr>
        <dsp:cNvPr id="0" name=""/>
        <dsp:cNvSpPr/>
      </dsp:nvSpPr>
      <dsp:spPr>
        <a:xfrm>
          <a:off x="0" y="4957042"/>
          <a:ext cx="8511216"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Conclusiones y recomendaciones</a:t>
          </a:r>
        </a:p>
      </dsp:txBody>
      <dsp:txXfrm>
        <a:off x="21075" y="4978117"/>
        <a:ext cx="8469066"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327F7-1120-4EEF-BF10-E9FEFDE18F33}">
      <dsp:nvSpPr>
        <dsp:cNvPr id="0" name=""/>
        <dsp:cNvSpPr/>
      </dsp:nvSpPr>
      <dsp:spPr>
        <a:xfrm>
          <a:off x="1381362" y="0"/>
          <a:ext cx="4284118" cy="4284118"/>
        </a:xfrm>
        <a:prstGeom prst="quadArrow">
          <a:avLst>
            <a:gd name="adj1" fmla="val 2000"/>
            <a:gd name="adj2" fmla="val 4000"/>
            <a:gd name="adj3" fmla="val 5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34F9268-97B7-42EB-8DCD-358C8D2A57F3}">
      <dsp:nvSpPr>
        <dsp:cNvPr id="0" name=""/>
        <dsp:cNvSpPr/>
      </dsp:nvSpPr>
      <dsp:spPr>
        <a:xfrm>
          <a:off x="1659830" y="278467"/>
          <a:ext cx="1713647" cy="17136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Térmica</a:t>
          </a:r>
        </a:p>
      </dsp:txBody>
      <dsp:txXfrm>
        <a:off x="1743483" y="362120"/>
        <a:ext cx="1546341" cy="1546341"/>
      </dsp:txXfrm>
    </dsp:sp>
    <dsp:sp modelId="{42FB1A00-9EB1-47F9-AA52-8535F0E4A505}">
      <dsp:nvSpPr>
        <dsp:cNvPr id="0" name=""/>
        <dsp:cNvSpPr/>
      </dsp:nvSpPr>
      <dsp:spPr>
        <a:xfrm>
          <a:off x="3808341" y="319235"/>
          <a:ext cx="1995250" cy="17136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Fotovoltaica</a:t>
          </a:r>
        </a:p>
      </dsp:txBody>
      <dsp:txXfrm>
        <a:off x="3891994" y="402888"/>
        <a:ext cx="1827944" cy="1546341"/>
      </dsp:txXfrm>
    </dsp:sp>
    <dsp:sp modelId="{B9F9B073-716F-41D9-8769-E9FC7E217CCF}">
      <dsp:nvSpPr>
        <dsp:cNvPr id="0" name=""/>
        <dsp:cNvSpPr/>
      </dsp:nvSpPr>
      <dsp:spPr>
        <a:xfrm>
          <a:off x="1659830" y="2292003"/>
          <a:ext cx="1713647" cy="17136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Eólico-Solar</a:t>
          </a:r>
        </a:p>
      </dsp:txBody>
      <dsp:txXfrm>
        <a:off x="1743483" y="2375656"/>
        <a:ext cx="1546341" cy="1546341"/>
      </dsp:txXfrm>
    </dsp:sp>
    <dsp:sp modelId="{6844EC44-EA69-477F-B007-A2CDD98A34D5}">
      <dsp:nvSpPr>
        <dsp:cNvPr id="0" name=""/>
        <dsp:cNvSpPr/>
      </dsp:nvSpPr>
      <dsp:spPr>
        <a:xfrm>
          <a:off x="3655141" y="2292003"/>
          <a:ext cx="2174155" cy="17136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 </a:t>
          </a:r>
          <a:r>
            <a:rPr lang="es-ES" sz="2400" kern="1200" dirty="0" err="1"/>
            <a:t>Termosolar</a:t>
          </a:r>
          <a:r>
            <a:rPr lang="es-ES" sz="2400" kern="1200" dirty="0"/>
            <a:t> de concentración</a:t>
          </a:r>
        </a:p>
      </dsp:txBody>
      <dsp:txXfrm>
        <a:off x="3738794" y="2375656"/>
        <a:ext cx="2006849" cy="1546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4D8C3-9C3A-424D-878F-D799752DC958}">
      <dsp:nvSpPr>
        <dsp:cNvPr id="0" name=""/>
        <dsp:cNvSpPr/>
      </dsp:nvSpPr>
      <dsp:spPr>
        <a:xfrm>
          <a:off x="0" y="614007"/>
          <a:ext cx="7127463" cy="29688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53170" tIns="1353820" rIns="553170" bIns="170688" numCol="1" spcCol="1270" anchor="t" anchorCtr="0">
          <a:noAutofit/>
        </a:bodyPr>
        <a:lstStyle/>
        <a:p>
          <a:pPr marL="228600" lvl="1" indent="-228600" algn="l" defTabSz="1066800">
            <a:lnSpc>
              <a:spcPct val="90000"/>
            </a:lnSpc>
            <a:spcBef>
              <a:spcPct val="0"/>
            </a:spcBef>
            <a:spcAft>
              <a:spcPct val="15000"/>
            </a:spcAft>
            <a:buChar char="•"/>
          </a:pPr>
          <a:r>
            <a:rPr lang="es-EC" sz="2400" kern="1200" dirty="0"/>
            <a:t>Planta fotovoltaica y acumulación energética, Baltra (65 </a:t>
          </a:r>
          <a:r>
            <a:rPr lang="es-EC" sz="2400" kern="1200" dirty="0" err="1"/>
            <a:t>kWp</a:t>
          </a:r>
          <a:r>
            <a:rPr lang="es-EC" sz="2400" kern="1200" dirty="0"/>
            <a:t>, 4MWh plomo ácido y 268 kWh ion litio).</a:t>
          </a:r>
          <a:endParaRPr lang="es-ES" sz="2400" kern="1200" dirty="0"/>
        </a:p>
        <a:p>
          <a:pPr marL="228600" lvl="1" indent="-228600" algn="l" defTabSz="1066800">
            <a:lnSpc>
              <a:spcPct val="90000"/>
            </a:lnSpc>
            <a:spcBef>
              <a:spcPct val="0"/>
            </a:spcBef>
            <a:spcAft>
              <a:spcPct val="15000"/>
            </a:spcAft>
            <a:buChar char="•"/>
          </a:pPr>
          <a:r>
            <a:rPr lang="es-ES" sz="2400" kern="1200" dirty="0"/>
            <a:t>Planta fotovoltaica, Puerto Ayora (1,5 MW)</a:t>
          </a:r>
        </a:p>
      </dsp:txBody>
      <dsp:txXfrm>
        <a:off x="0" y="614007"/>
        <a:ext cx="7127463" cy="2968875"/>
      </dsp:txXfrm>
    </dsp:sp>
    <dsp:sp modelId="{1D353CF7-3492-4319-A717-11C866E682C2}">
      <dsp:nvSpPr>
        <dsp:cNvPr id="0" name=""/>
        <dsp:cNvSpPr/>
      </dsp:nvSpPr>
      <dsp:spPr>
        <a:xfrm>
          <a:off x="356373" y="678556"/>
          <a:ext cx="4989224" cy="8948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8581" tIns="0" rIns="188581" bIns="0" numCol="1" spcCol="1270" anchor="ctr" anchorCtr="0">
          <a:noAutofit/>
        </a:bodyPr>
        <a:lstStyle/>
        <a:p>
          <a:pPr marL="0" lvl="0" indent="0" algn="l" defTabSz="1066800">
            <a:lnSpc>
              <a:spcPct val="90000"/>
            </a:lnSpc>
            <a:spcBef>
              <a:spcPct val="0"/>
            </a:spcBef>
            <a:spcAft>
              <a:spcPct val="35000"/>
            </a:spcAft>
            <a:buNone/>
          </a:pPr>
          <a:r>
            <a:rPr lang="es-EC" sz="2400" kern="1200" dirty="0"/>
            <a:t>Eje </a:t>
          </a:r>
          <a:r>
            <a:rPr lang="es-ES" sz="2400" kern="1200" dirty="0"/>
            <a:t>Galápagos</a:t>
          </a:r>
          <a:r>
            <a:rPr lang="es-EC" sz="2400" kern="1200" dirty="0"/>
            <a:t>:</a:t>
          </a:r>
          <a:endParaRPr lang="es-ES" sz="2400" kern="1200" dirty="0"/>
        </a:p>
      </dsp:txBody>
      <dsp:txXfrm>
        <a:off x="400056" y="722239"/>
        <a:ext cx="4901858" cy="807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434D8-2E88-4060-8D91-177548997FEB}">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1EB6CB-9614-4DF1-A84E-3494F9FDCD67}">
      <dsp:nvSpPr>
        <dsp:cNvPr id="0" name=""/>
        <dsp:cNvSpPr/>
      </dsp:nvSpPr>
      <dsp:spPr>
        <a:xfrm>
          <a:off x="509717" y="338558"/>
          <a:ext cx="7541700" cy="67755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s-EC" sz="1800" b="1" kern="1200" dirty="0"/>
            <a:t>Ángulo cenital solar θ s </a:t>
          </a:r>
          <a:r>
            <a:rPr lang="es-EC" sz="1800" kern="1200" dirty="0"/>
            <a:t>: Es la posición del sol relativa a la normal local, toma valores entre 0° y 90°</a:t>
          </a:r>
          <a:endParaRPr lang="es-ES" sz="1800" kern="1200" dirty="0"/>
        </a:p>
      </dsp:txBody>
      <dsp:txXfrm>
        <a:off x="509717" y="338558"/>
        <a:ext cx="7541700" cy="677550"/>
      </dsp:txXfrm>
    </dsp:sp>
    <dsp:sp modelId="{FF6DF099-CE43-44E3-ACA5-C3F2AAD081B6}">
      <dsp:nvSpPr>
        <dsp:cNvPr id="0" name=""/>
        <dsp:cNvSpPr/>
      </dsp:nvSpPr>
      <dsp:spPr>
        <a:xfrm>
          <a:off x="86248" y="253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6AF7CC1-1D56-4D08-AAA9-FC5ED121DE58}">
      <dsp:nvSpPr>
        <dsp:cNvPr id="0" name=""/>
        <dsp:cNvSpPr/>
      </dsp:nvSpPr>
      <dsp:spPr>
        <a:xfrm>
          <a:off x="995230" y="1354558"/>
          <a:ext cx="7056187" cy="67755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s-EC" sz="1800" b="1" kern="1200" dirty="0"/>
            <a:t>Declinación δ: </a:t>
          </a:r>
          <a:r>
            <a:rPr lang="es-EC" sz="1800" kern="1200" dirty="0"/>
            <a:t>Es la posición angular del Sol al medio día solar, respecto al </a:t>
          </a:r>
          <a:r>
            <a:rPr lang="es-ES" sz="1800" kern="1200" dirty="0"/>
            <a:t>plano del ecuador.</a:t>
          </a:r>
        </a:p>
      </dsp:txBody>
      <dsp:txXfrm>
        <a:off x="995230" y="1354558"/>
        <a:ext cx="7056187" cy="677550"/>
      </dsp:txXfrm>
    </dsp:sp>
    <dsp:sp modelId="{B65E4940-1446-4052-8633-D89DBFFDAE2C}">
      <dsp:nvSpPr>
        <dsp:cNvPr id="0" name=""/>
        <dsp:cNvSpPr/>
      </dsp:nvSpPr>
      <dsp:spPr>
        <a:xfrm>
          <a:off x="571761" y="1269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E20464F-8455-43A1-8C95-8409F54C7AFE}">
      <dsp:nvSpPr>
        <dsp:cNvPr id="0" name=""/>
        <dsp:cNvSpPr/>
      </dsp:nvSpPr>
      <dsp:spPr>
        <a:xfrm>
          <a:off x="1144243" y="2370558"/>
          <a:ext cx="6907174" cy="67755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s-EC" sz="1800" b="1" kern="1200" dirty="0"/>
            <a:t>Ángulo horario τ: </a:t>
          </a:r>
          <a:r>
            <a:rPr lang="es-EC" sz="1800" kern="1200" dirty="0"/>
            <a:t>Indica el desplazamiento angular del Sol sobre el plano de la </a:t>
          </a:r>
          <a:r>
            <a:rPr lang="es-ES" sz="1800" kern="1200" dirty="0"/>
            <a:t>trayectoria solar. Cada hora local corresponde a 15°</a:t>
          </a:r>
        </a:p>
      </dsp:txBody>
      <dsp:txXfrm>
        <a:off x="1144243" y="2370558"/>
        <a:ext cx="6907174" cy="677550"/>
      </dsp:txXfrm>
    </dsp:sp>
    <dsp:sp modelId="{A36E0AA5-1F98-419C-8886-BFBD4A049CCD}">
      <dsp:nvSpPr>
        <dsp:cNvPr id="0" name=""/>
        <dsp:cNvSpPr/>
      </dsp:nvSpPr>
      <dsp:spPr>
        <a:xfrm>
          <a:off x="720774" y="2285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43ACF14-39DD-465B-8200-16F453766E56}">
      <dsp:nvSpPr>
        <dsp:cNvPr id="0" name=""/>
        <dsp:cNvSpPr/>
      </dsp:nvSpPr>
      <dsp:spPr>
        <a:xfrm>
          <a:off x="995230" y="3386558"/>
          <a:ext cx="7056187" cy="67755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s-EC" sz="1800" b="1" kern="1200" dirty="0"/>
            <a:t>Latitud Γ: </a:t>
          </a:r>
          <a:r>
            <a:rPr lang="es-EC" sz="1800" kern="1200" dirty="0"/>
            <a:t>Es la distancia angular que hay desde un punto de la superficie de la Tierra hasta el paralelo del ecuador</a:t>
          </a:r>
          <a:endParaRPr lang="es-ES" sz="1800" kern="1200" dirty="0"/>
        </a:p>
      </dsp:txBody>
      <dsp:txXfrm>
        <a:off x="995230" y="3386558"/>
        <a:ext cx="7056187" cy="677550"/>
      </dsp:txXfrm>
    </dsp:sp>
    <dsp:sp modelId="{D68015B6-467F-4B65-91CB-C4EF377FC8D5}">
      <dsp:nvSpPr>
        <dsp:cNvPr id="0" name=""/>
        <dsp:cNvSpPr/>
      </dsp:nvSpPr>
      <dsp:spPr>
        <a:xfrm>
          <a:off x="571761" y="3301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1988600-819F-4974-B531-602E769A26FB}">
      <dsp:nvSpPr>
        <dsp:cNvPr id="0" name=""/>
        <dsp:cNvSpPr/>
      </dsp:nvSpPr>
      <dsp:spPr>
        <a:xfrm>
          <a:off x="509717" y="4402558"/>
          <a:ext cx="7541700" cy="67755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s-EC" sz="1800" b="1" kern="1200" dirty="0"/>
            <a:t>Longitud L: </a:t>
          </a:r>
          <a:r>
            <a:rPr lang="es-EC" sz="1800" kern="1200" dirty="0"/>
            <a:t>distancia angular entre un punto dado de la superficie terrestre y el meridiano Greenwich</a:t>
          </a:r>
          <a:endParaRPr lang="es-ES" sz="1800" kern="1200" dirty="0"/>
        </a:p>
      </dsp:txBody>
      <dsp:txXfrm>
        <a:off x="509717" y="4402558"/>
        <a:ext cx="7541700" cy="677550"/>
      </dsp:txXfrm>
    </dsp:sp>
    <dsp:sp modelId="{EBE6523D-CAD3-4796-832A-6E3B13CB7AE7}">
      <dsp:nvSpPr>
        <dsp:cNvPr id="0" name=""/>
        <dsp:cNvSpPr/>
      </dsp:nvSpPr>
      <dsp:spPr>
        <a:xfrm>
          <a:off x="86248" y="4317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5CF18-EC85-42B2-A633-B4F629183949}">
      <dsp:nvSpPr>
        <dsp:cNvPr id="0" name=""/>
        <dsp:cNvSpPr/>
      </dsp:nvSpPr>
      <dsp:spPr>
        <a:xfrm>
          <a:off x="3714" y="28785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𝑝</m:t>
                  </m:r>
                </m:e>
                <m:sub>
                  <m:r>
                    <a:rPr lang="es-ES" sz="1500" b="0" i="1" kern="1200" smtClean="0">
                      <a:latin typeface="Cambria Math" panose="02040503050406030204" pitchFamily="18" charset="0"/>
                    </a:rPr>
                    <m:t>𝑓</m:t>
                  </m:r>
                </m:sub>
              </m:sSub>
            </m:oMath>
          </a14:m>
          <a:r>
            <a:rPr lang="es-EC" sz="1500" kern="1200" dirty="0"/>
            <a:t> y </a:t>
          </a: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𝑝</m:t>
                  </m:r>
                </m:e>
                <m:sub>
                  <m:r>
                    <a:rPr lang="es-ES" sz="1500" b="0" i="1" kern="1200" smtClean="0">
                      <a:latin typeface="Cambria Math" panose="02040503050406030204" pitchFamily="18" charset="0"/>
                    </a:rPr>
                    <m:t>𝑚</m:t>
                  </m:r>
                </m:sub>
              </m:sSub>
            </m:oMath>
          </a14:m>
          <a:r>
            <a:rPr lang="es-EC" sz="1500" kern="1200" dirty="0"/>
            <a:t> : es la densidad [kg/</a:t>
          </a:r>
          <a14:m xmlns:a14="http://schemas.microsoft.com/office/drawing/2010/main">
            <m:oMath xmlns:m="http://schemas.openxmlformats.org/officeDocument/2006/math">
              <m:sSup>
                <m:sSupPr>
                  <m:ctrlPr>
                    <a:rPr lang="es-EC" sz="1500" i="1" kern="1200" smtClean="0">
                      <a:latin typeface="Cambria Math" panose="02040503050406030204" pitchFamily="18" charset="0"/>
                    </a:rPr>
                  </m:ctrlPr>
                </m:sSupPr>
                <m:e>
                  <m:r>
                    <a:rPr lang="es-ES" sz="1500" b="0" i="1" kern="1200" smtClean="0">
                      <a:latin typeface="Cambria Math" panose="02040503050406030204" pitchFamily="18" charset="0"/>
                    </a:rPr>
                    <m:t>𝑚</m:t>
                  </m:r>
                </m:e>
                <m:sup>
                  <m:r>
                    <a:rPr lang="es-ES" sz="1500" b="0" i="1" kern="1200" smtClean="0">
                      <a:latin typeface="Cambria Math" panose="02040503050406030204" pitchFamily="18" charset="0"/>
                    </a:rPr>
                    <m:t>3</m:t>
                  </m:r>
                </m:sup>
              </m:sSup>
            </m:oMath>
          </a14:m>
          <a:r>
            <a:rPr lang="es-EC" sz="1500" kern="1200" dirty="0"/>
            <a:t> ]</a:t>
          </a:r>
          <a:endParaRPr lang="es-ES" sz="1500" kern="1200" dirty="0"/>
        </a:p>
      </dsp:txBody>
      <dsp:txXfrm>
        <a:off x="3714" y="287852"/>
        <a:ext cx="2011400" cy="1206840"/>
      </dsp:txXfrm>
    </dsp:sp>
    <dsp:sp modelId="{BFAAC285-0E53-4AE5-8A65-ADC59801E010}">
      <dsp:nvSpPr>
        <dsp:cNvPr id="0" name=""/>
        <dsp:cNvSpPr/>
      </dsp:nvSpPr>
      <dsp:spPr>
        <a:xfrm>
          <a:off x="2216255" y="28785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𝑐</m:t>
                  </m:r>
                </m:e>
                <m:sub>
                  <m:r>
                    <a:rPr lang="es-ES" sz="1500" b="0" i="1" kern="1200" smtClean="0">
                      <a:latin typeface="Cambria Math" panose="02040503050406030204" pitchFamily="18" charset="0"/>
                    </a:rPr>
                    <m:t>𝑓</m:t>
                  </m:r>
                </m:sub>
              </m:sSub>
            </m:oMath>
          </a14:m>
          <a:r>
            <a:rPr lang="es-EC" sz="1500" kern="1200" dirty="0"/>
            <a:t> y </a:t>
          </a: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𝑐</m:t>
                  </m:r>
                </m:e>
                <m:sub>
                  <m:r>
                    <a:rPr lang="es-ES" sz="1500" b="0" i="1" kern="1200" smtClean="0">
                      <a:latin typeface="Cambria Math" panose="02040503050406030204" pitchFamily="18" charset="0"/>
                    </a:rPr>
                    <m:t>𝑚</m:t>
                  </m:r>
                </m:sub>
              </m:sSub>
            </m:oMath>
          </a14:m>
          <a:r>
            <a:rPr lang="es-EC" sz="1500" kern="1200" dirty="0"/>
            <a:t>  : es el capacidad térmica [J/</a:t>
          </a:r>
          <a:r>
            <a:rPr lang="es-EC" sz="1500" kern="1200" dirty="0" err="1"/>
            <a:t>kg°C</a:t>
          </a:r>
          <a:r>
            <a:rPr lang="es-EC" sz="1500" kern="1200" dirty="0"/>
            <a:t> ]</a:t>
          </a:r>
          <a:endParaRPr lang="es-ES" sz="1500" kern="1200" dirty="0"/>
        </a:p>
      </dsp:txBody>
      <dsp:txXfrm>
        <a:off x="2216255" y="287852"/>
        <a:ext cx="2011400" cy="1206840"/>
      </dsp:txXfrm>
    </dsp:sp>
    <dsp:sp modelId="{F1AA0EE2-348A-4731-9945-75F2BCDBEA87}">
      <dsp:nvSpPr>
        <dsp:cNvPr id="0" name=""/>
        <dsp:cNvSpPr/>
      </dsp:nvSpPr>
      <dsp:spPr>
        <a:xfrm>
          <a:off x="4428795" y="28785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𝐴</m:t>
                  </m:r>
                </m:e>
                <m:sub>
                  <m:r>
                    <a:rPr lang="es-ES" sz="1500" b="0" i="1" kern="1200" smtClean="0">
                      <a:latin typeface="Cambria Math" panose="02040503050406030204" pitchFamily="18" charset="0"/>
                    </a:rPr>
                    <m:t>𝑓</m:t>
                  </m:r>
                </m:sub>
              </m:sSub>
            </m:oMath>
          </a14:m>
          <a:r>
            <a:rPr lang="es-EC" sz="1500" kern="1200" dirty="0"/>
            <a:t> y </a:t>
          </a: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𝐴</m:t>
                  </m:r>
                </m:e>
                <m:sub>
                  <m:r>
                    <a:rPr lang="es-ES" sz="1500" b="0" i="1" kern="1200" smtClean="0">
                      <a:latin typeface="Cambria Math" panose="02040503050406030204" pitchFamily="18" charset="0"/>
                    </a:rPr>
                    <m:t>𝑚</m:t>
                  </m:r>
                </m:sub>
              </m:sSub>
            </m:oMath>
          </a14:m>
          <a:r>
            <a:rPr lang="es-EC" sz="1500" kern="1200" dirty="0"/>
            <a:t>: es el área de la sección transversal de la tubería interna y externa </a:t>
          </a:r>
          <a:r>
            <a:rPr lang="es-ES" sz="1500" kern="1200" dirty="0"/>
            <a:t>[</a:t>
          </a:r>
          <a14:m xmlns:a14="http://schemas.microsoft.com/office/drawing/2010/main">
            <m:oMath xmlns:m="http://schemas.openxmlformats.org/officeDocument/2006/math">
              <m:sSup>
                <m:sSupPr>
                  <m:ctrlPr>
                    <a:rPr lang="es-EC" sz="1500" i="1" kern="1200" smtClean="0">
                      <a:latin typeface="Cambria Math" panose="02040503050406030204" pitchFamily="18" charset="0"/>
                    </a:rPr>
                  </m:ctrlPr>
                </m:sSupPr>
                <m:e>
                  <m:r>
                    <a:rPr lang="es-ES" sz="1500" b="0" i="1" kern="1200" smtClean="0">
                      <a:latin typeface="Cambria Math" panose="02040503050406030204" pitchFamily="18" charset="0"/>
                    </a:rPr>
                    <m:t>𝑚</m:t>
                  </m:r>
                </m:e>
                <m:sup>
                  <m:r>
                    <a:rPr lang="es-ES" sz="1500" b="0" i="1" kern="1200" smtClean="0">
                      <a:latin typeface="Cambria Math" panose="02040503050406030204" pitchFamily="18" charset="0"/>
                    </a:rPr>
                    <m:t>2</m:t>
                  </m:r>
                </m:sup>
              </m:sSup>
            </m:oMath>
          </a14:m>
          <a:r>
            <a:rPr lang="es-ES" sz="1500" kern="1200" dirty="0"/>
            <a:t> ].</a:t>
          </a:r>
        </a:p>
      </dsp:txBody>
      <dsp:txXfrm>
        <a:off x="4428795" y="287852"/>
        <a:ext cx="2011400" cy="1206840"/>
      </dsp:txXfrm>
    </dsp:sp>
    <dsp:sp modelId="{7B720432-69FA-489B-9083-E19049D3524F}">
      <dsp:nvSpPr>
        <dsp:cNvPr id="0" name=""/>
        <dsp:cNvSpPr/>
      </dsp:nvSpPr>
      <dsp:spPr>
        <a:xfrm>
          <a:off x="6641335" y="28785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𝑇</m:t>
                  </m:r>
                </m:e>
                <m:sub>
                  <m:r>
                    <a:rPr lang="es-ES" sz="1500" b="0" i="1" kern="1200" smtClean="0">
                      <a:latin typeface="Cambria Math" panose="02040503050406030204" pitchFamily="18" charset="0"/>
                    </a:rPr>
                    <m:t>𝑓</m:t>
                  </m:r>
                </m:sub>
              </m:sSub>
            </m:oMath>
          </a14:m>
          <a:r>
            <a:rPr lang="es-ES" sz="1500" kern="1200" dirty="0"/>
            <a:t> y  </a:t>
          </a: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𝑇</m:t>
                  </m:r>
                </m:e>
                <m:sub>
                  <m:r>
                    <a:rPr lang="es-ES" sz="1500" b="0" i="1" kern="1200" smtClean="0">
                      <a:latin typeface="Cambria Math" panose="02040503050406030204" pitchFamily="18" charset="0"/>
                    </a:rPr>
                    <m:t>𝑚</m:t>
                  </m:r>
                </m:sub>
              </m:sSub>
            </m:oMath>
          </a14:m>
          <a:r>
            <a:rPr lang="es-ES" sz="1500" kern="1200" dirty="0"/>
            <a:t>T : es la temperatura [°C].</a:t>
          </a:r>
        </a:p>
      </dsp:txBody>
      <dsp:txXfrm>
        <a:off x="6641335" y="287852"/>
        <a:ext cx="2011400" cy="1206840"/>
      </dsp:txXfrm>
    </dsp:sp>
    <dsp:sp modelId="{71247022-83DC-4539-A087-B506120E0A1B}">
      <dsp:nvSpPr>
        <dsp:cNvPr id="0" name=""/>
        <dsp:cNvSpPr/>
      </dsp:nvSpPr>
      <dsp:spPr>
        <a:xfrm>
          <a:off x="8853875" y="28785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𝑇</m:t>
                  </m:r>
                </m:e>
                <m:sub>
                  <m:r>
                    <a:rPr lang="es-ES" sz="1500" b="0" i="1" kern="1200" smtClean="0">
                      <a:latin typeface="Cambria Math" panose="02040503050406030204" pitchFamily="18" charset="0"/>
                    </a:rPr>
                    <m:t>𝑎</m:t>
                  </m:r>
                </m:sub>
              </m:sSub>
            </m:oMath>
          </a14:m>
          <a:r>
            <a:rPr lang="es-EC" sz="1500" kern="1200" dirty="0"/>
            <a:t> : es la temperatura ambiente[°C].</a:t>
          </a:r>
          <a:endParaRPr lang="es-ES" sz="1500" kern="1200" dirty="0"/>
        </a:p>
      </dsp:txBody>
      <dsp:txXfrm>
        <a:off x="8853875" y="287852"/>
        <a:ext cx="2011400" cy="1206840"/>
      </dsp:txXfrm>
    </dsp:sp>
    <dsp:sp modelId="{DC5CA7BF-22A4-4A72-90AC-3AA4B42B83CE}">
      <dsp:nvSpPr>
        <dsp:cNvPr id="0" name=""/>
        <dsp:cNvSpPr/>
      </dsp:nvSpPr>
      <dsp:spPr>
        <a:xfrm>
          <a:off x="3714" y="169583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a:t>t : es el tiempo[s].</a:t>
          </a:r>
          <a:endParaRPr lang="es-ES" sz="1500" kern="1200" dirty="0"/>
        </a:p>
      </dsp:txBody>
      <dsp:txXfrm>
        <a:off x="3714" y="1695832"/>
        <a:ext cx="2011400" cy="1206840"/>
      </dsp:txXfrm>
    </dsp:sp>
    <dsp:sp modelId="{800BA813-90E7-4A1A-AAF6-2ECB4423DABF}">
      <dsp:nvSpPr>
        <dsp:cNvPr id="0" name=""/>
        <dsp:cNvSpPr/>
      </dsp:nvSpPr>
      <dsp:spPr>
        <a:xfrm>
          <a:off x="2216255" y="169583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a:t>l : es la posición a lo largo de la tubería[m].</a:t>
          </a:r>
          <a:endParaRPr lang="es-ES" sz="1500" kern="1200" dirty="0"/>
        </a:p>
      </dsp:txBody>
      <dsp:txXfrm>
        <a:off x="2216255" y="1695832"/>
        <a:ext cx="2011400" cy="1206840"/>
      </dsp:txXfrm>
    </dsp:sp>
    <dsp:sp modelId="{D9D03F10-1A1A-4529-A42C-C489C88CD175}">
      <dsp:nvSpPr>
        <dsp:cNvPr id="0" name=""/>
        <dsp:cNvSpPr/>
      </dsp:nvSpPr>
      <dsp:spPr>
        <a:xfrm>
          <a:off x="4428795" y="169583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𝑛</m:t>
                  </m:r>
                </m:e>
                <m:sub>
                  <m:r>
                    <a:rPr lang="es-ES" sz="1500" b="0" i="1" kern="1200" smtClean="0">
                      <a:latin typeface="Cambria Math" panose="02040503050406030204" pitchFamily="18" charset="0"/>
                    </a:rPr>
                    <m:t>𝑐𝑜𝑙</m:t>
                  </m:r>
                </m:sub>
              </m:sSub>
            </m:oMath>
          </a14:m>
          <a:r>
            <a:rPr lang="es-EC" sz="1500" kern="1200" dirty="0"/>
            <a:t>  : es la eficiencia óptica del colector.</a:t>
          </a:r>
          <a:endParaRPr lang="es-ES" sz="1500" kern="1200" dirty="0"/>
        </a:p>
      </dsp:txBody>
      <dsp:txXfrm>
        <a:off x="4428795" y="1695832"/>
        <a:ext cx="2011400" cy="1206840"/>
      </dsp:txXfrm>
    </dsp:sp>
    <dsp:sp modelId="{46FD64D8-C93E-4CC0-BC7C-37E7D872654C}">
      <dsp:nvSpPr>
        <dsp:cNvPr id="0" name=""/>
        <dsp:cNvSpPr/>
      </dsp:nvSpPr>
      <dsp:spPr>
        <a:xfrm>
          <a:off x="6641335" y="169583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dirty="0"/>
            <a:t>G : es la apertura del colector [m].</a:t>
          </a:r>
          <a:endParaRPr lang="es-ES" sz="1500" kern="1200" dirty="0"/>
        </a:p>
      </dsp:txBody>
      <dsp:txXfrm>
        <a:off x="6641335" y="1695832"/>
        <a:ext cx="2011400" cy="1206840"/>
      </dsp:txXfrm>
    </dsp:sp>
    <dsp:sp modelId="{2E15651E-5375-46FD-BF52-36FE280414A4}">
      <dsp:nvSpPr>
        <dsp:cNvPr id="0" name=""/>
        <dsp:cNvSpPr/>
      </dsp:nvSpPr>
      <dsp:spPr>
        <a:xfrm>
          <a:off x="8853875" y="169583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dirty="0"/>
            <a:t>I : es la irradiancia directa [W/</a:t>
          </a:r>
          <a14:m xmlns:a14="http://schemas.microsoft.com/office/drawing/2010/main">
            <m:oMath xmlns:m="http://schemas.openxmlformats.org/officeDocument/2006/math">
              <m:sSup>
                <m:sSupPr>
                  <m:ctrlPr>
                    <a:rPr lang="es-EC" sz="1500" i="1" kern="1200" smtClean="0">
                      <a:latin typeface="Cambria Math" panose="02040503050406030204" pitchFamily="18" charset="0"/>
                    </a:rPr>
                  </m:ctrlPr>
                </m:sSupPr>
                <m:e>
                  <m:r>
                    <a:rPr lang="es-ES" sz="1500" b="0" i="1" kern="1200" smtClean="0">
                      <a:latin typeface="Cambria Math" panose="02040503050406030204" pitchFamily="18" charset="0"/>
                    </a:rPr>
                    <m:t>𝑚</m:t>
                  </m:r>
                </m:e>
                <m:sup>
                  <m:r>
                    <a:rPr lang="es-ES" sz="1500" b="0" i="1" kern="1200" smtClean="0">
                      <a:latin typeface="Cambria Math" panose="02040503050406030204" pitchFamily="18" charset="0"/>
                    </a:rPr>
                    <m:t>2</m:t>
                  </m:r>
                </m:sup>
              </m:sSup>
            </m:oMath>
          </a14:m>
          <a:r>
            <a:rPr lang="es-EC" sz="1500" kern="1200" dirty="0"/>
            <a:t> ].</a:t>
          </a:r>
          <a:endParaRPr lang="es-ES" sz="1500" kern="1200" dirty="0"/>
        </a:p>
      </dsp:txBody>
      <dsp:txXfrm>
        <a:off x="8853875" y="1695832"/>
        <a:ext cx="2011400" cy="1206840"/>
      </dsp:txXfrm>
    </dsp:sp>
    <dsp:sp modelId="{E51C5B28-E9CC-435B-8677-A5345D590E26}">
      <dsp:nvSpPr>
        <dsp:cNvPr id="0" name=""/>
        <dsp:cNvSpPr/>
      </dsp:nvSpPr>
      <dsp:spPr>
        <a:xfrm>
          <a:off x="1109985" y="310381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dirty="0"/>
            <a:t> </a:t>
          </a: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𝐷</m:t>
                  </m:r>
                </m:e>
                <m:sub>
                  <m:r>
                    <a:rPr lang="es-ES" sz="1500" b="0" i="1" kern="1200" smtClean="0">
                      <a:latin typeface="Cambria Math" panose="02040503050406030204" pitchFamily="18" charset="0"/>
                    </a:rPr>
                    <m:t>𝑓</m:t>
                  </m:r>
                </m:sub>
              </m:sSub>
            </m:oMath>
          </a14:m>
          <a:r>
            <a:rPr lang="es-EC" sz="1500" kern="1200" dirty="0"/>
            <a:t> y </a:t>
          </a: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𝐷</m:t>
                  </m:r>
                </m:e>
                <m:sub>
                  <m:r>
                    <a:rPr lang="es-ES" sz="1500" b="0" i="1" kern="1200" smtClean="0">
                      <a:latin typeface="Cambria Math" panose="02040503050406030204" pitchFamily="18" charset="0"/>
                    </a:rPr>
                    <m:t>𝑚</m:t>
                  </m:r>
                </m:sub>
              </m:sSub>
            </m:oMath>
          </a14:m>
          <a:r>
            <a:rPr lang="es-EC" sz="1500" kern="1200" dirty="0"/>
            <a:t> : diámetro de la tubería interna y externa [</a:t>
          </a:r>
          <a14:m xmlns:a14="http://schemas.microsoft.com/office/drawing/2010/main">
            <m:oMath xmlns:m="http://schemas.openxmlformats.org/officeDocument/2006/math">
              <m:sSup>
                <m:sSupPr>
                  <m:ctrlPr>
                    <a:rPr lang="es-EC" sz="1500" i="1" kern="1200" smtClean="0">
                      <a:latin typeface="Cambria Math" panose="02040503050406030204" pitchFamily="18" charset="0"/>
                    </a:rPr>
                  </m:ctrlPr>
                </m:sSupPr>
                <m:e>
                  <m:r>
                    <a:rPr lang="es-ES" sz="1500" b="0" i="1" kern="1200" smtClean="0">
                      <a:latin typeface="Cambria Math" panose="02040503050406030204" pitchFamily="18" charset="0"/>
                    </a:rPr>
                    <m:t>𝑚</m:t>
                  </m:r>
                </m:e>
                <m:sup>
                  <m:r>
                    <a:rPr lang="es-ES" sz="1500" b="0" i="1" kern="1200" smtClean="0">
                      <a:latin typeface="Cambria Math" panose="02040503050406030204" pitchFamily="18" charset="0"/>
                    </a:rPr>
                    <m:t>2</m:t>
                  </m:r>
                </m:sup>
              </m:sSup>
            </m:oMath>
          </a14:m>
          <a:r>
            <a:rPr lang="es-EC" sz="1500" kern="1200" dirty="0"/>
            <a:t>].</a:t>
          </a:r>
          <a:endParaRPr lang="es-ES" sz="1500" kern="1200" dirty="0"/>
        </a:p>
      </dsp:txBody>
      <dsp:txXfrm>
        <a:off x="1109985" y="3103812"/>
        <a:ext cx="2011400" cy="1206840"/>
      </dsp:txXfrm>
    </dsp:sp>
    <dsp:sp modelId="{ACB955B7-709B-44B8-B078-518C2D707E28}">
      <dsp:nvSpPr>
        <dsp:cNvPr id="0" name=""/>
        <dsp:cNvSpPr/>
      </dsp:nvSpPr>
      <dsp:spPr>
        <a:xfrm>
          <a:off x="3322525" y="310381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𝐻</m:t>
                  </m:r>
                </m:e>
                <m:sub>
                  <m:r>
                    <a:rPr lang="es-ES" sz="1500" b="0" i="1" kern="1200" smtClean="0">
                      <a:latin typeface="Cambria Math" panose="02040503050406030204" pitchFamily="18" charset="0"/>
                    </a:rPr>
                    <m:t>𝑙</m:t>
                  </m:r>
                </m:sub>
              </m:sSub>
            </m:oMath>
          </a14:m>
          <a:r>
            <a:rPr lang="es-EC" sz="1500" kern="1200" dirty="0"/>
            <a:t> : es el coeficiente global de pérdidas térmicas [W/</a:t>
          </a:r>
          <a14:m xmlns:a14="http://schemas.microsoft.com/office/drawing/2010/main">
            <m:oMath xmlns:m="http://schemas.openxmlformats.org/officeDocument/2006/math">
              <m:sSup>
                <m:sSupPr>
                  <m:ctrlPr>
                    <a:rPr lang="es-EC" sz="1500" i="1" kern="1200" smtClean="0">
                      <a:latin typeface="Cambria Math" panose="02040503050406030204" pitchFamily="18" charset="0"/>
                    </a:rPr>
                  </m:ctrlPr>
                </m:sSupPr>
                <m:e>
                  <m:r>
                    <a:rPr lang="es-ES" sz="1500" b="0" i="1" kern="1200" smtClean="0">
                      <a:latin typeface="Cambria Math" panose="02040503050406030204" pitchFamily="18" charset="0"/>
                    </a:rPr>
                    <m:t>𝑚</m:t>
                  </m:r>
                </m:e>
                <m:sup>
                  <m:r>
                    <a:rPr lang="es-ES" sz="1500" b="0" i="1" kern="1200" smtClean="0">
                      <a:latin typeface="Cambria Math" panose="02040503050406030204" pitchFamily="18" charset="0"/>
                    </a:rPr>
                    <m:t>2</m:t>
                  </m:r>
                </m:sup>
              </m:sSup>
            </m:oMath>
          </a14:m>
          <a:r>
            <a:rPr lang="es-EC" sz="1500" kern="1200" dirty="0"/>
            <a:t> °C].</a:t>
          </a:r>
          <a:endParaRPr lang="es-ES" sz="1500" kern="1200" dirty="0"/>
        </a:p>
      </dsp:txBody>
      <dsp:txXfrm>
        <a:off x="3322525" y="3103812"/>
        <a:ext cx="2011400" cy="1206840"/>
      </dsp:txXfrm>
    </dsp:sp>
    <dsp:sp modelId="{0959424D-E6FE-479B-9594-9DD7E0150B72}">
      <dsp:nvSpPr>
        <dsp:cNvPr id="0" name=""/>
        <dsp:cNvSpPr/>
      </dsp:nvSpPr>
      <dsp:spPr>
        <a:xfrm>
          <a:off x="5535065" y="310381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14:m xmlns:a14="http://schemas.microsoft.com/office/drawing/2010/main">
            <m:oMath xmlns:m="http://schemas.openxmlformats.org/officeDocument/2006/math">
              <m:sSub>
                <m:sSubPr>
                  <m:ctrlPr>
                    <a:rPr lang="es-EC" sz="1500" i="1" kern="1200" smtClean="0">
                      <a:latin typeface="Cambria Math" panose="02040503050406030204" pitchFamily="18" charset="0"/>
                    </a:rPr>
                  </m:ctrlPr>
                </m:sSubPr>
                <m:e>
                  <m:r>
                    <a:rPr lang="es-ES" sz="1500" b="0" i="1" kern="1200" smtClean="0">
                      <a:latin typeface="Cambria Math" panose="02040503050406030204" pitchFamily="18" charset="0"/>
                    </a:rPr>
                    <m:t>𝐻</m:t>
                  </m:r>
                </m:e>
                <m:sub>
                  <m:r>
                    <a:rPr lang="es-ES" sz="1500" b="0" i="1" kern="1200" smtClean="0">
                      <a:latin typeface="Cambria Math" panose="02040503050406030204" pitchFamily="18" charset="0"/>
                    </a:rPr>
                    <m:t>𝑡</m:t>
                  </m:r>
                </m:sub>
              </m:sSub>
            </m:oMath>
          </a14:m>
          <a:r>
            <a:rPr lang="es-EC" sz="1500" kern="1200" dirty="0"/>
            <a:t>  : es el coeficiente de transferencia de calor por convección dentro de la tubería [W/</a:t>
          </a:r>
          <a14:m xmlns:a14="http://schemas.microsoft.com/office/drawing/2010/main">
            <m:oMath xmlns:m="http://schemas.openxmlformats.org/officeDocument/2006/math">
              <m:sSup>
                <m:sSupPr>
                  <m:ctrlPr>
                    <a:rPr lang="es-EC" sz="1500" i="1" kern="1200" smtClean="0">
                      <a:latin typeface="Cambria Math" panose="02040503050406030204" pitchFamily="18" charset="0"/>
                    </a:rPr>
                  </m:ctrlPr>
                </m:sSupPr>
                <m:e>
                  <m:r>
                    <a:rPr lang="es-ES" sz="1500" b="0" i="1" kern="1200" smtClean="0">
                      <a:latin typeface="Cambria Math" panose="02040503050406030204" pitchFamily="18" charset="0"/>
                    </a:rPr>
                    <m:t>𝑚</m:t>
                  </m:r>
                </m:e>
                <m:sup>
                  <m:r>
                    <a:rPr lang="es-ES" sz="1500" b="0" i="1" kern="1200" smtClean="0">
                      <a:latin typeface="Cambria Math" panose="02040503050406030204" pitchFamily="18" charset="0"/>
                    </a:rPr>
                    <m:t>2</m:t>
                  </m:r>
                </m:sup>
              </m:sSup>
            </m:oMath>
          </a14:m>
          <a:r>
            <a:rPr lang="es-EC" sz="1500" kern="1200" dirty="0"/>
            <a:t> °C]</a:t>
          </a:r>
          <a:r>
            <a:rPr lang="es-ES" sz="1500" kern="1200" dirty="0"/>
            <a:t>.</a:t>
          </a:r>
        </a:p>
      </dsp:txBody>
      <dsp:txXfrm>
        <a:off x="5535065" y="3103812"/>
        <a:ext cx="2011400" cy="1206840"/>
      </dsp:txXfrm>
    </dsp:sp>
    <dsp:sp modelId="{34770512-FAE5-4723-BAB6-2C78B0C0FDD7}">
      <dsp:nvSpPr>
        <dsp:cNvPr id="0" name=""/>
        <dsp:cNvSpPr/>
      </dsp:nvSpPr>
      <dsp:spPr>
        <a:xfrm>
          <a:off x="7747605" y="3103812"/>
          <a:ext cx="2011400" cy="12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dirty="0"/>
            <a:t>q : es el caudal [</a:t>
          </a:r>
          <a14:m xmlns:a14="http://schemas.microsoft.com/office/drawing/2010/main">
            <m:oMath xmlns:m="http://schemas.openxmlformats.org/officeDocument/2006/math">
              <m:sSup>
                <m:sSupPr>
                  <m:ctrlPr>
                    <a:rPr lang="es-EC" sz="1500" i="1" kern="1200" smtClean="0">
                      <a:latin typeface="Cambria Math" panose="02040503050406030204" pitchFamily="18" charset="0"/>
                    </a:rPr>
                  </m:ctrlPr>
                </m:sSupPr>
                <m:e>
                  <m:r>
                    <a:rPr lang="es-ES" sz="1500" b="0" i="1" kern="1200" smtClean="0">
                      <a:latin typeface="Cambria Math" panose="02040503050406030204" pitchFamily="18" charset="0"/>
                    </a:rPr>
                    <m:t>𝑚</m:t>
                  </m:r>
                </m:e>
                <m:sup>
                  <m:r>
                    <a:rPr lang="es-ES" sz="1500" b="0" i="1" kern="1200" smtClean="0">
                      <a:latin typeface="Cambria Math" panose="02040503050406030204" pitchFamily="18" charset="0"/>
                    </a:rPr>
                    <m:t>3</m:t>
                  </m:r>
                </m:sup>
              </m:sSup>
            </m:oMath>
          </a14:m>
          <a:r>
            <a:rPr lang="es-EC" sz="1500" kern="1200" dirty="0"/>
            <a:t>/s]</a:t>
          </a:r>
          <a:endParaRPr lang="es-ES" sz="1500" kern="1200" dirty="0"/>
        </a:p>
      </dsp:txBody>
      <dsp:txXfrm>
        <a:off x="7747605" y="3103812"/>
        <a:ext cx="2011400" cy="12068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43753-FA67-4539-8BC3-5083A81A0A63}" type="datetimeFigureOut">
              <a:rPr lang="es-ES" smtClean="0"/>
              <a:t>06/03/2018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D2546-D78A-4CFE-9F3A-31844929C925}" type="slidenum">
              <a:rPr lang="es-ES" smtClean="0"/>
              <a:t>‹Nº›</a:t>
            </a:fld>
            <a:endParaRPr lang="es-ES"/>
          </a:p>
        </p:txBody>
      </p:sp>
    </p:spTree>
    <p:extLst>
      <p:ext uri="{BB962C8B-B14F-4D97-AF65-F5344CB8AC3E}">
        <p14:creationId xmlns:p14="http://schemas.microsoft.com/office/powerpoint/2010/main" val="341848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943833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3083812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F3971-D4EA-4750-870A-E840FF82DE7C}" type="slidenum">
              <a:rPr lang="es-ES" smtClean="0"/>
              <a:t>‹Nº›</a:t>
            </a:fld>
            <a:endParaRPr lang="es-ES" dirty="0"/>
          </a:p>
        </p:txBody>
      </p:sp>
    </p:spTree>
    <p:extLst>
      <p:ext uri="{BB962C8B-B14F-4D97-AF65-F5344CB8AC3E}">
        <p14:creationId xmlns:p14="http://schemas.microsoft.com/office/powerpoint/2010/main" val="273721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215556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374639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419646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394118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1964784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76050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427030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3/6/2018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5F3971-D4EA-4750-870A-E840FF82DE7C}" type="slidenum">
              <a:rPr lang="es-ES" smtClean="0"/>
              <a:pPr/>
              <a:t>‹Nº›</a:t>
            </a:fld>
            <a:endParaRPr lang="es-ES"/>
          </a:p>
        </p:txBody>
      </p:sp>
    </p:spTree>
    <p:extLst>
      <p:ext uri="{BB962C8B-B14F-4D97-AF65-F5344CB8AC3E}">
        <p14:creationId xmlns:p14="http://schemas.microsoft.com/office/powerpoint/2010/main" val="1741616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F3971-D4EA-4750-870A-E840FF82DE7C}" type="slidenum">
              <a:rPr lang="es-ES" smtClean="0"/>
              <a:pPr/>
              <a:t>‹Nº›</a:t>
            </a:fld>
            <a:endParaRPr lang="es-ES"/>
          </a:p>
        </p:txBody>
      </p:sp>
      <p:pic>
        <p:nvPicPr>
          <p:cNvPr id="7" name="Imagen 6">
            <a:extLst>
              <a:ext uri="{FF2B5EF4-FFF2-40B4-BE49-F238E27FC236}">
                <a16:creationId xmlns:a16="http://schemas.microsoft.com/office/drawing/2014/main" id="{0E5CB41B-90D6-47F3-B21E-C7478BC886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40442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5.xml"/><Relationship Id="rId7" Type="http://schemas.openxmlformats.org/officeDocument/2006/relationships/diagramData" Target="../diagrams/data8.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0760"/>
            <a:ext cx="12192000" cy="6858000"/>
          </a:xfrm>
          <a:prstGeom prst="rect">
            <a:avLst/>
          </a:prstGeom>
        </p:spPr>
      </p:pic>
      <p:sp>
        <p:nvSpPr>
          <p:cNvPr id="2" name="Título 1"/>
          <p:cNvSpPr>
            <a:spLocks noGrp="1"/>
          </p:cNvSpPr>
          <p:nvPr>
            <p:ph type="ctrTitle"/>
          </p:nvPr>
        </p:nvSpPr>
        <p:spPr>
          <a:xfrm>
            <a:off x="1987825" y="1342419"/>
            <a:ext cx="8216347" cy="2045892"/>
          </a:xfrm>
        </p:spPr>
        <p:txBody>
          <a:bodyPr>
            <a:normAutofit fontScale="90000"/>
          </a:bodyPr>
          <a:lstStyle/>
          <a:p>
            <a:br>
              <a:rPr lang="es-ES" dirty="0">
                <a:latin typeface="+mn-lt"/>
              </a:rPr>
            </a:br>
            <a:r>
              <a:rPr lang="es-EC" sz="3200" dirty="0">
                <a:latin typeface="+mn-lt"/>
              </a:rPr>
              <a:t>DISEÑO DE UN CONTROLADOR PREDICTIVO POR MATRIZ DINÁMICA (DMC) DE TEMPERATURA </a:t>
            </a:r>
            <a:br>
              <a:rPr lang="es-EC" sz="3200" dirty="0">
                <a:latin typeface="+mn-lt"/>
              </a:rPr>
            </a:br>
            <a:r>
              <a:rPr lang="es-EC" sz="3200" dirty="0">
                <a:latin typeface="+mn-lt"/>
              </a:rPr>
              <a:t>PARA UNA CENTRAL TERMOSOLAR </a:t>
            </a:r>
            <a:br>
              <a:rPr lang="es-EC" sz="3200" dirty="0">
                <a:latin typeface="+mn-lt"/>
              </a:rPr>
            </a:br>
            <a:r>
              <a:rPr lang="es-EC" sz="3200" dirty="0">
                <a:latin typeface="+mn-lt"/>
              </a:rPr>
              <a:t>DE GENERACIÓN ELÉCTRICA</a:t>
            </a:r>
            <a:endParaRPr lang="es-ES" sz="3200" i="1" dirty="0">
              <a:latin typeface="+mn-lt"/>
            </a:endParaRPr>
          </a:p>
        </p:txBody>
      </p:sp>
      <p:sp>
        <p:nvSpPr>
          <p:cNvPr id="3" name="Subtítulo 2"/>
          <p:cNvSpPr>
            <a:spLocks noGrp="1"/>
          </p:cNvSpPr>
          <p:nvPr>
            <p:ph type="subTitle" idx="1"/>
          </p:nvPr>
        </p:nvSpPr>
        <p:spPr>
          <a:xfrm>
            <a:off x="1523999" y="3749202"/>
            <a:ext cx="9144000" cy="491493"/>
          </a:xfrm>
        </p:spPr>
        <p:txBody>
          <a:bodyPr>
            <a:normAutofit/>
          </a:bodyPr>
          <a:lstStyle/>
          <a:p>
            <a:r>
              <a:rPr lang="es-EC" sz="2400" dirty="0">
                <a:latin typeface="+mn-lt"/>
              </a:rPr>
              <a:t>DEPARTAMENTO DE ELÉCTRICA Y ELECTRÓNICA</a:t>
            </a:r>
            <a:endParaRPr lang="es-ES" sz="2400" dirty="0">
              <a:latin typeface="+mn-lt"/>
            </a:endParaRPr>
          </a:p>
        </p:txBody>
      </p:sp>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1</a:t>
            </a:fld>
            <a:endParaRPr lang="es-ES" dirty="0">
              <a:latin typeface="+mn-lt"/>
            </a:endParaRPr>
          </a:p>
        </p:txBody>
      </p:sp>
      <p:sp>
        <p:nvSpPr>
          <p:cNvPr id="9" name="Subtítulo 2">
            <a:extLst>
              <a:ext uri="{FF2B5EF4-FFF2-40B4-BE49-F238E27FC236}">
                <a16:creationId xmlns:a16="http://schemas.microsoft.com/office/drawing/2014/main" id="{255D3533-22E3-400B-B72A-3840F0B8DF4C}"/>
              </a:ext>
            </a:extLst>
          </p:cNvPr>
          <p:cNvSpPr txBox="1">
            <a:spLocks/>
          </p:cNvSpPr>
          <p:nvPr/>
        </p:nvSpPr>
        <p:spPr>
          <a:xfrm>
            <a:off x="1093302" y="4189480"/>
            <a:ext cx="10005394" cy="4914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accent3">
                    <a:lumMod val="50000"/>
                  </a:schemeClr>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Diavlo Medium" panose="020000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Diavlo Medium" panose="020000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Diavlo Medium" panose="020000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Diavlo Medium" panose="02000000000000000000" pitchFamily="50"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1800" dirty="0">
                <a:effectLst/>
              </a:rPr>
              <a:t>CARRERA DE INGENIERÍA EN ELECTRÓNICA, AUTOMATIZACIÓN Y CONTROL</a:t>
            </a:r>
            <a:endParaRPr lang="es-ES" sz="1800" dirty="0">
              <a:effectLst/>
            </a:endParaRPr>
          </a:p>
        </p:txBody>
      </p:sp>
      <p:sp>
        <p:nvSpPr>
          <p:cNvPr id="10" name="CuadroTexto 9">
            <a:extLst>
              <a:ext uri="{FF2B5EF4-FFF2-40B4-BE49-F238E27FC236}">
                <a16:creationId xmlns:a16="http://schemas.microsoft.com/office/drawing/2014/main" id="{A42F3B2A-A2CC-4EC3-9163-3EB28833DE2B}"/>
              </a:ext>
            </a:extLst>
          </p:cNvPr>
          <p:cNvSpPr txBox="1"/>
          <p:nvPr/>
        </p:nvSpPr>
        <p:spPr>
          <a:xfrm>
            <a:off x="3631095" y="4799990"/>
            <a:ext cx="4929808" cy="646331"/>
          </a:xfrm>
          <a:prstGeom prst="rect">
            <a:avLst/>
          </a:prstGeom>
          <a:noFill/>
        </p:spPr>
        <p:txBody>
          <a:bodyPr wrap="square" rtlCol="0">
            <a:spAutoFit/>
          </a:bodyPr>
          <a:lstStyle/>
          <a:p>
            <a:pPr algn="ctr"/>
            <a:r>
              <a:rPr lang="es-ES" dirty="0"/>
              <a:t>AUTOR: ANDY ROBINSSON RODRÍGUEZ GRANDA</a:t>
            </a:r>
          </a:p>
          <a:p>
            <a:pPr algn="ctr"/>
            <a:r>
              <a:rPr lang="es-ES" dirty="0"/>
              <a:t>DIRECTOR: ING. PAÚL AYALA, PhD.</a:t>
            </a: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Tree>
    <p:extLst>
      <p:ext uri="{BB962C8B-B14F-4D97-AF65-F5344CB8AC3E}">
        <p14:creationId xmlns:p14="http://schemas.microsoft.com/office/powerpoint/2010/main" val="267585874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6776348-01E0-46CB-A116-87FE72B312F4}"/>
              </a:ext>
            </a:extLst>
          </p:cNvPr>
          <p:cNvSpPr>
            <a:spLocks noGrp="1"/>
          </p:cNvSpPr>
          <p:nvPr>
            <p:ph type="sldNum" sz="quarter" idx="12"/>
          </p:nvPr>
        </p:nvSpPr>
        <p:spPr/>
        <p:txBody>
          <a:bodyPr/>
          <a:lstStyle/>
          <a:p>
            <a:fld id="{885F3971-D4EA-4750-870A-E840FF82DE7C}" type="slidenum">
              <a:rPr lang="es-ES" smtClean="0"/>
              <a:pPr/>
              <a:t>10</a:t>
            </a:fld>
            <a:endParaRPr lang="es-ES"/>
          </a:p>
        </p:txBody>
      </p:sp>
      <p:sp>
        <p:nvSpPr>
          <p:cNvPr id="5" name="Rectángulo 4">
            <a:extLst>
              <a:ext uri="{FF2B5EF4-FFF2-40B4-BE49-F238E27FC236}">
                <a16:creationId xmlns:a16="http://schemas.microsoft.com/office/drawing/2014/main" id="{C6787479-1741-4100-A420-7A4F4E44C846}"/>
              </a:ext>
            </a:extLst>
          </p:cNvPr>
          <p:cNvSpPr/>
          <p:nvPr/>
        </p:nvSpPr>
        <p:spPr>
          <a:xfrm>
            <a:off x="1639956" y="1950833"/>
            <a:ext cx="8912087" cy="267765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En este trabajo se hace un estudio de un control predictivo basado en matriz dinámica (DMC) por sus siglas en ingles</a:t>
            </a:r>
          </a:p>
          <a:p>
            <a:pPr algn="just"/>
            <a:r>
              <a:rPr lang="es-ES" sz="2800" i="1" dirty="0" err="1"/>
              <a:t>Dinamic</a:t>
            </a:r>
            <a:r>
              <a:rPr lang="es-ES" sz="2800" i="1" dirty="0"/>
              <a:t> Matrix Control</a:t>
            </a:r>
            <a:r>
              <a:rPr lang="es-ES" sz="2800" dirty="0"/>
              <a:t>, que se aplica a la central </a:t>
            </a:r>
            <a:r>
              <a:rPr lang="es-ES" sz="2800" dirty="0" err="1"/>
              <a:t>termosolar</a:t>
            </a:r>
            <a:r>
              <a:rPr lang="es-ES" sz="2800" dirty="0"/>
              <a:t> por concentradores cilindro parabólicos ubicado en la Universidad de las Fuerzas Armadas ESPE.</a:t>
            </a:r>
          </a:p>
          <a:p>
            <a:pPr algn="just"/>
            <a:endParaRPr lang="es-ES" sz="2800" dirty="0"/>
          </a:p>
        </p:txBody>
      </p:sp>
      <p:sp>
        <p:nvSpPr>
          <p:cNvPr id="6" name="Título 1">
            <a:extLst>
              <a:ext uri="{FF2B5EF4-FFF2-40B4-BE49-F238E27FC236}">
                <a16:creationId xmlns:a16="http://schemas.microsoft.com/office/drawing/2014/main" id="{105FE110-87B5-4884-9976-A677529C1179}"/>
              </a:ext>
            </a:extLst>
          </p:cNvPr>
          <p:cNvSpPr txBox="1">
            <a:spLocks/>
          </p:cNvSpPr>
          <p:nvPr/>
        </p:nvSpPr>
        <p:spPr>
          <a:xfrm>
            <a:off x="255104" y="136525"/>
            <a:ext cx="7311887"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Planteamiento del Problema</a:t>
            </a:r>
          </a:p>
        </p:txBody>
      </p:sp>
    </p:spTree>
    <p:extLst>
      <p:ext uri="{BB962C8B-B14F-4D97-AF65-F5344CB8AC3E}">
        <p14:creationId xmlns:p14="http://schemas.microsoft.com/office/powerpoint/2010/main" val="2244176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F720E67-3C20-47C5-837C-8026947E6A69}"/>
              </a:ext>
            </a:extLst>
          </p:cNvPr>
          <p:cNvSpPr>
            <a:spLocks noGrp="1"/>
          </p:cNvSpPr>
          <p:nvPr>
            <p:ph type="sldNum" sz="quarter" idx="12"/>
          </p:nvPr>
        </p:nvSpPr>
        <p:spPr/>
        <p:txBody>
          <a:bodyPr/>
          <a:lstStyle/>
          <a:p>
            <a:fld id="{885F3971-D4EA-4750-870A-E840FF82DE7C}" type="slidenum">
              <a:rPr lang="es-ES" smtClean="0"/>
              <a:pPr/>
              <a:t>11</a:t>
            </a:fld>
            <a:endParaRPr lang="es-ES"/>
          </a:p>
        </p:txBody>
      </p:sp>
      <p:sp>
        <p:nvSpPr>
          <p:cNvPr id="5" name="Título 1">
            <a:extLst>
              <a:ext uri="{FF2B5EF4-FFF2-40B4-BE49-F238E27FC236}">
                <a16:creationId xmlns:a16="http://schemas.microsoft.com/office/drawing/2014/main" id="{4E9629B0-43DA-46C9-BCF2-D0D8C823A494}"/>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Antecedentes</a:t>
            </a:r>
          </a:p>
        </p:txBody>
      </p:sp>
      <p:sp>
        <p:nvSpPr>
          <p:cNvPr id="7" name="Rectángulo 6">
            <a:extLst>
              <a:ext uri="{FF2B5EF4-FFF2-40B4-BE49-F238E27FC236}">
                <a16:creationId xmlns:a16="http://schemas.microsoft.com/office/drawing/2014/main" id="{2630E298-8CD7-4754-8BCD-F47BF191CAEF}"/>
              </a:ext>
            </a:extLst>
          </p:cNvPr>
          <p:cNvSpPr/>
          <p:nvPr/>
        </p:nvSpPr>
        <p:spPr>
          <a:xfrm>
            <a:off x="586408" y="1340300"/>
            <a:ext cx="4199697"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Calentamiento Global</a:t>
            </a:r>
          </a:p>
        </p:txBody>
      </p:sp>
      <p:sp>
        <p:nvSpPr>
          <p:cNvPr id="9" name="Rectángulo 8">
            <a:extLst>
              <a:ext uri="{FF2B5EF4-FFF2-40B4-BE49-F238E27FC236}">
                <a16:creationId xmlns:a16="http://schemas.microsoft.com/office/drawing/2014/main" id="{F4DFB63F-6B36-4D5A-BF18-5B9D099528D0}"/>
              </a:ext>
            </a:extLst>
          </p:cNvPr>
          <p:cNvSpPr/>
          <p:nvPr/>
        </p:nvSpPr>
        <p:spPr>
          <a:xfrm>
            <a:off x="1976853" y="2228671"/>
            <a:ext cx="9854026"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Durante los últimos 50 años la actividad humana, en particular el consumo de combustibles fósiles, ha liberado cantidades de CO2 y de otros gases de efecto invernadero suficientes para alterar el clima mundial.</a:t>
            </a:r>
          </a:p>
        </p:txBody>
      </p:sp>
      <p:sp>
        <p:nvSpPr>
          <p:cNvPr id="14" name="Rectángulo 13">
            <a:extLst>
              <a:ext uri="{FF2B5EF4-FFF2-40B4-BE49-F238E27FC236}">
                <a16:creationId xmlns:a16="http://schemas.microsoft.com/office/drawing/2014/main" id="{73AEE862-E94A-402D-96F8-BC87DE2CE376}"/>
              </a:ext>
            </a:extLst>
          </p:cNvPr>
          <p:cNvSpPr/>
          <p:nvPr/>
        </p:nvSpPr>
        <p:spPr>
          <a:xfrm>
            <a:off x="1976853" y="3603915"/>
            <a:ext cx="9854026"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Se espera que los acuerdos internacionales acerca del cambio climático permitan mantener el calentamiento global por debajo de los 2°C, </a:t>
            </a:r>
            <a:r>
              <a:rPr lang="es-EC" sz="2400" dirty="0"/>
              <a:t>en relación con la temperatura del año 1850.</a:t>
            </a:r>
            <a:endParaRPr lang="es-ES" sz="2400" dirty="0"/>
          </a:p>
        </p:txBody>
      </p:sp>
      <p:sp>
        <p:nvSpPr>
          <p:cNvPr id="16" name="Rectángulo 15">
            <a:extLst>
              <a:ext uri="{FF2B5EF4-FFF2-40B4-BE49-F238E27FC236}">
                <a16:creationId xmlns:a16="http://schemas.microsoft.com/office/drawing/2014/main" id="{6CE2F957-8B7C-4F9C-A18C-1E8B73815414}"/>
              </a:ext>
            </a:extLst>
          </p:cNvPr>
          <p:cNvSpPr/>
          <p:nvPr/>
        </p:nvSpPr>
        <p:spPr>
          <a:xfrm>
            <a:off x="1976853" y="5044614"/>
            <a:ext cx="9854026"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Los 2°C se consideran el límite de un incremento peligroso, cuyas consecuencias son hoy impredecible.</a:t>
            </a:r>
          </a:p>
        </p:txBody>
      </p:sp>
      <p:cxnSp>
        <p:nvCxnSpPr>
          <p:cNvPr id="18" name="Conector: angular 17">
            <a:extLst>
              <a:ext uri="{FF2B5EF4-FFF2-40B4-BE49-F238E27FC236}">
                <a16:creationId xmlns:a16="http://schemas.microsoft.com/office/drawing/2014/main" id="{8C1F3476-1852-4A51-89D7-FE942B543EC0}"/>
              </a:ext>
            </a:extLst>
          </p:cNvPr>
          <p:cNvCxnSpPr>
            <a:cxnSpLocks/>
            <a:stCxn id="7" idx="1"/>
            <a:endCxn id="9" idx="1"/>
          </p:cNvCxnSpPr>
          <p:nvPr/>
        </p:nvCxnSpPr>
        <p:spPr>
          <a:xfrm rot="10800000" flipH="1" flipV="1">
            <a:off x="586407" y="1601910"/>
            <a:ext cx="1390445" cy="1226926"/>
          </a:xfrm>
          <a:prstGeom prst="bentConnector3">
            <a:avLst>
              <a:gd name="adj1" fmla="val -1644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Conector: angular 20">
            <a:extLst>
              <a:ext uri="{FF2B5EF4-FFF2-40B4-BE49-F238E27FC236}">
                <a16:creationId xmlns:a16="http://schemas.microsoft.com/office/drawing/2014/main" id="{629799FC-078F-4843-B019-5C44D8E6E677}"/>
              </a:ext>
            </a:extLst>
          </p:cNvPr>
          <p:cNvCxnSpPr>
            <a:stCxn id="7" idx="1"/>
            <a:endCxn id="14" idx="1"/>
          </p:cNvCxnSpPr>
          <p:nvPr/>
        </p:nvCxnSpPr>
        <p:spPr>
          <a:xfrm rot="10800000" flipH="1" flipV="1">
            <a:off x="586407" y="1601910"/>
            <a:ext cx="1390445" cy="2602170"/>
          </a:xfrm>
          <a:prstGeom prst="bentConnector3">
            <a:avLst>
              <a:gd name="adj1" fmla="val -16441"/>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Conector: angular 22">
            <a:extLst>
              <a:ext uri="{FF2B5EF4-FFF2-40B4-BE49-F238E27FC236}">
                <a16:creationId xmlns:a16="http://schemas.microsoft.com/office/drawing/2014/main" id="{61E6C6EE-96AA-4495-AF8E-E13FC012FD89}"/>
              </a:ext>
            </a:extLst>
          </p:cNvPr>
          <p:cNvCxnSpPr>
            <a:stCxn id="7" idx="1"/>
            <a:endCxn id="16" idx="1"/>
          </p:cNvCxnSpPr>
          <p:nvPr/>
        </p:nvCxnSpPr>
        <p:spPr>
          <a:xfrm rot="10800000" flipH="1" flipV="1">
            <a:off x="586407" y="1601909"/>
            <a:ext cx="1390445" cy="3858203"/>
          </a:xfrm>
          <a:prstGeom prst="bentConnector3">
            <a:avLst>
              <a:gd name="adj1" fmla="val -1644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67100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F720E67-3C20-47C5-837C-8026947E6A69}"/>
              </a:ext>
            </a:extLst>
          </p:cNvPr>
          <p:cNvSpPr>
            <a:spLocks noGrp="1"/>
          </p:cNvSpPr>
          <p:nvPr>
            <p:ph type="sldNum" sz="quarter" idx="12"/>
          </p:nvPr>
        </p:nvSpPr>
        <p:spPr/>
        <p:txBody>
          <a:bodyPr/>
          <a:lstStyle/>
          <a:p>
            <a:fld id="{885F3971-D4EA-4750-870A-E840FF82DE7C}" type="slidenum">
              <a:rPr lang="es-ES" smtClean="0"/>
              <a:pPr/>
              <a:t>12</a:t>
            </a:fld>
            <a:endParaRPr lang="es-ES"/>
          </a:p>
        </p:txBody>
      </p:sp>
      <p:sp>
        <p:nvSpPr>
          <p:cNvPr id="5" name="Título 1">
            <a:extLst>
              <a:ext uri="{FF2B5EF4-FFF2-40B4-BE49-F238E27FC236}">
                <a16:creationId xmlns:a16="http://schemas.microsoft.com/office/drawing/2014/main" id="{4E9629B0-43DA-46C9-BCF2-D0D8C823A494}"/>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Antecedentes</a:t>
            </a:r>
          </a:p>
        </p:txBody>
      </p:sp>
      <p:sp>
        <p:nvSpPr>
          <p:cNvPr id="7" name="Rectángulo 6">
            <a:extLst>
              <a:ext uri="{FF2B5EF4-FFF2-40B4-BE49-F238E27FC236}">
                <a16:creationId xmlns:a16="http://schemas.microsoft.com/office/drawing/2014/main" id="{2630E298-8CD7-4754-8BCD-F47BF191CAEF}"/>
              </a:ext>
            </a:extLst>
          </p:cNvPr>
          <p:cNvSpPr/>
          <p:nvPr/>
        </p:nvSpPr>
        <p:spPr>
          <a:xfrm>
            <a:off x="255104" y="1322025"/>
            <a:ext cx="4199697"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Calentamiento Global</a:t>
            </a:r>
          </a:p>
        </p:txBody>
      </p:sp>
      <p:sp>
        <p:nvSpPr>
          <p:cNvPr id="9" name="Rectángulo 8">
            <a:extLst>
              <a:ext uri="{FF2B5EF4-FFF2-40B4-BE49-F238E27FC236}">
                <a16:creationId xmlns:a16="http://schemas.microsoft.com/office/drawing/2014/main" id="{F4DFB63F-6B36-4D5A-BF18-5B9D099528D0}"/>
              </a:ext>
            </a:extLst>
          </p:cNvPr>
          <p:cNvSpPr/>
          <p:nvPr/>
        </p:nvSpPr>
        <p:spPr>
          <a:xfrm>
            <a:off x="485428" y="2175245"/>
            <a:ext cx="3661949" cy="203132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t>El Panel Intergubernamental del Cambio Climático, conocido por el acrónimo en inglés (IPCC) </a:t>
            </a:r>
            <a:r>
              <a:rPr lang="es-EC" i="1" dirty="0" err="1"/>
              <a:t>Intergovernmental</a:t>
            </a:r>
            <a:r>
              <a:rPr lang="es-EC" i="1" dirty="0"/>
              <a:t> Panel </a:t>
            </a:r>
            <a:r>
              <a:rPr lang="es-EC" i="1" dirty="0" err="1"/>
              <a:t>on</a:t>
            </a:r>
            <a:r>
              <a:rPr lang="es-EC" i="1" dirty="0"/>
              <a:t> </a:t>
            </a:r>
            <a:r>
              <a:rPr lang="es-EC" i="1" dirty="0" err="1"/>
              <a:t>Climate</a:t>
            </a:r>
            <a:r>
              <a:rPr lang="es-EC" i="1" dirty="0"/>
              <a:t> Change</a:t>
            </a:r>
            <a:r>
              <a:rPr lang="es-EC" dirty="0"/>
              <a:t>, presentó en el 2014 el Quinto Informe de Evaluación (AR5) sobre el cambio climático.</a:t>
            </a:r>
            <a:endParaRPr lang="es-ES" dirty="0"/>
          </a:p>
        </p:txBody>
      </p:sp>
      <p:pic>
        <p:nvPicPr>
          <p:cNvPr id="11" name="Imagen 10">
            <a:extLst>
              <a:ext uri="{FF2B5EF4-FFF2-40B4-BE49-F238E27FC236}">
                <a16:creationId xmlns:a16="http://schemas.microsoft.com/office/drawing/2014/main" id="{AC73E6C2-257E-4F12-8EFF-DEAAECE34F15}"/>
              </a:ext>
            </a:extLst>
          </p:cNvPr>
          <p:cNvPicPr>
            <a:picLocks noChangeAspect="1"/>
          </p:cNvPicPr>
          <p:nvPr/>
        </p:nvPicPr>
        <p:blipFill rotWithShape="1">
          <a:blip r:embed="rId2"/>
          <a:srcRect l="12174" t="17956" r="13369" b="12831"/>
          <a:stretch/>
        </p:blipFill>
        <p:spPr>
          <a:xfrm>
            <a:off x="4253980" y="1914869"/>
            <a:ext cx="7787657" cy="4070045"/>
          </a:xfrm>
          <a:prstGeom prst="rect">
            <a:avLst/>
          </a:prstGeom>
        </p:spPr>
      </p:pic>
      <p:sp>
        <p:nvSpPr>
          <p:cNvPr id="8" name="Rectángulo 7">
            <a:extLst>
              <a:ext uri="{FF2B5EF4-FFF2-40B4-BE49-F238E27FC236}">
                <a16:creationId xmlns:a16="http://schemas.microsoft.com/office/drawing/2014/main" id="{7310D034-083C-4EF9-A8FD-C5CAC3285102}"/>
              </a:ext>
            </a:extLst>
          </p:cNvPr>
          <p:cNvSpPr/>
          <p:nvPr/>
        </p:nvSpPr>
        <p:spPr>
          <a:xfrm>
            <a:off x="485428" y="4461014"/>
            <a:ext cx="3351987" cy="92333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a:t>Muestran un calentamiento de 0,85 [0,65 a 1,06] °C , durante el período 1880-2012</a:t>
            </a:r>
          </a:p>
        </p:txBody>
      </p:sp>
      <p:cxnSp>
        <p:nvCxnSpPr>
          <p:cNvPr id="6" name="Conector: angular 5">
            <a:extLst>
              <a:ext uri="{FF2B5EF4-FFF2-40B4-BE49-F238E27FC236}">
                <a16:creationId xmlns:a16="http://schemas.microsoft.com/office/drawing/2014/main" id="{B060ED30-AD49-4273-AFC2-20F5682B766E}"/>
              </a:ext>
            </a:extLst>
          </p:cNvPr>
          <p:cNvCxnSpPr>
            <a:stCxn id="7" idx="1"/>
            <a:endCxn id="9" idx="1"/>
          </p:cNvCxnSpPr>
          <p:nvPr/>
        </p:nvCxnSpPr>
        <p:spPr>
          <a:xfrm rot="10800000" flipH="1" flipV="1">
            <a:off x="255104" y="1583634"/>
            <a:ext cx="230324" cy="1607273"/>
          </a:xfrm>
          <a:prstGeom prst="bentConnector3">
            <a:avLst>
              <a:gd name="adj1" fmla="val -9925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Conector: angular 11">
            <a:extLst>
              <a:ext uri="{FF2B5EF4-FFF2-40B4-BE49-F238E27FC236}">
                <a16:creationId xmlns:a16="http://schemas.microsoft.com/office/drawing/2014/main" id="{F4B77AD4-BBDC-4BCF-8FCE-AE405540253D}"/>
              </a:ext>
            </a:extLst>
          </p:cNvPr>
          <p:cNvCxnSpPr>
            <a:cxnSpLocks/>
            <a:stCxn id="7" idx="1"/>
            <a:endCxn id="8" idx="1"/>
          </p:cNvCxnSpPr>
          <p:nvPr/>
        </p:nvCxnSpPr>
        <p:spPr>
          <a:xfrm rot="10800000" flipH="1" flipV="1">
            <a:off x="255104" y="1583635"/>
            <a:ext cx="230324" cy="3339044"/>
          </a:xfrm>
          <a:prstGeom prst="bentConnector3">
            <a:avLst>
              <a:gd name="adj1" fmla="val -9925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7168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506B8E2-1628-4C54-92B8-525D37213125}"/>
              </a:ext>
            </a:extLst>
          </p:cNvPr>
          <p:cNvSpPr>
            <a:spLocks noGrp="1"/>
          </p:cNvSpPr>
          <p:nvPr>
            <p:ph type="sldNum" sz="quarter" idx="12"/>
          </p:nvPr>
        </p:nvSpPr>
        <p:spPr/>
        <p:txBody>
          <a:bodyPr/>
          <a:lstStyle/>
          <a:p>
            <a:fld id="{885F3971-D4EA-4750-870A-E840FF82DE7C}" type="slidenum">
              <a:rPr lang="es-ES" smtClean="0"/>
              <a:pPr/>
              <a:t>13</a:t>
            </a:fld>
            <a:endParaRPr lang="es-ES"/>
          </a:p>
        </p:txBody>
      </p:sp>
      <p:sp>
        <p:nvSpPr>
          <p:cNvPr id="5" name="Rectángulo 4">
            <a:extLst>
              <a:ext uri="{FF2B5EF4-FFF2-40B4-BE49-F238E27FC236}">
                <a16:creationId xmlns:a16="http://schemas.microsoft.com/office/drawing/2014/main" id="{6FB91470-787A-457B-A8F0-458B01ABC1E3}"/>
              </a:ext>
            </a:extLst>
          </p:cNvPr>
          <p:cNvSpPr/>
          <p:nvPr/>
        </p:nvSpPr>
        <p:spPr>
          <a:xfrm>
            <a:off x="255104" y="1322025"/>
            <a:ext cx="7550426"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a:t>
            </a:r>
            <a:r>
              <a:rPr lang="es-EC" sz="2800" dirty="0"/>
              <a:t>Energía Solar como plan de energías renovables</a:t>
            </a:r>
            <a:endParaRPr lang="es-ES" sz="2800" dirty="0"/>
          </a:p>
        </p:txBody>
      </p:sp>
      <p:sp>
        <p:nvSpPr>
          <p:cNvPr id="6" name="Título 1">
            <a:extLst>
              <a:ext uri="{FF2B5EF4-FFF2-40B4-BE49-F238E27FC236}">
                <a16:creationId xmlns:a16="http://schemas.microsoft.com/office/drawing/2014/main" id="{EA7F4818-FCD0-4211-B8BD-42415F6F2377}"/>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Antecedentes</a:t>
            </a:r>
          </a:p>
        </p:txBody>
      </p:sp>
      <p:sp>
        <p:nvSpPr>
          <p:cNvPr id="8" name="Rectángulo 7">
            <a:extLst>
              <a:ext uri="{FF2B5EF4-FFF2-40B4-BE49-F238E27FC236}">
                <a16:creationId xmlns:a16="http://schemas.microsoft.com/office/drawing/2014/main" id="{408A8877-929E-49BF-97AF-3C3C0F8086DE}"/>
              </a:ext>
            </a:extLst>
          </p:cNvPr>
          <p:cNvSpPr/>
          <p:nvPr/>
        </p:nvSpPr>
        <p:spPr>
          <a:xfrm>
            <a:off x="1208227" y="2228671"/>
            <a:ext cx="10145573"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Las fuentes de energía renovable son modelos energéticos sostenibles que pueden cubrir las necesidades energéticas sin afectar negativamente al planeta.</a:t>
            </a:r>
          </a:p>
        </p:txBody>
      </p:sp>
      <p:sp>
        <p:nvSpPr>
          <p:cNvPr id="10" name="Rectángulo 9">
            <a:extLst>
              <a:ext uri="{FF2B5EF4-FFF2-40B4-BE49-F238E27FC236}">
                <a16:creationId xmlns:a16="http://schemas.microsoft.com/office/drawing/2014/main" id="{7423BD8C-10FE-455B-A37F-E5BF748D7B51}"/>
              </a:ext>
            </a:extLst>
          </p:cNvPr>
          <p:cNvSpPr/>
          <p:nvPr/>
        </p:nvSpPr>
        <p:spPr>
          <a:xfrm>
            <a:off x="1208226" y="3572267"/>
            <a:ext cx="10145573" cy="156966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En el Ecuador instituciones gubernamentales como el Instituto Nacional de Eficiencia Energética y Energías Renovables (INER), </a:t>
            </a:r>
            <a:r>
              <a:rPr lang="es-EC" sz="2400" dirty="0"/>
              <a:t>está empezando a dar los primeros pasos para evaluar el recurso solar y utilizar esta información como base para futuros proyectos.</a:t>
            </a:r>
            <a:endParaRPr lang="es-ES" sz="2400" dirty="0"/>
          </a:p>
        </p:txBody>
      </p:sp>
      <p:cxnSp>
        <p:nvCxnSpPr>
          <p:cNvPr id="12" name="Conector: angular 11">
            <a:extLst>
              <a:ext uri="{FF2B5EF4-FFF2-40B4-BE49-F238E27FC236}">
                <a16:creationId xmlns:a16="http://schemas.microsoft.com/office/drawing/2014/main" id="{07269B33-A671-49C7-B771-786DDD902A2A}"/>
              </a:ext>
            </a:extLst>
          </p:cNvPr>
          <p:cNvCxnSpPr>
            <a:stCxn id="5" idx="1"/>
            <a:endCxn id="8" idx="1"/>
          </p:cNvCxnSpPr>
          <p:nvPr/>
        </p:nvCxnSpPr>
        <p:spPr>
          <a:xfrm rot="10800000" flipH="1" flipV="1">
            <a:off x="255103" y="1583634"/>
            <a:ext cx="953123" cy="1060535"/>
          </a:xfrm>
          <a:prstGeom prst="bentConnector3">
            <a:avLst>
              <a:gd name="adj1" fmla="val -12861"/>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ector: angular 14">
            <a:extLst>
              <a:ext uri="{FF2B5EF4-FFF2-40B4-BE49-F238E27FC236}">
                <a16:creationId xmlns:a16="http://schemas.microsoft.com/office/drawing/2014/main" id="{32042C28-C586-4F5A-B95B-7E74834F9B12}"/>
              </a:ext>
            </a:extLst>
          </p:cNvPr>
          <p:cNvCxnSpPr>
            <a:cxnSpLocks/>
            <a:stCxn id="5" idx="1"/>
            <a:endCxn id="10" idx="1"/>
          </p:cNvCxnSpPr>
          <p:nvPr/>
        </p:nvCxnSpPr>
        <p:spPr>
          <a:xfrm rot="10800000" flipH="1" flipV="1">
            <a:off x="255104" y="1583635"/>
            <a:ext cx="953122" cy="2773462"/>
          </a:xfrm>
          <a:prstGeom prst="bentConnector3">
            <a:avLst>
              <a:gd name="adj1" fmla="val -1286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4229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BE64634B-E481-4677-B702-7C0D92EB09F1}"/>
              </a:ext>
            </a:extLst>
          </p:cNvPr>
          <p:cNvSpPr>
            <a:spLocks noGrp="1"/>
          </p:cNvSpPr>
          <p:nvPr>
            <p:ph type="sldNum" sz="quarter" idx="12"/>
          </p:nvPr>
        </p:nvSpPr>
        <p:spPr/>
        <p:txBody>
          <a:bodyPr/>
          <a:lstStyle/>
          <a:p>
            <a:fld id="{885F3971-D4EA-4750-870A-E840FF82DE7C}" type="slidenum">
              <a:rPr lang="es-ES" smtClean="0"/>
              <a:pPr/>
              <a:t>14</a:t>
            </a:fld>
            <a:endParaRPr lang="es-ES"/>
          </a:p>
        </p:txBody>
      </p:sp>
      <p:sp>
        <p:nvSpPr>
          <p:cNvPr id="5" name="Rectángulo 4">
            <a:extLst>
              <a:ext uri="{FF2B5EF4-FFF2-40B4-BE49-F238E27FC236}">
                <a16:creationId xmlns:a16="http://schemas.microsoft.com/office/drawing/2014/main" id="{FB8278D0-9896-4875-A99F-06FE0B2C9E81}"/>
              </a:ext>
            </a:extLst>
          </p:cNvPr>
          <p:cNvSpPr/>
          <p:nvPr/>
        </p:nvSpPr>
        <p:spPr>
          <a:xfrm>
            <a:off x="255104" y="1322025"/>
            <a:ext cx="7550426"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a:t>
            </a:r>
            <a:r>
              <a:rPr lang="es-EC" sz="2800" dirty="0"/>
              <a:t>Energía Solar como plan de energías renovables</a:t>
            </a:r>
            <a:endParaRPr lang="es-ES" sz="2800" dirty="0"/>
          </a:p>
        </p:txBody>
      </p:sp>
      <p:sp>
        <p:nvSpPr>
          <p:cNvPr id="7" name="Título 1">
            <a:extLst>
              <a:ext uri="{FF2B5EF4-FFF2-40B4-BE49-F238E27FC236}">
                <a16:creationId xmlns:a16="http://schemas.microsoft.com/office/drawing/2014/main" id="{6F1A2D48-8A00-4563-BA99-6310674EB174}"/>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Antecedentes</a:t>
            </a:r>
          </a:p>
        </p:txBody>
      </p:sp>
      <p:graphicFrame>
        <p:nvGraphicFramePr>
          <p:cNvPr id="9" name="Diagrama 8">
            <a:extLst>
              <a:ext uri="{FF2B5EF4-FFF2-40B4-BE49-F238E27FC236}">
                <a16:creationId xmlns:a16="http://schemas.microsoft.com/office/drawing/2014/main" id="{3ACDC0AD-8077-4B1A-B7CA-DFE00C50B215}"/>
              </a:ext>
            </a:extLst>
          </p:cNvPr>
          <p:cNvGraphicFramePr/>
          <p:nvPr>
            <p:extLst>
              <p:ext uri="{D42A27DB-BD31-4B8C-83A1-F6EECF244321}">
                <p14:modId xmlns:p14="http://schemas.microsoft.com/office/powerpoint/2010/main" val="1830898364"/>
              </p:ext>
            </p:extLst>
          </p:nvPr>
        </p:nvGraphicFramePr>
        <p:xfrm>
          <a:off x="2532268" y="2524584"/>
          <a:ext cx="7127463" cy="4196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ángulo 10">
            <a:extLst>
              <a:ext uri="{FF2B5EF4-FFF2-40B4-BE49-F238E27FC236}">
                <a16:creationId xmlns:a16="http://schemas.microsoft.com/office/drawing/2014/main" id="{96251E7E-72F1-4875-9D11-79364D7F01A1}"/>
              </a:ext>
            </a:extLst>
          </p:cNvPr>
          <p:cNvSpPr/>
          <p:nvPr/>
        </p:nvSpPr>
        <p:spPr>
          <a:xfrm>
            <a:off x="838200" y="2029911"/>
            <a:ext cx="10145573"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Plan Nacional de Eficiencia Energética (PLANEE) , </a:t>
            </a:r>
            <a:r>
              <a:rPr lang="es-EC" sz="2400" dirty="0"/>
              <a:t>Ministerio de Electricidad y Energía Renovable 2017:</a:t>
            </a:r>
            <a:endParaRPr lang="es-ES" sz="2400" dirty="0"/>
          </a:p>
        </p:txBody>
      </p:sp>
      <p:cxnSp>
        <p:nvCxnSpPr>
          <p:cNvPr id="13" name="Conector: angular 12">
            <a:extLst>
              <a:ext uri="{FF2B5EF4-FFF2-40B4-BE49-F238E27FC236}">
                <a16:creationId xmlns:a16="http://schemas.microsoft.com/office/drawing/2014/main" id="{475E39C3-4757-4F7D-8A2F-682976552921}"/>
              </a:ext>
            </a:extLst>
          </p:cNvPr>
          <p:cNvCxnSpPr>
            <a:stCxn id="5" idx="1"/>
            <a:endCxn id="11" idx="1"/>
          </p:cNvCxnSpPr>
          <p:nvPr/>
        </p:nvCxnSpPr>
        <p:spPr>
          <a:xfrm rot="10800000" flipH="1" flipV="1">
            <a:off x="255104" y="1583634"/>
            <a:ext cx="583096" cy="861775"/>
          </a:xfrm>
          <a:prstGeom prst="bentConnector3">
            <a:avLst>
              <a:gd name="adj1" fmla="val -39205"/>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Conector: angular 14">
            <a:extLst>
              <a:ext uri="{FF2B5EF4-FFF2-40B4-BE49-F238E27FC236}">
                <a16:creationId xmlns:a16="http://schemas.microsoft.com/office/drawing/2014/main" id="{B4E64EB4-BC40-425C-A6B2-BA38807A6C31}"/>
              </a:ext>
            </a:extLst>
          </p:cNvPr>
          <p:cNvCxnSpPr>
            <a:stCxn id="11" idx="1"/>
            <a:endCxn id="9" idx="1"/>
          </p:cNvCxnSpPr>
          <p:nvPr/>
        </p:nvCxnSpPr>
        <p:spPr>
          <a:xfrm rot="10800000" flipH="1" flipV="1">
            <a:off x="838200" y="2445409"/>
            <a:ext cx="1694068" cy="2177619"/>
          </a:xfrm>
          <a:prstGeom prst="bentConnector3">
            <a:avLst>
              <a:gd name="adj1" fmla="val -13494"/>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5754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B5709D19-488C-499A-84C0-FAF6A8CF76AF}"/>
              </a:ext>
            </a:extLst>
          </p:cNvPr>
          <p:cNvSpPr>
            <a:spLocks noGrp="1"/>
          </p:cNvSpPr>
          <p:nvPr>
            <p:ph type="sldNum" sz="quarter" idx="12"/>
          </p:nvPr>
        </p:nvSpPr>
        <p:spPr/>
        <p:txBody>
          <a:bodyPr/>
          <a:lstStyle/>
          <a:p>
            <a:fld id="{885F3971-D4EA-4750-870A-E840FF82DE7C}" type="slidenum">
              <a:rPr lang="es-ES" smtClean="0"/>
              <a:pPr/>
              <a:t>15</a:t>
            </a:fld>
            <a:endParaRPr lang="es-ES"/>
          </a:p>
        </p:txBody>
      </p:sp>
      <p:sp>
        <p:nvSpPr>
          <p:cNvPr id="5" name="Rectángulo 4">
            <a:extLst>
              <a:ext uri="{FF2B5EF4-FFF2-40B4-BE49-F238E27FC236}">
                <a16:creationId xmlns:a16="http://schemas.microsoft.com/office/drawing/2014/main" id="{9E6520FD-AB67-42F0-A7BD-57F219B473A4}"/>
              </a:ext>
            </a:extLst>
          </p:cNvPr>
          <p:cNvSpPr/>
          <p:nvPr/>
        </p:nvSpPr>
        <p:spPr>
          <a:xfrm>
            <a:off x="3220278" y="3831321"/>
            <a:ext cx="6096000" cy="369332"/>
          </a:xfrm>
          <a:prstGeom prst="rect">
            <a:avLst/>
          </a:prstGeom>
        </p:spPr>
        <p:txBody>
          <a:bodyPr>
            <a:spAutoFit/>
          </a:bodyPr>
          <a:lstStyle/>
          <a:p>
            <a:r>
              <a:rPr lang="es-ES" dirty="0"/>
              <a:t> </a:t>
            </a:r>
          </a:p>
        </p:txBody>
      </p:sp>
      <p:sp>
        <p:nvSpPr>
          <p:cNvPr id="6" name="Título 1">
            <a:extLst>
              <a:ext uri="{FF2B5EF4-FFF2-40B4-BE49-F238E27FC236}">
                <a16:creationId xmlns:a16="http://schemas.microsoft.com/office/drawing/2014/main" id="{A8F9D685-D4D6-4AC9-862F-E34A3B729EBC}"/>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Antecedentes</a:t>
            </a:r>
          </a:p>
        </p:txBody>
      </p:sp>
      <p:sp>
        <p:nvSpPr>
          <p:cNvPr id="7" name="Rectángulo 6">
            <a:extLst>
              <a:ext uri="{FF2B5EF4-FFF2-40B4-BE49-F238E27FC236}">
                <a16:creationId xmlns:a16="http://schemas.microsoft.com/office/drawing/2014/main" id="{16A1474A-3B6F-4E8F-B307-AF913785FFB1}"/>
              </a:ext>
            </a:extLst>
          </p:cNvPr>
          <p:cNvSpPr/>
          <p:nvPr/>
        </p:nvSpPr>
        <p:spPr>
          <a:xfrm>
            <a:off x="255104" y="1322025"/>
            <a:ext cx="7550426"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a:t>
            </a:r>
            <a:r>
              <a:rPr lang="es-EC" sz="2800" dirty="0"/>
              <a:t>Energía Solar como plan de energías renovables</a:t>
            </a:r>
            <a:endParaRPr lang="es-ES" sz="2800" dirty="0"/>
          </a:p>
        </p:txBody>
      </p:sp>
      <p:sp>
        <p:nvSpPr>
          <p:cNvPr id="8" name="Rectángulo 7">
            <a:extLst>
              <a:ext uri="{FF2B5EF4-FFF2-40B4-BE49-F238E27FC236}">
                <a16:creationId xmlns:a16="http://schemas.microsoft.com/office/drawing/2014/main" id="{6CBF64D2-58A5-431F-B67C-25FC77C6A2D0}"/>
              </a:ext>
            </a:extLst>
          </p:cNvPr>
          <p:cNvSpPr/>
          <p:nvPr/>
        </p:nvSpPr>
        <p:spPr>
          <a:xfrm>
            <a:off x="3075902" y="2477448"/>
            <a:ext cx="6384752" cy="3046988"/>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A pesar de que el Ecuador tiene altos niveles de radiación solar, y al estar en la mitad del mundo con un potencial de aprovechamiento enorme de la energía solar, no se ha explotado este recurso.</a:t>
            </a:r>
          </a:p>
          <a:p>
            <a:r>
              <a:rPr lang="es-ES" sz="2400" dirty="0"/>
              <a:t> </a:t>
            </a:r>
          </a:p>
          <a:p>
            <a:r>
              <a:rPr lang="es-ES" sz="2400" dirty="0"/>
              <a:t>Sin embargo, se espera que su uso extensivo ayudará a alcanzar una independencia energética a largo plazo</a:t>
            </a:r>
          </a:p>
        </p:txBody>
      </p:sp>
      <p:pic>
        <p:nvPicPr>
          <p:cNvPr id="1026" name="Picture 2" descr="Resultado de imagen para ecuador  mapa solar">
            <a:extLst>
              <a:ext uri="{FF2B5EF4-FFF2-40B4-BE49-F238E27FC236}">
                <a16:creationId xmlns:a16="http://schemas.microsoft.com/office/drawing/2014/main" id="{9B6B01D0-B9C2-4234-9346-9361AE9A43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7" t="7790" r="32290" b="7790"/>
          <a:stretch/>
        </p:blipFill>
        <p:spPr bwMode="auto">
          <a:xfrm>
            <a:off x="935781" y="2067339"/>
            <a:ext cx="1727906" cy="168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75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01075D1-32C2-41F7-93A8-5686FB6811C1}"/>
              </a:ext>
            </a:extLst>
          </p:cNvPr>
          <p:cNvSpPr>
            <a:spLocks noGrp="1"/>
          </p:cNvSpPr>
          <p:nvPr>
            <p:ph type="sldNum" sz="quarter" idx="12"/>
          </p:nvPr>
        </p:nvSpPr>
        <p:spPr/>
        <p:txBody>
          <a:bodyPr/>
          <a:lstStyle/>
          <a:p>
            <a:fld id="{885F3971-D4EA-4750-870A-E840FF82DE7C}" type="slidenum">
              <a:rPr lang="es-ES" smtClean="0"/>
              <a:pPr/>
              <a:t>16</a:t>
            </a:fld>
            <a:endParaRPr lang="es-ES"/>
          </a:p>
        </p:txBody>
      </p:sp>
      <p:sp>
        <p:nvSpPr>
          <p:cNvPr id="6" name="Título 1">
            <a:extLst>
              <a:ext uri="{FF2B5EF4-FFF2-40B4-BE49-F238E27FC236}">
                <a16:creationId xmlns:a16="http://schemas.microsoft.com/office/drawing/2014/main" id="{91541866-8123-41FB-90EB-E0CBB7621651}"/>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
        <p:nvSpPr>
          <p:cNvPr id="7" name="Rectángulo 6">
            <a:extLst>
              <a:ext uri="{FF2B5EF4-FFF2-40B4-BE49-F238E27FC236}">
                <a16:creationId xmlns:a16="http://schemas.microsoft.com/office/drawing/2014/main" id="{7229BC20-B9A6-4469-BB4B-2BC64E4FCDCA}"/>
              </a:ext>
            </a:extLst>
          </p:cNvPr>
          <p:cNvSpPr/>
          <p:nvPr/>
        </p:nvSpPr>
        <p:spPr>
          <a:xfrm>
            <a:off x="255104" y="1433115"/>
            <a:ext cx="4109262" cy="224676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Sistemas </a:t>
            </a:r>
            <a:r>
              <a:rPr lang="es-ES" sz="2800" dirty="0" err="1"/>
              <a:t>termosolares</a:t>
            </a:r>
            <a:r>
              <a:rPr lang="es-ES" sz="2800" dirty="0"/>
              <a:t> de concentración también conocidos como (CSP), del inglés: </a:t>
            </a:r>
            <a:r>
              <a:rPr lang="es-ES" sz="2800" i="1" dirty="0" err="1"/>
              <a:t>Concentrated</a:t>
            </a:r>
            <a:r>
              <a:rPr lang="es-ES" sz="2800" i="1" dirty="0"/>
              <a:t> Solar </a:t>
            </a:r>
            <a:r>
              <a:rPr lang="es-ES" sz="2800" i="1" dirty="0" err="1"/>
              <a:t>Power</a:t>
            </a:r>
            <a:endParaRPr lang="es-ES" sz="2800" i="1" dirty="0"/>
          </a:p>
        </p:txBody>
      </p:sp>
      <p:pic>
        <p:nvPicPr>
          <p:cNvPr id="8" name="Imagen 7">
            <a:extLst>
              <a:ext uri="{FF2B5EF4-FFF2-40B4-BE49-F238E27FC236}">
                <a16:creationId xmlns:a16="http://schemas.microsoft.com/office/drawing/2014/main" id="{744745A4-5B0C-4FBC-A560-E286FA3672E2}"/>
              </a:ext>
            </a:extLst>
          </p:cNvPr>
          <p:cNvPicPr>
            <a:picLocks noChangeAspect="1"/>
          </p:cNvPicPr>
          <p:nvPr/>
        </p:nvPicPr>
        <p:blipFill rotWithShape="1">
          <a:blip r:embed="rId2"/>
          <a:srcRect l="22717" t="10029" r="22609" b="12639"/>
          <a:stretch/>
        </p:blipFill>
        <p:spPr>
          <a:xfrm>
            <a:off x="4831015" y="1284079"/>
            <a:ext cx="6837524" cy="5437396"/>
          </a:xfrm>
          <a:prstGeom prst="rect">
            <a:avLst/>
          </a:prstGeom>
        </p:spPr>
      </p:pic>
      <p:sp>
        <p:nvSpPr>
          <p:cNvPr id="10" name="Rectángulo 9">
            <a:extLst>
              <a:ext uri="{FF2B5EF4-FFF2-40B4-BE49-F238E27FC236}">
                <a16:creationId xmlns:a16="http://schemas.microsoft.com/office/drawing/2014/main" id="{8E1D4F5E-82B2-4AA7-89CF-1A042FAD78DB}"/>
              </a:ext>
            </a:extLst>
          </p:cNvPr>
          <p:cNvSpPr/>
          <p:nvPr/>
        </p:nvSpPr>
        <p:spPr>
          <a:xfrm>
            <a:off x="355039" y="4275484"/>
            <a:ext cx="3909391" cy="156966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Se distinguen dos tipos de sistemas térmicos: </a:t>
            </a:r>
          </a:p>
          <a:p>
            <a:pPr marL="457200" indent="-457200">
              <a:buFont typeface="+mj-lt"/>
              <a:buAutoNum type="arabicPeriod"/>
            </a:pPr>
            <a:r>
              <a:rPr lang="es-ES" sz="2400" dirty="0"/>
              <a:t>Concentración lineal</a:t>
            </a:r>
          </a:p>
          <a:p>
            <a:pPr marL="457200" indent="-457200">
              <a:buFont typeface="+mj-lt"/>
              <a:buAutoNum type="arabicPeriod"/>
            </a:pPr>
            <a:r>
              <a:rPr lang="es-ES" sz="2400" dirty="0"/>
              <a:t>Concentración puntual</a:t>
            </a:r>
          </a:p>
        </p:txBody>
      </p:sp>
      <p:cxnSp>
        <p:nvCxnSpPr>
          <p:cNvPr id="12" name="Conector recto de flecha 11">
            <a:extLst>
              <a:ext uri="{FF2B5EF4-FFF2-40B4-BE49-F238E27FC236}">
                <a16:creationId xmlns:a16="http://schemas.microsoft.com/office/drawing/2014/main" id="{69EAB4BB-2ACD-40F1-811B-224D7E86A802}"/>
              </a:ext>
            </a:extLst>
          </p:cNvPr>
          <p:cNvCxnSpPr>
            <a:stCxn id="7" idx="2"/>
            <a:endCxn id="10" idx="0"/>
          </p:cNvCxnSpPr>
          <p:nvPr/>
        </p:nvCxnSpPr>
        <p:spPr>
          <a:xfrm>
            <a:off x="2309735" y="3679884"/>
            <a:ext cx="0" cy="5956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10866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9028EF7-73DF-499F-8F95-ECDC63202B54}"/>
              </a:ext>
            </a:extLst>
          </p:cNvPr>
          <p:cNvSpPr>
            <a:spLocks noGrp="1"/>
          </p:cNvSpPr>
          <p:nvPr>
            <p:ph type="sldNum" sz="quarter" idx="12"/>
          </p:nvPr>
        </p:nvSpPr>
        <p:spPr/>
        <p:txBody>
          <a:bodyPr/>
          <a:lstStyle/>
          <a:p>
            <a:fld id="{885F3971-D4EA-4750-870A-E840FF82DE7C}" type="slidenum">
              <a:rPr lang="es-ES" smtClean="0"/>
              <a:pPr/>
              <a:t>17</a:t>
            </a:fld>
            <a:endParaRPr lang="es-ES"/>
          </a:p>
        </p:txBody>
      </p:sp>
      <p:sp>
        <p:nvSpPr>
          <p:cNvPr id="7" name="Rectángulo 6">
            <a:extLst>
              <a:ext uri="{FF2B5EF4-FFF2-40B4-BE49-F238E27FC236}">
                <a16:creationId xmlns:a16="http://schemas.microsoft.com/office/drawing/2014/main" id="{93743DBF-13C5-459C-B42E-72B1CE2395FB}"/>
              </a:ext>
            </a:extLst>
          </p:cNvPr>
          <p:cNvSpPr/>
          <p:nvPr/>
        </p:nvSpPr>
        <p:spPr>
          <a:xfrm>
            <a:off x="2970143" y="1613118"/>
            <a:ext cx="6251714" cy="181588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Las CSP transforman la componente directa de la radiación solar en energía térmica a alta temperatura, y esta energía térmica en electricidad y/o calor</a:t>
            </a:r>
          </a:p>
        </p:txBody>
      </p:sp>
      <p:sp>
        <p:nvSpPr>
          <p:cNvPr id="10" name="Rectángulo 9">
            <a:extLst>
              <a:ext uri="{FF2B5EF4-FFF2-40B4-BE49-F238E27FC236}">
                <a16:creationId xmlns:a16="http://schemas.microsoft.com/office/drawing/2014/main" id="{42325F02-61A2-48EF-98E1-FDC90B5F95E5}"/>
              </a:ext>
            </a:extLst>
          </p:cNvPr>
          <p:cNvSpPr/>
          <p:nvPr/>
        </p:nvSpPr>
        <p:spPr>
          <a:xfrm>
            <a:off x="2968487" y="4200177"/>
            <a:ext cx="6251714" cy="138499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En todos los casos los sistemas CSP usan espejos que concentran y redirigen los rayos del Sol.</a:t>
            </a:r>
          </a:p>
        </p:txBody>
      </p:sp>
      <p:cxnSp>
        <p:nvCxnSpPr>
          <p:cNvPr id="12" name="Conector recto de flecha 11">
            <a:extLst>
              <a:ext uri="{FF2B5EF4-FFF2-40B4-BE49-F238E27FC236}">
                <a16:creationId xmlns:a16="http://schemas.microsoft.com/office/drawing/2014/main" id="{1F382E19-8D08-46CD-B0C1-FB866D7A9197}"/>
              </a:ext>
            </a:extLst>
          </p:cNvPr>
          <p:cNvCxnSpPr>
            <a:stCxn id="7" idx="2"/>
            <a:endCxn id="10" idx="0"/>
          </p:cNvCxnSpPr>
          <p:nvPr/>
        </p:nvCxnSpPr>
        <p:spPr>
          <a:xfrm flipH="1">
            <a:off x="6094344" y="3429000"/>
            <a:ext cx="1656" cy="77117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 name="Título 1">
            <a:extLst>
              <a:ext uri="{FF2B5EF4-FFF2-40B4-BE49-F238E27FC236}">
                <a16:creationId xmlns:a16="http://schemas.microsoft.com/office/drawing/2014/main" id="{9E9D0372-1180-4922-A09E-91545A923B32}"/>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73849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13FA84A-24C2-4741-8C46-71B11A52342B}"/>
              </a:ext>
            </a:extLst>
          </p:cNvPr>
          <p:cNvSpPr>
            <a:spLocks noGrp="1"/>
          </p:cNvSpPr>
          <p:nvPr>
            <p:ph type="sldNum" sz="quarter" idx="12"/>
          </p:nvPr>
        </p:nvSpPr>
        <p:spPr/>
        <p:txBody>
          <a:bodyPr/>
          <a:lstStyle/>
          <a:p>
            <a:fld id="{885F3971-D4EA-4750-870A-E840FF82DE7C}" type="slidenum">
              <a:rPr lang="es-ES" smtClean="0"/>
              <a:pPr/>
              <a:t>18</a:t>
            </a:fld>
            <a:endParaRPr lang="es-ES"/>
          </a:p>
        </p:txBody>
      </p:sp>
      <p:sp>
        <p:nvSpPr>
          <p:cNvPr id="7" name="Rectángulo 6">
            <a:extLst>
              <a:ext uri="{FF2B5EF4-FFF2-40B4-BE49-F238E27FC236}">
                <a16:creationId xmlns:a16="http://schemas.microsoft.com/office/drawing/2014/main" id="{24F9D37E-299A-42F1-AB88-B3017F68E54C}"/>
              </a:ext>
            </a:extLst>
          </p:cNvPr>
          <p:cNvSpPr/>
          <p:nvPr/>
        </p:nvSpPr>
        <p:spPr>
          <a:xfrm>
            <a:off x="429275" y="1509352"/>
            <a:ext cx="4754218"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La Plataforma Solar de Almería</a:t>
            </a:r>
          </a:p>
        </p:txBody>
      </p:sp>
      <p:sp>
        <p:nvSpPr>
          <p:cNvPr id="8" name="Rectángulo 7">
            <a:extLst>
              <a:ext uri="{FF2B5EF4-FFF2-40B4-BE49-F238E27FC236}">
                <a16:creationId xmlns:a16="http://schemas.microsoft.com/office/drawing/2014/main" id="{7718FFE9-272F-439C-98B4-92231A7B549D}"/>
              </a:ext>
            </a:extLst>
          </p:cNvPr>
          <p:cNvSpPr/>
          <p:nvPr/>
        </p:nvSpPr>
        <p:spPr>
          <a:xfrm>
            <a:off x="3048000" y="2967335"/>
            <a:ext cx="6096000" cy="369332"/>
          </a:xfrm>
          <a:prstGeom prst="rect">
            <a:avLst/>
          </a:prstGeom>
        </p:spPr>
        <p:txBody>
          <a:bodyPr>
            <a:spAutoFit/>
          </a:bodyPr>
          <a:lstStyle/>
          <a:p>
            <a:r>
              <a:rPr lang="es-ES" dirty="0"/>
              <a:t> </a:t>
            </a:r>
          </a:p>
        </p:txBody>
      </p:sp>
      <p:sp>
        <p:nvSpPr>
          <p:cNvPr id="9" name="Rectángulo 8">
            <a:extLst>
              <a:ext uri="{FF2B5EF4-FFF2-40B4-BE49-F238E27FC236}">
                <a16:creationId xmlns:a16="http://schemas.microsoft.com/office/drawing/2014/main" id="{EB361023-CE0C-49CC-A5F3-442F83CA2092}"/>
              </a:ext>
            </a:extLst>
          </p:cNvPr>
          <p:cNvSpPr/>
          <p:nvPr/>
        </p:nvSpPr>
        <p:spPr>
          <a:xfrm>
            <a:off x="1053390" y="2518566"/>
            <a:ext cx="8714725"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Es el mayor y más completo centro de investigación y desarrollo en el mundo dedicado a los sistemas de concentración solar térmica.</a:t>
            </a:r>
          </a:p>
        </p:txBody>
      </p:sp>
      <p:sp>
        <p:nvSpPr>
          <p:cNvPr id="12" name="Rectángulo 11">
            <a:extLst>
              <a:ext uri="{FF2B5EF4-FFF2-40B4-BE49-F238E27FC236}">
                <a16:creationId xmlns:a16="http://schemas.microsoft.com/office/drawing/2014/main" id="{811C7AB5-D6B3-414C-8F5C-CD9ABD702EE7}"/>
              </a:ext>
            </a:extLst>
          </p:cNvPr>
          <p:cNvSpPr/>
          <p:nvPr/>
        </p:nvSpPr>
        <p:spPr>
          <a:xfrm>
            <a:off x="1053390" y="3643713"/>
            <a:ext cx="8714725" cy="156966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pPr>
            <a:r>
              <a:rPr lang="es-ES" sz="2400" dirty="0"/>
              <a:t>Tiene dos Plantas de torre :</a:t>
            </a:r>
          </a:p>
          <a:p>
            <a:r>
              <a:rPr lang="es-ES" sz="2400" dirty="0"/>
              <a:t>(CESA-1 y CRS).</a:t>
            </a:r>
          </a:p>
          <a:p>
            <a:pPr marL="342900" indent="-342900">
              <a:buFont typeface="Arial" panose="020B0604020202020204" pitchFamily="34" charset="0"/>
              <a:buChar char="•"/>
            </a:pPr>
            <a:r>
              <a:rPr lang="es-ES" sz="2400" dirty="0"/>
              <a:t> Plantas lineales:</a:t>
            </a:r>
          </a:p>
          <a:p>
            <a:r>
              <a:rPr lang="es-ES" sz="2400" dirty="0"/>
              <a:t> (DISS y ACUREX)</a:t>
            </a:r>
          </a:p>
        </p:txBody>
      </p:sp>
      <p:cxnSp>
        <p:nvCxnSpPr>
          <p:cNvPr id="14" name="Conector: angular 13">
            <a:extLst>
              <a:ext uri="{FF2B5EF4-FFF2-40B4-BE49-F238E27FC236}">
                <a16:creationId xmlns:a16="http://schemas.microsoft.com/office/drawing/2014/main" id="{DEB6BBBE-4055-4BDD-B83A-4854041C5463}"/>
              </a:ext>
            </a:extLst>
          </p:cNvPr>
          <p:cNvCxnSpPr>
            <a:cxnSpLocks/>
            <a:stCxn id="7" idx="1"/>
            <a:endCxn id="12" idx="1"/>
          </p:cNvCxnSpPr>
          <p:nvPr/>
        </p:nvCxnSpPr>
        <p:spPr>
          <a:xfrm rot="10800000" flipH="1" flipV="1">
            <a:off x="429274" y="1770961"/>
            <a:ext cx="624115" cy="2657581"/>
          </a:xfrm>
          <a:prstGeom prst="bentConnector3">
            <a:avLst>
              <a:gd name="adj1" fmla="val -36628"/>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Conector: angular 15">
            <a:extLst>
              <a:ext uri="{FF2B5EF4-FFF2-40B4-BE49-F238E27FC236}">
                <a16:creationId xmlns:a16="http://schemas.microsoft.com/office/drawing/2014/main" id="{05D5E24F-42C2-46ED-B8FD-21D1280AA6DA}"/>
              </a:ext>
            </a:extLst>
          </p:cNvPr>
          <p:cNvCxnSpPr>
            <a:stCxn id="7" idx="1"/>
            <a:endCxn id="9" idx="1"/>
          </p:cNvCxnSpPr>
          <p:nvPr/>
        </p:nvCxnSpPr>
        <p:spPr>
          <a:xfrm rot="10800000" flipH="1" flipV="1">
            <a:off x="429274" y="1770961"/>
            <a:ext cx="624115" cy="1163103"/>
          </a:xfrm>
          <a:prstGeom prst="bentConnector3">
            <a:avLst>
              <a:gd name="adj1" fmla="val -36628"/>
            </a:avLst>
          </a:prstGeom>
          <a:ln w="12700">
            <a:tailEnd type="triangle"/>
          </a:ln>
        </p:spPr>
        <p:style>
          <a:lnRef idx="1">
            <a:schemeClr val="dk1"/>
          </a:lnRef>
          <a:fillRef idx="0">
            <a:schemeClr val="dk1"/>
          </a:fillRef>
          <a:effectRef idx="0">
            <a:schemeClr val="dk1"/>
          </a:effectRef>
          <a:fontRef idx="minor">
            <a:schemeClr val="tx1"/>
          </a:fontRef>
        </p:style>
      </p:cxnSp>
      <p:sp>
        <p:nvSpPr>
          <p:cNvPr id="10" name="Título 1">
            <a:extLst>
              <a:ext uri="{FF2B5EF4-FFF2-40B4-BE49-F238E27FC236}">
                <a16:creationId xmlns:a16="http://schemas.microsoft.com/office/drawing/2014/main" id="{3BECFA53-8710-43F6-8E1E-5B691DF41C3C}"/>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2944853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571BE3B-95AE-460F-A348-D718E87B58BB}"/>
              </a:ext>
            </a:extLst>
          </p:cNvPr>
          <p:cNvSpPr>
            <a:spLocks noGrp="1"/>
          </p:cNvSpPr>
          <p:nvPr>
            <p:ph type="sldNum" sz="quarter" idx="12"/>
          </p:nvPr>
        </p:nvSpPr>
        <p:spPr/>
        <p:txBody>
          <a:bodyPr/>
          <a:lstStyle/>
          <a:p>
            <a:fld id="{885F3971-D4EA-4750-870A-E840FF82DE7C}" type="slidenum">
              <a:rPr lang="es-ES" smtClean="0"/>
              <a:pPr/>
              <a:t>19</a:t>
            </a:fld>
            <a:endParaRPr lang="es-ES"/>
          </a:p>
        </p:txBody>
      </p:sp>
      <p:pic>
        <p:nvPicPr>
          <p:cNvPr id="5" name="Imagen 4">
            <a:extLst>
              <a:ext uri="{FF2B5EF4-FFF2-40B4-BE49-F238E27FC236}">
                <a16:creationId xmlns:a16="http://schemas.microsoft.com/office/drawing/2014/main" id="{FC906AFE-5ADB-4CAF-930F-71E157C4572A}"/>
              </a:ext>
            </a:extLst>
          </p:cNvPr>
          <p:cNvPicPr>
            <a:picLocks noChangeAspect="1"/>
          </p:cNvPicPr>
          <p:nvPr/>
        </p:nvPicPr>
        <p:blipFill>
          <a:blip r:embed="rId2"/>
          <a:stretch>
            <a:fillRect/>
          </a:stretch>
        </p:blipFill>
        <p:spPr>
          <a:xfrm>
            <a:off x="1122166" y="1228665"/>
            <a:ext cx="9947667" cy="4992008"/>
          </a:xfrm>
          <a:prstGeom prst="rect">
            <a:avLst/>
          </a:prstGeom>
        </p:spPr>
      </p:pic>
      <p:sp>
        <p:nvSpPr>
          <p:cNvPr id="8" name="Rectángulo 7">
            <a:extLst>
              <a:ext uri="{FF2B5EF4-FFF2-40B4-BE49-F238E27FC236}">
                <a16:creationId xmlns:a16="http://schemas.microsoft.com/office/drawing/2014/main" id="{50FC2A39-5518-4C17-8104-4E7A2F208071}"/>
              </a:ext>
            </a:extLst>
          </p:cNvPr>
          <p:cNvSpPr/>
          <p:nvPr/>
        </p:nvSpPr>
        <p:spPr>
          <a:xfrm>
            <a:off x="3856382" y="1350326"/>
            <a:ext cx="4227444"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2400" dirty="0"/>
              <a:t> La Plataforma Solar de Almería</a:t>
            </a:r>
          </a:p>
        </p:txBody>
      </p:sp>
      <p:sp>
        <p:nvSpPr>
          <p:cNvPr id="6" name="Título 1">
            <a:extLst>
              <a:ext uri="{FF2B5EF4-FFF2-40B4-BE49-F238E27FC236}">
                <a16:creationId xmlns:a16="http://schemas.microsoft.com/office/drawing/2014/main" id="{A6974C21-9695-4C71-95CE-D44587A52C77}"/>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1306884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2</a:t>
            </a:fld>
            <a:endParaRPr lang="es-ES" dirty="0">
              <a:latin typeface="+mn-lt"/>
            </a:endParaRP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
        <p:nvSpPr>
          <p:cNvPr id="14" name="Rectángulo 13">
            <a:extLst>
              <a:ext uri="{FF2B5EF4-FFF2-40B4-BE49-F238E27FC236}">
                <a16:creationId xmlns:a16="http://schemas.microsoft.com/office/drawing/2014/main" id="{5E4871D4-47D3-4A88-9E90-08397F67AE1F}"/>
              </a:ext>
            </a:extLst>
          </p:cNvPr>
          <p:cNvSpPr/>
          <p:nvPr/>
        </p:nvSpPr>
        <p:spPr>
          <a:xfrm>
            <a:off x="7964557" y="136525"/>
            <a:ext cx="4227443" cy="1519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3" name="Diagrama 12">
            <a:extLst>
              <a:ext uri="{FF2B5EF4-FFF2-40B4-BE49-F238E27FC236}">
                <a16:creationId xmlns:a16="http://schemas.microsoft.com/office/drawing/2014/main" id="{E8C3F032-E1FB-4C15-A8FF-5091DFB77D39}"/>
              </a:ext>
            </a:extLst>
          </p:cNvPr>
          <p:cNvGraphicFramePr/>
          <p:nvPr>
            <p:extLst>
              <p:ext uri="{D42A27DB-BD31-4B8C-83A1-F6EECF244321}">
                <p14:modId xmlns:p14="http://schemas.microsoft.com/office/powerpoint/2010/main" val="2439235507"/>
              </p:ext>
            </p:extLst>
          </p:nvPr>
        </p:nvGraphicFramePr>
        <p:xfrm>
          <a:off x="1840391" y="476572"/>
          <a:ext cx="8511216" cy="5399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a:extLst>
              <a:ext uri="{FF2B5EF4-FFF2-40B4-BE49-F238E27FC236}">
                <a16:creationId xmlns:a16="http://schemas.microsoft.com/office/drawing/2014/main" id="{6595D9CD-9C7C-4FAD-A83C-24BA6A95B992}"/>
              </a:ext>
            </a:extLst>
          </p:cNvPr>
          <p:cNvSpPr txBox="1"/>
          <p:nvPr/>
        </p:nvSpPr>
        <p:spPr>
          <a:xfrm>
            <a:off x="1113183" y="136525"/>
            <a:ext cx="3657600" cy="369332"/>
          </a:xfrm>
          <a:prstGeom prst="rect">
            <a:avLst/>
          </a:prstGeom>
          <a:noFill/>
        </p:spPr>
        <p:txBody>
          <a:bodyPr wrap="square" rtlCol="0">
            <a:spAutoFit/>
          </a:bodyPr>
          <a:lstStyle/>
          <a:p>
            <a:r>
              <a:rPr lang="es-ES" b="1" dirty="0"/>
              <a:t>Temario:</a:t>
            </a:r>
          </a:p>
        </p:txBody>
      </p:sp>
    </p:spTree>
    <p:extLst>
      <p:ext uri="{BB962C8B-B14F-4D97-AF65-F5344CB8AC3E}">
        <p14:creationId xmlns:p14="http://schemas.microsoft.com/office/powerpoint/2010/main" val="96462130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D77F4A35-959E-43C7-9DAC-2A10AFB54739}"/>
              </a:ext>
            </a:extLst>
          </p:cNvPr>
          <p:cNvSpPr>
            <a:spLocks noGrp="1"/>
          </p:cNvSpPr>
          <p:nvPr>
            <p:ph type="sldNum" sz="quarter" idx="12"/>
          </p:nvPr>
        </p:nvSpPr>
        <p:spPr/>
        <p:txBody>
          <a:bodyPr/>
          <a:lstStyle/>
          <a:p>
            <a:fld id="{885F3971-D4EA-4750-870A-E840FF82DE7C}" type="slidenum">
              <a:rPr lang="es-ES" smtClean="0"/>
              <a:pPr/>
              <a:t>20</a:t>
            </a:fld>
            <a:endParaRPr lang="es-ES"/>
          </a:p>
        </p:txBody>
      </p:sp>
      <p:pic>
        <p:nvPicPr>
          <p:cNvPr id="5" name="Imagen 4">
            <a:extLst>
              <a:ext uri="{FF2B5EF4-FFF2-40B4-BE49-F238E27FC236}">
                <a16:creationId xmlns:a16="http://schemas.microsoft.com/office/drawing/2014/main" id="{AEAEF9C8-7F51-4744-B15A-71AF1579256B}"/>
              </a:ext>
            </a:extLst>
          </p:cNvPr>
          <p:cNvPicPr>
            <a:picLocks noChangeAspect="1"/>
          </p:cNvPicPr>
          <p:nvPr/>
        </p:nvPicPr>
        <p:blipFill rotWithShape="1">
          <a:blip r:embed="rId2"/>
          <a:srcRect l="17381" t="5904" r="15238" b="5587"/>
          <a:stretch/>
        </p:blipFill>
        <p:spPr>
          <a:xfrm>
            <a:off x="0" y="136525"/>
            <a:ext cx="8215085" cy="6066971"/>
          </a:xfrm>
          <a:prstGeom prst="rect">
            <a:avLst/>
          </a:prstGeom>
        </p:spPr>
      </p:pic>
      <p:sp>
        <p:nvSpPr>
          <p:cNvPr id="6" name="Rectángulo 5">
            <a:extLst>
              <a:ext uri="{FF2B5EF4-FFF2-40B4-BE49-F238E27FC236}">
                <a16:creationId xmlns:a16="http://schemas.microsoft.com/office/drawing/2014/main" id="{03D732B2-35C7-4D66-8770-71601328FA69}"/>
              </a:ext>
            </a:extLst>
          </p:cNvPr>
          <p:cNvSpPr/>
          <p:nvPr/>
        </p:nvSpPr>
        <p:spPr>
          <a:xfrm>
            <a:off x="8610600" y="3170010"/>
            <a:ext cx="3251200" cy="369332"/>
          </a:xfrm>
          <a:prstGeom prst="rect">
            <a:avLst/>
          </a:prstGeom>
        </p:spPr>
        <p:txBody>
          <a:bodyPr wrap="square">
            <a:spAutoFit/>
          </a:bodyPr>
          <a:lstStyle/>
          <a:p>
            <a:r>
              <a:rPr lang="es-ES" dirty="0"/>
              <a:t> </a:t>
            </a:r>
          </a:p>
        </p:txBody>
      </p:sp>
      <p:sp>
        <p:nvSpPr>
          <p:cNvPr id="7" name="Rectángulo 6">
            <a:extLst>
              <a:ext uri="{FF2B5EF4-FFF2-40B4-BE49-F238E27FC236}">
                <a16:creationId xmlns:a16="http://schemas.microsoft.com/office/drawing/2014/main" id="{7D2F126E-4100-4B6E-A053-287792643C75}"/>
              </a:ext>
            </a:extLst>
          </p:cNvPr>
          <p:cNvSpPr/>
          <p:nvPr/>
        </p:nvSpPr>
        <p:spPr>
          <a:xfrm>
            <a:off x="8107333" y="1438341"/>
            <a:ext cx="4084667" cy="646331"/>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dirty="0"/>
              <a:t>Componentes de una Central </a:t>
            </a:r>
            <a:r>
              <a:rPr lang="es-ES" dirty="0" err="1"/>
              <a:t>Termosolar</a:t>
            </a:r>
            <a:r>
              <a:rPr lang="es-ES" dirty="0"/>
              <a:t> de Generación Eléctrica</a:t>
            </a:r>
          </a:p>
        </p:txBody>
      </p:sp>
    </p:spTree>
    <p:extLst>
      <p:ext uri="{BB962C8B-B14F-4D97-AF65-F5344CB8AC3E}">
        <p14:creationId xmlns:p14="http://schemas.microsoft.com/office/powerpoint/2010/main" val="3288718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766532-0FFE-4A0E-B70A-D7FD4D9D791B}"/>
              </a:ext>
            </a:extLst>
          </p:cNvPr>
          <p:cNvSpPr>
            <a:spLocks noGrp="1"/>
          </p:cNvSpPr>
          <p:nvPr>
            <p:ph type="sldNum" sz="quarter" idx="12"/>
          </p:nvPr>
        </p:nvSpPr>
        <p:spPr/>
        <p:txBody>
          <a:bodyPr/>
          <a:lstStyle/>
          <a:p>
            <a:fld id="{885F3971-D4EA-4750-870A-E840FF82DE7C}" type="slidenum">
              <a:rPr lang="es-ES" smtClean="0"/>
              <a:pPr/>
              <a:t>21</a:t>
            </a:fld>
            <a:endParaRPr lang="es-ES"/>
          </a:p>
        </p:txBody>
      </p:sp>
      <p:pic>
        <p:nvPicPr>
          <p:cNvPr id="5" name="Imagen 4">
            <a:extLst>
              <a:ext uri="{FF2B5EF4-FFF2-40B4-BE49-F238E27FC236}">
                <a16:creationId xmlns:a16="http://schemas.microsoft.com/office/drawing/2014/main" id="{7432E181-9DCC-4BD1-8DC8-C6801A4C1F81}"/>
              </a:ext>
            </a:extLst>
          </p:cNvPr>
          <p:cNvPicPr>
            <a:picLocks noChangeAspect="1"/>
          </p:cNvPicPr>
          <p:nvPr/>
        </p:nvPicPr>
        <p:blipFill rotWithShape="1">
          <a:blip r:embed="rId2"/>
          <a:srcRect l="17065" t="23369" r="17826" b="14572"/>
          <a:stretch/>
        </p:blipFill>
        <p:spPr>
          <a:xfrm>
            <a:off x="2034996" y="1877114"/>
            <a:ext cx="8358447" cy="4479236"/>
          </a:xfrm>
          <a:prstGeom prst="rect">
            <a:avLst/>
          </a:prstGeom>
        </p:spPr>
      </p:pic>
      <p:sp>
        <p:nvSpPr>
          <p:cNvPr id="7" name="Rectángulo 6">
            <a:extLst>
              <a:ext uri="{FF2B5EF4-FFF2-40B4-BE49-F238E27FC236}">
                <a16:creationId xmlns:a16="http://schemas.microsoft.com/office/drawing/2014/main" id="{BA0A34DC-E226-41C8-8622-CE06C1BC0002}"/>
              </a:ext>
            </a:extLst>
          </p:cNvPr>
          <p:cNvSpPr/>
          <p:nvPr/>
        </p:nvSpPr>
        <p:spPr>
          <a:xfrm>
            <a:off x="2632212" y="1289419"/>
            <a:ext cx="6927575"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2000" dirty="0"/>
              <a:t>Diagrama esquemático del campo de colectores solares ACUREX</a:t>
            </a:r>
          </a:p>
        </p:txBody>
      </p:sp>
      <p:sp>
        <p:nvSpPr>
          <p:cNvPr id="8" name="Título 1">
            <a:extLst>
              <a:ext uri="{FF2B5EF4-FFF2-40B4-BE49-F238E27FC236}">
                <a16:creationId xmlns:a16="http://schemas.microsoft.com/office/drawing/2014/main" id="{39159233-A802-4F71-8D76-397CF621CD33}"/>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252753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B2DD449-DC73-4926-811C-A7A18D1F6DDB}"/>
              </a:ext>
            </a:extLst>
          </p:cNvPr>
          <p:cNvSpPr>
            <a:spLocks noGrp="1"/>
          </p:cNvSpPr>
          <p:nvPr>
            <p:ph type="sldNum" sz="quarter" idx="12"/>
          </p:nvPr>
        </p:nvSpPr>
        <p:spPr/>
        <p:txBody>
          <a:bodyPr/>
          <a:lstStyle/>
          <a:p>
            <a:fld id="{885F3971-D4EA-4750-870A-E840FF82DE7C}" type="slidenum">
              <a:rPr lang="es-ES" smtClean="0"/>
              <a:pPr/>
              <a:t>22</a:t>
            </a:fld>
            <a:endParaRPr lang="es-ES"/>
          </a:p>
        </p:txBody>
      </p:sp>
      <p:sp>
        <p:nvSpPr>
          <p:cNvPr id="6" name="Rectángulo 5">
            <a:extLst>
              <a:ext uri="{FF2B5EF4-FFF2-40B4-BE49-F238E27FC236}">
                <a16:creationId xmlns:a16="http://schemas.microsoft.com/office/drawing/2014/main" id="{0E966CF8-0E24-42B0-8154-BBBD27784BAE}"/>
              </a:ext>
            </a:extLst>
          </p:cNvPr>
          <p:cNvSpPr/>
          <p:nvPr/>
        </p:nvSpPr>
        <p:spPr>
          <a:xfrm>
            <a:off x="667576" y="1282352"/>
            <a:ext cx="5600701" cy="95410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a:t>
            </a:r>
            <a:r>
              <a:rPr lang="pt-BR" sz="2800" dirty="0"/>
              <a:t>Sistema Captador: </a:t>
            </a:r>
          </a:p>
          <a:p>
            <a:pPr algn="just"/>
            <a:r>
              <a:rPr lang="pt-BR" sz="2800" dirty="0" err="1"/>
              <a:t>Colectores</a:t>
            </a:r>
            <a:r>
              <a:rPr lang="pt-BR" sz="2800" dirty="0"/>
              <a:t> Cilindro Parabólicos (CCP)</a:t>
            </a:r>
            <a:endParaRPr lang="es-ES" sz="2800" dirty="0"/>
          </a:p>
        </p:txBody>
      </p:sp>
      <p:sp>
        <p:nvSpPr>
          <p:cNvPr id="8" name="Rectángulo 7">
            <a:extLst>
              <a:ext uri="{FF2B5EF4-FFF2-40B4-BE49-F238E27FC236}">
                <a16:creationId xmlns:a16="http://schemas.microsoft.com/office/drawing/2014/main" id="{6BC6AD5A-5B5C-4CCC-88FB-6D28B00335F5}"/>
              </a:ext>
            </a:extLst>
          </p:cNvPr>
          <p:cNvSpPr/>
          <p:nvPr/>
        </p:nvSpPr>
        <p:spPr>
          <a:xfrm>
            <a:off x="667576" y="3072276"/>
            <a:ext cx="4012096" cy="193899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Concentran la radiación solar mediante espejos con forma parabólica en una tubería absorbente que pasa por el foco de la parábola.</a:t>
            </a:r>
          </a:p>
        </p:txBody>
      </p:sp>
      <p:cxnSp>
        <p:nvCxnSpPr>
          <p:cNvPr id="10" name="Conector: angular 9">
            <a:extLst>
              <a:ext uri="{FF2B5EF4-FFF2-40B4-BE49-F238E27FC236}">
                <a16:creationId xmlns:a16="http://schemas.microsoft.com/office/drawing/2014/main" id="{CD91F004-D07A-4D9C-8C88-FAE63C5EF73A}"/>
              </a:ext>
            </a:extLst>
          </p:cNvPr>
          <p:cNvCxnSpPr>
            <a:cxnSpLocks/>
            <a:stCxn id="6" idx="1"/>
            <a:endCxn id="8" idx="1"/>
          </p:cNvCxnSpPr>
          <p:nvPr/>
        </p:nvCxnSpPr>
        <p:spPr>
          <a:xfrm rot="10800000" flipV="1">
            <a:off x="667576" y="1759406"/>
            <a:ext cx="12700" cy="2282366"/>
          </a:xfrm>
          <a:prstGeom prst="bentConnector3">
            <a:avLst>
              <a:gd name="adj1" fmla="val 1800000"/>
            </a:avLst>
          </a:prstGeom>
          <a:ln w="12700">
            <a:tailEnd type="triangle"/>
          </a:ln>
        </p:spPr>
        <p:style>
          <a:lnRef idx="1">
            <a:schemeClr val="dk1"/>
          </a:lnRef>
          <a:fillRef idx="0">
            <a:schemeClr val="dk1"/>
          </a:fillRef>
          <a:effectRef idx="0">
            <a:schemeClr val="dk1"/>
          </a:effectRef>
          <a:fontRef idx="minor">
            <a:schemeClr val="tx1"/>
          </a:fontRef>
        </p:style>
      </p:cxnSp>
      <p:pic>
        <p:nvPicPr>
          <p:cNvPr id="15" name="Imagen 14">
            <a:extLst>
              <a:ext uri="{FF2B5EF4-FFF2-40B4-BE49-F238E27FC236}">
                <a16:creationId xmlns:a16="http://schemas.microsoft.com/office/drawing/2014/main" id="{E92F6814-C763-4F46-A834-6850A0AF5126}"/>
              </a:ext>
            </a:extLst>
          </p:cNvPr>
          <p:cNvPicPr>
            <a:picLocks noChangeAspect="1"/>
          </p:cNvPicPr>
          <p:nvPr/>
        </p:nvPicPr>
        <p:blipFill>
          <a:blip r:embed="rId2"/>
          <a:stretch>
            <a:fillRect/>
          </a:stretch>
        </p:blipFill>
        <p:spPr>
          <a:xfrm>
            <a:off x="6522554" y="1282352"/>
            <a:ext cx="5295900" cy="4381500"/>
          </a:xfrm>
          <a:prstGeom prst="rect">
            <a:avLst/>
          </a:prstGeom>
        </p:spPr>
      </p:pic>
      <p:sp>
        <p:nvSpPr>
          <p:cNvPr id="23" name="Título 1">
            <a:extLst>
              <a:ext uri="{FF2B5EF4-FFF2-40B4-BE49-F238E27FC236}">
                <a16:creationId xmlns:a16="http://schemas.microsoft.com/office/drawing/2014/main" id="{E61C0F98-53E5-484A-BBAD-41D5749674A6}"/>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3129982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B2DD449-DC73-4926-811C-A7A18D1F6DDB}"/>
              </a:ext>
            </a:extLst>
          </p:cNvPr>
          <p:cNvSpPr>
            <a:spLocks noGrp="1"/>
          </p:cNvSpPr>
          <p:nvPr>
            <p:ph type="sldNum" sz="quarter" idx="12"/>
          </p:nvPr>
        </p:nvSpPr>
        <p:spPr/>
        <p:txBody>
          <a:bodyPr/>
          <a:lstStyle/>
          <a:p>
            <a:fld id="{885F3971-D4EA-4750-870A-E840FF82DE7C}" type="slidenum">
              <a:rPr lang="es-ES" smtClean="0"/>
              <a:pPr/>
              <a:t>23</a:t>
            </a:fld>
            <a:endParaRPr lang="es-ES"/>
          </a:p>
        </p:txBody>
      </p:sp>
      <p:sp>
        <p:nvSpPr>
          <p:cNvPr id="6" name="Rectángulo 5">
            <a:extLst>
              <a:ext uri="{FF2B5EF4-FFF2-40B4-BE49-F238E27FC236}">
                <a16:creationId xmlns:a16="http://schemas.microsoft.com/office/drawing/2014/main" id="{0E966CF8-0E24-42B0-8154-BBBD27784BAE}"/>
              </a:ext>
            </a:extLst>
          </p:cNvPr>
          <p:cNvSpPr/>
          <p:nvPr/>
        </p:nvSpPr>
        <p:spPr>
          <a:xfrm>
            <a:off x="667576" y="1282352"/>
            <a:ext cx="3069537" cy="95410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a:t>
            </a:r>
            <a:r>
              <a:rPr lang="pt-BR" sz="2800" dirty="0"/>
              <a:t>Sistema Captador:</a:t>
            </a:r>
          </a:p>
          <a:p>
            <a:pPr algn="just"/>
            <a:r>
              <a:rPr lang="pt-BR" sz="2800" dirty="0"/>
              <a:t> Tubo </a:t>
            </a:r>
            <a:r>
              <a:rPr lang="pt-BR" sz="2800" dirty="0" err="1"/>
              <a:t>Absorbente</a:t>
            </a:r>
            <a:endParaRPr lang="es-ES" sz="2800" dirty="0"/>
          </a:p>
        </p:txBody>
      </p:sp>
      <p:sp>
        <p:nvSpPr>
          <p:cNvPr id="8" name="Rectángulo 7">
            <a:extLst>
              <a:ext uri="{FF2B5EF4-FFF2-40B4-BE49-F238E27FC236}">
                <a16:creationId xmlns:a16="http://schemas.microsoft.com/office/drawing/2014/main" id="{6BC6AD5A-5B5C-4CCC-88FB-6D28B00335F5}"/>
              </a:ext>
            </a:extLst>
          </p:cNvPr>
          <p:cNvSpPr/>
          <p:nvPr/>
        </p:nvSpPr>
        <p:spPr>
          <a:xfrm>
            <a:off x="667576" y="2616864"/>
            <a:ext cx="4012096" cy="3046988"/>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a:t>
            </a:r>
            <a:r>
              <a:rPr lang="es-EC" sz="2400" dirty="0"/>
              <a:t>Puede constar de dos tubos concéntricos. El tubo interior </a:t>
            </a:r>
            <a:r>
              <a:rPr lang="es-EC" sz="2400" dirty="0" err="1"/>
              <a:t>esde</a:t>
            </a:r>
            <a:r>
              <a:rPr lang="es-EC" sz="2400" dirty="0"/>
              <a:t> cristal con una capa de absorción metálica y debe proporcionar un elevado rendimiento térmico, es por donde circula el fluido que se calienta</a:t>
            </a:r>
            <a:endParaRPr lang="es-ES" sz="2400" dirty="0"/>
          </a:p>
        </p:txBody>
      </p:sp>
      <p:cxnSp>
        <p:nvCxnSpPr>
          <p:cNvPr id="10" name="Conector: angular 9">
            <a:extLst>
              <a:ext uri="{FF2B5EF4-FFF2-40B4-BE49-F238E27FC236}">
                <a16:creationId xmlns:a16="http://schemas.microsoft.com/office/drawing/2014/main" id="{CD91F004-D07A-4D9C-8C88-FAE63C5EF73A}"/>
              </a:ext>
            </a:extLst>
          </p:cNvPr>
          <p:cNvCxnSpPr>
            <a:cxnSpLocks/>
            <a:stCxn id="6" idx="1"/>
            <a:endCxn id="8" idx="1"/>
          </p:cNvCxnSpPr>
          <p:nvPr/>
        </p:nvCxnSpPr>
        <p:spPr>
          <a:xfrm rot="10800000" flipV="1">
            <a:off x="667576" y="1759406"/>
            <a:ext cx="12700" cy="2380952"/>
          </a:xfrm>
          <a:prstGeom prst="bentConnector3">
            <a:avLst>
              <a:gd name="adj1" fmla="val 1800000"/>
            </a:avLst>
          </a:prstGeom>
          <a:ln w="12700">
            <a:tailEnd type="triangle"/>
          </a:ln>
        </p:spPr>
        <p:style>
          <a:lnRef idx="1">
            <a:schemeClr val="dk1"/>
          </a:lnRef>
          <a:fillRef idx="0">
            <a:schemeClr val="dk1"/>
          </a:fillRef>
          <a:effectRef idx="0">
            <a:schemeClr val="dk1"/>
          </a:effectRef>
          <a:fontRef idx="minor">
            <a:schemeClr val="tx1"/>
          </a:fontRef>
        </p:style>
      </p:cxnSp>
      <p:pic>
        <p:nvPicPr>
          <p:cNvPr id="7" name="Imagen 6">
            <a:extLst>
              <a:ext uri="{FF2B5EF4-FFF2-40B4-BE49-F238E27FC236}">
                <a16:creationId xmlns:a16="http://schemas.microsoft.com/office/drawing/2014/main" id="{3F92CE9D-BBD0-4973-AC98-B335767F6713}"/>
              </a:ext>
            </a:extLst>
          </p:cNvPr>
          <p:cNvPicPr>
            <a:picLocks noChangeAspect="1"/>
          </p:cNvPicPr>
          <p:nvPr/>
        </p:nvPicPr>
        <p:blipFill>
          <a:blip r:embed="rId2"/>
          <a:stretch>
            <a:fillRect/>
          </a:stretch>
        </p:blipFill>
        <p:spPr>
          <a:xfrm>
            <a:off x="5766371" y="2232334"/>
            <a:ext cx="5377036" cy="3046987"/>
          </a:xfrm>
          <a:prstGeom prst="rect">
            <a:avLst/>
          </a:prstGeom>
        </p:spPr>
      </p:pic>
      <p:sp>
        <p:nvSpPr>
          <p:cNvPr id="11" name="Título 1">
            <a:extLst>
              <a:ext uri="{FF2B5EF4-FFF2-40B4-BE49-F238E27FC236}">
                <a16:creationId xmlns:a16="http://schemas.microsoft.com/office/drawing/2014/main" id="{55981C84-0906-469B-B646-8EB45627E581}"/>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117278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B2DD449-DC73-4926-811C-A7A18D1F6DDB}"/>
              </a:ext>
            </a:extLst>
          </p:cNvPr>
          <p:cNvSpPr>
            <a:spLocks noGrp="1"/>
          </p:cNvSpPr>
          <p:nvPr>
            <p:ph type="sldNum" sz="quarter" idx="12"/>
          </p:nvPr>
        </p:nvSpPr>
        <p:spPr/>
        <p:txBody>
          <a:bodyPr/>
          <a:lstStyle/>
          <a:p>
            <a:fld id="{885F3971-D4EA-4750-870A-E840FF82DE7C}" type="slidenum">
              <a:rPr lang="es-ES" smtClean="0"/>
              <a:pPr/>
              <a:t>24</a:t>
            </a:fld>
            <a:endParaRPr lang="es-ES"/>
          </a:p>
        </p:txBody>
      </p:sp>
      <p:sp>
        <p:nvSpPr>
          <p:cNvPr id="6" name="Rectángulo 5">
            <a:extLst>
              <a:ext uri="{FF2B5EF4-FFF2-40B4-BE49-F238E27FC236}">
                <a16:creationId xmlns:a16="http://schemas.microsoft.com/office/drawing/2014/main" id="{0E966CF8-0E24-42B0-8154-BBBD27784BAE}"/>
              </a:ext>
            </a:extLst>
          </p:cNvPr>
          <p:cNvSpPr/>
          <p:nvPr/>
        </p:nvSpPr>
        <p:spPr>
          <a:xfrm>
            <a:off x="667576" y="1282352"/>
            <a:ext cx="3496919" cy="95410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a:t>
            </a:r>
            <a:r>
              <a:rPr lang="pt-BR" sz="2800" dirty="0"/>
              <a:t>Sistema </a:t>
            </a:r>
            <a:r>
              <a:rPr lang="pt-BR" sz="2800" dirty="0" err="1"/>
              <a:t>Absorbedor</a:t>
            </a:r>
            <a:r>
              <a:rPr lang="pt-BR" sz="2800" dirty="0"/>
              <a:t>: Fluido Térmico</a:t>
            </a:r>
            <a:endParaRPr lang="es-ES" sz="2800" dirty="0"/>
          </a:p>
        </p:txBody>
      </p:sp>
      <p:sp>
        <p:nvSpPr>
          <p:cNvPr id="8" name="Rectángulo 7">
            <a:extLst>
              <a:ext uri="{FF2B5EF4-FFF2-40B4-BE49-F238E27FC236}">
                <a16:creationId xmlns:a16="http://schemas.microsoft.com/office/drawing/2014/main" id="{6BC6AD5A-5B5C-4CCC-88FB-6D28B00335F5}"/>
              </a:ext>
            </a:extLst>
          </p:cNvPr>
          <p:cNvSpPr/>
          <p:nvPr/>
        </p:nvSpPr>
        <p:spPr>
          <a:xfrm>
            <a:off x="667576" y="2616864"/>
            <a:ext cx="4012096"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a:t>
            </a:r>
            <a:r>
              <a:rPr lang="es-EC" sz="2400" dirty="0"/>
              <a:t>Circula por el interior del tubo receptor que se utiliza en</a:t>
            </a:r>
          </a:p>
          <a:p>
            <a:pPr algn="just"/>
            <a:r>
              <a:rPr lang="es-EC" sz="2400" dirty="0"/>
              <a:t>los CCP.</a:t>
            </a:r>
            <a:endParaRPr lang="es-ES" sz="2400" dirty="0"/>
          </a:p>
        </p:txBody>
      </p:sp>
      <p:cxnSp>
        <p:nvCxnSpPr>
          <p:cNvPr id="10" name="Conector: angular 9">
            <a:extLst>
              <a:ext uri="{FF2B5EF4-FFF2-40B4-BE49-F238E27FC236}">
                <a16:creationId xmlns:a16="http://schemas.microsoft.com/office/drawing/2014/main" id="{CD91F004-D07A-4D9C-8C88-FAE63C5EF73A}"/>
              </a:ext>
            </a:extLst>
          </p:cNvPr>
          <p:cNvCxnSpPr>
            <a:cxnSpLocks/>
            <a:stCxn id="6" idx="1"/>
            <a:endCxn id="8" idx="1"/>
          </p:cNvCxnSpPr>
          <p:nvPr/>
        </p:nvCxnSpPr>
        <p:spPr>
          <a:xfrm rot="10800000" flipV="1">
            <a:off x="667576" y="1759405"/>
            <a:ext cx="12700" cy="1457623"/>
          </a:xfrm>
          <a:prstGeom prst="bentConnector3">
            <a:avLst>
              <a:gd name="adj1" fmla="val 1800000"/>
            </a:avLst>
          </a:prstGeom>
          <a:ln w="12700">
            <a:tailEnd type="triangle"/>
          </a:ln>
        </p:spPr>
        <p:style>
          <a:lnRef idx="1">
            <a:schemeClr val="dk1"/>
          </a:lnRef>
          <a:fillRef idx="0">
            <a:schemeClr val="dk1"/>
          </a:fillRef>
          <a:effectRef idx="0">
            <a:schemeClr val="dk1"/>
          </a:effectRef>
          <a:fontRef idx="minor">
            <a:schemeClr val="tx1"/>
          </a:fontRef>
        </p:style>
      </p:cxnSp>
      <p:sp>
        <p:nvSpPr>
          <p:cNvPr id="3" name="Abrir llave 2">
            <a:extLst>
              <a:ext uri="{FF2B5EF4-FFF2-40B4-BE49-F238E27FC236}">
                <a16:creationId xmlns:a16="http://schemas.microsoft.com/office/drawing/2014/main" id="{6611E8FE-C489-4DBC-B2BF-8C3C090C3EF0}"/>
              </a:ext>
            </a:extLst>
          </p:cNvPr>
          <p:cNvSpPr/>
          <p:nvPr/>
        </p:nvSpPr>
        <p:spPr>
          <a:xfrm>
            <a:off x="5165594" y="1414669"/>
            <a:ext cx="1129190" cy="4028661"/>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2" name="Rectángulo 11">
            <a:extLst>
              <a:ext uri="{FF2B5EF4-FFF2-40B4-BE49-F238E27FC236}">
                <a16:creationId xmlns:a16="http://schemas.microsoft.com/office/drawing/2014/main" id="{95963ECF-5540-496A-A361-8FF043EE64DB}"/>
              </a:ext>
            </a:extLst>
          </p:cNvPr>
          <p:cNvSpPr/>
          <p:nvPr/>
        </p:nvSpPr>
        <p:spPr>
          <a:xfrm>
            <a:off x="6643478" y="1905506"/>
            <a:ext cx="4012096" cy="3046988"/>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s-ES" sz="2400" dirty="0"/>
              <a:t> Agua desmineralizada, o una mezcla con Etileno-Glicol, para aplicaciones de (&lt;200ºC).</a:t>
            </a:r>
          </a:p>
          <a:p>
            <a:endParaRPr lang="es-ES" sz="2400" dirty="0"/>
          </a:p>
          <a:p>
            <a:pPr marL="285750" indent="-285750">
              <a:buFont typeface="Arial" panose="020B0604020202020204" pitchFamily="34" charset="0"/>
              <a:buChar char="•"/>
            </a:pPr>
            <a:r>
              <a:rPr lang="es-ES" sz="2400" dirty="0"/>
              <a:t>Aceites térmicos sintéticos para aplicaciones de </a:t>
            </a:r>
          </a:p>
          <a:p>
            <a:r>
              <a:rPr lang="es-ES" sz="2400" dirty="0"/>
              <a:t>(200ºC &lt; T &lt; 450ºC)</a:t>
            </a:r>
          </a:p>
        </p:txBody>
      </p:sp>
      <p:sp>
        <p:nvSpPr>
          <p:cNvPr id="13" name="Título 1">
            <a:extLst>
              <a:ext uri="{FF2B5EF4-FFF2-40B4-BE49-F238E27FC236}">
                <a16:creationId xmlns:a16="http://schemas.microsoft.com/office/drawing/2014/main" id="{E8660BA5-F5EE-4AAE-BAC1-B5314DFAE749}"/>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248286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B2DD449-DC73-4926-811C-A7A18D1F6DDB}"/>
              </a:ext>
            </a:extLst>
          </p:cNvPr>
          <p:cNvSpPr>
            <a:spLocks noGrp="1"/>
          </p:cNvSpPr>
          <p:nvPr>
            <p:ph type="sldNum" sz="quarter" idx="12"/>
          </p:nvPr>
        </p:nvSpPr>
        <p:spPr/>
        <p:txBody>
          <a:bodyPr/>
          <a:lstStyle/>
          <a:p>
            <a:fld id="{885F3971-D4EA-4750-870A-E840FF82DE7C}" type="slidenum">
              <a:rPr lang="es-ES" smtClean="0"/>
              <a:pPr/>
              <a:t>25</a:t>
            </a:fld>
            <a:endParaRPr lang="es-ES"/>
          </a:p>
        </p:txBody>
      </p:sp>
      <p:sp>
        <p:nvSpPr>
          <p:cNvPr id="6" name="Rectángulo 5">
            <a:extLst>
              <a:ext uri="{FF2B5EF4-FFF2-40B4-BE49-F238E27FC236}">
                <a16:creationId xmlns:a16="http://schemas.microsoft.com/office/drawing/2014/main" id="{0E966CF8-0E24-42B0-8154-BBBD27784BAE}"/>
              </a:ext>
            </a:extLst>
          </p:cNvPr>
          <p:cNvSpPr/>
          <p:nvPr/>
        </p:nvSpPr>
        <p:spPr>
          <a:xfrm>
            <a:off x="2480641" y="1918456"/>
            <a:ext cx="6647624" cy="95410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Sistema de Almacenamiento Térmico : Tanque de Almacenamiento</a:t>
            </a:r>
          </a:p>
        </p:txBody>
      </p:sp>
      <p:sp>
        <p:nvSpPr>
          <p:cNvPr id="8" name="Rectángulo 7">
            <a:extLst>
              <a:ext uri="{FF2B5EF4-FFF2-40B4-BE49-F238E27FC236}">
                <a16:creationId xmlns:a16="http://schemas.microsoft.com/office/drawing/2014/main" id="{6BC6AD5A-5B5C-4CCC-88FB-6D28B00335F5}"/>
              </a:ext>
            </a:extLst>
          </p:cNvPr>
          <p:cNvSpPr/>
          <p:nvPr/>
        </p:nvSpPr>
        <p:spPr>
          <a:xfrm>
            <a:off x="2480640" y="3252968"/>
            <a:ext cx="6647623" cy="156966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a:t>
            </a:r>
            <a:r>
              <a:rPr lang="es-EC" sz="2400" dirty="0"/>
              <a:t>Es un elemento que se incluye para permitir la producción flexible de electricidad y proporcionar un amortiguador entre la generación de electricidad y la entrada solar fluctuante</a:t>
            </a:r>
            <a:endParaRPr lang="es-ES" sz="2400" dirty="0"/>
          </a:p>
        </p:txBody>
      </p:sp>
      <p:cxnSp>
        <p:nvCxnSpPr>
          <p:cNvPr id="10" name="Conector: angular 9">
            <a:extLst>
              <a:ext uri="{FF2B5EF4-FFF2-40B4-BE49-F238E27FC236}">
                <a16:creationId xmlns:a16="http://schemas.microsoft.com/office/drawing/2014/main" id="{CD91F004-D07A-4D9C-8C88-FAE63C5EF73A}"/>
              </a:ext>
            </a:extLst>
          </p:cNvPr>
          <p:cNvCxnSpPr>
            <a:cxnSpLocks/>
            <a:stCxn id="6" idx="1"/>
            <a:endCxn id="8" idx="1"/>
          </p:cNvCxnSpPr>
          <p:nvPr/>
        </p:nvCxnSpPr>
        <p:spPr>
          <a:xfrm rot="10800000" flipV="1">
            <a:off x="2480641" y="2395510"/>
            <a:ext cx="1" cy="1642288"/>
          </a:xfrm>
          <a:prstGeom prst="bentConnector3">
            <a:avLst>
              <a:gd name="adj1" fmla="val 22860100000"/>
            </a:avLst>
          </a:prstGeom>
          <a:ln w="12700">
            <a:tailEnd type="triangle"/>
          </a:ln>
        </p:spPr>
        <p:style>
          <a:lnRef idx="1">
            <a:schemeClr val="dk1"/>
          </a:lnRef>
          <a:fillRef idx="0">
            <a:schemeClr val="dk1"/>
          </a:fillRef>
          <a:effectRef idx="0">
            <a:schemeClr val="dk1"/>
          </a:effectRef>
          <a:fontRef idx="minor">
            <a:schemeClr val="tx1"/>
          </a:fontRef>
        </p:style>
      </p:cxnSp>
      <p:sp>
        <p:nvSpPr>
          <p:cNvPr id="15" name="Título 1">
            <a:extLst>
              <a:ext uri="{FF2B5EF4-FFF2-40B4-BE49-F238E27FC236}">
                <a16:creationId xmlns:a16="http://schemas.microsoft.com/office/drawing/2014/main" id="{1A405FBB-0F49-4FB0-A615-43059BC79092}"/>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935543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B2DD449-DC73-4926-811C-A7A18D1F6DDB}"/>
              </a:ext>
            </a:extLst>
          </p:cNvPr>
          <p:cNvSpPr>
            <a:spLocks noGrp="1"/>
          </p:cNvSpPr>
          <p:nvPr>
            <p:ph type="sldNum" sz="quarter" idx="12"/>
          </p:nvPr>
        </p:nvSpPr>
        <p:spPr/>
        <p:txBody>
          <a:bodyPr/>
          <a:lstStyle/>
          <a:p>
            <a:fld id="{885F3971-D4EA-4750-870A-E840FF82DE7C}" type="slidenum">
              <a:rPr lang="es-ES" smtClean="0"/>
              <a:pPr/>
              <a:t>26</a:t>
            </a:fld>
            <a:endParaRPr lang="es-ES"/>
          </a:p>
        </p:txBody>
      </p:sp>
      <p:sp>
        <p:nvSpPr>
          <p:cNvPr id="6" name="Rectángulo 5">
            <a:extLst>
              <a:ext uri="{FF2B5EF4-FFF2-40B4-BE49-F238E27FC236}">
                <a16:creationId xmlns:a16="http://schemas.microsoft.com/office/drawing/2014/main" id="{0E966CF8-0E24-42B0-8154-BBBD27784BAE}"/>
              </a:ext>
            </a:extLst>
          </p:cNvPr>
          <p:cNvSpPr/>
          <p:nvPr/>
        </p:nvSpPr>
        <p:spPr>
          <a:xfrm>
            <a:off x="665093" y="1467882"/>
            <a:ext cx="6809134" cy="95410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Sistema de Conversión de Potencia:</a:t>
            </a:r>
          </a:p>
          <a:p>
            <a:r>
              <a:rPr lang="es-ES" sz="2800" dirty="0"/>
              <a:t> Intercambiador de Calor de Carcasa y Tubos</a:t>
            </a:r>
          </a:p>
        </p:txBody>
      </p:sp>
      <p:sp>
        <p:nvSpPr>
          <p:cNvPr id="8" name="Rectángulo 7">
            <a:extLst>
              <a:ext uri="{FF2B5EF4-FFF2-40B4-BE49-F238E27FC236}">
                <a16:creationId xmlns:a16="http://schemas.microsoft.com/office/drawing/2014/main" id="{6BC6AD5A-5B5C-4CCC-88FB-6D28B00335F5}"/>
              </a:ext>
            </a:extLst>
          </p:cNvPr>
          <p:cNvSpPr/>
          <p:nvPr/>
        </p:nvSpPr>
        <p:spPr>
          <a:xfrm>
            <a:off x="665092" y="2802394"/>
            <a:ext cx="4781551" cy="2308324"/>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a:t>
            </a:r>
            <a:r>
              <a:rPr lang="es-EC" sz="2400" dirty="0"/>
              <a:t>El fluido térmico se dirige a un intercambiador de calor cuando este fluido es aceite, para producir vapor que alimenta un proceso industrial (por ejemplo, una turbina para la generación eléctrica) </a:t>
            </a:r>
            <a:endParaRPr lang="es-ES" sz="2400" dirty="0"/>
          </a:p>
        </p:txBody>
      </p:sp>
      <p:cxnSp>
        <p:nvCxnSpPr>
          <p:cNvPr id="10" name="Conector: angular 9">
            <a:extLst>
              <a:ext uri="{FF2B5EF4-FFF2-40B4-BE49-F238E27FC236}">
                <a16:creationId xmlns:a16="http://schemas.microsoft.com/office/drawing/2014/main" id="{CD91F004-D07A-4D9C-8C88-FAE63C5EF73A}"/>
              </a:ext>
            </a:extLst>
          </p:cNvPr>
          <p:cNvCxnSpPr>
            <a:cxnSpLocks/>
            <a:stCxn id="6" idx="1"/>
            <a:endCxn id="8" idx="1"/>
          </p:cNvCxnSpPr>
          <p:nvPr/>
        </p:nvCxnSpPr>
        <p:spPr>
          <a:xfrm rot="10800000" flipV="1">
            <a:off x="665093" y="1944936"/>
            <a:ext cx="1" cy="2011620"/>
          </a:xfrm>
          <a:prstGeom prst="bentConnector3">
            <a:avLst>
              <a:gd name="adj1" fmla="val 22860100000"/>
            </a:avLst>
          </a:prstGeom>
          <a:ln w="12700">
            <a:tailEnd type="triangle"/>
          </a:ln>
        </p:spPr>
        <p:style>
          <a:lnRef idx="1">
            <a:schemeClr val="dk1"/>
          </a:lnRef>
          <a:fillRef idx="0">
            <a:schemeClr val="dk1"/>
          </a:fillRef>
          <a:effectRef idx="0">
            <a:schemeClr val="dk1"/>
          </a:effectRef>
          <a:fontRef idx="minor">
            <a:schemeClr val="tx1"/>
          </a:fontRef>
        </p:style>
      </p:cxnSp>
      <p:pic>
        <p:nvPicPr>
          <p:cNvPr id="7" name="Imagen 6">
            <a:extLst>
              <a:ext uri="{FF2B5EF4-FFF2-40B4-BE49-F238E27FC236}">
                <a16:creationId xmlns:a16="http://schemas.microsoft.com/office/drawing/2014/main" id="{59E7E20E-A3CC-438F-ABFA-70C9A1BAC9C2}"/>
              </a:ext>
            </a:extLst>
          </p:cNvPr>
          <p:cNvPicPr>
            <a:picLocks noChangeAspect="1"/>
          </p:cNvPicPr>
          <p:nvPr/>
        </p:nvPicPr>
        <p:blipFill rotWithShape="1">
          <a:blip r:embed="rId2"/>
          <a:srcRect l="26087" t="28350" r="27500" b="24625"/>
          <a:stretch/>
        </p:blipFill>
        <p:spPr>
          <a:xfrm>
            <a:off x="5999188" y="2586587"/>
            <a:ext cx="5625672" cy="3204614"/>
          </a:xfrm>
          <a:prstGeom prst="rect">
            <a:avLst/>
          </a:prstGeom>
        </p:spPr>
      </p:pic>
      <p:sp>
        <p:nvSpPr>
          <p:cNvPr id="11" name="Título 1">
            <a:extLst>
              <a:ext uri="{FF2B5EF4-FFF2-40B4-BE49-F238E27FC236}">
                <a16:creationId xmlns:a16="http://schemas.microsoft.com/office/drawing/2014/main" id="{F04A38E4-3D47-4863-B215-802A7BFC2AE7}"/>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Tecnología Solar Térmica de Concentración</a:t>
            </a:r>
          </a:p>
        </p:txBody>
      </p:sp>
    </p:spTree>
    <p:extLst>
      <p:ext uri="{BB962C8B-B14F-4D97-AF65-F5344CB8AC3E}">
        <p14:creationId xmlns:p14="http://schemas.microsoft.com/office/powerpoint/2010/main" val="4219309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B2DD449-DC73-4926-811C-A7A18D1F6DDB}"/>
              </a:ext>
            </a:extLst>
          </p:cNvPr>
          <p:cNvSpPr>
            <a:spLocks noGrp="1"/>
          </p:cNvSpPr>
          <p:nvPr>
            <p:ph type="sldNum" sz="quarter" idx="12"/>
          </p:nvPr>
        </p:nvSpPr>
        <p:spPr/>
        <p:txBody>
          <a:bodyPr/>
          <a:lstStyle/>
          <a:p>
            <a:fld id="{885F3971-D4EA-4750-870A-E840FF82DE7C}" type="slidenum">
              <a:rPr lang="es-ES" smtClean="0"/>
              <a:pPr/>
              <a:t>27</a:t>
            </a:fld>
            <a:endParaRPr lang="es-ES"/>
          </a:p>
        </p:txBody>
      </p:sp>
      <p:sp>
        <p:nvSpPr>
          <p:cNvPr id="6" name="Rectángulo 5">
            <a:extLst>
              <a:ext uri="{FF2B5EF4-FFF2-40B4-BE49-F238E27FC236}">
                <a16:creationId xmlns:a16="http://schemas.microsoft.com/office/drawing/2014/main" id="{0E966CF8-0E24-42B0-8154-BBBD27784BAE}"/>
              </a:ext>
            </a:extLst>
          </p:cNvPr>
          <p:cNvSpPr/>
          <p:nvPr/>
        </p:nvSpPr>
        <p:spPr>
          <a:xfrm>
            <a:off x="1156252" y="1794032"/>
            <a:ext cx="10688708"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Control Predictivo basado en Modelo  </a:t>
            </a:r>
            <a:r>
              <a:rPr lang="es-EC" sz="2800" i="1" dirty="0" err="1"/>
              <a:t>Model</a:t>
            </a:r>
            <a:r>
              <a:rPr lang="es-EC" sz="2800" i="1" dirty="0"/>
              <a:t> </a:t>
            </a:r>
            <a:r>
              <a:rPr lang="es-EC" sz="2800" i="1" dirty="0" err="1"/>
              <a:t>Predictive</a:t>
            </a:r>
            <a:r>
              <a:rPr lang="es-EC" sz="2800" i="1" dirty="0"/>
              <a:t> Control</a:t>
            </a:r>
            <a:r>
              <a:rPr lang="es-EC" sz="2800" dirty="0"/>
              <a:t> (MPC)</a:t>
            </a:r>
            <a:endParaRPr lang="es-ES" sz="2800" dirty="0"/>
          </a:p>
        </p:txBody>
      </p:sp>
      <p:sp>
        <p:nvSpPr>
          <p:cNvPr id="13" name="Rectángulo 12">
            <a:extLst>
              <a:ext uri="{FF2B5EF4-FFF2-40B4-BE49-F238E27FC236}">
                <a16:creationId xmlns:a16="http://schemas.microsoft.com/office/drawing/2014/main" id="{CD1BC6BD-A1B6-40DD-A4C0-C7ACC23AD460}"/>
              </a:ext>
            </a:extLst>
          </p:cNvPr>
          <p:cNvSpPr/>
          <p:nvPr/>
        </p:nvSpPr>
        <p:spPr>
          <a:xfrm>
            <a:off x="1490039" y="2940956"/>
            <a:ext cx="3337065"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a:t>
            </a:r>
            <a:r>
              <a:rPr lang="es-EC" sz="2400" dirty="0"/>
              <a:t>Modelo de Predicción</a:t>
            </a:r>
            <a:endParaRPr lang="es-ES" sz="2400" dirty="0"/>
          </a:p>
        </p:txBody>
      </p:sp>
      <p:sp>
        <p:nvSpPr>
          <p:cNvPr id="14" name="Rectángulo 13">
            <a:extLst>
              <a:ext uri="{FF2B5EF4-FFF2-40B4-BE49-F238E27FC236}">
                <a16:creationId xmlns:a16="http://schemas.microsoft.com/office/drawing/2014/main" id="{7D90CE89-6EE6-47F0-91E6-314CF9BAD92B}"/>
              </a:ext>
            </a:extLst>
          </p:cNvPr>
          <p:cNvSpPr/>
          <p:nvPr/>
        </p:nvSpPr>
        <p:spPr>
          <a:xfrm>
            <a:off x="1490039" y="3612964"/>
            <a:ext cx="3337065"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Función Objetivo</a:t>
            </a:r>
          </a:p>
        </p:txBody>
      </p:sp>
      <p:sp>
        <p:nvSpPr>
          <p:cNvPr id="16" name="Rectángulo 15">
            <a:extLst>
              <a:ext uri="{FF2B5EF4-FFF2-40B4-BE49-F238E27FC236}">
                <a16:creationId xmlns:a16="http://schemas.microsoft.com/office/drawing/2014/main" id="{58CD9298-8A0B-468A-AD7C-C7060C5DD502}"/>
              </a:ext>
            </a:extLst>
          </p:cNvPr>
          <p:cNvSpPr/>
          <p:nvPr/>
        </p:nvSpPr>
        <p:spPr>
          <a:xfrm>
            <a:off x="1490039" y="4284972"/>
            <a:ext cx="4755047"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a:t>
            </a:r>
            <a:r>
              <a:rPr lang="es-EC" sz="2400" dirty="0"/>
              <a:t>Obtención de la ley de control</a:t>
            </a:r>
            <a:endParaRPr lang="es-ES" sz="2400" dirty="0"/>
          </a:p>
        </p:txBody>
      </p:sp>
      <p:cxnSp>
        <p:nvCxnSpPr>
          <p:cNvPr id="18" name="Conector: angular 17">
            <a:extLst>
              <a:ext uri="{FF2B5EF4-FFF2-40B4-BE49-F238E27FC236}">
                <a16:creationId xmlns:a16="http://schemas.microsoft.com/office/drawing/2014/main" id="{3B9C7FCA-CC0B-4D37-8623-AB876EBF4437}"/>
              </a:ext>
            </a:extLst>
          </p:cNvPr>
          <p:cNvCxnSpPr>
            <a:stCxn id="6" idx="1"/>
            <a:endCxn id="13" idx="1"/>
          </p:cNvCxnSpPr>
          <p:nvPr/>
        </p:nvCxnSpPr>
        <p:spPr>
          <a:xfrm rot="10800000" flipH="1" flipV="1">
            <a:off x="1156251" y="2055641"/>
            <a:ext cx="333787" cy="1116147"/>
          </a:xfrm>
          <a:prstGeom prst="bentConnector3">
            <a:avLst>
              <a:gd name="adj1" fmla="val -68487"/>
            </a:avLst>
          </a:prstGeom>
          <a:ln w="12700">
            <a:tailEnd type="triangle"/>
          </a:ln>
        </p:spPr>
        <p:style>
          <a:lnRef idx="1">
            <a:schemeClr val="dk1"/>
          </a:lnRef>
          <a:fillRef idx="0">
            <a:schemeClr val="dk1"/>
          </a:fillRef>
          <a:effectRef idx="0">
            <a:schemeClr val="dk1"/>
          </a:effectRef>
          <a:fontRef idx="minor">
            <a:schemeClr val="tx1"/>
          </a:fontRef>
        </p:style>
      </p:cxnSp>
      <p:cxnSp>
        <p:nvCxnSpPr>
          <p:cNvPr id="20" name="Conector: angular 19">
            <a:extLst>
              <a:ext uri="{FF2B5EF4-FFF2-40B4-BE49-F238E27FC236}">
                <a16:creationId xmlns:a16="http://schemas.microsoft.com/office/drawing/2014/main" id="{B2C67024-E912-46B7-9F3A-ADD21C35614F}"/>
              </a:ext>
            </a:extLst>
          </p:cNvPr>
          <p:cNvCxnSpPr>
            <a:cxnSpLocks/>
            <a:stCxn id="6" idx="1"/>
            <a:endCxn id="14" idx="1"/>
          </p:cNvCxnSpPr>
          <p:nvPr/>
        </p:nvCxnSpPr>
        <p:spPr>
          <a:xfrm rot="10800000" flipH="1" flipV="1">
            <a:off x="1156251" y="2055641"/>
            <a:ext cx="333787" cy="1788155"/>
          </a:xfrm>
          <a:prstGeom prst="bentConnector3">
            <a:avLst>
              <a:gd name="adj1" fmla="val -68487"/>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Conector: angular 22">
            <a:extLst>
              <a:ext uri="{FF2B5EF4-FFF2-40B4-BE49-F238E27FC236}">
                <a16:creationId xmlns:a16="http://schemas.microsoft.com/office/drawing/2014/main" id="{28FE46C4-502C-4ECC-B059-1FE49434FFC7}"/>
              </a:ext>
            </a:extLst>
          </p:cNvPr>
          <p:cNvCxnSpPr>
            <a:stCxn id="6" idx="1"/>
            <a:endCxn id="16" idx="1"/>
          </p:cNvCxnSpPr>
          <p:nvPr/>
        </p:nvCxnSpPr>
        <p:spPr>
          <a:xfrm rot="10800000" flipH="1" flipV="1">
            <a:off x="1156251" y="2055641"/>
            <a:ext cx="333787" cy="2460163"/>
          </a:xfrm>
          <a:prstGeom prst="bentConnector3">
            <a:avLst>
              <a:gd name="adj1" fmla="val -68487"/>
            </a:avLst>
          </a:prstGeom>
          <a:ln w="12700">
            <a:tailEnd type="triangle"/>
          </a:ln>
        </p:spPr>
        <p:style>
          <a:lnRef idx="1">
            <a:schemeClr val="dk1"/>
          </a:lnRef>
          <a:fillRef idx="0">
            <a:schemeClr val="dk1"/>
          </a:fillRef>
          <a:effectRef idx="0">
            <a:schemeClr val="dk1"/>
          </a:effectRef>
          <a:fontRef idx="minor">
            <a:schemeClr val="tx1"/>
          </a:fontRef>
        </p:style>
      </p:cxnSp>
      <p:sp>
        <p:nvSpPr>
          <p:cNvPr id="30" name="CuadroTexto 29">
            <a:extLst>
              <a:ext uri="{FF2B5EF4-FFF2-40B4-BE49-F238E27FC236}">
                <a16:creationId xmlns:a16="http://schemas.microsoft.com/office/drawing/2014/main" id="{F99DC128-600C-4683-B099-9A43FD776036}"/>
              </a:ext>
            </a:extLst>
          </p:cNvPr>
          <p:cNvSpPr txBox="1"/>
          <p:nvPr/>
        </p:nvSpPr>
        <p:spPr>
          <a:xfrm>
            <a:off x="1323144" y="2522283"/>
            <a:ext cx="6153223" cy="369332"/>
          </a:xfrm>
          <a:prstGeom prst="rect">
            <a:avLst/>
          </a:prstGeom>
          <a:noFill/>
        </p:spPr>
        <p:txBody>
          <a:bodyPr wrap="none" rtlCol="0">
            <a:spAutoFit/>
          </a:bodyPr>
          <a:lstStyle/>
          <a:p>
            <a:r>
              <a:rPr lang="es-EC" dirty="0"/>
              <a:t>Todos los controladores predictivos tienen elementos comunes:</a:t>
            </a:r>
            <a:endParaRPr lang="es-ES" dirty="0"/>
          </a:p>
        </p:txBody>
      </p:sp>
      <p:sp>
        <p:nvSpPr>
          <p:cNvPr id="33" name="Título 1">
            <a:extLst>
              <a:ext uri="{FF2B5EF4-FFF2-40B4-BE49-F238E27FC236}">
                <a16:creationId xmlns:a16="http://schemas.microsoft.com/office/drawing/2014/main" id="{49027B14-EECF-433E-A6A2-05741278A9CC}"/>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Predictivo basado en Modelo</a:t>
            </a:r>
          </a:p>
        </p:txBody>
      </p:sp>
    </p:spTree>
    <p:extLst>
      <p:ext uri="{BB962C8B-B14F-4D97-AF65-F5344CB8AC3E}">
        <p14:creationId xmlns:p14="http://schemas.microsoft.com/office/powerpoint/2010/main" val="1633983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486CEBC-123E-4955-88F3-7F0777F540D3}"/>
              </a:ext>
            </a:extLst>
          </p:cNvPr>
          <p:cNvSpPr>
            <a:spLocks noGrp="1"/>
          </p:cNvSpPr>
          <p:nvPr>
            <p:ph type="sldNum" sz="quarter" idx="12"/>
          </p:nvPr>
        </p:nvSpPr>
        <p:spPr/>
        <p:txBody>
          <a:bodyPr/>
          <a:lstStyle/>
          <a:p>
            <a:fld id="{885F3971-D4EA-4750-870A-E840FF82DE7C}" type="slidenum">
              <a:rPr lang="es-ES" smtClean="0"/>
              <a:pPr/>
              <a:t>28</a:t>
            </a:fld>
            <a:endParaRPr lang="es-ES"/>
          </a:p>
        </p:txBody>
      </p:sp>
      <p:pic>
        <p:nvPicPr>
          <p:cNvPr id="7" name="Imagen 6">
            <a:extLst>
              <a:ext uri="{FF2B5EF4-FFF2-40B4-BE49-F238E27FC236}">
                <a16:creationId xmlns:a16="http://schemas.microsoft.com/office/drawing/2014/main" id="{7DD136A3-02B2-492C-9FAE-43185989E02E}"/>
              </a:ext>
            </a:extLst>
          </p:cNvPr>
          <p:cNvPicPr>
            <a:picLocks noChangeAspect="1"/>
          </p:cNvPicPr>
          <p:nvPr/>
        </p:nvPicPr>
        <p:blipFill rotWithShape="1">
          <a:blip r:embed="rId2"/>
          <a:srcRect l="21071" t="18609" r="25953" b="21679"/>
          <a:stretch/>
        </p:blipFill>
        <p:spPr>
          <a:xfrm>
            <a:off x="5176827" y="1395639"/>
            <a:ext cx="6867545" cy="4352018"/>
          </a:xfrm>
          <a:prstGeom prst="rect">
            <a:avLst/>
          </a:prstGeom>
        </p:spPr>
      </p:pic>
      <p:sp>
        <p:nvSpPr>
          <p:cNvPr id="9" name="Título 1">
            <a:extLst>
              <a:ext uri="{FF2B5EF4-FFF2-40B4-BE49-F238E27FC236}">
                <a16:creationId xmlns:a16="http://schemas.microsoft.com/office/drawing/2014/main" id="{47ED3467-F5A1-4553-8E88-BA03014DF866}"/>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Predictivo basado en Modelo</a:t>
            </a:r>
          </a:p>
        </p:txBody>
      </p:sp>
      <p:sp>
        <p:nvSpPr>
          <p:cNvPr id="10" name="Rectángulo 9">
            <a:extLst>
              <a:ext uri="{FF2B5EF4-FFF2-40B4-BE49-F238E27FC236}">
                <a16:creationId xmlns:a16="http://schemas.microsoft.com/office/drawing/2014/main" id="{A4E53C92-587E-427E-8A3B-EFDF83F128B5}"/>
              </a:ext>
            </a:extLst>
          </p:cNvPr>
          <p:cNvSpPr/>
          <p:nvPr/>
        </p:nvSpPr>
        <p:spPr>
          <a:xfrm>
            <a:off x="255104" y="1395639"/>
            <a:ext cx="357477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Estrategia de control</a:t>
            </a:r>
            <a:endParaRPr lang="es-ES" sz="2800" dirty="0"/>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91C66EAB-724D-4C16-9AA5-FBCD9F0067C0}"/>
                  </a:ext>
                </a:extLst>
              </p:cNvPr>
              <p:cNvSpPr/>
              <p:nvPr/>
            </p:nvSpPr>
            <p:spPr>
              <a:xfrm>
                <a:off x="677300" y="2248209"/>
                <a:ext cx="3969856" cy="92333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a:t> Se predicen las salida del sistema </a:t>
                </a:r>
                <a14:m>
                  <m:oMath xmlns:m="http://schemas.openxmlformats.org/officeDocument/2006/math">
                    <m:acc>
                      <m:accPr>
                        <m:chr m:val="̂"/>
                        <m:ctrlPr>
                          <a:rPr lang="es-ES" b="0" i="1" smtClean="0">
                            <a:latin typeface="Cambria Math" panose="02040503050406030204" pitchFamily="18" charset="0"/>
                          </a:rPr>
                        </m:ctrlPr>
                      </m:accPr>
                      <m:e>
                        <m:r>
                          <a:rPr lang="es-ES" b="0" i="1" smtClean="0">
                            <a:latin typeface="Cambria Math" panose="02040503050406030204" pitchFamily="18" charset="0"/>
                          </a:rPr>
                          <m:t>𝑦</m:t>
                        </m:r>
                      </m:e>
                    </m:acc>
                    <m:r>
                      <a:rPr lang="es-ES" b="0" i="1" smtClean="0">
                        <a:latin typeface="Cambria Math" panose="02040503050406030204" pitchFamily="18" charset="0"/>
                      </a:rPr>
                      <m:t>(</m:t>
                    </m:r>
                    <m:r>
                      <a:rPr lang="es-ES" b="0" i="1" smtClean="0">
                        <a:latin typeface="Cambria Math" panose="02040503050406030204" pitchFamily="18" charset="0"/>
                      </a:rPr>
                      <m:t>𝑡</m:t>
                    </m:r>
                    <m:r>
                      <a:rPr lang="es-ES" b="0" i="1" smtClean="0">
                        <a:latin typeface="Cambria Math" panose="02040503050406030204" pitchFamily="18" charset="0"/>
                      </a:rPr>
                      <m:t>+</m:t>
                    </m:r>
                    <m:r>
                      <a:rPr lang="es-ES" b="0" i="1" smtClean="0">
                        <a:latin typeface="Cambria Math" panose="02040503050406030204" pitchFamily="18" charset="0"/>
                      </a:rPr>
                      <m:t>𝑘</m:t>
                    </m:r>
                    <m:r>
                      <a:rPr lang="es-ES" b="0" i="1" smtClean="0">
                        <a:latin typeface="Cambria Math" panose="02040503050406030204" pitchFamily="18" charset="0"/>
                      </a:rPr>
                      <m:t>/</m:t>
                    </m:r>
                    <m:r>
                      <a:rPr lang="es-ES" b="0" i="1" smtClean="0">
                        <a:latin typeface="Cambria Math" panose="02040503050406030204" pitchFamily="18" charset="0"/>
                      </a:rPr>
                      <m:t>𝑡</m:t>
                    </m:r>
                    <m:r>
                      <a:rPr lang="es-ES" b="0" i="1" smtClean="0">
                        <a:latin typeface="Cambria Math" panose="02040503050406030204" pitchFamily="18" charset="0"/>
                      </a:rPr>
                      <m:t>)</m:t>
                    </m:r>
                  </m:oMath>
                </a14:m>
                <a:r>
                  <a:rPr lang="es-ES" dirty="0"/>
                  <a:t> al emplear el modelo del proceso, y un horizonte de predicción </a:t>
                </a:r>
                <a:r>
                  <a:rPr lang="es-ES" i="1" dirty="0"/>
                  <a:t>p</a:t>
                </a:r>
                <a:r>
                  <a:rPr lang="es-ES" dirty="0"/>
                  <a:t>.</a:t>
                </a:r>
              </a:p>
            </p:txBody>
          </p:sp>
        </mc:Choice>
        <mc:Fallback xmlns="">
          <p:sp>
            <p:nvSpPr>
              <p:cNvPr id="12" name="Rectángulo 11">
                <a:extLst>
                  <a:ext uri="{FF2B5EF4-FFF2-40B4-BE49-F238E27FC236}">
                    <a16:creationId xmlns:a16="http://schemas.microsoft.com/office/drawing/2014/main" id="{91C66EAB-724D-4C16-9AA5-FBCD9F0067C0}"/>
                  </a:ext>
                </a:extLst>
              </p:cNvPr>
              <p:cNvSpPr>
                <a:spLocks noRot="1" noChangeAspect="1" noMove="1" noResize="1" noEditPoints="1" noAdjustHandles="1" noChangeArrowheads="1" noChangeShapeType="1" noTextEdit="1"/>
              </p:cNvSpPr>
              <p:nvPr/>
            </p:nvSpPr>
            <p:spPr>
              <a:xfrm>
                <a:off x="677300" y="2248209"/>
                <a:ext cx="3969856" cy="923330"/>
              </a:xfrm>
              <a:prstGeom prst="rect">
                <a:avLst/>
              </a:prstGeom>
              <a:blipFill>
                <a:blip r:embed="rId3"/>
                <a:stretch>
                  <a:fillRect/>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sp>
        <p:nvSpPr>
          <p:cNvPr id="13" name="Rectángulo 12">
            <a:extLst>
              <a:ext uri="{FF2B5EF4-FFF2-40B4-BE49-F238E27FC236}">
                <a16:creationId xmlns:a16="http://schemas.microsoft.com/office/drawing/2014/main" id="{183D2078-09F9-476E-9B5F-7B15B9DD672C}"/>
              </a:ext>
            </a:extLst>
          </p:cNvPr>
          <p:cNvSpPr/>
          <p:nvPr/>
        </p:nvSpPr>
        <p:spPr>
          <a:xfrm>
            <a:off x="677300" y="3397079"/>
            <a:ext cx="3969856"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a:t> </a:t>
            </a:r>
            <a:r>
              <a:rPr lang="es-EC" dirty="0"/>
              <a:t>Las señales de control futuras se calcula minimizando un criterio, con el objetivo</a:t>
            </a:r>
          </a:p>
          <a:p>
            <a:r>
              <a:rPr lang="es-EC" dirty="0"/>
              <a:t>de mantener el proceso lo más cerca posible de la trayectoria de referencia.</a:t>
            </a:r>
            <a:endParaRPr lang="es-ES" dirty="0"/>
          </a:p>
        </p:txBody>
      </p:sp>
      <p:sp>
        <p:nvSpPr>
          <p:cNvPr id="15" name="Rectángulo 14">
            <a:extLst>
              <a:ext uri="{FF2B5EF4-FFF2-40B4-BE49-F238E27FC236}">
                <a16:creationId xmlns:a16="http://schemas.microsoft.com/office/drawing/2014/main" id="{70557724-0DD5-40C9-98A4-F99D9C7474A1}"/>
              </a:ext>
            </a:extLst>
          </p:cNvPr>
          <p:cNvSpPr/>
          <p:nvPr/>
        </p:nvSpPr>
        <p:spPr>
          <a:xfrm>
            <a:off x="677300" y="5099947"/>
            <a:ext cx="3969856" cy="92333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a:t> La señal de control </a:t>
            </a:r>
            <a:r>
              <a:rPr lang="es-ES" i="1" dirty="0"/>
              <a:t>u(t/t) </a:t>
            </a:r>
            <a:r>
              <a:rPr lang="es-ES" dirty="0"/>
              <a:t>se envía al proceso mientras que el resto de las señales calculadas no se consideran</a:t>
            </a:r>
          </a:p>
        </p:txBody>
      </p:sp>
      <p:cxnSp>
        <p:nvCxnSpPr>
          <p:cNvPr id="17" name="Conector: angular 16">
            <a:extLst>
              <a:ext uri="{FF2B5EF4-FFF2-40B4-BE49-F238E27FC236}">
                <a16:creationId xmlns:a16="http://schemas.microsoft.com/office/drawing/2014/main" id="{63A780BF-A0F7-4C99-8047-9FD797C273F9}"/>
              </a:ext>
            </a:extLst>
          </p:cNvPr>
          <p:cNvCxnSpPr>
            <a:stCxn id="10" idx="1"/>
            <a:endCxn id="12" idx="1"/>
          </p:cNvCxnSpPr>
          <p:nvPr/>
        </p:nvCxnSpPr>
        <p:spPr>
          <a:xfrm rot="10800000" flipH="1" flipV="1">
            <a:off x="255104" y="1657248"/>
            <a:ext cx="422196" cy="1052625"/>
          </a:xfrm>
          <a:prstGeom prst="bentConnector3">
            <a:avLst>
              <a:gd name="adj1" fmla="val -54145"/>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Conector: angular 18">
            <a:extLst>
              <a:ext uri="{FF2B5EF4-FFF2-40B4-BE49-F238E27FC236}">
                <a16:creationId xmlns:a16="http://schemas.microsoft.com/office/drawing/2014/main" id="{02C5C1CE-C355-49C5-9993-22D5BDC56318}"/>
              </a:ext>
            </a:extLst>
          </p:cNvPr>
          <p:cNvCxnSpPr>
            <a:stCxn id="10" idx="1"/>
            <a:endCxn id="13" idx="1"/>
          </p:cNvCxnSpPr>
          <p:nvPr/>
        </p:nvCxnSpPr>
        <p:spPr>
          <a:xfrm rot="10800000" flipH="1" flipV="1">
            <a:off x="255104" y="1657248"/>
            <a:ext cx="422196" cy="2339995"/>
          </a:xfrm>
          <a:prstGeom prst="bentConnector3">
            <a:avLst>
              <a:gd name="adj1" fmla="val -54145"/>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Conector: angular 20">
            <a:extLst>
              <a:ext uri="{FF2B5EF4-FFF2-40B4-BE49-F238E27FC236}">
                <a16:creationId xmlns:a16="http://schemas.microsoft.com/office/drawing/2014/main" id="{67058FD2-177E-4AF7-A8F5-9CA5F3D8D863}"/>
              </a:ext>
            </a:extLst>
          </p:cNvPr>
          <p:cNvCxnSpPr>
            <a:stCxn id="10" idx="1"/>
            <a:endCxn id="15" idx="1"/>
          </p:cNvCxnSpPr>
          <p:nvPr/>
        </p:nvCxnSpPr>
        <p:spPr>
          <a:xfrm rot="10800000" flipH="1" flipV="1">
            <a:off x="255104" y="1657248"/>
            <a:ext cx="422196" cy="3904363"/>
          </a:xfrm>
          <a:prstGeom prst="bentConnector3">
            <a:avLst>
              <a:gd name="adj1" fmla="val -54145"/>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2421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549CFA9-8613-4E27-A0C2-84B43A6C9E89}"/>
              </a:ext>
            </a:extLst>
          </p:cNvPr>
          <p:cNvSpPr>
            <a:spLocks noGrp="1"/>
          </p:cNvSpPr>
          <p:nvPr>
            <p:ph type="sldNum" sz="quarter" idx="12"/>
          </p:nvPr>
        </p:nvSpPr>
        <p:spPr/>
        <p:txBody>
          <a:bodyPr/>
          <a:lstStyle/>
          <a:p>
            <a:fld id="{885F3971-D4EA-4750-870A-E840FF82DE7C}" type="slidenum">
              <a:rPr lang="es-ES" smtClean="0"/>
              <a:pPr/>
              <a:t>29</a:t>
            </a:fld>
            <a:endParaRPr lang="es-ES"/>
          </a:p>
        </p:txBody>
      </p:sp>
      <p:pic>
        <p:nvPicPr>
          <p:cNvPr id="5" name="Imagen 4">
            <a:extLst>
              <a:ext uri="{FF2B5EF4-FFF2-40B4-BE49-F238E27FC236}">
                <a16:creationId xmlns:a16="http://schemas.microsoft.com/office/drawing/2014/main" id="{B7603C58-BF6C-4131-9A44-C4F89F16EF5D}"/>
              </a:ext>
            </a:extLst>
          </p:cNvPr>
          <p:cNvPicPr>
            <a:picLocks noChangeAspect="1"/>
          </p:cNvPicPr>
          <p:nvPr/>
        </p:nvPicPr>
        <p:blipFill rotWithShape="1">
          <a:blip r:embed="rId2"/>
          <a:srcRect l="25715" t="23267" r="25475" b="16385"/>
          <a:stretch/>
        </p:blipFill>
        <p:spPr>
          <a:xfrm>
            <a:off x="2844800" y="1551232"/>
            <a:ext cx="6502400" cy="4519963"/>
          </a:xfrm>
          <a:prstGeom prst="rect">
            <a:avLst/>
          </a:prstGeom>
        </p:spPr>
      </p:pic>
      <p:sp>
        <p:nvSpPr>
          <p:cNvPr id="6" name="Título 1">
            <a:extLst>
              <a:ext uri="{FF2B5EF4-FFF2-40B4-BE49-F238E27FC236}">
                <a16:creationId xmlns:a16="http://schemas.microsoft.com/office/drawing/2014/main" id="{8E3D0582-8208-49E8-9635-1004EF6D2B14}"/>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Predictivo basado en Modelo</a:t>
            </a:r>
          </a:p>
        </p:txBody>
      </p:sp>
      <p:sp>
        <p:nvSpPr>
          <p:cNvPr id="7" name="Rectángulo 6">
            <a:extLst>
              <a:ext uri="{FF2B5EF4-FFF2-40B4-BE49-F238E27FC236}">
                <a16:creationId xmlns:a16="http://schemas.microsoft.com/office/drawing/2014/main" id="{BF0A6B5C-16C2-4722-8E7E-48C4073DE265}"/>
              </a:ext>
            </a:extLst>
          </p:cNvPr>
          <p:cNvSpPr/>
          <p:nvPr/>
        </p:nvSpPr>
        <p:spPr>
          <a:xfrm>
            <a:off x="400878" y="1289622"/>
            <a:ext cx="357477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Estrategia de control</a:t>
            </a:r>
            <a:endParaRPr lang="es-ES" sz="2800" dirty="0"/>
          </a:p>
        </p:txBody>
      </p:sp>
    </p:spTree>
    <p:extLst>
      <p:ext uri="{BB962C8B-B14F-4D97-AF65-F5344CB8AC3E}">
        <p14:creationId xmlns:p14="http://schemas.microsoft.com/office/powerpoint/2010/main" val="1119656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0760"/>
            <a:ext cx="12192000" cy="6858000"/>
          </a:xfrm>
          <a:prstGeom prst="rect">
            <a:avLst/>
          </a:prstGeom>
        </p:spPr>
      </p:pic>
      <p:sp>
        <p:nvSpPr>
          <p:cNvPr id="2" name="Título 1"/>
          <p:cNvSpPr>
            <a:spLocks noGrp="1"/>
          </p:cNvSpPr>
          <p:nvPr>
            <p:ph type="ctrTitle"/>
          </p:nvPr>
        </p:nvSpPr>
        <p:spPr>
          <a:xfrm>
            <a:off x="1987825" y="2694659"/>
            <a:ext cx="8216347" cy="989668"/>
          </a:xfrm>
        </p:spPr>
        <p:txBody>
          <a:bodyPr>
            <a:normAutofit/>
          </a:bodyPr>
          <a:lstStyle/>
          <a:p>
            <a:r>
              <a:rPr lang="es-ES" dirty="0"/>
              <a:t>Estado del Arte</a:t>
            </a:r>
            <a:endParaRPr lang="es-ES" sz="3200" i="1" dirty="0">
              <a:latin typeface="+mn-lt"/>
            </a:endParaRPr>
          </a:p>
        </p:txBody>
      </p:sp>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3</a:t>
            </a:fld>
            <a:endParaRPr lang="es-ES" dirty="0">
              <a:latin typeface="+mn-lt"/>
            </a:endParaRP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Tree>
    <p:extLst>
      <p:ext uri="{BB962C8B-B14F-4D97-AF65-F5344CB8AC3E}">
        <p14:creationId xmlns:p14="http://schemas.microsoft.com/office/powerpoint/2010/main" val="26910807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C8B1A9F3-176A-42B8-B175-BAEC789AF226}"/>
              </a:ext>
            </a:extLst>
          </p:cNvPr>
          <p:cNvSpPr>
            <a:spLocks noGrp="1"/>
          </p:cNvSpPr>
          <p:nvPr>
            <p:ph type="sldNum" sz="quarter" idx="12"/>
          </p:nvPr>
        </p:nvSpPr>
        <p:spPr/>
        <p:txBody>
          <a:bodyPr/>
          <a:lstStyle/>
          <a:p>
            <a:fld id="{885F3971-D4EA-4750-870A-E840FF82DE7C}" type="slidenum">
              <a:rPr lang="es-ES" smtClean="0"/>
              <a:pPr/>
              <a:t>30</a:t>
            </a:fld>
            <a:endParaRPr lang="es-ES"/>
          </a:p>
        </p:txBody>
      </p:sp>
      <p:sp>
        <p:nvSpPr>
          <p:cNvPr id="5" name="Título 1">
            <a:extLst>
              <a:ext uri="{FF2B5EF4-FFF2-40B4-BE49-F238E27FC236}">
                <a16:creationId xmlns:a16="http://schemas.microsoft.com/office/drawing/2014/main" id="{94CD30EA-B4B8-42F3-9508-B85EE6F2F3F7}"/>
              </a:ext>
            </a:extLst>
          </p:cNvPr>
          <p:cNvSpPr txBox="1">
            <a:spLocks/>
          </p:cNvSpPr>
          <p:nvPr/>
        </p:nvSpPr>
        <p:spPr>
          <a:xfrm>
            <a:off x="255104" y="22874"/>
            <a:ext cx="7974496"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Predictivo basado en Modelo</a:t>
            </a:r>
          </a:p>
        </p:txBody>
      </p:sp>
      <p:pic>
        <p:nvPicPr>
          <p:cNvPr id="6" name="Imagen 5">
            <a:extLst>
              <a:ext uri="{FF2B5EF4-FFF2-40B4-BE49-F238E27FC236}">
                <a16:creationId xmlns:a16="http://schemas.microsoft.com/office/drawing/2014/main" id="{DEB5DCB5-7912-4EEF-A156-63D823E3C063}"/>
              </a:ext>
            </a:extLst>
          </p:cNvPr>
          <p:cNvPicPr>
            <a:picLocks noChangeAspect="1"/>
          </p:cNvPicPr>
          <p:nvPr/>
        </p:nvPicPr>
        <p:blipFill rotWithShape="1">
          <a:blip r:embed="rId2"/>
          <a:srcRect l="17024" t="14364" r="17569" b="12363"/>
          <a:stretch/>
        </p:blipFill>
        <p:spPr>
          <a:xfrm>
            <a:off x="2186490" y="1275659"/>
            <a:ext cx="7819019" cy="4924710"/>
          </a:xfrm>
          <a:prstGeom prst="rect">
            <a:avLst/>
          </a:prstGeom>
        </p:spPr>
      </p:pic>
    </p:spTree>
    <p:extLst>
      <p:ext uri="{BB962C8B-B14F-4D97-AF65-F5344CB8AC3E}">
        <p14:creationId xmlns:p14="http://schemas.microsoft.com/office/powerpoint/2010/main" val="1009590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4D4DBA5-3572-4371-ADDE-ED3B1152847E}"/>
              </a:ext>
            </a:extLst>
          </p:cNvPr>
          <p:cNvSpPr>
            <a:spLocks noGrp="1"/>
          </p:cNvSpPr>
          <p:nvPr>
            <p:ph type="sldNum" sz="quarter" idx="12"/>
          </p:nvPr>
        </p:nvSpPr>
        <p:spPr/>
        <p:txBody>
          <a:bodyPr/>
          <a:lstStyle/>
          <a:p>
            <a:fld id="{885F3971-D4EA-4750-870A-E840FF82DE7C}" type="slidenum">
              <a:rPr lang="es-ES" smtClean="0"/>
              <a:pPr/>
              <a:t>31</a:t>
            </a:fld>
            <a:endParaRPr lang="es-ES"/>
          </a:p>
        </p:txBody>
      </p:sp>
      <p:sp>
        <p:nvSpPr>
          <p:cNvPr id="6" name="Título 1">
            <a:extLst>
              <a:ext uri="{FF2B5EF4-FFF2-40B4-BE49-F238E27FC236}">
                <a16:creationId xmlns:a16="http://schemas.microsoft.com/office/drawing/2014/main" id="{0F51C007-8AC6-486E-AF52-651D2CC2A6F1}"/>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7" name="Rectángulo 6">
            <a:extLst>
              <a:ext uri="{FF2B5EF4-FFF2-40B4-BE49-F238E27FC236}">
                <a16:creationId xmlns:a16="http://schemas.microsoft.com/office/drawing/2014/main" id="{D1B2CE6A-A057-4A95-8A8E-8E6A93ADA612}"/>
              </a:ext>
            </a:extLst>
          </p:cNvPr>
          <p:cNvSpPr/>
          <p:nvPr/>
        </p:nvSpPr>
        <p:spPr>
          <a:xfrm>
            <a:off x="400878" y="1289622"/>
            <a:ext cx="357477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Modelo de Predicción</a:t>
            </a:r>
            <a:endParaRPr lang="es-ES" sz="2800" dirty="0"/>
          </a:p>
        </p:txBody>
      </p:sp>
      <p:sp>
        <p:nvSpPr>
          <p:cNvPr id="8" name="Rectángulo 7">
            <a:extLst>
              <a:ext uri="{FF2B5EF4-FFF2-40B4-BE49-F238E27FC236}">
                <a16:creationId xmlns:a16="http://schemas.microsoft.com/office/drawing/2014/main" id="{20B14FE7-C9ED-4487-BA75-B4B4C3CD4FB3}"/>
              </a:ext>
            </a:extLst>
          </p:cNvPr>
          <p:cNvSpPr/>
          <p:nvPr/>
        </p:nvSpPr>
        <p:spPr>
          <a:xfrm>
            <a:off x="677300" y="2248209"/>
            <a:ext cx="3969856"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El modelo de proceso empleado es la respuesta escalón de la planta, representado por:</a:t>
            </a:r>
            <a:endParaRPr lang="es-ES" sz="2000" dirty="0"/>
          </a:p>
        </p:txBody>
      </p:sp>
      <p:cxnSp>
        <p:nvCxnSpPr>
          <p:cNvPr id="10" name="Conector: angular 9">
            <a:extLst>
              <a:ext uri="{FF2B5EF4-FFF2-40B4-BE49-F238E27FC236}">
                <a16:creationId xmlns:a16="http://schemas.microsoft.com/office/drawing/2014/main" id="{0EC0EC2F-A5EE-438C-B96E-98B78A9C6927}"/>
              </a:ext>
            </a:extLst>
          </p:cNvPr>
          <p:cNvCxnSpPr>
            <a:stCxn id="7" idx="1"/>
            <a:endCxn id="8" idx="1"/>
          </p:cNvCxnSpPr>
          <p:nvPr/>
        </p:nvCxnSpPr>
        <p:spPr>
          <a:xfrm rot="10800000" flipH="1" flipV="1">
            <a:off x="400878" y="1551231"/>
            <a:ext cx="276422" cy="1204809"/>
          </a:xfrm>
          <a:prstGeom prst="bentConnector3">
            <a:avLst>
              <a:gd name="adj1" fmla="val -82700"/>
            </a:avLst>
          </a:prstGeom>
          <a:ln w="12700">
            <a:tailEnd type="triangle"/>
          </a:ln>
        </p:spPr>
        <p:style>
          <a:lnRef idx="1">
            <a:schemeClr val="dk1"/>
          </a:lnRef>
          <a:fillRef idx="0">
            <a:schemeClr val="dk1"/>
          </a:fillRef>
          <a:effectRef idx="0">
            <a:schemeClr val="dk1"/>
          </a:effectRef>
          <a:fontRef idx="minor">
            <a:schemeClr val="tx1"/>
          </a:fontRef>
        </p:style>
      </p:cxnSp>
      <p:pic>
        <p:nvPicPr>
          <p:cNvPr id="11" name="Imagen 10">
            <a:extLst>
              <a:ext uri="{FF2B5EF4-FFF2-40B4-BE49-F238E27FC236}">
                <a16:creationId xmlns:a16="http://schemas.microsoft.com/office/drawing/2014/main" id="{75CF8238-5E4A-4195-84AF-2A7371BB9B35}"/>
              </a:ext>
            </a:extLst>
          </p:cNvPr>
          <p:cNvPicPr>
            <a:picLocks noChangeAspect="1"/>
          </p:cNvPicPr>
          <p:nvPr/>
        </p:nvPicPr>
        <p:blipFill rotWithShape="1">
          <a:blip r:embed="rId2"/>
          <a:srcRect l="33804" t="22606" r="34593" b="26423"/>
          <a:stretch/>
        </p:blipFill>
        <p:spPr>
          <a:xfrm>
            <a:off x="6493565" y="1418709"/>
            <a:ext cx="4939748" cy="4479317"/>
          </a:xfrm>
          <a:prstGeom prst="rect">
            <a:avLst/>
          </a:prstGeom>
        </p:spPr>
      </p:pic>
      <p:pic>
        <p:nvPicPr>
          <p:cNvPr id="2" name="Imagen 1">
            <a:extLst>
              <a:ext uri="{FF2B5EF4-FFF2-40B4-BE49-F238E27FC236}">
                <a16:creationId xmlns:a16="http://schemas.microsoft.com/office/drawing/2014/main" id="{952D7103-FA9C-4A43-8D2D-EBD1152A8E40}"/>
              </a:ext>
            </a:extLst>
          </p:cNvPr>
          <p:cNvPicPr>
            <a:picLocks noChangeAspect="1"/>
          </p:cNvPicPr>
          <p:nvPr/>
        </p:nvPicPr>
        <p:blipFill rotWithShape="1">
          <a:blip r:embed="rId3"/>
          <a:srcRect l="39239" t="43475" r="39892" b="44538"/>
          <a:stretch/>
        </p:blipFill>
        <p:spPr>
          <a:xfrm>
            <a:off x="1390019" y="3441204"/>
            <a:ext cx="2544417" cy="821635"/>
          </a:xfrm>
          <a:prstGeom prst="rect">
            <a:avLst/>
          </a:prstGeom>
        </p:spPr>
      </p:pic>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EEB87E21-BB11-47FE-9C43-B26B514FBC98}"/>
                  </a:ext>
                </a:extLst>
              </p:cNvPr>
              <p:cNvSpPr/>
              <p:nvPr/>
            </p:nvSpPr>
            <p:spPr>
              <a:xfrm>
                <a:off x="400877" y="5185607"/>
                <a:ext cx="6252802" cy="1015663"/>
              </a:xfrm>
              <a:prstGeom prst="rect">
                <a:avLst/>
              </a:prstGeom>
            </p:spPr>
            <p:txBody>
              <a:bodyPr wrap="none">
                <a:spAutoFit/>
              </a:bodyPr>
              <a:lstStyle/>
              <a:p>
                <a:pPr marL="285750" indent="-285750">
                  <a:buFont typeface="Arial" panose="020B0604020202020204" pitchFamily="34" charset="0"/>
                  <a:buChar char="•"/>
                </a:pPr>
                <a14:m>
                  <m:oMath xmlns:m="http://schemas.openxmlformats.org/officeDocument/2006/math">
                    <m:acc>
                      <m:accPr>
                        <m:chr m:val="̂"/>
                        <m:ctrlPr>
                          <a:rPr lang="es-ES" sz="2000" i="1" smtClean="0">
                            <a:latin typeface="Cambria Math" panose="02040503050406030204" pitchFamily="18" charset="0"/>
                          </a:rPr>
                        </m:ctrlPr>
                      </m:accPr>
                      <m:e>
                        <m:r>
                          <a:rPr lang="es-ES" sz="2000" b="0" i="1" smtClean="0">
                            <a:latin typeface="Cambria Math" panose="02040503050406030204" pitchFamily="18" charset="0"/>
                          </a:rPr>
                          <m:t>𝑛</m:t>
                        </m:r>
                      </m:e>
                    </m:acc>
                  </m:oMath>
                </a14:m>
                <a:r>
                  <a:rPr lang="es-ES" sz="2000" dirty="0"/>
                  <a:t> representa las perturbaciones futuras.</a:t>
                </a:r>
              </a:p>
              <a:p>
                <a:pPr marL="285750" indent="-285750">
                  <a:buFont typeface="Arial" panose="020B0604020202020204" pitchFamily="34" charset="0"/>
                  <a:buChar char="•"/>
                </a:pPr>
                <a14:m>
                  <m:oMath xmlns:m="http://schemas.openxmlformats.org/officeDocument/2006/math">
                    <m:sSub>
                      <m:sSubPr>
                        <m:ctrlPr>
                          <a:rPr lang="es-EC" sz="2000" i="1" smtClean="0">
                            <a:latin typeface="Cambria Math" panose="02040503050406030204" pitchFamily="18" charset="0"/>
                          </a:rPr>
                        </m:ctrlPr>
                      </m:sSubPr>
                      <m:e>
                        <m:r>
                          <a:rPr lang="es-ES" sz="2000" b="0" i="1" smtClean="0">
                            <a:latin typeface="Cambria Math" panose="02040503050406030204" pitchFamily="18" charset="0"/>
                          </a:rPr>
                          <m:t>𝑔</m:t>
                        </m:r>
                      </m:e>
                      <m:sub>
                        <m:r>
                          <a:rPr lang="es-ES" sz="2000" b="0" i="1" smtClean="0">
                            <a:latin typeface="Cambria Math" panose="02040503050406030204" pitchFamily="18" charset="0"/>
                          </a:rPr>
                          <m:t>𝑖</m:t>
                        </m:r>
                      </m:sub>
                    </m:sSub>
                  </m:oMath>
                </a14:m>
                <a:r>
                  <a:rPr lang="es-EC" sz="2000" dirty="0"/>
                  <a:t> son los valores muestreados ante la entrada escalón.</a:t>
                </a:r>
              </a:p>
              <a:p>
                <a:pPr marL="285750" indent="-285750">
                  <a:buFont typeface="Arial" panose="020B0604020202020204" pitchFamily="34" charset="0"/>
                  <a:buChar char="•"/>
                </a:pPr>
                <a14:m>
                  <m:oMath xmlns:m="http://schemas.openxmlformats.org/officeDocument/2006/math">
                    <m:r>
                      <a:rPr lang="es-ES" sz="2000" i="1" smtClean="0">
                        <a:latin typeface="Cambria Math" panose="02040503050406030204" pitchFamily="18" charset="0"/>
                        <a:ea typeface="Cambria Math" panose="02040503050406030204" pitchFamily="18" charset="0"/>
                      </a:rPr>
                      <m:t>∆</m:t>
                    </m:r>
                    <m:r>
                      <a:rPr lang="es-ES" sz="2000" b="0" i="1" smtClean="0">
                        <a:latin typeface="Cambria Math" panose="02040503050406030204" pitchFamily="18" charset="0"/>
                        <a:ea typeface="Cambria Math" panose="02040503050406030204" pitchFamily="18" charset="0"/>
                      </a:rPr>
                      <m:t>𝑢</m:t>
                    </m:r>
                  </m:oMath>
                </a14:m>
                <a:r>
                  <a:rPr lang="es-ES" sz="2000" dirty="0"/>
                  <a:t> es la variación de la entrada.</a:t>
                </a:r>
              </a:p>
            </p:txBody>
          </p:sp>
        </mc:Choice>
        <mc:Fallback xmlns="">
          <p:sp>
            <p:nvSpPr>
              <p:cNvPr id="3" name="Rectángulo 2">
                <a:extLst>
                  <a:ext uri="{FF2B5EF4-FFF2-40B4-BE49-F238E27FC236}">
                    <a16:creationId xmlns:a16="http://schemas.microsoft.com/office/drawing/2014/main" id="{EEB87E21-BB11-47FE-9C43-B26B514FBC98}"/>
                  </a:ext>
                </a:extLst>
              </p:cNvPr>
              <p:cNvSpPr>
                <a:spLocks noRot="1" noChangeAspect="1" noMove="1" noResize="1" noEditPoints="1" noAdjustHandles="1" noChangeArrowheads="1" noChangeShapeType="1" noTextEdit="1"/>
              </p:cNvSpPr>
              <p:nvPr/>
            </p:nvSpPr>
            <p:spPr>
              <a:xfrm>
                <a:off x="400877" y="5185607"/>
                <a:ext cx="6252802" cy="1015663"/>
              </a:xfrm>
              <a:prstGeom prst="rect">
                <a:avLst/>
              </a:prstGeom>
              <a:blipFill>
                <a:blip r:embed="rId6"/>
                <a:stretch>
                  <a:fillRect l="-878" t="-3614" r="-293" b="-10241"/>
                </a:stretch>
              </a:blipFill>
            </p:spPr>
            <p:txBody>
              <a:bodyPr/>
              <a:lstStyle/>
              <a:p>
                <a:r>
                  <a:rPr lang="es-ES">
                    <a:noFill/>
                  </a:rPr>
                  <a:t> </a:t>
                </a:r>
              </a:p>
            </p:txBody>
          </p:sp>
        </mc:Fallback>
      </mc:AlternateContent>
      <p:pic>
        <p:nvPicPr>
          <p:cNvPr id="5" name="Imagen 4">
            <a:extLst>
              <a:ext uri="{FF2B5EF4-FFF2-40B4-BE49-F238E27FC236}">
                <a16:creationId xmlns:a16="http://schemas.microsoft.com/office/drawing/2014/main" id="{7A4CBAA4-C944-4FA0-A393-6E1930006460}"/>
              </a:ext>
            </a:extLst>
          </p:cNvPr>
          <p:cNvPicPr>
            <a:picLocks noChangeAspect="1"/>
          </p:cNvPicPr>
          <p:nvPr/>
        </p:nvPicPr>
        <p:blipFill rotWithShape="1">
          <a:blip r:embed="rId7"/>
          <a:srcRect l="29348" t="39509" r="29375" b="48505"/>
          <a:stretch/>
        </p:blipFill>
        <p:spPr>
          <a:xfrm>
            <a:off x="431113" y="4378192"/>
            <a:ext cx="5032514" cy="821635"/>
          </a:xfrm>
          <a:prstGeom prst="rect">
            <a:avLst/>
          </a:prstGeom>
        </p:spPr>
      </p:pic>
    </p:spTree>
    <p:extLst>
      <p:ext uri="{BB962C8B-B14F-4D97-AF65-F5344CB8AC3E}">
        <p14:creationId xmlns:p14="http://schemas.microsoft.com/office/powerpoint/2010/main" val="4271536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4D4DBA5-3572-4371-ADDE-ED3B1152847E}"/>
              </a:ext>
            </a:extLst>
          </p:cNvPr>
          <p:cNvSpPr>
            <a:spLocks noGrp="1"/>
          </p:cNvSpPr>
          <p:nvPr>
            <p:ph type="sldNum" sz="quarter" idx="12"/>
          </p:nvPr>
        </p:nvSpPr>
        <p:spPr/>
        <p:txBody>
          <a:bodyPr/>
          <a:lstStyle/>
          <a:p>
            <a:fld id="{885F3971-D4EA-4750-870A-E840FF82DE7C}" type="slidenum">
              <a:rPr lang="es-ES" smtClean="0"/>
              <a:pPr/>
              <a:t>32</a:t>
            </a:fld>
            <a:endParaRPr lang="es-ES"/>
          </a:p>
        </p:txBody>
      </p:sp>
      <p:sp>
        <p:nvSpPr>
          <p:cNvPr id="6" name="Título 1">
            <a:extLst>
              <a:ext uri="{FF2B5EF4-FFF2-40B4-BE49-F238E27FC236}">
                <a16:creationId xmlns:a16="http://schemas.microsoft.com/office/drawing/2014/main" id="{0F51C007-8AC6-486E-AF52-651D2CC2A6F1}"/>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7" name="Rectángulo 6">
            <a:extLst>
              <a:ext uri="{FF2B5EF4-FFF2-40B4-BE49-F238E27FC236}">
                <a16:creationId xmlns:a16="http://schemas.microsoft.com/office/drawing/2014/main" id="{D1B2CE6A-A057-4A95-8A8E-8E6A93ADA612}"/>
              </a:ext>
            </a:extLst>
          </p:cNvPr>
          <p:cNvSpPr/>
          <p:nvPr/>
        </p:nvSpPr>
        <p:spPr>
          <a:xfrm>
            <a:off x="400878" y="1289622"/>
            <a:ext cx="357477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Modelo de Predicción</a:t>
            </a:r>
            <a:endParaRPr lang="es-ES" sz="2800" dirty="0"/>
          </a:p>
        </p:txBody>
      </p:sp>
      <p:sp>
        <p:nvSpPr>
          <p:cNvPr id="8" name="Rectángulo 7">
            <a:extLst>
              <a:ext uri="{FF2B5EF4-FFF2-40B4-BE49-F238E27FC236}">
                <a16:creationId xmlns:a16="http://schemas.microsoft.com/office/drawing/2014/main" id="{20B14FE7-C9ED-4487-BA75-B4B4C3CD4FB3}"/>
              </a:ext>
            </a:extLst>
          </p:cNvPr>
          <p:cNvSpPr/>
          <p:nvPr/>
        </p:nvSpPr>
        <p:spPr>
          <a:xfrm>
            <a:off x="677300" y="2112153"/>
            <a:ext cx="10149726"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Si se considera que en el futuro las perturbaciones son constantes, y que el proceso después de N periodos de muestreo se vuelve estable. La predicción se puede expresar como:</a:t>
            </a:r>
            <a:endParaRPr lang="es-ES" sz="2000" dirty="0"/>
          </a:p>
        </p:txBody>
      </p:sp>
      <p:cxnSp>
        <p:nvCxnSpPr>
          <p:cNvPr id="10" name="Conector: angular 9">
            <a:extLst>
              <a:ext uri="{FF2B5EF4-FFF2-40B4-BE49-F238E27FC236}">
                <a16:creationId xmlns:a16="http://schemas.microsoft.com/office/drawing/2014/main" id="{0EC0EC2F-A5EE-438C-B96E-98B78A9C6927}"/>
              </a:ext>
            </a:extLst>
          </p:cNvPr>
          <p:cNvCxnSpPr>
            <a:cxnSpLocks/>
            <a:stCxn id="7" idx="1"/>
            <a:endCxn id="8" idx="1"/>
          </p:cNvCxnSpPr>
          <p:nvPr/>
        </p:nvCxnSpPr>
        <p:spPr>
          <a:xfrm rot="10800000" flipH="1" flipV="1">
            <a:off x="400878" y="1551232"/>
            <a:ext cx="276422" cy="914864"/>
          </a:xfrm>
          <a:prstGeom prst="bentConnector3">
            <a:avLst>
              <a:gd name="adj1" fmla="val -82700"/>
            </a:avLst>
          </a:prstGeom>
          <a:ln w="12700">
            <a:tailEnd type="triangle"/>
          </a:ln>
        </p:spPr>
        <p:style>
          <a:lnRef idx="1">
            <a:schemeClr val="dk1"/>
          </a:lnRef>
          <a:fillRef idx="0">
            <a:schemeClr val="dk1"/>
          </a:fillRef>
          <a:effectRef idx="0">
            <a:schemeClr val="dk1"/>
          </a:effectRef>
          <a:fontRef idx="minor">
            <a:schemeClr val="tx1"/>
          </a:fontRef>
        </p:style>
      </p:cxnSp>
      <p:pic>
        <p:nvPicPr>
          <p:cNvPr id="13" name="Imagen 12">
            <a:extLst>
              <a:ext uri="{FF2B5EF4-FFF2-40B4-BE49-F238E27FC236}">
                <a16:creationId xmlns:a16="http://schemas.microsoft.com/office/drawing/2014/main" id="{B0E1DDBC-7F95-46D4-9F05-B71D8FA15552}"/>
              </a:ext>
            </a:extLst>
          </p:cNvPr>
          <p:cNvPicPr>
            <a:picLocks noChangeAspect="1"/>
          </p:cNvPicPr>
          <p:nvPr/>
        </p:nvPicPr>
        <p:blipFill rotWithShape="1">
          <a:blip r:embed="rId2"/>
          <a:srcRect l="20978" t="43840" r="26739" b="42203"/>
          <a:stretch/>
        </p:blipFill>
        <p:spPr>
          <a:xfrm>
            <a:off x="1723701" y="3322977"/>
            <a:ext cx="8056924" cy="1209266"/>
          </a:xfrm>
          <a:prstGeom prst="rect">
            <a:avLst/>
          </a:prstGeom>
        </p:spPr>
      </p:pic>
      <p:sp>
        <p:nvSpPr>
          <p:cNvPr id="14" name="Abrir llave 13">
            <a:extLst>
              <a:ext uri="{FF2B5EF4-FFF2-40B4-BE49-F238E27FC236}">
                <a16:creationId xmlns:a16="http://schemas.microsoft.com/office/drawing/2014/main" id="{82EE3F84-789C-4B68-B56B-ED55A5EA2240}"/>
              </a:ext>
            </a:extLst>
          </p:cNvPr>
          <p:cNvSpPr/>
          <p:nvPr/>
        </p:nvSpPr>
        <p:spPr>
          <a:xfrm rot="16200000">
            <a:off x="4029410" y="3413138"/>
            <a:ext cx="874644" cy="2424613"/>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5" name="Abrir llave 14">
            <a:extLst>
              <a:ext uri="{FF2B5EF4-FFF2-40B4-BE49-F238E27FC236}">
                <a16:creationId xmlns:a16="http://schemas.microsoft.com/office/drawing/2014/main" id="{499041FE-0BE7-4412-886D-24B861E62608}"/>
              </a:ext>
            </a:extLst>
          </p:cNvPr>
          <p:cNvSpPr/>
          <p:nvPr/>
        </p:nvSpPr>
        <p:spPr>
          <a:xfrm rot="16200000">
            <a:off x="7376350" y="2649691"/>
            <a:ext cx="874644" cy="3747333"/>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6" name="Rectángulo 15">
            <a:extLst>
              <a:ext uri="{FF2B5EF4-FFF2-40B4-BE49-F238E27FC236}">
                <a16:creationId xmlns:a16="http://schemas.microsoft.com/office/drawing/2014/main" id="{AE04817D-BB7F-45BC-9C88-155819FFC2B5}"/>
              </a:ext>
            </a:extLst>
          </p:cNvPr>
          <p:cNvSpPr/>
          <p:nvPr/>
        </p:nvSpPr>
        <p:spPr>
          <a:xfrm>
            <a:off x="3501756" y="5106299"/>
            <a:ext cx="1929952" cy="369332"/>
          </a:xfrm>
          <a:prstGeom prst="rect">
            <a:avLst/>
          </a:prstGeom>
        </p:spPr>
        <p:txBody>
          <a:bodyPr wrap="none">
            <a:spAutoFit/>
          </a:bodyPr>
          <a:lstStyle/>
          <a:p>
            <a:r>
              <a:rPr lang="es-ES" dirty="0"/>
              <a:t>Respuesta Forzada</a:t>
            </a:r>
          </a:p>
        </p:txBody>
      </p:sp>
      <p:sp>
        <p:nvSpPr>
          <p:cNvPr id="17" name="Rectángulo 16">
            <a:extLst>
              <a:ext uri="{FF2B5EF4-FFF2-40B4-BE49-F238E27FC236}">
                <a16:creationId xmlns:a16="http://schemas.microsoft.com/office/drawing/2014/main" id="{24798D69-3A98-41E7-A099-238BEC244FDC}"/>
              </a:ext>
            </a:extLst>
          </p:cNvPr>
          <p:cNvSpPr/>
          <p:nvPr/>
        </p:nvSpPr>
        <p:spPr>
          <a:xfrm>
            <a:off x="6983765" y="5085605"/>
            <a:ext cx="1659813" cy="369332"/>
          </a:xfrm>
          <a:prstGeom prst="rect">
            <a:avLst/>
          </a:prstGeom>
        </p:spPr>
        <p:txBody>
          <a:bodyPr wrap="none">
            <a:spAutoFit/>
          </a:bodyPr>
          <a:lstStyle/>
          <a:p>
            <a:r>
              <a:rPr lang="es-ES" dirty="0"/>
              <a:t>Respuesta Libre</a:t>
            </a:r>
          </a:p>
        </p:txBody>
      </p:sp>
    </p:spTree>
    <p:extLst>
      <p:ext uri="{BB962C8B-B14F-4D97-AF65-F5344CB8AC3E}">
        <p14:creationId xmlns:p14="http://schemas.microsoft.com/office/powerpoint/2010/main" val="2154456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BF98214-CFE4-4923-814D-10454B41DAB5}"/>
              </a:ext>
            </a:extLst>
          </p:cNvPr>
          <p:cNvSpPr>
            <a:spLocks noGrp="1"/>
          </p:cNvSpPr>
          <p:nvPr>
            <p:ph type="sldNum" sz="quarter" idx="12"/>
          </p:nvPr>
        </p:nvSpPr>
        <p:spPr/>
        <p:txBody>
          <a:bodyPr/>
          <a:lstStyle/>
          <a:p>
            <a:fld id="{885F3971-D4EA-4750-870A-E840FF82DE7C}" type="slidenum">
              <a:rPr lang="es-ES" smtClean="0"/>
              <a:pPr/>
              <a:t>33</a:t>
            </a:fld>
            <a:endParaRPr lang="es-ES"/>
          </a:p>
        </p:txBody>
      </p:sp>
      <p:sp>
        <p:nvSpPr>
          <p:cNvPr id="5" name="Título 1">
            <a:extLst>
              <a:ext uri="{FF2B5EF4-FFF2-40B4-BE49-F238E27FC236}">
                <a16:creationId xmlns:a16="http://schemas.microsoft.com/office/drawing/2014/main" id="{D258A2F2-7B39-47DF-B1FB-FAD9E5884A87}"/>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9B9A90FC-D058-42CA-80C9-1D1984812577}"/>
              </a:ext>
            </a:extLst>
          </p:cNvPr>
          <p:cNvSpPr/>
          <p:nvPr/>
        </p:nvSpPr>
        <p:spPr>
          <a:xfrm>
            <a:off x="400878" y="1289622"/>
            <a:ext cx="409160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Respuesta libre y Forzada </a:t>
            </a:r>
            <a:endParaRPr lang="es-ES" sz="2800" dirty="0"/>
          </a:p>
        </p:txBody>
      </p:sp>
      <p:pic>
        <p:nvPicPr>
          <p:cNvPr id="8" name="Imagen 7">
            <a:extLst>
              <a:ext uri="{FF2B5EF4-FFF2-40B4-BE49-F238E27FC236}">
                <a16:creationId xmlns:a16="http://schemas.microsoft.com/office/drawing/2014/main" id="{E419C30C-2810-4777-9C79-81AE61E8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21" y="2029038"/>
            <a:ext cx="9745435" cy="3991532"/>
          </a:xfrm>
          <a:prstGeom prst="rect">
            <a:avLst/>
          </a:prstGeom>
        </p:spPr>
      </p:pic>
    </p:spTree>
    <p:extLst>
      <p:ext uri="{BB962C8B-B14F-4D97-AF65-F5344CB8AC3E}">
        <p14:creationId xmlns:p14="http://schemas.microsoft.com/office/powerpoint/2010/main" val="2122501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6D109DE-EFD5-46FA-A817-A6C41C91F331}"/>
              </a:ext>
            </a:extLst>
          </p:cNvPr>
          <p:cNvSpPr>
            <a:spLocks noGrp="1"/>
          </p:cNvSpPr>
          <p:nvPr>
            <p:ph type="sldNum" sz="quarter" idx="12"/>
          </p:nvPr>
        </p:nvSpPr>
        <p:spPr/>
        <p:txBody>
          <a:bodyPr/>
          <a:lstStyle/>
          <a:p>
            <a:fld id="{885F3971-D4EA-4750-870A-E840FF82DE7C}" type="slidenum">
              <a:rPr lang="es-ES" smtClean="0"/>
              <a:pPr/>
              <a:t>34</a:t>
            </a:fld>
            <a:endParaRPr lang="es-ES"/>
          </a:p>
        </p:txBody>
      </p:sp>
      <p:sp>
        <p:nvSpPr>
          <p:cNvPr id="5" name="Título 1">
            <a:extLst>
              <a:ext uri="{FF2B5EF4-FFF2-40B4-BE49-F238E27FC236}">
                <a16:creationId xmlns:a16="http://schemas.microsoft.com/office/drawing/2014/main" id="{8FE71ECB-8AE8-42B3-8286-AA392704329F}"/>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42245A28-7453-40E0-84A8-9BD32D353AB3}"/>
              </a:ext>
            </a:extLst>
          </p:cNvPr>
          <p:cNvSpPr/>
          <p:nvPr/>
        </p:nvSpPr>
        <p:spPr>
          <a:xfrm>
            <a:off x="400878" y="1289622"/>
            <a:ext cx="357477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Modelo de Predicción</a:t>
            </a:r>
            <a:endParaRPr lang="es-ES" sz="2800" dirty="0"/>
          </a:p>
        </p:txBody>
      </p:sp>
      <p:sp>
        <p:nvSpPr>
          <p:cNvPr id="8" name="Rectángulo 7">
            <a:extLst>
              <a:ext uri="{FF2B5EF4-FFF2-40B4-BE49-F238E27FC236}">
                <a16:creationId xmlns:a16="http://schemas.microsoft.com/office/drawing/2014/main" id="{3B5DEDEA-0E37-4C5F-B44C-84123F35EB80}"/>
              </a:ext>
            </a:extLst>
          </p:cNvPr>
          <p:cNvSpPr/>
          <p:nvPr/>
        </p:nvSpPr>
        <p:spPr>
          <a:xfrm>
            <a:off x="1021137" y="2037181"/>
            <a:ext cx="10149726"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La perdición pueden ser calculada a lo largo del horizonte de predicción (k = 1,...,</a:t>
            </a:r>
            <a:r>
              <a:rPr lang="es-ES" sz="2000" b="1" dirty="0"/>
              <a:t>p</a:t>
            </a:r>
            <a:r>
              <a:rPr lang="es-ES" sz="2000" dirty="0"/>
              <a:t>) considerando </a:t>
            </a:r>
            <a:r>
              <a:rPr lang="es-ES" sz="2000" b="1" dirty="0"/>
              <a:t>m</a:t>
            </a:r>
            <a:r>
              <a:rPr lang="es-ES" sz="2000" dirty="0"/>
              <a:t> acciones de control, es decir en un horizonte de control:</a:t>
            </a:r>
          </a:p>
        </p:txBody>
      </p:sp>
      <p:cxnSp>
        <p:nvCxnSpPr>
          <p:cNvPr id="10" name="Conector: angular 9">
            <a:extLst>
              <a:ext uri="{FF2B5EF4-FFF2-40B4-BE49-F238E27FC236}">
                <a16:creationId xmlns:a16="http://schemas.microsoft.com/office/drawing/2014/main" id="{D3A751BF-6F8A-4CEB-876F-7FF907EF3C87}"/>
              </a:ext>
            </a:extLst>
          </p:cNvPr>
          <p:cNvCxnSpPr>
            <a:stCxn id="6" idx="1"/>
            <a:endCxn id="8" idx="1"/>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pic>
        <p:nvPicPr>
          <p:cNvPr id="11" name="Imagen 10">
            <a:extLst>
              <a:ext uri="{FF2B5EF4-FFF2-40B4-BE49-F238E27FC236}">
                <a16:creationId xmlns:a16="http://schemas.microsoft.com/office/drawing/2014/main" id="{60A9BCD4-A325-4388-9636-8A834C466892}"/>
              </a:ext>
            </a:extLst>
          </p:cNvPr>
          <p:cNvPicPr>
            <a:picLocks noChangeAspect="1"/>
          </p:cNvPicPr>
          <p:nvPr/>
        </p:nvPicPr>
        <p:blipFill rotWithShape="1">
          <a:blip r:embed="rId2"/>
          <a:srcRect l="29891" t="38162" r="30326" b="29362"/>
          <a:stretch/>
        </p:blipFill>
        <p:spPr>
          <a:xfrm>
            <a:off x="2909376" y="3198635"/>
            <a:ext cx="6081700" cy="2791348"/>
          </a:xfrm>
          <a:prstGeom prst="rect">
            <a:avLst/>
          </a:prstGeom>
        </p:spPr>
      </p:pic>
    </p:spTree>
    <p:extLst>
      <p:ext uri="{BB962C8B-B14F-4D97-AF65-F5344CB8AC3E}">
        <p14:creationId xmlns:p14="http://schemas.microsoft.com/office/powerpoint/2010/main" val="2244314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D19533D-79AA-4FD6-916A-1F7D97A87B23}"/>
              </a:ext>
            </a:extLst>
          </p:cNvPr>
          <p:cNvSpPr>
            <a:spLocks noGrp="1"/>
          </p:cNvSpPr>
          <p:nvPr>
            <p:ph type="sldNum" sz="quarter" idx="12"/>
          </p:nvPr>
        </p:nvSpPr>
        <p:spPr/>
        <p:txBody>
          <a:bodyPr/>
          <a:lstStyle/>
          <a:p>
            <a:fld id="{885F3971-D4EA-4750-870A-E840FF82DE7C}" type="slidenum">
              <a:rPr lang="es-ES" smtClean="0"/>
              <a:pPr/>
              <a:t>35</a:t>
            </a:fld>
            <a:endParaRPr lang="es-ES"/>
          </a:p>
        </p:txBody>
      </p:sp>
      <p:sp>
        <p:nvSpPr>
          <p:cNvPr id="5" name="Título 1">
            <a:extLst>
              <a:ext uri="{FF2B5EF4-FFF2-40B4-BE49-F238E27FC236}">
                <a16:creationId xmlns:a16="http://schemas.microsoft.com/office/drawing/2014/main" id="{6A6BE612-3B58-4FCA-9171-D62970D465BB}"/>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96A35936-1FE2-44C8-9D2C-502F5458492F}"/>
              </a:ext>
            </a:extLst>
          </p:cNvPr>
          <p:cNvSpPr/>
          <p:nvPr/>
        </p:nvSpPr>
        <p:spPr>
          <a:xfrm>
            <a:off x="400878" y="1289622"/>
            <a:ext cx="357477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Modelo de Predicción</a:t>
            </a:r>
            <a:endParaRPr lang="es-ES" sz="2800" dirty="0"/>
          </a:p>
        </p:txBody>
      </p:sp>
      <p:sp>
        <p:nvSpPr>
          <p:cNvPr id="7" name="Rectángulo 6">
            <a:extLst>
              <a:ext uri="{FF2B5EF4-FFF2-40B4-BE49-F238E27FC236}">
                <a16:creationId xmlns:a16="http://schemas.microsoft.com/office/drawing/2014/main" id="{0A3CD14E-245F-4D80-B446-667B408D43A2}"/>
              </a:ext>
            </a:extLst>
          </p:cNvPr>
          <p:cNvSpPr/>
          <p:nvPr/>
        </p:nvSpPr>
        <p:spPr>
          <a:xfrm>
            <a:off x="1021136" y="2131622"/>
            <a:ext cx="5538689"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La </a:t>
            </a:r>
            <a:r>
              <a:rPr lang="es-ES" sz="2000"/>
              <a:t>perdición se representa matricialmente como:</a:t>
            </a:r>
            <a:endParaRPr lang="es-ES" sz="2000" dirty="0"/>
          </a:p>
        </p:txBody>
      </p:sp>
      <p:cxnSp>
        <p:nvCxnSpPr>
          <p:cNvPr id="8" name="Conector: angular 7">
            <a:extLst>
              <a:ext uri="{FF2B5EF4-FFF2-40B4-BE49-F238E27FC236}">
                <a16:creationId xmlns:a16="http://schemas.microsoft.com/office/drawing/2014/main" id="{D354E0FA-11F8-42A7-945A-D21558E517D9}"/>
              </a:ext>
            </a:extLst>
          </p:cNvPr>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pic>
        <p:nvPicPr>
          <p:cNvPr id="2" name="Imagen 1">
            <a:extLst>
              <a:ext uri="{FF2B5EF4-FFF2-40B4-BE49-F238E27FC236}">
                <a16:creationId xmlns:a16="http://schemas.microsoft.com/office/drawing/2014/main" id="{874517A5-1B1D-48DF-8F93-E1D78D3CBA83}"/>
              </a:ext>
            </a:extLst>
          </p:cNvPr>
          <p:cNvPicPr>
            <a:picLocks noChangeAspect="1"/>
          </p:cNvPicPr>
          <p:nvPr/>
        </p:nvPicPr>
        <p:blipFill rotWithShape="1">
          <a:blip r:embed="rId2"/>
          <a:srcRect l="44565" t="59908" r="44783" b="31199"/>
          <a:stretch/>
        </p:blipFill>
        <p:spPr>
          <a:xfrm>
            <a:off x="4518990" y="2661630"/>
            <a:ext cx="2409943" cy="1131197"/>
          </a:xfrm>
          <a:prstGeom prst="rect">
            <a:avLst/>
          </a:prstGeom>
        </p:spPr>
      </p:pic>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1BD791D7-9275-4313-929F-1581B6F579C5}"/>
                  </a:ext>
                </a:extLst>
              </p:cNvPr>
              <p:cNvSpPr/>
              <p:nvPr/>
            </p:nvSpPr>
            <p:spPr>
              <a:xfrm>
                <a:off x="2731604" y="4420710"/>
                <a:ext cx="7974495" cy="1477328"/>
              </a:xfrm>
              <a:prstGeom prst="rect">
                <a:avLst/>
              </a:prstGeom>
            </p:spPr>
            <p:txBody>
              <a:bodyPr wrap="square">
                <a:spAutoFit/>
              </a:bodyPr>
              <a:lstStyle/>
              <a:p>
                <a:pPr marL="285750" indent="-285750">
                  <a:buFont typeface="Arial" panose="020B0604020202020204" pitchFamily="34" charset="0"/>
                  <a:buChar char="•"/>
                </a:pPr>
                <a:r>
                  <a:rPr lang="es-ES" b="1" dirty="0"/>
                  <a:t>G</a:t>
                </a:r>
                <a:r>
                  <a:rPr lang="es-ES" dirty="0"/>
                  <a:t> contiene los coeficientes </a:t>
                </a:r>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𝑔</m:t>
                        </m:r>
                      </m:e>
                      <m:sub>
                        <m:r>
                          <a:rPr lang="es-ES" i="1">
                            <a:latin typeface="Cambria Math" panose="02040503050406030204" pitchFamily="18" charset="0"/>
                          </a:rPr>
                          <m:t>𝑖</m:t>
                        </m:r>
                      </m:sub>
                    </m:sSub>
                    <m:r>
                      <a:rPr lang="es-ES" b="0" i="1" smtClean="0">
                        <a:latin typeface="Cambria Math" panose="02040503050406030204" pitchFamily="18" charset="0"/>
                      </a:rPr>
                      <m:t>.</m:t>
                    </m:r>
                  </m:oMath>
                </a14:m>
                <a:endParaRPr lang="es-ES" dirty="0"/>
              </a:p>
              <a:p>
                <a:pPr marL="285750" indent="-285750">
                  <a:buFont typeface="Arial" panose="020B0604020202020204" pitchFamily="34" charset="0"/>
                  <a:buChar char="•"/>
                </a:pPr>
                <a:r>
                  <a:rPr lang="es-ES" dirty="0"/>
                  <a:t>El vector </a:t>
                </a:r>
                <a14:m>
                  <m:oMath xmlns:m="http://schemas.openxmlformats.org/officeDocument/2006/math">
                    <m:acc>
                      <m:accPr>
                        <m:chr m:val="̂"/>
                        <m:ctrlPr>
                          <a:rPr lang="es-ES" i="1" smtClean="0">
                            <a:latin typeface="Cambria Math" panose="02040503050406030204" pitchFamily="18" charset="0"/>
                          </a:rPr>
                        </m:ctrlPr>
                      </m:accPr>
                      <m:e>
                        <m:r>
                          <a:rPr lang="es-ES" b="1" i="1" smtClean="0">
                            <a:latin typeface="Cambria Math" panose="02040503050406030204" pitchFamily="18" charset="0"/>
                          </a:rPr>
                          <m:t>𝒚</m:t>
                        </m:r>
                      </m:e>
                    </m:acc>
                  </m:oMath>
                </a14:m>
                <a:r>
                  <a:rPr lang="es-ES" dirty="0"/>
                  <a:t> de dimensión </a:t>
                </a:r>
                <a:r>
                  <a:rPr lang="es-ES" b="1" i="1" dirty="0"/>
                  <a:t>p</a:t>
                </a:r>
                <a:r>
                  <a:rPr lang="es-ES" dirty="0"/>
                  <a:t>, contiene las perdiciones de la respuesta de la planta a lo largo del horizonte de predicción</a:t>
                </a:r>
              </a:p>
              <a:p>
                <a:pPr marL="285750" indent="-285750">
                  <a:buFont typeface="Arial" panose="020B0604020202020204" pitchFamily="34" charset="0"/>
                  <a:buChar char="•"/>
                </a:pPr>
                <a:r>
                  <a:rPr lang="es-ES" b="1" dirty="0"/>
                  <a:t>u</a:t>
                </a:r>
                <a:r>
                  <a:rPr lang="es-ES" dirty="0"/>
                  <a:t> es un vector de dimensión m que contiene los incrementos de control </a:t>
                </a:r>
              </a:p>
              <a:p>
                <a:pPr marL="285750" indent="-285750">
                  <a:buFont typeface="Arial" panose="020B0604020202020204" pitchFamily="34" charset="0"/>
                  <a:buChar char="•"/>
                </a:pPr>
                <a:r>
                  <a:rPr lang="es-ES" b="1" dirty="0"/>
                  <a:t>f</a:t>
                </a:r>
                <a:r>
                  <a:rPr lang="es-ES" dirty="0"/>
                  <a:t> es el vector de respuesta libre.</a:t>
                </a:r>
              </a:p>
            </p:txBody>
          </p:sp>
        </mc:Choice>
        <mc:Fallback xmlns="">
          <p:sp>
            <p:nvSpPr>
              <p:cNvPr id="3" name="Rectángulo 2">
                <a:extLst>
                  <a:ext uri="{FF2B5EF4-FFF2-40B4-BE49-F238E27FC236}">
                    <a16:creationId xmlns:a16="http://schemas.microsoft.com/office/drawing/2014/main" id="{1BD791D7-9275-4313-929F-1581B6F579C5}"/>
                  </a:ext>
                </a:extLst>
              </p:cNvPr>
              <p:cNvSpPr>
                <a:spLocks noRot="1" noChangeAspect="1" noMove="1" noResize="1" noEditPoints="1" noAdjustHandles="1" noChangeArrowheads="1" noChangeShapeType="1" noTextEdit="1"/>
              </p:cNvSpPr>
              <p:nvPr/>
            </p:nvSpPr>
            <p:spPr>
              <a:xfrm>
                <a:off x="2731604" y="4420710"/>
                <a:ext cx="7974495" cy="1477328"/>
              </a:xfrm>
              <a:prstGeom prst="rect">
                <a:avLst/>
              </a:prstGeom>
              <a:blipFill>
                <a:blip r:embed="rId3"/>
                <a:stretch>
                  <a:fillRect l="-459" t="-2058" r="-382" b="-5350"/>
                </a:stretch>
              </a:blipFill>
            </p:spPr>
            <p:txBody>
              <a:bodyPr/>
              <a:lstStyle/>
              <a:p>
                <a:r>
                  <a:rPr lang="es-ES">
                    <a:noFill/>
                  </a:rPr>
                  <a:t> </a:t>
                </a:r>
              </a:p>
            </p:txBody>
          </p:sp>
        </mc:Fallback>
      </mc:AlternateContent>
    </p:spTree>
    <p:extLst>
      <p:ext uri="{BB962C8B-B14F-4D97-AF65-F5344CB8AC3E}">
        <p14:creationId xmlns:p14="http://schemas.microsoft.com/office/powerpoint/2010/main" val="625008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D19533D-79AA-4FD6-916A-1F7D97A87B23}"/>
              </a:ext>
            </a:extLst>
          </p:cNvPr>
          <p:cNvSpPr>
            <a:spLocks noGrp="1"/>
          </p:cNvSpPr>
          <p:nvPr>
            <p:ph type="sldNum" sz="quarter" idx="12"/>
          </p:nvPr>
        </p:nvSpPr>
        <p:spPr/>
        <p:txBody>
          <a:bodyPr/>
          <a:lstStyle/>
          <a:p>
            <a:fld id="{885F3971-D4EA-4750-870A-E840FF82DE7C}" type="slidenum">
              <a:rPr lang="es-ES" smtClean="0"/>
              <a:pPr/>
              <a:t>36</a:t>
            </a:fld>
            <a:endParaRPr lang="es-ES"/>
          </a:p>
        </p:txBody>
      </p:sp>
      <p:sp>
        <p:nvSpPr>
          <p:cNvPr id="5" name="Título 1">
            <a:extLst>
              <a:ext uri="{FF2B5EF4-FFF2-40B4-BE49-F238E27FC236}">
                <a16:creationId xmlns:a16="http://schemas.microsoft.com/office/drawing/2014/main" id="{6A6BE612-3B58-4FCA-9171-D62970D465BB}"/>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96A35936-1FE2-44C8-9D2C-502F5458492F}"/>
              </a:ext>
            </a:extLst>
          </p:cNvPr>
          <p:cNvSpPr/>
          <p:nvPr/>
        </p:nvSpPr>
        <p:spPr>
          <a:xfrm>
            <a:off x="400878" y="1289622"/>
            <a:ext cx="357477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Modelo de Predicción</a:t>
            </a:r>
            <a:endParaRPr lang="es-ES" sz="2800" dirty="0"/>
          </a:p>
        </p:txBody>
      </p:sp>
      <p:sp>
        <p:nvSpPr>
          <p:cNvPr id="7" name="Rectángulo 6">
            <a:extLst>
              <a:ext uri="{FF2B5EF4-FFF2-40B4-BE49-F238E27FC236}">
                <a16:creationId xmlns:a16="http://schemas.microsoft.com/office/drawing/2014/main" id="{0A3CD14E-245F-4D80-B446-667B408D43A2}"/>
              </a:ext>
            </a:extLst>
          </p:cNvPr>
          <p:cNvSpPr/>
          <p:nvPr/>
        </p:nvSpPr>
        <p:spPr>
          <a:xfrm>
            <a:off x="1021136" y="2191069"/>
            <a:ext cx="2464185"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Matriz Dinámica </a:t>
            </a:r>
            <a:r>
              <a:rPr lang="es-ES" sz="2000" b="1" dirty="0"/>
              <a:t>G</a:t>
            </a:r>
            <a:r>
              <a:rPr lang="es-ES" sz="2000" dirty="0"/>
              <a:t>:</a:t>
            </a:r>
          </a:p>
        </p:txBody>
      </p:sp>
      <p:cxnSp>
        <p:nvCxnSpPr>
          <p:cNvPr id="8" name="Conector: angular 7">
            <a:extLst>
              <a:ext uri="{FF2B5EF4-FFF2-40B4-BE49-F238E27FC236}">
                <a16:creationId xmlns:a16="http://schemas.microsoft.com/office/drawing/2014/main" id="{D354E0FA-11F8-42A7-945A-D21558E517D9}"/>
              </a:ext>
            </a:extLst>
          </p:cNvPr>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pic>
        <p:nvPicPr>
          <p:cNvPr id="9" name="Imagen 8">
            <a:extLst>
              <a:ext uri="{FF2B5EF4-FFF2-40B4-BE49-F238E27FC236}">
                <a16:creationId xmlns:a16="http://schemas.microsoft.com/office/drawing/2014/main" id="{1638DF15-6D7D-4F10-920A-228DAF570930}"/>
              </a:ext>
            </a:extLst>
          </p:cNvPr>
          <p:cNvPicPr>
            <a:picLocks noChangeAspect="1"/>
          </p:cNvPicPr>
          <p:nvPr/>
        </p:nvPicPr>
        <p:blipFill rotWithShape="1">
          <a:blip r:embed="rId2"/>
          <a:srcRect l="36739" t="26423" r="35761" b="31585"/>
          <a:stretch/>
        </p:blipFill>
        <p:spPr>
          <a:xfrm>
            <a:off x="3975652" y="2391124"/>
            <a:ext cx="3987248" cy="3423110"/>
          </a:xfrm>
          <a:prstGeom prst="rect">
            <a:avLst/>
          </a:prstGeom>
        </p:spPr>
      </p:pic>
    </p:spTree>
    <p:extLst>
      <p:ext uri="{BB962C8B-B14F-4D97-AF65-F5344CB8AC3E}">
        <p14:creationId xmlns:p14="http://schemas.microsoft.com/office/powerpoint/2010/main" val="3425228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D19533D-79AA-4FD6-916A-1F7D97A87B23}"/>
              </a:ext>
            </a:extLst>
          </p:cNvPr>
          <p:cNvSpPr>
            <a:spLocks noGrp="1"/>
          </p:cNvSpPr>
          <p:nvPr>
            <p:ph type="sldNum" sz="quarter" idx="12"/>
          </p:nvPr>
        </p:nvSpPr>
        <p:spPr/>
        <p:txBody>
          <a:bodyPr/>
          <a:lstStyle/>
          <a:p>
            <a:fld id="{885F3971-D4EA-4750-870A-E840FF82DE7C}" type="slidenum">
              <a:rPr lang="es-ES" smtClean="0"/>
              <a:pPr/>
              <a:t>37</a:t>
            </a:fld>
            <a:endParaRPr lang="es-ES"/>
          </a:p>
        </p:txBody>
      </p:sp>
      <p:sp>
        <p:nvSpPr>
          <p:cNvPr id="5" name="Título 1">
            <a:extLst>
              <a:ext uri="{FF2B5EF4-FFF2-40B4-BE49-F238E27FC236}">
                <a16:creationId xmlns:a16="http://schemas.microsoft.com/office/drawing/2014/main" id="{6A6BE612-3B58-4FCA-9171-D62970D465BB}"/>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96A35936-1FE2-44C8-9D2C-502F5458492F}"/>
              </a:ext>
            </a:extLst>
          </p:cNvPr>
          <p:cNvSpPr/>
          <p:nvPr/>
        </p:nvSpPr>
        <p:spPr>
          <a:xfrm>
            <a:off x="400878" y="1289622"/>
            <a:ext cx="2806148"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Función de Coste</a:t>
            </a:r>
            <a:endParaRPr lang="es-ES" sz="2800" dirty="0"/>
          </a:p>
        </p:txBody>
      </p:sp>
      <p:cxnSp>
        <p:nvCxnSpPr>
          <p:cNvPr id="8" name="Conector: angular 7">
            <a:extLst>
              <a:ext uri="{FF2B5EF4-FFF2-40B4-BE49-F238E27FC236}">
                <a16:creationId xmlns:a16="http://schemas.microsoft.com/office/drawing/2014/main" id="{D354E0FA-11F8-42A7-945A-D21558E517D9}"/>
              </a:ext>
            </a:extLst>
          </p:cNvPr>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pic>
        <p:nvPicPr>
          <p:cNvPr id="2" name="Imagen 1">
            <a:extLst>
              <a:ext uri="{FF2B5EF4-FFF2-40B4-BE49-F238E27FC236}">
                <a16:creationId xmlns:a16="http://schemas.microsoft.com/office/drawing/2014/main" id="{F5111F4F-CCE5-4429-816A-6018683DEA26}"/>
              </a:ext>
            </a:extLst>
          </p:cNvPr>
          <p:cNvPicPr>
            <a:picLocks noChangeAspect="1"/>
          </p:cNvPicPr>
          <p:nvPr/>
        </p:nvPicPr>
        <p:blipFill rotWithShape="1">
          <a:blip r:embed="rId2"/>
          <a:srcRect l="27717" t="61842" r="27608" b="25785"/>
          <a:stretch/>
        </p:blipFill>
        <p:spPr>
          <a:xfrm>
            <a:off x="1803952" y="2088789"/>
            <a:ext cx="7767761" cy="1209578"/>
          </a:xfrm>
          <a:prstGeom prst="rect">
            <a:avLst/>
          </a:prstGeom>
        </p:spPr>
      </p:pic>
      <p:sp>
        <p:nvSpPr>
          <p:cNvPr id="10" name="Rectángulo 9">
            <a:extLst>
              <a:ext uri="{FF2B5EF4-FFF2-40B4-BE49-F238E27FC236}">
                <a16:creationId xmlns:a16="http://schemas.microsoft.com/office/drawing/2014/main" id="{3223AB3E-E823-442C-BE3A-FB47FAD352F3}"/>
              </a:ext>
            </a:extLst>
          </p:cNvPr>
          <p:cNvSpPr/>
          <p:nvPr/>
        </p:nvSpPr>
        <p:spPr>
          <a:xfrm>
            <a:off x="3048000" y="3532341"/>
            <a:ext cx="6364687"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La variable manipulada se selecciona para minimizar los errores cuadráticos en el horizonte de predicción</a:t>
            </a:r>
          </a:p>
        </p:txBody>
      </p:sp>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25221634-EC96-4A69-A97A-BEE2D31AB520}"/>
                  </a:ext>
                </a:extLst>
              </p:cNvPr>
              <p:cNvSpPr/>
              <p:nvPr/>
            </p:nvSpPr>
            <p:spPr>
              <a:xfrm>
                <a:off x="3220278" y="4790457"/>
                <a:ext cx="5751444"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pPr>
                <a14:m>
                  <m:oMath xmlns:m="http://schemas.openxmlformats.org/officeDocument/2006/math">
                    <m:r>
                      <a:rPr lang="es-ES" sz="2000" b="1" i="1" smtClean="0">
                        <a:latin typeface="Cambria Math" panose="02040503050406030204" pitchFamily="18" charset="0"/>
                        <a:ea typeface="Cambria Math" panose="02040503050406030204" pitchFamily="18" charset="0"/>
                      </a:rPr>
                      <m:t>𝝀</m:t>
                    </m:r>
                  </m:oMath>
                </a14:m>
                <a:r>
                  <a:rPr lang="es-ES" sz="2000" dirty="0"/>
                  <a:t> es el es  el esfuerzo de control.</a:t>
                </a:r>
              </a:p>
              <a:p>
                <a:pPr marL="342900" indent="-342900">
                  <a:buFont typeface="Arial" panose="020B0604020202020204" pitchFamily="34" charset="0"/>
                  <a:buChar char="•"/>
                </a:pPr>
                <a:r>
                  <a:rPr lang="es-ES" sz="2000" b="1" dirty="0"/>
                  <a:t>w</a:t>
                </a:r>
                <a:r>
                  <a:rPr lang="es-ES" sz="2000" dirty="0"/>
                  <a:t> es el valor de referencia que no necesariamente coincide con el valor real de referencia </a:t>
                </a:r>
                <a:r>
                  <a:rPr lang="es-ES" sz="2000" b="1" i="1" dirty="0"/>
                  <a:t>r</a:t>
                </a:r>
              </a:p>
            </p:txBody>
          </p:sp>
        </mc:Choice>
        <mc:Fallback xmlns="">
          <p:sp>
            <p:nvSpPr>
              <p:cNvPr id="11" name="Rectángulo 10">
                <a:extLst>
                  <a:ext uri="{FF2B5EF4-FFF2-40B4-BE49-F238E27FC236}">
                    <a16:creationId xmlns:a16="http://schemas.microsoft.com/office/drawing/2014/main" id="{25221634-EC96-4A69-A97A-BEE2D31AB520}"/>
                  </a:ext>
                </a:extLst>
              </p:cNvPr>
              <p:cNvSpPr>
                <a:spLocks noRot="1" noChangeAspect="1" noMove="1" noResize="1" noEditPoints="1" noAdjustHandles="1" noChangeArrowheads="1" noChangeShapeType="1" noTextEdit="1"/>
              </p:cNvSpPr>
              <p:nvPr/>
            </p:nvSpPr>
            <p:spPr>
              <a:xfrm>
                <a:off x="3220278" y="4790457"/>
                <a:ext cx="5751444" cy="1015663"/>
              </a:xfrm>
              <a:prstGeom prst="rect">
                <a:avLst/>
              </a:prstGeom>
              <a:blipFill>
                <a:blip r:embed="rId3"/>
                <a:stretch>
                  <a:fillRect r="-588"/>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spTree>
    <p:extLst>
      <p:ext uri="{BB962C8B-B14F-4D97-AF65-F5344CB8AC3E}">
        <p14:creationId xmlns:p14="http://schemas.microsoft.com/office/powerpoint/2010/main" val="284297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D19533D-79AA-4FD6-916A-1F7D97A87B23}"/>
              </a:ext>
            </a:extLst>
          </p:cNvPr>
          <p:cNvSpPr>
            <a:spLocks noGrp="1"/>
          </p:cNvSpPr>
          <p:nvPr>
            <p:ph type="sldNum" sz="quarter" idx="12"/>
          </p:nvPr>
        </p:nvSpPr>
        <p:spPr/>
        <p:txBody>
          <a:bodyPr/>
          <a:lstStyle/>
          <a:p>
            <a:fld id="{885F3971-D4EA-4750-870A-E840FF82DE7C}" type="slidenum">
              <a:rPr lang="es-ES" smtClean="0"/>
              <a:pPr/>
              <a:t>38</a:t>
            </a:fld>
            <a:endParaRPr lang="es-ES"/>
          </a:p>
        </p:txBody>
      </p:sp>
      <p:sp>
        <p:nvSpPr>
          <p:cNvPr id="5" name="Título 1">
            <a:extLst>
              <a:ext uri="{FF2B5EF4-FFF2-40B4-BE49-F238E27FC236}">
                <a16:creationId xmlns:a16="http://schemas.microsoft.com/office/drawing/2014/main" id="{6A6BE612-3B58-4FCA-9171-D62970D465BB}"/>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96A35936-1FE2-44C8-9D2C-502F5458492F}"/>
              </a:ext>
            </a:extLst>
          </p:cNvPr>
          <p:cNvSpPr/>
          <p:nvPr/>
        </p:nvSpPr>
        <p:spPr>
          <a:xfrm>
            <a:off x="400877" y="1289622"/>
            <a:ext cx="627821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Trayectoria de Referencia amortiguada w</a:t>
            </a:r>
            <a:endParaRPr lang="es-ES" sz="2800" dirty="0"/>
          </a:p>
        </p:txBody>
      </p:sp>
      <p:cxnSp>
        <p:nvCxnSpPr>
          <p:cNvPr id="8" name="Conector: angular 7">
            <a:extLst>
              <a:ext uri="{FF2B5EF4-FFF2-40B4-BE49-F238E27FC236}">
                <a16:creationId xmlns:a16="http://schemas.microsoft.com/office/drawing/2014/main" id="{D354E0FA-11F8-42A7-945A-D21558E517D9}"/>
              </a:ext>
            </a:extLst>
          </p:cNvPr>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pic>
        <p:nvPicPr>
          <p:cNvPr id="3" name="Imagen 2">
            <a:extLst>
              <a:ext uri="{FF2B5EF4-FFF2-40B4-BE49-F238E27FC236}">
                <a16:creationId xmlns:a16="http://schemas.microsoft.com/office/drawing/2014/main" id="{5E371B99-0CE4-4E07-9D13-F8C60C2F66AC}"/>
              </a:ext>
            </a:extLst>
          </p:cNvPr>
          <p:cNvPicPr>
            <a:picLocks noChangeAspect="1"/>
          </p:cNvPicPr>
          <p:nvPr/>
        </p:nvPicPr>
        <p:blipFill rotWithShape="1">
          <a:blip r:embed="rId2"/>
          <a:srcRect l="30217" t="41929" r="30326" b="18632"/>
          <a:stretch/>
        </p:blipFill>
        <p:spPr>
          <a:xfrm>
            <a:off x="5062330" y="1971178"/>
            <a:ext cx="6114473" cy="3436232"/>
          </a:xfrm>
          <a:prstGeom prst="rect">
            <a:avLst/>
          </a:prstGeom>
        </p:spPr>
      </p:pic>
      <p:sp>
        <p:nvSpPr>
          <p:cNvPr id="7" name="Rectángulo 6">
            <a:extLst>
              <a:ext uri="{FF2B5EF4-FFF2-40B4-BE49-F238E27FC236}">
                <a16:creationId xmlns:a16="http://schemas.microsoft.com/office/drawing/2014/main" id="{287CCB98-A8EF-444C-ACF2-B4128B0033AE}"/>
              </a:ext>
            </a:extLst>
          </p:cNvPr>
          <p:cNvSpPr/>
          <p:nvPr/>
        </p:nvSpPr>
        <p:spPr>
          <a:xfrm>
            <a:off x="3048000" y="2828836"/>
            <a:ext cx="6096000" cy="369332"/>
          </a:xfrm>
          <a:prstGeom prst="rect">
            <a:avLst/>
          </a:prstGeom>
        </p:spPr>
        <p:txBody>
          <a:bodyPr>
            <a:spAutoFit/>
          </a:bodyPr>
          <a:lstStyle/>
          <a:p>
            <a:r>
              <a:rPr lang="es-ES" dirty="0"/>
              <a:t> </a:t>
            </a:r>
          </a:p>
        </p:txBody>
      </p:sp>
      <p:sp>
        <p:nvSpPr>
          <p:cNvPr id="12" name="Rectángulo 11">
            <a:extLst>
              <a:ext uri="{FF2B5EF4-FFF2-40B4-BE49-F238E27FC236}">
                <a16:creationId xmlns:a16="http://schemas.microsoft.com/office/drawing/2014/main" id="{486C1D29-545B-4BA9-A021-D243B56E01A6}"/>
              </a:ext>
            </a:extLst>
          </p:cNvPr>
          <p:cNvSpPr/>
          <p:nvPr/>
        </p:nvSpPr>
        <p:spPr>
          <a:xfrm>
            <a:off x="1124528" y="2044006"/>
            <a:ext cx="3246782" cy="163121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Es una aproximación suave para el valor actual de la salida y(t) hacia la referencia conocida, por medio de un sistema de primer orden:</a:t>
            </a:r>
          </a:p>
        </p:txBody>
      </p:sp>
      <p:pic>
        <p:nvPicPr>
          <p:cNvPr id="9" name="Imagen 8">
            <a:extLst>
              <a:ext uri="{FF2B5EF4-FFF2-40B4-BE49-F238E27FC236}">
                <a16:creationId xmlns:a16="http://schemas.microsoft.com/office/drawing/2014/main" id="{44B38672-9E03-4EEC-AED7-ABEE6916C18D}"/>
              </a:ext>
            </a:extLst>
          </p:cNvPr>
          <p:cNvPicPr>
            <a:picLocks noChangeAspect="1"/>
          </p:cNvPicPr>
          <p:nvPr/>
        </p:nvPicPr>
        <p:blipFill rotWithShape="1">
          <a:blip r:embed="rId3"/>
          <a:srcRect l="38369" t="44248" r="38370" b="43185"/>
          <a:stretch/>
        </p:blipFill>
        <p:spPr>
          <a:xfrm>
            <a:off x="883912" y="3984726"/>
            <a:ext cx="3728013" cy="1132341"/>
          </a:xfrm>
          <a:prstGeom prst="rect">
            <a:avLst/>
          </a:prstGeom>
        </p:spPr>
      </p:pic>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259D0B05-354F-482E-A46A-ABAD5D389703}"/>
                  </a:ext>
                </a:extLst>
              </p:cNvPr>
              <p:cNvSpPr txBox="1"/>
              <p:nvPr/>
            </p:nvSpPr>
            <p:spPr>
              <a:xfrm>
                <a:off x="6221895" y="5477523"/>
                <a:ext cx="4015409" cy="646331"/>
              </a:xfrm>
              <a:prstGeom prst="rect">
                <a:avLst/>
              </a:prstGeom>
              <a:noFill/>
            </p:spPr>
            <p:txBody>
              <a:bodyPr wrap="square" rtlCol="0">
                <a:spAutoFit/>
              </a:bodyPr>
              <a:lstStyle/>
              <a:p>
                <a:r>
                  <a:rPr lang="es-ES" i="1" dirty="0"/>
                  <a:t>W1, corresponde a valor de </a:t>
                </a:r>
                <a14:m>
                  <m:oMath xmlns:m="http://schemas.openxmlformats.org/officeDocument/2006/math">
                    <m:r>
                      <a:rPr lang="es-ES" i="1" smtClean="0">
                        <a:latin typeface="Cambria Math" panose="02040503050406030204" pitchFamily="18" charset="0"/>
                        <a:ea typeface="Cambria Math" panose="02040503050406030204" pitchFamily="18" charset="0"/>
                      </a:rPr>
                      <m:t>𝛼</m:t>
                    </m:r>
                  </m:oMath>
                </a14:m>
                <a:r>
                  <a:rPr lang="es-ES" i="1" dirty="0"/>
                  <a:t> pequeño,</a:t>
                </a:r>
              </a:p>
              <a:p>
                <a:r>
                  <a:rPr lang="es-ES" i="1" dirty="0"/>
                  <a:t>W2, cuando </a:t>
                </a:r>
                <a14:m>
                  <m:oMath xmlns:m="http://schemas.openxmlformats.org/officeDocument/2006/math">
                    <m:r>
                      <a:rPr lang="es-ES" i="1">
                        <a:latin typeface="Cambria Math" panose="02040503050406030204" pitchFamily="18" charset="0"/>
                        <a:ea typeface="Cambria Math" panose="02040503050406030204" pitchFamily="18" charset="0"/>
                      </a:rPr>
                      <m:t>𝛼</m:t>
                    </m:r>
                  </m:oMath>
                </a14:m>
                <a:r>
                  <a:rPr lang="es-ES" i="1" dirty="0"/>
                  <a:t> es grande</a:t>
                </a:r>
              </a:p>
            </p:txBody>
          </p:sp>
        </mc:Choice>
        <mc:Fallback xmlns="">
          <p:sp>
            <p:nvSpPr>
              <p:cNvPr id="13" name="CuadroTexto 12">
                <a:extLst>
                  <a:ext uri="{FF2B5EF4-FFF2-40B4-BE49-F238E27FC236}">
                    <a16:creationId xmlns:a16="http://schemas.microsoft.com/office/drawing/2014/main" id="{259D0B05-354F-482E-A46A-ABAD5D389703}"/>
                  </a:ext>
                </a:extLst>
              </p:cNvPr>
              <p:cNvSpPr txBox="1">
                <a:spLocks noRot="1" noChangeAspect="1" noMove="1" noResize="1" noEditPoints="1" noAdjustHandles="1" noChangeArrowheads="1" noChangeShapeType="1" noTextEdit="1"/>
              </p:cNvSpPr>
              <p:nvPr/>
            </p:nvSpPr>
            <p:spPr>
              <a:xfrm>
                <a:off x="6221895" y="5477523"/>
                <a:ext cx="4015409" cy="646331"/>
              </a:xfrm>
              <a:prstGeom prst="rect">
                <a:avLst/>
              </a:prstGeom>
              <a:blipFill>
                <a:blip r:embed="rId5"/>
                <a:stretch>
                  <a:fillRect l="-1368" t="-5660" b="-14151"/>
                </a:stretch>
              </a:blipFill>
            </p:spPr>
            <p:txBody>
              <a:bodyPr/>
              <a:lstStyle/>
              <a:p>
                <a:r>
                  <a:rPr lang="es-ES">
                    <a:noFill/>
                  </a:rPr>
                  <a:t> </a:t>
                </a:r>
              </a:p>
            </p:txBody>
          </p:sp>
        </mc:Fallback>
      </mc:AlternateContent>
    </p:spTree>
    <p:extLst>
      <p:ext uri="{BB962C8B-B14F-4D97-AF65-F5344CB8AC3E}">
        <p14:creationId xmlns:p14="http://schemas.microsoft.com/office/powerpoint/2010/main" val="2141910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D19533D-79AA-4FD6-916A-1F7D97A87B23}"/>
              </a:ext>
            </a:extLst>
          </p:cNvPr>
          <p:cNvSpPr>
            <a:spLocks noGrp="1"/>
          </p:cNvSpPr>
          <p:nvPr>
            <p:ph type="sldNum" sz="quarter" idx="12"/>
          </p:nvPr>
        </p:nvSpPr>
        <p:spPr/>
        <p:txBody>
          <a:bodyPr/>
          <a:lstStyle/>
          <a:p>
            <a:fld id="{885F3971-D4EA-4750-870A-E840FF82DE7C}" type="slidenum">
              <a:rPr lang="es-ES" smtClean="0"/>
              <a:pPr/>
              <a:t>39</a:t>
            </a:fld>
            <a:endParaRPr lang="es-ES"/>
          </a:p>
        </p:txBody>
      </p:sp>
      <p:sp>
        <p:nvSpPr>
          <p:cNvPr id="5" name="Título 1">
            <a:extLst>
              <a:ext uri="{FF2B5EF4-FFF2-40B4-BE49-F238E27FC236}">
                <a16:creationId xmlns:a16="http://schemas.microsoft.com/office/drawing/2014/main" id="{6A6BE612-3B58-4FCA-9171-D62970D465BB}"/>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96A35936-1FE2-44C8-9D2C-502F5458492F}"/>
              </a:ext>
            </a:extLst>
          </p:cNvPr>
          <p:cNvSpPr/>
          <p:nvPr/>
        </p:nvSpPr>
        <p:spPr>
          <a:xfrm>
            <a:off x="400878" y="1289622"/>
            <a:ext cx="2806148"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Función de Coste</a:t>
            </a:r>
            <a:endParaRPr lang="es-ES" sz="2800" dirty="0"/>
          </a:p>
        </p:txBody>
      </p:sp>
      <p:cxnSp>
        <p:nvCxnSpPr>
          <p:cNvPr id="8" name="Conector: angular 7">
            <a:extLst>
              <a:ext uri="{FF2B5EF4-FFF2-40B4-BE49-F238E27FC236}">
                <a16:creationId xmlns:a16="http://schemas.microsoft.com/office/drawing/2014/main" id="{D354E0FA-11F8-42A7-945A-D21558E517D9}"/>
              </a:ext>
            </a:extLst>
          </p:cNvPr>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sp>
        <p:nvSpPr>
          <p:cNvPr id="10" name="Rectángulo 9">
            <a:extLst>
              <a:ext uri="{FF2B5EF4-FFF2-40B4-BE49-F238E27FC236}">
                <a16:creationId xmlns:a16="http://schemas.microsoft.com/office/drawing/2014/main" id="{3223AB3E-E823-442C-BE3A-FB47FAD352F3}"/>
              </a:ext>
            </a:extLst>
          </p:cNvPr>
          <p:cNvSpPr/>
          <p:nvPr/>
        </p:nvSpPr>
        <p:spPr>
          <a:xfrm>
            <a:off x="1258957" y="2037181"/>
            <a:ext cx="6970643"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Si no existen perturbaciones, la minimización de la función de coste </a:t>
            </a:r>
            <a:r>
              <a:rPr lang="es-EC" sz="2000" b="1" dirty="0"/>
              <a:t>J</a:t>
            </a:r>
            <a:r>
              <a:rPr lang="es-EC" sz="2000" dirty="0"/>
              <a:t>, se puede expresar como:</a:t>
            </a:r>
            <a:endParaRPr lang="es-ES" sz="2000" dirty="0"/>
          </a:p>
        </p:txBody>
      </p:sp>
      <p:pic>
        <p:nvPicPr>
          <p:cNvPr id="3" name="Imagen 2">
            <a:extLst>
              <a:ext uri="{FF2B5EF4-FFF2-40B4-BE49-F238E27FC236}">
                <a16:creationId xmlns:a16="http://schemas.microsoft.com/office/drawing/2014/main" id="{815395E3-6FA5-4C07-BBA2-D6DA5F4937D8}"/>
              </a:ext>
            </a:extLst>
          </p:cNvPr>
          <p:cNvPicPr>
            <a:picLocks noChangeAspect="1"/>
          </p:cNvPicPr>
          <p:nvPr/>
        </p:nvPicPr>
        <p:blipFill rotWithShape="1">
          <a:blip r:embed="rId2"/>
          <a:srcRect l="42826" t="46376" r="41522" b="46278"/>
          <a:stretch/>
        </p:blipFill>
        <p:spPr>
          <a:xfrm>
            <a:off x="4373215" y="3004038"/>
            <a:ext cx="3220777" cy="849924"/>
          </a:xfrm>
          <a:prstGeom prst="rect">
            <a:avLst/>
          </a:prstGeom>
        </p:spPr>
      </p:pic>
      <p:sp>
        <p:nvSpPr>
          <p:cNvPr id="7" name="Rectángulo 6">
            <a:extLst>
              <a:ext uri="{FF2B5EF4-FFF2-40B4-BE49-F238E27FC236}">
                <a16:creationId xmlns:a16="http://schemas.microsoft.com/office/drawing/2014/main" id="{4D6CFD6F-685A-4B3A-B8BC-3F30FF0B02DB}"/>
              </a:ext>
            </a:extLst>
          </p:cNvPr>
          <p:cNvSpPr/>
          <p:nvPr/>
        </p:nvSpPr>
        <p:spPr>
          <a:xfrm>
            <a:off x="3207026" y="4243034"/>
            <a:ext cx="6096000" cy="923330"/>
          </a:xfrm>
          <a:prstGeom prst="rect">
            <a:avLst/>
          </a:prstGeom>
        </p:spPr>
        <p:txBody>
          <a:bodyPr>
            <a:spAutoFit/>
          </a:bodyPr>
          <a:lstStyle/>
          <a:p>
            <a:r>
              <a:rPr lang="es-ES" dirty="0"/>
              <a:t>Donde </a:t>
            </a:r>
            <a:r>
              <a:rPr lang="es-ES" b="1" dirty="0"/>
              <a:t>e</a:t>
            </a:r>
            <a:r>
              <a:rPr lang="es-ES" dirty="0"/>
              <a:t> es el vector de errores futuros a lo largo del horizonte </a:t>
            </a:r>
            <a:r>
              <a:rPr lang="es-ES" i="1" dirty="0"/>
              <a:t>p</a:t>
            </a:r>
            <a:r>
              <a:rPr lang="es-ES" dirty="0"/>
              <a:t> y </a:t>
            </a:r>
            <a:r>
              <a:rPr lang="es-ES" b="1" dirty="0"/>
              <a:t>u</a:t>
            </a:r>
            <a:r>
              <a:rPr lang="es-ES" dirty="0"/>
              <a:t> es el vector compuesto por los incrementos de control futuros</a:t>
            </a:r>
          </a:p>
        </p:txBody>
      </p:sp>
    </p:spTree>
    <p:extLst>
      <p:ext uri="{BB962C8B-B14F-4D97-AF65-F5344CB8AC3E}">
        <p14:creationId xmlns:p14="http://schemas.microsoft.com/office/powerpoint/2010/main" val="345426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FF7A5-3579-4ECD-8A60-340538BFED0A}"/>
              </a:ext>
            </a:extLst>
          </p:cNvPr>
          <p:cNvSpPr>
            <a:spLocks noGrp="1"/>
          </p:cNvSpPr>
          <p:nvPr>
            <p:ph type="title"/>
          </p:nvPr>
        </p:nvSpPr>
        <p:spPr>
          <a:xfrm>
            <a:off x="255104" y="136525"/>
            <a:ext cx="3909391" cy="963405"/>
          </a:xfrm>
        </p:spPr>
        <p:txBody>
          <a:bodyPr/>
          <a:lstStyle/>
          <a:p>
            <a:r>
              <a:rPr lang="es-ES" b="1" dirty="0">
                <a:solidFill>
                  <a:schemeClr val="bg1"/>
                </a:solidFill>
                <a:effectLst>
                  <a:outerShdw blurRad="38100" dist="38100" dir="2700000" algn="tl">
                    <a:srgbClr val="000000">
                      <a:alpha val="43137"/>
                    </a:srgbClr>
                  </a:outerShdw>
                </a:effectLst>
                <a:latin typeface="+mn-lt"/>
              </a:rPr>
              <a:t>Introducción</a:t>
            </a:r>
          </a:p>
        </p:txBody>
      </p:sp>
      <p:sp>
        <p:nvSpPr>
          <p:cNvPr id="5" name="Marcador de número de diapositiva 4">
            <a:extLst>
              <a:ext uri="{FF2B5EF4-FFF2-40B4-BE49-F238E27FC236}">
                <a16:creationId xmlns:a16="http://schemas.microsoft.com/office/drawing/2014/main" id="{9564979F-A26D-470B-BADE-1C9358926C66}"/>
              </a:ext>
            </a:extLst>
          </p:cNvPr>
          <p:cNvSpPr>
            <a:spLocks noGrp="1"/>
          </p:cNvSpPr>
          <p:nvPr>
            <p:ph type="sldNum" sz="quarter" idx="12"/>
          </p:nvPr>
        </p:nvSpPr>
        <p:spPr/>
        <p:txBody>
          <a:bodyPr/>
          <a:lstStyle/>
          <a:p>
            <a:fld id="{885F3971-D4EA-4750-870A-E840FF82DE7C}" type="slidenum">
              <a:rPr lang="es-ES" smtClean="0"/>
              <a:pPr/>
              <a:t>4</a:t>
            </a:fld>
            <a:endParaRPr lang="es-ES"/>
          </a:p>
        </p:txBody>
      </p:sp>
      <p:sp>
        <p:nvSpPr>
          <p:cNvPr id="6" name="Rectángulo 5">
            <a:extLst>
              <a:ext uri="{FF2B5EF4-FFF2-40B4-BE49-F238E27FC236}">
                <a16:creationId xmlns:a16="http://schemas.microsoft.com/office/drawing/2014/main" id="{70FDF545-6112-40B5-8DC4-E036F5A14449}"/>
              </a:ext>
            </a:extLst>
          </p:cNvPr>
          <p:cNvSpPr/>
          <p:nvPr/>
        </p:nvSpPr>
        <p:spPr>
          <a:xfrm>
            <a:off x="2289313" y="1874728"/>
            <a:ext cx="7709452" cy="353943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En la actualidad el empleo de las energías renovables presenta un renovado interés en la comunidad científica y la población en general. </a:t>
            </a:r>
          </a:p>
          <a:p>
            <a:pPr algn="just"/>
            <a:endParaRPr lang="es-ES" sz="2800" dirty="0"/>
          </a:p>
          <a:p>
            <a:pPr algn="just"/>
            <a:r>
              <a:rPr lang="es-ES" sz="2800" dirty="0"/>
              <a:t>La mayoría de fuentes de energías renovables se derivan del Sol, y se entiende como energía solar al uso directo de la radiación solar.</a:t>
            </a:r>
          </a:p>
          <a:p>
            <a:pPr algn="just"/>
            <a:endParaRPr lang="es-ES" sz="2800" dirty="0"/>
          </a:p>
        </p:txBody>
      </p:sp>
    </p:spTree>
    <p:extLst>
      <p:ext uri="{BB962C8B-B14F-4D97-AF65-F5344CB8AC3E}">
        <p14:creationId xmlns:p14="http://schemas.microsoft.com/office/powerpoint/2010/main" val="3611912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D19533D-79AA-4FD6-916A-1F7D97A87B23}"/>
              </a:ext>
            </a:extLst>
          </p:cNvPr>
          <p:cNvSpPr>
            <a:spLocks noGrp="1"/>
          </p:cNvSpPr>
          <p:nvPr>
            <p:ph type="sldNum" sz="quarter" idx="12"/>
          </p:nvPr>
        </p:nvSpPr>
        <p:spPr/>
        <p:txBody>
          <a:bodyPr/>
          <a:lstStyle/>
          <a:p>
            <a:fld id="{885F3971-D4EA-4750-870A-E840FF82DE7C}" type="slidenum">
              <a:rPr lang="es-ES" smtClean="0"/>
              <a:pPr/>
              <a:t>40</a:t>
            </a:fld>
            <a:endParaRPr lang="es-ES"/>
          </a:p>
        </p:txBody>
      </p:sp>
      <p:sp>
        <p:nvSpPr>
          <p:cNvPr id="5" name="Título 1">
            <a:extLst>
              <a:ext uri="{FF2B5EF4-FFF2-40B4-BE49-F238E27FC236}">
                <a16:creationId xmlns:a16="http://schemas.microsoft.com/office/drawing/2014/main" id="{6A6BE612-3B58-4FCA-9171-D62970D465BB}"/>
              </a:ext>
            </a:extLst>
          </p:cNvPr>
          <p:cNvSpPr txBox="1">
            <a:spLocks/>
          </p:cNvSpPr>
          <p:nvPr/>
        </p:nvSpPr>
        <p:spPr>
          <a:xfrm>
            <a:off x="255104" y="22874"/>
            <a:ext cx="7974496"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Control por Matriz Dinámica DMC</a:t>
            </a:r>
          </a:p>
        </p:txBody>
      </p:sp>
      <p:sp>
        <p:nvSpPr>
          <p:cNvPr id="6" name="Rectángulo 5">
            <a:extLst>
              <a:ext uri="{FF2B5EF4-FFF2-40B4-BE49-F238E27FC236}">
                <a16:creationId xmlns:a16="http://schemas.microsoft.com/office/drawing/2014/main" id="{96A35936-1FE2-44C8-9D2C-502F5458492F}"/>
              </a:ext>
            </a:extLst>
          </p:cNvPr>
          <p:cNvSpPr/>
          <p:nvPr/>
        </p:nvSpPr>
        <p:spPr>
          <a:xfrm>
            <a:off x="400878" y="1289622"/>
            <a:ext cx="2421835"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S" sz="2800" dirty="0"/>
              <a:t> </a:t>
            </a:r>
            <a:r>
              <a:rPr lang="es-EC" sz="2800" dirty="0"/>
              <a:t>Ley de control</a:t>
            </a:r>
            <a:endParaRPr lang="es-ES" sz="2800" dirty="0"/>
          </a:p>
        </p:txBody>
      </p:sp>
      <p:cxnSp>
        <p:nvCxnSpPr>
          <p:cNvPr id="8" name="Conector: angular 7">
            <a:extLst>
              <a:ext uri="{FF2B5EF4-FFF2-40B4-BE49-F238E27FC236}">
                <a16:creationId xmlns:a16="http://schemas.microsoft.com/office/drawing/2014/main" id="{D354E0FA-11F8-42A7-945A-D21558E517D9}"/>
              </a:ext>
            </a:extLst>
          </p:cNvPr>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sp>
        <p:nvSpPr>
          <p:cNvPr id="10" name="Rectángulo 9">
            <a:extLst>
              <a:ext uri="{FF2B5EF4-FFF2-40B4-BE49-F238E27FC236}">
                <a16:creationId xmlns:a16="http://schemas.microsoft.com/office/drawing/2014/main" id="{3223AB3E-E823-442C-BE3A-FB47FAD352F3}"/>
              </a:ext>
            </a:extLst>
          </p:cNvPr>
          <p:cNvSpPr/>
          <p:nvPr/>
        </p:nvSpPr>
        <p:spPr>
          <a:xfrm>
            <a:off x="1258957" y="2037181"/>
            <a:ext cx="8865704"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Consiste en obtener las variaciones de control que minimicen la función de coste. Por lo tanto la función de coste se deriva y se hace igual a cero, donde se obtiene:</a:t>
            </a:r>
          </a:p>
        </p:txBody>
      </p:sp>
      <p:pic>
        <p:nvPicPr>
          <p:cNvPr id="2" name="Imagen 1">
            <a:extLst>
              <a:ext uri="{FF2B5EF4-FFF2-40B4-BE49-F238E27FC236}">
                <a16:creationId xmlns:a16="http://schemas.microsoft.com/office/drawing/2014/main" id="{3D7A3EF7-FD8C-4E48-A250-B6758BFAD752}"/>
              </a:ext>
            </a:extLst>
          </p:cNvPr>
          <p:cNvPicPr>
            <a:picLocks noChangeAspect="1"/>
          </p:cNvPicPr>
          <p:nvPr/>
        </p:nvPicPr>
        <p:blipFill rotWithShape="1">
          <a:blip r:embed="rId2"/>
          <a:srcRect l="37935" t="48950" r="37500" b="45239"/>
          <a:stretch/>
        </p:blipFill>
        <p:spPr>
          <a:xfrm>
            <a:off x="3702713" y="2969407"/>
            <a:ext cx="4364548" cy="580390"/>
          </a:xfrm>
          <a:prstGeom prst="rect">
            <a:avLst/>
          </a:prstGeom>
        </p:spPr>
      </p:pic>
      <p:sp>
        <p:nvSpPr>
          <p:cNvPr id="9" name="Rectángulo 8">
            <a:extLst>
              <a:ext uri="{FF2B5EF4-FFF2-40B4-BE49-F238E27FC236}">
                <a16:creationId xmlns:a16="http://schemas.microsoft.com/office/drawing/2014/main" id="{56E22B7F-AF87-4955-8512-46C8CF44B73E}"/>
              </a:ext>
            </a:extLst>
          </p:cNvPr>
          <p:cNvSpPr/>
          <p:nvPr/>
        </p:nvSpPr>
        <p:spPr>
          <a:xfrm>
            <a:off x="3048000" y="3105835"/>
            <a:ext cx="6096000" cy="369332"/>
          </a:xfrm>
          <a:prstGeom prst="rect">
            <a:avLst/>
          </a:prstGeom>
        </p:spPr>
        <p:txBody>
          <a:bodyPr>
            <a:spAutoFit/>
          </a:bodyPr>
          <a:lstStyle/>
          <a:p>
            <a:r>
              <a:rPr lang="es-ES" dirty="0"/>
              <a:t> </a:t>
            </a:r>
          </a:p>
        </p:txBody>
      </p:sp>
      <p:sp>
        <p:nvSpPr>
          <p:cNvPr id="11" name="Rectángulo 10">
            <a:extLst>
              <a:ext uri="{FF2B5EF4-FFF2-40B4-BE49-F238E27FC236}">
                <a16:creationId xmlns:a16="http://schemas.microsoft.com/office/drawing/2014/main" id="{501F28B6-C30A-4A4D-AEF1-C7E845DCC5FE}"/>
              </a:ext>
            </a:extLst>
          </p:cNvPr>
          <p:cNvSpPr/>
          <p:nvPr/>
        </p:nvSpPr>
        <p:spPr>
          <a:xfrm>
            <a:off x="1258957" y="3855244"/>
            <a:ext cx="6626086"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solo el primer elemento de </a:t>
            </a:r>
            <a:r>
              <a:rPr lang="es-ES" sz="2000" b="1" dirty="0"/>
              <a:t>u</a:t>
            </a:r>
            <a:r>
              <a:rPr lang="es-ES" sz="2000" dirty="0"/>
              <a:t> se envía a la planta por lo tanto:</a:t>
            </a:r>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B725186C-AFF0-4843-9352-0C25659BCE68}"/>
                  </a:ext>
                </a:extLst>
              </p:cNvPr>
              <p:cNvSpPr/>
              <p:nvPr/>
            </p:nvSpPr>
            <p:spPr>
              <a:xfrm>
                <a:off x="3197387" y="5626250"/>
                <a:ext cx="5578322" cy="369332"/>
              </a:xfrm>
              <a:prstGeom prst="rect">
                <a:avLst/>
              </a:prstGeom>
            </p:spPr>
            <p:txBody>
              <a:bodyPr wrap="none">
                <a:spAutoFit/>
              </a:bodyPr>
              <a:lstStyle/>
              <a:p>
                <a:r>
                  <a:rPr lang="es-ES" dirty="0"/>
                  <a:t>Donde </a:t>
                </a:r>
                <a:r>
                  <a:rPr lang="es-ES" b="1" i="1" dirty="0"/>
                  <a:t>K</a:t>
                </a:r>
                <a:r>
                  <a:rPr lang="es-ES" dirty="0"/>
                  <a:t> es la primera fila de la matriz </a:t>
                </a:r>
                <a14:m>
                  <m:oMath xmlns:m="http://schemas.openxmlformats.org/officeDocument/2006/math">
                    <m:sSup>
                      <m:sSupPr>
                        <m:ctrlPr>
                          <a:rPr lang="es-ES" b="0" i="1" smtClean="0">
                            <a:latin typeface="Cambria Math" panose="02040503050406030204" pitchFamily="18" charset="0"/>
                          </a:rPr>
                        </m:ctrlPr>
                      </m:sSupPr>
                      <m:e>
                        <m:r>
                          <a:rPr lang="es-ES">
                            <a:latin typeface="Cambria Math" panose="02040503050406030204" pitchFamily="18" charset="0"/>
                          </a:rPr>
                          <m:t>(</m:t>
                        </m:r>
                        <m:sSup>
                          <m:sSupPr>
                            <m:ctrlPr>
                              <a:rPr lang="es-ES" i="1">
                                <a:latin typeface="Cambria Math" panose="02040503050406030204" pitchFamily="18" charset="0"/>
                              </a:rPr>
                            </m:ctrlPr>
                          </m:sSupPr>
                          <m:e>
                            <m:r>
                              <a:rPr lang="es-ES" i="1">
                                <a:latin typeface="Cambria Math" panose="02040503050406030204" pitchFamily="18" charset="0"/>
                              </a:rPr>
                              <m:t>𝐺</m:t>
                            </m:r>
                          </m:e>
                          <m:sup>
                            <m:r>
                              <a:rPr lang="es-ES" i="1">
                                <a:latin typeface="Cambria Math" panose="02040503050406030204" pitchFamily="18" charset="0"/>
                              </a:rPr>
                              <m:t>𝑇</m:t>
                            </m:r>
                          </m:sup>
                        </m:sSup>
                        <m:r>
                          <a:rPr lang="es-ES" i="1">
                            <a:latin typeface="Cambria Math" panose="02040503050406030204" pitchFamily="18" charset="0"/>
                          </a:rPr>
                          <m:t>𝐺</m:t>
                        </m:r>
                        <m:r>
                          <a:rPr lang="es-ES" i="1">
                            <a:latin typeface="Cambria Math" panose="02040503050406030204" pitchFamily="18" charset="0"/>
                          </a:rPr>
                          <m:t>+</m:t>
                        </m:r>
                        <m:r>
                          <a:rPr lang="es-ES" i="1">
                            <a:latin typeface="Cambria Math" panose="02040503050406030204" pitchFamily="18" charset="0"/>
                            <a:ea typeface="Cambria Math" panose="02040503050406030204" pitchFamily="18" charset="0"/>
                          </a:rPr>
                          <m:t>𝜆</m:t>
                        </m:r>
                        <m:r>
                          <a:rPr lang="es-ES" i="1">
                            <a:latin typeface="Cambria Math" panose="02040503050406030204" pitchFamily="18" charset="0"/>
                            <a:ea typeface="Cambria Math" panose="02040503050406030204" pitchFamily="18" charset="0"/>
                          </a:rPr>
                          <m:t>𝐼</m:t>
                        </m:r>
                        <m:r>
                          <a:rPr lang="es-ES" i="1">
                            <a:latin typeface="Cambria Math" panose="02040503050406030204" pitchFamily="18" charset="0"/>
                            <a:ea typeface="Cambria Math" panose="02040503050406030204" pitchFamily="18" charset="0"/>
                          </a:rPr>
                          <m:t>)</m:t>
                        </m:r>
                      </m:e>
                      <m:sup>
                        <m:r>
                          <a:rPr lang="es-ES" b="0" i="1" smtClean="0">
                            <a:latin typeface="Cambria Math" panose="02040503050406030204" pitchFamily="18" charset="0"/>
                          </a:rPr>
                          <m:t>−1</m:t>
                        </m:r>
                      </m:sup>
                    </m:sSup>
                    <m:sSup>
                      <m:sSupPr>
                        <m:ctrlPr>
                          <a:rPr lang="es-ES" b="0" i="1" smtClean="0">
                            <a:latin typeface="Cambria Math" panose="02040503050406030204" pitchFamily="18" charset="0"/>
                          </a:rPr>
                        </m:ctrlPr>
                      </m:sSupPr>
                      <m:e>
                        <m:r>
                          <a:rPr lang="es-ES" b="0" i="1" smtClean="0">
                            <a:latin typeface="Cambria Math" panose="02040503050406030204" pitchFamily="18" charset="0"/>
                          </a:rPr>
                          <m:t>𝐺</m:t>
                        </m:r>
                      </m:e>
                      <m:sup>
                        <m:r>
                          <a:rPr lang="es-ES" b="0" i="1" smtClean="0">
                            <a:latin typeface="Cambria Math" panose="02040503050406030204" pitchFamily="18" charset="0"/>
                          </a:rPr>
                          <m:t>𝑇</m:t>
                        </m:r>
                      </m:sup>
                    </m:sSup>
                  </m:oMath>
                </a14:m>
                <a:endParaRPr lang="es-ES" dirty="0"/>
              </a:p>
            </p:txBody>
          </p:sp>
        </mc:Choice>
        <mc:Fallback xmlns="">
          <p:sp>
            <p:nvSpPr>
              <p:cNvPr id="12" name="Rectángulo 11">
                <a:extLst>
                  <a:ext uri="{FF2B5EF4-FFF2-40B4-BE49-F238E27FC236}">
                    <a16:creationId xmlns:a16="http://schemas.microsoft.com/office/drawing/2014/main" id="{B725186C-AFF0-4843-9352-0C25659BCE68}"/>
                  </a:ext>
                </a:extLst>
              </p:cNvPr>
              <p:cNvSpPr>
                <a:spLocks noRot="1" noChangeAspect="1" noMove="1" noResize="1" noEditPoints="1" noAdjustHandles="1" noChangeArrowheads="1" noChangeShapeType="1" noTextEdit="1"/>
              </p:cNvSpPr>
              <p:nvPr/>
            </p:nvSpPr>
            <p:spPr>
              <a:xfrm>
                <a:off x="3197387" y="5626250"/>
                <a:ext cx="5578322" cy="369332"/>
              </a:xfrm>
              <a:prstGeom prst="rect">
                <a:avLst/>
              </a:prstGeom>
              <a:blipFill>
                <a:blip r:embed="rId3"/>
                <a:stretch>
                  <a:fillRect l="-984" t="-9836" b="-24590"/>
                </a:stretch>
              </a:blipFill>
            </p:spPr>
            <p:txBody>
              <a:bodyPr/>
              <a:lstStyle/>
              <a:p>
                <a:r>
                  <a:rPr lang="es-ES">
                    <a:noFill/>
                  </a:rPr>
                  <a:t> </a:t>
                </a:r>
              </a:p>
            </p:txBody>
          </p:sp>
        </mc:Fallback>
      </mc:AlternateContent>
      <p:pic>
        <p:nvPicPr>
          <p:cNvPr id="13" name="Imagen 12">
            <a:extLst>
              <a:ext uri="{FF2B5EF4-FFF2-40B4-BE49-F238E27FC236}">
                <a16:creationId xmlns:a16="http://schemas.microsoft.com/office/drawing/2014/main" id="{BA1319C4-6818-4FC7-89C6-409ADDCA54AA}"/>
              </a:ext>
            </a:extLst>
          </p:cNvPr>
          <p:cNvPicPr>
            <a:picLocks noChangeAspect="1"/>
          </p:cNvPicPr>
          <p:nvPr/>
        </p:nvPicPr>
        <p:blipFill rotWithShape="1">
          <a:blip r:embed="rId4"/>
          <a:srcRect l="41087" t="55936" r="40326" b="35452"/>
          <a:stretch/>
        </p:blipFill>
        <p:spPr>
          <a:xfrm>
            <a:off x="4520441" y="4675191"/>
            <a:ext cx="3364602" cy="876429"/>
          </a:xfrm>
          <a:prstGeom prst="rect">
            <a:avLst/>
          </a:prstGeom>
        </p:spPr>
      </p:pic>
      <p:cxnSp>
        <p:nvCxnSpPr>
          <p:cNvPr id="15" name="Conector: angular 14">
            <a:extLst>
              <a:ext uri="{FF2B5EF4-FFF2-40B4-BE49-F238E27FC236}">
                <a16:creationId xmlns:a16="http://schemas.microsoft.com/office/drawing/2014/main" id="{F4E4D6D9-9ABD-4E9F-95CE-099F81046382}"/>
              </a:ext>
            </a:extLst>
          </p:cNvPr>
          <p:cNvCxnSpPr>
            <a:stCxn id="6" idx="1"/>
            <a:endCxn id="11" idx="1"/>
          </p:cNvCxnSpPr>
          <p:nvPr/>
        </p:nvCxnSpPr>
        <p:spPr>
          <a:xfrm rot="10800000" flipH="1" flipV="1">
            <a:off x="400877" y="1551231"/>
            <a:ext cx="858079" cy="2504067"/>
          </a:xfrm>
          <a:prstGeom prst="bentConnector3">
            <a:avLst>
              <a:gd name="adj1" fmla="val -2664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494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0760"/>
            <a:ext cx="12192000" cy="6858000"/>
          </a:xfrm>
          <a:prstGeom prst="rect">
            <a:avLst/>
          </a:prstGeom>
        </p:spPr>
      </p:pic>
      <p:sp>
        <p:nvSpPr>
          <p:cNvPr id="2" name="Título 1"/>
          <p:cNvSpPr>
            <a:spLocks noGrp="1"/>
          </p:cNvSpPr>
          <p:nvPr>
            <p:ph type="ctrTitle"/>
          </p:nvPr>
        </p:nvSpPr>
        <p:spPr>
          <a:xfrm>
            <a:off x="1987825" y="2431607"/>
            <a:ext cx="9051236" cy="1572541"/>
          </a:xfrm>
        </p:spPr>
        <p:txBody>
          <a:bodyPr>
            <a:normAutofit fontScale="90000"/>
          </a:bodyPr>
          <a:lstStyle/>
          <a:p>
            <a:r>
              <a:rPr lang="es-ES" dirty="0"/>
              <a:t>Diseño del Sistema de Control</a:t>
            </a:r>
            <a:endParaRPr lang="es-ES" sz="3200" i="1" dirty="0">
              <a:latin typeface="+mn-lt"/>
            </a:endParaRPr>
          </a:p>
        </p:txBody>
      </p:sp>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41</a:t>
            </a:fld>
            <a:endParaRPr lang="es-ES" dirty="0">
              <a:latin typeface="+mn-lt"/>
            </a:endParaRP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Tree>
    <p:extLst>
      <p:ext uri="{BB962C8B-B14F-4D97-AF65-F5344CB8AC3E}">
        <p14:creationId xmlns:p14="http://schemas.microsoft.com/office/powerpoint/2010/main" val="243601050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D19533D-79AA-4FD6-916A-1F7D97A87B23}"/>
              </a:ext>
            </a:extLst>
          </p:cNvPr>
          <p:cNvSpPr>
            <a:spLocks noGrp="1"/>
          </p:cNvSpPr>
          <p:nvPr>
            <p:ph type="sldNum" sz="quarter" idx="12"/>
          </p:nvPr>
        </p:nvSpPr>
        <p:spPr/>
        <p:txBody>
          <a:bodyPr/>
          <a:lstStyle/>
          <a:p>
            <a:fld id="{885F3971-D4EA-4750-870A-E840FF82DE7C}" type="slidenum">
              <a:rPr lang="es-ES" smtClean="0"/>
              <a:pPr/>
              <a:t>42</a:t>
            </a:fld>
            <a:endParaRPr lang="es-ES"/>
          </a:p>
        </p:txBody>
      </p:sp>
      <p:sp>
        <p:nvSpPr>
          <p:cNvPr id="5" name="Título 1">
            <a:extLst>
              <a:ext uri="{FF2B5EF4-FFF2-40B4-BE49-F238E27FC236}">
                <a16:creationId xmlns:a16="http://schemas.microsoft.com/office/drawing/2014/main" id="{6A6BE612-3B58-4FCA-9171-D62970D465BB}"/>
              </a:ext>
            </a:extLst>
          </p:cNvPr>
          <p:cNvSpPr txBox="1">
            <a:spLocks/>
          </p:cNvSpPr>
          <p:nvPr/>
        </p:nvSpPr>
        <p:spPr>
          <a:xfrm>
            <a:off x="255104" y="22874"/>
            <a:ext cx="6013174"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Descripción actual de la planta</a:t>
            </a:r>
          </a:p>
        </p:txBody>
      </p:sp>
      <p:sp>
        <p:nvSpPr>
          <p:cNvPr id="6" name="Rectángulo 5">
            <a:extLst>
              <a:ext uri="{FF2B5EF4-FFF2-40B4-BE49-F238E27FC236}">
                <a16:creationId xmlns:a16="http://schemas.microsoft.com/office/drawing/2014/main" id="{96A35936-1FE2-44C8-9D2C-502F5458492F}"/>
              </a:ext>
            </a:extLst>
          </p:cNvPr>
          <p:cNvSpPr/>
          <p:nvPr/>
        </p:nvSpPr>
        <p:spPr>
          <a:xfrm>
            <a:off x="400878" y="1289622"/>
            <a:ext cx="1825487"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a:t>
            </a:r>
            <a:r>
              <a:rPr lang="es-EC" sz="2800" dirty="0"/>
              <a:t>CSP ESPE</a:t>
            </a:r>
            <a:endParaRPr lang="es-ES" sz="2800" dirty="0"/>
          </a:p>
        </p:txBody>
      </p:sp>
      <p:cxnSp>
        <p:nvCxnSpPr>
          <p:cNvPr id="8" name="Conector: angular 7">
            <a:extLst>
              <a:ext uri="{FF2B5EF4-FFF2-40B4-BE49-F238E27FC236}">
                <a16:creationId xmlns:a16="http://schemas.microsoft.com/office/drawing/2014/main" id="{D354E0FA-11F8-42A7-945A-D21558E517D9}"/>
              </a:ext>
            </a:extLst>
          </p:cNvPr>
          <p:cNvCxnSpPr/>
          <p:nvPr/>
        </p:nvCxnSpPr>
        <p:spPr>
          <a:xfrm rot="10800000" flipH="1" flipV="1">
            <a:off x="400877" y="1551232"/>
            <a:ext cx="620259" cy="839892"/>
          </a:xfrm>
          <a:prstGeom prst="bentConnector3">
            <a:avLst>
              <a:gd name="adj1" fmla="val -36856"/>
            </a:avLst>
          </a:prstGeom>
          <a:ln w="12700">
            <a:tailEnd type="triangle"/>
          </a:ln>
        </p:spPr>
        <p:style>
          <a:lnRef idx="1">
            <a:schemeClr val="dk1"/>
          </a:lnRef>
          <a:fillRef idx="0">
            <a:schemeClr val="dk1"/>
          </a:fillRef>
          <a:effectRef idx="0">
            <a:schemeClr val="dk1"/>
          </a:effectRef>
          <a:fontRef idx="minor">
            <a:schemeClr val="tx1"/>
          </a:fontRef>
        </p:style>
      </p:cxnSp>
      <p:sp>
        <p:nvSpPr>
          <p:cNvPr id="10" name="Rectángulo 9">
            <a:extLst>
              <a:ext uri="{FF2B5EF4-FFF2-40B4-BE49-F238E27FC236}">
                <a16:creationId xmlns:a16="http://schemas.microsoft.com/office/drawing/2014/main" id="{3223AB3E-E823-442C-BE3A-FB47FAD352F3}"/>
              </a:ext>
            </a:extLst>
          </p:cNvPr>
          <p:cNvSpPr/>
          <p:nvPr/>
        </p:nvSpPr>
        <p:spPr>
          <a:xfrm>
            <a:off x="1258957" y="2037181"/>
            <a:ext cx="5327373"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Esta planta fue desarrollada en varias etapas desde el 2015</a:t>
            </a:r>
          </a:p>
        </p:txBody>
      </p:sp>
      <p:cxnSp>
        <p:nvCxnSpPr>
          <p:cNvPr id="15" name="Conector: angular 14">
            <a:extLst>
              <a:ext uri="{FF2B5EF4-FFF2-40B4-BE49-F238E27FC236}">
                <a16:creationId xmlns:a16="http://schemas.microsoft.com/office/drawing/2014/main" id="{F4E4D6D9-9ABD-4E9F-95CE-099F81046382}"/>
              </a:ext>
            </a:extLst>
          </p:cNvPr>
          <p:cNvCxnSpPr>
            <a:cxnSpLocks/>
            <a:stCxn id="6" idx="1"/>
            <a:endCxn id="16" idx="1"/>
          </p:cNvCxnSpPr>
          <p:nvPr/>
        </p:nvCxnSpPr>
        <p:spPr>
          <a:xfrm rot="10800000" flipH="1" flipV="1">
            <a:off x="400878" y="1551231"/>
            <a:ext cx="858078" cy="1919391"/>
          </a:xfrm>
          <a:prstGeom prst="bentConnector3">
            <a:avLst>
              <a:gd name="adj1" fmla="val -26641"/>
            </a:avLst>
          </a:prstGeom>
          <a:ln w="12700">
            <a:tailEnd type="triangle"/>
          </a:ln>
        </p:spPr>
        <p:style>
          <a:lnRef idx="1">
            <a:schemeClr val="dk1"/>
          </a:lnRef>
          <a:fillRef idx="0">
            <a:schemeClr val="dk1"/>
          </a:fillRef>
          <a:effectRef idx="0">
            <a:schemeClr val="dk1"/>
          </a:effectRef>
          <a:fontRef idx="minor">
            <a:schemeClr val="tx1"/>
          </a:fontRef>
        </p:style>
      </p:cxnSp>
      <p:pic>
        <p:nvPicPr>
          <p:cNvPr id="14" name="Imagen 13">
            <a:extLst>
              <a:ext uri="{FF2B5EF4-FFF2-40B4-BE49-F238E27FC236}">
                <a16:creationId xmlns:a16="http://schemas.microsoft.com/office/drawing/2014/main" id="{72D64748-BB86-4188-81A9-B47E174B16AD}"/>
              </a:ext>
            </a:extLst>
          </p:cNvPr>
          <p:cNvPicPr>
            <a:picLocks noChangeAspect="1"/>
          </p:cNvPicPr>
          <p:nvPr/>
        </p:nvPicPr>
        <p:blipFill>
          <a:blip r:embed="rId2"/>
          <a:stretch>
            <a:fillRect/>
          </a:stretch>
        </p:blipFill>
        <p:spPr>
          <a:xfrm>
            <a:off x="6957393" y="1812842"/>
            <a:ext cx="5095875" cy="3590925"/>
          </a:xfrm>
          <a:prstGeom prst="rect">
            <a:avLst/>
          </a:prstGeom>
        </p:spPr>
      </p:pic>
      <p:sp>
        <p:nvSpPr>
          <p:cNvPr id="16" name="Rectángulo 15">
            <a:extLst>
              <a:ext uri="{FF2B5EF4-FFF2-40B4-BE49-F238E27FC236}">
                <a16:creationId xmlns:a16="http://schemas.microsoft.com/office/drawing/2014/main" id="{9CAE521E-C8F3-45EF-BF97-282523DD9F1E}"/>
              </a:ext>
            </a:extLst>
          </p:cNvPr>
          <p:cNvSpPr/>
          <p:nvPr/>
        </p:nvSpPr>
        <p:spPr>
          <a:xfrm>
            <a:off x="1258956" y="2962791"/>
            <a:ext cx="5327373"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Consiste de 18 colectores solares distribuidos en 3 filas, que forman tres lazos de seis colectores cada uno.</a:t>
            </a:r>
          </a:p>
        </p:txBody>
      </p:sp>
      <p:sp>
        <p:nvSpPr>
          <p:cNvPr id="19" name="Rectángulo 18">
            <a:extLst>
              <a:ext uri="{FF2B5EF4-FFF2-40B4-BE49-F238E27FC236}">
                <a16:creationId xmlns:a16="http://schemas.microsoft.com/office/drawing/2014/main" id="{E9565F63-A433-4024-ACAA-6363588845A7}"/>
              </a:ext>
            </a:extLst>
          </p:cNvPr>
          <p:cNvSpPr/>
          <p:nvPr/>
        </p:nvSpPr>
        <p:spPr>
          <a:xfrm>
            <a:off x="1258955" y="4200938"/>
            <a:ext cx="5327373"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Mecánicamente esta construido para que los lazos de captadores solares roten alrededor del foco de la parábola.</a:t>
            </a:r>
          </a:p>
        </p:txBody>
      </p:sp>
      <p:sp>
        <p:nvSpPr>
          <p:cNvPr id="21" name="Rectángulo 20">
            <a:extLst>
              <a:ext uri="{FF2B5EF4-FFF2-40B4-BE49-F238E27FC236}">
                <a16:creationId xmlns:a16="http://schemas.microsoft.com/office/drawing/2014/main" id="{C8A2C3C5-A3B6-4F1B-A1A5-4CE8C5DD81B8}"/>
              </a:ext>
            </a:extLst>
          </p:cNvPr>
          <p:cNvSpPr/>
          <p:nvPr/>
        </p:nvSpPr>
        <p:spPr>
          <a:xfrm>
            <a:off x="1258954" y="5369910"/>
            <a:ext cx="5327373"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No dispone de un tanque de almacenamiento</a:t>
            </a:r>
          </a:p>
        </p:txBody>
      </p:sp>
      <p:cxnSp>
        <p:nvCxnSpPr>
          <p:cNvPr id="24" name="Conector: angular 23">
            <a:extLst>
              <a:ext uri="{FF2B5EF4-FFF2-40B4-BE49-F238E27FC236}">
                <a16:creationId xmlns:a16="http://schemas.microsoft.com/office/drawing/2014/main" id="{780690B7-4229-4875-AC0D-B94D39DCBF92}"/>
              </a:ext>
            </a:extLst>
          </p:cNvPr>
          <p:cNvCxnSpPr>
            <a:cxnSpLocks/>
            <a:stCxn id="6" idx="1"/>
            <a:endCxn id="19" idx="1"/>
          </p:cNvCxnSpPr>
          <p:nvPr/>
        </p:nvCxnSpPr>
        <p:spPr>
          <a:xfrm rot="10800000" flipH="1" flipV="1">
            <a:off x="400877" y="1551232"/>
            <a:ext cx="858077" cy="3157538"/>
          </a:xfrm>
          <a:prstGeom prst="bentConnector3">
            <a:avLst>
              <a:gd name="adj1" fmla="val -2664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Conector: angular 25">
            <a:extLst>
              <a:ext uri="{FF2B5EF4-FFF2-40B4-BE49-F238E27FC236}">
                <a16:creationId xmlns:a16="http://schemas.microsoft.com/office/drawing/2014/main" id="{B66AE77B-8A5A-44F2-B3C5-0807FF24DCB2}"/>
              </a:ext>
            </a:extLst>
          </p:cNvPr>
          <p:cNvCxnSpPr>
            <a:cxnSpLocks/>
            <a:stCxn id="6" idx="1"/>
            <a:endCxn id="21" idx="1"/>
          </p:cNvCxnSpPr>
          <p:nvPr/>
        </p:nvCxnSpPr>
        <p:spPr>
          <a:xfrm rot="10800000" flipH="1" flipV="1">
            <a:off x="400878" y="1551231"/>
            <a:ext cx="858076" cy="4018733"/>
          </a:xfrm>
          <a:prstGeom prst="bentConnector3">
            <a:avLst>
              <a:gd name="adj1" fmla="val -2664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0501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35DAC58-BBD7-4D45-A8C4-9E3DB323437E}"/>
              </a:ext>
            </a:extLst>
          </p:cNvPr>
          <p:cNvSpPr>
            <a:spLocks noGrp="1"/>
          </p:cNvSpPr>
          <p:nvPr>
            <p:ph type="sldNum" sz="quarter" idx="12"/>
          </p:nvPr>
        </p:nvSpPr>
        <p:spPr/>
        <p:txBody>
          <a:bodyPr/>
          <a:lstStyle/>
          <a:p>
            <a:fld id="{885F3971-D4EA-4750-870A-E840FF82DE7C}" type="slidenum">
              <a:rPr lang="es-ES" smtClean="0"/>
              <a:pPr/>
              <a:t>43</a:t>
            </a:fld>
            <a:endParaRPr lang="es-ES"/>
          </a:p>
        </p:txBody>
      </p:sp>
      <p:sp>
        <p:nvSpPr>
          <p:cNvPr id="6" name="Rectángulo 5">
            <a:extLst>
              <a:ext uri="{FF2B5EF4-FFF2-40B4-BE49-F238E27FC236}">
                <a16:creationId xmlns:a16="http://schemas.microsoft.com/office/drawing/2014/main" id="{95B9435D-BEFD-4058-9E3C-DFDDA6C66533}"/>
              </a:ext>
            </a:extLst>
          </p:cNvPr>
          <p:cNvSpPr/>
          <p:nvPr/>
        </p:nvSpPr>
        <p:spPr>
          <a:xfrm>
            <a:off x="732183" y="1554666"/>
            <a:ext cx="305793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Perfil de Radiación</a:t>
            </a:r>
          </a:p>
        </p:txBody>
      </p:sp>
      <p:sp>
        <p:nvSpPr>
          <p:cNvPr id="7" name="Título 1">
            <a:extLst>
              <a:ext uri="{FF2B5EF4-FFF2-40B4-BE49-F238E27FC236}">
                <a16:creationId xmlns:a16="http://schemas.microsoft.com/office/drawing/2014/main" id="{C20FE5BA-B560-449B-A8BC-0A2C7BA7B26F}"/>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Cálculo de la Irradiancia Directa Solar</a:t>
            </a:r>
          </a:p>
        </p:txBody>
      </p:sp>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67A311D5-0082-424A-88DF-796F1E5E6F99}"/>
                  </a:ext>
                </a:extLst>
              </p:cNvPr>
              <p:cNvSpPr/>
              <p:nvPr/>
            </p:nvSpPr>
            <p:spPr>
              <a:xfrm>
                <a:off x="1245706" y="2437577"/>
                <a:ext cx="7036903"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La energía solar alcanza un área unitaria en la Tierra se denomina irradiancia solar y se mide en vatios por metro cuadrado </a:t>
                </a:r>
                <a14:m>
                  <m:oMath xmlns:m="http://schemas.openxmlformats.org/officeDocument/2006/math">
                    <m:r>
                      <a:rPr lang="es-ES" sz="2000" b="0" i="1" smtClean="0">
                        <a:latin typeface="Cambria Math" panose="02040503050406030204" pitchFamily="18" charset="0"/>
                      </a:rPr>
                      <m:t>(</m:t>
                    </m:r>
                    <m:r>
                      <a:rPr lang="es-ES" sz="2000" b="0" i="1" smtClean="0">
                        <a:latin typeface="Cambria Math" panose="02040503050406030204" pitchFamily="18" charset="0"/>
                      </a:rPr>
                      <m:t>𝑊</m:t>
                    </m:r>
                    <m:r>
                      <a:rPr lang="es-ES" sz="2000" b="0" i="1" smtClean="0">
                        <a:latin typeface="Cambria Math" panose="02040503050406030204" pitchFamily="18" charset="0"/>
                      </a:rPr>
                      <m:t>/</m:t>
                    </m:r>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𝑚</m:t>
                        </m:r>
                      </m:e>
                      <m:sup>
                        <m:r>
                          <a:rPr lang="es-ES" sz="2000" b="0" i="1" smtClean="0">
                            <a:latin typeface="Cambria Math" panose="02040503050406030204" pitchFamily="18" charset="0"/>
                          </a:rPr>
                          <m:t>2</m:t>
                        </m:r>
                      </m:sup>
                    </m:sSup>
                    <m:r>
                      <a:rPr lang="es-ES" sz="2000" b="0" i="1" smtClean="0">
                        <a:latin typeface="Cambria Math" panose="02040503050406030204" pitchFamily="18" charset="0"/>
                      </a:rPr>
                      <m:t>)</m:t>
                    </m:r>
                  </m:oMath>
                </a14:m>
                <a:endParaRPr lang="es-ES" sz="2000" dirty="0"/>
              </a:p>
            </p:txBody>
          </p:sp>
        </mc:Choice>
        <mc:Fallback xmlns="">
          <p:sp>
            <p:nvSpPr>
              <p:cNvPr id="9" name="Rectángulo 8">
                <a:extLst>
                  <a:ext uri="{FF2B5EF4-FFF2-40B4-BE49-F238E27FC236}">
                    <a16:creationId xmlns:a16="http://schemas.microsoft.com/office/drawing/2014/main" id="{67A311D5-0082-424A-88DF-796F1E5E6F99}"/>
                  </a:ext>
                </a:extLst>
              </p:cNvPr>
              <p:cNvSpPr>
                <a:spLocks noRot="1" noChangeAspect="1" noMove="1" noResize="1" noEditPoints="1" noAdjustHandles="1" noChangeArrowheads="1" noChangeShapeType="1" noTextEdit="1"/>
              </p:cNvSpPr>
              <p:nvPr/>
            </p:nvSpPr>
            <p:spPr>
              <a:xfrm>
                <a:off x="1245706" y="2437577"/>
                <a:ext cx="7036903" cy="707886"/>
              </a:xfrm>
              <a:prstGeom prst="rect">
                <a:avLst/>
              </a:prstGeom>
              <a:blipFill>
                <a:blip r:embed="rId2"/>
                <a:stretch>
                  <a:fillRect/>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cxnSp>
        <p:nvCxnSpPr>
          <p:cNvPr id="5" name="Conector: angular 4">
            <a:extLst>
              <a:ext uri="{FF2B5EF4-FFF2-40B4-BE49-F238E27FC236}">
                <a16:creationId xmlns:a16="http://schemas.microsoft.com/office/drawing/2014/main" id="{A759FDDD-D843-4414-93E0-E0031F2B8C69}"/>
              </a:ext>
            </a:extLst>
          </p:cNvPr>
          <p:cNvCxnSpPr>
            <a:cxnSpLocks/>
            <a:stCxn id="6" idx="1"/>
            <a:endCxn id="9" idx="1"/>
          </p:cNvCxnSpPr>
          <p:nvPr/>
        </p:nvCxnSpPr>
        <p:spPr>
          <a:xfrm rot="10800000" flipH="1" flipV="1">
            <a:off x="732182" y="1816276"/>
            <a:ext cx="513523" cy="975244"/>
          </a:xfrm>
          <a:prstGeom prst="bentConnector3">
            <a:avLst>
              <a:gd name="adj1" fmla="val -44516"/>
            </a:avLst>
          </a:prstGeom>
          <a:ln>
            <a:tailEnd type="triangle"/>
          </a:ln>
        </p:spPr>
        <p:style>
          <a:lnRef idx="2">
            <a:schemeClr val="dk1"/>
          </a:lnRef>
          <a:fillRef idx="0">
            <a:schemeClr val="dk1"/>
          </a:fillRef>
          <a:effectRef idx="1">
            <a:schemeClr val="dk1"/>
          </a:effectRef>
          <a:fontRef idx="minor">
            <a:schemeClr val="tx1"/>
          </a:fontRef>
        </p:style>
      </p:cxnSp>
      <p:sp>
        <p:nvSpPr>
          <p:cNvPr id="11" name="Rectángulo 10">
            <a:extLst>
              <a:ext uri="{FF2B5EF4-FFF2-40B4-BE49-F238E27FC236}">
                <a16:creationId xmlns:a16="http://schemas.microsoft.com/office/drawing/2014/main" id="{25E75BFD-DDBE-41C7-A7F0-64427B74D739}"/>
              </a:ext>
            </a:extLst>
          </p:cNvPr>
          <p:cNvSpPr/>
          <p:nvPr/>
        </p:nvSpPr>
        <p:spPr>
          <a:xfrm>
            <a:off x="1245706" y="3444634"/>
            <a:ext cx="7036903"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En el presente trabajo se usa el modelo para cielos despejados y superficies horizontales propuesto por la A</a:t>
            </a:r>
            <a:r>
              <a:rPr lang="es-ES" sz="2000" i="1" dirty="0"/>
              <a:t>merican </a:t>
            </a:r>
            <a:r>
              <a:rPr lang="es-ES" sz="2000" i="1" dirty="0" err="1"/>
              <a:t>Society</a:t>
            </a:r>
            <a:endParaRPr lang="es-ES" sz="2000" i="1" dirty="0"/>
          </a:p>
          <a:p>
            <a:r>
              <a:rPr lang="es-ES" sz="2000" i="1" dirty="0" err="1"/>
              <a:t>of</a:t>
            </a:r>
            <a:r>
              <a:rPr lang="es-ES" sz="2000" i="1" dirty="0"/>
              <a:t> </a:t>
            </a:r>
            <a:r>
              <a:rPr lang="es-ES" sz="2000" i="1" dirty="0" err="1"/>
              <a:t>Heating</a:t>
            </a:r>
            <a:r>
              <a:rPr lang="es-ES" sz="2000" i="1" dirty="0"/>
              <a:t>, </a:t>
            </a:r>
            <a:r>
              <a:rPr lang="es-ES" sz="2000" i="1" dirty="0" err="1"/>
              <a:t>Refrigerating</a:t>
            </a:r>
            <a:r>
              <a:rPr lang="es-ES" sz="2000" i="1" dirty="0"/>
              <a:t> and Air-</a:t>
            </a:r>
            <a:r>
              <a:rPr lang="es-ES" sz="2000" i="1" dirty="0" err="1"/>
              <a:t>Conditioning</a:t>
            </a:r>
            <a:r>
              <a:rPr lang="es-ES" sz="2000" i="1" dirty="0"/>
              <a:t> </a:t>
            </a:r>
            <a:r>
              <a:rPr lang="es-ES" sz="2000" i="1" dirty="0" err="1"/>
              <a:t>Engineers</a:t>
            </a:r>
            <a:r>
              <a:rPr lang="es-ES" sz="2000" i="1" dirty="0"/>
              <a:t> </a:t>
            </a:r>
            <a:r>
              <a:rPr lang="es-ES" sz="2000" dirty="0"/>
              <a:t>(ASHRAE)</a:t>
            </a:r>
          </a:p>
        </p:txBody>
      </p:sp>
      <p:cxnSp>
        <p:nvCxnSpPr>
          <p:cNvPr id="13" name="Conector: angular 12">
            <a:extLst>
              <a:ext uri="{FF2B5EF4-FFF2-40B4-BE49-F238E27FC236}">
                <a16:creationId xmlns:a16="http://schemas.microsoft.com/office/drawing/2014/main" id="{59BBCD74-EA6F-4756-B240-D85584F808AF}"/>
              </a:ext>
            </a:extLst>
          </p:cNvPr>
          <p:cNvCxnSpPr>
            <a:cxnSpLocks/>
            <a:stCxn id="6" idx="1"/>
            <a:endCxn id="11" idx="1"/>
          </p:cNvCxnSpPr>
          <p:nvPr/>
        </p:nvCxnSpPr>
        <p:spPr>
          <a:xfrm rot="10800000" flipH="1" flipV="1">
            <a:off x="732182" y="1816276"/>
            <a:ext cx="513523" cy="2136190"/>
          </a:xfrm>
          <a:prstGeom prst="bentConnector3">
            <a:avLst>
              <a:gd name="adj1" fmla="val -44516"/>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71644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35DAC58-BBD7-4D45-A8C4-9E3DB323437E}"/>
              </a:ext>
            </a:extLst>
          </p:cNvPr>
          <p:cNvSpPr>
            <a:spLocks noGrp="1"/>
          </p:cNvSpPr>
          <p:nvPr>
            <p:ph type="sldNum" sz="quarter" idx="12"/>
          </p:nvPr>
        </p:nvSpPr>
        <p:spPr/>
        <p:txBody>
          <a:bodyPr/>
          <a:lstStyle/>
          <a:p>
            <a:fld id="{885F3971-D4EA-4750-870A-E840FF82DE7C}" type="slidenum">
              <a:rPr lang="es-ES" smtClean="0"/>
              <a:pPr/>
              <a:t>44</a:t>
            </a:fld>
            <a:endParaRPr lang="es-ES"/>
          </a:p>
        </p:txBody>
      </p:sp>
      <p:sp>
        <p:nvSpPr>
          <p:cNvPr id="6" name="Rectángulo 5">
            <a:extLst>
              <a:ext uri="{FF2B5EF4-FFF2-40B4-BE49-F238E27FC236}">
                <a16:creationId xmlns:a16="http://schemas.microsoft.com/office/drawing/2014/main" id="{95B9435D-BEFD-4058-9E3C-DFDDA6C66533}"/>
              </a:ext>
            </a:extLst>
          </p:cNvPr>
          <p:cNvSpPr/>
          <p:nvPr/>
        </p:nvSpPr>
        <p:spPr>
          <a:xfrm>
            <a:off x="400878" y="1289622"/>
            <a:ext cx="305793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Modelo ASHRAE</a:t>
            </a:r>
          </a:p>
        </p:txBody>
      </p:sp>
      <p:sp>
        <p:nvSpPr>
          <p:cNvPr id="9" name="Rectángulo 8">
            <a:extLst>
              <a:ext uri="{FF2B5EF4-FFF2-40B4-BE49-F238E27FC236}">
                <a16:creationId xmlns:a16="http://schemas.microsoft.com/office/drawing/2014/main" id="{67A311D5-0082-424A-88DF-796F1E5E6F99}"/>
              </a:ext>
            </a:extLst>
          </p:cNvPr>
          <p:cNvSpPr/>
          <p:nvPr/>
        </p:nvSpPr>
        <p:spPr>
          <a:xfrm>
            <a:off x="914402" y="2172533"/>
            <a:ext cx="5721626"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Ecuación para valores de Irradiancia directa para cielos despejados y superficies horizontales </a:t>
            </a:r>
          </a:p>
        </p:txBody>
      </p:sp>
      <p:cxnSp>
        <p:nvCxnSpPr>
          <p:cNvPr id="5" name="Conector: angular 4">
            <a:extLst>
              <a:ext uri="{FF2B5EF4-FFF2-40B4-BE49-F238E27FC236}">
                <a16:creationId xmlns:a16="http://schemas.microsoft.com/office/drawing/2014/main" id="{A759FDDD-D843-4414-93E0-E0031F2B8C69}"/>
              </a:ext>
            </a:extLst>
          </p:cNvPr>
          <p:cNvCxnSpPr>
            <a:cxnSpLocks/>
            <a:stCxn id="6" idx="1"/>
            <a:endCxn id="9" idx="1"/>
          </p:cNvCxnSpPr>
          <p:nvPr/>
        </p:nvCxnSpPr>
        <p:spPr>
          <a:xfrm rot="10800000" flipH="1" flipV="1">
            <a:off x="400878" y="1551232"/>
            <a:ext cx="513524" cy="975244"/>
          </a:xfrm>
          <a:prstGeom prst="bentConnector3">
            <a:avLst>
              <a:gd name="adj1" fmla="val -44516"/>
            </a:avLst>
          </a:prstGeom>
          <a:ln>
            <a:tailEnd type="triangle"/>
          </a:ln>
        </p:spPr>
        <p:style>
          <a:lnRef idx="2">
            <a:schemeClr val="dk1"/>
          </a:lnRef>
          <a:fillRef idx="0">
            <a:schemeClr val="dk1"/>
          </a:fillRef>
          <a:effectRef idx="1">
            <a:schemeClr val="dk1"/>
          </a:effectRef>
          <a:fontRef idx="minor">
            <a:schemeClr val="tx1"/>
          </a:fontRef>
        </p:style>
      </p:cxnSp>
      <p:pic>
        <p:nvPicPr>
          <p:cNvPr id="15" name="Imagen 14">
            <a:extLst>
              <a:ext uri="{FF2B5EF4-FFF2-40B4-BE49-F238E27FC236}">
                <a16:creationId xmlns:a16="http://schemas.microsoft.com/office/drawing/2014/main" id="{BE1856C9-6E8C-4995-9E23-C011D2131621}"/>
              </a:ext>
            </a:extLst>
          </p:cNvPr>
          <p:cNvPicPr>
            <a:picLocks noChangeAspect="1"/>
          </p:cNvPicPr>
          <p:nvPr/>
        </p:nvPicPr>
        <p:blipFill rotWithShape="1">
          <a:blip r:embed="rId2"/>
          <a:srcRect l="42608" t="44100" r="41957" b="45573"/>
          <a:stretch/>
        </p:blipFill>
        <p:spPr>
          <a:xfrm>
            <a:off x="2031344" y="3240110"/>
            <a:ext cx="2854946" cy="1073954"/>
          </a:xfrm>
          <a:prstGeom prst="rect">
            <a:avLst/>
          </a:prstGeom>
        </p:spPr>
      </p:pic>
      <p:sp>
        <p:nvSpPr>
          <p:cNvPr id="16" name="Rectángulo 15">
            <a:extLst>
              <a:ext uri="{FF2B5EF4-FFF2-40B4-BE49-F238E27FC236}">
                <a16:creationId xmlns:a16="http://schemas.microsoft.com/office/drawing/2014/main" id="{928E1DB7-36C3-4DE1-8B70-B149D4CE6DCB}"/>
              </a:ext>
            </a:extLst>
          </p:cNvPr>
          <p:cNvSpPr/>
          <p:nvPr/>
        </p:nvSpPr>
        <p:spPr>
          <a:xfrm>
            <a:off x="692425" y="4266803"/>
            <a:ext cx="5721626" cy="923330"/>
          </a:xfrm>
          <a:prstGeom prst="rect">
            <a:avLst/>
          </a:prstGeom>
        </p:spPr>
        <p:txBody>
          <a:bodyPr wrap="square">
            <a:spAutoFit/>
          </a:bodyPr>
          <a:lstStyle/>
          <a:p>
            <a:r>
              <a:rPr lang="es-ES" i="1" dirty="0"/>
              <a:t>Donde, A es la constante de radiación solar aparente y B es el coeficiente de extinción atmosférica. El coseno del ángulo cenital (θ s )</a:t>
            </a:r>
          </a:p>
        </p:txBody>
      </p:sp>
      <p:pic>
        <p:nvPicPr>
          <p:cNvPr id="3" name="Imagen 2">
            <a:extLst>
              <a:ext uri="{FF2B5EF4-FFF2-40B4-BE49-F238E27FC236}">
                <a16:creationId xmlns:a16="http://schemas.microsoft.com/office/drawing/2014/main" id="{1D96E10A-CED4-435E-AF1D-640954517996}"/>
              </a:ext>
            </a:extLst>
          </p:cNvPr>
          <p:cNvPicPr>
            <a:picLocks noChangeAspect="1"/>
          </p:cNvPicPr>
          <p:nvPr/>
        </p:nvPicPr>
        <p:blipFill rotWithShape="1">
          <a:blip r:embed="rId3"/>
          <a:srcRect l="28370" t="24528" r="29375" b="13605"/>
          <a:stretch/>
        </p:blipFill>
        <p:spPr>
          <a:xfrm>
            <a:off x="6923361" y="1635965"/>
            <a:ext cx="5151783" cy="4240696"/>
          </a:xfrm>
          <a:prstGeom prst="rect">
            <a:avLst/>
          </a:prstGeom>
        </p:spPr>
      </p:pic>
      <p:sp>
        <p:nvSpPr>
          <p:cNvPr id="14" name="Título 1">
            <a:extLst>
              <a:ext uri="{FF2B5EF4-FFF2-40B4-BE49-F238E27FC236}">
                <a16:creationId xmlns:a16="http://schemas.microsoft.com/office/drawing/2014/main" id="{75CEB755-8917-462C-985E-AB5BD7CD05AC}"/>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Cálculo de la Irradiancia Directa Solar</a:t>
            </a:r>
          </a:p>
        </p:txBody>
      </p:sp>
    </p:spTree>
    <p:extLst>
      <p:ext uri="{BB962C8B-B14F-4D97-AF65-F5344CB8AC3E}">
        <p14:creationId xmlns:p14="http://schemas.microsoft.com/office/powerpoint/2010/main" val="1819074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A6BA15C-7C4A-4A85-8658-F54A3CE93843}"/>
              </a:ext>
            </a:extLst>
          </p:cNvPr>
          <p:cNvSpPr>
            <a:spLocks noGrp="1"/>
          </p:cNvSpPr>
          <p:nvPr>
            <p:ph type="sldNum" sz="quarter" idx="12"/>
          </p:nvPr>
        </p:nvSpPr>
        <p:spPr/>
        <p:txBody>
          <a:bodyPr/>
          <a:lstStyle/>
          <a:p>
            <a:fld id="{885F3971-D4EA-4750-870A-E840FF82DE7C}" type="slidenum">
              <a:rPr lang="es-ES" smtClean="0"/>
              <a:pPr/>
              <a:t>45</a:t>
            </a:fld>
            <a:endParaRPr lang="es-ES"/>
          </a:p>
        </p:txBody>
      </p:sp>
      <p:sp>
        <p:nvSpPr>
          <p:cNvPr id="7" name="Rectángulo 6">
            <a:extLst>
              <a:ext uri="{FF2B5EF4-FFF2-40B4-BE49-F238E27FC236}">
                <a16:creationId xmlns:a16="http://schemas.microsoft.com/office/drawing/2014/main" id="{EBA97688-DE5A-4829-8588-2D8A04FB8EA8}"/>
              </a:ext>
            </a:extLst>
          </p:cNvPr>
          <p:cNvSpPr/>
          <p:nvPr/>
        </p:nvSpPr>
        <p:spPr>
          <a:xfrm>
            <a:off x="512416" y="2180062"/>
            <a:ext cx="2769703"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Para este cálculo se requieren los siguientes parámetros:</a:t>
            </a:r>
          </a:p>
        </p:txBody>
      </p:sp>
      <p:graphicFrame>
        <p:nvGraphicFramePr>
          <p:cNvPr id="8" name="Diagrama 7">
            <a:extLst>
              <a:ext uri="{FF2B5EF4-FFF2-40B4-BE49-F238E27FC236}">
                <a16:creationId xmlns:a16="http://schemas.microsoft.com/office/drawing/2014/main" id="{AA16291D-8742-44FB-B7BF-98FBB6A9E3A2}"/>
              </a:ext>
            </a:extLst>
          </p:cNvPr>
          <p:cNvGraphicFramePr/>
          <p:nvPr>
            <p:extLst>
              <p:ext uri="{D42A27DB-BD31-4B8C-83A1-F6EECF244321}">
                <p14:modId xmlns:p14="http://schemas.microsoft.com/office/powerpoint/2010/main" val="2685640509"/>
              </p:ext>
            </p:extLst>
          </p:nvPr>
        </p:nvGraphicFramePr>
        <p:xfrm>
          <a:off x="3551584" y="112024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a:extLst>
              <a:ext uri="{FF2B5EF4-FFF2-40B4-BE49-F238E27FC236}">
                <a16:creationId xmlns:a16="http://schemas.microsoft.com/office/drawing/2014/main" id="{79D0C91B-9363-4D9A-9C56-CBD2CD5CF6AB}"/>
              </a:ext>
            </a:extLst>
          </p:cNvPr>
          <p:cNvSpPr/>
          <p:nvPr/>
        </p:nvSpPr>
        <p:spPr>
          <a:xfrm>
            <a:off x="279399" y="1424768"/>
            <a:ext cx="305793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Modelo ASHRAE</a:t>
            </a:r>
          </a:p>
        </p:txBody>
      </p:sp>
      <p:sp>
        <p:nvSpPr>
          <p:cNvPr id="9" name="Título 1">
            <a:extLst>
              <a:ext uri="{FF2B5EF4-FFF2-40B4-BE49-F238E27FC236}">
                <a16:creationId xmlns:a16="http://schemas.microsoft.com/office/drawing/2014/main" id="{289712D5-98B7-40CF-A696-F336CD8FE8EB}"/>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Cálculo de la Irradiancia Directa Solar</a:t>
            </a:r>
          </a:p>
        </p:txBody>
      </p:sp>
      <p:cxnSp>
        <p:nvCxnSpPr>
          <p:cNvPr id="3" name="Conector: angular 2">
            <a:extLst>
              <a:ext uri="{FF2B5EF4-FFF2-40B4-BE49-F238E27FC236}">
                <a16:creationId xmlns:a16="http://schemas.microsoft.com/office/drawing/2014/main" id="{33AC31E3-65EC-4B8F-9A5A-5BB858DA0EDD}"/>
              </a:ext>
            </a:extLst>
          </p:cNvPr>
          <p:cNvCxnSpPr>
            <a:stCxn id="6" idx="1"/>
            <a:endCxn id="7" idx="1"/>
          </p:cNvCxnSpPr>
          <p:nvPr/>
        </p:nvCxnSpPr>
        <p:spPr>
          <a:xfrm rot="10800000" flipH="1" flipV="1">
            <a:off x="279398" y="1686378"/>
            <a:ext cx="233017" cy="1001516"/>
          </a:xfrm>
          <a:prstGeom prst="bentConnector3">
            <a:avLst>
              <a:gd name="adj1" fmla="val -98104"/>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66974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1963AAE-A849-445E-BCD0-CF1331A5F9AD}"/>
              </a:ext>
            </a:extLst>
          </p:cNvPr>
          <p:cNvSpPr>
            <a:spLocks noGrp="1"/>
          </p:cNvSpPr>
          <p:nvPr>
            <p:ph type="sldNum" sz="quarter" idx="12"/>
          </p:nvPr>
        </p:nvSpPr>
        <p:spPr/>
        <p:txBody>
          <a:bodyPr/>
          <a:lstStyle/>
          <a:p>
            <a:fld id="{885F3971-D4EA-4750-870A-E840FF82DE7C}" type="slidenum">
              <a:rPr lang="es-ES" smtClean="0"/>
              <a:pPr/>
              <a:t>46</a:t>
            </a:fld>
            <a:endParaRPr lang="es-ES"/>
          </a:p>
        </p:txBody>
      </p:sp>
      <p:pic>
        <p:nvPicPr>
          <p:cNvPr id="5" name="Imagen 4">
            <a:extLst>
              <a:ext uri="{FF2B5EF4-FFF2-40B4-BE49-F238E27FC236}">
                <a16:creationId xmlns:a16="http://schemas.microsoft.com/office/drawing/2014/main" id="{CF4D5C88-BFF7-4FA2-A1DC-888800824B67}"/>
              </a:ext>
            </a:extLst>
          </p:cNvPr>
          <p:cNvPicPr>
            <a:picLocks noChangeAspect="1"/>
          </p:cNvPicPr>
          <p:nvPr/>
        </p:nvPicPr>
        <p:blipFill rotWithShape="1">
          <a:blip r:embed="rId2"/>
          <a:srcRect l="30357" t="38937" r="30595" b="49999"/>
          <a:stretch/>
        </p:blipFill>
        <p:spPr>
          <a:xfrm>
            <a:off x="6474320" y="1568802"/>
            <a:ext cx="4760687" cy="758371"/>
          </a:xfrm>
          <a:prstGeom prst="rect">
            <a:avLst/>
          </a:prstGeom>
        </p:spPr>
      </p:pic>
      <p:pic>
        <p:nvPicPr>
          <p:cNvPr id="7" name="Imagen 6">
            <a:extLst>
              <a:ext uri="{FF2B5EF4-FFF2-40B4-BE49-F238E27FC236}">
                <a16:creationId xmlns:a16="http://schemas.microsoft.com/office/drawing/2014/main" id="{5CB9041C-835F-421F-BB6F-81ABC4843B69}"/>
              </a:ext>
            </a:extLst>
          </p:cNvPr>
          <p:cNvPicPr>
            <a:picLocks noChangeAspect="1"/>
          </p:cNvPicPr>
          <p:nvPr/>
        </p:nvPicPr>
        <p:blipFill rotWithShape="1">
          <a:blip r:embed="rId3"/>
          <a:srcRect l="35238" t="57146" r="36429" b="29726"/>
          <a:stretch/>
        </p:blipFill>
        <p:spPr>
          <a:xfrm>
            <a:off x="7041640" y="2246563"/>
            <a:ext cx="3454401" cy="899886"/>
          </a:xfrm>
          <a:prstGeom prst="rect">
            <a:avLst/>
          </a:prstGeom>
        </p:spPr>
      </p:pic>
      <p:sp>
        <p:nvSpPr>
          <p:cNvPr id="8" name="Rectángulo 7">
            <a:extLst>
              <a:ext uri="{FF2B5EF4-FFF2-40B4-BE49-F238E27FC236}">
                <a16:creationId xmlns:a16="http://schemas.microsoft.com/office/drawing/2014/main" id="{027690D3-B1BD-40BB-93B0-17540612E437}"/>
              </a:ext>
            </a:extLst>
          </p:cNvPr>
          <p:cNvSpPr/>
          <p:nvPr/>
        </p:nvSpPr>
        <p:spPr>
          <a:xfrm>
            <a:off x="1271646" y="5253991"/>
            <a:ext cx="3893457" cy="738664"/>
          </a:xfrm>
          <a:prstGeom prst="rect">
            <a:avLst/>
          </a:prstGeom>
        </p:spPr>
        <p:txBody>
          <a:bodyPr wrap="square">
            <a:spAutoFit/>
          </a:bodyPr>
          <a:lstStyle/>
          <a:p>
            <a:r>
              <a:rPr lang="es-ES" sz="1400" dirty="0"/>
              <a:t>n es el numero natural del día del año, siendo “1” el primero de Enero y “365” el ultimo día del año en caso de no ser bisiesto</a:t>
            </a:r>
            <a:endParaRPr lang="es-ES" dirty="0"/>
          </a:p>
        </p:txBody>
      </p:sp>
      <p:pic>
        <p:nvPicPr>
          <p:cNvPr id="9" name="Imagen 8">
            <a:extLst>
              <a:ext uri="{FF2B5EF4-FFF2-40B4-BE49-F238E27FC236}">
                <a16:creationId xmlns:a16="http://schemas.microsoft.com/office/drawing/2014/main" id="{9605F872-1FBB-4990-A92A-E9C88CC08164}"/>
              </a:ext>
            </a:extLst>
          </p:cNvPr>
          <p:cNvPicPr>
            <a:picLocks noChangeAspect="1"/>
          </p:cNvPicPr>
          <p:nvPr/>
        </p:nvPicPr>
        <p:blipFill rotWithShape="1">
          <a:blip r:embed="rId4"/>
          <a:srcRect l="39166" t="47471" r="38214" b="41752"/>
          <a:stretch/>
        </p:blipFill>
        <p:spPr>
          <a:xfrm>
            <a:off x="7475806" y="3107343"/>
            <a:ext cx="2757714" cy="738664"/>
          </a:xfrm>
          <a:prstGeom prst="rect">
            <a:avLst/>
          </a:prstGeom>
        </p:spPr>
      </p:pic>
      <p:pic>
        <p:nvPicPr>
          <p:cNvPr id="10" name="Imagen 9">
            <a:extLst>
              <a:ext uri="{FF2B5EF4-FFF2-40B4-BE49-F238E27FC236}">
                <a16:creationId xmlns:a16="http://schemas.microsoft.com/office/drawing/2014/main" id="{6E51E01C-0BD5-4889-902E-EA9258A09236}"/>
              </a:ext>
            </a:extLst>
          </p:cNvPr>
          <p:cNvPicPr>
            <a:picLocks noChangeAspect="1"/>
          </p:cNvPicPr>
          <p:nvPr/>
        </p:nvPicPr>
        <p:blipFill rotWithShape="1">
          <a:blip r:embed="rId5"/>
          <a:srcRect l="34092" t="47472" r="34093" b="41752"/>
          <a:stretch/>
        </p:blipFill>
        <p:spPr>
          <a:xfrm>
            <a:off x="6915192" y="3688550"/>
            <a:ext cx="3878941" cy="738665"/>
          </a:xfrm>
          <a:prstGeom prst="rect">
            <a:avLst/>
          </a:prstGeom>
        </p:spPr>
      </p:pic>
      <p:pic>
        <p:nvPicPr>
          <p:cNvPr id="11" name="Imagen 10">
            <a:extLst>
              <a:ext uri="{FF2B5EF4-FFF2-40B4-BE49-F238E27FC236}">
                <a16:creationId xmlns:a16="http://schemas.microsoft.com/office/drawing/2014/main" id="{99763988-443D-4AAD-9314-F94D274573FA}"/>
              </a:ext>
            </a:extLst>
          </p:cNvPr>
          <p:cNvPicPr>
            <a:picLocks noChangeAspect="1"/>
          </p:cNvPicPr>
          <p:nvPr/>
        </p:nvPicPr>
        <p:blipFill rotWithShape="1">
          <a:blip r:embed="rId6"/>
          <a:srcRect l="30238" t="48125" r="29375" b="43482"/>
          <a:stretch/>
        </p:blipFill>
        <p:spPr>
          <a:xfrm>
            <a:off x="6359471" y="4394028"/>
            <a:ext cx="4923972" cy="575288"/>
          </a:xfrm>
          <a:prstGeom prst="rect">
            <a:avLst/>
          </a:prstGeom>
        </p:spPr>
      </p:pic>
      <p:sp>
        <p:nvSpPr>
          <p:cNvPr id="12" name="Título 1">
            <a:extLst>
              <a:ext uri="{FF2B5EF4-FFF2-40B4-BE49-F238E27FC236}">
                <a16:creationId xmlns:a16="http://schemas.microsoft.com/office/drawing/2014/main" id="{308F6B44-416A-4CDC-9BCC-EAA8E8AF7E2A}"/>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Cálculo de la Irradiancia Directa Solar</a:t>
            </a:r>
          </a:p>
        </p:txBody>
      </p:sp>
      <p:sp>
        <p:nvSpPr>
          <p:cNvPr id="13" name="Rectángulo 12">
            <a:extLst>
              <a:ext uri="{FF2B5EF4-FFF2-40B4-BE49-F238E27FC236}">
                <a16:creationId xmlns:a16="http://schemas.microsoft.com/office/drawing/2014/main" id="{A4F5A80A-81F7-4341-90EB-7AC2178C197F}"/>
              </a:ext>
            </a:extLst>
          </p:cNvPr>
          <p:cNvSpPr/>
          <p:nvPr/>
        </p:nvSpPr>
        <p:spPr>
          <a:xfrm>
            <a:off x="2110506" y="3334607"/>
            <a:ext cx="3068982"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Ecuaciones que describen los parámetros:</a:t>
            </a:r>
          </a:p>
        </p:txBody>
      </p:sp>
      <p:sp>
        <p:nvSpPr>
          <p:cNvPr id="14" name="Rectángulo 13">
            <a:extLst>
              <a:ext uri="{FF2B5EF4-FFF2-40B4-BE49-F238E27FC236}">
                <a16:creationId xmlns:a16="http://schemas.microsoft.com/office/drawing/2014/main" id="{E32A7B94-D754-41AF-B4B7-4405F49CF48F}"/>
              </a:ext>
            </a:extLst>
          </p:cNvPr>
          <p:cNvSpPr/>
          <p:nvPr/>
        </p:nvSpPr>
        <p:spPr>
          <a:xfrm>
            <a:off x="340627" y="1424767"/>
            <a:ext cx="305793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Modelo ASHRAE</a:t>
            </a:r>
          </a:p>
        </p:txBody>
      </p:sp>
      <p:pic>
        <p:nvPicPr>
          <p:cNvPr id="17" name="Imagen 16">
            <a:extLst>
              <a:ext uri="{FF2B5EF4-FFF2-40B4-BE49-F238E27FC236}">
                <a16:creationId xmlns:a16="http://schemas.microsoft.com/office/drawing/2014/main" id="{F66A2228-D16F-4966-9800-2BE2D7A2B120}"/>
              </a:ext>
            </a:extLst>
          </p:cNvPr>
          <p:cNvPicPr>
            <a:picLocks noChangeAspect="1"/>
          </p:cNvPicPr>
          <p:nvPr/>
        </p:nvPicPr>
        <p:blipFill rotWithShape="1">
          <a:blip r:embed="rId6"/>
          <a:srcRect l="30238" t="63649" r="29375" b="25575"/>
          <a:stretch/>
        </p:blipFill>
        <p:spPr>
          <a:xfrm>
            <a:off x="6547525" y="5125319"/>
            <a:ext cx="4923972" cy="738666"/>
          </a:xfrm>
          <a:prstGeom prst="rect">
            <a:avLst/>
          </a:prstGeom>
        </p:spPr>
      </p:pic>
      <p:sp>
        <p:nvSpPr>
          <p:cNvPr id="18" name="Abrir llave 17">
            <a:extLst>
              <a:ext uri="{FF2B5EF4-FFF2-40B4-BE49-F238E27FC236}">
                <a16:creationId xmlns:a16="http://schemas.microsoft.com/office/drawing/2014/main" id="{58FE49A0-3C56-40E9-A81D-6A201A65B775}"/>
              </a:ext>
            </a:extLst>
          </p:cNvPr>
          <p:cNvSpPr/>
          <p:nvPr/>
        </p:nvSpPr>
        <p:spPr>
          <a:xfrm>
            <a:off x="5390866" y="1424768"/>
            <a:ext cx="705134" cy="46075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82174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1963AAE-A849-445E-BCD0-CF1331A5F9AD}"/>
              </a:ext>
            </a:extLst>
          </p:cNvPr>
          <p:cNvSpPr>
            <a:spLocks noGrp="1"/>
          </p:cNvSpPr>
          <p:nvPr>
            <p:ph type="sldNum" sz="quarter" idx="12"/>
          </p:nvPr>
        </p:nvSpPr>
        <p:spPr/>
        <p:txBody>
          <a:bodyPr/>
          <a:lstStyle/>
          <a:p>
            <a:fld id="{885F3971-D4EA-4750-870A-E840FF82DE7C}" type="slidenum">
              <a:rPr lang="es-ES" smtClean="0"/>
              <a:pPr/>
              <a:t>47</a:t>
            </a:fld>
            <a:endParaRPr lang="es-ES"/>
          </a:p>
        </p:txBody>
      </p:sp>
      <p:sp>
        <p:nvSpPr>
          <p:cNvPr id="12" name="Título 1">
            <a:extLst>
              <a:ext uri="{FF2B5EF4-FFF2-40B4-BE49-F238E27FC236}">
                <a16:creationId xmlns:a16="http://schemas.microsoft.com/office/drawing/2014/main" id="{308F6B44-416A-4CDC-9BCC-EAA8E8AF7E2A}"/>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Cálculo de la Irradiancia Directa Solar</a:t>
            </a:r>
          </a:p>
        </p:txBody>
      </p:sp>
      <p:sp>
        <p:nvSpPr>
          <p:cNvPr id="13" name="Rectángulo 12">
            <a:extLst>
              <a:ext uri="{FF2B5EF4-FFF2-40B4-BE49-F238E27FC236}">
                <a16:creationId xmlns:a16="http://schemas.microsoft.com/office/drawing/2014/main" id="{A4F5A80A-81F7-4341-90EB-7AC2178C197F}"/>
              </a:ext>
            </a:extLst>
          </p:cNvPr>
          <p:cNvSpPr/>
          <p:nvPr/>
        </p:nvSpPr>
        <p:spPr>
          <a:xfrm>
            <a:off x="255103" y="1366954"/>
            <a:ext cx="11711610"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Datos calculados para la irradiancia solar del 25 de Enero. Se consideran que las horas de luz útil van desde las 7.00 </a:t>
            </a:r>
            <a:r>
              <a:rPr lang="es-EC" sz="2000" dirty="0" err="1"/>
              <a:t>hhasta</a:t>
            </a:r>
            <a:r>
              <a:rPr lang="es-EC" sz="2000" dirty="0"/>
              <a:t> las 17.00 h.</a:t>
            </a:r>
            <a:endParaRPr lang="es-ES" sz="2000" dirty="0"/>
          </a:p>
        </p:txBody>
      </p:sp>
      <p:pic>
        <p:nvPicPr>
          <p:cNvPr id="2" name="Imagen 1">
            <a:extLst>
              <a:ext uri="{FF2B5EF4-FFF2-40B4-BE49-F238E27FC236}">
                <a16:creationId xmlns:a16="http://schemas.microsoft.com/office/drawing/2014/main" id="{4C485163-7C59-4B6B-8C91-286BB04B83B6}"/>
              </a:ext>
            </a:extLst>
          </p:cNvPr>
          <p:cNvPicPr>
            <a:picLocks noChangeAspect="1"/>
          </p:cNvPicPr>
          <p:nvPr/>
        </p:nvPicPr>
        <p:blipFill rotWithShape="1">
          <a:blip r:embed="rId2"/>
          <a:srcRect l="15761" t="15829" r="16848" b="15538"/>
          <a:stretch/>
        </p:blipFill>
        <p:spPr>
          <a:xfrm>
            <a:off x="2583529" y="2204422"/>
            <a:ext cx="7024942" cy="4022345"/>
          </a:xfrm>
          <a:prstGeom prst="rect">
            <a:avLst/>
          </a:prstGeom>
        </p:spPr>
      </p:pic>
    </p:spTree>
    <p:extLst>
      <p:ext uri="{BB962C8B-B14F-4D97-AF65-F5344CB8AC3E}">
        <p14:creationId xmlns:p14="http://schemas.microsoft.com/office/powerpoint/2010/main" val="3653652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A6BA15C-7C4A-4A85-8658-F54A3CE93843}"/>
              </a:ext>
            </a:extLst>
          </p:cNvPr>
          <p:cNvSpPr>
            <a:spLocks noGrp="1"/>
          </p:cNvSpPr>
          <p:nvPr>
            <p:ph type="sldNum" sz="quarter" idx="12"/>
          </p:nvPr>
        </p:nvSpPr>
        <p:spPr/>
        <p:txBody>
          <a:bodyPr/>
          <a:lstStyle/>
          <a:p>
            <a:fld id="{885F3971-D4EA-4750-870A-E840FF82DE7C}" type="slidenum">
              <a:rPr lang="es-ES" smtClean="0"/>
              <a:pPr/>
              <a:t>48</a:t>
            </a:fld>
            <a:endParaRPr lang="es-ES"/>
          </a:p>
        </p:txBody>
      </p:sp>
      <p:sp>
        <p:nvSpPr>
          <p:cNvPr id="7" name="Rectángulo 6">
            <a:extLst>
              <a:ext uri="{FF2B5EF4-FFF2-40B4-BE49-F238E27FC236}">
                <a16:creationId xmlns:a16="http://schemas.microsoft.com/office/drawing/2014/main" id="{EBA97688-DE5A-4829-8588-2D8A04FB8EA8}"/>
              </a:ext>
            </a:extLst>
          </p:cNvPr>
          <p:cNvSpPr/>
          <p:nvPr/>
        </p:nvSpPr>
        <p:spPr>
          <a:xfrm>
            <a:off x="1129747" y="2106424"/>
            <a:ext cx="4178364"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El ángulo de incidencia (θ) afecta la cantidad de energía que aprovecha realmente el colector</a:t>
            </a:r>
            <a:endParaRPr lang="es-ES" sz="2000" dirty="0"/>
          </a:p>
        </p:txBody>
      </p:sp>
      <p:cxnSp>
        <p:nvCxnSpPr>
          <p:cNvPr id="3" name="Conector: angular 2">
            <a:extLst>
              <a:ext uri="{FF2B5EF4-FFF2-40B4-BE49-F238E27FC236}">
                <a16:creationId xmlns:a16="http://schemas.microsoft.com/office/drawing/2014/main" id="{027B3C34-C13F-44CE-8731-4BAE7BF61604}"/>
              </a:ext>
            </a:extLst>
          </p:cNvPr>
          <p:cNvCxnSpPr>
            <a:cxnSpLocks/>
            <a:stCxn id="8" idx="1"/>
            <a:endCxn id="7" idx="1"/>
          </p:cNvCxnSpPr>
          <p:nvPr/>
        </p:nvCxnSpPr>
        <p:spPr>
          <a:xfrm rot="10800000" flipH="1" flipV="1">
            <a:off x="347561" y="1630740"/>
            <a:ext cx="782185" cy="983515"/>
          </a:xfrm>
          <a:prstGeom prst="bentConnector3">
            <a:avLst>
              <a:gd name="adj1" fmla="val -29226"/>
            </a:avLst>
          </a:prstGeom>
          <a:ln>
            <a:tailEnd type="triangle"/>
          </a:ln>
        </p:spPr>
        <p:style>
          <a:lnRef idx="2">
            <a:schemeClr val="dk1"/>
          </a:lnRef>
          <a:fillRef idx="0">
            <a:schemeClr val="dk1"/>
          </a:fillRef>
          <a:effectRef idx="1">
            <a:schemeClr val="dk1"/>
          </a:effectRef>
          <a:fontRef idx="minor">
            <a:schemeClr val="tx1"/>
          </a:fontRef>
        </p:style>
      </p:cxnSp>
      <p:sp>
        <p:nvSpPr>
          <p:cNvPr id="8" name="Rectángulo 7">
            <a:extLst>
              <a:ext uri="{FF2B5EF4-FFF2-40B4-BE49-F238E27FC236}">
                <a16:creationId xmlns:a16="http://schemas.microsoft.com/office/drawing/2014/main" id="{5B69B4AE-B676-4F7F-A852-EC5458861281}"/>
              </a:ext>
            </a:extLst>
          </p:cNvPr>
          <p:cNvSpPr/>
          <p:nvPr/>
        </p:nvSpPr>
        <p:spPr>
          <a:xfrm>
            <a:off x="347562" y="1369131"/>
            <a:ext cx="4178364"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 Orientación del colector</a:t>
            </a:r>
          </a:p>
        </p:txBody>
      </p:sp>
      <p:pic>
        <p:nvPicPr>
          <p:cNvPr id="2" name="Imagen 1">
            <a:extLst>
              <a:ext uri="{FF2B5EF4-FFF2-40B4-BE49-F238E27FC236}">
                <a16:creationId xmlns:a16="http://schemas.microsoft.com/office/drawing/2014/main" id="{B2D04B51-918E-445B-AA6E-F25CBFF9AAF1}"/>
              </a:ext>
            </a:extLst>
          </p:cNvPr>
          <p:cNvPicPr>
            <a:picLocks noChangeAspect="1"/>
          </p:cNvPicPr>
          <p:nvPr/>
        </p:nvPicPr>
        <p:blipFill rotWithShape="1">
          <a:blip r:embed="rId2"/>
          <a:srcRect l="30652" t="17955" r="29375" b="26559"/>
          <a:stretch/>
        </p:blipFill>
        <p:spPr>
          <a:xfrm>
            <a:off x="6480312" y="1947987"/>
            <a:ext cx="4873488" cy="3803374"/>
          </a:xfrm>
          <a:prstGeom prst="rect">
            <a:avLst/>
          </a:prstGeom>
        </p:spPr>
      </p:pic>
      <p:pic>
        <p:nvPicPr>
          <p:cNvPr id="13" name="Imagen 12">
            <a:extLst>
              <a:ext uri="{FF2B5EF4-FFF2-40B4-BE49-F238E27FC236}">
                <a16:creationId xmlns:a16="http://schemas.microsoft.com/office/drawing/2014/main" id="{BAE10548-6A58-4C69-9430-BF8487BAF679}"/>
              </a:ext>
            </a:extLst>
          </p:cNvPr>
          <p:cNvPicPr>
            <a:picLocks noChangeAspect="1"/>
          </p:cNvPicPr>
          <p:nvPr/>
        </p:nvPicPr>
        <p:blipFill rotWithShape="1">
          <a:blip r:embed="rId3"/>
          <a:srcRect l="42500" t="47437" r="41304" b="42146"/>
          <a:stretch/>
        </p:blipFill>
        <p:spPr>
          <a:xfrm>
            <a:off x="2267778" y="3395509"/>
            <a:ext cx="1974574" cy="714074"/>
          </a:xfrm>
          <a:prstGeom prst="rect">
            <a:avLst/>
          </a:prstGeom>
        </p:spPr>
      </p:pic>
      <p:sp>
        <p:nvSpPr>
          <p:cNvPr id="14" name="Flecha: hacia abajo 13">
            <a:extLst>
              <a:ext uri="{FF2B5EF4-FFF2-40B4-BE49-F238E27FC236}">
                <a16:creationId xmlns:a16="http://schemas.microsoft.com/office/drawing/2014/main" id="{5E5E67E1-4C46-48F7-A364-0A6B5F9CB46D}"/>
              </a:ext>
            </a:extLst>
          </p:cNvPr>
          <p:cNvSpPr/>
          <p:nvPr/>
        </p:nvSpPr>
        <p:spPr>
          <a:xfrm>
            <a:off x="3034072" y="3255668"/>
            <a:ext cx="384989" cy="302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128F3605-2AA9-45CE-8E6E-C6DBC28F5D03}"/>
                  </a:ext>
                </a:extLst>
              </p:cNvPr>
              <p:cNvSpPr/>
              <p:nvPr/>
            </p:nvSpPr>
            <p:spPr>
              <a:xfrm>
                <a:off x="1129747" y="3996059"/>
                <a:ext cx="4178364" cy="132343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Se considera colectores fijos donde el plano de abertura del CCP sea perpendicular a </a:t>
                </a:r>
                <a14:m>
                  <m:oMath xmlns:m="http://schemas.openxmlformats.org/officeDocument/2006/math">
                    <m:sSub>
                      <m:sSubPr>
                        <m:ctrlPr>
                          <a:rPr lang="es-ES" sz="2000" i="1" smtClean="0">
                            <a:latin typeface="Cambria Math" panose="02040503050406030204" pitchFamily="18" charset="0"/>
                          </a:rPr>
                        </m:ctrlPr>
                      </m:sSubPr>
                      <m:e>
                        <m:r>
                          <a:rPr lang="es-ES" sz="2000" b="0" i="1" smtClean="0">
                            <a:latin typeface="Cambria Math" panose="02040503050406030204" pitchFamily="18" charset="0"/>
                          </a:rPr>
                          <m:t>𝐼</m:t>
                        </m:r>
                      </m:e>
                      <m:sub>
                        <m:r>
                          <a:rPr lang="es-ES" sz="2000" b="0" i="1" smtClean="0">
                            <a:latin typeface="Cambria Math" panose="02040503050406030204" pitchFamily="18" charset="0"/>
                          </a:rPr>
                          <m:t>𝑜</m:t>
                        </m:r>
                      </m:sub>
                    </m:sSub>
                  </m:oMath>
                </a14:m>
                <a:r>
                  <a:rPr lang="es-ES" sz="2000" dirty="0"/>
                  <a:t> al mediodía en los equinoccios de verano e invierno</a:t>
                </a:r>
              </a:p>
            </p:txBody>
          </p:sp>
        </mc:Choice>
        <mc:Fallback xmlns="">
          <p:sp>
            <p:nvSpPr>
              <p:cNvPr id="15" name="Rectángulo 14">
                <a:extLst>
                  <a:ext uri="{FF2B5EF4-FFF2-40B4-BE49-F238E27FC236}">
                    <a16:creationId xmlns:a16="http://schemas.microsoft.com/office/drawing/2014/main" id="{128F3605-2AA9-45CE-8E6E-C6DBC28F5D03}"/>
                  </a:ext>
                </a:extLst>
              </p:cNvPr>
              <p:cNvSpPr>
                <a:spLocks noRot="1" noChangeAspect="1" noMove="1" noResize="1" noEditPoints="1" noAdjustHandles="1" noChangeArrowheads="1" noChangeShapeType="1" noTextEdit="1"/>
              </p:cNvSpPr>
              <p:nvPr/>
            </p:nvSpPr>
            <p:spPr>
              <a:xfrm>
                <a:off x="1129747" y="3996059"/>
                <a:ext cx="4178364" cy="1323439"/>
              </a:xfrm>
              <a:prstGeom prst="rect">
                <a:avLst/>
              </a:prstGeom>
              <a:blipFill>
                <a:blip r:embed="rId4"/>
                <a:stretch>
                  <a:fillRect/>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cxnSp>
        <p:nvCxnSpPr>
          <p:cNvPr id="16" name="Conector: angular 15">
            <a:extLst>
              <a:ext uri="{FF2B5EF4-FFF2-40B4-BE49-F238E27FC236}">
                <a16:creationId xmlns:a16="http://schemas.microsoft.com/office/drawing/2014/main" id="{D47BF4FC-17AA-48EF-BC17-ADFC0952EA9D}"/>
              </a:ext>
            </a:extLst>
          </p:cNvPr>
          <p:cNvCxnSpPr>
            <a:cxnSpLocks/>
            <a:stCxn id="8" idx="1"/>
            <a:endCxn id="15" idx="1"/>
          </p:cNvCxnSpPr>
          <p:nvPr/>
        </p:nvCxnSpPr>
        <p:spPr>
          <a:xfrm rot="10800000" flipH="1" flipV="1">
            <a:off x="347561" y="1630741"/>
            <a:ext cx="782185" cy="3027038"/>
          </a:xfrm>
          <a:prstGeom prst="bentConnector3">
            <a:avLst>
              <a:gd name="adj1" fmla="val -29226"/>
            </a:avLst>
          </a:prstGeom>
          <a:ln>
            <a:tailEnd type="triangle"/>
          </a:ln>
        </p:spPr>
        <p:style>
          <a:lnRef idx="2">
            <a:schemeClr val="dk1"/>
          </a:lnRef>
          <a:fillRef idx="0">
            <a:schemeClr val="dk1"/>
          </a:fillRef>
          <a:effectRef idx="1">
            <a:schemeClr val="dk1"/>
          </a:effectRef>
          <a:fontRef idx="minor">
            <a:schemeClr val="tx1"/>
          </a:fontRef>
        </p:style>
      </p:cxnSp>
      <p:pic>
        <p:nvPicPr>
          <p:cNvPr id="19" name="Imagen 18">
            <a:extLst>
              <a:ext uri="{FF2B5EF4-FFF2-40B4-BE49-F238E27FC236}">
                <a16:creationId xmlns:a16="http://schemas.microsoft.com/office/drawing/2014/main" id="{B789FB9C-8680-45B1-B394-8550577298A1}"/>
              </a:ext>
            </a:extLst>
          </p:cNvPr>
          <p:cNvPicPr>
            <a:picLocks noChangeAspect="1"/>
          </p:cNvPicPr>
          <p:nvPr/>
        </p:nvPicPr>
        <p:blipFill rotWithShape="1">
          <a:blip r:embed="rId5"/>
          <a:srcRect l="40761" t="57547" r="40706" b="36805"/>
          <a:stretch/>
        </p:blipFill>
        <p:spPr>
          <a:xfrm>
            <a:off x="2266430" y="5751361"/>
            <a:ext cx="2259496" cy="387133"/>
          </a:xfrm>
          <a:prstGeom prst="rect">
            <a:avLst/>
          </a:prstGeom>
        </p:spPr>
      </p:pic>
      <p:sp>
        <p:nvSpPr>
          <p:cNvPr id="22" name="Flecha: hacia abajo 21">
            <a:extLst>
              <a:ext uri="{FF2B5EF4-FFF2-40B4-BE49-F238E27FC236}">
                <a16:creationId xmlns:a16="http://schemas.microsoft.com/office/drawing/2014/main" id="{274DC854-4475-4327-B5D1-01EFBA26319F}"/>
              </a:ext>
            </a:extLst>
          </p:cNvPr>
          <p:cNvSpPr/>
          <p:nvPr/>
        </p:nvSpPr>
        <p:spPr>
          <a:xfrm>
            <a:off x="3026434" y="5433233"/>
            <a:ext cx="384989" cy="302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Título 1">
            <a:extLst>
              <a:ext uri="{FF2B5EF4-FFF2-40B4-BE49-F238E27FC236}">
                <a16:creationId xmlns:a16="http://schemas.microsoft.com/office/drawing/2014/main" id="{D0885AAF-C73E-4DB8-8DCD-D9AAB829F2E0}"/>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Cálculo de la Irradiancia Directa Solar</a:t>
            </a:r>
          </a:p>
        </p:txBody>
      </p:sp>
    </p:spTree>
    <p:extLst>
      <p:ext uri="{BB962C8B-B14F-4D97-AF65-F5344CB8AC3E}">
        <p14:creationId xmlns:p14="http://schemas.microsoft.com/office/powerpoint/2010/main" val="931148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C205A66-1AB7-4301-9EC7-1B29B7208125}"/>
              </a:ext>
            </a:extLst>
          </p:cNvPr>
          <p:cNvSpPr>
            <a:spLocks noGrp="1"/>
          </p:cNvSpPr>
          <p:nvPr>
            <p:ph type="sldNum" sz="quarter" idx="12"/>
          </p:nvPr>
        </p:nvSpPr>
        <p:spPr/>
        <p:txBody>
          <a:bodyPr/>
          <a:lstStyle/>
          <a:p>
            <a:fld id="{885F3971-D4EA-4750-870A-E840FF82DE7C}" type="slidenum">
              <a:rPr lang="es-ES" smtClean="0"/>
              <a:pPr/>
              <a:t>49</a:t>
            </a:fld>
            <a:endParaRPr lang="es-ES"/>
          </a:p>
        </p:txBody>
      </p:sp>
      <p:sp>
        <p:nvSpPr>
          <p:cNvPr id="5" name="Título 1">
            <a:extLst>
              <a:ext uri="{FF2B5EF4-FFF2-40B4-BE49-F238E27FC236}">
                <a16:creationId xmlns:a16="http://schemas.microsoft.com/office/drawing/2014/main" id="{E54EA159-6338-4CF9-9709-D3A89582BA66}"/>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Cálculo de la Irradiancia Directa Solar</a:t>
            </a:r>
          </a:p>
        </p:txBody>
      </p:sp>
      <p:pic>
        <p:nvPicPr>
          <p:cNvPr id="6" name="Imagen 5">
            <a:extLst>
              <a:ext uri="{FF2B5EF4-FFF2-40B4-BE49-F238E27FC236}">
                <a16:creationId xmlns:a16="http://schemas.microsoft.com/office/drawing/2014/main" id="{D3ABED90-5D34-49C0-A296-98AE068CE8AC}"/>
              </a:ext>
            </a:extLst>
          </p:cNvPr>
          <p:cNvPicPr>
            <a:picLocks noChangeAspect="1"/>
          </p:cNvPicPr>
          <p:nvPr/>
        </p:nvPicPr>
        <p:blipFill rotWithShape="1">
          <a:blip r:embed="rId2"/>
          <a:srcRect l="29375" t="20091" r="30833" b="18292"/>
          <a:stretch/>
        </p:blipFill>
        <p:spPr>
          <a:xfrm>
            <a:off x="3816074" y="1949878"/>
            <a:ext cx="4851399" cy="4223657"/>
          </a:xfrm>
          <a:prstGeom prst="rect">
            <a:avLst/>
          </a:prstGeom>
        </p:spPr>
      </p:pic>
      <p:sp>
        <p:nvSpPr>
          <p:cNvPr id="7" name="Rectángulo 6">
            <a:extLst>
              <a:ext uri="{FF2B5EF4-FFF2-40B4-BE49-F238E27FC236}">
                <a16:creationId xmlns:a16="http://schemas.microsoft.com/office/drawing/2014/main" id="{6B83A52A-4DBD-43B8-9E12-5DFA909190A1}"/>
              </a:ext>
            </a:extLst>
          </p:cNvPr>
          <p:cNvSpPr/>
          <p:nvPr/>
        </p:nvSpPr>
        <p:spPr>
          <a:xfrm>
            <a:off x="255103" y="1366954"/>
            <a:ext cx="10645126"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Valores de Irradiancia solar efectivo con colector fijo calculados por el modelo ASHRAE</a:t>
            </a:r>
            <a:endParaRPr lang="es-ES" sz="2000" dirty="0"/>
          </a:p>
        </p:txBody>
      </p:sp>
    </p:spTree>
    <p:extLst>
      <p:ext uri="{BB962C8B-B14F-4D97-AF65-F5344CB8AC3E}">
        <p14:creationId xmlns:p14="http://schemas.microsoft.com/office/powerpoint/2010/main" val="4135963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2089319-D265-435E-AED2-C260BB950A51}"/>
              </a:ext>
            </a:extLst>
          </p:cNvPr>
          <p:cNvSpPr>
            <a:spLocks noGrp="1"/>
          </p:cNvSpPr>
          <p:nvPr>
            <p:ph type="sldNum" sz="quarter" idx="12"/>
          </p:nvPr>
        </p:nvSpPr>
        <p:spPr/>
        <p:txBody>
          <a:bodyPr/>
          <a:lstStyle/>
          <a:p>
            <a:fld id="{885F3971-D4EA-4750-870A-E840FF82DE7C}" type="slidenum">
              <a:rPr lang="es-ES" smtClean="0"/>
              <a:pPr/>
              <a:t>5</a:t>
            </a:fld>
            <a:endParaRPr lang="es-ES"/>
          </a:p>
        </p:txBody>
      </p:sp>
      <p:sp>
        <p:nvSpPr>
          <p:cNvPr id="7" name="Título 1">
            <a:extLst>
              <a:ext uri="{FF2B5EF4-FFF2-40B4-BE49-F238E27FC236}">
                <a16:creationId xmlns:a16="http://schemas.microsoft.com/office/drawing/2014/main" id="{5CB79318-FF08-4269-933C-181AA93CEA69}"/>
              </a:ext>
            </a:extLst>
          </p:cNvPr>
          <p:cNvSpPr>
            <a:spLocks noGrp="1"/>
          </p:cNvSpPr>
          <p:nvPr>
            <p:ph type="title"/>
          </p:nvPr>
        </p:nvSpPr>
        <p:spPr>
          <a:xfrm>
            <a:off x="255104" y="136525"/>
            <a:ext cx="3909391" cy="963405"/>
          </a:xfrm>
        </p:spPr>
        <p:txBody>
          <a:bodyPr/>
          <a:lstStyle/>
          <a:p>
            <a:r>
              <a:rPr lang="es-ES" b="1" dirty="0">
                <a:solidFill>
                  <a:schemeClr val="bg1"/>
                </a:solidFill>
                <a:effectLst>
                  <a:outerShdw blurRad="38100" dist="38100" dir="2700000" algn="tl">
                    <a:srgbClr val="000000">
                      <a:alpha val="43137"/>
                    </a:srgbClr>
                  </a:outerShdw>
                </a:effectLst>
                <a:latin typeface="+mn-lt"/>
              </a:rPr>
              <a:t>Introducción</a:t>
            </a:r>
          </a:p>
        </p:txBody>
      </p:sp>
      <p:sp>
        <p:nvSpPr>
          <p:cNvPr id="13" name="Rectángulo 12">
            <a:extLst>
              <a:ext uri="{FF2B5EF4-FFF2-40B4-BE49-F238E27FC236}">
                <a16:creationId xmlns:a16="http://schemas.microsoft.com/office/drawing/2014/main" id="{37E56532-4B07-4568-BAD9-1EAD412FD0BD}"/>
              </a:ext>
            </a:extLst>
          </p:cNvPr>
          <p:cNvSpPr/>
          <p:nvPr/>
        </p:nvSpPr>
        <p:spPr>
          <a:xfrm>
            <a:off x="139149" y="1540178"/>
            <a:ext cx="2246242"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Energía Solar</a:t>
            </a:r>
          </a:p>
        </p:txBody>
      </p:sp>
      <p:sp>
        <p:nvSpPr>
          <p:cNvPr id="14" name="Rectángulo 13">
            <a:extLst>
              <a:ext uri="{FF2B5EF4-FFF2-40B4-BE49-F238E27FC236}">
                <a16:creationId xmlns:a16="http://schemas.microsoft.com/office/drawing/2014/main" id="{EF8BD208-BEC3-4FB4-9218-FB40E24D8BB5}"/>
              </a:ext>
            </a:extLst>
          </p:cNvPr>
          <p:cNvSpPr/>
          <p:nvPr/>
        </p:nvSpPr>
        <p:spPr>
          <a:xfrm>
            <a:off x="1434547" y="2727768"/>
            <a:ext cx="3588027" cy="224676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Experimentó su primer gran impulso, </a:t>
            </a:r>
            <a:r>
              <a:rPr lang="es-EC" sz="2800" dirty="0"/>
              <a:t>justo después de la primera gran crisis petrolera de 1973 y 1979.</a:t>
            </a:r>
            <a:endParaRPr lang="es-ES" sz="2800" dirty="0"/>
          </a:p>
        </p:txBody>
      </p:sp>
      <p:sp>
        <p:nvSpPr>
          <p:cNvPr id="15" name="Flecha: a la derecha 14">
            <a:extLst>
              <a:ext uri="{FF2B5EF4-FFF2-40B4-BE49-F238E27FC236}">
                <a16:creationId xmlns:a16="http://schemas.microsoft.com/office/drawing/2014/main" id="{7B1ACE52-DA26-4331-BD74-411AA346672A}"/>
              </a:ext>
            </a:extLst>
          </p:cNvPr>
          <p:cNvSpPr/>
          <p:nvPr/>
        </p:nvSpPr>
        <p:spPr>
          <a:xfrm>
            <a:off x="5367132" y="3429000"/>
            <a:ext cx="1802296" cy="1245850"/>
          </a:xfrm>
          <a:prstGeom prst="rightArrow">
            <a:avLst/>
          </a:prstGeom>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Objetivo</a:t>
            </a:r>
            <a:endParaRPr lang="es-ES" sz="2000" dirty="0"/>
          </a:p>
        </p:txBody>
      </p:sp>
      <p:sp>
        <p:nvSpPr>
          <p:cNvPr id="16" name="Rectángulo 15">
            <a:extLst>
              <a:ext uri="{FF2B5EF4-FFF2-40B4-BE49-F238E27FC236}">
                <a16:creationId xmlns:a16="http://schemas.microsoft.com/office/drawing/2014/main" id="{F5399F46-D0F3-473F-88EB-A3F3393670FE}"/>
              </a:ext>
            </a:extLst>
          </p:cNvPr>
          <p:cNvSpPr/>
          <p:nvPr/>
        </p:nvSpPr>
        <p:spPr>
          <a:xfrm>
            <a:off x="7513986" y="3374098"/>
            <a:ext cx="2941979" cy="138499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Reemplazar el uso</a:t>
            </a:r>
          </a:p>
          <a:p>
            <a:r>
              <a:rPr lang="es-ES" sz="2800" dirty="0"/>
              <a:t>de combustibles fósiles.</a:t>
            </a:r>
          </a:p>
        </p:txBody>
      </p:sp>
      <p:cxnSp>
        <p:nvCxnSpPr>
          <p:cNvPr id="20" name="Conector: angular 19">
            <a:extLst>
              <a:ext uri="{FF2B5EF4-FFF2-40B4-BE49-F238E27FC236}">
                <a16:creationId xmlns:a16="http://schemas.microsoft.com/office/drawing/2014/main" id="{0ED8E801-E5E9-4BE2-A9E3-D31B90DBA690}"/>
              </a:ext>
            </a:extLst>
          </p:cNvPr>
          <p:cNvCxnSpPr>
            <a:cxnSpLocks/>
            <a:endCxn id="14" idx="1"/>
          </p:cNvCxnSpPr>
          <p:nvPr/>
        </p:nvCxnSpPr>
        <p:spPr>
          <a:xfrm rot="16200000" flipH="1">
            <a:off x="202740" y="2619345"/>
            <a:ext cx="1787753" cy="675862"/>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46283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C205A66-1AB7-4301-9EC7-1B29B7208125}"/>
              </a:ext>
            </a:extLst>
          </p:cNvPr>
          <p:cNvSpPr>
            <a:spLocks noGrp="1"/>
          </p:cNvSpPr>
          <p:nvPr>
            <p:ph type="sldNum" sz="quarter" idx="12"/>
          </p:nvPr>
        </p:nvSpPr>
        <p:spPr/>
        <p:txBody>
          <a:bodyPr/>
          <a:lstStyle/>
          <a:p>
            <a:fld id="{885F3971-D4EA-4750-870A-E840FF82DE7C}" type="slidenum">
              <a:rPr lang="es-ES" smtClean="0"/>
              <a:pPr/>
              <a:t>50</a:t>
            </a:fld>
            <a:endParaRPr lang="es-ES"/>
          </a:p>
        </p:txBody>
      </p:sp>
      <p:sp>
        <p:nvSpPr>
          <p:cNvPr id="5" name="Título 1">
            <a:extLst>
              <a:ext uri="{FF2B5EF4-FFF2-40B4-BE49-F238E27FC236}">
                <a16:creationId xmlns:a16="http://schemas.microsoft.com/office/drawing/2014/main" id="{E54EA159-6338-4CF9-9709-D3A89582BA66}"/>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Modelado de la Planta Solar</a:t>
            </a:r>
          </a:p>
        </p:txBody>
      </p:sp>
      <p:sp>
        <p:nvSpPr>
          <p:cNvPr id="7" name="Rectángulo 6">
            <a:extLst>
              <a:ext uri="{FF2B5EF4-FFF2-40B4-BE49-F238E27FC236}">
                <a16:creationId xmlns:a16="http://schemas.microsoft.com/office/drawing/2014/main" id="{6B83A52A-4DBD-43B8-9E12-5DFA909190A1}"/>
              </a:ext>
            </a:extLst>
          </p:cNvPr>
          <p:cNvSpPr/>
          <p:nvPr/>
        </p:nvSpPr>
        <p:spPr>
          <a:xfrm>
            <a:off x="536394" y="1812072"/>
            <a:ext cx="5098775"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400" dirty="0"/>
              <a:t> Modelo de parámetros distribuidos</a:t>
            </a:r>
            <a:endParaRPr lang="es-ES" sz="2400" dirty="0"/>
          </a:p>
        </p:txBody>
      </p:sp>
      <p:sp>
        <p:nvSpPr>
          <p:cNvPr id="8" name="Rectángulo 7">
            <a:extLst>
              <a:ext uri="{FF2B5EF4-FFF2-40B4-BE49-F238E27FC236}">
                <a16:creationId xmlns:a16="http://schemas.microsoft.com/office/drawing/2014/main" id="{BA1AE9AD-8DC0-4FBA-B9C8-CC23AA80F119}"/>
              </a:ext>
            </a:extLst>
          </p:cNvPr>
          <p:cNvSpPr/>
          <p:nvPr/>
        </p:nvSpPr>
        <p:spPr>
          <a:xfrm>
            <a:off x="708674" y="2798189"/>
            <a:ext cx="10645126"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Permite conocer la distribución de temperaturas del tubo receptor y del aceite térmico a lo largo del lazo de colectores para un instante dado.</a:t>
            </a:r>
            <a:endParaRPr lang="es-ES" sz="2000" dirty="0"/>
          </a:p>
        </p:txBody>
      </p:sp>
      <p:cxnSp>
        <p:nvCxnSpPr>
          <p:cNvPr id="9" name="Conector: angular 8">
            <a:extLst>
              <a:ext uri="{FF2B5EF4-FFF2-40B4-BE49-F238E27FC236}">
                <a16:creationId xmlns:a16="http://schemas.microsoft.com/office/drawing/2014/main" id="{CC41FC5D-3C1F-4D65-846D-E9AEFB138757}"/>
              </a:ext>
            </a:extLst>
          </p:cNvPr>
          <p:cNvCxnSpPr>
            <a:cxnSpLocks/>
            <a:stCxn id="7" idx="1"/>
            <a:endCxn id="8" idx="1"/>
          </p:cNvCxnSpPr>
          <p:nvPr/>
        </p:nvCxnSpPr>
        <p:spPr>
          <a:xfrm rot="10800000" flipH="1" flipV="1">
            <a:off x="536394" y="2042904"/>
            <a:ext cx="172280" cy="1109227"/>
          </a:xfrm>
          <a:prstGeom prst="bentConnector3">
            <a:avLst>
              <a:gd name="adj1" fmla="val -132691"/>
            </a:avLst>
          </a:prstGeom>
          <a:ln>
            <a:tailEnd type="triangle"/>
          </a:ln>
        </p:spPr>
        <p:style>
          <a:lnRef idx="3">
            <a:schemeClr val="dk1"/>
          </a:lnRef>
          <a:fillRef idx="0">
            <a:schemeClr val="dk1"/>
          </a:fillRef>
          <a:effectRef idx="2">
            <a:schemeClr val="dk1"/>
          </a:effectRef>
          <a:fontRef idx="minor">
            <a:schemeClr val="tx1"/>
          </a:fontRef>
        </p:style>
      </p:cxnSp>
      <p:sp>
        <p:nvSpPr>
          <p:cNvPr id="12" name="Rectángulo 11">
            <a:extLst>
              <a:ext uri="{FF2B5EF4-FFF2-40B4-BE49-F238E27FC236}">
                <a16:creationId xmlns:a16="http://schemas.microsoft.com/office/drawing/2014/main" id="{A9853D7B-6DF7-4BE4-8CE1-776CDCB3CE38}"/>
              </a:ext>
            </a:extLst>
          </p:cNvPr>
          <p:cNvSpPr/>
          <p:nvPr/>
        </p:nvSpPr>
        <p:spPr>
          <a:xfrm>
            <a:off x="708674" y="3830472"/>
            <a:ext cx="10645126"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Toma en cuenta gran parte de </a:t>
            </a:r>
            <a:r>
              <a:rPr lang="es-ES" sz="2000" dirty="0"/>
              <a:t>de la dinámica no lineal del lazo de colectores</a:t>
            </a:r>
          </a:p>
        </p:txBody>
      </p:sp>
      <p:cxnSp>
        <p:nvCxnSpPr>
          <p:cNvPr id="14" name="Conector: angular 13">
            <a:extLst>
              <a:ext uri="{FF2B5EF4-FFF2-40B4-BE49-F238E27FC236}">
                <a16:creationId xmlns:a16="http://schemas.microsoft.com/office/drawing/2014/main" id="{D1A762C8-F1AA-4234-B892-B7392A700DF4}"/>
              </a:ext>
            </a:extLst>
          </p:cNvPr>
          <p:cNvCxnSpPr>
            <a:cxnSpLocks/>
            <a:stCxn id="7" idx="1"/>
            <a:endCxn id="12" idx="1"/>
          </p:cNvCxnSpPr>
          <p:nvPr/>
        </p:nvCxnSpPr>
        <p:spPr>
          <a:xfrm rot="10800000" flipH="1" flipV="1">
            <a:off x="536394" y="2042905"/>
            <a:ext cx="172280" cy="1987622"/>
          </a:xfrm>
          <a:prstGeom prst="bentConnector3">
            <a:avLst>
              <a:gd name="adj1" fmla="val -132691"/>
            </a:avLst>
          </a:prstGeom>
          <a:ln>
            <a:tailEnd type="triangle"/>
          </a:ln>
        </p:spPr>
        <p:style>
          <a:lnRef idx="2">
            <a:schemeClr val="dk1"/>
          </a:lnRef>
          <a:fillRef idx="0">
            <a:schemeClr val="dk1"/>
          </a:fillRef>
          <a:effectRef idx="1">
            <a:schemeClr val="dk1"/>
          </a:effectRef>
          <a:fontRef idx="minor">
            <a:schemeClr val="tx1"/>
          </a:fontRef>
        </p:style>
      </p:cxnSp>
      <p:sp>
        <p:nvSpPr>
          <p:cNvPr id="17" name="Rectángulo 16">
            <a:extLst>
              <a:ext uri="{FF2B5EF4-FFF2-40B4-BE49-F238E27FC236}">
                <a16:creationId xmlns:a16="http://schemas.microsoft.com/office/drawing/2014/main" id="{B0A055A8-C002-4B38-83C0-2F903F4A1959}"/>
              </a:ext>
            </a:extLst>
          </p:cNvPr>
          <p:cNvSpPr/>
          <p:nvPr/>
        </p:nvSpPr>
        <p:spPr>
          <a:xfrm>
            <a:off x="708674" y="4589465"/>
            <a:ext cx="10645126"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a:t>
            </a:r>
            <a:r>
              <a:rPr lang="es-ES" sz="2000" dirty="0"/>
              <a:t>El modelo viene descrito por el siguiente par de ecuaciones diferenciales en derivadas parciales</a:t>
            </a:r>
          </a:p>
        </p:txBody>
      </p:sp>
      <p:cxnSp>
        <p:nvCxnSpPr>
          <p:cNvPr id="19" name="Conector: angular 18">
            <a:extLst>
              <a:ext uri="{FF2B5EF4-FFF2-40B4-BE49-F238E27FC236}">
                <a16:creationId xmlns:a16="http://schemas.microsoft.com/office/drawing/2014/main" id="{EA1507B7-CB63-4BD0-82D3-9BBA0A579CE1}"/>
              </a:ext>
            </a:extLst>
          </p:cNvPr>
          <p:cNvCxnSpPr>
            <a:cxnSpLocks/>
            <a:stCxn id="7" idx="1"/>
            <a:endCxn id="17" idx="1"/>
          </p:cNvCxnSpPr>
          <p:nvPr/>
        </p:nvCxnSpPr>
        <p:spPr>
          <a:xfrm rot="10800000" flipH="1" flipV="1">
            <a:off x="536394" y="2042904"/>
            <a:ext cx="172280" cy="2746615"/>
          </a:xfrm>
          <a:prstGeom prst="bentConnector3">
            <a:avLst>
              <a:gd name="adj1" fmla="val -13269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47135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C205A66-1AB7-4301-9EC7-1B29B7208125}"/>
              </a:ext>
            </a:extLst>
          </p:cNvPr>
          <p:cNvSpPr>
            <a:spLocks noGrp="1"/>
          </p:cNvSpPr>
          <p:nvPr>
            <p:ph type="sldNum" sz="quarter" idx="12"/>
          </p:nvPr>
        </p:nvSpPr>
        <p:spPr/>
        <p:txBody>
          <a:bodyPr/>
          <a:lstStyle/>
          <a:p>
            <a:fld id="{885F3971-D4EA-4750-870A-E840FF82DE7C}" type="slidenum">
              <a:rPr lang="es-ES" smtClean="0"/>
              <a:pPr/>
              <a:t>51</a:t>
            </a:fld>
            <a:endParaRPr lang="es-ES"/>
          </a:p>
        </p:txBody>
      </p:sp>
      <p:sp>
        <p:nvSpPr>
          <p:cNvPr id="5" name="Título 1">
            <a:extLst>
              <a:ext uri="{FF2B5EF4-FFF2-40B4-BE49-F238E27FC236}">
                <a16:creationId xmlns:a16="http://schemas.microsoft.com/office/drawing/2014/main" id="{E54EA159-6338-4CF9-9709-D3A89582BA66}"/>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p:pic>
        <p:nvPicPr>
          <p:cNvPr id="15" name="Imagen 14">
            <a:extLst>
              <a:ext uri="{FF2B5EF4-FFF2-40B4-BE49-F238E27FC236}">
                <a16:creationId xmlns:a16="http://schemas.microsoft.com/office/drawing/2014/main" id="{0A579F96-A6ED-42C0-84FA-A5217CA360B0}"/>
              </a:ext>
            </a:extLst>
          </p:cNvPr>
          <p:cNvPicPr>
            <a:picLocks noChangeAspect="1"/>
          </p:cNvPicPr>
          <p:nvPr/>
        </p:nvPicPr>
        <p:blipFill rotWithShape="1">
          <a:blip r:embed="rId2"/>
          <a:srcRect l="12688" t="31880" r="13913" b="58211"/>
          <a:stretch/>
        </p:blipFill>
        <p:spPr>
          <a:xfrm>
            <a:off x="707175" y="2662839"/>
            <a:ext cx="10339824" cy="784756"/>
          </a:xfrm>
          <a:prstGeom prst="rect">
            <a:avLst/>
          </a:prstGeom>
        </p:spPr>
      </p:pic>
      <p:pic>
        <p:nvPicPr>
          <p:cNvPr id="16" name="Imagen 15">
            <a:extLst>
              <a:ext uri="{FF2B5EF4-FFF2-40B4-BE49-F238E27FC236}">
                <a16:creationId xmlns:a16="http://schemas.microsoft.com/office/drawing/2014/main" id="{14E6F031-587F-48FF-9504-764D3D113D0F}"/>
              </a:ext>
            </a:extLst>
          </p:cNvPr>
          <p:cNvPicPr>
            <a:picLocks noChangeAspect="1"/>
          </p:cNvPicPr>
          <p:nvPr/>
        </p:nvPicPr>
        <p:blipFill rotWithShape="1">
          <a:blip r:embed="rId2"/>
          <a:srcRect l="17608" t="58249" r="24348" b="30678"/>
          <a:stretch/>
        </p:blipFill>
        <p:spPr>
          <a:xfrm>
            <a:off x="1805571" y="3891089"/>
            <a:ext cx="8176629" cy="876969"/>
          </a:xfrm>
          <a:prstGeom prst="rect">
            <a:avLst/>
          </a:prstGeom>
        </p:spPr>
      </p:pic>
      <p:sp>
        <p:nvSpPr>
          <p:cNvPr id="18" name="Rectángulo 17">
            <a:extLst>
              <a:ext uri="{FF2B5EF4-FFF2-40B4-BE49-F238E27FC236}">
                <a16:creationId xmlns:a16="http://schemas.microsoft.com/office/drawing/2014/main" id="{6F1F2896-8ECA-47F7-83DC-9B2A43A2E118}"/>
              </a:ext>
            </a:extLst>
          </p:cNvPr>
          <p:cNvSpPr/>
          <p:nvPr/>
        </p:nvSpPr>
        <p:spPr>
          <a:xfrm>
            <a:off x="401873" y="1640654"/>
            <a:ext cx="10645126"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a:t>
            </a:r>
            <a:r>
              <a:rPr lang="es-ES" sz="2000" dirty="0"/>
              <a:t>El modelo viene descrito por el siguiente par de ecuaciones diferenciales en derivadas parciales</a:t>
            </a:r>
          </a:p>
        </p:txBody>
      </p:sp>
      <p:sp>
        <p:nvSpPr>
          <p:cNvPr id="10" name="Rectángulo 9">
            <a:extLst>
              <a:ext uri="{FF2B5EF4-FFF2-40B4-BE49-F238E27FC236}">
                <a16:creationId xmlns:a16="http://schemas.microsoft.com/office/drawing/2014/main" id="{5F2B160E-0048-49AD-BD34-79085E60F549}"/>
              </a:ext>
            </a:extLst>
          </p:cNvPr>
          <p:cNvSpPr/>
          <p:nvPr/>
        </p:nvSpPr>
        <p:spPr>
          <a:xfrm>
            <a:off x="1210414" y="5393449"/>
            <a:ext cx="9028043" cy="369332"/>
          </a:xfrm>
          <a:prstGeom prst="rect">
            <a:avLst/>
          </a:prstGeom>
        </p:spPr>
        <p:txBody>
          <a:bodyPr wrap="square">
            <a:spAutoFit/>
          </a:bodyPr>
          <a:lstStyle/>
          <a:p>
            <a:r>
              <a:rPr lang="es-ES" i="1" dirty="0"/>
              <a:t>En estas ecuaciones el índice m se refiere a la tubería de metal, y f al fluido térmico</a:t>
            </a:r>
          </a:p>
        </p:txBody>
      </p:sp>
    </p:spTree>
    <p:extLst>
      <p:ext uri="{BB962C8B-B14F-4D97-AF65-F5344CB8AC3E}">
        <p14:creationId xmlns:p14="http://schemas.microsoft.com/office/powerpoint/2010/main" val="90821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E8C109D-202A-4D67-94B5-6BBD7F3FA23B}"/>
              </a:ext>
            </a:extLst>
          </p:cNvPr>
          <p:cNvSpPr>
            <a:spLocks noGrp="1"/>
          </p:cNvSpPr>
          <p:nvPr>
            <p:ph type="sldNum" sz="quarter" idx="12"/>
          </p:nvPr>
        </p:nvSpPr>
        <p:spPr/>
        <p:txBody>
          <a:bodyPr/>
          <a:lstStyle/>
          <a:p>
            <a:fld id="{885F3971-D4EA-4750-870A-E840FF82DE7C}" type="slidenum">
              <a:rPr lang="es-ES" smtClean="0"/>
              <a:pPr/>
              <a:t>52</a:t>
            </a:fld>
            <a:endParaRPr lang="es-ES"/>
          </a:p>
        </p:txBody>
      </p:sp>
      <mc:AlternateContent xmlns:mc="http://schemas.openxmlformats.org/markup-compatibility/2006" xmlns:a14="http://schemas.microsoft.com/office/drawing/2010/main">
        <mc:Choice Requires="a14">
          <p:graphicFrame>
            <p:nvGraphicFramePr>
              <p:cNvPr id="5" name="Diagrama 4">
                <a:extLst>
                  <a:ext uri="{FF2B5EF4-FFF2-40B4-BE49-F238E27FC236}">
                    <a16:creationId xmlns:a16="http://schemas.microsoft.com/office/drawing/2014/main" id="{B8AF0D45-EA4B-40F0-9FFB-CDE6E08CF926}"/>
                  </a:ext>
                </a:extLst>
              </p:cNvPr>
              <p:cNvGraphicFramePr/>
              <p:nvPr>
                <p:extLst>
                  <p:ext uri="{D42A27DB-BD31-4B8C-83A1-F6EECF244321}">
                    <p14:modId xmlns:p14="http://schemas.microsoft.com/office/powerpoint/2010/main" val="3288341753"/>
                  </p:ext>
                </p:extLst>
              </p:nvPr>
            </p:nvGraphicFramePr>
            <p:xfrm>
              <a:off x="661504" y="1364973"/>
              <a:ext cx="10868991" cy="4598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Diagrama 4">
                <a:extLst>
                  <a:ext uri="{FF2B5EF4-FFF2-40B4-BE49-F238E27FC236}">
                    <a16:creationId xmlns:a16="http://schemas.microsoft.com/office/drawing/2014/main" id="{B8AF0D45-EA4B-40F0-9FFB-CDE6E08CF926}"/>
                  </a:ext>
                </a:extLst>
              </p:cNvPr>
              <p:cNvGraphicFramePr/>
              <p:nvPr>
                <p:extLst>
                  <p:ext uri="{D42A27DB-BD31-4B8C-83A1-F6EECF244321}">
                    <p14:modId xmlns:p14="http://schemas.microsoft.com/office/powerpoint/2010/main" val="3288341753"/>
                  </p:ext>
                </p:extLst>
              </p:nvPr>
            </p:nvGraphicFramePr>
            <p:xfrm>
              <a:off x="661504" y="1364973"/>
              <a:ext cx="10868991" cy="45985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6" name="Título 1">
            <a:extLst>
              <a:ext uri="{FF2B5EF4-FFF2-40B4-BE49-F238E27FC236}">
                <a16:creationId xmlns:a16="http://schemas.microsoft.com/office/drawing/2014/main" id="{4B319DBC-030F-467F-A72F-203A24BAECA2}"/>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p:spTree>
    <p:extLst>
      <p:ext uri="{BB962C8B-B14F-4D97-AF65-F5344CB8AC3E}">
        <p14:creationId xmlns:p14="http://schemas.microsoft.com/office/powerpoint/2010/main" val="1338306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E8C109D-202A-4D67-94B5-6BBD7F3FA23B}"/>
              </a:ext>
            </a:extLst>
          </p:cNvPr>
          <p:cNvSpPr>
            <a:spLocks noGrp="1"/>
          </p:cNvSpPr>
          <p:nvPr>
            <p:ph type="sldNum" sz="quarter" idx="12"/>
          </p:nvPr>
        </p:nvSpPr>
        <p:spPr/>
        <p:txBody>
          <a:bodyPr/>
          <a:lstStyle/>
          <a:p>
            <a:fld id="{885F3971-D4EA-4750-870A-E840FF82DE7C}" type="slidenum">
              <a:rPr lang="es-ES" smtClean="0"/>
              <a:pPr/>
              <a:t>53</a:t>
            </a:fld>
            <a:endParaRPr lang="es-ES"/>
          </a:p>
        </p:txBody>
      </p:sp>
      <p:sp>
        <p:nvSpPr>
          <p:cNvPr id="6" name="Título 1">
            <a:extLst>
              <a:ext uri="{FF2B5EF4-FFF2-40B4-BE49-F238E27FC236}">
                <a16:creationId xmlns:a16="http://schemas.microsoft.com/office/drawing/2014/main" id="{4B319DBC-030F-467F-A72F-203A24BAECA2}"/>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634B85A3-2C82-4C32-87C0-7A0FBE4610AE}"/>
                  </a:ext>
                </a:extLst>
              </p:cNvPr>
              <p:cNvSpPr/>
              <p:nvPr/>
            </p:nvSpPr>
            <p:spPr>
              <a:xfrm>
                <a:off x="97074" y="2590247"/>
                <a:ext cx="4050856" cy="224676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000" dirty="0"/>
                  <a:t>Las ecuaciones se puede resolver usando un proceso iterativo con diferencias finitas. Las temperaturas del fluido y el tubo de absorbencia se calculan para cada </a:t>
                </a:r>
                <a:r>
                  <a:rPr lang="es-ES" sz="2000" i="1" dirty="0"/>
                  <a:t>k</a:t>
                </a:r>
                <a:r>
                  <a:rPr lang="es-ES" sz="2000" dirty="0"/>
                  <a:t> intervalo de tiempo y para cada </a:t>
                </a:r>
                <a:r>
                  <a:rPr lang="es-ES" sz="2000" i="1" dirty="0"/>
                  <a:t>n</a:t>
                </a:r>
                <a:r>
                  <a:rPr lang="es-ES" sz="2000" dirty="0"/>
                  <a:t> elemento de longitud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Δ</m:t>
                    </m:r>
                    <m:r>
                      <a:rPr lang="es-ES" sz="2000" b="0" i="1" smtClean="0">
                        <a:latin typeface="Cambria Math" panose="02040503050406030204" pitchFamily="18" charset="0"/>
                        <a:ea typeface="Cambria Math" panose="02040503050406030204" pitchFamily="18" charset="0"/>
                      </a:rPr>
                      <m:t>𝑙</m:t>
                    </m:r>
                  </m:oMath>
                </a14:m>
                <a:r>
                  <a:rPr lang="es-ES" sz="2000" dirty="0"/>
                  <a:t> en dos etapas:</a:t>
                </a:r>
              </a:p>
            </p:txBody>
          </p:sp>
        </mc:Choice>
        <mc:Fallback xmlns="">
          <p:sp>
            <p:nvSpPr>
              <p:cNvPr id="7" name="Rectángulo 6">
                <a:extLst>
                  <a:ext uri="{FF2B5EF4-FFF2-40B4-BE49-F238E27FC236}">
                    <a16:creationId xmlns:a16="http://schemas.microsoft.com/office/drawing/2014/main" id="{634B85A3-2C82-4C32-87C0-7A0FBE4610AE}"/>
                  </a:ext>
                </a:extLst>
              </p:cNvPr>
              <p:cNvSpPr>
                <a:spLocks noRot="1" noChangeAspect="1" noMove="1" noResize="1" noEditPoints="1" noAdjustHandles="1" noChangeArrowheads="1" noChangeShapeType="1" noTextEdit="1"/>
              </p:cNvSpPr>
              <p:nvPr/>
            </p:nvSpPr>
            <p:spPr>
              <a:xfrm>
                <a:off x="97074" y="2590247"/>
                <a:ext cx="4050856" cy="2246769"/>
              </a:xfrm>
              <a:prstGeom prst="rect">
                <a:avLst/>
              </a:prstGeom>
              <a:blipFill>
                <a:blip r:embed="rId2"/>
                <a:stretch>
                  <a:fillRect r="-678"/>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pic>
        <p:nvPicPr>
          <p:cNvPr id="8" name="Imagen 7">
            <a:extLst>
              <a:ext uri="{FF2B5EF4-FFF2-40B4-BE49-F238E27FC236}">
                <a16:creationId xmlns:a16="http://schemas.microsoft.com/office/drawing/2014/main" id="{6B587D30-BEF0-4368-A96E-143CC5AF58E4}"/>
              </a:ext>
            </a:extLst>
          </p:cNvPr>
          <p:cNvPicPr>
            <a:picLocks noChangeAspect="1"/>
          </p:cNvPicPr>
          <p:nvPr/>
        </p:nvPicPr>
        <p:blipFill rotWithShape="1">
          <a:blip r:embed="rId3"/>
          <a:srcRect l="15870" t="14861" r="23804" b="9932"/>
          <a:stretch/>
        </p:blipFill>
        <p:spPr>
          <a:xfrm>
            <a:off x="4714460" y="1232452"/>
            <a:ext cx="7079975" cy="4962360"/>
          </a:xfrm>
          <a:prstGeom prst="rect">
            <a:avLst/>
          </a:prstGeom>
        </p:spPr>
      </p:pic>
      <p:sp>
        <p:nvSpPr>
          <p:cNvPr id="9" name="Abrir llave 8">
            <a:extLst>
              <a:ext uri="{FF2B5EF4-FFF2-40B4-BE49-F238E27FC236}">
                <a16:creationId xmlns:a16="http://schemas.microsoft.com/office/drawing/2014/main" id="{61A0D08D-A9DF-4268-BD57-F03BA9551CFA}"/>
              </a:ext>
            </a:extLst>
          </p:cNvPr>
          <p:cNvSpPr/>
          <p:nvPr/>
        </p:nvSpPr>
        <p:spPr>
          <a:xfrm>
            <a:off x="4147930" y="1325217"/>
            <a:ext cx="566530" cy="48695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941031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E8C109D-202A-4D67-94B5-6BBD7F3FA23B}"/>
              </a:ext>
            </a:extLst>
          </p:cNvPr>
          <p:cNvSpPr>
            <a:spLocks noGrp="1"/>
          </p:cNvSpPr>
          <p:nvPr>
            <p:ph type="sldNum" sz="quarter" idx="12"/>
          </p:nvPr>
        </p:nvSpPr>
        <p:spPr/>
        <p:txBody>
          <a:bodyPr/>
          <a:lstStyle/>
          <a:p>
            <a:fld id="{885F3971-D4EA-4750-870A-E840FF82DE7C}" type="slidenum">
              <a:rPr lang="es-ES" smtClean="0"/>
              <a:pPr/>
              <a:t>54</a:t>
            </a:fld>
            <a:endParaRPr lang="es-ES"/>
          </a:p>
        </p:txBody>
      </p:sp>
      <p:sp>
        <p:nvSpPr>
          <p:cNvPr id="6" name="Título 1">
            <a:extLst>
              <a:ext uri="{FF2B5EF4-FFF2-40B4-BE49-F238E27FC236}">
                <a16:creationId xmlns:a16="http://schemas.microsoft.com/office/drawing/2014/main" id="{4B319DBC-030F-467F-A72F-203A24BAECA2}"/>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p:pic>
        <p:nvPicPr>
          <p:cNvPr id="2" name="Imagen 1">
            <a:extLst>
              <a:ext uri="{FF2B5EF4-FFF2-40B4-BE49-F238E27FC236}">
                <a16:creationId xmlns:a16="http://schemas.microsoft.com/office/drawing/2014/main" id="{727CA13A-C9FA-44F4-B108-195248C9AEEC}"/>
              </a:ext>
            </a:extLst>
          </p:cNvPr>
          <p:cNvPicPr>
            <a:picLocks noChangeAspect="1"/>
          </p:cNvPicPr>
          <p:nvPr/>
        </p:nvPicPr>
        <p:blipFill rotWithShape="1">
          <a:blip r:embed="rId2"/>
          <a:srcRect l="4167" t="8657" r="9048" b="7294"/>
          <a:stretch/>
        </p:blipFill>
        <p:spPr>
          <a:xfrm>
            <a:off x="772886" y="1232452"/>
            <a:ext cx="10331663" cy="5625548"/>
          </a:xfrm>
          <a:prstGeom prst="rect">
            <a:avLst/>
          </a:prstGeom>
        </p:spPr>
      </p:pic>
    </p:spTree>
    <p:extLst>
      <p:ext uri="{BB962C8B-B14F-4D97-AF65-F5344CB8AC3E}">
        <p14:creationId xmlns:p14="http://schemas.microsoft.com/office/powerpoint/2010/main" val="1545362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E8C109D-202A-4D67-94B5-6BBD7F3FA23B}"/>
              </a:ext>
            </a:extLst>
          </p:cNvPr>
          <p:cNvSpPr>
            <a:spLocks noGrp="1"/>
          </p:cNvSpPr>
          <p:nvPr>
            <p:ph type="sldNum" sz="quarter" idx="12"/>
          </p:nvPr>
        </p:nvSpPr>
        <p:spPr/>
        <p:txBody>
          <a:bodyPr/>
          <a:lstStyle/>
          <a:p>
            <a:fld id="{885F3971-D4EA-4750-870A-E840FF82DE7C}" type="slidenum">
              <a:rPr lang="es-ES" smtClean="0"/>
              <a:pPr/>
              <a:t>55</a:t>
            </a:fld>
            <a:endParaRPr lang="es-ES"/>
          </a:p>
        </p:txBody>
      </p:sp>
      <p:sp>
        <p:nvSpPr>
          <p:cNvPr id="6" name="Título 1">
            <a:extLst>
              <a:ext uri="{FF2B5EF4-FFF2-40B4-BE49-F238E27FC236}">
                <a16:creationId xmlns:a16="http://schemas.microsoft.com/office/drawing/2014/main" id="{4B319DBC-030F-467F-A72F-203A24BAECA2}"/>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p:pic>
        <p:nvPicPr>
          <p:cNvPr id="3" name="Imagen 2">
            <a:extLst>
              <a:ext uri="{FF2B5EF4-FFF2-40B4-BE49-F238E27FC236}">
                <a16:creationId xmlns:a16="http://schemas.microsoft.com/office/drawing/2014/main" id="{FE557805-7841-4B0B-9675-A550AB5F4980}"/>
              </a:ext>
            </a:extLst>
          </p:cNvPr>
          <p:cNvPicPr>
            <a:picLocks noChangeAspect="1"/>
          </p:cNvPicPr>
          <p:nvPr/>
        </p:nvPicPr>
        <p:blipFill rotWithShape="1">
          <a:blip r:embed="rId2"/>
          <a:srcRect l="12262" t="38937" r="8452" b="12997"/>
          <a:stretch/>
        </p:blipFill>
        <p:spPr>
          <a:xfrm>
            <a:off x="1408516" y="2363206"/>
            <a:ext cx="9666515" cy="3294742"/>
          </a:xfrm>
          <a:prstGeom prst="rect">
            <a:avLst/>
          </a:prstGeom>
        </p:spPr>
      </p:pic>
      <p:sp>
        <p:nvSpPr>
          <p:cNvPr id="7" name="Rectángulo 6">
            <a:extLst>
              <a:ext uri="{FF2B5EF4-FFF2-40B4-BE49-F238E27FC236}">
                <a16:creationId xmlns:a16="http://schemas.microsoft.com/office/drawing/2014/main" id="{C2C65414-45A5-452F-BC13-B66496AF9CD0}"/>
              </a:ext>
            </a:extLst>
          </p:cNvPr>
          <p:cNvSpPr/>
          <p:nvPr/>
        </p:nvSpPr>
        <p:spPr>
          <a:xfrm>
            <a:off x="255104" y="1530744"/>
            <a:ext cx="10819927" cy="40011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 Parámetros constantes del campo de colectores de la Universidad de las Fuerzas Armadas ESPE.</a:t>
            </a:r>
            <a:endParaRPr lang="es-ES" sz="2000" dirty="0"/>
          </a:p>
        </p:txBody>
      </p:sp>
    </p:spTree>
    <p:extLst>
      <p:ext uri="{BB962C8B-B14F-4D97-AF65-F5344CB8AC3E}">
        <p14:creationId xmlns:p14="http://schemas.microsoft.com/office/powerpoint/2010/main" val="3464626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E8C109D-202A-4D67-94B5-6BBD7F3FA23B}"/>
              </a:ext>
            </a:extLst>
          </p:cNvPr>
          <p:cNvSpPr>
            <a:spLocks noGrp="1"/>
          </p:cNvSpPr>
          <p:nvPr>
            <p:ph type="sldNum" sz="quarter" idx="12"/>
          </p:nvPr>
        </p:nvSpPr>
        <p:spPr/>
        <p:txBody>
          <a:bodyPr/>
          <a:lstStyle/>
          <a:p>
            <a:fld id="{885F3971-D4EA-4750-870A-E840FF82DE7C}" type="slidenum">
              <a:rPr lang="es-ES" smtClean="0"/>
              <a:pPr/>
              <a:t>56</a:t>
            </a:fld>
            <a:endParaRPr lang="es-ES"/>
          </a:p>
        </p:txBody>
      </p:sp>
      <p:sp>
        <p:nvSpPr>
          <p:cNvPr id="6" name="Título 1">
            <a:extLst>
              <a:ext uri="{FF2B5EF4-FFF2-40B4-BE49-F238E27FC236}">
                <a16:creationId xmlns:a16="http://schemas.microsoft.com/office/drawing/2014/main" id="{4B319DBC-030F-467F-A72F-203A24BAECA2}"/>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p:sp>
        <p:nvSpPr>
          <p:cNvPr id="7" name="Rectángulo 6">
            <a:extLst>
              <a:ext uri="{FF2B5EF4-FFF2-40B4-BE49-F238E27FC236}">
                <a16:creationId xmlns:a16="http://schemas.microsoft.com/office/drawing/2014/main" id="{C2C65414-45A5-452F-BC13-B66496AF9CD0}"/>
              </a:ext>
            </a:extLst>
          </p:cNvPr>
          <p:cNvSpPr/>
          <p:nvPr/>
        </p:nvSpPr>
        <p:spPr>
          <a:xfrm>
            <a:off x="440634" y="1583753"/>
            <a:ext cx="10819927"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t> Las propiedades del aceite térmico y los coeficientes de pérdidas son funciones de</a:t>
            </a:r>
          </a:p>
          <a:p>
            <a:pPr algn="just"/>
            <a:r>
              <a:rPr lang="es-EC" sz="2400" dirty="0"/>
              <a:t>la temperatura</a:t>
            </a:r>
            <a:endParaRPr lang="es-ES" sz="2400" dirty="0"/>
          </a:p>
        </p:txBody>
      </p:sp>
      <p:sp>
        <p:nvSpPr>
          <p:cNvPr id="2" name="Rectángulo 1">
            <a:extLst>
              <a:ext uri="{FF2B5EF4-FFF2-40B4-BE49-F238E27FC236}">
                <a16:creationId xmlns:a16="http://schemas.microsoft.com/office/drawing/2014/main" id="{0934B8E2-A342-47CC-BDB7-102C1783EC42}"/>
              </a:ext>
            </a:extLst>
          </p:cNvPr>
          <p:cNvSpPr/>
          <p:nvPr/>
        </p:nvSpPr>
        <p:spPr>
          <a:xfrm>
            <a:off x="4042970" y="3928158"/>
            <a:ext cx="237566" cy="369332"/>
          </a:xfrm>
          <a:prstGeom prst="rect">
            <a:avLst/>
          </a:prstGeom>
        </p:spPr>
        <p:txBody>
          <a:bodyPr wrap="none">
            <a:spAutoFit/>
          </a:bodyPr>
          <a:lstStyle/>
          <a:p>
            <a:r>
              <a:rPr lang="es-ES" dirty="0"/>
              <a:t> </a:t>
            </a:r>
          </a:p>
        </p:txBody>
      </p:sp>
      <p:sp>
        <p:nvSpPr>
          <p:cNvPr id="8" name="Rectángulo 7">
            <a:extLst>
              <a:ext uri="{FF2B5EF4-FFF2-40B4-BE49-F238E27FC236}">
                <a16:creationId xmlns:a16="http://schemas.microsoft.com/office/drawing/2014/main" id="{10965A06-B345-4FB4-9471-579A1A8C1FA3}"/>
              </a:ext>
            </a:extLst>
          </p:cNvPr>
          <p:cNvSpPr/>
          <p:nvPr/>
        </p:nvSpPr>
        <p:spPr>
          <a:xfrm>
            <a:off x="440633" y="2657116"/>
            <a:ext cx="10819927"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t> </a:t>
            </a:r>
            <a:r>
              <a:rPr lang="es-ES" sz="2400" dirty="0"/>
              <a:t>Se utiliza el aceite térmico </a:t>
            </a:r>
            <a:r>
              <a:rPr lang="es-ES" sz="2400" dirty="0" err="1"/>
              <a:t>Therminol</a:t>
            </a:r>
            <a:r>
              <a:rPr lang="es-ES" sz="2400" dirty="0"/>
              <a:t> 55 ®, cuyas propiedades son:</a:t>
            </a:r>
          </a:p>
        </p:txBody>
      </p:sp>
      <p:pic>
        <p:nvPicPr>
          <p:cNvPr id="5" name="Imagen 4">
            <a:extLst>
              <a:ext uri="{FF2B5EF4-FFF2-40B4-BE49-F238E27FC236}">
                <a16:creationId xmlns:a16="http://schemas.microsoft.com/office/drawing/2014/main" id="{7244CBB5-F737-46FF-A16A-E21705A96F01}"/>
              </a:ext>
            </a:extLst>
          </p:cNvPr>
          <p:cNvPicPr>
            <a:picLocks noChangeAspect="1"/>
          </p:cNvPicPr>
          <p:nvPr/>
        </p:nvPicPr>
        <p:blipFill rotWithShape="1">
          <a:blip r:embed="rId2"/>
          <a:srcRect l="35110" t="26076" r="36304" b="66191"/>
          <a:stretch/>
        </p:blipFill>
        <p:spPr>
          <a:xfrm>
            <a:off x="331275" y="4443251"/>
            <a:ext cx="3485238" cy="530087"/>
          </a:xfrm>
          <a:prstGeom prst="rect">
            <a:avLst/>
          </a:prstGeom>
        </p:spPr>
      </p:pic>
      <p:pic>
        <p:nvPicPr>
          <p:cNvPr id="9" name="Imagen 8">
            <a:extLst>
              <a:ext uri="{FF2B5EF4-FFF2-40B4-BE49-F238E27FC236}">
                <a16:creationId xmlns:a16="http://schemas.microsoft.com/office/drawing/2014/main" id="{9E141001-3599-4C0C-BFFB-263A613284BA}"/>
              </a:ext>
            </a:extLst>
          </p:cNvPr>
          <p:cNvPicPr>
            <a:picLocks noChangeAspect="1"/>
          </p:cNvPicPr>
          <p:nvPr/>
        </p:nvPicPr>
        <p:blipFill rotWithShape="1">
          <a:blip r:embed="rId2"/>
          <a:srcRect l="37499" t="9255" r="37720" b="84010"/>
          <a:stretch/>
        </p:blipFill>
        <p:spPr>
          <a:xfrm>
            <a:off x="795298" y="3508387"/>
            <a:ext cx="3021215" cy="461665"/>
          </a:xfrm>
          <a:prstGeom prst="rect">
            <a:avLst/>
          </a:prstGeom>
        </p:spPr>
      </p:pic>
      <p:pic>
        <p:nvPicPr>
          <p:cNvPr id="10" name="Imagen 9">
            <a:extLst>
              <a:ext uri="{FF2B5EF4-FFF2-40B4-BE49-F238E27FC236}">
                <a16:creationId xmlns:a16="http://schemas.microsoft.com/office/drawing/2014/main" id="{09740E61-0100-4E94-BE25-EA62F382921A}"/>
              </a:ext>
            </a:extLst>
          </p:cNvPr>
          <p:cNvPicPr>
            <a:picLocks noChangeAspect="1"/>
          </p:cNvPicPr>
          <p:nvPr/>
        </p:nvPicPr>
        <p:blipFill rotWithShape="1">
          <a:blip r:embed="rId2"/>
          <a:srcRect l="15435" t="47535" r="21413" b="30039"/>
          <a:stretch/>
        </p:blipFill>
        <p:spPr>
          <a:xfrm>
            <a:off x="4280536" y="3436085"/>
            <a:ext cx="7699513" cy="1537253"/>
          </a:xfrm>
          <a:prstGeom prst="rect">
            <a:avLst/>
          </a:prstGeom>
        </p:spPr>
      </p:pic>
      <p:pic>
        <p:nvPicPr>
          <p:cNvPr id="11" name="Imagen 10">
            <a:extLst>
              <a:ext uri="{FF2B5EF4-FFF2-40B4-BE49-F238E27FC236}">
                <a16:creationId xmlns:a16="http://schemas.microsoft.com/office/drawing/2014/main" id="{99345097-25E2-4302-84BB-1B2E0F79F0C4}"/>
              </a:ext>
            </a:extLst>
          </p:cNvPr>
          <p:cNvPicPr>
            <a:picLocks noChangeAspect="1"/>
          </p:cNvPicPr>
          <p:nvPr/>
        </p:nvPicPr>
        <p:blipFill rotWithShape="1">
          <a:blip r:embed="rId2"/>
          <a:srcRect l="33161" t="77159" r="33152" b="15662"/>
          <a:stretch/>
        </p:blipFill>
        <p:spPr>
          <a:xfrm>
            <a:off x="6076733" y="5274247"/>
            <a:ext cx="4107117" cy="492073"/>
          </a:xfrm>
          <a:prstGeom prst="rect">
            <a:avLst/>
          </a:prstGeom>
        </p:spPr>
      </p:pic>
    </p:spTree>
    <p:extLst>
      <p:ext uri="{BB962C8B-B14F-4D97-AF65-F5344CB8AC3E}">
        <p14:creationId xmlns:p14="http://schemas.microsoft.com/office/powerpoint/2010/main" val="3164536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1FC5AB6-8D83-4FD7-9448-C3BD98BD56F5}"/>
              </a:ext>
            </a:extLst>
          </p:cNvPr>
          <p:cNvSpPr>
            <a:spLocks noGrp="1"/>
          </p:cNvSpPr>
          <p:nvPr>
            <p:ph type="sldNum" sz="quarter" idx="12"/>
          </p:nvPr>
        </p:nvSpPr>
        <p:spPr/>
        <p:txBody>
          <a:bodyPr/>
          <a:lstStyle/>
          <a:p>
            <a:fld id="{885F3971-D4EA-4750-870A-E840FF82DE7C}" type="slidenum">
              <a:rPr lang="es-ES" smtClean="0"/>
              <a:pPr/>
              <a:t>57</a:t>
            </a:fld>
            <a:endParaRPr lang="es-ES"/>
          </a:p>
        </p:txBody>
      </p:sp>
      <p:sp>
        <p:nvSpPr>
          <p:cNvPr id="5" name="Título 1">
            <a:extLst>
              <a:ext uri="{FF2B5EF4-FFF2-40B4-BE49-F238E27FC236}">
                <a16:creationId xmlns:a16="http://schemas.microsoft.com/office/drawing/2014/main" id="{785AD4B2-AECF-43A6-8478-3339491396EF}"/>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p:sp>
        <p:nvSpPr>
          <p:cNvPr id="6" name="Rectángulo 5">
            <a:extLst>
              <a:ext uri="{FF2B5EF4-FFF2-40B4-BE49-F238E27FC236}">
                <a16:creationId xmlns:a16="http://schemas.microsoft.com/office/drawing/2014/main" id="{6C238C21-A42B-48D3-AA1B-F4BEB82640C2}"/>
              </a:ext>
            </a:extLst>
          </p:cNvPr>
          <p:cNvSpPr/>
          <p:nvPr/>
        </p:nvSpPr>
        <p:spPr>
          <a:xfrm>
            <a:off x="2612333" y="1969477"/>
            <a:ext cx="6967331" cy="193899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t>  Propiedades de la CSP:</a:t>
            </a:r>
          </a:p>
          <a:p>
            <a:pPr marL="342900" indent="-342900" algn="just">
              <a:buFont typeface="Arial" panose="020B0604020202020204" pitchFamily="34" charset="0"/>
              <a:buChar char="•"/>
            </a:pPr>
            <a:r>
              <a:rPr lang="es-EC" sz="2400" dirty="0"/>
              <a:t> Tres lazos de colectores, cada uno con una longitud de ocho metros, con lo que se dispone de un total de 24 metros de elementos activos, y seis metros de elementos pasivos</a:t>
            </a:r>
            <a:endParaRPr lang="es-ES" sz="2400" dirty="0"/>
          </a:p>
        </p:txBody>
      </p:sp>
      <p:sp>
        <p:nvSpPr>
          <p:cNvPr id="7" name="Rectángulo 6">
            <a:extLst>
              <a:ext uri="{FF2B5EF4-FFF2-40B4-BE49-F238E27FC236}">
                <a16:creationId xmlns:a16="http://schemas.microsoft.com/office/drawing/2014/main" id="{CBB64BBE-177D-40E5-BE04-041D3A628D70}"/>
              </a:ext>
            </a:extLst>
          </p:cNvPr>
          <p:cNvSpPr/>
          <p:nvPr/>
        </p:nvSpPr>
        <p:spPr>
          <a:xfrm>
            <a:off x="2612333" y="4466529"/>
            <a:ext cx="6967331"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t> Definidas todas las ecuaciones que describen el modelo, se implementó el algoritmo en Matlab</a:t>
            </a:r>
            <a:endParaRPr lang="es-ES" sz="2400" dirty="0"/>
          </a:p>
        </p:txBody>
      </p:sp>
    </p:spTree>
    <p:extLst>
      <p:ext uri="{BB962C8B-B14F-4D97-AF65-F5344CB8AC3E}">
        <p14:creationId xmlns:p14="http://schemas.microsoft.com/office/powerpoint/2010/main" val="1440308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58</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Modelo de Parámetros Distribuidos</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96CFD22A-BC8A-4849-9C3C-2025A12FF1E8}"/>
                  </a:ext>
                </a:extLst>
              </p:cNvPr>
              <p:cNvSpPr/>
              <p:nvPr/>
            </p:nvSpPr>
            <p:spPr>
              <a:xfrm>
                <a:off x="400877" y="1421945"/>
                <a:ext cx="3024811" cy="4708981"/>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b="1" dirty="0"/>
                  <a:t>Condiciones de la Simulación:</a:t>
                </a:r>
              </a:p>
              <a:p>
                <a:pPr marL="342900" indent="-342900">
                  <a:buFont typeface="Arial" panose="020B0604020202020204" pitchFamily="34" charset="0"/>
                  <a:buChar char="•"/>
                </a:pPr>
                <a:r>
                  <a:rPr lang="es-ES" sz="2000" dirty="0"/>
                  <a:t>Temperatura constante de entrada de 100 °C.</a:t>
                </a:r>
              </a:p>
              <a:p>
                <a:pPr marL="342900" indent="-342900">
                  <a:buFont typeface="Arial" panose="020B0604020202020204" pitchFamily="34" charset="0"/>
                  <a:buChar char="•"/>
                </a:pPr>
                <a:r>
                  <a:rPr lang="es-ES" sz="2000" dirty="0"/>
                  <a:t>Temp Ambiente: 25 °C.</a:t>
                </a:r>
              </a:p>
              <a:p>
                <a:pPr marL="342900" indent="-342900">
                  <a:buFont typeface="Arial" panose="020B0604020202020204" pitchFamily="34" charset="0"/>
                  <a:buChar char="•"/>
                </a:pPr>
                <a:r>
                  <a:rPr lang="pt-BR" sz="2000" dirty="0"/>
                  <a:t> </a:t>
                </a:r>
                <a:r>
                  <a:rPr lang="pt-BR" sz="2000" dirty="0" err="1"/>
                  <a:t>Irradiancia</a:t>
                </a:r>
                <a:r>
                  <a:rPr lang="pt-BR" sz="2000" dirty="0"/>
                  <a:t> constante de 700 [W/</a:t>
                </a:r>
                <a14:m>
                  <m:oMath xmlns:m="http://schemas.openxmlformats.org/officeDocument/2006/math">
                    <m:sSup>
                      <m:sSupPr>
                        <m:ctrlPr>
                          <a:rPr lang="pt-BR" sz="2000" i="1" smtClean="0">
                            <a:latin typeface="Cambria Math" panose="02040503050406030204" pitchFamily="18" charset="0"/>
                          </a:rPr>
                        </m:ctrlPr>
                      </m:sSupPr>
                      <m:e>
                        <m:r>
                          <a:rPr lang="es-ES" sz="2000" b="0" i="1" smtClean="0">
                            <a:latin typeface="Cambria Math" panose="02040503050406030204" pitchFamily="18" charset="0"/>
                          </a:rPr>
                          <m:t>𝑚</m:t>
                        </m:r>
                      </m:e>
                      <m:sup>
                        <m:r>
                          <a:rPr lang="es-ES" sz="2000" b="0" i="1" smtClean="0">
                            <a:latin typeface="Cambria Math" panose="02040503050406030204" pitchFamily="18" charset="0"/>
                          </a:rPr>
                          <m:t>2</m:t>
                        </m:r>
                      </m:sup>
                    </m:sSup>
                  </m:oMath>
                </a14:m>
                <a:r>
                  <a:rPr lang="pt-BR" sz="2000" dirty="0"/>
                  <a:t>].</a:t>
                </a:r>
              </a:p>
              <a:p>
                <a:pPr marL="342900" indent="-342900">
                  <a:buFont typeface="Arial" panose="020B0604020202020204" pitchFamily="34" charset="0"/>
                  <a:buChar char="•"/>
                </a:pPr>
                <a:r>
                  <a:rPr lang="es-ES" sz="2000" dirty="0"/>
                  <a:t>Caudal constante de 0.075 litros por segundo.</a:t>
                </a:r>
              </a:p>
              <a:p>
                <a:pPr marL="342900" indent="-342900">
                  <a:buFont typeface="Arial" panose="020B0604020202020204" pitchFamily="34" charset="0"/>
                  <a:buChar char="•"/>
                </a:pPr>
                <a:r>
                  <a:rPr lang="es-EC" sz="2000" dirty="0"/>
                  <a:t>Segmentos de tubería de un metro.</a:t>
                </a:r>
              </a:p>
              <a:p>
                <a:pPr marL="342900" indent="-342900">
                  <a:buFont typeface="Arial" panose="020B0604020202020204" pitchFamily="34" charset="0"/>
                  <a:buChar char="•"/>
                </a:pPr>
                <a:r>
                  <a:rPr lang="es-EC" sz="2000" dirty="0"/>
                  <a:t>Intervalo de tiempo es de 0.5 s</a:t>
                </a:r>
                <a:endParaRPr lang="es-ES" sz="2000" dirty="0"/>
              </a:p>
              <a:p>
                <a:pPr marL="342900" indent="-342900">
                  <a:buFont typeface="Arial" panose="020B0604020202020204" pitchFamily="34" charset="0"/>
                  <a:buChar char="•"/>
                </a:pPr>
                <a:endParaRPr lang="es-ES" sz="2000" dirty="0"/>
              </a:p>
            </p:txBody>
          </p:sp>
        </mc:Choice>
        <mc:Fallback xmlns="">
          <p:sp>
            <p:nvSpPr>
              <p:cNvPr id="7" name="Rectángulo 6">
                <a:extLst>
                  <a:ext uri="{FF2B5EF4-FFF2-40B4-BE49-F238E27FC236}">
                    <a16:creationId xmlns:a16="http://schemas.microsoft.com/office/drawing/2014/main" id="{96CFD22A-BC8A-4849-9C3C-2025A12FF1E8}"/>
                  </a:ext>
                </a:extLst>
              </p:cNvPr>
              <p:cNvSpPr>
                <a:spLocks noRot="1" noChangeAspect="1" noMove="1" noResize="1" noEditPoints="1" noAdjustHandles="1" noChangeArrowheads="1" noChangeShapeType="1" noTextEdit="1"/>
              </p:cNvSpPr>
              <p:nvPr/>
            </p:nvSpPr>
            <p:spPr>
              <a:xfrm>
                <a:off x="400877" y="1421945"/>
                <a:ext cx="3024811" cy="4708981"/>
              </a:xfrm>
              <a:prstGeom prst="rect">
                <a:avLst/>
              </a:prstGeom>
              <a:blipFill>
                <a:blip r:embed="rId2"/>
                <a:stretch>
                  <a:fillRect/>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pic>
        <p:nvPicPr>
          <p:cNvPr id="8" name="Imagen 7">
            <a:extLst>
              <a:ext uri="{FF2B5EF4-FFF2-40B4-BE49-F238E27FC236}">
                <a16:creationId xmlns:a16="http://schemas.microsoft.com/office/drawing/2014/main" id="{A8910E2B-2F29-4F5D-B29A-6F8D1740EC1A}"/>
              </a:ext>
            </a:extLst>
          </p:cNvPr>
          <p:cNvPicPr>
            <a:picLocks noChangeAspect="1"/>
          </p:cNvPicPr>
          <p:nvPr/>
        </p:nvPicPr>
        <p:blipFill rotWithShape="1">
          <a:blip r:embed="rId3"/>
          <a:srcRect l="5544" t="15056" r="19565" b="7294"/>
          <a:stretch/>
        </p:blipFill>
        <p:spPr>
          <a:xfrm>
            <a:off x="3425688" y="1232452"/>
            <a:ext cx="8577469" cy="5000151"/>
          </a:xfrm>
          <a:prstGeom prst="rect">
            <a:avLst/>
          </a:prstGeom>
        </p:spPr>
      </p:pic>
    </p:spTree>
    <p:extLst>
      <p:ext uri="{BB962C8B-B14F-4D97-AF65-F5344CB8AC3E}">
        <p14:creationId xmlns:p14="http://schemas.microsoft.com/office/powerpoint/2010/main" val="3157504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DD2203-69DD-45A5-8B90-48193BC3432F}"/>
              </a:ext>
            </a:extLst>
          </p:cNvPr>
          <p:cNvSpPr>
            <a:spLocks noGrp="1"/>
          </p:cNvSpPr>
          <p:nvPr>
            <p:ph type="dt" sz="half" idx="10"/>
          </p:nvPr>
        </p:nvSpPr>
        <p:spPr/>
        <p:txBody>
          <a:bodyPr/>
          <a:lstStyle/>
          <a:p>
            <a:fld id="{0823A6E5-D504-4757-89CE-E8CF018CD7F0}" type="datetime1">
              <a:rPr lang="en-US" smtClean="0"/>
              <a:t>3/6/2018</a:t>
            </a:fld>
            <a:endParaRPr lang="en-US" dirty="0"/>
          </a:p>
        </p:txBody>
      </p:sp>
      <p:sp>
        <p:nvSpPr>
          <p:cNvPr id="4" name="Marcador de número de diapositiva 3">
            <a:extLst>
              <a:ext uri="{FF2B5EF4-FFF2-40B4-BE49-F238E27FC236}">
                <a16:creationId xmlns:a16="http://schemas.microsoft.com/office/drawing/2014/main" id="{3CFA08CE-75D6-43CB-A115-C3C6F3E0F50C}"/>
              </a:ext>
            </a:extLst>
          </p:cNvPr>
          <p:cNvSpPr>
            <a:spLocks noGrp="1"/>
          </p:cNvSpPr>
          <p:nvPr>
            <p:ph type="sldNum" sz="quarter" idx="12"/>
          </p:nvPr>
        </p:nvSpPr>
        <p:spPr/>
        <p:txBody>
          <a:bodyPr/>
          <a:lstStyle/>
          <a:p>
            <a:fld id="{885F3971-D4EA-4750-870A-E840FF82DE7C}" type="slidenum">
              <a:rPr lang="es-ES" smtClean="0"/>
              <a:pPr/>
              <a:t>59</a:t>
            </a:fld>
            <a:endParaRPr lang="es-ES"/>
          </a:p>
        </p:txBody>
      </p:sp>
      <p:pic>
        <p:nvPicPr>
          <p:cNvPr id="5" name="Imagen 4">
            <a:extLst>
              <a:ext uri="{FF2B5EF4-FFF2-40B4-BE49-F238E27FC236}">
                <a16:creationId xmlns:a16="http://schemas.microsoft.com/office/drawing/2014/main" id="{47510D02-4E4C-493B-A5E0-7290FD5A136B}"/>
              </a:ext>
            </a:extLst>
          </p:cNvPr>
          <p:cNvPicPr>
            <a:picLocks noChangeAspect="1"/>
          </p:cNvPicPr>
          <p:nvPr/>
        </p:nvPicPr>
        <p:blipFill rotWithShape="1">
          <a:blip r:embed="rId2"/>
          <a:srcRect l="19643" t="7387" r="21667" b="9610"/>
          <a:stretch/>
        </p:blipFill>
        <p:spPr>
          <a:xfrm>
            <a:off x="4361567" y="0"/>
            <a:ext cx="7830433" cy="6226226"/>
          </a:xfrm>
          <a:prstGeom prst="rect">
            <a:avLst/>
          </a:prstGeom>
        </p:spPr>
      </p:pic>
      <p:sp>
        <p:nvSpPr>
          <p:cNvPr id="6" name="Rectángulo 5">
            <a:extLst>
              <a:ext uri="{FF2B5EF4-FFF2-40B4-BE49-F238E27FC236}">
                <a16:creationId xmlns:a16="http://schemas.microsoft.com/office/drawing/2014/main" id="{2FACF00B-F7FF-4875-8888-962297775FF2}"/>
              </a:ext>
            </a:extLst>
          </p:cNvPr>
          <p:cNvSpPr/>
          <p:nvPr/>
        </p:nvSpPr>
        <p:spPr>
          <a:xfrm>
            <a:off x="400877" y="1421945"/>
            <a:ext cx="3024811" cy="4708981"/>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b="1" dirty="0"/>
              <a:t>Condiciones de la Simulación:</a:t>
            </a:r>
          </a:p>
          <a:p>
            <a:pPr marL="342900" indent="-342900">
              <a:buFont typeface="Arial" panose="020B0604020202020204" pitchFamily="34" charset="0"/>
              <a:buChar char="•"/>
            </a:pPr>
            <a:r>
              <a:rPr lang="es-ES" sz="2000" dirty="0"/>
              <a:t>Temperatura constante de entrada de 100 °C.</a:t>
            </a:r>
          </a:p>
          <a:p>
            <a:pPr marL="342900" indent="-342900">
              <a:buFont typeface="Arial" panose="020B0604020202020204" pitchFamily="34" charset="0"/>
              <a:buChar char="•"/>
            </a:pPr>
            <a:r>
              <a:rPr lang="es-ES" sz="2000" dirty="0"/>
              <a:t>Temp Ambiente: 25 °C.</a:t>
            </a:r>
          </a:p>
          <a:p>
            <a:pPr marL="342900" indent="-342900">
              <a:buFont typeface="Arial" panose="020B0604020202020204" pitchFamily="34" charset="0"/>
              <a:buChar char="•"/>
            </a:pPr>
            <a:r>
              <a:rPr lang="pt-BR" sz="2000" dirty="0"/>
              <a:t> Perfil de </a:t>
            </a:r>
            <a:r>
              <a:rPr lang="pt-BR" sz="2000" dirty="0" err="1"/>
              <a:t>Irradiancia</a:t>
            </a:r>
            <a:r>
              <a:rPr lang="pt-BR" sz="2000" dirty="0"/>
              <a:t> </a:t>
            </a:r>
            <a:r>
              <a:rPr lang="es-ES" sz="2000" dirty="0"/>
              <a:t>ASHRAE</a:t>
            </a:r>
            <a:r>
              <a:rPr lang="pt-BR" sz="2000" dirty="0"/>
              <a:t>.</a:t>
            </a:r>
          </a:p>
          <a:p>
            <a:pPr marL="342900" indent="-342900">
              <a:buFont typeface="Arial" panose="020B0604020202020204" pitchFamily="34" charset="0"/>
              <a:buChar char="•"/>
            </a:pPr>
            <a:r>
              <a:rPr lang="es-ES" sz="2000" dirty="0"/>
              <a:t>Caudal constante de 0.075 litros por segundo.</a:t>
            </a:r>
          </a:p>
          <a:p>
            <a:pPr marL="342900" indent="-342900">
              <a:buFont typeface="Arial" panose="020B0604020202020204" pitchFamily="34" charset="0"/>
              <a:buChar char="•"/>
            </a:pPr>
            <a:r>
              <a:rPr lang="es-EC" sz="2000" dirty="0"/>
              <a:t>Segmentos de tubería de un metro.</a:t>
            </a:r>
          </a:p>
          <a:p>
            <a:pPr marL="342900" indent="-342900">
              <a:buFont typeface="Arial" panose="020B0604020202020204" pitchFamily="34" charset="0"/>
              <a:buChar char="•"/>
            </a:pPr>
            <a:r>
              <a:rPr lang="es-EC" sz="2000" dirty="0"/>
              <a:t>Intervalo de tiempo es de 0.5 s</a:t>
            </a:r>
            <a:endParaRPr lang="es-ES" sz="2000" dirty="0"/>
          </a:p>
          <a:p>
            <a:pPr marL="342900" indent="-342900">
              <a:buFont typeface="Arial" panose="020B0604020202020204" pitchFamily="34" charset="0"/>
              <a:buChar char="•"/>
            </a:pPr>
            <a:endParaRPr lang="es-ES" sz="2000" dirty="0"/>
          </a:p>
        </p:txBody>
      </p:sp>
      <p:sp>
        <p:nvSpPr>
          <p:cNvPr id="8" name="Título 1">
            <a:extLst>
              <a:ext uri="{FF2B5EF4-FFF2-40B4-BE49-F238E27FC236}">
                <a16:creationId xmlns:a16="http://schemas.microsoft.com/office/drawing/2014/main" id="{539714B8-084C-438D-A5A5-51965483C450}"/>
              </a:ext>
            </a:extLst>
          </p:cNvPr>
          <p:cNvSpPr txBox="1">
            <a:spLocks/>
          </p:cNvSpPr>
          <p:nvPr/>
        </p:nvSpPr>
        <p:spPr>
          <a:xfrm>
            <a:off x="255104" y="22874"/>
            <a:ext cx="4106463"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chemeClr val="bg1"/>
                </a:solidFill>
                <a:effectLst>
                  <a:outerShdw blurRad="38100" dist="38100" dir="2700000" algn="tl">
                    <a:srgbClr val="000000">
                      <a:alpha val="43137"/>
                    </a:srgbClr>
                  </a:outerShdw>
                </a:effectLst>
                <a:latin typeface="+mn-lt"/>
              </a:rPr>
              <a:t>Modelo de Parámetros  Distribuidos</a:t>
            </a:r>
          </a:p>
        </p:txBody>
      </p:sp>
    </p:spTree>
    <p:extLst>
      <p:ext uri="{BB962C8B-B14F-4D97-AF65-F5344CB8AC3E}">
        <p14:creationId xmlns:p14="http://schemas.microsoft.com/office/powerpoint/2010/main" val="127467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D00A5F6-B473-4EB9-ABBE-B7F5E62223A6}"/>
              </a:ext>
            </a:extLst>
          </p:cNvPr>
          <p:cNvSpPr>
            <a:spLocks noGrp="1"/>
          </p:cNvSpPr>
          <p:nvPr>
            <p:ph type="sldNum" sz="quarter" idx="12"/>
          </p:nvPr>
        </p:nvSpPr>
        <p:spPr/>
        <p:txBody>
          <a:bodyPr/>
          <a:lstStyle/>
          <a:p>
            <a:fld id="{885F3971-D4EA-4750-870A-E840FF82DE7C}" type="slidenum">
              <a:rPr lang="es-ES" smtClean="0"/>
              <a:pPr/>
              <a:t>6</a:t>
            </a:fld>
            <a:endParaRPr lang="es-ES"/>
          </a:p>
        </p:txBody>
      </p:sp>
      <p:sp>
        <p:nvSpPr>
          <p:cNvPr id="5" name="Rectángulo 4">
            <a:extLst>
              <a:ext uri="{FF2B5EF4-FFF2-40B4-BE49-F238E27FC236}">
                <a16:creationId xmlns:a16="http://schemas.microsoft.com/office/drawing/2014/main" id="{849D3204-102E-4D24-A18D-297DFB218EC4}"/>
              </a:ext>
            </a:extLst>
          </p:cNvPr>
          <p:cNvSpPr/>
          <p:nvPr/>
        </p:nvSpPr>
        <p:spPr>
          <a:xfrm>
            <a:off x="2196548" y="1330646"/>
            <a:ext cx="8368747"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800" dirty="0"/>
              <a:t> Tecnologías que permiten aprovechar la energía solar</a:t>
            </a:r>
            <a:endParaRPr lang="es-ES" sz="2800" dirty="0"/>
          </a:p>
        </p:txBody>
      </p:sp>
      <p:graphicFrame>
        <p:nvGraphicFramePr>
          <p:cNvPr id="6" name="Diagrama 5">
            <a:extLst>
              <a:ext uri="{FF2B5EF4-FFF2-40B4-BE49-F238E27FC236}">
                <a16:creationId xmlns:a16="http://schemas.microsoft.com/office/drawing/2014/main" id="{756A51E7-6F91-4900-BA10-60A80FDDBE2B}"/>
              </a:ext>
            </a:extLst>
          </p:cNvPr>
          <p:cNvGraphicFramePr/>
          <p:nvPr>
            <p:extLst>
              <p:ext uri="{D42A27DB-BD31-4B8C-83A1-F6EECF244321}">
                <p14:modId xmlns:p14="http://schemas.microsoft.com/office/powerpoint/2010/main" val="1766325780"/>
              </p:ext>
            </p:extLst>
          </p:nvPr>
        </p:nvGraphicFramePr>
        <p:xfrm>
          <a:off x="2572578" y="1963049"/>
          <a:ext cx="7046844" cy="4284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a:extLst>
              <a:ext uri="{FF2B5EF4-FFF2-40B4-BE49-F238E27FC236}">
                <a16:creationId xmlns:a16="http://schemas.microsoft.com/office/drawing/2014/main" id="{FE5D8316-EE26-4EB3-B95A-29C3E270572E}"/>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Introducción</a:t>
            </a:r>
          </a:p>
        </p:txBody>
      </p:sp>
    </p:spTree>
    <p:extLst>
      <p:ext uri="{BB962C8B-B14F-4D97-AF65-F5344CB8AC3E}">
        <p14:creationId xmlns:p14="http://schemas.microsoft.com/office/powerpoint/2010/main" val="669864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60</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Identificación de modelo lineal de la planta solar</a:t>
            </a:r>
          </a:p>
        </p:txBody>
      </p:sp>
      <p:sp>
        <p:nvSpPr>
          <p:cNvPr id="7" name="Rectángulo 6">
            <a:extLst>
              <a:ext uri="{FF2B5EF4-FFF2-40B4-BE49-F238E27FC236}">
                <a16:creationId xmlns:a16="http://schemas.microsoft.com/office/drawing/2014/main" id="{96CFD22A-BC8A-4849-9C3C-2025A12FF1E8}"/>
              </a:ext>
            </a:extLst>
          </p:cNvPr>
          <p:cNvSpPr/>
          <p:nvPr/>
        </p:nvSpPr>
        <p:spPr>
          <a:xfrm>
            <a:off x="2009360" y="1660485"/>
            <a:ext cx="7929770" cy="193899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400" dirty="0"/>
              <a:t>La identificación de un sistema se puede conseguir a partir de un modelo de caja donde al tomar como insumo datos experimentales de la respuesta del sistema se puede obtener una representación matemática que represente la variación de la salida con respecto a una variación en la entrada.</a:t>
            </a:r>
            <a:endParaRPr lang="es-ES" sz="2400" dirty="0"/>
          </a:p>
        </p:txBody>
      </p:sp>
      <p:sp>
        <p:nvSpPr>
          <p:cNvPr id="9" name="Rectángulo 8">
            <a:extLst>
              <a:ext uri="{FF2B5EF4-FFF2-40B4-BE49-F238E27FC236}">
                <a16:creationId xmlns:a16="http://schemas.microsoft.com/office/drawing/2014/main" id="{EECF97A4-5475-4878-AD4B-7E8EBB95D754}"/>
              </a:ext>
            </a:extLst>
          </p:cNvPr>
          <p:cNvSpPr/>
          <p:nvPr/>
        </p:nvSpPr>
        <p:spPr>
          <a:xfrm>
            <a:off x="2009360" y="4027510"/>
            <a:ext cx="7929770" cy="193899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400" dirty="0"/>
              <a:t>La respuesta puede ser aproximada a un sistema</a:t>
            </a:r>
          </a:p>
          <a:p>
            <a:r>
              <a:rPr lang="es-EC" sz="2400" dirty="0"/>
              <a:t>de primer orden o un sistema de segundo orden </a:t>
            </a:r>
            <a:r>
              <a:rPr lang="es-EC" sz="2400" dirty="0" err="1"/>
              <a:t>sobreamortiguado</a:t>
            </a:r>
            <a:r>
              <a:rPr lang="es-EC" sz="2400" dirty="0"/>
              <a:t>, considerando las variables</a:t>
            </a:r>
          </a:p>
          <a:p>
            <a:r>
              <a:rPr lang="es-EC" sz="2400" dirty="0"/>
              <a:t>de entrada al sistema como la Irradiancia y temperatura ambiente constantes </a:t>
            </a:r>
            <a:endParaRPr lang="es-ES" sz="2400" dirty="0"/>
          </a:p>
        </p:txBody>
      </p:sp>
    </p:spTree>
    <p:extLst>
      <p:ext uri="{BB962C8B-B14F-4D97-AF65-F5344CB8AC3E}">
        <p14:creationId xmlns:p14="http://schemas.microsoft.com/office/powerpoint/2010/main" val="1347199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61</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Identificación de modelo lineal de la planta solar</a:t>
            </a:r>
          </a:p>
        </p:txBody>
      </p:sp>
      <p:sp>
        <p:nvSpPr>
          <p:cNvPr id="9" name="Rectángulo 8">
            <a:extLst>
              <a:ext uri="{FF2B5EF4-FFF2-40B4-BE49-F238E27FC236}">
                <a16:creationId xmlns:a16="http://schemas.microsoft.com/office/drawing/2014/main" id="{EECF97A4-5475-4878-AD4B-7E8EBB95D754}"/>
              </a:ext>
            </a:extLst>
          </p:cNvPr>
          <p:cNvSpPr/>
          <p:nvPr/>
        </p:nvSpPr>
        <p:spPr>
          <a:xfrm>
            <a:off x="480392" y="1476756"/>
            <a:ext cx="3535018"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400" dirty="0"/>
              <a:t>Consideraciones de la CSP</a:t>
            </a:r>
            <a:endParaRPr lang="es-ES" sz="2400" dirty="0"/>
          </a:p>
        </p:txBody>
      </p:sp>
      <p:sp>
        <p:nvSpPr>
          <p:cNvPr id="8" name="Rectángulo 7">
            <a:extLst>
              <a:ext uri="{FF2B5EF4-FFF2-40B4-BE49-F238E27FC236}">
                <a16:creationId xmlns:a16="http://schemas.microsoft.com/office/drawing/2014/main" id="{50160540-18C6-41D5-9723-0D9CF0701C93}"/>
              </a:ext>
            </a:extLst>
          </p:cNvPr>
          <p:cNvSpPr/>
          <p:nvPr/>
        </p:nvSpPr>
        <p:spPr>
          <a:xfrm>
            <a:off x="887895" y="2374889"/>
            <a:ext cx="10707757"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Los valores actuales de diseño de la CSP, no permite obtener temperaturas superiores a los 200 °C, y por tanto no es útil para propósitos de generación eléctrica.</a:t>
            </a:r>
          </a:p>
        </p:txBody>
      </p:sp>
      <p:cxnSp>
        <p:nvCxnSpPr>
          <p:cNvPr id="5" name="Conector: angular 4">
            <a:extLst>
              <a:ext uri="{FF2B5EF4-FFF2-40B4-BE49-F238E27FC236}">
                <a16:creationId xmlns:a16="http://schemas.microsoft.com/office/drawing/2014/main" id="{8BE43B59-C5A1-4C5C-BF86-D40154DB5385}"/>
              </a:ext>
            </a:extLst>
          </p:cNvPr>
          <p:cNvCxnSpPr>
            <a:cxnSpLocks/>
            <a:stCxn id="9" idx="1"/>
            <a:endCxn id="8" idx="1"/>
          </p:cNvCxnSpPr>
          <p:nvPr/>
        </p:nvCxnSpPr>
        <p:spPr>
          <a:xfrm rot="10800000" flipH="1" flipV="1">
            <a:off x="480391" y="1707588"/>
            <a:ext cx="407503" cy="1082799"/>
          </a:xfrm>
          <a:prstGeom prst="bentConnector3">
            <a:avLst>
              <a:gd name="adj1" fmla="val -56098"/>
            </a:avLst>
          </a:prstGeom>
          <a:ln>
            <a:tailEnd type="triangle"/>
          </a:ln>
        </p:spPr>
        <p:style>
          <a:lnRef idx="2">
            <a:schemeClr val="dk1"/>
          </a:lnRef>
          <a:fillRef idx="0">
            <a:schemeClr val="dk1"/>
          </a:fillRef>
          <a:effectRef idx="1">
            <a:schemeClr val="dk1"/>
          </a:effectRef>
          <a:fontRef idx="minor">
            <a:schemeClr val="tx1"/>
          </a:fontRef>
        </p:style>
      </p:cxnSp>
      <p:sp>
        <p:nvSpPr>
          <p:cNvPr id="14" name="Rectángulo 13">
            <a:extLst>
              <a:ext uri="{FF2B5EF4-FFF2-40B4-BE49-F238E27FC236}">
                <a16:creationId xmlns:a16="http://schemas.microsoft.com/office/drawing/2014/main" id="{15DA040A-1B4D-4B51-B27B-63104A19359C}"/>
              </a:ext>
            </a:extLst>
          </p:cNvPr>
          <p:cNvSpPr/>
          <p:nvPr/>
        </p:nvSpPr>
        <p:spPr>
          <a:xfrm>
            <a:off x="887895" y="3478937"/>
            <a:ext cx="10707757" cy="2308324"/>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A continuación se suponen algunos cambios a las especificaciones de la planta:</a:t>
            </a:r>
          </a:p>
          <a:p>
            <a:endParaRPr lang="es-ES" sz="2400" dirty="0"/>
          </a:p>
          <a:p>
            <a:pPr marL="342900" indent="-342900">
              <a:buFont typeface="Arial" panose="020B0604020202020204" pitchFamily="34" charset="0"/>
              <a:buChar char="•"/>
            </a:pPr>
            <a:r>
              <a:rPr lang="es-ES" sz="2400" dirty="0"/>
              <a:t>Eficiencia óptica del colector: 80%.</a:t>
            </a:r>
          </a:p>
          <a:p>
            <a:pPr marL="342900" indent="-342900">
              <a:buFont typeface="Arial" panose="020B0604020202020204" pitchFamily="34" charset="0"/>
              <a:buChar char="•"/>
            </a:pPr>
            <a:r>
              <a:rPr lang="es-EC" sz="2400" dirty="0"/>
              <a:t>Se suponen tres lazos de colectores, cada uno con una longitud de 16 metros.</a:t>
            </a:r>
          </a:p>
          <a:p>
            <a:pPr marL="342900" indent="-342900">
              <a:buFont typeface="Arial" panose="020B0604020202020204" pitchFamily="34" charset="0"/>
              <a:buChar char="•"/>
            </a:pPr>
            <a:r>
              <a:rPr lang="es-EC" sz="2400" dirty="0"/>
              <a:t>El campo de colectores tiene un total de 48 metros de elementos activos, y seis metros de elementos pasivos</a:t>
            </a:r>
            <a:endParaRPr lang="es-ES" sz="2400" dirty="0"/>
          </a:p>
        </p:txBody>
      </p:sp>
      <p:cxnSp>
        <p:nvCxnSpPr>
          <p:cNvPr id="16" name="Conector: angular 15">
            <a:extLst>
              <a:ext uri="{FF2B5EF4-FFF2-40B4-BE49-F238E27FC236}">
                <a16:creationId xmlns:a16="http://schemas.microsoft.com/office/drawing/2014/main" id="{3672F1AD-BB26-4BDD-A661-374D5F6EB05A}"/>
              </a:ext>
            </a:extLst>
          </p:cNvPr>
          <p:cNvCxnSpPr>
            <a:stCxn id="9" idx="1"/>
            <a:endCxn id="14" idx="1"/>
          </p:cNvCxnSpPr>
          <p:nvPr/>
        </p:nvCxnSpPr>
        <p:spPr>
          <a:xfrm rot="10800000" flipH="1" flipV="1">
            <a:off x="480391" y="1707589"/>
            <a:ext cx="407503" cy="2925510"/>
          </a:xfrm>
          <a:prstGeom prst="bentConnector3">
            <a:avLst>
              <a:gd name="adj1" fmla="val -56098"/>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72327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62</a:t>
            </a:fld>
            <a:endParaRPr lang="es-ES"/>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96CFD22A-BC8A-4849-9C3C-2025A12FF1E8}"/>
                  </a:ext>
                </a:extLst>
              </p:cNvPr>
              <p:cNvSpPr/>
              <p:nvPr/>
            </p:nvSpPr>
            <p:spPr>
              <a:xfrm>
                <a:off x="400877" y="1421945"/>
                <a:ext cx="3024811" cy="4708981"/>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b="1" dirty="0"/>
                  <a:t>Condiciones de la Simulación:</a:t>
                </a:r>
              </a:p>
              <a:p>
                <a:pPr marL="342900" indent="-342900">
                  <a:buFont typeface="Arial" panose="020B0604020202020204" pitchFamily="34" charset="0"/>
                  <a:buChar char="•"/>
                </a:pPr>
                <a:r>
                  <a:rPr lang="es-ES" sz="2000" dirty="0"/>
                  <a:t>Temperatura constante de entrada de 100 °C.</a:t>
                </a:r>
              </a:p>
              <a:p>
                <a:pPr marL="342900" indent="-342900">
                  <a:buFont typeface="Arial" panose="020B0604020202020204" pitchFamily="34" charset="0"/>
                  <a:buChar char="•"/>
                </a:pPr>
                <a:r>
                  <a:rPr lang="pt-BR" sz="2000" dirty="0"/>
                  <a:t> </a:t>
                </a:r>
                <a:r>
                  <a:rPr lang="pt-BR" sz="2000" dirty="0" err="1"/>
                  <a:t>Irradiancia</a:t>
                </a:r>
                <a:r>
                  <a:rPr lang="pt-BR" sz="2000" dirty="0"/>
                  <a:t> constante de 700 [W/</a:t>
                </a:r>
                <a14:m>
                  <m:oMath xmlns:m="http://schemas.openxmlformats.org/officeDocument/2006/math">
                    <m:sSup>
                      <m:sSupPr>
                        <m:ctrlPr>
                          <a:rPr lang="pt-BR" sz="2000" i="1" smtClean="0">
                            <a:latin typeface="Cambria Math" panose="02040503050406030204" pitchFamily="18" charset="0"/>
                          </a:rPr>
                        </m:ctrlPr>
                      </m:sSupPr>
                      <m:e>
                        <m:r>
                          <a:rPr lang="es-ES" sz="2000" b="0" i="1" smtClean="0">
                            <a:latin typeface="Cambria Math" panose="02040503050406030204" pitchFamily="18" charset="0"/>
                          </a:rPr>
                          <m:t>𝑚</m:t>
                        </m:r>
                      </m:e>
                      <m:sup>
                        <m:r>
                          <a:rPr lang="es-ES" sz="2000" b="0" i="1" smtClean="0">
                            <a:latin typeface="Cambria Math" panose="02040503050406030204" pitchFamily="18" charset="0"/>
                          </a:rPr>
                          <m:t>2</m:t>
                        </m:r>
                      </m:sup>
                    </m:sSup>
                  </m:oMath>
                </a14:m>
                <a:r>
                  <a:rPr lang="pt-BR" sz="2000" dirty="0"/>
                  <a:t>].</a:t>
                </a:r>
              </a:p>
              <a:p>
                <a:pPr marL="342900" indent="-342900">
                  <a:buFont typeface="Arial" panose="020B0604020202020204" pitchFamily="34" charset="0"/>
                  <a:buChar char="•"/>
                </a:pPr>
                <a:r>
                  <a:rPr lang="es-ES" sz="2000" dirty="0"/>
                  <a:t>Caudal constante de 0.075 litros por segundo.</a:t>
                </a:r>
              </a:p>
              <a:p>
                <a:pPr marL="342900" indent="-342900">
                  <a:buFont typeface="Arial" panose="020B0604020202020204" pitchFamily="34" charset="0"/>
                  <a:buChar char="•"/>
                </a:pPr>
                <a:r>
                  <a:rPr lang="es-EC" sz="2000" dirty="0"/>
                  <a:t> Temp. inicial del metal de 300°C Intervalo de tiempo es de 0.5 s</a:t>
                </a:r>
              </a:p>
              <a:p>
                <a:pPr marL="342900" indent="-342900">
                  <a:buFont typeface="Arial" panose="020B0604020202020204" pitchFamily="34" charset="0"/>
                  <a:buChar char="•"/>
                </a:pPr>
                <a:r>
                  <a:rPr lang="es-ES" sz="2000" dirty="0"/>
                  <a:t>Temperatura inicial del fluido de 300 °C</a:t>
                </a:r>
              </a:p>
              <a:p>
                <a:pPr marL="342900" indent="-342900">
                  <a:buFont typeface="Arial" panose="020B0604020202020204" pitchFamily="34" charset="0"/>
                  <a:buChar char="•"/>
                </a:pPr>
                <a:endParaRPr lang="es-ES" sz="2000" dirty="0"/>
              </a:p>
            </p:txBody>
          </p:sp>
        </mc:Choice>
        <mc:Fallback xmlns="">
          <p:sp>
            <p:nvSpPr>
              <p:cNvPr id="7" name="Rectángulo 6">
                <a:extLst>
                  <a:ext uri="{FF2B5EF4-FFF2-40B4-BE49-F238E27FC236}">
                    <a16:creationId xmlns:a16="http://schemas.microsoft.com/office/drawing/2014/main" id="{96CFD22A-BC8A-4849-9C3C-2025A12FF1E8}"/>
                  </a:ext>
                </a:extLst>
              </p:cNvPr>
              <p:cNvSpPr>
                <a:spLocks noRot="1" noChangeAspect="1" noMove="1" noResize="1" noEditPoints="1" noAdjustHandles="1" noChangeArrowheads="1" noChangeShapeType="1" noTextEdit="1"/>
              </p:cNvSpPr>
              <p:nvPr/>
            </p:nvSpPr>
            <p:spPr>
              <a:xfrm>
                <a:off x="400877" y="1421945"/>
                <a:ext cx="3024811" cy="4708981"/>
              </a:xfrm>
              <a:prstGeom prst="rect">
                <a:avLst/>
              </a:prstGeom>
              <a:blipFill>
                <a:blip r:embed="rId2"/>
                <a:stretch>
                  <a:fillRect/>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sp>
        <p:nvSpPr>
          <p:cNvPr id="9" name="Título 1">
            <a:extLst>
              <a:ext uri="{FF2B5EF4-FFF2-40B4-BE49-F238E27FC236}">
                <a16:creationId xmlns:a16="http://schemas.microsoft.com/office/drawing/2014/main" id="{BBE023D7-67FE-407D-BE6E-83DFD06E6FC7}"/>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chemeClr val="bg1"/>
                </a:solidFill>
                <a:effectLst>
                  <a:outerShdw blurRad="38100" dist="38100" dir="2700000" algn="tl">
                    <a:srgbClr val="000000">
                      <a:alpha val="43137"/>
                    </a:srgbClr>
                  </a:outerShdw>
                </a:effectLst>
                <a:latin typeface="+mn-lt"/>
              </a:rPr>
              <a:t>Identificación de modelo lineal de la planta solar</a:t>
            </a:r>
          </a:p>
        </p:txBody>
      </p:sp>
      <p:pic>
        <p:nvPicPr>
          <p:cNvPr id="2" name="Imagen 1">
            <a:extLst>
              <a:ext uri="{FF2B5EF4-FFF2-40B4-BE49-F238E27FC236}">
                <a16:creationId xmlns:a16="http://schemas.microsoft.com/office/drawing/2014/main" id="{D1F3FBAE-C81A-4D34-A586-6C8691450C63}"/>
              </a:ext>
            </a:extLst>
          </p:cNvPr>
          <p:cNvPicPr>
            <a:picLocks noChangeAspect="1"/>
          </p:cNvPicPr>
          <p:nvPr/>
        </p:nvPicPr>
        <p:blipFill rotWithShape="1">
          <a:blip r:embed="rId3"/>
          <a:srcRect l="24158" t="10582" r="26739" b="8965"/>
          <a:stretch/>
        </p:blipFill>
        <p:spPr>
          <a:xfrm>
            <a:off x="5400262" y="0"/>
            <a:ext cx="6732104" cy="6201366"/>
          </a:xfrm>
          <a:prstGeom prst="rect">
            <a:avLst/>
          </a:prstGeom>
        </p:spPr>
      </p:pic>
    </p:spTree>
    <p:extLst>
      <p:ext uri="{BB962C8B-B14F-4D97-AF65-F5344CB8AC3E}">
        <p14:creationId xmlns:p14="http://schemas.microsoft.com/office/powerpoint/2010/main" val="1620290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63</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Identificación de modelo lineal de la planta solar</a:t>
            </a:r>
          </a:p>
        </p:txBody>
      </p:sp>
      <p:sp>
        <p:nvSpPr>
          <p:cNvPr id="10" name="Rectángulo 9">
            <a:extLst>
              <a:ext uri="{FF2B5EF4-FFF2-40B4-BE49-F238E27FC236}">
                <a16:creationId xmlns:a16="http://schemas.microsoft.com/office/drawing/2014/main" id="{FBC1BBF7-C6A5-4C7F-A0BD-0FF335C4794B}"/>
              </a:ext>
            </a:extLst>
          </p:cNvPr>
          <p:cNvSpPr/>
          <p:nvPr/>
        </p:nvSpPr>
        <p:spPr>
          <a:xfrm>
            <a:off x="400877" y="1421945"/>
            <a:ext cx="4277140"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Método de Mínimos Cuadrados</a:t>
            </a:r>
          </a:p>
        </p:txBody>
      </p:sp>
      <p:pic>
        <p:nvPicPr>
          <p:cNvPr id="2" name="Imagen 1">
            <a:extLst>
              <a:ext uri="{FF2B5EF4-FFF2-40B4-BE49-F238E27FC236}">
                <a16:creationId xmlns:a16="http://schemas.microsoft.com/office/drawing/2014/main" id="{541E6AD5-7193-465C-849E-BFE390CC0501}"/>
              </a:ext>
            </a:extLst>
          </p:cNvPr>
          <p:cNvPicPr>
            <a:picLocks noChangeAspect="1"/>
          </p:cNvPicPr>
          <p:nvPr/>
        </p:nvPicPr>
        <p:blipFill rotWithShape="1">
          <a:blip r:embed="rId2"/>
          <a:srcRect l="27826" t="34968" r="28479" b="28299"/>
          <a:stretch/>
        </p:blipFill>
        <p:spPr>
          <a:xfrm>
            <a:off x="162594" y="2372719"/>
            <a:ext cx="5933406" cy="2804349"/>
          </a:xfrm>
          <a:prstGeom prst="rect">
            <a:avLst/>
          </a:prstGeom>
        </p:spPr>
      </p:pic>
      <p:pic>
        <p:nvPicPr>
          <p:cNvPr id="3" name="Imagen 2">
            <a:extLst>
              <a:ext uri="{FF2B5EF4-FFF2-40B4-BE49-F238E27FC236}">
                <a16:creationId xmlns:a16="http://schemas.microsoft.com/office/drawing/2014/main" id="{D4452B53-E0B7-4EF1-8147-D00E045B6151}"/>
              </a:ext>
            </a:extLst>
          </p:cNvPr>
          <p:cNvPicPr>
            <a:picLocks noChangeAspect="1"/>
          </p:cNvPicPr>
          <p:nvPr/>
        </p:nvPicPr>
        <p:blipFill rotWithShape="1">
          <a:blip r:embed="rId3"/>
          <a:srcRect l="38370" t="41155" r="37825" b="47438"/>
          <a:stretch/>
        </p:blipFill>
        <p:spPr>
          <a:xfrm>
            <a:off x="8383097" y="1426825"/>
            <a:ext cx="3408026" cy="918145"/>
          </a:xfrm>
          <a:prstGeom prst="rect">
            <a:avLst/>
          </a:prstGeom>
        </p:spPr>
      </p:pic>
      <p:cxnSp>
        <p:nvCxnSpPr>
          <p:cNvPr id="11" name="Conector recto 10">
            <a:extLst>
              <a:ext uri="{FF2B5EF4-FFF2-40B4-BE49-F238E27FC236}">
                <a16:creationId xmlns:a16="http://schemas.microsoft.com/office/drawing/2014/main" id="{003A6BB7-E533-4AB6-8512-91261E844911}"/>
              </a:ext>
            </a:extLst>
          </p:cNvPr>
          <p:cNvCxnSpPr>
            <a:cxnSpLocks/>
          </p:cNvCxnSpPr>
          <p:nvPr/>
        </p:nvCxnSpPr>
        <p:spPr>
          <a:xfrm>
            <a:off x="6282717" y="1421945"/>
            <a:ext cx="0" cy="4705899"/>
          </a:xfrm>
          <a:prstGeom prst="line">
            <a:avLst/>
          </a:prstGeom>
          <a:ln w="38100"/>
        </p:spPr>
        <p:style>
          <a:lnRef idx="3">
            <a:schemeClr val="dk1"/>
          </a:lnRef>
          <a:fillRef idx="0">
            <a:schemeClr val="dk1"/>
          </a:fillRef>
          <a:effectRef idx="2">
            <a:schemeClr val="dk1"/>
          </a:effectRef>
          <a:fontRef idx="minor">
            <a:schemeClr val="tx1"/>
          </a:fontRef>
        </p:style>
      </p:cxnSp>
      <p:sp>
        <p:nvSpPr>
          <p:cNvPr id="15" name="CuadroTexto 14">
            <a:extLst>
              <a:ext uri="{FF2B5EF4-FFF2-40B4-BE49-F238E27FC236}">
                <a16:creationId xmlns:a16="http://schemas.microsoft.com/office/drawing/2014/main" id="{7CFF2830-47EB-443F-BCF8-625FBB8F91C1}"/>
              </a:ext>
            </a:extLst>
          </p:cNvPr>
          <p:cNvSpPr txBox="1"/>
          <p:nvPr/>
        </p:nvSpPr>
        <p:spPr>
          <a:xfrm>
            <a:off x="6803411" y="1683555"/>
            <a:ext cx="1132764"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 sz="2000" dirty="0"/>
              <a:t>Modelo</a:t>
            </a:r>
          </a:p>
        </p:txBody>
      </p:sp>
      <p:sp>
        <p:nvSpPr>
          <p:cNvPr id="17" name="Flecha: a la derecha 16">
            <a:extLst>
              <a:ext uri="{FF2B5EF4-FFF2-40B4-BE49-F238E27FC236}">
                <a16:creationId xmlns:a16="http://schemas.microsoft.com/office/drawing/2014/main" id="{10193110-1888-498B-8EEB-9827D46A3FC0}"/>
              </a:ext>
            </a:extLst>
          </p:cNvPr>
          <p:cNvSpPr/>
          <p:nvPr/>
        </p:nvSpPr>
        <p:spPr>
          <a:xfrm>
            <a:off x="8007825" y="1779693"/>
            <a:ext cx="294369" cy="202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695F070D-5456-4B07-B2D3-2B4C705C4B00}"/>
              </a:ext>
            </a:extLst>
          </p:cNvPr>
          <p:cNvSpPr txBox="1"/>
          <p:nvPr/>
        </p:nvSpPr>
        <p:spPr>
          <a:xfrm>
            <a:off x="6803411" y="2927776"/>
            <a:ext cx="1498784"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 sz="2000" dirty="0"/>
              <a:t>Tiempo de Muestreo</a:t>
            </a:r>
          </a:p>
        </p:txBody>
      </p:sp>
      <p:sp>
        <p:nvSpPr>
          <p:cNvPr id="19" name="Flecha: a la derecha 18">
            <a:extLst>
              <a:ext uri="{FF2B5EF4-FFF2-40B4-BE49-F238E27FC236}">
                <a16:creationId xmlns:a16="http://schemas.microsoft.com/office/drawing/2014/main" id="{06F96263-94EC-4DC6-9FF7-B2F61DEA3EAB}"/>
              </a:ext>
            </a:extLst>
          </p:cNvPr>
          <p:cNvSpPr/>
          <p:nvPr/>
        </p:nvSpPr>
        <p:spPr>
          <a:xfrm>
            <a:off x="8463415" y="3180395"/>
            <a:ext cx="294369" cy="202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0FC15ACF-94CF-486E-9F3F-DAF7F8BF81DE}"/>
              </a:ext>
            </a:extLst>
          </p:cNvPr>
          <p:cNvSpPr txBox="1"/>
          <p:nvPr/>
        </p:nvSpPr>
        <p:spPr>
          <a:xfrm>
            <a:off x="8919004" y="3112442"/>
            <a:ext cx="1498784" cy="369332"/>
          </a:xfrm>
          <a:prstGeom prst="rect">
            <a:avLst/>
          </a:prstGeom>
          <a:noFill/>
        </p:spPr>
        <p:txBody>
          <a:bodyPr wrap="square" rtlCol="0">
            <a:spAutoFit/>
          </a:bodyPr>
          <a:lstStyle/>
          <a:p>
            <a:r>
              <a:rPr lang="es-ES" dirty="0"/>
              <a:t>36 segundos</a:t>
            </a:r>
          </a:p>
        </p:txBody>
      </p:sp>
      <p:sp>
        <p:nvSpPr>
          <p:cNvPr id="22" name="CuadroTexto 21">
            <a:extLst>
              <a:ext uri="{FF2B5EF4-FFF2-40B4-BE49-F238E27FC236}">
                <a16:creationId xmlns:a16="http://schemas.microsoft.com/office/drawing/2014/main" id="{8DF7A1A9-6601-40B4-96AD-06ED1D0651CA}"/>
              </a:ext>
            </a:extLst>
          </p:cNvPr>
          <p:cNvSpPr txBox="1"/>
          <p:nvPr/>
        </p:nvSpPr>
        <p:spPr>
          <a:xfrm>
            <a:off x="6756116" y="4288498"/>
            <a:ext cx="1498784"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 sz="2000" dirty="0"/>
              <a:t>Parámetros Obtenidos</a:t>
            </a:r>
          </a:p>
        </p:txBody>
      </p:sp>
      <p:pic>
        <p:nvPicPr>
          <p:cNvPr id="23" name="Imagen 22">
            <a:extLst>
              <a:ext uri="{FF2B5EF4-FFF2-40B4-BE49-F238E27FC236}">
                <a16:creationId xmlns:a16="http://schemas.microsoft.com/office/drawing/2014/main" id="{BA675288-2EF3-4894-9A66-B68C9395DF22}"/>
              </a:ext>
            </a:extLst>
          </p:cNvPr>
          <p:cNvPicPr>
            <a:picLocks noChangeAspect="1"/>
          </p:cNvPicPr>
          <p:nvPr/>
        </p:nvPicPr>
        <p:blipFill rotWithShape="1">
          <a:blip r:embed="rId4"/>
          <a:srcRect l="36717" t="41550" r="37537" b="34121"/>
          <a:stretch/>
        </p:blipFill>
        <p:spPr>
          <a:xfrm>
            <a:off x="8846538" y="3921294"/>
            <a:ext cx="3138979" cy="1667634"/>
          </a:xfrm>
          <a:prstGeom prst="rect">
            <a:avLst/>
          </a:prstGeom>
        </p:spPr>
      </p:pic>
      <p:sp>
        <p:nvSpPr>
          <p:cNvPr id="24" name="Flecha: a la derecha 23">
            <a:extLst>
              <a:ext uri="{FF2B5EF4-FFF2-40B4-BE49-F238E27FC236}">
                <a16:creationId xmlns:a16="http://schemas.microsoft.com/office/drawing/2014/main" id="{B3C12082-5CBF-4A81-9951-B328B5A4B777}"/>
              </a:ext>
            </a:extLst>
          </p:cNvPr>
          <p:cNvSpPr/>
          <p:nvPr/>
        </p:nvSpPr>
        <p:spPr>
          <a:xfrm>
            <a:off x="8566716" y="4609689"/>
            <a:ext cx="294369" cy="202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23221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64</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Identificación de modelo lineal de la planta solar</a:t>
            </a:r>
          </a:p>
        </p:txBody>
      </p:sp>
      <p:sp>
        <p:nvSpPr>
          <p:cNvPr id="10" name="Rectángulo 9">
            <a:extLst>
              <a:ext uri="{FF2B5EF4-FFF2-40B4-BE49-F238E27FC236}">
                <a16:creationId xmlns:a16="http://schemas.microsoft.com/office/drawing/2014/main" id="{FBC1BBF7-C6A5-4C7F-A0BD-0FF335C4794B}"/>
              </a:ext>
            </a:extLst>
          </p:cNvPr>
          <p:cNvSpPr/>
          <p:nvPr/>
        </p:nvSpPr>
        <p:spPr>
          <a:xfrm>
            <a:off x="255104" y="1318821"/>
            <a:ext cx="11290852"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Respuesta al escalón de la Función de Transferencia Lineal de segundo Orden Identificada</a:t>
            </a:r>
          </a:p>
        </p:txBody>
      </p:sp>
      <p:pic>
        <p:nvPicPr>
          <p:cNvPr id="5" name="Imagen 4">
            <a:extLst>
              <a:ext uri="{FF2B5EF4-FFF2-40B4-BE49-F238E27FC236}">
                <a16:creationId xmlns:a16="http://schemas.microsoft.com/office/drawing/2014/main" id="{F6C426EC-4059-433B-A30C-E8FA29399CF7}"/>
              </a:ext>
            </a:extLst>
          </p:cNvPr>
          <p:cNvPicPr>
            <a:picLocks noChangeAspect="1"/>
          </p:cNvPicPr>
          <p:nvPr/>
        </p:nvPicPr>
        <p:blipFill rotWithShape="1">
          <a:blip r:embed="rId2"/>
          <a:srcRect l="33152" t="49332" r="32282" b="38545"/>
          <a:stretch/>
        </p:blipFill>
        <p:spPr>
          <a:xfrm>
            <a:off x="255104" y="3372678"/>
            <a:ext cx="4214191" cy="830998"/>
          </a:xfrm>
          <a:prstGeom prst="rect">
            <a:avLst/>
          </a:prstGeom>
        </p:spPr>
      </p:pic>
      <p:pic>
        <p:nvPicPr>
          <p:cNvPr id="7" name="Imagen 6">
            <a:extLst>
              <a:ext uri="{FF2B5EF4-FFF2-40B4-BE49-F238E27FC236}">
                <a16:creationId xmlns:a16="http://schemas.microsoft.com/office/drawing/2014/main" id="{6003ABB6-6CAF-4E84-BF0F-963968EFC29D}"/>
              </a:ext>
            </a:extLst>
          </p:cNvPr>
          <p:cNvPicPr>
            <a:picLocks noChangeAspect="1"/>
          </p:cNvPicPr>
          <p:nvPr/>
        </p:nvPicPr>
        <p:blipFill rotWithShape="1">
          <a:blip r:embed="rId3"/>
          <a:srcRect l="24457" t="24335" r="27391" b="14572"/>
          <a:stretch/>
        </p:blipFill>
        <p:spPr>
          <a:xfrm>
            <a:off x="4972878" y="1974574"/>
            <a:ext cx="5870713" cy="4187688"/>
          </a:xfrm>
          <a:prstGeom prst="rect">
            <a:avLst/>
          </a:prstGeom>
        </p:spPr>
      </p:pic>
    </p:spTree>
    <p:extLst>
      <p:ext uri="{BB962C8B-B14F-4D97-AF65-F5344CB8AC3E}">
        <p14:creationId xmlns:p14="http://schemas.microsoft.com/office/powerpoint/2010/main" val="2590960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65</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Estrategia de Control</a:t>
            </a:r>
          </a:p>
        </p:txBody>
      </p:sp>
      <p:sp>
        <p:nvSpPr>
          <p:cNvPr id="10" name="Rectángulo 9">
            <a:extLst>
              <a:ext uri="{FF2B5EF4-FFF2-40B4-BE49-F238E27FC236}">
                <a16:creationId xmlns:a16="http://schemas.microsoft.com/office/drawing/2014/main" id="{FBC1BBF7-C6A5-4C7F-A0BD-0FF335C4794B}"/>
              </a:ext>
            </a:extLst>
          </p:cNvPr>
          <p:cNvSpPr/>
          <p:nvPr/>
        </p:nvSpPr>
        <p:spPr>
          <a:xfrm>
            <a:off x="401430" y="1426024"/>
            <a:ext cx="3319670"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Ley de Control DMC</a:t>
            </a:r>
          </a:p>
        </p:txBody>
      </p:sp>
      <p:pic>
        <p:nvPicPr>
          <p:cNvPr id="2" name="Imagen 1">
            <a:extLst>
              <a:ext uri="{FF2B5EF4-FFF2-40B4-BE49-F238E27FC236}">
                <a16:creationId xmlns:a16="http://schemas.microsoft.com/office/drawing/2014/main" id="{8FC5770F-0869-4F38-8CE2-B38CD6DDF0E1}"/>
              </a:ext>
            </a:extLst>
          </p:cNvPr>
          <p:cNvPicPr>
            <a:picLocks noChangeAspect="1"/>
          </p:cNvPicPr>
          <p:nvPr/>
        </p:nvPicPr>
        <p:blipFill rotWithShape="1">
          <a:blip r:embed="rId2"/>
          <a:srcRect l="24783" t="36515" r="25108" b="30039"/>
          <a:stretch/>
        </p:blipFill>
        <p:spPr>
          <a:xfrm>
            <a:off x="4320638" y="1703002"/>
            <a:ext cx="7678972" cy="2881698"/>
          </a:xfrm>
          <a:prstGeom prst="rect">
            <a:avLst/>
          </a:prstGeom>
        </p:spPr>
      </p:pic>
      <p:sp>
        <p:nvSpPr>
          <p:cNvPr id="9" name="Rectángulo 8">
            <a:extLst>
              <a:ext uri="{FF2B5EF4-FFF2-40B4-BE49-F238E27FC236}">
                <a16:creationId xmlns:a16="http://schemas.microsoft.com/office/drawing/2014/main" id="{F535624B-CB90-41C6-A173-4B33C9126779}"/>
              </a:ext>
            </a:extLst>
          </p:cNvPr>
          <p:cNvSpPr/>
          <p:nvPr/>
        </p:nvSpPr>
        <p:spPr>
          <a:xfrm>
            <a:off x="659725" y="2265931"/>
            <a:ext cx="3223592"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El problema de control se resuelve calculando la matriz dinámica </a:t>
            </a:r>
            <a:r>
              <a:rPr lang="es-EC" sz="2000" b="1" dirty="0"/>
              <a:t>G.</a:t>
            </a:r>
          </a:p>
        </p:txBody>
      </p:sp>
      <p:cxnSp>
        <p:nvCxnSpPr>
          <p:cNvPr id="11" name="Conector: angular 10">
            <a:extLst>
              <a:ext uri="{FF2B5EF4-FFF2-40B4-BE49-F238E27FC236}">
                <a16:creationId xmlns:a16="http://schemas.microsoft.com/office/drawing/2014/main" id="{8480B7E2-DF95-48E3-B0A8-67C534DD0B49}"/>
              </a:ext>
            </a:extLst>
          </p:cNvPr>
          <p:cNvCxnSpPr>
            <a:cxnSpLocks/>
            <a:stCxn id="10" idx="1"/>
            <a:endCxn id="9" idx="1"/>
          </p:cNvCxnSpPr>
          <p:nvPr/>
        </p:nvCxnSpPr>
        <p:spPr>
          <a:xfrm rot="10800000" flipH="1" flipV="1">
            <a:off x="401429" y="1687633"/>
            <a:ext cx="258295" cy="1086129"/>
          </a:xfrm>
          <a:prstGeom prst="bentConnector3">
            <a:avLst>
              <a:gd name="adj1" fmla="val -88503"/>
            </a:avLst>
          </a:prstGeom>
          <a:ln>
            <a:tailEnd type="triangle"/>
          </a:ln>
        </p:spPr>
        <p:style>
          <a:lnRef idx="2">
            <a:schemeClr val="dk1"/>
          </a:lnRef>
          <a:fillRef idx="0">
            <a:schemeClr val="dk1"/>
          </a:fillRef>
          <a:effectRef idx="1">
            <a:schemeClr val="dk1"/>
          </a:effectRef>
          <a:fontRef idx="minor">
            <a:schemeClr val="tx1"/>
          </a:fontRef>
        </p:style>
      </p:cxnSp>
      <p:sp>
        <p:nvSpPr>
          <p:cNvPr id="14" name="Rectángulo 13">
            <a:extLst>
              <a:ext uri="{FF2B5EF4-FFF2-40B4-BE49-F238E27FC236}">
                <a16:creationId xmlns:a16="http://schemas.microsoft.com/office/drawing/2014/main" id="{EAA70EE0-BCD6-4E65-A008-C4713924E3A9}"/>
              </a:ext>
            </a:extLst>
          </p:cNvPr>
          <p:cNvSpPr/>
          <p:nvPr/>
        </p:nvSpPr>
        <p:spPr>
          <a:xfrm>
            <a:off x="659725" y="3518094"/>
            <a:ext cx="3223592"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Solo se envía al proceso la primera variación de control.</a:t>
            </a:r>
            <a:endParaRPr lang="es-EC" sz="2000" b="1" dirty="0"/>
          </a:p>
        </p:txBody>
      </p:sp>
      <mc:AlternateContent xmlns:mc="http://schemas.openxmlformats.org/markup-compatibility/2006" xmlns:a14="http://schemas.microsoft.com/office/drawing/2010/main">
        <mc:Choice Requires="a14">
          <p:sp>
            <p:nvSpPr>
              <p:cNvPr id="16" name="Rectángulo 15">
                <a:extLst>
                  <a:ext uri="{FF2B5EF4-FFF2-40B4-BE49-F238E27FC236}">
                    <a16:creationId xmlns:a16="http://schemas.microsoft.com/office/drawing/2014/main" id="{FB5DBE03-C0ED-456A-A200-EBA465F6D31D}"/>
                  </a:ext>
                </a:extLst>
              </p:cNvPr>
              <p:cNvSpPr/>
              <p:nvPr/>
            </p:nvSpPr>
            <p:spPr>
              <a:xfrm>
                <a:off x="659724" y="4458712"/>
                <a:ext cx="5868075" cy="132343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El vector de la respuesta libre </a:t>
                </a:r>
                <a:r>
                  <a:rPr lang="es-ES" sz="2000" b="1" dirty="0"/>
                  <a:t>f </a:t>
                </a:r>
                <a:r>
                  <a:rPr lang="es-ES" sz="2000" dirty="0"/>
                  <a:t>se calcula en cada instante de tiempo con los valores anteriores de </a:t>
                </a:r>
                <a:r>
                  <a:rPr lang="es-ES" sz="2000" b="1" dirty="0"/>
                  <a:t>u</a:t>
                </a:r>
                <a:r>
                  <a:rPr lang="es-ES" sz="2000" dirty="0"/>
                  <a:t> , los coeficientes </a:t>
                </a:r>
                <a14:m>
                  <m:oMath xmlns:m="http://schemas.openxmlformats.org/officeDocument/2006/math">
                    <m:sSub>
                      <m:sSubPr>
                        <m:ctrlPr>
                          <a:rPr lang="es-ES" sz="2000" b="1" i="1" smtClean="0">
                            <a:latin typeface="Cambria Math" panose="02040503050406030204" pitchFamily="18" charset="0"/>
                          </a:rPr>
                        </m:ctrlPr>
                      </m:sSubPr>
                      <m:e>
                        <m:r>
                          <a:rPr lang="es-ES" sz="2000" b="1" i="1" smtClean="0">
                            <a:latin typeface="Cambria Math" panose="02040503050406030204" pitchFamily="18" charset="0"/>
                          </a:rPr>
                          <m:t>𝒈</m:t>
                        </m:r>
                      </m:e>
                      <m:sub>
                        <m:r>
                          <a:rPr lang="es-ES" sz="2000" b="1" i="1" smtClean="0">
                            <a:latin typeface="Cambria Math" panose="02040503050406030204" pitchFamily="18" charset="0"/>
                          </a:rPr>
                          <m:t>𝒊</m:t>
                        </m:r>
                      </m:sub>
                    </m:sSub>
                  </m:oMath>
                </a14:m>
                <a:r>
                  <a:rPr lang="es-ES" sz="2000" dirty="0"/>
                  <a:t> y el valor actual de la salida del proceso</a:t>
                </a:r>
              </a:p>
              <a:p>
                <a:endParaRPr lang="es-EC" sz="2000" b="1" dirty="0"/>
              </a:p>
            </p:txBody>
          </p:sp>
        </mc:Choice>
        <mc:Fallback xmlns="">
          <p:sp>
            <p:nvSpPr>
              <p:cNvPr id="16" name="Rectángulo 15">
                <a:extLst>
                  <a:ext uri="{FF2B5EF4-FFF2-40B4-BE49-F238E27FC236}">
                    <a16:creationId xmlns:a16="http://schemas.microsoft.com/office/drawing/2014/main" id="{FB5DBE03-C0ED-456A-A200-EBA465F6D31D}"/>
                  </a:ext>
                </a:extLst>
              </p:cNvPr>
              <p:cNvSpPr>
                <a:spLocks noRot="1" noChangeAspect="1" noMove="1" noResize="1" noEditPoints="1" noAdjustHandles="1" noChangeArrowheads="1" noChangeShapeType="1" noTextEdit="1"/>
              </p:cNvSpPr>
              <p:nvPr/>
            </p:nvSpPr>
            <p:spPr>
              <a:xfrm>
                <a:off x="659724" y="4458712"/>
                <a:ext cx="5868075" cy="1323439"/>
              </a:xfrm>
              <a:prstGeom prst="rect">
                <a:avLst/>
              </a:prstGeom>
              <a:blipFill>
                <a:blip r:embed="rId3"/>
                <a:stretch>
                  <a:fillRect r="-579"/>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cxnSp>
        <p:nvCxnSpPr>
          <p:cNvPr id="20" name="Conector: angular 19">
            <a:extLst>
              <a:ext uri="{FF2B5EF4-FFF2-40B4-BE49-F238E27FC236}">
                <a16:creationId xmlns:a16="http://schemas.microsoft.com/office/drawing/2014/main" id="{1A08EA6E-3884-4E94-8A62-01167288FE21}"/>
              </a:ext>
            </a:extLst>
          </p:cNvPr>
          <p:cNvCxnSpPr>
            <a:cxnSpLocks/>
            <a:stCxn id="10" idx="1"/>
            <a:endCxn id="14" idx="1"/>
          </p:cNvCxnSpPr>
          <p:nvPr/>
        </p:nvCxnSpPr>
        <p:spPr>
          <a:xfrm rot="10800000" flipH="1" flipV="1">
            <a:off x="401429" y="1687633"/>
            <a:ext cx="258295" cy="2184403"/>
          </a:xfrm>
          <a:prstGeom prst="bentConnector3">
            <a:avLst>
              <a:gd name="adj1" fmla="val -88503"/>
            </a:avLst>
          </a:prstGeom>
          <a:ln>
            <a:tailEnd type="triangle"/>
          </a:ln>
        </p:spPr>
        <p:style>
          <a:lnRef idx="2">
            <a:schemeClr val="dk1"/>
          </a:lnRef>
          <a:fillRef idx="0">
            <a:schemeClr val="dk1"/>
          </a:fillRef>
          <a:effectRef idx="1">
            <a:schemeClr val="dk1"/>
          </a:effectRef>
          <a:fontRef idx="minor">
            <a:schemeClr val="tx1"/>
          </a:fontRef>
        </p:style>
      </p:cxnSp>
      <p:cxnSp>
        <p:nvCxnSpPr>
          <p:cNvPr id="24" name="Conector: angular 23">
            <a:extLst>
              <a:ext uri="{FF2B5EF4-FFF2-40B4-BE49-F238E27FC236}">
                <a16:creationId xmlns:a16="http://schemas.microsoft.com/office/drawing/2014/main" id="{ADA86829-F4DA-42A7-A9D8-84A52F4F8D7C}"/>
              </a:ext>
            </a:extLst>
          </p:cNvPr>
          <p:cNvCxnSpPr>
            <a:cxnSpLocks/>
            <a:stCxn id="10" idx="1"/>
            <a:endCxn id="16" idx="1"/>
          </p:cNvCxnSpPr>
          <p:nvPr/>
        </p:nvCxnSpPr>
        <p:spPr>
          <a:xfrm rot="10800000" flipH="1" flipV="1">
            <a:off x="401430" y="1687634"/>
            <a:ext cx="258294" cy="3432798"/>
          </a:xfrm>
          <a:prstGeom prst="bentConnector3">
            <a:avLst>
              <a:gd name="adj1" fmla="val -88504"/>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1454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66</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Estrategia de </a:t>
            </a:r>
          </a:p>
          <a:p>
            <a:r>
              <a:rPr lang="es-ES" b="1" dirty="0">
                <a:solidFill>
                  <a:schemeClr val="bg1"/>
                </a:solidFill>
                <a:effectLst>
                  <a:outerShdw blurRad="38100" dist="38100" dir="2700000" algn="tl">
                    <a:srgbClr val="000000">
                      <a:alpha val="43137"/>
                    </a:srgbClr>
                  </a:outerShdw>
                </a:effectLst>
                <a:latin typeface="+mn-lt"/>
              </a:rPr>
              <a:t>Control</a:t>
            </a:r>
          </a:p>
        </p:txBody>
      </p:sp>
      <p:sp>
        <p:nvSpPr>
          <p:cNvPr id="10" name="Rectángulo 9">
            <a:extLst>
              <a:ext uri="{FF2B5EF4-FFF2-40B4-BE49-F238E27FC236}">
                <a16:creationId xmlns:a16="http://schemas.microsoft.com/office/drawing/2014/main" id="{FBC1BBF7-C6A5-4C7F-A0BD-0FF335C4794B}"/>
              </a:ext>
            </a:extLst>
          </p:cNvPr>
          <p:cNvSpPr/>
          <p:nvPr/>
        </p:nvSpPr>
        <p:spPr>
          <a:xfrm>
            <a:off x="493643" y="1440057"/>
            <a:ext cx="4436166"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Algoritmo Controlador DMC</a:t>
            </a:r>
          </a:p>
        </p:txBody>
      </p:sp>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F535624B-CB90-41C6-A173-4B33C9126779}"/>
                  </a:ext>
                </a:extLst>
              </p:cNvPr>
              <p:cNvSpPr/>
              <p:nvPr/>
            </p:nvSpPr>
            <p:spPr>
              <a:xfrm>
                <a:off x="525668" y="3680057"/>
                <a:ext cx="3223592" cy="224676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Se considera:</a:t>
                </a:r>
              </a:p>
              <a:p>
                <a:pPr marL="342900" indent="-342900">
                  <a:buFont typeface="Arial" panose="020B0604020202020204" pitchFamily="34" charset="0"/>
                  <a:buChar char="•"/>
                </a:pPr>
                <a:r>
                  <a:rPr lang="es-ES" sz="2000" dirty="0"/>
                  <a:t> Horizonte de predicción : </a:t>
                </a:r>
                <a:r>
                  <a:rPr lang="es-ES" sz="2000" b="1" dirty="0"/>
                  <a:t>p</a:t>
                </a:r>
                <a:r>
                  <a:rPr lang="es-ES" sz="2000" dirty="0"/>
                  <a:t> = 40.</a:t>
                </a:r>
              </a:p>
              <a:p>
                <a:pPr marL="342900" indent="-342900">
                  <a:buFont typeface="Arial" panose="020B0604020202020204" pitchFamily="34" charset="0"/>
                  <a:buChar char="•"/>
                </a:pPr>
                <a:r>
                  <a:rPr lang="es-ES" sz="2000" dirty="0"/>
                  <a:t>Horizonte de control:      </a:t>
                </a:r>
                <a:r>
                  <a:rPr lang="es-ES" sz="2000" b="1" dirty="0"/>
                  <a:t>m</a:t>
                </a:r>
                <a:r>
                  <a:rPr lang="es-ES" sz="2000" dirty="0"/>
                  <a:t> = 10.</a:t>
                </a:r>
              </a:p>
              <a:p>
                <a:pPr marL="342900" indent="-342900">
                  <a:buFont typeface="Arial" panose="020B0604020202020204" pitchFamily="34" charset="0"/>
                  <a:buChar char="•"/>
                </a:pPr>
                <a:r>
                  <a:rPr lang="es-ES" sz="2000" dirty="0"/>
                  <a:t>Se calcula w, con: </a:t>
                </a:r>
              </a:p>
              <a:p>
                <a:r>
                  <a:rPr lang="es-ES" sz="2000" dirty="0"/>
                  <a:t>      </a:t>
                </a:r>
                <a14:m>
                  <m:oMath xmlns:m="http://schemas.openxmlformats.org/officeDocument/2006/math">
                    <m:r>
                      <a:rPr lang="es-ES" sz="2000" b="1" i="1" smtClean="0">
                        <a:latin typeface="Cambria Math" panose="02040503050406030204" pitchFamily="18" charset="0"/>
                        <a:ea typeface="Cambria Math" panose="02040503050406030204" pitchFamily="18" charset="0"/>
                      </a:rPr>
                      <m:t>𝜶</m:t>
                    </m:r>
                    <m:r>
                      <a:rPr lang="es-ES" sz="2000" b="0" i="1" smtClean="0">
                        <a:latin typeface="Cambria Math" panose="02040503050406030204" pitchFamily="18" charset="0"/>
                        <a:ea typeface="Cambria Math" panose="02040503050406030204" pitchFamily="18" charset="0"/>
                      </a:rPr>
                      <m:t>=0,5</m:t>
                    </m:r>
                  </m:oMath>
                </a14:m>
                <a:endParaRPr lang="es-ES" sz="2000" dirty="0"/>
              </a:p>
            </p:txBody>
          </p:sp>
        </mc:Choice>
        <mc:Fallback xmlns="">
          <p:sp>
            <p:nvSpPr>
              <p:cNvPr id="9" name="Rectángulo 8">
                <a:extLst>
                  <a:ext uri="{FF2B5EF4-FFF2-40B4-BE49-F238E27FC236}">
                    <a16:creationId xmlns:a16="http://schemas.microsoft.com/office/drawing/2014/main" id="{F535624B-CB90-41C6-A173-4B33C9126779}"/>
                  </a:ext>
                </a:extLst>
              </p:cNvPr>
              <p:cNvSpPr>
                <a:spLocks noRot="1" noChangeAspect="1" noMove="1" noResize="1" noEditPoints="1" noAdjustHandles="1" noChangeArrowheads="1" noChangeShapeType="1" noTextEdit="1"/>
              </p:cNvSpPr>
              <p:nvPr/>
            </p:nvSpPr>
            <p:spPr>
              <a:xfrm>
                <a:off x="525668" y="3680057"/>
                <a:ext cx="3223592" cy="2246769"/>
              </a:xfrm>
              <a:prstGeom prst="rect">
                <a:avLst/>
              </a:prstGeom>
              <a:blipFill>
                <a:blip r:embed="rId2"/>
                <a:stretch>
                  <a:fillRect r="-995"/>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cxnSp>
        <p:nvCxnSpPr>
          <p:cNvPr id="11" name="Conector: angular 10">
            <a:extLst>
              <a:ext uri="{FF2B5EF4-FFF2-40B4-BE49-F238E27FC236}">
                <a16:creationId xmlns:a16="http://schemas.microsoft.com/office/drawing/2014/main" id="{8480B7E2-DF95-48E3-B0A8-67C534DD0B49}"/>
              </a:ext>
            </a:extLst>
          </p:cNvPr>
          <p:cNvCxnSpPr>
            <a:cxnSpLocks/>
            <a:stCxn id="10" idx="1"/>
            <a:endCxn id="9" idx="1"/>
          </p:cNvCxnSpPr>
          <p:nvPr/>
        </p:nvCxnSpPr>
        <p:spPr>
          <a:xfrm rot="10800000" flipH="1" flipV="1">
            <a:off x="493642" y="1670890"/>
            <a:ext cx="32025" cy="3132552"/>
          </a:xfrm>
          <a:prstGeom prst="bentConnector3">
            <a:avLst>
              <a:gd name="adj1" fmla="val -713817"/>
            </a:avLst>
          </a:prstGeom>
          <a:ln>
            <a:tailEnd type="triangle"/>
          </a:ln>
        </p:spPr>
        <p:style>
          <a:lnRef idx="2">
            <a:schemeClr val="dk1"/>
          </a:lnRef>
          <a:fillRef idx="0">
            <a:schemeClr val="dk1"/>
          </a:fillRef>
          <a:effectRef idx="1">
            <a:schemeClr val="dk1"/>
          </a:effectRef>
          <a:fontRef idx="minor">
            <a:schemeClr val="tx1"/>
          </a:fontRef>
        </p:style>
      </p:cxnSp>
      <p:pic>
        <p:nvPicPr>
          <p:cNvPr id="8" name="Imagen 7">
            <a:extLst>
              <a:ext uri="{FF2B5EF4-FFF2-40B4-BE49-F238E27FC236}">
                <a16:creationId xmlns:a16="http://schemas.microsoft.com/office/drawing/2014/main" id="{32042056-9469-44AC-83C0-3EEDB5991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369" y="115213"/>
            <a:ext cx="7208631" cy="6192574"/>
          </a:xfrm>
          <a:prstGeom prst="rect">
            <a:avLst/>
          </a:prstGeom>
        </p:spPr>
      </p:pic>
      <p:sp>
        <p:nvSpPr>
          <p:cNvPr id="12" name="Rectángulo 11">
            <a:extLst>
              <a:ext uri="{FF2B5EF4-FFF2-40B4-BE49-F238E27FC236}">
                <a16:creationId xmlns:a16="http://schemas.microsoft.com/office/drawing/2014/main" id="{E443DC0C-FAD2-4EE0-8897-BCD52B586439}"/>
              </a:ext>
            </a:extLst>
          </p:cNvPr>
          <p:cNvSpPr/>
          <p:nvPr/>
        </p:nvSpPr>
        <p:spPr>
          <a:xfrm>
            <a:off x="559904" y="2129170"/>
            <a:ext cx="3223592" cy="132343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Se realizó un programa en Matlab  donde el controlador DMC calcula la acción de control a la planta CSP</a:t>
            </a:r>
            <a:endParaRPr lang="es-ES" sz="2000" dirty="0"/>
          </a:p>
        </p:txBody>
      </p:sp>
      <p:cxnSp>
        <p:nvCxnSpPr>
          <p:cNvPr id="15" name="Conector: angular 14">
            <a:extLst>
              <a:ext uri="{FF2B5EF4-FFF2-40B4-BE49-F238E27FC236}">
                <a16:creationId xmlns:a16="http://schemas.microsoft.com/office/drawing/2014/main" id="{E3359757-2212-4D60-8651-2E2629347EAB}"/>
              </a:ext>
            </a:extLst>
          </p:cNvPr>
          <p:cNvCxnSpPr>
            <a:stCxn id="10" idx="1"/>
            <a:endCxn id="12" idx="1"/>
          </p:cNvCxnSpPr>
          <p:nvPr/>
        </p:nvCxnSpPr>
        <p:spPr>
          <a:xfrm rot="10800000" flipH="1" flipV="1">
            <a:off x="493642" y="1670890"/>
            <a:ext cx="66261" cy="1120000"/>
          </a:xfrm>
          <a:prstGeom prst="bentConnector3">
            <a:avLst>
              <a:gd name="adj1" fmla="val -344999"/>
            </a:avLst>
          </a:prstGeom>
          <a:ln>
            <a:tailEnd type="triangle"/>
          </a:ln>
        </p:spPr>
        <p:style>
          <a:lnRef idx="2">
            <a:schemeClr val="dk1"/>
          </a:lnRef>
          <a:fillRef idx="0">
            <a:schemeClr val="dk1"/>
          </a:fillRef>
          <a:effectRef idx="1">
            <a:schemeClr val="dk1"/>
          </a:effectRef>
          <a:fontRef idx="minor">
            <a:schemeClr val="tx1"/>
          </a:fontRef>
        </p:style>
      </p:cxn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45926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67</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Estrategia de Control</a:t>
            </a:r>
          </a:p>
        </p:txBody>
      </p:sp>
      <p:sp>
        <p:nvSpPr>
          <p:cNvPr id="10" name="Rectángulo 9">
            <a:extLst>
              <a:ext uri="{FF2B5EF4-FFF2-40B4-BE49-F238E27FC236}">
                <a16:creationId xmlns:a16="http://schemas.microsoft.com/office/drawing/2014/main" id="{FBC1BBF7-C6A5-4C7F-A0BD-0FF335C4794B}"/>
              </a:ext>
            </a:extLst>
          </p:cNvPr>
          <p:cNvSpPr/>
          <p:nvPr/>
        </p:nvSpPr>
        <p:spPr>
          <a:xfrm>
            <a:off x="493643" y="1440057"/>
            <a:ext cx="2592457"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Restricción</a:t>
            </a:r>
          </a:p>
        </p:txBody>
      </p:sp>
      <p:sp>
        <p:nvSpPr>
          <p:cNvPr id="12" name="Rectángulo 11">
            <a:extLst>
              <a:ext uri="{FF2B5EF4-FFF2-40B4-BE49-F238E27FC236}">
                <a16:creationId xmlns:a16="http://schemas.microsoft.com/office/drawing/2014/main" id="{E443DC0C-FAD2-4EE0-8897-BCD52B586439}"/>
              </a:ext>
            </a:extLst>
          </p:cNvPr>
          <p:cNvSpPr/>
          <p:nvPr/>
        </p:nvSpPr>
        <p:spPr>
          <a:xfrm>
            <a:off x="686904" y="2646387"/>
            <a:ext cx="3491396" cy="267765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t> Se utiliza una restricción a la amplitud de la señal de control, debido a que las propiedades físicas de la planta en estudio solo se puede aplicar un rango</a:t>
            </a:r>
          </a:p>
          <a:p>
            <a:pPr algn="just"/>
            <a:r>
              <a:rPr lang="es-EC" sz="2400" dirty="0"/>
              <a:t>limitado de caudal</a:t>
            </a:r>
            <a:endParaRPr lang="es-ES" sz="2400" dirty="0"/>
          </a:p>
        </p:txBody>
      </p:sp>
      <p:cxnSp>
        <p:nvCxnSpPr>
          <p:cNvPr id="15" name="Conector: angular 14">
            <a:extLst>
              <a:ext uri="{FF2B5EF4-FFF2-40B4-BE49-F238E27FC236}">
                <a16:creationId xmlns:a16="http://schemas.microsoft.com/office/drawing/2014/main" id="{E3359757-2212-4D60-8651-2E2629347EAB}"/>
              </a:ext>
            </a:extLst>
          </p:cNvPr>
          <p:cNvCxnSpPr>
            <a:cxnSpLocks/>
            <a:stCxn id="10" idx="1"/>
            <a:endCxn id="12" idx="1"/>
          </p:cNvCxnSpPr>
          <p:nvPr/>
        </p:nvCxnSpPr>
        <p:spPr>
          <a:xfrm rot="10800000" flipH="1" flipV="1">
            <a:off x="493642" y="1701667"/>
            <a:ext cx="193261" cy="2283548"/>
          </a:xfrm>
          <a:prstGeom prst="bentConnector3">
            <a:avLst>
              <a:gd name="adj1" fmla="val -118286"/>
            </a:avLst>
          </a:prstGeom>
          <a:ln>
            <a:tailEnd type="triangle"/>
          </a:ln>
        </p:spPr>
        <p:style>
          <a:lnRef idx="2">
            <a:schemeClr val="dk1"/>
          </a:lnRef>
          <a:fillRef idx="0">
            <a:schemeClr val="dk1"/>
          </a:fillRef>
          <a:effectRef idx="1">
            <a:schemeClr val="dk1"/>
          </a:effectRef>
          <a:fontRef idx="minor">
            <a:schemeClr val="tx1"/>
          </a:fontRef>
        </p:style>
      </p:cxn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29009BDE-9A8C-42A9-B618-22875B080BED}"/>
                  </a:ext>
                </a:extLst>
              </p:cNvPr>
              <p:cNvSpPr txBox="1"/>
              <p:nvPr/>
            </p:nvSpPr>
            <p:spPr>
              <a:xfrm>
                <a:off x="6527800" y="2461721"/>
                <a:ext cx="27479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2400" i="1" smtClean="0">
                              <a:latin typeface="Cambria Math" panose="02040503050406030204" pitchFamily="18" charset="0"/>
                            </a:rPr>
                          </m:ctrlPr>
                        </m:sSubPr>
                        <m:e>
                          <m:r>
                            <a:rPr lang="es-ES" sz="2400" b="0" i="1" smtClean="0">
                              <a:latin typeface="Cambria Math" panose="02040503050406030204" pitchFamily="18" charset="0"/>
                            </a:rPr>
                            <m:t>𝑢</m:t>
                          </m:r>
                        </m:e>
                        <m:sub>
                          <m:r>
                            <a:rPr lang="es-ES" sz="2400" b="0" i="1" smtClean="0">
                              <a:latin typeface="Cambria Math" panose="02040503050406030204" pitchFamily="18" charset="0"/>
                            </a:rPr>
                            <m:t>𝑚𝑖𝑛</m:t>
                          </m:r>
                        </m:sub>
                      </m:sSub>
                      <m:r>
                        <a:rPr lang="es-ES" sz="2400" b="0" i="1" smtClean="0">
                          <a:latin typeface="Cambria Math" panose="02040503050406030204" pitchFamily="18" charset="0"/>
                        </a:rPr>
                        <m:t>≤</m:t>
                      </m:r>
                      <m:r>
                        <a:rPr lang="es-ES" sz="2400" b="0" i="1" smtClean="0">
                          <a:latin typeface="Cambria Math" panose="02040503050406030204" pitchFamily="18" charset="0"/>
                        </a:rPr>
                        <m:t>𝑢</m:t>
                      </m:r>
                      <m:d>
                        <m:dPr>
                          <m:ctrlPr>
                            <a:rPr lang="es-ES" sz="2400" b="0" i="1" smtClean="0">
                              <a:latin typeface="Cambria Math" panose="02040503050406030204" pitchFamily="18" charset="0"/>
                            </a:rPr>
                          </m:ctrlPr>
                        </m:dPr>
                        <m:e>
                          <m:r>
                            <a:rPr lang="es-ES" sz="2400" b="0" i="1" smtClean="0">
                              <a:latin typeface="Cambria Math" panose="02040503050406030204" pitchFamily="18" charset="0"/>
                            </a:rPr>
                            <m:t>𝑡</m:t>
                          </m:r>
                        </m:e>
                      </m:d>
                      <m:r>
                        <a:rPr lang="es-ES" sz="2400" b="0" i="1" smtClean="0">
                          <a:latin typeface="Cambria Math" panose="02040503050406030204" pitchFamily="18" charset="0"/>
                        </a:rPr>
                        <m:t>≤</m:t>
                      </m:r>
                      <m:sSub>
                        <m:sSubPr>
                          <m:ctrlPr>
                            <a:rPr lang="es-ES" sz="2400" i="1">
                              <a:latin typeface="Cambria Math" panose="02040503050406030204" pitchFamily="18" charset="0"/>
                            </a:rPr>
                          </m:ctrlPr>
                        </m:sSubPr>
                        <m:e>
                          <m:r>
                            <a:rPr lang="es-ES" sz="2400" i="1">
                              <a:latin typeface="Cambria Math" panose="02040503050406030204" pitchFamily="18" charset="0"/>
                            </a:rPr>
                            <m:t>𝑢</m:t>
                          </m:r>
                        </m:e>
                        <m:sub>
                          <m:r>
                            <a:rPr lang="es-ES" sz="2400" i="1">
                              <a:latin typeface="Cambria Math" panose="02040503050406030204" pitchFamily="18" charset="0"/>
                            </a:rPr>
                            <m:t>𝑚</m:t>
                          </m:r>
                          <m:r>
                            <a:rPr lang="es-ES" sz="2400" b="0" i="1" smtClean="0">
                              <a:latin typeface="Cambria Math" panose="02040503050406030204" pitchFamily="18" charset="0"/>
                            </a:rPr>
                            <m:t>𝑎𝑥</m:t>
                          </m:r>
                        </m:sub>
                      </m:sSub>
                    </m:oMath>
                  </m:oMathPara>
                </a14:m>
                <a:endParaRPr lang="es-ES" sz="2400" dirty="0"/>
              </a:p>
            </p:txBody>
          </p:sp>
        </mc:Choice>
        <mc:Fallback xmlns="">
          <p:sp>
            <p:nvSpPr>
              <p:cNvPr id="2" name="CuadroTexto 1">
                <a:extLst>
                  <a:ext uri="{FF2B5EF4-FFF2-40B4-BE49-F238E27FC236}">
                    <a16:creationId xmlns:a16="http://schemas.microsoft.com/office/drawing/2014/main" id="{29009BDE-9A8C-42A9-B618-22875B080BED}"/>
                  </a:ext>
                </a:extLst>
              </p:cNvPr>
              <p:cNvSpPr txBox="1">
                <a:spLocks noRot="1" noChangeAspect="1" noMove="1" noResize="1" noEditPoints="1" noAdjustHandles="1" noChangeArrowheads="1" noChangeShapeType="1" noTextEdit="1"/>
              </p:cNvSpPr>
              <p:nvPr/>
            </p:nvSpPr>
            <p:spPr>
              <a:xfrm>
                <a:off x="6527800" y="2461721"/>
                <a:ext cx="2747996" cy="369332"/>
              </a:xfrm>
              <a:prstGeom prst="rect">
                <a:avLst/>
              </a:prstGeom>
              <a:blipFill>
                <a:blip r:embed="rId2"/>
                <a:stretch>
                  <a:fillRect l="-1109" b="-1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DBCFB563-B4E1-457E-ABD8-49E1E1E287E5}"/>
                  </a:ext>
                </a:extLst>
              </p:cNvPr>
              <p:cNvSpPr/>
              <p:nvPr/>
            </p:nvSpPr>
            <p:spPr>
              <a:xfrm>
                <a:off x="6845258" y="3208706"/>
                <a:ext cx="2113079" cy="923330"/>
              </a:xfrm>
              <a:prstGeom prst="rect">
                <a:avLst/>
              </a:prstGeom>
            </p:spPr>
            <p:txBody>
              <a:bodyPr wrap="none">
                <a:spAutoFit/>
              </a:bodyPr>
              <a:lstStyle/>
              <a:p>
                <a:r>
                  <a:rPr lang="es-ES" dirty="0"/>
                  <a:t>Donde,</a:t>
                </a:r>
              </a:p>
              <a:p>
                <a:pPr marL="285750" indent="-285750">
                  <a:buFont typeface="Arial" panose="020B0604020202020204" pitchFamily="34" charset="0"/>
                  <a:buChar char="•"/>
                </a:pP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𝑢</m:t>
                        </m:r>
                      </m:e>
                      <m:sub>
                        <m:r>
                          <a:rPr lang="es-ES" i="1">
                            <a:latin typeface="Cambria Math" panose="02040503050406030204" pitchFamily="18" charset="0"/>
                          </a:rPr>
                          <m:t>𝑚𝑖𝑛</m:t>
                        </m:r>
                      </m:sub>
                    </m:sSub>
                  </m:oMath>
                </a14:m>
                <a:r>
                  <a:rPr lang="es-ES" dirty="0"/>
                  <a:t> = 0,005[l/s] </a:t>
                </a:r>
              </a:p>
              <a:p>
                <a:pPr marL="285750" indent="-285750">
                  <a:buFont typeface="Arial" panose="020B0604020202020204" pitchFamily="34" charset="0"/>
                  <a:buChar char="•"/>
                </a:pPr>
                <a:r>
                  <a:rPr lang="es-ES" dirty="0"/>
                  <a:t>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𝑢</m:t>
                        </m:r>
                      </m:e>
                      <m:sub>
                        <m:r>
                          <a:rPr lang="es-ES" i="1">
                            <a:latin typeface="Cambria Math" panose="02040503050406030204" pitchFamily="18" charset="0"/>
                          </a:rPr>
                          <m:t>𝑚𝑎𝑥</m:t>
                        </m:r>
                      </m:sub>
                    </m:sSub>
                  </m:oMath>
                </a14:m>
                <a:r>
                  <a:rPr lang="es-ES" dirty="0"/>
                  <a:t> = 2,5[l/s]</a:t>
                </a:r>
              </a:p>
            </p:txBody>
          </p:sp>
        </mc:Choice>
        <mc:Fallback xmlns="">
          <p:sp>
            <p:nvSpPr>
              <p:cNvPr id="3" name="Rectángulo 2">
                <a:extLst>
                  <a:ext uri="{FF2B5EF4-FFF2-40B4-BE49-F238E27FC236}">
                    <a16:creationId xmlns:a16="http://schemas.microsoft.com/office/drawing/2014/main" id="{DBCFB563-B4E1-457E-ABD8-49E1E1E287E5}"/>
                  </a:ext>
                </a:extLst>
              </p:cNvPr>
              <p:cNvSpPr>
                <a:spLocks noRot="1" noChangeAspect="1" noMove="1" noResize="1" noEditPoints="1" noAdjustHandles="1" noChangeArrowheads="1" noChangeShapeType="1" noTextEdit="1"/>
              </p:cNvSpPr>
              <p:nvPr/>
            </p:nvSpPr>
            <p:spPr>
              <a:xfrm>
                <a:off x="6845258" y="3208706"/>
                <a:ext cx="2113079" cy="923330"/>
              </a:xfrm>
              <a:prstGeom prst="rect">
                <a:avLst/>
              </a:prstGeom>
              <a:blipFill>
                <a:blip r:embed="rId3"/>
                <a:stretch>
                  <a:fillRect l="-2594" t="-3289" r="-1441" b="-9211"/>
                </a:stretch>
              </a:blipFill>
            </p:spPr>
            <p:txBody>
              <a:bodyPr/>
              <a:lstStyle/>
              <a:p>
                <a:r>
                  <a:rPr lang="es-ES">
                    <a:noFill/>
                  </a:rPr>
                  <a:t> </a:t>
                </a:r>
              </a:p>
            </p:txBody>
          </p:sp>
        </mc:Fallback>
      </mc:AlternateContent>
      <p:sp>
        <p:nvSpPr>
          <p:cNvPr id="5" name="Rectángulo 4">
            <a:extLst>
              <a:ext uri="{FF2B5EF4-FFF2-40B4-BE49-F238E27FC236}">
                <a16:creationId xmlns:a16="http://schemas.microsoft.com/office/drawing/2014/main" id="{2E6A86ED-3191-4822-AE82-7340A0DDD01F}"/>
              </a:ext>
            </a:extLst>
          </p:cNvPr>
          <p:cNvSpPr/>
          <p:nvPr/>
        </p:nvSpPr>
        <p:spPr>
          <a:xfrm>
            <a:off x="5754688" y="4732201"/>
            <a:ext cx="50800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i="1" dirty="0"/>
              <a:t>Cuando la señal de control sobrepasa estos límites, simplemente se saturan con sus valores de frontera</a:t>
            </a:r>
          </a:p>
        </p:txBody>
      </p:sp>
    </p:spTree>
    <p:extLst>
      <p:ext uri="{BB962C8B-B14F-4D97-AF65-F5344CB8AC3E}">
        <p14:creationId xmlns:p14="http://schemas.microsoft.com/office/powerpoint/2010/main" val="2764113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68</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Estrategia de Control</a:t>
            </a:r>
          </a:p>
        </p:txBody>
      </p:sp>
      <p:sp>
        <p:nvSpPr>
          <p:cNvPr id="10" name="Rectángulo 9">
            <a:extLst>
              <a:ext uri="{FF2B5EF4-FFF2-40B4-BE49-F238E27FC236}">
                <a16:creationId xmlns:a16="http://schemas.microsoft.com/office/drawing/2014/main" id="{FBC1BBF7-C6A5-4C7F-A0BD-0FF335C4794B}"/>
              </a:ext>
            </a:extLst>
          </p:cNvPr>
          <p:cNvSpPr/>
          <p:nvPr/>
        </p:nvSpPr>
        <p:spPr>
          <a:xfrm>
            <a:off x="1357312" y="1438356"/>
            <a:ext cx="2160657"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Sintonización</a:t>
            </a:r>
          </a:p>
        </p:txBody>
      </p:sp>
      <p:sp>
        <p:nvSpPr>
          <p:cNvPr id="12" name="Rectángulo 11">
            <a:extLst>
              <a:ext uri="{FF2B5EF4-FFF2-40B4-BE49-F238E27FC236}">
                <a16:creationId xmlns:a16="http://schemas.microsoft.com/office/drawing/2014/main" id="{E443DC0C-FAD2-4EE0-8897-BCD52B586439}"/>
              </a:ext>
            </a:extLst>
          </p:cNvPr>
          <p:cNvSpPr/>
          <p:nvPr/>
        </p:nvSpPr>
        <p:spPr>
          <a:xfrm>
            <a:off x="2486464" y="2197894"/>
            <a:ext cx="7155665"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400" dirty="0"/>
              <a:t> Los controladores de la familia MPC, no disponen de métodos para seleccionar los factores de ponderación</a:t>
            </a:r>
            <a:endParaRPr lang="es-ES" sz="2400" dirty="0"/>
          </a:p>
        </p:txBody>
      </p:sp>
      <p:cxnSp>
        <p:nvCxnSpPr>
          <p:cNvPr id="15" name="Conector: angular 14">
            <a:extLst>
              <a:ext uri="{FF2B5EF4-FFF2-40B4-BE49-F238E27FC236}">
                <a16:creationId xmlns:a16="http://schemas.microsoft.com/office/drawing/2014/main" id="{E3359757-2212-4D60-8651-2E2629347EAB}"/>
              </a:ext>
            </a:extLst>
          </p:cNvPr>
          <p:cNvCxnSpPr>
            <a:cxnSpLocks/>
            <a:stCxn id="10" idx="1"/>
            <a:endCxn id="12" idx="1"/>
          </p:cNvCxnSpPr>
          <p:nvPr/>
        </p:nvCxnSpPr>
        <p:spPr>
          <a:xfrm rot="10800000" flipH="1" flipV="1">
            <a:off x="1357312" y="1699965"/>
            <a:ext cx="1129152" cy="913427"/>
          </a:xfrm>
          <a:prstGeom prst="bentConnector3">
            <a:avLst>
              <a:gd name="adj1" fmla="val -20245"/>
            </a:avLst>
          </a:prstGeom>
          <a:ln>
            <a:tailEnd type="triangle"/>
          </a:ln>
        </p:spPr>
        <p:style>
          <a:lnRef idx="2">
            <a:schemeClr val="dk1"/>
          </a:lnRef>
          <a:fillRef idx="0">
            <a:schemeClr val="dk1"/>
          </a:fillRef>
          <a:effectRef idx="1">
            <a:schemeClr val="dk1"/>
          </a:effectRef>
          <a:fontRef idx="minor">
            <a:schemeClr val="tx1"/>
          </a:fontRef>
        </p:style>
      </p:cxn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4CCDAD2-3265-404F-897D-182E4A266E7E}"/>
              </a:ext>
            </a:extLst>
          </p:cNvPr>
          <p:cNvSpPr/>
          <p:nvPr/>
        </p:nvSpPr>
        <p:spPr>
          <a:xfrm>
            <a:off x="2486464" y="3213557"/>
            <a:ext cx="7155665"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400" dirty="0"/>
              <a:t> </a:t>
            </a:r>
            <a:r>
              <a:rPr lang="es-ES" sz="2400" dirty="0"/>
              <a:t>Los métodos para encontrar estos valores están basados en procedimientos experimentales, técnicas heurísticas, y de forma analítica.</a:t>
            </a:r>
          </a:p>
        </p:txBody>
      </p:sp>
      <p:cxnSp>
        <p:nvCxnSpPr>
          <p:cNvPr id="19" name="Conector: angular 18">
            <a:extLst>
              <a:ext uri="{FF2B5EF4-FFF2-40B4-BE49-F238E27FC236}">
                <a16:creationId xmlns:a16="http://schemas.microsoft.com/office/drawing/2014/main" id="{6B062439-77DB-42F3-BDC1-BB94C264E26C}"/>
              </a:ext>
            </a:extLst>
          </p:cNvPr>
          <p:cNvCxnSpPr>
            <a:stCxn id="10" idx="1"/>
            <a:endCxn id="14" idx="1"/>
          </p:cNvCxnSpPr>
          <p:nvPr/>
        </p:nvCxnSpPr>
        <p:spPr>
          <a:xfrm rot="10800000" flipH="1" flipV="1">
            <a:off x="1357312" y="1699966"/>
            <a:ext cx="1129152" cy="2113756"/>
          </a:xfrm>
          <a:prstGeom prst="bentConnector3">
            <a:avLst>
              <a:gd name="adj1" fmla="val -20245"/>
            </a:avLst>
          </a:prstGeom>
          <a:ln>
            <a:tailEnd type="triangle"/>
          </a:ln>
        </p:spPr>
        <p:style>
          <a:lnRef idx="2">
            <a:schemeClr val="dk1"/>
          </a:lnRef>
          <a:fillRef idx="0">
            <a:schemeClr val="dk1"/>
          </a:fillRef>
          <a:effectRef idx="1">
            <a:schemeClr val="dk1"/>
          </a:effectRef>
          <a:fontRef idx="minor">
            <a:schemeClr val="tx1"/>
          </a:fontRef>
        </p:style>
      </p:cxnSp>
      <p:sp>
        <p:nvSpPr>
          <p:cNvPr id="20" name="Rectángulo 19">
            <a:extLst>
              <a:ext uri="{FF2B5EF4-FFF2-40B4-BE49-F238E27FC236}">
                <a16:creationId xmlns:a16="http://schemas.microsoft.com/office/drawing/2014/main" id="{CE54064B-EB15-4BFC-B578-294AD0EC2DAA}"/>
              </a:ext>
            </a:extLst>
          </p:cNvPr>
          <p:cNvSpPr/>
          <p:nvPr/>
        </p:nvSpPr>
        <p:spPr>
          <a:xfrm>
            <a:off x="2486465" y="4658093"/>
            <a:ext cx="7155665"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400" dirty="0"/>
              <a:t>El método de sintonización aplicado es experimental, Se han propuesto 4 valores de λ: 10, 100, 1000 y 10000 respectivamente</a:t>
            </a:r>
            <a:endParaRPr lang="es-ES" sz="2400" dirty="0"/>
          </a:p>
        </p:txBody>
      </p:sp>
      <p:cxnSp>
        <p:nvCxnSpPr>
          <p:cNvPr id="22" name="Conector: angular 21">
            <a:extLst>
              <a:ext uri="{FF2B5EF4-FFF2-40B4-BE49-F238E27FC236}">
                <a16:creationId xmlns:a16="http://schemas.microsoft.com/office/drawing/2014/main" id="{3F550D72-3A64-4215-BF0F-6A0F85DEE2D5}"/>
              </a:ext>
            </a:extLst>
          </p:cNvPr>
          <p:cNvCxnSpPr>
            <a:stCxn id="10" idx="1"/>
            <a:endCxn id="20" idx="1"/>
          </p:cNvCxnSpPr>
          <p:nvPr/>
        </p:nvCxnSpPr>
        <p:spPr>
          <a:xfrm rot="10800000" flipH="1" flipV="1">
            <a:off x="1357311" y="1699966"/>
            <a:ext cx="1129153" cy="3558292"/>
          </a:xfrm>
          <a:prstGeom prst="bentConnector3">
            <a:avLst>
              <a:gd name="adj1" fmla="val -20245"/>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62952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69</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Estrategia de Control</a:t>
            </a:r>
          </a:p>
        </p:txBody>
      </p: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A043DCD2-FD68-4342-9A37-746CE89ED394}"/>
              </a:ext>
            </a:extLst>
          </p:cNvPr>
          <p:cNvPicPr>
            <a:picLocks noChangeAspect="1"/>
          </p:cNvPicPr>
          <p:nvPr/>
        </p:nvPicPr>
        <p:blipFill rotWithShape="1">
          <a:blip r:embed="rId2"/>
          <a:srcRect l="18695" t="14089" r="19456" b="5872"/>
          <a:stretch/>
        </p:blipFill>
        <p:spPr>
          <a:xfrm>
            <a:off x="255104" y="627663"/>
            <a:ext cx="7540487" cy="5486401"/>
          </a:xfrm>
          <a:prstGeom prst="rect">
            <a:avLst/>
          </a:prstGeom>
        </p:spPr>
      </p:pic>
      <p:sp>
        <p:nvSpPr>
          <p:cNvPr id="17" name="Rectángulo 16">
            <a:extLst>
              <a:ext uri="{FF2B5EF4-FFF2-40B4-BE49-F238E27FC236}">
                <a16:creationId xmlns:a16="http://schemas.microsoft.com/office/drawing/2014/main" id="{EBC5D586-0742-4014-8F62-974078BD214B}"/>
              </a:ext>
            </a:extLst>
          </p:cNvPr>
          <p:cNvSpPr/>
          <p:nvPr/>
        </p:nvSpPr>
        <p:spPr>
          <a:xfrm>
            <a:off x="8157555" y="2151727"/>
            <a:ext cx="3649290" cy="255454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t>En este proyecto de investigación se utiliza un valor de λ = 10000, puesto que el controlador tiene más anticipación a cambios de referencia futuros, las variaciones de la señal de control se suavizan y se encuentran en el rango de operación del actuador</a:t>
            </a:r>
          </a:p>
        </p:txBody>
      </p:sp>
    </p:spTree>
    <p:extLst>
      <p:ext uri="{BB962C8B-B14F-4D97-AF65-F5344CB8AC3E}">
        <p14:creationId xmlns:p14="http://schemas.microsoft.com/office/powerpoint/2010/main" val="2967201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2C34726-FE52-48DE-BC5D-3272F1A3C3DF}"/>
              </a:ext>
            </a:extLst>
          </p:cNvPr>
          <p:cNvSpPr>
            <a:spLocks noGrp="1"/>
          </p:cNvSpPr>
          <p:nvPr>
            <p:ph type="sldNum" sz="quarter" idx="12"/>
          </p:nvPr>
        </p:nvSpPr>
        <p:spPr/>
        <p:txBody>
          <a:bodyPr/>
          <a:lstStyle/>
          <a:p>
            <a:fld id="{885F3971-D4EA-4750-870A-E840FF82DE7C}" type="slidenum">
              <a:rPr lang="es-ES" smtClean="0"/>
              <a:pPr/>
              <a:t>7</a:t>
            </a:fld>
            <a:endParaRPr lang="es-ES"/>
          </a:p>
        </p:txBody>
      </p:sp>
      <p:sp>
        <p:nvSpPr>
          <p:cNvPr id="5" name="Rectángulo 4">
            <a:extLst>
              <a:ext uri="{FF2B5EF4-FFF2-40B4-BE49-F238E27FC236}">
                <a16:creationId xmlns:a16="http://schemas.microsoft.com/office/drawing/2014/main" id="{FD8C3186-B024-4357-961A-523FDE7A27BB}"/>
              </a:ext>
            </a:extLst>
          </p:cNvPr>
          <p:cNvSpPr/>
          <p:nvPr/>
        </p:nvSpPr>
        <p:spPr>
          <a:xfrm>
            <a:off x="528019" y="1344268"/>
            <a:ext cx="3067877" cy="95410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Energía </a:t>
            </a:r>
            <a:r>
              <a:rPr lang="es-ES" sz="2800" dirty="0" err="1"/>
              <a:t>termosolar</a:t>
            </a:r>
            <a:r>
              <a:rPr lang="es-ES" sz="2800" dirty="0"/>
              <a:t> de concentración</a:t>
            </a:r>
          </a:p>
        </p:txBody>
      </p:sp>
      <p:sp>
        <p:nvSpPr>
          <p:cNvPr id="6" name="Título 1">
            <a:extLst>
              <a:ext uri="{FF2B5EF4-FFF2-40B4-BE49-F238E27FC236}">
                <a16:creationId xmlns:a16="http://schemas.microsoft.com/office/drawing/2014/main" id="{164B185C-B394-4ADF-9B46-A00BF6447968}"/>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Introducción</a:t>
            </a:r>
          </a:p>
        </p:txBody>
      </p:sp>
      <p:sp>
        <p:nvSpPr>
          <p:cNvPr id="8" name="Rectángulo 7">
            <a:extLst>
              <a:ext uri="{FF2B5EF4-FFF2-40B4-BE49-F238E27FC236}">
                <a16:creationId xmlns:a16="http://schemas.microsoft.com/office/drawing/2014/main" id="{ABA4C3F1-9610-4D4E-9100-0AE4A533A7D1}"/>
              </a:ext>
            </a:extLst>
          </p:cNvPr>
          <p:cNvSpPr/>
          <p:nvPr/>
        </p:nvSpPr>
        <p:spPr>
          <a:xfrm>
            <a:off x="528019" y="2719410"/>
            <a:ext cx="4439478" cy="2308324"/>
          </a:xfrm>
          <a:prstGeom prst="rect">
            <a:avLst/>
          </a:prstGeom>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ES" sz="2400" dirty="0">
                <a:solidFill>
                  <a:schemeClr val="tx1"/>
                </a:solidFill>
              </a:rPr>
              <a:t>Consiste en el empleo de la radiación solar incidente sobre la superficie terrestre para el calentamiento de un fluido a altas temperaturas en un ciclo termodinámico convencional.</a:t>
            </a:r>
          </a:p>
        </p:txBody>
      </p:sp>
      <p:cxnSp>
        <p:nvCxnSpPr>
          <p:cNvPr id="10" name="Conector: angular 9">
            <a:extLst>
              <a:ext uri="{FF2B5EF4-FFF2-40B4-BE49-F238E27FC236}">
                <a16:creationId xmlns:a16="http://schemas.microsoft.com/office/drawing/2014/main" id="{C4E4EBA6-2275-4F79-ADEC-06AC6F395A99}"/>
              </a:ext>
            </a:extLst>
          </p:cNvPr>
          <p:cNvCxnSpPr>
            <a:stCxn id="5" idx="1"/>
            <a:endCxn id="8" idx="1"/>
          </p:cNvCxnSpPr>
          <p:nvPr/>
        </p:nvCxnSpPr>
        <p:spPr>
          <a:xfrm rot="10800000" flipV="1">
            <a:off x="528019" y="1821322"/>
            <a:ext cx="12700" cy="2052250"/>
          </a:xfrm>
          <a:prstGeom prst="bent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026" name="Picture 2" descr="Resultado de imagen para energía termosolar de concentración">
            <a:extLst>
              <a:ext uri="{FF2B5EF4-FFF2-40B4-BE49-F238E27FC236}">
                <a16:creationId xmlns:a16="http://schemas.microsoft.com/office/drawing/2014/main" id="{E55B5C31-AFFF-4671-BD3F-B3D422C5C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9307" y="2167204"/>
            <a:ext cx="6215883" cy="315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507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0760"/>
            <a:ext cx="12192000" cy="6858000"/>
          </a:xfrm>
          <a:prstGeom prst="rect">
            <a:avLst/>
          </a:prstGeom>
        </p:spPr>
      </p:pic>
      <p:sp>
        <p:nvSpPr>
          <p:cNvPr id="2" name="Título 1"/>
          <p:cNvSpPr>
            <a:spLocks noGrp="1"/>
          </p:cNvSpPr>
          <p:nvPr>
            <p:ph type="ctrTitle"/>
          </p:nvPr>
        </p:nvSpPr>
        <p:spPr>
          <a:xfrm>
            <a:off x="1987825" y="2431607"/>
            <a:ext cx="9051236" cy="1572541"/>
          </a:xfrm>
        </p:spPr>
        <p:txBody>
          <a:bodyPr>
            <a:normAutofit/>
          </a:bodyPr>
          <a:lstStyle/>
          <a:p>
            <a:r>
              <a:rPr lang="es-ES" dirty="0"/>
              <a:t>Pruebas y Resultados</a:t>
            </a:r>
            <a:endParaRPr lang="es-ES" sz="3200" i="1" dirty="0">
              <a:latin typeface="+mn-lt"/>
            </a:endParaRPr>
          </a:p>
        </p:txBody>
      </p:sp>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70</a:t>
            </a:fld>
            <a:endParaRPr lang="es-ES" dirty="0">
              <a:latin typeface="+mn-lt"/>
            </a:endParaRP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Tree>
    <p:extLst>
      <p:ext uri="{BB962C8B-B14F-4D97-AF65-F5344CB8AC3E}">
        <p14:creationId xmlns:p14="http://schemas.microsoft.com/office/powerpoint/2010/main" val="1525655321"/>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1177037B-AD61-46ED-A76A-46AA4E2534E0}"/>
              </a:ext>
            </a:extLst>
          </p:cNvPr>
          <p:cNvSpPr>
            <a:spLocks noGrp="1"/>
          </p:cNvSpPr>
          <p:nvPr>
            <p:ph type="sldNum" sz="quarter" idx="12"/>
          </p:nvPr>
        </p:nvSpPr>
        <p:spPr/>
        <p:txBody>
          <a:bodyPr/>
          <a:lstStyle/>
          <a:p>
            <a:fld id="{885F3971-D4EA-4750-870A-E840FF82DE7C}" type="slidenum">
              <a:rPr lang="es-ES" smtClean="0"/>
              <a:pPr/>
              <a:t>71</a:t>
            </a:fld>
            <a:endParaRPr lang="es-ES"/>
          </a:p>
        </p:txBody>
      </p:sp>
      <p:sp>
        <p:nvSpPr>
          <p:cNvPr id="5" name="Título 1">
            <a:extLst>
              <a:ext uri="{FF2B5EF4-FFF2-40B4-BE49-F238E27FC236}">
                <a16:creationId xmlns:a16="http://schemas.microsoft.com/office/drawing/2014/main" id="{903DA1AD-238D-44D6-B136-0461D715022F}"/>
              </a:ext>
            </a:extLst>
          </p:cNvPr>
          <p:cNvSpPr txBox="1">
            <a:spLocks/>
          </p:cNvSpPr>
          <p:nvPr/>
        </p:nvSpPr>
        <p:spPr>
          <a:xfrm>
            <a:off x="308113" y="261413"/>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Pruebas y Resultados</a:t>
            </a:r>
          </a:p>
        </p:txBody>
      </p:sp>
    </p:spTree>
    <p:extLst>
      <p:ext uri="{BB962C8B-B14F-4D97-AF65-F5344CB8AC3E}">
        <p14:creationId xmlns:p14="http://schemas.microsoft.com/office/powerpoint/2010/main" val="1936112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72</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Evaluación del DMC con el Modelo Lineal</a:t>
            </a:r>
          </a:p>
        </p:txBody>
      </p: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A3870A46-45D6-4AA7-8014-3E2B3D0C2061}"/>
              </a:ext>
            </a:extLst>
          </p:cNvPr>
          <p:cNvSpPr/>
          <p:nvPr/>
        </p:nvSpPr>
        <p:spPr>
          <a:xfrm>
            <a:off x="162475" y="1285304"/>
            <a:ext cx="1022722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Evaluación de la respuesta a un escalón de subida en la referencia</a:t>
            </a:r>
          </a:p>
        </p:txBody>
      </p:sp>
      <p:pic>
        <p:nvPicPr>
          <p:cNvPr id="7" name="Imagen 6">
            <a:extLst>
              <a:ext uri="{FF2B5EF4-FFF2-40B4-BE49-F238E27FC236}">
                <a16:creationId xmlns:a16="http://schemas.microsoft.com/office/drawing/2014/main" id="{8F2ECE06-3426-4AC0-9D0C-188FF9CEDF54}"/>
              </a:ext>
            </a:extLst>
          </p:cNvPr>
          <p:cNvPicPr>
            <a:picLocks noChangeAspect="1"/>
          </p:cNvPicPr>
          <p:nvPr/>
        </p:nvPicPr>
        <p:blipFill rotWithShape="1">
          <a:blip r:embed="rId2"/>
          <a:srcRect l="25000" t="18594" r="28370" b="7294"/>
          <a:stretch/>
        </p:blipFill>
        <p:spPr>
          <a:xfrm>
            <a:off x="1235767" y="2164362"/>
            <a:ext cx="4528930" cy="4046926"/>
          </a:xfrm>
          <a:prstGeom prst="rect">
            <a:avLst/>
          </a:prstGeom>
        </p:spPr>
      </p:pic>
      <p:pic>
        <p:nvPicPr>
          <p:cNvPr id="8" name="Imagen 7">
            <a:extLst>
              <a:ext uri="{FF2B5EF4-FFF2-40B4-BE49-F238E27FC236}">
                <a16:creationId xmlns:a16="http://schemas.microsoft.com/office/drawing/2014/main" id="{ADC3F78E-74EF-4ADE-AF90-0DF1E2409EE9}"/>
              </a:ext>
            </a:extLst>
          </p:cNvPr>
          <p:cNvPicPr>
            <a:picLocks noChangeAspect="1"/>
          </p:cNvPicPr>
          <p:nvPr/>
        </p:nvPicPr>
        <p:blipFill rotWithShape="1">
          <a:blip r:embed="rId3"/>
          <a:srcRect l="30353" t="53722" r="32500" b="21531"/>
          <a:stretch/>
        </p:blipFill>
        <p:spPr>
          <a:xfrm>
            <a:off x="6824870" y="3096798"/>
            <a:ext cx="4528930" cy="1696279"/>
          </a:xfrm>
          <a:prstGeom prst="rect">
            <a:avLst/>
          </a:prstGeom>
        </p:spPr>
      </p:pic>
      <p:cxnSp>
        <p:nvCxnSpPr>
          <p:cNvPr id="11" name="Conector recto 10">
            <a:extLst>
              <a:ext uri="{FF2B5EF4-FFF2-40B4-BE49-F238E27FC236}">
                <a16:creationId xmlns:a16="http://schemas.microsoft.com/office/drawing/2014/main" id="{F6A016CA-6AED-47EF-93DB-D3A915B4B5BE}"/>
              </a:ext>
            </a:extLst>
          </p:cNvPr>
          <p:cNvCxnSpPr/>
          <p:nvPr/>
        </p:nvCxnSpPr>
        <p:spPr>
          <a:xfrm>
            <a:off x="6506817" y="2164362"/>
            <a:ext cx="0" cy="391838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091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73</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Evaluación del DMC con el Modelo Lineal</a:t>
            </a:r>
          </a:p>
        </p:txBody>
      </p: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A3870A46-45D6-4AA7-8014-3E2B3D0C2061}"/>
              </a:ext>
            </a:extLst>
          </p:cNvPr>
          <p:cNvSpPr/>
          <p:nvPr/>
        </p:nvSpPr>
        <p:spPr>
          <a:xfrm>
            <a:off x="162475" y="1285304"/>
            <a:ext cx="1022722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Evaluación de la respuesta a un escalón de bajada en la referencia</a:t>
            </a:r>
          </a:p>
        </p:txBody>
      </p:sp>
      <p:cxnSp>
        <p:nvCxnSpPr>
          <p:cNvPr id="11" name="Conector recto 10">
            <a:extLst>
              <a:ext uri="{FF2B5EF4-FFF2-40B4-BE49-F238E27FC236}">
                <a16:creationId xmlns:a16="http://schemas.microsoft.com/office/drawing/2014/main" id="{F6A016CA-6AED-47EF-93DB-D3A915B4B5BE}"/>
              </a:ext>
            </a:extLst>
          </p:cNvPr>
          <p:cNvCxnSpPr/>
          <p:nvPr/>
        </p:nvCxnSpPr>
        <p:spPr>
          <a:xfrm>
            <a:off x="6506817" y="2164362"/>
            <a:ext cx="0" cy="3918386"/>
          </a:xfrm>
          <a:prstGeom prst="line">
            <a:avLst/>
          </a:prstGeom>
          <a:ln w="28575"/>
        </p:spPr>
        <p:style>
          <a:lnRef idx="1">
            <a:schemeClr val="dk1"/>
          </a:lnRef>
          <a:fillRef idx="0">
            <a:schemeClr val="dk1"/>
          </a:fillRef>
          <a:effectRef idx="0">
            <a:schemeClr val="dk1"/>
          </a:effectRef>
          <a:fontRef idx="minor">
            <a:schemeClr val="tx1"/>
          </a:fontRef>
        </p:style>
      </p:cxnSp>
      <p:pic>
        <p:nvPicPr>
          <p:cNvPr id="2" name="Imagen 1">
            <a:extLst>
              <a:ext uri="{FF2B5EF4-FFF2-40B4-BE49-F238E27FC236}">
                <a16:creationId xmlns:a16="http://schemas.microsoft.com/office/drawing/2014/main" id="{71D7B06C-EDD0-4F0F-8CBD-C3DB0C5B829F}"/>
              </a:ext>
            </a:extLst>
          </p:cNvPr>
          <p:cNvPicPr>
            <a:picLocks noChangeAspect="1"/>
          </p:cNvPicPr>
          <p:nvPr/>
        </p:nvPicPr>
        <p:blipFill rotWithShape="1">
          <a:blip r:embed="rId2"/>
          <a:srcRect l="25979" t="13123" r="28587" b="12831"/>
          <a:stretch/>
        </p:blipFill>
        <p:spPr>
          <a:xfrm>
            <a:off x="1059186" y="2069962"/>
            <a:ext cx="4493476" cy="4117239"/>
          </a:xfrm>
          <a:prstGeom prst="rect">
            <a:avLst/>
          </a:prstGeom>
        </p:spPr>
      </p:pic>
      <p:pic>
        <p:nvPicPr>
          <p:cNvPr id="3" name="Imagen 2">
            <a:extLst>
              <a:ext uri="{FF2B5EF4-FFF2-40B4-BE49-F238E27FC236}">
                <a16:creationId xmlns:a16="http://schemas.microsoft.com/office/drawing/2014/main" id="{5D5DE912-2E0F-4FE5-BF65-FDDEEDF48F70}"/>
              </a:ext>
            </a:extLst>
          </p:cNvPr>
          <p:cNvPicPr>
            <a:picLocks noChangeAspect="1"/>
          </p:cNvPicPr>
          <p:nvPr/>
        </p:nvPicPr>
        <p:blipFill rotWithShape="1">
          <a:blip r:embed="rId3"/>
          <a:srcRect l="31839" t="44055" r="31305" b="30232"/>
          <a:stretch/>
        </p:blipFill>
        <p:spPr>
          <a:xfrm>
            <a:off x="6982901" y="2972793"/>
            <a:ext cx="4493477" cy="1762540"/>
          </a:xfrm>
          <a:prstGeom prst="rect">
            <a:avLst/>
          </a:prstGeom>
        </p:spPr>
      </p:pic>
    </p:spTree>
    <p:extLst>
      <p:ext uri="{BB962C8B-B14F-4D97-AF65-F5344CB8AC3E}">
        <p14:creationId xmlns:p14="http://schemas.microsoft.com/office/powerpoint/2010/main" val="827101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74</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Evaluación del DMC con el Modelo Lineal</a:t>
            </a:r>
          </a:p>
        </p:txBody>
      </p: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A3870A46-45D6-4AA7-8014-3E2B3D0C2061}"/>
              </a:ext>
            </a:extLst>
          </p:cNvPr>
          <p:cNvSpPr/>
          <p:nvPr/>
        </p:nvSpPr>
        <p:spPr>
          <a:xfrm>
            <a:off x="162475" y="1285304"/>
            <a:ext cx="1022722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Evaluación de la respuesta a un escalón de bajada en la referencia</a:t>
            </a:r>
          </a:p>
        </p:txBody>
      </p:sp>
      <p:cxnSp>
        <p:nvCxnSpPr>
          <p:cNvPr id="11" name="Conector recto 10">
            <a:extLst>
              <a:ext uri="{FF2B5EF4-FFF2-40B4-BE49-F238E27FC236}">
                <a16:creationId xmlns:a16="http://schemas.microsoft.com/office/drawing/2014/main" id="{F6A016CA-6AED-47EF-93DB-D3A915B4B5BE}"/>
              </a:ext>
            </a:extLst>
          </p:cNvPr>
          <p:cNvCxnSpPr/>
          <p:nvPr/>
        </p:nvCxnSpPr>
        <p:spPr>
          <a:xfrm>
            <a:off x="6506817" y="2164362"/>
            <a:ext cx="0" cy="3918386"/>
          </a:xfrm>
          <a:prstGeom prst="line">
            <a:avLst/>
          </a:prstGeom>
          <a:ln w="28575"/>
        </p:spPr>
        <p:style>
          <a:lnRef idx="1">
            <a:schemeClr val="dk1"/>
          </a:lnRef>
          <a:fillRef idx="0">
            <a:schemeClr val="dk1"/>
          </a:fillRef>
          <a:effectRef idx="0">
            <a:schemeClr val="dk1"/>
          </a:effectRef>
          <a:fontRef idx="minor">
            <a:schemeClr val="tx1"/>
          </a:fontRef>
        </p:style>
      </p:cxnSp>
      <p:pic>
        <p:nvPicPr>
          <p:cNvPr id="2" name="Imagen 1">
            <a:extLst>
              <a:ext uri="{FF2B5EF4-FFF2-40B4-BE49-F238E27FC236}">
                <a16:creationId xmlns:a16="http://schemas.microsoft.com/office/drawing/2014/main" id="{71D7B06C-EDD0-4F0F-8CBD-C3DB0C5B829F}"/>
              </a:ext>
            </a:extLst>
          </p:cNvPr>
          <p:cNvPicPr>
            <a:picLocks noChangeAspect="1"/>
          </p:cNvPicPr>
          <p:nvPr/>
        </p:nvPicPr>
        <p:blipFill rotWithShape="1">
          <a:blip r:embed="rId2"/>
          <a:srcRect l="25979" t="13123" r="28587" b="12831"/>
          <a:stretch/>
        </p:blipFill>
        <p:spPr>
          <a:xfrm>
            <a:off x="1059186" y="2069962"/>
            <a:ext cx="4493476" cy="4117239"/>
          </a:xfrm>
          <a:prstGeom prst="rect">
            <a:avLst/>
          </a:prstGeom>
        </p:spPr>
      </p:pic>
      <p:pic>
        <p:nvPicPr>
          <p:cNvPr id="3" name="Imagen 2">
            <a:extLst>
              <a:ext uri="{FF2B5EF4-FFF2-40B4-BE49-F238E27FC236}">
                <a16:creationId xmlns:a16="http://schemas.microsoft.com/office/drawing/2014/main" id="{5D5DE912-2E0F-4FE5-BF65-FDDEEDF48F70}"/>
              </a:ext>
            </a:extLst>
          </p:cNvPr>
          <p:cNvPicPr>
            <a:picLocks noChangeAspect="1"/>
          </p:cNvPicPr>
          <p:nvPr/>
        </p:nvPicPr>
        <p:blipFill rotWithShape="1">
          <a:blip r:embed="rId3"/>
          <a:srcRect l="31839" t="44055" r="31305" b="30232"/>
          <a:stretch/>
        </p:blipFill>
        <p:spPr>
          <a:xfrm>
            <a:off x="6982901" y="2972793"/>
            <a:ext cx="4493477" cy="1762540"/>
          </a:xfrm>
          <a:prstGeom prst="rect">
            <a:avLst/>
          </a:prstGeom>
        </p:spPr>
      </p:pic>
    </p:spTree>
    <p:extLst>
      <p:ext uri="{BB962C8B-B14F-4D97-AF65-F5344CB8AC3E}">
        <p14:creationId xmlns:p14="http://schemas.microsoft.com/office/powerpoint/2010/main" val="826338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75</a:t>
            </a:fld>
            <a:endParaRPr lang="es-ES"/>
          </a:p>
        </p:txBody>
      </p:sp>
      <p:pic>
        <p:nvPicPr>
          <p:cNvPr id="5" name="Imagen 4">
            <a:extLst>
              <a:ext uri="{FF2B5EF4-FFF2-40B4-BE49-F238E27FC236}">
                <a16:creationId xmlns:a16="http://schemas.microsoft.com/office/drawing/2014/main" id="{5604D5A1-24FF-4D9B-8234-6E2DAEF0FD00}"/>
              </a:ext>
            </a:extLst>
          </p:cNvPr>
          <p:cNvPicPr>
            <a:picLocks noChangeAspect="1"/>
          </p:cNvPicPr>
          <p:nvPr/>
        </p:nvPicPr>
        <p:blipFill rotWithShape="1">
          <a:blip r:embed="rId2"/>
          <a:srcRect l="23095" t="13104" r="23810" b="10456"/>
          <a:stretch/>
        </p:blipFill>
        <p:spPr>
          <a:xfrm>
            <a:off x="4586514" y="22874"/>
            <a:ext cx="7605486" cy="6156010"/>
          </a:xfrm>
          <a:prstGeom prst="rect">
            <a:avLst/>
          </a:prstGeom>
        </p:spPr>
      </p:pic>
      <p:sp>
        <p:nvSpPr>
          <p:cNvPr id="6" name="Título 1">
            <a:extLst>
              <a:ext uri="{FF2B5EF4-FFF2-40B4-BE49-F238E27FC236}">
                <a16:creationId xmlns:a16="http://schemas.microsoft.com/office/drawing/2014/main" id="{490C2022-56A9-4D43-B758-5DCC4D17AC8D}"/>
              </a:ext>
            </a:extLst>
          </p:cNvPr>
          <p:cNvSpPr txBox="1">
            <a:spLocks/>
          </p:cNvSpPr>
          <p:nvPr/>
        </p:nvSpPr>
        <p:spPr>
          <a:xfrm>
            <a:off x="255104" y="2287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chemeClr val="bg1"/>
                </a:solidFill>
                <a:effectLst>
                  <a:outerShdw blurRad="38100" dist="38100" dir="2700000" algn="tl">
                    <a:srgbClr val="000000">
                      <a:alpha val="43137"/>
                    </a:srgbClr>
                  </a:outerShdw>
                </a:effectLst>
                <a:latin typeface="+mn-lt"/>
              </a:rPr>
              <a:t>Evaluación del DMC </a:t>
            </a:r>
          </a:p>
          <a:p>
            <a:r>
              <a:rPr lang="es-ES" sz="3200" b="1" dirty="0">
                <a:solidFill>
                  <a:schemeClr val="bg1"/>
                </a:solidFill>
                <a:effectLst>
                  <a:outerShdw blurRad="38100" dist="38100" dir="2700000" algn="tl">
                    <a:srgbClr val="000000">
                      <a:alpha val="43137"/>
                    </a:srgbClr>
                  </a:outerShdw>
                </a:effectLst>
                <a:latin typeface="+mn-lt"/>
              </a:rPr>
              <a:t>con el Modelo Lineal</a:t>
            </a:r>
          </a:p>
        </p:txBody>
      </p:sp>
      <p:sp>
        <p:nvSpPr>
          <p:cNvPr id="7" name="Rectángulo 6">
            <a:extLst>
              <a:ext uri="{FF2B5EF4-FFF2-40B4-BE49-F238E27FC236}">
                <a16:creationId xmlns:a16="http://schemas.microsoft.com/office/drawing/2014/main" id="{AFBC03B1-FF52-4B1B-ABD3-53552ADA45AC}"/>
              </a:ext>
            </a:extLst>
          </p:cNvPr>
          <p:cNvSpPr/>
          <p:nvPr/>
        </p:nvSpPr>
        <p:spPr>
          <a:xfrm>
            <a:off x="255104" y="1422858"/>
            <a:ext cx="3649290" cy="255454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Se observa que para el modelo lineal de la planta con control DMC, el tiempo de asentamiento</a:t>
            </a:r>
          </a:p>
          <a:p>
            <a:r>
              <a:rPr lang="es-EC" sz="2000" dirty="0"/>
              <a:t>y levantamiento disminuyen con respecto a la respuesta escalón en lazo abierto, en ambos casos no existe sobrepaso en porcentaje</a:t>
            </a:r>
            <a:endParaRPr lang="es-ES" sz="2000" dirty="0"/>
          </a:p>
        </p:txBody>
      </p:sp>
      <p:sp>
        <p:nvSpPr>
          <p:cNvPr id="8" name="Rectángulo 7">
            <a:extLst>
              <a:ext uri="{FF2B5EF4-FFF2-40B4-BE49-F238E27FC236}">
                <a16:creationId xmlns:a16="http://schemas.microsoft.com/office/drawing/2014/main" id="{BBB809BC-6E60-49FC-8113-CB12429CBA6B}"/>
              </a:ext>
            </a:extLst>
          </p:cNvPr>
          <p:cNvSpPr/>
          <p:nvPr/>
        </p:nvSpPr>
        <p:spPr>
          <a:xfrm>
            <a:off x="255104" y="4167809"/>
            <a:ext cx="3649290" cy="163121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 Para cambios en la referencia en bajada el sistema llega a establecerse más rápido que cuando existen cambios de subida</a:t>
            </a:r>
            <a:endParaRPr lang="es-ES" sz="2000" dirty="0"/>
          </a:p>
        </p:txBody>
      </p:sp>
    </p:spTree>
    <p:extLst>
      <p:ext uri="{BB962C8B-B14F-4D97-AF65-F5344CB8AC3E}">
        <p14:creationId xmlns:p14="http://schemas.microsoft.com/office/powerpoint/2010/main" val="3801112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76</a:t>
            </a:fld>
            <a:endParaRPr lang="es-ES"/>
          </a:p>
        </p:txBody>
      </p:sp>
      <p:sp>
        <p:nvSpPr>
          <p:cNvPr id="6" name="Título 1">
            <a:extLst>
              <a:ext uri="{FF2B5EF4-FFF2-40B4-BE49-F238E27FC236}">
                <a16:creationId xmlns:a16="http://schemas.microsoft.com/office/drawing/2014/main" id="{490C2022-56A9-4D43-B758-5DCC4D17AC8D}"/>
              </a:ext>
            </a:extLst>
          </p:cNvPr>
          <p:cNvSpPr txBox="1">
            <a:spLocks/>
          </p:cNvSpPr>
          <p:nvPr/>
        </p:nvSpPr>
        <p:spPr>
          <a:xfrm>
            <a:off x="170594" y="0"/>
            <a:ext cx="433141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chemeClr val="bg1"/>
                </a:solidFill>
                <a:effectLst>
                  <a:outerShdw blurRad="38100" dist="38100" dir="2700000" algn="tl">
                    <a:srgbClr val="000000">
                      <a:alpha val="43137"/>
                    </a:srgbClr>
                  </a:outerShdw>
                </a:effectLst>
                <a:latin typeface="+mn-lt"/>
              </a:rPr>
              <a:t>Evaluación a perturbaciones externas al modelo lineal</a:t>
            </a:r>
            <a:endParaRPr lang="es-ES" sz="2800" b="1" dirty="0">
              <a:solidFill>
                <a:schemeClr val="bg1"/>
              </a:solidFill>
              <a:effectLst>
                <a:outerShdw blurRad="38100" dist="38100" dir="2700000" algn="tl">
                  <a:srgbClr val="000000">
                    <a:alpha val="43137"/>
                  </a:srgbClr>
                </a:outerShdw>
              </a:effectLst>
              <a:latin typeface="+mn-lt"/>
            </a:endParaRPr>
          </a:p>
        </p:txBody>
      </p:sp>
      <p:sp>
        <p:nvSpPr>
          <p:cNvPr id="7" name="Rectángulo 6">
            <a:extLst>
              <a:ext uri="{FF2B5EF4-FFF2-40B4-BE49-F238E27FC236}">
                <a16:creationId xmlns:a16="http://schemas.microsoft.com/office/drawing/2014/main" id="{AFBC03B1-FF52-4B1B-ABD3-53552ADA45AC}"/>
              </a:ext>
            </a:extLst>
          </p:cNvPr>
          <p:cNvSpPr/>
          <p:nvPr/>
        </p:nvSpPr>
        <p:spPr>
          <a:xfrm>
            <a:off x="255104" y="1422858"/>
            <a:ext cx="3649290" cy="193899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La acción de control responde adecuadamente ante la perturbación, la señal de control incluso llega a saturarse en su límite máximo debido a las restricciones del sistema</a:t>
            </a:r>
            <a:endParaRPr lang="es-ES" sz="2000" dirty="0"/>
          </a:p>
        </p:txBody>
      </p:sp>
      <p:sp>
        <p:nvSpPr>
          <p:cNvPr id="8" name="Rectángulo 7">
            <a:extLst>
              <a:ext uri="{FF2B5EF4-FFF2-40B4-BE49-F238E27FC236}">
                <a16:creationId xmlns:a16="http://schemas.microsoft.com/office/drawing/2014/main" id="{BBB809BC-6E60-49FC-8113-CB12429CBA6B}"/>
              </a:ext>
            </a:extLst>
          </p:cNvPr>
          <p:cNvSpPr/>
          <p:nvPr/>
        </p:nvSpPr>
        <p:spPr>
          <a:xfrm>
            <a:off x="255104" y="3783496"/>
            <a:ext cx="3649290" cy="193899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En la presente investigación no se disponen modelos que representen las perturbaciones medibles, sin embargo, se observa que el control DMC propuesto es eficaz.</a:t>
            </a:r>
            <a:endParaRPr lang="es-ES" sz="2000" dirty="0"/>
          </a:p>
        </p:txBody>
      </p:sp>
      <p:pic>
        <p:nvPicPr>
          <p:cNvPr id="2" name="Imagen 1">
            <a:extLst>
              <a:ext uri="{FF2B5EF4-FFF2-40B4-BE49-F238E27FC236}">
                <a16:creationId xmlns:a16="http://schemas.microsoft.com/office/drawing/2014/main" id="{DE4CD2CB-0248-4B90-89B8-1710FBDB1BD4}"/>
              </a:ext>
            </a:extLst>
          </p:cNvPr>
          <p:cNvPicPr>
            <a:picLocks noChangeAspect="1"/>
          </p:cNvPicPr>
          <p:nvPr/>
        </p:nvPicPr>
        <p:blipFill rotWithShape="1">
          <a:blip r:embed="rId2"/>
          <a:srcRect l="23153" t="7709" r="18587" b="12445"/>
          <a:stretch/>
        </p:blipFill>
        <p:spPr>
          <a:xfrm>
            <a:off x="4366482" y="136525"/>
            <a:ext cx="7825518" cy="6029739"/>
          </a:xfrm>
          <a:prstGeom prst="rect">
            <a:avLst/>
          </a:prstGeom>
        </p:spPr>
      </p:pic>
    </p:spTree>
    <p:extLst>
      <p:ext uri="{BB962C8B-B14F-4D97-AF65-F5344CB8AC3E}">
        <p14:creationId xmlns:p14="http://schemas.microsoft.com/office/powerpoint/2010/main" val="1554994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77</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0" y="0"/>
            <a:ext cx="8355497"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effectLst>
                  <a:outerShdw blurRad="38100" dist="38100" dir="2700000" algn="tl">
                    <a:srgbClr val="000000">
                      <a:alpha val="43137"/>
                    </a:srgbClr>
                  </a:outerShdw>
                </a:effectLst>
                <a:latin typeface="+mn-lt"/>
              </a:rPr>
              <a:t>Evaluación del DMC con el Modelo de parámetros distribuidos</a:t>
            </a:r>
          </a:p>
        </p:txBody>
      </p: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A3870A46-45D6-4AA7-8014-3E2B3D0C2061}"/>
              </a:ext>
            </a:extLst>
          </p:cNvPr>
          <p:cNvSpPr/>
          <p:nvPr/>
        </p:nvSpPr>
        <p:spPr>
          <a:xfrm>
            <a:off x="1646718" y="1740182"/>
            <a:ext cx="5390187"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Consideraciones de las pruebas</a:t>
            </a:r>
          </a:p>
        </p:txBody>
      </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4B3D9A6B-2C1C-421C-A01B-91414A407268}"/>
                  </a:ext>
                </a:extLst>
              </p:cNvPr>
              <p:cNvSpPr/>
              <p:nvPr/>
            </p:nvSpPr>
            <p:spPr>
              <a:xfrm>
                <a:off x="3250230" y="2599002"/>
                <a:ext cx="6145561"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pt-BR" sz="2400" dirty="0"/>
                  <a:t> </a:t>
                </a:r>
                <a:r>
                  <a:rPr lang="pt-BR" sz="2400" dirty="0" err="1"/>
                  <a:t>Irradiancia</a:t>
                </a:r>
                <a:r>
                  <a:rPr lang="pt-BR" sz="2400" dirty="0"/>
                  <a:t> constante de 700 [W/</a:t>
                </a:r>
                <a14:m>
                  <m:oMath xmlns:m="http://schemas.openxmlformats.org/officeDocument/2006/math">
                    <m:sSup>
                      <m:sSupPr>
                        <m:ctrlPr>
                          <a:rPr lang="pt-BR" sz="2400" i="1" smtClean="0">
                            <a:latin typeface="Cambria Math" panose="02040503050406030204" pitchFamily="18" charset="0"/>
                          </a:rPr>
                        </m:ctrlPr>
                      </m:sSupPr>
                      <m:e>
                        <m:r>
                          <a:rPr lang="es-ES" sz="2400" b="0" i="1" smtClean="0">
                            <a:latin typeface="Cambria Math" panose="02040503050406030204" pitchFamily="18" charset="0"/>
                          </a:rPr>
                          <m:t>𝑚</m:t>
                        </m:r>
                      </m:e>
                      <m:sup>
                        <m:r>
                          <a:rPr lang="es-ES" sz="2400" b="0" i="1" smtClean="0">
                            <a:latin typeface="Cambria Math" panose="02040503050406030204" pitchFamily="18" charset="0"/>
                          </a:rPr>
                          <m:t>2</m:t>
                        </m:r>
                      </m:sup>
                    </m:sSup>
                  </m:oMath>
                </a14:m>
                <a:r>
                  <a:rPr lang="pt-BR" sz="2400" dirty="0"/>
                  <a:t> ]</a:t>
                </a:r>
                <a:endParaRPr lang="es-ES" sz="2400" dirty="0"/>
              </a:p>
            </p:txBody>
          </p:sp>
        </mc:Choice>
        <mc:Fallback xmlns="">
          <p:sp>
            <p:nvSpPr>
              <p:cNvPr id="10" name="Rectángulo 9">
                <a:extLst>
                  <a:ext uri="{FF2B5EF4-FFF2-40B4-BE49-F238E27FC236}">
                    <a16:creationId xmlns:a16="http://schemas.microsoft.com/office/drawing/2014/main" id="{4B3D9A6B-2C1C-421C-A01B-91414A407268}"/>
                  </a:ext>
                </a:extLst>
              </p:cNvPr>
              <p:cNvSpPr>
                <a:spLocks noRot="1" noChangeAspect="1" noMove="1" noResize="1" noEditPoints="1" noAdjustHandles="1" noChangeArrowheads="1" noChangeShapeType="1" noTextEdit="1"/>
              </p:cNvSpPr>
              <p:nvPr/>
            </p:nvSpPr>
            <p:spPr>
              <a:xfrm>
                <a:off x="3250230" y="2599002"/>
                <a:ext cx="6145561" cy="461665"/>
              </a:xfrm>
              <a:prstGeom prst="rect">
                <a:avLst/>
              </a:prstGeom>
              <a:blipFill>
                <a:blip r:embed="rId2"/>
                <a:stretch>
                  <a:fillRect/>
                </a:stretch>
              </a:blipFill>
              <a:ln w="19050">
                <a:noFill/>
              </a:ln>
              <a:effectLst>
                <a:outerShdw blurRad="149987" dist="250190" dir="8460000" algn="ctr">
                  <a:srgbClr val="000000">
                    <a:alpha val="28000"/>
                  </a:srgbClr>
                </a:outerShdw>
              </a:effectLst>
            </p:spPr>
            <p:txBody>
              <a:bodyPr/>
              <a:lstStyle/>
              <a:p>
                <a:r>
                  <a:rPr lang="es-ES">
                    <a:noFill/>
                  </a:rPr>
                  <a:t> </a:t>
                </a:r>
              </a:p>
            </p:txBody>
          </p:sp>
        </mc:Fallback>
      </mc:AlternateContent>
      <p:sp>
        <p:nvSpPr>
          <p:cNvPr id="5" name="Rectángulo 4">
            <a:extLst>
              <a:ext uri="{FF2B5EF4-FFF2-40B4-BE49-F238E27FC236}">
                <a16:creationId xmlns:a16="http://schemas.microsoft.com/office/drawing/2014/main" id="{28FF76C8-E6EC-4581-AD27-2D6A7880C39D}"/>
              </a:ext>
            </a:extLst>
          </p:cNvPr>
          <p:cNvSpPr/>
          <p:nvPr/>
        </p:nvSpPr>
        <p:spPr>
          <a:xfrm>
            <a:off x="7598397" y="4761110"/>
            <a:ext cx="237566" cy="369332"/>
          </a:xfrm>
          <a:prstGeom prst="rect">
            <a:avLst/>
          </a:prstGeom>
        </p:spPr>
        <p:txBody>
          <a:bodyPr wrap="none">
            <a:spAutoFit/>
          </a:bodyPr>
          <a:lstStyle/>
          <a:p>
            <a:r>
              <a:rPr lang="es-ES" dirty="0"/>
              <a:t> </a:t>
            </a:r>
          </a:p>
        </p:txBody>
      </p:sp>
      <p:sp>
        <p:nvSpPr>
          <p:cNvPr id="12" name="Rectángulo 11">
            <a:extLst>
              <a:ext uri="{FF2B5EF4-FFF2-40B4-BE49-F238E27FC236}">
                <a16:creationId xmlns:a16="http://schemas.microsoft.com/office/drawing/2014/main" id="{F5D9680F-B63F-4176-9790-B26CC18F73CB}"/>
              </a:ext>
            </a:extLst>
          </p:cNvPr>
          <p:cNvSpPr/>
          <p:nvPr/>
        </p:nvSpPr>
        <p:spPr>
          <a:xfrm>
            <a:off x="3250230" y="3429000"/>
            <a:ext cx="6145561"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pt-BR" sz="2400" dirty="0"/>
              <a:t> </a:t>
            </a:r>
            <a:r>
              <a:rPr lang="es-ES" sz="2400" dirty="0"/>
              <a:t>Temperatura ambiente de 25 °C</a:t>
            </a:r>
          </a:p>
        </p:txBody>
      </p:sp>
      <p:sp>
        <p:nvSpPr>
          <p:cNvPr id="13" name="Rectángulo 12">
            <a:extLst>
              <a:ext uri="{FF2B5EF4-FFF2-40B4-BE49-F238E27FC236}">
                <a16:creationId xmlns:a16="http://schemas.microsoft.com/office/drawing/2014/main" id="{974CFBA4-FDDA-4390-9DBF-31FF694346FD}"/>
              </a:ext>
            </a:extLst>
          </p:cNvPr>
          <p:cNvSpPr/>
          <p:nvPr/>
        </p:nvSpPr>
        <p:spPr>
          <a:xfrm>
            <a:off x="3250230" y="4299445"/>
            <a:ext cx="6145561" cy="830997"/>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pt-BR" sz="2400" dirty="0"/>
              <a:t> </a:t>
            </a:r>
            <a:r>
              <a:rPr lang="es-ES" sz="2400" dirty="0"/>
              <a:t>Para las pruebas de cambios de referencia, se considera que el sistema esta en estado estable</a:t>
            </a:r>
          </a:p>
        </p:txBody>
      </p:sp>
      <p:cxnSp>
        <p:nvCxnSpPr>
          <p:cNvPr id="17" name="Conector: angular 16">
            <a:extLst>
              <a:ext uri="{FF2B5EF4-FFF2-40B4-BE49-F238E27FC236}">
                <a16:creationId xmlns:a16="http://schemas.microsoft.com/office/drawing/2014/main" id="{CF514746-5F8F-478B-8D6E-27DEB3E2B98C}"/>
              </a:ext>
            </a:extLst>
          </p:cNvPr>
          <p:cNvCxnSpPr>
            <a:stCxn id="9" idx="1"/>
            <a:endCxn id="10" idx="1"/>
          </p:cNvCxnSpPr>
          <p:nvPr/>
        </p:nvCxnSpPr>
        <p:spPr>
          <a:xfrm rot="10800000" flipH="1" flipV="1">
            <a:off x="1646718" y="2001791"/>
            <a:ext cx="1603512" cy="828043"/>
          </a:xfrm>
          <a:prstGeom prst="bentConnector3">
            <a:avLst>
              <a:gd name="adj1" fmla="val -14256"/>
            </a:avLst>
          </a:prstGeom>
          <a:ln>
            <a:tailEnd type="triangle"/>
          </a:ln>
        </p:spPr>
        <p:style>
          <a:lnRef idx="2">
            <a:schemeClr val="dk1"/>
          </a:lnRef>
          <a:fillRef idx="0">
            <a:schemeClr val="dk1"/>
          </a:fillRef>
          <a:effectRef idx="1">
            <a:schemeClr val="dk1"/>
          </a:effectRef>
          <a:fontRef idx="minor">
            <a:schemeClr val="tx1"/>
          </a:fontRef>
        </p:style>
      </p:cxnSp>
      <p:cxnSp>
        <p:nvCxnSpPr>
          <p:cNvPr id="19" name="Conector: angular 18">
            <a:extLst>
              <a:ext uri="{FF2B5EF4-FFF2-40B4-BE49-F238E27FC236}">
                <a16:creationId xmlns:a16="http://schemas.microsoft.com/office/drawing/2014/main" id="{58391AB6-D552-4725-9F4F-D5FBE414CBF2}"/>
              </a:ext>
            </a:extLst>
          </p:cNvPr>
          <p:cNvCxnSpPr>
            <a:stCxn id="9" idx="1"/>
            <a:endCxn id="12" idx="1"/>
          </p:cNvCxnSpPr>
          <p:nvPr/>
        </p:nvCxnSpPr>
        <p:spPr>
          <a:xfrm rot="10800000" flipH="1" flipV="1">
            <a:off x="1646718" y="2001791"/>
            <a:ext cx="1603512" cy="1658041"/>
          </a:xfrm>
          <a:prstGeom prst="bentConnector3">
            <a:avLst>
              <a:gd name="adj1" fmla="val -14256"/>
            </a:avLst>
          </a:prstGeom>
          <a:ln>
            <a:tailEnd type="triangle"/>
          </a:ln>
        </p:spPr>
        <p:style>
          <a:lnRef idx="2">
            <a:schemeClr val="dk1"/>
          </a:lnRef>
          <a:fillRef idx="0">
            <a:schemeClr val="dk1"/>
          </a:fillRef>
          <a:effectRef idx="1">
            <a:schemeClr val="dk1"/>
          </a:effectRef>
          <a:fontRef idx="minor">
            <a:schemeClr val="tx1"/>
          </a:fontRef>
        </p:style>
      </p:cxnSp>
      <p:cxnSp>
        <p:nvCxnSpPr>
          <p:cNvPr id="21" name="Conector: angular 20">
            <a:extLst>
              <a:ext uri="{FF2B5EF4-FFF2-40B4-BE49-F238E27FC236}">
                <a16:creationId xmlns:a16="http://schemas.microsoft.com/office/drawing/2014/main" id="{BE7E8E9E-F79D-40AF-B91B-770FE4B225BF}"/>
              </a:ext>
            </a:extLst>
          </p:cNvPr>
          <p:cNvCxnSpPr>
            <a:stCxn id="9" idx="1"/>
            <a:endCxn id="13" idx="1"/>
          </p:cNvCxnSpPr>
          <p:nvPr/>
        </p:nvCxnSpPr>
        <p:spPr>
          <a:xfrm rot="10800000" flipH="1" flipV="1">
            <a:off x="1646718" y="2001792"/>
            <a:ext cx="1603512" cy="2713152"/>
          </a:xfrm>
          <a:prstGeom prst="bentConnector3">
            <a:avLst>
              <a:gd name="adj1" fmla="val -14256"/>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34444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78</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0" y="0"/>
            <a:ext cx="8355497"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effectLst>
                  <a:outerShdw blurRad="38100" dist="38100" dir="2700000" algn="tl">
                    <a:srgbClr val="000000">
                      <a:alpha val="43137"/>
                    </a:srgbClr>
                  </a:outerShdw>
                </a:effectLst>
                <a:latin typeface="+mn-lt"/>
              </a:rPr>
              <a:t>Evaluación del DMC con el Modelo de parámetros distribuidos</a:t>
            </a:r>
          </a:p>
        </p:txBody>
      </p: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A3870A46-45D6-4AA7-8014-3E2B3D0C2061}"/>
              </a:ext>
            </a:extLst>
          </p:cNvPr>
          <p:cNvSpPr/>
          <p:nvPr/>
        </p:nvSpPr>
        <p:spPr>
          <a:xfrm>
            <a:off x="162475" y="1285304"/>
            <a:ext cx="1022722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Evaluación de la respuesta a un escalón de subida en la referencia</a:t>
            </a:r>
          </a:p>
        </p:txBody>
      </p:sp>
      <p:cxnSp>
        <p:nvCxnSpPr>
          <p:cNvPr id="11" name="Conector recto 10">
            <a:extLst>
              <a:ext uri="{FF2B5EF4-FFF2-40B4-BE49-F238E27FC236}">
                <a16:creationId xmlns:a16="http://schemas.microsoft.com/office/drawing/2014/main" id="{F6A016CA-6AED-47EF-93DB-D3A915B4B5BE}"/>
              </a:ext>
            </a:extLst>
          </p:cNvPr>
          <p:cNvCxnSpPr/>
          <p:nvPr/>
        </p:nvCxnSpPr>
        <p:spPr>
          <a:xfrm>
            <a:off x="6506817" y="2164362"/>
            <a:ext cx="0" cy="3918386"/>
          </a:xfrm>
          <a:prstGeom prst="line">
            <a:avLst/>
          </a:prstGeom>
          <a:ln w="28575"/>
        </p:spPr>
        <p:style>
          <a:lnRef idx="1">
            <a:schemeClr val="dk1"/>
          </a:lnRef>
          <a:fillRef idx="0">
            <a:schemeClr val="dk1"/>
          </a:fillRef>
          <a:effectRef idx="0">
            <a:schemeClr val="dk1"/>
          </a:effectRef>
          <a:fontRef idx="minor">
            <a:schemeClr val="tx1"/>
          </a:fontRef>
        </p:style>
      </p:cxnSp>
      <p:pic>
        <p:nvPicPr>
          <p:cNvPr id="5" name="Imagen 4">
            <a:extLst>
              <a:ext uri="{FF2B5EF4-FFF2-40B4-BE49-F238E27FC236}">
                <a16:creationId xmlns:a16="http://schemas.microsoft.com/office/drawing/2014/main" id="{C33427A2-A0D3-4209-837A-27DAC1D1B59E}"/>
              </a:ext>
            </a:extLst>
          </p:cNvPr>
          <p:cNvPicPr>
            <a:picLocks noChangeAspect="1"/>
          </p:cNvPicPr>
          <p:nvPr/>
        </p:nvPicPr>
        <p:blipFill rotWithShape="1">
          <a:blip r:embed="rId2"/>
          <a:srcRect l="25326" t="14862" r="26087" b="11286"/>
          <a:stretch/>
        </p:blipFill>
        <p:spPr>
          <a:xfrm>
            <a:off x="742622" y="2013459"/>
            <a:ext cx="4942562" cy="4223846"/>
          </a:xfrm>
          <a:prstGeom prst="rect">
            <a:avLst/>
          </a:prstGeom>
        </p:spPr>
      </p:pic>
      <p:pic>
        <p:nvPicPr>
          <p:cNvPr id="7" name="Imagen 6">
            <a:extLst>
              <a:ext uri="{FF2B5EF4-FFF2-40B4-BE49-F238E27FC236}">
                <a16:creationId xmlns:a16="http://schemas.microsoft.com/office/drawing/2014/main" id="{BB55FFB9-80AB-4F6C-A4AE-CE2181EB7523}"/>
              </a:ext>
            </a:extLst>
          </p:cNvPr>
          <p:cNvPicPr>
            <a:picLocks noChangeAspect="1"/>
          </p:cNvPicPr>
          <p:nvPr/>
        </p:nvPicPr>
        <p:blipFill rotWithShape="1">
          <a:blip r:embed="rId3"/>
          <a:srcRect l="32174" t="44635" r="32717" b="30812"/>
          <a:stretch/>
        </p:blipFill>
        <p:spPr>
          <a:xfrm>
            <a:off x="7168925" y="3168278"/>
            <a:ext cx="4280453" cy="1683026"/>
          </a:xfrm>
          <a:prstGeom prst="rect">
            <a:avLst/>
          </a:prstGeom>
        </p:spPr>
      </p:pic>
    </p:spTree>
    <p:extLst>
      <p:ext uri="{BB962C8B-B14F-4D97-AF65-F5344CB8AC3E}">
        <p14:creationId xmlns:p14="http://schemas.microsoft.com/office/powerpoint/2010/main" val="2918559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6867E90-B8A6-4F50-A8B7-9054FC1D32E2}"/>
              </a:ext>
            </a:extLst>
          </p:cNvPr>
          <p:cNvSpPr>
            <a:spLocks noGrp="1"/>
          </p:cNvSpPr>
          <p:nvPr>
            <p:ph type="sldNum" sz="quarter" idx="12"/>
          </p:nvPr>
        </p:nvSpPr>
        <p:spPr/>
        <p:txBody>
          <a:bodyPr/>
          <a:lstStyle/>
          <a:p>
            <a:fld id="{885F3971-D4EA-4750-870A-E840FF82DE7C}" type="slidenum">
              <a:rPr lang="es-ES" smtClean="0"/>
              <a:pPr/>
              <a:t>79</a:t>
            </a:fld>
            <a:endParaRPr lang="es-ES"/>
          </a:p>
        </p:txBody>
      </p:sp>
      <p:sp>
        <p:nvSpPr>
          <p:cNvPr id="6" name="Título 1">
            <a:extLst>
              <a:ext uri="{FF2B5EF4-FFF2-40B4-BE49-F238E27FC236}">
                <a16:creationId xmlns:a16="http://schemas.microsoft.com/office/drawing/2014/main" id="{A83D2938-78B2-4CD1-873A-C0753EABF661}"/>
              </a:ext>
            </a:extLst>
          </p:cNvPr>
          <p:cNvSpPr txBox="1">
            <a:spLocks/>
          </p:cNvSpPr>
          <p:nvPr/>
        </p:nvSpPr>
        <p:spPr>
          <a:xfrm>
            <a:off x="0" y="0"/>
            <a:ext cx="8355497"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effectLst>
                  <a:outerShdw blurRad="38100" dist="38100" dir="2700000" algn="tl">
                    <a:srgbClr val="000000">
                      <a:alpha val="43137"/>
                    </a:srgbClr>
                  </a:outerShdw>
                </a:effectLst>
                <a:latin typeface="+mn-lt"/>
              </a:rPr>
              <a:t>Evaluación del DMC con el Modelo de parámetros distribuidos</a:t>
            </a:r>
          </a:p>
        </p:txBody>
      </p:sp>
      <p:sp>
        <p:nvSpPr>
          <p:cNvPr id="16" name="Rectángulo 15">
            <a:extLst>
              <a:ext uri="{FF2B5EF4-FFF2-40B4-BE49-F238E27FC236}">
                <a16:creationId xmlns:a16="http://schemas.microsoft.com/office/drawing/2014/main" id="{3603822E-0AA4-4EB3-9EAA-1CCF76864C94}"/>
              </a:ext>
            </a:extLst>
          </p:cNvPr>
          <p:cNvSpPr/>
          <p:nvPr/>
        </p:nvSpPr>
        <p:spPr>
          <a:xfrm>
            <a:off x="10541000" y="1276228"/>
            <a:ext cx="293688" cy="25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A3870A46-45D6-4AA7-8014-3E2B3D0C2061}"/>
              </a:ext>
            </a:extLst>
          </p:cNvPr>
          <p:cNvSpPr/>
          <p:nvPr/>
        </p:nvSpPr>
        <p:spPr>
          <a:xfrm>
            <a:off x="162475" y="1285304"/>
            <a:ext cx="10227229"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dirty="0"/>
              <a:t>Evaluación de la respuesta a un escalón de bajada en la referencia</a:t>
            </a:r>
          </a:p>
        </p:txBody>
      </p:sp>
      <p:cxnSp>
        <p:nvCxnSpPr>
          <p:cNvPr id="11" name="Conector recto 10">
            <a:extLst>
              <a:ext uri="{FF2B5EF4-FFF2-40B4-BE49-F238E27FC236}">
                <a16:creationId xmlns:a16="http://schemas.microsoft.com/office/drawing/2014/main" id="{F6A016CA-6AED-47EF-93DB-D3A915B4B5BE}"/>
              </a:ext>
            </a:extLst>
          </p:cNvPr>
          <p:cNvCxnSpPr/>
          <p:nvPr/>
        </p:nvCxnSpPr>
        <p:spPr>
          <a:xfrm>
            <a:off x="6506817" y="2164362"/>
            <a:ext cx="0" cy="3918386"/>
          </a:xfrm>
          <a:prstGeom prst="line">
            <a:avLst/>
          </a:prstGeom>
          <a:ln w="28575"/>
        </p:spPr>
        <p:style>
          <a:lnRef idx="1">
            <a:schemeClr val="dk1"/>
          </a:lnRef>
          <a:fillRef idx="0">
            <a:schemeClr val="dk1"/>
          </a:fillRef>
          <a:effectRef idx="0">
            <a:schemeClr val="dk1"/>
          </a:effectRef>
          <a:fontRef idx="minor">
            <a:schemeClr val="tx1"/>
          </a:fontRef>
        </p:style>
      </p:cxnSp>
      <p:pic>
        <p:nvPicPr>
          <p:cNvPr id="5" name="Imagen 4">
            <a:extLst>
              <a:ext uri="{FF2B5EF4-FFF2-40B4-BE49-F238E27FC236}">
                <a16:creationId xmlns:a16="http://schemas.microsoft.com/office/drawing/2014/main" id="{3085A546-47E8-4B8B-9732-E04570E6EFE2}"/>
              </a:ext>
            </a:extLst>
          </p:cNvPr>
          <p:cNvPicPr>
            <a:picLocks noChangeAspect="1"/>
          </p:cNvPicPr>
          <p:nvPr/>
        </p:nvPicPr>
        <p:blipFill rotWithShape="1">
          <a:blip r:embed="rId2"/>
          <a:srcRect l="25761" t="11285" r="27563" b="14573"/>
          <a:stretch/>
        </p:blipFill>
        <p:spPr>
          <a:xfrm>
            <a:off x="991878" y="2027865"/>
            <a:ext cx="4693306" cy="4191379"/>
          </a:xfrm>
          <a:prstGeom prst="rect">
            <a:avLst/>
          </a:prstGeom>
        </p:spPr>
      </p:pic>
      <p:pic>
        <p:nvPicPr>
          <p:cNvPr id="7" name="Imagen 6">
            <a:extLst>
              <a:ext uri="{FF2B5EF4-FFF2-40B4-BE49-F238E27FC236}">
                <a16:creationId xmlns:a16="http://schemas.microsoft.com/office/drawing/2014/main" id="{E0B212D7-FA99-4137-B506-0BC50E4A084A}"/>
              </a:ext>
            </a:extLst>
          </p:cNvPr>
          <p:cNvPicPr>
            <a:picLocks noChangeAspect="1"/>
          </p:cNvPicPr>
          <p:nvPr/>
        </p:nvPicPr>
        <p:blipFill rotWithShape="1">
          <a:blip r:embed="rId3"/>
          <a:srcRect l="32717" t="37869" r="33152" b="36998"/>
          <a:stretch/>
        </p:blipFill>
        <p:spPr>
          <a:xfrm>
            <a:off x="7038944" y="2942733"/>
            <a:ext cx="4161178" cy="1722784"/>
          </a:xfrm>
          <a:prstGeom prst="rect">
            <a:avLst/>
          </a:prstGeom>
        </p:spPr>
      </p:pic>
    </p:spTree>
    <p:extLst>
      <p:ext uri="{BB962C8B-B14F-4D97-AF65-F5344CB8AC3E}">
        <p14:creationId xmlns:p14="http://schemas.microsoft.com/office/powerpoint/2010/main" val="3749414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C83EDA5B-6D02-43D5-B5B1-B6F568803314}"/>
              </a:ext>
            </a:extLst>
          </p:cNvPr>
          <p:cNvSpPr>
            <a:spLocks noGrp="1"/>
          </p:cNvSpPr>
          <p:nvPr>
            <p:ph type="sldNum" sz="quarter" idx="12"/>
          </p:nvPr>
        </p:nvSpPr>
        <p:spPr/>
        <p:txBody>
          <a:bodyPr/>
          <a:lstStyle/>
          <a:p>
            <a:fld id="{885F3971-D4EA-4750-870A-E840FF82DE7C}" type="slidenum">
              <a:rPr lang="es-ES" smtClean="0"/>
              <a:pPr/>
              <a:t>8</a:t>
            </a:fld>
            <a:endParaRPr lang="es-ES"/>
          </a:p>
        </p:txBody>
      </p:sp>
      <p:sp>
        <p:nvSpPr>
          <p:cNvPr id="6" name="Título 1">
            <a:extLst>
              <a:ext uri="{FF2B5EF4-FFF2-40B4-BE49-F238E27FC236}">
                <a16:creationId xmlns:a16="http://schemas.microsoft.com/office/drawing/2014/main" id="{590F1A3E-394C-4ABA-A99A-A195051AB66C}"/>
              </a:ext>
            </a:extLst>
          </p:cNvPr>
          <p:cNvSpPr txBox="1">
            <a:spLocks/>
          </p:cNvSpPr>
          <p:nvPr/>
        </p:nvSpPr>
        <p:spPr>
          <a:xfrm>
            <a:off x="255104" y="136525"/>
            <a:ext cx="3909391"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Introducción</a:t>
            </a:r>
          </a:p>
        </p:txBody>
      </p:sp>
      <p:sp>
        <p:nvSpPr>
          <p:cNvPr id="7" name="Rectángulo 6">
            <a:extLst>
              <a:ext uri="{FF2B5EF4-FFF2-40B4-BE49-F238E27FC236}">
                <a16:creationId xmlns:a16="http://schemas.microsoft.com/office/drawing/2014/main" id="{B221DA5E-D6DC-4A13-8DDC-2ECE8497F9A0}"/>
              </a:ext>
            </a:extLst>
          </p:cNvPr>
          <p:cNvSpPr/>
          <p:nvPr/>
        </p:nvSpPr>
        <p:spPr>
          <a:xfrm>
            <a:off x="2286000" y="1874728"/>
            <a:ext cx="7924800" cy="310854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Las diferentes tecnologías que usan la energía solar </a:t>
            </a:r>
            <a:r>
              <a:rPr lang="es-ES" sz="2800" dirty="0">
                <a:solidFill>
                  <a:schemeClr val="tx1"/>
                </a:solidFill>
              </a:rPr>
              <a:t>presentan inconvenientes</a:t>
            </a:r>
            <a:r>
              <a:rPr lang="es-ES" sz="2800" dirty="0"/>
              <a:t>, y una de las principales es que el Sol no se encuentra constantemente disponible, existen técnicas que pueden ayudar a superar este inconveniente, una de estas es el control.</a:t>
            </a:r>
          </a:p>
          <a:p>
            <a:pPr algn="just"/>
            <a:endParaRPr lang="es-ES" sz="2800" dirty="0"/>
          </a:p>
        </p:txBody>
      </p:sp>
    </p:spTree>
    <p:extLst>
      <p:ext uri="{BB962C8B-B14F-4D97-AF65-F5344CB8AC3E}">
        <p14:creationId xmlns:p14="http://schemas.microsoft.com/office/powerpoint/2010/main" val="16284641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80</a:t>
            </a:fld>
            <a:endParaRPr lang="es-ES"/>
          </a:p>
        </p:txBody>
      </p:sp>
      <p:sp>
        <p:nvSpPr>
          <p:cNvPr id="6" name="Título 1">
            <a:extLst>
              <a:ext uri="{FF2B5EF4-FFF2-40B4-BE49-F238E27FC236}">
                <a16:creationId xmlns:a16="http://schemas.microsoft.com/office/drawing/2014/main" id="{490C2022-56A9-4D43-B758-5DCC4D17AC8D}"/>
              </a:ext>
            </a:extLst>
          </p:cNvPr>
          <p:cNvSpPr txBox="1">
            <a:spLocks/>
          </p:cNvSpPr>
          <p:nvPr/>
        </p:nvSpPr>
        <p:spPr>
          <a:xfrm>
            <a:off x="109330" y="35814"/>
            <a:ext cx="59866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b="1" dirty="0">
                <a:solidFill>
                  <a:schemeClr val="bg1"/>
                </a:solidFill>
                <a:effectLst>
                  <a:outerShdw blurRad="38100" dist="38100" dir="2700000" algn="tl">
                    <a:srgbClr val="000000">
                      <a:alpha val="43137"/>
                    </a:srgbClr>
                  </a:outerShdw>
                </a:effectLst>
                <a:latin typeface="+mn-lt"/>
              </a:rPr>
              <a:t>Evaluación del DMC </a:t>
            </a:r>
          </a:p>
          <a:p>
            <a:r>
              <a:rPr lang="es-ES" sz="2800" b="1" dirty="0">
                <a:solidFill>
                  <a:schemeClr val="bg1"/>
                </a:solidFill>
                <a:effectLst>
                  <a:outerShdw blurRad="38100" dist="38100" dir="2700000" algn="tl">
                    <a:srgbClr val="000000">
                      <a:alpha val="43137"/>
                    </a:srgbClr>
                  </a:outerShdw>
                </a:effectLst>
                <a:latin typeface="+mn-lt"/>
              </a:rPr>
              <a:t>con el Modelo de parámetros distribuidos</a:t>
            </a:r>
          </a:p>
        </p:txBody>
      </p:sp>
      <p:sp>
        <p:nvSpPr>
          <p:cNvPr id="7" name="Rectángulo 6">
            <a:extLst>
              <a:ext uri="{FF2B5EF4-FFF2-40B4-BE49-F238E27FC236}">
                <a16:creationId xmlns:a16="http://schemas.microsoft.com/office/drawing/2014/main" id="{AFBC03B1-FF52-4B1B-ABD3-53552ADA45AC}"/>
              </a:ext>
            </a:extLst>
          </p:cNvPr>
          <p:cNvSpPr/>
          <p:nvPr/>
        </p:nvSpPr>
        <p:spPr>
          <a:xfrm>
            <a:off x="255103" y="1422858"/>
            <a:ext cx="4210879" cy="255454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Se observa que, cuando existe un cambio de referencia en bajada, el tiempo de asentamiento y levantamiento disminuyen con respecto a la respuesta escalón en lazo abierto, en cambios de referencia de subida, se obtiene tiempos más grandes de estabilización y de subida</a:t>
            </a:r>
            <a:endParaRPr lang="es-ES" sz="2000" dirty="0"/>
          </a:p>
        </p:txBody>
      </p:sp>
      <p:sp>
        <p:nvSpPr>
          <p:cNvPr id="8" name="Rectángulo 7">
            <a:extLst>
              <a:ext uri="{FF2B5EF4-FFF2-40B4-BE49-F238E27FC236}">
                <a16:creationId xmlns:a16="http://schemas.microsoft.com/office/drawing/2014/main" id="{BBB809BC-6E60-49FC-8113-CB12429CBA6B}"/>
              </a:ext>
            </a:extLst>
          </p:cNvPr>
          <p:cNvSpPr/>
          <p:nvPr/>
        </p:nvSpPr>
        <p:spPr>
          <a:xfrm>
            <a:off x="255103" y="4314317"/>
            <a:ext cx="4210878" cy="132343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En ambos casos el controlador adelanta sus acciones a los cambios de referencia y está sujeto a las restricciones de la variable de control.</a:t>
            </a:r>
            <a:endParaRPr lang="es-ES" sz="2000" dirty="0"/>
          </a:p>
        </p:txBody>
      </p:sp>
      <p:pic>
        <p:nvPicPr>
          <p:cNvPr id="2" name="Imagen 1">
            <a:extLst>
              <a:ext uri="{FF2B5EF4-FFF2-40B4-BE49-F238E27FC236}">
                <a16:creationId xmlns:a16="http://schemas.microsoft.com/office/drawing/2014/main" id="{5DF52258-E358-46AC-9976-09AAC9C890C2}"/>
              </a:ext>
            </a:extLst>
          </p:cNvPr>
          <p:cNvPicPr>
            <a:picLocks noChangeAspect="1"/>
          </p:cNvPicPr>
          <p:nvPr/>
        </p:nvPicPr>
        <p:blipFill rotWithShape="1">
          <a:blip r:embed="rId2"/>
          <a:srcRect l="24021" t="10996" r="25326" b="13219"/>
          <a:stretch/>
        </p:blipFill>
        <p:spPr>
          <a:xfrm>
            <a:off x="4933225" y="109174"/>
            <a:ext cx="7258776" cy="6106095"/>
          </a:xfrm>
          <a:prstGeom prst="rect">
            <a:avLst/>
          </a:prstGeom>
        </p:spPr>
      </p:pic>
    </p:spTree>
    <p:extLst>
      <p:ext uri="{BB962C8B-B14F-4D97-AF65-F5344CB8AC3E}">
        <p14:creationId xmlns:p14="http://schemas.microsoft.com/office/powerpoint/2010/main" val="38351587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81</a:t>
            </a:fld>
            <a:endParaRPr lang="es-ES"/>
          </a:p>
        </p:txBody>
      </p:sp>
      <p:sp>
        <p:nvSpPr>
          <p:cNvPr id="6" name="Título 1">
            <a:extLst>
              <a:ext uri="{FF2B5EF4-FFF2-40B4-BE49-F238E27FC236}">
                <a16:creationId xmlns:a16="http://schemas.microsoft.com/office/drawing/2014/main" id="{490C2022-56A9-4D43-B758-5DCC4D17AC8D}"/>
              </a:ext>
            </a:extLst>
          </p:cNvPr>
          <p:cNvSpPr txBox="1">
            <a:spLocks/>
          </p:cNvSpPr>
          <p:nvPr/>
        </p:nvSpPr>
        <p:spPr>
          <a:xfrm>
            <a:off x="0" y="136525"/>
            <a:ext cx="50722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chemeClr val="bg1"/>
                </a:solidFill>
                <a:effectLst>
                  <a:outerShdw blurRad="38100" dist="38100" dir="2700000" algn="tl">
                    <a:srgbClr val="000000">
                      <a:alpha val="43137"/>
                    </a:srgbClr>
                  </a:outerShdw>
                </a:effectLst>
                <a:latin typeface="+mn-lt"/>
              </a:rPr>
              <a:t>Simulación con el perfil de radiación ASHRAE</a:t>
            </a:r>
            <a:endParaRPr lang="es-ES" sz="2800" b="1" dirty="0">
              <a:solidFill>
                <a:schemeClr val="bg1"/>
              </a:solidFill>
              <a:effectLst>
                <a:outerShdw blurRad="38100" dist="38100" dir="2700000" algn="tl">
                  <a:srgbClr val="000000">
                    <a:alpha val="43137"/>
                  </a:srgbClr>
                </a:outerShdw>
              </a:effectLst>
              <a:latin typeface="+mn-lt"/>
            </a:endParaRPr>
          </a:p>
        </p:txBody>
      </p:sp>
      <p:sp>
        <p:nvSpPr>
          <p:cNvPr id="7" name="Rectángulo 6">
            <a:extLst>
              <a:ext uri="{FF2B5EF4-FFF2-40B4-BE49-F238E27FC236}">
                <a16:creationId xmlns:a16="http://schemas.microsoft.com/office/drawing/2014/main" id="{AFBC03B1-FF52-4B1B-ABD3-53552ADA45AC}"/>
              </a:ext>
            </a:extLst>
          </p:cNvPr>
          <p:cNvSpPr/>
          <p:nvPr/>
        </p:nvSpPr>
        <p:spPr>
          <a:xfrm>
            <a:off x="619652" y="1741834"/>
            <a:ext cx="3649290" cy="1938992"/>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A partir de la simulación, se puede observar que el controlador DMC, ajusta adecuadamente las acciones de control ante los diferentes valores del perfil de radiación.</a:t>
            </a:r>
            <a:endParaRPr lang="es-ES" sz="2000" dirty="0"/>
          </a:p>
        </p:txBody>
      </p:sp>
      <p:pic>
        <p:nvPicPr>
          <p:cNvPr id="9" name="Imagen 8">
            <a:extLst>
              <a:ext uri="{FF2B5EF4-FFF2-40B4-BE49-F238E27FC236}">
                <a16:creationId xmlns:a16="http://schemas.microsoft.com/office/drawing/2014/main" id="{2514D484-466E-4029-88F3-8AC91314141D}"/>
              </a:ext>
            </a:extLst>
          </p:cNvPr>
          <p:cNvPicPr>
            <a:picLocks noChangeAspect="1"/>
          </p:cNvPicPr>
          <p:nvPr/>
        </p:nvPicPr>
        <p:blipFill rotWithShape="1">
          <a:blip r:embed="rId2"/>
          <a:srcRect l="25217" t="10995" r="27065" b="17085"/>
          <a:stretch/>
        </p:blipFill>
        <p:spPr>
          <a:xfrm>
            <a:off x="4888593" y="62630"/>
            <a:ext cx="7303407" cy="6188765"/>
          </a:xfrm>
          <a:prstGeom prst="rect">
            <a:avLst/>
          </a:prstGeom>
        </p:spPr>
      </p:pic>
      <p:sp>
        <p:nvSpPr>
          <p:cNvPr id="10" name="Rectángulo 9">
            <a:extLst>
              <a:ext uri="{FF2B5EF4-FFF2-40B4-BE49-F238E27FC236}">
                <a16:creationId xmlns:a16="http://schemas.microsoft.com/office/drawing/2014/main" id="{04CB32C5-5799-485B-930F-FF1B4F1F2541}"/>
              </a:ext>
            </a:extLst>
          </p:cNvPr>
          <p:cNvSpPr/>
          <p:nvPr/>
        </p:nvSpPr>
        <p:spPr>
          <a:xfrm>
            <a:off x="619652" y="4076557"/>
            <a:ext cx="3649290" cy="163121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Se puede observar que si la irradiancia disminuye el caudal también lo hace para mantener la temperatura de salida en el valor de referencia.</a:t>
            </a:r>
            <a:endParaRPr lang="es-ES" sz="2000" dirty="0"/>
          </a:p>
        </p:txBody>
      </p:sp>
    </p:spTree>
    <p:extLst>
      <p:ext uri="{BB962C8B-B14F-4D97-AF65-F5344CB8AC3E}">
        <p14:creationId xmlns:p14="http://schemas.microsoft.com/office/powerpoint/2010/main" val="1487408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82</a:t>
            </a:fld>
            <a:endParaRPr lang="es-ES"/>
          </a:p>
        </p:txBody>
      </p:sp>
      <p:sp>
        <p:nvSpPr>
          <p:cNvPr id="6" name="Título 1">
            <a:extLst>
              <a:ext uri="{FF2B5EF4-FFF2-40B4-BE49-F238E27FC236}">
                <a16:creationId xmlns:a16="http://schemas.microsoft.com/office/drawing/2014/main" id="{490C2022-56A9-4D43-B758-5DCC4D17AC8D}"/>
              </a:ext>
            </a:extLst>
          </p:cNvPr>
          <p:cNvSpPr txBox="1">
            <a:spLocks/>
          </p:cNvSpPr>
          <p:nvPr/>
        </p:nvSpPr>
        <p:spPr>
          <a:xfrm>
            <a:off x="0" y="136525"/>
            <a:ext cx="5072270"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chemeClr val="bg1"/>
                </a:solidFill>
                <a:effectLst>
                  <a:outerShdw blurRad="38100" dist="38100" dir="2700000" algn="tl">
                    <a:srgbClr val="000000">
                      <a:alpha val="43137"/>
                    </a:srgbClr>
                  </a:outerShdw>
                </a:effectLst>
                <a:latin typeface="+mn-lt"/>
              </a:rPr>
              <a:t>Simulación con perturbaciones en el perfil de radiación ASHRAE</a:t>
            </a:r>
            <a:endParaRPr lang="es-ES" sz="2800" b="1" dirty="0">
              <a:solidFill>
                <a:schemeClr val="bg1"/>
              </a:solidFill>
              <a:effectLst>
                <a:outerShdw blurRad="38100" dist="38100" dir="2700000" algn="tl">
                  <a:srgbClr val="000000">
                    <a:alpha val="43137"/>
                  </a:srgbClr>
                </a:outerShdw>
              </a:effectLst>
              <a:latin typeface="+mn-lt"/>
            </a:endParaRPr>
          </a:p>
        </p:txBody>
      </p:sp>
      <p:sp>
        <p:nvSpPr>
          <p:cNvPr id="7" name="Rectángulo 6">
            <a:extLst>
              <a:ext uri="{FF2B5EF4-FFF2-40B4-BE49-F238E27FC236}">
                <a16:creationId xmlns:a16="http://schemas.microsoft.com/office/drawing/2014/main" id="{AFBC03B1-FF52-4B1B-ABD3-53552ADA45AC}"/>
              </a:ext>
            </a:extLst>
          </p:cNvPr>
          <p:cNvSpPr/>
          <p:nvPr/>
        </p:nvSpPr>
        <p:spPr>
          <a:xfrm>
            <a:off x="711490" y="1618279"/>
            <a:ext cx="3649290" cy="707886"/>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El valor de irradiancia presenta un alto grado de incertidumbre</a:t>
            </a:r>
            <a:endParaRPr lang="es-ES" sz="2000" dirty="0"/>
          </a:p>
        </p:txBody>
      </p:sp>
      <p:sp>
        <p:nvSpPr>
          <p:cNvPr id="8" name="Rectángulo 7">
            <a:extLst>
              <a:ext uri="{FF2B5EF4-FFF2-40B4-BE49-F238E27FC236}">
                <a16:creationId xmlns:a16="http://schemas.microsoft.com/office/drawing/2014/main" id="{BBB809BC-6E60-49FC-8113-CB12429CBA6B}"/>
              </a:ext>
            </a:extLst>
          </p:cNvPr>
          <p:cNvSpPr/>
          <p:nvPr/>
        </p:nvSpPr>
        <p:spPr>
          <a:xfrm>
            <a:off x="711490" y="2630557"/>
            <a:ext cx="3649290" cy="317009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Para poder estimar el efecto de perturbaciones por paso de nubes pasajeras sobre el campo de colectores, se presenta un escenario donde nubes puntuales bloquean el 50% de irradiancia, estas perturbaciones se dan en t = 10:00 y 14:30 (hora local), y tienen una duración de 30 minutos.</a:t>
            </a:r>
            <a:endParaRPr lang="es-ES" sz="2000" dirty="0"/>
          </a:p>
        </p:txBody>
      </p:sp>
      <p:pic>
        <p:nvPicPr>
          <p:cNvPr id="5" name="Imagen 4">
            <a:extLst>
              <a:ext uri="{FF2B5EF4-FFF2-40B4-BE49-F238E27FC236}">
                <a16:creationId xmlns:a16="http://schemas.microsoft.com/office/drawing/2014/main" id="{FA35C98D-DC2B-4F8B-83E7-C45098E88A06}"/>
              </a:ext>
            </a:extLst>
          </p:cNvPr>
          <p:cNvPicPr>
            <a:picLocks noChangeAspect="1"/>
          </p:cNvPicPr>
          <p:nvPr/>
        </p:nvPicPr>
        <p:blipFill rotWithShape="1">
          <a:blip r:embed="rId2"/>
          <a:srcRect l="27609" t="19613" r="29375" b="7294"/>
          <a:stretch/>
        </p:blipFill>
        <p:spPr>
          <a:xfrm>
            <a:off x="5635486" y="136525"/>
            <a:ext cx="6520070" cy="6228785"/>
          </a:xfrm>
          <a:prstGeom prst="rect">
            <a:avLst/>
          </a:prstGeom>
        </p:spPr>
      </p:pic>
    </p:spTree>
    <p:extLst>
      <p:ext uri="{BB962C8B-B14F-4D97-AF65-F5344CB8AC3E}">
        <p14:creationId xmlns:p14="http://schemas.microsoft.com/office/powerpoint/2010/main" val="1054483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0760"/>
            <a:ext cx="12192000" cy="6858000"/>
          </a:xfrm>
          <a:prstGeom prst="rect">
            <a:avLst/>
          </a:prstGeom>
        </p:spPr>
      </p:pic>
      <p:sp>
        <p:nvSpPr>
          <p:cNvPr id="2" name="Título 1"/>
          <p:cNvSpPr>
            <a:spLocks noGrp="1"/>
          </p:cNvSpPr>
          <p:nvPr>
            <p:ph type="ctrTitle"/>
          </p:nvPr>
        </p:nvSpPr>
        <p:spPr>
          <a:xfrm>
            <a:off x="1987825" y="2431607"/>
            <a:ext cx="9051236" cy="1572541"/>
          </a:xfrm>
        </p:spPr>
        <p:txBody>
          <a:bodyPr>
            <a:normAutofit/>
          </a:bodyPr>
          <a:lstStyle/>
          <a:p>
            <a:r>
              <a:rPr lang="es-ES" dirty="0"/>
              <a:t>Conclusiones</a:t>
            </a:r>
            <a:endParaRPr lang="es-ES" sz="3200" i="1" dirty="0">
              <a:latin typeface="+mn-lt"/>
            </a:endParaRPr>
          </a:p>
        </p:txBody>
      </p:sp>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83</a:t>
            </a:fld>
            <a:endParaRPr lang="es-ES" dirty="0">
              <a:latin typeface="+mn-lt"/>
            </a:endParaRP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Tree>
    <p:extLst>
      <p:ext uri="{BB962C8B-B14F-4D97-AF65-F5344CB8AC3E}">
        <p14:creationId xmlns:p14="http://schemas.microsoft.com/office/powerpoint/2010/main" val="2108855586"/>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84</a:t>
            </a:fld>
            <a:endParaRPr lang="es-ES"/>
          </a:p>
        </p:txBody>
      </p:sp>
      <p:sp>
        <p:nvSpPr>
          <p:cNvPr id="8" name="Rectángulo 7">
            <a:extLst>
              <a:ext uri="{FF2B5EF4-FFF2-40B4-BE49-F238E27FC236}">
                <a16:creationId xmlns:a16="http://schemas.microsoft.com/office/drawing/2014/main" id="{BBB809BC-6E60-49FC-8113-CB12429CBA6B}"/>
              </a:ext>
            </a:extLst>
          </p:cNvPr>
          <p:cNvSpPr/>
          <p:nvPr/>
        </p:nvSpPr>
        <p:spPr>
          <a:xfrm>
            <a:off x="815008" y="1364869"/>
            <a:ext cx="10561983" cy="224676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Gracias a las condiciones geográficas, topográficas y climatológicas únicas del Ecuador, el potencial solar disponible es elevado. Esta realidad ha pasado desapercibida por muchos años, a pesar de que en muchas partes del mundo la utilización de energías renovables ya están en una etapa de producción industrial. El conocimiento y la experimentación de diferentes técnicas alternativas de producción eléctrica es de vital importancia no solo para ayudar al medio ambiente, sino que contribuyen al desarrollo económico y social del país. Se debe incentivar proyectos que aprovechen este recuso ya que pueden satisfacer diferentes necesidades de la comunidad y la industria.</a:t>
            </a:r>
            <a:endParaRPr lang="es-ES" sz="2000" dirty="0"/>
          </a:p>
        </p:txBody>
      </p:sp>
      <p:sp>
        <p:nvSpPr>
          <p:cNvPr id="9" name="Título 1">
            <a:extLst>
              <a:ext uri="{FF2B5EF4-FFF2-40B4-BE49-F238E27FC236}">
                <a16:creationId xmlns:a16="http://schemas.microsoft.com/office/drawing/2014/main" id="{A4F722DC-890C-425D-941A-61BB7E1E9CFA}"/>
              </a:ext>
            </a:extLst>
          </p:cNvPr>
          <p:cNvSpPr txBox="1">
            <a:spLocks/>
          </p:cNvSpPr>
          <p:nvPr/>
        </p:nvSpPr>
        <p:spPr>
          <a:xfrm>
            <a:off x="183031" y="256505"/>
            <a:ext cx="8355497"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effectLst>
                  <a:outerShdw blurRad="38100" dist="38100" dir="2700000" algn="tl">
                    <a:srgbClr val="000000">
                      <a:alpha val="43137"/>
                    </a:srgbClr>
                  </a:outerShdw>
                </a:effectLst>
                <a:latin typeface="+mn-lt"/>
              </a:rPr>
              <a:t>Conclusiones </a:t>
            </a:r>
          </a:p>
        </p:txBody>
      </p:sp>
      <p:sp>
        <p:nvSpPr>
          <p:cNvPr id="10" name="Rectángulo 9">
            <a:extLst>
              <a:ext uri="{FF2B5EF4-FFF2-40B4-BE49-F238E27FC236}">
                <a16:creationId xmlns:a16="http://schemas.microsoft.com/office/drawing/2014/main" id="{A95828FE-5174-49EF-8FAC-1D4EFD5288AF}"/>
              </a:ext>
            </a:extLst>
          </p:cNvPr>
          <p:cNvSpPr/>
          <p:nvPr/>
        </p:nvSpPr>
        <p:spPr>
          <a:xfrm>
            <a:off x="815008" y="3860609"/>
            <a:ext cx="10561983" cy="224676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Se han presentado dos modelos que simulan el comportamiento dinámico de la central </a:t>
            </a:r>
            <a:r>
              <a:rPr lang="es-EC" sz="2000" dirty="0" err="1"/>
              <a:t>termosolar</a:t>
            </a:r>
            <a:r>
              <a:rPr lang="es-EC" sz="2000" dirty="0"/>
              <a:t> por concentración. El modelo por parámetros distribuidos es ampliamente reconocido en la literatura, y describe adecuadamente las diferentes variables que influyen en el proceso, toma en cuenta parámetros como: irradiancia, temperatura ambiente, características técnicas de construcción y, de fluido, </a:t>
            </a:r>
            <a:r>
              <a:rPr lang="es-EC" sz="2000" dirty="0" err="1"/>
              <a:t>etc</a:t>
            </a:r>
            <a:r>
              <a:rPr lang="es-EC" sz="2000" dirty="0"/>
              <a:t>, y permite que la planta se simule en diferentes escenarios. Cuando se linealiza este modelo es posible una aproximación adecuada del comportamiento en un punto de operación específico, y de esta manera se tiene una idea del comportamiento de la planta.</a:t>
            </a:r>
            <a:endParaRPr lang="es-ES" sz="2000" dirty="0"/>
          </a:p>
        </p:txBody>
      </p:sp>
    </p:spTree>
    <p:extLst>
      <p:ext uri="{BB962C8B-B14F-4D97-AF65-F5344CB8AC3E}">
        <p14:creationId xmlns:p14="http://schemas.microsoft.com/office/powerpoint/2010/main" val="39183546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85</a:t>
            </a:fld>
            <a:endParaRPr lang="es-ES"/>
          </a:p>
        </p:txBody>
      </p:sp>
      <p:sp>
        <p:nvSpPr>
          <p:cNvPr id="8" name="Rectángulo 7">
            <a:extLst>
              <a:ext uri="{FF2B5EF4-FFF2-40B4-BE49-F238E27FC236}">
                <a16:creationId xmlns:a16="http://schemas.microsoft.com/office/drawing/2014/main" id="{BBB809BC-6E60-49FC-8113-CB12429CBA6B}"/>
              </a:ext>
            </a:extLst>
          </p:cNvPr>
          <p:cNvSpPr/>
          <p:nvPr/>
        </p:nvSpPr>
        <p:spPr>
          <a:xfrm>
            <a:off x="815008" y="1364869"/>
            <a:ext cx="10561983" cy="255454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Como se ha podido observar, el control predictivo basado en matriz dinámica ofrece una solución a este tipo de sistemas, a pesar de que la fuente principal de energía no es regulable y es intermitente, se asegura una temperatura a la salida del campo de colectores que puede ser aprovechada para la generación eléctrica. Sin embargo, ya que el controlador DMC depende de modelo matemático, y en el caso de este tipo de plantas, la respuesta es diferente en distintos puntos de operación, esta técnica de control mejora su desempeño cuando se aplica en conjunto con técnicas de control adaptativas, que permitan obtenerlos parámetros del modelo y de sintonización.</a:t>
            </a:r>
            <a:endParaRPr lang="es-ES" sz="2000" dirty="0"/>
          </a:p>
        </p:txBody>
      </p:sp>
      <p:sp>
        <p:nvSpPr>
          <p:cNvPr id="9" name="Título 1">
            <a:extLst>
              <a:ext uri="{FF2B5EF4-FFF2-40B4-BE49-F238E27FC236}">
                <a16:creationId xmlns:a16="http://schemas.microsoft.com/office/drawing/2014/main" id="{A4F722DC-890C-425D-941A-61BB7E1E9CFA}"/>
              </a:ext>
            </a:extLst>
          </p:cNvPr>
          <p:cNvSpPr txBox="1">
            <a:spLocks/>
          </p:cNvSpPr>
          <p:nvPr/>
        </p:nvSpPr>
        <p:spPr>
          <a:xfrm>
            <a:off x="183031" y="256505"/>
            <a:ext cx="8355497"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effectLst>
                  <a:outerShdw blurRad="38100" dist="38100" dir="2700000" algn="tl">
                    <a:srgbClr val="000000">
                      <a:alpha val="43137"/>
                    </a:srgbClr>
                  </a:outerShdw>
                </a:effectLst>
                <a:latin typeface="+mn-lt"/>
              </a:rPr>
              <a:t>Conclusiones </a:t>
            </a:r>
          </a:p>
        </p:txBody>
      </p:sp>
      <p:sp>
        <p:nvSpPr>
          <p:cNvPr id="10" name="Rectángulo 9">
            <a:extLst>
              <a:ext uri="{FF2B5EF4-FFF2-40B4-BE49-F238E27FC236}">
                <a16:creationId xmlns:a16="http://schemas.microsoft.com/office/drawing/2014/main" id="{A95828FE-5174-49EF-8FAC-1D4EFD5288AF}"/>
              </a:ext>
            </a:extLst>
          </p:cNvPr>
          <p:cNvSpPr/>
          <p:nvPr/>
        </p:nvSpPr>
        <p:spPr>
          <a:xfrm>
            <a:off x="815008" y="4366058"/>
            <a:ext cx="10561983" cy="132343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Se ha validado el controlador cuando el valor de la referencia varía en un escalón, sin embargo estas variaciones solo ponen a prueba la dinámica del sistema controlado, y posiblemente no sea el comportamiento real, dado que como se mencionó anteriormente se deben considerar los diferentes puntos de operación del sistema.</a:t>
            </a:r>
            <a:endParaRPr lang="es-ES" sz="2000" dirty="0"/>
          </a:p>
        </p:txBody>
      </p:sp>
    </p:spTree>
    <p:extLst>
      <p:ext uri="{BB962C8B-B14F-4D97-AF65-F5344CB8AC3E}">
        <p14:creationId xmlns:p14="http://schemas.microsoft.com/office/powerpoint/2010/main" val="1324218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86</a:t>
            </a:fld>
            <a:endParaRPr lang="es-ES"/>
          </a:p>
        </p:txBody>
      </p:sp>
      <p:sp>
        <p:nvSpPr>
          <p:cNvPr id="8" name="Rectángulo 7">
            <a:extLst>
              <a:ext uri="{FF2B5EF4-FFF2-40B4-BE49-F238E27FC236}">
                <a16:creationId xmlns:a16="http://schemas.microsoft.com/office/drawing/2014/main" id="{BBB809BC-6E60-49FC-8113-CB12429CBA6B}"/>
              </a:ext>
            </a:extLst>
          </p:cNvPr>
          <p:cNvSpPr/>
          <p:nvPr/>
        </p:nvSpPr>
        <p:spPr>
          <a:xfrm>
            <a:off x="815008" y="1607731"/>
            <a:ext cx="10561983"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La simulación del sistema con parámetros distribuidos y control DMC, permite obtener comportamientos con diferentes valores de radiación, es importante asegurar esta variable, y esto se logra con la implementación de un sistema de seguimiento solar controlado.</a:t>
            </a:r>
            <a:endParaRPr lang="es-ES" sz="2000" dirty="0"/>
          </a:p>
        </p:txBody>
      </p:sp>
      <p:sp>
        <p:nvSpPr>
          <p:cNvPr id="9" name="Título 1">
            <a:extLst>
              <a:ext uri="{FF2B5EF4-FFF2-40B4-BE49-F238E27FC236}">
                <a16:creationId xmlns:a16="http://schemas.microsoft.com/office/drawing/2014/main" id="{A4F722DC-890C-425D-941A-61BB7E1E9CFA}"/>
              </a:ext>
            </a:extLst>
          </p:cNvPr>
          <p:cNvSpPr txBox="1">
            <a:spLocks/>
          </p:cNvSpPr>
          <p:nvPr/>
        </p:nvSpPr>
        <p:spPr>
          <a:xfrm>
            <a:off x="183031" y="256505"/>
            <a:ext cx="8355497"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effectLst>
                  <a:outerShdw blurRad="38100" dist="38100" dir="2700000" algn="tl">
                    <a:srgbClr val="000000">
                      <a:alpha val="43137"/>
                    </a:srgbClr>
                  </a:outerShdw>
                </a:effectLst>
                <a:latin typeface="+mn-lt"/>
              </a:rPr>
              <a:t>Conclusiones </a:t>
            </a:r>
          </a:p>
        </p:txBody>
      </p:sp>
      <p:sp>
        <p:nvSpPr>
          <p:cNvPr id="10" name="Rectángulo 9">
            <a:extLst>
              <a:ext uri="{FF2B5EF4-FFF2-40B4-BE49-F238E27FC236}">
                <a16:creationId xmlns:a16="http://schemas.microsoft.com/office/drawing/2014/main" id="{A95828FE-5174-49EF-8FAC-1D4EFD5288AF}"/>
              </a:ext>
            </a:extLst>
          </p:cNvPr>
          <p:cNvSpPr/>
          <p:nvPr/>
        </p:nvSpPr>
        <p:spPr>
          <a:xfrm>
            <a:off x="815008" y="3320321"/>
            <a:ext cx="10561983" cy="132343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La estrategia de control DMC puede ser fácilmente implementada en un caso multivariable, sin la necesidad de una difícil re-escritura del código propuesto. También se puede mejorar la predicción si se introduce un modelo de perturbaciones medibles al sistema, que de igual manera no requiere mayor trabajo en el código realizado.</a:t>
            </a:r>
            <a:endParaRPr lang="es-ES" sz="2000" dirty="0"/>
          </a:p>
        </p:txBody>
      </p:sp>
    </p:spTree>
    <p:extLst>
      <p:ext uri="{BB962C8B-B14F-4D97-AF65-F5344CB8AC3E}">
        <p14:creationId xmlns:p14="http://schemas.microsoft.com/office/powerpoint/2010/main" val="1164567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0760"/>
            <a:ext cx="12192000" cy="6858000"/>
          </a:xfrm>
          <a:prstGeom prst="rect">
            <a:avLst/>
          </a:prstGeom>
        </p:spPr>
      </p:pic>
      <p:sp>
        <p:nvSpPr>
          <p:cNvPr id="2" name="Título 1"/>
          <p:cNvSpPr>
            <a:spLocks noGrp="1"/>
          </p:cNvSpPr>
          <p:nvPr>
            <p:ph type="ctrTitle"/>
          </p:nvPr>
        </p:nvSpPr>
        <p:spPr>
          <a:xfrm>
            <a:off x="1987825" y="2431607"/>
            <a:ext cx="9051236" cy="1572541"/>
          </a:xfrm>
        </p:spPr>
        <p:txBody>
          <a:bodyPr>
            <a:normAutofit/>
          </a:bodyPr>
          <a:lstStyle/>
          <a:p>
            <a:r>
              <a:rPr lang="es-ES" dirty="0"/>
              <a:t>Recomendaciones</a:t>
            </a:r>
            <a:endParaRPr lang="es-ES" sz="3200" i="1" dirty="0">
              <a:latin typeface="+mn-lt"/>
            </a:endParaRPr>
          </a:p>
        </p:txBody>
      </p:sp>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87</a:t>
            </a:fld>
            <a:endParaRPr lang="es-ES" dirty="0">
              <a:latin typeface="+mn-lt"/>
            </a:endParaRP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Tree>
    <p:extLst>
      <p:ext uri="{BB962C8B-B14F-4D97-AF65-F5344CB8AC3E}">
        <p14:creationId xmlns:p14="http://schemas.microsoft.com/office/powerpoint/2010/main" val="442158703"/>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83DB3E3-BB55-47FB-9036-76FA61676E1B}"/>
              </a:ext>
            </a:extLst>
          </p:cNvPr>
          <p:cNvSpPr>
            <a:spLocks noGrp="1"/>
          </p:cNvSpPr>
          <p:nvPr>
            <p:ph type="sldNum" sz="quarter" idx="12"/>
          </p:nvPr>
        </p:nvSpPr>
        <p:spPr/>
        <p:txBody>
          <a:bodyPr/>
          <a:lstStyle/>
          <a:p>
            <a:fld id="{885F3971-D4EA-4750-870A-E840FF82DE7C}" type="slidenum">
              <a:rPr lang="es-ES" smtClean="0"/>
              <a:pPr/>
              <a:t>88</a:t>
            </a:fld>
            <a:endParaRPr lang="es-ES"/>
          </a:p>
        </p:txBody>
      </p:sp>
      <p:sp>
        <p:nvSpPr>
          <p:cNvPr id="8" name="Rectángulo 7">
            <a:extLst>
              <a:ext uri="{FF2B5EF4-FFF2-40B4-BE49-F238E27FC236}">
                <a16:creationId xmlns:a16="http://schemas.microsoft.com/office/drawing/2014/main" id="{BBB809BC-6E60-49FC-8113-CB12429CBA6B}"/>
              </a:ext>
            </a:extLst>
          </p:cNvPr>
          <p:cNvSpPr/>
          <p:nvPr/>
        </p:nvSpPr>
        <p:spPr>
          <a:xfrm>
            <a:off x="815008" y="1607731"/>
            <a:ext cx="10561983"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Se debe hacer una investigación completa de la capacidad solar en el Ecuador, es necesario obtener perfiles de radiación reales, que de esta manera sea posible simular y analizar el comportamiento del sistema para días con alta, media y baja radiación solar.</a:t>
            </a:r>
            <a:endParaRPr lang="es-ES" sz="2000" dirty="0"/>
          </a:p>
        </p:txBody>
      </p:sp>
      <p:sp>
        <p:nvSpPr>
          <p:cNvPr id="9" name="Título 1">
            <a:extLst>
              <a:ext uri="{FF2B5EF4-FFF2-40B4-BE49-F238E27FC236}">
                <a16:creationId xmlns:a16="http://schemas.microsoft.com/office/drawing/2014/main" id="{A4F722DC-890C-425D-941A-61BB7E1E9CFA}"/>
              </a:ext>
            </a:extLst>
          </p:cNvPr>
          <p:cNvSpPr txBox="1">
            <a:spLocks/>
          </p:cNvSpPr>
          <p:nvPr/>
        </p:nvSpPr>
        <p:spPr>
          <a:xfrm>
            <a:off x="183031" y="256505"/>
            <a:ext cx="8355497" cy="12095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effectLst>
                  <a:outerShdw blurRad="38100" dist="38100" dir="2700000" algn="tl">
                    <a:srgbClr val="000000">
                      <a:alpha val="43137"/>
                    </a:srgbClr>
                  </a:outerShdw>
                </a:effectLst>
                <a:latin typeface="+mn-lt"/>
              </a:rPr>
              <a:t>Recomendaciones </a:t>
            </a:r>
          </a:p>
        </p:txBody>
      </p:sp>
      <p:sp>
        <p:nvSpPr>
          <p:cNvPr id="10" name="Rectángulo 9">
            <a:extLst>
              <a:ext uri="{FF2B5EF4-FFF2-40B4-BE49-F238E27FC236}">
                <a16:creationId xmlns:a16="http://schemas.microsoft.com/office/drawing/2014/main" id="{A95828FE-5174-49EF-8FAC-1D4EFD5288AF}"/>
              </a:ext>
            </a:extLst>
          </p:cNvPr>
          <p:cNvSpPr/>
          <p:nvPr/>
        </p:nvSpPr>
        <p:spPr>
          <a:xfrm>
            <a:off x="815008" y="3080984"/>
            <a:ext cx="10561983" cy="1015663"/>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Se recomienda que para trabajos futuros el controlador propuesto, se compare con diferentes estrategias de control tanto clásicas como avanzadas, y así se podrá realizar una retroalimentación que permita mejorar el controlador DMC.</a:t>
            </a:r>
            <a:endParaRPr lang="es-ES" sz="2000" dirty="0"/>
          </a:p>
        </p:txBody>
      </p:sp>
      <p:sp>
        <p:nvSpPr>
          <p:cNvPr id="6" name="Rectángulo 5">
            <a:extLst>
              <a:ext uri="{FF2B5EF4-FFF2-40B4-BE49-F238E27FC236}">
                <a16:creationId xmlns:a16="http://schemas.microsoft.com/office/drawing/2014/main" id="{C82D5D34-3F99-4441-9831-9755BD7E6B8A}"/>
              </a:ext>
            </a:extLst>
          </p:cNvPr>
          <p:cNvSpPr/>
          <p:nvPr/>
        </p:nvSpPr>
        <p:spPr>
          <a:xfrm>
            <a:off x="815008" y="4564779"/>
            <a:ext cx="10561983" cy="132343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a:t>Con los resultados obtenidos, se recomienda realizar mantenimiento y mejoras mecánicas en la central </a:t>
            </a:r>
            <a:r>
              <a:rPr lang="es-EC" sz="2000" dirty="0" err="1"/>
              <a:t>termosolar</a:t>
            </a:r>
            <a:r>
              <a:rPr lang="es-EC" sz="2000" dirty="0"/>
              <a:t> de la Universidad de las Fuerzas Armadas. El pleno funcionamiento de esta planta da paso a la investigación de sistemas de control y automatización que se pueden aplicar a este tipo de procesos.</a:t>
            </a:r>
            <a:endParaRPr lang="es-ES" sz="2000" dirty="0"/>
          </a:p>
        </p:txBody>
      </p:sp>
    </p:spTree>
    <p:extLst>
      <p:ext uri="{BB962C8B-B14F-4D97-AF65-F5344CB8AC3E}">
        <p14:creationId xmlns:p14="http://schemas.microsoft.com/office/powerpoint/2010/main" val="4167272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30760"/>
            <a:ext cx="12192000" cy="6858000"/>
          </a:xfrm>
          <a:prstGeom prst="rect">
            <a:avLst/>
          </a:prstGeom>
        </p:spPr>
      </p:pic>
      <p:sp>
        <p:nvSpPr>
          <p:cNvPr id="2" name="Título 1"/>
          <p:cNvSpPr>
            <a:spLocks noGrp="1"/>
          </p:cNvSpPr>
          <p:nvPr>
            <p:ph type="ctrTitle"/>
          </p:nvPr>
        </p:nvSpPr>
        <p:spPr>
          <a:xfrm>
            <a:off x="1987825" y="2431607"/>
            <a:ext cx="9051236" cy="1572541"/>
          </a:xfrm>
        </p:spPr>
        <p:txBody>
          <a:bodyPr>
            <a:normAutofit/>
          </a:bodyPr>
          <a:lstStyle/>
          <a:p>
            <a:r>
              <a:rPr lang="es-ES" dirty="0"/>
              <a:t>Gracias</a:t>
            </a:r>
            <a:endParaRPr lang="es-ES" sz="3200" i="1" dirty="0">
              <a:latin typeface="+mn-lt"/>
            </a:endParaRPr>
          </a:p>
        </p:txBody>
      </p:sp>
      <p:sp>
        <p:nvSpPr>
          <p:cNvPr id="7" name="Marcador de número de diapositiva 6"/>
          <p:cNvSpPr>
            <a:spLocks noGrp="1"/>
          </p:cNvSpPr>
          <p:nvPr>
            <p:ph type="sldNum" sz="quarter" idx="12"/>
          </p:nvPr>
        </p:nvSpPr>
        <p:spPr/>
        <p:txBody>
          <a:bodyPr/>
          <a:lstStyle/>
          <a:p>
            <a:fld id="{885F3971-D4EA-4750-870A-E840FF82DE7C}" type="slidenum">
              <a:rPr lang="es-ES" smtClean="0">
                <a:latin typeface="+mn-lt"/>
              </a:rPr>
              <a:t>89</a:t>
            </a:fld>
            <a:endParaRPr lang="es-ES" dirty="0">
              <a:latin typeface="+mn-lt"/>
            </a:endParaRPr>
          </a:p>
        </p:txBody>
      </p:sp>
      <p:sp>
        <p:nvSpPr>
          <p:cNvPr id="12" name="Rectángulo 11">
            <a:extLst>
              <a:ext uri="{FF2B5EF4-FFF2-40B4-BE49-F238E27FC236}">
                <a16:creationId xmlns:a16="http://schemas.microsoft.com/office/drawing/2014/main" id="{3DAE1F83-26AC-4219-95ED-174F225BDFBE}"/>
              </a:ext>
            </a:extLst>
          </p:cNvPr>
          <p:cNvSpPr/>
          <p:nvPr/>
        </p:nvSpPr>
        <p:spPr>
          <a:xfrm>
            <a:off x="4770783" y="6352288"/>
            <a:ext cx="2650432" cy="523220"/>
          </a:xfrm>
          <a:prstGeom prst="rect">
            <a:avLst/>
          </a:prstGeom>
        </p:spPr>
        <p:txBody>
          <a:bodyPr wrap="square">
            <a:spAutoFit/>
          </a:bodyPr>
          <a:lstStyle/>
          <a:p>
            <a:pPr algn="ctr"/>
            <a:r>
              <a:rPr lang="es-ES" sz="1400" b="1" dirty="0">
                <a:solidFill>
                  <a:srgbClr val="9BB69B"/>
                </a:solidFill>
              </a:rPr>
              <a:t>SANGOLQUÍ - ECUADOR</a:t>
            </a:r>
          </a:p>
          <a:p>
            <a:pPr algn="ctr"/>
            <a:r>
              <a:rPr lang="es-ES" sz="1400" b="1" dirty="0">
                <a:solidFill>
                  <a:srgbClr val="9BB69B"/>
                </a:solidFill>
              </a:rPr>
              <a:t>2018</a:t>
            </a:r>
          </a:p>
        </p:txBody>
      </p:sp>
    </p:spTree>
    <p:extLst>
      <p:ext uri="{BB962C8B-B14F-4D97-AF65-F5344CB8AC3E}">
        <p14:creationId xmlns:p14="http://schemas.microsoft.com/office/powerpoint/2010/main" val="199227174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127F482-82B4-4AE0-B949-22CA0D0D4F8C}"/>
              </a:ext>
            </a:extLst>
          </p:cNvPr>
          <p:cNvSpPr>
            <a:spLocks noGrp="1"/>
          </p:cNvSpPr>
          <p:nvPr>
            <p:ph type="sldNum" sz="quarter" idx="12"/>
          </p:nvPr>
        </p:nvSpPr>
        <p:spPr/>
        <p:txBody>
          <a:bodyPr/>
          <a:lstStyle/>
          <a:p>
            <a:fld id="{885F3971-D4EA-4750-870A-E840FF82DE7C}" type="slidenum">
              <a:rPr lang="es-ES" smtClean="0"/>
              <a:pPr/>
              <a:t>9</a:t>
            </a:fld>
            <a:endParaRPr lang="es-ES"/>
          </a:p>
        </p:txBody>
      </p:sp>
      <p:sp>
        <p:nvSpPr>
          <p:cNvPr id="5" name="Título 1">
            <a:extLst>
              <a:ext uri="{FF2B5EF4-FFF2-40B4-BE49-F238E27FC236}">
                <a16:creationId xmlns:a16="http://schemas.microsoft.com/office/drawing/2014/main" id="{34514C6B-7C5B-48F3-91B4-ED606CDCF384}"/>
              </a:ext>
            </a:extLst>
          </p:cNvPr>
          <p:cNvSpPr txBox="1">
            <a:spLocks/>
          </p:cNvSpPr>
          <p:nvPr/>
        </p:nvSpPr>
        <p:spPr>
          <a:xfrm>
            <a:off x="255104" y="136525"/>
            <a:ext cx="7311887" cy="963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effectLst>
                  <a:outerShdw blurRad="38100" dist="38100" dir="2700000" algn="tl">
                    <a:srgbClr val="000000">
                      <a:alpha val="43137"/>
                    </a:srgbClr>
                  </a:outerShdw>
                </a:effectLst>
                <a:latin typeface="+mn-lt"/>
              </a:rPr>
              <a:t>Planteamiento del Problema</a:t>
            </a:r>
          </a:p>
        </p:txBody>
      </p:sp>
      <p:sp>
        <p:nvSpPr>
          <p:cNvPr id="7" name="Rectángulo 6">
            <a:extLst>
              <a:ext uri="{FF2B5EF4-FFF2-40B4-BE49-F238E27FC236}">
                <a16:creationId xmlns:a16="http://schemas.microsoft.com/office/drawing/2014/main" id="{6618A53A-B928-4F48-A1F4-14761C178DEC}"/>
              </a:ext>
            </a:extLst>
          </p:cNvPr>
          <p:cNvSpPr/>
          <p:nvPr/>
        </p:nvSpPr>
        <p:spPr>
          <a:xfrm>
            <a:off x="528019" y="1344268"/>
            <a:ext cx="6402868" cy="523220"/>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t> Desde el punto de vista del control</a:t>
            </a:r>
          </a:p>
        </p:txBody>
      </p:sp>
      <p:sp>
        <p:nvSpPr>
          <p:cNvPr id="8" name="Rectángulo 7">
            <a:extLst>
              <a:ext uri="{FF2B5EF4-FFF2-40B4-BE49-F238E27FC236}">
                <a16:creationId xmlns:a16="http://schemas.microsoft.com/office/drawing/2014/main" id="{55461A1D-1746-48DC-B4CE-F17ADDCBF277}"/>
              </a:ext>
            </a:extLst>
          </p:cNvPr>
          <p:cNvSpPr/>
          <p:nvPr/>
        </p:nvSpPr>
        <p:spPr>
          <a:xfrm>
            <a:off x="1499774" y="2225538"/>
            <a:ext cx="9854026"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a:t> </a:t>
            </a:r>
            <a:r>
              <a:rPr lang="es-EC" sz="2400" dirty="0"/>
              <a:t>En los sistemas de energía solar la principal fuente de energía, la radiación solar, no puede ser manipulada y, responde a cambios estacionales o perturbaciones ambientales</a:t>
            </a:r>
            <a:endParaRPr lang="es-ES" sz="2400" dirty="0"/>
          </a:p>
        </p:txBody>
      </p:sp>
      <p:sp>
        <p:nvSpPr>
          <p:cNvPr id="10" name="Rectángulo 9">
            <a:extLst>
              <a:ext uri="{FF2B5EF4-FFF2-40B4-BE49-F238E27FC236}">
                <a16:creationId xmlns:a16="http://schemas.microsoft.com/office/drawing/2014/main" id="{DB6DB062-F68D-4242-8949-1729EF1A5677}"/>
              </a:ext>
            </a:extLst>
          </p:cNvPr>
          <p:cNvSpPr/>
          <p:nvPr/>
        </p:nvSpPr>
        <p:spPr>
          <a:xfrm>
            <a:off x="1455669" y="3699340"/>
            <a:ext cx="9854026" cy="1200329"/>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Las plantas </a:t>
            </a:r>
            <a:r>
              <a:rPr lang="es-ES" sz="2400" dirty="0" err="1"/>
              <a:t>termosolares</a:t>
            </a:r>
            <a:r>
              <a:rPr lang="es-ES" sz="2400" dirty="0"/>
              <a:t> tienen características dinámicas cambiantes (no linealidades e incertidumbres), por lo tanto las especificaciones de control son muy ajustadas.</a:t>
            </a:r>
          </a:p>
        </p:txBody>
      </p:sp>
      <p:sp>
        <p:nvSpPr>
          <p:cNvPr id="11" name="Rectángulo 10">
            <a:extLst>
              <a:ext uri="{FF2B5EF4-FFF2-40B4-BE49-F238E27FC236}">
                <a16:creationId xmlns:a16="http://schemas.microsoft.com/office/drawing/2014/main" id="{76FF49B3-7529-4D85-A99D-626B02099E7A}"/>
              </a:ext>
            </a:extLst>
          </p:cNvPr>
          <p:cNvSpPr/>
          <p:nvPr/>
        </p:nvSpPr>
        <p:spPr>
          <a:xfrm>
            <a:off x="3161607" y="3244334"/>
            <a:ext cx="237566" cy="369332"/>
          </a:xfrm>
          <a:prstGeom prst="rect">
            <a:avLst/>
          </a:prstGeom>
        </p:spPr>
        <p:txBody>
          <a:bodyPr wrap="none">
            <a:spAutoFit/>
          </a:bodyPr>
          <a:lstStyle/>
          <a:p>
            <a:r>
              <a:rPr lang="es-ES" dirty="0"/>
              <a:t> </a:t>
            </a:r>
          </a:p>
        </p:txBody>
      </p:sp>
      <p:sp>
        <p:nvSpPr>
          <p:cNvPr id="12" name="Rectángulo 11">
            <a:extLst>
              <a:ext uri="{FF2B5EF4-FFF2-40B4-BE49-F238E27FC236}">
                <a16:creationId xmlns:a16="http://schemas.microsoft.com/office/drawing/2014/main" id="{7468E534-27F2-42A5-A51F-1BAA9A2D116D}"/>
              </a:ext>
            </a:extLst>
          </p:cNvPr>
          <p:cNvSpPr/>
          <p:nvPr/>
        </p:nvSpPr>
        <p:spPr>
          <a:xfrm>
            <a:off x="1455669" y="5070347"/>
            <a:ext cx="9854026" cy="461665"/>
          </a:xfrm>
          <a:prstGeom prst="rect">
            <a:avLst/>
          </a:prstGeom>
          <a:solidFill>
            <a:schemeClr val="bg1">
              <a:lumMod val="95000"/>
            </a:schemeClr>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t>Se necesitan técnicas de control más sofisticadas o avanzada</a:t>
            </a:r>
          </a:p>
        </p:txBody>
      </p:sp>
      <p:cxnSp>
        <p:nvCxnSpPr>
          <p:cNvPr id="14" name="Conector: angular 13">
            <a:extLst>
              <a:ext uri="{FF2B5EF4-FFF2-40B4-BE49-F238E27FC236}">
                <a16:creationId xmlns:a16="http://schemas.microsoft.com/office/drawing/2014/main" id="{A5183C60-48EC-4110-8E74-84228337D94E}"/>
              </a:ext>
            </a:extLst>
          </p:cNvPr>
          <p:cNvCxnSpPr>
            <a:stCxn id="7" idx="1"/>
            <a:endCxn id="8" idx="1"/>
          </p:cNvCxnSpPr>
          <p:nvPr/>
        </p:nvCxnSpPr>
        <p:spPr>
          <a:xfrm rot="10800000" flipH="1" flipV="1">
            <a:off x="528018" y="1605877"/>
            <a:ext cx="971755" cy="1219825"/>
          </a:xfrm>
          <a:prstGeom prst="bentConnector3">
            <a:avLst>
              <a:gd name="adj1" fmla="val -23524"/>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Conector: angular 15">
            <a:extLst>
              <a:ext uri="{FF2B5EF4-FFF2-40B4-BE49-F238E27FC236}">
                <a16:creationId xmlns:a16="http://schemas.microsoft.com/office/drawing/2014/main" id="{69B86290-C8A3-4819-93A4-52DD0AEDA6CE}"/>
              </a:ext>
            </a:extLst>
          </p:cNvPr>
          <p:cNvCxnSpPr>
            <a:stCxn id="7" idx="1"/>
            <a:endCxn id="10" idx="1"/>
          </p:cNvCxnSpPr>
          <p:nvPr/>
        </p:nvCxnSpPr>
        <p:spPr>
          <a:xfrm rot="10800000" flipH="1" flipV="1">
            <a:off x="528019" y="1605877"/>
            <a:ext cx="927650" cy="2693627"/>
          </a:xfrm>
          <a:prstGeom prst="bentConnector3">
            <a:avLst>
              <a:gd name="adj1" fmla="val -24643"/>
            </a:avLst>
          </a:prstGeom>
          <a:ln w="19050">
            <a:tailEnd type="triangle"/>
          </a:ln>
        </p:spPr>
        <p:style>
          <a:lnRef idx="1">
            <a:schemeClr val="dk1"/>
          </a:lnRef>
          <a:fillRef idx="0">
            <a:schemeClr val="dk1"/>
          </a:fillRef>
          <a:effectRef idx="0">
            <a:schemeClr val="dk1"/>
          </a:effectRef>
          <a:fontRef idx="minor">
            <a:schemeClr val="tx1"/>
          </a:fontRef>
        </p:style>
      </p:cxnSp>
      <p:cxnSp>
        <p:nvCxnSpPr>
          <p:cNvPr id="18" name="Conector: angular 17">
            <a:extLst>
              <a:ext uri="{FF2B5EF4-FFF2-40B4-BE49-F238E27FC236}">
                <a16:creationId xmlns:a16="http://schemas.microsoft.com/office/drawing/2014/main" id="{FB86316F-D7F8-4A1F-9927-9AEECD51F5A8}"/>
              </a:ext>
            </a:extLst>
          </p:cNvPr>
          <p:cNvCxnSpPr>
            <a:stCxn id="7" idx="1"/>
            <a:endCxn id="12" idx="1"/>
          </p:cNvCxnSpPr>
          <p:nvPr/>
        </p:nvCxnSpPr>
        <p:spPr>
          <a:xfrm rot="10800000" flipH="1" flipV="1">
            <a:off x="528019" y="1605878"/>
            <a:ext cx="927650" cy="3695302"/>
          </a:xfrm>
          <a:prstGeom prst="bentConnector3">
            <a:avLst>
              <a:gd name="adj1" fmla="val -24643"/>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2614258"/>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1277</TotalTime>
  <Words>4691</Words>
  <Application>Microsoft Office PowerPoint</Application>
  <PresentationFormat>Panorámica</PresentationFormat>
  <Paragraphs>493</Paragraphs>
  <Slides>89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89</vt:i4>
      </vt:variant>
    </vt:vector>
  </HeadingPairs>
  <TitlesOfParts>
    <vt:vector size="94" baseType="lpstr">
      <vt:lpstr>Arial</vt:lpstr>
      <vt:lpstr>Calibri</vt:lpstr>
      <vt:lpstr>Calibri Light</vt:lpstr>
      <vt:lpstr>Cambria Math</vt:lpstr>
      <vt:lpstr>Office Theme</vt:lpstr>
      <vt:lpstr> DISEÑO DE UN CONTROLADOR PREDICTIVO POR MATRIZ DINÁMICA (DMC) DE TEMPERATURA  PARA UNA CENTRAL TERMOSOLAR  DE GENERACIÓN ELÉCTRICA</vt:lpstr>
      <vt:lpstr>Presentación de PowerPoint</vt:lpstr>
      <vt:lpstr>Estado del Arte</vt:lpstr>
      <vt:lpstr>Introducción</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del Sistema de Control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y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Presentación de PowerPoint</vt:lpstr>
      <vt:lpstr>Recomendaciones</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Andy Rodriguez</dc:creator>
  <cp:lastModifiedBy>Andy Rodriguez</cp:lastModifiedBy>
  <cp:revision>176</cp:revision>
  <dcterms:created xsi:type="dcterms:W3CDTF">2016-11-13T18:46:28Z</dcterms:created>
  <dcterms:modified xsi:type="dcterms:W3CDTF">2018-03-06T19:29:42Z</dcterms:modified>
</cp:coreProperties>
</file>