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1" r:id="rId6"/>
    <p:sldId id="262" r:id="rId7"/>
    <p:sldId id="290"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108" y="-3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147960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457940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86073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381315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80299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9287055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59026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58550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658659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741813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547453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221396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647507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206348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3/8/2018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827872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3/8/2018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632284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3/8/2018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72613477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drive.google.com/drive/folders/0B0cQgPjk3WywSXQyY2hDN0dwaWs"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drive.google.com/drive/folders/0B0cQgPjk3WywSXQyY2hDN0dwaWs" TargetMode="External"/><Relationship Id="rId2" Type="http://schemas.openxmlformats.org/officeDocument/2006/relationships/hyperlink" Target="https://drive.google.com/drive/folders/0B0cQgPjk3WywfnpmaGRzUy1wRlk1eUxGNDd2MndmODhjcVJRTk81R054cF9HbUJOTGlRMTA"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drive.google.com/drive/my-drive" TargetMode="External"/><Relationship Id="rId2" Type="http://schemas.openxmlformats.org/officeDocument/2006/relationships/hyperlink" Target="https://drive.google.com/drive/folders/0B0cQgPjk3WywfjhlSGVFczBQb1c4cnpObktKZ0JqRUxVWmpVTm9WT0lQZzRMM0dhaU4xdGc"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drive.google.com/drive/folders/0B0cQgPjk3WywfjJoa3czY2tQT1hnMHprbEUwUWhVSF8yM1FvU05laUVtUVVCQUM4VGFrZE0"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drive.google.com/drive/folders/0B0cQgPjk3WywbjVZUVZZY2M4M2s"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hyperlink" Target="https://drive.google.com/drive/folders/0B0cQgPjk3WywNXZBS0pEcmowU2s"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drive.google.com/drive/folders/0B0cQgPjk3WywblJZVURKdDNuZmM"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drive.google.com/drive/folders/0B0cQgPjk3WywbjVZUVZZY2M4M2s"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www.google.com/url?q=http://www.ebrary.com&amp;sa=D&amp;sntz=1&amp;usg=AFQjCNHJyuIyIdHwQn8s-pICadq-SVPZpw" TargetMode="External"/><Relationship Id="rId2" Type="http://schemas.openxmlformats.org/officeDocument/2006/relationships/hyperlink" Target="http://www.ebrary.com/"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h/" TargetMode="External"/><Relationship Id="rId2" Type="http://schemas.openxmlformats.org/officeDocument/2006/relationships/hyperlink" Target="http://www.ebrary.com/"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www.ceaaces.gob.ec/sitio/wp-content/uploads/2014/01/Informe-3.pdf" TargetMode="External"/><Relationship Id="rId2" Type="http://schemas.openxmlformats.org/officeDocument/2006/relationships/hyperlink" Target="http://www.industrias.gob.ec/" TargetMode="External"/><Relationship Id="rId1" Type="http://schemas.openxmlformats.org/officeDocument/2006/relationships/slideLayout" Target="../slideLayouts/slideLayout6.xml"/><Relationship Id="rId6" Type="http://schemas.openxmlformats.org/officeDocument/2006/relationships/hyperlink" Target="http://www.ces.gob.ec/" TargetMode="External"/><Relationship Id="rId5" Type="http://schemas.openxmlformats.org/officeDocument/2006/relationships/hyperlink" Target="http://www.ceaaces.gob.ec/sitio/" TargetMode="External"/><Relationship Id="rId4" Type="http://schemas.openxmlformats.org/officeDocument/2006/relationships/hyperlink" Target="http://www.ceaaces.gob.ec/sitio/wp-content/uploads/2013/10/loes1.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gc.espe.edu.ec/" TargetMode="External"/><Relationship Id="rId2" Type="http://schemas.openxmlformats.org/officeDocument/2006/relationships/hyperlink" Target="http://www.unemi.edu.ec/unemi/unemi_opciones/REGLAMENTOS/%20%0dEvaluacion%20Institucional/NORMATIVA%20CEAACES/0003.pdf" TargetMode="Externa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655112" y="2513281"/>
            <a:ext cx="9001462" cy="2387600"/>
          </a:xfrm>
        </p:spPr>
        <p:txBody>
          <a:bodyPr>
            <a:normAutofit fontScale="90000"/>
          </a:bodyPr>
          <a:lstStyle/>
          <a:p>
            <a:r>
              <a:rPr lang="es-EC" sz="4000" dirty="0">
                <a:effectLst/>
              </a:rPr>
              <a:t>MANUAL DE PROCESOS DE LA FACULTAD DE CIENCIAS EXACTAS Y TECNOLOGÍAS APLICADAS DE LA </a:t>
            </a:r>
            <a:r>
              <a:rPr lang="es-EC" sz="4000" dirty="0" smtClean="0">
                <a:effectLst/>
              </a:rPr>
              <a:t>U.I.D.E.</a:t>
            </a:r>
            <a:endParaRPr lang="es-ES" sz="4000" dirty="0">
              <a:effectLst/>
            </a:endParaRPr>
          </a:p>
        </p:txBody>
      </p:sp>
    </p:spTree>
    <p:extLst>
      <p:ext uri="{BB962C8B-B14F-4D97-AF65-F5344CB8AC3E}">
        <p14:creationId xmlns:p14="http://schemas.microsoft.com/office/powerpoint/2010/main" val="29816556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463639" y="0"/>
            <a:ext cx="9453093" cy="6639342"/>
          </a:xfrm>
          <a:prstGeom prst="rect">
            <a:avLst/>
          </a:prstGeom>
        </p:spPr>
      </p:pic>
    </p:spTree>
    <p:extLst>
      <p:ext uri="{BB962C8B-B14F-4D97-AF65-F5344CB8AC3E}">
        <p14:creationId xmlns:p14="http://schemas.microsoft.com/office/powerpoint/2010/main" val="26266680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592427" y="180304"/>
            <a:ext cx="7959144" cy="6452315"/>
          </a:xfrm>
          <a:prstGeom prst="rect">
            <a:avLst/>
          </a:prstGeom>
        </p:spPr>
      </p:pic>
    </p:spTree>
    <p:extLst>
      <p:ext uri="{BB962C8B-B14F-4D97-AF65-F5344CB8AC3E}">
        <p14:creationId xmlns:p14="http://schemas.microsoft.com/office/powerpoint/2010/main" val="33035225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72992" y="1062949"/>
            <a:ext cx="3286477" cy="578492"/>
          </a:xfrm>
          <a:prstGeom prst="rect">
            <a:avLst/>
          </a:prstGeom>
        </p:spPr>
        <p:txBody>
          <a:bodyPr wrap="none">
            <a:spAutoFit/>
          </a:bodyPr>
          <a:lstStyle/>
          <a:p>
            <a:pPr>
              <a:lnSpc>
                <a:spcPct val="150000"/>
              </a:lnSpc>
              <a:spcBef>
                <a:spcPct val="0"/>
              </a:spcBef>
              <a:spcAft>
                <a:spcPts val="0"/>
              </a:spcAft>
            </a:pPr>
            <a:r>
              <a:rPr lang="es-EC" sz="2400" dirty="0">
                <a:solidFill>
                  <a:schemeClr val="accent1"/>
                </a:solidFill>
                <a:latin typeface="+mj-lt"/>
                <a:ea typeface="+mj-ea"/>
                <a:cs typeface="+mj-cs"/>
                <a:hlinkClick r:id="rId2"/>
              </a:rPr>
              <a:t>Inventario de Procesos</a:t>
            </a:r>
            <a:endParaRPr lang="es-ES" sz="2400" dirty="0">
              <a:solidFill>
                <a:schemeClr val="accent1"/>
              </a:solidFill>
              <a:latin typeface="+mj-lt"/>
              <a:ea typeface="+mj-ea"/>
              <a:cs typeface="+mj-cs"/>
            </a:endParaRPr>
          </a:p>
        </p:txBody>
      </p:sp>
      <p:sp>
        <p:nvSpPr>
          <p:cNvPr id="3" name="CuadroTexto 2"/>
          <p:cNvSpPr txBox="1"/>
          <p:nvPr/>
        </p:nvSpPr>
        <p:spPr>
          <a:xfrm>
            <a:off x="373487" y="2781837"/>
            <a:ext cx="9324304" cy="3046988"/>
          </a:xfrm>
          <a:prstGeom prst="rect">
            <a:avLst/>
          </a:prstGeom>
          <a:noFill/>
        </p:spPr>
        <p:txBody>
          <a:bodyPr wrap="square" rtlCol="0">
            <a:spAutoFit/>
          </a:bodyPr>
          <a:lstStyle/>
          <a:p>
            <a:r>
              <a:rPr lang="es-EC" sz="2400" dirty="0"/>
              <a:t>Se lograron documentar un total de 53 procesos  distribuidos de la siguiente manera:</a:t>
            </a:r>
            <a:endParaRPr lang="es-ES" sz="2400" dirty="0"/>
          </a:p>
          <a:p>
            <a:r>
              <a:rPr lang="es-EC" sz="2400" dirty="0"/>
              <a:t> </a:t>
            </a:r>
            <a:endParaRPr lang="es-ES" sz="2400" dirty="0"/>
          </a:p>
          <a:p>
            <a:pPr marL="342900" lvl="0" indent="-342900">
              <a:buFont typeface="+mj-lt"/>
              <a:buAutoNum type="arabicPeriod"/>
            </a:pPr>
            <a:r>
              <a:rPr lang="es-EC" sz="2400" dirty="0"/>
              <a:t>Siete procesos del macroproceso Dirección </a:t>
            </a:r>
            <a:endParaRPr lang="es-ES" sz="2400" dirty="0"/>
          </a:p>
          <a:p>
            <a:pPr marL="342900" lvl="0" indent="-342900">
              <a:buFont typeface="+mj-lt"/>
              <a:buAutoNum type="arabicPeriod"/>
            </a:pPr>
            <a:r>
              <a:rPr lang="es-EC" sz="2400" dirty="0"/>
              <a:t>Veinte y dos procesos del macroproceso Docencia</a:t>
            </a:r>
            <a:endParaRPr lang="es-ES" sz="2400" dirty="0"/>
          </a:p>
          <a:p>
            <a:pPr marL="342900" lvl="0" indent="-342900">
              <a:buFont typeface="+mj-lt"/>
              <a:buAutoNum type="arabicPeriod"/>
            </a:pPr>
            <a:r>
              <a:rPr lang="es-EC" sz="2400" dirty="0"/>
              <a:t>Seis procesos del macroproceso Investigación </a:t>
            </a:r>
            <a:endParaRPr lang="es-ES" sz="2400" dirty="0"/>
          </a:p>
          <a:p>
            <a:pPr marL="342900" lvl="0" indent="-342900">
              <a:buFont typeface="+mj-lt"/>
              <a:buAutoNum type="arabicPeriod"/>
            </a:pPr>
            <a:r>
              <a:rPr lang="es-EC" sz="2400" dirty="0"/>
              <a:t>Siete procesos del macroproceso Vinculación </a:t>
            </a:r>
            <a:endParaRPr lang="es-ES" sz="2400" dirty="0"/>
          </a:p>
          <a:p>
            <a:pPr marL="342900" lvl="0" indent="-342900">
              <a:buFont typeface="+mj-lt"/>
              <a:buAutoNum type="arabicPeriod"/>
            </a:pPr>
            <a:r>
              <a:rPr lang="es-EC" sz="2400" dirty="0"/>
              <a:t>Once procesos del macroproceso Gestión Administrativa</a:t>
            </a:r>
            <a:endParaRPr lang="es-ES" sz="2400" dirty="0"/>
          </a:p>
        </p:txBody>
      </p:sp>
    </p:spTree>
    <p:extLst>
      <p:ext uri="{BB962C8B-B14F-4D97-AF65-F5344CB8AC3E}">
        <p14:creationId xmlns:p14="http://schemas.microsoft.com/office/powerpoint/2010/main" val="1487868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76519" y="1176554"/>
            <a:ext cx="9362940" cy="5018682"/>
          </a:xfrm>
          <a:prstGeom prst="rect">
            <a:avLst/>
          </a:prstGeom>
        </p:spPr>
        <p:txBody>
          <a:bodyPr wrap="square">
            <a:spAutoFit/>
          </a:bodyPr>
          <a:lstStyle/>
          <a:p>
            <a:pPr>
              <a:lnSpc>
                <a:spcPct val="150000"/>
              </a:lnSpc>
              <a:spcAft>
                <a:spcPts val="0"/>
              </a:spcAft>
            </a:pPr>
            <a:r>
              <a:rPr lang="es-EC" sz="2400" dirty="0">
                <a:latin typeface="Arial" panose="020B0604020202020204" pitchFamily="34" charset="0"/>
                <a:ea typeface="Arial" panose="020B0604020202020204" pitchFamily="34" charset="0"/>
                <a:cs typeface="Times New Roman" panose="02020603050405020304" pitchFamily="18" charset="0"/>
              </a:rPr>
              <a:t>Se codificaron a cada uno de los procesos de la siguiente manera:</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0"/>
              </a:spcAft>
            </a:pPr>
            <a:r>
              <a:rPr lang="es-EC" sz="2400" dirty="0">
                <a:latin typeface="Arial" panose="020B0604020202020204" pitchFamily="34" charset="0"/>
                <a:ea typeface="Arial" panose="020B0604020202020204" pitchFamily="34" charset="0"/>
                <a:cs typeface="Times New Roman" panose="02020603050405020304" pitchFamily="18" charset="0"/>
              </a:rPr>
              <a:t> </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0"/>
              </a:spcAft>
            </a:pPr>
            <a:r>
              <a:rPr lang="es-EC" sz="2400" dirty="0">
                <a:latin typeface="Arial" panose="020B0604020202020204" pitchFamily="34" charset="0"/>
                <a:ea typeface="Arial" panose="020B0604020202020204" pitchFamily="34" charset="0"/>
                <a:cs typeface="Times New Roman" panose="02020603050405020304" pitchFamily="18" charset="0"/>
              </a:rPr>
              <a:t>Macroprocesos:</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0"/>
              </a:spcAft>
            </a:pPr>
            <a:r>
              <a:rPr lang="es-EC" sz="2400" dirty="0">
                <a:latin typeface="Arial" panose="020B0604020202020204" pitchFamily="34" charset="0"/>
                <a:ea typeface="Arial" panose="020B0604020202020204" pitchFamily="34" charset="0"/>
                <a:cs typeface="Times New Roman" panose="02020603050405020304" pitchFamily="18" charset="0"/>
              </a:rPr>
              <a:t> </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0"/>
              </a:spcAft>
            </a:pPr>
            <a:r>
              <a:rPr lang="es-EC" sz="2400" dirty="0">
                <a:latin typeface="Arial" panose="020B0604020202020204" pitchFamily="34" charset="0"/>
                <a:ea typeface="Arial" panose="020B0604020202020204" pitchFamily="34" charset="0"/>
                <a:cs typeface="Times New Roman" panose="02020603050405020304" pitchFamily="18" charset="0"/>
              </a:rPr>
              <a:t>Dirección…………………………..	DI  </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0"/>
              </a:spcAft>
            </a:pPr>
            <a:r>
              <a:rPr lang="es-EC" sz="2400" dirty="0">
                <a:latin typeface="Arial" panose="020B0604020202020204" pitchFamily="34" charset="0"/>
                <a:ea typeface="Arial" panose="020B0604020202020204" pitchFamily="34" charset="0"/>
                <a:cs typeface="Times New Roman" panose="02020603050405020304" pitchFamily="18" charset="0"/>
              </a:rPr>
              <a:t>Docencia…………………………..	DO</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0"/>
              </a:spcAft>
            </a:pPr>
            <a:r>
              <a:rPr lang="es-EC" sz="2400" dirty="0">
                <a:latin typeface="Arial" panose="020B0604020202020204" pitchFamily="34" charset="0"/>
                <a:ea typeface="Arial" panose="020B0604020202020204" pitchFamily="34" charset="0"/>
                <a:cs typeface="Times New Roman" panose="02020603050405020304" pitchFamily="18" charset="0"/>
              </a:rPr>
              <a:t>Investigación	……………………... IN</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0"/>
              </a:spcAft>
            </a:pPr>
            <a:r>
              <a:rPr lang="es-EC" sz="2400" dirty="0">
                <a:latin typeface="Arial" panose="020B0604020202020204" pitchFamily="34" charset="0"/>
                <a:ea typeface="Arial" panose="020B0604020202020204" pitchFamily="34" charset="0"/>
                <a:cs typeface="Times New Roman" panose="02020603050405020304" pitchFamily="18" charset="0"/>
              </a:rPr>
              <a:t>Vinculación………………………...	 VI</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0"/>
              </a:spcAft>
            </a:pPr>
            <a:r>
              <a:rPr lang="es-EC" sz="2400" dirty="0">
                <a:latin typeface="Arial" panose="020B0604020202020204" pitchFamily="34" charset="0"/>
                <a:ea typeface="Arial" panose="020B0604020202020204" pitchFamily="34" charset="0"/>
                <a:cs typeface="Times New Roman" panose="02020603050405020304" pitchFamily="18" charset="0"/>
              </a:rPr>
              <a:t>Gestión Administrativa…………....GA</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38738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96214" y="528034"/>
            <a:ext cx="9092485" cy="2723823"/>
          </a:xfrm>
          <a:prstGeom prst="rect">
            <a:avLst/>
          </a:prstGeom>
        </p:spPr>
        <p:txBody>
          <a:bodyPr wrap="square">
            <a:spAutoFit/>
          </a:bodyPr>
          <a:lstStyle/>
          <a:p>
            <a:pPr algn="just">
              <a:lnSpc>
                <a:spcPct val="150000"/>
              </a:lnSpc>
              <a:spcAft>
                <a:spcPts val="0"/>
              </a:spcAft>
            </a:pPr>
            <a:r>
              <a:rPr lang="es-EC" sz="2400" dirty="0">
                <a:latin typeface="Arial" panose="020B0604020202020204" pitchFamily="34" charset="0"/>
                <a:ea typeface="Arial" panose="020B0604020202020204" pitchFamily="34" charset="0"/>
                <a:cs typeface="Times New Roman" panose="02020603050405020304" pitchFamily="18" charset="0"/>
              </a:rPr>
              <a:t>Los procesos fueron codificados tomando el código del macroproceso y el número de proceso correspondiente de acuerdo a la ubicación en la tabla de levantamiento de la siguiente forma:</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CuadroTexto 3"/>
          <p:cNvSpPr txBox="1"/>
          <p:nvPr/>
        </p:nvSpPr>
        <p:spPr>
          <a:xfrm>
            <a:off x="296214" y="3380440"/>
            <a:ext cx="10303097" cy="1938992"/>
          </a:xfrm>
          <a:prstGeom prst="rect">
            <a:avLst/>
          </a:prstGeom>
          <a:noFill/>
        </p:spPr>
        <p:txBody>
          <a:bodyPr wrap="square" rtlCol="0">
            <a:spAutoFit/>
          </a:bodyPr>
          <a:lstStyle/>
          <a:p>
            <a:pPr marL="285750" lvl="0" indent="-285750">
              <a:buFont typeface="Arial" panose="020B0604020202020204" pitchFamily="34" charset="0"/>
              <a:buChar char="•"/>
            </a:pPr>
            <a:r>
              <a:rPr lang="es-EC" sz="2400" dirty="0"/>
              <a:t>Para los procesos de Dirección se codifico como DI1 hasta DI7</a:t>
            </a:r>
            <a:endParaRPr lang="es-ES" sz="2400" dirty="0"/>
          </a:p>
          <a:p>
            <a:pPr marL="285750" lvl="0" indent="-285750">
              <a:buFont typeface="Arial" panose="020B0604020202020204" pitchFamily="34" charset="0"/>
              <a:buChar char="•"/>
            </a:pPr>
            <a:r>
              <a:rPr lang="es-EC" sz="2400" dirty="0"/>
              <a:t>Para los procesos de Docencia se codificó como DO1 hasta DO22</a:t>
            </a:r>
            <a:endParaRPr lang="es-ES" sz="2400" dirty="0"/>
          </a:p>
          <a:p>
            <a:pPr marL="285750" lvl="0" indent="-285750">
              <a:buFont typeface="Arial" panose="020B0604020202020204" pitchFamily="34" charset="0"/>
              <a:buChar char="•"/>
            </a:pPr>
            <a:r>
              <a:rPr lang="es-EC" sz="2400" dirty="0"/>
              <a:t>Para los procesos de Investigación se codificó como IN1 hasta IN6</a:t>
            </a:r>
            <a:endParaRPr lang="es-ES" sz="2400" dirty="0"/>
          </a:p>
          <a:p>
            <a:pPr marL="285750" lvl="0" indent="-285750">
              <a:buFont typeface="Arial" panose="020B0604020202020204" pitchFamily="34" charset="0"/>
              <a:buChar char="•"/>
            </a:pPr>
            <a:r>
              <a:rPr lang="es-EC" sz="2400" dirty="0"/>
              <a:t>Para los procesos de Vinculación se codificó  como VI1 hasta VI7</a:t>
            </a:r>
            <a:endParaRPr lang="es-ES" sz="2400" dirty="0"/>
          </a:p>
          <a:p>
            <a:pPr marL="285750" lvl="0" indent="-285750">
              <a:buFont typeface="Arial" panose="020B0604020202020204" pitchFamily="34" charset="0"/>
              <a:buChar char="•"/>
            </a:pPr>
            <a:r>
              <a:rPr lang="es-EC" sz="2400" dirty="0"/>
              <a:t>Para los procesos de Gestión Administrativa como GA1 hasta GA11</a:t>
            </a:r>
            <a:endParaRPr lang="es-ES" sz="2400" dirty="0"/>
          </a:p>
        </p:txBody>
      </p:sp>
      <p:sp>
        <p:nvSpPr>
          <p:cNvPr id="2" name="Rectángulo 1">
            <a:hlinkClick r:id="rId2"/>
          </p:cNvPr>
          <p:cNvSpPr/>
          <p:nvPr/>
        </p:nvSpPr>
        <p:spPr>
          <a:xfrm>
            <a:off x="6334026" y="5799547"/>
            <a:ext cx="1819729" cy="335413"/>
          </a:xfrm>
          <a:prstGeom prst="rect">
            <a:avLst/>
          </a:prstGeom>
        </p:spPr>
        <p:txBody>
          <a:bodyPr wrap="none">
            <a:spAutoFit/>
          </a:bodyPr>
          <a:lstStyle/>
          <a:p>
            <a:pPr algn="r">
              <a:lnSpc>
                <a:spcPct val="150000"/>
              </a:lnSpc>
              <a:spcBef>
                <a:spcPct val="0"/>
              </a:spcBef>
              <a:spcAft>
                <a:spcPts val="0"/>
              </a:spcAft>
            </a:pPr>
            <a:r>
              <a:rPr lang="es-EC" sz="1200" b="1" dirty="0">
                <a:solidFill>
                  <a:schemeClr val="accent2">
                    <a:lumMod val="50000"/>
                  </a:schemeClr>
                </a:solidFill>
                <a:hlinkClick r:id="rId3"/>
              </a:rPr>
              <a:t>Inventario de Procesos</a:t>
            </a:r>
            <a:endParaRPr lang="es-ES" sz="1200" b="1" dirty="0">
              <a:solidFill>
                <a:schemeClr val="accent2">
                  <a:lumMod val="50000"/>
                </a:schemeClr>
              </a:solidFill>
            </a:endParaRPr>
          </a:p>
        </p:txBody>
      </p:sp>
      <p:sp>
        <p:nvSpPr>
          <p:cNvPr id="6" name="Botón de acción: Final 5">
            <a:hlinkClick r:id="rId2" highlightClick="1"/>
          </p:cNvPr>
          <p:cNvSpPr/>
          <p:nvPr/>
        </p:nvSpPr>
        <p:spPr>
          <a:xfrm>
            <a:off x="7243890" y="5368610"/>
            <a:ext cx="689317" cy="430937"/>
          </a:xfrm>
          <a:prstGeom prst="actionButtonEnd">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862832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23409" y="707196"/>
            <a:ext cx="6005170" cy="461665"/>
          </a:xfrm>
          <a:prstGeom prst="rect">
            <a:avLst/>
          </a:prstGeom>
        </p:spPr>
        <p:txBody>
          <a:bodyPr wrap="none">
            <a:spAutoFit/>
          </a:bodyPr>
          <a:lstStyle/>
          <a:p>
            <a:pPr>
              <a:spcBef>
                <a:spcPct val="0"/>
              </a:spcBef>
            </a:pPr>
            <a:r>
              <a:rPr lang="es-EC" sz="2400" dirty="0">
                <a:solidFill>
                  <a:schemeClr val="accent1"/>
                </a:solidFill>
                <a:latin typeface="+mj-lt"/>
                <a:ea typeface="+mj-ea"/>
                <a:cs typeface="+mj-cs"/>
                <a:hlinkClick r:id="rId2"/>
              </a:rPr>
              <a:t>Levantamiento de información de proceso</a:t>
            </a:r>
            <a:endParaRPr lang="es-ES" sz="2400" dirty="0">
              <a:solidFill>
                <a:schemeClr val="accent1"/>
              </a:solidFill>
              <a:latin typeface="+mj-lt"/>
              <a:ea typeface="+mj-ea"/>
              <a:cs typeface="+mj-cs"/>
            </a:endParaRPr>
          </a:p>
        </p:txBody>
      </p:sp>
      <p:sp>
        <p:nvSpPr>
          <p:cNvPr id="3" name="CuadroTexto 2"/>
          <p:cNvSpPr txBox="1"/>
          <p:nvPr/>
        </p:nvSpPr>
        <p:spPr>
          <a:xfrm>
            <a:off x="823409" y="1983347"/>
            <a:ext cx="8732715" cy="3323987"/>
          </a:xfrm>
          <a:prstGeom prst="rect">
            <a:avLst/>
          </a:prstGeom>
          <a:noFill/>
        </p:spPr>
        <p:txBody>
          <a:bodyPr wrap="square" rtlCol="0">
            <a:spAutoFit/>
          </a:bodyPr>
          <a:lstStyle/>
          <a:p>
            <a:pPr algn="just"/>
            <a:r>
              <a:rPr lang="es-EC" sz="2400" dirty="0"/>
              <a:t>Para el levantamiento de información se realizaron 53 tablas, una por cada proceso en donde se documentaron las actividades que se desarrollan en cada proceso, de la misma forma se identificaron a los ejecutores de cada actividad así como la documentación generada y el tipo de formato utilizado para registrar esta documentación. También fueron documentadas instrucciones aclaratorias como se puede observar en la consolidación del mapa de procesos</a:t>
            </a:r>
            <a:endParaRPr lang="es-ES" sz="2400" dirty="0"/>
          </a:p>
          <a:p>
            <a:r>
              <a:rPr lang="es-EC" dirty="0"/>
              <a:t> </a:t>
            </a:r>
            <a:endParaRPr lang="es-ES" dirty="0"/>
          </a:p>
        </p:txBody>
      </p:sp>
      <p:sp>
        <p:nvSpPr>
          <p:cNvPr id="4" name="Rectángulo 3">
            <a:hlinkClick r:id="rId3"/>
          </p:cNvPr>
          <p:cNvSpPr/>
          <p:nvPr/>
        </p:nvSpPr>
        <p:spPr>
          <a:xfrm>
            <a:off x="5422006" y="5485259"/>
            <a:ext cx="3335628" cy="276999"/>
          </a:xfrm>
          <a:prstGeom prst="rect">
            <a:avLst/>
          </a:prstGeom>
        </p:spPr>
        <p:txBody>
          <a:bodyPr wrap="square">
            <a:spAutoFit/>
          </a:bodyPr>
          <a:lstStyle/>
          <a:p>
            <a:pPr algn="r">
              <a:spcBef>
                <a:spcPct val="0"/>
              </a:spcBef>
            </a:pPr>
            <a:r>
              <a:rPr lang="es-EC" sz="1200" b="1" dirty="0">
                <a:solidFill>
                  <a:schemeClr val="accent1"/>
                </a:solidFill>
                <a:latin typeface="+mj-lt"/>
                <a:ea typeface="+mj-ea"/>
                <a:cs typeface="+mj-cs"/>
                <a:hlinkClick r:id="rId2"/>
              </a:rPr>
              <a:t>Levantamiento de información de proceso</a:t>
            </a:r>
            <a:endParaRPr lang="es-ES" sz="1200" b="1" dirty="0">
              <a:solidFill>
                <a:schemeClr val="accent1"/>
              </a:solidFill>
              <a:latin typeface="+mj-lt"/>
              <a:ea typeface="+mj-ea"/>
              <a:cs typeface="+mj-cs"/>
            </a:endParaRPr>
          </a:p>
        </p:txBody>
      </p:sp>
      <p:sp>
        <p:nvSpPr>
          <p:cNvPr id="5" name="Botón de acción: Final 4">
            <a:hlinkClick r:id="rId2" highlightClick="1"/>
          </p:cNvPr>
          <p:cNvSpPr/>
          <p:nvPr/>
        </p:nvSpPr>
        <p:spPr>
          <a:xfrm>
            <a:off x="7243890" y="5054322"/>
            <a:ext cx="689317" cy="430937"/>
          </a:xfrm>
          <a:prstGeom prst="actionButtonEnd">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76169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06908" y="964774"/>
            <a:ext cx="3855543" cy="461665"/>
          </a:xfrm>
          <a:prstGeom prst="rect">
            <a:avLst/>
          </a:prstGeom>
        </p:spPr>
        <p:txBody>
          <a:bodyPr wrap="none">
            <a:spAutoFit/>
          </a:bodyPr>
          <a:lstStyle/>
          <a:p>
            <a:pPr>
              <a:spcBef>
                <a:spcPct val="0"/>
              </a:spcBef>
            </a:pPr>
            <a:r>
              <a:rPr lang="es-EC" sz="2400" dirty="0">
                <a:solidFill>
                  <a:schemeClr val="accent1"/>
                </a:solidFill>
              </a:rPr>
              <a:t>Cálculo del valor agregado</a:t>
            </a:r>
            <a:endParaRPr lang="es-ES" sz="2400" dirty="0">
              <a:solidFill>
                <a:schemeClr val="accent1"/>
              </a:solidFill>
            </a:endParaRPr>
          </a:p>
        </p:txBody>
      </p:sp>
      <p:sp>
        <p:nvSpPr>
          <p:cNvPr id="3" name="Rectángulo 2"/>
          <p:cNvSpPr/>
          <p:nvPr/>
        </p:nvSpPr>
        <p:spPr>
          <a:xfrm>
            <a:off x="253116" y="1693395"/>
            <a:ext cx="9328766" cy="4456476"/>
          </a:xfrm>
          <a:prstGeom prst="rect">
            <a:avLst/>
          </a:prstGeom>
        </p:spPr>
        <p:txBody>
          <a:bodyPr wrap="square">
            <a:spAutoFit/>
          </a:bodyPr>
          <a:lstStyle/>
          <a:p>
            <a:pPr algn="just">
              <a:lnSpc>
                <a:spcPct val="150000"/>
              </a:lnSpc>
            </a:pPr>
            <a:r>
              <a:rPr lang="es-EC" sz="2400" dirty="0"/>
              <a:t>Para obtener el cálculo del valor agregado se elaboraron de la misma forma cincuenta y tres tablas una por cada proceso, en función de la información obtenida en el levantamiento de los procesos y utilizando la metodología A.S.M.E  para la representación de los procesos, ponderando los tiempos empleados para cada actividad para después establecer las actividades que agregan valor y las que no agregan valor al proceso</a:t>
            </a:r>
            <a:r>
              <a:rPr lang="es-EC" sz="2400" dirty="0" smtClean="0"/>
              <a:t>.</a:t>
            </a:r>
            <a:r>
              <a:rPr lang="es-EC" sz="2400" dirty="0">
                <a:solidFill>
                  <a:schemeClr val="accent1"/>
                </a:solidFill>
              </a:rPr>
              <a:t> </a:t>
            </a:r>
            <a:endParaRPr lang="es-ES" sz="2400" dirty="0"/>
          </a:p>
        </p:txBody>
      </p:sp>
      <p:sp>
        <p:nvSpPr>
          <p:cNvPr id="4" name="Rectángulo 3"/>
          <p:cNvSpPr/>
          <p:nvPr/>
        </p:nvSpPr>
        <p:spPr>
          <a:xfrm>
            <a:off x="5939593" y="5982164"/>
            <a:ext cx="2077813" cy="335413"/>
          </a:xfrm>
          <a:prstGeom prst="rect">
            <a:avLst/>
          </a:prstGeom>
        </p:spPr>
        <p:txBody>
          <a:bodyPr wrap="none">
            <a:spAutoFit/>
          </a:bodyPr>
          <a:lstStyle/>
          <a:p>
            <a:pPr algn="r">
              <a:lnSpc>
                <a:spcPct val="150000"/>
              </a:lnSpc>
            </a:pPr>
            <a:r>
              <a:rPr lang="es-EC" sz="1200" b="1" dirty="0">
                <a:solidFill>
                  <a:schemeClr val="accent1"/>
                </a:solidFill>
                <a:hlinkClick r:id="rId2"/>
              </a:rPr>
              <a:t>Cálculo del valor agregado</a:t>
            </a:r>
            <a:endParaRPr lang="es-ES" sz="1200" b="1" dirty="0">
              <a:solidFill>
                <a:schemeClr val="accent1"/>
              </a:solidFill>
            </a:endParaRPr>
          </a:p>
        </p:txBody>
      </p:sp>
      <p:sp>
        <p:nvSpPr>
          <p:cNvPr id="5" name="Botón de acción: Final 4">
            <a:hlinkClick r:id="rId2" highlightClick="1"/>
          </p:cNvPr>
          <p:cNvSpPr/>
          <p:nvPr/>
        </p:nvSpPr>
        <p:spPr>
          <a:xfrm>
            <a:off x="7328089" y="5580734"/>
            <a:ext cx="689317" cy="430937"/>
          </a:xfrm>
          <a:prstGeom prst="actionButtonEnd">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7377137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72733" y="2537137"/>
            <a:ext cx="8641724" cy="2308324"/>
          </a:xfrm>
          <a:prstGeom prst="rect">
            <a:avLst/>
          </a:prstGeom>
        </p:spPr>
        <p:txBody>
          <a:bodyPr wrap="square">
            <a:spAutoFit/>
          </a:bodyPr>
          <a:lstStyle/>
          <a:p>
            <a:pPr algn="just">
              <a:lnSpc>
                <a:spcPct val="150000"/>
              </a:lnSpc>
              <a:spcAft>
                <a:spcPts val="0"/>
              </a:spcAft>
            </a:pPr>
            <a:r>
              <a:rPr lang="es-EC" sz="2400" dirty="0"/>
              <a:t>Se definió con las autoridades de la F.C.Y.T.A. el parámetro para establecer los procesos críticos considerando aquellos que dan resultado un valor menor al setenta por ciento de valor agregado. </a:t>
            </a:r>
            <a:endParaRPr lang="es-ES" sz="2400" dirty="0"/>
          </a:p>
        </p:txBody>
      </p:sp>
    </p:spTree>
    <p:extLst>
      <p:ext uri="{BB962C8B-B14F-4D97-AF65-F5344CB8AC3E}">
        <p14:creationId xmlns:p14="http://schemas.microsoft.com/office/powerpoint/2010/main" val="3004620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32736" y="2695977"/>
            <a:ext cx="10353761" cy="1326321"/>
          </a:xfrm>
        </p:spPr>
        <p:txBody>
          <a:bodyPr>
            <a:normAutofit/>
          </a:bodyPr>
          <a:lstStyle/>
          <a:p>
            <a:r>
              <a:rPr lang="es-EC" sz="3200" dirty="0">
                <a:latin typeface="+mn-lt"/>
                <a:ea typeface="+mn-ea"/>
                <a:cs typeface="+mn-cs"/>
              </a:rPr>
              <a:t>Caracterizaciones de los procesos</a:t>
            </a:r>
            <a:endParaRPr lang="es-ES" sz="3200" dirty="0">
              <a:latin typeface="+mn-lt"/>
              <a:ea typeface="+mn-ea"/>
              <a:cs typeface="+mn-cs"/>
            </a:endParaRPr>
          </a:p>
        </p:txBody>
      </p:sp>
    </p:spTree>
    <p:extLst>
      <p:ext uri="{BB962C8B-B14F-4D97-AF65-F5344CB8AC3E}">
        <p14:creationId xmlns:p14="http://schemas.microsoft.com/office/powerpoint/2010/main" val="12571186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991674" y="990168"/>
            <a:ext cx="8319751" cy="5272213"/>
          </a:xfrm>
          <a:prstGeom prst="rect">
            <a:avLst/>
          </a:prstGeom>
        </p:spPr>
        <p:txBody>
          <a:bodyPr wrap="square">
            <a:spAutoFit/>
          </a:bodyPr>
          <a:lstStyle/>
          <a:p>
            <a:pPr algn="just">
              <a:lnSpc>
                <a:spcPct val="110000"/>
              </a:lnSpc>
              <a:spcAft>
                <a:spcPts val="0"/>
              </a:spcAft>
            </a:pPr>
            <a:r>
              <a:rPr lang="es-EC" sz="2400" dirty="0">
                <a:latin typeface="Arial" panose="020B0604020202020204" pitchFamily="34" charset="0"/>
                <a:ea typeface="Arial" panose="020B0604020202020204" pitchFamily="34" charset="0"/>
                <a:cs typeface="Times New Roman" panose="02020603050405020304" pitchFamily="18" charset="0"/>
              </a:rPr>
              <a:t>Para la caracterización de los procesos se elaboró la ficha de cada proceso en donde se documentó:</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C" sz="2400" dirty="0">
                <a:latin typeface="Arial" panose="020B0604020202020204" pitchFamily="34" charset="0"/>
                <a:ea typeface="Arial" panose="020B0604020202020204" pitchFamily="34" charset="0"/>
                <a:cs typeface="Times New Roman" panose="02020603050405020304" pitchFamily="18" charset="0"/>
              </a:rPr>
              <a:t> </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0000"/>
              </a:lnSpc>
              <a:spcAft>
                <a:spcPts val="0"/>
              </a:spcAft>
              <a:buFont typeface="Symbol" panose="05050102010706020507" pitchFamily="18" charset="2"/>
              <a:buChar char=""/>
            </a:pPr>
            <a:r>
              <a:rPr lang="es-EC" sz="2400" dirty="0">
                <a:latin typeface="Arial" panose="020B0604020202020204" pitchFamily="34" charset="0"/>
                <a:ea typeface="Arial" panose="020B0604020202020204" pitchFamily="34" charset="0"/>
                <a:cs typeface="Times New Roman" panose="02020603050405020304" pitchFamily="18" charset="0"/>
              </a:rPr>
              <a:t>Objetivo del proceso</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0000"/>
              </a:lnSpc>
              <a:spcAft>
                <a:spcPts val="0"/>
              </a:spcAft>
              <a:buFont typeface="Symbol" panose="05050102010706020507" pitchFamily="18" charset="2"/>
              <a:buChar char=""/>
            </a:pPr>
            <a:r>
              <a:rPr lang="es-EC" sz="2400" dirty="0">
                <a:latin typeface="Arial" panose="020B0604020202020204" pitchFamily="34" charset="0"/>
                <a:ea typeface="Arial" panose="020B0604020202020204" pitchFamily="34" charset="0"/>
                <a:cs typeface="Times New Roman" panose="02020603050405020304" pitchFamily="18" charset="0"/>
              </a:rPr>
              <a:t>Alcance del proceso</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0000"/>
              </a:lnSpc>
              <a:spcAft>
                <a:spcPts val="0"/>
              </a:spcAft>
              <a:buFont typeface="Symbol" panose="05050102010706020507" pitchFamily="18" charset="2"/>
              <a:buChar char=""/>
            </a:pPr>
            <a:r>
              <a:rPr lang="es-EC" sz="2400" dirty="0">
                <a:latin typeface="Arial" panose="020B0604020202020204" pitchFamily="34" charset="0"/>
                <a:ea typeface="Arial" panose="020B0604020202020204" pitchFamily="34" charset="0"/>
                <a:cs typeface="Times New Roman" panose="02020603050405020304" pitchFamily="18" charset="0"/>
              </a:rPr>
              <a:t>Responsables del proceso</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0000"/>
              </a:lnSpc>
              <a:spcAft>
                <a:spcPts val="0"/>
              </a:spcAft>
              <a:buFont typeface="Symbol" panose="05050102010706020507" pitchFamily="18" charset="2"/>
              <a:buChar char=""/>
            </a:pPr>
            <a:r>
              <a:rPr lang="es-EC" sz="2400" dirty="0">
                <a:latin typeface="Arial" panose="020B0604020202020204" pitchFamily="34" charset="0"/>
                <a:ea typeface="Arial" panose="020B0604020202020204" pitchFamily="34" charset="0"/>
                <a:cs typeface="Times New Roman" panose="02020603050405020304" pitchFamily="18" charset="0"/>
              </a:rPr>
              <a:t>Reglamentación legal</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0000"/>
              </a:lnSpc>
              <a:spcAft>
                <a:spcPts val="0"/>
              </a:spcAft>
              <a:buFont typeface="Symbol" panose="05050102010706020507" pitchFamily="18" charset="2"/>
              <a:buChar char=""/>
            </a:pPr>
            <a:r>
              <a:rPr lang="es-EC" sz="2400" dirty="0">
                <a:latin typeface="Arial" panose="020B0604020202020204" pitchFamily="34" charset="0"/>
                <a:ea typeface="Arial" panose="020B0604020202020204" pitchFamily="34" charset="0"/>
                <a:cs typeface="Times New Roman" panose="02020603050405020304" pitchFamily="18" charset="0"/>
              </a:rPr>
              <a:t>Políticas internas </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0000"/>
              </a:lnSpc>
              <a:spcAft>
                <a:spcPts val="0"/>
              </a:spcAft>
              <a:buFont typeface="Symbol" panose="05050102010706020507" pitchFamily="18" charset="2"/>
              <a:buChar char=""/>
            </a:pPr>
            <a:r>
              <a:rPr lang="es-EC" sz="2400" dirty="0">
                <a:latin typeface="Arial" panose="020B0604020202020204" pitchFamily="34" charset="0"/>
                <a:ea typeface="Arial" panose="020B0604020202020204" pitchFamily="34" charset="0"/>
                <a:cs typeface="Times New Roman" panose="02020603050405020304" pitchFamily="18" charset="0"/>
              </a:rPr>
              <a:t>Indicadores de gestión vinculados a cada proceso</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0000"/>
              </a:lnSpc>
              <a:spcAft>
                <a:spcPts val="0"/>
              </a:spcAft>
              <a:buFont typeface="Symbol" panose="05050102010706020507" pitchFamily="18" charset="2"/>
              <a:buChar char=""/>
            </a:pPr>
            <a:r>
              <a:rPr lang="es-EC" sz="2400" dirty="0">
                <a:latin typeface="Arial" panose="020B0604020202020204" pitchFamily="34" charset="0"/>
                <a:ea typeface="Arial" panose="020B0604020202020204" pitchFamily="34" charset="0"/>
                <a:cs typeface="Times New Roman" panose="02020603050405020304" pitchFamily="18" charset="0"/>
              </a:rPr>
              <a:t>Registros controlados </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0000"/>
              </a:lnSpc>
              <a:spcAft>
                <a:spcPts val="0"/>
              </a:spcAft>
              <a:buFont typeface="Symbol" panose="05050102010706020507" pitchFamily="18" charset="2"/>
              <a:buChar char=""/>
            </a:pPr>
            <a:r>
              <a:rPr lang="es-EC" sz="2400" dirty="0">
                <a:latin typeface="Arial" panose="020B0604020202020204" pitchFamily="34" charset="0"/>
                <a:ea typeface="Arial" panose="020B0604020202020204" pitchFamily="34" charset="0"/>
                <a:cs typeface="Times New Roman" panose="02020603050405020304" pitchFamily="18" charset="0"/>
              </a:rPr>
              <a:t>Documentos controlados</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0000"/>
              </a:lnSpc>
              <a:spcAft>
                <a:spcPts val="0"/>
              </a:spcAft>
              <a:buFont typeface="Symbol" panose="05050102010706020507" pitchFamily="18" charset="2"/>
              <a:buChar char=""/>
            </a:pPr>
            <a:r>
              <a:rPr lang="es-EC" sz="2400" dirty="0">
                <a:latin typeface="Arial" panose="020B0604020202020204" pitchFamily="34" charset="0"/>
                <a:ea typeface="Arial" panose="020B0604020202020204" pitchFamily="34" charset="0"/>
                <a:cs typeface="Times New Roman" panose="02020603050405020304" pitchFamily="18" charset="0"/>
              </a:rPr>
              <a:t>Instrucciones aclaratorias</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Rectángulo 1"/>
          <p:cNvSpPr/>
          <p:nvPr/>
        </p:nvSpPr>
        <p:spPr>
          <a:xfrm>
            <a:off x="5461038" y="6123881"/>
            <a:ext cx="2605200" cy="276999"/>
          </a:xfrm>
          <a:prstGeom prst="rect">
            <a:avLst/>
          </a:prstGeom>
        </p:spPr>
        <p:txBody>
          <a:bodyPr wrap="none">
            <a:spAutoFit/>
          </a:bodyPr>
          <a:lstStyle/>
          <a:p>
            <a:r>
              <a:rPr lang="es-EC" sz="1200" b="1" dirty="0">
                <a:solidFill>
                  <a:schemeClr val="accent1"/>
                </a:solidFill>
                <a:hlinkClick r:id="rId2"/>
              </a:rPr>
              <a:t>Caracterizaciones de los procesos</a:t>
            </a:r>
            <a:endParaRPr lang="es-ES" sz="1200" b="1" dirty="0">
              <a:solidFill>
                <a:schemeClr val="accent1"/>
              </a:solidFill>
            </a:endParaRPr>
          </a:p>
        </p:txBody>
      </p:sp>
      <p:sp>
        <p:nvSpPr>
          <p:cNvPr id="4" name="Botón de acción: Final 3">
            <a:hlinkClick r:id="rId2" highlightClick="1"/>
          </p:cNvPr>
          <p:cNvSpPr/>
          <p:nvPr/>
        </p:nvSpPr>
        <p:spPr>
          <a:xfrm>
            <a:off x="7101018" y="5554445"/>
            <a:ext cx="689317" cy="430937"/>
          </a:xfrm>
          <a:prstGeom prst="actionButtonEnd">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529775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Objetivos</a:t>
            </a:r>
            <a:endParaRPr lang="es-ES" dirty="0"/>
          </a:p>
        </p:txBody>
      </p:sp>
      <p:sp>
        <p:nvSpPr>
          <p:cNvPr id="3" name="Marcador de contenido 2"/>
          <p:cNvSpPr>
            <a:spLocks noGrp="1"/>
          </p:cNvSpPr>
          <p:nvPr>
            <p:ph sz="half" idx="1"/>
          </p:nvPr>
        </p:nvSpPr>
        <p:spPr>
          <a:xfrm>
            <a:off x="218336" y="2049683"/>
            <a:ext cx="5106004" cy="3702881"/>
          </a:xfrm>
        </p:spPr>
        <p:txBody>
          <a:bodyPr>
            <a:normAutofit lnSpcReduction="10000"/>
          </a:bodyPr>
          <a:lstStyle/>
          <a:p>
            <a:pPr marL="0" indent="0" algn="just">
              <a:buNone/>
            </a:pPr>
            <a:endParaRPr lang="es-EC" sz="1600" dirty="0" smtClean="0">
              <a:effectLst/>
            </a:endParaRPr>
          </a:p>
          <a:p>
            <a:pPr marL="0" indent="0">
              <a:lnSpc>
                <a:spcPct val="170000"/>
              </a:lnSpc>
              <a:spcBef>
                <a:spcPct val="0"/>
              </a:spcBef>
              <a:buNone/>
            </a:pPr>
            <a:r>
              <a:rPr lang="es-EC" sz="2800" dirty="0">
                <a:solidFill>
                  <a:schemeClr val="accent1"/>
                </a:solidFill>
                <a:latin typeface="+mj-lt"/>
                <a:ea typeface="+mj-ea"/>
                <a:cs typeface="+mj-cs"/>
              </a:rPr>
              <a:t>General</a:t>
            </a:r>
          </a:p>
          <a:p>
            <a:pPr marL="0" indent="0" algn="just">
              <a:buNone/>
            </a:pPr>
            <a:endParaRPr lang="es-EC" sz="2300" dirty="0" smtClean="0">
              <a:effectLst/>
            </a:endParaRPr>
          </a:p>
          <a:p>
            <a:pPr marL="0" indent="0" algn="just">
              <a:buNone/>
            </a:pPr>
            <a:r>
              <a:rPr lang="es-EC" sz="1700" dirty="0" smtClean="0">
                <a:effectLst/>
              </a:rPr>
              <a:t>Elaborar </a:t>
            </a:r>
            <a:r>
              <a:rPr lang="es-EC" sz="1700" dirty="0">
                <a:effectLst/>
              </a:rPr>
              <a:t>el Manual de procesos de la Facultad de Ciencias Exactas y Tecnologías Aplicadas de la U.I.D.E., a través de las metodologías de modelamiento y levantamiento documental, a fin de establecer la propuesta que garantizará la implementación de los procesos, el cumplimiento de los estándares de Acreditación, la gestión documental, la calidad y la mejora continua. </a:t>
            </a:r>
            <a:endParaRPr lang="es-ES" sz="1700" dirty="0">
              <a:effectLst/>
            </a:endParaRPr>
          </a:p>
          <a:p>
            <a:pPr algn="just"/>
            <a:endParaRPr lang="es-ES" sz="1700" dirty="0"/>
          </a:p>
        </p:txBody>
      </p:sp>
      <p:sp>
        <p:nvSpPr>
          <p:cNvPr id="4" name="Marcador de contenido 3"/>
          <p:cNvSpPr>
            <a:spLocks noGrp="1"/>
          </p:cNvSpPr>
          <p:nvPr>
            <p:ph sz="half" idx="2"/>
          </p:nvPr>
        </p:nvSpPr>
        <p:spPr>
          <a:xfrm>
            <a:off x="5324340" y="2160589"/>
            <a:ext cx="4184034" cy="3880773"/>
          </a:xfrm>
        </p:spPr>
        <p:txBody>
          <a:bodyPr>
            <a:noAutofit/>
          </a:bodyPr>
          <a:lstStyle/>
          <a:p>
            <a:pPr marL="914400" lvl="2" indent="0">
              <a:buNone/>
            </a:pPr>
            <a:r>
              <a:rPr lang="es-EC" sz="2200" dirty="0" smtClean="0">
                <a:solidFill>
                  <a:schemeClr val="accent1"/>
                </a:solidFill>
                <a:latin typeface="+mj-lt"/>
                <a:ea typeface="+mj-ea"/>
                <a:cs typeface="+mj-cs"/>
              </a:rPr>
              <a:t>Objetivos Específicos</a:t>
            </a:r>
            <a:endParaRPr lang="es-ES" sz="2200" dirty="0">
              <a:solidFill>
                <a:schemeClr val="accent1"/>
              </a:solidFill>
              <a:latin typeface="+mj-lt"/>
              <a:ea typeface="+mj-ea"/>
              <a:cs typeface="+mj-cs"/>
            </a:endParaRPr>
          </a:p>
          <a:p>
            <a:endParaRPr lang="es-ES" sz="1600" dirty="0">
              <a:effectLst/>
            </a:endParaRPr>
          </a:p>
          <a:p>
            <a:pPr lvl="0" algn="just"/>
            <a:r>
              <a:rPr lang="es-EC" sz="1600" dirty="0">
                <a:effectLst/>
              </a:rPr>
              <a:t>Desarrollar el Mapa y el inventario de Procesos</a:t>
            </a:r>
            <a:endParaRPr lang="es-ES" sz="1600" dirty="0">
              <a:effectLst/>
            </a:endParaRPr>
          </a:p>
          <a:p>
            <a:pPr lvl="0" algn="just"/>
            <a:r>
              <a:rPr lang="es-EC" sz="1600" dirty="0">
                <a:effectLst/>
              </a:rPr>
              <a:t>Levantar información de Proceso, incluye: secuencia de actividades, responsables y tiempos.</a:t>
            </a:r>
            <a:endParaRPr lang="es-ES" sz="1600" dirty="0">
              <a:effectLst/>
            </a:endParaRPr>
          </a:p>
          <a:p>
            <a:pPr lvl="0" algn="just"/>
            <a:r>
              <a:rPr lang="es-EC" sz="1600" dirty="0">
                <a:effectLst/>
              </a:rPr>
              <a:t>Calcular el valor agregado de cada Proceso y Subproceso </a:t>
            </a:r>
            <a:endParaRPr lang="es-ES" sz="1600" dirty="0">
              <a:effectLst/>
            </a:endParaRPr>
          </a:p>
          <a:p>
            <a:pPr lvl="0" algn="just"/>
            <a:r>
              <a:rPr lang="es-EC" sz="1600" dirty="0">
                <a:effectLst/>
              </a:rPr>
              <a:t>Documentar las caracterizaciones de cada Proceso, incluye: registros, documentos controlados e indicadores.</a:t>
            </a:r>
            <a:endParaRPr lang="es-ES" sz="1600" dirty="0">
              <a:effectLst/>
            </a:endParaRPr>
          </a:p>
          <a:p>
            <a:pPr lvl="0" algn="just"/>
            <a:r>
              <a:rPr lang="es-EC" sz="1600" dirty="0">
                <a:effectLst/>
              </a:rPr>
              <a:t>Consolidar la información en el Manual de Procesos.</a:t>
            </a:r>
            <a:endParaRPr lang="es-ES" sz="1600" dirty="0">
              <a:effectLst/>
            </a:endParaRPr>
          </a:p>
          <a:p>
            <a:pPr marL="0" indent="0">
              <a:buNone/>
            </a:pPr>
            <a:r>
              <a:rPr lang="es-EC" sz="1600" dirty="0">
                <a:effectLst/>
              </a:rPr>
              <a:t> </a:t>
            </a:r>
            <a:endParaRPr lang="es-ES" sz="1600" dirty="0">
              <a:effectLst/>
            </a:endParaRPr>
          </a:p>
        </p:txBody>
      </p:sp>
    </p:spTree>
    <p:extLst>
      <p:ext uri="{BB962C8B-B14F-4D97-AF65-F5344CB8AC3E}">
        <p14:creationId xmlns:p14="http://schemas.microsoft.com/office/powerpoint/2010/main" val="38143438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5003" y="867178"/>
            <a:ext cx="10353761" cy="1326321"/>
          </a:xfrm>
        </p:spPr>
        <p:txBody>
          <a:bodyPr/>
          <a:lstStyle/>
          <a:p>
            <a:pPr algn="l"/>
            <a:r>
              <a:rPr lang="es-EC" sz="2400" dirty="0">
                <a:effectLst/>
              </a:rPr>
              <a:t>Diagramas de Flujo</a:t>
            </a:r>
            <a:r>
              <a:rPr lang="es-ES" dirty="0">
                <a:effectLst/>
              </a:rPr>
              <a:t/>
            </a:r>
            <a:br>
              <a:rPr lang="es-ES" dirty="0">
                <a:effectLst/>
              </a:rPr>
            </a:br>
            <a:endParaRPr lang="es-ES" dirty="0"/>
          </a:p>
        </p:txBody>
      </p:sp>
      <p:sp>
        <p:nvSpPr>
          <p:cNvPr id="3" name="CuadroTexto 2"/>
          <p:cNvSpPr txBox="1"/>
          <p:nvPr/>
        </p:nvSpPr>
        <p:spPr>
          <a:xfrm>
            <a:off x="425003" y="2550017"/>
            <a:ext cx="9195515" cy="2215991"/>
          </a:xfrm>
          <a:prstGeom prst="rect">
            <a:avLst/>
          </a:prstGeom>
          <a:noFill/>
        </p:spPr>
        <p:txBody>
          <a:bodyPr wrap="square" rtlCol="0">
            <a:spAutoFit/>
          </a:bodyPr>
          <a:lstStyle/>
          <a:p>
            <a:r>
              <a:rPr lang="es-EC" sz="2400" dirty="0"/>
              <a:t>Para la elaboración de los diagramas de flujo se utilizó la metodología </a:t>
            </a:r>
            <a:r>
              <a:rPr lang="es-EC" sz="2400" dirty="0" smtClean="0"/>
              <a:t>IDEF0 , </a:t>
            </a:r>
            <a:r>
              <a:rPr lang="es-EC" sz="2400" dirty="0"/>
              <a:t>los diagramas de flujo fueron realizados utilizando como base la información obtenida del levantamiento de procesos.</a:t>
            </a:r>
            <a:endParaRPr lang="es-ES" sz="2400" dirty="0"/>
          </a:p>
          <a:p>
            <a:r>
              <a:rPr lang="es-EC" sz="2400" dirty="0"/>
              <a:t> </a:t>
            </a:r>
            <a:endParaRPr lang="es-ES" sz="2400" dirty="0"/>
          </a:p>
          <a:p>
            <a:endParaRPr lang="es-ES" dirty="0"/>
          </a:p>
        </p:txBody>
      </p:sp>
      <p:sp>
        <p:nvSpPr>
          <p:cNvPr id="4" name="Rectángulo 3"/>
          <p:cNvSpPr/>
          <p:nvPr/>
        </p:nvSpPr>
        <p:spPr>
          <a:xfrm>
            <a:off x="3048000" y="3105835"/>
            <a:ext cx="6096000" cy="646331"/>
          </a:xfrm>
          <a:prstGeom prst="rect">
            <a:avLst/>
          </a:prstGeom>
        </p:spPr>
        <p:txBody>
          <a:bodyPr>
            <a:spAutoFit/>
          </a:bodyPr>
          <a:lstStyle/>
          <a:p>
            <a:r>
              <a:rPr lang="es-EC" dirty="0"/>
              <a:t>Diagramas de Flujo</a:t>
            </a:r>
            <a:r>
              <a:rPr lang="es-ES" dirty="0"/>
              <a:t/>
            </a:r>
            <a:br>
              <a:rPr lang="es-ES" dirty="0"/>
            </a:br>
            <a:endParaRPr lang="es-ES" dirty="0"/>
          </a:p>
        </p:txBody>
      </p:sp>
      <p:sp>
        <p:nvSpPr>
          <p:cNvPr id="5" name="Rectángulo 4">
            <a:hlinkClick r:id="rId2"/>
          </p:cNvPr>
          <p:cNvSpPr/>
          <p:nvPr/>
        </p:nvSpPr>
        <p:spPr>
          <a:xfrm>
            <a:off x="7151214" y="5547659"/>
            <a:ext cx="1696571" cy="461665"/>
          </a:xfrm>
          <a:prstGeom prst="rect">
            <a:avLst/>
          </a:prstGeom>
        </p:spPr>
        <p:txBody>
          <a:bodyPr wrap="square">
            <a:spAutoFit/>
          </a:bodyPr>
          <a:lstStyle/>
          <a:p>
            <a:pPr>
              <a:spcBef>
                <a:spcPct val="0"/>
              </a:spcBef>
            </a:pPr>
            <a:r>
              <a:rPr lang="es-EC" sz="1200" b="1" dirty="0">
                <a:solidFill>
                  <a:schemeClr val="accent1"/>
                </a:solidFill>
                <a:latin typeface="+mj-lt"/>
                <a:ea typeface="+mj-ea"/>
                <a:cs typeface="+mj-cs"/>
                <a:hlinkClick r:id="rId2"/>
              </a:rPr>
              <a:t>Diagramas de Flujo</a:t>
            </a:r>
            <a:r>
              <a:rPr lang="es-ES" sz="1200" b="1" dirty="0">
                <a:solidFill>
                  <a:schemeClr val="accent1"/>
                </a:solidFill>
                <a:latin typeface="+mj-lt"/>
                <a:ea typeface="+mj-ea"/>
                <a:cs typeface="+mj-cs"/>
                <a:hlinkClick r:id="rId2"/>
              </a:rPr>
              <a:t/>
            </a:r>
            <a:br>
              <a:rPr lang="es-ES" sz="1200" b="1" dirty="0">
                <a:solidFill>
                  <a:schemeClr val="accent1"/>
                </a:solidFill>
                <a:latin typeface="+mj-lt"/>
                <a:ea typeface="+mj-ea"/>
                <a:cs typeface="+mj-cs"/>
                <a:hlinkClick r:id="rId2"/>
              </a:rPr>
            </a:br>
            <a:endParaRPr lang="es-ES" sz="1200" b="1" dirty="0">
              <a:solidFill>
                <a:schemeClr val="accent1"/>
              </a:solidFill>
              <a:latin typeface="+mj-lt"/>
              <a:ea typeface="+mj-ea"/>
              <a:cs typeface="+mj-cs"/>
            </a:endParaRPr>
          </a:p>
        </p:txBody>
      </p:sp>
      <p:sp>
        <p:nvSpPr>
          <p:cNvPr id="6" name="Botón de acción: Final 5">
            <a:hlinkClick r:id="rId2" highlightClick="1"/>
          </p:cNvPr>
          <p:cNvSpPr/>
          <p:nvPr/>
        </p:nvSpPr>
        <p:spPr>
          <a:xfrm>
            <a:off x="7654840" y="5057460"/>
            <a:ext cx="689317" cy="430937"/>
          </a:xfrm>
          <a:prstGeom prst="actionButtonEnd">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6709931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22956" y="835985"/>
            <a:ext cx="5119030" cy="461665"/>
          </a:xfrm>
          <a:prstGeom prst="rect">
            <a:avLst/>
          </a:prstGeom>
        </p:spPr>
        <p:txBody>
          <a:bodyPr wrap="none">
            <a:spAutoFit/>
          </a:bodyPr>
          <a:lstStyle/>
          <a:p>
            <a:pPr>
              <a:spcBef>
                <a:spcPct val="0"/>
              </a:spcBef>
            </a:pPr>
            <a:r>
              <a:rPr lang="es-EC" sz="2400" dirty="0" smtClean="0">
                <a:solidFill>
                  <a:schemeClr val="accent1"/>
                </a:solidFill>
                <a:latin typeface="+mj-lt"/>
                <a:ea typeface="+mj-ea"/>
                <a:cs typeface="+mj-cs"/>
              </a:rPr>
              <a:t>Registros y documentos controlados</a:t>
            </a:r>
            <a:endParaRPr lang="es-ES" sz="2400" dirty="0">
              <a:solidFill>
                <a:schemeClr val="accent1"/>
              </a:solidFill>
              <a:latin typeface="+mj-lt"/>
              <a:ea typeface="+mj-ea"/>
              <a:cs typeface="+mj-cs"/>
            </a:endParaRPr>
          </a:p>
        </p:txBody>
      </p:sp>
      <p:sp>
        <p:nvSpPr>
          <p:cNvPr id="3" name="Rectángulo 2"/>
          <p:cNvSpPr/>
          <p:nvPr/>
        </p:nvSpPr>
        <p:spPr>
          <a:xfrm>
            <a:off x="515155" y="2039389"/>
            <a:ext cx="9040969" cy="2779222"/>
          </a:xfrm>
          <a:prstGeom prst="rect">
            <a:avLst/>
          </a:prstGeom>
        </p:spPr>
        <p:txBody>
          <a:bodyPr wrap="square">
            <a:spAutoFit/>
          </a:bodyPr>
          <a:lstStyle/>
          <a:p>
            <a:pPr algn="just">
              <a:lnSpc>
                <a:spcPct val="150000"/>
              </a:lnSpc>
              <a:spcAft>
                <a:spcPts val="0"/>
              </a:spcAft>
            </a:pPr>
            <a:r>
              <a:rPr lang="es-EC" sz="2400" dirty="0">
                <a:latin typeface="Arial" panose="020B0604020202020204" pitchFamily="34" charset="0"/>
                <a:ea typeface="Times New Roman" panose="02020603050405020304" pitchFamily="18" charset="0"/>
                <a:cs typeface="Times New Roman" panose="02020603050405020304" pitchFamily="18" charset="0"/>
              </a:rPr>
              <a:t>Los registros y documentos controlados están incluidos en los Anexos y fueron incluidos como una tabla dentro de las fichas de cada uno de los procesos del sistema de gestión</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C" dirty="0">
                <a:latin typeface="Arial" panose="020B0604020202020204" pitchFamily="34" charset="0"/>
                <a:ea typeface="Times New Roman" panose="02020603050405020304" pitchFamily="18" charset="0"/>
                <a:cs typeface="Times New Roman" panose="02020603050405020304" pitchFamily="18" charset="0"/>
              </a:rPr>
              <a:t>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C" dirty="0">
                <a:latin typeface="Arial" panose="020B0604020202020204" pitchFamily="34" charset="0"/>
                <a:ea typeface="Times New Roman" panose="02020603050405020304" pitchFamily="18" charset="0"/>
                <a:cs typeface="Times New Roman" panose="02020603050405020304" pitchFamily="18" charset="0"/>
              </a:rPr>
              <a:t>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C" b="1" dirty="0">
                <a:latin typeface="Arial" panose="020B0604020202020204" pitchFamily="34" charset="0"/>
                <a:ea typeface="Arial" panose="020B0604020202020204" pitchFamily="34" charset="0"/>
                <a:cs typeface="Times New Roman" panose="02020603050405020304" pitchFamily="18" charset="0"/>
              </a:rPr>
              <a:t> </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Rectángulo 3"/>
          <p:cNvSpPr/>
          <p:nvPr/>
        </p:nvSpPr>
        <p:spPr>
          <a:xfrm>
            <a:off x="6864439" y="5004171"/>
            <a:ext cx="2550017" cy="461665"/>
          </a:xfrm>
          <a:prstGeom prst="rect">
            <a:avLst/>
          </a:prstGeom>
        </p:spPr>
        <p:txBody>
          <a:bodyPr wrap="square">
            <a:spAutoFit/>
          </a:bodyPr>
          <a:lstStyle/>
          <a:p>
            <a:r>
              <a:rPr lang="es-EC" sz="1200" b="1" dirty="0" smtClean="0">
                <a:solidFill>
                  <a:schemeClr val="accent1"/>
                </a:solidFill>
                <a:latin typeface="+mj-lt"/>
                <a:ea typeface="+mj-ea"/>
                <a:cs typeface="+mj-cs"/>
                <a:hlinkClick r:id="rId2"/>
              </a:rPr>
              <a:t>Registros y documentos controlados</a:t>
            </a:r>
            <a:endParaRPr lang="es-ES" sz="1200" b="1" dirty="0"/>
          </a:p>
        </p:txBody>
      </p:sp>
      <p:sp>
        <p:nvSpPr>
          <p:cNvPr id="5" name="Botón de acción: Final 4">
            <a:hlinkClick r:id="rId2" highlightClick="1"/>
          </p:cNvPr>
          <p:cNvSpPr/>
          <p:nvPr/>
        </p:nvSpPr>
        <p:spPr>
          <a:xfrm>
            <a:off x="7351656" y="4573234"/>
            <a:ext cx="689317" cy="430937"/>
          </a:xfrm>
          <a:prstGeom prst="actionButtonEnd">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6549103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21966" y="745831"/>
            <a:ext cx="4714752" cy="461665"/>
          </a:xfrm>
          <a:prstGeom prst="rect">
            <a:avLst/>
          </a:prstGeom>
        </p:spPr>
        <p:txBody>
          <a:bodyPr wrap="none">
            <a:spAutoFit/>
          </a:bodyPr>
          <a:lstStyle/>
          <a:p>
            <a:pPr>
              <a:spcBef>
                <a:spcPct val="0"/>
              </a:spcBef>
            </a:pPr>
            <a:r>
              <a:rPr lang="es-EC" sz="2400" dirty="0">
                <a:solidFill>
                  <a:schemeClr val="accent1"/>
                </a:solidFill>
                <a:latin typeface="+mj-lt"/>
                <a:ea typeface="+mj-ea"/>
                <a:cs typeface="+mj-cs"/>
              </a:rPr>
              <a:t>Matriz de Indicadores de Gestión</a:t>
            </a:r>
            <a:endParaRPr lang="es-ES" sz="2400" dirty="0">
              <a:solidFill>
                <a:schemeClr val="accent1"/>
              </a:solidFill>
              <a:latin typeface="+mj-lt"/>
              <a:ea typeface="+mj-ea"/>
              <a:cs typeface="+mj-cs"/>
            </a:endParaRPr>
          </a:p>
        </p:txBody>
      </p:sp>
      <p:sp>
        <p:nvSpPr>
          <p:cNvPr id="3" name="Rectángulo 2"/>
          <p:cNvSpPr/>
          <p:nvPr/>
        </p:nvSpPr>
        <p:spPr>
          <a:xfrm>
            <a:off x="521966" y="1426437"/>
            <a:ext cx="8699307" cy="5909310"/>
          </a:xfrm>
          <a:prstGeom prst="rect">
            <a:avLst/>
          </a:prstGeom>
        </p:spPr>
        <p:txBody>
          <a:bodyPr wrap="square">
            <a:spAutoFit/>
          </a:bodyPr>
          <a:lstStyle/>
          <a:p>
            <a:pPr algn="just">
              <a:lnSpc>
                <a:spcPct val="150000"/>
              </a:lnSpc>
            </a:pPr>
            <a:r>
              <a:rPr lang="es-EC" sz="2400" dirty="0">
                <a:latin typeface="Arial" panose="020B0604020202020204" pitchFamily="34" charset="0"/>
                <a:ea typeface="Times New Roman" panose="02020603050405020304" pitchFamily="18" charset="0"/>
                <a:cs typeface="Times New Roman" panose="02020603050405020304" pitchFamily="18" charset="0"/>
              </a:rPr>
              <a:t>Se diseñaron los indicadores de gestión en base a la metodología investigada y los lineamientos </a:t>
            </a:r>
            <a:r>
              <a:rPr lang="es-EC" sz="2400" dirty="0" smtClean="0">
                <a:latin typeface="Arial" panose="020B0604020202020204" pitchFamily="34" charset="0"/>
                <a:ea typeface="Times New Roman" panose="02020603050405020304" pitchFamily="18" charset="0"/>
                <a:cs typeface="Times New Roman" panose="02020603050405020304" pitchFamily="18" charset="0"/>
              </a:rPr>
              <a:t>mencionados en el </a:t>
            </a:r>
            <a:r>
              <a:rPr lang="es-EC" sz="2400" dirty="0">
                <a:latin typeface="Arial" panose="020B0604020202020204" pitchFamily="34" charset="0"/>
                <a:ea typeface="Times New Roman" panose="02020603050405020304" pitchFamily="18" charset="0"/>
                <a:cs typeface="Times New Roman" panose="02020603050405020304" pitchFamily="18" charset="0"/>
              </a:rPr>
              <a:t>capítulo 2, dependiendo de la naturaleza del proceso se establecieron indicadores de gestión cualitativos y cuantitativos, con el Decano de la F.C.Y.T.A. y la coordinadora académica de la facultad se establecieron las metas de cada uno de los indicadores quedando diseñada la matriz de indicadores de gestión para cada proceso la misma que se la incluye en la Caracterización de cada proceso</a:t>
            </a:r>
            <a:r>
              <a:rPr lang="es-EC" dirty="0" smtClean="0">
                <a:latin typeface="Arial" panose="020B0604020202020204" pitchFamily="34" charset="0"/>
                <a:ea typeface="Times New Roman" panose="02020603050405020304" pitchFamily="18" charset="0"/>
                <a:cs typeface="Times New Roman" panose="02020603050405020304" pitchFamily="18" charset="0"/>
              </a:rPr>
              <a:t>.</a:t>
            </a:r>
            <a:r>
              <a:rPr lang="es-EC" sz="1200" dirty="0">
                <a:solidFill>
                  <a:schemeClr val="accent1"/>
                </a:solidFill>
              </a:rPr>
              <a:t> </a:t>
            </a:r>
            <a:endParaRPr lang="es-EC" sz="1200" dirty="0" smtClean="0">
              <a:solidFill>
                <a:schemeClr val="accent1"/>
              </a:solidFill>
            </a:endParaRPr>
          </a:p>
          <a:p>
            <a:pPr algn="r">
              <a:lnSpc>
                <a:spcPct val="150000"/>
              </a:lnSpc>
            </a:pPr>
            <a:r>
              <a:rPr lang="es-EC" sz="1200" b="1" dirty="0">
                <a:solidFill>
                  <a:schemeClr val="accent1"/>
                </a:solidFill>
                <a:hlinkClick r:id="rId2"/>
              </a:rPr>
              <a:t>Matriz de Indicadores de Gestión</a:t>
            </a:r>
            <a:endParaRPr lang="es-ES" sz="1200" b="1" dirty="0">
              <a:solidFill>
                <a:schemeClr val="accent1"/>
              </a:solidFill>
            </a:endParaRPr>
          </a:p>
          <a:p>
            <a:pPr algn="r">
              <a:lnSpc>
                <a:spcPct val="150000"/>
              </a:lnSpc>
            </a:pPr>
            <a:endParaRPr lang="es-EC" sz="1200" dirty="0" smtClean="0">
              <a:solidFill>
                <a:schemeClr val="accent1"/>
              </a:solidFill>
            </a:endParaRPr>
          </a:p>
          <a:p>
            <a:pPr algn="just">
              <a:lnSpc>
                <a:spcPct val="150000"/>
              </a:lnSpc>
              <a:spcAft>
                <a:spcPts val="0"/>
              </a:spcAft>
            </a:pP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Botón de acción: Final 3">
            <a:hlinkClick r:id="rId2" highlightClick="1"/>
          </p:cNvPr>
          <p:cNvSpPr/>
          <p:nvPr/>
        </p:nvSpPr>
        <p:spPr>
          <a:xfrm>
            <a:off x="7300161" y="5889114"/>
            <a:ext cx="689317" cy="430937"/>
          </a:xfrm>
          <a:prstGeom prst="actionButtonEnd">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3001239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49251" y="3230484"/>
            <a:ext cx="6843450" cy="634020"/>
          </a:xfrm>
          <a:prstGeom prst="rect">
            <a:avLst/>
          </a:prstGeom>
        </p:spPr>
        <p:txBody>
          <a:bodyPr wrap="square">
            <a:spAutoFit/>
          </a:bodyPr>
          <a:lstStyle/>
          <a:p>
            <a:pPr>
              <a:lnSpc>
                <a:spcPct val="110000"/>
              </a:lnSpc>
              <a:spcBef>
                <a:spcPct val="0"/>
              </a:spcBef>
              <a:spcAft>
                <a:spcPts val="0"/>
              </a:spcAft>
            </a:pPr>
            <a:r>
              <a:rPr lang="es-EC" sz="3200" dirty="0">
                <a:solidFill>
                  <a:schemeClr val="accent1"/>
                </a:solidFill>
              </a:rPr>
              <a:t>Conclusiones y Recomendaciones</a:t>
            </a:r>
            <a:endParaRPr lang="es-ES" sz="3200" dirty="0">
              <a:solidFill>
                <a:schemeClr val="accent1"/>
              </a:solidFill>
            </a:endParaRPr>
          </a:p>
        </p:txBody>
      </p:sp>
    </p:spTree>
    <p:extLst>
      <p:ext uri="{BB962C8B-B14F-4D97-AF65-F5344CB8AC3E}">
        <p14:creationId xmlns:p14="http://schemas.microsoft.com/office/powerpoint/2010/main" val="5422603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49292" y="641831"/>
            <a:ext cx="1954381" cy="467692"/>
          </a:xfrm>
          <a:prstGeom prst="rect">
            <a:avLst/>
          </a:prstGeom>
        </p:spPr>
        <p:txBody>
          <a:bodyPr wrap="none">
            <a:spAutoFit/>
          </a:bodyPr>
          <a:lstStyle/>
          <a:p>
            <a:pPr>
              <a:lnSpc>
                <a:spcPct val="110000"/>
              </a:lnSpc>
              <a:spcBef>
                <a:spcPct val="0"/>
              </a:spcBef>
              <a:spcAft>
                <a:spcPts val="0"/>
              </a:spcAft>
            </a:pPr>
            <a:r>
              <a:rPr lang="es-EC" sz="2400" dirty="0">
                <a:solidFill>
                  <a:schemeClr val="accent1"/>
                </a:solidFill>
                <a:latin typeface="+mj-lt"/>
                <a:ea typeface="+mj-ea"/>
                <a:cs typeface="+mj-cs"/>
              </a:rPr>
              <a:t>Conclusiones</a:t>
            </a:r>
            <a:endParaRPr lang="es-ES" sz="2400" dirty="0">
              <a:solidFill>
                <a:schemeClr val="accent1"/>
              </a:solidFill>
              <a:latin typeface="+mj-lt"/>
              <a:ea typeface="+mj-ea"/>
              <a:cs typeface="+mj-cs"/>
            </a:endParaRPr>
          </a:p>
        </p:txBody>
      </p:sp>
      <p:sp>
        <p:nvSpPr>
          <p:cNvPr id="4" name="Rectángulo 3"/>
          <p:cNvSpPr/>
          <p:nvPr/>
        </p:nvSpPr>
        <p:spPr>
          <a:xfrm>
            <a:off x="443231" y="1281089"/>
            <a:ext cx="10027294" cy="5576911"/>
          </a:xfrm>
          <a:prstGeom prst="rect">
            <a:avLst/>
          </a:prstGeom>
        </p:spPr>
        <p:txBody>
          <a:bodyPr wrap="square">
            <a:spAutoFit/>
          </a:bodyPr>
          <a:lstStyle/>
          <a:p>
            <a:pPr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La  mejora continua en la gestión de los procesos es la única herramienta que permite a una institución alcanzar los logros deseados, es imposible obtener la satisfacción del cliente interno-externo si no se realiza continuamente un análisis de lo que se puede y se debe mejorar en los procesos.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El personal de la F.C.Y.T.A., docentes y personal administrativo, están conscientes que la aplicación de la gestión por procesos permitirá a la facultad alcanzar los objetivos trazados para cada una de las coordinaciones, no es sino por medio de la documentación de la información que conlleva cada uno de los procesos involucrados con  las actividades que se desarrollan día a día en la facultad que se puede establecer una trazabilidad que permita ir mejorando cualitativamente y cuantitativamente.</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Se elaboró el Manual de procesos de la Facultad de Ciencias Exactas y Tecnologías Aplicadas de la U.I.D.E., versión 1, con un total de cincuenta y tres procesos levantados, con sus fichas de caracterización en donde se incluye entre otros datos el diagrama de flujo de cada proceso, la tabla de registro controlados y la matriz de indicadores de gestión para cada proceso.</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27196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86366" y="728804"/>
            <a:ext cx="9066727" cy="5272213"/>
          </a:xfrm>
          <a:prstGeom prst="rect">
            <a:avLst/>
          </a:prstGeom>
        </p:spPr>
        <p:txBody>
          <a:bodyPr wrap="square">
            <a:spAutoFit/>
          </a:bodyPr>
          <a:lstStyle/>
          <a:p>
            <a:pPr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En base al levantamiento realizado de los procesos se realizó el análisis de valor agregado para cada uno de ellos logrando establecerse el grupo de procesos críticos considerando  a aquellos cuyo VA está por debajo del setenta por ciento.</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Se procuró levantar toda la información existente de los cincuenta y tres procesos con la participación de todo el personal de la F.C.Y.T.A., autoridades, personal administrativo y docentes a tiempo completo con el fin de que el Manual de Procesos de la F.C.Y.T.A. versión 1 pueda identificarse como un documento de consulta para las distintas actividades que desarrollan en la facultad.</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La codificación utilizada para la elaboración del Manual de Procesos de la Facultad de Ciencias Exactas y Tecnologías Aplicadas de la F.C.Y.T.A será temporal ya que al no contar todavía con un Sistema de Gestión de Calidad integrado no se tiene la codificación; sin embargo no constituye dificultad alguna el cambio cuando llegue el momento, debido a la sencillez con la que se diseñó cada uno de los documentos del manual.</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30970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66703" y="989560"/>
            <a:ext cx="2629566" cy="467692"/>
          </a:xfrm>
          <a:prstGeom prst="rect">
            <a:avLst/>
          </a:prstGeom>
        </p:spPr>
        <p:txBody>
          <a:bodyPr wrap="none">
            <a:spAutoFit/>
          </a:bodyPr>
          <a:lstStyle/>
          <a:p>
            <a:pPr>
              <a:lnSpc>
                <a:spcPct val="110000"/>
              </a:lnSpc>
              <a:spcBef>
                <a:spcPct val="0"/>
              </a:spcBef>
            </a:pPr>
            <a:r>
              <a:rPr lang="es-EC" sz="2400" dirty="0">
                <a:solidFill>
                  <a:schemeClr val="accent1"/>
                </a:solidFill>
                <a:latin typeface="+mj-lt"/>
                <a:ea typeface="+mj-ea"/>
                <a:cs typeface="+mj-cs"/>
              </a:rPr>
              <a:t>Recomendaciones</a:t>
            </a:r>
            <a:endParaRPr lang="es-ES" sz="2400" dirty="0">
              <a:solidFill>
                <a:schemeClr val="accent1"/>
              </a:solidFill>
              <a:latin typeface="+mj-lt"/>
              <a:ea typeface="+mj-ea"/>
              <a:cs typeface="+mj-cs"/>
            </a:endParaRPr>
          </a:p>
        </p:txBody>
      </p:sp>
      <p:sp>
        <p:nvSpPr>
          <p:cNvPr id="5" name="Rectángulo 4"/>
          <p:cNvSpPr/>
          <p:nvPr/>
        </p:nvSpPr>
        <p:spPr>
          <a:xfrm>
            <a:off x="437915" y="2507677"/>
            <a:ext cx="8512902" cy="3139321"/>
          </a:xfrm>
          <a:prstGeom prst="rect">
            <a:avLst/>
          </a:prstGeom>
        </p:spPr>
        <p:txBody>
          <a:bodyPr wrap="square">
            <a:spAutoFit/>
          </a:bodyPr>
          <a:lstStyle/>
          <a:p>
            <a:pPr algn="just">
              <a:lnSpc>
                <a:spcPct val="110000"/>
              </a:lnSpc>
              <a:spcAft>
                <a:spcPts val="0"/>
              </a:spcAft>
            </a:pPr>
            <a:r>
              <a:rPr lang="es-EC" b="1" dirty="0">
                <a:latin typeface="Arial" panose="020B0604020202020204" pitchFamily="34" charset="0"/>
                <a:ea typeface="Arial" panose="020B0604020202020204" pitchFamily="34" charset="0"/>
                <a:cs typeface="Times New Roman" panose="02020603050405020304" pitchFamily="18" charset="0"/>
              </a:rPr>
              <a:t>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Una vez diseñada la matriz de indicadores de gestión de los procesos de la F.C.Y.T.A., es importante realizar el seguimiento a cada uno de ellos periódicamente para poder alcanzar las metas establecidas en los tiempos determinados.</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Se  debe analizar que acciones tomar para mejorar los procesos críticos  y hacer el seguimiento respectivo asignando responsables del monitoreo de los mismos</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36777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31065" y="1346223"/>
            <a:ext cx="8603087" cy="4552015"/>
          </a:xfrm>
          <a:prstGeom prst="rect">
            <a:avLst/>
          </a:prstGeom>
        </p:spPr>
        <p:txBody>
          <a:bodyPr wrap="square">
            <a:spAutoFit/>
          </a:bodyPr>
          <a:lstStyle/>
          <a:p>
            <a:pPr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Es importante establecer una matriz de responsabilidades de cada uno de los procesos  y macroprocesos con cargos y nombres de los involucrados tomando en cuenta los siguientes parámetros</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0000"/>
              </a:lnSpc>
              <a:spcAft>
                <a:spcPts val="0"/>
              </a:spcAft>
              <a:buFont typeface="Symbol" panose="05050102010706020507" pitchFamily="18" charset="2"/>
              <a:buChar char=""/>
            </a:pPr>
            <a:r>
              <a:rPr lang="es-EC" dirty="0">
                <a:latin typeface="Arial" panose="020B0604020202020204" pitchFamily="34" charset="0"/>
                <a:ea typeface="Arial" panose="020B0604020202020204" pitchFamily="34" charset="0"/>
                <a:cs typeface="Times New Roman" panose="02020603050405020304" pitchFamily="18" charset="0"/>
              </a:rPr>
              <a:t>Cargo que puede tomar decisiones (autoridad + competencia)</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0000"/>
              </a:lnSpc>
              <a:spcAft>
                <a:spcPts val="0"/>
              </a:spcAft>
              <a:buFont typeface="Symbol" panose="05050102010706020507" pitchFamily="18" charset="2"/>
              <a:buChar char=""/>
            </a:pPr>
            <a:r>
              <a:rPr lang="es-EC" dirty="0">
                <a:latin typeface="Arial" panose="020B0604020202020204" pitchFamily="34" charset="0"/>
                <a:ea typeface="Arial" panose="020B0604020202020204" pitchFamily="34" charset="0"/>
                <a:cs typeface="Times New Roman" panose="02020603050405020304" pitchFamily="18" charset="0"/>
              </a:rPr>
              <a:t>Cargo que puede tomar decisiones y posee los recursos para ejecutarlas (autoridad + competencia + recursos)</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0000"/>
              </a:lnSpc>
              <a:spcAft>
                <a:spcPts val="0"/>
              </a:spcAft>
              <a:buFont typeface="Symbol" panose="05050102010706020507" pitchFamily="18" charset="2"/>
              <a:buChar char=""/>
            </a:pPr>
            <a:r>
              <a:rPr lang="es-EC" dirty="0">
                <a:latin typeface="Arial" panose="020B0604020202020204" pitchFamily="34" charset="0"/>
                <a:ea typeface="Arial" panose="020B0604020202020204" pitchFamily="34" charset="0"/>
                <a:cs typeface="Times New Roman" panose="02020603050405020304" pitchFamily="18" charset="0"/>
              </a:rPr>
              <a:t>Cargo que ejecuta (competencia + recursos)</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0000"/>
              </a:lnSpc>
              <a:spcAft>
                <a:spcPts val="0"/>
              </a:spcAft>
              <a:buFont typeface="Symbol" panose="05050102010706020507" pitchFamily="18" charset="2"/>
              <a:buChar char=""/>
            </a:pPr>
            <a:r>
              <a:rPr lang="es-EC" dirty="0">
                <a:latin typeface="Arial" panose="020B0604020202020204" pitchFamily="34" charset="0"/>
                <a:ea typeface="Arial" panose="020B0604020202020204" pitchFamily="34" charset="0"/>
                <a:cs typeface="Times New Roman" panose="02020603050405020304" pitchFamily="18" charset="0"/>
              </a:rPr>
              <a:t>Cargo que solo participa (competencia)</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C" b="1" dirty="0">
                <a:latin typeface="Arial" panose="020B0604020202020204" pitchFamily="34" charset="0"/>
                <a:ea typeface="Arial" panose="020B0604020202020204" pitchFamily="34" charset="0"/>
                <a:cs typeface="Times New Roman" panose="02020603050405020304" pitchFamily="18" charset="0"/>
              </a:rPr>
              <a:t>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C" b="1" dirty="0">
                <a:latin typeface="Arial" panose="020B0604020202020204" pitchFamily="34" charset="0"/>
                <a:ea typeface="Arial" panose="020B0604020202020204" pitchFamily="34" charset="0"/>
                <a:cs typeface="Times New Roman" panose="02020603050405020304" pitchFamily="18" charset="0"/>
              </a:rPr>
              <a:t>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r>
              <a:rPr lang="es-EC" dirty="0">
                <a:latin typeface="Arial" panose="020B0604020202020204" pitchFamily="34" charset="0"/>
                <a:ea typeface="Arial" panose="020B0604020202020204" pitchFamily="34" charset="0"/>
              </a:rPr>
              <a:t>Se recomienda sociabilizar con todos los involucrados el Manual de Procesos de la Facultad de Ciencias Exactas y </a:t>
            </a:r>
            <a:r>
              <a:rPr lang="es-EC" dirty="0" smtClean="0">
                <a:latin typeface="Arial" panose="020B0604020202020204" pitchFamily="34" charset="0"/>
                <a:ea typeface="Arial" panose="020B0604020202020204" pitchFamily="34" charset="0"/>
              </a:rPr>
              <a:t>Tecnologías </a:t>
            </a:r>
            <a:r>
              <a:rPr lang="es-EC" dirty="0">
                <a:latin typeface="Arial" panose="020B0604020202020204" pitchFamily="34" charset="0"/>
                <a:ea typeface="Arial" panose="020B0604020202020204" pitchFamily="34" charset="0"/>
              </a:rPr>
              <a:t>Aplicadas de la F.C.Y.T.A., con reuniones periódicas para revisión de los indicadores de gestión de cada uno de los procesos establecer las estrategias a seguir para la mejora continua</a:t>
            </a:r>
            <a:endParaRPr lang="es-ES" dirty="0"/>
          </a:p>
        </p:txBody>
      </p:sp>
    </p:spTree>
    <p:extLst>
      <p:ext uri="{BB962C8B-B14F-4D97-AF65-F5344CB8AC3E}">
        <p14:creationId xmlns:p14="http://schemas.microsoft.com/office/powerpoint/2010/main" val="25232008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34851" y="334850"/>
            <a:ext cx="8036418" cy="6367897"/>
          </a:xfrm>
          <a:prstGeom prst="rect">
            <a:avLst/>
          </a:prstGeom>
        </p:spPr>
        <p:txBody>
          <a:bodyPr wrap="square">
            <a:spAutoFit/>
          </a:bodyPr>
          <a:lstStyle/>
          <a:p>
            <a:pPr>
              <a:lnSpc>
                <a:spcPct val="110000"/>
              </a:lnSpc>
              <a:spcBef>
                <a:spcPct val="0"/>
              </a:spcBef>
              <a:spcAft>
                <a:spcPts val="600"/>
              </a:spcAft>
            </a:pPr>
            <a:r>
              <a:rPr lang="es-EC" sz="2400" dirty="0">
                <a:solidFill>
                  <a:schemeClr val="accent1"/>
                </a:solidFill>
                <a:latin typeface="+mj-lt"/>
                <a:ea typeface="+mj-ea"/>
                <a:cs typeface="+mj-cs"/>
              </a:rPr>
              <a:t>Bibliografía </a:t>
            </a:r>
            <a:endParaRPr lang="es-ES" sz="2400" dirty="0">
              <a:solidFill>
                <a:schemeClr val="accent1"/>
              </a:solidFill>
              <a:latin typeface="+mj-lt"/>
              <a:ea typeface="+mj-ea"/>
              <a:cs typeface="+mj-cs"/>
            </a:endParaRPr>
          </a:p>
          <a:p>
            <a:pPr algn="just">
              <a:lnSpc>
                <a:spcPct val="110000"/>
              </a:lnSpc>
              <a:spcAft>
                <a:spcPts val="600"/>
              </a:spcAft>
            </a:pPr>
            <a:r>
              <a:rPr lang="es-EC" dirty="0">
                <a:latin typeface="Arial" panose="020B0604020202020204" pitchFamily="34" charset="0"/>
                <a:ea typeface="Times New Roman" panose="02020603050405020304" pitchFamily="18" charset="0"/>
                <a:cs typeface="Times New Roman" panose="02020603050405020304" pitchFamily="18" charset="0"/>
              </a:rPr>
              <a:t>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600"/>
              </a:spcAft>
            </a:pPr>
            <a:r>
              <a:rPr lang="es-EC" b="1" dirty="0">
                <a:latin typeface="Arial" panose="020B0604020202020204" pitchFamily="34" charset="0"/>
                <a:ea typeface="Arial" panose="020B0604020202020204" pitchFamily="34" charset="0"/>
                <a:cs typeface="Times New Roman" panose="02020603050405020304" pitchFamily="18" charset="0"/>
              </a:rPr>
              <a:t>LIBROS DIGITALES</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0000"/>
              </a:lnSpc>
              <a:spcAft>
                <a:spcPts val="600"/>
              </a:spcAft>
            </a:pPr>
            <a:r>
              <a:rPr lang="es-EC" dirty="0">
                <a:latin typeface="Arial" panose="020B0604020202020204" pitchFamily="34" charset="0"/>
                <a:ea typeface="Times New Roman" panose="02020603050405020304" pitchFamily="18" charset="0"/>
                <a:cs typeface="Times New Roman" panose="02020603050405020304" pitchFamily="18" charset="0"/>
              </a:rPr>
              <a:t>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[1] </a:t>
            </a:r>
            <a:r>
              <a:rPr lang="es-EC" dirty="0" err="1">
                <a:latin typeface="Arial" panose="020B0604020202020204" pitchFamily="34" charset="0"/>
                <a:ea typeface="Arial" panose="020B0604020202020204" pitchFamily="34" charset="0"/>
                <a:cs typeface="Times New Roman" panose="02020603050405020304" pitchFamily="18" charset="0"/>
              </a:rPr>
              <a:t>Angel</a:t>
            </a:r>
            <a:r>
              <a:rPr lang="es-EC" dirty="0">
                <a:latin typeface="Arial" panose="020B0604020202020204" pitchFamily="34" charset="0"/>
                <a:ea typeface="Arial" panose="020B0604020202020204" pitchFamily="34" charset="0"/>
                <a:cs typeface="Times New Roman" panose="02020603050405020304" pitchFamily="18" charset="0"/>
              </a:rPr>
              <a:t>, M. J. (2011). Gestión de procesos (o gestión por procesos).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indent="447675"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r>
              <a:rPr lang="en-US" dirty="0" err="1">
                <a:latin typeface="Arial" panose="020B0604020202020204" pitchFamily="34" charset="0"/>
                <a:ea typeface="Arial" panose="020B0604020202020204" pitchFamily="34" charset="0"/>
                <a:cs typeface="Times New Roman" panose="02020603050405020304" pitchFamily="18" charset="0"/>
              </a:rPr>
              <a:t>España</a:t>
            </a:r>
            <a:r>
              <a:rPr lang="en-US" dirty="0">
                <a:latin typeface="Arial" panose="020B0604020202020204" pitchFamily="34" charset="0"/>
                <a:ea typeface="Arial" panose="020B0604020202020204" pitchFamily="34" charset="0"/>
                <a:cs typeface="Times New Roman" panose="02020603050405020304" pitchFamily="18" charset="0"/>
              </a:rPr>
              <a:t>: B - EUMED. Retrieved from</a:t>
            </a:r>
            <a:r>
              <a:rPr lang="es-EC" dirty="0">
                <a:latin typeface="Arial" panose="020B0604020202020204" pitchFamily="34" charset="0"/>
                <a:ea typeface="Arial" panose="020B0604020202020204" pitchFamily="34" charset="0"/>
                <a:cs typeface="Times New Roman" panose="02020603050405020304" pitchFamily="18" charset="0"/>
                <a:hlinkClick r:id="rId2"/>
              </a:rPr>
              <a:t> </a:t>
            </a:r>
            <a:r>
              <a:rPr lang="en-US" dirty="0">
                <a:solidFill>
                  <a:srgbClr val="1155CC"/>
                </a:solidFill>
                <a:latin typeface="Arial" panose="020B0604020202020204" pitchFamily="34" charset="0"/>
                <a:ea typeface="Arial" panose="020B0604020202020204" pitchFamily="34" charset="0"/>
                <a:cs typeface="Times New Roman" panose="02020603050405020304" pitchFamily="18" charset="0"/>
                <a:hlinkClick r:id="rId2"/>
              </a:rPr>
              <a:t>http://</a:t>
            </a:r>
            <a:r>
              <a:rPr lang="en-US" dirty="0" smtClean="0">
                <a:solidFill>
                  <a:srgbClr val="1155CC"/>
                </a:solidFill>
                <a:latin typeface="Arial" panose="020B0604020202020204" pitchFamily="34" charset="0"/>
                <a:ea typeface="Arial" panose="020B0604020202020204" pitchFamily="34" charset="0"/>
                <a:cs typeface="Times New Roman" panose="02020603050405020304" pitchFamily="18" charset="0"/>
                <a:hlinkClick r:id="rId2"/>
              </a:rPr>
              <a:t>www.ebrary.com</a:t>
            </a:r>
            <a:endParaRPr lang="en-US" dirty="0" smtClean="0">
              <a:solidFill>
                <a:srgbClr val="1155CC"/>
              </a:solidFill>
              <a:latin typeface="Arial" panose="020B0604020202020204" pitchFamily="34" charset="0"/>
              <a:ea typeface="Arial" panose="020B0604020202020204" pitchFamily="34" charset="0"/>
              <a:cs typeface="Times New Roman" panose="02020603050405020304" pitchFamily="18" charset="0"/>
            </a:endParaRPr>
          </a:p>
          <a:p>
            <a:pPr indent="447675" algn="just">
              <a:lnSpc>
                <a:spcPct val="110000"/>
              </a:lnSpc>
              <a:spcAft>
                <a:spcPts val="0"/>
              </a:spcAft>
            </a:pP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447675"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[2] Navarro, E. (2009). Gestión y reingeniería de procesos. Argentina: El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447675"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Cid Editor | apuntes. </a:t>
            </a:r>
            <a:r>
              <a:rPr lang="en-US" dirty="0">
                <a:latin typeface="Arial" panose="020B0604020202020204" pitchFamily="34" charset="0"/>
                <a:ea typeface="Arial" panose="020B0604020202020204" pitchFamily="34" charset="0"/>
                <a:cs typeface="Times New Roman" panose="02020603050405020304" pitchFamily="18" charset="0"/>
              </a:rPr>
              <a:t>Retrieved from</a:t>
            </a:r>
            <a:r>
              <a:rPr lang="es-EC" dirty="0">
                <a:latin typeface="Arial" panose="020B0604020202020204" pitchFamily="34" charset="0"/>
                <a:ea typeface="Arial" panose="020B0604020202020204" pitchFamily="34" charset="0"/>
                <a:cs typeface="Times New Roman" panose="02020603050405020304" pitchFamily="18" charset="0"/>
                <a:hlinkClick r:id="rId2"/>
              </a:rPr>
              <a:t> </a:t>
            </a:r>
            <a:r>
              <a:rPr lang="en-US" dirty="0">
                <a:solidFill>
                  <a:srgbClr val="1155CC"/>
                </a:solidFill>
                <a:latin typeface="Arial" panose="020B0604020202020204" pitchFamily="34" charset="0"/>
                <a:ea typeface="Arial" panose="020B0604020202020204" pitchFamily="34" charset="0"/>
                <a:cs typeface="Times New Roman" panose="02020603050405020304" pitchFamily="18" charset="0"/>
                <a:hlinkClick r:id="rId2"/>
              </a:rPr>
              <a:t>http://</a:t>
            </a:r>
            <a:r>
              <a:rPr lang="en-US" dirty="0" smtClean="0">
                <a:solidFill>
                  <a:srgbClr val="1155CC"/>
                </a:solidFill>
                <a:latin typeface="Arial" panose="020B0604020202020204" pitchFamily="34" charset="0"/>
                <a:ea typeface="Arial" panose="020B0604020202020204" pitchFamily="34" charset="0"/>
                <a:cs typeface="Times New Roman" panose="02020603050405020304" pitchFamily="18" charset="0"/>
                <a:hlinkClick r:id="rId2"/>
              </a:rPr>
              <a:t>www.ebrary.com</a:t>
            </a:r>
            <a:endParaRPr lang="en-US" dirty="0" smtClean="0">
              <a:solidFill>
                <a:srgbClr val="1155CC"/>
              </a:solidFill>
              <a:latin typeface="Arial" panose="020B0604020202020204" pitchFamily="34" charset="0"/>
              <a:ea typeface="Arial" panose="020B0604020202020204" pitchFamily="34" charset="0"/>
              <a:cs typeface="Times New Roman" panose="02020603050405020304" pitchFamily="18" charset="0"/>
            </a:endParaRPr>
          </a:p>
          <a:p>
            <a:pPr marL="447675" algn="just">
              <a:lnSpc>
                <a:spcPct val="110000"/>
              </a:lnSpc>
              <a:spcAft>
                <a:spcPts val="0"/>
              </a:spcAft>
            </a:pPr>
            <a:r>
              <a:rPr lang="es-EC" dirty="0">
                <a:latin typeface="Arial" panose="020B0604020202020204" pitchFamily="34" charset="0"/>
                <a:ea typeface="Times New Roman" panose="02020603050405020304" pitchFamily="18" charset="0"/>
                <a:cs typeface="Times New Roman" panose="02020603050405020304" pitchFamily="18" charset="0"/>
              </a:rPr>
              <a:t>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457200"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[3] Plasencia, S. J. A., Martínez, H., &amp; Saavedra, L. N. (2007). Gestión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457200"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de      procesos. Argentina: El Cid Editor - Ciencias Económicas y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457200"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Administrativas. </a:t>
            </a:r>
            <a:r>
              <a:rPr lang="en-US" dirty="0">
                <a:latin typeface="Arial" panose="020B0604020202020204" pitchFamily="34" charset="0"/>
                <a:ea typeface="Arial" panose="020B0604020202020204" pitchFamily="34" charset="0"/>
                <a:cs typeface="Times New Roman" panose="02020603050405020304" pitchFamily="18" charset="0"/>
              </a:rPr>
              <a:t>Retrieved from</a:t>
            </a:r>
            <a:r>
              <a:rPr lang="es-EC" dirty="0">
                <a:latin typeface="Arial" panose="020B0604020202020204" pitchFamily="34" charset="0"/>
                <a:ea typeface="Arial" panose="020B0604020202020204" pitchFamily="34" charset="0"/>
                <a:cs typeface="Times New Roman" panose="02020603050405020304" pitchFamily="18" charset="0"/>
                <a:hlinkClick r:id="rId2"/>
              </a:rPr>
              <a:t> </a:t>
            </a:r>
            <a:r>
              <a:rPr lang="en-US" dirty="0">
                <a:solidFill>
                  <a:srgbClr val="1155CC"/>
                </a:solidFill>
                <a:latin typeface="Arial" panose="020B0604020202020204" pitchFamily="34" charset="0"/>
                <a:ea typeface="Arial" panose="020B0604020202020204" pitchFamily="34" charset="0"/>
                <a:cs typeface="Times New Roman" panose="02020603050405020304" pitchFamily="18" charset="0"/>
                <a:hlinkClick r:id="rId2"/>
              </a:rPr>
              <a:t>http://</a:t>
            </a:r>
            <a:r>
              <a:rPr lang="en-US" dirty="0" smtClean="0">
                <a:solidFill>
                  <a:srgbClr val="1155CC"/>
                </a:solidFill>
                <a:latin typeface="Arial" panose="020B0604020202020204" pitchFamily="34" charset="0"/>
                <a:ea typeface="Arial" panose="020B0604020202020204" pitchFamily="34" charset="0"/>
                <a:cs typeface="Times New Roman" panose="02020603050405020304" pitchFamily="18" charset="0"/>
                <a:hlinkClick r:id="rId2"/>
              </a:rPr>
              <a:t>www.ebrary.com</a:t>
            </a:r>
            <a:endParaRPr lang="en-US" dirty="0" smtClean="0">
              <a:solidFill>
                <a:srgbClr val="1155CC"/>
              </a:solidFill>
              <a:latin typeface="Arial" panose="020B0604020202020204" pitchFamily="34" charset="0"/>
              <a:ea typeface="Arial" panose="020B0604020202020204" pitchFamily="34" charset="0"/>
              <a:cs typeface="Times New Roman" panose="02020603050405020304" pitchFamily="18" charset="0"/>
            </a:endParaRPr>
          </a:p>
          <a:p>
            <a:pPr marL="457200" algn="just">
              <a:lnSpc>
                <a:spcPct val="110000"/>
              </a:lnSpc>
              <a:spcAft>
                <a:spcPts val="0"/>
              </a:spcAft>
            </a:pP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714375" indent="-266065" algn="just">
              <a:lnSpc>
                <a:spcPct val="110000"/>
              </a:lnSpc>
              <a:spcAft>
                <a:spcPts val="600"/>
              </a:spcAft>
            </a:pPr>
            <a:r>
              <a:rPr lang="en-US" dirty="0">
                <a:latin typeface="Arial" panose="020B0604020202020204" pitchFamily="34" charset="0"/>
                <a:ea typeface="Arial" panose="020B0604020202020204" pitchFamily="34" charset="0"/>
                <a:cs typeface="Times New Roman" panose="02020603050405020304" pitchFamily="18" charset="0"/>
              </a:rPr>
              <a:t>[4] 	</a:t>
            </a:r>
            <a:r>
              <a:rPr lang="en-US" dirty="0" err="1">
                <a:latin typeface="Arial" panose="020B0604020202020204" pitchFamily="34" charset="0"/>
                <a:ea typeface="Arial" panose="020B0604020202020204" pitchFamily="34" charset="0"/>
                <a:cs typeface="Times New Roman" panose="02020603050405020304" pitchFamily="18" charset="0"/>
              </a:rPr>
              <a:t>Luján</a:t>
            </a:r>
            <a:r>
              <a:rPr lang="en-US" dirty="0">
                <a:latin typeface="Arial" panose="020B0604020202020204" pitchFamily="34" charset="0"/>
                <a:ea typeface="Arial" panose="020B0604020202020204" pitchFamily="34" charset="0"/>
                <a:cs typeface="Times New Roman" panose="02020603050405020304" pitchFamily="18" charset="0"/>
              </a:rPr>
              <a:t>, G. D., &amp; Machado, N. N. (2008). </a:t>
            </a:r>
            <a:r>
              <a:rPr lang="es-EC" dirty="0">
                <a:latin typeface="Arial" panose="020B0604020202020204" pitchFamily="34" charset="0"/>
                <a:ea typeface="Arial" panose="020B0604020202020204" pitchFamily="34" charset="0"/>
                <a:cs typeface="Times New Roman" panose="02020603050405020304" pitchFamily="18" charset="0"/>
              </a:rPr>
              <a:t>Procedimiento general para el diseño y/o rediseño organizacional basado en la gestión por procesos. Folletos Gerenciales, 12(3): 25-39, 2008. Cuba: Dirección de Capacitación de Cuadros y Estudios de Dirección (DCCED). </a:t>
            </a:r>
            <a:r>
              <a:rPr lang="en-US" dirty="0">
                <a:latin typeface="Arial" panose="020B0604020202020204" pitchFamily="34" charset="0"/>
                <a:ea typeface="Arial" panose="020B0604020202020204" pitchFamily="34" charset="0"/>
                <a:cs typeface="Times New Roman" panose="02020603050405020304" pitchFamily="18" charset="0"/>
              </a:rPr>
              <a:t>Retrieved from</a:t>
            </a:r>
            <a:r>
              <a:rPr lang="en-US" dirty="0">
                <a:solidFill>
                  <a:srgbClr val="1155CC"/>
                </a:solidFill>
                <a:latin typeface="Arial" panose="020B0604020202020204" pitchFamily="34" charset="0"/>
                <a:ea typeface="Arial" panose="020B0604020202020204" pitchFamily="34" charset="0"/>
                <a:cs typeface="Times New Roman" panose="02020603050405020304" pitchFamily="18" charset="0"/>
                <a:hlinkClick r:id="rId3"/>
              </a:rPr>
              <a:t> </a:t>
            </a:r>
            <a:r>
              <a:rPr lang="en-US" dirty="0">
                <a:solidFill>
                  <a:srgbClr val="1155CC"/>
                </a:solidFill>
                <a:latin typeface="Arial" panose="020B0604020202020204" pitchFamily="34" charset="0"/>
                <a:ea typeface="Arial" panose="020B0604020202020204" pitchFamily="34" charset="0"/>
                <a:cs typeface="Times New Roman" panose="02020603050405020304" pitchFamily="18" charset="0"/>
                <a:hlinkClick r:id="rId2"/>
              </a:rPr>
              <a:t>http://</a:t>
            </a:r>
            <a:r>
              <a:rPr lang="en-US" dirty="0" smtClean="0">
                <a:solidFill>
                  <a:srgbClr val="1155CC"/>
                </a:solidFill>
                <a:latin typeface="Arial" panose="020B0604020202020204" pitchFamily="34" charset="0"/>
                <a:ea typeface="Arial" panose="020B0604020202020204" pitchFamily="34" charset="0"/>
                <a:cs typeface="Times New Roman" panose="02020603050405020304" pitchFamily="18" charset="0"/>
                <a:hlinkClick r:id="rId2"/>
              </a:rPr>
              <a:t>www.ebrary.com</a:t>
            </a:r>
            <a:endParaRPr lang="en-US" dirty="0" smtClean="0">
              <a:solidFill>
                <a:srgbClr val="1155CC"/>
              </a:solidFill>
              <a:latin typeface="Arial" panose="020B0604020202020204" pitchFamily="34" charset="0"/>
              <a:ea typeface="Arial" panose="020B0604020202020204" pitchFamily="34" charset="0"/>
              <a:cs typeface="Times New Roman" panose="02020603050405020304" pitchFamily="18" charset="0"/>
            </a:endParaRPr>
          </a:p>
          <a:p>
            <a:pPr marL="714375" indent="-266065" algn="just">
              <a:lnSpc>
                <a:spcPct val="110000"/>
              </a:lnSpc>
              <a:spcAft>
                <a:spcPts val="600"/>
              </a:spcAft>
            </a:pP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43590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67427" y="322532"/>
            <a:ext cx="9556125" cy="5853910"/>
          </a:xfrm>
          <a:prstGeom prst="rect">
            <a:avLst/>
          </a:prstGeom>
        </p:spPr>
        <p:txBody>
          <a:bodyPr wrap="square">
            <a:spAutoFit/>
          </a:bodyPr>
          <a:lstStyle/>
          <a:p>
            <a:pPr marL="714375" indent="-266065" algn="just">
              <a:lnSpc>
                <a:spcPct val="110000"/>
              </a:lnSpc>
              <a:spcAft>
                <a:spcPts val="600"/>
              </a:spcAft>
            </a:pPr>
            <a:r>
              <a:rPr lang="en-US" dirty="0">
                <a:latin typeface="Arial" panose="020B0604020202020204" pitchFamily="34" charset="0"/>
                <a:ea typeface="Arial" panose="020B0604020202020204" pitchFamily="34" charset="0"/>
                <a:cs typeface="Times New Roman" panose="02020603050405020304" pitchFamily="18" charset="0"/>
              </a:rPr>
              <a:t>[5]   Cruz, B. C. A. D. L. (2009). </a:t>
            </a:r>
            <a:r>
              <a:rPr lang="es-EC" dirty="0">
                <a:latin typeface="Arial" panose="020B0604020202020204" pitchFamily="34" charset="0"/>
                <a:ea typeface="Arial" panose="020B0604020202020204" pitchFamily="34" charset="0"/>
                <a:cs typeface="Times New Roman" panose="02020603050405020304" pitchFamily="18" charset="0"/>
              </a:rPr>
              <a:t>Cómo implementar un sistema de gestión de la calidad </a:t>
            </a:r>
            <a:r>
              <a:rPr lang="es-EC" dirty="0" smtClean="0">
                <a:latin typeface="Arial" panose="020B0604020202020204" pitchFamily="34" charset="0"/>
                <a:ea typeface="Arial" panose="020B0604020202020204" pitchFamily="34" charset="0"/>
                <a:cs typeface="Times New Roman" panose="02020603050405020304" pitchFamily="18" charset="0"/>
              </a:rPr>
              <a:t> </a:t>
            </a:r>
          </a:p>
          <a:p>
            <a:pPr marL="714375" indent="-266065" algn="just">
              <a:lnSpc>
                <a:spcPct val="110000"/>
              </a:lnSpc>
              <a:spcAft>
                <a:spcPts val="600"/>
              </a:spcAft>
            </a:pPr>
            <a:r>
              <a:rPr lang="es-EC" dirty="0">
                <a:latin typeface="Arial" panose="020B0604020202020204" pitchFamily="34" charset="0"/>
                <a:ea typeface="Arial" panose="020B0604020202020204" pitchFamily="34" charset="0"/>
                <a:cs typeface="Times New Roman" panose="02020603050405020304" pitchFamily="18" charset="0"/>
              </a:rPr>
              <a:t> </a:t>
            </a:r>
            <a:r>
              <a:rPr lang="es-EC" dirty="0" smtClean="0">
                <a:latin typeface="Arial" panose="020B0604020202020204" pitchFamily="34" charset="0"/>
                <a:ea typeface="Arial" panose="020B0604020202020204" pitchFamily="34" charset="0"/>
                <a:cs typeface="Times New Roman" panose="02020603050405020304" pitchFamily="18" charset="0"/>
              </a:rPr>
              <a:t>      en </a:t>
            </a:r>
            <a:r>
              <a:rPr lang="es-EC" dirty="0">
                <a:latin typeface="Arial" panose="020B0604020202020204" pitchFamily="34" charset="0"/>
                <a:ea typeface="Arial" panose="020B0604020202020204" pitchFamily="34" charset="0"/>
                <a:cs typeface="Times New Roman" panose="02020603050405020304" pitchFamily="18" charset="0"/>
              </a:rPr>
              <a:t>su empresa; procesos relacionados con el cliente. Argentina: El Cid Editor | </a:t>
            </a:r>
            <a:r>
              <a:rPr lang="es-EC" dirty="0" smtClean="0">
                <a:latin typeface="Arial" panose="020B0604020202020204" pitchFamily="34" charset="0"/>
                <a:ea typeface="Arial" panose="020B0604020202020204" pitchFamily="34" charset="0"/>
                <a:cs typeface="Times New Roman" panose="02020603050405020304" pitchFamily="18" charset="0"/>
              </a:rPr>
              <a:t> </a:t>
            </a:r>
          </a:p>
          <a:p>
            <a:pPr marL="714375" indent="-266065" algn="just">
              <a:lnSpc>
                <a:spcPct val="110000"/>
              </a:lnSpc>
              <a:spcAft>
                <a:spcPts val="600"/>
              </a:spcAft>
            </a:pPr>
            <a:r>
              <a:rPr lang="es-EC" dirty="0">
                <a:latin typeface="Arial" panose="020B0604020202020204" pitchFamily="34" charset="0"/>
                <a:ea typeface="Arial" panose="020B0604020202020204" pitchFamily="34" charset="0"/>
                <a:cs typeface="Times New Roman" panose="02020603050405020304" pitchFamily="18" charset="0"/>
              </a:rPr>
              <a:t> </a:t>
            </a:r>
            <a:r>
              <a:rPr lang="es-EC" dirty="0" smtClean="0">
                <a:latin typeface="Arial" panose="020B0604020202020204" pitchFamily="34" charset="0"/>
                <a:ea typeface="Arial" panose="020B0604020202020204" pitchFamily="34" charset="0"/>
                <a:cs typeface="Times New Roman" panose="02020603050405020304" pitchFamily="18" charset="0"/>
              </a:rPr>
              <a:t>      apuntes</a:t>
            </a:r>
            <a:r>
              <a:rPr lang="es-EC" dirty="0">
                <a:latin typeface="Arial" panose="020B0604020202020204" pitchFamily="34" charset="0"/>
                <a:ea typeface="Arial" panose="020B0604020202020204" pitchFamily="34" charset="0"/>
                <a:cs typeface="Times New Roman" panose="02020603050405020304" pitchFamily="18" charset="0"/>
              </a:rPr>
              <a:t>. Retrieved from</a:t>
            </a:r>
            <a:r>
              <a:rPr lang="en-US" dirty="0">
                <a:solidFill>
                  <a:srgbClr val="1155CC"/>
                </a:solidFill>
                <a:latin typeface="Arial" panose="020B0604020202020204" pitchFamily="34" charset="0"/>
                <a:ea typeface="Arial" panose="020B0604020202020204" pitchFamily="34" charset="0"/>
                <a:cs typeface="Times New Roman" panose="02020603050405020304" pitchFamily="18" charset="0"/>
                <a:hlinkClick r:id="rId2"/>
              </a:rPr>
              <a:t> http://www.ebrary.com</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714375" indent="-266065" algn="just">
              <a:lnSpc>
                <a:spcPct val="110000"/>
              </a:lnSpc>
              <a:spcAft>
                <a:spcPts val="600"/>
              </a:spcAft>
            </a:pPr>
            <a:endParaRPr lang="es-EC" dirty="0" smtClean="0">
              <a:latin typeface="Arial" panose="020B0604020202020204" pitchFamily="34" charset="0"/>
              <a:ea typeface="Arial" panose="020B0604020202020204" pitchFamily="34" charset="0"/>
              <a:cs typeface="Times New Roman" panose="02020603050405020304" pitchFamily="18" charset="0"/>
            </a:endParaRPr>
          </a:p>
          <a:p>
            <a:pPr marL="714375" indent="-266065" algn="just">
              <a:lnSpc>
                <a:spcPct val="110000"/>
              </a:lnSpc>
              <a:spcAft>
                <a:spcPts val="600"/>
              </a:spcAft>
            </a:pPr>
            <a:r>
              <a:rPr lang="es-EC" dirty="0" smtClean="0">
                <a:latin typeface="Arial" panose="020B0604020202020204" pitchFamily="34" charset="0"/>
                <a:ea typeface="Arial" panose="020B0604020202020204" pitchFamily="34" charset="0"/>
                <a:cs typeface="Times New Roman" panose="02020603050405020304" pitchFamily="18" charset="0"/>
              </a:rPr>
              <a:t>[</a:t>
            </a:r>
            <a:r>
              <a:rPr lang="es-EC" dirty="0">
                <a:latin typeface="Arial" panose="020B0604020202020204" pitchFamily="34" charset="0"/>
                <a:ea typeface="Arial" panose="020B0604020202020204" pitchFamily="34" charset="0"/>
                <a:cs typeface="Times New Roman" panose="02020603050405020304" pitchFamily="18" charset="0"/>
              </a:rPr>
              <a:t>6]  </a:t>
            </a:r>
            <a:r>
              <a:rPr lang="es-EC" dirty="0" smtClean="0">
                <a:latin typeface="Arial" panose="020B0604020202020204" pitchFamily="34" charset="0"/>
                <a:ea typeface="Arial" panose="020B0604020202020204" pitchFamily="34" charset="0"/>
                <a:cs typeface="Times New Roman" panose="02020603050405020304" pitchFamily="18" charset="0"/>
              </a:rPr>
              <a:t> Niño</a:t>
            </a:r>
            <a:r>
              <a:rPr lang="es-EC" dirty="0">
                <a:latin typeface="Arial" panose="020B0604020202020204" pitchFamily="34" charset="0"/>
                <a:ea typeface="Arial" panose="020B0604020202020204" pitchFamily="34" charset="0"/>
                <a:cs typeface="Times New Roman" panose="02020603050405020304" pitchFamily="18" charset="0"/>
              </a:rPr>
              <a:t>, R. V. M. (2011). Metodología de la Investigación: diseño y ejecución. </a:t>
            </a:r>
            <a:r>
              <a:rPr lang="es-EC" dirty="0" smtClean="0">
                <a:latin typeface="Arial" panose="020B0604020202020204" pitchFamily="34" charset="0"/>
                <a:ea typeface="Arial" panose="020B0604020202020204" pitchFamily="34" charset="0"/>
                <a:cs typeface="Times New Roman" panose="02020603050405020304" pitchFamily="18" charset="0"/>
              </a:rPr>
              <a:t>  </a:t>
            </a:r>
          </a:p>
          <a:p>
            <a:pPr marL="714375" indent="-266065" algn="just">
              <a:lnSpc>
                <a:spcPct val="110000"/>
              </a:lnSpc>
              <a:spcAft>
                <a:spcPts val="600"/>
              </a:spcAft>
            </a:pPr>
            <a:r>
              <a:rPr lang="es-EC" dirty="0">
                <a:latin typeface="Arial" panose="020B0604020202020204" pitchFamily="34" charset="0"/>
                <a:ea typeface="Arial" panose="020B0604020202020204" pitchFamily="34" charset="0"/>
                <a:cs typeface="Times New Roman" panose="02020603050405020304" pitchFamily="18" charset="0"/>
              </a:rPr>
              <a:t> </a:t>
            </a:r>
            <a:r>
              <a:rPr lang="es-EC" dirty="0" smtClean="0">
                <a:latin typeface="Arial" panose="020B0604020202020204" pitchFamily="34" charset="0"/>
                <a:ea typeface="Arial" panose="020B0604020202020204" pitchFamily="34" charset="0"/>
                <a:cs typeface="Times New Roman" panose="02020603050405020304" pitchFamily="18" charset="0"/>
              </a:rPr>
              <a:t>      Colombia</a:t>
            </a:r>
            <a:r>
              <a:rPr lang="es-EC" dirty="0">
                <a:latin typeface="Arial" panose="020B0604020202020204" pitchFamily="34" charset="0"/>
                <a:ea typeface="Arial" panose="020B0604020202020204" pitchFamily="34" charset="0"/>
                <a:cs typeface="Times New Roman" panose="02020603050405020304" pitchFamily="18" charset="0"/>
              </a:rPr>
              <a:t>: Ediciones de </a:t>
            </a:r>
            <a:r>
              <a:rPr lang="es-EC" dirty="0" smtClean="0">
                <a:latin typeface="Arial" panose="020B0604020202020204" pitchFamily="34" charset="0"/>
                <a:ea typeface="Arial" panose="020B0604020202020204" pitchFamily="34" charset="0"/>
                <a:cs typeface="Times New Roman" panose="02020603050405020304" pitchFamily="18" charset="0"/>
              </a:rPr>
              <a:t> la U</a:t>
            </a:r>
            <a:r>
              <a:rPr lang="es-EC" dirty="0">
                <a:latin typeface="Arial" panose="020B0604020202020204" pitchFamily="34" charset="0"/>
                <a:ea typeface="Arial" panose="020B0604020202020204" pitchFamily="34" charset="0"/>
                <a:cs typeface="Times New Roman" panose="02020603050405020304" pitchFamily="18" charset="0"/>
              </a:rPr>
              <a:t>. Retrieved from</a:t>
            </a:r>
            <a:r>
              <a:rPr lang="es-EC" dirty="0">
                <a:latin typeface="Arial" panose="020B0604020202020204" pitchFamily="34" charset="0"/>
                <a:ea typeface="Arial" panose="020B0604020202020204" pitchFamily="34" charset="0"/>
                <a:cs typeface="Times New Roman" panose="02020603050405020304" pitchFamily="18" charset="0"/>
                <a:hlinkClick r:id="rId2"/>
              </a:rPr>
              <a:t> </a:t>
            </a:r>
            <a:r>
              <a:rPr lang="es-EC" dirty="0">
                <a:solidFill>
                  <a:srgbClr val="1155CC"/>
                </a:solidFill>
                <a:latin typeface="Arial" panose="020B0604020202020204" pitchFamily="34" charset="0"/>
                <a:ea typeface="Arial" panose="020B0604020202020204" pitchFamily="34" charset="0"/>
                <a:cs typeface="Times New Roman" panose="02020603050405020304" pitchFamily="18" charset="0"/>
                <a:hlinkClick r:id="rId2"/>
              </a:rPr>
              <a:t>http://</a:t>
            </a:r>
            <a:r>
              <a:rPr lang="es-EC" dirty="0" smtClean="0">
                <a:solidFill>
                  <a:srgbClr val="1155CC"/>
                </a:solidFill>
                <a:latin typeface="Arial" panose="020B0604020202020204" pitchFamily="34" charset="0"/>
                <a:ea typeface="Arial" panose="020B0604020202020204" pitchFamily="34" charset="0"/>
                <a:cs typeface="Times New Roman" panose="02020603050405020304" pitchFamily="18" charset="0"/>
                <a:hlinkClick r:id="rId2"/>
              </a:rPr>
              <a:t>www.ebrary.com</a:t>
            </a:r>
            <a:endParaRPr lang="es-EC" dirty="0" smtClean="0">
              <a:solidFill>
                <a:srgbClr val="1155CC"/>
              </a:solidFill>
              <a:latin typeface="Arial" panose="020B0604020202020204" pitchFamily="34" charset="0"/>
              <a:ea typeface="Arial" panose="020B0604020202020204" pitchFamily="34" charset="0"/>
              <a:cs typeface="Times New Roman" panose="02020603050405020304" pitchFamily="18" charset="0"/>
            </a:endParaRPr>
          </a:p>
          <a:p>
            <a:pPr marL="714375" indent="-266065" algn="just">
              <a:lnSpc>
                <a:spcPct val="110000"/>
              </a:lnSpc>
              <a:spcAft>
                <a:spcPts val="600"/>
              </a:spcAft>
            </a:pP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714375" indent="-266065" algn="just">
              <a:lnSpc>
                <a:spcPct val="110000"/>
              </a:lnSpc>
              <a:spcAft>
                <a:spcPts val="600"/>
              </a:spcAft>
            </a:pPr>
            <a:r>
              <a:rPr lang="es-EC" dirty="0">
                <a:latin typeface="Arial" panose="020B0604020202020204" pitchFamily="34" charset="0"/>
                <a:ea typeface="Arial" panose="020B0604020202020204" pitchFamily="34" charset="0"/>
                <a:cs typeface="Times New Roman" panose="02020603050405020304" pitchFamily="18" charset="0"/>
              </a:rPr>
              <a:t>[7]   </a:t>
            </a:r>
            <a:r>
              <a:rPr lang="es-EC" dirty="0" err="1">
                <a:latin typeface="Arial" panose="020B0604020202020204" pitchFamily="34" charset="0"/>
                <a:ea typeface="Arial" panose="020B0604020202020204" pitchFamily="34" charset="0"/>
                <a:cs typeface="Times New Roman" panose="02020603050405020304" pitchFamily="18" charset="0"/>
              </a:rPr>
              <a:t>Legrá</a:t>
            </a:r>
            <a:r>
              <a:rPr lang="es-EC" dirty="0">
                <a:latin typeface="Arial" panose="020B0604020202020204" pitchFamily="34" charset="0"/>
                <a:ea typeface="Arial" panose="020B0604020202020204" pitchFamily="34" charset="0"/>
                <a:cs typeface="Times New Roman" panose="02020603050405020304" pitchFamily="18" charset="0"/>
              </a:rPr>
              <a:t>, L. A. A., &amp; Silva, D. O. R. (2010). Sistema de contenidos de un libro de texto </a:t>
            </a:r>
            <a:r>
              <a:rPr lang="es-EC" dirty="0" smtClean="0">
                <a:latin typeface="Arial" panose="020B0604020202020204" pitchFamily="34" charset="0"/>
                <a:ea typeface="Arial" panose="020B0604020202020204" pitchFamily="34" charset="0"/>
                <a:cs typeface="Times New Roman" panose="02020603050405020304" pitchFamily="18" charset="0"/>
              </a:rPr>
              <a:t> </a:t>
            </a:r>
          </a:p>
          <a:p>
            <a:pPr marL="714375" indent="-266065" algn="just">
              <a:lnSpc>
                <a:spcPct val="110000"/>
              </a:lnSpc>
              <a:spcAft>
                <a:spcPts val="600"/>
              </a:spcAft>
            </a:pPr>
            <a:r>
              <a:rPr lang="es-EC" dirty="0">
                <a:latin typeface="Arial" panose="020B0604020202020204" pitchFamily="34" charset="0"/>
                <a:ea typeface="Arial" panose="020B0604020202020204" pitchFamily="34" charset="0"/>
                <a:cs typeface="Times New Roman" panose="02020603050405020304" pitchFamily="18" charset="0"/>
              </a:rPr>
              <a:t> </a:t>
            </a:r>
            <a:r>
              <a:rPr lang="es-EC" dirty="0" smtClean="0">
                <a:latin typeface="Arial" panose="020B0604020202020204" pitchFamily="34" charset="0"/>
                <a:ea typeface="Arial" panose="020B0604020202020204" pitchFamily="34" charset="0"/>
                <a:cs typeface="Times New Roman" panose="02020603050405020304" pitchFamily="18" charset="0"/>
              </a:rPr>
              <a:t>      para </a:t>
            </a:r>
            <a:r>
              <a:rPr lang="es-EC" dirty="0">
                <a:latin typeface="Arial" panose="020B0604020202020204" pitchFamily="34" charset="0"/>
                <a:ea typeface="Arial" panose="020B0604020202020204" pitchFamily="34" charset="0"/>
                <a:cs typeface="Times New Roman" panose="02020603050405020304" pitchFamily="18" charset="0"/>
              </a:rPr>
              <a:t>la </a:t>
            </a:r>
            <a:r>
              <a:rPr lang="es-EC" dirty="0" smtClean="0">
                <a:latin typeface="Arial" panose="020B0604020202020204" pitchFamily="34" charset="0"/>
                <a:ea typeface="Arial" panose="020B0604020202020204" pitchFamily="34" charset="0"/>
                <a:cs typeface="Times New Roman" panose="02020603050405020304" pitchFamily="18" charset="0"/>
              </a:rPr>
              <a:t>asignatura </a:t>
            </a:r>
            <a:r>
              <a:rPr lang="es-EC" dirty="0">
                <a:latin typeface="Arial" panose="020B0604020202020204" pitchFamily="34" charset="0"/>
                <a:ea typeface="Arial" panose="020B0604020202020204" pitchFamily="34" charset="0"/>
                <a:cs typeface="Times New Roman" panose="02020603050405020304" pitchFamily="18" charset="0"/>
              </a:rPr>
              <a:t>metodología de la investigación científica en las ciencias </a:t>
            </a:r>
            <a:r>
              <a:rPr lang="es-EC" dirty="0" smtClean="0">
                <a:latin typeface="Arial" panose="020B0604020202020204" pitchFamily="34" charset="0"/>
                <a:ea typeface="Arial" panose="020B0604020202020204" pitchFamily="34" charset="0"/>
                <a:cs typeface="Times New Roman" panose="02020603050405020304" pitchFamily="18" charset="0"/>
              </a:rPr>
              <a:t> </a:t>
            </a:r>
          </a:p>
          <a:p>
            <a:pPr marL="714375" indent="-266065" algn="just">
              <a:lnSpc>
                <a:spcPct val="110000"/>
              </a:lnSpc>
              <a:spcAft>
                <a:spcPts val="600"/>
              </a:spcAft>
            </a:pPr>
            <a:r>
              <a:rPr lang="es-EC" dirty="0">
                <a:latin typeface="Arial" panose="020B0604020202020204" pitchFamily="34" charset="0"/>
                <a:ea typeface="Arial" panose="020B0604020202020204" pitchFamily="34" charset="0"/>
                <a:cs typeface="Times New Roman" panose="02020603050405020304" pitchFamily="18" charset="0"/>
              </a:rPr>
              <a:t> </a:t>
            </a:r>
            <a:r>
              <a:rPr lang="es-EC" dirty="0" smtClean="0">
                <a:latin typeface="Arial" panose="020B0604020202020204" pitchFamily="34" charset="0"/>
                <a:ea typeface="Arial" panose="020B0604020202020204" pitchFamily="34" charset="0"/>
                <a:cs typeface="Times New Roman" panose="02020603050405020304" pitchFamily="18" charset="0"/>
              </a:rPr>
              <a:t>      técnicas en Cuba</a:t>
            </a:r>
            <a:r>
              <a:rPr lang="es-EC" dirty="0">
                <a:latin typeface="Arial" panose="020B0604020202020204" pitchFamily="34" charset="0"/>
                <a:ea typeface="Arial" panose="020B0604020202020204" pitchFamily="34" charset="0"/>
                <a:cs typeface="Times New Roman" panose="02020603050405020304" pitchFamily="18" charset="0"/>
              </a:rPr>
              <a:t>. Pedagogía </a:t>
            </a:r>
            <a:r>
              <a:rPr lang="es-EC" dirty="0" smtClean="0">
                <a:latin typeface="Arial" panose="020B0604020202020204" pitchFamily="34" charset="0"/>
                <a:ea typeface="Arial" panose="020B0604020202020204" pitchFamily="34" charset="0"/>
                <a:cs typeface="Times New Roman" panose="02020603050405020304" pitchFamily="18" charset="0"/>
              </a:rPr>
              <a:t>Universitaria </a:t>
            </a:r>
            <a:r>
              <a:rPr lang="es-EC" dirty="0">
                <a:latin typeface="Arial" panose="020B0604020202020204" pitchFamily="34" charset="0"/>
                <a:ea typeface="Arial" panose="020B0604020202020204" pitchFamily="34" charset="0"/>
                <a:cs typeface="Times New Roman" panose="02020603050405020304" pitchFamily="18" charset="0"/>
              </a:rPr>
              <a:t>Vol. 15, No. 1, 2010. Cuba: Editorial </a:t>
            </a:r>
            <a:r>
              <a:rPr lang="es-EC" dirty="0" smtClean="0">
                <a:latin typeface="Arial" panose="020B0604020202020204" pitchFamily="34" charset="0"/>
                <a:ea typeface="Arial" panose="020B0604020202020204" pitchFamily="34" charset="0"/>
                <a:cs typeface="Times New Roman" panose="02020603050405020304" pitchFamily="18" charset="0"/>
              </a:rPr>
              <a:t> </a:t>
            </a:r>
          </a:p>
          <a:p>
            <a:pPr marL="714375" indent="-266065" algn="just">
              <a:lnSpc>
                <a:spcPct val="110000"/>
              </a:lnSpc>
              <a:spcAft>
                <a:spcPts val="600"/>
              </a:spcAft>
            </a:pPr>
            <a:r>
              <a:rPr lang="es-EC" dirty="0">
                <a:latin typeface="Arial" panose="020B0604020202020204" pitchFamily="34" charset="0"/>
                <a:ea typeface="Arial" panose="020B0604020202020204" pitchFamily="34" charset="0"/>
                <a:cs typeface="Times New Roman" panose="02020603050405020304" pitchFamily="18" charset="0"/>
              </a:rPr>
              <a:t> </a:t>
            </a:r>
            <a:r>
              <a:rPr lang="es-EC" dirty="0" smtClean="0">
                <a:latin typeface="Arial" panose="020B0604020202020204" pitchFamily="34" charset="0"/>
                <a:ea typeface="Arial" panose="020B0604020202020204" pitchFamily="34" charset="0"/>
                <a:cs typeface="Times New Roman" panose="02020603050405020304" pitchFamily="18" charset="0"/>
              </a:rPr>
              <a:t>      Universitaria</a:t>
            </a:r>
            <a:r>
              <a:rPr lang="es-EC" dirty="0">
                <a:latin typeface="Arial" panose="020B0604020202020204" pitchFamily="34" charset="0"/>
                <a:ea typeface="Arial" panose="020B0604020202020204" pitchFamily="34" charset="0"/>
                <a:cs typeface="Times New Roman" panose="02020603050405020304" pitchFamily="18" charset="0"/>
              </a:rPr>
              <a:t>. </a:t>
            </a:r>
            <a:r>
              <a:rPr lang="es-EC" dirty="0" smtClean="0">
                <a:latin typeface="Arial" panose="020B0604020202020204" pitchFamily="34" charset="0"/>
                <a:ea typeface="Arial" panose="020B0604020202020204" pitchFamily="34" charset="0"/>
                <a:cs typeface="Times New Roman" panose="02020603050405020304" pitchFamily="18" charset="0"/>
              </a:rPr>
              <a:t>  Retrieved </a:t>
            </a:r>
            <a:r>
              <a:rPr lang="es-EC" dirty="0">
                <a:latin typeface="Arial" panose="020B0604020202020204" pitchFamily="34" charset="0"/>
                <a:ea typeface="Arial" panose="020B0604020202020204" pitchFamily="34" charset="0"/>
                <a:cs typeface="Times New Roman" panose="02020603050405020304" pitchFamily="18" charset="0"/>
              </a:rPr>
              <a:t>from</a:t>
            </a:r>
            <a:r>
              <a:rPr lang="es-EC" dirty="0">
                <a:latin typeface="Arial" panose="020B0604020202020204" pitchFamily="34" charset="0"/>
                <a:ea typeface="Arial" panose="020B0604020202020204" pitchFamily="34" charset="0"/>
                <a:cs typeface="Times New Roman" panose="02020603050405020304" pitchFamily="18" charset="0"/>
                <a:hlinkClick r:id="rId2"/>
              </a:rPr>
              <a:t> </a:t>
            </a:r>
            <a:r>
              <a:rPr lang="es-EC" dirty="0" smtClean="0">
                <a:latin typeface="Arial" panose="020B0604020202020204" pitchFamily="34" charset="0"/>
                <a:ea typeface="Arial" panose="020B0604020202020204" pitchFamily="34" charset="0"/>
                <a:cs typeface="Times New Roman" panose="02020603050405020304" pitchFamily="18" charset="0"/>
                <a:hlinkClick r:id="rId2"/>
              </a:rPr>
              <a:t> </a:t>
            </a:r>
            <a:r>
              <a:rPr lang="es-EC" dirty="0" smtClean="0">
                <a:solidFill>
                  <a:srgbClr val="1155CC"/>
                </a:solidFill>
                <a:latin typeface="Arial" panose="020B0604020202020204" pitchFamily="34" charset="0"/>
                <a:ea typeface="Arial" panose="020B0604020202020204" pitchFamily="34" charset="0"/>
                <a:cs typeface="Times New Roman" panose="02020603050405020304" pitchFamily="18" charset="0"/>
                <a:hlinkClick r:id="rId2"/>
              </a:rPr>
              <a:t>ttp</a:t>
            </a:r>
            <a:r>
              <a:rPr lang="es-EC" dirty="0">
                <a:solidFill>
                  <a:srgbClr val="1155CC"/>
                </a:solidFill>
                <a:latin typeface="Arial" panose="020B0604020202020204" pitchFamily="34" charset="0"/>
                <a:ea typeface="Arial" panose="020B0604020202020204" pitchFamily="34" charset="0"/>
                <a:cs typeface="Times New Roman" panose="02020603050405020304" pitchFamily="18" charset="0"/>
                <a:hlinkClick r:id="rId2"/>
              </a:rPr>
              <a:t>://</a:t>
            </a:r>
            <a:r>
              <a:rPr lang="es-EC" dirty="0" smtClean="0">
                <a:solidFill>
                  <a:srgbClr val="1155CC"/>
                </a:solidFill>
                <a:latin typeface="Arial" panose="020B0604020202020204" pitchFamily="34" charset="0"/>
                <a:ea typeface="Arial" panose="020B0604020202020204" pitchFamily="34" charset="0"/>
                <a:cs typeface="Times New Roman" panose="02020603050405020304" pitchFamily="18" charset="0"/>
                <a:hlinkClick r:id="rId2"/>
              </a:rPr>
              <a:t>www.ebrary.com</a:t>
            </a:r>
            <a:endParaRPr lang="es-EC" dirty="0" smtClean="0">
              <a:solidFill>
                <a:srgbClr val="1155CC"/>
              </a:solidFill>
              <a:latin typeface="Arial" panose="020B0604020202020204" pitchFamily="34" charset="0"/>
              <a:ea typeface="Arial" panose="020B0604020202020204" pitchFamily="34" charset="0"/>
              <a:cs typeface="Times New Roman" panose="02020603050405020304" pitchFamily="18" charset="0"/>
            </a:endParaRPr>
          </a:p>
          <a:p>
            <a:pPr marL="714375" indent="-266065" algn="just">
              <a:lnSpc>
                <a:spcPct val="110000"/>
              </a:lnSpc>
              <a:spcAft>
                <a:spcPts val="600"/>
              </a:spcAft>
            </a:pP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r>
              <a:rPr lang="es-EC" dirty="0" smtClean="0">
                <a:latin typeface="Arial" panose="020B0604020202020204" pitchFamily="34" charset="0"/>
                <a:ea typeface="Arial" panose="020B0604020202020204" pitchFamily="34" charset="0"/>
              </a:rPr>
              <a:t>       [</a:t>
            </a:r>
            <a:r>
              <a:rPr lang="es-EC" dirty="0">
                <a:latin typeface="Arial" panose="020B0604020202020204" pitchFamily="34" charset="0"/>
                <a:ea typeface="Arial" panose="020B0604020202020204" pitchFamily="34" charset="0"/>
              </a:rPr>
              <a:t>8]   </a:t>
            </a:r>
            <a:r>
              <a:rPr lang="es-EC" dirty="0" err="1">
                <a:latin typeface="Arial" panose="020B0604020202020204" pitchFamily="34" charset="0"/>
                <a:ea typeface="Arial" panose="020B0604020202020204" pitchFamily="34" charset="0"/>
              </a:rPr>
              <a:t>Fontalvo</a:t>
            </a:r>
            <a:r>
              <a:rPr lang="es-EC" dirty="0">
                <a:latin typeface="Arial" panose="020B0604020202020204" pitchFamily="34" charset="0"/>
                <a:ea typeface="Arial" panose="020B0604020202020204" pitchFamily="34" charset="0"/>
              </a:rPr>
              <a:t>, H. T. J. (2006). La gestión avanzada de la calidad: metodologías eficaces </a:t>
            </a:r>
            <a:r>
              <a:rPr lang="es-EC" dirty="0" smtClean="0">
                <a:latin typeface="Arial" panose="020B0604020202020204" pitchFamily="34" charset="0"/>
                <a:ea typeface="Arial" panose="020B0604020202020204" pitchFamily="34" charset="0"/>
              </a:rPr>
              <a:t>  </a:t>
            </a:r>
          </a:p>
          <a:p>
            <a:r>
              <a:rPr lang="es-EC" dirty="0">
                <a:latin typeface="Arial" panose="020B0604020202020204" pitchFamily="34" charset="0"/>
                <a:ea typeface="Arial" panose="020B0604020202020204" pitchFamily="34" charset="0"/>
              </a:rPr>
              <a:t> </a:t>
            </a:r>
            <a:r>
              <a:rPr lang="es-EC" dirty="0" smtClean="0">
                <a:latin typeface="Arial" panose="020B0604020202020204" pitchFamily="34" charset="0"/>
                <a:ea typeface="Arial" panose="020B0604020202020204" pitchFamily="34" charset="0"/>
              </a:rPr>
              <a:t>             para </a:t>
            </a:r>
            <a:r>
              <a:rPr lang="es-EC" dirty="0">
                <a:latin typeface="Arial" panose="020B0604020202020204" pitchFamily="34" charset="0"/>
                <a:ea typeface="Arial" panose="020B0604020202020204" pitchFamily="34" charset="0"/>
              </a:rPr>
              <a:t>el </a:t>
            </a:r>
            <a:r>
              <a:rPr lang="es-EC" dirty="0" smtClean="0">
                <a:latin typeface="Arial" panose="020B0604020202020204" pitchFamily="34" charset="0"/>
                <a:ea typeface="Arial" panose="020B0604020202020204" pitchFamily="34" charset="0"/>
              </a:rPr>
              <a:t>diseño</a:t>
            </a:r>
            <a:r>
              <a:rPr lang="es-EC" dirty="0">
                <a:latin typeface="Arial" panose="020B0604020202020204" pitchFamily="34" charset="0"/>
                <a:ea typeface="Arial" panose="020B0604020202020204" pitchFamily="34" charset="0"/>
              </a:rPr>
              <a:t>, implementación y mejoramiento de un sistema de gestión de la </a:t>
            </a:r>
            <a:r>
              <a:rPr lang="es-EC" dirty="0" smtClean="0">
                <a:latin typeface="Arial" panose="020B0604020202020204" pitchFamily="34" charset="0"/>
                <a:ea typeface="Arial" panose="020B0604020202020204" pitchFamily="34" charset="0"/>
              </a:rPr>
              <a:t>  </a:t>
            </a:r>
          </a:p>
          <a:p>
            <a:r>
              <a:rPr lang="es-EC" dirty="0">
                <a:latin typeface="Arial" panose="020B0604020202020204" pitchFamily="34" charset="0"/>
                <a:ea typeface="Arial" panose="020B0604020202020204" pitchFamily="34" charset="0"/>
              </a:rPr>
              <a:t> </a:t>
            </a:r>
            <a:r>
              <a:rPr lang="es-EC" dirty="0" smtClean="0">
                <a:latin typeface="Arial" panose="020B0604020202020204" pitchFamily="34" charset="0"/>
                <a:ea typeface="Arial" panose="020B0604020202020204" pitchFamily="34" charset="0"/>
              </a:rPr>
              <a:t>             calidad</a:t>
            </a:r>
            <a:r>
              <a:rPr lang="es-EC" dirty="0">
                <a:latin typeface="Arial" panose="020B0604020202020204" pitchFamily="34" charset="0"/>
                <a:ea typeface="Arial" panose="020B0604020202020204" pitchFamily="34" charset="0"/>
              </a:rPr>
              <a:t>. Colombia: </a:t>
            </a:r>
            <a:r>
              <a:rPr lang="es-EC" dirty="0" smtClean="0">
                <a:latin typeface="Arial" panose="020B0604020202020204" pitchFamily="34" charset="0"/>
                <a:ea typeface="Arial" panose="020B0604020202020204" pitchFamily="34" charset="0"/>
              </a:rPr>
              <a:t> Corporación </a:t>
            </a:r>
            <a:r>
              <a:rPr lang="es-EC" dirty="0">
                <a:latin typeface="Arial" panose="020B0604020202020204" pitchFamily="34" charset="0"/>
                <a:ea typeface="Arial" panose="020B0604020202020204" pitchFamily="34" charset="0"/>
              </a:rPr>
              <a:t>para la gestión del conocimiento ASD 2000. </a:t>
            </a:r>
            <a:r>
              <a:rPr lang="es-EC" dirty="0" smtClean="0">
                <a:latin typeface="Arial" panose="020B0604020202020204" pitchFamily="34" charset="0"/>
                <a:ea typeface="Arial" panose="020B0604020202020204" pitchFamily="34" charset="0"/>
              </a:rPr>
              <a:t> </a:t>
            </a:r>
          </a:p>
          <a:p>
            <a:r>
              <a:rPr lang="es-EC" dirty="0">
                <a:latin typeface="Arial" panose="020B0604020202020204" pitchFamily="34" charset="0"/>
                <a:ea typeface="Arial" panose="020B0604020202020204" pitchFamily="34" charset="0"/>
              </a:rPr>
              <a:t> </a:t>
            </a:r>
            <a:r>
              <a:rPr lang="es-EC" dirty="0" smtClean="0">
                <a:latin typeface="Arial" panose="020B0604020202020204" pitchFamily="34" charset="0"/>
                <a:ea typeface="Arial" panose="020B0604020202020204" pitchFamily="34" charset="0"/>
              </a:rPr>
              <a:t>             Retrieved </a:t>
            </a:r>
            <a:r>
              <a:rPr lang="es-EC" dirty="0">
                <a:latin typeface="Arial" panose="020B0604020202020204" pitchFamily="34" charset="0"/>
                <a:ea typeface="Arial" panose="020B0604020202020204" pitchFamily="34" charset="0"/>
              </a:rPr>
              <a:t>from</a:t>
            </a:r>
            <a:r>
              <a:rPr lang="es-EC" dirty="0">
                <a:latin typeface="Arial" panose="020B0604020202020204" pitchFamily="34" charset="0"/>
                <a:ea typeface="Arial" panose="020B0604020202020204" pitchFamily="34" charset="0"/>
                <a:cs typeface="Times New Roman" panose="02020603050405020304" pitchFamily="18" charset="0"/>
                <a:hlinkClick r:id="rId3"/>
              </a:rPr>
              <a:t> </a:t>
            </a:r>
            <a:r>
              <a:rPr lang="es-EC" dirty="0">
                <a:solidFill>
                  <a:srgbClr val="1155CC"/>
                </a:solidFill>
                <a:latin typeface="Arial" panose="020B0604020202020204" pitchFamily="34" charset="0"/>
                <a:ea typeface="Arial" panose="020B0604020202020204" pitchFamily="34" charset="0"/>
                <a:cs typeface="Times New Roman" panose="02020603050405020304" pitchFamily="18" charset="0"/>
                <a:hlinkClick r:id="rId2"/>
              </a:rPr>
              <a:t>http://</a:t>
            </a:r>
            <a:r>
              <a:rPr lang="es-EC" dirty="0" smtClean="0">
                <a:solidFill>
                  <a:srgbClr val="1155CC"/>
                </a:solidFill>
                <a:latin typeface="Arial" panose="020B0604020202020204" pitchFamily="34" charset="0"/>
                <a:ea typeface="Arial" panose="020B0604020202020204" pitchFamily="34" charset="0"/>
                <a:cs typeface="Times New Roman" panose="02020603050405020304" pitchFamily="18" charset="0"/>
                <a:hlinkClick r:id="rId2"/>
              </a:rPr>
              <a:t>www.ebrary.com</a:t>
            </a:r>
            <a:endParaRPr lang="es-EC" dirty="0" smtClean="0">
              <a:solidFill>
                <a:srgbClr val="1155CC"/>
              </a:solidFill>
              <a:latin typeface="Arial" panose="020B0604020202020204" pitchFamily="34" charset="0"/>
              <a:ea typeface="Arial" panose="020B060402020202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1873304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0869" y="1906073"/>
            <a:ext cx="9001462" cy="3271234"/>
          </a:xfrm>
        </p:spPr>
        <p:txBody>
          <a:bodyPr>
            <a:normAutofit/>
          </a:bodyPr>
          <a:lstStyle/>
          <a:p>
            <a:pPr algn="just"/>
            <a:r>
              <a:rPr lang="es-EC" dirty="0">
                <a:effectLst/>
              </a:rPr>
              <a:t>La gestión moderna es aquella que permanentemente se encuentra inmersa en procesos de mejora que permitan acercarla y hacerla más accesible al cliente. </a:t>
            </a:r>
            <a:endParaRPr lang="es-EC" dirty="0" smtClean="0">
              <a:effectLst/>
            </a:endParaRPr>
          </a:p>
          <a:p>
            <a:pPr algn="just"/>
            <a:endParaRPr lang="es-EC" dirty="0">
              <a:effectLst/>
            </a:endParaRPr>
          </a:p>
          <a:p>
            <a:pPr algn="just"/>
            <a:r>
              <a:rPr lang="es-EC" dirty="0" smtClean="0">
                <a:effectLst/>
              </a:rPr>
              <a:t>Esa </a:t>
            </a:r>
            <a:r>
              <a:rPr lang="es-EC" dirty="0">
                <a:effectLst/>
              </a:rPr>
              <a:t>es la dirección en la que trabaja la Facultad de Ciencias Exactas y Tecnologías Aplicadas de la Universidad Internacional del Ecuador (U.I.D.E.).</a:t>
            </a:r>
            <a:endParaRPr lang="es-ES" dirty="0">
              <a:effectLst/>
            </a:endParaRPr>
          </a:p>
          <a:p>
            <a:endParaRPr lang="es-ES" dirty="0"/>
          </a:p>
        </p:txBody>
      </p:sp>
    </p:spTree>
    <p:extLst>
      <p:ext uri="{BB962C8B-B14F-4D97-AF65-F5344CB8AC3E}">
        <p14:creationId xmlns:p14="http://schemas.microsoft.com/office/powerpoint/2010/main" val="6257874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28033" y="1061621"/>
            <a:ext cx="8693240" cy="5832366"/>
          </a:xfrm>
          <a:prstGeom prst="rect">
            <a:avLst/>
          </a:prstGeom>
        </p:spPr>
        <p:txBody>
          <a:bodyPr wrap="square">
            <a:spAutoFit/>
          </a:bodyPr>
          <a:lstStyle/>
          <a:p>
            <a:pPr algn="just">
              <a:lnSpc>
                <a:spcPct val="110000"/>
              </a:lnSpc>
              <a:spcAft>
                <a:spcPts val="0"/>
              </a:spcAft>
            </a:pPr>
            <a:r>
              <a:rPr lang="es-EC" dirty="0">
                <a:latin typeface="Arial" panose="020B0604020202020204" pitchFamily="34" charset="0"/>
                <a:ea typeface="Times New Roman" panose="02020603050405020304" pitchFamily="18" charset="0"/>
                <a:cs typeface="Times New Roman" panose="02020603050405020304" pitchFamily="18" charset="0"/>
              </a:rPr>
              <a:t>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714375" indent="-266065"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[10]  Ministerio de Industrias y Productividad</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714375" indent="-266065"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r>
              <a:rPr lang="es-EC" u="sng" dirty="0">
                <a:solidFill>
                  <a:srgbClr val="1155CC"/>
                </a:solidFill>
                <a:latin typeface="Arial" panose="020B0604020202020204" pitchFamily="34" charset="0"/>
                <a:ea typeface="Arial" panose="020B0604020202020204" pitchFamily="34" charset="0"/>
                <a:cs typeface="Times New Roman" panose="02020603050405020304" pitchFamily="18" charset="0"/>
                <a:hlinkClick r:id="rId2"/>
              </a:rPr>
              <a:t>http://www.industrias.gob.ec</a:t>
            </a:r>
            <a:r>
              <a:rPr lang="es-EC" u="sng" dirty="0" smtClean="0">
                <a:solidFill>
                  <a:srgbClr val="1155CC"/>
                </a:solidFill>
                <a:latin typeface="Arial" panose="020B0604020202020204" pitchFamily="34" charset="0"/>
                <a:ea typeface="Arial" panose="020B0604020202020204" pitchFamily="34" charset="0"/>
                <a:cs typeface="Times New Roman" panose="02020603050405020304" pitchFamily="18" charset="0"/>
                <a:hlinkClick r:id="rId2"/>
              </a:rPr>
              <a:t>/</a:t>
            </a:r>
            <a:endParaRPr lang="es-EC" u="sng" dirty="0" smtClean="0">
              <a:solidFill>
                <a:srgbClr val="1155CC"/>
              </a:solidFill>
              <a:latin typeface="Arial" panose="020B0604020202020204" pitchFamily="34" charset="0"/>
              <a:ea typeface="Arial" panose="020B0604020202020204" pitchFamily="34" charset="0"/>
              <a:cs typeface="Times New Roman" panose="02020603050405020304" pitchFamily="18" charset="0"/>
            </a:endParaRPr>
          </a:p>
          <a:p>
            <a:pPr marL="714375" indent="-266065" algn="just">
              <a:lnSpc>
                <a:spcPct val="110000"/>
              </a:lnSpc>
              <a:spcAft>
                <a:spcPts val="0"/>
              </a:spcAft>
            </a:pP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714375" indent="-266065"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[11]  Informe General sobre la Evaluación, Acreditación y Categorización de las </a:t>
            </a:r>
            <a:r>
              <a:rPr lang="es-EC" dirty="0" smtClean="0">
                <a:latin typeface="Arial" panose="020B0604020202020204" pitchFamily="34" charset="0"/>
                <a:ea typeface="Arial" panose="020B0604020202020204" pitchFamily="34" charset="0"/>
                <a:cs typeface="Times New Roman" panose="02020603050405020304" pitchFamily="18" charset="0"/>
              </a:rPr>
              <a:t>  </a:t>
            </a:r>
          </a:p>
          <a:p>
            <a:pPr marL="714375" indent="-266065"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r>
              <a:rPr lang="es-EC" dirty="0" smtClean="0">
                <a:latin typeface="Arial" panose="020B0604020202020204" pitchFamily="34" charset="0"/>
                <a:ea typeface="Arial" panose="020B0604020202020204" pitchFamily="34" charset="0"/>
                <a:cs typeface="Times New Roman" panose="02020603050405020304" pitchFamily="18" charset="0"/>
              </a:rPr>
              <a:t>       Universidades </a:t>
            </a:r>
            <a:r>
              <a:rPr lang="es-EC" dirty="0">
                <a:latin typeface="Arial" panose="020B0604020202020204" pitchFamily="34" charset="0"/>
                <a:ea typeface="Arial" panose="020B0604020202020204" pitchFamily="34" charset="0"/>
                <a:cs typeface="Times New Roman" panose="02020603050405020304" pitchFamily="18" charset="0"/>
              </a:rPr>
              <a:t>y Escuelas Politécnicas, CEAACES, Dirección de </a:t>
            </a:r>
            <a:r>
              <a:rPr lang="es-EC" dirty="0" smtClean="0">
                <a:latin typeface="Arial" panose="020B0604020202020204" pitchFamily="34" charset="0"/>
                <a:ea typeface="Arial" panose="020B0604020202020204" pitchFamily="34" charset="0"/>
                <a:cs typeface="Times New Roman" panose="02020603050405020304" pitchFamily="18" charset="0"/>
              </a:rPr>
              <a:t>  </a:t>
            </a:r>
          </a:p>
          <a:p>
            <a:pPr marL="714375" indent="-266065"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r>
              <a:rPr lang="es-EC" dirty="0" smtClean="0">
                <a:latin typeface="Arial" panose="020B0604020202020204" pitchFamily="34" charset="0"/>
                <a:ea typeface="Arial" panose="020B0604020202020204" pitchFamily="34" charset="0"/>
                <a:cs typeface="Times New Roman" panose="02020603050405020304" pitchFamily="18" charset="0"/>
              </a:rPr>
              <a:t>       Acreditación </a:t>
            </a:r>
            <a:r>
              <a:rPr lang="es-EC" dirty="0">
                <a:latin typeface="Arial" panose="020B0604020202020204" pitchFamily="34" charset="0"/>
                <a:ea typeface="Arial" panose="020B0604020202020204" pitchFamily="34" charset="0"/>
                <a:cs typeface="Times New Roman" panose="02020603050405020304" pitchFamily="18" charset="0"/>
              </a:rPr>
              <a:t>de Universidades y Escuelas Politécnicas en: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714375"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h</a:t>
            </a:r>
            <a:r>
              <a:rPr lang="es-EC" u="sng" dirty="0">
                <a:solidFill>
                  <a:srgbClr val="1155CC"/>
                </a:solidFill>
                <a:latin typeface="Arial" panose="020B0604020202020204" pitchFamily="34" charset="0"/>
                <a:ea typeface="Arial" panose="020B0604020202020204" pitchFamily="34" charset="0"/>
                <a:cs typeface="Times New Roman" panose="02020603050405020304" pitchFamily="18" charset="0"/>
                <a:hlinkClick r:id="rId3"/>
              </a:rPr>
              <a:t>ttp://www.ceaaces.gob.ec/sitio/wp-  </a:t>
            </a:r>
            <a:r>
              <a:rPr lang="es-EC" u="sng" dirty="0" err="1">
                <a:solidFill>
                  <a:srgbClr val="1155CC"/>
                </a:solidFill>
                <a:latin typeface="Arial" panose="020B0604020202020204" pitchFamily="34" charset="0"/>
                <a:ea typeface="Arial" panose="020B0604020202020204" pitchFamily="34" charset="0"/>
                <a:cs typeface="Times New Roman" panose="02020603050405020304" pitchFamily="18" charset="0"/>
                <a:hlinkClick r:id="rId3"/>
              </a:rPr>
              <a:t>content</a:t>
            </a:r>
            <a:r>
              <a:rPr lang="es-EC" u="sng" dirty="0">
                <a:solidFill>
                  <a:srgbClr val="1155CC"/>
                </a:solidFill>
                <a:latin typeface="Arial" panose="020B0604020202020204" pitchFamily="34" charset="0"/>
                <a:ea typeface="Arial" panose="020B0604020202020204" pitchFamily="34" charset="0"/>
                <a:cs typeface="Times New Roman" panose="02020603050405020304" pitchFamily="18" charset="0"/>
                <a:hlinkClick r:id="rId3"/>
              </a:rPr>
              <a:t>/</a:t>
            </a:r>
            <a:r>
              <a:rPr lang="es-EC" u="sng" dirty="0" err="1">
                <a:solidFill>
                  <a:srgbClr val="1155CC"/>
                </a:solidFill>
                <a:latin typeface="Arial" panose="020B0604020202020204" pitchFamily="34" charset="0"/>
                <a:ea typeface="Arial" panose="020B0604020202020204" pitchFamily="34" charset="0"/>
                <a:cs typeface="Times New Roman" panose="02020603050405020304" pitchFamily="18" charset="0"/>
                <a:hlinkClick r:id="rId3"/>
              </a:rPr>
              <a:t>uploads</a:t>
            </a:r>
            <a:r>
              <a:rPr lang="es-EC" u="sng" dirty="0">
                <a:solidFill>
                  <a:srgbClr val="1155CC"/>
                </a:solidFill>
                <a:latin typeface="Arial" panose="020B0604020202020204" pitchFamily="34" charset="0"/>
                <a:ea typeface="Arial" panose="020B0604020202020204" pitchFamily="34" charset="0"/>
                <a:cs typeface="Times New Roman" panose="02020603050405020304" pitchFamily="18" charset="0"/>
                <a:hlinkClick r:id="rId3"/>
              </a:rPr>
              <a:t>/2014/01/Informe- </a:t>
            </a:r>
            <a:r>
              <a:rPr lang="es-EC" u="sng" dirty="0" smtClean="0">
                <a:solidFill>
                  <a:srgbClr val="1155CC"/>
                </a:solidFill>
                <a:latin typeface="Arial" panose="020B0604020202020204" pitchFamily="34" charset="0"/>
                <a:ea typeface="Arial" panose="020B0604020202020204" pitchFamily="34" charset="0"/>
                <a:cs typeface="Times New Roman" panose="02020603050405020304" pitchFamily="18" charset="0"/>
                <a:hlinkClick r:id="rId3"/>
              </a:rPr>
              <a:t>3.pdf</a:t>
            </a:r>
            <a:endParaRPr lang="es-EC" u="sng" dirty="0" smtClean="0">
              <a:solidFill>
                <a:srgbClr val="1155CC"/>
              </a:solidFill>
              <a:latin typeface="Arial" panose="020B0604020202020204" pitchFamily="34" charset="0"/>
              <a:ea typeface="Arial" panose="020B0604020202020204" pitchFamily="34" charset="0"/>
              <a:cs typeface="Times New Roman" panose="02020603050405020304" pitchFamily="18" charset="0"/>
            </a:endParaRPr>
          </a:p>
          <a:p>
            <a:pPr marL="714375" algn="just">
              <a:lnSpc>
                <a:spcPct val="110000"/>
              </a:lnSpc>
              <a:spcAft>
                <a:spcPts val="0"/>
              </a:spcAft>
            </a:pP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714375" indent="-266065"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[12]  REGISTRO OFICIAL, Órgano del Gobierno del Ecuador, Año II – Quito, </a:t>
            </a:r>
            <a:r>
              <a:rPr lang="es-EC" dirty="0" smtClean="0">
                <a:latin typeface="Arial" panose="020B0604020202020204" pitchFamily="34" charset="0"/>
                <a:ea typeface="Arial" panose="020B0604020202020204" pitchFamily="34" charset="0"/>
                <a:cs typeface="Times New Roman" panose="02020603050405020304" pitchFamily="18" charset="0"/>
              </a:rPr>
              <a:t> </a:t>
            </a:r>
          </a:p>
          <a:p>
            <a:pPr marL="714375" indent="-266065"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r>
              <a:rPr lang="es-EC" dirty="0" smtClean="0">
                <a:latin typeface="Arial" panose="020B0604020202020204" pitchFamily="34" charset="0"/>
                <a:ea typeface="Arial" panose="020B0604020202020204" pitchFamily="34" charset="0"/>
                <a:cs typeface="Times New Roman" panose="02020603050405020304" pitchFamily="18" charset="0"/>
              </a:rPr>
              <a:t>       Martes</a:t>
            </a:r>
            <a:r>
              <a:rPr lang="es-EC" dirty="0">
                <a:latin typeface="Arial" panose="020B0604020202020204" pitchFamily="34" charset="0"/>
                <a:ea typeface="Arial" panose="020B0604020202020204" pitchFamily="34" charset="0"/>
                <a:cs typeface="Times New Roman" panose="02020603050405020304" pitchFamily="18" charset="0"/>
              </a:rPr>
              <a:t>, 12 de octubre del 2010 - Nº 298 en:</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753110" algn="just">
              <a:lnSpc>
                <a:spcPct val="110000"/>
              </a:lnSpc>
              <a:spcAft>
                <a:spcPts val="600"/>
              </a:spcAft>
            </a:pPr>
            <a:r>
              <a:rPr lang="es-EC" u="sng" dirty="0">
                <a:solidFill>
                  <a:srgbClr val="0563C1"/>
                </a:solidFill>
                <a:latin typeface="Arial" panose="020B0604020202020204" pitchFamily="34" charset="0"/>
                <a:ea typeface="Arial" panose="020B0604020202020204" pitchFamily="34" charset="0"/>
                <a:cs typeface="Times New Roman" panose="02020603050405020304" pitchFamily="18" charset="0"/>
                <a:hlinkClick r:id="rId4"/>
              </a:rPr>
              <a:t>http://</a:t>
            </a:r>
            <a:r>
              <a:rPr lang="es-EC" u="sng" dirty="0" smtClean="0">
                <a:solidFill>
                  <a:srgbClr val="0563C1"/>
                </a:solidFill>
                <a:latin typeface="Arial" panose="020B0604020202020204" pitchFamily="34" charset="0"/>
                <a:ea typeface="Arial" panose="020B0604020202020204" pitchFamily="34" charset="0"/>
                <a:cs typeface="Times New Roman" panose="02020603050405020304" pitchFamily="18" charset="0"/>
                <a:hlinkClick r:id="rId4"/>
              </a:rPr>
              <a:t>www.ceaaces.gob.ec/sitio/wp-content/uploads/2013/10/loes1.pdf</a:t>
            </a:r>
            <a:endParaRPr lang="es-EC" u="sng" dirty="0" smtClean="0">
              <a:solidFill>
                <a:srgbClr val="0563C1"/>
              </a:solidFill>
              <a:latin typeface="Arial" panose="020B0604020202020204" pitchFamily="34" charset="0"/>
              <a:ea typeface="Arial" panose="020B0604020202020204" pitchFamily="34" charset="0"/>
              <a:cs typeface="Times New Roman" panose="02020603050405020304" pitchFamily="18" charset="0"/>
            </a:endParaRPr>
          </a:p>
          <a:p>
            <a:pPr marL="753110" algn="just">
              <a:lnSpc>
                <a:spcPct val="110000"/>
              </a:lnSpc>
              <a:spcAft>
                <a:spcPts val="600"/>
              </a:spcAft>
            </a:pP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714375" indent="-266065"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[13] CEAACES, Consejo de Evaluación, Acreditación y Aseguramiento de la  </a:t>
            </a:r>
            <a:endParaRPr lang="es-EC" dirty="0" smtClean="0">
              <a:latin typeface="Arial" panose="020B0604020202020204" pitchFamily="34" charset="0"/>
              <a:ea typeface="Arial" panose="020B0604020202020204" pitchFamily="34" charset="0"/>
              <a:cs typeface="Times New Roman" panose="02020603050405020304" pitchFamily="18" charset="0"/>
            </a:endParaRPr>
          </a:p>
          <a:p>
            <a:pPr marL="714375" indent="-266065"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r>
              <a:rPr lang="es-EC" dirty="0" smtClean="0">
                <a:latin typeface="Arial" panose="020B0604020202020204" pitchFamily="34" charset="0"/>
                <a:ea typeface="Arial" panose="020B0604020202020204" pitchFamily="34" charset="0"/>
                <a:cs typeface="Times New Roman" panose="02020603050405020304" pitchFamily="18" charset="0"/>
              </a:rPr>
              <a:t>      Calidad </a:t>
            </a:r>
            <a:r>
              <a:rPr lang="es-EC" dirty="0">
                <a:latin typeface="Arial" panose="020B0604020202020204" pitchFamily="34" charset="0"/>
                <a:ea typeface="Arial" panose="020B0604020202020204" pitchFamily="34" charset="0"/>
                <a:cs typeface="Times New Roman" panose="02020603050405020304" pitchFamily="18" charset="0"/>
              </a:rPr>
              <a:t>de la Educación Superior en:</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714375" indent="-266065"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r>
              <a:rPr lang="es-EC" u="sng" dirty="0">
                <a:solidFill>
                  <a:srgbClr val="1155CC"/>
                </a:solidFill>
                <a:latin typeface="Arial" panose="020B0604020202020204" pitchFamily="34" charset="0"/>
                <a:ea typeface="Arial" panose="020B0604020202020204" pitchFamily="34" charset="0"/>
                <a:cs typeface="Times New Roman" panose="02020603050405020304" pitchFamily="18" charset="0"/>
                <a:hlinkClick r:id="rId5"/>
              </a:rPr>
              <a:t>http://www.ceaaces.gob.ec/sitio</a:t>
            </a:r>
            <a:r>
              <a:rPr lang="es-EC" u="sng" dirty="0" smtClean="0">
                <a:solidFill>
                  <a:srgbClr val="1155CC"/>
                </a:solidFill>
                <a:latin typeface="Arial" panose="020B0604020202020204" pitchFamily="34" charset="0"/>
                <a:ea typeface="Arial" panose="020B0604020202020204" pitchFamily="34" charset="0"/>
                <a:cs typeface="Times New Roman" panose="02020603050405020304" pitchFamily="18" charset="0"/>
                <a:hlinkClick r:id="rId5"/>
              </a:rPr>
              <a:t>/</a:t>
            </a:r>
            <a:endParaRPr lang="es-EC" u="sng" dirty="0" smtClean="0">
              <a:solidFill>
                <a:srgbClr val="1155CC"/>
              </a:solidFill>
              <a:latin typeface="Arial" panose="020B0604020202020204" pitchFamily="34" charset="0"/>
              <a:ea typeface="Arial" panose="020B0604020202020204" pitchFamily="34" charset="0"/>
              <a:cs typeface="Times New Roman" panose="02020603050405020304" pitchFamily="18" charset="0"/>
            </a:endParaRPr>
          </a:p>
          <a:p>
            <a:pPr marL="714375" indent="-266065" algn="just">
              <a:lnSpc>
                <a:spcPct val="110000"/>
              </a:lnSpc>
              <a:spcAft>
                <a:spcPts val="0"/>
              </a:spcAft>
            </a:pP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714375" indent="-266065"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[14]  CES, Consejo de Educación Superior en:</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714375" indent="-266065"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r>
              <a:rPr lang="es-EC" u="sng" dirty="0">
                <a:solidFill>
                  <a:srgbClr val="1155CC"/>
                </a:solidFill>
                <a:latin typeface="Arial" panose="020B0604020202020204" pitchFamily="34" charset="0"/>
                <a:ea typeface="Arial" panose="020B0604020202020204" pitchFamily="34" charset="0"/>
                <a:cs typeface="Times New Roman" panose="02020603050405020304" pitchFamily="18" charset="0"/>
                <a:hlinkClick r:id="rId6"/>
              </a:rPr>
              <a:t>http://www.ces.gob.ec</a:t>
            </a:r>
            <a:r>
              <a:rPr lang="es-EC" u="sng" dirty="0" smtClean="0">
                <a:solidFill>
                  <a:srgbClr val="1155CC"/>
                </a:solidFill>
                <a:latin typeface="Arial" panose="020B0604020202020204" pitchFamily="34" charset="0"/>
                <a:ea typeface="Arial" panose="020B0604020202020204" pitchFamily="34" charset="0"/>
                <a:cs typeface="Times New Roman" panose="02020603050405020304" pitchFamily="18" charset="0"/>
                <a:hlinkClick r:id="rId6"/>
              </a:rPr>
              <a:t>/</a:t>
            </a:r>
            <a:endParaRPr lang="es-EC" u="sng" dirty="0" smtClean="0">
              <a:solidFill>
                <a:srgbClr val="1155CC"/>
              </a:solidFill>
              <a:latin typeface="Arial" panose="020B0604020202020204" pitchFamily="34" charset="0"/>
              <a:ea typeface="Arial" panose="020B0604020202020204" pitchFamily="34" charset="0"/>
              <a:cs typeface="Times New Roman" panose="02020603050405020304" pitchFamily="18" charset="0"/>
            </a:endParaRPr>
          </a:p>
          <a:p>
            <a:pPr marL="714375" indent="-266065" algn="just">
              <a:lnSpc>
                <a:spcPct val="110000"/>
              </a:lnSpc>
              <a:spcAft>
                <a:spcPts val="0"/>
              </a:spcAft>
            </a:pP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Rectángulo 4"/>
          <p:cNvSpPr/>
          <p:nvPr/>
        </p:nvSpPr>
        <p:spPr>
          <a:xfrm>
            <a:off x="923429" y="448647"/>
            <a:ext cx="1544012" cy="379976"/>
          </a:xfrm>
          <a:prstGeom prst="rect">
            <a:avLst/>
          </a:prstGeom>
        </p:spPr>
        <p:txBody>
          <a:bodyPr wrap="none">
            <a:spAutoFit/>
          </a:bodyPr>
          <a:lstStyle/>
          <a:p>
            <a:pPr algn="just">
              <a:lnSpc>
                <a:spcPct val="110000"/>
              </a:lnSpc>
              <a:spcAft>
                <a:spcPts val="600"/>
              </a:spcAft>
            </a:pPr>
            <a:r>
              <a:rPr lang="es-EC" b="1" dirty="0" smtClean="0">
                <a:latin typeface="Arial" panose="020B0604020202020204" pitchFamily="34" charset="0"/>
                <a:ea typeface="Arial" panose="020B0604020202020204" pitchFamily="34" charset="0"/>
                <a:cs typeface="Times New Roman" panose="02020603050405020304" pitchFamily="18" charset="0"/>
              </a:rPr>
              <a:t>SITIOS WEB</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7772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44698" y="998956"/>
            <a:ext cx="8731877" cy="3139321"/>
          </a:xfrm>
          <a:prstGeom prst="rect">
            <a:avLst/>
          </a:prstGeom>
        </p:spPr>
        <p:txBody>
          <a:bodyPr wrap="square">
            <a:spAutoFit/>
          </a:bodyPr>
          <a:lstStyle/>
          <a:p>
            <a:pPr marL="457200"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[15]  Reforma al Reglamento Transitorio para la </a:t>
            </a:r>
            <a:r>
              <a:rPr lang="es-EC" dirty="0" smtClean="0">
                <a:latin typeface="Arial" panose="020B0604020202020204" pitchFamily="34" charset="0"/>
                <a:ea typeface="Arial" panose="020B0604020202020204" pitchFamily="34" charset="0"/>
                <a:cs typeface="Times New Roman" panose="02020603050405020304" pitchFamily="18" charset="0"/>
              </a:rPr>
              <a:t>Tipología </a:t>
            </a:r>
            <a:r>
              <a:rPr lang="es-EC" dirty="0">
                <a:latin typeface="Arial" panose="020B0604020202020204" pitchFamily="34" charset="0"/>
                <a:ea typeface="Arial" panose="020B0604020202020204" pitchFamily="34" charset="0"/>
                <a:cs typeface="Times New Roman" panose="02020603050405020304" pitchFamily="18" charset="0"/>
              </a:rPr>
              <a:t>de </a:t>
            </a:r>
            <a:r>
              <a:rPr lang="es-EC" dirty="0" smtClean="0">
                <a:latin typeface="Arial" panose="020B0604020202020204" pitchFamily="34" charset="0"/>
                <a:ea typeface="Arial" panose="020B0604020202020204" pitchFamily="34" charset="0"/>
                <a:cs typeface="Times New Roman" panose="02020603050405020304" pitchFamily="18" charset="0"/>
              </a:rPr>
              <a:t> </a:t>
            </a:r>
            <a:r>
              <a:rPr lang="es-EC" dirty="0">
                <a:latin typeface="Arial" panose="020B0604020202020204" pitchFamily="34" charset="0"/>
                <a:ea typeface="Arial" panose="020B0604020202020204" pitchFamily="34" charset="0"/>
                <a:cs typeface="Times New Roman" panose="02020603050405020304" pitchFamily="18" charset="0"/>
              </a:rPr>
              <a:t>Universidades y  </a:t>
            </a:r>
            <a:r>
              <a:rPr lang="es-EC" dirty="0" smtClean="0">
                <a:latin typeface="Arial" panose="020B0604020202020204" pitchFamily="34" charset="0"/>
                <a:ea typeface="Arial" panose="020B0604020202020204" pitchFamily="34" charset="0"/>
                <a:cs typeface="Times New Roman" panose="02020603050405020304" pitchFamily="18" charset="0"/>
              </a:rPr>
              <a:t>  </a:t>
            </a:r>
          </a:p>
          <a:p>
            <a:pPr marL="457200"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r>
              <a:rPr lang="es-EC" dirty="0" smtClean="0">
                <a:latin typeface="Arial" panose="020B0604020202020204" pitchFamily="34" charset="0"/>
                <a:ea typeface="Arial" panose="020B0604020202020204" pitchFamily="34" charset="0"/>
                <a:cs typeface="Times New Roman" panose="02020603050405020304" pitchFamily="18" charset="0"/>
              </a:rPr>
              <a:t>       Escuelas </a:t>
            </a:r>
            <a:r>
              <a:rPr lang="es-EC" dirty="0">
                <a:latin typeface="Arial" panose="020B0604020202020204" pitchFamily="34" charset="0"/>
                <a:ea typeface="Arial" panose="020B0604020202020204" pitchFamily="34" charset="0"/>
                <a:cs typeface="Times New Roman" panose="02020603050405020304" pitchFamily="18" charset="0"/>
              </a:rPr>
              <a:t>Politécnicas </a:t>
            </a:r>
            <a:r>
              <a:rPr lang="es-EC" dirty="0" smtClean="0">
                <a:latin typeface="Arial" panose="020B0604020202020204" pitchFamily="34" charset="0"/>
                <a:ea typeface="Arial" panose="020B0604020202020204" pitchFamily="34" charset="0"/>
                <a:cs typeface="Times New Roman" panose="02020603050405020304" pitchFamily="18" charset="0"/>
              </a:rPr>
              <a:t>y </a:t>
            </a:r>
            <a:r>
              <a:rPr lang="es-EC" dirty="0">
                <a:latin typeface="Arial" panose="020B0604020202020204" pitchFamily="34" charset="0"/>
                <a:ea typeface="Arial" panose="020B0604020202020204" pitchFamily="34" charset="0"/>
                <a:cs typeface="Times New Roman" panose="02020603050405020304" pitchFamily="18" charset="0"/>
              </a:rPr>
              <a:t>de los tipos de carreras o </a:t>
            </a:r>
            <a:r>
              <a:rPr lang="es-EC" dirty="0" smtClean="0">
                <a:latin typeface="Arial" panose="020B0604020202020204" pitchFamily="34" charset="0"/>
                <a:ea typeface="Arial" panose="020B0604020202020204" pitchFamily="34" charset="0"/>
                <a:cs typeface="Times New Roman" panose="02020603050405020304" pitchFamily="18" charset="0"/>
              </a:rPr>
              <a:t>programas </a:t>
            </a:r>
            <a:r>
              <a:rPr lang="es-EC" dirty="0">
                <a:latin typeface="Arial" panose="020B0604020202020204" pitchFamily="34" charset="0"/>
                <a:ea typeface="Arial" panose="020B0604020202020204" pitchFamily="34" charset="0"/>
                <a:cs typeface="Times New Roman" panose="02020603050405020304" pitchFamily="18" charset="0"/>
              </a:rPr>
              <a:t>que podrán </a:t>
            </a:r>
            <a:r>
              <a:rPr lang="es-EC" dirty="0" smtClean="0">
                <a:latin typeface="Arial" panose="020B0604020202020204" pitchFamily="34" charset="0"/>
                <a:ea typeface="Arial" panose="020B0604020202020204" pitchFamily="34" charset="0"/>
                <a:cs typeface="Times New Roman" panose="02020603050405020304" pitchFamily="18" charset="0"/>
              </a:rPr>
              <a:t>   </a:t>
            </a:r>
          </a:p>
          <a:p>
            <a:pPr marL="457200"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r>
              <a:rPr lang="es-EC" dirty="0" smtClean="0">
                <a:latin typeface="Arial" panose="020B0604020202020204" pitchFamily="34" charset="0"/>
                <a:ea typeface="Arial" panose="020B0604020202020204" pitchFamily="34" charset="0"/>
                <a:cs typeface="Times New Roman" panose="02020603050405020304" pitchFamily="18" charset="0"/>
              </a:rPr>
              <a:t>       ofertar </a:t>
            </a:r>
            <a:r>
              <a:rPr lang="es-EC" dirty="0">
                <a:latin typeface="Arial" panose="020B0604020202020204" pitchFamily="34" charset="0"/>
                <a:ea typeface="Arial" panose="020B0604020202020204" pitchFamily="34" charset="0"/>
                <a:cs typeface="Times New Roman" panose="02020603050405020304" pitchFamily="18" charset="0"/>
              </a:rPr>
              <a:t>cada una de estas instituciones </a:t>
            </a:r>
            <a:r>
              <a:rPr lang="es-EC" dirty="0" smtClean="0">
                <a:latin typeface="Arial" panose="020B0604020202020204" pitchFamily="34" charset="0"/>
                <a:ea typeface="Arial" panose="020B0604020202020204" pitchFamily="34" charset="0"/>
                <a:cs typeface="Times New Roman" panose="02020603050405020304" pitchFamily="18" charset="0"/>
              </a:rPr>
              <a:t>en:   </a:t>
            </a:r>
            <a:endParaRPr lang="es-ES" sz="1200" dirty="0" smtClean="0">
              <a:latin typeface="Calibri" panose="020F0502020204030204" pitchFamily="34" charset="0"/>
              <a:ea typeface="Times New Roman" panose="02020603050405020304" pitchFamily="18" charset="0"/>
              <a:cs typeface="Times New Roman" panose="02020603050405020304" pitchFamily="18" charset="0"/>
            </a:endParaRPr>
          </a:p>
          <a:p>
            <a:pPr marL="457200" indent="295910" algn="just">
              <a:lnSpc>
                <a:spcPct val="110000"/>
              </a:lnSpc>
              <a:spcAft>
                <a:spcPts val="0"/>
              </a:spcAft>
            </a:pPr>
            <a:endParaRPr lang="es-EC" u="sng" dirty="0" smtClean="0">
              <a:solidFill>
                <a:srgbClr val="1155CC"/>
              </a:solidFill>
              <a:latin typeface="Arial" panose="020B0604020202020204" pitchFamily="34" charset="0"/>
              <a:ea typeface="Arial" panose="020B0604020202020204" pitchFamily="34" charset="0"/>
              <a:cs typeface="Times New Roman" panose="02020603050405020304" pitchFamily="18" charset="0"/>
              <a:hlinkClick r:id="rId2"/>
            </a:endParaRPr>
          </a:p>
          <a:p>
            <a:pPr marL="457200" indent="295910" algn="just">
              <a:lnSpc>
                <a:spcPct val="110000"/>
              </a:lnSpc>
              <a:spcAft>
                <a:spcPts val="0"/>
              </a:spcAft>
            </a:pPr>
            <a:r>
              <a:rPr lang="es-EC" u="sng" dirty="0" smtClean="0">
                <a:solidFill>
                  <a:srgbClr val="1155CC"/>
                </a:solidFill>
                <a:latin typeface="Arial" panose="020B0604020202020204" pitchFamily="34" charset="0"/>
                <a:ea typeface="Arial" panose="020B0604020202020204" pitchFamily="34" charset="0"/>
                <a:cs typeface="Times New Roman" panose="02020603050405020304" pitchFamily="18" charset="0"/>
                <a:hlinkClick r:id="rId2"/>
              </a:rPr>
              <a:t>http://www.unemi.edu.ec/unemi/unemi_opciones/REGLAMENTOS/ </a:t>
            </a:r>
            <a:endParaRPr lang="es-ES" sz="1200" u="sng" dirty="0" smtClean="0">
              <a:latin typeface="Calibri" panose="020F0502020204030204" pitchFamily="34" charset="0"/>
              <a:ea typeface="Times New Roman" panose="02020603050405020304" pitchFamily="18" charset="0"/>
              <a:cs typeface="Times New Roman" panose="02020603050405020304" pitchFamily="18" charset="0"/>
            </a:endParaRPr>
          </a:p>
          <a:p>
            <a:pPr marL="457200" indent="295910" algn="just">
              <a:lnSpc>
                <a:spcPct val="110000"/>
              </a:lnSpc>
              <a:spcAft>
                <a:spcPts val="0"/>
              </a:spcAft>
            </a:pPr>
            <a:r>
              <a:rPr lang="es-EC" u="sng" dirty="0" smtClean="0">
                <a:solidFill>
                  <a:srgbClr val="0563C1"/>
                </a:solidFill>
                <a:latin typeface="Arial" panose="020B0604020202020204" pitchFamily="34" charset="0"/>
                <a:ea typeface="Arial" panose="020B0604020202020204" pitchFamily="34" charset="0"/>
                <a:cs typeface="Times New Roman" panose="02020603050405020304" pitchFamily="18" charset="0"/>
                <a:hlinkClick r:id="rId2"/>
              </a:rPr>
              <a:t>Evaluacion%20Institucional/NORMATIVA%20CEAACES/0003.pdf</a:t>
            </a:r>
            <a:endParaRPr lang="es-ES" sz="1200" u="sng" dirty="0">
              <a:latin typeface="Calibri" panose="020F0502020204030204" pitchFamily="34" charset="0"/>
              <a:ea typeface="Times New Roman" panose="02020603050405020304" pitchFamily="18" charset="0"/>
              <a:cs typeface="Times New Roman" panose="02020603050405020304" pitchFamily="18" charset="0"/>
            </a:endParaRPr>
          </a:p>
          <a:p>
            <a:pPr marL="714375" indent="-266065" algn="just">
              <a:lnSpc>
                <a:spcPct val="110000"/>
              </a:lnSpc>
              <a:spcAft>
                <a:spcPts val="0"/>
              </a:spcAft>
            </a:pPr>
            <a:r>
              <a:rPr lang="es-EC" dirty="0">
                <a:latin typeface="Arial" panose="020B0604020202020204" pitchFamily="34" charset="0"/>
                <a:ea typeface="Times New Roman" panose="02020603050405020304" pitchFamily="18" charset="0"/>
                <a:cs typeface="Times New Roman" panose="02020603050405020304" pitchFamily="18" charset="0"/>
              </a:rPr>
              <a:t>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457200"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[16] Sistema de Gestión de Calidad de la Universidad de las </a:t>
            </a:r>
            <a:r>
              <a:rPr lang="es-EC" dirty="0" smtClean="0">
                <a:latin typeface="Arial" panose="020B0604020202020204" pitchFamily="34" charset="0"/>
                <a:ea typeface="Arial" panose="020B0604020202020204" pitchFamily="34" charset="0"/>
                <a:cs typeface="Times New Roman" panose="02020603050405020304" pitchFamily="18" charset="0"/>
              </a:rPr>
              <a:t>Fuerzas Armadas    </a:t>
            </a:r>
          </a:p>
          <a:p>
            <a:pPr marL="457200" algn="just">
              <a:lnSpc>
                <a:spcPct val="11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r>
              <a:rPr lang="es-EC" dirty="0" smtClean="0">
                <a:latin typeface="Arial" panose="020B0604020202020204" pitchFamily="34" charset="0"/>
                <a:ea typeface="Arial" panose="020B0604020202020204" pitchFamily="34" charset="0"/>
                <a:cs typeface="Times New Roman" panose="02020603050405020304" pitchFamily="18" charset="0"/>
              </a:rPr>
              <a:t>      “</a:t>
            </a:r>
            <a:r>
              <a:rPr lang="es-EC" dirty="0">
                <a:latin typeface="Arial" panose="020B0604020202020204" pitchFamily="34" charset="0"/>
                <a:ea typeface="Arial" panose="020B0604020202020204" pitchFamily="34" charset="0"/>
                <a:cs typeface="Times New Roman" panose="02020603050405020304" pitchFamily="18" charset="0"/>
              </a:rPr>
              <a:t>ESPE” en</a:t>
            </a:r>
            <a:r>
              <a:rPr lang="es-EC" dirty="0" smtClean="0">
                <a:latin typeface="Arial" panose="020B0604020202020204" pitchFamily="34" charset="0"/>
                <a:ea typeface="Arial" panose="020B0604020202020204" pitchFamily="34" charset="0"/>
                <a:cs typeface="Times New Roman" panose="02020603050405020304" pitchFamily="18" charset="0"/>
              </a:rPr>
              <a:t>: </a:t>
            </a:r>
            <a:r>
              <a:rPr lang="es-EC" u="sng" dirty="0" smtClean="0">
                <a:solidFill>
                  <a:srgbClr val="0563C1"/>
                </a:solidFill>
                <a:latin typeface="Arial" panose="020B0604020202020204" pitchFamily="34" charset="0"/>
                <a:ea typeface="Arial" panose="020B0604020202020204" pitchFamily="34" charset="0"/>
                <a:cs typeface="Times New Roman" panose="02020603050405020304" pitchFamily="18" charset="0"/>
                <a:hlinkClick r:id="rId3"/>
              </a:rPr>
              <a:t>http</a:t>
            </a:r>
            <a:r>
              <a:rPr lang="es-EC" u="sng" dirty="0">
                <a:solidFill>
                  <a:srgbClr val="0563C1"/>
                </a:solidFill>
                <a:latin typeface="Arial" panose="020B0604020202020204" pitchFamily="34" charset="0"/>
                <a:ea typeface="Arial" panose="020B0604020202020204" pitchFamily="34" charset="0"/>
                <a:cs typeface="Times New Roman" panose="02020603050405020304" pitchFamily="18" charset="0"/>
                <a:hlinkClick r:id="rId3"/>
              </a:rPr>
              <a:t>://sgc.espe.edu.ec/</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457200" algn="just">
              <a:lnSpc>
                <a:spcPct val="110000"/>
              </a:lnSpc>
              <a:spcAft>
                <a:spcPts val="0"/>
              </a:spcAft>
            </a:pPr>
            <a:r>
              <a:rPr lang="es-EC" dirty="0">
                <a:solidFill>
                  <a:srgbClr val="1155CC"/>
                </a:solidFill>
                <a:latin typeface="Arial" panose="020B0604020202020204" pitchFamily="34" charset="0"/>
                <a:ea typeface="Arial" panose="020B0604020202020204" pitchFamily="34" charset="0"/>
                <a:cs typeface="Times New Roman" panose="02020603050405020304" pitchFamily="18" charset="0"/>
              </a:rPr>
              <a:t>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94955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23360" y="2849030"/>
            <a:ext cx="10353761" cy="1326321"/>
          </a:xfrm>
        </p:spPr>
        <p:txBody>
          <a:bodyPr/>
          <a:lstStyle/>
          <a:p>
            <a:r>
              <a:rPr lang="es-ES" dirty="0" smtClean="0"/>
              <a:t>GRACIAS!!!</a:t>
            </a:r>
            <a:endParaRPr lang="es-ES" dirty="0"/>
          </a:p>
        </p:txBody>
      </p:sp>
    </p:spTree>
    <p:extLst>
      <p:ext uri="{BB962C8B-B14F-4D97-AF65-F5344CB8AC3E}">
        <p14:creationId xmlns:p14="http://schemas.microsoft.com/office/powerpoint/2010/main" val="2940824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lgn="just">
              <a:buNone/>
            </a:pPr>
            <a:r>
              <a:rPr lang="es-EC" sz="2400" dirty="0" smtClean="0">
                <a:effectLst/>
              </a:rPr>
              <a:t>Para </a:t>
            </a:r>
            <a:r>
              <a:rPr lang="es-EC" sz="2400" dirty="0">
                <a:effectLst/>
              </a:rPr>
              <a:t>alcanzar este objetivo, la Gestión por Procesos se revela como una </a:t>
            </a:r>
            <a:r>
              <a:rPr lang="es-EC" sz="2400" dirty="0" smtClean="0">
                <a:effectLst/>
              </a:rPr>
              <a:t>herramienta </a:t>
            </a:r>
            <a:r>
              <a:rPr lang="es-EC" sz="2400" dirty="0">
                <a:effectLst/>
              </a:rPr>
              <a:t>adecuada. La Gestión por Procesos en la Administración Educativa supone el paso de una visión “administrativa” a una visión “gestora” y un cambio cultural radical, que no es ni más ni menos que situar al cliente interno y externo como eje fundamental de la prestación de servicios que sus entidades ofrecen. </a:t>
            </a:r>
            <a:endParaRPr lang="es-ES" sz="2400" dirty="0">
              <a:effectLst/>
            </a:endParaRPr>
          </a:p>
          <a:p>
            <a:endParaRPr lang="es-ES" dirty="0"/>
          </a:p>
        </p:txBody>
      </p:sp>
    </p:spTree>
    <p:extLst>
      <p:ext uri="{BB962C8B-B14F-4D97-AF65-F5344CB8AC3E}">
        <p14:creationId xmlns:p14="http://schemas.microsoft.com/office/powerpoint/2010/main" val="2063656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63639" y="1854691"/>
            <a:ext cx="8757634" cy="2308324"/>
          </a:xfrm>
          <a:prstGeom prst="rect">
            <a:avLst/>
          </a:prstGeom>
        </p:spPr>
        <p:txBody>
          <a:bodyPr wrap="square">
            <a:spAutoFit/>
          </a:bodyPr>
          <a:lstStyle/>
          <a:p>
            <a:pPr algn="just">
              <a:lnSpc>
                <a:spcPct val="150000"/>
              </a:lnSpc>
              <a:spcAft>
                <a:spcPts val="0"/>
              </a:spcAft>
            </a:pPr>
            <a:r>
              <a:rPr lang="es-EC" sz="2400" dirty="0">
                <a:latin typeface="Arial" panose="020B0604020202020204" pitchFamily="34" charset="0"/>
                <a:ea typeface="Arial" panose="020B0604020202020204" pitchFamily="34" charset="0"/>
                <a:cs typeface="Times New Roman" panose="02020603050405020304" pitchFamily="18" charset="0"/>
              </a:rPr>
              <a:t>El desarrollo de este proyecto permitirá iniciar con la gestión de todos los procesos de la F.C.Y.T.A. en forma documentada para poder establecer anticipadamente las estrategias a tomar para la mejora continua de los mismos.</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5885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37881" y="145005"/>
            <a:ext cx="8912181" cy="5493812"/>
          </a:xfrm>
          <a:prstGeom prst="rect">
            <a:avLst/>
          </a:prstGeom>
        </p:spPr>
        <p:txBody>
          <a:bodyPr wrap="square">
            <a:spAutoFit/>
          </a:bodyPr>
          <a:lstStyle/>
          <a:p>
            <a:pPr algn="just">
              <a:lnSpc>
                <a:spcPct val="15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El documento está desarrollado en cinco capítulos:</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C" dirty="0">
                <a:latin typeface="Arial" panose="020B0604020202020204" pitchFamily="34" charset="0"/>
                <a:ea typeface="Arial" panose="020B0604020202020204" pitchFamily="34" charset="0"/>
                <a:cs typeface="Times New Roman" panose="02020603050405020304" pitchFamily="18" charset="0"/>
              </a:rPr>
              <a:t> </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50000"/>
              </a:lnSpc>
              <a:spcAft>
                <a:spcPts val="0"/>
              </a:spcAft>
            </a:pPr>
            <a:r>
              <a:rPr lang="es-EC" b="1" dirty="0">
                <a:latin typeface="Arial" panose="020B0604020202020204" pitchFamily="34" charset="0"/>
                <a:ea typeface="Arial" panose="020B0604020202020204" pitchFamily="34" charset="0"/>
                <a:cs typeface="Times New Roman" panose="02020603050405020304" pitchFamily="18" charset="0"/>
              </a:rPr>
              <a:t>Capítulo 1</a:t>
            </a:r>
            <a:r>
              <a:rPr lang="es-EC" dirty="0">
                <a:latin typeface="Arial" panose="020B0604020202020204" pitchFamily="34" charset="0"/>
                <a:ea typeface="Arial" panose="020B0604020202020204" pitchFamily="34" charset="0"/>
                <a:cs typeface="Times New Roman" panose="02020603050405020304" pitchFamily="18" charset="0"/>
              </a:rPr>
              <a:t>: Donde se puede encontrar los antecedentes en base a los cuales se decidió desarrollar este proyecto, el  planteamiento del problema, así como la justificación e importancia de la elaboración de este proyecto para la Facultad de Ciencias Exactas y Tecnologías Aplicadas (F.C.Y.T.A.) de la U.I.D.E., se han establecido de la misma manera el objetivo general y los objetivos específicos que se quieren alcanzar a la terminación del proyecto.</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50000"/>
              </a:lnSpc>
              <a:spcAft>
                <a:spcPts val="0"/>
              </a:spcAft>
            </a:pPr>
            <a:endParaRPr lang="es-EC" b="1" dirty="0" smtClean="0">
              <a:latin typeface="Arial" panose="020B0604020202020204" pitchFamily="34" charset="0"/>
              <a:ea typeface="Arial" panose="020B0604020202020204" pitchFamily="34" charset="0"/>
              <a:cs typeface="Times New Roman" panose="02020603050405020304" pitchFamily="18" charset="0"/>
            </a:endParaRPr>
          </a:p>
          <a:p>
            <a:pPr lvl="0" algn="just">
              <a:lnSpc>
                <a:spcPct val="150000"/>
              </a:lnSpc>
              <a:spcAft>
                <a:spcPts val="0"/>
              </a:spcAft>
            </a:pPr>
            <a:r>
              <a:rPr lang="es-EC" b="1" dirty="0" smtClean="0">
                <a:latin typeface="Arial" panose="020B0604020202020204" pitchFamily="34" charset="0"/>
                <a:ea typeface="Arial" panose="020B0604020202020204" pitchFamily="34" charset="0"/>
                <a:cs typeface="Times New Roman" panose="02020603050405020304" pitchFamily="18" charset="0"/>
              </a:rPr>
              <a:t>Capítulo </a:t>
            </a:r>
            <a:r>
              <a:rPr lang="es-EC" b="1" dirty="0">
                <a:latin typeface="Arial" panose="020B0604020202020204" pitchFamily="34" charset="0"/>
                <a:ea typeface="Arial" panose="020B0604020202020204" pitchFamily="34" charset="0"/>
                <a:cs typeface="Times New Roman" panose="02020603050405020304" pitchFamily="18" charset="0"/>
              </a:rPr>
              <a:t>2</a:t>
            </a:r>
            <a:r>
              <a:rPr lang="es-EC" dirty="0">
                <a:latin typeface="Arial" panose="020B0604020202020204" pitchFamily="34" charset="0"/>
                <a:ea typeface="Arial" panose="020B0604020202020204" pitchFamily="34" charset="0"/>
                <a:cs typeface="Times New Roman" panose="02020603050405020304" pitchFamily="18" charset="0"/>
              </a:rPr>
              <a:t>: Se describen las metodologías más utilizadas en el desarrollo de un manual de procesos. Se analiza y se realiza el establecimiento de la mejor técnica para el caso de levantamiento de los procesos para una institución educativa de las características cualitativas y cuantitativas de la U.I.D.E</a:t>
            </a:r>
            <a:r>
              <a:rPr lang="es-EC" dirty="0" smtClean="0">
                <a:latin typeface="Arial" panose="020B0604020202020204" pitchFamily="34" charset="0"/>
                <a:ea typeface="Arial" panose="020B0604020202020204" pitchFamily="34" charset="0"/>
                <a:cs typeface="Times New Roman" panose="02020603050405020304" pitchFamily="18" charset="0"/>
              </a:rPr>
              <a:t>.</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1288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9093" y="1107716"/>
            <a:ext cx="9156879" cy="3371564"/>
          </a:xfrm>
          <a:prstGeom prst="rect">
            <a:avLst/>
          </a:prstGeom>
        </p:spPr>
        <p:txBody>
          <a:bodyPr wrap="square">
            <a:spAutoFit/>
          </a:bodyPr>
          <a:lstStyle/>
          <a:p>
            <a:pPr algn="just">
              <a:lnSpc>
                <a:spcPct val="150000"/>
              </a:lnSpc>
            </a:pPr>
            <a:r>
              <a:rPr lang="es-EC" b="1" dirty="0">
                <a:latin typeface="Arial" panose="020B0604020202020204" pitchFamily="34" charset="0"/>
                <a:ea typeface="Arial" panose="020B0604020202020204" pitchFamily="34" charset="0"/>
                <a:cs typeface="Times New Roman" panose="02020603050405020304" pitchFamily="18" charset="0"/>
              </a:rPr>
              <a:t>Capítulo 3</a:t>
            </a:r>
            <a:r>
              <a:rPr lang="es-EC" dirty="0">
                <a:latin typeface="Arial" panose="020B0604020202020204" pitchFamily="34" charset="0"/>
                <a:ea typeface="Arial" panose="020B0604020202020204" pitchFamily="34" charset="0"/>
                <a:cs typeface="Times New Roman" panose="02020603050405020304" pitchFamily="18" charset="0"/>
              </a:rPr>
              <a:t>:    Se realiza una descripción de las distintas metodologías y técnicas de investigación a aplicar en este proyecto para finalmente explicar las etapas de ejecución.</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mj-lt"/>
              <a:buAutoNum type="arabicPeriod"/>
            </a:pPr>
            <a:endParaRPr lang="es-EC" b="1" dirty="0" smtClean="0">
              <a:latin typeface="Arial" panose="020B0604020202020204" pitchFamily="34" charset="0"/>
              <a:ea typeface="Arial" panose="020B0604020202020204" pitchFamily="34" charset="0"/>
              <a:cs typeface="Times New Roman" panose="02020603050405020304" pitchFamily="18" charset="0"/>
            </a:endParaRPr>
          </a:p>
          <a:p>
            <a:pPr lvl="0" algn="just">
              <a:lnSpc>
                <a:spcPct val="150000"/>
              </a:lnSpc>
              <a:spcAft>
                <a:spcPts val="0"/>
              </a:spcAft>
            </a:pPr>
            <a:r>
              <a:rPr lang="es-EC" b="1" dirty="0" smtClean="0">
                <a:latin typeface="Arial" panose="020B0604020202020204" pitchFamily="34" charset="0"/>
                <a:ea typeface="Arial" panose="020B0604020202020204" pitchFamily="34" charset="0"/>
                <a:cs typeface="Times New Roman" panose="02020603050405020304" pitchFamily="18" charset="0"/>
              </a:rPr>
              <a:t>Capítulo </a:t>
            </a:r>
            <a:r>
              <a:rPr lang="es-EC" b="1" dirty="0">
                <a:latin typeface="Arial" panose="020B0604020202020204" pitchFamily="34" charset="0"/>
                <a:ea typeface="Arial" panose="020B0604020202020204" pitchFamily="34" charset="0"/>
                <a:cs typeface="Times New Roman" panose="02020603050405020304" pitchFamily="18" charset="0"/>
              </a:rPr>
              <a:t>4</a:t>
            </a:r>
            <a:r>
              <a:rPr lang="es-EC" dirty="0">
                <a:latin typeface="Arial" panose="020B0604020202020204" pitchFamily="34" charset="0"/>
                <a:ea typeface="Arial" panose="020B0604020202020204" pitchFamily="34" charset="0"/>
                <a:cs typeface="Times New Roman" panose="02020603050405020304" pitchFamily="18" charset="0"/>
              </a:rPr>
              <a:t>: Diseño del Manual de procesos de la Facultad de Ciencias Exactas y Tecnologías Aplicadas de la U.I.D.E.</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50000"/>
              </a:lnSpc>
              <a:spcAft>
                <a:spcPts val="0"/>
              </a:spcAft>
            </a:pPr>
            <a:endParaRPr lang="es-EC" b="1" dirty="0" smtClean="0">
              <a:latin typeface="Arial" panose="020B0604020202020204" pitchFamily="34" charset="0"/>
              <a:ea typeface="Arial" panose="020B0604020202020204" pitchFamily="34" charset="0"/>
              <a:cs typeface="Times New Roman" panose="02020603050405020304" pitchFamily="18" charset="0"/>
            </a:endParaRPr>
          </a:p>
          <a:p>
            <a:pPr lvl="0" algn="just">
              <a:lnSpc>
                <a:spcPct val="150000"/>
              </a:lnSpc>
              <a:spcAft>
                <a:spcPts val="0"/>
              </a:spcAft>
            </a:pPr>
            <a:r>
              <a:rPr lang="es-EC" b="1" dirty="0" smtClean="0">
                <a:latin typeface="Arial" panose="020B0604020202020204" pitchFamily="34" charset="0"/>
                <a:ea typeface="Arial" panose="020B0604020202020204" pitchFamily="34" charset="0"/>
                <a:cs typeface="Times New Roman" panose="02020603050405020304" pitchFamily="18" charset="0"/>
              </a:rPr>
              <a:t>Capítulo  </a:t>
            </a:r>
            <a:r>
              <a:rPr lang="es-EC" b="1" dirty="0">
                <a:latin typeface="Arial" panose="020B0604020202020204" pitchFamily="34" charset="0"/>
                <a:ea typeface="Arial" panose="020B0604020202020204" pitchFamily="34" charset="0"/>
                <a:cs typeface="Times New Roman" panose="02020603050405020304" pitchFamily="18" charset="0"/>
              </a:rPr>
              <a:t>5</a:t>
            </a:r>
            <a:r>
              <a:rPr lang="es-EC" dirty="0">
                <a:latin typeface="Arial" panose="020B0604020202020204" pitchFamily="34" charset="0"/>
                <a:ea typeface="Arial" panose="020B0604020202020204" pitchFamily="34" charset="0"/>
                <a:cs typeface="Times New Roman" panose="02020603050405020304" pitchFamily="18" charset="0"/>
              </a:rPr>
              <a:t>: Conclusiones y Recomendaciones para el mejoramiento continuo.</a:t>
            </a:r>
            <a:endParaRPr lang="es-ES" sz="12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051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3306" y="2912528"/>
            <a:ext cx="10060111" cy="1504927"/>
          </a:xfrm>
        </p:spPr>
        <p:txBody>
          <a:bodyPr/>
          <a:lstStyle/>
          <a:p>
            <a:r>
              <a:rPr lang="es-EC" dirty="0">
                <a:effectLst/>
              </a:rPr>
              <a:t>Diseño del Mapa de procesos</a:t>
            </a:r>
            <a:endParaRPr lang="es-ES" dirty="0"/>
          </a:p>
        </p:txBody>
      </p:sp>
    </p:spTree>
    <p:extLst>
      <p:ext uri="{BB962C8B-B14F-4D97-AF65-F5344CB8AC3E}">
        <p14:creationId xmlns:p14="http://schemas.microsoft.com/office/powerpoint/2010/main" val="1922283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72733" y="2875496"/>
            <a:ext cx="8899301" cy="1200329"/>
          </a:xfrm>
          <a:prstGeom prst="rect">
            <a:avLst/>
          </a:prstGeom>
        </p:spPr>
        <p:txBody>
          <a:bodyPr wrap="square">
            <a:spAutoFit/>
          </a:bodyPr>
          <a:lstStyle/>
          <a:p>
            <a:pPr algn="just">
              <a:lnSpc>
                <a:spcPct val="150000"/>
              </a:lnSpc>
              <a:spcAft>
                <a:spcPts val="0"/>
              </a:spcAft>
            </a:pPr>
            <a:r>
              <a:rPr lang="es-EC" sz="2400" dirty="0">
                <a:latin typeface="Arial" panose="020B0604020202020204" pitchFamily="34" charset="0"/>
                <a:ea typeface="Arial" panose="020B0604020202020204" pitchFamily="34" charset="0"/>
                <a:cs typeface="Times New Roman" panose="02020603050405020304" pitchFamily="18" charset="0"/>
              </a:rPr>
              <a:t>Se elaboró el mapa de procesos general en donde se encuentran representados los macroprocesos involucrados </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010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170</TotalTime>
  <Words>1278</Words>
  <Application>Microsoft Office PowerPoint</Application>
  <PresentationFormat>Personalizado</PresentationFormat>
  <Paragraphs>185</Paragraphs>
  <Slides>32</Slides>
  <Notes>0</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Faceta</vt:lpstr>
      <vt:lpstr>MANUAL DE PROCESOS DE LA FACULTAD DE CIENCIAS EXACTAS Y TECNOLOGÍAS APLICADAS DE LA U.I.D.E.</vt:lpstr>
      <vt:lpstr>Objetivos</vt:lpstr>
      <vt:lpstr>Presentación de PowerPoint</vt:lpstr>
      <vt:lpstr>Presentación de PowerPoint</vt:lpstr>
      <vt:lpstr>Presentación de PowerPoint</vt:lpstr>
      <vt:lpstr>Presentación de PowerPoint</vt:lpstr>
      <vt:lpstr>Presentación de PowerPoint</vt:lpstr>
      <vt:lpstr>Diseño del Mapa de procesos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Caracterizaciones de los procesos</vt:lpstr>
      <vt:lpstr>Presentación de PowerPoint</vt:lpstr>
      <vt:lpstr>Diagramas de Flujo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sandra espinel</dc:creator>
  <cp:lastModifiedBy>Colossus User</cp:lastModifiedBy>
  <cp:revision>33</cp:revision>
  <dcterms:created xsi:type="dcterms:W3CDTF">2015-08-21T07:56:23Z</dcterms:created>
  <dcterms:modified xsi:type="dcterms:W3CDTF">2018-03-08T14:48:23Z</dcterms:modified>
</cp:coreProperties>
</file>